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70" r:id="rId4"/>
    <p:sldId id="288" r:id="rId5"/>
    <p:sldId id="287" r:id="rId6"/>
    <p:sldId id="286" r:id="rId7"/>
    <p:sldId id="285" r:id="rId8"/>
    <p:sldId id="284" r:id="rId9"/>
    <p:sldId id="283" r:id="rId10"/>
    <p:sldId id="281" r:id="rId11"/>
    <p:sldId id="282" r:id="rId12"/>
    <p:sldId id="280" r:id="rId13"/>
    <p:sldId id="279" r:id="rId14"/>
    <p:sldId id="277" r:id="rId15"/>
    <p:sldId id="278" r:id="rId16"/>
    <p:sldId id="276" r:id="rId17"/>
    <p:sldId id="274" r:id="rId18"/>
    <p:sldId id="275" r:id="rId19"/>
    <p:sldId id="273" r:id="rId20"/>
    <p:sldId id="271" r:id="rId21"/>
    <p:sldId id="272" r:id="rId22"/>
    <p:sldId id="261" r:id="rId23"/>
    <p:sldId id="26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17/09/2024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82BB3066-7012-DADB-DF72-69658DD13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7956" y="2071859"/>
            <a:ext cx="5633156" cy="1795815"/>
          </a:xfrm>
        </p:spPr>
        <p:txBody>
          <a:bodyPr>
            <a:normAutofit fontScale="90000"/>
          </a:bodyPr>
          <a:lstStyle/>
          <a:p>
            <a:r>
              <a:rPr lang="es-MX" sz="4400" dirty="0">
                <a:latin typeface="Arial" panose="020B0604020202020204" pitchFamily="34" charset="0"/>
                <a:cs typeface="Arial" panose="020B0604020202020204" pitchFamily="34" charset="0"/>
              </a:rPr>
              <a:t>ANTECEDENTES DEL PROGRAMA AMPLIADO DE INMUNIZACIONES</a:t>
            </a:r>
            <a:endParaRPr lang="es-CO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194372-B17E-397D-2152-5277C518A3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13" t="26955" r="3968" b="8782"/>
          <a:stretch/>
        </p:blipFill>
        <p:spPr>
          <a:xfrm>
            <a:off x="993422" y="1128007"/>
            <a:ext cx="5102578" cy="36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5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11291712" y="2821774"/>
            <a:ext cx="366042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07207D-A580-5892-327E-7347C518E6B7}"/>
              </a:ext>
            </a:extLst>
          </p:cNvPr>
          <p:cNvSpPr txBox="1"/>
          <p:nvPr/>
        </p:nvSpPr>
        <p:spPr>
          <a:xfrm>
            <a:off x="347580" y="1083539"/>
            <a:ext cx="108175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0" i="0" dirty="0">
                <a:effectLst/>
                <a:latin typeface="Arial" panose="020B0604020202020204" pitchFamily="34" charset="0"/>
              </a:rPr>
              <a:t>Durante los años setenta, los países enfrentaban una alta carga de morbilidad y mortalidad causada por enfermedades para las cuales existían vacunas,  que no eran utilizadas adecuadamente por la falta de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programas consolidados y estrategias exitosas. Con  la erradicación de la viruela en el mundo, cuyo último  caso fue en 1977 en una niña de Somalia, certificada (OMS) el 8 de mayo de 1980, las campañas de vacunación, la vigilancia en salud pública y las medidas de prevención y control de los focos epidémicos, así como la mejor información suministrada a las poblaciones afectadas, fueron estrategias utilizadas para combatir las enfermedades prevenibles con vacunas (EPV) </a:t>
            </a:r>
            <a:endParaRPr lang="es-MX" dirty="0"/>
          </a:p>
        </p:txBody>
      </p:sp>
      <p:pic>
        <p:nvPicPr>
          <p:cNvPr id="1026" name="Picture 2" descr="Vacunación contra COVID-19 para adolescentes de 12 a 17 años - Vacuna Covid">
            <a:extLst>
              <a:ext uri="{FF2B5EF4-FFF2-40B4-BE49-F238E27FC236}">
                <a16:creationId xmlns:a16="http://schemas.microsoft.com/office/drawing/2014/main" id="{54DCF9D4-B716-FD1D-A633-9F269189F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202" y="3368675"/>
            <a:ext cx="612457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2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3CC6C7-81A3-93EA-0C47-18103F32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62" t="24641" r="42658" b="4979"/>
          <a:stretch/>
        </p:blipFill>
        <p:spPr>
          <a:xfrm>
            <a:off x="972273" y="335666"/>
            <a:ext cx="5532699" cy="48266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89E9BFC-0C13-001B-FE9C-B554EADAC2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22" t="28354" r="43228" b="44810"/>
          <a:stretch/>
        </p:blipFill>
        <p:spPr>
          <a:xfrm>
            <a:off x="6504972" y="1319514"/>
            <a:ext cx="5370653" cy="184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80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3B4AE7-A396-B979-ABA4-49ED2512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15" t="27806" r="40949" b="5190"/>
          <a:stretch/>
        </p:blipFill>
        <p:spPr>
          <a:xfrm>
            <a:off x="254643" y="555585"/>
            <a:ext cx="5405377" cy="45951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D1A9CD-094C-5DD6-8692-5F34F69A0C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64" t="27848" r="41234" b="28776"/>
          <a:stretch/>
        </p:blipFill>
        <p:spPr>
          <a:xfrm>
            <a:off x="6096000" y="555585"/>
            <a:ext cx="5254906" cy="297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5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E1DF8E5-6574-9E07-78B3-2B0F824A3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72" t="22110" r="43893" b="12068"/>
          <a:stretch/>
        </p:blipFill>
        <p:spPr>
          <a:xfrm>
            <a:off x="690623" y="578734"/>
            <a:ext cx="5405377" cy="45141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47015B-0C0A-33C8-DD12-6FB97A2887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488" t="43375" r="44177" b="25739"/>
          <a:stretch/>
        </p:blipFill>
        <p:spPr>
          <a:xfrm>
            <a:off x="6377650" y="902825"/>
            <a:ext cx="5405377" cy="21181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E3019E-56AC-4F38-0264-7F56F119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67" t="22616" r="43797" b="25739"/>
          <a:stretch/>
        </p:blipFill>
        <p:spPr>
          <a:xfrm>
            <a:off x="6504972" y="2835797"/>
            <a:ext cx="5405377" cy="354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0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026D82-E123-417E-67E5-0934BBD0B1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22" t="28313" r="42593" b="12427"/>
          <a:stretch/>
        </p:blipFill>
        <p:spPr>
          <a:xfrm>
            <a:off x="214489" y="620888"/>
            <a:ext cx="5508978" cy="40640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E95E72-9B5D-B54B-4D2C-425E941ADB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74" t="31521" r="42593" b="22964"/>
          <a:stretch/>
        </p:blipFill>
        <p:spPr>
          <a:xfrm>
            <a:off x="5858934" y="524934"/>
            <a:ext cx="5283200" cy="312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0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9300DE-B05D-5669-FD6B-EA90CA0C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15" t="25186" r="38704" b="6008"/>
          <a:stretch/>
        </p:blipFill>
        <p:spPr>
          <a:xfrm>
            <a:off x="428978" y="485422"/>
            <a:ext cx="5667022" cy="47187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C6092D-15C2-9A69-63AA-90A37136CB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41" t="48231" r="38426" b="26749"/>
          <a:stretch/>
        </p:blipFill>
        <p:spPr>
          <a:xfrm>
            <a:off x="6310489" y="948266"/>
            <a:ext cx="5588000" cy="171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C1E0124-FBD3-E229-F4DA-C7E64D18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07" t="22223" r="43333" b="6666"/>
          <a:stretch/>
        </p:blipFill>
        <p:spPr>
          <a:xfrm>
            <a:off x="417688" y="587022"/>
            <a:ext cx="5396089" cy="4876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32FF53-C7C2-72B0-4466-E5B779C429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85" t="37202" r="43056" b="47983"/>
          <a:stretch/>
        </p:blipFill>
        <p:spPr>
          <a:xfrm>
            <a:off x="6242756" y="496710"/>
            <a:ext cx="5396089" cy="101600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7F4210-7B29-9255-B528-A73C6582AE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833" t="24857" r="39074" b="9794"/>
          <a:stretch/>
        </p:blipFill>
        <p:spPr>
          <a:xfrm>
            <a:off x="6141156" y="1512711"/>
            <a:ext cx="5497689" cy="44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2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388F1F-0A48-398A-0B72-3C54A099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89" t="56461" r="39074" b="26255"/>
          <a:stretch/>
        </p:blipFill>
        <p:spPr>
          <a:xfrm>
            <a:off x="2043288" y="587022"/>
            <a:ext cx="5429957" cy="11853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8E42D2-4060-D588-4AAC-21F60497E3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60" t="28477" r="41203" b="24444"/>
          <a:stretch/>
        </p:blipFill>
        <p:spPr>
          <a:xfrm>
            <a:off x="2122310" y="1941689"/>
            <a:ext cx="5429958" cy="322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7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762000" y="873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sz="2600" b="1" dirty="0">
                <a:effectLst/>
                <a:latin typeface="Arial" panose="020B0604020202020204" pitchFamily="34" charset="0"/>
              </a:rPr>
              <a:t>El PAI en el Sistema General de Seguridad </a:t>
            </a:r>
            <a:br>
              <a:rPr lang="es-MX" sz="2600" b="1" dirty="0">
                <a:effectLst/>
              </a:rPr>
            </a:br>
            <a:r>
              <a:rPr lang="es-MX" sz="2600" b="1" dirty="0">
                <a:effectLst/>
                <a:latin typeface="Arial" panose="020B0604020202020204" pitchFamily="34" charset="0"/>
              </a:rPr>
              <a:t>Social en Salud (SGSSS)</a:t>
            </a:r>
            <a:endParaRPr lang="es-MX" sz="2600" b="1" dirty="0">
              <a:effectLst/>
            </a:endParaRPr>
          </a:p>
          <a:p>
            <a:br>
              <a:rPr lang="es-MX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s-CO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D15E1C2-E500-37D4-7B33-9A61420B27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O" dirty="0"/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08FA952A-A25D-CBF1-6875-EFF78548ED9E}"/>
              </a:ext>
            </a:extLst>
          </p:cNvPr>
          <p:cNvSpPr txBox="1">
            <a:spLocks/>
          </p:cNvSpPr>
          <p:nvPr/>
        </p:nvSpPr>
        <p:spPr>
          <a:xfrm>
            <a:off x="7436555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9287E9-3B18-44B7-B030-44A3B330D3B4}"/>
              </a:ext>
            </a:extLst>
          </p:cNvPr>
          <p:cNvSpPr txBox="1"/>
          <p:nvPr/>
        </p:nvSpPr>
        <p:spPr>
          <a:xfrm>
            <a:off x="1340555" y="2198688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El sistema de salud surge del mandato constitucional y fue reglamentado por la Ley 100 de 1993 como el Sistema General de Seguridad Social en Salud (SGSSS);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establece dos regímenes de afiliación, el contributivo y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el subsidiado, a los que acceden por el mecanismo de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aseguramiento los ciudadanos y sus familias. Las personas que por cualquier situación no logren afiliarse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a estos regímenes estarán a cargo del Estado bajo la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figura de población pobre no asegurada</a:t>
            </a:r>
            <a:endParaRPr lang="es-MX" dirty="0"/>
          </a:p>
        </p:txBody>
      </p:sp>
      <p:pic>
        <p:nvPicPr>
          <p:cNvPr id="3074" name="Picture 2" descr="Dirección de Salud Pública Programa Ampliado de Vacunacion - PAI">
            <a:extLst>
              <a:ext uri="{FF2B5EF4-FFF2-40B4-BE49-F238E27FC236}">
                <a16:creationId xmlns:a16="http://schemas.microsoft.com/office/drawing/2014/main" id="{77E154F7-F170-A046-FB86-FE420DD62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578" y="2318280"/>
            <a:ext cx="3810000" cy="2790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37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F5F949-286E-4ACD-88CB-A72DBCF865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81" t="31605" r="41760" b="32675"/>
          <a:stretch/>
        </p:blipFill>
        <p:spPr>
          <a:xfrm>
            <a:off x="1286933" y="282222"/>
            <a:ext cx="9405148" cy="404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0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3A4B17-5597-6E8C-217B-CCEC90CE12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07" t="28642" r="38333" b="8971"/>
          <a:stretch/>
        </p:blipFill>
        <p:spPr>
          <a:xfrm>
            <a:off x="1659465" y="135465"/>
            <a:ext cx="8139291" cy="610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00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A11D73-48C7-9EAC-EFB5-35EF0A5140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48" t="39506" r="45185" b="11111"/>
          <a:stretch/>
        </p:blipFill>
        <p:spPr>
          <a:xfrm>
            <a:off x="5085644" y="1909569"/>
            <a:ext cx="6767689" cy="40283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AFCCDB-B092-D969-7DFD-908A2678F9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352" t="30782" r="45926" b="48313"/>
          <a:stretch/>
        </p:blipFill>
        <p:spPr>
          <a:xfrm>
            <a:off x="1140177" y="475880"/>
            <a:ext cx="5452533" cy="143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2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2136422" y="566385"/>
            <a:ext cx="8599312" cy="357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i="0" dirty="0">
                <a:effectLst/>
                <a:latin typeface="Arial" panose="020B0604020202020204" pitchFamily="34" charset="0"/>
              </a:rPr>
              <a:t>Requisitos para el funcionamiento de un servicio de vacunación</a:t>
            </a:r>
            <a:endParaRPr lang="es-CO" sz="72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7C848E-7E76-E972-C7BB-3941342FE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00" t="30453" r="40185" b="15391"/>
          <a:stretch/>
        </p:blipFill>
        <p:spPr>
          <a:xfrm>
            <a:off x="5114925" y="1406701"/>
            <a:ext cx="6282032" cy="40445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5253C0D-E4E3-0FDA-689E-58EB4F88D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1811161"/>
            <a:ext cx="47434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7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AE38E6-925E-6877-D883-BFAD108DF7F6}"/>
              </a:ext>
            </a:extLst>
          </p:cNvPr>
          <p:cNvSpPr txBox="1"/>
          <p:nvPr/>
        </p:nvSpPr>
        <p:spPr>
          <a:xfrm>
            <a:off x="440267" y="446668"/>
            <a:ext cx="11051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Los espacios para ubicación de equipos, el área de embalaje, lavado, atemperamiento de paquetes refri-</a:t>
            </a:r>
            <a:br>
              <a:rPr lang="es-MX" dirty="0"/>
            </a:br>
            <a:r>
              <a:rPr lang="es-MX" b="0" i="0" dirty="0" err="1">
                <a:effectLst/>
                <a:latin typeface="Arial" panose="020B0604020202020204" pitchFamily="34" charset="0"/>
              </a:rPr>
              <a:t>gerados</a:t>
            </a:r>
            <a:r>
              <a:rPr lang="es-MX" b="0" i="0" dirty="0">
                <a:effectLst/>
                <a:latin typeface="Arial" panose="020B0604020202020204" pitchFamily="34" charset="0"/>
              </a:rPr>
              <a:t> y la bodega de insumos no refrigerados deberán tener ambientes físicos exclusivos, delimitados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y de circulación restringida.</a:t>
            </a: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2B5A48-345E-642B-B2FB-4BEB848E79D7}"/>
              </a:ext>
            </a:extLst>
          </p:cNvPr>
          <p:cNvSpPr txBox="1"/>
          <p:nvPr/>
        </p:nvSpPr>
        <p:spPr>
          <a:xfrm>
            <a:off x="5510036" y="191229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Los pisos serán impermeables, sólidos, incombustibles, de fácil limpieza, antideslizantes, uniformes y con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nivelación adecuada para facilitar el drenaje.</a:t>
            </a:r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9BE6B17-FD66-85F0-D3F0-1DF96531D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75" y="1830600"/>
            <a:ext cx="3766008" cy="226201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96137E9-0429-CF36-087D-217BFC54A630}"/>
              </a:ext>
            </a:extLst>
          </p:cNvPr>
          <p:cNvSpPr txBox="1"/>
          <p:nvPr/>
        </p:nvSpPr>
        <p:spPr>
          <a:xfrm>
            <a:off x="801512" y="455321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El área de embalaje deberá contar con una poceta de acero inoxidable para el lavado de termos y paquetes refrigerados; con grifo cuello de ganso o ducha teléfono para permitir el fácil lavado de los termos.</a:t>
            </a:r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D83E389-E809-1A53-C35B-C6862B5E7DB3}"/>
              </a:ext>
            </a:extLst>
          </p:cNvPr>
          <p:cNvSpPr txBox="1"/>
          <p:nvPr/>
        </p:nvSpPr>
        <p:spPr>
          <a:xfrm>
            <a:off x="5543904" y="318558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Debe estar en un sitio de fácil acceso y señalizado, preferiblemente en el primer piso o, de lo contrario,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contar con rampa o ascensor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5292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063160-BCEB-4839-0B5B-8F37BE2905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49" t="40823" r="40092" b="10947"/>
          <a:stretch/>
        </p:blipFill>
        <p:spPr>
          <a:xfrm>
            <a:off x="903110" y="426156"/>
            <a:ext cx="5700889" cy="33076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9925A8F-88F1-8822-A4FD-008C871009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00" t="35720" r="39722" b="34979"/>
          <a:stretch/>
        </p:blipFill>
        <p:spPr>
          <a:xfrm>
            <a:off x="5576712" y="3891845"/>
            <a:ext cx="5825067" cy="200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60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48DAA1-8E5A-D840-AB85-FE6EA74549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07" t="26996" r="43056" b="17531"/>
          <a:stretch/>
        </p:blipFill>
        <p:spPr>
          <a:xfrm>
            <a:off x="620888" y="474133"/>
            <a:ext cx="7202312" cy="477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71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544B32-B2E1-E7C7-C6D8-908099D98D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14" t="28148" r="42409" b="17202"/>
          <a:stretch/>
        </p:blipFill>
        <p:spPr>
          <a:xfrm>
            <a:off x="1061156" y="508000"/>
            <a:ext cx="7292622" cy="469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88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4439829-39DA-E41B-6271-1A2D0C5FA98F}"/>
              </a:ext>
            </a:extLst>
          </p:cNvPr>
          <p:cNvSpPr txBox="1"/>
          <p:nvPr/>
        </p:nvSpPr>
        <p:spPr>
          <a:xfrm>
            <a:off x="2568222" y="639423"/>
            <a:ext cx="70555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i="0" dirty="0">
                <a:effectLst/>
                <a:latin typeface="Arial" panose="020B0604020202020204" pitchFamily="34" charset="0"/>
              </a:rPr>
              <a:t>DERECHOS Y DEBERES DE USUARIOS Y USUARIAS</a:t>
            </a:r>
            <a:endParaRPr lang="es-MX" sz="20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06F216-E7F6-FCEC-7CA9-0A7CF2A4238F}"/>
              </a:ext>
            </a:extLst>
          </p:cNvPr>
          <p:cNvSpPr txBox="1"/>
          <p:nvPr/>
        </p:nvSpPr>
        <p:spPr>
          <a:xfrm>
            <a:off x="970844" y="1832171"/>
            <a:ext cx="384951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La Constitución Política de Colombia enuncia los derechos fundamentales de los niños y las niñas y establece el deber de asistencia, protección y garantía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de los derechos en cabeza de la familia, la sociedad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y el Estado, así como la prevalencia de sus derechos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frente a los de las demás personas.</a:t>
            </a:r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69A4C5-00C6-A2C7-D54E-5F51FC76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70" t="29959" r="43333" b="5020"/>
          <a:stretch/>
        </p:blipFill>
        <p:spPr>
          <a:xfrm>
            <a:off x="5305780" y="1279563"/>
            <a:ext cx="5576709" cy="493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2349499" y="801510"/>
            <a:ext cx="7493001" cy="48542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sz="1600" b="1" dirty="0">
                <a:effectLst/>
                <a:latin typeface="Arial" panose="020B0604020202020204" pitchFamily="34" charset="0"/>
              </a:rPr>
              <a:t>PLATAFORMA ESTRATÉGICA </a:t>
            </a:r>
            <a:br>
              <a:rPr lang="es-MX" sz="1600" b="1" dirty="0">
                <a:effectLst/>
              </a:rPr>
            </a:br>
            <a:r>
              <a:rPr lang="es-MX" sz="1600" b="1" dirty="0">
                <a:effectLst/>
                <a:latin typeface="Arial" panose="020B0604020202020204" pitchFamily="34" charset="0"/>
              </a:rPr>
              <a:t>DEL PROGRAMA AMPLIADO DE INMUNIZACIONES</a:t>
            </a:r>
            <a:endParaRPr lang="es-MX" sz="1600" b="1" dirty="0">
              <a:effectLst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FF67CB-CE71-E9AD-ED4B-4B8ED2EDE471}"/>
              </a:ext>
            </a:extLst>
          </p:cNvPr>
          <p:cNvSpPr txBox="1"/>
          <p:nvPr/>
        </p:nvSpPr>
        <p:spPr>
          <a:xfrm>
            <a:off x="6175023" y="2016540"/>
            <a:ext cx="465102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Visión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En el 2021, el Programa Ampliado de Inmunizaciones de Colombia será reconocido nacional e in-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ternacionalmente como el programa líder en salud pública, con acciones intra intersectoriales para la erradicación, eliminación y control de enfermedades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prevenibles por vacunas, contribuyendo así con el cumplimiento de lo dispuesto en el Plan Decenal de Salud Pública.</a:t>
            </a: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857DD6-C3F1-44AB-D26D-04F0E38C0555}"/>
              </a:ext>
            </a:extLst>
          </p:cNvPr>
          <p:cNvSpPr txBox="1"/>
          <p:nvPr/>
        </p:nvSpPr>
        <p:spPr>
          <a:xfrm>
            <a:off x="372533" y="2155040"/>
            <a:ext cx="51364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i="0" dirty="0">
                <a:effectLst/>
                <a:latin typeface="Arial" panose="020B0604020202020204" pitchFamily="34" charset="0"/>
              </a:rPr>
              <a:t>Misión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El Programa Ampliado de Inmunizaciones (PAI),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como política de Estado, con un abordaje integral y participativo contribuye a la eliminación, erradicación y control de las enfermedades prevenibles por vacunas, a través de estrategias permanentes de </a:t>
            </a: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promoción, prevención y vigilancia en salud pública, propendiendo al mejoramiento de la calidad de vida de la población.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2414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9D8FB98-BEC2-AC01-C4D4-F8AC912C3709}"/>
              </a:ext>
            </a:extLst>
          </p:cNvPr>
          <p:cNvSpPr txBox="1"/>
          <p:nvPr/>
        </p:nvSpPr>
        <p:spPr>
          <a:xfrm>
            <a:off x="745067" y="564444"/>
            <a:ext cx="338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PRINCIPIOS DE VACUNACION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68969E-867E-EE94-2A84-D9664F48860F}"/>
              </a:ext>
            </a:extLst>
          </p:cNvPr>
          <p:cNvSpPr txBox="1"/>
          <p:nvPr/>
        </p:nvSpPr>
        <p:spPr>
          <a:xfrm>
            <a:off x="598311" y="1062167"/>
            <a:ext cx="43913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EFICIENCIA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UNIVERSALIDAD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SOLIDARIDAD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UNIDAD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PARTICIPACION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EQUIDAD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PREVALENCIA DE DERECHOS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GRATUIDAD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OBLIGATORIEDAD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MEJORAMIENTO CONTINUO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2342F42-CC85-B98E-68A4-6B72637C5490}"/>
              </a:ext>
            </a:extLst>
          </p:cNvPr>
          <p:cNvSpPr txBox="1"/>
          <p:nvPr/>
        </p:nvSpPr>
        <p:spPr>
          <a:xfrm>
            <a:off x="7202313" y="1020043"/>
            <a:ext cx="39849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i="0" dirty="0">
                <a:effectLst/>
                <a:latin typeface="Arial" panose="020B0604020202020204" pitchFamily="34" charset="0"/>
              </a:rPr>
              <a:t>Objetivos del PAI </a:t>
            </a:r>
            <a:br>
              <a:rPr lang="es-MX" dirty="0"/>
            </a:br>
            <a:br>
              <a:rPr lang="es-MX" dirty="0"/>
            </a:br>
            <a:r>
              <a:rPr lang="es-MX" b="0" i="0" dirty="0">
                <a:effectLst/>
                <a:latin typeface="Arial" panose="020B0604020202020204" pitchFamily="34" charset="0"/>
              </a:rPr>
              <a:t>Disminuir el riesgo de enfermar y morir por enfermedades prevenibles por vacunas</a:t>
            </a:r>
            <a:endParaRPr lang="es-MX" dirty="0"/>
          </a:p>
        </p:txBody>
      </p:sp>
      <p:pic>
        <p:nvPicPr>
          <p:cNvPr id="1026" name="Picture 2" descr="Todo lo que necesitas saber sobre vacunación y otras inmunizaciones para  tus hijos en 2024 | Quirónsalud">
            <a:extLst>
              <a:ext uri="{FF2B5EF4-FFF2-40B4-BE49-F238E27FC236}">
                <a16:creationId xmlns:a16="http://schemas.microsoft.com/office/drawing/2014/main" id="{68B97BEA-A6CA-F9C4-8C75-1C28DCCF2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78" y="4052880"/>
            <a:ext cx="3493911" cy="1985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ACUNACIÓN | Noticias | Las vacunas: qué son y porqué son importantes">
            <a:extLst>
              <a:ext uri="{FF2B5EF4-FFF2-40B4-BE49-F238E27FC236}">
                <a16:creationId xmlns:a16="http://schemas.microsoft.com/office/drawing/2014/main" id="{2C9E51D0-6429-FBFC-A281-9613D9C5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755" y="2927526"/>
            <a:ext cx="4842934" cy="1993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586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F51E32-3332-0A16-4929-3F2B1219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37" t="30947" r="56759" b="9136"/>
          <a:stretch/>
        </p:blipFill>
        <p:spPr>
          <a:xfrm>
            <a:off x="2664179" y="90310"/>
            <a:ext cx="5249333" cy="616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53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F70D763-6570-D3C6-7081-F72349380F07}"/>
              </a:ext>
            </a:extLst>
          </p:cNvPr>
          <p:cNvSpPr txBox="1">
            <a:spLocks/>
          </p:cNvSpPr>
          <p:nvPr/>
        </p:nvSpPr>
        <p:spPr>
          <a:xfrm>
            <a:off x="4981223" y="1930840"/>
            <a:ext cx="499815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400" dirty="0"/>
              <a:t>GRACIAS</a:t>
            </a:r>
            <a:endParaRPr lang="es-CO" dirty="0"/>
          </a:p>
        </p:txBody>
      </p:sp>
      <p:pic>
        <p:nvPicPr>
          <p:cNvPr id="2050" name="Picture 2" descr="Ficha vacunas corregidas">
            <a:extLst>
              <a:ext uri="{FF2B5EF4-FFF2-40B4-BE49-F238E27FC236}">
                <a16:creationId xmlns:a16="http://schemas.microsoft.com/office/drawing/2014/main" id="{32038F2F-F7C4-082A-7918-DE2865B11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878" y="371562"/>
            <a:ext cx="4137257" cy="537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934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602</Words>
  <Application>Microsoft Office PowerPoint</Application>
  <PresentationFormat>Panorámica</PresentationFormat>
  <Paragraphs>28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ANTECEDENTES DEL PROGRAMA AMPLIADO DE INMUNIZACIONES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Lajas</cp:lastModifiedBy>
  <cp:revision>9</cp:revision>
  <dcterms:created xsi:type="dcterms:W3CDTF">2024-05-15T13:17:42Z</dcterms:created>
  <dcterms:modified xsi:type="dcterms:W3CDTF">2024-09-17T16:53:25Z</dcterms:modified>
</cp:coreProperties>
</file>