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
  </p:notesMasterIdLst>
  <p:sldIdLst>
    <p:sldId id="258" r:id="rId2"/>
    <p:sldId id="260" r:id="rId3"/>
    <p:sldId id="261" r:id="rId4"/>
    <p:sldId id="262" r:id="rId5"/>
    <p:sldId id="263" r:id="rId6"/>
    <p:sldId id="265" r:id="rId7"/>
    <p:sldId id="266" r:id="rId8"/>
    <p:sldId id="267" r:id="rId9"/>
    <p:sldId id="268"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CC"/>
    <a:srgbClr val="3366CC"/>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8" d="100"/>
          <a:sy n="68" d="100"/>
        </p:scale>
        <p:origin x="8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98315A-E337-4F76-A08B-DEDA4A346DD2}" type="datetimeFigureOut">
              <a:rPr lang="es-MX" smtClean="0"/>
              <a:t>30/09/2024</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E5DB86-E7E1-4AFE-A80D-A9937F12A757}" type="slidenum">
              <a:rPr lang="es-MX" smtClean="0"/>
              <a:t>‹Nº›</a:t>
            </a:fld>
            <a:endParaRPr lang="es-MX"/>
          </a:p>
        </p:txBody>
      </p:sp>
    </p:spTree>
    <p:extLst>
      <p:ext uri="{BB962C8B-B14F-4D97-AF65-F5344CB8AC3E}">
        <p14:creationId xmlns:p14="http://schemas.microsoft.com/office/powerpoint/2010/main" val="2466536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D1E5DB86-E7E1-4AFE-A80D-A9937F12A757}" type="slidenum">
              <a:rPr lang="es-MX" smtClean="0"/>
              <a:t>2</a:t>
            </a:fld>
            <a:endParaRPr lang="es-MX"/>
          </a:p>
        </p:txBody>
      </p:sp>
    </p:spTree>
    <p:extLst>
      <p:ext uri="{BB962C8B-B14F-4D97-AF65-F5344CB8AC3E}">
        <p14:creationId xmlns:p14="http://schemas.microsoft.com/office/powerpoint/2010/main" val="1388807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30/09/2024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506510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30/09/2024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461946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C512A09-E8F9-4E6A-B8F3-4C5544DFC5F0}" type="datetimeFigureOut">
              <a:rPr lang="es-CO" smtClean="0"/>
              <a:t>30/09/2024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1780994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2C512A09-E8F9-4E6A-B8F3-4C5544DFC5F0}" type="datetimeFigureOut">
              <a:rPr lang="es-CO" smtClean="0"/>
              <a:t>30/09/2024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945238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C512A09-E8F9-4E6A-B8F3-4C5544DFC5F0}" type="datetimeFigureOut">
              <a:rPr lang="es-CO" smtClean="0"/>
              <a:t>30/09/2024</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36403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2C512A09-E8F9-4E6A-B8F3-4C5544DFC5F0}" type="datetimeFigureOut">
              <a:rPr lang="es-CO" smtClean="0"/>
              <a:t>30/09/2024</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908865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512A09-E8F9-4E6A-B8F3-4C5544DFC5F0}" type="datetimeFigureOut">
              <a:rPr lang="es-CO" smtClean="0"/>
              <a:t>30/09/2024</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2222858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C512A09-E8F9-4E6A-B8F3-4C5544DFC5F0}" type="datetimeFigureOut">
              <a:rPr lang="es-CO" smtClean="0"/>
              <a:t>30/09/2024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1004091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C512A09-E8F9-4E6A-B8F3-4C5544DFC5F0}" type="datetimeFigureOut">
              <a:rPr lang="es-CO" smtClean="0"/>
              <a:t>30/09/2024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4289021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30/09/2024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2091686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30/09/2024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4161160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C512A09-E8F9-4E6A-B8F3-4C5544DFC5F0}" type="datetimeFigureOut">
              <a:rPr lang="es-CO" smtClean="0"/>
              <a:t>30/09/2024</a:t>
            </a:fld>
            <a:endParaRPr lang="es-C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1591C16-AC2D-464C-95DE-277259B57AE1}" type="slidenum">
              <a:rPr lang="es-CO" smtClean="0"/>
              <a:t>‹Nº›</a:t>
            </a:fld>
            <a:endParaRPr lang="es-CO"/>
          </a:p>
        </p:txBody>
      </p:sp>
    </p:spTree>
    <p:extLst>
      <p:ext uri="{BB962C8B-B14F-4D97-AF65-F5344CB8AC3E}">
        <p14:creationId xmlns:p14="http://schemas.microsoft.com/office/powerpoint/2010/main" val="42909522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82BB3066-7012-DADB-DF72-69658DD13420}"/>
              </a:ext>
            </a:extLst>
          </p:cNvPr>
          <p:cNvSpPr>
            <a:spLocks noGrp="1"/>
          </p:cNvSpPr>
          <p:nvPr>
            <p:ph type="ctrTitle"/>
          </p:nvPr>
        </p:nvSpPr>
        <p:spPr>
          <a:xfrm>
            <a:off x="1446882" y="483385"/>
            <a:ext cx="9144000" cy="2387600"/>
          </a:xfrm>
        </p:spPr>
        <p:txBody>
          <a:bodyPr>
            <a:normAutofit/>
          </a:bodyPr>
          <a:lstStyle/>
          <a:p>
            <a:r>
              <a:rPr lang="es-MX" sz="4800" b="1" dirty="0">
                <a:solidFill>
                  <a:schemeClr val="accent4">
                    <a:lumMod val="50000"/>
                  </a:schemeClr>
                </a:solidFill>
                <a:latin typeface="Arial" panose="020B0604020202020204" pitchFamily="34" charset="0"/>
              </a:rPr>
              <a:t>PROTOCOLO</a:t>
            </a:r>
            <a:br>
              <a:rPr lang="es-MX" sz="4800" b="1" dirty="0">
                <a:solidFill>
                  <a:schemeClr val="accent4">
                    <a:lumMod val="50000"/>
                  </a:schemeClr>
                </a:solidFill>
                <a:latin typeface="Arial" panose="020B0604020202020204" pitchFamily="34" charset="0"/>
              </a:rPr>
            </a:br>
            <a:r>
              <a:rPr lang="es-MX" sz="4800" b="1" dirty="0">
                <a:solidFill>
                  <a:schemeClr val="accent4">
                    <a:lumMod val="50000"/>
                  </a:schemeClr>
                </a:solidFill>
                <a:latin typeface="Arial" panose="020B0604020202020204" pitchFamily="34" charset="0"/>
              </a:rPr>
              <a:t>ATENCIÓN DEL RECIEN </a:t>
            </a:r>
            <a:br>
              <a:rPr lang="es-MX" sz="4800" b="1" dirty="0">
                <a:solidFill>
                  <a:schemeClr val="accent4">
                    <a:lumMod val="50000"/>
                  </a:schemeClr>
                </a:solidFill>
                <a:latin typeface="Arial" panose="020B0604020202020204" pitchFamily="34" charset="0"/>
              </a:rPr>
            </a:br>
            <a:r>
              <a:rPr lang="es-MX" sz="4800" b="1" dirty="0">
                <a:solidFill>
                  <a:schemeClr val="accent4">
                    <a:lumMod val="50000"/>
                  </a:schemeClr>
                </a:solidFill>
                <a:latin typeface="Arial" panose="020B0604020202020204" pitchFamily="34" charset="0"/>
              </a:rPr>
              <a:t>NACIDO</a:t>
            </a:r>
            <a:endParaRPr lang="es-CO" sz="4800" dirty="0">
              <a:solidFill>
                <a:schemeClr val="accent4">
                  <a:lumMod val="50000"/>
                </a:schemeClr>
              </a:solidFill>
              <a:latin typeface="Arial" panose="020B0604020202020204" pitchFamily="34" charset="0"/>
              <a:cs typeface="Arial" panose="020B0604020202020204" pitchFamily="34" charset="0"/>
            </a:endParaRPr>
          </a:p>
        </p:txBody>
      </p:sp>
      <p:sp>
        <p:nvSpPr>
          <p:cNvPr id="11" name="Subtítulo 2">
            <a:extLst>
              <a:ext uri="{FF2B5EF4-FFF2-40B4-BE49-F238E27FC236}">
                <a16:creationId xmlns:a16="http://schemas.microsoft.com/office/drawing/2014/main" id="{843B47CB-961D-A60C-3381-0A3A6516DE44}"/>
              </a:ext>
            </a:extLst>
          </p:cNvPr>
          <p:cNvSpPr>
            <a:spLocks noGrp="1"/>
          </p:cNvSpPr>
          <p:nvPr>
            <p:ph type="subTitle" idx="1"/>
          </p:nvPr>
        </p:nvSpPr>
        <p:spPr>
          <a:xfrm>
            <a:off x="521465" y="3166485"/>
            <a:ext cx="9144000" cy="1655762"/>
          </a:xfrm>
        </p:spPr>
        <p:txBody>
          <a:bodyPr>
            <a:normAutofit fontScale="62500" lnSpcReduction="20000"/>
          </a:bodyPr>
          <a:lstStyle/>
          <a:p>
            <a:pPr algn="l">
              <a:lnSpc>
                <a:spcPct val="100000"/>
              </a:lnSpc>
            </a:pPr>
            <a:endParaRPr lang="es-CO" sz="3200" dirty="0">
              <a:solidFill>
                <a:schemeClr val="accent4">
                  <a:lumMod val="50000"/>
                </a:schemeClr>
              </a:solidFill>
              <a:latin typeface="Calibri" panose="020F0502020204030204" pitchFamily="34" charset="0"/>
              <a:cs typeface="Calibri" panose="020F0502020204030204" pitchFamily="34" charset="0"/>
            </a:endParaRPr>
          </a:p>
          <a:p>
            <a:pPr algn="l">
              <a:lnSpc>
                <a:spcPct val="100000"/>
              </a:lnSpc>
            </a:pPr>
            <a:endParaRPr lang="es-CO" sz="3200" dirty="0">
              <a:solidFill>
                <a:schemeClr val="accent4">
                  <a:lumMod val="50000"/>
                </a:schemeClr>
              </a:solidFill>
              <a:latin typeface="Calibri" panose="020F0502020204030204" pitchFamily="34" charset="0"/>
              <a:cs typeface="Calibri" panose="020F0502020204030204" pitchFamily="34" charset="0"/>
            </a:endParaRPr>
          </a:p>
          <a:p>
            <a:pPr algn="l">
              <a:lnSpc>
                <a:spcPct val="100000"/>
              </a:lnSpc>
            </a:pPr>
            <a:r>
              <a:rPr lang="es-CO" sz="4000" dirty="0">
                <a:solidFill>
                  <a:schemeClr val="accent4">
                    <a:lumMod val="50000"/>
                  </a:schemeClr>
                </a:solidFill>
                <a:latin typeface="Calibri" panose="020F0502020204030204" pitchFamily="34" charset="0"/>
                <a:cs typeface="Calibri" panose="020F0502020204030204" pitchFamily="34" charset="0"/>
              </a:rPr>
              <a:t>Brenda Bolaños </a:t>
            </a:r>
          </a:p>
          <a:p>
            <a:pPr algn="l">
              <a:lnSpc>
                <a:spcPct val="100000"/>
              </a:lnSpc>
            </a:pPr>
            <a:r>
              <a:rPr lang="es-CO" sz="4000" dirty="0">
                <a:solidFill>
                  <a:schemeClr val="accent4">
                    <a:lumMod val="50000"/>
                  </a:schemeClr>
                </a:solidFill>
                <a:latin typeface="Calibri" panose="020F0502020204030204" pitchFamily="34" charset="0"/>
                <a:cs typeface="Calibri" panose="020F0502020204030204" pitchFamily="34" charset="0"/>
              </a:rPr>
              <a:t>Líder Servicio De Quirófano y Sala de Partos </a:t>
            </a:r>
            <a:endParaRPr lang="es-CO" sz="2900" dirty="0">
              <a:solidFill>
                <a:schemeClr val="accent4">
                  <a:lumMod val="50000"/>
                </a:schemeClr>
              </a:solidFill>
            </a:endParaRPr>
          </a:p>
        </p:txBody>
      </p:sp>
      <p:pic>
        <p:nvPicPr>
          <p:cNvPr id="2" name="Imagen 1"/>
          <p:cNvPicPr>
            <a:picLocks noChangeAspect="1"/>
          </p:cNvPicPr>
          <p:nvPr/>
        </p:nvPicPr>
        <p:blipFill>
          <a:blip r:embed="rId2"/>
          <a:stretch>
            <a:fillRect/>
          </a:stretch>
        </p:blipFill>
        <p:spPr>
          <a:xfrm>
            <a:off x="8446193" y="2610520"/>
            <a:ext cx="3448352" cy="2545374"/>
          </a:xfrm>
          <a:prstGeom prst="ellipse">
            <a:avLst/>
          </a:prstGeom>
          <a:ln>
            <a:noFill/>
          </a:ln>
          <a:effectLst>
            <a:softEdge rad="112500"/>
          </a:effectLst>
        </p:spPr>
      </p:pic>
    </p:spTree>
    <p:extLst>
      <p:ext uri="{BB962C8B-B14F-4D97-AF65-F5344CB8AC3E}">
        <p14:creationId xmlns:p14="http://schemas.microsoft.com/office/powerpoint/2010/main" val="1077650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DF70D763-6570-D3C6-7081-F72349380F07}"/>
              </a:ext>
            </a:extLst>
          </p:cNvPr>
          <p:cNvSpPr txBox="1">
            <a:spLocks/>
          </p:cNvSpPr>
          <p:nvPr/>
        </p:nvSpPr>
        <p:spPr>
          <a:xfrm>
            <a:off x="672947" y="497328"/>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3600" b="1" dirty="0">
                <a:solidFill>
                  <a:schemeClr val="accent4">
                    <a:lumMod val="50000"/>
                  </a:schemeClr>
                </a:solidFill>
                <a:latin typeface="Calibri" panose="020F0502020204030204" pitchFamily="34" charset="0"/>
                <a:cs typeface="Calibri" panose="020F0502020204030204" pitchFamily="34" charset="0"/>
              </a:rPr>
              <a:t>ATENCIÓN DEL RECIEN </a:t>
            </a:r>
            <a:br>
              <a:rPr lang="es-MX" sz="3600" b="1" dirty="0">
                <a:solidFill>
                  <a:schemeClr val="accent4">
                    <a:lumMod val="50000"/>
                  </a:schemeClr>
                </a:solidFill>
                <a:latin typeface="Calibri" panose="020F0502020204030204" pitchFamily="34" charset="0"/>
                <a:cs typeface="Calibri" panose="020F0502020204030204" pitchFamily="34" charset="0"/>
              </a:rPr>
            </a:br>
            <a:r>
              <a:rPr lang="es-MX" sz="3600" b="1" dirty="0">
                <a:solidFill>
                  <a:schemeClr val="accent4">
                    <a:lumMod val="50000"/>
                  </a:schemeClr>
                </a:solidFill>
                <a:latin typeface="Calibri" panose="020F0502020204030204" pitchFamily="34" charset="0"/>
                <a:cs typeface="Calibri" panose="020F0502020204030204" pitchFamily="34" charset="0"/>
              </a:rPr>
              <a:t>NACIDO</a:t>
            </a:r>
            <a:endParaRPr lang="es-CO" sz="3600" dirty="0">
              <a:solidFill>
                <a:schemeClr val="accent4">
                  <a:lumMod val="50000"/>
                </a:schemeClr>
              </a:solidFill>
              <a:latin typeface="Calibri" panose="020F0502020204030204" pitchFamily="34" charset="0"/>
              <a:cs typeface="Calibri" panose="020F0502020204030204" pitchFamily="34" charset="0"/>
            </a:endParaRPr>
          </a:p>
        </p:txBody>
      </p:sp>
      <p:sp>
        <p:nvSpPr>
          <p:cNvPr id="7" name="Marcador de contenido 2">
            <a:extLst>
              <a:ext uri="{FF2B5EF4-FFF2-40B4-BE49-F238E27FC236}">
                <a16:creationId xmlns:a16="http://schemas.microsoft.com/office/drawing/2014/main" id="{DD15E1C2-E500-37D4-7B33-9A61420B2788}"/>
              </a:ext>
            </a:extLst>
          </p:cNvPr>
          <p:cNvSpPr txBox="1">
            <a:spLocks/>
          </p:cNvSpPr>
          <p:nvPr/>
        </p:nvSpPr>
        <p:spPr>
          <a:xfrm>
            <a:off x="5332164" y="2695957"/>
            <a:ext cx="6533002" cy="312094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s-MX" sz="2800" dirty="0">
                <a:solidFill>
                  <a:schemeClr val="accent4">
                    <a:lumMod val="50000"/>
                  </a:schemeClr>
                </a:solidFill>
                <a:latin typeface="Times New Roman" panose="02020603050405020304" pitchFamily="18" charset="0"/>
                <a:cs typeface="Times New Roman" panose="02020603050405020304" pitchFamily="18" charset="0"/>
              </a:rPr>
              <a:t>La Atención del Recién Nacido está representada en el conjunto de actividades, intervenciones y procedimientos dirigidos a las niñas y niños en el proceso del nacimiento e inmediatamente después, con el propósito de lograr disminuir el riesgo </a:t>
            </a:r>
            <a:r>
              <a:rPr lang="pt-BR" sz="2800" dirty="0">
                <a:solidFill>
                  <a:schemeClr val="accent4">
                    <a:lumMod val="50000"/>
                  </a:schemeClr>
                </a:solidFill>
                <a:latin typeface="Times New Roman" panose="02020603050405020304" pitchFamily="18" charset="0"/>
                <a:cs typeface="Times New Roman" panose="02020603050405020304" pitchFamily="18" charset="0"/>
              </a:rPr>
              <a:t>de enfermar o de morir. </a:t>
            </a:r>
            <a:endParaRPr lang="es-CO" dirty="0">
              <a:solidFill>
                <a:schemeClr val="accent4">
                  <a:lumMod val="50000"/>
                </a:schemeClr>
              </a:solidFill>
              <a:latin typeface="Times New Roman" panose="02020603050405020304" pitchFamily="18" charset="0"/>
              <a:cs typeface="Times New Roman" panose="02020603050405020304" pitchFamily="18" charset="0"/>
            </a:endParaRPr>
          </a:p>
        </p:txBody>
      </p:sp>
      <p:pic>
        <p:nvPicPr>
          <p:cNvPr id="2" name="Imagen 1"/>
          <p:cNvPicPr>
            <a:picLocks noChangeAspect="1"/>
          </p:cNvPicPr>
          <p:nvPr/>
        </p:nvPicPr>
        <p:blipFill>
          <a:blip r:embed="rId3"/>
          <a:stretch>
            <a:fillRect/>
          </a:stretch>
        </p:blipFill>
        <p:spPr>
          <a:xfrm>
            <a:off x="1189821" y="2359664"/>
            <a:ext cx="3930919" cy="2586909"/>
          </a:xfrm>
          <a:prstGeom prst="ellipse">
            <a:avLst/>
          </a:prstGeom>
          <a:ln>
            <a:noFill/>
          </a:ln>
          <a:effectLst>
            <a:softEdge rad="112500"/>
          </a:effectLst>
        </p:spPr>
      </p:pic>
    </p:spTree>
    <p:extLst>
      <p:ext uri="{BB962C8B-B14F-4D97-AF65-F5344CB8AC3E}">
        <p14:creationId xmlns:p14="http://schemas.microsoft.com/office/powerpoint/2010/main" val="1329252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28031" y="0"/>
            <a:ext cx="10515600" cy="1325563"/>
          </a:xfrm>
        </p:spPr>
        <p:txBody>
          <a:bodyPr/>
          <a:lstStyle/>
          <a:p>
            <a:pPr algn="ctr"/>
            <a:r>
              <a:rPr lang="es-MX" b="1" dirty="0">
                <a:solidFill>
                  <a:schemeClr val="accent4">
                    <a:lumMod val="50000"/>
                  </a:schemeClr>
                </a:solidFill>
                <a:latin typeface="Calibri" panose="020F0502020204030204" pitchFamily="34" charset="0"/>
                <a:cs typeface="Calibri" panose="020F0502020204030204" pitchFamily="34" charset="0"/>
              </a:rPr>
              <a:t>Adaptación Neonatal Inmediata</a:t>
            </a:r>
          </a:p>
        </p:txBody>
      </p:sp>
      <p:sp>
        <p:nvSpPr>
          <p:cNvPr id="3" name="Marcador de contenido 2"/>
          <p:cNvSpPr>
            <a:spLocks noGrp="1"/>
          </p:cNvSpPr>
          <p:nvPr>
            <p:ph idx="1"/>
          </p:nvPr>
        </p:nvSpPr>
        <p:spPr>
          <a:xfrm>
            <a:off x="849217" y="1325563"/>
            <a:ext cx="10515600" cy="4351338"/>
          </a:xfrm>
        </p:spPr>
        <p:txBody>
          <a:bodyPr>
            <a:normAutofit/>
          </a:bodyPr>
          <a:lstStyle/>
          <a:p>
            <a:pPr marL="0" indent="0">
              <a:buNone/>
            </a:pPr>
            <a:r>
              <a:rPr lang="es-MX" dirty="0">
                <a:solidFill>
                  <a:schemeClr val="accent4">
                    <a:lumMod val="50000"/>
                  </a:schemeClr>
                </a:solidFill>
                <a:latin typeface="Times New Roman" panose="02020603050405020304" pitchFamily="18" charset="0"/>
                <a:cs typeface="Times New Roman" panose="02020603050405020304" pitchFamily="18" charset="0"/>
              </a:rPr>
              <a:t>Conjunto de modificaciones </a:t>
            </a:r>
            <a:r>
              <a:rPr lang="es-MX" dirty="0" err="1">
                <a:solidFill>
                  <a:schemeClr val="accent4">
                    <a:lumMod val="50000"/>
                  </a:schemeClr>
                </a:solidFill>
                <a:latin typeface="Times New Roman" panose="02020603050405020304" pitchFamily="18" charset="0"/>
                <a:cs typeface="Times New Roman" panose="02020603050405020304" pitchFamily="18" charset="0"/>
              </a:rPr>
              <a:t>cardio</a:t>
            </a:r>
            <a:r>
              <a:rPr lang="es-MX" dirty="0">
                <a:solidFill>
                  <a:schemeClr val="accent4">
                    <a:lumMod val="50000"/>
                  </a:schemeClr>
                </a:solidFill>
                <a:latin typeface="Times New Roman" panose="02020603050405020304" pitchFamily="18" charset="0"/>
                <a:cs typeface="Times New Roman" panose="02020603050405020304" pitchFamily="18" charset="0"/>
              </a:rPr>
              <a:t>-hemodinámicas, respiratorias y de todo orden que sucede en procura de la adecuación del ser humano al entorno atmosférico al nacer. </a:t>
            </a:r>
          </a:p>
          <a:p>
            <a:pPr marL="0" indent="0" algn="just">
              <a:buNone/>
            </a:pPr>
            <a:r>
              <a:rPr lang="es-MX" dirty="0">
                <a:solidFill>
                  <a:schemeClr val="accent4">
                    <a:lumMod val="50000"/>
                  </a:schemeClr>
                </a:solidFill>
                <a:latin typeface="Times New Roman" panose="02020603050405020304" pitchFamily="18" charset="0"/>
                <a:cs typeface="Times New Roman" panose="02020603050405020304" pitchFamily="18" charset="0"/>
              </a:rPr>
              <a:t>De su éxito depende fundamentalmente el adecuado y exitoso tránsito de la condición intrauterina a la vida en el ambiente exterior.</a:t>
            </a:r>
          </a:p>
          <a:p>
            <a:pPr marL="0" indent="0" algn="just">
              <a:buNone/>
            </a:pPr>
            <a:r>
              <a:rPr lang="es-MX" dirty="0">
                <a:solidFill>
                  <a:schemeClr val="accent4">
                    <a:lumMod val="50000"/>
                  </a:schemeClr>
                </a:solidFill>
                <a:latin typeface="Times New Roman" panose="02020603050405020304" pitchFamily="18" charset="0"/>
                <a:cs typeface="Times New Roman" panose="02020603050405020304" pitchFamily="18" charset="0"/>
              </a:rPr>
              <a:t>Debe realizarse un manejo limpio del recién nacido y la manipulación del cordón umbilical debe hacerse con guantes estériles.</a:t>
            </a:r>
          </a:p>
        </p:txBody>
      </p:sp>
      <p:pic>
        <p:nvPicPr>
          <p:cNvPr id="4" name="Imagen 3"/>
          <p:cNvPicPr>
            <a:picLocks noChangeAspect="1"/>
          </p:cNvPicPr>
          <p:nvPr/>
        </p:nvPicPr>
        <p:blipFill>
          <a:blip r:embed="rId2"/>
          <a:stretch>
            <a:fillRect/>
          </a:stretch>
        </p:blipFill>
        <p:spPr>
          <a:xfrm>
            <a:off x="526973" y="4461831"/>
            <a:ext cx="3103114" cy="2062278"/>
          </a:xfrm>
          <a:prstGeom prst="ellipse">
            <a:avLst/>
          </a:prstGeom>
          <a:ln>
            <a:noFill/>
          </a:ln>
          <a:effectLst>
            <a:softEdge rad="112500"/>
          </a:effectLst>
        </p:spPr>
      </p:pic>
    </p:spTree>
    <p:extLst>
      <p:ext uri="{BB962C8B-B14F-4D97-AF65-F5344CB8AC3E}">
        <p14:creationId xmlns:p14="http://schemas.microsoft.com/office/powerpoint/2010/main" val="3978315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ipse 3"/>
          <p:cNvSpPr/>
          <p:nvPr/>
        </p:nvSpPr>
        <p:spPr>
          <a:xfrm>
            <a:off x="472642" y="318581"/>
            <a:ext cx="2681181" cy="1560746"/>
          </a:xfrm>
          <a:prstGeom prst="ellipse">
            <a:avLst/>
          </a:prstGeom>
          <a:solidFill>
            <a:schemeClr val="tx2">
              <a:lumMod val="10000"/>
              <a:lumOff val="9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es-MX" sz="1400" b="1" dirty="0">
              <a:ln/>
              <a:solidFill>
                <a:schemeClr val="accent3"/>
              </a:solidFill>
              <a:latin typeface="Times New Roman" panose="02020603050405020304" pitchFamily="18" charset="0"/>
              <a:cs typeface="Times New Roman" panose="02020603050405020304" pitchFamily="18" charset="0"/>
            </a:endParaRPr>
          </a:p>
          <a:p>
            <a:pPr algn="ctr"/>
            <a:r>
              <a:rPr lang="es-MX" sz="1400" b="1" dirty="0">
                <a:ln/>
                <a:solidFill>
                  <a:schemeClr val="accent3"/>
                </a:solidFill>
                <a:latin typeface="Times New Roman" panose="02020603050405020304" pitchFamily="18" charset="0"/>
                <a:cs typeface="Times New Roman" panose="02020603050405020304" pitchFamily="18" charset="0"/>
              </a:rPr>
              <a:t>La temperatura</a:t>
            </a:r>
          </a:p>
          <a:p>
            <a:pPr algn="ctr"/>
            <a:r>
              <a:rPr lang="es-MX" sz="1400" b="1" dirty="0">
                <a:ln/>
                <a:solidFill>
                  <a:schemeClr val="accent3"/>
                </a:solidFill>
                <a:latin typeface="Times New Roman" panose="02020603050405020304" pitchFamily="18" charset="0"/>
                <a:cs typeface="Times New Roman" panose="02020603050405020304" pitchFamily="18" charset="0"/>
              </a:rPr>
              <a:t> ambiente de la sala de</a:t>
            </a:r>
          </a:p>
          <a:p>
            <a:pPr algn="ctr"/>
            <a:r>
              <a:rPr lang="es-MX" sz="1400" b="1" dirty="0">
                <a:ln/>
                <a:solidFill>
                  <a:schemeClr val="accent3"/>
                </a:solidFill>
                <a:latin typeface="Times New Roman" panose="02020603050405020304" pitchFamily="18" charset="0"/>
                <a:cs typeface="Times New Roman" panose="02020603050405020304" pitchFamily="18" charset="0"/>
              </a:rPr>
              <a:t>partos/nacimientos</a:t>
            </a:r>
          </a:p>
          <a:p>
            <a:pPr algn="ctr"/>
            <a:r>
              <a:rPr lang="es-MX" sz="1400" b="1" dirty="0">
                <a:ln/>
                <a:solidFill>
                  <a:schemeClr val="accent3"/>
                </a:solidFill>
                <a:latin typeface="Times New Roman" panose="02020603050405020304" pitchFamily="18" charset="0"/>
                <a:cs typeface="Times New Roman" panose="02020603050405020304" pitchFamily="18" charset="0"/>
              </a:rPr>
              <a:t> debe estar</a:t>
            </a:r>
          </a:p>
          <a:p>
            <a:pPr algn="ctr"/>
            <a:r>
              <a:rPr lang="es-MX" sz="1400" b="1" dirty="0">
                <a:ln/>
                <a:solidFill>
                  <a:schemeClr val="accent3"/>
                </a:solidFill>
                <a:latin typeface="Times New Roman" panose="02020603050405020304" pitchFamily="18" charset="0"/>
                <a:cs typeface="Times New Roman" panose="02020603050405020304" pitchFamily="18" charset="0"/>
              </a:rPr>
              <a:t> entre 23°C y 26ºC</a:t>
            </a:r>
            <a:endParaRPr lang="es-ES" sz="1400" b="1" dirty="0">
              <a:ln/>
              <a:solidFill>
                <a:schemeClr val="accent3"/>
              </a:solidFill>
              <a:latin typeface="Times New Roman" panose="02020603050405020304" pitchFamily="18" charset="0"/>
              <a:cs typeface="Times New Roman" panose="02020603050405020304" pitchFamily="18" charset="0"/>
            </a:endParaRPr>
          </a:p>
          <a:p>
            <a:pPr algn="ctr"/>
            <a:endParaRPr lang="es-MX" dirty="0"/>
          </a:p>
        </p:txBody>
      </p:sp>
      <p:sp>
        <p:nvSpPr>
          <p:cNvPr id="5" name="Elipse 4"/>
          <p:cNvSpPr/>
          <p:nvPr/>
        </p:nvSpPr>
        <p:spPr>
          <a:xfrm>
            <a:off x="3908756" y="423333"/>
            <a:ext cx="2774265" cy="1351241"/>
          </a:xfrm>
          <a:prstGeom prst="ellipse">
            <a:avLst/>
          </a:prstGeom>
          <a:solidFill>
            <a:schemeClr val="tx2">
              <a:lumMod val="10000"/>
              <a:lumOff val="9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es-MX" sz="1400" b="1" dirty="0">
              <a:ln/>
              <a:solidFill>
                <a:schemeClr val="accent3"/>
              </a:solidFill>
            </a:endParaRPr>
          </a:p>
          <a:p>
            <a:pPr algn="ctr"/>
            <a:r>
              <a:rPr lang="es-MX" sz="1600" b="1" dirty="0">
                <a:ln/>
                <a:solidFill>
                  <a:schemeClr val="accent3"/>
                </a:solidFill>
                <a:latin typeface="Times New Roman" panose="02020603050405020304" pitchFamily="18" charset="0"/>
                <a:cs typeface="Times New Roman" panose="02020603050405020304" pitchFamily="18" charset="0"/>
              </a:rPr>
              <a:t>Secar al recién nacido</a:t>
            </a:r>
          </a:p>
          <a:p>
            <a:pPr algn="ctr"/>
            <a:r>
              <a:rPr lang="es-MX" sz="1600" b="1" dirty="0">
                <a:ln/>
                <a:solidFill>
                  <a:schemeClr val="accent3"/>
                </a:solidFill>
                <a:latin typeface="Times New Roman" panose="02020603050405020304" pitchFamily="18" charset="0"/>
                <a:cs typeface="Times New Roman" panose="02020603050405020304" pitchFamily="18" charset="0"/>
              </a:rPr>
              <a:t> el líquido amniótico </a:t>
            </a:r>
            <a:endParaRPr lang="es-ES" sz="1600" b="1" dirty="0">
              <a:ln/>
              <a:solidFill>
                <a:schemeClr val="accent3"/>
              </a:solidFill>
              <a:latin typeface="Times New Roman" panose="02020603050405020304" pitchFamily="18" charset="0"/>
              <a:cs typeface="Times New Roman" panose="02020603050405020304" pitchFamily="18" charset="0"/>
            </a:endParaRPr>
          </a:p>
          <a:p>
            <a:pPr algn="ctr"/>
            <a:endParaRPr lang="es-MX" dirty="0"/>
          </a:p>
        </p:txBody>
      </p:sp>
      <p:sp>
        <p:nvSpPr>
          <p:cNvPr id="9" name="Elipse 8"/>
          <p:cNvSpPr/>
          <p:nvPr/>
        </p:nvSpPr>
        <p:spPr>
          <a:xfrm>
            <a:off x="7227688" y="423333"/>
            <a:ext cx="3248401" cy="1642260"/>
          </a:xfrm>
          <a:prstGeom prst="ellipse">
            <a:avLst/>
          </a:prstGeom>
          <a:solidFill>
            <a:schemeClr val="tx2">
              <a:lumMod val="10000"/>
              <a:lumOff val="9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es-MX" sz="1400" b="1" dirty="0">
              <a:ln/>
              <a:solidFill>
                <a:schemeClr val="accent3"/>
              </a:solidFill>
            </a:endParaRPr>
          </a:p>
          <a:p>
            <a:pPr algn="ctr"/>
            <a:r>
              <a:rPr lang="es-MX" sz="1400" b="1" dirty="0">
                <a:solidFill>
                  <a:schemeClr val="accent4">
                    <a:lumMod val="50000"/>
                  </a:schemeClr>
                </a:solidFill>
                <a:latin typeface="Times New Roman" panose="02020603050405020304" pitchFamily="18" charset="0"/>
                <a:cs typeface="Times New Roman" panose="02020603050405020304" pitchFamily="18" charset="0"/>
              </a:rPr>
              <a:t>Vigilar y asegurar el establecimiento y mantenimiento de la respiración y la estabilización de la temperatura</a:t>
            </a:r>
            <a:r>
              <a:rPr lang="es-MX" sz="1400" b="1" dirty="0">
                <a:solidFill>
                  <a:schemeClr val="accent4">
                    <a:lumMod val="50000"/>
                  </a:schemeClr>
                </a:solidFill>
              </a:rPr>
              <a:t>.</a:t>
            </a:r>
          </a:p>
          <a:p>
            <a:pPr algn="ctr"/>
            <a:endParaRPr lang="es-MX" dirty="0"/>
          </a:p>
        </p:txBody>
      </p:sp>
      <p:sp>
        <p:nvSpPr>
          <p:cNvPr id="10" name="Elipse 9"/>
          <p:cNvSpPr/>
          <p:nvPr/>
        </p:nvSpPr>
        <p:spPr>
          <a:xfrm>
            <a:off x="420421" y="2065593"/>
            <a:ext cx="3248401" cy="1642260"/>
          </a:xfrm>
          <a:prstGeom prst="ellipse">
            <a:avLst/>
          </a:prstGeom>
          <a:solidFill>
            <a:schemeClr val="tx2">
              <a:lumMod val="10000"/>
              <a:lumOff val="9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es-MX" sz="1400" b="1" dirty="0">
              <a:ln/>
              <a:solidFill>
                <a:schemeClr val="accent3"/>
              </a:solidFill>
            </a:endParaRPr>
          </a:p>
          <a:p>
            <a:pPr algn="ctr"/>
            <a:r>
              <a:rPr lang="es-MX" sz="1400" b="1" dirty="0">
                <a:solidFill>
                  <a:schemeClr val="accent4">
                    <a:lumMod val="50000"/>
                  </a:schemeClr>
                </a:solidFill>
                <a:latin typeface="Times New Roman" panose="02020603050405020304" pitchFamily="18" charset="0"/>
                <a:cs typeface="Times New Roman" panose="02020603050405020304" pitchFamily="18" charset="0"/>
              </a:rPr>
              <a:t>Adaptación Neonatal Inmediata si el APGAR es &lt; de 4, valoración por Neonatología.</a:t>
            </a:r>
          </a:p>
          <a:p>
            <a:pPr algn="ctr"/>
            <a:endParaRPr lang="es-MX" dirty="0"/>
          </a:p>
        </p:txBody>
      </p:sp>
      <p:pic>
        <p:nvPicPr>
          <p:cNvPr id="12" name="Imagen 11"/>
          <p:cNvPicPr>
            <a:picLocks noChangeAspect="1"/>
          </p:cNvPicPr>
          <p:nvPr/>
        </p:nvPicPr>
        <p:blipFill>
          <a:blip r:embed="rId2"/>
          <a:stretch>
            <a:fillRect/>
          </a:stretch>
        </p:blipFill>
        <p:spPr>
          <a:xfrm>
            <a:off x="472642" y="3808994"/>
            <a:ext cx="2722190" cy="27221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Elipse 14"/>
          <p:cNvSpPr/>
          <p:nvPr/>
        </p:nvSpPr>
        <p:spPr>
          <a:xfrm>
            <a:off x="3908756" y="2122142"/>
            <a:ext cx="3479212" cy="1837952"/>
          </a:xfrm>
          <a:prstGeom prst="ellipse">
            <a:avLst/>
          </a:prstGeom>
          <a:solidFill>
            <a:schemeClr val="tx2">
              <a:lumMod val="10000"/>
              <a:lumOff val="9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r>
              <a:rPr lang="es-MX" sz="1400" b="1" dirty="0">
                <a:ln/>
                <a:solidFill>
                  <a:schemeClr val="accent3"/>
                </a:solidFill>
                <a:latin typeface="Times New Roman" panose="02020603050405020304" pitchFamily="18" charset="0"/>
                <a:cs typeface="Times New Roman" panose="02020603050405020304" pitchFamily="18" charset="0"/>
              </a:rPr>
              <a:t>Conducir la Adaptación Neonatal Inmediata si el APGAR es de 5 a 7.</a:t>
            </a:r>
          </a:p>
          <a:p>
            <a:pPr algn="ctr"/>
            <a:r>
              <a:rPr lang="es-MX" sz="1400" b="1" dirty="0">
                <a:ln/>
                <a:solidFill>
                  <a:schemeClr val="accent3"/>
                </a:solidFill>
                <a:latin typeface="Times New Roman" panose="02020603050405020304" pitchFamily="18" charset="0"/>
                <a:cs typeface="Times New Roman" panose="02020603050405020304" pitchFamily="18" charset="0"/>
              </a:rPr>
              <a:t>Adaptación Normal si el APGAR es de 7 o más </a:t>
            </a:r>
          </a:p>
        </p:txBody>
      </p:sp>
      <p:sp>
        <p:nvSpPr>
          <p:cNvPr id="17" name="Elipse 16"/>
          <p:cNvSpPr/>
          <p:nvPr/>
        </p:nvSpPr>
        <p:spPr>
          <a:xfrm>
            <a:off x="6273886" y="3808994"/>
            <a:ext cx="3479212" cy="1837952"/>
          </a:xfrm>
          <a:prstGeom prst="ellipse">
            <a:avLst/>
          </a:prstGeom>
          <a:solidFill>
            <a:schemeClr val="tx2">
              <a:lumMod val="10000"/>
              <a:lumOff val="9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r>
              <a:rPr lang="es-MX" sz="1400" b="1" dirty="0">
                <a:ln/>
                <a:solidFill>
                  <a:schemeClr val="accent3"/>
                </a:solidFill>
                <a:latin typeface="Times New Roman" panose="02020603050405020304" pitchFamily="18" charset="0"/>
                <a:cs typeface="Times New Roman" panose="02020603050405020304" pitchFamily="18" charset="0"/>
              </a:rPr>
              <a:t>Una vez se da el nacimiento, se debe permitir inmediatamente el contacto piel a piel</a:t>
            </a:r>
          </a:p>
          <a:p>
            <a:pPr algn="ctr"/>
            <a:r>
              <a:rPr lang="es-MX" sz="1400" b="1" dirty="0">
                <a:ln/>
                <a:solidFill>
                  <a:schemeClr val="accent3"/>
                </a:solidFill>
                <a:latin typeface="Times New Roman" panose="02020603050405020304" pitchFamily="18" charset="0"/>
                <a:cs typeface="Times New Roman" panose="02020603050405020304" pitchFamily="18" charset="0"/>
              </a:rPr>
              <a:t>de la madre con el recién nacido</a:t>
            </a:r>
          </a:p>
        </p:txBody>
      </p:sp>
      <p:sp>
        <p:nvSpPr>
          <p:cNvPr id="11" name="Elipse 10"/>
          <p:cNvSpPr/>
          <p:nvPr/>
        </p:nvSpPr>
        <p:spPr>
          <a:xfrm>
            <a:off x="8013492" y="2391807"/>
            <a:ext cx="2375414" cy="1316046"/>
          </a:xfrm>
          <a:prstGeom prst="ellipse">
            <a:avLst/>
          </a:prstGeom>
          <a:solidFill>
            <a:schemeClr val="tx2">
              <a:lumMod val="10000"/>
              <a:lumOff val="9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r>
              <a:rPr lang="es-MX" sz="1600" b="1" dirty="0">
                <a:ln/>
                <a:solidFill>
                  <a:schemeClr val="accent3"/>
                </a:solidFill>
                <a:latin typeface="Times New Roman" panose="02020603050405020304" pitchFamily="18" charset="0"/>
                <a:cs typeface="Times New Roman" panose="02020603050405020304" pitchFamily="18" charset="0"/>
              </a:rPr>
              <a:t>Examen Físico</a:t>
            </a:r>
          </a:p>
        </p:txBody>
      </p:sp>
    </p:spTree>
    <p:extLst>
      <p:ext uri="{BB962C8B-B14F-4D97-AF65-F5344CB8AC3E}">
        <p14:creationId xmlns:p14="http://schemas.microsoft.com/office/powerpoint/2010/main" val="2704179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446456089"/>
              </p:ext>
            </p:extLst>
          </p:nvPr>
        </p:nvGraphicFramePr>
        <p:xfrm>
          <a:off x="1083731" y="1245553"/>
          <a:ext cx="9279468" cy="3543617"/>
        </p:xfrm>
        <a:graphic>
          <a:graphicData uri="http://schemas.openxmlformats.org/drawingml/2006/table">
            <a:tbl>
              <a:tblPr firstRow="1" bandRow="1">
                <a:tableStyleId>{F5AB1C69-6EDB-4FF4-983F-18BD219EF322}</a:tableStyleId>
              </a:tblPr>
              <a:tblGrid>
                <a:gridCol w="4639734">
                  <a:extLst>
                    <a:ext uri="{9D8B030D-6E8A-4147-A177-3AD203B41FA5}">
                      <a16:colId xmlns:a16="http://schemas.microsoft.com/office/drawing/2014/main" val="20000"/>
                    </a:ext>
                  </a:extLst>
                </a:gridCol>
                <a:gridCol w="4639734">
                  <a:extLst>
                    <a:ext uri="{9D8B030D-6E8A-4147-A177-3AD203B41FA5}">
                      <a16:colId xmlns:a16="http://schemas.microsoft.com/office/drawing/2014/main" val="20001"/>
                    </a:ext>
                  </a:extLst>
                </a:gridCol>
              </a:tblGrid>
              <a:tr h="620133">
                <a:tc>
                  <a:txBody>
                    <a:bodyPr/>
                    <a:lstStyle/>
                    <a:p>
                      <a:pPr algn="ctr"/>
                      <a:r>
                        <a:rPr lang="es-MX" sz="1800" b="1" kern="1200" dirty="0">
                          <a:solidFill>
                            <a:schemeClr val="lt1"/>
                          </a:solidFill>
                          <a:latin typeface="+mn-lt"/>
                          <a:ea typeface="+mn-ea"/>
                          <a:cs typeface="+mn-cs"/>
                        </a:rPr>
                        <a:t>Pinzamiento tardío del cordón umbilical</a:t>
                      </a:r>
                      <a:endParaRPr lang="es-MX" dirty="0"/>
                    </a:p>
                  </a:txBody>
                  <a:tcPr/>
                </a:tc>
                <a:tc>
                  <a:txBody>
                    <a:bodyPr/>
                    <a:lstStyle/>
                    <a:p>
                      <a:pPr algn="ctr"/>
                      <a:r>
                        <a:rPr lang="es-MX" sz="1800" b="1" kern="1200" dirty="0">
                          <a:solidFill>
                            <a:schemeClr val="lt1"/>
                          </a:solidFill>
                          <a:latin typeface="+mn-lt"/>
                          <a:ea typeface="+mn-ea"/>
                          <a:cs typeface="+mn-cs"/>
                        </a:rPr>
                        <a:t>Pinzamiento Inmediato </a:t>
                      </a:r>
                      <a:endParaRPr lang="es-MX" dirty="0"/>
                    </a:p>
                  </a:txBody>
                  <a:tcPr/>
                </a:tc>
                <a:extLst>
                  <a:ext uri="{0D108BD9-81ED-4DB2-BD59-A6C34878D82A}">
                    <a16:rowId xmlns:a16="http://schemas.microsoft.com/office/drawing/2014/main" val="10000"/>
                  </a:ext>
                </a:extLst>
              </a:tr>
              <a:tr h="2923484">
                <a:tc>
                  <a:txBody>
                    <a:bodyPr/>
                    <a:lstStyle/>
                    <a:p>
                      <a:pPr marL="285750" indent="-285750">
                        <a:buFont typeface="Arial" panose="020B0604020202020204" pitchFamily="34" charset="0"/>
                        <a:buChar char="•"/>
                      </a:pPr>
                      <a:r>
                        <a:rPr lang="es-MX" sz="2000" b="0" kern="1200" dirty="0">
                          <a:solidFill>
                            <a:schemeClr val="accent4">
                              <a:lumMod val="50000"/>
                            </a:schemeClr>
                          </a:solidFill>
                          <a:latin typeface="Times New Roman" panose="02020603050405020304" pitchFamily="18" charset="0"/>
                          <a:ea typeface="+mn-ea"/>
                          <a:cs typeface="Times New Roman" panose="02020603050405020304" pitchFamily="18" charset="0"/>
                        </a:rPr>
                        <a:t>Interrupción del latido del cordón umbilical.</a:t>
                      </a:r>
                    </a:p>
                    <a:p>
                      <a:pPr marL="285750" indent="-285750">
                        <a:buFont typeface="Arial" panose="020B0604020202020204" pitchFamily="34" charset="0"/>
                        <a:buChar char="•"/>
                      </a:pPr>
                      <a:r>
                        <a:rPr lang="es-MX" sz="2000" b="0" kern="1200" dirty="0">
                          <a:solidFill>
                            <a:schemeClr val="accent4">
                              <a:lumMod val="50000"/>
                            </a:schemeClr>
                          </a:solidFill>
                          <a:latin typeface="Times New Roman" panose="02020603050405020304" pitchFamily="18" charset="0"/>
                          <a:ea typeface="+mn-ea"/>
                          <a:cs typeface="Times New Roman" panose="02020603050405020304" pitchFamily="18" charset="0"/>
                        </a:rPr>
                        <a:t>Disminución de la ingurgitación de la vena umbilical.</a:t>
                      </a:r>
                    </a:p>
                    <a:p>
                      <a:pPr marL="285750" indent="-285750">
                        <a:buFont typeface="Arial" panose="020B0604020202020204" pitchFamily="34" charset="0"/>
                        <a:buChar char="•"/>
                      </a:pPr>
                      <a:r>
                        <a:rPr lang="es-MX" sz="2000" b="0" kern="1200" dirty="0">
                          <a:solidFill>
                            <a:schemeClr val="accent4">
                              <a:lumMod val="50000"/>
                            </a:schemeClr>
                          </a:solidFill>
                          <a:latin typeface="Times New Roman" panose="02020603050405020304" pitchFamily="18" charset="0"/>
                          <a:ea typeface="+mn-ea"/>
                          <a:cs typeface="Times New Roman" panose="02020603050405020304" pitchFamily="18" charset="0"/>
                        </a:rPr>
                        <a:t>Satisfactoria perfusión de la piel del recién nacido.</a:t>
                      </a:r>
                    </a:p>
                    <a:p>
                      <a:pPr marL="285750" indent="-285750">
                        <a:buFont typeface="Arial" panose="020B0604020202020204" pitchFamily="34" charset="0"/>
                        <a:buChar char="•"/>
                      </a:pPr>
                      <a:r>
                        <a:rPr lang="es-MX" sz="2000" b="0" kern="1200" dirty="0">
                          <a:solidFill>
                            <a:schemeClr val="accent4">
                              <a:lumMod val="50000"/>
                            </a:schemeClr>
                          </a:solidFill>
                          <a:latin typeface="Times New Roman" panose="02020603050405020304" pitchFamily="18" charset="0"/>
                          <a:ea typeface="+mn-ea"/>
                          <a:cs typeface="Times New Roman" panose="02020603050405020304" pitchFamily="18" charset="0"/>
                        </a:rPr>
                        <a:t>Realizarlo entre 2 y 3 minutos después del nacimiento</a:t>
                      </a:r>
                      <a:endParaRPr lang="es-MX" sz="2000" b="0" dirty="0">
                        <a:solidFill>
                          <a:schemeClr val="accent4">
                            <a:lumMod val="50000"/>
                          </a:schemeClr>
                        </a:solidFill>
                        <a:latin typeface="Times New Roman" panose="02020603050405020304" pitchFamily="18" charset="0"/>
                        <a:cs typeface="Times New Roman" panose="02020603050405020304" pitchFamily="18" charset="0"/>
                      </a:endParaRPr>
                    </a:p>
                  </a:txBody>
                  <a:tcPr/>
                </a:tc>
                <a:tc>
                  <a:txBody>
                    <a:bodyPr/>
                    <a:lstStyle/>
                    <a:p>
                      <a:pPr marL="457200" indent="-457200">
                        <a:buFont typeface="Arial" panose="020B0604020202020204" pitchFamily="34" charset="0"/>
                        <a:buChar char="•"/>
                      </a:pPr>
                      <a:r>
                        <a:rPr lang="es-MX" sz="2200" b="0" dirty="0">
                          <a:solidFill>
                            <a:schemeClr val="accent4">
                              <a:lumMod val="50000"/>
                            </a:schemeClr>
                          </a:solidFill>
                          <a:latin typeface="Times New Roman" panose="02020603050405020304" pitchFamily="18" charset="0"/>
                          <a:cs typeface="Times New Roman" panose="02020603050405020304" pitchFamily="18" charset="0"/>
                        </a:rPr>
                        <a:t>Desprendimiento de place</a:t>
                      </a:r>
                    </a:p>
                    <a:p>
                      <a:pPr marL="457200" indent="-457200">
                        <a:buFont typeface="Arial" panose="020B0604020202020204" pitchFamily="34" charset="0"/>
                        <a:buChar char="•"/>
                      </a:pPr>
                      <a:r>
                        <a:rPr lang="es-MX" sz="2200" b="0" dirty="0">
                          <a:solidFill>
                            <a:schemeClr val="accent4">
                              <a:lumMod val="50000"/>
                            </a:schemeClr>
                          </a:solidFill>
                          <a:latin typeface="Times New Roman" panose="02020603050405020304" pitchFamily="18" charset="0"/>
                          <a:cs typeface="Times New Roman" panose="02020603050405020304" pitchFamily="18" charset="0"/>
                        </a:rPr>
                        <a:t>Placenta previa.</a:t>
                      </a:r>
                    </a:p>
                    <a:p>
                      <a:pPr marL="457200" indent="-457200">
                        <a:buFont typeface="Arial" panose="020B0604020202020204" pitchFamily="34" charset="0"/>
                        <a:buChar char="•"/>
                      </a:pPr>
                      <a:r>
                        <a:rPr lang="es-MX" sz="2200" b="0" dirty="0">
                          <a:solidFill>
                            <a:schemeClr val="accent4">
                              <a:lumMod val="50000"/>
                            </a:schemeClr>
                          </a:solidFill>
                          <a:latin typeface="Times New Roman" panose="02020603050405020304" pitchFamily="18" charset="0"/>
                          <a:cs typeface="Times New Roman" panose="02020603050405020304" pitchFamily="18" charset="0"/>
                        </a:rPr>
                        <a:t>Ruptura uterina.</a:t>
                      </a:r>
                    </a:p>
                    <a:p>
                      <a:pPr marL="457200" indent="-457200">
                        <a:buFont typeface="Arial" panose="020B0604020202020204" pitchFamily="34" charset="0"/>
                        <a:buChar char="•"/>
                      </a:pPr>
                      <a:r>
                        <a:rPr lang="es-MX" sz="2200" b="0" dirty="0">
                          <a:solidFill>
                            <a:schemeClr val="accent4">
                              <a:lumMod val="50000"/>
                            </a:schemeClr>
                          </a:solidFill>
                          <a:latin typeface="Times New Roman" panose="02020603050405020304" pitchFamily="18" charset="0"/>
                          <a:cs typeface="Times New Roman" panose="02020603050405020304" pitchFamily="18" charset="0"/>
                        </a:rPr>
                        <a:t>Desgarro del cordón.</a:t>
                      </a:r>
                    </a:p>
                    <a:p>
                      <a:pPr marL="457200" indent="-457200">
                        <a:buFont typeface="Arial" panose="020B0604020202020204" pitchFamily="34" charset="0"/>
                        <a:buChar char="•"/>
                      </a:pPr>
                      <a:r>
                        <a:rPr lang="es-MX" sz="2200" b="0" dirty="0">
                          <a:solidFill>
                            <a:schemeClr val="accent4">
                              <a:lumMod val="50000"/>
                            </a:schemeClr>
                          </a:solidFill>
                          <a:latin typeface="Times New Roman" panose="02020603050405020304" pitchFamily="18" charset="0"/>
                          <a:cs typeface="Times New Roman" panose="02020603050405020304" pitchFamily="18" charset="0"/>
                        </a:rPr>
                        <a:t>Paro cardíaco materno</a:t>
                      </a:r>
                      <a:r>
                        <a:rPr lang="es-MX" sz="2200" b="1" dirty="0">
                          <a:solidFill>
                            <a:schemeClr val="accent4">
                              <a:lumMod val="50000"/>
                            </a:schemeClr>
                          </a:solidFill>
                          <a:latin typeface="Times New Roman" panose="02020603050405020304" pitchFamily="18" charset="0"/>
                          <a:cs typeface="Times New Roman" panose="02020603050405020304" pitchFamily="18" charset="0"/>
                        </a:rPr>
                        <a:t>. </a:t>
                      </a:r>
                    </a:p>
                  </a:txBody>
                  <a:tcPr>
                    <a:solidFill>
                      <a:schemeClr val="accent3">
                        <a:tint val="40000"/>
                      </a:schemeClr>
                    </a:solidFill>
                  </a:tcPr>
                </a:tc>
                <a:extLst>
                  <a:ext uri="{0D108BD9-81ED-4DB2-BD59-A6C34878D82A}">
                    <a16:rowId xmlns:a16="http://schemas.microsoft.com/office/drawing/2014/main" val="10001"/>
                  </a:ext>
                </a:extLst>
              </a:tr>
            </a:tbl>
          </a:graphicData>
        </a:graphic>
      </p:graphicFrame>
      <p:sp>
        <p:nvSpPr>
          <p:cNvPr id="2" name="Título 1"/>
          <p:cNvSpPr>
            <a:spLocks noGrp="1"/>
          </p:cNvSpPr>
          <p:nvPr>
            <p:ph type="title"/>
          </p:nvPr>
        </p:nvSpPr>
        <p:spPr>
          <a:xfrm>
            <a:off x="341489" y="0"/>
            <a:ext cx="10515600" cy="1325563"/>
          </a:xfrm>
        </p:spPr>
        <p:txBody>
          <a:bodyPr/>
          <a:lstStyle/>
          <a:p>
            <a:pPr algn="ctr"/>
            <a:r>
              <a:rPr lang="es-MX" b="1" dirty="0">
                <a:solidFill>
                  <a:schemeClr val="accent4">
                    <a:lumMod val="50000"/>
                  </a:schemeClr>
                </a:solidFill>
                <a:latin typeface="Calibri" panose="020F0502020204030204" pitchFamily="34" charset="0"/>
                <a:cs typeface="Calibri" panose="020F0502020204030204" pitchFamily="34" charset="0"/>
              </a:rPr>
              <a:t>Pinzamiento del Cordón Umbilical</a:t>
            </a:r>
            <a:endParaRPr lang="es-MX" dirty="0">
              <a:solidFill>
                <a:schemeClr val="accent4">
                  <a:lumMod val="50000"/>
                </a:schemeClr>
              </a:solidFill>
              <a:latin typeface="Calibri" panose="020F0502020204030204" pitchFamily="34" charset="0"/>
              <a:cs typeface="Calibri" panose="020F0502020204030204" pitchFamily="34" charset="0"/>
            </a:endParaRPr>
          </a:p>
        </p:txBody>
      </p:sp>
      <p:pic>
        <p:nvPicPr>
          <p:cNvPr id="5" name="Imagen 4"/>
          <p:cNvPicPr>
            <a:picLocks noChangeAspect="1"/>
          </p:cNvPicPr>
          <p:nvPr/>
        </p:nvPicPr>
        <p:blipFill>
          <a:blip r:embed="rId2"/>
          <a:stretch>
            <a:fillRect/>
          </a:stretch>
        </p:blipFill>
        <p:spPr>
          <a:xfrm>
            <a:off x="589841" y="4284133"/>
            <a:ext cx="3067757" cy="2573867"/>
          </a:xfrm>
          <a:prstGeom prst="ellipse">
            <a:avLst/>
          </a:prstGeom>
          <a:ln>
            <a:noFill/>
          </a:ln>
          <a:effectLst>
            <a:softEdge rad="112500"/>
          </a:effectLst>
        </p:spPr>
      </p:pic>
      <p:sp>
        <p:nvSpPr>
          <p:cNvPr id="3" name="CuadroTexto 2">
            <a:extLst>
              <a:ext uri="{FF2B5EF4-FFF2-40B4-BE49-F238E27FC236}">
                <a16:creationId xmlns:a16="http://schemas.microsoft.com/office/drawing/2014/main" id="{173BB8CA-4E33-8178-6333-56C0FEA847A6}"/>
              </a:ext>
            </a:extLst>
          </p:cNvPr>
          <p:cNvSpPr txBox="1"/>
          <p:nvPr/>
        </p:nvSpPr>
        <p:spPr>
          <a:xfrm>
            <a:off x="3934268" y="4966116"/>
            <a:ext cx="4600136" cy="646331"/>
          </a:xfrm>
          <a:prstGeom prst="rect">
            <a:avLst/>
          </a:prstGeom>
          <a:noFill/>
        </p:spPr>
        <p:txBody>
          <a:bodyPr wrap="square" rtlCol="0">
            <a:spAutoFit/>
          </a:bodyPr>
          <a:lstStyle/>
          <a:p>
            <a:pPr algn="ctr"/>
            <a:r>
              <a:rPr lang="es-MX" b="1" dirty="0"/>
              <a:t>No olvidar  colocar el tiempo del pinzamiento y registrarlo en la HC</a:t>
            </a:r>
          </a:p>
        </p:txBody>
      </p:sp>
    </p:spTree>
    <p:extLst>
      <p:ext uri="{BB962C8B-B14F-4D97-AF65-F5344CB8AC3E}">
        <p14:creationId xmlns:p14="http://schemas.microsoft.com/office/powerpoint/2010/main" val="1369444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42182"/>
          <a:stretch/>
        </p:blipFill>
        <p:spPr>
          <a:xfrm>
            <a:off x="491490" y="422909"/>
            <a:ext cx="2683559" cy="2120265"/>
          </a:xfrm>
          <a:prstGeom prst="ellipse">
            <a:avLst/>
          </a:prstGeom>
          <a:ln>
            <a:noFill/>
          </a:ln>
          <a:effectLst>
            <a:softEdge rad="112500"/>
          </a:effectLst>
        </p:spPr>
      </p:pic>
      <p:pic>
        <p:nvPicPr>
          <p:cNvPr id="3" name="Imagen 2"/>
          <p:cNvPicPr>
            <a:picLocks noChangeAspect="1"/>
          </p:cNvPicPr>
          <p:nvPr/>
        </p:nvPicPr>
        <p:blipFill>
          <a:blip r:embed="rId3"/>
          <a:stretch>
            <a:fillRect/>
          </a:stretch>
        </p:blipFill>
        <p:spPr>
          <a:xfrm>
            <a:off x="3665403" y="297454"/>
            <a:ext cx="2743202" cy="1828801"/>
          </a:xfrm>
          <a:prstGeom prst="ellipse">
            <a:avLst/>
          </a:prstGeom>
          <a:ln>
            <a:noFill/>
          </a:ln>
          <a:effectLst>
            <a:softEdge rad="112500"/>
          </a:effectLst>
        </p:spPr>
      </p:pic>
      <p:sp>
        <p:nvSpPr>
          <p:cNvPr id="4" name="Rectángulo 3"/>
          <p:cNvSpPr/>
          <p:nvPr/>
        </p:nvSpPr>
        <p:spPr>
          <a:xfrm>
            <a:off x="601659" y="2543174"/>
            <a:ext cx="2240693" cy="307777"/>
          </a:xfrm>
          <a:prstGeom prst="rect">
            <a:avLst/>
          </a:prstGeom>
        </p:spPr>
        <p:txBody>
          <a:bodyPr wrap="square">
            <a:spAutoFit/>
          </a:bodyPr>
          <a:lstStyle/>
          <a:p>
            <a:pPr algn="ctr"/>
            <a:r>
              <a:rPr lang="es-MX" sz="1400" b="1" dirty="0">
                <a:solidFill>
                  <a:schemeClr val="accent4">
                    <a:lumMod val="50000"/>
                  </a:schemeClr>
                </a:solidFill>
                <a:latin typeface="Times New Roman" panose="02020603050405020304" pitchFamily="18" charset="0"/>
                <a:cs typeface="Times New Roman" panose="02020603050405020304" pitchFamily="18" charset="0"/>
              </a:rPr>
              <a:t>Identificación de paciente </a:t>
            </a:r>
          </a:p>
        </p:txBody>
      </p:sp>
      <p:sp>
        <p:nvSpPr>
          <p:cNvPr id="5" name="Rectángulo 4"/>
          <p:cNvSpPr/>
          <p:nvPr/>
        </p:nvSpPr>
        <p:spPr>
          <a:xfrm>
            <a:off x="4101267" y="2223685"/>
            <a:ext cx="1871474" cy="461665"/>
          </a:xfrm>
          <a:prstGeom prst="rect">
            <a:avLst/>
          </a:prstGeom>
        </p:spPr>
        <p:txBody>
          <a:bodyPr wrap="none">
            <a:spAutoFit/>
          </a:bodyPr>
          <a:lstStyle/>
          <a:p>
            <a:pPr algn="ctr"/>
            <a:r>
              <a:rPr lang="es-MX" sz="1200" b="1" dirty="0">
                <a:solidFill>
                  <a:schemeClr val="accent4">
                    <a:lumMod val="50000"/>
                  </a:schemeClr>
                </a:solidFill>
                <a:latin typeface="Times New Roman" panose="02020603050405020304" pitchFamily="18" charset="0"/>
                <a:cs typeface="Times New Roman" panose="02020603050405020304" pitchFamily="18" charset="0"/>
              </a:rPr>
              <a:t>Medidas antropométricas</a:t>
            </a:r>
          </a:p>
          <a:p>
            <a:pPr algn="ctr"/>
            <a:r>
              <a:rPr lang="es-MX" sz="1200" b="1" dirty="0">
                <a:solidFill>
                  <a:schemeClr val="accent4">
                    <a:lumMod val="50000"/>
                  </a:schemeClr>
                </a:solidFill>
                <a:latin typeface="Times New Roman" panose="02020603050405020304" pitchFamily="18" charset="0"/>
                <a:cs typeface="Times New Roman" panose="02020603050405020304" pitchFamily="18" charset="0"/>
              </a:rPr>
              <a:t>Peso, talla, PC, PT ,PA</a:t>
            </a:r>
          </a:p>
        </p:txBody>
      </p:sp>
      <p:sp>
        <p:nvSpPr>
          <p:cNvPr id="6" name="Rectángulo 5"/>
          <p:cNvSpPr/>
          <p:nvPr/>
        </p:nvSpPr>
        <p:spPr>
          <a:xfrm>
            <a:off x="6386111" y="1601714"/>
            <a:ext cx="5805889" cy="3570208"/>
          </a:xfrm>
          <a:prstGeom prst="rect">
            <a:avLst/>
          </a:prstGeom>
        </p:spPr>
        <p:txBody>
          <a:bodyPr wrap="square">
            <a:spAutoFit/>
          </a:bodyPr>
          <a:lstStyle/>
          <a:p>
            <a:pPr algn="just"/>
            <a:r>
              <a:rPr lang="es-MX" sz="1600" b="1" dirty="0">
                <a:solidFill>
                  <a:schemeClr val="accent4">
                    <a:lumMod val="50000"/>
                  </a:schemeClr>
                </a:solidFill>
                <a:latin typeface="Times New Roman" panose="02020603050405020304" pitchFamily="18" charset="0"/>
                <a:cs typeface="Times New Roman" panose="02020603050405020304" pitchFamily="18" charset="0"/>
              </a:rPr>
              <a:t>Profilaxis umbilical: </a:t>
            </a:r>
            <a:r>
              <a:rPr lang="es-MX" sz="1600" dirty="0">
                <a:solidFill>
                  <a:schemeClr val="accent4">
                    <a:lumMod val="50000"/>
                  </a:schemeClr>
                </a:solidFill>
                <a:latin typeface="Times New Roman" panose="02020603050405020304" pitchFamily="18" charset="0"/>
                <a:cs typeface="Times New Roman" panose="02020603050405020304" pitchFamily="18" charset="0"/>
              </a:rPr>
              <a:t>se debe realizar la ligadura del muñón umbilical con una pinza umbilical, la limpieza del muñón umbilical con clorhexidina solución. Durante la hospitalización con alcohol. Al egreso eduque realizar con agua estéril y/o agua hervida 3 veces al día.</a:t>
            </a:r>
          </a:p>
          <a:p>
            <a:r>
              <a:rPr lang="es-MX" dirty="0">
                <a:solidFill>
                  <a:schemeClr val="accent4">
                    <a:lumMod val="50000"/>
                  </a:schemeClr>
                </a:solidFill>
                <a:latin typeface="Times New Roman" panose="02020603050405020304" pitchFamily="18" charset="0"/>
                <a:cs typeface="Times New Roman" panose="02020603050405020304" pitchFamily="18" charset="0"/>
              </a:rPr>
              <a:t> </a:t>
            </a:r>
          </a:p>
          <a:p>
            <a:pPr algn="just"/>
            <a:r>
              <a:rPr lang="es-MX" sz="1600" b="1" dirty="0">
                <a:solidFill>
                  <a:schemeClr val="accent4">
                    <a:lumMod val="50000"/>
                  </a:schemeClr>
                </a:solidFill>
                <a:latin typeface="Times New Roman" panose="02020603050405020304" pitchFamily="18" charset="0"/>
                <a:cs typeface="Times New Roman" panose="02020603050405020304" pitchFamily="18" charset="0"/>
              </a:rPr>
              <a:t>Profilaxis ocular: </a:t>
            </a:r>
            <a:r>
              <a:rPr lang="es-MX" sz="1600" dirty="0">
                <a:solidFill>
                  <a:schemeClr val="accent4">
                    <a:lumMod val="50000"/>
                  </a:schemeClr>
                </a:solidFill>
                <a:latin typeface="Times New Roman" panose="02020603050405020304" pitchFamily="18" charset="0"/>
                <a:cs typeface="Times New Roman" panose="02020603050405020304" pitchFamily="18" charset="0"/>
              </a:rPr>
              <a:t>para la prevención de la oftalmía  neonatal, se debe realizar con solución oftálmica de gentamicina Oftálmica una gota en cada ojo en dosis única, o </a:t>
            </a:r>
            <a:r>
              <a:rPr lang="it-IT" sz="1600" dirty="0">
                <a:solidFill>
                  <a:schemeClr val="accent4">
                    <a:lumMod val="50000"/>
                  </a:schemeClr>
                </a:solidFill>
                <a:latin typeface="Times New Roman" panose="02020603050405020304" pitchFamily="18" charset="0"/>
                <a:cs typeface="Times New Roman" panose="02020603050405020304" pitchFamily="18" charset="0"/>
              </a:rPr>
              <a:t>eritromicina al 5% pomada o tetraciclina al 1% pomada. </a:t>
            </a:r>
          </a:p>
          <a:p>
            <a:r>
              <a:rPr lang="es-MX" sz="1600" dirty="0">
                <a:solidFill>
                  <a:schemeClr val="accent4">
                    <a:lumMod val="50000"/>
                  </a:schemeClr>
                </a:solidFill>
                <a:latin typeface="Times New Roman" panose="02020603050405020304" pitchFamily="18" charset="0"/>
                <a:cs typeface="Times New Roman" panose="02020603050405020304" pitchFamily="18" charset="0"/>
              </a:rPr>
              <a:t> </a:t>
            </a:r>
          </a:p>
          <a:p>
            <a:r>
              <a:rPr lang="es-MX" sz="1600" b="1" dirty="0">
                <a:solidFill>
                  <a:schemeClr val="accent4">
                    <a:lumMod val="50000"/>
                  </a:schemeClr>
                </a:solidFill>
                <a:latin typeface="Times New Roman" panose="02020603050405020304" pitchFamily="18" charset="0"/>
                <a:cs typeface="Times New Roman" panose="02020603050405020304" pitchFamily="18" charset="0"/>
              </a:rPr>
              <a:t>Profilaxis  de  la  enfermedad  hemorrágica  del  recién  nacido:  </a:t>
            </a:r>
            <a:r>
              <a:rPr lang="es-MX" sz="1600" dirty="0">
                <a:solidFill>
                  <a:schemeClr val="accent4">
                    <a:lumMod val="50000"/>
                  </a:schemeClr>
                </a:solidFill>
                <a:latin typeface="Times New Roman" panose="02020603050405020304" pitchFamily="18" charset="0"/>
                <a:cs typeface="Times New Roman" panose="02020603050405020304" pitchFamily="18" charset="0"/>
              </a:rPr>
              <a:t>se  debe  aplicar Vitamina K 1 mg por vía intramuscular en la región anterior del muslo en dosis única</a:t>
            </a:r>
            <a:r>
              <a:rPr lang="es-MX" sz="1600" dirty="0">
                <a:solidFill>
                  <a:srgbClr val="000000"/>
                </a:solidFill>
                <a:latin typeface="Times New Roman" panose="02020603050405020304" pitchFamily="18" charset="0"/>
                <a:cs typeface="Times New Roman" panose="02020603050405020304" pitchFamily="18" charset="0"/>
              </a:rPr>
              <a:t>. </a:t>
            </a:r>
            <a:endParaRPr lang="es-MX" sz="1600" dirty="0">
              <a:latin typeface="Times New Roman" panose="02020603050405020304" pitchFamily="18" charset="0"/>
              <a:cs typeface="Times New Roman" panose="02020603050405020304" pitchFamily="18" charset="0"/>
            </a:endParaRPr>
          </a:p>
        </p:txBody>
      </p:sp>
      <p:sp>
        <p:nvSpPr>
          <p:cNvPr id="8" name="Rectángulo 7"/>
          <p:cNvSpPr/>
          <p:nvPr/>
        </p:nvSpPr>
        <p:spPr>
          <a:xfrm>
            <a:off x="491490" y="3874971"/>
            <a:ext cx="2240693" cy="1169551"/>
          </a:xfrm>
          <a:prstGeom prst="rect">
            <a:avLst/>
          </a:prstGeom>
        </p:spPr>
        <p:txBody>
          <a:bodyPr wrap="square">
            <a:spAutoFit/>
          </a:bodyPr>
          <a:lstStyle/>
          <a:p>
            <a:pPr algn="ctr"/>
            <a:r>
              <a:rPr lang="es-MX" sz="1400" b="1" dirty="0">
                <a:solidFill>
                  <a:schemeClr val="accent4">
                    <a:lumMod val="50000"/>
                  </a:schemeClr>
                </a:solidFill>
                <a:latin typeface="Times New Roman" panose="02020603050405020304" pitchFamily="18" charset="0"/>
                <a:cs typeface="Times New Roman" panose="02020603050405020304" pitchFamily="18" charset="0"/>
              </a:rPr>
              <a:t>Toma de muestra de sangre de cordón: hemoclasificación  y  TSH (tamizaje de hipotiroidismo congénito) </a:t>
            </a:r>
          </a:p>
        </p:txBody>
      </p:sp>
      <p:pic>
        <p:nvPicPr>
          <p:cNvPr id="9" name="Imagen 8"/>
          <p:cNvPicPr>
            <a:picLocks noChangeAspect="1"/>
          </p:cNvPicPr>
          <p:nvPr/>
        </p:nvPicPr>
        <p:blipFill>
          <a:blip r:embed="rId4"/>
          <a:stretch>
            <a:fillRect/>
          </a:stretch>
        </p:blipFill>
        <p:spPr>
          <a:xfrm>
            <a:off x="601659" y="5209484"/>
            <a:ext cx="1987690" cy="1166835"/>
          </a:xfrm>
          <a:prstGeom prst="ellipse">
            <a:avLst/>
          </a:prstGeom>
          <a:ln>
            <a:noFill/>
          </a:ln>
          <a:effectLst>
            <a:softEdge rad="112500"/>
          </a:effectLst>
        </p:spPr>
      </p:pic>
      <p:sp>
        <p:nvSpPr>
          <p:cNvPr id="10" name="Rectángulo 9"/>
          <p:cNvSpPr/>
          <p:nvPr/>
        </p:nvSpPr>
        <p:spPr>
          <a:xfrm>
            <a:off x="4092931" y="4547000"/>
            <a:ext cx="1888146" cy="830997"/>
          </a:xfrm>
          <a:prstGeom prst="rect">
            <a:avLst/>
          </a:prstGeom>
        </p:spPr>
        <p:txBody>
          <a:bodyPr wrap="none">
            <a:spAutoFit/>
          </a:bodyPr>
          <a:lstStyle/>
          <a:p>
            <a:r>
              <a:rPr lang="es-MX" sz="1600" b="1" dirty="0">
                <a:solidFill>
                  <a:schemeClr val="accent4">
                    <a:lumMod val="50000"/>
                  </a:schemeClr>
                </a:solidFill>
                <a:latin typeface="Times New Roman" panose="02020603050405020304" pitchFamily="18" charset="0"/>
                <a:cs typeface="Times New Roman" panose="02020603050405020304" pitchFamily="18" charset="0"/>
              </a:rPr>
              <a:t>Expedición del</a:t>
            </a:r>
          </a:p>
          <a:p>
            <a:r>
              <a:rPr lang="es-MX" sz="1600" b="1" dirty="0">
                <a:solidFill>
                  <a:schemeClr val="accent4">
                    <a:lumMod val="50000"/>
                  </a:schemeClr>
                </a:solidFill>
                <a:latin typeface="Times New Roman" panose="02020603050405020304" pitchFamily="18" charset="0"/>
                <a:cs typeface="Times New Roman" panose="02020603050405020304" pitchFamily="18" charset="0"/>
              </a:rPr>
              <a:t>certificado de </a:t>
            </a:r>
          </a:p>
          <a:p>
            <a:pPr algn="ctr"/>
            <a:r>
              <a:rPr lang="es-MX" sz="1600" b="1" dirty="0">
                <a:solidFill>
                  <a:schemeClr val="accent4">
                    <a:lumMod val="50000"/>
                  </a:schemeClr>
                </a:solidFill>
                <a:latin typeface="Times New Roman" panose="02020603050405020304" pitchFamily="18" charset="0"/>
                <a:cs typeface="Times New Roman" panose="02020603050405020304" pitchFamily="18" charset="0"/>
              </a:rPr>
              <a:t>recién nacido vivo </a:t>
            </a:r>
            <a:endParaRPr lang="es-MX" sz="2400" dirty="0">
              <a:solidFill>
                <a:schemeClr val="accent4">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8930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99872"/>
            <a:ext cx="10515600" cy="1325563"/>
          </a:xfrm>
        </p:spPr>
        <p:txBody>
          <a:bodyPr/>
          <a:lstStyle/>
          <a:p>
            <a:pPr algn="ctr"/>
            <a:r>
              <a:rPr lang="es-MX" b="1" dirty="0">
                <a:solidFill>
                  <a:schemeClr val="accent4">
                    <a:lumMod val="50000"/>
                  </a:schemeClr>
                </a:solidFill>
                <a:latin typeface="Calibri" panose="020F0502020204030204" pitchFamily="34" charset="0"/>
                <a:cs typeface="Calibri" panose="020F0502020204030204" pitchFamily="34" charset="0"/>
              </a:rPr>
              <a:t>Cuidados durante las primeras veinticuatro horas de vida</a:t>
            </a:r>
            <a:endParaRPr lang="es-MX" dirty="0">
              <a:solidFill>
                <a:schemeClr val="accent4">
                  <a:lumMod val="50000"/>
                </a:schemeClr>
              </a:solidFill>
              <a:latin typeface="Calibri" panose="020F0502020204030204" pitchFamily="34" charset="0"/>
              <a:cs typeface="Calibri" panose="020F0502020204030204" pitchFamily="34" charset="0"/>
            </a:endParaRPr>
          </a:p>
        </p:txBody>
      </p:sp>
      <p:sp>
        <p:nvSpPr>
          <p:cNvPr id="3" name="Marcador de contenido 2"/>
          <p:cNvSpPr>
            <a:spLocks noGrp="1"/>
          </p:cNvSpPr>
          <p:nvPr>
            <p:ph idx="1"/>
          </p:nvPr>
        </p:nvSpPr>
        <p:spPr>
          <a:xfrm>
            <a:off x="838200" y="1525435"/>
            <a:ext cx="10515600" cy="4351338"/>
          </a:xfrm>
        </p:spPr>
        <p:txBody>
          <a:bodyPr>
            <a:normAutofit/>
          </a:bodyPr>
          <a:lstStyle/>
          <a:p>
            <a:pPr marL="0" indent="0" algn="just">
              <a:buNone/>
            </a:pPr>
            <a:r>
              <a:rPr lang="es-MX" sz="2000" dirty="0">
                <a:solidFill>
                  <a:schemeClr val="accent4">
                    <a:lumMod val="50000"/>
                  </a:schemeClr>
                </a:solidFill>
                <a:latin typeface="Times New Roman" panose="02020603050405020304" pitchFamily="18" charset="0"/>
                <a:cs typeface="Times New Roman" panose="02020603050405020304" pitchFamily="18" charset="0"/>
              </a:rPr>
              <a:t>Luego  de los primeros 90 minutos de vida </a:t>
            </a:r>
          </a:p>
          <a:p>
            <a:pPr marL="0" indent="0" algn="just">
              <a:buNone/>
            </a:pPr>
            <a:r>
              <a:rPr lang="es-MX" sz="1800" b="1" dirty="0">
                <a:solidFill>
                  <a:schemeClr val="accent4">
                    <a:lumMod val="50000"/>
                  </a:schemeClr>
                </a:solidFill>
                <a:latin typeface="Times New Roman" panose="02020603050405020304" pitchFamily="18" charset="0"/>
                <a:cs typeface="Times New Roman" panose="02020603050405020304" pitchFamily="18" charset="0"/>
              </a:rPr>
              <a:t>Realizar examen físico </a:t>
            </a:r>
            <a:r>
              <a:rPr lang="es-MX" sz="1800" dirty="0">
                <a:solidFill>
                  <a:schemeClr val="accent4">
                    <a:lumMod val="50000"/>
                  </a:schemeClr>
                </a:solidFill>
                <a:latin typeface="Times New Roman" panose="02020603050405020304" pitchFamily="18" charset="0"/>
                <a:cs typeface="Times New Roman" panose="02020603050405020304" pitchFamily="18" charset="0"/>
              </a:rPr>
              <a:t>completo por profesional de medicina o especialista en pediatría (Capurro)</a:t>
            </a:r>
          </a:p>
          <a:p>
            <a:pPr marL="0" indent="0" algn="just">
              <a:buNone/>
            </a:pPr>
            <a:r>
              <a:rPr lang="es-MX" sz="1800" b="1" dirty="0">
                <a:solidFill>
                  <a:schemeClr val="accent4">
                    <a:lumMod val="50000"/>
                  </a:schemeClr>
                </a:solidFill>
                <a:latin typeface="Times New Roman" panose="02020603050405020304" pitchFamily="18" charset="0"/>
                <a:cs typeface="Times New Roman" panose="02020603050405020304" pitchFamily="18" charset="0"/>
              </a:rPr>
              <a:t>Control  de  signos  vitales</a:t>
            </a:r>
            <a:r>
              <a:rPr lang="es-MX" sz="1800" dirty="0">
                <a:solidFill>
                  <a:schemeClr val="accent4">
                    <a:lumMod val="50000"/>
                  </a:schemeClr>
                </a:solidFill>
                <a:latin typeface="Times New Roman" panose="02020603050405020304" pitchFamily="18" charset="0"/>
                <a:cs typeface="Times New Roman" panose="02020603050405020304" pitchFamily="18" charset="0"/>
              </a:rPr>
              <a:t>.  Se  deben  tomar  todos  los  signos  vitales (frecuencia cardiaca, frecuencia respiratoria, temperatura, tensión arterial en 4 extremidades y saturación de hemoglobina con </a:t>
            </a:r>
            <a:r>
              <a:rPr lang="es-MX" sz="1800" dirty="0" err="1">
                <a:solidFill>
                  <a:schemeClr val="accent4">
                    <a:lumMod val="50000"/>
                  </a:schemeClr>
                </a:solidFill>
                <a:latin typeface="Times New Roman" panose="02020603050405020304" pitchFamily="18" charset="0"/>
                <a:cs typeface="Times New Roman" panose="02020603050405020304" pitchFamily="18" charset="0"/>
              </a:rPr>
              <a:t>pulsooximetría</a:t>
            </a:r>
            <a:r>
              <a:rPr lang="es-MX" sz="1800" dirty="0">
                <a:solidFill>
                  <a:schemeClr val="accent4">
                    <a:lumMod val="50000"/>
                  </a:schemeClr>
                </a:solidFill>
                <a:latin typeface="Times New Roman" panose="02020603050405020304" pitchFamily="18" charset="0"/>
                <a:cs typeface="Times New Roman" panose="02020603050405020304" pitchFamily="18" charset="0"/>
              </a:rPr>
              <a:t>) a las 4 horas de nacido y luego cada 6 </a:t>
            </a:r>
            <a:r>
              <a:rPr lang="es-MX" sz="1800" dirty="0" err="1">
                <a:solidFill>
                  <a:schemeClr val="accent4">
                    <a:lumMod val="50000"/>
                  </a:schemeClr>
                </a:solidFill>
                <a:latin typeface="Times New Roman" panose="02020603050405020304" pitchFamily="18" charset="0"/>
                <a:cs typeface="Times New Roman" panose="02020603050405020304" pitchFamily="18" charset="0"/>
              </a:rPr>
              <a:t>hrs</a:t>
            </a:r>
            <a:r>
              <a:rPr lang="es-MX" sz="1800" dirty="0">
                <a:solidFill>
                  <a:schemeClr val="accent4">
                    <a:lumMod val="50000"/>
                  </a:schemeClr>
                </a:solidFill>
                <a:latin typeface="Times New Roman" panose="02020603050405020304" pitchFamily="18" charset="0"/>
                <a:cs typeface="Times New Roman" panose="02020603050405020304" pitchFamily="18" charset="0"/>
              </a:rPr>
              <a:t>.</a:t>
            </a:r>
          </a:p>
          <a:p>
            <a:pPr marL="0" indent="0" algn="just">
              <a:buNone/>
            </a:pPr>
            <a:r>
              <a:rPr lang="es-MX" sz="1800" b="1" dirty="0">
                <a:solidFill>
                  <a:schemeClr val="accent4">
                    <a:lumMod val="50000"/>
                  </a:schemeClr>
                </a:solidFill>
                <a:latin typeface="Times New Roman" panose="02020603050405020304" pitchFamily="18" charset="0"/>
                <a:cs typeface="Times New Roman" panose="02020603050405020304" pitchFamily="18" charset="0"/>
              </a:rPr>
              <a:t>Vacunar: </a:t>
            </a:r>
            <a:r>
              <a:rPr lang="es-MX" sz="1800" dirty="0">
                <a:solidFill>
                  <a:schemeClr val="accent4">
                    <a:lumMod val="50000"/>
                  </a:schemeClr>
                </a:solidFill>
                <a:latin typeface="Times New Roman" panose="02020603050405020304" pitchFamily="18" charset="0"/>
                <a:cs typeface="Times New Roman" panose="02020603050405020304" pitchFamily="18" charset="0"/>
              </a:rPr>
              <a:t>Se debe aplicar las vacunas iniciales una dosis de vacuna de BCG contra la tuberculosis, y  Hepatitis B.</a:t>
            </a:r>
          </a:p>
          <a:p>
            <a:pPr marL="0" indent="0" algn="just">
              <a:buNone/>
            </a:pPr>
            <a:r>
              <a:rPr lang="es-MX" sz="1800" b="1" dirty="0">
                <a:solidFill>
                  <a:schemeClr val="accent4">
                    <a:lumMod val="50000"/>
                  </a:schemeClr>
                </a:solidFill>
                <a:latin typeface="Times New Roman" panose="02020603050405020304" pitchFamily="18" charset="0"/>
                <a:cs typeface="Times New Roman" panose="02020603050405020304" pitchFamily="18" charset="0"/>
              </a:rPr>
              <a:t>Realizar tamizaje de cardiopatía congénita</a:t>
            </a:r>
            <a:r>
              <a:rPr lang="es-MX" sz="1800" dirty="0">
                <a:solidFill>
                  <a:schemeClr val="accent4">
                    <a:lumMod val="50000"/>
                  </a:schemeClr>
                </a:solidFill>
                <a:latin typeface="Times New Roman" panose="02020603050405020304" pitchFamily="18" charset="0"/>
                <a:cs typeface="Times New Roman" panose="02020603050405020304" pitchFamily="18" charset="0"/>
              </a:rPr>
              <a:t>: Se debe hacer a las 24 </a:t>
            </a:r>
            <a:r>
              <a:rPr lang="es-MX" sz="1800" dirty="0" err="1">
                <a:solidFill>
                  <a:schemeClr val="accent4">
                    <a:lumMod val="50000"/>
                  </a:schemeClr>
                </a:solidFill>
                <a:latin typeface="Times New Roman" panose="02020603050405020304" pitchFamily="18" charset="0"/>
                <a:cs typeface="Times New Roman" panose="02020603050405020304" pitchFamily="18" charset="0"/>
              </a:rPr>
              <a:t>hrs</a:t>
            </a:r>
            <a:r>
              <a:rPr lang="es-MX" sz="1800" dirty="0">
                <a:solidFill>
                  <a:schemeClr val="accent4">
                    <a:lumMod val="50000"/>
                  </a:schemeClr>
                </a:solidFill>
                <a:latin typeface="Times New Roman" panose="02020603050405020304" pitchFamily="18" charset="0"/>
                <a:cs typeface="Times New Roman" panose="02020603050405020304" pitchFamily="18" charset="0"/>
              </a:rPr>
              <a:t> con pulso oximetría preductal (en miembro superior derecho) y post-ductal (en miembros inferiores).</a:t>
            </a:r>
          </a:p>
          <a:p>
            <a:pPr marL="0" indent="0" algn="just">
              <a:buNone/>
            </a:pPr>
            <a:r>
              <a:rPr lang="es-MX" sz="1800" b="1" dirty="0">
                <a:solidFill>
                  <a:schemeClr val="accent4">
                    <a:lumMod val="50000"/>
                  </a:schemeClr>
                </a:solidFill>
                <a:latin typeface="Times New Roman" panose="02020603050405020304" pitchFamily="18" charset="0"/>
                <a:cs typeface="Times New Roman" panose="02020603050405020304" pitchFamily="18" charset="0"/>
              </a:rPr>
              <a:t>Realizar tamizaje visual</a:t>
            </a:r>
            <a:r>
              <a:rPr lang="es-MX" sz="1800" dirty="0">
                <a:solidFill>
                  <a:schemeClr val="accent4">
                    <a:lumMod val="50000"/>
                  </a:schemeClr>
                </a:solidFill>
                <a:latin typeface="Times New Roman" panose="02020603050405020304" pitchFamily="18" charset="0"/>
                <a:cs typeface="Times New Roman" panose="02020603050405020304" pitchFamily="18" charset="0"/>
              </a:rPr>
              <a:t>: de inspección  ocular  y  realización  de  reflejo  rojo  retiniano. </a:t>
            </a:r>
          </a:p>
          <a:p>
            <a:pPr marL="0" indent="0" algn="just">
              <a:buNone/>
            </a:pPr>
            <a:r>
              <a:rPr lang="es-MX" sz="1800" b="1" dirty="0">
                <a:solidFill>
                  <a:schemeClr val="accent4">
                    <a:lumMod val="50000"/>
                  </a:schemeClr>
                </a:solidFill>
                <a:latin typeface="Times New Roman" panose="02020603050405020304" pitchFamily="18" charset="0"/>
                <a:cs typeface="Times New Roman" panose="02020603050405020304" pitchFamily="18" charset="0"/>
              </a:rPr>
              <a:t>Realizar tamizaje auditivo</a:t>
            </a:r>
            <a:r>
              <a:rPr lang="es-MX" sz="1800" dirty="0">
                <a:solidFill>
                  <a:schemeClr val="accent4">
                    <a:lumMod val="50000"/>
                  </a:schemeClr>
                </a:solidFill>
                <a:latin typeface="Times New Roman" panose="02020603050405020304" pitchFamily="18" charset="0"/>
                <a:cs typeface="Times New Roman" panose="02020603050405020304" pitchFamily="18" charset="0"/>
              </a:rPr>
              <a:t>: el tamizaje auditivo neonatal se enviara a ambulatorio por consulta Externa  potenciales Evocados </a:t>
            </a:r>
          </a:p>
        </p:txBody>
      </p:sp>
    </p:spTree>
    <p:extLst>
      <p:ext uri="{BB962C8B-B14F-4D97-AF65-F5344CB8AC3E}">
        <p14:creationId xmlns:p14="http://schemas.microsoft.com/office/powerpoint/2010/main" val="35713352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05997" y="591736"/>
            <a:ext cx="10685443" cy="4351338"/>
          </a:xfrm>
        </p:spPr>
        <p:txBody>
          <a:bodyPr>
            <a:normAutofit lnSpcReduction="10000"/>
          </a:bodyPr>
          <a:lstStyle/>
          <a:p>
            <a:pPr marL="0" indent="0" algn="just">
              <a:buNone/>
            </a:pPr>
            <a:r>
              <a:rPr lang="es-MX" sz="2000" b="1" dirty="0">
                <a:solidFill>
                  <a:schemeClr val="accent4">
                    <a:lumMod val="50000"/>
                  </a:schemeClr>
                </a:solidFill>
                <a:latin typeface="Times New Roman" panose="02020603050405020304" pitchFamily="18" charset="0"/>
                <a:cs typeface="Times New Roman" panose="02020603050405020304" pitchFamily="18" charset="0"/>
              </a:rPr>
              <a:t>Realizar tamizaje de errores innatos del metabolismo</a:t>
            </a:r>
            <a:r>
              <a:rPr lang="es-MX" sz="2000" dirty="0">
                <a:solidFill>
                  <a:schemeClr val="accent4">
                    <a:lumMod val="50000"/>
                  </a:schemeClr>
                </a:solidFill>
                <a:latin typeface="Times New Roman" panose="02020603050405020304" pitchFamily="18" charset="0"/>
                <a:cs typeface="Times New Roman" panose="02020603050405020304" pitchFamily="18" charset="0"/>
              </a:rPr>
              <a:t>: la detección de errores innatos   del  la toma y análisis del TSH neonatal. </a:t>
            </a:r>
          </a:p>
          <a:p>
            <a:pPr marL="0" indent="0" algn="just">
              <a:buNone/>
            </a:pPr>
            <a:r>
              <a:rPr lang="es-MX" sz="2000" b="1" dirty="0">
                <a:solidFill>
                  <a:schemeClr val="accent4">
                    <a:lumMod val="50000"/>
                  </a:schemeClr>
                </a:solidFill>
                <a:latin typeface="Times New Roman" panose="02020603050405020304" pitchFamily="18" charset="0"/>
                <a:cs typeface="Times New Roman" panose="02020603050405020304" pitchFamily="18" charset="0"/>
              </a:rPr>
              <a:t>Realizar tamizaje de cardiopatía congénita</a:t>
            </a:r>
            <a:r>
              <a:rPr lang="es-MX" sz="2000" dirty="0">
                <a:solidFill>
                  <a:schemeClr val="accent4">
                    <a:lumMod val="50000"/>
                  </a:schemeClr>
                </a:solidFill>
                <a:latin typeface="Times New Roman" panose="02020603050405020304" pitchFamily="18" charset="0"/>
                <a:cs typeface="Times New Roman" panose="02020603050405020304" pitchFamily="18" charset="0"/>
              </a:rPr>
              <a:t>: Se debe hacer a las 24 </a:t>
            </a:r>
            <a:r>
              <a:rPr lang="es-MX" sz="2000" dirty="0" err="1">
                <a:solidFill>
                  <a:schemeClr val="accent4">
                    <a:lumMod val="50000"/>
                  </a:schemeClr>
                </a:solidFill>
                <a:latin typeface="Times New Roman" panose="02020603050405020304" pitchFamily="18" charset="0"/>
                <a:cs typeface="Times New Roman" panose="02020603050405020304" pitchFamily="18" charset="0"/>
              </a:rPr>
              <a:t>hrs</a:t>
            </a:r>
            <a:r>
              <a:rPr lang="es-MX" sz="2000" dirty="0">
                <a:solidFill>
                  <a:schemeClr val="accent4">
                    <a:lumMod val="50000"/>
                  </a:schemeClr>
                </a:solidFill>
                <a:latin typeface="Times New Roman" panose="02020603050405020304" pitchFamily="18" charset="0"/>
                <a:cs typeface="Times New Roman" panose="02020603050405020304" pitchFamily="18" charset="0"/>
              </a:rPr>
              <a:t> con pulso oximetría preductal (en miembro superior derecho) y post-ductal (en miembros inferiores).</a:t>
            </a:r>
          </a:p>
          <a:p>
            <a:pPr marL="0" indent="0" algn="just">
              <a:buNone/>
            </a:pPr>
            <a:r>
              <a:rPr lang="es-MX" sz="2000" b="1" dirty="0">
                <a:solidFill>
                  <a:schemeClr val="accent4">
                    <a:lumMod val="50000"/>
                  </a:schemeClr>
                </a:solidFill>
                <a:latin typeface="Times New Roman" panose="02020603050405020304" pitchFamily="18" charset="0"/>
                <a:cs typeface="Times New Roman" panose="02020603050405020304" pitchFamily="18" charset="0"/>
              </a:rPr>
              <a:t>Realizar tamizaje visual</a:t>
            </a:r>
            <a:r>
              <a:rPr lang="es-MX" sz="2000" dirty="0">
                <a:solidFill>
                  <a:schemeClr val="accent4">
                    <a:lumMod val="50000"/>
                  </a:schemeClr>
                </a:solidFill>
                <a:latin typeface="Times New Roman" panose="02020603050405020304" pitchFamily="18" charset="0"/>
                <a:cs typeface="Times New Roman" panose="02020603050405020304" pitchFamily="18" charset="0"/>
              </a:rPr>
              <a:t>: de inspección  ocular  y  realización  de  reflejo  rojo  retiniano. </a:t>
            </a:r>
          </a:p>
          <a:p>
            <a:pPr marL="0" indent="0" algn="just">
              <a:buNone/>
            </a:pPr>
            <a:r>
              <a:rPr lang="es-MX" sz="2000" b="1" dirty="0">
                <a:solidFill>
                  <a:schemeClr val="accent4">
                    <a:lumMod val="50000"/>
                  </a:schemeClr>
                </a:solidFill>
                <a:latin typeface="Times New Roman" panose="02020603050405020304" pitchFamily="18" charset="0"/>
                <a:cs typeface="Times New Roman" panose="02020603050405020304" pitchFamily="18" charset="0"/>
              </a:rPr>
              <a:t>Realizar tamizaje auditivo</a:t>
            </a:r>
            <a:r>
              <a:rPr lang="es-MX" sz="2000" dirty="0">
                <a:solidFill>
                  <a:schemeClr val="accent4">
                    <a:lumMod val="50000"/>
                  </a:schemeClr>
                </a:solidFill>
                <a:latin typeface="Times New Roman" panose="02020603050405020304" pitchFamily="18" charset="0"/>
                <a:cs typeface="Times New Roman" panose="02020603050405020304" pitchFamily="18" charset="0"/>
              </a:rPr>
              <a:t>: el tamizaje auditivo neonatal se enviara a ambulatorio por consulta Externa  potenciales Evocados </a:t>
            </a:r>
          </a:p>
          <a:p>
            <a:pPr marL="0" indent="0" algn="just">
              <a:buNone/>
            </a:pPr>
            <a:r>
              <a:rPr lang="es-MX" sz="2000" b="1" dirty="0">
                <a:solidFill>
                  <a:schemeClr val="accent4">
                    <a:lumMod val="50000"/>
                  </a:schemeClr>
                </a:solidFill>
                <a:latin typeface="Times New Roman" panose="02020603050405020304" pitchFamily="18" charset="0"/>
                <a:cs typeface="Times New Roman" panose="02020603050405020304" pitchFamily="18" charset="0"/>
              </a:rPr>
              <a:t>Realizar tamizaje de errores innatos del metabolismo</a:t>
            </a:r>
            <a:r>
              <a:rPr lang="es-MX" sz="2000" dirty="0">
                <a:solidFill>
                  <a:schemeClr val="accent4">
                    <a:lumMod val="50000"/>
                  </a:schemeClr>
                </a:solidFill>
                <a:latin typeface="Times New Roman" panose="02020603050405020304" pitchFamily="18" charset="0"/>
                <a:cs typeface="Times New Roman" panose="02020603050405020304" pitchFamily="18" charset="0"/>
              </a:rPr>
              <a:t>: la detección de errores innatos   del  la toma y análisis del TSH neonatal</a:t>
            </a:r>
            <a:r>
              <a:rPr lang="es-MX" dirty="0">
                <a:solidFill>
                  <a:schemeClr val="accent4">
                    <a:lumMod val="50000"/>
                  </a:schemeClr>
                </a:solidFill>
                <a:latin typeface="Times New Roman" panose="02020603050405020304" pitchFamily="18" charset="0"/>
                <a:cs typeface="Times New Roman" panose="02020603050405020304" pitchFamily="18" charset="0"/>
              </a:rPr>
              <a:t>. </a:t>
            </a:r>
          </a:p>
          <a:p>
            <a:pPr marL="0" indent="0" algn="just">
              <a:buNone/>
            </a:pPr>
            <a:r>
              <a:rPr lang="es-MX" sz="2000" dirty="0">
                <a:solidFill>
                  <a:schemeClr val="accent4">
                    <a:lumMod val="50000"/>
                  </a:schemeClr>
                </a:solidFill>
                <a:latin typeface="Times New Roman" panose="02020603050405020304" pitchFamily="18" charset="0"/>
                <a:cs typeface="Times New Roman" panose="02020603050405020304" pitchFamily="18" charset="0"/>
              </a:rPr>
              <a:t>Educar a los padres y acompañantes sobre los cuidados del recién nacido y sobre lactancia materna exclusiva, puericultura, baño, vestido, cuidado del ombligo, medidas de sueño seguro, evitar contacto con personas fumadoras, evitar uso de accesorios que puedan producir lesiones o complicaciones al Recién nacido</a:t>
            </a:r>
          </a:p>
        </p:txBody>
      </p:sp>
      <p:pic>
        <p:nvPicPr>
          <p:cNvPr id="4" name="Imagen 3"/>
          <p:cNvPicPr>
            <a:picLocks noChangeAspect="1"/>
          </p:cNvPicPr>
          <p:nvPr/>
        </p:nvPicPr>
        <p:blipFill>
          <a:blip r:embed="rId2"/>
          <a:stretch>
            <a:fillRect/>
          </a:stretch>
        </p:blipFill>
        <p:spPr>
          <a:xfrm>
            <a:off x="848299" y="4660134"/>
            <a:ext cx="2099633" cy="2099633"/>
          </a:xfrm>
          <a:prstGeom prst="ellipse">
            <a:avLst/>
          </a:prstGeom>
          <a:ln>
            <a:noFill/>
          </a:ln>
          <a:effectLst>
            <a:softEdge rad="112500"/>
          </a:effectLst>
        </p:spPr>
      </p:pic>
    </p:spTree>
    <p:extLst>
      <p:ext uri="{BB962C8B-B14F-4D97-AF65-F5344CB8AC3E}">
        <p14:creationId xmlns:p14="http://schemas.microsoft.com/office/powerpoint/2010/main" val="900636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342958" y="2967335"/>
            <a:ext cx="3506088" cy="923330"/>
          </a:xfrm>
          <a:prstGeom prst="rect">
            <a:avLst/>
          </a:prstGeom>
          <a:noFill/>
        </p:spPr>
        <p:txBody>
          <a:bodyPr wrap="none" lIns="91440" tIns="45720" rIns="91440" bIns="45720">
            <a:spAutoFit/>
          </a:bodyPr>
          <a:lstStyle/>
          <a:p>
            <a:pPr algn="ctr"/>
            <a:r>
              <a:rPr lang="es-ES"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GRACIAS…</a:t>
            </a:r>
          </a:p>
        </p:txBody>
      </p:sp>
    </p:spTree>
    <p:extLst>
      <p:ext uri="{BB962C8B-B14F-4D97-AF65-F5344CB8AC3E}">
        <p14:creationId xmlns:p14="http://schemas.microsoft.com/office/powerpoint/2010/main" val="174367855"/>
      </p:ext>
    </p:extLst>
  </p:cSld>
  <p:clrMapOvr>
    <a:masterClrMapping/>
  </p:clrMapOvr>
</p:sld>
</file>

<file path=ppt/theme/theme1.xml><?xml version="1.0" encoding="utf-8"?>
<a:theme xmlns:a="http://schemas.openxmlformats.org/drawingml/2006/main" name="Office Theme">
  <a:themeElements>
    <a:clrScheme name="Tema de Offic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446</TotalTime>
  <Words>800</Words>
  <Application>Microsoft Office PowerPoint</Application>
  <PresentationFormat>Panorámica</PresentationFormat>
  <Paragraphs>70</Paragraphs>
  <Slides>9</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9</vt:i4>
      </vt:variant>
    </vt:vector>
  </HeadingPairs>
  <TitlesOfParts>
    <vt:vector size="15" baseType="lpstr">
      <vt:lpstr>Aptos</vt:lpstr>
      <vt:lpstr>Aptos Display</vt:lpstr>
      <vt:lpstr>Arial</vt:lpstr>
      <vt:lpstr>Calibri</vt:lpstr>
      <vt:lpstr>Times New Roman</vt:lpstr>
      <vt:lpstr>Office Theme</vt:lpstr>
      <vt:lpstr>PROTOCOLO ATENCIÓN DEL RECIEN  NACIDO</vt:lpstr>
      <vt:lpstr>Presentación de PowerPoint</vt:lpstr>
      <vt:lpstr>Adaptación Neonatal Inmediata</vt:lpstr>
      <vt:lpstr>Presentación de PowerPoint</vt:lpstr>
      <vt:lpstr>Pinzamiento del Cordón Umbilical</vt:lpstr>
      <vt:lpstr>Presentación de PowerPoint</vt:lpstr>
      <vt:lpstr>Cuidados durante las primeras veinticuatro horas de vida</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 Monserrat alternatives médium tamaño 44-48 puntos</dc:title>
  <dc:creator>CESAR ALBERTO GUISAO MONTENEGRO</dc:creator>
  <cp:lastModifiedBy>LAJAS</cp:lastModifiedBy>
  <cp:revision>30</cp:revision>
  <dcterms:created xsi:type="dcterms:W3CDTF">2024-05-15T13:17:42Z</dcterms:created>
  <dcterms:modified xsi:type="dcterms:W3CDTF">2024-09-30T13:32:40Z</dcterms:modified>
</cp:coreProperties>
</file>