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69" r:id="rId2"/>
    <p:sldId id="270" r:id="rId3"/>
    <p:sldId id="271" r:id="rId4"/>
    <p:sldId id="272" r:id="rId5"/>
    <p:sldId id="273" r:id="rId6"/>
    <p:sldId id="321" r:id="rId7"/>
    <p:sldId id="274" r:id="rId8"/>
    <p:sldId id="275" r:id="rId9"/>
    <p:sldId id="276" r:id="rId10"/>
    <p:sldId id="277" r:id="rId11"/>
    <p:sldId id="278" r:id="rId12"/>
    <p:sldId id="279" r:id="rId13"/>
    <p:sldId id="282" r:id="rId14"/>
    <p:sldId id="283" r:id="rId15"/>
    <p:sldId id="284" r:id="rId16"/>
    <p:sldId id="286" r:id="rId17"/>
    <p:sldId id="322" r:id="rId18"/>
    <p:sldId id="287" r:id="rId19"/>
    <p:sldId id="288" r:id="rId20"/>
    <p:sldId id="289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2" r:id="rId31"/>
    <p:sldId id="303" r:id="rId32"/>
    <p:sldId id="304" r:id="rId33"/>
    <p:sldId id="305" r:id="rId34"/>
    <p:sldId id="306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8" r:id="rId43"/>
    <p:sldId id="315" r:id="rId44"/>
    <p:sldId id="316" r:id="rId45"/>
    <p:sldId id="317" r:id="rId46"/>
    <p:sldId id="319" r:id="rId47"/>
    <p:sldId id="320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66C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0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8315A-E337-4F76-A08B-DEDA4A346DD2}" type="datetimeFigureOut">
              <a:rPr lang="es-MX" smtClean="0"/>
              <a:t>30/09/2024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5DB86-E7E1-4AFE-A80D-A9937F12A75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653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5DB86-E7E1-4AFE-A80D-A9937F12A757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241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5DB86-E7E1-4AFE-A80D-A9937F12A757}" type="slidenum">
              <a:rPr lang="es-MX" smtClean="0"/>
              <a:t>41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402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651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94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09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23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40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886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285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409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902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16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116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12A09-E8F9-4E6A-B8F3-4C5544DFC5F0}" type="datetimeFigureOut">
              <a:rPr lang="es-CO" smtClean="0"/>
              <a:t>30/09/2024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1C16-AC2D-464C-95DE-277259B57A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095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45904" y="894862"/>
            <a:ext cx="9144000" cy="2387600"/>
          </a:xfrm>
        </p:spPr>
        <p:txBody>
          <a:bodyPr>
            <a:normAutofit/>
          </a:bodyPr>
          <a:lstStyle/>
          <a:p>
            <a:r>
              <a:rPr lang="es-CO" sz="4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PROTOCOLO DE </a:t>
            </a:r>
            <a:r>
              <a:rPr lang="es-CO" sz="48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ATENCION DEL PARTO</a:t>
            </a:r>
            <a:endParaRPr lang="es-CO" sz="48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564" y="3282462"/>
            <a:ext cx="4794864" cy="25203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874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ATENCION DEL PARTO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561220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Comprende el conjunto de procedimientos para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s-MX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indar</a:t>
            </a:r>
            <a:r>
              <a:rPr lang="es-MX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acompañamiento a la gestante y su familia durante el proceso de trabajo de parto y parto, a fin de obtener una experiencia humanizada y basada en el enfoque de derechos en el  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proceso fisiológico del parto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049" t="32450" r="39547" b="5381"/>
          <a:stretch/>
        </p:blipFill>
        <p:spPr>
          <a:xfrm>
            <a:off x="3963388" y="3118338"/>
            <a:ext cx="3944891" cy="25832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298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7577" y="218941"/>
            <a:ext cx="11096223" cy="59580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ADMISIÓN DE LA GESTANTE EN TRABAJO DE PARTO</a:t>
            </a:r>
          </a:p>
          <a:p>
            <a:pPr marL="0" indent="0" algn="just">
              <a:buNone/>
            </a:pPr>
            <a:r>
              <a:rPr lang="es-CO" sz="3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Anamnesis</a:t>
            </a:r>
            <a:r>
              <a:rPr lang="es-CO" b="1" i="1" dirty="0"/>
              <a:t> </a:t>
            </a:r>
            <a:endParaRPr lang="es-CO" dirty="0"/>
          </a:p>
          <a:p>
            <a:pPr algn="just"/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Identificación, motivo de consulta, fecha probable del parto, inicio de las contracciones, percepción de movimientos fetales, expulsión de tapón mucoso, ruptura de membranas y sangrado. 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Indagar por la presencia o ausencia de síntomas premonitorios de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preeclampsia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(cefalea, visión borrosa, tinitus, fosfenos, epigastralgia, vómitos en el III trimestre). 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Antecedentes patológicos, quirúrgicos, alérgicos, ginecológicos, obstétricos, farmacológicos y familiares. 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Revisión completa por sistemas. </a:t>
            </a:r>
          </a:p>
          <a:p>
            <a:pPr algn="just"/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Identificación de factores de riesgo y condiciones patológicas. </a:t>
            </a:r>
          </a:p>
          <a:p>
            <a:pPr lvl="0"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Diligenciar Clap y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Aiepi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obligatorio</a:t>
            </a:r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CO" sz="26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CO" b="1" i="1" dirty="0"/>
          </a:p>
          <a:p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067" t="24427" r="37561" b="14481"/>
          <a:stretch/>
        </p:blipFill>
        <p:spPr>
          <a:xfrm>
            <a:off x="8456339" y="4678669"/>
            <a:ext cx="2240965" cy="149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1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1782" y="103909"/>
            <a:ext cx="10515600" cy="56678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sz="4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Examen físico </a:t>
            </a:r>
          </a:p>
          <a:p>
            <a:pPr algn="just"/>
            <a:endParaRPr lang="es-CO" dirty="0"/>
          </a:p>
          <a:p>
            <a:pPr algn="just"/>
            <a:r>
              <a:rPr lang="es-ES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Valoración del aspecto general, color de la piel, mucosas e hidratación, estado de conciencia. </a:t>
            </a:r>
          </a:p>
          <a:p>
            <a:pPr algn="just"/>
            <a:r>
              <a:rPr lang="es-CO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Valoración del estado nutricional. </a:t>
            </a:r>
          </a:p>
          <a:p>
            <a:pPr algn="just"/>
            <a:r>
              <a:rPr lang="es-CO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Toma de signos vitales. </a:t>
            </a:r>
          </a:p>
          <a:p>
            <a:pPr algn="just"/>
            <a:r>
              <a:rPr lang="es-ES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Examen completo por sistemas, incluida la valoración neurológica. </a:t>
            </a:r>
          </a:p>
          <a:p>
            <a:pPr algn="just"/>
            <a:r>
              <a:rPr lang="es-CO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Valoración del estado mental. </a:t>
            </a:r>
          </a:p>
          <a:p>
            <a:pPr algn="just"/>
            <a:r>
              <a:rPr lang="es-ES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Valoración obstétrica que incluye la frecuencia e intensidad de la actividad uterina, la posición, situación y estación del feto, frecuencia cardiaca fetal, la altura uterina, el número de fetos y la estimación del tamaño fetal. </a:t>
            </a:r>
          </a:p>
          <a:p>
            <a:pPr algn="just"/>
            <a:r>
              <a:rPr lang="es-ES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Valoración ginecológica que incluye la valoración de los genitales externos y la exploración genital incluyendo la </a:t>
            </a:r>
            <a:r>
              <a:rPr lang="es-ES" sz="33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especuloscopia</a:t>
            </a:r>
            <a:r>
              <a:rPr lang="es-ES" sz="3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el tacto vaginal para evaluar sangrado, presencia del cordón umbilical, condiciones del cuello uterino (masas, maduración, dilatación y borramiento cervical), estado de las membranas, presentación, estación y variedad de posición fetal y la pelvimetría clínica. </a:t>
            </a:r>
            <a:endParaRPr lang="es-CO" sz="33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0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550718"/>
            <a:ext cx="10515600" cy="5626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Solicitud De Exámenes Paraclínicos </a:t>
            </a:r>
          </a:p>
          <a:p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lang="es-ES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treponémica</a:t>
            </a: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rápida, si el resultado de esta es positivo solicite VDRL </a:t>
            </a:r>
            <a:endParaRPr lang="es-CO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Hemoclasificación, si la gestante no tuvo control prenatal. </a:t>
            </a:r>
          </a:p>
          <a:p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Prueba para VIH (prueba rápida) en caso de no haberse realizado en el tercer 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trimestre. 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Gota gruesa en zona endémica de malaria. 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Hematocrito y hemoglobina. </a:t>
            </a:r>
          </a:p>
          <a:p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Antígeno de superficie de hepatitis B si no cuenta con tamizaje durante la consulta para el cuidado prenatal.</a:t>
            </a:r>
          </a:p>
          <a:p>
            <a:endParaRPr lang="es-ES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CO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CO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CO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5122" name="Picture 2" descr="Crecimiento del mercado global de servicios de laboratorio clín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93" y="4607805"/>
            <a:ext cx="2691788" cy="20188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09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711" y="243939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Identificación De Factores De Riesgo Y Condiciones Patológicas</a:t>
            </a:r>
            <a:endParaRPr lang="es-CO" sz="36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149" y="1671331"/>
            <a:ext cx="5431317" cy="4696418"/>
          </a:xfrm>
        </p:spPr>
        <p:txBody>
          <a:bodyPr>
            <a:normAutofit fontScale="32500" lnSpcReduction="20000"/>
          </a:bodyPr>
          <a:lstStyle/>
          <a:p>
            <a:endParaRPr lang="es-CO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Primigestante adolescente (&lt;16 años)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Primigestante Mayor (&gt;35 años) </a:t>
            </a:r>
          </a:p>
          <a:p>
            <a:r>
              <a:rPr lang="es-ES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 multípara (Mas de 4 partos)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Historia obstétrica adversa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Antecedente de cirugía uterina (cesárea previa o </a:t>
            </a:r>
            <a:r>
              <a:rPr lang="es-CO" sz="55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miomectomía</a:t>
            </a:r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Edad gestacional no confiable o no confirmada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Ausencia de control prenatal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Edad gestacional </a:t>
            </a:r>
            <a:r>
              <a:rPr lang="es-CO" sz="55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pretérmino</a:t>
            </a:r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prolongado </a:t>
            </a:r>
          </a:p>
          <a:p>
            <a:r>
              <a:rPr lang="es-ES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Paraclínicos o ecografías con hallazgos anormales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Fiebre </a:t>
            </a:r>
          </a:p>
          <a:p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Hipertensión arterial </a:t>
            </a:r>
          </a:p>
          <a:p>
            <a:pPr marL="285750" indent="-285750"/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Edema o Anasarca</a:t>
            </a:r>
          </a:p>
          <a:p>
            <a:pPr marL="285750" indent="-285750"/>
            <a:r>
              <a:rPr lang="es-CO" sz="55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Disnea </a:t>
            </a:r>
          </a:p>
          <a:p>
            <a:endParaRPr lang="es-CO" sz="33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5053070" y="1746017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Altura uterina Mayor a 35 cm o menor a 30 cm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Embarazo múltiple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Taquicardia o bradicardia fetal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Distocia de presentación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Prolapso de cordón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Obstrucciones del canal del parto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Presencia de condiloma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Sangrado genital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Ruptura de membranas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Líquido amniótico </a:t>
            </a: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meconiado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Psico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-sociales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Inicio tardío del control prenatal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1837" t="22651" r="18675" b="17109"/>
          <a:stretch/>
        </p:blipFill>
        <p:spPr>
          <a:xfrm>
            <a:off x="9011799" y="2684514"/>
            <a:ext cx="3073706" cy="221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9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0304" y="206062"/>
            <a:ext cx="11173496" cy="59709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30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CO" sz="3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INDICACIONES DE INGRESO</a:t>
            </a:r>
          </a:p>
          <a:p>
            <a:endParaRPr lang="es-CO" dirty="0"/>
          </a:p>
          <a:p>
            <a:pPr marL="0" indent="0">
              <a:buNone/>
            </a:pPr>
            <a:r>
              <a:rPr lang="es-CO" sz="2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debe considerar la admisión de la gestante a la IPS para la atención del parto cuando se cumplan los siguientes criterios:</a:t>
            </a:r>
          </a:p>
          <a:p>
            <a:pPr lvl="0"/>
            <a:endParaRPr lang="es-CO" sz="23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CO" sz="2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Dinámica uterina regular.</a:t>
            </a:r>
          </a:p>
          <a:p>
            <a:pPr lvl="0"/>
            <a:r>
              <a:rPr lang="es-CO" sz="2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Borramiento cervical &gt;50%</a:t>
            </a:r>
          </a:p>
          <a:p>
            <a:pPr lvl="0"/>
            <a:r>
              <a:rPr lang="es-CO" sz="23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Dilatación de 4 cm.</a:t>
            </a:r>
          </a:p>
          <a:p>
            <a:pPr lvl="0"/>
            <a:endParaRPr lang="es-CO" sz="2300" dirty="0"/>
          </a:p>
        </p:txBody>
      </p:sp>
      <p:pic>
        <p:nvPicPr>
          <p:cNvPr id="6146" name="Picture 2" descr="Es mejor el parto natural o la cesárea? - Ventajas y desventa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80" y="2338664"/>
            <a:ext cx="4128790" cy="196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76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8186" y="218942"/>
            <a:ext cx="10735614" cy="59580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ATENCIÓN DEL PRIMER PERÍODO DEL PARTO</a:t>
            </a:r>
          </a:p>
          <a:p>
            <a:endParaRPr lang="es-CO" sz="18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Inicio de trabajo de parto y 4 cm de dilatación.</a:t>
            </a:r>
          </a:p>
          <a:p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 ser acompañada de manera  individual y de forma continua por la persona que ella elija</a:t>
            </a:r>
          </a:p>
          <a:p>
            <a:pPr algn="just"/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Signos vitales cada hora:  FC, TA , FR, SAT , </a:t>
            </a:r>
            <a:r>
              <a:rPr lang="es-CO" sz="18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T°</a:t>
            </a:r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Tactos vaginales antes de las 4 </a:t>
            </a:r>
            <a:r>
              <a:rPr lang="es-CO" sz="18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según criterio medico</a:t>
            </a:r>
          </a:p>
          <a:p>
            <a:pPr algn="just"/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FCF cada 30 minutos en fase latente , cada 5 minutos durante el expulsivo reposo y pos contracción x 1 min completo</a:t>
            </a:r>
          </a:p>
          <a:p>
            <a:pPr algn="just"/>
            <a:r>
              <a:rPr lang="es-CO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se debe realizar anotomía rutinaria durante el trabajo de parto para acortar la duración del trabajo de parto espontáneo, si se lo hace describir la justificación.</a:t>
            </a:r>
            <a:endParaRPr lang="es-CO" sz="17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sz="1700" dirty="0"/>
          </a:p>
          <a:p>
            <a:endParaRPr lang="pt-BR" dirty="0"/>
          </a:p>
          <a:p>
            <a:pPr marL="0" indent="0">
              <a:buNone/>
            </a:pPr>
            <a:endParaRPr lang="es-CO" b="1" i="1" dirty="0"/>
          </a:p>
        </p:txBody>
      </p:sp>
      <p:pic>
        <p:nvPicPr>
          <p:cNvPr id="7172" name="Picture 4" descr="Trabajo de parto norm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1" b="12886"/>
          <a:stretch/>
        </p:blipFill>
        <p:spPr bwMode="auto">
          <a:xfrm>
            <a:off x="172848" y="4116344"/>
            <a:ext cx="5335964" cy="206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06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3163" y="489746"/>
            <a:ext cx="10775664" cy="5515802"/>
          </a:xfrm>
        </p:spPr>
        <p:txBody>
          <a:bodyPr>
            <a:normAutofit/>
          </a:bodyPr>
          <a:lstStyle/>
          <a:p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Diligenciar el partograma cuando este en fase activa 4CM , Se registrará la dilatación, borramiento, estación, estado de las membranas y variedad de posición. </a:t>
            </a:r>
          </a:p>
          <a:p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Así como la actividad uterina a través de la frecuencia duración  e intensidad de las Contracciones.</a:t>
            </a:r>
          </a:p>
          <a:p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Monitoria fetales continuas cuando este en fase activa 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Canalizar vía de buen calibre : administración  de  cristaloides   preferiblemente  lactato  de </a:t>
            </a: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  solución  de  Hartmann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Evitarse  dextrosa  en  agua destilada, para prevenir la hipoglicemia del recién nacido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Prevenir la deshidratación para prevenir los eventos </a:t>
            </a: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tromboembólicos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realizar escala de Factores de riesgo para evento </a:t>
            </a: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tromboembólico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durante la gestación-parto y puerperio en el servicio de sala de partos.</a:t>
            </a:r>
          </a:p>
          <a:p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se  deben  aplicar enemas o rasurados rutinarios a  las gestantes en trabajo de parto.</a:t>
            </a:r>
          </a:p>
          <a:p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alcanzar una estación de +2, la gestante debe trasladarse a la sala de partos.</a:t>
            </a:r>
          </a:p>
          <a:p>
            <a:endParaRPr lang="es-CO" sz="20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034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05245"/>
            <a:ext cx="10515600" cy="5771718"/>
          </a:xfrm>
        </p:spPr>
        <p:txBody>
          <a:bodyPr/>
          <a:lstStyle/>
          <a:p>
            <a:pPr marL="0" indent="0" algn="ctr">
              <a:buNone/>
            </a:pPr>
            <a:r>
              <a:rPr lang="es-CO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ATENCIÓN DEL EXPULSIVO </a:t>
            </a:r>
          </a:p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segunda etapa del parto o periodo expulsivo es aquella que transcurre entre el momento en que se alcanza la dilatación completa y el momento en que se produce la expulsión fetal. A su vez se subdivide en dos fases:</a:t>
            </a:r>
          </a:p>
          <a:p>
            <a:pPr marL="0" indent="0" algn="just">
              <a:buNone/>
            </a:pP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 expulsivo pasivo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dilatación completa del cuello, antes o en ausencia de contracciones involuntarias de expulsivo.</a:t>
            </a:r>
          </a:p>
          <a:p>
            <a:pPr marL="0" indent="0" algn="just">
              <a:buNone/>
            </a:pP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Periodo expulsivo activo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cuando el feto es visible o existen contracciones de expulsivo en presencia de dilatación completa o pujos maternos espontáneos en presencia de dilatación completa</a:t>
            </a:r>
            <a:r>
              <a:rPr lang="es-CO" dirty="0"/>
              <a:t>.</a:t>
            </a:r>
          </a:p>
          <a:p>
            <a:endParaRPr lang="es-CO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CO" b="1" i="1" dirty="0"/>
          </a:p>
          <a:p>
            <a:endParaRPr lang="es-CO" dirty="0"/>
          </a:p>
        </p:txBody>
      </p:sp>
      <p:pic>
        <p:nvPicPr>
          <p:cNvPr id="8194" name="Picture 2" descr="Episiotomía - A Woman's View | Healthcare for Women | Hickory, N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27" y="4070735"/>
            <a:ext cx="3105839" cy="24388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52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36418"/>
            <a:ext cx="10515600" cy="5740545"/>
          </a:xfrm>
        </p:spPr>
        <p:txBody>
          <a:bodyPr/>
          <a:lstStyle/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importancia el contacto visual y verbal con la gestante para disminuir su ansiedad, así como la vigilancia estrecha de la fetocardia .</a:t>
            </a:r>
          </a:p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Inicialmente, es preciso evaluar el estado de las membranas, si se encuentran íntegras, se procede a la amniotomía y al examen del líquido amniótico</a:t>
            </a:r>
            <a:r>
              <a:rPr lang="es-CO" dirty="0"/>
              <a:t>.</a:t>
            </a:r>
          </a:p>
        </p:txBody>
      </p:sp>
      <p:pic>
        <p:nvPicPr>
          <p:cNvPr id="9218" name="Picture 2" descr="Médico examinando a una mujer embarazada durante el parto mientras el  hombre sostiene su mano en el quirófano — profesional, Fertilidad humana -  Stock Photo | #2253152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48" y="2455261"/>
            <a:ext cx="3624079" cy="24141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44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394855"/>
            <a:ext cx="10439400" cy="5782108"/>
          </a:xfrm>
        </p:spPr>
        <p:txBody>
          <a:bodyPr>
            <a:normAutofit/>
          </a:bodyPr>
          <a:lstStyle/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pujo voluntario sólo debe estimularse durante el expulsivo y en el momento de las contracciones. Durante  este periodo, debe permitirse que las mujeres adopten la posición  que les sea más cómoda. </a:t>
            </a:r>
          </a:p>
          <a:p>
            <a:pPr algn="just"/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se debe realizar de forma rutinaria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presión fúndica para acelerar el expulsivo (</a:t>
            </a: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MANIOBRA DE KRISTELLER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mismo modo, la episiotomía no está indicada de forma rutinaria. </a:t>
            </a:r>
          </a:p>
        </p:txBody>
      </p:sp>
      <p:pic>
        <p:nvPicPr>
          <p:cNvPr id="10242" name="Picture 2" descr="Malas praxis en la atención al parto durante la crisis del COVID-19, 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665" y="3108473"/>
            <a:ext cx="4275705" cy="19207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3"/>
          <p:cNvCxnSpPr/>
          <p:nvPr/>
        </p:nvCxnSpPr>
        <p:spPr>
          <a:xfrm>
            <a:off x="8065223" y="3869548"/>
            <a:ext cx="1371600" cy="6026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H="1">
            <a:off x="8366560" y="3569708"/>
            <a:ext cx="768927" cy="11581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b="6160"/>
          <a:stretch/>
        </p:blipFill>
        <p:spPr>
          <a:xfrm>
            <a:off x="2092691" y="2733388"/>
            <a:ext cx="3068427" cy="2874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109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412124"/>
            <a:ext cx="10945969" cy="57648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ATENCIÓN DEL ALUMBRAMIENTO</a:t>
            </a:r>
          </a:p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este periodo se debe realizar lo que se ha denominado como manejo activo del alumbramiento, que consiste en: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Dentro de un minuto del nacimiento se palpa el abdomen para descartar la presencia de otro feto y se administra un medicamento uterotónico: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Oxitocina 5 UI o 10 UI: intramuscular como medicamento de elección para profilaxis durante el alumbramiento en mujeres que tengan parto por vía vaginal.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Cuando exista un acceso venoso permeable, puede administrarse oxitocina 5 UI o 10 UI en infusión lenta diluida en 10 ml de cristaloides en un tiempo no inferior a 3 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minutos.</a:t>
            </a:r>
          </a:p>
          <a:p>
            <a:pPr marL="0" indent="0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Después del alumbramiento: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Continuar infusión I.V. de 30 unidades de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oxitocina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diluidas en 500cc 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de cristaloides para prevenir la hemorragia posparto por atonía uterina para 4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endParaRPr lang="es-CO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64767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05245"/>
            <a:ext cx="10515600" cy="5771718"/>
          </a:xfrm>
        </p:spPr>
        <p:txBody>
          <a:bodyPr/>
          <a:lstStyle/>
          <a:p>
            <a:pPr lvl="0" algn="just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Tracción controlada del cordón.</a:t>
            </a:r>
          </a:p>
          <a:p>
            <a:pPr lvl="0" algn="just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Pinzamiento una vez cesado el latido del cordón en recién nacidos sin riesgos.</a:t>
            </a:r>
          </a:p>
          <a:p>
            <a:pPr lvl="0" algn="just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Masaje uterino.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14338" name="Picture 2" descr="Útero, placenta, cordón umbilical y el niño Fotografía de stock - Alam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82014"/>
            <a:ext cx="4685122" cy="379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430" y="3133023"/>
            <a:ext cx="3603048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46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052" y="820614"/>
            <a:ext cx="11544760" cy="5180077"/>
          </a:xfrm>
        </p:spPr>
        <p:txBody>
          <a:bodyPr>
            <a:normAutofit/>
          </a:bodyPr>
          <a:lstStyle/>
          <a:p>
            <a:pPr algn="just"/>
            <a:r>
              <a:rPr lang="es-CO" dirty="0"/>
              <a:t> 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visualizar la placenta, se toma con las dos manos, se inicia un movimiento de rotación para enrollar las membranas y favorecer su expulsión completa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35508" lvl="1" indent="-342900"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 materna (observar su integridad) </a:t>
            </a:r>
          </a:p>
          <a:p>
            <a:pPr marL="635508" lvl="1" indent="-342900"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como por su cara fetal (presencia de infartos, quistes, </a:t>
            </a: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Verificar la integridad de las membrana 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Aspecto del cordón umbilical, su inserción y el número de vasos (lo normal, dos arterias y una vena). 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Ante la duda de que haya alumbramiento incompleto, debe procederse a la revisión uterina y extracción manual de los restos retenidos (bajo anestesia )</a:t>
            </a:r>
          </a:p>
          <a:p>
            <a:pPr marL="0" indent="0" algn="just">
              <a:buNone/>
            </a:pPr>
            <a:endParaRPr lang="es-CO" dirty="0"/>
          </a:p>
        </p:txBody>
      </p:sp>
      <p:pic>
        <p:nvPicPr>
          <p:cNvPr id="15362" name="Picture 2" descr="Placenta humana - Ecu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09" y="5131856"/>
            <a:ext cx="1960085" cy="172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740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0945" y="193182"/>
            <a:ext cx="11720946" cy="64569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PUERPERIO INMEDIATO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Comprende las Dos primeras horas post parto. Durante éste, se producen la mayoría de hemorragias, por lo cual es preciso vigilar la hemostasia uterina, teniendo en cuenta los siguientes aspectos:  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Signos vitales maternos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Globo de seguridad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Sangrado genital</a:t>
            </a:r>
          </a:p>
          <a:p>
            <a:pPr algn="just"/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Revisar las suturas </a:t>
            </a:r>
            <a:r>
              <a:rPr lang="es-CO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vulvares</a:t>
            </a: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el sitio de la episiotomía para descartar la formación de hematomas</a:t>
            </a:r>
          </a:p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aplicara escala de alerta obstétrica por parte de enfermería en el puerperio durante 2 horas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407" t="8062" r="16724" b="27101"/>
          <a:stretch/>
        </p:blipFill>
        <p:spPr>
          <a:xfrm>
            <a:off x="515816" y="3460856"/>
            <a:ext cx="2438399" cy="318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73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6185" y="386862"/>
            <a:ext cx="11107615" cy="57901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PUERPERIO MEDIATO</a:t>
            </a:r>
          </a:p>
          <a:p>
            <a:pPr algn="just"/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 etapa comprende desde las primeras dos hasta las 48 horas post parto.</a:t>
            </a:r>
          </a:p>
          <a:p>
            <a:pPr algn="just"/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Vigilar y controlar la involución uterina y el aspecto de los loquios. </a:t>
            </a:r>
          </a:p>
          <a:p>
            <a:pPr algn="just"/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Detectar tempranamente las complicaciones  (hemorragia e infección puerperal, taquicardia, fiebre, taquipnea, </a:t>
            </a:r>
            <a:r>
              <a:rPr lang="es-ES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subinvolución</a:t>
            </a:r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uterina, hipersensibilidad a la palpación uterina y loquios fétidos.)</a:t>
            </a:r>
          </a:p>
          <a:p>
            <a:pPr algn="just"/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Deambulación temprana. Micción espontanea </a:t>
            </a:r>
          </a:p>
          <a:p>
            <a:pPr algn="just"/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Alimentación adecuada a la madre. </a:t>
            </a:r>
          </a:p>
          <a:p>
            <a:pPr algn="just"/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realizara registro de puerperio a las 6 </a:t>
            </a:r>
            <a:r>
              <a:rPr lang="es-ES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y 12 </a:t>
            </a:r>
            <a:r>
              <a:rPr lang="es-ES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s-ES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 parto o pos cesárea </a:t>
            </a:r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68" y="4728063"/>
            <a:ext cx="3188677" cy="21299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1471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3792" y="373487"/>
            <a:ext cx="10601888" cy="5495607"/>
          </a:xfrm>
        </p:spPr>
        <p:txBody>
          <a:bodyPr>
            <a:normAutofit/>
          </a:bodyPr>
          <a:lstStyle/>
          <a:p>
            <a:endParaRPr lang="es-MX" dirty="0"/>
          </a:p>
          <a:p>
            <a:pPr marL="0" indent="0">
              <a:buNone/>
            </a:pP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alta hospitalaria se debe dar a las </a:t>
            </a: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horas 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un parto vaginal y de </a:t>
            </a: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después 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una cesárea como mínimo.</a:t>
            </a:r>
          </a:p>
          <a:p>
            <a:pPr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437" y="2357437"/>
            <a:ext cx="2835886" cy="2835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572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INDUCCION Y CONDUCCION DE TRABAJO DE PARTO</a:t>
            </a:r>
          </a:p>
        </p:txBody>
      </p:sp>
    </p:spTree>
    <p:extLst>
      <p:ext uri="{BB962C8B-B14F-4D97-AF65-F5344CB8AC3E}">
        <p14:creationId xmlns:p14="http://schemas.microsoft.com/office/powerpoint/2010/main" val="2959498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INDUCCION TRABAJO DE PARTO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062" y="1690688"/>
            <a:ext cx="11271738" cy="4486275"/>
          </a:xfrm>
        </p:spPr>
        <p:txBody>
          <a:bodyPr>
            <a:normAutofit/>
          </a:bodyPr>
          <a:lstStyle/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Inducir las contracciones uterinas por medios farmacológicos o mecánicos para que la gestante logre un parto vaginal, cuando hay indicación de finalizar la gestación Se debe provocar una actividad uterina. Actividad Uterina, fisiológica capaz de producir el borramiento y la dilatación del cuello hasta la expulsión del feto al exterior.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inducción del parto puede ser electiva o terapéutica</a:t>
            </a:r>
          </a:p>
        </p:txBody>
      </p:sp>
      <p:pic>
        <p:nvPicPr>
          <p:cNvPr id="2050" name="Picture 2" descr="El feto siente dolor a partir de la semana 35 de gestación, según estud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02" y="4224973"/>
            <a:ext cx="2770216" cy="208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362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INDICACIONES PARA INDUCCION TRABAJO DE PARTO: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9969" y="1825625"/>
            <a:ext cx="11013831" cy="45400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sz="2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INDICACIONES MATERNAS: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Hipertensión inducida por el embarazo.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gestacional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Trastornos médicos que contraindiquen la continuación del embarazo como son: lupus, sífilis, etc.</a:t>
            </a:r>
          </a:p>
          <a:p>
            <a:pPr marL="0" indent="0">
              <a:buNone/>
            </a:pPr>
            <a:r>
              <a:rPr lang="es-CO" sz="2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INDICACIONES FETALES: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Óbito fetal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Malformaciones fetales incompatibles con la vida.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Restricción de crecimiento intrauterino.</a:t>
            </a:r>
          </a:p>
          <a:p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Embarazo prolongado.</a:t>
            </a:r>
          </a:p>
          <a:p>
            <a:pPr marL="0" indent="0">
              <a:buNone/>
            </a:pPr>
            <a:r>
              <a:rPr lang="es-CO" sz="2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INDICACIONES OVULARES:</a:t>
            </a:r>
          </a:p>
          <a:p>
            <a:pPr marL="0" indent="0">
              <a:buNone/>
            </a:pPr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Ruptura prematura</a:t>
            </a:r>
          </a:p>
          <a:p>
            <a:endParaRPr lang="es-CO" dirty="0"/>
          </a:p>
        </p:txBody>
      </p:sp>
      <p:pic>
        <p:nvPicPr>
          <p:cNvPr id="5122" name="Picture 2" descr="Trabajo de parto y nacimiento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05" y="4241460"/>
            <a:ext cx="2708320" cy="16182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826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9631" y="633845"/>
            <a:ext cx="7760677" cy="554311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CONTRAINDICACIONES</a:t>
            </a:r>
          </a:p>
          <a:p>
            <a:pPr marL="0" indent="0">
              <a:buNone/>
            </a:pPr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ABSOLUTAS: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Sufrimiento Fetal Agudo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Senectud placentaria.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Embarazo pre término.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Distocias de la presentación (transversa, podálica en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primigesta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Desproporción Céfalo Pélvica.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Cesárea anterior.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Miomectomía amplia.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Cirugía correctiva del piso pélvico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Carcinoma invasivo de cérvix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Tumores previos a la presentación.</a:t>
            </a:r>
          </a:p>
          <a:p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Situaciones médicas que contraindiquen el trabajo de parto (insuficiencia respiratoria)</a:t>
            </a:r>
          </a:p>
        </p:txBody>
      </p:sp>
      <p:pic>
        <p:nvPicPr>
          <p:cNvPr id="6146" name="Picture 2" descr="Las causas y las reacciones del bebé ante el sufrimiento fetal -  EMBARAZOY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09" y="1768264"/>
            <a:ext cx="2549237" cy="291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50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98764"/>
            <a:ext cx="10515600" cy="5678199"/>
          </a:xfrm>
        </p:spPr>
        <p:txBody>
          <a:bodyPr/>
          <a:lstStyle/>
          <a:p>
            <a:pPr marL="0" indent="0">
              <a:buNone/>
            </a:pP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s-CO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RELATIVAS: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Cesárea segmentaria anterior.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 multípara (&gt; 5 embarazos)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Sobredistensión uterina (por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polihidramnios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embarazo múltiple, feto grande).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Embarazo múltiple.</a:t>
            </a:r>
          </a:p>
        </p:txBody>
      </p:sp>
      <p:pic>
        <p:nvPicPr>
          <p:cNvPr id="7170" name="Picture 2" descr="Síntomas de embarazo de gemelos o melliz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211" y="2715739"/>
            <a:ext cx="2863097" cy="28630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432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36418"/>
            <a:ext cx="10515600" cy="5740545"/>
          </a:xfrm>
        </p:spPr>
        <p:txBody>
          <a:bodyPr/>
          <a:lstStyle/>
          <a:p>
            <a:pPr marL="0" indent="0" algn="ctr">
              <a:buNone/>
            </a:pPr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METODOS PARA MADURAR EL CUELLO</a:t>
            </a:r>
          </a:p>
          <a:p>
            <a:pPr marL="0" indent="0">
              <a:buNone/>
            </a:pPr>
            <a:r>
              <a:rPr lang="es-CO" dirty="0"/>
              <a:t>1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Farmacológicos o Químicos.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Hormonas aplicadas localmente</a:t>
            </a:r>
          </a:p>
          <a:p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Hormonas aplicadas por vía intravenosa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Aún no se ha podido precisar con exactitud cuándo se inicia el borramiento en relación con el desencadenamiento del parto. El tiempo es muy variable y puede fluctuar entre 12 horas y 1 a 2 semanas.</a:t>
            </a:r>
          </a:p>
        </p:txBody>
      </p:sp>
      <p:pic>
        <p:nvPicPr>
          <p:cNvPr id="8194" name="Picture 2" descr="Oxitocina: una hormona excepcional - Muy Sal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911" y="3619499"/>
            <a:ext cx="3541413" cy="236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360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nducccion y conducción del trabajo de part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828" y="820881"/>
            <a:ext cx="6484217" cy="49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048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26027"/>
            <a:ext cx="10515600" cy="5750936"/>
          </a:xfrm>
        </p:spPr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CON BISHOP &lt; A 6</a:t>
            </a:r>
          </a:p>
          <a:p>
            <a:pPr marL="0" indent="0" algn="just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Prostaglandinas-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Misoprostol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puede ser utilizado pero no con la finalidad de realizar una inducción de parto propiamente dicho sino para mejorar la maduración cervical.</a:t>
            </a:r>
          </a:p>
          <a:p>
            <a:pPr marL="0" indent="0">
              <a:buNone/>
            </a:pPr>
            <a:r>
              <a:rPr lang="pt-BR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Misoprostol</a:t>
            </a:r>
            <a:r>
              <a:rPr lang="pt-BR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o 50 </a:t>
            </a:r>
            <a:r>
              <a:rPr lang="pt-BR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mcg</a:t>
            </a:r>
            <a:r>
              <a:rPr lang="pt-BR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intravaginal</a:t>
            </a:r>
            <a:r>
              <a:rPr lang="pt-BR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cada 4 a 6 horas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es-CO" sz="2400" dirty="0"/>
          </a:p>
        </p:txBody>
      </p:sp>
      <p:pic>
        <p:nvPicPr>
          <p:cNvPr id="9220" name="Picture 4" descr="Se ha detectado venta de medicamento CYTOTEC para fines abortivos y sin  receta médica – Agencia Nacional de Regulación, Control y Vigilancia  Sanitar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422" y="3145064"/>
            <a:ext cx="4863472" cy="219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434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46809"/>
            <a:ext cx="10515600" cy="5730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CON BISHOP &gt; A 6</a:t>
            </a:r>
          </a:p>
          <a:p>
            <a:pPr marL="0" indent="0">
              <a:buNone/>
            </a:pPr>
            <a:r>
              <a:rPr lang="es-CO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INDUCCION CON OXITOCINA</a:t>
            </a:r>
          </a:p>
          <a:p>
            <a:pPr marL="0" indent="0">
              <a:buNone/>
            </a:pP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pretende lograr una actividad uterina regular que conlleve a cambios cervicales y desencadenen un trabajo de parto.</a:t>
            </a:r>
          </a:p>
          <a:p>
            <a:pPr marL="0" indent="0">
              <a:buNone/>
            </a:pPr>
            <a:r>
              <a:rPr lang="es-CO" sz="2400" i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Realizar de manera intrahospitalaria y previo consentimiento informado dela paciente.</a:t>
            </a:r>
            <a:endParaRPr lang="es-CO" sz="2400" u="sng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570" y="2754922"/>
            <a:ext cx="2860431" cy="286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55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015" y="457200"/>
            <a:ext cx="11758247" cy="5719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TECNICA:</a:t>
            </a:r>
          </a:p>
          <a:p>
            <a:pPr marL="0" indent="0" algn="just">
              <a:buNone/>
            </a:pP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Oxitócina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5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500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 Lactado de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Bomba de infusión.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Iniciar a 8 gotas por minuto y duplicar (a 16), cada 30 minutos hasta un máximo de 32 gotas por minuto o hasta obtener 3 contracciones en 10 minutos e intensidad de 45 mm Hg.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importante la monitorización del feto de las contracciones con la finalidad de preservar el bienestar fetal y evitar la hipertonía uterina.</a:t>
            </a:r>
          </a:p>
          <a:p>
            <a:pPr algn="just"/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después de 12 horas de la inducción y con una buena dinámica uterina no se ha logrado ni 3 </a:t>
            </a:r>
            <a:r>
              <a:rPr lang="es-CO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cmts</a:t>
            </a:r>
            <a:r>
              <a:rPr lang="es-CO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 dilatación estamos ante una falla de la inducción y se procede generalmente a una cesárea.</a:t>
            </a:r>
          </a:p>
        </p:txBody>
      </p:sp>
      <p:pic>
        <p:nvPicPr>
          <p:cNvPr id="11266" name="Picture 2" descr="Parto natural vs parto con epidural | Club Famil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80" y="4719873"/>
            <a:ext cx="2742689" cy="154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285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7569" y="0"/>
            <a:ext cx="11863754" cy="57717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 FETAL</a:t>
            </a:r>
            <a:r>
              <a:rPr lang="es-CO" b="1" dirty="0"/>
              <a:t>.</a:t>
            </a:r>
          </a:p>
          <a:p>
            <a:pPr marL="0" indent="0" algn="just">
              <a:buNone/>
            </a:pP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registro FCF, ya sea directa o indirectamente, permite diagnosticar con prontitud un Sufrimiento Fetal</a:t>
            </a:r>
          </a:p>
          <a:p>
            <a:pPr marL="0" indent="0" algn="just">
              <a:buNone/>
            </a:pPr>
            <a:r>
              <a:rPr lang="es-CO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Duración.</a:t>
            </a:r>
          </a:p>
          <a:p>
            <a:pPr marL="0" indent="0" algn="just">
              <a:buNone/>
            </a:pP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muy preparada y tranquila que se encuentre una paciente, después de 8 horas de una inducción se siente agotada.</a:t>
            </a:r>
          </a:p>
          <a:p>
            <a:pPr marL="0" indent="0" algn="just">
              <a:buNone/>
            </a:pP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recomienda por tanto, suspender el procedimiento y reiniciarlo después de 6 a 8 horas de reposo. Se acepta que se puede intentar la inducción en 3 ocasiones y si no se obtiene resultado favorable no debe insistirse más y terminar el embarazo por vía abdominal. </a:t>
            </a:r>
          </a:p>
          <a:p>
            <a:pPr marL="0" indent="0" algn="just">
              <a:buNone/>
            </a:pP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Cuando existe ruptura de membranas la conducta debe tomarse con el primer intento de inducción.</a:t>
            </a:r>
          </a:p>
        </p:txBody>
      </p:sp>
      <p:pic>
        <p:nvPicPr>
          <p:cNvPr id="13314" name="Picture 2" descr="Parto: seis claves sobre la dilatación | CuidatePl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88" y="5310554"/>
            <a:ext cx="2860429" cy="14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853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6809" y="633844"/>
            <a:ext cx="10906991" cy="5559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CONDUCCION DEL PARTO</a:t>
            </a:r>
          </a:p>
          <a:p>
            <a:pPr marL="0" indent="0" algn="just">
              <a:buNone/>
            </a:pPr>
            <a:r>
              <a:rPr lang="es-CO" sz="2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el procedimiento o intervención que se hace al trabajo de parto cuando la actividad uterina disminuye o desaparece, con el fin de reiniciar o activar el trabajo de parto si las indicaciones así lo ameritan.</a:t>
            </a:r>
          </a:p>
          <a:p>
            <a:pPr marL="0" indent="0" algn="just">
              <a:buNone/>
            </a:pPr>
            <a:r>
              <a:rPr lang="es-CO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INDICACIONES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Labor de parto lento.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Trabajo de parto prolongado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Sobre distensión uterina.</a:t>
            </a:r>
          </a:p>
          <a:p>
            <a:pPr marL="0" indent="0" algn="just">
              <a:buNone/>
            </a:pPr>
            <a:r>
              <a:rPr lang="es-CO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CONTRAINDICACIONES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Obstrucción del canal del parto por tumores pélvicos.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Desproporción Céfalo Pélvica.</a:t>
            </a:r>
          </a:p>
          <a:p>
            <a:pPr marL="0" indent="0" algn="just">
              <a:buNone/>
            </a:pPr>
            <a:r>
              <a:rPr lang="es-C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Alteraciones en la presentación y situación fetal.</a:t>
            </a:r>
          </a:p>
        </p:txBody>
      </p:sp>
      <p:pic>
        <p:nvPicPr>
          <p:cNvPr id="15362" name="Picture 2" descr="Las verdaderas razones por las que el parto humano es tan doloroso y  peligroso - BBC News Mu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571" y="2717674"/>
            <a:ext cx="3193547" cy="21825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97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4462" y="457200"/>
            <a:ext cx="11119338" cy="5719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TECNICA</a:t>
            </a:r>
          </a:p>
          <a:p>
            <a:pPr marL="0" indent="0" algn="just">
              <a:buNone/>
            </a:pP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más 5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CO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oxcitosina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Pasar a 8 gotas por minuto e incrementar la dosis según respuesta hasta obtener 3 contracciones en 10 minutos, de unos 45 segundos de duración y una intensidad de ++.</a:t>
            </a:r>
          </a:p>
          <a:p>
            <a:pPr marL="0" indent="0" algn="just">
              <a:buNone/>
            </a:pPr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MATERNO</a:t>
            </a: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posición de decúbito lateral izquierdo es la más recomendada cuando se está realizando una inducción.</a:t>
            </a:r>
          </a:p>
        </p:txBody>
      </p:sp>
      <p:pic>
        <p:nvPicPr>
          <p:cNvPr id="16386" name="Picture 2" descr="Posturas o posiciones para el parto - Rehabilitación Premium Mad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3" y="4536832"/>
            <a:ext cx="3515326" cy="19694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178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PARTOGRAMA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7532" y="2301026"/>
            <a:ext cx="2922945" cy="995966"/>
          </a:xfrm>
        </p:spPr>
        <p:txBody>
          <a:bodyPr>
            <a:noAutofit/>
          </a:bodyPr>
          <a:lstStyle/>
          <a:p>
            <a:r>
              <a:rPr lang="es-CO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Plano cartesiano triple </a:t>
            </a:r>
          </a:p>
          <a:p>
            <a:r>
              <a:rPr lang="es-CO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Evolución trabajo de parto prevenir el parto prolongado medidas correctivas</a:t>
            </a:r>
          </a:p>
          <a:p>
            <a:r>
              <a:rPr lang="es-CO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DEBE DILIGENCIA CON 5 CM DE DILATACION Y EN FASE ACTIVA</a:t>
            </a:r>
          </a:p>
        </p:txBody>
      </p:sp>
      <p:sp>
        <p:nvSpPr>
          <p:cNvPr id="5" name="AutoShape 4" descr="Plantilla de partograma 2022 | Cómo interpretar el partogra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4" name="Picture 6" descr="https://herramientas.elembarazo.net/wp-content/uploads/sites/5/2019/10/descargar-partogra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418" y="1011981"/>
            <a:ext cx="6797558" cy="514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213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 de dilatación</a:t>
            </a:r>
            <a:br>
              <a:rPr lang="es-CO" dirty="0">
                <a:solidFill>
                  <a:srgbClr val="0070C0"/>
                </a:solidFill>
              </a:rPr>
            </a:b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3074" name="Picture 2" descr="Dilatacion cerv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7" y="2058384"/>
            <a:ext cx="4498733" cy="3377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Borramiento del cuello uterino...¿Qué es? » Nadie como mam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046" y="1845734"/>
            <a:ext cx="3017666" cy="3893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40167" t="29358" r="43500" b="16945"/>
          <a:stretch/>
        </p:blipFill>
        <p:spPr>
          <a:xfrm>
            <a:off x="8723584" y="1811440"/>
            <a:ext cx="2125014" cy="39280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24618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 de estación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098" name="Picture 2" descr="Planos de Hodge y Estaciones de De Lee | Planos de hodge | Planos de Lee |  Semiología | Parto | uDocz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6" r="1291"/>
          <a:stretch/>
        </p:blipFill>
        <p:spPr bwMode="auto">
          <a:xfrm>
            <a:off x="1093357" y="1905000"/>
            <a:ext cx="7024549" cy="333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anos de Hodge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576" y="2331076"/>
            <a:ext cx="3538369" cy="269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5318" t="17914" r="48152" b="16593"/>
          <a:stretch/>
        </p:blipFill>
        <p:spPr>
          <a:xfrm>
            <a:off x="9536487" y="1175342"/>
            <a:ext cx="2150772" cy="479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Curvas de alerta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9672" t="24956" r="7471" b="22051"/>
          <a:stretch/>
        </p:blipFill>
        <p:spPr>
          <a:xfrm>
            <a:off x="2589212" y="1687132"/>
            <a:ext cx="7945706" cy="44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07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Atención del primer periodo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724" t="27380" r="6777" b="20116"/>
          <a:stretch/>
        </p:blipFill>
        <p:spPr>
          <a:xfrm>
            <a:off x="1738648" y="1689302"/>
            <a:ext cx="9247031" cy="46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75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9277" t="20906" r="10440" b="15537"/>
          <a:stretch/>
        </p:blipFill>
        <p:spPr>
          <a:xfrm>
            <a:off x="2348346" y="377003"/>
            <a:ext cx="8354556" cy="576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43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1356" t="27420" r="5787" b="17123"/>
          <a:stretch/>
        </p:blipFill>
        <p:spPr>
          <a:xfrm>
            <a:off x="2051519" y="624110"/>
            <a:ext cx="9453093" cy="55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74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6816" t="20113" r="15672" b="32822"/>
          <a:stretch/>
        </p:blipFill>
        <p:spPr>
          <a:xfrm>
            <a:off x="1762968" y="522557"/>
            <a:ext cx="8102809" cy="451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920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335" y="0"/>
            <a:ext cx="10058400" cy="145075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PARTO POR CESAREA </a:t>
            </a:r>
            <a:endParaRPr lang="es-CO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3415" y="1450757"/>
            <a:ext cx="10679723" cy="4355991"/>
          </a:xfrm>
        </p:spPr>
        <p:txBody>
          <a:bodyPr>
            <a:normAutofit fontScale="55000" lnSpcReduction="20000"/>
          </a:bodyPr>
          <a:lstStyle/>
          <a:p>
            <a:r>
              <a:rPr lang="es-E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Cesárea</a:t>
            </a:r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Procedimiento quirúrgico que tiene por objeto, extraer al feto vivo o  muerto a través de una incisión uterina, después que el embarazo ha llegado a  viabilidad fetal. </a:t>
            </a:r>
            <a:b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36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Cesárea de urgencia</a:t>
            </a:r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cesárea no programada cuando está en peligro la vida de  la madre y/o el feto.</a:t>
            </a:r>
          </a:p>
          <a:p>
            <a:pPr marL="0" indent="0">
              <a:buNone/>
            </a:pPr>
            <a:endParaRPr lang="es-ES" sz="36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indicaciones de la cesárea pueden agruparse de diferentes maneras: </a:t>
            </a:r>
          </a:p>
          <a:p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Según a quién beneficie su práctica: madre, feto o ambos </a:t>
            </a:r>
          </a:p>
          <a:p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Según el momento de la indicación: electiva (extemporánea) o </a:t>
            </a:r>
            <a:r>
              <a:rPr lang="es-ES" sz="3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intraparto</a:t>
            </a:r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s-ES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Pueden clasificar en: </a:t>
            </a:r>
            <a:b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Absolutas </a:t>
            </a:r>
            <a:b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Relativas </a:t>
            </a:r>
            <a:br>
              <a:rPr lang="es-ES" sz="3600" dirty="0"/>
            </a:br>
            <a:endParaRPr lang="es-ES" sz="3600" dirty="0"/>
          </a:p>
          <a:p>
            <a:pPr marL="0" indent="0">
              <a:buNone/>
            </a:pP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5361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7697" y="250062"/>
            <a:ext cx="10868890" cy="5303211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s-E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INDICACIONES ABSOLUTAS</a:t>
            </a:r>
            <a:r>
              <a:rPr lang="es-ES" sz="21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: 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Plenamente justificada por la  evidencia científica</a:t>
            </a:r>
            <a:r>
              <a:rPr lang="es-ES" dirty="0"/>
              <a:t>: </a:t>
            </a:r>
            <a:br>
              <a:rPr lang="es-ES" dirty="0"/>
            </a:br>
            <a:endParaRPr lang="es-ES" dirty="0"/>
          </a:p>
          <a:p>
            <a:pPr marL="0" indent="0">
              <a:buNone/>
            </a:pP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  <a:p>
            <a:endParaRPr lang="es-ES" dirty="0"/>
          </a:p>
          <a:p>
            <a:r>
              <a:rPr lang="es-ES" dirty="0"/>
              <a:t> </a:t>
            </a: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788995"/>
              </p:ext>
            </p:extLst>
          </p:nvPr>
        </p:nvGraphicFramePr>
        <p:xfrm>
          <a:off x="368742" y="1637764"/>
          <a:ext cx="11295718" cy="391550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647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7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5509">
                <a:tc>
                  <a:txBody>
                    <a:bodyPr/>
                    <a:lstStyle/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s-ES" sz="2000" kern="1200" dirty="0">
                          <a:effectLst/>
                        </a:rPr>
                        <a:t>Maternas: </a:t>
                      </a:r>
                      <a:br>
                        <a:rPr lang="es-ES" sz="1600" dirty="0"/>
                      </a:br>
                      <a:br>
                        <a:rPr lang="es-ES" sz="1600" dirty="0"/>
                      </a:br>
                      <a:r>
                        <a:rPr lang="es-ES" sz="1600" kern="1200" dirty="0">
                          <a:effectLst/>
                        </a:rPr>
                        <a:t>Pelvis estrecha. </a:t>
                      </a:r>
                      <a:br>
                        <a:rPr lang="es-ES" sz="1600" dirty="0"/>
                      </a:br>
                      <a:r>
                        <a:rPr lang="es-ES" sz="1600" kern="1200" dirty="0">
                          <a:effectLst/>
                        </a:rPr>
                        <a:t>Tumores previos que dificulten la progresión de la presentación (miomas cervicales, Cáncer de cérvix). </a:t>
                      </a:r>
                      <a:br>
                        <a:rPr lang="es-ES" sz="1600" dirty="0"/>
                      </a:br>
                      <a:r>
                        <a:rPr lang="es-ES" sz="1600" kern="1200" dirty="0">
                          <a:effectLst/>
                        </a:rPr>
                        <a:t>Una enfermedad materna que contraindique el parto vaginal. (Ej. Infección VIH, Herpes genital activo. </a:t>
                      </a:r>
                    </a:p>
                    <a:p>
                      <a:pPr marL="0" indent="0" algn="l">
                        <a:buFont typeface="Courier New" panose="02070309020205020404" pitchFamily="49" charset="0"/>
                        <a:buNone/>
                      </a:pPr>
                      <a:r>
                        <a:rPr lang="es-ES" sz="1600" kern="1200" dirty="0">
                          <a:effectLst/>
                        </a:rPr>
                        <a:t>Malformaciones arteriovenosas cerebrales,  desprendimientos de retina, Síndrome de </a:t>
                      </a:r>
                      <a:r>
                        <a:rPr lang="es-ES" sz="1600" kern="1200" dirty="0" err="1">
                          <a:effectLst/>
                        </a:rPr>
                        <a:t>Marfan</a:t>
                      </a:r>
                      <a:r>
                        <a:rPr lang="es-ES" sz="1600" kern="1200" dirty="0">
                          <a:effectLst/>
                        </a:rPr>
                        <a:t>, etc.) </a:t>
                      </a:r>
                      <a:br>
                        <a:rPr lang="es-ES" sz="1600" dirty="0"/>
                      </a:br>
                      <a:r>
                        <a:rPr lang="es-ES" sz="1600" kern="1200" dirty="0">
                          <a:effectLst/>
                        </a:rPr>
                        <a:t>Inducción fallida. </a:t>
                      </a:r>
                      <a:br>
                        <a:rPr lang="es-ES" sz="1600" dirty="0"/>
                      </a:br>
                      <a:r>
                        <a:rPr lang="es-ES" sz="1600" kern="1200" dirty="0">
                          <a:effectLst/>
                        </a:rPr>
                        <a:t>Cesárea anterior o cesárea previa complicada por infección o dehiscencia de la </a:t>
                      </a:r>
                      <a:r>
                        <a:rPr lang="es-ES" sz="1600" kern="1200" dirty="0" err="1">
                          <a:effectLst/>
                        </a:rPr>
                        <a:t>histerorrafia</a:t>
                      </a:r>
                      <a:r>
                        <a:rPr lang="es-ES" sz="1600" kern="1200" dirty="0">
                          <a:effectLst/>
                        </a:rPr>
                        <a:t>.</a:t>
                      </a:r>
                      <a:endParaRPr lang="es-CO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rtl="0">
                        <a:buFont typeface="Arial" panose="020B0604020202020204" pitchFamily="34" charset="0"/>
                        <a:buNone/>
                      </a:pPr>
                      <a:r>
                        <a:rPr lang="es-CO" sz="2000" kern="1200" dirty="0">
                          <a:effectLst/>
                        </a:rPr>
                        <a:t>Fetales</a:t>
                      </a:r>
                      <a:r>
                        <a:rPr lang="es-CO" sz="1600" kern="1200" dirty="0">
                          <a:effectLst/>
                        </a:rPr>
                        <a:t>: </a:t>
                      </a:r>
                      <a:br>
                        <a:rPr lang="es-CO" sz="1600" dirty="0">
                          <a:effectLst/>
                        </a:rPr>
                      </a:b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Algunas enfermedades fetales (meningocele, onfalocele o gastrosquisis).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Situaciones transversas y presentaciones anómalas (Presentación de frente o de cara mento posterior).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Sufrimiento fetal agudo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DCP (Desproporción Cefalopélvica) por Macrosomía fetal.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Peso fetal menor de 1500 gramos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Placenta previa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>
                          <a:effectLst/>
                        </a:rPr>
                        <a:t>Prolapso de cordón </a:t>
                      </a:r>
                      <a:br>
                        <a:rPr lang="es-CO" sz="1600" dirty="0">
                          <a:effectLst/>
                        </a:rPr>
                      </a:br>
                      <a:r>
                        <a:rPr lang="es-CO" sz="1600" kern="1200" dirty="0" err="1">
                          <a:effectLst/>
                        </a:rPr>
                        <a:t>Abruptio</a:t>
                      </a:r>
                      <a:r>
                        <a:rPr lang="es-CO" sz="1600" kern="1200" dirty="0">
                          <a:effectLst/>
                        </a:rPr>
                        <a:t> de placenta </a:t>
                      </a:r>
                      <a:br>
                        <a:rPr lang="es-CO" sz="1600" dirty="0">
                          <a:effectLst/>
                        </a:rPr>
                      </a:br>
                      <a:endParaRPr lang="es-CO" sz="1600" dirty="0">
                        <a:effectLst/>
                      </a:endParaRPr>
                    </a:p>
                    <a:p>
                      <a:br>
                        <a:rPr lang="es-CO" sz="1600" kern="1200" dirty="0">
                          <a:effectLst/>
                        </a:rPr>
                      </a:br>
                      <a:endParaRPr lang="es-C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5893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2168" y="608721"/>
            <a:ext cx="9887989" cy="897961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INDICACIONES  RELATIVAS</a:t>
            </a: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Cuando  no  son  por  sí  mismas  indicaciones  automáticas  de  cesárea,  sino  que  su  práctica depende de la presencia de diferentes factores:</a:t>
            </a:r>
            <a:endParaRPr lang="es-CO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557545"/>
              </p:ext>
            </p:extLst>
          </p:nvPr>
        </p:nvGraphicFramePr>
        <p:xfrm>
          <a:off x="1096962" y="2043690"/>
          <a:ext cx="10058400" cy="3657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effectLst/>
                        </a:rPr>
                        <a:t>Maternas </a:t>
                      </a:r>
                      <a:br>
                        <a:rPr lang="es-ES" dirty="0"/>
                      </a:br>
                      <a:br>
                        <a:rPr lang="es-ES" dirty="0"/>
                      </a:br>
                      <a:r>
                        <a:rPr lang="es-ES" sz="1800" kern="1200" dirty="0">
                          <a:effectLst/>
                        </a:rPr>
                        <a:t>-Distocia dinámica. </a:t>
                      </a:r>
                      <a:br>
                        <a:rPr lang="es-ES" dirty="0"/>
                      </a:br>
                      <a:r>
                        <a:rPr lang="es-ES" sz="1800" kern="1200" dirty="0">
                          <a:effectLst/>
                        </a:rPr>
                        <a:t>-Cesárea anterior segmentaría no complicada. </a:t>
                      </a:r>
                      <a:br>
                        <a:rPr lang="es-ES" dirty="0"/>
                      </a:br>
                      <a:r>
                        <a:rPr lang="es-ES" sz="1800" kern="1200" dirty="0">
                          <a:effectLst/>
                        </a:rPr>
                        <a:t>-</a:t>
                      </a:r>
                      <a:r>
                        <a:rPr lang="es-ES" sz="1800" kern="1200" dirty="0" err="1">
                          <a:effectLst/>
                        </a:rPr>
                        <a:t>Preeclampsia</a:t>
                      </a:r>
                      <a:r>
                        <a:rPr lang="es-ES" sz="1800" kern="1200" dirty="0">
                          <a:effectLst/>
                        </a:rPr>
                        <a:t> con cuello desfavorable para inducción. </a:t>
                      </a:r>
                      <a:br>
                        <a:rPr lang="es-ES" dirty="0"/>
                      </a:br>
                      <a:r>
                        <a:rPr lang="es-ES" sz="1800" kern="1200" dirty="0">
                          <a:effectLst/>
                        </a:rPr>
                        <a:t>-Edad materna extrema. </a:t>
                      </a:r>
                      <a:br>
                        <a:rPr lang="es-ES" dirty="0"/>
                      </a:br>
                      <a:r>
                        <a:rPr lang="es-ES" sz="1800" kern="1200" dirty="0">
                          <a:effectLst/>
                        </a:rPr>
                        <a:t>-Embarazo prolongado con cuello desfavorable para inducción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-ES" sz="1800" kern="1200" dirty="0">
                          <a:effectLst/>
                        </a:rPr>
                        <a:t>Fetales </a:t>
                      </a:r>
                      <a:br>
                        <a:rPr lang="es-ES" dirty="0">
                          <a:effectLst/>
                        </a:rPr>
                      </a:br>
                      <a:br>
                        <a:rPr lang="es-ES" dirty="0">
                          <a:effectLst/>
                        </a:rPr>
                      </a:br>
                      <a:r>
                        <a:rPr lang="es-ES" sz="1800" kern="1200" dirty="0">
                          <a:effectLst/>
                        </a:rPr>
                        <a:t>-Presentación de cara o podálica. </a:t>
                      </a:r>
                      <a:br>
                        <a:rPr lang="es-ES" dirty="0">
                          <a:effectLst/>
                        </a:rPr>
                      </a:br>
                      <a:r>
                        <a:rPr lang="es-ES" sz="1800" kern="1200" dirty="0">
                          <a:effectLst/>
                        </a:rPr>
                        <a:t>-Variedades posteriores persistentes. </a:t>
                      </a:r>
                      <a:br>
                        <a:rPr lang="es-ES" dirty="0">
                          <a:effectLst/>
                        </a:rPr>
                      </a:br>
                      <a:r>
                        <a:rPr lang="es-ES" sz="1800" kern="1200" dirty="0">
                          <a:effectLst/>
                        </a:rPr>
                        <a:t>-Restricción del crecimiento intrauterino. </a:t>
                      </a:r>
                      <a:br>
                        <a:rPr lang="es-ES" dirty="0">
                          <a:effectLst/>
                        </a:rPr>
                      </a:br>
                      <a:r>
                        <a:rPr lang="es-ES" sz="1800" kern="1200" dirty="0">
                          <a:effectLst/>
                        </a:rPr>
                        <a:t>-Patología funicular </a:t>
                      </a:r>
                      <a:br>
                        <a:rPr lang="es-ES" dirty="0">
                          <a:effectLst/>
                        </a:rPr>
                      </a:br>
                      <a:r>
                        <a:rPr lang="es-ES" sz="1800" kern="1200" dirty="0">
                          <a:effectLst/>
                        </a:rPr>
                        <a:t>-Ruptura prematura de membranas con cuello desfavorable para inducción. </a:t>
                      </a:r>
                      <a:br>
                        <a:rPr lang="es-ES" dirty="0">
                          <a:effectLst/>
                        </a:rPr>
                      </a:br>
                      <a:r>
                        <a:rPr lang="es-ES" sz="1800" kern="1200" dirty="0">
                          <a:effectLst/>
                        </a:rPr>
                        <a:t>-Placenta previa no oclusiva sangrante y marginal </a:t>
                      </a:r>
                      <a:br>
                        <a:rPr lang="es-ES" dirty="0">
                          <a:effectLst/>
                        </a:rPr>
                      </a:br>
                      <a:br>
                        <a:rPr lang="es-ES" dirty="0">
                          <a:effectLst/>
                        </a:rPr>
                      </a:br>
                      <a:br>
                        <a:rPr lang="es-ES" dirty="0">
                          <a:effectLst/>
                        </a:rPr>
                      </a:b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0154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-151277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PARTO HUMANIZADO </a:t>
            </a:r>
            <a:endParaRPr lang="es-MX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981563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Cuando se habla de parto humanizado, se habla de generar un espacio familiar donde la mamá y su bebé sean los protagonistas, y donde el nacimiento se desarrolle de la manera más natural posible. Es un parto </a:t>
            </a:r>
            <a:r>
              <a:rPr lang="es-E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RESPETADO, e</a:t>
            </a: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el cual las gestantes y sus familias puedan tomar decisiones, expresar sus necesidades y preferencias; es un parto </a:t>
            </a:r>
            <a:r>
              <a:rPr lang="es-E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PROTEGIDO</a:t>
            </a: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acompañado por profesionales idóneos; y es un parto </a:t>
            </a:r>
            <a:r>
              <a:rPr lang="es-E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CONSENTIDO</a:t>
            </a:r>
            <a: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por el compromiso con el trato cálido a la Familia Gestante</a:t>
            </a:r>
            <a:br>
              <a:rPr lang="es-E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MX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8" y="3157232"/>
            <a:ext cx="3094545" cy="29348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854" y="3542812"/>
            <a:ext cx="1952625" cy="233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4CBFDCF-11F5-EE2C-DC2D-55BF87F1B335}"/>
              </a:ext>
            </a:extLst>
          </p:cNvPr>
          <p:cNvSpPr txBox="1"/>
          <p:nvPr/>
        </p:nvSpPr>
        <p:spPr>
          <a:xfrm>
            <a:off x="7036905" y="4301497"/>
            <a:ext cx="360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Registre en la HC el nombre de la persona que la gestante elija.</a:t>
            </a:r>
          </a:p>
        </p:txBody>
      </p:sp>
    </p:spTree>
    <p:extLst>
      <p:ext uri="{BB962C8B-B14F-4D97-AF65-F5344CB8AC3E}">
        <p14:creationId xmlns:p14="http://schemas.microsoft.com/office/powerpoint/2010/main" val="439491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PARTO HUMANIZADO </a:t>
            </a:r>
            <a:endParaRPr lang="es-MX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9246" y="1180856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lo anterior Clínica Las Lajas ha elaborado un  paquete de recomendaciones que busca  garantizar la calidad de la atención basada en la evidencia y resalta la importancia de una atención centrada en la mujer para optimizar la experiencia del trabajo de parto y el parto para las mujeres y sus bebés a través de un enfoque holístico basado en los derechos humanos y pretendiendo generar en la gestante un momento especial, placentero, en condiciones de dignidad humana, protagonismo y libertad para la toma de decisiones sobre las condiciones en las que quiere parir. Partiendo  de las primicias de  Parto Respetado, Parto Sin Dolor y Parto Sin Temor.</a:t>
            </a:r>
          </a:p>
          <a:p>
            <a:endParaRPr lang="es-MX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3191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CARACTERISTICAS DEL PARTO HUMANIZADO</a:t>
            </a:r>
            <a:endParaRPr lang="es-CO" sz="400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020647"/>
              </p:ext>
            </p:extLst>
          </p:nvPr>
        </p:nvGraphicFramePr>
        <p:xfrm>
          <a:off x="492369" y="1547445"/>
          <a:ext cx="11535508" cy="4606799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576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7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Admisión de la gestante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Ágil y preferente.</a:t>
                      </a:r>
                      <a:endParaRPr lang="es-CO" sz="20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gestante está acompañada.</a:t>
                      </a:r>
                      <a:endParaRPr lang="es-CO" sz="20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 una persona que ella elija.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Libre deambulación y dieta.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 le permite moverse, hacer ejercicios, ingerir líquidos a libre demanda.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2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Posición y espacio para la atención del parto.</a:t>
                      </a:r>
                      <a:endParaRPr lang="es-CO" sz="20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Elección informada de la Familia Gestante.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Medicamentos y procedimientos sólo sin son necesarios, realizando consentimiento informado.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se indica el uso rutinario de </a:t>
                      </a:r>
                      <a:r>
                        <a:rPr lang="es-MX" sz="20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oxitocina</a:t>
                      </a: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ni de otros medicamentos o procedimientos para acelerar el proceso de parto.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Contacto piel a piel con el recién nacido</a:t>
                      </a:r>
                      <a:endParaRPr lang="es-CO" sz="20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Inmediato, e inicio de Lactancia Materna en las primeras 2 horas.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Seguridad y calidad de la atención</a:t>
                      </a:r>
                      <a:endParaRPr lang="es-CO" sz="20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Aplicación de guías y protocolos con la mejor evidencia.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20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Trato cálido y respetuoso</a:t>
                      </a:r>
                      <a:endParaRPr lang="es-CO" sz="20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Todo el equipo que interviene en la atención.</a:t>
                      </a:r>
                      <a:endParaRPr lang="es-CO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6526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2906171" y="277499"/>
            <a:ext cx="1839192" cy="1296941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s-CO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ATENCIÓN PRIORITARIA Y PREFERENCIAL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271300" y="2598053"/>
            <a:ext cx="2936433" cy="13040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ESTRATEGIAS PARA PARTO HUMANIZADO  </a:t>
            </a:r>
            <a:endParaRPr lang="es-CO" sz="20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>
          <a:xfrm>
            <a:off x="4924480" y="292502"/>
            <a:ext cx="1630072" cy="1283276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s-CO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CUIDADOS PROFESIONALES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Marcador de contenido 8"/>
          <p:cNvSpPr txBox="1">
            <a:spLocks/>
          </p:cNvSpPr>
          <p:nvPr/>
        </p:nvSpPr>
        <p:spPr>
          <a:xfrm>
            <a:off x="6799385" y="325868"/>
            <a:ext cx="2369127" cy="1200204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 ACOMPAÑAMIENTO Registrar en Historia Clínica la persona que elija la gestante 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arcador de contenido 8"/>
          <p:cNvSpPr txBox="1">
            <a:spLocks/>
          </p:cNvSpPr>
          <p:nvPr/>
        </p:nvSpPr>
        <p:spPr>
          <a:xfrm>
            <a:off x="8450275" y="1751679"/>
            <a:ext cx="2187287" cy="1629256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ATENCIÓN INDIVIDUALIZADA, EXPLICACION Y  EDUCACION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Marcador de contenido 8"/>
          <p:cNvSpPr txBox="1">
            <a:spLocks/>
          </p:cNvSpPr>
          <p:nvPr/>
        </p:nvSpPr>
        <p:spPr>
          <a:xfrm>
            <a:off x="8418668" y="3832149"/>
            <a:ext cx="2250500" cy="125460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MOVILIZACIÓN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Marcador de contenido 8"/>
          <p:cNvSpPr txBox="1">
            <a:spLocks/>
          </p:cNvSpPr>
          <p:nvPr/>
        </p:nvSpPr>
        <p:spPr>
          <a:xfrm>
            <a:off x="6462054" y="4884689"/>
            <a:ext cx="2358738" cy="12013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. MUSICOTERAPIA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Marcador de contenido 8"/>
          <p:cNvSpPr txBox="1">
            <a:spLocks/>
          </p:cNvSpPr>
          <p:nvPr/>
        </p:nvSpPr>
        <p:spPr>
          <a:xfrm>
            <a:off x="3825767" y="4943542"/>
            <a:ext cx="2295522" cy="1346772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. DOLOR, ANALGESIA Y SATISFACCION MATERNA DURANTE EL PARTO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Marcador de contenido 8"/>
          <p:cNvSpPr txBox="1">
            <a:spLocks/>
          </p:cNvSpPr>
          <p:nvPr/>
        </p:nvSpPr>
        <p:spPr>
          <a:xfrm>
            <a:off x="1201296" y="4622606"/>
            <a:ext cx="2530625" cy="156633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s-CO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MÉTODOS NO FARMACOLÓGICOS DE ALIVIO DEL DOLOR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Marcador de contenido 8"/>
          <p:cNvSpPr txBox="1">
            <a:spLocks/>
          </p:cNvSpPr>
          <p:nvPr/>
        </p:nvSpPr>
        <p:spPr>
          <a:xfrm>
            <a:off x="436484" y="3621930"/>
            <a:ext cx="2030124" cy="990024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DESPUES DEL NACIMIENTO </a:t>
            </a:r>
            <a:endParaRPr lang="es-CO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Marcador de contenido 8"/>
          <p:cNvSpPr txBox="1">
            <a:spLocks/>
          </p:cNvSpPr>
          <p:nvPr/>
        </p:nvSpPr>
        <p:spPr>
          <a:xfrm>
            <a:off x="765181" y="2333188"/>
            <a:ext cx="2030124" cy="990024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76200" algn="ctr">
              <a:lnSpc>
                <a:spcPct val="107000"/>
              </a:lnSpc>
              <a:spcBef>
                <a:spcPts val="450"/>
              </a:spcBef>
              <a:spcAft>
                <a:spcPts val="450"/>
              </a:spcAft>
            </a:pPr>
            <a:r>
              <a:rPr lang="es-MX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DETECCIÓN TEMPRANA DE DEPRESIÓN POS PARTO</a:t>
            </a:r>
            <a:endParaRPr lang="es-CO" sz="1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Marcador de contenido 8"/>
          <p:cNvSpPr txBox="1">
            <a:spLocks/>
          </p:cNvSpPr>
          <p:nvPr/>
        </p:nvSpPr>
        <p:spPr>
          <a:xfrm>
            <a:off x="765181" y="1077735"/>
            <a:ext cx="2272441" cy="1068617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76200" algn="ctr">
              <a:lnSpc>
                <a:spcPct val="107000"/>
              </a:lnSpc>
              <a:spcBef>
                <a:spcPts val="450"/>
              </a:spcBef>
              <a:spcAft>
                <a:spcPts val="450"/>
              </a:spcAft>
            </a:pPr>
            <a:endParaRPr lang="es-MX" sz="1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6200" algn="ctr">
              <a:lnSpc>
                <a:spcPct val="107000"/>
              </a:lnSpc>
              <a:spcBef>
                <a:spcPts val="450"/>
              </a:spcBef>
              <a:spcAft>
                <a:spcPts val="450"/>
              </a:spcAft>
            </a:pPr>
            <a:r>
              <a:rPr lang="es-MX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lang="es-C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 de placenta por solicitud de materna</a:t>
            </a:r>
            <a:br>
              <a:rPr lang="es-C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O" sz="11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52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9478" y="2940148"/>
            <a:ext cx="5142524" cy="330590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432517" y="1182570"/>
            <a:ext cx="5627077" cy="14465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GRACIAS…</a:t>
            </a:r>
          </a:p>
        </p:txBody>
      </p:sp>
    </p:spTree>
    <p:extLst>
      <p:ext uri="{BB962C8B-B14F-4D97-AF65-F5344CB8AC3E}">
        <p14:creationId xmlns:p14="http://schemas.microsoft.com/office/powerpoint/2010/main" val="3797442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762</TotalTime>
  <Words>3089</Words>
  <Application>Microsoft Office PowerPoint</Application>
  <PresentationFormat>Panorámica</PresentationFormat>
  <Paragraphs>266</Paragraphs>
  <Slides>47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Courier New</vt:lpstr>
      <vt:lpstr>Times New Roman</vt:lpstr>
      <vt:lpstr>Wingdings</vt:lpstr>
      <vt:lpstr>Office Theme</vt:lpstr>
      <vt:lpstr>PROTOCOLO DE ATENCION DEL PARTO</vt:lpstr>
      <vt:lpstr>ATENCION DEL PARTO</vt:lpstr>
      <vt:lpstr>Presentación de PowerPoint</vt:lpstr>
      <vt:lpstr>Presentación de PowerPoint</vt:lpstr>
      <vt:lpstr>Presentación de PowerPoint</vt:lpstr>
      <vt:lpstr>Identificación De Factores De Riesgo Y Condiciones Patológicas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INDUCCION Y CONDUCCION DE TRABAJO DE PARTO</vt:lpstr>
      <vt:lpstr>INDUCCION TRABAJO DE PARTO</vt:lpstr>
      <vt:lpstr>INDICACIONES PARA INDUCCION TRABAJO DE PARTO: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PARTOGRAMA</vt:lpstr>
      <vt:lpstr>Eje de dilatación </vt:lpstr>
      <vt:lpstr>Eje de estación </vt:lpstr>
      <vt:lpstr>Curvas de alerta</vt:lpstr>
      <vt:lpstr>Atención del primer periodo</vt:lpstr>
      <vt:lpstr>Presentación de PowerPoint</vt:lpstr>
      <vt:lpstr>Presentación de PowerPoint</vt:lpstr>
      <vt:lpstr>Presentación de PowerPoint</vt:lpstr>
      <vt:lpstr>PARTO POR CESAREA </vt:lpstr>
      <vt:lpstr>Presentación de PowerPoint</vt:lpstr>
      <vt:lpstr>INDICACIONES  RELATIVAS:   Cuando  no  son  por  sí  mismas  indicaciones  automáticas  de  cesárea,  sino  que  su  práctica depende de la presencia de diferentes factores:</vt:lpstr>
      <vt:lpstr>PARTO HUMANIZADO </vt:lpstr>
      <vt:lpstr>PARTO HUMANIZADO </vt:lpstr>
      <vt:lpstr>CARACTERISTICAS DEL PARTO HUMANIZADO</vt:lpstr>
      <vt:lpstr>ESTRATEGIAS PARA PARTO HUMANIZADO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 Monserrat alternatives médium tamaño 44-48 puntos</dc:title>
  <dc:creator>CESAR ALBERTO GUISAO MONTENEGRO</dc:creator>
  <cp:lastModifiedBy>LAJAS</cp:lastModifiedBy>
  <cp:revision>53</cp:revision>
  <dcterms:created xsi:type="dcterms:W3CDTF">2024-05-15T13:17:42Z</dcterms:created>
  <dcterms:modified xsi:type="dcterms:W3CDTF">2024-09-30T13:25:02Z</dcterms:modified>
</cp:coreProperties>
</file>