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jpeg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37"/>
  </p:notesMasterIdLst>
  <p:sldIdLst>
    <p:sldId id="425" r:id="rId2"/>
    <p:sldId id="380" r:id="rId3"/>
    <p:sldId id="381" r:id="rId4"/>
    <p:sldId id="417" r:id="rId5"/>
    <p:sldId id="382" r:id="rId6"/>
    <p:sldId id="383" r:id="rId7"/>
    <p:sldId id="384" r:id="rId8"/>
    <p:sldId id="385" r:id="rId9"/>
    <p:sldId id="386" r:id="rId10"/>
    <p:sldId id="387" r:id="rId11"/>
    <p:sldId id="388" r:id="rId12"/>
    <p:sldId id="390" r:id="rId13"/>
    <p:sldId id="414" r:id="rId14"/>
    <p:sldId id="415" r:id="rId15"/>
    <p:sldId id="392" r:id="rId16"/>
    <p:sldId id="393" r:id="rId17"/>
    <p:sldId id="394" r:id="rId18"/>
    <p:sldId id="395" r:id="rId19"/>
    <p:sldId id="389" r:id="rId20"/>
    <p:sldId id="397" r:id="rId21"/>
    <p:sldId id="398" r:id="rId22"/>
    <p:sldId id="403" r:id="rId23"/>
    <p:sldId id="404" r:id="rId24"/>
    <p:sldId id="405" r:id="rId25"/>
    <p:sldId id="400" r:id="rId26"/>
    <p:sldId id="407" r:id="rId27"/>
    <p:sldId id="401" r:id="rId28"/>
    <p:sldId id="409" r:id="rId29"/>
    <p:sldId id="413" r:id="rId30"/>
    <p:sldId id="419" r:id="rId31"/>
    <p:sldId id="420" r:id="rId32"/>
    <p:sldId id="421" r:id="rId33"/>
    <p:sldId id="422" r:id="rId34"/>
    <p:sldId id="423" r:id="rId35"/>
    <p:sldId id="418" r:id="rId3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C803086A-D7B9-442E-83C1-A15666C4AC8E}">
          <p14:sldIdLst>
            <p14:sldId id="425"/>
            <p14:sldId id="380"/>
            <p14:sldId id="381"/>
            <p14:sldId id="417"/>
            <p14:sldId id="382"/>
            <p14:sldId id="383"/>
            <p14:sldId id="384"/>
            <p14:sldId id="385"/>
            <p14:sldId id="386"/>
            <p14:sldId id="387"/>
            <p14:sldId id="388"/>
            <p14:sldId id="390"/>
            <p14:sldId id="414"/>
            <p14:sldId id="415"/>
            <p14:sldId id="392"/>
            <p14:sldId id="393"/>
            <p14:sldId id="394"/>
            <p14:sldId id="395"/>
            <p14:sldId id="389"/>
            <p14:sldId id="397"/>
            <p14:sldId id="398"/>
            <p14:sldId id="403"/>
            <p14:sldId id="404"/>
            <p14:sldId id="405"/>
            <p14:sldId id="400"/>
            <p14:sldId id="407"/>
            <p14:sldId id="401"/>
            <p14:sldId id="409"/>
            <p14:sldId id="413"/>
            <p14:sldId id="419"/>
            <p14:sldId id="420"/>
            <p14:sldId id="421"/>
            <p14:sldId id="422"/>
            <p14:sldId id="423"/>
            <p14:sldId id="4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80162" autoAdjust="0"/>
  </p:normalViewPr>
  <p:slideViewPr>
    <p:cSldViewPr snapToGrid="0">
      <p:cViewPr varScale="1">
        <p:scale>
          <a:sx n="92" d="100"/>
          <a:sy n="92" d="100"/>
        </p:scale>
        <p:origin x="12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E22E6F-788F-4AAF-ABD3-38C30D9FB1B3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DE98859C-51FB-4FA6-BF0E-EB7123C84772}">
      <dgm:prSet phldrT="[Texto]" custT="1"/>
      <dgm:spPr/>
      <dgm:t>
        <a:bodyPr/>
        <a:lstStyle/>
        <a:p>
          <a:r>
            <a:rPr lang="es-MX" sz="1800" spc="-10" dirty="0">
              <a:latin typeface="Calibri"/>
              <a:cs typeface="Calibri"/>
            </a:rPr>
            <a:t>Proceso </a:t>
          </a:r>
          <a:r>
            <a:rPr lang="es-MX" sz="1800" spc="-5" dirty="0">
              <a:latin typeface="Calibri"/>
              <a:cs typeface="Calibri"/>
            </a:rPr>
            <a:t>de </a:t>
          </a:r>
          <a:r>
            <a:rPr lang="es-MX" sz="1800" dirty="0">
              <a:latin typeface="Calibri"/>
              <a:cs typeface="Calibri"/>
            </a:rPr>
            <a:t> </a:t>
          </a:r>
          <a:r>
            <a:rPr lang="es-MX" sz="1800" spc="-5" dirty="0">
              <a:latin typeface="Calibri"/>
              <a:cs typeface="Calibri"/>
            </a:rPr>
            <a:t>inflamación </a:t>
          </a:r>
          <a:r>
            <a:rPr lang="es-MX" sz="1800" dirty="0">
              <a:latin typeface="Calibri"/>
              <a:cs typeface="Calibri"/>
            </a:rPr>
            <a:t> aguda</a:t>
          </a:r>
          <a:r>
            <a:rPr lang="es-MX" sz="1800" spc="-40" dirty="0">
              <a:latin typeface="Calibri"/>
              <a:cs typeface="Calibri"/>
            </a:rPr>
            <a:t> </a:t>
          </a:r>
          <a:r>
            <a:rPr lang="es-MX" sz="1800" spc="-5" dirty="0">
              <a:latin typeface="Calibri"/>
              <a:cs typeface="Calibri"/>
            </a:rPr>
            <a:t>del</a:t>
          </a:r>
          <a:r>
            <a:rPr lang="es-MX" sz="1800" spc="-35" dirty="0">
              <a:latin typeface="Calibri"/>
              <a:cs typeface="Calibri"/>
            </a:rPr>
            <a:t> </a:t>
          </a:r>
          <a:r>
            <a:rPr lang="es-MX" sz="1800" spc="-30" dirty="0">
              <a:latin typeface="Calibri"/>
              <a:cs typeface="Calibri"/>
            </a:rPr>
            <a:t>TGI </a:t>
          </a:r>
          <a:r>
            <a:rPr lang="es-MX" sz="1800" spc="-525" dirty="0">
              <a:latin typeface="Calibri"/>
              <a:cs typeface="Calibri"/>
            </a:rPr>
            <a:t> </a:t>
          </a:r>
          <a:r>
            <a:rPr lang="es-MX" sz="1800" spc="-5" dirty="0">
              <a:latin typeface="Calibri"/>
              <a:cs typeface="Calibri"/>
            </a:rPr>
            <a:t>de causa </a:t>
          </a:r>
          <a:r>
            <a:rPr lang="es-MX" sz="1800" dirty="0">
              <a:latin typeface="Calibri"/>
              <a:cs typeface="Calibri"/>
            </a:rPr>
            <a:t> </a:t>
          </a:r>
          <a:r>
            <a:rPr lang="es-MX" sz="1800" spc="-10" dirty="0">
              <a:latin typeface="Calibri"/>
              <a:cs typeface="Calibri"/>
            </a:rPr>
            <a:t>infecciosa</a:t>
          </a:r>
          <a:endParaRPr lang="es-CO" sz="1800" dirty="0"/>
        </a:p>
      </dgm:t>
    </dgm:pt>
    <dgm:pt modelId="{33135B60-67CD-46C1-8842-853CBAD229C6}" type="parTrans" cxnId="{F5D4A814-686C-45F4-B2E5-F99F05F9018D}">
      <dgm:prSet/>
      <dgm:spPr/>
      <dgm:t>
        <a:bodyPr/>
        <a:lstStyle/>
        <a:p>
          <a:endParaRPr lang="es-CO" sz="2000"/>
        </a:p>
      </dgm:t>
    </dgm:pt>
    <dgm:pt modelId="{5D9456A0-F495-46CB-AA9C-1797A681D275}" type="sibTrans" cxnId="{F5D4A814-686C-45F4-B2E5-F99F05F9018D}">
      <dgm:prSet/>
      <dgm:spPr/>
      <dgm:t>
        <a:bodyPr/>
        <a:lstStyle/>
        <a:p>
          <a:endParaRPr lang="es-CO" sz="2000"/>
        </a:p>
      </dgm:t>
    </dgm:pt>
    <dgm:pt modelId="{4923CED6-4B5E-4F1D-A44B-1C00FDBACAE9}">
      <dgm:prSet custT="1"/>
      <dgm:spPr/>
      <dgm:t>
        <a:bodyPr/>
        <a:lstStyle/>
        <a:p>
          <a:r>
            <a:rPr lang="es-MX" sz="1800" dirty="0"/>
            <a:t>La diarrea aguda </a:t>
          </a:r>
          <a:r>
            <a:rPr lang="es-MX" sz="1800" dirty="0" smtClean="0"/>
            <a:t>(EDA</a:t>
          </a:r>
          <a:r>
            <a:rPr lang="es-MX" sz="1800" dirty="0"/>
            <a:t>) se define como una disminución de la consistencia de las heces (blandas o líquidas) y/o un incremento en su frecuencia a tres o más en 24 horas, con o sin otros síntomas</a:t>
          </a:r>
          <a:endParaRPr lang="es-CO" sz="1800" dirty="0"/>
        </a:p>
      </dgm:t>
    </dgm:pt>
    <dgm:pt modelId="{8A155B26-BE68-4188-8E3F-FF625199FFCE}" type="parTrans" cxnId="{BAC69471-A7D0-4A8C-8AC4-5EDB5DD607BC}">
      <dgm:prSet/>
      <dgm:spPr/>
      <dgm:t>
        <a:bodyPr/>
        <a:lstStyle/>
        <a:p>
          <a:endParaRPr lang="es-CO" sz="2000"/>
        </a:p>
      </dgm:t>
    </dgm:pt>
    <dgm:pt modelId="{2619F80C-9A3D-4823-823E-165759B267CA}" type="sibTrans" cxnId="{BAC69471-A7D0-4A8C-8AC4-5EDB5DD607BC}">
      <dgm:prSet/>
      <dgm:spPr/>
      <dgm:t>
        <a:bodyPr/>
        <a:lstStyle/>
        <a:p>
          <a:endParaRPr lang="es-CO" sz="2000"/>
        </a:p>
      </dgm:t>
    </dgm:pt>
    <dgm:pt modelId="{9C24AF94-F93F-4BAE-8E7C-B946FEFAEE97}" type="pres">
      <dgm:prSet presAssocID="{42E22E6F-788F-4AAF-ABD3-38C30D9FB1B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CO"/>
        </a:p>
      </dgm:t>
    </dgm:pt>
    <dgm:pt modelId="{85683110-D1F2-4FAA-94AD-55EBFBD24F1B}" type="pres">
      <dgm:prSet presAssocID="{42E22E6F-788F-4AAF-ABD3-38C30D9FB1B3}" presName="Name1" presStyleCnt="0"/>
      <dgm:spPr/>
    </dgm:pt>
    <dgm:pt modelId="{11B03E40-DBC2-41B1-BDD8-FF5E79C9B16D}" type="pres">
      <dgm:prSet presAssocID="{42E22E6F-788F-4AAF-ABD3-38C30D9FB1B3}" presName="cycle" presStyleCnt="0"/>
      <dgm:spPr/>
    </dgm:pt>
    <dgm:pt modelId="{6A13F604-6918-4294-B0CA-ACEE94622C75}" type="pres">
      <dgm:prSet presAssocID="{42E22E6F-788F-4AAF-ABD3-38C30D9FB1B3}" presName="srcNode" presStyleLbl="node1" presStyleIdx="0" presStyleCnt="2"/>
      <dgm:spPr/>
    </dgm:pt>
    <dgm:pt modelId="{48C91B33-EC85-4CD5-8AAF-6B3BC58792AE}" type="pres">
      <dgm:prSet presAssocID="{42E22E6F-788F-4AAF-ABD3-38C30D9FB1B3}" presName="conn" presStyleLbl="parChTrans1D2" presStyleIdx="0" presStyleCnt="1"/>
      <dgm:spPr/>
      <dgm:t>
        <a:bodyPr/>
        <a:lstStyle/>
        <a:p>
          <a:endParaRPr lang="es-CO"/>
        </a:p>
      </dgm:t>
    </dgm:pt>
    <dgm:pt modelId="{65311795-CE7F-4F22-AFA2-78A4F7DF9475}" type="pres">
      <dgm:prSet presAssocID="{42E22E6F-788F-4AAF-ABD3-38C30D9FB1B3}" presName="extraNode" presStyleLbl="node1" presStyleIdx="0" presStyleCnt="2"/>
      <dgm:spPr/>
    </dgm:pt>
    <dgm:pt modelId="{6224531C-170C-4601-91E1-1A94C34D976A}" type="pres">
      <dgm:prSet presAssocID="{42E22E6F-788F-4AAF-ABD3-38C30D9FB1B3}" presName="dstNode" presStyleLbl="node1" presStyleIdx="0" presStyleCnt="2"/>
      <dgm:spPr/>
    </dgm:pt>
    <dgm:pt modelId="{17FB6FFB-044E-43BC-A722-1A8CE1038934}" type="pres">
      <dgm:prSet presAssocID="{DE98859C-51FB-4FA6-BF0E-EB7123C84772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220FEAD-A282-45BC-A8AB-033302BC0470}" type="pres">
      <dgm:prSet presAssocID="{DE98859C-51FB-4FA6-BF0E-EB7123C84772}" presName="accent_1" presStyleCnt="0"/>
      <dgm:spPr/>
    </dgm:pt>
    <dgm:pt modelId="{A0A6729E-1044-4F0F-A324-62146DD5519A}" type="pres">
      <dgm:prSet presAssocID="{DE98859C-51FB-4FA6-BF0E-EB7123C84772}" presName="accentRepeatNode" presStyleLbl="solidFgAcc1" presStyleIdx="0" presStyleCnt="2" custLinFactNeighborX="-1945" custLinFactNeighborY="1167"/>
      <dgm:spPr/>
    </dgm:pt>
    <dgm:pt modelId="{BADBE255-FEDF-4759-B50F-508C77CF20BE}" type="pres">
      <dgm:prSet presAssocID="{4923CED6-4B5E-4F1D-A44B-1C00FDBACAE9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814EBC8-F8FF-4866-A718-6F63DF042D34}" type="pres">
      <dgm:prSet presAssocID="{4923CED6-4B5E-4F1D-A44B-1C00FDBACAE9}" presName="accent_2" presStyleCnt="0"/>
      <dgm:spPr/>
    </dgm:pt>
    <dgm:pt modelId="{9BE462AF-EB17-42C4-9C5F-002213E06271}" type="pres">
      <dgm:prSet presAssocID="{4923CED6-4B5E-4F1D-A44B-1C00FDBACAE9}" presName="accentRepeatNode" presStyleLbl="solidFgAcc1" presStyleIdx="1" presStyleCnt="2"/>
      <dgm:spPr/>
    </dgm:pt>
  </dgm:ptLst>
  <dgm:cxnLst>
    <dgm:cxn modelId="{1C5D89B8-C435-47C1-B965-575304E5C0FC}" type="presOf" srcId="{42E22E6F-788F-4AAF-ABD3-38C30D9FB1B3}" destId="{9C24AF94-F93F-4BAE-8E7C-B946FEFAEE97}" srcOrd="0" destOrd="0" presId="urn:microsoft.com/office/officeart/2008/layout/VerticalCurvedList"/>
    <dgm:cxn modelId="{E1A75C87-7B0E-49CC-A1E4-CFC9499FF646}" type="presOf" srcId="{DE98859C-51FB-4FA6-BF0E-EB7123C84772}" destId="{17FB6FFB-044E-43BC-A722-1A8CE1038934}" srcOrd="0" destOrd="0" presId="urn:microsoft.com/office/officeart/2008/layout/VerticalCurvedList"/>
    <dgm:cxn modelId="{BAC69471-A7D0-4A8C-8AC4-5EDB5DD607BC}" srcId="{42E22E6F-788F-4AAF-ABD3-38C30D9FB1B3}" destId="{4923CED6-4B5E-4F1D-A44B-1C00FDBACAE9}" srcOrd="1" destOrd="0" parTransId="{8A155B26-BE68-4188-8E3F-FF625199FFCE}" sibTransId="{2619F80C-9A3D-4823-823E-165759B267CA}"/>
    <dgm:cxn modelId="{1CD10218-6E62-4A8B-BAFD-070F6391C364}" type="presOf" srcId="{4923CED6-4B5E-4F1D-A44B-1C00FDBACAE9}" destId="{BADBE255-FEDF-4759-B50F-508C77CF20BE}" srcOrd="0" destOrd="0" presId="urn:microsoft.com/office/officeart/2008/layout/VerticalCurvedList"/>
    <dgm:cxn modelId="{219A5CFA-2420-4CE3-A0C7-7F78F3E5CF96}" type="presOf" srcId="{5D9456A0-F495-46CB-AA9C-1797A681D275}" destId="{48C91B33-EC85-4CD5-8AAF-6B3BC58792AE}" srcOrd="0" destOrd="0" presId="urn:microsoft.com/office/officeart/2008/layout/VerticalCurvedList"/>
    <dgm:cxn modelId="{F5D4A814-686C-45F4-B2E5-F99F05F9018D}" srcId="{42E22E6F-788F-4AAF-ABD3-38C30D9FB1B3}" destId="{DE98859C-51FB-4FA6-BF0E-EB7123C84772}" srcOrd="0" destOrd="0" parTransId="{33135B60-67CD-46C1-8842-853CBAD229C6}" sibTransId="{5D9456A0-F495-46CB-AA9C-1797A681D275}"/>
    <dgm:cxn modelId="{C3F38C06-B89F-4C34-BB00-4D94F43E98A5}" type="presParOf" srcId="{9C24AF94-F93F-4BAE-8E7C-B946FEFAEE97}" destId="{85683110-D1F2-4FAA-94AD-55EBFBD24F1B}" srcOrd="0" destOrd="0" presId="urn:microsoft.com/office/officeart/2008/layout/VerticalCurvedList"/>
    <dgm:cxn modelId="{AACB6EE2-FB2D-4DBF-9C40-C8EBC11D21D8}" type="presParOf" srcId="{85683110-D1F2-4FAA-94AD-55EBFBD24F1B}" destId="{11B03E40-DBC2-41B1-BDD8-FF5E79C9B16D}" srcOrd="0" destOrd="0" presId="urn:microsoft.com/office/officeart/2008/layout/VerticalCurvedList"/>
    <dgm:cxn modelId="{9921EA8E-BDE4-46F4-9651-C41971057265}" type="presParOf" srcId="{11B03E40-DBC2-41B1-BDD8-FF5E79C9B16D}" destId="{6A13F604-6918-4294-B0CA-ACEE94622C75}" srcOrd="0" destOrd="0" presId="urn:microsoft.com/office/officeart/2008/layout/VerticalCurvedList"/>
    <dgm:cxn modelId="{7475FD67-EB5F-4A1A-9BCA-7955614D17A7}" type="presParOf" srcId="{11B03E40-DBC2-41B1-BDD8-FF5E79C9B16D}" destId="{48C91B33-EC85-4CD5-8AAF-6B3BC58792AE}" srcOrd="1" destOrd="0" presId="urn:microsoft.com/office/officeart/2008/layout/VerticalCurvedList"/>
    <dgm:cxn modelId="{222A24F9-381E-470C-B3C0-939E42985F09}" type="presParOf" srcId="{11B03E40-DBC2-41B1-BDD8-FF5E79C9B16D}" destId="{65311795-CE7F-4F22-AFA2-78A4F7DF9475}" srcOrd="2" destOrd="0" presId="urn:microsoft.com/office/officeart/2008/layout/VerticalCurvedList"/>
    <dgm:cxn modelId="{F43E86AB-6F45-499C-BE76-B8D37A6DE351}" type="presParOf" srcId="{11B03E40-DBC2-41B1-BDD8-FF5E79C9B16D}" destId="{6224531C-170C-4601-91E1-1A94C34D976A}" srcOrd="3" destOrd="0" presId="urn:microsoft.com/office/officeart/2008/layout/VerticalCurvedList"/>
    <dgm:cxn modelId="{E87476CF-B1C5-4193-95A8-48ADBB45CF91}" type="presParOf" srcId="{85683110-D1F2-4FAA-94AD-55EBFBD24F1B}" destId="{17FB6FFB-044E-43BC-A722-1A8CE1038934}" srcOrd="1" destOrd="0" presId="urn:microsoft.com/office/officeart/2008/layout/VerticalCurvedList"/>
    <dgm:cxn modelId="{C9B41417-A8A3-4E6D-A5CA-60B27A7DCB7B}" type="presParOf" srcId="{85683110-D1F2-4FAA-94AD-55EBFBD24F1B}" destId="{A220FEAD-A282-45BC-A8AB-033302BC0470}" srcOrd="2" destOrd="0" presId="urn:microsoft.com/office/officeart/2008/layout/VerticalCurvedList"/>
    <dgm:cxn modelId="{362BF223-36C6-40F8-B3E9-2E5CE102F0C2}" type="presParOf" srcId="{A220FEAD-A282-45BC-A8AB-033302BC0470}" destId="{A0A6729E-1044-4F0F-A324-62146DD5519A}" srcOrd="0" destOrd="0" presId="urn:microsoft.com/office/officeart/2008/layout/VerticalCurvedList"/>
    <dgm:cxn modelId="{0BF4FE4F-3B0D-4B74-BDB9-DD379A1E0DFF}" type="presParOf" srcId="{85683110-D1F2-4FAA-94AD-55EBFBD24F1B}" destId="{BADBE255-FEDF-4759-B50F-508C77CF20BE}" srcOrd="3" destOrd="0" presId="urn:microsoft.com/office/officeart/2008/layout/VerticalCurvedList"/>
    <dgm:cxn modelId="{71B2A7E5-8BCA-4341-9B99-2E14D7530B83}" type="presParOf" srcId="{85683110-D1F2-4FAA-94AD-55EBFBD24F1B}" destId="{C814EBC8-F8FF-4866-A718-6F63DF042D34}" srcOrd="4" destOrd="0" presId="urn:microsoft.com/office/officeart/2008/layout/VerticalCurvedList"/>
    <dgm:cxn modelId="{E8F26B54-639B-42B0-92E6-CDC8D4A98B20}" type="presParOf" srcId="{C814EBC8-F8FF-4866-A718-6F63DF042D34}" destId="{9BE462AF-EB17-42C4-9C5F-002213E0627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8D29B1-EC7A-4207-9B3C-613CFBF40E80}" type="doc">
      <dgm:prSet loTypeId="urn:microsoft.com/office/officeart/2005/8/layout/hList1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6ED3D275-1A10-4106-AA7D-0C97822AACD5}">
      <dgm:prSet phldrT="[Texto]"/>
      <dgm:spPr/>
      <dgm:t>
        <a:bodyPr/>
        <a:lstStyle/>
        <a:p>
          <a:r>
            <a:rPr lang="es-MX" dirty="0"/>
            <a:t>Diarrea aguda </a:t>
          </a:r>
          <a:endParaRPr lang="es-CO" dirty="0"/>
        </a:p>
      </dgm:t>
    </dgm:pt>
    <dgm:pt modelId="{FF4AB68B-CA33-4B11-97AB-0D72AD3C3553}" type="parTrans" cxnId="{31659F76-1B9A-4BAD-870A-06826E42D24A}">
      <dgm:prSet/>
      <dgm:spPr/>
      <dgm:t>
        <a:bodyPr/>
        <a:lstStyle/>
        <a:p>
          <a:endParaRPr lang="es-CO"/>
        </a:p>
      </dgm:t>
    </dgm:pt>
    <dgm:pt modelId="{B0B78B77-7958-43B6-901E-7B21476CBD8A}" type="sibTrans" cxnId="{31659F76-1B9A-4BAD-870A-06826E42D24A}">
      <dgm:prSet/>
      <dgm:spPr/>
      <dgm:t>
        <a:bodyPr/>
        <a:lstStyle/>
        <a:p>
          <a:endParaRPr lang="es-CO"/>
        </a:p>
      </dgm:t>
    </dgm:pt>
    <dgm:pt modelId="{EF386383-D1CE-4BBC-B5C8-3E2C0B157A39}">
      <dgm:prSet phldrT="[Texto]"/>
      <dgm:spPr/>
      <dgm:t>
        <a:bodyPr/>
        <a:lstStyle/>
        <a:p>
          <a:r>
            <a:rPr lang="es-MX" dirty="0"/>
            <a:t>Su duración es de siete días o menor</a:t>
          </a:r>
          <a:endParaRPr lang="es-CO" dirty="0"/>
        </a:p>
      </dgm:t>
    </dgm:pt>
    <dgm:pt modelId="{533925F6-510E-4F9D-B8A4-853B34DEE69F}" type="parTrans" cxnId="{97E23FFB-48A4-4C6A-915C-3093DA0EECD5}">
      <dgm:prSet/>
      <dgm:spPr/>
      <dgm:t>
        <a:bodyPr/>
        <a:lstStyle/>
        <a:p>
          <a:endParaRPr lang="es-CO"/>
        </a:p>
      </dgm:t>
    </dgm:pt>
    <dgm:pt modelId="{98497498-6180-4C53-9996-AE4203E8FF20}" type="sibTrans" cxnId="{97E23FFB-48A4-4C6A-915C-3093DA0EECD5}">
      <dgm:prSet/>
      <dgm:spPr/>
      <dgm:t>
        <a:bodyPr/>
        <a:lstStyle/>
        <a:p>
          <a:endParaRPr lang="es-CO"/>
        </a:p>
      </dgm:t>
    </dgm:pt>
    <dgm:pt modelId="{AD58BDE4-986A-4E09-A3F8-2E9BCDD11AE4}">
      <dgm:prSet phldrT="[Texto]"/>
      <dgm:spPr/>
      <dgm:t>
        <a:bodyPr/>
        <a:lstStyle/>
        <a:p>
          <a:r>
            <a:rPr lang="es-MX" dirty="0"/>
            <a:t>Diarrea prolongada </a:t>
          </a:r>
          <a:endParaRPr lang="es-CO" dirty="0"/>
        </a:p>
      </dgm:t>
    </dgm:pt>
    <dgm:pt modelId="{3BE41037-52E7-4228-81BD-8CBFFDC7371B}" type="parTrans" cxnId="{19E74B7B-6B34-4ABD-B99C-4A16B4B8BA85}">
      <dgm:prSet/>
      <dgm:spPr/>
      <dgm:t>
        <a:bodyPr/>
        <a:lstStyle/>
        <a:p>
          <a:endParaRPr lang="es-CO"/>
        </a:p>
      </dgm:t>
    </dgm:pt>
    <dgm:pt modelId="{0D48DAC2-5885-49D7-B70E-C83F79D2DF54}" type="sibTrans" cxnId="{19E74B7B-6B34-4ABD-B99C-4A16B4B8BA85}">
      <dgm:prSet/>
      <dgm:spPr/>
      <dgm:t>
        <a:bodyPr/>
        <a:lstStyle/>
        <a:p>
          <a:endParaRPr lang="es-CO"/>
        </a:p>
      </dgm:t>
    </dgm:pt>
    <dgm:pt modelId="{A84CC263-1230-49BA-888B-4EE93997461D}">
      <dgm:prSet phldrT="[Texto]"/>
      <dgm:spPr/>
      <dgm:t>
        <a:bodyPr/>
        <a:lstStyle/>
        <a:p>
          <a:r>
            <a:rPr lang="es-MX" dirty="0"/>
            <a:t>La duración es entre 8 y 13 días</a:t>
          </a:r>
          <a:endParaRPr lang="es-CO" dirty="0"/>
        </a:p>
      </dgm:t>
    </dgm:pt>
    <dgm:pt modelId="{71837B67-C51D-411F-B94C-210E99CAF126}" type="parTrans" cxnId="{E7454BEF-8807-4C9D-ACDB-672D3EC509A5}">
      <dgm:prSet/>
      <dgm:spPr/>
      <dgm:t>
        <a:bodyPr/>
        <a:lstStyle/>
        <a:p>
          <a:endParaRPr lang="es-CO"/>
        </a:p>
      </dgm:t>
    </dgm:pt>
    <dgm:pt modelId="{CBD6F2EE-CAEF-4038-A73B-77961BC3224A}" type="sibTrans" cxnId="{E7454BEF-8807-4C9D-ACDB-672D3EC509A5}">
      <dgm:prSet/>
      <dgm:spPr/>
      <dgm:t>
        <a:bodyPr/>
        <a:lstStyle/>
        <a:p>
          <a:endParaRPr lang="es-CO"/>
        </a:p>
      </dgm:t>
    </dgm:pt>
    <dgm:pt modelId="{4EE54304-C161-4AFB-9CD7-9FBFCB3E065D}">
      <dgm:prSet phldrT="[Texto]"/>
      <dgm:spPr/>
      <dgm:t>
        <a:bodyPr/>
        <a:lstStyle/>
        <a:p>
          <a:r>
            <a:rPr lang="es-MX" dirty="0"/>
            <a:t>Diarrea crónica o persistente </a:t>
          </a:r>
          <a:endParaRPr lang="es-CO" dirty="0"/>
        </a:p>
      </dgm:t>
    </dgm:pt>
    <dgm:pt modelId="{499B917F-F9F6-40E2-96C7-6AE5C58AAD41}" type="parTrans" cxnId="{1FC5D6CE-AB49-46E7-9885-7E029289FFE7}">
      <dgm:prSet/>
      <dgm:spPr/>
      <dgm:t>
        <a:bodyPr/>
        <a:lstStyle/>
        <a:p>
          <a:endParaRPr lang="es-CO"/>
        </a:p>
      </dgm:t>
    </dgm:pt>
    <dgm:pt modelId="{D9C06DA0-4D07-4050-8198-0DAB823B745E}" type="sibTrans" cxnId="{1FC5D6CE-AB49-46E7-9885-7E029289FFE7}">
      <dgm:prSet/>
      <dgm:spPr/>
      <dgm:t>
        <a:bodyPr/>
        <a:lstStyle/>
        <a:p>
          <a:endParaRPr lang="es-CO"/>
        </a:p>
      </dgm:t>
    </dgm:pt>
    <dgm:pt modelId="{31FADEC6-5769-49C1-B303-C6958AB7C87D}">
      <dgm:prSet phldrT="[Texto]"/>
      <dgm:spPr/>
      <dgm:t>
        <a:bodyPr/>
        <a:lstStyle/>
        <a:p>
          <a:r>
            <a:rPr lang="es-MX" dirty="0"/>
            <a:t>La duración es superior a dos semanas</a:t>
          </a:r>
          <a:endParaRPr lang="es-CO" dirty="0"/>
        </a:p>
      </dgm:t>
    </dgm:pt>
    <dgm:pt modelId="{EAEC7F3D-0E7A-4D84-8A01-7146E0DE397D}" type="parTrans" cxnId="{E9AE0FA9-BDAE-4C2C-9095-A9FCF08E1E79}">
      <dgm:prSet/>
      <dgm:spPr/>
      <dgm:t>
        <a:bodyPr/>
        <a:lstStyle/>
        <a:p>
          <a:endParaRPr lang="es-CO"/>
        </a:p>
      </dgm:t>
    </dgm:pt>
    <dgm:pt modelId="{C5E23D2C-7EC2-483D-82AC-B3A98BC565D7}" type="sibTrans" cxnId="{E9AE0FA9-BDAE-4C2C-9095-A9FCF08E1E79}">
      <dgm:prSet/>
      <dgm:spPr/>
      <dgm:t>
        <a:bodyPr/>
        <a:lstStyle/>
        <a:p>
          <a:endParaRPr lang="es-CO"/>
        </a:p>
      </dgm:t>
    </dgm:pt>
    <dgm:pt modelId="{C0D03522-23AF-4C2C-95B8-DFEC6E853ED1}" type="pres">
      <dgm:prSet presAssocID="{DC8D29B1-EC7A-4207-9B3C-613CFBF40E8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1A81D5CB-22A0-458E-8EB5-1C29EA81502D}" type="pres">
      <dgm:prSet presAssocID="{6ED3D275-1A10-4106-AA7D-0C97822AACD5}" presName="composite" presStyleCnt="0"/>
      <dgm:spPr/>
    </dgm:pt>
    <dgm:pt modelId="{8EEAF97B-9A81-4225-8F93-3D1F30F74B21}" type="pres">
      <dgm:prSet presAssocID="{6ED3D275-1A10-4106-AA7D-0C97822AACD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375D08B-0109-4CB0-B687-D97E037A0258}" type="pres">
      <dgm:prSet presAssocID="{6ED3D275-1A10-4106-AA7D-0C97822AACD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64C30D2-4DD9-4443-AC36-B2C28D66ED94}" type="pres">
      <dgm:prSet presAssocID="{B0B78B77-7958-43B6-901E-7B21476CBD8A}" presName="space" presStyleCnt="0"/>
      <dgm:spPr/>
    </dgm:pt>
    <dgm:pt modelId="{42C1CE9A-F9F2-4FA3-A23C-2382D15CFBDC}" type="pres">
      <dgm:prSet presAssocID="{AD58BDE4-986A-4E09-A3F8-2E9BCDD11AE4}" presName="composite" presStyleCnt="0"/>
      <dgm:spPr/>
    </dgm:pt>
    <dgm:pt modelId="{903B38C7-4773-4D5D-BBD2-B17BA8225BEB}" type="pres">
      <dgm:prSet presAssocID="{AD58BDE4-986A-4E09-A3F8-2E9BCDD11AE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BA0D396-9466-4D65-BC5B-1B5B7FCC183E}" type="pres">
      <dgm:prSet presAssocID="{AD58BDE4-986A-4E09-A3F8-2E9BCDD11AE4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2BFF25A-B401-44D6-A196-A2324629F67D}" type="pres">
      <dgm:prSet presAssocID="{0D48DAC2-5885-49D7-B70E-C83F79D2DF54}" presName="space" presStyleCnt="0"/>
      <dgm:spPr/>
    </dgm:pt>
    <dgm:pt modelId="{CBA55788-2145-4860-A567-E61274698818}" type="pres">
      <dgm:prSet presAssocID="{4EE54304-C161-4AFB-9CD7-9FBFCB3E065D}" presName="composite" presStyleCnt="0"/>
      <dgm:spPr/>
    </dgm:pt>
    <dgm:pt modelId="{DD1640CA-82B3-43E8-A281-556484CCD22B}" type="pres">
      <dgm:prSet presAssocID="{4EE54304-C161-4AFB-9CD7-9FBFCB3E065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FC3BCB1-06EA-4845-891D-BEBAA6F8CC16}" type="pres">
      <dgm:prSet presAssocID="{4EE54304-C161-4AFB-9CD7-9FBFCB3E065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E9AE0FA9-BDAE-4C2C-9095-A9FCF08E1E79}" srcId="{4EE54304-C161-4AFB-9CD7-9FBFCB3E065D}" destId="{31FADEC6-5769-49C1-B303-C6958AB7C87D}" srcOrd="0" destOrd="0" parTransId="{EAEC7F3D-0E7A-4D84-8A01-7146E0DE397D}" sibTransId="{C5E23D2C-7EC2-483D-82AC-B3A98BC565D7}"/>
    <dgm:cxn modelId="{19E74B7B-6B34-4ABD-B99C-4A16B4B8BA85}" srcId="{DC8D29B1-EC7A-4207-9B3C-613CFBF40E80}" destId="{AD58BDE4-986A-4E09-A3F8-2E9BCDD11AE4}" srcOrd="1" destOrd="0" parTransId="{3BE41037-52E7-4228-81BD-8CBFFDC7371B}" sibTransId="{0D48DAC2-5885-49D7-B70E-C83F79D2DF54}"/>
    <dgm:cxn modelId="{F7911EDA-00EC-415C-9FDD-824ACB55CF5E}" type="presOf" srcId="{4EE54304-C161-4AFB-9CD7-9FBFCB3E065D}" destId="{DD1640CA-82B3-43E8-A281-556484CCD22B}" srcOrd="0" destOrd="0" presId="urn:microsoft.com/office/officeart/2005/8/layout/hList1"/>
    <dgm:cxn modelId="{6C04AF04-61F5-4651-A5BE-59E2B9611B89}" type="presOf" srcId="{EF386383-D1CE-4BBC-B5C8-3E2C0B157A39}" destId="{A375D08B-0109-4CB0-B687-D97E037A0258}" srcOrd="0" destOrd="0" presId="urn:microsoft.com/office/officeart/2005/8/layout/hList1"/>
    <dgm:cxn modelId="{75BE1493-1F79-402F-B772-4DB178FB43D8}" type="presOf" srcId="{6ED3D275-1A10-4106-AA7D-0C97822AACD5}" destId="{8EEAF97B-9A81-4225-8F93-3D1F30F74B21}" srcOrd="0" destOrd="0" presId="urn:microsoft.com/office/officeart/2005/8/layout/hList1"/>
    <dgm:cxn modelId="{1FC5D6CE-AB49-46E7-9885-7E029289FFE7}" srcId="{DC8D29B1-EC7A-4207-9B3C-613CFBF40E80}" destId="{4EE54304-C161-4AFB-9CD7-9FBFCB3E065D}" srcOrd="2" destOrd="0" parTransId="{499B917F-F9F6-40E2-96C7-6AE5C58AAD41}" sibTransId="{D9C06DA0-4D07-4050-8198-0DAB823B745E}"/>
    <dgm:cxn modelId="{E7454BEF-8807-4C9D-ACDB-672D3EC509A5}" srcId="{AD58BDE4-986A-4E09-A3F8-2E9BCDD11AE4}" destId="{A84CC263-1230-49BA-888B-4EE93997461D}" srcOrd="0" destOrd="0" parTransId="{71837B67-C51D-411F-B94C-210E99CAF126}" sibTransId="{CBD6F2EE-CAEF-4038-A73B-77961BC3224A}"/>
    <dgm:cxn modelId="{CFEB1FF6-3465-4EB3-A9BB-AA48D0A94433}" type="presOf" srcId="{DC8D29B1-EC7A-4207-9B3C-613CFBF40E80}" destId="{C0D03522-23AF-4C2C-95B8-DFEC6E853ED1}" srcOrd="0" destOrd="0" presId="urn:microsoft.com/office/officeart/2005/8/layout/hList1"/>
    <dgm:cxn modelId="{31659F76-1B9A-4BAD-870A-06826E42D24A}" srcId="{DC8D29B1-EC7A-4207-9B3C-613CFBF40E80}" destId="{6ED3D275-1A10-4106-AA7D-0C97822AACD5}" srcOrd="0" destOrd="0" parTransId="{FF4AB68B-CA33-4B11-97AB-0D72AD3C3553}" sibTransId="{B0B78B77-7958-43B6-901E-7B21476CBD8A}"/>
    <dgm:cxn modelId="{F18D196D-F23F-401F-BD31-030B4ABE3DB6}" type="presOf" srcId="{AD58BDE4-986A-4E09-A3F8-2E9BCDD11AE4}" destId="{903B38C7-4773-4D5D-BBD2-B17BA8225BEB}" srcOrd="0" destOrd="0" presId="urn:microsoft.com/office/officeart/2005/8/layout/hList1"/>
    <dgm:cxn modelId="{97E23FFB-48A4-4C6A-915C-3093DA0EECD5}" srcId="{6ED3D275-1A10-4106-AA7D-0C97822AACD5}" destId="{EF386383-D1CE-4BBC-B5C8-3E2C0B157A39}" srcOrd="0" destOrd="0" parTransId="{533925F6-510E-4F9D-B8A4-853B34DEE69F}" sibTransId="{98497498-6180-4C53-9996-AE4203E8FF20}"/>
    <dgm:cxn modelId="{84E9BB3E-2F0C-49E0-8DAE-45BA8EA26312}" type="presOf" srcId="{31FADEC6-5769-49C1-B303-C6958AB7C87D}" destId="{4FC3BCB1-06EA-4845-891D-BEBAA6F8CC16}" srcOrd="0" destOrd="0" presId="urn:microsoft.com/office/officeart/2005/8/layout/hList1"/>
    <dgm:cxn modelId="{CFCFCCCA-FDCC-48BC-9B41-C74907089AAC}" type="presOf" srcId="{A84CC263-1230-49BA-888B-4EE93997461D}" destId="{7BA0D396-9466-4D65-BC5B-1B5B7FCC183E}" srcOrd="0" destOrd="0" presId="urn:microsoft.com/office/officeart/2005/8/layout/hList1"/>
    <dgm:cxn modelId="{F35570A9-69A9-48DE-AE5E-DC2741E1622B}" type="presParOf" srcId="{C0D03522-23AF-4C2C-95B8-DFEC6E853ED1}" destId="{1A81D5CB-22A0-458E-8EB5-1C29EA81502D}" srcOrd="0" destOrd="0" presId="urn:microsoft.com/office/officeart/2005/8/layout/hList1"/>
    <dgm:cxn modelId="{F1E48CA9-B462-4798-816E-2AC94BD3264D}" type="presParOf" srcId="{1A81D5CB-22A0-458E-8EB5-1C29EA81502D}" destId="{8EEAF97B-9A81-4225-8F93-3D1F30F74B21}" srcOrd="0" destOrd="0" presId="urn:microsoft.com/office/officeart/2005/8/layout/hList1"/>
    <dgm:cxn modelId="{1B5EDFF9-2E93-4662-8196-3DD350EF810C}" type="presParOf" srcId="{1A81D5CB-22A0-458E-8EB5-1C29EA81502D}" destId="{A375D08B-0109-4CB0-B687-D97E037A0258}" srcOrd="1" destOrd="0" presId="urn:microsoft.com/office/officeart/2005/8/layout/hList1"/>
    <dgm:cxn modelId="{984825A2-9E62-494E-A469-B9F61780DAFE}" type="presParOf" srcId="{C0D03522-23AF-4C2C-95B8-DFEC6E853ED1}" destId="{664C30D2-4DD9-4443-AC36-B2C28D66ED94}" srcOrd="1" destOrd="0" presId="urn:microsoft.com/office/officeart/2005/8/layout/hList1"/>
    <dgm:cxn modelId="{25649D66-88D4-48A2-A4BD-55E876575E06}" type="presParOf" srcId="{C0D03522-23AF-4C2C-95B8-DFEC6E853ED1}" destId="{42C1CE9A-F9F2-4FA3-A23C-2382D15CFBDC}" srcOrd="2" destOrd="0" presId="urn:microsoft.com/office/officeart/2005/8/layout/hList1"/>
    <dgm:cxn modelId="{0F6E8DEB-5A2E-4C78-B8CF-F3551101CD42}" type="presParOf" srcId="{42C1CE9A-F9F2-4FA3-A23C-2382D15CFBDC}" destId="{903B38C7-4773-4D5D-BBD2-B17BA8225BEB}" srcOrd="0" destOrd="0" presId="urn:microsoft.com/office/officeart/2005/8/layout/hList1"/>
    <dgm:cxn modelId="{45628FC9-0F46-49DC-84D8-69293BD77055}" type="presParOf" srcId="{42C1CE9A-F9F2-4FA3-A23C-2382D15CFBDC}" destId="{7BA0D396-9466-4D65-BC5B-1B5B7FCC183E}" srcOrd="1" destOrd="0" presId="urn:microsoft.com/office/officeart/2005/8/layout/hList1"/>
    <dgm:cxn modelId="{35C7AC39-1467-417F-9CE8-2FD83FC5DC17}" type="presParOf" srcId="{C0D03522-23AF-4C2C-95B8-DFEC6E853ED1}" destId="{12BFF25A-B401-44D6-A196-A2324629F67D}" srcOrd="3" destOrd="0" presId="urn:microsoft.com/office/officeart/2005/8/layout/hList1"/>
    <dgm:cxn modelId="{26C0D22F-1025-482A-90A7-8BB0B266D8F3}" type="presParOf" srcId="{C0D03522-23AF-4C2C-95B8-DFEC6E853ED1}" destId="{CBA55788-2145-4860-A567-E61274698818}" srcOrd="4" destOrd="0" presId="urn:microsoft.com/office/officeart/2005/8/layout/hList1"/>
    <dgm:cxn modelId="{AA7C66BC-FCEA-4C39-B1D8-F05AD71B961E}" type="presParOf" srcId="{CBA55788-2145-4860-A567-E61274698818}" destId="{DD1640CA-82B3-43E8-A281-556484CCD22B}" srcOrd="0" destOrd="0" presId="urn:microsoft.com/office/officeart/2005/8/layout/hList1"/>
    <dgm:cxn modelId="{F1DE12E4-BB6B-4E78-AC0F-6A6BC9D704D9}" type="presParOf" srcId="{CBA55788-2145-4860-A567-E61274698818}" destId="{4FC3BCB1-06EA-4845-891D-BEBAA6F8CC1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65FD49-6A89-4857-8BDB-EDD0625D9ED2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559FFEE2-109B-4120-8DF4-B615F7747301}">
      <dgm:prSet phldrT="[Texto]" custT="1"/>
      <dgm:spPr/>
      <dgm:t>
        <a:bodyPr/>
        <a:lstStyle/>
        <a:p>
          <a:r>
            <a:rPr lang="es-MX" sz="2000" b="1" dirty="0">
              <a:latin typeface="+mn-lt"/>
            </a:rPr>
            <a:t>AUMENTA EL RIESGO DE DESHIDRATACION</a:t>
          </a:r>
          <a:endParaRPr lang="es-CO" sz="2000" b="1" dirty="0">
            <a:latin typeface="+mn-lt"/>
          </a:endParaRPr>
        </a:p>
      </dgm:t>
    </dgm:pt>
    <dgm:pt modelId="{89A797A9-C602-45BF-8E6C-C933DD86AE8C}" type="parTrans" cxnId="{7FD513DC-52AA-448C-9EFC-D16EF3F364F2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2EB79619-B839-4266-A960-E6D266F109D7}" type="sibTrans" cxnId="{7FD513DC-52AA-448C-9EFC-D16EF3F364F2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CB92EA68-869D-45D4-8AB8-061F0B2D09D4}">
      <dgm:prSet phldrT="[Texto]"/>
      <dgm:spPr/>
      <dgm:t>
        <a:bodyPr/>
        <a:lstStyle/>
        <a:p>
          <a:r>
            <a:rPr lang="es-CO" spc="-10">
              <a:latin typeface="Calibri"/>
              <a:cs typeface="Calibri"/>
            </a:rPr>
            <a:t>Suspender </a:t>
          </a:r>
          <a:r>
            <a:rPr lang="es-CO" spc="-5">
              <a:latin typeface="Calibri"/>
              <a:cs typeface="Calibri"/>
            </a:rPr>
            <a:t> lactancia</a:t>
          </a:r>
          <a:r>
            <a:rPr lang="es-CO" spc="-55">
              <a:latin typeface="Calibri"/>
              <a:cs typeface="Calibri"/>
            </a:rPr>
            <a:t> </a:t>
          </a:r>
          <a:r>
            <a:rPr lang="es-CO" spc="-10">
              <a:latin typeface="Calibri"/>
              <a:cs typeface="Calibri"/>
            </a:rPr>
            <a:t>materna </a:t>
          </a:r>
          <a:r>
            <a:rPr lang="es-CO" spc="-459">
              <a:latin typeface="Calibri"/>
              <a:cs typeface="Calibri"/>
            </a:rPr>
            <a:t> </a:t>
          </a:r>
          <a:r>
            <a:rPr lang="es-CO" spc="-15">
              <a:latin typeface="Calibri"/>
              <a:cs typeface="Calibri"/>
            </a:rPr>
            <a:t>durante </a:t>
          </a:r>
          <a:r>
            <a:rPr lang="es-CO" spc="-10">
              <a:latin typeface="Calibri"/>
              <a:cs typeface="Calibri"/>
            </a:rPr>
            <a:t> enfermedad</a:t>
          </a:r>
          <a:endParaRPr lang="es-CO" dirty="0"/>
        </a:p>
      </dgm:t>
    </dgm:pt>
    <dgm:pt modelId="{B11C6A38-D751-427D-897D-B2F75280631D}" type="parTrans" cxnId="{26A94B7B-B004-4B11-A744-48905738F776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26F78752-0AEA-40B6-BD20-54494CEBEBE6}" type="sibTrans" cxnId="{26A94B7B-B004-4B11-A744-48905738F776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58EE7A6D-EC6D-459F-A805-404A12C67A78}">
      <dgm:prSet phldrT="[Texto]"/>
      <dgm:spPr/>
      <dgm:t>
        <a:bodyPr/>
        <a:lstStyle/>
        <a:p>
          <a:r>
            <a:rPr lang="es-CO" spc="-5">
              <a:latin typeface="Calibri"/>
              <a:cs typeface="Calibri"/>
            </a:rPr>
            <a:t>&gt;10</a:t>
          </a:r>
          <a:r>
            <a:rPr lang="es-CO">
              <a:latin typeface="Calibri"/>
              <a:cs typeface="Calibri"/>
            </a:rPr>
            <a:t> </a:t>
          </a:r>
          <a:r>
            <a:rPr lang="es-CO" spc="-10">
              <a:latin typeface="Calibri"/>
              <a:cs typeface="Calibri"/>
            </a:rPr>
            <a:t>deposiciones </a:t>
          </a:r>
          <a:r>
            <a:rPr lang="es-CO" spc="-459">
              <a:latin typeface="Calibri"/>
              <a:cs typeface="Calibri"/>
            </a:rPr>
            <a:t> </a:t>
          </a:r>
          <a:r>
            <a:rPr lang="es-CO">
              <a:latin typeface="Calibri"/>
              <a:cs typeface="Calibri"/>
            </a:rPr>
            <a:t>en</a:t>
          </a:r>
          <a:r>
            <a:rPr lang="es-CO" spc="-20">
              <a:latin typeface="Calibri"/>
              <a:cs typeface="Calibri"/>
            </a:rPr>
            <a:t> </a:t>
          </a:r>
          <a:r>
            <a:rPr lang="es-CO">
              <a:latin typeface="Calibri"/>
              <a:cs typeface="Calibri"/>
            </a:rPr>
            <a:t>últimas</a:t>
          </a:r>
          <a:r>
            <a:rPr lang="es-CO" spc="-30">
              <a:latin typeface="Calibri"/>
              <a:cs typeface="Calibri"/>
            </a:rPr>
            <a:t> </a:t>
          </a:r>
          <a:r>
            <a:rPr lang="es-CO">
              <a:latin typeface="Calibri"/>
              <a:cs typeface="Calibri"/>
            </a:rPr>
            <a:t>24</a:t>
          </a:r>
          <a:r>
            <a:rPr lang="es-CO" spc="-25">
              <a:latin typeface="Calibri"/>
              <a:cs typeface="Calibri"/>
            </a:rPr>
            <a:t> </a:t>
          </a:r>
          <a:r>
            <a:rPr lang="es-CO">
              <a:latin typeface="Calibri"/>
              <a:cs typeface="Calibri"/>
            </a:rPr>
            <a:t>h</a:t>
          </a:r>
          <a:endParaRPr lang="es-CO" dirty="0">
            <a:latin typeface="Times New Roman"/>
            <a:cs typeface="Times New Roman"/>
          </a:endParaRPr>
        </a:p>
      </dgm:t>
    </dgm:pt>
    <dgm:pt modelId="{58D48EAF-ACAE-42A6-B73A-B99235AA58C5}" type="parTrans" cxnId="{16A272D9-949E-4D7B-AC9D-9782177E011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AC70FBF3-4ACC-4F10-9AE5-998FDFECE9A8}" type="sibTrans" cxnId="{16A272D9-949E-4D7B-AC9D-9782177E011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5DB5D65E-CCE1-4489-A289-739AA5981718}">
      <dgm:prSet phldrT="[Texto]"/>
      <dgm:spPr/>
      <dgm:t>
        <a:bodyPr/>
        <a:lstStyle/>
        <a:p>
          <a:r>
            <a:rPr lang="pt-BR">
              <a:latin typeface="Calibri"/>
              <a:cs typeface="Calibri"/>
            </a:rPr>
            <a:t>Hacinamiento </a:t>
          </a:r>
          <a:endParaRPr lang="es-CO" dirty="0">
            <a:latin typeface="Times New Roman"/>
            <a:cs typeface="Times New Roman"/>
          </a:endParaRPr>
        </a:p>
      </dgm:t>
    </dgm:pt>
    <dgm:pt modelId="{FCD2C913-4C4C-4A83-B2DF-26F1894684E2}" type="parTrans" cxnId="{1C920E7A-949D-4A97-868B-C86FED334AD0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36AEFE1E-8107-4289-BA02-9A0898EF7979}" type="sibTrans" cxnId="{1C920E7A-949D-4A97-868B-C86FED334AD0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F9D0FED4-EA09-43ED-BF62-856938476007}">
      <dgm:prSet phldrT="[Texto]"/>
      <dgm:spPr/>
      <dgm:t>
        <a:bodyPr/>
        <a:lstStyle/>
        <a:p>
          <a:r>
            <a:rPr lang="es-CO">
              <a:latin typeface="Calibri"/>
              <a:cs typeface="Calibri"/>
            </a:rPr>
            <a:t>Falta de higiene de manos </a:t>
          </a:r>
          <a:endParaRPr lang="es-CO" dirty="0">
            <a:latin typeface="Times New Roman"/>
            <a:cs typeface="Times New Roman"/>
          </a:endParaRPr>
        </a:p>
      </dgm:t>
    </dgm:pt>
    <dgm:pt modelId="{DE71D644-7D61-40DB-9040-12C03F231C8D}" type="parTrans" cxnId="{B3747F96-1011-4152-8633-1A11F4A98E92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E999DB02-F0E9-4DA2-B386-E7293C1CF581}" type="sibTrans" cxnId="{B3747F96-1011-4152-8633-1A11F4A98E92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D71E1456-C453-4579-86BE-A56FF113BA97}">
      <dgm:prSet phldrT="[Texto]"/>
      <dgm:spPr/>
      <dgm:t>
        <a:bodyPr/>
        <a:lstStyle/>
        <a:p>
          <a:r>
            <a:rPr lang="es-CO" spc="-5">
              <a:latin typeface="Calibri"/>
              <a:cs typeface="Calibri"/>
            </a:rPr>
            <a:t>Lactancia </a:t>
          </a:r>
          <a:r>
            <a:rPr lang="es-CO" spc="-10">
              <a:latin typeface="Calibri"/>
              <a:cs typeface="Calibri"/>
            </a:rPr>
            <a:t>materna </a:t>
          </a:r>
          <a:r>
            <a:rPr lang="es-CO" spc="-459">
              <a:latin typeface="Calibri"/>
              <a:cs typeface="Calibri"/>
            </a:rPr>
            <a:t> </a:t>
          </a:r>
          <a:r>
            <a:rPr lang="es-CO" spc="-20">
              <a:latin typeface="Calibri"/>
              <a:cs typeface="Calibri"/>
            </a:rPr>
            <a:t>exclusiva</a:t>
          </a:r>
          <a:r>
            <a:rPr lang="es-CO">
              <a:latin typeface="Calibri"/>
              <a:cs typeface="Calibri"/>
            </a:rPr>
            <a:t> &lt;</a:t>
          </a:r>
          <a:r>
            <a:rPr lang="es-CO" spc="-20">
              <a:latin typeface="Calibri"/>
              <a:cs typeface="Calibri"/>
            </a:rPr>
            <a:t> </a:t>
          </a:r>
          <a:r>
            <a:rPr lang="es-CO">
              <a:latin typeface="Calibri"/>
              <a:cs typeface="Calibri"/>
            </a:rPr>
            <a:t>3</a:t>
          </a:r>
          <a:r>
            <a:rPr lang="es-CO" spc="-20">
              <a:latin typeface="Calibri"/>
              <a:cs typeface="Calibri"/>
            </a:rPr>
            <a:t> </a:t>
          </a:r>
          <a:r>
            <a:rPr lang="es-CO" spc="-5">
              <a:latin typeface="Calibri"/>
              <a:cs typeface="Calibri"/>
            </a:rPr>
            <a:t>meses</a:t>
          </a:r>
          <a:endParaRPr lang="es-CO" dirty="0"/>
        </a:p>
      </dgm:t>
    </dgm:pt>
    <dgm:pt modelId="{9791055A-434A-4B5B-ADF5-D90793FAE426}" type="parTrans" cxnId="{585B90EB-A277-457A-ADC8-142302CA34F1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A96E2C53-127D-4B77-A3D3-DC1404CD511B}" type="sibTrans" cxnId="{585B90EB-A277-457A-ADC8-142302CA34F1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1B138D48-5F27-46CB-82A7-5D5A3726B8E2}">
      <dgm:prSet phldrT="[Texto]"/>
      <dgm:spPr/>
      <dgm:t>
        <a:bodyPr/>
        <a:lstStyle/>
        <a:p>
          <a:r>
            <a:rPr lang="es-CO">
              <a:latin typeface="Calibri"/>
              <a:cs typeface="Calibri"/>
            </a:rPr>
            <a:t>&lt;</a:t>
          </a:r>
          <a:r>
            <a:rPr lang="es-CO" spc="-35">
              <a:latin typeface="Calibri"/>
              <a:cs typeface="Calibri"/>
            </a:rPr>
            <a:t> </a:t>
          </a:r>
          <a:r>
            <a:rPr lang="es-CO">
              <a:latin typeface="Calibri"/>
              <a:cs typeface="Calibri"/>
            </a:rPr>
            <a:t>1</a:t>
          </a:r>
          <a:r>
            <a:rPr lang="es-CO" spc="-35">
              <a:latin typeface="Calibri"/>
              <a:cs typeface="Calibri"/>
            </a:rPr>
            <a:t> </a:t>
          </a:r>
          <a:r>
            <a:rPr lang="es-CO">
              <a:latin typeface="Calibri"/>
              <a:cs typeface="Calibri"/>
            </a:rPr>
            <a:t>año</a:t>
          </a:r>
          <a:endParaRPr lang="es-CO" dirty="0"/>
        </a:p>
      </dgm:t>
    </dgm:pt>
    <dgm:pt modelId="{689CDC77-F9A1-448F-B16C-0B6358894FDC}" type="parTrans" cxnId="{98F0BB3B-18C2-41FA-9E65-E4C7925C882E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B6B905A7-45E4-4027-9831-62C42AA1EF55}" type="sibTrans" cxnId="{98F0BB3B-18C2-41FA-9E65-E4C7925C882E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C6146F45-E3BE-49AA-AEFB-EEE8193D967D}">
      <dgm:prSet phldrT="[Texto]"/>
      <dgm:spPr/>
      <dgm:t>
        <a:bodyPr/>
        <a:lstStyle/>
        <a:p>
          <a:r>
            <a:rPr lang="es-CO">
              <a:latin typeface="Calibri"/>
              <a:cs typeface="Calibri"/>
            </a:rPr>
            <a:t>Bajo</a:t>
          </a:r>
          <a:r>
            <a:rPr lang="es-CO" spc="-25">
              <a:latin typeface="Calibri"/>
              <a:cs typeface="Calibri"/>
            </a:rPr>
            <a:t> </a:t>
          </a:r>
          <a:r>
            <a:rPr lang="es-CO" spc="-5">
              <a:latin typeface="Calibri"/>
              <a:cs typeface="Calibri"/>
            </a:rPr>
            <a:t>peso</a:t>
          </a:r>
          <a:r>
            <a:rPr lang="es-CO" spc="-25">
              <a:latin typeface="Calibri"/>
              <a:cs typeface="Calibri"/>
            </a:rPr>
            <a:t> </a:t>
          </a:r>
          <a:r>
            <a:rPr lang="es-CO">
              <a:latin typeface="Calibri"/>
              <a:cs typeface="Calibri"/>
            </a:rPr>
            <a:t>al</a:t>
          </a:r>
          <a:r>
            <a:rPr lang="es-CO" spc="-20">
              <a:latin typeface="Calibri"/>
              <a:cs typeface="Calibri"/>
            </a:rPr>
            <a:t> </a:t>
          </a:r>
          <a:r>
            <a:rPr lang="es-CO" spc="-5">
              <a:latin typeface="Calibri"/>
              <a:cs typeface="Calibri"/>
            </a:rPr>
            <a:t>nacer</a:t>
          </a:r>
          <a:endParaRPr lang="es-CO" dirty="0"/>
        </a:p>
      </dgm:t>
    </dgm:pt>
    <dgm:pt modelId="{BD40A985-1A1B-4CB1-B899-D13CA972F43A}" type="parTrans" cxnId="{B4D41605-FBE5-42F3-A41F-1D19DEA2B351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A219FB24-11AC-4802-82B2-CE4BC00E5715}" type="sibTrans" cxnId="{B4D41605-FBE5-42F3-A41F-1D19DEA2B351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920309EA-FB2C-4AF3-B3F5-A034C64A9C04}">
      <dgm:prSet phldrT="[Texto]"/>
      <dgm:spPr/>
      <dgm:t>
        <a:bodyPr/>
        <a:lstStyle/>
        <a:p>
          <a:r>
            <a:rPr lang="es-CO" spc="-5">
              <a:latin typeface="Calibri"/>
              <a:cs typeface="Calibri"/>
            </a:rPr>
            <a:t> </a:t>
          </a:r>
          <a:r>
            <a:rPr lang="es-CO">
              <a:latin typeface="Calibri"/>
              <a:cs typeface="Calibri"/>
            </a:rPr>
            <a:t>Índices </a:t>
          </a:r>
          <a:r>
            <a:rPr lang="es-CO" spc="5">
              <a:latin typeface="Calibri"/>
              <a:cs typeface="Calibri"/>
            </a:rPr>
            <a:t> </a:t>
          </a:r>
          <a:r>
            <a:rPr lang="es-CO" spc="-10">
              <a:latin typeface="Calibri"/>
              <a:cs typeface="Calibri"/>
            </a:rPr>
            <a:t>antropométricos</a:t>
          </a:r>
          <a:r>
            <a:rPr lang="es-CO" spc="-75">
              <a:latin typeface="Calibri"/>
              <a:cs typeface="Calibri"/>
            </a:rPr>
            <a:t> </a:t>
          </a:r>
          <a:r>
            <a:rPr lang="es-CO">
              <a:latin typeface="Calibri"/>
              <a:cs typeface="Calibri"/>
            </a:rPr>
            <a:t>&lt; </a:t>
          </a:r>
          <a:r>
            <a:rPr lang="es-CO" spc="-5">
              <a:latin typeface="Calibri"/>
              <a:cs typeface="Calibri"/>
            </a:rPr>
            <a:t>–2</a:t>
          </a:r>
          <a:r>
            <a:rPr lang="es-CO" spc="-40">
              <a:latin typeface="Calibri"/>
              <a:cs typeface="Calibri"/>
            </a:rPr>
            <a:t> </a:t>
          </a:r>
          <a:r>
            <a:rPr lang="es-CO" spc="-5">
              <a:latin typeface="Calibri"/>
              <a:cs typeface="Calibri"/>
            </a:rPr>
            <a:t>DE</a:t>
          </a:r>
          <a:endParaRPr lang="es-CO" dirty="0"/>
        </a:p>
      </dgm:t>
    </dgm:pt>
    <dgm:pt modelId="{B2F2B259-D0EA-49C1-949F-78D54F5A7AE9}" type="parTrans" cxnId="{5E147CF0-114B-4B54-96C8-7D4200F3B04A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9E078DB4-C040-42D2-8711-2A7AA07ACCCF}" type="sibTrans" cxnId="{5E147CF0-114B-4B54-96C8-7D4200F3B04A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B9A1E494-1994-4CB6-8218-47B9FB9E33CF}">
      <dgm:prSet phldrT="[Texto]"/>
      <dgm:spPr/>
      <dgm:t>
        <a:bodyPr/>
        <a:lstStyle/>
        <a:p>
          <a:r>
            <a:rPr lang="pt-BR" dirty="0">
              <a:latin typeface="Calibri"/>
              <a:cs typeface="Calibri"/>
            </a:rPr>
            <a:t>&gt;</a:t>
          </a:r>
          <a:r>
            <a:rPr lang="pt-BR" spc="-40" dirty="0">
              <a:latin typeface="Calibri"/>
              <a:cs typeface="Calibri"/>
            </a:rPr>
            <a:t> </a:t>
          </a:r>
          <a:r>
            <a:rPr lang="pt-BR" dirty="0">
              <a:latin typeface="Calibri"/>
              <a:cs typeface="Calibri"/>
            </a:rPr>
            <a:t>5</a:t>
          </a:r>
          <a:r>
            <a:rPr lang="pt-BR" spc="-35" dirty="0">
              <a:latin typeface="Calibri"/>
              <a:cs typeface="Calibri"/>
            </a:rPr>
            <a:t> </a:t>
          </a:r>
          <a:r>
            <a:rPr lang="pt-BR" spc="-10" dirty="0">
              <a:latin typeface="Calibri"/>
              <a:cs typeface="Calibri"/>
            </a:rPr>
            <a:t>vómitos</a:t>
          </a:r>
          <a:r>
            <a:rPr lang="pt-BR" spc="-30" dirty="0">
              <a:latin typeface="Calibri"/>
              <a:cs typeface="Calibri"/>
            </a:rPr>
            <a:t> </a:t>
          </a:r>
          <a:r>
            <a:rPr lang="pt-BR" spc="-30" dirty="0" err="1">
              <a:latin typeface="Calibri"/>
              <a:cs typeface="Calibri"/>
            </a:rPr>
            <a:t>en</a:t>
          </a:r>
          <a:r>
            <a:rPr lang="pt-BR" spc="-30" dirty="0">
              <a:latin typeface="Calibri"/>
              <a:cs typeface="Calibri"/>
            </a:rPr>
            <a:t> </a:t>
          </a:r>
          <a:r>
            <a:rPr lang="pt-BR" spc="-30" dirty="0" err="1">
              <a:latin typeface="Calibri"/>
              <a:cs typeface="Calibri"/>
            </a:rPr>
            <a:t>las</a:t>
          </a:r>
          <a:r>
            <a:rPr lang="pt-BR" dirty="0">
              <a:latin typeface="Calibri"/>
              <a:cs typeface="Calibri"/>
            </a:rPr>
            <a:t> </a:t>
          </a:r>
          <a:r>
            <a:rPr lang="pt-BR" spc="-459" dirty="0">
              <a:latin typeface="Calibri"/>
              <a:cs typeface="Calibri"/>
            </a:rPr>
            <a:t> </a:t>
          </a:r>
          <a:r>
            <a:rPr lang="pt-BR" spc="-5" dirty="0">
              <a:latin typeface="Calibri"/>
              <a:cs typeface="Calibri"/>
            </a:rPr>
            <a:t>últimas</a:t>
          </a:r>
          <a:r>
            <a:rPr lang="pt-BR" spc="-25" dirty="0">
              <a:latin typeface="Calibri"/>
              <a:cs typeface="Calibri"/>
            </a:rPr>
            <a:t> </a:t>
          </a:r>
          <a:r>
            <a:rPr lang="pt-BR" dirty="0">
              <a:latin typeface="Calibri"/>
              <a:cs typeface="Calibri"/>
            </a:rPr>
            <a:t>4</a:t>
          </a:r>
          <a:r>
            <a:rPr lang="pt-BR" spc="-20" dirty="0">
              <a:latin typeface="Calibri"/>
              <a:cs typeface="Calibri"/>
            </a:rPr>
            <a:t> </a:t>
          </a:r>
          <a:r>
            <a:rPr lang="pt-BR" dirty="0">
              <a:latin typeface="Calibri"/>
              <a:cs typeface="Calibri"/>
            </a:rPr>
            <a:t>h</a:t>
          </a:r>
          <a:endParaRPr lang="es-CO" dirty="0">
            <a:latin typeface="Times New Roman"/>
            <a:cs typeface="Times New Roman"/>
          </a:endParaRPr>
        </a:p>
      </dgm:t>
    </dgm:pt>
    <dgm:pt modelId="{C0788786-2FAD-4556-B339-D7FC2FB9BB3F}" type="parTrans" cxnId="{BB2025EC-D07D-4B8D-AA3F-D11A4BEBDE7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73F618F1-EC66-4D16-A4DE-FC2F2A48C7A9}" type="sibTrans" cxnId="{BB2025EC-D07D-4B8D-AA3F-D11A4BEBDE7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652A181B-1DB4-4FF4-BF92-FFCA8CBE311C}">
      <dgm:prSet phldrT="[Texto]"/>
      <dgm:spPr/>
      <dgm:t>
        <a:bodyPr/>
        <a:lstStyle/>
        <a:p>
          <a:r>
            <a:rPr lang="es-CO">
              <a:latin typeface="Times New Roman"/>
              <a:cs typeface="Times New Roman"/>
            </a:rPr>
            <a:t>Infección por rotavirus</a:t>
          </a:r>
          <a:endParaRPr lang="es-CO" dirty="0">
            <a:latin typeface="Times New Roman"/>
            <a:cs typeface="Times New Roman"/>
          </a:endParaRPr>
        </a:p>
      </dgm:t>
    </dgm:pt>
    <dgm:pt modelId="{A6ACE67A-5FF3-4F7D-BF2E-6D490B86B59E}" type="parTrans" cxnId="{283A9997-5C82-4AC5-A679-95E6E58498A2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EAA1FB39-C7C3-42F2-8707-F498C545483F}" type="sibTrans" cxnId="{283A9997-5C82-4AC5-A679-95E6E58498A2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A36B71BB-3239-4D93-8337-C0A85ECA1248}" type="pres">
      <dgm:prSet presAssocID="{7965FD49-6A89-4857-8BDB-EDD0625D9ED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9C1F7DC2-732F-4F89-8DAC-B9B37873840F}" type="pres">
      <dgm:prSet presAssocID="{559FFEE2-109B-4120-8DF4-B615F7747301}" presName="parentLin" presStyleCnt="0"/>
      <dgm:spPr/>
    </dgm:pt>
    <dgm:pt modelId="{AB9C460B-2953-494A-8DA8-EA5A70FFD579}" type="pres">
      <dgm:prSet presAssocID="{559FFEE2-109B-4120-8DF4-B615F7747301}" presName="parentLeftMargin" presStyleLbl="node1" presStyleIdx="0" presStyleCnt="1"/>
      <dgm:spPr/>
      <dgm:t>
        <a:bodyPr/>
        <a:lstStyle/>
        <a:p>
          <a:endParaRPr lang="es-CO"/>
        </a:p>
      </dgm:t>
    </dgm:pt>
    <dgm:pt modelId="{DEE768FB-B264-437C-B1FD-E922EFB53B88}" type="pres">
      <dgm:prSet presAssocID="{559FFEE2-109B-4120-8DF4-B615F774730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5B2B470-0147-4503-80F1-3282F918D07B}" type="pres">
      <dgm:prSet presAssocID="{559FFEE2-109B-4120-8DF4-B615F7747301}" presName="negativeSpace" presStyleCnt="0"/>
      <dgm:spPr/>
    </dgm:pt>
    <dgm:pt modelId="{B87BCB0E-D02B-40E7-B63C-27EEA7B8FAE6}" type="pres">
      <dgm:prSet presAssocID="{559FFEE2-109B-4120-8DF4-B615F7747301}" presName="childText" presStyleLbl="conFgAcc1" presStyleIdx="0" presStyleCnt="1" custScaleY="10182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6A94B7B-B004-4B11-A744-48905738F776}" srcId="{559FFEE2-109B-4120-8DF4-B615F7747301}" destId="{CB92EA68-869D-45D4-8AB8-061F0B2D09D4}" srcOrd="0" destOrd="0" parTransId="{B11C6A38-D751-427D-897D-B2F75280631D}" sibTransId="{26F78752-0AEA-40B6-BD20-54494CEBEBE6}"/>
    <dgm:cxn modelId="{B3747F96-1011-4152-8633-1A11F4A98E92}" srcId="{559FFEE2-109B-4120-8DF4-B615F7747301}" destId="{F9D0FED4-EA09-43ED-BF62-856938476007}" srcOrd="8" destOrd="0" parTransId="{DE71D644-7D61-40DB-9040-12C03F231C8D}" sibTransId="{E999DB02-F0E9-4DA2-B386-E7293C1CF581}"/>
    <dgm:cxn modelId="{F76EA495-DF2E-4BDF-8A0C-38ABCCB30A38}" type="presOf" srcId="{F9D0FED4-EA09-43ED-BF62-856938476007}" destId="{B87BCB0E-D02B-40E7-B63C-27EEA7B8FAE6}" srcOrd="0" destOrd="8" presId="urn:microsoft.com/office/officeart/2005/8/layout/list1"/>
    <dgm:cxn modelId="{C3208066-9E83-41C6-9454-C24D2C6D81C6}" type="presOf" srcId="{5DB5D65E-CCE1-4489-A289-739AA5981718}" destId="{B87BCB0E-D02B-40E7-B63C-27EEA7B8FAE6}" srcOrd="0" destOrd="7" presId="urn:microsoft.com/office/officeart/2005/8/layout/list1"/>
    <dgm:cxn modelId="{3117A8A9-08B2-423B-81B3-8090E4F4CB6B}" type="presOf" srcId="{559FFEE2-109B-4120-8DF4-B615F7747301}" destId="{DEE768FB-B264-437C-B1FD-E922EFB53B88}" srcOrd="1" destOrd="0" presId="urn:microsoft.com/office/officeart/2005/8/layout/list1"/>
    <dgm:cxn modelId="{D3FD91F1-0F16-4632-877A-7F29B1138A51}" type="presOf" srcId="{920309EA-FB2C-4AF3-B3F5-A034C64A9C04}" destId="{B87BCB0E-D02B-40E7-B63C-27EEA7B8FAE6}" srcOrd="0" destOrd="4" presId="urn:microsoft.com/office/officeart/2005/8/layout/list1"/>
    <dgm:cxn modelId="{46E45279-B04E-4A66-A42A-AB2C737E8DC2}" type="presOf" srcId="{7965FD49-6A89-4857-8BDB-EDD0625D9ED2}" destId="{A36B71BB-3239-4D93-8337-C0A85ECA1248}" srcOrd="0" destOrd="0" presId="urn:microsoft.com/office/officeart/2005/8/layout/list1"/>
    <dgm:cxn modelId="{5E147CF0-114B-4B54-96C8-7D4200F3B04A}" srcId="{559FFEE2-109B-4120-8DF4-B615F7747301}" destId="{920309EA-FB2C-4AF3-B3F5-A034C64A9C04}" srcOrd="4" destOrd="0" parTransId="{B2F2B259-D0EA-49C1-949F-78D54F5A7AE9}" sibTransId="{9E078DB4-C040-42D2-8711-2A7AA07ACCCF}"/>
    <dgm:cxn modelId="{B4D41605-FBE5-42F3-A41F-1D19DEA2B351}" srcId="{559FFEE2-109B-4120-8DF4-B615F7747301}" destId="{C6146F45-E3BE-49AA-AEFB-EEE8193D967D}" srcOrd="3" destOrd="0" parTransId="{BD40A985-1A1B-4CB1-B899-D13CA972F43A}" sibTransId="{A219FB24-11AC-4802-82B2-CE4BC00E5715}"/>
    <dgm:cxn modelId="{283A9997-5C82-4AC5-A679-95E6E58498A2}" srcId="{559FFEE2-109B-4120-8DF4-B615F7747301}" destId="{652A181B-1DB4-4FF4-BF92-FFCA8CBE311C}" srcOrd="9" destOrd="0" parTransId="{A6ACE67A-5FF3-4F7D-BF2E-6D490B86B59E}" sibTransId="{EAA1FB39-C7C3-42F2-8707-F498C545483F}"/>
    <dgm:cxn modelId="{3FC4E267-6DFB-414A-B3D6-B95D7239C9A6}" type="presOf" srcId="{1B138D48-5F27-46CB-82A7-5D5A3726B8E2}" destId="{B87BCB0E-D02B-40E7-B63C-27EEA7B8FAE6}" srcOrd="0" destOrd="2" presId="urn:microsoft.com/office/officeart/2005/8/layout/list1"/>
    <dgm:cxn modelId="{83F8E999-DCD2-42E2-975A-84CA03303D42}" type="presOf" srcId="{652A181B-1DB4-4FF4-BF92-FFCA8CBE311C}" destId="{B87BCB0E-D02B-40E7-B63C-27EEA7B8FAE6}" srcOrd="0" destOrd="9" presId="urn:microsoft.com/office/officeart/2005/8/layout/list1"/>
    <dgm:cxn modelId="{7FD513DC-52AA-448C-9EFC-D16EF3F364F2}" srcId="{7965FD49-6A89-4857-8BDB-EDD0625D9ED2}" destId="{559FFEE2-109B-4120-8DF4-B615F7747301}" srcOrd="0" destOrd="0" parTransId="{89A797A9-C602-45BF-8E6C-C933DD86AE8C}" sibTransId="{2EB79619-B839-4266-A960-E6D266F109D7}"/>
    <dgm:cxn modelId="{1C920E7A-949D-4A97-868B-C86FED334AD0}" srcId="{559FFEE2-109B-4120-8DF4-B615F7747301}" destId="{5DB5D65E-CCE1-4489-A289-739AA5981718}" srcOrd="7" destOrd="0" parTransId="{FCD2C913-4C4C-4A83-B2DF-26F1894684E2}" sibTransId="{36AEFE1E-8107-4289-BA02-9A0898EF7979}"/>
    <dgm:cxn modelId="{ECCFA884-6E55-4ED6-B2BD-B4C18892DAB7}" type="presOf" srcId="{D71E1456-C453-4579-86BE-A56FF113BA97}" destId="{B87BCB0E-D02B-40E7-B63C-27EEA7B8FAE6}" srcOrd="0" destOrd="1" presId="urn:microsoft.com/office/officeart/2005/8/layout/list1"/>
    <dgm:cxn modelId="{973D639D-F113-427E-A0C3-6011BFADD5CC}" type="presOf" srcId="{B9A1E494-1994-4CB6-8218-47B9FB9E33CF}" destId="{B87BCB0E-D02B-40E7-B63C-27EEA7B8FAE6}" srcOrd="0" destOrd="6" presId="urn:microsoft.com/office/officeart/2005/8/layout/list1"/>
    <dgm:cxn modelId="{4D5636ED-D39F-42C2-840D-F58CEF05072B}" type="presOf" srcId="{58EE7A6D-EC6D-459F-A805-404A12C67A78}" destId="{B87BCB0E-D02B-40E7-B63C-27EEA7B8FAE6}" srcOrd="0" destOrd="5" presId="urn:microsoft.com/office/officeart/2005/8/layout/list1"/>
    <dgm:cxn modelId="{96BE2979-4F55-487C-8B51-5C878D301A35}" type="presOf" srcId="{559FFEE2-109B-4120-8DF4-B615F7747301}" destId="{AB9C460B-2953-494A-8DA8-EA5A70FFD579}" srcOrd="0" destOrd="0" presId="urn:microsoft.com/office/officeart/2005/8/layout/list1"/>
    <dgm:cxn modelId="{98F0BB3B-18C2-41FA-9E65-E4C7925C882E}" srcId="{559FFEE2-109B-4120-8DF4-B615F7747301}" destId="{1B138D48-5F27-46CB-82A7-5D5A3726B8E2}" srcOrd="2" destOrd="0" parTransId="{689CDC77-F9A1-448F-B16C-0B6358894FDC}" sibTransId="{B6B905A7-45E4-4027-9831-62C42AA1EF55}"/>
    <dgm:cxn modelId="{16A272D9-949E-4D7B-AC9D-9782177E011B}" srcId="{559FFEE2-109B-4120-8DF4-B615F7747301}" destId="{58EE7A6D-EC6D-459F-A805-404A12C67A78}" srcOrd="5" destOrd="0" parTransId="{58D48EAF-ACAE-42A6-B73A-B99235AA58C5}" sibTransId="{AC70FBF3-4ACC-4F10-9AE5-998FDFECE9A8}"/>
    <dgm:cxn modelId="{DE4FB964-914F-4BE4-80F8-0CFECFFBC377}" type="presOf" srcId="{CB92EA68-869D-45D4-8AB8-061F0B2D09D4}" destId="{B87BCB0E-D02B-40E7-B63C-27EEA7B8FAE6}" srcOrd="0" destOrd="0" presId="urn:microsoft.com/office/officeart/2005/8/layout/list1"/>
    <dgm:cxn modelId="{094F94AE-0E5B-4BEA-817C-B608F678F52E}" type="presOf" srcId="{C6146F45-E3BE-49AA-AEFB-EEE8193D967D}" destId="{B87BCB0E-D02B-40E7-B63C-27EEA7B8FAE6}" srcOrd="0" destOrd="3" presId="urn:microsoft.com/office/officeart/2005/8/layout/list1"/>
    <dgm:cxn modelId="{585B90EB-A277-457A-ADC8-142302CA34F1}" srcId="{559FFEE2-109B-4120-8DF4-B615F7747301}" destId="{D71E1456-C453-4579-86BE-A56FF113BA97}" srcOrd="1" destOrd="0" parTransId="{9791055A-434A-4B5B-ADF5-D90793FAE426}" sibTransId="{A96E2C53-127D-4B77-A3D3-DC1404CD511B}"/>
    <dgm:cxn modelId="{BB2025EC-D07D-4B8D-AA3F-D11A4BEBDE7B}" srcId="{559FFEE2-109B-4120-8DF4-B615F7747301}" destId="{B9A1E494-1994-4CB6-8218-47B9FB9E33CF}" srcOrd="6" destOrd="0" parTransId="{C0788786-2FAD-4556-B339-D7FC2FB9BB3F}" sibTransId="{73F618F1-EC66-4D16-A4DE-FC2F2A48C7A9}"/>
    <dgm:cxn modelId="{E369954C-9FEA-40A5-8138-8265416F8177}" type="presParOf" srcId="{A36B71BB-3239-4D93-8337-C0A85ECA1248}" destId="{9C1F7DC2-732F-4F89-8DAC-B9B37873840F}" srcOrd="0" destOrd="0" presId="urn:microsoft.com/office/officeart/2005/8/layout/list1"/>
    <dgm:cxn modelId="{E0E91118-9971-40FD-8A91-AF6CA2135824}" type="presParOf" srcId="{9C1F7DC2-732F-4F89-8DAC-B9B37873840F}" destId="{AB9C460B-2953-494A-8DA8-EA5A70FFD579}" srcOrd="0" destOrd="0" presId="urn:microsoft.com/office/officeart/2005/8/layout/list1"/>
    <dgm:cxn modelId="{9EF76F47-9527-40C9-8CF2-C335717E0DAC}" type="presParOf" srcId="{9C1F7DC2-732F-4F89-8DAC-B9B37873840F}" destId="{DEE768FB-B264-437C-B1FD-E922EFB53B88}" srcOrd="1" destOrd="0" presId="urn:microsoft.com/office/officeart/2005/8/layout/list1"/>
    <dgm:cxn modelId="{02D3BBB8-1F0B-40AF-99C0-CBC81A5FC33C}" type="presParOf" srcId="{A36B71BB-3239-4D93-8337-C0A85ECA1248}" destId="{55B2B470-0147-4503-80F1-3282F918D07B}" srcOrd="1" destOrd="0" presId="urn:microsoft.com/office/officeart/2005/8/layout/list1"/>
    <dgm:cxn modelId="{96238F13-BF85-475C-806D-E91C5B17DCB2}" type="presParOf" srcId="{A36B71BB-3239-4D93-8337-C0A85ECA1248}" destId="{B87BCB0E-D02B-40E7-B63C-27EEA7B8FAE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D9DB55-79AF-4A26-80BF-BB1942E93406}" type="doc">
      <dgm:prSet loTypeId="urn:microsoft.com/office/officeart/2005/8/layout/hProcess9" loCatId="process" qsTypeId="urn:microsoft.com/office/officeart/2005/8/quickstyle/simple3" qsCatId="simple" csTypeId="urn:microsoft.com/office/officeart/2005/8/colors/colorful4" csCatId="colorful" phldr="1"/>
      <dgm:spPr/>
    </dgm:pt>
    <dgm:pt modelId="{145CDF97-6A09-4175-AB84-100D4A4BD528}">
      <dgm:prSet phldrT="[Texto]"/>
      <dgm:spPr/>
      <dgm:t>
        <a:bodyPr/>
        <a:lstStyle/>
        <a:p>
          <a:r>
            <a:rPr lang="es-MX" spc="-10" dirty="0">
              <a:latin typeface="Calibri"/>
              <a:cs typeface="Calibri"/>
            </a:rPr>
            <a:t>Edad</a:t>
          </a:r>
          <a:r>
            <a:rPr lang="es-MX" spc="-100" dirty="0">
              <a:latin typeface="Calibri"/>
              <a:cs typeface="Calibri"/>
            </a:rPr>
            <a:t> </a:t>
          </a:r>
          <a:r>
            <a:rPr lang="es-MX" dirty="0">
              <a:latin typeface="Calibri"/>
              <a:cs typeface="Calibri"/>
            </a:rPr>
            <a:t>menor </a:t>
          </a:r>
          <a:r>
            <a:rPr lang="es-MX" spc="-505" dirty="0">
              <a:latin typeface="Calibri"/>
              <a:cs typeface="Calibri"/>
            </a:rPr>
            <a:t> </a:t>
          </a:r>
          <a:r>
            <a:rPr lang="es-MX" spc="-5" dirty="0">
              <a:latin typeface="Calibri"/>
              <a:cs typeface="Calibri"/>
            </a:rPr>
            <a:t>de</a:t>
          </a:r>
          <a:r>
            <a:rPr lang="es-MX" spc="-45" dirty="0">
              <a:latin typeface="Calibri"/>
              <a:cs typeface="Calibri"/>
            </a:rPr>
            <a:t> </a:t>
          </a:r>
          <a:r>
            <a:rPr lang="es-MX" dirty="0">
              <a:latin typeface="Calibri"/>
              <a:cs typeface="Calibri"/>
            </a:rPr>
            <a:t>3</a:t>
          </a:r>
          <a:r>
            <a:rPr lang="es-MX" spc="-25" dirty="0">
              <a:latin typeface="Calibri"/>
              <a:cs typeface="Calibri"/>
            </a:rPr>
            <a:t> </a:t>
          </a:r>
          <a:r>
            <a:rPr lang="es-MX" dirty="0">
              <a:latin typeface="Calibri"/>
              <a:cs typeface="Calibri"/>
            </a:rPr>
            <a:t>meses</a:t>
          </a:r>
          <a:endParaRPr lang="es-CO" dirty="0"/>
        </a:p>
      </dgm:t>
    </dgm:pt>
    <dgm:pt modelId="{C7A4F15E-A9E2-4ACE-8502-27E1E0DE8A76}" type="parTrans" cxnId="{654A0AF0-26DF-443B-8078-659F5DFA0599}">
      <dgm:prSet/>
      <dgm:spPr/>
      <dgm:t>
        <a:bodyPr/>
        <a:lstStyle/>
        <a:p>
          <a:endParaRPr lang="es-CO"/>
        </a:p>
      </dgm:t>
    </dgm:pt>
    <dgm:pt modelId="{22B140A4-CEA6-4301-B589-8232E7E19C98}" type="sibTrans" cxnId="{654A0AF0-26DF-443B-8078-659F5DFA0599}">
      <dgm:prSet/>
      <dgm:spPr/>
      <dgm:t>
        <a:bodyPr/>
        <a:lstStyle/>
        <a:p>
          <a:endParaRPr lang="es-CO"/>
        </a:p>
      </dgm:t>
    </dgm:pt>
    <dgm:pt modelId="{AE066DF7-5737-4CF9-B0D6-9814D1F1BA05}">
      <dgm:prSet phldrT="[Texto]"/>
      <dgm:spPr/>
      <dgm:t>
        <a:bodyPr/>
        <a:lstStyle/>
        <a:p>
          <a:r>
            <a:rPr lang="es-MX" dirty="0">
              <a:latin typeface="Calibri"/>
              <a:cs typeface="Calibri"/>
            </a:rPr>
            <a:t>Bajo </a:t>
          </a:r>
          <a:r>
            <a:rPr lang="es-MX" spc="-5" dirty="0">
              <a:latin typeface="Calibri"/>
              <a:cs typeface="Calibri"/>
            </a:rPr>
            <a:t>peso </a:t>
          </a:r>
          <a:r>
            <a:rPr lang="es-MX" dirty="0">
              <a:latin typeface="Calibri"/>
              <a:cs typeface="Calibri"/>
            </a:rPr>
            <a:t> </a:t>
          </a:r>
          <a:r>
            <a:rPr lang="es-MX" spc="-15" dirty="0">
              <a:latin typeface="Calibri"/>
              <a:cs typeface="Calibri"/>
            </a:rPr>
            <a:t>para</a:t>
          </a:r>
          <a:r>
            <a:rPr lang="es-MX" spc="-40" dirty="0">
              <a:latin typeface="Calibri"/>
              <a:cs typeface="Calibri"/>
            </a:rPr>
            <a:t> </a:t>
          </a:r>
          <a:r>
            <a:rPr lang="es-MX" dirty="0">
              <a:latin typeface="Calibri"/>
              <a:cs typeface="Calibri"/>
            </a:rPr>
            <a:t>la</a:t>
          </a:r>
          <a:r>
            <a:rPr lang="es-MX" spc="-45" dirty="0">
              <a:latin typeface="Calibri"/>
              <a:cs typeface="Calibri"/>
            </a:rPr>
            <a:t> </a:t>
          </a:r>
          <a:r>
            <a:rPr lang="es-MX" dirty="0">
              <a:latin typeface="Calibri"/>
              <a:cs typeface="Calibri"/>
            </a:rPr>
            <a:t>edad</a:t>
          </a:r>
          <a:endParaRPr lang="es-CO" dirty="0"/>
        </a:p>
      </dgm:t>
    </dgm:pt>
    <dgm:pt modelId="{DF8E2065-F57B-4709-A2F3-4A6AD3EF71D3}" type="parTrans" cxnId="{4EB34EB9-518C-4266-A6FD-8A3BE1930BED}">
      <dgm:prSet/>
      <dgm:spPr/>
      <dgm:t>
        <a:bodyPr/>
        <a:lstStyle/>
        <a:p>
          <a:endParaRPr lang="es-CO"/>
        </a:p>
      </dgm:t>
    </dgm:pt>
    <dgm:pt modelId="{BF7800BB-F85E-449F-BDD2-B8FB41BF7911}" type="sibTrans" cxnId="{4EB34EB9-518C-4266-A6FD-8A3BE1930BED}">
      <dgm:prSet/>
      <dgm:spPr/>
      <dgm:t>
        <a:bodyPr/>
        <a:lstStyle/>
        <a:p>
          <a:endParaRPr lang="es-CO"/>
        </a:p>
      </dgm:t>
    </dgm:pt>
    <dgm:pt modelId="{AC0DB63F-154C-46AF-BE1C-E99C3C2A6280}">
      <dgm:prSet phldrT="[Texto]"/>
      <dgm:spPr/>
      <dgm:t>
        <a:bodyPr/>
        <a:lstStyle/>
        <a:p>
          <a:r>
            <a:rPr lang="es-MX" dirty="0">
              <a:latin typeface="Calibri"/>
              <a:cs typeface="Calibri"/>
            </a:rPr>
            <a:t>No</a:t>
          </a:r>
          <a:r>
            <a:rPr lang="es-MX" spc="-75" dirty="0">
              <a:latin typeface="Calibri"/>
              <a:cs typeface="Calibri"/>
            </a:rPr>
            <a:t> </a:t>
          </a:r>
          <a:r>
            <a:rPr lang="es-MX" spc="-5" dirty="0">
              <a:latin typeface="Calibri"/>
              <a:cs typeface="Calibri"/>
            </a:rPr>
            <a:t>haber </a:t>
          </a:r>
          <a:r>
            <a:rPr lang="es-MX" spc="-505" dirty="0">
              <a:latin typeface="Calibri"/>
              <a:cs typeface="Calibri"/>
            </a:rPr>
            <a:t> </a:t>
          </a:r>
          <a:r>
            <a:rPr lang="es-MX" spc="-10" dirty="0">
              <a:latin typeface="Calibri"/>
              <a:cs typeface="Calibri"/>
            </a:rPr>
            <a:t>realizado </a:t>
          </a:r>
          <a:r>
            <a:rPr lang="es-MX" spc="-505" dirty="0">
              <a:latin typeface="Calibri"/>
              <a:cs typeface="Calibri"/>
            </a:rPr>
            <a:t> </a:t>
          </a:r>
          <a:r>
            <a:rPr lang="es-MX" spc="-15" dirty="0">
              <a:latin typeface="Calibri"/>
              <a:cs typeface="Calibri"/>
            </a:rPr>
            <a:t>control </a:t>
          </a:r>
          <a:r>
            <a:rPr lang="es-MX" spc="-10" dirty="0">
              <a:latin typeface="Calibri"/>
              <a:cs typeface="Calibri"/>
            </a:rPr>
            <a:t> </a:t>
          </a:r>
          <a:r>
            <a:rPr lang="es-MX" spc="-15" dirty="0">
              <a:latin typeface="Calibri"/>
              <a:cs typeface="Calibri"/>
            </a:rPr>
            <a:t>prenatal</a:t>
          </a:r>
          <a:endParaRPr lang="es-CO" dirty="0"/>
        </a:p>
      </dgm:t>
    </dgm:pt>
    <dgm:pt modelId="{A2F7A85B-EF86-4D98-A42B-69E6F6CCC7D1}" type="parTrans" cxnId="{F11B9E0E-CF85-4C31-92D0-71A1D8735169}">
      <dgm:prSet/>
      <dgm:spPr/>
      <dgm:t>
        <a:bodyPr/>
        <a:lstStyle/>
        <a:p>
          <a:endParaRPr lang="es-CO"/>
        </a:p>
      </dgm:t>
    </dgm:pt>
    <dgm:pt modelId="{6EC51D3F-E555-4F8B-B875-D788B2355B32}" type="sibTrans" cxnId="{F11B9E0E-CF85-4C31-92D0-71A1D8735169}">
      <dgm:prSet/>
      <dgm:spPr/>
      <dgm:t>
        <a:bodyPr/>
        <a:lstStyle/>
        <a:p>
          <a:endParaRPr lang="es-CO"/>
        </a:p>
      </dgm:t>
    </dgm:pt>
    <dgm:pt modelId="{CE2260DC-C5DF-45FD-810F-7DA3CDD78C94}">
      <dgm:prSet phldrT="[Texto]"/>
      <dgm:spPr/>
      <dgm:t>
        <a:bodyPr/>
        <a:lstStyle/>
        <a:p>
          <a:r>
            <a:rPr lang="es-CO" spc="-5" dirty="0">
              <a:latin typeface="Calibri"/>
              <a:cs typeface="Calibri"/>
            </a:rPr>
            <a:t>Presencia de </a:t>
          </a:r>
          <a:r>
            <a:rPr lang="es-CO" spc="-505" dirty="0">
              <a:latin typeface="Calibri"/>
              <a:cs typeface="Calibri"/>
            </a:rPr>
            <a:t> </a:t>
          </a:r>
          <a:r>
            <a:rPr lang="es-CO" spc="-5" dirty="0">
              <a:latin typeface="Calibri"/>
              <a:cs typeface="Calibri"/>
            </a:rPr>
            <a:t>enfermedad </a:t>
          </a:r>
          <a:r>
            <a:rPr lang="es-CO" dirty="0">
              <a:latin typeface="Calibri"/>
              <a:cs typeface="Calibri"/>
            </a:rPr>
            <a:t> </a:t>
          </a:r>
          <a:r>
            <a:rPr lang="es-CO" spc="-30" dirty="0">
              <a:latin typeface="Calibri"/>
              <a:cs typeface="Calibri"/>
            </a:rPr>
            <a:t>c</a:t>
          </a:r>
          <a:r>
            <a:rPr lang="es-CO" spc="-5" dirty="0">
              <a:latin typeface="Calibri"/>
              <a:cs typeface="Calibri"/>
            </a:rPr>
            <a:t>on</a:t>
          </a:r>
          <a:r>
            <a:rPr lang="es-CO" spc="-30" dirty="0">
              <a:latin typeface="Calibri"/>
              <a:cs typeface="Calibri"/>
            </a:rPr>
            <a:t>c</a:t>
          </a:r>
          <a:r>
            <a:rPr lang="es-CO" spc="-5" dirty="0">
              <a:latin typeface="Calibri"/>
              <a:cs typeface="Calibri"/>
            </a:rPr>
            <a:t>o</a:t>
          </a:r>
          <a:r>
            <a:rPr lang="es-CO" spc="-10" dirty="0">
              <a:latin typeface="Calibri"/>
              <a:cs typeface="Calibri"/>
            </a:rPr>
            <a:t>m</a:t>
          </a:r>
          <a:r>
            <a:rPr lang="es-CO" dirty="0">
              <a:latin typeface="Calibri"/>
              <a:cs typeface="Calibri"/>
            </a:rPr>
            <a:t>i</a:t>
          </a:r>
          <a:r>
            <a:rPr lang="es-CO" spc="-30" dirty="0">
              <a:latin typeface="Calibri"/>
              <a:cs typeface="Calibri"/>
            </a:rPr>
            <a:t>t</a:t>
          </a:r>
          <a:r>
            <a:rPr lang="es-CO" dirty="0">
              <a:latin typeface="Calibri"/>
              <a:cs typeface="Calibri"/>
            </a:rPr>
            <a:t>a</a:t>
          </a:r>
          <a:r>
            <a:rPr lang="es-CO" spc="-25" dirty="0">
              <a:latin typeface="Calibri"/>
              <a:cs typeface="Calibri"/>
            </a:rPr>
            <a:t>n</a:t>
          </a:r>
          <a:r>
            <a:rPr lang="es-CO" spc="-30" dirty="0">
              <a:latin typeface="Calibri"/>
              <a:cs typeface="Calibri"/>
            </a:rPr>
            <a:t>t</a:t>
          </a:r>
          <a:r>
            <a:rPr lang="es-CO" dirty="0">
              <a:latin typeface="Calibri"/>
              <a:cs typeface="Calibri"/>
            </a:rPr>
            <a:t>e</a:t>
          </a:r>
          <a:endParaRPr lang="es-CO" dirty="0"/>
        </a:p>
      </dgm:t>
    </dgm:pt>
    <dgm:pt modelId="{34D0E3CC-3FD3-4E60-8728-18D10901B92B}" type="parTrans" cxnId="{07A04A7F-8DE3-493F-8A8F-6C3B20EF0BBE}">
      <dgm:prSet/>
      <dgm:spPr/>
      <dgm:t>
        <a:bodyPr/>
        <a:lstStyle/>
        <a:p>
          <a:endParaRPr lang="es-CO"/>
        </a:p>
      </dgm:t>
    </dgm:pt>
    <dgm:pt modelId="{C7F9D85D-C23D-45EA-8B86-2EF9ABAB4489}" type="sibTrans" cxnId="{07A04A7F-8DE3-493F-8A8F-6C3B20EF0BBE}">
      <dgm:prSet/>
      <dgm:spPr/>
      <dgm:t>
        <a:bodyPr/>
        <a:lstStyle/>
        <a:p>
          <a:endParaRPr lang="es-CO"/>
        </a:p>
      </dgm:t>
    </dgm:pt>
    <dgm:pt modelId="{B7047230-5285-45FF-AAF5-16DF77EAA1D2}" type="pres">
      <dgm:prSet presAssocID="{F7D9DB55-79AF-4A26-80BF-BB1942E93406}" presName="CompostProcess" presStyleCnt="0">
        <dgm:presLayoutVars>
          <dgm:dir/>
          <dgm:resizeHandles val="exact"/>
        </dgm:presLayoutVars>
      </dgm:prSet>
      <dgm:spPr/>
    </dgm:pt>
    <dgm:pt modelId="{172FDFCF-FA10-4F2E-AAD5-1BDD77223E26}" type="pres">
      <dgm:prSet presAssocID="{F7D9DB55-79AF-4A26-80BF-BB1942E93406}" presName="arrow" presStyleLbl="bgShp" presStyleIdx="0" presStyleCnt="1"/>
      <dgm:spPr/>
    </dgm:pt>
    <dgm:pt modelId="{D4638122-B598-4E6A-968A-78B332149B12}" type="pres">
      <dgm:prSet presAssocID="{F7D9DB55-79AF-4A26-80BF-BB1942E93406}" presName="linearProcess" presStyleCnt="0"/>
      <dgm:spPr/>
    </dgm:pt>
    <dgm:pt modelId="{FAFF9BD4-D31F-4702-A753-3F6B220280A2}" type="pres">
      <dgm:prSet presAssocID="{145CDF97-6A09-4175-AB84-100D4A4BD528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5ABC200-0002-4C7F-892F-5CC5AE13B88E}" type="pres">
      <dgm:prSet presAssocID="{22B140A4-CEA6-4301-B589-8232E7E19C98}" presName="sibTrans" presStyleCnt="0"/>
      <dgm:spPr/>
    </dgm:pt>
    <dgm:pt modelId="{CDE9D0BF-9DFA-4969-9F1F-EAB56044ECB3}" type="pres">
      <dgm:prSet presAssocID="{AE066DF7-5737-4CF9-B0D6-9814D1F1BA05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CA2E49A-55BA-48C2-AD25-7A9E94A318DC}" type="pres">
      <dgm:prSet presAssocID="{BF7800BB-F85E-449F-BDD2-B8FB41BF7911}" presName="sibTrans" presStyleCnt="0"/>
      <dgm:spPr/>
    </dgm:pt>
    <dgm:pt modelId="{C95508F7-812E-4E9C-A6ED-7354853F5186}" type="pres">
      <dgm:prSet presAssocID="{AC0DB63F-154C-46AF-BE1C-E99C3C2A6280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B84D42F-9156-4E60-B398-879C4D65579E}" type="pres">
      <dgm:prSet presAssocID="{6EC51D3F-E555-4F8B-B875-D788B2355B32}" presName="sibTrans" presStyleCnt="0"/>
      <dgm:spPr/>
    </dgm:pt>
    <dgm:pt modelId="{4BC3939B-2EEF-471F-9D12-E621462941C7}" type="pres">
      <dgm:prSet presAssocID="{CE2260DC-C5DF-45FD-810F-7DA3CDD78C94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D174DF3-C611-4FE6-8F04-00CBABE759EA}" type="presOf" srcId="{AE066DF7-5737-4CF9-B0D6-9814D1F1BA05}" destId="{CDE9D0BF-9DFA-4969-9F1F-EAB56044ECB3}" srcOrd="0" destOrd="0" presId="urn:microsoft.com/office/officeart/2005/8/layout/hProcess9"/>
    <dgm:cxn modelId="{3BC8FDE1-E6BE-457E-86DB-27B633578BBB}" type="presOf" srcId="{F7D9DB55-79AF-4A26-80BF-BB1942E93406}" destId="{B7047230-5285-45FF-AAF5-16DF77EAA1D2}" srcOrd="0" destOrd="0" presId="urn:microsoft.com/office/officeart/2005/8/layout/hProcess9"/>
    <dgm:cxn modelId="{28ABB808-0BD6-41A8-9018-38A4189670B2}" type="presOf" srcId="{145CDF97-6A09-4175-AB84-100D4A4BD528}" destId="{FAFF9BD4-D31F-4702-A753-3F6B220280A2}" srcOrd="0" destOrd="0" presId="urn:microsoft.com/office/officeart/2005/8/layout/hProcess9"/>
    <dgm:cxn modelId="{07A04A7F-8DE3-493F-8A8F-6C3B20EF0BBE}" srcId="{F7D9DB55-79AF-4A26-80BF-BB1942E93406}" destId="{CE2260DC-C5DF-45FD-810F-7DA3CDD78C94}" srcOrd="3" destOrd="0" parTransId="{34D0E3CC-3FD3-4E60-8728-18D10901B92B}" sibTransId="{C7F9D85D-C23D-45EA-8B86-2EF9ABAB4489}"/>
    <dgm:cxn modelId="{654A0AF0-26DF-443B-8078-659F5DFA0599}" srcId="{F7D9DB55-79AF-4A26-80BF-BB1942E93406}" destId="{145CDF97-6A09-4175-AB84-100D4A4BD528}" srcOrd="0" destOrd="0" parTransId="{C7A4F15E-A9E2-4ACE-8502-27E1E0DE8A76}" sibTransId="{22B140A4-CEA6-4301-B589-8232E7E19C98}"/>
    <dgm:cxn modelId="{5989F4C0-D279-4B94-B7CA-110589A84A1B}" type="presOf" srcId="{CE2260DC-C5DF-45FD-810F-7DA3CDD78C94}" destId="{4BC3939B-2EEF-471F-9D12-E621462941C7}" srcOrd="0" destOrd="0" presId="urn:microsoft.com/office/officeart/2005/8/layout/hProcess9"/>
    <dgm:cxn modelId="{F11B9E0E-CF85-4C31-92D0-71A1D8735169}" srcId="{F7D9DB55-79AF-4A26-80BF-BB1942E93406}" destId="{AC0DB63F-154C-46AF-BE1C-E99C3C2A6280}" srcOrd="2" destOrd="0" parTransId="{A2F7A85B-EF86-4D98-A42B-69E6F6CCC7D1}" sibTransId="{6EC51D3F-E555-4F8B-B875-D788B2355B32}"/>
    <dgm:cxn modelId="{26C62505-08B3-4F58-A8E6-D0FA628497E6}" type="presOf" srcId="{AC0DB63F-154C-46AF-BE1C-E99C3C2A6280}" destId="{C95508F7-812E-4E9C-A6ED-7354853F5186}" srcOrd="0" destOrd="0" presId="urn:microsoft.com/office/officeart/2005/8/layout/hProcess9"/>
    <dgm:cxn modelId="{4EB34EB9-518C-4266-A6FD-8A3BE1930BED}" srcId="{F7D9DB55-79AF-4A26-80BF-BB1942E93406}" destId="{AE066DF7-5737-4CF9-B0D6-9814D1F1BA05}" srcOrd="1" destOrd="0" parTransId="{DF8E2065-F57B-4709-A2F3-4A6AD3EF71D3}" sibTransId="{BF7800BB-F85E-449F-BDD2-B8FB41BF7911}"/>
    <dgm:cxn modelId="{8CEE6294-F868-4BF4-B662-1C9C26E1CB65}" type="presParOf" srcId="{B7047230-5285-45FF-AAF5-16DF77EAA1D2}" destId="{172FDFCF-FA10-4F2E-AAD5-1BDD77223E26}" srcOrd="0" destOrd="0" presId="urn:microsoft.com/office/officeart/2005/8/layout/hProcess9"/>
    <dgm:cxn modelId="{89648CE4-9620-4111-A94B-387FDCE2A345}" type="presParOf" srcId="{B7047230-5285-45FF-AAF5-16DF77EAA1D2}" destId="{D4638122-B598-4E6A-968A-78B332149B12}" srcOrd="1" destOrd="0" presId="urn:microsoft.com/office/officeart/2005/8/layout/hProcess9"/>
    <dgm:cxn modelId="{3C86AE9F-B51C-4BA2-A454-17F70555663A}" type="presParOf" srcId="{D4638122-B598-4E6A-968A-78B332149B12}" destId="{FAFF9BD4-D31F-4702-A753-3F6B220280A2}" srcOrd="0" destOrd="0" presId="urn:microsoft.com/office/officeart/2005/8/layout/hProcess9"/>
    <dgm:cxn modelId="{EC50EE92-8734-4DC4-B367-65F19255F479}" type="presParOf" srcId="{D4638122-B598-4E6A-968A-78B332149B12}" destId="{15ABC200-0002-4C7F-892F-5CC5AE13B88E}" srcOrd="1" destOrd="0" presId="urn:microsoft.com/office/officeart/2005/8/layout/hProcess9"/>
    <dgm:cxn modelId="{1CC08B7C-CD1E-4B1D-BC99-E5D573B2BD60}" type="presParOf" srcId="{D4638122-B598-4E6A-968A-78B332149B12}" destId="{CDE9D0BF-9DFA-4969-9F1F-EAB56044ECB3}" srcOrd="2" destOrd="0" presId="urn:microsoft.com/office/officeart/2005/8/layout/hProcess9"/>
    <dgm:cxn modelId="{3CC21A46-46B2-42DC-B19E-90069A6D3867}" type="presParOf" srcId="{D4638122-B598-4E6A-968A-78B332149B12}" destId="{ECA2E49A-55BA-48C2-AD25-7A9E94A318DC}" srcOrd="3" destOrd="0" presId="urn:microsoft.com/office/officeart/2005/8/layout/hProcess9"/>
    <dgm:cxn modelId="{777078FE-AD89-432F-8F4F-A842A94FA485}" type="presParOf" srcId="{D4638122-B598-4E6A-968A-78B332149B12}" destId="{C95508F7-812E-4E9C-A6ED-7354853F5186}" srcOrd="4" destOrd="0" presId="urn:microsoft.com/office/officeart/2005/8/layout/hProcess9"/>
    <dgm:cxn modelId="{9A643B59-4D32-4104-99AB-38C4E5A0C8AB}" type="presParOf" srcId="{D4638122-B598-4E6A-968A-78B332149B12}" destId="{3B84D42F-9156-4E60-B398-879C4D65579E}" srcOrd="5" destOrd="0" presId="urn:microsoft.com/office/officeart/2005/8/layout/hProcess9"/>
    <dgm:cxn modelId="{C738FB22-0306-4528-A3BA-5EFF55CEE3B3}" type="presParOf" srcId="{D4638122-B598-4E6A-968A-78B332149B12}" destId="{4BC3939B-2EEF-471F-9D12-E621462941C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77DB5A-957D-4D32-9479-A212AEAB7DCC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0701CD88-A09B-46E5-8212-2991E2F02AF2}">
      <dgm:prSet phldrT="[Texto]" custT="1"/>
      <dgm:spPr/>
      <dgm:t>
        <a:bodyPr/>
        <a:lstStyle/>
        <a:p>
          <a:r>
            <a:rPr lang="es-CO" sz="2000" dirty="0"/>
            <a:t>Antibiótico , no rutinariamente </a:t>
          </a:r>
        </a:p>
      </dgm:t>
    </dgm:pt>
    <dgm:pt modelId="{52805BE4-34D2-4E92-828F-CFD27BA7FFF9}" type="parTrans" cxnId="{6FE0B4AC-0A2C-4FBE-8050-33D373C0FF27}">
      <dgm:prSet/>
      <dgm:spPr/>
      <dgm:t>
        <a:bodyPr/>
        <a:lstStyle/>
        <a:p>
          <a:endParaRPr lang="es-CO" sz="2400"/>
        </a:p>
      </dgm:t>
    </dgm:pt>
    <dgm:pt modelId="{2CADE6C4-677A-4391-B7D0-1BBEAE48BB66}" type="sibTrans" cxnId="{6FE0B4AC-0A2C-4FBE-8050-33D373C0FF27}">
      <dgm:prSet/>
      <dgm:spPr/>
      <dgm:t>
        <a:bodyPr/>
        <a:lstStyle/>
        <a:p>
          <a:endParaRPr lang="es-CO" sz="2400"/>
        </a:p>
      </dgm:t>
    </dgm:pt>
    <dgm:pt modelId="{27DE38E4-ADF3-448D-A726-365FD66B227D}">
      <dgm:prSet phldrT="[Texto]" custT="1"/>
      <dgm:spPr/>
      <dgm:t>
        <a:bodyPr/>
        <a:lstStyle/>
        <a:p>
          <a:r>
            <a:rPr lang="es-CO" sz="2000" b="1" dirty="0"/>
            <a:t>En quien SI </a:t>
          </a:r>
          <a:r>
            <a:rPr lang="es-CO" sz="2000" b="1" spc="-1075" dirty="0"/>
            <a:t> </a:t>
          </a:r>
          <a:r>
            <a:rPr lang="es-CO" sz="2000" b="1" dirty="0"/>
            <a:t>a</a:t>
          </a:r>
          <a:r>
            <a:rPr lang="es-CO" sz="2000" b="1" spc="-55" dirty="0"/>
            <a:t>n</a:t>
          </a:r>
          <a:r>
            <a:rPr lang="es-CO" sz="2000" b="1" dirty="0"/>
            <a:t>ti</a:t>
          </a:r>
          <a:r>
            <a:rPr lang="es-CO" sz="2000" b="1" spc="-15" dirty="0"/>
            <a:t>b</a:t>
          </a:r>
          <a:r>
            <a:rPr lang="es-CO" sz="2000" b="1" dirty="0"/>
            <a:t>ióti</a:t>
          </a:r>
          <a:r>
            <a:rPr lang="es-CO" sz="2000" b="1" spc="-65" dirty="0"/>
            <a:t>c</a:t>
          </a:r>
          <a:r>
            <a:rPr lang="es-CO" sz="2000" b="1" spc="-5" dirty="0"/>
            <a:t>os: </a:t>
          </a:r>
        </a:p>
        <a:p>
          <a:r>
            <a:rPr lang="es-MX" sz="2000" spc="-5" dirty="0">
              <a:latin typeface="Calibri"/>
              <a:cs typeface="Calibri"/>
            </a:rPr>
            <a:t>Sospecha</a:t>
          </a:r>
          <a:r>
            <a:rPr lang="es-MX" sz="2000" spc="-30" dirty="0">
              <a:latin typeface="Calibri"/>
              <a:cs typeface="Calibri"/>
            </a:rPr>
            <a:t> </a:t>
          </a:r>
          <a:r>
            <a:rPr lang="es-MX" sz="2000" dirty="0">
              <a:latin typeface="Calibri"/>
              <a:cs typeface="Calibri"/>
            </a:rPr>
            <a:t>o</a:t>
          </a:r>
          <a:r>
            <a:rPr lang="es-MX" sz="2000" spc="-35" dirty="0">
              <a:latin typeface="Calibri"/>
              <a:cs typeface="Calibri"/>
            </a:rPr>
            <a:t> </a:t>
          </a:r>
          <a:r>
            <a:rPr lang="es-MX" sz="2000" spc="-5" dirty="0">
              <a:latin typeface="Calibri"/>
              <a:cs typeface="Calibri"/>
            </a:rPr>
            <a:t>confirmación</a:t>
          </a:r>
          <a:r>
            <a:rPr lang="es-MX" sz="2000" spc="-50" dirty="0">
              <a:latin typeface="Calibri"/>
              <a:cs typeface="Calibri"/>
            </a:rPr>
            <a:t> </a:t>
          </a:r>
          <a:r>
            <a:rPr lang="es-MX" sz="2000" spc="-5" dirty="0">
              <a:latin typeface="Calibri"/>
              <a:cs typeface="Calibri"/>
            </a:rPr>
            <a:t>de </a:t>
          </a:r>
          <a:r>
            <a:rPr lang="es-MX" sz="2000" spc="-645" dirty="0">
              <a:latin typeface="Calibri"/>
              <a:cs typeface="Calibri"/>
            </a:rPr>
            <a:t> </a:t>
          </a:r>
          <a:r>
            <a:rPr lang="es-MX" sz="2000" spc="-10" dirty="0">
              <a:latin typeface="Calibri"/>
              <a:cs typeface="Calibri"/>
            </a:rPr>
            <a:t>bacteriemia</a:t>
          </a:r>
          <a:r>
            <a:rPr lang="es-MX" sz="2000" spc="-15" dirty="0">
              <a:latin typeface="Calibri"/>
              <a:cs typeface="Calibri"/>
            </a:rPr>
            <a:t> </a:t>
          </a:r>
          <a:r>
            <a:rPr lang="es-MX" sz="2000" dirty="0">
              <a:latin typeface="Calibri"/>
              <a:cs typeface="Calibri"/>
            </a:rPr>
            <a:t>o</a:t>
          </a:r>
          <a:r>
            <a:rPr lang="es-MX" sz="2000" spc="-5" dirty="0">
              <a:latin typeface="Calibri"/>
              <a:cs typeface="Calibri"/>
            </a:rPr>
            <a:t> sepsis</a:t>
          </a:r>
        </a:p>
        <a:p>
          <a:r>
            <a:rPr lang="es-MX" sz="2000" spc="-5" dirty="0">
              <a:latin typeface="Calibri"/>
              <a:cs typeface="Calibri"/>
            </a:rPr>
            <a:t>Sospecha Vibrio </a:t>
          </a:r>
          <a:r>
            <a:rPr lang="es-MX" sz="2000" spc="-10" dirty="0" err="1">
              <a:latin typeface="Calibri"/>
              <a:cs typeface="Calibri"/>
            </a:rPr>
            <a:t>cholerae</a:t>
          </a:r>
          <a:r>
            <a:rPr lang="es-MX" sz="2000" spc="-10" dirty="0">
              <a:latin typeface="Calibri"/>
              <a:cs typeface="Calibri"/>
            </a:rPr>
            <a:t> </a:t>
          </a:r>
          <a:r>
            <a:rPr lang="es-MX" sz="2000" spc="-20" dirty="0">
              <a:latin typeface="Calibri"/>
              <a:cs typeface="Calibri"/>
            </a:rPr>
            <a:t>(brote </a:t>
          </a:r>
          <a:r>
            <a:rPr lang="es-MX" sz="2000" spc="-15" dirty="0">
              <a:latin typeface="Calibri"/>
              <a:cs typeface="Calibri"/>
            </a:rPr>
            <a:t> detectado</a:t>
          </a:r>
          <a:r>
            <a:rPr lang="es-MX" sz="2000" dirty="0">
              <a:latin typeface="Calibri"/>
              <a:cs typeface="Calibri"/>
            </a:rPr>
            <a:t> </a:t>
          </a:r>
          <a:r>
            <a:rPr lang="es-MX" sz="2000" spc="-5" dirty="0">
              <a:latin typeface="Calibri"/>
              <a:cs typeface="Calibri"/>
            </a:rPr>
            <a:t>de</a:t>
          </a:r>
          <a:r>
            <a:rPr lang="es-MX" sz="2000" spc="-25" dirty="0">
              <a:latin typeface="Calibri"/>
              <a:cs typeface="Calibri"/>
            </a:rPr>
            <a:t> </a:t>
          </a:r>
          <a:r>
            <a:rPr lang="es-MX" sz="2000" spc="-20" dirty="0">
              <a:latin typeface="Calibri"/>
              <a:cs typeface="Calibri"/>
            </a:rPr>
            <a:t>cólera</a:t>
          </a:r>
          <a:r>
            <a:rPr lang="es-MX" sz="2000" dirty="0">
              <a:latin typeface="Calibri"/>
              <a:cs typeface="Calibri"/>
            </a:rPr>
            <a:t> </a:t>
          </a:r>
          <a:r>
            <a:rPr lang="es-MX" sz="2000" spc="-10" dirty="0">
              <a:latin typeface="Calibri"/>
              <a:cs typeface="Calibri"/>
            </a:rPr>
            <a:t>en </a:t>
          </a:r>
          <a:r>
            <a:rPr lang="es-MX" sz="2000" dirty="0">
              <a:latin typeface="Calibri"/>
              <a:cs typeface="Calibri"/>
            </a:rPr>
            <a:t>la </a:t>
          </a:r>
          <a:r>
            <a:rPr lang="es-MX" sz="2000" spc="-5" dirty="0">
              <a:latin typeface="Calibri"/>
              <a:cs typeface="Calibri"/>
            </a:rPr>
            <a:t>región).</a:t>
          </a:r>
        </a:p>
        <a:p>
          <a:r>
            <a:rPr lang="es-MX" sz="2000" spc="-10" dirty="0">
              <a:latin typeface="Calibri"/>
              <a:cs typeface="Calibri"/>
            </a:rPr>
            <a:t>Diarrea con sangre, fiebre alta </a:t>
          </a:r>
          <a:r>
            <a:rPr lang="es-MX" sz="2000" dirty="0">
              <a:latin typeface="Calibri"/>
              <a:cs typeface="Calibri"/>
            </a:rPr>
            <a:t>( </a:t>
          </a:r>
          <a:r>
            <a:rPr lang="es-MX" sz="2000" spc="-5" dirty="0">
              <a:latin typeface="Calibri"/>
              <a:cs typeface="Calibri"/>
            </a:rPr>
            <a:t>&gt;39ºC) </a:t>
          </a:r>
          <a:r>
            <a:rPr lang="es-MX" sz="2000" spc="-645" dirty="0">
              <a:latin typeface="Calibri"/>
              <a:cs typeface="Calibri"/>
            </a:rPr>
            <a:t> </a:t>
          </a:r>
          <a:r>
            <a:rPr lang="es-MX" sz="2000" spc="-5" dirty="0">
              <a:latin typeface="Calibri"/>
              <a:cs typeface="Calibri"/>
            </a:rPr>
            <a:t>regular</a:t>
          </a:r>
          <a:r>
            <a:rPr lang="es-MX" sz="2000" spc="-10" dirty="0">
              <a:latin typeface="Calibri"/>
              <a:cs typeface="Calibri"/>
            </a:rPr>
            <a:t> </a:t>
          </a:r>
          <a:r>
            <a:rPr lang="es-MX" sz="2000" spc="-15" dirty="0">
              <a:latin typeface="Calibri"/>
              <a:cs typeface="Calibri"/>
            </a:rPr>
            <a:t>estado</a:t>
          </a:r>
          <a:r>
            <a:rPr lang="es-MX" sz="2000" spc="5" dirty="0">
              <a:latin typeface="Calibri"/>
              <a:cs typeface="Calibri"/>
            </a:rPr>
            <a:t> </a:t>
          </a:r>
          <a:r>
            <a:rPr lang="es-MX" sz="2000" spc="-15" dirty="0">
              <a:latin typeface="Calibri"/>
              <a:cs typeface="Calibri"/>
            </a:rPr>
            <a:t>general </a:t>
          </a:r>
          <a:r>
            <a:rPr lang="es-MX" sz="2000" dirty="0">
              <a:latin typeface="Calibri"/>
              <a:cs typeface="Calibri"/>
            </a:rPr>
            <a:t>y </a:t>
          </a:r>
          <a:r>
            <a:rPr lang="es-MX" sz="2000" spc="-5" dirty="0">
              <a:latin typeface="Calibri"/>
              <a:cs typeface="Calibri"/>
            </a:rPr>
            <a:t>no </a:t>
          </a:r>
          <a:r>
            <a:rPr lang="es-MX" sz="2000" spc="-15" dirty="0">
              <a:latin typeface="Calibri"/>
              <a:cs typeface="Calibri"/>
            </a:rPr>
            <a:t>tengan </a:t>
          </a:r>
          <a:r>
            <a:rPr lang="es-MX" sz="2000" spc="-10" dirty="0">
              <a:latin typeface="Calibri"/>
              <a:cs typeface="Calibri"/>
            </a:rPr>
            <a:t> </a:t>
          </a:r>
          <a:r>
            <a:rPr lang="es-MX" sz="2000" spc="-5" dirty="0">
              <a:latin typeface="Calibri"/>
              <a:cs typeface="Calibri"/>
            </a:rPr>
            <a:t>opción</a:t>
          </a:r>
          <a:r>
            <a:rPr lang="es-MX" sz="2000" spc="-30" dirty="0">
              <a:latin typeface="Calibri"/>
              <a:cs typeface="Calibri"/>
            </a:rPr>
            <a:t> </a:t>
          </a:r>
          <a:r>
            <a:rPr lang="es-MX" sz="2000" spc="-5" dirty="0">
              <a:latin typeface="Calibri"/>
              <a:cs typeface="Calibri"/>
            </a:rPr>
            <a:t>de </a:t>
          </a:r>
          <a:r>
            <a:rPr lang="es-MX" sz="2000" spc="-10" dirty="0">
              <a:latin typeface="Calibri"/>
              <a:cs typeface="Calibri"/>
            </a:rPr>
            <a:t>revaluación</a:t>
          </a:r>
          <a:r>
            <a:rPr lang="es-MX" sz="2000" spc="-25" dirty="0">
              <a:latin typeface="Calibri"/>
              <a:cs typeface="Calibri"/>
            </a:rPr>
            <a:t> </a:t>
          </a:r>
          <a:r>
            <a:rPr lang="es-MX" sz="2000" spc="-5" dirty="0">
              <a:latin typeface="Calibri"/>
              <a:cs typeface="Calibri"/>
            </a:rPr>
            <a:t>clínica</a:t>
          </a:r>
          <a:r>
            <a:rPr lang="es-MX" sz="2000" dirty="0">
              <a:latin typeface="Calibri"/>
              <a:cs typeface="Calibri"/>
            </a:rPr>
            <a:t> </a:t>
          </a:r>
          <a:r>
            <a:rPr lang="es-MX" sz="2000" spc="-10" dirty="0">
              <a:latin typeface="Calibri"/>
              <a:cs typeface="Calibri"/>
            </a:rPr>
            <a:t>en</a:t>
          </a:r>
          <a:r>
            <a:rPr lang="es-MX" sz="2000" spc="-20" dirty="0">
              <a:latin typeface="Calibri"/>
              <a:cs typeface="Calibri"/>
            </a:rPr>
            <a:t> </a:t>
          </a:r>
          <a:r>
            <a:rPr lang="es-MX" sz="2000" dirty="0">
              <a:latin typeface="Calibri"/>
              <a:cs typeface="Calibri"/>
            </a:rPr>
            <a:t>48h</a:t>
          </a:r>
          <a:endParaRPr lang="es-CO" sz="2000" dirty="0"/>
        </a:p>
      </dgm:t>
    </dgm:pt>
    <dgm:pt modelId="{9784A4DA-D566-4CF8-8921-9431DA39AEEB}" type="parTrans" cxnId="{115627FE-EE71-45DD-A20B-1538934615F8}">
      <dgm:prSet/>
      <dgm:spPr/>
      <dgm:t>
        <a:bodyPr/>
        <a:lstStyle/>
        <a:p>
          <a:endParaRPr lang="es-CO" sz="2400"/>
        </a:p>
      </dgm:t>
    </dgm:pt>
    <dgm:pt modelId="{92FAC942-1B16-4FA1-916D-B638257BD775}" type="sibTrans" cxnId="{115627FE-EE71-45DD-A20B-1538934615F8}">
      <dgm:prSet/>
      <dgm:spPr/>
      <dgm:t>
        <a:bodyPr/>
        <a:lstStyle/>
        <a:p>
          <a:endParaRPr lang="es-CO" sz="2400"/>
        </a:p>
      </dgm:t>
    </dgm:pt>
    <dgm:pt modelId="{C1736FED-0FBE-4116-A548-FE4B0141BD1D}" type="pres">
      <dgm:prSet presAssocID="{3D77DB5A-957D-4D32-9479-A212AEAB7DC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CO"/>
        </a:p>
      </dgm:t>
    </dgm:pt>
    <dgm:pt modelId="{6258053A-A1B7-4B25-A8E5-75783EDE2861}" type="pres">
      <dgm:prSet presAssocID="{3D77DB5A-957D-4D32-9479-A212AEAB7DCC}" presName="Name1" presStyleCnt="0"/>
      <dgm:spPr/>
    </dgm:pt>
    <dgm:pt modelId="{61E428BA-4A75-47A0-83B8-73C34B954F5D}" type="pres">
      <dgm:prSet presAssocID="{3D77DB5A-957D-4D32-9479-A212AEAB7DCC}" presName="cycle" presStyleCnt="0"/>
      <dgm:spPr/>
    </dgm:pt>
    <dgm:pt modelId="{F7752840-D9B5-4121-AC2E-AFFAA371248C}" type="pres">
      <dgm:prSet presAssocID="{3D77DB5A-957D-4D32-9479-A212AEAB7DCC}" presName="srcNode" presStyleLbl="node1" presStyleIdx="0" presStyleCnt="2"/>
      <dgm:spPr/>
    </dgm:pt>
    <dgm:pt modelId="{A932D92C-70FE-4A2C-BFD3-0F2C24BF59CA}" type="pres">
      <dgm:prSet presAssocID="{3D77DB5A-957D-4D32-9479-A212AEAB7DCC}" presName="conn" presStyleLbl="parChTrans1D2" presStyleIdx="0" presStyleCnt="1"/>
      <dgm:spPr/>
      <dgm:t>
        <a:bodyPr/>
        <a:lstStyle/>
        <a:p>
          <a:endParaRPr lang="es-CO"/>
        </a:p>
      </dgm:t>
    </dgm:pt>
    <dgm:pt modelId="{5DF04A8C-4543-4B18-A477-6B4DB15E1D1A}" type="pres">
      <dgm:prSet presAssocID="{3D77DB5A-957D-4D32-9479-A212AEAB7DCC}" presName="extraNode" presStyleLbl="node1" presStyleIdx="0" presStyleCnt="2"/>
      <dgm:spPr/>
    </dgm:pt>
    <dgm:pt modelId="{1E7823D1-F18E-4172-BFEF-F73DF1456DB7}" type="pres">
      <dgm:prSet presAssocID="{3D77DB5A-957D-4D32-9479-A212AEAB7DCC}" presName="dstNode" presStyleLbl="node1" presStyleIdx="0" presStyleCnt="2"/>
      <dgm:spPr/>
    </dgm:pt>
    <dgm:pt modelId="{43DF5E5B-D14B-4E37-9637-D51B5232F363}" type="pres">
      <dgm:prSet presAssocID="{0701CD88-A09B-46E5-8212-2991E2F02AF2}" presName="text_1" presStyleLbl="node1" presStyleIdx="0" presStyleCnt="2" custScaleY="12260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F62511C-5F93-4B11-A190-41A8A46B05B0}" type="pres">
      <dgm:prSet presAssocID="{0701CD88-A09B-46E5-8212-2991E2F02AF2}" presName="accent_1" presStyleCnt="0"/>
      <dgm:spPr/>
    </dgm:pt>
    <dgm:pt modelId="{14A59CAC-1E6B-481E-8ECB-016249AF2670}" type="pres">
      <dgm:prSet presAssocID="{0701CD88-A09B-46E5-8212-2991E2F02AF2}" presName="accentRepeatNode" presStyleLbl="solidFgAcc1" presStyleIdx="0" presStyleCnt="2"/>
      <dgm:spPr/>
    </dgm:pt>
    <dgm:pt modelId="{D1681E56-0834-45FD-9B3F-3A85A4982AD5}" type="pres">
      <dgm:prSet presAssocID="{27DE38E4-ADF3-448D-A726-365FD66B227D}" presName="text_2" presStyleLbl="node1" presStyleIdx="1" presStyleCnt="2" custScaleY="12714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80A524D-35A2-4C3C-BFB5-4CF9530620BB}" type="pres">
      <dgm:prSet presAssocID="{27DE38E4-ADF3-448D-A726-365FD66B227D}" presName="accent_2" presStyleCnt="0"/>
      <dgm:spPr/>
    </dgm:pt>
    <dgm:pt modelId="{724131BC-74C6-44C5-AA14-113E4FACBAF0}" type="pres">
      <dgm:prSet presAssocID="{27DE38E4-ADF3-448D-A726-365FD66B227D}" presName="accentRepeatNode" presStyleLbl="solidFgAcc1" presStyleIdx="1" presStyleCnt="2"/>
      <dgm:spPr/>
    </dgm:pt>
  </dgm:ptLst>
  <dgm:cxnLst>
    <dgm:cxn modelId="{12E2F4B4-650C-4B28-AAD5-95EA80378761}" type="presOf" srcId="{27DE38E4-ADF3-448D-A726-365FD66B227D}" destId="{D1681E56-0834-45FD-9B3F-3A85A4982AD5}" srcOrd="0" destOrd="0" presId="urn:microsoft.com/office/officeart/2008/layout/VerticalCurvedList"/>
    <dgm:cxn modelId="{658C422A-5469-42BC-889F-9F195079968C}" type="presOf" srcId="{3D77DB5A-957D-4D32-9479-A212AEAB7DCC}" destId="{C1736FED-0FBE-4116-A548-FE4B0141BD1D}" srcOrd="0" destOrd="0" presId="urn:microsoft.com/office/officeart/2008/layout/VerticalCurvedList"/>
    <dgm:cxn modelId="{6FE0B4AC-0A2C-4FBE-8050-33D373C0FF27}" srcId="{3D77DB5A-957D-4D32-9479-A212AEAB7DCC}" destId="{0701CD88-A09B-46E5-8212-2991E2F02AF2}" srcOrd="0" destOrd="0" parTransId="{52805BE4-34D2-4E92-828F-CFD27BA7FFF9}" sibTransId="{2CADE6C4-677A-4391-B7D0-1BBEAE48BB66}"/>
    <dgm:cxn modelId="{F7D656E2-519B-4F0E-ABB3-7CF49F684D94}" type="presOf" srcId="{2CADE6C4-677A-4391-B7D0-1BBEAE48BB66}" destId="{A932D92C-70FE-4A2C-BFD3-0F2C24BF59CA}" srcOrd="0" destOrd="0" presId="urn:microsoft.com/office/officeart/2008/layout/VerticalCurvedList"/>
    <dgm:cxn modelId="{115627FE-EE71-45DD-A20B-1538934615F8}" srcId="{3D77DB5A-957D-4D32-9479-A212AEAB7DCC}" destId="{27DE38E4-ADF3-448D-A726-365FD66B227D}" srcOrd="1" destOrd="0" parTransId="{9784A4DA-D566-4CF8-8921-9431DA39AEEB}" sibTransId="{92FAC942-1B16-4FA1-916D-B638257BD775}"/>
    <dgm:cxn modelId="{C9581333-5A52-4850-99D3-F47CD4D8C627}" type="presOf" srcId="{0701CD88-A09B-46E5-8212-2991E2F02AF2}" destId="{43DF5E5B-D14B-4E37-9637-D51B5232F363}" srcOrd="0" destOrd="0" presId="urn:microsoft.com/office/officeart/2008/layout/VerticalCurvedList"/>
    <dgm:cxn modelId="{CA4E9EB7-C9D9-4573-AF6F-C94469F912D7}" type="presParOf" srcId="{C1736FED-0FBE-4116-A548-FE4B0141BD1D}" destId="{6258053A-A1B7-4B25-A8E5-75783EDE2861}" srcOrd="0" destOrd="0" presId="urn:microsoft.com/office/officeart/2008/layout/VerticalCurvedList"/>
    <dgm:cxn modelId="{33DBA894-C7A8-4C66-8CE9-1DD4E6942156}" type="presParOf" srcId="{6258053A-A1B7-4B25-A8E5-75783EDE2861}" destId="{61E428BA-4A75-47A0-83B8-73C34B954F5D}" srcOrd="0" destOrd="0" presId="urn:microsoft.com/office/officeart/2008/layout/VerticalCurvedList"/>
    <dgm:cxn modelId="{7BA47D64-7C9E-46F0-9566-B129EC7F7E99}" type="presParOf" srcId="{61E428BA-4A75-47A0-83B8-73C34B954F5D}" destId="{F7752840-D9B5-4121-AC2E-AFFAA371248C}" srcOrd="0" destOrd="0" presId="urn:microsoft.com/office/officeart/2008/layout/VerticalCurvedList"/>
    <dgm:cxn modelId="{B63B7422-7167-44DA-89BB-EC7BE4A8E01E}" type="presParOf" srcId="{61E428BA-4A75-47A0-83B8-73C34B954F5D}" destId="{A932D92C-70FE-4A2C-BFD3-0F2C24BF59CA}" srcOrd="1" destOrd="0" presId="urn:microsoft.com/office/officeart/2008/layout/VerticalCurvedList"/>
    <dgm:cxn modelId="{84B4567C-9FE4-4DF1-8342-13C0A0ABC18D}" type="presParOf" srcId="{61E428BA-4A75-47A0-83B8-73C34B954F5D}" destId="{5DF04A8C-4543-4B18-A477-6B4DB15E1D1A}" srcOrd="2" destOrd="0" presId="urn:microsoft.com/office/officeart/2008/layout/VerticalCurvedList"/>
    <dgm:cxn modelId="{6582AB18-C786-4BD6-8768-6D75124026D1}" type="presParOf" srcId="{61E428BA-4A75-47A0-83B8-73C34B954F5D}" destId="{1E7823D1-F18E-4172-BFEF-F73DF1456DB7}" srcOrd="3" destOrd="0" presId="urn:microsoft.com/office/officeart/2008/layout/VerticalCurvedList"/>
    <dgm:cxn modelId="{4599351A-061A-4F96-8C56-3BFE937B9B18}" type="presParOf" srcId="{6258053A-A1B7-4B25-A8E5-75783EDE2861}" destId="{43DF5E5B-D14B-4E37-9637-D51B5232F363}" srcOrd="1" destOrd="0" presId="urn:microsoft.com/office/officeart/2008/layout/VerticalCurvedList"/>
    <dgm:cxn modelId="{7D7FCF5B-39B6-4F64-99C4-C1DB2F547608}" type="presParOf" srcId="{6258053A-A1B7-4B25-A8E5-75783EDE2861}" destId="{DF62511C-5F93-4B11-A190-41A8A46B05B0}" srcOrd="2" destOrd="0" presId="urn:microsoft.com/office/officeart/2008/layout/VerticalCurvedList"/>
    <dgm:cxn modelId="{48870B01-8AE7-4B05-89DE-1E20004E7710}" type="presParOf" srcId="{DF62511C-5F93-4B11-A190-41A8A46B05B0}" destId="{14A59CAC-1E6B-481E-8ECB-016249AF2670}" srcOrd="0" destOrd="0" presId="urn:microsoft.com/office/officeart/2008/layout/VerticalCurvedList"/>
    <dgm:cxn modelId="{22E9DA54-1CCB-4DAB-9EBA-B850BA1DCB2E}" type="presParOf" srcId="{6258053A-A1B7-4B25-A8E5-75783EDE2861}" destId="{D1681E56-0834-45FD-9B3F-3A85A4982AD5}" srcOrd="3" destOrd="0" presId="urn:microsoft.com/office/officeart/2008/layout/VerticalCurvedList"/>
    <dgm:cxn modelId="{FC726057-6F07-4D28-A884-CA917F603174}" type="presParOf" srcId="{6258053A-A1B7-4B25-A8E5-75783EDE2861}" destId="{880A524D-35A2-4C3C-BFB5-4CF9530620BB}" srcOrd="4" destOrd="0" presId="urn:microsoft.com/office/officeart/2008/layout/VerticalCurvedList"/>
    <dgm:cxn modelId="{41CB3CB5-08A4-471D-A01E-09952DAF8747}" type="presParOf" srcId="{880A524D-35A2-4C3C-BFB5-4CF9530620BB}" destId="{724131BC-74C6-44C5-AA14-113E4FACBAF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8B62EA-DA75-4115-BAC2-7B968E0FC802}" type="doc">
      <dgm:prSet loTypeId="urn:microsoft.com/office/officeart/2005/8/layout/process1" loCatId="process" qsTypeId="urn:microsoft.com/office/officeart/2005/8/quickstyle/simple3" qsCatId="simple" csTypeId="urn:microsoft.com/office/officeart/2005/8/colors/colorful4" csCatId="colorful" phldr="1"/>
      <dgm:spPr/>
    </dgm:pt>
    <dgm:pt modelId="{E7D24924-7B4A-4582-BD6C-81A8662BCC5F}">
      <dgm:prSet phldrT="[Texto]" custT="1"/>
      <dgm:spPr/>
      <dgm:t>
        <a:bodyPr/>
        <a:lstStyle/>
        <a:p>
          <a:r>
            <a:rPr lang="es-CO" sz="2800" spc="-125" dirty="0">
              <a:latin typeface="Calibri Light"/>
              <a:cs typeface="Calibri Light"/>
            </a:rPr>
            <a:t>Para</a:t>
          </a:r>
          <a:r>
            <a:rPr lang="es-CO" sz="2800" spc="-40" dirty="0">
              <a:latin typeface="Calibri Light"/>
              <a:cs typeface="Calibri Light"/>
            </a:rPr>
            <a:t> </a:t>
          </a:r>
          <a:r>
            <a:rPr lang="es-CO" sz="2800" spc="-10" dirty="0">
              <a:latin typeface="Calibri Light"/>
              <a:cs typeface="Calibri Light"/>
            </a:rPr>
            <a:t>elegir </a:t>
          </a:r>
          <a:r>
            <a:rPr lang="es-CO" sz="2800" spc="-2585" dirty="0">
              <a:latin typeface="Calibri Light"/>
              <a:cs typeface="Calibri Light"/>
            </a:rPr>
            <a:t> </a:t>
          </a:r>
          <a:r>
            <a:rPr lang="es-CO" sz="2800" spc="-15" dirty="0">
              <a:latin typeface="Calibri Light"/>
              <a:cs typeface="Calibri Light"/>
            </a:rPr>
            <a:t>Antibiótico</a:t>
          </a:r>
          <a:endParaRPr lang="es-CO" sz="2800" dirty="0"/>
        </a:p>
      </dgm:t>
    </dgm:pt>
    <dgm:pt modelId="{556609AB-68CB-42BB-B745-9AC12177C00A}" type="parTrans" cxnId="{4C890EB2-F12A-4715-8710-27B0976CB81A}">
      <dgm:prSet/>
      <dgm:spPr/>
      <dgm:t>
        <a:bodyPr/>
        <a:lstStyle/>
        <a:p>
          <a:endParaRPr lang="es-CO" sz="2400"/>
        </a:p>
      </dgm:t>
    </dgm:pt>
    <dgm:pt modelId="{32F9A2AA-06C7-4650-A628-CE5D250B9144}" type="sibTrans" cxnId="{4C890EB2-F12A-4715-8710-27B0976CB81A}">
      <dgm:prSet custT="1"/>
      <dgm:spPr/>
      <dgm:t>
        <a:bodyPr/>
        <a:lstStyle/>
        <a:p>
          <a:endParaRPr lang="es-CO" sz="2400"/>
        </a:p>
      </dgm:t>
    </dgm:pt>
    <dgm:pt modelId="{372869F3-2791-4803-AFE9-46ACF806B231}">
      <dgm:prSet phldrT="[Texto]" custT="1"/>
      <dgm:spPr/>
      <dgm:t>
        <a:bodyPr/>
        <a:lstStyle/>
        <a:p>
          <a:r>
            <a:rPr lang="es-MX" sz="2800" spc="-55" dirty="0">
              <a:latin typeface="Calibri"/>
              <a:cs typeface="Calibri"/>
            </a:rPr>
            <a:t>Tener</a:t>
          </a:r>
          <a:r>
            <a:rPr lang="es-MX" sz="2800" spc="-20" dirty="0">
              <a:latin typeface="Calibri"/>
              <a:cs typeface="Calibri"/>
            </a:rPr>
            <a:t> </a:t>
          </a:r>
          <a:r>
            <a:rPr lang="es-MX" sz="2800" spc="-5" dirty="0">
              <a:latin typeface="Calibri"/>
              <a:cs typeface="Calibri"/>
            </a:rPr>
            <a:t>en</a:t>
          </a:r>
          <a:r>
            <a:rPr lang="es-MX" sz="2800" spc="10" dirty="0">
              <a:latin typeface="Calibri"/>
              <a:cs typeface="Calibri"/>
            </a:rPr>
            <a:t> </a:t>
          </a:r>
          <a:r>
            <a:rPr lang="es-MX" sz="2800" spc="-15" dirty="0">
              <a:latin typeface="Calibri"/>
              <a:cs typeface="Calibri"/>
            </a:rPr>
            <a:t>cuenta</a:t>
          </a:r>
          <a:r>
            <a:rPr lang="es-MX" sz="2800" spc="15" dirty="0">
              <a:latin typeface="Calibri"/>
              <a:cs typeface="Calibri"/>
            </a:rPr>
            <a:t> </a:t>
          </a:r>
          <a:r>
            <a:rPr lang="es-MX" sz="2800" spc="-20" dirty="0">
              <a:latin typeface="Calibri"/>
              <a:cs typeface="Calibri"/>
            </a:rPr>
            <a:t>flora</a:t>
          </a:r>
          <a:r>
            <a:rPr lang="es-MX" sz="2800" spc="-5" dirty="0">
              <a:latin typeface="Calibri"/>
              <a:cs typeface="Calibri"/>
            </a:rPr>
            <a:t> </a:t>
          </a:r>
          <a:r>
            <a:rPr lang="es-MX" sz="2800" spc="-10" dirty="0">
              <a:latin typeface="Calibri"/>
              <a:cs typeface="Calibri"/>
            </a:rPr>
            <a:t>bacteriana</a:t>
          </a:r>
          <a:r>
            <a:rPr lang="es-MX" sz="2800" spc="-5" dirty="0">
              <a:latin typeface="Calibri"/>
              <a:cs typeface="Calibri"/>
            </a:rPr>
            <a:t> local o </a:t>
          </a:r>
          <a:r>
            <a:rPr lang="es-MX" sz="2800" dirty="0">
              <a:latin typeface="Calibri"/>
              <a:cs typeface="Calibri"/>
            </a:rPr>
            <a:t> </a:t>
          </a:r>
          <a:r>
            <a:rPr lang="es-MX" sz="2800" spc="-10" dirty="0">
              <a:latin typeface="Calibri"/>
              <a:cs typeface="Calibri"/>
            </a:rPr>
            <a:t>regional</a:t>
          </a:r>
          <a:r>
            <a:rPr lang="es-MX" sz="2800" dirty="0">
              <a:latin typeface="Calibri"/>
              <a:cs typeface="Calibri"/>
            </a:rPr>
            <a:t> </a:t>
          </a:r>
          <a:endParaRPr lang="es-CO" sz="2800" dirty="0"/>
        </a:p>
      </dgm:t>
    </dgm:pt>
    <dgm:pt modelId="{A7A5A3DD-3743-4FAC-B668-F78AE6E1DC1B}" type="parTrans" cxnId="{540E16D8-345E-4435-8BF0-BB608AEEA2B2}">
      <dgm:prSet/>
      <dgm:spPr/>
      <dgm:t>
        <a:bodyPr/>
        <a:lstStyle/>
        <a:p>
          <a:endParaRPr lang="es-CO" sz="2400"/>
        </a:p>
      </dgm:t>
    </dgm:pt>
    <dgm:pt modelId="{76419193-B5AE-4B7E-A6DF-3899FEB415C3}" type="sibTrans" cxnId="{540E16D8-345E-4435-8BF0-BB608AEEA2B2}">
      <dgm:prSet custT="1"/>
      <dgm:spPr/>
      <dgm:t>
        <a:bodyPr/>
        <a:lstStyle/>
        <a:p>
          <a:endParaRPr lang="es-CO" sz="2400"/>
        </a:p>
      </dgm:t>
    </dgm:pt>
    <dgm:pt modelId="{F529EC6F-7351-4501-8D10-2E846D2D94FE}">
      <dgm:prSet phldrT="[Texto]" custT="1"/>
      <dgm:spPr/>
      <dgm:t>
        <a:bodyPr/>
        <a:lstStyle/>
        <a:p>
          <a:r>
            <a:rPr lang="es-CO" sz="2800" spc="-15" dirty="0">
              <a:latin typeface="Calibri"/>
              <a:cs typeface="Calibri"/>
            </a:rPr>
            <a:t>Patrones</a:t>
          </a:r>
          <a:r>
            <a:rPr lang="es-CO" sz="2800" spc="15" dirty="0">
              <a:latin typeface="Calibri"/>
              <a:cs typeface="Calibri"/>
            </a:rPr>
            <a:t> </a:t>
          </a:r>
          <a:r>
            <a:rPr lang="es-CO" sz="2800" spc="-5" dirty="0">
              <a:latin typeface="Calibri"/>
              <a:cs typeface="Calibri"/>
            </a:rPr>
            <a:t>de </a:t>
          </a:r>
          <a:r>
            <a:rPr lang="es-CO" sz="2800" spc="-10" dirty="0">
              <a:latin typeface="Calibri"/>
              <a:cs typeface="Calibri"/>
            </a:rPr>
            <a:t>susceptibilidad </a:t>
          </a:r>
          <a:r>
            <a:rPr lang="es-CO" sz="2800" spc="-620" dirty="0">
              <a:latin typeface="Calibri"/>
              <a:cs typeface="Calibri"/>
            </a:rPr>
            <a:t> </a:t>
          </a:r>
          <a:r>
            <a:rPr lang="es-CO" sz="2800" spc="-10" dirty="0">
              <a:latin typeface="Calibri"/>
              <a:cs typeface="Calibri"/>
            </a:rPr>
            <a:t>antimicrobiana</a:t>
          </a:r>
          <a:endParaRPr lang="es-CO" sz="2800" dirty="0"/>
        </a:p>
      </dgm:t>
    </dgm:pt>
    <dgm:pt modelId="{A66933E4-6EAC-4B36-8DB0-921D180A32BB}" type="parTrans" cxnId="{A6362D3B-CE96-4BE0-955E-39430DB21FC8}">
      <dgm:prSet/>
      <dgm:spPr/>
      <dgm:t>
        <a:bodyPr/>
        <a:lstStyle/>
        <a:p>
          <a:endParaRPr lang="es-CO" sz="2400"/>
        </a:p>
      </dgm:t>
    </dgm:pt>
    <dgm:pt modelId="{B8526D6F-3E82-4F06-8C90-6B995A7BDD6C}" type="sibTrans" cxnId="{A6362D3B-CE96-4BE0-955E-39430DB21FC8}">
      <dgm:prSet/>
      <dgm:spPr/>
      <dgm:t>
        <a:bodyPr/>
        <a:lstStyle/>
        <a:p>
          <a:endParaRPr lang="es-CO" sz="2400"/>
        </a:p>
      </dgm:t>
    </dgm:pt>
    <dgm:pt modelId="{57ACE810-1940-49D1-A951-5C65E0A65176}" type="pres">
      <dgm:prSet presAssocID="{7A8B62EA-DA75-4115-BAC2-7B968E0FC802}" presName="Name0" presStyleCnt="0">
        <dgm:presLayoutVars>
          <dgm:dir/>
          <dgm:resizeHandles val="exact"/>
        </dgm:presLayoutVars>
      </dgm:prSet>
      <dgm:spPr/>
    </dgm:pt>
    <dgm:pt modelId="{21946A9C-A1DC-41B1-896B-0DAF0FC04CDE}" type="pres">
      <dgm:prSet presAssocID="{E7D24924-7B4A-4582-BD6C-81A8662BCC5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21E46EB-C549-4628-9B79-6A3BC641879D}" type="pres">
      <dgm:prSet presAssocID="{32F9A2AA-06C7-4650-A628-CE5D250B9144}" presName="sibTrans" presStyleLbl="sibTrans2D1" presStyleIdx="0" presStyleCnt="2"/>
      <dgm:spPr/>
      <dgm:t>
        <a:bodyPr/>
        <a:lstStyle/>
        <a:p>
          <a:endParaRPr lang="es-CO"/>
        </a:p>
      </dgm:t>
    </dgm:pt>
    <dgm:pt modelId="{D72EF9EF-375C-4ABF-9D14-1A419FE3DEB1}" type="pres">
      <dgm:prSet presAssocID="{32F9A2AA-06C7-4650-A628-CE5D250B9144}" presName="connectorText" presStyleLbl="sibTrans2D1" presStyleIdx="0" presStyleCnt="2"/>
      <dgm:spPr/>
      <dgm:t>
        <a:bodyPr/>
        <a:lstStyle/>
        <a:p>
          <a:endParaRPr lang="es-CO"/>
        </a:p>
      </dgm:t>
    </dgm:pt>
    <dgm:pt modelId="{7921DAC1-5DEA-47D8-9CEE-3A00868AF500}" type="pres">
      <dgm:prSet presAssocID="{372869F3-2791-4803-AFE9-46ACF806B23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66FC4AC-5DEB-4749-86A2-C852752B62B5}" type="pres">
      <dgm:prSet presAssocID="{76419193-B5AE-4B7E-A6DF-3899FEB415C3}" presName="sibTrans" presStyleLbl="sibTrans2D1" presStyleIdx="1" presStyleCnt="2"/>
      <dgm:spPr/>
      <dgm:t>
        <a:bodyPr/>
        <a:lstStyle/>
        <a:p>
          <a:endParaRPr lang="es-CO"/>
        </a:p>
      </dgm:t>
    </dgm:pt>
    <dgm:pt modelId="{D66FBCB6-DB65-4E38-AD8F-D61B7B8A1809}" type="pres">
      <dgm:prSet presAssocID="{76419193-B5AE-4B7E-A6DF-3899FEB415C3}" presName="connectorText" presStyleLbl="sibTrans2D1" presStyleIdx="1" presStyleCnt="2"/>
      <dgm:spPr/>
      <dgm:t>
        <a:bodyPr/>
        <a:lstStyle/>
        <a:p>
          <a:endParaRPr lang="es-CO"/>
        </a:p>
      </dgm:t>
    </dgm:pt>
    <dgm:pt modelId="{436CD3C0-6D5B-4442-AF8C-0E9909EBDE86}" type="pres">
      <dgm:prSet presAssocID="{F529EC6F-7351-4501-8D10-2E846D2D94F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EE410B16-786B-4C1C-BF51-9087F7D4AFB9}" type="presOf" srcId="{E7D24924-7B4A-4582-BD6C-81A8662BCC5F}" destId="{21946A9C-A1DC-41B1-896B-0DAF0FC04CDE}" srcOrd="0" destOrd="0" presId="urn:microsoft.com/office/officeart/2005/8/layout/process1"/>
    <dgm:cxn modelId="{6F38577A-9A12-42F6-A898-9C9E75856D25}" type="presOf" srcId="{76419193-B5AE-4B7E-A6DF-3899FEB415C3}" destId="{D66FBCB6-DB65-4E38-AD8F-D61B7B8A1809}" srcOrd="1" destOrd="0" presId="urn:microsoft.com/office/officeart/2005/8/layout/process1"/>
    <dgm:cxn modelId="{51734CB4-1E1A-4E03-800C-15E5BE704B2C}" type="presOf" srcId="{F529EC6F-7351-4501-8D10-2E846D2D94FE}" destId="{436CD3C0-6D5B-4442-AF8C-0E9909EBDE86}" srcOrd="0" destOrd="0" presId="urn:microsoft.com/office/officeart/2005/8/layout/process1"/>
    <dgm:cxn modelId="{48AA798C-EB0A-4CB5-8B78-C0169571F1E0}" type="presOf" srcId="{7A8B62EA-DA75-4115-BAC2-7B968E0FC802}" destId="{57ACE810-1940-49D1-A951-5C65E0A65176}" srcOrd="0" destOrd="0" presId="urn:microsoft.com/office/officeart/2005/8/layout/process1"/>
    <dgm:cxn modelId="{4C890EB2-F12A-4715-8710-27B0976CB81A}" srcId="{7A8B62EA-DA75-4115-BAC2-7B968E0FC802}" destId="{E7D24924-7B4A-4582-BD6C-81A8662BCC5F}" srcOrd="0" destOrd="0" parTransId="{556609AB-68CB-42BB-B745-9AC12177C00A}" sibTransId="{32F9A2AA-06C7-4650-A628-CE5D250B9144}"/>
    <dgm:cxn modelId="{A6362D3B-CE96-4BE0-955E-39430DB21FC8}" srcId="{7A8B62EA-DA75-4115-BAC2-7B968E0FC802}" destId="{F529EC6F-7351-4501-8D10-2E846D2D94FE}" srcOrd="2" destOrd="0" parTransId="{A66933E4-6EAC-4B36-8DB0-921D180A32BB}" sibTransId="{B8526D6F-3E82-4F06-8C90-6B995A7BDD6C}"/>
    <dgm:cxn modelId="{6BFB5D7E-3C8F-48C5-80E9-2FB4CEA55AFE}" type="presOf" srcId="{32F9A2AA-06C7-4650-A628-CE5D250B9144}" destId="{D72EF9EF-375C-4ABF-9D14-1A419FE3DEB1}" srcOrd="1" destOrd="0" presId="urn:microsoft.com/office/officeart/2005/8/layout/process1"/>
    <dgm:cxn modelId="{540E16D8-345E-4435-8BF0-BB608AEEA2B2}" srcId="{7A8B62EA-DA75-4115-BAC2-7B968E0FC802}" destId="{372869F3-2791-4803-AFE9-46ACF806B231}" srcOrd="1" destOrd="0" parTransId="{A7A5A3DD-3743-4FAC-B668-F78AE6E1DC1B}" sibTransId="{76419193-B5AE-4B7E-A6DF-3899FEB415C3}"/>
    <dgm:cxn modelId="{9A29E159-EAE9-4334-AE7D-9D0615EDFBD4}" type="presOf" srcId="{32F9A2AA-06C7-4650-A628-CE5D250B9144}" destId="{421E46EB-C549-4628-9B79-6A3BC641879D}" srcOrd="0" destOrd="0" presId="urn:microsoft.com/office/officeart/2005/8/layout/process1"/>
    <dgm:cxn modelId="{5B247C82-9254-4978-B6D0-F71486D422C4}" type="presOf" srcId="{372869F3-2791-4803-AFE9-46ACF806B231}" destId="{7921DAC1-5DEA-47D8-9CEE-3A00868AF500}" srcOrd="0" destOrd="0" presId="urn:microsoft.com/office/officeart/2005/8/layout/process1"/>
    <dgm:cxn modelId="{B50C3228-31EC-4111-A50F-02EDED2638B4}" type="presOf" srcId="{76419193-B5AE-4B7E-A6DF-3899FEB415C3}" destId="{F66FC4AC-5DEB-4749-86A2-C852752B62B5}" srcOrd="0" destOrd="0" presId="urn:microsoft.com/office/officeart/2005/8/layout/process1"/>
    <dgm:cxn modelId="{ACEB2F8D-41C3-4620-A818-754E863DDF61}" type="presParOf" srcId="{57ACE810-1940-49D1-A951-5C65E0A65176}" destId="{21946A9C-A1DC-41B1-896B-0DAF0FC04CDE}" srcOrd="0" destOrd="0" presId="urn:microsoft.com/office/officeart/2005/8/layout/process1"/>
    <dgm:cxn modelId="{A77E9277-6E8C-4F94-BA13-D1EAD6F3E4EA}" type="presParOf" srcId="{57ACE810-1940-49D1-A951-5C65E0A65176}" destId="{421E46EB-C549-4628-9B79-6A3BC641879D}" srcOrd="1" destOrd="0" presId="urn:microsoft.com/office/officeart/2005/8/layout/process1"/>
    <dgm:cxn modelId="{E8747CCD-5DAC-401D-B39C-D44266661A66}" type="presParOf" srcId="{421E46EB-C549-4628-9B79-6A3BC641879D}" destId="{D72EF9EF-375C-4ABF-9D14-1A419FE3DEB1}" srcOrd="0" destOrd="0" presId="urn:microsoft.com/office/officeart/2005/8/layout/process1"/>
    <dgm:cxn modelId="{CCCC144F-B42B-4470-A9BF-062129D9B836}" type="presParOf" srcId="{57ACE810-1940-49D1-A951-5C65E0A65176}" destId="{7921DAC1-5DEA-47D8-9CEE-3A00868AF500}" srcOrd="2" destOrd="0" presId="urn:microsoft.com/office/officeart/2005/8/layout/process1"/>
    <dgm:cxn modelId="{D6849FA6-144E-4B68-9157-93856691CC4E}" type="presParOf" srcId="{57ACE810-1940-49D1-A951-5C65E0A65176}" destId="{F66FC4AC-5DEB-4749-86A2-C852752B62B5}" srcOrd="3" destOrd="0" presId="urn:microsoft.com/office/officeart/2005/8/layout/process1"/>
    <dgm:cxn modelId="{D01275C0-744C-44BF-AC56-9867448F5668}" type="presParOf" srcId="{F66FC4AC-5DEB-4749-86A2-C852752B62B5}" destId="{D66FBCB6-DB65-4E38-AD8F-D61B7B8A1809}" srcOrd="0" destOrd="0" presId="urn:microsoft.com/office/officeart/2005/8/layout/process1"/>
    <dgm:cxn modelId="{4CB975A8-464C-49AB-BF6D-B661DE99B381}" type="presParOf" srcId="{57ACE810-1940-49D1-A951-5C65E0A65176}" destId="{436CD3C0-6D5B-4442-AF8C-0E9909EBDE8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91B33-EC85-4CD5-8AAF-6B3BC58792AE}">
      <dsp:nvSpPr>
        <dsp:cNvPr id="0" name=""/>
        <dsp:cNvSpPr/>
      </dsp:nvSpPr>
      <dsp:spPr>
        <a:xfrm>
          <a:off x="-6076061" y="-936962"/>
          <a:ext cx="7289985" cy="7289985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FB6FFB-044E-43BC-A722-1A8CE1038934}">
      <dsp:nvSpPr>
        <dsp:cNvPr id="0" name=""/>
        <dsp:cNvSpPr/>
      </dsp:nvSpPr>
      <dsp:spPr>
        <a:xfrm>
          <a:off x="995607" y="773738"/>
          <a:ext cx="6393427" cy="15472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2813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spc="-10" dirty="0">
              <a:latin typeface="Calibri"/>
              <a:cs typeface="Calibri"/>
            </a:rPr>
            <a:t>Proceso </a:t>
          </a:r>
          <a:r>
            <a:rPr lang="es-MX" sz="1800" kern="1200" spc="-5" dirty="0">
              <a:latin typeface="Calibri"/>
              <a:cs typeface="Calibri"/>
            </a:rPr>
            <a:t>de </a:t>
          </a:r>
          <a:r>
            <a:rPr lang="es-MX" sz="1800" kern="1200" dirty="0">
              <a:latin typeface="Calibri"/>
              <a:cs typeface="Calibri"/>
            </a:rPr>
            <a:t> </a:t>
          </a:r>
          <a:r>
            <a:rPr lang="es-MX" sz="1800" kern="1200" spc="-5" dirty="0">
              <a:latin typeface="Calibri"/>
              <a:cs typeface="Calibri"/>
            </a:rPr>
            <a:t>inflamación </a:t>
          </a:r>
          <a:r>
            <a:rPr lang="es-MX" sz="1800" kern="1200" dirty="0">
              <a:latin typeface="Calibri"/>
              <a:cs typeface="Calibri"/>
            </a:rPr>
            <a:t> aguda</a:t>
          </a:r>
          <a:r>
            <a:rPr lang="es-MX" sz="1800" kern="1200" spc="-40" dirty="0">
              <a:latin typeface="Calibri"/>
              <a:cs typeface="Calibri"/>
            </a:rPr>
            <a:t> </a:t>
          </a:r>
          <a:r>
            <a:rPr lang="es-MX" sz="1800" kern="1200" spc="-5" dirty="0">
              <a:latin typeface="Calibri"/>
              <a:cs typeface="Calibri"/>
            </a:rPr>
            <a:t>del</a:t>
          </a:r>
          <a:r>
            <a:rPr lang="es-MX" sz="1800" kern="1200" spc="-35" dirty="0">
              <a:latin typeface="Calibri"/>
              <a:cs typeface="Calibri"/>
            </a:rPr>
            <a:t> </a:t>
          </a:r>
          <a:r>
            <a:rPr lang="es-MX" sz="1800" kern="1200" spc="-30" dirty="0">
              <a:latin typeface="Calibri"/>
              <a:cs typeface="Calibri"/>
            </a:rPr>
            <a:t>TGI </a:t>
          </a:r>
          <a:r>
            <a:rPr lang="es-MX" sz="1800" kern="1200" spc="-525" dirty="0">
              <a:latin typeface="Calibri"/>
              <a:cs typeface="Calibri"/>
            </a:rPr>
            <a:t> </a:t>
          </a:r>
          <a:r>
            <a:rPr lang="es-MX" sz="1800" kern="1200" spc="-5" dirty="0">
              <a:latin typeface="Calibri"/>
              <a:cs typeface="Calibri"/>
            </a:rPr>
            <a:t>de causa </a:t>
          </a:r>
          <a:r>
            <a:rPr lang="es-MX" sz="1800" kern="1200" dirty="0">
              <a:latin typeface="Calibri"/>
              <a:cs typeface="Calibri"/>
            </a:rPr>
            <a:t> </a:t>
          </a:r>
          <a:r>
            <a:rPr lang="es-MX" sz="1800" kern="1200" spc="-10" dirty="0">
              <a:latin typeface="Calibri"/>
              <a:cs typeface="Calibri"/>
            </a:rPr>
            <a:t>infecciosa</a:t>
          </a:r>
          <a:endParaRPr lang="es-CO" sz="1800" kern="1200" dirty="0"/>
        </a:p>
      </dsp:txBody>
      <dsp:txXfrm>
        <a:off x="995607" y="773738"/>
        <a:ext cx="6393427" cy="1547260"/>
      </dsp:txXfrm>
    </dsp:sp>
    <dsp:sp modelId="{A0A6729E-1044-4F0F-A324-62146DD5519A}">
      <dsp:nvSpPr>
        <dsp:cNvPr id="0" name=""/>
        <dsp:cNvSpPr/>
      </dsp:nvSpPr>
      <dsp:spPr>
        <a:xfrm>
          <a:off x="0" y="602901"/>
          <a:ext cx="1934075" cy="193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DBE255-FEDF-4759-B50F-508C77CF20BE}">
      <dsp:nvSpPr>
        <dsp:cNvPr id="0" name=""/>
        <dsp:cNvSpPr/>
      </dsp:nvSpPr>
      <dsp:spPr>
        <a:xfrm>
          <a:off x="995607" y="3095062"/>
          <a:ext cx="6393427" cy="154726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2813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/>
            <a:t>La diarrea aguda </a:t>
          </a:r>
          <a:r>
            <a:rPr lang="es-MX" sz="1800" kern="1200" dirty="0" smtClean="0"/>
            <a:t>(EDA</a:t>
          </a:r>
          <a:r>
            <a:rPr lang="es-MX" sz="1800" kern="1200" dirty="0"/>
            <a:t>) se define como una disminución de la consistencia de las heces (blandas o líquidas) y/o un incremento en su frecuencia a tres o más en 24 horas, con o sin otros síntomas</a:t>
          </a:r>
          <a:endParaRPr lang="es-CO" sz="1800" kern="1200" dirty="0"/>
        </a:p>
      </dsp:txBody>
      <dsp:txXfrm>
        <a:off x="995607" y="3095062"/>
        <a:ext cx="6393427" cy="1547260"/>
      </dsp:txXfrm>
    </dsp:sp>
    <dsp:sp modelId="{9BE462AF-EB17-42C4-9C5F-002213E06271}">
      <dsp:nvSpPr>
        <dsp:cNvPr id="0" name=""/>
        <dsp:cNvSpPr/>
      </dsp:nvSpPr>
      <dsp:spPr>
        <a:xfrm>
          <a:off x="28569" y="2901654"/>
          <a:ext cx="1934075" cy="193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EAF97B-9A81-4225-8F93-3D1F30F74B21}">
      <dsp:nvSpPr>
        <dsp:cNvPr id="0" name=""/>
        <dsp:cNvSpPr/>
      </dsp:nvSpPr>
      <dsp:spPr>
        <a:xfrm>
          <a:off x="3269" y="302322"/>
          <a:ext cx="3187898" cy="122891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/>
            <a:t>Diarrea aguda </a:t>
          </a:r>
          <a:endParaRPr lang="es-CO" sz="3400" kern="1200" dirty="0"/>
        </a:p>
      </dsp:txBody>
      <dsp:txXfrm>
        <a:off x="3269" y="302322"/>
        <a:ext cx="3187898" cy="1228915"/>
      </dsp:txXfrm>
    </dsp:sp>
    <dsp:sp modelId="{A375D08B-0109-4CB0-B687-D97E037A0258}">
      <dsp:nvSpPr>
        <dsp:cNvPr id="0" name=""/>
        <dsp:cNvSpPr/>
      </dsp:nvSpPr>
      <dsp:spPr>
        <a:xfrm>
          <a:off x="3269" y="1531238"/>
          <a:ext cx="3187898" cy="191326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3400" kern="1200" dirty="0"/>
            <a:t>Su duración es de siete días o menor</a:t>
          </a:r>
          <a:endParaRPr lang="es-CO" sz="3400" kern="1200" dirty="0"/>
        </a:p>
      </dsp:txBody>
      <dsp:txXfrm>
        <a:off x="3269" y="1531238"/>
        <a:ext cx="3187898" cy="1913265"/>
      </dsp:txXfrm>
    </dsp:sp>
    <dsp:sp modelId="{903B38C7-4773-4D5D-BBD2-B17BA8225BEB}">
      <dsp:nvSpPr>
        <dsp:cNvPr id="0" name=""/>
        <dsp:cNvSpPr/>
      </dsp:nvSpPr>
      <dsp:spPr>
        <a:xfrm>
          <a:off x="3637473" y="302322"/>
          <a:ext cx="3187898" cy="1228915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/>
            <a:t>Diarrea prolongada </a:t>
          </a:r>
          <a:endParaRPr lang="es-CO" sz="3400" kern="1200" dirty="0"/>
        </a:p>
      </dsp:txBody>
      <dsp:txXfrm>
        <a:off x="3637473" y="302322"/>
        <a:ext cx="3187898" cy="1228915"/>
      </dsp:txXfrm>
    </dsp:sp>
    <dsp:sp modelId="{7BA0D396-9466-4D65-BC5B-1B5B7FCC183E}">
      <dsp:nvSpPr>
        <dsp:cNvPr id="0" name=""/>
        <dsp:cNvSpPr/>
      </dsp:nvSpPr>
      <dsp:spPr>
        <a:xfrm>
          <a:off x="3637473" y="1531238"/>
          <a:ext cx="3187898" cy="1913265"/>
        </a:xfrm>
        <a:prstGeom prst="rect">
          <a:avLst/>
        </a:prstGeom>
        <a:solidFill>
          <a:schemeClr val="accent4">
            <a:tint val="40000"/>
            <a:alpha val="90000"/>
            <a:hueOff val="5430963"/>
            <a:satOff val="-25622"/>
            <a:lumOff val="-925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3400" kern="1200" dirty="0"/>
            <a:t>La duración es entre 8 y 13 días</a:t>
          </a:r>
          <a:endParaRPr lang="es-CO" sz="3400" kern="1200" dirty="0"/>
        </a:p>
      </dsp:txBody>
      <dsp:txXfrm>
        <a:off x="3637473" y="1531238"/>
        <a:ext cx="3187898" cy="1913265"/>
      </dsp:txXfrm>
    </dsp:sp>
    <dsp:sp modelId="{DD1640CA-82B3-43E8-A281-556484CCD22B}">
      <dsp:nvSpPr>
        <dsp:cNvPr id="0" name=""/>
        <dsp:cNvSpPr/>
      </dsp:nvSpPr>
      <dsp:spPr>
        <a:xfrm>
          <a:off x="7271677" y="302322"/>
          <a:ext cx="3187898" cy="1228915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/>
            <a:t>Diarrea crónica o persistente </a:t>
          </a:r>
          <a:endParaRPr lang="es-CO" sz="3400" kern="1200" dirty="0"/>
        </a:p>
      </dsp:txBody>
      <dsp:txXfrm>
        <a:off x="7271677" y="302322"/>
        <a:ext cx="3187898" cy="1228915"/>
      </dsp:txXfrm>
    </dsp:sp>
    <dsp:sp modelId="{4FC3BCB1-06EA-4845-891D-BEBAA6F8CC16}">
      <dsp:nvSpPr>
        <dsp:cNvPr id="0" name=""/>
        <dsp:cNvSpPr/>
      </dsp:nvSpPr>
      <dsp:spPr>
        <a:xfrm>
          <a:off x="7271677" y="1531238"/>
          <a:ext cx="3187898" cy="1913265"/>
        </a:xfrm>
        <a:prstGeom prst="rect">
          <a:avLst/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3400" kern="1200" dirty="0"/>
            <a:t>La duración es superior a dos semanas</a:t>
          </a:r>
          <a:endParaRPr lang="es-CO" sz="3400" kern="1200" dirty="0"/>
        </a:p>
      </dsp:txBody>
      <dsp:txXfrm>
        <a:off x="7271677" y="1531238"/>
        <a:ext cx="3187898" cy="19132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BCB0E-D02B-40E7-B63C-27EEA7B8FAE6}">
      <dsp:nvSpPr>
        <dsp:cNvPr id="0" name=""/>
        <dsp:cNvSpPr/>
      </dsp:nvSpPr>
      <dsp:spPr>
        <a:xfrm>
          <a:off x="0" y="502414"/>
          <a:ext cx="8982502" cy="51961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7142" tIns="562356" rIns="697142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700" kern="1200" spc="-10">
              <a:latin typeface="Calibri"/>
              <a:cs typeface="Calibri"/>
            </a:rPr>
            <a:t>Suspender </a:t>
          </a:r>
          <a:r>
            <a:rPr lang="es-CO" sz="2700" kern="1200" spc="-5">
              <a:latin typeface="Calibri"/>
              <a:cs typeface="Calibri"/>
            </a:rPr>
            <a:t> lactancia</a:t>
          </a:r>
          <a:r>
            <a:rPr lang="es-CO" sz="2700" kern="1200" spc="-55">
              <a:latin typeface="Calibri"/>
              <a:cs typeface="Calibri"/>
            </a:rPr>
            <a:t> </a:t>
          </a:r>
          <a:r>
            <a:rPr lang="es-CO" sz="2700" kern="1200" spc="-10">
              <a:latin typeface="Calibri"/>
              <a:cs typeface="Calibri"/>
            </a:rPr>
            <a:t>materna </a:t>
          </a:r>
          <a:r>
            <a:rPr lang="es-CO" sz="2700" kern="1200" spc="-459">
              <a:latin typeface="Calibri"/>
              <a:cs typeface="Calibri"/>
            </a:rPr>
            <a:t> </a:t>
          </a:r>
          <a:r>
            <a:rPr lang="es-CO" sz="2700" kern="1200" spc="-15">
              <a:latin typeface="Calibri"/>
              <a:cs typeface="Calibri"/>
            </a:rPr>
            <a:t>durante </a:t>
          </a:r>
          <a:r>
            <a:rPr lang="es-CO" sz="2700" kern="1200" spc="-10">
              <a:latin typeface="Calibri"/>
              <a:cs typeface="Calibri"/>
            </a:rPr>
            <a:t> enfermedad</a:t>
          </a:r>
          <a:endParaRPr lang="es-CO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700" kern="1200" spc="-5">
              <a:latin typeface="Calibri"/>
              <a:cs typeface="Calibri"/>
            </a:rPr>
            <a:t>Lactancia </a:t>
          </a:r>
          <a:r>
            <a:rPr lang="es-CO" sz="2700" kern="1200" spc="-10">
              <a:latin typeface="Calibri"/>
              <a:cs typeface="Calibri"/>
            </a:rPr>
            <a:t>materna </a:t>
          </a:r>
          <a:r>
            <a:rPr lang="es-CO" sz="2700" kern="1200" spc="-459">
              <a:latin typeface="Calibri"/>
              <a:cs typeface="Calibri"/>
            </a:rPr>
            <a:t> </a:t>
          </a:r>
          <a:r>
            <a:rPr lang="es-CO" sz="2700" kern="1200" spc="-20">
              <a:latin typeface="Calibri"/>
              <a:cs typeface="Calibri"/>
            </a:rPr>
            <a:t>exclusiva</a:t>
          </a:r>
          <a:r>
            <a:rPr lang="es-CO" sz="2700" kern="1200">
              <a:latin typeface="Calibri"/>
              <a:cs typeface="Calibri"/>
            </a:rPr>
            <a:t> &lt;</a:t>
          </a:r>
          <a:r>
            <a:rPr lang="es-CO" sz="2700" kern="1200" spc="-20">
              <a:latin typeface="Calibri"/>
              <a:cs typeface="Calibri"/>
            </a:rPr>
            <a:t> </a:t>
          </a:r>
          <a:r>
            <a:rPr lang="es-CO" sz="2700" kern="1200">
              <a:latin typeface="Calibri"/>
              <a:cs typeface="Calibri"/>
            </a:rPr>
            <a:t>3</a:t>
          </a:r>
          <a:r>
            <a:rPr lang="es-CO" sz="2700" kern="1200" spc="-20">
              <a:latin typeface="Calibri"/>
              <a:cs typeface="Calibri"/>
            </a:rPr>
            <a:t> </a:t>
          </a:r>
          <a:r>
            <a:rPr lang="es-CO" sz="2700" kern="1200" spc="-5">
              <a:latin typeface="Calibri"/>
              <a:cs typeface="Calibri"/>
            </a:rPr>
            <a:t>meses</a:t>
          </a:r>
          <a:endParaRPr lang="es-CO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700" kern="1200">
              <a:latin typeface="Calibri"/>
              <a:cs typeface="Calibri"/>
            </a:rPr>
            <a:t>&lt;</a:t>
          </a:r>
          <a:r>
            <a:rPr lang="es-CO" sz="2700" kern="1200" spc="-35">
              <a:latin typeface="Calibri"/>
              <a:cs typeface="Calibri"/>
            </a:rPr>
            <a:t> </a:t>
          </a:r>
          <a:r>
            <a:rPr lang="es-CO" sz="2700" kern="1200">
              <a:latin typeface="Calibri"/>
              <a:cs typeface="Calibri"/>
            </a:rPr>
            <a:t>1</a:t>
          </a:r>
          <a:r>
            <a:rPr lang="es-CO" sz="2700" kern="1200" spc="-35">
              <a:latin typeface="Calibri"/>
              <a:cs typeface="Calibri"/>
            </a:rPr>
            <a:t> </a:t>
          </a:r>
          <a:r>
            <a:rPr lang="es-CO" sz="2700" kern="1200">
              <a:latin typeface="Calibri"/>
              <a:cs typeface="Calibri"/>
            </a:rPr>
            <a:t>año</a:t>
          </a:r>
          <a:endParaRPr lang="es-CO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700" kern="1200">
              <a:latin typeface="Calibri"/>
              <a:cs typeface="Calibri"/>
            </a:rPr>
            <a:t>Bajo</a:t>
          </a:r>
          <a:r>
            <a:rPr lang="es-CO" sz="2700" kern="1200" spc="-25">
              <a:latin typeface="Calibri"/>
              <a:cs typeface="Calibri"/>
            </a:rPr>
            <a:t> </a:t>
          </a:r>
          <a:r>
            <a:rPr lang="es-CO" sz="2700" kern="1200" spc="-5">
              <a:latin typeface="Calibri"/>
              <a:cs typeface="Calibri"/>
            </a:rPr>
            <a:t>peso</a:t>
          </a:r>
          <a:r>
            <a:rPr lang="es-CO" sz="2700" kern="1200" spc="-25">
              <a:latin typeface="Calibri"/>
              <a:cs typeface="Calibri"/>
            </a:rPr>
            <a:t> </a:t>
          </a:r>
          <a:r>
            <a:rPr lang="es-CO" sz="2700" kern="1200">
              <a:latin typeface="Calibri"/>
              <a:cs typeface="Calibri"/>
            </a:rPr>
            <a:t>al</a:t>
          </a:r>
          <a:r>
            <a:rPr lang="es-CO" sz="2700" kern="1200" spc="-20">
              <a:latin typeface="Calibri"/>
              <a:cs typeface="Calibri"/>
            </a:rPr>
            <a:t> </a:t>
          </a:r>
          <a:r>
            <a:rPr lang="es-CO" sz="2700" kern="1200" spc="-5">
              <a:latin typeface="Calibri"/>
              <a:cs typeface="Calibri"/>
            </a:rPr>
            <a:t>nacer</a:t>
          </a:r>
          <a:endParaRPr lang="es-CO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700" kern="1200" spc="-5">
              <a:latin typeface="Calibri"/>
              <a:cs typeface="Calibri"/>
            </a:rPr>
            <a:t> </a:t>
          </a:r>
          <a:r>
            <a:rPr lang="es-CO" sz="2700" kern="1200">
              <a:latin typeface="Calibri"/>
              <a:cs typeface="Calibri"/>
            </a:rPr>
            <a:t>Índices </a:t>
          </a:r>
          <a:r>
            <a:rPr lang="es-CO" sz="2700" kern="1200" spc="5">
              <a:latin typeface="Calibri"/>
              <a:cs typeface="Calibri"/>
            </a:rPr>
            <a:t> </a:t>
          </a:r>
          <a:r>
            <a:rPr lang="es-CO" sz="2700" kern="1200" spc="-10">
              <a:latin typeface="Calibri"/>
              <a:cs typeface="Calibri"/>
            </a:rPr>
            <a:t>antropométricos</a:t>
          </a:r>
          <a:r>
            <a:rPr lang="es-CO" sz="2700" kern="1200" spc="-75">
              <a:latin typeface="Calibri"/>
              <a:cs typeface="Calibri"/>
            </a:rPr>
            <a:t> </a:t>
          </a:r>
          <a:r>
            <a:rPr lang="es-CO" sz="2700" kern="1200">
              <a:latin typeface="Calibri"/>
              <a:cs typeface="Calibri"/>
            </a:rPr>
            <a:t>&lt; </a:t>
          </a:r>
          <a:r>
            <a:rPr lang="es-CO" sz="2700" kern="1200" spc="-5">
              <a:latin typeface="Calibri"/>
              <a:cs typeface="Calibri"/>
            </a:rPr>
            <a:t>–2</a:t>
          </a:r>
          <a:r>
            <a:rPr lang="es-CO" sz="2700" kern="1200" spc="-40">
              <a:latin typeface="Calibri"/>
              <a:cs typeface="Calibri"/>
            </a:rPr>
            <a:t> </a:t>
          </a:r>
          <a:r>
            <a:rPr lang="es-CO" sz="2700" kern="1200" spc="-5">
              <a:latin typeface="Calibri"/>
              <a:cs typeface="Calibri"/>
            </a:rPr>
            <a:t>DE</a:t>
          </a:r>
          <a:endParaRPr lang="es-CO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700" kern="1200" spc="-5">
              <a:latin typeface="Calibri"/>
              <a:cs typeface="Calibri"/>
            </a:rPr>
            <a:t>&gt;10</a:t>
          </a:r>
          <a:r>
            <a:rPr lang="es-CO" sz="2700" kern="1200">
              <a:latin typeface="Calibri"/>
              <a:cs typeface="Calibri"/>
            </a:rPr>
            <a:t> </a:t>
          </a:r>
          <a:r>
            <a:rPr lang="es-CO" sz="2700" kern="1200" spc="-10">
              <a:latin typeface="Calibri"/>
              <a:cs typeface="Calibri"/>
            </a:rPr>
            <a:t>deposiciones </a:t>
          </a:r>
          <a:r>
            <a:rPr lang="es-CO" sz="2700" kern="1200" spc="-459">
              <a:latin typeface="Calibri"/>
              <a:cs typeface="Calibri"/>
            </a:rPr>
            <a:t> </a:t>
          </a:r>
          <a:r>
            <a:rPr lang="es-CO" sz="2700" kern="1200">
              <a:latin typeface="Calibri"/>
              <a:cs typeface="Calibri"/>
            </a:rPr>
            <a:t>en</a:t>
          </a:r>
          <a:r>
            <a:rPr lang="es-CO" sz="2700" kern="1200" spc="-20">
              <a:latin typeface="Calibri"/>
              <a:cs typeface="Calibri"/>
            </a:rPr>
            <a:t> </a:t>
          </a:r>
          <a:r>
            <a:rPr lang="es-CO" sz="2700" kern="1200">
              <a:latin typeface="Calibri"/>
              <a:cs typeface="Calibri"/>
            </a:rPr>
            <a:t>últimas</a:t>
          </a:r>
          <a:r>
            <a:rPr lang="es-CO" sz="2700" kern="1200" spc="-30">
              <a:latin typeface="Calibri"/>
              <a:cs typeface="Calibri"/>
            </a:rPr>
            <a:t> </a:t>
          </a:r>
          <a:r>
            <a:rPr lang="es-CO" sz="2700" kern="1200">
              <a:latin typeface="Calibri"/>
              <a:cs typeface="Calibri"/>
            </a:rPr>
            <a:t>24</a:t>
          </a:r>
          <a:r>
            <a:rPr lang="es-CO" sz="2700" kern="1200" spc="-25">
              <a:latin typeface="Calibri"/>
              <a:cs typeface="Calibri"/>
            </a:rPr>
            <a:t> </a:t>
          </a:r>
          <a:r>
            <a:rPr lang="es-CO" sz="2700" kern="1200">
              <a:latin typeface="Calibri"/>
              <a:cs typeface="Calibri"/>
            </a:rPr>
            <a:t>h</a:t>
          </a:r>
          <a:endParaRPr lang="es-CO" sz="2700" kern="1200" dirty="0">
            <a:latin typeface="Times New Roman"/>
            <a:cs typeface="Times New Roman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700" kern="1200" dirty="0">
              <a:latin typeface="Calibri"/>
              <a:cs typeface="Calibri"/>
            </a:rPr>
            <a:t>&gt;</a:t>
          </a:r>
          <a:r>
            <a:rPr lang="pt-BR" sz="2700" kern="1200" spc="-40" dirty="0">
              <a:latin typeface="Calibri"/>
              <a:cs typeface="Calibri"/>
            </a:rPr>
            <a:t> </a:t>
          </a:r>
          <a:r>
            <a:rPr lang="pt-BR" sz="2700" kern="1200" dirty="0">
              <a:latin typeface="Calibri"/>
              <a:cs typeface="Calibri"/>
            </a:rPr>
            <a:t>5</a:t>
          </a:r>
          <a:r>
            <a:rPr lang="pt-BR" sz="2700" kern="1200" spc="-35" dirty="0">
              <a:latin typeface="Calibri"/>
              <a:cs typeface="Calibri"/>
            </a:rPr>
            <a:t> </a:t>
          </a:r>
          <a:r>
            <a:rPr lang="pt-BR" sz="2700" kern="1200" spc="-10" dirty="0">
              <a:latin typeface="Calibri"/>
              <a:cs typeface="Calibri"/>
            </a:rPr>
            <a:t>vómitos</a:t>
          </a:r>
          <a:r>
            <a:rPr lang="pt-BR" sz="2700" kern="1200" spc="-30" dirty="0">
              <a:latin typeface="Calibri"/>
              <a:cs typeface="Calibri"/>
            </a:rPr>
            <a:t> </a:t>
          </a:r>
          <a:r>
            <a:rPr lang="pt-BR" sz="2700" kern="1200" spc="-30" dirty="0" err="1">
              <a:latin typeface="Calibri"/>
              <a:cs typeface="Calibri"/>
            </a:rPr>
            <a:t>en</a:t>
          </a:r>
          <a:r>
            <a:rPr lang="pt-BR" sz="2700" kern="1200" spc="-30" dirty="0">
              <a:latin typeface="Calibri"/>
              <a:cs typeface="Calibri"/>
            </a:rPr>
            <a:t> </a:t>
          </a:r>
          <a:r>
            <a:rPr lang="pt-BR" sz="2700" kern="1200" spc="-30" dirty="0" err="1">
              <a:latin typeface="Calibri"/>
              <a:cs typeface="Calibri"/>
            </a:rPr>
            <a:t>las</a:t>
          </a:r>
          <a:r>
            <a:rPr lang="pt-BR" sz="2700" kern="1200" dirty="0">
              <a:latin typeface="Calibri"/>
              <a:cs typeface="Calibri"/>
            </a:rPr>
            <a:t> </a:t>
          </a:r>
          <a:r>
            <a:rPr lang="pt-BR" sz="2700" kern="1200" spc="-459" dirty="0">
              <a:latin typeface="Calibri"/>
              <a:cs typeface="Calibri"/>
            </a:rPr>
            <a:t> </a:t>
          </a:r>
          <a:r>
            <a:rPr lang="pt-BR" sz="2700" kern="1200" spc="-5" dirty="0">
              <a:latin typeface="Calibri"/>
              <a:cs typeface="Calibri"/>
            </a:rPr>
            <a:t>últimas</a:t>
          </a:r>
          <a:r>
            <a:rPr lang="pt-BR" sz="2700" kern="1200" spc="-25" dirty="0">
              <a:latin typeface="Calibri"/>
              <a:cs typeface="Calibri"/>
            </a:rPr>
            <a:t> </a:t>
          </a:r>
          <a:r>
            <a:rPr lang="pt-BR" sz="2700" kern="1200" dirty="0">
              <a:latin typeface="Calibri"/>
              <a:cs typeface="Calibri"/>
            </a:rPr>
            <a:t>4</a:t>
          </a:r>
          <a:r>
            <a:rPr lang="pt-BR" sz="2700" kern="1200" spc="-20" dirty="0">
              <a:latin typeface="Calibri"/>
              <a:cs typeface="Calibri"/>
            </a:rPr>
            <a:t> </a:t>
          </a:r>
          <a:r>
            <a:rPr lang="pt-BR" sz="2700" kern="1200" dirty="0">
              <a:latin typeface="Calibri"/>
              <a:cs typeface="Calibri"/>
            </a:rPr>
            <a:t>h</a:t>
          </a:r>
          <a:endParaRPr lang="es-CO" sz="2700" kern="1200" dirty="0">
            <a:latin typeface="Times New Roman"/>
            <a:cs typeface="Times New Roman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700" kern="1200">
              <a:latin typeface="Calibri"/>
              <a:cs typeface="Calibri"/>
            </a:rPr>
            <a:t>Hacinamiento </a:t>
          </a:r>
          <a:endParaRPr lang="es-CO" sz="2700" kern="1200" dirty="0">
            <a:latin typeface="Times New Roman"/>
            <a:cs typeface="Times New Roman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700" kern="1200">
              <a:latin typeface="Calibri"/>
              <a:cs typeface="Calibri"/>
            </a:rPr>
            <a:t>Falta de higiene de manos </a:t>
          </a:r>
          <a:endParaRPr lang="es-CO" sz="2700" kern="1200" dirty="0">
            <a:latin typeface="Times New Roman"/>
            <a:cs typeface="Times New Roman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700" kern="1200">
              <a:latin typeface="Times New Roman"/>
              <a:cs typeface="Times New Roman"/>
            </a:rPr>
            <a:t>Infección por rotavirus</a:t>
          </a:r>
          <a:endParaRPr lang="es-CO" sz="2700" kern="1200" dirty="0">
            <a:latin typeface="Times New Roman"/>
            <a:cs typeface="Times New Roman"/>
          </a:endParaRPr>
        </a:p>
      </dsp:txBody>
      <dsp:txXfrm>
        <a:off x="0" y="502414"/>
        <a:ext cx="8982502" cy="5196180"/>
      </dsp:txXfrm>
    </dsp:sp>
    <dsp:sp modelId="{DEE768FB-B264-437C-B1FD-E922EFB53B88}">
      <dsp:nvSpPr>
        <dsp:cNvPr id="0" name=""/>
        <dsp:cNvSpPr/>
      </dsp:nvSpPr>
      <dsp:spPr>
        <a:xfrm>
          <a:off x="449125" y="103894"/>
          <a:ext cx="6287751" cy="7970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7662" tIns="0" rIns="23766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latin typeface="+mn-lt"/>
            </a:rPr>
            <a:t>AUMENTA EL RIESGO DE DESHIDRATACION</a:t>
          </a:r>
          <a:endParaRPr lang="es-CO" sz="2000" b="1" kern="1200" dirty="0">
            <a:latin typeface="+mn-lt"/>
          </a:endParaRPr>
        </a:p>
      </dsp:txBody>
      <dsp:txXfrm>
        <a:off x="488033" y="142802"/>
        <a:ext cx="6209935" cy="7192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FDFCF-FA10-4F2E-AAD5-1BDD77223E26}">
      <dsp:nvSpPr>
        <dsp:cNvPr id="0" name=""/>
        <dsp:cNvSpPr/>
      </dsp:nvSpPr>
      <dsp:spPr>
        <a:xfrm>
          <a:off x="811106" y="0"/>
          <a:ext cx="9192541" cy="5514651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AFF9BD4-D31F-4702-A753-3F6B220280A2}">
      <dsp:nvSpPr>
        <dsp:cNvPr id="0" name=""/>
        <dsp:cNvSpPr/>
      </dsp:nvSpPr>
      <dsp:spPr>
        <a:xfrm>
          <a:off x="5412" y="1654395"/>
          <a:ext cx="2603356" cy="22058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spc="-10" dirty="0">
              <a:latin typeface="Calibri"/>
              <a:cs typeface="Calibri"/>
            </a:rPr>
            <a:t>Edad</a:t>
          </a:r>
          <a:r>
            <a:rPr lang="es-MX" sz="3000" kern="1200" spc="-100" dirty="0">
              <a:latin typeface="Calibri"/>
              <a:cs typeface="Calibri"/>
            </a:rPr>
            <a:t> </a:t>
          </a:r>
          <a:r>
            <a:rPr lang="es-MX" sz="3000" kern="1200" dirty="0">
              <a:latin typeface="Calibri"/>
              <a:cs typeface="Calibri"/>
            </a:rPr>
            <a:t>menor </a:t>
          </a:r>
          <a:r>
            <a:rPr lang="es-MX" sz="3000" kern="1200" spc="-505" dirty="0">
              <a:latin typeface="Calibri"/>
              <a:cs typeface="Calibri"/>
            </a:rPr>
            <a:t> </a:t>
          </a:r>
          <a:r>
            <a:rPr lang="es-MX" sz="3000" kern="1200" spc="-5" dirty="0">
              <a:latin typeface="Calibri"/>
              <a:cs typeface="Calibri"/>
            </a:rPr>
            <a:t>de</a:t>
          </a:r>
          <a:r>
            <a:rPr lang="es-MX" sz="3000" kern="1200" spc="-45" dirty="0">
              <a:latin typeface="Calibri"/>
              <a:cs typeface="Calibri"/>
            </a:rPr>
            <a:t> </a:t>
          </a:r>
          <a:r>
            <a:rPr lang="es-MX" sz="3000" kern="1200" dirty="0">
              <a:latin typeface="Calibri"/>
              <a:cs typeface="Calibri"/>
            </a:rPr>
            <a:t>3</a:t>
          </a:r>
          <a:r>
            <a:rPr lang="es-MX" sz="3000" kern="1200" spc="-25" dirty="0">
              <a:latin typeface="Calibri"/>
              <a:cs typeface="Calibri"/>
            </a:rPr>
            <a:t> </a:t>
          </a:r>
          <a:r>
            <a:rPr lang="es-MX" sz="3000" kern="1200" dirty="0">
              <a:latin typeface="Calibri"/>
              <a:cs typeface="Calibri"/>
            </a:rPr>
            <a:t>meses</a:t>
          </a:r>
          <a:endParaRPr lang="es-CO" sz="3000" kern="1200" dirty="0"/>
        </a:p>
      </dsp:txBody>
      <dsp:txXfrm>
        <a:off x="113093" y="1762076"/>
        <a:ext cx="2387994" cy="1990498"/>
      </dsp:txXfrm>
    </dsp:sp>
    <dsp:sp modelId="{CDE9D0BF-9DFA-4969-9F1F-EAB56044ECB3}">
      <dsp:nvSpPr>
        <dsp:cNvPr id="0" name=""/>
        <dsp:cNvSpPr/>
      </dsp:nvSpPr>
      <dsp:spPr>
        <a:xfrm>
          <a:off x="2738937" y="1654395"/>
          <a:ext cx="2603356" cy="2205860"/>
        </a:xfrm>
        <a:prstGeom prst="roundRect">
          <a:avLst/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>
              <a:latin typeface="Calibri"/>
              <a:cs typeface="Calibri"/>
            </a:rPr>
            <a:t>Bajo </a:t>
          </a:r>
          <a:r>
            <a:rPr lang="es-MX" sz="3000" kern="1200" spc="-5" dirty="0">
              <a:latin typeface="Calibri"/>
              <a:cs typeface="Calibri"/>
            </a:rPr>
            <a:t>peso </a:t>
          </a:r>
          <a:r>
            <a:rPr lang="es-MX" sz="3000" kern="1200" dirty="0">
              <a:latin typeface="Calibri"/>
              <a:cs typeface="Calibri"/>
            </a:rPr>
            <a:t> </a:t>
          </a:r>
          <a:r>
            <a:rPr lang="es-MX" sz="3000" kern="1200" spc="-15" dirty="0">
              <a:latin typeface="Calibri"/>
              <a:cs typeface="Calibri"/>
            </a:rPr>
            <a:t>para</a:t>
          </a:r>
          <a:r>
            <a:rPr lang="es-MX" sz="3000" kern="1200" spc="-40" dirty="0">
              <a:latin typeface="Calibri"/>
              <a:cs typeface="Calibri"/>
            </a:rPr>
            <a:t> </a:t>
          </a:r>
          <a:r>
            <a:rPr lang="es-MX" sz="3000" kern="1200" dirty="0">
              <a:latin typeface="Calibri"/>
              <a:cs typeface="Calibri"/>
            </a:rPr>
            <a:t>la</a:t>
          </a:r>
          <a:r>
            <a:rPr lang="es-MX" sz="3000" kern="1200" spc="-45" dirty="0">
              <a:latin typeface="Calibri"/>
              <a:cs typeface="Calibri"/>
            </a:rPr>
            <a:t> </a:t>
          </a:r>
          <a:r>
            <a:rPr lang="es-MX" sz="3000" kern="1200" dirty="0">
              <a:latin typeface="Calibri"/>
              <a:cs typeface="Calibri"/>
            </a:rPr>
            <a:t>edad</a:t>
          </a:r>
          <a:endParaRPr lang="es-CO" sz="3000" kern="1200" dirty="0"/>
        </a:p>
      </dsp:txBody>
      <dsp:txXfrm>
        <a:off x="2846618" y="1762076"/>
        <a:ext cx="2387994" cy="1990498"/>
      </dsp:txXfrm>
    </dsp:sp>
    <dsp:sp modelId="{C95508F7-812E-4E9C-A6ED-7354853F5186}">
      <dsp:nvSpPr>
        <dsp:cNvPr id="0" name=""/>
        <dsp:cNvSpPr/>
      </dsp:nvSpPr>
      <dsp:spPr>
        <a:xfrm>
          <a:off x="5472461" y="1654395"/>
          <a:ext cx="2603356" cy="2205860"/>
        </a:xfrm>
        <a:prstGeom prst="roundRect">
          <a:avLst/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>
              <a:latin typeface="Calibri"/>
              <a:cs typeface="Calibri"/>
            </a:rPr>
            <a:t>No</a:t>
          </a:r>
          <a:r>
            <a:rPr lang="es-MX" sz="3000" kern="1200" spc="-75" dirty="0">
              <a:latin typeface="Calibri"/>
              <a:cs typeface="Calibri"/>
            </a:rPr>
            <a:t> </a:t>
          </a:r>
          <a:r>
            <a:rPr lang="es-MX" sz="3000" kern="1200" spc="-5" dirty="0">
              <a:latin typeface="Calibri"/>
              <a:cs typeface="Calibri"/>
            </a:rPr>
            <a:t>haber </a:t>
          </a:r>
          <a:r>
            <a:rPr lang="es-MX" sz="3000" kern="1200" spc="-505" dirty="0">
              <a:latin typeface="Calibri"/>
              <a:cs typeface="Calibri"/>
            </a:rPr>
            <a:t> </a:t>
          </a:r>
          <a:r>
            <a:rPr lang="es-MX" sz="3000" kern="1200" spc="-10" dirty="0">
              <a:latin typeface="Calibri"/>
              <a:cs typeface="Calibri"/>
            </a:rPr>
            <a:t>realizado </a:t>
          </a:r>
          <a:r>
            <a:rPr lang="es-MX" sz="3000" kern="1200" spc="-505" dirty="0">
              <a:latin typeface="Calibri"/>
              <a:cs typeface="Calibri"/>
            </a:rPr>
            <a:t> </a:t>
          </a:r>
          <a:r>
            <a:rPr lang="es-MX" sz="3000" kern="1200" spc="-15" dirty="0">
              <a:latin typeface="Calibri"/>
              <a:cs typeface="Calibri"/>
            </a:rPr>
            <a:t>control </a:t>
          </a:r>
          <a:r>
            <a:rPr lang="es-MX" sz="3000" kern="1200" spc="-10" dirty="0">
              <a:latin typeface="Calibri"/>
              <a:cs typeface="Calibri"/>
            </a:rPr>
            <a:t> </a:t>
          </a:r>
          <a:r>
            <a:rPr lang="es-MX" sz="3000" kern="1200" spc="-15" dirty="0">
              <a:latin typeface="Calibri"/>
              <a:cs typeface="Calibri"/>
            </a:rPr>
            <a:t>prenatal</a:t>
          </a:r>
          <a:endParaRPr lang="es-CO" sz="3000" kern="1200" dirty="0"/>
        </a:p>
      </dsp:txBody>
      <dsp:txXfrm>
        <a:off x="5580142" y="1762076"/>
        <a:ext cx="2387994" cy="1990498"/>
      </dsp:txXfrm>
    </dsp:sp>
    <dsp:sp modelId="{4BC3939B-2EEF-471F-9D12-E621462941C7}">
      <dsp:nvSpPr>
        <dsp:cNvPr id="0" name=""/>
        <dsp:cNvSpPr/>
      </dsp:nvSpPr>
      <dsp:spPr>
        <a:xfrm>
          <a:off x="8205985" y="1654395"/>
          <a:ext cx="2603356" cy="2205860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000" kern="1200" spc="-5" dirty="0">
              <a:latin typeface="Calibri"/>
              <a:cs typeface="Calibri"/>
            </a:rPr>
            <a:t>Presencia de </a:t>
          </a:r>
          <a:r>
            <a:rPr lang="es-CO" sz="3000" kern="1200" spc="-505" dirty="0">
              <a:latin typeface="Calibri"/>
              <a:cs typeface="Calibri"/>
            </a:rPr>
            <a:t> </a:t>
          </a:r>
          <a:r>
            <a:rPr lang="es-CO" sz="3000" kern="1200" spc="-5" dirty="0">
              <a:latin typeface="Calibri"/>
              <a:cs typeface="Calibri"/>
            </a:rPr>
            <a:t>enfermedad </a:t>
          </a:r>
          <a:r>
            <a:rPr lang="es-CO" sz="3000" kern="1200" dirty="0">
              <a:latin typeface="Calibri"/>
              <a:cs typeface="Calibri"/>
            </a:rPr>
            <a:t> </a:t>
          </a:r>
          <a:r>
            <a:rPr lang="es-CO" sz="3000" kern="1200" spc="-30" dirty="0">
              <a:latin typeface="Calibri"/>
              <a:cs typeface="Calibri"/>
            </a:rPr>
            <a:t>c</a:t>
          </a:r>
          <a:r>
            <a:rPr lang="es-CO" sz="3000" kern="1200" spc="-5" dirty="0">
              <a:latin typeface="Calibri"/>
              <a:cs typeface="Calibri"/>
            </a:rPr>
            <a:t>on</a:t>
          </a:r>
          <a:r>
            <a:rPr lang="es-CO" sz="3000" kern="1200" spc="-30" dirty="0">
              <a:latin typeface="Calibri"/>
              <a:cs typeface="Calibri"/>
            </a:rPr>
            <a:t>c</a:t>
          </a:r>
          <a:r>
            <a:rPr lang="es-CO" sz="3000" kern="1200" spc="-5" dirty="0">
              <a:latin typeface="Calibri"/>
              <a:cs typeface="Calibri"/>
            </a:rPr>
            <a:t>o</a:t>
          </a:r>
          <a:r>
            <a:rPr lang="es-CO" sz="3000" kern="1200" spc="-10" dirty="0">
              <a:latin typeface="Calibri"/>
              <a:cs typeface="Calibri"/>
            </a:rPr>
            <a:t>m</a:t>
          </a:r>
          <a:r>
            <a:rPr lang="es-CO" sz="3000" kern="1200" dirty="0">
              <a:latin typeface="Calibri"/>
              <a:cs typeface="Calibri"/>
            </a:rPr>
            <a:t>i</a:t>
          </a:r>
          <a:r>
            <a:rPr lang="es-CO" sz="3000" kern="1200" spc="-30" dirty="0">
              <a:latin typeface="Calibri"/>
              <a:cs typeface="Calibri"/>
            </a:rPr>
            <a:t>t</a:t>
          </a:r>
          <a:r>
            <a:rPr lang="es-CO" sz="3000" kern="1200" dirty="0">
              <a:latin typeface="Calibri"/>
              <a:cs typeface="Calibri"/>
            </a:rPr>
            <a:t>a</a:t>
          </a:r>
          <a:r>
            <a:rPr lang="es-CO" sz="3000" kern="1200" spc="-25" dirty="0">
              <a:latin typeface="Calibri"/>
              <a:cs typeface="Calibri"/>
            </a:rPr>
            <a:t>n</a:t>
          </a:r>
          <a:r>
            <a:rPr lang="es-CO" sz="3000" kern="1200" spc="-30" dirty="0">
              <a:latin typeface="Calibri"/>
              <a:cs typeface="Calibri"/>
            </a:rPr>
            <a:t>t</a:t>
          </a:r>
          <a:r>
            <a:rPr lang="es-CO" sz="3000" kern="1200" dirty="0">
              <a:latin typeface="Calibri"/>
              <a:cs typeface="Calibri"/>
            </a:rPr>
            <a:t>e</a:t>
          </a:r>
          <a:endParaRPr lang="es-CO" sz="3000" kern="1200" dirty="0"/>
        </a:p>
      </dsp:txBody>
      <dsp:txXfrm>
        <a:off x="8313666" y="1762076"/>
        <a:ext cx="2387994" cy="19904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2D92C-70FE-4A2C-BFD3-0F2C24BF59CA}">
      <dsp:nvSpPr>
        <dsp:cNvPr id="0" name=""/>
        <dsp:cNvSpPr/>
      </dsp:nvSpPr>
      <dsp:spPr>
        <a:xfrm>
          <a:off x="-6078982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DF5E5B-D14B-4E37-9637-D51B5232F363}">
      <dsp:nvSpPr>
        <dsp:cNvPr id="0" name=""/>
        <dsp:cNvSpPr/>
      </dsp:nvSpPr>
      <dsp:spPr>
        <a:xfrm>
          <a:off x="996086" y="599178"/>
          <a:ext cx="8373330" cy="189786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872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/>
            <a:t>Antibiótico , no rutinariamente </a:t>
          </a:r>
        </a:p>
      </dsp:txBody>
      <dsp:txXfrm>
        <a:off x="996086" y="599178"/>
        <a:ext cx="8373330" cy="1897869"/>
      </dsp:txXfrm>
    </dsp:sp>
    <dsp:sp modelId="{14A59CAC-1E6B-481E-8ECB-016249AF2670}">
      <dsp:nvSpPr>
        <dsp:cNvPr id="0" name=""/>
        <dsp:cNvSpPr/>
      </dsp:nvSpPr>
      <dsp:spPr>
        <a:xfrm>
          <a:off x="28583" y="580610"/>
          <a:ext cx="1935005" cy="193500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1681E56-0834-45FD-9B3F-3A85A4982AD5}">
      <dsp:nvSpPr>
        <dsp:cNvPr id="0" name=""/>
        <dsp:cNvSpPr/>
      </dsp:nvSpPr>
      <dsp:spPr>
        <a:xfrm>
          <a:off x="996086" y="2886448"/>
          <a:ext cx="8373330" cy="1968210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872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kern="1200" dirty="0"/>
            <a:t>En quien SI </a:t>
          </a:r>
          <a:r>
            <a:rPr lang="es-CO" sz="2000" b="1" kern="1200" spc="-1075" dirty="0"/>
            <a:t> </a:t>
          </a:r>
          <a:r>
            <a:rPr lang="es-CO" sz="2000" b="1" kern="1200" dirty="0"/>
            <a:t>a</a:t>
          </a:r>
          <a:r>
            <a:rPr lang="es-CO" sz="2000" b="1" kern="1200" spc="-55" dirty="0"/>
            <a:t>n</a:t>
          </a:r>
          <a:r>
            <a:rPr lang="es-CO" sz="2000" b="1" kern="1200" dirty="0"/>
            <a:t>ti</a:t>
          </a:r>
          <a:r>
            <a:rPr lang="es-CO" sz="2000" b="1" kern="1200" spc="-15" dirty="0"/>
            <a:t>b</a:t>
          </a:r>
          <a:r>
            <a:rPr lang="es-CO" sz="2000" b="1" kern="1200" dirty="0"/>
            <a:t>ióti</a:t>
          </a:r>
          <a:r>
            <a:rPr lang="es-CO" sz="2000" b="1" kern="1200" spc="-65" dirty="0"/>
            <a:t>c</a:t>
          </a:r>
          <a:r>
            <a:rPr lang="es-CO" sz="2000" b="1" kern="1200" spc="-5" dirty="0"/>
            <a:t>os: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spc="-5" dirty="0">
              <a:latin typeface="Calibri"/>
              <a:cs typeface="Calibri"/>
            </a:rPr>
            <a:t>Sospecha</a:t>
          </a:r>
          <a:r>
            <a:rPr lang="es-MX" sz="2000" kern="1200" spc="-30" dirty="0">
              <a:latin typeface="Calibri"/>
              <a:cs typeface="Calibri"/>
            </a:rPr>
            <a:t> </a:t>
          </a:r>
          <a:r>
            <a:rPr lang="es-MX" sz="2000" kern="1200" dirty="0">
              <a:latin typeface="Calibri"/>
              <a:cs typeface="Calibri"/>
            </a:rPr>
            <a:t>o</a:t>
          </a:r>
          <a:r>
            <a:rPr lang="es-MX" sz="2000" kern="1200" spc="-35" dirty="0">
              <a:latin typeface="Calibri"/>
              <a:cs typeface="Calibri"/>
            </a:rPr>
            <a:t> </a:t>
          </a:r>
          <a:r>
            <a:rPr lang="es-MX" sz="2000" kern="1200" spc="-5" dirty="0">
              <a:latin typeface="Calibri"/>
              <a:cs typeface="Calibri"/>
            </a:rPr>
            <a:t>confirmación</a:t>
          </a:r>
          <a:r>
            <a:rPr lang="es-MX" sz="2000" kern="1200" spc="-50" dirty="0">
              <a:latin typeface="Calibri"/>
              <a:cs typeface="Calibri"/>
            </a:rPr>
            <a:t> </a:t>
          </a:r>
          <a:r>
            <a:rPr lang="es-MX" sz="2000" kern="1200" spc="-5" dirty="0">
              <a:latin typeface="Calibri"/>
              <a:cs typeface="Calibri"/>
            </a:rPr>
            <a:t>de </a:t>
          </a:r>
          <a:r>
            <a:rPr lang="es-MX" sz="2000" kern="1200" spc="-645" dirty="0">
              <a:latin typeface="Calibri"/>
              <a:cs typeface="Calibri"/>
            </a:rPr>
            <a:t> </a:t>
          </a:r>
          <a:r>
            <a:rPr lang="es-MX" sz="2000" kern="1200" spc="-10" dirty="0">
              <a:latin typeface="Calibri"/>
              <a:cs typeface="Calibri"/>
            </a:rPr>
            <a:t>bacteriemia</a:t>
          </a:r>
          <a:r>
            <a:rPr lang="es-MX" sz="2000" kern="1200" spc="-15" dirty="0">
              <a:latin typeface="Calibri"/>
              <a:cs typeface="Calibri"/>
            </a:rPr>
            <a:t> </a:t>
          </a:r>
          <a:r>
            <a:rPr lang="es-MX" sz="2000" kern="1200" dirty="0">
              <a:latin typeface="Calibri"/>
              <a:cs typeface="Calibri"/>
            </a:rPr>
            <a:t>o</a:t>
          </a:r>
          <a:r>
            <a:rPr lang="es-MX" sz="2000" kern="1200" spc="-5" dirty="0">
              <a:latin typeface="Calibri"/>
              <a:cs typeface="Calibri"/>
            </a:rPr>
            <a:t> sepsis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spc="-5" dirty="0">
              <a:latin typeface="Calibri"/>
              <a:cs typeface="Calibri"/>
            </a:rPr>
            <a:t>Sospecha Vibrio </a:t>
          </a:r>
          <a:r>
            <a:rPr lang="es-MX" sz="2000" kern="1200" spc="-10" dirty="0" err="1">
              <a:latin typeface="Calibri"/>
              <a:cs typeface="Calibri"/>
            </a:rPr>
            <a:t>cholerae</a:t>
          </a:r>
          <a:r>
            <a:rPr lang="es-MX" sz="2000" kern="1200" spc="-10" dirty="0">
              <a:latin typeface="Calibri"/>
              <a:cs typeface="Calibri"/>
            </a:rPr>
            <a:t> </a:t>
          </a:r>
          <a:r>
            <a:rPr lang="es-MX" sz="2000" kern="1200" spc="-20" dirty="0">
              <a:latin typeface="Calibri"/>
              <a:cs typeface="Calibri"/>
            </a:rPr>
            <a:t>(brote </a:t>
          </a:r>
          <a:r>
            <a:rPr lang="es-MX" sz="2000" kern="1200" spc="-15" dirty="0">
              <a:latin typeface="Calibri"/>
              <a:cs typeface="Calibri"/>
            </a:rPr>
            <a:t> detectado</a:t>
          </a:r>
          <a:r>
            <a:rPr lang="es-MX" sz="2000" kern="1200" dirty="0">
              <a:latin typeface="Calibri"/>
              <a:cs typeface="Calibri"/>
            </a:rPr>
            <a:t> </a:t>
          </a:r>
          <a:r>
            <a:rPr lang="es-MX" sz="2000" kern="1200" spc="-5" dirty="0">
              <a:latin typeface="Calibri"/>
              <a:cs typeface="Calibri"/>
            </a:rPr>
            <a:t>de</a:t>
          </a:r>
          <a:r>
            <a:rPr lang="es-MX" sz="2000" kern="1200" spc="-25" dirty="0">
              <a:latin typeface="Calibri"/>
              <a:cs typeface="Calibri"/>
            </a:rPr>
            <a:t> </a:t>
          </a:r>
          <a:r>
            <a:rPr lang="es-MX" sz="2000" kern="1200" spc="-20" dirty="0">
              <a:latin typeface="Calibri"/>
              <a:cs typeface="Calibri"/>
            </a:rPr>
            <a:t>cólera</a:t>
          </a:r>
          <a:r>
            <a:rPr lang="es-MX" sz="2000" kern="1200" dirty="0">
              <a:latin typeface="Calibri"/>
              <a:cs typeface="Calibri"/>
            </a:rPr>
            <a:t> </a:t>
          </a:r>
          <a:r>
            <a:rPr lang="es-MX" sz="2000" kern="1200" spc="-10" dirty="0">
              <a:latin typeface="Calibri"/>
              <a:cs typeface="Calibri"/>
            </a:rPr>
            <a:t>en </a:t>
          </a:r>
          <a:r>
            <a:rPr lang="es-MX" sz="2000" kern="1200" dirty="0">
              <a:latin typeface="Calibri"/>
              <a:cs typeface="Calibri"/>
            </a:rPr>
            <a:t>la </a:t>
          </a:r>
          <a:r>
            <a:rPr lang="es-MX" sz="2000" kern="1200" spc="-5" dirty="0">
              <a:latin typeface="Calibri"/>
              <a:cs typeface="Calibri"/>
            </a:rPr>
            <a:t>región).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spc="-10" dirty="0">
              <a:latin typeface="Calibri"/>
              <a:cs typeface="Calibri"/>
            </a:rPr>
            <a:t>Diarrea con sangre, fiebre alta </a:t>
          </a:r>
          <a:r>
            <a:rPr lang="es-MX" sz="2000" kern="1200" dirty="0">
              <a:latin typeface="Calibri"/>
              <a:cs typeface="Calibri"/>
            </a:rPr>
            <a:t>( </a:t>
          </a:r>
          <a:r>
            <a:rPr lang="es-MX" sz="2000" kern="1200" spc="-5" dirty="0">
              <a:latin typeface="Calibri"/>
              <a:cs typeface="Calibri"/>
            </a:rPr>
            <a:t>&gt;39ºC) </a:t>
          </a:r>
          <a:r>
            <a:rPr lang="es-MX" sz="2000" kern="1200" spc="-645" dirty="0">
              <a:latin typeface="Calibri"/>
              <a:cs typeface="Calibri"/>
            </a:rPr>
            <a:t> </a:t>
          </a:r>
          <a:r>
            <a:rPr lang="es-MX" sz="2000" kern="1200" spc="-5" dirty="0">
              <a:latin typeface="Calibri"/>
              <a:cs typeface="Calibri"/>
            </a:rPr>
            <a:t>regular</a:t>
          </a:r>
          <a:r>
            <a:rPr lang="es-MX" sz="2000" kern="1200" spc="-10" dirty="0">
              <a:latin typeface="Calibri"/>
              <a:cs typeface="Calibri"/>
            </a:rPr>
            <a:t> </a:t>
          </a:r>
          <a:r>
            <a:rPr lang="es-MX" sz="2000" kern="1200" spc="-15" dirty="0">
              <a:latin typeface="Calibri"/>
              <a:cs typeface="Calibri"/>
            </a:rPr>
            <a:t>estado</a:t>
          </a:r>
          <a:r>
            <a:rPr lang="es-MX" sz="2000" kern="1200" spc="5" dirty="0">
              <a:latin typeface="Calibri"/>
              <a:cs typeface="Calibri"/>
            </a:rPr>
            <a:t> </a:t>
          </a:r>
          <a:r>
            <a:rPr lang="es-MX" sz="2000" kern="1200" spc="-15" dirty="0">
              <a:latin typeface="Calibri"/>
              <a:cs typeface="Calibri"/>
            </a:rPr>
            <a:t>general </a:t>
          </a:r>
          <a:r>
            <a:rPr lang="es-MX" sz="2000" kern="1200" dirty="0">
              <a:latin typeface="Calibri"/>
              <a:cs typeface="Calibri"/>
            </a:rPr>
            <a:t>y </a:t>
          </a:r>
          <a:r>
            <a:rPr lang="es-MX" sz="2000" kern="1200" spc="-5" dirty="0">
              <a:latin typeface="Calibri"/>
              <a:cs typeface="Calibri"/>
            </a:rPr>
            <a:t>no </a:t>
          </a:r>
          <a:r>
            <a:rPr lang="es-MX" sz="2000" kern="1200" spc="-15" dirty="0">
              <a:latin typeface="Calibri"/>
              <a:cs typeface="Calibri"/>
            </a:rPr>
            <a:t>tengan </a:t>
          </a:r>
          <a:r>
            <a:rPr lang="es-MX" sz="2000" kern="1200" spc="-10" dirty="0">
              <a:latin typeface="Calibri"/>
              <a:cs typeface="Calibri"/>
            </a:rPr>
            <a:t> </a:t>
          </a:r>
          <a:r>
            <a:rPr lang="es-MX" sz="2000" kern="1200" spc="-5" dirty="0">
              <a:latin typeface="Calibri"/>
              <a:cs typeface="Calibri"/>
            </a:rPr>
            <a:t>opción</a:t>
          </a:r>
          <a:r>
            <a:rPr lang="es-MX" sz="2000" kern="1200" spc="-30" dirty="0">
              <a:latin typeface="Calibri"/>
              <a:cs typeface="Calibri"/>
            </a:rPr>
            <a:t> </a:t>
          </a:r>
          <a:r>
            <a:rPr lang="es-MX" sz="2000" kern="1200" spc="-5" dirty="0">
              <a:latin typeface="Calibri"/>
              <a:cs typeface="Calibri"/>
            </a:rPr>
            <a:t>de </a:t>
          </a:r>
          <a:r>
            <a:rPr lang="es-MX" sz="2000" kern="1200" spc="-10" dirty="0">
              <a:latin typeface="Calibri"/>
              <a:cs typeface="Calibri"/>
            </a:rPr>
            <a:t>revaluación</a:t>
          </a:r>
          <a:r>
            <a:rPr lang="es-MX" sz="2000" kern="1200" spc="-25" dirty="0">
              <a:latin typeface="Calibri"/>
              <a:cs typeface="Calibri"/>
            </a:rPr>
            <a:t> </a:t>
          </a:r>
          <a:r>
            <a:rPr lang="es-MX" sz="2000" kern="1200" spc="-5" dirty="0">
              <a:latin typeface="Calibri"/>
              <a:cs typeface="Calibri"/>
            </a:rPr>
            <a:t>clínica</a:t>
          </a:r>
          <a:r>
            <a:rPr lang="es-MX" sz="2000" kern="1200" dirty="0">
              <a:latin typeface="Calibri"/>
              <a:cs typeface="Calibri"/>
            </a:rPr>
            <a:t> </a:t>
          </a:r>
          <a:r>
            <a:rPr lang="es-MX" sz="2000" kern="1200" spc="-10" dirty="0">
              <a:latin typeface="Calibri"/>
              <a:cs typeface="Calibri"/>
            </a:rPr>
            <a:t>en</a:t>
          </a:r>
          <a:r>
            <a:rPr lang="es-MX" sz="2000" kern="1200" spc="-20" dirty="0">
              <a:latin typeface="Calibri"/>
              <a:cs typeface="Calibri"/>
            </a:rPr>
            <a:t> </a:t>
          </a:r>
          <a:r>
            <a:rPr lang="es-MX" sz="2000" kern="1200" dirty="0">
              <a:latin typeface="Calibri"/>
              <a:cs typeface="Calibri"/>
            </a:rPr>
            <a:t>48h</a:t>
          </a:r>
          <a:endParaRPr lang="es-CO" sz="2000" kern="1200" dirty="0"/>
        </a:p>
      </dsp:txBody>
      <dsp:txXfrm>
        <a:off x="996086" y="2886448"/>
        <a:ext cx="8373330" cy="1968210"/>
      </dsp:txXfrm>
    </dsp:sp>
    <dsp:sp modelId="{724131BC-74C6-44C5-AA14-113E4FACBAF0}">
      <dsp:nvSpPr>
        <dsp:cNvPr id="0" name=""/>
        <dsp:cNvSpPr/>
      </dsp:nvSpPr>
      <dsp:spPr>
        <a:xfrm>
          <a:off x="28583" y="2903050"/>
          <a:ext cx="1935005" cy="193500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946A9C-A1DC-41B1-896B-0DAF0FC04CDE}">
      <dsp:nvSpPr>
        <dsp:cNvPr id="0" name=""/>
        <dsp:cNvSpPr/>
      </dsp:nvSpPr>
      <dsp:spPr>
        <a:xfrm>
          <a:off x="8593" y="1125825"/>
          <a:ext cx="2568384" cy="15410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spc="-125" dirty="0">
              <a:latin typeface="Calibri Light"/>
              <a:cs typeface="Calibri Light"/>
            </a:rPr>
            <a:t>Para</a:t>
          </a:r>
          <a:r>
            <a:rPr lang="es-CO" sz="2800" kern="1200" spc="-40" dirty="0">
              <a:latin typeface="Calibri Light"/>
              <a:cs typeface="Calibri Light"/>
            </a:rPr>
            <a:t> </a:t>
          </a:r>
          <a:r>
            <a:rPr lang="es-CO" sz="2800" kern="1200" spc="-10" dirty="0">
              <a:latin typeface="Calibri Light"/>
              <a:cs typeface="Calibri Light"/>
            </a:rPr>
            <a:t>elegir </a:t>
          </a:r>
          <a:r>
            <a:rPr lang="es-CO" sz="2800" kern="1200" spc="-2585" dirty="0">
              <a:latin typeface="Calibri Light"/>
              <a:cs typeface="Calibri Light"/>
            </a:rPr>
            <a:t> </a:t>
          </a:r>
          <a:r>
            <a:rPr lang="es-CO" sz="2800" kern="1200" spc="-15" dirty="0">
              <a:latin typeface="Calibri Light"/>
              <a:cs typeface="Calibri Light"/>
            </a:rPr>
            <a:t>Antibiótico</a:t>
          </a:r>
          <a:endParaRPr lang="es-CO" sz="2800" kern="1200" dirty="0"/>
        </a:p>
      </dsp:txBody>
      <dsp:txXfrm>
        <a:off x="53728" y="1170960"/>
        <a:ext cx="2478114" cy="1450760"/>
      </dsp:txXfrm>
    </dsp:sp>
    <dsp:sp modelId="{421E46EB-C549-4628-9B79-6A3BC641879D}">
      <dsp:nvSpPr>
        <dsp:cNvPr id="0" name=""/>
        <dsp:cNvSpPr/>
      </dsp:nvSpPr>
      <dsp:spPr>
        <a:xfrm>
          <a:off x="2833815" y="1577861"/>
          <a:ext cx="544497" cy="636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2400" kern="1200"/>
        </a:p>
      </dsp:txBody>
      <dsp:txXfrm>
        <a:off x="2833815" y="1705253"/>
        <a:ext cx="381148" cy="382175"/>
      </dsp:txXfrm>
    </dsp:sp>
    <dsp:sp modelId="{7921DAC1-5DEA-47D8-9CEE-3A00868AF500}">
      <dsp:nvSpPr>
        <dsp:cNvPr id="0" name=""/>
        <dsp:cNvSpPr/>
      </dsp:nvSpPr>
      <dsp:spPr>
        <a:xfrm>
          <a:off x="3604330" y="1125825"/>
          <a:ext cx="2568384" cy="15410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spc="-55" dirty="0">
              <a:latin typeface="Calibri"/>
              <a:cs typeface="Calibri"/>
            </a:rPr>
            <a:t>Tener</a:t>
          </a:r>
          <a:r>
            <a:rPr lang="es-MX" sz="2800" kern="1200" spc="-20" dirty="0">
              <a:latin typeface="Calibri"/>
              <a:cs typeface="Calibri"/>
            </a:rPr>
            <a:t> </a:t>
          </a:r>
          <a:r>
            <a:rPr lang="es-MX" sz="2800" kern="1200" spc="-5" dirty="0">
              <a:latin typeface="Calibri"/>
              <a:cs typeface="Calibri"/>
            </a:rPr>
            <a:t>en</a:t>
          </a:r>
          <a:r>
            <a:rPr lang="es-MX" sz="2800" kern="1200" spc="10" dirty="0">
              <a:latin typeface="Calibri"/>
              <a:cs typeface="Calibri"/>
            </a:rPr>
            <a:t> </a:t>
          </a:r>
          <a:r>
            <a:rPr lang="es-MX" sz="2800" kern="1200" spc="-15" dirty="0">
              <a:latin typeface="Calibri"/>
              <a:cs typeface="Calibri"/>
            </a:rPr>
            <a:t>cuenta</a:t>
          </a:r>
          <a:r>
            <a:rPr lang="es-MX" sz="2800" kern="1200" spc="15" dirty="0">
              <a:latin typeface="Calibri"/>
              <a:cs typeface="Calibri"/>
            </a:rPr>
            <a:t> </a:t>
          </a:r>
          <a:r>
            <a:rPr lang="es-MX" sz="2800" kern="1200" spc="-20" dirty="0">
              <a:latin typeface="Calibri"/>
              <a:cs typeface="Calibri"/>
            </a:rPr>
            <a:t>flora</a:t>
          </a:r>
          <a:r>
            <a:rPr lang="es-MX" sz="2800" kern="1200" spc="-5" dirty="0">
              <a:latin typeface="Calibri"/>
              <a:cs typeface="Calibri"/>
            </a:rPr>
            <a:t> </a:t>
          </a:r>
          <a:r>
            <a:rPr lang="es-MX" sz="2800" kern="1200" spc="-10" dirty="0">
              <a:latin typeface="Calibri"/>
              <a:cs typeface="Calibri"/>
            </a:rPr>
            <a:t>bacteriana</a:t>
          </a:r>
          <a:r>
            <a:rPr lang="es-MX" sz="2800" kern="1200" spc="-5" dirty="0">
              <a:latin typeface="Calibri"/>
              <a:cs typeface="Calibri"/>
            </a:rPr>
            <a:t> local o </a:t>
          </a:r>
          <a:r>
            <a:rPr lang="es-MX" sz="2800" kern="1200" dirty="0">
              <a:latin typeface="Calibri"/>
              <a:cs typeface="Calibri"/>
            </a:rPr>
            <a:t> </a:t>
          </a:r>
          <a:r>
            <a:rPr lang="es-MX" sz="2800" kern="1200" spc="-10" dirty="0">
              <a:latin typeface="Calibri"/>
              <a:cs typeface="Calibri"/>
            </a:rPr>
            <a:t>regional</a:t>
          </a:r>
          <a:r>
            <a:rPr lang="es-MX" sz="2800" kern="1200" dirty="0">
              <a:latin typeface="Calibri"/>
              <a:cs typeface="Calibri"/>
            </a:rPr>
            <a:t> </a:t>
          </a:r>
          <a:endParaRPr lang="es-CO" sz="2800" kern="1200" dirty="0"/>
        </a:p>
      </dsp:txBody>
      <dsp:txXfrm>
        <a:off x="3649465" y="1170960"/>
        <a:ext cx="2478114" cy="1450760"/>
      </dsp:txXfrm>
    </dsp:sp>
    <dsp:sp modelId="{F66FC4AC-5DEB-4749-86A2-C852752B62B5}">
      <dsp:nvSpPr>
        <dsp:cNvPr id="0" name=""/>
        <dsp:cNvSpPr/>
      </dsp:nvSpPr>
      <dsp:spPr>
        <a:xfrm>
          <a:off x="6429553" y="1577861"/>
          <a:ext cx="544497" cy="636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2400" kern="1200"/>
        </a:p>
      </dsp:txBody>
      <dsp:txXfrm>
        <a:off x="6429553" y="1705253"/>
        <a:ext cx="381148" cy="382175"/>
      </dsp:txXfrm>
    </dsp:sp>
    <dsp:sp modelId="{436CD3C0-6D5B-4442-AF8C-0E9909EBDE86}">
      <dsp:nvSpPr>
        <dsp:cNvPr id="0" name=""/>
        <dsp:cNvSpPr/>
      </dsp:nvSpPr>
      <dsp:spPr>
        <a:xfrm>
          <a:off x="7200068" y="1125825"/>
          <a:ext cx="2568384" cy="15410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spc="-15" dirty="0">
              <a:latin typeface="Calibri"/>
              <a:cs typeface="Calibri"/>
            </a:rPr>
            <a:t>Patrones</a:t>
          </a:r>
          <a:r>
            <a:rPr lang="es-CO" sz="2800" kern="1200" spc="15" dirty="0">
              <a:latin typeface="Calibri"/>
              <a:cs typeface="Calibri"/>
            </a:rPr>
            <a:t> </a:t>
          </a:r>
          <a:r>
            <a:rPr lang="es-CO" sz="2800" kern="1200" spc="-5" dirty="0">
              <a:latin typeface="Calibri"/>
              <a:cs typeface="Calibri"/>
            </a:rPr>
            <a:t>de </a:t>
          </a:r>
          <a:r>
            <a:rPr lang="es-CO" sz="2800" kern="1200" spc="-10" dirty="0">
              <a:latin typeface="Calibri"/>
              <a:cs typeface="Calibri"/>
            </a:rPr>
            <a:t>susceptibilidad </a:t>
          </a:r>
          <a:r>
            <a:rPr lang="es-CO" sz="2800" kern="1200" spc="-620" dirty="0">
              <a:latin typeface="Calibri"/>
              <a:cs typeface="Calibri"/>
            </a:rPr>
            <a:t> </a:t>
          </a:r>
          <a:r>
            <a:rPr lang="es-CO" sz="2800" kern="1200" spc="-10" dirty="0">
              <a:latin typeface="Calibri"/>
              <a:cs typeface="Calibri"/>
            </a:rPr>
            <a:t>antimicrobiana</a:t>
          </a:r>
          <a:endParaRPr lang="es-CO" sz="2800" kern="1200" dirty="0"/>
        </a:p>
      </dsp:txBody>
      <dsp:txXfrm>
        <a:off x="7245203" y="1170960"/>
        <a:ext cx="2478114" cy="1450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03FA9-DD23-4CBC-A77C-74C020510F06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563CA-C5D0-43C2-8BC7-D02D2198C8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502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563CA-C5D0-43C2-8BC7-D02D2198C8B7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2495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563CA-C5D0-43C2-8BC7-D02D2198C8B7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356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9B26382-EB5D-B61C-5304-BAC33E797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6D69F7EA-B2E8-9D46-9BFA-57E2AFEF0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F8ACD35-923A-9E6F-978A-89AF6186A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381BDBC-7A13-27AC-73DB-DC8D8DDFA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698D30D-F1A0-6DA1-B52B-0E3A39FCD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832B57F-5435-94A5-1820-A98C61B1FC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510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57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81AA029-1775-FE9D-80E6-327D64A1C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BCD2A33-C66E-ADE4-1E71-B43A97BF7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5B57445-A0FB-AD49-F192-F5B2D79D3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824CD84-DC37-C966-B3F5-83344A8EB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8A9B24C-C8D5-2EAB-6E72-42DCCEB63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1590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C056A56-8B5F-7570-59BD-D3DD9B201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FB71F30-B204-F2CB-1FCA-2883F5464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9FD3BFE-DA36-C23C-6765-E314B32D7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A83CA9-8ECF-A3A7-7BD9-8145662EF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7178FCD-17B7-3DC5-02E0-1BEAEB3EF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5892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3EC6262-055B-37CE-C120-46BB200F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D545561-237B-5D94-39A4-8C00FDEA9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2C9436F-E2A6-AEC0-5C73-5ED8889C0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FD6DD79-5453-D7A7-6909-AD3A4E9FA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AF826F85-E7DA-7ACC-7847-F34C37990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EA9B6BA-0D91-981D-396D-A896ADE85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6495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5CB9419-EB5F-CC59-3BDB-8E6A9BA69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F293E60-C732-DCC5-F46B-4ED50E8A0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CC80C8FC-0B7C-BE33-AE4C-EAC338314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63BBA05-52D3-B256-D07A-7EE110368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85E3D306-094E-6312-252E-21958098D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0193FAB7-E5B3-550C-A30C-C275BA024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6B7D7209-50D0-29F7-B462-573677997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567EE6DE-FE9B-CFAC-4F88-FAC155608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4910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7834AA2-1ECD-0B9C-CCD3-34C750D11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2BEB177A-AAA4-FC81-0ED2-1439BB93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55C2108E-1A5B-6D8F-AF64-C08D26F1C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506DA5DD-8EDC-E14F-DDE6-4982572B1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1212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1F4DA816-180C-81CB-A710-718A2D085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EEFDCAE1-E1E5-ADF8-0C69-A141CD034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47C4FD96-92C0-F848-1264-C6467B9E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5095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F18FEF0-117E-B388-1913-C00EAE53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56A0F21-08FE-50A2-BC09-D57ED9D64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E8DE65A-574F-024B-73EC-4374DF420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A7937C9-77FB-9D98-27A0-0C0D035ED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A87444CE-95DA-98EF-E788-B7F732B1B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CABECF97-8246-21D3-8A02-54D39F7DB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5446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C8B42A2-7EFC-C17E-096F-02888F172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2CBC55E1-4777-4703-ECAE-7E6A2787AF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224A5BFF-F4FC-402B-A9AB-048E32EB3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19A1A0F6-D743-A55C-09C3-81C17B656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D3F2E42-06BA-02C4-22A2-376294CA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311AF423-56A8-73FC-4FD0-A070DBB21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6541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DF11072-AFA4-8DF0-D223-6DCF76581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46B8DDA-683A-45D0-4D38-BA71DCDDE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3A1B151-7F14-4CD7-DCF0-06ADD49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88CD593-1E5B-F8D4-C36D-17C88D7C0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3A1687B-19F7-DE82-AAF3-349C3FCCC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39149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FDC58D01-D33F-F1C2-04F9-198396A776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D97646FB-B38C-7274-4FA1-DF3AB5175E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F33AEB2-ABAA-B38D-7EBD-5D2CE81D0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3C2F095-087D-C86C-8949-7354B5DDD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808DCF7-E37E-C8F8-ADE7-8062B4521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880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AF7EC9B-0F99-F614-B2BF-859F81B61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D24707C4-F5CE-BE79-3DE5-DF3D8B184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D3C8AE6D-01D4-38C6-DD7C-6FF773FE5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47D3EF46-9903-4D4A-4C6D-BB8E9F815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477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E0C07F4-6D3B-D26D-A05D-29B4ED41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F775E3EF-D004-121D-B56C-BF2B37CF8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75EFD91D-6264-6EB5-3332-DAF910E44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7C31EAA3-425D-2378-0197-DF5CBA053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4502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7FF2E23F-5BDB-7A37-1BDD-82A87EE3B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017A3C4-648E-0B11-FE72-AE9879DCB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38293C7-99AD-1858-C092-C2A787910D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4CB1E-68B8-41AA-AA8A-4FD58EBFE410}" type="datetimeFigureOut">
              <a:rPr lang="es-CO" smtClean="0"/>
              <a:t>20/09/2024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9D13279-B886-F026-67FE-A00678645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35D93C7-ADB2-332C-D8A9-B69C84F44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AFD4C-B928-4FB0-951F-AB24DB9DE5E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298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>
            <a:extLst>
              <a:ext uri="{FF2B5EF4-FFF2-40B4-BE49-F238E27FC236}">
                <a16:creationId xmlns="" xmlns:a16="http://schemas.microsoft.com/office/drawing/2014/main" id="{B3D439B2-360A-18BD-7211-E6956BA0031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7244" y="910730"/>
            <a:ext cx="8827912" cy="3548381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1CE65A4C-ADC5-C50E-B130-DDE94A2C92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189"/>
          <a:stretch/>
        </p:blipFill>
        <p:spPr>
          <a:xfrm>
            <a:off x="3226225" y="5045366"/>
            <a:ext cx="4306210" cy="71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88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>
            <a:extLst>
              <a:ext uri="{FF2B5EF4-FFF2-40B4-BE49-F238E27FC236}">
                <a16:creationId xmlns="" xmlns:a16="http://schemas.microsoft.com/office/drawing/2014/main" id="{B30269CE-4B04-3BAE-89EB-CCFC77647C03}"/>
              </a:ext>
            </a:extLst>
          </p:cNvPr>
          <p:cNvSpPr txBox="1">
            <a:spLocks/>
          </p:cNvSpPr>
          <p:nvPr/>
        </p:nvSpPr>
        <p:spPr>
          <a:xfrm>
            <a:off x="79022" y="1947507"/>
            <a:ext cx="10269432" cy="4442242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7112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69900" marR="5080" indent="-457200">
              <a:lnSpc>
                <a:spcPct val="100000"/>
              </a:lnSpc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s-MX" sz="2400" spc="-10" dirty="0">
                <a:latin typeface="Calibri"/>
                <a:cs typeface="Calibri"/>
              </a:rPr>
              <a:t>Las enfermedades diarreicas son la tercera causa de muerte en niños de 1 a 59 meses de edad. Son prevenibles y pueden tratarse.</a:t>
            </a:r>
          </a:p>
          <a:p>
            <a:pPr marL="469900" marR="5080" indent="-457200">
              <a:lnSpc>
                <a:spcPct val="100000"/>
              </a:lnSpc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s-MX" sz="2400" spc="-10" dirty="0">
                <a:latin typeface="Calibri"/>
                <a:cs typeface="Calibri"/>
              </a:rPr>
              <a:t>Cada año, la diarrea mata a 443.832 niños menores de 5 años y a otros 50.851 niños de 5 a 9 años.</a:t>
            </a:r>
          </a:p>
          <a:p>
            <a:pPr marL="469900" marR="5080" indent="-457200">
              <a:lnSpc>
                <a:spcPct val="100000"/>
              </a:lnSpc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s-MX" sz="2400" spc="-10" dirty="0">
                <a:latin typeface="Calibri"/>
                <a:cs typeface="Calibri"/>
              </a:rPr>
              <a:t>Una proporción importante de las enfermedades diarreicas puede prevenirse mediante el suministro de agua potable salubre y un saneamiento e higiene adecuados.</a:t>
            </a:r>
          </a:p>
          <a:p>
            <a:pPr marL="469900" marR="5080" indent="-457200">
              <a:lnSpc>
                <a:spcPct val="100000"/>
              </a:lnSpc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s-MX" sz="2400" spc="-10" dirty="0">
                <a:latin typeface="Calibri"/>
                <a:cs typeface="Calibri"/>
              </a:rPr>
              <a:t>A nivel mundial, cada año se producen casi 1 700 millones de casos de enfermedades diarreicas infantiles.</a:t>
            </a:r>
          </a:p>
          <a:p>
            <a:pPr marL="469900" marR="5080" indent="-457200">
              <a:lnSpc>
                <a:spcPct val="100000"/>
              </a:lnSpc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s-MX" sz="2400" spc="-10" dirty="0">
                <a:latin typeface="Calibri"/>
                <a:cs typeface="Calibri"/>
              </a:rPr>
              <a:t>La diarrea es una de las mayores causas de malnutrición en niños menores de 5 años</a:t>
            </a:r>
          </a:p>
        </p:txBody>
      </p:sp>
      <p:sp>
        <p:nvSpPr>
          <p:cNvPr id="6" name="object 3">
            <a:extLst>
              <a:ext uri="{FF2B5EF4-FFF2-40B4-BE49-F238E27FC236}">
                <a16:creationId xmlns="" xmlns:a16="http://schemas.microsoft.com/office/drawing/2014/main" id="{5DAC4B0E-C2E1-17B2-681E-A363D15CBC7A}"/>
              </a:ext>
            </a:extLst>
          </p:cNvPr>
          <p:cNvSpPr txBox="1">
            <a:spLocks/>
          </p:cNvSpPr>
          <p:nvPr/>
        </p:nvSpPr>
        <p:spPr>
          <a:xfrm>
            <a:off x="1673859" y="397316"/>
            <a:ext cx="8844281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CO" b="1" spc="-20" dirty="0"/>
              <a:t>ENFERMEDAD</a:t>
            </a:r>
            <a:r>
              <a:rPr lang="es-CO" b="1" spc="-40" dirty="0"/>
              <a:t> </a:t>
            </a:r>
            <a:r>
              <a:rPr lang="es-CO" b="1" spc="-15" dirty="0"/>
              <a:t>DIARREICA</a:t>
            </a:r>
            <a:r>
              <a:rPr lang="es-CO" b="1" spc="-10" dirty="0"/>
              <a:t> </a:t>
            </a:r>
            <a:r>
              <a:rPr lang="es-CO" b="1" dirty="0"/>
              <a:t>AGUDA – EDA </a:t>
            </a:r>
          </a:p>
        </p:txBody>
      </p:sp>
      <p:pic>
        <p:nvPicPr>
          <p:cNvPr id="2050" name="Picture 2" descr="MÓDULO 7 – Herramienta Clínica Primera Infancia">
            <a:extLst>
              <a:ext uri="{FF2B5EF4-FFF2-40B4-BE49-F238E27FC236}">
                <a16:creationId xmlns="" xmlns:a16="http://schemas.microsoft.com/office/drawing/2014/main" id="{EF95FACA-375D-CAC6-8F92-CB0A6D810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8454" y="1087890"/>
            <a:ext cx="17049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499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85056105-301D-B729-9699-0BAFF2C7536C}"/>
              </a:ext>
            </a:extLst>
          </p:cNvPr>
          <p:cNvSpPr txBox="1"/>
          <p:nvPr/>
        </p:nvSpPr>
        <p:spPr>
          <a:xfrm>
            <a:off x="1766887" y="724867"/>
            <a:ext cx="91872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 Light"/>
                <a:cs typeface="Calibri Light"/>
              </a:rPr>
              <a:t>ENFERMEDAD  DIARREICA  AGUDA - EDA</a:t>
            </a:r>
            <a:endParaRPr lang="es-CO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="" xmlns:a16="http://schemas.microsoft.com/office/drawing/2014/main" id="{EDDEEB55-E2FD-D77D-C789-D724D40507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590292"/>
              </p:ext>
            </p:extLst>
          </p:nvPr>
        </p:nvGraphicFramePr>
        <p:xfrm>
          <a:off x="808893" y="1109588"/>
          <a:ext cx="7417605" cy="5416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ENFERMEDAD DIARREICA AGUDA EN PEDIATRÍA | Harker Centro Pediátrico">
            <a:extLst>
              <a:ext uri="{FF2B5EF4-FFF2-40B4-BE49-F238E27FC236}">
                <a16:creationId xmlns="" xmlns:a16="http://schemas.microsoft.com/office/drawing/2014/main" id="{5D304902-7C22-880E-58AC-E9DAAC42F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7" r="21554"/>
          <a:stretch/>
        </p:blipFill>
        <p:spPr bwMode="auto">
          <a:xfrm>
            <a:off x="8481060" y="2446020"/>
            <a:ext cx="2473115" cy="274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477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="" xmlns:a16="http://schemas.microsoft.com/office/drawing/2014/main" id="{44C94714-DD22-704D-B98A-EA8CC91E63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2941154"/>
              </p:ext>
            </p:extLst>
          </p:nvPr>
        </p:nvGraphicFramePr>
        <p:xfrm>
          <a:off x="864577" y="174544"/>
          <a:ext cx="10462845" cy="3746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MÓDULO 7 – Herramienta Clínica Primera Infancia">
            <a:extLst>
              <a:ext uri="{FF2B5EF4-FFF2-40B4-BE49-F238E27FC236}">
                <a16:creationId xmlns="" xmlns:a16="http://schemas.microsoft.com/office/drawing/2014/main" id="{D48DDBDC-F09D-A9E3-7CCD-80B284C30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875" y="3292556"/>
            <a:ext cx="4524375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769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DAC92E80-5D0C-458D-9338-52E9D4959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982794"/>
              </p:ext>
            </p:extLst>
          </p:nvPr>
        </p:nvGraphicFramePr>
        <p:xfrm>
          <a:off x="270933" y="259644"/>
          <a:ext cx="11751734" cy="625404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37694">
                  <a:extLst>
                    <a:ext uri="{9D8B030D-6E8A-4147-A177-3AD203B41FA5}">
                      <a16:colId xmlns="" xmlns:a16="http://schemas.microsoft.com/office/drawing/2014/main" val="3896006684"/>
                    </a:ext>
                  </a:extLst>
                </a:gridCol>
                <a:gridCol w="8514040">
                  <a:extLst>
                    <a:ext uri="{9D8B030D-6E8A-4147-A177-3AD203B41FA5}">
                      <a16:colId xmlns="" xmlns:a16="http://schemas.microsoft.com/office/drawing/2014/main" val="3100841416"/>
                    </a:ext>
                  </a:extLst>
                </a:gridCol>
              </a:tblGrid>
              <a:tr h="689070">
                <a:tc gridSpan="2">
                  <a:txBody>
                    <a:bodyPr/>
                    <a:lstStyle/>
                    <a:p>
                      <a:pPr algn="ctr"/>
                      <a:r>
                        <a:rPr lang="es-CO" sz="2000" dirty="0"/>
                        <a:t>FACTORES DE RIESGO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8145113"/>
                  </a:ext>
                </a:extLst>
              </a:tr>
              <a:tr h="3413807">
                <a:tc>
                  <a:txBody>
                    <a:bodyPr/>
                    <a:lstStyle/>
                    <a:p>
                      <a:r>
                        <a:rPr lang="es-CO" sz="2000" b="1" dirty="0"/>
                        <a:t>Factores de la conducta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/>
                        <a:t>- </a:t>
                      </a:r>
                      <a:r>
                        <a:rPr lang="es-MX" sz="2400" dirty="0"/>
                        <a:t>No lactancia materna exclusiva (durante los primeros 6 meses de vida).</a:t>
                      </a:r>
                    </a:p>
                    <a:p>
                      <a:r>
                        <a:rPr lang="es-MX" sz="2400" dirty="0"/>
                        <a:t>- Usar biberones.</a:t>
                      </a:r>
                    </a:p>
                    <a:p>
                      <a:r>
                        <a:rPr lang="es-MX" sz="2400" dirty="0"/>
                        <a:t>- Conservar los alimentos a temperatura ambiente durante varias horas antes de su consumo.</a:t>
                      </a:r>
                    </a:p>
                    <a:p>
                      <a:r>
                        <a:rPr lang="es-MX" sz="2400" dirty="0"/>
                        <a:t>- No lavarse las manos después de defecar o antes de tocar los alimentos, no desechar correctamente las heces.</a:t>
                      </a:r>
                    </a:p>
                    <a:p>
                      <a:r>
                        <a:rPr lang="es-MX" sz="2400" dirty="0"/>
                        <a:t>- Deficiencias en higiene personal, doméstica y/o ambiental.</a:t>
                      </a:r>
                      <a:endParaRPr lang="es-CO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63015965"/>
                  </a:ext>
                </a:extLst>
              </a:tr>
              <a:tr h="1075583">
                <a:tc>
                  <a:txBody>
                    <a:bodyPr/>
                    <a:lstStyle/>
                    <a:p>
                      <a:r>
                        <a:rPr lang="es-CO" sz="2000" b="1" dirty="0"/>
                        <a:t>Factores del huésped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dirty="0"/>
                        <a:t>- Desnutrición. </a:t>
                      </a:r>
                    </a:p>
                    <a:p>
                      <a:r>
                        <a:rPr lang="es-MX" sz="2400" dirty="0"/>
                        <a:t>- Inmunosupresión por infecciones virales.</a:t>
                      </a:r>
                      <a:endParaRPr lang="es-CO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75822354"/>
                  </a:ext>
                </a:extLst>
              </a:tr>
              <a:tr h="1075583">
                <a:tc>
                  <a:txBody>
                    <a:bodyPr/>
                    <a:lstStyle/>
                    <a:p>
                      <a:r>
                        <a:rPr lang="es-CO" sz="2000" b="1" dirty="0"/>
                        <a:t>Variaciones climáticas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dirty="0"/>
                        <a:t>- </a:t>
                      </a:r>
                      <a:r>
                        <a:rPr lang="es-MX" sz="2400" dirty="0"/>
                        <a:t>Diarreas virales se incrementan durante el invierno. </a:t>
                      </a:r>
                    </a:p>
                    <a:p>
                      <a:r>
                        <a:rPr lang="es-MX" sz="2400" dirty="0"/>
                        <a:t>- Diarreas por bacterias se incrementan en épocas de sequía.</a:t>
                      </a:r>
                      <a:endParaRPr lang="es-CO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1534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525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="" xmlns:a16="http://schemas.microsoft.com/office/drawing/2014/main" id="{04D08103-BA9B-7A14-84BD-303DF90D2533}"/>
              </a:ext>
            </a:extLst>
          </p:cNvPr>
          <p:cNvSpPr txBox="1"/>
          <p:nvPr/>
        </p:nvSpPr>
        <p:spPr>
          <a:xfrm>
            <a:off x="1970402" y="221902"/>
            <a:ext cx="8251191" cy="793166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 marR="5080" algn="ctr">
              <a:lnSpc>
                <a:spcPts val="5400"/>
              </a:lnSpc>
              <a:spcBef>
                <a:spcPts val="785"/>
              </a:spcBef>
            </a:pPr>
            <a:r>
              <a:rPr lang="es-CO" sz="5000" b="1" spc="-65" dirty="0">
                <a:latin typeface="Calibri Light"/>
                <a:cs typeface="Calibri Light"/>
              </a:rPr>
              <a:t>AUMENTA </a:t>
            </a:r>
            <a:r>
              <a:rPr lang="es-CO" sz="5000" b="1" dirty="0">
                <a:latin typeface="Calibri Light"/>
                <a:cs typeface="Calibri Light"/>
              </a:rPr>
              <a:t>LA MO</a:t>
            </a:r>
            <a:r>
              <a:rPr lang="es-CO" sz="5000" b="1" spc="-50" dirty="0">
                <a:latin typeface="Calibri Light"/>
                <a:cs typeface="Calibri Light"/>
              </a:rPr>
              <a:t>R</a:t>
            </a:r>
            <a:r>
              <a:rPr lang="es-CO" sz="5000" b="1" spc="-395" dirty="0">
                <a:latin typeface="Calibri Light"/>
                <a:cs typeface="Calibri Light"/>
              </a:rPr>
              <a:t>T</a:t>
            </a:r>
            <a:r>
              <a:rPr lang="es-CO" sz="5000" b="1" spc="-5" dirty="0">
                <a:latin typeface="Calibri Light"/>
                <a:cs typeface="Calibri Light"/>
              </a:rPr>
              <a:t>ALI</a:t>
            </a:r>
            <a:r>
              <a:rPr lang="es-CO" sz="5000" b="1" spc="-50" dirty="0">
                <a:latin typeface="Calibri Light"/>
                <a:cs typeface="Calibri Light"/>
              </a:rPr>
              <a:t>D</a:t>
            </a:r>
            <a:r>
              <a:rPr lang="es-CO" sz="5000" b="1" spc="-5" dirty="0">
                <a:latin typeface="Calibri Light"/>
                <a:cs typeface="Calibri Light"/>
              </a:rPr>
              <a:t>AD</a:t>
            </a:r>
            <a:endParaRPr lang="es-CO" sz="5000" b="1" dirty="0">
              <a:latin typeface="Calibri Light"/>
              <a:cs typeface="Calibri Light"/>
            </a:endParaRPr>
          </a:p>
        </p:txBody>
      </p:sp>
      <p:sp>
        <p:nvSpPr>
          <p:cNvPr id="3" name="object 6">
            <a:extLst>
              <a:ext uri="{FF2B5EF4-FFF2-40B4-BE49-F238E27FC236}">
                <a16:creationId xmlns="" xmlns:a16="http://schemas.microsoft.com/office/drawing/2014/main" id="{C416511B-7B93-74C7-2B9F-AC69770325C5}"/>
              </a:ext>
            </a:extLst>
          </p:cNvPr>
          <p:cNvSpPr txBox="1"/>
          <p:nvPr/>
        </p:nvSpPr>
        <p:spPr>
          <a:xfrm>
            <a:off x="237872" y="1343378"/>
            <a:ext cx="8093327" cy="280140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 marL="344805" indent="-342900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s-CO" sz="2800" b="1" spc="-10" dirty="0">
                <a:latin typeface="Calibri"/>
                <a:cs typeface="Calibri"/>
              </a:rPr>
              <a:t>Menor de 3 meses</a:t>
            </a:r>
          </a:p>
          <a:p>
            <a:pPr marL="344805" indent="-342900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s-CO" sz="2800" b="1" spc="-10" dirty="0">
                <a:latin typeface="Calibri"/>
                <a:cs typeface="Calibri"/>
              </a:rPr>
              <a:t>Edemas</a:t>
            </a:r>
            <a:r>
              <a:rPr lang="es-CO" sz="2800" b="1" spc="-15" dirty="0">
                <a:latin typeface="Calibri"/>
                <a:cs typeface="Calibri"/>
              </a:rPr>
              <a:t> </a:t>
            </a:r>
            <a:r>
              <a:rPr lang="es-CO" sz="2800" b="1" spc="-10" dirty="0">
                <a:latin typeface="Calibri"/>
                <a:cs typeface="Calibri"/>
              </a:rPr>
              <a:t>miembros</a:t>
            </a:r>
            <a:r>
              <a:rPr lang="es-CO" sz="2800" b="1" dirty="0">
                <a:latin typeface="Calibri"/>
                <a:cs typeface="Calibri"/>
              </a:rPr>
              <a:t> </a:t>
            </a:r>
            <a:r>
              <a:rPr lang="es-CO" sz="2800" b="1" spc="-15" dirty="0">
                <a:latin typeface="Calibri"/>
                <a:cs typeface="Calibri"/>
              </a:rPr>
              <a:t>Inferiores</a:t>
            </a:r>
          </a:p>
          <a:p>
            <a:pPr marL="344170" indent="-342900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s-CO" sz="2800" b="1" spc="-10" dirty="0">
                <a:latin typeface="Calibri"/>
                <a:cs typeface="Calibri"/>
              </a:rPr>
              <a:t>Diarrea</a:t>
            </a:r>
            <a:r>
              <a:rPr lang="es-CO" sz="2800" b="1" spc="-25" dirty="0">
                <a:latin typeface="Calibri"/>
                <a:cs typeface="Calibri"/>
              </a:rPr>
              <a:t> </a:t>
            </a:r>
            <a:r>
              <a:rPr lang="es-CO" sz="2800" b="1" spc="-20" dirty="0">
                <a:latin typeface="Calibri"/>
                <a:cs typeface="Calibri"/>
              </a:rPr>
              <a:t>invasora</a:t>
            </a:r>
          </a:p>
          <a:p>
            <a:pPr marL="344170" indent="-342900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s-CO" sz="2800" b="1" spc="-15" dirty="0">
                <a:latin typeface="Calibri"/>
                <a:cs typeface="Calibri"/>
              </a:rPr>
              <a:t>Antecedente </a:t>
            </a:r>
            <a:r>
              <a:rPr lang="es-CO" sz="2800" b="1" spc="-10" dirty="0">
                <a:latin typeface="Calibri"/>
                <a:cs typeface="Calibri"/>
              </a:rPr>
              <a:t> </a:t>
            </a:r>
            <a:r>
              <a:rPr lang="es-CO" sz="2800" b="1" dirty="0">
                <a:latin typeface="Calibri"/>
                <a:cs typeface="Calibri"/>
              </a:rPr>
              <a:t>hospi</a:t>
            </a:r>
            <a:r>
              <a:rPr lang="es-CO" sz="2800" b="1" spc="-25" dirty="0">
                <a:latin typeface="Calibri"/>
                <a:cs typeface="Calibri"/>
              </a:rPr>
              <a:t>t</a:t>
            </a:r>
            <a:r>
              <a:rPr lang="es-CO" sz="2800" b="1" dirty="0">
                <a:latin typeface="Calibri"/>
                <a:cs typeface="Calibri"/>
              </a:rPr>
              <a:t>al</a:t>
            </a:r>
            <a:r>
              <a:rPr lang="es-CO" sz="2800" b="1" spc="-10" dirty="0">
                <a:latin typeface="Calibri"/>
                <a:cs typeface="Calibri"/>
              </a:rPr>
              <a:t>i</a:t>
            </a:r>
            <a:r>
              <a:rPr lang="es-CO" sz="2800" b="1" spc="-20" dirty="0">
                <a:latin typeface="Calibri"/>
                <a:cs typeface="Calibri"/>
              </a:rPr>
              <a:t>z</a:t>
            </a:r>
            <a:r>
              <a:rPr lang="es-CO" sz="2800" b="1" dirty="0">
                <a:latin typeface="Calibri"/>
                <a:cs typeface="Calibri"/>
              </a:rPr>
              <a:t>a</a:t>
            </a:r>
            <a:r>
              <a:rPr lang="es-CO" sz="2800" b="1" spc="-10" dirty="0">
                <a:latin typeface="Calibri"/>
                <a:cs typeface="Calibri"/>
              </a:rPr>
              <a:t>c</a:t>
            </a:r>
            <a:r>
              <a:rPr lang="es-CO" sz="2800" b="1" dirty="0">
                <a:latin typeface="Calibri"/>
                <a:cs typeface="Calibri"/>
              </a:rPr>
              <a:t>ión  </a:t>
            </a:r>
            <a:r>
              <a:rPr lang="es-CO" sz="2800" b="1" spc="-10" dirty="0">
                <a:latin typeface="Calibri"/>
                <a:cs typeface="Calibri"/>
              </a:rPr>
              <a:t>previa</a:t>
            </a:r>
            <a:r>
              <a:rPr lang="es-CO" sz="2800" b="1" spc="-45" dirty="0">
                <a:latin typeface="Calibri"/>
                <a:cs typeface="Calibri"/>
              </a:rPr>
              <a:t> </a:t>
            </a:r>
            <a:r>
              <a:rPr lang="es-CO" sz="2800" b="1" dirty="0">
                <a:latin typeface="Calibri"/>
                <a:cs typeface="Calibri"/>
              </a:rPr>
              <a:t>por</a:t>
            </a:r>
            <a:r>
              <a:rPr lang="es-CO" sz="2800" b="1" spc="-35" dirty="0">
                <a:latin typeface="Calibri"/>
                <a:cs typeface="Calibri"/>
              </a:rPr>
              <a:t> </a:t>
            </a:r>
            <a:r>
              <a:rPr lang="es-CO" sz="2800" b="1" spc="-20" dirty="0">
                <a:latin typeface="Calibri"/>
                <a:cs typeface="Calibri"/>
              </a:rPr>
              <a:t>EDA</a:t>
            </a:r>
          </a:p>
          <a:p>
            <a:pPr marL="344170" indent="-342900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s-CO" sz="2800" b="1" spc="-5" dirty="0">
                <a:latin typeface="Calibri"/>
                <a:cs typeface="Calibri"/>
              </a:rPr>
              <a:t>Índices </a:t>
            </a:r>
            <a:r>
              <a:rPr lang="es-CO" sz="2800" b="1" spc="-10" dirty="0">
                <a:latin typeface="Calibri"/>
                <a:cs typeface="Calibri"/>
              </a:rPr>
              <a:t>antropométricos</a:t>
            </a:r>
            <a:r>
              <a:rPr lang="es-CO" sz="2800" b="1" spc="-40" dirty="0">
                <a:latin typeface="Calibri"/>
                <a:cs typeface="Calibri"/>
              </a:rPr>
              <a:t> </a:t>
            </a:r>
            <a:r>
              <a:rPr lang="es-CO" sz="2800" b="1" dirty="0">
                <a:latin typeface="Calibri"/>
                <a:cs typeface="Calibri"/>
              </a:rPr>
              <a:t>&lt; –</a:t>
            </a:r>
            <a:r>
              <a:rPr lang="es-CO" sz="2800" b="1" spc="-30" dirty="0">
                <a:latin typeface="Calibri"/>
                <a:cs typeface="Calibri"/>
              </a:rPr>
              <a:t> </a:t>
            </a:r>
            <a:r>
              <a:rPr lang="es-CO" sz="2800" b="1" dirty="0">
                <a:latin typeface="Calibri"/>
                <a:cs typeface="Calibri"/>
              </a:rPr>
              <a:t>2</a:t>
            </a:r>
            <a:r>
              <a:rPr lang="es-CO" sz="2800" b="1" spc="-30" dirty="0">
                <a:latin typeface="Calibri"/>
                <a:cs typeface="Calibri"/>
              </a:rPr>
              <a:t> </a:t>
            </a:r>
            <a:r>
              <a:rPr lang="es-CO" sz="2800" b="1" spc="-5" dirty="0">
                <a:latin typeface="Calibri"/>
                <a:cs typeface="Calibri"/>
              </a:rPr>
              <a:t>DE</a:t>
            </a:r>
          </a:p>
          <a:p>
            <a:pPr marL="344170" indent="-342900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s-CO" sz="2800" b="1" spc="-25" dirty="0">
                <a:latin typeface="Calibri"/>
                <a:cs typeface="Calibri"/>
              </a:rPr>
              <a:t>Sexo</a:t>
            </a:r>
            <a:r>
              <a:rPr lang="es-CO" sz="2800" b="1" spc="-35" dirty="0">
                <a:latin typeface="Calibri"/>
                <a:cs typeface="Calibri"/>
              </a:rPr>
              <a:t> </a:t>
            </a:r>
            <a:r>
              <a:rPr lang="es-CO" sz="2800" b="1" spc="-10" dirty="0">
                <a:latin typeface="Calibri"/>
                <a:cs typeface="Calibri"/>
              </a:rPr>
              <a:t>femenino </a:t>
            </a:r>
          </a:p>
          <a:p>
            <a:pPr marL="344170" indent="-342900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s-CO" sz="2800" b="1" spc="-15" dirty="0">
                <a:latin typeface="Calibri"/>
                <a:cs typeface="Calibri"/>
              </a:rPr>
              <a:t>Proceso </a:t>
            </a:r>
            <a:r>
              <a:rPr lang="es-CO" sz="2800" b="1" spc="-10" dirty="0">
                <a:latin typeface="Calibri"/>
                <a:cs typeface="Calibri"/>
              </a:rPr>
              <a:t>infeccioso </a:t>
            </a:r>
            <a:r>
              <a:rPr lang="es-CO" sz="2800" b="1" spc="-459" dirty="0">
                <a:latin typeface="Calibri"/>
                <a:cs typeface="Calibri"/>
              </a:rPr>
              <a:t> </a:t>
            </a:r>
            <a:r>
              <a:rPr lang="es-CO" sz="2800" b="1" spc="-5" dirty="0">
                <a:latin typeface="Calibri"/>
                <a:cs typeface="Calibri"/>
              </a:rPr>
              <a:t>asociado </a:t>
            </a:r>
            <a:r>
              <a:rPr lang="es-CO" sz="2800" b="1" dirty="0">
                <a:latin typeface="Calibri"/>
                <a:cs typeface="Calibri"/>
              </a:rPr>
              <a:t> </a:t>
            </a:r>
            <a:r>
              <a:rPr lang="es-CO" sz="2800" b="1" spc="-5" dirty="0">
                <a:latin typeface="Calibri"/>
                <a:cs typeface="Calibri"/>
              </a:rPr>
              <a:t>(neumonía,</a:t>
            </a:r>
            <a:r>
              <a:rPr lang="es-CO" sz="2800" b="1" spc="-75" dirty="0">
                <a:latin typeface="Calibri"/>
                <a:cs typeface="Calibri"/>
              </a:rPr>
              <a:t> </a:t>
            </a:r>
            <a:r>
              <a:rPr lang="es-CO" sz="2800" b="1" spc="-10" dirty="0">
                <a:latin typeface="Calibri"/>
                <a:cs typeface="Calibri"/>
              </a:rPr>
              <a:t>sepsis, </a:t>
            </a:r>
            <a:r>
              <a:rPr lang="es-CO" sz="2800" b="1" spc="-15" dirty="0" err="1">
                <a:latin typeface="Calibri"/>
                <a:cs typeface="Calibri"/>
              </a:rPr>
              <a:t>neuroinfección</a:t>
            </a:r>
            <a:r>
              <a:rPr lang="es-CO" sz="2800" b="1" spc="-15" dirty="0">
                <a:latin typeface="Calibri"/>
                <a:cs typeface="Calibri"/>
              </a:rPr>
              <a:t>)</a:t>
            </a:r>
          </a:p>
          <a:p>
            <a:pPr marL="344170" indent="-342900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s-CO" sz="2800" b="1" spc="-5" dirty="0">
                <a:latin typeface="Calibri"/>
                <a:cs typeface="Calibri"/>
              </a:rPr>
              <a:t>DHT</a:t>
            </a:r>
            <a:r>
              <a:rPr lang="es-CO" sz="2800" b="1" spc="-45" dirty="0">
                <a:latin typeface="Calibri"/>
                <a:cs typeface="Calibri"/>
              </a:rPr>
              <a:t> </a:t>
            </a:r>
            <a:r>
              <a:rPr lang="es-CO" sz="2800" b="1" spc="-10" dirty="0">
                <a:latin typeface="Calibri"/>
                <a:cs typeface="Calibri"/>
              </a:rPr>
              <a:t>moderada</a:t>
            </a:r>
            <a:r>
              <a:rPr lang="es-CO" sz="2800" b="1" spc="-45" dirty="0">
                <a:latin typeface="Calibri"/>
                <a:cs typeface="Calibri"/>
              </a:rPr>
              <a:t> </a:t>
            </a:r>
            <a:r>
              <a:rPr lang="es-CO" sz="2800" b="1" dirty="0">
                <a:latin typeface="Calibri"/>
                <a:cs typeface="Calibri"/>
              </a:rPr>
              <a:t>a </a:t>
            </a:r>
            <a:r>
              <a:rPr lang="es-CO" sz="2800" b="1" spc="-455" dirty="0">
                <a:latin typeface="Calibri"/>
                <a:cs typeface="Calibri"/>
              </a:rPr>
              <a:t> </a:t>
            </a:r>
            <a:r>
              <a:rPr lang="es-CO" sz="2800" b="1" spc="-25" dirty="0">
                <a:latin typeface="Calibri"/>
                <a:cs typeface="Calibri"/>
              </a:rPr>
              <a:t>grave </a:t>
            </a:r>
            <a:endParaRPr lang="es-CO" sz="2800" b="1" dirty="0">
              <a:latin typeface="Calibri"/>
              <a:cs typeface="Calibr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45EC1AF4-E0ED-105D-4AD4-6B39C0D04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820" y="1820273"/>
            <a:ext cx="3856307" cy="29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27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="" xmlns:a16="http://schemas.microsoft.com/office/drawing/2014/main" id="{6815F6D8-2425-E278-49AF-00628258CA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6269765"/>
              </p:ext>
            </p:extLst>
          </p:nvPr>
        </p:nvGraphicFramePr>
        <p:xfrm>
          <a:off x="728978" y="688621"/>
          <a:ext cx="8982502" cy="5802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La importancia de la lactancia Materna. – Tecnológico Nacional de México  Campus Culiacán">
            <a:extLst>
              <a:ext uri="{FF2B5EF4-FFF2-40B4-BE49-F238E27FC236}">
                <a16:creationId xmlns="" xmlns:a16="http://schemas.microsoft.com/office/drawing/2014/main" id="{610992AB-4310-CC24-3DB5-248682D4C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481" y="57629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AE71034C-D03C-EE99-1880-F0611164B0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1480" y="4138578"/>
            <a:ext cx="2353555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8186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913CB637-6C2D-9E56-5EE1-4BEA73759F97}"/>
              </a:ext>
            </a:extLst>
          </p:cNvPr>
          <p:cNvSpPr txBox="1"/>
          <p:nvPr/>
        </p:nvSpPr>
        <p:spPr>
          <a:xfrm>
            <a:off x="1060974" y="548981"/>
            <a:ext cx="100700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000" b="1" spc="-80" dirty="0">
                <a:solidFill>
                  <a:schemeClr val="tx1"/>
                </a:solidFill>
              </a:rPr>
              <a:t>AUMENTA </a:t>
            </a:r>
            <a:r>
              <a:rPr lang="es-CO" sz="4000" b="1" spc="-35" dirty="0">
                <a:solidFill>
                  <a:schemeClr val="tx1"/>
                </a:solidFill>
              </a:rPr>
              <a:t>RIESGO </a:t>
            </a:r>
            <a:r>
              <a:rPr lang="es-CO" sz="4000" b="1" spc="-15" dirty="0">
                <a:solidFill>
                  <a:schemeClr val="tx1"/>
                </a:solidFill>
              </a:rPr>
              <a:t>DE </a:t>
            </a:r>
            <a:r>
              <a:rPr lang="es-CO" sz="4000" b="1" spc="-35" dirty="0">
                <a:solidFill>
                  <a:schemeClr val="tx1"/>
                </a:solidFill>
              </a:rPr>
              <a:t>DIARREA </a:t>
            </a:r>
            <a:r>
              <a:rPr lang="es-CO" sz="4000" b="1" spc="-25" dirty="0">
                <a:solidFill>
                  <a:schemeClr val="tx1"/>
                </a:solidFill>
              </a:rPr>
              <a:t>PE</a:t>
            </a:r>
            <a:r>
              <a:rPr lang="es-CO" sz="4000" b="1" spc="-75" dirty="0">
                <a:solidFill>
                  <a:schemeClr val="tx1"/>
                </a:solidFill>
              </a:rPr>
              <a:t>R</a:t>
            </a:r>
            <a:r>
              <a:rPr lang="es-CO" sz="4000" b="1" spc="-35" dirty="0">
                <a:solidFill>
                  <a:schemeClr val="tx1"/>
                </a:solidFill>
              </a:rPr>
              <a:t>S</a:t>
            </a:r>
            <a:r>
              <a:rPr lang="es-CO" sz="4000" b="1" spc="-20" dirty="0">
                <a:solidFill>
                  <a:schemeClr val="tx1"/>
                </a:solidFill>
              </a:rPr>
              <a:t>I</a:t>
            </a:r>
            <a:r>
              <a:rPr lang="es-CO" sz="4000" b="1" spc="-55" dirty="0">
                <a:solidFill>
                  <a:schemeClr val="tx1"/>
                </a:solidFill>
              </a:rPr>
              <a:t>S</a:t>
            </a:r>
            <a:r>
              <a:rPr lang="es-CO" sz="4000" b="1" spc="-45" dirty="0">
                <a:solidFill>
                  <a:schemeClr val="tx1"/>
                </a:solidFill>
              </a:rPr>
              <a:t>T</a:t>
            </a:r>
            <a:r>
              <a:rPr lang="es-CO" sz="4000" b="1" spc="-35" dirty="0">
                <a:solidFill>
                  <a:schemeClr val="tx1"/>
                </a:solidFill>
              </a:rPr>
              <a:t>E</a:t>
            </a:r>
            <a:r>
              <a:rPr lang="es-CO" sz="4000" b="1" spc="-50" dirty="0">
                <a:solidFill>
                  <a:schemeClr val="tx1"/>
                </a:solidFill>
              </a:rPr>
              <a:t>N</a:t>
            </a:r>
            <a:r>
              <a:rPr lang="es-CO" sz="4000" b="1" spc="-45" dirty="0">
                <a:solidFill>
                  <a:schemeClr val="tx1"/>
                </a:solidFill>
              </a:rPr>
              <a:t>T</a:t>
            </a:r>
            <a:r>
              <a:rPr lang="es-CO" sz="4000" b="1" spc="-5" dirty="0">
                <a:solidFill>
                  <a:schemeClr val="tx1"/>
                </a:solidFill>
              </a:rPr>
              <a:t>E</a:t>
            </a:r>
            <a:endParaRPr lang="es-CO" sz="40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3A412676-EF43-A116-C49B-29C26EA11556}"/>
              </a:ext>
            </a:extLst>
          </p:cNvPr>
          <p:cNvSpPr txBox="1"/>
          <p:nvPr/>
        </p:nvSpPr>
        <p:spPr>
          <a:xfrm>
            <a:off x="316089" y="1570388"/>
            <a:ext cx="8715021" cy="3454792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Font typeface="Wingdings" panose="05000000000000000000" pitchFamily="2" charset="2"/>
              <a:buChar char="Ø"/>
            </a:pPr>
            <a:r>
              <a:rPr lang="es-CO" sz="3600" spc="-5" dirty="0">
                <a:latin typeface="Calibri"/>
                <a:cs typeface="Calibri"/>
              </a:rPr>
              <a:t>Ausencia</a:t>
            </a:r>
            <a:r>
              <a:rPr lang="es-CO" sz="3600" spc="5" dirty="0">
                <a:latin typeface="Calibri"/>
                <a:cs typeface="Calibri"/>
              </a:rPr>
              <a:t> </a:t>
            </a:r>
            <a:r>
              <a:rPr lang="es-CO" sz="3600" spc="-5" dirty="0">
                <a:latin typeface="Calibri"/>
                <a:cs typeface="Calibri"/>
              </a:rPr>
              <a:t>de </a:t>
            </a:r>
            <a:r>
              <a:rPr lang="es-CO" sz="3600" spc="-10" dirty="0">
                <a:latin typeface="Calibri"/>
                <a:cs typeface="Calibri"/>
              </a:rPr>
              <a:t>lactancia</a:t>
            </a:r>
            <a:r>
              <a:rPr lang="es-CO" sz="3600" spc="-15" dirty="0">
                <a:latin typeface="Calibri"/>
                <a:cs typeface="Calibri"/>
              </a:rPr>
              <a:t> </a:t>
            </a:r>
            <a:r>
              <a:rPr lang="es-CO" sz="3600" spc="-10" dirty="0">
                <a:latin typeface="Calibri"/>
                <a:cs typeface="Calibri"/>
              </a:rPr>
              <a:t>materna</a:t>
            </a:r>
            <a:r>
              <a:rPr lang="es-CO" sz="3600" spc="-5" dirty="0">
                <a:latin typeface="Calibri"/>
                <a:cs typeface="Calibri"/>
              </a:rPr>
              <a:t> </a:t>
            </a:r>
            <a:r>
              <a:rPr lang="es-CO" sz="3600" spc="-20" dirty="0">
                <a:latin typeface="Calibri"/>
                <a:cs typeface="Calibri"/>
              </a:rPr>
              <a:t>exclusiva</a:t>
            </a:r>
          </a:p>
          <a:p>
            <a:pPr marL="298450" indent="-285750">
              <a:lnSpc>
                <a:spcPct val="100000"/>
              </a:lnSpc>
              <a:spcBef>
                <a:spcPts val="95"/>
              </a:spcBef>
              <a:buFont typeface="Wingdings" panose="05000000000000000000" pitchFamily="2" charset="2"/>
              <a:buChar char="Ø"/>
            </a:pPr>
            <a:r>
              <a:rPr lang="es-CO" sz="3600" spc="-10" dirty="0">
                <a:latin typeface="Calibri"/>
                <a:cs typeface="Calibri"/>
              </a:rPr>
              <a:t>Desnutrición </a:t>
            </a:r>
            <a:r>
              <a:rPr lang="es-CO" sz="3600" spc="-30" dirty="0">
                <a:latin typeface="Calibri"/>
                <a:cs typeface="Calibri"/>
              </a:rPr>
              <a:t>grave</a:t>
            </a:r>
          </a:p>
          <a:p>
            <a:pPr marL="298450" indent="-285750">
              <a:lnSpc>
                <a:spcPct val="100000"/>
              </a:lnSpc>
              <a:spcBef>
                <a:spcPts val="95"/>
              </a:spcBef>
              <a:buFont typeface="Wingdings" panose="05000000000000000000" pitchFamily="2" charset="2"/>
              <a:buChar char="Ø"/>
            </a:pPr>
            <a:r>
              <a:rPr lang="es-MX" sz="3600" spc="-15" dirty="0">
                <a:latin typeface="Calibri"/>
                <a:cs typeface="Calibri"/>
              </a:rPr>
              <a:t>Antibióticos</a:t>
            </a:r>
            <a:r>
              <a:rPr lang="es-MX" sz="3600" spc="35" dirty="0">
                <a:latin typeface="Calibri"/>
                <a:cs typeface="Calibri"/>
              </a:rPr>
              <a:t> </a:t>
            </a:r>
            <a:r>
              <a:rPr lang="es-MX" sz="3600" spc="-25" dirty="0">
                <a:latin typeface="Calibri"/>
                <a:cs typeface="Calibri"/>
              </a:rPr>
              <a:t>durante</a:t>
            </a:r>
            <a:r>
              <a:rPr lang="es-MX" sz="3600" spc="15" dirty="0">
                <a:latin typeface="Calibri"/>
                <a:cs typeface="Calibri"/>
              </a:rPr>
              <a:t> </a:t>
            </a:r>
            <a:r>
              <a:rPr lang="es-MX" sz="3600" spc="-5" dirty="0">
                <a:latin typeface="Calibri"/>
                <a:cs typeface="Calibri"/>
              </a:rPr>
              <a:t>el</a:t>
            </a:r>
            <a:r>
              <a:rPr lang="es-MX" sz="3600" spc="10" dirty="0">
                <a:latin typeface="Calibri"/>
                <a:cs typeface="Calibri"/>
              </a:rPr>
              <a:t> </a:t>
            </a:r>
            <a:r>
              <a:rPr lang="es-MX" sz="3600" spc="-10" dirty="0">
                <a:latin typeface="Calibri"/>
                <a:cs typeface="Calibri"/>
              </a:rPr>
              <a:t>episodio</a:t>
            </a:r>
            <a:r>
              <a:rPr lang="es-MX" sz="3600" spc="25" dirty="0">
                <a:latin typeface="Calibri"/>
                <a:cs typeface="Calibri"/>
              </a:rPr>
              <a:t> </a:t>
            </a:r>
            <a:r>
              <a:rPr lang="es-MX" sz="3600" spc="-5" dirty="0">
                <a:latin typeface="Calibri"/>
                <a:cs typeface="Calibri"/>
              </a:rPr>
              <a:t>de</a:t>
            </a:r>
            <a:r>
              <a:rPr lang="es-MX" sz="3600" dirty="0">
                <a:latin typeface="Calibri"/>
                <a:cs typeface="Calibri"/>
              </a:rPr>
              <a:t> </a:t>
            </a:r>
            <a:r>
              <a:rPr lang="es-MX" sz="3600" spc="-20" dirty="0">
                <a:latin typeface="Calibri"/>
                <a:cs typeface="Calibri"/>
              </a:rPr>
              <a:t>EDA</a:t>
            </a:r>
            <a:endParaRPr lang="es-MX" sz="32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5"/>
              </a:spcBef>
              <a:buFont typeface="Wingdings" panose="05000000000000000000" pitchFamily="2" charset="2"/>
              <a:buChar char="Ø"/>
            </a:pPr>
            <a:r>
              <a:rPr lang="es-MX" sz="3600" spc="-10" dirty="0">
                <a:latin typeface="Calibri"/>
                <a:cs typeface="Calibri"/>
              </a:rPr>
              <a:t>Cualquier</a:t>
            </a:r>
            <a:r>
              <a:rPr lang="es-MX" sz="3600" spc="25" dirty="0">
                <a:latin typeface="Calibri"/>
                <a:cs typeface="Calibri"/>
              </a:rPr>
              <a:t> </a:t>
            </a:r>
            <a:r>
              <a:rPr lang="es-MX" sz="3600" spc="-10" dirty="0">
                <a:latin typeface="Calibri"/>
                <a:cs typeface="Calibri"/>
              </a:rPr>
              <a:t>tipo</a:t>
            </a:r>
            <a:r>
              <a:rPr lang="es-MX" sz="3600" spc="5" dirty="0">
                <a:latin typeface="Calibri"/>
                <a:cs typeface="Calibri"/>
              </a:rPr>
              <a:t> </a:t>
            </a:r>
            <a:r>
              <a:rPr lang="es-MX" sz="3600" spc="-5" dirty="0">
                <a:latin typeface="Calibri"/>
                <a:cs typeface="Calibri"/>
              </a:rPr>
              <a:t>de</a:t>
            </a:r>
            <a:r>
              <a:rPr lang="es-MX" sz="3600" spc="5" dirty="0">
                <a:latin typeface="Calibri"/>
                <a:cs typeface="Calibri"/>
              </a:rPr>
              <a:t> </a:t>
            </a:r>
            <a:r>
              <a:rPr lang="es-MX" sz="3600" spc="-10" dirty="0">
                <a:latin typeface="Calibri"/>
                <a:cs typeface="Calibri"/>
              </a:rPr>
              <a:t>inmunodeficiencia</a:t>
            </a: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s-MX" sz="3600" spc="-5" dirty="0">
                <a:latin typeface="Calibri"/>
                <a:cs typeface="Calibri"/>
              </a:rPr>
              <a:t>10 deposiciones </a:t>
            </a:r>
            <a:r>
              <a:rPr lang="es-MX" sz="3600" spc="-10" dirty="0">
                <a:latin typeface="Calibri"/>
                <a:cs typeface="Calibri"/>
              </a:rPr>
              <a:t>por día </a:t>
            </a: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s-MX" sz="3600" spc="-5" dirty="0">
                <a:latin typeface="Calibri"/>
                <a:cs typeface="Calibri"/>
              </a:rPr>
              <a:t> </a:t>
            </a:r>
            <a:r>
              <a:rPr lang="es-MX" sz="3600" spc="-15" dirty="0">
                <a:latin typeface="Calibri"/>
                <a:cs typeface="Calibri"/>
              </a:rPr>
              <a:t>Deshidratación</a:t>
            </a:r>
            <a:r>
              <a:rPr lang="es-MX" sz="3600" spc="-5" dirty="0">
                <a:latin typeface="Calibri"/>
                <a:cs typeface="Calibri"/>
              </a:rPr>
              <a:t> </a:t>
            </a:r>
            <a:r>
              <a:rPr lang="es-MX" sz="3600" spc="-20" dirty="0">
                <a:latin typeface="Calibri"/>
                <a:cs typeface="Calibri"/>
              </a:rPr>
              <a:t>recurrente</a:t>
            </a:r>
            <a:endParaRPr lang="es-CO" sz="3600" dirty="0">
              <a:latin typeface="Calibri"/>
              <a:cs typeface="Calibri"/>
            </a:endParaRPr>
          </a:p>
        </p:txBody>
      </p:sp>
      <p:pic>
        <p:nvPicPr>
          <p:cNvPr id="4098" name="Picture 2" descr="Reconquista: tres niños con desnutrición grave">
            <a:extLst>
              <a:ext uri="{FF2B5EF4-FFF2-40B4-BE49-F238E27FC236}">
                <a16:creationId xmlns="" xmlns:a16="http://schemas.microsoft.com/office/drawing/2014/main" id="{52B2062C-8D4C-71F8-3078-5EA681AE0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733" y="2225143"/>
            <a:ext cx="2246488" cy="271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97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8CE57853-B23F-DC68-6198-9D36174930A1}"/>
              </a:ext>
            </a:extLst>
          </p:cNvPr>
          <p:cNvSpPr txBox="1"/>
          <p:nvPr/>
        </p:nvSpPr>
        <p:spPr>
          <a:xfrm>
            <a:off x="2145835" y="648840"/>
            <a:ext cx="7900328" cy="643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ctr">
              <a:lnSpc>
                <a:spcPts val="4320"/>
              </a:lnSpc>
              <a:spcBef>
                <a:spcPts val="640"/>
              </a:spcBef>
            </a:pPr>
            <a:r>
              <a:rPr lang="es-CO" sz="4000" b="1" spc="-85" dirty="0">
                <a:latin typeface="Calibri Light"/>
                <a:cs typeface="Calibri Light"/>
              </a:rPr>
              <a:t>FACTORES</a:t>
            </a:r>
            <a:r>
              <a:rPr lang="es-CO" sz="4000" b="1" spc="-145" dirty="0">
                <a:latin typeface="Calibri Light"/>
                <a:cs typeface="Calibri Light"/>
              </a:rPr>
              <a:t> </a:t>
            </a:r>
            <a:r>
              <a:rPr lang="es-CO" sz="4000" b="1" spc="-35" dirty="0">
                <a:latin typeface="Calibri Light"/>
                <a:cs typeface="Calibri Light"/>
              </a:rPr>
              <a:t>RIESGO </a:t>
            </a:r>
            <a:r>
              <a:rPr lang="es-CO" sz="4000" b="1" spc="-890" dirty="0">
                <a:latin typeface="Calibri Light"/>
                <a:cs typeface="Calibri Light"/>
              </a:rPr>
              <a:t> </a:t>
            </a:r>
            <a:r>
              <a:rPr lang="es-CO" sz="4000" b="1" spc="-60" dirty="0">
                <a:latin typeface="Calibri Light"/>
                <a:cs typeface="Calibri Light"/>
              </a:rPr>
              <a:t>HOSPITALIZACION</a:t>
            </a:r>
            <a:endParaRPr lang="es-CO" sz="4000" b="1" dirty="0">
              <a:latin typeface="Calibri Light"/>
              <a:cs typeface="Calibri Light"/>
            </a:endParaRPr>
          </a:p>
        </p:txBody>
      </p:sp>
      <p:sp>
        <p:nvSpPr>
          <p:cNvPr id="14" name="object 20">
            <a:extLst>
              <a:ext uri="{FF2B5EF4-FFF2-40B4-BE49-F238E27FC236}">
                <a16:creationId xmlns="" xmlns:a16="http://schemas.microsoft.com/office/drawing/2014/main" id="{AD37F2B6-E744-4AB1-57FD-875A51CECC94}"/>
              </a:ext>
            </a:extLst>
          </p:cNvPr>
          <p:cNvSpPr/>
          <p:nvPr/>
        </p:nvSpPr>
        <p:spPr>
          <a:xfrm>
            <a:off x="5947536" y="3520059"/>
            <a:ext cx="2045335" cy="2045335"/>
          </a:xfrm>
          <a:custGeom>
            <a:avLst/>
            <a:gdLst/>
            <a:ahLst/>
            <a:cxnLst/>
            <a:rect l="l" t="t" r="r" b="b"/>
            <a:pathLst>
              <a:path w="2045334" h="2045335">
                <a:moveTo>
                  <a:pt x="0" y="340867"/>
                </a:moveTo>
                <a:lnTo>
                  <a:pt x="3112" y="294596"/>
                </a:lnTo>
                <a:lnTo>
                  <a:pt x="12179" y="250222"/>
                </a:lnTo>
                <a:lnTo>
                  <a:pt x="26793" y="208151"/>
                </a:lnTo>
                <a:lnTo>
                  <a:pt x="46547" y="168787"/>
                </a:lnTo>
                <a:lnTo>
                  <a:pt x="71036" y="132537"/>
                </a:lnTo>
                <a:lnTo>
                  <a:pt x="99853" y="99806"/>
                </a:lnTo>
                <a:lnTo>
                  <a:pt x="132591" y="70998"/>
                </a:lnTo>
                <a:lnTo>
                  <a:pt x="168844" y="46519"/>
                </a:lnTo>
                <a:lnTo>
                  <a:pt x="208204" y="26775"/>
                </a:lnTo>
                <a:lnTo>
                  <a:pt x="250266" y="12170"/>
                </a:lnTo>
                <a:lnTo>
                  <a:pt x="294623" y="3110"/>
                </a:lnTo>
                <a:lnTo>
                  <a:pt x="340867" y="0"/>
                </a:lnTo>
                <a:lnTo>
                  <a:pt x="1704339" y="0"/>
                </a:lnTo>
                <a:lnTo>
                  <a:pt x="1750584" y="3110"/>
                </a:lnTo>
                <a:lnTo>
                  <a:pt x="1794941" y="12170"/>
                </a:lnTo>
                <a:lnTo>
                  <a:pt x="1837003" y="26775"/>
                </a:lnTo>
                <a:lnTo>
                  <a:pt x="1876363" y="46519"/>
                </a:lnTo>
                <a:lnTo>
                  <a:pt x="1912616" y="70998"/>
                </a:lnTo>
                <a:lnTo>
                  <a:pt x="1945354" y="99806"/>
                </a:lnTo>
                <a:lnTo>
                  <a:pt x="1974171" y="132537"/>
                </a:lnTo>
                <a:lnTo>
                  <a:pt x="1998660" y="168787"/>
                </a:lnTo>
                <a:lnTo>
                  <a:pt x="2018414" y="208151"/>
                </a:lnTo>
                <a:lnTo>
                  <a:pt x="2033028" y="250222"/>
                </a:lnTo>
                <a:lnTo>
                  <a:pt x="2042095" y="294596"/>
                </a:lnTo>
                <a:lnTo>
                  <a:pt x="2045208" y="340867"/>
                </a:lnTo>
                <a:lnTo>
                  <a:pt x="2045208" y="1704213"/>
                </a:lnTo>
                <a:lnTo>
                  <a:pt x="2042095" y="1750484"/>
                </a:lnTo>
                <a:lnTo>
                  <a:pt x="2033028" y="1794858"/>
                </a:lnTo>
                <a:lnTo>
                  <a:pt x="2018414" y="1836929"/>
                </a:lnTo>
                <a:lnTo>
                  <a:pt x="1998660" y="1876293"/>
                </a:lnTo>
                <a:lnTo>
                  <a:pt x="1974171" y="1912543"/>
                </a:lnTo>
                <a:lnTo>
                  <a:pt x="1945354" y="1945274"/>
                </a:lnTo>
                <a:lnTo>
                  <a:pt x="1912616" y="1974082"/>
                </a:lnTo>
                <a:lnTo>
                  <a:pt x="1876363" y="1998561"/>
                </a:lnTo>
                <a:lnTo>
                  <a:pt x="1837003" y="2018305"/>
                </a:lnTo>
                <a:lnTo>
                  <a:pt x="1794941" y="2032910"/>
                </a:lnTo>
                <a:lnTo>
                  <a:pt x="1750584" y="2041970"/>
                </a:lnTo>
                <a:lnTo>
                  <a:pt x="1704339" y="2045080"/>
                </a:lnTo>
                <a:lnTo>
                  <a:pt x="340867" y="2045080"/>
                </a:lnTo>
                <a:lnTo>
                  <a:pt x="294623" y="2041970"/>
                </a:lnTo>
                <a:lnTo>
                  <a:pt x="250266" y="2032910"/>
                </a:lnTo>
                <a:lnTo>
                  <a:pt x="208204" y="2018305"/>
                </a:lnTo>
                <a:lnTo>
                  <a:pt x="168844" y="1998561"/>
                </a:lnTo>
                <a:lnTo>
                  <a:pt x="132591" y="1974082"/>
                </a:lnTo>
                <a:lnTo>
                  <a:pt x="99853" y="1945274"/>
                </a:lnTo>
                <a:lnTo>
                  <a:pt x="71036" y="1912543"/>
                </a:lnTo>
                <a:lnTo>
                  <a:pt x="46547" y="1876293"/>
                </a:lnTo>
                <a:lnTo>
                  <a:pt x="26793" y="1836929"/>
                </a:lnTo>
                <a:lnTo>
                  <a:pt x="12179" y="1794858"/>
                </a:lnTo>
                <a:lnTo>
                  <a:pt x="3112" y="1750484"/>
                </a:lnTo>
                <a:lnTo>
                  <a:pt x="0" y="1704213"/>
                </a:lnTo>
                <a:lnTo>
                  <a:pt x="0" y="340867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Diagrama 17">
            <a:extLst>
              <a:ext uri="{FF2B5EF4-FFF2-40B4-BE49-F238E27FC236}">
                <a16:creationId xmlns="" xmlns:a16="http://schemas.microsoft.com/office/drawing/2014/main" id="{181832D5-95FB-435D-F0E2-A96349417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2910577"/>
              </p:ext>
            </p:extLst>
          </p:nvPr>
        </p:nvGraphicFramePr>
        <p:xfrm>
          <a:off x="824089" y="1196622"/>
          <a:ext cx="10814755" cy="5514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0986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="" xmlns:a16="http://schemas.microsoft.com/office/drawing/2014/main" id="{53A20373-C11F-1079-CE9A-3614FABDD1CF}"/>
              </a:ext>
            </a:extLst>
          </p:cNvPr>
          <p:cNvSpPr txBox="1"/>
          <p:nvPr/>
        </p:nvSpPr>
        <p:spPr>
          <a:xfrm>
            <a:off x="905319" y="933445"/>
            <a:ext cx="10381362" cy="538865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 marR="5080" algn="just">
              <a:lnSpc>
                <a:spcPts val="3070"/>
              </a:lnSpc>
              <a:spcBef>
                <a:spcPts val="850"/>
              </a:spcBef>
            </a:pPr>
            <a:r>
              <a:rPr sz="3200" spc="-15" dirty="0">
                <a:latin typeface="Calibri"/>
                <a:cs typeface="Calibri"/>
              </a:rPr>
              <a:t>Entre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más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bajos</a:t>
            </a:r>
            <a:r>
              <a:rPr sz="3200" dirty="0">
                <a:latin typeface="Calibri"/>
                <a:cs typeface="Calibri"/>
              </a:rPr>
              <a:t> los</a:t>
            </a:r>
            <a:r>
              <a:rPr sz="3200" spc="7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niveles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saneamiento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higiene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personal</a:t>
            </a:r>
            <a:r>
              <a:rPr sz="3200" spc="54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</a:t>
            </a:r>
            <a:r>
              <a:rPr sz="3200" spc="515" dirty="0">
                <a:latin typeface="Calibri"/>
                <a:cs typeface="Calibri"/>
              </a:rPr>
              <a:t> </a:t>
            </a:r>
            <a:r>
              <a:rPr sz="3200" dirty="0" err="1">
                <a:latin typeface="Calibri"/>
                <a:cs typeface="Calibri"/>
              </a:rPr>
              <a:t>una</a:t>
            </a:r>
            <a:r>
              <a:rPr sz="3200" spc="5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población</a:t>
            </a:r>
            <a:r>
              <a:rPr lang="es-CO" sz="3200" dirty="0">
                <a:latin typeface="Calibri"/>
                <a:cs typeface="Calibri"/>
              </a:rPr>
              <a:t>  </a:t>
            </a:r>
            <a:r>
              <a:rPr sz="3200" dirty="0">
                <a:latin typeface="Wingdings"/>
                <a:cs typeface="Wingdings"/>
              </a:rPr>
              <a:t></a:t>
            </a:r>
            <a:r>
              <a:rPr sz="3200" spc="-1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Calibri"/>
                <a:cs typeface="Calibri"/>
              </a:rPr>
              <a:t>Bacterias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es-CO" sz="4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es-CO" sz="4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es-CO" sz="4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es-CO" sz="4100" dirty="0">
              <a:latin typeface="Calibri"/>
              <a:cs typeface="Calibri"/>
            </a:endParaRPr>
          </a:p>
          <a:p>
            <a:pPr marL="571500" indent="-571500">
              <a:lnSpc>
                <a:spcPct val="100000"/>
              </a:lnSpc>
              <a:spcBef>
                <a:spcPts val="45"/>
              </a:spcBef>
              <a:buFont typeface="Arial" panose="020B0604020202020204" pitchFamily="34" charset="0"/>
              <a:buChar char="•"/>
            </a:pPr>
            <a:endParaRPr sz="4100" dirty="0">
              <a:latin typeface="Calibri"/>
              <a:cs typeface="Calibri"/>
            </a:endParaRPr>
          </a:p>
          <a:p>
            <a:pPr marL="469900" marR="7620" indent="-457200" algn="just">
              <a:lnSpc>
                <a:spcPts val="307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sz="3200" spc="-5" dirty="0">
                <a:latin typeface="Calibri"/>
                <a:cs typeface="Calibri"/>
              </a:rPr>
              <a:t>Bacterias </a:t>
            </a:r>
            <a:r>
              <a:rPr sz="3200" spc="-10" dirty="0">
                <a:latin typeface="Calibri"/>
                <a:cs typeface="Calibri"/>
              </a:rPr>
              <a:t>aumentan </a:t>
            </a:r>
            <a:r>
              <a:rPr sz="3200" spc="-20" dirty="0">
                <a:latin typeface="Calibri"/>
                <a:cs typeface="Calibri"/>
              </a:rPr>
              <a:t>durante 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meses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cálidos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del</a:t>
            </a:r>
            <a:r>
              <a:rPr sz="3200" dirty="0">
                <a:latin typeface="Calibri"/>
                <a:cs typeface="Calibri"/>
              </a:rPr>
              <a:t> año.</a:t>
            </a:r>
          </a:p>
          <a:p>
            <a:pPr marL="469900" marR="5080" indent="-457200" algn="just">
              <a:lnSpc>
                <a:spcPts val="307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sz="3200" spc="-5" dirty="0">
                <a:latin typeface="Calibri"/>
                <a:cs typeface="Calibri"/>
              </a:rPr>
              <a:t>Los </a:t>
            </a:r>
            <a:r>
              <a:rPr sz="3200" dirty="0">
                <a:latin typeface="Calibri"/>
                <a:cs typeface="Calibri"/>
              </a:rPr>
              <a:t>virus </a:t>
            </a:r>
            <a:r>
              <a:rPr sz="3200" spc="-5" dirty="0">
                <a:latin typeface="Calibri"/>
                <a:cs typeface="Calibri"/>
              </a:rPr>
              <a:t>son </a:t>
            </a:r>
            <a:r>
              <a:rPr sz="3200" dirty="0">
                <a:latin typeface="Calibri"/>
                <a:cs typeface="Calibri"/>
              </a:rPr>
              <a:t>mas </a:t>
            </a:r>
            <a:r>
              <a:rPr sz="3200" spc="-15" dirty="0">
                <a:latin typeface="Calibri"/>
                <a:cs typeface="Calibri"/>
              </a:rPr>
              <a:t>frecuentes 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estación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más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fría</a:t>
            </a:r>
            <a:r>
              <a:rPr sz="3200" dirty="0">
                <a:latin typeface="Calibri"/>
                <a:cs typeface="Calibri"/>
              </a:rPr>
              <a:t> del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 err="1">
                <a:latin typeface="Calibri"/>
                <a:cs typeface="Calibri"/>
              </a:rPr>
              <a:t>año</a:t>
            </a:r>
            <a:r>
              <a:rPr lang="es-CO" sz="3200" dirty="0">
                <a:latin typeface="Calibri"/>
                <a:cs typeface="Calibri"/>
              </a:rPr>
              <a:t>.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5122" name="Picture 2" descr="Saneamiento del Agua ¿Qué es? ¿En que consiste? | Procesos">
            <a:extLst>
              <a:ext uri="{FF2B5EF4-FFF2-40B4-BE49-F238E27FC236}">
                <a16:creationId xmlns="" xmlns:a16="http://schemas.microsoft.com/office/drawing/2014/main" id="{25B3F5CA-7A5B-50CE-5700-0128EDD32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825" y="2227526"/>
            <a:ext cx="3144349" cy="24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05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Qué es la Escherichia coli? | 【MOTIVOS por los que causa cistitis】">
            <a:extLst>
              <a:ext uri="{FF2B5EF4-FFF2-40B4-BE49-F238E27FC236}">
                <a16:creationId xmlns="" xmlns:a16="http://schemas.microsoft.com/office/drawing/2014/main" id="{084473AE-CC2E-5F05-3E6C-97EEC423A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22" y="4944532"/>
            <a:ext cx="3690056" cy="160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10">
            <a:extLst>
              <a:ext uri="{FF2B5EF4-FFF2-40B4-BE49-F238E27FC236}">
                <a16:creationId xmlns="" xmlns:a16="http://schemas.microsoft.com/office/drawing/2014/main" id="{A6565553-35CF-CA46-DCD5-EF3F4A42D850}"/>
              </a:ext>
            </a:extLst>
          </p:cNvPr>
          <p:cNvSpPr txBox="1"/>
          <p:nvPr/>
        </p:nvSpPr>
        <p:spPr>
          <a:xfrm>
            <a:off x="349957" y="1326173"/>
            <a:ext cx="5610576" cy="2850780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49530" rIns="0" bIns="0" rtlCol="0">
            <a:spAutoFit/>
          </a:bodyPr>
          <a:lstStyle/>
          <a:p>
            <a:pPr marL="12700" marR="160655">
              <a:lnSpc>
                <a:spcPts val="2380"/>
              </a:lnSpc>
              <a:spcBef>
                <a:spcPts val="390"/>
              </a:spcBef>
            </a:pPr>
            <a:r>
              <a:rPr sz="2200" spc="-15" dirty="0" err="1">
                <a:latin typeface="Calibri"/>
                <a:cs typeface="Calibri"/>
              </a:rPr>
              <a:t>Enteropatógenos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más </a:t>
            </a:r>
            <a:r>
              <a:rPr sz="2200" spc="-15" dirty="0">
                <a:latin typeface="Calibri"/>
                <a:cs typeface="Calibri"/>
              </a:rPr>
              <a:t>frecuentemente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niños</a:t>
            </a:r>
            <a:r>
              <a:rPr sz="2200" spc="-5" dirty="0">
                <a:latin typeface="Calibri"/>
                <a:cs typeface="Calibri"/>
              </a:rPr>
              <a:t> de países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 err="1">
                <a:latin typeface="Calibri"/>
                <a:cs typeface="Calibri"/>
              </a:rPr>
              <a:t>desarrollo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lang="es-MX" sz="2200" spc="-10" dirty="0">
                <a:latin typeface="Calibri"/>
                <a:cs typeface="Calibri"/>
              </a:rPr>
              <a:t>son:</a:t>
            </a:r>
            <a:endParaRPr sz="2200" dirty="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sz="2200" spc="-15" dirty="0">
                <a:latin typeface="Calibri"/>
                <a:cs typeface="Calibri"/>
              </a:rPr>
              <a:t>Rotavirus,</a:t>
            </a:r>
            <a:endParaRPr sz="2200" dirty="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sz="2200" spc="-5" dirty="0">
                <a:latin typeface="Calibri"/>
                <a:cs typeface="Calibri"/>
              </a:rPr>
              <a:t>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coli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entero-toxigénica</a:t>
            </a:r>
            <a:endParaRPr sz="2200" dirty="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sz="2200" spc="-5" dirty="0">
                <a:latin typeface="Calibri"/>
                <a:cs typeface="Calibri"/>
              </a:rPr>
              <a:t>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coli</a:t>
            </a:r>
            <a:r>
              <a:rPr sz="2200" spc="-15" dirty="0">
                <a:latin typeface="Calibri"/>
                <a:cs typeface="Calibri"/>
              </a:rPr>
              <a:t> entero-patogénica</a:t>
            </a:r>
            <a:endParaRPr sz="2200" dirty="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sz="2200" spc="-5" dirty="0">
                <a:latin typeface="Calibri"/>
                <a:cs typeface="Calibri"/>
              </a:rPr>
              <a:t>E</a:t>
            </a:r>
            <a:r>
              <a:rPr sz="2200" spc="-10" dirty="0">
                <a:latin typeface="Calibri"/>
                <a:cs typeface="Calibri"/>
              </a:rPr>
              <a:t> coli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de</a:t>
            </a:r>
            <a:r>
              <a:rPr sz="2200" spc="-10" dirty="0">
                <a:latin typeface="Calibri"/>
                <a:cs typeface="Calibri"/>
              </a:rPr>
              <a:t> adherencia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localizada</a:t>
            </a:r>
            <a:endParaRPr sz="2200" dirty="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sz="2200" spc="-10" dirty="0">
                <a:latin typeface="Calibri"/>
                <a:cs typeface="Calibri"/>
              </a:rPr>
              <a:t>Shigella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sp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y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Campylobacter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jejuni</a:t>
            </a:r>
            <a:endParaRPr sz="2200" dirty="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697865" algn="l"/>
                <a:tab pos="698500" algn="l"/>
              </a:tabLst>
            </a:pPr>
            <a:r>
              <a:rPr sz="2200" spc="-10" dirty="0">
                <a:latin typeface="Calibri"/>
                <a:cs typeface="Calibri"/>
              </a:rPr>
              <a:t>Salmonella spp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3" name="object 7">
            <a:extLst>
              <a:ext uri="{FF2B5EF4-FFF2-40B4-BE49-F238E27FC236}">
                <a16:creationId xmlns="" xmlns:a16="http://schemas.microsoft.com/office/drawing/2014/main" id="{F037256E-4CDE-4968-3937-7FF28E30008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2239" y="1232682"/>
            <a:ext cx="4569655" cy="439263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F60E7F8E-D54E-AC61-549F-E6B2D6003AA1}"/>
              </a:ext>
            </a:extLst>
          </p:cNvPr>
          <p:cNvSpPr txBox="1"/>
          <p:nvPr/>
        </p:nvSpPr>
        <p:spPr>
          <a:xfrm>
            <a:off x="3049466" y="820201"/>
            <a:ext cx="6093068" cy="505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60655" algn="ctr">
              <a:lnSpc>
                <a:spcPts val="2380"/>
              </a:lnSpc>
              <a:spcBef>
                <a:spcPts val="390"/>
              </a:spcBef>
            </a:pPr>
            <a:r>
              <a:rPr lang="es-CO" sz="5400" b="1" spc="-5" dirty="0">
                <a:latin typeface="Calibri"/>
                <a:cs typeface="Calibri"/>
              </a:rPr>
              <a:t>ETIOLOGÍA </a:t>
            </a:r>
          </a:p>
        </p:txBody>
      </p:sp>
    </p:spTree>
    <p:extLst>
      <p:ext uri="{BB962C8B-B14F-4D97-AF65-F5344CB8AC3E}">
        <p14:creationId xmlns:p14="http://schemas.microsoft.com/office/powerpoint/2010/main" val="1552849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0AC4EDFB-66DE-19AF-041F-43BA78FE9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97" y="1133657"/>
            <a:ext cx="11229805" cy="4590686"/>
          </a:xfrm>
          <a:prstGeom prst="rect">
            <a:avLst/>
          </a:prstGeom>
        </p:spPr>
      </p:pic>
      <p:pic>
        <p:nvPicPr>
          <p:cNvPr id="9" name="object 6">
            <a:extLst>
              <a:ext uri="{FF2B5EF4-FFF2-40B4-BE49-F238E27FC236}">
                <a16:creationId xmlns="" xmlns:a16="http://schemas.microsoft.com/office/drawing/2014/main" id="{6C21B75D-8D0D-660F-48F0-7EAD0EA089D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5768" y="685800"/>
            <a:ext cx="11385921" cy="503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06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8E1F7DC-9C52-2C05-44E6-14EBF213A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74" y="1082759"/>
            <a:ext cx="10498052" cy="560898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722DD920-7CA6-FCC7-A250-6698FDA3F3C4}"/>
              </a:ext>
            </a:extLst>
          </p:cNvPr>
          <p:cNvSpPr/>
          <p:nvPr/>
        </p:nvSpPr>
        <p:spPr>
          <a:xfrm>
            <a:off x="62089" y="300556"/>
            <a:ext cx="1206782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CLASIFICACIÓN SEGÚN GRADO DE DESHIDRATACIÓN </a:t>
            </a:r>
          </a:p>
        </p:txBody>
      </p:sp>
    </p:spTree>
    <p:extLst>
      <p:ext uri="{BB962C8B-B14F-4D97-AF65-F5344CB8AC3E}">
        <p14:creationId xmlns:p14="http://schemas.microsoft.com/office/powerpoint/2010/main" val="510651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21B0C68-A367-E6AF-DBDD-FB03A355F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70934"/>
            <a:ext cx="11593689" cy="618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08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="" xmlns:a16="http://schemas.microsoft.com/office/drawing/2014/main" id="{44685078-7A0B-0092-85C1-2F67EC84FBD5}"/>
              </a:ext>
            </a:extLst>
          </p:cNvPr>
          <p:cNvSpPr txBox="1"/>
          <p:nvPr/>
        </p:nvSpPr>
        <p:spPr>
          <a:xfrm>
            <a:off x="674497" y="632967"/>
            <a:ext cx="10254490" cy="1663276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1300" marR="5080" indent="-228600">
              <a:lnSpc>
                <a:spcPts val="3030"/>
              </a:lnSpc>
              <a:spcBef>
                <a:spcPts val="4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Escala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signos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DHT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propuesta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por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OMS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para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 </a:t>
            </a:r>
            <a:r>
              <a:rPr sz="2800" spc="-20" dirty="0">
                <a:latin typeface="Calibri"/>
                <a:cs typeface="Calibri"/>
              </a:rPr>
              <a:t>estrategia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AIEPI </a:t>
            </a:r>
            <a:r>
              <a:rPr sz="2800" spc="-20" dirty="0">
                <a:latin typeface="Calibri"/>
                <a:cs typeface="Calibri"/>
              </a:rPr>
              <a:t>para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Colombia</a:t>
            </a:r>
            <a:endParaRPr lang="es-CO" sz="2800" dirty="0">
              <a:latin typeface="Calibri"/>
              <a:cs typeface="Calibri"/>
            </a:endParaRPr>
          </a:p>
          <a:p>
            <a:pPr marL="241300" marR="5080" indent="-228600">
              <a:lnSpc>
                <a:spcPts val="3030"/>
              </a:lnSpc>
              <a:spcBef>
                <a:spcPts val="4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 err="1">
                <a:latin typeface="Calibri"/>
                <a:cs typeface="Calibri"/>
              </a:rPr>
              <a:t>Clasifica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tres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 err="1">
                <a:latin typeface="Calibri"/>
                <a:cs typeface="Calibri"/>
              </a:rPr>
              <a:t>posibilidades</a:t>
            </a:r>
            <a:r>
              <a:rPr sz="2800" spc="-10" dirty="0">
                <a:latin typeface="Calibri"/>
                <a:cs typeface="Calibri"/>
              </a:rPr>
              <a:t>:</a:t>
            </a:r>
            <a:r>
              <a:rPr lang="es-CO" sz="2800" spc="-10" dirty="0">
                <a:latin typeface="Calibri"/>
                <a:cs typeface="Calibri"/>
              </a:rPr>
              <a:t> </a:t>
            </a:r>
            <a:r>
              <a:rPr sz="2800" spc="-15" dirty="0" err="1">
                <a:latin typeface="Calibri"/>
                <a:cs typeface="Calibri"/>
              </a:rPr>
              <a:t>Deshidratación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grave</a:t>
            </a:r>
            <a:r>
              <a:rPr lang="es-CO" sz="2800" spc="-30" dirty="0">
                <a:latin typeface="Calibri"/>
                <a:cs typeface="Calibri"/>
              </a:rPr>
              <a:t>, </a:t>
            </a:r>
            <a:r>
              <a:rPr sz="2800" spc="-5" dirty="0" err="1">
                <a:latin typeface="Calibri"/>
                <a:cs typeface="Calibri"/>
              </a:rPr>
              <a:t>Algún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grado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 err="1">
                <a:latin typeface="Calibri"/>
                <a:cs typeface="Calibri"/>
              </a:rPr>
              <a:t>deshidratación</a:t>
            </a:r>
            <a:r>
              <a:rPr lang="es-CO" sz="2800" spc="-15" dirty="0">
                <a:latin typeface="Calibri"/>
                <a:cs typeface="Calibri"/>
              </a:rPr>
              <a:t>, </a:t>
            </a:r>
            <a:r>
              <a:rPr sz="2800" spc="-5" dirty="0">
                <a:latin typeface="Calibri"/>
                <a:cs typeface="Calibri"/>
              </a:rPr>
              <a:t>Sin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deshidratación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9" name="object 11">
            <a:extLst>
              <a:ext uri="{FF2B5EF4-FFF2-40B4-BE49-F238E27FC236}">
                <a16:creationId xmlns="" xmlns:a16="http://schemas.microsoft.com/office/drawing/2014/main" id="{81D58EAF-C669-407C-6D13-936791C4BAF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622" y="2393244"/>
            <a:ext cx="11695289" cy="41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77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6C31DB05-E040-C338-9C66-BA786B0B2097}"/>
              </a:ext>
            </a:extLst>
          </p:cNvPr>
          <p:cNvSpPr txBox="1">
            <a:spLocks/>
          </p:cNvSpPr>
          <p:nvPr/>
        </p:nvSpPr>
        <p:spPr>
          <a:xfrm>
            <a:off x="3115577" y="163348"/>
            <a:ext cx="53765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CO" sz="5400" b="1" dirty="0"/>
              <a:t>MANEJO</a:t>
            </a:r>
          </a:p>
        </p:txBody>
      </p:sp>
      <p:sp>
        <p:nvSpPr>
          <p:cNvPr id="3" name="object 6">
            <a:extLst>
              <a:ext uri="{FF2B5EF4-FFF2-40B4-BE49-F238E27FC236}">
                <a16:creationId xmlns="" xmlns:a16="http://schemas.microsoft.com/office/drawing/2014/main" id="{29E5144B-BF71-0CE4-AC4F-9EAC5349D248}"/>
              </a:ext>
            </a:extLst>
          </p:cNvPr>
          <p:cNvSpPr/>
          <p:nvPr/>
        </p:nvSpPr>
        <p:spPr>
          <a:xfrm>
            <a:off x="168520" y="2151063"/>
            <a:ext cx="9010650" cy="1122680"/>
          </a:xfrm>
          <a:custGeom>
            <a:avLst/>
            <a:gdLst/>
            <a:ahLst/>
            <a:cxnLst/>
            <a:rect l="l" t="t" r="r" b="b"/>
            <a:pathLst>
              <a:path w="11734800" h="1122679">
                <a:moveTo>
                  <a:pt x="0" y="1122184"/>
                </a:moveTo>
                <a:lnTo>
                  <a:pt x="11734800" y="1122184"/>
                </a:lnTo>
                <a:lnTo>
                  <a:pt x="11734800" y="0"/>
                </a:lnTo>
                <a:lnTo>
                  <a:pt x="0" y="0"/>
                </a:lnTo>
                <a:lnTo>
                  <a:pt x="0" y="1122184"/>
                </a:lnTo>
                <a:close/>
              </a:path>
            </a:pathLst>
          </a:custGeom>
          <a:ln w="1270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7">
            <a:extLst>
              <a:ext uri="{FF2B5EF4-FFF2-40B4-BE49-F238E27FC236}">
                <a16:creationId xmlns="" xmlns:a16="http://schemas.microsoft.com/office/drawing/2014/main" id="{0EDB2B8F-61C1-DF4E-FEEA-D71302C95FB0}"/>
              </a:ext>
            </a:extLst>
          </p:cNvPr>
          <p:cNvSpPr txBox="1"/>
          <p:nvPr/>
        </p:nvSpPr>
        <p:spPr>
          <a:xfrm>
            <a:off x="1066714" y="2608539"/>
            <a:ext cx="7211059" cy="547370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34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Hogar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Instrucción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educación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padres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cuidadores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para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que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reconozcan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signos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alarma.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5" name="object 8">
            <a:extLst>
              <a:ext uri="{FF2B5EF4-FFF2-40B4-BE49-F238E27FC236}">
                <a16:creationId xmlns="" xmlns:a16="http://schemas.microsoft.com/office/drawing/2014/main" id="{30265F77-2E05-14F9-E2B8-0FE544032070}"/>
              </a:ext>
            </a:extLst>
          </p:cNvPr>
          <p:cNvGrpSpPr/>
          <p:nvPr/>
        </p:nvGrpSpPr>
        <p:grpSpPr>
          <a:xfrm>
            <a:off x="748910" y="1775664"/>
            <a:ext cx="8227059" cy="751205"/>
            <a:chOff x="713740" y="2057019"/>
            <a:chExt cx="8227059" cy="751205"/>
          </a:xfrm>
        </p:grpSpPr>
        <p:sp>
          <p:nvSpPr>
            <p:cNvPr id="6" name="object 9">
              <a:extLst>
                <a:ext uri="{FF2B5EF4-FFF2-40B4-BE49-F238E27FC236}">
                  <a16:creationId xmlns="" xmlns:a16="http://schemas.microsoft.com/office/drawing/2014/main" id="{2735190F-92A3-2E80-8D14-559A45B4CA5D}"/>
                </a:ext>
              </a:extLst>
            </p:cNvPr>
            <p:cNvSpPr/>
            <p:nvPr/>
          </p:nvSpPr>
          <p:spPr>
            <a:xfrm>
              <a:off x="720090" y="2063369"/>
              <a:ext cx="8214359" cy="738505"/>
            </a:xfrm>
            <a:custGeom>
              <a:avLst/>
              <a:gdLst/>
              <a:ahLst/>
              <a:cxnLst/>
              <a:rect l="l" t="t" r="r" b="b"/>
              <a:pathLst>
                <a:path w="8214359" h="738505">
                  <a:moveTo>
                    <a:pt x="8091296" y="0"/>
                  </a:moveTo>
                  <a:lnTo>
                    <a:pt x="122999" y="0"/>
                  </a:lnTo>
                  <a:lnTo>
                    <a:pt x="75121" y="9671"/>
                  </a:lnTo>
                  <a:lnTo>
                    <a:pt x="36025" y="36036"/>
                  </a:lnTo>
                  <a:lnTo>
                    <a:pt x="9665" y="75116"/>
                  </a:lnTo>
                  <a:lnTo>
                    <a:pt x="0" y="122935"/>
                  </a:lnTo>
                  <a:lnTo>
                    <a:pt x="0" y="614933"/>
                  </a:lnTo>
                  <a:lnTo>
                    <a:pt x="9665" y="662826"/>
                  </a:lnTo>
                  <a:lnTo>
                    <a:pt x="36025" y="701944"/>
                  </a:lnTo>
                  <a:lnTo>
                    <a:pt x="75121" y="728323"/>
                  </a:lnTo>
                  <a:lnTo>
                    <a:pt x="122999" y="737996"/>
                  </a:lnTo>
                  <a:lnTo>
                    <a:pt x="8091296" y="737996"/>
                  </a:lnTo>
                  <a:lnTo>
                    <a:pt x="8139189" y="728323"/>
                  </a:lnTo>
                  <a:lnTo>
                    <a:pt x="8178307" y="701944"/>
                  </a:lnTo>
                  <a:lnTo>
                    <a:pt x="8204686" y="662826"/>
                  </a:lnTo>
                  <a:lnTo>
                    <a:pt x="8214359" y="614933"/>
                  </a:lnTo>
                  <a:lnTo>
                    <a:pt x="8214359" y="122935"/>
                  </a:lnTo>
                  <a:lnTo>
                    <a:pt x="8204686" y="75116"/>
                  </a:lnTo>
                  <a:lnTo>
                    <a:pt x="8178307" y="36036"/>
                  </a:lnTo>
                  <a:lnTo>
                    <a:pt x="8139189" y="9671"/>
                  </a:lnTo>
                  <a:lnTo>
                    <a:pt x="8091296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10">
              <a:extLst>
                <a:ext uri="{FF2B5EF4-FFF2-40B4-BE49-F238E27FC236}">
                  <a16:creationId xmlns="" xmlns:a16="http://schemas.microsoft.com/office/drawing/2014/main" id="{3364813D-4714-DCBB-5950-F0EE6A808340}"/>
                </a:ext>
              </a:extLst>
            </p:cNvPr>
            <p:cNvSpPr/>
            <p:nvPr/>
          </p:nvSpPr>
          <p:spPr>
            <a:xfrm>
              <a:off x="720090" y="2063369"/>
              <a:ext cx="8214359" cy="738505"/>
            </a:xfrm>
            <a:custGeom>
              <a:avLst/>
              <a:gdLst/>
              <a:ahLst/>
              <a:cxnLst/>
              <a:rect l="l" t="t" r="r" b="b"/>
              <a:pathLst>
                <a:path w="8214359" h="738505">
                  <a:moveTo>
                    <a:pt x="0" y="122935"/>
                  </a:moveTo>
                  <a:lnTo>
                    <a:pt x="9665" y="75116"/>
                  </a:lnTo>
                  <a:lnTo>
                    <a:pt x="36025" y="36036"/>
                  </a:lnTo>
                  <a:lnTo>
                    <a:pt x="75121" y="9671"/>
                  </a:lnTo>
                  <a:lnTo>
                    <a:pt x="122999" y="0"/>
                  </a:lnTo>
                  <a:lnTo>
                    <a:pt x="8091296" y="0"/>
                  </a:lnTo>
                  <a:lnTo>
                    <a:pt x="8139189" y="9671"/>
                  </a:lnTo>
                  <a:lnTo>
                    <a:pt x="8178307" y="36036"/>
                  </a:lnTo>
                  <a:lnTo>
                    <a:pt x="8204686" y="75116"/>
                  </a:lnTo>
                  <a:lnTo>
                    <a:pt x="8214359" y="122935"/>
                  </a:lnTo>
                  <a:lnTo>
                    <a:pt x="8214359" y="614933"/>
                  </a:lnTo>
                  <a:lnTo>
                    <a:pt x="8204686" y="662826"/>
                  </a:lnTo>
                  <a:lnTo>
                    <a:pt x="8178307" y="701944"/>
                  </a:lnTo>
                  <a:lnTo>
                    <a:pt x="8139189" y="728323"/>
                  </a:lnTo>
                  <a:lnTo>
                    <a:pt x="8091296" y="737996"/>
                  </a:lnTo>
                  <a:lnTo>
                    <a:pt x="122999" y="737996"/>
                  </a:lnTo>
                  <a:lnTo>
                    <a:pt x="75121" y="728323"/>
                  </a:lnTo>
                  <a:lnTo>
                    <a:pt x="36025" y="701944"/>
                  </a:lnTo>
                  <a:lnTo>
                    <a:pt x="9665" y="662826"/>
                  </a:lnTo>
                  <a:lnTo>
                    <a:pt x="0" y="614933"/>
                  </a:lnTo>
                  <a:lnTo>
                    <a:pt x="0" y="12293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11">
            <a:extLst>
              <a:ext uri="{FF2B5EF4-FFF2-40B4-BE49-F238E27FC236}">
                <a16:creationId xmlns="" xmlns:a16="http://schemas.microsoft.com/office/drawing/2014/main" id="{FA160D09-F1B7-A520-87DF-E434BE907D08}"/>
              </a:ext>
            </a:extLst>
          </p:cNvPr>
          <p:cNvSpPr txBox="1"/>
          <p:nvPr/>
        </p:nvSpPr>
        <p:spPr>
          <a:xfrm>
            <a:off x="1089270" y="1993722"/>
            <a:ext cx="15341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Sin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deshidratación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9" name="object 12">
            <a:extLst>
              <a:ext uri="{FF2B5EF4-FFF2-40B4-BE49-F238E27FC236}">
                <a16:creationId xmlns="" xmlns:a16="http://schemas.microsoft.com/office/drawing/2014/main" id="{6D6085E4-9919-1250-5449-3C4D925C8BDC}"/>
              </a:ext>
            </a:extLst>
          </p:cNvPr>
          <p:cNvGrpSpPr/>
          <p:nvPr/>
        </p:nvGrpSpPr>
        <p:grpSpPr>
          <a:xfrm>
            <a:off x="168692" y="3408248"/>
            <a:ext cx="9038967" cy="1491603"/>
            <a:chOff x="133350" y="3689603"/>
            <a:chExt cx="9201406" cy="1491603"/>
          </a:xfrm>
        </p:grpSpPr>
        <p:sp>
          <p:nvSpPr>
            <p:cNvPr id="10" name="object 13">
              <a:extLst>
                <a:ext uri="{FF2B5EF4-FFF2-40B4-BE49-F238E27FC236}">
                  <a16:creationId xmlns="" xmlns:a16="http://schemas.microsoft.com/office/drawing/2014/main" id="{CA884C1A-1C1A-A982-80E1-9B207293F2B6}"/>
                </a:ext>
              </a:extLst>
            </p:cNvPr>
            <p:cNvSpPr/>
            <p:nvPr/>
          </p:nvSpPr>
          <p:spPr>
            <a:xfrm>
              <a:off x="133350" y="4058526"/>
              <a:ext cx="9201406" cy="1122680"/>
            </a:xfrm>
            <a:custGeom>
              <a:avLst/>
              <a:gdLst/>
              <a:ahLst/>
              <a:cxnLst/>
              <a:rect l="l" t="t" r="r" b="b"/>
              <a:pathLst>
                <a:path w="11734800" h="1122679">
                  <a:moveTo>
                    <a:pt x="0" y="1122184"/>
                  </a:moveTo>
                  <a:lnTo>
                    <a:pt x="11734800" y="1122184"/>
                  </a:lnTo>
                  <a:lnTo>
                    <a:pt x="11734800" y="0"/>
                  </a:lnTo>
                  <a:lnTo>
                    <a:pt x="0" y="0"/>
                  </a:lnTo>
                  <a:lnTo>
                    <a:pt x="0" y="1122184"/>
                  </a:lnTo>
                  <a:close/>
                </a:path>
              </a:pathLst>
            </a:custGeom>
            <a:ln w="12700">
              <a:solidFill>
                <a:srgbClr val="4DC58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4">
              <a:extLst>
                <a:ext uri="{FF2B5EF4-FFF2-40B4-BE49-F238E27FC236}">
                  <a16:creationId xmlns="" xmlns:a16="http://schemas.microsoft.com/office/drawing/2014/main" id="{C0A163D7-1387-4392-0E33-61950B5354B3}"/>
                </a:ext>
              </a:extLst>
            </p:cNvPr>
            <p:cNvSpPr/>
            <p:nvPr/>
          </p:nvSpPr>
          <p:spPr>
            <a:xfrm>
              <a:off x="720090" y="3689603"/>
              <a:ext cx="8214359" cy="738505"/>
            </a:xfrm>
            <a:custGeom>
              <a:avLst/>
              <a:gdLst/>
              <a:ahLst/>
              <a:cxnLst/>
              <a:rect l="l" t="t" r="r" b="b"/>
              <a:pathLst>
                <a:path w="8214359" h="738504">
                  <a:moveTo>
                    <a:pt x="8091296" y="0"/>
                  </a:moveTo>
                  <a:lnTo>
                    <a:pt x="122999" y="0"/>
                  </a:lnTo>
                  <a:lnTo>
                    <a:pt x="75121" y="9653"/>
                  </a:lnTo>
                  <a:lnTo>
                    <a:pt x="36025" y="35988"/>
                  </a:lnTo>
                  <a:lnTo>
                    <a:pt x="9665" y="75062"/>
                  </a:lnTo>
                  <a:lnTo>
                    <a:pt x="0" y="122936"/>
                  </a:lnTo>
                  <a:lnTo>
                    <a:pt x="0" y="614934"/>
                  </a:lnTo>
                  <a:lnTo>
                    <a:pt x="9665" y="662826"/>
                  </a:lnTo>
                  <a:lnTo>
                    <a:pt x="36025" y="701944"/>
                  </a:lnTo>
                  <a:lnTo>
                    <a:pt x="75121" y="728323"/>
                  </a:lnTo>
                  <a:lnTo>
                    <a:pt x="122999" y="737997"/>
                  </a:lnTo>
                  <a:lnTo>
                    <a:pt x="8091296" y="737997"/>
                  </a:lnTo>
                  <a:lnTo>
                    <a:pt x="8139189" y="728323"/>
                  </a:lnTo>
                  <a:lnTo>
                    <a:pt x="8178307" y="701944"/>
                  </a:lnTo>
                  <a:lnTo>
                    <a:pt x="8204686" y="662826"/>
                  </a:lnTo>
                  <a:lnTo>
                    <a:pt x="8214359" y="614934"/>
                  </a:lnTo>
                  <a:lnTo>
                    <a:pt x="8214359" y="122936"/>
                  </a:lnTo>
                  <a:lnTo>
                    <a:pt x="8204686" y="75062"/>
                  </a:lnTo>
                  <a:lnTo>
                    <a:pt x="8178307" y="35988"/>
                  </a:lnTo>
                  <a:lnTo>
                    <a:pt x="8139189" y="9653"/>
                  </a:lnTo>
                  <a:lnTo>
                    <a:pt x="8091296" y="0"/>
                  </a:lnTo>
                  <a:close/>
                </a:path>
              </a:pathLst>
            </a:custGeom>
            <a:solidFill>
              <a:srgbClr val="4DC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5">
              <a:extLst>
                <a:ext uri="{FF2B5EF4-FFF2-40B4-BE49-F238E27FC236}">
                  <a16:creationId xmlns="" xmlns:a16="http://schemas.microsoft.com/office/drawing/2014/main" id="{86A9244B-8BB7-D3AE-9E04-DC15914B7D37}"/>
                </a:ext>
              </a:extLst>
            </p:cNvPr>
            <p:cNvSpPr/>
            <p:nvPr/>
          </p:nvSpPr>
          <p:spPr>
            <a:xfrm>
              <a:off x="720090" y="3689603"/>
              <a:ext cx="8214359" cy="738505"/>
            </a:xfrm>
            <a:custGeom>
              <a:avLst/>
              <a:gdLst/>
              <a:ahLst/>
              <a:cxnLst/>
              <a:rect l="l" t="t" r="r" b="b"/>
              <a:pathLst>
                <a:path w="8214359" h="738504">
                  <a:moveTo>
                    <a:pt x="0" y="122936"/>
                  </a:moveTo>
                  <a:lnTo>
                    <a:pt x="9665" y="75062"/>
                  </a:lnTo>
                  <a:lnTo>
                    <a:pt x="36025" y="35988"/>
                  </a:lnTo>
                  <a:lnTo>
                    <a:pt x="75121" y="9653"/>
                  </a:lnTo>
                  <a:lnTo>
                    <a:pt x="122999" y="0"/>
                  </a:lnTo>
                  <a:lnTo>
                    <a:pt x="8091296" y="0"/>
                  </a:lnTo>
                  <a:lnTo>
                    <a:pt x="8139189" y="9653"/>
                  </a:lnTo>
                  <a:lnTo>
                    <a:pt x="8178307" y="35988"/>
                  </a:lnTo>
                  <a:lnTo>
                    <a:pt x="8204686" y="75062"/>
                  </a:lnTo>
                  <a:lnTo>
                    <a:pt x="8214359" y="122936"/>
                  </a:lnTo>
                  <a:lnTo>
                    <a:pt x="8214359" y="614934"/>
                  </a:lnTo>
                  <a:lnTo>
                    <a:pt x="8204686" y="662826"/>
                  </a:lnTo>
                  <a:lnTo>
                    <a:pt x="8178307" y="701944"/>
                  </a:lnTo>
                  <a:lnTo>
                    <a:pt x="8139189" y="728323"/>
                  </a:lnTo>
                  <a:lnTo>
                    <a:pt x="8091296" y="737997"/>
                  </a:lnTo>
                  <a:lnTo>
                    <a:pt x="122999" y="737997"/>
                  </a:lnTo>
                  <a:lnTo>
                    <a:pt x="75121" y="728323"/>
                  </a:lnTo>
                  <a:lnTo>
                    <a:pt x="36025" y="701944"/>
                  </a:lnTo>
                  <a:lnTo>
                    <a:pt x="9665" y="662826"/>
                  </a:lnTo>
                  <a:lnTo>
                    <a:pt x="0" y="614934"/>
                  </a:lnTo>
                  <a:lnTo>
                    <a:pt x="0" y="1229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6">
            <a:extLst>
              <a:ext uri="{FF2B5EF4-FFF2-40B4-BE49-F238E27FC236}">
                <a16:creationId xmlns="" xmlns:a16="http://schemas.microsoft.com/office/drawing/2014/main" id="{EC71AA55-2C4B-6B5B-31DE-52037E4F74FC}"/>
              </a:ext>
            </a:extLst>
          </p:cNvPr>
          <p:cNvSpPr txBox="1"/>
          <p:nvPr/>
        </p:nvSpPr>
        <p:spPr>
          <a:xfrm>
            <a:off x="1066714" y="3508579"/>
            <a:ext cx="7171690" cy="127381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4925" marR="5080">
              <a:lnSpc>
                <a:spcPts val="1750"/>
              </a:lnSpc>
              <a:spcBef>
                <a:spcPts val="295"/>
              </a:spcBef>
            </a:pP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Factores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riesgo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muerte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&gt;9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deposiciones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diarreicas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&lt;24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horas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&gt;4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vómitos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&lt;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4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horas)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Permanecer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observación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hospitalización</a:t>
            </a:r>
            <a:endParaRPr sz="16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Hasta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garantizar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que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pueda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mantener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hidratación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VO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el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hogar.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4" name="object 17">
            <a:extLst>
              <a:ext uri="{FF2B5EF4-FFF2-40B4-BE49-F238E27FC236}">
                <a16:creationId xmlns="" xmlns:a16="http://schemas.microsoft.com/office/drawing/2014/main" id="{D2547C25-A3BD-5268-1898-05CA16D6D0B8}"/>
              </a:ext>
            </a:extLst>
          </p:cNvPr>
          <p:cNvSpPr/>
          <p:nvPr/>
        </p:nvSpPr>
        <p:spPr>
          <a:xfrm>
            <a:off x="168520" y="5403380"/>
            <a:ext cx="9039139" cy="866775"/>
          </a:xfrm>
          <a:custGeom>
            <a:avLst/>
            <a:gdLst/>
            <a:ahLst/>
            <a:cxnLst/>
            <a:rect l="l" t="t" r="r" b="b"/>
            <a:pathLst>
              <a:path w="11734800" h="866775">
                <a:moveTo>
                  <a:pt x="0" y="866254"/>
                </a:moveTo>
                <a:lnTo>
                  <a:pt x="11734800" y="866254"/>
                </a:lnTo>
                <a:lnTo>
                  <a:pt x="11734800" y="0"/>
                </a:lnTo>
                <a:lnTo>
                  <a:pt x="0" y="0"/>
                </a:lnTo>
                <a:lnTo>
                  <a:pt x="0" y="866254"/>
                </a:lnTo>
                <a:close/>
              </a:path>
            </a:pathLst>
          </a:custGeom>
          <a:ln w="12700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8">
            <a:extLst>
              <a:ext uri="{FF2B5EF4-FFF2-40B4-BE49-F238E27FC236}">
                <a16:creationId xmlns="" xmlns:a16="http://schemas.microsoft.com/office/drawing/2014/main" id="{B3D8E3A1-BC5D-E8BE-0A38-AA94B1832106}"/>
              </a:ext>
            </a:extLst>
          </p:cNvPr>
          <p:cNvSpPr txBox="1"/>
          <p:nvPr/>
        </p:nvSpPr>
        <p:spPr>
          <a:xfrm>
            <a:off x="1066714" y="5879059"/>
            <a:ext cx="76060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Servicio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urgencias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observación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donde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posible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administrar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rehidratación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oral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60" dirty="0">
                <a:latin typeface="Calibri"/>
                <a:cs typeface="Calibri"/>
              </a:rPr>
              <a:t>EV.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6" name="object 19">
            <a:extLst>
              <a:ext uri="{FF2B5EF4-FFF2-40B4-BE49-F238E27FC236}">
                <a16:creationId xmlns="" xmlns:a16="http://schemas.microsoft.com/office/drawing/2014/main" id="{9C4EB1DA-7306-BF15-526E-D727EF68B1AC}"/>
              </a:ext>
            </a:extLst>
          </p:cNvPr>
          <p:cNvGrpSpPr/>
          <p:nvPr/>
        </p:nvGrpSpPr>
        <p:grpSpPr>
          <a:xfrm>
            <a:off x="748910" y="5028006"/>
            <a:ext cx="8227059" cy="751205"/>
            <a:chOff x="713740" y="5309361"/>
            <a:chExt cx="8227059" cy="751205"/>
          </a:xfrm>
        </p:grpSpPr>
        <p:sp>
          <p:nvSpPr>
            <p:cNvPr id="17" name="object 20">
              <a:extLst>
                <a:ext uri="{FF2B5EF4-FFF2-40B4-BE49-F238E27FC236}">
                  <a16:creationId xmlns="" xmlns:a16="http://schemas.microsoft.com/office/drawing/2014/main" id="{81A5CC15-3B58-C045-17E9-9A9B59F6C4A6}"/>
                </a:ext>
              </a:extLst>
            </p:cNvPr>
            <p:cNvSpPr/>
            <p:nvPr/>
          </p:nvSpPr>
          <p:spPr>
            <a:xfrm>
              <a:off x="720090" y="5315711"/>
              <a:ext cx="8214359" cy="738505"/>
            </a:xfrm>
            <a:custGeom>
              <a:avLst/>
              <a:gdLst/>
              <a:ahLst/>
              <a:cxnLst/>
              <a:rect l="l" t="t" r="r" b="b"/>
              <a:pathLst>
                <a:path w="8214359" h="738504">
                  <a:moveTo>
                    <a:pt x="8091296" y="0"/>
                  </a:moveTo>
                  <a:lnTo>
                    <a:pt x="122999" y="0"/>
                  </a:lnTo>
                  <a:lnTo>
                    <a:pt x="75121" y="9673"/>
                  </a:lnTo>
                  <a:lnTo>
                    <a:pt x="36025" y="36052"/>
                  </a:lnTo>
                  <a:lnTo>
                    <a:pt x="9665" y="75170"/>
                  </a:lnTo>
                  <a:lnTo>
                    <a:pt x="0" y="123062"/>
                  </a:lnTo>
                  <a:lnTo>
                    <a:pt x="0" y="615022"/>
                  </a:lnTo>
                  <a:lnTo>
                    <a:pt x="9665" y="662900"/>
                  </a:lnTo>
                  <a:lnTo>
                    <a:pt x="36025" y="701997"/>
                  </a:lnTo>
                  <a:lnTo>
                    <a:pt x="75121" y="728356"/>
                  </a:lnTo>
                  <a:lnTo>
                    <a:pt x="122999" y="738022"/>
                  </a:lnTo>
                  <a:lnTo>
                    <a:pt x="8091296" y="738022"/>
                  </a:lnTo>
                  <a:lnTo>
                    <a:pt x="8139189" y="728356"/>
                  </a:lnTo>
                  <a:lnTo>
                    <a:pt x="8178307" y="701997"/>
                  </a:lnTo>
                  <a:lnTo>
                    <a:pt x="8204686" y="662900"/>
                  </a:lnTo>
                  <a:lnTo>
                    <a:pt x="8214359" y="615022"/>
                  </a:lnTo>
                  <a:lnTo>
                    <a:pt x="8214359" y="123062"/>
                  </a:lnTo>
                  <a:lnTo>
                    <a:pt x="8204686" y="75170"/>
                  </a:lnTo>
                  <a:lnTo>
                    <a:pt x="8178307" y="36052"/>
                  </a:lnTo>
                  <a:lnTo>
                    <a:pt x="8139189" y="9673"/>
                  </a:lnTo>
                  <a:lnTo>
                    <a:pt x="809129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1">
              <a:extLst>
                <a:ext uri="{FF2B5EF4-FFF2-40B4-BE49-F238E27FC236}">
                  <a16:creationId xmlns="" xmlns:a16="http://schemas.microsoft.com/office/drawing/2014/main" id="{7220F218-EA47-C5D4-84E4-4064A3C14BD6}"/>
                </a:ext>
              </a:extLst>
            </p:cNvPr>
            <p:cNvSpPr/>
            <p:nvPr/>
          </p:nvSpPr>
          <p:spPr>
            <a:xfrm>
              <a:off x="720090" y="5315711"/>
              <a:ext cx="8214359" cy="738505"/>
            </a:xfrm>
            <a:custGeom>
              <a:avLst/>
              <a:gdLst/>
              <a:ahLst/>
              <a:cxnLst/>
              <a:rect l="l" t="t" r="r" b="b"/>
              <a:pathLst>
                <a:path w="8214359" h="738504">
                  <a:moveTo>
                    <a:pt x="0" y="123062"/>
                  </a:moveTo>
                  <a:lnTo>
                    <a:pt x="9665" y="75170"/>
                  </a:lnTo>
                  <a:lnTo>
                    <a:pt x="36025" y="36052"/>
                  </a:lnTo>
                  <a:lnTo>
                    <a:pt x="75121" y="9673"/>
                  </a:lnTo>
                  <a:lnTo>
                    <a:pt x="122999" y="0"/>
                  </a:lnTo>
                  <a:lnTo>
                    <a:pt x="8091296" y="0"/>
                  </a:lnTo>
                  <a:lnTo>
                    <a:pt x="8139189" y="9673"/>
                  </a:lnTo>
                  <a:lnTo>
                    <a:pt x="8178307" y="36052"/>
                  </a:lnTo>
                  <a:lnTo>
                    <a:pt x="8204686" y="75170"/>
                  </a:lnTo>
                  <a:lnTo>
                    <a:pt x="8214359" y="123062"/>
                  </a:lnTo>
                  <a:lnTo>
                    <a:pt x="8214359" y="615022"/>
                  </a:lnTo>
                  <a:lnTo>
                    <a:pt x="8204686" y="662900"/>
                  </a:lnTo>
                  <a:lnTo>
                    <a:pt x="8178307" y="701997"/>
                  </a:lnTo>
                  <a:lnTo>
                    <a:pt x="8139189" y="728356"/>
                  </a:lnTo>
                  <a:lnTo>
                    <a:pt x="8091296" y="738022"/>
                  </a:lnTo>
                  <a:lnTo>
                    <a:pt x="122999" y="738022"/>
                  </a:lnTo>
                  <a:lnTo>
                    <a:pt x="75121" y="728356"/>
                  </a:lnTo>
                  <a:lnTo>
                    <a:pt x="36025" y="701997"/>
                  </a:lnTo>
                  <a:lnTo>
                    <a:pt x="9665" y="662900"/>
                  </a:lnTo>
                  <a:lnTo>
                    <a:pt x="0" y="615022"/>
                  </a:lnTo>
                  <a:lnTo>
                    <a:pt x="0" y="123062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22">
            <a:extLst>
              <a:ext uri="{FF2B5EF4-FFF2-40B4-BE49-F238E27FC236}">
                <a16:creationId xmlns="" xmlns:a16="http://schemas.microsoft.com/office/drawing/2014/main" id="{21A3E823-107E-A3ED-A31A-A1EC5A6A6C8E}"/>
              </a:ext>
            </a:extLst>
          </p:cNvPr>
          <p:cNvSpPr txBox="1"/>
          <p:nvPr/>
        </p:nvSpPr>
        <p:spPr>
          <a:xfrm>
            <a:off x="1089270" y="5246599"/>
            <a:ext cx="25330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Algún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grado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deshidratación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8194" name="Picture 2" descr="Hospitalización Domiciliaria Infantil se suma a aumento de camas críticas  para enfrentar las patologías respiratorias de niños y niñas en el Hospital  Dr. Gustavo Fricke SSVQ - Hospital Dr. Gustavo Fricke">
            <a:extLst>
              <a:ext uri="{FF2B5EF4-FFF2-40B4-BE49-F238E27FC236}">
                <a16:creationId xmlns="" xmlns:a16="http://schemas.microsoft.com/office/drawing/2014/main" id="{064BCBBD-0B1E-155D-EBB5-DBDB4CFB8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073" y="3980512"/>
            <a:ext cx="2232508" cy="126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onsejos para manejar a los niños en casa en época de pandemia - Fundación  Clínica Infantil Club Noel">
            <a:extLst>
              <a:ext uri="{FF2B5EF4-FFF2-40B4-BE49-F238E27FC236}">
                <a16:creationId xmlns="" xmlns:a16="http://schemas.microsoft.com/office/drawing/2014/main" id="{3ECBE8DF-4227-C35D-D11D-FDEFFD8D9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788" y="2075498"/>
            <a:ext cx="1849079" cy="127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522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="" xmlns:a16="http://schemas.microsoft.com/office/drawing/2014/main" id="{280F7FA0-2703-7468-8158-A76F7F9550ED}"/>
              </a:ext>
            </a:extLst>
          </p:cNvPr>
          <p:cNvSpPr txBox="1"/>
          <p:nvPr/>
        </p:nvSpPr>
        <p:spPr>
          <a:xfrm>
            <a:off x="3712266" y="184212"/>
            <a:ext cx="4767468" cy="97975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 marR="5080">
              <a:lnSpc>
                <a:spcPts val="6700"/>
              </a:lnSpc>
              <a:spcBef>
                <a:spcPts val="940"/>
              </a:spcBef>
            </a:pPr>
            <a:r>
              <a:rPr lang="es-CO" sz="6200" b="1" dirty="0">
                <a:latin typeface="Calibri Light"/>
                <a:cs typeface="Calibri Light"/>
              </a:rPr>
              <a:t>HOSPI</a:t>
            </a:r>
            <a:r>
              <a:rPr lang="es-CO" sz="6200" b="1" spc="-95" dirty="0">
                <a:latin typeface="Calibri Light"/>
                <a:cs typeface="Calibri Light"/>
              </a:rPr>
              <a:t>T</a:t>
            </a:r>
            <a:r>
              <a:rPr lang="es-CO" sz="6200" b="1" dirty="0">
                <a:latin typeface="Calibri Light"/>
                <a:cs typeface="Calibri Light"/>
              </a:rPr>
              <a:t>ALI</a:t>
            </a:r>
            <a:r>
              <a:rPr lang="es-CO" sz="6200" b="1" spc="-145" dirty="0">
                <a:latin typeface="Calibri Light"/>
                <a:cs typeface="Calibri Light"/>
              </a:rPr>
              <a:t>Z</a:t>
            </a:r>
            <a:r>
              <a:rPr lang="es-CO" sz="6200" b="1" dirty="0">
                <a:latin typeface="Calibri Light"/>
                <a:cs typeface="Calibri Light"/>
              </a:rPr>
              <a:t>AR</a:t>
            </a:r>
          </a:p>
        </p:txBody>
      </p:sp>
      <p:sp>
        <p:nvSpPr>
          <p:cNvPr id="3" name="object 6">
            <a:extLst>
              <a:ext uri="{FF2B5EF4-FFF2-40B4-BE49-F238E27FC236}">
                <a16:creationId xmlns="" xmlns:a16="http://schemas.microsoft.com/office/drawing/2014/main" id="{94FAF6DA-CD95-1330-35EE-EF5B09A3FCCB}"/>
              </a:ext>
            </a:extLst>
          </p:cNvPr>
          <p:cNvSpPr txBox="1"/>
          <p:nvPr/>
        </p:nvSpPr>
        <p:spPr>
          <a:xfrm>
            <a:off x="237067" y="1381313"/>
            <a:ext cx="11763022" cy="4802597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10858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5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3200" spc="-5" dirty="0">
                <a:latin typeface="Calibri"/>
                <a:cs typeface="Calibri"/>
              </a:rPr>
              <a:t>DHT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grave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con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signos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choque</a:t>
            </a:r>
          </a:p>
          <a:p>
            <a:pPr marL="241300" marR="174625" indent="-228600">
              <a:lnSpc>
                <a:spcPts val="2160"/>
              </a:lnSpc>
              <a:spcBef>
                <a:spcPts val="102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3200" spc="-5" dirty="0">
                <a:latin typeface="Calibri"/>
                <a:cs typeface="Calibri"/>
              </a:rPr>
              <a:t>Alteraciones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neurológicas</a:t>
            </a:r>
            <a:r>
              <a:rPr sz="3200" spc="-5" dirty="0">
                <a:latin typeface="Calibri"/>
                <a:cs typeface="Calibri"/>
              </a:rPr>
              <a:t> (somnolencia,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letargia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 </a:t>
            </a:r>
            <a:r>
              <a:rPr sz="3200" spc="-5" dirty="0">
                <a:latin typeface="Calibri"/>
                <a:cs typeface="Calibri"/>
              </a:rPr>
              <a:t>crisis </a:t>
            </a:r>
            <a:r>
              <a:rPr sz="3200" spc="-43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convulsivas).</a:t>
            </a:r>
            <a:endParaRPr sz="32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3200" spc="-10" dirty="0">
                <a:latin typeface="Calibri"/>
                <a:cs typeface="Calibri"/>
              </a:rPr>
              <a:t>Intolerancia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</a:t>
            </a:r>
            <a:r>
              <a:rPr sz="3200" spc="-15" dirty="0">
                <a:latin typeface="Calibri"/>
                <a:cs typeface="Calibri"/>
              </a:rPr>
              <a:t> VO.</a:t>
            </a:r>
            <a:endParaRPr sz="32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3200" spc="-10" dirty="0">
                <a:latin typeface="Calibri"/>
                <a:cs typeface="Calibri"/>
              </a:rPr>
              <a:t>Síntomas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enfermedad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grave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(abdomen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quirúrgico).</a:t>
            </a:r>
            <a:endParaRPr sz="32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3200" spc="-10" dirty="0">
                <a:latin typeface="Calibri"/>
                <a:cs typeface="Calibri"/>
              </a:rPr>
              <a:t>Reconsultante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por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DHT</a:t>
            </a:r>
            <a:endParaRPr sz="32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3200" spc="-5" dirty="0">
                <a:latin typeface="Calibri"/>
                <a:cs typeface="Calibri"/>
              </a:rPr>
              <a:t>Sospecha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DHT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hipernatrémica.</a:t>
            </a:r>
            <a:endParaRPr sz="3200" dirty="0">
              <a:latin typeface="Calibri"/>
              <a:cs typeface="Calibri"/>
            </a:endParaRPr>
          </a:p>
          <a:p>
            <a:pPr marL="241300" marR="644525" indent="-228600">
              <a:lnSpc>
                <a:spcPts val="2160"/>
              </a:lnSpc>
              <a:spcBef>
                <a:spcPts val="102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3200" spc="-5" dirty="0">
                <a:latin typeface="Calibri"/>
                <a:cs typeface="Calibri"/>
              </a:rPr>
              <a:t>FR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para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muerte:</a:t>
            </a:r>
            <a:r>
              <a:rPr sz="3200" dirty="0">
                <a:latin typeface="Calibri"/>
                <a:cs typeface="Calibri"/>
              </a:rPr>
              <a:t> edemas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MIs,</a:t>
            </a:r>
            <a:r>
              <a:rPr sz="3200" spc="-5" dirty="0">
                <a:latin typeface="Calibri"/>
                <a:cs typeface="Calibri"/>
              </a:rPr>
              <a:t> presencia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</a:t>
            </a:r>
            <a:r>
              <a:rPr sz="3200" spc="-10" dirty="0">
                <a:latin typeface="Calibri"/>
                <a:cs typeface="Calibri"/>
              </a:rPr>
              <a:t> proceso </a:t>
            </a:r>
            <a:r>
              <a:rPr sz="3200" spc="-43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infeccioso </a:t>
            </a:r>
            <a:r>
              <a:rPr sz="3200" spc="-40" dirty="0">
                <a:latin typeface="Calibri"/>
                <a:cs typeface="Calibri"/>
              </a:rPr>
              <a:t>mayor,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neumonía,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sepsis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infecciones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neurológicas.</a:t>
            </a:r>
            <a:endParaRPr sz="3200" dirty="0">
              <a:latin typeface="Calibri"/>
              <a:cs typeface="Calibri"/>
            </a:endParaRPr>
          </a:p>
          <a:p>
            <a:pPr marL="241300" marR="5080" indent="-228600">
              <a:lnSpc>
                <a:spcPts val="2160"/>
              </a:lnSpc>
              <a:spcBef>
                <a:spcPts val="10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3200" spc="-5" dirty="0">
                <a:latin typeface="Calibri"/>
                <a:cs typeface="Calibri"/>
              </a:rPr>
              <a:t>Cuidadores </a:t>
            </a:r>
            <a:r>
              <a:rPr sz="3200" dirty="0">
                <a:latin typeface="Calibri"/>
                <a:cs typeface="Calibri"/>
              </a:rPr>
              <a:t>que </a:t>
            </a:r>
            <a:r>
              <a:rPr sz="3200" spc="-5" dirty="0">
                <a:latin typeface="Calibri"/>
                <a:cs typeface="Calibri"/>
              </a:rPr>
              <a:t>no </a:t>
            </a:r>
            <a:r>
              <a:rPr sz="3200" dirty="0">
                <a:latin typeface="Calibri"/>
                <a:cs typeface="Calibri"/>
              </a:rPr>
              <a:t>pueden </a:t>
            </a:r>
            <a:r>
              <a:rPr sz="3200" spc="-15" dirty="0">
                <a:latin typeface="Calibri"/>
                <a:cs typeface="Calibri"/>
              </a:rPr>
              <a:t>proveer </a:t>
            </a:r>
            <a:r>
              <a:rPr sz="3200" spc="-5" dirty="0">
                <a:latin typeface="Calibri"/>
                <a:cs typeface="Calibri"/>
              </a:rPr>
              <a:t>un </a:t>
            </a:r>
            <a:r>
              <a:rPr sz="3200" dirty="0">
                <a:latin typeface="Calibri"/>
                <a:cs typeface="Calibri"/>
              </a:rPr>
              <a:t>adecuado cuidado </a:t>
            </a:r>
            <a:r>
              <a:rPr sz="3200" spc="-4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casa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4544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FA52858E-7109-0454-2BE8-D62DF4796746}"/>
              </a:ext>
            </a:extLst>
          </p:cNvPr>
          <p:cNvSpPr txBox="1"/>
          <p:nvPr/>
        </p:nvSpPr>
        <p:spPr>
          <a:xfrm>
            <a:off x="907373" y="2534539"/>
            <a:ext cx="2734310" cy="849592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 marR="5080">
              <a:lnSpc>
                <a:spcPts val="5840"/>
              </a:lnSpc>
              <a:spcBef>
                <a:spcPts val="825"/>
              </a:spcBef>
            </a:pPr>
            <a:r>
              <a:rPr lang="es-CO" sz="5400" b="1" dirty="0">
                <a:latin typeface="Calibri Light"/>
                <a:cs typeface="Calibri Light"/>
              </a:rPr>
              <a:t>REMITIR </a:t>
            </a:r>
            <a:endParaRPr sz="5400" b="1" dirty="0">
              <a:latin typeface="Calibri Light"/>
              <a:cs typeface="Calibri Light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="" xmlns:a16="http://schemas.microsoft.com/office/drawing/2014/main" id="{B8E02A19-CAE3-F3B1-1BB9-95905BCC7514}"/>
              </a:ext>
            </a:extLst>
          </p:cNvPr>
          <p:cNvSpPr/>
          <p:nvPr/>
        </p:nvSpPr>
        <p:spPr>
          <a:xfrm>
            <a:off x="3927103" y="643507"/>
            <a:ext cx="6572949" cy="45719"/>
          </a:xfrm>
          <a:custGeom>
            <a:avLst/>
            <a:gdLst/>
            <a:ahLst/>
            <a:cxnLst/>
            <a:rect l="l" t="t" r="r" b="b"/>
            <a:pathLst>
              <a:path w="6900545">
                <a:moveTo>
                  <a:pt x="0" y="0"/>
                </a:moveTo>
                <a:lnTo>
                  <a:pt x="6900418" y="0"/>
                </a:lnTo>
              </a:path>
            </a:pathLst>
          </a:custGeom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00438CB6-7A8F-48C4-F06E-EB106B09734B}"/>
              </a:ext>
            </a:extLst>
          </p:cNvPr>
          <p:cNvSpPr txBox="1"/>
          <p:nvPr/>
        </p:nvSpPr>
        <p:spPr>
          <a:xfrm>
            <a:off x="4051945" y="690498"/>
            <a:ext cx="5234305" cy="107696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>
              <a:lnSpc>
                <a:spcPts val="3960"/>
              </a:lnSpc>
              <a:spcBef>
                <a:spcPts val="530"/>
              </a:spcBef>
            </a:pPr>
            <a:r>
              <a:rPr sz="3200" spc="-5" dirty="0">
                <a:latin typeface="Calibri"/>
                <a:cs typeface="Calibri"/>
              </a:rPr>
              <a:t>Sospecha </a:t>
            </a:r>
            <a:r>
              <a:rPr sz="3200" dirty="0">
                <a:latin typeface="Calibri"/>
                <a:cs typeface="Calibri"/>
              </a:rPr>
              <a:t>o </a:t>
            </a:r>
            <a:r>
              <a:rPr sz="3200" spc="-5" dirty="0">
                <a:latin typeface="Calibri"/>
                <a:cs typeface="Calibri"/>
              </a:rPr>
              <a:t>confirmación de </a:t>
            </a:r>
            <a:r>
              <a:rPr sz="3200" spc="-80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bacteriemia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 </a:t>
            </a:r>
            <a:r>
              <a:rPr sz="3200" spc="-5" dirty="0">
                <a:latin typeface="Calibri"/>
                <a:cs typeface="Calibri"/>
              </a:rPr>
              <a:t>sepsis.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="" xmlns:a16="http://schemas.microsoft.com/office/drawing/2014/main" id="{C2E80412-E16A-3D65-CB32-D1A49AE18064}"/>
              </a:ext>
            </a:extLst>
          </p:cNvPr>
          <p:cNvSpPr/>
          <p:nvPr/>
        </p:nvSpPr>
        <p:spPr>
          <a:xfrm flipV="1">
            <a:off x="3901133" y="2036876"/>
            <a:ext cx="6598920" cy="45719"/>
          </a:xfrm>
          <a:custGeom>
            <a:avLst/>
            <a:gdLst/>
            <a:ahLst/>
            <a:cxnLst/>
            <a:rect l="l" t="t" r="r" b="b"/>
            <a:pathLst>
              <a:path w="6900545">
                <a:moveTo>
                  <a:pt x="0" y="0"/>
                </a:moveTo>
                <a:lnTo>
                  <a:pt x="6900418" y="0"/>
                </a:lnTo>
              </a:path>
            </a:pathLst>
          </a:custGeom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7" name="object 7">
            <a:extLst>
              <a:ext uri="{FF2B5EF4-FFF2-40B4-BE49-F238E27FC236}">
                <a16:creationId xmlns="" xmlns:a16="http://schemas.microsoft.com/office/drawing/2014/main" id="{7BDFA7B5-321D-F910-1637-D127FD070486}"/>
              </a:ext>
            </a:extLst>
          </p:cNvPr>
          <p:cNvSpPr txBox="1"/>
          <p:nvPr/>
        </p:nvSpPr>
        <p:spPr>
          <a:xfrm>
            <a:off x="3927103" y="2364918"/>
            <a:ext cx="6091555" cy="141885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 marR="5080">
              <a:lnSpc>
                <a:spcPct val="91500"/>
              </a:lnSpc>
              <a:spcBef>
                <a:spcPts val="465"/>
              </a:spcBef>
            </a:pPr>
            <a:r>
              <a:rPr sz="3200" spc="-10" dirty="0">
                <a:latin typeface="Calibri"/>
                <a:cs typeface="Calibri"/>
              </a:rPr>
              <a:t>Enfermedad </a:t>
            </a:r>
            <a:r>
              <a:rPr sz="3200" spc="-20" dirty="0">
                <a:latin typeface="Calibri"/>
                <a:cs typeface="Calibri"/>
              </a:rPr>
              <a:t>concomitante </a:t>
            </a:r>
            <a:r>
              <a:rPr sz="3200" spc="-10" dirty="0">
                <a:latin typeface="Calibri"/>
                <a:cs typeface="Calibri"/>
              </a:rPr>
              <a:t>como </a:t>
            </a:r>
            <a:r>
              <a:rPr sz="3200" spc="-8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neumonía, malaria, meningitis,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síndrome </a:t>
            </a:r>
            <a:r>
              <a:rPr sz="3200" spc="-15" dirty="0">
                <a:latin typeface="Calibri"/>
                <a:cs typeface="Calibri"/>
              </a:rPr>
              <a:t>convulsivo.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97CDA721-7530-6469-96A7-A5391ACEF9E8}"/>
              </a:ext>
            </a:extLst>
          </p:cNvPr>
          <p:cNvSpPr/>
          <p:nvPr/>
        </p:nvSpPr>
        <p:spPr>
          <a:xfrm flipV="1">
            <a:off x="3901133" y="3933289"/>
            <a:ext cx="6598920" cy="45719"/>
          </a:xfrm>
          <a:custGeom>
            <a:avLst/>
            <a:gdLst/>
            <a:ahLst/>
            <a:cxnLst/>
            <a:rect l="l" t="t" r="r" b="b"/>
            <a:pathLst>
              <a:path w="6900545">
                <a:moveTo>
                  <a:pt x="0" y="0"/>
                </a:moveTo>
                <a:lnTo>
                  <a:pt x="6900418" y="0"/>
                </a:lnTo>
              </a:path>
            </a:pathLst>
          </a:custGeom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9" name="object 9">
            <a:extLst>
              <a:ext uri="{FF2B5EF4-FFF2-40B4-BE49-F238E27FC236}">
                <a16:creationId xmlns="" xmlns:a16="http://schemas.microsoft.com/office/drawing/2014/main" id="{A6A76163-1C15-9F04-A4AD-4C43316743AA}"/>
              </a:ext>
            </a:extLst>
          </p:cNvPr>
          <p:cNvSpPr txBox="1"/>
          <p:nvPr/>
        </p:nvSpPr>
        <p:spPr>
          <a:xfrm>
            <a:off x="3901132" y="4261972"/>
            <a:ext cx="6598920" cy="141820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ct val="91600"/>
              </a:lnSpc>
              <a:spcBef>
                <a:spcPts val="459"/>
              </a:spcBef>
            </a:pPr>
            <a:r>
              <a:rPr sz="3200" spc="-20" dirty="0">
                <a:latin typeface="Calibri"/>
                <a:cs typeface="Calibri"/>
              </a:rPr>
              <a:t>Gasto fecal </a:t>
            </a:r>
            <a:r>
              <a:rPr sz="3200" spc="-10" dirty="0">
                <a:latin typeface="Calibri"/>
                <a:cs typeface="Calibri"/>
              </a:rPr>
              <a:t>elevado </a:t>
            </a:r>
            <a:r>
              <a:rPr sz="3200" dirty="0">
                <a:latin typeface="Calibri"/>
                <a:cs typeface="Calibri"/>
              </a:rPr>
              <a:t>o </a:t>
            </a:r>
            <a:r>
              <a:rPr sz="3200" spc="-5" dirty="0">
                <a:latin typeface="Calibri"/>
                <a:cs typeface="Calibri"/>
              </a:rPr>
              <a:t>dificultad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para </a:t>
            </a:r>
            <a:r>
              <a:rPr sz="3200" dirty="0">
                <a:latin typeface="Calibri"/>
                <a:cs typeface="Calibri"/>
              </a:rPr>
              <a:t>la </a:t>
            </a:r>
            <a:r>
              <a:rPr sz="3200" spc="-15" dirty="0">
                <a:latin typeface="Calibri"/>
                <a:cs typeface="Calibri"/>
              </a:rPr>
              <a:t>hidratación,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5" dirty="0">
                <a:latin typeface="Calibri"/>
                <a:cs typeface="Calibri"/>
              </a:rPr>
              <a:t>pesar </a:t>
            </a:r>
            <a:r>
              <a:rPr sz="3200" dirty="0">
                <a:latin typeface="Calibri"/>
                <a:cs typeface="Calibri"/>
              </a:rPr>
              <a:t>de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rehidratación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endovenosa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continua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8957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49E09CC8-5F95-270D-EE62-D1EDFDBBD79A}"/>
              </a:ext>
            </a:extLst>
          </p:cNvPr>
          <p:cNvSpPr txBox="1">
            <a:spLocks/>
          </p:cNvSpPr>
          <p:nvPr/>
        </p:nvSpPr>
        <p:spPr>
          <a:xfrm>
            <a:off x="1904429" y="445209"/>
            <a:ext cx="7914980" cy="950901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ctr">
              <a:lnSpc>
                <a:spcPts val="6480"/>
              </a:lnSpc>
              <a:spcBef>
                <a:spcPts val="915"/>
              </a:spcBef>
            </a:pPr>
            <a:r>
              <a:rPr lang="es-CO" sz="6000" b="1" spc="-260" dirty="0">
                <a:solidFill>
                  <a:srgbClr val="000000"/>
                </a:solidFill>
              </a:rPr>
              <a:t>ALTA HOSPITALARIA</a:t>
            </a:r>
            <a:endParaRPr lang="es-CO" sz="6000" b="1" dirty="0"/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FA04A198-D559-AF03-7BD5-D93F489536AF}"/>
              </a:ext>
            </a:extLst>
          </p:cNvPr>
          <p:cNvSpPr txBox="1"/>
          <p:nvPr/>
        </p:nvSpPr>
        <p:spPr>
          <a:xfrm>
            <a:off x="819756" y="1644146"/>
            <a:ext cx="9675062" cy="19742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2500" spc="-15" dirty="0">
                <a:latin typeface="Calibri"/>
                <a:cs typeface="Calibri"/>
              </a:rPr>
              <a:t>Estén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15" dirty="0" err="1">
                <a:latin typeface="Calibri"/>
                <a:cs typeface="Calibri"/>
              </a:rPr>
              <a:t>hidratados</a:t>
            </a:r>
            <a:r>
              <a:rPr sz="2500" spc="-15" dirty="0">
                <a:latin typeface="Calibri"/>
                <a:cs typeface="Calibri"/>
              </a:rPr>
              <a:t>.</a:t>
            </a:r>
            <a:endParaRPr lang="es-CO" sz="2500" spc="-15" dirty="0">
              <a:latin typeface="Calibri"/>
              <a:cs typeface="Calibri"/>
            </a:endParaRPr>
          </a:p>
          <a:p>
            <a:pPr marL="355600" indent="-34290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s-MX" sz="2500" spc="-5" dirty="0">
                <a:latin typeface="Calibri"/>
                <a:cs typeface="Calibri"/>
              </a:rPr>
              <a:t>Adecuada</a:t>
            </a:r>
            <a:r>
              <a:rPr lang="es-MX" sz="2500" spc="10" dirty="0">
                <a:latin typeface="Calibri"/>
                <a:cs typeface="Calibri"/>
              </a:rPr>
              <a:t> </a:t>
            </a:r>
            <a:r>
              <a:rPr lang="es-MX" sz="2500" spc="-10" dirty="0">
                <a:latin typeface="Calibri"/>
                <a:cs typeface="Calibri"/>
              </a:rPr>
              <a:t>tolerancia</a:t>
            </a:r>
            <a:r>
              <a:rPr lang="es-MX" sz="2500" spc="-15" dirty="0">
                <a:latin typeface="Calibri"/>
                <a:cs typeface="Calibri"/>
              </a:rPr>
              <a:t> </a:t>
            </a:r>
            <a:r>
              <a:rPr lang="es-MX" sz="2500" spc="-5" dirty="0">
                <a:latin typeface="Calibri"/>
                <a:cs typeface="Calibri"/>
              </a:rPr>
              <a:t>a</a:t>
            </a:r>
            <a:r>
              <a:rPr lang="es-MX" sz="2500" spc="-10" dirty="0">
                <a:latin typeface="Calibri"/>
                <a:cs typeface="Calibri"/>
              </a:rPr>
              <a:t> </a:t>
            </a:r>
            <a:r>
              <a:rPr lang="es-MX" sz="2500" spc="-5" dirty="0">
                <a:latin typeface="Calibri"/>
                <a:cs typeface="Calibri"/>
              </a:rPr>
              <a:t>la </a:t>
            </a:r>
            <a:r>
              <a:rPr lang="es-MX" sz="2500" spc="-10" dirty="0">
                <a:latin typeface="Calibri"/>
                <a:cs typeface="Calibri"/>
              </a:rPr>
              <a:t>alimentación.</a:t>
            </a:r>
          </a:p>
          <a:p>
            <a:pPr marL="355600" indent="-34290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s-MX" sz="2500" spc="-10" dirty="0">
                <a:latin typeface="Calibri"/>
                <a:cs typeface="Calibri"/>
              </a:rPr>
              <a:t>Cuidador debidamente instruido </a:t>
            </a:r>
            <a:r>
              <a:rPr lang="es-MX" sz="2500" spc="-5" dirty="0">
                <a:latin typeface="Calibri"/>
                <a:cs typeface="Calibri"/>
              </a:rPr>
              <a:t>en </a:t>
            </a:r>
            <a:r>
              <a:rPr lang="es-MX" sz="2500" spc="-10" dirty="0">
                <a:latin typeface="Calibri"/>
                <a:cs typeface="Calibri"/>
              </a:rPr>
              <a:t>signos </a:t>
            </a:r>
            <a:r>
              <a:rPr lang="es-MX" sz="2500" spc="-5" dirty="0">
                <a:latin typeface="Calibri"/>
                <a:cs typeface="Calibri"/>
              </a:rPr>
              <a:t>de alarma, </a:t>
            </a:r>
            <a:r>
              <a:rPr lang="es-MX" sz="2500" spc="-555" dirty="0">
                <a:latin typeface="Calibri"/>
                <a:cs typeface="Calibri"/>
              </a:rPr>
              <a:t> </a:t>
            </a:r>
            <a:r>
              <a:rPr lang="es-MX" sz="2500" spc="-10" dirty="0">
                <a:latin typeface="Calibri"/>
                <a:cs typeface="Calibri"/>
              </a:rPr>
              <a:t>capaz </a:t>
            </a:r>
            <a:r>
              <a:rPr lang="es-MX" sz="2500" spc="-5" dirty="0">
                <a:latin typeface="Calibri"/>
                <a:cs typeface="Calibri"/>
              </a:rPr>
              <a:t>de dar manejo en </a:t>
            </a:r>
            <a:r>
              <a:rPr lang="es-MX" sz="2500" spc="-10" dirty="0">
                <a:latin typeface="Calibri"/>
                <a:cs typeface="Calibri"/>
              </a:rPr>
              <a:t>casa </a:t>
            </a:r>
            <a:r>
              <a:rPr lang="es-MX" sz="2500" spc="-5" dirty="0">
                <a:latin typeface="Calibri"/>
                <a:cs typeface="Calibri"/>
              </a:rPr>
              <a:t>y </a:t>
            </a:r>
            <a:r>
              <a:rPr lang="es-MX" sz="2500" spc="-10" dirty="0">
                <a:latin typeface="Calibri"/>
                <a:cs typeface="Calibri"/>
              </a:rPr>
              <a:t>mantener</a:t>
            </a:r>
            <a:r>
              <a:rPr lang="es-MX" sz="2500" spc="-5" dirty="0">
                <a:latin typeface="Calibri"/>
                <a:cs typeface="Calibri"/>
              </a:rPr>
              <a:t> </a:t>
            </a:r>
            <a:r>
              <a:rPr lang="es-MX" sz="2500" spc="-15" dirty="0">
                <a:latin typeface="Calibri"/>
                <a:cs typeface="Calibri"/>
              </a:rPr>
              <a:t>hidratación </a:t>
            </a:r>
            <a:r>
              <a:rPr lang="es-MX" sz="2500" spc="-555" dirty="0">
                <a:latin typeface="Calibri"/>
                <a:cs typeface="Calibri"/>
              </a:rPr>
              <a:t> </a:t>
            </a:r>
            <a:r>
              <a:rPr lang="es-MX" sz="2500" spc="-5" dirty="0">
                <a:latin typeface="Calibri"/>
                <a:cs typeface="Calibri"/>
              </a:rPr>
              <a:t>del</a:t>
            </a:r>
            <a:r>
              <a:rPr lang="es-MX" sz="2500" spc="-10" dirty="0">
                <a:latin typeface="Calibri"/>
                <a:cs typeface="Calibri"/>
              </a:rPr>
              <a:t> niño.</a:t>
            </a:r>
          </a:p>
          <a:p>
            <a:pPr marL="355600" indent="-342900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s-MX" sz="2500" spc="-5" dirty="0" err="1">
                <a:latin typeface="Calibri"/>
                <a:cs typeface="Calibri"/>
              </a:rPr>
              <a:t>Coomorbilidades</a:t>
            </a:r>
            <a:r>
              <a:rPr lang="es-MX" sz="2500" spc="10" dirty="0">
                <a:latin typeface="Calibri"/>
                <a:cs typeface="Calibri"/>
              </a:rPr>
              <a:t> </a:t>
            </a:r>
            <a:r>
              <a:rPr lang="es-MX" sz="2500" spc="-5" dirty="0">
                <a:latin typeface="Calibri"/>
                <a:cs typeface="Calibri"/>
              </a:rPr>
              <a:t>que</a:t>
            </a:r>
            <a:r>
              <a:rPr lang="es-MX" sz="2500" spc="-10" dirty="0">
                <a:latin typeface="Calibri"/>
                <a:cs typeface="Calibri"/>
              </a:rPr>
              <a:t> indicaron</a:t>
            </a:r>
            <a:r>
              <a:rPr lang="es-MX" sz="2500" spc="-5" dirty="0">
                <a:latin typeface="Calibri"/>
                <a:cs typeface="Calibri"/>
              </a:rPr>
              <a:t> la</a:t>
            </a:r>
            <a:r>
              <a:rPr lang="es-MX" sz="2500" spc="-15" dirty="0">
                <a:latin typeface="Calibri"/>
                <a:cs typeface="Calibri"/>
              </a:rPr>
              <a:t> </a:t>
            </a:r>
            <a:r>
              <a:rPr lang="es-MX" sz="2500" spc="-10" dirty="0">
                <a:latin typeface="Calibri"/>
                <a:cs typeface="Calibri"/>
              </a:rPr>
              <a:t>hospitalización </a:t>
            </a:r>
            <a:r>
              <a:rPr lang="es-MX" sz="2500" spc="-550" dirty="0">
                <a:latin typeface="Calibri"/>
                <a:cs typeface="Calibri"/>
              </a:rPr>
              <a:t> </a:t>
            </a:r>
            <a:r>
              <a:rPr lang="es-MX" sz="2500" spc="-15" dirty="0">
                <a:latin typeface="Calibri"/>
                <a:cs typeface="Calibri"/>
              </a:rPr>
              <a:t>estén</a:t>
            </a:r>
            <a:r>
              <a:rPr lang="es-MX" sz="2500" spc="-5" dirty="0">
                <a:latin typeface="Calibri"/>
                <a:cs typeface="Calibri"/>
              </a:rPr>
              <a:t> </a:t>
            </a:r>
            <a:r>
              <a:rPr lang="es-MX" sz="2500" spc="-15" dirty="0">
                <a:latin typeface="Calibri"/>
                <a:cs typeface="Calibri"/>
              </a:rPr>
              <a:t>controladas.</a:t>
            </a:r>
            <a:endParaRPr sz="2500" dirty="0">
              <a:latin typeface="Calibri"/>
              <a:cs typeface="Calibr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="" xmlns:a16="http://schemas.microsoft.com/office/drawing/2014/main" id="{061BB0DB-3647-E04C-4513-7BC5B5F437F5}"/>
              </a:ext>
            </a:extLst>
          </p:cNvPr>
          <p:cNvSpPr txBox="1"/>
          <p:nvPr/>
        </p:nvSpPr>
        <p:spPr>
          <a:xfrm>
            <a:off x="4817109" y="4814392"/>
            <a:ext cx="6331585" cy="7556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395"/>
              </a:spcBef>
            </a:pP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Coomorbilidades</a:t>
            </a:r>
            <a:r>
              <a:rPr sz="25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500" spc="-10" dirty="0">
                <a:solidFill>
                  <a:srgbClr val="FFFFFF"/>
                </a:solidFill>
                <a:latin typeface="Calibri"/>
                <a:cs typeface="Calibri"/>
              </a:rPr>
              <a:t> indicaron</a:t>
            </a: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 la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libri"/>
                <a:cs typeface="Calibri"/>
              </a:rPr>
              <a:t>hospitalización </a:t>
            </a:r>
            <a:r>
              <a:rPr sz="2500" spc="-5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estén</a:t>
            </a: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controladas.</a:t>
            </a:r>
            <a:endParaRPr sz="2500" dirty="0">
              <a:latin typeface="Calibri"/>
              <a:cs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551" y="4077707"/>
            <a:ext cx="5210736" cy="149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41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D7BD0109-82DC-FD67-C16F-D6B78F91D1DF}"/>
              </a:ext>
            </a:extLst>
          </p:cNvPr>
          <p:cNvSpPr txBox="1"/>
          <p:nvPr/>
        </p:nvSpPr>
        <p:spPr>
          <a:xfrm>
            <a:off x="1224887" y="588259"/>
            <a:ext cx="3451022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5400" b="1" spc="-5" dirty="0">
                <a:latin typeface="Calibri Light"/>
                <a:cs typeface="Calibri Light"/>
              </a:rPr>
              <a:t>Evitar</a:t>
            </a:r>
            <a:r>
              <a:rPr lang="es-MX" sz="5400" b="1" dirty="0">
                <a:latin typeface="Calibri Light"/>
                <a:cs typeface="Calibri Light"/>
              </a:rPr>
              <a:t>: </a:t>
            </a:r>
            <a:endParaRPr sz="5400" b="1" dirty="0">
              <a:latin typeface="Calibri Light"/>
              <a:cs typeface="Calibri Light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A7D93DF0-822D-8E4A-C86F-FE8DAC70DADC}"/>
              </a:ext>
            </a:extLst>
          </p:cNvPr>
          <p:cNvSpPr txBox="1">
            <a:spLocks/>
          </p:cNvSpPr>
          <p:nvPr/>
        </p:nvSpPr>
        <p:spPr>
          <a:xfrm>
            <a:off x="1127018" y="1894625"/>
            <a:ext cx="7097781" cy="3025828"/>
          </a:xfrm>
          <a:prstGeom prst="rect">
            <a:avLst/>
          </a:prstGeom>
          <a:ln>
            <a:solidFill>
              <a:schemeClr val="accent6"/>
            </a:solidFill>
          </a:ln>
        </p:spPr>
        <p:txBody>
          <a:bodyPr vert="horz" wrap="square" lIns="0" tIns="628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69900" marR="5080" indent="-457200">
              <a:lnSpc>
                <a:spcPts val="3629"/>
              </a:lnSpc>
              <a:spcBef>
                <a:spcPts val="495"/>
              </a:spcBef>
              <a:buFont typeface="Wingdings" panose="05000000000000000000" pitchFamily="2" charset="2"/>
              <a:buChar char="ü"/>
            </a:pPr>
            <a:r>
              <a:rPr lang="pt-BR" sz="3300" dirty="0">
                <a:latin typeface="Calibri"/>
                <a:cs typeface="Calibri"/>
              </a:rPr>
              <a:t>Bebidas</a:t>
            </a:r>
            <a:r>
              <a:rPr lang="pt-BR" sz="3300" spc="-30" dirty="0">
                <a:latin typeface="Calibri"/>
                <a:cs typeface="Calibri"/>
              </a:rPr>
              <a:t> </a:t>
            </a:r>
            <a:r>
              <a:rPr lang="pt-BR" sz="3300" spc="-10" dirty="0">
                <a:latin typeface="Calibri"/>
                <a:cs typeface="Calibri"/>
              </a:rPr>
              <a:t>carbonatadas</a:t>
            </a:r>
            <a:r>
              <a:rPr lang="pt-BR" sz="3300" spc="-30" dirty="0">
                <a:latin typeface="Calibri"/>
                <a:cs typeface="Calibri"/>
              </a:rPr>
              <a:t> </a:t>
            </a:r>
            <a:r>
              <a:rPr lang="pt-BR" sz="3300" spc="-10" dirty="0">
                <a:latin typeface="Calibri"/>
                <a:cs typeface="Calibri"/>
              </a:rPr>
              <a:t>(como</a:t>
            </a:r>
            <a:r>
              <a:rPr lang="pt-BR" sz="3300" spc="-30" dirty="0">
                <a:latin typeface="Calibri"/>
                <a:cs typeface="Calibri"/>
              </a:rPr>
              <a:t> </a:t>
            </a:r>
            <a:r>
              <a:rPr lang="pt-BR" sz="3300" spc="-10" dirty="0" err="1">
                <a:latin typeface="Calibri"/>
                <a:cs typeface="Calibri"/>
              </a:rPr>
              <a:t>gaseosas</a:t>
            </a:r>
            <a:r>
              <a:rPr lang="pt-BR" sz="3300" spc="-10" dirty="0">
                <a:latin typeface="Calibri"/>
                <a:cs typeface="Calibri"/>
              </a:rPr>
              <a:t> </a:t>
            </a:r>
            <a:r>
              <a:rPr lang="pt-BR" sz="3300" spc="-730" dirty="0">
                <a:latin typeface="Calibri"/>
                <a:cs typeface="Calibri"/>
              </a:rPr>
              <a:t> </a:t>
            </a:r>
            <a:r>
              <a:rPr lang="pt-BR" sz="3300" dirty="0">
                <a:latin typeface="Calibri"/>
                <a:cs typeface="Calibri"/>
              </a:rPr>
              <a:t>o</a:t>
            </a:r>
            <a:r>
              <a:rPr lang="pt-BR" sz="3300" spc="-10" dirty="0">
                <a:latin typeface="Calibri"/>
                <a:cs typeface="Calibri"/>
              </a:rPr>
              <a:t> </a:t>
            </a:r>
            <a:r>
              <a:rPr lang="pt-BR" sz="3300" spc="-20" dirty="0">
                <a:latin typeface="Calibri"/>
                <a:cs typeface="Calibri"/>
              </a:rPr>
              <a:t>refrescos</a:t>
            </a:r>
            <a:r>
              <a:rPr lang="pt-BR" sz="3300" spc="-15" dirty="0">
                <a:latin typeface="Calibri"/>
                <a:cs typeface="Calibri"/>
              </a:rPr>
              <a:t> </a:t>
            </a:r>
            <a:r>
              <a:rPr lang="pt-BR" sz="3300" spc="-5" dirty="0">
                <a:latin typeface="Calibri"/>
                <a:cs typeface="Calibri"/>
              </a:rPr>
              <a:t>de</a:t>
            </a:r>
            <a:r>
              <a:rPr lang="pt-BR" sz="3300" spc="-10" dirty="0">
                <a:latin typeface="Calibri"/>
                <a:cs typeface="Calibri"/>
              </a:rPr>
              <a:t> </a:t>
            </a:r>
            <a:r>
              <a:rPr lang="pt-BR" sz="3300" spc="-5" dirty="0">
                <a:latin typeface="Calibri"/>
                <a:cs typeface="Calibri"/>
              </a:rPr>
              <a:t>soda)</a:t>
            </a:r>
          </a:p>
          <a:p>
            <a:pPr marL="469900" marR="5080" indent="-457200">
              <a:lnSpc>
                <a:spcPts val="3629"/>
              </a:lnSpc>
              <a:spcBef>
                <a:spcPts val="495"/>
              </a:spcBef>
              <a:buFont typeface="Wingdings" panose="05000000000000000000" pitchFamily="2" charset="2"/>
              <a:buChar char="ü"/>
            </a:pPr>
            <a:r>
              <a:rPr lang="es-CO" sz="3300" dirty="0">
                <a:latin typeface="Calibri"/>
                <a:cs typeface="Calibri"/>
              </a:rPr>
              <a:t>Bebidas</a:t>
            </a:r>
            <a:r>
              <a:rPr lang="es-CO" sz="3300" spc="-25" dirty="0">
                <a:latin typeface="Calibri"/>
                <a:cs typeface="Calibri"/>
              </a:rPr>
              <a:t> rehidratantes</a:t>
            </a:r>
            <a:r>
              <a:rPr lang="es-CO" sz="3300" spc="5" dirty="0">
                <a:latin typeface="Calibri"/>
                <a:cs typeface="Calibri"/>
              </a:rPr>
              <a:t> </a:t>
            </a:r>
            <a:r>
              <a:rPr lang="es-CO" sz="3300" spc="-25" dirty="0">
                <a:latin typeface="Calibri"/>
                <a:cs typeface="Calibri"/>
              </a:rPr>
              <a:t>para </a:t>
            </a:r>
            <a:r>
              <a:rPr lang="es-CO" sz="3300" spc="-730" dirty="0">
                <a:latin typeface="Calibri"/>
                <a:cs typeface="Calibri"/>
              </a:rPr>
              <a:t> </a:t>
            </a:r>
            <a:r>
              <a:rPr lang="es-CO" sz="3300" spc="-15" dirty="0">
                <a:latin typeface="Calibri"/>
                <a:cs typeface="Calibri"/>
              </a:rPr>
              <a:t>deportistas</a:t>
            </a:r>
          </a:p>
          <a:p>
            <a:pPr marL="469900" marR="5080" indent="-457200">
              <a:lnSpc>
                <a:spcPts val="3629"/>
              </a:lnSpc>
              <a:spcBef>
                <a:spcPts val="495"/>
              </a:spcBef>
              <a:buFont typeface="Wingdings" panose="05000000000000000000" pitchFamily="2" charset="2"/>
              <a:buChar char="ü"/>
            </a:pPr>
            <a:r>
              <a:rPr lang="es-MX" sz="3300" spc="-5" dirty="0">
                <a:latin typeface="Calibri"/>
                <a:cs typeface="Calibri"/>
              </a:rPr>
              <a:t>Soluciones </a:t>
            </a:r>
            <a:r>
              <a:rPr lang="es-MX" sz="3300" spc="-15" dirty="0">
                <a:latin typeface="Calibri"/>
                <a:cs typeface="Calibri"/>
              </a:rPr>
              <a:t>orales </a:t>
            </a:r>
            <a:r>
              <a:rPr lang="es-MX" sz="3300" spc="-5" dirty="0">
                <a:latin typeface="Calibri"/>
                <a:cs typeface="Calibri"/>
              </a:rPr>
              <a:t>de </a:t>
            </a:r>
            <a:r>
              <a:rPr lang="es-MX" sz="3300" spc="-10" dirty="0">
                <a:latin typeface="Calibri"/>
                <a:cs typeface="Calibri"/>
              </a:rPr>
              <a:t>electrolitos </a:t>
            </a:r>
            <a:r>
              <a:rPr lang="es-MX" sz="3300" spc="-15" dirty="0">
                <a:latin typeface="Calibri"/>
                <a:cs typeface="Calibri"/>
              </a:rPr>
              <a:t>con </a:t>
            </a:r>
            <a:r>
              <a:rPr lang="es-MX" sz="3300" spc="-735" dirty="0">
                <a:latin typeface="Calibri"/>
                <a:cs typeface="Calibri"/>
              </a:rPr>
              <a:t> </a:t>
            </a:r>
            <a:r>
              <a:rPr lang="es-MX" sz="3300" dirty="0">
                <a:latin typeface="Calibri"/>
                <a:cs typeface="Calibri"/>
              </a:rPr>
              <a:t>menos</a:t>
            </a:r>
            <a:r>
              <a:rPr lang="es-MX" sz="3300" spc="-10" dirty="0">
                <a:latin typeface="Calibri"/>
                <a:cs typeface="Calibri"/>
              </a:rPr>
              <a:t> </a:t>
            </a:r>
            <a:r>
              <a:rPr lang="es-MX" sz="3300" spc="-5" dirty="0">
                <a:latin typeface="Calibri"/>
                <a:cs typeface="Calibri"/>
              </a:rPr>
              <a:t>de</a:t>
            </a:r>
            <a:r>
              <a:rPr lang="es-MX" sz="3300" spc="-10" dirty="0">
                <a:latin typeface="Calibri"/>
                <a:cs typeface="Calibri"/>
              </a:rPr>
              <a:t> </a:t>
            </a:r>
            <a:r>
              <a:rPr lang="es-MX" sz="3300" dirty="0">
                <a:latin typeface="Calibri"/>
                <a:cs typeface="Calibri"/>
              </a:rPr>
              <a:t>40</a:t>
            </a:r>
            <a:r>
              <a:rPr lang="es-MX" sz="3300" spc="-15" dirty="0">
                <a:latin typeface="Calibri"/>
                <a:cs typeface="Calibri"/>
              </a:rPr>
              <a:t> </a:t>
            </a:r>
            <a:r>
              <a:rPr lang="es-MX" sz="3300" dirty="0">
                <a:latin typeface="Calibri"/>
                <a:cs typeface="Calibri"/>
              </a:rPr>
              <a:t>mmol/L</a:t>
            </a:r>
            <a:r>
              <a:rPr lang="es-MX" sz="3300" spc="-5" dirty="0">
                <a:latin typeface="Calibri"/>
                <a:cs typeface="Calibri"/>
              </a:rPr>
              <a:t> de</a:t>
            </a:r>
            <a:r>
              <a:rPr lang="es-MX" sz="3300" spc="-10" dirty="0">
                <a:latin typeface="Calibri"/>
                <a:cs typeface="Calibri"/>
              </a:rPr>
              <a:t> </a:t>
            </a:r>
            <a:r>
              <a:rPr lang="es-MX" sz="3300" spc="-5" dirty="0">
                <a:latin typeface="Calibri"/>
                <a:cs typeface="Calibri"/>
              </a:rPr>
              <a:t>sodio</a:t>
            </a:r>
          </a:p>
          <a:p>
            <a:pPr marL="469900" marR="5080" indent="-457200">
              <a:lnSpc>
                <a:spcPts val="3629"/>
              </a:lnSpc>
              <a:spcBef>
                <a:spcPts val="495"/>
              </a:spcBef>
              <a:buFont typeface="Wingdings" panose="05000000000000000000" pitchFamily="2" charset="2"/>
              <a:buChar char="ü"/>
            </a:pPr>
            <a:r>
              <a:rPr lang="es-MX" sz="3300" spc="-5" dirty="0">
                <a:latin typeface="Calibri"/>
                <a:cs typeface="Calibri"/>
              </a:rPr>
              <a:t>Solución</a:t>
            </a:r>
            <a:r>
              <a:rPr lang="es-MX" sz="3300" spc="-10" dirty="0">
                <a:latin typeface="Calibri"/>
                <a:cs typeface="Calibri"/>
              </a:rPr>
              <a:t> </a:t>
            </a:r>
            <a:r>
              <a:rPr lang="es-MX" sz="3300" spc="-5" dirty="0">
                <a:latin typeface="Calibri"/>
                <a:cs typeface="Calibri"/>
              </a:rPr>
              <a:t>de</a:t>
            </a:r>
            <a:r>
              <a:rPr lang="es-MX" sz="3300" spc="-15" dirty="0">
                <a:latin typeface="Calibri"/>
                <a:cs typeface="Calibri"/>
              </a:rPr>
              <a:t> </a:t>
            </a:r>
            <a:r>
              <a:rPr lang="es-MX" sz="3300" dirty="0">
                <a:latin typeface="Calibri"/>
                <a:cs typeface="Calibri"/>
              </a:rPr>
              <a:t>agua,</a:t>
            </a:r>
            <a:r>
              <a:rPr lang="es-MX" sz="3300" spc="-10" dirty="0">
                <a:latin typeface="Calibri"/>
                <a:cs typeface="Calibri"/>
              </a:rPr>
              <a:t> </a:t>
            </a:r>
            <a:r>
              <a:rPr lang="es-MX" sz="3300" spc="-5" dirty="0">
                <a:latin typeface="Calibri"/>
                <a:cs typeface="Calibri"/>
              </a:rPr>
              <a:t>sal</a:t>
            </a:r>
            <a:r>
              <a:rPr lang="es-MX" sz="3300" spc="-30" dirty="0">
                <a:latin typeface="Calibri"/>
                <a:cs typeface="Calibri"/>
              </a:rPr>
              <a:t> </a:t>
            </a:r>
            <a:r>
              <a:rPr lang="es-MX" sz="3300" dirty="0">
                <a:latin typeface="Calibri"/>
                <a:cs typeface="Calibri"/>
              </a:rPr>
              <a:t>y</a:t>
            </a:r>
            <a:r>
              <a:rPr lang="es-MX" sz="3300" spc="-10" dirty="0">
                <a:latin typeface="Calibri"/>
                <a:cs typeface="Calibri"/>
              </a:rPr>
              <a:t> </a:t>
            </a:r>
            <a:r>
              <a:rPr lang="es-MX" sz="3300" spc="-5" dirty="0">
                <a:latin typeface="Calibri"/>
                <a:cs typeface="Calibri"/>
              </a:rPr>
              <a:t>azúcar</a:t>
            </a:r>
            <a:endParaRPr lang="pt-BR" sz="3300" dirty="0">
              <a:latin typeface="Calibri"/>
              <a:cs typeface="Calibr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="" xmlns:a16="http://schemas.microsoft.com/office/drawing/2014/main" id="{EFE58D1F-D541-C5AC-5E5B-915A03B5D351}"/>
              </a:ext>
            </a:extLst>
          </p:cNvPr>
          <p:cNvSpPr txBox="1"/>
          <p:nvPr/>
        </p:nvSpPr>
        <p:spPr>
          <a:xfrm>
            <a:off x="4825746" y="5206695"/>
            <a:ext cx="505333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FFFFFF"/>
                </a:solidFill>
                <a:latin typeface="Calibri"/>
                <a:cs typeface="Calibri"/>
              </a:rPr>
              <a:t>Solución</a:t>
            </a:r>
            <a:r>
              <a:rPr sz="33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3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FFFFFF"/>
                </a:solidFill>
                <a:latin typeface="Calibri"/>
                <a:cs typeface="Calibri"/>
              </a:rPr>
              <a:t>agua,</a:t>
            </a:r>
            <a:r>
              <a:rPr sz="33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Calibri"/>
                <a:cs typeface="Calibri"/>
              </a:rPr>
              <a:t>sal</a:t>
            </a:r>
            <a:r>
              <a:rPr sz="3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33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Calibri"/>
                <a:cs typeface="Calibri"/>
              </a:rPr>
              <a:t>azúcar</a:t>
            </a:r>
            <a:endParaRPr sz="3300" dirty="0">
              <a:latin typeface="Calibri"/>
              <a:cs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1731" y="2229911"/>
            <a:ext cx="2619375" cy="235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21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52EB70F9-0B0D-333A-9465-BAA8E9C399B8}"/>
              </a:ext>
            </a:extLst>
          </p:cNvPr>
          <p:cNvSpPr txBox="1"/>
          <p:nvPr/>
        </p:nvSpPr>
        <p:spPr>
          <a:xfrm>
            <a:off x="483324" y="1318539"/>
            <a:ext cx="2819501" cy="33438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ts val="9120"/>
              </a:lnSpc>
              <a:spcBef>
                <a:spcPts val="105"/>
              </a:spcBef>
            </a:pPr>
            <a:r>
              <a:rPr lang="es-MX" sz="3200" b="1" dirty="0">
                <a:latin typeface="Calibri Light"/>
                <a:cs typeface="Calibri Light"/>
              </a:rPr>
              <a:t>MANEJO:</a:t>
            </a:r>
          </a:p>
          <a:p>
            <a:pPr marR="5080">
              <a:lnSpc>
                <a:spcPts val="9120"/>
              </a:lnSpc>
              <a:spcBef>
                <a:spcPts val="105"/>
              </a:spcBef>
            </a:pPr>
            <a:r>
              <a:rPr lang="es-MX" sz="3200" b="1" dirty="0">
                <a:latin typeface="Calibri Light"/>
                <a:cs typeface="Calibri Light"/>
              </a:rPr>
              <a:t> </a:t>
            </a:r>
            <a:r>
              <a:rPr lang="es-MX" sz="3200" b="1" spc="-10" dirty="0">
                <a:latin typeface="Calibri Light"/>
                <a:cs typeface="Calibri Light"/>
              </a:rPr>
              <a:t>ALGÚN </a:t>
            </a:r>
            <a:r>
              <a:rPr lang="es-MX" sz="3200" b="1" spc="-30" dirty="0">
                <a:latin typeface="Calibri Light"/>
                <a:cs typeface="Calibri Light"/>
              </a:rPr>
              <a:t>GRADO</a:t>
            </a:r>
            <a:r>
              <a:rPr lang="es-MX" sz="3200" b="1" spc="-85" dirty="0">
                <a:latin typeface="Calibri Light"/>
                <a:cs typeface="Calibri Light"/>
              </a:rPr>
              <a:t> </a:t>
            </a:r>
            <a:r>
              <a:rPr lang="es-MX" sz="3200" b="1" spc="5" dirty="0">
                <a:latin typeface="Calibri Light"/>
                <a:cs typeface="Calibri Light"/>
              </a:rPr>
              <a:t>DE </a:t>
            </a:r>
            <a:r>
              <a:rPr lang="es-MX" sz="3200" b="1" dirty="0">
                <a:latin typeface="Calibri Light"/>
                <a:cs typeface="Calibri Light"/>
              </a:rPr>
              <a:t>DHT</a:t>
            </a:r>
          </a:p>
        </p:txBody>
      </p:sp>
      <p:grpSp>
        <p:nvGrpSpPr>
          <p:cNvPr id="4" name="object 4">
            <a:extLst>
              <a:ext uri="{FF2B5EF4-FFF2-40B4-BE49-F238E27FC236}">
                <a16:creationId xmlns="" xmlns:a16="http://schemas.microsoft.com/office/drawing/2014/main" id="{64BC39E2-A1B9-B025-0275-6EBE2C3F2E67}"/>
              </a:ext>
            </a:extLst>
          </p:cNvPr>
          <p:cNvGrpSpPr/>
          <p:nvPr/>
        </p:nvGrpSpPr>
        <p:grpSpPr>
          <a:xfrm>
            <a:off x="3965574" y="185192"/>
            <a:ext cx="6740525" cy="1061085"/>
            <a:chOff x="5108575" y="290702"/>
            <a:chExt cx="6740525" cy="1061085"/>
          </a:xfrm>
        </p:grpSpPr>
        <p:sp>
          <p:nvSpPr>
            <p:cNvPr id="5" name="object 5">
              <a:extLst>
                <a:ext uri="{FF2B5EF4-FFF2-40B4-BE49-F238E27FC236}">
                  <a16:creationId xmlns="" xmlns:a16="http://schemas.microsoft.com/office/drawing/2014/main" id="{B56A07A3-A1B0-C7E6-70CF-A8516E80D6F0}"/>
                </a:ext>
              </a:extLst>
            </p:cNvPr>
            <p:cNvSpPr/>
            <p:nvPr/>
          </p:nvSpPr>
          <p:spPr>
            <a:xfrm>
              <a:off x="5108575" y="290702"/>
              <a:ext cx="6740525" cy="1061085"/>
            </a:xfrm>
            <a:custGeom>
              <a:avLst/>
              <a:gdLst/>
              <a:ahLst/>
              <a:cxnLst/>
              <a:rect l="l" t="t" r="r" b="b"/>
              <a:pathLst>
                <a:path w="6740525" h="1061085">
                  <a:moveTo>
                    <a:pt x="6634480" y="0"/>
                  </a:moveTo>
                  <a:lnTo>
                    <a:pt x="106045" y="0"/>
                  </a:lnTo>
                  <a:lnTo>
                    <a:pt x="64775" y="8336"/>
                  </a:lnTo>
                  <a:lnTo>
                    <a:pt x="31067" y="31067"/>
                  </a:lnTo>
                  <a:lnTo>
                    <a:pt x="8336" y="64775"/>
                  </a:lnTo>
                  <a:lnTo>
                    <a:pt x="0" y="106045"/>
                  </a:lnTo>
                  <a:lnTo>
                    <a:pt x="0" y="954659"/>
                  </a:lnTo>
                  <a:lnTo>
                    <a:pt x="8336" y="995981"/>
                  </a:lnTo>
                  <a:lnTo>
                    <a:pt x="31067" y="1029684"/>
                  </a:lnTo>
                  <a:lnTo>
                    <a:pt x="64775" y="1052385"/>
                  </a:lnTo>
                  <a:lnTo>
                    <a:pt x="106045" y="1060704"/>
                  </a:lnTo>
                  <a:lnTo>
                    <a:pt x="6634480" y="1060704"/>
                  </a:lnTo>
                  <a:lnTo>
                    <a:pt x="6675749" y="1052385"/>
                  </a:lnTo>
                  <a:lnTo>
                    <a:pt x="6709457" y="1029684"/>
                  </a:lnTo>
                  <a:lnTo>
                    <a:pt x="6732188" y="995981"/>
                  </a:lnTo>
                  <a:lnTo>
                    <a:pt x="6740525" y="954659"/>
                  </a:lnTo>
                  <a:lnTo>
                    <a:pt x="6740525" y="106045"/>
                  </a:lnTo>
                  <a:lnTo>
                    <a:pt x="6732188" y="64775"/>
                  </a:lnTo>
                  <a:lnTo>
                    <a:pt x="6709457" y="31067"/>
                  </a:lnTo>
                  <a:lnTo>
                    <a:pt x="6675749" y="8336"/>
                  </a:lnTo>
                  <a:lnTo>
                    <a:pt x="663448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="" xmlns:a16="http://schemas.microsoft.com/office/drawing/2014/main" id="{0665E987-EB6A-BD8C-D1BF-28AD025936E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9377" y="529374"/>
              <a:ext cx="583399" cy="583399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="" xmlns:a16="http://schemas.microsoft.com/office/drawing/2014/main" id="{C6388874-8CB2-D693-2B0C-40C1D2E1F304}"/>
              </a:ext>
            </a:extLst>
          </p:cNvPr>
          <p:cNvSpPr txBox="1">
            <a:spLocks/>
          </p:cNvSpPr>
          <p:nvPr/>
        </p:nvSpPr>
        <p:spPr>
          <a:xfrm>
            <a:off x="5291072" y="396597"/>
            <a:ext cx="4780915" cy="580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ts val="2185"/>
              </a:lnSpc>
              <a:spcBef>
                <a:spcPts val="95"/>
              </a:spcBef>
            </a:pPr>
            <a:r>
              <a:rPr lang="es-MX" sz="1900" spc="-15">
                <a:latin typeface="Calibri"/>
                <a:cs typeface="Calibri"/>
              </a:rPr>
              <a:t>Realizar</a:t>
            </a:r>
            <a:r>
              <a:rPr lang="es-MX" sz="1900" spc="10">
                <a:latin typeface="Calibri"/>
                <a:cs typeface="Calibri"/>
              </a:rPr>
              <a:t> </a:t>
            </a:r>
            <a:r>
              <a:rPr lang="es-MX" sz="1900" spc="-10">
                <a:latin typeface="Calibri"/>
                <a:cs typeface="Calibri"/>
              </a:rPr>
              <a:t>rehidratación</a:t>
            </a:r>
            <a:r>
              <a:rPr lang="es-MX" sz="1900" spc="5">
                <a:latin typeface="Calibri"/>
                <a:cs typeface="Calibri"/>
              </a:rPr>
              <a:t> </a:t>
            </a:r>
            <a:r>
              <a:rPr lang="es-MX" sz="1900" spc="-15">
                <a:latin typeface="Calibri"/>
                <a:cs typeface="Calibri"/>
              </a:rPr>
              <a:t>VO</a:t>
            </a:r>
            <a:r>
              <a:rPr lang="es-MX" sz="1900" spc="-5">
                <a:latin typeface="Calibri"/>
                <a:cs typeface="Calibri"/>
              </a:rPr>
              <a:t> </a:t>
            </a:r>
            <a:r>
              <a:rPr lang="es-MX" sz="1900" spc="-10">
                <a:latin typeface="Calibri"/>
                <a:cs typeface="Calibri"/>
              </a:rPr>
              <a:t>con</a:t>
            </a:r>
            <a:r>
              <a:rPr lang="es-MX" sz="1900" spc="-5">
                <a:latin typeface="Calibri"/>
                <a:cs typeface="Calibri"/>
              </a:rPr>
              <a:t> </a:t>
            </a:r>
            <a:r>
              <a:rPr lang="es-MX" sz="1900" spc="-15">
                <a:latin typeface="Calibri"/>
                <a:cs typeface="Calibri"/>
              </a:rPr>
              <a:t>SRO</a:t>
            </a:r>
            <a:r>
              <a:rPr lang="es-MX" sz="1900">
                <a:latin typeface="Calibri"/>
                <a:cs typeface="Calibri"/>
              </a:rPr>
              <a:t> </a:t>
            </a:r>
            <a:r>
              <a:rPr lang="es-MX" sz="1900" spc="-10">
                <a:latin typeface="Calibri"/>
                <a:cs typeface="Calibri"/>
              </a:rPr>
              <a:t>(sodio</a:t>
            </a:r>
            <a:r>
              <a:rPr lang="es-MX" sz="1900" spc="10">
                <a:latin typeface="Calibri"/>
                <a:cs typeface="Calibri"/>
              </a:rPr>
              <a:t> </a:t>
            </a:r>
            <a:r>
              <a:rPr lang="es-MX" sz="1900" spc="-5">
                <a:latin typeface="Calibri"/>
                <a:cs typeface="Calibri"/>
              </a:rPr>
              <a:t>75</a:t>
            </a:r>
            <a:r>
              <a:rPr lang="es-MX" sz="1900" spc="5">
                <a:latin typeface="Calibri"/>
                <a:cs typeface="Calibri"/>
              </a:rPr>
              <a:t> </a:t>
            </a:r>
            <a:r>
              <a:rPr lang="es-MX" sz="1900" spc="-5">
                <a:latin typeface="Calibri"/>
                <a:cs typeface="Calibri"/>
              </a:rPr>
              <a:t>y</a:t>
            </a:r>
            <a:r>
              <a:rPr lang="es-MX" sz="1900" spc="5">
                <a:latin typeface="Calibri"/>
                <a:cs typeface="Calibri"/>
              </a:rPr>
              <a:t> </a:t>
            </a:r>
            <a:r>
              <a:rPr lang="es-MX" sz="1900" spc="-10">
                <a:latin typeface="Calibri"/>
                <a:cs typeface="Calibri"/>
              </a:rPr>
              <a:t>84</a:t>
            </a:r>
            <a:endParaRPr lang="es-MX" sz="1900">
              <a:latin typeface="Calibri"/>
              <a:cs typeface="Calibri"/>
            </a:endParaRPr>
          </a:p>
          <a:p>
            <a:pPr marL="12700">
              <a:lnSpc>
                <a:spcPts val="2185"/>
              </a:lnSpc>
            </a:pPr>
            <a:r>
              <a:rPr lang="es-MX" sz="1900" spc="-10">
                <a:latin typeface="Calibri"/>
                <a:cs typeface="Calibri"/>
              </a:rPr>
              <a:t>mmol/L</a:t>
            </a:r>
            <a:r>
              <a:rPr lang="es-MX" sz="1900" spc="15">
                <a:latin typeface="Calibri"/>
                <a:cs typeface="Calibri"/>
              </a:rPr>
              <a:t> </a:t>
            </a:r>
            <a:r>
              <a:rPr lang="es-MX" sz="1900" spc="-5">
                <a:latin typeface="Calibri"/>
                <a:cs typeface="Calibri"/>
              </a:rPr>
              <a:t>y</a:t>
            </a:r>
            <a:r>
              <a:rPr lang="es-MX" sz="1900" spc="5">
                <a:latin typeface="Calibri"/>
                <a:cs typeface="Calibri"/>
              </a:rPr>
              <a:t> </a:t>
            </a:r>
            <a:r>
              <a:rPr lang="es-MX" sz="1900" spc="-10">
                <a:latin typeface="Calibri"/>
                <a:cs typeface="Calibri"/>
              </a:rPr>
              <a:t>osmolaridad</a:t>
            </a:r>
            <a:r>
              <a:rPr lang="es-MX" sz="1900" spc="25">
                <a:latin typeface="Calibri"/>
                <a:cs typeface="Calibri"/>
              </a:rPr>
              <a:t> </a:t>
            </a:r>
            <a:r>
              <a:rPr lang="es-MX" sz="1900" spc="-5">
                <a:latin typeface="Calibri"/>
                <a:cs typeface="Calibri"/>
              </a:rPr>
              <a:t>240 y</a:t>
            </a:r>
            <a:r>
              <a:rPr lang="es-MX" sz="1900" spc="5">
                <a:latin typeface="Calibri"/>
                <a:cs typeface="Calibri"/>
              </a:rPr>
              <a:t> </a:t>
            </a:r>
            <a:r>
              <a:rPr lang="es-MX" sz="1900" spc="-5">
                <a:latin typeface="Calibri"/>
                <a:cs typeface="Calibri"/>
              </a:rPr>
              <a:t>250 mOsm)</a:t>
            </a:r>
            <a:endParaRPr lang="es-MX" sz="1900">
              <a:latin typeface="Calibri"/>
              <a:cs typeface="Calibri"/>
            </a:endParaRPr>
          </a:p>
        </p:txBody>
      </p:sp>
      <p:grpSp>
        <p:nvGrpSpPr>
          <p:cNvPr id="8" name="object 8">
            <a:extLst>
              <a:ext uri="{FF2B5EF4-FFF2-40B4-BE49-F238E27FC236}">
                <a16:creationId xmlns="" xmlns:a16="http://schemas.microsoft.com/office/drawing/2014/main" id="{D3B49457-BF0F-C529-F488-A481803156FF}"/>
              </a:ext>
            </a:extLst>
          </p:cNvPr>
          <p:cNvGrpSpPr/>
          <p:nvPr/>
        </p:nvGrpSpPr>
        <p:grpSpPr>
          <a:xfrm>
            <a:off x="3965574" y="1511200"/>
            <a:ext cx="6740525" cy="1061085"/>
            <a:chOff x="5108575" y="1616710"/>
            <a:chExt cx="6740525" cy="1061085"/>
          </a:xfrm>
        </p:grpSpPr>
        <p:sp>
          <p:nvSpPr>
            <p:cNvPr id="9" name="object 9">
              <a:extLst>
                <a:ext uri="{FF2B5EF4-FFF2-40B4-BE49-F238E27FC236}">
                  <a16:creationId xmlns="" xmlns:a16="http://schemas.microsoft.com/office/drawing/2014/main" id="{3C6F3CDD-5139-DF3B-686D-5117C2E9B892}"/>
                </a:ext>
              </a:extLst>
            </p:cNvPr>
            <p:cNvSpPr/>
            <p:nvPr/>
          </p:nvSpPr>
          <p:spPr>
            <a:xfrm>
              <a:off x="5108575" y="1616710"/>
              <a:ext cx="6740525" cy="1061085"/>
            </a:xfrm>
            <a:custGeom>
              <a:avLst/>
              <a:gdLst/>
              <a:ahLst/>
              <a:cxnLst/>
              <a:rect l="l" t="t" r="r" b="b"/>
              <a:pathLst>
                <a:path w="6740525" h="1061085">
                  <a:moveTo>
                    <a:pt x="6634480" y="0"/>
                  </a:moveTo>
                  <a:lnTo>
                    <a:pt x="106045" y="0"/>
                  </a:lnTo>
                  <a:lnTo>
                    <a:pt x="64775" y="8336"/>
                  </a:lnTo>
                  <a:lnTo>
                    <a:pt x="31067" y="31067"/>
                  </a:lnTo>
                  <a:lnTo>
                    <a:pt x="8336" y="64775"/>
                  </a:lnTo>
                  <a:lnTo>
                    <a:pt x="0" y="106044"/>
                  </a:lnTo>
                  <a:lnTo>
                    <a:pt x="0" y="954659"/>
                  </a:lnTo>
                  <a:lnTo>
                    <a:pt x="8336" y="995928"/>
                  </a:lnTo>
                  <a:lnTo>
                    <a:pt x="31067" y="1029636"/>
                  </a:lnTo>
                  <a:lnTo>
                    <a:pt x="64775" y="1052367"/>
                  </a:lnTo>
                  <a:lnTo>
                    <a:pt x="106045" y="1060703"/>
                  </a:lnTo>
                  <a:lnTo>
                    <a:pt x="6634480" y="1060703"/>
                  </a:lnTo>
                  <a:lnTo>
                    <a:pt x="6675749" y="1052367"/>
                  </a:lnTo>
                  <a:lnTo>
                    <a:pt x="6709457" y="1029636"/>
                  </a:lnTo>
                  <a:lnTo>
                    <a:pt x="6732188" y="995928"/>
                  </a:lnTo>
                  <a:lnTo>
                    <a:pt x="6740525" y="954659"/>
                  </a:lnTo>
                  <a:lnTo>
                    <a:pt x="6740525" y="106044"/>
                  </a:lnTo>
                  <a:lnTo>
                    <a:pt x="6732188" y="64775"/>
                  </a:lnTo>
                  <a:lnTo>
                    <a:pt x="6709457" y="31067"/>
                  </a:lnTo>
                  <a:lnTo>
                    <a:pt x="6675749" y="8336"/>
                  </a:lnTo>
                  <a:lnTo>
                    <a:pt x="663448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>
              <a:extLst>
                <a:ext uri="{FF2B5EF4-FFF2-40B4-BE49-F238E27FC236}">
                  <a16:creationId xmlns="" xmlns:a16="http://schemas.microsoft.com/office/drawing/2014/main" id="{0CB3B1AC-C89F-065C-FB5C-A1DD09A38FC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9377" y="1855381"/>
              <a:ext cx="583399" cy="583399"/>
            </a:xfrm>
            <a:prstGeom prst="rect">
              <a:avLst/>
            </a:prstGeom>
          </p:spPr>
        </p:pic>
      </p:grpSp>
      <p:sp>
        <p:nvSpPr>
          <p:cNvPr id="11" name="object 11">
            <a:extLst>
              <a:ext uri="{FF2B5EF4-FFF2-40B4-BE49-F238E27FC236}">
                <a16:creationId xmlns="" xmlns:a16="http://schemas.microsoft.com/office/drawing/2014/main" id="{F9005ED2-E0AA-DCDF-FA38-206093A15BF3}"/>
              </a:ext>
            </a:extLst>
          </p:cNvPr>
          <p:cNvSpPr txBox="1"/>
          <p:nvPr/>
        </p:nvSpPr>
        <p:spPr>
          <a:xfrm>
            <a:off x="5291072" y="1855319"/>
            <a:ext cx="42754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Ofrecer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50 y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100 ml/kg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durante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2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horas.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2" name="object 12">
            <a:extLst>
              <a:ext uri="{FF2B5EF4-FFF2-40B4-BE49-F238E27FC236}">
                <a16:creationId xmlns="" xmlns:a16="http://schemas.microsoft.com/office/drawing/2014/main" id="{22D2B8A5-CAFD-974D-7FDF-2304A9175BC8}"/>
              </a:ext>
            </a:extLst>
          </p:cNvPr>
          <p:cNvGrpSpPr/>
          <p:nvPr/>
        </p:nvGrpSpPr>
        <p:grpSpPr>
          <a:xfrm>
            <a:off x="3965574" y="2837079"/>
            <a:ext cx="6740525" cy="1061085"/>
            <a:chOff x="5108575" y="2942589"/>
            <a:chExt cx="6740525" cy="1061085"/>
          </a:xfrm>
        </p:grpSpPr>
        <p:sp>
          <p:nvSpPr>
            <p:cNvPr id="13" name="object 13">
              <a:extLst>
                <a:ext uri="{FF2B5EF4-FFF2-40B4-BE49-F238E27FC236}">
                  <a16:creationId xmlns="" xmlns:a16="http://schemas.microsoft.com/office/drawing/2014/main" id="{91D88C2D-1188-40CF-9E22-3BD4ECFB5004}"/>
                </a:ext>
              </a:extLst>
            </p:cNvPr>
            <p:cNvSpPr/>
            <p:nvPr/>
          </p:nvSpPr>
          <p:spPr>
            <a:xfrm>
              <a:off x="5108575" y="2942589"/>
              <a:ext cx="6740525" cy="1061085"/>
            </a:xfrm>
            <a:custGeom>
              <a:avLst/>
              <a:gdLst/>
              <a:ahLst/>
              <a:cxnLst/>
              <a:rect l="l" t="t" r="r" b="b"/>
              <a:pathLst>
                <a:path w="6740525" h="1061085">
                  <a:moveTo>
                    <a:pt x="6634480" y="0"/>
                  </a:moveTo>
                  <a:lnTo>
                    <a:pt x="106045" y="0"/>
                  </a:lnTo>
                  <a:lnTo>
                    <a:pt x="64775" y="8336"/>
                  </a:lnTo>
                  <a:lnTo>
                    <a:pt x="31067" y="31067"/>
                  </a:lnTo>
                  <a:lnTo>
                    <a:pt x="8336" y="64775"/>
                  </a:lnTo>
                  <a:lnTo>
                    <a:pt x="0" y="106045"/>
                  </a:lnTo>
                  <a:lnTo>
                    <a:pt x="0" y="954659"/>
                  </a:lnTo>
                  <a:lnTo>
                    <a:pt x="8336" y="995928"/>
                  </a:lnTo>
                  <a:lnTo>
                    <a:pt x="31067" y="1029636"/>
                  </a:lnTo>
                  <a:lnTo>
                    <a:pt x="64775" y="1052367"/>
                  </a:lnTo>
                  <a:lnTo>
                    <a:pt x="106045" y="1060704"/>
                  </a:lnTo>
                  <a:lnTo>
                    <a:pt x="6634480" y="1060704"/>
                  </a:lnTo>
                  <a:lnTo>
                    <a:pt x="6675749" y="1052367"/>
                  </a:lnTo>
                  <a:lnTo>
                    <a:pt x="6709457" y="1029636"/>
                  </a:lnTo>
                  <a:lnTo>
                    <a:pt x="6732188" y="995928"/>
                  </a:lnTo>
                  <a:lnTo>
                    <a:pt x="6740525" y="954659"/>
                  </a:lnTo>
                  <a:lnTo>
                    <a:pt x="6740525" y="106045"/>
                  </a:lnTo>
                  <a:lnTo>
                    <a:pt x="6732188" y="64775"/>
                  </a:lnTo>
                  <a:lnTo>
                    <a:pt x="6709457" y="31067"/>
                  </a:lnTo>
                  <a:lnTo>
                    <a:pt x="6675749" y="8336"/>
                  </a:lnTo>
                  <a:lnTo>
                    <a:pt x="663448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>
              <a:extLst>
                <a:ext uri="{FF2B5EF4-FFF2-40B4-BE49-F238E27FC236}">
                  <a16:creationId xmlns="" xmlns:a16="http://schemas.microsoft.com/office/drawing/2014/main" id="{E83729A7-5FEE-08E9-2F13-B1C9B43CF1C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9377" y="3181261"/>
              <a:ext cx="583399" cy="583399"/>
            </a:xfrm>
            <a:prstGeom prst="rect">
              <a:avLst/>
            </a:prstGeom>
          </p:spPr>
        </p:pic>
      </p:grpSp>
      <p:sp>
        <p:nvSpPr>
          <p:cNvPr id="15" name="object 15">
            <a:extLst>
              <a:ext uri="{FF2B5EF4-FFF2-40B4-BE49-F238E27FC236}">
                <a16:creationId xmlns="" xmlns:a16="http://schemas.microsoft.com/office/drawing/2014/main" id="{57D1918A-A559-9EDB-F598-451238D0D9E9}"/>
              </a:ext>
            </a:extLst>
          </p:cNvPr>
          <p:cNvSpPr txBox="1"/>
          <p:nvPr/>
        </p:nvSpPr>
        <p:spPr>
          <a:xfrm>
            <a:off x="5291072" y="3048992"/>
            <a:ext cx="5096510" cy="580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85"/>
              </a:lnSpc>
              <a:spcBef>
                <a:spcPts val="95"/>
              </a:spcBef>
            </a:pP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SRO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ofrecerse</a:t>
            </a:r>
            <a:r>
              <a:rPr sz="19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frecuentemente,</a:t>
            </a:r>
            <a:r>
              <a:rPr sz="1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libre</a:t>
            </a:r>
            <a:r>
              <a:rPr sz="19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demanda,</a:t>
            </a:r>
            <a:r>
              <a:rPr sz="1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2185"/>
              </a:lnSpc>
            </a:pP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cantidades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 pequeñas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19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cuchara.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6" name="object 16">
            <a:extLst>
              <a:ext uri="{FF2B5EF4-FFF2-40B4-BE49-F238E27FC236}">
                <a16:creationId xmlns="" xmlns:a16="http://schemas.microsoft.com/office/drawing/2014/main" id="{8FD06029-EBAC-712B-6C32-D527D7DD8A28}"/>
              </a:ext>
            </a:extLst>
          </p:cNvPr>
          <p:cNvGrpSpPr/>
          <p:nvPr/>
        </p:nvGrpSpPr>
        <p:grpSpPr>
          <a:xfrm>
            <a:off x="3965574" y="4162960"/>
            <a:ext cx="6740525" cy="1061085"/>
            <a:chOff x="5108575" y="4268470"/>
            <a:chExt cx="6740525" cy="1061085"/>
          </a:xfrm>
        </p:grpSpPr>
        <p:sp>
          <p:nvSpPr>
            <p:cNvPr id="17" name="object 17">
              <a:extLst>
                <a:ext uri="{FF2B5EF4-FFF2-40B4-BE49-F238E27FC236}">
                  <a16:creationId xmlns="" xmlns:a16="http://schemas.microsoft.com/office/drawing/2014/main" id="{77E9693C-9DD9-4CBA-24ED-4CDA69D008E2}"/>
                </a:ext>
              </a:extLst>
            </p:cNvPr>
            <p:cNvSpPr/>
            <p:nvPr/>
          </p:nvSpPr>
          <p:spPr>
            <a:xfrm>
              <a:off x="5108575" y="4268470"/>
              <a:ext cx="6740525" cy="1061085"/>
            </a:xfrm>
            <a:custGeom>
              <a:avLst/>
              <a:gdLst/>
              <a:ahLst/>
              <a:cxnLst/>
              <a:rect l="l" t="t" r="r" b="b"/>
              <a:pathLst>
                <a:path w="6740525" h="1061085">
                  <a:moveTo>
                    <a:pt x="6634480" y="0"/>
                  </a:moveTo>
                  <a:lnTo>
                    <a:pt x="106045" y="0"/>
                  </a:lnTo>
                  <a:lnTo>
                    <a:pt x="64775" y="8336"/>
                  </a:lnTo>
                  <a:lnTo>
                    <a:pt x="31067" y="31067"/>
                  </a:lnTo>
                  <a:lnTo>
                    <a:pt x="8336" y="64775"/>
                  </a:lnTo>
                  <a:lnTo>
                    <a:pt x="0" y="106044"/>
                  </a:lnTo>
                  <a:lnTo>
                    <a:pt x="0" y="954658"/>
                  </a:lnTo>
                  <a:lnTo>
                    <a:pt x="8336" y="996001"/>
                  </a:lnTo>
                  <a:lnTo>
                    <a:pt x="31067" y="1029747"/>
                  </a:lnTo>
                  <a:lnTo>
                    <a:pt x="64775" y="1052492"/>
                  </a:lnTo>
                  <a:lnTo>
                    <a:pt x="106045" y="1060830"/>
                  </a:lnTo>
                  <a:lnTo>
                    <a:pt x="6634480" y="1060830"/>
                  </a:lnTo>
                  <a:lnTo>
                    <a:pt x="6675749" y="1052492"/>
                  </a:lnTo>
                  <a:lnTo>
                    <a:pt x="6709457" y="1029747"/>
                  </a:lnTo>
                  <a:lnTo>
                    <a:pt x="6732188" y="996001"/>
                  </a:lnTo>
                  <a:lnTo>
                    <a:pt x="6740525" y="954658"/>
                  </a:lnTo>
                  <a:lnTo>
                    <a:pt x="6740525" y="106044"/>
                  </a:lnTo>
                  <a:lnTo>
                    <a:pt x="6732188" y="64775"/>
                  </a:lnTo>
                  <a:lnTo>
                    <a:pt x="6709457" y="31067"/>
                  </a:lnTo>
                  <a:lnTo>
                    <a:pt x="6675749" y="8336"/>
                  </a:lnTo>
                  <a:lnTo>
                    <a:pt x="663448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>
              <a:extLst>
                <a:ext uri="{FF2B5EF4-FFF2-40B4-BE49-F238E27FC236}">
                  <a16:creationId xmlns="" xmlns:a16="http://schemas.microsoft.com/office/drawing/2014/main" id="{9D4B2E22-1658-4563-214B-FBFA1AF2C58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29377" y="4507141"/>
              <a:ext cx="583399" cy="583399"/>
            </a:xfrm>
            <a:prstGeom prst="rect">
              <a:avLst/>
            </a:prstGeom>
          </p:spPr>
        </p:pic>
      </p:grpSp>
      <p:sp>
        <p:nvSpPr>
          <p:cNvPr id="19" name="object 19">
            <a:extLst>
              <a:ext uri="{FF2B5EF4-FFF2-40B4-BE49-F238E27FC236}">
                <a16:creationId xmlns="" xmlns:a16="http://schemas.microsoft.com/office/drawing/2014/main" id="{B7760447-E933-F2E6-3714-4161754E0B54}"/>
              </a:ext>
            </a:extLst>
          </p:cNvPr>
          <p:cNvSpPr txBox="1"/>
          <p:nvPr/>
        </p:nvSpPr>
        <p:spPr>
          <a:xfrm>
            <a:off x="5291072" y="4375126"/>
            <a:ext cx="5189220" cy="580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85"/>
              </a:lnSpc>
              <a:spcBef>
                <a:spcPts val="95"/>
              </a:spcBef>
            </a:pP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Considerar</a:t>
            </a:r>
            <a:r>
              <a:rPr sz="19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uso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SNG si no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es capaz de beber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vomita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2185"/>
              </a:lnSpc>
            </a:pP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forma persistente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20" name="object 20">
            <a:extLst>
              <a:ext uri="{FF2B5EF4-FFF2-40B4-BE49-F238E27FC236}">
                <a16:creationId xmlns="" xmlns:a16="http://schemas.microsoft.com/office/drawing/2014/main" id="{D035C1BE-32AB-306A-E783-0BAA3C9E43A0}"/>
              </a:ext>
            </a:extLst>
          </p:cNvPr>
          <p:cNvGrpSpPr/>
          <p:nvPr/>
        </p:nvGrpSpPr>
        <p:grpSpPr>
          <a:xfrm>
            <a:off x="3965574" y="5488916"/>
            <a:ext cx="6740525" cy="1061085"/>
            <a:chOff x="5108575" y="5594426"/>
            <a:chExt cx="6740525" cy="1061085"/>
          </a:xfrm>
        </p:grpSpPr>
        <p:sp>
          <p:nvSpPr>
            <p:cNvPr id="21" name="object 21">
              <a:extLst>
                <a:ext uri="{FF2B5EF4-FFF2-40B4-BE49-F238E27FC236}">
                  <a16:creationId xmlns="" xmlns:a16="http://schemas.microsoft.com/office/drawing/2014/main" id="{92DC3F40-1E88-F9DE-11CC-B0D90E6EBE56}"/>
                </a:ext>
              </a:extLst>
            </p:cNvPr>
            <p:cNvSpPr/>
            <p:nvPr/>
          </p:nvSpPr>
          <p:spPr>
            <a:xfrm>
              <a:off x="5108575" y="5594426"/>
              <a:ext cx="6740525" cy="1061085"/>
            </a:xfrm>
            <a:custGeom>
              <a:avLst/>
              <a:gdLst/>
              <a:ahLst/>
              <a:cxnLst/>
              <a:rect l="l" t="t" r="r" b="b"/>
              <a:pathLst>
                <a:path w="6740525" h="1061084">
                  <a:moveTo>
                    <a:pt x="6634480" y="0"/>
                  </a:moveTo>
                  <a:lnTo>
                    <a:pt x="106045" y="0"/>
                  </a:lnTo>
                  <a:lnTo>
                    <a:pt x="64775" y="8334"/>
                  </a:lnTo>
                  <a:lnTo>
                    <a:pt x="31067" y="31065"/>
                  </a:lnTo>
                  <a:lnTo>
                    <a:pt x="8336" y="64781"/>
                  </a:lnTo>
                  <a:lnTo>
                    <a:pt x="0" y="106070"/>
                  </a:lnTo>
                  <a:lnTo>
                    <a:pt x="0" y="954671"/>
                  </a:lnTo>
                  <a:lnTo>
                    <a:pt x="8336" y="995955"/>
                  </a:lnTo>
                  <a:lnTo>
                    <a:pt x="31067" y="1029671"/>
                  </a:lnTo>
                  <a:lnTo>
                    <a:pt x="64775" y="1052405"/>
                  </a:lnTo>
                  <a:lnTo>
                    <a:pt x="106045" y="1060742"/>
                  </a:lnTo>
                  <a:lnTo>
                    <a:pt x="6634480" y="1060742"/>
                  </a:lnTo>
                  <a:lnTo>
                    <a:pt x="6675749" y="1052405"/>
                  </a:lnTo>
                  <a:lnTo>
                    <a:pt x="6709457" y="1029671"/>
                  </a:lnTo>
                  <a:lnTo>
                    <a:pt x="6732188" y="995955"/>
                  </a:lnTo>
                  <a:lnTo>
                    <a:pt x="6740525" y="954671"/>
                  </a:lnTo>
                  <a:lnTo>
                    <a:pt x="6740525" y="106070"/>
                  </a:lnTo>
                  <a:lnTo>
                    <a:pt x="6732188" y="64781"/>
                  </a:lnTo>
                  <a:lnTo>
                    <a:pt x="6709457" y="31065"/>
                  </a:lnTo>
                  <a:lnTo>
                    <a:pt x="6675749" y="8334"/>
                  </a:lnTo>
                  <a:lnTo>
                    <a:pt x="6634480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>
              <a:extLst>
                <a:ext uri="{FF2B5EF4-FFF2-40B4-BE49-F238E27FC236}">
                  <a16:creationId xmlns="" xmlns:a16="http://schemas.microsoft.com/office/drawing/2014/main" id="{0E9E6B72-BA62-3175-F355-6FDC28AC03D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9377" y="5833097"/>
              <a:ext cx="583399" cy="583399"/>
            </a:xfrm>
            <a:prstGeom prst="rect">
              <a:avLst/>
            </a:prstGeom>
          </p:spPr>
        </p:pic>
      </p:grpSp>
      <p:sp>
        <p:nvSpPr>
          <p:cNvPr id="23" name="object 23">
            <a:extLst>
              <a:ext uri="{FF2B5EF4-FFF2-40B4-BE49-F238E27FC236}">
                <a16:creationId xmlns="" xmlns:a16="http://schemas.microsoft.com/office/drawing/2014/main" id="{3CA5DE8B-99D8-47DE-2CD7-04F0546D3816}"/>
              </a:ext>
            </a:extLst>
          </p:cNvPr>
          <p:cNvSpPr txBox="1"/>
          <p:nvPr/>
        </p:nvSpPr>
        <p:spPr>
          <a:xfrm>
            <a:off x="5291072" y="5701336"/>
            <a:ext cx="4928235" cy="580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85"/>
              </a:lnSpc>
              <a:spcBef>
                <a:spcPts val="95"/>
              </a:spcBef>
            </a:pP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Monitorizar</a:t>
            </a:r>
            <a:r>
              <a:rPr sz="19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9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rehidratación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oral</a:t>
            </a:r>
            <a:r>
              <a:rPr sz="19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forma</a:t>
            </a:r>
            <a:r>
              <a:rPr sz="1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30" dirty="0">
                <a:solidFill>
                  <a:srgbClr val="FFFFFF"/>
                </a:solidFill>
                <a:latin typeface="Calibri"/>
                <a:cs typeface="Calibri"/>
              </a:rPr>
              <a:t>regular,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2185"/>
              </a:lnSpc>
            </a:pP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cada</a:t>
            </a:r>
            <a:r>
              <a:rPr sz="19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Calibri"/>
                <a:cs typeface="Calibri"/>
              </a:rPr>
              <a:t>hora</a:t>
            </a:r>
            <a:endParaRPr sz="19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8508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F757CD2F-D511-B141-B2C8-54A6DB437463}"/>
              </a:ext>
            </a:extLst>
          </p:cNvPr>
          <p:cNvSpPr txBox="1"/>
          <p:nvPr/>
        </p:nvSpPr>
        <p:spPr>
          <a:xfrm>
            <a:off x="629818" y="3079242"/>
            <a:ext cx="3712845" cy="1369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475"/>
              </a:lnSpc>
              <a:spcBef>
                <a:spcPts val="100"/>
              </a:spcBef>
            </a:pPr>
            <a:r>
              <a:rPr lang="es-MX" sz="3600" spc="-20" dirty="0">
                <a:latin typeface="Calibri Light"/>
                <a:cs typeface="Calibri Light"/>
              </a:rPr>
              <a:t>CONTRAINDICADA</a:t>
            </a:r>
            <a:endParaRPr lang="es-MX" sz="3600" dirty="0">
              <a:latin typeface="Calibri Light"/>
              <a:cs typeface="Calibri Light"/>
            </a:endParaRPr>
          </a:p>
          <a:p>
            <a:pPr marL="12700" algn="ctr">
              <a:lnSpc>
                <a:spcPts val="5475"/>
              </a:lnSpc>
              <a:spcBef>
                <a:spcPts val="100"/>
              </a:spcBef>
            </a:pPr>
            <a:r>
              <a:rPr lang="es-MX" sz="3600" spc="-20" dirty="0">
                <a:latin typeface="Calibri Light"/>
                <a:cs typeface="Calibri Light"/>
              </a:rPr>
              <a:t>TRO</a:t>
            </a:r>
            <a:endParaRPr lang="es-MX" sz="3600" dirty="0">
              <a:latin typeface="Calibri Light"/>
              <a:cs typeface="Calibri Light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="" xmlns:a16="http://schemas.microsoft.com/office/drawing/2014/main" id="{C11727A9-F66A-89A0-3CA5-787A2AC027F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2654" y="516705"/>
            <a:ext cx="25400" cy="573861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="" xmlns:a16="http://schemas.microsoft.com/office/drawing/2014/main" id="{6ABCBAC1-1E32-DCA0-AE16-5B7C468C2FBB}"/>
              </a:ext>
            </a:extLst>
          </p:cNvPr>
          <p:cNvSpPr/>
          <p:nvPr/>
        </p:nvSpPr>
        <p:spPr>
          <a:xfrm>
            <a:off x="5108576" y="1369441"/>
            <a:ext cx="6269470" cy="1392555"/>
          </a:xfrm>
          <a:custGeom>
            <a:avLst/>
            <a:gdLst/>
            <a:ahLst/>
            <a:cxnLst/>
            <a:rect l="l" t="t" r="r" b="b"/>
            <a:pathLst>
              <a:path w="6931025" h="1392555">
                <a:moveTo>
                  <a:pt x="6698996" y="0"/>
                </a:moveTo>
                <a:lnTo>
                  <a:pt x="232028" y="0"/>
                </a:lnTo>
                <a:lnTo>
                  <a:pt x="185267" y="4714"/>
                </a:lnTo>
                <a:lnTo>
                  <a:pt x="141714" y="18234"/>
                </a:lnTo>
                <a:lnTo>
                  <a:pt x="102300" y="39627"/>
                </a:lnTo>
                <a:lnTo>
                  <a:pt x="67960" y="67960"/>
                </a:lnTo>
                <a:lnTo>
                  <a:pt x="39627" y="102300"/>
                </a:lnTo>
                <a:lnTo>
                  <a:pt x="18234" y="141714"/>
                </a:lnTo>
                <a:lnTo>
                  <a:pt x="4714" y="185267"/>
                </a:lnTo>
                <a:lnTo>
                  <a:pt x="0" y="232029"/>
                </a:lnTo>
                <a:lnTo>
                  <a:pt x="0" y="1160272"/>
                </a:lnTo>
                <a:lnTo>
                  <a:pt x="4714" y="1207033"/>
                </a:lnTo>
                <a:lnTo>
                  <a:pt x="18234" y="1250586"/>
                </a:lnTo>
                <a:lnTo>
                  <a:pt x="39627" y="1290000"/>
                </a:lnTo>
                <a:lnTo>
                  <a:pt x="67960" y="1324340"/>
                </a:lnTo>
                <a:lnTo>
                  <a:pt x="102300" y="1352673"/>
                </a:lnTo>
                <a:lnTo>
                  <a:pt x="141714" y="1374066"/>
                </a:lnTo>
                <a:lnTo>
                  <a:pt x="185267" y="1387586"/>
                </a:lnTo>
                <a:lnTo>
                  <a:pt x="232028" y="1392301"/>
                </a:lnTo>
                <a:lnTo>
                  <a:pt x="6698996" y="1392301"/>
                </a:lnTo>
                <a:lnTo>
                  <a:pt x="6745757" y="1387586"/>
                </a:lnTo>
                <a:lnTo>
                  <a:pt x="6789310" y="1374066"/>
                </a:lnTo>
                <a:lnTo>
                  <a:pt x="6828724" y="1352673"/>
                </a:lnTo>
                <a:lnTo>
                  <a:pt x="6863064" y="1324340"/>
                </a:lnTo>
                <a:lnTo>
                  <a:pt x="6891397" y="1290000"/>
                </a:lnTo>
                <a:lnTo>
                  <a:pt x="6912790" y="1250586"/>
                </a:lnTo>
                <a:lnTo>
                  <a:pt x="6926310" y="1207033"/>
                </a:lnTo>
                <a:lnTo>
                  <a:pt x="6931025" y="1160272"/>
                </a:lnTo>
                <a:lnTo>
                  <a:pt x="6931025" y="232029"/>
                </a:lnTo>
                <a:lnTo>
                  <a:pt x="6926310" y="185267"/>
                </a:lnTo>
                <a:lnTo>
                  <a:pt x="6912790" y="141714"/>
                </a:lnTo>
                <a:lnTo>
                  <a:pt x="6891397" y="102300"/>
                </a:lnTo>
                <a:lnTo>
                  <a:pt x="6863064" y="67960"/>
                </a:lnTo>
                <a:lnTo>
                  <a:pt x="6828724" y="39627"/>
                </a:lnTo>
                <a:lnTo>
                  <a:pt x="6789310" y="18234"/>
                </a:lnTo>
                <a:lnTo>
                  <a:pt x="6745757" y="4714"/>
                </a:lnTo>
                <a:lnTo>
                  <a:pt x="669899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3A590F2C-37C1-FAF2-E1C9-C91BF9D326A2}"/>
              </a:ext>
            </a:extLst>
          </p:cNvPr>
          <p:cNvSpPr txBox="1"/>
          <p:nvPr/>
        </p:nvSpPr>
        <p:spPr>
          <a:xfrm>
            <a:off x="5297804" y="1488694"/>
            <a:ext cx="5447665" cy="104902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>
              <a:lnSpc>
                <a:spcPts val="3850"/>
              </a:lnSpc>
              <a:spcBef>
                <a:spcPts val="525"/>
              </a:spcBef>
            </a:pPr>
            <a:r>
              <a:rPr sz="3500" spc="-10" dirty="0">
                <a:solidFill>
                  <a:srgbClr val="FFFFFF"/>
                </a:solidFill>
                <a:latin typeface="Calibri"/>
                <a:cs typeface="Calibri"/>
              </a:rPr>
              <a:t>Distensión </a:t>
            </a:r>
            <a:r>
              <a:rPr sz="3500" dirty="0">
                <a:solidFill>
                  <a:srgbClr val="FFFFFF"/>
                </a:solidFill>
                <a:latin typeface="Calibri"/>
                <a:cs typeface="Calibri"/>
              </a:rPr>
              <a:t>abdominal </a:t>
            </a:r>
            <a:r>
              <a:rPr sz="3500" spc="-15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3500" spc="-5" dirty="0">
                <a:solidFill>
                  <a:srgbClr val="FFFFFF"/>
                </a:solidFill>
                <a:latin typeface="Calibri"/>
                <a:cs typeface="Calibri"/>
              </a:rPr>
              <a:t>íleo </a:t>
            </a:r>
            <a:r>
              <a:rPr sz="3500" spc="-7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spc="-15" dirty="0">
                <a:solidFill>
                  <a:srgbClr val="FFFFFF"/>
                </a:solidFill>
                <a:latin typeface="Calibri"/>
                <a:cs typeface="Calibri"/>
              </a:rPr>
              <a:t>paralítico</a:t>
            </a:r>
            <a:endParaRPr sz="3500" dirty="0"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="" xmlns:a16="http://schemas.microsoft.com/office/drawing/2014/main" id="{08D77D25-931C-D97E-5442-84D427EEE8E5}"/>
              </a:ext>
            </a:extLst>
          </p:cNvPr>
          <p:cNvSpPr/>
          <p:nvPr/>
        </p:nvSpPr>
        <p:spPr>
          <a:xfrm>
            <a:off x="5108575" y="2862579"/>
            <a:ext cx="6269471" cy="1392555"/>
          </a:xfrm>
          <a:custGeom>
            <a:avLst/>
            <a:gdLst/>
            <a:ahLst/>
            <a:cxnLst/>
            <a:rect l="l" t="t" r="r" b="b"/>
            <a:pathLst>
              <a:path w="6931025" h="1392554">
                <a:moveTo>
                  <a:pt x="6698996" y="0"/>
                </a:moveTo>
                <a:lnTo>
                  <a:pt x="232028" y="0"/>
                </a:lnTo>
                <a:lnTo>
                  <a:pt x="185267" y="4714"/>
                </a:lnTo>
                <a:lnTo>
                  <a:pt x="141714" y="18234"/>
                </a:lnTo>
                <a:lnTo>
                  <a:pt x="102300" y="39627"/>
                </a:lnTo>
                <a:lnTo>
                  <a:pt x="67960" y="67960"/>
                </a:lnTo>
                <a:lnTo>
                  <a:pt x="39627" y="102300"/>
                </a:lnTo>
                <a:lnTo>
                  <a:pt x="18234" y="141714"/>
                </a:lnTo>
                <a:lnTo>
                  <a:pt x="4714" y="185267"/>
                </a:lnTo>
                <a:lnTo>
                  <a:pt x="0" y="232029"/>
                </a:lnTo>
                <a:lnTo>
                  <a:pt x="0" y="1160145"/>
                </a:lnTo>
                <a:lnTo>
                  <a:pt x="4714" y="1206911"/>
                </a:lnTo>
                <a:lnTo>
                  <a:pt x="18234" y="1250479"/>
                </a:lnTo>
                <a:lnTo>
                  <a:pt x="39627" y="1289913"/>
                </a:lnTo>
                <a:lnTo>
                  <a:pt x="67960" y="1324276"/>
                </a:lnTo>
                <a:lnTo>
                  <a:pt x="102300" y="1352633"/>
                </a:lnTo>
                <a:lnTo>
                  <a:pt x="141714" y="1374046"/>
                </a:lnTo>
                <a:lnTo>
                  <a:pt x="185267" y="1387581"/>
                </a:lnTo>
                <a:lnTo>
                  <a:pt x="232028" y="1392301"/>
                </a:lnTo>
                <a:lnTo>
                  <a:pt x="6698996" y="1392301"/>
                </a:lnTo>
                <a:lnTo>
                  <a:pt x="6745757" y="1387581"/>
                </a:lnTo>
                <a:lnTo>
                  <a:pt x="6789310" y="1374046"/>
                </a:lnTo>
                <a:lnTo>
                  <a:pt x="6828724" y="1352633"/>
                </a:lnTo>
                <a:lnTo>
                  <a:pt x="6863064" y="1324276"/>
                </a:lnTo>
                <a:lnTo>
                  <a:pt x="6891397" y="1289913"/>
                </a:lnTo>
                <a:lnTo>
                  <a:pt x="6912790" y="1250479"/>
                </a:lnTo>
                <a:lnTo>
                  <a:pt x="6926310" y="1206911"/>
                </a:lnTo>
                <a:lnTo>
                  <a:pt x="6931025" y="1160145"/>
                </a:lnTo>
                <a:lnTo>
                  <a:pt x="6931025" y="232029"/>
                </a:lnTo>
                <a:lnTo>
                  <a:pt x="6926310" y="185267"/>
                </a:lnTo>
                <a:lnTo>
                  <a:pt x="6912790" y="141714"/>
                </a:lnTo>
                <a:lnTo>
                  <a:pt x="6891397" y="102300"/>
                </a:lnTo>
                <a:lnTo>
                  <a:pt x="6863064" y="67960"/>
                </a:lnTo>
                <a:lnTo>
                  <a:pt x="6828724" y="39627"/>
                </a:lnTo>
                <a:lnTo>
                  <a:pt x="6789310" y="18234"/>
                </a:lnTo>
                <a:lnTo>
                  <a:pt x="6745757" y="4714"/>
                </a:lnTo>
                <a:lnTo>
                  <a:pt x="6698996" y="0"/>
                </a:lnTo>
                <a:close/>
              </a:path>
            </a:pathLst>
          </a:custGeom>
          <a:solidFill>
            <a:srgbClr val="C481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="" xmlns:a16="http://schemas.microsoft.com/office/drawing/2014/main" id="{EBBA81D9-4320-CA1A-5FB3-12E95CBE69B3}"/>
              </a:ext>
            </a:extLst>
          </p:cNvPr>
          <p:cNvSpPr txBox="1"/>
          <p:nvPr/>
        </p:nvSpPr>
        <p:spPr>
          <a:xfrm>
            <a:off x="5297804" y="2981960"/>
            <a:ext cx="5409565" cy="104902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>
              <a:lnSpc>
                <a:spcPts val="3850"/>
              </a:lnSpc>
              <a:spcBef>
                <a:spcPts val="525"/>
              </a:spcBef>
            </a:pPr>
            <a:r>
              <a:rPr sz="3500" spc="-5" dirty="0">
                <a:solidFill>
                  <a:srgbClr val="FFFFFF"/>
                </a:solidFill>
                <a:latin typeface="Calibri"/>
                <a:cs typeface="Calibri"/>
              </a:rPr>
              <a:t>Sospecha</a:t>
            </a:r>
            <a:r>
              <a:rPr sz="35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35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spc="-10" dirty="0">
                <a:solidFill>
                  <a:srgbClr val="FFFFFF"/>
                </a:solidFill>
                <a:latin typeface="Calibri"/>
                <a:cs typeface="Calibri"/>
              </a:rPr>
              <a:t>cuadro</a:t>
            </a:r>
            <a:r>
              <a:rPr sz="35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FFFFFF"/>
                </a:solidFill>
                <a:latin typeface="Calibri"/>
                <a:cs typeface="Calibri"/>
              </a:rPr>
              <a:t>agudo</a:t>
            </a:r>
            <a:r>
              <a:rPr sz="35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3500" spc="-7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dirty="0">
                <a:solidFill>
                  <a:srgbClr val="FFFFFF"/>
                </a:solidFill>
                <a:latin typeface="Calibri"/>
                <a:cs typeface="Calibri"/>
              </a:rPr>
              <a:t>abdomen</a:t>
            </a:r>
            <a:r>
              <a:rPr sz="3500" spc="-15" dirty="0">
                <a:solidFill>
                  <a:srgbClr val="FFFFFF"/>
                </a:solidFill>
                <a:latin typeface="Calibri"/>
                <a:cs typeface="Calibri"/>
              </a:rPr>
              <a:t> quirúrgico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25B7FBFF-8519-EA11-875C-E7DE0DD274C4}"/>
              </a:ext>
            </a:extLst>
          </p:cNvPr>
          <p:cNvSpPr/>
          <p:nvPr/>
        </p:nvSpPr>
        <p:spPr>
          <a:xfrm>
            <a:off x="5108575" y="4355591"/>
            <a:ext cx="6269471" cy="1392555"/>
          </a:xfrm>
          <a:custGeom>
            <a:avLst/>
            <a:gdLst/>
            <a:ahLst/>
            <a:cxnLst/>
            <a:rect l="l" t="t" r="r" b="b"/>
            <a:pathLst>
              <a:path w="6931025" h="1392554">
                <a:moveTo>
                  <a:pt x="6698996" y="0"/>
                </a:moveTo>
                <a:lnTo>
                  <a:pt x="232028" y="0"/>
                </a:lnTo>
                <a:lnTo>
                  <a:pt x="185267" y="4714"/>
                </a:lnTo>
                <a:lnTo>
                  <a:pt x="141714" y="18234"/>
                </a:lnTo>
                <a:lnTo>
                  <a:pt x="102300" y="39627"/>
                </a:lnTo>
                <a:lnTo>
                  <a:pt x="67960" y="67960"/>
                </a:lnTo>
                <a:lnTo>
                  <a:pt x="39627" y="102300"/>
                </a:lnTo>
                <a:lnTo>
                  <a:pt x="18234" y="141714"/>
                </a:lnTo>
                <a:lnTo>
                  <a:pt x="4714" y="185267"/>
                </a:lnTo>
                <a:lnTo>
                  <a:pt x="0" y="232028"/>
                </a:lnTo>
                <a:lnTo>
                  <a:pt x="0" y="1160271"/>
                </a:lnTo>
                <a:lnTo>
                  <a:pt x="4714" y="1207041"/>
                </a:lnTo>
                <a:lnTo>
                  <a:pt x="18234" y="1250601"/>
                </a:lnTo>
                <a:lnTo>
                  <a:pt x="39627" y="1290019"/>
                </a:lnTo>
                <a:lnTo>
                  <a:pt x="67960" y="1324362"/>
                </a:lnTo>
                <a:lnTo>
                  <a:pt x="102300" y="1352697"/>
                </a:lnTo>
                <a:lnTo>
                  <a:pt x="141714" y="1374091"/>
                </a:lnTo>
                <a:lnTo>
                  <a:pt x="185267" y="1387612"/>
                </a:lnTo>
                <a:lnTo>
                  <a:pt x="232028" y="1392326"/>
                </a:lnTo>
                <a:lnTo>
                  <a:pt x="6698996" y="1392326"/>
                </a:lnTo>
                <a:lnTo>
                  <a:pt x="6745757" y="1387612"/>
                </a:lnTo>
                <a:lnTo>
                  <a:pt x="6789310" y="1374091"/>
                </a:lnTo>
                <a:lnTo>
                  <a:pt x="6828724" y="1352697"/>
                </a:lnTo>
                <a:lnTo>
                  <a:pt x="6863064" y="1324362"/>
                </a:lnTo>
                <a:lnTo>
                  <a:pt x="6891397" y="1290019"/>
                </a:lnTo>
                <a:lnTo>
                  <a:pt x="6912790" y="1250601"/>
                </a:lnTo>
                <a:lnTo>
                  <a:pt x="6926310" y="1207041"/>
                </a:lnTo>
                <a:lnTo>
                  <a:pt x="6931025" y="1160271"/>
                </a:lnTo>
                <a:lnTo>
                  <a:pt x="6931025" y="232028"/>
                </a:lnTo>
                <a:lnTo>
                  <a:pt x="6926310" y="185267"/>
                </a:lnTo>
                <a:lnTo>
                  <a:pt x="6912790" y="141714"/>
                </a:lnTo>
                <a:lnTo>
                  <a:pt x="6891397" y="102300"/>
                </a:lnTo>
                <a:lnTo>
                  <a:pt x="6863064" y="67960"/>
                </a:lnTo>
                <a:lnTo>
                  <a:pt x="6828724" y="39627"/>
                </a:lnTo>
                <a:lnTo>
                  <a:pt x="6789310" y="18234"/>
                </a:lnTo>
                <a:lnTo>
                  <a:pt x="6745757" y="4714"/>
                </a:lnTo>
                <a:lnTo>
                  <a:pt x="6698996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="" xmlns:a16="http://schemas.microsoft.com/office/drawing/2014/main" id="{209C26B6-320F-51BF-F131-7A61FAEDBE77}"/>
              </a:ext>
            </a:extLst>
          </p:cNvPr>
          <p:cNvSpPr txBox="1"/>
          <p:nvPr/>
        </p:nvSpPr>
        <p:spPr>
          <a:xfrm>
            <a:off x="5297804" y="4475479"/>
            <a:ext cx="6391275" cy="104902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>
              <a:lnSpc>
                <a:spcPts val="3850"/>
              </a:lnSpc>
              <a:spcBef>
                <a:spcPts val="520"/>
              </a:spcBef>
            </a:pPr>
            <a:r>
              <a:rPr sz="3500" spc="-10" dirty="0">
                <a:solidFill>
                  <a:srgbClr val="FFFFFF"/>
                </a:solidFill>
                <a:latin typeface="Calibri"/>
                <a:cs typeface="Calibri"/>
              </a:rPr>
              <a:t>Alteración </a:t>
            </a:r>
            <a:r>
              <a:rPr sz="3500" spc="-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3500" spc="-15" dirty="0">
                <a:solidFill>
                  <a:srgbClr val="FFFFFF"/>
                </a:solidFill>
                <a:latin typeface="Calibri"/>
                <a:cs typeface="Calibri"/>
              </a:rPr>
              <a:t>estado </a:t>
            </a:r>
            <a:r>
              <a:rPr sz="35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3500" spc="-10" dirty="0">
                <a:solidFill>
                  <a:srgbClr val="FFFFFF"/>
                </a:solidFill>
                <a:latin typeface="Calibri"/>
                <a:cs typeface="Calibri"/>
              </a:rPr>
              <a:t>conciencia </a:t>
            </a:r>
            <a:r>
              <a:rPr sz="3500" spc="-7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3500" spc="-10" dirty="0">
                <a:solidFill>
                  <a:srgbClr val="FFFFFF"/>
                </a:solidFill>
                <a:latin typeface="Calibri"/>
                <a:cs typeface="Calibri"/>
              </a:rPr>
              <a:t> presencia</a:t>
            </a:r>
            <a:r>
              <a:rPr sz="3500" spc="-5" dirty="0">
                <a:solidFill>
                  <a:srgbClr val="FFFFFF"/>
                </a:solidFill>
                <a:latin typeface="Calibri"/>
                <a:cs typeface="Calibri"/>
              </a:rPr>
              <a:t> de </a:t>
            </a:r>
            <a:r>
              <a:rPr sz="3500" spc="-10" dirty="0">
                <a:solidFill>
                  <a:srgbClr val="FFFFFF"/>
                </a:solidFill>
                <a:latin typeface="Calibri"/>
                <a:cs typeface="Calibri"/>
              </a:rPr>
              <a:t>convulsiones</a:t>
            </a:r>
            <a:endParaRPr sz="35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592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5">
            <a:extLst>
              <a:ext uri="{FF2B5EF4-FFF2-40B4-BE49-F238E27FC236}">
                <a16:creationId xmlns="" xmlns:a16="http://schemas.microsoft.com/office/drawing/2014/main" id="{4B5F8BC7-FE23-4772-8D10-345112496BE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998" y="1788820"/>
            <a:ext cx="10679263" cy="340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05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="" xmlns:a16="http://schemas.microsoft.com/office/drawing/2014/main" id="{70DFC344-99CF-06F1-8A62-D90C80A687A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5515" y="3081877"/>
            <a:ext cx="9580969" cy="1427170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="" xmlns:a16="http://schemas.microsoft.com/office/drawing/2014/main" id="{DF2335E4-A183-BA67-AE16-B112CFA4E6E1}"/>
              </a:ext>
            </a:extLst>
          </p:cNvPr>
          <p:cNvSpPr txBox="1"/>
          <p:nvPr/>
        </p:nvSpPr>
        <p:spPr>
          <a:xfrm>
            <a:off x="1863969" y="331650"/>
            <a:ext cx="8686800" cy="2044700"/>
          </a:xfrm>
          <a:prstGeom prst="rect">
            <a:avLst/>
          </a:prstGeom>
        </p:spPr>
        <p:txBody>
          <a:bodyPr vert="horz" wrap="square" lIns="0" tIns="3460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725"/>
              </a:spcBef>
            </a:pPr>
            <a:r>
              <a:rPr lang="es-CO" sz="8000" b="1" dirty="0">
                <a:latin typeface="Calibri Light"/>
                <a:cs typeface="Calibri Light"/>
              </a:rPr>
              <a:t>DHT</a:t>
            </a:r>
            <a:r>
              <a:rPr lang="es-CO" sz="8000" b="1" spc="-35" dirty="0">
                <a:latin typeface="Calibri Light"/>
                <a:cs typeface="Calibri Light"/>
              </a:rPr>
              <a:t> </a:t>
            </a:r>
            <a:r>
              <a:rPr lang="es-CO" sz="8000" b="1" spc="-75" dirty="0">
                <a:latin typeface="Calibri Light"/>
                <a:cs typeface="Calibri Light"/>
              </a:rPr>
              <a:t>GRAVE</a:t>
            </a:r>
            <a:endParaRPr lang="es-CO" sz="8000" b="1" dirty="0">
              <a:latin typeface="Calibri Light"/>
              <a:cs typeface="Calibri Light"/>
            </a:endParaRPr>
          </a:p>
          <a:p>
            <a:pPr marL="12700" algn="ctr">
              <a:lnSpc>
                <a:spcPct val="100000"/>
              </a:lnSpc>
              <a:spcBef>
                <a:spcPts val="790"/>
              </a:spcBef>
            </a:pPr>
            <a:r>
              <a:rPr sz="2400" spc="-10" dirty="0" err="1">
                <a:latin typeface="Calibri"/>
                <a:cs typeface="Calibri"/>
              </a:rPr>
              <a:t>Administrar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100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ml/Kg.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(Ringer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SSN)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4689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77AAFF6-123F-A12A-77B1-A613C8A5B5B6}"/>
              </a:ext>
            </a:extLst>
          </p:cNvPr>
          <p:cNvSpPr txBox="1"/>
          <p:nvPr/>
        </p:nvSpPr>
        <p:spPr>
          <a:xfrm>
            <a:off x="944732" y="1163018"/>
            <a:ext cx="7618975" cy="347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s-MX" sz="2400" spc="-5" dirty="0">
                <a:latin typeface="Calibri"/>
                <a:cs typeface="Calibri"/>
              </a:rPr>
              <a:t>Si</a:t>
            </a:r>
            <a:r>
              <a:rPr lang="es-MX" sz="2400" spc="-20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puede</a:t>
            </a:r>
            <a:r>
              <a:rPr lang="es-MX" sz="2400" spc="-20" dirty="0">
                <a:latin typeface="Calibri"/>
                <a:cs typeface="Calibri"/>
              </a:rPr>
              <a:t> </a:t>
            </a:r>
            <a:r>
              <a:rPr lang="es-MX" sz="2400" spc="-35" dirty="0">
                <a:latin typeface="Calibri"/>
                <a:cs typeface="Calibri"/>
              </a:rPr>
              <a:t>beber,</a:t>
            </a:r>
            <a:r>
              <a:rPr lang="es-MX" sz="2400" spc="-45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ofrecer</a:t>
            </a:r>
            <a:r>
              <a:rPr lang="es-MX" sz="2400" spc="-15" dirty="0">
                <a:latin typeface="Calibri"/>
                <a:cs typeface="Calibri"/>
              </a:rPr>
              <a:t> </a:t>
            </a:r>
            <a:r>
              <a:rPr lang="es-MX" sz="2400" spc="-10" dirty="0">
                <a:latin typeface="Calibri"/>
                <a:cs typeface="Calibri"/>
              </a:rPr>
              <a:t>SRO</a:t>
            </a:r>
            <a:r>
              <a:rPr lang="es-MX" sz="2400" spc="-5" dirty="0">
                <a:latin typeface="Calibri"/>
                <a:cs typeface="Calibri"/>
              </a:rPr>
              <a:t> </a:t>
            </a:r>
            <a:r>
              <a:rPr lang="es-MX" sz="2400" spc="-10" dirty="0">
                <a:latin typeface="Calibri"/>
                <a:cs typeface="Calibri"/>
              </a:rPr>
              <a:t>hasta</a:t>
            </a:r>
            <a:r>
              <a:rPr lang="es-MX" sz="2400" spc="-25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obtener</a:t>
            </a:r>
            <a:r>
              <a:rPr lang="es-MX" sz="2400" spc="-15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acceso</a:t>
            </a:r>
            <a:r>
              <a:rPr lang="es-MX" sz="2400" spc="-25" dirty="0">
                <a:latin typeface="Calibri"/>
                <a:cs typeface="Calibri"/>
              </a:rPr>
              <a:t> </a:t>
            </a:r>
            <a:r>
              <a:rPr lang="es-MX" sz="2400" spc="-80" dirty="0">
                <a:latin typeface="Calibri"/>
                <a:cs typeface="Calibri"/>
              </a:rPr>
              <a:t>IV.</a:t>
            </a:r>
            <a:endParaRPr lang="es-MX" sz="2400" dirty="0">
              <a:latin typeface="Calibri"/>
              <a:cs typeface="Calibri"/>
            </a:endParaRPr>
          </a:p>
          <a:p>
            <a:pPr marL="298450" marR="67310" indent="-285750">
              <a:lnSpc>
                <a:spcPts val="2530"/>
              </a:lnSpc>
              <a:buFont typeface="Wingdings" panose="05000000000000000000" pitchFamily="2" charset="2"/>
              <a:buChar char="§"/>
            </a:pPr>
            <a:r>
              <a:rPr lang="es-MX" sz="2400" spc="-5" dirty="0">
                <a:latin typeface="Calibri"/>
                <a:cs typeface="Calibri"/>
              </a:rPr>
              <a:t>Si dificultad </a:t>
            </a:r>
            <a:r>
              <a:rPr lang="es-MX" sz="2400" spc="-10" dirty="0">
                <a:latin typeface="Calibri"/>
                <a:cs typeface="Calibri"/>
              </a:rPr>
              <a:t>con </a:t>
            </a:r>
            <a:r>
              <a:rPr lang="es-MX" sz="2400" dirty="0">
                <a:latin typeface="Calibri"/>
                <a:cs typeface="Calibri"/>
              </a:rPr>
              <a:t>acceso y </a:t>
            </a:r>
            <a:r>
              <a:rPr lang="es-MX" sz="2400" spc="-5" dirty="0">
                <a:latin typeface="Calibri"/>
                <a:cs typeface="Calibri"/>
              </a:rPr>
              <a:t>no </a:t>
            </a:r>
            <a:r>
              <a:rPr lang="es-MX" sz="2400" dirty="0">
                <a:latin typeface="Calibri"/>
                <a:cs typeface="Calibri"/>
              </a:rPr>
              <a:t>puede </a:t>
            </a:r>
            <a:r>
              <a:rPr lang="es-MX" sz="2400" spc="-5" dirty="0">
                <a:latin typeface="Calibri"/>
                <a:cs typeface="Calibri"/>
              </a:rPr>
              <a:t>beber </a:t>
            </a:r>
            <a:r>
              <a:rPr lang="es-MX" sz="2400" dirty="0">
                <a:latin typeface="Wingdings"/>
                <a:cs typeface="Wingdings"/>
              </a:rPr>
              <a:t>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SNG </a:t>
            </a:r>
            <a:r>
              <a:rPr lang="es-MX" sz="2400" dirty="0">
                <a:latin typeface="Calibri"/>
                <a:cs typeface="Calibri"/>
              </a:rPr>
              <a:t>y </a:t>
            </a:r>
            <a:r>
              <a:rPr lang="es-MX" sz="2400" spc="-5" dirty="0">
                <a:latin typeface="Calibri"/>
                <a:cs typeface="Calibri"/>
              </a:rPr>
              <a:t>pasar </a:t>
            </a:r>
            <a:r>
              <a:rPr lang="es-MX" sz="2400" dirty="0">
                <a:latin typeface="Calibri"/>
                <a:cs typeface="Calibri"/>
              </a:rPr>
              <a:t>LEV </a:t>
            </a:r>
            <a:r>
              <a:rPr lang="es-MX" sz="2400" spc="-5" dirty="0">
                <a:latin typeface="Calibri"/>
                <a:cs typeface="Calibri"/>
              </a:rPr>
              <a:t>por </a:t>
            </a:r>
            <a:r>
              <a:rPr lang="es-MX" sz="2400" spc="-15" dirty="0">
                <a:latin typeface="Calibri"/>
                <a:cs typeface="Calibri"/>
              </a:rPr>
              <a:t>esta </a:t>
            </a:r>
            <a:r>
              <a:rPr lang="es-MX" sz="2400" dirty="0">
                <a:latin typeface="Calibri"/>
                <a:cs typeface="Calibri"/>
              </a:rPr>
              <a:t>vía a la </a:t>
            </a:r>
            <a:r>
              <a:rPr lang="es-MX" sz="2400" spc="-5" dirty="0">
                <a:latin typeface="Calibri"/>
                <a:cs typeface="Calibri"/>
              </a:rPr>
              <a:t>misma </a:t>
            </a:r>
            <a:r>
              <a:rPr lang="es-MX" sz="2400" spc="-505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velocidad.</a:t>
            </a:r>
            <a:endParaRPr lang="es-MX" sz="24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MX" sz="2400" spc="-5" dirty="0">
                <a:latin typeface="Calibri"/>
                <a:cs typeface="Calibri"/>
              </a:rPr>
              <a:t>Repetir</a:t>
            </a:r>
            <a:r>
              <a:rPr lang="es-MX" sz="2400" spc="-40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30</a:t>
            </a:r>
            <a:r>
              <a:rPr lang="es-MX" sz="2400" spc="-5" dirty="0">
                <a:latin typeface="Calibri"/>
                <a:cs typeface="Calibri"/>
              </a:rPr>
              <a:t> ml/kg</a:t>
            </a:r>
            <a:r>
              <a:rPr lang="es-MX" sz="2400" spc="-10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en</a:t>
            </a:r>
            <a:r>
              <a:rPr lang="es-MX" sz="2400" spc="-10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30</a:t>
            </a:r>
            <a:r>
              <a:rPr lang="es-MX" sz="2400" spc="-10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min</a:t>
            </a:r>
            <a:r>
              <a:rPr lang="es-MX" sz="2400" spc="-10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si</a:t>
            </a:r>
            <a:r>
              <a:rPr lang="es-MX" sz="2400" spc="-10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el</a:t>
            </a:r>
            <a:r>
              <a:rPr lang="es-MX" sz="2400" spc="-5" dirty="0">
                <a:latin typeface="Calibri"/>
                <a:cs typeface="Calibri"/>
              </a:rPr>
              <a:t> pulso</a:t>
            </a:r>
            <a:r>
              <a:rPr lang="es-MX" sz="2400" spc="-10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es</a:t>
            </a:r>
            <a:r>
              <a:rPr lang="es-MX" sz="2400" spc="-5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débil.</a:t>
            </a: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lang="es-MX" sz="2400" spc="-10" dirty="0">
                <a:latin typeface="Calibri"/>
                <a:cs typeface="Calibri"/>
              </a:rPr>
              <a:t>Reevaluar</a:t>
            </a:r>
            <a:r>
              <a:rPr lang="es-MX" sz="2400" spc="-50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cada</a:t>
            </a:r>
            <a:r>
              <a:rPr lang="es-MX" sz="2400" spc="-15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1/2</a:t>
            </a:r>
            <a:r>
              <a:rPr lang="es-MX" sz="2400" spc="-20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h.</a:t>
            </a:r>
          </a:p>
          <a:p>
            <a:pPr marL="298450" indent="-285750">
              <a:lnSpc>
                <a:spcPts val="2645"/>
              </a:lnSpc>
              <a:buFont typeface="Wingdings" panose="05000000000000000000" pitchFamily="2" charset="2"/>
              <a:buChar char="§"/>
            </a:pPr>
            <a:r>
              <a:rPr lang="es-MX" sz="2400" spc="-5" dirty="0">
                <a:latin typeface="Calibri"/>
                <a:cs typeface="Calibri"/>
              </a:rPr>
              <a:t>Después</a:t>
            </a:r>
            <a:r>
              <a:rPr lang="es-MX" sz="2400" spc="-30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de 6</a:t>
            </a:r>
            <a:r>
              <a:rPr lang="es-MX" sz="2400" spc="-5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h</a:t>
            </a:r>
            <a:r>
              <a:rPr lang="es-MX" sz="2400" spc="5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en</a:t>
            </a:r>
            <a:r>
              <a:rPr lang="es-MX" sz="2400" spc="5" dirty="0">
                <a:latin typeface="Calibri"/>
                <a:cs typeface="Calibri"/>
              </a:rPr>
              <a:t> </a:t>
            </a:r>
            <a:r>
              <a:rPr lang="es-MX" sz="2400" spc="-10" dirty="0">
                <a:latin typeface="Calibri"/>
                <a:cs typeface="Calibri"/>
              </a:rPr>
              <a:t>lactantes, </a:t>
            </a:r>
            <a:r>
              <a:rPr lang="es-MX" sz="2400" dirty="0">
                <a:latin typeface="Calibri"/>
                <a:cs typeface="Calibri"/>
              </a:rPr>
              <a:t>o</a:t>
            </a:r>
            <a:r>
              <a:rPr lang="es-MX" sz="2400" spc="-5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3</a:t>
            </a:r>
            <a:r>
              <a:rPr lang="es-MX" sz="2400" spc="5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h </a:t>
            </a:r>
            <a:r>
              <a:rPr lang="es-MX" sz="2400" spc="-10" dirty="0">
                <a:latin typeface="Calibri"/>
                <a:cs typeface="Calibri"/>
              </a:rPr>
              <a:t>pacientes</a:t>
            </a:r>
            <a:r>
              <a:rPr lang="es-MX" sz="2400" spc="-20" dirty="0">
                <a:latin typeface="Calibri"/>
                <a:cs typeface="Calibri"/>
              </a:rPr>
              <a:t> </a:t>
            </a:r>
            <a:r>
              <a:rPr lang="es-MX" sz="2400" spc="-15" dirty="0">
                <a:latin typeface="Calibri"/>
                <a:cs typeface="Calibri"/>
              </a:rPr>
              <a:t>mayores,</a:t>
            </a:r>
            <a:r>
              <a:rPr lang="es-MX" sz="2400" spc="5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evaluar</a:t>
            </a:r>
            <a:r>
              <a:rPr lang="es-MX" sz="2400" spc="-15" dirty="0">
                <a:latin typeface="Calibri"/>
                <a:cs typeface="Calibri"/>
              </a:rPr>
              <a:t> </a:t>
            </a:r>
            <a:r>
              <a:rPr lang="es-MX" sz="2400" spc="-10" dirty="0">
                <a:latin typeface="Calibri"/>
                <a:cs typeface="Calibri"/>
              </a:rPr>
              <a:t>estado</a:t>
            </a:r>
            <a:r>
              <a:rPr lang="es-MX" sz="2400" spc="-15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y</a:t>
            </a:r>
            <a:r>
              <a:rPr lang="es-MX" sz="2400" spc="5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elegir</a:t>
            </a:r>
            <a:r>
              <a:rPr lang="es-MX" sz="2400" spc="-15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plan</a:t>
            </a:r>
            <a:r>
              <a:rPr lang="es-MX" sz="2400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de </a:t>
            </a:r>
            <a:r>
              <a:rPr lang="es-MX" sz="2400" spc="-15" dirty="0">
                <a:latin typeface="Calibri"/>
                <a:cs typeface="Calibri"/>
              </a:rPr>
              <a:t>tratamiento</a:t>
            </a:r>
            <a:r>
              <a:rPr lang="es-MX" sz="2400" spc="-25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(A, </a:t>
            </a:r>
            <a:r>
              <a:rPr lang="es-MX" sz="2400" dirty="0">
                <a:latin typeface="Calibri"/>
                <a:cs typeface="Calibri"/>
              </a:rPr>
              <a:t>B</a:t>
            </a:r>
            <a:r>
              <a:rPr lang="es-MX" sz="2400" spc="-20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o</a:t>
            </a:r>
            <a:r>
              <a:rPr lang="es-MX" sz="2400" spc="-15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C).</a:t>
            </a:r>
            <a:endParaRPr lang="es-MX" sz="2400" dirty="0">
              <a:latin typeface="Calibri"/>
              <a:cs typeface="Calibri"/>
            </a:endParaRPr>
          </a:p>
          <a:p>
            <a:pPr marL="298450" marR="855344" indent="-285750">
              <a:lnSpc>
                <a:spcPts val="2530"/>
              </a:lnSpc>
              <a:buFont typeface="Wingdings" panose="05000000000000000000" pitchFamily="2" charset="2"/>
              <a:buChar char="§"/>
            </a:pPr>
            <a:r>
              <a:rPr lang="es-MX" sz="2400" dirty="0">
                <a:latin typeface="Calibri"/>
                <a:cs typeface="Calibri"/>
              </a:rPr>
              <a:t>No </a:t>
            </a:r>
            <a:r>
              <a:rPr lang="es-MX" sz="2400" spc="-5" dirty="0">
                <a:latin typeface="Calibri"/>
                <a:cs typeface="Calibri"/>
              </a:rPr>
              <a:t>uso de sol </a:t>
            </a:r>
            <a:r>
              <a:rPr lang="es-MX" sz="2400" spc="-10" dirty="0" err="1">
                <a:latin typeface="Calibri"/>
                <a:cs typeface="Calibri"/>
              </a:rPr>
              <a:t>dextrosadas</a:t>
            </a:r>
            <a:r>
              <a:rPr lang="es-MX" sz="2400" spc="-10" dirty="0">
                <a:latin typeface="Calibri"/>
                <a:cs typeface="Calibri"/>
              </a:rPr>
              <a:t> </a:t>
            </a:r>
            <a:r>
              <a:rPr lang="es-MX" sz="2400" dirty="0">
                <a:latin typeface="Calibri"/>
                <a:cs typeface="Calibri"/>
              </a:rPr>
              <a:t>o agua </a:t>
            </a:r>
            <a:r>
              <a:rPr lang="es-MX" sz="2400" spc="-5" dirty="0">
                <a:latin typeface="Calibri"/>
                <a:cs typeface="Calibri"/>
              </a:rPr>
              <a:t>destilada </a:t>
            </a:r>
            <a:r>
              <a:rPr lang="es-MX" sz="2400" spc="-10" dirty="0">
                <a:latin typeface="Calibri"/>
                <a:cs typeface="Calibri"/>
              </a:rPr>
              <a:t>con </a:t>
            </a:r>
            <a:r>
              <a:rPr lang="es-MX" sz="2400" dirty="0">
                <a:latin typeface="Calibri"/>
                <a:cs typeface="Calibri"/>
              </a:rPr>
              <a:t>adición </a:t>
            </a:r>
            <a:r>
              <a:rPr lang="es-MX" sz="2400" spc="-5" dirty="0">
                <a:latin typeface="Calibri"/>
                <a:cs typeface="Calibri"/>
              </a:rPr>
              <a:t>de </a:t>
            </a:r>
            <a:r>
              <a:rPr lang="es-MX" sz="2400" spc="-10" dirty="0">
                <a:latin typeface="Calibri"/>
                <a:cs typeface="Calibri"/>
              </a:rPr>
              <a:t>electrolitos, </a:t>
            </a:r>
            <a:r>
              <a:rPr lang="es-MX" sz="2400" spc="-15" dirty="0">
                <a:latin typeface="Calibri"/>
                <a:cs typeface="Calibri"/>
              </a:rPr>
              <a:t>para </a:t>
            </a:r>
            <a:r>
              <a:rPr lang="es-MX" sz="2400" dirty="0">
                <a:latin typeface="Calibri"/>
                <a:cs typeface="Calibri"/>
              </a:rPr>
              <a:t>la </a:t>
            </a:r>
            <a:r>
              <a:rPr lang="es-MX" sz="2400" spc="-505" dirty="0">
                <a:latin typeface="Calibri"/>
                <a:cs typeface="Calibri"/>
              </a:rPr>
              <a:t> </a:t>
            </a:r>
            <a:r>
              <a:rPr lang="es-MX" sz="2400" spc="-10" dirty="0">
                <a:latin typeface="Calibri"/>
                <a:cs typeface="Calibri"/>
              </a:rPr>
              <a:t>corrección </a:t>
            </a:r>
            <a:r>
              <a:rPr lang="es-MX" sz="2400" spc="-5" dirty="0">
                <a:latin typeface="Calibri"/>
                <a:cs typeface="Calibri"/>
              </a:rPr>
              <a:t>de</a:t>
            </a:r>
            <a:r>
              <a:rPr lang="es-MX" sz="2400" dirty="0">
                <a:latin typeface="Calibri"/>
                <a:cs typeface="Calibri"/>
              </a:rPr>
              <a:t> la</a:t>
            </a:r>
            <a:r>
              <a:rPr lang="es-MX" sz="2400" spc="-10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DHT</a:t>
            </a:r>
            <a:r>
              <a:rPr lang="es-MX" sz="2400" spc="-10" dirty="0">
                <a:latin typeface="Calibri"/>
                <a:cs typeface="Calibri"/>
              </a:rPr>
              <a:t> </a:t>
            </a:r>
            <a:r>
              <a:rPr lang="es-MX" sz="2400" spc="-25" dirty="0">
                <a:latin typeface="Calibri"/>
                <a:cs typeface="Calibri"/>
              </a:rPr>
              <a:t>grave</a:t>
            </a:r>
            <a:endParaRPr lang="es-MX" sz="2400" dirty="0">
              <a:latin typeface="Calibri"/>
              <a:cs typeface="Calibri"/>
            </a:endParaRPr>
          </a:p>
        </p:txBody>
      </p:sp>
      <p:pic>
        <p:nvPicPr>
          <p:cNvPr id="12290" name="Picture 2" descr="Líquidos intravenosos para niños - HealthyChildren.org">
            <a:extLst>
              <a:ext uri="{FF2B5EF4-FFF2-40B4-BE49-F238E27FC236}">
                <a16:creationId xmlns="" xmlns:a16="http://schemas.microsoft.com/office/drawing/2014/main" id="{40EB1947-B6BB-669E-1EBC-AFF93301D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244" y="3767577"/>
            <a:ext cx="3410024" cy="19274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851429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A1FF995B-AC51-5EC0-FF15-48ACBDE3809A}"/>
              </a:ext>
            </a:extLst>
          </p:cNvPr>
          <p:cNvSpPr txBox="1">
            <a:spLocks/>
          </p:cNvSpPr>
          <p:nvPr/>
        </p:nvSpPr>
        <p:spPr>
          <a:xfrm>
            <a:off x="1016069" y="689696"/>
            <a:ext cx="9517116" cy="950901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ctr">
              <a:lnSpc>
                <a:spcPts val="6480"/>
              </a:lnSpc>
              <a:spcBef>
                <a:spcPts val="915"/>
              </a:spcBef>
            </a:pPr>
            <a:r>
              <a:rPr lang="es-MX" sz="6000" b="1" dirty="0">
                <a:solidFill>
                  <a:srgbClr val="000000"/>
                </a:solidFill>
              </a:rPr>
              <a:t>ALIMENTACIÓN </a:t>
            </a:r>
            <a:endParaRPr lang="es-MX" sz="6000" b="1" dirty="0"/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ECFCF697-2262-78BB-003F-E5C6160543F5}"/>
              </a:ext>
            </a:extLst>
          </p:cNvPr>
          <p:cNvSpPr/>
          <p:nvPr/>
        </p:nvSpPr>
        <p:spPr>
          <a:xfrm>
            <a:off x="1160585" y="2418499"/>
            <a:ext cx="3024552" cy="245121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41300" indent="-228600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241300" algn="l"/>
              </a:tabLst>
            </a:pPr>
            <a:r>
              <a:rPr lang="es-MX" sz="2400" spc="-10" dirty="0">
                <a:latin typeface="Calibri"/>
                <a:cs typeface="Calibri"/>
              </a:rPr>
              <a:t>Alimentación</a:t>
            </a:r>
            <a:r>
              <a:rPr lang="es-MX" sz="2400" spc="-60" dirty="0">
                <a:latin typeface="Calibri"/>
                <a:cs typeface="Calibri"/>
              </a:rPr>
              <a:t> </a:t>
            </a:r>
            <a:r>
              <a:rPr lang="es-MX" sz="2400" spc="-5" dirty="0">
                <a:latin typeface="Calibri"/>
                <a:cs typeface="Calibri"/>
              </a:rPr>
              <a:t>habitual</a:t>
            </a:r>
            <a:endParaRPr lang="es-MX" sz="2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241300" algn="l"/>
              </a:tabLst>
            </a:pPr>
            <a:r>
              <a:rPr lang="es-MX" sz="2400" spc="-5" dirty="0">
                <a:latin typeface="Calibri"/>
                <a:cs typeface="Calibri"/>
              </a:rPr>
              <a:t>NO</a:t>
            </a:r>
            <a:r>
              <a:rPr lang="es-MX" sz="2400" spc="-40" dirty="0">
                <a:latin typeface="Calibri"/>
                <a:cs typeface="Calibri"/>
              </a:rPr>
              <a:t> </a:t>
            </a:r>
            <a:r>
              <a:rPr lang="es-MX" sz="2400" spc="-15" dirty="0">
                <a:latin typeface="Calibri"/>
                <a:cs typeface="Calibri"/>
              </a:rPr>
              <a:t>ayuno</a:t>
            </a:r>
            <a:endParaRPr lang="es-MX" sz="2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241300" algn="l"/>
              </a:tabLst>
            </a:pPr>
            <a:r>
              <a:rPr lang="es-MX" sz="2400" spc="-5" dirty="0">
                <a:latin typeface="Calibri"/>
                <a:cs typeface="Calibri"/>
              </a:rPr>
              <a:t>NO</a:t>
            </a:r>
            <a:r>
              <a:rPr lang="es-MX" sz="2400" spc="-15" dirty="0">
                <a:latin typeface="Calibri"/>
                <a:cs typeface="Calibri"/>
              </a:rPr>
              <a:t> </a:t>
            </a:r>
            <a:r>
              <a:rPr lang="es-MX" sz="2400" spc="-10" dirty="0">
                <a:latin typeface="Calibri"/>
                <a:cs typeface="Calibri"/>
              </a:rPr>
              <a:t>cambiar</a:t>
            </a:r>
            <a:r>
              <a:rPr lang="es-MX" sz="2400" spc="-20" dirty="0">
                <a:latin typeface="Calibri"/>
                <a:cs typeface="Calibri"/>
              </a:rPr>
              <a:t> formula</a:t>
            </a:r>
            <a:r>
              <a:rPr lang="es-MX" sz="2400" spc="-5" dirty="0">
                <a:latin typeface="Calibri"/>
                <a:cs typeface="Calibri"/>
              </a:rPr>
              <a:t> </a:t>
            </a:r>
            <a:r>
              <a:rPr lang="es-MX" sz="2400" spc="-10" dirty="0">
                <a:latin typeface="Calibri"/>
                <a:cs typeface="Calibri"/>
              </a:rPr>
              <a:t>láctea</a:t>
            </a:r>
            <a:endParaRPr lang="es-MX" sz="2400" dirty="0">
              <a:latin typeface="Calibri"/>
              <a:cs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BEEEE211-A0FD-CEF7-AD8D-0A7124F45D3A}"/>
              </a:ext>
            </a:extLst>
          </p:cNvPr>
          <p:cNvSpPr txBox="1"/>
          <p:nvPr/>
        </p:nvSpPr>
        <p:spPr>
          <a:xfrm>
            <a:off x="4939225" y="2418499"/>
            <a:ext cx="6092190" cy="23187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41300" marR="5080" indent="-228600" algn="just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r>
              <a:rPr lang="es-MX" sz="1800" spc="-15" dirty="0">
                <a:latin typeface="Calibri"/>
                <a:cs typeface="Calibri"/>
              </a:rPr>
              <a:t>Carbohidratos</a:t>
            </a:r>
            <a:r>
              <a:rPr lang="es-MX" sz="1800" spc="605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complejos</a:t>
            </a:r>
            <a:r>
              <a:rPr lang="es-MX" sz="1800" spc="-5" dirty="0">
                <a:latin typeface="Calibri"/>
                <a:cs typeface="Calibri"/>
              </a:rPr>
              <a:t> (adecuada </a:t>
            </a:r>
            <a:r>
              <a:rPr lang="es-MX" sz="1800" spc="-620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cantidad </a:t>
            </a:r>
            <a:r>
              <a:rPr lang="es-MX" sz="1800" spc="-5" dirty="0">
                <a:latin typeface="Calibri"/>
                <a:cs typeface="Calibri"/>
              </a:rPr>
              <a:t>de almidón): </a:t>
            </a:r>
            <a:r>
              <a:rPr lang="es-MX" sz="1800" spc="-10" dirty="0">
                <a:latin typeface="Calibri"/>
                <a:cs typeface="Calibri"/>
              </a:rPr>
              <a:t>yuca,</a:t>
            </a:r>
            <a:r>
              <a:rPr lang="es-MX" sz="1800" spc="-5" dirty="0">
                <a:latin typeface="Calibri"/>
                <a:cs typeface="Calibri"/>
              </a:rPr>
              <a:t> </a:t>
            </a:r>
            <a:r>
              <a:rPr lang="es-MX" sz="1800" spc="-20" dirty="0">
                <a:latin typeface="Calibri"/>
                <a:cs typeface="Calibri"/>
              </a:rPr>
              <a:t>plátano, </a:t>
            </a:r>
            <a:r>
              <a:rPr lang="es-MX" sz="1800" spc="-15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papa,</a:t>
            </a:r>
            <a:r>
              <a:rPr lang="es-MX" sz="1800" spc="335" dirty="0">
                <a:latin typeface="Calibri"/>
                <a:cs typeface="Calibri"/>
              </a:rPr>
              <a:t> </a:t>
            </a:r>
            <a:r>
              <a:rPr lang="es-MX" sz="1800" spc="-5" dirty="0">
                <a:latin typeface="Calibri"/>
                <a:cs typeface="Calibri"/>
              </a:rPr>
              <a:t>maíz</a:t>
            </a:r>
            <a:r>
              <a:rPr lang="es-MX" sz="1800" spc="345" dirty="0">
                <a:latin typeface="Calibri"/>
                <a:cs typeface="Calibri"/>
              </a:rPr>
              <a:t> </a:t>
            </a:r>
            <a:r>
              <a:rPr lang="es-MX" sz="1800" spc="-5" dirty="0">
                <a:latin typeface="Calibri"/>
                <a:cs typeface="Calibri"/>
              </a:rPr>
              <a:t>y</a:t>
            </a:r>
            <a:r>
              <a:rPr lang="es-MX" sz="1800" spc="335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carnes</a:t>
            </a:r>
            <a:r>
              <a:rPr lang="es-MX" sz="1800" spc="350" dirty="0">
                <a:latin typeface="Calibri"/>
                <a:cs typeface="Calibri"/>
              </a:rPr>
              <a:t> </a:t>
            </a:r>
            <a:r>
              <a:rPr lang="es-MX" sz="1800" spc="-15" dirty="0">
                <a:latin typeface="Calibri"/>
                <a:cs typeface="Calibri"/>
              </a:rPr>
              <a:t>magras,</a:t>
            </a:r>
            <a:r>
              <a:rPr lang="es-MX" sz="1800" spc="340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pescado </a:t>
            </a:r>
            <a:r>
              <a:rPr lang="es-MX" sz="1800" spc="-620" dirty="0">
                <a:latin typeface="Calibri"/>
                <a:cs typeface="Calibri"/>
              </a:rPr>
              <a:t> </a:t>
            </a:r>
            <a:r>
              <a:rPr lang="es-MX" sz="1800" spc="-5" dirty="0">
                <a:latin typeface="Calibri"/>
                <a:cs typeface="Calibri"/>
              </a:rPr>
              <a:t>y </a:t>
            </a:r>
            <a:r>
              <a:rPr lang="es-MX" sz="1800" spc="-10" dirty="0">
                <a:latin typeface="Calibri"/>
                <a:cs typeface="Calibri"/>
              </a:rPr>
              <a:t>huevo;</a:t>
            </a:r>
            <a:r>
              <a:rPr lang="es-MX" sz="1800" spc="-5" dirty="0">
                <a:latin typeface="Calibri"/>
                <a:cs typeface="Calibri"/>
              </a:rPr>
              <a:t> según edad,</a:t>
            </a:r>
            <a:r>
              <a:rPr lang="es-MX" sz="1800" dirty="0">
                <a:latin typeface="Calibri"/>
                <a:cs typeface="Calibri"/>
              </a:rPr>
              <a:t> </a:t>
            </a:r>
            <a:r>
              <a:rPr lang="es-MX" sz="1800" spc="-20" dirty="0">
                <a:latin typeface="Calibri"/>
                <a:cs typeface="Calibri"/>
              </a:rPr>
              <a:t>preferencias</a:t>
            </a:r>
            <a:r>
              <a:rPr lang="es-MX" sz="1800" spc="-15" dirty="0">
                <a:latin typeface="Calibri"/>
                <a:cs typeface="Calibri"/>
              </a:rPr>
              <a:t> </a:t>
            </a:r>
            <a:r>
              <a:rPr lang="es-MX" sz="1800" spc="-5" dirty="0">
                <a:latin typeface="Calibri"/>
                <a:cs typeface="Calibri"/>
              </a:rPr>
              <a:t>y </a:t>
            </a:r>
            <a:r>
              <a:rPr lang="es-MX" sz="1800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disponibilidad</a:t>
            </a:r>
            <a:r>
              <a:rPr lang="es-MX" sz="1800" spc="50" dirty="0">
                <a:latin typeface="Calibri"/>
                <a:cs typeface="Calibri"/>
              </a:rPr>
              <a:t> </a:t>
            </a:r>
            <a:r>
              <a:rPr lang="es-MX" sz="1800" spc="-5" dirty="0">
                <a:latin typeface="Calibri"/>
                <a:cs typeface="Calibri"/>
              </a:rPr>
              <a:t>en</a:t>
            </a:r>
            <a:r>
              <a:rPr lang="es-MX" sz="1800" spc="10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cada</a:t>
            </a:r>
            <a:r>
              <a:rPr lang="es-MX" sz="1800" spc="5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región</a:t>
            </a:r>
            <a:r>
              <a:rPr lang="es-MX" sz="1800" spc="-15" dirty="0">
                <a:latin typeface="Calibri"/>
                <a:cs typeface="Calibri"/>
              </a:rPr>
              <a:t> </a:t>
            </a:r>
            <a:r>
              <a:rPr lang="es-MX" sz="1800" spc="-5" dirty="0">
                <a:latin typeface="Calibri"/>
                <a:cs typeface="Calibri"/>
              </a:rPr>
              <a:t>del</a:t>
            </a:r>
            <a:r>
              <a:rPr lang="es-MX" sz="1800" spc="5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país.</a:t>
            </a:r>
            <a:endParaRPr lang="es-MX" sz="1800" dirty="0"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1300" algn="l"/>
              </a:tabLst>
            </a:pPr>
            <a:r>
              <a:rPr lang="es-MX" sz="1800" spc="-10" dirty="0">
                <a:latin typeface="Calibri"/>
                <a:cs typeface="Calibri"/>
              </a:rPr>
              <a:t>NO</a:t>
            </a:r>
            <a:r>
              <a:rPr lang="es-MX" sz="1800" spc="-5" dirty="0">
                <a:latin typeface="Calibri"/>
                <a:cs typeface="Calibri"/>
              </a:rPr>
              <a:t> </a:t>
            </a:r>
            <a:r>
              <a:rPr lang="es-MX" sz="1800" spc="-15" dirty="0">
                <a:latin typeface="Calibri"/>
                <a:cs typeface="Calibri"/>
              </a:rPr>
              <a:t>dietas</a:t>
            </a:r>
            <a:r>
              <a:rPr lang="es-MX" sz="1800" spc="5" dirty="0">
                <a:latin typeface="Calibri"/>
                <a:cs typeface="Calibri"/>
              </a:rPr>
              <a:t> </a:t>
            </a:r>
            <a:r>
              <a:rPr lang="es-MX" sz="1800" spc="-20" dirty="0">
                <a:latin typeface="Calibri"/>
                <a:cs typeface="Calibri"/>
              </a:rPr>
              <a:t>“astringentes”</a:t>
            </a:r>
            <a:endParaRPr lang="es-MX" sz="1800" dirty="0">
              <a:latin typeface="Calibri"/>
              <a:cs typeface="Calibri"/>
            </a:endParaRPr>
          </a:p>
          <a:p>
            <a:pPr marL="241300" marR="6350" indent="-228600" algn="just">
              <a:lnSpc>
                <a:spcPts val="302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lang="es-MX" sz="1800" spc="-10" dirty="0">
                <a:latin typeface="Calibri"/>
                <a:cs typeface="Calibri"/>
              </a:rPr>
              <a:t>NO</a:t>
            </a:r>
            <a:r>
              <a:rPr lang="es-MX" sz="1800" spc="-5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jugos</a:t>
            </a:r>
            <a:r>
              <a:rPr lang="es-MX" sz="1800" spc="-5" dirty="0">
                <a:latin typeface="Calibri"/>
                <a:cs typeface="Calibri"/>
              </a:rPr>
              <a:t> de</a:t>
            </a:r>
            <a:r>
              <a:rPr lang="es-MX" sz="1800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frutas</a:t>
            </a:r>
            <a:r>
              <a:rPr lang="es-MX" sz="1800" spc="-5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industrializados, </a:t>
            </a:r>
            <a:r>
              <a:rPr lang="es-MX" sz="1800" spc="-5" dirty="0">
                <a:latin typeface="Calibri"/>
                <a:cs typeface="Calibri"/>
              </a:rPr>
              <a:t> </a:t>
            </a:r>
            <a:r>
              <a:rPr lang="es-MX" sz="1800" spc="-10" dirty="0">
                <a:latin typeface="Calibri"/>
                <a:cs typeface="Calibri"/>
              </a:rPr>
              <a:t>bebidas carbonatadas </a:t>
            </a:r>
            <a:r>
              <a:rPr lang="es-MX" sz="1800" spc="-5" dirty="0">
                <a:latin typeface="Calibri"/>
                <a:cs typeface="Calibri"/>
              </a:rPr>
              <a:t>o </a:t>
            </a:r>
            <a:r>
              <a:rPr lang="es-MX" sz="1800" spc="-10" dirty="0">
                <a:latin typeface="Calibri"/>
                <a:cs typeface="Calibri"/>
              </a:rPr>
              <a:t>bebidas </a:t>
            </a:r>
            <a:r>
              <a:rPr lang="es-MX" sz="1800" spc="-25" dirty="0">
                <a:latin typeface="Calibri"/>
                <a:cs typeface="Calibri"/>
              </a:rPr>
              <a:t>para </a:t>
            </a:r>
            <a:r>
              <a:rPr lang="es-MX" sz="1800" spc="-20" dirty="0">
                <a:latin typeface="Calibri"/>
                <a:cs typeface="Calibri"/>
              </a:rPr>
              <a:t> </a:t>
            </a:r>
            <a:r>
              <a:rPr lang="es-MX" sz="1800" spc="-15" dirty="0">
                <a:latin typeface="Calibri"/>
                <a:cs typeface="Calibri"/>
              </a:rPr>
              <a:t>deportistas.</a:t>
            </a:r>
            <a:endParaRPr lang="es-MX"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8001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="" xmlns:a16="http://schemas.microsoft.com/office/drawing/2014/main" id="{141B9AD6-DCA5-B7D5-877F-28DBFA4151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074869"/>
              </p:ext>
            </p:extLst>
          </p:nvPr>
        </p:nvGraphicFramePr>
        <p:xfrm>
          <a:off x="1117600" y="719666"/>
          <a:ext cx="939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0384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="" xmlns:a16="http://schemas.microsoft.com/office/drawing/2014/main" id="{E7D1B18C-0F4D-429C-4BA4-0CB4E059D7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021485"/>
              </p:ext>
            </p:extLst>
          </p:nvPr>
        </p:nvGraphicFramePr>
        <p:xfrm>
          <a:off x="1197085" y="0"/>
          <a:ext cx="9777046" cy="3792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1217" y="3545354"/>
            <a:ext cx="2883692" cy="19189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906542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="" xmlns:a16="http://schemas.microsoft.com/office/drawing/2014/main" id="{30F55A57-EEB8-21AF-F6CB-59A1140C6B69}"/>
              </a:ext>
            </a:extLst>
          </p:cNvPr>
          <p:cNvSpPr txBox="1"/>
          <p:nvPr/>
        </p:nvSpPr>
        <p:spPr>
          <a:xfrm>
            <a:off x="1283376" y="893175"/>
            <a:ext cx="8885096" cy="2892458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241300" marR="5080" indent="-229235">
              <a:lnSpc>
                <a:spcPts val="3020"/>
              </a:lnSpc>
              <a:spcBef>
                <a:spcPts val="480"/>
              </a:spcBef>
              <a:buFont typeface="Arial MT"/>
              <a:buChar char="•"/>
              <a:tabLst>
                <a:tab pos="241935" algn="l"/>
              </a:tabLst>
            </a:pPr>
            <a:r>
              <a:rPr sz="3200" spc="-10" dirty="0">
                <a:latin typeface="Calibri"/>
                <a:cs typeface="Calibri"/>
              </a:rPr>
              <a:t>Zinc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VO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10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mg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&lt;6m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y 20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mg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6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5 </a:t>
            </a:r>
            <a:r>
              <a:rPr sz="3200" spc="-6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años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-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10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14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días</a:t>
            </a:r>
            <a:endParaRPr sz="32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241935" algn="l"/>
              </a:tabLst>
            </a:pPr>
            <a:r>
              <a:rPr sz="3200" spc="-5" dirty="0">
                <a:latin typeface="Calibri"/>
                <a:cs typeface="Calibri"/>
              </a:rPr>
              <a:t>NO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antidiarreicos</a:t>
            </a:r>
            <a:endParaRPr sz="32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935" algn="l"/>
              </a:tabLst>
            </a:pPr>
            <a:r>
              <a:rPr sz="3200" spc="-5" dirty="0">
                <a:latin typeface="Calibri"/>
                <a:cs typeface="Calibri"/>
              </a:rPr>
              <a:t>NO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vitamina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</a:t>
            </a:r>
            <a:endParaRPr sz="3200" dirty="0">
              <a:latin typeface="Calibri"/>
              <a:cs typeface="Calibri"/>
            </a:endParaRPr>
          </a:p>
          <a:p>
            <a:pPr marL="241300" marR="30480" indent="-229235">
              <a:lnSpc>
                <a:spcPts val="3030"/>
              </a:lnSpc>
              <a:spcBef>
                <a:spcPts val="1035"/>
              </a:spcBef>
              <a:buFont typeface="Arial MT"/>
              <a:buChar char="•"/>
              <a:tabLst>
                <a:tab pos="241935" algn="l"/>
                <a:tab pos="2765425" algn="l"/>
              </a:tabLst>
            </a:pPr>
            <a:r>
              <a:rPr sz="3200" spc="-15" dirty="0">
                <a:latin typeface="Calibri"/>
                <a:cs typeface="Calibri"/>
              </a:rPr>
              <a:t>Ondansetrón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DU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VO: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2mg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&lt;15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10" dirty="0">
                <a:latin typeface="Calibri"/>
                <a:cs typeface="Calibri"/>
              </a:rPr>
              <a:t>Kg,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y </a:t>
            </a:r>
            <a:r>
              <a:rPr sz="3200" spc="-6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4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mg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15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y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30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Kg.</a:t>
            </a:r>
            <a:r>
              <a:rPr lang="es-CO" sz="3200" spc="-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IV: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(0,15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10" dirty="0">
                <a:latin typeface="Calibri"/>
                <a:cs typeface="Calibri"/>
              </a:rPr>
              <a:t>mg/Kg).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798" y="3921702"/>
            <a:ext cx="21240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399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3585" t="44470" r="36997" b="15220"/>
          <a:stretch/>
        </p:blipFill>
        <p:spPr>
          <a:xfrm>
            <a:off x="327378" y="585274"/>
            <a:ext cx="11209866" cy="590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204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4050" t="34548" r="37868" b="12946"/>
          <a:stretch/>
        </p:blipFill>
        <p:spPr>
          <a:xfrm>
            <a:off x="282222" y="293512"/>
            <a:ext cx="11119556" cy="637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98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3934" t="38165" r="37345" b="11266"/>
          <a:stretch/>
        </p:blipFill>
        <p:spPr>
          <a:xfrm>
            <a:off x="316089" y="462307"/>
            <a:ext cx="11525955" cy="615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561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3701" t="31215" r="37345" b="16693"/>
          <a:stretch/>
        </p:blipFill>
        <p:spPr>
          <a:xfrm>
            <a:off x="0" y="361244"/>
            <a:ext cx="11954933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820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946" t="32481" r="36414" b="12842"/>
          <a:stretch/>
        </p:blipFill>
        <p:spPr>
          <a:xfrm>
            <a:off x="191911" y="293511"/>
            <a:ext cx="11864621" cy="626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8669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7"/>
          <a:stretch/>
        </p:blipFill>
        <p:spPr>
          <a:xfrm>
            <a:off x="0" y="1454178"/>
            <a:ext cx="4347556" cy="511232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b="5758"/>
          <a:stretch/>
        </p:blipFill>
        <p:spPr>
          <a:xfrm>
            <a:off x="4232481" y="-88323"/>
            <a:ext cx="3766386" cy="443691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b="5758"/>
          <a:stretch/>
        </p:blipFill>
        <p:spPr>
          <a:xfrm>
            <a:off x="8050048" y="2005444"/>
            <a:ext cx="3978082" cy="468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916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4145</TotalTime>
  <Words>1198</Words>
  <Application>Microsoft Office PowerPoint</Application>
  <PresentationFormat>Panorámica</PresentationFormat>
  <Paragraphs>159</Paragraphs>
  <Slides>35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2" baseType="lpstr">
      <vt:lpstr>Arial</vt:lpstr>
      <vt:lpstr>Arial MT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DIAZ LOPEZ</dc:creator>
  <cp:lastModifiedBy>LAJAS</cp:lastModifiedBy>
  <cp:revision>227</cp:revision>
  <dcterms:created xsi:type="dcterms:W3CDTF">2024-04-29T16:34:14Z</dcterms:created>
  <dcterms:modified xsi:type="dcterms:W3CDTF">2024-09-20T16:45:51Z</dcterms:modified>
</cp:coreProperties>
</file>