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1"/>
  </p:sldMasterIdLst>
  <p:notesMasterIdLst>
    <p:notesMasterId r:id="rId26"/>
  </p:notesMasterIdLst>
  <p:sldIdLst>
    <p:sldId id="550" r:id="rId2"/>
    <p:sldId id="551" r:id="rId3"/>
    <p:sldId id="478" r:id="rId4"/>
    <p:sldId id="497" r:id="rId5"/>
    <p:sldId id="498" r:id="rId6"/>
    <p:sldId id="439" r:id="rId7"/>
    <p:sldId id="401" r:id="rId8"/>
    <p:sldId id="440" r:id="rId9"/>
    <p:sldId id="441" r:id="rId10"/>
    <p:sldId id="442" r:id="rId11"/>
    <p:sldId id="502" r:id="rId12"/>
    <p:sldId id="448" r:id="rId13"/>
    <p:sldId id="503" r:id="rId14"/>
    <p:sldId id="504" r:id="rId15"/>
    <p:sldId id="505" r:id="rId16"/>
    <p:sldId id="446" r:id="rId17"/>
    <p:sldId id="506" r:id="rId18"/>
    <p:sldId id="507" r:id="rId19"/>
    <p:sldId id="487" r:id="rId20"/>
    <p:sldId id="449" r:id="rId21"/>
    <p:sldId id="450" r:id="rId22"/>
    <p:sldId id="513" r:id="rId23"/>
    <p:sldId id="508" r:id="rId24"/>
    <p:sldId id="509" r:id="rId25"/>
  </p:sldIdLst>
  <p:sldSz cx="9144000" cy="6858000" type="screen4x3"/>
  <p:notesSz cx="6797675" cy="9926638"/>
  <p:defaultTextStyle>
    <a:defPPr>
      <a:defRPr lang="es-ES_tradnl"/>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nta Microsoft" initials="CM" lastIdx="1" clrIdx="0">
    <p:extLst>
      <p:ext uri="{19B8F6BF-5375-455C-9EA6-DF929625EA0E}">
        <p15:presenceInfo xmlns:p15="http://schemas.microsoft.com/office/powerpoint/2012/main" userId="e0170e909c4a20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6FFCC"/>
    <a:srgbClr val="006666"/>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85017" autoAdjust="0"/>
  </p:normalViewPr>
  <p:slideViewPr>
    <p:cSldViewPr snapToGrid="0" snapToObjects="1">
      <p:cViewPr varScale="1">
        <p:scale>
          <a:sx n="98" d="100"/>
          <a:sy n="98" d="100"/>
        </p:scale>
        <p:origin x="177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4-25T00:04:52.963" idx="1">
    <p:pos x="10" y="10"/>
    <p:text/>
    <p:extLst>
      <p:ext uri="{C676402C-5697-4E1C-873F-D02D1690AC5C}">
        <p15:threadingInfo xmlns:p15="http://schemas.microsoft.com/office/powerpoint/2012/main" timeZoneBias="300"/>
      </p:ext>
    </p:extLst>
  </p:cm>
</p:cmLst>
</file>

<file path=ppt/diagrams/_rels/data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ata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636ABB-FB19-4F5A-860A-C392E1C434FD}" type="doc">
      <dgm:prSet loTypeId="urn:microsoft.com/office/officeart/2005/8/layout/default" loCatId="list" qsTypeId="urn:microsoft.com/office/officeart/2005/8/quickstyle/simple3" qsCatId="simple" csTypeId="urn:microsoft.com/office/officeart/2005/8/colors/colorful2" csCatId="colorful" phldr="1"/>
      <dgm:spPr/>
      <dgm:t>
        <a:bodyPr/>
        <a:lstStyle/>
        <a:p>
          <a:endParaRPr lang="es-CO"/>
        </a:p>
      </dgm:t>
    </dgm:pt>
    <dgm:pt modelId="{8E5DB7FD-BAD7-4E41-9FA7-32C4550C3B64}">
      <dgm:prSet phldrT="[Texto]"/>
      <dgm:spPr/>
      <dgm:t>
        <a:bodyPr/>
        <a:lstStyle/>
        <a:p>
          <a:r>
            <a:rPr lang="es-CO" dirty="0" smtClean="0"/>
            <a:t>Mejorar la salud materna</a:t>
          </a:r>
          <a:endParaRPr lang="es-CO" dirty="0"/>
        </a:p>
      </dgm:t>
    </dgm:pt>
    <dgm:pt modelId="{25C5B82C-9094-44D2-9DC5-88B285996473}" type="parTrans" cxnId="{7645190D-AF71-41B8-BC85-09B82AA05382}">
      <dgm:prSet/>
      <dgm:spPr/>
      <dgm:t>
        <a:bodyPr/>
        <a:lstStyle/>
        <a:p>
          <a:endParaRPr lang="es-CO"/>
        </a:p>
      </dgm:t>
    </dgm:pt>
    <dgm:pt modelId="{F33C1D0F-4BFE-474C-A161-5626899D3395}" type="sibTrans" cxnId="{7645190D-AF71-41B8-BC85-09B82AA05382}">
      <dgm:prSet/>
      <dgm:spPr/>
      <dgm:t>
        <a:bodyPr/>
        <a:lstStyle/>
        <a:p>
          <a:endParaRPr lang="es-CO"/>
        </a:p>
      </dgm:t>
    </dgm:pt>
    <dgm:pt modelId="{535999C1-7756-4EE1-8209-ABFD7BAA9D20}">
      <dgm:prSet/>
      <dgm:spPr/>
      <dgm:t>
        <a:bodyPr/>
        <a:lstStyle/>
        <a:p>
          <a:r>
            <a:rPr lang="es-CO" dirty="0" smtClean="0"/>
            <a:t>Promover el desarrollo del feto</a:t>
          </a:r>
          <a:endParaRPr lang="es-CO" dirty="0"/>
        </a:p>
      </dgm:t>
    </dgm:pt>
    <dgm:pt modelId="{6EC12ABC-0DAF-4EAB-94D9-0561B3315B42}" type="parTrans" cxnId="{2050F007-5D17-44F7-AFB3-80C3AD08750A}">
      <dgm:prSet/>
      <dgm:spPr/>
      <dgm:t>
        <a:bodyPr/>
        <a:lstStyle/>
        <a:p>
          <a:endParaRPr lang="es-CO"/>
        </a:p>
      </dgm:t>
    </dgm:pt>
    <dgm:pt modelId="{F2D8F6CC-9495-4BE0-AAC8-5CB8975A3A82}" type="sibTrans" cxnId="{2050F007-5D17-44F7-AFB3-80C3AD08750A}">
      <dgm:prSet/>
      <dgm:spPr/>
      <dgm:t>
        <a:bodyPr/>
        <a:lstStyle/>
        <a:p>
          <a:endParaRPr lang="es-CO"/>
        </a:p>
      </dgm:t>
    </dgm:pt>
    <dgm:pt modelId="{DD35C11A-DC0D-46FB-AB74-8DA49C9B1801}">
      <dgm:prSet/>
      <dgm:spPr/>
      <dgm:t>
        <a:bodyPr/>
        <a:lstStyle/>
        <a:p>
          <a:r>
            <a:rPr lang="es-CO" dirty="0" smtClean="0"/>
            <a:t>Identificar e intervenir tempranamente los riesgos relacionados con la gestación. </a:t>
          </a:r>
          <a:endParaRPr lang="es-CO" dirty="0"/>
        </a:p>
      </dgm:t>
    </dgm:pt>
    <dgm:pt modelId="{FDE05351-1FB4-4142-887F-04B8AC5AD0AE}" type="parTrans" cxnId="{7E1803FF-2459-4448-BDF3-8EBD681636F5}">
      <dgm:prSet/>
      <dgm:spPr/>
      <dgm:t>
        <a:bodyPr/>
        <a:lstStyle/>
        <a:p>
          <a:endParaRPr lang="es-CO"/>
        </a:p>
      </dgm:t>
    </dgm:pt>
    <dgm:pt modelId="{DD9FD80B-E202-4289-845D-325A6DDCDC7A}" type="sibTrans" cxnId="{7E1803FF-2459-4448-BDF3-8EBD681636F5}">
      <dgm:prSet/>
      <dgm:spPr/>
      <dgm:t>
        <a:bodyPr/>
        <a:lstStyle/>
        <a:p>
          <a:endParaRPr lang="es-CO"/>
        </a:p>
      </dgm:t>
    </dgm:pt>
    <dgm:pt modelId="{07522787-5119-4279-860B-145EE046CA3C}">
      <dgm:prSet/>
      <dgm:spPr/>
      <dgm:t>
        <a:bodyPr/>
        <a:lstStyle/>
        <a:p>
          <a:r>
            <a:rPr lang="es-CO" dirty="0" smtClean="0"/>
            <a:t>Generar condiciones óptimas que permitan un parto seguro. </a:t>
          </a:r>
          <a:endParaRPr lang="es-CO" dirty="0"/>
        </a:p>
      </dgm:t>
    </dgm:pt>
    <dgm:pt modelId="{A0D879E2-A275-48F0-B6D9-ED63AF7D192D}" type="parTrans" cxnId="{CD73D92E-4EAC-4D8F-9600-12F58FDED0DC}">
      <dgm:prSet/>
      <dgm:spPr/>
      <dgm:t>
        <a:bodyPr/>
        <a:lstStyle/>
        <a:p>
          <a:endParaRPr lang="es-CO"/>
        </a:p>
      </dgm:t>
    </dgm:pt>
    <dgm:pt modelId="{8A7C55F5-60E4-4F99-823F-9EF03746DCD1}" type="sibTrans" cxnId="{CD73D92E-4EAC-4D8F-9600-12F58FDED0DC}">
      <dgm:prSet/>
      <dgm:spPr/>
      <dgm:t>
        <a:bodyPr/>
        <a:lstStyle/>
        <a:p>
          <a:endParaRPr lang="es-CO"/>
        </a:p>
      </dgm:t>
    </dgm:pt>
    <dgm:pt modelId="{9FC1617C-D3AE-4C0C-8001-3908F82AD595}" type="pres">
      <dgm:prSet presAssocID="{9B636ABB-FB19-4F5A-860A-C392E1C434FD}" presName="diagram" presStyleCnt="0">
        <dgm:presLayoutVars>
          <dgm:dir/>
          <dgm:resizeHandles val="exact"/>
        </dgm:presLayoutVars>
      </dgm:prSet>
      <dgm:spPr/>
      <dgm:t>
        <a:bodyPr/>
        <a:lstStyle/>
        <a:p>
          <a:endParaRPr lang="es-CO"/>
        </a:p>
      </dgm:t>
    </dgm:pt>
    <dgm:pt modelId="{584EF771-21A2-46BB-9D00-8592EC6DEF01}" type="pres">
      <dgm:prSet presAssocID="{8E5DB7FD-BAD7-4E41-9FA7-32C4550C3B64}" presName="node" presStyleLbl="node1" presStyleIdx="0" presStyleCnt="4">
        <dgm:presLayoutVars>
          <dgm:bulletEnabled val="1"/>
        </dgm:presLayoutVars>
      </dgm:prSet>
      <dgm:spPr/>
      <dgm:t>
        <a:bodyPr/>
        <a:lstStyle/>
        <a:p>
          <a:endParaRPr lang="es-CO"/>
        </a:p>
      </dgm:t>
    </dgm:pt>
    <dgm:pt modelId="{645B7D09-A337-4528-B200-74CF22233E75}" type="pres">
      <dgm:prSet presAssocID="{F33C1D0F-4BFE-474C-A161-5626899D3395}" presName="sibTrans" presStyleCnt="0"/>
      <dgm:spPr/>
    </dgm:pt>
    <dgm:pt modelId="{4DC6E24D-214A-4C63-9DBD-6B9238161018}" type="pres">
      <dgm:prSet presAssocID="{535999C1-7756-4EE1-8209-ABFD7BAA9D20}" presName="node" presStyleLbl="node1" presStyleIdx="1" presStyleCnt="4">
        <dgm:presLayoutVars>
          <dgm:bulletEnabled val="1"/>
        </dgm:presLayoutVars>
      </dgm:prSet>
      <dgm:spPr/>
      <dgm:t>
        <a:bodyPr/>
        <a:lstStyle/>
        <a:p>
          <a:endParaRPr lang="es-CO"/>
        </a:p>
      </dgm:t>
    </dgm:pt>
    <dgm:pt modelId="{49AB4307-B973-4DD4-967B-ABCD3E460EF6}" type="pres">
      <dgm:prSet presAssocID="{F2D8F6CC-9495-4BE0-AAC8-5CB8975A3A82}" presName="sibTrans" presStyleCnt="0"/>
      <dgm:spPr/>
    </dgm:pt>
    <dgm:pt modelId="{362982A3-8AF8-4022-9B02-32896A06AA32}" type="pres">
      <dgm:prSet presAssocID="{DD35C11A-DC0D-46FB-AB74-8DA49C9B1801}" presName="node" presStyleLbl="node1" presStyleIdx="2" presStyleCnt="4">
        <dgm:presLayoutVars>
          <dgm:bulletEnabled val="1"/>
        </dgm:presLayoutVars>
      </dgm:prSet>
      <dgm:spPr/>
      <dgm:t>
        <a:bodyPr/>
        <a:lstStyle/>
        <a:p>
          <a:endParaRPr lang="es-CO"/>
        </a:p>
      </dgm:t>
    </dgm:pt>
    <dgm:pt modelId="{325123EA-3F6E-431A-9846-6DF5583A8A45}" type="pres">
      <dgm:prSet presAssocID="{DD9FD80B-E202-4289-845D-325A6DDCDC7A}" presName="sibTrans" presStyleCnt="0"/>
      <dgm:spPr/>
    </dgm:pt>
    <dgm:pt modelId="{B8762035-9B3E-424A-8C3A-EB619F0B260E}" type="pres">
      <dgm:prSet presAssocID="{07522787-5119-4279-860B-145EE046CA3C}" presName="node" presStyleLbl="node1" presStyleIdx="3" presStyleCnt="4">
        <dgm:presLayoutVars>
          <dgm:bulletEnabled val="1"/>
        </dgm:presLayoutVars>
      </dgm:prSet>
      <dgm:spPr/>
      <dgm:t>
        <a:bodyPr/>
        <a:lstStyle/>
        <a:p>
          <a:endParaRPr lang="es-CO"/>
        </a:p>
      </dgm:t>
    </dgm:pt>
  </dgm:ptLst>
  <dgm:cxnLst>
    <dgm:cxn modelId="{3123A091-AD43-4F95-9AE9-5DFF1E56D44F}" type="presOf" srcId="{8E5DB7FD-BAD7-4E41-9FA7-32C4550C3B64}" destId="{584EF771-21A2-46BB-9D00-8592EC6DEF01}" srcOrd="0" destOrd="0" presId="urn:microsoft.com/office/officeart/2005/8/layout/default"/>
    <dgm:cxn modelId="{01B90C71-B88C-4906-8CD6-5AD648CE9277}" type="presOf" srcId="{9B636ABB-FB19-4F5A-860A-C392E1C434FD}" destId="{9FC1617C-D3AE-4C0C-8001-3908F82AD595}" srcOrd="0" destOrd="0" presId="urn:microsoft.com/office/officeart/2005/8/layout/default"/>
    <dgm:cxn modelId="{5479C82B-DA75-44DC-8AB9-A3355D2F5F80}" type="presOf" srcId="{DD35C11A-DC0D-46FB-AB74-8DA49C9B1801}" destId="{362982A3-8AF8-4022-9B02-32896A06AA32}" srcOrd="0" destOrd="0" presId="urn:microsoft.com/office/officeart/2005/8/layout/default"/>
    <dgm:cxn modelId="{77B1F264-D43B-4DA0-886F-693F0A2A477A}" type="presOf" srcId="{535999C1-7756-4EE1-8209-ABFD7BAA9D20}" destId="{4DC6E24D-214A-4C63-9DBD-6B9238161018}" srcOrd="0" destOrd="0" presId="urn:microsoft.com/office/officeart/2005/8/layout/default"/>
    <dgm:cxn modelId="{2050F007-5D17-44F7-AFB3-80C3AD08750A}" srcId="{9B636ABB-FB19-4F5A-860A-C392E1C434FD}" destId="{535999C1-7756-4EE1-8209-ABFD7BAA9D20}" srcOrd="1" destOrd="0" parTransId="{6EC12ABC-0DAF-4EAB-94D9-0561B3315B42}" sibTransId="{F2D8F6CC-9495-4BE0-AAC8-5CB8975A3A82}"/>
    <dgm:cxn modelId="{CD73D92E-4EAC-4D8F-9600-12F58FDED0DC}" srcId="{9B636ABB-FB19-4F5A-860A-C392E1C434FD}" destId="{07522787-5119-4279-860B-145EE046CA3C}" srcOrd="3" destOrd="0" parTransId="{A0D879E2-A275-48F0-B6D9-ED63AF7D192D}" sibTransId="{8A7C55F5-60E4-4F99-823F-9EF03746DCD1}"/>
    <dgm:cxn modelId="{7E1803FF-2459-4448-BDF3-8EBD681636F5}" srcId="{9B636ABB-FB19-4F5A-860A-C392E1C434FD}" destId="{DD35C11A-DC0D-46FB-AB74-8DA49C9B1801}" srcOrd="2" destOrd="0" parTransId="{FDE05351-1FB4-4142-887F-04B8AC5AD0AE}" sibTransId="{DD9FD80B-E202-4289-845D-325A6DDCDC7A}"/>
    <dgm:cxn modelId="{7645190D-AF71-41B8-BC85-09B82AA05382}" srcId="{9B636ABB-FB19-4F5A-860A-C392E1C434FD}" destId="{8E5DB7FD-BAD7-4E41-9FA7-32C4550C3B64}" srcOrd="0" destOrd="0" parTransId="{25C5B82C-9094-44D2-9DC5-88B285996473}" sibTransId="{F33C1D0F-4BFE-474C-A161-5626899D3395}"/>
    <dgm:cxn modelId="{68AC26AF-B5CC-4C58-9312-29B5792C3894}" type="presOf" srcId="{07522787-5119-4279-860B-145EE046CA3C}" destId="{B8762035-9B3E-424A-8C3A-EB619F0B260E}" srcOrd="0" destOrd="0" presId="urn:microsoft.com/office/officeart/2005/8/layout/default"/>
    <dgm:cxn modelId="{E0EB7CD7-495B-41B2-9F97-DA15706E9795}" type="presParOf" srcId="{9FC1617C-D3AE-4C0C-8001-3908F82AD595}" destId="{584EF771-21A2-46BB-9D00-8592EC6DEF01}" srcOrd="0" destOrd="0" presId="urn:microsoft.com/office/officeart/2005/8/layout/default"/>
    <dgm:cxn modelId="{55804A0B-3139-4E1F-AB0C-FBAAE0E1493A}" type="presParOf" srcId="{9FC1617C-D3AE-4C0C-8001-3908F82AD595}" destId="{645B7D09-A337-4528-B200-74CF22233E75}" srcOrd="1" destOrd="0" presId="urn:microsoft.com/office/officeart/2005/8/layout/default"/>
    <dgm:cxn modelId="{45EBBD51-AD7C-4165-A35A-BAB6D8AAA5C8}" type="presParOf" srcId="{9FC1617C-D3AE-4C0C-8001-3908F82AD595}" destId="{4DC6E24D-214A-4C63-9DBD-6B9238161018}" srcOrd="2" destOrd="0" presId="urn:microsoft.com/office/officeart/2005/8/layout/default"/>
    <dgm:cxn modelId="{6B565968-44B6-4A38-BFD5-63A07F9BF4D9}" type="presParOf" srcId="{9FC1617C-D3AE-4C0C-8001-3908F82AD595}" destId="{49AB4307-B973-4DD4-967B-ABCD3E460EF6}" srcOrd="3" destOrd="0" presId="urn:microsoft.com/office/officeart/2005/8/layout/default"/>
    <dgm:cxn modelId="{D8263566-072B-4CE1-85F8-93E515996302}" type="presParOf" srcId="{9FC1617C-D3AE-4C0C-8001-3908F82AD595}" destId="{362982A3-8AF8-4022-9B02-32896A06AA32}" srcOrd="4" destOrd="0" presId="urn:microsoft.com/office/officeart/2005/8/layout/default"/>
    <dgm:cxn modelId="{C66DCA1F-4F00-4AE2-8265-1C4D16042C1F}" type="presParOf" srcId="{9FC1617C-D3AE-4C0C-8001-3908F82AD595}" destId="{325123EA-3F6E-431A-9846-6DF5583A8A45}" srcOrd="5" destOrd="0" presId="urn:microsoft.com/office/officeart/2005/8/layout/default"/>
    <dgm:cxn modelId="{B4A91642-27B9-4133-B7BE-B5AF29DED0D3}" type="presParOf" srcId="{9FC1617C-D3AE-4C0C-8001-3908F82AD595}" destId="{B8762035-9B3E-424A-8C3A-EB619F0B260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CEC93E-01FE-44FF-A246-F9CE4FBD2D88}"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es-CO"/>
        </a:p>
      </dgm:t>
    </dgm:pt>
    <dgm:pt modelId="{682228B4-D655-4587-B387-485481BFFD91}">
      <dgm:prSet phldrT="[Texto]"/>
      <dgm:spPr/>
      <dgm:t>
        <a:bodyPr/>
        <a:lstStyle/>
        <a:p>
          <a:r>
            <a:rPr lang="es-CO" b="1" dirty="0" smtClean="0"/>
            <a:t>Primera Consulta</a:t>
          </a:r>
          <a:endParaRPr lang="es-CO" dirty="0"/>
        </a:p>
      </dgm:t>
    </dgm:pt>
    <dgm:pt modelId="{D242CC35-E2D0-42C5-8577-59DC4ACB8A4F}" type="parTrans" cxnId="{EDB15AE9-131E-4F09-AF83-27B1E0A13D7C}">
      <dgm:prSet/>
      <dgm:spPr/>
      <dgm:t>
        <a:bodyPr/>
        <a:lstStyle/>
        <a:p>
          <a:endParaRPr lang="es-CO"/>
        </a:p>
      </dgm:t>
    </dgm:pt>
    <dgm:pt modelId="{C81B31ED-595F-4BA2-BD0D-180A715156B0}" type="sibTrans" cxnId="{EDB15AE9-131E-4F09-AF83-27B1E0A13D7C}">
      <dgm:prSet/>
      <dgm:spPr/>
      <dgm:t>
        <a:bodyPr/>
        <a:lstStyle/>
        <a:p>
          <a:endParaRPr lang="es-CO"/>
        </a:p>
      </dgm:t>
    </dgm:pt>
    <dgm:pt modelId="{C316E1F6-BE9B-457C-BA8E-455AB621FB75}">
      <dgm:prSet/>
      <dgm:spPr/>
      <dgm:t>
        <a:bodyPr/>
        <a:lstStyle/>
        <a:p>
          <a:r>
            <a:rPr lang="es-CO" dirty="0" smtClean="0"/>
            <a:t>La duración de las consultas de seguimiento será, mínimo, de 20 minutos. </a:t>
          </a:r>
          <a:endParaRPr lang="es-CO" dirty="0"/>
        </a:p>
      </dgm:t>
    </dgm:pt>
    <dgm:pt modelId="{7A288C08-6B7A-4D82-BC42-E5CE78D2CB33}" type="parTrans" cxnId="{84D3467D-B1ED-4954-B4D5-21D785EA52BD}">
      <dgm:prSet/>
      <dgm:spPr/>
      <dgm:t>
        <a:bodyPr/>
        <a:lstStyle/>
        <a:p>
          <a:endParaRPr lang="es-CO"/>
        </a:p>
      </dgm:t>
    </dgm:pt>
    <dgm:pt modelId="{CB3020BD-983D-4062-823E-2F2AEA1712D5}" type="sibTrans" cxnId="{84D3467D-B1ED-4954-B4D5-21D785EA52BD}">
      <dgm:prSet/>
      <dgm:spPr/>
      <dgm:t>
        <a:bodyPr/>
        <a:lstStyle/>
        <a:p>
          <a:endParaRPr lang="es-CO"/>
        </a:p>
      </dgm:t>
    </dgm:pt>
    <dgm:pt modelId="{1D2AFC2E-2736-4A62-AEEA-3263ADA2671D}">
      <dgm:prSet phldrT="[Texto]"/>
      <dgm:spPr/>
      <dgm:t>
        <a:bodyPr/>
        <a:lstStyle/>
        <a:p>
          <a:r>
            <a:rPr lang="es-CO" dirty="0" smtClean="0"/>
            <a:t>Antes de la semana 10 de gestación la duración mínima es de </a:t>
          </a:r>
          <a:r>
            <a:rPr lang="es-CO" b="1" dirty="0" smtClean="0"/>
            <a:t>30 minutos</a:t>
          </a:r>
          <a:endParaRPr lang="es-CO" dirty="0"/>
        </a:p>
      </dgm:t>
    </dgm:pt>
    <dgm:pt modelId="{03C60957-9418-413D-95C3-247577AC876B}" type="parTrans" cxnId="{4634B7DE-B694-476A-8D43-9BD85C1CE39A}">
      <dgm:prSet/>
      <dgm:spPr/>
      <dgm:t>
        <a:bodyPr/>
        <a:lstStyle/>
        <a:p>
          <a:endParaRPr lang="es-CO"/>
        </a:p>
      </dgm:t>
    </dgm:pt>
    <dgm:pt modelId="{FB90C471-3E76-447E-87EF-DF08C3A3D751}" type="sibTrans" cxnId="{4634B7DE-B694-476A-8D43-9BD85C1CE39A}">
      <dgm:prSet/>
      <dgm:spPr/>
      <dgm:t>
        <a:bodyPr/>
        <a:lstStyle/>
        <a:p>
          <a:endParaRPr lang="es-CO"/>
        </a:p>
      </dgm:t>
    </dgm:pt>
    <dgm:pt modelId="{F203E3AA-D3E4-4953-96DC-B8BB1960665F}">
      <dgm:prSet phldrT="[Texto]"/>
      <dgm:spPr/>
      <dgm:t>
        <a:bodyPr/>
        <a:lstStyle/>
        <a:p>
          <a:r>
            <a:rPr lang="es-CO" dirty="0" smtClean="0"/>
            <a:t>Captación tardía, sobre todo </a:t>
          </a:r>
          <a:r>
            <a:rPr lang="es-CO" b="1" dirty="0" smtClean="0"/>
            <a:t>después de la semana 26 de gestación</a:t>
          </a:r>
          <a:r>
            <a:rPr lang="es-CO" dirty="0" smtClean="0"/>
            <a:t>, su duración sería de </a:t>
          </a:r>
          <a:r>
            <a:rPr lang="es-CO" b="1" dirty="0" smtClean="0"/>
            <a:t>40 minutos</a:t>
          </a:r>
          <a:r>
            <a:rPr lang="es-CO" dirty="0" smtClean="0"/>
            <a:t>. </a:t>
          </a:r>
          <a:endParaRPr lang="es-CO" dirty="0"/>
        </a:p>
      </dgm:t>
    </dgm:pt>
    <dgm:pt modelId="{AA16224C-8642-4E80-86AA-B7942CA77F55}" type="parTrans" cxnId="{04AC0806-3864-4DF0-9180-4C00603DB413}">
      <dgm:prSet/>
      <dgm:spPr/>
      <dgm:t>
        <a:bodyPr/>
        <a:lstStyle/>
        <a:p>
          <a:endParaRPr lang="es-CO"/>
        </a:p>
      </dgm:t>
    </dgm:pt>
    <dgm:pt modelId="{07CDF848-C187-4EA1-B664-DD46791CCDE1}" type="sibTrans" cxnId="{04AC0806-3864-4DF0-9180-4C00603DB413}">
      <dgm:prSet/>
      <dgm:spPr/>
      <dgm:t>
        <a:bodyPr/>
        <a:lstStyle/>
        <a:p>
          <a:endParaRPr lang="es-CO"/>
        </a:p>
      </dgm:t>
    </dgm:pt>
    <dgm:pt modelId="{7FD5E909-2B04-439F-8E3C-1DFBBA6F6EFF}">
      <dgm:prSet phldrT="[Texto]"/>
      <dgm:spPr/>
      <dgm:t>
        <a:bodyPr/>
        <a:lstStyle/>
        <a:p>
          <a:endParaRPr lang="es-CO" dirty="0"/>
        </a:p>
      </dgm:t>
    </dgm:pt>
    <dgm:pt modelId="{F9470324-2941-4F1A-A6E1-32750D5ED2F6}" type="parTrans" cxnId="{9EFED8BC-AA81-431C-A8E4-D5B61F2C6424}">
      <dgm:prSet/>
      <dgm:spPr/>
      <dgm:t>
        <a:bodyPr/>
        <a:lstStyle/>
        <a:p>
          <a:endParaRPr lang="es-CO"/>
        </a:p>
      </dgm:t>
    </dgm:pt>
    <dgm:pt modelId="{E1B1149D-76C2-49B9-AC86-30E190303439}" type="sibTrans" cxnId="{9EFED8BC-AA81-431C-A8E4-D5B61F2C6424}">
      <dgm:prSet/>
      <dgm:spPr/>
      <dgm:t>
        <a:bodyPr/>
        <a:lstStyle/>
        <a:p>
          <a:endParaRPr lang="es-CO"/>
        </a:p>
      </dgm:t>
    </dgm:pt>
    <dgm:pt modelId="{4CF2840E-2894-4876-AC73-41D621DC7A34}" type="pres">
      <dgm:prSet presAssocID="{57CEC93E-01FE-44FF-A246-F9CE4FBD2D88}" presName="linear" presStyleCnt="0">
        <dgm:presLayoutVars>
          <dgm:animLvl val="lvl"/>
          <dgm:resizeHandles val="exact"/>
        </dgm:presLayoutVars>
      </dgm:prSet>
      <dgm:spPr/>
      <dgm:t>
        <a:bodyPr/>
        <a:lstStyle/>
        <a:p>
          <a:endParaRPr lang="es-CO"/>
        </a:p>
      </dgm:t>
    </dgm:pt>
    <dgm:pt modelId="{C512DA4A-C5C2-4C46-BD6F-727E4754D454}" type="pres">
      <dgm:prSet presAssocID="{682228B4-D655-4587-B387-485481BFFD91}" presName="parentText" presStyleLbl="node1" presStyleIdx="0" presStyleCnt="2">
        <dgm:presLayoutVars>
          <dgm:chMax val="0"/>
          <dgm:bulletEnabled val="1"/>
        </dgm:presLayoutVars>
      </dgm:prSet>
      <dgm:spPr/>
      <dgm:t>
        <a:bodyPr/>
        <a:lstStyle/>
        <a:p>
          <a:endParaRPr lang="es-CO"/>
        </a:p>
      </dgm:t>
    </dgm:pt>
    <dgm:pt modelId="{A6592301-6350-4FF4-8B65-A9884460395C}" type="pres">
      <dgm:prSet presAssocID="{682228B4-D655-4587-B387-485481BFFD91}" presName="childText" presStyleLbl="revTx" presStyleIdx="0" presStyleCnt="1">
        <dgm:presLayoutVars>
          <dgm:bulletEnabled val="1"/>
        </dgm:presLayoutVars>
      </dgm:prSet>
      <dgm:spPr/>
      <dgm:t>
        <a:bodyPr/>
        <a:lstStyle/>
        <a:p>
          <a:endParaRPr lang="es-CO"/>
        </a:p>
      </dgm:t>
    </dgm:pt>
    <dgm:pt modelId="{A9195EC9-8E94-4BD6-BBE0-D0589C5D3BDA}" type="pres">
      <dgm:prSet presAssocID="{C316E1F6-BE9B-457C-BA8E-455AB621FB75}" presName="parentText" presStyleLbl="node1" presStyleIdx="1" presStyleCnt="2">
        <dgm:presLayoutVars>
          <dgm:chMax val="0"/>
          <dgm:bulletEnabled val="1"/>
        </dgm:presLayoutVars>
      </dgm:prSet>
      <dgm:spPr/>
      <dgm:t>
        <a:bodyPr/>
        <a:lstStyle/>
        <a:p>
          <a:endParaRPr lang="es-CO"/>
        </a:p>
      </dgm:t>
    </dgm:pt>
  </dgm:ptLst>
  <dgm:cxnLst>
    <dgm:cxn modelId="{4B82A298-14BE-4EF3-9288-A3D51CE78B59}" type="presOf" srcId="{C316E1F6-BE9B-457C-BA8E-455AB621FB75}" destId="{A9195EC9-8E94-4BD6-BBE0-D0589C5D3BDA}" srcOrd="0" destOrd="0" presId="urn:microsoft.com/office/officeart/2005/8/layout/vList2"/>
    <dgm:cxn modelId="{96ECB81B-7E9D-4438-93EC-41D415D87599}" type="presOf" srcId="{682228B4-D655-4587-B387-485481BFFD91}" destId="{C512DA4A-C5C2-4C46-BD6F-727E4754D454}" srcOrd="0" destOrd="0" presId="urn:microsoft.com/office/officeart/2005/8/layout/vList2"/>
    <dgm:cxn modelId="{84D3467D-B1ED-4954-B4D5-21D785EA52BD}" srcId="{57CEC93E-01FE-44FF-A246-F9CE4FBD2D88}" destId="{C316E1F6-BE9B-457C-BA8E-455AB621FB75}" srcOrd="1" destOrd="0" parTransId="{7A288C08-6B7A-4D82-BC42-E5CE78D2CB33}" sibTransId="{CB3020BD-983D-4062-823E-2F2AEA1712D5}"/>
    <dgm:cxn modelId="{9EFED8BC-AA81-431C-A8E4-D5B61F2C6424}" srcId="{682228B4-D655-4587-B387-485481BFFD91}" destId="{7FD5E909-2B04-439F-8E3C-1DFBBA6F6EFF}" srcOrd="2" destOrd="0" parTransId="{F9470324-2941-4F1A-A6E1-32750D5ED2F6}" sibTransId="{E1B1149D-76C2-49B9-AC86-30E190303439}"/>
    <dgm:cxn modelId="{8A738C74-6933-40A8-AE65-395CD9CAE54E}" type="presOf" srcId="{1D2AFC2E-2736-4A62-AEEA-3263ADA2671D}" destId="{A6592301-6350-4FF4-8B65-A9884460395C}" srcOrd="0" destOrd="0" presId="urn:microsoft.com/office/officeart/2005/8/layout/vList2"/>
    <dgm:cxn modelId="{4634B7DE-B694-476A-8D43-9BD85C1CE39A}" srcId="{682228B4-D655-4587-B387-485481BFFD91}" destId="{1D2AFC2E-2736-4A62-AEEA-3263ADA2671D}" srcOrd="0" destOrd="0" parTransId="{03C60957-9418-413D-95C3-247577AC876B}" sibTransId="{FB90C471-3E76-447E-87EF-DF08C3A3D751}"/>
    <dgm:cxn modelId="{34441610-5161-4905-ABEF-5DBB857CB8C5}" type="presOf" srcId="{F203E3AA-D3E4-4953-96DC-B8BB1960665F}" destId="{A6592301-6350-4FF4-8B65-A9884460395C}" srcOrd="0" destOrd="1" presId="urn:microsoft.com/office/officeart/2005/8/layout/vList2"/>
    <dgm:cxn modelId="{EDB15AE9-131E-4F09-AF83-27B1E0A13D7C}" srcId="{57CEC93E-01FE-44FF-A246-F9CE4FBD2D88}" destId="{682228B4-D655-4587-B387-485481BFFD91}" srcOrd="0" destOrd="0" parTransId="{D242CC35-E2D0-42C5-8577-59DC4ACB8A4F}" sibTransId="{C81B31ED-595F-4BA2-BD0D-180A715156B0}"/>
    <dgm:cxn modelId="{04AC0806-3864-4DF0-9180-4C00603DB413}" srcId="{682228B4-D655-4587-B387-485481BFFD91}" destId="{F203E3AA-D3E4-4953-96DC-B8BB1960665F}" srcOrd="1" destOrd="0" parTransId="{AA16224C-8642-4E80-86AA-B7942CA77F55}" sibTransId="{07CDF848-C187-4EA1-B664-DD46791CCDE1}"/>
    <dgm:cxn modelId="{4A3FAFDF-A06B-4744-8D24-CDA1679BB74F}" type="presOf" srcId="{7FD5E909-2B04-439F-8E3C-1DFBBA6F6EFF}" destId="{A6592301-6350-4FF4-8B65-A9884460395C}" srcOrd="0" destOrd="2" presId="urn:microsoft.com/office/officeart/2005/8/layout/vList2"/>
    <dgm:cxn modelId="{8C67452C-0A1F-4C28-A6BF-CA97E32197F9}" type="presOf" srcId="{57CEC93E-01FE-44FF-A246-F9CE4FBD2D88}" destId="{4CF2840E-2894-4876-AC73-41D621DC7A34}" srcOrd="0" destOrd="0" presId="urn:microsoft.com/office/officeart/2005/8/layout/vList2"/>
    <dgm:cxn modelId="{EE3EC7AE-EC5D-4214-A860-54C08776F1DA}" type="presParOf" srcId="{4CF2840E-2894-4876-AC73-41D621DC7A34}" destId="{C512DA4A-C5C2-4C46-BD6F-727E4754D454}" srcOrd="0" destOrd="0" presId="urn:microsoft.com/office/officeart/2005/8/layout/vList2"/>
    <dgm:cxn modelId="{1B3D7221-873E-438A-BB51-DF9FC9ED2A3B}" type="presParOf" srcId="{4CF2840E-2894-4876-AC73-41D621DC7A34}" destId="{A6592301-6350-4FF4-8B65-A9884460395C}" srcOrd="1" destOrd="0" presId="urn:microsoft.com/office/officeart/2005/8/layout/vList2"/>
    <dgm:cxn modelId="{95A8F5EE-3E9D-426A-A847-18EBFAD1848E}" type="presParOf" srcId="{4CF2840E-2894-4876-AC73-41D621DC7A34}" destId="{A9195EC9-8E94-4BD6-BBE0-D0589C5D3BD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1BF00E-4719-45EC-A290-D04E8A08D0CE}" type="doc">
      <dgm:prSet loTypeId="urn:microsoft.com/office/officeart/2005/8/layout/vList6" loCatId="list" qsTypeId="urn:microsoft.com/office/officeart/2005/8/quickstyle/simple5" qsCatId="simple" csTypeId="urn:microsoft.com/office/officeart/2005/8/colors/colorful2" csCatId="colorful" phldr="1"/>
      <dgm:spPr/>
      <dgm:t>
        <a:bodyPr/>
        <a:lstStyle/>
        <a:p>
          <a:endParaRPr lang="es-CO"/>
        </a:p>
      </dgm:t>
    </dgm:pt>
    <dgm:pt modelId="{A41286ED-A6FF-4334-B7BD-34A9AA5140D7}">
      <dgm:prSet phldrT="[Texto]"/>
      <dgm:spPr/>
      <dgm:t>
        <a:bodyPr/>
        <a:lstStyle/>
        <a:p>
          <a:r>
            <a:rPr lang="es-ES" dirty="0" smtClean="0"/>
            <a:t>Asesorar sobre opciones durante el embarazo</a:t>
          </a:r>
          <a:endParaRPr lang="es-CO" dirty="0"/>
        </a:p>
      </dgm:t>
    </dgm:pt>
    <dgm:pt modelId="{DB879E37-F27C-4BB7-AD07-40723966AABD}" type="parTrans" cxnId="{3D33D4A3-9E4F-493E-ABB3-35AAC01CF7F0}">
      <dgm:prSet/>
      <dgm:spPr/>
      <dgm:t>
        <a:bodyPr/>
        <a:lstStyle/>
        <a:p>
          <a:endParaRPr lang="es-CO"/>
        </a:p>
      </dgm:t>
    </dgm:pt>
    <dgm:pt modelId="{540CE86D-6E88-48A2-90BB-955822335795}" type="sibTrans" cxnId="{3D33D4A3-9E4F-493E-ABB3-35AAC01CF7F0}">
      <dgm:prSet/>
      <dgm:spPr/>
      <dgm:t>
        <a:bodyPr/>
        <a:lstStyle/>
        <a:p>
          <a:endParaRPr lang="es-CO"/>
        </a:p>
      </dgm:t>
    </dgm:pt>
    <dgm:pt modelId="{4EAEC5E0-12FE-4FF8-BCDD-B269047CA16A}">
      <dgm:prSet phldrT="[Texto]"/>
      <dgm:spPr/>
      <dgm:t>
        <a:bodyPr/>
        <a:lstStyle/>
        <a:p>
          <a:r>
            <a:rPr lang="es-ES" dirty="0" smtClean="0"/>
            <a:t>Valoración integral de la gestante e identificación de factores de riesgo</a:t>
          </a:r>
          <a:endParaRPr lang="es-CO" dirty="0"/>
        </a:p>
      </dgm:t>
    </dgm:pt>
    <dgm:pt modelId="{AE544436-2753-4780-A4AB-828622F24CDD}" type="parTrans" cxnId="{456DD466-C2E2-4872-B0DF-DBB39C8ACF7A}">
      <dgm:prSet/>
      <dgm:spPr/>
      <dgm:t>
        <a:bodyPr/>
        <a:lstStyle/>
        <a:p>
          <a:endParaRPr lang="es-CO"/>
        </a:p>
      </dgm:t>
    </dgm:pt>
    <dgm:pt modelId="{AF663440-1DD5-4C8B-AC0F-3A8624F0E7BB}" type="sibTrans" cxnId="{456DD466-C2E2-4872-B0DF-DBB39C8ACF7A}">
      <dgm:prSet/>
      <dgm:spPr/>
      <dgm:t>
        <a:bodyPr/>
        <a:lstStyle/>
        <a:p>
          <a:endParaRPr lang="es-CO"/>
        </a:p>
      </dgm:t>
    </dgm:pt>
    <dgm:pt modelId="{B662D39D-2F29-43F7-A19C-4E8919C47469}">
      <dgm:prSet phldrT="[Texto]"/>
      <dgm:spPr/>
      <dgm:t>
        <a:bodyPr/>
        <a:lstStyle/>
        <a:p>
          <a:r>
            <a:rPr lang="es-ES" dirty="0" smtClean="0"/>
            <a:t>Permite elaborar el plan de cuidado</a:t>
          </a:r>
          <a:endParaRPr lang="es-CO" dirty="0"/>
        </a:p>
      </dgm:t>
    </dgm:pt>
    <dgm:pt modelId="{B11DBAA3-26D6-47CB-B05F-922CD4514D55}" type="parTrans" cxnId="{100AA61C-2595-49F6-8BDC-F616D38CBE9C}">
      <dgm:prSet/>
      <dgm:spPr/>
      <dgm:t>
        <a:bodyPr/>
        <a:lstStyle/>
        <a:p>
          <a:endParaRPr lang="es-CO"/>
        </a:p>
      </dgm:t>
    </dgm:pt>
    <dgm:pt modelId="{4E009848-BECE-467E-9EE8-56694CA85B7D}" type="sibTrans" cxnId="{100AA61C-2595-49F6-8BDC-F616D38CBE9C}">
      <dgm:prSet/>
      <dgm:spPr/>
      <dgm:t>
        <a:bodyPr/>
        <a:lstStyle/>
        <a:p>
          <a:endParaRPr lang="es-CO"/>
        </a:p>
      </dgm:t>
    </dgm:pt>
    <dgm:pt modelId="{1358D81C-959C-45B4-9E6D-B713237E6714}">
      <dgm:prSet phldrT="[Texto]"/>
      <dgm:spPr/>
      <dgm:t>
        <a:bodyPr/>
        <a:lstStyle/>
        <a:p>
          <a:r>
            <a:rPr lang="es-ES" dirty="0" smtClean="0"/>
            <a:t>Causales establecidas en la sentencia C355 de 2006 – C055 de 2022</a:t>
          </a:r>
          <a:endParaRPr lang="es-CO" dirty="0"/>
        </a:p>
      </dgm:t>
    </dgm:pt>
    <dgm:pt modelId="{C2812ACA-D4EC-4DFF-A02D-6FDEE02D056C}" type="parTrans" cxnId="{7E703341-7269-420B-9C2E-9598E4E68BC2}">
      <dgm:prSet/>
      <dgm:spPr/>
      <dgm:t>
        <a:bodyPr/>
        <a:lstStyle/>
        <a:p>
          <a:endParaRPr lang="es-CO"/>
        </a:p>
      </dgm:t>
    </dgm:pt>
    <dgm:pt modelId="{AC7BFCE8-1B73-4722-9ABB-C0C947DCD2DC}" type="sibTrans" cxnId="{7E703341-7269-420B-9C2E-9598E4E68BC2}">
      <dgm:prSet/>
      <dgm:spPr/>
      <dgm:t>
        <a:bodyPr/>
        <a:lstStyle/>
        <a:p>
          <a:endParaRPr lang="es-CO"/>
        </a:p>
      </dgm:t>
    </dgm:pt>
    <dgm:pt modelId="{662D00FA-30BB-45BB-B0E2-8355A7A19917}">
      <dgm:prSet phldrT="[Texto]"/>
      <dgm:spPr/>
      <dgm:t>
        <a:bodyPr/>
        <a:lstStyle/>
        <a:p>
          <a:endParaRPr lang="es-CO" dirty="0"/>
        </a:p>
      </dgm:t>
    </dgm:pt>
    <dgm:pt modelId="{C9B75073-6962-4EC1-A72E-2583AAE67227}" type="parTrans" cxnId="{8D240CFD-C2AC-46E4-9339-2CCE4D3DBCBF}">
      <dgm:prSet/>
      <dgm:spPr/>
      <dgm:t>
        <a:bodyPr/>
        <a:lstStyle/>
        <a:p>
          <a:endParaRPr lang="es-CO"/>
        </a:p>
      </dgm:t>
    </dgm:pt>
    <dgm:pt modelId="{F8CD923B-D50B-4D65-812B-854D23E8EA29}" type="sibTrans" cxnId="{8D240CFD-C2AC-46E4-9339-2CCE4D3DBCBF}">
      <dgm:prSet/>
      <dgm:spPr/>
      <dgm:t>
        <a:bodyPr/>
        <a:lstStyle/>
        <a:p>
          <a:endParaRPr lang="es-CO"/>
        </a:p>
      </dgm:t>
    </dgm:pt>
    <dgm:pt modelId="{721D573E-BB4F-4832-A893-007DF1E9239D}">
      <dgm:prSet phldrT="[Texto]"/>
      <dgm:spPr/>
      <dgm:t>
        <a:bodyPr/>
        <a:lstStyle/>
        <a:p>
          <a:r>
            <a:rPr lang="es-ES" dirty="0" smtClean="0"/>
            <a:t>Antes de hacer la inscripción en el control prenatal, debe informarse sobre el derecho a la IVE, </a:t>
          </a:r>
          <a:endParaRPr lang="es-CO" dirty="0"/>
        </a:p>
      </dgm:t>
    </dgm:pt>
    <dgm:pt modelId="{EF239787-7F9C-4C76-9D05-654EAC5C0924}" type="sibTrans" cxnId="{928D882F-456A-4328-9D60-2F85607880E4}">
      <dgm:prSet/>
      <dgm:spPr/>
      <dgm:t>
        <a:bodyPr/>
        <a:lstStyle/>
        <a:p>
          <a:endParaRPr lang="es-CO"/>
        </a:p>
      </dgm:t>
    </dgm:pt>
    <dgm:pt modelId="{41094A55-ABEA-4289-A5A1-67869EA7515C}" type="parTrans" cxnId="{928D882F-456A-4328-9D60-2F85607880E4}">
      <dgm:prSet/>
      <dgm:spPr/>
      <dgm:t>
        <a:bodyPr/>
        <a:lstStyle/>
        <a:p>
          <a:endParaRPr lang="es-CO"/>
        </a:p>
      </dgm:t>
    </dgm:pt>
    <dgm:pt modelId="{BC6BF493-FC4F-4A08-9102-10A1D3C2E51F}">
      <dgm:prSet phldrT="[Texto]"/>
      <dgm:spPr/>
      <dgm:t>
        <a:bodyPr/>
        <a:lstStyle/>
        <a:p>
          <a:r>
            <a:rPr lang="es-CO" dirty="0" smtClean="0"/>
            <a:t>Establecer manejo y brindar recomendaciones</a:t>
          </a:r>
          <a:endParaRPr lang="es-CO" dirty="0"/>
        </a:p>
      </dgm:t>
    </dgm:pt>
    <dgm:pt modelId="{68326BFE-3502-4F77-89CD-0633E314B46F}" type="parTrans" cxnId="{49E09BF2-22B5-4299-AE65-D9016FAD1C78}">
      <dgm:prSet/>
      <dgm:spPr/>
      <dgm:t>
        <a:bodyPr/>
        <a:lstStyle/>
        <a:p>
          <a:endParaRPr lang="es-CO"/>
        </a:p>
      </dgm:t>
    </dgm:pt>
    <dgm:pt modelId="{5B3210AA-59BB-4E35-B62A-8C7E651A1D38}" type="sibTrans" cxnId="{49E09BF2-22B5-4299-AE65-D9016FAD1C78}">
      <dgm:prSet/>
      <dgm:spPr/>
      <dgm:t>
        <a:bodyPr/>
        <a:lstStyle/>
        <a:p>
          <a:endParaRPr lang="es-CO"/>
        </a:p>
      </dgm:t>
    </dgm:pt>
    <dgm:pt modelId="{555FA280-2325-40BC-8EA0-B56810F85796}" type="pres">
      <dgm:prSet presAssocID="{0E1BF00E-4719-45EC-A290-D04E8A08D0CE}" presName="Name0" presStyleCnt="0">
        <dgm:presLayoutVars>
          <dgm:dir/>
          <dgm:animLvl val="lvl"/>
          <dgm:resizeHandles/>
        </dgm:presLayoutVars>
      </dgm:prSet>
      <dgm:spPr/>
      <dgm:t>
        <a:bodyPr/>
        <a:lstStyle/>
        <a:p>
          <a:endParaRPr lang="es-CO"/>
        </a:p>
      </dgm:t>
    </dgm:pt>
    <dgm:pt modelId="{7EE8B424-7BDD-4E1F-9519-EA525DF72910}" type="pres">
      <dgm:prSet presAssocID="{A41286ED-A6FF-4334-B7BD-34A9AA5140D7}" presName="linNode" presStyleCnt="0"/>
      <dgm:spPr/>
    </dgm:pt>
    <dgm:pt modelId="{5D55DC8B-864A-47B9-A693-66F35AF53290}" type="pres">
      <dgm:prSet presAssocID="{A41286ED-A6FF-4334-B7BD-34A9AA5140D7}" presName="parentShp" presStyleLbl="node1" presStyleIdx="0" presStyleCnt="2">
        <dgm:presLayoutVars>
          <dgm:bulletEnabled val="1"/>
        </dgm:presLayoutVars>
      </dgm:prSet>
      <dgm:spPr/>
      <dgm:t>
        <a:bodyPr/>
        <a:lstStyle/>
        <a:p>
          <a:endParaRPr lang="es-CO"/>
        </a:p>
      </dgm:t>
    </dgm:pt>
    <dgm:pt modelId="{B2F2C844-8E73-4159-8673-E34A3EE746D8}" type="pres">
      <dgm:prSet presAssocID="{A41286ED-A6FF-4334-B7BD-34A9AA5140D7}" presName="childShp" presStyleLbl="bgAccFollowNode1" presStyleIdx="0" presStyleCnt="2">
        <dgm:presLayoutVars>
          <dgm:bulletEnabled val="1"/>
        </dgm:presLayoutVars>
      </dgm:prSet>
      <dgm:spPr/>
      <dgm:t>
        <a:bodyPr/>
        <a:lstStyle/>
        <a:p>
          <a:endParaRPr lang="es-CO"/>
        </a:p>
      </dgm:t>
    </dgm:pt>
    <dgm:pt modelId="{B0913E1F-87A2-4851-A1FD-37528BBFC8C9}" type="pres">
      <dgm:prSet presAssocID="{540CE86D-6E88-48A2-90BB-955822335795}" presName="spacing" presStyleCnt="0"/>
      <dgm:spPr/>
    </dgm:pt>
    <dgm:pt modelId="{23EFC496-D5AA-454D-B5D9-15C19DAE0710}" type="pres">
      <dgm:prSet presAssocID="{4EAEC5E0-12FE-4FF8-BCDD-B269047CA16A}" presName="linNode" presStyleCnt="0"/>
      <dgm:spPr/>
    </dgm:pt>
    <dgm:pt modelId="{5563F8A0-2691-4136-9E3F-D9B9C3760740}" type="pres">
      <dgm:prSet presAssocID="{4EAEC5E0-12FE-4FF8-BCDD-B269047CA16A}" presName="parentShp" presStyleLbl="node1" presStyleIdx="1" presStyleCnt="2">
        <dgm:presLayoutVars>
          <dgm:bulletEnabled val="1"/>
        </dgm:presLayoutVars>
      </dgm:prSet>
      <dgm:spPr/>
      <dgm:t>
        <a:bodyPr/>
        <a:lstStyle/>
        <a:p>
          <a:endParaRPr lang="es-CO"/>
        </a:p>
      </dgm:t>
    </dgm:pt>
    <dgm:pt modelId="{078BF75E-AB5A-4F06-A380-282C9DD3C2C3}" type="pres">
      <dgm:prSet presAssocID="{4EAEC5E0-12FE-4FF8-BCDD-B269047CA16A}" presName="childShp" presStyleLbl="bgAccFollowNode1" presStyleIdx="1" presStyleCnt="2">
        <dgm:presLayoutVars>
          <dgm:bulletEnabled val="1"/>
        </dgm:presLayoutVars>
      </dgm:prSet>
      <dgm:spPr/>
      <dgm:t>
        <a:bodyPr/>
        <a:lstStyle/>
        <a:p>
          <a:endParaRPr lang="es-CO"/>
        </a:p>
      </dgm:t>
    </dgm:pt>
  </dgm:ptLst>
  <dgm:cxnLst>
    <dgm:cxn modelId="{7E703341-7269-420B-9C2E-9598E4E68BC2}" srcId="{A41286ED-A6FF-4334-B7BD-34A9AA5140D7}" destId="{1358D81C-959C-45B4-9E6D-B713237E6714}" srcOrd="1" destOrd="0" parTransId="{C2812ACA-D4EC-4DFF-A02D-6FDEE02D056C}" sibTransId="{AC7BFCE8-1B73-4722-9ABB-C0C947DCD2DC}"/>
    <dgm:cxn modelId="{0C825969-B9AC-46D5-A087-140332AFB02E}" type="presOf" srcId="{A41286ED-A6FF-4334-B7BD-34A9AA5140D7}" destId="{5D55DC8B-864A-47B9-A693-66F35AF53290}" srcOrd="0" destOrd="0" presId="urn:microsoft.com/office/officeart/2005/8/layout/vList6"/>
    <dgm:cxn modelId="{B032A784-E782-4D4B-821D-1EF29CE1CA8B}" type="presOf" srcId="{662D00FA-30BB-45BB-B0E2-8355A7A19917}" destId="{078BF75E-AB5A-4F06-A380-282C9DD3C2C3}" srcOrd="0" destOrd="0" presId="urn:microsoft.com/office/officeart/2005/8/layout/vList6"/>
    <dgm:cxn modelId="{435DDE10-7BEB-4049-B71C-6A350FD91B5A}" type="presOf" srcId="{4EAEC5E0-12FE-4FF8-BCDD-B269047CA16A}" destId="{5563F8A0-2691-4136-9E3F-D9B9C3760740}" srcOrd="0" destOrd="0" presId="urn:microsoft.com/office/officeart/2005/8/layout/vList6"/>
    <dgm:cxn modelId="{3D33D4A3-9E4F-493E-ABB3-35AAC01CF7F0}" srcId="{0E1BF00E-4719-45EC-A290-D04E8A08D0CE}" destId="{A41286ED-A6FF-4334-B7BD-34A9AA5140D7}" srcOrd="0" destOrd="0" parTransId="{DB879E37-F27C-4BB7-AD07-40723966AABD}" sibTransId="{540CE86D-6E88-48A2-90BB-955822335795}"/>
    <dgm:cxn modelId="{8D240CFD-C2AC-46E4-9339-2CCE4D3DBCBF}" srcId="{4EAEC5E0-12FE-4FF8-BCDD-B269047CA16A}" destId="{662D00FA-30BB-45BB-B0E2-8355A7A19917}" srcOrd="0" destOrd="0" parTransId="{C9B75073-6962-4EC1-A72E-2583AAE67227}" sibTransId="{F8CD923B-D50B-4D65-812B-854D23E8EA29}"/>
    <dgm:cxn modelId="{3129F73E-B622-4B80-B61B-FF1F7B3947F5}" type="presOf" srcId="{1358D81C-959C-45B4-9E6D-B713237E6714}" destId="{B2F2C844-8E73-4159-8673-E34A3EE746D8}" srcOrd="0" destOrd="1" presId="urn:microsoft.com/office/officeart/2005/8/layout/vList6"/>
    <dgm:cxn modelId="{1293A500-95B7-4355-99C7-A173CC6C602F}" type="presOf" srcId="{B662D39D-2F29-43F7-A19C-4E8919C47469}" destId="{078BF75E-AB5A-4F06-A380-282C9DD3C2C3}" srcOrd="0" destOrd="1" presId="urn:microsoft.com/office/officeart/2005/8/layout/vList6"/>
    <dgm:cxn modelId="{49E09BF2-22B5-4299-AE65-D9016FAD1C78}" srcId="{4EAEC5E0-12FE-4FF8-BCDD-B269047CA16A}" destId="{BC6BF493-FC4F-4A08-9102-10A1D3C2E51F}" srcOrd="2" destOrd="0" parTransId="{68326BFE-3502-4F77-89CD-0633E314B46F}" sibTransId="{5B3210AA-59BB-4E35-B62A-8C7E651A1D38}"/>
    <dgm:cxn modelId="{A4138EAE-EF76-49BC-8736-79A086A756C6}" type="presOf" srcId="{BC6BF493-FC4F-4A08-9102-10A1D3C2E51F}" destId="{078BF75E-AB5A-4F06-A380-282C9DD3C2C3}" srcOrd="0" destOrd="2" presId="urn:microsoft.com/office/officeart/2005/8/layout/vList6"/>
    <dgm:cxn modelId="{0DAB7195-5623-4991-AED6-B6E05C9B4AB1}" type="presOf" srcId="{0E1BF00E-4719-45EC-A290-D04E8A08D0CE}" destId="{555FA280-2325-40BC-8EA0-B56810F85796}" srcOrd="0" destOrd="0" presId="urn:microsoft.com/office/officeart/2005/8/layout/vList6"/>
    <dgm:cxn modelId="{928D882F-456A-4328-9D60-2F85607880E4}" srcId="{A41286ED-A6FF-4334-B7BD-34A9AA5140D7}" destId="{721D573E-BB4F-4832-A893-007DF1E9239D}" srcOrd="0" destOrd="0" parTransId="{41094A55-ABEA-4289-A5A1-67869EA7515C}" sibTransId="{EF239787-7F9C-4C76-9D05-654EAC5C0924}"/>
    <dgm:cxn modelId="{456DD466-C2E2-4872-B0DF-DBB39C8ACF7A}" srcId="{0E1BF00E-4719-45EC-A290-D04E8A08D0CE}" destId="{4EAEC5E0-12FE-4FF8-BCDD-B269047CA16A}" srcOrd="1" destOrd="0" parTransId="{AE544436-2753-4780-A4AB-828622F24CDD}" sibTransId="{AF663440-1DD5-4C8B-AC0F-3A8624F0E7BB}"/>
    <dgm:cxn modelId="{100AA61C-2595-49F6-8BDC-F616D38CBE9C}" srcId="{4EAEC5E0-12FE-4FF8-BCDD-B269047CA16A}" destId="{B662D39D-2F29-43F7-A19C-4E8919C47469}" srcOrd="1" destOrd="0" parTransId="{B11DBAA3-26D6-47CB-B05F-922CD4514D55}" sibTransId="{4E009848-BECE-467E-9EE8-56694CA85B7D}"/>
    <dgm:cxn modelId="{D1B986A3-96A7-4D56-9CC4-CC4E606F96E0}" type="presOf" srcId="{721D573E-BB4F-4832-A893-007DF1E9239D}" destId="{B2F2C844-8E73-4159-8673-E34A3EE746D8}" srcOrd="0" destOrd="0" presId="urn:microsoft.com/office/officeart/2005/8/layout/vList6"/>
    <dgm:cxn modelId="{4F93DAA9-037C-42E9-84CA-5FF47C4E78D5}" type="presParOf" srcId="{555FA280-2325-40BC-8EA0-B56810F85796}" destId="{7EE8B424-7BDD-4E1F-9519-EA525DF72910}" srcOrd="0" destOrd="0" presId="urn:microsoft.com/office/officeart/2005/8/layout/vList6"/>
    <dgm:cxn modelId="{AF94213F-A938-4430-8BF1-9CEA02A13A85}" type="presParOf" srcId="{7EE8B424-7BDD-4E1F-9519-EA525DF72910}" destId="{5D55DC8B-864A-47B9-A693-66F35AF53290}" srcOrd="0" destOrd="0" presId="urn:microsoft.com/office/officeart/2005/8/layout/vList6"/>
    <dgm:cxn modelId="{FD2D2665-7A7F-4C09-97EB-271A1A8A21BB}" type="presParOf" srcId="{7EE8B424-7BDD-4E1F-9519-EA525DF72910}" destId="{B2F2C844-8E73-4159-8673-E34A3EE746D8}" srcOrd="1" destOrd="0" presId="urn:microsoft.com/office/officeart/2005/8/layout/vList6"/>
    <dgm:cxn modelId="{101E19CE-4275-4CD4-9340-ADD617097249}" type="presParOf" srcId="{555FA280-2325-40BC-8EA0-B56810F85796}" destId="{B0913E1F-87A2-4851-A1FD-37528BBFC8C9}" srcOrd="1" destOrd="0" presId="urn:microsoft.com/office/officeart/2005/8/layout/vList6"/>
    <dgm:cxn modelId="{11B85AA8-BB85-4DFB-AAA5-6ED32B8EFC2D}" type="presParOf" srcId="{555FA280-2325-40BC-8EA0-B56810F85796}" destId="{23EFC496-D5AA-454D-B5D9-15C19DAE0710}" srcOrd="2" destOrd="0" presId="urn:microsoft.com/office/officeart/2005/8/layout/vList6"/>
    <dgm:cxn modelId="{1F7658F5-5445-4635-8BC9-A7D33EADE54D}" type="presParOf" srcId="{23EFC496-D5AA-454D-B5D9-15C19DAE0710}" destId="{5563F8A0-2691-4136-9E3F-D9B9C3760740}" srcOrd="0" destOrd="0" presId="urn:microsoft.com/office/officeart/2005/8/layout/vList6"/>
    <dgm:cxn modelId="{76B29539-CB27-4A10-9C0B-BEA15EE2702C}" type="presParOf" srcId="{23EFC496-D5AA-454D-B5D9-15C19DAE0710}" destId="{078BF75E-AB5A-4F06-A380-282C9DD3C2C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18447B-1D7A-4A12-8A15-4A9FD649459C}" type="doc">
      <dgm:prSet loTypeId="urn:microsoft.com/office/officeart/2005/8/layout/pList2" loCatId="list" qsTypeId="urn:microsoft.com/office/officeart/2005/8/quickstyle/simple1" qsCatId="simple" csTypeId="urn:microsoft.com/office/officeart/2005/8/colors/colorful2" csCatId="colorful" phldr="1"/>
      <dgm:spPr/>
    </dgm:pt>
    <dgm:pt modelId="{B9407BAE-6424-4A2E-8708-67182C5DE593}">
      <dgm:prSet phldrT="[Texto]" custT="1"/>
      <dgm:spPr/>
      <dgm:t>
        <a:bodyPr/>
        <a:lstStyle/>
        <a:p>
          <a:r>
            <a:rPr lang="es-ES" sz="2000" dirty="0" smtClean="0"/>
            <a:t>Hasta la semana 12 0.4 mg/día.         En alto riesgo de defectos del tubo neural, dosis de 4 mg.</a:t>
          </a:r>
          <a:endParaRPr lang="es-CO" sz="2000" dirty="0"/>
        </a:p>
      </dgm:t>
    </dgm:pt>
    <dgm:pt modelId="{E9EE9CA3-E5BD-4B79-9111-A1F7E38EE849}" type="parTrans" cxnId="{7FDB9044-7731-4E9E-AF34-4F40C0777982}">
      <dgm:prSet/>
      <dgm:spPr/>
      <dgm:t>
        <a:bodyPr/>
        <a:lstStyle/>
        <a:p>
          <a:endParaRPr lang="es-CO" sz="2000"/>
        </a:p>
      </dgm:t>
    </dgm:pt>
    <dgm:pt modelId="{0A6F00DD-3809-4A10-AFA4-4D9082CBF50D}" type="sibTrans" cxnId="{7FDB9044-7731-4E9E-AF34-4F40C0777982}">
      <dgm:prSet/>
      <dgm:spPr/>
      <dgm:t>
        <a:bodyPr/>
        <a:lstStyle/>
        <a:p>
          <a:endParaRPr lang="es-CO" sz="2000"/>
        </a:p>
      </dgm:t>
    </dgm:pt>
    <dgm:pt modelId="{7A9444FF-BD6D-47DA-AE1F-0A4199BE53C4}">
      <dgm:prSet custT="1"/>
      <dgm:spPr/>
      <dgm:t>
        <a:bodyPr/>
        <a:lstStyle/>
        <a:p>
          <a:r>
            <a:rPr lang="es-ES" sz="2000" dirty="0" smtClean="0"/>
            <a:t>En todas las gestantes, excepto </a:t>
          </a:r>
          <a:r>
            <a:rPr lang="es-ES" sz="2000" dirty="0" err="1" smtClean="0"/>
            <a:t>Hb</a:t>
          </a:r>
          <a:r>
            <a:rPr lang="es-ES" sz="2000" dirty="0" smtClean="0"/>
            <a:t> mayor a 14 g/</a:t>
          </a:r>
          <a:r>
            <a:rPr lang="es-ES" sz="2000" dirty="0" err="1" smtClean="0"/>
            <a:t>dL</a:t>
          </a:r>
          <a:r>
            <a:rPr lang="es-ES" sz="2000" dirty="0" smtClean="0"/>
            <a:t>. </a:t>
          </a:r>
          <a:endParaRPr lang="es-CO" sz="2000" dirty="0"/>
        </a:p>
      </dgm:t>
    </dgm:pt>
    <dgm:pt modelId="{27545C80-FA7D-4D6A-A2C0-F6ECC09880AE}" type="parTrans" cxnId="{D82DCBFB-1035-4ABA-B138-ABB747C7BF3B}">
      <dgm:prSet/>
      <dgm:spPr/>
      <dgm:t>
        <a:bodyPr/>
        <a:lstStyle/>
        <a:p>
          <a:endParaRPr lang="es-CO" sz="2000"/>
        </a:p>
      </dgm:t>
    </dgm:pt>
    <dgm:pt modelId="{0D72D97B-547D-4688-A6F6-6428978E1825}" type="sibTrans" cxnId="{D82DCBFB-1035-4ABA-B138-ABB747C7BF3B}">
      <dgm:prSet/>
      <dgm:spPr/>
      <dgm:t>
        <a:bodyPr/>
        <a:lstStyle/>
        <a:p>
          <a:endParaRPr lang="es-CO" sz="2000"/>
        </a:p>
      </dgm:t>
    </dgm:pt>
    <dgm:pt modelId="{51ABA816-A457-40FB-B706-ECFB27B06FFD}">
      <dgm:prSet custT="1"/>
      <dgm:spPr/>
      <dgm:t>
        <a:bodyPr/>
        <a:lstStyle/>
        <a:p>
          <a:r>
            <a:rPr lang="es-ES" sz="2000" dirty="0" smtClean="0"/>
            <a:t>A partir de la semana 14, administrar 1.200 mg/día.</a:t>
          </a:r>
          <a:endParaRPr lang="es-CO" sz="2000" dirty="0"/>
        </a:p>
      </dgm:t>
    </dgm:pt>
    <dgm:pt modelId="{4B4B8589-C09C-4952-A6FC-BF407DBDB7D1}" type="sibTrans" cxnId="{68728F3D-6F05-4DC0-B0F3-709073ACB0E8}">
      <dgm:prSet/>
      <dgm:spPr/>
      <dgm:t>
        <a:bodyPr/>
        <a:lstStyle/>
        <a:p>
          <a:endParaRPr lang="es-CO" sz="2000"/>
        </a:p>
      </dgm:t>
    </dgm:pt>
    <dgm:pt modelId="{54A80902-20D8-4820-901C-46553B140241}" type="parTrans" cxnId="{68728F3D-6F05-4DC0-B0F3-709073ACB0E8}">
      <dgm:prSet/>
      <dgm:spPr/>
      <dgm:t>
        <a:bodyPr/>
        <a:lstStyle/>
        <a:p>
          <a:endParaRPr lang="es-CO" sz="2000"/>
        </a:p>
      </dgm:t>
    </dgm:pt>
    <dgm:pt modelId="{B921981E-03A7-49CB-98F3-40F2A8BAD7FB}" type="pres">
      <dgm:prSet presAssocID="{A518447B-1D7A-4A12-8A15-4A9FD649459C}" presName="Name0" presStyleCnt="0">
        <dgm:presLayoutVars>
          <dgm:dir/>
          <dgm:resizeHandles val="exact"/>
        </dgm:presLayoutVars>
      </dgm:prSet>
      <dgm:spPr/>
    </dgm:pt>
    <dgm:pt modelId="{A7288D26-F81D-4F83-93FA-A4733C6837B3}" type="pres">
      <dgm:prSet presAssocID="{A518447B-1D7A-4A12-8A15-4A9FD649459C}" presName="bkgdShp" presStyleLbl="alignAccFollowNode1" presStyleIdx="0" presStyleCnt="1" custLinFactNeighborY="505"/>
      <dgm:spPr/>
    </dgm:pt>
    <dgm:pt modelId="{B68DA04D-0556-4498-9581-E0BE427F63C8}" type="pres">
      <dgm:prSet presAssocID="{A518447B-1D7A-4A12-8A15-4A9FD649459C}" presName="linComp" presStyleCnt="0"/>
      <dgm:spPr/>
    </dgm:pt>
    <dgm:pt modelId="{8C64A1AF-4FC9-4350-9167-84C6751F6973}" type="pres">
      <dgm:prSet presAssocID="{B9407BAE-6424-4A2E-8708-67182C5DE593}" presName="compNode" presStyleCnt="0"/>
      <dgm:spPr/>
    </dgm:pt>
    <dgm:pt modelId="{D693D1B4-EC5A-4735-909C-13A0C8A8AE23}" type="pres">
      <dgm:prSet presAssocID="{B9407BAE-6424-4A2E-8708-67182C5DE593}" presName="node" presStyleLbl="node1" presStyleIdx="0" presStyleCnt="3">
        <dgm:presLayoutVars>
          <dgm:bulletEnabled val="1"/>
        </dgm:presLayoutVars>
      </dgm:prSet>
      <dgm:spPr/>
      <dgm:t>
        <a:bodyPr/>
        <a:lstStyle/>
        <a:p>
          <a:endParaRPr lang="es-CO"/>
        </a:p>
      </dgm:t>
    </dgm:pt>
    <dgm:pt modelId="{0D4B97A2-71F0-4DE7-9241-8BDF9672A0F8}" type="pres">
      <dgm:prSet presAssocID="{B9407BAE-6424-4A2E-8708-67182C5DE593}" presName="invisiNode" presStyleLbl="node1" presStyleIdx="0" presStyleCnt="3"/>
      <dgm:spPr/>
    </dgm:pt>
    <dgm:pt modelId="{E7C195FF-0FA0-462F-8DF7-A16F96570EF2}" type="pres">
      <dgm:prSet presAssocID="{B9407BAE-6424-4A2E-8708-67182C5DE593}" presName="imagNode" presStyleLbl="fgImgPlace1" presStyleIdx="0" presStyleCnt="3"/>
      <dgm:spPr>
        <a:blipFill rotWithShape="1">
          <a:blip xmlns:r="http://schemas.openxmlformats.org/officeDocument/2006/relationships" r:embed="rId1"/>
          <a:stretch>
            <a:fillRect/>
          </a:stretch>
        </a:blipFill>
      </dgm:spPr>
    </dgm:pt>
    <dgm:pt modelId="{0B82044E-3ADA-474F-B83D-8656C71533A4}" type="pres">
      <dgm:prSet presAssocID="{0A6F00DD-3809-4A10-AFA4-4D9082CBF50D}" presName="sibTrans" presStyleLbl="sibTrans2D1" presStyleIdx="0" presStyleCnt="0"/>
      <dgm:spPr/>
      <dgm:t>
        <a:bodyPr/>
        <a:lstStyle/>
        <a:p>
          <a:endParaRPr lang="es-CO"/>
        </a:p>
      </dgm:t>
    </dgm:pt>
    <dgm:pt modelId="{AB19C026-031A-4077-BA81-FA409BF4FE03}" type="pres">
      <dgm:prSet presAssocID="{51ABA816-A457-40FB-B706-ECFB27B06FFD}" presName="compNode" presStyleCnt="0"/>
      <dgm:spPr/>
    </dgm:pt>
    <dgm:pt modelId="{0FBC7CD6-D931-40CE-AB80-6B4045AAD479}" type="pres">
      <dgm:prSet presAssocID="{51ABA816-A457-40FB-B706-ECFB27B06FFD}" presName="node" presStyleLbl="node1" presStyleIdx="1" presStyleCnt="3">
        <dgm:presLayoutVars>
          <dgm:bulletEnabled val="1"/>
        </dgm:presLayoutVars>
      </dgm:prSet>
      <dgm:spPr/>
      <dgm:t>
        <a:bodyPr/>
        <a:lstStyle/>
        <a:p>
          <a:endParaRPr lang="es-CO"/>
        </a:p>
      </dgm:t>
    </dgm:pt>
    <dgm:pt modelId="{CB235A28-A0BB-40A2-BA66-BD88AAE40702}" type="pres">
      <dgm:prSet presAssocID="{51ABA816-A457-40FB-B706-ECFB27B06FFD}" presName="invisiNode" presStyleLbl="node1" presStyleIdx="1" presStyleCnt="3"/>
      <dgm:spPr/>
    </dgm:pt>
    <dgm:pt modelId="{767EFD59-D0E7-4CEB-8BE2-C3DAA5BD376B}" type="pres">
      <dgm:prSet presAssocID="{51ABA816-A457-40FB-B706-ECFB27B06FFD}" presName="imagNode" presStyleLbl="fgImgPlace1" presStyleIdx="1" presStyleCnt="3" custLinFactNeighborX="-1660"/>
      <dgm:spPr>
        <a:blipFill rotWithShape="1">
          <a:blip xmlns:r="http://schemas.openxmlformats.org/officeDocument/2006/relationships" r:embed="rId2"/>
          <a:stretch>
            <a:fillRect/>
          </a:stretch>
        </a:blipFill>
      </dgm:spPr>
    </dgm:pt>
    <dgm:pt modelId="{ECD41428-7890-4663-BA06-81AFBDBB7336}" type="pres">
      <dgm:prSet presAssocID="{4B4B8589-C09C-4952-A6FC-BF407DBDB7D1}" presName="sibTrans" presStyleLbl="sibTrans2D1" presStyleIdx="0" presStyleCnt="0"/>
      <dgm:spPr/>
      <dgm:t>
        <a:bodyPr/>
        <a:lstStyle/>
        <a:p>
          <a:endParaRPr lang="es-CO"/>
        </a:p>
      </dgm:t>
    </dgm:pt>
    <dgm:pt modelId="{C023EB78-5188-4B76-9F9A-BA69F8AF81F7}" type="pres">
      <dgm:prSet presAssocID="{7A9444FF-BD6D-47DA-AE1F-0A4199BE53C4}" presName="compNode" presStyleCnt="0"/>
      <dgm:spPr/>
    </dgm:pt>
    <dgm:pt modelId="{45762FA6-3B4B-481B-AA0D-8E8BDE094154}" type="pres">
      <dgm:prSet presAssocID="{7A9444FF-BD6D-47DA-AE1F-0A4199BE53C4}" presName="node" presStyleLbl="node1" presStyleIdx="2" presStyleCnt="3">
        <dgm:presLayoutVars>
          <dgm:bulletEnabled val="1"/>
        </dgm:presLayoutVars>
      </dgm:prSet>
      <dgm:spPr/>
      <dgm:t>
        <a:bodyPr/>
        <a:lstStyle/>
        <a:p>
          <a:endParaRPr lang="es-CO"/>
        </a:p>
      </dgm:t>
    </dgm:pt>
    <dgm:pt modelId="{28547A95-4C44-4E81-BBCC-D088C40D7089}" type="pres">
      <dgm:prSet presAssocID="{7A9444FF-BD6D-47DA-AE1F-0A4199BE53C4}" presName="invisiNode" presStyleLbl="node1" presStyleIdx="2" presStyleCnt="3"/>
      <dgm:spPr/>
    </dgm:pt>
    <dgm:pt modelId="{3013EBAB-4F14-4C16-907D-DD40EF186FDC}" type="pres">
      <dgm:prSet presAssocID="{7A9444FF-BD6D-47DA-AE1F-0A4199BE53C4}" presName="imagNode" presStyleLbl="fgImgPlace1" presStyleIdx="2" presStyleCnt="3"/>
      <dgm:spPr>
        <a:blipFill rotWithShape="1">
          <a:blip xmlns:r="http://schemas.openxmlformats.org/officeDocument/2006/relationships" r:embed="rId3"/>
          <a:stretch>
            <a:fillRect/>
          </a:stretch>
        </a:blipFill>
      </dgm:spPr>
    </dgm:pt>
  </dgm:ptLst>
  <dgm:cxnLst>
    <dgm:cxn modelId="{9863C159-A9B6-47C1-8C55-E643BABA9660}" type="presOf" srcId="{7A9444FF-BD6D-47DA-AE1F-0A4199BE53C4}" destId="{45762FA6-3B4B-481B-AA0D-8E8BDE094154}" srcOrd="0" destOrd="0" presId="urn:microsoft.com/office/officeart/2005/8/layout/pList2"/>
    <dgm:cxn modelId="{68728F3D-6F05-4DC0-B0F3-709073ACB0E8}" srcId="{A518447B-1D7A-4A12-8A15-4A9FD649459C}" destId="{51ABA816-A457-40FB-B706-ECFB27B06FFD}" srcOrd="1" destOrd="0" parTransId="{54A80902-20D8-4820-901C-46553B140241}" sibTransId="{4B4B8589-C09C-4952-A6FC-BF407DBDB7D1}"/>
    <dgm:cxn modelId="{E482444B-C614-484D-B017-9F66D6BA5DE3}" type="presOf" srcId="{B9407BAE-6424-4A2E-8708-67182C5DE593}" destId="{D693D1B4-EC5A-4735-909C-13A0C8A8AE23}" srcOrd="0" destOrd="0" presId="urn:microsoft.com/office/officeart/2005/8/layout/pList2"/>
    <dgm:cxn modelId="{F986BFDA-8C3A-44E4-BBDA-EBBC5D317687}" type="presOf" srcId="{A518447B-1D7A-4A12-8A15-4A9FD649459C}" destId="{B921981E-03A7-49CB-98F3-40F2A8BAD7FB}" srcOrd="0" destOrd="0" presId="urn:microsoft.com/office/officeart/2005/8/layout/pList2"/>
    <dgm:cxn modelId="{D82DCBFB-1035-4ABA-B138-ABB747C7BF3B}" srcId="{A518447B-1D7A-4A12-8A15-4A9FD649459C}" destId="{7A9444FF-BD6D-47DA-AE1F-0A4199BE53C4}" srcOrd="2" destOrd="0" parTransId="{27545C80-FA7D-4D6A-A2C0-F6ECC09880AE}" sibTransId="{0D72D97B-547D-4688-A6F6-6428978E1825}"/>
    <dgm:cxn modelId="{041532C4-0FC0-47A3-B0F6-0B92DA91BC9F}" type="presOf" srcId="{0A6F00DD-3809-4A10-AFA4-4D9082CBF50D}" destId="{0B82044E-3ADA-474F-B83D-8656C71533A4}" srcOrd="0" destOrd="0" presId="urn:microsoft.com/office/officeart/2005/8/layout/pList2"/>
    <dgm:cxn modelId="{7FDB9044-7731-4E9E-AF34-4F40C0777982}" srcId="{A518447B-1D7A-4A12-8A15-4A9FD649459C}" destId="{B9407BAE-6424-4A2E-8708-67182C5DE593}" srcOrd="0" destOrd="0" parTransId="{E9EE9CA3-E5BD-4B79-9111-A1F7E38EE849}" sibTransId="{0A6F00DD-3809-4A10-AFA4-4D9082CBF50D}"/>
    <dgm:cxn modelId="{74C78176-4AAF-43B2-8482-725B95B423EF}" type="presOf" srcId="{51ABA816-A457-40FB-B706-ECFB27B06FFD}" destId="{0FBC7CD6-D931-40CE-AB80-6B4045AAD479}" srcOrd="0" destOrd="0" presId="urn:microsoft.com/office/officeart/2005/8/layout/pList2"/>
    <dgm:cxn modelId="{EAB918BA-76BC-43CA-B722-A9DD6D2B96A1}" type="presOf" srcId="{4B4B8589-C09C-4952-A6FC-BF407DBDB7D1}" destId="{ECD41428-7890-4663-BA06-81AFBDBB7336}" srcOrd="0" destOrd="0" presId="urn:microsoft.com/office/officeart/2005/8/layout/pList2"/>
    <dgm:cxn modelId="{F3C9EAA7-8047-48A2-9F24-629FFBB3FE6C}" type="presParOf" srcId="{B921981E-03A7-49CB-98F3-40F2A8BAD7FB}" destId="{A7288D26-F81D-4F83-93FA-A4733C6837B3}" srcOrd="0" destOrd="0" presId="urn:microsoft.com/office/officeart/2005/8/layout/pList2"/>
    <dgm:cxn modelId="{B0C17E64-B9B4-4042-9B83-ADB299873203}" type="presParOf" srcId="{B921981E-03A7-49CB-98F3-40F2A8BAD7FB}" destId="{B68DA04D-0556-4498-9581-E0BE427F63C8}" srcOrd="1" destOrd="0" presId="urn:microsoft.com/office/officeart/2005/8/layout/pList2"/>
    <dgm:cxn modelId="{CEF4D880-9FC7-441D-9312-84999A8BB4C8}" type="presParOf" srcId="{B68DA04D-0556-4498-9581-E0BE427F63C8}" destId="{8C64A1AF-4FC9-4350-9167-84C6751F6973}" srcOrd="0" destOrd="0" presId="urn:microsoft.com/office/officeart/2005/8/layout/pList2"/>
    <dgm:cxn modelId="{91E4170D-C10B-4F63-B288-B3741B60801F}" type="presParOf" srcId="{8C64A1AF-4FC9-4350-9167-84C6751F6973}" destId="{D693D1B4-EC5A-4735-909C-13A0C8A8AE23}" srcOrd="0" destOrd="0" presId="urn:microsoft.com/office/officeart/2005/8/layout/pList2"/>
    <dgm:cxn modelId="{2B58B87B-D71C-4795-8A68-8C2E5B2A971A}" type="presParOf" srcId="{8C64A1AF-4FC9-4350-9167-84C6751F6973}" destId="{0D4B97A2-71F0-4DE7-9241-8BDF9672A0F8}" srcOrd="1" destOrd="0" presId="urn:microsoft.com/office/officeart/2005/8/layout/pList2"/>
    <dgm:cxn modelId="{B85B61C9-3B9A-4A2A-B2DB-692768267ACB}" type="presParOf" srcId="{8C64A1AF-4FC9-4350-9167-84C6751F6973}" destId="{E7C195FF-0FA0-462F-8DF7-A16F96570EF2}" srcOrd="2" destOrd="0" presId="urn:microsoft.com/office/officeart/2005/8/layout/pList2"/>
    <dgm:cxn modelId="{850BE1CE-EE90-4554-B1F4-D22E7065C603}" type="presParOf" srcId="{B68DA04D-0556-4498-9581-E0BE427F63C8}" destId="{0B82044E-3ADA-474F-B83D-8656C71533A4}" srcOrd="1" destOrd="0" presId="urn:microsoft.com/office/officeart/2005/8/layout/pList2"/>
    <dgm:cxn modelId="{839918E3-9A08-4E9B-A25F-AF1FE4546F77}" type="presParOf" srcId="{B68DA04D-0556-4498-9581-E0BE427F63C8}" destId="{AB19C026-031A-4077-BA81-FA409BF4FE03}" srcOrd="2" destOrd="0" presId="urn:microsoft.com/office/officeart/2005/8/layout/pList2"/>
    <dgm:cxn modelId="{959F8781-F32C-44FB-BEA6-EA3D60C85676}" type="presParOf" srcId="{AB19C026-031A-4077-BA81-FA409BF4FE03}" destId="{0FBC7CD6-D931-40CE-AB80-6B4045AAD479}" srcOrd="0" destOrd="0" presId="urn:microsoft.com/office/officeart/2005/8/layout/pList2"/>
    <dgm:cxn modelId="{B7180FAA-62DB-417D-934B-BA570182FC8F}" type="presParOf" srcId="{AB19C026-031A-4077-BA81-FA409BF4FE03}" destId="{CB235A28-A0BB-40A2-BA66-BD88AAE40702}" srcOrd="1" destOrd="0" presId="urn:microsoft.com/office/officeart/2005/8/layout/pList2"/>
    <dgm:cxn modelId="{9B4D1AE8-331E-43C7-B26F-8DE396D76D18}" type="presParOf" srcId="{AB19C026-031A-4077-BA81-FA409BF4FE03}" destId="{767EFD59-D0E7-4CEB-8BE2-C3DAA5BD376B}" srcOrd="2" destOrd="0" presId="urn:microsoft.com/office/officeart/2005/8/layout/pList2"/>
    <dgm:cxn modelId="{38647514-19CC-46D9-933B-9779848DF464}" type="presParOf" srcId="{B68DA04D-0556-4498-9581-E0BE427F63C8}" destId="{ECD41428-7890-4663-BA06-81AFBDBB7336}" srcOrd="3" destOrd="0" presId="urn:microsoft.com/office/officeart/2005/8/layout/pList2"/>
    <dgm:cxn modelId="{089D45B1-EAC7-4B25-8D4F-E6F5EBC3E398}" type="presParOf" srcId="{B68DA04D-0556-4498-9581-E0BE427F63C8}" destId="{C023EB78-5188-4B76-9F9A-BA69F8AF81F7}" srcOrd="4" destOrd="0" presId="urn:microsoft.com/office/officeart/2005/8/layout/pList2"/>
    <dgm:cxn modelId="{A9FC2639-8833-481E-84CC-384557528DB2}" type="presParOf" srcId="{C023EB78-5188-4B76-9F9A-BA69F8AF81F7}" destId="{45762FA6-3B4B-481B-AA0D-8E8BDE094154}" srcOrd="0" destOrd="0" presId="urn:microsoft.com/office/officeart/2005/8/layout/pList2"/>
    <dgm:cxn modelId="{8FD6414E-C507-499E-9DCE-E4B9A48178AB}" type="presParOf" srcId="{C023EB78-5188-4B76-9F9A-BA69F8AF81F7}" destId="{28547A95-4C44-4E81-BBCC-D088C40D7089}" srcOrd="1" destOrd="0" presId="urn:microsoft.com/office/officeart/2005/8/layout/pList2"/>
    <dgm:cxn modelId="{EA61520F-B6FF-47DD-BF75-6801F494D323}" type="presParOf" srcId="{C023EB78-5188-4B76-9F9A-BA69F8AF81F7}" destId="{3013EBAB-4F14-4C16-907D-DD40EF186FDC}"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80E744-6847-4CA2-8065-0D678A7A9166}" type="doc">
      <dgm:prSet loTypeId="urn:microsoft.com/office/officeart/2005/8/layout/cycle6" loCatId="cycle" qsTypeId="urn:microsoft.com/office/officeart/2005/8/quickstyle/3d4" qsCatId="3D" csTypeId="urn:microsoft.com/office/officeart/2005/8/colors/colorful2" csCatId="colorful" phldr="1"/>
      <dgm:spPr/>
      <dgm:t>
        <a:bodyPr/>
        <a:lstStyle/>
        <a:p>
          <a:endParaRPr lang="es-CO"/>
        </a:p>
      </dgm:t>
    </dgm:pt>
    <dgm:pt modelId="{BC801C39-67CA-4CC7-A855-85560D15A847}">
      <dgm:prSet phldrT="[Texto]" custT="1"/>
      <dgm:spPr/>
      <dgm:t>
        <a:bodyPr/>
        <a:lstStyle/>
        <a:p>
          <a:r>
            <a:rPr lang="es-ES" sz="1800" dirty="0" smtClean="0">
              <a:solidFill>
                <a:schemeClr val="bg2">
                  <a:lumMod val="10000"/>
                </a:schemeClr>
              </a:solidFill>
            </a:rPr>
            <a:t>Valoración integral del estado de salud de las gestantes</a:t>
          </a:r>
          <a:endParaRPr lang="es-CO" sz="1800" dirty="0">
            <a:solidFill>
              <a:schemeClr val="bg2">
                <a:lumMod val="10000"/>
              </a:schemeClr>
            </a:solidFill>
          </a:endParaRPr>
        </a:p>
      </dgm:t>
    </dgm:pt>
    <dgm:pt modelId="{A2179820-D6AE-457A-9445-243FEACDE1CB}" type="parTrans" cxnId="{D490E40F-33DB-4A33-B3AF-4874E778B2E2}">
      <dgm:prSet/>
      <dgm:spPr/>
      <dgm:t>
        <a:bodyPr/>
        <a:lstStyle/>
        <a:p>
          <a:endParaRPr lang="es-CO" sz="2400">
            <a:solidFill>
              <a:schemeClr val="bg2">
                <a:lumMod val="10000"/>
              </a:schemeClr>
            </a:solidFill>
          </a:endParaRPr>
        </a:p>
      </dgm:t>
    </dgm:pt>
    <dgm:pt modelId="{A29631EA-6FCF-441E-A0BB-515242C4B916}" type="sibTrans" cxnId="{D490E40F-33DB-4A33-B3AF-4874E778B2E2}">
      <dgm:prSet/>
      <dgm:spPr/>
      <dgm:t>
        <a:bodyPr/>
        <a:lstStyle/>
        <a:p>
          <a:endParaRPr lang="es-CO" sz="2400">
            <a:solidFill>
              <a:schemeClr val="bg2">
                <a:lumMod val="10000"/>
              </a:schemeClr>
            </a:solidFill>
          </a:endParaRPr>
        </a:p>
      </dgm:t>
    </dgm:pt>
    <dgm:pt modelId="{AD12DEAC-4761-49FE-857D-59606DC5B169}">
      <dgm:prSet custT="1"/>
      <dgm:spPr/>
      <dgm:t>
        <a:bodyPr/>
        <a:lstStyle/>
        <a:p>
          <a:r>
            <a:rPr lang="es-ES" sz="1800" dirty="0" smtClean="0">
              <a:solidFill>
                <a:schemeClr val="bg2">
                  <a:lumMod val="10000"/>
                </a:schemeClr>
              </a:solidFill>
            </a:rPr>
            <a:t>Seguimiento al plan integral de cuidado para la salud</a:t>
          </a:r>
          <a:endParaRPr lang="es-CO" sz="1800" dirty="0">
            <a:solidFill>
              <a:schemeClr val="bg2">
                <a:lumMod val="10000"/>
              </a:schemeClr>
            </a:solidFill>
          </a:endParaRPr>
        </a:p>
      </dgm:t>
    </dgm:pt>
    <dgm:pt modelId="{89377AE3-76DE-45DC-A190-1C4BBBD78EA4}" type="parTrans" cxnId="{66F5E3A5-5893-4C18-899B-674BAAE21E31}">
      <dgm:prSet/>
      <dgm:spPr/>
      <dgm:t>
        <a:bodyPr/>
        <a:lstStyle/>
        <a:p>
          <a:endParaRPr lang="es-CO" sz="2400">
            <a:solidFill>
              <a:schemeClr val="bg2">
                <a:lumMod val="10000"/>
              </a:schemeClr>
            </a:solidFill>
          </a:endParaRPr>
        </a:p>
      </dgm:t>
    </dgm:pt>
    <dgm:pt modelId="{A6EBE462-ABAA-480D-B43A-4B1E8E8327CA}" type="sibTrans" cxnId="{66F5E3A5-5893-4C18-899B-674BAAE21E31}">
      <dgm:prSet/>
      <dgm:spPr/>
      <dgm:t>
        <a:bodyPr/>
        <a:lstStyle/>
        <a:p>
          <a:endParaRPr lang="es-CO" sz="2400">
            <a:solidFill>
              <a:schemeClr val="bg2">
                <a:lumMod val="10000"/>
              </a:schemeClr>
            </a:solidFill>
          </a:endParaRPr>
        </a:p>
      </dgm:t>
    </dgm:pt>
    <dgm:pt modelId="{396BE4B8-234D-4F76-BDF0-BA66AA6B05AD}">
      <dgm:prSet custT="1"/>
      <dgm:spPr/>
      <dgm:t>
        <a:bodyPr/>
        <a:lstStyle/>
        <a:p>
          <a:r>
            <a:rPr lang="es-ES" sz="1800" smtClean="0">
              <a:solidFill>
                <a:schemeClr val="bg2">
                  <a:lumMod val="10000"/>
                </a:schemeClr>
              </a:solidFill>
            </a:rPr>
            <a:t>Detección temprana de alteraciones</a:t>
          </a:r>
          <a:endParaRPr lang="es-CO" sz="1800">
            <a:solidFill>
              <a:schemeClr val="bg2">
                <a:lumMod val="10000"/>
              </a:schemeClr>
            </a:solidFill>
          </a:endParaRPr>
        </a:p>
      </dgm:t>
    </dgm:pt>
    <dgm:pt modelId="{1683933C-DE32-485C-A40C-8B466E76D7CB}" type="parTrans" cxnId="{3462D7E6-51D8-4457-A0A6-13F1FAEE5BBE}">
      <dgm:prSet/>
      <dgm:spPr/>
      <dgm:t>
        <a:bodyPr/>
        <a:lstStyle/>
        <a:p>
          <a:endParaRPr lang="es-CO" sz="2400">
            <a:solidFill>
              <a:schemeClr val="bg2">
                <a:lumMod val="10000"/>
              </a:schemeClr>
            </a:solidFill>
          </a:endParaRPr>
        </a:p>
      </dgm:t>
    </dgm:pt>
    <dgm:pt modelId="{92CE8A02-EC67-4B75-8CF1-BC35B9CBBF16}" type="sibTrans" cxnId="{3462D7E6-51D8-4457-A0A6-13F1FAEE5BBE}">
      <dgm:prSet/>
      <dgm:spPr/>
      <dgm:t>
        <a:bodyPr/>
        <a:lstStyle/>
        <a:p>
          <a:endParaRPr lang="es-CO" sz="2400">
            <a:solidFill>
              <a:schemeClr val="bg2">
                <a:lumMod val="10000"/>
              </a:schemeClr>
            </a:solidFill>
          </a:endParaRPr>
        </a:p>
      </dgm:t>
    </dgm:pt>
    <dgm:pt modelId="{9CCE7CCF-554F-4551-A76C-D9BA340208F1}">
      <dgm:prSet custT="1"/>
      <dgm:spPr/>
      <dgm:t>
        <a:bodyPr/>
        <a:lstStyle/>
        <a:p>
          <a:r>
            <a:rPr lang="es-ES" sz="1800" dirty="0" smtClean="0">
              <a:solidFill>
                <a:schemeClr val="bg2">
                  <a:lumMod val="10000"/>
                </a:schemeClr>
              </a:solidFill>
            </a:rPr>
            <a:t>Información en salud</a:t>
          </a:r>
          <a:endParaRPr lang="es-CO" sz="1800" dirty="0">
            <a:solidFill>
              <a:schemeClr val="bg2">
                <a:lumMod val="10000"/>
              </a:schemeClr>
            </a:solidFill>
          </a:endParaRPr>
        </a:p>
      </dgm:t>
    </dgm:pt>
    <dgm:pt modelId="{540D7A31-8CB8-426F-AD9D-3451A6A049A4}" type="parTrans" cxnId="{A040390A-2571-4ED8-AEA2-3D9498590998}">
      <dgm:prSet/>
      <dgm:spPr/>
      <dgm:t>
        <a:bodyPr/>
        <a:lstStyle/>
        <a:p>
          <a:endParaRPr lang="es-CO" sz="2400">
            <a:solidFill>
              <a:schemeClr val="bg2">
                <a:lumMod val="10000"/>
              </a:schemeClr>
            </a:solidFill>
          </a:endParaRPr>
        </a:p>
      </dgm:t>
    </dgm:pt>
    <dgm:pt modelId="{B02748BD-2A1F-41F6-92E2-F9403B59FA3C}" type="sibTrans" cxnId="{A040390A-2571-4ED8-AEA2-3D9498590998}">
      <dgm:prSet/>
      <dgm:spPr/>
      <dgm:t>
        <a:bodyPr/>
        <a:lstStyle/>
        <a:p>
          <a:endParaRPr lang="es-CO" sz="2400">
            <a:solidFill>
              <a:schemeClr val="bg2">
                <a:lumMod val="10000"/>
              </a:schemeClr>
            </a:solidFill>
          </a:endParaRPr>
        </a:p>
      </dgm:t>
    </dgm:pt>
    <dgm:pt modelId="{6D796D7D-6981-466E-8EBB-8A6EB902603A}">
      <dgm:prSet custT="1"/>
      <dgm:spPr/>
      <dgm:t>
        <a:bodyPr/>
        <a:lstStyle/>
        <a:p>
          <a:r>
            <a:rPr lang="es-ES" sz="1800" dirty="0" smtClean="0">
              <a:solidFill>
                <a:schemeClr val="bg2">
                  <a:lumMod val="10000"/>
                </a:schemeClr>
              </a:solidFill>
            </a:rPr>
            <a:t>Establecimiento del plan de parto</a:t>
          </a:r>
          <a:endParaRPr lang="es-CO" sz="1800" dirty="0">
            <a:solidFill>
              <a:schemeClr val="bg2">
                <a:lumMod val="10000"/>
              </a:schemeClr>
            </a:solidFill>
          </a:endParaRPr>
        </a:p>
      </dgm:t>
    </dgm:pt>
    <dgm:pt modelId="{4AAF46EB-3B56-4732-BA19-36030F2035A6}" type="parTrans" cxnId="{13FC43AE-10F5-4A6D-9429-7A43B8F8E188}">
      <dgm:prSet/>
      <dgm:spPr/>
      <dgm:t>
        <a:bodyPr/>
        <a:lstStyle/>
        <a:p>
          <a:endParaRPr lang="es-CO" sz="2400">
            <a:solidFill>
              <a:schemeClr val="bg2">
                <a:lumMod val="10000"/>
              </a:schemeClr>
            </a:solidFill>
          </a:endParaRPr>
        </a:p>
      </dgm:t>
    </dgm:pt>
    <dgm:pt modelId="{590CF50D-5070-4D77-92E5-8C88E125C4C9}" type="sibTrans" cxnId="{13FC43AE-10F5-4A6D-9429-7A43B8F8E188}">
      <dgm:prSet/>
      <dgm:spPr/>
      <dgm:t>
        <a:bodyPr/>
        <a:lstStyle/>
        <a:p>
          <a:endParaRPr lang="es-CO" sz="2400">
            <a:solidFill>
              <a:schemeClr val="bg2">
                <a:lumMod val="10000"/>
              </a:schemeClr>
            </a:solidFill>
          </a:endParaRPr>
        </a:p>
      </dgm:t>
    </dgm:pt>
    <dgm:pt modelId="{BE12B958-C536-48D5-9B94-6E278994B2CD}" type="pres">
      <dgm:prSet presAssocID="{5880E744-6847-4CA2-8065-0D678A7A9166}" presName="cycle" presStyleCnt="0">
        <dgm:presLayoutVars>
          <dgm:dir/>
          <dgm:resizeHandles val="exact"/>
        </dgm:presLayoutVars>
      </dgm:prSet>
      <dgm:spPr/>
      <dgm:t>
        <a:bodyPr/>
        <a:lstStyle/>
        <a:p>
          <a:endParaRPr lang="es-CO"/>
        </a:p>
      </dgm:t>
    </dgm:pt>
    <dgm:pt modelId="{5F4F4F63-AC29-4B15-9DA6-6E991F415992}" type="pres">
      <dgm:prSet presAssocID="{BC801C39-67CA-4CC7-A855-85560D15A847}" presName="node" presStyleLbl="node1" presStyleIdx="0" presStyleCnt="5" custScaleX="120910" custScaleY="116659">
        <dgm:presLayoutVars>
          <dgm:bulletEnabled val="1"/>
        </dgm:presLayoutVars>
      </dgm:prSet>
      <dgm:spPr/>
      <dgm:t>
        <a:bodyPr/>
        <a:lstStyle/>
        <a:p>
          <a:endParaRPr lang="es-CO"/>
        </a:p>
      </dgm:t>
    </dgm:pt>
    <dgm:pt modelId="{7DCAE755-464E-416F-B06A-8E37E10C7687}" type="pres">
      <dgm:prSet presAssocID="{BC801C39-67CA-4CC7-A855-85560D15A847}" presName="spNode" presStyleCnt="0"/>
      <dgm:spPr/>
    </dgm:pt>
    <dgm:pt modelId="{6364218C-61E7-4AEB-AC8D-8664FFC91B50}" type="pres">
      <dgm:prSet presAssocID="{A29631EA-6FCF-441E-A0BB-515242C4B916}" presName="sibTrans" presStyleLbl="sibTrans1D1" presStyleIdx="0" presStyleCnt="5"/>
      <dgm:spPr/>
      <dgm:t>
        <a:bodyPr/>
        <a:lstStyle/>
        <a:p>
          <a:endParaRPr lang="es-CO"/>
        </a:p>
      </dgm:t>
    </dgm:pt>
    <dgm:pt modelId="{4111547D-58F5-406D-8ABF-678ABF2FC989}" type="pres">
      <dgm:prSet presAssocID="{AD12DEAC-4761-49FE-857D-59606DC5B169}" presName="node" presStyleLbl="node1" presStyleIdx="1" presStyleCnt="5" custScaleX="114294" custScaleY="107380" custRadScaleRad="99317" custRadScaleInc="-5665">
        <dgm:presLayoutVars>
          <dgm:bulletEnabled val="1"/>
        </dgm:presLayoutVars>
      </dgm:prSet>
      <dgm:spPr/>
      <dgm:t>
        <a:bodyPr/>
        <a:lstStyle/>
        <a:p>
          <a:endParaRPr lang="es-CO"/>
        </a:p>
      </dgm:t>
    </dgm:pt>
    <dgm:pt modelId="{D3DF10BB-38B6-4622-8E36-42E77D160A3E}" type="pres">
      <dgm:prSet presAssocID="{AD12DEAC-4761-49FE-857D-59606DC5B169}" presName="spNode" presStyleCnt="0"/>
      <dgm:spPr/>
    </dgm:pt>
    <dgm:pt modelId="{B8F67413-D414-4072-8E60-001203FC098D}" type="pres">
      <dgm:prSet presAssocID="{A6EBE462-ABAA-480D-B43A-4B1E8E8327CA}" presName="sibTrans" presStyleLbl="sibTrans1D1" presStyleIdx="1" presStyleCnt="5"/>
      <dgm:spPr/>
      <dgm:t>
        <a:bodyPr/>
        <a:lstStyle/>
        <a:p>
          <a:endParaRPr lang="es-CO"/>
        </a:p>
      </dgm:t>
    </dgm:pt>
    <dgm:pt modelId="{6C904FE0-CC4D-46AA-9EBD-5CC0EE90C661}" type="pres">
      <dgm:prSet presAssocID="{396BE4B8-234D-4F76-BDF0-BA66AA6B05AD}" presName="node" presStyleLbl="node1" presStyleIdx="2" presStyleCnt="5" custScaleX="115450" custScaleY="113007">
        <dgm:presLayoutVars>
          <dgm:bulletEnabled val="1"/>
        </dgm:presLayoutVars>
      </dgm:prSet>
      <dgm:spPr/>
      <dgm:t>
        <a:bodyPr/>
        <a:lstStyle/>
        <a:p>
          <a:endParaRPr lang="es-CO"/>
        </a:p>
      </dgm:t>
    </dgm:pt>
    <dgm:pt modelId="{A3A6B95E-96DE-47F1-A84B-8ABA5B9FAF8B}" type="pres">
      <dgm:prSet presAssocID="{396BE4B8-234D-4F76-BDF0-BA66AA6B05AD}" presName="spNode" presStyleCnt="0"/>
      <dgm:spPr/>
    </dgm:pt>
    <dgm:pt modelId="{9D0C126F-D08C-4305-AD17-09184A68FBD9}" type="pres">
      <dgm:prSet presAssocID="{92CE8A02-EC67-4B75-8CF1-BC35B9CBBF16}" presName="sibTrans" presStyleLbl="sibTrans1D1" presStyleIdx="2" presStyleCnt="5"/>
      <dgm:spPr/>
      <dgm:t>
        <a:bodyPr/>
        <a:lstStyle/>
        <a:p>
          <a:endParaRPr lang="es-CO"/>
        </a:p>
      </dgm:t>
    </dgm:pt>
    <dgm:pt modelId="{B4FFDC93-1B3D-4228-B726-49AAC5039151}" type="pres">
      <dgm:prSet presAssocID="{9CCE7CCF-554F-4551-A76C-D9BA340208F1}" presName="node" presStyleLbl="node1" presStyleIdx="3" presStyleCnt="5" custScaleX="117566" custScaleY="113007">
        <dgm:presLayoutVars>
          <dgm:bulletEnabled val="1"/>
        </dgm:presLayoutVars>
      </dgm:prSet>
      <dgm:spPr/>
      <dgm:t>
        <a:bodyPr/>
        <a:lstStyle/>
        <a:p>
          <a:endParaRPr lang="es-CO"/>
        </a:p>
      </dgm:t>
    </dgm:pt>
    <dgm:pt modelId="{EA282F5D-1B6C-44CF-B353-3706C5A4C5A3}" type="pres">
      <dgm:prSet presAssocID="{9CCE7CCF-554F-4551-A76C-D9BA340208F1}" presName="spNode" presStyleCnt="0"/>
      <dgm:spPr/>
    </dgm:pt>
    <dgm:pt modelId="{F06A29D8-5B88-4A4C-B862-C3AEE30D92EF}" type="pres">
      <dgm:prSet presAssocID="{B02748BD-2A1F-41F6-92E2-F9403B59FA3C}" presName="sibTrans" presStyleLbl="sibTrans1D1" presStyleIdx="3" presStyleCnt="5"/>
      <dgm:spPr/>
      <dgm:t>
        <a:bodyPr/>
        <a:lstStyle/>
        <a:p>
          <a:endParaRPr lang="es-CO"/>
        </a:p>
      </dgm:t>
    </dgm:pt>
    <dgm:pt modelId="{282CA333-ADBD-4B38-88A5-7CC590E8D24E}" type="pres">
      <dgm:prSet presAssocID="{6D796D7D-6981-466E-8EBB-8A6EB902603A}" presName="node" presStyleLbl="node1" presStyleIdx="4" presStyleCnt="5" custScaleX="112564" custScaleY="107380">
        <dgm:presLayoutVars>
          <dgm:bulletEnabled val="1"/>
        </dgm:presLayoutVars>
      </dgm:prSet>
      <dgm:spPr/>
      <dgm:t>
        <a:bodyPr/>
        <a:lstStyle/>
        <a:p>
          <a:endParaRPr lang="es-CO"/>
        </a:p>
      </dgm:t>
    </dgm:pt>
    <dgm:pt modelId="{A13F6F58-6706-43CD-B8A2-EFA54F0F0FA6}" type="pres">
      <dgm:prSet presAssocID="{6D796D7D-6981-466E-8EBB-8A6EB902603A}" presName="spNode" presStyleCnt="0"/>
      <dgm:spPr/>
    </dgm:pt>
    <dgm:pt modelId="{CB69C675-A5F8-4785-9F21-86F8ACAE1AAD}" type="pres">
      <dgm:prSet presAssocID="{590CF50D-5070-4D77-92E5-8C88E125C4C9}" presName="sibTrans" presStyleLbl="sibTrans1D1" presStyleIdx="4" presStyleCnt="5"/>
      <dgm:spPr/>
      <dgm:t>
        <a:bodyPr/>
        <a:lstStyle/>
        <a:p>
          <a:endParaRPr lang="es-CO"/>
        </a:p>
      </dgm:t>
    </dgm:pt>
  </dgm:ptLst>
  <dgm:cxnLst>
    <dgm:cxn modelId="{061B6EA1-F538-42AD-ADF2-B58FABDF8B5B}" type="presOf" srcId="{B02748BD-2A1F-41F6-92E2-F9403B59FA3C}" destId="{F06A29D8-5B88-4A4C-B862-C3AEE30D92EF}" srcOrd="0" destOrd="0" presId="urn:microsoft.com/office/officeart/2005/8/layout/cycle6"/>
    <dgm:cxn modelId="{66F5E3A5-5893-4C18-899B-674BAAE21E31}" srcId="{5880E744-6847-4CA2-8065-0D678A7A9166}" destId="{AD12DEAC-4761-49FE-857D-59606DC5B169}" srcOrd="1" destOrd="0" parTransId="{89377AE3-76DE-45DC-A190-1C4BBBD78EA4}" sibTransId="{A6EBE462-ABAA-480D-B43A-4B1E8E8327CA}"/>
    <dgm:cxn modelId="{776193AF-88E9-4BD1-99DC-7D87455B6694}" type="presOf" srcId="{396BE4B8-234D-4F76-BDF0-BA66AA6B05AD}" destId="{6C904FE0-CC4D-46AA-9EBD-5CC0EE90C661}" srcOrd="0" destOrd="0" presId="urn:microsoft.com/office/officeart/2005/8/layout/cycle6"/>
    <dgm:cxn modelId="{4A352677-DC28-4C56-81A3-77066007AC39}" type="presOf" srcId="{6D796D7D-6981-466E-8EBB-8A6EB902603A}" destId="{282CA333-ADBD-4B38-88A5-7CC590E8D24E}" srcOrd="0" destOrd="0" presId="urn:microsoft.com/office/officeart/2005/8/layout/cycle6"/>
    <dgm:cxn modelId="{0399A1E0-6240-4387-A3E7-80A1E4467978}" type="presOf" srcId="{9CCE7CCF-554F-4551-A76C-D9BA340208F1}" destId="{B4FFDC93-1B3D-4228-B726-49AAC5039151}" srcOrd="0" destOrd="0" presId="urn:microsoft.com/office/officeart/2005/8/layout/cycle6"/>
    <dgm:cxn modelId="{07B69B56-94E0-478E-9732-09B3ABA6651D}" type="presOf" srcId="{A29631EA-6FCF-441E-A0BB-515242C4B916}" destId="{6364218C-61E7-4AEB-AC8D-8664FFC91B50}" srcOrd="0" destOrd="0" presId="urn:microsoft.com/office/officeart/2005/8/layout/cycle6"/>
    <dgm:cxn modelId="{7890C4C4-C1A9-4EFB-9A08-F6C3F9F485CF}" type="presOf" srcId="{92CE8A02-EC67-4B75-8CF1-BC35B9CBBF16}" destId="{9D0C126F-D08C-4305-AD17-09184A68FBD9}" srcOrd="0" destOrd="0" presId="urn:microsoft.com/office/officeart/2005/8/layout/cycle6"/>
    <dgm:cxn modelId="{F0916870-DF18-4657-A2C9-491B92B5B47E}" type="presOf" srcId="{A6EBE462-ABAA-480D-B43A-4B1E8E8327CA}" destId="{B8F67413-D414-4072-8E60-001203FC098D}" srcOrd="0" destOrd="0" presId="urn:microsoft.com/office/officeart/2005/8/layout/cycle6"/>
    <dgm:cxn modelId="{4C5D904F-89D3-495B-B7B7-85EDFF9E34A8}" type="presOf" srcId="{AD12DEAC-4761-49FE-857D-59606DC5B169}" destId="{4111547D-58F5-406D-8ABF-678ABF2FC989}" srcOrd="0" destOrd="0" presId="urn:microsoft.com/office/officeart/2005/8/layout/cycle6"/>
    <dgm:cxn modelId="{68939F21-B9C3-4DC5-8F17-3FC4FF9A048E}" type="presOf" srcId="{5880E744-6847-4CA2-8065-0D678A7A9166}" destId="{BE12B958-C536-48D5-9B94-6E278994B2CD}" srcOrd="0" destOrd="0" presId="urn:microsoft.com/office/officeart/2005/8/layout/cycle6"/>
    <dgm:cxn modelId="{D490E40F-33DB-4A33-B3AF-4874E778B2E2}" srcId="{5880E744-6847-4CA2-8065-0D678A7A9166}" destId="{BC801C39-67CA-4CC7-A855-85560D15A847}" srcOrd="0" destOrd="0" parTransId="{A2179820-D6AE-457A-9445-243FEACDE1CB}" sibTransId="{A29631EA-6FCF-441E-A0BB-515242C4B916}"/>
    <dgm:cxn modelId="{893AC602-2E7B-42E4-8882-2DA391DA0B3A}" type="presOf" srcId="{590CF50D-5070-4D77-92E5-8C88E125C4C9}" destId="{CB69C675-A5F8-4785-9F21-86F8ACAE1AAD}" srcOrd="0" destOrd="0" presId="urn:microsoft.com/office/officeart/2005/8/layout/cycle6"/>
    <dgm:cxn modelId="{A040390A-2571-4ED8-AEA2-3D9498590998}" srcId="{5880E744-6847-4CA2-8065-0D678A7A9166}" destId="{9CCE7CCF-554F-4551-A76C-D9BA340208F1}" srcOrd="3" destOrd="0" parTransId="{540D7A31-8CB8-426F-AD9D-3451A6A049A4}" sibTransId="{B02748BD-2A1F-41F6-92E2-F9403B59FA3C}"/>
    <dgm:cxn modelId="{3462D7E6-51D8-4457-A0A6-13F1FAEE5BBE}" srcId="{5880E744-6847-4CA2-8065-0D678A7A9166}" destId="{396BE4B8-234D-4F76-BDF0-BA66AA6B05AD}" srcOrd="2" destOrd="0" parTransId="{1683933C-DE32-485C-A40C-8B466E76D7CB}" sibTransId="{92CE8A02-EC67-4B75-8CF1-BC35B9CBBF16}"/>
    <dgm:cxn modelId="{35BA98EA-A5FF-4BD9-988A-5CCE8E082842}" type="presOf" srcId="{BC801C39-67CA-4CC7-A855-85560D15A847}" destId="{5F4F4F63-AC29-4B15-9DA6-6E991F415992}" srcOrd="0" destOrd="0" presId="urn:microsoft.com/office/officeart/2005/8/layout/cycle6"/>
    <dgm:cxn modelId="{13FC43AE-10F5-4A6D-9429-7A43B8F8E188}" srcId="{5880E744-6847-4CA2-8065-0D678A7A9166}" destId="{6D796D7D-6981-466E-8EBB-8A6EB902603A}" srcOrd="4" destOrd="0" parTransId="{4AAF46EB-3B56-4732-BA19-36030F2035A6}" sibTransId="{590CF50D-5070-4D77-92E5-8C88E125C4C9}"/>
    <dgm:cxn modelId="{8DB0151A-C6EF-4A26-BDAD-1C4E3320036C}" type="presParOf" srcId="{BE12B958-C536-48D5-9B94-6E278994B2CD}" destId="{5F4F4F63-AC29-4B15-9DA6-6E991F415992}" srcOrd="0" destOrd="0" presId="urn:microsoft.com/office/officeart/2005/8/layout/cycle6"/>
    <dgm:cxn modelId="{D314A0CE-51F4-4B1F-8EF8-EE893F8DD0E3}" type="presParOf" srcId="{BE12B958-C536-48D5-9B94-6E278994B2CD}" destId="{7DCAE755-464E-416F-B06A-8E37E10C7687}" srcOrd="1" destOrd="0" presId="urn:microsoft.com/office/officeart/2005/8/layout/cycle6"/>
    <dgm:cxn modelId="{BE05B249-B5A0-4F7E-BCF3-5A8F068FA5C2}" type="presParOf" srcId="{BE12B958-C536-48D5-9B94-6E278994B2CD}" destId="{6364218C-61E7-4AEB-AC8D-8664FFC91B50}" srcOrd="2" destOrd="0" presId="urn:microsoft.com/office/officeart/2005/8/layout/cycle6"/>
    <dgm:cxn modelId="{9385EFBD-7895-45E1-A11C-3221B47CC40C}" type="presParOf" srcId="{BE12B958-C536-48D5-9B94-6E278994B2CD}" destId="{4111547D-58F5-406D-8ABF-678ABF2FC989}" srcOrd="3" destOrd="0" presId="urn:microsoft.com/office/officeart/2005/8/layout/cycle6"/>
    <dgm:cxn modelId="{D5A1E674-68FD-4D25-B849-FD8A46507BC2}" type="presParOf" srcId="{BE12B958-C536-48D5-9B94-6E278994B2CD}" destId="{D3DF10BB-38B6-4622-8E36-42E77D160A3E}" srcOrd="4" destOrd="0" presId="urn:microsoft.com/office/officeart/2005/8/layout/cycle6"/>
    <dgm:cxn modelId="{0B790241-E2C2-44F1-994F-132508E8FF65}" type="presParOf" srcId="{BE12B958-C536-48D5-9B94-6E278994B2CD}" destId="{B8F67413-D414-4072-8E60-001203FC098D}" srcOrd="5" destOrd="0" presId="urn:microsoft.com/office/officeart/2005/8/layout/cycle6"/>
    <dgm:cxn modelId="{1BA9FE36-9353-44FE-8F51-18834DE38963}" type="presParOf" srcId="{BE12B958-C536-48D5-9B94-6E278994B2CD}" destId="{6C904FE0-CC4D-46AA-9EBD-5CC0EE90C661}" srcOrd="6" destOrd="0" presId="urn:microsoft.com/office/officeart/2005/8/layout/cycle6"/>
    <dgm:cxn modelId="{CE75180F-DA62-40AB-A3B7-A126EB34C740}" type="presParOf" srcId="{BE12B958-C536-48D5-9B94-6E278994B2CD}" destId="{A3A6B95E-96DE-47F1-A84B-8ABA5B9FAF8B}" srcOrd="7" destOrd="0" presId="urn:microsoft.com/office/officeart/2005/8/layout/cycle6"/>
    <dgm:cxn modelId="{2B09365F-5778-48AB-AA75-5D2DD0802259}" type="presParOf" srcId="{BE12B958-C536-48D5-9B94-6E278994B2CD}" destId="{9D0C126F-D08C-4305-AD17-09184A68FBD9}" srcOrd="8" destOrd="0" presId="urn:microsoft.com/office/officeart/2005/8/layout/cycle6"/>
    <dgm:cxn modelId="{4E0747F1-DD71-4119-AE8D-D2179E31981F}" type="presParOf" srcId="{BE12B958-C536-48D5-9B94-6E278994B2CD}" destId="{B4FFDC93-1B3D-4228-B726-49AAC5039151}" srcOrd="9" destOrd="0" presId="urn:microsoft.com/office/officeart/2005/8/layout/cycle6"/>
    <dgm:cxn modelId="{D299E645-3B2A-48B1-B3FA-0C0683FF8AAD}" type="presParOf" srcId="{BE12B958-C536-48D5-9B94-6E278994B2CD}" destId="{EA282F5D-1B6C-44CF-B353-3706C5A4C5A3}" srcOrd="10" destOrd="0" presId="urn:microsoft.com/office/officeart/2005/8/layout/cycle6"/>
    <dgm:cxn modelId="{079C7D57-A73C-4B71-ADD6-982306840D27}" type="presParOf" srcId="{BE12B958-C536-48D5-9B94-6E278994B2CD}" destId="{F06A29D8-5B88-4A4C-B862-C3AEE30D92EF}" srcOrd="11" destOrd="0" presId="urn:microsoft.com/office/officeart/2005/8/layout/cycle6"/>
    <dgm:cxn modelId="{91F73606-9C90-4D69-942F-583CC735B512}" type="presParOf" srcId="{BE12B958-C536-48D5-9B94-6E278994B2CD}" destId="{282CA333-ADBD-4B38-88A5-7CC590E8D24E}" srcOrd="12" destOrd="0" presId="urn:microsoft.com/office/officeart/2005/8/layout/cycle6"/>
    <dgm:cxn modelId="{72DE6C16-3C00-4C1D-8597-A6C8C5316EC1}" type="presParOf" srcId="{BE12B958-C536-48D5-9B94-6E278994B2CD}" destId="{A13F6F58-6706-43CD-B8A2-EFA54F0F0FA6}" srcOrd="13" destOrd="0" presId="urn:microsoft.com/office/officeart/2005/8/layout/cycle6"/>
    <dgm:cxn modelId="{F44CC37F-A568-499E-9483-A9AF1D0E75D1}" type="presParOf" srcId="{BE12B958-C536-48D5-9B94-6E278994B2CD}" destId="{CB69C675-A5F8-4785-9F21-86F8ACAE1AAD}"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A7198A-DB87-46DF-B8AD-DBA712E0ACE6}" type="doc">
      <dgm:prSet loTypeId="urn:microsoft.com/office/officeart/2008/layout/VerticalCurvedList" loCatId="list" qsTypeId="urn:microsoft.com/office/officeart/2005/8/quickstyle/3d4" qsCatId="3D" csTypeId="urn:microsoft.com/office/officeart/2005/8/colors/colorful2" csCatId="colorful" phldr="1"/>
      <dgm:spPr/>
      <dgm:t>
        <a:bodyPr/>
        <a:lstStyle/>
        <a:p>
          <a:endParaRPr lang="es-CO"/>
        </a:p>
      </dgm:t>
    </dgm:pt>
    <dgm:pt modelId="{DF714C83-AC70-456B-A4EF-FA9E64619B7B}">
      <dgm:prSet phldrT="[Texto]" custT="1"/>
      <dgm:spPr/>
      <dgm:t>
        <a:bodyPr/>
        <a:lstStyle/>
        <a:p>
          <a:r>
            <a:rPr lang="es-ES" sz="2000" dirty="0" smtClean="0">
              <a:solidFill>
                <a:schemeClr val="bg2">
                  <a:lumMod val="10000"/>
                </a:schemeClr>
              </a:solidFill>
            </a:rPr>
            <a:t>Tensión arterial: </a:t>
          </a:r>
          <a:endParaRPr lang="es-CO" sz="2000" dirty="0">
            <a:solidFill>
              <a:schemeClr val="bg2">
                <a:lumMod val="10000"/>
              </a:schemeClr>
            </a:solidFill>
          </a:endParaRPr>
        </a:p>
      </dgm:t>
    </dgm:pt>
    <dgm:pt modelId="{8846286A-83B0-4926-AA30-2769754B3976}" type="parTrans" cxnId="{69A125F2-1047-4FB7-8418-0434FC2D06D2}">
      <dgm:prSet/>
      <dgm:spPr/>
      <dgm:t>
        <a:bodyPr/>
        <a:lstStyle/>
        <a:p>
          <a:endParaRPr lang="es-CO" sz="2000">
            <a:solidFill>
              <a:schemeClr val="bg2">
                <a:lumMod val="10000"/>
              </a:schemeClr>
            </a:solidFill>
          </a:endParaRPr>
        </a:p>
      </dgm:t>
    </dgm:pt>
    <dgm:pt modelId="{1D1CB937-2CF3-4644-8D56-C25CC52A208F}" type="sibTrans" cxnId="{69A125F2-1047-4FB7-8418-0434FC2D06D2}">
      <dgm:prSet/>
      <dgm:spPr/>
      <dgm:t>
        <a:bodyPr/>
        <a:lstStyle/>
        <a:p>
          <a:endParaRPr lang="es-CO" sz="2000">
            <a:solidFill>
              <a:schemeClr val="bg2">
                <a:lumMod val="10000"/>
              </a:schemeClr>
            </a:solidFill>
          </a:endParaRPr>
        </a:p>
      </dgm:t>
    </dgm:pt>
    <dgm:pt modelId="{3392D988-6280-46A9-8453-4BC339BA5D58}">
      <dgm:prSet custT="1"/>
      <dgm:spPr/>
      <dgm:t>
        <a:bodyPr/>
        <a:lstStyle/>
        <a:p>
          <a:r>
            <a:rPr lang="es-ES" sz="2000" dirty="0" smtClean="0">
              <a:solidFill>
                <a:schemeClr val="bg2">
                  <a:lumMod val="10000"/>
                </a:schemeClr>
              </a:solidFill>
            </a:rPr>
            <a:t>Frecuencia cardiaca fetal.</a:t>
          </a:r>
          <a:endParaRPr lang="es-CO" sz="2000" dirty="0">
            <a:solidFill>
              <a:schemeClr val="bg2">
                <a:lumMod val="10000"/>
              </a:schemeClr>
            </a:solidFill>
          </a:endParaRPr>
        </a:p>
      </dgm:t>
    </dgm:pt>
    <dgm:pt modelId="{4D693EFE-E81D-4BD2-BAC5-962675988C4F}" type="parTrans" cxnId="{E918CE36-5AB2-4888-A308-A0225B60D68E}">
      <dgm:prSet/>
      <dgm:spPr/>
      <dgm:t>
        <a:bodyPr/>
        <a:lstStyle/>
        <a:p>
          <a:endParaRPr lang="es-CO" sz="2000">
            <a:solidFill>
              <a:schemeClr val="bg2">
                <a:lumMod val="10000"/>
              </a:schemeClr>
            </a:solidFill>
          </a:endParaRPr>
        </a:p>
      </dgm:t>
    </dgm:pt>
    <dgm:pt modelId="{77CB4A5A-2148-4701-818A-5485F33D82DD}" type="sibTrans" cxnId="{E918CE36-5AB2-4888-A308-A0225B60D68E}">
      <dgm:prSet/>
      <dgm:spPr/>
      <dgm:t>
        <a:bodyPr/>
        <a:lstStyle/>
        <a:p>
          <a:endParaRPr lang="es-CO" sz="2000">
            <a:solidFill>
              <a:schemeClr val="bg2">
                <a:lumMod val="10000"/>
              </a:schemeClr>
            </a:solidFill>
          </a:endParaRPr>
        </a:p>
      </dgm:t>
    </dgm:pt>
    <dgm:pt modelId="{777F294D-AAB5-49D2-A326-41F48D4795CA}">
      <dgm:prSet custT="1"/>
      <dgm:spPr/>
      <dgm:t>
        <a:bodyPr/>
        <a:lstStyle/>
        <a:p>
          <a:r>
            <a:rPr lang="es-ES" sz="2000" dirty="0" smtClean="0">
              <a:solidFill>
                <a:schemeClr val="bg2">
                  <a:lumMod val="10000"/>
                </a:schemeClr>
              </a:solidFill>
            </a:rPr>
            <a:t>Situación y presentación fetal a partir de la semana 36.</a:t>
          </a:r>
          <a:endParaRPr lang="es-CO" sz="2000" dirty="0">
            <a:solidFill>
              <a:schemeClr val="bg2">
                <a:lumMod val="10000"/>
              </a:schemeClr>
            </a:solidFill>
          </a:endParaRPr>
        </a:p>
      </dgm:t>
    </dgm:pt>
    <dgm:pt modelId="{50BBF1A5-1E9A-44AB-B382-75947060F9C6}" type="parTrans" cxnId="{11C41793-3945-4352-A42D-39FBABE2CC05}">
      <dgm:prSet/>
      <dgm:spPr/>
      <dgm:t>
        <a:bodyPr/>
        <a:lstStyle/>
        <a:p>
          <a:endParaRPr lang="es-CO" sz="2000">
            <a:solidFill>
              <a:schemeClr val="bg2">
                <a:lumMod val="10000"/>
              </a:schemeClr>
            </a:solidFill>
          </a:endParaRPr>
        </a:p>
      </dgm:t>
    </dgm:pt>
    <dgm:pt modelId="{3B817A01-AD70-4480-AD1E-3EB2A0880F41}" type="sibTrans" cxnId="{11C41793-3945-4352-A42D-39FBABE2CC05}">
      <dgm:prSet/>
      <dgm:spPr/>
      <dgm:t>
        <a:bodyPr/>
        <a:lstStyle/>
        <a:p>
          <a:endParaRPr lang="es-CO" sz="2000">
            <a:solidFill>
              <a:schemeClr val="bg2">
                <a:lumMod val="10000"/>
              </a:schemeClr>
            </a:solidFill>
          </a:endParaRPr>
        </a:p>
      </dgm:t>
    </dgm:pt>
    <dgm:pt modelId="{1964AA80-794D-4FF0-80FB-C569B2081AC5}">
      <dgm:prSet phldrT="[Texto]" custT="1"/>
      <dgm:spPr/>
      <dgm:t>
        <a:bodyPr/>
        <a:lstStyle/>
        <a:p>
          <a:r>
            <a:rPr lang="es-ES" sz="2000" dirty="0" smtClean="0">
              <a:solidFill>
                <a:schemeClr val="bg2">
                  <a:lumMod val="10000"/>
                </a:schemeClr>
              </a:solidFill>
            </a:rPr>
            <a:t>Curvas de ganancia de peso 28 s</a:t>
          </a:r>
          <a:endParaRPr lang="es-CO" sz="2000" dirty="0">
            <a:solidFill>
              <a:schemeClr val="bg2">
                <a:lumMod val="10000"/>
              </a:schemeClr>
            </a:solidFill>
          </a:endParaRPr>
        </a:p>
      </dgm:t>
    </dgm:pt>
    <dgm:pt modelId="{AEDAE38D-B23F-4027-A009-E7102CED5ED7}" type="parTrans" cxnId="{AD71C663-988C-4AE0-A9DE-18F2ED2BE2C4}">
      <dgm:prSet/>
      <dgm:spPr/>
      <dgm:t>
        <a:bodyPr/>
        <a:lstStyle/>
        <a:p>
          <a:endParaRPr lang="es-CO" sz="2000">
            <a:solidFill>
              <a:schemeClr val="bg2">
                <a:lumMod val="10000"/>
              </a:schemeClr>
            </a:solidFill>
          </a:endParaRPr>
        </a:p>
      </dgm:t>
    </dgm:pt>
    <dgm:pt modelId="{4C05BE63-DC99-41E5-901C-3F3546629A5D}" type="sibTrans" cxnId="{AD71C663-988C-4AE0-A9DE-18F2ED2BE2C4}">
      <dgm:prSet/>
      <dgm:spPr/>
      <dgm:t>
        <a:bodyPr/>
        <a:lstStyle/>
        <a:p>
          <a:endParaRPr lang="es-CO" sz="2000">
            <a:solidFill>
              <a:schemeClr val="bg2">
                <a:lumMod val="10000"/>
              </a:schemeClr>
            </a:solidFill>
          </a:endParaRPr>
        </a:p>
      </dgm:t>
    </dgm:pt>
    <dgm:pt modelId="{429F1820-F6E4-4015-BD7E-96DE2F6CF3EF}">
      <dgm:prSet phldrT="[Texto]" custT="1"/>
      <dgm:spPr/>
      <dgm:t>
        <a:bodyPr/>
        <a:lstStyle/>
        <a:p>
          <a:r>
            <a:rPr lang="es-ES" sz="2000" smtClean="0">
              <a:solidFill>
                <a:schemeClr val="bg2">
                  <a:lumMod val="10000"/>
                </a:schemeClr>
              </a:solidFill>
            </a:rPr>
            <a:t>Altura uterina.</a:t>
          </a:r>
          <a:endParaRPr lang="es-CO" sz="2000" dirty="0">
            <a:solidFill>
              <a:schemeClr val="bg2">
                <a:lumMod val="10000"/>
              </a:schemeClr>
            </a:solidFill>
          </a:endParaRPr>
        </a:p>
      </dgm:t>
    </dgm:pt>
    <dgm:pt modelId="{E9ECED47-1EDA-46B9-BA7C-F5B225679D2A}" type="parTrans" cxnId="{25F469D4-615A-4C57-97F2-1722D86F0438}">
      <dgm:prSet/>
      <dgm:spPr/>
      <dgm:t>
        <a:bodyPr/>
        <a:lstStyle/>
        <a:p>
          <a:endParaRPr lang="es-CO" sz="2000">
            <a:solidFill>
              <a:schemeClr val="bg2">
                <a:lumMod val="10000"/>
              </a:schemeClr>
            </a:solidFill>
          </a:endParaRPr>
        </a:p>
      </dgm:t>
    </dgm:pt>
    <dgm:pt modelId="{4BFE094B-347C-4A6E-8C38-43C1AAA6C266}" type="sibTrans" cxnId="{25F469D4-615A-4C57-97F2-1722D86F0438}">
      <dgm:prSet/>
      <dgm:spPr/>
      <dgm:t>
        <a:bodyPr/>
        <a:lstStyle/>
        <a:p>
          <a:endParaRPr lang="es-CO" sz="2000">
            <a:solidFill>
              <a:schemeClr val="bg2">
                <a:lumMod val="10000"/>
              </a:schemeClr>
            </a:solidFill>
          </a:endParaRPr>
        </a:p>
      </dgm:t>
    </dgm:pt>
    <dgm:pt modelId="{17A2C62D-F503-44B0-BAF5-CB12B788538E}" type="pres">
      <dgm:prSet presAssocID="{D3A7198A-DB87-46DF-B8AD-DBA712E0ACE6}" presName="Name0" presStyleCnt="0">
        <dgm:presLayoutVars>
          <dgm:chMax val="7"/>
          <dgm:chPref val="7"/>
          <dgm:dir/>
        </dgm:presLayoutVars>
      </dgm:prSet>
      <dgm:spPr/>
      <dgm:t>
        <a:bodyPr/>
        <a:lstStyle/>
        <a:p>
          <a:endParaRPr lang="es-CO"/>
        </a:p>
      </dgm:t>
    </dgm:pt>
    <dgm:pt modelId="{36113AEE-7178-48C0-9202-43D1693D9BF6}" type="pres">
      <dgm:prSet presAssocID="{D3A7198A-DB87-46DF-B8AD-DBA712E0ACE6}" presName="Name1" presStyleCnt="0"/>
      <dgm:spPr/>
    </dgm:pt>
    <dgm:pt modelId="{992F7FB1-DD96-4972-96FC-93162BD3B7E8}" type="pres">
      <dgm:prSet presAssocID="{D3A7198A-DB87-46DF-B8AD-DBA712E0ACE6}" presName="cycle" presStyleCnt="0"/>
      <dgm:spPr/>
    </dgm:pt>
    <dgm:pt modelId="{E3839BBA-48E5-4CBD-88AD-8C87CF83F8A8}" type="pres">
      <dgm:prSet presAssocID="{D3A7198A-DB87-46DF-B8AD-DBA712E0ACE6}" presName="srcNode" presStyleLbl="node1" presStyleIdx="0" presStyleCnt="5"/>
      <dgm:spPr/>
    </dgm:pt>
    <dgm:pt modelId="{B5B243F9-DDE7-4A1F-8A67-865C49BB85EF}" type="pres">
      <dgm:prSet presAssocID="{D3A7198A-DB87-46DF-B8AD-DBA712E0ACE6}" presName="conn" presStyleLbl="parChTrans1D2" presStyleIdx="0" presStyleCnt="1"/>
      <dgm:spPr/>
      <dgm:t>
        <a:bodyPr/>
        <a:lstStyle/>
        <a:p>
          <a:endParaRPr lang="es-CO"/>
        </a:p>
      </dgm:t>
    </dgm:pt>
    <dgm:pt modelId="{B9E40EC1-C3F6-40AF-B55F-11F88B48B7B6}" type="pres">
      <dgm:prSet presAssocID="{D3A7198A-DB87-46DF-B8AD-DBA712E0ACE6}" presName="extraNode" presStyleLbl="node1" presStyleIdx="0" presStyleCnt="5"/>
      <dgm:spPr/>
    </dgm:pt>
    <dgm:pt modelId="{AE6F51B2-2752-40F4-A06D-BD3B3C885807}" type="pres">
      <dgm:prSet presAssocID="{D3A7198A-DB87-46DF-B8AD-DBA712E0ACE6}" presName="dstNode" presStyleLbl="node1" presStyleIdx="0" presStyleCnt="5"/>
      <dgm:spPr/>
    </dgm:pt>
    <dgm:pt modelId="{C13F70BE-18AC-4FD9-8333-C8556DC7F7E3}" type="pres">
      <dgm:prSet presAssocID="{DF714C83-AC70-456B-A4EF-FA9E64619B7B}" presName="text_1" presStyleLbl="node1" presStyleIdx="0" presStyleCnt="5">
        <dgm:presLayoutVars>
          <dgm:bulletEnabled val="1"/>
        </dgm:presLayoutVars>
      </dgm:prSet>
      <dgm:spPr/>
      <dgm:t>
        <a:bodyPr/>
        <a:lstStyle/>
        <a:p>
          <a:endParaRPr lang="es-CO"/>
        </a:p>
      </dgm:t>
    </dgm:pt>
    <dgm:pt modelId="{A4AC3EDA-3CA9-4E1D-BC42-E4826A672517}" type="pres">
      <dgm:prSet presAssocID="{DF714C83-AC70-456B-A4EF-FA9E64619B7B}" presName="accent_1" presStyleCnt="0"/>
      <dgm:spPr/>
    </dgm:pt>
    <dgm:pt modelId="{58A63EF4-D825-41FB-9EF2-2560CB71EDCD}" type="pres">
      <dgm:prSet presAssocID="{DF714C83-AC70-456B-A4EF-FA9E64619B7B}" presName="accentRepeatNode" presStyleLbl="solidFgAcc1" presStyleIdx="0" presStyleCnt="5" custScaleX="134118" custScaleY="129837"/>
      <dgm:spPr>
        <a:blipFill rotWithShape="0">
          <a:blip xmlns:r="http://schemas.openxmlformats.org/officeDocument/2006/relationships" r:embed="rId1"/>
          <a:stretch>
            <a:fillRect/>
          </a:stretch>
        </a:blipFill>
      </dgm:spPr>
    </dgm:pt>
    <dgm:pt modelId="{8F3EE7ED-C4C9-491B-901C-7D538C22462C}" type="pres">
      <dgm:prSet presAssocID="{1964AA80-794D-4FF0-80FB-C569B2081AC5}" presName="text_2" presStyleLbl="node1" presStyleIdx="1" presStyleCnt="5">
        <dgm:presLayoutVars>
          <dgm:bulletEnabled val="1"/>
        </dgm:presLayoutVars>
      </dgm:prSet>
      <dgm:spPr/>
      <dgm:t>
        <a:bodyPr/>
        <a:lstStyle/>
        <a:p>
          <a:endParaRPr lang="es-CO"/>
        </a:p>
      </dgm:t>
    </dgm:pt>
    <dgm:pt modelId="{7A1413D3-5804-44DD-BA59-DA3B0AB54C09}" type="pres">
      <dgm:prSet presAssocID="{1964AA80-794D-4FF0-80FB-C569B2081AC5}" presName="accent_2" presStyleCnt="0"/>
      <dgm:spPr/>
    </dgm:pt>
    <dgm:pt modelId="{008B233B-0809-41E6-A4DB-7036C0313F6B}" type="pres">
      <dgm:prSet presAssocID="{1964AA80-794D-4FF0-80FB-C569B2081AC5}" presName="accentRepeatNode" presStyleLbl="solidFgAcc1" presStyleIdx="1" presStyleCnt="5" custScaleX="126779" custScaleY="128006"/>
      <dgm:spPr>
        <a:blipFill rotWithShape="0">
          <a:blip xmlns:r="http://schemas.openxmlformats.org/officeDocument/2006/relationships" r:embed="rId2"/>
          <a:stretch>
            <a:fillRect/>
          </a:stretch>
        </a:blipFill>
      </dgm:spPr>
      <dgm:t>
        <a:bodyPr/>
        <a:lstStyle/>
        <a:p>
          <a:endParaRPr lang="es-CO"/>
        </a:p>
      </dgm:t>
    </dgm:pt>
    <dgm:pt modelId="{EC27CE4F-312E-4349-8C1C-7255BE5F1B77}" type="pres">
      <dgm:prSet presAssocID="{429F1820-F6E4-4015-BD7E-96DE2F6CF3EF}" presName="text_3" presStyleLbl="node1" presStyleIdx="2" presStyleCnt="5">
        <dgm:presLayoutVars>
          <dgm:bulletEnabled val="1"/>
        </dgm:presLayoutVars>
      </dgm:prSet>
      <dgm:spPr/>
      <dgm:t>
        <a:bodyPr/>
        <a:lstStyle/>
        <a:p>
          <a:endParaRPr lang="es-CO"/>
        </a:p>
      </dgm:t>
    </dgm:pt>
    <dgm:pt modelId="{3CC628FD-A441-4C97-B36D-0B3AE9DE77B9}" type="pres">
      <dgm:prSet presAssocID="{429F1820-F6E4-4015-BD7E-96DE2F6CF3EF}" presName="accent_3" presStyleCnt="0"/>
      <dgm:spPr/>
    </dgm:pt>
    <dgm:pt modelId="{4DF9DB34-7EE9-4312-89C2-4EE6BAA683D0}" type="pres">
      <dgm:prSet presAssocID="{429F1820-F6E4-4015-BD7E-96DE2F6CF3EF}" presName="accentRepeatNode" presStyleLbl="solidFgAcc1" presStyleIdx="2" presStyleCnt="5" custScaleX="116921" custScaleY="115115" custLinFactNeighborY="1599"/>
      <dgm:spPr>
        <a:blipFill rotWithShape="0">
          <a:blip xmlns:r="http://schemas.openxmlformats.org/officeDocument/2006/relationships" r:embed="rId3"/>
          <a:stretch>
            <a:fillRect/>
          </a:stretch>
        </a:blipFill>
      </dgm:spPr>
    </dgm:pt>
    <dgm:pt modelId="{4B2133AB-16EB-43A5-AD04-F41776EC1A3E}" type="pres">
      <dgm:prSet presAssocID="{3392D988-6280-46A9-8453-4BC339BA5D58}" presName="text_4" presStyleLbl="node1" presStyleIdx="3" presStyleCnt="5">
        <dgm:presLayoutVars>
          <dgm:bulletEnabled val="1"/>
        </dgm:presLayoutVars>
      </dgm:prSet>
      <dgm:spPr/>
      <dgm:t>
        <a:bodyPr/>
        <a:lstStyle/>
        <a:p>
          <a:endParaRPr lang="es-CO"/>
        </a:p>
      </dgm:t>
    </dgm:pt>
    <dgm:pt modelId="{2F7DBBD7-FEE0-4610-9690-00149DCBF23E}" type="pres">
      <dgm:prSet presAssocID="{3392D988-6280-46A9-8453-4BC339BA5D58}" presName="accent_4" presStyleCnt="0"/>
      <dgm:spPr/>
    </dgm:pt>
    <dgm:pt modelId="{89CE7DBE-D45E-4D51-B52B-DD591D4FDA24}" type="pres">
      <dgm:prSet presAssocID="{3392D988-6280-46A9-8453-4BC339BA5D58}" presName="accentRepeatNode" presStyleLbl="solidFgAcc1" presStyleIdx="3" presStyleCnt="5" custScaleX="116587" custScaleY="118380" custLinFactNeighborY="3198"/>
      <dgm:spPr>
        <a:blipFill rotWithShape="0">
          <a:blip xmlns:r="http://schemas.openxmlformats.org/officeDocument/2006/relationships" r:embed="rId4"/>
          <a:stretch>
            <a:fillRect/>
          </a:stretch>
        </a:blipFill>
      </dgm:spPr>
    </dgm:pt>
    <dgm:pt modelId="{10BE1D93-3A52-4DD3-8A2E-A254BB73C8DF}" type="pres">
      <dgm:prSet presAssocID="{777F294D-AAB5-49D2-A326-41F48D4795CA}" presName="text_5" presStyleLbl="node1" presStyleIdx="4" presStyleCnt="5">
        <dgm:presLayoutVars>
          <dgm:bulletEnabled val="1"/>
        </dgm:presLayoutVars>
      </dgm:prSet>
      <dgm:spPr/>
      <dgm:t>
        <a:bodyPr/>
        <a:lstStyle/>
        <a:p>
          <a:endParaRPr lang="es-CO"/>
        </a:p>
      </dgm:t>
    </dgm:pt>
    <dgm:pt modelId="{E5A19D86-7F56-40A3-9485-3FD38155C86D}" type="pres">
      <dgm:prSet presAssocID="{777F294D-AAB5-49D2-A326-41F48D4795CA}" presName="accent_5" presStyleCnt="0"/>
      <dgm:spPr/>
    </dgm:pt>
    <dgm:pt modelId="{FF9661C9-AA90-421A-96D2-10D6FCD442FC}" type="pres">
      <dgm:prSet presAssocID="{777F294D-AAB5-49D2-A326-41F48D4795CA}" presName="accentRepeatNode" presStyleLbl="solidFgAcc1" presStyleIdx="4" presStyleCnt="5" custScaleX="121733" custScaleY="131159"/>
      <dgm:spPr>
        <a:blipFill rotWithShape="0">
          <a:blip xmlns:r="http://schemas.openxmlformats.org/officeDocument/2006/relationships" r:embed="rId5"/>
          <a:stretch>
            <a:fillRect/>
          </a:stretch>
        </a:blipFill>
      </dgm:spPr>
    </dgm:pt>
  </dgm:ptLst>
  <dgm:cxnLst>
    <dgm:cxn modelId="{99DE8B12-4EBD-44C7-B5DA-CDCF53849632}" type="presOf" srcId="{DF714C83-AC70-456B-A4EF-FA9E64619B7B}" destId="{C13F70BE-18AC-4FD9-8333-C8556DC7F7E3}" srcOrd="0" destOrd="0" presId="urn:microsoft.com/office/officeart/2008/layout/VerticalCurvedList"/>
    <dgm:cxn modelId="{B0A56F78-ED62-4203-B3F4-16F72B9A82ED}" type="presOf" srcId="{D3A7198A-DB87-46DF-B8AD-DBA712E0ACE6}" destId="{17A2C62D-F503-44B0-BAF5-CB12B788538E}" srcOrd="0" destOrd="0" presId="urn:microsoft.com/office/officeart/2008/layout/VerticalCurvedList"/>
    <dgm:cxn modelId="{69A125F2-1047-4FB7-8418-0434FC2D06D2}" srcId="{D3A7198A-DB87-46DF-B8AD-DBA712E0ACE6}" destId="{DF714C83-AC70-456B-A4EF-FA9E64619B7B}" srcOrd="0" destOrd="0" parTransId="{8846286A-83B0-4926-AA30-2769754B3976}" sibTransId="{1D1CB937-2CF3-4644-8D56-C25CC52A208F}"/>
    <dgm:cxn modelId="{AD71C663-988C-4AE0-A9DE-18F2ED2BE2C4}" srcId="{D3A7198A-DB87-46DF-B8AD-DBA712E0ACE6}" destId="{1964AA80-794D-4FF0-80FB-C569B2081AC5}" srcOrd="1" destOrd="0" parTransId="{AEDAE38D-B23F-4027-A009-E7102CED5ED7}" sibTransId="{4C05BE63-DC99-41E5-901C-3F3546629A5D}"/>
    <dgm:cxn modelId="{11C41793-3945-4352-A42D-39FBABE2CC05}" srcId="{D3A7198A-DB87-46DF-B8AD-DBA712E0ACE6}" destId="{777F294D-AAB5-49D2-A326-41F48D4795CA}" srcOrd="4" destOrd="0" parTransId="{50BBF1A5-1E9A-44AB-B382-75947060F9C6}" sibTransId="{3B817A01-AD70-4480-AD1E-3EB2A0880F41}"/>
    <dgm:cxn modelId="{7666DC86-EF35-4408-9410-340307516943}" type="presOf" srcId="{3392D988-6280-46A9-8453-4BC339BA5D58}" destId="{4B2133AB-16EB-43A5-AD04-F41776EC1A3E}" srcOrd="0" destOrd="0" presId="urn:microsoft.com/office/officeart/2008/layout/VerticalCurvedList"/>
    <dgm:cxn modelId="{E6C362F8-99D4-492F-B344-32B562821CF9}" type="presOf" srcId="{1D1CB937-2CF3-4644-8D56-C25CC52A208F}" destId="{B5B243F9-DDE7-4A1F-8A67-865C49BB85EF}" srcOrd="0" destOrd="0" presId="urn:microsoft.com/office/officeart/2008/layout/VerticalCurvedList"/>
    <dgm:cxn modelId="{E918CE36-5AB2-4888-A308-A0225B60D68E}" srcId="{D3A7198A-DB87-46DF-B8AD-DBA712E0ACE6}" destId="{3392D988-6280-46A9-8453-4BC339BA5D58}" srcOrd="3" destOrd="0" parTransId="{4D693EFE-E81D-4BD2-BAC5-962675988C4F}" sibTransId="{77CB4A5A-2148-4701-818A-5485F33D82DD}"/>
    <dgm:cxn modelId="{A4529D77-3D6B-46C0-8F7E-164EECE795C4}" type="presOf" srcId="{429F1820-F6E4-4015-BD7E-96DE2F6CF3EF}" destId="{EC27CE4F-312E-4349-8C1C-7255BE5F1B77}" srcOrd="0" destOrd="0" presId="urn:microsoft.com/office/officeart/2008/layout/VerticalCurvedList"/>
    <dgm:cxn modelId="{25F469D4-615A-4C57-97F2-1722D86F0438}" srcId="{D3A7198A-DB87-46DF-B8AD-DBA712E0ACE6}" destId="{429F1820-F6E4-4015-BD7E-96DE2F6CF3EF}" srcOrd="2" destOrd="0" parTransId="{E9ECED47-1EDA-46B9-BA7C-F5B225679D2A}" sibTransId="{4BFE094B-347C-4A6E-8C38-43C1AAA6C266}"/>
    <dgm:cxn modelId="{24E37FBC-3FC8-4DEC-8F06-9CED4C34D755}" type="presOf" srcId="{777F294D-AAB5-49D2-A326-41F48D4795CA}" destId="{10BE1D93-3A52-4DD3-8A2E-A254BB73C8DF}" srcOrd="0" destOrd="0" presId="urn:microsoft.com/office/officeart/2008/layout/VerticalCurvedList"/>
    <dgm:cxn modelId="{9A867EFF-5BE1-4109-8EF5-8BE98A20CB1F}" type="presOf" srcId="{1964AA80-794D-4FF0-80FB-C569B2081AC5}" destId="{8F3EE7ED-C4C9-491B-901C-7D538C22462C}" srcOrd="0" destOrd="0" presId="urn:microsoft.com/office/officeart/2008/layout/VerticalCurvedList"/>
    <dgm:cxn modelId="{E691D9BE-1CCA-4505-B4BA-77A4F8E9D308}" type="presParOf" srcId="{17A2C62D-F503-44B0-BAF5-CB12B788538E}" destId="{36113AEE-7178-48C0-9202-43D1693D9BF6}" srcOrd="0" destOrd="0" presId="urn:microsoft.com/office/officeart/2008/layout/VerticalCurvedList"/>
    <dgm:cxn modelId="{00C6F81F-F9F0-40E5-A10D-B23F26E5EF08}" type="presParOf" srcId="{36113AEE-7178-48C0-9202-43D1693D9BF6}" destId="{992F7FB1-DD96-4972-96FC-93162BD3B7E8}" srcOrd="0" destOrd="0" presId="urn:microsoft.com/office/officeart/2008/layout/VerticalCurvedList"/>
    <dgm:cxn modelId="{B0063268-58CA-4740-A035-8EA5ACF31E2F}" type="presParOf" srcId="{992F7FB1-DD96-4972-96FC-93162BD3B7E8}" destId="{E3839BBA-48E5-4CBD-88AD-8C87CF83F8A8}" srcOrd="0" destOrd="0" presId="urn:microsoft.com/office/officeart/2008/layout/VerticalCurvedList"/>
    <dgm:cxn modelId="{DE9A499C-AAB8-4CE1-9D6E-8CEB1C5B6D34}" type="presParOf" srcId="{992F7FB1-DD96-4972-96FC-93162BD3B7E8}" destId="{B5B243F9-DDE7-4A1F-8A67-865C49BB85EF}" srcOrd="1" destOrd="0" presId="urn:microsoft.com/office/officeart/2008/layout/VerticalCurvedList"/>
    <dgm:cxn modelId="{29A3DADA-0116-409B-8C24-E49452C7DF39}" type="presParOf" srcId="{992F7FB1-DD96-4972-96FC-93162BD3B7E8}" destId="{B9E40EC1-C3F6-40AF-B55F-11F88B48B7B6}" srcOrd="2" destOrd="0" presId="urn:microsoft.com/office/officeart/2008/layout/VerticalCurvedList"/>
    <dgm:cxn modelId="{494795DA-414E-4A62-9B64-910D313942DD}" type="presParOf" srcId="{992F7FB1-DD96-4972-96FC-93162BD3B7E8}" destId="{AE6F51B2-2752-40F4-A06D-BD3B3C885807}" srcOrd="3" destOrd="0" presId="urn:microsoft.com/office/officeart/2008/layout/VerticalCurvedList"/>
    <dgm:cxn modelId="{6CA009FB-E111-46F8-A775-B3AC626A6889}" type="presParOf" srcId="{36113AEE-7178-48C0-9202-43D1693D9BF6}" destId="{C13F70BE-18AC-4FD9-8333-C8556DC7F7E3}" srcOrd="1" destOrd="0" presId="urn:microsoft.com/office/officeart/2008/layout/VerticalCurvedList"/>
    <dgm:cxn modelId="{B0187F5E-0577-4ECD-96DE-05B4F6304781}" type="presParOf" srcId="{36113AEE-7178-48C0-9202-43D1693D9BF6}" destId="{A4AC3EDA-3CA9-4E1D-BC42-E4826A672517}" srcOrd="2" destOrd="0" presId="urn:microsoft.com/office/officeart/2008/layout/VerticalCurvedList"/>
    <dgm:cxn modelId="{82DF12D5-4B91-420E-B601-5845B6F488DC}" type="presParOf" srcId="{A4AC3EDA-3CA9-4E1D-BC42-E4826A672517}" destId="{58A63EF4-D825-41FB-9EF2-2560CB71EDCD}" srcOrd="0" destOrd="0" presId="urn:microsoft.com/office/officeart/2008/layout/VerticalCurvedList"/>
    <dgm:cxn modelId="{45B38133-5250-48A2-8EBA-3851AA5E4690}" type="presParOf" srcId="{36113AEE-7178-48C0-9202-43D1693D9BF6}" destId="{8F3EE7ED-C4C9-491B-901C-7D538C22462C}" srcOrd="3" destOrd="0" presId="urn:microsoft.com/office/officeart/2008/layout/VerticalCurvedList"/>
    <dgm:cxn modelId="{61DF434C-EE52-4107-89A3-D08DD0744B52}" type="presParOf" srcId="{36113AEE-7178-48C0-9202-43D1693D9BF6}" destId="{7A1413D3-5804-44DD-BA59-DA3B0AB54C09}" srcOrd="4" destOrd="0" presId="urn:microsoft.com/office/officeart/2008/layout/VerticalCurvedList"/>
    <dgm:cxn modelId="{5777F07B-EE85-4F26-9754-F368120E3B22}" type="presParOf" srcId="{7A1413D3-5804-44DD-BA59-DA3B0AB54C09}" destId="{008B233B-0809-41E6-A4DB-7036C0313F6B}" srcOrd="0" destOrd="0" presId="urn:microsoft.com/office/officeart/2008/layout/VerticalCurvedList"/>
    <dgm:cxn modelId="{5864FE97-C46D-4E35-BC5D-324095B37956}" type="presParOf" srcId="{36113AEE-7178-48C0-9202-43D1693D9BF6}" destId="{EC27CE4F-312E-4349-8C1C-7255BE5F1B77}" srcOrd="5" destOrd="0" presId="urn:microsoft.com/office/officeart/2008/layout/VerticalCurvedList"/>
    <dgm:cxn modelId="{B99176B4-E588-47A5-8D89-595DBFF24520}" type="presParOf" srcId="{36113AEE-7178-48C0-9202-43D1693D9BF6}" destId="{3CC628FD-A441-4C97-B36D-0B3AE9DE77B9}" srcOrd="6" destOrd="0" presId="urn:microsoft.com/office/officeart/2008/layout/VerticalCurvedList"/>
    <dgm:cxn modelId="{5D53F9D0-CFB9-49C1-93F3-71B5A930A141}" type="presParOf" srcId="{3CC628FD-A441-4C97-B36D-0B3AE9DE77B9}" destId="{4DF9DB34-7EE9-4312-89C2-4EE6BAA683D0}" srcOrd="0" destOrd="0" presId="urn:microsoft.com/office/officeart/2008/layout/VerticalCurvedList"/>
    <dgm:cxn modelId="{3085735F-00C4-4E3B-90AB-7913B2E61AE5}" type="presParOf" srcId="{36113AEE-7178-48C0-9202-43D1693D9BF6}" destId="{4B2133AB-16EB-43A5-AD04-F41776EC1A3E}" srcOrd="7" destOrd="0" presId="urn:microsoft.com/office/officeart/2008/layout/VerticalCurvedList"/>
    <dgm:cxn modelId="{6BAFDDC1-D03C-48F6-9F56-50A749CEBE58}" type="presParOf" srcId="{36113AEE-7178-48C0-9202-43D1693D9BF6}" destId="{2F7DBBD7-FEE0-4610-9690-00149DCBF23E}" srcOrd="8" destOrd="0" presId="urn:microsoft.com/office/officeart/2008/layout/VerticalCurvedList"/>
    <dgm:cxn modelId="{108656D4-7DC2-4BEB-AE8E-4A0202FED9C4}" type="presParOf" srcId="{2F7DBBD7-FEE0-4610-9690-00149DCBF23E}" destId="{89CE7DBE-D45E-4D51-B52B-DD591D4FDA24}" srcOrd="0" destOrd="0" presId="urn:microsoft.com/office/officeart/2008/layout/VerticalCurvedList"/>
    <dgm:cxn modelId="{C4153F60-C36D-4FC0-9658-DB03B640113A}" type="presParOf" srcId="{36113AEE-7178-48C0-9202-43D1693D9BF6}" destId="{10BE1D93-3A52-4DD3-8A2E-A254BB73C8DF}" srcOrd="9" destOrd="0" presId="urn:microsoft.com/office/officeart/2008/layout/VerticalCurvedList"/>
    <dgm:cxn modelId="{F2425E99-5F84-4A56-A3C8-ED4055D029A8}" type="presParOf" srcId="{36113AEE-7178-48C0-9202-43D1693D9BF6}" destId="{E5A19D86-7F56-40A3-9485-3FD38155C86D}" srcOrd="10" destOrd="0" presId="urn:microsoft.com/office/officeart/2008/layout/VerticalCurvedList"/>
    <dgm:cxn modelId="{78DE2A76-5BDB-4B89-B0D5-CA22C0599C8B}" type="presParOf" srcId="{E5A19D86-7F56-40A3-9485-3FD38155C86D}" destId="{FF9661C9-AA90-421A-96D2-10D6FCD442F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BABD6F-0C20-4688-8687-9F709786F7FE}" type="doc">
      <dgm:prSet loTypeId="urn:microsoft.com/office/officeart/2008/layout/CaptionedPictures" loCatId="picture" qsTypeId="urn:microsoft.com/office/officeart/2005/8/quickstyle/3d1" qsCatId="3D" csTypeId="urn:microsoft.com/office/officeart/2005/8/colors/colorful2" csCatId="colorful" phldr="1"/>
      <dgm:spPr/>
      <dgm:t>
        <a:bodyPr/>
        <a:lstStyle/>
        <a:p>
          <a:endParaRPr lang="es-CO"/>
        </a:p>
      </dgm:t>
    </dgm:pt>
    <dgm:pt modelId="{94D8018F-2DED-49AD-8077-5F75A7526060}">
      <dgm:prSet phldrT="[Texto]" custT="1"/>
      <dgm:spPr/>
      <dgm:t>
        <a:bodyPr/>
        <a:lstStyle/>
        <a:p>
          <a:r>
            <a:rPr lang="es-CO" sz="1600" dirty="0" smtClean="0">
              <a:solidFill>
                <a:schemeClr val="bg2">
                  <a:lumMod val="10000"/>
                </a:schemeClr>
              </a:solidFill>
            </a:rPr>
            <a:t>Micronutrientes</a:t>
          </a:r>
          <a:endParaRPr lang="es-CO" sz="1600" dirty="0">
            <a:solidFill>
              <a:schemeClr val="bg2">
                <a:lumMod val="10000"/>
              </a:schemeClr>
            </a:solidFill>
          </a:endParaRPr>
        </a:p>
      </dgm:t>
    </dgm:pt>
    <dgm:pt modelId="{C19B42DD-F23B-40DE-8381-AA30645D9C0A}" type="parTrans" cxnId="{A8AB0A03-D0DA-4BA4-8C08-B5055E3619AA}">
      <dgm:prSet/>
      <dgm:spPr/>
      <dgm:t>
        <a:bodyPr/>
        <a:lstStyle/>
        <a:p>
          <a:endParaRPr lang="es-CO" sz="2400">
            <a:solidFill>
              <a:schemeClr val="bg2">
                <a:lumMod val="10000"/>
              </a:schemeClr>
            </a:solidFill>
          </a:endParaRPr>
        </a:p>
      </dgm:t>
    </dgm:pt>
    <dgm:pt modelId="{A552079E-B53F-4FB4-8CDD-590C200F17D0}" type="sibTrans" cxnId="{A8AB0A03-D0DA-4BA4-8C08-B5055E3619AA}">
      <dgm:prSet/>
      <dgm:spPr/>
      <dgm:t>
        <a:bodyPr/>
        <a:lstStyle/>
        <a:p>
          <a:endParaRPr lang="es-CO" sz="2400">
            <a:solidFill>
              <a:schemeClr val="bg2">
                <a:lumMod val="10000"/>
              </a:schemeClr>
            </a:solidFill>
          </a:endParaRPr>
        </a:p>
      </dgm:t>
    </dgm:pt>
    <dgm:pt modelId="{60206274-0740-4690-B177-920608B152F1}">
      <dgm:prSet phldrT="[Texto]" custT="1"/>
      <dgm:spPr/>
      <dgm:t>
        <a:bodyPr/>
        <a:lstStyle/>
        <a:p>
          <a:r>
            <a:rPr lang="es-CO" sz="1600" smtClean="0">
              <a:solidFill>
                <a:schemeClr val="bg2">
                  <a:lumMod val="10000"/>
                </a:schemeClr>
              </a:solidFill>
            </a:rPr>
            <a:t>Vacunación</a:t>
          </a:r>
          <a:endParaRPr lang="es-CO" sz="1600" dirty="0">
            <a:solidFill>
              <a:schemeClr val="bg2">
                <a:lumMod val="10000"/>
              </a:schemeClr>
            </a:solidFill>
          </a:endParaRPr>
        </a:p>
      </dgm:t>
    </dgm:pt>
    <dgm:pt modelId="{4E0029A5-4D99-4472-AD9D-B9E70DF246FE}" type="parTrans" cxnId="{4C36B2E3-F428-499D-8E45-46003EF08947}">
      <dgm:prSet/>
      <dgm:spPr/>
      <dgm:t>
        <a:bodyPr/>
        <a:lstStyle/>
        <a:p>
          <a:endParaRPr lang="es-CO" sz="2400">
            <a:solidFill>
              <a:schemeClr val="bg2">
                <a:lumMod val="10000"/>
              </a:schemeClr>
            </a:solidFill>
          </a:endParaRPr>
        </a:p>
      </dgm:t>
    </dgm:pt>
    <dgm:pt modelId="{759D9215-8E15-4699-994E-7E982F15161D}" type="sibTrans" cxnId="{4C36B2E3-F428-499D-8E45-46003EF08947}">
      <dgm:prSet/>
      <dgm:spPr/>
      <dgm:t>
        <a:bodyPr/>
        <a:lstStyle/>
        <a:p>
          <a:endParaRPr lang="es-CO" sz="2400">
            <a:solidFill>
              <a:schemeClr val="bg2">
                <a:lumMod val="10000"/>
              </a:schemeClr>
            </a:solidFill>
          </a:endParaRPr>
        </a:p>
      </dgm:t>
    </dgm:pt>
    <dgm:pt modelId="{E19C949F-AA18-4CCC-92A8-88867836C2CA}">
      <dgm:prSet phldrT="[Texto]" custT="1"/>
      <dgm:spPr/>
      <dgm:t>
        <a:bodyPr/>
        <a:lstStyle/>
        <a:p>
          <a:r>
            <a:rPr lang="es-CO" sz="1050" dirty="0" smtClean="0">
              <a:solidFill>
                <a:schemeClr val="bg2">
                  <a:lumMod val="10000"/>
                </a:schemeClr>
              </a:solidFill>
            </a:rPr>
            <a:t>Influenza Covid19 </a:t>
          </a:r>
          <a:endParaRPr lang="es-CO" sz="1050" dirty="0">
            <a:solidFill>
              <a:schemeClr val="bg2">
                <a:lumMod val="10000"/>
              </a:schemeClr>
            </a:solidFill>
          </a:endParaRPr>
        </a:p>
      </dgm:t>
    </dgm:pt>
    <dgm:pt modelId="{4EAC0CE7-4CDD-4555-9472-BBC092608A88}" type="parTrans" cxnId="{F18F1FD8-3F1C-4ACB-8963-C794576F6722}">
      <dgm:prSet/>
      <dgm:spPr/>
      <dgm:t>
        <a:bodyPr/>
        <a:lstStyle/>
        <a:p>
          <a:endParaRPr lang="es-CO" sz="2400">
            <a:solidFill>
              <a:schemeClr val="bg2">
                <a:lumMod val="10000"/>
              </a:schemeClr>
            </a:solidFill>
          </a:endParaRPr>
        </a:p>
      </dgm:t>
    </dgm:pt>
    <dgm:pt modelId="{1758F0CE-9F17-4148-821B-02EDC6D14874}" type="sibTrans" cxnId="{F18F1FD8-3F1C-4ACB-8963-C794576F6722}">
      <dgm:prSet/>
      <dgm:spPr/>
      <dgm:t>
        <a:bodyPr/>
        <a:lstStyle/>
        <a:p>
          <a:endParaRPr lang="es-CO" sz="2400">
            <a:solidFill>
              <a:schemeClr val="bg2">
                <a:lumMod val="10000"/>
              </a:schemeClr>
            </a:solidFill>
          </a:endParaRPr>
        </a:p>
      </dgm:t>
    </dgm:pt>
    <dgm:pt modelId="{A446A29E-4F27-4A66-A474-B602EEDE69AD}">
      <dgm:prSet phldrT="[Texto]" custT="1"/>
      <dgm:spPr/>
      <dgm:t>
        <a:bodyPr/>
        <a:lstStyle/>
        <a:p>
          <a:r>
            <a:rPr lang="es-CO" sz="1600" smtClean="0">
              <a:solidFill>
                <a:schemeClr val="bg2">
                  <a:lumMod val="10000"/>
                </a:schemeClr>
              </a:solidFill>
            </a:rPr>
            <a:t>Acido acetil salicílico</a:t>
          </a:r>
          <a:endParaRPr lang="es-CO" sz="1600" dirty="0">
            <a:solidFill>
              <a:schemeClr val="bg2">
                <a:lumMod val="10000"/>
              </a:schemeClr>
            </a:solidFill>
          </a:endParaRPr>
        </a:p>
      </dgm:t>
    </dgm:pt>
    <dgm:pt modelId="{D56800D1-DFA2-4E51-9EC2-578F7348D9A6}" type="parTrans" cxnId="{D91F77AC-7D14-4A88-A698-ECA90BFAFFDB}">
      <dgm:prSet/>
      <dgm:spPr/>
      <dgm:t>
        <a:bodyPr/>
        <a:lstStyle/>
        <a:p>
          <a:endParaRPr lang="es-CO" sz="2400">
            <a:solidFill>
              <a:schemeClr val="bg2">
                <a:lumMod val="10000"/>
              </a:schemeClr>
            </a:solidFill>
          </a:endParaRPr>
        </a:p>
      </dgm:t>
    </dgm:pt>
    <dgm:pt modelId="{56610D67-5454-4345-936F-A94E23CB935D}" type="sibTrans" cxnId="{D91F77AC-7D14-4A88-A698-ECA90BFAFFDB}">
      <dgm:prSet/>
      <dgm:spPr/>
      <dgm:t>
        <a:bodyPr/>
        <a:lstStyle/>
        <a:p>
          <a:endParaRPr lang="es-CO" sz="2400">
            <a:solidFill>
              <a:schemeClr val="bg2">
                <a:lumMod val="10000"/>
              </a:schemeClr>
            </a:solidFill>
          </a:endParaRPr>
        </a:p>
      </dgm:t>
    </dgm:pt>
    <dgm:pt modelId="{08EEEC16-DE2F-414B-8E8A-6DA10BA266D9}">
      <dgm:prSet phldrT="[Texto]" custT="1"/>
      <dgm:spPr/>
      <dgm:t>
        <a:bodyPr/>
        <a:lstStyle/>
        <a:p>
          <a:endParaRPr lang="es-CO" sz="1100" dirty="0">
            <a:solidFill>
              <a:schemeClr val="bg2">
                <a:lumMod val="10000"/>
              </a:schemeClr>
            </a:solidFill>
          </a:endParaRPr>
        </a:p>
      </dgm:t>
    </dgm:pt>
    <dgm:pt modelId="{A9697E5A-B869-478A-93E3-CEF8D00BF6B9}" type="parTrans" cxnId="{31005834-D10F-4FAC-851C-7D6186853E33}">
      <dgm:prSet/>
      <dgm:spPr/>
      <dgm:t>
        <a:bodyPr/>
        <a:lstStyle/>
        <a:p>
          <a:endParaRPr lang="es-CO" sz="2400">
            <a:solidFill>
              <a:schemeClr val="bg2">
                <a:lumMod val="10000"/>
              </a:schemeClr>
            </a:solidFill>
          </a:endParaRPr>
        </a:p>
      </dgm:t>
    </dgm:pt>
    <dgm:pt modelId="{02F21748-E988-4BCF-8D41-4261DEFC6BF4}" type="sibTrans" cxnId="{31005834-D10F-4FAC-851C-7D6186853E33}">
      <dgm:prSet/>
      <dgm:spPr/>
      <dgm:t>
        <a:bodyPr/>
        <a:lstStyle/>
        <a:p>
          <a:endParaRPr lang="es-CO" sz="2400">
            <a:solidFill>
              <a:schemeClr val="bg2">
                <a:lumMod val="10000"/>
              </a:schemeClr>
            </a:solidFill>
          </a:endParaRPr>
        </a:p>
      </dgm:t>
    </dgm:pt>
    <dgm:pt modelId="{7352BD66-E6BD-4883-9E5A-18C63933FE37}">
      <dgm:prSet phldrT="[Texto]" custT="1"/>
      <dgm:spPr/>
      <dgm:t>
        <a:bodyPr/>
        <a:lstStyle/>
        <a:p>
          <a:r>
            <a:rPr lang="es-CO" sz="1600" smtClean="0">
              <a:solidFill>
                <a:schemeClr val="bg2">
                  <a:lumMod val="10000"/>
                </a:schemeClr>
              </a:solidFill>
            </a:rPr>
            <a:t>Asesoría anticonceptiva</a:t>
          </a:r>
          <a:endParaRPr lang="es-CO" sz="1600" dirty="0">
            <a:solidFill>
              <a:schemeClr val="bg2">
                <a:lumMod val="10000"/>
              </a:schemeClr>
            </a:solidFill>
          </a:endParaRPr>
        </a:p>
      </dgm:t>
    </dgm:pt>
    <dgm:pt modelId="{631F7244-96E5-4F35-A8AB-DB0A5B80B98D}" type="parTrans" cxnId="{49086662-933B-4D97-B821-A448CCEB7D06}">
      <dgm:prSet/>
      <dgm:spPr/>
      <dgm:t>
        <a:bodyPr/>
        <a:lstStyle/>
        <a:p>
          <a:endParaRPr lang="es-CO" sz="2400">
            <a:solidFill>
              <a:schemeClr val="bg2">
                <a:lumMod val="10000"/>
              </a:schemeClr>
            </a:solidFill>
          </a:endParaRPr>
        </a:p>
      </dgm:t>
    </dgm:pt>
    <dgm:pt modelId="{94F8DCE1-403A-4B1C-A439-424A85B3DFA0}" type="sibTrans" cxnId="{49086662-933B-4D97-B821-A448CCEB7D06}">
      <dgm:prSet/>
      <dgm:spPr/>
      <dgm:t>
        <a:bodyPr/>
        <a:lstStyle/>
        <a:p>
          <a:endParaRPr lang="es-CO" sz="2400">
            <a:solidFill>
              <a:schemeClr val="bg2">
                <a:lumMod val="10000"/>
              </a:schemeClr>
            </a:solidFill>
          </a:endParaRPr>
        </a:p>
      </dgm:t>
    </dgm:pt>
    <dgm:pt modelId="{2E031F82-134B-43D1-B5DF-4A810BC0D011}">
      <dgm:prSet phldrT="[Texto]" custT="1"/>
      <dgm:spPr/>
      <dgm:t>
        <a:bodyPr/>
        <a:lstStyle/>
        <a:p>
          <a:r>
            <a:rPr lang="es-CO" sz="1050" dirty="0" smtClean="0">
              <a:solidFill>
                <a:schemeClr val="bg2">
                  <a:lumMod val="10000"/>
                </a:schemeClr>
              </a:solidFill>
            </a:rPr>
            <a:t>Carbonato de Calcio</a:t>
          </a:r>
          <a:endParaRPr lang="es-CO" sz="1050" dirty="0">
            <a:solidFill>
              <a:schemeClr val="bg2">
                <a:lumMod val="10000"/>
              </a:schemeClr>
            </a:solidFill>
          </a:endParaRPr>
        </a:p>
      </dgm:t>
    </dgm:pt>
    <dgm:pt modelId="{D3012B44-4C68-4561-A03A-056DD8742EFB}" type="sibTrans" cxnId="{745026C0-4105-48A8-8FC4-289284C1EDC7}">
      <dgm:prSet/>
      <dgm:spPr/>
      <dgm:t>
        <a:bodyPr/>
        <a:lstStyle/>
        <a:p>
          <a:endParaRPr lang="es-CO" sz="2400">
            <a:solidFill>
              <a:schemeClr val="bg2">
                <a:lumMod val="10000"/>
              </a:schemeClr>
            </a:solidFill>
          </a:endParaRPr>
        </a:p>
      </dgm:t>
    </dgm:pt>
    <dgm:pt modelId="{15A87EB3-97E9-4750-93F1-9CB890E99A9F}" type="parTrans" cxnId="{745026C0-4105-48A8-8FC4-289284C1EDC7}">
      <dgm:prSet/>
      <dgm:spPr/>
      <dgm:t>
        <a:bodyPr/>
        <a:lstStyle/>
        <a:p>
          <a:endParaRPr lang="es-CO" sz="2400">
            <a:solidFill>
              <a:schemeClr val="bg2">
                <a:lumMod val="10000"/>
              </a:schemeClr>
            </a:solidFill>
          </a:endParaRPr>
        </a:p>
      </dgm:t>
    </dgm:pt>
    <dgm:pt modelId="{FAF3D33A-5664-4C62-BA6B-D147C29C7308}">
      <dgm:prSet phldrT="[Texto]" custT="1"/>
      <dgm:spPr/>
      <dgm:t>
        <a:bodyPr/>
        <a:lstStyle/>
        <a:p>
          <a:r>
            <a:rPr lang="es-CO" sz="1050" smtClean="0">
              <a:solidFill>
                <a:schemeClr val="bg2">
                  <a:lumMod val="10000"/>
                </a:schemeClr>
              </a:solidFill>
            </a:rPr>
            <a:t>Sulfato Ferroso</a:t>
          </a:r>
          <a:endParaRPr lang="es-CO" sz="1050" dirty="0">
            <a:solidFill>
              <a:schemeClr val="bg2">
                <a:lumMod val="10000"/>
              </a:schemeClr>
            </a:solidFill>
          </a:endParaRPr>
        </a:p>
      </dgm:t>
    </dgm:pt>
    <dgm:pt modelId="{07F25B0D-E96A-4B70-A582-D32604D1469A}" type="parTrans" cxnId="{14FF491B-0D9D-4079-B949-D7CC2ABF036E}">
      <dgm:prSet/>
      <dgm:spPr/>
      <dgm:t>
        <a:bodyPr/>
        <a:lstStyle/>
        <a:p>
          <a:endParaRPr lang="es-CO" sz="2400">
            <a:solidFill>
              <a:schemeClr val="bg2">
                <a:lumMod val="10000"/>
              </a:schemeClr>
            </a:solidFill>
          </a:endParaRPr>
        </a:p>
      </dgm:t>
    </dgm:pt>
    <dgm:pt modelId="{5D8A21E9-A2FE-41AC-8EDC-5D11B4D1F228}" type="sibTrans" cxnId="{14FF491B-0D9D-4079-B949-D7CC2ABF036E}">
      <dgm:prSet/>
      <dgm:spPr/>
      <dgm:t>
        <a:bodyPr/>
        <a:lstStyle/>
        <a:p>
          <a:endParaRPr lang="es-CO" sz="2400">
            <a:solidFill>
              <a:schemeClr val="bg2">
                <a:lumMod val="10000"/>
              </a:schemeClr>
            </a:solidFill>
          </a:endParaRPr>
        </a:p>
      </dgm:t>
    </dgm:pt>
    <dgm:pt modelId="{7B968EBA-455E-4A38-8182-ED69160DDF44}">
      <dgm:prSet phldrT="[Texto]" custT="1"/>
      <dgm:spPr/>
      <dgm:t>
        <a:bodyPr/>
        <a:lstStyle/>
        <a:p>
          <a:r>
            <a:rPr lang="es-CO" sz="1050" dirty="0" smtClean="0">
              <a:solidFill>
                <a:schemeClr val="bg2">
                  <a:lumMod val="10000"/>
                </a:schemeClr>
              </a:solidFill>
            </a:rPr>
            <a:t>Td - Tdap</a:t>
          </a:r>
          <a:endParaRPr lang="es-CO" sz="1050" dirty="0">
            <a:solidFill>
              <a:schemeClr val="bg2">
                <a:lumMod val="10000"/>
              </a:schemeClr>
            </a:solidFill>
          </a:endParaRPr>
        </a:p>
      </dgm:t>
    </dgm:pt>
    <dgm:pt modelId="{1C537C9A-A935-4EF9-8F91-9068D848DF3D}" type="parTrans" cxnId="{691CA51A-06B7-4012-9EB6-6EEF3678886F}">
      <dgm:prSet/>
      <dgm:spPr/>
      <dgm:t>
        <a:bodyPr/>
        <a:lstStyle/>
        <a:p>
          <a:endParaRPr lang="es-CO" sz="2400">
            <a:solidFill>
              <a:schemeClr val="bg2">
                <a:lumMod val="10000"/>
              </a:schemeClr>
            </a:solidFill>
          </a:endParaRPr>
        </a:p>
      </dgm:t>
    </dgm:pt>
    <dgm:pt modelId="{C200E76E-C95A-43B4-B34F-7FD453EC548A}" type="sibTrans" cxnId="{691CA51A-06B7-4012-9EB6-6EEF3678886F}">
      <dgm:prSet/>
      <dgm:spPr/>
      <dgm:t>
        <a:bodyPr/>
        <a:lstStyle/>
        <a:p>
          <a:endParaRPr lang="es-CO" sz="2400">
            <a:solidFill>
              <a:schemeClr val="bg2">
                <a:lumMod val="10000"/>
              </a:schemeClr>
            </a:solidFill>
          </a:endParaRPr>
        </a:p>
      </dgm:t>
    </dgm:pt>
    <dgm:pt modelId="{65010B8F-73F0-449C-A41C-C970EFBE633F}">
      <dgm:prSet phldrT="[Texto]" custT="1"/>
      <dgm:spPr/>
      <dgm:t>
        <a:bodyPr/>
        <a:lstStyle/>
        <a:p>
          <a:r>
            <a:rPr lang="es-CO" sz="1050" dirty="0" smtClean="0">
              <a:solidFill>
                <a:schemeClr val="bg2">
                  <a:lumMod val="10000"/>
                </a:schemeClr>
              </a:solidFill>
            </a:rPr>
            <a:t>75 a 100 mg desde </a:t>
          </a:r>
          <a:r>
            <a:rPr lang="es-CO" sz="1050" dirty="0" err="1" smtClean="0">
              <a:solidFill>
                <a:schemeClr val="bg2">
                  <a:lumMod val="10000"/>
                </a:schemeClr>
              </a:solidFill>
            </a:rPr>
            <a:t>ss</a:t>
          </a:r>
          <a:r>
            <a:rPr lang="es-CO" sz="1050" dirty="0" smtClean="0">
              <a:solidFill>
                <a:schemeClr val="bg2">
                  <a:lumMod val="10000"/>
                </a:schemeClr>
              </a:solidFill>
            </a:rPr>
            <a:t> 12 hasta el día del parto</a:t>
          </a:r>
          <a:endParaRPr lang="es-CO" sz="1050" dirty="0">
            <a:solidFill>
              <a:schemeClr val="bg2">
                <a:lumMod val="10000"/>
              </a:schemeClr>
            </a:solidFill>
          </a:endParaRPr>
        </a:p>
      </dgm:t>
    </dgm:pt>
    <dgm:pt modelId="{DE1E709B-8D24-4A3D-BA90-233A7F39D36A}" type="sibTrans" cxnId="{5C80A0A2-2DEF-4735-A18A-043BE46A64F9}">
      <dgm:prSet/>
      <dgm:spPr/>
      <dgm:t>
        <a:bodyPr/>
        <a:lstStyle/>
        <a:p>
          <a:endParaRPr lang="es-CO" sz="2400">
            <a:solidFill>
              <a:schemeClr val="bg2">
                <a:lumMod val="10000"/>
              </a:schemeClr>
            </a:solidFill>
          </a:endParaRPr>
        </a:p>
      </dgm:t>
    </dgm:pt>
    <dgm:pt modelId="{D50F629E-546A-4600-ADEC-6D8D78818511}" type="parTrans" cxnId="{5C80A0A2-2DEF-4735-A18A-043BE46A64F9}">
      <dgm:prSet/>
      <dgm:spPr/>
      <dgm:t>
        <a:bodyPr/>
        <a:lstStyle/>
        <a:p>
          <a:endParaRPr lang="es-CO" sz="2400">
            <a:solidFill>
              <a:schemeClr val="bg2">
                <a:lumMod val="10000"/>
              </a:schemeClr>
            </a:solidFill>
          </a:endParaRPr>
        </a:p>
      </dgm:t>
    </dgm:pt>
    <dgm:pt modelId="{28B0EA83-51A3-4A3F-8389-C9C2BCFF662B}">
      <dgm:prSet phldrT="[Texto]" custT="1"/>
      <dgm:spPr/>
      <dgm:t>
        <a:bodyPr/>
        <a:lstStyle/>
        <a:p>
          <a:endParaRPr lang="es-CO" sz="1100" dirty="0" smtClean="0">
            <a:solidFill>
              <a:schemeClr val="bg2">
                <a:lumMod val="10000"/>
              </a:schemeClr>
            </a:solidFill>
          </a:endParaRPr>
        </a:p>
        <a:p>
          <a:r>
            <a:rPr lang="es-CO" sz="1100" dirty="0" smtClean="0">
              <a:solidFill>
                <a:schemeClr val="bg2">
                  <a:lumMod val="10000"/>
                </a:schemeClr>
              </a:solidFill>
            </a:rPr>
            <a:t>Antes de dada el alta hospitalaria</a:t>
          </a:r>
          <a:endParaRPr lang="es-CO" sz="1100" dirty="0">
            <a:solidFill>
              <a:schemeClr val="bg2">
                <a:lumMod val="10000"/>
              </a:schemeClr>
            </a:solidFill>
          </a:endParaRPr>
        </a:p>
      </dgm:t>
    </dgm:pt>
    <dgm:pt modelId="{0419136E-9A90-4950-8E82-273B03DDE6BB}" type="parTrans" cxnId="{66198D7F-4A68-488F-9C73-2EBA5364580F}">
      <dgm:prSet/>
      <dgm:spPr/>
      <dgm:t>
        <a:bodyPr/>
        <a:lstStyle/>
        <a:p>
          <a:endParaRPr lang="es-CO" sz="2400">
            <a:solidFill>
              <a:schemeClr val="bg2">
                <a:lumMod val="10000"/>
              </a:schemeClr>
            </a:solidFill>
          </a:endParaRPr>
        </a:p>
      </dgm:t>
    </dgm:pt>
    <dgm:pt modelId="{C9978D6D-F633-40BF-8F10-A3C9FA68DF2D}" type="sibTrans" cxnId="{66198D7F-4A68-488F-9C73-2EBA5364580F}">
      <dgm:prSet/>
      <dgm:spPr/>
      <dgm:t>
        <a:bodyPr/>
        <a:lstStyle/>
        <a:p>
          <a:endParaRPr lang="es-CO" sz="2400">
            <a:solidFill>
              <a:schemeClr val="bg2">
                <a:lumMod val="10000"/>
              </a:schemeClr>
            </a:solidFill>
          </a:endParaRPr>
        </a:p>
      </dgm:t>
    </dgm:pt>
    <dgm:pt modelId="{5302CD13-7232-436C-A2EC-420CE6680E11}" type="pres">
      <dgm:prSet presAssocID="{68BABD6F-0C20-4688-8687-9F709786F7FE}" presName="Name0" presStyleCnt="0">
        <dgm:presLayoutVars>
          <dgm:chMax/>
          <dgm:chPref/>
          <dgm:dir/>
        </dgm:presLayoutVars>
      </dgm:prSet>
      <dgm:spPr/>
      <dgm:t>
        <a:bodyPr/>
        <a:lstStyle/>
        <a:p>
          <a:endParaRPr lang="es-CO"/>
        </a:p>
      </dgm:t>
    </dgm:pt>
    <dgm:pt modelId="{56720A77-2742-4A2F-B017-5BE3F113A279}" type="pres">
      <dgm:prSet presAssocID="{94D8018F-2DED-49AD-8077-5F75A7526060}" presName="composite" presStyleCnt="0">
        <dgm:presLayoutVars>
          <dgm:chMax val="1"/>
          <dgm:chPref val="1"/>
        </dgm:presLayoutVars>
      </dgm:prSet>
      <dgm:spPr/>
    </dgm:pt>
    <dgm:pt modelId="{E8F0874E-6361-4963-809D-E833F090D32E}" type="pres">
      <dgm:prSet presAssocID="{94D8018F-2DED-49AD-8077-5F75A7526060}" presName="Accent" presStyleLbl="trAlignAcc1" presStyleIdx="0" presStyleCnt="4">
        <dgm:presLayoutVars>
          <dgm:chMax val="0"/>
          <dgm:chPref val="0"/>
        </dgm:presLayoutVars>
      </dgm:prSet>
      <dgm:spPr/>
    </dgm:pt>
    <dgm:pt modelId="{4A8668E8-90EC-4D79-A2F0-D4A2A8532840}" type="pres">
      <dgm:prSet presAssocID="{94D8018F-2DED-49AD-8077-5F75A7526060}" presName="Image" presStyleLbl="alignImgPlace1" presStyleIdx="0" presStyleCnt="4">
        <dgm:presLayoutVars>
          <dgm:chMax val="0"/>
          <dgm:chPref val="0"/>
        </dgm:presLayoutVars>
      </dgm:prSet>
      <dgm:spPr>
        <a:blipFill rotWithShape="1">
          <a:blip xmlns:r="http://schemas.openxmlformats.org/officeDocument/2006/relationships" r:embed="rId1"/>
          <a:stretch>
            <a:fillRect/>
          </a:stretch>
        </a:blipFill>
      </dgm:spPr>
      <dgm:t>
        <a:bodyPr/>
        <a:lstStyle/>
        <a:p>
          <a:endParaRPr lang="es-CO"/>
        </a:p>
      </dgm:t>
    </dgm:pt>
    <dgm:pt modelId="{8CB0BB28-63DE-448D-AF8F-FDFA985F7067}" type="pres">
      <dgm:prSet presAssocID="{94D8018F-2DED-49AD-8077-5F75A7526060}" presName="ChildComposite" presStyleCnt="0"/>
      <dgm:spPr/>
    </dgm:pt>
    <dgm:pt modelId="{C264FA77-FE20-4C44-B9D5-8E777EF5F63D}" type="pres">
      <dgm:prSet presAssocID="{94D8018F-2DED-49AD-8077-5F75A7526060}" presName="Child" presStyleLbl="node1" presStyleIdx="0" presStyleCnt="4">
        <dgm:presLayoutVars>
          <dgm:chMax val="0"/>
          <dgm:chPref val="0"/>
          <dgm:bulletEnabled val="1"/>
        </dgm:presLayoutVars>
      </dgm:prSet>
      <dgm:spPr/>
      <dgm:t>
        <a:bodyPr/>
        <a:lstStyle/>
        <a:p>
          <a:endParaRPr lang="es-CO"/>
        </a:p>
      </dgm:t>
    </dgm:pt>
    <dgm:pt modelId="{F92D5B9A-2E5C-4E5E-9A41-587FE9E161A3}" type="pres">
      <dgm:prSet presAssocID="{94D8018F-2DED-49AD-8077-5F75A7526060}" presName="Parent" presStyleLbl="revTx" presStyleIdx="0" presStyleCnt="4">
        <dgm:presLayoutVars>
          <dgm:chMax val="1"/>
          <dgm:chPref val="0"/>
          <dgm:bulletEnabled val="1"/>
        </dgm:presLayoutVars>
      </dgm:prSet>
      <dgm:spPr/>
      <dgm:t>
        <a:bodyPr/>
        <a:lstStyle/>
        <a:p>
          <a:endParaRPr lang="es-CO"/>
        </a:p>
      </dgm:t>
    </dgm:pt>
    <dgm:pt modelId="{21049C40-B482-46C2-8D54-2726CA511F57}" type="pres">
      <dgm:prSet presAssocID="{A552079E-B53F-4FB4-8CDD-590C200F17D0}" presName="sibTrans" presStyleCnt="0"/>
      <dgm:spPr/>
    </dgm:pt>
    <dgm:pt modelId="{72867EDD-BC6A-42D9-B7BC-F3F50048E57E}" type="pres">
      <dgm:prSet presAssocID="{60206274-0740-4690-B177-920608B152F1}" presName="composite" presStyleCnt="0">
        <dgm:presLayoutVars>
          <dgm:chMax val="1"/>
          <dgm:chPref val="1"/>
        </dgm:presLayoutVars>
      </dgm:prSet>
      <dgm:spPr/>
    </dgm:pt>
    <dgm:pt modelId="{FEE09102-1F95-41D0-92F0-506FEC615769}" type="pres">
      <dgm:prSet presAssocID="{60206274-0740-4690-B177-920608B152F1}" presName="Accent" presStyleLbl="trAlignAcc1" presStyleIdx="1" presStyleCnt="4">
        <dgm:presLayoutVars>
          <dgm:chMax val="0"/>
          <dgm:chPref val="0"/>
        </dgm:presLayoutVars>
      </dgm:prSet>
      <dgm:spPr/>
    </dgm:pt>
    <dgm:pt modelId="{87CEFFDD-BC73-4472-8633-3F8E9F712A91}" type="pres">
      <dgm:prSet presAssocID="{60206274-0740-4690-B177-920608B152F1}" presName="Image" presStyleLbl="alignImgPlace1" presStyleIdx="1" presStyleCnt="4">
        <dgm:presLayoutVars>
          <dgm:chMax val="0"/>
          <dgm:chPref val="0"/>
        </dgm:presLayoutVars>
      </dgm:prSet>
      <dgm:spPr>
        <a:blipFill rotWithShape="1">
          <a:blip xmlns:r="http://schemas.openxmlformats.org/officeDocument/2006/relationships" r:embed="rId2"/>
          <a:stretch>
            <a:fillRect/>
          </a:stretch>
        </a:blipFill>
      </dgm:spPr>
    </dgm:pt>
    <dgm:pt modelId="{14D96AF7-CD0C-43FA-8812-A836E0605E35}" type="pres">
      <dgm:prSet presAssocID="{60206274-0740-4690-B177-920608B152F1}" presName="ChildComposite" presStyleCnt="0"/>
      <dgm:spPr/>
    </dgm:pt>
    <dgm:pt modelId="{F52F4FCF-188B-41B3-873B-E2F14B0E1297}" type="pres">
      <dgm:prSet presAssocID="{60206274-0740-4690-B177-920608B152F1}" presName="Child" presStyleLbl="node1" presStyleIdx="1" presStyleCnt="4">
        <dgm:presLayoutVars>
          <dgm:chMax val="0"/>
          <dgm:chPref val="0"/>
          <dgm:bulletEnabled val="1"/>
        </dgm:presLayoutVars>
      </dgm:prSet>
      <dgm:spPr/>
      <dgm:t>
        <a:bodyPr/>
        <a:lstStyle/>
        <a:p>
          <a:endParaRPr lang="es-CO"/>
        </a:p>
      </dgm:t>
    </dgm:pt>
    <dgm:pt modelId="{6B75B839-6296-4A0A-9768-917F63A1AB10}" type="pres">
      <dgm:prSet presAssocID="{60206274-0740-4690-B177-920608B152F1}" presName="Parent" presStyleLbl="revTx" presStyleIdx="1" presStyleCnt="4">
        <dgm:presLayoutVars>
          <dgm:chMax val="1"/>
          <dgm:chPref val="0"/>
          <dgm:bulletEnabled val="1"/>
        </dgm:presLayoutVars>
      </dgm:prSet>
      <dgm:spPr/>
      <dgm:t>
        <a:bodyPr/>
        <a:lstStyle/>
        <a:p>
          <a:endParaRPr lang="es-CO"/>
        </a:p>
      </dgm:t>
    </dgm:pt>
    <dgm:pt modelId="{965A0336-7E86-495A-ABBA-3F7F9A2F9F0D}" type="pres">
      <dgm:prSet presAssocID="{759D9215-8E15-4699-994E-7E982F15161D}" presName="sibTrans" presStyleCnt="0"/>
      <dgm:spPr/>
    </dgm:pt>
    <dgm:pt modelId="{4D56A9C1-6E56-41DF-AFDC-515019FC22E8}" type="pres">
      <dgm:prSet presAssocID="{A446A29E-4F27-4A66-A474-B602EEDE69AD}" presName="composite" presStyleCnt="0">
        <dgm:presLayoutVars>
          <dgm:chMax val="1"/>
          <dgm:chPref val="1"/>
        </dgm:presLayoutVars>
      </dgm:prSet>
      <dgm:spPr/>
    </dgm:pt>
    <dgm:pt modelId="{5038C85A-4C78-4CEE-8DAE-22389FFCA282}" type="pres">
      <dgm:prSet presAssocID="{A446A29E-4F27-4A66-A474-B602EEDE69AD}" presName="Accent" presStyleLbl="trAlignAcc1" presStyleIdx="2" presStyleCnt="4">
        <dgm:presLayoutVars>
          <dgm:chMax val="0"/>
          <dgm:chPref val="0"/>
        </dgm:presLayoutVars>
      </dgm:prSet>
      <dgm:spPr/>
    </dgm:pt>
    <dgm:pt modelId="{0341B60A-A4BD-4A3A-A5B7-A14118900DA1}" type="pres">
      <dgm:prSet presAssocID="{A446A29E-4F27-4A66-A474-B602EEDE69AD}" presName="Image" presStyleLbl="alignImgPlace1" presStyleIdx="2" presStyleCnt="4">
        <dgm:presLayoutVars>
          <dgm:chMax val="0"/>
          <dgm:chPref val="0"/>
        </dgm:presLayoutVars>
      </dgm:prSet>
      <dgm:spPr>
        <a:blipFill rotWithShape="1">
          <a:blip xmlns:r="http://schemas.openxmlformats.org/officeDocument/2006/relationships" r:embed="rId3"/>
          <a:stretch>
            <a:fillRect/>
          </a:stretch>
        </a:blipFill>
      </dgm:spPr>
    </dgm:pt>
    <dgm:pt modelId="{652E75E6-E597-422D-BAAA-099B755E2BAD}" type="pres">
      <dgm:prSet presAssocID="{A446A29E-4F27-4A66-A474-B602EEDE69AD}" presName="ChildComposite" presStyleCnt="0"/>
      <dgm:spPr/>
    </dgm:pt>
    <dgm:pt modelId="{E217AB64-810C-4404-9BFF-651F5024E2AE}" type="pres">
      <dgm:prSet presAssocID="{A446A29E-4F27-4A66-A474-B602EEDE69AD}" presName="Child" presStyleLbl="node1" presStyleIdx="2" presStyleCnt="4">
        <dgm:presLayoutVars>
          <dgm:chMax val="0"/>
          <dgm:chPref val="0"/>
          <dgm:bulletEnabled val="1"/>
        </dgm:presLayoutVars>
      </dgm:prSet>
      <dgm:spPr/>
      <dgm:t>
        <a:bodyPr/>
        <a:lstStyle/>
        <a:p>
          <a:endParaRPr lang="es-CO"/>
        </a:p>
      </dgm:t>
    </dgm:pt>
    <dgm:pt modelId="{F5EBA3A9-5E3F-4242-9863-E40042D652EE}" type="pres">
      <dgm:prSet presAssocID="{A446A29E-4F27-4A66-A474-B602EEDE69AD}" presName="Parent" presStyleLbl="revTx" presStyleIdx="2" presStyleCnt="4">
        <dgm:presLayoutVars>
          <dgm:chMax val="1"/>
          <dgm:chPref val="0"/>
          <dgm:bulletEnabled val="1"/>
        </dgm:presLayoutVars>
      </dgm:prSet>
      <dgm:spPr/>
      <dgm:t>
        <a:bodyPr/>
        <a:lstStyle/>
        <a:p>
          <a:endParaRPr lang="es-CO"/>
        </a:p>
      </dgm:t>
    </dgm:pt>
    <dgm:pt modelId="{A72F0E79-115D-4087-9C5D-568938BF5A6C}" type="pres">
      <dgm:prSet presAssocID="{56610D67-5454-4345-936F-A94E23CB935D}" presName="sibTrans" presStyleCnt="0"/>
      <dgm:spPr/>
    </dgm:pt>
    <dgm:pt modelId="{6E67AFF6-5917-4F04-A5A7-A56D6F88519D}" type="pres">
      <dgm:prSet presAssocID="{7352BD66-E6BD-4883-9E5A-18C63933FE37}" presName="composite" presStyleCnt="0">
        <dgm:presLayoutVars>
          <dgm:chMax val="1"/>
          <dgm:chPref val="1"/>
        </dgm:presLayoutVars>
      </dgm:prSet>
      <dgm:spPr/>
    </dgm:pt>
    <dgm:pt modelId="{59FC89CA-2153-424D-87A5-E2487FAB7CEC}" type="pres">
      <dgm:prSet presAssocID="{7352BD66-E6BD-4883-9E5A-18C63933FE37}" presName="Accent" presStyleLbl="trAlignAcc1" presStyleIdx="3" presStyleCnt="4">
        <dgm:presLayoutVars>
          <dgm:chMax val="0"/>
          <dgm:chPref val="0"/>
        </dgm:presLayoutVars>
      </dgm:prSet>
      <dgm:spPr/>
    </dgm:pt>
    <dgm:pt modelId="{4E2CB06B-E4D0-4EAA-823F-B9702AFD452D}" type="pres">
      <dgm:prSet presAssocID="{7352BD66-E6BD-4883-9E5A-18C63933FE37}" presName="Image" presStyleLbl="alignImgPlace1" presStyleIdx="3" presStyleCnt="4">
        <dgm:presLayoutVars>
          <dgm:chMax val="0"/>
          <dgm:chPref val="0"/>
        </dgm:presLayoutVars>
      </dgm:prSet>
      <dgm:spPr>
        <a:blipFill rotWithShape="1">
          <a:blip xmlns:r="http://schemas.openxmlformats.org/officeDocument/2006/relationships" r:embed="rId4"/>
          <a:stretch>
            <a:fillRect/>
          </a:stretch>
        </a:blipFill>
      </dgm:spPr>
    </dgm:pt>
    <dgm:pt modelId="{C37F748F-1020-4A11-A6E7-DCFA562C1EB6}" type="pres">
      <dgm:prSet presAssocID="{7352BD66-E6BD-4883-9E5A-18C63933FE37}" presName="ChildComposite" presStyleCnt="0"/>
      <dgm:spPr/>
    </dgm:pt>
    <dgm:pt modelId="{60D424DD-E9BF-43AC-855B-248C62BA15A7}" type="pres">
      <dgm:prSet presAssocID="{7352BD66-E6BD-4883-9E5A-18C63933FE37}" presName="Child" presStyleLbl="node1" presStyleIdx="3" presStyleCnt="4" custScaleY="82453">
        <dgm:presLayoutVars>
          <dgm:chMax val="0"/>
          <dgm:chPref val="0"/>
          <dgm:bulletEnabled val="1"/>
        </dgm:presLayoutVars>
      </dgm:prSet>
      <dgm:spPr/>
      <dgm:t>
        <a:bodyPr/>
        <a:lstStyle/>
        <a:p>
          <a:endParaRPr lang="es-CO"/>
        </a:p>
      </dgm:t>
    </dgm:pt>
    <dgm:pt modelId="{E4D439F5-1B9F-4802-9EE6-E95A738795F9}" type="pres">
      <dgm:prSet presAssocID="{7352BD66-E6BD-4883-9E5A-18C63933FE37}" presName="Parent" presStyleLbl="revTx" presStyleIdx="3" presStyleCnt="4" custScaleY="159651">
        <dgm:presLayoutVars>
          <dgm:chMax val="1"/>
          <dgm:chPref val="0"/>
          <dgm:bulletEnabled val="1"/>
        </dgm:presLayoutVars>
      </dgm:prSet>
      <dgm:spPr/>
      <dgm:t>
        <a:bodyPr/>
        <a:lstStyle/>
        <a:p>
          <a:endParaRPr lang="es-CO"/>
        </a:p>
      </dgm:t>
    </dgm:pt>
  </dgm:ptLst>
  <dgm:cxnLst>
    <dgm:cxn modelId="{31005834-D10F-4FAC-851C-7D6186853E33}" srcId="{7352BD66-E6BD-4883-9E5A-18C63933FE37}" destId="{08EEEC16-DE2F-414B-8E8A-6DA10BA266D9}" srcOrd="1" destOrd="0" parTransId="{A9697E5A-B869-478A-93E3-CEF8D00BF6B9}" sibTransId="{02F21748-E988-4BCF-8D41-4261DEFC6BF4}"/>
    <dgm:cxn modelId="{D91F77AC-7D14-4A88-A698-ECA90BFAFFDB}" srcId="{68BABD6F-0C20-4688-8687-9F709786F7FE}" destId="{A446A29E-4F27-4A66-A474-B602EEDE69AD}" srcOrd="2" destOrd="0" parTransId="{D56800D1-DFA2-4E51-9EC2-578F7348D9A6}" sibTransId="{56610D67-5454-4345-936F-A94E23CB935D}"/>
    <dgm:cxn modelId="{48FA11AC-EE41-4DF2-9BDE-A27BD2D45DDD}" type="presOf" srcId="{68BABD6F-0C20-4688-8687-9F709786F7FE}" destId="{5302CD13-7232-436C-A2EC-420CE6680E11}" srcOrd="0" destOrd="0" presId="urn:microsoft.com/office/officeart/2008/layout/CaptionedPictures"/>
    <dgm:cxn modelId="{D449232E-7A6B-4AC7-80CD-CAD582D8E654}" type="presOf" srcId="{65010B8F-73F0-449C-A41C-C970EFBE633F}" destId="{E217AB64-810C-4404-9BFF-651F5024E2AE}" srcOrd="0" destOrd="0" presId="urn:microsoft.com/office/officeart/2008/layout/CaptionedPictures"/>
    <dgm:cxn modelId="{49086662-933B-4D97-B821-A448CCEB7D06}" srcId="{68BABD6F-0C20-4688-8687-9F709786F7FE}" destId="{7352BD66-E6BD-4883-9E5A-18C63933FE37}" srcOrd="3" destOrd="0" parTransId="{631F7244-96E5-4F35-A8AB-DB0A5B80B98D}" sibTransId="{94F8DCE1-403A-4B1C-A439-424A85B3DFA0}"/>
    <dgm:cxn modelId="{691CA51A-06B7-4012-9EB6-6EEF3678886F}" srcId="{60206274-0740-4690-B177-920608B152F1}" destId="{7B968EBA-455E-4A38-8182-ED69160DDF44}" srcOrd="1" destOrd="0" parTransId="{1C537C9A-A935-4EF9-8F91-9068D848DF3D}" sibTransId="{C200E76E-C95A-43B4-B34F-7FD453EC548A}"/>
    <dgm:cxn modelId="{55ADEF38-EE96-4890-B963-EAF15EBAA544}" type="presOf" srcId="{7B968EBA-455E-4A38-8182-ED69160DDF44}" destId="{F52F4FCF-188B-41B3-873B-E2F14B0E1297}" srcOrd="0" destOrd="1" presId="urn:microsoft.com/office/officeart/2008/layout/CaptionedPictures"/>
    <dgm:cxn modelId="{4C36B2E3-F428-499D-8E45-46003EF08947}" srcId="{68BABD6F-0C20-4688-8687-9F709786F7FE}" destId="{60206274-0740-4690-B177-920608B152F1}" srcOrd="1" destOrd="0" parTransId="{4E0029A5-4D99-4472-AD9D-B9E70DF246FE}" sibTransId="{759D9215-8E15-4699-994E-7E982F15161D}"/>
    <dgm:cxn modelId="{14ED14D0-D36D-4AE3-BD6F-B98EEECC9CC7}" type="presOf" srcId="{28B0EA83-51A3-4A3F-8389-C9C2BCFF662B}" destId="{60D424DD-E9BF-43AC-855B-248C62BA15A7}" srcOrd="0" destOrd="0" presId="urn:microsoft.com/office/officeart/2008/layout/CaptionedPictures"/>
    <dgm:cxn modelId="{955C3842-30C9-471A-A19A-CC4C6F66B816}" type="presOf" srcId="{94D8018F-2DED-49AD-8077-5F75A7526060}" destId="{F92D5B9A-2E5C-4E5E-9A41-587FE9E161A3}" srcOrd="0" destOrd="0" presId="urn:microsoft.com/office/officeart/2008/layout/CaptionedPictures"/>
    <dgm:cxn modelId="{BFE39766-DB4B-48AD-87D4-02AC399A57DB}" type="presOf" srcId="{60206274-0740-4690-B177-920608B152F1}" destId="{6B75B839-6296-4A0A-9768-917F63A1AB10}" srcOrd="0" destOrd="0" presId="urn:microsoft.com/office/officeart/2008/layout/CaptionedPictures"/>
    <dgm:cxn modelId="{A8AB0A03-D0DA-4BA4-8C08-B5055E3619AA}" srcId="{68BABD6F-0C20-4688-8687-9F709786F7FE}" destId="{94D8018F-2DED-49AD-8077-5F75A7526060}" srcOrd="0" destOrd="0" parTransId="{C19B42DD-F23B-40DE-8381-AA30645D9C0A}" sibTransId="{A552079E-B53F-4FB4-8CDD-590C200F17D0}"/>
    <dgm:cxn modelId="{66198D7F-4A68-488F-9C73-2EBA5364580F}" srcId="{7352BD66-E6BD-4883-9E5A-18C63933FE37}" destId="{28B0EA83-51A3-4A3F-8389-C9C2BCFF662B}" srcOrd="0" destOrd="0" parTransId="{0419136E-9A90-4950-8E82-273B03DDE6BB}" sibTransId="{C9978D6D-F633-40BF-8F10-A3C9FA68DF2D}"/>
    <dgm:cxn modelId="{79990AEB-6728-4193-9875-71AD0DF2AA97}" type="presOf" srcId="{A446A29E-4F27-4A66-A474-B602EEDE69AD}" destId="{F5EBA3A9-5E3F-4242-9863-E40042D652EE}" srcOrd="0" destOrd="0" presId="urn:microsoft.com/office/officeart/2008/layout/CaptionedPictures"/>
    <dgm:cxn modelId="{384345EC-9FEE-4795-BEA2-F0B7D4C4FEFD}" type="presOf" srcId="{7352BD66-E6BD-4883-9E5A-18C63933FE37}" destId="{E4D439F5-1B9F-4802-9EE6-E95A738795F9}" srcOrd="0" destOrd="0" presId="urn:microsoft.com/office/officeart/2008/layout/CaptionedPictures"/>
    <dgm:cxn modelId="{14FF491B-0D9D-4079-B949-D7CC2ABF036E}" srcId="{94D8018F-2DED-49AD-8077-5F75A7526060}" destId="{FAF3D33A-5664-4C62-BA6B-D147C29C7308}" srcOrd="1" destOrd="0" parTransId="{07F25B0D-E96A-4B70-A582-D32604D1469A}" sibTransId="{5D8A21E9-A2FE-41AC-8EDC-5D11B4D1F228}"/>
    <dgm:cxn modelId="{F18F1FD8-3F1C-4ACB-8963-C794576F6722}" srcId="{60206274-0740-4690-B177-920608B152F1}" destId="{E19C949F-AA18-4CCC-92A8-88867836C2CA}" srcOrd="0" destOrd="0" parTransId="{4EAC0CE7-4CDD-4555-9472-BBC092608A88}" sibTransId="{1758F0CE-9F17-4148-821B-02EDC6D14874}"/>
    <dgm:cxn modelId="{5C80A0A2-2DEF-4735-A18A-043BE46A64F9}" srcId="{A446A29E-4F27-4A66-A474-B602EEDE69AD}" destId="{65010B8F-73F0-449C-A41C-C970EFBE633F}" srcOrd="0" destOrd="0" parTransId="{D50F629E-546A-4600-ADEC-6D8D78818511}" sibTransId="{DE1E709B-8D24-4A3D-BA90-233A7F39D36A}"/>
    <dgm:cxn modelId="{1333DB22-09BA-46D7-9402-37AC547E56A4}" type="presOf" srcId="{FAF3D33A-5664-4C62-BA6B-D147C29C7308}" destId="{C264FA77-FE20-4C44-B9D5-8E777EF5F63D}" srcOrd="0" destOrd="1" presId="urn:microsoft.com/office/officeart/2008/layout/CaptionedPictures"/>
    <dgm:cxn modelId="{FB5B8680-60C3-4BA2-8841-171654ADCE48}" type="presOf" srcId="{E19C949F-AA18-4CCC-92A8-88867836C2CA}" destId="{F52F4FCF-188B-41B3-873B-E2F14B0E1297}" srcOrd="0" destOrd="0" presId="urn:microsoft.com/office/officeart/2008/layout/CaptionedPictures"/>
    <dgm:cxn modelId="{745026C0-4105-48A8-8FC4-289284C1EDC7}" srcId="{94D8018F-2DED-49AD-8077-5F75A7526060}" destId="{2E031F82-134B-43D1-B5DF-4A810BC0D011}" srcOrd="0" destOrd="0" parTransId="{15A87EB3-97E9-4750-93F1-9CB890E99A9F}" sibTransId="{D3012B44-4C68-4561-A03A-056DD8742EFB}"/>
    <dgm:cxn modelId="{002D74C2-FF4B-4868-9A3B-68732C9FD15F}" type="presOf" srcId="{08EEEC16-DE2F-414B-8E8A-6DA10BA266D9}" destId="{60D424DD-E9BF-43AC-855B-248C62BA15A7}" srcOrd="0" destOrd="1" presId="urn:microsoft.com/office/officeart/2008/layout/CaptionedPictures"/>
    <dgm:cxn modelId="{1B54B388-A04E-4E9D-AC7F-06ABAAEAFFA6}" type="presOf" srcId="{2E031F82-134B-43D1-B5DF-4A810BC0D011}" destId="{C264FA77-FE20-4C44-B9D5-8E777EF5F63D}" srcOrd="0" destOrd="0" presId="urn:microsoft.com/office/officeart/2008/layout/CaptionedPictures"/>
    <dgm:cxn modelId="{E7196DE2-C410-4783-9ACC-D174776CC95F}" type="presParOf" srcId="{5302CD13-7232-436C-A2EC-420CE6680E11}" destId="{56720A77-2742-4A2F-B017-5BE3F113A279}" srcOrd="0" destOrd="0" presId="urn:microsoft.com/office/officeart/2008/layout/CaptionedPictures"/>
    <dgm:cxn modelId="{512F20C3-9673-430E-9527-E59D755CBB66}" type="presParOf" srcId="{56720A77-2742-4A2F-B017-5BE3F113A279}" destId="{E8F0874E-6361-4963-809D-E833F090D32E}" srcOrd="0" destOrd="0" presId="urn:microsoft.com/office/officeart/2008/layout/CaptionedPictures"/>
    <dgm:cxn modelId="{814370EB-7CDF-41DF-8941-E2CAC01BF2B0}" type="presParOf" srcId="{56720A77-2742-4A2F-B017-5BE3F113A279}" destId="{4A8668E8-90EC-4D79-A2F0-D4A2A8532840}" srcOrd="1" destOrd="0" presId="urn:microsoft.com/office/officeart/2008/layout/CaptionedPictures"/>
    <dgm:cxn modelId="{3FC0EE47-8240-42BA-B94A-FE2E187A1D4C}" type="presParOf" srcId="{56720A77-2742-4A2F-B017-5BE3F113A279}" destId="{8CB0BB28-63DE-448D-AF8F-FDFA985F7067}" srcOrd="2" destOrd="0" presId="urn:microsoft.com/office/officeart/2008/layout/CaptionedPictures"/>
    <dgm:cxn modelId="{E902A597-2C61-47B7-A5AB-40C2DB322283}" type="presParOf" srcId="{8CB0BB28-63DE-448D-AF8F-FDFA985F7067}" destId="{C264FA77-FE20-4C44-B9D5-8E777EF5F63D}" srcOrd="0" destOrd="0" presId="urn:microsoft.com/office/officeart/2008/layout/CaptionedPictures"/>
    <dgm:cxn modelId="{59E25DB1-1613-4B03-9FF1-C6E5959E5814}" type="presParOf" srcId="{8CB0BB28-63DE-448D-AF8F-FDFA985F7067}" destId="{F92D5B9A-2E5C-4E5E-9A41-587FE9E161A3}" srcOrd="1" destOrd="0" presId="urn:microsoft.com/office/officeart/2008/layout/CaptionedPictures"/>
    <dgm:cxn modelId="{1010657B-64F7-4BE5-A3E7-4985270E9446}" type="presParOf" srcId="{5302CD13-7232-436C-A2EC-420CE6680E11}" destId="{21049C40-B482-46C2-8D54-2726CA511F57}" srcOrd="1" destOrd="0" presId="urn:microsoft.com/office/officeart/2008/layout/CaptionedPictures"/>
    <dgm:cxn modelId="{BB70C181-BD99-4F02-9E6E-E7513D5C36B9}" type="presParOf" srcId="{5302CD13-7232-436C-A2EC-420CE6680E11}" destId="{72867EDD-BC6A-42D9-B7BC-F3F50048E57E}" srcOrd="2" destOrd="0" presId="urn:microsoft.com/office/officeart/2008/layout/CaptionedPictures"/>
    <dgm:cxn modelId="{C02FF44B-F1A7-4913-BF16-4B752350BFC5}" type="presParOf" srcId="{72867EDD-BC6A-42D9-B7BC-F3F50048E57E}" destId="{FEE09102-1F95-41D0-92F0-506FEC615769}" srcOrd="0" destOrd="0" presId="urn:microsoft.com/office/officeart/2008/layout/CaptionedPictures"/>
    <dgm:cxn modelId="{CD25D2E8-2CEC-40FE-8D09-DDC785F40E2B}" type="presParOf" srcId="{72867EDD-BC6A-42D9-B7BC-F3F50048E57E}" destId="{87CEFFDD-BC73-4472-8633-3F8E9F712A91}" srcOrd="1" destOrd="0" presId="urn:microsoft.com/office/officeart/2008/layout/CaptionedPictures"/>
    <dgm:cxn modelId="{04AF4531-08B1-4452-BD0C-171D0ACF4C6B}" type="presParOf" srcId="{72867EDD-BC6A-42D9-B7BC-F3F50048E57E}" destId="{14D96AF7-CD0C-43FA-8812-A836E0605E35}" srcOrd="2" destOrd="0" presId="urn:microsoft.com/office/officeart/2008/layout/CaptionedPictures"/>
    <dgm:cxn modelId="{9D011CC2-0053-41B5-81DC-EB17239A2F14}" type="presParOf" srcId="{14D96AF7-CD0C-43FA-8812-A836E0605E35}" destId="{F52F4FCF-188B-41B3-873B-E2F14B0E1297}" srcOrd="0" destOrd="0" presId="urn:microsoft.com/office/officeart/2008/layout/CaptionedPictures"/>
    <dgm:cxn modelId="{BF22CD0E-9134-4833-BBF7-A03E72D934BD}" type="presParOf" srcId="{14D96AF7-CD0C-43FA-8812-A836E0605E35}" destId="{6B75B839-6296-4A0A-9768-917F63A1AB10}" srcOrd="1" destOrd="0" presId="urn:microsoft.com/office/officeart/2008/layout/CaptionedPictures"/>
    <dgm:cxn modelId="{1FD3AAAB-4C49-4D0A-A439-A15189A000D7}" type="presParOf" srcId="{5302CD13-7232-436C-A2EC-420CE6680E11}" destId="{965A0336-7E86-495A-ABBA-3F7F9A2F9F0D}" srcOrd="3" destOrd="0" presId="urn:microsoft.com/office/officeart/2008/layout/CaptionedPictures"/>
    <dgm:cxn modelId="{359AA740-8668-41CE-A7AF-85415819B305}" type="presParOf" srcId="{5302CD13-7232-436C-A2EC-420CE6680E11}" destId="{4D56A9C1-6E56-41DF-AFDC-515019FC22E8}" srcOrd="4" destOrd="0" presId="urn:microsoft.com/office/officeart/2008/layout/CaptionedPictures"/>
    <dgm:cxn modelId="{234B4A36-EE18-48D7-A3BC-C8C3F50C7305}" type="presParOf" srcId="{4D56A9C1-6E56-41DF-AFDC-515019FC22E8}" destId="{5038C85A-4C78-4CEE-8DAE-22389FFCA282}" srcOrd="0" destOrd="0" presId="urn:microsoft.com/office/officeart/2008/layout/CaptionedPictures"/>
    <dgm:cxn modelId="{77D9A5C7-5443-4A76-8120-BC7DBE7836BE}" type="presParOf" srcId="{4D56A9C1-6E56-41DF-AFDC-515019FC22E8}" destId="{0341B60A-A4BD-4A3A-A5B7-A14118900DA1}" srcOrd="1" destOrd="0" presId="urn:microsoft.com/office/officeart/2008/layout/CaptionedPictures"/>
    <dgm:cxn modelId="{809AA7FB-96AF-49F4-9173-83A83F68DFA0}" type="presParOf" srcId="{4D56A9C1-6E56-41DF-AFDC-515019FC22E8}" destId="{652E75E6-E597-422D-BAAA-099B755E2BAD}" srcOrd="2" destOrd="0" presId="urn:microsoft.com/office/officeart/2008/layout/CaptionedPictures"/>
    <dgm:cxn modelId="{58863E9F-1A5C-41B4-81E3-882BEE123502}" type="presParOf" srcId="{652E75E6-E597-422D-BAAA-099B755E2BAD}" destId="{E217AB64-810C-4404-9BFF-651F5024E2AE}" srcOrd="0" destOrd="0" presId="urn:microsoft.com/office/officeart/2008/layout/CaptionedPictures"/>
    <dgm:cxn modelId="{6A32EE8C-2783-4549-8A67-F703F387C0BF}" type="presParOf" srcId="{652E75E6-E597-422D-BAAA-099B755E2BAD}" destId="{F5EBA3A9-5E3F-4242-9863-E40042D652EE}" srcOrd="1" destOrd="0" presId="urn:microsoft.com/office/officeart/2008/layout/CaptionedPictures"/>
    <dgm:cxn modelId="{C3EBBA23-88DC-4FC4-A777-F860390CFFD1}" type="presParOf" srcId="{5302CD13-7232-436C-A2EC-420CE6680E11}" destId="{A72F0E79-115D-4087-9C5D-568938BF5A6C}" srcOrd="5" destOrd="0" presId="urn:microsoft.com/office/officeart/2008/layout/CaptionedPictures"/>
    <dgm:cxn modelId="{D450420A-36FC-4E05-A092-738784BCD2BA}" type="presParOf" srcId="{5302CD13-7232-436C-A2EC-420CE6680E11}" destId="{6E67AFF6-5917-4F04-A5A7-A56D6F88519D}" srcOrd="6" destOrd="0" presId="urn:microsoft.com/office/officeart/2008/layout/CaptionedPictures"/>
    <dgm:cxn modelId="{D76196D5-BDC1-42BA-9C17-629498AE56FA}" type="presParOf" srcId="{6E67AFF6-5917-4F04-A5A7-A56D6F88519D}" destId="{59FC89CA-2153-424D-87A5-E2487FAB7CEC}" srcOrd="0" destOrd="0" presId="urn:microsoft.com/office/officeart/2008/layout/CaptionedPictures"/>
    <dgm:cxn modelId="{5DEF675B-FDCC-469D-9ABF-5BCD1E4E8779}" type="presParOf" srcId="{6E67AFF6-5917-4F04-A5A7-A56D6F88519D}" destId="{4E2CB06B-E4D0-4EAA-823F-B9702AFD452D}" srcOrd="1" destOrd="0" presId="urn:microsoft.com/office/officeart/2008/layout/CaptionedPictures"/>
    <dgm:cxn modelId="{27F5A5B2-196B-4960-9CBF-26FE5B8F9DA0}" type="presParOf" srcId="{6E67AFF6-5917-4F04-A5A7-A56D6F88519D}" destId="{C37F748F-1020-4A11-A6E7-DCFA562C1EB6}" srcOrd="2" destOrd="0" presId="urn:microsoft.com/office/officeart/2008/layout/CaptionedPictures"/>
    <dgm:cxn modelId="{CFB92275-1E3A-447F-941B-E54E526DCAD7}" type="presParOf" srcId="{C37F748F-1020-4A11-A6E7-DCFA562C1EB6}" destId="{60D424DD-E9BF-43AC-855B-248C62BA15A7}" srcOrd="0" destOrd="0" presId="urn:microsoft.com/office/officeart/2008/layout/CaptionedPictures"/>
    <dgm:cxn modelId="{28C68E23-9A57-4DC0-8319-51EE51534B31}" type="presParOf" srcId="{C37F748F-1020-4A11-A6E7-DCFA562C1EB6}" destId="{E4D439F5-1B9F-4802-9EE6-E95A738795F9}"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EF771-21A2-46BB-9D00-8592EC6DEF01}">
      <dsp:nvSpPr>
        <dsp:cNvPr id="0" name=""/>
        <dsp:cNvSpPr/>
      </dsp:nvSpPr>
      <dsp:spPr>
        <a:xfrm>
          <a:off x="423337" y="79"/>
          <a:ext cx="3480688" cy="208841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Mejorar la salud materna</a:t>
          </a:r>
          <a:endParaRPr lang="es-CO" sz="2800" kern="1200" dirty="0"/>
        </a:p>
      </dsp:txBody>
      <dsp:txXfrm>
        <a:off x="423337" y="79"/>
        <a:ext cx="3480688" cy="2088413"/>
      </dsp:txXfrm>
    </dsp:sp>
    <dsp:sp modelId="{4DC6E24D-214A-4C63-9DBD-6B9238161018}">
      <dsp:nvSpPr>
        <dsp:cNvPr id="0" name=""/>
        <dsp:cNvSpPr/>
      </dsp:nvSpPr>
      <dsp:spPr>
        <a:xfrm>
          <a:off x="4252094" y="79"/>
          <a:ext cx="3480688" cy="2088413"/>
        </a:xfrm>
        <a:prstGeom prst="rect">
          <a:avLst/>
        </a:prstGeom>
        <a:gradFill rotWithShape="0">
          <a:gsLst>
            <a:gs pos="0">
              <a:schemeClr val="accent2">
                <a:hueOff val="-485121"/>
                <a:satOff val="-27976"/>
                <a:lumOff val="2876"/>
                <a:alphaOff val="0"/>
                <a:lumMod val="110000"/>
                <a:satMod val="105000"/>
                <a:tint val="67000"/>
              </a:schemeClr>
            </a:gs>
            <a:gs pos="50000">
              <a:schemeClr val="accent2">
                <a:hueOff val="-485121"/>
                <a:satOff val="-27976"/>
                <a:lumOff val="2876"/>
                <a:alphaOff val="0"/>
                <a:lumMod val="105000"/>
                <a:satMod val="103000"/>
                <a:tint val="73000"/>
              </a:schemeClr>
            </a:gs>
            <a:gs pos="100000">
              <a:schemeClr val="accent2">
                <a:hueOff val="-485121"/>
                <a:satOff val="-27976"/>
                <a:lumOff val="287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Promover el desarrollo del feto</a:t>
          </a:r>
          <a:endParaRPr lang="es-CO" sz="2800" kern="1200" dirty="0"/>
        </a:p>
      </dsp:txBody>
      <dsp:txXfrm>
        <a:off x="4252094" y="79"/>
        <a:ext cx="3480688" cy="2088413"/>
      </dsp:txXfrm>
    </dsp:sp>
    <dsp:sp modelId="{362982A3-8AF8-4022-9B02-32896A06AA32}">
      <dsp:nvSpPr>
        <dsp:cNvPr id="0" name=""/>
        <dsp:cNvSpPr/>
      </dsp:nvSpPr>
      <dsp:spPr>
        <a:xfrm>
          <a:off x="423337" y="2436561"/>
          <a:ext cx="3480688" cy="2088413"/>
        </a:xfrm>
        <a:prstGeom prst="rect">
          <a:avLst/>
        </a:prstGeom>
        <a:gradFill rotWithShape="0">
          <a:gsLst>
            <a:gs pos="0">
              <a:schemeClr val="accent2">
                <a:hueOff val="-970242"/>
                <a:satOff val="-55952"/>
                <a:lumOff val="5752"/>
                <a:alphaOff val="0"/>
                <a:lumMod val="110000"/>
                <a:satMod val="105000"/>
                <a:tint val="67000"/>
              </a:schemeClr>
            </a:gs>
            <a:gs pos="50000">
              <a:schemeClr val="accent2">
                <a:hueOff val="-970242"/>
                <a:satOff val="-55952"/>
                <a:lumOff val="5752"/>
                <a:alphaOff val="0"/>
                <a:lumMod val="105000"/>
                <a:satMod val="103000"/>
                <a:tint val="73000"/>
              </a:schemeClr>
            </a:gs>
            <a:gs pos="100000">
              <a:schemeClr val="accent2">
                <a:hueOff val="-970242"/>
                <a:satOff val="-55952"/>
                <a:lumOff val="575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Identificar e intervenir tempranamente los riesgos relacionados con la gestación. </a:t>
          </a:r>
          <a:endParaRPr lang="es-CO" sz="2800" kern="1200" dirty="0"/>
        </a:p>
      </dsp:txBody>
      <dsp:txXfrm>
        <a:off x="423337" y="2436561"/>
        <a:ext cx="3480688" cy="2088413"/>
      </dsp:txXfrm>
    </dsp:sp>
    <dsp:sp modelId="{B8762035-9B3E-424A-8C3A-EB619F0B260E}">
      <dsp:nvSpPr>
        <dsp:cNvPr id="0" name=""/>
        <dsp:cNvSpPr/>
      </dsp:nvSpPr>
      <dsp:spPr>
        <a:xfrm>
          <a:off x="4252094" y="2436561"/>
          <a:ext cx="3480688" cy="2088413"/>
        </a:xfrm>
        <a:prstGeom prst="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smtClean="0"/>
            <a:t>Generar condiciones óptimas que permitan un parto seguro. </a:t>
          </a:r>
          <a:endParaRPr lang="es-CO" sz="2800" kern="1200" dirty="0"/>
        </a:p>
      </dsp:txBody>
      <dsp:txXfrm>
        <a:off x="4252094" y="2436561"/>
        <a:ext cx="3480688" cy="2088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2DA4A-C5C2-4C46-BD6F-727E4754D454}">
      <dsp:nvSpPr>
        <dsp:cNvPr id="0" name=""/>
        <dsp:cNvSpPr/>
      </dsp:nvSpPr>
      <dsp:spPr>
        <a:xfrm>
          <a:off x="0" y="67939"/>
          <a:ext cx="7886700" cy="11917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b="1" kern="1200" dirty="0" smtClean="0"/>
            <a:t>Primera Consulta</a:t>
          </a:r>
          <a:endParaRPr lang="es-CO" sz="3000" kern="1200" dirty="0"/>
        </a:p>
      </dsp:txBody>
      <dsp:txXfrm>
        <a:off x="58177" y="126116"/>
        <a:ext cx="7770346" cy="1075400"/>
      </dsp:txXfrm>
    </dsp:sp>
    <dsp:sp modelId="{A6592301-6350-4FF4-8B65-A9884460395C}">
      <dsp:nvSpPr>
        <dsp:cNvPr id="0" name=""/>
        <dsp:cNvSpPr/>
      </dsp:nvSpPr>
      <dsp:spPr>
        <a:xfrm>
          <a:off x="0" y="1259694"/>
          <a:ext cx="7886700" cy="1831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smtClean="0"/>
            <a:t>Antes de la semana 10 de gestación la duración mínima es de </a:t>
          </a:r>
          <a:r>
            <a:rPr lang="es-CO" sz="2300" b="1" kern="1200" dirty="0" smtClean="0"/>
            <a:t>30 minutos</a:t>
          </a:r>
          <a:endParaRPr lang="es-CO" sz="2300" kern="1200" dirty="0"/>
        </a:p>
        <a:p>
          <a:pPr marL="228600" lvl="1" indent="-228600" algn="l" defTabSz="1022350">
            <a:lnSpc>
              <a:spcPct val="90000"/>
            </a:lnSpc>
            <a:spcBef>
              <a:spcPct val="0"/>
            </a:spcBef>
            <a:spcAft>
              <a:spcPct val="20000"/>
            </a:spcAft>
            <a:buChar char="••"/>
          </a:pPr>
          <a:r>
            <a:rPr lang="es-CO" sz="2300" kern="1200" dirty="0" smtClean="0"/>
            <a:t>Captación tardía, sobre todo </a:t>
          </a:r>
          <a:r>
            <a:rPr lang="es-CO" sz="2300" b="1" kern="1200" dirty="0" smtClean="0"/>
            <a:t>después de la semana 26 de gestación</a:t>
          </a:r>
          <a:r>
            <a:rPr lang="es-CO" sz="2300" kern="1200" dirty="0" smtClean="0"/>
            <a:t>, su duración sería de </a:t>
          </a:r>
          <a:r>
            <a:rPr lang="es-CO" sz="2300" b="1" kern="1200" dirty="0" smtClean="0"/>
            <a:t>40 minutos</a:t>
          </a:r>
          <a:r>
            <a:rPr lang="es-CO" sz="2300" kern="1200" dirty="0" smtClean="0"/>
            <a:t>. </a:t>
          </a:r>
          <a:endParaRPr lang="es-CO" sz="2300" kern="1200" dirty="0"/>
        </a:p>
        <a:p>
          <a:pPr marL="228600" lvl="1" indent="-228600" algn="l" defTabSz="1022350">
            <a:lnSpc>
              <a:spcPct val="90000"/>
            </a:lnSpc>
            <a:spcBef>
              <a:spcPct val="0"/>
            </a:spcBef>
            <a:spcAft>
              <a:spcPct val="20000"/>
            </a:spcAft>
            <a:buChar char="••"/>
          </a:pPr>
          <a:endParaRPr lang="es-CO" sz="2300" kern="1200" dirty="0"/>
        </a:p>
      </dsp:txBody>
      <dsp:txXfrm>
        <a:off x="0" y="1259694"/>
        <a:ext cx="7886700" cy="1831950"/>
      </dsp:txXfrm>
    </dsp:sp>
    <dsp:sp modelId="{A9195EC9-8E94-4BD6-BBE0-D0589C5D3BDA}">
      <dsp:nvSpPr>
        <dsp:cNvPr id="0" name=""/>
        <dsp:cNvSpPr/>
      </dsp:nvSpPr>
      <dsp:spPr>
        <a:xfrm>
          <a:off x="0" y="3091644"/>
          <a:ext cx="7886700" cy="1191754"/>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dirty="0" smtClean="0"/>
            <a:t>La duración de las consultas de seguimiento será, mínimo, de 20 minutos. </a:t>
          </a:r>
          <a:endParaRPr lang="es-CO" sz="3000" kern="1200" dirty="0"/>
        </a:p>
      </dsp:txBody>
      <dsp:txXfrm>
        <a:off x="58177" y="3149821"/>
        <a:ext cx="7770346" cy="1075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2C844-8E73-4159-8673-E34A3EE746D8}">
      <dsp:nvSpPr>
        <dsp:cNvPr id="0" name=""/>
        <dsp:cNvSpPr/>
      </dsp:nvSpPr>
      <dsp:spPr>
        <a:xfrm>
          <a:off x="3218905" y="531"/>
          <a:ext cx="4828359" cy="2071559"/>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s-ES" sz="1900" kern="1200" dirty="0" smtClean="0"/>
            <a:t>Antes de hacer la inscripción en el control prenatal, debe informarse sobre el derecho a la IVE, </a:t>
          </a:r>
          <a:endParaRPr lang="es-CO" sz="1900" kern="1200" dirty="0"/>
        </a:p>
        <a:p>
          <a:pPr marL="171450" lvl="1" indent="-171450" algn="l" defTabSz="844550">
            <a:lnSpc>
              <a:spcPct val="90000"/>
            </a:lnSpc>
            <a:spcBef>
              <a:spcPct val="0"/>
            </a:spcBef>
            <a:spcAft>
              <a:spcPct val="15000"/>
            </a:spcAft>
            <a:buChar char="••"/>
          </a:pPr>
          <a:r>
            <a:rPr lang="es-ES" sz="1900" kern="1200" dirty="0" smtClean="0"/>
            <a:t>Causales establecidas en la sentencia C355 de 2006 – C055 de 2022</a:t>
          </a:r>
          <a:endParaRPr lang="es-CO" sz="1900" kern="1200" dirty="0"/>
        </a:p>
      </dsp:txBody>
      <dsp:txXfrm>
        <a:off x="3218905" y="259476"/>
        <a:ext cx="4051524" cy="1553669"/>
      </dsp:txXfrm>
    </dsp:sp>
    <dsp:sp modelId="{5D55DC8B-864A-47B9-A693-66F35AF53290}">
      <dsp:nvSpPr>
        <dsp:cNvPr id="0" name=""/>
        <dsp:cNvSpPr/>
      </dsp:nvSpPr>
      <dsp:spPr>
        <a:xfrm>
          <a:off x="0" y="531"/>
          <a:ext cx="3218906" cy="20715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s-ES" sz="2900" kern="1200" dirty="0" smtClean="0"/>
            <a:t>Asesorar sobre opciones durante el embarazo</a:t>
          </a:r>
          <a:endParaRPr lang="es-CO" sz="2900" kern="1200" dirty="0"/>
        </a:p>
      </dsp:txBody>
      <dsp:txXfrm>
        <a:off x="101125" y="101656"/>
        <a:ext cx="3016656" cy="1869309"/>
      </dsp:txXfrm>
    </dsp:sp>
    <dsp:sp modelId="{078BF75E-AB5A-4F06-A380-282C9DD3C2C3}">
      <dsp:nvSpPr>
        <dsp:cNvPr id="0" name=""/>
        <dsp:cNvSpPr/>
      </dsp:nvSpPr>
      <dsp:spPr>
        <a:xfrm>
          <a:off x="3218905" y="2279246"/>
          <a:ext cx="4828359" cy="2071559"/>
        </a:xfrm>
        <a:prstGeom prst="rightArrow">
          <a:avLst>
            <a:gd name="adj1" fmla="val 75000"/>
            <a:gd name="adj2" fmla="val 50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endParaRPr lang="es-CO" sz="1900" kern="1200" dirty="0"/>
        </a:p>
        <a:p>
          <a:pPr marL="171450" lvl="1" indent="-171450" algn="l" defTabSz="844550">
            <a:lnSpc>
              <a:spcPct val="90000"/>
            </a:lnSpc>
            <a:spcBef>
              <a:spcPct val="0"/>
            </a:spcBef>
            <a:spcAft>
              <a:spcPct val="15000"/>
            </a:spcAft>
            <a:buChar char="••"/>
          </a:pPr>
          <a:r>
            <a:rPr lang="es-ES" sz="1900" kern="1200" dirty="0" smtClean="0"/>
            <a:t>Permite elaborar el plan de cuidado</a:t>
          </a:r>
          <a:endParaRPr lang="es-CO" sz="1900" kern="1200" dirty="0"/>
        </a:p>
        <a:p>
          <a:pPr marL="171450" lvl="1" indent="-171450" algn="l" defTabSz="844550">
            <a:lnSpc>
              <a:spcPct val="90000"/>
            </a:lnSpc>
            <a:spcBef>
              <a:spcPct val="0"/>
            </a:spcBef>
            <a:spcAft>
              <a:spcPct val="15000"/>
            </a:spcAft>
            <a:buChar char="••"/>
          </a:pPr>
          <a:r>
            <a:rPr lang="es-CO" sz="1900" kern="1200" dirty="0" smtClean="0"/>
            <a:t>Establecer manejo y brindar recomendaciones</a:t>
          </a:r>
          <a:endParaRPr lang="es-CO" sz="1900" kern="1200" dirty="0"/>
        </a:p>
      </dsp:txBody>
      <dsp:txXfrm>
        <a:off x="3218905" y="2538191"/>
        <a:ext cx="4051524" cy="1553669"/>
      </dsp:txXfrm>
    </dsp:sp>
    <dsp:sp modelId="{5563F8A0-2691-4136-9E3F-D9B9C3760740}">
      <dsp:nvSpPr>
        <dsp:cNvPr id="0" name=""/>
        <dsp:cNvSpPr/>
      </dsp:nvSpPr>
      <dsp:spPr>
        <a:xfrm>
          <a:off x="0" y="2279246"/>
          <a:ext cx="3218906" cy="207155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s-ES" sz="2900" kern="1200" dirty="0" smtClean="0"/>
            <a:t>Valoración integral de la gestante e identificación de factores de riesgo</a:t>
          </a:r>
          <a:endParaRPr lang="es-CO" sz="2900" kern="1200" dirty="0"/>
        </a:p>
      </dsp:txBody>
      <dsp:txXfrm>
        <a:off x="101125" y="2380371"/>
        <a:ext cx="3016656" cy="18693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88D26-F81D-4F83-93FA-A4733C6837B3}">
      <dsp:nvSpPr>
        <dsp:cNvPr id="0" name=""/>
        <dsp:cNvSpPr/>
      </dsp:nvSpPr>
      <dsp:spPr>
        <a:xfrm>
          <a:off x="0" y="10884"/>
          <a:ext cx="7048497" cy="2155371"/>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C195FF-0FA0-462F-8DF7-A16F96570EF2}">
      <dsp:nvSpPr>
        <dsp:cNvPr id="0" name=""/>
        <dsp:cNvSpPr/>
      </dsp:nvSpPr>
      <dsp:spPr>
        <a:xfrm>
          <a:off x="211454" y="287382"/>
          <a:ext cx="2070495" cy="1580605"/>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93D1B4-EC5A-4735-909C-13A0C8A8AE23}">
      <dsp:nvSpPr>
        <dsp:cNvPr id="0" name=""/>
        <dsp:cNvSpPr/>
      </dsp:nvSpPr>
      <dsp:spPr>
        <a:xfrm rot="10800000">
          <a:off x="211454" y="2155371"/>
          <a:ext cx="2070495" cy="2634342"/>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Hasta la semana 12 0.4 mg/día.         En alto riesgo de defectos del tubo neural, dosis de 4 mg.</a:t>
          </a:r>
          <a:endParaRPr lang="es-CO" sz="2000" kern="1200" dirty="0"/>
        </a:p>
      </dsp:txBody>
      <dsp:txXfrm rot="10800000">
        <a:off x="275129" y="2155371"/>
        <a:ext cx="1943145" cy="2570667"/>
      </dsp:txXfrm>
    </dsp:sp>
    <dsp:sp modelId="{767EFD59-D0E7-4CEB-8BE2-C3DAA5BD376B}">
      <dsp:nvSpPr>
        <dsp:cNvPr id="0" name=""/>
        <dsp:cNvSpPr/>
      </dsp:nvSpPr>
      <dsp:spPr>
        <a:xfrm>
          <a:off x="2454630" y="287382"/>
          <a:ext cx="2070495" cy="1580605"/>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BC7CD6-D931-40CE-AB80-6B4045AAD479}">
      <dsp:nvSpPr>
        <dsp:cNvPr id="0" name=""/>
        <dsp:cNvSpPr/>
      </dsp:nvSpPr>
      <dsp:spPr>
        <a:xfrm rot="10800000">
          <a:off x="2489000" y="2155371"/>
          <a:ext cx="2070495" cy="2634342"/>
        </a:xfrm>
        <a:prstGeom prst="round2SameRect">
          <a:avLst>
            <a:gd name="adj1" fmla="val 10500"/>
            <a:gd name="adj2" fmla="val 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A partir de la semana 14, administrar 1.200 mg/día.</a:t>
          </a:r>
          <a:endParaRPr lang="es-CO" sz="2000" kern="1200" dirty="0"/>
        </a:p>
      </dsp:txBody>
      <dsp:txXfrm rot="10800000">
        <a:off x="2552675" y="2155371"/>
        <a:ext cx="1943145" cy="2570667"/>
      </dsp:txXfrm>
    </dsp:sp>
    <dsp:sp modelId="{3013EBAB-4F14-4C16-907D-DD40EF186FDC}">
      <dsp:nvSpPr>
        <dsp:cNvPr id="0" name=""/>
        <dsp:cNvSpPr/>
      </dsp:nvSpPr>
      <dsp:spPr>
        <a:xfrm>
          <a:off x="4766546" y="287382"/>
          <a:ext cx="2070495" cy="1580605"/>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762FA6-3B4B-481B-AA0D-8E8BDE094154}">
      <dsp:nvSpPr>
        <dsp:cNvPr id="0" name=""/>
        <dsp:cNvSpPr/>
      </dsp:nvSpPr>
      <dsp:spPr>
        <a:xfrm rot="10800000">
          <a:off x="4766546" y="2155371"/>
          <a:ext cx="2070495" cy="2634342"/>
        </a:xfrm>
        <a:prstGeom prst="round2SameRect">
          <a:avLst>
            <a:gd name="adj1" fmla="val 10500"/>
            <a:gd name="adj2" fmla="val 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s-ES" sz="2000" kern="1200" dirty="0" smtClean="0"/>
            <a:t>En todas las gestantes, excepto </a:t>
          </a:r>
          <a:r>
            <a:rPr lang="es-ES" sz="2000" kern="1200" dirty="0" err="1" smtClean="0"/>
            <a:t>Hb</a:t>
          </a:r>
          <a:r>
            <a:rPr lang="es-ES" sz="2000" kern="1200" dirty="0" smtClean="0"/>
            <a:t> mayor a 14 g/</a:t>
          </a:r>
          <a:r>
            <a:rPr lang="es-ES" sz="2000" kern="1200" dirty="0" err="1" smtClean="0"/>
            <a:t>dL</a:t>
          </a:r>
          <a:r>
            <a:rPr lang="es-ES" sz="2000" kern="1200" dirty="0" smtClean="0"/>
            <a:t>. </a:t>
          </a:r>
          <a:endParaRPr lang="es-CO" sz="2000" kern="1200" dirty="0"/>
        </a:p>
      </dsp:txBody>
      <dsp:txXfrm rot="10800000">
        <a:off x="4830221" y="2155371"/>
        <a:ext cx="1943145" cy="25706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F4F63-AC29-4B15-9DA6-6E991F415992}">
      <dsp:nvSpPr>
        <dsp:cNvPr id="0" name=""/>
        <dsp:cNvSpPr/>
      </dsp:nvSpPr>
      <dsp:spPr>
        <a:xfrm>
          <a:off x="2309366" y="-44627"/>
          <a:ext cx="2007192" cy="1258804"/>
        </a:xfrm>
        <a:prstGeom prst="round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Valoración integral del estado de salud de las gestantes</a:t>
          </a:r>
          <a:endParaRPr lang="es-CO" sz="1800" kern="1200" dirty="0">
            <a:solidFill>
              <a:schemeClr val="bg2">
                <a:lumMod val="10000"/>
              </a:schemeClr>
            </a:solidFill>
          </a:endParaRPr>
        </a:p>
      </dsp:txBody>
      <dsp:txXfrm>
        <a:off x="2370816" y="16823"/>
        <a:ext cx="1884292" cy="1135904"/>
      </dsp:txXfrm>
    </dsp:sp>
    <dsp:sp modelId="{6364218C-61E7-4AEB-AC8D-8664FFC91B50}">
      <dsp:nvSpPr>
        <dsp:cNvPr id="0" name=""/>
        <dsp:cNvSpPr/>
      </dsp:nvSpPr>
      <dsp:spPr>
        <a:xfrm>
          <a:off x="1128474" y="568402"/>
          <a:ext cx="4307986" cy="4307986"/>
        </a:xfrm>
        <a:custGeom>
          <a:avLst/>
          <a:gdLst/>
          <a:ahLst/>
          <a:cxnLst/>
          <a:rect l="0" t="0" r="0" b="0"/>
          <a:pathLst>
            <a:path>
              <a:moveTo>
                <a:pt x="3196289" y="268972"/>
              </a:moveTo>
              <a:arcTo wR="2153993" hR="2153993" stAng="17936389" swAng="1476724"/>
            </a:path>
          </a:pathLst>
        </a:custGeom>
        <a:noFill/>
        <a:ln w="6350" cap="flat" cmpd="sng" algn="ctr">
          <a:solidFill>
            <a:schemeClr val="accent2">
              <a:hueOff val="0"/>
              <a:satOff val="0"/>
              <a:lumOff val="0"/>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4111547D-58F5-406D-8ABF-678ABF2FC989}">
      <dsp:nvSpPr>
        <dsp:cNvPr id="0" name=""/>
        <dsp:cNvSpPr/>
      </dsp:nvSpPr>
      <dsp:spPr>
        <a:xfrm>
          <a:off x="4382601" y="1450265"/>
          <a:ext cx="1897362" cy="1158680"/>
        </a:xfrm>
        <a:prstGeom prst="roundRect">
          <a:avLst/>
        </a:prstGeom>
        <a:solidFill>
          <a:schemeClr val="accent2">
            <a:hueOff val="-363841"/>
            <a:satOff val="-20982"/>
            <a:lumOff val="215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Seguimiento al plan integral de cuidado para la salud</a:t>
          </a:r>
          <a:endParaRPr lang="es-CO" sz="1800" kern="1200" dirty="0">
            <a:solidFill>
              <a:schemeClr val="bg2">
                <a:lumMod val="10000"/>
              </a:schemeClr>
            </a:solidFill>
          </a:endParaRPr>
        </a:p>
      </dsp:txBody>
      <dsp:txXfrm>
        <a:off x="4439163" y="1506827"/>
        <a:ext cx="1784238" cy="1045556"/>
      </dsp:txXfrm>
    </dsp:sp>
    <dsp:sp modelId="{B8F67413-D414-4072-8E60-001203FC098D}">
      <dsp:nvSpPr>
        <dsp:cNvPr id="0" name=""/>
        <dsp:cNvSpPr/>
      </dsp:nvSpPr>
      <dsp:spPr>
        <a:xfrm>
          <a:off x="1145659" y="606587"/>
          <a:ext cx="4307986" cy="4307986"/>
        </a:xfrm>
        <a:custGeom>
          <a:avLst/>
          <a:gdLst/>
          <a:ahLst/>
          <a:cxnLst/>
          <a:rect l="0" t="0" r="0" b="0"/>
          <a:pathLst>
            <a:path>
              <a:moveTo>
                <a:pt x="4303517" y="2015314"/>
              </a:moveTo>
              <a:arcTo wR="2153993" hR="2153993" stAng="21378518" swAng="2063954"/>
            </a:path>
          </a:pathLst>
        </a:custGeom>
        <a:noFill/>
        <a:ln w="6350" cap="flat" cmpd="sng" algn="ctr">
          <a:solidFill>
            <a:schemeClr val="accent2">
              <a:hueOff val="-363841"/>
              <a:satOff val="-20982"/>
              <a:lumOff val="2157"/>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6C904FE0-CC4D-46AA-9EBD-5CC0EE90C661}">
      <dsp:nvSpPr>
        <dsp:cNvPr id="0" name=""/>
        <dsp:cNvSpPr/>
      </dsp:nvSpPr>
      <dsp:spPr>
        <a:xfrm>
          <a:off x="3620772" y="3871686"/>
          <a:ext cx="1916552" cy="1219398"/>
        </a:xfrm>
        <a:prstGeom prst="roundRect">
          <a:avLst/>
        </a:prstGeom>
        <a:solidFill>
          <a:schemeClr val="accent2">
            <a:hueOff val="-727682"/>
            <a:satOff val="-41964"/>
            <a:lumOff val="43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smtClean="0">
              <a:solidFill>
                <a:schemeClr val="bg2">
                  <a:lumMod val="10000"/>
                </a:schemeClr>
              </a:solidFill>
            </a:rPr>
            <a:t>Detección temprana de alteraciones</a:t>
          </a:r>
          <a:endParaRPr lang="es-CO" sz="1800" kern="1200">
            <a:solidFill>
              <a:schemeClr val="bg2">
                <a:lumMod val="10000"/>
              </a:schemeClr>
            </a:solidFill>
          </a:endParaRPr>
        </a:p>
      </dsp:txBody>
      <dsp:txXfrm>
        <a:off x="3680298" y="3931212"/>
        <a:ext cx="1797500" cy="1100346"/>
      </dsp:txXfrm>
    </dsp:sp>
    <dsp:sp modelId="{9D0C126F-D08C-4305-AD17-09184A68FBD9}">
      <dsp:nvSpPr>
        <dsp:cNvPr id="0" name=""/>
        <dsp:cNvSpPr/>
      </dsp:nvSpPr>
      <dsp:spPr>
        <a:xfrm>
          <a:off x="1158970" y="584775"/>
          <a:ext cx="4307986" cy="4307986"/>
        </a:xfrm>
        <a:custGeom>
          <a:avLst/>
          <a:gdLst/>
          <a:ahLst/>
          <a:cxnLst/>
          <a:rect l="0" t="0" r="0" b="0"/>
          <a:pathLst>
            <a:path>
              <a:moveTo>
                <a:pt x="2455881" y="4286725"/>
              </a:moveTo>
              <a:arcTo wR="2153993" hR="2153993" stAng="4916598" swAng="938499"/>
            </a:path>
          </a:pathLst>
        </a:custGeom>
        <a:noFill/>
        <a:ln w="6350" cap="flat" cmpd="sng" algn="ctr">
          <a:solidFill>
            <a:schemeClr val="accent2">
              <a:hueOff val="-727682"/>
              <a:satOff val="-41964"/>
              <a:lumOff val="4314"/>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B4FFDC93-1B3D-4228-B726-49AAC5039151}">
      <dsp:nvSpPr>
        <dsp:cNvPr id="0" name=""/>
        <dsp:cNvSpPr/>
      </dsp:nvSpPr>
      <dsp:spPr>
        <a:xfrm>
          <a:off x="1071038" y="3871686"/>
          <a:ext cx="1951679" cy="1219398"/>
        </a:xfrm>
        <a:prstGeom prst="roundRect">
          <a:avLst/>
        </a:prstGeom>
        <a:solidFill>
          <a:schemeClr val="accent2">
            <a:hueOff val="-1091522"/>
            <a:satOff val="-62946"/>
            <a:lumOff val="64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Información en salud</a:t>
          </a:r>
          <a:endParaRPr lang="es-CO" sz="1800" kern="1200" dirty="0">
            <a:solidFill>
              <a:schemeClr val="bg2">
                <a:lumMod val="10000"/>
              </a:schemeClr>
            </a:solidFill>
          </a:endParaRPr>
        </a:p>
      </dsp:txBody>
      <dsp:txXfrm>
        <a:off x="1130564" y="3931212"/>
        <a:ext cx="1832627" cy="1100346"/>
      </dsp:txXfrm>
    </dsp:sp>
    <dsp:sp modelId="{F06A29D8-5B88-4A4C-B862-C3AEE30D92EF}">
      <dsp:nvSpPr>
        <dsp:cNvPr id="0" name=""/>
        <dsp:cNvSpPr/>
      </dsp:nvSpPr>
      <dsp:spPr>
        <a:xfrm>
          <a:off x="1158970" y="584775"/>
          <a:ext cx="4307986" cy="4307986"/>
        </a:xfrm>
        <a:custGeom>
          <a:avLst/>
          <a:gdLst/>
          <a:ahLst/>
          <a:cxnLst/>
          <a:rect l="0" t="0" r="0" b="0"/>
          <a:pathLst>
            <a:path>
              <a:moveTo>
                <a:pt x="315405" y="3276170"/>
              </a:moveTo>
              <a:arcTo wR="2153993" hR="2153993" stAng="8916138" swAng="2001483"/>
            </a:path>
          </a:pathLst>
        </a:custGeom>
        <a:noFill/>
        <a:ln w="6350" cap="flat" cmpd="sng" algn="ctr">
          <a:solidFill>
            <a:schemeClr val="accent2">
              <a:hueOff val="-1091522"/>
              <a:satOff val="-62946"/>
              <a:lumOff val="6471"/>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282CA333-ADBD-4B38-88A5-7CC590E8D24E}">
      <dsp:nvSpPr>
        <dsp:cNvPr id="0" name=""/>
        <dsp:cNvSpPr/>
      </dsp:nvSpPr>
      <dsp:spPr>
        <a:xfrm>
          <a:off x="330072" y="1493807"/>
          <a:ext cx="1868642" cy="1158680"/>
        </a:xfrm>
        <a:prstGeom prst="roundRect">
          <a:avLst/>
        </a:prstGeom>
        <a:solidFill>
          <a:schemeClr val="accent2">
            <a:hueOff val="-1455363"/>
            <a:satOff val="-83928"/>
            <a:lumOff val="862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bg2">
                  <a:lumMod val="10000"/>
                </a:schemeClr>
              </a:solidFill>
            </a:rPr>
            <a:t>Establecimiento del plan de parto</a:t>
          </a:r>
          <a:endParaRPr lang="es-CO" sz="1800" kern="1200" dirty="0">
            <a:solidFill>
              <a:schemeClr val="bg2">
                <a:lumMod val="10000"/>
              </a:schemeClr>
            </a:solidFill>
          </a:endParaRPr>
        </a:p>
      </dsp:txBody>
      <dsp:txXfrm>
        <a:off x="386634" y="1550369"/>
        <a:ext cx="1755518" cy="1045556"/>
      </dsp:txXfrm>
    </dsp:sp>
    <dsp:sp modelId="{CB69C675-A5F8-4785-9F21-86F8ACAE1AAD}">
      <dsp:nvSpPr>
        <dsp:cNvPr id="0" name=""/>
        <dsp:cNvSpPr/>
      </dsp:nvSpPr>
      <dsp:spPr>
        <a:xfrm>
          <a:off x="1158970" y="584775"/>
          <a:ext cx="4307986" cy="4307986"/>
        </a:xfrm>
        <a:custGeom>
          <a:avLst/>
          <a:gdLst/>
          <a:ahLst/>
          <a:cxnLst/>
          <a:rect l="0" t="0" r="0" b="0"/>
          <a:pathLst>
            <a:path>
              <a:moveTo>
                <a:pt x="402036" y="900862"/>
              </a:moveTo>
              <a:arcTo wR="2153993" hR="2153993" stAng="12934512" swAng="1583283"/>
            </a:path>
          </a:pathLst>
        </a:custGeom>
        <a:noFill/>
        <a:ln w="6350" cap="flat" cmpd="sng" algn="ctr">
          <a:solidFill>
            <a:schemeClr val="accent2">
              <a:hueOff val="-1455363"/>
              <a:satOff val="-83928"/>
              <a:lumOff val="8628"/>
              <a:alphaOff val="0"/>
            </a:schemeClr>
          </a:solidFill>
          <a:prstDash val="solid"/>
          <a:miter lim="800000"/>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243F9-DDE7-4A1F-8A67-865C49BB85EF}">
      <dsp:nvSpPr>
        <dsp:cNvPr id="0" name=""/>
        <dsp:cNvSpPr/>
      </dsp:nvSpPr>
      <dsp:spPr>
        <a:xfrm>
          <a:off x="-5697402" y="-881656"/>
          <a:ext cx="6857824" cy="6857824"/>
        </a:xfrm>
        <a:prstGeom prst="blockArc">
          <a:avLst>
            <a:gd name="adj1" fmla="val 18900000"/>
            <a:gd name="adj2" fmla="val 2700000"/>
            <a:gd name="adj3" fmla="val 315"/>
          </a:avLst>
        </a:prstGeom>
        <a:noFill/>
        <a:ln w="12700" cap="flat" cmpd="sng" algn="ctr">
          <a:solidFill>
            <a:schemeClr val="accent3">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13F70BE-18AC-4FD9-8333-C8556DC7F7E3}">
      <dsp:nvSpPr>
        <dsp:cNvPr id="0" name=""/>
        <dsp:cNvSpPr/>
      </dsp:nvSpPr>
      <dsp:spPr>
        <a:xfrm>
          <a:off x="542599" y="318305"/>
          <a:ext cx="6959919" cy="637017"/>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Tensión arterial: </a:t>
          </a:r>
          <a:endParaRPr lang="es-CO" sz="2000" kern="1200" dirty="0">
            <a:solidFill>
              <a:schemeClr val="bg2">
                <a:lumMod val="10000"/>
              </a:schemeClr>
            </a:solidFill>
          </a:endParaRPr>
        </a:p>
      </dsp:txBody>
      <dsp:txXfrm>
        <a:off x="542599" y="318305"/>
        <a:ext cx="6959919" cy="637017"/>
      </dsp:txXfrm>
    </dsp:sp>
    <dsp:sp modelId="{58A63EF4-D825-41FB-9EF2-2560CB71EDCD}">
      <dsp:nvSpPr>
        <dsp:cNvPr id="0" name=""/>
        <dsp:cNvSpPr/>
      </dsp:nvSpPr>
      <dsp:spPr>
        <a:xfrm>
          <a:off x="8627" y="119886"/>
          <a:ext cx="1067944" cy="1033855"/>
        </a:xfrm>
        <a:prstGeom prst="ellipse">
          <a:avLst/>
        </a:prstGeom>
        <a:blipFill rotWithShape="0">
          <a:blip xmlns:r="http://schemas.openxmlformats.org/officeDocument/2006/relationships" r:embed="rId1"/>
          <a:stretch>
            <a:fillRect/>
          </a:stretch>
        </a:blipFill>
        <a:ln w="6350" cap="flat" cmpd="sng" algn="ctr">
          <a:solidFill>
            <a:schemeClr val="accent2">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8F3EE7ED-C4C9-491B-901C-7D538C22462C}">
      <dsp:nvSpPr>
        <dsp:cNvPr id="0" name=""/>
        <dsp:cNvSpPr/>
      </dsp:nvSpPr>
      <dsp:spPr>
        <a:xfrm>
          <a:off x="999067" y="1273526"/>
          <a:ext cx="6503451" cy="637017"/>
        </a:xfrm>
        <a:prstGeom prst="rect">
          <a:avLst/>
        </a:prstGeom>
        <a:solidFill>
          <a:schemeClr val="accent2">
            <a:hueOff val="-363841"/>
            <a:satOff val="-20982"/>
            <a:lumOff val="215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Curvas de ganancia de peso 28 s</a:t>
          </a:r>
          <a:endParaRPr lang="es-CO" sz="2000" kern="1200" dirty="0">
            <a:solidFill>
              <a:schemeClr val="bg2">
                <a:lumMod val="10000"/>
              </a:schemeClr>
            </a:solidFill>
          </a:endParaRPr>
        </a:p>
      </dsp:txBody>
      <dsp:txXfrm>
        <a:off x="999067" y="1273526"/>
        <a:ext cx="6503451" cy="637017"/>
      </dsp:txXfrm>
    </dsp:sp>
    <dsp:sp modelId="{008B233B-0809-41E6-A4DB-7036C0313F6B}">
      <dsp:nvSpPr>
        <dsp:cNvPr id="0" name=""/>
        <dsp:cNvSpPr/>
      </dsp:nvSpPr>
      <dsp:spPr>
        <a:xfrm>
          <a:off x="494314" y="1082396"/>
          <a:ext cx="1009505" cy="1019276"/>
        </a:xfrm>
        <a:prstGeom prst="ellipse">
          <a:avLst/>
        </a:prstGeom>
        <a:blipFill rotWithShape="0">
          <a:blip xmlns:r="http://schemas.openxmlformats.org/officeDocument/2006/relationships" r:embed="rId2"/>
          <a:stretch>
            <a:fillRect/>
          </a:stretch>
        </a:blipFill>
        <a:ln w="6350" cap="flat" cmpd="sng" algn="ctr">
          <a:solidFill>
            <a:schemeClr val="accent2">
              <a:hueOff val="-363841"/>
              <a:satOff val="-20982"/>
              <a:lumOff val="2157"/>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C27CE4F-312E-4349-8C1C-7255BE5F1B77}">
      <dsp:nvSpPr>
        <dsp:cNvPr id="0" name=""/>
        <dsp:cNvSpPr/>
      </dsp:nvSpPr>
      <dsp:spPr>
        <a:xfrm>
          <a:off x="1139166" y="2228747"/>
          <a:ext cx="6363352" cy="637017"/>
        </a:xfrm>
        <a:prstGeom prst="rect">
          <a:avLst/>
        </a:prstGeom>
        <a:solidFill>
          <a:schemeClr val="accent2">
            <a:hueOff val="-727682"/>
            <a:satOff val="-41964"/>
            <a:lumOff val="431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smtClean="0">
              <a:solidFill>
                <a:schemeClr val="bg2">
                  <a:lumMod val="10000"/>
                </a:schemeClr>
              </a:solidFill>
            </a:rPr>
            <a:t>Altura uterina.</a:t>
          </a:r>
          <a:endParaRPr lang="es-CO" sz="2000" kern="1200" dirty="0">
            <a:solidFill>
              <a:schemeClr val="bg2">
                <a:lumMod val="10000"/>
              </a:schemeClr>
            </a:solidFill>
          </a:endParaRPr>
        </a:p>
      </dsp:txBody>
      <dsp:txXfrm>
        <a:off x="1139166" y="2228747"/>
        <a:ext cx="6363352" cy="637017"/>
      </dsp:txXfrm>
    </dsp:sp>
    <dsp:sp modelId="{4DF9DB34-7EE9-4312-89C2-4EE6BAA683D0}">
      <dsp:nvSpPr>
        <dsp:cNvPr id="0" name=""/>
        <dsp:cNvSpPr/>
      </dsp:nvSpPr>
      <dsp:spPr>
        <a:xfrm>
          <a:off x="673661" y="2101674"/>
          <a:ext cx="931009" cy="916628"/>
        </a:xfrm>
        <a:prstGeom prst="ellipse">
          <a:avLst/>
        </a:prstGeom>
        <a:blipFill rotWithShape="0">
          <a:blip xmlns:r="http://schemas.openxmlformats.org/officeDocument/2006/relationships" r:embed="rId3"/>
          <a:stretch>
            <a:fillRect/>
          </a:stretch>
        </a:blipFill>
        <a:ln w="6350" cap="flat" cmpd="sng" algn="ctr">
          <a:solidFill>
            <a:schemeClr val="accent2">
              <a:hueOff val="-727682"/>
              <a:satOff val="-41964"/>
              <a:lumOff val="431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B2133AB-16EB-43A5-AD04-F41776EC1A3E}">
      <dsp:nvSpPr>
        <dsp:cNvPr id="0" name=""/>
        <dsp:cNvSpPr/>
      </dsp:nvSpPr>
      <dsp:spPr>
        <a:xfrm>
          <a:off x="999067" y="3183968"/>
          <a:ext cx="6503451" cy="637017"/>
        </a:xfrm>
        <a:prstGeom prst="rect">
          <a:avLst/>
        </a:prstGeom>
        <a:solidFill>
          <a:schemeClr val="accent2">
            <a:hueOff val="-1091522"/>
            <a:satOff val="-62946"/>
            <a:lumOff val="647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Frecuencia cardiaca fetal.</a:t>
          </a:r>
          <a:endParaRPr lang="es-CO" sz="2000" kern="1200" dirty="0">
            <a:solidFill>
              <a:schemeClr val="bg2">
                <a:lumMod val="10000"/>
              </a:schemeClr>
            </a:solidFill>
          </a:endParaRPr>
        </a:p>
      </dsp:txBody>
      <dsp:txXfrm>
        <a:off x="999067" y="3183968"/>
        <a:ext cx="6503451" cy="637017"/>
      </dsp:txXfrm>
    </dsp:sp>
    <dsp:sp modelId="{89CE7DBE-D45E-4D51-B52B-DD591D4FDA24}">
      <dsp:nvSpPr>
        <dsp:cNvPr id="0" name=""/>
        <dsp:cNvSpPr/>
      </dsp:nvSpPr>
      <dsp:spPr>
        <a:xfrm>
          <a:off x="534892" y="3056628"/>
          <a:ext cx="928349" cy="942627"/>
        </a:xfrm>
        <a:prstGeom prst="ellipse">
          <a:avLst/>
        </a:prstGeom>
        <a:blipFill rotWithShape="0">
          <a:blip xmlns:r="http://schemas.openxmlformats.org/officeDocument/2006/relationships" r:embed="rId4"/>
          <a:stretch>
            <a:fillRect/>
          </a:stretch>
        </a:blipFill>
        <a:ln w="6350" cap="flat" cmpd="sng" algn="ctr">
          <a:solidFill>
            <a:schemeClr val="accent2">
              <a:hueOff val="-1091522"/>
              <a:satOff val="-62946"/>
              <a:lumOff val="647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10BE1D93-3A52-4DD3-8A2E-A254BB73C8DF}">
      <dsp:nvSpPr>
        <dsp:cNvPr id="0" name=""/>
        <dsp:cNvSpPr/>
      </dsp:nvSpPr>
      <dsp:spPr>
        <a:xfrm>
          <a:off x="542599" y="4139189"/>
          <a:ext cx="6959919" cy="637017"/>
        </a:xfrm>
        <a:prstGeom prst="rect">
          <a:avLst/>
        </a:prstGeom>
        <a:solidFill>
          <a:schemeClr val="accent2">
            <a:hueOff val="-1455363"/>
            <a:satOff val="-83928"/>
            <a:lumOff val="862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5633" tIns="50800" rIns="50800" bIns="50800" numCol="1" spcCol="1270" anchor="ctr" anchorCtr="0">
          <a:noAutofit/>
        </a:bodyPr>
        <a:lstStyle/>
        <a:p>
          <a:pPr lvl="0" algn="l" defTabSz="889000">
            <a:lnSpc>
              <a:spcPct val="90000"/>
            </a:lnSpc>
            <a:spcBef>
              <a:spcPct val="0"/>
            </a:spcBef>
            <a:spcAft>
              <a:spcPct val="35000"/>
            </a:spcAft>
          </a:pPr>
          <a:r>
            <a:rPr lang="es-ES" sz="2000" kern="1200" dirty="0" smtClean="0">
              <a:solidFill>
                <a:schemeClr val="bg2">
                  <a:lumMod val="10000"/>
                </a:schemeClr>
              </a:solidFill>
            </a:rPr>
            <a:t>Situación y presentación fetal a partir de la semana 36.</a:t>
          </a:r>
          <a:endParaRPr lang="es-CO" sz="2000" kern="1200" dirty="0">
            <a:solidFill>
              <a:schemeClr val="bg2">
                <a:lumMod val="10000"/>
              </a:schemeClr>
            </a:solidFill>
          </a:endParaRPr>
        </a:p>
      </dsp:txBody>
      <dsp:txXfrm>
        <a:off x="542599" y="4139189"/>
        <a:ext cx="6959919" cy="637017"/>
      </dsp:txXfrm>
    </dsp:sp>
    <dsp:sp modelId="{FF9661C9-AA90-421A-96D2-10D6FCD442FC}">
      <dsp:nvSpPr>
        <dsp:cNvPr id="0" name=""/>
        <dsp:cNvSpPr/>
      </dsp:nvSpPr>
      <dsp:spPr>
        <a:xfrm>
          <a:off x="57936" y="3935506"/>
          <a:ext cx="969326" cy="1044382"/>
        </a:xfrm>
        <a:prstGeom prst="ellipse">
          <a:avLst/>
        </a:prstGeom>
        <a:blipFill rotWithShape="0">
          <a:blip xmlns:r="http://schemas.openxmlformats.org/officeDocument/2006/relationships" r:embed="rId5"/>
          <a:stretch>
            <a:fillRect/>
          </a:stretch>
        </a:blipFill>
        <a:ln w="6350" cap="flat" cmpd="sng" algn="ctr">
          <a:solidFill>
            <a:schemeClr val="accent2">
              <a:hueOff val="-1455363"/>
              <a:satOff val="-83928"/>
              <a:lumOff val="8628"/>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0874E-6361-4963-809D-E833F090D32E}">
      <dsp:nvSpPr>
        <dsp:cNvPr id="0" name=""/>
        <dsp:cNvSpPr/>
      </dsp:nvSpPr>
      <dsp:spPr>
        <a:xfrm>
          <a:off x="1126133" y="54823"/>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A8668E8-90EC-4D79-A2F0-D4A2A8532840}">
      <dsp:nvSpPr>
        <dsp:cNvPr id="0" name=""/>
        <dsp:cNvSpPr/>
      </dsp:nvSpPr>
      <dsp:spPr>
        <a:xfrm>
          <a:off x="1244163" y="165910"/>
          <a:ext cx="2124539" cy="1805163"/>
        </a:xfrm>
        <a:prstGeom prst="rect">
          <a:avLst/>
        </a:prstGeom>
        <a:blipFill rotWithShape="1">
          <a:blip xmlns:r="http://schemas.openxmlformats.org/officeDocument/2006/relationships" r:embed="rId1"/>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C264FA77-FE20-4C44-B9D5-8E777EF5F63D}">
      <dsp:nvSpPr>
        <dsp:cNvPr id="0" name=""/>
        <dsp:cNvSpPr/>
      </dsp:nvSpPr>
      <dsp:spPr>
        <a:xfrm>
          <a:off x="1244163" y="2248813"/>
          <a:ext cx="2124539" cy="4720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Carbonato de Calcio</a:t>
          </a:r>
          <a:endParaRPr lang="es-CO" sz="1050" kern="1200" dirty="0">
            <a:solidFill>
              <a:schemeClr val="bg2">
                <a:lumMod val="10000"/>
              </a:schemeClr>
            </a:solidFill>
          </a:endParaRPr>
        </a:p>
        <a:p>
          <a:pPr lvl="0" algn="l" defTabSz="466725">
            <a:lnSpc>
              <a:spcPct val="90000"/>
            </a:lnSpc>
            <a:spcBef>
              <a:spcPct val="0"/>
            </a:spcBef>
            <a:spcAft>
              <a:spcPct val="35000"/>
            </a:spcAft>
          </a:pPr>
          <a:r>
            <a:rPr lang="es-CO" sz="1050" kern="1200" smtClean="0">
              <a:solidFill>
                <a:schemeClr val="bg2">
                  <a:lumMod val="10000"/>
                </a:schemeClr>
              </a:solidFill>
            </a:rPr>
            <a:t>Sulfato Ferroso</a:t>
          </a:r>
          <a:endParaRPr lang="es-CO" sz="1050" kern="1200" dirty="0">
            <a:solidFill>
              <a:schemeClr val="bg2">
                <a:lumMod val="10000"/>
              </a:schemeClr>
            </a:solidFill>
          </a:endParaRPr>
        </a:p>
      </dsp:txBody>
      <dsp:txXfrm>
        <a:off x="1244163" y="2248813"/>
        <a:ext cx="2124539" cy="472097"/>
      </dsp:txXfrm>
    </dsp:sp>
    <dsp:sp modelId="{F92D5B9A-2E5C-4E5E-9A41-587FE9E161A3}">
      <dsp:nvSpPr>
        <dsp:cNvPr id="0" name=""/>
        <dsp:cNvSpPr/>
      </dsp:nvSpPr>
      <dsp:spPr>
        <a:xfrm>
          <a:off x="1244163" y="1971074"/>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dirty="0" smtClean="0">
              <a:solidFill>
                <a:schemeClr val="bg2">
                  <a:lumMod val="10000"/>
                </a:schemeClr>
              </a:solidFill>
            </a:rPr>
            <a:t>Micronutrientes</a:t>
          </a:r>
          <a:endParaRPr lang="es-CO" sz="1600" kern="1200" dirty="0">
            <a:solidFill>
              <a:schemeClr val="bg2">
                <a:lumMod val="10000"/>
              </a:schemeClr>
            </a:solidFill>
          </a:endParaRPr>
        </a:p>
      </dsp:txBody>
      <dsp:txXfrm>
        <a:off x="1244163" y="1971074"/>
        <a:ext cx="2124539" cy="277739"/>
      </dsp:txXfrm>
    </dsp:sp>
    <dsp:sp modelId="{FEE09102-1F95-41D0-92F0-506FEC615769}">
      <dsp:nvSpPr>
        <dsp:cNvPr id="0" name=""/>
        <dsp:cNvSpPr/>
      </dsp:nvSpPr>
      <dsp:spPr>
        <a:xfrm>
          <a:off x="3831189" y="54823"/>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7CEFFDD-BC73-4472-8633-3F8E9F712A91}">
      <dsp:nvSpPr>
        <dsp:cNvPr id="0" name=""/>
        <dsp:cNvSpPr/>
      </dsp:nvSpPr>
      <dsp:spPr>
        <a:xfrm>
          <a:off x="3949219" y="165910"/>
          <a:ext cx="2124539" cy="1805163"/>
        </a:xfrm>
        <a:prstGeom prst="rect">
          <a:avLst/>
        </a:prstGeom>
        <a:blipFill rotWithShape="1">
          <a:blip xmlns:r="http://schemas.openxmlformats.org/officeDocument/2006/relationships" r:embed="rId2"/>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F52F4FCF-188B-41B3-873B-E2F14B0E1297}">
      <dsp:nvSpPr>
        <dsp:cNvPr id="0" name=""/>
        <dsp:cNvSpPr/>
      </dsp:nvSpPr>
      <dsp:spPr>
        <a:xfrm>
          <a:off x="3949219" y="2248813"/>
          <a:ext cx="2124539" cy="472097"/>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Influenza Covid19 </a:t>
          </a:r>
          <a:endParaRPr lang="es-CO" sz="1050" kern="1200" dirty="0">
            <a:solidFill>
              <a:schemeClr val="bg2">
                <a:lumMod val="10000"/>
              </a:schemeClr>
            </a:solidFill>
          </a:endParaRPr>
        </a:p>
        <a:p>
          <a:pPr lvl="0" algn="l" defTabSz="466725">
            <a:lnSpc>
              <a:spcPct val="90000"/>
            </a:lnSpc>
            <a:spcBef>
              <a:spcPct val="0"/>
            </a:spcBef>
            <a:spcAft>
              <a:spcPct val="35000"/>
            </a:spcAft>
          </a:pPr>
          <a:r>
            <a:rPr lang="es-CO" sz="1050" kern="1200" dirty="0" smtClean="0">
              <a:solidFill>
                <a:schemeClr val="bg2">
                  <a:lumMod val="10000"/>
                </a:schemeClr>
              </a:solidFill>
            </a:rPr>
            <a:t>Td - Tdap</a:t>
          </a:r>
          <a:endParaRPr lang="es-CO" sz="1050" kern="1200" dirty="0">
            <a:solidFill>
              <a:schemeClr val="bg2">
                <a:lumMod val="10000"/>
              </a:schemeClr>
            </a:solidFill>
          </a:endParaRPr>
        </a:p>
      </dsp:txBody>
      <dsp:txXfrm>
        <a:off x="3949219" y="2248813"/>
        <a:ext cx="2124539" cy="472097"/>
      </dsp:txXfrm>
    </dsp:sp>
    <dsp:sp modelId="{6B75B839-6296-4A0A-9768-917F63A1AB10}">
      <dsp:nvSpPr>
        <dsp:cNvPr id="0" name=""/>
        <dsp:cNvSpPr/>
      </dsp:nvSpPr>
      <dsp:spPr>
        <a:xfrm>
          <a:off x="3949219" y="1971074"/>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Vacunación</a:t>
          </a:r>
          <a:endParaRPr lang="es-CO" sz="1600" kern="1200" dirty="0">
            <a:solidFill>
              <a:schemeClr val="bg2">
                <a:lumMod val="10000"/>
              </a:schemeClr>
            </a:solidFill>
          </a:endParaRPr>
        </a:p>
      </dsp:txBody>
      <dsp:txXfrm>
        <a:off x="3949219" y="1971074"/>
        <a:ext cx="2124539" cy="277739"/>
      </dsp:txXfrm>
    </dsp:sp>
    <dsp:sp modelId="{5038C85A-4C78-4CEE-8DAE-22389FFCA282}">
      <dsp:nvSpPr>
        <dsp:cNvPr id="0" name=""/>
        <dsp:cNvSpPr/>
      </dsp:nvSpPr>
      <dsp:spPr>
        <a:xfrm>
          <a:off x="1126133" y="3068058"/>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0341B60A-A4BD-4A3A-A5B7-A14118900DA1}">
      <dsp:nvSpPr>
        <dsp:cNvPr id="0" name=""/>
        <dsp:cNvSpPr/>
      </dsp:nvSpPr>
      <dsp:spPr>
        <a:xfrm>
          <a:off x="1244163" y="3179145"/>
          <a:ext cx="2124539" cy="1805163"/>
        </a:xfrm>
        <a:prstGeom prst="rect">
          <a:avLst/>
        </a:prstGeom>
        <a:blipFill rotWithShape="1">
          <a:blip xmlns:r="http://schemas.openxmlformats.org/officeDocument/2006/relationships" r:embed="rId3"/>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E217AB64-810C-4404-9BFF-651F5024E2AE}">
      <dsp:nvSpPr>
        <dsp:cNvPr id="0" name=""/>
        <dsp:cNvSpPr/>
      </dsp:nvSpPr>
      <dsp:spPr>
        <a:xfrm>
          <a:off x="1244163" y="5262049"/>
          <a:ext cx="2124539" cy="472097"/>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s-CO" sz="1050" kern="1200" dirty="0" smtClean="0">
              <a:solidFill>
                <a:schemeClr val="bg2">
                  <a:lumMod val="10000"/>
                </a:schemeClr>
              </a:solidFill>
            </a:rPr>
            <a:t>75 a 100 mg desde </a:t>
          </a:r>
          <a:r>
            <a:rPr lang="es-CO" sz="1050" kern="1200" dirty="0" err="1" smtClean="0">
              <a:solidFill>
                <a:schemeClr val="bg2">
                  <a:lumMod val="10000"/>
                </a:schemeClr>
              </a:solidFill>
            </a:rPr>
            <a:t>ss</a:t>
          </a:r>
          <a:r>
            <a:rPr lang="es-CO" sz="1050" kern="1200" dirty="0" smtClean="0">
              <a:solidFill>
                <a:schemeClr val="bg2">
                  <a:lumMod val="10000"/>
                </a:schemeClr>
              </a:solidFill>
            </a:rPr>
            <a:t> 12 hasta el día del parto</a:t>
          </a:r>
          <a:endParaRPr lang="es-CO" sz="1050" kern="1200" dirty="0">
            <a:solidFill>
              <a:schemeClr val="bg2">
                <a:lumMod val="10000"/>
              </a:schemeClr>
            </a:solidFill>
          </a:endParaRPr>
        </a:p>
      </dsp:txBody>
      <dsp:txXfrm>
        <a:off x="1244163" y="5262049"/>
        <a:ext cx="2124539" cy="472097"/>
      </dsp:txXfrm>
    </dsp:sp>
    <dsp:sp modelId="{F5EBA3A9-5E3F-4242-9863-E40042D652EE}">
      <dsp:nvSpPr>
        <dsp:cNvPr id="0" name=""/>
        <dsp:cNvSpPr/>
      </dsp:nvSpPr>
      <dsp:spPr>
        <a:xfrm>
          <a:off x="1244163" y="4984309"/>
          <a:ext cx="2124539" cy="277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Acido acetil salicílico</a:t>
          </a:r>
          <a:endParaRPr lang="es-CO" sz="1600" kern="1200" dirty="0">
            <a:solidFill>
              <a:schemeClr val="bg2">
                <a:lumMod val="10000"/>
              </a:schemeClr>
            </a:solidFill>
          </a:endParaRPr>
        </a:p>
      </dsp:txBody>
      <dsp:txXfrm>
        <a:off x="1244163" y="4984309"/>
        <a:ext cx="2124539" cy="277739"/>
      </dsp:txXfrm>
    </dsp:sp>
    <dsp:sp modelId="{59FC89CA-2153-424D-87A5-E2487FAB7CEC}">
      <dsp:nvSpPr>
        <dsp:cNvPr id="0" name=""/>
        <dsp:cNvSpPr/>
      </dsp:nvSpPr>
      <dsp:spPr>
        <a:xfrm>
          <a:off x="3831189" y="3068058"/>
          <a:ext cx="2360598" cy="2777175"/>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E2CB06B-E4D0-4EAA-823F-B9702AFD452D}">
      <dsp:nvSpPr>
        <dsp:cNvPr id="0" name=""/>
        <dsp:cNvSpPr/>
      </dsp:nvSpPr>
      <dsp:spPr>
        <a:xfrm>
          <a:off x="3949219" y="3179145"/>
          <a:ext cx="2124539" cy="1805163"/>
        </a:xfrm>
        <a:prstGeom prst="rect">
          <a:avLst/>
        </a:prstGeom>
        <a:blipFill rotWithShape="1">
          <a:blip xmlns:r="http://schemas.openxmlformats.org/officeDocument/2006/relationships" r:embed="rId4"/>
          <a:stretch>
            <a:fillRect/>
          </a:stretch>
        </a:blipFill>
        <a:ln>
          <a:noFill/>
        </a:ln>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60D424DD-E9BF-43AC-855B-248C62BA15A7}">
      <dsp:nvSpPr>
        <dsp:cNvPr id="0" name=""/>
        <dsp:cNvSpPr/>
      </dsp:nvSpPr>
      <dsp:spPr>
        <a:xfrm>
          <a:off x="3949219" y="5365596"/>
          <a:ext cx="2124539" cy="389258"/>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endParaRPr lang="es-CO" sz="1100" kern="1200" dirty="0" smtClean="0">
            <a:solidFill>
              <a:schemeClr val="bg2">
                <a:lumMod val="10000"/>
              </a:schemeClr>
            </a:solidFill>
          </a:endParaRPr>
        </a:p>
        <a:p>
          <a:pPr lvl="0" algn="l" defTabSz="488950">
            <a:lnSpc>
              <a:spcPct val="90000"/>
            </a:lnSpc>
            <a:spcBef>
              <a:spcPct val="0"/>
            </a:spcBef>
            <a:spcAft>
              <a:spcPct val="35000"/>
            </a:spcAft>
          </a:pPr>
          <a:r>
            <a:rPr lang="es-CO" sz="1100" kern="1200" dirty="0" smtClean="0">
              <a:solidFill>
                <a:schemeClr val="bg2">
                  <a:lumMod val="10000"/>
                </a:schemeClr>
              </a:solidFill>
            </a:rPr>
            <a:t>Antes de dada el alta hospitalaria</a:t>
          </a:r>
          <a:endParaRPr lang="es-CO" sz="1100" kern="1200" dirty="0">
            <a:solidFill>
              <a:schemeClr val="bg2">
                <a:lumMod val="10000"/>
              </a:schemeClr>
            </a:solidFill>
          </a:endParaRPr>
        </a:p>
        <a:p>
          <a:pPr lvl="0" algn="l" defTabSz="488950">
            <a:lnSpc>
              <a:spcPct val="90000"/>
            </a:lnSpc>
            <a:spcBef>
              <a:spcPct val="0"/>
            </a:spcBef>
            <a:spcAft>
              <a:spcPct val="35000"/>
            </a:spcAft>
          </a:pPr>
          <a:endParaRPr lang="es-CO" sz="1100" kern="1200" dirty="0">
            <a:solidFill>
              <a:schemeClr val="bg2">
                <a:lumMod val="10000"/>
              </a:schemeClr>
            </a:solidFill>
          </a:endParaRPr>
        </a:p>
      </dsp:txBody>
      <dsp:txXfrm>
        <a:off x="3949219" y="5365596"/>
        <a:ext cx="2124539" cy="389258"/>
      </dsp:txXfrm>
    </dsp:sp>
    <dsp:sp modelId="{E4D439F5-1B9F-4802-9EE6-E95A738795F9}">
      <dsp:nvSpPr>
        <dsp:cNvPr id="0" name=""/>
        <dsp:cNvSpPr/>
      </dsp:nvSpPr>
      <dsp:spPr>
        <a:xfrm>
          <a:off x="3949219" y="4963600"/>
          <a:ext cx="2124539" cy="443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smtClean="0">
              <a:solidFill>
                <a:schemeClr val="bg2">
                  <a:lumMod val="10000"/>
                </a:schemeClr>
              </a:solidFill>
            </a:rPr>
            <a:t>Asesoría anticonceptiva</a:t>
          </a:r>
          <a:endParaRPr lang="es-CO" sz="1600" kern="1200" dirty="0">
            <a:solidFill>
              <a:schemeClr val="bg2">
                <a:lumMod val="10000"/>
              </a:schemeClr>
            </a:solidFill>
          </a:endParaRPr>
        </a:p>
      </dsp:txBody>
      <dsp:txXfrm>
        <a:off x="3949219" y="4963600"/>
        <a:ext cx="2124539" cy="44341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57A38D2-B095-4F58-B882-DD1088BAD12C}" type="datetimeFigureOut">
              <a:rPr lang="es-CO" smtClean="0"/>
              <a:pPr/>
              <a:t>27/09/2024</a:t>
            </a:fld>
            <a:endParaRPr lang="es-CO"/>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BDB293C-6C12-4A11-A7AE-30DEF3E5782C}" type="slidenum">
              <a:rPr lang="es-CO" smtClean="0"/>
              <a:pPr/>
              <a:t>‹Nº›</a:t>
            </a:fld>
            <a:endParaRPr lang="es-CO"/>
          </a:p>
        </p:txBody>
      </p:sp>
    </p:spTree>
    <p:extLst>
      <p:ext uri="{BB962C8B-B14F-4D97-AF65-F5344CB8AC3E}">
        <p14:creationId xmlns:p14="http://schemas.microsoft.com/office/powerpoint/2010/main" val="138856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lgn="just">
              <a:buNone/>
            </a:pPr>
            <a:r>
              <a:rPr lang="es-CO" sz="1200" dirty="0" smtClean="0"/>
              <a:t>Por tanto </a:t>
            </a:r>
            <a:r>
              <a:rPr lang="es-CO" sz="1200" b="1" dirty="0" smtClean="0">
                <a:solidFill>
                  <a:schemeClr val="accent4">
                    <a:lumMod val="75000"/>
                  </a:schemeClr>
                </a:solidFill>
              </a:rPr>
              <a:t>para el desarrollo oportuno de esta atención</a:t>
            </a:r>
            <a:r>
              <a:rPr lang="es-CO" sz="1200" dirty="0" smtClean="0"/>
              <a:t>, es preciso implementar los </a:t>
            </a:r>
            <a:r>
              <a:rPr lang="es-CO" sz="1200" b="1" dirty="0" smtClean="0">
                <a:solidFill>
                  <a:schemeClr val="accent4">
                    <a:lumMod val="75000"/>
                  </a:schemeClr>
                </a:solidFill>
              </a:rPr>
              <a:t>mecanismos que garanticen la detección y captación temprana de las gestantes</a:t>
            </a:r>
            <a:r>
              <a:rPr lang="es-CO" sz="1200" dirty="0" smtClean="0"/>
              <a:t>, después de la primera falta menstrual y </a:t>
            </a:r>
            <a:r>
              <a:rPr lang="es-CO" sz="1200" b="1" dirty="0" smtClean="0">
                <a:solidFill>
                  <a:schemeClr val="accent4">
                    <a:lumMod val="75000"/>
                  </a:schemeClr>
                </a:solidFill>
              </a:rPr>
              <a:t>antes de la semana 10 de gestación. </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5</a:t>
            </a:fld>
            <a:endParaRPr lang="es-CO"/>
          </a:p>
        </p:txBody>
      </p:sp>
    </p:spTree>
    <p:extLst>
      <p:ext uri="{BB962C8B-B14F-4D97-AF65-F5344CB8AC3E}">
        <p14:creationId xmlns:p14="http://schemas.microsoft.com/office/powerpoint/2010/main" val="203900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smtClean="0"/>
              <a:t> Captación tardía su proceso, sobre todo </a:t>
            </a:r>
            <a:r>
              <a:rPr lang="es-CO" b="1" dirty="0" smtClean="0"/>
              <a:t>después de la semana 26 de gestación</a:t>
            </a:r>
            <a:r>
              <a:rPr lang="es-CO" dirty="0" smtClean="0"/>
              <a:t>, se recomienda tener en su primer control todas las actividades recomendadas para las consultas previas, así como aquellas que correspondan a la consulta actual. Por lo tanto su duración sería de </a:t>
            </a:r>
            <a:r>
              <a:rPr lang="es-CO" b="1" dirty="0" smtClean="0"/>
              <a:t>40 minutos</a:t>
            </a:r>
            <a:r>
              <a:rPr lang="es-CO" dirty="0" smtClean="0"/>
              <a:t>. </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6</a:t>
            </a:fld>
            <a:endParaRPr lang="es-CO"/>
          </a:p>
        </p:txBody>
      </p:sp>
    </p:spTree>
    <p:extLst>
      <p:ext uri="{BB962C8B-B14F-4D97-AF65-F5344CB8AC3E}">
        <p14:creationId xmlns:p14="http://schemas.microsoft.com/office/powerpoint/2010/main" val="2731235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Asesorar sobre opciones durante el embarazo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Realizar la inscripción de la mujer gestante en el control prenatal</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Valorar el estado de salud de la gestantes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Identificar factores protectores y de riesgo biológicos y psicosociales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Detectar tempranamente alteraciones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Brindar información en salud</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Establecer el plan integral de cuidado para la salud</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7</a:t>
            </a:fld>
            <a:endParaRPr lang="es-CO"/>
          </a:p>
        </p:txBody>
      </p:sp>
    </p:spTree>
    <p:extLst>
      <p:ext uri="{BB962C8B-B14F-4D97-AF65-F5344CB8AC3E}">
        <p14:creationId xmlns:p14="http://schemas.microsoft.com/office/powerpoint/2010/main" val="1795220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92500" lnSpcReduction="20000"/>
          </a:bodyPr>
          <a:lstStyle/>
          <a:p>
            <a:r>
              <a:rPr lang="es-CO" dirty="0" smtClean="0"/>
              <a:t>Sirven para realizar una atención completa e integral de la gestante </a:t>
            </a:r>
          </a:p>
          <a:p>
            <a:r>
              <a:rPr lang="es-ES" sz="1200" b="1" i="1" kern="1200" dirty="0" smtClean="0">
                <a:solidFill>
                  <a:schemeClr val="tx1"/>
                </a:solidFill>
                <a:effectLst/>
                <a:latin typeface="+mn-lt"/>
                <a:ea typeface="+mn-ea"/>
                <a:cs typeface="+mn-cs"/>
              </a:rPr>
              <a:t>Antecedentes personales: </a:t>
            </a:r>
            <a:r>
              <a:rPr lang="es-ES" sz="1200" kern="1200" dirty="0" smtClean="0">
                <a:solidFill>
                  <a:schemeClr val="tx1"/>
                </a:solidFill>
                <a:effectLst/>
                <a:latin typeface="+mn-lt"/>
                <a:ea typeface="+mn-ea"/>
                <a:cs typeface="+mn-cs"/>
              </a:rPr>
              <a:t>patológicos, quirúrgicos, nutricionales, traumáticos, tóxicos, alérgicos, (medicamentos recibidos, tabaquismo, alcoholismo, sustancias psicoactivas, exposición a tóxicos e irradiación y otros), trastornos mentales, signos de alarma y tratamientos recibidos durante la gestación actual, trombosis venosa profunda, tromboembolismo y trastornos de </a:t>
            </a:r>
            <a:r>
              <a:rPr lang="es-ES" sz="1200" kern="1200" dirty="0" err="1" smtClean="0">
                <a:solidFill>
                  <a:schemeClr val="tx1"/>
                </a:solidFill>
                <a:effectLst/>
                <a:latin typeface="+mn-lt"/>
                <a:ea typeface="+mn-ea"/>
                <a:cs typeface="+mn-cs"/>
              </a:rPr>
              <a:t>hipercoagulabilidad</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ginecológicos: </a:t>
            </a:r>
            <a:r>
              <a:rPr lang="es-ES" sz="1200" kern="1200" dirty="0" smtClean="0">
                <a:solidFill>
                  <a:schemeClr val="tx1"/>
                </a:solidFill>
                <a:effectLst/>
                <a:latin typeface="+mn-lt"/>
                <a:ea typeface="+mn-ea"/>
                <a:cs typeface="+mn-cs"/>
              </a:rPr>
              <a:t>indagar edad de la menarquía, patrón de ciclos menstruales, fecha de las dos últimas menstruaciones, métodos anticonceptivos utilizados y hasta cuando, antecedente o presencia de flujos vaginales, infecciones de transmisión sexual incluyendo el VIH, historia y tratamientos de infertilidad.</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obstétricos</a:t>
            </a:r>
            <a:r>
              <a:rPr lang="es-ES" sz="1200" kern="1200" dirty="0" smtClean="0">
                <a:solidFill>
                  <a:schemeClr val="tx1"/>
                </a:solidFill>
                <a:effectLst/>
                <a:latin typeface="+mn-lt"/>
                <a:ea typeface="+mn-ea"/>
                <a:cs typeface="+mn-cs"/>
              </a:rPr>
              <a:t>: total de gestaciones, intervalos </a:t>
            </a:r>
            <a:r>
              <a:rPr lang="es-ES" sz="1200" kern="1200" dirty="0" err="1" smtClean="0">
                <a:solidFill>
                  <a:schemeClr val="tx1"/>
                </a:solidFill>
                <a:effectLst/>
                <a:latin typeface="+mn-lt"/>
                <a:ea typeface="+mn-ea"/>
                <a:cs typeface="+mn-cs"/>
              </a:rPr>
              <a:t>intergenésicos</a:t>
            </a:r>
            <a:r>
              <a:rPr lang="es-ES" sz="1200" kern="1200" dirty="0" smtClean="0">
                <a:solidFill>
                  <a:schemeClr val="tx1"/>
                </a:solidFill>
                <a:effectLst/>
                <a:latin typeface="+mn-lt"/>
                <a:ea typeface="+mn-ea"/>
                <a:cs typeface="+mn-cs"/>
              </a:rPr>
              <a:t>, abortos, ectópicos, molas, placenta previa, </a:t>
            </a:r>
            <a:r>
              <a:rPr lang="es-ES" sz="1200" kern="1200" dirty="0" err="1" smtClean="0">
                <a:solidFill>
                  <a:schemeClr val="tx1"/>
                </a:solidFill>
                <a:effectLst/>
                <a:latin typeface="+mn-lt"/>
                <a:ea typeface="+mn-ea"/>
                <a:cs typeface="+mn-cs"/>
              </a:rPr>
              <a:t>abruptio</a:t>
            </a:r>
            <a:r>
              <a:rPr lang="es-ES" sz="1200" kern="1200" dirty="0" smtClean="0">
                <a:solidFill>
                  <a:schemeClr val="tx1"/>
                </a:solidFill>
                <a:effectLst/>
                <a:latin typeface="+mn-lt"/>
                <a:ea typeface="+mn-ea"/>
                <a:cs typeface="+mn-cs"/>
              </a:rPr>
              <a:t>, ruptura prematura de membranas, </a:t>
            </a:r>
            <a:r>
              <a:rPr lang="es-ES" sz="1200" kern="1200" dirty="0" err="1" smtClean="0">
                <a:solidFill>
                  <a:schemeClr val="tx1"/>
                </a:solidFill>
                <a:effectLst/>
                <a:latin typeface="+mn-lt"/>
                <a:ea typeface="+mn-ea"/>
                <a:cs typeface="+mn-cs"/>
              </a:rPr>
              <a:t>polihidramnios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oligoamnios</a:t>
            </a:r>
            <a:r>
              <a:rPr lang="es-ES" sz="1200" kern="1200" dirty="0" smtClean="0">
                <a:solidFill>
                  <a:schemeClr val="tx1"/>
                </a:solidFill>
                <a:effectLst/>
                <a:latin typeface="+mn-lt"/>
                <a:ea typeface="+mn-ea"/>
                <a:cs typeface="+mn-cs"/>
              </a:rPr>
              <a:t>, retardo en el crecimiento intrauterino, número de partos, fecha del último, si han sido únicos o múltiples, prematuro a término o prolongado, por vía vaginal o por cesárea, retención placentaria, infecciones en el post parto, hemorragia obstétrica que requirió trasfusión, preeclampsia, eclampsia o síndrome HELLP; número de nacidos vivos o muertos, hijos con malformaciones congénitas, muertes perinatales y causas y peso al nacer.</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Antecedentes familiares: </a:t>
            </a:r>
            <a:r>
              <a:rPr lang="es-ES" sz="1200" kern="1200" dirty="0" smtClean="0">
                <a:solidFill>
                  <a:schemeClr val="tx1"/>
                </a:solidFill>
                <a:effectLst/>
                <a:latin typeface="+mn-lt"/>
                <a:ea typeface="+mn-ea"/>
                <a:cs typeface="+mn-cs"/>
              </a:rPr>
              <a:t>hipertensión arterial crónica, preeclampsia, eclampsia, cardiopatías, diabetes, metabólicas, autoinmunes, infecciosas, congénitas, epilepsia, trastornos mentales, gestaciones múltiples, tuberculosis, neoplasias y otras.</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Gestación actual: </a:t>
            </a:r>
            <a:r>
              <a:rPr lang="es-ES" sz="1200" kern="1200" dirty="0" smtClean="0">
                <a:solidFill>
                  <a:schemeClr val="tx1"/>
                </a:solidFill>
                <a:effectLst/>
                <a:latin typeface="+mn-lt"/>
                <a:ea typeface="+mn-ea"/>
                <a:cs typeface="+mn-cs"/>
              </a:rPr>
              <a:t>edad gestacional probable (fecha de la última menstruación, altura uterina o ecografía obstétrica), presencia o ausencia de movimiento fetales, sintomatología infecciosa urinaria o </a:t>
            </a:r>
            <a:r>
              <a:rPr lang="es-ES" sz="1200" kern="1200" dirty="0" err="1" smtClean="0">
                <a:solidFill>
                  <a:schemeClr val="tx1"/>
                </a:solidFill>
                <a:effectLst/>
                <a:latin typeface="+mn-lt"/>
                <a:ea typeface="+mn-ea"/>
                <a:cs typeface="+mn-cs"/>
              </a:rPr>
              <a:t>cervico</a:t>
            </a:r>
            <a:r>
              <a:rPr lang="es-ES" sz="1200" kern="1200" dirty="0" smtClean="0">
                <a:solidFill>
                  <a:schemeClr val="tx1"/>
                </a:solidFill>
                <a:effectLst/>
                <a:latin typeface="+mn-lt"/>
                <a:ea typeface="+mn-ea"/>
                <a:cs typeface="+mn-cs"/>
              </a:rPr>
              <a:t> vaginal, cefaleas persistentes, edemas progresivos en cara o miembros superiores e inferiores, epigastralgia y otros. Además indagar signos y síntomas gastrointestinales asociados a la gestación: nauseas, vómito, </a:t>
            </a:r>
            <a:r>
              <a:rPr lang="es-ES" sz="1200" kern="1200" dirty="0" err="1" smtClean="0">
                <a:solidFill>
                  <a:schemeClr val="tx1"/>
                </a:solidFill>
                <a:effectLst/>
                <a:latin typeface="+mn-lt"/>
                <a:ea typeface="+mn-ea"/>
                <a:cs typeface="+mn-cs"/>
              </a:rPr>
              <a:t>epigastralgias</a:t>
            </a:r>
            <a:r>
              <a:rPr lang="es-ES" sz="1200" kern="1200" dirty="0" smtClean="0">
                <a:solidFill>
                  <a:schemeClr val="tx1"/>
                </a:solidFill>
                <a:effectLst/>
                <a:latin typeface="+mn-lt"/>
                <a:ea typeface="+mn-ea"/>
                <a:cs typeface="+mn-cs"/>
              </a:rPr>
              <a:t> y hemorroides.</a:t>
            </a:r>
            <a:endParaRPr lang="es-CO" sz="1200" kern="1200" dirty="0" smtClean="0">
              <a:solidFill>
                <a:schemeClr val="tx1"/>
              </a:solidFill>
              <a:effectLst/>
              <a:latin typeface="+mn-lt"/>
              <a:ea typeface="+mn-ea"/>
              <a:cs typeface="+mn-cs"/>
            </a:endParaRPr>
          </a:p>
          <a:p>
            <a:r>
              <a:rPr lang="es-ES" sz="1200" b="1" i="1" kern="1200" dirty="0" smtClean="0">
                <a:solidFill>
                  <a:schemeClr val="tx1"/>
                </a:solidFill>
                <a:effectLst/>
                <a:latin typeface="+mn-lt"/>
                <a:ea typeface="+mn-ea"/>
                <a:cs typeface="+mn-cs"/>
              </a:rPr>
              <a:t>Valoración psicosocial: </a:t>
            </a:r>
            <a:r>
              <a:rPr lang="es-ES" sz="1200" kern="1200" dirty="0" smtClean="0">
                <a:solidFill>
                  <a:schemeClr val="tx1"/>
                </a:solidFill>
                <a:effectLst/>
                <a:latin typeface="+mn-lt"/>
                <a:ea typeface="+mn-ea"/>
                <a:cs typeface="+mn-cs"/>
              </a:rPr>
              <a:t>debe incluir la estructura y dinámica familiar, las redes de apoyo familiar, social y comunitario, gestación deseada, gestación programada. Indagar o identificar situaciones de vulnerabilidad: estresores, exclusión social, pobreza, marginalidad, e indagar sobre su manejo. Se recomienda para el análisis de estas variables utilizar la escala de riesgo biológico y psicosocial de Herrera y Hurtado (Anexo 2). </a:t>
            </a: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9</a:t>
            </a:fld>
            <a:endParaRPr lang="es-CO"/>
          </a:p>
        </p:txBody>
      </p:sp>
    </p:spTree>
    <p:extLst>
      <p:ext uri="{BB962C8B-B14F-4D97-AF65-F5344CB8AC3E}">
        <p14:creationId xmlns:p14="http://schemas.microsoft.com/office/powerpoint/2010/main" val="2907918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Si el primer control prenatal es tardío (después de la semana 16 – 18) se recomienda registrar el IMC pregestacional y con base en este establecer las metas de ganancia de peso durante la </a:t>
            </a:r>
            <a:r>
              <a:rPr lang="es-CO" dirty="0" smtClean="0"/>
              <a:t>gestación.</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10</a:t>
            </a:fld>
            <a:endParaRPr lang="es-CO"/>
          </a:p>
        </p:txBody>
      </p:sp>
    </p:spTree>
    <p:extLst>
      <p:ext uri="{BB962C8B-B14F-4D97-AF65-F5344CB8AC3E}">
        <p14:creationId xmlns:p14="http://schemas.microsoft.com/office/powerpoint/2010/main" val="236027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 sz="1200" kern="1200" dirty="0" smtClean="0">
                <a:solidFill>
                  <a:schemeClr val="tx1"/>
                </a:solidFill>
                <a:effectLst/>
                <a:latin typeface="+mn-lt"/>
                <a:ea typeface="+mn-ea"/>
                <a:cs typeface="+mn-cs"/>
              </a:rPr>
              <a:t>De acuerdo con la información obtenida de la anamnesis, el examen físico y los exámenes paraclínicos se valora y clasifica el riesgo para su intervención oportuna.</a:t>
            </a:r>
          </a:p>
          <a:p>
            <a:r>
              <a:rPr lang="es-ES" sz="1200" kern="1200" dirty="0" smtClean="0">
                <a:solidFill>
                  <a:schemeClr val="tx1"/>
                </a:solidFill>
                <a:effectLst/>
                <a:latin typeface="+mn-lt"/>
                <a:ea typeface="+mn-ea"/>
                <a:cs typeface="+mn-cs"/>
              </a:rPr>
              <a:t>Estas gestantes deberán ser remitidas al especialista en ginecoobstetricia para valoración, quien les definirá un plan de atención integral de acuerdo con su condición de salud.</a:t>
            </a:r>
          </a:p>
          <a:p>
            <a:r>
              <a:rPr lang="es-ES" sz="1200" kern="1200" dirty="0" smtClean="0">
                <a:solidFill>
                  <a:schemeClr val="tx1"/>
                </a:solidFill>
                <a:effectLst/>
                <a:latin typeface="+mn-lt"/>
                <a:ea typeface="+mn-ea"/>
                <a:cs typeface="+mn-cs"/>
              </a:rPr>
              <a:t>Si la mujer tiene o se sospecha que tiene una enfermedad mental grave se debe garantizar su atención en un servicio especializado de salud mental. </a:t>
            </a:r>
          </a:p>
          <a:p>
            <a:r>
              <a:rPr lang="es-ES" sz="1200" kern="1200" dirty="0" smtClean="0">
                <a:solidFill>
                  <a:schemeClr val="tx1"/>
                </a:solidFill>
                <a:effectLst/>
                <a:latin typeface="+mn-lt"/>
                <a:ea typeface="+mn-ea"/>
                <a:cs typeface="+mn-cs"/>
              </a:rPr>
              <a:t>Los factores de muy alto riesgo y de alto riesgo que incrementan la posibilidad de presentar un evento tromboembólico venoso son:</a:t>
            </a:r>
          </a:p>
          <a:p>
            <a:r>
              <a:rPr lang="es-ES" sz="1200" kern="1200" dirty="0" smtClean="0">
                <a:solidFill>
                  <a:schemeClr val="tx1"/>
                </a:solidFill>
                <a:effectLst/>
                <a:latin typeface="+mn-lt"/>
                <a:ea typeface="+mn-ea"/>
                <a:cs typeface="+mn-cs"/>
              </a:rPr>
              <a:t>Para la clasificación de riesgo de eventos tromboembólicos se deberá tener en cuenta la escala anexa (Anexo 11).</a:t>
            </a:r>
          </a:p>
          <a:p>
            <a:r>
              <a:rPr lang="es-ES" sz="1200" kern="1200" dirty="0" smtClean="0">
                <a:solidFill>
                  <a:schemeClr val="tx1"/>
                </a:solidFill>
                <a:effectLst/>
                <a:latin typeface="+mn-lt"/>
                <a:ea typeface="+mn-ea"/>
                <a:cs typeface="+mn-cs"/>
              </a:rPr>
              <a:t>La gestante con una primera prueba de anticuerpos rápida reactiva para VIH (VIH 1 y VIH 2) realice inmediatamente una segunda prueba de anticuerpos diferente a la primera; si esta sale reactiva tome inmediatamente una muestra de sangre total para realizar carga viral de VIH, inicie tratamiento antirretroviral profiláctico y remita al prestador complementario para que le continúen manejo y definan el diagnóstico final.</a:t>
            </a: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12</a:t>
            </a:fld>
            <a:endParaRPr lang="es-CO"/>
          </a:p>
        </p:txBody>
      </p:sp>
    </p:spTree>
    <p:extLst>
      <p:ext uri="{BB962C8B-B14F-4D97-AF65-F5344CB8AC3E}">
        <p14:creationId xmlns:p14="http://schemas.microsoft.com/office/powerpoint/2010/main" val="1941799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smtClean="0"/>
              <a:t>Mujeres con alto riesgo son</a:t>
            </a:r>
            <a:r>
              <a:rPr lang="es-CO" baseline="0" dirty="0" smtClean="0"/>
              <a:t> las que presentan: Y requerirán uso de </a:t>
            </a:r>
            <a:r>
              <a:rPr lang="es-CO" b="1" baseline="0" dirty="0" smtClean="0"/>
              <a:t>ASA</a:t>
            </a:r>
          </a:p>
          <a:p>
            <a:r>
              <a:rPr lang="es-CO" dirty="0" smtClean="0"/>
              <a:t>Antecedente de Trastorno Hipertensivo del embarazo</a:t>
            </a:r>
          </a:p>
          <a:p>
            <a:r>
              <a:rPr lang="es-CO" dirty="0" smtClean="0"/>
              <a:t>Enfermedad Renal crónica</a:t>
            </a:r>
          </a:p>
          <a:p>
            <a:r>
              <a:rPr lang="es-CO" dirty="0" smtClean="0"/>
              <a:t>Enfermedad autoinmune</a:t>
            </a:r>
          </a:p>
          <a:p>
            <a:r>
              <a:rPr lang="es-CO" dirty="0" smtClean="0"/>
              <a:t>DM tipo 1 o 2 </a:t>
            </a:r>
          </a:p>
          <a:p>
            <a:r>
              <a:rPr lang="es-CO" dirty="0" smtClean="0"/>
              <a:t>HTA crónica </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13</a:t>
            </a:fld>
            <a:endParaRPr lang="es-CO"/>
          </a:p>
        </p:txBody>
      </p:sp>
    </p:spTree>
    <p:extLst>
      <p:ext uri="{BB962C8B-B14F-4D97-AF65-F5344CB8AC3E}">
        <p14:creationId xmlns:p14="http://schemas.microsoft.com/office/powerpoint/2010/main" val="3930452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smtClean="0"/>
              <a:t>Riesgo moderado para lo cual requiere dos elementos: </a:t>
            </a:r>
          </a:p>
          <a:p>
            <a:r>
              <a:rPr lang="es-CO" dirty="0" smtClean="0"/>
              <a:t>Primer embarazo </a:t>
            </a:r>
          </a:p>
          <a:p>
            <a:r>
              <a:rPr lang="es-CO" dirty="0" smtClean="0"/>
              <a:t>Edad de 40 años o mas</a:t>
            </a:r>
          </a:p>
          <a:p>
            <a:r>
              <a:rPr lang="es-CO" dirty="0" smtClean="0"/>
              <a:t>Intervalo </a:t>
            </a:r>
            <a:r>
              <a:rPr lang="es-CO" dirty="0" err="1" smtClean="0"/>
              <a:t>intergenesico</a:t>
            </a:r>
            <a:r>
              <a:rPr lang="es-CO" dirty="0" smtClean="0"/>
              <a:t> mayor a 10 años</a:t>
            </a:r>
          </a:p>
          <a:p>
            <a:r>
              <a:rPr lang="es-CO" dirty="0" smtClean="0"/>
              <a:t>IMC &gt;</a:t>
            </a:r>
            <a:r>
              <a:rPr lang="es-CO" baseline="0" dirty="0" smtClean="0"/>
              <a:t> o = a 35</a:t>
            </a:r>
          </a:p>
          <a:p>
            <a:r>
              <a:rPr lang="es-CO" baseline="0" dirty="0" smtClean="0"/>
              <a:t>Antecedente familiar de preeclampsia</a:t>
            </a:r>
          </a:p>
          <a:p>
            <a:r>
              <a:rPr lang="es-CO" baseline="0" dirty="0" smtClean="0"/>
              <a:t>Embarazo Múltiple</a:t>
            </a:r>
          </a:p>
          <a:p>
            <a:r>
              <a:rPr lang="es-CO" baseline="0" dirty="0" smtClean="0"/>
              <a:t>Con dos entonces manejo con </a:t>
            </a:r>
            <a:r>
              <a:rPr lang="es-CO" b="1" baseline="0" dirty="0" smtClean="0"/>
              <a:t>ASA</a:t>
            </a:r>
            <a:r>
              <a:rPr lang="es-CO" baseline="0" dirty="0" smtClean="0"/>
              <a:t> desde </a:t>
            </a:r>
            <a:r>
              <a:rPr lang="es-CO" baseline="0" dirty="0" err="1" smtClean="0"/>
              <a:t>ss</a:t>
            </a:r>
            <a:r>
              <a:rPr lang="es-CO" baseline="0" dirty="0" smtClean="0"/>
              <a:t> 12 hasta el </a:t>
            </a:r>
            <a:r>
              <a:rPr lang="es-CO" baseline="0" dirty="0" err="1" smtClean="0"/>
              <a:t>dia</a:t>
            </a:r>
            <a:r>
              <a:rPr lang="es-CO" baseline="0" dirty="0" smtClean="0"/>
              <a:t> del parto</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14</a:t>
            </a:fld>
            <a:endParaRPr lang="es-CO"/>
          </a:p>
        </p:txBody>
      </p:sp>
    </p:spTree>
    <p:extLst>
      <p:ext uri="{BB962C8B-B14F-4D97-AF65-F5344CB8AC3E}">
        <p14:creationId xmlns:p14="http://schemas.microsoft.com/office/powerpoint/2010/main" val="665184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Debe realizarse de acuerdo con el esquema de vacunación vigente y los antecedentes de vacunación de la gestante. El esquema de vacunación para las gestantes incluye las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siguientes vacunas:</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Toxoide tetánico diftérico del adulto (Td) según antecedente </a:t>
            </a:r>
            <a:r>
              <a:rPr lang="es-ES" sz="1200" kern="1200" dirty="0" err="1" smtClean="0">
                <a:solidFill>
                  <a:schemeClr val="tx1"/>
                </a:solidFill>
                <a:effectLst/>
                <a:latin typeface="+mn-lt"/>
                <a:ea typeface="+mn-ea"/>
                <a:cs typeface="+mn-cs"/>
              </a:rPr>
              <a:t>vacunal</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Influenza estacional a partir de la semana 14</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Tétanos, difteria y Tos ferina </a:t>
            </a:r>
            <a:r>
              <a:rPr lang="es-ES" sz="1200" kern="1200" dirty="0" err="1" smtClean="0">
                <a:solidFill>
                  <a:schemeClr val="tx1"/>
                </a:solidFill>
                <a:effectLst/>
                <a:latin typeface="+mn-lt"/>
                <a:ea typeface="+mn-ea"/>
                <a:cs typeface="+mn-cs"/>
              </a:rPr>
              <a:t>acelular</a:t>
            </a:r>
            <a:r>
              <a:rPr lang="es-ES" sz="1200" kern="1200" dirty="0" smtClean="0">
                <a:solidFill>
                  <a:schemeClr val="tx1"/>
                </a:solidFill>
                <a:effectLst/>
                <a:latin typeface="+mn-lt"/>
                <a:ea typeface="+mn-ea"/>
                <a:cs typeface="+mn-cs"/>
              </a:rPr>
              <a:t> (Tdap) a partir de la semana 26 de </a:t>
            </a:r>
            <a:r>
              <a:rPr lang="es-ES" sz="1200" kern="1200" dirty="0" err="1" smtClean="0">
                <a:solidFill>
                  <a:schemeClr val="tx1"/>
                </a:solidFill>
                <a:effectLst/>
                <a:latin typeface="+mn-lt"/>
                <a:ea typeface="+mn-ea"/>
                <a:cs typeface="+mn-cs"/>
              </a:rPr>
              <a:t>gestacion</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17</a:t>
            </a:fld>
            <a:endParaRPr lang="es-CO"/>
          </a:p>
        </p:txBody>
      </p:sp>
    </p:spTree>
    <p:extLst>
      <p:ext uri="{BB962C8B-B14F-4D97-AF65-F5344CB8AC3E}">
        <p14:creationId xmlns:p14="http://schemas.microsoft.com/office/powerpoint/2010/main" val="1628889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18</a:t>
            </a:fld>
            <a:endParaRPr lang="es-CO"/>
          </a:p>
        </p:txBody>
      </p:sp>
    </p:spTree>
    <p:extLst>
      <p:ext uri="{BB962C8B-B14F-4D97-AF65-F5344CB8AC3E}">
        <p14:creationId xmlns:p14="http://schemas.microsoft.com/office/powerpoint/2010/main" val="392291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kern="1200" dirty="0" smtClean="0">
                <a:solidFill>
                  <a:schemeClr val="tx1"/>
                </a:solidFill>
                <a:effectLst/>
                <a:latin typeface="+mn-lt"/>
                <a:ea typeface="+mn-ea"/>
                <a:cs typeface="+mn-cs"/>
              </a:rPr>
              <a:t>Tensión arterial (si hubiese criterios de preeclampsia, esto es: mayor o igual a 140/90, al menos en 2 ocasiones separadas por al menos 4 horas, después de la semana 20 de gestación, o mayor o igual a 160/110 en una sola toma; deberá ser llevada a un servicio hospitalario para el estudio inmediato de afectación de órgano blanco, se deberá garantizar continuidad de la atención hasta acceder a este servicio).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Curvas de ganancia de peso: la gestante con inadecuada ganancia a las 28 semanas debe continuar su control a cargo de un equipo multidisciplinario especializado.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Altura uterina.</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Frecuencia cardiaca fetal.</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Situación y presentación fetal a partir de la semana 36</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20</a:t>
            </a:fld>
            <a:endParaRPr lang="es-CO"/>
          </a:p>
        </p:txBody>
      </p:sp>
    </p:spTree>
    <p:extLst>
      <p:ext uri="{BB962C8B-B14F-4D97-AF65-F5344CB8AC3E}">
        <p14:creationId xmlns:p14="http://schemas.microsoft.com/office/powerpoint/2010/main" val="3914415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lvl="0"/>
            <a:r>
              <a:rPr lang="es-ES" sz="1200" kern="1200" dirty="0" smtClean="0">
                <a:solidFill>
                  <a:schemeClr val="tx1"/>
                </a:solidFill>
                <a:effectLst/>
                <a:latin typeface="+mn-lt"/>
                <a:ea typeface="+mn-ea"/>
                <a:cs typeface="+mn-cs"/>
              </a:rPr>
              <a:t>Ecografía obstétrica para la detección de anomalías estructurales. Realizar entre la semana 18 y semana 23 + 6 días.</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Prueba de tolerancia oral a la glucosa (PTOG) con 75 gramos (g) de glucosa. Realizar entre la semana 24 y 28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Hemograma. Realizar en la semana 28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Tamización para estreptococo del grupo B con cultivo rectal y vaginal. Realizar entre la semana 35 a 37 de gestación.</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En zonas endémicas de malaria se debe indicar una gota gruesa mensual.</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Todo examen paraclínico que sea anormal deberá ser informado inmediatamente por medio documentable a la EAPB para contactar y reorientar al control prenatal inmediatamente.</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Aplicación de la prueba de tamizaje ASSIST para detección temprana y valoración del riesgo por consumo de sustancias psicoactivas y alcohol para gestantes que manifiestan mantener su consumo durante el embarazo.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Los profesionales clínicos deben utilizar los criterios definidos en el CIE-10, el DSM-5, o cuando corresponda, su actualización vigente, como referencia para realizar el diagnóstico de los trastornos por consumo de alcohol y otras sustancias psicoactivas. Para los pacientes con diagnóstico de un trastorno por uso de sustancias, se canaliza a la Ruta Integral de Atención en Salud para personas con trastornos del comportamiento manifiestos por uso de sustancias psicoactivas y alcohol.</a:t>
            </a:r>
            <a:br>
              <a:rPr lang="es-ES" sz="1200" kern="1200" dirty="0" smtClean="0">
                <a:solidFill>
                  <a:schemeClr val="tx1"/>
                </a:solidFill>
                <a:effectLst/>
                <a:latin typeface="+mn-lt"/>
                <a:ea typeface="+mn-ea"/>
                <a:cs typeface="+mn-cs"/>
              </a:rPr>
            </a:b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21</a:t>
            </a:fld>
            <a:endParaRPr lang="es-CO"/>
          </a:p>
        </p:txBody>
      </p:sp>
    </p:spTree>
    <p:extLst>
      <p:ext uri="{BB962C8B-B14F-4D97-AF65-F5344CB8AC3E}">
        <p14:creationId xmlns:p14="http://schemas.microsoft.com/office/powerpoint/2010/main" val="355143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5"/>
            <a:r>
              <a:rPr lang="es-ES" sz="1200" kern="1200" dirty="0" smtClean="0">
                <a:solidFill>
                  <a:schemeClr val="tx1"/>
                </a:solidFill>
                <a:effectLst/>
                <a:latin typeface="+mn-lt"/>
                <a:ea typeface="+mn-ea"/>
                <a:cs typeface="+mn-cs"/>
              </a:rPr>
              <a:t>gestación y hasta el día del parto en mujeres con un criterio de alto riesgo</a:t>
            </a:r>
            <a:r>
              <a:rPr lang="es-ES" sz="1200" kern="1200" baseline="30000" dirty="0" smtClean="0">
                <a:solidFill>
                  <a:schemeClr val="tx1"/>
                </a:solidFill>
                <a:effectLst/>
                <a:latin typeface="+mn-lt"/>
                <a:ea typeface="+mn-ea"/>
                <a:cs typeface="+mn-cs"/>
              </a:rPr>
              <a:t>14</a:t>
            </a:r>
            <a:r>
              <a:rPr lang="es-ES" sz="1200" kern="1200" dirty="0" smtClean="0">
                <a:solidFill>
                  <a:schemeClr val="tx1"/>
                </a:solidFill>
                <a:effectLst/>
                <a:latin typeface="+mn-lt"/>
                <a:ea typeface="+mn-ea"/>
                <a:cs typeface="+mn-cs"/>
              </a:rPr>
              <a:t>, o con dos o más factores de riesgo moderado para preeclampsia</a:t>
            </a:r>
            <a:r>
              <a:rPr lang="es-ES" sz="1200" kern="1200" baseline="30000" dirty="0" smtClean="0">
                <a:solidFill>
                  <a:schemeClr val="tx1"/>
                </a:solidFill>
                <a:effectLst/>
                <a:latin typeface="+mn-lt"/>
                <a:ea typeface="+mn-ea"/>
                <a:cs typeface="+mn-cs"/>
              </a:rPr>
              <a:t>15</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Suministro de condones para prevenir el riesgo de ITS, incluida en zonas de riesgo para </a:t>
            </a:r>
            <a:r>
              <a:rPr lang="es-ES" sz="1200" kern="1200" dirty="0" err="1" smtClean="0">
                <a:solidFill>
                  <a:schemeClr val="tx1"/>
                </a:solidFill>
                <a:effectLst/>
                <a:latin typeface="+mn-lt"/>
                <a:ea typeface="+mn-ea"/>
                <a:cs typeface="+mn-cs"/>
              </a:rPr>
              <a:t>Zikv</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Se deberá hacer una asesoría formal anticonceptiva, en caso tal, se deberá incluir en la historia clínica el método elegido para ser iniciado desde el post parto antes de dada el alta hospitalaria. Esta elección se deberá incluir también en el carnet perinatal.</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Si se identifica </a:t>
            </a:r>
            <a:r>
              <a:rPr lang="es-ES" sz="1200" kern="1200" dirty="0" err="1" smtClean="0">
                <a:solidFill>
                  <a:schemeClr val="tx1"/>
                </a:solidFill>
                <a:effectLst/>
                <a:latin typeface="+mn-lt"/>
                <a:ea typeface="+mn-ea"/>
                <a:cs typeface="+mn-cs"/>
              </a:rPr>
              <a:t>pubalgia</a:t>
            </a:r>
            <a:r>
              <a:rPr lang="es-ES" sz="1200" kern="1200" dirty="0" smtClean="0">
                <a:solidFill>
                  <a:schemeClr val="tx1"/>
                </a:solidFill>
                <a:effectLst/>
                <a:latin typeface="+mn-lt"/>
                <a:ea typeface="+mn-ea"/>
                <a:cs typeface="+mn-cs"/>
              </a:rPr>
              <a:t> asociada a la gestación remitir a terapia física.</a:t>
            </a:r>
            <a:endParaRPr lang="es-CO" sz="1200" kern="1200" dirty="0" smtClean="0">
              <a:solidFill>
                <a:schemeClr val="tx1"/>
              </a:solidFill>
              <a:effectLst/>
              <a:latin typeface="+mn-lt"/>
              <a:ea typeface="+mn-ea"/>
              <a:cs typeface="+mn-cs"/>
            </a:endParaRPr>
          </a:p>
          <a:p>
            <a:pPr lvl="5"/>
            <a:r>
              <a:rPr lang="es-ES" sz="1200" kern="1200" dirty="0" smtClean="0">
                <a:solidFill>
                  <a:schemeClr val="tx1"/>
                </a:solidFill>
                <a:effectLst/>
                <a:latin typeface="+mn-lt"/>
                <a:ea typeface="+mn-ea"/>
                <a:cs typeface="+mn-cs"/>
              </a:rPr>
              <a:t>Se deberá proveer desparasitación antihelmíntica a gestantes en segundo y tercer trimestre de embarazo que habiten en zonas de alto riesgo de infección por </a:t>
            </a:r>
            <a:r>
              <a:rPr lang="es-ES" sz="1200" kern="1200" dirty="0" err="1" smtClean="0">
                <a:solidFill>
                  <a:schemeClr val="tx1"/>
                </a:solidFill>
                <a:effectLst/>
                <a:latin typeface="+mn-lt"/>
                <a:ea typeface="+mn-ea"/>
                <a:cs typeface="+mn-cs"/>
              </a:rPr>
              <a:t>geohelmintos</a:t>
            </a:r>
            <a:r>
              <a:rPr lang="es-ES" sz="1200" kern="1200" dirty="0" smtClean="0">
                <a:solidFill>
                  <a:schemeClr val="tx1"/>
                </a:solidFill>
                <a:effectLst/>
                <a:latin typeface="+mn-lt"/>
                <a:ea typeface="+mn-ea"/>
                <a:cs typeface="+mn-cs"/>
              </a:rPr>
              <a:t> (no acueducto, no alcantarillado, agricultoras o mineras, grupos étnicos y áreas con altos índices de Necesidades Básicas Insatisfechas), con </a:t>
            </a:r>
            <a:r>
              <a:rPr lang="es-ES" sz="1200" kern="1200" dirty="0" err="1" smtClean="0">
                <a:solidFill>
                  <a:schemeClr val="tx1"/>
                </a:solidFill>
                <a:effectLst/>
                <a:latin typeface="+mn-lt"/>
                <a:ea typeface="+mn-ea"/>
                <a:cs typeface="+mn-cs"/>
              </a:rPr>
              <a:t>Albendazol</a:t>
            </a:r>
            <a:r>
              <a:rPr lang="es-ES" sz="1200" kern="1200" dirty="0" smtClean="0">
                <a:solidFill>
                  <a:schemeClr val="tx1"/>
                </a:solidFill>
                <a:effectLst/>
                <a:latin typeface="+mn-lt"/>
                <a:ea typeface="+mn-ea"/>
                <a:cs typeface="+mn-cs"/>
              </a:rPr>
              <a:t> a dosis única de 400 mg </a:t>
            </a:r>
            <a:r>
              <a:rPr lang="es-ES" sz="1200" kern="1200" dirty="0" err="1" smtClean="0">
                <a:solidFill>
                  <a:schemeClr val="tx1"/>
                </a:solidFill>
                <a:effectLst/>
                <a:latin typeface="+mn-lt"/>
                <a:ea typeface="+mn-ea"/>
                <a:cs typeface="+mn-cs"/>
              </a:rPr>
              <a:t>via</a:t>
            </a:r>
            <a:r>
              <a:rPr lang="es-ES" sz="1200" kern="1200" dirty="0" smtClean="0">
                <a:solidFill>
                  <a:schemeClr val="tx1"/>
                </a:solidFill>
                <a:effectLst/>
                <a:latin typeface="+mn-lt"/>
                <a:ea typeface="+mn-ea"/>
                <a:cs typeface="+mn-cs"/>
              </a:rPr>
              <a:t> oral.</a:t>
            </a:r>
            <a:endParaRPr lang="es-CO" sz="1200" kern="1200" dirty="0" smtClean="0">
              <a:solidFill>
                <a:schemeClr val="tx1"/>
              </a:solidFill>
              <a:effectLst/>
              <a:latin typeface="+mn-lt"/>
              <a:ea typeface="+mn-ea"/>
              <a:cs typeface="+mn-cs"/>
            </a:endParaRPr>
          </a:p>
          <a:p>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23</a:t>
            </a:fld>
            <a:endParaRPr lang="es-CO"/>
          </a:p>
        </p:txBody>
      </p:sp>
    </p:spTree>
    <p:extLst>
      <p:ext uri="{BB962C8B-B14F-4D97-AF65-F5344CB8AC3E}">
        <p14:creationId xmlns:p14="http://schemas.microsoft.com/office/powerpoint/2010/main" val="3239093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En el último trimestre se realiza el análisis crítico de la evolución de la gestación. </a:t>
            </a:r>
          </a:p>
          <a:p>
            <a:r>
              <a:rPr lang="es-ES" sz="1200" kern="1200" dirty="0" smtClean="0">
                <a:solidFill>
                  <a:schemeClr val="tx1"/>
                </a:solidFill>
                <a:effectLst/>
                <a:latin typeface="+mn-lt"/>
                <a:ea typeface="+mn-ea"/>
                <a:cs typeface="+mn-cs"/>
              </a:rPr>
              <a:t>Este plan incluye:</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Confirmar presentación fetal (maniobras de </a:t>
            </a:r>
            <a:r>
              <a:rPr lang="es-ES" sz="1200" kern="1200" dirty="0" err="1" smtClean="0">
                <a:solidFill>
                  <a:schemeClr val="tx1"/>
                </a:solidFill>
                <a:effectLst/>
                <a:latin typeface="+mn-lt"/>
                <a:ea typeface="+mn-ea"/>
                <a:cs typeface="+mn-cs"/>
              </a:rPr>
              <a:t>Leopold</a:t>
            </a:r>
            <a:r>
              <a:rPr lang="es-ES" sz="1200" kern="1200" dirty="0" smtClean="0">
                <a:solidFill>
                  <a:schemeClr val="tx1"/>
                </a:solidFill>
                <a:effectLst/>
                <a:latin typeface="+mn-lt"/>
                <a:ea typeface="+mn-ea"/>
                <a:cs typeface="+mn-cs"/>
              </a:rPr>
              <a:t>).</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Definir el componente y prestador para la atención del parto (incluye gestión con la familia, sobre los aspectos logísticos de la ausencia de la mujer en el hogar y la tenencia de sus hijas o hijos si los tiene) y remitir. En contextos rurales y étnicos en los que la gestante prefiera hacer uso de médicos tradicionales o parteras, se deberá dar información para la activación del sistema de referencia y transporte comunitario en caso de signos de alarma.</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Información sobre el trabajo de parto, analgesia intra parto y manejo de embarazo prolongado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Signos para reconocer el inicio del trabajo de parto.</a:t>
            </a:r>
            <a:endParaRPr lang="es-CO" sz="1200" kern="1200" dirty="0" smtClean="0">
              <a:solidFill>
                <a:schemeClr val="tx1"/>
              </a:solidFill>
              <a:effectLst/>
              <a:latin typeface="+mn-lt"/>
              <a:ea typeface="+mn-ea"/>
              <a:cs typeface="+mn-cs"/>
            </a:endParaRPr>
          </a:p>
          <a:p>
            <a:pPr lvl="0"/>
            <a:r>
              <a:rPr lang="es-ES" sz="1200" kern="1200" dirty="0" smtClean="0">
                <a:solidFill>
                  <a:schemeClr val="tx1"/>
                </a:solidFill>
                <a:effectLst/>
                <a:latin typeface="+mn-lt"/>
                <a:ea typeface="+mn-ea"/>
                <a:cs typeface="+mn-cs"/>
              </a:rPr>
              <a:t>Cuidados del recién nacido.</a:t>
            </a:r>
            <a:endParaRPr lang="es-CO"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Cuidados postnatales</a:t>
            </a:r>
            <a:endParaRPr lang="es-CO" dirty="0"/>
          </a:p>
        </p:txBody>
      </p:sp>
      <p:sp>
        <p:nvSpPr>
          <p:cNvPr id="4" name="Marcador de número de diapositiva 3"/>
          <p:cNvSpPr>
            <a:spLocks noGrp="1"/>
          </p:cNvSpPr>
          <p:nvPr>
            <p:ph type="sldNum" sz="quarter" idx="10"/>
          </p:nvPr>
        </p:nvSpPr>
        <p:spPr/>
        <p:txBody>
          <a:bodyPr/>
          <a:lstStyle/>
          <a:p>
            <a:fld id="{EBDB293C-6C12-4A11-A7AE-30DEF3E5782C}" type="slidenum">
              <a:rPr lang="es-CO" smtClean="0"/>
              <a:pPr/>
              <a:t>24</a:t>
            </a:fld>
            <a:endParaRPr lang="es-CO"/>
          </a:p>
        </p:txBody>
      </p:sp>
    </p:spTree>
    <p:extLst>
      <p:ext uri="{BB962C8B-B14F-4D97-AF65-F5344CB8AC3E}">
        <p14:creationId xmlns:p14="http://schemas.microsoft.com/office/powerpoint/2010/main" val="3293859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4270621434"/>
      </p:ext>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7A11892-DD81-4E05-A40F-D48186A2F178}" type="datetime1">
              <a:rPr lang="en-US" smtClean="0"/>
              <a:t>9/27/2024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2982097943"/>
      </p:ext>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739620006"/>
      </p:ext>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52427FA3-37FA-47FF-8D7C-AB5CDBBB0C8E}" type="datetime1">
              <a:rPr lang="en-US" smtClean="0"/>
              <a:t>9/27/2024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3938873690"/>
      </p:ext>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8" name="Marcador de pie de página 7"/>
          <p:cNvSpPr>
            <a:spLocks noGrp="1"/>
          </p:cNvSpPr>
          <p:nvPr>
            <p:ph type="ftr" sz="quarter" idx="11"/>
          </p:nvPr>
        </p:nvSpPr>
        <p:spPr/>
        <p:txBody>
          <a:bodyPr/>
          <a:lstStyle/>
          <a:p>
            <a:pPr>
              <a:defRPr/>
            </a:pPr>
            <a:endParaRPr lang="es-ES_tradnl" dirty="0"/>
          </a:p>
        </p:txBody>
      </p:sp>
      <p:sp>
        <p:nvSpPr>
          <p:cNvPr id="9" name="Marcador de número de diapositiva 8"/>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359351260"/>
      </p:ext>
    </p:extLst>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4" name="Marcador de pie de página 3"/>
          <p:cNvSpPr>
            <a:spLocks noGrp="1"/>
          </p:cNvSpPr>
          <p:nvPr>
            <p:ph type="ftr" sz="quarter" idx="11"/>
          </p:nvPr>
        </p:nvSpPr>
        <p:spPr/>
        <p:txBody>
          <a:bodyPr/>
          <a:lstStyle/>
          <a:p>
            <a:pPr>
              <a:defRPr/>
            </a:pPr>
            <a:endParaRPr lang="es-ES_tradnl" dirty="0"/>
          </a:p>
        </p:txBody>
      </p:sp>
      <p:sp>
        <p:nvSpPr>
          <p:cNvPr id="5" name="Marcador de número de diapositiva 4"/>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428940453"/>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3FDA28B-C02A-42BB-A2E9-C0A6835A53E1}" type="datetime1">
              <a:rPr lang="en-US" smtClean="0"/>
              <a:t>9/27/2024</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F56F6C6F-08BA-4F04-B5FC-8CEDA87A251D}" type="slidenum">
              <a:rPr lang="en-US" smtClean="0"/>
              <a:t>‹Nº›</a:t>
            </a:fld>
            <a:endParaRPr lang="en-US"/>
          </a:p>
        </p:txBody>
      </p:sp>
    </p:spTree>
    <p:extLst>
      <p:ext uri="{BB962C8B-B14F-4D97-AF65-F5344CB8AC3E}">
        <p14:creationId xmlns:p14="http://schemas.microsoft.com/office/powerpoint/2010/main" val="520097523"/>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6" name="Marcador de pie de página 5"/>
          <p:cNvSpPr>
            <a:spLocks noGrp="1"/>
          </p:cNvSpPr>
          <p:nvPr>
            <p:ph type="ftr" sz="quarter" idx="11"/>
          </p:nvPr>
        </p:nvSpPr>
        <p:spPr/>
        <p:txBody>
          <a:bodyPr/>
          <a:lstStyle/>
          <a:p>
            <a:pPr>
              <a:defRPr/>
            </a:pPr>
            <a:endParaRPr lang="es-ES_tradnl" dirty="0"/>
          </a:p>
        </p:txBody>
      </p:sp>
      <p:sp>
        <p:nvSpPr>
          <p:cNvPr id="7" name="Marcador de número de diapositiva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2177030105"/>
      </p:ext>
    </p:extLst>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CO"/>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6" name="Marcador de pie de página 5"/>
          <p:cNvSpPr>
            <a:spLocks noGrp="1"/>
          </p:cNvSpPr>
          <p:nvPr>
            <p:ph type="ftr" sz="quarter" idx="11"/>
          </p:nvPr>
        </p:nvSpPr>
        <p:spPr/>
        <p:txBody>
          <a:bodyPr/>
          <a:lstStyle/>
          <a:p>
            <a:pPr>
              <a:defRPr/>
            </a:pPr>
            <a:endParaRPr lang="es-ES_tradnl" dirty="0"/>
          </a:p>
        </p:txBody>
      </p:sp>
      <p:sp>
        <p:nvSpPr>
          <p:cNvPr id="7" name="Marcador de número de diapositiva 6"/>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187816063"/>
      </p:ext>
    </p:extLst>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109156586"/>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a:defRPr/>
            </a:pPr>
            <a:fld id="{03CE2D5F-404B-4328-BF5F-D36534136351}" type="datetimeFigureOut">
              <a:rPr lang="es-ES_tradnl" smtClean="0"/>
              <a:pPr>
                <a:defRPr/>
              </a:pPr>
              <a:t>27/09/2024</a:t>
            </a:fld>
            <a:endParaRPr lang="es-ES_tradnl" dirty="0"/>
          </a:p>
        </p:txBody>
      </p:sp>
      <p:sp>
        <p:nvSpPr>
          <p:cNvPr id="5" name="Marcador de pie de página 4"/>
          <p:cNvSpPr>
            <a:spLocks noGrp="1"/>
          </p:cNvSpPr>
          <p:nvPr>
            <p:ph type="ftr" sz="quarter" idx="11"/>
          </p:nvPr>
        </p:nvSpPr>
        <p:spPr/>
        <p:txBody>
          <a:bodyPr/>
          <a:lstStyle/>
          <a:p>
            <a:pPr>
              <a:defRPr/>
            </a:pPr>
            <a:endParaRPr lang="es-ES_tradnl" dirty="0"/>
          </a:p>
        </p:txBody>
      </p:sp>
      <p:sp>
        <p:nvSpPr>
          <p:cNvPr id="6" name="Marcador de número de diapositiva 5"/>
          <p:cNvSpPr>
            <a:spLocks noGrp="1"/>
          </p:cNvSpPr>
          <p:nvPr>
            <p:ph type="sldNum" sz="quarter" idx="12"/>
          </p:nvPr>
        </p:nvSpPr>
        <p:spPr/>
        <p:txBody>
          <a:body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1396771599"/>
      </p:ext>
    </p:extLst>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eño personalizado">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03CE2D5F-404B-4328-BF5F-D36534136351}" type="datetimeFigureOut">
              <a:rPr lang="es-ES_tradnl" smtClean="0"/>
              <a:pPr>
                <a:defRPr/>
              </a:pPr>
              <a:t>27/09/2024</a:t>
            </a:fld>
            <a:endParaRPr lang="es-ES_tradnl"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s-ES_tradnl" dirty="0"/>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8841A08-BDC8-4F3E-8E4B-0F7FDFD8EFF1}" type="slidenum">
              <a:rPr lang="es-ES_tradnl" smtClean="0"/>
              <a:pPr/>
              <a:t>‹Nº›</a:t>
            </a:fld>
            <a:endParaRPr lang="es-ES_tradnl" dirty="0"/>
          </a:p>
        </p:txBody>
      </p:sp>
    </p:spTree>
    <p:extLst>
      <p:ext uri="{BB962C8B-B14F-4D97-AF65-F5344CB8AC3E}">
        <p14:creationId xmlns:p14="http://schemas.microsoft.com/office/powerpoint/2010/main" val="306874934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694" r:id="rId12"/>
  </p:sldLayoutIdLst>
  <p:transition spd="slow">
    <p:push dir="u"/>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3.jpe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3521" y="2661804"/>
            <a:ext cx="2278925" cy="1131680"/>
          </a:xfrm>
          <a:prstGeom prst="rect">
            <a:avLst/>
          </a:prstGeom>
        </p:spPr>
      </p:pic>
      <p:pic>
        <p:nvPicPr>
          <p:cNvPr id="3" name="Imagen 2">
            <a:extLst>
              <a:ext uri="{FF2B5EF4-FFF2-40B4-BE49-F238E27FC236}">
                <a16:creationId xmlns:a16="http://schemas.microsoft.com/office/drawing/2014/main" xmlns="" id="{A83D7C17-B175-4D88-99E7-C78FF6191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57250"/>
            <a:ext cx="9144001" cy="5143500"/>
          </a:xfrm>
          <a:prstGeom prst="rect">
            <a:avLst/>
          </a:prstGeom>
        </p:spPr>
      </p:pic>
    </p:spTree>
    <p:extLst>
      <p:ext uri="{BB962C8B-B14F-4D97-AF65-F5344CB8AC3E}">
        <p14:creationId xmlns:p14="http://schemas.microsoft.com/office/powerpoint/2010/main" val="143231354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A4814BD5-C8F8-406A-9504-67B301AB6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069"/>
            <a:ext cx="9144000" cy="5143500"/>
          </a:xfrm>
          <a:prstGeom prst="rect">
            <a:avLst/>
          </a:prstGeom>
        </p:spPr>
      </p:pic>
      <p:sp>
        <p:nvSpPr>
          <p:cNvPr id="4" name="6 Título">
            <a:extLst>
              <a:ext uri="{FF2B5EF4-FFF2-40B4-BE49-F238E27FC236}">
                <a16:creationId xmlns:a16="http://schemas.microsoft.com/office/drawing/2014/main" xmlns="" id="{E30241D5-1CAA-42B3-94EF-66FCF3F252B4}"/>
              </a:ext>
            </a:extLst>
          </p:cNvPr>
          <p:cNvSpPr>
            <a:spLocks noGrp="1"/>
          </p:cNvSpPr>
          <p:nvPr>
            <p:ph type="ctrTitle"/>
          </p:nvPr>
        </p:nvSpPr>
        <p:spPr>
          <a:xfrm>
            <a:off x="1657350" y="2354595"/>
            <a:ext cx="5829300" cy="1790469"/>
          </a:xfrm>
        </p:spPr>
        <p:txBody>
          <a:bodyPr>
            <a:normAutofit/>
          </a:bodyPr>
          <a:lstStyle/>
          <a:p>
            <a:pPr marL="5776" marR="2310" indent="1733">
              <a:spcBef>
                <a:spcPts val="48"/>
              </a:spcBef>
              <a:tabLst>
                <a:tab pos="4082160" algn="l"/>
              </a:tabLst>
            </a:pPr>
            <a:r>
              <a:rPr lang="es-CO" sz="1819" b="1" dirty="0">
                <a:ln w="22225">
                  <a:noFill/>
                  <a:prstDash val="solid"/>
                </a:ln>
                <a:solidFill>
                  <a:schemeClr val="bg1"/>
                </a:solidFill>
                <a:latin typeface="Arial Rounded MT Bold" panose="020F0704030504030204" pitchFamily="34" charset="0"/>
                <a:cs typeface="Times New Roman"/>
              </a:rPr>
              <a:t>RUTA MATERNO PERINATAL 3280 /2018 </a:t>
            </a:r>
            <a:br>
              <a:rPr lang="es-CO" sz="1819" b="1" dirty="0">
                <a:ln w="22225">
                  <a:noFill/>
                  <a:prstDash val="solid"/>
                </a:ln>
                <a:solidFill>
                  <a:schemeClr val="bg1"/>
                </a:solidFill>
                <a:latin typeface="Arial Rounded MT Bold" panose="020F0704030504030204" pitchFamily="34" charset="0"/>
                <a:cs typeface="Times New Roman"/>
              </a:rPr>
            </a:br>
            <a:r>
              <a:rPr lang="es-CO" sz="1819" b="1" dirty="0" smtClean="0">
                <a:ln w="22225">
                  <a:noFill/>
                  <a:prstDash val="solid"/>
                </a:ln>
                <a:solidFill>
                  <a:schemeClr val="bg1"/>
                </a:solidFill>
                <a:latin typeface="Arial Rounded MT Bold" panose="020F0704030504030204" pitchFamily="34" charset="0"/>
                <a:cs typeface="Times New Roman"/>
              </a:rPr>
              <a:t>CLÍNICA </a:t>
            </a:r>
            <a:r>
              <a:rPr lang="es-CO" sz="1819" b="1" dirty="0">
                <a:ln w="22225">
                  <a:noFill/>
                  <a:prstDash val="solid"/>
                </a:ln>
                <a:solidFill>
                  <a:schemeClr val="bg1"/>
                </a:solidFill>
                <a:latin typeface="Arial Rounded MT Bold" panose="020F0704030504030204" pitchFamily="34" charset="0"/>
                <a:cs typeface="Times New Roman"/>
              </a:rPr>
              <a:t>LAS LAJAS </a:t>
            </a:r>
          </a:p>
        </p:txBody>
      </p:sp>
    </p:spTree>
    <p:extLst>
      <p:ext uri="{BB962C8B-B14F-4D97-AF65-F5344CB8AC3E}">
        <p14:creationId xmlns:p14="http://schemas.microsoft.com/office/powerpoint/2010/main" val="51864292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Rectángulo"/>
          <p:cNvSpPr/>
          <p:nvPr/>
        </p:nvSpPr>
        <p:spPr>
          <a:xfrm>
            <a:off x="0" y="857250"/>
            <a:ext cx="9144000" cy="51435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2" name="311 Onda"/>
          <p:cNvSpPr/>
          <p:nvPr/>
        </p:nvSpPr>
        <p:spPr>
          <a:xfrm rot="19431949">
            <a:off x="7160615" y="4664914"/>
            <a:ext cx="1197749" cy="545399"/>
          </a:xfrm>
          <a:prstGeom prst="wave">
            <a:avLst>
              <a:gd name="adj1" fmla="val 12500"/>
              <a:gd name="adj2" fmla="val 317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95" name="294 Onda"/>
          <p:cNvSpPr/>
          <p:nvPr/>
        </p:nvSpPr>
        <p:spPr>
          <a:xfrm rot="1562096">
            <a:off x="1024947" y="5127839"/>
            <a:ext cx="1531561" cy="466052"/>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88" name="287 Onda"/>
          <p:cNvSpPr/>
          <p:nvPr/>
        </p:nvSpPr>
        <p:spPr>
          <a:xfrm rot="1036725">
            <a:off x="402960" y="3266327"/>
            <a:ext cx="1706593" cy="525066"/>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70" name="269 Onda"/>
          <p:cNvSpPr/>
          <p:nvPr/>
        </p:nvSpPr>
        <p:spPr>
          <a:xfrm rot="19908126">
            <a:off x="2656813" y="1544684"/>
            <a:ext cx="1706593" cy="525066"/>
          </a:xfrm>
          <a:prstGeom prst="wav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20" name="Picture 2"/>
          <p:cNvPicPr>
            <a:picLocks noChangeAspect="1" noChangeArrowheads="1"/>
          </p:cNvPicPr>
          <p:nvPr/>
        </p:nvPicPr>
        <p:blipFill>
          <a:blip r:embed="rId2" cstate="print"/>
          <a:srcRect/>
          <a:stretch>
            <a:fillRect/>
          </a:stretch>
        </p:blipFill>
        <p:spPr bwMode="auto">
          <a:xfrm>
            <a:off x="566058" y="847037"/>
            <a:ext cx="8577943" cy="310251"/>
          </a:xfrm>
          <a:prstGeom prst="rect">
            <a:avLst/>
          </a:prstGeom>
          <a:solidFill>
            <a:srgbClr val="215968"/>
          </a:solidFill>
          <a:ln w="9525">
            <a:noFill/>
            <a:miter lim="800000"/>
            <a:headEnd/>
            <a:tailEnd/>
          </a:ln>
        </p:spPr>
      </p:pic>
      <p:sp>
        <p:nvSpPr>
          <p:cNvPr id="26" name="1 Título"/>
          <p:cNvSpPr txBox="1">
            <a:spLocks/>
          </p:cNvSpPr>
          <p:nvPr/>
        </p:nvSpPr>
        <p:spPr bwMode="auto">
          <a:xfrm>
            <a:off x="729343" y="880110"/>
            <a:ext cx="8392886" cy="309325"/>
          </a:xfrm>
          <a:prstGeom prst="rect">
            <a:avLst/>
          </a:prstGeom>
          <a:noFill/>
          <a:ln w="9525">
            <a:noFill/>
            <a:miter lim="800000"/>
            <a:headEnd/>
            <a:tailEnd/>
          </a:ln>
        </p:spPr>
        <p:txBody>
          <a:bodyPr anchor="ctr"/>
          <a:lstStyle/>
          <a:p>
            <a:pPr algn="r">
              <a:lnSpc>
                <a:spcPct val="90000"/>
              </a:lnSpc>
              <a:defRPr/>
            </a:pPr>
            <a:r>
              <a:rPr lang="es-CO" sz="2400" b="1" dirty="0">
                <a:solidFill>
                  <a:schemeClr val="bg1"/>
                </a:solidFill>
              </a:rPr>
              <a:t>RUTA INTEGRAL DE ATENCIÓN EN SALUD – MATERNO PERINATAL</a:t>
            </a:r>
          </a:p>
        </p:txBody>
      </p:sp>
      <p:sp>
        <p:nvSpPr>
          <p:cNvPr id="142" name="141 Rectángulo"/>
          <p:cNvSpPr/>
          <p:nvPr/>
        </p:nvSpPr>
        <p:spPr>
          <a:xfrm>
            <a:off x="630494" y="2044018"/>
            <a:ext cx="7123471" cy="5225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3" name="142 Rectángulo"/>
          <p:cNvSpPr/>
          <p:nvPr/>
        </p:nvSpPr>
        <p:spPr>
          <a:xfrm>
            <a:off x="1319981" y="3547265"/>
            <a:ext cx="6537223" cy="47109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4" name="143 Rectángulo"/>
          <p:cNvSpPr/>
          <p:nvPr/>
        </p:nvSpPr>
        <p:spPr>
          <a:xfrm>
            <a:off x="1412159" y="4894623"/>
            <a:ext cx="6163789" cy="39128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cxnSp>
        <p:nvCxnSpPr>
          <p:cNvPr id="156" name="155 Conector recto"/>
          <p:cNvCxnSpPr/>
          <p:nvPr/>
        </p:nvCxnSpPr>
        <p:spPr>
          <a:xfrm>
            <a:off x="782222" y="2281900"/>
            <a:ext cx="6697285" cy="14660"/>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58" name="157 Conector recto"/>
          <p:cNvCxnSpPr/>
          <p:nvPr/>
        </p:nvCxnSpPr>
        <p:spPr>
          <a:xfrm>
            <a:off x="1413097" y="3801410"/>
            <a:ext cx="6444107" cy="13551"/>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86" name="185 Lágrima"/>
          <p:cNvSpPr/>
          <p:nvPr/>
        </p:nvSpPr>
        <p:spPr>
          <a:xfrm rot="8055760">
            <a:off x="1848744" y="211360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1" name="190 Rectángulo redondeado"/>
          <p:cNvSpPr/>
          <p:nvPr/>
        </p:nvSpPr>
        <p:spPr>
          <a:xfrm>
            <a:off x="1307996" y="1317201"/>
            <a:ext cx="1598960" cy="582919"/>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a:t>
            </a:r>
          </a:p>
          <a:p>
            <a:pPr algn="ctr"/>
            <a:r>
              <a:rPr lang="es-CO" sz="1050" b="1" dirty="0">
                <a:solidFill>
                  <a:schemeClr val="tx1">
                    <a:lumMod val="95000"/>
                    <a:lumOff val="5000"/>
                  </a:schemeClr>
                </a:solidFill>
              </a:rPr>
              <a:t>PRECONCEPCIONAL</a:t>
            </a:r>
          </a:p>
        </p:txBody>
      </p:sp>
      <p:sp>
        <p:nvSpPr>
          <p:cNvPr id="192" name="191 Rectángulo redondeado"/>
          <p:cNvSpPr/>
          <p:nvPr/>
        </p:nvSpPr>
        <p:spPr>
          <a:xfrm>
            <a:off x="5854451" y="1383695"/>
            <a:ext cx="1318022" cy="414336"/>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CONTROL PRENATAL</a:t>
            </a:r>
          </a:p>
        </p:txBody>
      </p:sp>
      <p:sp>
        <p:nvSpPr>
          <p:cNvPr id="214" name="213 Rectángulo redondeado"/>
          <p:cNvSpPr/>
          <p:nvPr/>
        </p:nvSpPr>
        <p:spPr>
          <a:xfrm>
            <a:off x="6851903" y="2756812"/>
            <a:ext cx="1299487" cy="57700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POR ODONTOLOGÍA</a:t>
            </a:r>
          </a:p>
        </p:txBody>
      </p:sp>
      <p:sp>
        <p:nvSpPr>
          <p:cNvPr id="217" name="216 Rectángulo redondeado"/>
          <p:cNvSpPr/>
          <p:nvPr/>
        </p:nvSpPr>
        <p:spPr>
          <a:xfrm>
            <a:off x="3379761" y="3000943"/>
            <a:ext cx="1182154" cy="392900"/>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PARTO</a:t>
            </a:r>
          </a:p>
        </p:txBody>
      </p:sp>
      <p:sp>
        <p:nvSpPr>
          <p:cNvPr id="219" name="218 Lágrima"/>
          <p:cNvSpPr/>
          <p:nvPr/>
        </p:nvSpPr>
        <p:spPr>
          <a:xfrm rot="8055760">
            <a:off x="7386533" y="344741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7" name="246 Lágrima"/>
          <p:cNvSpPr/>
          <p:nvPr/>
        </p:nvSpPr>
        <p:spPr>
          <a:xfrm rot="8055760">
            <a:off x="5685745" y="349776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8" name="247 Rectángulo redondeado"/>
          <p:cNvSpPr/>
          <p:nvPr/>
        </p:nvSpPr>
        <p:spPr>
          <a:xfrm>
            <a:off x="1749486" y="2846399"/>
            <a:ext cx="1182154" cy="544218"/>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PUERPERIO</a:t>
            </a:r>
          </a:p>
        </p:txBody>
      </p:sp>
      <p:sp>
        <p:nvSpPr>
          <p:cNvPr id="249" name="248 Rectángulo redondeado"/>
          <p:cNvSpPr/>
          <p:nvPr/>
        </p:nvSpPr>
        <p:spPr>
          <a:xfrm>
            <a:off x="1357388" y="4096886"/>
            <a:ext cx="1182154" cy="512777"/>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DEL RECIÉN NACIDO</a:t>
            </a:r>
          </a:p>
        </p:txBody>
      </p:sp>
      <p:sp>
        <p:nvSpPr>
          <p:cNvPr id="250" name="249 Rectángulo redondeado"/>
          <p:cNvSpPr/>
          <p:nvPr/>
        </p:nvSpPr>
        <p:spPr>
          <a:xfrm>
            <a:off x="7365145" y="1171641"/>
            <a:ext cx="1616623" cy="848319"/>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CURSO DE PREPARACIÓN PARA LA </a:t>
            </a:r>
            <a:r>
              <a:rPr lang="es-CO" sz="1050" b="1" dirty="0" smtClean="0">
                <a:solidFill>
                  <a:schemeClr val="tx1">
                    <a:lumMod val="95000"/>
                    <a:lumOff val="5000"/>
                  </a:schemeClr>
                </a:solidFill>
              </a:rPr>
              <a:t>MATERNIDAD Y PATERNIDAD</a:t>
            </a:r>
            <a:endParaRPr lang="es-CO" sz="1050" b="1" dirty="0">
              <a:solidFill>
                <a:schemeClr val="tx1">
                  <a:lumMod val="95000"/>
                  <a:lumOff val="5000"/>
                </a:schemeClr>
              </a:solidFill>
            </a:endParaRPr>
          </a:p>
        </p:txBody>
      </p:sp>
      <p:sp>
        <p:nvSpPr>
          <p:cNvPr id="251" name="250 Arco de bloque"/>
          <p:cNvSpPr/>
          <p:nvPr/>
        </p:nvSpPr>
        <p:spPr>
          <a:xfrm rot="5400000">
            <a:off x="6753154" y="1969148"/>
            <a:ext cx="1979974" cy="2145415"/>
          </a:xfrm>
          <a:prstGeom prst="blockArc">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52" name="251 Arco de bloque"/>
          <p:cNvSpPr/>
          <p:nvPr/>
        </p:nvSpPr>
        <p:spPr>
          <a:xfrm rot="16200000">
            <a:off x="675429" y="3460797"/>
            <a:ext cx="1681667" cy="1982392"/>
          </a:xfrm>
          <a:prstGeom prst="blockArc">
            <a:avLst>
              <a:gd name="adj1" fmla="val 10119173"/>
              <a:gd name="adj2" fmla="val 170942"/>
              <a:gd name="adj3" fmla="val 227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256" name="255 Arco"/>
          <p:cNvSpPr/>
          <p:nvPr/>
        </p:nvSpPr>
        <p:spPr>
          <a:xfrm>
            <a:off x="6557964" y="2255806"/>
            <a:ext cx="2035969" cy="1787096"/>
          </a:xfrm>
          <a:prstGeom prst="arc">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57" name="256 Arco"/>
          <p:cNvSpPr/>
          <p:nvPr/>
        </p:nvSpPr>
        <p:spPr>
          <a:xfrm rot="6290076">
            <a:off x="7385771" y="2580933"/>
            <a:ext cx="1239148" cy="1203146"/>
          </a:xfrm>
          <a:prstGeom prst="arc">
            <a:avLst>
              <a:gd name="adj1" fmla="val 15176332"/>
              <a:gd name="adj2" fmla="val 0"/>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64" name="263 Rectángulo redondeado"/>
          <p:cNvSpPr/>
          <p:nvPr/>
        </p:nvSpPr>
        <p:spPr>
          <a:xfrm>
            <a:off x="5144448" y="2819097"/>
            <a:ext cx="1182154" cy="542601"/>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POR NUTRICIÓN</a:t>
            </a:r>
          </a:p>
        </p:txBody>
      </p:sp>
      <p:sp>
        <p:nvSpPr>
          <p:cNvPr id="212" name="211 Lágrima"/>
          <p:cNvSpPr/>
          <p:nvPr/>
        </p:nvSpPr>
        <p:spPr>
          <a:xfrm rot="8055760">
            <a:off x="8185137" y="2160620"/>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5" name="264 Lágrima"/>
          <p:cNvSpPr/>
          <p:nvPr/>
        </p:nvSpPr>
        <p:spPr>
          <a:xfrm rot="8055760">
            <a:off x="6276475" y="191335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6" name="265 Lágrima"/>
          <p:cNvSpPr/>
          <p:nvPr/>
        </p:nvSpPr>
        <p:spPr>
          <a:xfrm rot="8055760">
            <a:off x="3852565" y="349592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7" name="266 Rectángulo redondeado"/>
          <p:cNvSpPr/>
          <p:nvPr/>
        </p:nvSpPr>
        <p:spPr>
          <a:xfrm>
            <a:off x="4750670" y="4120187"/>
            <a:ext cx="1182154" cy="485903"/>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 LA FAMILIA</a:t>
            </a:r>
          </a:p>
        </p:txBody>
      </p:sp>
      <p:sp>
        <p:nvSpPr>
          <p:cNvPr id="268" name="267 Rectángulo redondeado"/>
          <p:cNvSpPr/>
          <p:nvPr/>
        </p:nvSpPr>
        <p:spPr>
          <a:xfrm>
            <a:off x="6182991" y="4120187"/>
            <a:ext cx="1182154" cy="482331"/>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A LA COMUNIDAD</a:t>
            </a:r>
          </a:p>
        </p:txBody>
      </p:sp>
      <p:sp>
        <p:nvSpPr>
          <p:cNvPr id="286" name="285 Forma libre"/>
          <p:cNvSpPr/>
          <p:nvPr/>
        </p:nvSpPr>
        <p:spPr>
          <a:xfrm rot="21385226">
            <a:off x="2864875" y="1487743"/>
            <a:ext cx="1338416" cy="696862"/>
          </a:xfrm>
          <a:custGeom>
            <a:avLst/>
            <a:gdLst>
              <a:gd name="connsiteX0" fmla="*/ 0 w 1784555"/>
              <a:gd name="connsiteY0" fmla="*/ 929149 h 929149"/>
              <a:gd name="connsiteX1" fmla="*/ 176981 w 1784555"/>
              <a:gd name="connsiteY1" fmla="*/ 707923 h 929149"/>
              <a:gd name="connsiteX2" fmla="*/ 663678 w 1784555"/>
              <a:gd name="connsiteY2" fmla="*/ 486697 h 929149"/>
              <a:gd name="connsiteX3" fmla="*/ 1283110 w 1784555"/>
              <a:gd name="connsiteY3" fmla="*/ 309716 h 929149"/>
              <a:gd name="connsiteX4" fmla="*/ 1784555 w 1784555"/>
              <a:gd name="connsiteY4" fmla="*/ 0 h 92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4555" h="929149">
                <a:moveTo>
                  <a:pt x="0" y="929149"/>
                </a:moveTo>
                <a:cubicBezTo>
                  <a:pt x="33184" y="855407"/>
                  <a:pt x="66368" y="781665"/>
                  <a:pt x="176981" y="707923"/>
                </a:cubicBezTo>
                <a:cubicBezTo>
                  <a:pt x="287594" y="634181"/>
                  <a:pt x="479323" y="553065"/>
                  <a:pt x="663678" y="486697"/>
                </a:cubicBezTo>
                <a:cubicBezTo>
                  <a:pt x="848033" y="420329"/>
                  <a:pt x="1096297" y="390832"/>
                  <a:pt x="1283110" y="309716"/>
                </a:cubicBezTo>
                <a:cubicBezTo>
                  <a:pt x="1469923" y="228600"/>
                  <a:pt x="1698523" y="58993"/>
                  <a:pt x="1784555" y="0"/>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94" name="193 Lágrima"/>
          <p:cNvSpPr/>
          <p:nvPr/>
        </p:nvSpPr>
        <p:spPr>
          <a:xfrm rot="8055760">
            <a:off x="3661645" y="1453615"/>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2" name="271 Rectángulo redondeado"/>
          <p:cNvSpPr/>
          <p:nvPr/>
        </p:nvSpPr>
        <p:spPr>
          <a:xfrm>
            <a:off x="4104924" y="1196575"/>
            <a:ext cx="1326172" cy="556637"/>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INTERRUPCIÓN VOLUNTARIA DEL EMBARAZO</a:t>
            </a:r>
          </a:p>
        </p:txBody>
      </p:sp>
      <p:sp>
        <p:nvSpPr>
          <p:cNvPr id="287" name="286 Lágrima"/>
          <p:cNvSpPr/>
          <p:nvPr/>
        </p:nvSpPr>
        <p:spPr>
          <a:xfrm rot="8055760">
            <a:off x="2241648" y="351378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9" name="288 Forma libre"/>
          <p:cNvSpPr/>
          <p:nvPr/>
        </p:nvSpPr>
        <p:spPr>
          <a:xfrm>
            <a:off x="492919" y="3257550"/>
            <a:ext cx="1003697" cy="482204"/>
          </a:xfrm>
          <a:custGeom>
            <a:avLst/>
            <a:gdLst>
              <a:gd name="connsiteX0" fmla="*/ 0 w 1338262"/>
              <a:gd name="connsiteY0" fmla="*/ 0 h 642938"/>
              <a:gd name="connsiteX1" fmla="*/ 428625 w 1338262"/>
              <a:gd name="connsiteY1" fmla="*/ 57150 h 642938"/>
              <a:gd name="connsiteX2" fmla="*/ 828675 w 1338262"/>
              <a:gd name="connsiteY2" fmla="*/ 285750 h 642938"/>
              <a:gd name="connsiteX3" fmla="*/ 1257300 w 1338262"/>
              <a:gd name="connsiteY3" fmla="*/ 485775 h 642938"/>
              <a:gd name="connsiteX4" fmla="*/ 1314450 w 1338262"/>
              <a:gd name="connsiteY4" fmla="*/ 642938 h 64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262" h="642938">
                <a:moveTo>
                  <a:pt x="0" y="0"/>
                </a:moveTo>
                <a:cubicBezTo>
                  <a:pt x="145256" y="4762"/>
                  <a:pt x="290513" y="9525"/>
                  <a:pt x="428625" y="57150"/>
                </a:cubicBezTo>
                <a:cubicBezTo>
                  <a:pt x="566737" y="104775"/>
                  <a:pt x="690563" y="214313"/>
                  <a:pt x="828675" y="285750"/>
                </a:cubicBezTo>
                <a:cubicBezTo>
                  <a:pt x="966787" y="357187"/>
                  <a:pt x="1176338" y="426244"/>
                  <a:pt x="1257300" y="485775"/>
                </a:cubicBezTo>
                <a:cubicBezTo>
                  <a:pt x="1338262" y="545306"/>
                  <a:pt x="1300163" y="614363"/>
                  <a:pt x="1314450" y="642938"/>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90" name="289 Rectángulo redondeado"/>
          <p:cNvSpPr/>
          <p:nvPr/>
        </p:nvSpPr>
        <p:spPr>
          <a:xfrm>
            <a:off x="211927" y="2521061"/>
            <a:ext cx="1256116" cy="629333"/>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ATENCIÓN DE EMERGENCIAS OBSTÉTRICAS</a:t>
            </a:r>
          </a:p>
        </p:txBody>
      </p:sp>
      <p:sp>
        <p:nvSpPr>
          <p:cNvPr id="291" name="290 Lágrima"/>
          <p:cNvSpPr/>
          <p:nvPr/>
        </p:nvSpPr>
        <p:spPr>
          <a:xfrm rot="8055760">
            <a:off x="695026" y="318874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2" name="291 Lágrima"/>
          <p:cNvSpPr/>
          <p:nvPr/>
        </p:nvSpPr>
        <p:spPr>
          <a:xfrm rot="8055760">
            <a:off x="1601946" y="4761526"/>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6" name="295 Rectángulo redondeado"/>
          <p:cNvSpPr/>
          <p:nvPr/>
        </p:nvSpPr>
        <p:spPr>
          <a:xfrm>
            <a:off x="2456144" y="5215223"/>
            <a:ext cx="1539405" cy="63630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COMPLICACIONES </a:t>
            </a:r>
          </a:p>
          <a:p>
            <a:pPr algn="ctr"/>
            <a:r>
              <a:rPr lang="es-CO" sz="1050" b="1" dirty="0">
                <a:solidFill>
                  <a:schemeClr val="tx1">
                    <a:lumMod val="95000"/>
                    <a:lumOff val="5000"/>
                  </a:schemeClr>
                </a:solidFill>
              </a:rPr>
              <a:t>DEL RECIÉN NACIDO</a:t>
            </a:r>
          </a:p>
        </p:txBody>
      </p:sp>
      <p:sp>
        <p:nvSpPr>
          <p:cNvPr id="297" name="296 Lágrima"/>
          <p:cNvSpPr/>
          <p:nvPr/>
        </p:nvSpPr>
        <p:spPr>
          <a:xfrm rot="8055760">
            <a:off x="2208119" y="5368972"/>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8" name="297 Rectángulo redondeado"/>
          <p:cNvSpPr/>
          <p:nvPr/>
        </p:nvSpPr>
        <p:spPr>
          <a:xfrm>
            <a:off x="3046886" y="4080016"/>
            <a:ext cx="1182154" cy="531264"/>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CONTROL DEL RECIÉN NACIDO</a:t>
            </a:r>
          </a:p>
        </p:txBody>
      </p:sp>
      <p:sp>
        <p:nvSpPr>
          <p:cNvPr id="299" name="298 Lágrima"/>
          <p:cNvSpPr/>
          <p:nvPr/>
        </p:nvSpPr>
        <p:spPr>
          <a:xfrm rot="8055760">
            <a:off x="3548956" y="4746083"/>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0" name="299 Lágrima"/>
          <p:cNvSpPr/>
          <p:nvPr/>
        </p:nvSpPr>
        <p:spPr>
          <a:xfrm rot="8055760">
            <a:off x="5217022" y="467821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1" name="300 Lágrima"/>
          <p:cNvSpPr/>
          <p:nvPr/>
        </p:nvSpPr>
        <p:spPr>
          <a:xfrm rot="8055760">
            <a:off x="6692206" y="4706792"/>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4" name="303 Forma libre"/>
          <p:cNvSpPr/>
          <p:nvPr/>
        </p:nvSpPr>
        <p:spPr>
          <a:xfrm rot="276960">
            <a:off x="725868" y="3705016"/>
            <a:ext cx="846535" cy="1471040"/>
          </a:xfrm>
          <a:custGeom>
            <a:avLst/>
            <a:gdLst>
              <a:gd name="connsiteX0" fmla="*/ 978694 w 1135857"/>
              <a:gd name="connsiteY0" fmla="*/ 0 h 1690687"/>
              <a:gd name="connsiteX1" fmla="*/ 564357 w 1135857"/>
              <a:gd name="connsiteY1" fmla="*/ 28575 h 1690687"/>
              <a:gd name="connsiteX2" fmla="*/ 221457 w 1135857"/>
              <a:gd name="connsiteY2" fmla="*/ 285750 h 1690687"/>
              <a:gd name="connsiteX3" fmla="*/ 35719 w 1135857"/>
              <a:gd name="connsiteY3" fmla="*/ 542925 h 1690687"/>
              <a:gd name="connsiteX4" fmla="*/ 7144 w 1135857"/>
              <a:gd name="connsiteY4" fmla="*/ 928687 h 1690687"/>
              <a:gd name="connsiteX5" fmla="*/ 50007 w 1135857"/>
              <a:gd name="connsiteY5" fmla="*/ 1214437 h 1690687"/>
              <a:gd name="connsiteX6" fmla="*/ 264319 w 1135857"/>
              <a:gd name="connsiteY6" fmla="*/ 1485900 h 1690687"/>
              <a:gd name="connsiteX7" fmla="*/ 592932 w 1135857"/>
              <a:gd name="connsiteY7" fmla="*/ 1657350 h 1690687"/>
              <a:gd name="connsiteX8" fmla="*/ 1135857 w 1135857"/>
              <a:gd name="connsiteY8" fmla="*/ 1685925 h 16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857" h="1690687">
                <a:moveTo>
                  <a:pt x="978694" y="0"/>
                </a:moveTo>
                <a:lnTo>
                  <a:pt x="564357" y="28575"/>
                </a:lnTo>
                <a:cubicBezTo>
                  <a:pt x="438151" y="76200"/>
                  <a:pt x="309563" y="200025"/>
                  <a:pt x="221457" y="285750"/>
                </a:cubicBezTo>
                <a:cubicBezTo>
                  <a:pt x="133351" y="371475"/>
                  <a:pt x="71438" y="435769"/>
                  <a:pt x="35719" y="542925"/>
                </a:cubicBezTo>
                <a:cubicBezTo>
                  <a:pt x="0" y="650081"/>
                  <a:pt x="4763" y="816768"/>
                  <a:pt x="7144" y="928687"/>
                </a:cubicBezTo>
                <a:cubicBezTo>
                  <a:pt x="9525" y="1040606"/>
                  <a:pt x="7145" y="1121568"/>
                  <a:pt x="50007" y="1214437"/>
                </a:cubicBezTo>
                <a:cubicBezTo>
                  <a:pt x="92869" y="1307306"/>
                  <a:pt x="173832" y="1412081"/>
                  <a:pt x="264319" y="1485900"/>
                </a:cubicBezTo>
                <a:cubicBezTo>
                  <a:pt x="354806" y="1559719"/>
                  <a:pt x="447676" y="1624013"/>
                  <a:pt x="592932" y="1657350"/>
                </a:cubicBezTo>
                <a:cubicBezTo>
                  <a:pt x="738188" y="1690687"/>
                  <a:pt x="937022" y="1688306"/>
                  <a:pt x="1135857" y="16859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05" name="304 Forma libre"/>
          <p:cNvSpPr/>
          <p:nvPr/>
        </p:nvSpPr>
        <p:spPr>
          <a:xfrm>
            <a:off x="1510904" y="5111354"/>
            <a:ext cx="857250" cy="578644"/>
          </a:xfrm>
          <a:custGeom>
            <a:avLst/>
            <a:gdLst>
              <a:gd name="connsiteX0" fmla="*/ 0 w 1143000"/>
              <a:gd name="connsiteY0" fmla="*/ 0 h 771525"/>
              <a:gd name="connsiteX1" fmla="*/ 228600 w 1143000"/>
              <a:gd name="connsiteY1" fmla="*/ 200025 h 771525"/>
              <a:gd name="connsiteX2" fmla="*/ 514350 w 1143000"/>
              <a:gd name="connsiteY2" fmla="*/ 385762 h 771525"/>
              <a:gd name="connsiteX3" fmla="*/ 785812 w 1143000"/>
              <a:gd name="connsiteY3" fmla="*/ 557212 h 771525"/>
              <a:gd name="connsiteX4" fmla="*/ 1143000 w 1143000"/>
              <a:gd name="connsiteY4" fmla="*/ 771525 h 771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771525">
                <a:moveTo>
                  <a:pt x="0" y="0"/>
                </a:moveTo>
                <a:cubicBezTo>
                  <a:pt x="71437" y="67865"/>
                  <a:pt x="142875" y="135731"/>
                  <a:pt x="228600" y="200025"/>
                </a:cubicBezTo>
                <a:cubicBezTo>
                  <a:pt x="314325" y="264319"/>
                  <a:pt x="514350" y="385762"/>
                  <a:pt x="514350" y="385762"/>
                </a:cubicBezTo>
                <a:cubicBezTo>
                  <a:pt x="607218" y="445293"/>
                  <a:pt x="681037" y="492918"/>
                  <a:pt x="785812" y="557212"/>
                </a:cubicBezTo>
                <a:cubicBezTo>
                  <a:pt x="890587" y="621506"/>
                  <a:pt x="1143000" y="771525"/>
                  <a:pt x="1143000" y="7715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pic>
        <p:nvPicPr>
          <p:cNvPr id="306" name="Picture 3" descr="C:\Users\Oscar\Desktop\GESTANTE.png"/>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a:off x="6479319" y="1855085"/>
            <a:ext cx="378619" cy="728663"/>
          </a:xfrm>
          <a:prstGeom prst="rect">
            <a:avLst/>
          </a:prstGeom>
          <a:noFill/>
        </p:spPr>
      </p:pic>
      <p:pic>
        <p:nvPicPr>
          <p:cNvPr id="87044" name="Picture 4"/>
          <p:cNvPicPr>
            <a:picLocks noChangeAspect="1" noChangeArrowheads="1"/>
          </p:cNvPicPr>
          <p:nvPr/>
        </p:nvPicPr>
        <p:blipFill>
          <a:blip r:embed="rId4" cstate="print">
            <a:duotone>
              <a:schemeClr val="accent5">
                <a:shade val="45000"/>
                <a:satMod val="135000"/>
              </a:schemeClr>
              <a:prstClr val="white"/>
            </a:duotone>
            <a:clrChange>
              <a:clrFrom>
                <a:srgbClr val="FFFFFF"/>
              </a:clrFrom>
              <a:clrTo>
                <a:srgbClr val="FFFFFF">
                  <a:alpha val="0"/>
                </a:srgbClr>
              </a:clrTo>
            </a:clrChange>
          </a:blip>
          <a:srcRect/>
          <a:stretch>
            <a:fillRect/>
          </a:stretch>
        </p:blipFill>
        <p:spPr bwMode="auto">
          <a:xfrm>
            <a:off x="667940" y="1516430"/>
            <a:ext cx="500063" cy="942975"/>
          </a:xfrm>
          <a:prstGeom prst="rect">
            <a:avLst/>
          </a:prstGeom>
          <a:noFill/>
        </p:spPr>
      </p:pic>
      <p:pic>
        <p:nvPicPr>
          <p:cNvPr id="309" name="Picture 3" descr="C:\Users\Oscar\Desktop\GESTANTE.png"/>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blip>
          <a:srcRect/>
          <a:stretch>
            <a:fillRect/>
          </a:stretch>
        </p:blipFill>
        <p:spPr bwMode="auto">
          <a:xfrm flipH="1">
            <a:off x="6664871" y="3339703"/>
            <a:ext cx="382190" cy="728663"/>
          </a:xfrm>
          <a:prstGeom prst="rect">
            <a:avLst/>
          </a:prstGeom>
          <a:noFill/>
        </p:spPr>
      </p:pic>
      <p:sp>
        <p:nvSpPr>
          <p:cNvPr id="313" name="312 Onda"/>
          <p:cNvSpPr/>
          <p:nvPr/>
        </p:nvSpPr>
        <p:spPr>
          <a:xfrm rot="2325296" flipV="1">
            <a:off x="7175227" y="5032013"/>
            <a:ext cx="1197749" cy="566712"/>
          </a:xfrm>
          <a:prstGeom prst="wave">
            <a:avLst>
              <a:gd name="adj1" fmla="val 12500"/>
              <a:gd name="adj2" fmla="val 317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cxnSp>
        <p:nvCxnSpPr>
          <p:cNvPr id="162" name="161 Conector recto"/>
          <p:cNvCxnSpPr/>
          <p:nvPr/>
        </p:nvCxnSpPr>
        <p:spPr>
          <a:xfrm>
            <a:off x="1275160" y="5082311"/>
            <a:ext cx="6150769" cy="7611"/>
          </a:xfrm>
          <a:prstGeom prst="line">
            <a:avLst/>
          </a:pr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314" name="313 Forma libre"/>
          <p:cNvSpPr/>
          <p:nvPr/>
        </p:nvSpPr>
        <p:spPr>
          <a:xfrm>
            <a:off x="7533085" y="4682728"/>
            <a:ext cx="610790" cy="385763"/>
          </a:xfrm>
          <a:custGeom>
            <a:avLst/>
            <a:gdLst>
              <a:gd name="connsiteX0" fmla="*/ 0 w 814387"/>
              <a:gd name="connsiteY0" fmla="*/ 514350 h 514350"/>
              <a:gd name="connsiteX1" fmla="*/ 300037 w 814387"/>
              <a:gd name="connsiteY1" fmla="*/ 400050 h 514350"/>
              <a:gd name="connsiteX2" fmla="*/ 614362 w 814387"/>
              <a:gd name="connsiteY2" fmla="*/ 200025 h 514350"/>
              <a:gd name="connsiteX3" fmla="*/ 814387 w 814387"/>
              <a:gd name="connsiteY3" fmla="*/ 0 h 514350"/>
            </a:gdLst>
            <a:ahLst/>
            <a:cxnLst>
              <a:cxn ang="0">
                <a:pos x="connsiteX0" y="connsiteY0"/>
              </a:cxn>
              <a:cxn ang="0">
                <a:pos x="connsiteX1" y="connsiteY1"/>
              </a:cxn>
              <a:cxn ang="0">
                <a:pos x="connsiteX2" y="connsiteY2"/>
              </a:cxn>
              <a:cxn ang="0">
                <a:pos x="connsiteX3" y="connsiteY3"/>
              </a:cxn>
            </a:cxnLst>
            <a:rect l="l" t="t" r="r" b="b"/>
            <a:pathLst>
              <a:path w="814387" h="514350">
                <a:moveTo>
                  <a:pt x="0" y="514350"/>
                </a:moveTo>
                <a:cubicBezTo>
                  <a:pt x="98821" y="483393"/>
                  <a:pt x="197643" y="452437"/>
                  <a:pt x="300037" y="400050"/>
                </a:cubicBezTo>
                <a:cubicBezTo>
                  <a:pt x="402431" y="347663"/>
                  <a:pt x="528637" y="266700"/>
                  <a:pt x="614362" y="200025"/>
                </a:cubicBezTo>
                <a:cubicBezTo>
                  <a:pt x="700087" y="133350"/>
                  <a:pt x="757237" y="66675"/>
                  <a:pt x="814387" y="0"/>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15" name="314 Forma libre"/>
          <p:cNvSpPr/>
          <p:nvPr/>
        </p:nvSpPr>
        <p:spPr>
          <a:xfrm>
            <a:off x="7425929" y="5068491"/>
            <a:ext cx="750094" cy="492919"/>
          </a:xfrm>
          <a:custGeom>
            <a:avLst/>
            <a:gdLst>
              <a:gd name="connsiteX0" fmla="*/ 0 w 1000125"/>
              <a:gd name="connsiteY0" fmla="*/ 0 h 657225"/>
              <a:gd name="connsiteX1" fmla="*/ 385762 w 1000125"/>
              <a:gd name="connsiteY1" fmla="*/ 257175 h 657225"/>
              <a:gd name="connsiteX2" fmla="*/ 700087 w 1000125"/>
              <a:gd name="connsiteY2" fmla="*/ 371475 h 657225"/>
              <a:gd name="connsiteX3" fmla="*/ 1000125 w 1000125"/>
              <a:gd name="connsiteY3" fmla="*/ 657225 h 657225"/>
            </a:gdLst>
            <a:ahLst/>
            <a:cxnLst>
              <a:cxn ang="0">
                <a:pos x="connsiteX0" y="connsiteY0"/>
              </a:cxn>
              <a:cxn ang="0">
                <a:pos x="connsiteX1" y="connsiteY1"/>
              </a:cxn>
              <a:cxn ang="0">
                <a:pos x="connsiteX2" y="connsiteY2"/>
              </a:cxn>
              <a:cxn ang="0">
                <a:pos x="connsiteX3" y="connsiteY3"/>
              </a:cxn>
            </a:cxnLst>
            <a:rect l="l" t="t" r="r" b="b"/>
            <a:pathLst>
              <a:path w="1000125" h="657225">
                <a:moveTo>
                  <a:pt x="0" y="0"/>
                </a:moveTo>
                <a:cubicBezTo>
                  <a:pt x="134540" y="97631"/>
                  <a:pt x="269081" y="195262"/>
                  <a:pt x="385762" y="257175"/>
                </a:cubicBezTo>
                <a:cubicBezTo>
                  <a:pt x="502443" y="319088"/>
                  <a:pt x="597693" y="304800"/>
                  <a:pt x="700087" y="371475"/>
                </a:cubicBezTo>
                <a:cubicBezTo>
                  <a:pt x="802481" y="438150"/>
                  <a:pt x="901303" y="547687"/>
                  <a:pt x="1000125" y="657225"/>
                </a:cubicBezTo>
              </a:path>
            </a:pathLst>
          </a:custGeom>
          <a:ln w="38100">
            <a:solidFill>
              <a:schemeClr val="bg1"/>
            </a:solidFill>
            <a:prstDash val="lgDash"/>
          </a:ln>
          <a:scene3d>
            <a:camera prst="orthographicFront">
              <a:rot lat="1800000" lon="0"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grpSp>
        <p:nvGrpSpPr>
          <p:cNvPr id="316" name="48 Grupo"/>
          <p:cNvGrpSpPr/>
          <p:nvPr/>
        </p:nvGrpSpPr>
        <p:grpSpPr>
          <a:xfrm>
            <a:off x="8106500" y="4998923"/>
            <a:ext cx="217712" cy="212271"/>
            <a:chOff x="8062686" y="1110343"/>
            <a:chExt cx="377371" cy="362857"/>
          </a:xfrm>
        </p:grpSpPr>
        <p:grpSp>
          <p:nvGrpSpPr>
            <p:cNvPr id="317" name="27 Grupo"/>
            <p:cNvGrpSpPr/>
            <p:nvPr/>
          </p:nvGrpSpPr>
          <p:grpSpPr>
            <a:xfrm>
              <a:off x="8084458" y="1219199"/>
              <a:ext cx="348342" cy="174172"/>
              <a:chOff x="7460341" y="1930401"/>
              <a:chExt cx="551542" cy="333828"/>
            </a:xfrm>
          </p:grpSpPr>
          <p:sp>
            <p:nvSpPr>
              <p:cNvPr id="319" name="318 Proceso"/>
              <p:cNvSpPr/>
              <p:nvPr/>
            </p:nvSpPr>
            <p:spPr>
              <a:xfrm>
                <a:off x="7518400" y="1944914"/>
                <a:ext cx="420914" cy="319315"/>
              </a:xfrm>
              <a:prstGeom prst="flowChartProcess">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0" name="319 Triángulo isósceles"/>
              <p:cNvSpPr/>
              <p:nvPr/>
            </p:nvSpPr>
            <p:spPr>
              <a:xfrm rot="10800000">
                <a:off x="7460341" y="1930401"/>
                <a:ext cx="551542" cy="188683"/>
              </a:xfrm>
              <a:prstGeom prst="triangle">
                <a:avLst/>
              </a:prstGeom>
              <a:solidFill>
                <a:schemeClr val="accent4">
                  <a:lumMod val="75000"/>
                </a:schemeClr>
              </a:solidFill>
              <a:ln w="28575">
                <a:solidFill>
                  <a:srgbClr val="F3F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318" name="317 Elipse"/>
            <p:cNvSpPr/>
            <p:nvPr/>
          </p:nvSpPr>
          <p:spPr>
            <a:xfrm>
              <a:off x="8062686" y="1110343"/>
              <a:ext cx="377371" cy="362857"/>
            </a:xfrm>
            <a:prstGeom prst="ellipse">
              <a:avLst/>
            </a:prstGeom>
            <a:noFill/>
            <a:ln w="3810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321" name="320 Rectángulo redondeado"/>
          <p:cNvSpPr/>
          <p:nvPr/>
        </p:nvSpPr>
        <p:spPr>
          <a:xfrm>
            <a:off x="7729534" y="4068366"/>
            <a:ext cx="1360886" cy="640742"/>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RIAPMS – PRIMERA INFANCIA</a:t>
            </a:r>
          </a:p>
        </p:txBody>
      </p:sp>
      <p:sp>
        <p:nvSpPr>
          <p:cNvPr id="322" name="321 Rectángulo redondeado"/>
          <p:cNvSpPr/>
          <p:nvPr/>
        </p:nvSpPr>
        <p:spPr>
          <a:xfrm>
            <a:off x="8051008" y="5357815"/>
            <a:ext cx="1003697" cy="525066"/>
          </a:xfrm>
          <a:prstGeom prst="roundRect">
            <a:avLst/>
          </a:prstGeom>
          <a:solidFill>
            <a:schemeClr val="bg1"/>
          </a:solidFill>
          <a:ln w="38100">
            <a:solidFill>
              <a:srgbClr val="2C9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lumMod val="95000"/>
                    <a:lumOff val="5000"/>
                  </a:schemeClr>
                </a:solidFill>
              </a:rPr>
              <a:t>RIAPMS</a:t>
            </a:r>
          </a:p>
          <a:p>
            <a:pPr algn="ctr"/>
            <a:r>
              <a:rPr lang="es-CO" sz="788" b="1" dirty="0">
                <a:solidFill>
                  <a:schemeClr val="tx1">
                    <a:lumMod val="95000"/>
                    <a:lumOff val="5000"/>
                  </a:schemeClr>
                </a:solidFill>
              </a:rPr>
              <a:t>Adolescencia</a:t>
            </a:r>
          </a:p>
          <a:p>
            <a:pPr algn="ctr"/>
            <a:r>
              <a:rPr lang="es-CO" sz="788" b="1" dirty="0">
                <a:solidFill>
                  <a:schemeClr val="tx1">
                    <a:lumMod val="95000"/>
                    <a:lumOff val="5000"/>
                  </a:schemeClr>
                </a:solidFill>
              </a:rPr>
              <a:t>Juventud</a:t>
            </a:r>
          </a:p>
          <a:p>
            <a:pPr algn="ctr"/>
            <a:r>
              <a:rPr lang="es-CO" sz="788" b="1" dirty="0">
                <a:solidFill>
                  <a:schemeClr val="tx1">
                    <a:lumMod val="95000"/>
                    <a:lumOff val="5000"/>
                  </a:schemeClr>
                </a:solidFill>
              </a:rPr>
              <a:t>Adultez</a:t>
            </a:r>
          </a:p>
        </p:txBody>
      </p:sp>
      <p:sp>
        <p:nvSpPr>
          <p:cNvPr id="323" name="322 Lágrima"/>
          <p:cNvSpPr/>
          <p:nvPr/>
        </p:nvSpPr>
        <p:spPr>
          <a:xfrm rot="8055760">
            <a:off x="7674472" y="4735367"/>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4" name="323 Lágrima"/>
          <p:cNvSpPr/>
          <p:nvPr/>
        </p:nvSpPr>
        <p:spPr>
          <a:xfrm rot="8055760">
            <a:off x="7856637" y="5271148"/>
            <a:ext cx="147716" cy="156545"/>
          </a:xfrm>
          <a:prstGeom prst="teardrop">
            <a:avLst>
              <a:gd name="adj" fmla="val 200000"/>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7046" name="Picture 6"/>
          <p:cNvPicPr>
            <a:picLocks noChangeAspect="1" noChangeArrowheads="1"/>
          </p:cNvPicPr>
          <p:nvPr/>
        </p:nvPicPr>
        <p:blipFill>
          <a:blip r:embed="rId5" cstate="print">
            <a:clrChange>
              <a:clrFrom>
                <a:srgbClr val="FFFFFF"/>
              </a:clrFrom>
              <a:clrTo>
                <a:srgbClr val="FFFFFF">
                  <a:alpha val="0"/>
                </a:srgbClr>
              </a:clrTo>
            </a:clrChange>
            <a:duotone>
              <a:schemeClr val="accent5">
                <a:shade val="45000"/>
                <a:satMod val="135000"/>
              </a:schemeClr>
              <a:prstClr val="white"/>
            </a:duotone>
          </a:blip>
          <a:srcRect/>
          <a:stretch>
            <a:fillRect/>
          </a:stretch>
        </p:blipFill>
        <p:spPr bwMode="auto">
          <a:xfrm>
            <a:off x="1264778" y="3236864"/>
            <a:ext cx="422952" cy="748590"/>
          </a:xfrm>
          <a:prstGeom prst="rect">
            <a:avLst/>
          </a:prstGeom>
          <a:noFill/>
          <a:ln w="9525">
            <a:noFill/>
            <a:miter lim="800000"/>
            <a:headEnd/>
            <a:tailEnd/>
          </a:ln>
        </p:spPr>
      </p:pic>
      <p:pic>
        <p:nvPicPr>
          <p:cNvPr id="325"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13459" y="5689998"/>
            <a:ext cx="2912507" cy="276463"/>
          </a:xfrm>
          <a:prstGeom prst="rect">
            <a:avLst/>
          </a:prstGeom>
          <a:noFill/>
          <a:ln w="9525">
            <a:noFill/>
            <a:miter lim="800000"/>
            <a:headEnd/>
            <a:tailEnd/>
          </a:ln>
        </p:spPr>
      </p:pic>
      <p:sp>
        <p:nvSpPr>
          <p:cNvPr id="70" name="CuadroTexto 69"/>
          <p:cNvSpPr txBox="1"/>
          <p:nvPr/>
        </p:nvSpPr>
        <p:spPr>
          <a:xfrm>
            <a:off x="7347857" y="6127897"/>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2" name="Rayo 1"/>
          <p:cNvSpPr/>
          <p:nvPr/>
        </p:nvSpPr>
        <p:spPr>
          <a:xfrm>
            <a:off x="5518842" y="1281391"/>
            <a:ext cx="682491" cy="826778"/>
          </a:xfrm>
          <a:prstGeom prst="lightningBol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CO"/>
          </a:p>
        </p:txBody>
      </p:sp>
    </p:spTree>
    <p:extLst>
      <p:ext uri="{BB962C8B-B14F-4D97-AF65-F5344CB8AC3E}">
        <p14:creationId xmlns:p14="http://schemas.microsoft.com/office/powerpoint/2010/main" val="712221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087 0.04884 L 0.2372 0.04676 " pathEditMode="relative" ptsTypes="AA">
                                      <p:cBhvr>
                                        <p:cTn id="6" dur="2000" fill="hold"/>
                                        <p:tgtEl>
                                          <p:spTgt spid="8704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29816 0.04676 L 0.56194 0.04676 " pathEditMode="relative" ptsTypes="AA">
                                      <p:cBhvr>
                                        <p:cTn id="10" dur="2000" fill="hold"/>
                                        <p:tgtEl>
                                          <p:spTgt spid="87044"/>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7044"/>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0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3.33333E-6 -1.11111E-6 C 0.04739 -0.00092 0.09548 -0.00231 0.12621 0.01528 C 0.15729 0.03333 0.18055 0.07732 0.18489 0.1081 C 0.18906 0.13889 0.17691 0.18171 0.15208 0.20046 C 0.12743 0.21898 0.05486 0.21505 0.03646 0.21898 " pathEditMode="relative" rAng="0" ptsTypes="AAAAA">
                                      <p:cBhvr>
                                        <p:cTn id="21" dur="2000" fill="hold"/>
                                        <p:tgtEl>
                                          <p:spTgt spid="306"/>
                                        </p:tgtEl>
                                        <p:attrNameLst>
                                          <p:attrName>ppt_x</p:attrName>
                                          <p:attrName>ppt_y</p:attrName>
                                        </p:attrNameLst>
                                      </p:cBhvr>
                                      <p:rCtr x="9271" y="10903"/>
                                    </p:animMotion>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0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03368 -0.00348 L -0.45451 -0.00348 " pathEditMode="relative" rAng="0" ptsTypes="AA">
                                      <p:cBhvr>
                                        <p:cTn id="33" dur="2000" fill="hold"/>
                                        <p:tgtEl>
                                          <p:spTgt spid="309"/>
                                        </p:tgtEl>
                                        <p:attrNameLst>
                                          <p:attrName>ppt_x</p:attrName>
                                          <p:attrName>ppt_y</p:attrName>
                                        </p:attrNameLst>
                                      </p:cBhvr>
                                      <p:rCtr x="-21042" y="0"/>
                                    </p:animMotion>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309"/>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8704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0" presetClass="path" presetSubtype="0" accel="50000" decel="50000" fill="hold" nodeType="clickEffect">
                                  <p:stCondLst>
                                    <p:cond delay="0"/>
                                  </p:stCondLst>
                                  <p:childTnLst>
                                    <p:animMotion origin="layout" path="M -3.05556E-6 4.44444E-6 C -0.02777 0.02453 -0.05538 0.0493 -0.06597 0.0743 C -0.07656 0.0993 -0.07083 0.12824 -0.06354 0.15023 C -0.05607 0.17245 -0.03819 0.19722 -0.02205 0.20787 C -0.00573 0.21851 0.01407 0.21643 0.03386 0.21458 " pathEditMode="relative" rAng="0" ptsTypes="AAAAA">
                                      <p:cBhvr>
                                        <p:cTn id="43" dur="2000" fill="hold"/>
                                        <p:tgtEl>
                                          <p:spTgt spid="87046"/>
                                        </p:tgtEl>
                                        <p:attrNameLst>
                                          <p:attrName>ppt_x</p:attrName>
                                          <p:attrName>ppt_y</p:attrName>
                                        </p:attrNameLst>
                                      </p:cBhvr>
                                      <p:rCtr x="-1910" y="10810"/>
                                    </p:animMotion>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8704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 Sitio web&#10;&#10;Descripción generada automáticamente">
            <a:extLst>
              <a:ext uri="{FF2B5EF4-FFF2-40B4-BE49-F238E27FC236}">
                <a16:creationId xmlns:a16="http://schemas.microsoft.com/office/drawing/2014/main" xmlns="" id="{9F5AF904-8FBA-4464-9611-429197825BF2}"/>
              </a:ext>
            </a:extLst>
          </p:cNvPr>
          <p:cNvPicPr>
            <a:picLocks noChangeAspect="1"/>
          </p:cNvPicPr>
          <p:nvPr/>
        </p:nvPicPr>
        <p:blipFill rotWithShape="1">
          <a:blip r:embed="rId2">
            <a:extLst>
              <a:ext uri="{28A0092B-C50C-407E-A947-70E740481C1C}">
                <a14:useLocalDpi xmlns:a14="http://schemas.microsoft.com/office/drawing/2010/main" val="0"/>
              </a:ext>
            </a:extLst>
          </a:blip>
          <a:srcRect b="13265"/>
          <a:stretch/>
        </p:blipFill>
        <p:spPr>
          <a:xfrm>
            <a:off x="0" y="365126"/>
            <a:ext cx="9143999" cy="5906465"/>
          </a:xfrm>
          <a:prstGeom prst="rect">
            <a:avLst/>
          </a:prstGeom>
        </p:spPr>
      </p:pic>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Marcador de contenido 2"/>
          <p:cNvSpPr>
            <a:spLocks noGrp="1"/>
          </p:cNvSpPr>
          <p:nvPr>
            <p:ph idx="1"/>
          </p:nvPr>
        </p:nvSpPr>
        <p:spPr>
          <a:xfrm>
            <a:off x="2546904" y="2452465"/>
            <a:ext cx="3287368" cy="1822036"/>
          </a:xfrm>
        </p:spPr>
        <p:txBody>
          <a:bodyPr>
            <a:noAutofit/>
          </a:bodyPr>
          <a:lstStyle/>
          <a:p>
            <a:pPr marL="0" indent="0" algn="ctr">
              <a:buNone/>
            </a:pPr>
            <a:r>
              <a:rPr lang="es-CO" sz="6000" b="1" spc="50" dirty="0" smtClean="0">
                <a:ln w="0"/>
                <a:solidFill>
                  <a:schemeClr val="bg2"/>
                </a:solidFill>
                <a:effectLst>
                  <a:innerShdw blurRad="63500" dist="50800" dir="13500000">
                    <a:srgbClr val="000000">
                      <a:alpha val="50000"/>
                    </a:srgbClr>
                  </a:innerShdw>
                </a:effectLst>
              </a:rPr>
              <a:t>Control Prenatal</a:t>
            </a:r>
            <a:endParaRPr lang="es-CO" sz="6000" b="1" spc="50" dirty="0">
              <a:ln w="0"/>
              <a:solidFill>
                <a:schemeClr val="bg2"/>
              </a:solidFill>
              <a:effectLst>
                <a:innerShdw blurRad="63500" dist="50800" dir="13500000">
                  <a:srgbClr val="000000">
                    <a:alpha val="50000"/>
                  </a:srgbClr>
                </a:innerShdw>
              </a:effectLst>
            </a:endParaRP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 y="7678"/>
            <a:ext cx="9144000" cy="357448"/>
          </a:xfrm>
          <a:prstGeom prst="rect">
            <a:avLst/>
          </a:prstGeom>
        </p:spPr>
      </p:pic>
    </p:spTree>
    <p:extLst>
      <p:ext uri="{BB962C8B-B14F-4D97-AF65-F5344CB8AC3E}">
        <p14:creationId xmlns:p14="http://schemas.microsoft.com/office/powerpoint/2010/main" val="381694707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829067825"/>
              </p:ext>
            </p:extLst>
          </p:nvPr>
        </p:nvGraphicFramePr>
        <p:xfrm>
          <a:off x="519793" y="1102862"/>
          <a:ext cx="8156121" cy="4525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25427137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3058521321"/>
              </p:ext>
            </p:extLst>
          </p:nvPr>
        </p:nvGraphicFramePr>
        <p:xfrm>
          <a:off x="628650" y="1521213"/>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1 Título"/>
          <p:cNvSpPr txBox="1">
            <a:spLocks/>
          </p:cNvSpPr>
          <p:nvPr/>
        </p:nvSpPr>
        <p:spPr>
          <a:xfrm>
            <a:off x="595992" y="256269"/>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latin typeface="Aharoni" panose="02010803020104030203" pitchFamily="2" charset="-79"/>
                <a:cs typeface="Aharoni" panose="02010803020104030203" pitchFamily="2" charset="-79"/>
              </a:rPr>
              <a:t>Duración mínima recomendada</a:t>
            </a:r>
            <a:endParaRPr lang="es-CO" dirty="0"/>
          </a:p>
        </p:txBody>
      </p:sp>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48326594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xmlns="" id="{920C443C-7BF0-4D37-BD3A-DBE94F20AA46}"/>
              </a:ext>
            </a:extLst>
          </p:cNvPr>
          <p:cNvGraphicFramePr>
            <a:graphicFrameLocks noGrp="1"/>
          </p:cNvGraphicFramePr>
          <p:nvPr>
            <p:extLst>
              <p:ext uri="{D42A27DB-BD31-4B8C-83A1-F6EECF244321}">
                <p14:modId xmlns:p14="http://schemas.microsoft.com/office/powerpoint/2010/main" val="2845727506"/>
              </p:ext>
            </p:extLst>
          </p:nvPr>
        </p:nvGraphicFramePr>
        <p:xfrm>
          <a:off x="293913" y="772886"/>
          <a:ext cx="8588830" cy="5158014"/>
        </p:xfrm>
        <a:graphic>
          <a:graphicData uri="http://schemas.openxmlformats.org/drawingml/2006/table">
            <a:tbl>
              <a:tblPr firstRow="1" bandRow="1">
                <a:tableStyleId>{68D230F3-CF80-4859-8CE7-A43EE81993B5}</a:tableStyleId>
              </a:tblPr>
              <a:tblGrid>
                <a:gridCol w="4294415">
                  <a:extLst>
                    <a:ext uri="{9D8B030D-6E8A-4147-A177-3AD203B41FA5}">
                      <a16:colId xmlns:a16="http://schemas.microsoft.com/office/drawing/2014/main" xmlns="" val="1035700865"/>
                    </a:ext>
                  </a:extLst>
                </a:gridCol>
                <a:gridCol w="4294415">
                  <a:extLst>
                    <a:ext uri="{9D8B030D-6E8A-4147-A177-3AD203B41FA5}">
                      <a16:colId xmlns:a16="http://schemas.microsoft.com/office/drawing/2014/main" xmlns="" val="2596658634"/>
                    </a:ext>
                  </a:extLst>
                </a:gridCol>
              </a:tblGrid>
              <a:tr h="576218">
                <a:tc gridSpan="2">
                  <a:txBody>
                    <a:bodyPr/>
                    <a:lstStyle/>
                    <a:p>
                      <a:pPr algn="ctr"/>
                      <a:r>
                        <a:rPr lang="es-CO" sz="2800" dirty="0"/>
                        <a:t>Atenciones incluidas</a:t>
                      </a:r>
                    </a:p>
                  </a:txBody>
                  <a:tcPr anchor="ctr"/>
                </a:tc>
                <a:tc hMerge="1">
                  <a:txBody>
                    <a:bodyPr/>
                    <a:lstStyle/>
                    <a:p>
                      <a:endParaRPr lang="es-CO" sz="2000" dirty="0"/>
                    </a:p>
                  </a:txBody>
                  <a:tcPr/>
                </a:tc>
                <a:extLst>
                  <a:ext uri="{0D108BD9-81ED-4DB2-BD59-A6C34878D82A}">
                    <a16:rowId xmlns:a16="http://schemas.microsoft.com/office/drawing/2014/main" xmlns="" val="1399565996"/>
                  </a:ext>
                </a:extLst>
              </a:tr>
              <a:tr h="4581796">
                <a:tc>
                  <a:txBody>
                    <a:bodyPr/>
                    <a:lstStyle/>
                    <a:p>
                      <a:pPr marL="342900" lvl="0" indent="-342900">
                        <a:buFont typeface="Wingdings" panose="05000000000000000000" pitchFamily="2" charset="2"/>
                        <a:buChar char="ü"/>
                      </a:pPr>
                      <a:r>
                        <a:rPr lang="es-ES" sz="2000" kern="1200" dirty="0" smtClean="0">
                          <a:solidFill>
                            <a:schemeClr val="tx1"/>
                          </a:solidFill>
                          <a:effectLst/>
                          <a:latin typeface="+mn-lt"/>
                          <a:ea typeface="+mn-ea"/>
                          <a:cs typeface="+mn-cs"/>
                        </a:rPr>
                        <a:t>Asesorar sobre opciones durante el embarazo</a:t>
                      </a:r>
                      <a:endParaRPr lang="es-CO" sz="2000" kern="1200" dirty="0" smtClean="0">
                        <a:solidFill>
                          <a:schemeClr val="tx1"/>
                        </a:solidFill>
                        <a:effectLst/>
                        <a:latin typeface="+mn-lt"/>
                        <a:ea typeface="+mn-ea"/>
                        <a:cs typeface="+mn-cs"/>
                      </a:endParaRPr>
                    </a:p>
                    <a:p>
                      <a:pPr marL="342900" lvl="0" indent="-342900">
                        <a:buFont typeface="Wingdings" panose="05000000000000000000" pitchFamily="2" charset="2"/>
                        <a:buChar char="ü"/>
                      </a:pPr>
                      <a:r>
                        <a:rPr lang="es-ES" sz="2000" kern="1200" dirty="0" smtClean="0">
                          <a:solidFill>
                            <a:schemeClr val="tx1"/>
                          </a:solidFill>
                          <a:effectLst/>
                          <a:latin typeface="+mn-lt"/>
                          <a:ea typeface="+mn-ea"/>
                          <a:cs typeface="+mn-cs"/>
                        </a:rPr>
                        <a:t>Realizar la inscripción de la</a:t>
                      </a:r>
                      <a:r>
                        <a:rPr lang="es-ES" sz="2000" kern="1200" baseline="0" dirty="0" smtClean="0">
                          <a:solidFill>
                            <a:schemeClr val="tx1"/>
                          </a:solidFill>
                          <a:effectLst/>
                          <a:latin typeface="+mn-lt"/>
                          <a:ea typeface="+mn-ea"/>
                          <a:cs typeface="+mn-cs"/>
                        </a:rPr>
                        <a:t> </a:t>
                      </a:r>
                      <a:r>
                        <a:rPr lang="es-ES" sz="2000" kern="1200" dirty="0" smtClean="0">
                          <a:solidFill>
                            <a:schemeClr val="tx1"/>
                          </a:solidFill>
                          <a:effectLst/>
                          <a:latin typeface="+mn-lt"/>
                          <a:ea typeface="+mn-ea"/>
                          <a:cs typeface="+mn-cs"/>
                        </a:rPr>
                        <a:t>gestante en el control prenatal</a:t>
                      </a:r>
                      <a:endParaRPr lang="es-CO" sz="2000" kern="1200" dirty="0" smtClean="0">
                        <a:solidFill>
                          <a:schemeClr val="tx1"/>
                        </a:solidFill>
                        <a:effectLst/>
                        <a:latin typeface="+mn-lt"/>
                        <a:ea typeface="+mn-ea"/>
                        <a:cs typeface="+mn-cs"/>
                      </a:endParaRPr>
                    </a:p>
                    <a:p>
                      <a:pPr marL="285750" indent="-285750" algn="just">
                        <a:buFont typeface="Wingdings" panose="05000000000000000000" pitchFamily="2" charset="2"/>
                        <a:buChar char="ü"/>
                      </a:pPr>
                      <a:r>
                        <a:rPr lang="es-CO" sz="2000" dirty="0" smtClean="0"/>
                        <a:t>Valorar </a:t>
                      </a:r>
                      <a:r>
                        <a:rPr lang="es-CO" sz="2000" dirty="0"/>
                        <a:t>el estado de salud de la gestante.</a:t>
                      </a:r>
                    </a:p>
                    <a:p>
                      <a:pPr marL="285750" indent="-285750" algn="just">
                        <a:buFont typeface="Wingdings" panose="05000000000000000000" pitchFamily="2" charset="2"/>
                        <a:buChar char="ü"/>
                      </a:pPr>
                      <a:r>
                        <a:rPr lang="es-CO" sz="2000" dirty="0"/>
                        <a:t>Identificar factores protectores y de riesgo biológicos y psicosociales</a:t>
                      </a:r>
                    </a:p>
                    <a:p>
                      <a:pPr marL="285750" indent="-285750" algn="just">
                        <a:buFont typeface="Wingdings" panose="05000000000000000000" pitchFamily="2" charset="2"/>
                        <a:buChar char="ü"/>
                      </a:pPr>
                      <a:r>
                        <a:rPr lang="es-CO" sz="2000" dirty="0"/>
                        <a:t>Detectar tempranamente alteraciones</a:t>
                      </a:r>
                    </a:p>
                    <a:p>
                      <a:pPr marL="285750" indent="-285750" algn="just">
                        <a:buFont typeface="Wingdings" panose="05000000000000000000" pitchFamily="2" charset="2"/>
                        <a:buChar char="ü"/>
                      </a:pPr>
                      <a:r>
                        <a:rPr lang="es-CO" sz="2000" dirty="0"/>
                        <a:t>Brindar información en salud </a:t>
                      </a:r>
                    </a:p>
                    <a:p>
                      <a:pPr marL="285750" indent="-285750" algn="just">
                        <a:buFont typeface="Wingdings" panose="05000000000000000000" pitchFamily="2" charset="2"/>
                        <a:buChar char="ü"/>
                      </a:pPr>
                      <a:r>
                        <a:rPr lang="es-CO" sz="2000" dirty="0"/>
                        <a:t>Establecer el plan integral de cuidado</a:t>
                      </a:r>
                      <a:r>
                        <a:rPr lang="es-CO" sz="2000" dirty="0" smtClean="0"/>
                        <a:t>.</a:t>
                      </a:r>
                      <a:endParaRPr lang="es-CO" sz="2000" dirty="0">
                        <a:latin typeface="+mn-lt"/>
                      </a:endParaRPr>
                    </a:p>
                  </a:txBody>
                  <a:tcPr/>
                </a:tc>
                <a:tc>
                  <a:txBody>
                    <a:bodyPr/>
                    <a:lstStyle/>
                    <a:p>
                      <a:pPr marL="285750" indent="-285750" algn="just">
                        <a:buFont typeface="Wingdings" panose="05000000000000000000" pitchFamily="2" charset="2"/>
                        <a:buChar char="ü"/>
                      </a:pPr>
                      <a:r>
                        <a:rPr lang="es-CO" sz="2000" dirty="0" smtClean="0"/>
                        <a:t>10 </a:t>
                      </a:r>
                      <a:r>
                        <a:rPr lang="es-CO" sz="2000" dirty="0"/>
                        <a:t>controles nulíparas y 7 </a:t>
                      </a:r>
                      <a:r>
                        <a:rPr lang="es-CO" sz="2000" dirty="0" smtClean="0"/>
                        <a:t>multíparas.</a:t>
                      </a:r>
                      <a:endParaRPr lang="es-CO" sz="2000" dirty="0"/>
                    </a:p>
                    <a:p>
                      <a:pPr marL="285750" indent="-285750" algn="just">
                        <a:buFont typeface="Wingdings" panose="05000000000000000000" pitchFamily="2" charset="2"/>
                        <a:buChar char="ü"/>
                      </a:pPr>
                      <a:r>
                        <a:rPr lang="es-CO" sz="2000" dirty="0" smtClean="0"/>
                        <a:t>Control Mensual </a:t>
                      </a:r>
                      <a:r>
                        <a:rPr lang="es-CO" sz="2000" dirty="0"/>
                        <a:t>hasta la semana </a:t>
                      </a:r>
                      <a:r>
                        <a:rPr lang="es-CO" sz="2000" dirty="0" smtClean="0"/>
                        <a:t>36,</a:t>
                      </a:r>
                      <a:r>
                        <a:rPr lang="es-CO" sz="2000" baseline="0" dirty="0" smtClean="0"/>
                        <a:t> </a:t>
                      </a:r>
                      <a:r>
                        <a:rPr lang="es-CO" sz="2000" dirty="0" smtClean="0"/>
                        <a:t>en </a:t>
                      </a:r>
                      <a:r>
                        <a:rPr lang="es-CO" sz="2000" dirty="0"/>
                        <a:t>adelante cada 15 días hasta la semana 40</a:t>
                      </a:r>
                    </a:p>
                    <a:p>
                      <a:pPr marL="285750" indent="-285750" algn="just">
                        <a:buFont typeface="Wingdings" panose="05000000000000000000" pitchFamily="2" charset="2"/>
                        <a:buChar char="ü"/>
                      </a:pPr>
                      <a:r>
                        <a:rPr lang="es-CO" sz="2000" dirty="0" smtClean="0"/>
                        <a:t>Escala </a:t>
                      </a:r>
                      <a:r>
                        <a:rPr lang="es-CO" sz="2000" dirty="0"/>
                        <a:t>de Herrera y </a:t>
                      </a:r>
                      <a:r>
                        <a:rPr lang="es-CO" sz="2000" dirty="0" smtClean="0"/>
                        <a:t>Hurtado clasificar cada trimestre de la</a:t>
                      </a:r>
                      <a:r>
                        <a:rPr lang="es-CO" sz="2000" baseline="0" dirty="0" smtClean="0"/>
                        <a:t> gestación </a:t>
                      </a:r>
                    </a:p>
                    <a:p>
                      <a:pPr marL="285750" indent="-285750" algn="just">
                        <a:buFont typeface="Wingdings" panose="05000000000000000000" pitchFamily="2" charset="2"/>
                        <a:buChar char="ü"/>
                      </a:pPr>
                      <a:r>
                        <a:rPr lang="es-ES" sz="2000" baseline="0" dirty="0" smtClean="0"/>
                        <a:t>En la semana </a:t>
                      </a:r>
                      <a:r>
                        <a:rPr lang="es-ES" sz="2000" baseline="0" dirty="0" err="1" smtClean="0"/>
                        <a:t>28s</a:t>
                      </a:r>
                      <a:r>
                        <a:rPr lang="es-ES" sz="2000" baseline="0" dirty="0" smtClean="0"/>
                        <a:t> se debe de realizar presuntas riesgo depresión posparto </a:t>
                      </a:r>
                      <a:endParaRPr lang="es-CO" sz="2000" dirty="0"/>
                    </a:p>
                    <a:p>
                      <a:pPr marL="285750" indent="-285750" algn="just">
                        <a:buFont typeface="Wingdings" panose="05000000000000000000" pitchFamily="2" charset="2"/>
                        <a:buChar char="ü"/>
                      </a:pPr>
                      <a:r>
                        <a:rPr lang="es-CO" sz="2000" dirty="0" smtClean="0"/>
                        <a:t>Paraclínicos</a:t>
                      </a:r>
                      <a:endParaRPr lang="es-CO" sz="2000" dirty="0"/>
                    </a:p>
                    <a:p>
                      <a:pPr marL="285750" indent="-285750" algn="just">
                        <a:buFont typeface="Wingdings" panose="05000000000000000000" pitchFamily="2" charset="2"/>
                        <a:buChar char="ü"/>
                      </a:pPr>
                      <a:r>
                        <a:rPr lang="es-CO" sz="2000" dirty="0"/>
                        <a:t>Micronutrientes </a:t>
                      </a:r>
                    </a:p>
                    <a:p>
                      <a:pPr marL="285750" indent="-285750" algn="just">
                        <a:buFont typeface="Wingdings" panose="05000000000000000000" pitchFamily="2" charset="2"/>
                        <a:buChar char="ü"/>
                      </a:pPr>
                      <a:r>
                        <a:rPr lang="es-CO" sz="2000" dirty="0"/>
                        <a:t>Curso de preparación para la maternidad y la </a:t>
                      </a:r>
                      <a:r>
                        <a:rPr lang="es-CO" sz="2000" dirty="0" smtClean="0"/>
                        <a:t>paternidad</a:t>
                      </a:r>
                      <a:endParaRPr lang="es-CO" sz="2000" dirty="0"/>
                    </a:p>
                  </a:txBody>
                  <a:tcPr/>
                </a:tc>
                <a:extLst>
                  <a:ext uri="{0D108BD9-81ED-4DB2-BD59-A6C34878D82A}">
                    <a16:rowId xmlns:a16="http://schemas.microsoft.com/office/drawing/2014/main" xmlns="" val="970532730"/>
                  </a:ext>
                </a:extLst>
              </a:tr>
            </a:tbl>
          </a:graphicData>
        </a:graphic>
      </p:graphicFrame>
      <p:sp>
        <p:nvSpPr>
          <p:cNvPr id="3" name="CuadroTexto 2"/>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25614135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7" name="1 Título"/>
          <p:cNvSpPr txBox="1">
            <a:spLocks/>
          </p:cNvSpPr>
          <p:nvPr/>
        </p:nvSpPr>
        <p:spPr>
          <a:xfrm>
            <a:off x="595992" y="256269"/>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cs typeface="Aharoni" panose="02010803020104030203" pitchFamily="2" charset="-79"/>
              </a:rPr>
              <a:t>Primera Consulta Prenatal</a:t>
            </a:r>
            <a:endParaRPr lang="es-CO" dirty="0"/>
          </a:p>
        </p:txBody>
      </p:sp>
      <p:graphicFrame>
        <p:nvGraphicFramePr>
          <p:cNvPr id="9" name="Marcador de contenido 8"/>
          <p:cNvGraphicFramePr>
            <a:graphicFrameLocks noGrp="1"/>
          </p:cNvGraphicFramePr>
          <p:nvPr>
            <p:ph idx="1"/>
            <p:extLst>
              <p:ext uri="{D42A27DB-BD31-4B8C-83A1-F6EECF244321}">
                <p14:modId xmlns:p14="http://schemas.microsoft.com/office/powerpoint/2010/main" val="3961236291"/>
              </p:ext>
            </p:extLst>
          </p:nvPr>
        </p:nvGraphicFramePr>
        <p:xfrm>
          <a:off x="595991" y="1581832"/>
          <a:ext cx="804726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548698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xmlns="" id="{4B1DF736-D466-4811-AA04-B3995444DBBD}"/>
              </a:ext>
            </a:extLst>
          </p:cNvPr>
          <p:cNvGraphicFramePr>
            <a:graphicFrameLocks noGrp="1"/>
          </p:cNvGraphicFramePr>
          <p:nvPr>
            <p:ph idx="1"/>
            <p:extLst>
              <p:ext uri="{D42A27DB-BD31-4B8C-83A1-F6EECF244321}">
                <p14:modId xmlns:p14="http://schemas.microsoft.com/office/powerpoint/2010/main" val="1457208655"/>
              </p:ext>
            </p:extLst>
          </p:nvPr>
        </p:nvGraphicFramePr>
        <p:xfrm>
          <a:off x="442913" y="560122"/>
          <a:ext cx="8186737" cy="4989892"/>
        </p:xfrm>
        <a:graphic>
          <a:graphicData uri="http://schemas.openxmlformats.org/drawingml/2006/table">
            <a:tbl>
              <a:tblPr firstRow="1" bandRow="1">
                <a:tableStyleId>{21E4AEA4-8DFA-4A89-87EB-49C32662AFE0}</a:tableStyleId>
              </a:tblPr>
              <a:tblGrid>
                <a:gridCol w="4020230">
                  <a:extLst>
                    <a:ext uri="{9D8B030D-6E8A-4147-A177-3AD203B41FA5}">
                      <a16:colId xmlns:a16="http://schemas.microsoft.com/office/drawing/2014/main" xmlns="" val="4226221754"/>
                    </a:ext>
                  </a:extLst>
                </a:gridCol>
                <a:gridCol w="4166507">
                  <a:extLst>
                    <a:ext uri="{9D8B030D-6E8A-4147-A177-3AD203B41FA5}">
                      <a16:colId xmlns:a16="http://schemas.microsoft.com/office/drawing/2014/main" xmlns="" val="934428487"/>
                    </a:ext>
                  </a:extLst>
                </a:gridCol>
              </a:tblGrid>
              <a:tr h="990371">
                <a:tc gridSpan="2">
                  <a:txBody>
                    <a:bodyPr/>
                    <a:lstStyle/>
                    <a:p>
                      <a:pPr algn="ctr"/>
                      <a:r>
                        <a:rPr lang="es-CO" sz="2800" b="0" dirty="0"/>
                        <a:t>Valoración integral </a:t>
                      </a:r>
                      <a:r>
                        <a:rPr lang="es-CO" sz="2800" b="0" dirty="0" smtClean="0"/>
                        <a:t>del estado de salud de la gestante e identificación de factores de riesgo.</a:t>
                      </a:r>
                      <a:r>
                        <a:rPr lang="es-CO" sz="2800" dirty="0" smtClean="0"/>
                        <a:t> </a:t>
                      </a:r>
                      <a:r>
                        <a:rPr lang="es-CO" sz="2800" b="1" dirty="0" smtClean="0"/>
                        <a:t>Anamnesis </a:t>
                      </a:r>
                      <a:endParaRPr lang="es-CO" sz="2800" b="1" dirty="0"/>
                    </a:p>
                  </a:txBody>
                  <a:tcPr/>
                </a:tc>
                <a:tc hMerge="1">
                  <a:txBody>
                    <a:bodyPr/>
                    <a:lstStyle/>
                    <a:p>
                      <a:endParaRPr lang="es-CO" sz="1800" b="0" dirty="0"/>
                    </a:p>
                  </a:txBody>
                  <a:tcPr/>
                </a:tc>
                <a:extLst>
                  <a:ext uri="{0D108BD9-81ED-4DB2-BD59-A6C34878D82A}">
                    <a16:rowId xmlns:a16="http://schemas.microsoft.com/office/drawing/2014/main" xmlns="" val="1078254633"/>
                  </a:ext>
                </a:extLst>
              </a:tr>
              <a:tr h="580500">
                <a:tc>
                  <a:txBody>
                    <a:bodyPr/>
                    <a:lstStyle/>
                    <a:p>
                      <a:r>
                        <a:rPr lang="es-CO" sz="2400" b="0" dirty="0" smtClean="0"/>
                        <a:t>Antecedentes </a:t>
                      </a:r>
                      <a:r>
                        <a:rPr lang="es-CO" sz="2400" b="0" dirty="0"/>
                        <a:t>personales</a:t>
                      </a:r>
                    </a:p>
                  </a:txBody>
                  <a:tcPr anchor="ctr"/>
                </a:tc>
                <a:tc>
                  <a:txBody>
                    <a:bodyPr/>
                    <a:lstStyle/>
                    <a:p>
                      <a:r>
                        <a:rPr lang="es-CO" sz="2400" b="0" kern="1200" dirty="0">
                          <a:solidFill>
                            <a:schemeClr val="dk1"/>
                          </a:solidFill>
                        </a:rPr>
                        <a:t>Gestación actual</a:t>
                      </a:r>
                      <a:endParaRPr lang="es-CO" sz="2400" b="0" dirty="0"/>
                    </a:p>
                  </a:txBody>
                  <a:tcPr anchor="ctr"/>
                </a:tc>
                <a:extLst>
                  <a:ext uri="{0D108BD9-81ED-4DB2-BD59-A6C34878D82A}">
                    <a16:rowId xmlns:a16="http://schemas.microsoft.com/office/drawing/2014/main" xmlns="" val="1194760316"/>
                  </a:ext>
                </a:extLst>
              </a:tr>
              <a:tr h="862581">
                <a:tc>
                  <a:txBody>
                    <a:bodyPr/>
                    <a:lstStyle/>
                    <a:p>
                      <a:r>
                        <a:rPr lang="es-MX" sz="2400" b="0" kern="1200" dirty="0">
                          <a:solidFill>
                            <a:schemeClr val="dk1"/>
                          </a:solidFill>
                        </a:rPr>
                        <a:t>Antecedentes ginecológicos</a:t>
                      </a:r>
                      <a:endParaRPr lang="es-CO" sz="2400" b="0" dirty="0"/>
                    </a:p>
                  </a:txBody>
                  <a:tcPr anchor="ctr"/>
                </a:tc>
                <a:tc>
                  <a:txBody>
                    <a:bodyPr/>
                    <a:lstStyle/>
                    <a:p>
                      <a:r>
                        <a:rPr lang="es-CO" sz="2400" b="0" kern="1200" dirty="0">
                          <a:solidFill>
                            <a:schemeClr val="dk1"/>
                          </a:solidFill>
                        </a:rPr>
                        <a:t>Valoración psicosocial</a:t>
                      </a:r>
                      <a:endParaRPr lang="es-CO" sz="2400" b="0" dirty="0"/>
                    </a:p>
                  </a:txBody>
                  <a:tcPr anchor="ctr"/>
                </a:tc>
                <a:extLst>
                  <a:ext uri="{0D108BD9-81ED-4DB2-BD59-A6C34878D82A}">
                    <a16:rowId xmlns:a16="http://schemas.microsoft.com/office/drawing/2014/main" xmlns="" val="3931346990"/>
                  </a:ext>
                </a:extLst>
              </a:tr>
              <a:tr h="100196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CO" sz="2400" b="0" kern="1200" dirty="0">
                          <a:solidFill>
                            <a:schemeClr val="dk1"/>
                          </a:solidFill>
                        </a:rPr>
                        <a:t>Antecedentes obstétricos</a:t>
                      </a:r>
                      <a:endParaRPr lang="es-CO" sz="2400" b="0" dirty="0"/>
                    </a:p>
                    <a:p>
                      <a:endParaRPr lang="es-CO" sz="2400" b="0" dirty="0"/>
                    </a:p>
                  </a:txBody>
                  <a:tcPr anchor="ctr"/>
                </a:tc>
                <a:tc>
                  <a:txBody>
                    <a:bodyPr/>
                    <a:lstStyle/>
                    <a:p>
                      <a:r>
                        <a:rPr lang="es-MX" sz="2400" b="0" kern="1200" dirty="0">
                          <a:solidFill>
                            <a:schemeClr val="dk1"/>
                          </a:solidFill>
                        </a:rPr>
                        <a:t>Indagar la exposición a violencias</a:t>
                      </a:r>
                      <a:endParaRPr lang="es-CO" sz="2400" b="0" dirty="0"/>
                    </a:p>
                  </a:txBody>
                  <a:tcPr anchor="ctr"/>
                </a:tc>
                <a:extLst>
                  <a:ext uri="{0D108BD9-81ED-4DB2-BD59-A6C34878D82A}">
                    <a16:rowId xmlns:a16="http://schemas.microsoft.com/office/drawing/2014/main" xmlns="" val="1895852"/>
                  </a:ext>
                </a:extLst>
              </a:tr>
              <a:tr h="1245951">
                <a:tc>
                  <a:txBody>
                    <a:bodyPr/>
                    <a:lstStyle/>
                    <a:p>
                      <a:r>
                        <a:rPr lang="es-CO" sz="2400" b="0" kern="1200" dirty="0">
                          <a:solidFill>
                            <a:schemeClr val="dk1"/>
                          </a:solidFill>
                        </a:rPr>
                        <a:t>Antecedentes familiares</a:t>
                      </a:r>
                      <a:endParaRPr lang="es-CO" sz="2400" b="0" dirty="0"/>
                    </a:p>
                  </a:txBody>
                  <a:tcPr anchor="ctr"/>
                </a:tc>
                <a:tc>
                  <a:txBody>
                    <a:bodyPr/>
                    <a:lstStyle/>
                    <a:p>
                      <a:r>
                        <a:rPr lang="es-MX" sz="2400" b="0" dirty="0"/>
                        <a:t>Indagar a todas las mujeres embarazadas sobre el uso de alcohol y sustancias psicoactivas.</a:t>
                      </a:r>
                    </a:p>
                  </a:txBody>
                  <a:tcPr anchor="ctr"/>
                </a:tc>
                <a:extLst>
                  <a:ext uri="{0D108BD9-81ED-4DB2-BD59-A6C34878D82A}">
                    <a16:rowId xmlns:a16="http://schemas.microsoft.com/office/drawing/2014/main" xmlns="" val="2681992754"/>
                  </a:ext>
                </a:extLst>
              </a:tr>
            </a:tbl>
          </a:graphicData>
        </a:graphic>
      </p:graphicFrame>
      <p:sp>
        <p:nvSpPr>
          <p:cNvPr id="5" name="Llamada rectangular redondeada 4"/>
          <p:cNvSpPr/>
          <p:nvPr/>
        </p:nvSpPr>
        <p:spPr>
          <a:xfrm>
            <a:off x="8258783" y="2150894"/>
            <a:ext cx="4484914" cy="3853542"/>
          </a:xfrm>
          <a:prstGeom prst="wedgeRoundRectCallout">
            <a:avLst>
              <a:gd name="adj1" fmla="val 53916"/>
              <a:gd name="adj2" fmla="val -648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lvl="0"/>
            <a:r>
              <a:rPr lang="es-ES" dirty="0"/>
              <a:t>¿DURANTE EL ULTIMO AÑO, ha sido humillada, menospreciada, insultada o amenazada por su pareja?</a:t>
            </a:r>
            <a:endParaRPr lang="es-CO" dirty="0"/>
          </a:p>
          <a:p>
            <a:pPr lvl="0"/>
            <a:r>
              <a:rPr lang="es-ES" dirty="0" smtClean="0"/>
              <a:t>¿DURANTE EL ÚLTIMO AÑO, fue </a:t>
            </a:r>
            <a:r>
              <a:rPr lang="es-ES" dirty="0"/>
              <a:t>golpeada, bofeteada, pateada, o lastimada físicamente de </a:t>
            </a:r>
            <a:r>
              <a:rPr lang="es-ES" dirty="0" smtClean="0"/>
              <a:t>otra manera</a:t>
            </a:r>
            <a:r>
              <a:rPr lang="es-ES" dirty="0"/>
              <a:t>?</a:t>
            </a:r>
            <a:endParaRPr lang="es-CO" dirty="0"/>
          </a:p>
          <a:p>
            <a:pPr lvl="0"/>
            <a:r>
              <a:rPr lang="es-ES" dirty="0"/>
              <a:t>¿DESDE QUE ESTÁ EN GESTACIÓN, ha sido golpeada, bofeteada, pateada, o lastimada físicamente de alguna manera?</a:t>
            </a:r>
            <a:endParaRPr lang="es-CO" dirty="0"/>
          </a:p>
          <a:p>
            <a:pPr lvl="0"/>
            <a:r>
              <a:rPr lang="es-ES" dirty="0"/>
              <a:t>¿DURANTE EL ÚLTIMO AÑO, fue forzada a tener relaciones sexuales?</a:t>
            </a:r>
            <a:endParaRPr lang="es-CO" dirty="0"/>
          </a:p>
        </p:txBody>
      </p:sp>
    </p:spTree>
    <p:extLst>
      <p:ext uri="{BB962C8B-B14F-4D97-AF65-F5344CB8AC3E}">
        <p14:creationId xmlns:p14="http://schemas.microsoft.com/office/powerpoint/2010/main" val="28959392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809284" y="3881436"/>
            <a:ext cx="2105025" cy="2295525"/>
          </a:xfrm>
          <a:prstGeom prst="rect">
            <a:avLst/>
          </a:prstGeom>
        </p:spPr>
      </p:pic>
      <p:sp>
        <p:nvSpPr>
          <p:cNvPr id="2" name="Título 1">
            <a:extLst>
              <a:ext uri="{FF2B5EF4-FFF2-40B4-BE49-F238E27FC236}">
                <a16:creationId xmlns:a16="http://schemas.microsoft.com/office/drawing/2014/main" xmlns="" id="{B057107F-8EFF-4108-8D84-A65BDF1723CD}"/>
              </a:ext>
            </a:extLst>
          </p:cNvPr>
          <p:cNvSpPr>
            <a:spLocks noGrp="1"/>
          </p:cNvSpPr>
          <p:nvPr>
            <p:ph type="title"/>
          </p:nvPr>
        </p:nvSpPr>
        <p:spPr>
          <a:xfrm>
            <a:off x="628650" y="365126"/>
            <a:ext cx="7886700" cy="888205"/>
          </a:xfrm>
        </p:spPr>
        <p:txBody>
          <a:bodyPr/>
          <a:lstStyle/>
          <a:p>
            <a:r>
              <a:rPr lang="es-CO" b="1" dirty="0"/>
              <a:t>Examen físico</a:t>
            </a:r>
          </a:p>
        </p:txBody>
      </p:sp>
      <p:sp>
        <p:nvSpPr>
          <p:cNvPr id="3" name="Marcador de contenido 2">
            <a:extLst>
              <a:ext uri="{FF2B5EF4-FFF2-40B4-BE49-F238E27FC236}">
                <a16:creationId xmlns:a16="http://schemas.microsoft.com/office/drawing/2014/main" xmlns="" id="{3D94AE6F-F754-4BCE-AF62-49E63B8DC3F3}"/>
              </a:ext>
            </a:extLst>
          </p:cNvPr>
          <p:cNvSpPr>
            <a:spLocks noGrp="1"/>
          </p:cNvSpPr>
          <p:nvPr>
            <p:ph idx="1"/>
          </p:nvPr>
        </p:nvSpPr>
        <p:spPr>
          <a:xfrm>
            <a:off x="628650" y="1253331"/>
            <a:ext cx="7886700" cy="2796152"/>
          </a:xfrm>
        </p:spPr>
        <p:txBody>
          <a:bodyPr>
            <a:normAutofit/>
          </a:bodyPr>
          <a:lstStyle/>
          <a:p>
            <a:pPr algn="just"/>
            <a:r>
              <a:rPr lang="es-MX" b="1" dirty="0"/>
              <a:t>Realizar examen físico </a:t>
            </a:r>
            <a:r>
              <a:rPr lang="es-MX" b="1" dirty="0" smtClean="0"/>
              <a:t>completo: </a:t>
            </a:r>
            <a:r>
              <a:rPr lang="es-MX" dirty="0" smtClean="0"/>
              <a:t>céfalo </a:t>
            </a:r>
            <a:r>
              <a:rPr lang="es-MX" dirty="0"/>
              <a:t>caudal </a:t>
            </a:r>
            <a:endParaRPr lang="es-MX" dirty="0" smtClean="0"/>
          </a:p>
          <a:p>
            <a:pPr algn="just"/>
            <a:r>
              <a:rPr lang="es-MX" dirty="0" smtClean="0"/>
              <a:t>Tomar </a:t>
            </a:r>
            <a:r>
              <a:rPr lang="es-MX" dirty="0"/>
              <a:t>signos vitales: pulso, respiración, temperatura y tensión arterial.</a:t>
            </a:r>
          </a:p>
          <a:p>
            <a:pPr algn="just"/>
            <a:r>
              <a:rPr lang="es-MX" b="1" dirty="0" smtClean="0"/>
              <a:t>Valoración antropométrica: </a:t>
            </a:r>
            <a:r>
              <a:rPr lang="es-MX" dirty="0"/>
              <a:t>peso, talla, altura uterina y valorar estado </a:t>
            </a:r>
            <a:r>
              <a:rPr lang="es-MX" dirty="0" smtClean="0"/>
              <a:t>nutrición. Se </a:t>
            </a:r>
            <a:r>
              <a:rPr lang="es-MX" dirty="0"/>
              <a:t>debe registrar el índice de masa corporal (</a:t>
            </a:r>
            <a:r>
              <a:rPr lang="es-MX" dirty="0" smtClean="0"/>
              <a:t>IMC)</a:t>
            </a:r>
          </a:p>
          <a:p>
            <a:pPr algn="just"/>
            <a:r>
              <a:rPr lang="es-MX" b="1" dirty="0" smtClean="0"/>
              <a:t>Valoración Ginecológica</a:t>
            </a:r>
            <a:endParaRPr lang="es-MX" b="1" dirty="0"/>
          </a:p>
          <a:p>
            <a:endParaRPr lang="es-CO" dirty="0"/>
          </a:p>
        </p:txBody>
      </p:sp>
      <p:pic>
        <p:nvPicPr>
          <p:cNvPr id="5" name="Imagen 4">
            <a:extLst>
              <a:ext uri="{FF2B5EF4-FFF2-40B4-BE49-F238E27FC236}">
                <a16:creationId xmlns:a16="http://schemas.microsoft.com/office/drawing/2014/main" xmlns="" id="{C62E4F2A-318E-44E7-A151-69745AB591CC}"/>
              </a:ext>
            </a:extLst>
          </p:cNvPr>
          <p:cNvPicPr>
            <a:picLocks noChangeAspect="1"/>
          </p:cNvPicPr>
          <p:nvPr/>
        </p:nvPicPr>
        <p:blipFill>
          <a:blip r:embed="rId4"/>
          <a:stretch>
            <a:fillRect/>
          </a:stretch>
        </p:blipFill>
        <p:spPr>
          <a:xfrm>
            <a:off x="3034055" y="4226500"/>
            <a:ext cx="5374142" cy="1291744"/>
          </a:xfrm>
          <a:prstGeom prst="rect">
            <a:avLst/>
          </a:prstGeom>
        </p:spPr>
      </p:pic>
      <p:sp>
        <p:nvSpPr>
          <p:cNvPr id="7" name="CuadroTexto 6"/>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2048623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6" name="Título 1">
            <a:extLst>
              <a:ext uri="{FF2B5EF4-FFF2-40B4-BE49-F238E27FC236}">
                <a16:creationId xmlns:a16="http://schemas.microsoft.com/office/drawing/2014/main" xmlns="" id="{9CEFB66A-0B55-42A9-9135-5F5398DAE534}"/>
              </a:ext>
            </a:extLst>
          </p:cNvPr>
          <p:cNvSpPr>
            <a:spLocks noGrp="1"/>
          </p:cNvSpPr>
          <p:nvPr>
            <p:ph type="title"/>
          </p:nvPr>
        </p:nvSpPr>
        <p:spPr>
          <a:xfrm>
            <a:off x="628650" y="365127"/>
            <a:ext cx="7886700" cy="849312"/>
          </a:xfrm>
        </p:spPr>
        <p:txBody>
          <a:bodyPr>
            <a:normAutofit/>
          </a:bodyPr>
          <a:lstStyle/>
          <a:p>
            <a:r>
              <a:rPr lang="es-CO" b="1" dirty="0"/>
              <a:t>Solicitud de exámenes paraclínicos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81879232"/>
              </p:ext>
            </p:extLst>
          </p:nvPr>
        </p:nvGraphicFramePr>
        <p:xfrm>
          <a:off x="1698172" y="1257651"/>
          <a:ext cx="5823857" cy="4814813"/>
        </p:xfrm>
        <a:graphic>
          <a:graphicData uri="http://schemas.openxmlformats.org/drawingml/2006/table">
            <a:tbl>
              <a:tblPr firstRow="1" firstCol="1" bandRow="1">
                <a:tableStyleId>{0E3FDE45-AF77-4B5C-9715-49D594BDF05E}</a:tableStyleId>
              </a:tblPr>
              <a:tblGrid>
                <a:gridCol w="3538898">
                  <a:extLst>
                    <a:ext uri="{9D8B030D-6E8A-4147-A177-3AD203B41FA5}">
                      <a16:colId xmlns:a16="http://schemas.microsoft.com/office/drawing/2014/main" xmlns="" val="20000"/>
                    </a:ext>
                  </a:extLst>
                </a:gridCol>
                <a:gridCol w="2284959">
                  <a:extLst>
                    <a:ext uri="{9D8B030D-6E8A-4147-A177-3AD203B41FA5}">
                      <a16:colId xmlns:a16="http://schemas.microsoft.com/office/drawing/2014/main" xmlns="" val="20001"/>
                    </a:ext>
                  </a:extLst>
                </a:gridCol>
              </a:tblGrid>
              <a:tr h="459420">
                <a:tc>
                  <a:txBody>
                    <a:bodyPr/>
                    <a:lstStyle/>
                    <a:p>
                      <a:pPr algn="just">
                        <a:spcAft>
                          <a:spcPts val="0"/>
                        </a:spcAft>
                      </a:pPr>
                      <a:r>
                        <a:rPr lang="en-US" sz="1800" dirty="0">
                          <a:effectLst/>
                        </a:rPr>
                        <a:t>PARACLINICO</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a:effectLst/>
                        </a:rPr>
                        <a:t>1er Trimestre </a:t>
                      </a:r>
                      <a:endParaRPr lang="es-CO" sz="2800" dirty="0">
                        <a:effectLst/>
                      </a:endParaRPr>
                    </a:p>
                    <a:p>
                      <a:pPr algn="just">
                        <a:spcAft>
                          <a:spcPts val="0"/>
                        </a:spcAft>
                      </a:pPr>
                      <a:r>
                        <a:rPr lang="en-US" sz="1800" dirty="0">
                          <a:effectLst/>
                        </a:rPr>
                        <a:t>(1-12 semanas) </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229709">
                <a:tc>
                  <a:txBody>
                    <a:bodyPr/>
                    <a:lstStyle/>
                    <a:p>
                      <a:pPr algn="just">
                        <a:spcAft>
                          <a:spcPts val="0"/>
                        </a:spcAft>
                      </a:pPr>
                      <a:r>
                        <a:rPr lang="en-US" sz="1800" b="0" dirty="0" err="1">
                          <a:effectLst/>
                        </a:rPr>
                        <a:t>Hemoclasificacion</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229709">
                <a:tc>
                  <a:txBody>
                    <a:bodyPr/>
                    <a:lstStyle/>
                    <a:p>
                      <a:pPr algn="just">
                        <a:spcAft>
                          <a:spcPts val="0"/>
                        </a:spcAft>
                      </a:pPr>
                      <a:r>
                        <a:rPr lang="en-US" sz="1800" b="0" dirty="0">
                          <a:solidFill>
                            <a:schemeClr val="tx1"/>
                          </a:solidFill>
                          <a:effectLst/>
                        </a:rPr>
                        <a:t>Hemograma </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229709">
                <a:tc>
                  <a:txBody>
                    <a:bodyPr/>
                    <a:lstStyle/>
                    <a:p>
                      <a:pPr algn="just">
                        <a:spcAft>
                          <a:spcPts val="0"/>
                        </a:spcAft>
                      </a:pPr>
                      <a:r>
                        <a:rPr lang="en-US" sz="1800" b="0" dirty="0" err="1">
                          <a:solidFill>
                            <a:schemeClr val="tx1"/>
                          </a:solidFill>
                          <a:effectLst/>
                        </a:rPr>
                        <a:t>HBAgS</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229709">
                <a:tc>
                  <a:txBody>
                    <a:bodyPr/>
                    <a:lstStyle/>
                    <a:p>
                      <a:pPr algn="just">
                        <a:spcAft>
                          <a:spcPts val="0"/>
                        </a:spcAft>
                      </a:pPr>
                      <a:r>
                        <a:rPr lang="en-US" sz="1800" b="0" dirty="0" smtClean="0">
                          <a:effectLst/>
                        </a:rPr>
                        <a:t>Glicemia</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r h="229709">
                <a:tc>
                  <a:txBody>
                    <a:bodyPr/>
                    <a:lstStyle/>
                    <a:p>
                      <a:pPr algn="just">
                        <a:spcAft>
                          <a:spcPts val="0"/>
                        </a:spcAft>
                      </a:pPr>
                      <a:r>
                        <a:rPr lang="en-US" sz="1800" b="0" dirty="0">
                          <a:effectLst/>
                        </a:rPr>
                        <a:t>VIH</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5"/>
                  </a:ext>
                </a:extLst>
              </a:tr>
              <a:tr h="229709">
                <a:tc>
                  <a:txBody>
                    <a:bodyPr/>
                    <a:lstStyle/>
                    <a:p>
                      <a:pPr algn="just">
                        <a:spcAft>
                          <a:spcPts val="0"/>
                        </a:spcAft>
                      </a:pPr>
                      <a:r>
                        <a:rPr lang="en-US" sz="1800" b="0" dirty="0" err="1" smtClean="0">
                          <a:solidFill>
                            <a:schemeClr val="tx1"/>
                          </a:solidFill>
                          <a:effectLst/>
                        </a:rPr>
                        <a:t>PRT</a:t>
                      </a:r>
                      <a:r>
                        <a:rPr lang="en-US" sz="1800" b="0" dirty="0" smtClean="0">
                          <a:solidFill>
                            <a:schemeClr val="tx1"/>
                          </a:solidFill>
                          <a:effectLst/>
                        </a:rPr>
                        <a:t>- </a:t>
                      </a:r>
                      <a:r>
                        <a:rPr lang="en-US" sz="1800" b="0" dirty="0" err="1" smtClean="0">
                          <a:solidFill>
                            <a:schemeClr val="tx1"/>
                          </a:solidFill>
                          <a:effectLst/>
                        </a:rPr>
                        <a:t>sifilis</a:t>
                      </a:r>
                      <a:endParaRPr lang="es-CO"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6"/>
                  </a:ext>
                </a:extLst>
              </a:tr>
              <a:tr h="229709">
                <a:tc>
                  <a:txBody>
                    <a:bodyPr/>
                    <a:lstStyle/>
                    <a:p>
                      <a:pPr algn="just">
                        <a:spcAft>
                          <a:spcPts val="0"/>
                        </a:spcAft>
                      </a:pPr>
                      <a:r>
                        <a:rPr lang="en-US" sz="1800" b="0" dirty="0">
                          <a:effectLst/>
                        </a:rPr>
                        <a:t>Urocultivo</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a:effectLst/>
                        </a:rPr>
                        <a:t>Hasta Semana 16</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7"/>
                  </a:ext>
                </a:extLst>
              </a:tr>
              <a:tr h="229709">
                <a:tc>
                  <a:txBody>
                    <a:bodyPr/>
                    <a:lstStyle/>
                    <a:p>
                      <a:pPr algn="just">
                        <a:spcAft>
                          <a:spcPts val="0"/>
                        </a:spcAft>
                      </a:pPr>
                      <a:r>
                        <a:rPr lang="en-US" sz="1800" b="0" dirty="0" smtClean="0">
                          <a:effectLst/>
                        </a:rPr>
                        <a:t>Rubeola IgG</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9"/>
                  </a:ext>
                </a:extLst>
              </a:tr>
              <a:tr h="229709">
                <a:tc>
                  <a:txBody>
                    <a:bodyPr/>
                    <a:lstStyle/>
                    <a:p>
                      <a:pPr algn="just">
                        <a:spcAft>
                          <a:spcPts val="0"/>
                        </a:spcAft>
                      </a:pPr>
                      <a:r>
                        <a:rPr lang="en-US" sz="1800" b="0" dirty="0" smtClean="0">
                          <a:effectLst/>
                        </a:rPr>
                        <a:t>Toxoplasma</a:t>
                      </a:r>
                      <a:r>
                        <a:rPr lang="en-US" sz="1800" b="0" baseline="0" dirty="0" smtClean="0">
                          <a:effectLst/>
                        </a:rPr>
                        <a:t> IgG – IgM </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800" dirty="0" smtClean="0">
                          <a:effectLst/>
                        </a:rPr>
                        <a:t>SI</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0"/>
                  </a:ext>
                </a:extLst>
              </a:tr>
              <a:tr h="291182">
                <a:tc>
                  <a:txBody>
                    <a:bodyPr/>
                    <a:lstStyle/>
                    <a:p>
                      <a:pPr algn="just">
                        <a:spcAft>
                          <a:spcPts val="0"/>
                        </a:spcAft>
                      </a:pPr>
                      <a:r>
                        <a:rPr lang="es-ES" sz="1800" b="0" kern="1200" baseline="0" dirty="0" smtClean="0">
                          <a:solidFill>
                            <a:schemeClr val="tx1"/>
                          </a:solidFill>
                          <a:effectLst/>
                          <a:latin typeface="+mn-lt"/>
                          <a:ea typeface="+mn-ea"/>
                          <a:cs typeface="+mn-cs"/>
                        </a:rPr>
                        <a:t>Gota Gruesa</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800" dirty="0" smtClean="0">
                          <a:solidFill>
                            <a:schemeClr val="bg2">
                              <a:lumMod val="10000"/>
                            </a:schemeClr>
                          </a:solidFill>
                          <a:effectLst/>
                          <a:latin typeface="+mn-lt"/>
                          <a:ea typeface="Calibri" panose="020F0502020204030204" pitchFamily="34" charset="0"/>
                          <a:cs typeface="Times New Roman" panose="02020603050405020304" pitchFamily="18" charset="0"/>
                        </a:rPr>
                        <a:t>Zona</a:t>
                      </a:r>
                      <a:r>
                        <a:rPr lang="es-CO" sz="1800" baseline="0" dirty="0" smtClean="0">
                          <a:solidFill>
                            <a:schemeClr val="bg2">
                              <a:lumMod val="10000"/>
                            </a:schemeClr>
                          </a:solidFill>
                          <a:effectLst/>
                          <a:latin typeface="+mn-lt"/>
                          <a:ea typeface="Calibri" panose="020F0502020204030204" pitchFamily="34" charset="0"/>
                          <a:cs typeface="Times New Roman" panose="02020603050405020304" pitchFamily="18" charset="0"/>
                        </a:rPr>
                        <a:t> endémica</a:t>
                      </a:r>
                      <a:endParaRPr lang="es-CO" sz="2000" dirty="0" smtClean="0">
                        <a:solidFill>
                          <a:schemeClr val="bg2">
                            <a:lumMod val="10000"/>
                          </a:schemeClr>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1"/>
                  </a:ext>
                </a:extLst>
              </a:tr>
              <a:tr h="336387">
                <a:tc>
                  <a:txBody>
                    <a:bodyPr/>
                    <a:lstStyle/>
                    <a:p>
                      <a:pPr algn="just">
                        <a:spcAft>
                          <a:spcPts val="0"/>
                        </a:spcAft>
                      </a:pPr>
                      <a:r>
                        <a:rPr kumimoji="0" lang="es-ES" sz="1800" b="0" i="0" u="none" strike="noStrike" kern="1200" cap="none" spc="0" normalizeH="0" baseline="0" noProof="0" dirty="0" smtClean="0">
                          <a:ln>
                            <a:noFill/>
                          </a:ln>
                          <a:solidFill>
                            <a:srgbClr val="4D4D4D"/>
                          </a:solidFill>
                          <a:effectLst/>
                          <a:uLnTx/>
                          <a:uFillTx/>
                          <a:latin typeface="+mn-lt"/>
                          <a:ea typeface="+mn-ea"/>
                          <a:cs typeface="+mn-cs"/>
                        </a:rPr>
                        <a:t>Chagas</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800" dirty="0" smtClean="0">
                          <a:solidFill>
                            <a:schemeClr val="bg2">
                              <a:lumMod val="10000"/>
                            </a:schemeClr>
                          </a:solidFill>
                          <a:effectLst/>
                          <a:latin typeface="+mn-lt"/>
                          <a:ea typeface="Calibri" panose="020F0502020204030204" pitchFamily="34" charset="0"/>
                          <a:cs typeface="Times New Roman" panose="02020603050405020304" pitchFamily="18" charset="0"/>
                        </a:rPr>
                        <a:t>Zona endémica</a:t>
                      </a:r>
                    </a:p>
                  </a:txBody>
                  <a:tcPr marL="68580" marR="68580" marT="0" marB="0"/>
                </a:tc>
                <a:extLst>
                  <a:ext uri="{0D108BD9-81ED-4DB2-BD59-A6C34878D82A}">
                    <a16:rowId xmlns:a16="http://schemas.microsoft.com/office/drawing/2014/main" xmlns="" val="10012"/>
                  </a:ext>
                </a:extLst>
              </a:tr>
              <a:tr h="229709">
                <a:tc>
                  <a:txBody>
                    <a:bodyPr/>
                    <a:lstStyle/>
                    <a:p>
                      <a:pPr algn="just">
                        <a:spcAft>
                          <a:spcPts val="0"/>
                        </a:spcAft>
                      </a:pP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a:effectLst/>
                        </a:rPr>
                        <a:t> </a:t>
                      </a:r>
                      <a:endParaRPr lang="es-CO" sz="28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3"/>
                  </a:ext>
                </a:extLst>
              </a:tr>
              <a:tr h="264607">
                <a:tc>
                  <a:txBody>
                    <a:bodyPr/>
                    <a:lstStyle/>
                    <a:p>
                      <a:pPr algn="just">
                        <a:spcAft>
                          <a:spcPts val="0"/>
                        </a:spcAft>
                      </a:pPr>
                      <a:r>
                        <a:rPr lang="es-ES" sz="1800" b="0" dirty="0">
                          <a:effectLst/>
                        </a:rPr>
                        <a:t>Ecografías</a:t>
                      </a: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dirty="0">
                          <a:effectLst/>
                        </a:rPr>
                        <a:t>Semana 10.6 y 13.6</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4"/>
                  </a:ext>
                </a:extLst>
              </a:tr>
              <a:tr h="468684">
                <a:tc>
                  <a:txBody>
                    <a:bodyPr/>
                    <a:lstStyle/>
                    <a:p>
                      <a:pPr algn="just">
                        <a:spcAft>
                          <a:spcPts val="0"/>
                        </a:spcAft>
                      </a:pPr>
                      <a:endParaRPr lang="es-CO" sz="2800" b="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800" dirty="0">
                          <a:effectLst/>
                        </a:rPr>
                        <a:t> </a:t>
                      </a:r>
                      <a:endParaRPr lang="es-CO" sz="28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3019570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5" name="Título 1">
            <a:extLst>
              <a:ext uri="{FF2B5EF4-FFF2-40B4-BE49-F238E27FC236}">
                <a16:creationId xmlns:a16="http://schemas.microsoft.com/office/drawing/2014/main" xmlns="" id="{B057107F-8EFF-4108-8D84-A65BDF1723CD}"/>
              </a:ext>
            </a:extLst>
          </p:cNvPr>
          <p:cNvSpPr>
            <a:spLocks noGrp="1"/>
          </p:cNvSpPr>
          <p:nvPr>
            <p:ph type="title"/>
          </p:nvPr>
        </p:nvSpPr>
        <p:spPr>
          <a:xfrm>
            <a:off x="465364" y="441326"/>
            <a:ext cx="7886700" cy="888205"/>
          </a:xfrm>
        </p:spPr>
        <p:txBody>
          <a:bodyPr/>
          <a:lstStyle/>
          <a:p>
            <a:r>
              <a:rPr lang="es-CO" b="1" dirty="0" smtClean="0"/>
              <a:t>Valoración del riesgo materno</a:t>
            </a:r>
            <a:endParaRPr lang="es-CO" b="1" dirty="0"/>
          </a:p>
        </p:txBody>
      </p:sp>
      <p:sp>
        <p:nvSpPr>
          <p:cNvPr id="3" name="CuadroTexto 2"/>
          <p:cNvSpPr txBox="1"/>
          <p:nvPr/>
        </p:nvSpPr>
        <p:spPr>
          <a:xfrm>
            <a:off x="421811" y="1606123"/>
            <a:ext cx="4019557" cy="19389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sz="2000" dirty="0"/>
              <a:t>G</a:t>
            </a:r>
            <a:r>
              <a:rPr lang="es-ES" sz="2000" dirty="0" smtClean="0"/>
              <a:t>estantes </a:t>
            </a:r>
            <a:r>
              <a:rPr lang="es-ES" sz="2000" dirty="0"/>
              <a:t>con factores de riesgo biosicosociales, enfermedades asociadas y propias de la gestación tienen mayor riesgo de morbimortalidad materna </a:t>
            </a:r>
            <a:r>
              <a:rPr lang="es-ES" sz="2000" dirty="0" smtClean="0"/>
              <a:t>y perinatal.</a:t>
            </a:r>
            <a:endParaRPr lang="es-CO" sz="2000" dirty="0"/>
          </a:p>
        </p:txBody>
      </p:sp>
      <p:sp>
        <p:nvSpPr>
          <p:cNvPr id="4" name="Rectángulo 3"/>
          <p:cNvSpPr/>
          <p:nvPr/>
        </p:nvSpPr>
        <p:spPr>
          <a:xfrm>
            <a:off x="421811" y="3821707"/>
            <a:ext cx="4019557"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2000" dirty="0"/>
              <a:t>Si la mujer tiene o se sospecha que tiene una enfermedad mental </a:t>
            </a:r>
            <a:r>
              <a:rPr lang="es-ES" sz="2000" dirty="0" smtClean="0"/>
              <a:t>grave </a:t>
            </a:r>
            <a:r>
              <a:rPr lang="es-ES" sz="2000" dirty="0">
                <a:solidFill>
                  <a:schemeClr val="tx1"/>
                </a:solidFill>
              </a:rPr>
              <a:t>se debe garantizar su atención en un servicio especializado de salud mental.</a:t>
            </a:r>
            <a:endParaRPr lang="es-CO" sz="2000" dirty="0"/>
          </a:p>
        </p:txBody>
      </p:sp>
      <p:sp>
        <p:nvSpPr>
          <p:cNvPr id="7" name="Rectángulo 6"/>
          <p:cNvSpPr/>
          <p:nvPr/>
        </p:nvSpPr>
        <p:spPr>
          <a:xfrm>
            <a:off x="4648200" y="1606374"/>
            <a:ext cx="4223657"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lvl="0" indent="-342900" algn="just">
              <a:buFont typeface="Arial" panose="020B0604020202020204" pitchFamily="34" charset="0"/>
              <a:buChar char="•"/>
            </a:pPr>
            <a:r>
              <a:rPr lang="es-ES" sz="2000" dirty="0"/>
              <a:t>Trombofilias heredadas o </a:t>
            </a:r>
            <a:r>
              <a:rPr lang="es-ES" sz="2000" dirty="0" smtClean="0"/>
              <a:t>adquiridas.</a:t>
            </a:r>
          </a:p>
          <a:p>
            <a:pPr marL="342900" lvl="0" indent="-342900" algn="just">
              <a:buFont typeface="Arial" panose="020B0604020202020204" pitchFamily="34" charset="0"/>
              <a:buChar char="•"/>
            </a:pPr>
            <a:r>
              <a:rPr lang="es-ES" sz="2000" dirty="0" smtClean="0"/>
              <a:t>Evento </a:t>
            </a:r>
            <a:r>
              <a:rPr lang="es-ES" sz="2000" dirty="0"/>
              <a:t>tromboembólico venoso </a:t>
            </a:r>
            <a:r>
              <a:rPr lang="es-ES" sz="2000" dirty="0" smtClean="0"/>
              <a:t>previo</a:t>
            </a:r>
          </a:p>
          <a:p>
            <a:pPr marL="342900" lvl="0" indent="-342900" algn="just">
              <a:buFont typeface="Arial" panose="020B0604020202020204" pitchFamily="34" charset="0"/>
              <a:buChar char="•"/>
            </a:pPr>
            <a:r>
              <a:rPr lang="es-ES" sz="2000" dirty="0" smtClean="0"/>
              <a:t>Anemia </a:t>
            </a:r>
            <a:r>
              <a:rPr lang="es-ES" sz="2000" dirty="0"/>
              <a:t>de células falciformes</a:t>
            </a:r>
          </a:p>
        </p:txBody>
      </p:sp>
      <p:sp>
        <p:nvSpPr>
          <p:cNvPr id="10" name="Rectángulo 9"/>
          <p:cNvSpPr/>
          <p:nvPr/>
        </p:nvSpPr>
        <p:spPr>
          <a:xfrm>
            <a:off x="4648200" y="3541471"/>
            <a:ext cx="4223657"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2000" dirty="0">
                <a:latin typeface="Arial MT"/>
                <a:ea typeface="Arial MT"/>
                <a:cs typeface="Arial MT"/>
              </a:rPr>
              <a:t>La gestante con una primera prueba de anticuerpos rápida reactiva para VIH (VIH 1 y VIH 2) realice inmediatamente una segunda prueba de anticuerpos diferente a la </a:t>
            </a:r>
            <a:r>
              <a:rPr lang="es-ES" sz="2000" dirty="0" smtClean="0">
                <a:latin typeface="Arial MT"/>
                <a:ea typeface="Arial MT"/>
                <a:cs typeface="Arial MT"/>
              </a:rPr>
              <a:t>primera</a:t>
            </a:r>
            <a:endParaRPr lang="es-CO" sz="2000" dirty="0"/>
          </a:p>
        </p:txBody>
      </p:sp>
    </p:spTree>
    <p:extLst>
      <p:ext uri="{BB962C8B-B14F-4D97-AF65-F5344CB8AC3E}">
        <p14:creationId xmlns:p14="http://schemas.microsoft.com/office/powerpoint/2010/main" val="2805984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6" name="Imagen 5"/>
          <p:cNvPicPr>
            <a:picLocks noChangeAspect="1"/>
          </p:cNvPicPr>
          <p:nvPr/>
        </p:nvPicPr>
        <p:blipFill>
          <a:blip r:embed="rId3"/>
          <a:stretch>
            <a:fillRect/>
          </a:stretch>
        </p:blipFill>
        <p:spPr>
          <a:xfrm>
            <a:off x="1457325" y="271462"/>
            <a:ext cx="6229350" cy="6315075"/>
          </a:xfrm>
          <a:prstGeom prst="rect">
            <a:avLst/>
          </a:prstGeom>
        </p:spPr>
      </p:pic>
    </p:spTree>
    <p:extLst>
      <p:ext uri="{BB962C8B-B14F-4D97-AF65-F5344CB8AC3E}">
        <p14:creationId xmlns:p14="http://schemas.microsoft.com/office/powerpoint/2010/main" val="264422512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4" name="Imagen 3"/>
          <p:cNvPicPr>
            <a:picLocks noChangeAspect="1"/>
          </p:cNvPicPr>
          <p:nvPr/>
        </p:nvPicPr>
        <p:blipFill>
          <a:blip r:embed="rId3"/>
          <a:stretch>
            <a:fillRect/>
          </a:stretch>
        </p:blipFill>
        <p:spPr>
          <a:xfrm>
            <a:off x="1306285" y="537252"/>
            <a:ext cx="6687911" cy="5545822"/>
          </a:xfrm>
          <a:prstGeom prst="rect">
            <a:avLst/>
          </a:prstGeom>
        </p:spPr>
      </p:pic>
    </p:spTree>
    <p:extLst>
      <p:ext uri="{BB962C8B-B14F-4D97-AF65-F5344CB8AC3E}">
        <p14:creationId xmlns:p14="http://schemas.microsoft.com/office/powerpoint/2010/main" val="360351943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pic>
        <p:nvPicPr>
          <p:cNvPr id="4" name="Imagen 3"/>
          <p:cNvPicPr>
            <a:picLocks noChangeAspect="1"/>
          </p:cNvPicPr>
          <p:nvPr/>
        </p:nvPicPr>
        <p:blipFill>
          <a:blip r:embed="rId2"/>
          <a:stretch>
            <a:fillRect/>
          </a:stretch>
        </p:blipFill>
        <p:spPr>
          <a:xfrm>
            <a:off x="1124630" y="905555"/>
            <a:ext cx="6752352" cy="4580845"/>
          </a:xfrm>
          <a:prstGeom prst="rect">
            <a:avLst/>
          </a:prstGeom>
        </p:spPr>
      </p:pic>
    </p:spTree>
    <p:extLst>
      <p:ext uri="{BB962C8B-B14F-4D97-AF65-F5344CB8AC3E}">
        <p14:creationId xmlns:p14="http://schemas.microsoft.com/office/powerpoint/2010/main" val="319404535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7" name="1 Título"/>
          <p:cNvSpPr txBox="1">
            <a:spLocks/>
          </p:cNvSpPr>
          <p:nvPr/>
        </p:nvSpPr>
        <p:spPr>
          <a:xfrm>
            <a:off x="482976" y="139466"/>
            <a:ext cx="6821337"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600" b="1" dirty="0" smtClean="0">
                <a:solidFill>
                  <a:schemeClr val="accent1"/>
                </a:solidFill>
                <a:cs typeface="Aharoni" panose="02010803020104030203" pitchFamily="2" charset="-79"/>
              </a:rPr>
              <a:t>Plan de cuidado</a:t>
            </a:r>
            <a:endParaRPr lang="es-CO" dirty="0"/>
          </a:p>
        </p:txBody>
      </p:sp>
      <p:graphicFrame>
        <p:nvGraphicFramePr>
          <p:cNvPr id="4" name="Diagrama 3"/>
          <p:cNvGraphicFramePr/>
          <p:nvPr>
            <p:extLst>
              <p:ext uri="{D42A27DB-BD31-4B8C-83A1-F6EECF244321}">
                <p14:modId xmlns:p14="http://schemas.microsoft.com/office/powerpoint/2010/main" val="1831863797"/>
              </p:ext>
            </p:extLst>
          </p:nvPr>
        </p:nvGraphicFramePr>
        <p:xfrm>
          <a:off x="1050473" y="1306286"/>
          <a:ext cx="7048497" cy="4789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ítulo 1">
            <a:extLst>
              <a:ext uri="{FF2B5EF4-FFF2-40B4-BE49-F238E27FC236}">
                <a16:creationId xmlns:a16="http://schemas.microsoft.com/office/drawing/2014/main" xmlns="" id="{B057107F-8EFF-4108-8D84-A65BDF1723CD}"/>
              </a:ext>
            </a:extLst>
          </p:cNvPr>
          <p:cNvSpPr>
            <a:spLocks noGrp="1"/>
          </p:cNvSpPr>
          <p:nvPr>
            <p:ph type="title"/>
          </p:nvPr>
        </p:nvSpPr>
        <p:spPr>
          <a:xfrm>
            <a:off x="1202873" y="1030462"/>
            <a:ext cx="2999014" cy="888205"/>
          </a:xfrm>
        </p:spPr>
        <p:txBody>
          <a:bodyPr>
            <a:normAutofit/>
          </a:bodyPr>
          <a:lstStyle/>
          <a:p>
            <a:r>
              <a:rPr lang="es-CO" sz="2700" b="1" dirty="0" smtClean="0"/>
              <a:t>Micronutrientes</a:t>
            </a:r>
            <a:endParaRPr lang="es-CO" sz="2700" b="1" dirty="0"/>
          </a:p>
        </p:txBody>
      </p:sp>
    </p:spTree>
    <p:extLst>
      <p:ext uri="{BB962C8B-B14F-4D97-AF65-F5344CB8AC3E}">
        <p14:creationId xmlns:p14="http://schemas.microsoft.com/office/powerpoint/2010/main" val="1022880225"/>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5" name="Título 1">
            <a:extLst>
              <a:ext uri="{FF2B5EF4-FFF2-40B4-BE49-F238E27FC236}">
                <a16:creationId xmlns:a16="http://schemas.microsoft.com/office/drawing/2014/main" xmlns="" id="{B057107F-8EFF-4108-8D84-A65BDF1723CD}"/>
              </a:ext>
            </a:extLst>
          </p:cNvPr>
          <p:cNvSpPr txBox="1">
            <a:spLocks/>
          </p:cNvSpPr>
          <p:nvPr/>
        </p:nvSpPr>
        <p:spPr>
          <a:xfrm>
            <a:off x="713016" y="387228"/>
            <a:ext cx="2999014" cy="88820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200" b="1" dirty="0" smtClean="0"/>
              <a:t>Vacunación</a:t>
            </a:r>
            <a:endParaRPr lang="es-CO" sz="3200" b="1" dirty="0"/>
          </a:p>
        </p:txBody>
      </p:sp>
      <p:pic>
        <p:nvPicPr>
          <p:cNvPr id="6154" name="Picture 10" descr="La vacunación en embarazadas se asocia con menor riesgo de infección por  COVID-19 - El médico interactiv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43" y="1177127"/>
            <a:ext cx="8586561" cy="4918873"/>
          </a:xfrm>
          <a:prstGeom prst="rect">
            <a:avLst/>
          </a:prstGeom>
          <a:noFill/>
          <a:extLst>
            <a:ext uri="{909E8E84-426E-40DD-AFC4-6F175D3DCCD1}">
              <a14:hiddenFill xmlns:a14="http://schemas.microsoft.com/office/drawing/2010/main">
                <a:solidFill>
                  <a:srgbClr val="FFFFFF"/>
                </a:solidFill>
              </a14:hiddenFill>
            </a:ext>
          </a:extLst>
        </p:spPr>
      </p:pic>
      <p:sp>
        <p:nvSpPr>
          <p:cNvPr id="7" name="Nube 6"/>
          <p:cNvSpPr/>
          <p:nvPr/>
        </p:nvSpPr>
        <p:spPr>
          <a:xfrm>
            <a:off x="444386" y="1442764"/>
            <a:ext cx="1980861" cy="1245135"/>
          </a:xfrm>
          <a:prstGeom prst="cloud">
            <a:avLst/>
          </a:prstGeom>
          <a:blipFill>
            <a:blip r:embed="rId4"/>
            <a:tile tx="0" ty="0" sx="100000" sy="100000" flip="none" algn="tl"/>
          </a:blipFill>
          <a:ln w="12700">
            <a:solidFill>
              <a:srgbClr val="0070C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2800" dirty="0" smtClean="0">
                <a:solidFill>
                  <a:schemeClr val="bg2">
                    <a:lumMod val="10000"/>
                  </a:schemeClr>
                </a:solidFill>
              </a:rPr>
              <a:t>Td</a:t>
            </a:r>
            <a:endParaRPr lang="es-CO" sz="3200" dirty="0">
              <a:solidFill>
                <a:schemeClr val="bg2">
                  <a:lumMod val="10000"/>
                </a:schemeClr>
              </a:solidFill>
            </a:endParaRPr>
          </a:p>
        </p:txBody>
      </p:sp>
      <p:sp>
        <p:nvSpPr>
          <p:cNvPr id="14" name="Nube 13"/>
          <p:cNvSpPr/>
          <p:nvPr/>
        </p:nvSpPr>
        <p:spPr>
          <a:xfrm>
            <a:off x="2677886" y="1371599"/>
            <a:ext cx="2100943" cy="1308825"/>
          </a:xfrm>
          <a:prstGeom prst="cloud">
            <a:avLst/>
          </a:prstGeom>
          <a:blipFill>
            <a:blip r:embed="rId4"/>
            <a:tile tx="0" ty="0" sx="100000" sy="100000" flip="none" algn="tl"/>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300" dirty="0" smtClean="0">
                <a:solidFill>
                  <a:schemeClr val="bg2">
                    <a:lumMod val="10000"/>
                  </a:schemeClr>
                </a:solidFill>
              </a:rPr>
              <a:t>Influenza</a:t>
            </a:r>
          </a:p>
          <a:p>
            <a:pPr algn="ctr"/>
            <a:r>
              <a:rPr lang="es-CO" sz="2300" dirty="0" smtClean="0">
                <a:solidFill>
                  <a:schemeClr val="bg2">
                    <a:lumMod val="10000"/>
                  </a:schemeClr>
                </a:solidFill>
              </a:rPr>
              <a:t>14s</a:t>
            </a:r>
            <a:endParaRPr lang="es-CO" sz="2300" dirty="0">
              <a:solidFill>
                <a:schemeClr val="bg2">
                  <a:lumMod val="10000"/>
                </a:schemeClr>
              </a:solidFill>
            </a:endParaRPr>
          </a:p>
        </p:txBody>
      </p:sp>
      <p:sp>
        <p:nvSpPr>
          <p:cNvPr id="15" name="Nube 14"/>
          <p:cNvSpPr/>
          <p:nvPr/>
        </p:nvSpPr>
        <p:spPr>
          <a:xfrm>
            <a:off x="1200150" y="2942871"/>
            <a:ext cx="2130426" cy="1196675"/>
          </a:xfrm>
          <a:prstGeom prst="cloud">
            <a:avLst/>
          </a:prstGeom>
          <a:blipFill>
            <a:blip r:embed="rId4"/>
            <a:tile tx="0" ty="0" sx="100000" sy="100000" flip="none" algn="tl"/>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smtClean="0">
                <a:solidFill>
                  <a:schemeClr val="bg2">
                    <a:lumMod val="10000"/>
                  </a:schemeClr>
                </a:solidFill>
              </a:rPr>
              <a:t>Tdap</a:t>
            </a:r>
          </a:p>
          <a:p>
            <a:pPr algn="ctr"/>
            <a:r>
              <a:rPr lang="es-CO" sz="2400" dirty="0" smtClean="0">
                <a:solidFill>
                  <a:schemeClr val="bg2">
                    <a:lumMod val="10000"/>
                  </a:schemeClr>
                </a:solidFill>
              </a:rPr>
              <a:t>26s</a:t>
            </a:r>
            <a:endParaRPr lang="es-CO" sz="2400" dirty="0">
              <a:solidFill>
                <a:schemeClr val="bg2">
                  <a:lumMod val="10000"/>
                </a:schemeClr>
              </a:solidFill>
            </a:endParaRPr>
          </a:p>
        </p:txBody>
      </p:sp>
      <p:sp>
        <p:nvSpPr>
          <p:cNvPr id="16" name="Nube 15"/>
          <p:cNvSpPr/>
          <p:nvPr/>
        </p:nvSpPr>
        <p:spPr>
          <a:xfrm>
            <a:off x="1021898" y="4404374"/>
            <a:ext cx="2381250" cy="1500441"/>
          </a:xfrm>
          <a:prstGeom prst="cloud">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400" dirty="0" smtClean="0">
              <a:solidFill>
                <a:schemeClr val="bg2">
                  <a:lumMod val="10000"/>
                </a:schemeClr>
              </a:solidFill>
            </a:endParaRPr>
          </a:p>
          <a:p>
            <a:pPr algn="ctr"/>
            <a:r>
              <a:rPr lang="es-CO" sz="2400" dirty="0" smtClean="0">
                <a:solidFill>
                  <a:schemeClr val="bg2">
                    <a:lumMod val="10000"/>
                  </a:schemeClr>
                </a:solidFill>
              </a:rPr>
              <a:t>Covid19</a:t>
            </a:r>
          </a:p>
          <a:p>
            <a:pPr algn="ctr"/>
            <a:r>
              <a:rPr lang="es-CO" sz="2400" dirty="0" smtClean="0">
                <a:solidFill>
                  <a:schemeClr val="bg2">
                    <a:lumMod val="10000"/>
                  </a:schemeClr>
                </a:solidFill>
              </a:rPr>
              <a:t>12s – 42d</a:t>
            </a:r>
          </a:p>
          <a:p>
            <a:pPr algn="ctr"/>
            <a:endParaRPr lang="es-CO" sz="2400" dirty="0">
              <a:solidFill>
                <a:schemeClr val="bg2">
                  <a:lumMod val="10000"/>
                </a:schemeClr>
              </a:solidFill>
            </a:endParaRPr>
          </a:p>
        </p:txBody>
      </p:sp>
    </p:spTree>
    <p:extLst>
      <p:ext uri="{BB962C8B-B14F-4D97-AF65-F5344CB8AC3E}">
        <p14:creationId xmlns:p14="http://schemas.microsoft.com/office/powerpoint/2010/main" val="36957448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Silueta De Mujer Embarazada Más Acuarela Abstracta Pintada. Pintura De Arte  Digital. Fotos, Retratos, Imágenes Y Fotografía De Archivo Libres De  Derecho. Image 709577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0534" y="2307771"/>
            <a:ext cx="3998315" cy="32324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Diagrama 3"/>
          <p:cNvGraphicFramePr/>
          <p:nvPr>
            <p:extLst>
              <p:ext uri="{D42A27DB-BD31-4B8C-83A1-F6EECF244321}">
                <p14:modId xmlns:p14="http://schemas.microsoft.com/office/powerpoint/2010/main" val="1198124459"/>
              </p:ext>
            </p:extLst>
          </p:nvPr>
        </p:nvGraphicFramePr>
        <p:xfrm>
          <a:off x="1107622" y="1179285"/>
          <a:ext cx="6640286" cy="50473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1 Título"/>
          <p:cNvSpPr txBox="1">
            <a:spLocks/>
          </p:cNvSpPr>
          <p:nvPr/>
        </p:nvSpPr>
        <p:spPr>
          <a:xfrm>
            <a:off x="468086" y="118606"/>
            <a:ext cx="7919358"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3200" b="1" dirty="0" smtClean="0">
                <a:solidFill>
                  <a:schemeClr val="accent1"/>
                </a:solidFill>
                <a:cs typeface="Aharoni" panose="02010803020104030203" pitchFamily="2" charset="-79"/>
              </a:rPr>
              <a:t>Control Prenatal de Seguimiento</a:t>
            </a:r>
            <a:endParaRPr lang="es-CO" sz="3200" dirty="0"/>
          </a:p>
        </p:txBody>
      </p:sp>
      <p:sp>
        <p:nvSpPr>
          <p:cNvPr id="6" name="CuadroTexto 5"/>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1141653986"/>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416555122"/>
              </p:ext>
            </p:extLst>
          </p:nvPr>
        </p:nvGraphicFramePr>
        <p:xfrm>
          <a:off x="396551" y="816432"/>
          <a:ext cx="8341567" cy="5074296"/>
        </p:xfrm>
        <a:graphic>
          <a:graphicData uri="http://schemas.openxmlformats.org/drawingml/2006/table">
            <a:tbl>
              <a:tblPr firstRow="1" firstCol="1" bandRow="1">
                <a:tableStyleId>{C4B1156A-380E-4F78-BDF5-A606A8083BF9}</a:tableStyleId>
              </a:tblPr>
              <a:tblGrid>
                <a:gridCol w="3892420">
                  <a:extLst>
                    <a:ext uri="{9D8B030D-6E8A-4147-A177-3AD203B41FA5}">
                      <a16:colId xmlns:a16="http://schemas.microsoft.com/office/drawing/2014/main" xmlns="" val="20000"/>
                    </a:ext>
                  </a:extLst>
                </a:gridCol>
                <a:gridCol w="4449147">
                  <a:extLst>
                    <a:ext uri="{9D8B030D-6E8A-4147-A177-3AD203B41FA5}">
                      <a16:colId xmlns:a16="http://schemas.microsoft.com/office/drawing/2014/main" xmlns="" val="20001"/>
                    </a:ext>
                  </a:extLst>
                </a:gridCol>
              </a:tblGrid>
              <a:tr h="318956">
                <a:tc>
                  <a:txBody>
                    <a:bodyPr/>
                    <a:lstStyle/>
                    <a:p>
                      <a:pPr algn="ctr">
                        <a:spcAft>
                          <a:spcPts val="0"/>
                        </a:spcAft>
                        <a:tabLst>
                          <a:tab pos="1371600" algn="l"/>
                        </a:tabLst>
                      </a:pPr>
                      <a:r>
                        <a:rPr lang="es-ES" sz="1800" dirty="0">
                          <a:effectLst/>
                        </a:rPr>
                        <a:t>SIGNOS DE ALARMA</a:t>
                      </a:r>
                      <a:endParaRPr lang="es-CO"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tabLst>
                          <a:tab pos="1371600" algn="l"/>
                        </a:tabLst>
                      </a:pPr>
                      <a:r>
                        <a:rPr lang="es-ES" sz="1800">
                          <a:effectLst/>
                        </a:rPr>
                        <a:t>SIGNOS DE ALARMA OBSTÉTRICOS</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318956">
                <a:tc>
                  <a:txBody>
                    <a:bodyPr/>
                    <a:lstStyle/>
                    <a:p>
                      <a:pPr algn="just">
                        <a:spcAft>
                          <a:spcPts val="0"/>
                        </a:spcAft>
                        <a:tabLst>
                          <a:tab pos="1371600" algn="l"/>
                        </a:tabLst>
                      </a:pPr>
                      <a:r>
                        <a:rPr lang="es-ES" sz="1800" dirty="0">
                          <a:effectLst/>
                        </a:rPr>
                        <a:t>Fiebre (Mayor o igual a 38C)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just">
                        <a:spcAft>
                          <a:spcPts val="0"/>
                        </a:spcAft>
                        <a:tabLst>
                          <a:tab pos="1371600" algn="l"/>
                        </a:tabLst>
                      </a:pPr>
                      <a:r>
                        <a:rPr lang="es-ES" sz="1800" dirty="0" smtClean="0">
                          <a:effectLst/>
                        </a:rPr>
                        <a:t>Dolor </a:t>
                      </a:r>
                      <a:r>
                        <a:rPr lang="es-ES" sz="1800" dirty="0">
                          <a:effectLst/>
                        </a:rPr>
                        <a:t>de cabeza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637911">
                <a:tc>
                  <a:txBody>
                    <a:bodyPr/>
                    <a:lstStyle/>
                    <a:p>
                      <a:pPr algn="just">
                        <a:spcAft>
                          <a:spcPts val="0"/>
                        </a:spcAft>
                        <a:tabLst>
                          <a:tab pos="1371600" algn="l"/>
                        </a:tabLst>
                      </a:pPr>
                      <a:r>
                        <a:rPr lang="es-ES" sz="1800" dirty="0">
                          <a:effectLst/>
                        </a:rPr>
                        <a:t>Tos (con o sin producción de esputo)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just">
                        <a:spcAft>
                          <a:spcPts val="0"/>
                        </a:spcAft>
                        <a:tabLst>
                          <a:tab pos="1371600" algn="l"/>
                        </a:tabLst>
                      </a:pPr>
                      <a:r>
                        <a:rPr lang="es-ES" sz="1800" dirty="0" smtClean="0">
                          <a:effectLst/>
                        </a:rPr>
                        <a:t>Ver </a:t>
                      </a:r>
                      <a:r>
                        <a:rPr lang="es-ES" sz="1800" dirty="0">
                          <a:effectLst/>
                        </a:rPr>
                        <a:t>lucecitas o visión borrosa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318956">
                <a:tc>
                  <a:txBody>
                    <a:bodyPr/>
                    <a:lstStyle/>
                    <a:p>
                      <a:pPr algn="just">
                        <a:spcAft>
                          <a:spcPts val="0"/>
                        </a:spcAft>
                        <a:tabLst>
                          <a:tab pos="1371600" algn="l"/>
                        </a:tabLst>
                      </a:pPr>
                      <a:r>
                        <a:rPr lang="es-ES" sz="1800" dirty="0">
                          <a:effectLst/>
                        </a:rPr>
                        <a:t>Dolor al respirar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Escuchar pitos o zumbidos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637911">
                <a:tc>
                  <a:txBody>
                    <a:bodyPr/>
                    <a:lstStyle/>
                    <a:p>
                      <a:pPr algn="just">
                        <a:spcAft>
                          <a:spcPts val="0"/>
                        </a:spcAft>
                        <a:tabLst>
                          <a:tab pos="1371600" algn="l"/>
                        </a:tabLst>
                      </a:pPr>
                      <a:r>
                        <a:rPr lang="es-ES" sz="1800">
                          <a:effectLst/>
                        </a:rPr>
                        <a:t>Dificultad para respirar (sensación de disnea o ahogo)</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Dolor en la boca de estómago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r h="608916">
                <a:tc>
                  <a:txBody>
                    <a:bodyPr/>
                    <a:lstStyle/>
                    <a:p>
                      <a:pPr algn="just">
                        <a:spcAft>
                          <a:spcPts val="0"/>
                        </a:spcAft>
                        <a:tabLst>
                          <a:tab pos="1371600" algn="l"/>
                        </a:tabLst>
                      </a:pPr>
                      <a:r>
                        <a:rPr lang="es-ES" sz="1800" dirty="0">
                          <a:effectLst/>
                        </a:rPr>
                        <a:t>Fatiga o malestar general intensos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Edemas o inflamación de manos y/o cara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5"/>
                  </a:ext>
                </a:extLst>
              </a:tr>
              <a:tr h="637911">
                <a:tc>
                  <a:txBody>
                    <a:bodyPr/>
                    <a:lstStyle/>
                    <a:p>
                      <a:pPr algn="just">
                        <a:spcAft>
                          <a:spcPts val="0"/>
                        </a:spcAft>
                        <a:tabLst>
                          <a:tab pos="1371600" algn="l"/>
                        </a:tabLst>
                      </a:pPr>
                      <a:r>
                        <a:rPr lang="es-ES" sz="1800">
                          <a:effectLst/>
                        </a:rPr>
                        <a:t>Incapacidad para tolerar la vía oral</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Disminución marcada o ausencia de movimientos      fetales</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6"/>
                  </a:ext>
                </a:extLst>
              </a:tr>
              <a:tr h="318956">
                <a:tc>
                  <a:txBody>
                    <a:bodyPr/>
                    <a:lstStyle/>
                    <a:p>
                      <a:pPr algn="just">
                        <a:spcAft>
                          <a:spcPts val="0"/>
                        </a:spcAft>
                        <a:tabLst>
                          <a:tab pos="1371600" algn="l"/>
                        </a:tabLst>
                      </a:pPr>
                      <a:r>
                        <a:rPr lang="es-ES" sz="1800">
                          <a:effectLst/>
                        </a:rPr>
                        <a:t>Náuseas o vomito persistente</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Actividad uterina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7"/>
                  </a:ext>
                </a:extLst>
              </a:tr>
              <a:tr h="318956">
                <a:tc>
                  <a:txBody>
                    <a:bodyPr/>
                    <a:lstStyle/>
                    <a:p>
                      <a:pPr algn="just">
                        <a:spcAft>
                          <a:spcPts val="0"/>
                        </a:spcAft>
                        <a:tabLst>
                          <a:tab pos="1371600" algn="l"/>
                        </a:tabLst>
                      </a:pPr>
                      <a:r>
                        <a:rPr lang="es-ES" sz="1800">
                          <a:effectLst/>
                        </a:rPr>
                        <a:t>Hemoptisis </a:t>
                      </a:r>
                      <a:endParaRPr lang="es-CO" sz="20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Sangrado por vagina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8"/>
                  </a:ext>
                </a:extLst>
              </a:tr>
              <a:tr h="637911">
                <a:tc>
                  <a:txBody>
                    <a:bodyPr/>
                    <a:lstStyle/>
                    <a:p>
                      <a:pPr algn="just">
                        <a:spcAft>
                          <a:spcPts val="0"/>
                        </a:spcAft>
                        <a:tabLst>
                          <a:tab pos="1371600" algn="l"/>
                        </a:tabLst>
                      </a:pPr>
                      <a:r>
                        <a:rPr lang="es-ES" sz="1800" dirty="0">
                          <a:effectLst/>
                        </a:rPr>
                        <a:t>Diarrea  </a:t>
                      </a:r>
                      <a:endParaRPr lang="es-CO" sz="20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a:effectLst/>
                        </a:rPr>
                        <a:t>Salida de líquido claro transparente o blanco por vagina </a:t>
                      </a:r>
                      <a:endParaRPr lang="es-CO"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9"/>
                  </a:ext>
                </a:extLst>
              </a:tr>
              <a:tr h="318956">
                <a:tc>
                  <a:txBody>
                    <a:bodyPr/>
                    <a:lstStyle/>
                    <a:p>
                      <a:pPr algn="just">
                        <a:spcAft>
                          <a:spcPts val="0"/>
                        </a:spcAft>
                        <a:tabLst>
                          <a:tab pos="1371600" algn="l"/>
                        </a:tabLst>
                      </a:pPr>
                      <a:r>
                        <a:rPr lang="es-ES" sz="1800">
                          <a:effectLst/>
                        </a:rPr>
                        <a:t> </a:t>
                      </a:r>
                      <a:endParaRPr lang="es-CO"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tabLst>
                          <a:tab pos="1371600" algn="l"/>
                        </a:tabLst>
                      </a:pPr>
                      <a:r>
                        <a:rPr lang="es-ES" sz="1800" dirty="0">
                          <a:effectLst/>
                        </a:rPr>
                        <a:t>Dolor o ardor al orinar </a:t>
                      </a:r>
                      <a:endParaRPr lang="es-CO"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10"/>
                  </a:ext>
                </a:extLst>
              </a:tr>
            </a:tbl>
          </a:graphicData>
        </a:graphic>
      </p:graphicFrame>
      <p:sp>
        <p:nvSpPr>
          <p:cNvPr id="3" name="CuadroTexto 2"/>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84518886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graphicFrame>
        <p:nvGraphicFramePr>
          <p:cNvPr id="6" name="Diagrama 5"/>
          <p:cNvGraphicFramePr/>
          <p:nvPr>
            <p:extLst>
              <p:ext uri="{D42A27DB-BD31-4B8C-83A1-F6EECF244321}">
                <p14:modId xmlns:p14="http://schemas.microsoft.com/office/powerpoint/2010/main" val="273797880"/>
              </p:ext>
            </p:extLst>
          </p:nvPr>
        </p:nvGraphicFramePr>
        <p:xfrm>
          <a:off x="642253" y="1153885"/>
          <a:ext cx="7511146" cy="5094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ítulo 1">
            <a:extLst>
              <a:ext uri="{FF2B5EF4-FFF2-40B4-BE49-F238E27FC236}">
                <a16:creationId xmlns:a16="http://schemas.microsoft.com/office/drawing/2014/main" xmlns="" id="{B057107F-8EFF-4108-8D84-A65BDF1723CD}"/>
              </a:ext>
            </a:extLst>
          </p:cNvPr>
          <p:cNvSpPr>
            <a:spLocks noGrp="1"/>
          </p:cNvSpPr>
          <p:nvPr>
            <p:ph type="title"/>
          </p:nvPr>
        </p:nvSpPr>
        <p:spPr>
          <a:xfrm>
            <a:off x="628650" y="365126"/>
            <a:ext cx="3736521" cy="888205"/>
          </a:xfrm>
        </p:spPr>
        <p:txBody>
          <a:bodyPr/>
          <a:lstStyle/>
          <a:p>
            <a:r>
              <a:rPr lang="es-CO" b="1" dirty="0"/>
              <a:t>Examen físico</a:t>
            </a:r>
          </a:p>
        </p:txBody>
      </p:sp>
    </p:spTree>
    <p:extLst>
      <p:ext uri="{BB962C8B-B14F-4D97-AF65-F5344CB8AC3E}">
        <p14:creationId xmlns:p14="http://schemas.microsoft.com/office/powerpoint/2010/main" val="292018843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CEFB66A-0B55-42A9-9135-5F5398DAE534}"/>
              </a:ext>
            </a:extLst>
          </p:cNvPr>
          <p:cNvSpPr>
            <a:spLocks noGrp="1"/>
          </p:cNvSpPr>
          <p:nvPr>
            <p:ph type="title"/>
          </p:nvPr>
        </p:nvSpPr>
        <p:spPr>
          <a:xfrm>
            <a:off x="626181" y="0"/>
            <a:ext cx="7886700" cy="642616"/>
          </a:xfrm>
        </p:spPr>
        <p:txBody>
          <a:bodyPr>
            <a:normAutofit/>
          </a:bodyPr>
          <a:lstStyle/>
          <a:p>
            <a:pPr algn="ctr"/>
            <a:r>
              <a:rPr lang="es-CO" b="1" dirty="0"/>
              <a:t>Solicitud de exámenes paraclínicos</a:t>
            </a:r>
          </a:p>
        </p:txBody>
      </p:sp>
      <p:graphicFrame>
        <p:nvGraphicFramePr>
          <p:cNvPr id="7" name="Marcador de contenido 3"/>
          <p:cNvGraphicFramePr>
            <a:graphicFrameLocks noGrp="1"/>
          </p:cNvGraphicFramePr>
          <p:nvPr>
            <p:ph idx="1"/>
            <p:extLst>
              <p:ext uri="{D42A27DB-BD31-4B8C-83A1-F6EECF244321}">
                <p14:modId xmlns:p14="http://schemas.microsoft.com/office/powerpoint/2010/main" val="1057067973"/>
              </p:ext>
            </p:extLst>
          </p:nvPr>
        </p:nvGraphicFramePr>
        <p:xfrm>
          <a:off x="299610" y="642620"/>
          <a:ext cx="8539843" cy="4710682"/>
        </p:xfrm>
        <a:graphic>
          <a:graphicData uri="http://schemas.openxmlformats.org/drawingml/2006/table">
            <a:tbl>
              <a:tblPr firstRow="1" firstCol="1" bandRow="1">
                <a:tableStyleId>{0E3FDE45-AF77-4B5C-9715-49D594BDF05E}</a:tableStyleId>
              </a:tblPr>
              <a:tblGrid>
                <a:gridCol w="2486120">
                  <a:extLst>
                    <a:ext uri="{9D8B030D-6E8A-4147-A177-3AD203B41FA5}">
                      <a16:colId xmlns:a16="http://schemas.microsoft.com/office/drawing/2014/main" xmlns="" val="20000"/>
                    </a:ext>
                  </a:extLst>
                </a:gridCol>
                <a:gridCol w="2020186">
                  <a:extLst>
                    <a:ext uri="{9D8B030D-6E8A-4147-A177-3AD203B41FA5}">
                      <a16:colId xmlns:a16="http://schemas.microsoft.com/office/drawing/2014/main" xmlns="" val="20001"/>
                    </a:ext>
                  </a:extLst>
                </a:gridCol>
                <a:gridCol w="2052084">
                  <a:extLst>
                    <a:ext uri="{9D8B030D-6E8A-4147-A177-3AD203B41FA5}">
                      <a16:colId xmlns:a16="http://schemas.microsoft.com/office/drawing/2014/main" xmlns="" val="20002"/>
                    </a:ext>
                  </a:extLst>
                </a:gridCol>
                <a:gridCol w="1981453">
                  <a:extLst>
                    <a:ext uri="{9D8B030D-6E8A-4147-A177-3AD203B41FA5}">
                      <a16:colId xmlns:a16="http://schemas.microsoft.com/office/drawing/2014/main" xmlns="" val="20003"/>
                    </a:ext>
                  </a:extLst>
                </a:gridCol>
              </a:tblGrid>
              <a:tr h="425146">
                <a:tc>
                  <a:txBody>
                    <a:bodyPr/>
                    <a:lstStyle/>
                    <a:p>
                      <a:pPr algn="just">
                        <a:spcAft>
                          <a:spcPts val="0"/>
                        </a:spcAft>
                      </a:pPr>
                      <a:r>
                        <a:rPr lang="en-US" sz="1200" dirty="0">
                          <a:effectLst/>
                        </a:rPr>
                        <a:t>PARACLINICO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1er Trimestre </a:t>
                      </a:r>
                      <a:endParaRPr lang="es-CO" sz="1200" dirty="0">
                        <a:effectLst/>
                      </a:endParaRPr>
                    </a:p>
                    <a:p>
                      <a:pPr algn="just">
                        <a:spcAft>
                          <a:spcPts val="0"/>
                        </a:spcAft>
                      </a:pPr>
                      <a:r>
                        <a:rPr lang="en-US" sz="1200" dirty="0">
                          <a:effectLst/>
                        </a:rPr>
                        <a:t>(1-12 semanas)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2do Trimestre</a:t>
                      </a:r>
                      <a:endParaRPr lang="es-CO" sz="1200" dirty="0">
                        <a:effectLst/>
                      </a:endParaRPr>
                    </a:p>
                    <a:p>
                      <a:pPr algn="just">
                        <a:spcAft>
                          <a:spcPts val="0"/>
                        </a:spcAft>
                      </a:pPr>
                      <a:r>
                        <a:rPr lang="en-US" sz="1200" dirty="0">
                          <a:effectLst/>
                        </a:rPr>
                        <a:t>(13-28 semanas)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3er Trimestre </a:t>
                      </a:r>
                      <a:endParaRPr lang="es-CO" sz="1200" dirty="0">
                        <a:effectLst/>
                      </a:endParaRPr>
                    </a:p>
                    <a:p>
                      <a:pPr algn="just">
                        <a:spcAft>
                          <a:spcPts val="0"/>
                        </a:spcAft>
                      </a:pPr>
                      <a:r>
                        <a:rPr lang="en-US" sz="1200" dirty="0">
                          <a:effectLst/>
                        </a:rPr>
                        <a:t>(29/40 semanas)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241778">
                <a:tc>
                  <a:txBody>
                    <a:bodyPr/>
                    <a:lstStyle/>
                    <a:p>
                      <a:pPr algn="just">
                        <a:spcAft>
                          <a:spcPts val="0"/>
                        </a:spcAft>
                      </a:pPr>
                      <a:r>
                        <a:rPr lang="en-US" sz="1200" dirty="0" err="1">
                          <a:effectLst/>
                        </a:rPr>
                        <a:t>Hemoclasificacion</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241778">
                <a:tc>
                  <a:txBody>
                    <a:bodyPr/>
                    <a:lstStyle/>
                    <a:p>
                      <a:pPr algn="just">
                        <a:spcAft>
                          <a:spcPts val="0"/>
                        </a:spcAft>
                      </a:pPr>
                      <a:r>
                        <a:rPr lang="en-US" sz="1200" dirty="0">
                          <a:effectLst/>
                        </a:rPr>
                        <a:t>Hemograma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Semana 28</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 </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241778">
                <a:tc>
                  <a:txBody>
                    <a:bodyPr/>
                    <a:lstStyle/>
                    <a:p>
                      <a:pPr algn="just">
                        <a:spcAft>
                          <a:spcPts val="0"/>
                        </a:spcAft>
                      </a:pPr>
                      <a:r>
                        <a:rPr lang="en-US" sz="1200" dirty="0" err="1">
                          <a:effectLst/>
                        </a:rPr>
                        <a:t>HBAgS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 </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241778">
                <a:tc>
                  <a:txBody>
                    <a:bodyPr/>
                    <a:lstStyle/>
                    <a:p>
                      <a:pPr algn="just">
                        <a:spcAft>
                          <a:spcPts val="0"/>
                        </a:spcAft>
                      </a:pPr>
                      <a:r>
                        <a:rPr lang="en-US" sz="1200" dirty="0" smtClean="0">
                          <a:effectLst/>
                        </a:rPr>
                        <a:t>Glicemia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r h="386860">
                <a:tc>
                  <a:txBody>
                    <a:bodyPr/>
                    <a:lstStyle/>
                    <a:p>
                      <a:pPr algn="just">
                        <a:spcAft>
                          <a:spcPts val="0"/>
                        </a:spcAft>
                      </a:pPr>
                      <a:r>
                        <a:rPr lang="en-US" sz="1200" dirty="0">
                          <a:effectLst/>
                        </a:rPr>
                        <a:t>VIH</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 al</a:t>
                      </a:r>
                      <a:r>
                        <a:rPr lang="en-US" sz="1200" baseline="0" dirty="0" smtClean="0">
                          <a:effectLst/>
                        </a:rPr>
                        <a:t> memento del parto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5"/>
                  </a:ext>
                </a:extLst>
              </a:tr>
              <a:tr h="241778">
                <a:tc>
                  <a:txBody>
                    <a:bodyPr/>
                    <a:lstStyle/>
                    <a:p>
                      <a:pPr algn="just">
                        <a:spcAft>
                          <a:spcPts val="0"/>
                        </a:spcAft>
                      </a:pPr>
                      <a:r>
                        <a:rPr lang="en-US" sz="1200" dirty="0" err="1" smtClean="0">
                          <a:effectLst/>
                        </a:rPr>
                        <a:t>PRT</a:t>
                      </a:r>
                      <a:r>
                        <a:rPr lang="en-US" sz="1200" dirty="0" smtClean="0">
                          <a:effectLst/>
                        </a:rPr>
                        <a:t> </a:t>
                      </a:r>
                      <a:r>
                        <a:rPr lang="en-US" sz="1200" dirty="0" err="1" smtClean="0">
                          <a:effectLst/>
                        </a:rPr>
                        <a:t>sifilis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a:effectLst/>
                        </a:rPr>
                        <a:t>SI</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6"/>
                  </a:ext>
                </a:extLst>
              </a:tr>
              <a:tr h="251073">
                <a:tc>
                  <a:txBody>
                    <a:bodyPr/>
                    <a:lstStyle/>
                    <a:p>
                      <a:pPr algn="just">
                        <a:spcAft>
                          <a:spcPts val="0"/>
                        </a:spcAft>
                      </a:pPr>
                      <a:r>
                        <a:rPr lang="en-US" sz="1200" dirty="0">
                          <a:effectLst/>
                        </a:rPr>
                        <a:t>Urocultivo</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Hasta Semana 16</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MX" sz="1200" spc="-75" dirty="0" smtClean="0">
                          <a:effectLst/>
                        </a:rPr>
                        <a:t>Si</a:t>
                      </a:r>
                      <a:r>
                        <a:rPr lang="es-MX" sz="1200" spc="-75" baseline="0" dirty="0" smtClean="0">
                          <a:effectLst/>
                        </a:rPr>
                        <a:t> </a:t>
                      </a:r>
                      <a:r>
                        <a:rPr lang="es-MX" sz="1200" spc="-75" dirty="0" smtClean="0">
                          <a:effectLst/>
                        </a:rPr>
                        <a:t>bacteriuria </a:t>
                      </a:r>
                      <a:r>
                        <a:rPr lang="es-MX" sz="1200" spc="-75" dirty="0">
                          <a:effectLst/>
                        </a:rPr>
                        <a:t>asintomática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7"/>
                  </a:ext>
                </a:extLst>
              </a:tr>
              <a:tr h="241778">
                <a:tc>
                  <a:txBody>
                    <a:bodyPr/>
                    <a:lstStyle/>
                    <a:p>
                      <a:pPr algn="just">
                        <a:spcAft>
                          <a:spcPts val="0"/>
                        </a:spcAft>
                      </a:pPr>
                      <a:r>
                        <a:rPr lang="en-US" sz="1200" dirty="0" smtClean="0">
                          <a:effectLst/>
                        </a:rPr>
                        <a:t>Rubeola IgG</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9"/>
                  </a:ext>
                </a:extLst>
              </a:tr>
              <a:tr h="242342">
                <a:tc>
                  <a:txBody>
                    <a:bodyPr/>
                    <a:lstStyle/>
                    <a:p>
                      <a:pPr algn="just">
                        <a:spcAft>
                          <a:spcPts val="0"/>
                        </a:spcAft>
                      </a:pPr>
                      <a:r>
                        <a:rPr lang="en-US" sz="1200" dirty="0" smtClean="0">
                          <a:effectLst/>
                        </a:rPr>
                        <a:t>Toxoplasma</a:t>
                      </a:r>
                      <a:r>
                        <a:rPr lang="en-US" sz="1200" baseline="0" dirty="0" smtClean="0">
                          <a:effectLst/>
                        </a:rPr>
                        <a:t> IgG – IgM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smtClean="0">
                          <a:effectLst/>
                        </a:rPr>
                        <a:t>SI</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1200" dirty="0">
                          <a:effectLst/>
                        </a:rPr>
                        <a:t> </a:t>
                      </a:r>
                      <a:endParaRPr lang="en-US" sz="1200" dirty="0" smtClean="0">
                        <a:effectLst/>
                      </a:endParaRPr>
                    </a:p>
                  </a:txBody>
                  <a:tcPr marL="68580" marR="68580" marT="0" marB="0"/>
                </a:tc>
                <a:extLst>
                  <a:ext uri="{0D108BD9-81ED-4DB2-BD59-A6C34878D82A}">
                    <a16:rowId xmlns:a16="http://schemas.microsoft.com/office/drawing/2014/main" xmlns="" val="10010"/>
                  </a:ext>
                </a:extLst>
              </a:tr>
              <a:tr h="483558">
                <a:tc>
                  <a:txBody>
                    <a:bodyPr/>
                    <a:lstStyle/>
                    <a:p>
                      <a:pPr algn="just">
                        <a:spcAft>
                          <a:spcPts val="0"/>
                        </a:spcAft>
                      </a:pPr>
                      <a:r>
                        <a:rPr lang="es-ES" sz="1200" b="1" kern="1200" baseline="0" dirty="0" smtClean="0">
                          <a:solidFill>
                            <a:schemeClr val="tx1"/>
                          </a:solidFill>
                          <a:effectLst/>
                          <a:latin typeface="+mn-lt"/>
                          <a:ea typeface="+mn-ea"/>
                          <a:cs typeface="+mn-cs"/>
                        </a:rPr>
                        <a:t>Gota Gruesa</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rPr>
                        <a:t>Zona</a:t>
                      </a:r>
                      <a:r>
                        <a:rPr lang="es-CO" sz="1200" baseline="0" dirty="0" smtClean="0">
                          <a:solidFill>
                            <a:schemeClr val="bg2">
                              <a:lumMod val="10000"/>
                            </a:schemeClr>
                          </a:solidFill>
                          <a:effectLst/>
                          <a:latin typeface="+mn-lt"/>
                          <a:ea typeface="Calibri" panose="020F0502020204030204" pitchFamily="34" charset="0"/>
                          <a:cs typeface="Times New Roman" panose="02020603050405020304" pitchFamily="18" charset="0"/>
                        </a:rPr>
                        <a:t> endémica Mensual </a:t>
                      </a:r>
                      <a:endPar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1"/>
                  </a:ext>
                </a:extLst>
              </a:tr>
              <a:tr h="362668">
                <a:tc>
                  <a:txBody>
                    <a:bodyPr/>
                    <a:lstStyle/>
                    <a:p>
                      <a:pPr algn="just">
                        <a:spcAft>
                          <a:spcPts val="0"/>
                        </a:spcAft>
                      </a:pPr>
                      <a:r>
                        <a:rPr kumimoji="0" lang="es-ES" sz="1200" b="1" i="0" u="none" strike="noStrike" kern="1200" cap="none" spc="0" normalizeH="0" baseline="0" noProof="0" dirty="0" smtClean="0">
                          <a:ln>
                            <a:noFill/>
                          </a:ln>
                          <a:solidFill>
                            <a:schemeClr val="tx1"/>
                          </a:solidFill>
                          <a:effectLst/>
                          <a:uLnTx/>
                          <a:uFillTx/>
                          <a:latin typeface="+mn-lt"/>
                          <a:ea typeface="+mn-ea"/>
                          <a:cs typeface="+mn-cs"/>
                        </a:rPr>
                        <a:t>Chagas</a:t>
                      </a:r>
                      <a:endParaRPr lang="es-CO"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s-CO" sz="1200" dirty="0" smtClean="0">
                          <a:solidFill>
                            <a:schemeClr val="bg2">
                              <a:lumMod val="10000"/>
                            </a:schemeClr>
                          </a:solidFill>
                          <a:effectLst/>
                          <a:latin typeface="+mn-lt"/>
                          <a:ea typeface="Calibri" panose="020F0502020204030204" pitchFamily="34" charset="0"/>
                          <a:cs typeface="Times New Roman" panose="02020603050405020304" pitchFamily="18" charset="0"/>
                        </a:rPr>
                        <a:t>Zona endémica</a:t>
                      </a: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2"/>
                  </a:ext>
                </a:extLst>
              </a:tr>
              <a:tr h="362668">
                <a:tc>
                  <a:txBody>
                    <a:bodyPr/>
                    <a:lstStyle/>
                    <a:p>
                      <a:pPr algn="just">
                        <a:spcAft>
                          <a:spcPts val="0"/>
                        </a:spcAft>
                      </a:pPr>
                      <a:r>
                        <a:rPr lang="es-ES" sz="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PRUEBA</a:t>
                      </a:r>
                      <a:r>
                        <a:rPr lang="es-ES" sz="1200"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DE TOLERANCIA A LA GLUCOSA </a:t>
                      </a:r>
                      <a:endParaRPr lang="es-CO"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Entre semana 24 y 28</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3"/>
                  </a:ext>
                </a:extLst>
              </a:tr>
              <a:tr h="259049">
                <a:tc>
                  <a:txBody>
                    <a:bodyPr/>
                    <a:lstStyle/>
                    <a:p>
                      <a:pPr algn="just">
                        <a:spcAft>
                          <a:spcPts val="0"/>
                        </a:spcAft>
                      </a:pPr>
                      <a:r>
                        <a:rPr lang="es-ES" sz="1200" dirty="0">
                          <a:effectLst/>
                        </a:rPr>
                        <a:t>Ecografías</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a:effectLst/>
                        </a:rPr>
                        <a:t>Semana 10.6 y 13.6</a:t>
                      </a:r>
                      <a:endParaRPr lang="es-CO" sz="120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smtClean="0">
                          <a:effectLst/>
                        </a:rPr>
                        <a:t>Semana</a:t>
                      </a:r>
                      <a:r>
                        <a:rPr lang="es-ES" sz="1200" baseline="0" dirty="0" smtClean="0">
                          <a:effectLst/>
                        </a:rPr>
                        <a:t> </a:t>
                      </a:r>
                      <a:r>
                        <a:rPr lang="es-ES" sz="1200" dirty="0" smtClean="0">
                          <a:effectLst/>
                        </a:rPr>
                        <a:t>18-22</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smtClean="0">
                          <a:effectLst/>
                        </a:rPr>
                        <a:t>AU</a:t>
                      </a:r>
                      <a:r>
                        <a:rPr lang="es-ES" sz="1200" baseline="0" dirty="0" smtClean="0">
                          <a:effectLst/>
                        </a:rPr>
                        <a:t> &lt; p</a:t>
                      </a:r>
                      <a:r>
                        <a:rPr lang="es-ES" sz="1200" dirty="0" smtClean="0">
                          <a:effectLst/>
                        </a:rPr>
                        <a:t>10 o &gt;</a:t>
                      </a:r>
                      <a:r>
                        <a:rPr lang="es-ES" sz="1200" baseline="0" dirty="0" smtClean="0">
                          <a:effectLst/>
                        </a:rPr>
                        <a:t> p90</a:t>
                      </a:r>
                      <a:r>
                        <a:rPr lang="es-ES" sz="1200" dirty="0" smtClean="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4"/>
                  </a:ext>
                </a:extLst>
              </a:tr>
              <a:tr h="483558">
                <a:tc>
                  <a:txBody>
                    <a:bodyPr/>
                    <a:lstStyle/>
                    <a:p>
                      <a:pPr algn="just">
                        <a:spcAft>
                          <a:spcPts val="0"/>
                        </a:spcAft>
                      </a:pPr>
                      <a:r>
                        <a:rPr lang="es-ES" sz="1200" dirty="0" smtClean="0">
                          <a:effectLst/>
                        </a:rPr>
                        <a:t>Cultivo</a:t>
                      </a:r>
                      <a:r>
                        <a:rPr lang="es-ES" sz="1200" baseline="0" dirty="0" smtClean="0">
                          <a:effectLst/>
                        </a:rPr>
                        <a:t> </a:t>
                      </a:r>
                      <a:r>
                        <a:rPr lang="es-ES" sz="1200" b="1" kern="1200" dirty="0" smtClean="0">
                          <a:solidFill>
                            <a:schemeClr val="tx1"/>
                          </a:solidFill>
                          <a:effectLst/>
                          <a:latin typeface="+mn-lt"/>
                          <a:ea typeface="+mn-ea"/>
                          <a:cs typeface="+mn-cs"/>
                        </a:rPr>
                        <a:t>rectal</a:t>
                      </a:r>
                      <a:r>
                        <a:rPr lang="es-ES" sz="1200" b="1" kern="1200" baseline="0" dirty="0" smtClean="0">
                          <a:solidFill>
                            <a:schemeClr val="tx1"/>
                          </a:solidFill>
                          <a:effectLst/>
                          <a:latin typeface="+mn-lt"/>
                          <a:ea typeface="+mn-ea"/>
                          <a:cs typeface="+mn-cs"/>
                        </a:rPr>
                        <a:t> </a:t>
                      </a:r>
                      <a:r>
                        <a:rPr lang="es-ES" sz="1200" b="1" kern="1200" dirty="0" smtClean="0">
                          <a:solidFill>
                            <a:schemeClr val="tx1"/>
                          </a:solidFill>
                          <a:effectLst/>
                          <a:latin typeface="+mn-lt"/>
                          <a:ea typeface="+mn-ea"/>
                          <a:cs typeface="+mn-cs"/>
                        </a:rPr>
                        <a:t>y vaginal</a:t>
                      </a:r>
                      <a:r>
                        <a:rPr lang="es-ES" sz="1200" b="1" kern="1200" baseline="0" dirty="0" smtClean="0">
                          <a:solidFill>
                            <a:schemeClr val="tx1"/>
                          </a:solidFill>
                          <a:effectLst/>
                          <a:latin typeface="+mn-lt"/>
                          <a:ea typeface="+mn-ea"/>
                          <a:cs typeface="+mn-cs"/>
                        </a:rPr>
                        <a:t> p</a:t>
                      </a:r>
                      <a:r>
                        <a:rPr lang="es-ES" sz="1200" dirty="0" smtClean="0">
                          <a:effectLst/>
                        </a:rPr>
                        <a:t>ara </a:t>
                      </a:r>
                      <a:r>
                        <a:rPr lang="es-ES" sz="1200" dirty="0">
                          <a:effectLst/>
                        </a:rPr>
                        <a:t>Estreptococco del grupo B</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 </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200" dirty="0">
                          <a:effectLst/>
                        </a:rPr>
                        <a:t>Semana </a:t>
                      </a:r>
                      <a:r>
                        <a:rPr lang="es-ES" sz="1200" dirty="0" smtClean="0">
                          <a:effectLst/>
                        </a:rPr>
                        <a:t>35</a:t>
                      </a:r>
                      <a:r>
                        <a:rPr lang="es-ES" sz="1200" baseline="0" dirty="0" smtClean="0">
                          <a:effectLst/>
                        </a:rPr>
                        <a:t> - 37</a:t>
                      </a:r>
                      <a:endParaRPr lang="es-CO" sz="12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15"/>
                  </a:ext>
                </a:extLst>
              </a:tr>
            </a:tbl>
          </a:graphicData>
        </a:graphic>
      </p:graphicFrame>
      <p:sp>
        <p:nvSpPr>
          <p:cNvPr id="5" name="CuadroTexto 4"/>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Rectángulo 2"/>
          <p:cNvSpPr/>
          <p:nvPr/>
        </p:nvSpPr>
        <p:spPr>
          <a:xfrm>
            <a:off x="262185" y="5353302"/>
            <a:ext cx="8633687" cy="1077218"/>
          </a:xfrm>
          <a:prstGeom prst="rect">
            <a:avLst/>
          </a:prstGeom>
          <a:noFill/>
        </p:spPr>
        <p:txBody>
          <a:bodyPr wrap="square" lIns="91440" tIns="45720" rIns="91440" bIns="45720">
            <a:spAutoFit/>
          </a:bodyPr>
          <a:lstStyle/>
          <a:p>
            <a:pPr lvl="0"/>
            <a:r>
              <a:rPr lang="es-ES" sz="1600" dirty="0"/>
              <a:t>Prueba </a:t>
            </a:r>
            <a:r>
              <a:rPr lang="es-ES" sz="1600" dirty="0" err="1"/>
              <a:t>treponémica</a:t>
            </a:r>
            <a:r>
              <a:rPr lang="es-ES" sz="1600" dirty="0"/>
              <a:t> rápida, </a:t>
            </a:r>
            <a:r>
              <a:rPr lang="es-ES" sz="1600" dirty="0" err="1" smtClean="0"/>
              <a:t>Hemoclasificación</a:t>
            </a:r>
            <a:r>
              <a:rPr lang="es-ES" sz="1600" dirty="0"/>
              <a:t>, si la gestante </a:t>
            </a:r>
            <a:r>
              <a:rPr lang="es-ES" sz="1600" b="1" dirty="0"/>
              <a:t>NO</a:t>
            </a:r>
            <a:r>
              <a:rPr lang="es-ES" sz="1600" dirty="0"/>
              <a:t> tuvo control prenatal.</a:t>
            </a:r>
            <a:endParaRPr lang="es-CO" sz="1600" dirty="0"/>
          </a:p>
          <a:p>
            <a:pPr lvl="0"/>
            <a:r>
              <a:rPr lang="es-ES" sz="1600" dirty="0"/>
              <a:t>Prueba para VIH (prueba rápida) en caso de </a:t>
            </a:r>
            <a:r>
              <a:rPr lang="es-ES" sz="1600" b="1" dirty="0"/>
              <a:t>NO </a:t>
            </a:r>
            <a:r>
              <a:rPr lang="es-ES" sz="1600" dirty="0"/>
              <a:t>haberse realizado en el tercer trimestre.</a:t>
            </a:r>
            <a:endParaRPr lang="es-CO" sz="1600" dirty="0"/>
          </a:p>
          <a:p>
            <a:pPr lvl="0"/>
            <a:r>
              <a:rPr lang="es-ES" sz="1600" dirty="0"/>
              <a:t>Gota gruesa en zona endémica de </a:t>
            </a:r>
            <a:r>
              <a:rPr lang="es-ES" sz="1600" dirty="0" smtClean="0"/>
              <a:t>malaria. Antígeno </a:t>
            </a:r>
            <a:r>
              <a:rPr lang="es-ES" sz="1600" dirty="0"/>
              <a:t>de superficie de hepatitis B si </a:t>
            </a:r>
            <a:r>
              <a:rPr lang="es-ES" sz="1600" b="1" dirty="0"/>
              <a:t>NO</a:t>
            </a:r>
            <a:r>
              <a:rPr lang="es-ES" sz="1600" dirty="0"/>
              <a:t> cuenta con tamizaje durante la consulta para el cuidado prenatal</a:t>
            </a:r>
            <a:endParaRPr lang="es-CO" sz="1600" dirty="0"/>
          </a:p>
        </p:txBody>
      </p:sp>
    </p:spTree>
    <p:extLst>
      <p:ext uri="{BB962C8B-B14F-4D97-AF65-F5344CB8AC3E}">
        <p14:creationId xmlns:p14="http://schemas.microsoft.com/office/powerpoint/2010/main" val="705239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9CEFB66A-0B55-42A9-9135-5F5398DAE534}"/>
              </a:ext>
            </a:extLst>
          </p:cNvPr>
          <p:cNvSpPr txBox="1">
            <a:spLocks/>
          </p:cNvSpPr>
          <p:nvPr/>
        </p:nvSpPr>
        <p:spPr>
          <a:xfrm>
            <a:off x="628650" y="365127"/>
            <a:ext cx="7886700" cy="8493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b="1" smtClean="0"/>
              <a:t>Solicitud de exámenes paraclínicos</a:t>
            </a:r>
            <a:endParaRPr lang="es-CO" b="1" dirty="0"/>
          </a:p>
        </p:txBody>
      </p:sp>
      <p:sp>
        <p:nvSpPr>
          <p:cNvPr id="5" name="Rectángulo redondeado 4"/>
          <p:cNvSpPr/>
          <p:nvPr/>
        </p:nvSpPr>
        <p:spPr>
          <a:xfrm>
            <a:off x="175224" y="1708030"/>
            <a:ext cx="2856422" cy="3991021"/>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ECOGRAFIA DE TAMIZAJE</a:t>
            </a:r>
          </a:p>
          <a:p>
            <a:pPr algn="ctr"/>
            <a:r>
              <a:rPr lang="es-CO" dirty="0" smtClean="0"/>
              <a:t>10 semanas + 6 días y 13 semanas + 6 días</a:t>
            </a:r>
          </a:p>
          <a:p>
            <a:pPr algn="ctr"/>
            <a:r>
              <a:rPr lang="es-CO" dirty="0" smtClean="0"/>
              <a:t>Tamizaje de aneuploidias</a:t>
            </a:r>
            <a:endParaRPr lang="es-CO" dirty="0"/>
          </a:p>
        </p:txBody>
      </p:sp>
      <p:sp>
        <p:nvSpPr>
          <p:cNvPr id="6" name="Rectángulo redondeado 5"/>
          <p:cNvSpPr/>
          <p:nvPr/>
        </p:nvSpPr>
        <p:spPr>
          <a:xfrm>
            <a:off x="3175868" y="1708030"/>
            <a:ext cx="2856422" cy="3991021"/>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ECOGRAFÍA DE DETALLE ANATOMICO</a:t>
            </a:r>
          </a:p>
          <a:p>
            <a:pPr algn="ctr"/>
            <a:r>
              <a:rPr lang="es-CO" dirty="0" smtClean="0"/>
              <a:t>Entre semana 18 y semana 23 + 6 días</a:t>
            </a:r>
          </a:p>
        </p:txBody>
      </p:sp>
      <p:sp>
        <p:nvSpPr>
          <p:cNvPr id="7" name="Rectángulo redondeado 6"/>
          <p:cNvSpPr/>
          <p:nvPr/>
        </p:nvSpPr>
        <p:spPr>
          <a:xfrm>
            <a:off x="6142007" y="1708030"/>
            <a:ext cx="2856422" cy="3991022"/>
          </a:xfrm>
          <a:prstGeom prst="round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s-CO" b="1" dirty="0" smtClean="0"/>
              <a:t>ECOGRAFÍA OBSTÉTRICA</a:t>
            </a:r>
          </a:p>
          <a:p>
            <a:pPr algn="ctr"/>
            <a:r>
              <a:rPr lang="es-CO" dirty="0" smtClean="0"/>
              <a:t>Altura uterina menor a percentil 10 o mayor al 90</a:t>
            </a:r>
            <a:endParaRPr lang="es-CO" dirty="0"/>
          </a:p>
        </p:txBody>
      </p:sp>
      <p:pic>
        <p:nvPicPr>
          <p:cNvPr id="1026" name="Picture 2" descr="Ecografía de marcadores en el primer trimestre de gestación en la Unidad de  Ecografia del Centro Gutenbe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66" y="3714173"/>
            <a:ext cx="2363338" cy="17296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ECOGRAFÍA DE DETALLE ANATÓMICO III NIVEL DE COMPLEJIDAD - Unifetus5D Dra.  Nicol Corredor Ginecóloga Obstetra. Perinatól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8820" y="3748396"/>
            <a:ext cx="2664745" cy="15988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LAS ECOGRAFÍAS EN EL EMBARA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112" y="3703540"/>
            <a:ext cx="2428211" cy="1824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Tree>
    <p:extLst>
      <p:ext uri="{BB962C8B-B14F-4D97-AF65-F5344CB8AC3E}">
        <p14:creationId xmlns:p14="http://schemas.microsoft.com/office/powerpoint/2010/main" val="292368978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533198102"/>
              </p:ext>
            </p:extLst>
          </p:nvPr>
        </p:nvGraphicFramePr>
        <p:xfrm>
          <a:off x="2696939" y="359229"/>
          <a:ext cx="7317922" cy="5900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ítulo 1">
            <a:extLst>
              <a:ext uri="{FF2B5EF4-FFF2-40B4-BE49-F238E27FC236}">
                <a16:creationId xmlns:a16="http://schemas.microsoft.com/office/drawing/2014/main" xmlns="" id="{84F10281-1713-437B-9C76-0BAFAAB6E792}"/>
              </a:ext>
            </a:extLst>
          </p:cNvPr>
          <p:cNvSpPr txBox="1">
            <a:spLocks/>
          </p:cNvSpPr>
          <p:nvPr/>
        </p:nvSpPr>
        <p:spPr>
          <a:xfrm>
            <a:off x="244930" y="610216"/>
            <a:ext cx="6917869" cy="14745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s-CO" sz="2800" b="1" dirty="0" smtClean="0"/>
              <a:t>Seguimiento al plan</a:t>
            </a:r>
          </a:p>
          <a:p>
            <a:pPr fontAlgn="auto">
              <a:spcAft>
                <a:spcPts val="0"/>
              </a:spcAft>
            </a:pPr>
            <a:r>
              <a:rPr lang="es-CO" sz="2800" b="1" dirty="0" smtClean="0"/>
              <a:t>integral de cuidado </a:t>
            </a:r>
          </a:p>
          <a:p>
            <a:pPr fontAlgn="auto">
              <a:spcAft>
                <a:spcPts val="0"/>
              </a:spcAft>
            </a:pPr>
            <a:r>
              <a:rPr lang="es-CO" sz="2800" b="1" dirty="0" smtClean="0"/>
              <a:t>para la Salud</a:t>
            </a:r>
            <a:endParaRPr lang="es-CO" sz="2800" b="1" dirty="0"/>
          </a:p>
        </p:txBody>
      </p:sp>
      <p:sp>
        <p:nvSpPr>
          <p:cNvPr id="9" name="Rectángulo 8"/>
          <p:cNvSpPr/>
          <p:nvPr/>
        </p:nvSpPr>
        <p:spPr>
          <a:xfrm>
            <a:off x="1116723" y="3325642"/>
            <a:ext cx="2124539" cy="1805163"/>
          </a:xfrm>
          <a:prstGeom prst="rect">
            <a:avLst/>
          </a:prstGeom>
          <a:blipFill rotWithShape="1">
            <a:blip r:embed="rId8"/>
            <a:stretch>
              <a:fillRect/>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grpSp>
        <p:nvGrpSpPr>
          <p:cNvPr id="10" name="Grupo 9"/>
          <p:cNvGrpSpPr/>
          <p:nvPr/>
        </p:nvGrpSpPr>
        <p:grpSpPr>
          <a:xfrm>
            <a:off x="1116722" y="2975330"/>
            <a:ext cx="2124542" cy="1252894"/>
            <a:chOff x="1244160" y="995919"/>
            <a:chExt cx="2124542" cy="1252894"/>
          </a:xfrm>
        </p:grpSpPr>
        <p:sp>
          <p:nvSpPr>
            <p:cNvPr id="11" name="Rectángulo 10"/>
            <p:cNvSpPr/>
            <p:nvPr/>
          </p:nvSpPr>
          <p:spPr>
            <a:xfrm>
              <a:off x="1244163" y="1971074"/>
              <a:ext cx="2124539" cy="27773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ángulo 11"/>
            <p:cNvSpPr/>
            <p:nvPr/>
          </p:nvSpPr>
          <p:spPr>
            <a:xfrm>
              <a:off x="1244160" y="995919"/>
              <a:ext cx="2124539" cy="2777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O" sz="1600" kern="1200" dirty="0" smtClean="0">
                  <a:solidFill>
                    <a:schemeClr val="bg2">
                      <a:lumMod val="10000"/>
                    </a:schemeClr>
                  </a:solidFill>
                </a:rPr>
                <a:t>Desparasitación </a:t>
              </a:r>
              <a:endParaRPr lang="es-CO" sz="1600" kern="1200" dirty="0">
                <a:solidFill>
                  <a:schemeClr val="bg2">
                    <a:lumMod val="10000"/>
                  </a:schemeClr>
                </a:solidFill>
              </a:endParaRPr>
            </a:p>
          </p:txBody>
        </p:sp>
      </p:grpSp>
      <p:grpSp>
        <p:nvGrpSpPr>
          <p:cNvPr id="13" name="Grupo 12"/>
          <p:cNvGrpSpPr/>
          <p:nvPr/>
        </p:nvGrpSpPr>
        <p:grpSpPr>
          <a:xfrm>
            <a:off x="1116724" y="5088718"/>
            <a:ext cx="2124539" cy="472097"/>
            <a:chOff x="1244163" y="2248813"/>
            <a:chExt cx="2124539" cy="472097"/>
          </a:xfrm>
          <a:scene3d>
            <a:camera prst="orthographicFront"/>
            <a:lightRig rig="flat" dir="t"/>
          </a:scene3d>
        </p:grpSpPr>
        <p:sp>
          <p:nvSpPr>
            <p:cNvPr id="14" name="Rectángulo 13"/>
            <p:cNvSpPr/>
            <p:nvPr/>
          </p:nvSpPr>
          <p:spPr>
            <a:xfrm>
              <a:off x="1244163" y="2248813"/>
              <a:ext cx="2124539" cy="472097"/>
            </a:xfrm>
            <a:prstGeom prst="rect">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5" name="Rectángulo 14"/>
            <p:cNvSpPr/>
            <p:nvPr/>
          </p:nvSpPr>
          <p:spPr>
            <a:xfrm>
              <a:off x="1244163" y="2248813"/>
              <a:ext cx="2124539" cy="4720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s-CO" sz="1050" kern="1200" dirty="0" smtClean="0">
                  <a:solidFill>
                    <a:schemeClr val="bg2">
                      <a:lumMod val="10000"/>
                    </a:schemeClr>
                  </a:solidFill>
                </a:rPr>
                <a:t>Albendazol dosis única de 400 mg </a:t>
              </a:r>
              <a:r>
                <a:rPr lang="es-CO" sz="1050" kern="1200" dirty="0" err="1" smtClean="0">
                  <a:solidFill>
                    <a:schemeClr val="bg2">
                      <a:lumMod val="10000"/>
                    </a:schemeClr>
                  </a:solidFill>
                </a:rPr>
                <a:t>via</a:t>
              </a:r>
              <a:r>
                <a:rPr lang="es-CO" sz="1050" kern="1200" dirty="0" smtClean="0">
                  <a:solidFill>
                    <a:schemeClr val="bg2">
                      <a:lumMod val="10000"/>
                    </a:schemeClr>
                  </a:solidFill>
                </a:rPr>
                <a:t> oral 2 y trimestre </a:t>
              </a:r>
              <a:endParaRPr lang="es-CO" sz="1050" kern="1200" dirty="0">
                <a:solidFill>
                  <a:schemeClr val="bg2">
                    <a:lumMod val="10000"/>
                  </a:schemeClr>
                </a:solidFill>
              </a:endParaRPr>
            </a:p>
          </p:txBody>
        </p:sp>
      </p:grpSp>
    </p:spTree>
    <p:extLst>
      <p:ext uri="{BB962C8B-B14F-4D97-AF65-F5344CB8AC3E}">
        <p14:creationId xmlns:p14="http://schemas.microsoft.com/office/powerpoint/2010/main" val="3535476274"/>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6116641" y="2897282"/>
            <a:ext cx="2784152" cy="2200012"/>
          </a:xfrm>
          <a:prstGeom prst="rect">
            <a:avLst/>
          </a:prstGeom>
          <a:ln>
            <a:noFill/>
          </a:ln>
          <a:effectLst>
            <a:softEdge rad="112500"/>
          </a:effectLst>
        </p:spPr>
      </p:pic>
      <p:sp>
        <p:nvSpPr>
          <p:cNvPr id="8" name="CuadroTexto 7"/>
          <p:cNvSpPr txBox="1"/>
          <p:nvPr/>
        </p:nvSpPr>
        <p:spPr>
          <a:xfrm>
            <a:off x="7347857" y="6096000"/>
            <a:ext cx="1632857" cy="76200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endParaRPr lang="es-CO" dirty="0"/>
          </a:p>
        </p:txBody>
      </p:sp>
      <p:sp>
        <p:nvSpPr>
          <p:cNvPr id="3" name="Marcador de contenido 2"/>
          <p:cNvSpPr>
            <a:spLocks noGrp="1"/>
          </p:cNvSpPr>
          <p:nvPr>
            <p:ph idx="1"/>
          </p:nvPr>
        </p:nvSpPr>
        <p:spPr>
          <a:xfrm>
            <a:off x="429988" y="701913"/>
            <a:ext cx="7886700" cy="5311649"/>
          </a:xfrm>
        </p:spPr>
        <p:txBody>
          <a:bodyPr>
            <a:normAutofit/>
          </a:bodyPr>
          <a:lstStyle/>
          <a:p>
            <a:r>
              <a:rPr lang="es-CO" sz="2600" dirty="0" smtClean="0"/>
              <a:t>Confirmar presentación fetal ( maniobras de </a:t>
            </a:r>
            <a:r>
              <a:rPr lang="es-CO" sz="2600" dirty="0" err="1"/>
              <a:t>L</a:t>
            </a:r>
            <a:r>
              <a:rPr lang="es-CO" sz="2600" dirty="0" err="1" smtClean="0"/>
              <a:t>eopold</a:t>
            </a:r>
            <a:r>
              <a:rPr lang="es-CO" sz="2600" dirty="0" smtClean="0"/>
              <a:t>)</a:t>
            </a:r>
          </a:p>
          <a:p>
            <a:r>
              <a:rPr lang="es-CO" sz="2600" dirty="0" smtClean="0"/>
              <a:t>Definir prestador para la atención</a:t>
            </a:r>
          </a:p>
          <a:p>
            <a:r>
              <a:rPr lang="es-CO" sz="2600" dirty="0" smtClean="0"/>
              <a:t>Signos para reconocer el inicio del trabajo de parto</a:t>
            </a:r>
          </a:p>
          <a:p>
            <a:r>
              <a:rPr lang="es-CO" sz="2600" dirty="0" smtClean="0"/>
              <a:t>Fecha probable de parto</a:t>
            </a:r>
          </a:p>
          <a:p>
            <a:r>
              <a:rPr lang="es-CO" sz="2600" dirty="0" smtClean="0"/>
              <a:t>Información sobre el trabajo de parto y analgesia y manejo del embarazo prolongado</a:t>
            </a:r>
            <a:endParaRPr lang="es-CO" sz="2600" dirty="0"/>
          </a:p>
          <a:p>
            <a:r>
              <a:rPr lang="es-CO" sz="2600" dirty="0" smtClean="0"/>
              <a:t>Cuidados del recién nacido</a:t>
            </a:r>
          </a:p>
          <a:p>
            <a:r>
              <a:rPr lang="es-CO" sz="2600" dirty="0" smtClean="0"/>
              <a:t>Cuidados postnatales</a:t>
            </a:r>
          </a:p>
          <a:p>
            <a:r>
              <a:rPr lang="es-ES" sz="2600" dirty="0" smtClean="0"/>
              <a:t>Clasificación del riesgo : riesgo psicosocial y enfermedades propias de la gestación </a:t>
            </a:r>
          </a:p>
          <a:p>
            <a:pPr marL="0" indent="0">
              <a:buNone/>
            </a:pPr>
            <a:r>
              <a:rPr lang="es-ES" sz="2600" dirty="0" err="1" smtClean="0"/>
              <a:t>Intrumento</a:t>
            </a:r>
            <a:r>
              <a:rPr lang="es-ES" sz="2600" dirty="0" smtClean="0"/>
              <a:t> : </a:t>
            </a:r>
            <a:r>
              <a:rPr lang="es-ES" sz="2600" dirty="0" err="1" smtClean="0"/>
              <a:t>Evaluár</a:t>
            </a:r>
            <a:r>
              <a:rPr lang="es-ES" sz="2600" dirty="0" smtClean="0"/>
              <a:t> </a:t>
            </a:r>
            <a:r>
              <a:rPr lang="es-ES" sz="2600" dirty="0" err="1" smtClean="0"/>
              <a:t>CLAP</a:t>
            </a:r>
            <a:r>
              <a:rPr lang="es-ES" sz="2600" dirty="0" smtClean="0"/>
              <a:t> materno ; escala de riesgo Psicosocial y Atalah </a:t>
            </a:r>
            <a:endParaRPr lang="es-CO" sz="2600" dirty="0" smtClean="0"/>
          </a:p>
          <a:p>
            <a:pPr marL="0" indent="0">
              <a:buNone/>
            </a:pPr>
            <a:endParaRPr lang="es-CO" sz="2600" dirty="0"/>
          </a:p>
        </p:txBody>
      </p:sp>
      <p:sp>
        <p:nvSpPr>
          <p:cNvPr id="4" name="Título 1">
            <a:extLst>
              <a:ext uri="{FF2B5EF4-FFF2-40B4-BE49-F238E27FC236}">
                <a16:creationId xmlns:a16="http://schemas.microsoft.com/office/drawing/2014/main" xmlns="" id="{84F10281-1713-437B-9C76-0BAFAAB6E792}"/>
              </a:ext>
            </a:extLst>
          </p:cNvPr>
          <p:cNvSpPr txBox="1">
            <a:spLocks/>
          </p:cNvSpPr>
          <p:nvPr/>
        </p:nvSpPr>
        <p:spPr>
          <a:xfrm>
            <a:off x="244930" y="610216"/>
            <a:ext cx="6917869" cy="14745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endParaRPr lang="es-CO" sz="2800" b="1" dirty="0"/>
          </a:p>
        </p:txBody>
      </p:sp>
      <p:sp>
        <p:nvSpPr>
          <p:cNvPr id="5" name="Título 1">
            <a:extLst>
              <a:ext uri="{FF2B5EF4-FFF2-40B4-BE49-F238E27FC236}">
                <a16:creationId xmlns:a16="http://schemas.microsoft.com/office/drawing/2014/main" xmlns="" id="{84F10281-1713-437B-9C76-0BAFAAB6E792}"/>
              </a:ext>
            </a:extLst>
          </p:cNvPr>
          <p:cNvSpPr txBox="1">
            <a:spLocks/>
          </p:cNvSpPr>
          <p:nvPr/>
        </p:nvSpPr>
        <p:spPr>
          <a:xfrm>
            <a:off x="2910310" y="15108"/>
            <a:ext cx="2926055" cy="68680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s-CO" sz="2800" b="1" dirty="0" smtClean="0"/>
              <a:t>Plan de Parto </a:t>
            </a:r>
            <a:endParaRPr lang="es-CO" sz="2800" b="1" dirty="0"/>
          </a:p>
        </p:txBody>
      </p:sp>
    </p:spTree>
    <p:extLst>
      <p:ext uri="{BB962C8B-B14F-4D97-AF65-F5344CB8AC3E}">
        <p14:creationId xmlns:p14="http://schemas.microsoft.com/office/powerpoint/2010/main" val="3447377885"/>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7141</TotalTime>
  <Words>2705</Words>
  <Application>Microsoft Office PowerPoint</Application>
  <PresentationFormat>Presentación en pantalla (4:3)</PresentationFormat>
  <Paragraphs>337</Paragraphs>
  <Slides>24</Slides>
  <Notes>14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24</vt:i4>
      </vt:variant>
    </vt:vector>
  </HeadingPairs>
  <TitlesOfParts>
    <vt:vector size="33" baseType="lpstr">
      <vt:lpstr>Aharoni</vt:lpstr>
      <vt:lpstr>Arial</vt:lpstr>
      <vt:lpstr>Arial MT</vt:lpstr>
      <vt:lpstr>Arial Rounded MT Bold</vt:lpstr>
      <vt:lpstr>Calibri</vt:lpstr>
      <vt:lpstr>Calibri Light</vt:lpstr>
      <vt:lpstr>Times New Roman</vt:lpstr>
      <vt:lpstr>Wingdings</vt:lpstr>
      <vt:lpstr>Tema de Office</vt:lpstr>
      <vt:lpstr>Presentación de PowerPoint</vt:lpstr>
      <vt:lpstr>RUTA MATERNO PERINATAL 3280 /2018  CLÍNICA LAS LAJAS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Examen físico</vt:lpstr>
      <vt:lpstr>Solicitud de exámenes paraclínicos</vt:lpstr>
      <vt:lpstr>Valoración del riesgo materno</vt:lpstr>
      <vt:lpstr>Presentación de PowerPoint</vt:lpstr>
      <vt:lpstr>Presentación de PowerPoint</vt:lpstr>
      <vt:lpstr>Presentación de PowerPoint</vt:lpstr>
      <vt:lpstr>Micronutrientes</vt:lpstr>
      <vt:lpstr>Presentación de PowerPoint</vt:lpstr>
      <vt:lpstr>Presentación de PowerPoint</vt:lpstr>
      <vt:lpstr>Presentación de PowerPoint</vt:lpstr>
      <vt:lpstr>Examen físico</vt:lpstr>
      <vt:lpstr>Solicitud de exámenes paraclínicos</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LAJAS</cp:lastModifiedBy>
  <cp:revision>426</cp:revision>
  <cp:lastPrinted>2023-06-21T21:49:23Z</cp:lastPrinted>
  <dcterms:created xsi:type="dcterms:W3CDTF">2016-01-27T01:19:48Z</dcterms:created>
  <dcterms:modified xsi:type="dcterms:W3CDTF">2024-09-27T23:11:59Z</dcterms:modified>
</cp:coreProperties>
</file>