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5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7" r:id="rId1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4471C4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4471C4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4471C4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4471C4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5972" y="75641"/>
            <a:ext cx="11315776" cy="1533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4471C4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75433" y="2912920"/>
            <a:ext cx="6198234" cy="2738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17055" y="2407742"/>
            <a:ext cx="41154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Bronquiolitis</a:t>
            </a:r>
            <a:r>
              <a:rPr spc="-130" dirty="0"/>
              <a:t> </a:t>
            </a:r>
            <a:r>
              <a:rPr spc="-160" dirty="0"/>
              <a:t>Top</a:t>
            </a:r>
            <a:r>
              <a:rPr spc="-95" dirty="0"/>
              <a:t> </a:t>
            </a:r>
            <a:r>
              <a:rPr spc="-50" dirty="0"/>
              <a:t>5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9140" y="5900928"/>
            <a:ext cx="3319272" cy="71932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64592" y="0"/>
            <a:ext cx="4361815" cy="6858000"/>
            <a:chOff x="164592" y="0"/>
            <a:chExt cx="4361815" cy="6858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592" y="0"/>
              <a:ext cx="4361688" cy="68579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34412" y="3208020"/>
              <a:ext cx="1059180" cy="0"/>
            </a:xfrm>
            <a:custGeom>
              <a:avLst/>
              <a:gdLst/>
              <a:ahLst/>
              <a:cxnLst/>
              <a:rect l="l" t="t" r="r" b="b"/>
              <a:pathLst>
                <a:path w="1059179">
                  <a:moveTo>
                    <a:pt x="0" y="0"/>
                  </a:moveTo>
                  <a:lnTo>
                    <a:pt x="1058799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01159" y="346964"/>
            <a:ext cx="2301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5" dirty="0"/>
              <a:t>Bronquiolitis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916939" y="1293367"/>
            <a:ext cx="6589395" cy="3519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527685" algn="l"/>
              </a:tabLst>
            </a:pP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Como</a:t>
            </a:r>
            <a:r>
              <a:rPr sz="28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se</a:t>
            </a:r>
            <a:r>
              <a:rPr sz="28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define</a:t>
            </a:r>
            <a:r>
              <a:rPr sz="2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un</a:t>
            </a:r>
            <a:r>
              <a:rPr sz="28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28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8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bronquiolitis?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75"/>
              </a:spcBef>
              <a:buClr>
                <a:srgbClr val="001F5F"/>
              </a:buClr>
              <a:buFont typeface="Calibri"/>
              <a:buAutoNum type="arabicPeriod"/>
            </a:pPr>
            <a:endParaRPr sz="2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b="1" dirty="0">
                <a:solidFill>
                  <a:srgbClr val="4471C4"/>
                </a:solidFill>
                <a:latin typeface="Calibri"/>
                <a:cs typeface="Calibri"/>
              </a:rPr>
              <a:t>Definición</a:t>
            </a:r>
            <a:r>
              <a:rPr sz="2800" b="1" spc="-5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471C4"/>
                </a:solidFill>
                <a:latin typeface="Calibri"/>
                <a:cs typeface="Calibri"/>
              </a:rPr>
              <a:t>de</a:t>
            </a:r>
            <a:r>
              <a:rPr sz="2800" b="1" spc="-6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471C4"/>
                </a:solidFill>
                <a:latin typeface="Calibri"/>
                <a:cs typeface="Calibri"/>
              </a:rPr>
              <a:t>caso</a:t>
            </a:r>
            <a:r>
              <a:rPr sz="2800" b="1" spc="-8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471C4"/>
                </a:solidFill>
                <a:latin typeface="Calibri"/>
                <a:cs typeface="Calibri"/>
              </a:rPr>
              <a:t>de</a:t>
            </a:r>
            <a:r>
              <a:rPr sz="2800" b="1" spc="-7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471C4"/>
                </a:solidFill>
                <a:latin typeface="Calibri"/>
                <a:cs typeface="Calibri"/>
              </a:rPr>
              <a:t>Bronquiolitis</a:t>
            </a:r>
            <a:r>
              <a:rPr sz="2800" spc="-10" dirty="0">
                <a:latin typeface="Calibri"/>
                <a:cs typeface="Calibri"/>
              </a:rPr>
              <a:t>:</a:t>
            </a:r>
            <a:endParaRPr sz="2800" dirty="0">
              <a:latin typeface="Calibri"/>
              <a:cs typeface="Calibri"/>
            </a:endParaRPr>
          </a:p>
          <a:p>
            <a:pPr marL="240029" lvl="1" indent="-227329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Calibri"/>
                <a:cs typeface="Calibri"/>
              </a:rPr>
              <a:t>Menor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años.</a:t>
            </a:r>
            <a:endParaRPr sz="2800" dirty="0">
              <a:latin typeface="Calibri"/>
              <a:cs typeface="Calibri"/>
            </a:endParaRPr>
          </a:p>
          <a:p>
            <a:pPr marL="240029" lvl="1" indent="-227329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Calibri"/>
                <a:cs typeface="Calibri"/>
              </a:rPr>
              <a:t>Primer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episodio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sibilancias.</a:t>
            </a:r>
            <a:endParaRPr sz="2800" dirty="0">
              <a:latin typeface="Calibri"/>
              <a:cs typeface="Calibri"/>
            </a:endParaRPr>
          </a:p>
          <a:p>
            <a:pPr marL="240029" lvl="1" indent="-227329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Calibri"/>
                <a:cs typeface="Calibri"/>
              </a:rPr>
              <a:t>Precedido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cuadro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gripal.</a:t>
            </a:r>
            <a:endParaRPr sz="2800" dirty="0">
              <a:latin typeface="Calibri"/>
              <a:cs typeface="Calibri"/>
            </a:endParaRPr>
          </a:p>
          <a:p>
            <a:pPr marL="240029" lvl="1" indent="-227329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Calibri"/>
                <a:cs typeface="Calibri"/>
              </a:rPr>
              <a:t>Sin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signos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Bronquiolitis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grave.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23731" y="5989320"/>
            <a:ext cx="3320796" cy="7193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8343" rIns="0" bIns="0" rtlCol="0">
            <a:spAutoFit/>
          </a:bodyPr>
          <a:lstStyle/>
          <a:p>
            <a:pPr marL="3252470">
              <a:lnSpc>
                <a:spcPct val="100000"/>
              </a:lnSpc>
              <a:spcBef>
                <a:spcPts val="100"/>
              </a:spcBef>
            </a:pPr>
            <a:r>
              <a:rPr sz="3600" spc="-35" dirty="0"/>
              <a:t>Bronquiolitis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916939" y="1759966"/>
            <a:ext cx="6467475" cy="4200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300" indent="-355600">
              <a:lnSpc>
                <a:spcPct val="100000"/>
              </a:lnSpc>
              <a:spcBef>
                <a:spcPts val="95"/>
              </a:spcBef>
              <a:buAutoNum type="arabicPeriod" startAt="2"/>
              <a:tabLst>
                <a:tab pos="368300" algn="l"/>
              </a:tabLst>
            </a:pP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Como</a:t>
            </a:r>
            <a:r>
              <a:rPr sz="28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se</a:t>
            </a:r>
            <a:r>
              <a:rPr sz="28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define</a:t>
            </a:r>
            <a:r>
              <a:rPr sz="28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28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bronquiolitis</a:t>
            </a:r>
            <a:r>
              <a:rPr sz="28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grave?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5"/>
              </a:spcBef>
              <a:buClr>
                <a:srgbClr val="001F5F"/>
              </a:buClr>
              <a:buFont typeface="Calibri"/>
              <a:buAutoNum type="arabicPeriod" startAt="2"/>
            </a:pP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b="1" dirty="0">
                <a:solidFill>
                  <a:srgbClr val="4471C4"/>
                </a:solidFill>
                <a:latin typeface="Calibri"/>
                <a:cs typeface="Calibri"/>
              </a:rPr>
              <a:t>Definición</a:t>
            </a:r>
            <a:r>
              <a:rPr sz="2800" b="1" spc="-7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471C4"/>
                </a:solidFill>
                <a:latin typeface="Calibri"/>
                <a:cs typeface="Calibri"/>
              </a:rPr>
              <a:t>de</a:t>
            </a:r>
            <a:r>
              <a:rPr sz="2800" b="1" spc="-7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471C4"/>
                </a:solidFill>
                <a:latin typeface="Calibri"/>
                <a:cs typeface="Calibri"/>
              </a:rPr>
              <a:t>caso</a:t>
            </a:r>
            <a:r>
              <a:rPr sz="2800" b="1" spc="-9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471C4"/>
                </a:solidFill>
                <a:latin typeface="Calibri"/>
                <a:cs typeface="Calibri"/>
              </a:rPr>
              <a:t>de</a:t>
            </a:r>
            <a:r>
              <a:rPr sz="2800" b="1" spc="-8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471C4"/>
                </a:solidFill>
                <a:latin typeface="Calibri"/>
                <a:cs typeface="Calibri"/>
              </a:rPr>
              <a:t>bronquiolitis</a:t>
            </a:r>
            <a:r>
              <a:rPr sz="2800" b="1" spc="-6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471C4"/>
                </a:solidFill>
                <a:latin typeface="Calibri"/>
                <a:cs typeface="Calibri"/>
              </a:rPr>
              <a:t>grave</a:t>
            </a:r>
            <a:r>
              <a:rPr sz="2800" spc="-10" dirty="0">
                <a:latin typeface="Calibri"/>
                <a:cs typeface="Calibri"/>
              </a:rPr>
              <a:t>:</a:t>
            </a:r>
            <a:endParaRPr sz="2800">
              <a:latin typeface="Calibri"/>
              <a:cs typeface="Calibri"/>
            </a:endParaRPr>
          </a:p>
          <a:p>
            <a:pPr marL="240029" lvl="1" indent="-227329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Calibri"/>
                <a:cs typeface="Calibri"/>
              </a:rPr>
              <a:t>Menor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años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edad</a:t>
            </a:r>
            <a:endParaRPr sz="2800">
              <a:latin typeface="Calibri"/>
              <a:cs typeface="Calibri"/>
            </a:endParaRPr>
          </a:p>
          <a:p>
            <a:pPr marL="240029" lvl="1" indent="-227329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Calibri"/>
                <a:cs typeface="Calibri"/>
              </a:rPr>
              <a:t>Primer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episodio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sibilancias.</a:t>
            </a:r>
            <a:endParaRPr sz="2800">
              <a:latin typeface="Calibri"/>
              <a:cs typeface="Calibri"/>
            </a:endParaRPr>
          </a:p>
          <a:p>
            <a:pPr marL="240029" lvl="1" indent="-227329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Calibri"/>
                <a:cs typeface="Calibri"/>
              </a:rPr>
              <a:t>Precedido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cuadro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gripal.</a:t>
            </a:r>
            <a:endParaRPr sz="2800">
              <a:latin typeface="Calibri"/>
              <a:cs typeface="Calibri"/>
            </a:endParaRPr>
          </a:p>
          <a:p>
            <a:pPr marL="240029" lvl="1" indent="-227329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Calibri"/>
                <a:cs typeface="Calibri"/>
              </a:rPr>
              <a:t>Con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respiración</a:t>
            </a:r>
            <a:r>
              <a:rPr sz="28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rápida</a:t>
            </a:r>
            <a:r>
              <a:rPr sz="28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sz="2800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tirajes</a:t>
            </a:r>
            <a:r>
              <a:rPr sz="28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subcostales</a:t>
            </a:r>
            <a:endParaRPr sz="2800">
              <a:latin typeface="Calibri"/>
              <a:cs typeface="Calibri"/>
            </a:endParaRPr>
          </a:p>
          <a:p>
            <a:pPr marL="240029" lvl="1" indent="-227329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Desaturación</a:t>
            </a:r>
            <a:endParaRPr sz="2800">
              <a:latin typeface="Calibri"/>
              <a:cs typeface="Calibri"/>
            </a:endParaRPr>
          </a:p>
          <a:p>
            <a:pPr marL="240029" lvl="1" indent="-227329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Apnea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22792" y="5838444"/>
            <a:ext cx="3320796" cy="7193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47370" rIns="0" bIns="0" rtlCol="0">
            <a:spAutoFit/>
          </a:bodyPr>
          <a:lstStyle/>
          <a:p>
            <a:pPr marL="3874770">
              <a:lnSpc>
                <a:spcPct val="100000"/>
              </a:lnSpc>
              <a:spcBef>
                <a:spcPts val="105"/>
              </a:spcBef>
            </a:pPr>
            <a:r>
              <a:rPr spc="-40" dirty="0"/>
              <a:t>Bronquiolitis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07159"/>
            <a:ext cx="8383270" cy="411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64565" indent="355600">
              <a:lnSpc>
                <a:spcPct val="120100"/>
              </a:lnSpc>
              <a:spcBef>
                <a:spcPts val="100"/>
              </a:spcBef>
              <a:buAutoNum type="arabicPeriod" startAt="3"/>
              <a:tabLst>
                <a:tab pos="368300" algn="l"/>
              </a:tabLst>
            </a:pP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Cuál</a:t>
            </a:r>
            <a:r>
              <a:rPr sz="28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es</a:t>
            </a:r>
            <a:r>
              <a:rPr sz="28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28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principal</a:t>
            </a:r>
            <a:r>
              <a:rPr sz="28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etiología</a:t>
            </a:r>
            <a:r>
              <a:rPr sz="2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8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28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bronquiolitis? </a:t>
            </a:r>
            <a:r>
              <a:rPr sz="2800" b="1" spc="-10" dirty="0">
                <a:solidFill>
                  <a:srgbClr val="4471C4"/>
                </a:solidFill>
                <a:latin typeface="Calibri"/>
                <a:cs typeface="Calibri"/>
              </a:rPr>
              <a:t>Etiología: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800" spc="-10" dirty="0">
                <a:solidFill>
                  <a:srgbClr val="4471C4"/>
                </a:solidFill>
                <a:latin typeface="Calibri"/>
                <a:cs typeface="Calibri"/>
              </a:rPr>
              <a:t>Predominio</a:t>
            </a:r>
            <a:r>
              <a:rPr sz="2800" spc="-6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4471C4"/>
                </a:solidFill>
                <a:latin typeface="Calibri"/>
                <a:cs typeface="Calibri"/>
              </a:rPr>
              <a:t>viral</a:t>
            </a:r>
            <a:endParaRPr sz="2800">
              <a:latin typeface="Calibri"/>
              <a:cs typeface="Calibri"/>
            </a:endParaRPr>
          </a:p>
          <a:p>
            <a:pPr marL="321945" lvl="1" indent="-30924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321945" algn="l"/>
              </a:tabLst>
            </a:pPr>
            <a:r>
              <a:rPr sz="2800" dirty="0">
                <a:latin typeface="Calibri"/>
                <a:cs typeface="Calibri"/>
              </a:rPr>
              <a:t>Virus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Sincitial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Respiratorio</a:t>
            </a:r>
            <a:endParaRPr sz="2800">
              <a:latin typeface="Calibri"/>
              <a:cs typeface="Calibri"/>
            </a:endParaRPr>
          </a:p>
          <a:p>
            <a:pPr marL="321945" lvl="1" indent="-30924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21945" algn="l"/>
              </a:tabLst>
            </a:pPr>
            <a:r>
              <a:rPr sz="2800" spc="-10" dirty="0">
                <a:latin typeface="Calibri"/>
                <a:cs typeface="Calibri"/>
              </a:rPr>
              <a:t>Adenovirus,</a:t>
            </a:r>
            <a:endParaRPr sz="2800">
              <a:latin typeface="Calibri"/>
              <a:cs typeface="Calibri"/>
            </a:endParaRPr>
          </a:p>
          <a:p>
            <a:pPr marL="321945" lvl="1" indent="-30924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321945" algn="l"/>
              </a:tabLst>
            </a:pPr>
            <a:r>
              <a:rPr sz="2800" spc="-10" dirty="0">
                <a:latin typeface="Calibri"/>
                <a:cs typeface="Calibri"/>
              </a:rPr>
              <a:t>Parainfluenza,</a:t>
            </a:r>
            <a:endParaRPr sz="2800">
              <a:latin typeface="Calibri"/>
              <a:cs typeface="Calibri"/>
            </a:endParaRPr>
          </a:p>
          <a:p>
            <a:pPr marL="240029" lvl="1" indent="-227329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Influenza</a:t>
            </a:r>
            <a:r>
              <a:rPr sz="2800" spc="-10" dirty="0">
                <a:latin typeface="Calibri"/>
                <a:cs typeface="Calibri"/>
              </a:rPr>
              <a:t>,</a:t>
            </a:r>
            <a:endParaRPr sz="2800">
              <a:latin typeface="Calibri"/>
              <a:cs typeface="Calibri"/>
            </a:endParaRPr>
          </a:p>
          <a:p>
            <a:pPr marL="402590" lvl="1" indent="-38989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402590" algn="l"/>
              </a:tabLst>
            </a:pPr>
            <a:r>
              <a:rPr sz="2800" dirty="0">
                <a:latin typeface="Calibri"/>
                <a:cs typeface="Calibri"/>
              </a:rPr>
              <a:t>Otros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virus: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Metapneumovirus,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Rinovirus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Coronavirus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90788" y="5952744"/>
            <a:ext cx="3319272" cy="7193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834" y="0"/>
            <a:ext cx="11726141" cy="564595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97044" y="6610908"/>
            <a:ext cx="7345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 MT"/>
                <a:cs typeface="Arial MT"/>
              </a:rPr>
              <a:t>gpc.minsalud.gov.co/gpc_sites/Repositorio/Otros_conv/GPC_neumonia/gpc_neumonia_reco_trazadora.aspx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8423" y="5315711"/>
            <a:ext cx="2458720" cy="1461770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384810" indent="-286385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384810" algn="l"/>
              </a:tabLst>
            </a:pPr>
            <a:r>
              <a:rPr sz="1800" b="1" dirty="0">
                <a:solidFill>
                  <a:srgbClr val="44536A"/>
                </a:solidFill>
                <a:latin typeface="Calibri"/>
                <a:cs typeface="Calibri"/>
              </a:rPr>
              <a:t>Tirajes</a:t>
            </a:r>
            <a:r>
              <a:rPr sz="1800" b="1" spc="-7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4536A"/>
                </a:solidFill>
                <a:latin typeface="Calibri"/>
                <a:cs typeface="Calibri"/>
              </a:rPr>
              <a:t>Subcostal</a:t>
            </a:r>
            <a:endParaRPr sz="1800">
              <a:latin typeface="Calibri"/>
              <a:cs typeface="Calibri"/>
            </a:endParaRPr>
          </a:p>
          <a:p>
            <a:pPr marL="384810" indent="-286385">
              <a:lnSpc>
                <a:spcPct val="100000"/>
              </a:lnSpc>
              <a:buFont typeface="Arial MT"/>
              <a:buChar char="•"/>
              <a:tabLst>
                <a:tab pos="384810" algn="l"/>
              </a:tabLst>
            </a:pPr>
            <a:r>
              <a:rPr sz="1800" b="1" spc="-10" dirty="0">
                <a:solidFill>
                  <a:srgbClr val="44536A"/>
                </a:solidFill>
                <a:latin typeface="Calibri"/>
                <a:cs typeface="Calibri"/>
              </a:rPr>
              <a:t>Apneas</a:t>
            </a:r>
            <a:endParaRPr sz="1800">
              <a:latin typeface="Calibri"/>
              <a:cs typeface="Calibri"/>
            </a:endParaRPr>
          </a:p>
          <a:p>
            <a:pPr marL="384810" indent="-286385">
              <a:lnSpc>
                <a:spcPct val="100000"/>
              </a:lnSpc>
              <a:buFont typeface="Arial MT"/>
              <a:buChar char="•"/>
              <a:tabLst>
                <a:tab pos="384810" algn="l"/>
              </a:tabLst>
            </a:pPr>
            <a:r>
              <a:rPr sz="1800" b="1" spc="-10" dirty="0">
                <a:solidFill>
                  <a:srgbClr val="44536A"/>
                </a:solidFill>
                <a:latin typeface="Calibri"/>
                <a:cs typeface="Calibri"/>
              </a:rPr>
              <a:t>Taquipnea</a:t>
            </a:r>
            <a:endParaRPr sz="1800">
              <a:latin typeface="Calibri"/>
              <a:cs typeface="Calibri"/>
            </a:endParaRPr>
          </a:p>
          <a:p>
            <a:pPr marL="384810" indent="-286385">
              <a:lnSpc>
                <a:spcPct val="100000"/>
              </a:lnSpc>
              <a:buFont typeface="Arial MT"/>
              <a:buChar char="•"/>
              <a:tabLst>
                <a:tab pos="384810" algn="l"/>
              </a:tabLst>
            </a:pPr>
            <a:r>
              <a:rPr sz="1800" b="1" spc="-10" dirty="0">
                <a:solidFill>
                  <a:srgbClr val="44536A"/>
                </a:solidFill>
                <a:latin typeface="Calibri"/>
                <a:cs typeface="Calibri"/>
              </a:rPr>
              <a:t>Hipoxemia</a:t>
            </a:r>
            <a:endParaRPr sz="1800">
              <a:latin typeface="Calibri"/>
              <a:cs typeface="Calibri"/>
            </a:endParaRPr>
          </a:p>
          <a:p>
            <a:pPr marL="436245" indent="-337820">
              <a:lnSpc>
                <a:spcPct val="100000"/>
              </a:lnSpc>
              <a:buFont typeface="Arial MT"/>
              <a:buChar char="•"/>
              <a:tabLst>
                <a:tab pos="436245" algn="l"/>
              </a:tabLst>
            </a:pPr>
            <a:r>
              <a:rPr sz="1800" b="1" spc="-10" dirty="0">
                <a:solidFill>
                  <a:srgbClr val="44536A"/>
                </a:solidFill>
                <a:latin typeface="Calibri"/>
                <a:cs typeface="Calibri"/>
              </a:rPr>
              <a:t>Riesgo:&lt;3m</a:t>
            </a:r>
            <a:r>
              <a:rPr sz="1800" b="1" spc="-3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4536A"/>
                </a:solidFill>
                <a:latin typeface="Calibri"/>
                <a:cs typeface="Calibri"/>
              </a:rPr>
              <a:t>ó </a:t>
            </a:r>
            <a:r>
              <a:rPr sz="1800" b="1" spc="-20" dirty="0">
                <a:solidFill>
                  <a:srgbClr val="44536A"/>
                </a:solidFill>
                <a:latin typeface="Calibri"/>
                <a:cs typeface="Calibri"/>
              </a:rPr>
              <a:t>RNPT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922777" y="2476245"/>
            <a:ext cx="7049134" cy="2830830"/>
            <a:chOff x="2922777" y="2476245"/>
            <a:chExt cx="7049134" cy="283083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2777" y="5161533"/>
              <a:ext cx="171196" cy="1452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54824" y="2482595"/>
              <a:ext cx="649605" cy="300355"/>
            </a:xfrm>
            <a:custGeom>
              <a:avLst/>
              <a:gdLst/>
              <a:ahLst/>
              <a:cxnLst/>
              <a:rect l="l" t="t" r="r" b="b"/>
              <a:pathLst>
                <a:path w="649604" h="300355">
                  <a:moveTo>
                    <a:pt x="499109" y="0"/>
                  </a:moveTo>
                  <a:lnTo>
                    <a:pt x="499109" y="75056"/>
                  </a:lnTo>
                  <a:lnTo>
                    <a:pt x="0" y="75056"/>
                  </a:lnTo>
                  <a:lnTo>
                    <a:pt x="0" y="225170"/>
                  </a:lnTo>
                  <a:lnTo>
                    <a:pt x="499109" y="225170"/>
                  </a:lnTo>
                  <a:lnTo>
                    <a:pt x="499109" y="300227"/>
                  </a:lnTo>
                  <a:lnTo>
                    <a:pt x="649224" y="150113"/>
                  </a:lnTo>
                  <a:lnTo>
                    <a:pt x="49910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54824" y="2482595"/>
              <a:ext cx="649605" cy="300355"/>
            </a:xfrm>
            <a:custGeom>
              <a:avLst/>
              <a:gdLst/>
              <a:ahLst/>
              <a:cxnLst/>
              <a:rect l="l" t="t" r="r" b="b"/>
              <a:pathLst>
                <a:path w="649604" h="300355">
                  <a:moveTo>
                    <a:pt x="0" y="75056"/>
                  </a:moveTo>
                  <a:lnTo>
                    <a:pt x="499109" y="75056"/>
                  </a:lnTo>
                  <a:lnTo>
                    <a:pt x="499109" y="0"/>
                  </a:lnTo>
                  <a:lnTo>
                    <a:pt x="649224" y="150113"/>
                  </a:lnTo>
                  <a:lnTo>
                    <a:pt x="499109" y="300227"/>
                  </a:lnTo>
                  <a:lnTo>
                    <a:pt x="499109" y="225170"/>
                  </a:lnTo>
                  <a:lnTo>
                    <a:pt x="0" y="225170"/>
                  </a:lnTo>
                  <a:lnTo>
                    <a:pt x="0" y="7505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0966" y="4414773"/>
              <a:ext cx="210819" cy="21843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176259" y="1889760"/>
            <a:ext cx="2306320" cy="1205865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79095" indent="-28638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379095" algn="l"/>
              </a:tabLst>
            </a:pPr>
            <a:r>
              <a:rPr sz="1800" b="1" dirty="0">
                <a:solidFill>
                  <a:srgbClr val="44536A"/>
                </a:solidFill>
                <a:latin typeface="Calibri"/>
                <a:cs typeface="Calibri"/>
              </a:rPr>
              <a:t>Menor</a:t>
            </a:r>
            <a:r>
              <a:rPr sz="18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4536A"/>
                </a:solidFill>
                <a:latin typeface="Calibri"/>
                <a:cs typeface="Calibri"/>
              </a:rPr>
              <a:t>2</a:t>
            </a:r>
            <a:r>
              <a:rPr sz="1800" b="1" spc="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44536A"/>
                </a:solidFill>
                <a:latin typeface="Calibri"/>
                <a:cs typeface="Calibri"/>
              </a:rPr>
              <a:t>años</a:t>
            </a:r>
            <a:endParaRPr sz="1800">
              <a:latin typeface="Calibri"/>
              <a:cs typeface="Calibri"/>
            </a:endParaRPr>
          </a:p>
          <a:p>
            <a:pPr marL="379095" marR="238125" indent="-287020">
              <a:lnSpc>
                <a:spcPct val="100000"/>
              </a:lnSpc>
              <a:buFont typeface="Arial MT"/>
              <a:buChar char="•"/>
              <a:tabLst>
                <a:tab pos="379095" algn="l"/>
              </a:tabLst>
            </a:pPr>
            <a:r>
              <a:rPr sz="1800" b="1" dirty="0">
                <a:solidFill>
                  <a:srgbClr val="44536A"/>
                </a:solidFill>
                <a:latin typeface="Calibri"/>
                <a:cs typeface="Calibri"/>
              </a:rPr>
              <a:t>Sibilancias</a:t>
            </a:r>
            <a:r>
              <a:rPr sz="1800" b="1" spc="-5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4536A"/>
                </a:solidFill>
                <a:latin typeface="Calibri"/>
                <a:cs typeface="Calibri"/>
              </a:rPr>
              <a:t>primer episodio</a:t>
            </a:r>
            <a:endParaRPr sz="1800">
              <a:latin typeface="Calibri"/>
              <a:cs typeface="Calibri"/>
            </a:endParaRPr>
          </a:p>
          <a:p>
            <a:pPr marL="379095" indent="-286385">
              <a:lnSpc>
                <a:spcPct val="100000"/>
              </a:lnSpc>
              <a:buFont typeface="Arial MT"/>
              <a:buChar char="•"/>
              <a:tabLst>
                <a:tab pos="379095" algn="l"/>
              </a:tabLst>
            </a:pPr>
            <a:r>
              <a:rPr sz="1800" b="1" dirty="0">
                <a:solidFill>
                  <a:srgbClr val="44536A"/>
                </a:solidFill>
                <a:latin typeface="Calibri"/>
                <a:cs typeface="Calibri"/>
              </a:rPr>
              <a:t>Previo</a:t>
            </a:r>
            <a:r>
              <a:rPr sz="1800" b="1" spc="-6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4536A"/>
                </a:solidFill>
                <a:latin typeface="Calibri"/>
                <a:cs typeface="Calibri"/>
              </a:rPr>
              <a:t>cuadro</a:t>
            </a:r>
            <a:r>
              <a:rPr sz="1800" b="1" spc="-6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4536A"/>
                </a:solidFill>
                <a:latin typeface="Calibri"/>
                <a:cs typeface="Calibri"/>
              </a:rPr>
              <a:t>gripal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23931" y="3983735"/>
            <a:ext cx="1717675" cy="1059180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730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75"/>
              </a:spcBef>
            </a:pPr>
            <a:endParaRPr sz="1200">
              <a:latin typeface="Times New Roman"/>
              <a:cs typeface="Times New Roman"/>
            </a:endParaRPr>
          </a:p>
          <a:p>
            <a:pPr marL="379730" indent="-286385">
              <a:lnSpc>
                <a:spcPct val="100000"/>
              </a:lnSpc>
              <a:buFont typeface="Arial MT"/>
              <a:buChar char="•"/>
              <a:tabLst>
                <a:tab pos="379730" algn="l"/>
              </a:tabLst>
            </a:pPr>
            <a:r>
              <a:rPr sz="1200" b="1" dirty="0">
                <a:solidFill>
                  <a:srgbClr val="44536A"/>
                </a:solidFill>
                <a:latin typeface="Arial"/>
                <a:cs typeface="Arial"/>
              </a:rPr>
              <a:t>No</a:t>
            </a:r>
            <a:r>
              <a:rPr sz="1200" b="1" spc="-1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44536A"/>
                </a:solidFill>
                <a:latin typeface="Arial"/>
                <a:cs typeface="Arial"/>
              </a:rPr>
              <a:t>RX</a:t>
            </a:r>
            <a:r>
              <a:rPr sz="1200" b="1" spc="-1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44536A"/>
                </a:solidFill>
                <a:latin typeface="Arial"/>
                <a:cs typeface="Arial"/>
              </a:rPr>
              <a:t>Tórax</a:t>
            </a:r>
            <a:endParaRPr sz="1200">
              <a:latin typeface="Arial"/>
              <a:cs typeface="Arial"/>
            </a:endParaRPr>
          </a:p>
          <a:p>
            <a:pPr marL="379730" indent="-286385">
              <a:lnSpc>
                <a:spcPct val="100000"/>
              </a:lnSpc>
              <a:buFont typeface="Arial MT"/>
              <a:buChar char="•"/>
              <a:tabLst>
                <a:tab pos="379730" algn="l"/>
              </a:tabLst>
            </a:pPr>
            <a:r>
              <a:rPr sz="1200" b="1" dirty="0">
                <a:solidFill>
                  <a:srgbClr val="44536A"/>
                </a:solidFill>
                <a:latin typeface="Arial"/>
                <a:cs typeface="Arial"/>
              </a:rPr>
              <a:t>No</a:t>
            </a:r>
            <a:r>
              <a:rPr sz="1200" b="1" spc="-25" dirty="0">
                <a:solidFill>
                  <a:srgbClr val="44536A"/>
                </a:solidFill>
                <a:latin typeface="Arial"/>
                <a:cs typeface="Arial"/>
              </a:rPr>
              <a:t> CH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78121" y="52196"/>
            <a:ext cx="2301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5" dirty="0"/>
              <a:t>Bronquiolitis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691692" y="994410"/>
            <a:ext cx="9823450" cy="5568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1959" indent="-429259">
              <a:lnSpc>
                <a:spcPct val="100000"/>
              </a:lnSpc>
              <a:spcBef>
                <a:spcPts val="95"/>
              </a:spcBef>
              <a:buAutoNum type="arabicPeriod" startAt="4"/>
              <a:tabLst>
                <a:tab pos="441959" algn="l"/>
                <a:tab pos="4517390" algn="l"/>
              </a:tabLst>
            </a:pPr>
            <a:r>
              <a:rPr sz="3400" b="1" dirty="0">
                <a:solidFill>
                  <a:srgbClr val="001F5F"/>
                </a:solidFill>
                <a:latin typeface="Calibri"/>
                <a:cs typeface="Calibri"/>
              </a:rPr>
              <a:t>Que</a:t>
            </a:r>
            <a:r>
              <a:rPr sz="34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400" b="1" dirty="0">
                <a:solidFill>
                  <a:srgbClr val="001F5F"/>
                </a:solidFill>
                <a:latin typeface="Calibri"/>
                <a:cs typeface="Calibri"/>
              </a:rPr>
              <a:t>no</a:t>
            </a:r>
            <a:r>
              <a:rPr sz="34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400" b="1" dirty="0">
                <a:solidFill>
                  <a:srgbClr val="001F5F"/>
                </a:solidFill>
                <a:latin typeface="Calibri"/>
                <a:cs typeface="Calibri"/>
              </a:rPr>
              <a:t>se</a:t>
            </a:r>
            <a:r>
              <a:rPr sz="34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400" b="1" dirty="0">
                <a:solidFill>
                  <a:srgbClr val="001F5F"/>
                </a:solidFill>
                <a:latin typeface="Calibri"/>
                <a:cs typeface="Calibri"/>
              </a:rPr>
              <a:t>debe</a:t>
            </a:r>
            <a:r>
              <a:rPr sz="34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400" b="1" spc="-10" dirty="0">
                <a:solidFill>
                  <a:srgbClr val="001F5F"/>
                </a:solidFill>
                <a:latin typeface="Calibri"/>
                <a:cs typeface="Calibri"/>
              </a:rPr>
              <a:t>hacer</a:t>
            </a:r>
            <a:r>
              <a:rPr sz="3400" b="1" dirty="0">
                <a:solidFill>
                  <a:srgbClr val="001F5F"/>
                </a:solidFill>
                <a:latin typeface="Calibri"/>
                <a:cs typeface="Calibri"/>
              </a:rPr>
              <a:t>	en</a:t>
            </a:r>
            <a:r>
              <a:rPr sz="34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400" b="1" dirty="0">
                <a:solidFill>
                  <a:srgbClr val="001F5F"/>
                </a:solidFill>
                <a:latin typeface="Calibri"/>
                <a:cs typeface="Calibri"/>
              </a:rPr>
              <a:t>relación</a:t>
            </a:r>
            <a:r>
              <a:rPr sz="34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400" b="1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34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400" b="1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34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400" b="1" spc="-10" dirty="0">
                <a:solidFill>
                  <a:srgbClr val="001F5F"/>
                </a:solidFill>
                <a:latin typeface="Calibri"/>
                <a:cs typeface="Calibri"/>
              </a:rPr>
              <a:t>bronquiolitis?</a:t>
            </a:r>
            <a:endParaRPr sz="3400">
              <a:latin typeface="Calibri"/>
              <a:cs typeface="Calibri"/>
            </a:endParaRPr>
          </a:p>
          <a:p>
            <a:pPr marL="527685" lvl="1" indent="-514984">
              <a:lnSpc>
                <a:spcPct val="100000"/>
              </a:lnSpc>
              <a:spcBef>
                <a:spcPts val="3329"/>
              </a:spcBef>
              <a:buAutoNum type="alphaUcPeriod"/>
              <a:tabLst>
                <a:tab pos="527685" algn="l"/>
              </a:tabLst>
            </a:pP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No</a:t>
            </a:r>
            <a:r>
              <a:rPr sz="2400" b="1" spc="-5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se</a:t>
            </a:r>
            <a:r>
              <a:rPr sz="2400" b="1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471C4"/>
                </a:solidFill>
                <a:latin typeface="Calibri"/>
                <a:cs typeface="Calibri"/>
              </a:rPr>
              <a:t>requiere</a:t>
            </a:r>
            <a:r>
              <a:rPr sz="24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ningún</a:t>
            </a:r>
            <a:r>
              <a:rPr sz="2400" b="1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471C4"/>
                </a:solidFill>
                <a:latin typeface="Calibri"/>
                <a:cs typeface="Calibri"/>
              </a:rPr>
              <a:t>paraclínico</a:t>
            </a:r>
            <a:r>
              <a:rPr sz="2400" b="1" spc="-6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para</a:t>
            </a:r>
            <a:r>
              <a:rPr sz="2400" b="1" spc="-2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el</a:t>
            </a:r>
            <a:r>
              <a:rPr sz="2400" b="1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471C4"/>
                </a:solidFill>
                <a:latin typeface="Calibri"/>
                <a:cs typeface="Calibri"/>
              </a:rPr>
              <a:t>diagnostico</a:t>
            </a:r>
            <a:endParaRPr sz="2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09"/>
              </a:spcBef>
              <a:buClr>
                <a:srgbClr val="4471C4"/>
              </a:buClr>
              <a:buFont typeface="Calibri"/>
              <a:buAutoNum type="alphaUcPeriod"/>
            </a:pPr>
            <a:endParaRPr sz="2400">
              <a:latin typeface="Calibri"/>
              <a:cs typeface="Calibri"/>
            </a:endParaRPr>
          </a:p>
          <a:p>
            <a:pPr marL="321945" lvl="2" indent="-309245">
              <a:lnSpc>
                <a:spcPct val="100000"/>
              </a:lnSpc>
              <a:buSzPct val="127272"/>
              <a:buFont typeface="Arial MT"/>
              <a:buChar char="•"/>
              <a:tabLst>
                <a:tab pos="321945" algn="l"/>
              </a:tabLst>
            </a:pPr>
            <a:r>
              <a:rPr sz="2200" dirty="0">
                <a:latin typeface="Calibri"/>
                <a:cs typeface="Calibri"/>
              </a:rPr>
              <a:t>No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requieren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Radiografía</a:t>
            </a:r>
            <a:r>
              <a:rPr sz="2200" spc="4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Tórax</a:t>
            </a:r>
            <a:endParaRPr sz="2200">
              <a:latin typeface="Calibri"/>
              <a:cs typeface="Calibri"/>
            </a:endParaRPr>
          </a:p>
          <a:p>
            <a:pPr marL="304800" lvl="2" indent="-292100">
              <a:lnSpc>
                <a:spcPct val="100000"/>
              </a:lnSpc>
              <a:spcBef>
                <a:spcPts val="710"/>
              </a:spcBef>
              <a:buFont typeface="Arial MT"/>
              <a:buChar char="•"/>
              <a:tabLst>
                <a:tab pos="304800" algn="l"/>
              </a:tabLst>
            </a:pPr>
            <a:r>
              <a:rPr sz="2200" dirty="0">
                <a:latin typeface="Calibri"/>
                <a:cs typeface="Calibri"/>
              </a:rPr>
              <a:t>No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Cuadro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Hemático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B.</a:t>
            </a:r>
            <a:r>
              <a:rPr sz="24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y</a:t>
            </a:r>
            <a:r>
              <a:rPr sz="2400" b="1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no</a:t>
            </a:r>
            <a:r>
              <a:rPr sz="2400" b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se</a:t>
            </a:r>
            <a:r>
              <a:rPr sz="2400" b="1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deben</a:t>
            </a:r>
            <a:r>
              <a:rPr sz="2400" b="1" spc="-20" dirty="0">
                <a:solidFill>
                  <a:srgbClr val="4471C4"/>
                </a:solidFill>
                <a:latin typeface="Calibri"/>
                <a:cs typeface="Calibri"/>
              </a:rPr>
              <a:t> usar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buFont typeface="Arial MT"/>
              <a:buChar char="•"/>
              <a:tabLst>
                <a:tab pos="240029" algn="l"/>
              </a:tabLst>
            </a:pPr>
            <a:r>
              <a:rPr sz="2400" dirty="0">
                <a:latin typeface="Calibri"/>
                <a:cs typeface="Calibri"/>
              </a:rPr>
              <a:t>No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antibióticos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40029" algn="l"/>
              </a:tabLst>
            </a:pPr>
            <a:r>
              <a:rPr sz="2400" dirty="0">
                <a:latin typeface="Calibri"/>
                <a:cs typeface="Calibri"/>
              </a:rPr>
              <a:t>No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antitusivos,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240029" algn="l"/>
              </a:tabLst>
            </a:pPr>
            <a:r>
              <a:rPr sz="2400" dirty="0">
                <a:latin typeface="Calibri"/>
                <a:cs typeface="Calibri"/>
              </a:rPr>
              <a:t>No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descongestionantes,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35"/>
              </a:spcBef>
              <a:buFont typeface="Arial MT"/>
              <a:buChar char="•"/>
              <a:tabLst>
                <a:tab pos="240029" algn="l"/>
                <a:tab pos="2816225" algn="l"/>
              </a:tabLst>
            </a:pPr>
            <a:r>
              <a:rPr sz="2400" dirty="0">
                <a:latin typeface="Calibri"/>
                <a:cs typeface="Calibri"/>
              </a:rPr>
              <a:t>No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antihistamínicos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y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40029" algn="l"/>
              </a:tabLst>
            </a:pPr>
            <a:r>
              <a:rPr sz="2400" dirty="0">
                <a:latin typeface="Calibri"/>
                <a:cs typeface="Calibri"/>
              </a:rPr>
              <a:t>No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mucolíticos.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58783" y="5957315"/>
            <a:ext cx="3319272" cy="7193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08119" y="132969"/>
            <a:ext cx="280797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Bronquiolitis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971245"/>
            <a:ext cx="10269220" cy="474408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 marR="5080" indent="329565">
              <a:lnSpc>
                <a:spcPct val="70000"/>
              </a:lnSpc>
              <a:spcBef>
                <a:spcPts val="1040"/>
              </a:spcBef>
              <a:buAutoNum type="arabicPeriod" startAt="5"/>
              <a:tabLst>
                <a:tab pos="342265" algn="l"/>
              </a:tabLst>
            </a:pP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26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relación</a:t>
            </a:r>
            <a:r>
              <a:rPr sz="26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al</a:t>
            </a:r>
            <a:r>
              <a:rPr sz="26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001F5F"/>
                </a:solidFill>
                <a:latin typeface="Calibri"/>
                <a:cs typeface="Calibri"/>
              </a:rPr>
              <a:t>tratamiento</a:t>
            </a:r>
            <a:r>
              <a:rPr sz="26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6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26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bronquiolitis,</a:t>
            </a:r>
            <a:r>
              <a:rPr sz="26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que</a:t>
            </a:r>
            <a:r>
              <a:rPr sz="26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medicamentos</a:t>
            </a:r>
            <a:r>
              <a:rPr sz="26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no</a:t>
            </a:r>
            <a:r>
              <a:rPr sz="26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spc="-25" dirty="0">
                <a:solidFill>
                  <a:srgbClr val="001F5F"/>
                </a:solidFill>
                <a:latin typeface="Calibri"/>
                <a:cs typeface="Calibri"/>
              </a:rPr>
              <a:t>han </a:t>
            </a:r>
            <a:r>
              <a:rPr sz="2600" b="1" spc="-10" dirty="0">
                <a:solidFill>
                  <a:srgbClr val="001F5F"/>
                </a:solidFill>
                <a:latin typeface="Calibri"/>
                <a:cs typeface="Calibri"/>
              </a:rPr>
              <a:t>demostrado</a:t>
            </a:r>
            <a:r>
              <a:rPr sz="26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clara</a:t>
            </a:r>
            <a:r>
              <a:rPr sz="26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efectividad</a:t>
            </a:r>
            <a:r>
              <a:rPr sz="26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26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el</a:t>
            </a:r>
            <a:r>
              <a:rPr sz="26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ámbito</a:t>
            </a:r>
            <a:r>
              <a:rPr sz="26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001F5F"/>
                </a:solidFill>
                <a:latin typeface="Calibri"/>
                <a:cs typeface="Calibri"/>
              </a:rPr>
              <a:t>ambulatorio?</a:t>
            </a:r>
            <a:endParaRPr sz="2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Clr>
                <a:srgbClr val="001F5F"/>
              </a:buClr>
              <a:buFont typeface="Calibri"/>
              <a:buAutoNum type="arabicPeriod" startAt="5"/>
            </a:pPr>
            <a:endParaRPr sz="2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600" b="1" dirty="0">
                <a:solidFill>
                  <a:srgbClr val="5B9BD4"/>
                </a:solidFill>
                <a:latin typeface="Calibri"/>
                <a:cs typeface="Calibri"/>
              </a:rPr>
              <a:t>No</a:t>
            </a:r>
            <a:r>
              <a:rPr sz="2600" b="1" spc="-6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5B9BD4"/>
                </a:solidFill>
                <a:latin typeface="Calibri"/>
                <a:cs typeface="Calibri"/>
              </a:rPr>
              <a:t>han</a:t>
            </a:r>
            <a:r>
              <a:rPr sz="2600" b="1" spc="-3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5B9BD4"/>
                </a:solidFill>
                <a:latin typeface="Calibri"/>
                <a:cs typeface="Calibri"/>
              </a:rPr>
              <a:t>de</a:t>
            </a:r>
            <a:r>
              <a:rPr sz="2600" b="1" spc="-5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5B9BD4"/>
                </a:solidFill>
                <a:latin typeface="Calibri"/>
                <a:cs typeface="Calibri"/>
              </a:rPr>
              <a:t>mostrado</a:t>
            </a:r>
            <a:r>
              <a:rPr sz="2600" b="1" spc="-6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5B9BD4"/>
                </a:solidFill>
                <a:latin typeface="Calibri"/>
                <a:cs typeface="Calibri"/>
              </a:rPr>
              <a:t>clara</a:t>
            </a:r>
            <a:r>
              <a:rPr sz="2600" b="1" spc="-5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5B9BD4"/>
                </a:solidFill>
                <a:latin typeface="Calibri"/>
                <a:cs typeface="Calibri"/>
              </a:rPr>
              <a:t>efectividad:</a:t>
            </a:r>
            <a:endParaRPr sz="2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2600" dirty="0">
              <a:latin typeface="Calibri"/>
              <a:cs typeface="Calibri"/>
            </a:endParaRPr>
          </a:p>
          <a:p>
            <a:pPr marL="241300" lvl="1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No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</a:t>
            </a:r>
            <a:r>
              <a:rPr sz="2600" spc="-10" dirty="0">
                <a:latin typeface="Calibri"/>
                <a:cs typeface="Calibri"/>
              </a:rPr>
              <a:t> adrenalina.</a:t>
            </a:r>
            <a:endParaRPr sz="2600" dirty="0">
              <a:latin typeface="Calibri"/>
              <a:cs typeface="Calibri"/>
            </a:endParaRPr>
          </a:p>
          <a:p>
            <a:pPr marL="241300" lvl="1" indent="-228600">
              <a:lnSpc>
                <a:spcPct val="100000"/>
              </a:lnSpc>
              <a:spcBef>
                <a:spcPts val="6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No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solución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salina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hipertónica.</a:t>
            </a:r>
            <a:endParaRPr sz="2600" dirty="0">
              <a:latin typeface="Calibri"/>
              <a:cs typeface="Calibri"/>
            </a:endParaRPr>
          </a:p>
          <a:p>
            <a:pPr marL="241300" lvl="1" indent="-228600">
              <a:lnSpc>
                <a:spcPct val="100000"/>
              </a:lnSpc>
              <a:spcBef>
                <a:spcPts val="7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No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los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corticosteroides.</a:t>
            </a:r>
            <a:endParaRPr sz="2600" dirty="0">
              <a:latin typeface="Calibri"/>
              <a:cs typeface="Calibri"/>
            </a:endParaRPr>
          </a:p>
          <a:p>
            <a:pPr marL="241300" lvl="1" indent="-228600">
              <a:lnSpc>
                <a:spcPct val="100000"/>
              </a:lnSpc>
              <a:spcBef>
                <a:spcPts val="65"/>
              </a:spcBef>
              <a:buFont typeface="Arial MT"/>
              <a:buChar char="•"/>
              <a:tabLst>
                <a:tab pos="241300" algn="l"/>
                <a:tab pos="2927985" algn="l"/>
              </a:tabLst>
            </a:pPr>
            <a:r>
              <a:rPr sz="2600" dirty="0">
                <a:latin typeface="Calibri"/>
                <a:cs typeface="Calibri"/>
              </a:rPr>
              <a:t>B2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en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Bronquiolitis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grave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(prueba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terapéutica)</a:t>
            </a:r>
            <a:endParaRPr sz="2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2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600" b="1" spc="-25" dirty="0">
                <a:solidFill>
                  <a:srgbClr val="5B9BD4"/>
                </a:solidFill>
                <a:latin typeface="Calibri"/>
                <a:cs typeface="Calibri"/>
              </a:rPr>
              <a:t>SI</a:t>
            </a:r>
            <a:endParaRPr sz="2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2600" dirty="0">
                <a:latin typeface="Calibri"/>
                <a:cs typeface="Calibri"/>
              </a:rPr>
              <a:t>Oxigeno,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Leche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materna,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spc="-10" dirty="0" err="1" smtClean="0">
                <a:latin typeface="Calibri"/>
                <a:cs typeface="Calibri"/>
              </a:rPr>
              <a:t>Hidratación</a:t>
            </a:r>
            <a:r>
              <a:rPr lang="es-ES" sz="2600" spc="-10" dirty="0" smtClean="0">
                <a:latin typeface="Calibri"/>
                <a:cs typeface="Calibri"/>
              </a:rPr>
              <a:t> y Lavado nasal con suero </a:t>
            </a:r>
            <a:r>
              <a:rPr lang="es-ES" sz="2600" spc="-10" dirty="0" err="1" smtClean="0">
                <a:latin typeface="Calibri"/>
                <a:cs typeface="Calibri"/>
              </a:rPr>
              <a:t>fisiologico</a:t>
            </a:r>
            <a:endParaRPr sz="2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43543" y="5817108"/>
            <a:ext cx="3319272" cy="7193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8321" y="116958"/>
            <a:ext cx="4093067" cy="674103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301483" y="211836"/>
            <a:ext cx="4109085" cy="4147185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215900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700"/>
              </a:spcBef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Bronquiolitis</a:t>
            </a:r>
            <a:r>
              <a:rPr sz="1800" b="1" spc="-1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Alto</a:t>
            </a:r>
            <a:r>
              <a:rPr sz="1800" b="1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Riesgo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marL="670560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670560" algn="l"/>
              </a:tabLst>
            </a:pPr>
            <a:r>
              <a:rPr sz="1800" dirty="0">
                <a:solidFill>
                  <a:srgbClr val="001F5F"/>
                </a:solidFill>
                <a:latin typeface="Arial MT"/>
                <a:cs typeface="Arial MT"/>
              </a:rPr>
              <a:t>Menores</a:t>
            </a:r>
            <a:r>
              <a:rPr sz="1800" spc="-1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1F5F"/>
                </a:solidFill>
                <a:latin typeface="Arial MT"/>
                <a:cs typeface="Arial MT"/>
              </a:rPr>
              <a:t>de</a:t>
            </a:r>
            <a:r>
              <a:rPr sz="1800" spc="-2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1F5F"/>
                </a:solidFill>
                <a:latin typeface="Arial MT"/>
                <a:cs typeface="Arial MT"/>
              </a:rPr>
              <a:t>2</a:t>
            </a:r>
            <a:r>
              <a:rPr sz="1800" spc="-1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Arial MT"/>
                <a:cs typeface="Arial MT"/>
              </a:rPr>
              <a:t>meses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Clr>
                <a:srgbClr val="001F5F"/>
              </a:buClr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670560" marR="210820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670560" algn="l"/>
              </a:tabLst>
            </a:pPr>
            <a:r>
              <a:rPr sz="1800" dirty="0">
                <a:solidFill>
                  <a:srgbClr val="001F5F"/>
                </a:solidFill>
                <a:latin typeface="Arial MT"/>
                <a:cs typeface="Arial MT"/>
              </a:rPr>
              <a:t>Prematuridad</a:t>
            </a:r>
            <a:r>
              <a:rPr sz="1800" spc="-2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1F5F"/>
                </a:solidFill>
                <a:latin typeface="Arial MT"/>
                <a:cs typeface="Arial MT"/>
              </a:rPr>
              <a:t>(&lt;2000</a:t>
            </a:r>
            <a:r>
              <a:rPr sz="1800" spc="-3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1F5F"/>
                </a:solidFill>
                <a:latin typeface="Arial MT"/>
                <a:cs typeface="Arial MT"/>
              </a:rPr>
              <a:t>gramos</a:t>
            </a:r>
            <a:r>
              <a:rPr sz="1800" spc="-25" dirty="0">
                <a:solidFill>
                  <a:srgbClr val="001F5F"/>
                </a:solidFill>
                <a:latin typeface="Arial MT"/>
                <a:cs typeface="Arial MT"/>
              </a:rPr>
              <a:t> al </a:t>
            </a:r>
            <a:r>
              <a:rPr sz="1800" dirty="0">
                <a:solidFill>
                  <a:srgbClr val="001F5F"/>
                </a:solidFill>
                <a:latin typeface="Arial MT"/>
                <a:cs typeface="Arial MT"/>
              </a:rPr>
              <a:t>nacer)</a:t>
            </a:r>
            <a:r>
              <a:rPr sz="1800" spc="-2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1F5F"/>
                </a:solidFill>
                <a:latin typeface="Arial MT"/>
                <a:cs typeface="Arial MT"/>
              </a:rPr>
              <a:t>&lt;6</a:t>
            </a:r>
            <a:r>
              <a:rPr sz="1800" spc="-3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Arial MT"/>
                <a:cs typeface="Arial MT"/>
              </a:rPr>
              <a:t>meses.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Clr>
                <a:srgbClr val="001F5F"/>
              </a:buClr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670560" indent="-286385">
              <a:lnSpc>
                <a:spcPct val="100000"/>
              </a:lnSpc>
              <a:buChar char="•"/>
              <a:tabLst>
                <a:tab pos="670560" algn="l"/>
              </a:tabLst>
            </a:pPr>
            <a:r>
              <a:rPr sz="1800" dirty="0">
                <a:solidFill>
                  <a:srgbClr val="001F5F"/>
                </a:solidFill>
                <a:latin typeface="Arial MT"/>
                <a:cs typeface="Arial MT"/>
              </a:rPr>
              <a:t>Enfermedades</a:t>
            </a:r>
            <a:r>
              <a:rPr sz="1800" spc="-4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Arial MT"/>
                <a:cs typeface="Arial MT"/>
              </a:rPr>
              <a:t>congénitas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Clr>
                <a:srgbClr val="001F5F"/>
              </a:buClr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670560" indent="-286385">
              <a:lnSpc>
                <a:spcPct val="100000"/>
              </a:lnSpc>
              <a:buChar char="•"/>
              <a:tabLst>
                <a:tab pos="670560" algn="l"/>
              </a:tabLst>
            </a:pPr>
            <a:r>
              <a:rPr sz="1800" spc="-10" dirty="0">
                <a:solidFill>
                  <a:srgbClr val="001F5F"/>
                </a:solidFill>
                <a:latin typeface="Arial MT"/>
                <a:cs typeface="Arial MT"/>
              </a:rPr>
              <a:t>Apneas.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Clr>
                <a:srgbClr val="001F5F"/>
              </a:buClr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670560" indent="-286385">
              <a:lnSpc>
                <a:spcPct val="100000"/>
              </a:lnSpc>
              <a:buChar char="•"/>
              <a:tabLst>
                <a:tab pos="670560" algn="l"/>
              </a:tabLst>
            </a:pPr>
            <a:r>
              <a:rPr sz="1800" dirty="0">
                <a:solidFill>
                  <a:srgbClr val="001F5F"/>
                </a:solidFill>
                <a:latin typeface="Arial MT"/>
                <a:cs typeface="Arial MT"/>
              </a:rPr>
              <a:t>Desnutrición</a:t>
            </a:r>
            <a:r>
              <a:rPr sz="1800" spc="-4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1F5F"/>
                </a:solidFill>
                <a:latin typeface="Arial MT"/>
                <a:cs typeface="Arial MT"/>
              </a:rPr>
              <a:t>aguda</a:t>
            </a:r>
            <a:r>
              <a:rPr sz="1800" spc="-55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Arial MT"/>
                <a:cs typeface="Arial MT"/>
              </a:rPr>
              <a:t>grave</a:t>
            </a:r>
            <a:r>
              <a:rPr sz="1800" spc="-10" dirty="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Clr>
                <a:srgbClr val="001F5F"/>
              </a:buClr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670560" indent="-286385">
              <a:lnSpc>
                <a:spcPct val="100000"/>
              </a:lnSpc>
              <a:buChar char="•"/>
              <a:tabLst>
                <a:tab pos="670560" algn="l"/>
              </a:tabLst>
            </a:pPr>
            <a:r>
              <a:rPr sz="1800" spc="-10" dirty="0">
                <a:solidFill>
                  <a:srgbClr val="001F5F"/>
                </a:solidFill>
                <a:latin typeface="Arial MT"/>
                <a:cs typeface="Arial MT"/>
              </a:rPr>
              <a:t>Inmunodeficiencias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659626" y="1557274"/>
            <a:ext cx="483870" cy="198755"/>
            <a:chOff x="6659626" y="1557274"/>
            <a:chExt cx="483870" cy="198755"/>
          </a:xfrm>
        </p:grpSpPr>
        <p:sp>
          <p:nvSpPr>
            <p:cNvPr id="5" name="object 5"/>
            <p:cNvSpPr/>
            <p:nvPr/>
          </p:nvSpPr>
          <p:spPr>
            <a:xfrm>
              <a:off x="6665976" y="1563624"/>
              <a:ext cx="471170" cy="186055"/>
            </a:xfrm>
            <a:custGeom>
              <a:avLst/>
              <a:gdLst/>
              <a:ahLst/>
              <a:cxnLst/>
              <a:rect l="l" t="t" r="r" b="b"/>
              <a:pathLst>
                <a:path w="471170" h="186055">
                  <a:moveTo>
                    <a:pt x="377951" y="0"/>
                  </a:moveTo>
                  <a:lnTo>
                    <a:pt x="377951" y="46481"/>
                  </a:lnTo>
                  <a:lnTo>
                    <a:pt x="0" y="46481"/>
                  </a:lnTo>
                  <a:lnTo>
                    <a:pt x="0" y="139446"/>
                  </a:lnTo>
                  <a:lnTo>
                    <a:pt x="377951" y="139446"/>
                  </a:lnTo>
                  <a:lnTo>
                    <a:pt x="377951" y="185927"/>
                  </a:lnTo>
                  <a:lnTo>
                    <a:pt x="470916" y="92963"/>
                  </a:lnTo>
                  <a:lnTo>
                    <a:pt x="37795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65976" y="1563624"/>
              <a:ext cx="471170" cy="186055"/>
            </a:xfrm>
            <a:custGeom>
              <a:avLst/>
              <a:gdLst/>
              <a:ahLst/>
              <a:cxnLst/>
              <a:rect l="l" t="t" r="r" b="b"/>
              <a:pathLst>
                <a:path w="471170" h="186055">
                  <a:moveTo>
                    <a:pt x="0" y="46481"/>
                  </a:moveTo>
                  <a:lnTo>
                    <a:pt x="377951" y="46481"/>
                  </a:lnTo>
                  <a:lnTo>
                    <a:pt x="377951" y="0"/>
                  </a:lnTo>
                  <a:lnTo>
                    <a:pt x="470916" y="92963"/>
                  </a:lnTo>
                  <a:lnTo>
                    <a:pt x="377951" y="185927"/>
                  </a:lnTo>
                  <a:lnTo>
                    <a:pt x="377951" y="139446"/>
                  </a:lnTo>
                  <a:lnTo>
                    <a:pt x="0" y="139446"/>
                  </a:lnTo>
                  <a:lnTo>
                    <a:pt x="0" y="4648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251705" y="6503009"/>
            <a:ext cx="7313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 MT"/>
                <a:cs typeface="Arial MT"/>
              </a:rPr>
              <a:t>gpc.minsalud.gov.co/gpc_sites/Repositorio/Otros_conv/GPC_neumonia/gpc_neumonia_reco_trazadora.as</a:t>
            </a:r>
            <a:r>
              <a:rPr sz="1800" spc="-10" dirty="0">
                <a:latin typeface="Arial MT"/>
                <a:cs typeface="Arial MT"/>
              </a:rPr>
              <a:t>p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75784" y="392937"/>
            <a:ext cx="53962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0" dirty="0">
                <a:solidFill>
                  <a:srgbClr val="00AFEF"/>
                </a:solidFill>
              </a:rPr>
              <a:t>IRA-</a:t>
            </a:r>
            <a:r>
              <a:rPr sz="4000" spc="-35" dirty="0">
                <a:solidFill>
                  <a:srgbClr val="00AFEF"/>
                </a:solidFill>
              </a:rPr>
              <a:t>MEDIDAS</a:t>
            </a:r>
            <a:r>
              <a:rPr sz="4000" spc="-135" dirty="0">
                <a:solidFill>
                  <a:srgbClr val="00AFEF"/>
                </a:solidFill>
              </a:rPr>
              <a:t> </a:t>
            </a:r>
            <a:r>
              <a:rPr sz="4000" dirty="0">
                <a:solidFill>
                  <a:srgbClr val="00AFEF"/>
                </a:solidFill>
              </a:rPr>
              <a:t>DE</a:t>
            </a:r>
            <a:r>
              <a:rPr sz="4000" spc="-110" dirty="0">
                <a:solidFill>
                  <a:srgbClr val="00AFEF"/>
                </a:solidFill>
              </a:rPr>
              <a:t> </a:t>
            </a:r>
            <a:r>
              <a:rPr sz="4000" spc="-20" dirty="0">
                <a:solidFill>
                  <a:srgbClr val="00AFEF"/>
                </a:solidFill>
              </a:rPr>
              <a:t>SOPORTE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999233" y="1658492"/>
            <a:ext cx="5779770" cy="3404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8625" algn="l"/>
                <a:tab pos="774065" algn="l"/>
              </a:tabLst>
            </a:pPr>
            <a:r>
              <a:rPr sz="3600" spc="-50" dirty="0">
                <a:solidFill>
                  <a:srgbClr val="4471C4"/>
                </a:solidFill>
                <a:latin typeface="Calibri"/>
                <a:cs typeface="Calibri"/>
              </a:rPr>
              <a:t>F</a:t>
            </a:r>
            <a:r>
              <a:rPr sz="3600" dirty="0">
                <a:solidFill>
                  <a:srgbClr val="4471C4"/>
                </a:solidFill>
                <a:latin typeface="Calibri"/>
                <a:cs typeface="Calibri"/>
              </a:rPr>
              <a:t>	</a:t>
            </a:r>
            <a:r>
              <a:rPr sz="3600" spc="-50" dirty="0">
                <a:solidFill>
                  <a:srgbClr val="4471C4"/>
                </a:solidFill>
                <a:latin typeface="Calibri"/>
                <a:cs typeface="Calibri"/>
              </a:rPr>
              <a:t>-</a:t>
            </a:r>
            <a:r>
              <a:rPr sz="3600" dirty="0">
                <a:solidFill>
                  <a:srgbClr val="4471C4"/>
                </a:solidFill>
                <a:latin typeface="Calibri"/>
                <a:cs typeface="Calibri"/>
              </a:rPr>
              <a:t>	</a:t>
            </a:r>
            <a:r>
              <a:rPr sz="3600" spc="-10" dirty="0">
                <a:solidFill>
                  <a:srgbClr val="4471C4"/>
                </a:solidFill>
                <a:latin typeface="Calibri"/>
                <a:cs typeface="Calibri"/>
              </a:rPr>
              <a:t>FIEBRE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ts val="4470"/>
              </a:lnSpc>
              <a:spcBef>
                <a:spcPts val="155"/>
              </a:spcBef>
              <a:tabLst>
                <a:tab pos="757555" algn="l"/>
              </a:tabLst>
            </a:pPr>
            <a:r>
              <a:rPr sz="3600" dirty="0">
                <a:solidFill>
                  <a:srgbClr val="4471C4"/>
                </a:solidFill>
                <a:latin typeface="Calibri"/>
                <a:cs typeface="Calibri"/>
              </a:rPr>
              <a:t>A</a:t>
            </a:r>
            <a:r>
              <a:rPr sz="3600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4471C4"/>
                </a:solidFill>
                <a:latin typeface="Calibri"/>
                <a:cs typeface="Calibri"/>
              </a:rPr>
              <a:t>–</a:t>
            </a:r>
            <a:r>
              <a:rPr sz="3600" spc="-4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spc="-35" dirty="0">
                <a:solidFill>
                  <a:srgbClr val="4471C4"/>
                </a:solidFill>
                <a:latin typeface="Calibri"/>
                <a:cs typeface="Calibri"/>
              </a:rPr>
              <a:t>ALIMENTACION</a:t>
            </a:r>
            <a:r>
              <a:rPr sz="3600" spc="-2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4471C4"/>
                </a:solidFill>
                <a:latin typeface="Calibri"/>
                <a:cs typeface="Calibri"/>
              </a:rPr>
              <a:t>-</a:t>
            </a:r>
            <a:r>
              <a:rPr sz="3600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4471C4"/>
                </a:solidFill>
                <a:latin typeface="Calibri"/>
                <a:cs typeface="Calibri"/>
              </a:rPr>
              <a:t>LIQUIDOS </a:t>
            </a:r>
            <a:r>
              <a:rPr sz="3600" dirty="0">
                <a:solidFill>
                  <a:srgbClr val="4471C4"/>
                </a:solidFill>
                <a:latin typeface="Calibri"/>
                <a:cs typeface="Calibri"/>
              </a:rPr>
              <a:t>L </a:t>
            </a:r>
            <a:r>
              <a:rPr sz="3600" spc="-50" dirty="0">
                <a:solidFill>
                  <a:srgbClr val="4471C4"/>
                </a:solidFill>
                <a:latin typeface="Calibri"/>
                <a:cs typeface="Calibri"/>
              </a:rPr>
              <a:t>-</a:t>
            </a:r>
            <a:r>
              <a:rPr sz="3600" dirty="0">
                <a:solidFill>
                  <a:srgbClr val="4471C4"/>
                </a:solidFill>
                <a:latin typeface="Calibri"/>
                <a:cs typeface="Calibri"/>
              </a:rPr>
              <a:t>	</a:t>
            </a:r>
            <a:r>
              <a:rPr sz="3600" spc="-55" dirty="0">
                <a:solidFill>
                  <a:srgbClr val="4471C4"/>
                </a:solidFill>
                <a:latin typeface="Calibri"/>
                <a:cs typeface="Calibri"/>
              </a:rPr>
              <a:t>LAVADO</a:t>
            </a:r>
            <a:r>
              <a:rPr sz="3600" spc="-11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4471C4"/>
                </a:solidFill>
                <a:latin typeface="Calibri"/>
                <a:cs typeface="Calibri"/>
              </a:rPr>
              <a:t>MANOS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4275"/>
              </a:lnSpc>
              <a:tabLst>
                <a:tab pos="786765" algn="l"/>
              </a:tabLst>
            </a:pPr>
            <a:r>
              <a:rPr sz="3600" dirty="0">
                <a:solidFill>
                  <a:srgbClr val="4471C4"/>
                </a:solidFill>
                <a:latin typeface="Calibri"/>
                <a:cs typeface="Calibri"/>
              </a:rPr>
              <a:t>T</a:t>
            </a:r>
            <a:r>
              <a:rPr sz="3600" spc="-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spc="-50" dirty="0">
                <a:solidFill>
                  <a:srgbClr val="4471C4"/>
                </a:solidFill>
                <a:latin typeface="Calibri"/>
                <a:cs typeface="Calibri"/>
              </a:rPr>
              <a:t>-</a:t>
            </a:r>
            <a:r>
              <a:rPr sz="3600" dirty="0">
                <a:solidFill>
                  <a:srgbClr val="4471C4"/>
                </a:solidFill>
                <a:latin typeface="Calibri"/>
                <a:cs typeface="Calibri"/>
              </a:rPr>
              <a:t>	</a:t>
            </a:r>
            <a:r>
              <a:rPr sz="3600" spc="-25" dirty="0">
                <a:solidFill>
                  <a:srgbClr val="4471C4"/>
                </a:solidFill>
                <a:latin typeface="Calibri"/>
                <a:cs typeface="Calibri"/>
              </a:rPr>
              <a:t>TOS</a:t>
            </a:r>
            <a:endParaRPr sz="3600">
              <a:latin typeface="Calibri"/>
              <a:cs typeface="Calibri"/>
            </a:endParaRPr>
          </a:p>
          <a:p>
            <a:pPr marL="12700" marR="3314700">
              <a:lnSpc>
                <a:spcPts val="4470"/>
              </a:lnSpc>
              <a:spcBef>
                <a:spcPts val="75"/>
              </a:spcBef>
              <a:tabLst>
                <a:tab pos="829310" algn="l"/>
                <a:tab pos="859790" algn="l"/>
              </a:tabLst>
            </a:pPr>
            <a:r>
              <a:rPr sz="3600" dirty="0">
                <a:solidFill>
                  <a:srgbClr val="4471C4"/>
                </a:solidFill>
                <a:latin typeface="Calibri"/>
                <a:cs typeface="Calibri"/>
              </a:rPr>
              <a:t>A</a:t>
            </a:r>
            <a:r>
              <a:rPr sz="3600" spc="-2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spc="-50" dirty="0">
                <a:solidFill>
                  <a:srgbClr val="4471C4"/>
                </a:solidFill>
                <a:latin typeface="Calibri"/>
                <a:cs typeface="Calibri"/>
              </a:rPr>
              <a:t>-</a:t>
            </a:r>
            <a:r>
              <a:rPr sz="3600" dirty="0">
                <a:solidFill>
                  <a:srgbClr val="4471C4"/>
                </a:solidFill>
                <a:latin typeface="Calibri"/>
                <a:cs typeface="Calibri"/>
              </a:rPr>
              <a:t>	</a:t>
            </a:r>
            <a:r>
              <a:rPr sz="3600" spc="-10" dirty="0">
                <a:solidFill>
                  <a:srgbClr val="4471C4"/>
                </a:solidFill>
                <a:latin typeface="Calibri"/>
                <a:cs typeface="Calibri"/>
              </a:rPr>
              <a:t>ALARMA </a:t>
            </a:r>
            <a:r>
              <a:rPr sz="3600" dirty="0">
                <a:solidFill>
                  <a:srgbClr val="4471C4"/>
                </a:solidFill>
                <a:latin typeface="Calibri"/>
                <a:cs typeface="Calibri"/>
              </a:rPr>
              <a:t>N</a:t>
            </a:r>
            <a:r>
              <a:rPr sz="3600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spc="-50" dirty="0">
                <a:solidFill>
                  <a:srgbClr val="4471C4"/>
                </a:solidFill>
                <a:latin typeface="Calibri"/>
                <a:cs typeface="Calibri"/>
              </a:rPr>
              <a:t>-</a:t>
            </a:r>
            <a:r>
              <a:rPr sz="3600" dirty="0">
                <a:solidFill>
                  <a:srgbClr val="4471C4"/>
                </a:solidFill>
                <a:latin typeface="Calibri"/>
                <a:cs typeface="Calibri"/>
              </a:rPr>
              <a:t>		</a:t>
            </a:r>
            <a:r>
              <a:rPr sz="3600" spc="-10" dirty="0">
                <a:solidFill>
                  <a:srgbClr val="4471C4"/>
                </a:solidFill>
                <a:latin typeface="Calibri"/>
                <a:cs typeface="Calibri"/>
              </a:rPr>
              <a:t>NARIZ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1059" y="1184147"/>
            <a:ext cx="1600200" cy="106222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5307" y="3044951"/>
            <a:ext cx="1485900" cy="148437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19616" y="1059180"/>
            <a:ext cx="1339596" cy="191262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55307" y="949452"/>
            <a:ext cx="2052827" cy="140512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16516" y="3717035"/>
            <a:ext cx="1414179" cy="114147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71059" y="5295900"/>
            <a:ext cx="1984247" cy="140360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08135" y="5998464"/>
            <a:ext cx="3319272" cy="7193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219</Words>
  <Application>Microsoft Office PowerPoint</Application>
  <PresentationFormat>Panorámica</PresentationFormat>
  <Paragraphs>84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Arial MT</vt:lpstr>
      <vt:lpstr>Calibri</vt:lpstr>
      <vt:lpstr>Calibri Light</vt:lpstr>
      <vt:lpstr>Times New Roman</vt:lpstr>
      <vt:lpstr>Office Theme</vt:lpstr>
      <vt:lpstr>Bronquiolitis Top 5</vt:lpstr>
      <vt:lpstr>Bronquiolitis</vt:lpstr>
      <vt:lpstr>Bronquiolitis</vt:lpstr>
      <vt:lpstr>Bronquiolitis</vt:lpstr>
      <vt:lpstr>Presentación de PowerPoint</vt:lpstr>
      <vt:lpstr>Bronquiolitis</vt:lpstr>
      <vt:lpstr>Bronquiolitis</vt:lpstr>
      <vt:lpstr>Presentación de PowerPoint</vt:lpstr>
      <vt:lpstr>IRA-MEDIDAS DE SOPORTE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ALEJANDRO MOJICA MADERA</dc:creator>
  <cp:lastModifiedBy>LAJAS</cp:lastModifiedBy>
  <cp:revision>1</cp:revision>
  <dcterms:created xsi:type="dcterms:W3CDTF">2024-09-18T14:52:35Z</dcterms:created>
  <dcterms:modified xsi:type="dcterms:W3CDTF">2024-09-18T15:00:46Z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2022-01-27T00:00:00Z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2024-09-18T00:00:00Z</vt:filetime>
  </property>
  <property fmtid="{D5CDD505-2E9C-101B-9397-08002B2CF9AE}" pid="5" name="Producer">
    <vt:lpwstr>Microsoft® PowerPoint® para Microsoft 365</vt:lpwstr>
  </property>
</Properties>
</file>