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39.jpg" ContentType="image/jpg"/>
  <Override PartName="/ppt/media/image40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52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7" r:id="rId2"/>
    <p:sldId id="258" r:id="rId3"/>
    <p:sldId id="259" r:id="rId4"/>
    <p:sldId id="262" r:id="rId5"/>
    <p:sldId id="264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94" r:id="rId29"/>
    <p:sldId id="295" r:id="rId30"/>
    <p:sldId id="289" r:id="rId31"/>
    <p:sldId id="290" r:id="rId32"/>
    <p:sldId id="291" r:id="rId33"/>
    <p:sldId id="292" r:id="rId34"/>
    <p:sldId id="261" r:id="rId3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4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1123E-92DB-446E-B73D-6385F50E8545}" type="doc">
      <dgm:prSet loTypeId="urn:microsoft.com/office/officeart/2005/8/layout/vProcess5" loCatId="process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6AE45AAC-3B19-4F2D-8B8A-B734F580625B}">
      <dgm:prSet phldrT="[Texto]" custT="1"/>
      <dgm:spPr/>
      <dgm:t>
        <a:bodyPr/>
        <a:lstStyle/>
        <a:p>
          <a:pPr algn="just" rtl="0"/>
          <a:r>
            <a:rPr kumimoji="0" lang="es-ES_tradnl" sz="1400" b="1" i="0" u="none" strike="noStrike" cap="none" normalizeH="0" baseline="0" noProof="0" dirty="0" smtClean="0">
              <a:ln/>
              <a:effectLst/>
              <a:latin typeface="Calibri" pitchFamily="34" charset="0"/>
            </a:rPr>
            <a:t>I = Notificación inmediata, información inmediata llamado telefónico </a:t>
          </a:r>
          <a:r>
            <a:rPr kumimoji="0" lang="es-ES_tradnl" sz="1400" b="1" i="0" u="none" strike="noStrike" cap="none" normalizeH="0" baseline="0" noProof="0" smtClean="0">
              <a:ln/>
              <a:effectLst/>
              <a:latin typeface="Calibri" pitchFamily="34" charset="0"/>
            </a:rPr>
            <a:t>o wsp,               </a:t>
          </a:r>
          <a:r>
            <a:rPr kumimoji="0" lang="es-ES_tradnl" sz="1400" b="1" i="0" u="none" strike="noStrike" cap="none" normalizeH="0" baseline="0" noProof="0" dirty="0" smtClean="0">
              <a:ln/>
              <a:effectLst/>
              <a:latin typeface="Calibri" pitchFamily="34" charset="0"/>
            </a:rPr>
            <a:t>( Notificar </a:t>
          </a:r>
          <a:r>
            <a:rPr kumimoji="0" lang="es-ES_tradnl" sz="1400" b="1" i="0" u="none" strike="noStrike" cap="none" normalizeH="0" baseline="0" noProof="0" dirty="0" err="1" smtClean="0">
              <a:ln/>
              <a:effectLst/>
              <a:latin typeface="Calibri" pitchFamily="34" charset="0"/>
            </a:rPr>
            <a:t>SSM</a:t>
          </a:r>
          <a:r>
            <a:rPr kumimoji="0" lang="es-ES_tradnl" sz="1400" b="1" i="0" u="none" strike="noStrike" cap="none" normalizeH="0" baseline="0" noProof="0" dirty="0" smtClean="0">
              <a:ln/>
              <a:effectLst/>
              <a:latin typeface="Calibri" pitchFamily="34" charset="0"/>
            </a:rPr>
            <a:t> y subir a sivigila 4.0)</a:t>
          </a:r>
          <a:endParaRPr lang="es-ES_tradnl" sz="1400" b="1" noProof="0" dirty="0"/>
        </a:p>
      </dgm:t>
    </dgm:pt>
    <dgm:pt modelId="{C479F685-240B-4E06-8E80-936B80219561}" type="parTrans" cxnId="{210C3853-40B6-4A53-9FCC-8DF7F76BD696}">
      <dgm:prSet/>
      <dgm:spPr/>
      <dgm:t>
        <a:bodyPr/>
        <a:lstStyle/>
        <a:p>
          <a:endParaRPr lang="es-ES" b="1"/>
        </a:p>
      </dgm:t>
    </dgm:pt>
    <dgm:pt modelId="{326B1CFC-7BA5-437D-B129-F96C027CB7EC}" type="sibTrans" cxnId="{210C3853-40B6-4A53-9FCC-8DF7F76BD696}">
      <dgm:prSet/>
      <dgm:spPr/>
      <dgm:t>
        <a:bodyPr/>
        <a:lstStyle/>
        <a:p>
          <a:endParaRPr lang="es-ES" b="1"/>
        </a:p>
      </dgm:t>
    </dgm:pt>
    <dgm:pt modelId="{72B7DFFD-CD78-4643-B6ED-84218FC33AF7}">
      <dgm:prSet phldrT="[Texto]"/>
      <dgm:spPr/>
      <dgm:t>
        <a:bodyPr/>
        <a:lstStyle/>
        <a:p>
          <a:pPr algn="just" rtl="0"/>
          <a:r>
            <a:rPr kumimoji="0" lang="es-ES_tradnl" b="1" i="0" u="none" strike="noStrike" cap="none" normalizeH="0" baseline="0" noProof="0" dirty="0" smtClean="0">
              <a:ln/>
              <a:effectLst/>
              <a:latin typeface="Calibri" pitchFamily="34" charset="0"/>
            </a:rPr>
            <a:t>R = Regular, o sea entregar las fichas completas diariamente en la oficina de vigilancia epidemiológica</a:t>
          </a:r>
          <a:endParaRPr lang="es-ES_tradnl" b="1" noProof="0" dirty="0"/>
        </a:p>
      </dgm:t>
    </dgm:pt>
    <dgm:pt modelId="{59568DA4-7A12-4493-A055-C0625306D87C}" type="parTrans" cxnId="{DBE5A7BA-88A2-418D-9096-E5BD3D7EFCE8}">
      <dgm:prSet/>
      <dgm:spPr/>
      <dgm:t>
        <a:bodyPr/>
        <a:lstStyle/>
        <a:p>
          <a:endParaRPr lang="es-ES" b="1"/>
        </a:p>
      </dgm:t>
    </dgm:pt>
    <dgm:pt modelId="{36A91371-9709-4A97-9B10-AF4888AA2A19}" type="sibTrans" cxnId="{DBE5A7BA-88A2-418D-9096-E5BD3D7EFCE8}">
      <dgm:prSet/>
      <dgm:spPr/>
      <dgm:t>
        <a:bodyPr/>
        <a:lstStyle/>
        <a:p>
          <a:endParaRPr lang="es-ES" b="1"/>
        </a:p>
      </dgm:t>
    </dgm:pt>
    <dgm:pt modelId="{FA6B4CD9-3390-4A0A-910C-2406D161A396}">
      <dgm:prSet phldrT="[Texto]"/>
      <dgm:spPr/>
      <dgm:t>
        <a:bodyPr/>
        <a:lstStyle/>
        <a:p>
          <a:pPr algn="just" rtl="0"/>
          <a:r>
            <a:rPr kumimoji="0" lang="es-ES_tradnl" b="1" i="0" u="none" strike="noStrike" cap="none" normalizeH="0" baseline="0" noProof="0" dirty="0" smtClean="0">
              <a:ln/>
              <a:solidFill>
                <a:schemeClr val="tx1"/>
              </a:solidFill>
              <a:effectLst/>
              <a:latin typeface="Calibri" pitchFamily="34" charset="0"/>
            </a:rPr>
            <a:t>* = Brote: cuando es brote se notifica de inmediato.  Brote es cuando hay dos o más casos de pacientes que presentan el mismo evento y de igual fuente (colegio, restaurante, sitio de trabajo, entre otros).  Ejemplo: </a:t>
          </a:r>
          <a:r>
            <a:rPr kumimoji="0" lang="es-ES_tradnl" b="1" i="0" u="none" strike="noStrike" cap="none" normalizeH="0" baseline="0" noProof="0" dirty="0" err="1" smtClean="0">
              <a:ln/>
              <a:solidFill>
                <a:schemeClr val="tx1"/>
              </a:solidFill>
              <a:effectLst/>
              <a:latin typeface="Calibri" pitchFamily="34" charset="0"/>
            </a:rPr>
            <a:t>IAAS</a:t>
          </a:r>
          <a:r>
            <a:rPr kumimoji="0" lang="es-ES_tradnl" b="1" i="0" u="none" strike="noStrike" cap="none" normalizeH="0" baseline="0" noProof="0" dirty="0" smtClean="0">
              <a:ln/>
              <a:solidFill>
                <a:schemeClr val="tx1"/>
              </a:solidFill>
              <a:effectLst/>
              <a:latin typeface="Calibri" pitchFamily="34" charset="0"/>
            </a:rPr>
            <a:t>-ETA </a:t>
          </a:r>
          <a:endParaRPr lang="es-ES_tradnl" b="1" noProof="0" dirty="0">
            <a:solidFill>
              <a:schemeClr val="tx1"/>
            </a:solidFill>
          </a:endParaRPr>
        </a:p>
      </dgm:t>
    </dgm:pt>
    <dgm:pt modelId="{196268EA-E898-47CC-B607-96EE99B6888D}" type="parTrans" cxnId="{B16D4250-C048-4022-9D05-DBE2A8C8C565}">
      <dgm:prSet/>
      <dgm:spPr/>
      <dgm:t>
        <a:bodyPr/>
        <a:lstStyle/>
        <a:p>
          <a:endParaRPr lang="es-ES" b="1"/>
        </a:p>
      </dgm:t>
    </dgm:pt>
    <dgm:pt modelId="{499F1D5C-D54C-44F1-8533-DFAECDF3F26D}" type="sibTrans" cxnId="{B16D4250-C048-4022-9D05-DBE2A8C8C565}">
      <dgm:prSet/>
      <dgm:spPr/>
      <dgm:t>
        <a:bodyPr/>
        <a:lstStyle/>
        <a:p>
          <a:endParaRPr lang="es-ES" b="1"/>
        </a:p>
      </dgm:t>
    </dgm:pt>
    <dgm:pt modelId="{923F1C6D-CA86-4697-B463-B6BD2E716067}" type="pres">
      <dgm:prSet presAssocID="{6C51123E-92DB-446E-B73D-6385F50E854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C157501-6905-4562-A985-93DAEE09EE98}" type="pres">
      <dgm:prSet presAssocID="{6C51123E-92DB-446E-B73D-6385F50E8545}" presName="dummyMaxCanvas" presStyleCnt="0">
        <dgm:presLayoutVars/>
      </dgm:prSet>
      <dgm:spPr/>
      <dgm:t>
        <a:bodyPr/>
        <a:lstStyle/>
        <a:p>
          <a:endParaRPr lang="es-CO"/>
        </a:p>
      </dgm:t>
    </dgm:pt>
    <dgm:pt modelId="{D5E35F1C-187C-4471-8D6F-7DBC6C96F9CA}" type="pres">
      <dgm:prSet presAssocID="{6C51123E-92DB-446E-B73D-6385F50E8545}" presName="ThreeNodes_1" presStyleLbl="node1" presStyleIdx="0" presStyleCnt="3" custLinFactNeighborX="3333" custLinFactNeighborY="-928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0401AB-6757-48E1-A045-C36DD7C859C9}" type="pres">
      <dgm:prSet presAssocID="{6C51123E-92DB-446E-B73D-6385F50E8545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85048B-149C-42D0-ABDD-8566223E198B}" type="pres">
      <dgm:prSet presAssocID="{6C51123E-92DB-446E-B73D-6385F50E8545}" presName="ThreeNodes_3" presStyleLbl="node1" presStyleIdx="2" presStyleCnt="3" custLinFactNeighborX="-7353" custLinFactNeighborY="-293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A8FF89-D1E9-420D-BC67-D28AE0F74D5C}" type="pres">
      <dgm:prSet presAssocID="{6C51123E-92DB-446E-B73D-6385F50E8545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9ED062-8D8F-430C-B821-92D9DBFA7745}" type="pres">
      <dgm:prSet presAssocID="{6C51123E-92DB-446E-B73D-6385F50E8545}" presName="ThreeConn_2-3" presStyleLbl="fgAccFollowNode1" presStyleIdx="1" presStyleCnt="2" custLinFactNeighborX="-21004" custLinFactNeighborY="389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7DD51D-3C2E-4085-9F62-C137A9DC72E6}" type="pres">
      <dgm:prSet presAssocID="{6C51123E-92DB-446E-B73D-6385F50E8545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6F75BF-4EEC-4BF5-8197-C7B2284639DB}" type="pres">
      <dgm:prSet presAssocID="{6C51123E-92DB-446E-B73D-6385F50E8545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D2CEB6-901F-4084-820B-63056DEB1E26}" type="pres">
      <dgm:prSet presAssocID="{6C51123E-92DB-446E-B73D-6385F50E8545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16D4250-C048-4022-9D05-DBE2A8C8C565}" srcId="{6C51123E-92DB-446E-B73D-6385F50E8545}" destId="{FA6B4CD9-3390-4A0A-910C-2406D161A396}" srcOrd="2" destOrd="0" parTransId="{196268EA-E898-47CC-B607-96EE99B6888D}" sibTransId="{499F1D5C-D54C-44F1-8533-DFAECDF3F26D}"/>
    <dgm:cxn modelId="{AFD19E97-D382-4E48-88DF-F8181FD017AB}" type="presOf" srcId="{72B7DFFD-CD78-4643-B6ED-84218FC33AF7}" destId="{940401AB-6757-48E1-A045-C36DD7C859C9}" srcOrd="0" destOrd="0" presId="urn:microsoft.com/office/officeart/2005/8/layout/vProcess5"/>
    <dgm:cxn modelId="{806FCAD5-E2B6-4956-A56B-C5B1FF1026A0}" type="presOf" srcId="{72B7DFFD-CD78-4643-B6ED-84218FC33AF7}" destId="{886F75BF-4EEC-4BF5-8197-C7B2284639DB}" srcOrd="1" destOrd="0" presId="urn:microsoft.com/office/officeart/2005/8/layout/vProcess5"/>
    <dgm:cxn modelId="{DBE5A7BA-88A2-418D-9096-E5BD3D7EFCE8}" srcId="{6C51123E-92DB-446E-B73D-6385F50E8545}" destId="{72B7DFFD-CD78-4643-B6ED-84218FC33AF7}" srcOrd="1" destOrd="0" parTransId="{59568DA4-7A12-4493-A055-C0625306D87C}" sibTransId="{36A91371-9709-4A97-9B10-AF4888AA2A19}"/>
    <dgm:cxn modelId="{210C3853-40B6-4A53-9FCC-8DF7F76BD696}" srcId="{6C51123E-92DB-446E-B73D-6385F50E8545}" destId="{6AE45AAC-3B19-4F2D-8B8A-B734F580625B}" srcOrd="0" destOrd="0" parTransId="{C479F685-240B-4E06-8E80-936B80219561}" sibTransId="{326B1CFC-7BA5-437D-B129-F96C027CB7EC}"/>
    <dgm:cxn modelId="{E2E3A0A0-FC10-4C3B-9526-9B46BB18D94C}" type="presOf" srcId="{FA6B4CD9-3390-4A0A-910C-2406D161A396}" destId="{ACD2CEB6-901F-4084-820B-63056DEB1E26}" srcOrd="1" destOrd="0" presId="urn:microsoft.com/office/officeart/2005/8/layout/vProcess5"/>
    <dgm:cxn modelId="{B7CB8B86-F289-43CB-BB63-789883CA3C85}" type="presOf" srcId="{6AE45AAC-3B19-4F2D-8B8A-B734F580625B}" destId="{647DD51D-3C2E-4085-9F62-C137A9DC72E6}" srcOrd="1" destOrd="0" presId="urn:microsoft.com/office/officeart/2005/8/layout/vProcess5"/>
    <dgm:cxn modelId="{F28E7AB2-CEF3-4528-9448-93CDB9CB8C05}" type="presOf" srcId="{36A91371-9709-4A97-9B10-AF4888AA2A19}" destId="{3C9ED062-8D8F-430C-B821-92D9DBFA7745}" srcOrd="0" destOrd="0" presId="urn:microsoft.com/office/officeart/2005/8/layout/vProcess5"/>
    <dgm:cxn modelId="{ECD8D28C-B6AB-465E-B27C-FB1B4D21BC37}" type="presOf" srcId="{6C51123E-92DB-446E-B73D-6385F50E8545}" destId="{923F1C6D-CA86-4697-B463-B6BD2E716067}" srcOrd="0" destOrd="0" presId="urn:microsoft.com/office/officeart/2005/8/layout/vProcess5"/>
    <dgm:cxn modelId="{AFAE91CF-4081-43A8-9B6C-B2165C7E12E7}" type="presOf" srcId="{326B1CFC-7BA5-437D-B129-F96C027CB7EC}" destId="{D1A8FF89-D1E9-420D-BC67-D28AE0F74D5C}" srcOrd="0" destOrd="0" presId="urn:microsoft.com/office/officeart/2005/8/layout/vProcess5"/>
    <dgm:cxn modelId="{46AD6F80-D6DD-4CC4-AEEF-B2ACF6DBF708}" type="presOf" srcId="{6AE45AAC-3B19-4F2D-8B8A-B734F580625B}" destId="{D5E35F1C-187C-4471-8D6F-7DBC6C96F9CA}" srcOrd="0" destOrd="0" presId="urn:microsoft.com/office/officeart/2005/8/layout/vProcess5"/>
    <dgm:cxn modelId="{3ABD6B5A-4D8F-445D-9982-BA98AC2A2367}" type="presOf" srcId="{FA6B4CD9-3390-4A0A-910C-2406D161A396}" destId="{9085048B-149C-42D0-ABDD-8566223E198B}" srcOrd="0" destOrd="0" presId="urn:microsoft.com/office/officeart/2005/8/layout/vProcess5"/>
    <dgm:cxn modelId="{890C3C73-1B57-4CB3-8934-31F59BBD61A0}" type="presParOf" srcId="{923F1C6D-CA86-4697-B463-B6BD2E716067}" destId="{3C157501-6905-4562-A985-93DAEE09EE98}" srcOrd="0" destOrd="0" presId="urn:microsoft.com/office/officeart/2005/8/layout/vProcess5"/>
    <dgm:cxn modelId="{4EA99771-8ED4-4C90-B3EA-53E4B4E31262}" type="presParOf" srcId="{923F1C6D-CA86-4697-B463-B6BD2E716067}" destId="{D5E35F1C-187C-4471-8D6F-7DBC6C96F9CA}" srcOrd="1" destOrd="0" presId="urn:microsoft.com/office/officeart/2005/8/layout/vProcess5"/>
    <dgm:cxn modelId="{52420018-BD53-4187-9F1F-477DD6C9B6D9}" type="presParOf" srcId="{923F1C6D-CA86-4697-B463-B6BD2E716067}" destId="{940401AB-6757-48E1-A045-C36DD7C859C9}" srcOrd="2" destOrd="0" presId="urn:microsoft.com/office/officeart/2005/8/layout/vProcess5"/>
    <dgm:cxn modelId="{740DC593-60AB-4399-9E47-AB656A0EF6A3}" type="presParOf" srcId="{923F1C6D-CA86-4697-B463-B6BD2E716067}" destId="{9085048B-149C-42D0-ABDD-8566223E198B}" srcOrd="3" destOrd="0" presId="urn:microsoft.com/office/officeart/2005/8/layout/vProcess5"/>
    <dgm:cxn modelId="{181603A9-D2B6-48AD-B064-6AD63D56BFA0}" type="presParOf" srcId="{923F1C6D-CA86-4697-B463-B6BD2E716067}" destId="{D1A8FF89-D1E9-420D-BC67-D28AE0F74D5C}" srcOrd="4" destOrd="0" presId="urn:microsoft.com/office/officeart/2005/8/layout/vProcess5"/>
    <dgm:cxn modelId="{AA84C50F-9407-43C2-B21E-02E3FA12BCA1}" type="presParOf" srcId="{923F1C6D-CA86-4697-B463-B6BD2E716067}" destId="{3C9ED062-8D8F-430C-B821-92D9DBFA7745}" srcOrd="5" destOrd="0" presId="urn:microsoft.com/office/officeart/2005/8/layout/vProcess5"/>
    <dgm:cxn modelId="{EDABD426-C4CA-4864-8F74-A6E4EBC8A850}" type="presParOf" srcId="{923F1C6D-CA86-4697-B463-B6BD2E716067}" destId="{647DD51D-3C2E-4085-9F62-C137A9DC72E6}" srcOrd="6" destOrd="0" presId="urn:microsoft.com/office/officeart/2005/8/layout/vProcess5"/>
    <dgm:cxn modelId="{0AAC5B1F-8AED-4BF4-ADF2-6D81446E7E54}" type="presParOf" srcId="{923F1C6D-CA86-4697-B463-B6BD2E716067}" destId="{886F75BF-4EEC-4BF5-8197-C7B2284639DB}" srcOrd="7" destOrd="0" presId="urn:microsoft.com/office/officeart/2005/8/layout/vProcess5"/>
    <dgm:cxn modelId="{50DAB967-DDD8-4EDF-8C47-507E5B1F08F8}" type="presParOf" srcId="{923F1C6D-CA86-4697-B463-B6BD2E716067}" destId="{ACD2CEB6-901F-4084-820B-63056DEB1E2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E35F1C-187C-4471-8D6F-7DBC6C96F9CA}">
      <dsp:nvSpPr>
        <dsp:cNvPr id="0" name=""/>
        <dsp:cNvSpPr/>
      </dsp:nvSpPr>
      <dsp:spPr>
        <a:xfrm>
          <a:off x="141821" y="0"/>
          <a:ext cx="4255077" cy="11658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ES_tradnl" sz="1400" b="1" i="0" u="none" strike="noStrike" kern="1200" cap="none" normalizeH="0" baseline="0" noProof="0" dirty="0" smtClean="0">
              <a:ln/>
              <a:effectLst/>
              <a:latin typeface="Calibri" pitchFamily="34" charset="0"/>
            </a:rPr>
            <a:t>I = Notificación inmediata, información inmediata llamado telefónico </a:t>
          </a:r>
          <a:r>
            <a:rPr kumimoji="0" lang="es-ES_tradnl" sz="1400" b="1" i="0" u="none" strike="noStrike" kern="1200" cap="none" normalizeH="0" baseline="0" noProof="0" smtClean="0">
              <a:ln/>
              <a:effectLst/>
              <a:latin typeface="Calibri" pitchFamily="34" charset="0"/>
            </a:rPr>
            <a:t>o wsp,               </a:t>
          </a:r>
          <a:r>
            <a:rPr kumimoji="0" lang="es-ES_tradnl" sz="1400" b="1" i="0" u="none" strike="noStrike" kern="1200" cap="none" normalizeH="0" baseline="0" noProof="0" dirty="0" smtClean="0">
              <a:ln/>
              <a:effectLst/>
              <a:latin typeface="Calibri" pitchFamily="34" charset="0"/>
            </a:rPr>
            <a:t>( Notificar </a:t>
          </a:r>
          <a:r>
            <a:rPr kumimoji="0" lang="es-ES_tradnl" sz="1400" b="1" i="0" u="none" strike="noStrike" kern="1200" cap="none" normalizeH="0" baseline="0" noProof="0" dirty="0" err="1" smtClean="0">
              <a:ln/>
              <a:effectLst/>
              <a:latin typeface="Calibri" pitchFamily="34" charset="0"/>
            </a:rPr>
            <a:t>SSM</a:t>
          </a:r>
          <a:r>
            <a:rPr kumimoji="0" lang="es-ES_tradnl" sz="1400" b="1" i="0" u="none" strike="noStrike" kern="1200" cap="none" normalizeH="0" baseline="0" noProof="0" dirty="0" smtClean="0">
              <a:ln/>
              <a:effectLst/>
              <a:latin typeface="Calibri" pitchFamily="34" charset="0"/>
            </a:rPr>
            <a:t> y subir a sivigila 4.0)</a:t>
          </a:r>
          <a:endParaRPr lang="es-ES_tradnl" sz="1400" b="1" kern="1200" noProof="0" dirty="0"/>
        </a:p>
      </dsp:txBody>
      <dsp:txXfrm>
        <a:off x="175967" y="34146"/>
        <a:ext cx="2997061" cy="1097531"/>
      </dsp:txXfrm>
    </dsp:sp>
    <dsp:sp modelId="{940401AB-6757-48E1-A045-C36DD7C859C9}">
      <dsp:nvSpPr>
        <dsp:cNvPr id="0" name=""/>
        <dsp:cNvSpPr/>
      </dsp:nvSpPr>
      <dsp:spPr>
        <a:xfrm>
          <a:off x="375447" y="1360127"/>
          <a:ext cx="4255077" cy="11658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35632"/>
            <a:satOff val="2588"/>
            <a:lumOff val="114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just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ES_tradnl" sz="1200" b="1" i="0" u="none" strike="noStrike" kern="1200" cap="none" normalizeH="0" baseline="0" noProof="0" dirty="0" smtClean="0">
              <a:ln/>
              <a:effectLst/>
              <a:latin typeface="Calibri" pitchFamily="34" charset="0"/>
            </a:rPr>
            <a:t>R = Regular, o sea entregar las fichas completas diariamente en la oficina de vigilancia epidemiológica</a:t>
          </a:r>
          <a:endParaRPr lang="es-ES_tradnl" sz="1200" b="1" kern="1200" noProof="0" dirty="0"/>
        </a:p>
      </dsp:txBody>
      <dsp:txXfrm>
        <a:off x="409593" y="1394273"/>
        <a:ext cx="3053551" cy="1097531"/>
      </dsp:txXfrm>
    </dsp:sp>
    <dsp:sp modelId="{9085048B-149C-42D0-ABDD-8566223E198B}">
      <dsp:nvSpPr>
        <dsp:cNvPr id="0" name=""/>
        <dsp:cNvSpPr/>
      </dsp:nvSpPr>
      <dsp:spPr>
        <a:xfrm>
          <a:off x="438020" y="2686050"/>
          <a:ext cx="4255077" cy="11658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just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ES_tradnl" sz="1200" b="1" i="0" u="none" strike="noStrike" kern="1200" cap="none" normalizeH="0" baseline="0" noProof="0" dirty="0" smtClean="0">
              <a:ln/>
              <a:solidFill>
                <a:schemeClr val="tx1"/>
              </a:solidFill>
              <a:effectLst/>
              <a:latin typeface="Calibri" pitchFamily="34" charset="0"/>
            </a:rPr>
            <a:t>* = Brote: cuando es brote se notifica de inmediato.  Brote es cuando hay dos o más casos de pacientes que presentan el mismo evento y de igual fuente (colegio, restaurante, sitio de trabajo, entre otros).  Ejemplo: </a:t>
          </a:r>
          <a:r>
            <a:rPr kumimoji="0" lang="es-ES_tradnl" sz="1200" b="1" i="0" u="none" strike="noStrike" kern="1200" cap="none" normalizeH="0" baseline="0" noProof="0" dirty="0" err="1" smtClean="0">
              <a:ln/>
              <a:solidFill>
                <a:schemeClr val="tx1"/>
              </a:solidFill>
              <a:effectLst/>
              <a:latin typeface="Calibri" pitchFamily="34" charset="0"/>
            </a:rPr>
            <a:t>IAAS</a:t>
          </a:r>
          <a:r>
            <a:rPr kumimoji="0" lang="es-ES_tradnl" sz="1200" b="1" i="0" u="none" strike="noStrike" kern="1200" cap="none" normalizeH="0" baseline="0" noProof="0" dirty="0" smtClean="0">
              <a:ln/>
              <a:solidFill>
                <a:schemeClr val="tx1"/>
              </a:solidFill>
              <a:effectLst/>
              <a:latin typeface="Calibri" pitchFamily="34" charset="0"/>
            </a:rPr>
            <a:t>-ETA </a:t>
          </a:r>
          <a:endParaRPr lang="es-ES_tradnl" sz="1200" b="1" kern="1200" noProof="0" dirty="0">
            <a:solidFill>
              <a:schemeClr val="tx1"/>
            </a:solidFill>
          </a:endParaRPr>
        </a:p>
      </dsp:txBody>
      <dsp:txXfrm>
        <a:off x="472166" y="2720196"/>
        <a:ext cx="3053551" cy="1097531"/>
      </dsp:txXfrm>
    </dsp:sp>
    <dsp:sp modelId="{D1A8FF89-D1E9-420D-BC67-D28AE0F74D5C}">
      <dsp:nvSpPr>
        <dsp:cNvPr id="0" name=""/>
        <dsp:cNvSpPr/>
      </dsp:nvSpPr>
      <dsp:spPr>
        <a:xfrm>
          <a:off x="3497291" y="884082"/>
          <a:ext cx="757785" cy="7577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400" b="1" kern="1200"/>
        </a:p>
      </dsp:txBody>
      <dsp:txXfrm>
        <a:off x="3667793" y="884082"/>
        <a:ext cx="416781" cy="570233"/>
      </dsp:txXfrm>
    </dsp:sp>
    <dsp:sp modelId="{3C9ED062-8D8F-430C-B821-92D9DBFA7745}">
      <dsp:nvSpPr>
        <dsp:cNvPr id="0" name=""/>
        <dsp:cNvSpPr/>
      </dsp:nvSpPr>
      <dsp:spPr>
        <a:xfrm>
          <a:off x="3713574" y="2531944"/>
          <a:ext cx="757785" cy="7577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400" b="1" kern="1200"/>
        </a:p>
      </dsp:txBody>
      <dsp:txXfrm>
        <a:off x="3884076" y="2531944"/>
        <a:ext cx="416781" cy="570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D25AE-F152-4C62-89B2-F4A5187D7ED1}" type="datetimeFigureOut">
              <a:rPr lang="es-ES" smtClean="0"/>
              <a:t>12/07/2024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AF59C-262B-4A30-AB01-2E6495A536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49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160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732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87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02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66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637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753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15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51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722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854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BB8AB-97AB-4AB4-B772-5118C014C5AB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38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4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hyperlink" Target="http://www.google.com/imgres?imgurl=http://www.elblogdeltarot.com/wp-content/uploads/libreta.jpg&amp;imgrefurl=http://www.elblogdeltarot.com/interpretacion-de-suenos/sonar-con-libreta/&amp;usg=__KavpRX6PuOKRltsJjCR245o5hB4%3D&amp;h=450&amp;w=450&amp;sz=18&amp;hl=es&amp;start=1&amp;zoom=1&amp;tbnid=8Wq_-4WR2NwS3M:&amp;tbnh=127&amp;tbnw=127&amp;ei=jUp4TcnrKsm4twf4o5mXBg&amp;prev=/images?q%3Dlibreta&amp;um=1&amp;hl=es&amp;lr&amp;sa=N&amp;rlz=1R2ADFA_esCO375&amp;tbs=isch:1&amp;um=1&amp;itbs=1" TargetMode="External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49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125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766" y="2267809"/>
            <a:ext cx="4320480" cy="214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8" name="3 Título"/>
          <p:cNvSpPr txBox="1">
            <a:spLocks/>
          </p:cNvSpPr>
          <p:nvPr/>
        </p:nvSpPr>
        <p:spPr bwMode="auto">
          <a:xfrm>
            <a:off x="1756280" y="5234575"/>
            <a:ext cx="5829300" cy="37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>
              <a:defRPr/>
            </a:pPr>
            <a:r>
              <a:rPr lang="es-MX" sz="1500" b="1" dirty="0" smtClean="0">
                <a:solidFill>
                  <a:srgbClr val="2D6BB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PAOLA ACOSTA CABRERA </a:t>
            </a:r>
            <a:endParaRPr lang="es-CO" sz="21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077" name="4 Subtítulo"/>
          <p:cNvSpPr txBox="1">
            <a:spLocks/>
          </p:cNvSpPr>
          <p:nvPr/>
        </p:nvSpPr>
        <p:spPr bwMode="auto">
          <a:xfrm>
            <a:off x="2044964" y="5476868"/>
            <a:ext cx="4800600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ENFERMERA </a:t>
            </a:r>
            <a:r>
              <a:rPr lang="es-CO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Vigilancia Epidemiológica </a:t>
            </a:r>
            <a:endParaRPr lang="es-CO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6 Título"/>
          <p:cNvSpPr>
            <a:spLocks noGrp="1"/>
          </p:cNvSpPr>
          <p:nvPr>
            <p:ph type="ctrTitle"/>
          </p:nvPr>
        </p:nvSpPr>
        <p:spPr>
          <a:xfrm>
            <a:off x="760612" y="2350852"/>
            <a:ext cx="7820637" cy="2015157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LINEAMIENTOS VIGILANCIA EPIDEMIOLÓGICA </a:t>
            </a:r>
            <a:b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endParaRPr lang="es-ES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42" y="1001540"/>
            <a:ext cx="1878549" cy="93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4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944129" y="601287"/>
            <a:ext cx="6104238" cy="717408"/>
          </a:xfrm>
        </p:spPr>
        <p:txBody>
          <a:bodyPr>
            <a:noAutofit/>
          </a:bodyPr>
          <a:lstStyle/>
          <a:p>
            <a:pPr algn="ctr"/>
            <a:r>
              <a:rPr lang="es-E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RESPONSABILIDADES</a:t>
            </a:r>
            <a:r>
              <a:rPr lang="es-CO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872104" y="1593237"/>
            <a:ext cx="7176263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consonancia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definido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normatividad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(Decreto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3518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2006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y </a:t>
            </a:r>
            <a:r>
              <a:rPr sz="2400" dirty="0">
                <a:latin typeface="Calibri"/>
                <a:cs typeface="Calibri"/>
              </a:rPr>
              <a:t>Decreto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780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2016),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cada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uno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actores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debe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desarrollar </a:t>
            </a:r>
            <a:r>
              <a:rPr sz="2400" dirty="0">
                <a:latin typeface="Calibri"/>
                <a:cs typeface="Calibri"/>
              </a:rPr>
              <a:t>acciones</a:t>
            </a:r>
            <a:r>
              <a:rPr sz="2400" spc="27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2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garantizar</a:t>
            </a:r>
            <a:r>
              <a:rPr sz="2400" spc="2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operación</a:t>
            </a:r>
            <a:r>
              <a:rPr sz="2400" spc="4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vigilancia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salud </a:t>
            </a:r>
            <a:r>
              <a:rPr sz="2400" dirty="0">
                <a:latin typeface="Calibri"/>
                <a:cs typeface="Calibri"/>
              </a:rPr>
              <a:t>pública,</a:t>
            </a:r>
            <a:r>
              <a:rPr sz="2400" spc="23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complementadas</a:t>
            </a:r>
            <a:r>
              <a:rPr sz="2400" spc="24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24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23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presentes</a:t>
            </a:r>
            <a:r>
              <a:rPr sz="2400" spc="25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lineamientos.</a:t>
            </a:r>
            <a:r>
              <a:rPr sz="2400" spc="23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Para</a:t>
            </a:r>
            <a:r>
              <a:rPr sz="2400" spc="240" dirty="0">
                <a:latin typeface="Calibri"/>
                <a:cs typeface="Calibri"/>
              </a:rPr>
              <a:t>   </a:t>
            </a:r>
            <a:r>
              <a:rPr sz="2400" spc="-25" dirty="0">
                <a:latin typeface="Calibri"/>
                <a:cs typeface="Calibri"/>
              </a:rPr>
              <a:t>el </a:t>
            </a:r>
            <a:r>
              <a:rPr sz="2400" dirty="0">
                <a:latin typeface="Calibri"/>
                <a:cs typeface="Calibri"/>
              </a:rPr>
              <a:t>cumplimiento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directrices</a:t>
            </a:r>
            <a:r>
              <a:rPr sz="2400" spc="13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establecidas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estos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lineamientos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son </a:t>
            </a:r>
            <a:r>
              <a:rPr sz="2400" spc="-10" dirty="0">
                <a:latin typeface="Calibri"/>
                <a:cs typeface="Calibri"/>
              </a:rPr>
              <a:t>definidas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siguientes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responsabilidades: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788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6" name="object 2"/>
          <p:cNvSpPr txBox="1"/>
          <p:nvPr/>
        </p:nvSpPr>
        <p:spPr>
          <a:xfrm>
            <a:off x="809798" y="1249680"/>
            <a:ext cx="7524404" cy="3526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Unidades</a:t>
            </a:r>
            <a:r>
              <a:rPr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Primarias</a:t>
            </a:r>
            <a:r>
              <a:rPr b="1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20" dirty="0">
                <a:latin typeface="Arial" panose="020B0604020202020204" pitchFamily="34" charset="0"/>
                <a:cs typeface="Arial" panose="020B0604020202020204" pitchFamily="34" charset="0"/>
              </a:rPr>
              <a:t>Generadoras</a:t>
            </a:r>
            <a:r>
              <a:rPr b="1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Dato</a:t>
            </a:r>
            <a:r>
              <a:rPr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b="1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Unidades</a:t>
            </a:r>
            <a:r>
              <a:rPr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latin typeface="Arial" panose="020B0604020202020204" pitchFamily="34" charset="0"/>
                <a:cs typeface="Arial" panose="020B0604020202020204" pitchFamily="34" charset="0"/>
              </a:rPr>
              <a:t>Informadoras.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(Instituciones</a:t>
            </a:r>
            <a:r>
              <a:rPr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20" dirty="0">
                <a:latin typeface="Arial" panose="020B0604020202020204" pitchFamily="34" charset="0"/>
                <a:cs typeface="Arial" panose="020B0604020202020204" pitchFamily="34" charset="0"/>
              </a:rPr>
              <a:t>Prestadoras</a:t>
            </a:r>
            <a:r>
              <a:rPr b="1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b="1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latin typeface="Arial" panose="020B0604020202020204" pitchFamily="34" charset="0"/>
                <a:cs typeface="Arial" panose="020B0604020202020204" pitchFamily="34" charset="0"/>
              </a:rPr>
              <a:t>Salud)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0000"/>
              </a:lnSpc>
              <a:spcBef>
                <a:spcPts val="2905"/>
              </a:spcBef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r>
              <a:rPr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1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detectar</a:t>
            </a:r>
            <a:r>
              <a:rPr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confirmar</a:t>
            </a:r>
            <a:r>
              <a:rPr spc="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eventos</a:t>
            </a:r>
            <a:r>
              <a:rPr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sujetos</a:t>
            </a:r>
            <a:r>
              <a:rPr spc="1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vigilancia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incluyendo</a:t>
            </a:r>
            <a:r>
              <a:rPr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realización</a:t>
            </a:r>
            <a:r>
              <a:rPr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exámenes</a:t>
            </a:r>
            <a:r>
              <a:rPr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laboratorio</a:t>
            </a:r>
            <a:r>
              <a:rPr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demás</a:t>
            </a:r>
            <a:r>
              <a:rPr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procedimientos,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asegurando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intervenciones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individuales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familiares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caso,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sean</a:t>
            </a:r>
            <a:r>
              <a:rPr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competencia.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0000"/>
              </a:lnSpc>
              <a:spcBef>
                <a:spcPts val="2905"/>
              </a:spcBef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Notificar</a:t>
            </a:r>
            <a:r>
              <a:rPr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ocurrencia</a:t>
            </a:r>
            <a:r>
              <a:rPr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eventos</a:t>
            </a:r>
            <a:r>
              <a:rPr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sujetos</a:t>
            </a:r>
            <a:r>
              <a:rPr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vigilancia,</a:t>
            </a:r>
            <a:r>
              <a:rPr spc="22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2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2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términos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establecidos</a:t>
            </a:r>
            <a:r>
              <a:rPr spc="3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3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suministrar</a:t>
            </a:r>
            <a:r>
              <a:rPr spc="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3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spc="3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complementaria</a:t>
            </a:r>
            <a:r>
              <a:rPr spc="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3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spc="3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requerida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3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autoridad</a:t>
            </a:r>
            <a:r>
              <a:rPr spc="3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sanitaria,</a:t>
            </a:r>
            <a:r>
              <a:rPr spc="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3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fines</a:t>
            </a:r>
            <a:r>
              <a:rPr spc="3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propios</a:t>
            </a:r>
            <a:r>
              <a:rPr spc="3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3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pc="3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3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vigilancia</a:t>
            </a:r>
            <a:r>
              <a:rPr spc="3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  <a:r>
              <a:rPr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pública.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0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grpSp>
        <p:nvGrpSpPr>
          <p:cNvPr id="7" name="object 2"/>
          <p:cNvGrpSpPr/>
          <p:nvPr/>
        </p:nvGrpSpPr>
        <p:grpSpPr>
          <a:xfrm>
            <a:off x="338050" y="1297676"/>
            <a:ext cx="5169535" cy="2729865"/>
            <a:chOff x="1053083" y="1197863"/>
            <a:chExt cx="5169535" cy="2729865"/>
          </a:xfrm>
        </p:grpSpPr>
        <p:pic>
          <p:nvPicPr>
            <p:cNvPr id="9" name="object 3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3083" y="1278635"/>
              <a:ext cx="1987295" cy="2648712"/>
            </a:xfrm>
            <a:prstGeom prst="rect">
              <a:avLst/>
            </a:prstGeom>
          </p:spPr>
        </p:pic>
        <p:pic>
          <p:nvPicPr>
            <p:cNvPr id="10" name="object 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61132" y="1197863"/>
              <a:ext cx="1831847" cy="1627631"/>
            </a:xfrm>
            <a:prstGeom prst="rect">
              <a:avLst/>
            </a:prstGeom>
          </p:spPr>
        </p:pic>
        <p:sp>
          <p:nvSpPr>
            <p:cNvPr id="11" name="object 5"/>
            <p:cNvSpPr/>
            <p:nvPr/>
          </p:nvSpPr>
          <p:spPr>
            <a:xfrm>
              <a:off x="4351019" y="2630424"/>
              <a:ext cx="1865630" cy="1120140"/>
            </a:xfrm>
            <a:custGeom>
              <a:avLst/>
              <a:gdLst/>
              <a:ahLst/>
              <a:cxnLst/>
              <a:rect l="l" t="t" r="r" b="b"/>
              <a:pathLst>
                <a:path w="1865629" h="1120139">
                  <a:moveTo>
                    <a:pt x="1753107" y="0"/>
                  </a:moveTo>
                  <a:lnTo>
                    <a:pt x="112013" y="0"/>
                  </a:lnTo>
                  <a:lnTo>
                    <a:pt x="68452" y="8762"/>
                  </a:lnTo>
                  <a:lnTo>
                    <a:pt x="32765" y="32765"/>
                  </a:lnTo>
                  <a:lnTo>
                    <a:pt x="8762" y="68452"/>
                  </a:lnTo>
                  <a:lnTo>
                    <a:pt x="0" y="112013"/>
                  </a:lnTo>
                  <a:lnTo>
                    <a:pt x="0" y="1008126"/>
                  </a:lnTo>
                  <a:lnTo>
                    <a:pt x="8762" y="1051687"/>
                  </a:lnTo>
                  <a:lnTo>
                    <a:pt x="32765" y="1087374"/>
                  </a:lnTo>
                  <a:lnTo>
                    <a:pt x="68452" y="1111377"/>
                  </a:lnTo>
                  <a:lnTo>
                    <a:pt x="112013" y="1120139"/>
                  </a:lnTo>
                  <a:lnTo>
                    <a:pt x="1753107" y="1120139"/>
                  </a:lnTo>
                  <a:lnTo>
                    <a:pt x="1796668" y="1111377"/>
                  </a:lnTo>
                  <a:lnTo>
                    <a:pt x="1832355" y="1087374"/>
                  </a:lnTo>
                  <a:lnTo>
                    <a:pt x="1856358" y="1051687"/>
                  </a:lnTo>
                  <a:lnTo>
                    <a:pt x="1865121" y="1008126"/>
                  </a:lnTo>
                  <a:lnTo>
                    <a:pt x="1865121" y="112013"/>
                  </a:lnTo>
                  <a:lnTo>
                    <a:pt x="1856358" y="68452"/>
                  </a:lnTo>
                  <a:lnTo>
                    <a:pt x="1832355" y="32765"/>
                  </a:lnTo>
                  <a:lnTo>
                    <a:pt x="1796668" y="8762"/>
                  </a:lnTo>
                  <a:lnTo>
                    <a:pt x="1753107" y="0"/>
                  </a:lnTo>
                  <a:close/>
                </a:path>
              </a:pathLst>
            </a:custGeom>
            <a:solidFill>
              <a:srgbClr val="447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/>
            <p:cNvSpPr/>
            <p:nvPr/>
          </p:nvSpPr>
          <p:spPr>
            <a:xfrm>
              <a:off x="4351019" y="2630424"/>
              <a:ext cx="1865630" cy="1120140"/>
            </a:xfrm>
            <a:custGeom>
              <a:avLst/>
              <a:gdLst/>
              <a:ahLst/>
              <a:cxnLst/>
              <a:rect l="l" t="t" r="r" b="b"/>
              <a:pathLst>
                <a:path w="1865629" h="1120139">
                  <a:moveTo>
                    <a:pt x="0" y="112013"/>
                  </a:moveTo>
                  <a:lnTo>
                    <a:pt x="8762" y="68452"/>
                  </a:lnTo>
                  <a:lnTo>
                    <a:pt x="32765" y="32765"/>
                  </a:lnTo>
                  <a:lnTo>
                    <a:pt x="68452" y="8762"/>
                  </a:lnTo>
                  <a:lnTo>
                    <a:pt x="112013" y="0"/>
                  </a:lnTo>
                  <a:lnTo>
                    <a:pt x="1753107" y="0"/>
                  </a:lnTo>
                  <a:lnTo>
                    <a:pt x="1796668" y="8762"/>
                  </a:lnTo>
                  <a:lnTo>
                    <a:pt x="1832355" y="32765"/>
                  </a:lnTo>
                  <a:lnTo>
                    <a:pt x="1856358" y="68452"/>
                  </a:lnTo>
                  <a:lnTo>
                    <a:pt x="1865121" y="112013"/>
                  </a:lnTo>
                  <a:lnTo>
                    <a:pt x="1865121" y="1008126"/>
                  </a:lnTo>
                  <a:lnTo>
                    <a:pt x="1856358" y="1051687"/>
                  </a:lnTo>
                  <a:lnTo>
                    <a:pt x="1832355" y="1087374"/>
                  </a:lnTo>
                  <a:lnTo>
                    <a:pt x="1796668" y="1111377"/>
                  </a:lnTo>
                  <a:lnTo>
                    <a:pt x="1753107" y="1120139"/>
                  </a:lnTo>
                  <a:lnTo>
                    <a:pt x="112013" y="1120139"/>
                  </a:lnTo>
                  <a:lnTo>
                    <a:pt x="68452" y="1111377"/>
                  </a:lnTo>
                  <a:lnTo>
                    <a:pt x="32765" y="1087374"/>
                  </a:lnTo>
                  <a:lnTo>
                    <a:pt x="8762" y="1051687"/>
                  </a:lnTo>
                  <a:lnTo>
                    <a:pt x="0" y="1008126"/>
                  </a:lnTo>
                  <a:lnTo>
                    <a:pt x="0" y="11201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4107" y="2906268"/>
              <a:ext cx="1225296" cy="260603"/>
            </a:xfrm>
            <a:prstGeom prst="rect">
              <a:avLst/>
            </a:prstGeom>
          </p:spPr>
        </p:pic>
        <p:pic>
          <p:nvPicPr>
            <p:cNvPr id="14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00016" y="2932175"/>
              <a:ext cx="1173480" cy="208787"/>
            </a:xfrm>
            <a:prstGeom prst="rect">
              <a:avLst/>
            </a:prstGeom>
          </p:spPr>
        </p:pic>
        <p:pic>
          <p:nvPicPr>
            <p:cNvPr id="15" name="object 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90872" y="3198875"/>
              <a:ext cx="1193291" cy="217932"/>
            </a:xfrm>
            <a:prstGeom prst="rect">
              <a:avLst/>
            </a:prstGeom>
          </p:spPr>
        </p:pic>
        <p:pic>
          <p:nvPicPr>
            <p:cNvPr id="16" name="object 1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16780" y="3224784"/>
              <a:ext cx="1141476" cy="166115"/>
            </a:xfrm>
            <a:prstGeom prst="rect">
              <a:avLst/>
            </a:prstGeom>
          </p:spPr>
        </p:pic>
      </p:grpSp>
      <p:grpSp>
        <p:nvGrpSpPr>
          <p:cNvPr id="17" name="object 11"/>
          <p:cNvGrpSpPr/>
          <p:nvPr/>
        </p:nvGrpSpPr>
        <p:grpSpPr>
          <a:xfrm>
            <a:off x="6008189" y="1040319"/>
            <a:ext cx="2595372" cy="2753883"/>
            <a:chOff x="6914388" y="809244"/>
            <a:chExt cx="2929255" cy="2885440"/>
          </a:xfrm>
        </p:grpSpPr>
        <p:pic>
          <p:nvPicPr>
            <p:cNvPr id="18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44512" y="809244"/>
              <a:ext cx="2699004" cy="2138172"/>
            </a:xfrm>
            <a:prstGeom prst="rect">
              <a:avLst/>
            </a:prstGeom>
          </p:spPr>
        </p:pic>
        <p:sp>
          <p:nvSpPr>
            <p:cNvPr id="19" name="object 13"/>
            <p:cNvSpPr/>
            <p:nvPr/>
          </p:nvSpPr>
          <p:spPr>
            <a:xfrm>
              <a:off x="6920484" y="2567939"/>
              <a:ext cx="1866900" cy="1120140"/>
            </a:xfrm>
            <a:custGeom>
              <a:avLst/>
              <a:gdLst/>
              <a:ahLst/>
              <a:cxnLst/>
              <a:rect l="l" t="t" r="r" b="b"/>
              <a:pathLst>
                <a:path w="1866900" h="1120139">
                  <a:moveTo>
                    <a:pt x="1754886" y="0"/>
                  </a:moveTo>
                  <a:lnTo>
                    <a:pt x="112014" y="0"/>
                  </a:lnTo>
                  <a:lnTo>
                    <a:pt x="68452" y="8762"/>
                  </a:lnTo>
                  <a:lnTo>
                    <a:pt x="32766" y="32765"/>
                  </a:lnTo>
                  <a:lnTo>
                    <a:pt x="8763" y="68452"/>
                  </a:lnTo>
                  <a:lnTo>
                    <a:pt x="0" y="112013"/>
                  </a:lnTo>
                  <a:lnTo>
                    <a:pt x="0" y="1008126"/>
                  </a:lnTo>
                  <a:lnTo>
                    <a:pt x="8763" y="1051687"/>
                  </a:lnTo>
                  <a:lnTo>
                    <a:pt x="32766" y="1087374"/>
                  </a:lnTo>
                  <a:lnTo>
                    <a:pt x="68452" y="1111377"/>
                  </a:lnTo>
                  <a:lnTo>
                    <a:pt x="112014" y="1120140"/>
                  </a:lnTo>
                  <a:lnTo>
                    <a:pt x="1754886" y="1120140"/>
                  </a:lnTo>
                  <a:lnTo>
                    <a:pt x="1798447" y="1111377"/>
                  </a:lnTo>
                  <a:lnTo>
                    <a:pt x="1834134" y="1087374"/>
                  </a:lnTo>
                  <a:lnTo>
                    <a:pt x="1858137" y="1051687"/>
                  </a:lnTo>
                  <a:lnTo>
                    <a:pt x="1866900" y="1008126"/>
                  </a:lnTo>
                  <a:lnTo>
                    <a:pt x="1866900" y="112013"/>
                  </a:lnTo>
                  <a:lnTo>
                    <a:pt x="1858137" y="68452"/>
                  </a:lnTo>
                  <a:lnTo>
                    <a:pt x="1834134" y="32765"/>
                  </a:lnTo>
                  <a:lnTo>
                    <a:pt x="1798447" y="8762"/>
                  </a:lnTo>
                  <a:lnTo>
                    <a:pt x="1754886" y="0"/>
                  </a:lnTo>
                  <a:close/>
                </a:path>
              </a:pathLst>
            </a:custGeom>
            <a:solidFill>
              <a:srgbClr val="43AD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4"/>
            <p:cNvSpPr/>
            <p:nvPr/>
          </p:nvSpPr>
          <p:spPr>
            <a:xfrm>
              <a:off x="6920484" y="2567939"/>
              <a:ext cx="1866900" cy="1120140"/>
            </a:xfrm>
            <a:custGeom>
              <a:avLst/>
              <a:gdLst/>
              <a:ahLst/>
              <a:cxnLst/>
              <a:rect l="l" t="t" r="r" b="b"/>
              <a:pathLst>
                <a:path w="1866900" h="1120139">
                  <a:moveTo>
                    <a:pt x="0" y="112013"/>
                  </a:moveTo>
                  <a:lnTo>
                    <a:pt x="8763" y="68452"/>
                  </a:lnTo>
                  <a:lnTo>
                    <a:pt x="32766" y="32765"/>
                  </a:lnTo>
                  <a:lnTo>
                    <a:pt x="68452" y="8762"/>
                  </a:lnTo>
                  <a:lnTo>
                    <a:pt x="112014" y="0"/>
                  </a:lnTo>
                  <a:lnTo>
                    <a:pt x="1754886" y="0"/>
                  </a:lnTo>
                  <a:lnTo>
                    <a:pt x="1798447" y="8762"/>
                  </a:lnTo>
                  <a:lnTo>
                    <a:pt x="1834134" y="32765"/>
                  </a:lnTo>
                  <a:lnTo>
                    <a:pt x="1858137" y="68452"/>
                  </a:lnTo>
                  <a:lnTo>
                    <a:pt x="1866900" y="112013"/>
                  </a:lnTo>
                  <a:lnTo>
                    <a:pt x="1866900" y="1008126"/>
                  </a:lnTo>
                  <a:lnTo>
                    <a:pt x="1858137" y="1051687"/>
                  </a:lnTo>
                  <a:lnTo>
                    <a:pt x="1834134" y="1087374"/>
                  </a:lnTo>
                  <a:lnTo>
                    <a:pt x="1798447" y="1111377"/>
                  </a:lnTo>
                  <a:lnTo>
                    <a:pt x="1754886" y="1120140"/>
                  </a:lnTo>
                  <a:lnTo>
                    <a:pt x="112014" y="1120140"/>
                  </a:lnTo>
                  <a:lnTo>
                    <a:pt x="68452" y="1111377"/>
                  </a:lnTo>
                  <a:lnTo>
                    <a:pt x="32766" y="1087374"/>
                  </a:lnTo>
                  <a:lnTo>
                    <a:pt x="8763" y="1051687"/>
                  </a:lnTo>
                  <a:lnTo>
                    <a:pt x="0" y="1008126"/>
                  </a:lnTo>
                  <a:lnTo>
                    <a:pt x="0" y="112013"/>
                  </a:lnTo>
                  <a:close/>
                </a:path>
              </a:pathLst>
            </a:custGeom>
            <a:ln w="1219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36892" y="2843783"/>
              <a:ext cx="1441703" cy="260603"/>
            </a:xfrm>
            <a:prstGeom prst="rect">
              <a:avLst/>
            </a:prstGeom>
          </p:spPr>
        </p:pic>
        <p:pic>
          <p:nvPicPr>
            <p:cNvPr id="22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62800" y="2869692"/>
              <a:ext cx="1388363" cy="208787"/>
            </a:xfrm>
            <a:prstGeom prst="rect">
              <a:avLst/>
            </a:prstGeom>
          </p:spPr>
        </p:pic>
        <p:pic>
          <p:nvPicPr>
            <p:cNvPr id="23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72756" y="3134867"/>
              <a:ext cx="559307" cy="219455"/>
            </a:xfrm>
            <a:prstGeom prst="rect">
              <a:avLst/>
            </a:prstGeom>
          </p:spPr>
        </p:pic>
        <p:pic>
          <p:nvPicPr>
            <p:cNvPr id="24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98664" y="3160776"/>
              <a:ext cx="507492" cy="167639"/>
            </a:xfrm>
            <a:prstGeom prst="rect">
              <a:avLst/>
            </a:prstGeom>
          </p:spPr>
        </p:pic>
      </p:grpSp>
      <p:grpSp>
        <p:nvGrpSpPr>
          <p:cNvPr id="25" name="object 19"/>
          <p:cNvGrpSpPr/>
          <p:nvPr/>
        </p:nvGrpSpPr>
        <p:grpSpPr>
          <a:xfrm>
            <a:off x="5501616" y="3627830"/>
            <a:ext cx="3474720" cy="2682240"/>
            <a:chOff x="6914388" y="3643884"/>
            <a:chExt cx="3474720" cy="2682240"/>
          </a:xfrm>
        </p:grpSpPr>
        <p:sp>
          <p:nvSpPr>
            <p:cNvPr id="26" name="object 20"/>
            <p:cNvSpPr/>
            <p:nvPr/>
          </p:nvSpPr>
          <p:spPr>
            <a:xfrm>
              <a:off x="6920484" y="4434840"/>
              <a:ext cx="1866900" cy="1417320"/>
            </a:xfrm>
            <a:custGeom>
              <a:avLst/>
              <a:gdLst/>
              <a:ahLst/>
              <a:cxnLst/>
              <a:rect l="l" t="t" r="r" b="b"/>
              <a:pathLst>
                <a:path w="1866900" h="1417320">
                  <a:moveTo>
                    <a:pt x="1725168" y="0"/>
                  </a:moveTo>
                  <a:lnTo>
                    <a:pt x="141732" y="0"/>
                  </a:lnTo>
                  <a:lnTo>
                    <a:pt x="96900" y="7239"/>
                  </a:lnTo>
                  <a:lnTo>
                    <a:pt x="58039" y="27305"/>
                  </a:lnTo>
                  <a:lnTo>
                    <a:pt x="27305" y="58039"/>
                  </a:lnTo>
                  <a:lnTo>
                    <a:pt x="7239" y="96901"/>
                  </a:lnTo>
                  <a:lnTo>
                    <a:pt x="0" y="141732"/>
                  </a:lnTo>
                  <a:lnTo>
                    <a:pt x="0" y="1275588"/>
                  </a:lnTo>
                  <a:lnTo>
                    <a:pt x="7239" y="1320380"/>
                  </a:lnTo>
                  <a:lnTo>
                    <a:pt x="27305" y="1359293"/>
                  </a:lnTo>
                  <a:lnTo>
                    <a:pt x="58039" y="1389976"/>
                  </a:lnTo>
                  <a:lnTo>
                    <a:pt x="96900" y="1410093"/>
                  </a:lnTo>
                  <a:lnTo>
                    <a:pt x="141732" y="1417320"/>
                  </a:lnTo>
                  <a:lnTo>
                    <a:pt x="1725168" y="1417320"/>
                  </a:lnTo>
                  <a:lnTo>
                    <a:pt x="1769999" y="1410093"/>
                  </a:lnTo>
                  <a:lnTo>
                    <a:pt x="1808861" y="1389976"/>
                  </a:lnTo>
                  <a:lnTo>
                    <a:pt x="1839595" y="1359293"/>
                  </a:lnTo>
                  <a:lnTo>
                    <a:pt x="1859661" y="1320380"/>
                  </a:lnTo>
                  <a:lnTo>
                    <a:pt x="1866900" y="1275588"/>
                  </a:lnTo>
                  <a:lnTo>
                    <a:pt x="1866900" y="141732"/>
                  </a:lnTo>
                  <a:lnTo>
                    <a:pt x="1859661" y="96901"/>
                  </a:lnTo>
                  <a:lnTo>
                    <a:pt x="1839595" y="58039"/>
                  </a:lnTo>
                  <a:lnTo>
                    <a:pt x="1808861" y="27305"/>
                  </a:lnTo>
                  <a:lnTo>
                    <a:pt x="1769999" y="7239"/>
                  </a:lnTo>
                  <a:lnTo>
                    <a:pt x="1725168" y="0"/>
                  </a:lnTo>
                  <a:close/>
                </a:path>
              </a:pathLst>
            </a:custGeom>
            <a:solidFill>
              <a:srgbClr val="43B9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1"/>
            <p:cNvSpPr/>
            <p:nvPr/>
          </p:nvSpPr>
          <p:spPr>
            <a:xfrm>
              <a:off x="6920484" y="4434840"/>
              <a:ext cx="1866900" cy="1417320"/>
            </a:xfrm>
            <a:custGeom>
              <a:avLst/>
              <a:gdLst/>
              <a:ahLst/>
              <a:cxnLst/>
              <a:rect l="l" t="t" r="r" b="b"/>
              <a:pathLst>
                <a:path w="1866900" h="1417320">
                  <a:moveTo>
                    <a:pt x="0" y="141732"/>
                  </a:moveTo>
                  <a:lnTo>
                    <a:pt x="7239" y="96901"/>
                  </a:lnTo>
                  <a:lnTo>
                    <a:pt x="27305" y="58039"/>
                  </a:lnTo>
                  <a:lnTo>
                    <a:pt x="58039" y="27305"/>
                  </a:lnTo>
                  <a:lnTo>
                    <a:pt x="96900" y="7239"/>
                  </a:lnTo>
                  <a:lnTo>
                    <a:pt x="141732" y="0"/>
                  </a:lnTo>
                  <a:lnTo>
                    <a:pt x="1725168" y="0"/>
                  </a:lnTo>
                  <a:lnTo>
                    <a:pt x="1769999" y="7239"/>
                  </a:lnTo>
                  <a:lnTo>
                    <a:pt x="1808861" y="27305"/>
                  </a:lnTo>
                  <a:lnTo>
                    <a:pt x="1839595" y="58039"/>
                  </a:lnTo>
                  <a:lnTo>
                    <a:pt x="1859661" y="96901"/>
                  </a:lnTo>
                  <a:lnTo>
                    <a:pt x="1866900" y="141732"/>
                  </a:lnTo>
                  <a:lnTo>
                    <a:pt x="1866900" y="1275588"/>
                  </a:lnTo>
                  <a:lnTo>
                    <a:pt x="1859661" y="1320380"/>
                  </a:lnTo>
                  <a:lnTo>
                    <a:pt x="1839595" y="1359293"/>
                  </a:lnTo>
                  <a:lnTo>
                    <a:pt x="1808861" y="1389976"/>
                  </a:lnTo>
                  <a:lnTo>
                    <a:pt x="1769999" y="1410093"/>
                  </a:lnTo>
                  <a:lnTo>
                    <a:pt x="1725168" y="1417320"/>
                  </a:lnTo>
                  <a:lnTo>
                    <a:pt x="141732" y="1417320"/>
                  </a:lnTo>
                  <a:lnTo>
                    <a:pt x="96900" y="1410093"/>
                  </a:lnTo>
                  <a:lnTo>
                    <a:pt x="58039" y="1389976"/>
                  </a:lnTo>
                  <a:lnTo>
                    <a:pt x="27305" y="1359293"/>
                  </a:lnTo>
                  <a:lnTo>
                    <a:pt x="7239" y="1320380"/>
                  </a:lnTo>
                  <a:lnTo>
                    <a:pt x="0" y="1275588"/>
                  </a:lnTo>
                  <a:lnTo>
                    <a:pt x="0" y="14173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52716" y="4524756"/>
              <a:ext cx="1211579" cy="217931"/>
            </a:xfrm>
            <a:prstGeom prst="rect">
              <a:avLst/>
            </a:prstGeom>
          </p:spPr>
        </p:pic>
        <p:pic>
          <p:nvPicPr>
            <p:cNvPr id="29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80148" y="4550664"/>
              <a:ext cx="1158240" cy="166116"/>
            </a:xfrm>
            <a:prstGeom prst="rect">
              <a:avLst/>
            </a:prstGeom>
          </p:spPr>
        </p:pic>
        <p:pic>
          <p:nvPicPr>
            <p:cNvPr id="30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72756" y="4773168"/>
              <a:ext cx="559307" cy="219456"/>
            </a:xfrm>
            <a:prstGeom prst="rect">
              <a:avLst/>
            </a:prstGeom>
          </p:spPr>
        </p:pic>
        <p:pic>
          <p:nvPicPr>
            <p:cNvPr id="31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598664" y="4799076"/>
              <a:ext cx="507492" cy="167639"/>
            </a:xfrm>
            <a:prstGeom prst="rect">
              <a:avLst/>
            </a:prstGeom>
          </p:spPr>
        </p:pic>
        <p:pic>
          <p:nvPicPr>
            <p:cNvPr id="32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33844" y="5024628"/>
              <a:ext cx="1309116" cy="219456"/>
            </a:xfrm>
            <a:prstGeom prst="rect">
              <a:avLst/>
            </a:prstGeom>
          </p:spPr>
        </p:pic>
        <p:pic>
          <p:nvPicPr>
            <p:cNvPr id="33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159752" y="5050536"/>
              <a:ext cx="1257300" cy="167639"/>
            </a:xfrm>
            <a:prstGeom prst="rect">
              <a:avLst/>
            </a:prstGeom>
          </p:spPr>
        </p:pic>
        <p:pic>
          <p:nvPicPr>
            <p:cNvPr id="34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46008" y="5108448"/>
              <a:ext cx="124968" cy="85343"/>
            </a:xfrm>
            <a:prstGeom prst="rect">
              <a:avLst/>
            </a:prstGeom>
          </p:spPr>
        </p:pic>
        <p:sp>
          <p:nvSpPr>
            <p:cNvPr id="35" name="object 29"/>
            <p:cNvSpPr/>
            <p:nvPr/>
          </p:nvSpPr>
          <p:spPr>
            <a:xfrm>
              <a:off x="8481060" y="5143500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5" h="15239">
                  <a:moveTo>
                    <a:pt x="52070" y="0"/>
                  </a:moveTo>
                  <a:lnTo>
                    <a:pt x="2667" y="0"/>
                  </a:lnTo>
                  <a:lnTo>
                    <a:pt x="1778" y="507"/>
                  </a:lnTo>
                  <a:lnTo>
                    <a:pt x="381" y="2793"/>
                  </a:lnTo>
                  <a:lnTo>
                    <a:pt x="0" y="4699"/>
                  </a:lnTo>
                  <a:lnTo>
                    <a:pt x="0" y="10413"/>
                  </a:lnTo>
                  <a:lnTo>
                    <a:pt x="381" y="12318"/>
                  </a:lnTo>
                  <a:lnTo>
                    <a:pt x="1778" y="14605"/>
                  </a:lnTo>
                  <a:lnTo>
                    <a:pt x="2667" y="15239"/>
                  </a:lnTo>
                  <a:lnTo>
                    <a:pt x="52197" y="15239"/>
                  </a:lnTo>
                  <a:lnTo>
                    <a:pt x="53213" y="14731"/>
                  </a:lnTo>
                  <a:lnTo>
                    <a:pt x="54483" y="12445"/>
                  </a:lnTo>
                  <a:lnTo>
                    <a:pt x="54864" y="10413"/>
                  </a:lnTo>
                  <a:lnTo>
                    <a:pt x="54864" y="6095"/>
                  </a:lnTo>
                  <a:lnTo>
                    <a:pt x="520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0"/>
            <p:cNvSpPr/>
            <p:nvPr/>
          </p:nvSpPr>
          <p:spPr>
            <a:xfrm>
              <a:off x="8481060" y="5143500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5" h="15239">
                  <a:moveTo>
                    <a:pt x="4064" y="0"/>
                  </a:moveTo>
                  <a:lnTo>
                    <a:pt x="50926" y="0"/>
                  </a:lnTo>
                  <a:lnTo>
                    <a:pt x="51562" y="0"/>
                  </a:lnTo>
                  <a:lnTo>
                    <a:pt x="52070" y="0"/>
                  </a:lnTo>
                  <a:lnTo>
                    <a:pt x="52578" y="254"/>
                  </a:lnTo>
                  <a:lnTo>
                    <a:pt x="54356" y="3048"/>
                  </a:lnTo>
                  <a:lnTo>
                    <a:pt x="54610" y="3937"/>
                  </a:lnTo>
                  <a:lnTo>
                    <a:pt x="54737" y="4952"/>
                  </a:lnTo>
                  <a:lnTo>
                    <a:pt x="54864" y="6095"/>
                  </a:lnTo>
                  <a:lnTo>
                    <a:pt x="54864" y="7493"/>
                  </a:lnTo>
                  <a:lnTo>
                    <a:pt x="54864" y="10413"/>
                  </a:lnTo>
                  <a:lnTo>
                    <a:pt x="54483" y="12445"/>
                  </a:lnTo>
                  <a:lnTo>
                    <a:pt x="53848" y="13588"/>
                  </a:lnTo>
                  <a:lnTo>
                    <a:pt x="53213" y="14731"/>
                  </a:lnTo>
                  <a:lnTo>
                    <a:pt x="52197" y="15239"/>
                  </a:lnTo>
                  <a:lnTo>
                    <a:pt x="50926" y="15239"/>
                  </a:lnTo>
                  <a:lnTo>
                    <a:pt x="4064" y="15239"/>
                  </a:lnTo>
                  <a:lnTo>
                    <a:pt x="2667" y="15239"/>
                  </a:lnTo>
                  <a:lnTo>
                    <a:pt x="1778" y="14605"/>
                  </a:lnTo>
                  <a:lnTo>
                    <a:pt x="1016" y="13462"/>
                  </a:lnTo>
                  <a:lnTo>
                    <a:pt x="381" y="12318"/>
                  </a:lnTo>
                  <a:lnTo>
                    <a:pt x="0" y="10413"/>
                  </a:lnTo>
                  <a:lnTo>
                    <a:pt x="0" y="7493"/>
                  </a:lnTo>
                  <a:lnTo>
                    <a:pt x="0" y="4699"/>
                  </a:lnTo>
                  <a:lnTo>
                    <a:pt x="381" y="2793"/>
                  </a:lnTo>
                  <a:lnTo>
                    <a:pt x="1016" y="1650"/>
                  </a:lnTo>
                  <a:lnTo>
                    <a:pt x="1778" y="507"/>
                  </a:lnTo>
                  <a:lnTo>
                    <a:pt x="2667" y="0"/>
                  </a:lnTo>
                  <a:lnTo>
                    <a:pt x="4064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286244" y="5276088"/>
              <a:ext cx="1018031" cy="219456"/>
            </a:xfrm>
            <a:prstGeom prst="rect">
              <a:avLst/>
            </a:prstGeom>
          </p:spPr>
        </p:pic>
        <p:pic>
          <p:nvPicPr>
            <p:cNvPr id="38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13676" y="5301996"/>
              <a:ext cx="964692" cy="167640"/>
            </a:xfrm>
            <a:prstGeom prst="rect">
              <a:avLst/>
            </a:prstGeom>
          </p:spPr>
        </p:pic>
        <p:pic>
          <p:nvPicPr>
            <p:cNvPr id="39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305800" y="5359908"/>
              <a:ext cx="124966" cy="85343"/>
            </a:xfrm>
            <a:prstGeom prst="rect">
              <a:avLst/>
            </a:prstGeom>
          </p:spPr>
        </p:pic>
        <p:sp>
          <p:nvSpPr>
            <p:cNvPr id="40" name="object 34"/>
            <p:cNvSpPr/>
            <p:nvPr/>
          </p:nvSpPr>
          <p:spPr>
            <a:xfrm>
              <a:off x="8340852" y="5394960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5" h="15239">
                  <a:moveTo>
                    <a:pt x="52070" y="0"/>
                  </a:moveTo>
                  <a:lnTo>
                    <a:pt x="2667" y="0"/>
                  </a:lnTo>
                  <a:lnTo>
                    <a:pt x="1777" y="507"/>
                  </a:lnTo>
                  <a:lnTo>
                    <a:pt x="380" y="2793"/>
                  </a:lnTo>
                  <a:lnTo>
                    <a:pt x="0" y="4698"/>
                  </a:lnTo>
                  <a:lnTo>
                    <a:pt x="0" y="10413"/>
                  </a:lnTo>
                  <a:lnTo>
                    <a:pt x="380" y="12318"/>
                  </a:lnTo>
                  <a:lnTo>
                    <a:pt x="1777" y="14604"/>
                  </a:lnTo>
                  <a:lnTo>
                    <a:pt x="2667" y="15239"/>
                  </a:lnTo>
                  <a:lnTo>
                    <a:pt x="52197" y="15239"/>
                  </a:lnTo>
                  <a:lnTo>
                    <a:pt x="53213" y="14731"/>
                  </a:lnTo>
                  <a:lnTo>
                    <a:pt x="54482" y="12445"/>
                  </a:lnTo>
                  <a:lnTo>
                    <a:pt x="54864" y="10413"/>
                  </a:lnTo>
                  <a:lnTo>
                    <a:pt x="54864" y="6095"/>
                  </a:lnTo>
                  <a:lnTo>
                    <a:pt x="520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5"/>
            <p:cNvSpPr/>
            <p:nvPr/>
          </p:nvSpPr>
          <p:spPr>
            <a:xfrm>
              <a:off x="8340852" y="5394960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5" h="15239">
                  <a:moveTo>
                    <a:pt x="4064" y="0"/>
                  </a:moveTo>
                  <a:lnTo>
                    <a:pt x="50926" y="0"/>
                  </a:lnTo>
                  <a:lnTo>
                    <a:pt x="51562" y="0"/>
                  </a:lnTo>
                  <a:lnTo>
                    <a:pt x="52070" y="0"/>
                  </a:lnTo>
                  <a:lnTo>
                    <a:pt x="52577" y="253"/>
                  </a:lnTo>
                  <a:lnTo>
                    <a:pt x="54355" y="3047"/>
                  </a:lnTo>
                  <a:lnTo>
                    <a:pt x="54609" y="3936"/>
                  </a:lnTo>
                  <a:lnTo>
                    <a:pt x="54737" y="4952"/>
                  </a:lnTo>
                  <a:lnTo>
                    <a:pt x="54864" y="6095"/>
                  </a:lnTo>
                  <a:lnTo>
                    <a:pt x="54864" y="7492"/>
                  </a:lnTo>
                  <a:lnTo>
                    <a:pt x="54864" y="10413"/>
                  </a:lnTo>
                  <a:lnTo>
                    <a:pt x="54482" y="12445"/>
                  </a:lnTo>
                  <a:lnTo>
                    <a:pt x="53848" y="13588"/>
                  </a:lnTo>
                  <a:lnTo>
                    <a:pt x="53213" y="14731"/>
                  </a:lnTo>
                  <a:lnTo>
                    <a:pt x="52197" y="15239"/>
                  </a:lnTo>
                  <a:lnTo>
                    <a:pt x="50926" y="15239"/>
                  </a:lnTo>
                  <a:lnTo>
                    <a:pt x="4064" y="15239"/>
                  </a:lnTo>
                  <a:lnTo>
                    <a:pt x="2667" y="15239"/>
                  </a:lnTo>
                  <a:lnTo>
                    <a:pt x="1777" y="14604"/>
                  </a:lnTo>
                  <a:lnTo>
                    <a:pt x="1016" y="13461"/>
                  </a:lnTo>
                  <a:lnTo>
                    <a:pt x="380" y="12318"/>
                  </a:lnTo>
                  <a:lnTo>
                    <a:pt x="0" y="10413"/>
                  </a:lnTo>
                  <a:lnTo>
                    <a:pt x="0" y="7492"/>
                  </a:lnTo>
                  <a:lnTo>
                    <a:pt x="0" y="4698"/>
                  </a:lnTo>
                  <a:lnTo>
                    <a:pt x="380" y="2793"/>
                  </a:lnTo>
                  <a:lnTo>
                    <a:pt x="1016" y="1650"/>
                  </a:lnTo>
                  <a:lnTo>
                    <a:pt x="1777" y="507"/>
                  </a:lnTo>
                  <a:lnTo>
                    <a:pt x="2667" y="0"/>
                  </a:lnTo>
                  <a:lnTo>
                    <a:pt x="4064" y="0"/>
                  </a:lnTo>
                  <a:close/>
                </a:path>
              </a:pathLst>
            </a:custGeom>
            <a:ln w="182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165848" y="5527548"/>
              <a:ext cx="1373124" cy="219456"/>
            </a:xfrm>
            <a:prstGeom prst="rect">
              <a:avLst/>
            </a:prstGeom>
          </p:spPr>
        </p:pic>
        <p:pic>
          <p:nvPicPr>
            <p:cNvPr id="43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91756" y="5553456"/>
              <a:ext cx="1321307" cy="167640"/>
            </a:xfrm>
            <a:prstGeom prst="rect">
              <a:avLst/>
            </a:prstGeom>
          </p:spPr>
        </p:pic>
        <p:pic>
          <p:nvPicPr>
            <p:cNvPr id="44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377427" y="3643884"/>
              <a:ext cx="2011679" cy="2682240"/>
            </a:xfrm>
            <a:prstGeom prst="rect">
              <a:avLst/>
            </a:prstGeom>
          </p:spPr>
        </p:pic>
      </p:grpSp>
      <p:sp>
        <p:nvSpPr>
          <p:cNvPr id="45" name="object 39"/>
          <p:cNvSpPr/>
          <p:nvPr/>
        </p:nvSpPr>
        <p:spPr>
          <a:xfrm>
            <a:off x="5637061" y="3023788"/>
            <a:ext cx="375285" cy="463550"/>
          </a:xfrm>
          <a:custGeom>
            <a:avLst/>
            <a:gdLst/>
            <a:ahLst/>
            <a:cxnLst/>
            <a:rect l="l" t="t" r="r" b="b"/>
            <a:pathLst>
              <a:path w="375284" h="463550">
                <a:moveTo>
                  <a:pt x="183514" y="0"/>
                </a:moveTo>
                <a:lnTo>
                  <a:pt x="185800" y="92710"/>
                </a:lnTo>
                <a:lnTo>
                  <a:pt x="0" y="97282"/>
                </a:lnTo>
                <a:lnTo>
                  <a:pt x="6857" y="375031"/>
                </a:lnTo>
                <a:lnTo>
                  <a:pt x="192531" y="370459"/>
                </a:lnTo>
                <a:lnTo>
                  <a:pt x="194818" y="463169"/>
                </a:lnTo>
                <a:lnTo>
                  <a:pt x="374903" y="226949"/>
                </a:lnTo>
                <a:lnTo>
                  <a:pt x="183514" y="0"/>
                </a:lnTo>
                <a:close/>
              </a:path>
            </a:pathLst>
          </a:custGeom>
          <a:solidFill>
            <a:srgbClr val="447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1"/>
          <p:cNvSpPr/>
          <p:nvPr/>
        </p:nvSpPr>
        <p:spPr>
          <a:xfrm>
            <a:off x="4922522" y="4812538"/>
            <a:ext cx="396240" cy="463550"/>
          </a:xfrm>
          <a:custGeom>
            <a:avLst/>
            <a:gdLst/>
            <a:ahLst/>
            <a:cxnLst/>
            <a:rect l="l" t="t" r="r" b="b"/>
            <a:pathLst>
              <a:path w="396240" h="463550">
                <a:moveTo>
                  <a:pt x="198120" y="0"/>
                </a:moveTo>
                <a:lnTo>
                  <a:pt x="0" y="231521"/>
                </a:lnTo>
                <a:lnTo>
                  <a:pt x="198120" y="463042"/>
                </a:lnTo>
                <a:lnTo>
                  <a:pt x="198120" y="370332"/>
                </a:lnTo>
                <a:lnTo>
                  <a:pt x="396240" y="370332"/>
                </a:lnTo>
                <a:lnTo>
                  <a:pt x="396240" y="92710"/>
                </a:lnTo>
                <a:lnTo>
                  <a:pt x="198120" y="92710"/>
                </a:lnTo>
                <a:lnTo>
                  <a:pt x="198120" y="0"/>
                </a:lnTo>
                <a:close/>
              </a:path>
            </a:pathLst>
          </a:custGeom>
          <a:solidFill>
            <a:srgbClr val="45B66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2"/>
          <p:cNvGrpSpPr/>
          <p:nvPr/>
        </p:nvGrpSpPr>
        <p:grpSpPr>
          <a:xfrm>
            <a:off x="3005093" y="4474148"/>
            <a:ext cx="1879600" cy="1132840"/>
            <a:chOff x="4300728" y="4576571"/>
            <a:chExt cx="1879600" cy="1132840"/>
          </a:xfrm>
        </p:grpSpPr>
        <p:sp>
          <p:nvSpPr>
            <p:cNvPr id="48" name="object 43"/>
            <p:cNvSpPr/>
            <p:nvPr/>
          </p:nvSpPr>
          <p:spPr>
            <a:xfrm>
              <a:off x="4306824" y="4582667"/>
              <a:ext cx="1866900" cy="1120140"/>
            </a:xfrm>
            <a:custGeom>
              <a:avLst/>
              <a:gdLst/>
              <a:ahLst/>
              <a:cxnLst/>
              <a:rect l="l" t="t" r="r" b="b"/>
              <a:pathLst>
                <a:path w="1866900" h="1120139">
                  <a:moveTo>
                    <a:pt x="1754886" y="0"/>
                  </a:moveTo>
                  <a:lnTo>
                    <a:pt x="112013" y="0"/>
                  </a:lnTo>
                  <a:lnTo>
                    <a:pt x="68452" y="8762"/>
                  </a:lnTo>
                  <a:lnTo>
                    <a:pt x="32765" y="32765"/>
                  </a:lnTo>
                  <a:lnTo>
                    <a:pt x="8762" y="68452"/>
                  </a:lnTo>
                  <a:lnTo>
                    <a:pt x="0" y="112013"/>
                  </a:lnTo>
                  <a:lnTo>
                    <a:pt x="0" y="1008125"/>
                  </a:lnTo>
                  <a:lnTo>
                    <a:pt x="8762" y="1051725"/>
                  </a:lnTo>
                  <a:lnTo>
                    <a:pt x="32765" y="1087335"/>
                  </a:lnTo>
                  <a:lnTo>
                    <a:pt x="68452" y="1111338"/>
                  </a:lnTo>
                  <a:lnTo>
                    <a:pt x="112013" y="1120139"/>
                  </a:lnTo>
                  <a:lnTo>
                    <a:pt x="1754886" y="1120139"/>
                  </a:lnTo>
                  <a:lnTo>
                    <a:pt x="1798447" y="1111338"/>
                  </a:lnTo>
                  <a:lnTo>
                    <a:pt x="1834134" y="1087335"/>
                  </a:lnTo>
                  <a:lnTo>
                    <a:pt x="1858137" y="1051725"/>
                  </a:lnTo>
                  <a:lnTo>
                    <a:pt x="1866900" y="1008125"/>
                  </a:lnTo>
                  <a:lnTo>
                    <a:pt x="1866900" y="112013"/>
                  </a:lnTo>
                  <a:lnTo>
                    <a:pt x="1858137" y="68452"/>
                  </a:lnTo>
                  <a:lnTo>
                    <a:pt x="1834134" y="32765"/>
                  </a:lnTo>
                  <a:lnTo>
                    <a:pt x="1798447" y="8762"/>
                  </a:lnTo>
                  <a:lnTo>
                    <a:pt x="1754886" y="0"/>
                  </a:lnTo>
                  <a:close/>
                </a:path>
              </a:pathLst>
            </a:custGeom>
            <a:solidFill>
              <a:srgbClr val="45B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4"/>
            <p:cNvSpPr/>
            <p:nvPr/>
          </p:nvSpPr>
          <p:spPr>
            <a:xfrm>
              <a:off x="4306824" y="4582667"/>
              <a:ext cx="1866900" cy="1120140"/>
            </a:xfrm>
            <a:custGeom>
              <a:avLst/>
              <a:gdLst/>
              <a:ahLst/>
              <a:cxnLst/>
              <a:rect l="l" t="t" r="r" b="b"/>
              <a:pathLst>
                <a:path w="1866900" h="1120139">
                  <a:moveTo>
                    <a:pt x="0" y="112013"/>
                  </a:moveTo>
                  <a:lnTo>
                    <a:pt x="8762" y="68452"/>
                  </a:lnTo>
                  <a:lnTo>
                    <a:pt x="32765" y="32765"/>
                  </a:lnTo>
                  <a:lnTo>
                    <a:pt x="68452" y="8762"/>
                  </a:lnTo>
                  <a:lnTo>
                    <a:pt x="112013" y="0"/>
                  </a:lnTo>
                  <a:lnTo>
                    <a:pt x="1754886" y="0"/>
                  </a:lnTo>
                  <a:lnTo>
                    <a:pt x="1798447" y="8762"/>
                  </a:lnTo>
                  <a:lnTo>
                    <a:pt x="1834134" y="32765"/>
                  </a:lnTo>
                  <a:lnTo>
                    <a:pt x="1858137" y="68452"/>
                  </a:lnTo>
                  <a:lnTo>
                    <a:pt x="1866900" y="112013"/>
                  </a:lnTo>
                  <a:lnTo>
                    <a:pt x="1866900" y="1008125"/>
                  </a:lnTo>
                  <a:lnTo>
                    <a:pt x="1858137" y="1051725"/>
                  </a:lnTo>
                  <a:lnTo>
                    <a:pt x="1834134" y="1087335"/>
                  </a:lnTo>
                  <a:lnTo>
                    <a:pt x="1798447" y="1111338"/>
                  </a:lnTo>
                  <a:lnTo>
                    <a:pt x="1754886" y="1120139"/>
                  </a:lnTo>
                  <a:lnTo>
                    <a:pt x="112013" y="1120139"/>
                  </a:lnTo>
                  <a:lnTo>
                    <a:pt x="68452" y="1111338"/>
                  </a:lnTo>
                  <a:lnTo>
                    <a:pt x="32765" y="1087335"/>
                  </a:lnTo>
                  <a:lnTo>
                    <a:pt x="8762" y="1051725"/>
                  </a:lnTo>
                  <a:lnTo>
                    <a:pt x="0" y="1008125"/>
                  </a:lnTo>
                  <a:lnTo>
                    <a:pt x="0" y="11201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628388" y="4774691"/>
              <a:ext cx="1234439" cy="219456"/>
            </a:xfrm>
            <a:prstGeom prst="rect">
              <a:avLst/>
            </a:prstGeom>
          </p:spPr>
        </p:pic>
        <p:pic>
          <p:nvPicPr>
            <p:cNvPr id="51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54296" y="4800599"/>
              <a:ext cx="1182624" cy="167639"/>
            </a:xfrm>
            <a:prstGeom prst="rect">
              <a:avLst/>
            </a:prstGeom>
          </p:spPr>
        </p:pic>
        <p:pic>
          <p:nvPicPr>
            <p:cNvPr id="52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792980" y="5024627"/>
              <a:ext cx="902208" cy="219456"/>
            </a:xfrm>
            <a:prstGeom prst="rect">
              <a:avLst/>
            </a:prstGeom>
          </p:spPr>
        </p:pic>
        <p:pic>
          <p:nvPicPr>
            <p:cNvPr id="53" name="object 4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818888" y="5050535"/>
              <a:ext cx="850391" cy="167639"/>
            </a:xfrm>
            <a:prstGeom prst="rect">
              <a:avLst/>
            </a:prstGeom>
          </p:spPr>
        </p:pic>
        <p:pic>
          <p:nvPicPr>
            <p:cNvPr id="54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546092" y="5234939"/>
              <a:ext cx="1388364" cy="260603"/>
            </a:xfrm>
            <a:prstGeom prst="rect">
              <a:avLst/>
            </a:prstGeom>
          </p:spPr>
        </p:pic>
        <p:pic>
          <p:nvPicPr>
            <p:cNvPr id="55" name="object 5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72000" y="5260847"/>
              <a:ext cx="1336548" cy="208787"/>
            </a:xfrm>
            <a:prstGeom prst="rect">
              <a:avLst/>
            </a:prstGeom>
          </p:spPr>
        </p:pic>
      </p:grpSp>
      <p:sp>
        <p:nvSpPr>
          <p:cNvPr id="56" name="object 51"/>
          <p:cNvSpPr/>
          <p:nvPr/>
        </p:nvSpPr>
        <p:spPr>
          <a:xfrm>
            <a:off x="2434650" y="4869363"/>
            <a:ext cx="396240" cy="463550"/>
          </a:xfrm>
          <a:custGeom>
            <a:avLst/>
            <a:gdLst/>
            <a:ahLst/>
            <a:cxnLst/>
            <a:rect l="l" t="t" r="r" b="b"/>
            <a:pathLst>
              <a:path w="396239" h="463550">
                <a:moveTo>
                  <a:pt x="198120" y="0"/>
                </a:moveTo>
                <a:lnTo>
                  <a:pt x="0" y="231521"/>
                </a:lnTo>
                <a:lnTo>
                  <a:pt x="198120" y="463042"/>
                </a:lnTo>
                <a:lnTo>
                  <a:pt x="198120" y="370332"/>
                </a:lnTo>
                <a:lnTo>
                  <a:pt x="396240" y="370332"/>
                </a:lnTo>
                <a:lnTo>
                  <a:pt x="396240" y="92710"/>
                </a:lnTo>
                <a:lnTo>
                  <a:pt x="198120" y="92710"/>
                </a:lnTo>
                <a:lnTo>
                  <a:pt x="198120" y="0"/>
                </a:lnTo>
                <a:close/>
              </a:path>
            </a:pathLst>
          </a:custGeom>
          <a:solidFill>
            <a:srgbClr val="6E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2"/>
          <p:cNvGrpSpPr/>
          <p:nvPr/>
        </p:nvGrpSpPr>
        <p:grpSpPr>
          <a:xfrm>
            <a:off x="876302" y="4576317"/>
            <a:ext cx="1524000" cy="1132840"/>
            <a:chOff x="2042160" y="4576571"/>
            <a:chExt cx="1524000" cy="1132840"/>
          </a:xfrm>
        </p:grpSpPr>
        <p:sp>
          <p:nvSpPr>
            <p:cNvPr id="58" name="object 53"/>
            <p:cNvSpPr/>
            <p:nvPr/>
          </p:nvSpPr>
          <p:spPr>
            <a:xfrm>
              <a:off x="2048256" y="4582667"/>
              <a:ext cx="1511935" cy="1120140"/>
            </a:xfrm>
            <a:custGeom>
              <a:avLst/>
              <a:gdLst/>
              <a:ahLst/>
              <a:cxnLst/>
              <a:rect l="l" t="t" r="r" b="b"/>
              <a:pathLst>
                <a:path w="1511935" h="1120139">
                  <a:moveTo>
                    <a:pt x="1399667" y="0"/>
                  </a:moveTo>
                  <a:lnTo>
                    <a:pt x="112013" y="0"/>
                  </a:lnTo>
                  <a:lnTo>
                    <a:pt x="68452" y="8762"/>
                  </a:lnTo>
                  <a:lnTo>
                    <a:pt x="32766" y="32765"/>
                  </a:lnTo>
                  <a:lnTo>
                    <a:pt x="8762" y="68452"/>
                  </a:lnTo>
                  <a:lnTo>
                    <a:pt x="0" y="112013"/>
                  </a:lnTo>
                  <a:lnTo>
                    <a:pt x="0" y="1008125"/>
                  </a:lnTo>
                  <a:lnTo>
                    <a:pt x="8762" y="1051725"/>
                  </a:lnTo>
                  <a:lnTo>
                    <a:pt x="32766" y="1087335"/>
                  </a:lnTo>
                  <a:lnTo>
                    <a:pt x="68452" y="1111338"/>
                  </a:lnTo>
                  <a:lnTo>
                    <a:pt x="112013" y="1120139"/>
                  </a:lnTo>
                  <a:lnTo>
                    <a:pt x="1399667" y="1120139"/>
                  </a:lnTo>
                  <a:lnTo>
                    <a:pt x="1443228" y="1111338"/>
                  </a:lnTo>
                  <a:lnTo>
                    <a:pt x="1478915" y="1087335"/>
                  </a:lnTo>
                  <a:lnTo>
                    <a:pt x="1502918" y="1051725"/>
                  </a:lnTo>
                  <a:lnTo>
                    <a:pt x="1511681" y="1008125"/>
                  </a:lnTo>
                  <a:lnTo>
                    <a:pt x="1511681" y="112013"/>
                  </a:lnTo>
                  <a:lnTo>
                    <a:pt x="1502918" y="68452"/>
                  </a:lnTo>
                  <a:lnTo>
                    <a:pt x="1478915" y="32765"/>
                  </a:lnTo>
                  <a:lnTo>
                    <a:pt x="1443228" y="8762"/>
                  </a:lnTo>
                  <a:lnTo>
                    <a:pt x="1399667" y="0"/>
                  </a:lnTo>
                  <a:close/>
                </a:path>
              </a:pathLst>
            </a:custGeom>
            <a:solidFill>
              <a:srgbClr val="6E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4"/>
            <p:cNvSpPr/>
            <p:nvPr/>
          </p:nvSpPr>
          <p:spPr>
            <a:xfrm>
              <a:off x="2048256" y="4582667"/>
              <a:ext cx="1511935" cy="1120140"/>
            </a:xfrm>
            <a:custGeom>
              <a:avLst/>
              <a:gdLst/>
              <a:ahLst/>
              <a:cxnLst/>
              <a:rect l="l" t="t" r="r" b="b"/>
              <a:pathLst>
                <a:path w="1511935" h="1120139">
                  <a:moveTo>
                    <a:pt x="0" y="112013"/>
                  </a:moveTo>
                  <a:lnTo>
                    <a:pt x="8762" y="68452"/>
                  </a:lnTo>
                  <a:lnTo>
                    <a:pt x="32766" y="32765"/>
                  </a:lnTo>
                  <a:lnTo>
                    <a:pt x="68452" y="8762"/>
                  </a:lnTo>
                  <a:lnTo>
                    <a:pt x="112013" y="0"/>
                  </a:lnTo>
                  <a:lnTo>
                    <a:pt x="1399667" y="0"/>
                  </a:lnTo>
                  <a:lnTo>
                    <a:pt x="1443228" y="8762"/>
                  </a:lnTo>
                  <a:lnTo>
                    <a:pt x="1478915" y="32765"/>
                  </a:lnTo>
                  <a:lnTo>
                    <a:pt x="1502918" y="68452"/>
                  </a:lnTo>
                  <a:lnTo>
                    <a:pt x="1511681" y="112013"/>
                  </a:lnTo>
                  <a:lnTo>
                    <a:pt x="1511681" y="1008125"/>
                  </a:lnTo>
                  <a:lnTo>
                    <a:pt x="1502918" y="1051725"/>
                  </a:lnTo>
                  <a:lnTo>
                    <a:pt x="1478915" y="1087335"/>
                  </a:lnTo>
                  <a:lnTo>
                    <a:pt x="1443228" y="1111338"/>
                  </a:lnTo>
                  <a:lnTo>
                    <a:pt x="1399667" y="1120139"/>
                  </a:lnTo>
                  <a:lnTo>
                    <a:pt x="112013" y="1120139"/>
                  </a:lnTo>
                  <a:lnTo>
                    <a:pt x="68452" y="1111338"/>
                  </a:lnTo>
                  <a:lnTo>
                    <a:pt x="32766" y="1087335"/>
                  </a:lnTo>
                  <a:lnTo>
                    <a:pt x="8762" y="1051725"/>
                  </a:lnTo>
                  <a:lnTo>
                    <a:pt x="0" y="1008125"/>
                  </a:lnTo>
                  <a:lnTo>
                    <a:pt x="0" y="11201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177796" y="4901183"/>
              <a:ext cx="1271016" cy="217931"/>
            </a:xfrm>
            <a:prstGeom prst="rect">
              <a:avLst/>
            </a:prstGeom>
          </p:spPr>
        </p:pic>
        <p:pic>
          <p:nvPicPr>
            <p:cNvPr id="61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203704" y="4927091"/>
              <a:ext cx="1219199" cy="166116"/>
            </a:xfrm>
            <a:prstGeom prst="rect">
              <a:avLst/>
            </a:prstGeom>
          </p:spPr>
        </p:pic>
        <p:pic>
          <p:nvPicPr>
            <p:cNvPr id="62" name="object 5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385060" y="5151119"/>
              <a:ext cx="839724" cy="217932"/>
            </a:xfrm>
            <a:prstGeom prst="rect">
              <a:avLst/>
            </a:prstGeom>
          </p:spPr>
        </p:pic>
        <p:pic>
          <p:nvPicPr>
            <p:cNvPr id="63" name="object 5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410968" y="5177027"/>
              <a:ext cx="787907" cy="166116"/>
            </a:xfrm>
            <a:prstGeom prst="rect">
              <a:avLst/>
            </a:prstGeom>
          </p:spPr>
        </p:pic>
      </p:grpSp>
      <p:sp>
        <p:nvSpPr>
          <p:cNvPr id="64" name="Título 1"/>
          <p:cNvSpPr>
            <a:spLocks noGrp="1"/>
          </p:cNvSpPr>
          <p:nvPr>
            <p:ph type="title"/>
          </p:nvPr>
        </p:nvSpPr>
        <p:spPr>
          <a:xfrm>
            <a:off x="1785896" y="274587"/>
            <a:ext cx="6104238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NOTIFICAR?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27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6" name="object 3"/>
          <p:cNvSpPr/>
          <p:nvPr/>
        </p:nvSpPr>
        <p:spPr>
          <a:xfrm>
            <a:off x="1020605" y="2659466"/>
            <a:ext cx="3467100" cy="2553970"/>
          </a:xfrm>
          <a:custGeom>
            <a:avLst/>
            <a:gdLst/>
            <a:ahLst/>
            <a:cxnLst/>
            <a:rect l="l" t="t" r="r" b="b"/>
            <a:pathLst>
              <a:path w="3467100" h="2553970">
                <a:moveTo>
                  <a:pt x="0" y="2553843"/>
                </a:moveTo>
                <a:lnTo>
                  <a:pt x="3467100" y="2553843"/>
                </a:lnTo>
                <a:lnTo>
                  <a:pt x="3467100" y="0"/>
                </a:lnTo>
                <a:lnTo>
                  <a:pt x="0" y="0"/>
                </a:lnTo>
                <a:lnTo>
                  <a:pt x="0" y="2553843"/>
                </a:lnTo>
                <a:close/>
              </a:path>
            </a:pathLst>
          </a:custGeom>
          <a:ln w="12192">
            <a:solidFill>
              <a:srgbClr val="5B9B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0605" y="1299314"/>
            <a:ext cx="2680716" cy="1021080"/>
          </a:xfrm>
          <a:prstGeom prst="rect">
            <a:avLst/>
          </a:prstGeom>
        </p:spPr>
      </p:pic>
      <p:sp>
        <p:nvSpPr>
          <p:cNvPr id="9" name="object 6"/>
          <p:cNvSpPr txBox="1"/>
          <p:nvPr/>
        </p:nvSpPr>
        <p:spPr>
          <a:xfrm>
            <a:off x="1447515" y="1299314"/>
            <a:ext cx="182689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1820" marR="5080" indent="-579120">
              <a:lnSpc>
                <a:spcPct val="100000"/>
              </a:lnSpc>
              <a:spcBef>
                <a:spcPts val="105"/>
              </a:spcBef>
            </a:pP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Protocolos </a:t>
            </a:r>
            <a:r>
              <a:rPr sz="3200" b="1" spc="-25" dirty="0">
                <a:solidFill>
                  <a:srgbClr val="FFFFFF"/>
                </a:solidFill>
                <a:latin typeface="Calibri"/>
                <a:cs typeface="Calibri"/>
              </a:rPr>
              <a:t>VSP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10" name="object 7"/>
          <p:cNvGrpSpPr/>
          <p:nvPr/>
        </p:nvGrpSpPr>
        <p:grpSpPr>
          <a:xfrm>
            <a:off x="5009418" y="881148"/>
            <a:ext cx="3436313" cy="4473784"/>
            <a:chOff x="5568695" y="1674875"/>
            <a:chExt cx="4751832" cy="4843273"/>
          </a:xfrm>
        </p:grpSpPr>
        <p:pic>
          <p:nvPicPr>
            <p:cNvPr id="11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8307" y="1674875"/>
              <a:ext cx="2522220" cy="2994660"/>
            </a:xfrm>
            <a:prstGeom prst="rect">
              <a:avLst/>
            </a:prstGeom>
          </p:spPr>
        </p:pic>
        <p:pic>
          <p:nvPicPr>
            <p:cNvPr id="12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68695" y="3848100"/>
              <a:ext cx="2279904" cy="2670048"/>
            </a:xfrm>
            <a:prstGeom prst="rect">
              <a:avLst/>
            </a:prstGeom>
          </p:spPr>
        </p:pic>
      </p:grpSp>
      <p:sp>
        <p:nvSpPr>
          <p:cNvPr id="13" name="object 4"/>
          <p:cNvSpPr txBox="1"/>
          <p:nvPr/>
        </p:nvSpPr>
        <p:spPr>
          <a:xfrm>
            <a:off x="1057032" y="2747731"/>
            <a:ext cx="3309620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</a:pPr>
            <a:r>
              <a:rPr sz="2000" i="1" dirty="0">
                <a:latin typeface="Calibri"/>
                <a:cs typeface="Calibri"/>
              </a:rPr>
              <a:t>“guía</a:t>
            </a:r>
            <a:r>
              <a:rPr sz="2000" i="1" spc="4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técnica</a:t>
            </a:r>
            <a:r>
              <a:rPr sz="2000" i="1" spc="5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i="1" spc="5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operativa</a:t>
            </a:r>
            <a:r>
              <a:rPr sz="2000" i="1" spc="45" dirty="0">
                <a:latin typeface="Calibri"/>
                <a:cs typeface="Calibri"/>
              </a:rPr>
              <a:t>  </a:t>
            </a:r>
            <a:r>
              <a:rPr sz="2000" i="1" spc="-25" dirty="0">
                <a:latin typeface="Calibri"/>
                <a:cs typeface="Calibri"/>
              </a:rPr>
              <a:t>que </a:t>
            </a:r>
            <a:r>
              <a:rPr sz="2000" i="1" dirty="0">
                <a:latin typeface="Calibri"/>
                <a:cs typeface="Calibri"/>
              </a:rPr>
              <a:t>estandariza</a:t>
            </a:r>
            <a:r>
              <a:rPr sz="2000" i="1" spc="440" dirty="0">
                <a:latin typeface="Calibri"/>
                <a:cs typeface="Calibri"/>
              </a:rPr>
              <a:t>    </a:t>
            </a:r>
            <a:r>
              <a:rPr sz="2000" i="1" dirty="0">
                <a:latin typeface="Calibri"/>
                <a:cs typeface="Calibri"/>
              </a:rPr>
              <a:t>los</a:t>
            </a:r>
            <a:r>
              <a:rPr sz="2000" i="1" spc="434" dirty="0">
                <a:latin typeface="Calibri"/>
                <a:cs typeface="Calibri"/>
              </a:rPr>
              <a:t>    </a:t>
            </a:r>
            <a:r>
              <a:rPr sz="2000" i="1" spc="-10" dirty="0">
                <a:latin typeface="Calibri"/>
                <a:cs typeface="Calibri"/>
              </a:rPr>
              <a:t>criterios, </a:t>
            </a:r>
            <a:r>
              <a:rPr sz="2000" i="1" dirty="0">
                <a:latin typeface="Calibri"/>
                <a:cs typeface="Calibri"/>
              </a:rPr>
              <a:t>procedimientos</a:t>
            </a:r>
            <a:r>
              <a:rPr sz="2000" i="1" spc="39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i="1" spc="390" dirty="0">
                <a:latin typeface="Calibri"/>
                <a:cs typeface="Calibri"/>
              </a:rPr>
              <a:t>  </a:t>
            </a:r>
            <a:r>
              <a:rPr sz="2000" i="1" spc="-10" dirty="0">
                <a:latin typeface="Calibri"/>
                <a:cs typeface="Calibri"/>
              </a:rPr>
              <a:t>actividades </a:t>
            </a:r>
            <a:r>
              <a:rPr sz="2000" i="1" dirty="0">
                <a:latin typeface="Calibri"/>
                <a:cs typeface="Calibri"/>
              </a:rPr>
              <a:t>que</a:t>
            </a:r>
            <a:r>
              <a:rPr sz="2000" i="1" spc="11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permiten</a:t>
            </a:r>
            <a:r>
              <a:rPr sz="2000" i="1" spc="12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sistematizar</a:t>
            </a:r>
            <a:r>
              <a:rPr sz="2000" i="1" spc="114" dirty="0">
                <a:latin typeface="Calibri"/>
                <a:cs typeface="Calibri"/>
              </a:rPr>
              <a:t>  </a:t>
            </a:r>
            <a:r>
              <a:rPr sz="2000" i="1" spc="-25" dirty="0">
                <a:latin typeface="Calibri"/>
                <a:cs typeface="Calibri"/>
              </a:rPr>
              <a:t>las </a:t>
            </a:r>
            <a:r>
              <a:rPr sz="2000" i="1" dirty="0">
                <a:latin typeface="Calibri"/>
                <a:cs typeface="Calibri"/>
              </a:rPr>
              <a:t>actividades</a:t>
            </a:r>
            <a:r>
              <a:rPr sz="2000" i="1" spc="25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de</a:t>
            </a:r>
            <a:r>
              <a:rPr sz="2000" i="1" spc="24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vigilancia</a:t>
            </a:r>
            <a:r>
              <a:rPr sz="2000" i="1" spc="254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de</a:t>
            </a:r>
            <a:r>
              <a:rPr sz="2000" i="1" spc="250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los </a:t>
            </a:r>
            <a:r>
              <a:rPr sz="2000" i="1" dirty="0">
                <a:latin typeface="Calibri"/>
                <a:cs typeface="Calibri"/>
              </a:rPr>
              <a:t>eventos</a:t>
            </a:r>
            <a:r>
              <a:rPr sz="2000" i="1" spc="27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de</a:t>
            </a:r>
            <a:r>
              <a:rPr sz="2000" i="1" spc="28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interés</a:t>
            </a:r>
            <a:r>
              <a:rPr sz="2000" i="1" spc="27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en</a:t>
            </a:r>
            <a:r>
              <a:rPr sz="2000" i="1" spc="280" dirty="0">
                <a:latin typeface="Calibri"/>
                <a:cs typeface="Calibri"/>
              </a:rPr>
              <a:t>  </a:t>
            </a:r>
            <a:r>
              <a:rPr sz="2000" i="1" spc="-20" dirty="0">
                <a:latin typeface="Calibri"/>
                <a:cs typeface="Calibri"/>
              </a:rPr>
              <a:t>salud </a:t>
            </a:r>
            <a:r>
              <a:rPr sz="2000" i="1" dirty="0">
                <a:latin typeface="Calibri"/>
                <a:cs typeface="Calibri"/>
              </a:rPr>
              <a:t>pública”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22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Decreto</a:t>
            </a:r>
            <a:r>
              <a:rPr sz="2000" spc="225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3518</a:t>
            </a:r>
            <a:r>
              <a:rPr sz="2000" spc="225" dirty="0">
                <a:latin typeface="Calibri"/>
                <a:cs typeface="Calibri"/>
              </a:rPr>
              <a:t>  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2006.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217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6" name="object 2"/>
          <p:cNvSpPr txBox="1"/>
          <p:nvPr/>
        </p:nvSpPr>
        <p:spPr>
          <a:xfrm>
            <a:off x="224959" y="4968782"/>
            <a:ext cx="3412490" cy="1015365"/>
          </a:xfrm>
          <a:prstGeom prst="rect">
            <a:avLst/>
          </a:prstGeom>
          <a:ln w="38100">
            <a:solidFill>
              <a:srgbClr val="5B9BD3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13664" marR="100330" indent="48260" algn="ctr">
              <a:lnSpc>
                <a:spcPct val="100600"/>
              </a:lnSpc>
              <a:spcBef>
                <a:spcPts val="305"/>
              </a:spcBef>
            </a:pPr>
            <a:r>
              <a:rPr sz="1400" b="1" dirty="0">
                <a:latin typeface="Calibri"/>
                <a:cs typeface="Calibri"/>
              </a:rPr>
              <a:t>Ficha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Datos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Básicos</a:t>
            </a:r>
            <a:r>
              <a:rPr sz="1400" spc="-10" dirty="0">
                <a:latin typeface="Calibri"/>
                <a:cs typeface="Calibri"/>
              </a:rPr>
              <a:t>: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allí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registran</a:t>
            </a:r>
            <a:r>
              <a:rPr sz="1400" spc="2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la </a:t>
            </a:r>
            <a:r>
              <a:rPr sz="1400" spc="-20" dirty="0">
                <a:latin typeface="Calibri"/>
                <a:cs typeface="Calibri"/>
              </a:rPr>
              <a:t>información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datos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personales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paciente,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departamento,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UPGD,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diagnóstico,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entre </a:t>
            </a:r>
            <a:r>
              <a:rPr sz="1400" dirty="0">
                <a:latin typeface="Calibri"/>
                <a:cs typeface="Calibri"/>
              </a:rPr>
              <a:t>otros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datos</a:t>
            </a:r>
            <a:r>
              <a:rPr sz="1600" spc="-10" dirty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6"/>
          <p:cNvSpPr txBox="1"/>
          <p:nvPr/>
        </p:nvSpPr>
        <p:spPr>
          <a:xfrm>
            <a:off x="6823346" y="1196564"/>
            <a:ext cx="2113915" cy="4279900"/>
          </a:xfrm>
          <a:prstGeom prst="rect">
            <a:avLst/>
          </a:prstGeom>
          <a:solidFill>
            <a:srgbClr val="FFFFFF"/>
          </a:solidFill>
          <a:ln w="38100">
            <a:solidFill>
              <a:srgbClr val="5B9BD3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90805" marR="503555">
              <a:lnSpc>
                <a:spcPct val="100000"/>
              </a:lnSpc>
              <a:spcBef>
                <a:spcPts val="160"/>
              </a:spcBef>
            </a:pPr>
            <a:r>
              <a:rPr sz="1600" b="1" dirty="0">
                <a:latin typeface="Calibri"/>
                <a:cs typeface="Calibri"/>
              </a:rPr>
              <a:t>Ficha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de</a:t>
            </a:r>
            <a:r>
              <a:rPr sz="1600" b="1" spc="-5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Datos complementarios:</a:t>
            </a:r>
            <a:endParaRPr sz="1600" dirty="0">
              <a:latin typeface="Calibri"/>
              <a:cs typeface="Calibri"/>
            </a:endParaRPr>
          </a:p>
          <a:p>
            <a:pPr marL="90805" marR="90170">
              <a:lnSpc>
                <a:spcPct val="100000"/>
              </a:lnSpc>
              <a:spcBef>
                <a:spcPts val="1900"/>
              </a:spcBef>
              <a:tabLst>
                <a:tab pos="426084" algn="l"/>
                <a:tab pos="464184" algn="l"/>
                <a:tab pos="889000" algn="l"/>
                <a:tab pos="1176020" algn="l"/>
                <a:tab pos="1197610" algn="l"/>
                <a:tab pos="1328420" algn="l"/>
                <a:tab pos="1388110" algn="l"/>
                <a:tab pos="1497330" algn="l"/>
                <a:tab pos="1572260" algn="l"/>
                <a:tab pos="1812925" algn="l"/>
              </a:tabLst>
            </a:pPr>
            <a:r>
              <a:rPr sz="1600" dirty="0">
                <a:latin typeface="Calibri"/>
                <a:cs typeface="Calibri"/>
              </a:rPr>
              <a:t>se</a:t>
            </a:r>
            <a:r>
              <a:rPr sz="1600" spc="43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registran</a:t>
            </a:r>
            <a:r>
              <a:rPr sz="1600" spc="4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los</a:t>
            </a:r>
            <a:r>
              <a:rPr sz="1600" spc="4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datos </a:t>
            </a:r>
            <a:r>
              <a:rPr sz="1600" dirty="0">
                <a:latin typeface="Calibri"/>
                <a:cs typeface="Calibri"/>
              </a:rPr>
              <a:t>específicos</a:t>
            </a:r>
            <a:r>
              <a:rPr sz="1600" spc="3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</a:t>
            </a:r>
            <a:r>
              <a:rPr sz="1600" spc="3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evento </a:t>
            </a:r>
            <a:r>
              <a:rPr sz="1600" spc="-2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interés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en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Salud </a:t>
            </a:r>
            <a:r>
              <a:rPr sz="1600" spc="-10" dirty="0">
                <a:latin typeface="Calibri"/>
                <a:cs typeface="Calibri"/>
              </a:rPr>
              <a:t>Pública.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0" dirty="0">
                <a:latin typeface="Calibri"/>
                <a:cs typeface="Calibri"/>
              </a:rPr>
              <a:t>Este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registro </a:t>
            </a:r>
            <a:r>
              <a:rPr sz="1600" dirty="0">
                <a:latin typeface="Calibri"/>
                <a:cs typeface="Calibri"/>
              </a:rPr>
              <a:t>cambia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según</a:t>
            </a:r>
            <a:r>
              <a:rPr sz="1600" spc="10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el</a:t>
            </a:r>
            <a:r>
              <a:rPr sz="1600" spc="100" dirty="0">
                <a:latin typeface="Calibri"/>
                <a:cs typeface="Calibri"/>
              </a:rPr>
              <a:t>  </a:t>
            </a:r>
            <a:r>
              <a:rPr sz="1600" spc="-20" dirty="0">
                <a:latin typeface="Calibri"/>
                <a:cs typeface="Calibri"/>
              </a:rPr>
              <a:t>tipo </a:t>
            </a:r>
            <a:r>
              <a:rPr sz="1600" spc="-2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evento.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Se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0" dirty="0">
                <a:latin typeface="Calibri"/>
                <a:cs typeface="Calibri"/>
              </a:rPr>
              <a:t>puede </a:t>
            </a:r>
            <a:r>
              <a:rPr sz="1600" dirty="0">
                <a:latin typeface="Calibri"/>
                <a:cs typeface="Calibri"/>
              </a:rPr>
              <a:t>observar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el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ejemplo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VIH/Sida,</a:t>
            </a:r>
            <a:r>
              <a:rPr sz="1600" spc="20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2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donde</a:t>
            </a:r>
            <a:r>
              <a:rPr sz="1600" spc="2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se </a:t>
            </a:r>
            <a:r>
              <a:rPr sz="1600" spc="-10" dirty="0">
                <a:latin typeface="Calibri"/>
                <a:cs typeface="Calibri"/>
              </a:rPr>
              <a:t>deben</a:t>
            </a:r>
            <a:r>
              <a:rPr sz="1600" dirty="0">
                <a:latin typeface="Calibri"/>
                <a:cs typeface="Calibri"/>
              </a:rPr>
              <a:t>				</a:t>
            </a:r>
            <a:r>
              <a:rPr sz="1600" spc="-25" dirty="0">
                <a:latin typeface="Calibri"/>
                <a:cs typeface="Calibri"/>
              </a:rPr>
              <a:t>registrar </a:t>
            </a:r>
            <a:r>
              <a:rPr sz="1600" spc="-10" dirty="0">
                <a:latin typeface="Calibri"/>
                <a:cs typeface="Calibri"/>
              </a:rPr>
              <a:t>antecedentes epidemiológicos, diagnóstico</a:t>
            </a:r>
            <a:r>
              <a:rPr sz="1600" dirty="0">
                <a:latin typeface="Calibri"/>
                <a:cs typeface="Calibri"/>
              </a:rPr>
              <a:t>							</a:t>
            </a:r>
            <a:r>
              <a:rPr sz="1600" spc="-45" dirty="0">
                <a:latin typeface="Calibri"/>
                <a:cs typeface="Calibri"/>
              </a:rPr>
              <a:t>de</a:t>
            </a:r>
            <a:endParaRPr sz="1600" dirty="0">
              <a:latin typeface="Calibri"/>
              <a:cs typeface="Calibri"/>
            </a:endParaRPr>
          </a:p>
          <a:p>
            <a:pPr marL="90805" marR="85090">
              <a:lnSpc>
                <a:spcPct val="100000"/>
              </a:lnSpc>
              <a:spcBef>
                <a:spcPts val="5"/>
              </a:spcBef>
              <a:tabLst>
                <a:tab pos="1919605" algn="l"/>
              </a:tabLst>
            </a:pPr>
            <a:r>
              <a:rPr sz="1600" spc="-10" dirty="0">
                <a:latin typeface="Calibri"/>
                <a:cs typeface="Calibri"/>
              </a:rPr>
              <a:t>laboratorio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e </a:t>
            </a:r>
            <a:r>
              <a:rPr sz="1600" spc="-20" dirty="0">
                <a:latin typeface="Calibri"/>
                <a:cs typeface="Calibri"/>
              </a:rPr>
              <a:t>información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clínica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l="38751" t="7778" r="24999" b="4444"/>
          <a:stretch/>
        </p:blipFill>
        <p:spPr>
          <a:xfrm>
            <a:off x="774348" y="1183927"/>
            <a:ext cx="2720837" cy="370596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l="42501" t="10000" r="27499" b="4444"/>
          <a:stretch/>
        </p:blipFill>
        <p:spPr>
          <a:xfrm>
            <a:off x="3720143" y="959991"/>
            <a:ext cx="3103203" cy="4978054"/>
          </a:xfrm>
          <a:prstGeom prst="rect">
            <a:avLst/>
          </a:prstGeom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2060216" y="242583"/>
            <a:ext cx="6104238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FICHAS DE NOTIFICACIÓN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7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36250" t="22692" r="21875" b="18361"/>
          <a:stretch/>
        </p:blipFill>
        <p:spPr>
          <a:xfrm>
            <a:off x="2625436" y="445077"/>
            <a:ext cx="6235931" cy="493777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28600" y="25908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/>
                </a:solidFill>
              </a:rPr>
              <a:t>CODIFICACIÓN DE EVENTOS </a:t>
            </a:r>
            <a:endParaRPr lang="es-CO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70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35625" t="22223" r="22500" b="6666"/>
          <a:stretch/>
        </p:blipFill>
        <p:spPr>
          <a:xfrm>
            <a:off x="1935525" y="357447"/>
            <a:ext cx="6096758" cy="582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02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4" name="object 2"/>
          <p:cNvSpPr txBox="1"/>
          <p:nvPr/>
        </p:nvSpPr>
        <p:spPr>
          <a:xfrm>
            <a:off x="659476" y="1765069"/>
            <a:ext cx="8409940" cy="339772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41300" marR="366395" indent="-228600">
              <a:lnSpc>
                <a:spcPts val="3000"/>
              </a:lnSpc>
              <a:spcBef>
                <a:spcPts val="495"/>
              </a:spcBef>
              <a:tabLst>
                <a:tab pos="6436995" algn="l"/>
              </a:tabLst>
            </a:pPr>
            <a:endParaRPr lang="es-ES" sz="2800" dirty="0" smtClean="0">
              <a:latin typeface="Arial"/>
              <a:cs typeface="Arial"/>
            </a:endParaRPr>
          </a:p>
          <a:p>
            <a:pPr marL="527050" marR="366395" indent="-514350">
              <a:lnSpc>
                <a:spcPts val="3000"/>
              </a:lnSpc>
              <a:spcBef>
                <a:spcPts val="495"/>
              </a:spcBef>
              <a:buAutoNum type="arabicPeriod"/>
              <a:tabLst>
                <a:tab pos="6436995" algn="l"/>
              </a:tabLst>
            </a:pPr>
            <a:r>
              <a:rPr lang="es-ES" sz="2800" dirty="0" smtClean="0">
                <a:latin typeface="Arial"/>
                <a:cs typeface="Arial"/>
              </a:rPr>
              <a:t>Diríjase a la pagina publicar Asistencial de la Clínica las Lajas </a:t>
            </a:r>
            <a:r>
              <a:rPr lang="es-ES" sz="2800" u="sng" spc="-27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//172.16.1.19/</a:t>
            </a:r>
            <a:r>
              <a:rPr lang="es-ES" sz="2800" u="sng" spc="-275" dirty="0" err="1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nextcloud</a:t>
            </a:r>
            <a:r>
              <a:rPr lang="es-ES" sz="2800" u="sng" spc="-27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s-ES" sz="2800" u="sng" spc="-275" dirty="0" err="1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index.php</a:t>
            </a:r>
            <a:r>
              <a:rPr lang="es-ES" sz="2800" u="sng" spc="-27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/apps/</a:t>
            </a:r>
            <a:r>
              <a:rPr lang="es-ES" sz="2800" u="sng" spc="-275" dirty="0" err="1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dashboard</a:t>
            </a:r>
            <a:r>
              <a:rPr lang="es-ES" sz="2800" u="sng" spc="-275" dirty="0" smtClean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marL="12700" marR="366395">
              <a:lnSpc>
                <a:spcPts val="3000"/>
              </a:lnSpc>
              <a:spcBef>
                <a:spcPts val="495"/>
              </a:spcBef>
              <a:tabLst>
                <a:tab pos="6436995" algn="l"/>
              </a:tabLst>
            </a:pPr>
            <a:endParaRPr lang="es-ES" sz="2800" u="sng" spc="-275" dirty="0" smtClean="0">
              <a:solidFill>
                <a:srgbClr val="0000FF"/>
              </a:solidFill>
              <a:uFill>
                <a:solidFill>
                  <a:srgbClr val="0461C1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366395">
              <a:lnSpc>
                <a:spcPts val="3000"/>
              </a:lnSpc>
              <a:spcBef>
                <a:spcPts val="495"/>
              </a:spcBef>
              <a:tabLst>
                <a:tab pos="6436995" algn="l"/>
              </a:tabLst>
            </a:pPr>
            <a:r>
              <a:rPr lang="es-ES" sz="2800" spc="-275" dirty="0" smtClean="0">
                <a:uFill>
                  <a:solidFill>
                    <a:srgbClr val="0461C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2. S</a:t>
            </a:r>
            <a:r>
              <a:rPr lang="es-ES" sz="2800" dirty="0" smtClean="0">
                <a:latin typeface="Arial"/>
                <a:cs typeface="Arial"/>
              </a:rPr>
              <a:t>eleccione fichas INS 2024 y/o protocolos eventos </a:t>
            </a:r>
            <a:r>
              <a:rPr lang="es-ES" sz="2800" dirty="0" err="1" smtClean="0">
                <a:latin typeface="Arial"/>
                <a:cs typeface="Arial"/>
              </a:rPr>
              <a:t>SP</a:t>
            </a:r>
            <a:r>
              <a:rPr lang="es-ES" sz="2800" dirty="0" smtClean="0">
                <a:latin typeface="Arial"/>
                <a:cs typeface="Arial"/>
              </a:rPr>
              <a:t> -INS</a:t>
            </a:r>
          </a:p>
          <a:p>
            <a:pPr marL="12700" marR="366395">
              <a:lnSpc>
                <a:spcPts val="3000"/>
              </a:lnSpc>
              <a:spcBef>
                <a:spcPts val="495"/>
              </a:spcBef>
              <a:tabLst>
                <a:tab pos="6436995" algn="l"/>
              </a:tabLst>
            </a:pP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002027" y="645122"/>
            <a:ext cx="6104238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DONDE ENCONTRAMOS LAS FICHAS Y PROTOCOLOS 2024 VIGILANCIA EN SALUD PUBLICA 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graphicFrame>
        <p:nvGraphicFramePr>
          <p:cNvPr id="4" name="11 Diagrama"/>
          <p:cNvGraphicFramePr/>
          <p:nvPr>
            <p:extLst>
              <p:ext uri="{D42A27DB-BD31-4B8C-83A1-F6EECF244321}">
                <p14:modId xmlns:p14="http://schemas.microsoft.com/office/powerpoint/2010/main" val="3559854382"/>
              </p:ext>
            </p:extLst>
          </p:nvPr>
        </p:nvGraphicFramePr>
        <p:xfrm>
          <a:off x="2829216" y="1852926"/>
          <a:ext cx="5005973" cy="3886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Grupo 4"/>
          <p:cNvGrpSpPr/>
          <p:nvPr/>
        </p:nvGrpSpPr>
        <p:grpSpPr>
          <a:xfrm>
            <a:off x="2829216" y="399649"/>
            <a:ext cx="4538749" cy="1224198"/>
            <a:chOff x="0" y="0"/>
            <a:chExt cx="5181600" cy="148828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Rectángulo redondeado 5"/>
            <p:cNvSpPr/>
            <p:nvPr/>
          </p:nvSpPr>
          <p:spPr>
            <a:xfrm>
              <a:off x="0" y="0"/>
              <a:ext cx="5181600" cy="1488287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ángulo 6"/>
            <p:cNvSpPr/>
            <p:nvPr/>
          </p:nvSpPr>
          <p:spPr>
            <a:xfrm>
              <a:off x="43590" y="43590"/>
              <a:ext cx="3575622" cy="1401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just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s-ES_tradnl" sz="1400" b="1" i="0" u="none" strike="noStrike" kern="1200" cap="none" normalizeH="0" baseline="0" noProof="0" dirty="0" smtClean="0">
                  <a:ln/>
                  <a:effectLst/>
                  <a:latin typeface="Calibri" pitchFamily="34" charset="0"/>
                </a:rPr>
                <a:t>SI = Notificación </a:t>
              </a:r>
              <a:r>
                <a:rPr kumimoji="0" lang="es-ES_tradnl" sz="1400" b="1" i="0" u="none" strike="noStrike" kern="1200" cap="none" normalizeH="0" baseline="0" noProof="0" dirty="0" err="1" smtClean="0">
                  <a:ln/>
                  <a:effectLst/>
                  <a:latin typeface="Calibri" pitchFamily="34" charset="0"/>
                </a:rPr>
                <a:t>Super</a:t>
              </a:r>
              <a:r>
                <a:rPr kumimoji="0" lang="es-ES_tradnl" sz="1400" b="1" i="0" u="none" strike="noStrike" kern="1200" cap="none" normalizeH="0" baseline="0" noProof="0" dirty="0" smtClean="0">
                  <a:ln/>
                  <a:effectLst/>
                  <a:latin typeface="Calibri" pitchFamily="34" charset="0"/>
                </a:rPr>
                <a:t>-inmediata, información inmediata llamado telefónico </a:t>
              </a:r>
              <a:r>
                <a:rPr kumimoji="0" lang="es-ES_tradnl" sz="1400" b="1" i="0" u="none" strike="noStrike" kern="1200" cap="none" normalizeH="0" baseline="0" noProof="0" smtClean="0">
                  <a:ln/>
                  <a:effectLst/>
                  <a:latin typeface="Calibri" pitchFamily="34" charset="0"/>
                </a:rPr>
                <a:t>o wsp</a:t>
              </a:r>
              <a:r>
                <a:rPr lang="es-ES_tradnl" sz="1400" b="1" kern="1200" smtClean="0">
                  <a:ln/>
                  <a:latin typeface="Calibri" pitchFamily="34" charset="0"/>
                </a:rPr>
                <a:t> </a:t>
              </a:r>
              <a:r>
                <a:rPr kumimoji="0" lang="es-ES_tradnl" sz="1400" b="1" i="0" u="none" strike="noStrike" kern="1200" cap="none" normalizeH="0" baseline="0" noProof="0" dirty="0" smtClean="0">
                  <a:ln/>
                  <a:effectLst/>
                  <a:latin typeface="Calibri" pitchFamily="34" charset="0"/>
                </a:rPr>
                <a:t>ESTABLECE</a:t>
              </a:r>
              <a:r>
                <a:rPr kumimoji="0" lang="es-ES_tradnl" sz="1400" b="1" i="0" u="none" strike="noStrike" kern="1200" cap="none" normalizeH="0" noProof="0" dirty="0" smtClean="0">
                  <a:ln/>
                  <a:effectLst/>
                  <a:latin typeface="Calibri" pitchFamily="34" charset="0"/>
                </a:rPr>
                <a:t> UNA ALARMA A ENTES DE CONTROL</a:t>
              </a:r>
              <a:endParaRPr lang="es-ES_tradnl" sz="1400" b="1" kern="1200" noProof="0" dirty="0"/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6432666" y="1063954"/>
            <a:ext cx="806963" cy="757785"/>
            <a:chOff x="3936492" y="1074801"/>
            <a:chExt cx="921258" cy="92125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Flecha abajo 9"/>
            <p:cNvSpPr/>
            <p:nvPr/>
          </p:nvSpPr>
          <p:spPr>
            <a:xfrm>
              <a:off x="3936492" y="1074801"/>
              <a:ext cx="921258" cy="921258"/>
            </a:xfrm>
            <a:prstGeom prst="downArrow">
              <a:avLst>
                <a:gd name="adj1" fmla="val 55000"/>
                <a:gd name="adj2" fmla="val 45000"/>
              </a:avLst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lecha abajo 4"/>
            <p:cNvSpPr/>
            <p:nvPr/>
          </p:nvSpPr>
          <p:spPr>
            <a:xfrm>
              <a:off x="4143775" y="1074801"/>
              <a:ext cx="506692" cy="693247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3600" b="1" kern="1200"/>
            </a:p>
          </p:txBody>
        </p:sp>
      </p:grp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255315" y="2891848"/>
            <a:ext cx="2462947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NOTIFICACIÓN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51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732507" y="431281"/>
            <a:ext cx="3701544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NOTIFICACIÓN INMEDIATA 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22500" t="16667" r="31875" b="11111"/>
          <a:stretch/>
        </p:blipFill>
        <p:spPr>
          <a:xfrm>
            <a:off x="255315" y="1261867"/>
            <a:ext cx="4272283" cy="38040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l="24376" t="7778" r="34531" b="38889"/>
          <a:stretch/>
        </p:blipFill>
        <p:spPr>
          <a:xfrm>
            <a:off x="4403493" y="1594243"/>
            <a:ext cx="4419465" cy="322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9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3749" t="12222" r="26251" b="25555"/>
          <a:stretch/>
        </p:blipFill>
        <p:spPr>
          <a:xfrm>
            <a:off x="1020605" y="1028007"/>
            <a:ext cx="7293429" cy="5105400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940325" y="310599"/>
            <a:ext cx="3701544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NOTIFICACIÓN </a:t>
            </a:r>
            <a:r>
              <a:rPr lang="es-ES" sz="24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</a:t>
            </a:r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INMEDIATA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24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848688" y="580335"/>
            <a:ext cx="3701544" cy="717408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CAMBIOS A TENER EN CUENTA </a:t>
            </a:r>
            <a:endParaRPr lang="es-E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IMPORTANCIA DE LA GESTIÓN DE CAMBIO EN LAS ORGANIZACIO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93" y="1607127"/>
            <a:ext cx="551133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82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768" y="1183693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1"/>
              </a:spcBef>
            </a:pPr>
            <a:r>
              <a:rPr sz="2100" b="1" dirty="0">
                <a:solidFill>
                  <a:srgbClr val="13A994"/>
                </a:solidFill>
                <a:latin typeface="Calibri"/>
                <a:cs typeface="Calibri"/>
              </a:rPr>
              <a:t>Vigilancia</a:t>
            </a:r>
            <a:r>
              <a:rPr sz="2100" b="1" spc="-64" dirty="0">
                <a:solidFill>
                  <a:srgbClr val="13A994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13A994"/>
                </a:solidFill>
                <a:latin typeface="Calibri"/>
                <a:cs typeface="Calibri"/>
              </a:rPr>
              <a:t>centinela</a:t>
            </a:r>
            <a:r>
              <a:rPr sz="2100" b="1" spc="-56" dirty="0">
                <a:solidFill>
                  <a:srgbClr val="13A994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13A994"/>
                </a:solidFill>
                <a:latin typeface="Calibri"/>
                <a:cs typeface="Calibri"/>
              </a:rPr>
              <a:t>(345),</a:t>
            </a:r>
            <a:r>
              <a:rPr sz="2100" b="1" spc="-56" dirty="0">
                <a:solidFill>
                  <a:srgbClr val="13A994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13A994"/>
                </a:solidFill>
                <a:latin typeface="Calibri"/>
                <a:cs typeface="Calibri"/>
              </a:rPr>
              <a:t>IRAG</a:t>
            </a:r>
            <a:r>
              <a:rPr sz="2100" b="1" spc="-64" dirty="0">
                <a:solidFill>
                  <a:srgbClr val="13A994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13A994"/>
                </a:solidFill>
                <a:latin typeface="Calibri"/>
                <a:cs typeface="Calibri"/>
              </a:rPr>
              <a:t>inusitado</a:t>
            </a:r>
            <a:r>
              <a:rPr sz="2100" b="1" spc="-75" dirty="0">
                <a:solidFill>
                  <a:srgbClr val="13A994"/>
                </a:solidFill>
                <a:latin typeface="Calibri"/>
                <a:cs typeface="Calibri"/>
              </a:rPr>
              <a:t> </a:t>
            </a:r>
            <a:r>
              <a:rPr sz="2100" b="1" spc="-8" dirty="0">
                <a:solidFill>
                  <a:srgbClr val="13A994"/>
                </a:solidFill>
                <a:latin typeface="Calibri"/>
                <a:cs typeface="Calibri"/>
              </a:rPr>
              <a:t>(348)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63536" y="2517458"/>
            <a:ext cx="153353" cy="1390173"/>
          </a:xfrm>
          <a:custGeom>
            <a:avLst/>
            <a:gdLst/>
            <a:ahLst/>
            <a:cxnLst/>
            <a:rect l="l" t="t" r="r" b="b"/>
            <a:pathLst>
              <a:path w="204469" h="1853564">
                <a:moveTo>
                  <a:pt x="204215" y="0"/>
                </a:moveTo>
                <a:lnTo>
                  <a:pt x="204215" y="2031"/>
                </a:lnTo>
                <a:lnTo>
                  <a:pt x="2044" y="2031"/>
                </a:lnTo>
                <a:lnTo>
                  <a:pt x="2044" y="1853183"/>
                </a:lnTo>
                <a:lnTo>
                  <a:pt x="0" y="1853183"/>
                </a:lnTo>
                <a:lnTo>
                  <a:pt x="0" y="0"/>
                </a:lnTo>
                <a:lnTo>
                  <a:pt x="204215" y="0"/>
                </a:lnTo>
                <a:close/>
              </a:path>
            </a:pathLst>
          </a:custGeom>
          <a:ln w="254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grpSp>
        <p:nvGrpSpPr>
          <p:cNvPr id="10" name="object 10"/>
          <p:cNvGrpSpPr/>
          <p:nvPr/>
        </p:nvGrpSpPr>
        <p:grpSpPr>
          <a:xfrm>
            <a:off x="858202" y="3966020"/>
            <a:ext cx="1920716" cy="473869"/>
            <a:chOff x="1144269" y="4145026"/>
            <a:chExt cx="2560955" cy="631825"/>
          </a:xfrm>
        </p:grpSpPr>
        <p:sp>
          <p:nvSpPr>
            <p:cNvPr id="11" name="object 11"/>
            <p:cNvSpPr/>
            <p:nvPr/>
          </p:nvSpPr>
          <p:spPr>
            <a:xfrm>
              <a:off x="1150619" y="4151376"/>
              <a:ext cx="2548255" cy="619125"/>
            </a:xfrm>
            <a:custGeom>
              <a:avLst/>
              <a:gdLst/>
              <a:ahLst/>
              <a:cxnLst/>
              <a:rect l="l" t="t" r="r" b="b"/>
              <a:pathLst>
                <a:path w="2548254" h="619125">
                  <a:moveTo>
                    <a:pt x="2393442" y="0"/>
                  </a:moveTo>
                  <a:lnTo>
                    <a:pt x="0" y="0"/>
                  </a:lnTo>
                  <a:lnTo>
                    <a:pt x="0" y="618744"/>
                  </a:lnTo>
                  <a:lnTo>
                    <a:pt x="2393442" y="618744"/>
                  </a:lnTo>
                  <a:lnTo>
                    <a:pt x="2548128" y="309372"/>
                  </a:lnTo>
                  <a:lnTo>
                    <a:pt x="2393442" y="0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0619" y="4151376"/>
              <a:ext cx="2548255" cy="619125"/>
            </a:xfrm>
            <a:custGeom>
              <a:avLst/>
              <a:gdLst/>
              <a:ahLst/>
              <a:cxnLst/>
              <a:rect l="l" t="t" r="r" b="b"/>
              <a:pathLst>
                <a:path w="2548254" h="619125">
                  <a:moveTo>
                    <a:pt x="0" y="0"/>
                  </a:moveTo>
                  <a:lnTo>
                    <a:pt x="2393442" y="0"/>
                  </a:lnTo>
                  <a:lnTo>
                    <a:pt x="2548128" y="309372"/>
                  </a:lnTo>
                  <a:lnTo>
                    <a:pt x="2393442" y="618744"/>
                  </a:lnTo>
                  <a:lnTo>
                    <a:pt x="0" y="618744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25366" y="4013169"/>
            <a:ext cx="1529715" cy="34304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526">
              <a:lnSpc>
                <a:spcPts val="1290"/>
              </a:lnSpc>
              <a:spcBef>
                <a:spcPts val="75"/>
              </a:spcBef>
            </a:pPr>
            <a:r>
              <a:rPr sz="1125" dirty="0">
                <a:latin typeface="Calibri"/>
                <a:cs typeface="Calibri"/>
              </a:rPr>
              <a:t>Incluir</a:t>
            </a:r>
            <a:r>
              <a:rPr sz="1125" spc="-19" dirty="0">
                <a:latin typeface="Calibri"/>
                <a:cs typeface="Calibri"/>
              </a:rPr>
              <a:t> </a:t>
            </a:r>
            <a:r>
              <a:rPr sz="1125" dirty="0">
                <a:latin typeface="Calibri"/>
                <a:cs typeface="Calibri"/>
              </a:rPr>
              <a:t>a</a:t>
            </a:r>
            <a:r>
              <a:rPr sz="1125" spc="-4" dirty="0">
                <a:latin typeface="Calibri"/>
                <a:cs typeface="Calibri"/>
              </a:rPr>
              <a:t> </a:t>
            </a:r>
            <a:r>
              <a:rPr sz="1125" spc="-15" dirty="0">
                <a:latin typeface="Calibri"/>
                <a:cs typeface="Calibri"/>
              </a:rPr>
              <a:t>SARS-</a:t>
            </a:r>
            <a:r>
              <a:rPr sz="1125" dirty="0">
                <a:latin typeface="Calibri"/>
                <a:cs typeface="Calibri"/>
              </a:rPr>
              <a:t>CoV2</a:t>
            </a:r>
            <a:r>
              <a:rPr sz="1125" spc="15" dirty="0">
                <a:latin typeface="Calibri"/>
                <a:cs typeface="Calibri"/>
              </a:rPr>
              <a:t> </a:t>
            </a:r>
            <a:r>
              <a:rPr sz="1125" spc="-15" dirty="0">
                <a:latin typeface="Calibri"/>
                <a:cs typeface="Calibri"/>
              </a:rPr>
              <a:t>como</a:t>
            </a:r>
            <a:endParaRPr sz="1125">
              <a:latin typeface="Calibri"/>
              <a:cs typeface="Calibri"/>
            </a:endParaRPr>
          </a:p>
          <a:p>
            <a:pPr marL="9525">
              <a:lnSpc>
                <a:spcPts val="1290"/>
              </a:lnSpc>
            </a:pPr>
            <a:r>
              <a:rPr sz="1125" dirty="0">
                <a:latin typeface="Calibri"/>
                <a:cs typeface="Calibri"/>
              </a:rPr>
              <a:t>patógeno</a:t>
            </a:r>
            <a:r>
              <a:rPr sz="1125" spc="-45" dirty="0">
                <a:latin typeface="Calibri"/>
                <a:cs typeface="Calibri"/>
              </a:rPr>
              <a:t> </a:t>
            </a:r>
            <a:r>
              <a:rPr sz="1125" dirty="0">
                <a:latin typeface="Calibri"/>
                <a:cs typeface="Calibri"/>
              </a:rPr>
              <a:t>causante</a:t>
            </a:r>
            <a:r>
              <a:rPr sz="1125" spc="-53" dirty="0">
                <a:latin typeface="Calibri"/>
                <a:cs typeface="Calibri"/>
              </a:rPr>
              <a:t> </a:t>
            </a:r>
            <a:r>
              <a:rPr sz="1125" dirty="0">
                <a:latin typeface="Calibri"/>
                <a:cs typeface="Calibri"/>
              </a:rPr>
              <a:t>de</a:t>
            </a:r>
            <a:r>
              <a:rPr sz="1125" spc="-23" dirty="0">
                <a:latin typeface="Calibri"/>
                <a:cs typeface="Calibri"/>
              </a:rPr>
              <a:t> </a:t>
            </a:r>
            <a:r>
              <a:rPr sz="1125" spc="-19" dirty="0">
                <a:latin typeface="Calibri"/>
                <a:cs typeface="Calibri"/>
              </a:rPr>
              <a:t>IRA</a:t>
            </a:r>
            <a:endParaRPr sz="1125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2127" y="2556320"/>
            <a:ext cx="1559242" cy="1212864"/>
          </a:xfrm>
          <a:prstGeom prst="rect">
            <a:avLst/>
          </a:prstGeom>
        </p:spPr>
        <p:txBody>
          <a:bodyPr vert="horz" wrap="square" lIns="0" tIns="27146" rIns="0" bIns="0" rtlCol="0">
            <a:spAutoFit/>
          </a:bodyPr>
          <a:lstStyle/>
          <a:p>
            <a:pPr marL="9049" marR="3810" algn="ctr">
              <a:lnSpc>
                <a:spcPct val="91400"/>
              </a:lnSpc>
              <a:spcBef>
                <a:spcPts val="214"/>
              </a:spcBef>
            </a:pPr>
            <a:r>
              <a:rPr sz="1350" b="1" dirty="0">
                <a:latin typeface="Calibri"/>
                <a:cs typeface="Calibri"/>
              </a:rPr>
              <a:t>Consideraciones</a:t>
            </a:r>
            <a:r>
              <a:rPr sz="1350" b="1" spc="-41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de</a:t>
            </a:r>
            <a:r>
              <a:rPr sz="1350" b="1" spc="-23" dirty="0">
                <a:latin typeface="Calibri"/>
                <a:cs typeface="Calibri"/>
              </a:rPr>
              <a:t> </a:t>
            </a:r>
            <a:r>
              <a:rPr sz="1350" b="1" spc="-19" dirty="0">
                <a:latin typeface="Calibri"/>
                <a:cs typeface="Calibri"/>
              </a:rPr>
              <a:t>la </a:t>
            </a:r>
            <a:r>
              <a:rPr sz="1350" b="1" dirty="0">
                <a:latin typeface="Calibri"/>
                <a:cs typeface="Calibri"/>
              </a:rPr>
              <a:t>notificación</a:t>
            </a:r>
            <a:r>
              <a:rPr sz="1350" b="1" spc="-30" dirty="0">
                <a:latin typeface="Calibri"/>
                <a:cs typeface="Calibri"/>
              </a:rPr>
              <a:t> </a:t>
            </a:r>
            <a:r>
              <a:rPr sz="1350" b="1" spc="-38" dirty="0">
                <a:latin typeface="Calibri"/>
                <a:cs typeface="Calibri"/>
              </a:rPr>
              <a:t>– </a:t>
            </a:r>
            <a:r>
              <a:rPr sz="1350" b="1" dirty="0" err="1">
                <a:latin typeface="Calibri"/>
                <a:cs typeface="Calibri"/>
              </a:rPr>
              <a:t>Vigilancia</a:t>
            </a:r>
            <a:r>
              <a:rPr sz="1350" b="1" spc="-23" dirty="0">
                <a:latin typeface="Calibri"/>
                <a:cs typeface="Calibri"/>
              </a:rPr>
              <a:t> </a:t>
            </a:r>
            <a:r>
              <a:rPr sz="1350" b="1" spc="-8" dirty="0" err="1">
                <a:latin typeface="Calibri"/>
                <a:cs typeface="Calibri"/>
              </a:rPr>
              <a:t>centinela</a:t>
            </a:r>
            <a:endParaRPr lang="es-ES" sz="1350" b="1" spc="-8" dirty="0">
              <a:latin typeface="Calibri"/>
              <a:cs typeface="Calibri"/>
            </a:endParaRPr>
          </a:p>
          <a:p>
            <a:pPr marL="9049" marR="3810" algn="ctr">
              <a:lnSpc>
                <a:spcPct val="91400"/>
              </a:lnSpc>
              <a:spcBef>
                <a:spcPts val="214"/>
              </a:spcBef>
            </a:pPr>
            <a:endParaRPr lang="es-ES" sz="1350" b="1" spc="-8" dirty="0">
              <a:latin typeface="Calibri"/>
              <a:cs typeface="Calibri"/>
            </a:endParaRPr>
          </a:p>
          <a:p>
            <a:pPr marL="9049" marR="3810" algn="ctr">
              <a:lnSpc>
                <a:spcPct val="91400"/>
              </a:lnSpc>
              <a:spcBef>
                <a:spcPts val="214"/>
              </a:spcBef>
            </a:pPr>
            <a:r>
              <a:rPr lang="es-ES" sz="1350" b="1" spc="-8" dirty="0">
                <a:latin typeface="Calibri"/>
                <a:cs typeface="Calibri"/>
              </a:rPr>
              <a:t>En Nariño solo realiza Hospital San Pedro 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98051" y="2517458"/>
            <a:ext cx="153353" cy="1390173"/>
          </a:xfrm>
          <a:custGeom>
            <a:avLst/>
            <a:gdLst/>
            <a:ahLst/>
            <a:cxnLst/>
            <a:rect l="l" t="t" r="r" b="b"/>
            <a:pathLst>
              <a:path w="204470" h="1853564">
                <a:moveTo>
                  <a:pt x="204215" y="0"/>
                </a:moveTo>
                <a:lnTo>
                  <a:pt x="204215" y="2031"/>
                </a:lnTo>
                <a:lnTo>
                  <a:pt x="2032" y="2031"/>
                </a:lnTo>
                <a:lnTo>
                  <a:pt x="2032" y="1853183"/>
                </a:lnTo>
                <a:lnTo>
                  <a:pt x="0" y="1853183"/>
                </a:lnTo>
                <a:lnTo>
                  <a:pt x="0" y="0"/>
                </a:lnTo>
                <a:lnTo>
                  <a:pt x="204215" y="0"/>
                </a:lnTo>
                <a:close/>
              </a:path>
            </a:pathLst>
          </a:custGeom>
          <a:ln w="2540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grpSp>
        <p:nvGrpSpPr>
          <p:cNvPr id="16" name="object 16"/>
          <p:cNvGrpSpPr/>
          <p:nvPr/>
        </p:nvGrpSpPr>
        <p:grpSpPr>
          <a:xfrm>
            <a:off x="2692718" y="3966020"/>
            <a:ext cx="1920716" cy="473869"/>
            <a:chOff x="3590290" y="4145026"/>
            <a:chExt cx="2560955" cy="631825"/>
          </a:xfrm>
        </p:grpSpPr>
        <p:sp>
          <p:nvSpPr>
            <p:cNvPr id="17" name="object 17"/>
            <p:cNvSpPr/>
            <p:nvPr/>
          </p:nvSpPr>
          <p:spPr>
            <a:xfrm>
              <a:off x="3596640" y="4151376"/>
              <a:ext cx="2548255" cy="619125"/>
            </a:xfrm>
            <a:custGeom>
              <a:avLst/>
              <a:gdLst/>
              <a:ahLst/>
              <a:cxnLst/>
              <a:rect l="l" t="t" r="r" b="b"/>
              <a:pathLst>
                <a:path w="2548254" h="619125">
                  <a:moveTo>
                    <a:pt x="2393442" y="0"/>
                  </a:moveTo>
                  <a:lnTo>
                    <a:pt x="0" y="0"/>
                  </a:lnTo>
                  <a:lnTo>
                    <a:pt x="154686" y="309372"/>
                  </a:lnTo>
                  <a:lnTo>
                    <a:pt x="0" y="618744"/>
                  </a:lnTo>
                  <a:lnTo>
                    <a:pt x="2393442" y="618744"/>
                  </a:lnTo>
                  <a:lnTo>
                    <a:pt x="2548128" y="309372"/>
                  </a:lnTo>
                  <a:lnTo>
                    <a:pt x="2393442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596640" y="4151376"/>
              <a:ext cx="2548255" cy="619125"/>
            </a:xfrm>
            <a:custGeom>
              <a:avLst/>
              <a:gdLst/>
              <a:ahLst/>
              <a:cxnLst/>
              <a:rect l="l" t="t" r="r" b="b"/>
              <a:pathLst>
                <a:path w="2548254" h="619125">
                  <a:moveTo>
                    <a:pt x="0" y="0"/>
                  </a:moveTo>
                  <a:lnTo>
                    <a:pt x="2393442" y="0"/>
                  </a:lnTo>
                  <a:lnTo>
                    <a:pt x="2548128" y="309372"/>
                  </a:lnTo>
                  <a:lnTo>
                    <a:pt x="2393442" y="618744"/>
                  </a:lnTo>
                  <a:lnTo>
                    <a:pt x="0" y="618744"/>
                  </a:lnTo>
                  <a:lnTo>
                    <a:pt x="154686" y="309372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908745" y="3950932"/>
            <a:ext cx="1489234" cy="469937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049" marR="3810" indent="476" algn="ctr">
              <a:lnSpc>
                <a:spcPct val="91500"/>
              </a:lnSpc>
              <a:spcBef>
                <a:spcPts val="188"/>
              </a:spcBef>
            </a:pPr>
            <a:r>
              <a:rPr sz="1050" spc="-8" dirty="0">
                <a:latin typeface="Calibri"/>
                <a:cs typeface="Calibri"/>
              </a:rPr>
              <a:t>Verificación</a:t>
            </a:r>
            <a:r>
              <a:rPr sz="1050" spc="-23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-19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criterios enfasis</a:t>
            </a:r>
            <a:r>
              <a:rPr sz="1050" spc="-26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contacto</a:t>
            </a:r>
            <a:r>
              <a:rPr sz="1050" spc="-19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con</a:t>
            </a:r>
            <a:r>
              <a:rPr sz="1050" spc="-11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aves</a:t>
            </a:r>
            <a:r>
              <a:rPr sz="1050" spc="-26" dirty="0">
                <a:latin typeface="Calibri"/>
                <a:cs typeface="Calibri"/>
              </a:rPr>
              <a:t> </a:t>
            </a:r>
            <a:r>
              <a:rPr sz="1050" spc="-38" dirty="0">
                <a:latin typeface="Calibri"/>
                <a:cs typeface="Calibri"/>
              </a:rPr>
              <a:t>o </a:t>
            </a:r>
            <a:r>
              <a:rPr sz="1050" dirty="0">
                <a:latin typeface="Calibri"/>
                <a:cs typeface="Calibri"/>
              </a:rPr>
              <a:t>cerdos</a:t>
            </a:r>
            <a:r>
              <a:rPr sz="1050" spc="-19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por</a:t>
            </a:r>
            <a:r>
              <a:rPr sz="1050" spc="-19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influenza</a:t>
            </a:r>
            <a:r>
              <a:rPr sz="1050" spc="-15" dirty="0">
                <a:latin typeface="Calibri"/>
                <a:cs typeface="Calibri"/>
              </a:rPr>
              <a:t> aviar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47308" y="2556320"/>
            <a:ext cx="1559242" cy="594489"/>
          </a:xfrm>
          <a:prstGeom prst="rect">
            <a:avLst/>
          </a:prstGeom>
        </p:spPr>
        <p:txBody>
          <a:bodyPr vert="horz" wrap="square" lIns="0" tIns="27146" rIns="0" bIns="0" rtlCol="0">
            <a:spAutoFit/>
          </a:bodyPr>
          <a:lstStyle/>
          <a:p>
            <a:pPr marL="9525" marR="3810" algn="ctr">
              <a:lnSpc>
                <a:spcPct val="91400"/>
              </a:lnSpc>
              <a:spcBef>
                <a:spcPts val="214"/>
              </a:spcBef>
            </a:pPr>
            <a:r>
              <a:rPr sz="1350" b="1" dirty="0">
                <a:latin typeface="Calibri"/>
                <a:cs typeface="Calibri"/>
              </a:rPr>
              <a:t>Consideraciones</a:t>
            </a:r>
            <a:r>
              <a:rPr sz="1350" b="1" spc="-41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de</a:t>
            </a:r>
            <a:r>
              <a:rPr sz="1350" b="1" spc="-23" dirty="0">
                <a:latin typeface="Calibri"/>
                <a:cs typeface="Calibri"/>
              </a:rPr>
              <a:t> </a:t>
            </a:r>
            <a:r>
              <a:rPr sz="1350" b="1" spc="-19" dirty="0">
                <a:latin typeface="Calibri"/>
                <a:cs typeface="Calibri"/>
              </a:rPr>
              <a:t>la </a:t>
            </a:r>
            <a:r>
              <a:rPr sz="1350" b="1" dirty="0">
                <a:latin typeface="Calibri"/>
                <a:cs typeface="Calibri"/>
              </a:rPr>
              <a:t>notificación-</a:t>
            </a:r>
            <a:r>
              <a:rPr sz="1350" b="1" spc="-34" dirty="0">
                <a:latin typeface="Calibri"/>
                <a:cs typeface="Calibri"/>
              </a:rPr>
              <a:t> </a:t>
            </a:r>
            <a:r>
              <a:rPr sz="1350" b="1" spc="-15" dirty="0">
                <a:latin typeface="Calibri"/>
                <a:cs typeface="Calibri"/>
              </a:rPr>
              <a:t>IRAG </a:t>
            </a:r>
            <a:r>
              <a:rPr sz="1350" b="1" spc="-8" dirty="0">
                <a:latin typeface="Calibri"/>
                <a:cs typeface="Calibri"/>
              </a:rPr>
              <a:t>inusitado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533710" y="2517458"/>
            <a:ext cx="152400" cy="1390173"/>
          </a:xfrm>
          <a:custGeom>
            <a:avLst/>
            <a:gdLst/>
            <a:ahLst/>
            <a:cxnLst/>
            <a:rect l="l" t="t" r="r" b="b"/>
            <a:pathLst>
              <a:path w="203200" h="1853564">
                <a:moveTo>
                  <a:pt x="202691" y="0"/>
                </a:moveTo>
                <a:lnTo>
                  <a:pt x="202691" y="2031"/>
                </a:lnTo>
                <a:lnTo>
                  <a:pt x="2031" y="2031"/>
                </a:lnTo>
                <a:lnTo>
                  <a:pt x="2031" y="1853183"/>
                </a:lnTo>
                <a:lnTo>
                  <a:pt x="0" y="1853183"/>
                </a:lnTo>
                <a:lnTo>
                  <a:pt x="0" y="0"/>
                </a:lnTo>
                <a:lnTo>
                  <a:pt x="202691" y="0"/>
                </a:lnTo>
                <a:close/>
              </a:path>
            </a:pathLst>
          </a:custGeom>
          <a:ln w="254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grpSp>
        <p:nvGrpSpPr>
          <p:cNvPr id="22" name="object 22"/>
          <p:cNvGrpSpPr/>
          <p:nvPr/>
        </p:nvGrpSpPr>
        <p:grpSpPr>
          <a:xfrm>
            <a:off x="4528376" y="3966020"/>
            <a:ext cx="1920716" cy="473869"/>
            <a:chOff x="6037834" y="4145026"/>
            <a:chExt cx="2560955" cy="631825"/>
          </a:xfrm>
        </p:grpSpPr>
        <p:sp>
          <p:nvSpPr>
            <p:cNvPr id="23" name="object 23"/>
            <p:cNvSpPr/>
            <p:nvPr/>
          </p:nvSpPr>
          <p:spPr>
            <a:xfrm>
              <a:off x="6044184" y="4151376"/>
              <a:ext cx="2548255" cy="619125"/>
            </a:xfrm>
            <a:custGeom>
              <a:avLst/>
              <a:gdLst/>
              <a:ahLst/>
              <a:cxnLst/>
              <a:rect l="l" t="t" r="r" b="b"/>
              <a:pathLst>
                <a:path w="2548254" h="619125">
                  <a:moveTo>
                    <a:pt x="2393441" y="0"/>
                  </a:moveTo>
                  <a:lnTo>
                    <a:pt x="0" y="0"/>
                  </a:lnTo>
                  <a:lnTo>
                    <a:pt x="154686" y="309372"/>
                  </a:lnTo>
                  <a:lnTo>
                    <a:pt x="0" y="618744"/>
                  </a:lnTo>
                  <a:lnTo>
                    <a:pt x="2393441" y="618744"/>
                  </a:lnTo>
                  <a:lnTo>
                    <a:pt x="2548127" y="309372"/>
                  </a:lnTo>
                  <a:lnTo>
                    <a:pt x="2393441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4" name="object 24"/>
            <p:cNvSpPr/>
            <p:nvPr/>
          </p:nvSpPr>
          <p:spPr>
            <a:xfrm>
              <a:off x="6044184" y="4151376"/>
              <a:ext cx="2548255" cy="619125"/>
            </a:xfrm>
            <a:custGeom>
              <a:avLst/>
              <a:gdLst/>
              <a:ahLst/>
              <a:cxnLst/>
              <a:rect l="l" t="t" r="r" b="b"/>
              <a:pathLst>
                <a:path w="2548254" h="619125">
                  <a:moveTo>
                    <a:pt x="0" y="0"/>
                  </a:moveTo>
                  <a:lnTo>
                    <a:pt x="2393441" y="0"/>
                  </a:lnTo>
                  <a:lnTo>
                    <a:pt x="2548127" y="309372"/>
                  </a:lnTo>
                  <a:lnTo>
                    <a:pt x="2393441" y="618744"/>
                  </a:lnTo>
                  <a:lnTo>
                    <a:pt x="0" y="618744"/>
                  </a:lnTo>
                  <a:lnTo>
                    <a:pt x="154686" y="30937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787646" y="3934492"/>
            <a:ext cx="1403033" cy="489076"/>
          </a:xfrm>
          <a:prstGeom prst="rect">
            <a:avLst/>
          </a:prstGeom>
        </p:spPr>
        <p:txBody>
          <a:bodyPr vert="horz" wrap="square" lIns="0" tIns="27146" rIns="0" bIns="0" rtlCol="0">
            <a:spAutoFit/>
          </a:bodyPr>
          <a:lstStyle/>
          <a:p>
            <a:pPr marL="9525" marR="3810" indent="-1429" algn="ctr">
              <a:lnSpc>
                <a:spcPts val="1229"/>
              </a:lnSpc>
              <a:spcBef>
                <a:spcPts val="214"/>
              </a:spcBef>
            </a:pPr>
            <a:r>
              <a:rPr sz="1125" spc="-8" dirty="0">
                <a:latin typeface="Calibri"/>
                <a:cs typeface="Calibri"/>
              </a:rPr>
              <a:t>Realización </a:t>
            </a:r>
            <a:r>
              <a:rPr sz="1125" dirty="0">
                <a:latin typeface="Calibri"/>
                <a:cs typeface="Calibri"/>
              </a:rPr>
              <a:t>de </a:t>
            </a:r>
            <a:r>
              <a:rPr sz="1125" spc="-8" dirty="0">
                <a:latin typeface="Calibri"/>
                <a:cs typeface="Calibri"/>
              </a:rPr>
              <a:t>paneles </a:t>
            </a:r>
            <a:r>
              <a:rPr sz="1125" dirty="0">
                <a:latin typeface="Calibri"/>
                <a:cs typeface="Calibri"/>
              </a:rPr>
              <a:t>virales</a:t>
            </a:r>
            <a:r>
              <a:rPr sz="1125" spc="-30" dirty="0">
                <a:latin typeface="Calibri"/>
                <a:cs typeface="Calibri"/>
              </a:rPr>
              <a:t> </a:t>
            </a:r>
            <a:r>
              <a:rPr sz="1125" dirty="0">
                <a:latin typeface="Calibri"/>
                <a:cs typeface="Calibri"/>
              </a:rPr>
              <a:t>al</a:t>
            </a:r>
            <a:r>
              <a:rPr sz="1125" spc="-26" dirty="0">
                <a:latin typeface="Calibri"/>
                <a:cs typeface="Calibri"/>
              </a:rPr>
              <a:t> </a:t>
            </a:r>
            <a:r>
              <a:rPr sz="1125" dirty="0">
                <a:latin typeface="Calibri"/>
                <a:cs typeface="Calibri"/>
              </a:rPr>
              <a:t>criterio</a:t>
            </a:r>
            <a:r>
              <a:rPr sz="1125" spc="-38" dirty="0">
                <a:latin typeface="Calibri"/>
                <a:cs typeface="Calibri"/>
              </a:rPr>
              <a:t> </a:t>
            </a:r>
            <a:r>
              <a:rPr sz="1125" dirty="0">
                <a:latin typeface="Calibri"/>
                <a:cs typeface="Calibri"/>
              </a:rPr>
              <a:t>B</a:t>
            </a:r>
            <a:r>
              <a:rPr sz="1125" spc="-26" dirty="0">
                <a:latin typeface="Calibri"/>
                <a:cs typeface="Calibri"/>
              </a:rPr>
              <a:t> </a:t>
            </a:r>
            <a:r>
              <a:rPr sz="1125" spc="-15" dirty="0">
                <a:latin typeface="Calibri"/>
                <a:cs typeface="Calibri"/>
              </a:rPr>
              <a:t>IRAG </a:t>
            </a:r>
            <a:r>
              <a:rPr sz="1125" spc="-8" dirty="0">
                <a:latin typeface="Calibri"/>
                <a:cs typeface="Calibri"/>
              </a:rPr>
              <a:t>inusitado</a:t>
            </a:r>
            <a:endParaRPr sz="1125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76585" y="2556319"/>
            <a:ext cx="1570196" cy="79149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9525" marR="3810" indent="2381" algn="ctr">
              <a:lnSpc>
                <a:spcPct val="91500"/>
              </a:lnSpc>
              <a:spcBef>
                <a:spcPts val="210"/>
              </a:spcBef>
            </a:pPr>
            <a:r>
              <a:rPr sz="1350" b="1" spc="-8" dirty="0">
                <a:latin typeface="Calibri"/>
                <a:cs typeface="Calibri"/>
              </a:rPr>
              <a:t>Recomendaciones </a:t>
            </a:r>
            <a:r>
              <a:rPr sz="1350" b="1" dirty="0">
                <a:latin typeface="Calibri"/>
                <a:cs typeface="Calibri"/>
              </a:rPr>
              <a:t>para</a:t>
            </a:r>
            <a:r>
              <a:rPr sz="1350" b="1" spc="-23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la</a:t>
            </a:r>
            <a:r>
              <a:rPr sz="1350" b="1" spc="-23" dirty="0">
                <a:latin typeface="Calibri"/>
                <a:cs typeface="Calibri"/>
              </a:rPr>
              <a:t> </a:t>
            </a:r>
            <a:r>
              <a:rPr sz="1350" b="1" spc="-8" dirty="0">
                <a:latin typeface="Calibri"/>
                <a:cs typeface="Calibri"/>
              </a:rPr>
              <a:t>intensificación </a:t>
            </a:r>
            <a:r>
              <a:rPr sz="1350" b="1" dirty="0">
                <a:latin typeface="Calibri"/>
                <a:cs typeface="Calibri"/>
              </a:rPr>
              <a:t>de la</a:t>
            </a:r>
            <a:r>
              <a:rPr sz="1350" b="1" spc="4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vigilancia</a:t>
            </a:r>
            <a:r>
              <a:rPr sz="1350" b="1" spc="-19" dirty="0">
                <a:latin typeface="Calibri"/>
                <a:cs typeface="Calibri"/>
              </a:rPr>
              <a:t> </a:t>
            </a:r>
            <a:r>
              <a:rPr sz="1350" b="1" spc="-38" dirty="0">
                <a:latin typeface="Calibri"/>
                <a:cs typeface="Calibri"/>
              </a:rPr>
              <a:t>–</a:t>
            </a:r>
            <a:r>
              <a:rPr sz="1350" b="1" spc="375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IRAG</a:t>
            </a:r>
            <a:r>
              <a:rPr sz="1350" b="1" spc="-34" dirty="0">
                <a:latin typeface="Calibri"/>
                <a:cs typeface="Calibri"/>
              </a:rPr>
              <a:t> </a:t>
            </a:r>
            <a:r>
              <a:rPr sz="1350" b="1" spc="-8" dirty="0">
                <a:latin typeface="Calibri"/>
                <a:cs typeface="Calibri"/>
              </a:rPr>
              <a:t>inusitado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368224" y="2517458"/>
            <a:ext cx="153353" cy="1390173"/>
          </a:xfrm>
          <a:custGeom>
            <a:avLst/>
            <a:gdLst/>
            <a:ahLst/>
            <a:cxnLst/>
            <a:rect l="l" t="t" r="r" b="b"/>
            <a:pathLst>
              <a:path w="204470" h="1853564">
                <a:moveTo>
                  <a:pt x="204215" y="0"/>
                </a:moveTo>
                <a:lnTo>
                  <a:pt x="204215" y="2031"/>
                </a:lnTo>
                <a:lnTo>
                  <a:pt x="2031" y="2031"/>
                </a:lnTo>
                <a:lnTo>
                  <a:pt x="2031" y="1853183"/>
                </a:lnTo>
                <a:lnTo>
                  <a:pt x="0" y="1853183"/>
                </a:lnTo>
                <a:lnTo>
                  <a:pt x="0" y="0"/>
                </a:lnTo>
                <a:lnTo>
                  <a:pt x="204215" y="0"/>
                </a:lnTo>
                <a:close/>
              </a:path>
            </a:pathLst>
          </a:custGeom>
          <a:ln w="25400">
            <a:solidFill>
              <a:srgbClr val="13A994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grpSp>
        <p:nvGrpSpPr>
          <p:cNvPr id="28" name="object 28"/>
          <p:cNvGrpSpPr/>
          <p:nvPr/>
        </p:nvGrpSpPr>
        <p:grpSpPr>
          <a:xfrm>
            <a:off x="6362891" y="3966020"/>
            <a:ext cx="1920716" cy="473869"/>
            <a:chOff x="8483854" y="4145026"/>
            <a:chExt cx="2560955" cy="631825"/>
          </a:xfrm>
        </p:grpSpPr>
        <p:sp>
          <p:nvSpPr>
            <p:cNvPr id="29" name="object 29"/>
            <p:cNvSpPr/>
            <p:nvPr/>
          </p:nvSpPr>
          <p:spPr>
            <a:xfrm>
              <a:off x="8490204" y="4151376"/>
              <a:ext cx="2548255" cy="619125"/>
            </a:xfrm>
            <a:custGeom>
              <a:avLst/>
              <a:gdLst/>
              <a:ahLst/>
              <a:cxnLst/>
              <a:rect l="l" t="t" r="r" b="b"/>
              <a:pathLst>
                <a:path w="2548254" h="619125">
                  <a:moveTo>
                    <a:pt x="2393442" y="0"/>
                  </a:moveTo>
                  <a:lnTo>
                    <a:pt x="0" y="0"/>
                  </a:lnTo>
                  <a:lnTo>
                    <a:pt x="154686" y="309372"/>
                  </a:lnTo>
                  <a:lnTo>
                    <a:pt x="0" y="618744"/>
                  </a:lnTo>
                  <a:lnTo>
                    <a:pt x="2393442" y="618744"/>
                  </a:lnTo>
                  <a:lnTo>
                    <a:pt x="2548128" y="309372"/>
                  </a:lnTo>
                  <a:lnTo>
                    <a:pt x="2393442" y="0"/>
                  </a:lnTo>
                  <a:close/>
                </a:path>
              </a:pathLst>
            </a:custGeom>
            <a:solidFill>
              <a:srgbClr val="74B7A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0" name="object 30"/>
            <p:cNvSpPr/>
            <p:nvPr/>
          </p:nvSpPr>
          <p:spPr>
            <a:xfrm>
              <a:off x="8490204" y="4151376"/>
              <a:ext cx="2548255" cy="619125"/>
            </a:xfrm>
            <a:custGeom>
              <a:avLst/>
              <a:gdLst/>
              <a:ahLst/>
              <a:cxnLst/>
              <a:rect l="l" t="t" r="r" b="b"/>
              <a:pathLst>
                <a:path w="2548254" h="619125">
                  <a:moveTo>
                    <a:pt x="0" y="0"/>
                  </a:moveTo>
                  <a:lnTo>
                    <a:pt x="2393442" y="0"/>
                  </a:lnTo>
                  <a:lnTo>
                    <a:pt x="2548128" y="309372"/>
                  </a:lnTo>
                  <a:lnTo>
                    <a:pt x="2393442" y="618744"/>
                  </a:lnTo>
                  <a:lnTo>
                    <a:pt x="0" y="618744"/>
                  </a:lnTo>
                  <a:lnTo>
                    <a:pt x="154686" y="309372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597492" y="3934995"/>
            <a:ext cx="1419701" cy="454772"/>
          </a:xfrm>
          <a:prstGeom prst="rect">
            <a:avLst/>
          </a:prstGeom>
        </p:spPr>
        <p:txBody>
          <a:bodyPr vert="horz" wrap="square" lIns="0" tIns="56674" rIns="0" bIns="0" rtlCol="0">
            <a:spAutoFit/>
          </a:bodyPr>
          <a:lstStyle/>
          <a:p>
            <a:pPr algn="ctr">
              <a:spcBef>
                <a:spcPts val="446"/>
              </a:spcBef>
            </a:pPr>
            <a:r>
              <a:rPr sz="1125" dirty="0">
                <a:latin typeface="Calibri"/>
                <a:cs typeface="Calibri"/>
              </a:rPr>
              <a:t>Eliminación</a:t>
            </a:r>
            <a:r>
              <a:rPr sz="1125" spc="-45" dirty="0">
                <a:latin typeface="Calibri"/>
                <a:cs typeface="Calibri"/>
              </a:rPr>
              <a:t> </a:t>
            </a:r>
            <a:r>
              <a:rPr sz="1125" dirty="0">
                <a:latin typeface="Calibri"/>
                <a:cs typeface="Calibri"/>
              </a:rPr>
              <a:t>de</a:t>
            </a:r>
            <a:r>
              <a:rPr sz="1125" spc="-30" dirty="0">
                <a:latin typeface="Calibri"/>
                <a:cs typeface="Calibri"/>
              </a:rPr>
              <a:t> </a:t>
            </a:r>
            <a:r>
              <a:rPr sz="1125" dirty="0">
                <a:latin typeface="Calibri"/>
                <a:cs typeface="Calibri"/>
              </a:rPr>
              <a:t>criterio</a:t>
            </a:r>
            <a:r>
              <a:rPr sz="1125" spc="-41" dirty="0">
                <a:latin typeface="Calibri"/>
                <a:cs typeface="Calibri"/>
              </a:rPr>
              <a:t> </a:t>
            </a:r>
            <a:r>
              <a:rPr sz="1125" spc="-38" dirty="0">
                <a:latin typeface="Calibri"/>
                <a:cs typeface="Calibri"/>
              </a:rPr>
              <a:t>E</a:t>
            </a:r>
            <a:endParaRPr sz="1125" dirty="0">
              <a:latin typeface="Calibri"/>
              <a:cs typeface="Calibri"/>
            </a:endParaRPr>
          </a:p>
          <a:p>
            <a:pPr marL="33338" algn="ctr">
              <a:spcBef>
                <a:spcPts val="371"/>
              </a:spcBef>
            </a:pPr>
            <a:r>
              <a:rPr sz="1125" spc="-8" dirty="0">
                <a:latin typeface="Calibri"/>
                <a:cs typeface="Calibri"/>
              </a:rPr>
              <a:t>COVID.19</a:t>
            </a:r>
            <a:endParaRPr sz="1125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11767" y="2556319"/>
            <a:ext cx="1570196" cy="79149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9525" marR="3810" indent="-476" algn="ctr">
              <a:lnSpc>
                <a:spcPct val="91500"/>
              </a:lnSpc>
              <a:spcBef>
                <a:spcPts val="210"/>
              </a:spcBef>
            </a:pPr>
            <a:r>
              <a:rPr sz="1350" b="1" spc="-8" dirty="0">
                <a:latin typeface="Calibri"/>
                <a:cs typeface="Calibri"/>
              </a:rPr>
              <a:t>Recomendaciones </a:t>
            </a:r>
            <a:r>
              <a:rPr sz="1350" b="1" dirty="0">
                <a:latin typeface="Calibri"/>
                <a:cs typeface="Calibri"/>
              </a:rPr>
              <a:t>para</a:t>
            </a:r>
            <a:r>
              <a:rPr sz="1350" b="1" spc="-23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la</a:t>
            </a:r>
            <a:r>
              <a:rPr sz="1350" b="1" spc="-23" dirty="0">
                <a:latin typeface="Calibri"/>
                <a:cs typeface="Calibri"/>
              </a:rPr>
              <a:t> </a:t>
            </a:r>
            <a:r>
              <a:rPr sz="1350" b="1" spc="-8" dirty="0">
                <a:latin typeface="Calibri"/>
                <a:cs typeface="Calibri"/>
              </a:rPr>
              <a:t>intensificación </a:t>
            </a:r>
            <a:r>
              <a:rPr sz="1350" b="1" dirty="0">
                <a:latin typeface="Calibri"/>
                <a:cs typeface="Calibri"/>
              </a:rPr>
              <a:t>de</a:t>
            </a:r>
            <a:r>
              <a:rPr sz="1350" b="1" spc="-8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la vigilancia</a:t>
            </a:r>
            <a:r>
              <a:rPr sz="1350" b="1" spc="-11" dirty="0">
                <a:latin typeface="Calibri"/>
                <a:cs typeface="Calibri"/>
              </a:rPr>
              <a:t> </a:t>
            </a:r>
            <a:r>
              <a:rPr sz="1350" b="1" spc="-38" dirty="0">
                <a:latin typeface="Calibri"/>
                <a:cs typeface="Calibri"/>
              </a:rPr>
              <a:t>–</a:t>
            </a:r>
            <a:r>
              <a:rPr sz="1350" b="1" spc="375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IRAG</a:t>
            </a:r>
            <a:r>
              <a:rPr sz="1350" b="1" spc="-30" dirty="0">
                <a:latin typeface="Calibri"/>
                <a:cs typeface="Calibri"/>
              </a:rPr>
              <a:t> </a:t>
            </a:r>
            <a:r>
              <a:rPr sz="1350" b="1" spc="-8" dirty="0">
                <a:latin typeface="Calibri"/>
                <a:cs typeface="Calibri"/>
              </a:rPr>
              <a:t>inusitado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" y="4974811"/>
            <a:ext cx="9027822" cy="185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92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4145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4997" y="617742"/>
            <a:ext cx="5201603" cy="655468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DEFINICIÓN DE CASO </a:t>
            </a:r>
            <a:b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</a:br>
            <a:r>
              <a:rPr sz="2100" b="1" dirty="0" err="1" smtClean="0">
                <a:solidFill>
                  <a:srgbClr val="13A994"/>
                </a:solidFill>
                <a:latin typeface="Calibri"/>
                <a:cs typeface="Calibri"/>
              </a:rPr>
              <a:t>IRAG</a:t>
            </a:r>
            <a:r>
              <a:rPr sz="2100" b="1" spc="-64" dirty="0" smtClean="0">
                <a:solidFill>
                  <a:srgbClr val="13A994"/>
                </a:solidFill>
                <a:latin typeface="Calibri"/>
                <a:cs typeface="Calibri"/>
              </a:rPr>
              <a:t> </a:t>
            </a:r>
            <a:r>
              <a:rPr sz="2100" b="1" dirty="0" err="1">
                <a:solidFill>
                  <a:srgbClr val="13A994"/>
                </a:solidFill>
                <a:latin typeface="Calibri"/>
                <a:cs typeface="Calibri"/>
              </a:rPr>
              <a:t>inusitado</a:t>
            </a:r>
            <a:r>
              <a:rPr sz="2100" b="1" spc="-75" dirty="0">
                <a:solidFill>
                  <a:srgbClr val="13A994"/>
                </a:solidFill>
                <a:latin typeface="Calibri"/>
                <a:cs typeface="Calibri"/>
              </a:rPr>
              <a:t> </a:t>
            </a:r>
            <a:r>
              <a:rPr lang="es-ES" sz="2100" b="1" spc="-75" dirty="0" smtClean="0">
                <a:solidFill>
                  <a:srgbClr val="13A994"/>
                </a:solidFill>
                <a:latin typeface="Calibri"/>
                <a:cs typeface="Calibri"/>
              </a:rPr>
              <a:t> Ficha: </a:t>
            </a:r>
            <a:r>
              <a:rPr sz="2100" b="1" spc="-8" dirty="0" smtClean="0">
                <a:solidFill>
                  <a:srgbClr val="13A994"/>
                </a:solidFill>
                <a:latin typeface="Calibri"/>
                <a:cs typeface="Calibri"/>
              </a:rPr>
              <a:t>(348</a:t>
            </a:r>
            <a:r>
              <a:rPr sz="2100" b="1" spc="-8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 rotWithShape="1">
          <a:blip r:embed="rId3"/>
          <a:srcRect l="35000" t="20000" r="20625" b="51111"/>
          <a:stretch/>
        </p:blipFill>
        <p:spPr>
          <a:xfrm>
            <a:off x="1795548" y="1481681"/>
            <a:ext cx="5939925" cy="2175184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3"/>
          <a:srcRect l="38125" t="67778" r="22500" b="10000"/>
          <a:stretch/>
        </p:blipFill>
        <p:spPr>
          <a:xfrm>
            <a:off x="2219291" y="3565425"/>
            <a:ext cx="5328665" cy="169164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51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2" y="5004145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6023" y="721486"/>
            <a:ext cx="1905000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sz="2400" b="1" dirty="0">
                <a:solidFill>
                  <a:srgbClr val="74B7AC"/>
                </a:solidFill>
                <a:latin typeface="Calibri"/>
                <a:cs typeface="Calibri"/>
              </a:rPr>
              <a:t>Influenza</a:t>
            </a:r>
            <a:r>
              <a:rPr sz="2400" b="1" spc="-109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74B7AC"/>
                </a:solidFill>
                <a:latin typeface="Calibri"/>
                <a:cs typeface="Calibri"/>
              </a:rPr>
              <a:t>Aviar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29286" y="1956608"/>
            <a:ext cx="7012305" cy="3190113"/>
            <a:chOff x="1385316" y="1554480"/>
            <a:chExt cx="9349740" cy="4253484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5316" y="1554480"/>
              <a:ext cx="9349740" cy="42534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85138" y="1599438"/>
              <a:ext cx="9210040" cy="4113529"/>
            </a:xfrm>
            <a:custGeom>
              <a:avLst/>
              <a:gdLst/>
              <a:ahLst/>
              <a:cxnLst/>
              <a:rect l="l" t="t" r="r" b="b"/>
              <a:pathLst>
                <a:path w="9210040" h="4113529">
                  <a:moveTo>
                    <a:pt x="9209532" y="0"/>
                  </a:moveTo>
                  <a:lnTo>
                    <a:pt x="685545" y="0"/>
                  </a:lnTo>
                  <a:lnTo>
                    <a:pt x="636590" y="1721"/>
                  </a:lnTo>
                  <a:lnTo>
                    <a:pt x="588563" y="6808"/>
                  </a:lnTo>
                  <a:lnTo>
                    <a:pt x="541581" y="15144"/>
                  </a:lnTo>
                  <a:lnTo>
                    <a:pt x="495759" y="26614"/>
                  </a:lnTo>
                  <a:lnTo>
                    <a:pt x="451214" y="41101"/>
                  </a:lnTo>
                  <a:lnTo>
                    <a:pt x="408061" y="58490"/>
                  </a:lnTo>
                  <a:lnTo>
                    <a:pt x="366418" y="78664"/>
                  </a:lnTo>
                  <a:lnTo>
                    <a:pt x="326398" y="101507"/>
                  </a:lnTo>
                  <a:lnTo>
                    <a:pt x="288120" y="126903"/>
                  </a:lnTo>
                  <a:lnTo>
                    <a:pt x="251699" y="154737"/>
                  </a:lnTo>
                  <a:lnTo>
                    <a:pt x="217250" y="184891"/>
                  </a:lnTo>
                  <a:lnTo>
                    <a:pt x="184891" y="217250"/>
                  </a:lnTo>
                  <a:lnTo>
                    <a:pt x="154737" y="251699"/>
                  </a:lnTo>
                  <a:lnTo>
                    <a:pt x="126903" y="288120"/>
                  </a:lnTo>
                  <a:lnTo>
                    <a:pt x="101507" y="326398"/>
                  </a:lnTo>
                  <a:lnTo>
                    <a:pt x="78664" y="366418"/>
                  </a:lnTo>
                  <a:lnTo>
                    <a:pt x="58490" y="408061"/>
                  </a:lnTo>
                  <a:lnTo>
                    <a:pt x="41101" y="451214"/>
                  </a:lnTo>
                  <a:lnTo>
                    <a:pt x="26614" y="495759"/>
                  </a:lnTo>
                  <a:lnTo>
                    <a:pt x="15144" y="541581"/>
                  </a:lnTo>
                  <a:lnTo>
                    <a:pt x="6808" y="588563"/>
                  </a:lnTo>
                  <a:lnTo>
                    <a:pt x="1721" y="636590"/>
                  </a:lnTo>
                  <a:lnTo>
                    <a:pt x="0" y="685546"/>
                  </a:lnTo>
                  <a:lnTo>
                    <a:pt x="0" y="4113276"/>
                  </a:lnTo>
                  <a:lnTo>
                    <a:pt x="8523986" y="4113276"/>
                  </a:lnTo>
                  <a:lnTo>
                    <a:pt x="8572941" y="4111554"/>
                  </a:lnTo>
                  <a:lnTo>
                    <a:pt x="8620968" y="4106467"/>
                  </a:lnTo>
                  <a:lnTo>
                    <a:pt x="8667950" y="4098131"/>
                  </a:lnTo>
                  <a:lnTo>
                    <a:pt x="8713772" y="4086661"/>
                  </a:lnTo>
                  <a:lnTo>
                    <a:pt x="8758317" y="4072174"/>
                  </a:lnTo>
                  <a:lnTo>
                    <a:pt x="8801470" y="4054785"/>
                  </a:lnTo>
                  <a:lnTo>
                    <a:pt x="8843113" y="4034611"/>
                  </a:lnTo>
                  <a:lnTo>
                    <a:pt x="8883133" y="4011768"/>
                  </a:lnTo>
                  <a:lnTo>
                    <a:pt x="8921411" y="3986372"/>
                  </a:lnTo>
                  <a:lnTo>
                    <a:pt x="8957832" y="3958538"/>
                  </a:lnTo>
                  <a:lnTo>
                    <a:pt x="8992281" y="3928384"/>
                  </a:lnTo>
                  <a:lnTo>
                    <a:pt x="9024640" y="3896025"/>
                  </a:lnTo>
                  <a:lnTo>
                    <a:pt x="9054794" y="3861576"/>
                  </a:lnTo>
                  <a:lnTo>
                    <a:pt x="9082628" y="3825155"/>
                  </a:lnTo>
                  <a:lnTo>
                    <a:pt x="9108024" y="3786877"/>
                  </a:lnTo>
                  <a:lnTo>
                    <a:pt x="9130867" y="3746857"/>
                  </a:lnTo>
                  <a:lnTo>
                    <a:pt x="9151041" y="3705214"/>
                  </a:lnTo>
                  <a:lnTo>
                    <a:pt x="9168430" y="3662061"/>
                  </a:lnTo>
                  <a:lnTo>
                    <a:pt x="9182917" y="3617516"/>
                  </a:lnTo>
                  <a:lnTo>
                    <a:pt x="9194387" y="3571694"/>
                  </a:lnTo>
                  <a:lnTo>
                    <a:pt x="9202723" y="3524712"/>
                  </a:lnTo>
                  <a:lnTo>
                    <a:pt x="9207810" y="3476685"/>
                  </a:lnTo>
                  <a:lnTo>
                    <a:pt x="9209532" y="3427729"/>
                  </a:lnTo>
                  <a:lnTo>
                    <a:pt x="92095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485138" y="1599438"/>
              <a:ext cx="9210040" cy="4113529"/>
            </a:xfrm>
            <a:custGeom>
              <a:avLst/>
              <a:gdLst/>
              <a:ahLst/>
              <a:cxnLst/>
              <a:rect l="l" t="t" r="r" b="b"/>
              <a:pathLst>
                <a:path w="9210040" h="4113529">
                  <a:moveTo>
                    <a:pt x="9209532" y="3427729"/>
                  </a:moveTo>
                  <a:lnTo>
                    <a:pt x="9209532" y="0"/>
                  </a:lnTo>
                  <a:lnTo>
                    <a:pt x="685545" y="0"/>
                  </a:lnTo>
                  <a:lnTo>
                    <a:pt x="636590" y="1721"/>
                  </a:lnTo>
                  <a:lnTo>
                    <a:pt x="588563" y="6808"/>
                  </a:lnTo>
                  <a:lnTo>
                    <a:pt x="541581" y="15144"/>
                  </a:lnTo>
                  <a:lnTo>
                    <a:pt x="495759" y="26614"/>
                  </a:lnTo>
                  <a:lnTo>
                    <a:pt x="451214" y="41101"/>
                  </a:lnTo>
                  <a:lnTo>
                    <a:pt x="408061" y="58490"/>
                  </a:lnTo>
                  <a:lnTo>
                    <a:pt x="366418" y="78664"/>
                  </a:lnTo>
                  <a:lnTo>
                    <a:pt x="326398" y="101507"/>
                  </a:lnTo>
                  <a:lnTo>
                    <a:pt x="288120" y="126903"/>
                  </a:lnTo>
                  <a:lnTo>
                    <a:pt x="251699" y="154737"/>
                  </a:lnTo>
                  <a:lnTo>
                    <a:pt x="217250" y="184891"/>
                  </a:lnTo>
                  <a:lnTo>
                    <a:pt x="184891" y="217250"/>
                  </a:lnTo>
                  <a:lnTo>
                    <a:pt x="154737" y="251699"/>
                  </a:lnTo>
                  <a:lnTo>
                    <a:pt x="126903" y="288120"/>
                  </a:lnTo>
                  <a:lnTo>
                    <a:pt x="101507" y="326398"/>
                  </a:lnTo>
                  <a:lnTo>
                    <a:pt x="78664" y="366418"/>
                  </a:lnTo>
                  <a:lnTo>
                    <a:pt x="58490" y="408061"/>
                  </a:lnTo>
                  <a:lnTo>
                    <a:pt x="41101" y="451214"/>
                  </a:lnTo>
                  <a:lnTo>
                    <a:pt x="26614" y="495759"/>
                  </a:lnTo>
                  <a:lnTo>
                    <a:pt x="15144" y="541581"/>
                  </a:lnTo>
                  <a:lnTo>
                    <a:pt x="6808" y="588563"/>
                  </a:lnTo>
                  <a:lnTo>
                    <a:pt x="1721" y="636590"/>
                  </a:lnTo>
                  <a:lnTo>
                    <a:pt x="0" y="685546"/>
                  </a:lnTo>
                  <a:lnTo>
                    <a:pt x="0" y="4113276"/>
                  </a:lnTo>
                  <a:lnTo>
                    <a:pt x="8523986" y="4113276"/>
                  </a:lnTo>
                  <a:lnTo>
                    <a:pt x="8572941" y="4111554"/>
                  </a:lnTo>
                  <a:lnTo>
                    <a:pt x="8620968" y="4106467"/>
                  </a:lnTo>
                  <a:lnTo>
                    <a:pt x="8667950" y="4098131"/>
                  </a:lnTo>
                  <a:lnTo>
                    <a:pt x="8713772" y="4086661"/>
                  </a:lnTo>
                  <a:lnTo>
                    <a:pt x="8758317" y="4072174"/>
                  </a:lnTo>
                  <a:lnTo>
                    <a:pt x="8801470" y="4054785"/>
                  </a:lnTo>
                  <a:lnTo>
                    <a:pt x="8843113" y="4034611"/>
                  </a:lnTo>
                  <a:lnTo>
                    <a:pt x="8883133" y="4011768"/>
                  </a:lnTo>
                  <a:lnTo>
                    <a:pt x="8921411" y="3986372"/>
                  </a:lnTo>
                  <a:lnTo>
                    <a:pt x="8957832" y="3958538"/>
                  </a:lnTo>
                  <a:lnTo>
                    <a:pt x="8992281" y="3928384"/>
                  </a:lnTo>
                  <a:lnTo>
                    <a:pt x="9024640" y="3896025"/>
                  </a:lnTo>
                  <a:lnTo>
                    <a:pt x="9054794" y="3861576"/>
                  </a:lnTo>
                  <a:lnTo>
                    <a:pt x="9082628" y="3825155"/>
                  </a:lnTo>
                  <a:lnTo>
                    <a:pt x="9108024" y="3786877"/>
                  </a:lnTo>
                  <a:lnTo>
                    <a:pt x="9130867" y="3746857"/>
                  </a:lnTo>
                  <a:lnTo>
                    <a:pt x="9151041" y="3705214"/>
                  </a:lnTo>
                  <a:lnTo>
                    <a:pt x="9168430" y="3662061"/>
                  </a:lnTo>
                  <a:lnTo>
                    <a:pt x="9182917" y="3617516"/>
                  </a:lnTo>
                  <a:lnTo>
                    <a:pt x="9194387" y="3571694"/>
                  </a:lnTo>
                  <a:lnTo>
                    <a:pt x="9202723" y="3524712"/>
                  </a:lnTo>
                  <a:lnTo>
                    <a:pt x="9207810" y="3476685"/>
                  </a:lnTo>
                  <a:lnTo>
                    <a:pt x="9209532" y="3427729"/>
                  </a:lnTo>
                  <a:close/>
                </a:path>
              </a:pathLst>
            </a:custGeom>
            <a:ln w="38100">
              <a:solidFill>
                <a:srgbClr val="009999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342168" y="2303431"/>
            <a:ext cx="6452711" cy="254925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marR="3810" algn="just">
              <a:spcBef>
                <a:spcPts val="79"/>
              </a:spcBef>
            </a:pPr>
            <a:r>
              <a:rPr sz="1500" dirty="0">
                <a:latin typeface="Calibri"/>
                <a:cs typeface="Calibri"/>
              </a:rPr>
              <a:t>Debido</a:t>
            </a:r>
            <a:r>
              <a:rPr sz="1500" spc="184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</a:t>
            </a:r>
            <a:r>
              <a:rPr sz="1500" spc="17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184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migración</a:t>
            </a:r>
            <a:r>
              <a:rPr sz="1500" spc="17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1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aves</a:t>
            </a:r>
            <a:r>
              <a:rPr sz="1500" spc="17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silvestres</a:t>
            </a:r>
            <a:r>
              <a:rPr sz="1500" spc="1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que</a:t>
            </a:r>
            <a:r>
              <a:rPr sz="1500" spc="1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se</a:t>
            </a:r>
            <a:r>
              <a:rPr sz="1500" spc="1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presenta</a:t>
            </a:r>
            <a:r>
              <a:rPr sz="1500" spc="172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todos</a:t>
            </a:r>
            <a:r>
              <a:rPr sz="1500" spc="1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los</a:t>
            </a:r>
            <a:r>
              <a:rPr sz="1500" spc="17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años</a:t>
            </a:r>
            <a:r>
              <a:rPr sz="1500" spc="184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por</a:t>
            </a:r>
            <a:r>
              <a:rPr sz="1500" spc="172" dirty="0">
                <a:latin typeface="Calibri"/>
                <a:cs typeface="Calibri"/>
              </a:rPr>
              <a:t> </a:t>
            </a:r>
            <a:r>
              <a:rPr sz="1500" spc="-19" dirty="0">
                <a:latin typeface="Calibri"/>
                <a:cs typeface="Calibri"/>
              </a:rPr>
              <a:t>las </a:t>
            </a:r>
            <a:r>
              <a:rPr sz="1500" dirty="0">
                <a:latin typeface="Calibri"/>
                <a:cs typeface="Calibri"/>
              </a:rPr>
              <a:t>estaciones,</a:t>
            </a:r>
            <a:r>
              <a:rPr sz="1500" spc="-19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se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8" dirty="0">
                <a:latin typeface="Calibri"/>
                <a:cs typeface="Calibri"/>
              </a:rPr>
              <a:t>requiere</a:t>
            </a:r>
            <a:r>
              <a:rPr sz="1500" spc="-2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una</a:t>
            </a:r>
            <a:r>
              <a:rPr sz="1500" spc="-23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articulación</a:t>
            </a:r>
            <a:r>
              <a:rPr sz="1500" b="1" spc="-23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con</a:t>
            </a:r>
            <a:r>
              <a:rPr sz="1500" b="1" spc="-26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el</a:t>
            </a:r>
            <a:r>
              <a:rPr sz="1500" b="1" spc="-26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Instituto</a:t>
            </a:r>
            <a:r>
              <a:rPr sz="1500" b="1" spc="-26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Colombiano</a:t>
            </a:r>
            <a:r>
              <a:rPr sz="1500" b="1" spc="-19" dirty="0">
                <a:latin typeface="Calibri"/>
                <a:cs typeface="Calibri"/>
              </a:rPr>
              <a:t> </a:t>
            </a:r>
            <a:r>
              <a:rPr sz="1500" b="1" spc="-8" dirty="0">
                <a:latin typeface="Calibri"/>
                <a:cs typeface="Calibri"/>
              </a:rPr>
              <a:t>Agropecuario </a:t>
            </a:r>
            <a:r>
              <a:rPr sz="1500" dirty="0">
                <a:latin typeface="Calibri"/>
                <a:cs typeface="Calibri"/>
              </a:rPr>
              <a:t>(ICA)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para</a:t>
            </a:r>
            <a:r>
              <a:rPr sz="1500" spc="-34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-19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detección</a:t>
            </a:r>
            <a:r>
              <a:rPr sz="1500" spc="-23" dirty="0">
                <a:latin typeface="Calibri"/>
                <a:cs typeface="Calibri"/>
              </a:rPr>
              <a:t> </a:t>
            </a:r>
            <a:r>
              <a:rPr sz="1500" spc="-8" dirty="0">
                <a:latin typeface="Calibri"/>
                <a:cs typeface="Calibri"/>
              </a:rPr>
              <a:t>temprana</a:t>
            </a:r>
            <a:r>
              <a:rPr sz="1500" spc="-2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34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posibles</a:t>
            </a:r>
            <a:r>
              <a:rPr sz="1500" b="1" spc="-19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focos</a:t>
            </a:r>
            <a:r>
              <a:rPr sz="1500" b="1" spc="-34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de</a:t>
            </a:r>
            <a:r>
              <a:rPr sz="1500" b="1" spc="-34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influenza</a:t>
            </a:r>
            <a:r>
              <a:rPr sz="1500" b="1" spc="-23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aviar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en</a:t>
            </a:r>
            <a:r>
              <a:rPr sz="1500" b="1" spc="-23" dirty="0">
                <a:latin typeface="Calibri"/>
                <a:cs typeface="Calibri"/>
              </a:rPr>
              <a:t> </a:t>
            </a:r>
            <a:r>
              <a:rPr sz="1500" b="1" spc="-8" dirty="0">
                <a:latin typeface="Calibri"/>
                <a:cs typeface="Calibri"/>
              </a:rPr>
              <a:t>animales. </a:t>
            </a:r>
            <a:r>
              <a:rPr sz="1500" dirty="0">
                <a:latin typeface="Calibri"/>
                <a:cs typeface="Calibri"/>
              </a:rPr>
              <a:t>Ante</a:t>
            </a:r>
            <a:r>
              <a:rPr sz="1500" spc="-8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-11" dirty="0">
                <a:latin typeface="Calibri"/>
                <a:cs typeface="Calibri"/>
              </a:rPr>
              <a:t> </a:t>
            </a:r>
            <a:r>
              <a:rPr sz="1500" spc="-8" dirty="0">
                <a:latin typeface="Calibri"/>
                <a:cs typeface="Calibri"/>
              </a:rPr>
              <a:t>confirmación</a:t>
            </a:r>
            <a:r>
              <a:rPr sz="1500" dirty="0">
                <a:latin typeface="Calibri"/>
                <a:cs typeface="Calibri"/>
              </a:rPr>
              <a:t> de</a:t>
            </a:r>
            <a:r>
              <a:rPr sz="1500" spc="-11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focos de</a:t>
            </a:r>
            <a:r>
              <a:rPr sz="1500" spc="-11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influenza</a:t>
            </a:r>
            <a:r>
              <a:rPr sz="1500" spc="-8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aviar</a:t>
            </a:r>
            <a:r>
              <a:rPr sz="1500" spc="-4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por</a:t>
            </a:r>
            <a:r>
              <a:rPr sz="1500" spc="-8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el</a:t>
            </a:r>
            <a:r>
              <a:rPr sz="1500" spc="-4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ICA, </a:t>
            </a:r>
            <a:r>
              <a:rPr sz="1500" b="1" dirty="0">
                <a:latin typeface="Calibri"/>
                <a:cs typeface="Calibri"/>
              </a:rPr>
              <a:t>realizar</a:t>
            </a:r>
            <a:r>
              <a:rPr sz="1500" b="1" spc="-4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sala</a:t>
            </a:r>
            <a:r>
              <a:rPr sz="1500" b="1" spc="-19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de</a:t>
            </a:r>
            <a:r>
              <a:rPr sz="1500" b="1" spc="-8" dirty="0">
                <a:latin typeface="Calibri"/>
                <a:cs typeface="Calibri"/>
              </a:rPr>
              <a:t> análisis </a:t>
            </a:r>
            <a:r>
              <a:rPr sz="1500" b="1" dirty="0">
                <a:latin typeface="Calibri"/>
                <a:cs typeface="Calibri"/>
              </a:rPr>
              <a:t>de</a:t>
            </a:r>
            <a:r>
              <a:rPr sz="1500" b="1" spc="259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riesgo</a:t>
            </a:r>
            <a:r>
              <a:rPr sz="1500" b="1" spc="248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departamental</a:t>
            </a:r>
            <a:r>
              <a:rPr sz="1500" b="1" spc="25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o</a:t>
            </a:r>
            <a:r>
              <a:rPr sz="1500" b="1" spc="248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distrital</a:t>
            </a:r>
            <a:r>
              <a:rPr sz="1500" b="1" spc="2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para</a:t>
            </a:r>
            <a:r>
              <a:rPr sz="1500" spc="2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seguimiento</a:t>
            </a:r>
            <a:r>
              <a:rPr sz="1500" spc="259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y</a:t>
            </a:r>
            <a:r>
              <a:rPr sz="1500" spc="2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definición</a:t>
            </a:r>
            <a:r>
              <a:rPr sz="1500" spc="248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251" dirty="0">
                <a:latin typeface="Calibri"/>
                <a:cs typeface="Calibri"/>
              </a:rPr>
              <a:t> </a:t>
            </a:r>
            <a:r>
              <a:rPr sz="1500" spc="-8" dirty="0">
                <a:latin typeface="Calibri"/>
                <a:cs typeface="Calibri"/>
              </a:rPr>
              <a:t>acciones, </a:t>
            </a:r>
            <a:r>
              <a:rPr sz="1500" dirty="0">
                <a:latin typeface="Calibri"/>
                <a:cs typeface="Calibri"/>
              </a:rPr>
              <a:t>fortalecer</a:t>
            </a:r>
            <a:r>
              <a:rPr sz="1500" spc="293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29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intensificación</a:t>
            </a:r>
            <a:r>
              <a:rPr sz="1500" spc="293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293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29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vigilancia</a:t>
            </a:r>
            <a:r>
              <a:rPr sz="1500" spc="29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del</a:t>
            </a:r>
            <a:r>
              <a:rPr sz="1500" spc="289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IRAG</a:t>
            </a:r>
            <a:r>
              <a:rPr sz="1500" spc="281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inusitado</a:t>
            </a:r>
            <a:r>
              <a:rPr sz="1500" spc="29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en</a:t>
            </a:r>
            <a:r>
              <a:rPr sz="1500" spc="293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personas</a:t>
            </a:r>
            <a:r>
              <a:rPr sz="1500" spc="289" dirty="0">
                <a:latin typeface="Calibri"/>
                <a:cs typeface="Calibri"/>
              </a:rPr>
              <a:t> </a:t>
            </a:r>
            <a:r>
              <a:rPr sz="1500" spc="-19" dirty="0">
                <a:latin typeface="Calibri"/>
                <a:cs typeface="Calibri"/>
              </a:rPr>
              <a:t>de </a:t>
            </a:r>
            <a:r>
              <a:rPr sz="1500" dirty="0">
                <a:latin typeface="Calibri"/>
                <a:cs typeface="Calibri"/>
              </a:rPr>
              <a:t>mayor</a:t>
            </a:r>
            <a:r>
              <a:rPr sz="1500" spc="150" dirty="0">
                <a:latin typeface="Calibri"/>
                <a:cs typeface="Calibri"/>
              </a:rPr>
              <a:t>  </a:t>
            </a:r>
            <a:r>
              <a:rPr sz="1500" dirty="0">
                <a:latin typeface="Calibri"/>
                <a:cs typeface="Calibri"/>
              </a:rPr>
              <a:t>riesgo</a:t>
            </a:r>
            <a:r>
              <a:rPr sz="1500" spc="150" dirty="0">
                <a:latin typeface="Calibri"/>
                <a:cs typeface="Calibri"/>
              </a:rPr>
              <a:t>  </a:t>
            </a:r>
            <a:r>
              <a:rPr sz="1500" dirty="0">
                <a:latin typeface="Calibri"/>
                <a:cs typeface="Calibri"/>
              </a:rPr>
              <a:t>(contacto</a:t>
            </a:r>
            <a:r>
              <a:rPr sz="1500" spc="150" dirty="0">
                <a:latin typeface="Calibri"/>
                <a:cs typeface="Calibri"/>
              </a:rPr>
              <a:t>  </a:t>
            </a:r>
            <a:r>
              <a:rPr sz="1500" dirty="0">
                <a:latin typeface="Calibri"/>
                <a:cs typeface="Calibri"/>
              </a:rPr>
              <a:t>con</a:t>
            </a:r>
            <a:r>
              <a:rPr sz="1500" spc="158" dirty="0">
                <a:latin typeface="Calibri"/>
                <a:cs typeface="Calibri"/>
              </a:rPr>
              <a:t>  </a:t>
            </a:r>
            <a:r>
              <a:rPr sz="1500" dirty="0">
                <a:latin typeface="Calibri"/>
                <a:cs typeface="Calibri"/>
              </a:rPr>
              <a:t>aves</a:t>
            </a:r>
            <a:r>
              <a:rPr sz="1500" spc="150" dirty="0">
                <a:latin typeface="Calibri"/>
                <a:cs typeface="Calibri"/>
              </a:rPr>
              <a:t>  </a:t>
            </a:r>
            <a:r>
              <a:rPr sz="1500" dirty="0">
                <a:latin typeface="Calibri"/>
                <a:cs typeface="Calibri"/>
              </a:rPr>
              <a:t>o</a:t>
            </a:r>
            <a:r>
              <a:rPr sz="1500" spc="153" dirty="0">
                <a:latin typeface="Calibri"/>
                <a:cs typeface="Calibri"/>
              </a:rPr>
              <a:t>  </a:t>
            </a:r>
            <a:r>
              <a:rPr sz="1500" dirty="0">
                <a:latin typeface="Calibri"/>
                <a:cs typeface="Calibri"/>
              </a:rPr>
              <a:t>cerdos)</a:t>
            </a:r>
            <a:r>
              <a:rPr sz="1500" spc="158" dirty="0">
                <a:latin typeface="Calibri"/>
                <a:cs typeface="Calibri"/>
              </a:rPr>
              <a:t>  </a:t>
            </a:r>
            <a:r>
              <a:rPr sz="1500" dirty="0">
                <a:latin typeface="Calibri"/>
                <a:cs typeface="Calibri"/>
              </a:rPr>
              <a:t>y</a:t>
            </a:r>
            <a:r>
              <a:rPr sz="1500" spc="158" dirty="0">
                <a:latin typeface="Calibri"/>
                <a:cs typeface="Calibri"/>
              </a:rPr>
              <a:t>  </a:t>
            </a:r>
            <a:r>
              <a:rPr sz="1500" dirty="0">
                <a:latin typeface="Calibri"/>
                <a:cs typeface="Calibri"/>
              </a:rPr>
              <a:t>articulación</a:t>
            </a:r>
            <a:r>
              <a:rPr sz="1500" spc="153" dirty="0">
                <a:latin typeface="Calibri"/>
                <a:cs typeface="Calibri"/>
              </a:rPr>
              <a:t>  </a:t>
            </a:r>
            <a:r>
              <a:rPr sz="1500" dirty="0">
                <a:latin typeface="Calibri"/>
                <a:cs typeface="Calibri"/>
              </a:rPr>
              <a:t>con</a:t>
            </a:r>
            <a:r>
              <a:rPr sz="1500" spc="153" dirty="0">
                <a:latin typeface="Calibri"/>
                <a:cs typeface="Calibri"/>
              </a:rPr>
              <a:t>  </a:t>
            </a:r>
            <a:r>
              <a:rPr sz="1500" dirty="0">
                <a:latin typeface="Calibri"/>
                <a:cs typeface="Calibri"/>
              </a:rPr>
              <a:t>las</a:t>
            </a:r>
            <a:r>
              <a:rPr sz="1500" spc="150" dirty="0">
                <a:latin typeface="Calibri"/>
                <a:cs typeface="Calibri"/>
              </a:rPr>
              <a:t>  </a:t>
            </a:r>
            <a:r>
              <a:rPr sz="1500" spc="-8" dirty="0">
                <a:latin typeface="Calibri"/>
                <a:cs typeface="Calibri"/>
              </a:rPr>
              <a:t>demás instituciones</a:t>
            </a:r>
            <a:r>
              <a:rPr sz="1500" spc="-34" dirty="0">
                <a:latin typeface="Calibri"/>
                <a:cs typeface="Calibri"/>
              </a:rPr>
              <a:t> </a:t>
            </a:r>
            <a:r>
              <a:rPr sz="1500" spc="-8" dirty="0">
                <a:latin typeface="Calibri"/>
                <a:cs typeface="Calibri"/>
              </a:rPr>
              <a:t>involucradas</a:t>
            </a:r>
            <a:r>
              <a:rPr sz="1500" spc="-8" dirty="0">
                <a:latin typeface="Calibri"/>
                <a:cs typeface="Calibri"/>
              </a:rPr>
              <a:t>.</a:t>
            </a:r>
            <a:endParaRPr sz="1500" dirty="0">
              <a:latin typeface="Calibri"/>
              <a:cs typeface="Calibri"/>
            </a:endParaRPr>
          </a:p>
          <a:p>
            <a:pPr marL="9525" algn="just">
              <a:spcBef>
                <a:spcPts val="1800"/>
              </a:spcBef>
            </a:pPr>
            <a:r>
              <a:rPr sz="1500" dirty="0">
                <a:latin typeface="Calibri"/>
                <a:cs typeface="Calibri"/>
              </a:rPr>
              <a:t>T</a:t>
            </a:r>
            <a:r>
              <a:rPr sz="1500" b="1" dirty="0">
                <a:latin typeface="Calibri"/>
                <a:cs typeface="Calibri"/>
              </a:rPr>
              <a:t>ener</a:t>
            </a:r>
            <a:r>
              <a:rPr sz="1500" b="1" spc="124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en</a:t>
            </a:r>
            <a:r>
              <a:rPr sz="1500" b="1" spc="127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cuenta</a:t>
            </a:r>
            <a:r>
              <a:rPr sz="1500" b="1" spc="12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el</a:t>
            </a:r>
            <a:r>
              <a:rPr sz="1500" b="1" spc="127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comunicado</a:t>
            </a:r>
            <a:r>
              <a:rPr sz="1500" b="1" spc="124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técnico</a:t>
            </a:r>
            <a:r>
              <a:rPr sz="1500" b="1" spc="124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1</a:t>
            </a:r>
            <a:r>
              <a:rPr sz="1500" b="1" spc="12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–</a:t>
            </a:r>
            <a:r>
              <a:rPr sz="1500" b="1" spc="127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Influenza</a:t>
            </a:r>
            <a:r>
              <a:rPr sz="1500" b="1" spc="127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aviar</a:t>
            </a:r>
            <a:r>
              <a:rPr sz="1500" b="1" spc="124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altamente</a:t>
            </a:r>
            <a:r>
              <a:rPr sz="1500" b="1" spc="113" dirty="0">
                <a:latin typeface="Calibri"/>
                <a:cs typeface="Calibri"/>
              </a:rPr>
              <a:t> </a:t>
            </a:r>
            <a:r>
              <a:rPr sz="1500" b="1" spc="-8" dirty="0">
                <a:latin typeface="Calibri"/>
                <a:cs typeface="Calibri"/>
              </a:rPr>
              <a:t>patógena</a:t>
            </a:r>
            <a:endParaRPr sz="1500" dirty="0">
              <a:latin typeface="Calibri"/>
              <a:cs typeface="Calibri"/>
            </a:endParaRPr>
          </a:p>
          <a:p>
            <a:pPr marL="9525" algn="just">
              <a:spcBef>
                <a:spcPts val="4"/>
              </a:spcBef>
            </a:pPr>
            <a:r>
              <a:rPr sz="1500" b="1" dirty="0">
                <a:latin typeface="Calibri"/>
                <a:cs typeface="Calibri"/>
              </a:rPr>
              <a:t>en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aves</a:t>
            </a:r>
            <a:r>
              <a:rPr sz="1500" b="1" spc="-19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disponible</a:t>
            </a:r>
            <a:r>
              <a:rPr sz="1500" b="1" spc="-56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en</a:t>
            </a:r>
            <a:r>
              <a:rPr sz="1500" b="1" spc="-41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Comunicado</a:t>
            </a:r>
            <a:r>
              <a:rPr sz="1500" b="1" spc="-56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Influenza</a:t>
            </a:r>
            <a:r>
              <a:rPr sz="1500" b="1" spc="-38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Aviar</a:t>
            </a:r>
            <a:r>
              <a:rPr sz="1500" b="1" spc="-38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28042023.pdf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spc="-8" dirty="0">
                <a:latin typeface="Calibri"/>
                <a:cs typeface="Calibri"/>
              </a:rPr>
              <a:t>(ins.gov.co</a:t>
            </a:r>
            <a:r>
              <a:rPr sz="1500" b="1" spc="-8" dirty="0">
                <a:latin typeface="Calibri"/>
                <a:cs typeface="Calibri"/>
              </a:rPr>
              <a:t>)</a:t>
            </a:r>
            <a:endParaRPr sz="1500" dirty="0">
              <a:latin typeface="Calibri"/>
              <a:cs typeface="Calibri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92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4764" y="295069"/>
            <a:ext cx="3189503" cy="1118094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DEFINICIÓN DE CASO </a:t>
            </a:r>
            <a:r>
              <a:rPr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COVID-</a:t>
            </a:r>
            <a:r>
              <a:rPr sz="2400" b="1" dirty="0" smtClean="0">
                <a:solidFill>
                  <a:srgbClr val="13A994"/>
                </a:solidFill>
                <a:latin typeface="Calibri"/>
                <a:cs typeface="Calibri"/>
              </a:rPr>
              <a:t>19</a:t>
            </a:r>
            <a:r>
              <a:rPr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> 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>FICHA: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(346</a:t>
            </a:r>
            <a:r>
              <a:rPr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64030" y="1820620"/>
            <a:ext cx="6962277" cy="313893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157163" algn="just"/>
            <a:r>
              <a:rPr sz="1200" dirty="0" err="1" smtClean="0">
                <a:latin typeface="Arial MT"/>
                <a:cs typeface="Arial MT"/>
              </a:rPr>
              <a:t>Notificar</a:t>
            </a:r>
            <a:r>
              <a:rPr sz="1200" spc="-19" dirty="0" smtClean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en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ficha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346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spc="-8" dirty="0">
                <a:latin typeface="Arial MT"/>
                <a:cs typeface="Arial MT"/>
              </a:rPr>
              <a:t>(COVID-</a:t>
            </a:r>
            <a:r>
              <a:rPr sz="1200" dirty="0">
                <a:latin typeface="Arial MT"/>
                <a:cs typeface="Arial MT"/>
              </a:rPr>
              <a:t>19)</a:t>
            </a:r>
            <a:r>
              <a:rPr sz="1200" spc="1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los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b="1" dirty="0">
                <a:latin typeface="Arial"/>
                <a:cs typeface="Arial"/>
              </a:rPr>
              <a:t>casos</a:t>
            </a:r>
            <a:r>
              <a:rPr sz="1200" b="1" spc="-11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confirmados</a:t>
            </a:r>
            <a:r>
              <a:rPr sz="1200" b="1" spc="8" dirty="0">
                <a:latin typeface="Arial"/>
                <a:cs typeface="Arial"/>
              </a:rPr>
              <a:t> </a:t>
            </a:r>
            <a:r>
              <a:rPr sz="1200" dirty="0">
                <a:latin typeface="Arial MT"/>
                <a:cs typeface="Arial MT"/>
              </a:rPr>
              <a:t>con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manejo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b="1" spc="-8" dirty="0">
                <a:latin typeface="Arial"/>
                <a:cs typeface="Arial"/>
              </a:rPr>
              <a:t>ambulatorio, </a:t>
            </a:r>
            <a:r>
              <a:rPr sz="1200" b="1" dirty="0">
                <a:latin typeface="Arial"/>
                <a:cs typeface="Arial"/>
              </a:rPr>
              <a:t>hospitalizado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y</a:t>
            </a:r>
            <a:r>
              <a:rPr sz="1200" b="1" spc="-3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fallecido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4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Por</a:t>
            </a:r>
            <a:r>
              <a:rPr sz="1200" spc="-2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lo</a:t>
            </a:r>
            <a:r>
              <a:rPr sz="1200" spc="-4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anterior</a:t>
            </a:r>
            <a:r>
              <a:rPr sz="1200" spc="-2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es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necesario</a:t>
            </a:r>
            <a:r>
              <a:rPr sz="1200" spc="-4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antes</a:t>
            </a:r>
            <a:r>
              <a:rPr sz="1200" spc="-2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38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ingresar</a:t>
            </a:r>
            <a:r>
              <a:rPr sz="1200" spc="-2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el</a:t>
            </a:r>
            <a:r>
              <a:rPr sz="1200" spc="-34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caso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b="1" dirty="0">
                <a:latin typeface="Arial"/>
                <a:cs typeface="Arial"/>
              </a:rPr>
              <a:t>verificar</a:t>
            </a:r>
            <a:r>
              <a:rPr sz="1200" b="1" spc="4" dirty="0">
                <a:latin typeface="Arial"/>
                <a:cs typeface="Arial"/>
              </a:rPr>
              <a:t> </a:t>
            </a:r>
            <a:r>
              <a:rPr sz="1200" dirty="0">
                <a:latin typeface="Arial MT"/>
                <a:cs typeface="Arial MT"/>
              </a:rPr>
              <a:t>que</a:t>
            </a:r>
            <a:r>
              <a:rPr sz="1200" spc="-38" dirty="0">
                <a:latin typeface="Arial MT"/>
                <a:cs typeface="Arial MT"/>
              </a:rPr>
              <a:t> </a:t>
            </a:r>
            <a:r>
              <a:rPr sz="1200" spc="-19" dirty="0">
                <a:latin typeface="Arial MT"/>
                <a:cs typeface="Arial MT"/>
              </a:rPr>
              <a:t>se </a:t>
            </a:r>
            <a:r>
              <a:rPr sz="1200" dirty="0">
                <a:latin typeface="Arial MT"/>
                <a:cs typeface="Arial MT"/>
              </a:rPr>
              <a:t>cuenta</a:t>
            </a:r>
            <a:r>
              <a:rPr sz="1200" spc="-2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con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un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b="1" dirty="0">
                <a:latin typeface="Arial"/>
                <a:cs typeface="Arial"/>
              </a:rPr>
              <a:t>resultado</a:t>
            </a:r>
            <a:r>
              <a:rPr sz="1200" b="1" spc="-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positivo</a:t>
            </a:r>
            <a:r>
              <a:rPr sz="1200" b="1" spc="19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por</a:t>
            </a:r>
            <a:r>
              <a:rPr sz="1200" b="1" spc="-8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PCR</a:t>
            </a:r>
            <a:r>
              <a:rPr sz="1200" b="1" spc="-3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o</a:t>
            </a:r>
            <a:r>
              <a:rPr sz="1200" b="1" spc="-19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antígeno para</a:t>
            </a:r>
            <a:r>
              <a:rPr sz="1200" b="1" spc="-26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SARS-</a:t>
            </a:r>
            <a:r>
              <a:rPr sz="1200" b="1" spc="-26" dirty="0">
                <a:latin typeface="Arial"/>
                <a:cs typeface="Arial"/>
              </a:rPr>
              <a:t>CoV-</a:t>
            </a:r>
            <a:r>
              <a:rPr sz="1200" b="1" dirty="0">
                <a:latin typeface="Arial"/>
                <a:cs typeface="Arial"/>
              </a:rPr>
              <a:t>2,</a:t>
            </a:r>
            <a:r>
              <a:rPr sz="1200" b="1" spc="19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a</a:t>
            </a:r>
            <a:r>
              <a:rPr sz="1200" b="1" spc="-26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partir</a:t>
            </a:r>
            <a:r>
              <a:rPr sz="1200" b="1" spc="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de</a:t>
            </a:r>
            <a:r>
              <a:rPr sz="1200" b="1" spc="-26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SE</a:t>
            </a:r>
            <a:r>
              <a:rPr sz="1200" b="1" spc="-23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01</a:t>
            </a:r>
            <a:r>
              <a:rPr sz="1200" b="1" spc="-23" dirty="0">
                <a:latin typeface="Arial"/>
                <a:cs typeface="Arial"/>
              </a:rPr>
              <a:t> </a:t>
            </a:r>
            <a:r>
              <a:rPr sz="1200" b="1" spc="-19" dirty="0">
                <a:latin typeface="Arial"/>
                <a:cs typeface="Arial"/>
              </a:rPr>
              <a:t>de </a:t>
            </a:r>
            <a:r>
              <a:rPr sz="1200" b="1" spc="-8" dirty="0">
                <a:latin typeface="Arial"/>
                <a:cs typeface="Arial"/>
              </a:rPr>
              <a:t>2024.</a:t>
            </a:r>
            <a:endParaRPr sz="1200" dirty="0">
              <a:latin typeface="Arial"/>
              <a:cs typeface="Arial"/>
            </a:endParaRPr>
          </a:p>
          <a:p>
            <a:pPr>
              <a:spcBef>
                <a:spcPts val="4"/>
              </a:spcBef>
            </a:pPr>
            <a:endParaRPr sz="1200" dirty="0">
              <a:latin typeface="Arial"/>
              <a:cs typeface="Arial"/>
            </a:endParaRPr>
          </a:p>
          <a:p>
            <a:pPr marL="9525">
              <a:spcBef>
                <a:spcPts val="4"/>
              </a:spcBef>
            </a:pP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El</a:t>
            </a:r>
            <a:r>
              <a:rPr sz="1500" b="1" u="sng" spc="-19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análisis</a:t>
            </a:r>
            <a:r>
              <a:rPr sz="1500" b="1" u="sng" spc="-34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del</a:t>
            </a:r>
            <a:r>
              <a:rPr sz="1500" b="1" u="sng" spc="-19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evento</a:t>
            </a:r>
            <a:r>
              <a:rPr sz="1500" b="1" u="sng" spc="-11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se</a:t>
            </a:r>
            <a:r>
              <a:rPr sz="1500" b="1" u="sng" spc="-23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basará</a:t>
            </a:r>
            <a:r>
              <a:rPr sz="1500" b="1" u="sng" spc="-23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en</a:t>
            </a:r>
            <a:r>
              <a:rPr sz="1500" b="1" u="sng" spc="-23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lo</a:t>
            </a:r>
            <a:r>
              <a:rPr sz="1500" b="1" u="sng" spc="-19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registrado</a:t>
            </a:r>
            <a:r>
              <a:rPr sz="1500" b="1" u="sng" spc="-26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en</a:t>
            </a:r>
            <a:r>
              <a:rPr sz="1500" b="1" u="sng" spc="-23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Sivigila</a:t>
            </a:r>
            <a:r>
              <a:rPr sz="1500" b="1" u="sng" spc="-11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(cod:</a:t>
            </a:r>
            <a:r>
              <a:rPr sz="1500" b="1" u="sng" spc="-3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500" b="1" u="sng" spc="-8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346</a:t>
            </a:r>
            <a:r>
              <a:rPr sz="1500" b="1" u="sng" spc="-8" dirty="0" smtClean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).</a:t>
            </a:r>
            <a:endParaRPr lang="es-ES" sz="1500" dirty="0">
              <a:latin typeface="Arial"/>
              <a:cs typeface="Arial"/>
            </a:endParaRPr>
          </a:p>
          <a:p>
            <a:pPr marL="9525">
              <a:spcBef>
                <a:spcPts val="4"/>
              </a:spcBef>
            </a:pPr>
            <a:endParaRPr lang="es-ES" sz="1500" b="1" spc="-8" dirty="0">
              <a:latin typeface="Arial"/>
              <a:cs typeface="Arial"/>
            </a:endParaRPr>
          </a:p>
          <a:p>
            <a:pPr marL="9525" algn="ctr">
              <a:spcBef>
                <a:spcPts val="4"/>
              </a:spcBef>
            </a:pPr>
            <a:r>
              <a:rPr sz="1500" b="1" spc="-8" dirty="0" err="1" smtClean="0">
                <a:latin typeface="Calibri"/>
                <a:cs typeface="Calibri"/>
              </a:rPr>
              <a:t>Conglomerados</a:t>
            </a:r>
            <a:endParaRPr sz="1500" dirty="0">
              <a:latin typeface="Calibri"/>
              <a:cs typeface="Calibri"/>
            </a:endParaRPr>
          </a:p>
          <a:p>
            <a:pPr>
              <a:spcBef>
                <a:spcPts val="131"/>
              </a:spcBef>
            </a:pPr>
            <a:endParaRPr sz="1500" dirty="0">
              <a:latin typeface="Calibri"/>
              <a:cs typeface="Calibri"/>
            </a:endParaRPr>
          </a:p>
          <a:p>
            <a:pPr marL="236696" marR="3810" algn="just">
              <a:lnSpc>
                <a:spcPct val="99200"/>
              </a:lnSpc>
            </a:pPr>
            <a:r>
              <a:rPr sz="1200" dirty="0">
                <a:latin typeface="Arial MT"/>
                <a:cs typeface="Arial MT"/>
              </a:rPr>
              <a:t>Se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requiere</a:t>
            </a:r>
            <a:r>
              <a:rPr sz="1200" spc="68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identificación</a:t>
            </a:r>
            <a:r>
              <a:rPr sz="1200" spc="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especialmente</a:t>
            </a:r>
            <a:r>
              <a:rPr sz="1200" spc="64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personas</a:t>
            </a:r>
            <a:r>
              <a:rPr sz="1200" spc="64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con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antecedentes</a:t>
            </a:r>
            <a:r>
              <a:rPr sz="1200" spc="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64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vacunación</a:t>
            </a:r>
            <a:r>
              <a:rPr sz="1200" spc="6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para </a:t>
            </a:r>
            <a:r>
              <a:rPr sz="1200" spc="-8" dirty="0">
                <a:latin typeface="Arial MT"/>
                <a:cs typeface="Arial MT"/>
              </a:rPr>
              <a:t>Covid-</a:t>
            </a:r>
            <a:r>
              <a:rPr sz="1200" dirty="0">
                <a:latin typeface="Arial MT"/>
                <a:cs typeface="Arial MT"/>
              </a:rPr>
              <a:t>19</a:t>
            </a:r>
            <a:r>
              <a:rPr sz="1200" spc="188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</a:t>
            </a:r>
            <a:r>
              <a:rPr sz="1200" spc="19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con</a:t>
            </a:r>
            <a:r>
              <a:rPr sz="1200" spc="19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condiciones</a:t>
            </a:r>
            <a:r>
              <a:rPr sz="1200" spc="19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188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inmunosupresión</a:t>
            </a:r>
            <a:r>
              <a:rPr sz="1200" spc="188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19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base,</a:t>
            </a:r>
            <a:r>
              <a:rPr sz="1200" spc="19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así</a:t>
            </a:r>
            <a:r>
              <a:rPr sz="1200" spc="19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como</a:t>
            </a:r>
            <a:r>
              <a:rPr sz="1200" spc="19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grupos</a:t>
            </a:r>
            <a:r>
              <a:rPr sz="1200" spc="19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20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personas</a:t>
            </a:r>
            <a:r>
              <a:rPr sz="1200" spc="199" dirty="0">
                <a:latin typeface="Arial MT"/>
                <a:cs typeface="Arial MT"/>
              </a:rPr>
              <a:t> </a:t>
            </a:r>
            <a:r>
              <a:rPr sz="1200" spc="-19" dirty="0">
                <a:latin typeface="Arial MT"/>
                <a:cs typeface="Arial MT"/>
              </a:rPr>
              <a:t>no </a:t>
            </a:r>
            <a:r>
              <a:rPr sz="1200" dirty="0">
                <a:latin typeface="Arial MT"/>
                <a:cs typeface="Arial MT"/>
              </a:rPr>
              <a:t>vacunadas</a:t>
            </a:r>
            <a:r>
              <a:rPr sz="1200" spc="214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</a:t>
            </a:r>
            <a:r>
              <a:rPr sz="1200" spc="20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con</a:t>
            </a:r>
            <a:r>
              <a:rPr sz="1200" spc="20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características</a:t>
            </a:r>
            <a:r>
              <a:rPr sz="1200" spc="2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clínicas</a:t>
            </a:r>
            <a:r>
              <a:rPr sz="1200" spc="20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particulares;</a:t>
            </a:r>
            <a:r>
              <a:rPr sz="1200" spc="214" dirty="0">
                <a:latin typeface="Arial MT"/>
                <a:cs typeface="Arial MT"/>
              </a:rPr>
              <a:t> </a:t>
            </a:r>
            <a:r>
              <a:rPr sz="1200" b="1" dirty="0">
                <a:latin typeface="Arial"/>
                <a:cs typeface="Arial"/>
              </a:rPr>
              <a:t>considerar</a:t>
            </a:r>
            <a:r>
              <a:rPr sz="1200" b="1" spc="21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siempre</a:t>
            </a:r>
            <a:r>
              <a:rPr sz="1200" b="1" spc="217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la</a:t>
            </a:r>
            <a:r>
              <a:rPr sz="1200" b="1" spc="21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obtención</a:t>
            </a:r>
            <a:r>
              <a:rPr sz="1200" b="1" spc="214" dirty="0">
                <a:latin typeface="Arial"/>
                <a:cs typeface="Arial"/>
              </a:rPr>
              <a:t> </a:t>
            </a:r>
            <a:r>
              <a:rPr sz="1200" b="1" spc="-19" dirty="0">
                <a:latin typeface="Arial"/>
                <a:cs typeface="Arial"/>
              </a:rPr>
              <a:t>de </a:t>
            </a:r>
            <a:r>
              <a:rPr sz="1200" b="1" dirty="0">
                <a:latin typeface="Arial"/>
                <a:cs typeface="Arial"/>
              </a:rPr>
              <a:t>muestras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para</a:t>
            </a:r>
            <a:r>
              <a:rPr sz="1200" b="1" spc="-56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secuenciación</a:t>
            </a:r>
            <a:r>
              <a:rPr sz="1200" b="1" spc="-56" dirty="0">
                <a:latin typeface="Arial"/>
                <a:cs typeface="Arial"/>
              </a:rPr>
              <a:t> </a:t>
            </a:r>
            <a:r>
              <a:rPr sz="1200" b="1" spc="-8" dirty="0">
                <a:latin typeface="Arial"/>
                <a:cs typeface="Arial"/>
              </a:rPr>
              <a:t>genómica.</a:t>
            </a:r>
            <a:endParaRPr sz="1200" dirty="0">
              <a:latin typeface="Arial"/>
              <a:cs typeface="Arial"/>
            </a:endParaRPr>
          </a:p>
          <a:p>
            <a:pPr marL="236696" marR="5239" algn="just">
              <a:lnSpc>
                <a:spcPts val="1403"/>
              </a:lnSpc>
              <a:spcBef>
                <a:spcPts val="1373"/>
              </a:spcBef>
            </a:pPr>
            <a:r>
              <a:rPr sz="1200" dirty="0">
                <a:latin typeface="Arial MT"/>
                <a:cs typeface="Arial MT"/>
              </a:rPr>
              <a:t>Los</a:t>
            </a:r>
            <a:r>
              <a:rPr sz="1200" spc="-2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mensajes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para</a:t>
            </a:r>
            <a:r>
              <a:rPr sz="1200" spc="-2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mantener</a:t>
            </a:r>
            <a:r>
              <a:rPr sz="1200" spc="-2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las</a:t>
            </a:r>
            <a:r>
              <a:rPr sz="1200" spc="-1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medidas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8" dirty="0">
                <a:latin typeface="Arial MT"/>
                <a:cs typeface="Arial MT"/>
              </a:rPr>
              <a:t>distanciamiento,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ventilación,</a:t>
            </a:r>
            <a:r>
              <a:rPr sz="1200" spc="-2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lavado</a:t>
            </a:r>
            <a:r>
              <a:rPr sz="1200" spc="-2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38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manos,</a:t>
            </a:r>
            <a:r>
              <a:rPr sz="1200" spc="-23" dirty="0">
                <a:latin typeface="Arial MT"/>
                <a:cs typeface="Arial MT"/>
              </a:rPr>
              <a:t> </a:t>
            </a:r>
            <a:r>
              <a:rPr sz="1200" spc="-19" dirty="0">
                <a:latin typeface="Arial MT"/>
                <a:cs typeface="Arial MT"/>
              </a:rPr>
              <a:t>uso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2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mascarillas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se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deben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divulgar</a:t>
            </a:r>
            <a:r>
              <a:rPr sz="1200" spc="-26" dirty="0">
                <a:latin typeface="Arial MT"/>
                <a:cs typeface="Arial MT"/>
              </a:rPr>
              <a:t> </a:t>
            </a:r>
            <a:r>
              <a:rPr sz="1200" spc="-8" dirty="0">
                <a:latin typeface="Arial MT"/>
                <a:cs typeface="Arial MT"/>
              </a:rPr>
              <a:t>permanentemente.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65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5004145"/>
            <a:ext cx="9027822" cy="185385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6593" y="1399208"/>
            <a:ext cx="6963156" cy="355015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21158" y="4408550"/>
            <a:ext cx="3364230" cy="1015823"/>
          </a:xfrm>
          <a:prstGeom prst="rect">
            <a:avLst/>
          </a:prstGeom>
          <a:solidFill>
            <a:srgbClr val="DAE2F3"/>
          </a:solidFill>
        </p:spPr>
        <p:txBody>
          <a:bodyPr vert="horz" wrap="square" lIns="0" tIns="28099" rIns="0" bIns="0" rtlCol="0">
            <a:spAutoFit/>
          </a:bodyPr>
          <a:lstStyle/>
          <a:p>
            <a:pPr marL="153828" indent="-89535">
              <a:lnSpc>
                <a:spcPts val="1076"/>
              </a:lnSpc>
              <a:spcBef>
                <a:spcPts val="221"/>
              </a:spcBef>
              <a:buSzPct val="91666"/>
              <a:buAutoNum type="arabicPeriod"/>
              <a:tabLst>
                <a:tab pos="153828" algn="l"/>
              </a:tabLst>
            </a:pPr>
            <a:r>
              <a:rPr sz="900" spc="-8" dirty="0">
                <a:latin typeface="Calibri"/>
                <a:cs typeface="Calibri"/>
              </a:rPr>
              <a:t>*Resultado</a:t>
            </a:r>
            <a:r>
              <a:rPr sz="900" dirty="0">
                <a:latin typeface="Calibri"/>
                <a:cs typeface="Calibri"/>
              </a:rPr>
              <a:t> de</a:t>
            </a:r>
            <a:r>
              <a:rPr sz="900" spc="11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ELISA:</a:t>
            </a:r>
            <a:endParaRPr sz="900">
              <a:latin typeface="Calibri"/>
              <a:cs typeface="Calibri"/>
            </a:endParaRPr>
          </a:p>
          <a:p>
            <a:pPr marL="68104" marR="707708">
              <a:lnSpc>
                <a:spcPts val="1080"/>
              </a:lnSpc>
              <a:spcBef>
                <a:spcPts val="34"/>
              </a:spcBef>
            </a:pPr>
            <a:r>
              <a:rPr sz="900" dirty="0">
                <a:latin typeface="Calibri"/>
                <a:cs typeface="Calibri"/>
              </a:rPr>
              <a:t>Primera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muestra</a:t>
            </a:r>
            <a:r>
              <a:rPr sz="900" spc="-3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POSITIVA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Segunda</a:t>
            </a:r>
            <a:r>
              <a:rPr sz="900" spc="-4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muestra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POSITIVA </a:t>
            </a:r>
            <a:r>
              <a:rPr sz="900" dirty="0">
                <a:latin typeface="Calibri"/>
                <a:cs typeface="Calibri"/>
              </a:rPr>
              <a:t>Primera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muestra</a:t>
            </a:r>
            <a:r>
              <a:rPr sz="900" spc="-3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POSITIVA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Segunda</a:t>
            </a:r>
            <a:r>
              <a:rPr sz="900" spc="-4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muestra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NEGATIVA </a:t>
            </a:r>
            <a:r>
              <a:rPr sz="900" dirty="0">
                <a:latin typeface="Calibri"/>
                <a:cs typeface="Calibri"/>
              </a:rPr>
              <a:t>Primera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muestra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NEGATIVA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Segunda</a:t>
            </a:r>
            <a:r>
              <a:rPr sz="900" spc="-38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muestra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POSITIVA</a:t>
            </a:r>
            <a:endParaRPr sz="900">
              <a:latin typeface="Calibri"/>
              <a:cs typeface="Calibri"/>
            </a:endParaRPr>
          </a:p>
          <a:p>
            <a:pPr marL="180975" indent="-112871">
              <a:lnSpc>
                <a:spcPts val="1050"/>
              </a:lnSpc>
              <a:buSzPct val="91666"/>
              <a:buFont typeface="Calibri"/>
              <a:buAutoNum type="arabicPeriod" startAt="2"/>
              <a:tabLst>
                <a:tab pos="180975" algn="l"/>
              </a:tabLst>
            </a:pPr>
            <a:r>
              <a:rPr sz="900" dirty="0">
                <a:latin typeface="Arial MT"/>
                <a:cs typeface="Arial MT"/>
              </a:rPr>
              <a:t>►</a:t>
            </a:r>
            <a:r>
              <a:rPr sz="900" dirty="0">
                <a:latin typeface="Calibri"/>
                <a:cs typeface="Calibri"/>
              </a:rPr>
              <a:t>Muestras</a:t>
            </a:r>
            <a:r>
              <a:rPr sz="900" spc="-3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tomadas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manera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simultanea.</a:t>
            </a:r>
            <a:endParaRPr sz="900">
              <a:latin typeface="Calibri"/>
              <a:cs typeface="Calibri"/>
            </a:endParaRPr>
          </a:p>
          <a:p>
            <a:pPr marL="68104" marR="232886" indent="112395">
              <a:lnSpc>
                <a:spcPts val="1080"/>
              </a:lnSpc>
              <a:spcBef>
                <a:spcPts val="30"/>
              </a:spcBef>
              <a:buSzPct val="91666"/>
              <a:buAutoNum type="arabicPeriod" startAt="2"/>
              <a:tabLst>
                <a:tab pos="180499" algn="l"/>
              </a:tabLst>
            </a:pPr>
            <a:r>
              <a:rPr sz="900" dirty="0">
                <a:latin typeface="Calibri"/>
                <a:cs typeface="Calibri"/>
              </a:rPr>
              <a:t>Brotes:</a:t>
            </a:r>
            <a:r>
              <a:rPr sz="900" spc="18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Realizar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unidad</a:t>
            </a:r>
            <a:r>
              <a:rPr sz="900" spc="-41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análisis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</a:t>
            </a:r>
            <a:r>
              <a:rPr sz="900" spc="18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pruebas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diferenciales</a:t>
            </a:r>
            <a:r>
              <a:rPr sz="900" spc="169" dirty="0">
                <a:latin typeface="Calibri"/>
                <a:cs typeface="Calibri"/>
              </a:rPr>
              <a:t> </a:t>
            </a:r>
            <a:r>
              <a:rPr sz="900" spc="-19" dirty="0">
                <a:latin typeface="Calibri"/>
                <a:cs typeface="Calibri"/>
              </a:rPr>
              <a:t>con </a:t>
            </a:r>
            <a:r>
              <a:rPr sz="900" dirty="0">
                <a:latin typeface="Calibri"/>
                <a:cs typeface="Calibri"/>
              </a:rPr>
              <a:t>otros</a:t>
            </a:r>
            <a:r>
              <a:rPr sz="900" spc="-23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eventos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450" y="1637918"/>
            <a:ext cx="1521619" cy="209191"/>
          </a:xfrm>
          <a:prstGeom prst="rect">
            <a:avLst/>
          </a:prstGeom>
          <a:ln w="9525">
            <a:solidFill>
              <a:srgbClr val="538235"/>
            </a:solidFill>
          </a:ln>
        </p:spPr>
        <p:txBody>
          <a:bodyPr vert="horz" wrap="square" lIns="0" tIns="24288" rIns="0" bIns="0" rtlCol="0">
            <a:spAutoFit/>
          </a:bodyPr>
          <a:lstStyle/>
          <a:p>
            <a:pPr marL="411480">
              <a:spcBef>
                <a:spcPts val="191"/>
              </a:spcBef>
            </a:pPr>
            <a:r>
              <a:rPr sz="1200" dirty="0">
                <a:latin typeface="Calibri"/>
                <a:cs typeface="Calibri"/>
              </a:rPr>
              <a:t>Casos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8" dirty="0">
                <a:latin typeface="Calibri"/>
                <a:cs typeface="Calibri"/>
              </a:rPr>
              <a:t>vivos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LEPTOSPIROSIS 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4019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8618"/>
            <a:ext cx="9143999" cy="1589383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3036709" y="4346977"/>
            <a:ext cx="1613535" cy="382429"/>
          </a:xfrm>
          <a:custGeom>
            <a:avLst/>
            <a:gdLst/>
            <a:ahLst/>
            <a:cxnLst/>
            <a:rect l="l" t="t" r="r" b="b"/>
            <a:pathLst>
              <a:path w="2151379" h="509904">
                <a:moveTo>
                  <a:pt x="2150905" y="0"/>
                </a:moveTo>
                <a:lnTo>
                  <a:pt x="0" y="0"/>
                </a:lnTo>
                <a:lnTo>
                  <a:pt x="0" y="509599"/>
                </a:lnTo>
                <a:lnTo>
                  <a:pt x="2150905" y="509599"/>
                </a:lnTo>
                <a:lnTo>
                  <a:pt x="2150905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 txBox="1"/>
          <p:nvPr/>
        </p:nvSpPr>
        <p:spPr>
          <a:xfrm>
            <a:off x="1375768" y="3264388"/>
            <a:ext cx="823913" cy="103852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60972" marR="20479" indent="-127635">
              <a:lnSpc>
                <a:spcPct val="110600"/>
              </a:lnSpc>
              <a:spcBef>
                <a:spcPts val="71"/>
              </a:spcBef>
              <a:buAutoNum type="arabicPeriod"/>
              <a:tabLst>
                <a:tab pos="251460" algn="l"/>
              </a:tabLst>
            </a:pPr>
            <a:r>
              <a:rPr sz="1013" b="1" dirty="0">
                <a:latin typeface="Calibri"/>
                <a:cs typeface="Calibri"/>
              </a:rPr>
              <a:t>Cabeza</a:t>
            </a:r>
            <a:r>
              <a:rPr sz="1013" b="1" spc="-38" dirty="0">
                <a:latin typeface="Calibri"/>
                <a:cs typeface="Calibri"/>
              </a:rPr>
              <a:t> </a:t>
            </a:r>
            <a:r>
              <a:rPr sz="1013" b="1" spc="-15" dirty="0">
                <a:latin typeface="Calibri"/>
                <a:cs typeface="Calibri"/>
              </a:rPr>
              <a:t>cara 	</a:t>
            </a:r>
            <a:r>
              <a:rPr sz="1013" b="1" spc="-8" dirty="0">
                <a:latin typeface="Calibri"/>
                <a:cs typeface="Calibri"/>
              </a:rPr>
              <a:t>cuello</a:t>
            </a:r>
            <a:endParaRPr sz="1013" dirty="0">
              <a:latin typeface="Calibri"/>
              <a:cs typeface="Calibri"/>
            </a:endParaRPr>
          </a:p>
          <a:p>
            <a:pPr marL="156209" marR="93821" indent="-48101">
              <a:lnSpc>
                <a:spcPct val="110500"/>
              </a:lnSpc>
              <a:spcBef>
                <a:spcPts val="4"/>
              </a:spcBef>
            </a:pPr>
            <a:r>
              <a:rPr sz="1013" b="1" dirty="0">
                <a:latin typeface="Calibri"/>
                <a:cs typeface="Calibri"/>
              </a:rPr>
              <a:t>Manos</a:t>
            </a:r>
            <a:r>
              <a:rPr sz="1013" b="1" spc="-19" dirty="0">
                <a:latin typeface="Calibri"/>
                <a:cs typeface="Calibri"/>
              </a:rPr>
              <a:t> </a:t>
            </a:r>
            <a:r>
              <a:rPr sz="1013" b="1" spc="-15" dirty="0">
                <a:latin typeface="Calibri"/>
                <a:cs typeface="Calibri"/>
              </a:rPr>
              <a:t>pies </a:t>
            </a:r>
            <a:r>
              <a:rPr sz="1013" b="1" spc="-8" dirty="0">
                <a:latin typeface="Calibri"/>
                <a:cs typeface="Calibri"/>
              </a:rPr>
              <a:t>Genitales</a:t>
            </a:r>
            <a:endParaRPr sz="1013" dirty="0">
              <a:latin typeface="Calibri"/>
              <a:cs typeface="Calibri"/>
            </a:endParaRPr>
          </a:p>
          <a:p>
            <a:pPr marL="242888" indent="-127635">
              <a:spcBef>
                <a:spcPts val="127"/>
              </a:spcBef>
              <a:buAutoNum type="arabicPeriod" startAt="2"/>
              <a:tabLst>
                <a:tab pos="242888" algn="l"/>
              </a:tabLst>
            </a:pPr>
            <a:r>
              <a:rPr sz="1013" b="1" spc="-8" dirty="0">
                <a:latin typeface="Calibri"/>
                <a:cs typeface="Calibri"/>
              </a:rPr>
              <a:t>Múltiple</a:t>
            </a:r>
            <a:endParaRPr sz="1013" dirty="0">
              <a:latin typeface="Calibri"/>
              <a:cs typeface="Calibri"/>
            </a:endParaRPr>
          </a:p>
          <a:p>
            <a:pPr marL="147638" indent="-127635">
              <a:spcBef>
                <a:spcPts val="127"/>
              </a:spcBef>
              <a:buAutoNum type="arabicPeriod" startAt="2"/>
              <a:tabLst>
                <a:tab pos="147638" algn="l"/>
              </a:tabLst>
            </a:pPr>
            <a:r>
              <a:rPr sz="1013" b="1" spc="-8" dirty="0">
                <a:latin typeface="Calibri"/>
                <a:cs typeface="Calibri"/>
              </a:rPr>
              <a:t>Profundidad</a:t>
            </a:r>
            <a:endParaRPr sz="1013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06103" y="3241208"/>
            <a:ext cx="831056" cy="734688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13" dirty="0">
              <a:latin typeface="Times New Roman"/>
              <a:cs typeface="Times New Roman"/>
            </a:endParaRPr>
          </a:p>
          <a:p>
            <a:pPr>
              <a:spcBef>
                <a:spcPts val="614"/>
              </a:spcBef>
            </a:pPr>
            <a:endParaRPr sz="1013" dirty="0" smtClean="0">
              <a:latin typeface="Times New Roman"/>
              <a:cs typeface="Times New Roman"/>
            </a:endParaRPr>
          </a:p>
          <a:p>
            <a:pPr marL="40481" marR="39529" indent="149543">
              <a:lnSpc>
                <a:spcPct val="110500"/>
              </a:lnSpc>
            </a:pPr>
            <a:r>
              <a:rPr sz="1013" b="1" spc="-8" dirty="0" err="1" smtClean="0">
                <a:latin typeface="Calibri"/>
                <a:cs typeface="Calibri"/>
              </a:rPr>
              <a:t>Tronco</a:t>
            </a:r>
            <a:r>
              <a:rPr sz="1013" b="1" spc="-15" dirty="0" smtClean="0">
                <a:latin typeface="Calibri"/>
                <a:cs typeface="Calibri"/>
              </a:rPr>
              <a:t> </a:t>
            </a:r>
            <a:r>
              <a:rPr sz="1013" b="1" spc="-38" dirty="0">
                <a:latin typeface="Calibri"/>
                <a:cs typeface="Calibri"/>
              </a:rPr>
              <a:t>y </a:t>
            </a:r>
            <a:r>
              <a:rPr sz="1013" b="1" spc="-8" dirty="0">
                <a:latin typeface="Calibri"/>
                <a:cs typeface="Calibri"/>
              </a:rPr>
              <a:t>extremidades</a:t>
            </a:r>
            <a:endParaRPr sz="1013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6103" y="4346932"/>
            <a:ext cx="831056" cy="267446"/>
          </a:xfrm>
          <a:prstGeom prst="rect">
            <a:avLst/>
          </a:prstGeom>
          <a:solidFill>
            <a:srgbClr val="FFC000"/>
          </a:solidFill>
          <a:ln w="18125">
            <a:solidFill>
              <a:srgbClr val="000000"/>
            </a:solidFill>
          </a:ln>
        </p:spPr>
        <p:txBody>
          <a:bodyPr vert="horz" wrap="square" lIns="0" tIns="110490" rIns="0" bIns="0" rtlCol="0">
            <a:spAutoFit/>
          </a:bodyPr>
          <a:lstStyle/>
          <a:p>
            <a:pPr marL="9049" algn="ctr">
              <a:spcBef>
                <a:spcPts val="870"/>
              </a:spcBef>
            </a:pPr>
            <a:r>
              <a:rPr sz="1013" spc="-15" dirty="0">
                <a:latin typeface="Calibri"/>
                <a:cs typeface="Calibri"/>
              </a:rPr>
              <a:t>Leve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3507" y="4446847"/>
            <a:ext cx="1593056" cy="166457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435293">
              <a:spcBef>
                <a:spcPts val="83"/>
              </a:spcBef>
            </a:pPr>
            <a:r>
              <a:rPr sz="1013" dirty="0">
                <a:latin typeface="Calibri"/>
                <a:cs typeface="Calibri"/>
              </a:rPr>
              <a:t>No</a:t>
            </a:r>
            <a:r>
              <a:rPr sz="1013" spc="-41" dirty="0">
                <a:latin typeface="Calibri"/>
                <a:cs typeface="Calibri"/>
              </a:rPr>
              <a:t> </a:t>
            </a:r>
            <a:r>
              <a:rPr sz="1013" spc="-8" dirty="0">
                <a:latin typeface="Calibri"/>
                <a:cs typeface="Calibri"/>
              </a:rPr>
              <a:t>exposición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36709" y="4722368"/>
            <a:ext cx="1606391" cy="164052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8096" rIns="0" bIns="0" rtlCol="0">
            <a:spAutoFit/>
          </a:bodyPr>
          <a:lstStyle/>
          <a:p>
            <a:pPr marL="340043">
              <a:spcBef>
                <a:spcPts val="64"/>
              </a:spcBef>
            </a:pPr>
            <a:r>
              <a:rPr sz="1013" b="1" dirty="0">
                <a:latin typeface="Calibri"/>
                <a:cs typeface="Calibri"/>
              </a:rPr>
              <a:t>Animal</a:t>
            </a:r>
            <a:r>
              <a:rPr sz="1013" b="1" spc="206" dirty="0">
                <a:latin typeface="Calibri"/>
                <a:cs typeface="Calibri"/>
              </a:rPr>
              <a:t> </a:t>
            </a:r>
            <a:r>
              <a:rPr sz="1013" b="1" dirty="0">
                <a:latin typeface="Calibri"/>
                <a:cs typeface="Calibri"/>
              </a:rPr>
              <a:t>se</a:t>
            </a:r>
            <a:r>
              <a:rPr sz="1013" b="1" spc="4" dirty="0">
                <a:latin typeface="Calibri"/>
                <a:cs typeface="Calibri"/>
              </a:rPr>
              <a:t> </a:t>
            </a:r>
            <a:r>
              <a:rPr sz="1013" b="1" spc="-8" dirty="0">
                <a:latin typeface="Calibri"/>
                <a:cs typeface="Calibri"/>
              </a:rPr>
              <a:t>pierde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36709" y="4899850"/>
            <a:ext cx="1606391" cy="163571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marL="47149">
              <a:spcBef>
                <a:spcPts val="60"/>
              </a:spcBef>
            </a:pPr>
            <a:r>
              <a:rPr sz="1013" b="1" dirty="0">
                <a:latin typeface="Calibri"/>
                <a:cs typeface="Calibri"/>
              </a:rPr>
              <a:t>Animal:</a:t>
            </a:r>
            <a:r>
              <a:rPr sz="1013" b="1" spc="-30" dirty="0">
                <a:latin typeface="Calibri"/>
                <a:cs typeface="Calibri"/>
              </a:rPr>
              <a:t> </a:t>
            </a:r>
            <a:r>
              <a:rPr sz="1013" b="1" dirty="0">
                <a:latin typeface="Calibri"/>
                <a:cs typeface="Calibri"/>
              </a:rPr>
              <a:t>sígnología</a:t>
            </a:r>
            <a:r>
              <a:rPr sz="1013" b="1" spc="-38" dirty="0">
                <a:latin typeface="Calibri"/>
                <a:cs typeface="Calibri"/>
              </a:rPr>
              <a:t> </a:t>
            </a:r>
            <a:r>
              <a:rPr sz="1013" b="1" dirty="0">
                <a:latin typeface="Calibri"/>
                <a:cs typeface="Calibri"/>
              </a:rPr>
              <a:t>o</a:t>
            </a:r>
            <a:r>
              <a:rPr sz="1013" b="1" spc="-30" dirty="0">
                <a:latin typeface="Calibri"/>
                <a:cs typeface="Calibri"/>
              </a:rPr>
              <a:t> </a:t>
            </a:r>
            <a:r>
              <a:rPr sz="1013" b="1" spc="-8" dirty="0">
                <a:latin typeface="Calibri"/>
                <a:cs typeface="Calibri"/>
              </a:rPr>
              <a:t>muerte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235" y="3326211"/>
            <a:ext cx="667226" cy="3520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7146" marR="26194" indent="6668">
              <a:lnSpc>
                <a:spcPct val="110400"/>
              </a:lnSpc>
              <a:spcBef>
                <a:spcPts val="71"/>
              </a:spcBef>
            </a:pPr>
            <a:r>
              <a:rPr sz="1013" b="1" spc="-8" dirty="0">
                <a:latin typeface="Calibri"/>
                <a:cs typeface="Calibri"/>
              </a:rPr>
              <a:t>Producción </a:t>
            </a:r>
            <a:r>
              <a:rPr sz="1013" b="1" dirty="0">
                <a:latin typeface="Calibri"/>
                <a:cs typeface="Calibri"/>
              </a:rPr>
              <a:t>y</a:t>
            </a:r>
            <a:r>
              <a:rPr sz="1013" b="1" spc="-19" dirty="0">
                <a:latin typeface="Calibri"/>
                <a:cs typeface="Calibri"/>
              </a:rPr>
              <a:t> </a:t>
            </a:r>
            <a:r>
              <a:rPr sz="1013" b="1" spc="-8" dirty="0">
                <a:latin typeface="Calibri"/>
                <a:cs typeface="Calibri"/>
              </a:rPr>
              <a:t>silvestres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234" y="4346977"/>
            <a:ext cx="2130743" cy="260232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103346" rIns="0" bIns="0" rtlCol="0">
            <a:spAutoFit/>
          </a:bodyPr>
          <a:lstStyle/>
          <a:p>
            <a:pPr algn="ctr">
              <a:spcBef>
                <a:spcPts val="814"/>
              </a:spcBef>
            </a:pPr>
            <a:r>
              <a:rPr sz="1013" spc="-8" dirty="0">
                <a:latin typeface="Calibri"/>
                <a:cs typeface="Calibri"/>
              </a:rPr>
              <a:t>Grave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06102" y="5077332"/>
            <a:ext cx="2437448" cy="163571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marL="619125">
              <a:spcBef>
                <a:spcPts val="60"/>
              </a:spcBef>
            </a:pPr>
            <a:r>
              <a:rPr sz="1013" b="1" spc="-8" dirty="0">
                <a:latin typeface="Calibri"/>
                <a:cs typeface="Calibri"/>
              </a:rPr>
              <a:t>Inmunocomprometido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9567" y="2795035"/>
            <a:ext cx="3877151" cy="166457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5715" algn="ctr">
              <a:spcBef>
                <a:spcPts val="83"/>
              </a:spcBef>
            </a:pPr>
            <a:r>
              <a:rPr sz="1013" b="1" dirty="0">
                <a:latin typeface="Calibri"/>
                <a:cs typeface="Calibri"/>
              </a:rPr>
              <a:t>Perros</a:t>
            </a:r>
            <a:r>
              <a:rPr sz="1013" b="1" spc="23" dirty="0">
                <a:latin typeface="Calibri"/>
                <a:cs typeface="Calibri"/>
              </a:rPr>
              <a:t> </a:t>
            </a:r>
            <a:r>
              <a:rPr sz="1013" b="1" dirty="0">
                <a:latin typeface="Calibri"/>
                <a:cs typeface="Calibri"/>
              </a:rPr>
              <a:t>y</a:t>
            </a:r>
            <a:r>
              <a:rPr sz="1013" b="1" spc="-4" dirty="0">
                <a:latin typeface="Calibri"/>
                <a:cs typeface="Calibri"/>
              </a:rPr>
              <a:t> </a:t>
            </a:r>
            <a:r>
              <a:rPr sz="1013" b="1" spc="-15" dirty="0">
                <a:latin typeface="Calibri"/>
                <a:cs typeface="Calibri"/>
              </a:rPr>
              <a:t>gatos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6167" y="3084129"/>
            <a:ext cx="612933" cy="813621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13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13">
              <a:latin typeface="Times New Roman"/>
              <a:cs typeface="Times New Roman"/>
            </a:endParaRPr>
          </a:p>
          <a:p>
            <a:pPr>
              <a:spcBef>
                <a:spcPts val="41"/>
              </a:spcBef>
            </a:pPr>
            <a:endParaRPr sz="1013">
              <a:latin typeface="Times New Roman"/>
              <a:cs typeface="Times New Roman"/>
            </a:endParaRPr>
          </a:p>
          <a:p>
            <a:pPr marL="60960" marR="19526" indent="-27623">
              <a:lnSpc>
                <a:spcPct val="110600"/>
              </a:lnSpc>
            </a:pPr>
            <a:r>
              <a:rPr sz="1013" b="1" spc="-8" dirty="0">
                <a:latin typeface="Calibri"/>
                <a:cs typeface="Calibri"/>
              </a:rPr>
              <a:t>Signología </a:t>
            </a:r>
            <a:r>
              <a:rPr sz="1013" b="1" dirty="0">
                <a:latin typeface="Calibri"/>
                <a:cs typeface="Calibri"/>
              </a:rPr>
              <a:t>o</a:t>
            </a:r>
            <a:r>
              <a:rPr sz="1013" b="1" spc="-30" dirty="0">
                <a:latin typeface="Calibri"/>
                <a:cs typeface="Calibri"/>
              </a:rPr>
              <a:t> </a:t>
            </a:r>
            <a:r>
              <a:rPr sz="1013" b="1" spc="-8" dirty="0">
                <a:latin typeface="Calibri"/>
                <a:cs typeface="Calibri"/>
              </a:rPr>
              <a:t>muerte</a:t>
            </a:r>
            <a:endParaRPr sz="1013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68971" y="3084128"/>
            <a:ext cx="1667828" cy="153888"/>
          </a:xfrm>
          <a:prstGeom prst="rect">
            <a:avLst/>
          </a:prstGeom>
          <a:ln w="181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49104">
              <a:lnSpc>
                <a:spcPts val="1170"/>
              </a:lnSpc>
            </a:pPr>
            <a:r>
              <a:rPr sz="1013" b="1" dirty="0">
                <a:latin typeface="Calibri"/>
                <a:cs typeface="Calibri"/>
              </a:rPr>
              <a:t>No</a:t>
            </a:r>
            <a:r>
              <a:rPr sz="1013" b="1" spc="-8" dirty="0">
                <a:latin typeface="Calibri"/>
                <a:cs typeface="Calibri"/>
              </a:rPr>
              <a:t> </a:t>
            </a:r>
            <a:r>
              <a:rPr sz="1013" b="1" spc="-8" dirty="0" smtClean="0">
                <a:latin typeface="Calibri"/>
                <a:cs typeface="Calibri"/>
              </a:rPr>
              <a:t>observable</a:t>
            </a:r>
            <a:endParaRPr sz="1013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43507" y="3620896"/>
            <a:ext cx="1593056" cy="166457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489585">
              <a:spcBef>
                <a:spcPts val="83"/>
              </a:spcBef>
            </a:pPr>
            <a:r>
              <a:rPr sz="1013" b="1" spc="-8" dirty="0">
                <a:latin typeface="Calibri"/>
                <a:cs typeface="Calibri"/>
              </a:rPr>
              <a:t>Observable</a:t>
            </a:r>
            <a:endParaRPr sz="1013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572" y="2122550"/>
            <a:ext cx="9133999" cy="3878580"/>
            <a:chOff x="6096" y="1687067"/>
            <a:chExt cx="12178665" cy="5171440"/>
          </a:xfrm>
        </p:grpSpPr>
        <p:sp>
          <p:nvSpPr>
            <p:cNvPr id="17" name="object 17"/>
            <p:cNvSpPr/>
            <p:nvPr/>
          </p:nvSpPr>
          <p:spPr>
            <a:xfrm>
              <a:off x="109646" y="2441448"/>
              <a:ext cx="6090285" cy="9525"/>
            </a:xfrm>
            <a:custGeom>
              <a:avLst/>
              <a:gdLst/>
              <a:ahLst/>
              <a:cxnLst/>
              <a:rect l="l" t="t" r="r" b="b"/>
              <a:pathLst>
                <a:path w="6090285" h="9525">
                  <a:moveTo>
                    <a:pt x="0" y="9045"/>
                  </a:moveTo>
                  <a:lnTo>
                    <a:pt x="6089985" y="9045"/>
                  </a:lnTo>
                  <a:lnTo>
                    <a:pt x="6089985" y="0"/>
                  </a:lnTo>
                  <a:lnTo>
                    <a:pt x="0" y="0"/>
                  </a:lnTo>
                  <a:lnTo>
                    <a:pt x="0" y="90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12906" y="2455093"/>
              <a:ext cx="0" cy="501015"/>
            </a:xfrm>
            <a:custGeom>
              <a:avLst/>
              <a:gdLst/>
              <a:ahLst/>
              <a:cxnLst/>
              <a:rect l="l" t="t" r="r" b="b"/>
              <a:pathLst>
                <a:path h="501014">
                  <a:moveTo>
                    <a:pt x="0" y="0"/>
                  </a:moveTo>
                  <a:lnTo>
                    <a:pt x="0" y="500521"/>
                  </a:lnTo>
                </a:path>
              </a:pathLst>
            </a:custGeom>
            <a:ln w="90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008367" y="2450502"/>
              <a:ext cx="5191760" cy="528320"/>
            </a:xfrm>
            <a:custGeom>
              <a:avLst/>
              <a:gdLst/>
              <a:ahLst/>
              <a:cxnLst/>
              <a:rect l="l" t="t" r="r" b="b"/>
              <a:pathLst>
                <a:path w="5191760" h="528319">
                  <a:moveTo>
                    <a:pt x="9067" y="0"/>
                  </a:moveTo>
                  <a:lnTo>
                    <a:pt x="0" y="0"/>
                  </a:lnTo>
                  <a:lnTo>
                    <a:pt x="0" y="509600"/>
                  </a:lnTo>
                  <a:lnTo>
                    <a:pt x="9067" y="509600"/>
                  </a:lnTo>
                  <a:lnTo>
                    <a:pt x="9067" y="0"/>
                  </a:lnTo>
                  <a:close/>
                </a:path>
                <a:path w="5191760" h="528319">
                  <a:moveTo>
                    <a:pt x="5191531" y="509600"/>
                  </a:moveTo>
                  <a:lnTo>
                    <a:pt x="9067" y="509600"/>
                  </a:lnTo>
                  <a:lnTo>
                    <a:pt x="9067" y="527748"/>
                  </a:lnTo>
                  <a:lnTo>
                    <a:pt x="5191531" y="527748"/>
                  </a:lnTo>
                  <a:lnTo>
                    <a:pt x="5191531" y="509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838829" y="3183179"/>
              <a:ext cx="1089660" cy="0"/>
            </a:xfrm>
            <a:custGeom>
              <a:avLst/>
              <a:gdLst/>
              <a:ahLst/>
              <a:cxnLst/>
              <a:rect l="l" t="t" r="r" b="b"/>
              <a:pathLst>
                <a:path w="1089660">
                  <a:moveTo>
                    <a:pt x="0" y="0"/>
                  </a:moveTo>
                  <a:lnTo>
                    <a:pt x="1089107" y="0"/>
                  </a:lnTo>
                </a:path>
              </a:pathLst>
            </a:custGeom>
            <a:ln w="90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571" y="2441460"/>
              <a:ext cx="6099810" cy="3431540"/>
            </a:xfrm>
            <a:custGeom>
              <a:avLst/>
              <a:gdLst/>
              <a:ahLst/>
              <a:cxnLst/>
              <a:rect l="l" t="t" r="r" b="b"/>
              <a:pathLst>
                <a:path w="6099810" h="3431540">
                  <a:moveTo>
                    <a:pt x="6099276" y="9105"/>
                  </a:moveTo>
                  <a:lnTo>
                    <a:pt x="6081153" y="9105"/>
                  </a:lnTo>
                  <a:lnTo>
                    <a:pt x="6081153" y="2202370"/>
                  </a:lnTo>
                  <a:lnTo>
                    <a:pt x="6081153" y="2220531"/>
                  </a:lnTo>
                  <a:lnTo>
                    <a:pt x="6081153" y="2702953"/>
                  </a:lnTo>
                  <a:lnTo>
                    <a:pt x="3957434" y="2702953"/>
                  </a:lnTo>
                  <a:lnTo>
                    <a:pt x="3957434" y="2220531"/>
                  </a:lnTo>
                  <a:lnTo>
                    <a:pt x="6081153" y="2220531"/>
                  </a:lnTo>
                  <a:lnTo>
                    <a:pt x="6081153" y="2202370"/>
                  </a:lnTo>
                  <a:lnTo>
                    <a:pt x="3957434" y="2202370"/>
                  </a:lnTo>
                  <a:lnTo>
                    <a:pt x="3957434" y="536854"/>
                  </a:lnTo>
                  <a:lnTo>
                    <a:pt x="3939311" y="536854"/>
                  </a:lnTo>
                  <a:lnTo>
                    <a:pt x="3939311" y="2202370"/>
                  </a:lnTo>
                  <a:lnTo>
                    <a:pt x="3939311" y="2220531"/>
                  </a:lnTo>
                  <a:lnTo>
                    <a:pt x="3939311" y="2702953"/>
                  </a:lnTo>
                  <a:lnTo>
                    <a:pt x="2849956" y="2702953"/>
                  </a:lnTo>
                  <a:lnTo>
                    <a:pt x="2849956" y="2220531"/>
                  </a:lnTo>
                  <a:lnTo>
                    <a:pt x="3939311" y="2220531"/>
                  </a:lnTo>
                  <a:lnTo>
                    <a:pt x="3939311" y="2202370"/>
                  </a:lnTo>
                  <a:lnTo>
                    <a:pt x="2849956" y="2202370"/>
                  </a:lnTo>
                  <a:lnTo>
                    <a:pt x="2849956" y="728103"/>
                  </a:lnTo>
                  <a:lnTo>
                    <a:pt x="2831833" y="728103"/>
                  </a:lnTo>
                  <a:lnTo>
                    <a:pt x="2831833" y="737120"/>
                  </a:lnTo>
                  <a:lnTo>
                    <a:pt x="1733778" y="737120"/>
                  </a:lnTo>
                  <a:lnTo>
                    <a:pt x="1733778" y="746201"/>
                  </a:lnTo>
                  <a:lnTo>
                    <a:pt x="2831833" y="746201"/>
                  </a:lnTo>
                  <a:lnTo>
                    <a:pt x="2831833" y="2202370"/>
                  </a:lnTo>
                  <a:lnTo>
                    <a:pt x="2831833" y="2220531"/>
                  </a:lnTo>
                  <a:lnTo>
                    <a:pt x="2831833" y="2702953"/>
                  </a:lnTo>
                  <a:lnTo>
                    <a:pt x="9067" y="2702953"/>
                  </a:lnTo>
                  <a:lnTo>
                    <a:pt x="9067" y="2220531"/>
                  </a:lnTo>
                  <a:lnTo>
                    <a:pt x="2831833" y="2220531"/>
                  </a:lnTo>
                  <a:lnTo>
                    <a:pt x="2831833" y="2202370"/>
                  </a:lnTo>
                  <a:lnTo>
                    <a:pt x="9067" y="2202370"/>
                  </a:lnTo>
                  <a:lnTo>
                    <a:pt x="9067" y="0"/>
                  </a:lnTo>
                  <a:lnTo>
                    <a:pt x="0" y="0"/>
                  </a:lnTo>
                  <a:lnTo>
                    <a:pt x="0" y="2721114"/>
                  </a:lnTo>
                  <a:lnTo>
                    <a:pt x="9067" y="2721114"/>
                  </a:lnTo>
                  <a:lnTo>
                    <a:pt x="2831833" y="2721114"/>
                  </a:lnTo>
                  <a:lnTo>
                    <a:pt x="2849956" y="2721114"/>
                  </a:lnTo>
                  <a:lnTo>
                    <a:pt x="3939311" y="2721114"/>
                  </a:lnTo>
                  <a:lnTo>
                    <a:pt x="3939311" y="3194405"/>
                  </a:lnTo>
                  <a:lnTo>
                    <a:pt x="3957434" y="3194405"/>
                  </a:lnTo>
                  <a:lnTo>
                    <a:pt x="3957434" y="2721114"/>
                  </a:lnTo>
                  <a:lnTo>
                    <a:pt x="6081153" y="2721114"/>
                  </a:lnTo>
                  <a:lnTo>
                    <a:pt x="6081153" y="3431044"/>
                  </a:lnTo>
                  <a:lnTo>
                    <a:pt x="6099276" y="3431044"/>
                  </a:lnTo>
                  <a:lnTo>
                    <a:pt x="6099276" y="2721114"/>
                  </a:lnTo>
                  <a:lnTo>
                    <a:pt x="6099276" y="2702953"/>
                  </a:lnTo>
                  <a:lnTo>
                    <a:pt x="6099276" y="2220531"/>
                  </a:lnTo>
                  <a:lnTo>
                    <a:pt x="6099276" y="2202370"/>
                  </a:lnTo>
                  <a:lnTo>
                    <a:pt x="6099276" y="91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2" name="object 22"/>
            <p:cNvSpPr/>
            <p:nvPr/>
          </p:nvSpPr>
          <p:spPr>
            <a:xfrm>
              <a:off x="543445" y="5128678"/>
              <a:ext cx="3505835" cy="590550"/>
            </a:xfrm>
            <a:custGeom>
              <a:avLst/>
              <a:gdLst/>
              <a:ahLst/>
              <a:cxnLst/>
              <a:rect l="l" t="t" r="r" b="b"/>
              <a:pathLst>
                <a:path w="3505835" h="590550">
                  <a:moveTo>
                    <a:pt x="2389200" y="572071"/>
                  </a:moveTo>
                  <a:lnTo>
                    <a:pt x="44373" y="572071"/>
                  </a:lnTo>
                  <a:lnTo>
                    <a:pt x="41808" y="96596"/>
                  </a:lnTo>
                  <a:lnTo>
                    <a:pt x="70713" y="90030"/>
                  </a:lnTo>
                  <a:lnTo>
                    <a:pt x="67589" y="86207"/>
                  </a:lnTo>
                  <a:lnTo>
                    <a:pt x="19329" y="27228"/>
                  </a:lnTo>
                  <a:lnTo>
                    <a:pt x="0" y="106083"/>
                  </a:lnTo>
                  <a:lnTo>
                    <a:pt x="23698" y="100711"/>
                  </a:lnTo>
                  <a:lnTo>
                    <a:pt x="26339" y="590232"/>
                  </a:lnTo>
                  <a:lnTo>
                    <a:pt x="2389200" y="590232"/>
                  </a:lnTo>
                  <a:lnTo>
                    <a:pt x="2389200" y="581101"/>
                  </a:lnTo>
                  <a:lnTo>
                    <a:pt x="2389200" y="572071"/>
                  </a:lnTo>
                  <a:close/>
                </a:path>
                <a:path w="3505835" h="590550">
                  <a:moveTo>
                    <a:pt x="3498481" y="154330"/>
                  </a:moveTo>
                  <a:lnTo>
                    <a:pt x="2788247" y="154330"/>
                  </a:lnTo>
                  <a:lnTo>
                    <a:pt x="2787700" y="90043"/>
                  </a:lnTo>
                  <a:lnTo>
                    <a:pt x="2815513" y="88163"/>
                  </a:lnTo>
                  <a:lnTo>
                    <a:pt x="2809811" y="78447"/>
                  </a:lnTo>
                  <a:lnTo>
                    <a:pt x="2774429" y="18161"/>
                  </a:lnTo>
                  <a:lnTo>
                    <a:pt x="2743136" y="93065"/>
                  </a:lnTo>
                  <a:lnTo>
                    <a:pt x="2769590" y="91274"/>
                  </a:lnTo>
                  <a:lnTo>
                    <a:pt x="2770251" y="165976"/>
                  </a:lnTo>
                  <a:lnTo>
                    <a:pt x="1770849" y="165976"/>
                  </a:lnTo>
                  <a:lnTo>
                    <a:pt x="1769237" y="70497"/>
                  </a:lnTo>
                  <a:lnTo>
                    <a:pt x="1797824" y="65836"/>
                  </a:lnTo>
                  <a:lnTo>
                    <a:pt x="1793303" y="59575"/>
                  </a:lnTo>
                  <a:lnTo>
                    <a:pt x="1750326" y="0"/>
                  </a:lnTo>
                  <a:lnTo>
                    <a:pt x="1726158" y="77520"/>
                  </a:lnTo>
                  <a:lnTo>
                    <a:pt x="1751177" y="73444"/>
                  </a:lnTo>
                  <a:lnTo>
                    <a:pt x="1753108" y="184137"/>
                  </a:lnTo>
                  <a:lnTo>
                    <a:pt x="3474440" y="184137"/>
                  </a:lnTo>
                  <a:lnTo>
                    <a:pt x="3474440" y="174904"/>
                  </a:lnTo>
                  <a:lnTo>
                    <a:pt x="3474440" y="172491"/>
                  </a:lnTo>
                  <a:lnTo>
                    <a:pt x="3498481" y="172491"/>
                  </a:lnTo>
                  <a:lnTo>
                    <a:pt x="3498481" y="163334"/>
                  </a:lnTo>
                  <a:lnTo>
                    <a:pt x="3498481" y="154330"/>
                  </a:lnTo>
                  <a:close/>
                </a:path>
                <a:path w="3505835" h="590550">
                  <a:moveTo>
                    <a:pt x="3505733" y="358457"/>
                  </a:moveTo>
                  <a:lnTo>
                    <a:pt x="861961" y="358457"/>
                  </a:lnTo>
                  <a:lnTo>
                    <a:pt x="859142" y="96012"/>
                  </a:lnTo>
                  <a:lnTo>
                    <a:pt x="888161" y="88531"/>
                  </a:lnTo>
                  <a:lnTo>
                    <a:pt x="885736" y="85750"/>
                  </a:lnTo>
                  <a:lnTo>
                    <a:pt x="834986" y="27228"/>
                  </a:lnTo>
                  <a:lnTo>
                    <a:pt x="817943" y="106616"/>
                  </a:lnTo>
                  <a:lnTo>
                    <a:pt x="841184" y="100634"/>
                  </a:lnTo>
                  <a:lnTo>
                    <a:pt x="844054" y="376605"/>
                  </a:lnTo>
                  <a:lnTo>
                    <a:pt x="3505733" y="376605"/>
                  </a:lnTo>
                  <a:lnTo>
                    <a:pt x="3505733" y="367436"/>
                  </a:lnTo>
                  <a:lnTo>
                    <a:pt x="3505733" y="35845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" y="5620510"/>
              <a:ext cx="12178156" cy="123291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90148" y="6097523"/>
              <a:ext cx="973836" cy="5760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" y="6792466"/>
              <a:ext cx="12173711" cy="6553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4067" y="1687067"/>
              <a:ext cx="3483864" cy="34838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91072" y="3031235"/>
              <a:ext cx="5772912" cy="2308860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49971" y="1068990"/>
            <a:ext cx="5047107" cy="26260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84281" y="1436560"/>
            <a:ext cx="6177629" cy="26050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65952" y="1801177"/>
            <a:ext cx="3804857" cy="260794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454182" y="960431"/>
            <a:ext cx="6233636" cy="1117614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9049" marR="3810" indent="-1429" algn="ctr">
              <a:lnSpc>
                <a:spcPct val="99800"/>
              </a:lnSpc>
              <a:spcBef>
                <a:spcPts val="75"/>
              </a:spcBef>
            </a:pPr>
            <a:r>
              <a:rPr sz="2400" b="1" spc="-8" dirty="0">
                <a:solidFill>
                  <a:srgbClr val="74B7AC"/>
                </a:solidFill>
                <a:latin typeface="Calibri"/>
                <a:cs typeface="Calibri"/>
              </a:rPr>
              <a:t>Clasificación</a:t>
            </a:r>
            <a:r>
              <a:rPr sz="2400" b="1" spc="-30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4B7AC"/>
                </a:solidFill>
                <a:latin typeface="Calibri"/>
                <a:cs typeface="Calibri"/>
              </a:rPr>
              <a:t>de</a:t>
            </a:r>
            <a:r>
              <a:rPr sz="2400" b="1" spc="-49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74B7AC"/>
                </a:solidFill>
                <a:latin typeface="Calibri"/>
                <a:cs typeface="Calibri"/>
              </a:rPr>
              <a:t>agresiones</a:t>
            </a:r>
            <a:r>
              <a:rPr sz="2400" b="1" spc="-49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4B7AC"/>
                </a:solidFill>
                <a:latin typeface="Calibri"/>
                <a:cs typeface="Calibri"/>
              </a:rPr>
              <a:t>por</a:t>
            </a:r>
            <a:r>
              <a:rPr sz="2400" b="1" spc="-60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74B7AC"/>
                </a:solidFill>
                <a:latin typeface="Calibri"/>
                <a:cs typeface="Calibri"/>
              </a:rPr>
              <a:t>animales potencialmente</a:t>
            </a:r>
            <a:r>
              <a:rPr sz="2400" b="1" spc="-75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74B7AC"/>
                </a:solidFill>
                <a:latin typeface="Calibri"/>
                <a:cs typeface="Calibri"/>
              </a:rPr>
              <a:t>transmisores</a:t>
            </a:r>
            <a:r>
              <a:rPr sz="2400" b="1" spc="-71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4B7AC"/>
                </a:solidFill>
                <a:latin typeface="Calibri"/>
                <a:cs typeface="Calibri"/>
              </a:rPr>
              <a:t>de</a:t>
            </a:r>
            <a:r>
              <a:rPr sz="2400" b="1" spc="-86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4B7AC"/>
                </a:solidFill>
                <a:latin typeface="Calibri"/>
                <a:cs typeface="Calibri"/>
              </a:rPr>
              <a:t>rabia</a:t>
            </a:r>
            <a:r>
              <a:rPr sz="2400" b="1" spc="-98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4B7AC"/>
                </a:solidFill>
                <a:latin typeface="Calibri"/>
                <a:cs typeface="Calibri"/>
              </a:rPr>
              <a:t>por</a:t>
            </a:r>
            <a:r>
              <a:rPr sz="2400" b="1" spc="-94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74B7AC"/>
                </a:solidFill>
                <a:latin typeface="Calibri"/>
                <a:cs typeface="Calibri"/>
              </a:rPr>
              <a:t>animal </a:t>
            </a:r>
            <a:r>
              <a:rPr sz="2400" b="1" dirty="0">
                <a:solidFill>
                  <a:srgbClr val="74B7AC"/>
                </a:solidFill>
                <a:latin typeface="Calibri"/>
                <a:cs typeface="Calibri"/>
              </a:rPr>
              <a:t>agresor</a:t>
            </a:r>
            <a:r>
              <a:rPr sz="2400" b="1" spc="-41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4B7AC"/>
                </a:solidFill>
                <a:latin typeface="Calibri"/>
                <a:cs typeface="Calibri"/>
              </a:rPr>
              <a:t>y</a:t>
            </a:r>
            <a:r>
              <a:rPr sz="2400" b="1" spc="-45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4B7AC"/>
                </a:solidFill>
                <a:latin typeface="Calibri"/>
                <a:cs typeface="Calibri"/>
              </a:rPr>
              <a:t>manejo</a:t>
            </a:r>
            <a:r>
              <a:rPr sz="2400" b="1" spc="-41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4B7AC"/>
                </a:solidFill>
                <a:latin typeface="Calibri"/>
                <a:cs typeface="Calibri"/>
              </a:rPr>
              <a:t>en</a:t>
            </a:r>
            <a:r>
              <a:rPr sz="2400" b="1" spc="-45" dirty="0">
                <a:solidFill>
                  <a:srgbClr val="74B7AC"/>
                </a:solidFill>
                <a:latin typeface="Calibri"/>
                <a:cs typeface="Calibri"/>
              </a:rPr>
              <a:t> </a:t>
            </a:r>
            <a:r>
              <a:rPr sz="2400" b="1" spc="-8" dirty="0">
                <a:solidFill>
                  <a:srgbClr val="74B7AC"/>
                </a:solidFill>
                <a:latin typeface="Calibri"/>
                <a:cs typeface="Calibri"/>
              </a:rPr>
              <a:t>Colombia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6" y="329700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93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  <p:sp>
        <p:nvSpPr>
          <p:cNvPr id="31" name="Título 1"/>
          <p:cNvSpPr txBox="1">
            <a:spLocks/>
          </p:cNvSpPr>
          <p:nvPr/>
        </p:nvSpPr>
        <p:spPr>
          <a:xfrm>
            <a:off x="392906" y="1631412"/>
            <a:ext cx="4713732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s-ES" sz="1500" b="1" dirty="0"/>
              <a:t>RESOLUCIÓN 227/2020  TUBERCULOSIS  </a:t>
            </a:r>
            <a:r>
              <a:rPr lang="es-MX" sz="1500" dirty="0"/>
              <a:t/>
            </a:r>
            <a:br>
              <a:rPr lang="es-MX" sz="1500" dirty="0"/>
            </a:br>
            <a:endParaRPr lang="es-MX" sz="1500" dirty="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 rotWithShape="1">
          <a:blip r:embed="rId3"/>
          <a:srcRect l="10833" t="14635" r="30355" b="51569"/>
          <a:stretch/>
        </p:blipFill>
        <p:spPr>
          <a:xfrm>
            <a:off x="914400" y="1938631"/>
            <a:ext cx="6915150" cy="2235200"/>
          </a:xfrm>
          <a:prstGeom prst="rect">
            <a:avLst/>
          </a:prstGeom>
        </p:spPr>
      </p:pic>
      <p:sp>
        <p:nvSpPr>
          <p:cNvPr id="33" name="Elipse 32"/>
          <p:cNvSpPr/>
          <p:nvPr/>
        </p:nvSpPr>
        <p:spPr>
          <a:xfrm>
            <a:off x="914400" y="3541762"/>
            <a:ext cx="7086600" cy="7444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6" y="329700"/>
            <a:ext cx="1147936" cy="569483"/>
          </a:xfrm>
          <a:prstGeom prst="rect">
            <a:avLst/>
          </a:prstGeom>
        </p:spPr>
      </p:pic>
      <p:sp>
        <p:nvSpPr>
          <p:cNvPr id="14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TUBERCULOSIS 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8858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ítulo 1"/>
          <p:cNvSpPr txBox="1">
            <a:spLocks/>
          </p:cNvSpPr>
          <p:nvPr/>
        </p:nvSpPr>
        <p:spPr>
          <a:xfrm>
            <a:off x="392905" y="1631412"/>
            <a:ext cx="5722145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s-ES" sz="1500" b="1" dirty="0"/>
              <a:t>RESOLUCIÓN 227/2020  TUBERCULOSIS</a:t>
            </a:r>
          </a:p>
          <a:p>
            <a:pPr algn="ctr"/>
            <a:r>
              <a:rPr lang="es-ES" sz="1500" b="1" dirty="0"/>
              <a:t>                                                           Sintomático respiratorio </a:t>
            </a:r>
            <a:endParaRPr lang="es-ES" sz="1500" b="1" dirty="0"/>
          </a:p>
          <a:p>
            <a:r>
              <a:rPr lang="es-ES" sz="1500" b="1" dirty="0"/>
              <a:t>  </a:t>
            </a:r>
            <a:r>
              <a:rPr lang="es-MX" sz="1500" dirty="0"/>
              <a:t/>
            </a:r>
            <a:br>
              <a:rPr lang="es-MX" sz="1500" dirty="0"/>
            </a:br>
            <a:endParaRPr lang="es-MX" sz="1500" dirty="0"/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/>
          </p:nvPr>
        </p:nvGraphicFramePr>
        <p:xfrm>
          <a:off x="721437" y="2273127"/>
          <a:ext cx="7594333" cy="2617306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20323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031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057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31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312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88900" algn="l"/>
                        </a:tabLst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effectLst/>
                        </a:rPr>
                        <a:t>Población General</a:t>
                      </a:r>
                      <a:endParaRPr lang="es-CO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96" marR="433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75" algn="ctr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effectLst/>
                        </a:rPr>
                        <a:t>Personas con VIH o inmunosupresión</a:t>
                      </a:r>
                      <a:endParaRPr lang="es-CO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2870" algn="ctr" fontAlgn="auto">
                        <a:spcAft>
                          <a:spcPts val="0"/>
                        </a:spcAft>
                        <a:tabLst>
                          <a:tab pos="102870" algn="l"/>
                          <a:tab pos="192405" algn="l"/>
                          <a:tab pos="270510" algn="l"/>
                        </a:tabLst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effectLst/>
                        </a:rPr>
                        <a:t>Poblaciones vulnerables</a:t>
                      </a:r>
                      <a:endParaRPr lang="es-CO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2870" algn="ctr" fontAlgn="auto">
                        <a:spcAft>
                          <a:spcPts val="0"/>
                        </a:spcAft>
                        <a:tabLst>
                          <a:tab pos="102870" algn="l"/>
                          <a:tab pos="192405" algn="l"/>
                          <a:tab pos="270510" algn="l"/>
                        </a:tabLst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effectLst/>
                        </a:rPr>
                        <a:t>Niños y niñas menores de 15 años</a:t>
                      </a:r>
                      <a:endParaRPr lang="es-CO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54183">
                <a:tc>
                  <a:txBody>
                    <a:bodyPr/>
                    <a:lstStyle/>
                    <a:p>
                      <a:pPr marL="88900" indent="0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población general, se considerará sintomático respiratorio a toda persona que presente tos y expectoración por más de 15 días. 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88900" indent="0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88900" indent="0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Las manifestaciones clínicas de la tuberculosis pueden variar según la edad, el estado inmunológico, la presencia de comorbilidades y el órgano afectado, por lo cual, el profesional de medicina podrá definir la presunción de la enfermedad frente a una tos persistente sin expectoración.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96" marR="433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personas que viven con el Virus de Inmunodeficiencia Humana (VIH) o que presenten patologías o tratamientos inmunosupresores, se considerará sintomático respiratorio a quien presente tos con o sin expectoración, fiebre, pérdida de peso, o sudoración nocturna, de cualquier tiempo de duración.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algn="just">
                        <a:spcAft>
                          <a:spcPts val="0"/>
                        </a:spcAft>
                        <a:tabLst>
                          <a:tab pos="88900" algn="l"/>
                          <a:tab pos="101600" algn="l"/>
                          <a:tab pos="192088" algn="l"/>
                          <a:tab pos="1882775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privados de la libertad, grupos étnicos, habitantes de calle, migrantes, trabajadores de la salud, población rural o rural dispersa el criterio será tos y expectoración por más de 15 días; sin embargo, cuando exista difícil acceso a la atención en salud, podrá tomarse un tiempo menor a 15 días cuando exista presunción de la enfermedad. 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102870" algn="just">
                        <a:spcAft>
                          <a:spcPts val="0"/>
                        </a:spcAft>
                        <a:tabLst>
                          <a:tab pos="88900" algn="l"/>
                          <a:tab pos="101600" algn="l"/>
                          <a:tab pos="192088" algn="l"/>
                          <a:tab pos="1882775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Para contactos de personas afectadas por tuberculosis, se tomará como criterio tos y expectoración de 1 o más días de duración</a:t>
                      </a:r>
                      <a:r>
                        <a:rPr lang="es-CO" sz="800" b="0" baseline="30000" dirty="0">
                          <a:solidFill>
                            <a:sysClr val="windowText" lastClr="000000"/>
                          </a:solidFill>
                          <a:effectLst/>
                        </a:rPr>
                        <a:t>,</a:t>
                      </a: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. 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algn="just" fontAlgn="auto">
                        <a:spcAft>
                          <a:spcPts val="0"/>
                        </a:spcAft>
                        <a:tabLst>
                          <a:tab pos="102870" algn="l"/>
                          <a:tab pos="192405" algn="l"/>
                          <a:tab pos="270510" algn="l"/>
                        </a:tabLst>
                      </a:pPr>
                      <a:r>
                        <a:rPr lang="es-CO" sz="8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los niños y niñas, los síntomas clínicos más relevantes para sospechar tuberculosis son tos con o sin expectoración por más de 15 días, fiebre mayor de &gt; 8 días, pérdida o no ganancia de peso en los tres meses precedentes, disminución del nivel de actividad o juego, e historia de contacto con un adulto con tuberculosis.  </a:t>
                      </a:r>
                      <a:endParaRPr lang="es-CO" sz="10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2"/>
          <p:cNvSpPr txBox="1">
            <a:spLocks noGrp="1"/>
          </p:cNvSpPr>
          <p:nvPr>
            <p:ph type="title"/>
          </p:nvPr>
        </p:nvSpPr>
        <p:spPr>
          <a:xfrm>
            <a:off x="2925547" y="561793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TUBERCULOSIS 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6" y="329700"/>
            <a:ext cx="1147936" cy="56948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46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r="3136"/>
          <a:stretch/>
        </p:blipFill>
        <p:spPr>
          <a:xfrm>
            <a:off x="818147" y="1344925"/>
            <a:ext cx="7964906" cy="46558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ángulo 4"/>
          <p:cNvSpPr/>
          <p:nvPr/>
        </p:nvSpPr>
        <p:spPr>
          <a:xfrm>
            <a:off x="903760" y="941874"/>
            <a:ext cx="658385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tabLst>
                <a:tab pos="270503" algn="l"/>
              </a:tabLst>
            </a:pPr>
            <a:r>
              <a:rPr lang="es-CO" sz="1000" b="1" dirty="0">
                <a:solidFill>
                  <a:srgbClr val="2E74B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ANEXO 1a. Algoritmo de diagnóstico de la tuberculosis pulmonar activa en adultos que no pertenece a grupos vulnerables ni de alto riesgo</a:t>
            </a:r>
            <a:endParaRPr lang="es-CO" sz="10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6" y="329700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65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300802" y="857250"/>
            <a:ext cx="6661517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000" b="1" dirty="0"/>
              <a:t>ANEXO 1b. Algoritmo de diagnóstico de la tuberculosis pulmonar activa en grupos vulnerables o de alto riesgo. </a:t>
            </a:r>
            <a:endParaRPr lang="es-CO" sz="1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34180"/>
            <a:ext cx="9011093" cy="46402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8" y="157058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03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270269"/>
            <a:ext cx="9143999" cy="166254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60171" y="869281"/>
            <a:ext cx="6661517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050" b="1" dirty="0"/>
              <a:t> ANEXO 1c. Algoritmo de diagnóstico de la tuberculosis pulmonar activa en personas viviendo con VIH o con antecedentes de enfermedades o tratamientos inmunosupresores</a:t>
            </a:r>
            <a:endParaRPr lang="es-CO" sz="1050" dirty="0"/>
          </a:p>
        </p:txBody>
      </p:sp>
      <p:pic>
        <p:nvPicPr>
          <p:cNvPr id="5" name="Imagen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"/>
          <a:stretch/>
        </p:blipFill>
        <p:spPr bwMode="auto">
          <a:xfrm>
            <a:off x="0" y="1119631"/>
            <a:ext cx="9144000" cy="47958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8" y="157058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461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132360" y="857251"/>
            <a:ext cx="666151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050" b="1" dirty="0"/>
              <a:t>ANEXO 1d. Algoritmo de diagnóstico de la tuberculosis pulmonar activa en menores de 15 </a:t>
            </a:r>
            <a:r>
              <a:rPr lang="es-ES" sz="1200" b="1" dirty="0"/>
              <a:t>años</a:t>
            </a:r>
            <a:endParaRPr lang="es-CO" sz="1050" dirty="0"/>
          </a:p>
        </p:txBody>
      </p:sp>
      <p:pic>
        <p:nvPicPr>
          <p:cNvPr id="5" name="Imagen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4" b="1602"/>
          <a:stretch/>
        </p:blipFill>
        <p:spPr bwMode="auto">
          <a:xfrm>
            <a:off x="-1" y="1263597"/>
            <a:ext cx="9144001" cy="47371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8" y="157058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133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5"/>
            <a:ext cx="9143999" cy="1662545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361313" y="3733039"/>
            <a:ext cx="5341619" cy="322421"/>
          </a:xfrm>
          <a:custGeom>
            <a:avLst/>
            <a:gdLst/>
            <a:ahLst/>
            <a:cxnLst/>
            <a:rect l="l" t="t" r="r" b="b"/>
            <a:pathLst>
              <a:path w="7122159" h="429895">
                <a:moveTo>
                  <a:pt x="7121652" y="0"/>
                </a:moveTo>
                <a:lnTo>
                  <a:pt x="0" y="0"/>
                </a:lnTo>
                <a:lnTo>
                  <a:pt x="0" y="429768"/>
                </a:lnTo>
                <a:lnTo>
                  <a:pt x="7121652" y="429768"/>
                </a:lnTo>
                <a:lnTo>
                  <a:pt x="7121652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object 17"/>
          <p:cNvSpPr txBox="1"/>
          <p:nvPr/>
        </p:nvSpPr>
        <p:spPr>
          <a:xfrm>
            <a:off x="1364741" y="3883914"/>
            <a:ext cx="5337810" cy="128240"/>
          </a:xfrm>
          <a:prstGeom prst="rect">
            <a:avLst/>
          </a:prstGeom>
          <a:solidFill>
            <a:srgbClr val="5B9BD4"/>
          </a:solidFill>
        </p:spPr>
        <p:txBody>
          <a:bodyPr vert="horz" wrap="square" lIns="0" tIns="0" rIns="0" bIns="0" rtlCol="0">
            <a:spAutoFit/>
          </a:bodyPr>
          <a:lstStyle/>
          <a:p>
            <a:pPr marL="26194">
              <a:lnSpc>
                <a:spcPts val="1043"/>
              </a:lnSpc>
            </a:pPr>
            <a:r>
              <a:rPr sz="1388" b="1" dirty="0">
                <a:latin typeface="Arial"/>
                <a:cs typeface="Arial"/>
              </a:rPr>
              <a:t>Desnutrición</a:t>
            </a:r>
            <a:r>
              <a:rPr sz="1388" b="1" spc="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aguda</a:t>
            </a:r>
            <a:r>
              <a:rPr sz="1388" b="1" spc="-8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en</a:t>
            </a:r>
            <a:r>
              <a:rPr sz="1388" b="1" spc="-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menores</a:t>
            </a:r>
            <a:r>
              <a:rPr sz="1388" b="1" spc="-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de</a:t>
            </a:r>
            <a:r>
              <a:rPr sz="1388" b="1" spc="-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cinco</a:t>
            </a:r>
            <a:r>
              <a:rPr sz="1388" b="1" spc="-4" dirty="0">
                <a:latin typeface="Arial"/>
                <a:cs typeface="Arial"/>
              </a:rPr>
              <a:t> </a:t>
            </a:r>
            <a:r>
              <a:rPr sz="1388" b="1" spc="-15" dirty="0">
                <a:latin typeface="Arial"/>
                <a:cs typeface="Arial"/>
              </a:rPr>
              <a:t>años</a:t>
            </a:r>
            <a:endParaRPr sz="1388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14933" y="1602485"/>
            <a:ext cx="7914323" cy="1826895"/>
            <a:chOff x="819911" y="993647"/>
            <a:chExt cx="10552430" cy="2435860"/>
          </a:xfrm>
        </p:grpSpPr>
        <p:sp>
          <p:nvSpPr>
            <p:cNvPr id="19" name="object 19"/>
            <p:cNvSpPr/>
            <p:nvPr/>
          </p:nvSpPr>
          <p:spPr>
            <a:xfrm>
              <a:off x="1316735" y="1196339"/>
              <a:ext cx="10055860" cy="2232660"/>
            </a:xfrm>
            <a:custGeom>
              <a:avLst/>
              <a:gdLst/>
              <a:ahLst/>
              <a:cxnLst/>
              <a:rect l="l" t="t" r="r" b="b"/>
              <a:pathLst>
                <a:path w="10055860" h="2232660">
                  <a:moveTo>
                    <a:pt x="10055352" y="0"/>
                  </a:moveTo>
                  <a:lnTo>
                    <a:pt x="0" y="0"/>
                  </a:lnTo>
                  <a:lnTo>
                    <a:pt x="0" y="2232660"/>
                  </a:lnTo>
                  <a:lnTo>
                    <a:pt x="10055352" y="2232660"/>
                  </a:lnTo>
                  <a:lnTo>
                    <a:pt x="1005535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/>
          </p:nvSpPr>
          <p:spPr>
            <a:xfrm>
              <a:off x="819911" y="993647"/>
              <a:ext cx="1000125" cy="1000125"/>
            </a:xfrm>
            <a:custGeom>
              <a:avLst/>
              <a:gdLst/>
              <a:ahLst/>
              <a:cxnLst/>
              <a:rect l="l" t="t" r="r" b="b"/>
              <a:pathLst>
                <a:path w="1000125" h="1000125">
                  <a:moveTo>
                    <a:pt x="999744" y="0"/>
                  </a:moveTo>
                  <a:lnTo>
                    <a:pt x="0" y="0"/>
                  </a:lnTo>
                  <a:lnTo>
                    <a:pt x="0" y="999743"/>
                  </a:lnTo>
                  <a:lnTo>
                    <a:pt x="999744" y="999743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9BC061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object 21"/>
            <p:cNvSpPr/>
            <p:nvPr/>
          </p:nvSpPr>
          <p:spPr>
            <a:xfrm>
              <a:off x="819911" y="1993391"/>
              <a:ext cx="497205" cy="498475"/>
            </a:xfrm>
            <a:custGeom>
              <a:avLst/>
              <a:gdLst/>
              <a:ahLst/>
              <a:cxnLst/>
              <a:rect l="l" t="t" r="r" b="b"/>
              <a:pathLst>
                <a:path w="497205" h="498475">
                  <a:moveTo>
                    <a:pt x="496824" y="0"/>
                  </a:moveTo>
                  <a:lnTo>
                    <a:pt x="0" y="0"/>
                  </a:lnTo>
                  <a:lnTo>
                    <a:pt x="496824" y="498348"/>
                  </a:lnTo>
                  <a:lnTo>
                    <a:pt x="496824" y="0"/>
                  </a:lnTo>
                  <a:close/>
                </a:path>
              </a:pathLst>
            </a:custGeom>
            <a:solidFill>
              <a:srgbClr val="819957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490092" y="1942242"/>
            <a:ext cx="6808946" cy="120032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999173">
              <a:lnSpc>
                <a:spcPct val="100699"/>
              </a:lnSpc>
              <a:spcBef>
                <a:spcPts val="75"/>
              </a:spcBef>
            </a:pPr>
            <a:r>
              <a:rPr sz="1088" dirty="0">
                <a:latin typeface="Arial MT"/>
                <a:cs typeface="Arial MT"/>
              </a:rPr>
              <a:t>Fortalecer</a:t>
            </a:r>
            <a:r>
              <a:rPr sz="1088" spc="-1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el</a:t>
            </a:r>
            <a:r>
              <a:rPr sz="1088" spc="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monitoreo</a:t>
            </a:r>
            <a:r>
              <a:rPr sz="1088" spc="-15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</a:t>
            </a:r>
            <a:r>
              <a:rPr sz="1088" spc="-15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comportamientos inusuales</a:t>
            </a:r>
            <a:r>
              <a:rPr sz="1088" spc="-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y</a:t>
            </a:r>
            <a:r>
              <a:rPr sz="1088" spc="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conglomerados</a:t>
            </a:r>
            <a:r>
              <a:rPr sz="1088" spc="-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defectos</a:t>
            </a:r>
            <a:r>
              <a:rPr sz="1088" spc="8" dirty="0">
                <a:latin typeface="Arial MT"/>
                <a:cs typeface="Arial MT"/>
              </a:rPr>
              <a:t> </a:t>
            </a:r>
            <a:r>
              <a:rPr sz="1088" spc="-8" dirty="0">
                <a:latin typeface="Arial MT"/>
                <a:cs typeface="Arial MT"/>
              </a:rPr>
              <a:t>congénitos. </a:t>
            </a:r>
            <a:r>
              <a:rPr sz="1088" spc="-19" dirty="0">
                <a:latin typeface="Arial MT"/>
                <a:cs typeface="Arial MT"/>
              </a:rPr>
              <a:t>Toma</a:t>
            </a:r>
            <a:r>
              <a:rPr sz="1088" spc="-1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</a:t>
            </a:r>
            <a:r>
              <a:rPr sz="1088" spc="-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muestra para</a:t>
            </a:r>
            <a:r>
              <a:rPr sz="1088" spc="-1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Zika</a:t>
            </a:r>
            <a:r>
              <a:rPr sz="1088" spc="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a</a:t>
            </a:r>
            <a:r>
              <a:rPr sz="1088" spc="-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casos</a:t>
            </a:r>
            <a:r>
              <a:rPr sz="1088" spc="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con</a:t>
            </a:r>
            <a:r>
              <a:rPr sz="1088" spc="-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los</a:t>
            </a:r>
            <a:r>
              <a:rPr sz="1088" spc="8" dirty="0">
                <a:latin typeface="Arial MT"/>
                <a:cs typeface="Arial MT"/>
              </a:rPr>
              <a:t> </a:t>
            </a:r>
            <a:r>
              <a:rPr sz="1088" dirty="0" err="1">
                <a:latin typeface="Arial MT"/>
                <a:cs typeface="Arial MT"/>
              </a:rPr>
              <a:t>siguientes</a:t>
            </a:r>
            <a:r>
              <a:rPr sz="1088" dirty="0">
                <a:latin typeface="Arial MT"/>
                <a:cs typeface="Arial MT"/>
              </a:rPr>
              <a:t> </a:t>
            </a:r>
            <a:r>
              <a:rPr lang="es-ES" sz="1088" spc="-19" dirty="0">
                <a:latin typeface="Arial MT"/>
                <a:cs typeface="Arial MT"/>
              </a:rPr>
              <a:t>definición de </a:t>
            </a:r>
            <a:r>
              <a:rPr sz="1088" spc="-19" dirty="0">
                <a:latin typeface="Arial MT"/>
                <a:cs typeface="Arial MT"/>
              </a:rPr>
              <a:t>C</a:t>
            </a:r>
            <a:r>
              <a:rPr lang="es-ES" sz="1088" spc="-19" dirty="0">
                <a:latin typeface="Arial MT"/>
                <a:cs typeface="Arial MT"/>
              </a:rPr>
              <a:t>aso</a:t>
            </a:r>
            <a:r>
              <a:rPr sz="1088" spc="-19" dirty="0">
                <a:latin typeface="Arial MT"/>
                <a:cs typeface="Arial MT"/>
              </a:rPr>
              <a:t>:</a:t>
            </a:r>
            <a:endParaRPr sz="1088" dirty="0">
              <a:latin typeface="Arial MT"/>
              <a:cs typeface="Arial MT"/>
            </a:endParaRPr>
          </a:p>
          <a:p>
            <a:pPr marL="9525">
              <a:lnSpc>
                <a:spcPts val="1279"/>
              </a:lnSpc>
            </a:pPr>
            <a:r>
              <a:rPr sz="1088" dirty="0">
                <a:latin typeface="Calibri"/>
                <a:cs typeface="Calibri"/>
              </a:rPr>
              <a:t>Microcefalia</a:t>
            </a:r>
            <a:r>
              <a:rPr sz="1088" spc="25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(Q02X)</a:t>
            </a:r>
            <a:r>
              <a:rPr sz="1088" spc="270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-</a:t>
            </a:r>
            <a:r>
              <a:rPr sz="1088" spc="25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Anomalías</a:t>
            </a:r>
            <a:r>
              <a:rPr sz="1088" spc="266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del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cuerpo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calloso</a:t>
            </a:r>
            <a:r>
              <a:rPr sz="1088" spc="263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(Q040)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-</a:t>
            </a:r>
            <a:r>
              <a:rPr sz="1088" spc="25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Holoprosencefalia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(Q042)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-</a:t>
            </a:r>
            <a:r>
              <a:rPr sz="1088" spc="25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Secuencia</a:t>
            </a:r>
            <a:r>
              <a:rPr sz="1088" spc="263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disruptiva</a:t>
            </a:r>
            <a:r>
              <a:rPr sz="1088" spc="259" dirty="0">
                <a:latin typeface="Calibri"/>
                <a:cs typeface="Calibri"/>
              </a:rPr>
              <a:t> </a:t>
            </a:r>
            <a:r>
              <a:rPr sz="1088" spc="-19" dirty="0">
                <a:latin typeface="Calibri"/>
                <a:cs typeface="Calibri"/>
              </a:rPr>
              <a:t>del</a:t>
            </a:r>
            <a:endParaRPr sz="1088" dirty="0">
              <a:latin typeface="Calibri"/>
              <a:cs typeface="Calibri"/>
            </a:endParaRPr>
          </a:p>
          <a:p>
            <a:pPr marL="9525" marR="6191">
              <a:lnSpc>
                <a:spcPct val="100699"/>
              </a:lnSpc>
              <a:spcBef>
                <a:spcPts val="8"/>
              </a:spcBef>
            </a:pPr>
            <a:r>
              <a:rPr sz="1088" dirty="0">
                <a:latin typeface="Calibri"/>
                <a:cs typeface="Calibri"/>
              </a:rPr>
              <a:t>cerebro</a:t>
            </a:r>
            <a:r>
              <a:rPr sz="1088" spc="16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fetal</a:t>
            </a:r>
            <a:r>
              <a:rPr sz="1088" spc="158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(Q043)</a:t>
            </a:r>
            <a:r>
              <a:rPr sz="1088" spc="172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-</a:t>
            </a:r>
            <a:r>
              <a:rPr sz="1088" spc="153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Atrofia</a:t>
            </a:r>
            <a:r>
              <a:rPr sz="1088" spc="16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cerebral</a:t>
            </a:r>
            <a:r>
              <a:rPr sz="1088" spc="150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(Q043)</a:t>
            </a:r>
            <a:r>
              <a:rPr sz="1088" spc="16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-</a:t>
            </a:r>
            <a:r>
              <a:rPr sz="1088" spc="16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Anomalías</a:t>
            </a:r>
            <a:r>
              <a:rPr sz="1088" spc="176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de</a:t>
            </a:r>
            <a:r>
              <a:rPr sz="1088" spc="161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la</a:t>
            </a:r>
            <a:r>
              <a:rPr sz="1088" spc="158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migración</a:t>
            </a:r>
            <a:r>
              <a:rPr sz="1088" spc="16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celular</a:t>
            </a:r>
            <a:r>
              <a:rPr sz="1088" spc="176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(lisencefalia,</a:t>
            </a:r>
            <a:r>
              <a:rPr sz="1088" spc="165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paquigiria)</a:t>
            </a:r>
            <a:r>
              <a:rPr sz="1088" spc="169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(Q043)</a:t>
            </a:r>
            <a:r>
              <a:rPr sz="1088" spc="172" dirty="0">
                <a:latin typeface="Calibri"/>
                <a:cs typeface="Calibri"/>
              </a:rPr>
              <a:t> </a:t>
            </a:r>
            <a:r>
              <a:rPr sz="1088" spc="-38" dirty="0">
                <a:latin typeface="Calibri"/>
                <a:cs typeface="Calibri"/>
              </a:rPr>
              <a:t>- </a:t>
            </a:r>
            <a:r>
              <a:rPr sz="1088" spc="-8" dirty="0">
                <a:latin typeface="Calibri"/>
                <a:cs typeface="Calibri"/>
              </a:rPr>
              <a:t>Porencefalia</a:t>
            </a:r>
            <a:r>
              <a:rPr sz="1088" spc="26" dirty="0">
                <a:latin typeface="Calibri"/>
                <a:cs typeface="Calibri"/>
              </a:rPr>
              <a:t> </a:t>
            </a:r>
            <a:r>
              <a:rPr sz="1088" dirty="0">
                <a:latin typeface="Calibri"/>
                <a:cs typeface="Calibri"/>
              </a:rPr>
              <a:t>–</a:t>
            </a:r>
            <a:r>
              <a:rPr sz="1088" spc="26" dirty="0">
                <a:latin typeface="Calibri"/>
                <a:cs typeface="Calibri"/>
              </a:rPr>
              <a:t> </a:t>
            </a:r>
            <a:r>
              <a:rPr sz="1088" spc="-8" dirty="0">
                <a:latin typeface="Calibri"/>
                <a:cs typeface="Calibri"/>
              </a:rPr>
              <a:t>Esquicenzefalia</a:t>
            </a:r>
            <a:r>
              <a:rPr sz="1088" spc="15" dirty="0">
                <a:latin typeface="Calibri"/>
                <a:cs typeface="Calibri"/>
              </a:rPr>
              <a:t> </a:t>
            </a:r>
            <a:r>
              <a:rPr sz="1088" spc="-8" dirty="0">
                <a:latin typeface="Calibri"/>
                <a:cs typeface="Calibri"/>
              </a:rPr>
              <a:t>(Q046).</a:t>
            </a:r>
            <a:endParaRPr sz="1088" dirty="0">
              <a:latin typeface="Calibri"/>
              <a:cs typeface="Calibri"/>
            </a:endParaRPr>
          </a:p>
          <a:p>
            <a:pPr marL="9525">
              <a:spcBef>
                <a:spcPts val="56"/>
              </a:spcBef>
            </a:pPr>
            <a:r>
              <a:rPr sz="1088" dirty="0">
                <a:latin typeface="Arial MT"/>
                <a:cs typeface="Arial MT"/>
              </a:rPr>
              <a:t>Ante</a:t>
            </a:r>
            <a:r>
              <a:rPr sz="1088" spc="4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el</a:t>
            </a:r>
            <a:r>
              <a:rPr sz="1088" spc="3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aumento</a:t>
            </a:r>
            <a:r>
              <a:rPr sz="1088" spc="4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inusual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</a:t>
            </a:r>
            <a:r>
              <a:rPr sz="1088" spc="30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defectos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neurológicos,</a:t>
            </a:r>
            <a:r>
              <a:rPr sz="1088" spc="4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se</a:t>
            </a:r>
            <a:r>
              <a:rPr sz="1088" spc="45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deben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generar</a:t>
            </a:r>
            <a:r>
              <a:rPr sz="1088" spc="4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alertas</a:t>
            </a:r>
            <a:r>
              <a:rPr sz="1088" spc="49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y</a:t>
            </a:r>
            <a:r>
              <a:rPr sz="1088" spc="19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análisis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posible</a:t>
            </a:r>
            <a:r>
              <a:rPr sz="1088" spc="38" dirty="0">
                <a:latin typeface="Arial MT"/>
                <a:cs typeface="Arial MT"/>
              </a:rPr>
              <a:t> </a:t>
            </a:r>
            <a:r>
              <a:rPr sz="1088" spc="-8" dirty="0">
                <a:latin typeface="Arial MT"/>
                <a:cs typeface="Arial MT"/>
              </a:rPr>
              <a:t>asociación</a:t>
            </a:r>
            <a:endParaRPr sz="1088" dirty="0">
              <a:latin typeface="Arial MT"/>
              <a:cs typeface="Arial MT"/>
            </a:endParaRPr>
          </a:p>
          <a:p>
            <a:pPr marL="9525">
              <a:spcBef>
                <a:spcPts val="19"/>
              </a:spcBef>
            </a:pPr>
            <a:r>
              <a:rPr sz="1088" dirty="0">
                <a:latin typeface="Arial MT"/>
                <a:cs typeface="Arial MT"/>
              </a:rPr>
              <a:t>a</a:t>
            </a:r>
            <a:r>
              <a:rPr sz="1088" spc="-19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síndrome</a:t>
            </a:r>
            <a:r>
              <a:rPr sz="1088" spc="-4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de</a:t>
            </a:r>
            <a:r>
              <a:rPr sz="1088" spc="-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infección</a:t>
            </a:r>
            <a:r>
              <a:rPr sz="1088" spc="-11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congénita</a:t>
            </a:r>
            <a:r>
              <a:rPr sz="1088" spc="-8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por</a:t>
            </a:r>
            <a:r>
              <a:rPr sz="1088" spc="-15" dirty="0">
                <a:latin typeface="Arial MT"/>
                <a:cs typeface="Arial MT"/>
              </a:rPr>
              <a:t> </a:t>
            </a:r>
            <a:r>
              <a:rPr sz="1088" dirty="0">
                <a:latin typeface="Arial MT"/>
                <a:cs typeface="Arial MT"/>
              </a:rPr>
              <a:t>virus</a:t>
            </a:r>
            <a:r>
              <a:rPr sz="1088" spc="4" dirty="0">
                <a:latin typeface="Arial MT"/>
                <a:cs typeface="Arial MT"/>
              </a:rPr>
              <a:t> </a:t>
            </a:r>
            <a:r>
              <a:rPr sz="1088" spc="-8" dirty="0" err="1">
                <a:latin typeface="Arial MT"/>
                <a:cs typeface="Arial MT"/>
              </a:rPr>
              <a:t>Zika</a:t>
            </a:r>
            <a:r>
              <a:rPr sz="1088" spc="-8" dirty="0">
                <a:latin typeface="Arial MT"/>
                <a:cs typeface="Arial MT"/>
              </a:rPr>
              <a:t>.</a:t>
            </a:r>
            <a:endParaRPr sz="1088" dirty="0"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99592" y="1602485"/>
            <a:ext cx="5403056" cy="375285"/>
          </a:xfrm>
          <a:custGeom>
            <a:avLst/>
            <a:gdLst/>
            <a:ahLst/>
            <a:cxnLst/>
            <a:rect l="l" t="t" r="r" b="b"/>
            <a:pathLst>
              <a:path w="7204075" h="500380">
                <a:moveTo>
                  <a:pt x="7203948" y="0"/>
                </a:moveTo>
                <a:lnTo>
                  <a:pt x="0" y="0"/>
                </a:lnTo>
                <a:lnTo>
                  <a:pt x="0" y="499872"/>
                </a:lnTo>
                <a:lnTo>
                  <a:pt x="7203948" y="499872"/>
                </a:lnTo>
                <a:lnTo>
                  <a:pt x="7203948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473899" y="1644375"/>
            <a:ext cx="1765935" cy="224165"/>
          </a:xfrm>
          <a:prstGeom prst="rect">
            <a:avLst/>
          </a:prstGeom>
        </p:spPr>
        <p:txBody>
          <a:bodyPr vert="horz" wrap="square" lIns="0" tIns="10478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83"/>
              </a:spcBef>
            </a:pPr>
            <a:r>
              <a:rPr sz="1388" b="1" dirty="0">
                <a:latin typeface="Arial"/>
                <a:cs typeface="Arial"/>
              </a:rPr>
              <a:t>Defectos</a:t>
            </a:r>
            <a:r>
              <a:rPr sz="1388" b="1" spc="19" dirty="0">
                <a:latin typeface="Arial"/>
                <a:cs typeface="Arial"/>
              </a:rPr>
              <a:t> </a:t>
            </a:r>
            <a:r>
              <a:rPr sz="1388" b="1" spc="-8" dirty="0">
                <a:latin typeface="Arial"/>
                <a:cs typeface="Arial"/>
              </a:rPr>
              <a:t>congénitos</a:t>
            </a:r>
            <a:endParaRPr sz="1388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95529" y="1739645"/>
            <a:ext cx="379571" cy="2558415"/>
          </a:xfrm>
          <a:custGeom>
            <a:avLst/>
            <a:gdLst/>
            <a:ahLst/>
            <a:cxnLst/>
            <a:rect l="l" t="t" r="r" b="b"/>
            <a:pathLst>
              <a:path w="506094" h="3411220">
                <a:moveTo>
                  <a:pt x="478536" y="355854"/>
                </a:moveTo>
                <a:lnTo>
                  <a:pt x="472795" y="326390"/>
                </a:lnTo>
                <a:lnTo>
                  <a:pt x="457098" y="302425"/>
                </a:lnTo>
                <a:lnTo>
                  <a:pt x="433743" y="286321"/>
                </a:lnTo>
                <a:lnTo>
                  <a:pt x="405003" y="280416"/>
                </a:lnTo>
                <a:lnTo>
                  <a:pt x="388950" y="282270"/>
                </a:lnTo>
                <a:lnTo>
                  <a:pt x="374091" y="287502"/>
                </a:lnTo>
                <a:lnTo>
                  <a:pt x="360870" y="295643"/>
                </a:lnTo>
                <a:lnTo>
                  <a:pt x="349758" y="306197"/>
                </a:lnTo>
                <a:lnTo>
                  <a:pt x="236093" y="244983"/>
                </a:lnTo>
                <a:lnTo>
                  <a:pt x="239153" y="234975"/>
                </a:lnTo>
                <a:lnTo>
                  <a:pt x="241566" y="224510"/>
                </a:lnTo>
                <a:lnTo>
                  <a:pt x="243141" y="213804"/>
                </a:lnTo>
                <a:lnTo>
                  <a:pt x="243713" y="203073"/>
                </a:lnTo>
                <a:lnTo>
                  <a:pt x="243014" y="189903"/>
                </a:lnTo>
                <a:lnTo>
                  <a:pt x="241007" y="177380"/>
                </a:lnTo>
                <a:lnTo>
                  <a:pt x="237807" y="165455"/>
                </a:lnTo>
                <a:lnTo>
                  <a:pt x="233553" y="154051"/>
                </a:lnTo>
                <a:lnTo>
                  <a:pt x="322199" y="99314"/>
                </a:lnTo>
                <a:lnTo>
                  <a:pt x="329692" y="104597"/>
                </a:lnTo>
                <a:lnTo>
                  <a:pt x="338035" y="108635"/>
                </a:lnTo>
                <a:lnTo>
                  <a:pt x="347091" y="111226"/>
                </a:lnTo>
                <a:lnTo>
                  <a:pt x="356743" y="112141"/>
                </a:lnTo>
                <a:lnTo>
                  <a:pt x="377964" y="107734"/>
                </a:lnTo>
                <a:lnTo>
                  <a:pt x="395325" y="95719"/>
                </a:lnTo>
                <a:lnTo>
                  <a:pt x="407047" y="77914"/>
                </a:lnTo>
                <a:lnTo>
                  <a:pt x="411353" y="56134"/>
                </a:lnTo>
                <a:lnTo>
                  <a:pt x="407047" y="34290"/>
                </a:lnTo>
                <a:lnTo>
                  <a:pt x="395325" y="16446"/>
                </a:lnTo>
                <a:lnTo>
                  <a:pt x="377964" y="4419"/>
                </a:lnTo>
                <a:lnTo>
                  <a:pt x="356743" y="0"/>
                </a:lnTo>
                <a:lnTo>
                  <a:pt x="335457" y="4419"/>
                </a:lnTo>
                <a:lnTo>
                  <a:pt x="318096" y="16446"/>
                </a:lnTo>
                <a:lnTo>
                  <a:pt x="306412" y="34302"/>
                </a:lnTo>
                <a:lnTo>
                  <a:pt x="302133" y="56134"/>
                </a:lnTo>
                <a:lnTo>
                  <a:pt x="302133" y="61214"/>
                </a:lnTo>
                <a:lnTo>
                  <a:pt x="302641" y="65786"/>
                </a:lnTo>
                <a:lnTo>
                  <a:pt x="303911" y="70231"/>
                </a:lnTo>
                <a:lnTo>
                  <a:pt x="216027" y="124460"/>
                </a:lnTo>
                <a:lnTo>
                  <a:pt x="197421" y="105257"/>
                </a:lnTo>
                <a:lnTo>
                  <a:pt x="175044" y="90601"/>
                </a:lnTo>
                <a:lnTo>
                  <a:pt x="149606" y="81267"/>
                </a:lnTo>
                <a:lnTo>
                  <a:pt x="121818" y="77978"/>
                </a:lnTo>
                <a:lnTo>
                  <a:pt x="74434" y="87833"/>
                </a:lnTo>
                <a:lnTo>
                  <a:pt x="35712" y="114668"/>
                </a:lnTo>
                <a:lnTo>
                  <a:pt x="9575" y="154444"/>
                </a:lnTo>
                <a:lnTo>
                  <a:pt x="0" y="203073"/>
                </a:lnTo>
                <a:lnTo>
                  <a:pt x="9575" y="251625"/>
                </a:lnTo>
                <a:lnTo>
                  <a:pt x="35712" y="291172"/>
                </a:lnTo>
                <a:lnTo>
                  <a:pt x="74434" y="317792"/>
                </a:lnTo>
                <a:lnTo>
                  <a:pt x="121818" y="327533"/>
                </a:lnTo>
                <a:lnTo>
                  <a:pt x="151345" y="323824"/>
                </a:lnTo>
                <a:lnTo>
                  <a:pt x="178168" y="313334"/>
                </a:lnTo>
                <a:lnTo>
                  <a:pt x="201447" y="297053"/>
                </a:lnTo>
                <a:lnTo>
                  <a:pt x="220345" y="275971"/>
                </a:lnTo>
                <a:lnTo>
                  <a:pt x="334137" y="337185"/>
                </a:lnTo>
                <a:lnTo>
                  <a:pt x="332232" y="342900"/>
                </a:lnTo>
                <a:lnTo>
                  <a:pt x="331597" y="349377"/>
                </a:lnTo>
                <a:lnTo>
                  <a:pt x="331597" y="355854"/>
                </a:lnTo>
                <a:lnTo>
                  <a:pt x="337324" y="385064"/>
                </a:lnTo>
                <a:lnTo>
                  <a:pt x="353009" y="409054"/>
                </a:lnTo>
                <a:lnTo>
                  <a:pt x="376326" y="425310"/>
                </a:lnTo>
                <a:lnTo>
                  <a:pt x="405003" y="431292"/>
                </a:lnTo>
                <a:lnTo>
                  <a:pt x="433743" y="425310"/>
                </a:lnTo>
                <a:lnTo>
                  <a:pt x="457098" y="409054"/>
                </a:lnTo>
                <a:lnTo>
                  <a:pt x="472795" y="385064"/>
                </a:lnTo>
                <a:lnTo>
                  <a:pt x="478536" y="355854"/>
                </a:lnTo>
                <a:close/>
              </a:path>
              <a:path w="506094" h="3411220">
                <a:moveTo>
                  <a:pt x="505968" y="3335274"/>
                </a:moveTo>
                <a:lnTo>
                  <a:pt x="500202" y="3305810"/>
                </a:lnTo>
                <a:lnTo>
                  <a:pt x="484454" y="3281845"/>
                </a:lnTo>
                <a:lnTo>
                  <a:pt x="461010" y="3265741"/>
                </a:lnTo>
                <a:lnTo>
                  <a:pt x="432181" y="3259836"/>
                </a:lnTo>
                <a:lnTo>
                  <a:pt x="416115" y="3261690"/>
                </a:lnTo>
                <a:lnTo>
                  <a:pt x="401205" y="3266922"/>
                </a:lnTo>
                <a:lnTo>
                  <a:pt x="387934" y="3275063"/>
                </a:lnTo>
                <a:lnTo>
                  <a:pt x="376809" y="3285617"/>
                </a:lnTo>
                <a:lnTo>
                  <a:pt x="262763" y="3224403"/>
                </a:lnTo>
                <a:lnTo>
                  <a:pt x="265823" y="3214395"/>
                </a:lnTo>
                <a:lnTo>
                  <a:pt x="268236" y="3203930"/>
                </a:lnTo>
                <a:lnTo>
                  <a:pt x="269811" y="3193224"/>
                </a:lnTo>
                <a:lnTo>
                  <a:pt x="270383" y="3182493"/>
                </a:lnTo>
                <a:lnTo>
                  <a:pt x="269684" y="3169323"/>
                </a:lnTo>
                <a:lnTo>
                  <a:pt x="267677" y="3156801"/>
                </a:lnTo>
                <a:lnTo>
                  <a:pt x="264477" y="3144875"/>
                </a:lnTo>
                <a:lnTo>
                  <a:pt x="260223" y="3133471"/>
                </a:lnTo>
                <a:lnTo>
                  <a:pt x="349123" y="3078734"/>
                </a:lnTo>
                <a:lnTo>
                  <a:pt x="356616" y="3084017"/>
                </a:lnTo>
                <a:lnTo>
                  <a:pt x="364959" y="3088055"/>
                </a:lnTo>
                <a:lnTo>
                  <a:pt x="374015" y="3090646"/>
                </a:lnTo>
                <a:lnTo>
                  <a:pt x="383667" y="3091561"/>
                </a:lnTo>
                <a:lnTo>
                  <a:pt x="405041" y="3087154"/>
                </a:lnTo>
                <a:lnTo>
                  <a:pt x="422478" y="3075140"/>
                </a:lnTo>
                <a:lnTo>
                  <a:pt x="434225" y="3057334"/>
                </a:lnTo>
                <a:lnTo>
                  <a:pt x="438531" y="3035554"/>
                </a:lnTo>
                <a:lnTo>
                  <a:pt x="434225" y="3013710"/>
                </a:lnTo>
                <a:lnTo>
                  <a:pt x="422478" y="2995866"/>
                </a:lnTo>
                <a:lnTo>
                  <a:pt x="405041" y="2983839"/>
                </a:lnTo>
                <a:lnTo>
                  <a:pt x="383667" y="2979420"/>
                </a:lnTo>
                <a:lnTo>
                  <a:pt x="362356" y="2983839"/>
                </a:lnTo>
                <a:lnTo>
                  <a:pt x="344957" y="2995866"/>
                </a:lnTo>
                <a:lnTo>
                  <a:pt x="333222" y="3013710"/>
                </a:lnTo>
                <a:lnTo>
                  <a:pt x="328930" y="3035554"/>
                </a:lnTo>
                <a:lnTo>
                  <a:pt x="328930" y="3040634"/>
                </a:lnTo>
                <a:lnTo>
                  <a:pt x="329565" y="3045206"/>
                </a:lnTo>
                <a:lnTo>
                  <a:pt x="330835" y="3049651"/>
                </a:lnTo>
                <a:lnTo>
                  <a:pt x="242570" y="3103880"/>
                </a:lnTo>
                <a:lnTo>
                  <a:pt x="223939" y="3084677"/>
                </a:lnTo>
                <a:lnTo>
                  <a:pt x="201510" y="3070021"/>
                </a:lnTo>
                <a:lnTo>
                  <a:pt x="175996" y="3060687"/>
                </a:lnTo>
                <a:lnTo>
                  <a:pt x="148120" y="3057398"/>
                </a:lnTo>
                <a:lnTo>
                  <a:pt x="100584" y="3067253"/>
                </a:lnTo>
                <a:lnTo>
                  <a:pt x="61734" y="3094088"/>
                </a:lnTo>
                <a:lnTo>
                  <a:pt x="35521" y="3133864"/>
                </a:lnTo>
                <a:lnTo>
                  <a:pt x="25908" y="3182493"/>
                </a:lnTo>
                <a:lnTo>
                  <a:pt x="35521" y="3231045"/>
                </a:lnTo>
                <a:lnTo>
                  <a:pt x="61734" y="3270593"/>
                </a:lnTo>
                <a:lnTo>
                  <a:pt x="100584" y="3297212"/>
                </a:lnTo>
                <a:lnTo>
                  <a:pt x="148120" y="3306953"/>
                </a:lnTo>
                <a:lnTo>
                  <a:pt x="177736" y="3303244"/>
                </a:lnTo>
                <a:lnTo>
                  <a:pt x="204635" y="3292754"/>
                </a:lnTo>
                <a:lnTo>
                  <a:pt x="227990" y="3276473"/>
                </a:lnTo>
                <a:lnTo>
                  <a:pt x="247015" y="3255391"/>
                </a:lnTo>
                <a:lnTo>
                  <a:pt x="361061" y="3316605"/>
                </a:lnTo>
                <a:lnTo>
                  <a:pt x="359156" y="3322320"/>
                </a:lnTo>
                <a:lnTo>
                  <a:pt x="358521" y="3328797"/>
                </a:lnTo>
                <a:lnTo>
                  <a:pt x="358521" y="3335274"/>
                </a:lnTo>
                <a:lnTo>
                  <a:pt x="364274" y="3364484"/>
                </a:lnTo>
                <a:lnTo>
                  <a:pt x="380009" y="3388474"/>
                </a:lnTo>
                <a:lnTo>
                  <a:pt x="403415" y="3404730"/>
                </a:lnTo>
                <a:lnTo>
                  <a:pt x="432181" y="3410712"/>
                </a:lnTo>
                <a:lnTo>
                  <a:pt x="461010" y="3404730"/>
                </a:lnTo>
                <a:lnTo>
                  <a:pt x="484454" y="3388474"/>
                </a:lnTo>
                <a:lnTo>
                  <a:pt x="500202" y="3364484"/>
                </a:lnTo>
                <a:lnTo>
                  <a:pt x="505968" y="33352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6" name="Rectángulo 25"/>
          <p:cNvSpPr/>
          <p:nvPr/>
        </p:nvSpPr>
        <p:spPr>
          <a:xfrm>
            <a:off x="1367124" y="4122337"/>
            <a:ext cx="62909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000000"/>
                </a:solidFill>
                <a:latin typeface="Roboto"/>
              </a:rPr>
              <a:t>Se deben notificar </a:t>
            </a:r>
            <a:r>
              <a:rPr lang="es-ES" sz="1200" b="1" dirty="0">
                <a:solidFill>
                  <a:srgbClr val="000000"/>
                </a:solidFill>
                <a:latin typeface="Roboto"/>
              </a:rPr>
              <a:t>inmediatamente </a:t>
            </a:r>
            <a:r>
              <a:rPr lang="es-ES" sz="1200" dirty="0">
                <a:solidFill>
                  <a:srgbClr val="000000"/>
                </a:solidFill>
                <a:latin typeface="Roboto"/>
              </a:rPr>
              <a:t>todos los casos.</a:t>
            </a:r>
          </a:p>
          <a:p>
            <a:r>
              <a:rPr lang="es-ES" sz="1200" dirty="0">
                <a:solidFill>
                  <a:srgbClr val="000000"/>
                </a:solidFill>
                <a:latin typeface="Roboto"/>
              </a:rPr>
              <a:t>Se incluye en la notificación </a:t>
            </a:r>
            <a:r>
              <a:rPr lang="es-ES" sz="1200" b="1" dirty="0">
                <a:solidFill>
                  <a:srgbClr val="000000"/>
                </a:solidFill>
                <a:latin typeface="Roboto"/>
              </a:rPr>
              <a:t>súper inmediata </a:t>
            </a:r>
            <a:r>
              <a:rPr lang="es-ES" sz="1200" dirty="0">
                <a:solidFill>
                  <a:srgbClr val="000000"/>
                </a:solidFill>
                <a:latin typeface="Roboto"/>
              </a:rPr>
              <a:t>(adicional a los casos con perímetro braquial inferior a 11,5 cm en mayores de 6 meses) los casos de desnutrición en: </a:t>
            </a:r>
          </a:p>
          <a:p>
            <a:r>
              <a:rPr lang="es-CO" sz="12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s-CO" sz="1200" dirty="0">
                <a:solidFill>
                  <a:srgbClr val="000000"/>
                </a:solidFill>
                <a:latin typeface="Roboto"/>
              </a:rPr>
              <a:t>Menores de 6 meses</a:t>
            </a:r>
          </a:p>
          <a:p>
            <a:r>
              <a:rPr lang="es-CO" sz="12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s-CO" sz="1200" dirty="0">
                <a:solidFill>
                  <a:srgbClr val="000000"/>
                </a:solidFill>
                <a:latin typeface="Roboto"/>
              </a:rPr>
              <a:t>Casos con edema </a:t>
            </a:r>
          </a:p>
          <a:p>
            <a:r>
              <a:rPr lang="es-CO" sz="12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s-CO" sz="1200" dirty="0">
                <a:solidFill>
                  <a:srgbClr val="000000"/>
                </a:solidFill>
                <a:latin typeface="Roboto"/>
              </a:rPr>
              <a:t>Casos reincidentes</a:t>
            </a:r>
          </a:p>
          <a:p>
            <a:r>
              <a:rPr lang="es-ES" sz="12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s-ES" sz="1200" dirty="0">
                <a:solidFill>
                  <a:srgbClr val="000000"/>
                </a:solidFill>
                <a:latin typeface="Roboto"/>
              </a:rPr>
              <a:t>Casos en mayores de 6 meses con prueba de apetito negativa </a:t>
            </a: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8" y="157058"/>
            <a:ext cx="1147936" cy="5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35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7257"/>
            <a:ext cx="9144000" cy="1877712"/>
          </a:xfrm>
          <a:prstGeom prst="rect">
            <a:avLst/>
          </a:prstGeom>
        </p:spPr>
      </p:pic>
      <p:sp>
        <p:nvSpPr>
          <p:cNvPr id="27" name="object 15"/>
          <p:cNvSpPr txBox="1"/>
          <p:nvPr/>
        </p:nvSpPr>
        <p:spPr>
          <a:xfrm>
            <a:off x="1533716" y="3321177"/>
            <a:ext cx="6760845" cy="50158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Lesiones</a:t>
            </a:r>
            <a:r>
              <a:rPr sz="1200" b="1" spc="-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200" b="1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artefactos</a:t>
            </a:r>
            <a:r>
              <a:rPr sz="1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explosivos</a:t>
            </a:r>
            <a:r>
              <a:rPr sz="1200" b="1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(Pólvora</a:t>
            </a:r>
            <a:r>
              <a:rPr sz="1200" b="1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200" b="1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MAP-MUSE)</a:t>
            </a:r>
            <a:endParaRPr sz="1200" dirty="0">
              <a:latin typeface="Calibri"/>
              <a:cs typeface="Calibri"/>
            </a:endParaRPr>
          </a:p>
          <a:p>
            <a:pPr marL="243840" marR="3810">
              <a:lnSpc>
                <a:spcPts val="1433"/>
              </a:lnSpc>
              <a:spcBef>
                <a:spcPts val="968"/>
              </a:spcBef>
            </a:pPr>
            <a:endParaRPr sz="1200" dirty="0">
              <a:latin typeface="Roboto"/>
              <a:cs typeface="Roboto"/>
            </a:endParaRPr>
          </a:p>
        </p:txBody>
      </p:sp>
      <p:grpSp>
        <p:nvGrpSpPr>
          <p:cNvPr id="42" name="object 2"/>
          <p:cNvGrpSpPr/>
          <p:nvPr/>
        </p:nvGrpSpPr>
        <p:grpSpPr>
          <a:xfrm>
            <a:off x="0" y="1069847"/>
            <a:ext cx="9144000" cy="4931093"/>
            <a:chOff x="0" y="283463"/>
            <a:chExt cx="12192000" cy="6574790"/>
          </a:xfrm>
        </p:grpSpPr>
        <p:sp>
          <p:nvSpPr>
            <p:cNvPr id="43" name="object 3"/>
            <p:cNvSpPr/>
            <p:nvPr/>
          </p:nvSpPr>
          <p:spPr>
            <a:xfrm>
              <a:off x="1519427" y="1397508"/>
              <a:ext cx="9752330" cy="1256030"/>
            </a:xfrm>
            <a:custGeom>
              <a:avLst/>
              <a:gdLst/>
              <a:ahLst/>
              <a:cxnLst/>
              <a:rect l="l" t="t" r="r" b="b"/>
              <a:pathLst>
                <a:path w="9752330" h="1256030">
                  <a:moveTo>
                    <a:pt x="9752076" y="0"/>
                  </a:moveTo>
                  <a:lnTo>
                    <a:pt x="0" y="0"/>
                  </a:lnTo>
                  <a:lnTo>
                    <a:pt x="0" y="1255776"/>
                  </a:lnTo>
                  <a:lnTo>
                    <a:pt x="9752076" y="1255776"/>
                  </a:lnTo>
                  <a:lnTo>
                    <a:pt x="9752076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44" name="object 4"/>
            <p:cNvSpPr/>
            <p:nvPr/>
          </p:nvSpPr>
          <p:spPr>
            <a:xfrm>
              <a:off x="1022603" y="1196339"/>
              <a:ext cx="1000125" cy="1001394"/>
            </a:xfrm>
            <a:custGeom>
              <a:avLst/>
              <a:gdLst/>
              <a:ahLst/>
              <a:cxnLst/>
              <a:rect l="l" t="t" r="r" b="b"/>
              <a:pathLst>
                <a:path w="1000125" h="1001394">
                  <a:moveTo>
                    <a:pt x="999744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999744" y="1001267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17395A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45" name="object 5"/>
            <p:cNvSpPr/>
            <p:nvPr/>
          </p:nvSpPr>
          <p:spPr>
            <a:xfrm>
              <a:off x="1022603" y="2197608"/>
              <a:ext cx="497205" cy="497205"/>
            </a:xfrm>
            <a:custGeom>
              <a:avLst/>
              <a:gdLst/>
              <a:ahLst/>
              <a:cxnLst/>
              <a:rect l="l" t="t" r="r" b="b"/>
              <a:pathLst>
                <a:path w="497205" h="497205">
                  <a:moveTo>
                    <a:pt x="496824" y="0"/>
                  </a:moveTo>
                  <a:lnTo>
                    <a:pt x="0" y="0"/>
                  </a:lnTo>
                  <a:lnTo>
                    <a:pt x="496824" y="496824"/>
                  </a:lnTo>
                  <a:lnTo>
                    <a:pt x="496824" y="0"/>
                  </a:lnTo>
                  <a:close/>
                </a:path>
              </a:pathLst>
            </a:custGeom>
            <a:solidFill>
              <a:srgbClr val="112B44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46" name="object 7"/>
          <p:cNvSpPr/>
          <p:nvPr/>
        </p:nvSpPr>
        <p:spPr>
          <a:xfrm>
            <a:off x="1516761" y="1754504"/>
            <a:ext cx="4882038" cy="337185"/>
          </a:xfrm>
          <a:custGeom>
            <a:avLst/>
            <a:gdLst/>
            <a:ahLst/>
            <a:cxnLst/>
            <a:rect l="l" t="t" r="r" b="b"/>
            <a:pathLst>
              <a:path w="6509384" h="449580">
                <a:moveTo>
                  <a:pt x="6509004" y="0"/>
                </a:moveTo>
                <a:lnTo>
                  <a:pt x="0" y="0"/>
                </a:lnTo>
                <a:lnTo>
                  <a:pt x="0" y="449579"/>
                </a:lnTo>
                <a:lnTo>
                  <a:pt x="6509004" y="449579"/>
                </a:lnTo>
                <a:lnTo>
                  <a:pt x="6509004" y="0"/>
                </a:lnTo>
                <a:close/>
              </a:path>
            </a:pathLst>
          </a:custGeom>
          <a:solidFill>
            <a:srgbClr val="17395A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7" name="object 8"/>
          <p:cNvSpPr txBox="1"/>
          <p:nvPr/>
        </p:nvSpPr>
        <p:spPr>
          <a:xfrm>
            <a:off x="1533716" y="1784985"/>
            <a:ext cx="6762750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Intoxicaciones</a:t>
            </a:r>
            <a:r>
              <a:rPr sz="1200" b="1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agudas</a:t>
            </a: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200" b="1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Calibri"/>
                <a:cs typeface="Calibri"/>
              </a:rPr>
              <a:t>sustancias</a:t>
            </a:r>
            <a:r>
              <a:rPr sz="1200" b="1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8" dirty="0" err="1">
                <a:solidFill>
                  <a:srgbClr val="FFFFFF"/>
                </a:solidFill>
                <a:latin typeface="Calibri"/>
                <a:cs typeface="Calibri"/>
              </a:rPr>
              <a:t>quimicas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48" name="object 9"/>
          <p:cNvGrpSpPr/>
          <p:nvPr/>
        </p:nvGrpSpPr>
        <p:grpSpPr>
          <a:xfrm>
            <a:off x="766952" y="3290697"/>
            <a:ext cx="7686675" cy="1293971"/>
            <a:chOff x="1022603" y="3244595"/>
            <a:chExt cx="10248900" cy="1725295"/>
          </a:xfrm>
        </p:grpSpPr>
        <p:sp>
          <p:nvSpPr>
            <p:cNvPr id="49" name="object 10"/>
            <p:cNvSpPr/>
            <p:nvPr/>
          </p:nvSpPr>
          <p:spPr>
            <a:xfrm>
              <a:off x="1519427" y="3444239"/>
              <a:ext cx="9752330" cy="1525905"/>
            </a:xfrm>
            <a:custGeom>
              <a:avLst/>
              <a:gdLst/>
              <a:ahLst/>
              <a:cxnLst/>
              <a:rect l="l" t="t" r="r" b="b"/>
              <a:pathLst>
                <a:path w="9752330" h="1525904">
                  <a:moveTo>
                    <a:pt x="9752076" y="0"/>
                  </a:moveTo>
                  <a:lnTo>
                    <a:pt x="0" y="0"/>
                  </a:lnTo>
                  <a:lnTo>
                    <a:pt x="0" y="1525524"/>
                  </a:lnTo>
                  <a:lnTo>
                    <a:pt x="9752076" y="1525524"/>
                  </a:lnTo>
                  <a:lnTo>
                    <a:pt x="9752076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50" name="object 11"/>
            <p:cNvSpPr/>
            <p:nvPr/>
          </p:nvSpPr>
          <p:spPr>
            <a:xfrm>
              <a:off x="1022603" y="3244595"/>
              <a:ext cx="1000125" cy="1000125"/>
            </a:xfrm>
            <a:custGeom>
              <a:avLst/>
              <a:gdLst/>
              <a:ahLst/>
              <a:cxnLst/>
              <a:rect l="l" t="t" r="r" b="b"/>
              <a:pathLst>
                <a:path w="1000125" h="1000125">
                  <a:moveTo>
                    <a:pt x="999744" y="0"/>
                  </a:moveTo>
                  <a:lnTo>
                    <a:pt x="0" y="0"/>
                  </a:lnTo>
                  <a:lnTo>
                    <a:pt x="0" y="999743"/>
                  </a:lnTo>
                  <a:lnTo>
                    <a:pt x="999744" y="999743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17395A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51" name="object 12"/>
            <p:cNvSpPr/>
            <p:nvPr/>
          </p:nvSpPr>
          <p:spPr>
            <a:xfrm>
              <a:off x="1022603" y="4244339"/>
              <a:ext cx="497205" cy="498475"/>
            </a:xfrm>
            <a:custGeom>
              <a:avLst/>
              <a:gdLst/>
              <a:ahLst/>
              <a:cxnLst/>
              <a:rect l="l" t="t" r="r" b="b"/>
              <a:pathLst>
                <a:path w="497205" h="498475">
                  <a:moveTo>
                    <a:pt x="496824" y="0"/>
                  </a:moveTo>
                  <a:lnTo>
                    <a:pt x="0" y="0"/>
                  </a:lnTo>
                  <a:lnTo>
                    <a:pt x="496824" y="498348"/>
                  </a:lnTo>
                  <a:lnTo>
                    <a:pt x="496824" y="0"/>
                  </a:lnTo>
                  <a:close/>
                </a:path>
              </a:pathLst>
            </a:custGeom>
            <a:solidFill>
              <a:srgbClr val="112B44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53" name="object 16"/>
          <p:cNvSpPr/>
          <p:nvPr/>
        </p:nvSpPr>
        <p:spPr>
          <a:xfrm>
            <a:off x="893967" y="1976295"/>
            <a:ext cx="368141" cy="1881664"/>
          </a:xfrm>
          <a:custGeom>
            <a:avLst/>
            <a:gdLst/>
            <a:ahLst/>
            <a:cxnLst/>
            <a:rect l="l" t="t" r="r" b="b"/>
            <a:pathLst>
              <a:path w="490855" h="2508885">
                <a:moveTo>
                  <a:pt x="478536" y="355854"/>
                </a:moveTo>
                <a:lnTo>
                  <a:pt x="472795" y="326390"/>
                </a:lnTo>
                <a:lnTo>
                  <a:pt x="457098" y="302425"/>
                </a:lnTo>
                <a:lnTo>
                  <a:pt x="433743" y="286321"/>
                </a:lnTo>
                <a:lnTo>
                  <a:pt x="405003" y="280416"/>
                </a:lnTo>
                <a:lnTo>
                  <a:pt x="388950" y="282270"/>
                </a:lnTo>
                <a:lnTo>
                  <a:pt x="374091" y="287502"/>
                </a:lnTo>
                <a:lnTo>
                  <a:pt x="360870" y="295643"/>
                </a:lnTo>
                <a:lnTo>
                  <a:pt x="349758" y="306197"/>
                </a:lnTo>
                <a:lnTo>
                  <a:pt x="236093" y="244983"/>
                </a:lnTo>
                <a:lnTo>
                  <a:pt x="239153" y="234975"/>
                </a:lnTo>
                <a:lnTo>
                  <a:pt x="241566" y="224510"/>
                </a:lnTo>
                <a:lnTo>
                  <a:pt x="243141" y="213804"/>
                </a:lnTo>
                <a:lnTo>
                  <a:pt x="243713" y="203073"/>
                </a:lnTo>
                <a:lnTo>
                  <a:pt x="243014" y="189903"/>
                </a:lnTo>
                <a:lnTo>
                  <a:pt x="241007" y="177380"/>
                </a:lnTo>
                <a:lnTo>
                  <a:pt x="237807" y="165455"/>
                </a:lnTo>
                <a:lnTo>
                  <a:pt x="233553" y="154051"/>
                </a:lnTo>
                <a:lnTo>
                  <a:pt x="322199" y="99314"/>
                </a:lnTo>
                <a:lnTo>
                  <a:pt x="329692" y="104597"/>
                </a:lnTo>
                <a:lnTo>
                  <a:pt x="338035" y="108635"/>
                </a:lnTo>
                <a:lnTo>
                  <a:pt x="347091" y="111226"/>
                </a:lnTo>
                <a:lnTo>
                  <a:pt x="356743" y="112141"/>
                </a:lnTo>
                <a:lnTo>
                  <a:pt x="377964" y="107734"/>
                </a:lnTo>
                <a:lnTo>
                  <a:pt x="395325" y="95719"/>
                </a:lnTo>
                <a:lnTo>
                  <a:pt x="407047" y="77914"/>
                </a:lnTo>
                <a:lnTo>
                  <a:pt x="411353" y="56134"/>
                </a:lnTo>
                <a:lnTo>
                  <a:pt x="407047" y="34290"/>
                </a:lnTo>
                <a:lnTo>
                  <a:pt x="395325" y="16446"/>
                </a:lnTo>
                <a:lnTo>
                  <a:pt x="377964" y="4419"/>
                </a:lnTo>
                <a:lnTo>
                  <a:pt x="356743" y="0"/>
                </a:lnTo>
                <a:lnTo>
                  <a:pt x="335457" y="4419"/>
                </a:lnTo>
                <a:lnTo>
                  <a:pt x="318096" y="16446"/>
                </a:lnTo>
                <a:lnTo>
                  <a:pt x="306412" y="34302"/>
                </a:lnTo>
                <a:lnTo>
                  <a:pt x="302133" y="56134"/>
                </a:lnTo>
                <a:lnTo>
                  <a:pt x="302133" y="61214"/>
                </a:lnTo>
                <a:lnTo>
                  <a:pt x="302641" y="65786"/>
                </a:lnTo>
                <a:lnTo>
                  <a:pt x="303911" y="70231"/>
                </a:lnTo>
                <a:lnTo>
                  <a:pt x="216027" y="124460"/>
                </a:lnTo>
                <a:lnTo>
                  <a:pt x="197421" y="105257"/>
                </a:lnTo>
                <a:lnTo>
                  <a:pt x="175044" y="90601"/>
                </a:lnTo>
                <a:lnTo>
                  <a:pt x="149606" y="81267"/>
                </a:lnTo>
                <a:lnTo>
                  <a:pt x="121793" y="77978"/>
                </a:lnTo>
                <a:lnTo>
                  <a:pt x="74409" y="87833"/>
                </a:lnTo>
                <a:lnTo>
                  <a:pt x="35699" y="114668"/>
                </a:lnTo>
                <a:lnTo>
                  <a:pt x="9575" y="154444"/>
                </a:lnTo>
                <a:lnTo>
                  <a:pt x="0" y="203073"/>
                </a:lnTo>
                <a:lnTo>
                  <a:pt x="9575" y="251625"/>
                </a:lnTo>
                <a:lnTo>
                  <a:pt x="35699" y="291172"/>
                </a:lnTo>
                <a:lnTo>
                  <a:pt x="74409" y="317792"/>
                </a:lnTo>
                <a:lnTo>
                  <a:pt x="121793" y="327533"/>
                </a:lnTo>
                <a:lnTo>
                  <a:pt x="151345" y="323824"/>
                </a:lnTo>
                <a:lnTo>
                  <a:pt x="178155" y="313334"/>
                </a:lnTo>
                <a:lnTo>
                  <a:pt x="201422" y="297053"/>
                </a:lnTo>
                <a:lnTo>
                  <a:pt x="220345" y="275971"/>
                </a:lnTo>
                <a:lnTo>
                  <a:pt x="334137" y="337185"/>
                </a:lnTo>
                <a:lnTo>
                  <a:pt x="332232" y="342900"/>
                </a:lnTo>
                <a:lnTo>
                  <a:pt x="331597" y="349377"/>
                </a:lnTo>
                <a:lnTo>
                  <a:pt x="331597" y="355854"/>
                </a:lnTo>
                <a:lnTo>
                  <a:pt x="337324" y="385064"/>
                </a:lnTo>
                <a:lnTo>
                  <a:pt x="353009" y="409054"/>
                </a:lnTo>
                <a:lnTo>
                  <a:pt x="376326" y="425310"/>
                </a:lnTo>
                <a:lnTo>
                  <a:pt x="405003" y="431292"/>
                </a:lnTo>
                <a:lnTo>
                  <a:pt x="433743" y="425310"/>
                </a:lnTo>
                <a:lnTo>
                  <a:pt x="457098" y="409054"/>
                </a:lnTo>
                <a:lnTo>
                  <a:pt x="472795" y="385064"/>
                </a:lnTo>
                <a:lnTo>
                  <a:pt x="478536" y="355854"/>
                </a:lnTo>
                <a:close/>
              </a:path>
              <a:path w="490855" h="2508885">
                <a:moveTo>
                  <a:pt x="490728" y="2433066"/>
                </a:moveTo>
                <a:lnTo>
                  <a:pt x="484962" y="2403602"/>
                </a:lnTo>
                <a:lnTo>
                  <a:pt x="469214" y="2379637"/>
                </a:lnTo>
                <a:lnTo>
                  <a:pt x="445770" y="2363533"/>
                </a:lnTo>
                <a:lnTo>
                  <a:pt x="416941" y="2357628"/>
                </a:lnTo>
                <a:lnTo>
                  <a:pt x="400875" y="2359482"/>
                </a:lnTo>
                <a:lnTo>
                  <a:pt x="385965" y="2364714"/>
                </a:lnTo>
                <a:lnTo>
                  <a:pt x="372694" y="2372855"/>
                </a:lnTo>
                <a:lnTo>
                  <a:pt x="361569" y="2383409"/>
                </a:lnTo>
                <a:lnTo>
                  <a:pt x="247523" y="2322195"/>
                </a:lnTo>
                <a:lnTo>
                  <a:pt x="250583" y="2312187"/>
                </a:lnTo>
                <a:lnTo>
                  <a:pt x="252996" y="2301722"/>
                </a:lnTo>
                <a:lnTo>
                  <a:pt x="254571" y="2291016"/>
                </a:lnTo>
                <a:lnTo>
                  <a:pt x="255143" y="2280285"/>
                </a:lnTo>
                <a:lnTo>
                  <a:pt x="254444" y="2267115"/>
                </a:lnTo>
                <a:lnTo>
                  <a:pt x="252437" y="2254593"/>
                </a:lnTo>
                <a:lnTo>
                  <a:pt x="249237" y="2242667"/>
                </a:lnTo>
                <a:lnTo>
                  <a:pt x="244983" y="2231263"/>
                </a:lnTo>
                <a:lnTo>
                  <a:pt x="333883" y="2176526"/>
                </a:lnTo>
                <a:lnTo>
                  <a:pt x="341376" y="2181809"/>
                </a:lnTo>
                <a:lnTo>
                  <a:pt x="349719" y="2185847"/>
                </a:lnTo>
                <a:lnTo>
                  <a:pt x="358775" y="2188438"/>
                </a:lnTo>
                <a:lnTo>
                  <a:pt x="368427" y="2189353"/>
                </a:lnTo>
                <a:lnTo>
                  <a:pt x="389801" y="2184946"/>
                </a:lnTo>
                <a:lnTo>
                  <a:pt x="407238" y="2172932"/>
                </a:lnTo>
                <a:lnTo>
                  <a:pt x="418985" y="2155126"/>
                </a:lnTo>
                <a:lnTo>
                  <a:pt x="423291" y="2133358"/>
                </a:lnTo>
                <a:lnTo>
                  <a:pt x="418985" y="2111502"/>
                </a:lnTo>
                <a:lnTo>
                  <a:pt x="407238" y="2093658"/>
                </a:lnTo>
                <a:lnTo>
                  <a:pt x="389801" y="2081631"/>
                </a:lnTo>
                <a:lnTo>
                  <a:pt x="368427" y="2077212"/>
                </a:lnTo>
                <a:lnTo>
                  <a:pt x="347116" y="2081631"/>
                </a:lnTo>
                <a:lnTo>
                  <a:pt x="329717" y="2093671"/>
                </a:lnTo>
                <a:lnTo>
                  <a:pt x="317982" y="2111514"/>
                </a:lnTo>
                <a:lnTo>
                  <a:pt x="313690" y="2133358"/>
                </a:lnTo>
                <a:lnTo>
                  <a:pt x="313690" y="2138426"/>
                </a:lnTo>
                <a:lnTo>
                  <a:pt x="314325" y="2142998"/>
                </a:lnTo>
                <a:lnTo>
                  <a:pt x="315595" y="2147443"/>
                </a:lnTo>
                <a:lnTo>
                  <a:pt x="227330" y="2201672"/>
                </a:lnTo>
                <a:lnTo>
                  <a:pt x="208699" y="2182469"/>
                </a:lnTo>
                <a:lnTo>
                  <a:pt x="186270" y="2167813"/>
                </a:lnTo>
                <a:lnTo>
                  <a:pt x="160743" y="2158479"/>
                </a:lnTo>
                <a:lnTo>
                  <a:pt x="132842" y="2155190"/>
                </a:lnTo>
                <a:lnTo>
                  <a:pt x="85344" y="2165045"/>
                </a:lnTo>
                <a:lnTo>
                  <a:pt x="46507" y="2191880"/>
                </a:lnTo>
                <a:lnTo>
                  <a:pt x="20281" y="2231656"/>
                </a:lnTo>
                <a:lnTo>
                  <a:pt x="10668" y="2280285"/>
                </a:lnTo>
                <a:lnTo>
                  <a:pt x="20281" y="2328837"/>
                </a:lnTo>
                <a:lnTo>
                  <a:pt x="46507" y="2368385"/>
                </a:lnTo>
                <a:lnTo>
                  <a:pt x="85344" y="2395004"/>
                </a:lnTo>
                <a:lnTo>
                  <a:pt x="132842" y="2404745"/>
                </a:lnTo>
                <a:lnTo>
                  <a:pt x="162496" y="2401036"/>
                </a:lnTo>
                <a:lnTo>
                  <a:pt x="189395" y="2390546"/>
                </a:lnTo>
                <a:lnTo>
                  <a:pt x="212750" y="2374265"/>
                </a:lnTo>
                <a:lnTo>
                  <a:pt x="231775" y="2353183"/>
                </a:lnTo>
                <a:lnTo>
                  <a:pt x="345821" y="2414397"/>
                </a:lnTo>
                <a:lnTo>
                  <a:pt x="343916" y="2420112"/>
                </a:lnTo>
                <a:lnTo>
                  <a:pt x="343281" y="2426589"/>
                </a:lnTo>
                <a:lnTo>
                  <a:pt x="343281" y="2433066"/>
                </a:lnTo>
                <a:lnTo>
                  <a:pt x="349034" y="2462276"/>
                </a:lnTo>
                <a:lnTo>
                  <a:pt x="364769" y="2486266"/>
                </a:lnTo>
                <a:lnTo>
                  <a:pt x="388175" y="2502522"/>
                </a:lnTo>
                <a:lnTo>
                  <a:pt x="416941" y="2508504"/>
                </a:lnTo>
                <a:lnTo>
                  <a:pt x="445770" y="2502522"/>
                </a:lnTo>
                <a:lnTo>
                  <a:pt x="469214" y="2486266"/>
                </a:lnTo>
                <a:lnTo>
                  <a:pt x="484962" y="2462276"/>
                </a:lnTo>
                <a:lnTo>
                  <a:pt x="490728" y="24330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4" name="Rectángulo 53"/>
          <p:cNvSpPr/>
          <p:nvPr/>
        </p:nvSpPr>
        <p:spPr>
          <a:xfrm>
            <a:off x="1533715" y="2112013"/>
            <a:ext cx="6981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200" dirty="0">
                <a:solidFill>
                  <a:srgbClr val="000000"/>
                </a:solidFill>
                <a:latin typeface="Roboto"/>
              </a:rPr>
              <a:t>Realizar notificación </a:t>
            </a:r>
            <a:r>
              <a:rPr lang="es-CO" sz="1200" dirty="0" err="1">
                <a:solidFill>
                  <a:srgbClr val="000000"/>
                </a:solidFill>
                <a:latin typeface="Roboto"/>
              </a:rPr>
              <a:t>súperinmediata</a:t>
            </a:r>
            <a:r>
              <a:rPr lang="es-CO" sz="1200" dirty="0">
                <a:solidFill>
                  <a:srgbClr val="000000"/>
                </a:solidFill>
                <a:latin typeface="Roboto"/>
              </a:rPr>
              <a:t> de casos probables de intoxicación por licor adulterado con metanol y por fósforo blanco asociado a artefactos pirotécnicos; y de casos confirmados por clínica o por laboratorio de intoxicaciones por plaguicidas con ingrediente activo </a:t>
            </a:r>
            <a:r>
              <a:rPr lang="es-CO" sz="1200" dirty="0" err="1">
                <a:solidFill>
                  <a:srgbClr val="000000"/>
                </a:solidFill>
                <a:latin typeface="Roboto"/>
              </a:rPr>
              <a:t>clorpirifos</a:t>
            </a:r>
            <a:r>
              <a:rPr lang="es-CO" sz="1200" dirty="0">
                <a:solidFill>
                  <a:srgbClr val="000000"/>
                </a:solidFill>
                <a:latin typeface="Roboto"/>
              </a:rPr>
              <a:t>.</a:t>
            </a:r>
            <a:endParaRPr lang="es-CO" sz="1200" dirty="0"/>
          </a:p>
        </p:txBody>
      </p:sp>
      <p:sp>
        <p:nvSpPr>
          <p:cNvPr id="56" name="object 14"/>
          <p:cNvSpPr/>
          <p:nvPr/>
        </p:nvSpPr>
        <p:spPr>
          <a:xfrm>
            <a:off x="1507711" y="3286621"/>
            <a:ext cx="4882038" cy="337185"/>
          </a:xfrm>
          <a:custGeom>
            <a:avLst/>
            <a:gdLst/>
            <a:ahLst/>
            <a:cxnLst/>
            <a:rect l="l" t="t" r="r" b="b"/>
            <a:pathLst>
              <a:path w="6509384" h="449579">
                <a:moveTo>
                  <a:pt x="6509004" y="0"/>
                </a:moveTo>
                <a:lnTo>
                  <a:pt x="0" y="0"/>
                </a:lnTo>
                <a:lnTo>
                  <a:pt x="0" y="449579"/>
                </a:lnTo>
                <a:lnTo>
                  <a:pt x="6509004" y="449579"/>
                </a:lnTo>
                <a:lnTo>
                  <a:pt x="6509004" y="0"/>
                </a:lnTo>
                <a:close/>
              </a:path>
            </a:pathLst>
          </a:custGeom>
          <a:solidFill>
            <a:srgbClr val="17395A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5" name="object 15"/>
          <p:cNvSpPr txBox="1"/>
          <p:nvPr/>
        </p:nvSpPr>
        <p:spPr>
          <a:xfrm>
            <a:off x="1605009" y="3354719"/>
            <a:ext cx="6760845" cy="50158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Lesiones</a:t>
            </a:r>
            <a:r>
              <a:rPr sz="1200" b="1" spc="-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200" b="1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artefactos</a:t>
            </a:r>
            <a:r>
              <a:rPr sz="1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explosivos</a:t>
            </a:r>
            <a:r>
              <a:rPr sz="1200" b="1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(Pólvora</a:t>
            </a:r>
            <a:r>
              <a:rPr sz="1200" b="1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200" b="1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MAP-MUSE)</a:t>
            </a:r>
            <a:endParaRPr sz="1200" dirty="0">
              <a:latin typeface="Calibri"/>
              <a:cs typeface="Calibri"/>
            </a:endParaRPr>
          </a:p>
          <a:p>
            <a:pPr marL="243840" marR="3810">
              <a:lnSpc>
                <a:spcPts val="1433"/>
              </a:lnSpc>
              <a:spcBef>
                <a:spcPts val="968"/>
              </a:spcBef>
            </a:pPr>
            <a:endParaRPr sz="1200" dirty="0">
              <a:latin typeface="Roboto"/>
              <a:cs typeface="Roboto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1533715" y="3636548"/>
            <a:ext cx="69151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200" dirty="0">
                <a:solidFill>
                  <a:srgbClr val="000000"/>
                </a:solidFill>
                <a:latin typeface="Roboto"/>
              </a:rPr>
              <a:t>Las  ET deben intensificar la vigilancia en las festividad eso celebraciones departamentales, distritales o municipales en que se consideren necesario de acuerdo con la valoración del riesgo. </a:t>
            </a:r>
            <a:r>
              <a:rPr lang="es-CO" sz="1200" dirty="0">
                <a:solidFill>
                  <a:srgbClr val="000000"/>
                </a:solidFill>
                <a:latin typeface="Calibri" panose="020F0502020204030204" pitchFamily="34" charset="0"/>
              </a:rPr>
              <a:t>Vigilancia intensificada de lesiones por pólvora en las celebraciones de Navidad y fin de año: a partir del 1 de diciembre del 2024 hasta la segunda semana epidemiológica del 2025.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291474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9503"/>
            <a:ext cx="9144000" cy="1877712"/>
          </a:xfrm>
          <a:prstGeom prst="rect">
            <a:avLst/>
          </a:prstGeom>
        </p:spPr>
      </p:pic>
      <p:grpSp>
        <p:nvGrpSpPr>
          <p:cNvPr id="4" name="object 7"/>
          <p:cNvGrpSpPr/>
          <p:nvPr/>
        </p:nvGrpSpPr>
        <p:grpSpPr>
          <a:xfrm>
            <a:off x="563355" y="1454824"/>
            <a:ext cx="7922784" cy="1988178"/>
            <a:chOff x="-2792776" y="-260890"/>
            <a:chExt cx="10563712" cy="2650903"/>
          </a:xfrm>
        </p:grpSpPr>
        <p:sp>
          <p:nvSpPr>
            <p:cNvPr id="8" name="object 11"/>
            <p:cNvSpPr/>
            <p:nvPr/>
          </p:nvSpPr>
          <p:spPr>
            <a:xfrm>
              <a:off x="-2589724" y="250411"/>
              <a:ext cx="10360660" cy="1423670"/>
            </a:xfrm>
            <a:custGeom>
              <a:avLst/>
              <a:gdLst/>
              <a:ahLst/>
              <a:cxnLst/>
              <a:rect l="l" t="t" r="r" b="b"/>
              <a:pathLst>
                <a:path w="10360660" h="1423670">
                  <a:moveTo>
                    <a:pt x="10360152" y="0"/>
                  </a:moveTo>
                  <a:lnTo>
                    <a:pt x="0" y="0"/>
                  </a:lnTo>
                  <a:lnTo>
                    <a:pt x="0" y="1423415"/>
                  </a:lnTo>
                  <a:lnTo>
                    <a:pt x="10360152" y="1423415"/>
                  </a:lnTo>
                  <a:lnTo>
                    <a:pt x="1036015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" name="object 13"/>
            <p:cNvSpPr/>
            <p:nvPr/>
          </p:nvSpPr>
          <p:spPr>
            <a:xfrm>
              <a:off x="777240" y="1892808"/>
              <a:ext cx="497205" cy="497205"/>
            </a:xfrm>
            <a:custGeom>
              <a:avLst/>
              <a:gdLst/>
              <a:ahLst/>
              <a:cxnLst/>
              <a:rect l="l" t="t" r="r" b="b"/>
              <a:pathLst>
                <a:path w="497205" h="497205">
                  <a:moveTo>
                    <a:pt x="496823" y="0"/>
                  </a:moveTo>
                  <a:lnTo>
                    <a:pt x="0" y="0"/>
                  </a:lnTo>
                  <a:lnTo>
                    <a:pt x="496823" y="496824"/>
                  </a:lnTo>
                  <a:lnTo>
                    <a:pt x="496823" y="0"/>
                  </a:lnTo>
                  <a:close/>
                </a:path>
              </a:pathLst>
            </a:custGeom>
            <a:solidFill>
              <a:srgbClr val="C9A73B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" name="object 12"/>
            <p:cNvSpPr/>
            <p:nvPr/>
          </p:nvSpPr>
          <p:spPr>
            <a:xfrm>
              <a:off x="-2792776" y="-260890"/>
              <a:ext cx="1000125" cy="1001395"/>
            </a:xfrm>
            <a:custGeom>
              <a:avLst/>
              <a:gdLst/>
              <a:ahLst/>
              <a:cxnLst/>
              <a:rect l="l" t="t" r="r" b="b"/>
              <a:pathLst>
                <a:path w="1000125" h="1001394">
                  <a:moveTo>
                    <a:pt x="999744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999744" y="1001267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F1C951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1" name="object 14"/>
          <p:cNvSpPr txBox="1"/>
          <p:nvPr/>
        </p:nvSpPr>
        <p:spPr>
          <a:xfrm>
            <a:off x="1382254" y="1965309"/>
            <a:ext cx="6883718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lang="es-CO" sz="1200" dirty="0"/>
              <a:t>C</a:t>
            </a:r>
            <a:r>
              <a:rPr lang="es-CO" sz="1200" dirty="0"/>
              <a:t>onfirmado por estudio histopatológico (biopsia)</a:t>
            </a:r>
            <a:endParaRPr sz="1200" dirty="0">
              <a:latin typeface="Arial MT"/>
              <a:cs typeface="Arial MT"/>
            </a:endParaRPr>
          </a:p>
        </p:txBody>
      </p:sp>
      <p:grpSp>
        <p:nvGrpSpPr>
          <p:cNvPr id="13" name="object 18"/>
          <p:cNvGrpSpPr/>
          <p:nvPr/>
        </p:nvGrpSpPr>
        <p:grpSpPr>
          <a:xfrm>
            <a:off x="565785" y="3007233"/>
            <a:ext cx="8177213" cy="1123950"/>
            <a:chOff x="754380" y="2866644"/>
            <a:chExt cx="10902950" cy="1498600"/>
          </a:xfrm>
        </p:grpSpPr>
        <p:sp>
          <p:nvSpPr>
            <p:cNvPr id="14" name="object 19"/>
            <p:cNvSpPr/>
            <p:nvPr/>
          </p:nvSpPr>
          <p:spPr>
            <a:xfrm>
              <a:off x="1251204" y="3066288"/>
              <a:ext cx="10406380" cy="1298575"/>
            </a:xfrm>
            <a:custGeom>
              <a:avLst/>
              <a:gdLst/>
              <a:ahLst/>
              <a:cxnLst/>
              <a:rect l="l" t="t" r="r" b="b"/>
              <a:pathLst>
                <a:path w="10406380" h="1298575">
                  <a:moveTo>
                    <a:pt x="10405872" y="0"/>
                  </a:moveTo>
                  <a:lnTo>
                    <a:pt x="0" y="0"/>
                  </a:lnTo>
                  <a:lnTo>
                    <a:pt x="0" y="1298448"/>
                  </a:lnTo>
                  <a:lnTo>
                    <a:pt x="10405872" y="1298448"/>
                  </a:lnTo>
                  <a:lnTo>
                    <a:pt x="1040587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object 20"/>
            <p:cNvSpPr/>
            <p:nvPr/>
          </p:nvSpPr>
          <p:spPr>
            <a:xfrm>
              <a:off x="754380" y="2866644"/>
              <a:ext cx="1000125" cy="1000125"/>
            </a:xfrm>
            <a:custGeom>
              <a:avLst/>
              <a:gdLst/>
              <a:ahLst/>
              <a:cxnLst/>
              <a:rect l="l" t="t" r="r" b="b"/>
              <a:pathLst>
                <a:path w="1000125" h="1000125">
                  <a:moveTo>
                    <a:pt x="999744" y="0"/>
                  </a:moveTo>
                  <a:lnTo>
                    <a:pt x="0" y="0"/>
                  </a:lnTo>
                  <a:lnTo>
                    <a:pt x="0" y="999743"/>
                  </a:lnTo>
                  <a:lnTo>
                    <a:pt x="999744" y="999743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F1C951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6" name="object 21"/>
            <p:cNvSpPr/>
            <p:nvPr/>
          </p:nvSpPr>
          <p:spPr>
            <a:xfrm>
              <a:off x="754380" y="3866388"/>
              <a:ext cx="497205" cy="498475"/>
            </a:xfrm>
            <a:custGeom>
              <a:avLst/>
              <a:gdLst/>
              <a:ahLst/>
              <a:cxnLst/>
              <a:rect l="l" t="t" r="r" b="b"/>
              <a:pathLst>
                <a:path w="497205" h="498475">
                  <a:moveTo>
                    <a:pt x="496823" y="0"/>
                  </a:moveTo>
                  <a:lnTo>
                    <a:pt x="0" y="0"/>
                  </a:lnTo>
                  <a:lnTo>
                    <a:pt x="496823" y="498348"/>
                  </a:lnTo>
                  <a:lnTo>
                    <a:pt x="496823" y="0"/>
                  </a:lnTo>
                  <a:close/>
                </a:path>
              </a:pathLst>
            </a:custGeom>
            <a:solidFill>
              <a:srgbClr val="C9A73B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7" name="object 22"/>
          <p:cNvSpPr txBox="1"/>
          <p:nvPr/>
        </p:nvSpPr>
        <p:spPr>
          <a:xfrm>
            <a:off x="1491234" y="3406426"/>
            <a:ext cx="7094696" cy="36821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lnSpc>
                <a:spcPts val="1436"/>
              </a:lnSpc>
              <a:spcBef>
                <a:spcPts val="71"/>
              </a:spcBef>
            </a:pPr>
            <a:r>
              <a:rPr sz="1200" dirty="0">
                <a:latin typeface="Arial MT"/>
                <a:cs typeface="Arial MT"/>
              </a:rPr>
              <a:t>Los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indicadores</a:t>
            </a:r>
            <a:r>
              <a:rPr sz="1200" spc="8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que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evalúan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el</a:t>
            </a:r>
            <a:r>
              <a:rPr sz="1200" spc="8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tiempo</a:t>
            </a:r>
            <a:r>
              <a:rPr sz="1200" spc="8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oportunidad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en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presunción</a:t>
            </a:r>
            <a:r>
              <a:rPr sz="1200" spc="8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diagnostica,</a:t>
            </a:r>
            <a:r>
              <a:rPr sz="1200" spc="7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79" dirty="0">
                <a:latin typeface="Arial MT"/>
                <a:cs typeface="Arial MT"/>
              </a:rPr>
              <a:t> </a:t>
            </a:r>
            <a:r>
              <a:rPr sz="1200" spc="-8" dirty="0">
                <a:latin typeface="Arial MT"/>
                <a:cs typeface="Arial MT"/>
              </a:rPr>
              <a:t>confirmación</a:t>
            </a:r>
            <a:endParaRPr sz="1200" dirty="0">
              <a:latin typeface="Arial MT"/>
              <a:cs typeface="Arial MT"/>
            </a:endParaRPr>
          </a:p>
          <a:p>
            <a:pPr marL="9525">
              <a:lnSpc>
                <a:spcPts val="1436"/>
              </a:lnSpc>
            </a:pPr>
            <a:r>
              <a:rPr sz="1200" dirty="0">
                <a:latin typeface="Arial MT"/>
                <a:cs typeface="Arial MT"/>
              </a:rPr>
              <a:t>diagnóstica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y</a:t>
            </a:r>
            <a:r>
              <a:rPr sz="1200" spc="4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el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inicio</a:t>
            </a:r>
            <a:r>
              <a:rPr sz="1200" spc="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tratamiento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se</a:t>
            </a:r>
            <a:r>
              <a:rPr sz="1200" spc="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tendrán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en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cuenta</a:t>
            </a:r>
            <a:r>
              <a:rPr sz="1200" spc="4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únicamente</a:t>
            </a:r>
            <a:r>
              <a:rPr sz="1200" spc="5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para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los</a:t>
            </a:r>
            <a:r>
              <a:rPr sz="1200" spc="56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casos</a:t>
            </a:r>
            <a:r>
              <a:rPr sz="1200" spc="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confirmados</a:t>
            </a:r>
            <a:r>
              <a:rPr sz="1200" spc="45" dirty="0">
                <a:latin typeface="Arial MT"/>
                <a:cs typeface="Arial MT"/>
              </a:rPr>
              <a:t> </a:t>
            </a:r>
            <a:r>
              <a:rPr sz="1200" spc="-19" dirty="0">
                <a:latin typeface="Arial MT"/>
                <a:cs typeface="Arial MT"/>
              </a:rPr>
              <a:t>por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18" name="object 23"/>
          <p:cNvSpPr txBox="1"/>
          <p:nvPr/>
        </p:nvSpPr>
        <p:spPr>
          <a:xfrm>
            <a:off x="938402" y="3757041"/>
            <a:ext cx="7804785" cy="208230"/>
          </a:xfrm>
          <a:prstGeom prst="rect">
            <a:avLst/>
          </a:prstGeom>
          <a:solidFill>
            <a:srgbClr val="EDEDED"/>
          </a:solidFill>
        </p:spPr>
        <p:txBody>
          <a:bodyPr vert="horz" wrap="square" lIns="0" tIns="23336" rIns="0" bIns="0" rtlCol="0">
            <a:spAutoFit/>
          </a:bodyPr>
          <a:lstStyle/>
          <a:p>
            <a:pPr marL="561975">
              <a:spcBef>
                <a:spcPts val="184"/>
              </a:spcBef>
            </a:pPr>
            <a:r>
              <a:rPr sz="1200" spc="-8" dirty="0">
                <a:latin typeface="Arial MT"/>
                <a:cs typeface="Arial MT"/>
              </a:rPr>
              <a:t>leucemias.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24"/>
          <p:cNvSpPr/>
          <p:nvPr/>
        </p:nvSpPr>
        <p:spPr>
          <a:xfrm>
            <a:off x="1315592" y="3007233"/>
            <a:ext cx="4958715" cy="337185"/>
          </a:xfrm>
          <a:custGeom>
            <a:avLst/>
            <a:gdLst/>
            <a:ahLst/>
            <a:cxnLst/>
            <a:rect l="l" t="t" r="r" b="b"/>
            <a:pathLst>
              <a:path w="6611620" h="449579">
                <a:moveTo>
                  <a:pt x="6611111" y="0"/>
                </a:moveTo>
                <a:lnTo>
                  <a:pt x="0" y="0"/>
                </a:lnTo>
                <a:lnTo>
                  <a:pt x="0" y="449579"/>
                </a:lnTo>
                <a:lnTo>
                  <a:pt x="6611111" y="449579"/>
                </a:lnTo>
                <a:lnTo>
                  <a:pt x="6611111" y="0"/>
                </a:lnTo>
                <a:close/>
              </a:path>
            </a:pathLst>
          </a:custGeom>
          <a:solidFill>
            <a:srgbClr val="F1C95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grpSp>
        <p:nvGrpSpPr>
          <p:cNvPr id="20" name="object 26"/>
          <p:cNvGrpSpPr/>
          <p:nvPr/>
        </p:nvGrpSpPr>
        <p:grpSpPr>
          <a:xfrm>
            <a:off x="582930" y="4331969"/>
            <a:ext cx="8142923" cy="1123950"/>
            <a:chOff x="777240" y="4632959"/>
            <a:chExt cx="10857230" cy="1498600"/>
          </a:xfrm>
        </p:grpSpPr>
        <p:sp>
          <p:nvSpPr>
            <p:cNvPr id="21" name="object 27"/>
            <p:cNvSpPr/>
            <p:nvPr/>
          </p:nvSpPr>
          <p:spPr>
            <a:xfrm>
              <a:off x="1274063" y="4832603"/>
              <a:ext cx="10360660" cy="1298575"/>
            </a:xfrm>
            <a:custGeom>
              <a:avLst/>
              <a:gdLst/>
              <a:ahLst/>
              <a:cxnLst/>
              <a:rect l="l" t="t" r="r" b="b"/>
              <a:pathLst>
                <a:path w="10360660" h="1298575">
                  <a:moveTo>
                    <a:pt x="10360152" y="0"/>
                  </a:moveTo>
                  <a:lnTo>
                    <a:pt x="0" y="0"/>
                  </a:lnTo>
                  <a:lnTo>
                    <a:pt x="0" y="1298448"/>
                  </a:lnTo>
                  <a:lnTo>
                    <a:pt x="10360152" y="1298448"/>
                  </a:lnTo>
                  <a:lnTo>
                    <a:pt x="1036015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2" name="object 28"/>
            <p:cNvSpPr/>
            <p:nvPr/>
          </p:nvSpPr>
          <p:spPr>
            <a:xfrm>
              <a:off x="777240" y="4632959"/>
              <a:ext cx="1000125" cy="1000125"/>
            </a:xfrm>
            <a:custGeom>
              <a:avLst/>
              <a:gdLst/>
              <a:ahLst/>
              <a:cxnLst/>
              <a:rect l="l" t="t" r="r" b="b"/>
              <a:pathLst>
                <a:path w="1000125" h="1000125">
                  <a:moveTo>
                    <a:pt x="999744" y="0"/>
                  </a:moveTo>
                  <a:lnTo>
                    <a:pt x="0" y="0"/>
                  </a:lnTo>
                  <a:lnTo>
                    <a:pt x="0" y="999743"/>
                  </a:lnTo>
                  <a:lnTo>
                    <a:pt x="999744" y="999743"/>
                  </a:lnTo>
                  <a:lnTo>
                    <a:pt x="999744" y="0"/>
                  </a:lnTo>
                  <a:close/>
                </a:path>
              </a:pathLst>
            </a:custGeom>
            <a:solidFill>
              <a:srgbClr val="F1C951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3" name="object 29"/>
            <p:cNvSpPr/>
            <p:nvPr/>
          </p:nvSpPr>
          <p:spPr>
            <a:xfrm>
              <a:off x="777240" y="5632703"/>
              <a:ext cx="497205" cy="498475"/>
            </a:xfrm>
            <a:custGeom>
              <a:avLst/>
              <a:gdLst/>
              <a:ahLst/>
              <a:cxnLst/>
              <a:rect l="l" t="t" r="r" b="b"/>
              <a:pathLst>
                <a:path w="497205" h="498475">
                  <a:moveTo>
                    <a:pt x="496823" y="0"/>
                  </a:moveTo>
                  <a:lnTo>
                    <a:pt x="0" y="0"/>
                  </a:lnTo>
                  <a:lnTo>
                    <a:pt x="496823" y="498348"/>
                  </a:lnTo>
                  <a:lnTo>
                    <a:pt x="496823" y="0"/>
                  </a:lnTo>
                  <a:close/>
                </a:path>
              </a:pathLst>
            </a:custGeom>
            <a:solidFill>
              <a:srgbClr val="C9A73B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4" name="object 30"/>
          <p:cNvSpPr txBox="1"/>
          <p:nvPr/>
        </p:nvSpPr>
        <p:spPr>
          <a:xfrm>
            <a:off x="1508379" y="4822602"/>
            <a:ext cx="6814185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dirty="0">
                <a:latin typeface="Arial MT"/>
                <a:cs typeface="Arial MT"/>
              </a:rPr>
              <a:t>Actualización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-1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Resolución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023</a:t>
            </a:r>
            <a:r>
              <a:rPr sz="1200" spc="-11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2023</a:t>
            </a:r>
            <a:r>
              <a:rPr sz="1200" spc="-4" dirty="0">
                <a:latin typeface="Arial MT"/>
                <a:cs typeface="Arial MT"/>
              </a:rPr>
              <a:t> </a:t>
            </a:r>
            <a:r>
              <a:rPr sz="1200" spc="-8" dirty="0">
                <a:latin typeface="Arial MT"/>
                <a:cs typeface="Arial MT"/>
              </a:rPr>
              <a:t>(Actualización</a:t>
            </a:r>
            <a:r>
              <a:rPr sz="1200" spc="-34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del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listado</a:t>
            </a:r>
            <a:r>
              <a:rPr sz="1200" spc="-23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enfermedades –</a:t>
            </a:r>
            <a:r>
              <a:rPr sz="1200" spc="-19" dirty="0">
                <a:latin typeface="Arial MT"/>
                <a:cs typeface="Arial MT"/>
              </a:rPr>
              <a:t> </a:t>
            </a:r>
            <a:r>
              <a:rPr sz="1200" spc="-8" dirty="0">
                <a:latin typeface="Arial MT"/>
                <a:cs typeface="Arial MT"/>
              </a:rPr>
              <a:t>MinSalud).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25" name="object 31"/>
          <p:cNvSpPr txBox="1"/>
          <p:nvPr/>
        </p:nvSpPr>
        <p:spPr>
          <a:xfrm>
            <a:off x="955547" y="5081777"/>
            <a:ext cx="7770495" cy="115416"/>
          </a:xfrm>
          <a:prstGeom prst="rect">
            <a:avLst/>
          </a:prstGeom>
          <a:solidFill>
            <a:srgbClr val="EDEDED"/>
          </a:solidFill>
        </p:spPr>
        <p:txBody>
          <a:bodyPr vert="horz" wrap="square" lIns="0" tIns="0" rIns="0" bIns="0" rtlCol="0">
            <a:spAutoFit/>
          </a:bodyPr>
          <a:lstStyle/>
          <a:p>
            <a:pPr marL="561975">
              <a:lnSpc>
                <a:spcPts val="874"/>
              </a:lnSpc>
            </a:pPr>
            <a:r>
              <a:rPr sz="1200" dirty="0">
                <a:latin typeface="Calibri"/>
                <a:cs typeface="Calibri"/>
              </a:rPr>
              <a:t>Alerta</a:t>
            </a:r>
            <a:r>
              <a:rPr sz="1200" spc="-2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internacional</a:t>
            </a:r>
            <a:r>
              <a:rPr sz="1200" spc="-53" dirty="0">
                <a:latin typeface="Calibri"/>
                <a:cs typeface="Calibri"/>
              </a:rPr>
              <a:t> </a:t>
            </a:r>
            <a:r>
              <a:rPr sz="1200" spc="-8" dirty="0">
                <a:latin typeface="Calibri"/>
                <a:cs typeface="Calibri"/>
              </a:rPr>
              <a:t>“</a:t>
            </a:r>
            <a:r>
              <a:rPr sz="1200" i="1" spc="-8" dirty="0">
                <a:latin typeface="Calibri"/>
                <a:cs typeface="Calibri"/>
              </a:rPr>
              <a:t>Incremento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-26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casos</a:t>
            </a:r>
            <a:r>
              <a:rPr sz="1200" i="1" spc="-8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-26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Síndrome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-26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Guillain</a:t>
            </a:r>
            <a:r>
              <a:rPr sz="1200" i="1" spc="-26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Barré</a:t>
            </a:r>
            <a:r>
              <a:rPr sz="1200" i="1" spc="-23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en</a:t>
            </a:r>
            <a:r>
              <a:rPr sz="1200" i="1" spc="-23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el</a:t>
            </a:r>
            <a:r>
              <a:rPr sz="1200" i="1" spc="-34" dirty="0">
                <a:latin typeface="Calibri"/>
                <a:cs typeface="Calibri"/>
              </a:rPr>
              <a:t> </a:t>
            </a:r>
            <a:r>
              <a:rPr sz="1200" i="1" spc="-8" dirty="0">
                <a:latin typeface="Calibri"/>
                <a:cs typeface="Calibri"/>
              </a:rPr>
              <a:t>Perú</a:t>
            </a:r>
            <a:r>
              <a:rPr sz="1200" spc="-8" dirty="0">
                <a:latin typeface="Calibri"/>
                <a:cs typeface="Calibri"/>
              </a:rPr>
              <a:t>”.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6" name="object 32"/>
          <p:cNvSpPr/>
          <p:nvPr/>
        </p:nvSpPr>
        <p:spPr>
          <a:xfrm>
            <a:off x="1332737" y="4331969"/>
            <a:ext cx="4958715" cy="337185"/>
          </a:xfrm>
          <a:custGeom>
            <a:avLst/>
            <a:gdLst/>
            <a:ahLst/>
            <a:cxnLst/>
            <a:rect l="l" t="t" r="r" b="b"/>
            <a:pathLst>
              <a:path w="6611620" h="449579">
                <a:moveTo>
                  <a:pt x="6611111" y="0"/>
                </a:moveTo>
                <a:lnTo>
                  <a:pt x="0" y="0"/>
                </a:lnTo>
                <a:lnTo>
                  <a:pt x="0" y="449580"/>
                </a:lnTo>
                <a:lnTo>
                  <a:pt x="6611111" y="449580"/>
                </a:lnTo>
                <a:lnTo>
                  <a:pt x="6611111" y="0"/>
                </a:lnTo>
                <a:close/>
              </a:path>
            </a:pathLst>
          </a:custGeom>
          <a:solidFill>
            <a:srgbClr val="F1C95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7" name="object 34"/>
          <p:cNvSpPr/>
          <p:nvPr/>
        </p:nvSpPr>
        <p:spPr>
          <a:xfrm>
            <a:off x="778383" y="1739646"/>
            <a:ext cx="376238" cy="3128486"/>
          </a:xfrm>
          <a:custGeom>
            <a:avLst/>
            <a:gdLst/>
            <a:ahLst/>
            <a:cxnLst/>
            <a:rect l="l" t="t" r="r" b="b"/>
            <a:pathLst>
              <a:path w="501650" h="4171315">
                <a:moveTo>
                  <a:pt x="478536" y="4095750"/>
                </a:moveTo>
                <a:lnTo>
                  <a:pt x="472795" y="4066286"/>
                </a:lnTo>
                <a:lnTo>
                  <a:pt x="457098" y="4042321"/>
                </a:lnTo>
                <a:lnTo>
                  <a:pt x="433743" y="4026217"/>
                </a:lnTo>
                <a:lnTo>
                  <a:pt x="405003" y="4020312"/>
                </a:lnTo>
                <a:lnTo>
                  <a:pt x="388950" y="4022166"/>
                </a:lnTo>
                <a:lnTo>
                  <a:pt x="374091" y="4027398"/>
                </a:lnTo>
                <a:lnTo>
                  <a:pt x="360870" y="4035539"/>
                </a:lnTo>
                <a:lnTo>
                  <a:pt x="349758" y="4046093"/>
                </a:lnTo>
                <a:lnTo>
                  <a:pt x="236093" y="3984879"/>
                </a:lnTo>
                <a:lnTo>
                  <a:pt x="239153" y="3974871"/>
                </a:lnTo>
                <a:lnTo>
                  <a:pt x="241566" y="3964406"/>
                </a:lnTo>
                <a:lnTo>
                  <a:pt x="243141" y="3953700"/>
                </a:lnTo>
                <a:lnTo>
                  <a:pt x="243713" y="3942969"/>
                </a:lnTo>
                <a:lnTo>
                  <a:pt x="243014" y="3929799"/>
                </a:lnTo>
                <a:lnTo>
                  <a:pt x="241007" y="3917277"/>
                </a:lnTo>
                <a:lnTo>
                  <a:pt x="237807" y="3905351"/>
                </a:lnTo>
                <a:lnTo>
                  <a:pt x="233553" y="3893947"/>
                </a:lnTo>
                <a:lnTo>
                  <a:pt x="322199" y="3839210"/>
                </a:lnTo>
                <a:lnTo>
                  <a:pt x="329692" y="3844493"/>
                </a:lnTo>
                <a:lnTo>
                  <a:pt x="338035" y="3848531"/>
                </a:lnTo>
                <a:lnTo>
                  <a:pt x="347091" y="3851122"/>
                </a:lnTo>
                <a:lnTo>
                  <a:pt x="356743" y="3852037"/>
                </a:lnTo>
                <a:lnTo>
                  <a:pt x="377964" y="3847630"/>
                </a:lnTo>
                <a:lnTo>
                  <a:pt x="395325" y="3835616"/>
                </a:lnTo>
                <a:lnTo>
                  <a:pt x="407047" y="3817810"/>
                </a:lnTo>
                <a:lnTo>
                  <a:pt x="411353" y="3796030"/>
                </a:lnTo>
                <a:lnTo>
                  <a:pt x="407047" y="3774186"/>
                </a:lnTo>
                <a:lnTo>
                  <a:pt x="395325" y="3756342"/>
                </a:lnTo>
                <a:lnTo>
                  <a:pt x="377964" y="3744315"/>
                </a:lnTo>
                <a:lnTo>
                  <a:pt x="356743" y="3739896"/>
                </a:lnTo>
                <a:lnTo>
                  <a:pt x="335457" y="3744315"/>
                </a:lnTo>
                <a:lnTo>
                  <a:pt x="318096" y="3756342"/>
                </a:lnTo>
                <a:lnTo>
                  <a:pt x="306412" y="3774186"/>
                </a:lnTo>
                <a:lnTo>
                  <a:pt x="302133" y="3796030"/>
                </a:lnTo>
                <a:lnTo>
                  <a:pt x="302133" y="3801110"/>
                </a:lnTo>
                <a:lnTo>
                  <a:pt x="302641" y="3805682"/>
                </a:lnTo>
                <a:lnTo>
                  <a:pt x="303911" y="3810127"/>
                </a:lnTo>
                <a:lnTo>
                  <a:pt x="216014" y="3864356"/>
                </a:lnTo>
                <a:lnTo>
                  <a:pt x="197408" y="3845153"/>
                </a:lnTo>
                <a:lnTo>
                  <a:pt x="175044" y="3830497"/>
                </a:lnTo>
                <a:lnTo>
                  <a:pt x="149606" y="3821163"/>
                </a:lnTo>
                <a:lnTo>
                  <a:pt x="121818" y="3817874"/>
                </a:lnTo>
                <a:lnTo>
                  <a:pt x="74434" y="3827729"/>
                </a:lnTo>
                <a:lnTo>
                  <a:pt x="35712" y="3854564"/>
                </a:lnTo>
                <a:lnTo>
                  <a:pt x="9575" y="3894340"/>
                </a:lnTo>
                <a:lnTo>
                  <a:pt x="0" y="3942969"/>
                </a:lnTo>
                <a:lnTo>
                  <a:pt x="9575" y="3991521"/>
                </a:lnTo>
                <a:lnTo>
                  <a:pt x="35712" y="4031069"/>
                </a:lnTo>
                <a:lnTo>
                  <a:pt x="74434" y="4057688"/>
                </a:lnTo>
                <a:lnTo>
                  <a:pt x="121818" y="4067429"/>
                </a:lnTo>
                <a:lnTo>
                  <a:pt x="151345" y="4063720"/>
                </a:lnTo>
                <a:lnTo>
                  <a:pt x="178181" y="4053230"/>
                </a:lnTo>
                <a:lnTo>
                  <a:pt x="201472" y="4036949"/>
                </a:lnTo>
                <a:lnTo>
                  <a:pt x="220408" y="4015867"/>
                </a:lnTo>
                <a:lnTo>
                  <a:pt x="334137" y="4077081"/>
                </a:lnTo>
                <a:lnTo>
                  <a:pt x="332232" y="4082796"/>
                </a:lnTo>
                <a:lnTo>
                  <a:pt x="331597" y="4089273"/>
                </a:lnTo>
                <a:lnTo>
                  <a:pt x="331597" y="4095750"/>
                </a:lnTo>
                <a:lnTo>
                  <a:pt x="337324" y="4124960"/>
                </a:lnTo>
                <a:lnTo>
                  <a:pt x="353009" y="4148950"/>
                </a:lnTo>
                <a:lnTo>
                  <a:pt x="376326" y="4165206"/>
                </a:lnTo>
                <a:lnTo>
                  <a:pt x="405003" y="4171188"/>
                </a:lnTo>
                <a:lnTo>
                  <a:pt x="433743" y="4165206"/>
                </a:lnTo>
                <a:lnTo>
                  <a:pt x="457098" y="4148950"/>
                </a:lnTo>
                <a:lnTo>
                  <a:pt x="472795" y="4124960"/>
                </a:lnTo>
                <a:lnTo>
                  <a:pt x="478536" y="4095750"/>
                </a:lnTo>
                <a:close/>
              </a:path>
              <a:path w="501650" h="4171315">
                <a:moveTo>
                  <a:pt x="501396" y="2399538"/>
                </a:moveTo>
                <a:lnTo>
                  <a:pt x="495655" y="2370074"/>
                </a:lnTo>
                <a:lnTo>
                  <a:pt x="479958" y="2346109"/>
                </a:lnTo>
                <a:lnTo>
                  <a:pt x="456603" y="2330005"/>
                </a:lnTo>
                <a:lnTo>
                  <a:pt x="427863" y="2324100"/>
                </a:lnTo>
                <a:lnTo>
                  <a:pt x="411810" y="2325954"/>
                </a:lnTo>
                <a:lnTo>
                  <a:pt x="396951" y="2331186"/>
                </a:lnTo>
                <a:lnTo>
                  <a:pt x="383730" y="2339327"/>
                </a:lnTo>
                <a:lnTo>
                  <a:pt x="372618" y="2349881"/>
                </a:lnTo>
                <a:lnTo>
                  <a:pt x="258953" y="2288667"/>
                </a:lnTo>
                <a:lnTo>
                  <a:pt x="262013" y="2278659"/>
                </a:lnTo>
                <a:lnTo>
                  <a:pt x="264426" y="2268194"/>
                </a:lnTo>
                <a:lnTo>
                  <a:pt x="266001" y="2257488"/>
                </a:lnTo>
                <a:lnTo>
                  <a:pt x="266573" y="2246757"/>
                </a:lnTo>
                <a:lnTo>
                  <a:pt x="265874" y="2233587"/>
                </a:lnTo>
                <a:lnTo>
                  <a:pt x="263867" y="2221065"/>
                </a:lnTo>
                <a:lnTo>
                  <a:pt x="260667" y="2209139"/>
                </a:lnTo>
                <a:lnTo>
                  <a:pt x="256413" y="2197735"/>
                </a:lnTo>
                <a:lnTo>
                  <a:pt x="345059" y="2142998"/>
                </a:lnTo>
                <a:lnTo>
                  <a:pt x="352552" y="2148281"/>
                </a:lnTo>
                <a:lnTo>
                  <a:pt x="360895" y="2152319"/>
                </a:lnTo>
                <a:lnTo>
                  <a:pt x="369951" y="2154910"/>
                </a:lnTo>
                <a:lnTo>
                  <a:pt x="379603" y="2155825"/>
                </a:lnTo>
                <a:lnTo>
                  <a:pt x="400824" y="2151418"/>
                </a:lnTo>
                <a:lnTo>
                  <a:pt x="418185" y="2139404"/>
                </a:lnTo>
                <a:lnTo>
                  <a:pt x="429907" y="2121598"/>
                </a:lnTo>
                <a:lnTo>
                  <a:pt x="434213" y="2099818"/>
                </a:lnTo>
                <a:lnTo>
                  <a:pt x="429907" y="2077974"/>
                </a:lnTo>
                <a:lnTo>
                  <a:pt x="418185" y="2060130"/>
                </a:lnTo>
                <a:lnTo>
                  <a:pt x="400824" y="2048103"/>
                </a:lnTo>
                <a:lnTo>
                  <a:pt x="379603" y="2043684"/>
                </a:lnTo>
                <a:lnTo>
                  <a:pt x="358317" y="2048103"/>
                </a:lnTo>
                <a:lnTo>
                  <a:pt x="340956" y="2060130"/>
                </a:lnTo>
                <a:lnTo>
                  <a:pt x="329272" y="2077986"/>
                </a:lnTo>
                <a:lnTo>
                  <a:pt x="324993" y="2099818"/>
                </a:lnTo>
                <a:lnTo>
                  <a:pt x="324993" y="2104898"/>
                </a:lnTo>
                <a:lnTo>
                  <a:pt x="325501" y="2109470"/>
                </a:lnTo>
                <a:lnTo>
                  <a:pt x="326771" y="2113915"/>
                </a:lnTo>
                <a:lnTo>
                  <a:pt x="238887" y="2168144"/>
                </a:lnTo>
                <a:lnTo>
                  <a:pt x="220281" y="2148941"/>
                </a:lnTo>
                <a:lnTo>
                  <a:pt x="197904" y="2134285"/>
                </a:lnTo>
                <a:lnTo>
                  <a:pt x="172466" y="2124951"/>
                </a:lnTo>
                <a:lnTo>
                  <a:pt x="144678" y="2121662"/>
                </a:lnTo>
                <a:lnTo>
                  <a:pt x="97294" y="2131517"/>
                </a:lnTo>
                <a:lnTo>
                  <a:pt x="58572" y="2158352"/>
                </a:lnTo>
                <a:lnTo>
                  <a:pt x="32435" y="2198128"/>
                </a:lnTo>
                <a:lnTo>
                  <a:pt x="22860" y="2246757"/>
                </a:lnTo>
                <a:lnTo>
                  <a:pt x="32435" y="2295309"/>
                </a:lnTo>
                <a:lnTo>
                  <a:pt x="58572" y="2334857"/>
                </a:lnTo>
                <a:lnTo>
                  <a:pt x="97294" y="2361476"/>
                </a:lnTo>
                <a:lnTo>
                  <a:pt x="144678" y="2371229"/>
                </a:lnTo>
                <a:lnTo>
                  <a:pt x="174205" y="2367508"/>
                </a:lnTo>
                <a:lnTo>
                  <a:pt x="201028" y="2357018"/>
                </a:lnTo>
                <a:lnTo>
                  <a:pt x="224307" y="2340737"/>
                </a:lnTo>
                <a:lnTo>
                  <a:pt x="243205" y="2319655"/>
                </a:lnTo>
                <a:lnTo>
                  <a:pt x="356997" y="2380869"/>
                </a:lnTo>
                <a:lnTo>
                  <a:pt x="355092" y="2386584"/>
                </a:lnTo>
                <a:lnTo>
                  <a:pt x="354457" y="2393061"/>
                </a:lnTo>
                <a:lnTo>
                  <a:pt x="354457" y="2399538"/>
                </a:lnTo>
                <a:lnTo>
                  <a:pt x="360184" y="2428748"/>
                </a:lnTo>
                <a:lnTo>
                  <a:pt x="375869" y="2452738"/>
                </a:lnTo>
                <a:lnTo>
                  <a:pt x="399186" y="2468994"/>
                </a:lnTo>
                <a:lnTo>
                  <a:pt x="427863" y="2474976"/>
                </a:lnTo>
                <a:lnTo>
                  <a:pt x="456603" y="2468994"/>
                </a:lnTo>
                <a:lnTo>
                  <a:pt x="479958" y="2452738"/>
                </a:lnTo>
                <a:lnTo>
                  <a:pt x="495655" y="2428748"/>
                </a:lnTo>
                <a:lnTo>
                  <a:pt x="501396" y="2399538"/>
                </a:lnTo>
                <a:close/>
              </a:path>
              <a:path w="501650" h="4171315">
                <a:moveTo>
                  <a:pt x="501396" y="355854"/>
                </a:moveTo>
                <a:lnTo>
                  <a:pt x="495655" y="326390"/>
                </a:lnTo>
                <a:lnTo>
                  <a:pt x="479958" y="302425"/>
                </a:lnTo>
                <a:lnTo>
                  <a:pt x="456603" y="286321"/>
                </a:lnTo>
                <a:lnTo>
                  <a:pt x="427863" y="280416"/>
                </a:lnTo>
                <a:lnTo>
                  <a:pt x="411810" y="282270"/>
                </a:lnTo>
                <a:lnTo>
                  <a:pt x="396951" y="287502"/>
                </a:lnTo>
                <a:lnTo>
                  <a:pt x="383730" y="295643"/>
                </a:lnTo>
                <a:lnTo>
                  <a:pt x="372618" y="306197"/>
                </a:lnTo>
                <a:lnTo>
                  <a:pt x="258953" y="244983"/>
                </a:lnTo>
                <a:lnTo>
                  <a:pt x="262013" y="234975"/>
                </a:lnTo>
                <a:lnTo>
                  <a:pt x="264426" y="224510"/>
                </a:lnTo>
                <a:lnTo>
                  <a:pt x="266001" y="213804"/>
                </a:lnTo>
                <a:lnTo>
                  <a:pt x="266573" y="203073"/>
                </a:lnTo>
                <a:lnTo>
                  <a:pt x="265874" y="189903"/>
                </a:lnTo>
                <a:lnTo>
                  <a:pt x="263867" y="177380"/>
                </a:lnTo>
                <a:lnTo>
                  <a:pt x="260667" y="165455"/>
                </a:lnTo>
                <a:lnTo>
                  <a:pt x="256413" y="154051"/>
                </a:lnTo>
                <a:lnTo>
                  <a:pt x="345059" y="99314"/>
                </a:lnTo>
                <a:lnTo>
                  <a:pt x="352552" y="104597"/>
                </a:lnTo>
                <a:lnTo>
                  <a:pt x="360895" y="108635"/>
                </a:lnTo>
                <a:lnTo>
                  <a:pt x="369951" y="111226"/>
                </a:lnTo>
                <a:lnTo>
                  <a:pt x="379603" y="112141"/>
                </a:lnTo>
                <a:lnTo>
                  <a:pt x="400824" y="107734"/>
                </a:lnTo>
                <a:lnTo>
                  <a:pt x="418185" y="95719"/>
                </a:lnTo>
                <a:lnTo>
                  <a:pt x="429907" y="77914"/>
                </a:lnTo>
                <a:lnTo>
                  <a:pt x="434213" y="56134"/>
                </a:lnTo>
                <a:lnTo>
                  <a:pt x="429907" y="34290"/>
                </a:lnTo>
                <a:lnTo>
                  <a:pt x="418185" y="16446"/>
                </a:lnTo>
                <a:lnTo>
                  <a:pt x="400824" y="4419"/>
                </a:lnTo>
                <a:lnTo>
                  <a:pt x="379603" y="0"/>
                </a:lnTo>
                <a:lnTo>
                  <a:pt x="358317" y="4419"/>
                </a:lnTo>
                <a:lnTo>
                  <a:pt x="340956" y="16446"/>
                </a:lnTo>
                <a:lnTo>
                  <a:pt x="329272" y="34302"/>
                </a:lnTo>
                <a:lnTo>
                  <a:pt x="324993" y="56134"/>
                </a:lnTo>
                <a:lnTo>
                  <a:pt x="324993" y="61214"/>
                </a:lnTo>
                <a:lnTo>
                  <a:pt x="325501" y="65786"/>
                </a:lnTo>
                <a:lnTo>
                  <a:pt x="326771" y="70231"/>
                </a:lnTo>
                <a:lnTo>
                  <a:pt x="238887" y="124460"/>
                </a:lnTo>
                <a:lnTo>
                  <a:pt x="220281" y="105257"/>
                </a:lnTo>
                <a:lnTo>
                  <a:pt x="197904" y="90601"/>
                </a:lnTo>
                <a:lnTo>
                  <a:pt x="172466" y="81267"/>
                </a:lnTo>
                <a:lnTo>
                  <a:pt x="144678" y="77978"/>
                </a:lnTo>
                <a:lnTo>
                  <a:pt x="97294" y="87833"/>
                </a:lnTo>
                <a:lnTo>
                  <a:pt x="58572" y="114668"/>
                </a:lnTo>
                <a:lnTo>
                  <a:pt x="32435" y="154444"/>
                </a:lnTo>
                <a:lnTo>
                  <a:pt x="22860" y="203073"/>
                </a:lnTo>
                <a:lnTo>
                  <a:pt x="32435" y="251625"/>
                </a:lnTo>
                <a:lnTo>
                  <a:pt x="58572" y="291172"/>
                </a:lnTo>
                <a:lnTo>
                  <a:pt x="97294" y="317792"/>
                </a:lnTo>
                <a:lnTo>
                  <a:pt x="144678" y="327533"/>
                </a:lnTo>
                <a:lnTo>
                  <a:pt x="174205" y="323824"/>
                </a:lnTo>
                <a:lnTo>
                  <a:pt x="201028" y="313334"/>
                </a:lnTo>
                <a:lnTo>
                  <a:pt x="224307" y="297053"/>
                </a:lnTo>
                <a:lnTo>
                  <a:pt x="243205" y="275971"/>
                </a:lnTo>
                <a:lnTo>
                  <a:pt x="356997" y="337185"/>
                </a:lnTo>
                <a:lnTo>
                  <a:pt x="355092" y="342900"/>
                </a:lnTo>
                <a:lnTo>
                  <a:pt x="354457" y="349377"/>
                </a:lnTo>
                <a:lnTo>
                  <a:pt x="354457" y="355854"/>
                </a:lnTo>
                <a:lnTo>
                  <a:pt x="360184" y="385064"/>
                </a:lnTo>
                <a:lnTo>
                  <a:pt x="375869" y="409054"/>
                </a:lnTo>
                <a:lnTo>
                  <a:pt x="399186" y="425310"/>
                </a:lnTo>
                <a:lnTo>
                  <a:pt x="427863" y="431292"/>
                </a:lnTo>
                <a:lnTo>
                  <a:pt x="456603" y="425310"/>
                </a:lnTo>
                <a:lnTo>
                  <a:pt x="479958" y="409054"/>
                </a:lnTo>
                <a:lnTo>
                  <a:pt x="495655" y="385064"/>
                </a:lnTo>
                <a:lnTo>
                  <a:pt x="501396" y="3558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6"/>
          <p:cNvSpPr/>
          <p:nvPr/>
        </p:nvSpPr>
        <p:spPr>
          <a:xfrm>
            <a:off x="1332737" y="1525904"/>
            <a:ext cx="4958715" cy="337185"/>
          </a:xfrm>
          <a:custGeom>
            <a:avLst/>
            <a:gdLst/>
            <a:ahLst/>
            <a:cxnLst/>
            <a:rect l="l" t="t" r="r" b="b"/>
            <a:pathLst>
              <a:path w="6611620" h="449580">
                <a:moveTo>
                  <a:pt x="6611111" y="0"/>
                </a:moveTo>
                <a:lnTo>
                  <a:pt x="0" y="0"/>
                </a:lnTo>
                <a:lnTo>
                  <a:pt x="0" y="449579"/>
                </a:lnTo>
                <a:lnTo>
                  <a:pt x="6611111" y="449579"/>
                </a:lnTo>
                <a:lnTo>
                  <a:pt x="6611111" y="0"/>
                </a:lnTo>
                <a:close/>
              </a:path>
            </a:pathLst>
          </a:custGeom>
          <a:solidFill>
            <a:srgbClr val="F1C95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9" name="object 17"/>
          <p:cNvSpPr txBox="1">
            <a:spLocks noGrp="1"/>
          </p:cNvSpPr>
          <p:nvPr>
            <p:ph type="title"/>
          </p:nvPr>
        </p:nvSpPr>
        <p:spPr>
          <a:xfrm>
            <a:off x="1332737" y="1712418"/>
            <a:ext cx="4958715" cy="115416"/>
          </a:xfrm>
          <a:prstGeom prst="rect">
            <a:avLst/>
          </a:prstGeom>
          <a:solidFill>
            <a:srgbClr val="F1C951"/>
          </a:solidFill>
        </p:spPr>
        <p:txBody>
          <a:bodyPr vert="horz" wrap="square" lIns="0" tIns="0" rIns="0" bIns="0" rtlCol="0" anchor="ctr">
            <a:spAutoFit/>
          </a:bodyPr>
          <a:lstStyle/>
          <a:p>
            <a:pPr marL="260985">
              <a:lnSpc>
                <a:spcPts val="863"/>
              </a:lnSpc>
            </a:pPr>
            <a:r>
              <a:rPr sz="1388" b="1" dirty="0">
                <a:latin typeface="Arial"/>
                <a:cs typeface="Arial"/>
              </a:rPr>
              <a:t>Cáncer</a:t>
            </a:r>
            <a:r>
              <a:rPr sz="1388" b="1" spc="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de</a:t>
            </a:r>
            <a:r>
              <a:rPr sz="1388" b="1" spc="-8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mama y cuello</a:t>
            </a:r>
            <a:r>
              <a:rPr sz="1388" b="1" spc="-11" dirty="0">
                <a:latin typeface="Arial"/>
                <a:cs typeface="Arial"/>
              </a:rPr>
              <a:t> </a:t>
            </a:r>
            <a:r>
              <a:rPr sz="1388" b="1" spc="-8" dirty="0">
                <a:latin typeface="Arial"/>
                <a:cs typeface="Arial"/>
              </a:rPr>
              <a:t>uterino</a:t>
            </a:r>
            <a:endParaRPr sz="1388" dirty="0">
              <a:latin typeface="Arial"/>
              <a:cs typeface="Arial"/>
            </a:endParaRPr>
          </a:p>
        </p:txBody>
      </p:sp>
      <p:sp>
        <p:nvSpPr>
          <p:cNvPr id="30" name="object 25"/>
          <p:cNvSpPr txBox="1"/>
          <p:nvPr/>
        </p:nvSpPr>
        <p:spPr>
          <a:xfrm>
            <a:off x="1315592" y="3156966"/>
            <a:ext cx="4958715" cy="115416"/>
          </a:xfrm>
          <a:prstGeom prst="rect">
            <a:avLst/>
          </a:prstGeom>
          <a:solidFill>
            <a:srgbClr val="F1C951"/>
          </a:solidFill>
        </p:spPr>
        <p:txBody>
          <a:bodyPr vert="horz" wrap="square" lIns="0" tIns="0" rIns="0" bIns="0" rtlCol="0">
            <a:spAutoFit/>
          </a:bodyPr>
          <a:lstStyle/>
          <a:p>
            <a:pPr marL="260985">
              <a:lnSpc>
                <a:spcPts val="866"/>
              </a:lnSpc>
            </a:pPr>
            <a:r>
              <a:rPr sz="1388" b="1" dirty="0">
                <a:latin typeface="Arial"/>
                <a:cs typeface="Arial"/>
              </a:rPr>
              <a:t>Cáncer</a:t>
            </a:r>
            <a:r>
              <a:rPr sz="1388" b="1" spc="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en</a:t>
            </a:r>
            <a:r>
              <a:rPr sz="1388" b="1" spc="-8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menores</a:t>
            </a:r>
            <a:r>
              <a:rPr sz="1388" b="1" spc="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de</a:t>
            </a:r>
            <a:r>
              <a:rPr sz="1388" b="1" spc="-8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18 </a:t>
            </a:r>
            <a:r>
              <a:rPr sz="1388" b="1" spc="-15" dirty="0">
                <a:latin typeface="Arial"/>
                <a:cs typeface="Arial"/>
              </a:rPr>
              <a:t>años</a:t>
            </a:r>
            <a:endParaRPr sz="1388" dirty="0">
              <a:latin typeface="Arial"/>
              <a:cs typeface="Arial"/>
            </a:endParaRPr>
          </a:p>
        </p:txBody>
      </p:sp>
      <p:sp>
        <p:nvSpPr>
          <p:cNvPr id="31" name="object 33"/>
          <p:cNvSpPr txBox="1"/>
          <p:nvPr/>
        </p:nvSpPr>
        <p:spPr>
          <a:xfrm>
            <a:off x="1332737" y="4481702"/>
            <a:ext cx="4958715" cy="115416"/>
          </a:xfrm>
          <a:prstGeom prst="rect">
            <a:avLst/>
          </a:prstGeom>
          <a:solidFill>
            <a:srgbClr val="F1C951"/>
          </a:solidFill>
        </p:spPr>
        <p:txBody>
          <a:bodyPr vert="horz" wrap="square" lIns="0" tIns="0" rIns="0" bIns="0" rtlCol="0">
            <a:spAutoFit/>
          </a:bodyPr>
          <a:lstStyle/>
          <a:p>
            <a:pPr marL="260985">
              <a:lnSpc>
                <a:spcPts val="870"/>
              </a:lnSpc>
            </a:pPr>
            <a:r>
              <a:rPr sz="1388" b="1" dirty="0">
                <a:latin typeface="Arial"/>
                <a:cs typeface="Arial"/>
              </a:rPr>
              <a:t>Enfermedades</a:t>
            </a:r>
            <a:r>
              <a:rPr sz="1388" b="1" spc="4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huérfanas</a:t>
            </a:r>
            <a:r>
              <a:rPr sz="1388" b="1" spc="-15" dirty="0">
                <a:latin typeface="Arial"/>
                <a:cs typeface="Arial"/>
              </a:rPr>
              <a:t> </a:t>
            </a:r>
            <a:r>
              <a:rPr sz="1388" b="1" dirty="0">
                <a:latin typeface="Arial"/>
                <a:cs typeface="Arial"/>
              </a:rPr>
              <a:t>/</a:t>
            </a:r>
            <a:r>
              <a:rPr sz="1388" b="1" spc="-26" dirty="0">
                <a:latin typeface="Arial"/>
                <a:cs typeface="Arial"/>
              </a:rPr>
              <a:t> </a:t>
            </a:r>
            <a:r>
              <a:rPr sz="1388" b="1" spc="-8" dirty="0">
                <a:latin typeface="Arial"/>
                <a:cs typeface="Arial"/>
              </a:rPr>
              <a:t>raras</a:t>
            </a:r>
            <a:endParaRPr sz="1388" dirty="0">
              <a:latin typeface="Arial"/>
              <a:cs typeface="Arial"/>
            </a:endParaRPr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74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9503"/>
            <a:ext cx="9144000" cy="1877712"/>
          </a:xfrm>
          <a:prstGeom prst="rect">
            <a:avLst/>
          </a:prstGeom>
        </p:spPr>
      </p:pic>
      <p:graphicFrame>
        <p:nvGraphicFramePr>
          <p:cNvPr id="11" name="object 11"/>
          <p:cNvGraphicFramePr>
            <a:graphicFrameLocks noGrp="1"/>
          </p:cNvGraphicFramePr>
          <p:nvPr>
            <p:extLst/>
          </p:nvPr>
        </p:nvGraphicFramePr>
        <p:xfrm>
          <a:off x="393535" y="1614011"/>
          <a:ext cx="7950365" cy="42644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032"/>
                <a:gridCol w="4646128"/>
                <a:gridCol w="1581649"/>
                <a:gridCol w="547556"/>
              </a:tblGrid>
              <a:tr h="180344"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900" b="1" spc="-10" dirty="0">
                          <a:latin typeface="Calibri"/>
                          <a:cs typeface="Calibri"/>
                        </a:rPr>
                        <a:t>EVENTO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142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900" b="1" dirty="0">
                          <a:latin typeface="Calibri"/>
                          <a:cs typeface="Calibri"/>
                        </a:rPr>
                        <a:t>CRITERIO</a:t>
                      </a:r>
                      <a:r>
                        <a:rPr sz="9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latin typeface="Calibri"/>
                          <a:cs typeface="Calibri"/>
                        </a:rPr>
                        <a:t>PRIORIZACIÓN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42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900" b="1" spc="-10" dirty="0">
                          <a:latin typeface="Calibri"/>
                          <a:cs typeface="Calibri"/>
                        </a:rPr>
                        <a:t>MECANISMO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42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13158">
                <a:tc>
                  <a:txBody>
                    <a:bodyPr/>
                    <a:lstStyle/>
                    <a:p>
                      <a:pPr marL="35560" marR="31115" indent="635" algn="ctr">
                        <a:lnSpc>
                          <a:spcPct val="107100"/>
                        </a:lnSpc>
                        <a:spcBef>
                          <a:spcPts val="1260"/>
                        </a:spcBef>
                      </a:pPr>
                      <a:r>
                        <a:rPr sz="900" b="1" dirty="0">
                          <a:latin typeface="Calibri"/>
                          <a:cs typeface="Calibri"/>
                        </a:rPr>
                        <a:t>Desnutrición</a:t>
                      </a:r>
                      <a:r>
                        <a:rPr sz="9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20" dirty="0">
                          <a:latin typeface="Calibri"/>
                          <a:cs typeface="Calibri"/>
                        </a:rPr>
                        <a:t>aguda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menores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20" dirty="0">
                          <a:latin typeface="Calibri"/>
                          <a:cs typeface="Calibri"/>
                        </a:rPr>
                        <a:t>cinco años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Mayor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probabilidad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muerte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desnutrición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Perímetro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braquial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valor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inferior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11,5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cm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niños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edades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entre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59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meses,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  <a:p>
                      <a:pPr marR="254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edema,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menores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meses,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reincidentes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9191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128270" indent="-1270" algn="ctr">
                        <a:lnSpc>
                          <a:spcPct val="107200"/>
                        </a:lnSpc>
                        <a:spcBef>
                          <a:spcPts val="49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Comunicación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super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inmediata</a:t>
                      </a:r>
                      <a:r>
                        <a:rPr sz="9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(una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vez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es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identificado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9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caso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el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sistema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vigilancia)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667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2053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Calibri"/>
                          <a:cs typeface="Calibri"/>
                        </a:rPr>
                        <a:t>Cáncer</a:t>
                      </a:r>
                      <a:r>
                        <a:rPr sz="9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9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latin typeface="Calibri"/>
                          <a:cs typeface="Calibri"/>
                        </a:rPr>
                        <a:t>menores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R="285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18</a:t>
                      </a:r>
                      <a:r>
                        <a:rPr sz="9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20" dirty="0">
                          <a:latin typeface="Calibri"/>
                          <a:cs typeface="Calibri"/>
                        </a:rPr>
                        <a:t>años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Calibri"/>
                          <a:cs typeface="Calibri"/>
                        </a:rPr>
                        <a:t>Leucemias</a:t>
                      </a:r>
                      <a:r>
                        <a:rPr sz="9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latin typeface="Calibri"/>
                          <a:cs typeface="Calibri"/>
                        </a:rPr>
                        <a:t>agudas: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445895" marR="41910" indent="-1403985">
                        <a:lnSpc>
                          <a:spcPct val="107500"/>
                        </a:lnSpc>
                        <a:spcBef>
                          <a:spcPts val="79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Inoportunidad</a:t>
                      </a:r>
                      <a:r>
                        <a:rPr sz="9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diagnóstico: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Casos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probables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que,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tras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días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desde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notificación,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han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sido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confirmados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descartados.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Inoportunidad</a:t>
                      </a:r>
                      <a:r>
                        <a:rPr sz="9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tratamiento: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Casos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que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días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después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fecha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confirmación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R="2667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diagnóstica,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fecha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inicio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tratamiento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continúa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sin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diligenciar.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809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R="596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Comunicación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Semanal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5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10209" marR="40005" indent="-364490">
                        <a:lnSpc>
                          <a:spcPct val="10750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Calibri"/>
                          <a:cs typeface="Calibri"/>
                        </a:rPr>
                        <a:t>Morbilidad</a:t>
                      </a:r>
                      <a:r>
                        <a:rPr sz="9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latin typeface="Calibri"/>
                          <a:cs typeface="Calibri"/>
                        </a:rPr>
                        <a:t>Materna Extrema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11760" marR="110489" indent="-1270" algn="ctr">
                        <a:lnSpc>
                          <a:spcPct val="1071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Casos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morbilidad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materna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extrema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que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cumplan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algún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algunos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los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siguientes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criterios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priorizados: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hemorragia</a:t>
                      </a:r>
                      <a:r>
                        <a:rPr sz="9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obstétrica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severa,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preeclampsia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severa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0" dirty="0">
                          <a:latin typeface="Calibri"/>
                          <a:cs typeface="Calibri"/>
                        </a:rPr>
                        <a:t>o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eclampsia.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12811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16585" marR="292735" indent="-317500">
                        <a:lnSpc>
                          <a:spcPct val="10750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Comunicación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super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inmediata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5492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9209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Calibri"/>
                          <a:cs typeface="Calibri"/>
                        </a:rPr>
                        <a:t>Intento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latin typeface="Calibri"/>
                          <a:cs typeface="Calibri"/>
                        </a:rPr>
                        <a:t>suicidio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R="3111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Casos en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menores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años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los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cualquier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edad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intentos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previos.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6524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16585" marR="292100" indent="-317500">
                        <a:lnSpc>
                          <a:spcPct val="107500"/>
                        </a:lnSpc>
                        <a:spcBef>
                          <a:spcPts val="1185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Comunicación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super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inmediata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1287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62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66725" marR="246379" indent="-248920">
                        <a:lnSpc>
                          <a:spcPct val="107500"/>
                        </a:lnSpc>
                      </a:pPr>
                      <a:r>
                        <a:rPr sz="900" b="1" spc="-10" dirty="0">
                          <a:latin typeface="Calibri"/>
                          <a:cs typeface="Calibri"/>
                        </a:rPr>
                        <a:t>Intoxicaciones agudas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9420" marR="86995" indent="-350520">
                        <a:lnSpc>
                          <a:spcPct val="1075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Casos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intoxicación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licor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adulterado</a:t>
                      </a:r>
                      <a:r>
                        <a:rPr sz="9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metanol,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fosforo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blanco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asociado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artefactos pirotécnicos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 por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plaguicidas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ingrediente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activo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clorpirifos.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616585" marR="292735" indent="-317500">
                        <a:lnSpc>
                          <a:spcPct val="107500"/>
                        </a:lnSpc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Comunicación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super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inmediata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1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510578" y="715206"/>
            <a:ext cx="5915025" cy="462665"/>
          </a:xfrm>
          <a:prstGeom prst="rect">
            <a:avLst/>
          </a:prstGeom>
        </p:spPr>
        <p:txBody>
          <a:bodyPr vert="horz" wrap="square" lIns="0" tIns="218160" rIns="0" bIns="0" rtlCol="0" anchor="ctr">
            <a:spAutoFit/>
          </a:bodyPr>
          <a:lstStyle/>
          <a:p>
            <a:pPr marL="1205865">
              <a:lnSpc>
                <a:spcPct val="100000"/>
              </a:lnSpc>
              <a:spcBef>
                <a:spcPts val="101"/>
              </a:spcBef>
            </a:pPr>
            <a:r>
              <a:rPr sz="1575" b="1" dirty="0">
                <a:solidFill>
                  <a:srgbClr val="005D99"/>
                </a:solidFill>
                <a:latin typeface="Calibri"/>
                <a:cs typeface="Calibri"/>
              </a:rPr>
              <a:t>Monitoreo</a:t>
            </a:r>
            <a:r>
              <a:rPr sz="1575" b="1" spc="15" dirty="0">
                <a:solidFill>
                  <a:srgbClr val="005D99"/>
                </a:solidFill>
                <a:latin typeface="Calibri"/>
                <a:cs typeface="Calibri"/>
              </a:rPr>
              <a:t> </a:t>
            </a:r>
            <a:r>
              <a:rPr sz="1575" b="1" dirty="0">
                <a:solidFill>
                  <a:srgbClr val="005D99"/>
                </a:solidFill>
                <a:latin typeface="Calibri"/>
                <a:cs typeface="Calibri"/>
              </a:rPr>
              <a:t>especial</a:t>
            </a:r>
            <a:r>
              <a:rPr sz="1575" b="1" spc="30" dirty="0">
                <a:solidFill>
                  <a:srgbClr val="005D99"/>
                </a:solidFill>
                <a:latin typeface="Calibri"/>
                <a:cs typeface="Calibri"/>
              </a:rPr>
              <a:t> </a:t>
            </a:r>
            <a:r>
              <a:rPr sz="1575" b="1" dirty="0">
                <a:solidFill>
                  <a:srgbClr val="005D99"/>
                </a:solidFill>
                <a:latin typeface="Calibri"/>
                <a:cs typeface="Calibri"/>
              </a:rPr>
              <a:t>de</a:t>
            </a:r>
            <a:r>
              <a:rPr sz="1575" b="1" spc="30" dirty="0">
                <a:solidFill>
                  <a:srgbClr val="005D99"/>
                </a:solidFill>
                <a:latin typeface="Calibri"/>
                <a:cs typeface="Calibri"/>
              </a:rPr>
              <a:t> </a:t>
            </a:r>
            <a:r>
              <a:rPr sz="1575" b="1" dirty="0">
                <a:solidFill>
                  <a:srgbClr val="005D99"/>
                </a:solidFill>
                <a:latin typeface="Calibri"/>
                <a:cs typeface="Calibri"/>
              </a:rPr>
              <a:t>eventos</a:t>
            </a:r>
            <a:r>
              <a:rPr sz="1575" b="1" spc="8" dirty="0">
                <a:solidFill>
                  <a:srgbClr val="005D99"/>
                </a:solidFill>
                <a:latin typeface="Calibri"/>
                <a:cs typeface="Calibri"/>
              </a:rPr>
              <a:t> </a:t>
            </a:r>
            <a:r>
              <a:rPr sz="1575" b="1" dirty="0">
                <a:solidFill>
                  <a:srgbClr val="005D99"/>
                </a:solidFill>
                <a:latin typeface="Calibri"/>
                <a:cs typeface="Calibri"/>
              </a:rPr>
              <a:t>no</a:t>
            </a:r>
            <a:r>
              <a:rPr sz="1575" b="1" spc="26" dirty="0">
                <a:solidFill>
                  <a:srgbClr val="005D99"/>
                </a:solidFill>
                <a:latin typeface="Calibri"/>
                <a:cs typeface="Calibri"/>
              </a:rPr>
              <a:t> </a:t>
            </a:r>
            <a:r>
              <a:rPr sz="1575" b="1" spc="-8" dirty="0">
                <a:solidFill>
                  <a:srgbClr val="005D99"/>
                </a:solidFill>
                <a:latin typeface="Calibri"/>
                <a:cs typeface="Calibri"/>
              </a:rPr>
              <a:t>transmisibles</a:t>
            </a:r>
            <a:endParaRPr sz="1575" dirty="0">
              <a:latin typeface="Calibri"/>
              <a:cs typeface="Calibri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82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88823" y="2300954"/>
            <a:ext cx="4971574" cy="111713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 algn="just">
              <a:lnSpc>
                <a:spcPct val="99900"/>
              </a:lnSpc>
              <a:spcBef>
                <a:spcPts val="71"/>
              </a:spcBef>
            </a:pPr>
            <a:r>
              <a:rPr sz="1200" dirty="0">
                <a:latin typeface="Calibri Light"/>
                <a:cs typeface="Calibri Light"/>
              </a:rPr>
              <a:t>El</a:t>
            </a:r>
            <a:r>
              <a:rPr sz="1200" spc="2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embarazo</a:t>
            </a:r>
            <a:r>
              <a:rPr sz="1200" spc="2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genera</a:t>
            </a:r>
            <a:r>
              <a:rPr sz="1200" spc="3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modificaciones</a:t>
            </a:r>
            <a:r>
              <a:rPr sz="1200" spc="3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fisiológicas</a:t>
            </a:r>
            <a:r>
              <a:rPr sz="1200" spc="3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en</a:t>
            </a:r>
            <a:r>
              <a:rPr sz="1200" spc="2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el</a:t>
            </a:r>
            <a:r>
              <a:rPr sz="1200" spc="2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organismo</a:t>
            </a:r>
            <a:r>
              <a:rPr sz="1200" spc="3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de</a:t>
            </a:r>
            <a:r>
              <a:rPr sz="1200" spc="3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la</a:t>
            </a:r>
            <a:r>
              <a:rPr sz="1200" spc="3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mujer</a:t>
            </a:r>
            <a:r>
              <a:rPr sz="1200" spc="34" dirty="0">
                <a:latin typeface="Calibri Light"/>
                <a:cs typeface="Calibri Light"/>
              </a:rPr>
              <a:t> </a:t>
            </a:r>
            <a:r>
              <a:rPr sz="1200" spc="-19" dirty="0">
                <a:latin typeface="Calibri Light"/>
                <a:cs typeface="Calibri Light"/>
              </a:rPr>
              <a:t>que </a:t>
            </a:r>
            <a:r>
              <a:rPr sz="1200" dirty="0">
                <a:latin typeface="Calibri Light"/>
                <a:cs typeface="Calibri Light"/>
              </a:rPr>
              <a:t>incluyen</a:t>
            </a:r>
            <a:r>
              <a:rPr sz="1200" spc="16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cambios</a:t>
            </a:r>
            <a:r>
              <a:rPr sz="1200" spc="16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en</a:t>
            </a:r>
            <a:r>
              <a:rPr sz="1200" spc="172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el</a:t>
            </a:r>
            <a:r>
              <a:rPr sz="1200" spc="172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sistema</a:t>
            </a:r>
            <a:r>
              <a:rPr sz="1200" spc="18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inmunológico,</a:t>
            </a:r>
            <a:r>
              <a:rPr sz="1200" spc="18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respiratorio,</a:t>
            </a:r>
            <a:r>
              <a:rPr sz="1200" spc="18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hormonales,</a:t>
            </a:r>
            <a:r>
              <a:rPr sz="1200" spc="16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en</a:t>
            </a:r>
            <a:r>
              <a:rPr sz="1200" spc="176" dirty="0">
                <a:latin typeface="Calibri Light"/>
                <a:cs typeface="Calibri Light"/>
              </a:rPr>
              <a:t> </a:t>
            </a:r>
            <a:r>
              <a:rPr sz="1200" spc="-19" dirty="0">
                <a:latin typeface="Calibri Light"/>
                <a:cs typeface="Calibri Light"/>
              </a:rPr>
              <a:t>la </a:t>
            </a:r>
            <a:r>
              <a:rPr sz="1200" dirty="0">
                <a:latin typeface="Calibri Light"/>
                <a:cs typeface="Calibri Light"/>
              </a:rPr>
              <a:t>función</a:t>
            </a:r>
            <a:r>
              <a:rPr sz="1200" spc="-26" dirty="0">
                <a:latin typeface="Calibri Light"/>
                <a:cs typeface="Calibri Light"/>
              </a:rPr>
              <a:t> </a:t>
            </a:r>
            <a:r>
              <a:rPr sz="1200" spc="-15" dirty="0">
                <a:latin typeface="Calibri Light"/>
                <a:cs typeface="Calibri Light"/>
              </a:rPr>
              <a:t>cardiovascular,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entre</a:t>
            </a:r>
            <a:r>
              <a:rPr sz="1200" spc="-2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otros,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que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supone</a:t>
            </a:r>
            <a:r>
              <a:rPr sz="1200" spc="-2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un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estrés</a:t>
            </a:r>
            <a:r>
              <a:rPr sz="1200" spc="-3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físico</a:t>
            </a:r>
            <a:r>
              <a:rPr sz="1200" spc="-2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para</a:t>
            </a:r>
            <a:r>
              <a:rPr sz="1200" spc="-3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el</a:t>
            </a:r>
            <a:r>
              <a:rPr sz="1200" spc="-3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cuerpo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spc="-19" dirty="0">
                <a:latin typeface="Calibri Light"/>
                <a:cs typeface="Calibri Light"/>
              </a:rPr>
              <a:t>de </a:t>
            </a:r>
            <a:r>
              <a:rPr sz="1200" dirty="0">
                <a:latin typeface="Calibri Light"/>
                <a:cs typeface="Calibri Light"/>
              </a:rPr>
              <a:t>la</a:t>
            </a:r>
            <a:r>
              <a:rPr sz="1200" spc="-23" dirty="0">
                <a:latin typeface="Calibri Light"/>
                <a:cs typeface="Calibri Light"/>
              </a:rPr>
              <a:t> mujer.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Esto</a:t>
            </a:r>
            <a:r>
              <a:rPr sz="1200" spc="-2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puede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exacerbar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o</a:t>
            </a:r>
            <a:r>
              <a:rPr sz="1200" spc="-26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desencadenar</a:t>
            </a:r>
            <a:r>
              <a:rPr sz="1200" spc="-15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problemas</a:t>
            </a:r>
            <a:r>
              <a:rPr sz="1200" spc="-3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de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salud</a:t>
            </a:r>
            <a:r>
              <a:rPr sz="1200" spc="-26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preexistentes </a:t>
            </a:r>
            <a:r>
              <a:rPr sz="1200" dirty="0">
                <a:latin typeface="Calibri Light"/>
                <a:cs typeface="Calibri Light"/>
              </a:rPr>
              <a:t>o</a:t>
            </a:r>
            <a:r>
              <a:rPr sz="1200" spc="7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aumentar</a:t>
            </a:r>
            <a:r>
              <a:rPr sz="1200" spc="79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la</a:t>
            </a:r>
            <a:r>
              <a:rPr sz="1200" spc="7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vulnerabilidad</a:t>
            </a:r>
            <a:r>
              <a:rPr sz="1200" spc="7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a</a:t>
            </a:r>
            <a:r>
              <a:rPr sz="1200" spc="8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nuevas</a:t>
            </a:r>
            <a:r>
              <a:rPr sz="1200" spc="7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enfermedades</a:t>
            </a:r>
            <a:r>
              <a:rPr sz="1200" spc="6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y</a:t>
            </a:r>
            <a:r>
              <a:rPr sz="1200" spc="7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complicar</a:t>
            </a:r>
            <a:r>
              <a:rPr sz="1200" spc="7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el</a:t>
            </a:r>
            <a:r>
              <a:rPr sz="1200" spc="7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manejo</a:t>
            </a:r>
            <a:r>
              <a:rPr sz="1200" spc="75" dirty="0">
                <a:latin typeface="Calibri Light"/>
                <a:cs typeface="Calibri Light"/>
              </a:rPr>
              <a:t> </a:t>
            </a:r>
            <a:r>
              <a:rPr sz="1200" spc="-19" dirty="0">
                <a:latin typeface="Calibri Light"/>
                <a:cs typeface="Calibri Light"/>
              </a:rPr>
              <a:t>de </a:t>
            </a:r>
            <a:r>
              <a:rPr sz="1200" spc="-8" dirty="0">
                <a:latin typeface="Calibri Light"/>
                <a:cs typeface="Calibri Light"/>
              </a:rPr>
              <a:t>estas,</a:t>
            </a:r>
            <a:r>
              <a:rPr sz="1200" spc="-3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lo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cual</a:t>
            </a:r>
            <a:r>
              <a:rPr sz="1200" spc="-3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se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traduce</a:t>
            </a:r>
            <a:r>
              <a:rPr sz="1200" spc="-38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en</a:t>
            </a:r>
            <a:r>
              <a:rPr sz="1200" spc="-3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una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mayor</a:t>
            </a:r>
            <a:r>
              <a:rPr sz="1200" spc="-3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morbilidad</a:t>
            </a:r>
            <a:r>
              <a:rPr sz="1200" spc="-1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y</a:t>
            </a:r>
            <a:r>
              <a:rPr sz="1200" spc="-26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mortalidad</a:t>
            </a:r>
            <a:r>
              <a:rPr sz="1200" spc="-2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materna</a:t>
            </a:r>
            <a:r>
              <a:rPr sz="1200" spc="-38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y</a:t>
            </a:r>
            <a:r>
              <a:rPr sz="1200" spc="-30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fetal.</a:t>
            </a:r>
            <a:endParaRPr sz="1200" dirty="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8822" y="3579019"/>
            <a:ext cx="4971098" cy="130179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 algn="just">
              <a:lnSpc>
                <a:spcPct val="99900"/>
              </a:lnSpc>
              <a:spcBef>
                <a:spcPts val="71"/>
              </a:spcBef>
            </a:pPr>
            <a:r>
              <a:rPr sz="1200" dirty="0">
                <a:latin typeface="Calibri Light"/>
                <a:cs typeface="Calibri Light"/>
              </a:rPr>
              <a:t>De</a:t>
            </a:r>
            <a:r>
              <a:rPr sz="1200" spc="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esta</a:t>
            </a:r>
            <a:r>
              <a:rPr sz="1200" spc="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forma</a:t>
            </a:r>
            <a:r>
              <a:rPr sz="1200" spc="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se</a:t>
            </a:r>
            <a:r>
              <a:rPr sz="1200" spc="79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implementa</a:t>
            </a:r>
            <a:r>
              <a:rPr sz="1200" spc="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la</a:t>
            </a:r>
            <a:r>
              <a:rPr sz="1200" spc="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vigilancia</a:t>
            </a:r>
            <a:r>
              <a:rPr sz="1200" spc="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especial</a:t>
            </a:r>
            <a:r>
              <a:rPr sz="1200" spc="79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en</a:t>
            </a:r>
            <a:r>
              <a:rPr sz="1200" spc="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gestantes</a:t>
            </a:r>
            <a:r>
              <a:rPr sz="1200" spc="68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ante</a:t>
            </a:r>
            <a:r>
              <a:rPr sz="1200" spc="79" dirty="0">
                <a:latin typeface="Calibri Light"/>
                <a:cs typeface="Calibri Light"/>
              </a:rPr>
              <a:t>  </a:t>
            </a:r>
            <a:r>
              <a:rPr sz="1200" spc="-19" dirty="0">
                <a:latin typeface="Calibri Light"/>
                <a:cs typeface="Calibri Light"/>
              </a:rPr>
              <a:t>la </a:t>
            </a:r>
            <a:r>
              <a:rPr sz="1200" dirty="0">
                <a:latin typeface="Calibri Light"/>
                <a:cs typeface="Calibri Light"/>
              </a:rPr>
              <a:t>ocurrencia</a:t>
            </a:r>
            <a:r>
              <a:rPr sz="1200" spc="158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de</a:t>
            </a:r>
            <a:r>
              <a:rPr sz="1200" spc="16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eventos</a:t>
            </a:r>
            <a:r>
              <a:rPr sz="1200" spc="158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de</a:t>
            </a:r>
            <a:r>
              <a:rPr sz="1200" spc="161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interés</a:t>
            </a:r>
            <a:r>
              <a:rPr sz="1200" spc="158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en</a:t>
            </a:r>
            <a:r>
              <a:rPr sz="1200" spc="161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salud</a:t>
            </a:r>
            <a:r>
              <a:rPr sz="1200" spc="161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pública</a:t>
            </a:r>
            <a:r>
              <a:rPr sz="1200" spc="161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(EISP)</a:t>
            </a:r>
            <a:r>
              <a:rPr sz="1200" spc="165" dirty="0">
                <a:latin typeface="Calibri Light"/>
                <a:cs typeface="Calibri Light"/>
              </a:rPr>
              <a:t>  </a:t>
            </a:r>
            <a:r>
              <a:rPr sz="1200" spc="-8" dirty="0">
                <a:latin typeface="Calibri Light"/>
                <a:cs typeface="Calibri Light"/>
              </a:rPr>
              <a:t>transmisibles </a:t>
            </a:r>
            <a:r>
              <a:rPr sz="1200" dirty="0">
                <a:latin typeface="Calibri Light"/>
                <a:cs typeface="Calibri Light"/>
              </a:rPr>
              <a:t>priorizados.</a:t>
            </a:r>
            <a:r>
              <a:rPr sz="1200" spc="6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El</a:t>
            </a:r>
            <a:r>
              <a:rPr sz="1200" spc="5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mecanismo</a:t>
            </a:r>
            <a:r>
              <a:rPr sz="1200" spc="6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consiste</a:t>
            </a:r>
            <a:r>
              <a:rPr sz="1200" spc="6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en</a:t>
            </a:r>
            <a:r>
              <a:rPr sz="1200" spc="6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generar</a:t>
            </a:r>
            <a:r>
              <a:rPr sz="1200" spc="6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una</a:t>
            </a:r>
            <a:r>
              <a:rPr sz="1200" spc="5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alerta</a:t>
            </a:r>
            <a:r>
              <a:rPr sz="1200" spc="6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cuando</a:t>
            </a:r>
            <a:r>
              <a:rPr sz="1200" spc="5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se</a:t>
            </a:r>
            <a:r>
              <a:rPr sz="1200" spc="64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reporte</a:t>
            </a:r>
            <a:r>
              <a:rPr sz="1200" spc="60" dirty="0">
                <a:latin typeface="Calibri Light"/>
                <a:cs typeface="Calibri Light"/>
              </a:rPr>
              <a:t> </a:t>
            </a:r>
            <a:r>
              <a:rPr sz="1200" spc="-26" dirty="0">
                <a:latin typeface="Calibri Light"/>
                <a:cs typeface="Calibri Light"/>
              </a:rPr>
              <a:t>un </a:t>
            </a:r>
            <a:r>
              <a:rPr sz="1200" dirty="0">
                <a:latin typeface="Calibri Light"/>
                <a:cs typeface="Calibri Light"/>
              </a:rPr>
              <a:t>evento</a:t>
            </a:r>
            <a:r>
              <a:rPr sz="1200" spc="36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transmisible</a:t>
            </a:r>
            <a:r>
              <a:rPr sz="1200" spc="49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priorizado</a:t>
            </a:r>
            <a:r>
              <a:rPr sz="1200" spc="56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en</a:t>
            </a:r>
            <a:r>
              <a:rPr sz="1200" spc="37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una</a:t>
            </a:r>
            <a:r>
              <a:rPr sz="1200" spc="37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gestante</a:t>
            </a:r>
            <a:r>
              <a:rPr sz="1200" spc="49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la</a:t>
            </a:r>
            <a:r>
              <a:rPr sz="1200" spc="37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que</a:t>
            </a:r>
            <a:r>
              <a:rPr sz="1200" spc="37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será</a:t>
            </a:r>
            <a:r>
              <a:rPr sz="1200" spc="49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enviada</a:t>
            </a:r>
            <a:r>
              <a:rPr sz="1200" spc="37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a</a:t>
            </a:r>
            <a:r>
              <a:rPr sz="1200" spc="53" dirty="0">
                <a:latin typeface="Calibri Light"/>
                <a:cs typeface="Calibri Light"/>
              </a:rPr>
              <a:t>  </a:t>
            </a:r>
            <a:r>
              <a:rPr sz="1200" spc="-19" dirty="0">
                <a:latin typeface="Calibri Light"/>
                <a:cs typeface="Calibri Light"/>
              </a:rPr>
              <a:t>las </a:t>
            </a:r>
            <a:r>
              <a:rPr sz="1200" dirty="0">
                <a:latin typeface="Calibri Light"/>
                <a:cs typeface="Calibri Light"/>
              </a:rPr>
              <a:t>entidades</a:t>
            </a:r>
            <a:r>
              <a:rPr sz="1200" spc="15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territoriales,</a:t>
            </a:r>
            <a:r>
              <a:rPr sz="1200" spc="15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EAPB</a:t>
            </a:r>
            <a:r>
              <a:rPr sz="1200" spc="15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y</a:t>
            </a:r>
            <a:r>
              <a:rPr sz="1200" spc="16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el</a:t>
            </a:r>
            <a:r>
              <a:rPr sz="1200" spc="16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Ministerio</a:t>
            </a:r>
            <a:r>
              <a:rPr sz="1200" spc="158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de</a:t>
            </a:r>
            <a:r>
              <a:rPr sz="1200" spc="16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Salud</a:t>
            </a:r>
            <a:r>
              <a:rPr sz="1200" spc="16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y</a:t>
            </a:r>
            <a:r>
              <a:rPr sz="1200" spc="16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Protección</a:t>
            </a:r>
            <a:r>
              <a:rPr sz="1200" spc="161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Social</a:t>
            </a:r>
            <a:r>
              <a:rPr sz="1200" spc="165" dirty="0">
                <a:latin typeface="Calibri Light"/>
                <a:cs typeface="Calibri Light"/>
              </a:rPr>
              <a:t> </a:t>
            </a:r>
            <a:r>
              <a:rPr sz="1200" spc="-15" dirty="0">
                <a:latin typeface="Calibri Light"/>
                <a:cs typeface="Calibri Light"/>
              </a:rPr>
              <a:t>para </a:t>
            </a:r>
            <a:r>
              <a:rPr sz="1200" dirty="0">
                <a:latin typeface="Calibri Light"/>
                <a:cs typeface="Calibri Light"/>
              </a:rPr>
              <a:t>mejorar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la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oportunidad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de</a:t>
            </a:r>
            <a:r>
              <a:rPr sz="1200" spc="-15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respuesta</a:t>
            </a:r>
            <a:r>
              <a:rPr sz="1200" spc="-26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y</a:t>
            </a:r>
            <a:r>
              <a:rPr sz="1200" spc="-1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mitigar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el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riesgo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de</a:t>
            </a:r>
            <a:r>
              <a:rPr sz="1200" spc="-15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complicación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y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muerte </a:t>
            </a:r>
            <a:r>
              <a:rPr sz="1200" dirty="0">
                <a:latin typeface="Calibri Light"/>
                <a:cs typeface="Calibri Light"/>
              </a:rPr>
              <a:t>para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la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mujer</a:t>
            </a:r>
            <a:r>
              <a:rPr sz="1200" spc="-19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y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el</a:t>
            </a:r>
            <a:r>
              <a:rPr sz="1200" spc="-23" dirty="0">
                <a:latin typeface="Calibri Light"/>
                <a:cs typeface="Calibri Light"/>
              </a:rPr>
              <a:t> </a:t>
            </a:r>
            <a:r>
              <a:rPr sz="1200" spc="-8" dirty="0">
                <a:latin typeface="Calibri Light"/>
                <a:cs typeface="Calibri Light"/>
              </a:rPr>
              <a:t>feto.</a:t>
            </a:r>
            <a:endParaRPr sz="1200" dirty="0">
              <a:latin typeface="Calibri Light"/>
              <a:cs typeface="Calibr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77668" y="1123187"/>
            <a:ext cx="3788569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500" b="1" dirty="0">
                <a:solidFill>
                  <a:srgbClr val="005D99"/>
                </a:solidFill>
                <a:latin typeface="Calibri"/>
                <a:cs typeface="Calibri"/>
              </a:rPr>
              <a:t>Monitoreo</a:t>
            </a:r>
            <a:r>
              <a:rPr sz="1500" b="1" spc="-53" dirty="0">
                <a:solidFill>
                  <a:srgbClr val="005D99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005D99"/>
                </a:solidFill>
                <a:latin typeface="Calibri"/>
                <a:cs typeface="Calibri"/>
              </a:rPr>
              <a:t>especial</a:t>
            </a:r>
            <a:r>
              <a:rPr sz="1500" b="1" spc="-53" dirty="0">
                <a:solidFill>
                  <a:srgbClr val="005D99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005D99"/>
                </a:solidFill>
                <a:latin typeface="Calibri"/>
                <a:cs typeface="Calibri"/>
              </a:rPr>
              <a:t>de</a:t>
            </a:r>
            <a:r>
              <a:rPr sz="1500" b="1" spc="-41" dirty="0">
                <a:solidFill>
                  <a:srgbClr val="005D99"/>
                </a:solidFill>
                <a:latin typeface="Calibri"/>
                <a:cs typeface="Calibri"/>
              </a:rPr>
              <a:t> </a:t>
            </a:r>
            <a:r>
              <a:rPr sz="1500" b="1" spc="-8" dirty="0">
                <a:solidFill>
                  <a:srgbClr val="005D99"/>
                </a:solidFill>
                <a:latin typeface="Calibri"/>
                <a:cs typeface="Calibri"/>
              </a:rPr>
              <a:t>eventos</a:t>
            </a:r>
            <a:r>
              <a:rPr sz="1500" b="1" spc="-41" dirty="0">
                <a:solidFill>
                  <a:srgbClr val="005D99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005D99"/>
                </a:solidFill>
                <a:latin typeface="Calibri"/>
                <a:cs typeface="Calibri"/>
              </a:rPr>
              <a:t>no</a:t>
            </a:r>
            <a:r>
              <a:rPr sz="1500" b="1" spc="-26" dirty="0">
                <a:solidFill>
                  <a:srgbClr val="005D99"/>
                </a:solidFill>
                <a:latin typeface="Calibri"/>
                <a:cs typeface="Calibri"/>
              </a:rPr>
              <a:t> </a:t>
            </a:r>
            <a:r>
              <a:rPr sz="1500" b="1" spc="-8" dirty="0">
                <a:solidFill>
                  <a:srgbClr val="005D99"/>
                </a:solidFill>
                <a:latin typeface="Calibri"/>
                <a:cs typeface="Calibri"/>
              </a:rPr>
              <a:t>transmisibles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66470" y="1769407"/>
            <a:ext cx="2989421" cy="286617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5"/>
              </a:spcBef>
            </a:pPr>
            <a:r>
              <a:rPr sz="1800" b="1" dirty="0">
                <a:solidFill>
                  <a:srgbClr val="127C95"/>
                </a:solidFill>
                <a:latin typeface="Calibri"/>
                <a:cs typeface="Calibri"/>
              </a:rPr>
              <a:t>Vigilancia</a:t>
            </a:r>
            <a:r>
              <a:rPr sz="1800" b="1" spc="-45" dirty="0">
                <a:solidFill>
                  <a:srgbClr val="127C95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27C95"/>
                </a:solidFill>
                <a:latin typeface="Calibri"/>
                <a:cs typeface="Calibri"/>
              </a:rPr>
              <a:t>especial</a:t>
            </a:r>
            <a:r>
              <a:rPr sz="1800" b="1" spc="-45" dirty="0">
                <a:solidFill>
                  <a:srgbClr val="127C95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27C95"/>
                </a:solidFill>
                <a:latin typeface="Calibri"/>
                <a:cs typeface="Calibri"/>
              </a:rPr>
              <a:t>en</a:t>
            </a:r>
            <a:r>
              <a:rPr sz="1800" b="1" spc="-26" dirty="0">
                <a:solidFill>
                  <a:srgbClr val="127C95"/>
                </a:solidFill>
                <a:latin typeface="Calibri"/>
                <a:cs typeface="Calibri"/>
              </a:rPr>
              <a:t> </a:t>
            </a:r>
            <a:r>
              <a:rPr sz="1800" b="1" spc="-8" dirty="0">
                <a:solidFill>
                  <a:srgbClr val="127C95"/>
                </a:solidFill>
                <a:latin typeface="Calibri"/>
                <a:cs typeface="Calibri"/>
              </a:rPr>
              <a:t>gestantes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0160" y="3703319"/>
            <a:ext cx="2935224" cy="200596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860160" y="3703320"/>
            <a:ext cx="2935605" cy="1958709"/>
          </a:xfrm>
          <a:prstGeom prst="rect">
            <a:avLst/>
          </a:prstGeom>
          <a:ln w="6350">
            <a:solidFill>
              <a:srgbClr val="6FAC46"/>
            </a:solidFill>
          </a:ln>
        </p:spPr>
        <p:txBody>
          <a:bodyPr vert="horz" wrap="square" lIns="0" tIns="19526" rIns="0" bIns="0" rtlCol="0">
            <a:spAutoFit/>
          </a:bodyPr>
          <a:lstStyle/>
          <a:p>
            <a:pPr marL="101441" marR="92869" algn="ctr">
              <a:lnSpc>
                <a:spcPct val="99900"/>
              </a:lnSpc>
              <a:spcBef>
                <a:spcPts val="153"/>
              </a:spcBef>
            </a:pPr>
            <a:r>
              <a:rPr dirty="0">
                <a:latin typeface="Calibri"/>
                <a:cs typeface="Calibri"/>
              </a:rPr>
              <a:t>Malaria,</a:t>
            </a:r>
            <a:r>
              <a:rPr spc="-49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dengue,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zika,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Chagas </a:t>
            </a:r>
            <a:r>
              <a:rPr dirty="0">
                <a:latin typeface="Calibri"/>
                <a:cs typeface="Calibri"/>
              </a:rPr>
              <a:t>agudo,</a:t>
            </a:r>
            <a:r>
              <a:rPr spc="-41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accidente</a:t>
            </a:r>
            <a:r>
              <a:rPr spc="-68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ofídico, </a:t>
            </a:r>
            <a:r>
              <a:rPr dirty="0">
                <a:latin typeface="Calibri"/>
                <a:cs typeface="Calibri"/>
              </a:rPr>
              <a:t>leishmaniasis</a:t>
            </a:r>
            <a:r>
              <a:rPr spc="-26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visceral, </a:t>
            </a:r>
            <a:r>
              <a:rPr dirty="0">
                <a:latin typeface="Calibri"/>
                <a:cs typeface="Calibri"/>
              </a:rPr>
              <a:t>VIH/Sida,</a:t>
            </a:r>
            <a:r>
              <a:rPr spc="-26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Hepatitis</a:t>
            </a:r>
            <a:r>
              <a:rPr spc="-5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</a:t>
            </a:r>
            <a:r>
              <a:rPr spc="-26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y</a:t>
            </a:r>
            <a:r>
              <a:rPr spc="-19" dirty="0">
                <a:latin typeface="Calibri"/>
                <a:cs typeface="Calibri"/>
              </a:rPr>
              <a:t> C, </a:t>
            </a:r>
            <a:r>
              <a:rPr spc="-8" dirty="0">
                <a:latin typeface="Calibri"/>
                <a:cs typeface="Calibri"/>
              </a:rPr>
              <a:t>tosferina,</a:t>
            </a:r>
            <a:r>
              <a:rPr spc="-38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COVID-</a:t>
            </a:r>
            <a:r>
              <a:rPr dirty="0">
                <a:latin typeface="Calibri"/>
                <a:cs typeface="Calibri"/>
              </a:rPr>
              <a:t>19,</a:t>
            </a:r>
            <a:r>
              <a:rPr spc="-23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fiebre tifoidea,</a:t>
            </a:r>
            <a:r>
              <a:rPr spc="-49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varicela</a:t>
            </a:r>
            <a:r>
              <a:rPr spc="-5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y</a:t>
            </a:r>
            <a:r>
              <a:rPr spc="-41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sarampión </a:t>
            </a:r>
            <a:r>
              <a:rPr dirty="0">
                <a:latin typeface="Calibri"/>
                <a:cs typeface="Calibri"/>
              </a:rPr>
              <a:t>y</a:t>
            </a:r>
            <a:r>
              <a:rPr spc="-19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rubéola.</a:t>
            </a:r>
            <a:endParaRPr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7069" y="1768220"/>
            <a:ext cx="1883664" cy="1883664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01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3" name="Marcador de texto 2"/>
          <p:cNvSpPr>
            <a:spLocks noGrp="1"/>
          </p:cNvSpPr>
          <p:nvPr>
            <p:ph type="body" idx="1"/>
          </p:nvPr>
        </p:nvSpPr>
        <p:spPr>
          <a:xfrm>
            <a:off x="1485900" y="1943101"/>
            <a:ext cx="4343400" cy="290848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S" sz="6000" b="1" dirty="0" smtClean="0"/>
              <a:t>DECRETO 786/1990</a:t>
            </a:r>
          </a:p>
          <a:p>
            <a:endParaRPr lang="es-E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REQUISITOS  </a:t>
            </a:r>
            <a:r>
              <a:rPr lang="es-E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Orden Medica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Autorización de la EPS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Traslado por parte de la Funeraria / Fetos Personal de Clínica las Lajas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Certificado de defunción 3 copias  original y copia patología una copia en historia clínica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Consentimiento informado o nota de autorización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Copia de la Historia Clínica 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Copia del documento</a:t>
            </a:r>
          </a:p>
          <a:p>
            <a:pPr marL="257175" indent="-257175">
              <a:buAutoNum type="arabicPeriod"/>
            </a:pPr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Lista de chequeo verificación de envió de Patologías y Necropsias</a:t>
            </a:r>
            <a:endParaRPr lang="es-MX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3ª parte): Revisión – Ideas para la cl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466" y="2608119"/>
            <a:ext cx="177084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sp>
        <p:nvSpPr>
          <p:cNvPr id="17" name="object 2"/>
          <p:cNvSpPr txBox="1">
            <a:spLocks/>
          </p:cNvSpPr>
          <p:nvPr/>
        </p:nvSpPr>
        <p:spPr>
          <a:xfrm>
            <a:off x="2817481" y="735926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NECROPSIAS CLÍNICAS  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lang="es-E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2866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1771650" y="1958652"/>
            <a:ext cx="60007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anose="020B0604020202020204" pitchFamily="34" charset="0"/>
                <a:cs typeface="Arial" pitchFamily="34" charset="0"/>
              </a:rPr>
              <a:t>Información continua de los eventos – Notificación inmediata – comunicación</a:t>
            </a:r>
            <a:r>
              <a:rPr lang="es-CO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itchFamily="34" charset="0"/>
                <a:cs typeface="Arial" pitchFamily="34" charset="0"/>
              </a:rPr>
              <a:t>Diligenciar </a:t>
            </a:r>
            <a:r>
              <a:rPr lang="es-CO" sz="1600" dirty="0">
                <a:latin typeface="Arial" pitchFamily="34" charset="0"/>
                <a:cs typeface="Arial" pitchFamily="34" charset="0"/>
              </a:rPr>
              <a:t>las fichas correctamente y cumpliendo los </a:t>
            </a:r>
            <a:r>
              <a:rPr lang="es-CO" sz="1600" dirty="0">
                <a:latin typeface="Arial" pitchFamily="34" charset="0"/>
                <a:cs typeface="Arial" pitchFamily="34" charset="0"/>
              </a:rPr>
              <a:t>protocolos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itchFamily="34" charset="0"/>
                <a:cs typeface="Arial" pitchFamily="34" charset="0"/>
              </a:rPr>
              <a:t>Llamar oportunamente en caso de </a:t>
            </a:r>
            <a:r>
              <a:rPr lang="es-CO" sz="1600" dirty="0">
                <a:latin typeface="Arial" pitchFamily="34" charset="0"/>
                <a:cs typeface="Arial" pitchFamily="34" charset="0"/>
              </a:rPr>
              <a:t>dudas.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LEER </a:t>
            </a:r>
            <a:r>
              <a:rPr lang="es-CO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Y LEER Y LEER </a:t>
            </a:r>
            <a:r>
              <a:rPr lang="es-CO" sz="1600" dirty="0">
                <a:latin typeface="Arial" pitchFamily="34" charset="0"/>
                <a:cs typeface="Arial" pitchFamily="34" charset="0"/>
              </a:rPr>
              <a:t>los protocolos de los eventos.</a:t>
            </a:r>
          </a:p>
          <a:p>
            <a:pPr algn="just">
              <a:defRPr/>
            </a:pPr>
            <a:endParaRPr lang="es-CO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endParaRPr lang="es-CO" sz="1350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endParaRPr lang="es-CO" sz="1350" b="1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CO" sz="27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 descr="http://virutas.files.wordpress.com/2007/03/leer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6153" y="3605213"/>
            <a:ext cx="2289572" cy="172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http://www.lamarihuana.com/wp-content/uploads/2012/07/leer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9231" y="3990975"/>
            <a:ext cx="1787129" cy="133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 descr="https://bibliotecamanuelbelgrano.files.wordpress.com/2008/06/sospechoso_de_lee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7981" y="3714751"/>
            <a:ext cx="2971800" cy="17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bject 2"/>
          <p:cNvSpPr txBox="1">
            <a:spLocks/>
          </p:cNvSpPr>
          <p:nvPr/>
        </p:nvSpPr>
        <p:spPr>
          <a:xfrm>
            <a:off x="2817481" y="551260"/>
            <a:ext cx="3189503" cy="1118094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RECOMENDACIONES GENERALES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lang="es-ES" sz="2400" dirty="0">
              <a:latin typeface="Calibri"/>
              <a:cs typeface="Calibri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55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7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825</TotalTime>
  <Words>2066</Words>
  <Application>Microsoft Office PowerPoint</Application>
  <PresentationFormat>Presentación en pantalla (4:3)</PresentationFormat>
  <Paragraphs>201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1" baseType="lpstr">
      <vt:lpstr>Arial</vt:lpstr>
      <vt:lpstr>Arial MT</vt:lpstr>
      <vt:lpstr>Calibri</vt:lpstr>
      <vt:lpstr>Calibri Light</vt:lpstr>
      <vt:lpstr>Roboto</vt:lpstr>
      <vt:lpstr>Times New Roman</vt:lpstr>
      <vt:lpstr>Tema de Office</vt:lpstr>
      <vt:lpstr>Presentación de PowerPoint</vt:lpstr>
      <vt:lpstr>                                                                                 LINEAMIENTOS VIGILANCIA EPIDEMIOLÓGICA  2024</vt:lpstr>
      <vt:lpstr>RESPONSABILIDADES </vt:lpstr>
      <vt:lpstr>Presentación de PowerPoint</vt:lpstr>
      <vt:lpstr>¿COMO NOTIFICAR?</vt:lpstr>
      <vt:lpstr>Presentación de PowerPoint</vt:lpstr>
      <vt:lpstr>FICHAS DE NOTIFICACIÓN</vt:lpstr>
      <vt:lpstr>Presentación de PowerPoint</vt:lpstr>
      <vt:lpstr>Presentación de PowerPoint</vt:lpstr>
      <vt:lpstr>DONDE ENCONTRAMOS LAS FICHAS Y PROTOCOLOS 2024 VIGILANCIA EN SALUD PUBLICA </vt:lpstr>
      <vt:lpstr>NOTIFICACIÓN</vt:lpstr>
      <vt:lpstr>NOTIFICACIÓN INMEDIATA </vt:lpstr>
      <vt:lpstr>NOTIFICACIÓN SUPER- INMEDIATA</vt:lpstr>
      <vt:lpstr>CAMBIOS A TENER EN CUENTA </vt:lpstr>
      <vt:lpstr>Vigilancia centinela (345), IRAG inusitado (348)</vt:lpstr>
      <vt:lpstr>DEFINICIÓN DE CASO  IRAG inusitado  Ficha: (348)</vt:lpstr>
      <vt:lpstr>Influenza Aviar</vt:lpstr>
      <vt:lpstr>DEFINICIÓN DE CASO COVID-19  FICHA:(346)</vt:lpstr>
      <vt:lpstr>LEPTOSPIROSIS  </vt:lpstr>
      <vt:lpstr>Clasificación de agresiones por animales potencialmente transmisores de rabia por animal agresor y manejo en Colombia</vt:lpstr>
      <vt:lpstr>TUBERCULOSIS  </vt:lpstr>
      <vt:lpstr>TUBERCULOSIS  </vt:lpstr>
      <vt:lpstr>Presentación de PowerPoint</vt:lpstr>
      <vt:lpstr>Presentación de PowerPoint</vt:lpstr>
      <vt:lpstr>Presentación de PowerPoint</vt:lpstr>
      <vt:lpstr>Presentación de PowerPoint</vt:lpstr>
      <vt:lpstr>Defectos congénitos</vt:lpstr>
      <vt:lpstr>Presentación de PowerPoint</vt:lpstr>
      <vt:lpstr>Cáncer de mama y cuello uterino</vt:lpstr>
      <vt:lpstr>Monitoreo especial de eventos no transmisibles</vt:lpstr>
      <vt:lpstr>Vigilancia especial en gestantes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ETCLINLAJAS2</dc:creator>
  <cp:lastModifiedBy>LAJAS</cp:lastModifiedBy>
  <cp:revision>76</cp:revision>
  <dcterms:created xsi:type="dcterms:W3CDTF">2018-01-25T14:07:46Z</dcterms:created>
  <dcterms:modified xsi:type="dcterms:W3CDTF">2024-07-12T21:05:55Z</dcterms:modified>
</cp:coreProperties>
</file>