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sldIdLst>
    <p:sldId id="285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311" r:id="rId30"/>
    <p:sldId id="284" r:id="rId31"/>
  </p:sldIdLst>
  <p:sldSz cx="12192000" cy="6858000"/>
  <p:notesSz cx="12192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744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569FDB-9B11-4739-814B-89C3B4DCA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17DFF7-97DB-4141-A40A-737ACFE2B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6A774C-B693-473B-A7E7-9A95B260D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5A47-865E-4CE1-91CA-BC86FD2552EE}" type="datetimeFigureOut">
              <a:rPr lang="es-CO" smtClean="0"/>
              <a:t>15/07/2024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19E221-9C4F-4548-B3C9-1B47BC488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B70F0A-6666-4F33-B22B-91A85872E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0F35-FD02-4B13-8F67-C841E09E60C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895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FA6C8-E749-4B1F-B82A-AF955F93E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82EACB-C3D1-4B1C-98CA-81AF7AFFB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EDCF0D-675E-412E-865A-4CAC86FF2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CF01F7-723B-4663-B8EC-D41B3AE4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EE4CCA-FB55-40C4-917C-A81241A9D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797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5C3137-9C85-43B2-936F-7B2622F3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60BC1D-3BC7-4FD0-91BC-780656854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B25F78-0747-45B9-A27C-0B6FE2F2D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A7C65E-49C1-4610-BE51-1057D4D20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FD01D0-0125-4239-A913-C036548E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0974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C21C1-CCF8-43B3-8E75-25132E5D3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3A77DA-3FA5-4895-AC3A-7947AF746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51126F-6332-4ADD-867B-C4E95C161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5B0F02-5A23-4494-AB1C-5C1FCA153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175DB7-81C1-4B33-8956-4C157E073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F5419DB-A6A8-451B-B82E-06E9B7978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452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13B9C7-B4E6-4A47-8B26-579CD8B9D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B2EC4B-4EDD-4A39-AAB4-37363AE27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70E751-4A07-4FEA-B0E9-82D36043F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DEC10CE-E483-4E95-96A9-F065AA18D9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721EECE-54FA-465D-9649-E6AF63DF8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8B25C8C-23C1-44BA-A21C-8D7B7987F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128D3E-D67B-4582-B143-E2D6920C3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A9B376-C5F7-4402-9D77-6CF42FBB2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3752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337AD-4138-423B-8C61-FD035A823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01347E7-4212-4EC5-A3C9-F1F73846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6E5199-DB17-42D9-9085-067244A01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A3F1376-8A29-4866-A0A3-63EB32446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794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36F0035-A218-4611-BE30-37CB5A507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B3EF617-811B-49A9-93D8-9C548D60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86A498-9B27-4C93-A3BC-5EB44279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072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4DB003-5582-4F26-9C3D-F01DBEDF7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1C0CA0-5D6B-458A-9234-77BE7A98D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B4327D-C2A3-48ED-9BCF-966007EAD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AC2644-F923-43E2-A704-F48B9477B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A26B6-1CB0-422B-899A-687C83BE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8040B6-2F74-47E6-ACBE-830721A25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756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2F0A02-FC68-4A91-B804-11321DBB1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40A62EE-1B0F-4724-A53E-413BBACDF6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9AE69D5-93D0-4A26-AB93-540736BCD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EF45AA-216D-4682-9B5A-32D1FCE4F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47C98B-9C6D-4076-9A20-C5F9F52C0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03C90D-5A5D-4558-8AA3-A92374AB0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93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86440-FFDC-404E-A4C3-08AE6CB0F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AC3106-4EAE-418B-A0BD-D2ECB41AB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57B9B1-A5AF-4F16-BA51-45B443B36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7DFC64-CACC-40A7-A952-3AD8193D2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95E5BF-2AC5-48D6-9FFB-5FCDD82EE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167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2A07925-88C5-4D4F-9A0B-1BFA5F8CC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8A6112-D105-487E-946A-B5E34E07A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42F6FE-9F32-4ABC-8C65-25B82D739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CFAAF7-58AC-414E-AB0F-7975B6491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4B2CB5-01B3-4030-8D4E-A79A3683F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8680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730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908EA7E-8DBA-4D6A-8E23-31EED934D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491F03-955B-42B0-871E-657A764AF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2AF3EF-5854-4328-8DD0-04112A64F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332FE3-8B78-4D49-A5FB-72E81A70B2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74F0F8-1005-4504-9C25-B06E08B90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9330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-service.com.co/index_htm_files/HEMOVIGILANCIA.pdf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C8E2714-DBD3-48F7-B6B8-183F1DF13E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2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814BD5-C8F8-406A-9504-67B301AB67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6 Título">
            <a:extLst>
              <a:ext uri="{FF2B5EF4-FFF2-40B4-BE49-F238E27FC236}">
                <a16:creationId xmlns:a16="http://schemas.microsoft.com/office/drawing/2014/main" id="{E30241D5-1CAA-42B3-94EF-66FCF3F25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052" y="1939472"/>
            <a:ext cx="9634870" cy="3569056"/>
          </a:xfrm>
        </p:spPr>
        <p:txBody>
          <a:bodyPr>
            <a:normAutofit/>
          </a:bodyPr>
          <a:lstStyle/>
          <a:p>
            <a:r>
              <a:rPr lang="es-ES" sz="7200" b="1" dirty="0">
                <a:solidFill>
                  <a:schemeClr val="bg1"/>
                </a:solidFill>
              </a:rPr>
              <a:t>HEMOVIGILANCIA Y REACCIONES ADVERSAS</a:t>
            </a:r>
            <a:br>
              <a:rPr lang="es-ES" sz="7200" b="1" dirty="0">
                <a:solidFill>
                  <a:schemeClr val="bg1"/>
                </a:solidFill>
              </a:rPr>
            </a:br>
            <a:endParaRPr lang="es-ES" sz="2700" b="1" dirty="0">
              <a:solidFill>
                <a:schemeClr val="bg1"/>
              </a:solidFill>
            </a:endParaRPr>
          </a:p>
        </p:txBody>
      </p:sp>
      <p:sp>
        <p:nvSpPr>
          <p:cNvPr id="6" name="3 Título">
            <a:extLst>
              <a:ext uri="{FF2B5EF4-FFF2-40B4-BE49-F238E27FC236}">
                <a16:creationId xmlns:a16="http://schemas.microsoft.com/office/drawing/2014/main" id="{48EA6D6A-74BE-4EF4-A5FE-FA99D7B2E2F6}"/>
              </a:ext>
            </a:extLst>
          </p:cNvPr>
          <p:cNvSpPr txBox="1">
            <a:spLocks/>
          </p:cNvSpPr>
          <p:nvPr/>
        </p:nvSpPr>
        <p:spPr bwMode="auto">
          <a:xfrm>
            <a:off x="3181350" y="5194031"/>
            <a:ext cx="5829300" cy="37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 lnSpcReduction="10000"/>
          </a:bodyPr>
          <a:lstStyle/>
          <a:p>
            <a:pPr algn="ctr">
              <a:defRPr/>
            </a:pPr>
            <a:r>
              <a:rPr lang="es-CO" sz="21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LILIANA GUZMAN </a:t>
            </a:r>
          </a:p>
        </p:txBody>
      </p:sp>
      <p:sp>
        <p:nvSpPr>
          <p:cNvPr id="8" name="4 Subtítulo">
            <a:extLst>
              <a:ext uri="{FF2B5EF4-FFF2-40B4-BE49-F238E27FC236}">
                <a16:creationId xmlns:a16="http://schemas.microsoft.com/office/drawing/2014/main" id="{C9657E82-5419-4C22-889F-9D0EFAF8C2EE}"/>
              </a:ext>
            </a:extLst>
          </p:cNvPr>
          <p:cNvSpPr txBox="1">
            <a:spLocks/>
          </p:cNvSpPr>
          <p:nvPr/>
        </p:nvSpPr>
        <p:spPr bwMode="auto">
          <a:xfrm>
            <a:off x="3810000" y="5508528"/>
            <a:ext cx="48006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LIDER SERVICIO TRANSFUSIONAL </a:t>
            </a:r>
          </a:p>
        </p:txBody>
      </p:sp>
      <p:sp>
        <p:nvSpPr>
          <p:cNvPr id="7" name="4 Subtítulo">
            <a:extLst>
              <a:ext uri="{FF2B5EF4-FFF2-40B4-BE49-F238E27FC236}">
                <a16:creationId xmlns:a16="http://schemas.microsoft.com/office/drawing/2014/main" id="{0B91B33A-D9E4-45CC-A0CB-211F7DF53682}"/>
              </a:ext>
            </a:extLst>
          </p:cNvPr>
          <p:cNvSpPr txBox="1">
            <a:spLocks/>
          </p:cNvSpPr>
          <p:nvPr/>
        </p:nvSpPr>
        <p:spPr bwMode="auto">
          <a:xfrm>
            <a:off x="3695700" y="5944458"/>
            <a:ext cx="48006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JULIO 2024</a:t>
            </a:r>
          </a:p>
        </p:txBody>
      </p:sp>
    </p:spTree>
    <p:extLst>
      <p:ext uri="{BB962C8B-B14F-4D97-AF65-F5344CB8AC3E}">
        <p14:creationId xmlns:p14="http://schemas.microsoft.com/office/powerpoint/2010/main" val="37882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08CC296-5EC1-4829-A666-8D6D6EC173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9508" rIns="0" bIns="0" rtlCol="0">
            <a:spAutoFit/>
          </a:bodyPr>
          <a:lstStyle/>
          <a:p>
            <a:pPr marL="3917315">
              <a:lnSpc>
                <a:spcPct val="100000"/>
              </a:lnSpc>
              <a:spcBef>
                <a:spcPts val="130"/>
              </a:spcBef>
            </a:pPr>
            <a:r>
              <a:rPr spc="-55" dirty="0"/>
              <a:t>OBJETIVO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2556" y="1713111"/>
            <a:ext cx="5369560" cy="27070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065" marR="5080" algn="ctr">
              <a:lnSpc>
                <a:spcPts val="3460"/>
              </a:lnSpc>
              <a:spcBef>
                <a:spcPts val="505"/>
              </a:spcBef>
              <a:tabLst>
                <a:tab pos="1620520" algn="l"/>
              </a:tabLst>
            </a:pP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Promover</a:t>
            </a:r>
            <a:r>
              <a:rPr sz="315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15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atención</a:t>
            </a:r>
            <a:r>
              <a:rPr sz="315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segura</a:t>
            </a:r>
            <a:r>
              <a:rPr sz="315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spc="-25" dirty="0">
                <a:solidFill>
                  <a:srgbClr val="404040"/>
                </a:solidFill>
                <a:latin typeface="Calibri"/>
                <a:cs typeface="Calibri"/>
              </a:rPr>
              <a:t>del </a:t>
            </a:r>
            <a:r>
              <a:rPr sz="3150" spc="-10" dirty="0">
                <a:solidFill>
                  <a:srgbClr val="404040"/>
                </a:solidFill>
                <a:latin typeface="Calibri"/>
                <a:cs typeface="Calibri"/>
              </a:rPr>
              <a:t>paciente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	a</a:t>
            </a:r>
            <a:r>
              <a:rPr sz="3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través</a:t>
            </a:r>
            <a:r>
              <a:rPr sz="31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5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spc="-2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endParaRPr sz="3150" dirty="0">
              <a:latin typeface="Calibri"/>
              <a:cs typeface="Calibri"/>
            </a:endParaRPr>
          </a:p>
          <a:p>
            <a:pPr marR="97790" algn="ctr">
              <a:lnSpc>
                <a:spcPts val="3240"/>
              </a:lnSpc>
            </a:pP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identificación,</a:t>
            </a:r>
            <a:r>
              <a:rPr sz="3150" spc="2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spc="-10" dirty="0">
                <a:solidFill>
                  <a:srgbClr val="404040"/>
                </a:solidFill>
                <a:latin typeface="Calibri"/>
                <a:cs typeface="Calibri"/>
              </a:rPr>
              <a:t>notificación,</a:t>
            </a:r>
            <a:endParaRPr sz="3150" dirty="0">
              <a:latin typeface="Calibri"/>
              <a:cs typeface="Calibri"/>
            </a:endParaRPr>
          </a:p>
          <a:p>
            <a:pPr marL="250190" marR="348615" indent="3175" algn="ctr">
              <a:lnSpc>
                <a:spcPts val="3460"/>
              </a:lnSpc>
              <a:spcBef>
                <a:spcPts val="220"/>
              </a:spcBef>
            </a:pP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intervención</a:t>
            </a:r>
            <a:r>
              <a:rPr sz="3150" spc="2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315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spc="-10" dirty="0">
                <a:solidFill>
                  <a:srgbClr val="404040"/>
                </a:solidFill>
                <a:latin typeface="Calibri"/>
                <a:cs typeface="Calibri"/>
              </a:rPr>
              <a:t>abordaje;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oportuno</a:t>
            </a:r>
            <a:r>
              <a:rPr sz="315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315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adecuado</a:t>
            </a:r>
            <a:r>
              <a:rPr sz="315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ante</a:t>
            </a:r>
            <a:r>
              <a:rPr sz="315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spc="-25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sospecha</a:t>
            </a:r>
            <a:r>
              <a:rPr sz="315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1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404040"/>
                </a:solidFill>
                <a:latin typeface="Calibri"/>
                <a:cs typeface="Calibri"/>
              </a:rPr>
              <a:t>posibles</a:t>
            </a:r>
            <a:r>
              <a:rPr sz="315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150" spc="-20" dirty="0">
                <a:solidFill>
                  <a:srgbClr val="404040"/>
                </a:solidFill>
                <a:latin typeface="Calibri"/>
                <a:cs typeface="Calibri"/>
              </a:rPr>
              <a:t>RAT.</a:t>
            </a:r>
            <a:endParaRPr sz="315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73568" y="2314067"/>
            <a:ext cx="3507104" cy="4544060"/>
            <a:chOff x="7973568" y="2314067"/>
            <a:chExt cx="3507104" cy="45440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73568" y="4882896"/>
              <a:ext cx="3506724" cy="19751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1000" y="2314067"/>
              <a:ext cx="3456431" cy="258838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874507" y="4522089"/>
            <a:ext cx="2265680" cy="75501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328930">
              <a:lnSpc>
                <a:spcPct val="102299"/>
              </a:lnSpc>
              <a:spcBef>
                <a:spcPts val="65"/>
              </a:spcBef>
            </a:pPr>
            <a:r>
              <a:rPr sz="2350" b="1" spc="-10" dirty="0">
                <a:latin typeface="Trebuchet MS"/>
                <a:cs typeface="Trebuchet MS"/>
              </a:rPr>
              <a:t>SEGURIDAD </a:t>
            </a:r>
            <a:r>
              <a:rPr sz="2350" b="1" spc="-35" dirty="0">
                <a:latin typeface="Trebuchet MS"/>
                <a:cs typeface="Trebuchet MS"/>
              </a:rPr>
              <a:t>TRANSFUSIONAL</a:t>
            </a:r>
            <a:endParaRPr sz="2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40">
            <a:extLst>
              <a:ext uri="{FF2B5EF4-FFF2-40B4-BE49-F238E27FC236}">
                <a16:creationId xmlns:a16="http://schemas.microsoft.com/office/drawing/2014/main" id="{26377AB1-D385-4D31-BC21-D58D103EF6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8" y="990600"/>
            <a:ext cx="12192479" cy="5764162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19898" y="1323162"/>
            <a:ext cx="3383279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0" dirty="0">
                <a:latin typeface="Calibri"/>
                <a:cs typeface="Calibri"/>
              </a:rPr>
              <a:t>HEMOVIGILANCIA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6422" y="2048256"/>
            <a:ext cx="9766300" cy="34290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50190" marR="5080" indent="13335" algn="just">
              <a:lnSpc>
                <a:spcPct val="91600"/>
              </a:lnSpc>
              <a:spcBef>
                <a:spcPts val="320"/>
              </a:spcBef>
            </a:pPr>
            <a:r>
              <a:rPr sz="2000" dirty="0">
                <a:latin typeface="Calibri"/>
                <a:cs typeface="Calibri"/>
              </a:rPr>
              <a:t>Acciones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vigilancia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epidemiológica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permiten la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detección,</a:t>
            </a:r>
            <a:r>
              <a:rPr sz="2000" b="1" spc="-17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registro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y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análisis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 </a:t>
            </a:r>
            <a:r>
              <a:rPr sz="2000" spc="-10" dirty="0">
                <a:latin typeface="Calibri"/>
                <a:cs typeface="Calibri"/>
              </a:rPr>
              <a:t>información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relativa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eventos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adversos</a:t>
            </a:r>
            <a:r>
              <a:rPr sz="2000" b="1" spc="-1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</a:t>
            </a:r>
            <a:r>
              <a:rPr sz="2000" b="1" spc="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indeseables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tanto de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donación,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como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25" dirty="0">
                <a:latin typeface="Calibri"/>
                <a:cs typeface="Calibri"/>
              </a:rPr>
              <a:t> la </a:t>
            </a:r>
            <a:r>
              <a:rPr sz="2000" b="1" spc="-10" dirty="0">
                <a:latin typeface="Calibri"/>
                <a:cs typeface="Calibri"/>
              </a:rPr>
              <a:t>transfusión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sangre.</a:t>
            </a:r>
            <a:endParaRPr sz="20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  <a:spcBef>
                <a:spcPts val="420"/>
              </a:spcBef>
            </a:pPr>
            <a:endParaRPr sz="2000" dirty="0">
              <a:latin typeface="Calibri"/>
              <a:cs typeface="Calibri"/>
            </a:endParaRPr>
          </a:p>
          <a:p>
            <a:pPr marL="46990" algn="just">
              <a:lnSpc>
                <a:spcPct val="100000"/>
              </a:lnSpc>
            </a:pPr>
            <a:r>
              <a:rPr lang="es-CO" sz="2850" spc="-25" dirty="0">
                <a:latin typeface="Calibri"/>
                <a:cs typeface="Calibri"/>
              </a:rPr>
              <a:t>   </a:t>
            </a:r>
            <a:r>
              <a:rPr sz="2850" spc="-25" dirty="0">
                <a:latin typeface="Calibri"/>
                <a:cs typeface="Calibri"/>
              </a:rPr>
              <a:t>RAT</a:t>
            </a:r>
            <a:endParaRPr sz="2850" dirty="0">
              <a:latin typeface="Calibri"/>
              <a:cs typeface="Calibri"/>
            </a:endParaRPr>
          </a:p>
          <a:p>
            <a:pPr marL="12700" algn="just">
              <a:lnSpc>
                <a:spcPts val="2320"/>
              </a:lnSpc>
              <a:spcBef>
                <a:spcPts val="3000"/>
              </a:spcBef>
            </a:pPr>
            <a:r>
              <a:rPr sz="2000" spc="-10" dirty="0">
                <a:latin typeface="Calibri"/>
                <a:cs typeface="Calibri"/>
              </a:rPr>
              <a:t>“Respuesta</a:t>
            </a:r>
            <a:r>
              <a:rPr sz="2000" spc="-1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indeseable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paciente,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asociado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administración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sangre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algún</a:t>
            </a:r>
            <a:endParaRPr sz="2000" dirty="0">
              <a:latin typeface="Calibri"/>
              <a:cs typeface="Calibri"/>
            </a:endParaRPr>
          </a:p>
          <a:p>
            <a:pPr marL="12700" algn="just">
              <a:lnSpc>
                <a:spcPts val="2320"/>
              </a:lnSpc>
            </a:pPr>
            <a:r>
              <a:rPr sz="2000" dirty="0">
                <a:latin typeface="Calibri"/>
                <a:cs typeface="Calibri"/>
              </a:rPr>
              <a:t>componente</a:t>
            </a:r>
            <a:r>
              <a:rPr sz="2000" spc="-1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sanguíneo”</a:t>
            </a:r>
            <a:endParaRPr sz="20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30"/>
              </a:spcBef>
            </a:pPr>
            <a:r>
              <a:rPr sz="2000" spc="-180" dirty="0">
                <a:latin typeface="Wingdings"/>
                <a:cs typeface="Wingdings"/>
              </a:rPr>
              <a:t>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Durante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poco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después</a:t>
            </a:r>
            <a:r>
              <a:rPr sz="2000" spc="-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transfusión</a:t>
            </a:r>
            <a:r>
              <a:rPr sz="2000" spc="-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(1-3%);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largo </a:t>
            </a:r>
            <a:r>
              <a:rPr sz="2000" spc="-10" dirty="0">
                <a:latin typeface="Calibri"/>
                <a:cs typeface="Calibri"/>
              </a:rPr>
              <a:t>plazo.</a:t>
            </a:r>
            <a:endParaRPr sz="20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25"/>
              </a:spcBef>
            </a:pPr>
            <a:r>
              <a:rPr sz="2000" spc="-180" dirty="0">
                <a:latin typeface="Wingdings"/>
                <a:cs typeface="Wingdings"/>
              </a:rPr>
              <a:t>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Afecta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seguridad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paciente-</a:t>
            </a:r>
            <a:r>
              <a:rPr sz="2000" spc="-10" dirty="0">
                <a:latin typeface="Calibri"/>
                <a:cs typeface="Calibri"/>
              </a:rPr>
              <a:t>receptor.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9674352" y="0"/>
            <a:ext cx="2514600" cy="3763010"/>
            <a:chOff x="9674352" y="0"/>
            <a:chExt cx="2514600" cy="3763010"/>
          </a:xfrm>
        </p:grpSpPr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74352" y="1847088"/>
              <a:ext cx="2514599" cy="191566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01784" y="0"/>
              <a:ext cx="2487168" cy="1865884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838200" y="-99683"/>
            <a:ext cx="10515600" cy="1325563"/>
          </a:xfrm>
          <a:prstGeom prst="rect">
            <a:avLst/>
          </a:prstGeom>
        </p:spPr>
        <p:txBody>
          <a:bodyPr vert="horz" wrap="square" lIns="0" tIns="431482" rIns="0" bIns="0" rtlCol="0">
            <a:spAutoFit/>
          </a:bodyPr>
          <a:lstStyle/>
          <a:p>
            <a:pPr marL="3406140">
              <a:lnSpc>
                <a:spcPct val="100000"/>
              </a:lnSpc>
              <a:spcBef>
                <a:spcPts val="130"/>
              </a:spcBef>
            </a:pPr>
            <a:r>
              <a:rPr spc="-70" dirty="0"/>
              <a:t>DEFINICIONES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>
            <a:extLst>
              <a:ext uri="{FF2B5EF4-FFF2-40B4-BE49-F238E27FC236}">
                <a16:creationId xmlns:a16="http://schemas.microsoft.com/office/drawing/2014/main" id="{1F56D2A1-28EB-455C-B234-1609D51BDD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1190116" y="1501203"/>
            <a:ext cx="10787380" cy="1323975"/>
            <a:chOff x="1190116" y="1501203"/>
            <a:chExt cx="10787380" cy="1323975"/>
          </a:xfrm>
        </p:grpSpPr>
        <p:sp>
          <p:nvSpPr>
            <p:cNvPr id="3" name="object 3"/>
            <p:cNvSpPr/>
            <p:nvPr/>
          </p:nvSpPr>
          <p:spPr>
            <a:xfrm>
              <a:off x="4800600" y="1509141"/>
              <a:ext cx="7169150" cy="1308100"/>
            </a:xfrm>
            <a:custGeom>
              <a:avLst/>
              <a:gdLst/>
              <a:ahLst/>
              <a:cxnLst/>
              <a:rect l="l" t="t" r="r" b="b"/>
              <a:pathLst>
                <a:path w="7169150" h="1308100">
                  <a:moveTo>
                    <a:pt x="6976364" y="0"/>
                  </a:moveTo>
                  <a:lnTo>
                    <a:pt x="0" y="0"/>
                  </a:lnTo>
                  <a:lnTo>
                    <a:pt x="0" y="1307973"/>
                  </a:lnTo>
                  <a:lnTo>
                    <a:pt x="6976364" y="1307973"/>
                  </a:lnTo>
                  <a:lnTo>
                    <a:pt x="7020499" y="1302212"/>
                  </a:lnTo>
                  <a:lnTo>
                    <a:pt x="7061020" y="1285803"/>
                  </a:lnTo>
                  <a:lnTo>
                    <a:pt x="7096768" y="1260056"/>
                  </a:lnTo>
                  <a:lnTo>
                    <a:pt x="7126588" y="1226284"/>
                  </a:lnTo>
                  <a:lnTo>
                    <a:pt x="7149320" y="1185795"/>
                  </a:lnTo>
                  <a:lnTo>
                    <a:pt x="7163809" y="1139902"/>
                  </a:lnTo>
                  <a:lnTo>
                    <a:pt x="7168896" y="1089914"/>
                  </a:lnTo>
                  <a:lnTo>
                    <a:pt x="7168896" y="217932"/>
                  </a:lnTo>
                  <a:lnTo>
                    <a:pt x="7163809" y="167951"/>
                  </a:lnTo>
                  <a:lnTo>
                    <a:pt x="7149320" y="122075"/>
                  </a:lnTo>
                  <a:lnTo>
                    <a:pt x="7126588" y="81611"/>
                  </a:lnTo>
                  <a:lnTo>
                    <a:pt x="7096768" y="47866"/>
                  </a:lnTo>
                  <a:lnTo>
                    <a:pt x="7061020" y="22144"/>
                  </a:lnTo>
                  <a:lnTo>
                    <a:pt x="7020499" y="5753"/>
                  </a:lnTo>
                  <a:lnTo>
                    <a:pt x="6976364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1509141"/>
              <a:ext cx="7169150" cy="1308100"/>
            </a:xfrm>
            <a:custGeom>
              <a:avLst/>
              <a:gdLst/>
              <a:ahLst/>
              <a:cxnLst/>
              <a:rect l="l" t="t" r="r" b="b"/>
              <a:pathLst>
                <a:path w="7169150" h="1308100">
                  <a:moveTo>
                    <a:pt x="7168896" y="217932"/>
                  </a:moveTo>
                  <a:lnTo>
                    <a:pt x="7168896" y="1089914"/>
                  </a:lnTo>
                  <a:lnTo>
                    <a:pt x="7163809" y="1139902"/>
                  </a:lnTo>
                  <a:lnTo>
                    <a:pt x="7149320" y="1185795"/>
                  </a:lnTo>
                  <a:lnTo>
                    <a:pt x="7126588" y="1226284"/>
                  </a:lnTo>
                  <a:lnTo>
                    <a:pt x="7096768" y="1260056"/>
                  </a:lnTo>
                  <a:lnTo>
                    <a:pt x="7061020" y="1285803"/>
                  </a:lnTo>
                  <a:lnTo>
                    <a:pt x="7020499" y="1302212"/>
                  </a:lnTo>
                  <a:lnTo>
                    <a:pt x="6976364" y="1307973"/>
                  </a:lnTo>
                  <a:lnTo>
                    <a:pt x="0" y="1307973"/>
                  </a:lnTo>
                  <a:lnTo>
                    <a:pt x="0" y="0"/>
                  </a:lnTo>
                  <a:lnTo>
                    <a:pt x="6976364" y="0"/>
                  </a:lnTo>
                  <a:lnTo>
                    <a:pt x="7020499" y="5753"/>
                  </a:lnTo>
                  <a:lnTo>
                    <a:pt x="7061020" y="22144"/>
                  </a:lnTo>
                  <a:lnTo>
                    <a:pt x="7096768" y="47866"/>
                  </a:lnTo>
                  <a:lnTo>
                    <a:pt x="7126588" y="81611"/>
                  </a:lnTo>
                  <a:lnTo>
                    <a:pt x="7149320" y="122075"/>
                  </a:lnTo>
                  <a:lnTo>
                    <a:pt x="7163809" y="167951"/>
                  </a:lnTo>
                  <a:lnTo>
                    <a:pt x="7168896" y="217932"/>
                  </a:ln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18105" y="283730"/>
            <a:ext cx="7966075" cy="9378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50" spc="-80" dirty="0"/>
              <a:t>CLASIFICACIÓN</a:t>
            </a:r>
            <a:r>
              <a:rPr sz="5950" spc="-415" dirty="0"/>
              <a:t> </a:t>
            </a:r>
            <a:r>
              <a:rPr sz="5950" dirty="0"/>
              <a:t>DE</a:t>
            </a:r>
            <a:r>
              <a:rPr sz="5950" spc="-254" dirty="0"/>
              <a:t> </a:t>
            </a:r>
            <a:r>
              <a:rPr sz="5950" spc="-20" dirty="0"/>
              <a:t>LAS</a:t>
            </a:r>
            <a:r>
              <a:rPr sz="5950" spc="-245" dirty="0"/>
              <a:t> </a:t>
            </a:r>
            <a:r>
              <a:rPr sz="5950" spc="155" dirty="0"/>
              <a:t>R</a:t>
            </a:r>
            <a:r>
              <a:rPr sz="5950" spc="-425" dirty="0"/>
              <a:t>A</a:t>
            </a:r>
            <a:r>
              <a:rPr sz="5950" spc="160" dirty="0"/>
              <a:t>T</a:t>
            </a:r>
            <a:endParaRPr sz="5950" dirty="0"/>
          </a:p>
        </p:txBody>
      </p:sp>
      <p:sp>
        <p:nvSpPr>
          <p:cNvPr id="6" name="object 6"/>
          <p:cNvSpPr txBox="1"/>
          <p:nvPr/>
        </p:nvSpPr>
        <p:spPr>
          <a:xfrm>
            <a:off x="4845558" y="1531175"/>
            <a:ext cx="2652395" cy="11887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30810" indent="-120650">
              <a:lnSpc>
                <a:spcPct val="100000"/>
              </a:lnSpc>
              <a:spcBef>
                <a:spcPts val="245"/>
              </a:spcBef>
              <a:buSzPct val="94444"/>
              <a:buChar char="•"/>
              <a:tabLst>
                <a:tab pos="130810" algn="l"/>
              </a:tabLst>
            </a:pPr>
            <a:r>
              <a:rPr sz="1800" dirty="0">
                <a:latin typeface="Calibri"/>
                <a:cs typeface="Calibri"/>
              </a:rPr>
              <a:t>FEBRILES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HEMOLITICAS</a:t>
            </a:r>
            <a:endParaRPr sz="1800" dirty="0">
              <a:latin typeface="Calibri"/>
              <a:cs typeface="Calibri"/>
            </a:endParaRPr>
          </a:p>
          <a:p>
            <a:pPr marL="130810" indent="-120650">
              <a:lnSpc>
                <a:spcPct val="100000"/>
              </a:lnSpc>
              <a:spcBef>
                <a:spcPts val="150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10" dirty="0">
                <a:latin typeface="Calibri"/>
                <a:cs typeface="Calibri"/>
              </a:rPr>
              <a:t>ALERGICAS</a:t>
            </a:r>
            <a:endParaRPr sz="1800" dirty="0">
              <a:latin typeface="Calibri"/>
              <a:cs typeface="Calibri"/>
            </a:endParaRPr>
          </a:p>
          <a:p>
            <a:pPr marL="130810" indent="-120650">
              <a:lnSpc>
                <a:spcPct val="100000"/>
              </a:lnSpc>
              <a:spcBef>
                <a:spcPts val="75"/>
              </a:spcBef>
              <a:buSzPct val="94444"/>
              <a:buChar char="•"/>
              <a:tabLst>
                <a:tab pos="130810" algn="l"/>
              </a:tabLst>
            </a:pPr>
            <a:r>
              <a:rPr sz="1800" dirty="0">
                <a:latin typeface="Calibri"/>
                <a:cs typeface="Calibri"/>
              </a:rPr>
              <a:t>HEMOLITICAS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AGUDAS</a:t>
            </a:r>
            <a:endParaRPr sz="1800" dirty="0">
              <a:latin typeface="Calibri"/>
              <a:cs typeface="Calibri"/>
            </a:endParaRPr>
          </a:p>
          <a:p>
            <a:pPr marL="130810" indent="-120650">
              <a:lnSpc>
                <a:spcPct val="100000"/>
              </a:lnSpc>
              <a:spcBef>
                <a:spcPts val="145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10" dirty="0">
                <a:latin typeface="Calibri"/>
                <a:cs typeface="Calibri"/>
              </a:rPr>
              <a:t>TRALI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03071" y="1336421"/>
            <a:ext cx="3888042" cy="1653539"/>
            <a:chOff x="760158" y="1336611"/>
            <a:chExt cx="4048760" cy="1653539"/>
          </a:xfrm>
        </p:grpSpPr>
        <p:sp>
          <p:nvSpPr>
            <p:cNvPr id="8" name="object 8"/>
            <p:cNvSpPr/>
            <p:nvPr/>
          </p:nvSpPr>
          <p:spPr>
            <a:xfrm>
              <a:off x="768095" y="1344549"/>
              <a:ext cx="4032885" cy="1637664"/>
            </a:xfrm>
            <a:custGeom>
              <a:avLst/>
              <a:gdLst/>
              <a:ahLst/>
              <a:cxnLst/>
              <a:rect l="l" t="t" r="r" b="b"/>
              <a:pathLst>
                <a:path w="4032885" h="1637664">
                  <a:moveTo>
                    <a:pt x="3791839" y="0"/>
                  </a:moveTo>
                  <a:lnTo>
                    <a:pt x="240665" y="0"/>
                  </a:lnTo>
                  <a:lnTo>
                    <a:pt x="197404" y="4396"/>
                  </a:lnTo>
                  <a:lnTo>
                    <a:pt x="156688" y="17071"/>
                  </a:lnTo>
                  <a:lnTo>
                    <a:pt x="119195" y="37253"/>
                  </a:lnTo>
                  <a:lnTo>
                    <a:pt x="85606" y="64171"/>
                  </a:lnTo>
                  <a:lnTo>
                    <a:pt x="56600" y="97053"/>
                  </a:lnTo>
                  <a:lnTo>
                    <a:pt x="32857" y="135128"/>
                  </a:lnTo>
                  <a:lnTo>
                    <a:pt x="15056" y="177624"/>
                  </a:lnTo>
                  <a:lnTo>
                    <a:pt x="3877" y="223770"/>
                  </a:lnTo>
                  <a:lnTo>
                    <a:pt x="0" y="272796"/>
                  </a:lnTo>
                  <a:lnTo>
                    <a:pt x="0" y="1364234"/>
                  </a:lnTo>
                  <a:lnTo>
                    <a:pt x="3877" y="1413296"/>
                  </a:lnTo>
                  <a:lnTo>
                    <a:pt x="15056" y="1459472"/>
                  </a:lnTo>
                  <a:lnTo>
                    <a:pt x="32857" y="1501991"/>
                  </a:lnTo>
                  <a:lnTo>
                    <a:pt x="56600" y="1540082"/>
                  </a:lnTo>
                  <a:lnTo>
                    <a:pt x="85606" y="1572974"/>
                  </a:lnTo>
                  <a:lnTo>
                    <a:pt x="119195" y="1599898"/>
                  </a:lnTo>
                  <a:lnTo>
                    <a:pt x="156688" y="1620084"/>
                  </a:lnTo>
                  <a:lnTo>
                    <a:pt x="197404" y="1632760"/>
                  </a:lnTo>
                  <a:lnTo>
                    <a:pt x="240665" y="1637156"/>
                  </a:lnTo>
                  <a:lnTo>
                    <a:pt x="3791839" y="1637156"/>
                  </a:lnTo>
                  <a:lnTo>
                    <a:pt x="3835112" y="1632760"/>
                  </a:lnTo>
                  <a:lnTo>
                    <a:pt x="3875836" y="1620084"/>
                  </a:lnTo>
                  <a:lnTo>
                    <a:pt x="3913330" y="1599898"/>
                  </a:lnTo>
                  <a:lnTo>
                    <a:pt x="3946918" y="1572974"/>
                  </a:lnTo>
                  <a:lnTo>
                    <a:pt x="3975920" y="1540082"/>
                  </a:lnTo>
                  <a:lnTo>
                    <a:pt x="3999658" y="1501991"/>
                  </a:lnTo>
                  <a:lnTo>
                    <a:pt x="4017453" y="1459472"/>
                  </a:lnTo>
                  <a:lnTo>
                    <a:pt x="4028628" y="1413296"/>
                  </a:lnTo>
                  <a:lnTo>
                    <a:pt x="4032504" y="1364234"/>
                  </a:lnTo>
                  <a:lnTo>
                    <a:pt x="4032504" y="272796"/>
                  </a:lnTo>
                  <a:lnTo>
                    <a:pt x="4028628" y="223770"/>
                  </a:lnTo>
                  <a:lnTo>
                    <a:pt x="4017453" y="177624"/>
                  </a:lnTo>
                  <a:lnTo>
                    <a:pt x="3999658" y="135127"/>
                  </a:lnTo>
                  <a:lnTo>
                    <a:pt x="3975920" y="97053"/>
                  </a:lnTo>
                  <a:lnTo>
                    <a:pt x="3946918" y="64171"/>
                  </a:lnTo>
                  <a:lnTo>
                    <a:pt x="3913330" y="37253"/>
                  </a:lnTo>
                  <a:lnTo>
                    <a:pt x="3875836" y="17071"/>
                  </a:lnTo>
                  <a:lnTo>
                    <a:pt x="3835112" y="4396"/>
                  </a:lnTo>
                  <a:lnTo>
                    <a:pt x="3791839" y="0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8095" y="1344549"/>
              <a:ext cx="4032885" cy="1637664"/>
            </a:xfrm>
            <a:custGeom>
              <a:avLst/>
              <a:gdLst/>
              <a:ahLst/>
              <a:cxnLst/>
              <a:rect l="l" t="t" r="r" b="b"/>
              <a:pathLst>
                <a:path w="4032885" h="1637664">
                  <a:moveTo>
                    <a:pt x="0" y="272796"/>
                  </a:moveTo>
                  <a:lnTo>
                    <a:pt x="3877" y="223770"/>
                  </a:lnTo>
                  <a:lnTo>
                    <a:pt x="15056" y="177624"/>
                  </a:lnTo>
                  <a:lnTo>
                    <a:pt x="32857" y="135128"/>
                  </a:lnTo>
                  <a:lnTo>
                    <a:pt x="56600" y="97053"/>
                  </a:lnTo>
                  <a:lnTo>
                    <a:pt x="85606" y="64171"/>
                  </a:lnTo>
                  <a:lnTo>
                    <a:pt x="119195" y="37253"/>
                  </a:lnTo>
                  <a:lnTo>
                    <a:pt x="156688" y="17071"/>
                  </a:lnTo>
                  <a:lnTo>
                    <a:pt x="197404" y="4396"/>
                  </a:lnTo>
                  <a:lnTo>
                    <a:pt x="240665" y="0"/>
                  </a:lnTo>
                  <a:lnTo>
                    <a:pt x="3791839" y="0"/>
                  </a:lnTo>
                  <a:lnTo>
                    <a:pt x="3835112" y="4396"/>
                  </a:lnTo>
                  <a:lnTo>
                    <a:pt x="3875836" y="17071"/>
                  </a:lnTo>
                  <a:lnTo>
                    <a:pt x="3913330" y="37253"/>
                  </a:lnTo>
                  <a:lnTo>
                    <a:pt x="3946918" y="64171"/>
                  </a:lnTo>
                  <a:lnTo>
                    <a:pt x="3975920" y="97053"/>
                  </a:lnTo>
                  <a:lnTo>
                    <a:pt x="3999658" y="135127"/>
                  </a:lnTo>
                  <a:lnTo>
                    <a:pt x="4017453" y="177624"/>
                  </a:lnTo>
                  <a:lnTo>
                    <a:pt x="4028628" y="223770"/>
                  </a:lnTo>
                  <a:lnTo>
                    <a:pt x="4032504" y="272796"/>
                  </a:lnTo>
                  <a:lnTo>
                    <a:pt x="4032504" y="1364234"/>
                  </a:lnTo>
                  <a:lnTo>
                    <a:pt x="4028628" y="1413296"/>
                  </a:lnTo>
                  <a:lnTo>
                    <a:pt x="4017453" y="1459472"/>
                  </a:lnTo>
                  <a:lnTo>
                    <a:pt x="3999658" y="1501991"/>
                  </a:lnTo>
                  <a:lnTo>
                    <a:pt x="3975920" y="1540082"/>
                  </a:lnTo>
                  <a:lnTo>
                    <a:pt x="3946918" y="1572974"/>
                  </a:lnTo>
                  <a:lnTo>
                    <a:pt x="3913330" y="1599898"/>
                  </a:lnTo>
                  <a:lnTo>
                    <a:pt x="3875836" y="1620084"/>
                  </a:lnTo>
                  <a:lnTo>
                    <a:pt x="3835112" y="1632760"/>
                  </a:lnTo>
                  <a:lnTo>
                    <a:pt x="3791839" y="1637156"/>
                  </a:lnTo>
                  <a:lnTo>
                    <a:pt x="240665" y="1637156"/>
                  </a:lnTo>
                  <a:lnTo>
                    <a:pt x="197404" y="1632760"/>
                  </a:lnTo>
                  <a:lnTo>
                    <a:pt x="156688" y="1620084"/>
                  </a:lnTo>
                  <a:lnTo>
                    <a:pt x="119195" y="1599898"/>
                  </a:lnTo>
                  <a:lnTo>
                    <a:pt x="85606" y="1572974"/>
                  </a:lnTo>
                  <a:lnTo>
                    <a:pt x="56600" y="1540082"/>
                  </a:lnTo>
                  <a:lnTo>
                    <a:pt x="32857" y="1501991"/>
                  </a:lnTo>
                  <a:lnTo>
                    <a:pt x="15056" y="1459472"/>
                  </a:lnTo>
                  <a:lnTo>
                    <a:pt x="3877" y="1413296"/>
                  </a:lnTo>
                  <a:lnTo>
                    <a:pt x="0" y="1364234"/>
                  </a:lnTo>
                  <a:lnTo>
                    <a:pt x="0" y="272796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387602" y="1574926"/>
            <a:ext cx="2786380" cy="106997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77165" marR="5080" indent="-165100">
              <a:lnSpc>
                <a:spcPts val="3900"/>
              </a:lnSpc>
              <a:spcBef>
                <a:spcPts val="585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R.</a:t>
            </a:r>
            <a:r>
              <a:rPr sz="3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AGUDAS</a:t>
            </a:r>
            <a:r>
              <a:rPr sz="36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INFECCIOSAS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792662" y="3220656"/>
            <a:ext cx="7185025" cy="1323975"/>
            <a:chOff x="4792662" y="3220656"/>
            <a:chExt cx="7185025" cy="1323975"/>
          </a:xfrm>
        </p:grpSpPr>
        <p:sp>
          <p:nvSpPr>
            <p:cNvPr id="12" name="object 12"/>
            <p:cNvSpPr/>
            <p:nvPr/>
          </p:nvSpPr>
          <p:spPr>
            <a:xfrm>
              <a:off x="4800600" y="3228594"/>
              <a:ext cx="7169150" cy="1308100"/>
            </a:xfrm>
            <a:custGeom>
              <a:avLst/>
              <a:gdLst/>
              <a:ahLst/>
              <a:cxnLst/>
              <a:rect l="l" t="t" r="r" b="b"/>
              <a:pathLst>
                <a:path w="7169150" h="1308100">
                  <a:moveTo>
                    <a:pt x="6976364" y="0"/>
                  </a:moveTo>
                  <a:lnTo>
                    <a:pt x="0" y="0"/>
                  </a:lnTo>
                  <a:lnTo>
                    <a:pt x="0" y="1307972"/>
                  </a:lnTo>
                  <a:lnTo>
                    <a:pt x="6976364" y="1307972"/>
                  </a:lnTo>
                  <a:lnTo>
                    <a:pt x="7020499" y="1302212"/>
                  </a:lnTo>
                  <a:lnTo>
                    <a:pt x="7061020" y="1285803"/>
                  </a:lnTo>
                  <a:lnTo>
                    <a:pt x="7096768" y="1260056"/>
                  </a:lnTo>
                  <a:lnTo>
                    <a:pt x="7126588" y="1226284"/>
                  </a:lnTo>
                  <a:lnTo>
                    <a:pt x="7149320" y="1185795"/>
                  </a:lnTo>
                  <a:lnTo>
                    <a:pt x="7163809" y="1139902"/>
                  </a:lnTo>
                  <a:lnTo>
                    <a:pt x="7168896" y="1089913"/>
                  </a:lnTo>
                  <a:lnTo>
                    <a:pt x="7168896" y="218058"/>
                  </a:lnTo>
                  <a:lnTo>
                    <a:pt x="7163809" y="168070"/>
                  </a:lnTo>
                  <a:lnTo>
                    <a:pt x="7149320" y="122177"/>
                  </a:lnTo>
                  <a:lnTo>
                    <a:pt x="7126588" y="81688"/>
                  </a:lnTo>
                  <a:lnTo>
                    <a:pt x="7096768" y="47916"/>
                  </a:lnTo>
                  <a:lnTo>
                    <a:pt x="7061020" y="22169"/>
                  </a:lnTo>
                  <a:lnTo>
                    <a:pt x="7020499" y="5760"/>
                  </a:lnTo>
                  <a:lnTo>
                    <a:pt x="6976364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00600" y="3228594"/>
              <a:ext cx="7169150" cy="1308100"/>
            </a:xfrm>
            <a:custGeom>
              <a:avLst/>
              <a:gdLst/>
              <a:ahLst/>
              <a:cxnLst/>
              <a:rect l="l" t="t" r="r" b="b"/>
              <a:pathLst>
                <a:path w="7169150" h="1308100">
                  <a:moveTo>
                    <a:pt x="7168896" y="218058"/>
                  </a:moveTo>
                  <a:lnTo>
                    <a:pt x="7168896" y="1089913"/>
                  </a:lnTo>
                  <a:lnTo>
                    <a:pt x="7163809" y="1139902"/>
                  </a:lnTo>
                  <a:lnTo>
                    <a:pt x="7149320" y="1185795"/>
                  </a:lnTo>
                  <a:lnTo>
                    <a:pt x="7126588" y="1226284"/>
                  </a:lnTo>
                  <a:lnTo>
                    <a:pt x="7096768" y="1260056"/>
                  </a:lnTo>
                  <a:lnTo>
                    <a:pt x="7061020" y="1285803"/>
                  </a:lnTo>
                  <a:lnTo>
                    <a:pt x="7020499" y="1302212"/>
                  </a:lnTo>
                  <a:lnTo>
                    <a:pt x="6976364" y="1307972"/>
                  </a:lnTo>
                  <a:lnTo>
                    <a:pt x="0" y="1307972"/>
                  </a:lnTo>
                  <a:lnTo>
                    <a:pt x="0" y="0"/>
                  </a:lnTo>
                  <a:lnTo>
                    <a:pt x="6976364" y="0"/>
                  </a:lnTo>
                  <a:lnTo>
                    <a:pt x="7020499" y="5760"/>
                  </a:lnTo>
                  <a:lnTo>
                    <a:pt x="7061020" y="22169"/>
                  </a:lnTo>
                  <a:lnTo>
                    <a:pt x="7096768" y="47916"/>
                  </a:lnTo>
                  <a:lnTo>
                    <a:pt x="7126588" y="81688"/>
                  </a:lnTo>
                  <a:lnTo>
                    <a:pt x="7149320" y="122177"/>
                  </a:lnTo>
                  <a:lnTo>
                    <a:pt x="7163809" y="168070"/>
                  </a:lnTo>
                  <a:lnTo>
                    <a:pt x="7168896" y="218058"/>
                  </a:ln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45558" y="3270313"/>
            <a:ext cx="3203575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810" indent="-120650">
              <a:lnSpc>
                <a:spcPct val="100000"/>
              </a:lnSpc>
              <a:spcBef>
                <a:spcPts val="100"/>
              </a:spcBef>
              <a:buSzPct val="94444"/>
              <a:buChar char="•"/>
              <a:tabLst>
                <a:tab pos="130810" algn="l"/>
              </a:tabLst>
            </a:pPr>
            <a:r>
              <a:rPr sz="1800" dirty="0">
                <a:latin typeface="Calibri"/>
                <a:cs typeface="Calibri"/>
              </a:rPr>
              <a:t>HEMOLITICAS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TARDIAS</a:t>
            </a:r>
            <a:endParaRPr sz="1800" dirty="0">
              <a:latin typeface="Calibri"/>
              <a:cs typeface="Calibri"/>
            </a:endParaRPr>
          </a:p>
          <a:p>
            <a:pPr marL="130810" indent="-120650">
              <a:lnSpc>
                <a:spcPct val="100000"/>
              </a:lnSpc>
              <a:spcBef>
                <a:spcPts val="80"/>
              </a:spcBef>
              <a:buSzPct val="94444"/>
              <a:buChar char="•"/>
              <a:tabLst>
                <a:tab pos="130810" algn="l"/>
              </a:tabLst>
            </a:pPr>
            <a:r>
              <a:rPr sz="1800" dirty="0">
                <a:latin typeface="Calibri"/>
                <a:cs typeface="Calibri"/>
              </a:rPr>
              <a:t>PÚRPURA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POST-</a:t>
            </a:r>
            <a:r>
              <a:rPr sz="1800" spc="-10" dirty="0">
                <a:latin typeface="Calibri"/>
                <a:cs typeface="Calibri"/>
              </a:rPr>
              <a:t>TRANSFUSIONAL</a:t>
            </a:r>
            <a:endParaRPr sz="1800" dirty="0">
              <a:latin typeface="Calibri"/>
              <a:cs typeface="Calibri"/>
            </a:endParaRPr>
          </a:p>
          <a:p>
            <a:pPr marL="130810" indent="-120650">
              <a:lnSpc>
                <a:spcPct val="100000"/>
              </a:lnSpc>
              <a:spcBef>
                <a:spcPts val="145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45" dirty="0">
                <a:latin typeface="Calibri"/>
                <a:cs typeface="Calibri"/>
              </a:rPr>
              <a:t>ENF.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INJERTO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CONTRA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HUÉSPED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45558" y="4130802"/>
            <a:ext cx="529082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0810" indent="-120650">
              <a:lnSpc>
                <a:spcPct val="100000"/>
              </a:lnSpc>
              <a:spcBef>
                <a:spcPts val="105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10" dirty="0">
                <a:latin typeface="Calibri"/>
                <a:cs typeface="Calibri"/>
              </a:rPr>
              <a:t>EFECTOS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INMUNOMODULADORES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TRANSFUSION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60158" y="3056064"/>
            <a:ext cx="3773869" cy="1550061"/>
            <a:chOff x="760158" y="3056064"/>
            <a:chExt cx="4048760" cy="1653539"/>
          </a:xfrm>
        </p:grpSpPr>
        <p:sp>
          <p:nvSpPr>
            <p:cNvPr id="17" name="object 17"/>
            <p:cNvSpPr/>
            <p:nvPr/>
          </p:nvSpPr>
          <p:spPr>
            <a:xfrm>
              <a:off x="768095" y="3064001"/>
              <a:ext cx="4032885" cy="1637664"/>
            </a:xfrm>
            <a:custGeom>
              <a:avLst/>
              <a:gdLst/>
              <a:ahLst/>
              <a:cxnLst/>
              <a:rect l="l" t="t" r="r" b="b"/>
              <a:pathLst>
                <a:path w="4032885" h="1637664">
                  <a:moveTo>
                    <a:pt x="3791839" y="0"/>
                  </a:moveTo>
                  <a:lnTo>
                    <a:pt x="240665" y="0"/>
                  </a:lnTo>
                  <a:lnTo>
                    <a:pt x="197404" y="4396"/>
                  </a:lnTo>
                  <a:lnTo>
                    <a:pt x="156688" y="17072"/>
                  </a:lnTo>
                  <a:lnTo>
                    <a:pt x="119195" y="37258"/>
                  </a:lnTo>
                  <a:lnTo>
                    <a:pt x="85606" y="64182"/>
                  </a:lnTo>
                  <a:lnTo>
                    <a:pt x="56600" y="97074"/>
                  </a:lnTo>
                  <a:lnTo>
                    <a:pt x="32857" y="135165"/>
                  </a:lnTo>
                  <a:lnTo>
                    <a:pt x="15056" y="177684"/>
                  </a:lnTo>
                  <a:lnTo>
                    <a:pt x="3877" y="223860"/>
                  </a:lnTo>
                  <a:lnTo>
                    <a:pt x="0" y="272923"/>
                  </a:lnTo>
                  <a:lnTo>
                    <a:pt x="0" y="1364361"/>
                  </a:lnTo>
                  <a:lnTo>
                    <a:pt x="3877" y="1413386"/>
                  </a:lnTo>
                  <a:lnTo>
                    <a:pt x="15056" y="1459532"/>
                  </a:lnTo>
                  <a:lnTo>
                    <a:pt x="32857" y="1502029"/>
                  </a:lnTo>
                  <a:lnTo>
                    <a:pt x="56600" y="1540103"/>
                  </a:lnTo>
                  <a:lnTo>
                    <a:pt x="85606" y="1572985"/>
                  </a:lnTo>
                  <a:lnTo>
                    <a:pt x="119195" y="1599903"/>
                  </a:lnTo>
                  <a:lnTo>
                    <a:pt x="156688" y="1620085"/>
                  </a:lnTo>
                  <a:lnTo>
                    <a:pt x="197404" y="1632760"/>
                  </a:lnTo>
                  <a:lnTo>
                    <a:pt x="240665" y="1637157"/>
                  </a:lnTo>
                  <a:lnTo>
                    <a:pt x="3791839" y="1637157"/>
                  </a:lnTo>
                  <a:lnTo>
                    <a:pt x="3835112" y="1632760"/>
                  </a:lnTo>
                  <a:lnTo>
                    <a:pt x="3875836" y="1620085"/>
                  </a:lnTo>
                  <a:lnTo>
                    <a:pt x="3913330" y="1599903"/>
                  </a:lnTo>
                  <a:lnTo>
                    <a:pt x="3946918" y="1572985"/>
                  </a:lnTo>
                  <a:lnTo>
                    <a:pt x="3975920" y="1540103"/>
                  </a:lnTo>
                  <a:lnTo>
                    <a:pt x="3999658" y="1502029"/>
                  </a:lnTo>
                  <a:lnTo>
                    <a:pt x="4017453" y="1459532"/>
                  </a:lnTo>
                  <a:lnTo>
                    <a:pt x="4028628" y="1413386"/>
                  </a:lnTo>
                  <a:lnTo>
                    <a:pt x="4032504" y="1364361"/>
                  </a:lnTo>
                  <a:lnTo>
                    <a:pt x="4032504" y="272923"/>
                  </a:lnTo>
                  <a:lnTo>
                    <a:pt x="4028628" y="223860"/>
                  </a:lnTo>
                  <a:lnTo>
                    <a:pt x="4017453" y="177684"/>
                  </a:lnTo>
                  <a:lnTo>
                    <a:pt x="3999658" y="135165"/>
                  </a:lnTo>
                  <a:lnTo>
                    <a:pt x="3975920" y="97074"/>
                  </a:lnTo>
                  <a:lnTo>
                    <a:pt x="3946918" y="64182"/>
                  </a:lnTo>
                  <a:lnTo>
                    <a:pt x="3913330" y="37258"/>
                  </a:lnTo>
                  <a:lnTo>
                    <a:pt x="3875836" y="17072"/>
                  </a:lnTo>
                  <a:lnTo>
                    <a:pt x="3835112" y="4396"/>
                  </a:lnTo>
                  <a:lnTo>
                    <a:pt x="3791839" y="0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68095" y="3064001"/>
              <a:ext cx="4032885" cy="1637664"/>
            </a:xfrm>
            <a:custGeom>
              <a:avLst/>
              <a:gdLst/>
              <a:ahLst/>
              <a:cxnLst/>
              <a:rect l="l" t="t" r="r" b="b"/>
              <a:pathLst>
                <a:path w="4032885" h="1637664">
                  <a:moveTo>
                    <a:pt x="0" y="272923"/>
                  </a:moveTo>
                  <a:lnTo>
                    <a:pt x="3877" y="223860"/>
                  </a:lnTo>
                  <a:lnTo>
                    <a:pt x="15056" y="177684"/>
                  </a:lnTo>
                  <a:lnTo>
                    <a:pt x="32857" y="135165"/>
                  </a:lnTo>
                  <a:lnTo>
                    <a:pt x="56600" y="97074"/>
                  </a:lnTo>
                  <a:lnTo>
                    <a:pt x="85606" y="64182"/>
                  </a:lnTo>
                  <a:lnTo>
                    <a:pt x="119195" y="37258"/>
                  </a:lnTo>
                  <a:lnTo>
                    <a:pt x="156688" y="17072"/>
                  </a:lnTo>
                  <a:lnTo>
                    <a:pt x="197404" y="4396"/>
                  </a:lnTo>
                  <a:lnTo>
                    <a:pt x="240665" y="0"/>
                  </a:lnTo>
                  <a:lnTo>
                    <a:pt x="3791839" y="0"/>
                  </a:lnTo>
                  <a:lnTo>
                    <a:pt x="3835112" y="4396"/>
                  </a:lnTo>
                  <a:lnTo>
                    <a:pt x="3875836" y="17072"/>
                  </a:lnTo>
                  <a:lnTo>
                    <a:pt x="3913330" y="37258"/>
                  </a:lnTo>
                  <a:lnTo>
                    <a:pt x="3946918" y="64182"/>
                  </a:lnTo>
                  <a:lnTo>
                    <a:pt x="3975920" y="97074"/>
                  </a:lnTo>
                  <a:lnTo>
                    <a:pt x="3999658" y="135165"/>
                  </a:lnTo>
                  <a:lnTo>
                    <a:pt x="4017453" y="177684"/>
                  </a:lnTo>
                  <a:lnTo>
                    <a:pt x="4028628" y="223860"/>
                  </a:lnTo>
                  <a:lnTo>
                    <a:pt x="4032504" y="272923"/>
                  </a:lnTo>
                  <a:lnTo>
                    <a:pt x="4032504" y="1364361"/>
                  </a:lnTo>
                  <a:lnTo>
                    <a:pt x="4028628" y="1413386"/>
                  </a:lnTo>
                  <a:lnTo>
                    <a:pt x="4017453" y="1459532"/>
                  </a:lnTo>
                  <a:lnTo>
                    <a:pt x="3999658" y="1502029"/>
                  </a:lnTo>
                  <a:lnTo>
                    <a:pt x="3975920" y="1540103"/>
                  </a:lnTo>
                  <a:lnTo>
                    <a:pt x="3946918" y="1572985"/>
                  </a:lnTo>
                  <a:lnTo>
                    <a:pt x="3913330" y="1599903"/>
                  </a:lnTo>
                  <a:lnTo>
                    <a:pt x="3875836" y="1620085"/>
                  </a:lnTo>
                  <a:lnTo>
                    <a:pt x="3835112" y="1632760"/>
                  </a:lnTo>
                  <a:lnTo>
                    <a:pt x="3791839" y="1637157"/>
                  </a:lnTo>
                  <a:lnTo>
                    <a:pt x="240665" y="1637157"/>
                  </a:lnTo>
                  <a:lnTo>
                    <a:pt x="197404" y="1632760"/>
                  </a:lnTo>
                  <a:lnTo>
                    <a:pt x="156688" y="1620085"/>
                  </a:lnTo>
                  <a:lnTo>
                    <a:pt x="119195" y="1599903"/>
                  </a:lnTo>
                  <a:lnTo>
                    <a:pt x="85606" y="1572985"/>
                  </a:lnTo>
                  <a:lnTo>
                    <a:pt x="56600" y="1540103"/>
                  </a:lnTo>
                  <a:lnTo>
                    <a:pt x="32857" y="1502029"/>
                  </a:lnTo>
                  <a:lnTo>
                    <a:pt x="15056" y="1459532"/>
                  </a:lnTo>
                  <a:lnTo>
                    <a:pt x="3877" y="1413386"/>
                  </a:lnTo>
                  <a:lnTo>
                    <a:pt x="0" y="1364361"/>
                  </a:lnTo>
                  <a:lnTo>
                    <a:pt x="0" y="272923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05889" y="3295522"/>
            <a:ext cx="2759075" cy="10699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74295" rIns="0" bIns="0" rtlCol="0">
            <a:spAutoFit/>
          </a:bodyPr>
          <a:lstStyle/>
          <a:p>
            <a:pPr marL="158750" marR="5080" indent="-146685">
              <a:lnSpc>
                <a:spcPts val="3900"/>
              </a:lnSpc>
              <a:spcBef>
                <a:spcPts val="585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R.</a:t>
            </a:r>
            <a:r>
              <a:rPr sz="36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TARDIAS</a:t>
            </a:r>
            <a:r>
              <a:rPr sz="36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INFECCIOSAS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014912" y="4931093"/>
            <a:ext cx="6962775" cy="1083820"/>
            <a:chOff x="4792662" y="4931092"/>
            <a:chExt cx="7185025" cy="1323975"/>
          </a:xfrm>
        </p:grpSpPr>
        <p:sp>
          <p:nvSpPr>
            <p:cNvPr id="21" name="object 21"/>
            <p:cNvSpPr/>
            <p:nvPr/>
          </p:nvSpPr>
          <p:spPr>
            <a:xfrm>
              <a:off x="4800600" y="4939029"/>
              <a:ext cx="7169150" cy="1308100"/>
            </a:xfrm>
            <a:custGeom>
              <a:avLst/>
              <a:gdLst/>
              <a:ahLst/>
              <a:cxnLst/>
              <a:rect l="l" t="t" r="r" b="b"/>
              <a:pathLst>
                <a:path w="7169150" h="1308100">
                  <a:moveTo>
                    <a:pt x="6976364" y="0"/>
                  </a:moveTo>
                  <a:lnTo>
                    <a:pt x="0" y="0"/>
                  </a:lnTo>
                  <a:lnTo>
                    <a:pt x="0" y="1307884"/>
                  </a:lnTo>
                  <a:lnTo>
                    <a:pt x="6976364" y="1307884"/>
                  </a:lnTo>
                  <a:lnTo>
                    <a:pt x="7020499" y="1302126"/>
                  </a:lnTo>
                  <a:lnTo>
                    <a:pt x="7061020" y="1285726"/>
                  </a:lnTo>
                  <a:lnTo>
                    <a:pt x="7096768" y="1259993"/>
                  </a:lnTo>
                  <a:lnTo>
                    <a:pt x="7126588" y="1226233"/>
                  </a:lnTo>
                  <a:lnTo>
                    <a:pt x="7149320" y="1185757"/>
                  </a:lnTo>
                  <a:lnTo>
                    <a:pt x="7163809" y="1139873"/>
                  </a:lnTo>
                  <a:lnTo>
                    <a:pt x="7168896" y="1089888"/>
                  </a:lnTo>
                  <a:lnTo>
                    <a:pt x="7168896" y="217932"/>
                  </a:lnTo>
                  <a:lnTo>
                    <a:pt x="7163809" y="167951"/>
                  </a:lnTo>
                  <a:lnTo>
                    <a:pt x="7149320" y="122075"/>
                  </a:lnTo>
                  <a:lnTo>
                    <a:pt x="7126588" y="81611"/>
                  </a:lnTo>
                  <a:lnTo>
                    <a:pt x="7096768" y="47866"/>
                  </a:lnTo>
                  <a:lnTo>
                    <a:pt x="7061020" y="22144"/>
                  </a:lnTo>
                  <a:lnTo>
                    <a:pt x="7020499" y="5753"/>
                  </a:lnTo>
                  <a:lnTo>
                    <a:pt x="6976364" y="0"/>
                  </a:lnTo>
                  <a:close/>
                </a:path>
              </a:pathLst>
            </a:custGeom>
            <a:solidFill>
              <a:srgbClr val="F5D9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00600" y="4939029"/>
              <a:ext cx="7169150" cy="1308100"/>
            </a:xfrm>
            <a:custGeom>
              <a:avLst/>
              <a:gdLst/>
              <a:ahLst/>
              <a:cxnLst/>
              <a:rect l="l" t="t" r="r" b="b"/>
              <a:pathLst>
                <a:path w="7169150" h="1308100">
                  <a:moveTo>
                    <a:pt x="7168896" y="217932"/>
                  </a:moveTo>
                  <a:lnTo>
                    <a:pt x="7168896" y="1089888"/>
                  </a:lnTo>
                  <a:lnTo>
                    <a:pt x="7163809" y="1139873"/>
                  </a:lnTo>
                  <a:lnTo>
                    <a:pt x="7149320" y="1185757"/>
                  </a:lnTo>
                  <a:lnTo>
                    <a:pt x="7126588" y="1226233"/>
                  </a:lnTo>
                  <a:lnTo>
                    <a:pt x="7096768" y="1259993"/>
                  </a:lnTo>
                  <a:lnTo>
                    <a:pt x="7061020" y="1285726"/>
                  </a:lnTo>
                  <a:lnTo>
                    <a:pt x="7020499" y="1302126"/>
                  </a:lnTo>
                  <a:lnTo>
                    <a:pt x="6976364" y="1307884"/>
                  </a:lnTo>
                  <a:lnTo>
                    <a:pt x="0" y="1307884"/>
                  </a:lnTo>
                  <a:lnTo>
                    <a:pt x="0" y="0"/>
                  </a:lnTo>
                  <a:lnTo>
                    <a:pt x="6976364" y="0"/>
                  </a:lnTo>
                  <a:lnTo>
                    <a:pt x="7020499" y="5753"/>
                  </a:lnTo>
                  <a:lnTo>
                    <a:pt x="7061020" y="22144"/>
                  </a:lnTo>
                  <a:lnTo>
                    <a:pt x="7096768" y="47866"/>
                  </a:lnTo>
                  <a:lnTo>
                    <a:pt x="7126588" y="81611"/>
                  </a:lnTo>
                  <a:lnTo>
                    <a:pt x="7149320" y="122075"/>
                  </a:lnTo>
                  <a:lnTo>
                    <a:pt x="7163809" y="167951"/>
                  </a:lnTo>
                  <a:lnTo>
                    <a:pt x="7168896" y="217932"/>
                  </a:lnTo>
                  <a:close/>
                </a:path>
              </a:pathLst>
            </a:custGeom>
            <a:ln w="15875">
              <a:solidFill>
                <a:srgbClr val="F5D9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014911" y="4979238"/>
            <a:ext cx="6962775" cy="1143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31115" rIns="0" bIns="0" rtlCol="0">
            <a:spAutoFit/>
          </a:bodyPr>
          <a:lstStyle/>
          <a:p>
            <a:pPr marL="130810" indent="-120650">
              <a:lnSpc>
                <a:spcPct val="100000"/>
              </a:lnSpc>
              <a:spcBef>
                <a:spcPts val="245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10" dirty="0">
                <a:latin typeface="Calibri"/>
                <a:cs typeface="Calibri"/>
              </a:rPr>
              <a:t>CONTAMINACION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BACTERIANA</a:t>
            </a:r>
            <a:endParaRPr sz="1800" dirty="0">
              <a:latin typeface="Calibri"/>
              <a:cs typeface="Calibri"/>
            </a:endParaRPr>
          </a:p>
          <a:p>
            <a:pPr marL="130175" marR="287020" indent="-120650">
              <a:lnSpc>
                <a:spcPts val="1950"/>
              </a:lnSpc>
              <a:spcBef>
                <a:spcPts val="385"/>
              </a:spcBef>
              <a:buSzPct val="94444"/>
              <a:buChar char="•"/>
              <a:tabLst>
                <a:tab pos="131445" algn="l"/>
              </a:tabLst>
            </a:pPr>
            <a:r>
              <a:rPr sz="1800" dirty="0">
                <a:latin typeface="Calibri"/>
                <a:cs typeface="Calibri"/>
              </a:rPr>
              <a:t>INF.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VIRALES: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(HEP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–C,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VIH,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CMV,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V.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EPSTEIN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BARR,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HERPES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V.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8, 	</a:t>
            </a:r>
            <a:r>
              <a:rPr sz="1800" spc="-10" dirty="0">
                <a:latin typeface="Calibri"/>
                <a:cs typeface="Calibri"/>
              </a:rPr>
              <a:t>PAARVOVIRUS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V19)</a:t>
            </a:r>
            <a:endParaRPr sz="1800" dirty="0">
              <a:latin typeface="Calibri"/>
              <a:cs typeface="Calibri"/>
            </a:endParaRPr>
          </a:p>
          <a:p>
            <a:pPr marL="130810" indent="-120650">
              <a:lnSpc>
                <a:spcPct val="100000"/>
              </a:lnSpc>
              <a:spcBef>
                <a:spcPts val="45"/>
              </a:spcBef>
              <a:buSzPct val="94444"/>
              <a:buChar char="•"/>
              <a:tabLst>
                <a:tab pos="130810" algn="l"/>
              </a:tabLst>
            </a:pPr>
            <a:r>
              <a:rPr sz="1800" dirty="0">
                <a:latin typeface="Calibri"/>
                <a:cs typeface="Calibri"/>
              </a:rPr>
              <a:t>OTRAS: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SIFILIS, </a:t>
            </a:r>
            <a:r>
              <a:rPr sz="1800" dirty="0">
                <a:latin typeface="Calibri"/>
                <a:cs typeface="Calibri"/>
              </a:rPr>
              <a:t>PRIONES,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MALARIA,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CHAGAS,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FIEBRE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AMARILLA,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DENGUE.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09511" y="4776637"/>
            <a:ext cx="3507042" cy="1244283"/>
            <a:chOff x="760158" y="4775517"/>
            <a:chExt cx="4048760" cy="1644014"/>
          </a:xfrm>
        </p:grpSpPr>
        <p:sp>
          <p:nvSpPr>
            <p:cNvPr id="25" name="object 25"/>
            <p:cNvSpPr/>
            <p:nvPr/>
          </p:nvSpPr>
          <p:spPr>
            <a:xfrm>
              <a:off x="768095" y="4783454"/>
              <a:ext cx="4032885" cy="1628139"/>
            </a:xfrm>
            <a:custGeom>
              <a:avLst/>
              <a:gdLst/>
              <a:ahLst/>
              <a:cxnLst/>
              <a:rect l="l" t="t" r="r" b="b"/>
              <a:pathLst>
                <a:path w="4032885" h="1628139">
                  <a:moveTo>
                    <a:pt x="3791839" y="0"/>
                  </a:moveTo>
                  <a:lnTo>
                    <a:pt x="240665" y="0"/>
                  </a:lnTo>
                  <a:lnTo>
                    <a:pt x="197404" y="4373"/>
                  </a:lnTo>
                  <a:lnTo>
                    <a:pt x="156688" y="16982"/>
                  </a:lnTo>
                  <a:lnTo>
                    <a:pt x="119195" y="37060"/>
                  </a:lnTo>
                  <a:lnTo>
                    <a:pt x="85606" y="63839"/>
                  </a:lnTo>
                  <a:lnTo>
                    <a:pt x="56600" y="96552"/>
                  </a:lnTo>
                  <a:lnTo>
                    <a:pt x="32857" y="134431"/>
                  </a:lnTo>
                  <a:lnTo>
                    <a:pt x="15056" y="176711"/>
                  </a:lnTo>
                  <a:lnTo>
                    <a:pt x="3877" y="222622"/>
                  </a:lnTo>
                  <a:lnTo>
                    <a:pt x="0" y="271399"/>
                  </a:lnTo>
                  <a:lnTo>
                    <a:pt x="0" y="1356741"/>
                  </a:lnTo>
                  <a:lnTo>
                    <a:pt x="3877" y="1405515"/>
                  </a:lnTo>
                  <a:lnTo>
                    <a:pt x="15056" y="1451422"/>
                  </a:lnTo>
                  <a:lnTo>
                    <a:pt x="32857" y="1493694"/>
                  </a:lnTo>
                  <a:lnTo>
                    <a:pt x="56600" y="1531566"/>
                  </a:lnTo>
                  <a:lnTo>
                    <a:pt x="85606" y="1564271"/>
                  </a:lnTo>
                  <a:lnTo>
                    <a:pt x="119195" y="1591041"/>
                  </a:lnTo>
                  <a:lnTo>
                    <a:pt x="156688" y="1611112"/>
                  </a:lnTo>
                  <a:lnTo>
                    <a:pt x="197404" y="1623717"/>
                  </a:lnTo>
                  <a:lnTo>
                    <a:pt x="240665" y="1628089"/>
                  </a:lnTo>
                  <a:lnTo>
                    <a:pt x="3791839" y="1628089"/>
                  </a:lnTo>
                  <a:lnTo>
                    <a:pt x="3835112" y="1623717"/>
                  </a:lnTo>
                  <a:lnTo>
                    <a:pt x="3875836" y="1611112"/>
                  </a:lnTo>
                  <a:lnTo>
                    <a:pt x="3913330" y="1591041"/>
                  </a:lnTo>
                  <a:lnTo>
                    <a:pt x="3946918" y="1564271"/>
                  </a:lnTo>
                  <a:lnTo>
                    <a:pt x="3975920" y="1531566"/>
                  </a:lnTo>
                  <a:lnTo>
                    <a:pt x="3999658" y="1493694"/>
                  </a:lnTo>
                  <a:lnTo>
                    <a:pt x="4017453" y="1451422"/>
                  </a:lnTo>
                  <a:lnTo>
                    <a:pt x="4028628" y="1405515"/>
                  </a:lnTo>
                  <a:lnTo>
                    <a:pt x="4032504" y="1356741"/>
                  </a:lnTo>
                  <a:lnTo>
                    <a:pt x="4032504" y="271399"/>
                  </a:lnTo>
                  <a:lnTo>
                    <a:pt x="4028628" y="222622"/>
                  </a:lnTo>
                  <a:lnTo>
                    <a:pt x="4017453" y="176711"/>
                  </a:lnTo>
                  <a:lnTo>
                    <a:pt x="3999658" y="134431"/>
                  </a:lnTo>
                  <a:lnTo>
                    <a:pt x="3975920" y="96552"/>
                  </a:lnTo>
                  <a:lnTo>
                    <a:pt x="3946918" y="63839"/>
                  </a:lnTo>
                  <a:lnTo>
                    <a:pt x="3913330" y="37060"/>
                  </a:lnTo>
                  <a:lnTo>
                    <a:pt x="3875836" y="16982"/>
                  </a:lnTo>
                  <a:lnTo>
                    <a:pt x="3835112" y="4373"/>
                  </a:lnTo>
                  <a:lnTo>
                    <a:pt x="3791839" y="0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68095" y="4783454"/>
              <a:ext cx="4032885" cy="1628139"/>
            </a:xfrm>
            <a:custGeom>
              <a:avLst/>
              <a:gdLst/>
              <a:ahLst/>
              <a:cxnLst/>
              <a:rect l="l" t="t" r="r" b="b"/>
              <a:pathLst>
                <a:path w="4032885" h="1628139">
                  <a:moveTo>
                    <a:pt x="0" y="271399"/>
                  </a:moveTo>
                  <a:lnTo>
                    <a:pt x="3877" y="222622"/>
                  </a:lnTo>
                  <a:lnTo>
                    <a:pt x="15056" y="176711"/>
                  </a:lnTo>
                  <a:lnTo>
                    <a:pt x="32857" y="134431"/>
                  </a:lnTo>
                  <a:lnTo>
                    <a:pt x="56600" y="96552"/>
                  </a:lnTo>
                  <a:lnTo>
                    <a:pt x="85606" y="63839"/>
                  </a:lnTo>
                  <a:lnTo>
                    <a:pt x="119195" y="37060"/>
                  </a:lnTo>
                  <a:lnTo>
                    <a:pt x="156688" y="16982"/>
                  </a:lnTo>
                  <a:lnTo>
                    <a:pt x="197404" y="4373"/>
                  </a:lnTo>
                  <a:lnTo>
                    <a:pt x="240665" y="0"/>
                  </a:lnTo>
                  <a:lnTo>
                    <a:pt x="3791839" y="0"/>
                  </a:lnTo>
                  <a:lnTo>
                    <a:pt x="3835112" y="4373"/>
                  </a:lnTo>
                  <a:lnTo>
                    <a:pt x="3875836" y="16982"/>
                  </a:lnTo>
                  <a:lnTo>
                    <a:pt x="3913330" y="37060"/>
                  </a:lnTo>
                  <a:lnTo>
                    <a:pt x="3946918" y="63839"/>
                  </a:lnTo>
                  <a:lnTo>
                    <a:pt x="3975920" y="96552"/>
                  </a:lnTo>
                  <a:lnTo>
                    <a:pt x="3999658" y="134431"/>
                  </a:lnTo>
                  <a:lnTo>
                    <a:pt x="4017453" y="176711"/>
                  </a:lnTo>
                  <a:lnTo>
                    <a:pt x="4028628" y="222622"/>
                  </a:lnTo>
                  <a:lnTo>
                    <a:pt x="4032504" y="271399"/>
                  </a:lnTo>
                  <a:lnTo>
                    <a:pt x="4032504" y="1356741"/>
                  </a:lnTo>
                  <a:lnTo>
                    <a:pt x="4028628" y="1405515"/>
                  </a:lnTo>
                  <a:lnTo>
                    <a:pt x="4017453" y="1451422"/>
                  </a:lnTo>
                  <a:lnTo>
                    <a:pt x="3999658" y="1493694"/>
                  </a:lnTo>
                  <a:lnTo>
                    <a:pt x="3975920" y="1531566"/>
                  </a:lnTo>
                  <a:lnTo>
                    <a:pt x="3946918" y="1564271"/>
                  </a:lnTo>
                  <a:lnTo>
                    <a:pt x="3913330" y="1591041"/>
                  </a:lnTo>
                  <a:lnTo>
                    <a:pt x="3875836" y="1611112"/>
                  </a:lnTo>
                  <a:lnTo>
                    <a:pt x="3835112" y="1623717"/>
                  </a:lnTo>
                  <a:lnTo>
                    <a:pt x="3791839" y="1628089"/>
                  </a:lnTo>
                  <a:lnTo>
                    <a:pt x="240665" y="1628089"/>
                  </a:lnTo>
                  <a:lnTo>
                    <a:pt x="197404" y="1623717"/>
                  </a:lnTo>
                  <a:lnTo>
                    <a:pt x="156688" y="1611112"/>
                  </a:lnTo>
                  <a:lnTo>
                    <a:pt x="119195" y="1591041"/>
                  </a:lnTo>
                  <a:lnTo>
                    <a:pt x="85606" y="1564271"/>
                  </a:lnTo>
                  <a:lnTo>
                    <a:pt x="56600" y="1531566"/>
                  </a:lnTo>
                  <a:lnTo>
                    <a:pt x="32857" y="1493694"/>
                  </a:lnTo>
                  <a:lnTo>
                    <a:pt x="15056" y="1451422"/>
                  </a:lnTo>
                  <a:lnTo>
                    <a:pt x="3877" y="1405515"/>
                  </a:lnTo>
                  <a:lnTo>
                    <a:pt x="0" y="1356741"/>
                  </a:lnTo>
                  <a:lnTo>
                    <a:pt x="0" y="271399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485517" y="5263083"/>
            <a:ext cx="59626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ITT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22183" y="1475549"/>
            <a:ext cx="1485265" cy="11887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30810" indent="-120650">
              <a:lnSpc>
                <a:spcPct val="100000"/>
              </a:lnSpc>
              <a:spcBef>
                <a:spcPts val="245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25" dirty="0">
                <a:latin typeface="Calibri"/>
                <a:cs typeface="Calibri"/>
              </a:rPr>
              <a:t>TAD</a:t>
            </a:r>
            <a:endParaRPr sz="1800">
              <a:latin typeface="Calibri"/>
              <a:cs typeface="Calibri"/>
            </a:endParaRPr>
          </a:p>
          <a:p>
            <a:pPr marL="130810" indent="-120650">
              <a:lnSpc>
                <a:spcPct val="100000"/>
              </a:lnSpc>
              <a:spcBef>
                <a:spcPts val="145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20" dirty="0">
                <a:latin typeface="Calibri"/>
                <a:cs typeface="Calibri"/>
              </a:rPr>
              <a:t>TACO</a:t>
            </a:r>
            <a:endParaRPr sz="1800">
              <a:latin typeface="Calibri"/>
              <a:cs typeface="Calibri"/>
            </a:endParaRPr>
          </a:p>
          <a:p>
            <a:pPr marL="130810" indent="-120650">
              <a:lnSpc>
                <a:spcPct val="100000"/>
              </a:lnSpc>
              <a:spcBef>
                <a:spcPts val="80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10" dirty="0">
                <a:latin typeface="Calibri"/>
                <a:cs typeface="Calibri"/>
              </a:rPr>
              <a:t>METABOLICAS</a:t>
            </a:r>
            <a:endParaRPr sz="1800">
              <a:latin typeface="Calibri"/>
              <a:cs typeface="Calibri"/>
            </a:endParaRPr>
          </a:p>
          <a:p>
            <a:pPr marL="130810" indent="-120650">
              <a:lnSpc>
                <a:spcPct val="100000"/>
              </a:lnSpc>
              <a:spcBef>
                <a:spcPts val="145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20" dirty="0">
                <a:latin typeface="Calibri"/>
                <a:cs typeface="Calibri"/>
              </a:rPr>
              <a:t>HIPOTENSIVAS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60664" y="3274377"/>
            <a:ext cx="24790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810" indent="-120650">
              <a:lnSpc>
                <a:spcPct val="100000"/>
              </a:lnSpc>
              <a:spcBef>
                <a:spcPts val="100"/>
              </a:spcBef>
              <a:buSzPct val="94444"/>
              <a:buChar char="•"/>
              <a:tabLst>
                <a:tab pos="130810" algn="l"/>
              </a:tabLst>
            </a:pPr>
            <a:r>
              <a:rPr sz="1800" spc="-10" dirty="0">
                <a:latin typeface="Calibri"/>
                <a:cs typeface="Calibri"/>
              </a:rPr>
              <a:t>SOBRECARGA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HIERRO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59A8693-85C6-4CAA-AA4D-D0E5FF0DF9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54583" y="4029265"/>
            <a:ext cx="6263005" cy="185356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indent="-8890" algn="ctr">
              <a:lnSpc>
                <a:spcPct val="102299"/>
              </a:lnSpc>
              <a:spcBef>
                <a:spcPts val="60"/>
              </a:spcBef>
            </a:pPr>
            <a:r>
              <a:rPr sz="2350" b="1" dirty="0">
                <a:solidFill>
                  <a:srgbClr val="FF0000"/>
                </a:solidFill>
                <a:latin typeface="Calibri"/>
                <a:cs typeface="Calibri"/>
              </a:rPr>
              <a:t>INMUNE:</a:t>
            </a:r>
            <a:r>
              <a:rPr sz="235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Incompatibilidad</a:t>
            </a:r>
            <a:r>
              <a:rPr sz="2350" spc="31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a</a:t>
            </a:r>
            <a:r>
              <a:rPr sz="2350" spc="3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eritrocitos</a:t>
            </a:r>
            <a:r>
              <a:rPr sz="2350" spc="120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(presencia </a:t>
            </a:r>
            <a:r>
              <a:rPr sz="2350" dirty="0">
                <a:latin typeface="Calibri"/>
                <a:cs typeface="Calibri"/>
              </a:rPr>
              <a:t>de</a:t>
            </a:r>
            <a:r>
              <a:rPr sz="2350" spc="7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Ac.</a:t>
            </a:r>
            <a:r>
              <a:rPr sz="2350" spc="1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en</a:t>
            </a:r>
            <a:r>
              <a:rPr sz="2350" spc="1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receptor/donante</a:t>
            </a:r>
            <a:r>
              <a:rPr sz="2350" spc="37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reaccionan</a:t>
            </a:r>
            <a:r>
              <a:rPr sz="2350" spc="9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con</a:t>
            </a:r>
            <a:r>
              <a:rPr sz="2350" spc="1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Ag.</a:t>
            </a:r>
            <a:r>
              <a:rPr sz="2350" spc="15" dirty="0">
                <a:latin typeface="Calibri"/>
                <a:cs typeface="Calibri"/>
              </a:rPr>
              <a:t> </a:t>
            </a:r>
            <a:r>
              <a:rPr sz="2350" spc="-25" dirty="0">
                <a:latin typeface="Calibri"/>
                <a:cs typeface="Calibri"/>
              </a:rPr>
              <a:t>de </a:t>
            </a:r>
            <a:r>
              <a:rPr sz="2350" dirty="0">
                <a:latin typeface="Calibri"/>
                <a:cs typeface="Calibri"/>
              </a:rPr>
              <a:t>eritrocitos</a:t>
            </a:r>
            <a:r>
              <a:rPr sz="2350" spc="2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del</a:t>
            </a:r>
            <a:r>
              <a:rPr sz="2350" spc="4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donante/receptor).</a:t>
            </a:r>
            <a:r>
              <a:rPr sz="2350" spc="34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/</a:t>
            </a:r>
            <a:r>
              <a:rPr sz="2350" spc="-40" dirty="0">
                <a:latin typeface="Calibri"/>
                <a:cs typeface="Calibri"/>
              </a:rPr>
              <a:t> </a:t>
            </a:r>
            <a:r>
              <a:rPr sz="2350" spc="-25" dirty="0">
                <a:latin typeface="Calibri"/>
                <a:cs typeface="Calibri"/>
              </a:rPr>
              <a:t>RAI</a:t>
            </a:r>
            <a:endParaRPr sz="2350">
              <a:latin typeface="Calibri"/>
              <a:cs typeface="Calibri"/>
            </a:endParaRPr>
          </a:p>
          <a:p>
            <a:pPr marL="451484" marR="448309" algn="ctr">
              <a:lnSpc>
                <a:spcPct val="102299"/>
              </a:lnSpc>
            </a:pPr>
            <a:r>
              <a:rPr sz="2350" b="1" dirty="0">
                <a:solidFill>
                  <a:srgbClr val="006FC0"/>
                </a:solidFill>
                <a:latin typeface="Calibri"/>
                <a:cs typeface="Calibri"/>
              </a:rPr>
              <a:t>NO</a:t>
            </a:r>
            <a:r>
              <a:rPr sz="2350" b="1" spc="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006FC0"/>
                </a:solidFill>
                <a:latin typeface="Calibri"/>
                <a:cs typeface="Calibri"/>
              </a:rPr>
              <a:t>INMUNE:</a:t>
            </a:r>
            <a:r>
              <a:rPr sz="2350" b="1" spc="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Destrucción</a:t>
            </a:r>
            <a:r>
              <a:rPr sz="2350" spc="229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Física</a:t>
            </a:r>
            <a:r>
              <a:rPr sz="2350" spc="2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-</a:t>
            </a:r>
            <a:r>
              <a:rPr sz="2350" spc="9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Química</a:t>
            </a:r>
            <a:r>
              <a:rPr sz="2350" spc="120" dirty="0">
                <a:latin typeface="Calibri"/>
                <a:cs typeface="Calibri"/>
              </a:rPr>
              <a:t> </a:t>
            </a:r>
            <a:r>
              <a:rPr sz="2350" spc="-50" dirty="0">
                <a:latin typeface="Calibri"/>
                <a:cs typeface="Calibri"/>
              </a:rPr>
              <a:t>- </a:t>
            </a:r>
            <a:r>
              <a:rPr sz="2350" dirty="0">
                <a:latin typeface="Calibri"/>
                <a:cs typeface="Calibri"/>
              </a:rPr>
              <a:t>Mecánica</a:t>
            </a:r>
            <a:r>
              <a:rPr sz="2350" spc="114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</a:t>
            </a:r>
            <a:r>
              <a:rPr sz="2350" spc="85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Eritrocitos.</a:t>
            </a:r>
            <a:endParaRPr sz="235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618" y="1828750"/>
            <a:ext cx="6332246" cy="16323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8736" y="2033397"/>
            <a:ext cx="5880100" cy="117602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algn="ctr">
              <a:lnSpc>
                <a:spcPct val="92100"/>
              </a:lnSpc>
              <a:spcBef>
                <a:spcPts val="310"/>
              </a:spcBef>
            </a:pPr>
            <a:r>
              <a:rPr sz="2000" b="1" dirty="0">
                <a:latin typeface="Calibri"/>
                <a:cs typeface="Calibri"/>
              </a:rPr>
              <a:t>SIGNOS Y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SÍNTOMAS</a:t>
            </a:r>
            <a:r>
              <a:rPr sz="2000" b="1" spc="8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CLÍNICOS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Y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LABORATORIO</a:t>
            </a:r>
            <a:r>
              <a:rPr sz="2000" b="1" spc="-16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QUE </a:t>
            </a:r>
            <a:r>
              <a:rPr sz="2000" b="1" dirty="0">
                <a:latin typeface="Calibri"/>
                <a:cs typeface="Calibri"/>
              </a:rPr>
              <a:t>EVIDENCIAN</a:t>
            </a:r>
            <a:r>
              <a:rPr sz="2000" b="1" spc="-114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749B"/>
                </a:solidFill>
                <a:latin typeface="Calibri"/>
                <a:cs typeface="Calibri"/>
              </a:rPr>
              <a:t>INCREMENTO</a:t>
            </a:r>
            <a:r>
              <a:rPr sz="2000" b="1" spc="-2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749B"/>
                </a:solidFill>
                <a:latin typeface="Calibri"/>
                <a:cs typeface="Calibri"/>
              </a:rPr>
              <a:t>EN</a:t>
            </a:r>
            <a:r>
              <a:rPr sz="2000" b="1" spc="-6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749B"/>
                </a:solidFill>
                <a:latin typeface="Calibri"/>
                <a:cs typeface="Calibri"/>
              </a:rPr>
              <a:t>LA</a:t>
            </a:r>
            <a:r>
              <a:rPr sz="2000" b="1" spc="-2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749B"/>
                </a:solidFill>
                <a:latin typeface="Calibri"/>
                <a:cs typeface="Calibri"/>
              </a:rPr>
              <a:t>DESTRUCCIÓN </a:t>
            </a:r>
            <a:r>
              <a:rPr sz="2000" b="1" dirty="0">
                <a:solidFill>
                  <a:srgbClr val="40749B"/>
                </a:solidFill>
                <a:latin typeface="Calibri"/>
                <a:cs typeface="Calibri"/>
              </a:rPr>
              <a:t>ACELERADA</a:t>
            </a:r>
            <a:r>
              <a:rPr sz="2000" b="1" spc="-16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749B"/>
                </a:solidFill>
                <a:latin typeface="Calibri"/>
                <a:cs typeface="Calibri"/>
              </a:rPr>
              <a:t>DE</a:t>
            </a:r>
            <a:r>
              <a:rPr sz="2000" b="1" spc="-6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749B"/>
                </a:solidFill>
                <a:latin typeface="Calibri"/>
                <a:cs typeface="Calibri"/>
              </a:rPr>
              <a:t>ERITROCITOS</a:t>
            </a:r>
            <a:r>
              <a:rPr sz="2000" b="1" spc="-5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DERIVADO</a:t>
            </a:r>
            <a:r>
              <a:rPr sz="2000" b="1" spc="-1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POR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LA </a:t>
            </a:r>
            <a:r>
              <a:rPr sz="2000" b="1" spc="-10" dirty="0">
                <a:latin typeface="Calibri"/>
                <a:cs typeface="Calibri"/>
              </a:rPr>
              <a:t>TRANSFUSIÓN.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05447" y="1920178"/>
            <a:ext cx="3269030" cy="13214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402448" y="2022983"/>
            <a:ext cx="2881630" cy="10572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94615" marR="5080" indent="-82550">
              <a:lnSpc>
                <a:spcPct val="93300"/>
              </a:lnSpc>
              <a:spcBef>
                <a:spcPts val="320"/>
              </a:spcBef>
            </a:pPr>
            <a:r>
              <a:rPr sz="2350" b="1" dirty="0">
                <a:latin typeface="Calibri"/>
                <a:cs typeface="Calibri"/>
              </a:rPr>
              <a:t>INICIA</a:t>
            </a:r>
            <a:r>
              <a:rPr sz="2350" b="1" spc="65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DENTRO</a:t>
            </a:r>
            <a:r>
              <a:rPr sz="2350" b="1" spc="55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DE</a:t>
            </a:r>
            <a:r>
              <a:rPr sz="2350" b="1" spc="65" dirty="0">
                <a:latin typeface="Calibri"/>
                <a:cs typeface="Calibri"/>
              </a:rPr>
              <a:t> </a:t>
            </a:r>
            <a:r>
              <a:rPr sz="2350" b="1" spc="-25" dirty="0">
                <a:latin typeface="Calibri"/>
                <a:cs typeface="Calibri"/>
              </a:rPr>
              <a:t>LAS </a:t>
            </a:r>
            <a:r>
              <a:rPr sz="2350" b="1" dirty="0">
                <a:latin typeface="Calibri"/>
                <a:cs typeface="Calibri"/>
              </a:rPr>
              <a:t>PRIMERAS</a:t>
            </a:r>
            <a:r>
              <a:rPr sz="2350" b="1" spc="9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24</a:t>
            </a:r>
            <a:r>
              <a:rPr sz="2350" b="1" spc="95" dirty="0">
                <a:latin typeface="Calibri"/>
                <a:cs typeface="Calibri"/>
              </a:rPr>
              <a:t> </a:t>
            </a:r>
            <a:r>
              <a:rPr sz="2350" b="1" spc="-20" dirty="0">
                <a:latin typeface="Calibri"/>
                <a:cs typeface="Calibri"/>
              </a:rPr>
              <a:t>HORAS </a:t>
            </a:r>
            <a:r>
              <a:rPr sz="2350" b="1" dirty="0">
                <a:latin typeface="Calibri"/>
                <a:cs typeface="Calibri"/>
              </a:rPr>
              <a:t>DE</a:t>
            </a:r>
            <a:r>
              <a:rPr sz="2350" b="1" spc="35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LA</a:t>
            </a:r>
            <a:r>
              <a:rPr sz="2350" b="1" spc="55" dirty="0">
                <a:latin typeface="Calibri"/>
                <a:cs typeface="Calibri"/>
              </a:rPr>
              <a:t> </a:t>
            </a:r>
            <a:r>
              <a:rPr sz="2350" b="1" spc="-10" dirty="0">
                <a:latin typeface="Calibri"/>
                <a:cs typeface="Calibri"/>
              </a:rPr>
              <a:t>TRANSFUSIÓN.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21508" y="871169"/>
            <a:ext cx="722947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40" dirty="0">
                <a:latin typeface="Tahoma"/>
                <a:cs typeface="Tahoma"/>
              </a:rPr>
              <a:t>REACCIÓN</a:t>
            </a:r>
            <a:r>
              <a:rPr sz="3600" b="1" spc="-190" dirty="0">
                <a:latin typeface="Tahoma"/>
                <a:cs typeface="Tahoma"/>
              </a:rPr>
              <a:t> </a:t>
            </a:r>
            <a:r>
              <a:rPr sz="3600" b="1" spc="-45" dirty="0">
                <a:latin typeface="Tahoma"/>
                <a:cs typeface="Tahoma"/>
              </a:rPr>
              <a:t>HEMOLÍTICA</a:t>
            </a:r>
            <a:r>
              <a:rPr sz="3600" b="1" spc="-210" dirty="0">
                <a:latin typeface="Tahoma"/>
                <a:cs typeface="Tahoma"/>
              </a:rPr>
              <a:t> </a:t>
            </a:r>
            <a:r>
              <a:rPr sz="3600" b="1" spc="-25" dirty="0">
                <a:latin typeface="Tahoma"/>
                <a:cs typeface="Tahoma"/>
              </a:rPr>
              <a:t>AGUDA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13437" y="3346689"/>
            <a:ext cx="3927369" cy="27935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F7F955E-936D-4DB5-83E5-068318B5F3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27463" y="374904"/>
            <a:ext cx="2199131" cy="21991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7714" y="848105"/>
            <a:ext cx="722820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40" dirty="0">
                <a:latin typeface="Tahoma"/>
                <a:cs typeface="Tahoma"/>
              </a:rPr>
              <a:t>REACCIÓN</a:t>
            </a:r>
            <a:r>
              <a:rPr sz="3600" b="1" spc="-175" dirty="0">
                <a:latin typeface="Tahoma"/>
                <a:cs typeface="Tahoma"/>
              </a:rPr>
              <a:t> </a:t>
            </a:r>
            <a:r>
              <a:rPr sz="3600" b="1" spc="-45" dirty="0">
                <a:latin typeface="Tahoma"/>
                <a:cs typeface="Tahoma"/>
              </a:rPr>
              <a:t>HEMOLÍTICA</a:t>
            </a:r>
            <a:r>
              <a:rPr sz="3600" b="1" spc="-210" dirty="0">
                <a:latin typeface="Tahoma"/>
                <a:cs typeface="Tahoma"/>
              </a:rPr>
              <a:t> </a:t>
            </a:r>
            <a:r>
              <a:rPr sz="3600" b="1" spc="-30" dirty="0">
                <a:latin typeface="Tahoma"/>
                <a:cs typeface="Tahoma"/>
              </a:rPr>
              <a:t>AGUDA</a:t>
            </a:r>
            <a:endParaRPr sz="3600">
              <a:latin typeface="Tahoma"/>
              <a:cs typeface="Tahom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718639"/>
              </p:ext>
            </p:extLst>
          </p:nvPr>
        </p:nvGraphicFramePr>
        <p:xfrm>
          <a:off x="6131052" y="2749676"/>
          <a:ext cx="5774690" cy="336931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887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9300">
                <a:tc gridSpan="2">
                  <a:txBody>
                    <a:bodyPr/>
                    <a:lstStyle/>
                    <a:p>
                      <a:pPr marL="2118360" marR="253365" indent="-1839595">
                        <a:lnSpc>
                          <a:spcPts val="2380"/>
                        </a:lnSpc>
                        <a:spcBef>
                          <a:spcPts val="36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CARACTERÍSTICAS</a:t>
                      </a:r>
                      <a:r>
                        <a:rPr sz="2000" b="1" spc="-160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COMUNES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EN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LAS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PRUEBAS</a:t>
                      </a:r>
                      <a:r>
                        <a:rPr sz="2000" b="1" spc="-15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</a:rPr>
                        <a:t>DE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</a:rPr>
                        <a:t>LABORATORIO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4635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dirty="0"/>
                        <a:t>COOMBS</a:t>
                      </a:r>
                      <a:r>
                        <a:rPr sz="2000" spc="-100" dirty="0"/>
                        <a:t> </a:t>
                      </a:r>
                      <a:r>
                        <a:rPr sz="2000" spc="-10" dirty="0"/>
                        <a:t>Directo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5560" marB="0"/>
                </a:tc>
                <a:tc rowSpan="2">
                  <a:txBody>
                    <a:bodyPr/>
                    <a:lstStyle/>
                    <a:p>
                      <a:pPr marL="97790">
                        <a:lnSpc>
                          <a:spcPts val="2390"/>
                        </a:lnSpc>
                        <a:spcBef>
                          <a:spcPts val="280"/>
                        </a:spcBef>
                      </a:pPr>
                      <a:r>
                        <a:rPr sz="2000" dirty="0"/>
                        <a:t>PRUEBAS</a:t>
                      </a:r>
                      <a:r>
                        <a:rPr sz="2000" spc="-114" dirty="0"/>
                        <a:t> </a:t>
                      </a:r>
                      <a:r>
                        <a:rPr sz="2000" spc="-20" dirty="0"/>
                        <a:t>HEP:</a:t>
                      </a:r>
                      <a:endParaRPr sz="2000"/>
                    </a:p>
                    <a:p>
                      <a:pPr marL="97790" marR="422275">
                        <a:lnSpc>
                          <a:spcPts val="2450"/>
                        </a:lnSpc>
                        <a:spcBef>
                          <a:spcPts val="25"/>
                        </a:spcBef>
                      </a:pPr>
                      <a:r>
                        <a:rPr sz="2000" dirty="0"/>
                        <a:t>Hiperbilirrubinemia</a:t>
                      </a:r>
                      <a:r>
                        <a:rPr sz="2000" spc="-65" dirty="0"/>
                        <a:t> </a:t>
                      </a:r>
                      <a:r>
                        <a:rPr sz="2000" spc="-25" dirty="0"/>
                        <a:t>no </a:t>
                      </a:r>
                      <a:r>
                        <a:rPr sz="2000" dirty="0"/>
                        <a:t>conjugada</a:t>
                      </a:r>
                      <a:r>
                        <a:rPr sz="2000" spc="-120" dirty="0"/>
                        <a:t> </a:t>
                      </a:r>
                      <a:r>
                        <a:rPr sz="2000" spc="-10" dirty="0"/>
                        <a:t>(indirecta).</a:t>
                      </a:r>
                      <a:endParaRPr sz="2000"/>
                    </a:p>
                    <a:p>
                      <a:pPr marL="97790">
                        <a:lnSpc>
                          <a:spcPts val="2280"/>
                        </a:lnSpc>
                      </a:pPr>
                      <a:r>
                        <a:rPr sz="2000" spc="-10" dirty="0"/>
                        <a:t>Incremento</a:t>
                      </a:r>
                      <a:r>
                        <a:rPr sz="2000" spc="-140" dirty="0"/>
                        <a:t> </a:t>
                      </a:r>
                      <a:r>
                        <a:rPr sz="2000" dirty="0"/>
                        <a:t>de la</a:t>
                      </a:r>
                      <a:r>
                        <a:rPr sz="2000" spc="40" dirty="0"/>
                        <a:t> </a:t>
                      </a:r>
                      <a:r>
                        <a:rPr sz="2000" dirty="0"/>
                        <a:t>LDH</a:t>
                      </a:r>
                      <a:r>
                        <a:rPr sz="2000" spc="-35" dirty="0"/>
                        <a:t> </a:t>
                      </a:r>
                      <a:r>
                        <a:rPr sz="2000" dirty="0"/>
                        <a:t>y</a:t>
                      </a:r>
                      <a:r>
                        <a:rPr sz="2000" spc="20" dirty="0"/>
                        <a:t> </a:t>
                      </a:r>
                      <a:r>
                        <a:rPr sz="2000" spc="-25" dirty="0"/>
                        <a:t>la</a:t>
                      </a:r>
                      <a:endParaRPr sz="2000"/>
                    </a:p>
                    <a:p>
                      <a:pPr marL="97790">
                        <a:lnSpc>
                          <a:spcPts val="2390"/>
                        </a:lnSpc>
                      </a:pPr>
                      <a:r>
                        <a:rPr sz="2000" spc="-25" dirty="0"/>
                        <a:t>AST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55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5505">
                <a:tc>
                  <a:txBody>
                    <a:bodyPr/>
                    <a:lstStyle/>
                    <a:p>
                      <a:pPr marL="95885">
                        <a:lnSpc>
                          <a:spcPts val="2390"/>
                        </a:lnSpc>
                        <a:spcBef>
                          <a:spcPts val="285"/>
                        </a:spcBef>
                      </a:pPr>
                      <a:r>
                        <a:rPr sz="2000" spc="-10" dirty="0"/>
                        <a:t>UROANALISIS:</a:t>
                      </a:r>
                      <a:endParaRPr sz="2000"/>
                    </a:p>
                    <a:p>
                      <a:pPr marL="95885">
                        <a:lnSpc>
                          <a:spcPts val="2390"/>
                        </a:lnSpc>
                      </a:pPr>
                      <a:r>
                        <a:rPr sz="2000" spc="-10" dirty="0"/>
                        <a:t>Hemoglobinuria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195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D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205">
                <a:tc>
                  <a:txBody>
                    <a:bodyPr/>
                    <a:lstStyle/>
                    <a:p>
                      <a:pPr marL="95885" marR="93980">
                        <a:lnSpc>
                          <a:spcPct val="100600"/>
                        </a:lnSpc>
                        <a:spcBef>
                          <a:spcPts val="284"/>
                        </a:spcBef>
                      </a:pPr>
                      <a:r>
                        <a:rPr sz="2000" dirty="0"/>
                        <a:t>Disminución</a:t>
                      </a:r>
                      <a:r>
                        <a:rPr sz="2000" spc="-15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20" dirty="0"/>
                        <a:t> </a:t>
                      </a:r>
                      <a:r>
                        <a:rPr sz="2000" dirty="0"/>
                        <a:t>niveles</a:t>
                      </a:r>
                      <a:r>
                        <a:rPr sz="2000" spc="-100" dirty="0"/>
                        <a:t> </a:t>
                      </a:r>
                      <a:r>
                        <a:rPr sz="2000" spc="-25" dirty="0"/>
                        <a:t>de </a:t>
                      </a:r>
                      <a:r>
                        <a:rPr sz="2000" dirty="0"/>
                        <a:t>hemoglobina</a:t>
                      </a:r>
                      <a:r>
                        <a:rPr sz="2000" spc="-20" dirty="0"/>
                        <a:t> </a:t>
                      </a:r>
                      <a:r>
                        <a:rPr sz="2000" spc="-50" dirty="0"/>
                        <a:t>y </a:t>
                      </a:r>
                      <a:r>
                        <a:rPr sz="2000" dirty="0"/>
                        <a:t>haptoglobina</a:t>
                      </a:r>
                      <a:r>
                        <a:rPr sz="2000" spc="-110" dirty="0"/>
                        <a:t> </a:t>
                      </a:r>
                      <a:r>
                        <a:rPr sz="2000" spc="-10" dirty="0"/>
                        <a:t>sérica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194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/>
                        <a:t>Tamizaje</a:t>
                      </a:r>
                      <a:r>
                        <a:rPr sz="2000" spc="-65" dirty="0"/>
                        <a:t> </a:t>
                      </a:r>
                      <a:r>
                        <a:rPr sz="2000" spc="-25" dirty="0"/>
                        <a:t>Ac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5706"/>
              </p:ext>
            </p:extLst>
          </p:nvPr>
        </p:nvGraphicFramePr>
        <p:xfrm>
          <a:off x="243319" y="2005329"/>
          <a:ext cx="5774690" cy="349313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887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25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350" b="1" dirty="0">
                          <a:solidFill>
                            <a:srgbClr val="FFFFFF"/>
                          </a:solidFill>
                        </a:rPr>
                        <a:t>SIGNOS</a:t>
                      </a:r>
                      <a:r>
                        <a:rPr sz="2350" b="1" spc="114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350" b="1" dirty="0">
                          <a:solidFill>
                            <a:srgbClr val="FFFFFF"/>
                          </a:solidFill>
                        </a:rPr>
                        <a:t>Y</a:t>
                      </a:r>
                      <a:r>
                        <a:rPr sz="2350" b="1" spc="-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350" b="1" spc="-10" dirty="0">
                          <a:solidFill>
                            <a:srgbClr val="FFFFFF"/>
                          </a:solidFill>
                        </a:rPr>
                        <a:t>SINTOMAS</a:t>
                      </a:r>
                      <a:endParaRPr sz="235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885">
                <a:tc>
                  <a:txBody>
                    <a:bodyPr/>
                    <a:lstStyle/>
                    <a:p>
                      <a:pPr marL="237490" indent="-155575">
                        <a:lnSpc>
                          <a:spcPct val="100000"/>
                        </a:lnSpc>
                        <a:spcBef>
                          <a:spcPts val="275"/>
                        </a:spcBef>
                        <a:buSzPct val="95744"/>
                        <a:buChar char="•"/>
                        <a:tabLst>
                          <a:tab pos="237490" algn="l"/>
                        </a:tabLst>
                      </a:pPr>
                      <a:r>
                        <a:rPr sz="2350" spc="-10" dirty="0"/>
                        <a:t>Fiebre</a:t>
                      </a:r>
                      <a:endParaRPr sz="2350" dirty="0"/>
                    </a:p>
                    <a:p>
                      <a:pPr marL="237490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7490" algn="l"/>
                        </a:tabLst>
                      </a:pPr>
                      <a:r>
                        <a:rPr sz="2350" spc="-10" dirty="0"/>
                        <a:t>Escalofríos/temblor</a:t>
                      </a:r>
                      <a:endParaRPr sz="2350" dirty="0"/>
                    </a:p>
                    <a:p>
                      <a:pPr marL="236854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6854" algn="l"/>
                        </a:tabLst>
                      </a:pPr>
                      <a:r>
                        <a:rPr sz="2350" dirty="0"/>
                        <a:t>Eritema</a:t>
                      </a:r>
                      <a:r>
                        <a:rPr sz="2350" spc="125" dirty="0"/>
                        <a:t> </a:t>
                      </a:r>
                      <a:r>
                        <a:rPr sz="2350" spc="-10" dirty="0"/>
                        <a:t>facial</a:t>
                      </a:r>
                      <a:endParaRPr sz="2350" dirty="0"/>
                    </a:p>
                    <a:p>
                      <a:pPr marL="236854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6854" algn="l"/>
                        </a:tabLst>
                      </a:pPr>
                      <a:r>
                        <a:rPr sz="2350" dirty="0"/>
                        <a:t>Dolor</a:t>
                      </a:r>
                      <a:r>
                        <a:rPr sz="2350" spc="114" dirty="0"/>
                        <a:t> </a:t>
                      </a:r>
                      <a:r>
                        <a:rPr sz="2350" spc="-10" dirty="0"/>
                        <a:t>torácico</a:t>
                      </a:r>
                      <a:endParaRPr sz="2350" dirty="0"/>
                    </a:p>
                    <a:p>
                      <a:pPr marL="236854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6854" algn="l"/>
                        </a:tabLst>
                      </a:pPr>
                      <a:r>
                        <a:rPr sz="2350" dirty="0"/>
                        <a:t>Dolor</a:t>
                      </a:r>
                      <a:r>
                        <a:rPr sz="2350" spc="114" dirty="0"/>
                        <a:t> </a:t>
                      </a:r>
                      <a:r>
                        <a:rPr sz="2350" spc="-10" dirty="0"/>
                        <a:t>abdominal</a:t>
                      </a:r>
                      <a:endParaRPr sz="2350" dirty="0"/>
                    </a:p>
                    <a:p>
                      <a:pPr marL="237490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7490" algn="l"/>
                        </a:tabLst>
                      </a:pPr>
                      <a:r>
                        <a:rPr sz="2350" dirty="0"/>
                        <a:t>Dolor</a:t>
                      </a:r>
                      <a:r>
                        <a:rPr sz="2350" spc="135" dirty="0"/>
                        <a:t> </a:t>
                      </a:r>
                      <a:r>
                        <a:rPr sz="2350" dirty="0"/>
                        <a:t>en</a:t>
                      </a:r>
                      <a:r>
                        <a:rPr sz="2350" spc="70" dirty="0"/>
                        <a:t> </a:t>
                      </a:r>
                      <a:r>
                        <a:rPr sz="2350" dirty="0"/>
                        <a:t>flancos</a:t>
                      </a:r>
                      <a:r>
                        <a:rPr sz="2350" spc="35" dirty="0"/>
                        <a:t> </a:t>
                      </a:r>
                      <a:r>
                        <a:rPr sz="2350" spc="-50" dirty="0"/>
                        <a:t>o</a:t>
                      </a:r>
                      <a:endParaRPr sz="2350" dirty="0"/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350" spc="-10" dirty="0"/>
                        <a:t>lumbar</a:t>
                      </a:r>
                      <a:endParaRPr sz="2350" dirty="0"/>
                    </a:p>
                    <a:p>
                      <a:pPr marL="237490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7490" algn="l"/>
                        </a:tabLst>
                      </a:pPr>
                      <a:r>
                        <a:rPr sz="2350" spc="-10" dirty="0"/>
                        <a:t>Coluria</a:t>
                      </a:r>
                      <a:endParaRPr sz="2350" dirty="0">
                        <a:latin typeface="Calibri"/>
                        <a:cs typeface="Calibri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L="239395" indent="-155575">
                        <a:lnSpc>
                          <a:spcPct val="100000"/>
                        </a:lnSpc>
                        <a:spcBef>
                          <a:spcPts val="275"/>
                        </a:spcBef>
                        <a:buSzPct val="95744"/>
                        <a:buChar char="•"/>
                        <a:tabLst>
                          <a:tab pos="239395" algn="l"/>
                        </a:tabLst>
                      </a:pPr>
                      <a:r>
                        <a:rPr sz="2350" spc="-10" dirty="0"/>
                        <a:t>Náuseas/vómito</a:t>
                      </a:r>
                      <a:endParaRPr sz="2350" dirty="0"/>
                    </a:p>
                    <a:p>
                      <a:pPr marL="239395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9395" algn="l"/>
                        </a:tabLst>
                      </a:pPr>
                      <a:r>
                        <a:rPr sz="2350" spc="-10" dirty="0"/>
                        <a:t>Diarrea</a:t>
                      </a:r>
                      <a:endParaRPr sz="2350" dirty="0"/>
                    </a:p>
                    <a:p>
                      <a:pPr marL="238760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8760" algn="l"/>
                        </a:tabLst>
                      </a:pPr>
                      <a:r>
                        <a:rPr sz="2350" spc="-10" dirty="0"/>
                        <a:t>Hipotensión</a:t>
                      </a:r>
                      <a:endParaRPr sz="2350" dirty="0"/>
                    </a:p>
                    <a:p>
                      <a:pPr marL="238760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8760" algn="l"/>
                        </a:tabLst>
                      </a:pPr>
                      <a:r>
                        <a:rPr sz="2350" spc="-10" dirty="0"/>
                        <a:t>Palidez</a:t>
                      </a:r>
                      <a:endParaRPr sz="2350" dirty="0"/>
                    </a:p>
                    <a:p>
                      <a:pPr marL="238760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8760" algn="l"/>
                        </a:tabLst>
                      </a:pPr>
                      <a:r>
                        <a:rPr sz="2350" spc="-10" dirty="0"/>
                        <a:t>Ictericia</a:t>
                      </a:r>
                      <a:endParaRPr sz="2350" dirty="0"/>
                    </a:p>
                    <a:p>
                      <a:pPr marL="239395" indent="-155575">
                        <a:lnSpc>
                          <a:spcPct val="100000"/>
                        </a:lnSpc>
                        <a:spcBef>
                          <a:spcPts val="65"/>
                        </a:spcBef>
                        <a:buSzPct val="95744"/>
                        <a:buChar char="•"/>
                        <a:tabLst>
                          <a:tab pos="239395" algn="l"/>
                        </a:tabLst>
                      </a:pPr>
                      <a:r>
                        <a:rPr sz="2350" spc="-10" dirty="0"/>
                        <a:t>Oliguria/anuria</a:t>
                      </a:r>
                      <a:endParaRPr sz="2350" dirty="0"/>
                    </a:p>
                    <a:p>
                      <a:pPr marL="239395" indent="-155575">
                        <a:lnSpc>
                          <a:spcPct val="100000"/>
                        </a:lnSpc>
                        <a:spcBef>
                          <a:spcPts val="60"/>
                        </a:spcBef>
                        <a:buSzPct val="95744"/>
                        <a:buChar char="•"/>
                        <a:tabLst>
                          <a:tab pos="239395" algn="l"/>
                        </a:tabLst>
                      </a:pPr>
                      <a:r>
                        <a:rPr sz="2350" dirty="0"/>
                        <a:t>Sangrado</a:t>
                      </a:r>
                      <a:r>
                        <a:rPr sz="2350" spc="185" dirty="0"/>
                        <a:t> </a:t>
                      </a:r>
                      <a:r>
                        <a:rPr sz="2350" spc="-10" dirty="0"/>
                        <a:t>difuso</a:t>
                      </a:r>
                      <a:endParaRPr sz="2350" dirty="0">
                        <a:latin typeface="Calibri"/>
                        <a:cs typeface="Calibri"/>
                      </a:endParaRPr>
                    </a:p>
                  </a:txBody>
                  <a:tcPr marL="0" marR="0" marT="349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41D0F798-79F8-4942-881D-3BFC432E59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776" y="905255"/>
            <a:ext cx="2098548" cy="20985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38551" y="1095959"/>
            <a:ext cx="8065134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45" dirty="0">
                <a:latin typeface="Tahoma"/>
                <a:cs typeface="Tahoma"/>
              </a:rPr>
              <a:t>REACCIÓN</a:t>
            </a:r>
            <a:r>
              <a:rPr sz="3600" b="1" spc="-145" dirty="0">
                <a:latin typeface="Tahoma"/>
                <a:cs typeface="Tahoma"/>
              </a:rPr>
              <a:t> </a:t>
            </a:r>
            <a:r>
              <a:rPr sz="3600" b="1" spc="-35" dirty="0">
                <a:latin typeface="Tahoma"/>
                <a:cs typeface="Tahoma"/>
              </a:rPr>
              <a:t>FEBRIL</a:t>
            </a:r>
            <a:r>
              <a:rPr sz="3600" b="1" spc="-145" dirty="0">
                <a:latin typeface="Tahoma"/>
                <a:cs typeface="Tahoma"/>
              </a:rPr>
              <a:t> </a:t>
            </a:r>
            <a:r>
              <a:rPr sz="3600" b="1" dirty="0">
                <a:latin typeface="Tahoma"/>
                <a:cs typeface="Tahoma"/>
              </a:rPr>
              <a:t>NO</a:t>
            </a:r>
            <a:r>
              <a:rPr sz="3600" b="1" spc="-254" dirty="0">
                <a:latin typeface="Tahoma"/>
                <a:cs typeface="Tahoma"/>
              </a:rPr>
              <a:t> </a:t>
            </a:r>
            <a:r>
              <a:rPr sz="3600" b="1" spc="-40" dirty="0">
                <a:latin typeface="Tahoma"/>
                <a:cs typeface="Tahoma"/>
              </a:rPr>
              <a:t>HEMOLÍTICA</a:t>
            </a:r>
            <a:endParaRPr sz="36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46110" y="3273497"/>
            <a:ext cx="8756015" cy="1504315"/>
            <a:chOff x="3246110" y="3273497"/>
            <a:chExt cx="8756015" cy="150431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46110" y="3273497"/>
              <a:ext cx="8755399" cy="148600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1840" y="3310127"/>
              <a:ext cx="8636508" cy="14676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7" name="object 7"/>
            <p:cNvSpPr/>
            <p:nvPr/>
          </p:nvSpPr>
          <p:spPr>
            <a:xfrm>
              <a:off x="3268980" y="3297173"/>
              <a:ext cx="8677910" cy="1409065"/>
            </a:xfrm>
            <a:custGeom>
              <a:avLst/>
              <a:gdLst/>
              <a:ahLst/>
              <a:cxnLst/>
              <a:rect l="l" t="t" r="r" b="b"/>
              <a:pathLst>
                <a:path w="8677910" h="1409064">
                  <a:moveTo>
                    <a:pt x="8442960" y="0"/>
                  </a:moveTo>
                  <a:lnTo>
                    <a:pt x="0" y="0"/>
                  </a:lnTo>
                  <a:lnTo>
                    <a:pt x="0" y="1408557"/>
                  </a:lnTo>
                  <a:lnTo>
                    <a:pt x="8442960" y="1408557"/>
                  </a:lnTo>
                  <a:lnTo>
                    <a:pt x="8490273" y="1403790"/>
                  </a:lnTo>
                  <a:lnTo>
                    <a:pt x="8534334" y="1390120"/>
                  </a:lnTo>
                  <a:lnTo>
                    <a:pt x="8574201" y="1368487"/>
                  </a:lnTo>
                  <a:lnTo>
                    <a:pt x="8608933" y="1339834"/>
                  </a:lnTo>
                  <a:lnTo>
                    <a:pt x="8637586" y="1305102"/>
                  </a:lnTo>
                  <a:lnTo>
                    <a:pt x="8659219" y="1265235"/>
                  </a:lnTo>
                  <a:lnTo>
                    <a:pt x="8672889" y="1221174"/>
                  </a:lnTo>
                  <a:lnTo>
                    <a:pt x="8677656" y="1173861"/>
                  </a:lnTo>
                  <a:lnTo>
                    <a:pt x="8677656" y="234823"/>
                  </a:lnTo>
                  <a:lnTo>
                    <a:pt x="8672889" y="187504"/>
                  </a:lnTo>
                  <a:lnTo>
                    <a:pt x="8659219" y="143428"/>
                  </a:lnTo>
                  <a:lnTo>
                    <a:pt x="8637586" y="103540"/>
                  </a:lnTo>
                  <a:lnTo>
                    <a:pt x="8608933" y="68786"/>
                  </a:lnTo>
                  <a:lnTo>
                    <a:pt x="8574201" y="40109"/>
                  </a:lnTo>
                  <a:lnTo>
                    <a:pt x="8534334" y="18456"/>
                  </a:lnTo>
                  <a:lnTo>
                    <a:pt x="8490273" y="4771"/>
                  </a:lnTo>
                  <a:lnTo>
                    <a:pt x="8442960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68980" y="3297173"/>
              <a:ext cx="8677910" cy="1409065"/>
            </a:xfrm>
            <a:custGeom>
              <a:avLst/>
              <a:gdLst/>
              <a:ahLst/>
              <a:cxnLst/>
              <a:rect l="l" t="t" r="r" b="b"/>
              <a:pathLst>
                <a:path w="8677910" h="1409064">
                  <a:moveTo>
                    <a:pt x="8677656" y="234823"/>
                  </a:moveTo>
                  <a:lnTo>
                    <a:pt x="8677656" y="1173861"/>
                  </a:lnTo>
                  <a:lnTo>
                    <a:pt x="8672889" y="1221174"/>
                  </a:lnTo>
                  <a:lnTo>
                    <a:pt x="8659219" y="1265235"/>
                  </a:lnTo>
                  <a:lnTo>
                    <a:pt x="8637586" y="1305102"/>
                  </a:lnTo>
                  <a:lnTo>
                    <a:pt x="8608933" y="1339834"/>
                  </a:lnTo>
                  <a:lnTo>
                    <a:pt x="8574201" y="1368487"/>
                  </a:lnTo>
                  <a:lnTo>
                    <a:pt x="8534334" y="1390120"/>
                  </a:lnTo>
                  <a:lnTo>
                    <a:pt x="8490273" y="1403790"/>
                  </a:lnTo>
                  <a:lnTo>
                    <a:pt x="8442960" y="1408557"/>
                  </a:lnTo>
                  <a:lnTo>
                    <a:pt x="0" y="1408557"/>
                  </a:lnTo>
                  <a:lnTo>
                    <a:pt x="0" y="0"/>
                  </a:lnTo>
                  <a:lnTo>
                    <a:pt x="8442960" y="0"/>
                  </a:lnTo>
                  <a:lnTo>
                    <a:pt x="8490273" y="4771"/>
                  </a:lnTo>
                  <a:lnTo>
                    <a:pt x="8534334" y="18456"/>
                  </a:lnTo>
                  <a:lnTo>
                    <a:pt x="8574201" y="40109"/>
                  </a:lnTo>
                  <a:lnTo>
                    <a:pt x="8608933" y="68786"/>
                  </a:lnTo>
                  <a:lnTo>
                    <a:pt x="8637586" y="103540"/>
                  </a:lnTo>
                  <a:lnTo>
                    <a:pt x="8659219" y="143428"/>
                  </a:lnTo>
                  <a:lnTo>
                    <a:pt x="8672889" y="187504"/>
                  </a:lnTo>
                  <a:lnTo>
                    <a:pt x="8677656" y="234823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05580" y="3390988"/>
            <a:ext cx="8115934" cy="113347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00"/>
              </a:spcBef>
              <a:buChar char="•"/>
              <a:tabLst>
                <a:tab pos="241300" algn="l"/>
              </a:tabLst>
            </a:pPr>
            <a:r>
              <a:rPr sz="2350" dirty="0">
                <a:latin typeface="Calibri"/>
                <a:cs typeface="Calibri"/>
              </a:rPr>
              <a:t>Ac</a:t>
            </a:r>
            <a:r>
              <a:rPr sz="2350" spc="3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a</a:t>
            </a:r>
            <a:r>
              <a:rPr sz="2350" spc="-2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leucocitos</a:t>
            </a:r>
            <a:r>
              <a:rPr sz="2350" spc="12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o</a:t>
            </a:r>
            <a:r>
              <a:rPr sz="2350" spc="1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proteínas</a:t>
            </a:r>
            <a:r>
              <a:rPr sz="2350" spc="19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plasmáticas</a:t>
            </a:r>
            <a:r>
              <a:rPr sz="2350" spc="-3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del</a:t>
            </a:r>
            <a:r>
              <a:rPr sz="2350" spc="145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donante.</a:t>
            </a:r>
            <a:endParaRPr sz="2350" dirty="0">
              <a:latin typeface="Calibri"/>
              <a:cs typeface="Calibri"/>
            </a:endParaRPr>
          </a:p>
          <a:p>
            <a:pPr marL="241300" indent="-228600">
              <a:lnSpc>
                <a:spcPts val="2745"/>
              </a:lnSpc>
              <a:spcBef>
                <a:spcPts val="210"/>
              </a:spcBef>
              <a:buChar char="•"/>
              <a:tabLst>
                <a:tab pos="241300" algn="l"/>
              </a:tabLst>
            </a:pPr>
            <a:r>
              <a:rPr sz="2350" dirty="0">
                <a:latin typeface="Calibri"/>
                <a:cs typeface="Calibri"/>
              </a:rPr>
              <a:t>Infusión</a:t>
            </a:r>
            <a:r>
              <a:rPr sz="2350" spc="12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</a:t>
            </a:r>
            <a:r>
              <a:rPr sz="2350" spc="-1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citoquinas</a:t>
            </a:r>
            <a:r>
              <a:rPr sz="2350" spc="10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acumuladas</a:t>
            </a:r>
            <a:r>
              <a:rPr sz="2350" spc="16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por</a:t>
            </a:r>
            <a:r>
              <a:rPr sz="2350" spc="4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almacenamiento,</a:t>
            </a:r>
            <a:r>
              <a:rPr sz="2350" spc="215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sepsis,</a:t>
            </a:r>
            <a:endParaRPr sz="2350" dirty="0">
              <a:latin typeface="Calibri"/>
              <a:cs typeface="Calibri"/>
            </a:endParaRPr>
          </a:p>
          <a:p>
            <a:pPr marL="241300">
              <a:lnSpc>
                <a:spcPts val="2745"/>
              </a:lnSpc>
            </a:pPr>
            <a:r>
              <a:rPr sz="2350" dirty="0">
                <a:latin typeface="Calibri"/>
                <a:cs typeface="Calibri"/>
              </a:rPr>
              <a:t>condición</a:t>
            </a:r>
            <a:r>
              <a:rPr sz="2350" spc="8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subyacente</a:t>
            </a:r>
            <a:r>
              <a:rPr sz="2350" spc="229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del</a:t>
            </a:r>
            <a:r>
              <a:rPr sz="2350" spc="7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paciente</a:t>
            </a:r>
            <a:r>
              <a:rPr sz="2350" spc="8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o</a:t>
            </a:r>
            <a:r>
              <a:rPr sz="2350" spc="1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su</a:t>
            </a:r>
            <a:r>
              <a:rPr sz="2350" spc="2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patología</a:t>
            </a:r>
            <a:r>
              <a:rPr sz="2350" spc="5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</a:t>
            </a:r>
            <a:r>
              <a:rPr sz="2350" spc="20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base.</a:t>
            </a:r>
            <a:endParaRPr sz="235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1168" y="3154679"/>
            <a:ext cx="3140963" cy="160477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078903" y="3647694"/>
            <a:ext cx="1360170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150" b="1" spc="-10" dirty="0">
                <a:solidFill>
                  <a:srgbClr val="FFFFFF"/>
                </a:solidFill>
                <a:latin typeface="Calibri"/>
                <a:cs typeface="Calibri"/>
              </a:rPr>
              <a:t>CAUSAS</a:t>
            </a:r>
            <a:endParaRPr sz="315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46120" y="4709159"/>
            <a:ext cx="8746490" cy="1805939"/>
            <a:chOff x="3246120" y="4709159"/>
            <a:chExt cx="8746490" cy="1805939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46120" y="4727447"/>
              <a:ext cx="8746236" cy="17145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10128" y="4709159"/>
              <a:ext cx="7557516" cy="180593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15" name="object 15"/>
            <p:cNvSpPr/>
            <p:nvPr/>
          </p:nvSpPr>
          <p:spPr>
            <a:xfrm>
              <a:off x="3287268" y="4769738"/>
              <a:ext cx="8632190" cy="1600835"/>
            </a:xfrm>
            <a:custGeom>
              <a:avLst/>
              <a:gdLst/>
              <a:ahLst/>
              <a:cxnLst/>
              <a:rect l="l" t="t" r="r" b="b"/>
              <a:pathLst>
                <a:path w="8632190" h="1600835">
                  <a:moveTo>
                    <a:pt x="8365236" y="0"/>
                  </a:moveTo>
                  <a:lnTo>
                    <a:pt x="0" y="0"/>
                  </a:lnTo>
                  <a:lnTo>
                    <a:pt x="0" y="1600644"/>
                  </a:lnTo>
                  <a:lnTo>
                    <a:pt x="8365236" y="1600644"/>
                  </a:lnTo>
                  <a:lnTo>
                    <a:pt x="8413182" y="1596346"/>
                  </a:lnTo>
                  <a:lnTo>
                    <a:pt x="8458306" y="1583955"/>
                  </a:lnTo>
                  <a:lnTo>
                    <a:pt x="8499856" y="1564223"/>
                  </a:lnTo>
                  <a:lnTo>
                    <a:pt x="8537077" y="1537905"/>
                  </a:lnTo>
                  <a:lnTo>
                    <a:pt x="8569219" y="1505752"/>
                  </a:lnTo>
                  <a:lnTo>
                    <a:pt x="8595529" y="1468519"/>
                  </a:lnTo>
                  <a:lnTo>
                    <a:pt x="8615253" y="1426958"/>
                  </a:lnTo>
                  <a:lnTo>
                    <a:pt x="8627639" y="1381824"/>
                  </a:lnTo>
                  <a:lnTo>
                    <a:pt x="8631936" y="1333868"/>
                  </a:lnTo>
                  <a:lnTo>
                    <a:pt x="8631936" y="266827"/>
                  </a:lnTo>
                  <a:lnTo>
                    <a:pt x="8627639" y="218876"/>
                  </a:lnTo>
                  <a:lnTo>
                    <a:pt x="8615253" y="173740"/>
                  </a:lnTo>
                  <a:lnTo>
                    <a:pt x="8595529" y="132174"/>
                  </a:lnTo>
                  <a:lnTo>
                    <a:pt x="8569219" y="94932"/>
                  </a:lnTo>
                  <a:lnTo>
                    <a:pt x="8537077" y="62769"/>
                  </a:lnTo>
                  <a:lnTo>
                    <a:pt x="8499856" y="36439"/>
                  </a:lnTo>
                  <a:lnTo>
                    <a:pt x="8458306" y="16698"/>
                  </a:lnTo>
                  <a:lnTo>
                    <a:pt x="8413182" y="4300"/>
                  </a:lnTo>
                  <a:lnTo>
                    <a:pt x="8365236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87268" y="4769738"/>
              <a:ext cx="8632190" cy="1600835"/>
            </a:xfrm>
            <a:custGeom>
              <a:avLst/>
              <a:gdLst/>
              <a:ahLst/>
              <a:cxnLst/>
              <a:rect l="l" t="t" r="r" b="b"/>
              <a:pathLst>
                <a:path w="8632190" h="1600835">
                  <a:moveTo>
                    <a:pt x="8631936" y="266827"/>
                  </a:moveTo>
                  <a:lnTo>
                    <a:pt x="8631936" y="1333868"/>
                  </a:lnTo>
                  <a:lnTo>
                    <a:pt x="8627639" y="1381824"/>
                  </a:lnTo>
                  <a:lnTo>
                    <a:pt x="8615253" y="1426958"/>
                  </a:lnTo>
                  <a:lnTo>
                    <a:pt x="8595529" y="1468519"/>
                  </a:lnTo>
                  <a:lnTo>
                    <a:pt x="8569219" y="1505752"/>
                  </a:lnTo>
                  <a:lnTo>
                    <a:pt x="8537077" y="1537905"/>
                  </a:lnTo>
                  <a:lnTo>
                    <a:pt x="8499856" y="1564223"/>
                  </a:lnTo>
                  <a:lnTo>
                    <a:pt x="8458306" y="1583955"/>
                  </a:lnTo>
                  <a:lnTo>
                    <a:pt x="8413182" y="1596346"/>
                  </a:lnTo>
                  <a:lnTo>
                    <a:pt x="8365236" y="1600644"/>
                  </a:lnTo>
                  <a:lnTo>
                    <a:pt x="0" y="1600644"/>
                  </a:lnTo>
                  <a:lnTo>
                    <a:pt x="0" y="0"/>
                  </a:lnTo>
                  <a:lnTo>
                    <a:pt x="8365236" y="0"/>
                  </a:lnTo>
                  <a:lnTo>
                    <a:pt x="8413182" y="4300"/>
                  </a:lnTo>
                  <a:lnTo>
                    <a:pt x="8458306" y="16698"/>
                  </a:lnTo>
                  <a:lnTo>
                    <a:pt x="8499856" y="36439"/>
                  </a:lnTo>
                  <a:lnTo>
                    <a:pt x="8537077" y="62769"/>
                  </a:lnTo>
                  <a:lnTo>
                    <a:pt x="8569219" y="94932"/>
                  </a:lnTo>
                  <a:lnTo>
                    <a:pt x="8595529" y="132174"/>
                  </a:lnTo>
                  <a:lnTo>
                    <a:pt x="8615253" y="173740"/>
                  </a:lnTo>
                  <a:lnTo>
                    <a:pt x="8627639" y="218876"/>
                  </a:lnTo>
                  <a:lnTo>
                    <a:pt x="8631936" y="266827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18408" y="4817173"/>
            <a:ext cx="7042150" cy="14503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1300" indent="-228600">
              <a:lnSpc>
                <a:spcPts val="2710"/>
              </a:lnSpc>
              <a:spcBef>
                <a:spcPts val="125"/>
              </a:spcBef>
              <a:buChar char="•"/>
              <a:tabLst>
                <a:tab pos="241300" algn="l"/>
              </a:tabLst>
            </a:pPr>
            <a:r>
              <a:rPr sz="2350" dirty="0">
                <a:latin typeface="Calibri"/>
                <a:cs typeface="Calibri"/>
              </a:rPr>
              <a:t>FIEBRE</a:t>
            </a:r>
            <a:r>
              <a:rPr sz="2350" spc="10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≥</a:t>
            </a:r>
            <a:r>
              <a:rPr sz="2350" spc="1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38°C</a:t>
            </a:r>
            <a:r>
              <a:rPr sz="2350" spc="6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O</a:t>
            </a:r>
            <a:r>
              <a:rPr sz="2350" spc="-2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≥</a:t>
            </a:r>
            <a:r>
              <a:rPr sz="2350" spc="1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1°C</a:t>
            </a:r>
            <a:r>
              <a:rPr sz="2350" spc="6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DEL</a:t>
            </a:r>
            <a:r>
              <a:rPr sz="2350" spc="4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VALOR</a:t>
            </a:r>
            <a:r>
              <a:rPr sz="2350" spc="11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REGISTRADO</a:t>
            </a:r>
            <a:r>
              <a:rPr sz="2350" spc="120" dirty="0">
                <a:latin typeface="Calibri"/>
                <a:cs typeface="Calibri"/>
              </a:rPr>
              <a:t> </a:t>
            </a:r>
            <a:r>
              <a:rPr sz="2350" spc="-20" dirty="0">
                <a:latin typeface="Calibri"/>
                <a:cs typeface="Calibri"/>
              </a:rPr>
              <a:t>PRE-</a:t>
            </a:r>
            <a:endParaRPr sz="2350" dirty="0">
              <a:latin typeface="Calibri"/>
              <a:cs typeface="Calibri"/>
            </a:endParaRPr>
          </a:p>
          <a:p>
            <a:pPr marL="241300">
              <a:lnSpc>
                <a:spcPts val="2710"/>
              </a:lnSpc>
            </a:pPr>
            <a:r>
              <a:rPr sz="2350" spc="-10" dirty="0">
                <a:latin typeface="Calibri"/>
                <a:cs typeface="Calibri"/>
              </a:rPr>
              <a:t>TRANSFUSIONAL</a:t>
            </a:r>
            <a:endParaRPr sz="2350" dirty="0">
              <a:latin typeface="Calibri"/>
              <a:cs typeface="Calibri"/>
            </a:endParaRPr>
          </a:p>
          <a:p>
            <a:pPr marL="241300" marR="5080" indent="-228600">
              <a:lnSpc>
                <a:spcPts val="2670"/>
              </a:lnSpc>
              <a:spcBef>
                <a:spcPts val="495"/>
              </a:spcBef>
              <a:buChar char="•"/>
              <a:tabLst>
                <a:tab pos="241300" algn="l"/>
              </a:tabLst>
            </a:pPr>
            <a:r>
              <a:rPr sz="2350" dirty="0">
                <a:latin typeface="Calibri"/>
                <a:cs typeface="Calibri"/>
              </a:rPr>
              <a:t>Escalofríos</a:t>
            </a:r>
            <a:r>
              <a:rPr sz="2350" spc="4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/ temblores</a:t>
            </a:r>
            <a:r>
              <a:rPr sz="2350" spc="13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en</a:t>
            </a:r>
            <a:r>
              <a:rPr sz="2350" spc="10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ausencia</a:t>
            </a:r>
            <a:r>
              <a:rPr sz="2350" spc="13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</a:t>
            </a:r>
            <a:r>
              <a:rPr sz="2350" spc="10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fiebre</a:t>
            </a:r>
            <a:r>
              <a:rPr sz="2350" spc="2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+</a:t>
            </a:r>
            <a:r>
              <a:rPr sz="2350" spc="20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cefalea, </a:t>
            </a:r>
            <a:r>
              <a:rPr sz="2350" dirty="0">
                <a:latin typeface="Calibri"/>
                <a:cs typeface="Calibri"/>
              </a:rPr>
              <a:t>náuseas,</a:t>
            </a:r>
            <a:r>
              <a:rPr sz="2350" spc="85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vómito.</a:t>
            </a:r>
            <a:endParaRPr sz="2350" dirty="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1168" y="4773167"/>
            <a:ext cx="3159251" cy="161391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841159" y="5050282"/>
            <a:ext cx="1842770" cy="95821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5080" indent="109220">
              <a:lnSpc>
                <a:spcPts val="3529"/>
              </a:lnSpc>
              <a:spcBef>
                <a:spcPts val="445"/>
              </a:spcBef>
            </a:pPr>
            <a:r>
              <a:rPr sz="3150" b="1" dirty="0">
                <a:solidFill>
                  <a:srgbClr val="FFFFFF"/>
                </a:solidFill>
                <a:latin typeface="Calibri"/>
                <a:cs typeface="Calibri"/>
              </a:rPr>
              <a:t>SIGNOS</a:t>
            </a:r>
            <a:r>
              <a:rPr sz="3150" b="1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50" b="1" spc="-5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3150" b="1" spc="-10" dirty="0">
                <a:solidFill>
                  <a:srgbClr val="FFFFFF"/>
                </a:solidFill>
                <a:latin typeface="Calibri"/>
                <a:cs typeface="Calibri"/>
              </a:rPr>
              <a:t>SINTOMAS</a:t>
            </a:r>
            <a:endParaRPr sz="315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346694" y="1828736"/>
            <a:ext cx="8663959" cy="126657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497707" y="1914386"/>
            <a:ext cx="7902575" cy="94234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2350" spc="-210" dirty="0">
                <a:latin typeface="Wingdings"/>
                <a:cs typeface="Wingdings"/>
              </a:rPr>
              <a:t></a:t>
            </a:r>
            <a:r>
              <a:rPr sz="2350" dirty="0">
                <a:latin typeface="Times New Roman"/>
                <a:cs typeface="Times New Roman"/>
              </a:rPr>
              <a:t> </a:t>
            </a:r>
            <a:r>
              <a:rPr sz="2350" b="1" dirty="0">
                <a:latin typeface="Calibri"/>
                <a:cs typeface="Calibri"/>
              </a:rPr>
              <a:t>DURANTE</a:t>
            </a:r>
            <a:r>
              <a:rPr sz="2350" b="1" spc="8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O</a:t>
            </a:r>
            <a:r>
              <a:rPr sz="2350" b="1" spc="6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DENTRO</a:t>
            </a:r>
            <a:r>
              <a:rPr sz="2350" b="1" spc="14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DE</a:t>
            </a:r>
            <a:r>
              <a:rPr sz="2350" b="1" spc="5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LAS</a:t>
            </a:r>
            <a:r>
              <a:rPr sz="2350" b="1" spc="11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4</a:t>
            </a:r>
            <a:r>
              <a:rPr sz="2350" b="1" spc="3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HORAS</a:t>
            </a:r>
            <a:r>
              <a:rPr sz="2350" b="1" spc="114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POST-</a:t>
            </a:r>
            <a:r>
              <a:rPr sz="2350" b="1" spc="-10" dirty="0">
                <a:latin typeface="Calibri"/>
                <a:cs typeface="Calibri"/>
              </a:rPr>
              <a:t>TRANSFUSIÓN.</a:t>
            </a: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2350" spc="-210" dirty="0">
                <a:latin typeface="Wingdings"/>
                <a:cs typeface="Wingdings"/>
              </a:rPr>
              <a:t></a:t>
            </a:r>
            <a:r>
              <a:rPr sz="2350" spc="-40" dirty="0">
                <a:latin typeface="Times New Roman"/>
                <a:cs typeface="Times New Roman"/>
              </a:rPr>
              <a:t> </a:t>
            </a:r>
            <a:r>
              <a:rPr sz="2350" b="1" dirty="0">
                <a:latin typeface="Calibri"/>
                <a:cs typeface="Calibri"/>
              </a:rPr>
              <a:t>2DA</a:t>
            </a:r>
            <a:r>
              <a:rPr sz="2350" b="1" spc="-50" dirty="0">
                <a:latin typeface="Calibri"/>
                <a:cs typeface="Calibri"/>
              </a:rPr>
              <a:t> </a:t>
            </a:r>
            <a:r>
              <a:rPr sz="2350" b="1" spc="-10" dirty="0">
                <a:latin typeface="Calibri"/>
                <a:cs typeface="Calibri"/>
              </a:rPr>
              <a:t>RAT</a:t>
            </a:r>
            <a:r>
              <a:rPr sz="2350" b="1" spc="-3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MAS</a:t>
            </a:r>
            <a:r>
              <a:rPr sz="2350" b="1" spc="2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REPORTADA</a:t>
            </a:r>
            <a:r>
              <a:rPr sz="2350" b="1" spc="6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EN</a:t>
            </a:r>
            <a:r>
              <a:rPr sz="2350" b="1" spc="5" dirty="0">
                <a:latin typeface="Calibri"/>
                <a:cs typeface="Calibri"/>
              </a:rPr>
              <a:t> </a:t>
            </a:r>
            <a:r>
              <a:rPr sz="2350" b="1" spc="-10" dirty="0">
                <a:latin typeface="Calibri"/>
                <a:cs typeface="Calibri"/>
              </a:rPr>
              <a:t>COLOMBIA</a:t>
            </a:r>
            <a:endParaRPr sz="2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ED0B2C84-1862-4D55-B032-2930618F1F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3136382" y="3401506"/>
            <a:ext cx="8975090" cy="1312545"/>
            <a:chOff x="3136382" y="3401506"/>
            <a:chExt cx="8975090" cy="131254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6382" y="3401506"/>
              <a:ext cx="8974854" cy="131228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4" name="object 4"/>
            <p:cNvSpPr/>
            <p:nvPr/>
          </p:nvSpPr>
          <p:spPr>
            <a:xfrm>
              <a:off x="3159252" y="3425317"/>
              <a:ext cx="8897620" cy="1235075"/>
            </a:xfrm>
            <a:custGeom>
              <a:avLst/>
              <a:gdLst/>
              <a:ahLst/>
              <a:cxnLst/>
              <a:rect l="l" t="t" r="r" b="b"/>
              <a:pathLst>
                <a:path w="8897620" h="1235075">
                  <a:moveTo>
                    <a:pt x="8691372" y="0"/>
                  </a:moveTo>
                  <a:lnTo>
                    <a:pt x="0" y="0"/>
                  </a:lnTo>
                  <a:lnTo>
                    <a:pt x="0" y="1234694"/>
                  </a:lnTo>
                  <a:lnTo>
                    <a:pt x="8691372" y="1234694"/>
                  </a:lnTo>
                  <a:lnTo>
                    <a:pt x="8738558" y="1229262"/>
                  </a:lnTo>
                  <a:lnTo>
                    <a:pt x="8781867" y="1213788"/>
                  </a:lnTo>
                  <a:lnTo>
                    <a:pt x="8820067" y="1189507"/>
                  </a:lnTo>
                  <a:lnTo>
                    <a:pt x="8851925" y="1157649"/>
                  </a:lnTo>
                  <a:lnTo>
                    <a:pt x="8876206" y="1119449"/>
                  </a:lnTo>
                  <a:lnTo>
                    <a:pt x="8891680" y="1076140"/>
                  </a:lnTo>
                  <a:lnTo>
                    <a:pt x="8897112" y="1028954"/>
                  </a:lnTo>
                  <a:lnTo>
                    <a:pt x="8897112" y="205740"/>
                  </a:lnTo>
                  <a:lnTo>
                    <a:pt x="8891680" y="158553"/>
                  </a:lnTo>
                  <a:lnTo>
                    <a:pt x="8876206" y="115244"/>
                  </a:lnTo>
                  <a:lnTo>
                    <a:pt x="8851925" y="77044"/>
                  </a:lnTo>
                  <a:lnTo>
                    <a:pt x="8820067" y="45186"/>
                  </a:lnTo>
                  <a:lnTo>
                    <a:pt x="8781867" y="20905"/>
                  </a:lnTo>
                  <a:lnTo>
                    <a:pt x="8738558" y="5431"/>
                  </a:lnTo>
                  <a:lnTo>
                    <a:pt x="8691372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59252" y="3425317"/>
              <a:ext cx="8897620" cy="1235075"/>
            </a:xfrm>
            <a:custGeom>
              <a:avLst/>
              <a:gdLst/>
              <a:ahLst/>
              <a:cxnLst/>
              <a:rect l="l" t="t" r="r" b="b"/>
              <a:pathLst>
                <a:path w="8897620" h="1235075">
                  <a:moveTo>
                    <a:pt x="8897112" y="205740"/>
                  </a:moveTo>
                  <a:lnTo>
                    <a:pt x="8897112" y="1028954"/>
                  </a:lnTo>
                  <a:lnTo>
                    <a:pt x="8891680" y="1076140"/>
                  </a:lnTo>
                  <a:lnTo>
                    <a:pt x="8876206" y="1119449"/>
                  </a:lnTo>
                  <a:lnTo>
                    <a:pt x="8851925" y="1157649"/>
                  </a:lnTo>
                  <a:lnTo>
                    <a:pt x="8820067" y="1189507"/>
                  </a:lnTo>
                  <a:lnTo>
                    <a:pt x="8781867" y="1213788"/>
                  </a:lnTo>
                  <a:lnTo>
                    <a:pt x="8738558" y="1229262"/>
                  </a:lnTo>
                  <a:lnTo>
                    <a:pt x="8691372" y="1234694"/>
                  </a:lnTo>
                  <a:lnTo>
                    <a:pt x="0" y="1234694"/>
                  </a:lnTo>
                  <a:lnTo>
                    <a:pt x="0" y="0"/>
                  </a:lnTo>
                  <a:lnTo>
                    <a:pt x="8691372" y="0"/>
                  </a:lnTo>
                  <a:lnTo>
                    <a:pt x="8738558" y="5431"/>
                  </a:lnTo>
                  <a:lnTo>
                    <a:pt x="8781867" y="20905"/>
                  </a:lnTo>
                  <a:lnTo>
                    <a:pt x="8820067" y="45186"/>
                  </a:lnTo>
                  <a:lnTo>
                    <a:pt x="8851925" y="77044"/>
                  </a:lnTo>
                  <a:lnTo>
                    <a:pt x="8876206" y="115244"/>
                  </a:lnTo>
                  <a:lnTo>
                    <a:pt x="8891680" y="158553"/>
                  </a:lnTo>
                  <a:lnTo>
                    <a:pt x="8897112" y="205740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94202" y="3552253"/>
            <a:ext cx="7789545" cy="928369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85420" marR="5080" indent="-173355">
              <a:lnSpc>
                <a:spcPts val="2160"/>
              </a:lnSpc>
              <a:spcBef>
                <a:spcPts val="390"/>
              </a:spcBef>
              <a:buChar char="•"/>
              <a:tabLst>
                <a:tab pos="186690" algn="l"/>
              </a:tabLst>
            </a:pPr>
            <a:r>
              <a:rPr sz="2000" dirty="0">
                <a:latin typeface="Calibri"/>
                <a:cs typeface="Calibri"/>
              </a:rPr>
              <a:t>Si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temperatura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aumenta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≥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°C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°C,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suspenda</a:t>
            </a:r>
            <a:r>
              <a:rPr sz="2000" spc="-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transfusión, 	</a:t>
            </a:r>
            <a:r>
              <a:rPr sz="2000" dirty="0">
                <a:latin typeface="Calibri"/>
                <a:cs typeface="Calibri"/>
              </a:rPr>
              <a:t>indique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antipiréticos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(acetaminofén).</a:t>
            </a:r>
            <a:endParaRPr sz="2000" dirty="0">
              <a:latin typeface="Calibri"/>
              <a:cs typeface="Calibri"/>
            </a:endParaRPr>
          </a:p>
          <a:p>
            <a:pPr marL="186055" indent="-173355">
              <a:lnSpc>
                <a:spcPct val="100000"/>
              </a:lnSpc>
              <a:spcBef>
                <a:spcPts val="95"/>
              </a:spcBef>
              <a:buFont typeface="Calibri"/>
              <a:buChar char="•"/>
              <a:tabLst>
                <a:tab pos="186055" algn="l"/>
              </a:tabLst>
            </a:pPr>
            <a:r>
              <a:rPr sz="2000" b="1" dirty="0">
                <a:latin typeface="Calibri"/>
                <a:cs typeface="Calibri"/>
              </a:rPr>
              <a:t>NO REQUIERE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EXÁMENES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complementarios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investigación.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" y="3291840"/>
            <a:ext cx="3223260" cy="153161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55003" y="3584066"/>
            <a:ext cx="2710815" cy="83883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101725" marR="5080" indent="-1089660">
              <a:lnSpc>
                <a:spcPts val="3030"/>
              </a:lnSpc>
              <a:spcBef>
                <a:spcPts val="484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AUMENTO</a:t>
            </a:r>
            <a:r>
              <a:rPr sz="2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T°</a:t>
            </a:r>
            <a:r>
              <a:rPr sz="2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0" dirty="0">
                <a:solidFill>
                  <a:srgbClr val="FFFFFF"/>
                </a:solidFill>
                <a:latin typeface="Calibri"/>
                <a:cs typeface="Calibri"/>
              </a:rPr>
              <a:t>&lt; 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2°C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54095" y="4818888"/>
            <a:ext cx="9057640" cy="1431290"/>
            <a:chOff x="3054095" y="4818888"/>
            <a:chExt cx="9057640" cy="14312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54095" y="4818888"/>
              <a:ext cx="9057132" cy="143103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95243" y="4861306"/>
              <a:ext cx="8943340" cy="1317625"/>
            </a:xfrm>
            <a:custGeom>
              <a:avLst/>
              <a:gdLst/>
              <a:ahLst/>
              <a:cxnLst/>
              <a:rect l="l" t="t" r="r" b="b"/>
              <a:pathLst>
                <a:path w="8943340" h="1317625">
                  <a:moveTo>
                    <a:pt x="8723376" y="0"/>
                  </a:moveTo>
                  <a:lnTo>
                    <a:pt x="0" y="0"/>
                  </a:lnTo>
                  <a:lnTo>
                    <a:pt x="0" y="1317015"/>
                  </a:lnTo>
                  <a:lnTo>
                    <a:pt x="8723376" y="1317015"/>
                  </a:lnTo>
                  <a:lnTo>
                    <a:pt x="8767591" y="1312555"/>
                  </a:lnTo>
                  <a:lnTo>
                    <a:pt x="8808779" y="1299764"/>
                  </a:lnTo>
                  <a:lnTo>
                    <a:pt x="8846056" y="1279524"/>
                  </a:lnTo>
                  <a:lnTo>
                    <a:pt x="8878538" y="1252718"/>
                  </a:lnTo>
                  <a:lnTo>
                    <a:pt x="8905340" y="1220229"/>
                  </a:lnTo>
                  <a:lnTo>
                    <a:pt x="8925579" y="1182941"/>
                  </a:lnTo>
                  <a:lnTo>
                    <a:pt x="8938371" y="1141735"/>
                  </a:lnTo>
                  <a:lnTo>
                    <a:pt x="8942832" y="1097495"/>
                  </a:lnTo>
                  <a:lnTo>
                    <a:pt x="8942832" y="219456"/>
                  </a:lnTo>
                  <a:lnTo>
                    <a:pt x="8938371" y="175204"/>
                  </a:lnTo>
                  <a:lnTo>
                    <a:pt x="8925579" y="133998"/>
                  </a:lnTo>
                  <a:lnTo>
                    <a:pt x="8905340" y="96719"/>
                  </a:lnTo>
                  <a:lnTo>
                    <a:pt x="8878538" y="64246"/>
                  </a:lnTo>
                  <a:lnTo>
                    <a:pt x="8846056" y="37457"/>
                  </a:lnTo>
                  <a:lnTo>
                    <a:pt x="8808779" y="17234"/>
                  </a:lnTo>
                  <a:lnTo>
                    <a:pt x="8767591" y="4455"/>
                  </a:lnTo>
                  <a:lnTo>
                    <a:pt x="8723376" y="0"/>
                  </a:lnTo>
                  <a:close/>
                </a:path>
              </a:pathLst>
            </a:custGeom>
            <a:solidFill>
              <a:srgbClr val="F5D9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95243" y="4861306"/>
              <a:ext cx="8943340" cy="1317625"/>
            </a:xfrm>
            <a:custGeom>
              <a:avLst/>
              <a:gdLst/>
              <a:ahLst/>
              <a:cxnLst/>
              <a:rect l="l" t="t" r="r" b="b"/>
              <a:pathLst>
                <a:path w="8943340" h="1317625">
                  <a:moveTo>
                    <a:pt x="8942832" y="219456"/>
                  </a:moveTo>
                  <a:lnTo>
                    <a:pt x="8942832" y="1097495"/>
                  </a:lnTo>
                  <a:lnTo>
                    <a:pt x="8938371" y="1141735"/>
                  </a:lnTo>
                  <a:lnTo>
                    <a:pt x="8925579" y="1182941"/>
                  </a:lnTo>
                  <a:lnTo>
                    <a:pt x="8905340" y="1220229"/>
                  </a:lnTo>
                  <a:lnTo>
                    <a:pt x="8878538" y="1252718"/>
                  </a:lnTo>
                  <a:lnTo>
                    <a:pt x="8846056" y="1279524"/>
                  </a:lnTo>
                  <a:lnTo>
                    <a:pt x="8808779" y="1299764"/>
                  </a:lnTo>
                  <a:lnTo>
                    <a:pt x="8767591" y="1312555"/>
                  </a:lnTo>
                  <a:lnTo>
                    <a:pt x="8723376" y="1317015"/>
                  </a:lnTo>
                  <a:lnTo>
                    <a:pt x="0" y="1317015"/>
                  </a:lnTo>
                  <a:lnTo>
                    <a:pt x="0" y="0"/>
                  </a:lnTo>
                  <a:lnTo>
                    <a:pt x="8723376" y="0"/>
                  </a:lnTo>
                  <a:lnTo>
                    <a:pt x="8767591" y="4455"/>
                  </a:lnTo>
                  <a:lnTo>
                    <a:pt x="8808779" y="17234"/>
                  </a:lnTo>
                  <a:lnTo>
                    <a:pt x="8846056" y="37457"/>
                  </a:lnTo>
                  <a:lnTo>
                    <a:pt x="8878538" y="64246"/>
                  </a:lnTo>
                  <a:lnTo>
                    <a:pt x="8905340" y="96719"/>
                  </a:lnTo>
                  <a:lnTo>
                    <a:pt x="8925579" y="133998"/>
                  </a:lnTo>
                  <a:lnTo>
                    <a:pt x="8938371" y="175204"/>
                  </a:lnTo>
                  <a:lnTo>
                    <a:pt x="8942832" y="219456"/>
                  </a:lnTo>
                  <a:close/>
                </a:path>
              </a:pathLst>
            </a:custGeom>
            <a:ln w="12700">
              <a:solidFill>
                <a:srgbClr val="F5D9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326384" y="4950904"/>
            <a:ext cx="8338820" cy="11576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4604" rIns="0" bIns="0" rtlCol="0">
            <a:spAutoFit/>
          </a:bodyPr>
          <a:lstStyle/>
          <a:p>
            <a:pPr marL="186055" indent="-173355">
              <a:lnSpc>
                <a:spcPts val="2280"/>
              </a:lnSpc>
              <a:spcBef>
                <a:spcPts val="114"/>
              </a:spcBef>
              <a:buChar char="•"/>
              <a:tabLst>
                <a:tab pos="186055" algn="l"/>
              </a:tabLst>
            </a:pPr>
            <a:r>
              <a:rPr sz="2000" dirty="0">
                <a:latin typeface="Calibri"/>
                <a:cs typeface="Calibri"/>
              </a:rPr>
              <a:t>Suspender</a:t>
            </a:r>
            <a:r>
              <a:rPr sz="2000" spc="-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transfusión,</a:t>
            </a:r>
            <a:r>
              <a:rPr sz="2000" spc="-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indicar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manejo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sintomático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SOLICITAR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PRUEBAS</a:t>
            </a:r>
            <a:r>
              <a:rPr sz="2000" b="1" spc="-114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DE</a:t>
            </a:r>
            <a:endParaRPr sz="2000" dirty="0">
              <a:latin typeface="Calibri"/>
              <a:cs typeface="Calibri"/>
            </a:endParaRPr>
          </a:p>
          <a:p>
            <a:pPr marL="186690">
              <a:lnSpc>
                <a:spcPts val="2165"/>
              </a:lnSpc>
            </a:pPr>
            <a:r>
              <a:rPr sz="2000" b="1" dirty="0">
                <a:latin typeface="Calibri"/>
                <a:cs typeface="Calibri"/>
              </a:rPr>
              <a:t>LABORATORIO</a:t>
            </a:r>
            <a:r>
              <a:rPr sz="2000" b="1" spc="-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investigación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(Descartar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hemólisis,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Coombs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directo,</a:t>
            </a:r>
            <a:endParaRPr sz="2000" dirty="0">
              <a:latin typeface="Calibri"/>
              <a:cs typeface="Calibri"/>
            </a:endParaRPr>
          </a:p>
          <a:p>
            <a:pPr marL="186690">
              <a:lnSpc>
                <a:spcPts val="2165"/>
              </a:lnSpc>
            </a:pPr>
            <a:r>
              <a:rPr sz="2000" dirty="0">
                <a:latin typeface="Calibri"/>
                <a:cs typeface="Calibri"/>
              </a:rPr>
              <a:t>Hemoglobina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libre,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Tamizaje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anticuerpos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antileucocitarios,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cultivo</a:t>
            </a:r>
            <a:r>
              <a:rPr sz="2000" spc="-20" dirty="0">
                <a:latin typeface="Calibri"/>
                <a:cs typeface="Calibri"/>
              </a:rPr>
              <a:t> para</a:t>
            </a:r>
            <a:endParaRPr sz="2000" dirty="0">
              <a:latin typeface="Calibri"/>
              <a:cs typeface="Calibri"/>
            </a:endParaRPr>
          </a:p>
          <a:p>
            <a:pPr marL="186690">
              <a:lnSpc>
                <a:spcPts val="2280"/>
              </a:lnSpc>
            </a:pPr>
            <a:r>
              <a:rPr sz="2000" dirty="0">
                <a:latin typeface="Calibri"/>
                <a:cs typeface="Calibri"/>
              </a:rPr>
              <a:t>descartar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contaminación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unidad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transfundida,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confirmación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grupo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ABO).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44" y="4764023"/>
            <a:ext cx="3159252" cy="153162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91845" y="5063744"/>
            <a:ext cx="2444750" cy="8388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195"/>
              </a:lnSpc>
              <a:spcBef>
                <a:spcPts val="110"/>
              </a:spcBef>
            </a:pP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AUMENTO</a:t>
            </a:r>
            <a:r>
              <a:rPr sz="2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T°</a:t>
            </a:r>
            <a:endParaRPr sz="2800">
              <a:latin typeface="Calibri"/>
              <a:cs typeface="Calibri"/>
            </a:endParaRPr>
          </a:p>
          <a:p>
            <a:pPr marR="71755" algn="ctr">
              <a:lnSpc>
                <a:spcPts val="3195"/>
              </a:lnSpc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≥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 2°C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138551" y="1095959"/>
            <a:ext cx="8065134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45" dirty="0">
                <a:latin typeface="Tahoma"/>
                <a:cs typeface="Tahoma"/>
              </a:rPr>
              <a:t>REACCIÓN</a:t>
            </a:r>
            <a:r>
              <a:rPr sz="3600" b="1" spc="-145" dirty="0">
                <a:latin typeface="Tahoma"/>
                <a:cs typeface="Tahoma"/>
              </a:rPr>
              <a:t> </a:t>
            </a:r>
            <a:r>
              <a:rPr sz="3600" b="1" spc="-35" dirty="0">
                <a:latin typeface="Tahoma"/>
                <a:cs typeface="Tahoma"/>
              </a:rPr>
              <a:t>FEBRIL</a:t>
            </a:r>
            <a:r>
              <a:rPr sz="3600" b="1" spc="-145" dirty="0">
                <a:latin typeface="Tahoma"/>
                <a:cs typeface="Tahoma"/>
              </a:rPr>
              <a:t> </a:t>
            </a:r>
            <a:r>
              <a:rPr sz="3600" b="1" dirty="0">
                <a:latin typeface="Tahoma"/>
                <a:cs typeface="Tahoma"/>
              </a:rPr>
              <a:t>NO</a:t>
            </a:r>
            <a:r>
              <a:rPr sz="3600" b="1" spc="-254" dirty="0">
                <a:latin typeface="Tahoma"/>
                <a:cs typeface="Tahoma"/>
              </a:rPr>
              <a:t> </a:t>
            </a:r>
            <a:r>
              <a:rPr sz="3600" b="1" spc="-40" dirty="0">
                <a:latin typeface="Tahoma"/>
                <a:cs typeface="Tahoma"/>
              </a:rPr>
              <a:t>HEMOLÍTICA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3776" y="905255"/>
            <a:ext cx="2098548" cy="209854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118608" y="2262327"/>
            <a:ext cx="2581275" cy="641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4000" b="1" spc="-10" dirty="0">
                <a:latin typeface="Calibri"/>
                <a:cs typeface="Calibri"/>
              </a:rPr>
              <a:t>CONDUCTA: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7899B327-A3B8-46FC-9555-477A2F103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1426463"/>
            <a:ext cx="7082028" cy="571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16860" y="515493"/>
            <a:ext cx="671449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40" dirty="0">
                <a:latin typeface="Tahoma"/>
                <a:cs typeface="Tahoma"/>
              </a:rPr>
              <a:t>REACCIÓN</a:t>
            </a:r>
            <a:r>
              <a:rPr sz="3600" b="1" spc="-225" dirty="0">
                <a:latin typeface="Tahoma"/>
                <a:cs typeface="Tahoma"/>
              </a:rPr>
              <a:t> </a:t>
            </a:r>
            <a:r>
              <a:rPr sz="3600" b="1" spc="-35" dirty="0">
                <a:latin typeface="Tahoma"/>
                <a:cs typeface="Tahoma"/>
              </a:rPr>
              <a:t>ALÉRGICA</a:t>
            </a:r>
            <a:r>
              <a:rPr sz="3600" b="1" spc="-195" dirty="0">
                <a:latin typeface="Tahoma"/>
                <a:cs typeface="Tahoma"/>
              </a:rPr>
              <a:t> </a:t>
            </a:r>
            <a:r>
              <a:rPr sz="3600" b="1" spc="-10" dirty="0">
                <a:latin typeface="Tahoma"/>
                <a:cs typeface="Tahoma"/>
              </a:rPr>
              <a:t>MENOR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023" y="1497647"/>
            <a:ext cx="6776084" cy="366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00" b="1" dirty="0">
                <a:latin typeface="Calibri"/>
                <a:cs typeface="Calibri"/>
              </a:rPr>
              <a:t>PUEDE</a:t>
            </a:r>
            <a:r>
              <a:rPr sz="2200" b="1" spc="-13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PRESENTARSE</a:t>
            </a:r>
            <a:r>
              <a:rPr sz="2200" b="1" spc="-20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SOLO</a:t>
            </a:r>
            <a:r>
              <a:rPr sz="2200" b="1" spc="-3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CON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SIGNOS</a:t>
            </a:r>
            <a:r>
              <a:rPr sz="2200" b="1" spc="-8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MUCOCUTANEOS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38251" y="4396866"/>
          <a:ext cx="6961505" cy="1706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61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CARACTERÍSTICAS</a:t>
                      </a:r>
                      <a:r>
                        <a:rPr sz="2000" b="1" spc="-1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COMUNES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r>
                        <a:rPr sz="20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CONDUCTA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383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0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0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No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representa</a:t>
                      </a:r>
                      <a:r>
                        <a:rPr sz="2000" spc="-1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riesgo</a:t>
                      </a:r>
                      <a:r>
                        <a:rPr sz="2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inmediato</a:t>
                      </a:r>
                      <a:r>
                        <a:rPr sz="2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2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vida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paciente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ts val="2390"/>
                        </a:lnSpc>
                        <a:spcBef>
                          <a:spcPts val="50"/>
                        </a:spcBef>
                      </a:pPr>
                      <a:r>
                        <a:rPr sz="2000" spc="-25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Responde</a:t>
                      </a:r>
                      <a:r>
                        <a:rPr sz="20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rápidamente</a:t>
                      </a:r>
                      <a:r>
                        <a:rPr sz="20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tratamiento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sintomático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ts val="2380"/>
                        </a:lnSpc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(antihistamínicos</a:t>
                      </a:r>
                      <a:r>
                        <a:rPr sz="2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esteroideos)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ts val="2390"/>
                        </a:lnSpc>
                      </a:pPr>
                      <a:r>
                        <a:rPr sz="2000" spc="-20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Considerar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posibilidad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continuar</a:t>
                      </a:r>
                      <a:r>
                        <a:rPr sz="20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transfusión</a:t>
                      </a:r>
                      <a:r>
                        <a:rPr sz="20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sanguínea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D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24230" y="2218689"/>
          <a:ext cx="6962140" cy="1706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81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1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560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SINTOMAS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C572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0640">
                <a:tc>
                  <a:txBody>
                    <a:bodyPr/>
                    <a:lstStyle/>
                    <a:p>
                      <a:pPr marL="274320" indent="-182245">
                        <a:lnSpc>
                          <a:spcPts val="2390"/>
                        </a:lnSpc>
                        <a:spcBef>
                          <a:spcPts val="265"/>
                        </a:spcBef>
                        <a:buChar char="•"/>
                        <a:tabLst>
                          <a:tab pos="274320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Erupción</a:t>
                      </a:r>
                      <a:r>
                        <a:rPr sz="20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prurito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74320" indent="-182245">
                        <a:lnSpc>
                          <a:spcPts val="2390"/>
                        </a:lnSpc>
                        <a:buChar char="•"/>
                        <a:tabLst>
                          <a:tab pos="274320" algn="l"/>
                        </a:tabLst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Urticaria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74320" indent="-182245">
                        <a:lnSpc>
                          <a:spcPts val="2390"/>
                        </a:lnSpc>
                        <a:spcBef>
                          <a:spcPts val="55"/>
                        </a:spcBef>
                        <a:buChar char="•"/>
                        <a:tabLst>
                          <a:tab pos="274320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Angioedema</a:t>
                      </a:r>
                      <a:r>
                        <a:rPr sz="20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localizado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74320" indent="-182245">
                        <a:lnSpc>
                          <a:spcPts val="2390"/>
                        </a:lnSpc>
                        <a:buChar char="•"/>
                        <a:tabLst>
                          <a:tab pos="274320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Edema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conjuntival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1CD"/>
                    </a:solidFill>
                  </a:tcPr>
                </a:tc>
                <a:tc>
                  <a:txBody>
                    <a:bodyPr/>
                    <a:lstStyle/>
                    <a:p>
                      <a:pPr marL="276860" indent="-182880">
                        <a:lnSpc>
                          <a:spcPts val="2390"/>
                        </a:lnSpc>
                        <a:spcBef>
                          <a:spcPts val="265"/>
                        </a:spcBef>
                        <a:buChar char="•"/>
                        <a:tabLst>
                          <a:tab pos="276860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Edema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2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labios,</a:t>
                      </a:r>
                      <a:r>
                        <a:rPr sz="2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lengua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y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ts val="2390"/>
                        </a:lnSpc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úvula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76860" indent="-182880">
                        <a:lnSpc>
                          <a:spcPts val="2390"/>
                        </a:lnSpc>
                        <a:spcBef>
                          <a:spcPts val="55"/>
                        </a:spcBef>
                        <a:buChar char="•"/>
                        <a:tabLst>
                          <a:tab pos="276860" algn="l"/>
                        </a:tabLst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Prurito</a:t>
                      </a:r>
                      <a:r>
                        <a:rPr sz="2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periorbital,</a:t>
                      </a:r>
                      <a:r>
                        <a:rPr sz="20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eritema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y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ts val="2390"/>
                        </a:lnSpc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edema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1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09559" y="1170432"/>
            <a:ext cx="3579876" cy="108356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142858" y="1273492"/>
            <a:ext cx="3130550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dirty="0">
                <a:latin typeface="Calibri"/>
                <a:cs typeface="Calibri"/>
              </a:rPr>
              <a:t>INICIA</a:t>
            </a:r>
            <a:r>
              <a:rPr sz="1850" b="1" spc="75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DURANTE</a:t>
            </a:r>
            <a:r>
              <a:rPr sz="1850" b="1" spc="16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O</a:t>
            </a:r>
            <a:r>
              <a:rPr sz="1850" b="1" spc="9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DENTRO</a:t>
            </a:r>
            <a:r>
              <a:rPr sz="1850" b="1" spc="170" dirty="0">
                <a:latin typeface="Calibri"/>
                <a:cs typeface="Calibri"/>
              </a:rPr>
              <a:t> </a:t>
            </a:r>
            <a:r>
              <a:rPr sz="1850" b="1" spc="-25" dirty="0">
                <a:latin typeface="Calibri"/>
                <a:cs typeface="Calibri"/>
              </a:rPr>
              <a:t>DE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42858" y="1538922"/>
            <a:ext cx="3122295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dirty="0">
                <a:latin typeface="Calibri"/>
                <a:cs typeface="Calibri"/>
              </a:rPr>
              <a:t>LAS</a:t>
            </a:r>
            <a:r>
              <a:rPr sz="1850" b="1" spc="7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4</a:t>
            </a:r>
            <a:r>
              <a:rPr sz="1850" b="1" spc="1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HORAS</a:t>
            </a:r>
            <a:r>
              <a:rPr sz="1850" b="1" spc="75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DE</a:t>
            </a:r>
            <a:r>
              <a:rPr sz="1850" b="1" spc="4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REALIZADA</a:t>
            </a:r>
            <a:r>
              <a:rPr sz="1850" b="1" spc="114" dirty="0">
                <a:latin typeface="Calibri"/>
                <a:cs typeface="Calibri"/>
              </a:rPr>
              <a:t> </a:t>
            </a:r>
            <a:r>
              <a:rPr sz="1850" b="1" spc="-25" dirty="0">
                <a:latin typeface="Calibri"/>
                <a:cs typeface="Calibri"/>
              </a:rPr>
              <a:t>LA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84742" y="1804479"/>
            <a:ext cx="1453515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spc="-10" dirty="0">
                <a:latin typeface="Calibri"/>
                <a:cs typeface="Calibri"/>
              </a:rPr>
              <a:t>TRANSFUSIÓN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91844" y="2633459"/>
            <a:ext cx="3817641" cy="342445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26529" y="6464401"/>
            <a:ext cx="114141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PROPÓSITO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CLASIFICACIÓN,</a:t>
            </a:r>
            <a:r>
              <a:rPr sz="1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ESTE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TIPO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REACCIÓN</a:t>
            </a:r>
            <a:r>
              <a:rPr sz="1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ALÉRGICA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DEBE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CATALOGARSE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80" dirty="0">
                <a:solidFill>
                  <a:srgbClr val="FFFFFF"/>
                </a:solidFill>
                <a:latin typeface="Wingdings"/>
                <a:cs typeface="Wingdings"/>
              </a:rPr>
              <a:t>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SEVERA.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1362455"/>
            <a:ext cx="7082028" cy="71780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26004" y="515493"/>
            <a:ext cx="670115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40" dirty="0">
                <a:latin typeface="Tahoma"/>
                <a:cs typeface="Tahoma"/>
              </a:rPr>
              <a:t>REACCIÓN</a:t>
            </a:r>
            <a:r>
              <a:rPr sz="3600" b="1" spc="-225" dirty="0">
                <a:latin typeface="Tahoma"/>
                <a:cs typeface="Tahoma"/>
              </a:rPr>
              <a:t> </a:t>
            </a:r>
            <a:r>
              <a:rPr sz="3600" b="1" spc="-30" dirty="0">
                <a:latin typeface="Tahoma"/>
                <a:cs typeface="Tahoma"/>
              </a:rPr>
              <a:t>ALÉRGICA</a:t>
            </a:r>
            <a:r>
              <a:rPr sz="3600" b="1" spc="-185" dirty="0">
                <a:latin typeface="Tahoma"/>
                <a:cs typeface="Tahoma"/>
              </a:rPr>
              <a:t> </a:t>
            </a:r>
            <a:r>
              <a:rPr sz="3600" b="1" spc="-10" dirty="0">
                <a:latin typeface="Tahoma"/>
                <a:cs typeface="Tahoma"/>
              </a:rPr>
              <a:t>MAYOR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9766" y="1443672"/>
            <a:ext cx="6704330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b="1" dirty="0">
                <a:latin typeface="Calibri"/>
                <a:cs typeface="Calibri"/>
              </a:rPr>
              <a:t>COMPROMETE</a:t>
            </a:r>
            <a:r>
              <a:rPr sz="1700" b="1" spc="-105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LOS</a:t>
            </a:r>
            <a:r>
              <a:rPr sz="1700" b="1" spc="-7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SISTEMAS</a:t>
            </a:r>
            <a:r>
              <a:rPr sz="1700" b="1" spc="-75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RESPIRATORIO</a:t>
            </a:r>
            <a:r>
              <a:rPr sz="1700" b="1" spc="-18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-</a:t>
            </a:r>
            <a:r>
              <a:rPr sz="1700" b="1" spc="1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CARDIOVASCULAR</a:t>
            </a:r>
            <a:r>
              <a:rPr sz="1700" b="1" spc="-8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Y</a:t>
            </a:r>
            <a:r>
              <a:rPr sz="1700" b="1" spc="10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CURSA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7813" y="1681797"/>
            <a:ext cx="3446145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b="1" dirty="0">
                <a:latin typeface="Calibri"/>
                <a:cs typeface="Calibri"/>
              </a:rPr>
              <a:t>COMO</a:t>
            </a:r>
            <a:r>
              <a:rPr sz="1700" b="1" spc="-5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UNA</a:t>
            </a:r>
            <a:r>
              <a:rPr sz="1700" b="1" spc="2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REACCIÓN</a:t>
            </a:r>
            <a:r>
              <a:rPr sz="1700" b="1" spc="-100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ANAFILÁCTICA</a:t>
            </a:r>
            <a:endParaRPr sz="1700" dirty="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111521"/>
              </p:ext>
            </p:extLst>
          </p:nvPr>
        </p:nvGraphicFramePr>
        <p:xfrm>
          <a:off x="650303" y="4524375"/>
          <a:ext cx="10957560" cy="177927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0957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100" b="1" spc="-10" dirty="0">
                          <a:solidFill>
                            <a:srgbClr val="FFFFFF"/>
                          </a:solidFill>
                        </a:rPr>
                        <a:t>CAUSAS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3302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47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100" spc="-210" dirty="0"/>
                        <a:t></a:t>
                      </a:r>
                      <a:r>
                        <a:rPr sz="2100" spc="-55" dirty="0"/>
                        <a:t> </a:t>
                      </a:r>
                      <a:r>
                        <a:rPr sz="2100" spc="-10" dirty="0"/>
                        <a:t>Interacción</a:t>
                      </a:r>
                      <a:r>
                        <a:rPr sz="2100" spc="-35" dirty="0"/>
                        <a:t> </a:t>
                      </a:r>
                      <a:r>
                        <a:rPr sz="2100" dirty="0"/>
                        <a:t>entre</a:t>
                      </a:r>
                      <a:r>
                        <a:rPr sz="2100" spc="-85" dirty="0"/>
                        <a:t> </a:t>
                      </a:r>
                      <a:r>
                        <a:rPr sz="2100" dirty="0"/>
                        <a:t>un</a:t>
                      </a:r>
                      <a:r>
                        <a:rPr sz="2100" spc="-75" dirty="0"/>
                        <a:t> </a:t>
                      </a:r>
                      <a:r>
                        <a:rPr sz="2100" dirty="0"/>
                        <a:t>alérgeno</a:t>
                      </a:r>
                      <a:r>
                        <a:rPr sz="2100" spc="-20" dirty="0"/>
                        <a:t> </a:t>
                      </a:r>
                      <a:r>
                        <a:rPr sz="2100" dirty="0"/>
                        <a:t>y</a:t>
                      </a:r>
                      <a:r>
                        <a:rPr sz="2100" spc="-65" dirty="0"/>
                        <a:t> </a:t>
                      </a:r>
                      <a:r>
                        <a:rPr sz="2100" dirty="0"/>
                        <a:t>un</a:t>
                      </a:r>
                      <a:r>
                        <a:rPr sz="2100" spc="-75" dirty="0"/>
                        <a:t> </a:t>
                      </a:r>
                      <a:r>
                        <a:rPr sz="2100" dirty="0"/>
                        <a:t>anticuerpo</a:t>
                      </a:r>
                      <a:r>
                        <a:rPr sz="2100" spc="-15" dirty="0"/>
                        <a:t> </a:t>
                      </a:r>
                      <a:r>
                        <a:rPr sz="2100" spc="-10" dirty="0"/>
                        <a:t>preformado.</a:t>
                      </a:r>
                      <a:endParaRPr sz="2100" dirty="0"/>
                    </a:p>
                    <a:p>
                      <a:pPr marL="91440">
                        <a:lnSpc>
                          <a:spcPts val="2485"/>
                        </a:lnSpc>
                        <a:spcBef>
                          <a:spcPts val="5"/>
                        </a:spcBef>
                      </a:pPr>
                      <a:r>
                        <a:rPr sz="2100" spc="-210" dirty="0"/>
                        <a:t></a:t>
                      </a:r>
                      <a:r>
                        <a:rPr sz="2100" spc="-55" dirty="0"/>
                        <a:t> </a:t>
                      </a:r>
                      <a:r>
                        <a:rPr sz="2100" dirty="0"/>
                        <a:t>La</a:t>
                      </a:r>
                      <a:r>
                        <a:rPr sz="2100" spc="-114" dirty="0"/>
                        <a:t> </a:t>
                      </a:r>
                      <a:r>
                        <a:rPr sz="2100" dirty="0"/>
                        <a:t>deficiencia</a:t>
                      </a:r>
                      <a:r>
                        <a:rPr sz="2100" spc="20" dirty="0"/>
                        <a:t> </a:t>
                      </a:r>
                      <a:r>
                        <a:rPr sz="2100" dirty="0"/>
                        <a:t>de</a:t>
                      </a:r>
                      <a:r>
                        <a:rPr sz="2100" spc="-75" dirty="0"/>
                        <a:t> </a:t>
                      </a:r>
                      <a:r>
                        <a:rPr sz="2100" dirty="0"/>
                        <a:t>IgA</a:t>
                      </a:r>
                      <a:r>
                        <a:rPr sz="2100" spc="-40" dirty="0"/>
                        <a:t> </a:t>
                      </a:r>
                      <a:r>
                        <a:rPr sz="2100" dirty="0"/>
                        <a:t>y/o</a:t>
                      </a:r>
                      <a:r>
                        <a:rPr sz="2100" spc="-5" dirty="0"/>
                        <a:t> </a:t>
                      </a:r>
                      <a:r>
                        <a:rPr sz="2100" dirty="0"/>
                        <a:t>de</a:t>
                      </a:r>
                      <a:r>
                        <a:rPr sz="2100" spc="-75" dirty="0"/>
                        <a:t> </a:t>
                      </a:r>
                      <a:r>
                        <a:rPr sz="2100" dirty="0"/>
                        <a:t>anti-IgA</a:t>
                      </a:r>
                      <a:r>
                        <a:rPr sz="2100" spc="-100" dirty="0"/>
                        <a:t> </a:t>
                      </a:r>
                      <a:r>
                        <a:rPr sz="2100" dirty="0"/>
                        <a:t>en</a:t>
                      </a:r>
                      <a:r>
                        <a:rPr sz="2100" spc="-65" dirty="0"/>
                        <a:t> </a:t>
                      </a:r>
                      <a:r>
                        <a:rPr sz="2100" dirty="0"/>
                        <a:t>los</a:t>
                      </a:r>
                      <a:r>
                        <a:rPr sz="2100" spc="-10" dirty="0"/>
                        <a:t> receptores</a:t>
                      </a:r>
                      <a:r>
                        <a:rPr sz="2100" spc="50" dirty="0"/>
                        <a:t> </a:t>
                      </a:r>
                      <a:r>
                        <a:rPr sz="2100" dirty="0"/>
                        <a:t>se</a:t>
                      </a:r>
                      <a:r>
                        <a:rPr sz="2100" spc="-75" dirty="0"/>
                        <a:t> </a:t>
                      </a:r>
                      <a:r>
                        <a:rPr sz="2100" dirty="0"/>
                        <a:t>ha</a:t>
                      </a:r>
                      <a:r>
                        <a:rPr sz="2100" spc="-45" dirty="0"/>
                        <a:t> </a:t>
                      </a:r>
                      <a:r>
                        <a:rPr sz="2100" dirty="0"/>
                        <a:t>asociado</a:t>
                      </a:r>
                      <a:r>
                        <a:rPr sz="2100" spc="-5" dirty="0"/>
                        <a:t> </a:t>
                      </a:r>
                      <a:r>
                        <a:rPr sz="2100" dirty="0"/>
                        <a:t>con</a:t>
                      </a:r>
                      <a:r>
                        <a:rPr sz="2100" spc="-65" dirty="0"/>
                        <a:t> </a:t>
                      </a:r>
                      <a:r>
                        <a:rPr sz="2100" dirty="0"/>
                        <a:t>reacciones</a:t>
                      </a:r>
                      <a:r>
                        <a:rPr sz="2100" spc="110" dirty="0"/>
                        <a:t> </a:t>
                      </a:r>
                      <a:r>
                        <a:rPr sz="2100" spc="-10" dirty="0"/>
                        <a:t>alérgicas</a:t>
                      </a:r>
                      <a:endParaRPr sz="2100" dirty="0"/>
                    </a:p>
                    <a:p>
                      <a:pPr marL="91440">
                        <a:lnSpc>
                          <a:spcPts val="2485"/>
                        </a:lnSpc>
                      </a:pPr>
                      <a:r>
                        <a:rPr sz="2100" spc="-10" dirty="0"/>
                        <a:t>severas</a:t>
                      </a:r>
                      <a:r>
                        <a:rPr sz="2100" spc="-35" dirty="0"/>
                        <a:t> </a:t>
                      </a:r>
                      <a:r>
                        <a:rPr sz="2100" spc="-10" dirty="0"/>
                        <a:t>(infrecuente).</a:t>
                      </a:r>
                      <a:endParaRPr sz="2100" dirty="0">
                        <a:latin typeface="Calibri"/>
                        <a:cs typeface="Calibri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426528"/>
              </p:ext>
            </p:extLst>
          </p:nvPr>
        </p:nvGraphicFramePr>
        <p:xfrm>
          <a:off x="662851" y="2440685"/>
          <a:ext cx="10944860" cy="201104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0944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SIGNOS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Y</a:t>
                      </a:r>
                      <a:r>
                        <a:rPr sz="2000" b="1" spc="-90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</a:rPr>
                        <a:t>SÍNTOMAS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000" spc="-180" dirty="0"/>
                        <a:t></a:t>
                      </a:r>
                      <a:r>
                        <a:rPr sz="2000" dirty="0"/>
                        <a:t> </a:t>
                      </a:r>
                      <a:r>
                        <a:rPr sz="2000" b="1" dirty="0"/>
                        <a:t>Compromiso</a:t>
                      </a:r>
                      <a:r>
                        <a:rPr sz="2000" b="1" spc="-135" dirty="0"/>
                        <a:t> </a:t>
                      </a:r>
                      <a:r>
                        <a:rPr sz="2000" b="1" spc="-10" dirty="0"/>
                        <a:t>Mucocutaneo.</a:t>
                      </a:r>
                      <a:endParaRPr sz="2000" dirty="0"/>
                    </a:p>
                    <a:p>
                      <a:pPr marL="91440">
                        <a:lnSpc>
                          <a:spcPts val="2390"/>
                        </a:lnSpc>
                        <a:spcBef>
                          <a:spcPts val="50"/>
                        </a:spcBef>
                      </a:pPr>
                      <a:r>
                        <a:rPr sz="2000" spc="-180" dirty="0"/>
                        <a:t></a:t>
                      </a:r>
                      <a:r>
                        <a:rPr sz="2000" spc="-30" dirty="0"/>
                        <a:t> </a:t>
                      </a:r>
                      <a:r>
                        <a:rPr sz="2000" b="1" dirty="0"/>
                        <a:t>Laríngeos</a:t>
                      </a:r>
                      <a:r>
                        <a:rPr sz="2000" b="1" spc="-114" dirty="0"/>
                        <a:t> </a:t>
                      </a:r>
                      <a:r>
                        <a:rPr sz="2000" dirty="0"/>
                        <a:t>(estenosis</a:t>
                      </a:r>
                      <a:r>
                        <a:rPr sz="2000" spc="-110" dirty="0"/>
                        <a:t> </a:t>
                      </a:r>
                      <a:r>
                        <a:rPr sz="2000" dirty="0"/>
                        <a:t>laríngea,</a:t>
                      </a:r>
                      <a:r>
                        <a:rPr sz="2000" spc="-95" dirty="0"/>
                        <a:t> </a:t>
                      </a:r>
                      <a:r>
                        <a:rPr sz="2000" dirty="0"/>
                        <a:t>disfagia, disfonía,</a:t>
                      </a:r>
                      <a:r>
                        <a:rPr sz="2000" spc="-60" dirty="0"/>
                        <a:t> </a:t>
                      </a:r>
                      <a:r>
                        <a:rPr sz="2000" dirty="0"/>
                        <a:t>Roncus</a:t>
                      </a:r>
                      <a:r>
                        <a:rPr sz="2000" spc="-114" dirty="0"/>
                        <a:t> </a:t>
                      </a:r>
                      <a:r>
                        <a:rPr sz="2000" dirty="0"/>
                        <a:t>y</a:t>
                      </a:r>
                      <a:r>
                        <a:rPr sz="2000" spc="-45" dirty="0"/>
                        <a:t> </a:t>
                      </a:r>
                      <a:r>
                        <a:rPr sz="2000" spc="-10" dirty="0"/>
                        <a:t>estridor).</a:t>
                      </a:r>
                      <a:endParaRPr sz="2000" dirty="0"/>
                    </a:p>
                    <a:p>
                      <a:pPr marL="91440">
                        <a:lnSpc>
                          <a:spcPts val="2380"/>
                        </a:lnSpc>
                      </a:pPr>
                      <a:r>
                        <a:rPr sz="2000" spc="-180" dirty="0"/>
                        <a:t></a:t>
                      </a:r>
                      <a:r>
                        <a:rPr sz="2000" spc="-30" dirty="0"/>
                        <a:t> </a:t>
                      </a:r>
                      <a:r>
                        <a:rPr sz="2000" b="1" dirty="0"/>
                        <a:t>Pulmonares</a:t>
                      </a:r>
                      <a:r>
                        <a:rPr sz="2000" b="1" spc="-170" dirty="0"/>
                        <a:t> </a:t>
                      </a:r>
                      <a:r>
                        <a:rPr sz="2000" dirty="0"/>
                        <a:t>(disnea,</a:t>
                      </a:r>
                      <a:r>
                        <a:rPr sz="2000" spc="-25" dirty="0"/>
                        <a:t> </a:t>
                      </a:r>
                      <a:r>
                        <a:rPr sz="2000" dirty="0"/>
                        <a:t>tos,</a:t>
                      </a:r>
                      <a:r>
                        <a:rPr sz="2000" spc="-105" dirty="0"/>
                        <a:t> </a:t>
                      </a:r>
                      <a:r>
                        <a:rPr sz="2000" dirty="0"/>
                        <a:t>sibilancias,</a:t>
                      </a:r>
                      <a:r>
                        <a:rPr sz="2000" spc="95" dirty="0"/>
                        <a:t> </a:t>
                      </a:r>
                      <a:r>
                        <a:rPr sz="2000" dirty="0"/>
                        <a:t>broncoespasmos,</a:t>
                      </a:r>
                      <a:r>
                        <a:rPr sz="2000" spc="-165" dirty="0"/>
                        <a:t> </a:t>
                      </a:r>
                      <a:r>
                        <a:rPr sz="2000" spc="-10" dirty="0"/>
                        <a:t>hipoxemia).</a:t>
                      </a:r>
                      <a:endParaRPr sz="2000" dirty="0"/>
                    </a:p>
                    <a:p>
                      <a:pPr marL="91440">
                        <a:lnSpc>
                          <a:spcPts val="2380"/>
                        </a:lnSpc>
                      </a:pPr>
                      <a:r>
                        <a:rPr sz="2000" spc="-180" dirty="0"/>
                        <a:t></a:t>
                      </a:r>
                      <a:r>
                        <a:rPr sz="2000" spc="-250" dirty="0"/>
                        <a:t> </a:t>
                      </a:r>
                      <a:r>
                        <a:rPr sz="2000" b="1" dirty="0"/>
                        <a:t>Hipotensión</a:t>
                      </a:r>
                      <a:r>
                        <a:rPr sz="2000" b="1" spc="-175" dirty="0"/>
                        <a:t> </a:t>
                      </a:r>
                      <a:r>
                        <a:rPr sz="2000" b="1" dirty="0"/>
                        <a:t>severa</a:t>
                      </a:r>
                      <a:r>
                        <a:rPr sz="2000" b="1" spc="30" dirty="0"/>
                        <a:t> </a:t>
                      </a:r>
                      <a:r>
                        <a:rPr sz="2000" dirty="0"/>
                        <a:t>que</a:t>
                      </a:r>
                      <a:r>
                        <a:rPr sz="2000" spc="-95" dirty="0"/>
                        <a:t> </a:t>
                      </a:r>
                      <a:r>
                        <a:rPr sz="2000" dirty="0"/>
                        <a:t>requiere</a:t>
                      </a:r>
                      <a:r>
                        <a:rPr sz="2000" spc="-165" dirty="0"/>
                        <a:t> </a:t>
                      </a:r>
                      <a:r>
                        <a:rPr sz="2000" dirty="0"/>
                        <a:t>manejo</a:t>
                      </a:r>
                      <a:r>
                        <a:rPr sz="2000" spc="445" dirty="0"/>
                        <a:t> </a:t>
                      </a:r>
                      <a:r>
                        <a:rPr sz="2000" spc="-10" dirty="0"/>
                        <a:t>vasopresor.</a:t>
                      </a:r>
                      <a:endParaRPr sz="2000" dirty="0"/>
                    </a:p>
                    <a:p>
                      <a:pPr marL="91440">
                        <a:lnSpc>
                          <a:spcPts val="2390"/>
                        </a:lnSpc>
                      </a:pPr>
                      <a:r>
                        <a:rPr sz="2000" spc="-180" dirty="0"/>
                        <a:t></a:t>
                      </a:r>
                      <a:r>
                        <a:rPr sz="2000" spc="-245" dirty="0"/>
                        <a:t> </a:t>
                      </a:r>
                      <a:r>
                        <a:rPr sz="2000" dirty="0"/>
                        <a:t>Síntomas</a:t>
                      </a:r>
                      <a:r>
                        <a:rPr sz="2000" spc="-35" dirty="0"/>
                        <a:t> </a:t>
                      </a:r>
                      <a:r>
                        <a:rPr sz="2000" dirty="0"/>
                        <a:t>asociados</a:t>
                      </a:r>
                      <a:r>
                        <a:rPr sz="2000" spc="-30" dirty="0"/>
                        <a:t> </a:t>
                      </a:r>
                      <a:r>
                        <a:rPr sz="2000" dirty="0"/>
                        <a:t>como</a:t>
                      </a:r>
                      <a:r>
                        <a:rPr sz="2000" spc="-50" dirty="0"/>
                        <a:t> </a:t>
                      </a:r>
                      <a:r>
                        <a:rPr sz="2000" b="1" dirty="0"/>
                        <a:t>hipotonía</a:t>
                      </a:r>
                      <a:r>
                        <a:rPr sz="2000" b="1" spc="-95" dirty="0"/>
                        <a:t> </a:t>
                      </a:r>
                      <a:r>
                        <a:rPr sz="2000" b="1" dirty="0"/>
                        <a:t>y</a:t>
                      </a:r>
                      <a:r>
                        <a:rPr sz="2000" b="1" spc="-50" dirty="0"/>
                        <a:t> </a:t>
                      </a:r>
                      <a:r>
                        <a:rPr sz="2000" b="1" spc="-10" dirty="0"/>
                        <a:t>síncope.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09559" y="1170432"/>
            <a:ext cx="3579876" cy="108356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142858" y="1273492"/>
            <a:ext cx="3130550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dirty="0">
                <a:latin typeface="Calibri"/>
                <a:cs typeface="Calibri"/>
              </a:rPr>
              <a:t>INICIA</a:t>
            </a:r>
            <a:r>
              <a:rPr sz="1850" b="1" spc="75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DURANTE</a:t>
            </a:r>
            <a:r>
              <a:rPr sz="1850" b="1" spc="16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O</a:t>
            </a:r>
            <a:r>
              <a:rPr sz="1850" b="1" spc="9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DENTRO</a:t>
            </a:r>
            <a:r>
              <a:rPr sz="1850" b="1" spc="170" dirty="0">
                <a:latin typeface="Calibri"/>
                <a:cs typeface="Calibri"/>
              </a:rPr>
              <a:t> </a:t>
            </a:r>
            <a:r>
              <a:rPr sz="1850" b="1" spc="-25" dirty="0">
                <a:latin typeface="Calibri"/>
                <a:cs typeface="Calibri"/>
              </a:rPr>
              <a:t>DE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2858" y="1538922"/>
            <a:ext cx="3122295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dirty="0">
                <a:latin typeface="Calibri"/>
                <a:cs typeface="Calibri"/>
              </a:rPr>
              <a:t>LAS</a:t>
            </a:r>
            <a:r>
              <a:rPr sz="1850" b="1" spc="7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4</a:t>
            </a:r>
            <a:r>
              <a:rPr sz="1850" b="1" spc="1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HORAS</a:t>
            </a:r>
            <a:r>
              <a:rPr sz="1850" b="1" spc="75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DE</a:t>
            </a:r>
            <a:r>
              <a:rPr sz="1850" b="1" spc="4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REALIZADA</a:t>
            </a:r>
            <a:r>
              <a:rPr sz="1850" b="1" spc="114" dirty="0">
                <a:latin typeface="Calibri"/>
                <a:cs typeface="Calibri"/>
              </a:rPr>
              <a:t> </a:t>
            </a:r>
            <a:r>
              <a:rPr sz="1850" b="1" spc="-25" dirty="0">
                <a:latin typeface="Calibri"/>
                <a:cs typeface="Calibri"/>
              </a:rPr>
              <a:t>LA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84742" y="1804479"/>
            <a:ext cx="1453515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spc="-10" dirty="0">
                <a:latin typeface="Calibri"/>
                <a:cs typeface="Calibri"/>
              </a:rPr>
              <a:t>TRANSFUSIÓN</a:t>
            </a:r>
            <a:endParaRPr sz="1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25747D4E-FA9C-4F7B-A2D4-9C68F91895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5008444"/>
            <a:ext cx="12189460" cy="521334"/>
            <a:chOff x="0" y="6338375"/>
            <a:chExt cx="12189460" cy="521334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" name="object 3"/>
            <p:cNvSpPr/>
            <p:nvPr/>
          </p:nvSpPr>
          <p:spPr>
            <a:xfrm>
              <a:off x="0" y="6402400"/>
              <a:ext cx="12189460" cy="457834"/>
            </a:xfrm>
            <a:custGeom>
              <a:avLst/>
              <a:gdLst/>
              <a:ahLst/>
              <a:cxnLst/>
              <a:rect l="l" t="t" r="r" b="b"/>
              <a:pathLst>
                <a:path w="12189460" h="457834">
                  <a:moveTo>
                    <a:pt x="12188952" y="0"/>
                  </a:moveTo>
                  <a:lnTo>
                    <a:pt x="0" y="0"/>
                  </a:lnTo>
                  <a:lnTo>
                    <a:pt x="0" y="457314"/>
                  </a:lnTo>
                  <a:lnTo>
                    <a:pt x="12188952" y="457314"/>
                  </a:lnTo>
                  <a:lnTo>
                    <a:pt x="1218895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338375"/>
              <a:ext cx="12189460" cy="64135"/>
            </a:xfrm>
            <a:custGeom>
              <a:avLst/>
              <a:gdLst/>
              <a:ahLst/>
              <a:cxnLst/>
              <a:rect l="l" t="t" r="r" b="b"/>
              <a:pathLst>
                <a:path w="12189460" h="64135">
                  <a:moveTo>
                    <a:pt x="12188952" y="0"/>
                  </a:moveTo>
                  <a:lnTo>
                    <a:pt x="0" y="0"/>
                  </a:lnTo>
                  <a:lnTo>
                    <a:pt x="0" y="64024"/>
                  </a:lnTo>
                  <a:lnTo>
                    <a:pt x="12188952" y="64024"/>
                  </a:lnTo>
                  <a:lnTo>
                    <a:pt x="1218895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67274" y="250493"/>
            <a:ext cx="670115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40" dirty="0">
                <a:latin typeface="Tahoma"/>
                <a:cs typeface="Tahoma"/>
              </a:rPr>
              <a:t>REACCIÓN</a:t>
            </a:r>
            <a:r>
              <a:rPr sz="3600" b="1" spc="-225" dirty="0">
                <a:latin typeface="Tahoma"/>
                <a:cs typeface="Tahoma"/>
              </a:rPr>
              <a:t> </a:t>
            </a:r>
            <a:r>
              <a:rPr sz="3600" b="1" spc="-30" dirty="0">
                <a:latin typeface="Tahoma"/>
                <a:cs typeface="Tahoma"/>
              </a:rPr>
              <a:t>ALÉRGICA</a:t>
            </a:r>
            <a:r>
              <a:rPr sz="3600" b="1" spc="-185" dirty="0">
                <a:latin typeface="Tahoma"/>
                <a:cs typeface="Tahoma"/>
              </a:rPr>
              <a:t> </a:t>
            </a:r>
            <a:r>
              <a:rPr sz="3600" b="1" spc="-10" dirty="0">
                <a:latin typeface="Tahoma"/>
                <a:cs typeface="Tahoma"/>
              </a:rPr>
              <a:t>MAYOR</a:t>
            </a:r>
            <a:endParaRPr sz="3600" dirty="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901146"/>
              </p:ext>
            </p:extLst>
          </p:nvPr>
        </p:nvGraphicFramePr>
        <p:xfrm>
          <a:off x="1089921" y="834923"/>
          <a:ext cx="10055860" cy="2148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5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89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CONDUCTA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9900">
                <a:tc>
                  <a:txBody>
                    <a:bodyPr/>
                    <a:lstStyle/>
                    <a:p>
                      <a:pPr marL="92075">
                        <a:lnSpc>
                          <a:spcPts val="2390"/>
                        </a:lnSpc>
                        <a:spcBef>
                          <a:spcPts val="204"/>
                        </a:spcBef>
                      </a:pPr>
                      <a:r>
                        <a:rPr sz="2000" spc="-180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2000" spc="-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Suspender</a:t>
                      </a:r>
                      <a:r>
                        <a:rPr sz="20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2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transfusión</a:t>
                      </a:r>
                      <a:r>
                        <a:rPr sz="2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sanguínea.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ts val="2390"/>
                        </a:lnSpc>
                      </a:pPr>
                      <a:r>
                        <a:rPr sz="2000" spc="-180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2000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Administrar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antihistamínicos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orales</a:t>
                      </a:r>
                      <a:r>
                        <a:rPr sz="2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oxigenoterapia.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ts val="2390"/>
                        </a:lnSpc>
                        <a:spcBef>
                          <a:spcPts val="50"/>
                        </a:spcBef>
                      </a:pPr>
                      <a:r>
                        <a:rPr sz="2000" spc="-180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2000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persisten</a:t>
                      </a:r>
                      <a:r>
                        <a:rPr sz="20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síntomas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administrar</a:t>
                      </a:r>
                      <a:r>
                        <a:rPr sz="2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corticoides,</a:t>
                      </a:r>
                      <a:r>
                        <a:rPr sz="2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broncodilatador</a:t>
                      </a:r>
                      <a:r>
                        <a:rPr sz="2000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Inh.</a:t>
                      </a:r>
                      <a:r>
                        <a:rPr sz="20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(sint.</a:t>
                      </a:r>
                      <a:r>
                        <a:rPr sz="2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Resp.</a:t>
                      </a:r>
                      <a:r>
                        <a:rPr sz="2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Leve).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ts val="2380"/>
                        </a:lnSpc>
                      </a:pPr>
                      <a:r>
                        <a:rPr sz="2000" spc="-180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2000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Seguimiento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clínico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paciente</a:t>
                      </a:r>
                      <a:r>
                        <a:rPr sz="20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valorar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necesidad</a:t>
                      </a:r>
                      <a:r>
                        <a:rPr sz="2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soporte</a:t>
                      </a:r>
                      <a:r>
                        <a:rPr sz="20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vasopresor.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ts val="2390"/>
                        </a:lnSpc>
                      </a:pPr>
                      <a:r>
                        <a:rPr sz="2000" spc="-180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2000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Revalorar</a:t>
                      </a:r>
                      <a:r>
                        <a:rPr sz="20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evolución</a:t>
                      </a:r>
                      <a:r>
                        <a:rPr sz="20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clínica</a:t>
                      </a:r>
                      <a:r>
                        <a:rPr sz="2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seguimiento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Post</a:t>
                      </a:r>
                      <a:r>
                        <a:rPr sz="2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0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RAT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70522" y="5155776"/>
            <a:ext cx="11448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Será</a:t>
            </a:r>
            <a:r>
              <a:rPr sz="1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catalogada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1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(severa),</a:t>
            </a:r>
            <a:r>
              <a:rPr sz="18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(que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amenaza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vida)</a:t>
            </a:r>
            <a:r>
              <a:rPr sz="180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(muerte)</a:t>
            </a:r>
            <a:r>
              <a:rPr sz="18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dependiendo</a:t>
            </a:r>
            <a:r>
              <a:rPr sz="1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curso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y desenlace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reacción.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40090" y="2838553"/>
            <a:ext cx="8618220" cy="2071370"/>
            <a:chOff x="1508760" y="3867911"/>
            <a:chExt cx="8618220" cy="207137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1582" y="4023335"/>
              <a:ext cx="1641398" cy="16688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8760" y="4014215"/>
              <a:ext cx="2528316" cy="19248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7488" y="3867911"/>
              <a:ext cx="3150108" cy="20528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68895" y="3867911"/>
              <a:ext cx="2958083" cy="20619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13668AE7-4E96-4456-A763-653593241F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1471" y="830452"/>
            <a:ext cx="8045450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dirty="0">
                <a:latin typeface="Tahoma"/>
                <a:cs typeface="Tahoma"/>
              </a:rPr>
              <a:t>Lesión</a:t>
            </a:r>
            <a:r>
              <a:rPr sz="3350" b="1" spc="-170" dirty="0">
                <a:latin typeface="Tahoma"/>
                <a:cs typeface="Tahoma"/>
              </a:rPr>
              <a:t> </a:t>
            </a:r>
            <a:r>
              <a:rPr sz="3350" b="1" spc="-10" dirty="0">
                <a:latin typeface="Tahoma"/>
                <a:cs typeface="Tahoma"/>
              </a:rPr>
              <a:t>Pulmonar</a:t>
            </a:r>
            <a:r>
              <a:rPr sz="3350" b="1" spc="-105" dirty="0">
                <a:latin typeface="Tahoma"/>
                <a:cs typeface="Tahoma"/>
              </a:rPr>
              <a:t> </a:t>
            </a:r>
            <a:r>
              <a:rPr sz="3350" b="1" dirty="0">
                <a:latin typeface="Tahoma"/>
                <a:cs typeface="Tahoma"/>
              </a:rPr>
              <a:t>Aguda</a:t>
            </a:r>
            <a:r>
              <a:rPr sz="3350" b="1" spc="-210" dirty="0">
                <a:latin typeface="Tahoma"/>
                <a:cs typeface="Tahoma"/>
              </a:rPr>
              <a:t> </a:t>
            </a:r>
            <a:r>
              <a:rPr sz="3350" b="1" spc="-10" dirty="0">
                <a:latin typeface="Tahoma"/>
                <a:cs typeface="Tahoma"/>
              </a:rPr>
              <a:t>Asociada</a:t>
            </a:r>
            <a:r>
              <a:rPr sz="3350" b="1" spc="-95" dirty="0">
                <a:latin typeface="Tahoma"/>
                <a:cs typeface="Tahoma"/>
              </a:rPr>
              <a:t> </a:t>
            </a:r>
            <a:r>
              <a:rPr sz="3350" b="1" dirty="0">
                <a:latin typeface="Tahoma"/>
                <a:cs typeface="Tahoma"/>
              </a:rPr>
              <a:t>A</a:t>
            </a:r>
            <a:r>
              <a:rPr sz="3350" b="1" spc="-245" dirty="0">
                <a:latin typeface="Tahoma"/>
                <a:cs typeface="Tahoma"/>
              </a:rPr>
              <a:t> </a:t>
            </a:r>
            <a:r>
              <a:rPr sz="3350" b="1" spc="-25" dirty="0">
                <a:latin typeface="Tahoma"/>
                <a:cs typeface="Tahoma"/>
              </a:rPr>
              <a:t>La</a:t>
            </a:r>
            <a:endParaRPr sz="33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7604" y="1159891"/>
            <a:ext cx="4281170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spc="-25" dirty="0">
                <a:solidFill>
                  <a:srgbClr val="404040"/>
                </a:solidFill>
                <a:latin typeface="Tahoma"/>
                <a:cs typeface="Tahoma"/>
              </a:rPr>
              <a:t>Transfusión</a:t>
            </a:r>
            <a:r>
              <a:rPr sz="3350" b="1" spc="-1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3350" b="1" spc="-30" dirty="0">
                <a:solidFill>
                  <a:srgbClr val="404040"/>
                </a:solidFill>
                <a:latin typeface="Tahoma"/>
                <a:cs typeface="Tahoma"/>
              </a:rPr>
              <a:t>(TRALI)</a:t>
            </a:r>
            <a:endParaRPr sz="33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60119" y="493902"/>
            <a:ext cx="10497820" cy="2487930"/>
            <a:chOff x="960119" y="493902"/>
            <a:chExt cx="10497820" cy="24879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98863" y="493902"/>
              <a:ext cx="2258568" cy="24878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60119" y="2039619"/>
              <a:ext cx="5568950" cy="448309"/>
            </a:xfrm>
            <a:custGeom>
              <a:avLst/>
              <a:gdLst/>
              <a:ahLst/>
              <a:cxnLst/>
              <a:rect l="l" t="t" r="r" b="b"/>
              <a:pathLst>
                <a:path w="5568950" h="448310">
                  <a:moveTo>
                    <a:pt x="5494020" y="0"/>
                  </a:moveTo>
                  <a:lnTo>
                    <a:pt x="74676" y="0"/>
                  </a:lnTo>
                  <a:lnTo>
                    <a:pt x="45611" y="5863"/>
                  </a:lnTo>
                  <a:lnTo>
                    <a:pt x="21874" y="21859"/>
                  </a:lnTo>
                  <a:lnTo>
                    <a:pt x="5869" y="45594"/>
                  </a:lnTo>
                  <a:lnTo>
                    <a:pt x="0" y="74675"/>
                  </a:lnTo>
                  <a:lnTo>
                    <a:pt x="0" y="373506"/>
                  </a:lnTo>
                  <a:lnTo>
                    <a:pt x="5869" y="402588"/>
                  </a:lnTo>
                  <a:lnTo>
                    <a:pt x="21874" y="426323"/>
                  </a:lnTo>
                  <a:lnTo>
                    <a:pt x="45611" y="442319"/>
                  </a:lnTo>
                  <a:lnTo>
                    <a:pt x="74676" y="448182"/>
                  </a:lnTo>
                  <a:lnTo>
                    <a:pt x="5494020" y="448182"/>
                  </a:lnTo>
                  <a:lnTo>
                    <a:pt x="5523101" y="442319"/>
                  </a:lnTo>
                  <a:lnTo>
                    <a:pt x="5546836" y="426323"/>
                  </a:lnTo>
                  <a:lnTo>
                    <a:pt x="5562832" y="402588"/>
                  </a:lnTo>
                  <a:lnTo>
                    <a:pt x="5568696" y="373506"/>
                  </a:lnTo>
                  <a:lnTo>
                    <a:pt x="5568696" y="74675"/>
                  </a:lnTo>
                  <a:lnTo>
                    <a:pt x="5562832" y="45594"/>
                  </a:lnTo>
                  <a:lnTo>
                    <a:pt x="5546836" y="21859"/>
                  </a:lnTo>
                  <a:lnTo>
                    <a:pt x="5523101" y="5863"/>
                  </a:lnTo>
                  <a:lnTo>
                    <a:pt x="5494020" y="0"/>
                  </a:lnTo>
                  <a:close/>
                </a:path>
              </a:pathLst>
            </a:custGeom>
            <a:solidFill>
              <a:srgbClr val="BC57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28053" y="2537269"/>
            <a:ext cx="1466850" cy="9467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90"/>
              </a:lnSpc>
              <a:spcBef>
                <a:spcPts val="114"/>
              </a:spcBef>
            </a:pPr>
            <a:r>
              <a:rPr sz="2000" b="1" spc="-25" dirty="0">
                <a:latin typeface="Calibri"/>
                <a:cs typeface="Calibri"/>
              </a:rPr>
              <a:t>A.</a:t>
            </a:r>
            <a:endParaRPr sz="2000">
              <a:latin typeface="Calibri"/>
              <a:cs typeface="Calibri"/>
            </a:endParaRPr>
          </a:p>
          <a:p>
            <a:pPr marL="194945" indent="-182245">
              <a:lnSpc>
                <a:spcPts val="2390"/>
              </a:lnSpc>
              <a:buChar char="•"/>
              <a:tabLst>
                <a:tab pos="194945" algn="l"/>
              </a:tabLst>
            </a:pPr>
            <a:r>
              <a:rPr sz="2000" dirty="0">
                <a:latin typeface="Calibri"/>
                <a:cs typeface="Calibri"/>
              </a:rPr>
              <a:t>Inicio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agudo</a:t>
            </a:r>
            <a:endParaRPr sz="20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55"/>
              </a:spcBef>
              <a:buChar char="•"/>
              <a:tabLst>
                <a:tab pos="194945" algn="l"/>
              </a:tabLst>
            </a:pPr>
            <a:r>
              <a:rPr sz="2000" spc="-10" dirty="0">
                <a:latin typeface="Calibri"/>
                <a:cs typeface="Calibri"/>
              </a:rPr>
              <a:t>Hipoxemia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053" y="3452812"/>
            <a:ext cx="5068570" cy="635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95910" indent="-283210">
              <a:lnSpc>
                <a:spcPts val="2390"/>
              </a:lnSpc>
              <a:spcBef>
                <a:spcPts val="114"/>
              </a:spcBef>
              <a:buChar char="-"/>
              <a:tabLst>
                <a:tab pos="295910" algn="l"/>
              </a:tabLst>
            </a:pPr>
            <a:r>
              <a:rPr sz="2000" dirty="0">
                <a:latin typeface="Calibri"/>
                <a:cs typeface="Calibri"/>
              </a:rPr>
              <a:t>PaO2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/FiO2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mmHg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o</a:t>
            </a:r>
            <a:endParaRPr sz="2000">
              <a:latin typeface="Calibri"/>
              <a:cs typeface="Calibri"/>
            </a:endParaRPr>
          </a:p>
          <a:p>
            <a:pPr marL="295910" indent="-283210">
              <a:lnSpc>
                <a:spcPts val="2390"/>
              </a:lnSpc>
              <a:buChar char="-"/>
              <a:tabLst>
                <a:tab pos="295910" algn="l"/>
              </a:tabLst>
            </a:pPr>
            <a:r>
              <a:rPr sz="2000" spc="-10" dirty="0">
                <a:latin typeface="Calibri"/>
                <a:cs typeface="Calibri"/>
              </a:rPr>
              <a:t>Saturación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oxígeno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90%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aire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ambiente.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053" y="4066159"/>
            <a:ext cx="6581140" cy="21653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4945" indent="-182245">
              <a:lnSpc>
                <a:spcPts val="2390"/>
              </a:lnSpc>
              <a:spcBef>
                <a:spcPts val="120"/>
              </a:spcBef>
              <a:buChar char="•"/>
              <a:tabLst>
                <a:tab pos="194945" algn="l"/>
              </a:tabLst>
            </a:pPr>
            <a:r>
              <a:rPr sz="2000" dirty="0">
                <a:latin typeface="Calibri"/>
                <a:cs typeface="Calibri"/>
              </a:rPr>
              <a:t>Evidencia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clara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edema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pulmonar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bilateral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imágenes.</a:t>
            </a:r>
            <a:endParaRPr sz="2000">
              <a:latin typeface="Calibri"/>
              <a:cs typeface="Calibri"/>
            </a:endParaRPr>
          </a:p>
          <a:p>
            <a:pPr marL="194945" indent="-182245">
              <a:lnSpc>
                <a:spcPts val="2380"/>
              </a:lnSpc>
              <a:buFont typeface="Calibri"/>
              <a:buChar char="•"/>
              <a:tabLst>
                <a:tab pos="194945" algn="l"/>
              </a:tabLst>
            </a:pPr>
            <a:r>
              <a:rPr sz="2000" b="1" dirty="0">
                <a:latin typeface="Calibri"/>
                <a:cs typeface="Calibri"/>
              </a:rPr>
              <a:t>No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evidencia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hipertensión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atrial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izquierda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(esto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Calibri"/>
                <a:cs typeface="Calibri"/>
              </a:rPr>
              <a:t>sobrecarga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circulatoria)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  <a:spcBef>
                <a:spcPts val="50"/>
              </a:spcBef>
              <a:tabLst>
                <a:tab pos="360045" algn="l"/>
              </a:tabLst>
            </a:pPr>
            <a:r>
              <a:rPr sz="2000" b="1" spc="-25" dirty="0">
                <a:latin typeface="Calibri"/>
                <a:cs typeface="Calibri"/>
              </a:rPr>
              <a:t>B.</a:t>
            </a:r>
            <a:r>
              <a:rPr sz="2000" b="1" dirty="0">
                <a:latin typeface="Calibri"/>
                <a:cs typeface="Calibri"/>
              </a:rPr>
              <a:t>	Inicia </a:t>
            </a:r>
            <a:r>
              <a:rPr sz="2000" spc="-10" dirty="0">
                <a:latin typeface="Calibri"/>
                <a:cs typeface="Calibri"/>
              </a:rPr>
              <a:t>durante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dentro</a:t>
            </a:r>
            <a:r>
              <a:rPr sz="2000" spc="-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las</a:t>
            </a:r>
            <a:r>
              <a:rPr sz="2000" b="1" spc="-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6</a:t>
            </a:r>
            <a:r>
              <a:rPr sz="2000" b="1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horas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posteriores</a:t>
            </a:r>
            <a:r>
              <a:rPr sz="2000" spc="-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  <a:p>
            <a:pPr marL="360045">
              <a:lnSpc>
                <a:spcPts val="2380"/>
              </a:lnSpc>
            </a:pPr>
            <a:r>
              <a:rPr sz="2000" spc="-10" dirty="0">
                <a:latin typeface="Calibri"/>
                <a:cs typeface="Calibri"/>
              </a:rPr>
              <a:t>transfusión.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  <a:tabLst>
                <a:tab pos="360045" algn="l"/>
              </a:tabLst>
            </a:pPr>
            <a:r>
              <a:rPr sz="2000" b="1" spc="-25" dirty="0">
                <a:latin typeface="Calibri"/>
                <a:cs typeface="Calibri"/>
              </a:rPr>
              <a:t>C.</a:t>
            </a:r>
            <a:r>
              <a:rPr sz="2000" b="1" dirty="0">
                <a:latin typeface="Calibri"/>
                <a:cs typeface="Calibri"/>
              </a:rPr>
              <a:t>	No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hay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relación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temporal con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factor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riesgo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alternativo</a:t>
            </a:r>
            <a:endParaRPr sz="2000">
              <a:latin typeface="Calibri"/>
              <a:cs typeface="Calibri"/>
            </a:endParaRPr>
          </a:p>
          <a:p>
            <a:pPr marL="360045">
              <a:lnSpc>
                <a:spcPct val="100000"/>
              </a:lnSpc>
              <a:spcBef>
                <a:spcPts val="55"/>
              </a:spcBef>
            </a:pPr>
            <a:r>
              <a:rPr sz="2000" dirty="0">
                <a:latin typeface="Calibri"/>
                <a:cs typeface="Calibri"/>
              </a:rPr>
              <a:t>para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SDRA.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0574" y="2085657"/>
            <a:ext cx="5296535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8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SIGUIENTES</a:t>
            </a:r>
            <a:r>
              <a:rPr sz="1850" b="1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CRITERIOS</a:t>
            </a:r>
            <a:r>
              <a:rPr sz="18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DEBEN</a:t>
            </a:r>
            <a:r>
              <a:rPr sz="18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FFFFF"/>
                </a:solidFill>
                <a:latin typeface="Calibri"/>
                <a:cs typeface="Calibri"/>
              </a:rPr>
              <a:t>ESTAR</a:t>
            </a:r>
            <a:r>
              <a:rPr sz="1850" b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Calibri"/>
                <a:cs typeface="Calibri"/>
              </a:rPr>
              <a:t>PRESENTES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973568" y="3246882"/>
            <a:ext cx="3886200" cy="475615"/>
          </a:xfrm>
          <a:custGeom>
            <a:avLst/>
            <a:gdLst/>
            <a:ahLst/>
            <a:cxnLst/>
            <a:rect l="l" t="t" r="r" b="b"/>
            <a:pathLst>
              <a:path w="3886200" h="475614">
                <a:moveTo>
                  <a:pt x="3806952" y="0"/>
                </a:moveTo>
                <a:lnTo>
                  <a:pt x="79248" y="0"/>
                </a:lnTo>
                <a:lnTo>
                  <a:pt x="48381" y="6240"/>
                </a:lnTo>
                <a:lnTo>
                  <a:pt x="23193" y="23256"/>
                </a:lnTo>
                <a:lnTo>
                  <a:pt x="6221" y="48488"/>
                </a:lnTo>
                <a:lnTo>
                  <a:pt x="0" y="79375"/>
                </a:lnTo>
                <a:lnTo>
                  <a:pt x="0" y="396366"/>
                </a:lnTo>
                <a:lnTo>
                  <a:pt x="6221" y="427233"/>
                </a:lnTo>
                <a:lnTo>
                  <a:pt x="23193" y="452421"/>
                </a:lnTo>
                <a:lnTo>
                  <a:pt x="48381" y="469393"/>
                </a:lnTo>
                <a:lnTo>
                  <a:pt x="79248" y="475614"/>
                </a:lnTo>
                <a:lnTo>
                  <a:pt x="3806952" y="475614"/>
                </a:lnTo>
                <a:lnTo>
                  <a:pt x="3837818" y="469393"/>
                </a:lnTo>
                <a:lnTo>
                  <a:pt x="3863006" y="452421"/>
                </a:lnTo>
                <a:lnTo>
                  <a:pt x="3879978" y="427233"/>
                </a:lnTo>
                <a:lnTo>
                  <a:pt x="3886200" y="396366"/>
                </a:lnTo>
                <a:lnTo>
                  <a:pt x="3886200" y="79375"/>
                </a:lnTo>
                <a:lnTo>
                  <a:pt x="3879978" y="48488"/>
                </a:lnTo>
                <a:lnTo>
                  <a:pt x="3863006" y="23256"/>
                </a:lnTo>
                <a:lnTo>
                  <a:pt x="3837818" y="6240"/>
                </a:lnTo>
                <a:lnTo>
                  <a:pt x="3806952" y="0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01304" y="3294570"/>
            <a:ext cx="304419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MANIFESTACIONES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CLÍNICAS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26680" y="3768242"/>
            <a:ext cx="4297680" cy="1939289"/>
          </a:xfrm>
          <a:prstGeom prst="rect">
            <a:avLst/>
          </a:prstGeom>
          <a:ln w="1587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ts val="2390"/>
              </a:lnSpc>
              <a:spcBef>
                <a:spcPts val="310"/>
              </a:spcBef>
            </a:pPr>
            <a:r>
              <a:rPr sz="2000" b="1" dirty="0">
                <a:latin typeface="Calibri"/>
                <a:cs typeface="Calibri"/>
              </a:rPr>
              <a:t>Edema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pulmonar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cardiogénico.</a:t>
            </a:r>
            <a:endParaRPr sz="2000">
              <a:latin typeface="Calibri"/>
              <a:cs typeface="Calibri"/>
            </a:endParaRPr>
          </a:p>
          <a:p>
            <a:pPr marL="11430" algn="ctr">
              <a:lnSpc>
                <a:spcPts val="2390"/>
              </a:lnSpc>
            </a:pPr>
            <a:r>
              <a:rPr sz="2000" b="1" dirty="0">
                <a:latin typeface="Calibri"/>
                <a:cs typeface="Calibri"/>
              </a:rPr>
              <a:t>Distres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respiratorio.</a:t>
            </a:r>
            <a:endParaRPr sz="2000">
              <a:latin typeface="Calibri"/>
              <a:cs typeface="Calibri"/>
            </a:endParaRPr>
          </a:p>
          <a:p>
            <a:pPr marL="13970" algn="ctr">
              <a:lnSpc>
                <a:spcPts val="2390"/>
              </a:lnSpc>
              <a:spcBef>
                <a:spcPts val="55"/>
              </a:spcBef>
            </a:pPr>
            <a:r>
              <a:rPr sz="2000" b="1" spc="-10" dirty="0">
                <a:latin typeface="Calibri"/>
                <a:cs typeface="Calibri"/>
              </a:rPr>
              <a:t>Disnea.</a:t>
            </a:r>
            <a:endParaRPr sz="2000">
              <a:latin typeface="Calibri"/>
              <a:cs typeface="Calibri"/>
            </a:endParaRPr>
          </a:p>
          <a:p>
            <a:pPr marL="15240" algn="ctr">
              <a:lnSpc>
                <a:spcPts val="2380"/>
              </a:lnSpc>
            </a:pP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Fiebre.</a:t>
            </a:r>
            <a:endParaRPr sz="2000">
              <a:latin typeface="Calibri"/>
              <a:cs typeface="Calibri"/>
            </a:endParaRPr>
          </a:p>
          <a:p>
            <a:pPr marL="3175" algn="ctr">
              <a:lnSpc>
                <a:spcPts val="2390"/>
              </a:lnSpc>
            </a:pP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Hipotensión.</a:t>
            </a:r>
            <a:endParaRPr sz="20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50"/>
              </a:spcBef>
            </a:pPr>
            <a:r>
              <a:rPr sz="2000" b="1" spc="-10" dirty="0">
                <a:latin typeface="Calibri"/>
                <a:cs typeface="Calibri"/>
              </a:rPr>
              <a:t>Hipoxemia.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2BD6EE8-A615-402D-97A8-F31F653F8C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1471" y="830452"/>
            <a:ext cx="8045450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dirty="0">
                <a:latin typeface="Tahoma"/>
                <a:cs typeface="Tahoma"/>
              </a:rPr>
              <a:t>Lesión</a:t>
            </a:r>
            <a:r>
              <a:rPr sz="3350" b="1" spc="-170" dirty="0">
                <a:latin typeface="Tahoma"/>
                <a:cs typeface="Tahoma"/>
              </a:rPr>
              <a:t> </a:t>
            </a:r>
            <a:r>
              <a:rPr sz="3350" b="1" spc="-10" dirty="0">
                <a:latin typeface="Tahoma"/>
                <a:cs typeface="Tahoma"/>
              </a:rPr>
              <a:t>Pulmonar</a:t>
            </a:r>
            <a:r>
              <a:rPr sz="3350" b="1" spc="-105" dirty="0">
                <a:latin typeface="Tahoma"/>
                <a:cs typeface="Tahoma"/>
              </a:rPr>
              <a:t> </a:t>
            </a:r>
            <a:r>
              <a:rPr sz="3350" b="1" dirty="0">
                <a:latin typeface="Tahoma"/>
                <a:cs typeface="Tahoma"/>
              </a:rPr>
              <a:t>Aguda</a:t>
            </a:r>
            <a:r>
              <a:rPr sz="3350" b="1" spc="-210" dirty="0">
                <a:latin typeface="Tahoma"/>
                <a:cs typeface="Tahoma"/>
              </a:rPr>
              <a:t> </a:t>
            </a:r>
            <a:r>
              <a:rPr sz="3350" b="1" spc="-10" dirty="0">
                <a:latin typeface="Tahoma"/>
                <a:cs typeface="Tahoma"/>
              </a:rPr>
              <a:t>Asociada</a:t>
            </a:r>
            <a:r>
              <a:rPr sz="3350" b="1" spc="-95" dirty="0">
                <a:latin typeface="Tahoma"/>
                <a:cs typeface="Tahoma"/>
              </a:rPr>
              <a:t> </a:t>
            </a:r>
            <a:r>
              <a:rPr sz="3350" b="1" dirty="0">
                <a:latin typeface="Tahoma"/>
                <a:cs typeface="Tahoma"/>
              </a:rPr>
              <a:t>A</a:t>
            </a:r>
            <a:r>
              <a:rPr sz="3350" b="1" spc="-245" dirty="0">
                <a:latin typeface="Tahoma"/>
                <a:cs typeface="Tahoma"/>
              </a:rPr>
              <a:t> </a:t>
            </a:r>
            <a:r>
              <a:rPr sz="3350" b="1" spc="-25" dirty="0">
                <a:latin typeface="Tahoma"/>
                <a:cs typeface="Tahoma"/>
              </a:rPr>
              <a:t>La</a:t>
            </a:r>
            <a:endParaRPr sz="33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7604" y="1159891"/>
            <a:ext cx="4281170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spc="-25" dirty="0">
                <a:solidFill>
                  <a:srgbClr val="404040"/>
                </a:solidFill>
                <a:latin typeface="Tahoma"/>
                <a:cs typeface="Tahoma"/>
              </a:rPr>
              <a:t>Transfusión</a:t>
            </a:r>
            <a:r>
              <a:rPr sz="3350" b="1" spc="-1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3350" b="1" spc="-30" dirty="0">
                <a:solidFill>
                  <a:srgbClr val="404040"/>
                </a:solidFill>
                <a:latin typeface="Tahoma"/>
                <a:cs typeface="Tahoma"/>
              </a:rPr>
              <a:t>(TRALI)</a:t>
            </a:r>
            <a:endParaRPr sz="33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65960" y="493902"/>
            <a:ext cx="9491980" cy="2487930"/>
            <a:chOff x="1965960" y="493902"/>
            <a:chExt cx="9491980" cy="24879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98864" y="493902"/>
              <a:ext cx="2258568" cy="24878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65960" y="1884172"/>
              <a:ext cx="3895725" cy="475615"/>
            </a:xfrm>
            <a:custGeom>
              <a:avLst/>
              <a:gdLst/>
              <a:ahLst/>
              <a:cxnLst/>
              <a:rect l="l" t="t" r="r" b="b"/>
              <a:pathLst>
                <a:path w="3895725" h="475614">
                  <a:moveTo>
                    <a:pt x="3816095" y="0"/>
                  </a:moveTo>
                  <a:lnTo>
                    <a:pt x="79247" y="0"/>
                  </a:lnTo>
                  <a:lnTo>
                    <a:pt x="48381" y="6221"/>
                  </a:lnTo>
                  <a:lnTo>
                    <a:pt x="23193" y="23193"/>
                  </a:lnTo>
                  <a:lnTo>
                    <a:pt x="6221" y="48381"/>
                  </a:lnTo>
                  <a:lnTo>
                    <a:pt x="0" y="79248"/>
                  </a:lnTo>
                  <a:lnTo>
                    <a:pt x="0" y="396239"/>
                  </a:lnTo>
                  <a:lnTo>
                    <a:pt x="6221" y="427126"/>
                  </a:lnTo>
                  <a:lnTo>
                    <a:pt x="23193" y="452358"/>
                  </a:lnTo>
                  <a:lnTo>
                    <a:pt x="48381" y="469374"/>
                  </a:lnTo>
                  <a:lnTo>
                    <a:pt x="79247" y="475614"/>
                  </a:lnTo>
                  <a:lnTo>
                    <a:pt x="3816095" y="475614"/>
                  </a:lnTo>
                  <a:lnTo>
                    <a:pt x="3846962" y="469374"/>
                  </a:lnTo>
                  <a:lnTo>
                    <a:pt x="3872150" y="452358"/>
                  </a:lnTo>
                  <a:lnTo>
                    <a:pt x="3889122" y="427126"/>
                  </a:lnTo>
                  <a:lnTo>
                    <a:pt x="3895343" y="396239"/>
                  </a:lnTo>
                  <a:lnTo>
                    <a:pt x="3895343" y="79248"/>
                  </a:lnTo>
                  <a:lnTo>
                    <a:pt x="3889122" y="48381"/>
                  </a:lnTo>
                  <a:lnTo>
                    <a:pt x="3872150" y="23193"/>
                  </a:lnTo>
                  <a:lnTo>
                    <a:pt x="3846962" y="6221"/>
                  </a:lnTo>
                  <a:lnTo>
                    <a:pt x="3816095" y="0"/>
                  </a:lnTo>
                  <a:close/>
                </a:path>
              </a:pathLst>
            </a:custGeom>
            <a:solidFill>
              <a:srgbClr val="E38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99586" y="1926780"/>
            <a:ext cx="1231900" cy="33337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CONDUCTA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4631" y="2762161"/>
            <a:ext cx="8156575" cy="3475990"/>
          </a:xfrm>
          <a:custGeom>
            <a:avLst/>
            <a:gdLst/>
            <a:ahLst/>
            <a:cxnLst/>
            <a:rect l="l" t="t" r="r" b="b"/>
            <a:pathLst>
              <a:path w="8156575" h="3475990">
                <a:moveTo>
                  <a:pt x="0" y="3475609"/>
                </a:moveTo>
                <a:lnTo>
                  <a:pt x="8156448" y="3475609"/>
                </a:lnTo>
                <a:lnTo>
                  <a:pt x="8156448" y="0"/>
                </a:lnTo>
                <a:lnTo>
                  <a:pt x="0" y="0"/>
                </a:lnTo>
                <a:lnTo>
                  <a:pt x="0" y="3475609"/>
                </a:lnTo>
                <a:close/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66839" y="2776791"/>
            <a:ext cx="7733030" cy="33832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dirty="0">
                <a:latin typeface="Calibri"/>
                <a:cs typeface="Calibri"/>
              </a:rPr>
              <a:t>Además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cumplir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criterios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clínicos,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 Médico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tratante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debe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solicitar: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  <a:spcBef>
                <a:spcPts val="55"/>
              </a:spcBef>
            </a:pPr>
            <a:r>
              <a:rPr sz="2000" spc="-45" dirty="0">
                <a:latin typeface="Wingdings"/>
                <a:cs typeface="Wingdings"/>
              </a:rPr>
              <a:t></a:t>
            </a:r>
            <a:r>
              <a:rPr sz="2000" spc="-45" dirty="0">
                <a:latin typeface="Calibri"/>
                <a:cs typeface="Calibri"/>
              </a:rPr>
              <a:t>Tamizaje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 anticuerpos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antileucocitarios </a:t>
            </a:r>
            <a:r>
              <a:rPr sz="2000" spc="-20" dirty="0">
                <a:latin typeface="Calibri"/>
                <a:cs typeface="Calibri"/>
              </a:rPr>
              <a:t>(anti-</a:t>
            </a:r>
            <a:r>
              <a:rPr sz="2000" dirty="0">
                <a:latin typeface="Calibri"/>
                <a:cs typeface="Calibri"/>
              </a:rPr>
              <a:t>HLA)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donante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y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80"/>
              </a:lnSpc>
            </a:pPr>
            <a:r>
              <a:rPr sz="2000" spc="-10" dirty="0">
                <a:latin typeface="Calibri"/>
                <a:cs typeface="Calibri"/>
              </a:rPr>
              <a:t>receptor.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</a:pPr>
            <a:r>
              <a:rPr sz="2000" spc="-25" dirty="0">
                <a:latin typeface="Wingdings"/>
                <a:cs typeface="Wingdings"/>
              </a:rPr>
              <a:t></a:t>
            </a:r>
            <a:r>
              <a:rPr sz="2000" spc="-25" dirty="0">
                <a:latin typeface="Calibri"/>
                <a:cs typeface="Calibri"/>
              </a:rPr>
              <a:t>Pruebas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-10" dirty="0">
                <a:latin typeface="Calibri"/>
                <a:cs typeface="Calibri"/>
              </a:rPr>
              <a:t> descartar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hemolisis.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  <a:spcBef>
                <a:spcPts val="50"/>
              </a:spcBef>
            </a:pPr>
            <a:r>
              <a:rPr sz="2000" spc="-10" dirty="0">
                <a:latin typeface="Wingdings"/>
                <a:cs typeface="Wingdings"/>
              </a:rPr>
              <a:t></a:t>
            </a:r>
            <a:r>
              <a:rPr sz="2000" spc="-10" dirty="0">
                <a:latin typeface="Calibri"/>
                <a:cs typeface="Calibri"/>
              </a:rPr>
              <a:t>Hemoglobina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libre.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80"/>
              </a:lnSpc>
            </a:pPr>
            <a:r>
              <a:rPr sz="2000" spc="-10" dirty="0">
                <a:latin typeface="Wingdings"/>
                <a:cs typeface="Wingdings"/>
              </a:rPr>
              <a:t></a:t>
            </a:r>
            <a:r>
              <a:rPr sz="2000" spc="-10" dirty="0">
                <a:latin typeface="Calibri"/>
                <a:cs typeface="Calibri"/>
              </a:rPr>
              <a:t>EKG.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</a:pPr>
            <a:r>
              <a:rPr sz="2000" spc="-25" dirty="0">
                <a:latin typeface="Wingdings"/>
                <a:cs typeface="Wingdings"/>
              </a:rPr>
              <a:t></a:t>
            </a:r>
            <a:r>
              <a:rPr sz="2000" spc="-25" dirty="0">
                <a:latin typeface="Calibri"/>
                <a:cs typeface="Calibri"/>
              </a:rPr>
              <a:t>Rx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LAT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tórax.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  <a:spcBef>
                <a:spcPts val="55"/>
              </a:spcBef>
            </a:pPr>
            <a:r>
              <a:rPr sz="2000" spc="-25" dirty="0">
                <a:latin typeface="Wingdings"/>
                <a:cs typeface="Wingdings"/>
              </a:rPr>
              <a:t></a:t>
            </a:r>
            <a:r>
              <a:rPr sz="2000" spc="-25" dirty="0">
                <a:latin typeface="Calibri"/>
                <a:cs typeface="Calibri"/>
              </a:rPr>
              <a:t>Gases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arteriales.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99200"/>
              </a:lnSpc>
              <a:spcBef>
                <a:spcPts val="5"/>
              </a:spcBef>
            </a:pPr>
            <a:r>
              <a:rPr sz="2000" spc="-180" dirty="0">
                <a:latin typeface="Wingdings"/>
                <a:cs typeface="Wingdings"/>
              </a:rPr>
              <a:t>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Notificar</a:t>
            </a:r>
            <a:r>
              <a:rPr sz="2000" b="1" spc="-1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inmediata</a:t>
            </a:r>
            <a:r>
              <a:rPr sz="2000" b="1" spc="-1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SIHEVI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los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casos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confirmados</a:t>
            </a:r>
            <a:r>
              <a:rPr sz="2000" b="1" spc="-1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TRALI,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con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el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fin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hacer </a:t>
            </a:r>
            <a:r>
              <a:rPr sz="2000" b="1" spc="-10" dirty="0">
                <a:latin typeface="Calibri"/>
                <a:cs typeface="Calibri"/>
              </a:rPr>
              <a:t>trazabilidad</a:t>
            </a:r>
            <a:r>
              <a:rPr sz="2000" b="1" spc="-1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unidades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y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diferir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permanentemente</a:t>
            </a:r>
            <a:r>
              <a:rPr sz="2000" b="1" spc="-1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los </a:t>
            </a:r>
            <a:r>
              <a:rPr sz="2000" b="1" spc="-10" dirty="0">
                <a:latin typeface="Calibri"/>
                <a:cs typeface="Calibri"/>
              </a:rPr>
              <a:t>donantes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0847" y="3429901"/>
            <a:ext cx="2386583" cy="264822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94ED3CC-89DA-4668-92A2-EF8F90F32F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2084577" y="233366"/>
            <a:ext cx="8010525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spc="-20" dirty="0">
                <a:solidFill>
                  <a:srgbClr val="404040"/>
                </a:solidFill>
                <a:latin typeface="Tahoma"/>
                <a:cs typeface="Tahoma"/>
              </a:rPr>
              <a:t>Sobrecarga</a:t>
            </a:r>
            <a:r>
              <a:rPr sz="3350" b="1" spc="-1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3350" b="1" spc="-25" dirty="0">
                <a:solidFill>
                  <a:srgbClr val="404040"/>
                </a:solidFill>
                <a:latin typeface="Tahoma"/>
                <a:cs typeface="Tahoma"/>
              </a:rPr>
              <a:t>Circulatoria</a:t>
            </a:r>
            <a:r>
              <a:rPr sz="3350" b="1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3350" b="1" spc="-10" dirty="0">
                <a:solidFill>
                  <a:srgbClr val="404040"/>
                </a:solidFill>
                <a:latin typeface="Tahoma"/>
                <a:cs typeface="Tahoma"/>
              </a:rPr>
              <a:t>Asociada</a:t>
            </a:r>
            <a:r>
              <a:rPr sz="3350" b="1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3350" b="1" dirty="0">
                <a:solidFill>
                  <a:srgbClr val="404040"/>
                </a:solidFill>
                <a:latin typeface="Tahoma"/>
                <a:cs typeface="Tahoma"/>
              </a:rPr>
              <a:t>A</a:t>
            </a:r>
            <a:r>
              <a:rPr sz="3350" b="1" spc="-2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3350" b="1" spc="-25" dirty="0">
                <a:solidFill>
                  <a:srgbClr val="404040"/>
                </a:solidFill>
                <a:latin typeface="Tahoma"/>
                <a:cs typeface="Tahoma"/>
              </a:rPr>
              <a:t>La</a:t>
            </a:r>
            <a:endParaRPr sz="335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88396" y="700851"/>
            <a:ext cx="4139565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spc="-25" dirty="0">
                <a:solidFill>
                  <a:srgbClr val="404040"/>
                </a:solidFill>
                <a:latin typeface="Tahoma"/>
                <a:cs typeface="Tahoma"/>
              </a:rPr>
              <a:t>Transfusión</a:t>
            </a:r>
            <a:r>
              <a:rPr sz="3350" b="1" spc="-9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3350" b="1" spc="-30" dirty="0">
                <a:solidFill>
                  <a:srgbClr val="404040"/>
                </a:solidFill>
                <a:latin typeface="Tahoma"/>
                <a:cs typeface="Tahoma"/>
              </a:rPr>
              <a:t>(TACO)</a:t>
            </a:r>
            <a:endParaRPr sz="3350" dirty="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033757" y="1536446"/>
            <a:ext cx="0" cy="4935855"/>
          </a:xfrm>
          <a:custGeom>
            <a:avLst/>
            <a:gdLst/>
            <a:ahLst/>
            <a:cxnLst/>
            <a:rect l="l" t="t" r="r" b="b"/>
            <a:pathLst>
              <a:path h="4935855">
                <a:moveTo>
                  <a:pt x="0" y="0"/>
                </a:moveTo>
                <a:lnTo>
                  <a:pt x="0" y="493524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075897"/>
              </p:ext>
            </p:extLst>
          </p:nvPr>
        </p:nvGraphicFramePr>
        <p:xfrm>
          <a:off x="138695" y="1201181"/>
          <a:ext cx="12038965" cy="4953381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188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350" b="1" spc="-10" dirty="0">
                          <a:solidFill>
                            <a:srgbClr val="FFFFFF"/>
                          </a:solidFill>
                        </a:rPr>
                        <a:t>CRITERIOS</a:t>
                      </a:r>
                      <a:endParaRPr sz="2350" dirty="0">
                        <a:latin typeface="Calibri"/>
                        <a:cs typeface="Calibri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070"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350" b="1" dirty="0"/>
                        <a:t>Compromiso</a:t>
                      </a:r>
                      <a:r>
                        <a:rPr sz="2350" b="1" spc="125" dirty="0"/>
                        <a:t> </a:t>
                      </a:r>
                      <a:r>
                        <a:rPr sz="2350" b="1" dirty="0"/>
                        <a:t>respiratorio</a:t>
                      </a:r>
                      <a:r>
                        <a:rPr sz="2350" b="1" spc="50" dirty="0"/>
                        <a:t> </a:t>
                      </a:r>
                      <a:r>
                        <a:rPr sz="2350" b="1" dirty="0"/>
                        <a:t>agudo</a:t>
                      </a:r>
                      <a:r>
                        <a:rPr sz="2350" b="1" spc="125" dirty="0"/>
                        <a:t> </a:t>
                      </a:r>
                      <a:r>
                        <a:rPr sz="2350" b="1" dirty="0"/>
                        <a:t>o</a:t>
                      </a:r>
                      <a:r>
                        <a:rPr sz="2350" b="1" spc="50" dirty="0"/>
                        <a:t> </a:t>
                      </a:r>
                      <a:r>
                        <a:rPr sz="2350" b="1" dirty="0"/>
                        <a:t>deterioro</a:t>
                      </a:r>
                      <a:r>
                        <a:rPr sz="2350" b="1" spc="-35" dirty="0"/>
                        <a:t> </a:t>
                      </a:r>
                      <a:r>
                        <a:rPr sz="2350" b="1" dirty="0"/>
                        <a:t>de</a:t>
                      </a:r>
                      <a:r>
                        <a:rPr sz="2350" b="1" spc="65" dirty="0"/>
                        <a:t> </a:t>
                      </a:r>
                      <a:r>
                        <a:rPr sz="2350" b="1" dirty="0"/>
                        <a:t>este</a:t>
                      </a:r>
                      <a:r>
                        <a:rPr sz="2350" b="1" spc="180" dirty="0"/>
                        <a:t> </a:t>
                      </a:r>
                      <a:r>
                        <a:rPr sz="2350" dirty="0"/>
                        <a:t>o</a:t>
                      </a:r>
                      <a:r>
                        <a:rPr sz="2350" spc="75" dirty="0"/>
                        <a:t> </a:t>
                      </a:r>
                      <a:r>
                        <a:rPr sz="2350" b="1" dirty="0"/>
                        <a:t>evidencia</a:t>
                      </a:r>
                      <a:r>
                        <a:rPr sz="2350" b="1" spc="10" dirty="0"/>
                        <a:t> </a:t>
                      </a:r>
                      <a:r>
                        <a:rPr sz="2350" b="1" dirty="0"/>
                        <a:t>de</a:t>
                      </a:r>
                      <a:r>
                        <a:rPr sz="2350" b="1" spc="60" dirty="0"/>
                        <a:t> </a:t>
                      </a:r>
                      <a:r>
                        <a:rPr sz="2350" b="1" dirty="0"/>
                        <a:t>edema</a:t>
                      </a:r>
                      <a:r>
                        <a:rPr sz="2350" b="1" spc="85" dirty="0"/>
                        <a:t> </a:t>
                      </a:r>
                      <a:r>
                        <a:rPr sz="2350" b="1" spc="-10" dirty="0"/>
                        <a:t>pulmonar,</a:t>
                      </a:r>
                      <a:endParaRPr sz="2350" dirty="0"/>
                    </a:p>
                    <a:p>
                      <a:pPr marR="457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350" dirty="0"/>
                        <a:t>durante</a:t>
                      </a:r>
                      <a:r>
                        <a:rPr sz="2350" spc="70" dirty="0"/>
                        <a:t> </a:t>
                      </a:r>
                      <a:r>
                        <a:rPr sz="2350" dirty="0"/>
                        <a:t>o</a:t>
                      </a:r>
                      <a:r>
                        <a:rPr sz="2350" spc="20" dirty="0"/>
                        <a:t> </a:t>
                      </a:r>
                      <a:r>
                        <a:rPr sz="2350" dirty="0"/>
                        <a:t>hasta</a:t>
                      </a:r>
                      <a:r>
                        <a:rPr sz="2350" spc="-20" dirty="0"/>
                        <a:t> </a:t>
                      </a:r>
                      <a:r>
                        <a:rPr sz="2350" b="1" dirty="0">
                          <a:solidFill>
                            <a:srgbClr val="FF0000"/>
                          </a:solidFill>
                        </a:rPr>
                        <a:t>por</a:t>
                      </a:r>
                      <a:r>
                        <a:rPr sz="2350" b="1" spc="-1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sz="2350" b="1" dirty="0">
                          <a:solidFill>
                            <a:srgbClr val="FF0000"/>
                          </a:solidFill>
                        </a:rPr>
                        <a:t>12</a:t>
                      </a:r>
                      <a:r>
                        <a:rPr sz="2350" b="1" spc="6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sz="2350" b="1" dirty="0">
                          <a:solidFill>
                            <a:srgbClr val="FF0000"/>
                          </a:solidFill>
                        </a:rPr>
                        <a:t>horas</a:t>
                      </a:r>
                      <a:r>
                        <a:rPr sz="2350" b="1" spc="6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sz="2350" dirty="0"/>
                        <a:t>después</a:t>
                      </a:r>
                      <a:r>
                        <a:rPr sz="2350" spc="195" dirty="0"/>
                        <a:t> </a:t>
                      </a:r>
                      <a:r>
                        <a:rPr sz="2350" dirty="0"/>
                        <a:t>de</a:t>
                      </a:r>
                      <a:r>
                        <a:rPr sz="2350" spc="85" dirty="0"/>
                        <a:t> </a:t>
                      </a:r>
                      <a:r>
                        <a:rPr sz="2350" dirty="0"/>
                        <a:t>la</a:t>
                      </a:r>
                      <a:r>
                        <a:rPr sz="2350" spc="-20" dirty="0"/>
                        <a:t> </a:t>
                      </a:r>
                      <a:r>
                        <a:rPr sz="2350" dirty="0"/>
                        <a:t>transfusión</a:t>
                      </a:r>
                      <a:r>
                        <a:rPr sz="2350" spc="90" dirty="0"/>
                        <a:t> </a:t>
                      </a:r>
                      <a:r>
                        <a:rPr sz="2350" dirty="0"/>
                        <a:t>+</a:t>
                      </a:r>
                      <a:r>
                        <a:rPr sz="2350" spc="50" dirty="0"/>
                        <a:t> </a:t>
                      </a:r>
                      <a:r>
                        <a:rPr sz="2350" b="1" dirty="0"/>
                        <a:t>3</a:t>
                      </a:r>
                      <a:r>
                        <a:rPr sz="2350" b="1" spc="65" dirty="0"/>
                        <a:t> </a:t>
                      </a:r>
                      <a:r>
                        <a:rPr sz="2350" b="1" dirty="0"/>
                        <a:t>o</a:t>
                      </a:r>
                      <a:r>
                        <a:rPr sz="2350" b="1" spc="-10" dirty="0"/>
                        <a:t> </a:t>
                      </a:r>
                      <a:r>
                        <a:rPr sz="2350" b="1" dirty="0"/>
                        <a:t>más</a:t>
                      </a:r>
                      <a:r>
                        <a:rPr sz="2350" b="1" spc="35" dirty="0"/>
                        <a:t> </a:t>
                      </a:r>
                      <a:r>
                        <a:rPr sz="2350" b="1" dirty="0"/>
                        <a:t>de</a:t>
                      </a:r>
                      <a:r>
                        <a:rPr sz="2350" b="1" spc="70" dirty="0"/>
                        <a:t> </a:t>
                      </a:r>
                      <a:r>
                        <a:rPr sz="2350" b="1" dirty="0"/>
                        <a:t>los</a:t>
                      </a:r>
                      <a:r>
                        <a:rPr sz="2350" b="1" spc="-40" dirty="0"/>
                        <a:t> </a:t>
                      </a:r>
                      <a:r>
                        <a:rPr sz="2350" b="1" dirty="0"/>
                        <a:t>siguientes</a:t>
                      </a:r>
                      <a:r>
                        <a:rPr sz="2350" b="1" spc="40" dirty="0"/>
                        <a:t> </a:t>
                      </a:r>
                      <a:r>
                        <a:rPr sz="2350" b="1" spc="-10" dirty="0"/>
                        <a:t>criterios:</a:t>
                      </a:r>
                      <a:endParaRPr sz="2350" dirty="0"/>
                    </a:p>
                    <a:p>
                      <a:pPr marL="548640" indent="-45720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lphaUcPeriod"/>
                        <a:tabLst>
                          <a:tab pos="548640" algn="l"/>
                        </a:tabLst>
                      </a:pPr>
                      <a:r>
                        <a:rPr sz="1850" b="1" dirty="0"/>
                        <a:t>Compromiso</a:t>
                      </a:r>
                      <a:r>
                        <a:rPr sz="1850" b="1" spc="165" dirty="0"/>
                        <a:t> </a:t>
                      </a:r>
                      <a:r>
                        <a:rPr sz="1850" b="1" dirty="0"/>
                        <a:t>respiratorio</a:t>
                      </a:r>
                      <a:r>
                        <a:rPr sz="1850" b="1" spc="170" dirty="0"/>
                        <a:t> </a:t>
                      </a:r>
                      <a:r>
                        <a:rPr sz="1850" b="1" dirty="0"/>
                        <a:t>agudo</a:t>
                      </a:r>
                      <a:r>
                        <a:rPr sz="1850" b="1" spc="50" dirty="0"/>
                        <a:t> </a:t>
                      </a:r>
                      <a:r>
                        <a:rPr sz="1850" b="1" dirty="0"/>
                        <a:t>o</a:t>
                      </a:r>
                      <a:r>
                        <a:rPr sz="1850" b="1" spc="45" dirty="0"/>
                        <a:t> </a:t>
                      </a:r>
                      <a:r>
                        <a:rPr sz="1850" b="1" spc="-10" dirty="0"/>
                        <a:t>empeoramiento</a:t>
                      </a:r>
                      <a:r>
                        <a:rPr sz="1850" spc="-10" dirty="0"/>
                        <a:t>.</a:t>
                      </a:r>
                      <a:endParaRPr sz="1850" dirty="0"/>
                    </a:p>
                    <a:p>
                      <a:pPr marL="548640" marR="337185" indent="-457834">
                        <a:lnSpc>
                          <a:spcPts val="2380"/>
                        </a:lnSpc>
                        <a:spcBef>
                          <a:spcPts val="105"/>
                        </a:spcBef>
                        <a:buAutoNum type="alphaUcPeriod"/>
                        <a:tabLst>
                          <a:tab pos="548640" algn="l"/>
                        </a:tabLst>
                      </a:pPr>
                      <a:r>
                        <a:rPr sz="2000" b="1" dirty="0"/>
                        <a:t>Edema</a:t>
                      </a:r>
                      <a:r>
                        <a:rPr sz="2000" b="1" spc="-85" dirty="0"/>
                        <a:t> </a:t>
                      </a:r>
                      <a:r>
                        <a:rPr sz="2000" b="1" dirty="0"/>
                        <a:t>pulmonar</a:t>
                      </a:r>
                      <a:r>
                        <a:rPr sz="2000" b="1" spc="-85" dirty="0"/>
                        <a:t> </a:t>
                      </a:r>
                      <a:r>
                        <a:rPr sz="2000" b="1" dirty="0"/>
                        <a:t>agudo</a:t>
                      </a:r>
                      <a:r>
                        <a:rPr sz="2000" b="1" spc="-25" dirty="0"/>
                        <a:t> </a:t>
                      </a:r>
                      <a:r>
                        <a:rPr sz="2000" b="1" dirty="0"/>
                        <a:t>o</a:t>
                      </a:r>
                      <a:r>
                        <a:rPr sz="2000" b="1" spc="-30" dirty="0"/>
                        <a:t> </a:t>
                      </a:r>
                      <a:r>
                        <a:rPr sz="2000" b="1" spc="-10" dirty="0"/>
                        <a:t>empeoramiento</a:t>
                      </a:r>
                      <a:r>
                        <a:rPr sz="2000" b="1" spc="-114" dirty="0"/>
                        <a:t> </a:t>
                      </a:r>
                      <a:r>
                        <a:rPr sz="2000" dirty="0"/>
                        <a:t>basado</a:t>
                      </a:r>
                      <a:r>
                        <a:rPr sz="2000" spc="-75" dirty="0"/>
                        <a:t> </a:t>
                      </a:r>
                      <a:r>
                        <a:rPr sz="2000" dirty="0"/>
                        <a:t>en:</a:t>
                      </a:r>
                      <a:r>
                        <a:rPr sz="2000" spc="15" dirty="0"/>
                        <a:t> </a:t>
                      </a:r>
                      <a:r>
                        <a:rPr sz="2000" spc="-10" dirty="0"/>
                        <a:t>Examen</a:t>
                      </a:r>
                      <a:r>
                        <a:rPr sz="2000" spc="-5" dirty="0"/>
                        <a:t> </a:t>
                      </a:r>
                      <a:r>
                        <a:rPr sz="2000" dirty="0"/>
                        <a:t>físico</a:t>
                      </a:r>
                      <a:r>
                        <a:rPr sz="2000" spc="-5" dirty="0"/>
                        <a:t> </a:t>
                      </a:r>
                      <a:r>
                        <a:rPr sz="2000" dirty="0"/>
                        <a:t>(crepitaciones,</a:t>
                      </a:r>
                      <a:r>
                        <a:rPr sz="2000" spc="-85" dirty="0"/>
                        <a:t> </a:t>
                      </a:r>
                      <a:r>
                        <a:rPr sz="2000" dirty="0"/>
                        <a:t>ortopeda,</a:t>
                      </a:r>
                      <a:r>
                        <a:rPr sz="2000" spc="-85" dirty="0"/>
                        <a:t> </a:t>
                      </a:r>
                      <a:r>
                        <a:rPr sz="2000" dirty="0"/>
                        <a:t>tos); Rx.</a:t>
                      </a:r>
                      <a:r>
                        <a:rPr sz="2000" spc="-25" dirty="0"/>
                        <a:t> de </a:t>
                      </a:r>
                      <a:r>
                        <a:rPr sz="2000" spc="-10" dirty="0"/>
                        <a:t>tórax,</a:t>
                      </a:r>
                      <a:r>
                        <a:rPr sz="2000" spc="-75" dirty="0"/>
                        <a:t> </a:t>
                      </a:r>
                      <a:r>
                        <a:rPr sz="2000" spc="-10" dirty="0"/>
                        <a:t>ecocardiograma.</a:t>
                      </a:r>
                      <a:endParaRPr sz="2000" dirty="0"/>
                    </a:p>
                    <a:p>
                      <a:pPr marL="548640" indent="-457200">
                        <a:lnSpc>
                          <a:spcPts val="2305"/>
                        </a:lnSpc>
                        <a:buAutoNum type="alphaUcPeriod"/>
                        <a:tabLst>
                          <a:tab pos="548640" algn="l"/>
                        </a:tabLst>
                      </a:pPr>
                      <a:r>
                        <a:rPr sz="2000" b="1" dirty="0"/>
                        <a:t>Cambios</a:t>
                      </a:r>
                      <a:r>
                        <a:rPr sz="2000" b="1" spc="-95" dirty="0"/>
                        <a:t> </a:t>
                      </a:r>
                      <a:r>
                        <a:rPr sz="2000" b="1" dirty="0"/>
                        <a:t>en el</a:t>
                      </a:r>
                      <a:r>
                        <a:rPr sz="2000" b="1" spc="10" dirty="0"/>
                        <a:t> </a:t>
                      </a:r>
                      <a:r>
                        <a:rPr sz="2000" b="1" dirty="0"/>
                        <a:t>sistema</a:t>
                      </a:r>
                      <a:r>
                        <a:rPr sz="2000" b="1" spc="-65" dirty="0"/>
                        <a:t> </a:t>
                      </a:r>
                      <a:r>
                        <a:rPr sz="2000" b="1" dirty="0"/>
                        <a:t>cardiovascular</a:t>
                      </a:r>
                      <a:r>
                        <a:rPr sz="2000" b="1" spc="-150" dirty="0"/>
                        <a:t> </a:t>
                      </a:r>
                      <a:r>
                        <a:rPr sz="2000" b="1" dirty="0"/>
                        <a:t>no</a:t>
                      </a:r>
                      <a:r>
                        <a:rPr sz="2000" b="1" spc="-85" dirty="0"/>
                        <a:t> </a:t>
                      </a:r>
                      <a:r>
                        <a:rPr sz="2000" b="1" dirty="0"/>
                        <a:t>explicables</a:t>
                      </a:r>
                      <a:r>
                        <a:rPr sz="2000" b="1" spc="-90" dirty="0"/>
                        <a:t> </a:t>
                      </a:r>
                      <a:r>
                        <a:rPr sz="2000" b="1" dirty="0"/>
                        <a:t>por la</a:t>
                      </a:r>
                      <a:r>
                        <a:rPr sz="2000" b="1" spc="15" dirty="0"/>
                        <a:t> </a:t>
                      </a:r>
                      <a:r>
                        <a:rPr sz="2000" b="1" dirty="0"/>
                        <a:t>condición</a:t>
                      </a:r>
                      <a:r>
                        <a:rPr sz="2000" b="1" spc="-80" dirty="0"/>
                        <a:t> </a:t>
                      </a:r>
                      <a:r>
                        <a:rPr sz="2000" b="1" dirty="0"/>
                        <a:t>médica</a:t>
                      </a:r>
                      <a:r>
                        <a:rPr sz="2000" b="1" spc="-140" dirty="0"/>
                        <a:t> </a:t>
                      </a:r>
                      <a:r>
                        <a:rPr sz="2000" b="1" dirty="0"/>
                        <a:t>del</a:t>
                      </a:r>
                      <a:r>
                        <a:rPr sz="2000" b="1" spc="10" dirty="0"/>
                        <a:t> </a:t>
                      </a:r>
                      <a:r>
                        <a:rPr sz="2000" b="1" dirty="0"/>
                        <a:t>paciente,</a:t>
                      </a:r>
                      <a:r>
                        <a:rPr sz="2000" b="1" spc="-110" dirty="0"/>
                        <a:t> </a:t>
                      </a:r>
                      <a:r>
                        <a:rPr sz="2000" dirty="0"/>
                        <a:t>incluyendo</a:t>
                      </a:r>
                      <a:r>
                        <a:rPr sz="2000" spc="-140" dirty="0"/>
                        <a:t> </a:t>
                      </a:r>
                      <a:r>
                        <a:rPr sz="2000" spc="-25" dirty="0"/>
                        <a:t>el</a:t>
                      </a:r>
                      <a:endParaRPr sz="2000" dirty="0"/>
                    </a:p>
                    <a:p>
                      <a:pPr marL="548640" marR="860425">
                        <a:lnSpc>
                          <a:spcPts val="2380"/>
                        </a:lnSpc>
                        <a:spcBef>
                          <a:spcPts val="150"/>
                        </a:spcBef>
                      </a:pPr>
                      <a:r>
                        <a:rPr sz="2000" dirty="0"/>
                        <a:t>desarrollo</a:t>
                      </a:r>
                      <a:r>
                        <a:rPr sz="2000" spc="-75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15" dirty="0"/>
                        <a:t> </a:t>
                      </a:r>
                      <a:r>
                        <a:rPr sz="2000" b="1" dirty="0"/>
                        <a:t>taquicardia,</a:t>
                      </a:r>
                      <a:r>
                        <a:rPr sz="2000" b="1" spc="-175" dirty="0"/>
                        <a:t> </a:t>
                      </a:r>
                      <a:r>
                        <a:rPr sz="2000" b="1" spc="-10" dirty="0"/>
                        <a:t>hipertensión</a:t>
                      </a:r>
                      <a:r>
                        <a:rPr sz="2000" spc="-10" dirty="0"/>
                        <a:t>,</a:t>
                      </a:r>
                      <a:r>
                        <a:rPr sz="2000" spc="-160" dirty="0"/>
                        <a:t> </a:t>
                      </a:r>
                      <a:r>
                        <a:rPr sz="2000" dirty="0"/>
                        <a:t>ampliación</a:t>
                      </a:r>
                      <a:r>
                        <a:rPr sz="2000" spc="80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80" dirty="0"/>
                        <a:t> </a:t>
                      </a:r>
                      <a:r>
                        <a:rPr sz="2000" dirty="0"/>
                        <a:t>la</a:t>
                      </a:r>
                      <a:r>
                        <a:rPr sz="2000" spc="30" dirty="0"/>
                        <a:t> </a:t>
                      </a:r>
                      <a:r>
                        <a:rPr sz="2000" dirty="0"/>
                        <a:t>presión</a:t>
                      </a:r>
                      <a:r>
                        <a:rPr sz="2000" spc="-70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10" dirty="0"/>
                        <a:t> </a:t>
                      </a:r>
                      <a:r>
                        <a:rPr sz="2000" dirty="0"/>
                        <a:t>pulso,</a:t>
                      </a:r>
                      <a:r>
                        <a:rPr sz="2000" spc="-10" dirty="0"/>
                        <a:t> </a:t>
                      </a:r>
                      <a:r>
                        <a:rPr sz="2000" dirty="0"/>
                        <a:t>distensión</a:t>
                      </a:r>
                      <a:r>
                        <a:rPr sz="2000" spc="-70" dirty="0"/>
                        <a:t> </a:t>
                      </a:r>
                      <a:r>
                        <a:rPr sz="2000" dirty="0"/>
                        <a:t>venosa</a:t>
                      </a:r>
                      <a:r>
                        <a:rPr sz="2000" spc="-190" dirty="0"/>
                        <a:t> </a:t>
                      </a:r>
                      <a:r>
                        <a:rPr sz="2000" spc="-10" dirty="0"/>
                        <a:t>yugular, aumento</a:t>
                      </a:r>
                      <a:r>
                        <a:rPr sz="2000" spc="-90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25" dirty="0"/>
                        <a:t> </a:t>
                      </a:r>
                      <a:r>
                        <a:rPr sz="2000" dirty="0"/>
                        <a:t>la</a:t>
                      </a:r>
                      <a:r>
                        <a:rPr sz="2000" spc="15" dirty="0"/>
                        <a:t> </a:t>
                      </a:r>
                      <a:r>
                        <a:rPr sz="2000" dirty="0"/>
                        <a:t>silueta</a:t>
                      </a:r>
                      <a:r>
                        <a:rPr sz="2000" spc="15" dirty="0"/>
                        <a:t> </a:t>
                      </a:r>
                      <a:r>
                        <a:rPr sz="2000" spc="-10" dirty="0"/>
                        <a:t>cardíaca</a:t>
                      </a:r>
                      <a:r>
                        <a:rPr sz="2000" spc="-65" dirty="0"/>
                        <a:t> </a:t>
                      </a:r>
                      <a:r>
                        <a:rPr sz="2000" dirty="0"/>
                        <a:t>o</a:t>
                      </a:r>
                      <a:r>
                        <a:rPr sz="2000" spc="-15" dirty="0"/>
                        <a:t> </a:t>
                      </a:r>
                      <a:r>
                        <a:rPr sz="2000" dirty="0"/>
                        <a:t>edema</a:t>
                      </a:r>
                      <a:r>
                        <a:rPr sz="2000" spc="-60" dirty="0"/>
                        <a:t> </a:t>
                      </a:r>
                      <a:r>
                        <a:rPr sz="2000" spc="-10" dirty="0"/>
                        <a:t>periférico.</a:t>
                      </a:r>
                      <a:endParaRPr sz="2000" dirty="0"/>
                    </a:p>
                    <a:p>
                      <a:pPr marL="548640" indent="-457200">
                        <a:lnSpc>
                          <a:spcPts val="2305"/>
                        </a:lnSpc>
                        <a:buAutoNum type="alphaUcPeriod" startAt="4"/>
                        <a:tabLst>
                          <a:tab pos="548640" algn="l"/>
                        </a:tabLst>
                      </a:pPr>
                      <a:r>
                        <a:rPr sz="2000" b="1" spc="-10" dirty="0"/>
                        <a:t>Sobrecarga</a:t>
                      </a:r>
                      <a:r>
                        <a:rPr sz="2000" b="1" spc="-155" dirty="0"/>
                        <a:t> </a:t>
                      </a:r>
                      <a:r>
                        <a:rPr sz="2000" b="1" dirty="0"/>
                        <a:t>de</a:t>
                      </a:r>
                      <a:r>
                        <a:rPr sz="2000" b="1" spc="-40" dirty="0"/>
                        <a:t> </a:t>
                      </a:r>
                      <a:r>
                        <a:rPr sz="2000" b="1" dirty="0"/>
                        <a:t>fluidos</a:t>
                      </a:r>
                      <a:r>
                        <a:rPr sz="2000" dirty="0"/>
                        <a:t>:</a:t>
                      </a:r>
                      <a:r>
                        <a:rPr sz="2000" spc="-60" dirty="0"/>
                        <a:t> </a:t>
                      </a:r>
                      <a:r>
                        <a:rPr sz="2000" dirty="0"/>
                        <a:t>balance</a:t>
                      </a:r>
                      <a:r>
                        <a:rPr sz="2000" spc="55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90" dirty="0"/>
                        <a:t> </a:t>
                      </a:r>
                      <a:r>
                        <a:rPr sz="2000" dirty="0"/>
                        <a:t>fluidos</a:t>
                      </a:r>
                      <a:r>
                        <a:rPr sz="2000" spc="-15" dirty="0"/>
                        <a:t> </a:t>
                      </a:r>
                      <a:r>
                        <a:rPr sz="2000" dirty="0"/>
                        <a:t>positivo;</a:t>
                      </a:r>
                      <a:r>
                        <a:rPr sz="2000" spc="-60" dirty="0"/>
                        <a:t> </a:t>
                      </a:r>
                      <a:r>
                        <a:rPr sz="2000" dirty="0"/>
                        <a:t>respuesta</a:t>
                      </a:r>
                      <a:r>
                        <a:rPr sz="2000" spc="-190" dirty="0"/>
                        <a:t> </a:t>
                      </a:r>
                      <a:r>
                        <a:rPr sz="2000" dirty="0"/>
                        <a:t>a</a:t>
                      </a:r>
                      <a:r>
                        <a:rPr sz="2000" spc="20" dirty="0"/>
                        <a:t> </a:t>
                      </a:r>
                      <a:r>
                        <a:rPr sz="2000" dirty="0"/>
                        <a:t>la</a:t>
                      </a:r>
                      <a:r>
                        <a:rPr sz="2000" spc="15" dirty="0"/>
                        <a:t> </a:t>
                      </a:r>
                      <a:r>
                        <a:rPr sz="2000" dirty="0"/>
                        <a:t>terapia</a:t>
                      </a:r>
                      <a:r>
                        <a:rPr sz="2000" spc="20" dirty="0"/>
                        <a:t> </a:t>
                      </a:r>
                      <a:r>
                        <a:rPr sz="2000" dirty="0"/>
                        <a:t>con</a:t>
                      </a:r>
                      <a:r>
                        <a:rPr sz="2000" spc="-70" dirty="0"/>
                        <a:t> </a:t>
                      </a:r>
                      <a:r>
                        <a:rPr sz="2000" dirty="0"/>
                        <a:t>diuréticos</a:t>
                      </a:r>
                      <a:r>
                        <a:rPr sz="2000" spc="-90" dirty="0"/>
                        <a:t> </a:t>
                      </a:r>
                      <a:r>
                        <a:rPr sz="2000" dirty="0"/>
                        <a:t>o</a:t>
                      </a:r>
                      <a:r>
                        <a:rPr sz="2000" spc="-5" dirty="0"/>
                        <a:t> </a:t>
                      </a:r>
                      <a:r>
                        <a:rPr sz="2000" dirty="0"/>
                        <a:t>diálisis</a:t>
                      </a:r>
                      <a:r>
                        <a:rPr sz="2000" spc="50" dirty="0"/>
                        <a:t> </a:t>
                      </a:r>
                      <a:r>
                        <a:rPr sz="2000" spc="-10" dirty="0"/>
                        <a:t>combinada</a:t>
                      </a:r>
                      <a:endParaRPr sz="2000" dirty="0"/>
                    </a:p>
                    <a:p>
                      <a:pPr marL="548640">
                        <a:lnSpc>
                          <a:spcPts val="2390"/>
                        </a:lnSpc>
                        <a:spcBef>
                          <a:spcPts val="50"/>
                        </a:spcBef>
                      </a:pPr>
                      <a:r>
                        <a:rPr sz="2000" dirty="0"/>
                        <a:t>con</a:t>
                      </a:r>
                      <a:r>
                        <a:rPr sz="2000" spc="-75" dirty="0"/>
                        <a:t> </a:t>
                      </a:r>
                      <a:r>
                        <a:rPr sz="2000" dirty="0"/>
                        <a:t>mejoría</a:t>
                      </a:r>
                      <a:r>
                        <a:rPr sz="2000" spc="-45" dirty="0"/>
                        <a:t> </a:t>
                      </a:r>
                      <a:r>
                        <a:rPr sz="2000" dirty="0"/>
                        <a:t>clínica;</a:t>
                      </a:r>
                      <a:r>
                        <a:rPr sz="2000" spc="25" dirty="0"/>
                        <a:t> </a:t>
                      </a:r>
                      <a:r>
                        <a:rPr sz="2000" dirty="0"/>
                        <a:t>y</a:t>
                      </a:r>
                      <a:r>
                        <a:rPr sz="2000" spc="10" dirty="0"/>
                        <a:t> </a:t>
                      </a:r>
                      <a:r>
                        <a:rPr sz="2000" dirty="0"/>
                        <a:t>cambios</a:t>
                      </a:r>
                      <a:r>
                        <a:rPr sz="2000" spc="-10" dirty="0"/>
                        <a:t> </a:t>
                      </a:r>
                      <a:r>
                        <a:rPr sz="2000" dirty="0"/>
                        <a:t>en</a:t>
                      </a:r>
                      <a:r>
                        <a:rPr sz="2000" spc="5" dirty="0"/>
                        <a:t> </a:t>
                      </a:r>
                      <a:r>
                        <a:rPr sz="2000" dirty="0"/>
                        <a:t>el</a:t>
                      </a:r>
                      <a:r>
                        <a:rPr sz="2000" spc="-40" dirty="0"/>
                        <a:t> </a:t>
                      </a:r>
                      <a:r>
                        <a:rPr sz="2000" dirty="0"/>
                        <a:t>peso</a:t>
                      </a:r>
                      <a:r>
                        <a:rPr sz="2000" spc="10" dirty="0"/>
                        <a:t> </a:t>
                      </a:r>
                      <a:r>
                        <a:rPr sz="2000" dirty="0"/>
                        <a:t>del</a:t>
                      </a:r>
                      <a:r>
                        <a:rPr sz="2000" spc="-40" dirty="0"/>
                        <a:t> </a:t>
                      </a:r>
                      <a:r>
                        <a:rPr sz="2000" spc="-10" dirty="0"/>
                        <a:t>paciente</a:t>
                      </a:r>
                      <a:r>
                        <a:rPr sz="2000" spc="-80" dirty="0"/>
                        <a:t> </a:t>
                      </a:r>
                      <a:r>
                        <a:rPr sz="2000" dirty="0"/>
                        <a:t>en</a:t>
                      </a:r>
                      <a:r>
                        <a:rPr sz="2000" spc="5" dirty="0"/>
                        <a:t> </a:t>
                      </a:r>
                      <a:r>
                        <a:rPr sz="2000" dirty="0"/>
                        <a:t>el</a:t>
                      </a:r>
                      <a:r>
                        <a:rPr sz="2000" spc="30" dirty="0"/>
                        <a:t> </a:t>
                      </a:r>
                      <a:r>
                        <a:rPr sz="2000" dirty="0"/>
                        <a:t>periodo</a:t>
                      </a:r>
                      <a:r>
                        <a:rPr sz="2000" spc="-145" dirty="0"/>
                        <a:t> </a:t>
                      </a:r>
                      <a:r>
                        <a:rPr sz="2000" dirty="0"/>
                        <a:t>peri-</a:t>
                      </a:r>
                      <a:r>
                        <a:rPr sz="2000" spc="-10" dirty="0"/>
                        <a:t>transfusional.</a:t>
                      </a:r>
                      <a:endParaRPr sz="2000" dirty="0"/>
                    </a:p>
                    <a:p>
                      <a:pPr marL="548640" marR="154940" indent="-457834">
                        <a:lnSpc>
                          <a:spcPts val="2380"/>
                        </a:lnSpc>
                        <a:spcBef>
                          <a:spcPts val="85"/>
                        </a:spcBef>
                        <a:buAutoNum type="alphaUcPeriod" startAt="5"/>
                        <a:tabLst>
                          <a:tab pos="548640" algn="l"/>
                        </a:tabLst>
                      </a:pPr>
                      <a:r>
                        <a:rPr sz="2000" b="1" dirty="0"/>
                        <a:t>Resultados</a:t>
                      </a:r>
                      <a:r>
                        <a:rPr sz="2000" b="1" spc="-175" dirty="0"/>
                        <a:t> </a:t>
                      </a:r>
                      <a:r>
                        <a:rPr sz="2000" b="1" dirty="0"/>
                        <a:t>de</a:t>
                      </a:r>
                      <a:r>
                        <a:rPr sz="2000" b="1" spc="40" dirty="0"/>
                        <a:t> </a:t>
                      </a:r>
                      <a:r>
                        <a:rPr sz="2000" b="1" dirty="0"/>
                        <a:t>soporte</a:t>
                      </a:r>
                      <a:r>
                        <a:rPr sz="2000" b="1" spc="-95" dirty="0"/>
                        <a:t> </a:t>
                      </a:r>
                      <a:r>
                        <a:rPr sz="2000" b="1" dirty="0"/>
                        <a:t>de</a:t>
                      </a:r>
                      <a:r>
                        <a:rPr sz="2000" b="1" spc="-30" dirty="0"/>
                        <a:t> </a:t>
                      </a:r>
                      <a:r>
                        <a:rPr sz="2000" b="1" dirty="0"/>
                        <a:t>biomarcadores</a:t>
                      </a:r>
                      <a:r>
                        <a:rPr sz="2000" b="1" spc="-180" dirty="0"/>
                        <a:t> </a:t>
                      </a:r>
                      <a:r>
                        <a:rPr sz="2000" b="1" dirty="0"/>
                        <a:t>relevantes:</a:t>
                      </a:r>
                      <a:r>
                        <a:rPr sz="2000" b="1" spc="-75" dirty="0"/>
                        <a:t> </a:t>
                      </a:r>
                      <a:r>
                        <a:rPr sz="2000" dirty="0"/>
                        <a:t>incremento</a:t>
                      </a:r>
                      <a:r>
                        <a:rPr sz="2000" spc="-140" dirty="0"/>
                        <a:t> </a:t>
                      </a:r>
                      <a:r>
                        <a:rPr sz="2000" dirty="0"/>
                        <a:t>en</a:t>
                      </a:r>
                      <a:r>
                        <a:rPr sz="2000" spc="10" dirty="0"/>
                        <a:t> </a:t>
                      </a:r>
                      <a:r>
                        <a:rPr sz="2000" dirty="0"/>
                        <a:t>los</a:t>
                      </a:r>
                      <a:r>
                        <a:rPr sz="2000" spc="-5" dirty="0"/>
                        <a:t> </a:t>
                      </a:r>
                      <a:r>
                        <a:rPr sz="2000" dirty="0"/>
                        <a:t>niveles</a:t>
                      </a:r>
                      <a:r>
                        <a:rPr sz="2000" spc="-80" dirty="0"/>
                        <a:t> </a:t>
                      </a:r>
                      <a:r>
                        <a:rPr sz="2000" dirty="0"/>
                        <a:t>del</a:t>
                      </a:r>
                      <a:r>
                        <a:rPr sz="2000" spc="15" dirty="0"/>
                        <a:t> </a:t>
                      </a:r>
                      <a:r>
                        <a:rPr sz="2000" b="1" dirty="0"/>
                        <a:t>péptido</a:t>
                      </a:r>
                      <a:r>
                        <a:rPr sz="2000" b="1" spc="-100" dirty="0"/>
                        <a:t> </a:t>
                      </a:r>
                      <a:r>
                        <a:rPr sz="2000" b="1" spc="-10" dirty="0"/>
                        <a:t>natriurético cerebral</a:t>
                      </a:r>
                      <a:r>
                        <a:rPr sz="2000" b="1" spc="-85" dirty="0"/>
                        <a:t> </a:t>
                      </a:r>
                      <a:r>
                        <a:rPr sz="2000" b="1" dirty="0"/>
                        <a:t>(BNP</a:t>
                      </a:r>
                      <a:r>
                        <a:rPr sz="2000" b="1" spc="-5" dirty="0"/>
                        <a:t> </a:t>
                      </a:r>
                      <a:r>
                        <a:rPr sz="2000" b="1" dirty="0"/>
                        <a:t>o</a:t>
                      </a:r>
                      <a:r>
                        <a:rPr sz="2000" b="1" spc="-20" dirty="0"/>
                        <a:t> </a:t>
                      </a:r>
                      <a:r>
                        <a:rPr sz="2000" b="1" dirty="0"/>
                        <a:t>NT-proBNP)</a:t>
                      </a:r>
                      <a:r>
                        <a:rPr sz="2000" b="1" spc="-140" dirty="0"/>
                        <a:t> </a:t>
                      </a:r>
                      <a:r>
                        <a:rPr sz="2000" dirty="0"/>
                        <a:t>por</a:t>
                      </a:r>
                      <a:r>
                        <a:rPr sz="2000" spc="5" dirty="0"/>
                        <a:t> </a:t>
                      </a:r>
                      <a:r>
                        <a:rPr sz="2000" dirty="0"/>
                        <a:t>encima</a:t>
                      </a:r>
                      <a:r>
                        <a:rPr sz="2000" spc="-40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5" dirty="0"/>
                        <a:t> </a:t>
                      </a:r>
                      <a:r>
                        <a:rPr sz="2000" dirty="0"/>
                        <a:t>los</a:t>
                      </a:r>
                      <a:r>
                        <a:rPr sz="2000" spc="-10" dirty="0"/>
                        <a:t> </a:t>
                      </a:r>
                      <a:r>
                        <a:rPr sz="2000" dirty="0"/>
                        <a:t>rangos</a:t>
                      </a:r>
                      <a:r>
                        <a:rPr sz="2000" spc="-10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80" dirty="0"/>
                        <a:t> </a:t>
                      </a:r>
                      <a:r>
                        <a:rPr sz="2000" spc="-10" dirty="0"/>
                        <a:t>referencia</a:t>
                      </a:r>
                      <a:r>
                        <a:rPr sz="2000" spc="-114" dirty="0"/>
                        <a:t> </a:t>
                      </a:r>
                      <a:r>
                        <a:rPr sz="2000" dirty="0"/>
                        <a:t>específicos</a:t>
                      </a:r>
                      <a:r>
                        <a:rPr sz="2000" spc="-80" dirty="0"/>
                        <a:t> </a:t>
                      </a:r>
                      <a:r>
                        <a:rPr sz="2000" spc="-10" dirty="0"/>
                        <a:t>para</a:t>
                      </a:r>
                      <a:r>
                        <a:rPr sz="2000" spc="-40" dirty="0"/>
                        <a:t> </a:t>
                      </a:r>
                      <a:r>
                        <a:rPr sz="2000" dirty="0"/>
                        <a:t>la</a:t>
                      </a:r>
                      <a:r>
                        <a:rPr sz="2000" spc="30" dirty="0"/>
                        <a:t> </a:t>
                      </a:r>
                      <a:r>
                        <a:rPr sz="2000" dirty="0"/>
                        <a:t>edad</a:t>
                      </a:r>
                      <a:r>
                        <a:rPr sz="2000" spc="5" dirty="0"/>
                        <a:t> </a:t>
                      </a:r>
                      <a:r>
                        <a:rPr sz="2000" dirty="0"/>
                        <a:t>y</a:t>
                      </a:r>
                      <a:r>
                        <a:rPr sz="2000" spc="15" dirty="0"/>
                        <a:t> </a:t>
                      </a:r>
                      <a:r>
                        <a:rPr sz="2000" dirty="0"/>
                        <a:t>superior</a:t>
                      </a:r>
                      <a:r>
                        <a:rPr sz="2000" spc="-70" dirty="0"/>
                        <a:t> </a:t>
                      </a:r>
                      <a:r>
                        <a:rPr sz="2000" dirty="0"/>
                        <a:t>a</a:t>
                      </a:r>
                      <a:r>
                        <a:rPr sz="2000" spc="-40" dirty="0"/>
                        <a:t> </a:t>
                      </a:r>
                      <a:r>
                        <a:rPr sz="2000" spc="-25" dirty="0"/>
                        <a:t>1,5</a:t>
                      </a:r>
                      <a:endParaRPr sz="2000" dirty="0"/>
                    </a:p>
                    <a:p>
                      <a:pPr marL="548640">
                        <a:lnSpc>
                          <a:spcPts val="2365"/>
                        </a:lnSpc>
                      </a:pPr>
                      <a:r>
                        <a:rPr sz="2000" dirty="0"/>
                        <a:t>veces</a:t>
                      </a:r>
                      <a:r>
                        <a:rPr sz="2000" spc="-105" dirty="0"/>
                        <a:t> </a:t>
                      </a:r>
                      <a:r>
                        <a:rPr sz="2000" dirty="0"/>
                        <a:t>el</a:t>
                      </a:r>
                      <a:r>
                        <a:rPr sz="2000" spc="5" dirty="0"/>
                        <a:t> </a:t>
                      </a:r>
                      <a:r>
                        <a:rPr sz="2000" dirty="0"/>
                        <a:t>valor</a:t>
                      </a:r>
                      <a:r>
                        <a:rPr sz="2000" spc="-60" dirty="0"/>
                        <a:t> </a:t>
                      </a:r>
                      <a:r>
                        <a:rPr sz="2000" dirty="0"/>
                        <a:t>pretransfusión.</a:t>
                      </a:r>
                      <a:r>
                        <a:rPr sz="2000" spc="-175" dirty="0"/>
                        <a:t> </a:t>
                      </a:r>
                      <a:r>
                        <a:rPr sz="2000" dirty="0"/>
                        <a:t>Pueden</a:t>
                      </a:r>
                      <a:r>
                        <a:rPr sz="2000" spc="-80" dirty="0"/>
                        <a:t> </a:t>
                      </a:r>
                      <a:r>
                        <a:rPr sz="2000" dirty="0"/>
                        <a:t>ser</a:t>
                      </a:r>
                      <a:r>
                        <a:rPr sz="2000" spc="-10" dirty="0"/>
                        <a:t> </a:t>
                      </a:r>
                      <a:r>
                        <a:rPr sz="2000" dirty="0"/>
                        <a:t>útiles</a:t>
                      </a:r>
                      <a:r>
                        <a:rPr sz="2000" spc="40" dirty="0"/>
                        <a:t> </a:t>
                      </a:r>
                      <a:r>
                        <a:rPr sz="2000" dirty="0"/>
                        <a:t>las</a:t>
                      </a:r>
                      <a:r>
                        <a:rPr sz="2000" spc="45" dirty="0"/>
                        <a:t> </a:t>
                      </a:r>
                      <a:r>
                        <a:rPr sz="2000" spc="-10" dirty="0"/>
                        <a:t>mediciones</a:t>
                      </a:r>
                      <a:r>
                        <a:rPr sz="2000" spc="-95" dirty="0"/>
                        <a:t> </a:t>
                      </a:r>
                      <a:r>
                        <a:rPr sz="2000" dirty="0"/>
                        <a:t>seriales</a:t>
                      </a:r>
                      <a:r>
                        <a:rPr sz="2000" spc="45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30" dirty="0"/>
                        <a:t> </a:t>
                      </a:r>
                      <a:r>
                        <a:rPr sz="2000" dirty="0"/>
                        <a:t>los</a:t>
                      </a:r>
                      <a:r>
                        <a:rPr sz="2000" spc="-25" dirty="0"/>
                        <a:t> </a:t>
                      </a:r>
                      <a:r>
                        <a:rPr sz="2000" dirty="0"/>
                        <a:t>niveles</a:t>
                      </a:r>
                      <a:r>
                        <a:rPr sz="2000" spc="-25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20" dirty="0"/>
                        <a:t> </a:t>
                      </a:r>
                      <a:r>
                        <a:rPr sz="2000" dirty="0"/>
                        <a:t>proBNP</a:t>
                      </a:r>
                      <a:r>
                        <a:rPr sz="2000" spc="-114" dirty="0"/>
                        <a:t> </a:t>
                      </a:r>
                      <a:r>
                        <a:rPr sz="2000" dirty="0"/>
                        <a:t>en</a:t>
                      </a:r>
                      <a:r>
                        <a:rPr sz="2000" spc="-15" dirty="0"/>
                        <a:t> </a:t>
                      </a:r>
                      <a:r>
                        <a:rPr sz="2000" spc="-25" dirty="0"/>
                        <a:t>el</a:t>
                      </a:r>
                      <a:endParaRPr sz="2000" dirty="0"/>
                    </a:p>
                    <a:p>
                      <a:pPr marL="548640">
                        <a:lnSpc>
                          <a:spcPts val="1950"/>
                        </a:lnSpc>
                      </a:pPr>
                      <a:r>
                        <a:rPr sz="2000" dirty="0"/>
                        <a:t>periodo</a:t>
                      </a:r>
                      <a:r>
                        <a:rPr sz="2000" spc="-65" dirty="0"/>
                        <a:t> </a:t>
                      </a:r>
                      <a:r>
                        <a:rPr sz="2000" dirty="0"/>
                        <a:t>peri-</a:t>
                      </a:r>
                      <a:r>
                        <a:rPr sz="2000" spc="-10" dirty="0"/>
                        <a:t>transfusional</a:t>
                      </a:r>
                      <a:r>
                        <a:rPr sz="2000" spc="-110" dirty="0"/>
                        <a:t> </a:t>
                      </a:r>
                      <a:r>
                        <a:rPr sz="2000" dirty="0"/>
                        <a:t>para</a:t>
                      </a:r>
                      <a:r>
                        <a:rPr sz="2000" spc="-30" dirty="0"/>
                        <a:t> </a:t>
                      </a:r>
                      <a:r>
                        <a:rPr sz="2000" dirty="0"/>
                        <a:t>identificar</a:t>
                      </a:r>
                      <a:r>
                        <a:rPr sz="2000" spc="15" dirty="0"/>
                        <a:t> </a:t>
                      </a:r>
                      <a:r>
                        <a:rPr sz="2000" spc="-10" dirty="0"/>
                        <a:t>TACO.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F22BA34-C068-4D15-9F90-3D619BF742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261872" y="1920748"/>
            <a:ext cx="3895725" cy="485140"/>
          </a:xfrm>
          <a:custGeom>
            <a:avLst/>
            <a:gdLst/>
            <a:ahLst/>
            <a:cxnLst/>
            <a:rect l="l" t="t" r="r" b="b"/>
            <a:pathLst>
              <a:path w="3895725" h="485139">
                <a:moveTo>
                  <a:pt x="3814572" y="0"/>
                </a:moveTo>
                <a:lnTo>
                  <a:pt x="80772" y="0"/>
                </a:lnTo>
                <a:lnTo>
                  <a:pt x="49345" y="6351"/>
                </a:lnTo>
                <a:lnTo>
                  <a:pt x="23669" y="23669"/>
                </a:lnTo>
                <a:lnTo>
                  <a:pt x="6351" y="49345"/>
                </a:lnTo>
                <a:lnTo>
                  <a:pt x="0" y="80772"/>
                </a:lnTo>
                <a:lnTo>
                  <a:pt x="0" y="403987"/>
                </a:lnTo>
                <a:lnTo>
                  <a:pt x="6351" y="435413"/>
                </a:lnTo>
                <a:lnTo>
                  <a:pt x="23669" y="461089"/>
                </a:lnTo>
                <a:lnTo>
                  <a:pt x="49345" y="478407"/>
                </a:lnTo>
                <a:lnTo>
                  <a:pt x="80772" y="484759"/>
                </a:lnTo>
                <a:lnTo>
                  <a:pt x="3814572" y="484759"/>
                </a:lnTo>
                <a:lnTo>
                  <a:pt x="3845998" y="478407"/>
                </a:lnTo>
                <a:lnTo>
                  <a:pt x="3871674" y="461089"/>
                </a:lnTo>
                <a:lnTo>
                  <a:pt x="3888992" y="435413"/>
                </a:lnTo>
                <a:lnTo>
                  <a:pt x="3895343" y="403987"/>
                </a:lnTo>
                <a:lnTo>
                  <a:pt x="3895343" y="80772"/>
                </a:lnTo>
                <a:lnTo>
                  <a:pt x="3888992" y="49345"/>
                </a:lnTo>
                <a:lnTo>
                  <a:pt x="3871674" y="23669"/>
                </a:lnTo>
                <a:lnTo>
                  <a:pt x="3845998" y="6351"/>
                </a:lnTo>
                <a:lnTo>
                  <a:pt x="3814572" y="0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92148" y="1967801"/>
            <a:ext cx="304927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MANIFESTACIONES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CLÍNICAS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21808" y="1875027"/>
            <a:ext cx="6464935" cy="2030730"/>
          </a:xfrm>
          <a:custGeom>
            <a:avLst/>
            <a:gdLst/>
            <a:ahLst/>
            <a:cxnLst/>
            <a:rect l="l" t="t" r="r" b="b"/>
            <a:pathLst>
              <a:path w="6464934" h="2030729">
                <a:moveTo>
                  <a:pt x="0" y="2030476"/>
                </a:moveTo>
                <a:lnTo>
                  <a:pt x="6464808" y="2030476"/>
                </a:lnTo>
                <a:lnTo>
                  <a:pt x="6464808" y="0"/>
                </a:lnTo>
                <a:lnTo>
                  <a:pt x="0" y="0"/>
                </a:lnTo>
                <a:lnTo>
                  <a:pt x="0" y="2030476"/>
                </a:lnTo>
                <a:close/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03722" y="1890458"/>
            <a:ext cx="6233160" cy="1948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indent="-28321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5910" algn="l"/>
              </a:tabLst>
            </a:pPr>
            <a:r>
              <a:rPr sz="1800" spc="-10" dirty="0">
                <a:latin typeface="Calibri"/>
                <a:cs typeface="Calibri"/>
              </a:rPr>
              <a:t>Taquipnea.</a:t>
            </a:r>
            <a:endParaRPr sz="18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5910" algn="l"/>
              </a:tabLst>
            </a:pPr>
            <a:r>
              <a:rPr sz="1800" spc="-10" dirty="0">
                <a:latin typeface="Calibri"/>
                <a:cs typeface="Calibri"/>
              </a:rPr>
              <a:t>Disnea.</a:t>
            </a:r>
            <a:endParaRPr sz="18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5910" algn="l"/>
              </a:tabLst>
            </a:pPr>
            <a:r>
              <a:rPr sz="1800" dirty="0">
                <a:latin typeface="Calibri"/>
                <a:cs typeface="Calibri"/>
              </a:rPr>
              <a:t>Disminución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saturación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oxígeno.</a:t>
            </a:r>
            <a:endParaRPr sz="1800">
              <a:latin typeface="Calibri"/>
              <a:cs typeface="Calibri"/>
            </a:endParaRPr>
          </a:p>
          <a:p>
            <a:pPr marL="295910" indent="-283210">
              <a:lnSpc>
                <a:spcPct val="100000"/>
              </a:lnSpc>
              <a:buFont typeface="Wingdings"/>
              <a:buChar char=""/>
              <a:tabLst>
                <a:tab pos="295910" algn="l"/>
              </a:tabLst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Incremento</a:t>
            </a:r>
            <a:r>
              <a:rPr sz="18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18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Presión</a:t>
            </a:r>
            <a:r>
              <a:rPr sz="18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Arterial</a:t>
            </a:r>
            <a:r>
              <a:rPr sz="18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18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Taquicardia</a:t>
            </a:r>
            <a:r>
              <a:rPr sz="1800" b="1" spc="1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pueden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ser</a:t>
            </a:r>
            <a:endParaRPr sz="180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signos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alarma.</a:t>
            </a:r>
            <a:endParaRPr sz="1800">
              <a:latin typeface="Calibri"/>
              <a:cs typeface="Calibri"/>
            </a:endParaRPr>
          </a:p>
          <a:p>
            <a:pPr marL="295910" marR="5080" indent="-28384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5910" algn="l"/>
              </a:tabLst>
            </a:pPr>
            <a:r>
              <a:rPr sz="1800" dirty="0">
                <a:latin typeface="Calibri"/>
                <a:cs typeface="Calibri"/>
              </a:rPr>
              <a:t>El </a:t>
            </a:r>
            <a:r>
              <a:rPr sz="1800" spc="-10" dirty="0">
                <a:latin typeface="Calibri"/>
                <a:cs typeface="Calibri"/>
              </a:rPr>
              <a:t>incremento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temperatura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corporal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excluye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TACO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se </a:t>
            </a:r>
            <a:r>
              <a:rPr sz="1800" dirty="0">
                <a:latin typeface="Calibri"/>
                <a:cs typeface="Calibri"/>
              </a:rPr>
              <a:t>cumplen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los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criterios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reporte.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84577" y="324347"/>
            <a:ext cx="8010525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spc="-20" dirty="0">
                <a:latin typeface="Tahoma"/>
                <a:cs typeface="Tahoma"/>
              </a:rPr>
              <a:t>Sobrecarga</a:t>
            </a:r>
            <a:r>
              <a:rPr sz="3350" b="1" spc="-160" dirty="0">
                <a:latin typeface="Tahoma"/>
                <a:cs typeface="Tahoma"/>
              </a:rPr>
              <a:t> </a:t>
            </a:r>
            <a:r>
              <a:rPr sz="3350" b="1" spc="-25" dirty="0">
                <a:latin typeface="Tahoma"/>
                <a:cs typeface="Tahoma"/>
              </a:rPr>
              <a:t>Circulatoria</a:t>
            </a:r>
            <a:r>
              <a:rPr sz="3350" b="1" spc="-35" dirty="0">
                <a:latin typeface="Tahoma"/>
                <a:cs typeface="Tahoma"/>
              </a:rPr>
              <a:t> </a:t>
            </a:r>
            <a:r>
              <a:rPr sz="3350" b="1" spc="-10" dirty="0">
                <a:latin typeface="Tahoma"/>
                <a:cs typeface="Tahoma"/>
              </a:rPr>
              <a:t>Asociada</a:t>
            </a:r>
            <a:r>
              <a:rPr sz="3350" b="1" spc="-85" dirty="0">
                <a:latin typeface="Tahoma"/>
                <a:cs typeface="Tahoma"/>
              </a:rPr>
              <a:t> </a:t>
            </a:r>
            <a:r>
              <a:rPr sz="3350" b="1" dirty="0">
                <a:latin typeface="Tahoma"/>
                <a:cs typeface="Tahoma"/>
              </a:rPr>
              <a:t>A</a:t>
            </a:r>
            <a:r>
              <a:rPr sz="3350" b="1" spc="-250" dirty="0">
                <a:latin typeface="Tahoma"/>
                <a:cs typeface="Tahoma"/>
              </a:rPr>
              <a:t> </a:t>
            </a:r>
            <a:r>
              <a:rPr sz="3350" b="1" spc="-25" dirty="0">
                <a:latin typeface="Tahoma"/>
                <a:cs typeface="Tahoma"/>
              </a:rPr>
              <a:t>La</a:t>
            </a:r>
            <a:endParaRPr sz="335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0058" y="831342"/>
            <a:ext cx="4139565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spc="-25" dirty="0">
                <a:solidFill>
                  <a:srgbClr val="404040"/>
                </a:solidFill>
                <a:latin typeface="Tahoma"/>
                <a:cs typeface="Tahoma"/>
              </a:rPr>
              <a:t>Transfusión</a:t>
            </a:r>
            <a:r>
              <a:rPr sz="3350" b="1" spc="-9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3350" b="1" spc="-30" dirty="0">
                <a:solidFill>
                  <a:srgbClr val="404040"/>
                </a:solidFill>
                <a:latin typeface="Tahoma"/>
                <a:cs typeface="Tahoma"/>
              </a:rPr>
              <a:t>(TACO)</a:t>
            </a:r>
            <a:endParaRPr sz="335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98447" y="3878071"/>
            <a:ext cx="3895725" cy="485140"/>
          </a:xfrm>
          <a:custGeom>
            <a:avLst/>
            <a:gdLst/>
            <a:ahLst/>
            <a:cxnLst/>
            <a:rect l="l" t="t" r="r" b="b"/>
            <a:pathLst>
              <a:path w="3895725" h="485139">
                <a:moveTo>
                  <a:pt x="3814572" y="0"/>
                </a:moveTo>
                <a:lnTo>
                  <a:pt x="80772" y="0"/>
                </a:lnTo>
                <a:lnTo>
                  <a:pt x="49345" y="6334"/>
                </a:lnTo>
                <a:lnTo>
                  <a:pt x="23669" y="23622"/>
                </a:lnTo>
                <a:lnTo>
                  <a:pt x="6351" y="49291"/>
                </a:lnTo>
                <a:lnTo>
                  <a:pt x="0" y="80771"/>
                </a:lnTo>
                <a:lnTo>
                  <a:pt x="0" y="403859"/>
                </a:lnTo>
                <a:lnTo>
                  <a:pt x="6351" y="435359"/>
                </a:lnTo>
                <a:lnTo>
                  <a:pt x="23669" y="461073"/>
                </a:lnTo>
                <a:lnTo>
                  <a:pt x="49345" y="478405"/>
                </a:lnTo>
                <a:lnTo>
                  <a:pt x="80772" y="484758"/>
                </a:lnTo>
                <a:lnTo>
                  <a:pt x="3814572" y="484758"/>
                </a:lnTo>
                <a:lnTo>
                  <a:pt x="3845998" y="478405"/>
                </a:lnTo>
                <a:lnTo>
                  <a:pt x="3871674" y="461073"/>
                </a:lnTo>
                <a:lnTo>
                  <a:pt x="3888992" y="435359"/>
                </a:lnTo>
                <a:lnTo>
                  <a:pt x="3895343" y="403859"/>
                </a:lnTo>
                <a:lnTo>
                  <a:pt x="3895343" y="80771"/>
                </a:lnTo>
                <a:lnTo>
                  <a:pt x="3888992" y="49291"/>
                </a:lnTo>
                <a:lnTo>
                  <a:pt x="3871674" y="23621"/>
                </a:lnTo>
                <a:lnTo>
                  <a:pt x="3845998" y="6334"/>
                </a:lnTo>
                <a:lnTo>
                  <a:pt x="3814572" y="0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33345" y="3928681"/>
            <a:ext cx="123253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CONDUCTA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21808" y="3914647"/>
            <a:ext cx="6464935" cy="2186305"/>
          </a:xfrm>
          <a:custGeom>
            <a:avLst/>
            <a:gdLst/>
            <a:ahLst/>
            <a:cxnLst/>
            <a:rect l="l" t="t" r="r" b="b"/>
            <a:pathLst>
              <a:path w="6464934" h="2186304">
                <a:moveTo>
                  <a:pt x="0" y="2185924"/>
                </a:moveTo>
                <a:lnTo>
                  <a:pt x="6464808" y="2185924"/>
                </a:lnTo>
                <a:lnTo>
                  <a:pt x="6464808" y="0"/>
                </a:lnTo>
                <a:lnTo>
                  <a:pt x="0" y="0"/>
                </a:lnTo>
                <a:lnTo>
                  <a:pt x="0" y="2185924"/>
                </a:lnTo>
                <a:close/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403722" y="3933063"/>
            <a:ext cx="6100445" cy="2103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95910" indent="-283210">
              <a:lnSpc>
                <a:spcPts val="2030"/>
              </a:lnSpc>
              <a:spcBef>
                <a:spcPts val="130"/>
              </a:spcBef>
              <a:buFont typeface="Wingdings"/>
              <a:buChar char=""/>
              <a:tabLst>
                <a:tab pos="295910" algn="l"/>
              </a:tabLst>
            </a:pPr>
            <a:r>
              <a:rPr sz="1700" dirty="0">
                <a:latin typeface="Calibri"/>
                <a:cs typeface="Calibri"/>
              </a:rPr>
              <a:t>Monitorización</a:t>
            </a:r>
            <a:r>
              <a:rPr sz="1700" spc="-10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constante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del</a:t>
            </a:r>
            <a:r>
              <a:rPr sz="1700" spc="-10" dirty="0">
                <a:latin typeface="Calibri"/>
                <a:cs typeface="Calibri"/>
              </a:rPr>
              <a:t> paciente</a:t>
            </a:r>
            <a:r>
              <a:rPr sz="1700" spc="-1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y</a:t>
            </a:r>
            <a:r>
              <a:rPr sz="1700" spc="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sus signos</a:t>
            </a:r>
            <a:r>
              <a:rPr sz="1700" spc="-8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vitales</a:t>
            </a:r>
            <a:endParaRPr sz="1700">
              <a:latin typeface="Calibri"/>
              <a:cs typeface="Calibri"/>
            </a:endParaRPr>
          </a:p>
          <a:p>
            <a:pPr marL="295910">
              <a:lnSpc>
                <a:spcPts val="2030"/>
              </a:lnSpc>
            </a:pPr>
            <a:r>
              <a:rPr sz="1700" dirty="0">
                <a:latin typeface="Calibri"/>
                <a:cs typeface="Calibri"/>
              </a:rPr>
              <a:t>durante</a:t>
            </a:r>
            <a:r>
              <a:rPr sz="1700" spc="-114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la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transfusión.</a:t>
            </a:r>
            <a:endParaRPr sz="1700">
              <a:latin typeface="Calibri"/>
              <a:cs typeface="Calibri"/>
            </a:endParaRPr>
          </a:p>
          <a:p>
            <a:pPr marL="294640" marR="749935" indent="-282575">
              <a:lnSpc>
                <a:spcPts val="2020"/>
              </a:lnSpc>
              <a:spcBef>
                <a:spcPts val="135"/>
              </a:spcBef>
              <a:buFont typeface="Wingdings"/>
              <a:buChar char=""/>
              <a:tabLst>
                <a:tab pos="295910" algn="l"/>
              </a:tabLst>
            </a:pPr>
            <a:r>
              <a:rPr sz="1700" dirty="0">
                <a:latin typeface="Calibri"/>
                <a:cs typeface="Calibri"/>
              </a:rPr>
              <a:t>Balance</a:t>
            </a:r>
            <a:r>
              <a:rPr sz="1700" spc="-10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neto</a:t>
            </a:r>
            <a:r>
              <a:rPr sz="1700" spc="-7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8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fluidos</a:t>
            </a:r>
            <a:r>
              <a:rPr sz="1700" spc="-1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por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al</a:t>
            </a:r>
            <a:r>
              <a:rPr sz="1700" spc="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menos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24</a:t>
            </a:r>
            <a:r>
              <a:rPr sz="1700" spc="7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horas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antes</a:t>
            </a:r>
            <a:r>
              <a:rPr sz="1700" spc="-1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8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la 	</a:t>
            </a:r>
            <a:r>
              <a:rPr sz="1700" dirty="0">
                <a:latin typeface="Calibri"/>
                <a:cs typeface="Calibri"/>
              </a:rPr>
              <a:t>transfusión</a:t>
            </a:r>
            <a:r>
              <a:rPr sz="1700" spc="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10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la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unidad</a:t>
            </a:r>
            <a:r>
              <a:rPr sz="1700" spc="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identificada</a:t>
            </a:r>
            <a:r>
              <a:rPr sz="1700" spc="-1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con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la</a:t>
            </a:r>
            <a:r>
              <a:rPr sz="1700" spc="1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reacción.</a:t>
            </a:r>
            <a:endParaRPr sz="1700">
              <a:latin typeface="Calibri"/>
              <a:cs typeface="Calibri"/>
            </a:endParaRPr>
          </a:p>
          <a:p>
            <a:pPr marL="295275" indent="-282575">
              <a:lnSpc>
                <a:spcPts val="1955"/>
              </a:lnSpc>
              <a:buFont typeface="Wingdings"/>
              <a:buChar char=""/>
              <a:tabLst>
                <a:tab pos="295275" algn="l"/>
              </a:tabLst>
            </a:pPr>
            <a:r>
              <a:rPr sz="1700" dirty="0">
                <a:latin typeface="Calibri"/>
                <a:cs typeface="Calibri"/>
              </a:rPr>
              <a:t>Manejo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clínico</a:t>
            </a:r>
            <a:r>
              <a:rPr sz="1700" spc="-16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apropiado</a:t>
            </a:r>
            <a:r>
              <a:rPr sz="1700" spc="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9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la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hipertensión</a:t>
            </a:r>
            <a:r>
              <a:rPr sz="1700" spc="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arterial</a:t>
            </a:r>
            <a:r>
              <a:rPr sz="1700" spc="-1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y</a:t>
            </a:r>
            <a:r>
              <a:rPr sz="1700" spc="114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taquicardia.</a:t>
            </a:r>
            <a:endParaRPr sz="1700">
              <a:latin typeface="Calibri"/>
              <a:cs typeface="Calibri"/>
            </a:endParaRPr>
          </a:p>
          <a:p>
            <a:pPr marL="295275" indent="-282575">
              <a:lnSpc>
                <a:spcPts val="2030"/>
              </a:lnSpc>
              <a:spcBef>
                <a:spcPts val="55"/>
              </a:spcBef>
              <a:buFont typeface="Wingdings"/>
              <a:buChar char=""/>
              <a:tabLst>
                <a:tab pos="295275" algn="l"/>
              </a:tabLst>
            </a:pPr>
            <a:r>
              <a:rPr sz="1700" dirty="0">
                <a:latin typeface="Calibri"/>
                <a:cs typeface="Calibri"/>
              </a:rPr>
              <a:t>Rx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tórax</a:t>
            </a:r>
            <a:r>
              <a:rPr sz="1700" spc="-9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y</a:t>
            </a:r>
            <a:r>
              <a:rPr sz="1700" spc="2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EKG.</a:t>
            </a:r>
            <a:endParaRPr sz="1700">
              <a:latin typeface="Calibri"/>
              <a:cs typeface="Calibri"/>
            </a:endParaRPr>
          </a:p>
          <a:p>
            <a:pPr marL="295275" indent="-282575">
              <a:lnSpc>
                <a:spcPts val="2020"/>
              </a:lnSpc>
              <a:buFont typeface="Wingdings"/>
              <a:buChar char=""/>
              <a:tabLst>
                <a:tab pos="295275" algn="l"/>
              </a:tabLst>
            </a:pPr>
            <a:r>
              <a:rPr sz="1700" dirty="0">
                <a:latin typeface="Calibri"/>
                <a:cs typeface="Calibri"/>
              </a:rPr>
              <a:t>Mediciones</a:t>
            </a:r>
            <a:r>
              <a:rPr sz="1700" spc="-1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seriales</a:t>
            </a:r>
            <a:r>
              <a:rPr sz="1700" spc="-1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los</a:t>
            </a:r>
            <a:r>
              <a:rPr sz="1700" spc="7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niveles</a:t>
            </a:r>
            <a:r>
              <a:rPr sz="1700" spc="-1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péptido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natriurético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(BNP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50" dirty="0">
                <a:latin typeface="Calibri"/>
                <a:cs typeface="Calibri"/>
              </a:rPr>
              <a:t>o</a:t>
            </a:r>
            <a:endParaRPr sz="1700">
              <a:latin typeface="Calibri"/>
              <a:cs typeface="Calibri"/>
            </a:endParaRPr>
          </a:p>
          <a:p>
            <a:pPr marL="295910">
              <a:lnSpc>
                <a:spcPts val="2030"/>
              </a:lnSpc>
            </a:pPr>
            <a:r>
              <a:rPr sz="1700" dirty="0">
                <a:latin typeface="Calibri"/>
                <a:cs typeface="Calibri"/>
              </a:rPr>
              <a:t>NT-pro-BNP)</a:t>
            </a:r>
            <a:r>
              <a:rPr sz="1700" spc="-1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en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el</a:t>
            </a:r>
            <a:r>
              <a:rPr sz="1700" spc="1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periodo</a:t>
            </a:r>
            <a:r>
              <a:rPr sz="1700" spc="-9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peritransfusional.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17F72F22-436D-460D-86CC-9D71ED7F7A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8907" y="624319"/>
            <a:ext cx="5139055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dirty="0">
                <a:latin typeface="Tahoma"/>
                <a:cs typeface="Tahoma"/>
              </a:rPr>
              <a:t>DISNEA</a:t>
            </a:r>
            <a:r>
              <a:rPr sz="3350" b="1" spc="-180" dirty="0">
                <a:latin typeface="Tahoma"/>
                <a:cs typeface="Tahoma"/>
              </a:rPr>
              <a:t> </a:t>
            </a:r>
            <a:r>
              <a:rPr sz="3350" b="1" dirty="0">
                <a:latin typeface="Tahoma"/>
                <a:cs typeface="Tahoma"/>
              </a:rPr>
              <a:t>ASOCIADA</a:t>
            </a:r>
            <a:r>
              <a:rPr sz="3350" b="1" spc="-65" dirty="0">
                <a:latin typeface="Tahoma"/>
                <a:cs typeface="Tahoma"/>
              </a:rPr>
              <a:t> </a:t>
            </a:r>
            <a:r>
              <a:rPr sz="3350" b="1" dirty="0">
                <a:latin typeface="Tahoma"/>
                <a:cs typeface="Tahoma"/>
              </a:rPr>
              <a:t>A</a:t>
            </a:r>
            <a:r>
              <a:rPr sz="3350" b="1" spc="-235" dirty="0">
                <a:latin typeface="Tahoma"/>
                <a:cs typeface="Tahoma"/>
              </a:rPr>
              <a:t> </a:t>
            </a:r>
            <a:r>
              <a:rPr sz="3350" b="1" spc="-25" dirty="0">
                <a:latin typeface="Tahoma"/>
                <a:cs typeface="Tahoma"/>
              </a:rPr>
              <a:t>LA</a:t>
            </a:r>
            <a:endParaRPr sz="335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8907" y="1173225"/>
            <a:ext cx="4510405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spc="-20" dirty="0">
                <a:solidFill>
                  <a:srgbClr val="404040"/>
                </a:solidFill>
                <a:latin typeface="Tahoma"/>
                <a:cs typeface="Tahoma"/>
              </a:rPr>
              <a:t>TRANSFUSIÓN</a:t>
            </a:r>
            <a:r>
              <a:rPr sz="3350" b="1" spc="-1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3350" b="1" spc="-10" dirty="0">
                <a:solidFill>
                  <a:srgbClr val="404040"/>
                </a:solidFill>
                <a:latin typeface="Tahoma"/>
                <a:cs typeface="Tahoma"/>
              </a:rPr>
              <a:t>(TAD)</a:t>
            </a:r>
            <a:endParaRPr sz="335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084" y="1993276"/>
            <a:ext cx="7045475" cy="68145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319273" y="2066163"/>
            <a:ext cx="3947795" cy="454659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40" dirty="0">
                <a:latin typeface="Calibri"/>
                <a:cs typeface="Calibri"/>
              </a:rPr>
              <a:t>DIFICULTAD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RESPIRATORIA</a:t>
            </a:r>
            <a:endParaRPr sz="2800" dirty="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400537"/>
              </p:ext>
            </p:extLst>
          </p:nvPr>
        </p:nvGraphicFramePr>
        <p:xfrm>
          <a:off x="773036" y="4477639"/>
          <a:ext cx="7020559" cy="148272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7020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</a:rPr>
                        <a:t>CARACTERÍSTICAS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COMUNES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Y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</a:rPr>
                        <a:t> CONDUCTA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1885">
                <a:tc>
                  <a:txBody>
                    <a:bodyPr/>
                    <a:lstStyle/>
                    <a:p>
                      <a:pPr marL="92075" marR="1069340">
                        <a:lnSpc>
                          <a:spcPts val="2380"/>
                        </a:lnSpc>
                        <a:spcBef>
                          <a:spcPts val="390"/>
                        </a:spcBef>
                      </a:pPr>
                      <a:r>
                        <a:rPr sz="1800" spc="-180" dirty="0"/>
                        <a:t></a:t>
                      </a:r>
                      <a:r>
                        <a:rPr sz="1800" spc="-55" dirty="0"/>
                        <a:t> </a:t>
                      </a:r>
                      <a:r>
                        <a:rPr sz="2000" b="1" dirty="0"/>
                        <a:t>NO</a:t>
                      </a:r>
                      <a:r>
                        <a:rPr sz="2000" b="1" spc="-25" dirty="0"/>
                        <a:t> </a:t>
                      </a:r>
                      <a:r>
                        <a:rPr sz="2000" b="1" dirty="0"/>
                        <a:t>CUMPLE CRITERIOS</a:t>
                      </a:r>
                      <a:r>
                        <a:rPr sz="2000" b="1" spc="-110" dirty="0"/>
                        <a:t> </a:t>
                      </a:r>
                      <a:r>
                        <a:rPr sz="2000" b="1" dirty="0"/>
                        <a:t>DE</a:t>
                      </a:r>
                      <a:r>
                        <a:rPr sz="2000" b="1" spc="-5" dirty="0"/>
                        <a:t> </a:t>
                      </a:r>
                      <a:r>
                        <a:rPr sz="2000" b="1" dirty="0"/>
                        <a:t>TRALI,</a:t>
                      </a:r>
                      <a:r>
                        <a:rPr sz="2000" b="1" spc="-110" dirty="0"/>
                        <a:t> </a:t>
                      </a:r>
                      <a:r>
                        <a:rPr sz="2000" b="1" spc="-30" dirty="0"/>
                        <a:t>TACO</a:t>
                      </a:r>
                      <a:r>
                        <a:rPr sz="2000" b="1" spc="-90" dirty="0"/>
                        <a:t> </a:t>
                      </a:r>
                      <a:r>
                        <a:rPr sz="2000" b="1" dirty="0"/>
                        <a:t>NI</a:t>
                      </a:r>
                      <a:r>
                        <a:rPr sz="2000" b="1" spc="15" dirty="0"/>
                        <a:t> </a:t>
                      </a:r>
                      <a:r>
                        <a:rPr sz="2000" b="1" spc="-10" dirty="0"/>
                        <a:t>REACCION ALERGICA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76950"/>
              </p:ext>
            </p:extLst>
          </p:nvPr>
        </p:nvGraphicFramePr>
        <p:xfrm>
          <a:off x="755459" y="2826004"/>
          <a:ext cx="7055484" cy="15544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7055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</a:rPr>
                        <a:t>SINTOMAS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229235" marR="219075" indent="10795" algn="ctr">
                        <a:lnSpc>
                          <a:spcPct val="102299"/>
                        </a:lnSpc>
                        <a:spcBef>
                          <a:spcPts val="220"/>
                        </a:spcBef>
                      </a:pPr>
                      <a:r>
                        <a:rPr sz="2350" b="1" dirty="0"/>
                        <a:t>Disnea</a:t>
                      </a:r>
                      <a:r>
                        <a:rPr sz="2350" b="1" spc="50" dirty="0"/>
                        <a:t> </a:t>
                      </a:r>
                      <a:r>
                        <a:rPr sz="2350" b="1" dirty="0"/>
                        <a:t>debe</a:t>
                      </a:r>
                      <a:r>
                        <a:rPr sz="2350" b="1" spc="30" dirty="0"/>
                        <a:t> </a:t>
                      </a:r>
                      <a:r>
                        <a:rPr sz="2350" b="1" dirty="0"/>
                        <a:t>ser</a:t>
                      </a:r>
                      <a:r>
                        <a:rPr sz="2350" b="1" spc="95" dirty="0"/>
                        <a:t> </a:t>
                      </a:r>
                      <a:r>
                        <a:rPr sz="2350" b="1" dirty="0"/>
                        <a:t>la</a:t>
                      </a:r>
                      <a:r>
                        <a:rPr sz="2350" b="1" spc="50" dirty="0"/>
                        <a:t> </a:t>
                      </a:r>
                      <a:r>
                        <a:rPr sz="2350" b="1" dirty="0"/>
                        <a:t>manifestación</a:t>
                      </a:r>
                      <a:r>
                        <a:rPr sz="2350" b="1" spc="170" dirty="0"/>
                        <a:t> </a:t>
                      </a:r>
                      <a:r>
                        <a:rPr sz="2350" b="1" dirty="0"/>
                        <a:t>clínica</a:t>
                      </a:r>
                      <a:r>
                        <a:rPr sz="2350" b="1" spc="50" dirty="0"/>
                        <a:t> </a:t>
                      </a:r>
                      <a:r>
                        <a:rPr sz="2350" b="1" spc="-25" dirty="0"/>
                        <a:t>más </a:t>
                      </a:r>
                      <a:r>
                        <a:rPr sz="2350" b="1" dirty="0"/>
                        <a:t>prominente</a:t>
                      </a:r>
                      <a:r>
                        <a:rPr sz="2350" b="1" spc="-50" dirty="0"/>
                        <a:t> </a:t>
                      </a:r>
                      <a:r>
                        <a:rPr sz="2350" b="1" dirty="0"/>
                        <a:t>y</a:t>
                      </a:r>
                      <a:r>
                        <a:rPr sz="2350" b="1" spc="45" dirty="0"/>
                        <a:t> </a:t>
                      </a:r>
                      <a:r>
                        <a:rPr sz="2350" b="1" dirty="0"/>
                        <a:t>no</a:t>
                      </a:r>
                      <a:r>
                        <a:rPr sz="2350" b="1" spc="105" dirty="0"/>
                        <a:t> </a:t>
                      </a:r>
                      <a:r>
                        <a:rPr sz="2350" b="1" dirty="0"/>
                        <a:t>debe</a:t>
                      </a:r>
                      <a:r>
                        <a:rPr sz="2350" b="1" spc="45" dirty="0"/>
                        <a:t> </a:t>
                      </a:r>
                      <a:r>
                        <a:rPr sz="2350" b="1" dirty="0"/>
                        <a:t>ser</a:t>
                      </a:r>
                      <a:r>
                        <a:rPr sz="2350" b="1" spc="30" dirty="0"/>
                        <a:t> </a:t>
                      </a:r>
                      <a:r>
                        <a:rPr sz="2350" b="1" dirty="0"/>
                        <a:t>explicada</a:t>
                      </a:r>
                      <a:r>
                        <a:rPr sz="2350" b="1" spc="145" dirty="0"/>
                        <a:t> </a:t>
                      </a:r>
                      <a:r>
                        <a:rPr sz="2350" b="1" dirty="0"/>
                        <a:t>por</a:t>
                      </a:r>
                      <a:r>
                        <a:rPr sz="2350" b="1" spc="35" dirty="0"/>
                        <a:t> </a:t>
                      </a:r>
                      <a:r>
                        <a:rPr sz="2350" b="1" dirty="0"/>
                        <a:t>la</a:t>
                      </a:r>
                      <a:r>
                        <a:rPr sz="2350" b="1" spc="70" dirty="0"/>
                        <a:t> </a:t>
                      </a:r>
                      <a:r>
                        <a:rPr sz="2350" b="1" spc="-10" dirty="0"/>
                        <a:t>condición </a:t>
                      </a:r>
                      <a:r>
                        <a:rPr sz="2350" b="1" dirty="0"/>
                        <a:t>de</a:t>
                      </a:r>
                      <a:r>
                        <a:rPr sz="2350" b="1" spc="15" dirty="0"/>
                        <a:t> </a:t>
                      </a:r>
                      <a:r>
                        <a:rPr sz="2350" b="1" dirty="0"/>
                        <a:t>base</a:t>
                      </a:r>
                      <a:r>
                        <a:rPr sz="2350" b="1" spc="95" dirty="0"/>
                        <a:t> </a:t>
                      </a:r>
                      <a:r>
                        <a:rPr sz="2350" b="1" dirty="0"/>
                        <a:t>del</a:t>
                      </a:r>
                      <a:r>
                        <a:rPr sz="2350" b="1" spc="60" dirty="0"/>
                        <a:t> </a:t>
                      </a:r>
                      <a:r>
                        <a:rPr sz="2350" b="1" spc="-10" dirty="0"/>
                        <a:t>paciente</a:t>
                      </a:r>
                      <a:endParaRPr sz="2350" dirty="0">
                        <a:latin typeface="Calibri"/>
                        <a:cs typeface="Calibri"/>
                      </a:endParaRPr>
                    </a:p>
                  </a:txBody>
                  <a:tcPr marL="0" marR="0" marT="2794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39911" y="841247"/>
            <a:ext cx="3259835" cy="182422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683879" y="989393"/>
            <a:ext cx="2775585" cy="7581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515620" marR="5080" indent="-503555">
              <a:lnSpc>
                <a:spcPts val="2740"/>
              </a:lnSpc>
              <a:spcBef>
                <a:spcPts val="430"/>
              </a:spcBef>
            </a:pPr>
            <a:r>
              <a:rPr sz="2500" b="1" dirty="0">
                <a:latin typeface="Calibri"/>
                <a:cs typeface="Calibri"/>
              </a:rPr>
              <a:t>INICIA</a:t>
            </a:r>
            <a:r>
              <a:rPr sz="2500" b="1" spc="-4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DURANTE</a:t>
            </a:r>
            <a:r>
              <a:rPr sz="2500" b="1" spc="-80" dirty="0">
                <a:latin typeface="Calibri"/>
                <a:cs typeface="Calibri"/>
              </a:rPr>
              <a:t> </a:t>
            </a:r>
            <a:r>
              <a:rPr sz="2500" b="1" spc="-25" dirty="0">
                <a:solidFill>
                  <a:srgbClr val="FF0000"/>
                </a:solidFill>
                <a:latin typeface="Calibri"/>
                <a:cs typeface="Calibri"/>
              </a:rPr>
              <a:t>LAS </a:t>
            </a:r>
            <a:r>
              <a:rPr sz="2500" b="1" dirty="0">
                <a:solidFill>
                  <a:srgbClr val="FF0000"/>
                </a:solidFill>
                <a:latin typeface="Calibri"/>
                <a:cs typeface="Calibri"/>
              </a:rPr>
              <a:t>24</a:t>
            </a:r>
            <a:r>
              <a:rPr sz="25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500" b="1" dirty="0">
                <a:solidFill>
                  <a:srgbClr val="FF0000"/>
                </a:solidFill>
                <a:latin typeface="Calibri"/>
                <a:cs typeface="Calibri"/>
              </a:rPr>
              <a:t>HORAS</a:t>
            </a:r>
            <a:r>
              <a:rPr sz="25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500" b="1" spc="-25" dirty="0">
                <a:latin typeface="Calibri"/>
                <a:cs typeface="Calibri"/>
              </a:rPr>
              <a:t>DE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04756" y="1684909"/>
            <a:ext cx="1945639" cy="75882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27305">
              <a:lnSpc>
                <a:spcPts val="2740"/>
              </a:lnSpc>
              <a:spcBef>
                <a:spcPts val="430"/>
              </a:spcBef>
            </a:pPr>
            <a:r>
              <a:rPr sz="2500" b="1" spc="-10" dirty="0">
                <a:latin typeface="Calibri"/>
                <a:cs typeface="Calibri"/>
              </a:rPr>
              <a:t>REALIZADA</a:t>
            </a:r>
            <a:r>
              <a:rPr sz="2500" b="1" spc="-114" dirty="0">
                <a:latin typeface="Calibri"/>
                <a:cs typeface="Calibri"/>
              </a:rPr>
              <a:t> </a:t>
            </a:r>
            <a:r>
              <a:rPr sz="2500" b="1" spc="-25" dirty="0">
                <a:latin typeface="Calibri"/>
                <a:cs typeface="Calibri"/>
              </a:rPr>
              <a:t>LA </a:t>
            </a:r>
            <a:r>
              <a:rPr sz="2500" b="1" spc="-10" dirty="0">
                <a:latin typeface="Calibri"/>
                <a:cs typeface="Calibri"/>
              </a:rPr>
              <a:t>TRANSFUSIÓN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247888" y="3128010"/>
            <a:ext cx="3268979" cy="3729990"/>
            <a:chOff x="8247888" y="3128010"/>
            <a:chExt cx="3268979" cy="372999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47888" y="5586983"/>
              <a:ext cx="3268979" cy="12710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75320" y="3128010"/>
              <a:ext cx="3218687" cy="24786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077734DC-128B-45DF-B3F2-2E5FE55A49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3231" y="1389888"/>
            <a:ext cx="7091172" cy="71780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3780" y="219074"/>
            <a:ext cx="6041390" cy="542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b="1" spc="-10" dirty="0">
                <a:latin typeface="Tahoma"/>
                <a:cs typeface="Tahoma"/>
              </a:rPr>
              <a:t>REACCIÓN</a:t>
            </a:r>
            <a:r>
              <a:rPr sz="3350" b="1" spc="-175" dirty="0">
                <a:latin typeface="Tahoma"/>
                <a:cs typeface="Tahoma"/>
              </a:rPr>
              <a:t> </a:t>
            </a:r>
            <a:r>
              <a:rPr sz="3350" b="1" spc="-35" dirty="0">
                <a:latin typeface="Tahoma"/>
                <a:cs typeface="Tahoma"/>
              </a:rPr>
              <a:t>TRANSFUSIONAL</a:t>
            </a:r>
            <a:endParaRPr sz="335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7369" y="641223"/>
            <a:ext cx="6481445" cy="11080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472815">
              <a:lnSpc>
                <a:spcPct val="100000"/>
              </a:lnSpc>
              <a:spcBef>
                <a:spcPts val="135"/>
              </a:spcBef>
            </a:pPr>
            <a:r>
              <a:rPr sz="3350" b="1" spc="-35" dirty="0">
                <a:solidFill>
                  <a:srgbClr val="404040"/>
                </a:solidFill>
                <a:latin typeface="Tahoma"/>
                <a:cs typeface="Tahoma"/>
              </a:rPr>
              <a:t>HIPOTENSIVA</a:t>
            </a:r>
            <a:endParaRPr sz="3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60"/>
              </a:spcBef>
            </a:pPr>
            <a:r>
              <a:rPr sz="2000" b="1" dirty="0">
                <a:latin typeface="Calibri"/>
                <a:cs typeface="Calibri"/>
              </a:rPr>
              <a:t>CAÍDA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PRESIÓN</a:t>
            </a:r>
            <a:r>
              <a:rPr sz="2000" b="1" spc="-1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ARTERIAL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SISTÉMICA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SISTÓLICA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≤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80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4770" y="1700085"/>
            <a:ext cx="77470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20" dirty="0">
                <a:latin typeface="Calibri"/>
                <a:cs typeface="Calibri"/>
              </a:rPr>
              <a:t>mmHG</a:t>
            </a:r>
            <a:endParaRPr sz="2000" dirty="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048224"/>
              </p:ext>
            </p:extLst>
          </p:nvPr>
        </p:nvGraphicFramePr>
        <p:xfrm>
          <a:off x="732015" y="4396866"/>
          <a:ext cx="7067550" cy="150812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706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CARACTERÍSTICAS</a:t>
                      </a:r>
                      <a:r>
                        <a:rPr sz="2000" b="1" spc="-17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COMUNES</a:t>
                      </a:r>
                      <a:r>
                        <a:rPr sz="2000" b="1" spc="-45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Y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</a:rPr>
                        <a:t>CONDUCTA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80" dirty="0"/>
                        <a:t></a:t>
                      </a:r>
                      <a:r>
                        <a:rPr sz="2000" spc="-30" dirty="0"/>
                        <a:t> </a:t>
                      </a:r>
                      <a:r>
                        <a:rPr sz="2000" dirty="0"/>
                        <a:t>+</a:t>
                      </a:r>
                      <a:r>
                        <a:rPr sz="2000" spc="-45" dirty="0"/>
                        <a:t> </a:t>
                      </a:r>
                      <a:r>
                        <a:rPr sz="2000" dirty="0"/>
                        <a:t>Frec.</a:t>
                      </a:r>
                      <a:r>
                        <a:rPr sz="2000" spc="-110" dirty="0"/>
                        <a:t> </a:t>
                      </a:r>
                      <a:r>
                        <a:rPr sz="2000" spc="-10" dirty="0"/>
                        <a:t>Paciente</a:t>
                      </a:r>
                      <a:r>
                        <a:rPr sz="2000" spc="40" dirty="0"/>
                        <a:t> </a:t>
                      </a:r>
                      <a:r>
                        <a:rPr sz="2000" spc="-40" dirty="0"/>
                        <a:t>HTA </a:t>
                      </a:r>
                      <a:r>
                        <a:rPr sz="2000" dirty="0"/>
                        <a:t>medicados</a:t>
                      </a:r>
                      <a:r>
                        <a:rPr sz="2000" spc="-95" dirty="0"/>
                        <a:t> </a:t>
                      </a:r>
                      <a:r>
                        <a:rPr sz="2000" dirty="0"/>
                        <a:t>con</a:t>
                      </a:r>
                      <a:r>
                        <a:rPr sz="2000" spc="-85" dirty="0"/>
                        <a:t> </a:t>
                      </a:r>
                      <a:r>
                        <a:rPr sz="2000" spc="-20" dirty="0"/>
                        <a:t>IECA</a:t>
                      </a:r>
                      <a:endParaRPr sz="2000" dirty="0"/>
                    </a:p>
                    <a:p>
                      <a:pPr marL="635" algn="ctr">
                        <a:lnSpc>
                          <a:spcPts val="2390"/>
                        </a:lnSpc>
                        <a:spcBef>
                          <a:spcPts val="50"/>
                        </a:spcBef>
                      </a:pPr>
                      <a:r>
                        <a:rPr sz="2000" spc="-25" dirty="0"/>
                        <a:t>Responde</a:t>
                      </a:r>
                      <a:r>
                        <a:rPr sz="2000" spc="-165" dirty="0"/>
                        <a:t> </a:t>
                      </a:r>
                      <a:r>
                        <a:rPr sz="2000" spc="-10" dirty="0"/>
                        <a:t>rápidamente </a:t>
                      </a:r>
                      <a:r>
                        <a:rPr sz="2000" dirty="0"/>
                        <a:t>a</a:t>
                      </a:r>
                      <a:r>
                        <a:rPr sz="2000" spc="20" dirty="0"/>
                        <a:t> </a:t>
                      </a:r>
                      <a:r>
                        <a:rPr sz="2000" dirty="0"/>
                        <a:t>la</a:t>
                      </a:r>
                      <a:r>
                        <a:rPr sz="2000" spc="20" dirty="0"/>
                        <a:t> </a:t>
                      </a:r>
                      <a:r>
                        <a:rPr sz="2000" dirty="0"/>
                        <a:t>detención</a:t>
                      </a:r>
                      <a:r>
                        <a:rPr sz="2000" spc="-70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85" dirty="0"/>
                        <a:t> </a:t>
                      </a:r>
                      <a:r>
                        <a:rPr sz="2000" dirty="0"/>
                        <a:t>la</a:t>
                      </a:r>
                      <a:r>
                        <a:rPr sz="2000" spc="20" dirty="0"/>
                        <a:t> </a:t>
                      </a:r>
                      <a:r>
                        <a:rPr sz="2000" spc="-10" dirty="0"/>
                        <a:t>transfusión</a:t>
                      </a:r>
                      <a:r>
                        <a:rPr sz="2000" spc="-75" dirty="0"/>
                        <a:t> </a:t>
                      </a:r>
                      <a:r>
                        <a:rPr sz="2000" dirty="0"/>
                        <a:t>y </a:t>
                      </a:r>
                      <a:r>
                        <a:rPr sz="2000" spc="-25" dirty="0"/>
                        <a:t>al</a:t>
                      </a:r>
                      <a:endParaRPr sz="2000" dirty="0"/>
                    </a:p>
                    <a:p>
                      <a:pPr marL="10160" algn="ctr">
                        <a:lnSpc>
                          <a:spcPts val="2390"/>
                        </a:lnSpc>
                      </a:pPr>
                      <a:r>
                        <a:rPr sz="2000" dirty="0"/>
                        <a:t>inicio</a:t>
                      </a:r>
                      <a:r>
                        <a:rPr sz="2000" spc="-35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40" dirty="0"/>
                        <a:t> </a:t>
                      </a:r>
                      <a:r>
                        <a:rPr sz="2000" dirty="0"/>
                        <a:t>terapia</a:t>
                      </a:r>
                      <a:r>
                        <a:rPr sz="2000" spc="-10" dirty="0"/>
                        <a:t> </a:t>
                      </a:r>
                      <a:r>
                        <a:rPr sz="2000" dirty="0"/>
                        <a:t>de</a:t>
                      </a:r>
                      <a:r>
                        <a:rPr sz="2000" spc="-40" dirty="0"/>
                        <a:t> </a:t>
                      </a:r>
                      <a:r>
                        <a:rPr sz="2000" spc="-10" dirty="0"/>
                        <a:t>soporte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3746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27847" y="1335024"/>
            <a:ext cx="3579876" cy="109270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137397" y="1438973"/>
            <a:ext cx="3166110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dirty="0">
                <a:latin typeface="Calibri"/>
                <a:cs typeface="Calibri"/>
              </a:rPr>
              <a:t>Durante</a:t>
            </a:r>
            <a:r>
              <a:rPr sz="1850" b="1" spc="114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o</a:t>
            </a:r>
            <a:r>
              <a:rPr sz="1850" b="1" spc="-1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dentro</a:t>
            </a:r>
            <a:r>
              <a:rPr sz="1850" b="1" spc="-15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de</a:t>
            </a:r>
            <a:r>
              <a:rPr sz="1850" b="1" spc="5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la</a:t>
            </a:r>
            <a:r>
              <a:rPr sz="1850" b="1" spc="-5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1ra</a:t>
            </a:r>
            <a:r>
              <a:rPr sz="1850" b="1" spc="130" dirty="0">
                <a:latin typeface="Calibri"/>
                <a:cs typeface="Calibri"/>
              </a:rPr>
              <a:t> </a:t>
            </a:r>
            <a:r>
              <a:rPr sz="1850" b="1" spc="-20" dirty="0">
                <a:latin typeface="Calibri"/>
                <a:cs typeface="Calibri"/>
              </a:rPr>
              <a:t>hora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12682" y="1704212"/>
            <a:ext cx="2409190" cy="5772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ts val="2155"/>
              </a:lnSpc>
              <a:spcBef>
                <a:spcPts val="125"/>
              </a:spcBef>
            </a:pPr>
            <a:r>
              <a:rPr sz="1850" b="1" dirty="0">
                <a:latin typeface="Calibri"/>
                <a:cs typeface="Calibri"/>
              </a:rPr>
              <a:t>siguiente</a:t>
            </a:r>
            <a:r>
              <a:rPr sz="1850" b="1" spc="120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a</a:t>
            </a:r>
            <a:r>
              <a:rPr sz="1850" b="1" spc="5" dirty="0">
                <a:latin typeface="Calibri"/>
                <a:cs typeface="Calibri"/>
              </a:rPr>
              <a:t> </a:t>
            </a:r>
            <a:r>
              <a:rPr sz="1850" b="1" dirty="0">
                <a:latin typeface="Calibri"/>
                <a:cs typeface="Calibri"/>
              </a:rPr>
              <a:t>completar</a:t>
            </a:r>
            <a:r>
              <a:rPr sz="1850" b="1" spc="125" dirty="0">
                <a:latin typeface="Calibri"/>
                <a:cs typeface="Calibri"/>
              </a:rPr>
              <a:t> </a:t>
            </a:r>
            <a:r>
              <a:rPr sz="1850" b="1" spc="-25" dirty="0">
                <a:latin typeface="Calibri"/>
                <a:cs typeface="Calibri"/>
              </a:rPr>
              <a:t>la</a:t>
            </a:r>
            <a:endParaRPr sz="1850">
              <a:latin typeface="Calibri"/>
              <a:cs typeface="Calibri"/>
            </a:endParaRPr>
          </a:p>
          <a:p>
            <a:pPr marL="4445" algn="ctr">
              <a:lnSpc>
                <a:spcPts val="2155"/>
              </a:lnSpc>
            </a:pPr>
            <a:r>
              <a:rPr sz="1850" b="1" spc="-10" dirty="0">
                <a:latin typeface="Calibri"/>
                <a:cs typeface="Calibri"/>
              </a:rPr>
              <a:t>transfusión.</a:t>
            </a:r>
            <a:endParaRPr sz="185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909401"/>
              </p:ext>
            </p:extLst>
          </p:nvPr>
        </p:nvGraphicFramePr>
        <p:xfrm>
          <a:off x="755459" y="2819654"/>
          <a:ext cx="7055484" cy="130746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7055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894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</a:rPr>
                        <a:t>SINTOMAS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4064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8525">
                <a:tc>
                  <a:txBody>
                    <a:bodyPr/>
                    <a:lstStyle/>
                    <a:p>
                      <a:pPr marL="924560" indent="-283845">
                        <a:lnSpc>
                          <a:spcPts val="2390"/>
                        </a:lnSpc>
                        <a:spcBef>
                          <a:spcPts val="225"/>
                        </a:spcBef>
                        <a:buFont typeface="Arial"/>
                        <a:buChar char="•"/>
                        <a:tabLst>
                          <a:tab pos="924560" algn="l"/>
                        </a:tabLst>
                      </a:pPr>
                      <a:r>
                        <a:rPr sz="2000" dirty="0"/>
                        <a:t>La</a:t>
                      </a:r>
                      <a:r>
                        <a:rPr sz="2000" spc="-50" dirty="0"/>
                        <a:t> </a:t>
                      </a:r>
                      <a:r>
                        <a:rPr sz="2000" dirty="0"/>
                        <a:t>hipotensión</a:t>
                      </a:r>
                      <a:r>
                        <a:rPr sz="2000" spc="-75" dirty="0"/>
                        <a:t> </a:t>
                      </a:r>
                      <a:r>
                        <a:rPr sz="2000" dirty="0"/>
                        <a:t>es</a:t>
                      </a:r>
                      <a:r>
                        <a:rPr sz="2000" spc="-10" dirty="0"/>
                        <a:t> usualmente</a:t>
                      </a:r>
                      <a:r>
                        <a:rPr sz="2000" spc="-85" dirty="0"/>
                        <a:t> </a:t>
                      </a:r>
                      <a:r>
                        <a:rPr sz="2000" dirty="0"/>
                        <a:t>la</a:t>
                      </a:r>
                      <a:r>
                        <a:rPr sz="2000" spc="25" dirty="0"/>
                        <a:t> </a:t>
                      </a:r>
                      <a:r>
                        <a:rPr sz="2000" dirty="0"/>
                        <a:t>única</a:t>
                      </a:r>
                      <a:r>
                        <a:rPr sz="2000" spc="-50" dirty="0"/>
                        <a:t> </a:t>
                      </a:r>
                      <a:r>
                        <a:rPr sz="2000" spc="-10" dirty="0"/>
                        <a:t>manifestación.</a:t>
                      </a:r>
                      <a:endParaRPr sz="2000" dirty="0"/>
                    </a:p>
                    <a:p>
                      <a:pPr marL="1418590" lvl="1" indent="-283210">
                        <a:lnSpc>
                          <a:spcPts val="2390"/>
                        </a:lnSpc>
                        <a:buFont typeface="Arial"/>
                        <a:buChar char="•"/>
                        <a:tabLst>
                          <a:tab pos="1418590" algn="l"/>
                        </a:tabLst>
                      </a:pPr>
                      <a:r>
                        <a:rPr sz="2000" dirty="0"/>
                        <a:t>Eritema</a:t>
                      </a:r>
                      <a:r>
                        <a:rPr sz="2000" spc="-110" dirty="0"/>
                        <a:t> </a:t>
                      </a:r>
                      <a:r>
                        <a:rPr sz="2000" dirty="0"/>
                        <a:t>facial</a:t>
                      </a:r>
                      <a:r>
                        <a:rPr sz="2000" spc="15" dirty="0"/>
                        <a:t> </a:t>
                      </a:r>
                      <a:r>
                        <a:rPr sz="2000" dirty="0"/>
                        <a:t>y</a:t>
                      </a:r>
                      <a:r>
                        <a:rPr sz="2000" spc="-65" dirty="0"/>
                        <a:t> </a:t>
                      </a:r>
                      <a:r>
                        <a:rPr sz="2000" dirty="0"/>
                        <a:t>síntomas</a:t>
                      </a:r>
                      <a:r>
                        <a:rPr sz="2000" spc="-85" dirty="0"/>
                        <a:t> </a:t>
                      </a:r>
                      <a:r>
                        <a:rPr sz="2000" spc="-10" dirty="0"/>
                        <a:t>gastrointestinales.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2857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24629" y="2753004"/>
            <a:ext cx="3334519" cy="281854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84FF451-C274-4212-A5B8-1608CB2E1A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80576" y="2542794"/>
            <a:ext cx="2542031" cy="22863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251567" y="2860992"/>
            <a:ext cx="2514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104119" y="2926079"/>
            <a:ext cx="260985" cy="462280"/>
            <a:chOff x="10104119" y="2926079"/>
            <a:chExt cx="260985" cy="46228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04119" y="2926079"/>
              <a:ext cx="260603" cy="4617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180319" y="2958845"/>
              <a:ext cx="76200" cy="285750"/>
            </a:xfrm>
            <a:custGeom>
              <a:avLst/>
              <a:gdLst/>
              <a:ahLst/>
              <a:cxnLst/>
              <a:rect l="l" t="t" r="r" b="b"/>
              <a:pathLst>
                <a:path w="76200" h="285750">
                  <a:moveTo>
                    <a:pt x="25400" y="209423"/>
                  </a:moveTo>
                  <a:lnTo>
                    <a:pt x="0" y="209423"/>
                  </a:lnTo>
                  <a:lnTo>
                    <a:pt x="38100" y="285623"/>
                  </a:lnTo>
                  <a:lnTo>
                    <a:pt x="69850" y="222123"/>
                  </a:lnTo>
                  <a:lnTo>
                    <a:pt x="25400" y="222123"/>
                  </a:lnTo>
                  <a:lnTo>
                    <a:pt x="25400" y="209423"/>
                  </a:lnTo>
                  <a:close/>
                </a:path>
                <a:path w="76200" h="285750">
                  <a:moveTo>
                    <a:pt x="50800" y="0"/>
                  </a:moveTo>
                  <a:lnTo>
                    <a:pt x="25400" y="0"/>
                  </a:lnTo>
                  <a:lnTo>
                    <a:pt x="25400" y="222123"/>
                  </a:lnTo>
                  <a:lnTo>
                    <a:pt x="50800" y="222123"/>
                  </a:lnTo>
                  <a:lnTo>
                    <a:pt x="50800" y="0"/>
                  </a:lnTo>
                  <a:close/>
                </a:path>
                <a:path w="76200" h="285750">
                  <a:moveTo>
                    <a:pt x="76200" y="209423"/>
                  </a:moveTo>
                  <a:lnTo>
                    <a:pt x="50800" y="209423"/>
                  </a:lnTo>
                  <a:lnTo>
                    <a:pt x="50800" y="222123"/>
                  </a:lnTo>
                  <a:lnTo>
                    <a:pt x="69850" y="222123"/>
                  </a:lnTo>
                  <a:lnTo>
                    <a:pt x="76200" y="2094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7398" rIns="0" bIns="0" rtlCol="0">
            <a:spAutoFit/>
          </a:bodyPr>
          <a:lstStyle/>
          <a:p>
            <a:pPr marL="3267710" marR="5080" indent="-2369820">
              <a:lnSpc>
                <a:spcPts val="4110"/>
              </a:lnSpc>
              <a:spcBef>
                <a:spcPts val="850"/>
              </a:spcBef>
            </a:pPr>
            <a:r>
              <a:rPr sz="4000" b="1" spc="-55" dirty="0">
                <a:latin typeface="Tahoma"/>
                <a:cs typeface="Tahoma"/>
              </a:rPr>
              <a:t>REACCIONES</a:t>
            </a:r>
            <a:r>
              <a:rPr sz="4000" b="1" spc="-204" dirty="0">
                <a:latin typeface="Tahoma"/>
                <a:cs typeface="Tahoma"/>
              </a:rPr>
              <a:t> </a:t>
            </a:r>
            <a:r>
              <a:rPr sz="4000" b="1" spc="-55" dirty="0">
                <a:latin typeface="Tahoma"/>
                <a:cs typeface="Tahoma"/>
              </a:rPr>
              <a:t>TRANSFUSIONALES </a:t>
            </a:r>
            <a:r>
              <a:rPr sz="4000" b="1" spc="-10" dirty="0">
                <a:latin typeface="Tahoma"/>
                <a:cs typeface="Tahoma"/>
              </a:rPr>
              <a:t>METABÓLICAS</a:t>
            </a:r>
            <a:endParaRPr sz="400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75872"/>
              </p:ext>
            </p:extLst>
          </p:nvPr>
        </p:nvGraphicFramePr>
        <p:xfrm>
          <a:off x="310095" y="1789938"/>
          <a:ext cx="8613140" cy="438340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153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3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3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3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</a:rPr>
                        <a:t>REACCIÓN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6972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</a:rPr>
                        <a:t>CAUSAS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699135" marR="333375" indent="-3479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</a:rPr>
                        <a:t>MANIFESTCION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</a:rPr>
                        <a:t>CLINICA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5454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</a:rPr>
                        <a:t>CONDUCTA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7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20"/>
                        </a:spcBef>
                      </a:pPr>
                      <a:endParaRPr sz="1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/>
                        <a:t>HIPOCALCEMIA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0340" marB="0"/>
                </a:tc>
                <a:tc>
                  <a:txBody>
                    <a:bodyPr/>
                    <a:lstStyle/>
                    <a:p>
                      <a:pPr marL="93345" marR="5854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/>
                        <a:t>-Infu.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Rápida</a:t>
                      </a:r>
                      <a:r>
                        <a:rPr sz="1800" spc="-70" dirty="0"/>
                        <a:t> </a:t>
                      </a:r>
                      <a:r>
                        <a:rPr sz="1800" spc="-25" dirty="0"/>
                        <a:t>de </a:t>
                      </a:r>
                      <a:r>
                        <a:rPr sz="1800" dirty="0"/>
                        <a:t>Citrato</a:t>
                      </a:r>
                      <a:r>
                        <a:rPr sz="1800" spc="300" dirty="0"/>
                        <a:t> </a:t>
                      </a:r>
                      <a:r>
                        <a:rPr sz="1800" spc="-20" dirty="0"/>
                        <a:t>(poli </a:t>
                      </a:r>
                      <a:r>
                        <a:rPr sz="1800" spc="-10" dirty="0"/>
                        <a:t>transfusión).</a:t>
                      </a:r>
                      <a:endParaRPr sz="1800"/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/>
                        <a:t>-</a:t>
                      </a:r>
                      <a:r>
                        <a:rPr sz="1800" spc="-10" dirty="0"/>
                        <a:t>Hepatopatías.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/>
                        <a:t>-</a:t>
                      </a:r>
                      <a:r>
                        <a:rPr sz="1800" spc="-10" dirty="0"/>
                        <a:t>Parestesias.</a:t>
                      </a:r>
                      <a:endParaRPr sz="1800"/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/>
                        <a:t>-</a:t>
                      </a:r>
                      <a:r>
                        <a:rPr sz="1800" spc="-10" dirty="0"/>
                        <a:t>Calambres.</a:t>
                      </a:r>
                      <a:endParaRPr sz="1800"/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800" dirty="0"/>
                        <a:t>-</a:t>
                      </a:r>
                      <a:r>
                        <a:rPr sz="1800" spc="-10" dirty="0"/>
                        <a:t>Tetania.</a:t>
                      </a:r>
                      <a:endParaRPr sz="1800"/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800" dirty="0"/>
                        <a:t>-Arritmias</a:t>
                      </a:r>
                      <a:r>
                        <a:rPr sz="1800" spc="-30" dirty="0"/>
                        <a:t> </a:t>
                      </a:r>
                      <a:r>
                        <a:rPr sz="1800" spc="-10" dirty="0"/>
                        <a:t>Cardiacas</a:t>
                      </a:r>
                      <a:endParaRPr sz="1800"/>
                    </a:p>
                    <a:p>
                      <a:pPr marL="94615" marR="5486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/>
                        <a:t>-</a:t>
                      </a:r>
                      <a:r>
                        <a:rPr sz="1800" spc="-10" dirty="0"/>
                        <a:t>Alteraciones </a:t>
                      </a:r>
                      <a:r>
                        <a:rPr sz="1800" spc="-25" dirty="0"/>
                        <a:t>en </a:t>
                      </a:r>
                      <a:r>
                        <a:rPr sz="1800" spc="-10" dirty="0"/>
                        <a:t>trazos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de</a:t>
                      </a:r>
                      <a:r>
                        <a:rPr sz="1800" spc="-10" dirty="0"/>
                        <a:t> </a:t>
                      </a:r>
                      <a:r>
                        <a:rPr sz="1800" spc="-25" dirty="0"/>
                        <a:t>EKG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96520" marR="511809" algn="just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/>
                        <a:t>-Ionograma</a:t>
                      </a:r>
                      <a:r>
                        <a:rPr sz="1800" spc="-80" dirty="0"/>
                        <a:t> </a:t>
                      </a:r>
                      <a:r>
                        <a:rPr sz="1800" spc="-25" dirty="0"/>
                        <a:t>que </a:t>
                      </a:r>
                      <a:r>
                        <a:rPr sz="1800" dirty="0"/>
                        <a:t>incluya</a:t>
                      </a:r>
                      <a:r>
                        <a:rPr sz="1800" spc="-45" dirty="0"/>
                        <a:t> </a:t>
                      </a:r>
                      <a:r>
                        <a:rPr sz="1800" dirty="0"/>
                        <a:t>Calcio</a:t>
                      </a:r>
                      <a:r>
                        <a:rPr sz="1800" spc="-75" dirty="0"/>
                        <a:t> </a:t>
                      </a:r>
                      <a:r>
                        <a:rPr sz="1800" spc="-25" dirty="0"/>
                        <a:t>en </a:t>
                      </a:r>
                      <a:r>
                        <a:rPr sz="1800" spc="-10" dirty="0"/>
                        <a:t>sangre</a:t>
                      </a:r>
                      <a:endParaRPr sz="1800"/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/>
                        <a:t>-</a:t>
                      </a:r>
                      <a:r>
                        <a:rPr sz="1800" spc="-25" dirty="0"/>
                        <a:t>EKG</a:t>
                      </a:r>
                      <a:endParaRPr sz="1800"/>
                    </a:p>
                    <a:p>
                      <a:pPr marL="96520" marR="6800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/>
                        <a:t>-Reposición</a:t>
                      </a:r>
                      <a:r>
                        <a:rPr sz="1800" spc="-40" dirty="0"/>
                        <a:t> </a:t>
                      </a:r>
                      <a:r>
                        <a:rPr sz="1800" spc="-25" dirty="0"/>
                        <a:t>de </a:t>
                      </a:r>
                      <a:r>
                        <a:rPr sz="1800" spc="-10" dirty="0"/>
                        <a:t>Calcio.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6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endParaRPr sz="1800"/>
                    </a:p>
                    <a:p>
                      <a:pPr marR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/>
                        <a:t>HIPOTERMIA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3515" marB="0"/>
                </a:tc>
                <a:tc>
                  <a:txBody>
                    <a:bodyPr/>
                    <a:lstStyle/>
                    <a:p>
                      <a:pPr marL="93345" marR="1930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dirty="0"/>
                        <a:t>-Infu.</a:t>
                      </a:r>
                      <a:r>
                        <a:rPr sz="1800" spc="-25" dirty="0"/>
                        <a:t> </a:t>
                      </a:r>
                      <a:r>
                        <a:rPr sz="1800" dirty="0"/>
                        <a:t>Rápida</a:t>
                      </a:r>
                      <a:r>
                        <a:rPr sz="1800" spc="-70" dirty="0"/>
                        <a:t> </a:t>
                      </a:r>
                      <a:r>
                        <a:rPr sz="1800" spc="-10" dirty="0"/>
                        <a:t>sangre fría.</a:t>
                      </a:r>
                      <a:endParaRPr sz="1800"/>
                    </a:p>
                    <a:p>
                      <a:pPr marL="93345" marR="1536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/>
                        <a:t>-Daño</a:t>
                      </a:r>
                      <a:r>
                        <a:rPr sz="1800" spc="-45" dirty="0"/>
                        <a:t> </a:t>
                      </a:r>
                      <a:r>
                        <a:rPr sz="1800" dirty="0"/>
                        <a:t>en</a:t>
                      </a:r>
                      <a:r>
                        <a:rPr sz="1800" spc="20" dirty="0"/>
                        <a:t> </a:t>
                      </a:r>
                      <a:r>
                        <a:rPr sz="1800" spc="-10" dirty="0"/>
                        <a:t>calentador </a:t>
                      </a:r>
                      <a:r>
                        <a:rPr sz="1800" dirty="0"/>
                        <a:t>de</a:t>
                      </a:r>
                      <a:r>
                        <a:rPr sz="1800" spc="-45" dirty="0"/>
                        <a:t> </a:t>
                      </a:r>
                      <a:r>
                        <a:rPr sz="1800" spc="-10" dirty="0"/>
                        <a:t>sangre.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dirty="0"/>
                        <a:t>-</a:t>
                      </a:r>
                      <a:r>
                        <a:rPr sz="1800" spc="-10" dirty="0"/>
                        <a:t>Escalofrió</a:t>
                      </a:r>
                      <a:endParaRPr sz="1800"/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/>
                        <a:t>-T°</a:t>
                      </a:r>
                      <a:r>
                        <a:rPr sz="1800" spc="-20" dirty="0"/>
                        <a:t> </a:t>
                      </a:r>
                      <a:r>
                        <a:rPr sz="1800" dirty="0"/>
                        <a:t>&lt;</a:t>
                      </a:r>
                      <a:r>
                        <a:rPr sz="1800" spc="-20" dirty="0"/>
                        <a:t> 35°C</a:t>
                      </a:r>
                      <a:endParaRPr sz="1800"/>
                    </a:p>
                    <a:p>
                      <a:pPr marL="94615" marR="82486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/>
                        <a:t>-</a:t>
                      </a:r>
                      <a:r>
                        <a:rPr sz="1800" spc="-10" dirty="0"/>
                        <a:t>Disminución </a:t>
                      </a:r>
                      <a:r>
                        <a:rPr sz="1800" dirty="0"/>
                        <a:t>repentino</a:t>
                      </a:r>
                      <a:r>
                        <a:rPr sz="1800" spc="-85" dirty="0"/>
                        <a:t> </a:t>
                      </a:r>
                      <a:r>
                        <a:rPr sz="1800" spc="-25" dirty="0"/>
                        <a:t>de </a:t>
                      </a:r>
                      <a:r>
                        <a:rPr sz="1800" spc="-10" dirty="0"/>
                        <a:t>Temperatura</a:t>
                      </a:r>
                      <a:endParaRPr sz="1800"/>
                    </a:p>
                    <a:p>
                      <a:pPr marL="94615" algn="just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/>
                        <a:t>-Acidosis</a:t>
                      </a:r>
                      <a:r>
                        <a:rPr sz="1800" spc="-40" dirty="0"/>
                        <a:t> </a:t>
                      </a:r>
                      <a:r>
                        <a:rPr sz="1800" spc="-10" dirty="0"/>
                        <a:t>Metabólica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L="96520" marR="89661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dirty="0"/>
                        <a:t>-</a:t>
                      </a:r>
                      <a:r>
                        <a:rPr sz="1800" spc="-10" dirty="0"/>
                        <a:t>Control</a:t>
                      </a:r>
                      <a:r>
                        <a:rPr sz="1800" spc="-40" dirty="0"/>
                        <a:t> </a:t>
                      </a:r>
                      <a:r>
                        <a:rPr sz="1800" spc="-25" dirty="0"/>
                        <a:t>de </a:t>
                      </a:r>
                      <a:r>
                        <a:rPr sz="1800" spc="-35" dirty="0"/>
                        <a:t>temperatura</a:t>
                      </a:r>
                      <a:endParaRPr sz="1800" dirty="0"/>
                    </a:p>
                    <a:p>
                      <a:pPr marL="96520" marR="6235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/>
                        <a:t>-</a:t>
                      </a:r>
                      <a:r>
                        <a:rPr sz="1800" spc="-50" dirty="0"/>
                        <a:t>Toma</a:t>
                      </a:r>
                      <a:r>
                        <a:rPr sz="1800" spc="-45" dirty="0"/>
                        <a:t> </a:t>
                      </a:r>
                      <a:r>
                        <a:rPr sz="1800" dirty="0"/>
                        <a:t>de</a:t>
                      </a:r>
                      <a:r>
                        <a:rPr sz="1800" spc="65" dirty="0"/>
                        <a:t> </a:t>
                      </a:r>
                      <a:r>
                        <a:rPr sz="1800" spc="-20" dirty="0"/>
                        <a:t>gases </a:t>
                      </a:r>
                      <a:r>
                        <a:rPr sz="1800" spc="-10" dirty="0"/>
                        <a:t>Arteriales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71629DD-AACC-481C-B3CB-9411D58DE1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2615" rIns="0" bIns="0" rtlCol="0">
            <a:spAutoFit/>
          </a:bodyPr>
          <a:lstStyle/>
          <a:p>
            <a:pPr marL="3432175" marR="5080" indent="-2635885">
              <a:lnSpc>
                <a:spcPts val="3320"/>
              </a:lnSpc>
              <a:spcBef>
                <a:spcPts val="615"/>
              </a:spcBef>
            </a:pPr>
            <a:r>
              <a:rPr sz="3150" b="1" spc="-25" dirty="0">
                <a:latin typeface="Tahoma"/>
                <a:cs typeface="Tahoma"/>
              </a:rPr>
              <a:t>REACCIÓN</a:t>
            </a:r>
            <a:r>
              <a:rPr sz="3150" b="1" spc="-120" dirty="0">
                <a:latin typeface="Tahoma"/>
                <a:cs typeface="Tahoma"/>
              </a:rPr>
              <a:t> </a:t>
            </a:r>
            <a:r>
              <a:rPr sz="3150" b="1" spc="-20" dirty="0">
                <a:latin typeface="Tahoma"/>
                <a:cs typeface="Tahoma"/>
              </a:rPr>
              <a:t>HEMOLÍTICA</a:t>
            </a:r>
            <a:r>
              <a:rPr sz="3150" b="1" spc="-130" dirty="0">
                <a:latin typeface="Tahoma"/>
                <a:cs typeface="Tahoma"/>
              </a:rPr>
              <a:t> </a:t>
            </a:r>
            <a:r>
              <a:rPr sz="3150" b="1" spc="-20" dirty="0">
                <a:latin typeface="Tahoma"/>
                <a:cs typeface="Tahoma"/>
              </a:rPr>
              <a:t>TRANSFUSIONAL </a:t>
            </a:r>
            <a:r>
              <a:rPr sz="3150" b="1" spc="-10" dirty="0">
                <a:latin typeface="Tahoma"/>
                <a:cs typeface="Tahoma"/>
              </a:rPr>
              <a:t>TARDIA</a:t>
            </a:r>
            <a:r>
              <a:rPr sz="3150" b="1" spc="-150" dirty="0">
                <a:latin typeface="Tahoma"/>
                <a:cs typeface="Tahoma"/>
              </a:rPr>
              <a:t> </a:t>
            </a:r>
            <a:r>
              <a:rPr sz="3150" b="1" spc="-10" dirty="0">
                <a:latin typeface="Tahoma"/>
                <a:cs typeface="Tahoma"/>
              </a:rPr>
              <a:t>(RHTT)</a:t>
            </a:r>
            <a:endParaRPr sz="31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3311" y="1993343"/>
            <a:ext cx="5134388" cy="16963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222238" y="2291587"/>
            <a:ext cx="4804410" cy="105156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algn="ctr">
              <a:lnSpc>
                <a:spcPct val="91300"/>
              </a:lnSpc>
              <a:spcBef>
                <a:spcPts val="290"/>
              </a:spcBef>
            </a:pPr>
            <a:r>
              <a:rPr sz="1800" b="1" dirty="0">
                <a:latin typeface="Calibri"/>
                <a:cs typeface="Calibri"/>
              </a:rPr>
              <a:t>SIGNOS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/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SÍNTOMAS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CLÍNICOS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20" dirty="0">
                <a:latin typeface="Calibri"/>
                <a:cs typeface="Calibri"/>
              </a:rPr>
              <a:t> LABORATORIO </a:t>
            </a:r>
            <a:r>
              <a:rPr sz="1800" b="1" dirty="0">
                <a:latin typeface="Calibri"/>
                <a:cs typeface="Calibri"/>
              </a:rPr>
              <a:t>QUE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EVIDENCIAN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749B"/>
                </a:solidFill>
                <a:latin typeface="Calibri"/>
                <a:cs typeface="Calibri"/>
              </a:rPr>
              <a:t>INCREMENTO</a:t>
            </a:r>
            <a:r>
              <a:rPr sz="1800" b="1" spc="1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749B"/>
                </a:solidFill>
                <a:latin typeface="Calibri"/>
                <a:cs typeface="Calibri"/>
              </a:rPr>
              <a:t>EN</a:t>
            </a:r>
            <a:r>
              <a:rPr sz="1800" b="1" spc="-7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40749B"/>
                </a:solidFill>
                <a:latin typeface="Calibri"/>
                <a:cs typeface="Calibri"/>
              </a:rPr>
              <a:t>LA </a:t>
            </a:r>
            <a:r>
              <a:rPr sz="1800" b="1" spc="-10" dirty="0">
                <a:solidFill>
                  <a:srgbClr val="40749B"/>
                </a:solidFill>
                <a:latin typeface="Calibri"/>
                <a:cs typeface="Calibri"/>
              </a:rPr>
              <a:t>DESTRUCCIÓN</a:t>
            </a:r>
            <a:r>
              <a:rPr sz="1800" b="1" spc="-4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749B"/>
                </a:solidFill>
                <a:latin typeface="Calibri"/>
                <a:cs typeface="Calibri"/>
              </a:rPr>
              <a:t>ACELERADA </a:t>
            </a:r>
            <a:r>
              <a:rPr sz="1800" b="1" dirty="0">
                <a:solidFill>
                  <a:srgbClr val="40749B"/>
                </a:solidFill>
                <a:latin typeface="Calibri"/>
                <a:cs typeface="Calibri"/>
              </a:rPr>
              <a:t>DE</a:t>
            </a:r>
            <a:r>
              <a:rPr sz="1800" b="1" spc="-1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749B"/>
                </a:solidFill>
                <a:latin typeface="Calibri"/>
                <a:cs typeface="Calibri"/>
              </a:rPr>
              <a:t>ERITROCITOS </a:t>
            </a:r>
            <a:r>
              <a:rPr sz="1800" b="1" spc="-10" dirty="0">
                <a:latin typeface="Calibri"/>
                <a:cs typeface="Calibri"/>
              </a:rPr>
              <a:t>DERIVADO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POR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TRANSFUSIÓN.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16133" y="2285921"/>
            <a:ext cx="4494312" cy="10288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561972" y="2245296"/>
            <a:ext cx="3813810" cy="105664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-10160" algn="ctr">
              <a:lnSpc>
                <a:spcPct val="93300"/>
              </a:lnSpc>
              <a:spcBef>
                <a:spcPts val="315"/>
              </a:spcBef>
            </a:pPr>
            <a:r>
              <a:rPr sz="2350" b="1" dirty="0">
                <a:latin typeface="Calibri"/>
                <a:cs typeface="Calibri"/>
              </a:rPr>
              <a:t>INICIA</a:t>
            </a:r>
            <a:r>
              <a:rPr sz="2350" b="1" spc="9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ENTRE</a:t>
            </a:r>
            <a:r>
              <a:rPr sz="2350" b="1" spc="85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LAS</a:t>
            </a:r>
            <a:r>
              <a:rPr sz="2350" b="1" spc="125" dirty="0"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40749B"/>
                </a:solidFill>
                <a:latin typeface="Calibri"/>
                <a:cs typeface="Calibri"/>
              </a:rPr>
              <a:t>24</a:t>
            </a:r>
            <a:r>
              <a:rPr sz="2350" b="1" spc="3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40749B"/>
                </a:solidFill>
                <a:latin typeface="Calibri"/>
                <a:cs typeface="Calibri"/>
              </a:rPr>
              <a:t>HORAS</a:t>
            </a:r>
            <a:r>
              <a:rPr sz="2350" b="1" spc="11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350" b="1" spc="-50" dirty="0">
                <a:solidFill>
                  <a:srgbClr val="40749B"/>
                </a:solidFill>
                <a:latin typeface="Calibri"/>
                <a:cs typeface="Calibri"/>
              </a:rPr>
              <a:t>Y </a:t>
            </a:r>
            <a:r>
              <a:rPr sz="2350" b="1" dirty="0">
                <a:solidFill>
                  <a:srgbClr val="40749B"/>
                </a:solidFill>
                <a:latin typeface="Calibri"/>
                <a:cs typeface="Calibri"/>
              </a:rPr>
              <a:t>LOS</a:t>
            </a:r>
            <a:r>
              <a:rPr sz="2350" b="1" spc="10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40749B"/>
                </a:solidFill>
                <a:latin typeface="Calibri"/>
                <a:cs typeface="Calibri"/>
              </a:rPr>
              <a:t>28</a:t>
            </a:r>
            <a:r>
              <a:rPr sz="2350" b="1" spc="9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40749B"/>
                </a:solidFill>
                <a:latin typeface="Calibri"/>
                <a:cs typeface="Calibri"/>
              </a:rPr>
              <a:t>DÍAS</a:t>
            </a:r>
            <a:r>
              <a:rPr sz="2350" b="1" spc="3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DESPUÉS</a:t>
            </a:r>
            <a:r>
              <a:rPr sz="2350" b="1" spc="30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DE</a:t>
            </a:r>
            <a:r>
              <a:rPr sz="2350" b="1" spc="-10" dirty="0">
                <a:latin typeface="Calibri"/>
                <a:cs typeface="Calibri"/>
              </a:rPr>
              <a:t> </a:t>
            </a:r>
            <a:r>
              <a:rPr sz="2350" b="1" spc="-25" dirty="0">
                <a:latin typeface="Calibri"/>
                <a:cs typeface="Calibri"/>
              </a:rPr>
              <a:t>UNA </a:t>
            </a:r>
            <a:r>
              <a:rPr sz="2350" b="1" spc="-10" dirty="0">
                <a:latin typeface="Calibri"/>
                <a:cs typeface="Calibri"/>
              </a:rPr>
              <a:t>TRANSFUSIÓN</a:t>
            </a:r>
            <a:endParaRPr sz="235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14718" y="3850004"/>
            <a:ext cx="5730875" cy="2261235"/>
            <a:chOff x="314718" y="3850004"/>
            <a:chExt cx="5730875" cy="2261235"/>
          </a:xfrm>
        </p:grpSpPr>
        <p:sp>
          <p:nvSpPr>
            <p:cNvPr id="8" name="object 8"/>
            <p:cNvSpPr/>
            <p:nvPr/>
          </p:nvSpPr>
          <p:spPr>
            <a:xfrm>
              <a:off x="321068" y="3856443"/>
              <a:ext cx="5718175" cy="466725"/>
            </a:xfrm>
            <a:custGeom>
              <a:avLst/>
              <a:gdLst/>
              <a:ahLst/>
              <a:cxnLst/>
              <a:rect l="l" t="t" r="r" b="b"/>
              <a:pathLst>
                <a:path w="5718175" h="466725">
                  <a:moveTo>
                    <a:pt x="5717667" y="0"/>
                  </a:moveTo>
                  <a:lnTo>
                    <a:pt x="0" y="0"/>
                  </a:lnTo>
                  <a:lnTo>
                    <a:pt x="0" y="466509"/>
                  </a:lnTo>
                  <a:lnTo>
                    <a:pt x="5717667" y="466509"/>
                  </a:lnTo>
                  <a:lnTo>
                    <a:pt x="5717667" y="0"/>
                  </a:lnTo>
                  <a:close/>
                </a:path>
              </a:pathLst>
            </a:custGeom>
            <a:solidFill>
              <a:srgbClr val="BC57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1068" y="4322902"/>
              <a:ext cx="5718175" cy="1781810"/>
            </a:xfrm>
            <a:custGeom>
              <a:avLst/>
              <a:gdLst/>
              <a:ahLst/>
              <a:cxnLst/>
              <a:rect l="l" t="t" r="r" b="b"/>
              <a:pathLst>
                <a:path w="5718175" h="1781810">
                  <a:moveTo>
                    <a:pt x="5717667" y="0"/>
                  </a:moveTo>
                  <a:lnTo>
                    <a:pt x="0" y="0"/>
                  </a:lnTo>
                  <a:lnTo>
                    <a:pt x="0" y="1781682"/>
                  </a:lnTo>
                  <a:lnTo>
                    <a:pt x="5717667" y="1781682"/>
                  </a:lnTo>
                  <a:lnTo>
                    <a:pt x="5717667" y="0"/>
                  </a:lnTo>
                  <a:close/>
                </a:path>
              </a:pathLst>
            </a:custGeom>
            <a:solidFill>
              <a:srgbClr val="E8D1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4718" y="4303902"/>
              <a:ext cx="5730875" cy="38100"/>
            </a:xfrm>
            <a:custGeom>
              <a:avLst/>
              <a:gdLst/>
              <a:ahLst/>
              <a:cxnLst/>
              <a:rect l="l" t="t" r="r" b="b"/>
              <a:pathLst>
                <a:path w="5730875" h="38100">
                  <a:moveTo>
                    <a:pt x="0" y="38100"/>
                  </a:moveTo>
                  <a:lnTo>
                    <a:pt x="5730354" y="38100"/>
                  </a:lnTo>
                  <a:lnTo>
                    <a:pt x="5730354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4718" y="3850004"/>
              <a:ext cx="5730875" cy="2261235"/>
            </a:xfrm>
            <a:custGeom>
              <a:avLst/>
              <a:gdLst/>
              <a:ahLst/>
              <a:cxnLst/>
              <a:rect l="l" t="t" r="r" b="b"/>
              <a:pathLst>
                <a:path w="5730875" h="2261235">
                  <a:moveTo>
                    <a:pt x="6350" y="0"/>
                  </a:moveTo>
                  <a:lnTo>
                    <a:pt x="6350" y="2260930"/>
                  </a:lnTo>
                </a:path>
                <a:path w="5730875" h="2261235">
                  <a:moveTo>
                    <a:pt x="5724004" y="0"/>
                  </a:moveTo>
                  <a:lnTo>
                    <a:pt x="5724004" y="2260930"/>
                  </a:lnTo>
                </a:path>
                <a:path w="5730875" h="2261235">
                  <a:moveTo>
                    <a:pt x="0" y="6350"/>
                  </a:moveTo>
                  <a:lnTo>
                    <a:pt x="5730354" y="6350"/>
                  </a:lnTo>
                </a:path>
                <a:path w="5730875" h="2261235">
                  <a:moveTo>
                    <a:pt x="0" y="2254580"/>
                  </a:moveTo>
                  <a:lnTo>
                    <a:pt x="5730354" y="225458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81888" y="3846448"/>
          <a:ext cx="5406390" cy="1620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6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3606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SIGNOS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SINTOMAS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=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RHTA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&lt;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SEVERIDAD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solidFill>
                      <a:srgbClr val="BC57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4270">
                <a:tc>
                  <a:txBody>
                    <a:bodyPr/>
                    <a:lstStyle/>
                    <a:p>
                      <a:pPr marL="31750" marR="24130" indent="-952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Fiebre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Escalofríos/temblor,</a:t>
                      </a:r>
                      <a:r>
                        <a:rPr sz="18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Eritema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facial,</a:t>
                      </a:r>
                      <a:r>
                        <a:rPr sz="18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Dolor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torácico,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Dolor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abdominal,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Dolor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lumbar,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Coluria,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Náuseas/vómito,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Diarrea,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Hipotensión,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Palidez,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Ictericia,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Oliguria/anuria,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Sangrado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difuso.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solidFill>
                      <a:srgbClr val="E8D1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3" name="object 13"/>
          <p:cNvGrpSpPr/>
          <p:nvPr/>
        </p:nvGrpSpPr>
        <p:grpSpPr>
          <a:xfrm>
            <a:off x="6092316" y="3830192"/>
            <a:ext cx="5787390" cy="2627630"/>
            <a:chOff x="6092316" y="3830192"/>
            <a:chExt cx="5787390" cy="2627630"/>
          </a:xfrm>
        </p:grpSpPr>
        <p:sp>
          <p:nvSpPr>
            <p:cNvPr id="14" name="object 14"/>
            <p:cNvSpPr/>
            <p:nvPr/>
          </p:nvSpPr>
          <p:spPr>
            <a:xfrm>
              <a:off x="6098666" y="3836542"/>
              <a:ext cx="5774690" cy="712470"/>
            </a:xfrm>
            <a:custGeom>
              <a:avLst/>
              <a:gdLst/>
              <a:ahLst/>
              <a:cxnLst/>
              <a:rect l="l" t="t" r="r" b="b"/>
              <a:pathLst>
                <a:path w="5774690" h="712470">
                  <a:moveTo>
                    <a:pt x="5774436" y="0"/>
                  </a:moveTo>
                  <a:lnTo>
                    <a:pt x="0" y="0"/>
                  </a:lnTo>
                  <a:lnTo>
                    <a:pt x="0" y="711961"/>
                  </a:lnTo>
                  <a:lnTo>
                    <a:pt x="5774436" y="711961"/>
                  </a:lnTo>
                  <a:lnTo>
                    <a:pt x="5774436" y="0"/>
                  </a:lnTo>
                  <a:close/>
                </a:path>
              </a:pathLst>
            </a:custGeom>
            <a:solidFill>
              <a:srgbClr val="E38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98666" y="4548479"/>
              <a:ext cx="5774690" cy="1903095"/>
            </a:xfrm>
            <a:custGeom>
              <a:avLst/>
              <a:gdLst/>
              <a:ahLst/>
              <a:cxnLst/>
              <a:rect l="l" t="t" r="r" b="b"/>
              <a:pathLst>
                <a:path w="5774690" h="1903095">
                  <a:moveTo>
                    <a:pt x="5774436" y="0"/>
                  </a:moveTo>
                  <a:lnTo>
                    <a:pt x="0" y="0"/>
                  </a:lnTo>
                  <a:lnTo>
                    <a:pt x="0" y="1902967"/>
                  </a:lnTo>
                  <a:lnTo>
                    <a:pt x="5774436" y="1902967"/>
                  </a:lnTo>
                  <a:lnTo>
                    <a:pt x="5774436" y="0"/>
                  </a:lnTo>
                  <a:close/>
                </a:path>
              </a:pathLst>
            </a:custGeom>
            <a:solidFill>
              <a:srgbClr val="F5D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92316" y="4529454"/>
              <a:ext cx="5787390" cy="38100"/>
            </a:xfrm>
            <a:custGeom>
              <a:avLst/>
              <a:gdLst/>
              <a:ahLst/>
              <a:cxnLst/>
              <a:rect l="l" t="t" r="r" b="b"/>
              <a:pathLst>
                <a:path w="5787390" h="38100">
                  <a:moveTo>
                    <a:pt x="0" y="38100"/>
                  </a:moveTo>
                  <a:lnTo>
                    <a:pt x="5787263" y="38100"/>
                  </a:lnTo>
                  <a:lnTo>
                    <a:pt x="5787263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92316" y="3830192"/>
              <a:ext cx="5787390" cy="2627630"/>
            </a:xfrm>
            <a:custGeom>
              <a:avLst/>
              <a:gdLst/>
              <a:ahLst/>
              <a:cxnLst/>
              <a:rect l="l" t="t" r="r" b="b"/>
              <a:pathLst>
                <a:path w="5787390" h="2627629">
                  <a:moveTo>
                    <a:pt x="6350" y="0"/>
                  </a:moveTo>
                  <a:lnTo>
                    <a:pt x="6350" y="2627604"/>
                  </a:lnTo>
                </a:path>
                <a:path w="5787390" h="2627629">
                  <a:moveTo>
                    <a:pt x="5780913" y="0"/>
                  </a:moveTo>
                  <a:lnTo>
                    <a:pt x="5780913" y="2627604"/>
                  </a:lnTo>
                </a:path>
                <a:path w="5787390" h="2627629">
                  <a:moveTo>
                    <a:pt x="0" y="6349"/>
                  </a:moveTo>
                  <a:lnTo>
                    <a:pt x="5787263" y="6349"/>
                  </a:lnTo>
                </a:path>
                <a:path w="5787390" h="2627629">
                  <a:moveTo>
                    <a:pt x="0" y="2621254"/>
                  </a:moveTo>
                  <a:lnTo>
                    <a:pt x="5787263" y="262125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273672" y="3857434"/>
            <a:ext cx="5476875" cy="2560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968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CARACTERÍSTICAS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COMUNES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PRUEBAS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1800" dirty="0">
              <a:latin typeface="Calibri"/>
              <a:cs typeface="Calibri"/>
            </a:endParaRPr>
          </a:p>
          <a:p>
            <a:pPr marR="25400" algn="ctr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LABORATORIO</a:t>
            </a:r>
            <a:endParaRPr sz="1800" dirty="0">
              <a:latin typeface="Calibri"/>
              <a:cs typeface="Calibri"/>
            </a:endParaRPr>
          </a:p>
          <a:p>
            <a:pPr marL="12700" marR="742950" indent="54610">
              <a:lnSpc>
                <a:spcPct val="106800"/>
              </a:lnSpc>
              <a:spcBef>
                <a:spcPts val="1215"/>
              </a:spcBef>
            </a:pPr>
            <a:r>
              <a:rPr sz="1800" dirty="0">
                <a:latin typeface="Calibri"/>
                <a:cs typeface="Calibri"/>
              </a:rPr>
              <a:t>-La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serología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grupos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sanguíneos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habitualmente muestra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resultados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alterados.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1800" dirty="0">
                <a:latin typeface="Calibri"/>
                <a:cs typeface="Calibri"/>
              </a:rPr>
              <a:t>-</a:t>
            </a:r>
            <a:r>
              <a:rPr sz="1800" spc="-25" dirty="0">
                <a:latin typeface="Calibri"/>
                <a:cs typeface="Calibri"/>
              </a:rPr>
              <a:t>Tamizaje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anticuerpos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COOMBS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DIRECTO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800" dirty="0">
                <a:latin typeface="Calibri"/>
                <a:cs typeface="Calibri"/>
              </a:rPr>
              <a:t>-</a:t>
            </a:r>
            <a:r>
              <a:rPr sz="1800" spc="-10" dirty="0">
                <a:latin typeface="Calibri"/>
                <a:cs typeface="Calibri"/>
              </a:rPr>
              <a:t>Pruebas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hemólisis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(hemoglobinemia,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LDH,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bilirrubinas)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800" dirty="0">
                <a:latin typeface="Calibri"/>
                <a:cs typeface="Calibri"/>
              </a:rPr>
              <a:t>-</a:t>
            </a:r>
            <a:r>
              <a:rPr sz="1800" spc="-10" dirty="0">
                <a:latin typeface="Calibri"/>
                <a:cs typeface="Calibri"/>
              </a:rPr>
              <a:t>Parcial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orina.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0805788-DA50-4731-938D-7824062BA5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06107" y="1822576"/>
          <a:ext cx="7348220" cy="40144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0269">
                <a:tc>
                  <a:txBody>
                    <a:bodyPr/>
                    <a:lstStyle/>
                    <a:p>
                      <a:pPr marL="69659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ETIOLOGÍA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B w="1905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/>
                    </a:solidFill>
                  </a:tcPr>
                </a:tc>
                <a:tc>
                  <a:txBody>
                    <a:bodyPr/>
                    <a:lstStyle/>
                    <a:p>
                      <a:pPr marL="211454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MANIFESTACIONES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00660"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CLINICAS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B w="1905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/>
                    </a:solidFill>
                  </a:tcPr>
                </a:tc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LABORATORIO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B w="19050">
                      <a:solidFill>
                        <a:srgbClr val="939F87"/>
                      </a:solidFill>
                      <a:prstDash val="solid"/>
                    </a:lnB>
                    <a:solidFill>
                      <a:srgbClr val="939F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4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201930" marR="155575">
                        <a:lnSpc>
                          <a:spcPct val="106700"/>
                        </a:lnSpc>
                        <a:spcBef>
                          <a:spcPts val="5"/>
                        </a:spcBef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Linfocitos</a:t>
                      </a:r>
                      <a:r>
                        <a:rPr sz="2000" b="1" spc="-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0" dirty="0">
                          <a:latin typeface="Calibri"/>
                          <a:cs typeface="Calibri"/>
                        </a:rPr>
                        <a:t>T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(donante)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injertados</a:t>
                      </a:r>
                      <a:r>
                        <a:rPr sz="2000" b="1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el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receptor</a:t>
                      </a:r>
                      <a:r>
                        <a:rPr sz="20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80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20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atacan </a:t>
                      </a:r>
                      <a:r>
                        <a:rPr sz="2000" b="1" spc="-40" dirty="0">
                          <a:latin typeface="Calibri"/>
                          <a:cs typeface="Calibri"/>
                        </a:rPr>
                        <a:t>Tej.</a:t>
                      </a:r>
                      <a:r>
                        <a:rPr sz="2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receptor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905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284480" marR="250190" indent="-282575">
                        <a:lnSpc>
                          <a:spcPts val="2160"/>
                        </a:lnSpc>
                        <a:buFont typeface="Wingdings"/>
                        <a:buChar char=""/>
                        <a:tabLst>
                          <a:tab pos="285750" algn="l"/>
                        </a:tabLst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Rash,</a:t>
                      </a:r>
                      <a:r>
                        <a:rPr sz="20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erupciones 	cutáneas.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84480" indent="-28257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Wingdings"/>
                        <a:buChar char=""/>
                        <a:tabLst>
                          <a:tab pos="284480" algn="l"/>
                        </a:tabLst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Fiebre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85115" indent="-283210">
                        <a:lnSpc>
                          <a:spcPts val="2280"/>
                        </a:lnSpc>
                        <a:spcBef>
                          <a:spcPts val="120"/>
                        </a:spcBef>
                        <a:buFont typeface="Wingdings"/>
                        <a:buChar char=""/>
                        <a:tabLst>
                          <a:tab pos="285115" algn="l"/>
                        </a:tabLst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GI: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diarrea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85750">
                        <a:lnSpc>
                          <a:spcPts val="2280"/>
                        </a:lnSpc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persistente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84480" marR="31750" indent="-282575">
                        <a:lnSpc>
                          <a:spcPts val="2170"/>
                        </a:lnSpc>
                        <a:spcBef>
                          <a:spcPts val="390"/>
                        </a:spcBef>
                        <a:buFont typeface="Wingdings"/>
                        <a:buChar char=""/>
                        <a:tabLst>
                          <a:tab pos="285750" algn="l"/>
                        </a:tabLst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Falla</a:t>
                      </a:r>
                      <a:r>
                        <a:rPr sz="2000" b="1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hepatocelular 	(hepatomegalia)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84480" indent="-28257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Wingdings"/>
                        <a:buChar char=""/>
                        <a:tabLst>
                          <a:tab pos="284480" algn="l"/>
                        </a:tabLst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Pancitopenia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905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350520" indent="-346710">
                        <a:lnSpc>
                          <a:spcPct val="100000"/>
                        </a:lnSpc>
                        <a:buFont typeface="Wingdings"/>
                        <a:buChar char=""/>
                        <a:tabLst>
                          <a:tab pos="350520" algn="l"/>
                        </a:tabLst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Biopsia</a:t>
                      </a:r>
                      <a:r>
                        <a:rPr sz="20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0" dirty="0">
                          <a:latin typeface="Calibri"/>
                          <a:cs typeface="Calibri"/>
                        </a:rPr>
                        <a:t>piel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50520" indent="-346710">
                        <a:lnSpc>
                          <a:spcPct val="100000"/>
                        </a:lnSpc>
                        <a:spcBef>
                          <a:spcPts val="1350"/>
                        </a:spcBef>
                        <a:buFont typeface="Wingdings"/>
                        <a:buChar char=""/>
                        <a:tabLst>
                          <a:tab pos="350520" algn="l"/>
                        </a:tabLst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Tipificación</a:t>
                      </a:r>
                      <a:r>
                        <a:rPr sz="2000" b="1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HLA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350520" indent="-346710">
                        <a:lnSpc>
                          <a:spcPct val="100000"/>
                        </a:lnSpc>
                        <a:spcBef>
                          <a:spcPts val="1350"/>
                        </a:spcBef>
                        <a:buFont typeface="Wingdings"/>
                        <a:buChar char=""/>
                        <a:tabLst>
                          <a:tab pos="350520" algn="l"/>
                        </a:tabLst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Fx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hepática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939F87"/>
                      </a:solidFill>
                      <a:prstDash val="solid"/>
                    </a:lnL>
                    <a:lnR w="12700">
                      <a:solidFill>
                        <a:srgbClr val="939F87"/>
                      </a:solidFill>
                      <a:prstDash val="solid"/>
                    </a:lnR>
                    <a:lnT w="19050">
                      <a:solidFill>
                        <a:srgbClr val="939F87"/>
                      </a:solidFill>
                      <a:prstDash val="solid"/>
                    </a:lnT>
                    <a:lnB w="12700">
                      <a:solidFill>
                        <a:srgbClr val="939F8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2029967" y="1143253"/>
            <a:ext cx="8732520" cy="539750"/>
          </a:xfrm>
          <a:custGeom>
            <a:avLst/>
            <a:gdLst/>
            <a:ahLst/>
            <a:cxnLst/>
            <a:rect l="l" t="t" r="r" b="b"/>
            <a:pathLst>
              <a:path w="8732520" h="539750">
                <a:moveTo>
                  <a:pt x="0" y="89916"/>
                </a:moveTo>
                <a:lnTo>
                  <a:pt x="7066" y="54917"/>
                </a:lnTo>
                <a:lnTo>
                  <a:pt x="26336" y="26336"/>
                </a:lnTo>
                <a:lnTo>
                  <a:pt x="54917" y="7066"/>
                </a:lnTo>
                <a:lnTo>
                  <a:pt x="89915" y="0"/>
                </a:lnTo>
                <a:lnTo>
                  <a:pt x="8642604" y="0"/>
                </a:lnTo>
                <a:lnTo>
                  <a:pt x="8677602" y="7066"/>
                </a:lnTo>
                <a:lnTo>
                  <a:pt x="8706183" y="26336"/>
                </a:lnTo>
                <a:lnTo>
                  <a:pt x="8725453" y="54917"/>
                </a:lnTo>
                <a:lnTo>
                  <a:pt x="8732520" y="89916"/>
                </a:lnTo>
                <a:lnTo>
                  <a:pt x="8732520" y="449707"/>
                </a:lnTo>
                <a:lnTo>
                  <a:pt x="8725453" y="484705"/>
                </a:lnTo>
                <a:lnTo>
                  <a:pt x="8706183" y="513286"/>
                </a:lnTo>
                <a:lnTo>
                  <a:pt x="8677602" y="532556"/>
                </a:lnTo>
                <a:lnTo>
                  <a:pt x="8642604" y="539623"/>
                </a:lnTo>
                <a:lnTo>
                  <a:pt x="89915" y="539623"/>
                </a:lnTo>
                <a:lnTo>
                  <a:pt x="54917" y="532556"/>
                </a:lnTo>
                <a:lnTo>
                  <a:pt x="26336" y="513286"/>
                </a:lnTo>
                <a:lnTo>
                  <a:pt x="7066" y="484705"/>
                </a:lnTo>
                <a:lnTo>
                  <a:pt x="0" y="449707"/>
                </a:lnTo>
                <a:lnTo>
                  <a:pt x="0" y="89916"/>
                </a:lnTo>
                <a:close/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65017" y="1188910"/>
            <a:ext cx="667575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b="1" dirty="0">
                <a:solidFill>
                  <a:srgbClr val="001F5F"/>
                </a:solidFill>
                <a:latin typeface="Calibri"/>
                <a:cs typeface="Calibri"/>
              </a:rPr>
              <a:t>INICIA</a:t>
            </a:r>
            <a:r>
              <a:rPr sz="2350" b="1" spc="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001F5F"/>
                </a:solidFill>
                <a:latin typeface="Calibri"/>
                <a:cs typeface="Calibri"/>
              </a:rPr>
              <a:t>ENTRE</a:t>
            </a:r>
            <a:r>
              <a:rPr sz="2350" b="1" spc="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sz="2350" b="1" spc="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001F5F"/>
                </a:solidFill>
                <a:latin typeface="Calibri"/>
                <a:cs typeface="Calibri"/>
              </a:rPr>
              <a:t>SEMANA</a:t>
            </a:r>
            <a:r>
              <a:rPr sz="2350" b="1" spc="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2350" b="1" spc="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35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2350" b="1" spc="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001F5F"/>
                </a:solidFill>
                <a:latin typeface="Calibri"/>
                <a:cs typeface="Calibri"/>
              </a:rPr>
              <a:t>POST-</a:t>
            </a:r>
            <a:r>
              <a:rPr sz="2350" b="1" spc="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350" b="1" spc="-10" dirty="0">
                <a:solidFill>
                  <a:srgbClr val="001F5F"/>
                </a:solidFill>
                <a:latin typeface="Calibri"/>
                <a:cs typeface="Calibri"/>
              </a:rPr>
              <a:t>TRANSFUSION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56994" y="367537"/>
            <a:ext cx="959167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45" dirty="0">
                <a:latin typeface="Tahoma"/>
                <a:cs typeface="Tahoma"/>
              </a:rPr>
              <a:t>ENFERMEDAD</a:t>
            </a:r>
            <a:r>
              <a:rPr sz="3600" b="1" spc="-210" dirty="0">
                <a:latin typeface="Tahoma"/>
                <a:cs typeface="Tahoma"/>
              </a:rPr>
              <a:t> </a:t>
            </a:r>
            <a:r>
              <a:rPr sz="3600" b="1" spc="-30" dirty="0">
                <a:latin typeface="Tahoma"/>
                <a:cs typeface="Tahoma"/>
              </a:rPr>
              <a:t>INJERTO</a:t>
            </a:r>
            <a:r>
              <a:rPr sz="3600" b="1" spc="-170" dirty="0">
                <a:latin typeface="Tahoma"/>
                <a:cs typeface="Tahoma"/>
              </a:rPr>
              <a:t> </a:t>
            </a:r>
            <a:r>
              <a:rPr sz="3600" b="1" spc="-30" dirty="0">
                <a:latin typeface="Tahoma"/>
                <a:cs typeface="Tahoma"/>
              </a:rPr>
              <a:t>CONTRA</a:t>
            </a:r>
            <a:r>
              <a:rPr sz="3600" b="1" spc="-220" dirty="0">
                <a:latin typeface="Tahoma"/>
                <a:cs typeface="Tahoma"/>
              </a:rPr>
              <a:t> </a:t>
            </a:r>
            <a:r>
              <a:rPr sz="3600" b="1" spc="-25" dirty="0">
                <a:latin typeface="Tahoma"/>
                <a:cs typeface="Tahoma"/>
              </a:rPr>
              <a:t>HUESPED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94179" y="2825479"/>
            <a:ext cx="3424452" cy="25557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FA8F188-99C5-4371-881D-4F6B62B608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03999" y="2061718"/>
            <a:ext cx="7106284" cy="381571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04139" marR="294640" indent="-91440">
              <a:lnSpc>
                <a:spcPct val="81100"/>
              </a:lnSpc>
              <a:spcBef>
                <a:spcPts val="835"/>
              </a:spcBef>
            </a:pPr>
            <a:r>
              <a:rPr sz="3150" spc="-270" dirty="0">
                <a:solidFill>
                  <a:srgbClr val="E38312"/>
                </a:solidFill>
                <a:latin typeface="Wingdings"/>
                <a:cs typeface="Wingdings"/>
              </a:rPr>
              <a:t></a:t>
            </a:r>
            <a:r>
              <a:rPr sz="3150" spc="-5" dirty="0">
                <a:solidFill>
                  <a:srgbClr val="E38312"/>
                </a:solidFill>
                <a:latin typeface="Times New Roman"/>
                <a:cs typeface="Times New Roman"/>
              </a:rPr>
              <a:t> </a:t>
            </a:r>
            <a:r>
              <a:rPr sz="3150" dirty="0">
                <a:latin typeface="Calibri"/>
                <a:cs typeface="Calibri"/>
              </a:rPr>
              <a:t>Acumulación</a:t>
            </a:r>
            <a:r>
              <a:rPr sz="3150" spc="15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excesiva</a:t>
            </a:r>
            <a:r>
              <a:rPr sz="3150" spc="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de</a:t>
            </a:r>
            <a:r>
              <a:rPr sz="3150" spc="2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depósitos</a:t>
            </a:r>
            <a:r>
              <a:rPr sz="3150" spc="70" dirty="0">
                <a:latin typeface="Calibri"/>
                <a:cs typeface="Calibri"/>
              </a:rPr>
              <a:t> </a:t>
            </a:r>
            <a:r>
              <a:rPr sz="3150" spc="-25" dirty="0">
                <a:latin typeface="Calibri"/>
                <a:cs typeface="Calibri"/>
              </a:rPr>
              <a:t>de </a:t>
            </a:r>
            <a:r>
              <a:rPr sz="3150" dirty="0">
                <a:latin typeface="Calibri"/>
                <a:cs typeface="Calibri"/>
              </a:rPr>
              <a:t>hierro,</a:t>
            </a:r>
            <a:r>
              <a:rPr sz="3150" spc="12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llamados</a:t>
            </a:r>
            <a:r>
              <a:rPr sz="3150" spc="10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hemosiderina,</a:t>
            </a:r>
            <a:r>
              <a:rPr sz="3150" spc="18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en</a:t>
            </a:r>
            <a:r>
              <a:rPr sz="3150" spc="-15" dirty="0">
                <a:latin typeface="Calibri"/>
                <a:cs typeface="Calibri"/>
              </a:rPr>
              <a:t> </a:t>
            </a:r>
            <a:r>
              <a:rPr sz="3150" spc="-25" dirty="0">
                <a:latin typeface="Calibri"/>
                <a:cs typeface="Calibri"/>
              </a:rPr>
              <a:t>los </a:t>
            </a:r>
            <a:r>
              <a:rPr sz="3150" spc="-10" dirty="0">
                <a:latin typeface="Calibri"/>
                <a:cs typeface="Calibri"/>
              </a:rPr>
              <a:t>tejidos.</a:t>
            </a:r>
            <a:endParaRPr sz="3150">
              <a:latin typeface="Calibri"/>
              <a:cs typeface="Calibri"/>
            </a:endParaRPr>
          </a:p>
          <a:p>
            <a:pPr marL="104139" marR="725805" indent="-91440">
              <a:lnSpc>
                <a:spcPts val="3100"/>
              </a:lnSpc>
              <a:spcBef>
                <a:spcPts val="1360"/>
              </a:spcBef>
            </a:pPr>
            <a:r>
              <a:rPr sz="3150" spc="-270" dirty="0">
                <a:solidFill>
                  <a:srgbClr val="E38312"/>
                </a:solidFill>
                <a:latin typeface="Wingdings"/>
                <a:cs typeface="Wingdings"/>
              </a:rPr>
              <a:t></a:t>
            </a:r>
            <a:r>
              <a:rPr sz="3150" spc="-5" dirty="0">
                <a:solidFill>
                  <a:srgbClr val="E38312"/>
                </a:solidFill>
                <a:latin typeface="Times New Roman"/>
                <a:cs typeface="Times New Roman"/>
              </a:rPr>
              <a:t> </a:t>
            </a:r>
            <a:r>
              <a:rPr sz="3150" dirty="0">
                <a:latin typeface="Calibri"/>
                <a:cs typeface="Calibri"/>
              </a:rPr>
              <a:t>La</a:t>
            </a:r>
            <a:r>
              <a:rPr sz="3150" spc="-6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hemosiderosis</a:t>
            </a:r>
            <a:r>
              <a:rPr sz="3150" spc="29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asociada</a:t>
            </a:r>
            <a:r>
              <a:rPr sz="3150" spc="10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con</a:t>
            </a:r>
            <a:r>
              <a:rPr sz="3150" spc="30" dirty="0">
                <a:latin typeface="Calibri"/>
                <a:cs typeface="Calibri"/>
              </a:rPr>
              <a:t> </a:t>
            </a:r>
            <a:r>
              <a:rPr sz="3150" spc="-25" dirty="0">
                <a:latin typeface="Calibri"/>
                <a:cs typeface="Calibri"/>
              </a:rPr>
              <a:t>la </a:t>
            </a:r>
            <a:r>
              <a:rPr sz="3150" dirty="0">
                <a:latin typeface="Calibri"/>
                <a:cs typeface="Calibri"/>
              </a:rPr>
              <a:t>transfusión</a:t>
            </a:r>
            <a:r>
              <a:rPr sz="3150" spc="229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es</a:t>
            </a:r>
            <a:r>
              <a:rPr sz="3150" spc="-4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definida</a:t>
            </a:r>
            <a:r>
              <a:rPr sz="3150" spc="16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a</a:t>
            </a:r>
            <a:r>
              <a:rPr sz="3150" spc="-3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partir</a:t>
            </a:r>
            <a:r>
              <a:rPr sz="3150" spc="7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de</a:t>
            </a:r>
            <a:r>
              <a:rPr sz="3150" spc="35" dirty="0">
                <a:latin typeface="Calibri"/>
                <a:cs typeface="Calibri"/>
              </a:rPr>
              <a:t> </a:t>
            </a:r>
            <a:r>
              <a:rPr sz="3150" spc="-25" dirty="0">
                <a:latin typeface="Calibri"/>
                <a:cs typeface="Calibri"/>
              </a:rPr>
              <a:t>una</a:t>
            </a:r>
            <a:endParaRPr sz="3150">
              <a:latin typeface="Calibri"/>
              <a:cs typeface="Calibri"/>
            </a:endParaRPr>
          </a:p>
          <a:p>
            <a:pPr marL="104139" marR="5080">
              <a:lnSpc>
                <a:spcPct val="81400"/>
              </a:lnSpc>
              <a:spcBef>
                <a:spcPts val="35"/>
              </a:spcBef>
            </a:pPr>
            <a:r>
              <a:rPr sz="3150" dirty="0">
                <a:latin typeface="Calibri"/>
                <a:cs typeface="Calibri"/>
              </a:rPr>
              <a:t>ferritina</a:t>
            </a:r>
            <a:r>
              <a:rPr sz="3150" spc="12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en</a:t>
            </a:r>
            <a:r>
              <a:rPr sz="3150" spc="-5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sangre</a:t>
            </a:r>
            <a:r>
              <a:rPr sz="3150" spc="8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≥</a:t>
            </a:r>
            <a:r>
              <a:rPr sz="3150" spc="2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1.000</a:t>
            </a:r>
            <a:r>
              <a:rPr sz="3150" spc="60" dirty="0">
                <a:latin typeface="Calibri"/>
                <a:cs typeface="Calibri"/>
              </a:rPr>
              <a:t> </a:t>
            </a:r>
            <a:r>
              <a:rPr sz="3150" spc="-10" dirty="0">
                <a:latin typeface="Calibri"/>
                <a:cs typeface="Calibri"/>
              </a:rPr>
              <a:t>microgramos/L, </a:t>
            </a:r>
            <a:r>
              <a:rPr sz="3150" dirty="0">
                <a:latin typeface="Calibri"/>
                <a:cs typeface="Calibri"/>
              </a:rPr>
              <a:t>con</a:t>
            </a:r>
            <a:r>
              <a:rPr sz="3150" spc="-2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o</a:t>
            </a:r>
            <a:r>
              <a:rPr sz="3150" spc="3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sin</a:t>
            </a:r>
            <a:r>
              <a:rPr sz="3150" spc="4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disfunción</a:t>
            </a:r>
            <a:r>
              <a:rPr sz="3150" spc="18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de</a:t>
            </a:r>
            <a:r>
              <a:rPr sz="3150" spc="-2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órganos</a:t>
            </a:r>
            <a:r>
              <a:rPr sz="3150" spc="25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en</a:t>
            </a:r>
            <a:r>
              <a:rPr sz="3150" spc="-25" dirty="0">
                <a:latin typeface="Calibri"/>
                <a:cs typeface="Calibri"/>
              </a:rPr>
              <a:t> el </a:t>
            </a:r>
            <a:r>
              <a:rPr sz="3150" dirty="0">
                <a:latin typeface="Calibri"/>
                <a:cs typeface="Calibri"/>
              </a:rPr>
              <a:t>contexto</a:t>
            </a:r>
            <a:r>
              <a:rPr sz="3150" spc="-7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de</a:t>
            </a:r>
            <a:r>
              <a:rPr sz="3150" spc="2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transfusiones</a:t>
            </a:r>
            <a:r>
              <a:rPr sz="3150" spc="20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repetidas</a:t>
            </a:r>
            <a:r>
              <a:rPr sz="3150" spc="75" dirty="0">
                <a:latin typeface="Calibri"/>
                <a:cs typeface="Calibri"/>
              </a:rPr>
              <a:t> </a:t>
            </a:r>
            <a:r>
              <a:rPr sz="3150" spc="-25" dirty="0">
                <a:latin typeface="Calibri"/>
                <a:cs typeface="Calibri"/>
              </a:rPr>
              <a:t>de </a:t>
            </a:r>
            <a:r>
              <a:rPr sz="3150" dirty="0">
                <a:latin typeface="Calibri"/>
                <a:cs typeface="Calibri"/>
              </a:rPr>
              <a:t>glóbulos</a:t>
            </a:r>
            <a:r>
              <a:rPr sz="3150" spc="165" dirty="0">
                <a:latin typeface="Calibri"/>
                <a:cs typeface="Calibri"/>
              </a:rPr>
              <a:t> </a:t>
            </a:r>
            <a:r>
              <a:rPr sz="3150" spc="-10" dirty="0">
                <a:latin typeface="Calibri"/>
                <a:cs typeface="Calibri"/>
              </a:rPr>
              <a:t>rojos.</a:t>
            </a:r>
            <a:endParaRPr sz="31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7142" rIns="0" bIns="0" rtlCol="0">
            <a:spAutoFit/>
          </a:bodyPr>
          <a:lstStyle/>
          <a:p>
            <a:pPr marL="3136265">
              <a:lnSpc>
                <a:spcPct val="100000"/>
              </a:lnSpc>
              <a:spcBef>
                <a:spcPts val="105"/>
              </a:spcBef>
            </a:pPr>
            <a:r>
              <a:rPr sz="3600" b="1" spc="-55" dirty="0">
                <a:latin typeface="Tahoma"/>
                <a:cs typeface="Tahoma"/>
              </a:rPr>
              <a:t>HEMOSIDEROSIS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6447" y="2131186"/>
            <a:ext cx="3703320" cy="322859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3FB4C979-5AAF-4284-A460-D9B5F385CC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1728216" y="2779776"/>
            <a:ext cx="9166860" cy="1687195"/>
            <a:chOff x="1728216" y="2779776"/>
            <a:chExt cx="9166860" cy="168719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7300" y="2807133"/>
              <a:ext cx="2034659" cy="164147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8648" y="2779776"/>
              <a:ext cx="2089403" cy="16870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8223" y="2779776"/>
              <a:ext cx="2089403" cy="16870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57800" y="2779776"/>
              <a:ext cx="2089403" cy="16870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46519" y="2779776"/>
              <a:ext cx="2089403" cy="16870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26095" y="2779776"/>
              <a:ext cx="2089403" cy="16870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05672" y="2779776"/>
              <a:ext cx="2089403" cy="16870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8216" y="2953512"/>
              <a:ext cx="8572500" cy="130302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440432" y="2908249"/>
            <a:ext cx="7152640" cy="1252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0720" marR="665480" algn="ctr">
              <a:lnSpc>
                <a:spcPct val="128800"/>
              </a:lnSpc>
              <a:spcBef>
                <a:spcPts val="100"/>
              </a:spcBef>
            </a:pPr>
            <a:r>
              <a:rPr sz="2100" b="1" spc="-20" dirty="0">
                <a:solidFill>
                  <a:srgbClr val="006FC0"/>
                </a:solidFill>
                <a:latin typeface="Calibri"/>
                <a:cs typeface="Calibri"/>
              </a:rPr>
              <a:t>CONTAMINACION</a:t>
            </a:r>
            <a:r>
              <a:rPr sz="21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006FC0"/>
                </a:solidFill>
                <a:latin typeface="Calibri"/>
                <a:cs typeface="Calibri"/>
              </a:rPr>
              <a:t>BACTERIANA</a:t>
            </a:r>
            <a:r>
              <a:rPr sz="21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100" b="1" spc="-35" dirty="0">
                <a:solidFill>
                  <a:srgbClr val="006FC0"/>
                </a:solidFill>
                <a:latin typeface="Calibri"/>
                <a:cs typeface="Calibri"/>
              </a:rPr>
              <a:t>**HEMOCULTIVAR** </a:t>
            </a:r>
            <a:r>
              <a:rPr sz="2100" b="1" spc="-10" dirty="0">
                <a:solidFill>
                  <a:srgbClr val="FF0000"/>
                </a:solidFill>
                <a:latin typeface="Calibri"/>
                <a:cs typeface="Calibri"/>
              </a:rPr>
              <a:t>INFECCION</a:t>
            </a:r>
            <a:r>
              <a:rPr sz="21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0000"/>
                </a:solidFill>
                <a:latin typeface="Calibri"/>
                <a:cs typeface="Calibri"/>
              </a:rPr>
              <a:t>VIRAL</a:t>
            </a:r>
            <a:r>
              <a:rPr sz="21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0000"/>
                </a:solidFill>
                <a:latin typeface="Calibri"/>
                <a:cs typeface="Calibri"/>
              </a:rPr>
              <a:t>(H.B</a:t>
            </a:r>
            <a:r>
              <a:rPr sz="21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0000"/>
                </a:solidFill>
                <a:latin typeface="Calibri"/>
                <a:cs typeface="Calibri"/>
              </a:rPr>
              <a:t>–CMV</a:t>
            </a:r>
            <a:r>
              <a:rPr sz="2100" b="1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21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0000"/>
                </a:solidFill>
                <a:latin typeface="Calibri"/>
                <a:cs typeface="Calibri"/>
              </a:rPr>
              <a:t>VEB</a:t>
            </a:r>
            <a:r>
              <a:rPr sz="21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21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0000"/>
                </a:solidFill>
                <a:latin typeface="Calibri"/>
                <a:cs typeface="Calibri"/>
              </a:rPr>
              <a:t>VIH</a:t>
            </a:r>
            <a:r>
              <a:rPr sz="21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1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00" b="1" spc="-25" dirty="0">
                <a:solidFill>
                  <a:srgbClr val="FF0000"/>
                </a:solidFill>
                <a:latin typeface="Calibri"/>
                <a:cs typeface="Calibri"/>
              </a:rPr>
              <a:t>VH)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sz="2100" b="1" dirty="0">
                <a:latin typeface="Calibri"/>
                <a:cs typeface="Calibri"/>
              </a:rPr>
              <a:t>OTRAS</a:t>
            </a:r>
            <a:r>
              <a:rPr sz="2100" b="1" spc="-5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(SIFILIS,</a:t>
            </a:r>
            <a:r>
              <a:rPr sz="2100" b="1" spc="-10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PRIONES,</a:t>
            </a:r>
            <a:r>
              <a:rPr sz="2100" b="1" spc="-10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MALARIA,</a:t>
            </a:r>
            <a:r>
              <a:rPr sz="2100" b="1" spc="-4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FIEBRE</a:t>
            </a:r>
            <a:r>
              <a:rPr sz="2100" b="1" spc="-2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AMARILLA,</a:t>
            </a:r>
            <a:r>
              <a:rPr sz="2100" b="1" spc="-40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DENGUE)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6344" y="4737722"/>
            <a:ext cx="11256645" cy="1289685"/>
          </a:xfrm>
          <a:prstGeom prst="rect">
            <a:avLst/>
          </a:prstGeom>
          <a:ln w="15875">
            <a:solidFill>
              <a:srgbClr val="E38312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2472055" indent="-182245">
              <a:lnSpc>
                <a:spcPct val="100000"/>
              </a:lnSpc>
              <a:spcBef>
                <a:spcPts val="55"/>
              </a:spcBef>
              <a:buFont typeface="Calibri"/>
              <a:buChar char="•"/>
              <a:tabLst>
                <a:tab pos="2472055" algn="l"/>
              </a:tabLst>
            </a:pP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DURANTE</a:t>
            </a:r>
            <a:r>
              <a:rPr sz="2000" b="1" spc="-5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;</a:t>
            </a:r>
            <a:r>
              <a:rPr sz="2000" b="1" spc="2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POST-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TRANSFUSION</a:t>
            </a:r>
            <a:r>
              <a:rPr sz="2000" b="1" spc="-11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;</a:t>
            </a:r>
            <a:r>
              <a:rPr sz="2000" b="1" spc="1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INCLUSO</a:t>
            </a:r>
            <a:r>
              <a:rPr sz="2000" b="1" spc="7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DESPUES</a:t>
            </a:r>
            <a:r>
              <a:rPr sz="2000" b="1" spc="-17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DE</a:t>
            </a:r>
            <a:r>
              <a:rPr sz="2000" b="1" spc="-6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49533D"/>
                </a:solidFill>
                <a:latin typeface="Calibri"/>
                <a:cs typeface="Calibri"/>
              </a:rPr>
              <a:t>AÑOS</a:t>
            </a:r>
            <a:endParaRPr sz="2000">
              <a:latin typeface="Calibri"/>
              <a:cs typeface="Calibri"/>
            </a:endParaRPr>
          </a:p>
          <a:p>
            <a:pPr marL="239395" indent="-133350">
              <a:lnSpc>
                <a:spcPts val="2280"/>
              </a:lnSpc>
              <a:spcBef>
                <a:spcPts val="125"/>
              </a:spcBef>
              <a:buSzPct val="95000"/>
              <a:buFont typeface="Calibri"/>
              <a:buChar char="•"/>
              <a:tabLst>
                <a:tab pos="239395" algn="l"/>
              </a:tabLst>
            </a:pP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MUESTRA</a:t>
            </a:r>
            <a:r>
              <a:rPr sz="2000" b="1" spc="-9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DE</a:t>
            </a:r>
            <a:r>
              <a:rPr sz="2000" b="1" spc="-6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UNIDAD</a:t>
            </a:r>
            <a:r>
              <a:rPr sz="2000" b="1" spc="8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TRANSFUNDIDA</a:t>
            </a:r>
            <a:r>
              <a:rPr sz="2000" b="1" spc="-9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Y</a:t>
            </a:r>
            <a:r>
              <a:rPr sz="2000" b="1" spc="2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DEL</a:t>
            </a:r>
            <a:r>
              <a:rPr sz="2000" b="1" spc="-8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RECEPTOR</a:t>
            </a:r>
            <a:r>
              <a:rPr sz="2000" b="1" spc="-14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35" dirty="0">
                <a:solidFill>
                  <a:srgbClr val="49533D"/>
                </a:solidFill>
                <a:latin typeface="Calibri"/>
                <a:cs typeface="Calibri"/>
              </a:rPr>
              <a:t>INMEDIATAMENTE</a:t>
            </a:r>
            <a:r>
              <a:rPr sz="2000" b="1" spc="-14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DESPUES</a:t>
            </a:r>
            <a:r>
              <a:rPr sz="2000" b="1" spc="-10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DE</a:t>
            </a:r>
            <a:r>
              <a:rPr sz="2000" b="1" spc="-6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NOTIFICADO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49533D"/>
                </a:solidFill>
                <a:latin typeface="Calibri"/>
                <a:cs typeface="Calibri"/>
              </a:rPr>
              <a:t>EL</a:t>
            </a:r>
            <a:endParaRPr sz="2000">
              <a:latin typeface="Calibri"/>
              <a:cs typeface="Calibri"/>
            </a:endParaRPr>
          </a:p>
          <a:p>
            <a:pPr marL="5363845">
              <a:lnSpc>
                <a:spcPts val="2280"/>
              </a:lnSpc>
            </a:pP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CASO.</a:t>
            </a:r>
            <a:endParaRPr sz="2000">
              <a:latin typeface="Calibri"/>
              <a:cs typeface="Calibri"/>
            </a:endParaRPr>
          </a:p>
          <a:p>
            <a:pPr marL="2133600" lvl="1" indent="-133350">
              <a:lnSpc>
                <a:spcPct val="100000"/>
              </a:lnSpc>
              <a:spcBef>
                <a:spcPts val="120"/>
              </a:spcBef>
              <a:buSzPct val="95000"/>
              <a:buFont typeface="Calibri"/>
              <a:buChar char="•"/>
              <a:tabLst>
                <a:tab pos="2133600" algn="l"/>
              </a:tabLst>
            </a:pP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INVESTIGACION</a:t>
            </a:r>
            <a:r>
              <a:rPr sz="2000" b="1" spc="-11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EN</a:t>
            </a:r>
            <a:r>
              <a:rPr sz="2000" b="1" spc="-3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DONANTES,</a:t>
            </a:r>
            <a:r>
              <a:rPr sz="2000" b="1" spc="-9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BASE</a:t>
            </a:r>
            <a:r>
              <a:rPr sz="2000" b="1" spc="3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DE</a:t>
            </a:r>
            <a:r>
              <a:rPr sz="2000" b="1" spc="-50" dirty="0">
                <a:solidFill>
                  <a:srgbClr val="49533D"/>
                </a:solidFill>
                <a:latin typeface="Calibri"/>
                <a:cs typeface="Calibri"/>
              </a:rPr>
              <a:t> DATOS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BANCO</a:t>
            </a:r>
            <a:r>
              <a:rPr sz="2000" b="1" spc="-7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DE</a:t>
            </a:r>
            <a:r>
              <a:rPr sz="2000" b="1" spc="-4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SANGRE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8127" rIns="0" bIns="0" rtlCol="0">
            <a:spAutoFit/>
          </a:bodyPr>
          <a:lstStyle/>
          <a:p>
            <a:pPr marL="3588385" marR="5080" indent="-2315845">
              <a:lnSpc>
                <a:spcPts val="3679"/>
              </a:lnSpc>
              <a:spcBef>
                <a:spcPts val="760"/>
              </a:spcBef>
            </a:pPr>
            <a:r>
              <a:rPr sz="3600" b="1" spc="-40" dirty="0">
                <a:latin typeface="Tahoma"/>
                <a:cs typeface="Tahoma"/>
              </a:rPr>
              <a:t>INFECCIONES</a:t>
            </a:r>
            <a:r>
              <a:rPr sz="3600" b="1" spc="-180" dirty="0">
                <a:latin typeface="Tahoma"/>
                <a:cs typeface="Tahoma"/>
              </a:rPr>
              <a:t> </a:t>
            </a:r>
            <a:r>
              <a:rPr sz="3600" b="1" spc="-45" dirty="0">
                <a:latin typeface="Tahoma"/>
                <a:cs typeface="Tahoma"/>
              </a:rPr>
              <a:t>TRANSMITIDAS</a:t>
            </a:r>
            <a:r>
              <a:rPr sz="3600" b="1" spc="-175" dirty="0">
                <a:latin typeface="Tahoma"/>
                <a:cs typeface="Tahoma"/>
              </a:rPr>
              <a:t> </a:t>
            </a:r>
            <a:r>
              <a:rPr sz="3600" b="1" spc="-25" dirty="0">
                <a:latin typeface="Tahoma"/>
                <a:cs typeface="Tahoma"/>
              </a:rPr>
              <a:t>POR </a:t>
            </a:r>
            <a:r>
              <a:rPr sz="3600" b="1" spc="-10" dirty="0">
                <a:latin typeface="Tahoma"/>
                <a:cs typeface="Tahoma"/>
              </a:rPr>
              <a:t>TRANSFUSIÓN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6344" y="1938997"/>
            <a:ext cx="11256645" cy="649605"/>
          </a:xfrm>
          <a:prstGeom prst="rect">
            <a:avLst/>
          </a:prstGeom>
          <a:ln w="15875">
            <a:solidFill>
              <a:srgbClr val="E38312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2646680" marR="140335" indent="-2507615">
              <a:lnSpc>
                <a:spcPts val="2160"/>
              </a:lnSpc>
              <a:spcBef>
                <a:spcPts val="330"/>
              </a:spcBef>
            </a:pP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COMPRENDE</a:t>
            </a:r>
            <a:r>
              <a:rPr sz="2000" b="1" spc="-14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CUALQUIER</a:t>
            </a:r>
            <a:r>
              <a:rPr sz="2000" b="1" spc="-7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BACTERIA,</a:t>
            </a:r>
            <a:r>
              <a:rPr sz="2000" b="1" spc="-10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49533D"/>
                </a:solidFill>
                <a:latin typeface="Calibri"/>
                <a:cs typeface="Calibri"/>
              </a:rPr>
              <a:t>PARÁSITO,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VIRUS</a:t>
            </a:r>
            <a:r>
              <a:rPr sz="2000" b="1" spc="-3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U</a:t>
            </a:r>
            <a:r>
              <a:rPr sz="2000" b="1" spc="3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OTRO</a:t>
            </a:r>
            <a:r>
              <a:rPr sz="2000" b="1" spc="-8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40" dirty="0">
                <a:solidFill>
                  <a:srgbClr val="49533D"/>
                </a:solidFill>
                <a:latin typeface="Calibri"/>
                <a:cs typeface="Calibri"/>
              </a:rPr>
              <a:t>PATÓGENO</a:t>
            </a:r>
            <a:r>
              <a:rPr sz="2000" b="1" spc="-8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POTENCIAL</a:t>
            </a:r>
            <a:r>
              <a:rPr sz="2000" b="1" spc="-8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TRANSMITIDO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49533D"/>
                </a:solidFill>
                <a:latin typeface="Calibri"/>
                <a:cs typeface="Calibri"/>
              </a:rPr>
              <a:t>EN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LA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SANGRE</a:t>
            </a:r>
            <a:r>
              <a:rPr sz="2000" b="1" spc="-6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DONADA</a:t>
            </a:r>
            <a:r>
              <a:rPr sz="2000" b="1" spc="-8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AL RECEPTOR</a:t>
            </a:r>
            <a:r>
              <a:rPr sz="2000" b="1" spc="-140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DE</a:t>
            </a:r>
            <a:r>
              <a:rPr sz="2000" b="1" spc="-65" dirty="0">
                <a:solidFill>
                  <a:srgbClr val="4953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9533D"/>
                </a:solidFill>
                <a:latin typeface="Calibri"/>
                <a:cs typeface="Calibri"/>
              </a:rPr>
              <a:t>LA</a:t>
            </a:r>
            <a:r>
              <a:rPr sz="2000" b="1" spc="-10" dirty="0">
                <a:solidFill>
                  <a:srgbClr val="49533D"/>
                </a:solidFill>
                <a:latin typeface="Calibri"/>
                <a:cs typeface="Calibri"/>
              </a:rPr>
              <a:t> TRANSFUSION.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37C58E2-A867-461E-AE43-B35A0A2369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662934" y="2011552"/>
            <a:ext cx="5542915" cy="4546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55" dirty="0">
                <a:solidFill>
                  <a:srgbClr val="AB610D"/>
                </a:solidFill>
                <a:latin typeface="Tahoma"/>
                <a:cs typeface="Tahoma"/>
              </a:rPr>
              <a:t>CONTAMINACIÓN</a:t>
            </a:r>
            <a:r>
              <a:rPr sz="2800" b="1" spc="-90" dirty="0">
                <a:solidFill>
                  <a:srgbClr val="AB610D"/>
                </a:solidFill>
                <a:latin typeface="Tahoma"/>
                <a:cs typeface="Tahoma"/>
              </a:rPr>
              <a:t> </a:t>
            </a:r>
            <a:r>
              <a:rPr sz="2800" b="1" spc="-40" dirty="0">
                <a:solidFill>
                  <a:srgbClr val="AB610D"/>
                </a:solidFill>
                <a:latin typeface="Tahoma"/>
                <a:cs typeface="Tahoma"/>
              </a:rPr>
              <a:t>BACTERIANA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8127" rIns="0" bIns="0" rtlCol="0">
            <a:spAutoFit/>
          </a:bodyPr>
          <a:lstStyle/>
          <a:p>
            <a:pPr marL="3588385" marR="5080" indent="-2315845">
              <a:lnSpc>
                <a:spcPts val="3679"/>
              </a:lnSpc>
              <a:spcBef>
                <a:spcPts val="760"/>
              </a:spcBef>
            </a:pPr>
            <a:r>
              <a:rPr sz="3600" b="1" spc="-40" dirty="0">
                <a:latin typeface="Tahoma"/>
                <a:cs typeface="Tahoma"/>
              </a:rPr>
              <a:t>INFECCIONES</a:t>
            </a:r>
            <a:r>
              <a:rPr sz="3600" b="1" spc="-180" dirty="0">
                <a:latin typeface="Tahoma"/>
                <a:cs typeface="Tahoma"/>
              </a:rPr>
              <a:t> </a:t>
            </a:r>
            <a:r>
              <a:rPr sz="3600" b="1" spc="-45" dirty="0">
                <a:latin typeface="Tahoma"/>
                <a:cs typeface="Tahoma"/>
              </a:rPr>
              <a:t>TRANSMITIDAS</a:t>
            </a:r>
            <a:r>
              <a:rPr sz="3600" b="1" spc="-175" dirty="0">
                <a:latin typeface="Tahoma"/>
                <a:cs typeface="Tahoma"/>
              </a:rPr>
              <a:t> </a:t>
            </a:r>
            <a:r>
              <a:rPr sz="3600" b="1" spc="-25" dirty="0">
                <a:latin typeface="Tahoma"/>
                <a:cs typeface="Tahoma"/>
              </a:rPr>
              <a:t>POR </a:t>
            </a:r>
            <a:r>
              <a:rPr sz="3600" b="1" spc="-10" dirty="0">
                <a:latin typeface="Tahoma"/>
                <a:cs typeface="Tahoma"/>
              </a:rPr>
              <a:t>TRANSFUSIÓN</a:t>
            </a:r>
            <a:endParaRPr sz="3600">
              <a:latin typeface="Tahoma"/>
              <a:cs typeface="Tahom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50786" y="2516377"/>
          <a:ext cx="11243943" cy="3778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2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4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LOS</a:t>
                      </a:r>
                      <a:r>
                        <a:rPr sz="2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COMPONENTES</a:t>
                      </a:r>
                      <a:r>
                        <a:rPr sz="2000" b="1" spc="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COMUNES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C2BB80"/>
                      </a:solidFill>
                      <a:prstDash val="solid"/>
                    </a:lnT>
                    <a:lnB w="12700">
                      <a:solidFill>
                        <a:srgbClr val="C2BB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ORIGEN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C2BB80"/>
                      </a:solidFill>
                      <a:prstDash val="solid"/>
                    </a:lnT>
                    <a:lnB w="12700">
                      <a:solidFill>
                        <a:srgbClr val="C2BB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CONDUCTA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C2BB80"/>
                      </a:solidFill>
                      <a:prstDash val="solid"/>
                    </a:lnT>
                    <a:lnB w="12700">
                      <a:solidFill>
                        <a:srgbClr val="C2BB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2645">
                <a:tc>
                  <a:txBody>
                    <a:bodyPr/>
                    <a:lstStyle/>
                    <a:p>
                      <a:pPr marL="91440" marR="19570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GLÓBULOS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ROJOS PLAQUETAS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T w="12700">
                      <a:solidFill>
                        <a:srgbClr val="C2BB80"/>
                      </a:solidFill>
                      <a:prstDash val="solid"/>
                    </a:lnT>
                    <a:lnB w="12700">
                      <a:solidFill>
                        <a:srgbClr val="C2BB80"/>
                      </a:solidFill>
                      <a:prstDash val="solid"/>
                    </a:lnB>
                    <a:solidFill>
                      <a:srgbClr val="C2BB8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5410" marR="106680">
                        <a:lnSpc>
                          <a:spcPts val="2090"/>
                        </a:lnSpc>
                        <a:spcBef>
                          <a:spcPts val="45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DONANTES: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80" dirty="0">
                          <a:latin typeface="Wingdings"/>
                          <a:cs typeface="Wingdings"/>
                        </a:rPr>
                        <a:t></a:t>
                      </a:r>
                      <a:r>
                        <a:rPr sz="1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Sitio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venopunción</a:t>
                      </a:r>
                      <a:r>
                        <a:rPr sz="1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bacteriemia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asintomática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T w="12700">
                      <a:solidFill>
                        <a:srgbClr val="C2BB80"/>
                      </a:solidFill>
                      <a:prstDash val="solid"/>
                    </a:lnT>
                    <a:lnB w="12700">
                      <a:solidFill>
                        <a:srgbClr val="C2BB80"/>
                      </a:solidFill>
                      <a:prstDash val="solid"/>
                    </a:lnB>
                    <a:solidFill>
                      <a:srgbClr val="C2BB8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97510" indent="-283210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Wingdings"/>
                        <a:buChar char=""/>
                        <a:tabLst>
                          <a:tab pos="397510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Suspender</a:t>
                      </a:r>
                      <a:r>
                        <a:rPr sz="1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transfusión.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97510" marR="684530" indent="-28384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"/>
                        <a:tabLst>
                          <a:tab pos="39751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Vigilancia</a:t>
                      </a:r>
                      <a:r>
                        <a:rPr sz="18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signos vitales.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97510" indent="-28321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"/>
                        <a:tabLst>
                          <a:tab pos="39751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Solicitar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hemocultivo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iniciar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47752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antibiótico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amplio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espectro.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83210" marR="464184" indent="-283210" algn="r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28321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Solicitar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cultivo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las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unidades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9751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Transfundida.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97510" indent="-283210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Wingdings"/>
                        <a:buChar char=""/>
                        <a:tabLst>
                          <a:tab pos="397510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Hemograma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97510" indent="-283210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39751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Coombs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directo.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97510" indent="-28321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"/>
                        <a:tabLst>
                          <a:tab pos="39751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Repetir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Hemoclasificación.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97510" indent="-28321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"/>
                        <a:tabLst>
                          <a:tab pos="397510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Hacer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rastreo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bolsa.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T w="12700">
                      <a:solidFill>
                        <a:srgbClr val="C2BB80"/>
                      </a:solidFill>
                      <a:prstDash val="solid"/>
                    </a:lnT>
                    <a:lnB w="12700">
                      <a:solidFill>
                        <a:srgbClr val="C2BB80"/>
                      </a:solidFill>
                      <a:prstDash val="solid"/>
                    </a:lnB>
                    <a:solidFill>
                      <a:srgbClr val="C2BB80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0511" y="3822191"/>
            <a:ext cx="4485132" cy="252831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66A3A33-A000-46BB-A008-B285D9C57F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8127" rIns="0" bIns="0" rtlCol="0">
            <a:spAutoFit/>
          </a:bodyPr>
          <a:lstStyle/>
          <a:p>
            <a:pPr marL="3588385" marR="5080" indent="-2315845">
              <a:lnSpc>
                <a:spcPts val="3679"/>
              </a:lnSpc>
              <a:spcBef>
                <a:spcPts val="760"/>
              </a:spcBef>
            </a:pPr>
            <a:r>
              <a:rPr sz="3600" b="1" spc="-40" dirty="0">
                <a:latin typeface="Tahoma"/>
                <a:cs typeface="Tahoma"/>
              </a:rPr>
              <a:t>INFECCIONES</a:t>
            </a:r>
            <a:r>
              <a:rPr sz="3600" b="1" spc="-180" dirty="0">
                <a:latin typeface="Tahoma"/>
                <a:cs typeface="Tahoma"/>
              </a:rPr>
              <a:t> </a:t>
            </a:r>
            <a:r>
              <a:rPr sz="3600" b="1" spc="-45" dirty="0">
                <a:latin typeface="Tahoma"/>
                <a:cs typeface="Tahoma"/>
              </a:rPr>
              <a:t>TRANSMITIDAS</a:t>
            </a:r>
            <a:r>
              <a:rPr sz="3600" b="1" spc="-175" dirty="0">
                <a:latin typeface="Tahoma"/>
                <a:cs typeface="Tahoma"/>
              </a:rPr>
              <a:t> </a:t>
            </a:r>
            <a:r>
              <a:rPr sz="3600" b="1" spc="-25" dirty="0">
                <a:latin typeface="Tahoma"/>
                <a:cs typeface="Tahoma"/>
              </a:rPr>
              <a:t>POR </a:t>
            </a:r>
            <a:r>
              <a:rPr sz="3600" b="1" spc="-10" dirty="0">
                <a:latin typeface="Tahoma"/>
                <a:cs typeface="Tahoma"/>
              </a:rPr>
              <a:t>TRANSFUSIÓN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65191" y="2204250"/>
            <a:ext cx="6200140" cy="3549015"/>
          </a:xfrm>
          <a:prstGeom prst="rect">
            <a:avLst/>
          </a:prstGeom>
          <a:ln w="15875">
            <a:solidFill>
              <a:srgbClr val="E38312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959610" marR="243204" indent="-1702435">
              <a:lnSpc>
                <a:spcPts val="2160"/>
              </a:lnSpc>
              <a:spcBef>
                <a:spcPts val="300"/>
              </a:spcBef>
            </a:pPr>
            <a:r>
              <a:rPr sz="2000" spc="-180" dirty="0">
                <a:latin typeface="Wingdings"/>
                <a:cs typeface="Wingdings"/>
              </a:rPr>
              <a:t>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Desde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2010,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notificado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solo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caso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ITT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VHB,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VHC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HTLV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20650">
              <a:lnSpc>
                <a:spcPts val="2280"/>
              </a:lnSpc>
              <a:spcBef>
                <a:spcPts val="95"/>
              </a:spcBef>
            </a:pPr>
            <a:r>
              <a:rPr sz="2000" dirty="0">
                <a:latin typeface="Wingdings"/>
                <a:cs typeface="Wingdings"/>
              </a:rPr>
              <a:t>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Desde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2018,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notificaron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5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casos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VIH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casos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751840">
              <a:lnSpc>
                <a:spcPts val="2280"/>
              </a:lnSpc>
            </a:pPr>
            <a:r>
              <a:rPr sz="2000" b="1" dirty="0">
                <a:latin typeface="Calibri"/>
                <a:cs typeface="Calibri"/>
              </a:rPr>
              <a:t>malaria</a:t>
            </a:r>
            <a:r>
              <a:rPr sz="2000" b="1" spc="-114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transmitidos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por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transfusión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sanguinea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797560">
              <a:lnSpc>
                <a:spcPts val="2280"/>
              </a:lnSpc>
              <a:spcBef>
                <a:spcPts val="125"/>
              </a:spcBef>
            </a:pPr>
            <a:r>
              <a:rPr sz="2000" dirty="0">
                <a:latin typeface="Wingdings"/>
                <a:cs typeface="Wingdings"/>
              </a:rPr>
              <a:t>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INS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estableció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determinar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como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paciente</a:t>
            </a:r>
            <a:endParaRPr sz="2000">
              <a:latin typeface="Calibri"/>
              <a:cs typeface="Calibri"/>
            </a:endParaRPr>
          </a:p>
          <a:p>
            <a:pPr marL="907415" marR="152400" indent="-384810">
              <a:lnSpc>
                <a:spcPts val="2160"/>
              </a:lnSpc>
              <a:spcBef>
                <a:spcPts val="155"/>
              </a:spcBef>
            </a:pPr>
            <a:r>
              <a:rPr sz="2000" b="1" dirty="0">
                <a:latin typeface="Calibri"/>
                <a:cs typeface="Calibri"/>
              </a:rPr>
              <a:t>multitransfundido</a:t>
            </a:r>
            <a:r>
              <a:rPr sz="2000" b="1" spc="-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todo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individuo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recibiera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lo </a:t>
            </a:r>
            <a:r>
              <a:rPr sz="2000" dirty="0">
                <a:latin typeface="Calibri"/>
                <a:cs typeface="Calibri"/>
              </a:rPr>
              <a:t>largo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tiempo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más</a:t>
            </a:r>
            <a:r>
              <a:rPr sz="2000" b="1" spc="-114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hemocomponentes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724535" marR="349885" indent="-265430">
              <a:lnSpc>
                <a:spcPts val="2160"/>
              </a:lnSpc>
              <a:spcBef>
                <a:spcPts val="370"/>
              </a:spcBef>
              <a:tabLst>
                <a:tab pos="861694" algn="l"/>
              </a:tabLst>
            </a:pPr>
            <a:r>
              <a:rPr sz="2000" spc="-50" dirty="0">
                <a:latin typeface="Wingdings"/>
                <a:cs typeface="Wingdings"/>
              </a:rPr>
              <a:t>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b="1" spc="-10" dirty="0">
                <a:latin typeface="Calibri"/>
                <a:cs typeface="Calibri"/>
              </a:rPr>
              <a:t>Considerando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Resolución</a:t>
            </a:r>
            <a:r>
              <a:rPr sz="2000" b="1" spc="-1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901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1996,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4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el </a:t>
            </a:r>
            <a:r>
              <a:rPr sz="2000" b="1" dirty="0">
                <a:latin typeface="Calibri"/>
                <a:cs typeface="Calibri"/>
              </a:rPr>
              <a:t>capítulo</a:t>
            </a:r>
            <a:r>
              <a:rPr sz="2000" b="1" spc="-1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12;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vigilancia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receptor</a:t>
            </a:r>
            <a:r>
              <a:rPr sz="2000" spc="-1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comprende</a:t>
            </a:r>
            <a:endParaRPr sz="2000">
              <a:latin typeface="Calibri"/>
              <a:cs typeface="Calibri"/>
            </a:endParaRPr>
          </a:p>
          <a:p>
            <a:pPr marL="440690" marR="78105" algn="ctr">
              <a:lnSpc>
                <a:spcPts val="216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Registro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análisis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complicaciones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durante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controles </a:t>
            </a:r>
            <a:r>
              <a:rPr sz="2000" dirty="0">
                <a:latin typeface="Calibri"/>
                <a:cs typeface="Calibri"/>
              </a:rPr>
              <a:t>posteriores</a:t>
            </a:r>
            <a:r>
              <a:rPr sz="2000" spc="-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3,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y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9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meses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 sífilis,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hepatitis postransfusional,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Chagas.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103" y="2661666"/>
            <a:ext cx="3347191" cy="22590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D37A245-4B86-42AB-9D1B-F8DB5D218A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1320" y="505968"/>
            <a:ext cx="8931910" cy="4546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55" dirty="0">
                <a:latin typeface="Tahoma"/>
                <a:cs typeface="Tahoma"/>
              </a:rPr>
              <a:t>NOTIFICACIÓN</a:t>
            </a:r>
            <a:r>
              <a:rPr sz="2800" b="1" spc="-12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170" dirty="0">
                <a:latin typeface="Tahoma"/>
                <a:cs typeface="Tahoma"/>
              </a:rPr>
              <a:t> </a:t>
            </a:r>
            <a:r>
              <a:rPr sz="2800" b="1" spc="-50" dirty="0">
                <a:latin typeface="Tahoma"/>
                <a:cs typeface="Tahoma"/>
              </a:rPr>
              <a:t>SOSPECHA</a:t>
            </a:r>
            <a:r>
              <a:rPr sz="2800" b="1" spc="-15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17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RAT</a:t>
            </a:r>
            <a:r>
              <a:rPr sz="2800" b="1" spc="-105" dirty="0">
                <a:latin typeface="Tahoma"/>
                <a:cs typeface="Tahoma"/>
              </a:rPr>
              <a:t> </a:t>
            </a:r>
            <a:r>
              <a:rPr sz="2800" b="1" spc="-40" dirty="0">
                <a:latin typeface="Tahoma"/>
                <a:cs typeface="Tahoma"/>
              </a:rPr>
              <a:t>ANTE</a:t>
            </a:r>
            <a:r>
              <a:rPr sz="2800" b="1" spc="-165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EL</a:t>
            </a:r>
            <a:r>
              <a:rPr sz="2800" b="1" spc="-130" dirty="0">
                <a:latin typeface="Tahoma"/>
                <a:cs typeface="Tahoma"/>
              </a:rPr>
              <a:t> </a:t>
            </a:r>
            <a:r>
              <a:rPr sz="2800" b="1" spc="-25" dirty="0">
                <a:latin typeface="Tahoma"/>
                <a:cs typeface="Tahoma"/>
              </a:rPr>
              <a:t>INS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7228" y="2212144"/>
            <a:ext cx="11160760" cy="79375"/>
            <a:chOff x="777228" y="2212144"/>
            <a:chExt cx="11160760" cy="793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28" y="2212144"/>
              <a:ext cx="11160274" cy="791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90955" y="2236216"/>
              <a:ext cx="11101070" cy="0"/>
            </a:xfrm>
            <a:custGeom>
              <a:avLst/>
              <a:gdLst/>
              <a:ahLst/>
              <a:cxnLst/>
              <a:rect l="l" t="t" r="r" b="b"/>
              <a:pathLst>
                <a:path w="11101070">
                  <a:moveTo>
                    <a:pt x="0" y="0"/>
                  </a:moveTo>
                  <a:lnTo>
                    <a:pt x="11100816" y="0"/>
                  </a:lnTo>
                </a:path>
              </a:pathLst>
            </a:custGeom>
            <a:ln w="12700">
              <a:solidFill>
                <a:srgbClr val="794D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77228" y="3300280"/>
            <a:ext cx="11160760" cy="79375"/>
            <a:chOff x="777228" y="3300280"/>
            <a:chExt cx="11160760" cy="793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28" y="3300280"/>
              <a:ext cx="11160274" cy="7913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90955" y="3324733"/>
              <a:ext cx="11101070" cy="0"/>
            </a:xfrm>
            <a:custGeom>
              <a:avLst/>
              <a:gdLst/>
              <a:ahLst/>
              <a:cxnLst/>
              <a:rect l="l" t="t" r="r" b="b"/>
              <a:pathLst>
                <a:path w="11101070">
                  <a:moveTo>
                    <a:pt x="0" y="0"/>
                  </a:moveTo>
                  <a:lnTo>
                    <a:pt x="11100816" y="0"/>
                  </a:lnTo>
                </a:path>
              </a:pathLst>
            </a:custGeom>
            <a:ln w="12700">
              <a:solidFill>
                <a:srgbClr val="794D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49808" y="4370832"/>
            <a:ext cx="11215370" cy="114300"/>
            <a:chOff x="749808" y="4370832"/>
            <a:chExt cx="11215370" cy="1143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808" y="4370832"/>
              <a:ext cx="11215116" cy="1143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90956" y="4413123"/>
              <a:ext cx="11101070" cy="0"/>
            </a:xfrm>
            <a:custGeom>
              <a:avLst/>
              <a:gdLst/>
              <a:ahLst/>
              <a:cxnLst/>
              <a:rect l="l" t="t" r="r" b="b"/>
              <a:pathLst>
                <a:path w="11101070">
                  <a:moveTo>
                    <a:pt x="0" y="0"/>
                  </a:moveTo>
                  <a:lnTo>
                    <a:pt x="11100816" y="0"/>
                  </a:lnTo>
                </a:path>
              </a:pathLst>
            </a:custGeom>
            <a:ln w="12700">
              <a:solidFill>
                <a:srgbClr val="794D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777228" y="5476552"/>
            <a:ext cx="11160760" cy="79375"/>
            <a:chOff x="777228" y="5476552"/>
            <a:chExt cx="11160760" cy="7937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7228" y="5476552"/>
              <a:ext cx="11160274" cy="7913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90955" y="5501512"/>
              <a:ext cx="11101070" cy="0"/>
            </a:xfrm>
            <a:custGeom>
              <a:avLst/>
              <a:gdLst/>
              <a:ahLst/>
              <a:cxnLst/>
              <a:rect l="l" t="t" r="r" b="b"/>
              <a:pathLst>
                <a:path w="11101070">
                  <a:moveTo>
                    <a:pt x="0" y="0"/>
                  </a:moveTo>
                  <a:lnTo>
                    <a:pt x="11100816" y="0"/>
                  </a:lnTo>
                </a:path>
              </a:pathLst>
            </a:custGeom>
            <a:ln w="12700">
              <a:solidFill>
                <a:srgbClr val="794D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41794" y="2250884"/>
            <a:ext cx="10707370" cy="3570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GRADO</a:t>
            </a:r>
            <a:r>
              <a:rPr sz="1800" b="1" spc="-1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1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(NO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SEVERO)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spc="-180" dirty="0">
                <a:latin typeface="Wingdings"/>
                <a:cs typeface="Wingdings"/>
              </a:rPr>
              <a:t>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El </a:t>
            </a:r>
            <a:r>
              <a:rPr sz="1800" spc="-10" dirty="0">
                <a:latin typeface="Calibri"/>
                <a:cs typeface="Calibri"/>
              </a:rPr>
              <a:t>receptor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puede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haber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requerido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intervención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médica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(por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ejemplo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tratamiento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55"/>
              </a:lnSpc>
            </a:pPr>
            <a:r>
              <a:rPr sz="1800" spc="-10" dirty="0">
                <a:latin typeface="Calibri"/>
                <a:cs typeface="Calibri"/>
              </a:rPr>
              <a:t>sintomático)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pero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falta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esta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 conduciría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daño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permanente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deterioro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función.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800">
              <a:latin typeface="Calibri"/>
              <a:cs typeface="Calibri"/>
            </a:endParaRPr>
          </a:p>
          <a:p>
            <a:pPr marL="12700" marR="80645">
              <a:lnSpc>
                <a:spcPct val="91300"/>
              </a:lnSpc>
            </a:pPr>
            <a:r>
              <a:rPr sz="1800" b="1" dirty="0">
                <a:latin typeface="Calibri"/>
                <a:cs typeface="Calibri"/>
              </a:rPr>
              <a:t>GRADO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2</a:t>
            </a:r>
            <a:r>
              <a:rPr sz="1800" b="1" spc="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(SEVERO)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spc="-180" dirty="0">
                <a:latin typeface="Wingdings"/>
                <a:cs typeface="Wingdings"/>
              </a:rPr>
              <a:t>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receptor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requiere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hospitalización</a:t>
            </a:r>
            <a:r>
              <a:rPr sz="1800" spc="-1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prolongación</a:t>
            </a:r>
            <a:r>
              <a:rPr sz="1800" spc="-1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estancia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hospitalaria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directamente </a:t>
            </a:r>
            <a:r>
              <a:rPr sz="1800" dirty="0">
                <a:latin typeface="Calibri"/>
                <a:cs typeface="Calibri"/>
              </a:rPr>
              <a:t>atribuible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evento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transfusional;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y/o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evento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adverso</a:t>
            </a:r>
            <a:r>
              <a:rPr sz="1800" spc="-10" dirty="0">
                <a:latin typeface="Calibri"/>
                <a:cs typeface="Calibri"/>
              </a:rPr>
              <a:t> desencadena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discapacidad</a:t>
            </a:r>
            <a:r>
              <a:rPr sz="1800" spc="-1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persistente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significativa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o </a:t>
            </a:r>
            <a:r>
              <a:rPr sz="1800" spc="-10" dirty="0">
                <a:latin typeface="Calibri"/>
                <a:cs typeface="Calibri"/>
              </a:rPr>
              <a:t>incapacidad;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evento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adverso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requiere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intervención </a:t>
            </a:r>
            <a:r>
              <a:rPr sz="1800" dirty="0">
                <a:latin typeface="Calibri"/>
                <a:cs typeface="Calibri"/>
              </a:rPr>
              <a:t>médica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quirúrgica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para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excluir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daño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permanente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el </a:t>
            </a:r>
            <a:r>
              <a:rPr sz="1800" dirty="0">
                <a:latin typeface="Calibri"/>
                <a:cs typeface="Calibri"/>
              </a:rPr>
              <a:t>deterioro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función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corporal.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1950"/>
              </a:lnSpc>
              <a:spcBef>
                <a:spcPts val="750"/>
              </a:spcBef>
            </a:pPr>
            <a:r>
              <a:rPr sz="1800" b="1" dirty="0">
                <a:latin typeface="Calibri"/>
                <a:cs typeface="Calibri"/>
              </a:rPr>
              <a:t>GRADO</a:t>
            </a:r>
            <a:r>
              <a:rPr sz="1800" b="1" spc="-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3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(AMENAZA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VIDA)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spc="-180" dirty="0">
                <a:latin typeface="Wingdings"/>
                <a:cs typeface="Wingdings"/>
              </a:rPr>
              <a:t>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receptor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requiere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intervención </a:t>
            </a:r>
            <a:r>
              <a:rPr sz="1800" dirty="0">
                <a:latin typeface="Calibri"/>
                <a:cs typeface="Calibri"/>
              </a:rPr>
              <a:t>mayor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posterior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transfusión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(vasopresores, </a:t>
            </a:r>
            <a:r>
              <a:rPr sz="1800" dirty="0">
                <a:latin typeface="Calibri"/>
                <a:cs typeface="Calibri"/>
              </a:rPr>
              <a:t>intubación,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traslado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unidad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cuidados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intensivos)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prevenir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10" dirty="0">
                <a:latin typeface="Calibri"/>
                <a:cs typeface="Calibri"/>
              </a:rPr>
              <a:t> muerte.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Calibri"/>
                <a:cs typeface="Calibri"/>
              </a:rPr>
              <a:t>GRADO</a:t>
            </a:r>
            <a:r>
              <a:rPr sz="1800" b="1" spc="-1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4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(MUERTE)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spc="-180" dirty="0">
                <a:latin typeface="Wingdings"/>
                <a:cs typeface="Wingdings"/>
              </a:rPr>
              <a:t>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paciente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muere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luego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presentar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reacción</a:t>
            </a:r>
            <a:r>
              <a:rPr sz="1800" spc="-1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adversa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transfusional.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83533" y="1113536"/>
            <a:ext cx="4843145" cy="4546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solidFill>
                  <a:srgbClr val="40749B"/>
                </a:solidFill>
                <a:latin typeface="Calibri"/>
                <a:cs typeface="Calibri"/>
              </a:rPr>
              <a:t>SEGÚN</a:t>
            </a:r>
            <a:r>
              <a:rPr sz="2800" b="1" spc="-3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0749B"/>
                </a:solidFill>
                <a:latin typeface="Calibri"/>
                <a:cs typeface="Calibri"/>
              </a:rPr>
              <a:t>LA</a:t>
            </a:r>
            <a:r>
              <a:rPr sz="2800" b="1" spc="-2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0749B"/>
                </a:solidFill>
                <a:latin typeface="Calibri"/>
                <a:cs typeface="Calibri"/>
              </a:rPr>
              <a:t>SEVERIDAD</a:t>
            </a:r>
            <a:r>
              <a:rPr sz="2800" b="1" spc="-8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0749B"/>
                </a:solidFill>
                <a:latin typeface="Calibri"/>
                <a:cs typeface="Calibri"/>
              </a:rPr>
              <a:t>DE</a:t>
            </a:r>
            <a:r>
              <a:rPr sz="2800" b="1" spc="-45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0749B"/>
                </a:solidFill>
                <a:latin typeface="Calibri"/>
                <a:cs typeface="Calibri"/>
              </a:rPr>
              <a:t>LA</a:t>
            </a:r>
            <a:r>
              <a:rPr sz="2800" b="1" spc="-2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40749B"/>
                </a:solidFill>
                <a:latin typeface="Calibri"/>
                <a:cs typeface="Calibri"/>
              </a:rPr>
              <a:t>RAT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8B7ECA2-AE7E-47CF-AAE7-43A5A4B698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3026" rIns="0" bIns="0" rtlCol="0">
            <a:spAutoFit/>
          </a:bodyPr>
          <a:lstStyle/>
          <a:p>
            <a:pPr marL="56515" algn="ctr">
              <a:lnSpc>
                <a:spcPts val="3215"/>
              </a:lnSpc>
              <a:spcBef>
                <a:spcPts val="110"/>
              </a:spcBef>
            </a:pPr>
            <a:r>
              <a:rPr sz="2800" b="1" spc="-55" dirty="0">
                <a:latin typeface="Tahoma"/>
                <a:cs typeface="Tahoma"/>
              </a:rPr>
              <a:t>NOTIFICACIÓN</a:t>
            </a:r>
            <a:r>
              <a:rPr sz="2800" b="1" spc="-114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170" dirty="0">
                <a:latin typeface="Tahoma"/>
                <a:cs typeface="Tahoma"/>
              </a:rPr>
              <a:t> </a:t>
            </a:r>
            <a:r>
              <a:rPr sz="2800" b="1" spc="-45" dirty="0">
                <a:latin typeface="Tahoma"/>
                <a:cs typeface="Tahoma"/>
              </a:rPr>
              <a:t>SOSPECHA</a:t>
            </a:r>
            <a:r>
              <a:rPr sz="2800" b="1" spc="-155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</a:t>
            </a:r>
            <a:r>
              <a:rPr sz="2800" b="1" spc="-17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RAT</a:t>
            </a:r>
            <a:r>
              <a:rPr sz="2800" b="1" spc="-105" dirty="0">
                <a:latin typeface="Tahoma"/>
                <a:cs typeface="Tahoma"/>
              </a:rPr>
              <a:t> </a:t>
            </a:r>
            <a:r>
              <a:rPr sz="2800" b="1" spc="-30" dirty="0">
                <a:latin typeface="Tahoma"/>
                <a:cs typeface="Tahoma"/>
              </a:rPr>
              <a:t>ANTE</a:t>
            </a:r>
            <a:r>
              <a:rPr sz="2800" b="1" spc="-17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EL</a:t>
            </a:r>
            <a:r>
              <a:rPr sz="2800" b="1" spc="-130" dirty="0">
                <a:latin typeface="Tahoma"/>
                <a:cs typeface="Tahoma"/>
              </a:rPr>
              <a:t> </a:t>
            </a:r>
            <a:r>
              <a:rPr sz="2800" b="1" spc="-25" dirty="0">
                <a:latin typeface="Tahoma"/>
                <a:cs typeface="Tahoma"/>
              </a:rPr>
              <a:t>INS</a:t>
            </a:r>
            <a:endParaRPr sz="2800">
              <a:latin typeface="Tahoma"/>
              <a:cs typeface="Tahoma"/>
            </a:endParaRPr>
          </a:p>
          <a:p>
            <a:pPr marL="56515" algn="ctr">
              <a:lnSpc>
                <a:spcPts val="3215"/>
              </a:lnSpc>
            </a:pPr>
            <a:r>
              <a:rPr sz="2800" b="1" dirty="0">
                <a:solidFill>
                  <a:srgbClr val="40749B"/>
                </a:solidFill>
                <a:latin typeface="Calibri"/>
                <a:cs typeface="Calibri"/>
              </a:rPr>
              <a:t>SEGÚN</a:t>
            </a:r>
            <a:r>
              <a:rPr sz="2800" b="1" spc="-7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0749B"/>
                </a:solidFill>
                <a:latin typeface="Calibri"/>
                <a:cs typeface="Calibri"/>
              </a:rPr>
              <a:t>LA</a:t>
            </a:r>
            <a:r>
              <a:rPr sz="2800" b="1" spc="-5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0749B"/>
                </a:solidFill>
                <a:latin typeface="Calibri"/>
                <a:cs typeface="Calibri"/>
              </a:rPr>
              <a:t>IMPUTABILIDAD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5693" y="2915843"/>
            <a:ext cx="11406505" cy="2875915"/>
            <a:chOff x="345693" y="2915843"/>
            <a:chExt cx="11406505" cy="28759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043" y="2922193"/>
              <a:ext cx="11393424" cy="286283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5" name="object 5"/>
            <p:cNvSpPr/>
            <p:nvPr/>
          </p:nvSpPr>
          <p:spPr>
            <a:xfrm>
              <a:off x="352043" y="2922193"/>
              <a:ext cx="11393805" cy="2863215"/>
            </a:xfrm>
            <a:custGeom>
              <a:avLst/>
              <a:gdLst/>
              <a:ahLst/>
              <a:cxnLst/>
              <a:rect l="l" t="t" r="r" b="b"/>
              <a:pathLst>
                <a:path w="11393805" h="2863215">
                  <a:moveTo>
                    <a:pt x="0" y="2862834"/>
                  </a:moveTo>
                  <a:lnTo>
                    <a:pt x="11393424" y="2862834"/>
                  </a:lnTo>
                  <a:lnTo>
                    <a:pt x="11393424" y="0"/>
                  </a:lnTo>
                  <a:lnTo>
                    <a:pt x="0" y="0"/>
                  </a:lnTo>
                  <a:lnTo>
                    <a:pt x="0" y="2862834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4637" y="2139886"/>
            <a:ext cx="11142345" cy="357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401445" marR="895350" indent="-40259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Una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vez</a:t>
            </a:r>
            <a:r>
              <a:rPr sz="1800" b="1" spc="-1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investigación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RAT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ha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culminado,</a:t>
            </a:r>
            <a:r>
              <a:rPr sz="1800" b="1" spc="8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evaluación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30" dirty="0"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B610D"/>
                </a:solidFill>
                <a:latin typeface="Calibri"/>
                <a:cs typeface="Calibri"/>
              </a:rPr>
              <a:t>FUERZA</a:t>
            </a:r>
            <a:r>
              <a:rPr sz="1800" b="1" spc="35" dirty="0">
                <a:solidFill>
                  <a:srgbClr val="AB61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B610D"/>
                </a:solidFill>
                <a:latin typeface="Calibri"/>
                <a:cs typeface="Calibri"/>
              </a:rPr>
              <a:t>DE</a:t>
            </a:r>
            <a:r>
              <a:rPr sz="1800" b="1" spc="-95" dirty="0">
                <a:solidFill>
                  <a:srgbClr val="AB61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B610D"/>
                </a:solidFill>
                <a:latin typeface="Calibri"/>
                <a:cs typeface="Calibri"/>
              </a:rPr>
              <a:t>RELACIÓN</a:t>
            </a:r>
            <a:r>
              <a:rPr sz="1800" b="1" spc="-55" dirty="0">
                <a:solidFill>
                  <a:srgbClr val="AB61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B610D"/>
                </a:solidFill>
                <a:latin typeface="Calibri"/>
                <a:cs typeface="Calibri"/>
              </a:rPr>
              <a:t>CON</a:t>
            </a:r>
            <a:r>
              <a:rPr sz="1800" b="1" spc="-50" dirty="0">
                <a:solidFill>
                  <a:srgbClr val="AB610D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AB610D"/>
                </a:solidFill>
                <a:latin typeface="Calibri"/>
                <a:cs typeface="Calibri"/>
              </a:rPr>
              <a:t>LA </a:t>
            </a:r>
            <a:r>
              <a:rPr sz="1800" b="1" dirty="0">
                <a:solidFill>
                  <a:srgbClr val="AB610D"/>
                </a:solidFill>
                <a:latin typeface="Calibri"/>
                <a:cs typeface="Calibri"/>
              </a:rPr>
              <a:t>TRANSFUSIÓN</a:t>
            </a:r>
            <a:r>
              <a:rPr sz="1800" b="1" spc="10" dirty="0">
                <a:solidFill>
                  <a:srgbClr val="AB61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B610D"/>
                </a:solidFill>
                <a:latin typeface="Calibri"/>
                <a:cs typeface="Calibri"/>
              </a:rPr>
              <a:t>DEL</a:t>
            </a:r>
            <a:r>
              <a:rPr sz="1800" b="1" spc="-55" dirty="0">
                <a:solidFill>
                  <a:srgbClr val="AB61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B610D"/>
                </a:solidFill>
                <a:latin typeface="Calibri"/>
                <a:cs typeface="Calibri"/>
              </a:rPr>
              <a:t>EVENTO</a:t>
            </a:r>
            <a:r>
              <a:rPr sz="1800" b="1" spc="50" dirty="0">
                <a:solidFill>
                  <a:srgbClr val="AB61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B610D"/>
                </a:solidFill>
                <a:latin typeface="Calibri"/>
                <a:cs typeface="Calibri"/>
              </a:rPr>
              <a:t>ADVERSO</a:t>
            </a:r>
            <a:r>
              <a:rPr sz="1800" b="1" spc="-75" dirty="0">
                <a:solidFill>
                  <a:srgbClr val="AB610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AB610D"/>
                </a:solidFill>
                <a:latin typeface="Calibri"/>
                <a:cs typeface="Calibri"/>
              </a:rPr>
              <a:t>TRANSFUSIONAL</a:t>
            </a:r>
            <a:r>
              <a:rPr sz="1800" b="1" spc="-30" dirty="0">
                <a:solidFill>
                  <a:srgbClr val="AB610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determinará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categoría,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saber: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  <a:spcBef>
                <a:spcPts val="1975"/>
              </a:spcBef>
            </a:pPr>
            <a:r>
              <a:rPr sz="2000" b="1" dirty="0">
                <a:latin typeface="Calibri"/>
                <a:cs typeface="Calibri"/>
              </a:rPr>
              <a:t>DEFINITIVO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spc="-180" dirty="0">
                <a:latin typeface="Wingdings"/>
                <a:cs typeface="Wingdings"/>
              </a:rPr>
              <a:t>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-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evidencia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concluyente</a:t>
            </a:r>
            <a:r>
              <a:rPr sz="2000" spc="-1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más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allá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cualquier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duda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razonable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respecto</a:t>
            </a:r>
            <a:r>
              <a:rPr sz="2000" spc="-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que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el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Calibri"/>
                <a:cs typeface="Calibri"/>
              </a:rPr>
              <a:t>evento</a:t>
            </a:r>
            <a:r>
              <a:rPr sz="2000" spc="-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adverso</a:t>
            </a:r>
            <a:r>
              <a:rPr sz="2000" spc="-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puede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atribuido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transfusión.</a:t>
            </a:r>
            <a:endParaRPr sz="2000" dirty="0">
              <a:latin typeface="Calibri"/>
              <a:cs typeface="Calibri"/>
            </a:endParaRPr>
          </a:p>
          <a:p>
            <a:pPr marL="12700" marR="281940">
              <a:lnSpc>
                <a:spcPct val="99100"/>
              </a:lnSpc>
              <a:spcBef>
                <a:spcPts val="75"/>
              </a:spcBef>
            </a:pPr>
            <a:r>
              <a:rPr sz="2000" b="1" dirty="0">
                <a:latin typeface="Calibri"/>
                <a:cs typeface="Calibri"/>
              </a:rPr>
              <a:t>PROBABLE</a:t>
            </a:r>
            <a:r>
              <a:rPr sz="2000" b="1" spc="-135" dirty="0">
                <a:latin typeface="Calibri"/>
                <a:cs typeface="Calibri"/>
              </a:rPr>
              <a:t> </a:t>
            </a:r>
            <a:r>
              <a:rPr sz="2000" spc="-180" dirty="0">
                <a:latin typeface="Wingdings"/>
                <a:cs typeface="Wingdings"/>
              </a:rPr>
              <a:t>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evidencia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clara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favor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atribuir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evento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adverso</a:t>
            </a:r>
            <a:r>
              <a:rPr sz="2000" spc="-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transfusión.</a:t>
            </a:r>
            <a:r>
              <a:rPr sz="2000" spc="50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POSIBLE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spc="-180" dirty="0">
                <a:latin typeface="Wingdings"/>
                <a:cs typeface="Wingdings"/>
              </a:rPr>
              <a:t>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evidencia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indeterminada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atribuir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evento</a:t>
            </a:r>
            <a:r>
              <a:rPr sz="2000" spc="-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adverso</a:t>
            </a:r>
            <a:r>
              <a:rPr sz="2000" spc="-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transfusión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una </a:t>
            </a:r>
            <a:r>
              <a:rPr sz="2000" dirty="0">
                <a:latin typeface="Calibri"/>
                <a:cs typeface="Calibri"/>
              </a:rPr>
              <a:t>causa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alternativa.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  <a:spcBef>
                <a:spcPts val="50"/>
              </a:spcBef>
            </a:pPr>
            <a:r>
              <a:rPr sz="2000" b="1" spc="-10" dirty="0">
                <a:latin typeface="Calibri"/>
                <a:cs typeface="Calibri"/>
              </a:rPr>
              <a:t>IMPROBABLE</a:t>
            </a:r>
            <a:r>
              <a:rPr sz="2000" b="1" spc="-1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(DUDOSO)</a:t>
            </a:r>
            <a:r>
              <a:rPr sz="2000" b="1" spc="-114" dirty="0">
                <a:latin typeface="Calibri"/>
                <a:cs typeface="Calibri"/>
              </a:rPr>
              <a:t> </a:t>
            </a:r>
            <a:r>
              <a:rPr sz="2000" spc="-180" dirty="0">
                <a:latin typeface="Wingdings"/>
                <a:cs typeface="Wingdings"/>
              </a:rPr>
              <a:t>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evidencia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clara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atribuir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evento</a:t>
            </a:r>
            <a:r>
              <a:rPr sz="2000" spc="-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adverso</a:t>
            </a:r>
            <a:r>
              <a:rPr sz="2000" spc="-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causas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distintas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la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latin typeface="Calibri"/>
                <a:cs typeface="Calibri"/>
              </a:rPr>
              <a:t>transfusión.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  <a:spcBef>
                <a:spcPts val="55"/>
              </a:spcBef>
            </a:pPr>
            <a:r>
              <a:rPr sz="2000" b="1" spc="-40" dirty="0">
                <a:latin typeface="Calibri"/>
                <a:cs typeface="Calibri"/>
              </a:rPr>
              <a:t>EXCLUIDO</a:t>
            </a:r>
            <a:r>
              <a:rPr sz="2000" spc="-40" dirty="0">
                <a:latin typeface="Wingdings"/>
                <a:cs typeface="Wingdings"/>
              </a:rPr>
              <a:t>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Cuando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evidencia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concluyente</a:t>
            </a:r>
            <a:r>
              <a:rPr sz="2000" spc="-1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más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allá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cualquier duda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razonable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respecto</a:t>
            </a:r>
            <a:r>
              <a:rPr sz="2000" spc="-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el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</a:pPr>
            <a:r>
              <a:rPr sz="2000" dirty="0">
                <a:latin typeface="Calibri"/>
                <a:cs typeface="Calibri"/>
              </a:rPr>
              <a:t>evento</a:t>
            </a:r>
            <a:r>
              <a:rPr sz="2000" spc="-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adverso</a:t>
            </a:r>
            <a:r>
              <a:rPr sz="2000" spc="-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atribuible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otra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causa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distinta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" dirty="0">
                <a:latin typeface="Calibri"/>
                <a:cs typeface="Calibri"/>
              </a:rPr>
              <a:t> transfusión.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160" y="45"/>
            <a:ext cx="11851005" cy="6786880"/>
            <a:chOff x="137160" y="45"/>
            <a:chExt cx="11851005" cy="6786880"/>
          </a:xfrm>
        </p:grpSpPr>
        <p:sp>
          <p:nvSpPr>
            <p:cNvPr id="3" name="object 3"/>
            <p:cNvSpPr/>
            <p:nvPr/>
          </p:nvSpPr>
          <p:spPr>
            <a:xfrm>
              <a:off x="1193292" y="1742313"/>
              <a:ext cx="9964420" cy="0"/>
            </a:xfrm>
            <a:custGeom>
              <a:avLst/>
              <a:gdLst/>
              <a:ahLst/>
              <a:cxnLst/>
              <a:rect l="l" t="t" r="r" b="b"/>
              <a:pathLst>
                <a:path w="9964420">
                  <a:moveTo>
                    <a:pt x="0" y="0"/>
                  </a:moveTo>
                  <a:lnTo>
                    <a:pt x="9964419" y="0"/>
                  </a:lnTo>
                </a:path>
              </a:pathLst>
            </a:custGeom>
            <a:ln w="63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" y="45"/>
              <a:ext cx="11850624" cy="67864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72E04BA-2948-4728-B557-3DC7106FCC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557"/>
            <a:ext cx="12192000" cy="692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15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2DBAB65-1286-4CF5-AEBD-E45538E62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635"/>
            <a:ext cx="12188951" cy="576249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9508" rIns="0" bIns="0" rtlCol="0">
            <a:spAutoFit/>
          </a:bodyPr>
          <a:lstStyle/>
          <a:p>
            <a:pPr marL="3414395">
              <a:lnSpc>
                <a:spcPct val="100000"/>
              </a:lnSpc>
              <a:spcBef>
                <a:spcPts val="130"/>
              </a:spcBef>
            </a:pPr>
            <a:r>
              <a:rPr spc="-70" dirty="0"/>
              <a:t>BIBLIOGRAFIA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85214" y="1835975"/>
            <a:ext cx="9962515" cy="296164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469900" marR="350520" indent="-457834">
              <a:lnSpc>
                <a:spcPts val="2160"/>
              </a:lnSpc>
              <a:spcBef>
                <a:spcPts val="390"/>
              </a:spcBef>
              <a:buClr>
                <a:srgbClr val="E38312"/>
              </a:buClr>
              <a:buAutoNum type="arabicPeriod"/>
              <a:tabLst>
                <a:tab pos="469900" algn="l"/>
              </a:tabLs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MANUAL</a:t>
            </a:r>
            <a:r>
              <a:rPr sz="20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b="1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HEMOVIGILANCIA/INSTITUTO</a:t>
            </a:r>
            <a:r>
              <a:rPr sz="2000" b="1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NACIONAL</a:t>
            </a:r>
            <a:r>
              <a:rPr sz="20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b="1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SALUD/BOGOTA-COLOMBIA,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VERSIÓN</a:t>
            </a:r>
            <a:r>
              <a:rPr sz="2000" b="1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404040"/>
                </a:solidFill>
                <a:latin typeface="Calibri"/>
                <a:cs typeface="Calibri"/>
              </a:rPr>
              <a:t>2023</a:t>
            </a:r>
            <a:endParaRPr sz="2000" dirty="0">
              <a:latin typeface="Calibri"/>
              <a:cs typeface="Calibri"/>
            </a:endParaRPr>
          </a:p>
          <a:p>
            <a:pPr marL="469900" marR="5080" indent="-457834">
              <a:lnSpc>
                <a:spcPts val="2160"/>
              </a:lnSpc>
              <a:spcBef>
                <a:spcPts val="1375"/>
              </a:spcBef>
              <a:buClr>
                <a:srgbClr val="E38312"/>
              </a:buClr>
              <a:buAutoNum type="arabicPeriod"/>
              <a:tabLst>
                <a:tab pos="469900" algn="l"/>
              </a:tabLs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GUIA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404040"/>
                </a:solidFill>
                <a:latin typeface="Calibri"/>
                <a:cs typeface="Calibri"/>
              </a:rPr>
              <a:t>RESPUESTA</a:t>
            </a:r>
            <a:r>
              <a:rPr sz="2000" b="1" spc="-1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404040"/>
                </a:solidFill>
                <a:latin typeface="Calibri"/>
                <a:cs typeface="Calibri"/>
              </a:rPr>
              <a:t>RAPITA</a:t>
            </a:r>
            <a:r>
              <a:rPr sz="20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POSIBLE</a:t>
            </a:r>
            <a:r>
              <a:rPr sz="20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REACCION</a:t>
            </a:r>
            <a:r>
              <a:rPr sz="2000" b="1" spc="-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ADVERSA</a:t>
            </a:r>
            <a:r>
              <a:rPr sz="2000" b="1" spc="-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b="1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TRANSFUSION/FUNDACION </a:t>
            </a:r>
            <a:r>
              <a:rPr sz="2000" b="1" spc="-25" dirty="0">
                <a:solidFill>
                  <a:srgbClr val="404040"/>
                </a:solidFill>
                <a:latin typeface="Calibri"/>
                <a:cs typeface="Calibri"/>
              </a:rPr>
              <a:t>HOSPITAL</a:t>
            </a:r>
            <a:r>
              <a:rPr sz="20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SAN</a:t>
            </a:r>
            <a:r>
              <a:rPr sz="20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404040"/>
                </a:solidFill>
                <a:latin typeface="Calibri"/>
                <a:cs typeface="Calibri"/>
              </a:rPr>
              <a:t>PEDRO</a:t>
            </a:r>
            <a:endParaRPr sz="2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Clr>
                <a:srgbClr val="E38312"/>
              </a:buClr>
              <a:buAutoNum type="arabicPeriod"/>
              <a:tabLst>
                <a:tab pos="469900" algn="l"/>
              </a:tabLs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HEMOGUIA</a:t>
            </a:r>
            <a:r>
              <a:rPr sz="2000" b="1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20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ACOBASMET</a:t>
            </a:r>
            <a:endParaRPr sz="2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40"/>
              </a:spcBef>
              <a:buClr>
                <a:srgbClr val="E38312"/>
              </a:buClr>
              <a:buAutoNum type="arabicPeriod"/>
              <a:tabLst>
                <a:tab pos="469900" algn="l"/>
              </a:tabLst>
            </a:pPr>
            <a:r>
              <a:rPr sz="2000" b="1"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latin typeface="Calibri"/>
                <a:cs typeface="Calibri"/>
                <a:hlinkClick r:id="rId3"/>
              </a:rPr>
              <a:t>http://www.bio-</a:t>
            </a:r>
            <a:r>
              <a:rPr sz="2000" b="1" u="sng" spc="-1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latin typeface="Calibri"/>
                <a:cs typeface="Calibri"/>
                <a:hlinkClick r:id="rId3"/>
              </a:rPr>
              <a:t>service.com.co/index_htm_files/HEMOVIGILANCIA.pdf</a:t>
            </a:r>
            <a:endParaRPr sz="2000" dirty="0">
              <a:latin typeface="Calibri"/>
              <a:cs typeface="Calibri"/>
            </a:endParaRPr>
          </a:p>
          <a:p>
            <a:pPr marL="469900" indent="-457200">
              <a:lnSpc>
                <a:spcPts val="2280"/>
              </a:lnSpc>
              <a:spcBef>
                <a:spcPts val="1130"/>
              </a:spcBef>
              <a:buClr>
                <a:srgbClr val="E38312"/>
              </a:buClr>
              <a:buAutoNum type="arabicPeriod"/>
              <a:tabLst>
                <a:tab pos="469900" algn="l"/>
              </a:tabLs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BOLETÍN</a:t>
            </a:r>
            <a:r>
              <a:rPr sz="2000" b="1" spc="-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SEGURIDAD</a:t>
            </a:r>
            <a:r>
              <a:rPr sz="2000" b="1" spc="-1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TRANSFUSIONAL</a:t>
            </a:r>
            <a:r>
              <a:rPr sz="20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INS</a:t>
            </a:r>
            <a:r>
              <a:rPr sz="20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NÚMERO</a:t>
            </a:r>
            <a:r>
              <a:rPr sz="20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06,</a:t>
            </a:r>
            <a:r>
              <a:rPr sz="20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JULIO</a:t>
            </a:r>
            <a:r>
              <a:rPr sz="2000" b="1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b="1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2019</a:t>
            </a:r>
            <a:r>
              <a:rPr sz="2000" b="1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ISSN:</a:t>
            </a:r>
            <a:r>
              <a:rPr sz="20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2462</a:t>
            </a:r>
            <a:r>
              <a:rPr sz="200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0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ts val="2280"/>
              </a:lnSpc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9871,</a:t>
            </a:r>
            <a:r>
              <a:rPr sz="2000" b="1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NOTIFICACIÓN</a:t>
            </a:r>
            <a:r>
              <a:rPr sz="20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b="1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REPORTE</a:t>
            </a:r>
            <a:r>
              <a:rPr sz="2000" b="1" spc="-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45" dirty="0">
                <a:solidFill>
                  <a:srgbClr val="404040"/>
                </a:solidFill>
                <a:latin typeface="Calibri"/>
                <a:cs typeface="Calibri"/>
              </a:rPr>
              <a:t>RAT</a:t>
            </a:r>
            <a:r>
              <a:rPr sz="2000" b="1" spc="-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SIHEVI-</a:t>
            </a:r>
            <a:r>
              <a:rPr sz="2000" b="1" spc="-20" dirty="0">
                <a:solidFill>
                  <a:srgbClr val="404040"/>
                </a:solidFill>
                <a:latin typeface="Calibri"/>
                <a:cs typeface="Calibri"/>
              </a:rPr>
              <a:t>INS©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2477</Words>
  <Application>Microsoft Office PowerPoint</Application>
  <PresentationFormat>Panorámica</PresentationFormat>
  <Paragraphs>348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Tahoma</vt:lpstr>
      <vt:lpstr>Times New Roman</vt:lpstr>
      <vt:lpstr>Trebuchet MS</vt:lpstr>
      <vt:lpstr>Wingdings</vt:lpstr>
      <vt:lpstr>Tema de Office</vt:lpstr>
      <vt:lpstr>Presentación de PowerPoint</vt:lpstr>
      <vt:lpstr>HEMOVIGILANCIA Y REACCIONES ADVERSAS </vt:lpstr>
      <vt:lpstr>OBJETIVO</vt:lpstr>
      <vt:lpstr>DEFINICIONES</vt:lpstr>
      <vt:lpstr>CLASIFICACIÓN DE LAS RAT</vt:lpstr>
      <vt:lpstr>REACCIÓN HEMOLÍTICA AGUDA</vt:lpstr>
      <vt:lpstr>REACCIÓN HEMOLÍTICA AGUDA</vt:lpstr>
      <vt:lpstr>REACCIÓN FEBRIL NO HEMOLÍTICA</vt:lpstr>
      <vt:lpstr>REACCIÓN FEBRIL NO HEMOLÍTICA</vt:lpstr>
      <vt:lpstr>REACCIÓN ALÉRGICA MENOR</vt:lpstr>
      <vt:lpstr>REACCIÓN ALÉRGICA MAYOR</vt:lpstr>
      <vt:lpstr>REACCIÓN ALÉRGICA MAYOR</vt:lpstr>
      <vt:lpstr>Lesión Pulmonar Aguda Asociada A La</vt:lpstr>
      <vt:lpstr>Lesión Pulmonar Aguda Asociada A La</vt:lpstr>
      <vt:lpstr>Presentación de PowerPoint</vt:lpstr>
      <vt:lpstr>Sobrecarga Circulatoria Asociada A La</vt:lpstr>
      <vt:lpstr>DISNEA ASOCIADA A LA</vt:lpstr>
      <vt:lpstr>REACCIÓN TRANSFUSIONAL</vt:lpstr>
      <vt:lpstr>REACCIONES TRANSFUSIONALES METABÓLICAS</vt:lpstr>
      <vt:lpstr>REACCIÓN HEMOLÍTICA TRANSFUSIONAL TARDIA (RHTT)</vt:lpstr>
      <vt:lpstr>ENFERMEDAD INJERTO CONTRA HUESPED</vt:lpstr>
      <vt:lpstr>HEMOSIDEROSIS</vt:lpstr>
      <vt:lpstr>INFECCIONES TRANSMITIDAS POR TRANSFUSIÓN</vt:lpstr>
      <vt:lpstr>INFECCIONES TRANSMITIDAS POR TRANSFUSIÓN</vt:lpstr>
      <vt:lpstr>INFECCIONES TRANSMITIDAS POR TRANSFUSIÓN</vt:lpstr>
      <vt:lpstr>NOTIFICACIÓN DE SOSPECHA DE RAT ANTE EL INS</vt:lpstr>
      <vt:lpstr>NOTIFICACIÓN DE SOSPECHA DE RAT ANTE EL INS SEGÚN LA IMPUTABILIDAD</vt:lpstr>
      <vt:lpstr>Presentación de PowerPoint</vt:lpstr>
      <vt:lpstr>Presentación de PowerPoint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CLÍNICO Y AYUDAS DIAGNOSTICAS ANTE REACCION ADVERSA A LA TRANSFUSIÓN SANGUÍNEA</dc:title>
  <dc:creator>medbanco medbanco</dc:creator>
  <cp:lastModifiedBy>analisis2525@outlook.com</cp:lastModifiedBy>
  <cp:revision>2</cp:revision>
  <dcterms:created xsi:type="dcterms:W3CDTF">2024-07-15T21:08:12Z</dcterms:created>
  <dcterms:modified xsi:type="dcterms:W3CDTF">2024-07-15T21:35:43Z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2024-04-26T00:00:00Z</vt:filetime>
  </property>
  <property fmtid="{D5CDD505-2E9C-101B-9397-08002B2CF9AE}" pid="3" name="LastSaved">
    <vt:filetime>2024-07-15T00:00:00Z</vt:filetime>
  </property>
</Properties>
</file>