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68" r:id="rId5"/>
    <p:sldId id="291" r:id="rId6"/>
    <p:sldId id="287" r:id="rId7"/>
    <p:sldId id="288" r:id="rId8"/>
    <p:sldId id="289" r:id="rId9"/>
    <p:sldId id="290" r:id="rId10"/>
    <p:sldId id="293" r:id="rId11"/>
    <p:sldId id="292" r:id="rId12"/>
    <p:sldId id="294" r:id="rId13"/>
    <p:sldId id="285" r:id="rId14"/>
    <p:sldId id="284" r:id="rId15"/>
    <p:sldId id="283" r:id="rId16"/>
    <p:sldId id="282" r:id="rId17"/>
    <p:sldId id="281" r:id="rId18"/>
    <p:sldId id="296" r:id="rId19"/>
    <p:sldId id="297" r:id="rId20"/>
    <p:sldId id="260" r:id="rId2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82" d="100"/>
          <a:sy n="82" d="100"/>
        </p:scale>
        <p:origin x="846"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A2A3D4-77DD-485F-8A69-45E92E1B52D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7B404C85-BACC-491D-B787-77C2ACAC84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C3B5144E-3F46-4458-9B76-B9D9A859D008}"/>
              </a:ext>
            </a:extLst>
          </p:cNvPr>
          <p:cNvSpPr>
            <a:spLocks noGrp="1"/>
          </p:cNvSpPr>
          <p:nvPr>
            <p:ph type="dt" sz="half" idx="10"/>
          </p:nvPr>
        </p:nvSpPr>
        <p:spPr/>
        <p:txBody>
          <a:bodyPr/>
          <a:lstStyle/>
          <a:p>
            <a:fld id="{7A455A47-865E-4CE1-91CA-BC86FD2552EE}" type="datetimeFigureOut">
              <a:rPr lang="es-CO" smtClean="0"/>
              <a:t>8/04/2024</a:t>
            </a:fld>
            <a:endParaRPr lang="es-CO"/>
          </a:p>
        </p:txBody>
      </p:sp>
      <p:sp>
        <p:nvSpPr>
          <p:cNvPr id="5" name="Marcador de pie de página 4">
            <a:extLst>
              <a:ext uri="{FF2B5EF4-FFF2-40B4-BE49-F238E27FC236}">
                <a16:creationId xmlns:a16="http://schemas.microsoft.com/office/drawing/2014/main" id="{D96F0FDC-F16D-44CA-9D76-7249E7F5586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4611D01-0C6E-4704-8C88-1CDD78F0545E}"/>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3834594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5DEFA9-5A28-40DD-83E5-45F59DD3568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64B6831-F307-423F-87FF-D81D68AC213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42F39D9-9137-44B0-BC81-E6132FB95EB5}"/>
              </a:ext>
            </a:extLst>
          </p:cNvPr>
          <p:cNvSpPr>
            <a:spLocks noGrp="1"/>
          </p:cNvSpPr>
          <p:nvPr>
            <p:ph type="dt" sz="half" idx="10"/>
          </p:nvPr>
        </p:nvSpPr>
        <p:spPr/>
        <p:txBody>
          <a:bodyPr/>
          <a:lstStyle/>
          <a:p>
            <a:fld id="{7A455A47-865E-4CE1-91CA-BC86FD2552EE}" type="datetimeFigureOut">
              <a:rPr lang="es-CO" smtClean="0"/>
              <a:t>8/04/2024</a:t>
            </a:fld>
            <a:endParaRPr lang="es-CO"/>
          </a:p>
        </p:txBody>
      </p:sp>
      <p:sp>
        <p:nvSpPr>
          <p:cNvPr id="5" name="Marcador de pie de página 4">
            <a:extLst>
              <a:ext uri="{FF2B5EF4-FFF2-40B4-BE49-F238E27FC236}">
                <a16:creationId xmlns:a16="http://schemas.microsoft.com/office/drawing/2014/main" id="{8AF15368-D5E6-4DB2-80EB-4F4DA53BF63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86A9A58-2358-4075-8C42-94D8841C5E1B}"/>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675858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FDF8AB-8429-4387-9F21-3F311C1AC44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7512EE2-05CC-45AC-AFA4-3150D84151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EE1BF1C-2AAC-400E-832C-C4F6FAA330C7}"/>
              </a:ext>
            </a:extLst>
          </p:cNvPr>
          <p:cNvSpPr>
            <a:spLocks noGrp="1"/>
          </p:cNvSpPr>
          <p:nvPr>
            <p:ph type="dt" sz="half" idx="10"/>
          </p:nvPr>
        </p:nvSpPr>
        <p:spPr/>
        <p:txBody>
          <a:bodyPr/>
          <a:lstStyle/>
          <a:p>
            <a:fld id="{7A455A47-865E-4CE1-91CA-BC86FD2552EE}" type="datetimeFigureOut">
              <a:rPr lang="es-CO" smtClean="0"/>
              <a:t>8/04/2024</a:t>
            </a:fld>
            <a:endParaRPr lang="es-CO"/>
          </a:p>
        </p:txBody>
      </p:sp>
      <p:sp>
        <p:nvSpPr>
          <p:cNvPr id="5" name="Marcador de pie de página 4">
            <a:extLst>
              <a:ext uri="{FF2B5EF4-FFF2-40B4-BE49-F238E27FC236}">
                <a16:creationId xmlns:a16="http://schemas.microsoft.com/office/drawing/2014/main" id="{5D1DE5EA-1732-463B-9B7C-2E33CA3E442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4846C93-7085-46E6-94FE-04EC3F0FB455}"/>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841198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B46118-DA5B-4C4E-A76F-A7A3F0E507A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259AA0B-F208-4A97-8C5E-49302EF8BD8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0DCC5DD5-3DDC-4969-B76A-F982E4136E9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64DA5663-A83B-4F37-B991-D0CD6A3797E3}"/>
              </a:ext>
            </a:extLst>
          </p:cNvPr>
          <p:cNvSpPr>
            <a:spLocks noGrp="1"/>
          </p:cNvSpPr>
          <p:nvPr>
            <p:ph type="dt" sz="half" idx="10"/>
          </p:nvPr>
        </p:nvSpPr>
        <p:spPr/>
        <p:txBody>
          <a:bodyPr/>
          <a:lstStyle/>
          <a:p>
            <a:fld id="{7A455A47-865E-4CE1-91CA-BC86FD2552EE}" type="datetimeFigureOut">
              <a:rPr lang="es-CO" smtClean="0"/>
              <a:t>8/04/2024</a:t>
            </a:fld>
            <a:endParaRPr lang="es-CO"/>
          </a:p>
        </p:txBody>
      </p:sp>
      <p:sp>
        <p:nvSpPr>
          <p:cNvPr id="6" name="Marcador de pie de página 5">
            <a:extLst>
              <a:ext uri="{FF2B5EF4-FFF2-40B4-BE49-F238E27FC236}">
                <a16:creationId xmlns:a16="http://schemas.microsoft.com/office/drawing/2014/main" id="{08EB77A4-8502-4A3B-805B-D21D2EF978A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D175314-7E77-44A7-A148-93342F040FB2}"/>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953938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848CD2-D21E-48F2-A45A-8939FA03DE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744E81D-98D0-4A58-AC8B-F0703EA2F6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7D5619-0D69-4A62-AEEE-549EC8867E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A2056F1B-DEE8-4468-8F12-E9EDA8AEC3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DBF0D4A-00EC-45DD-A0F5-BA37D0550A9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A1F23EAF-51D9-4A86-BF36-10D9F63FCF2C}"/>
              </a:ext>
            </a:extLst>
          </p:cNvPr>
          <p:cNvSpPr>
            <a:spLocks noGrp="1"/>
          </p:cNvSpPr>
          <p:nvPr>
            <p:ph type="dt" sz="half" idx="10"/>
          </p:nvPr>
        </p:nvSpPr>
        <p:spPr/>
        <p:txBody>
          <a:bodyPr/>
          <a:lstStyle/>
          <a:p>
            <a:fld id="{7A455A47-865E-4CE1-91CA-BC86FD2552EE}" type="datetimeFigureOut">
              <a:rPr lang="es-CO" smtClean="0"/>
              <a:t>8/04/2024</a:t>
            </a:fld>
            <a:endParaRPr lang="es-CO"/>
          </a:p>
        </p:txBody>
      </p:sp>
      <p:sp>
        <p:nvSpPr>
          <p:cNvPr id="8" name="Marcador de pie de página 7">
            <a:extLst>
              <a:ext uri="{FF2B5EF4-FFF2-40B4-BE49-F238E27FC236}">
                <a16:creationId xmlns:a16="http://schemas.microsoft.com/office/drawing/2014/main" id="{92880512-3947-495B-8B6A-34D0674901C8}"/>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0E15EC79-CDBA-4CE7-8FCE-DAA08F5EBBD2}"/>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866873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177596-583B-4C90-A8D9-ABA74F95573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2C3C65AA-9343-4473-98CA-E94C7A30B758}"/>
              </a:ext>
            </a:extLst>
          </p:cNvPr>
          <p:cNvSpPr>
            <a:spLocks noGrp="1"/>
          </p:cNvSpPr>
          <p:nvPr>
            <p:ph type="dt" sz="half" idx="10"/>
          </p:nvPr>
        </p:nvSpPr>
        <p:spPr/>
        <p:txBody>
          <a:bodyPr/>
          <a:lstStyle/>
          <a:p>
            <a:fld id="{7A455A47-865E-4CE1-91CA-BC86FD2552EE}" type="datetimeFigureOut">
              <a:rPr lang="es-CO" smtClean="0"/>
              <a:t>8/04/2024</a:t>
            </a:fld>
            <a:endParaRPr lang="es-CO"/>
          </a:p>
        </p:txBody>
      </p:sp>
      <p:sp>
        <p:nvSpPr>
          <p:cNvPr id="4" name="Marcador de pie de página 3">
            <a:extLst>
              <a:ext uri="{FF2B5EF4-FFF2-40B4-BE49-F238E27FC236}">
                <a16:creationId xmlns:a16="http://schemas.microsoft.com/office/drawing/2014/main" id="{5529685B-28AC-4591-86BE-6502BF1D62F2}"/>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C8230E97-13D6-4114-90DA-96ADEE0D1BF2}"/>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238582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F1103FC-1DAC-4FEA-8613-238E17200593}"/>
              </a:ext>
            </a:extLst>
          </p:cNvPr>
          <p:cNvSpPr>
            <a:spLocks noGrp="1"/>
          </p:cNvSpPr>
          <p:nvPr>
            <p:ph type="dt" sz="half" idx="10"/>
          </p:nvPr>
        </p:nvSpPr>
        <p:spPr/>
        <p:txBody>
          <a:bodyPr/>
          <a:lstStyle/>
          <a:p>
            <a:fld id="{7A455A47-865E-4CE1-91CA-BC86FD2552EE}" type="datetimeFigureOut">
              <a:rPr lang="es-CO" smtClean="0"/>
              <a:t>8/04/2024</a:t>
            </a:fld>
            <a:endParaRPr lang="es-CO"/>
          </a:p>
        </p:txBody>
      </p:sp>
      <p:sp>
        <p:nvSpPr>
          <p:cNvPr id="3" name="Marcador de pie de página 2">
            <a:extLst>
              <a:ext uri="{FF2B5EF4-FFF2-40B4-BE49-F238E27FC236}">
                <a16:creationId xmlns:a16="http://schemas.microsoft.com/office/drawing/2014/main" id="{EEA1991E-C6A5-4953-8752-0B984C29A9CF}"/>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1F82DC38-FB2F-4AC9-AEDA-439D21F43DA3}"/>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4023142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DBF5DB-716A-47FA-9B0A-EB272C86F7B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A4E7DFB-4E08-4F86-9067-9565515EFA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39A5E53B-B734-422B-9EF9-18DC89F26C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C4430B3-FC6F-4E6E-B4C4-447C615ED77E}"/>
              </a:ext>
            </a:extLst>
          </p:cNvPr>
          <p:cNvSpPr>
            <a:spLocks noGrp="1"/>
          </p:cNvSpPr>
          <p:nvPr>
            <p:ph type="dt" sz="half" idx="10"/>
          </p:nvPr>
        </p:nvSpPr>
        <p:spPr/>
        <p:txBody>
          <a:bodyPr/>
          <a:lstStyle/>
          <a:p>
            <a:fld id="{7A455A47-865E-4CE1-91CA-BC86FD2552EE}" type="datetimeFigureOut">
              <a:rPr lang="es-CO" smtClean="0"/>
              <a:t>8/04/2024</a:t>
            </a:fld>
            <a:endParaRPr lang="es-CO"/>
          </a:p>
        </p:txBody>
      </p:sp>
      <p:sp>
        <p:nvSpPr>
          <p:cNvPr id="6" name="Marcador de pie de página 5">
            <a:extLst>
              <a:ext uri="{FF2B5EF4-FFF2-40B4-BE49-F238E27FC236}">
                <a16:creationId xmlns:a16="http://schemas.microsoft.com/office/drawing/2014/main" id="{6E82FBC6-5567-4ADE-B45C-328F1894C47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EF27AFB-45EB-4A69-AEDC-1EF99CEF6CE2}"/>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514229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EECE3F-47BB-48D6-8775-B904F9EFBE0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901B6322-D6ED-4157-A847-A0CF71649E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FEF21633-AEC8-4E17-9D33-B6578B0E39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C8BC57-D42F-4754-A410-76A0CA112573}"/>
              </a:ext>
            </a:extLst>
          </p:cNvPr>
          <p:cNvSpPr>
            <a:spLocks noGrp="1"/>
          </p:cNvSpPr>
          <p:nvPr>
            <p:ph type="dt" sz="half" idx="10"/>
          </p:nvPr>
        </p:nvSpPr>
        <p:spPr/>
        <p:txBody>
          <a:bodyPr/>
          <a:lstStyle/>
          <a:p>
            <a:fld id="{7A455A47-865E-4CE1-91CA-BC86FD2552EE}" type="datetimeFigureOut">
              <a:rPr lang="es-CO" smtClean="0"/>
              <a:t>8/04/2024</a:t>
            </a:fld>
            <a:endParaRPr lang="es-CO"/>
          </a:p>
        </p:txBody>
      </p:sp>
      <p:sp>
        <p:nvSpPr>
          <p:cNvPr id="6" name="Marcador de pie de página 5">
            <a:extLst>
              <a:ext uri="{FF2B5EF4-FFF2-40B4-BE49-F238E27FC236}">
                <a16:creationId xmlns:a16="http://schemas.microsoft.com/office/drawing/2014/main" id="{2E6E21A3-9E68-43F7-B9C3-1C9D9A02CA1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D674F4B-4C3A-48D6-AFC4-B2DD05B50629}"/>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2190474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1ADD61-B4FF-402D-808A-696AF1821B9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9DF2F584-2BD6-4B62-8673-839BAF708B2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27D21D9-5118-4DC7-9B3D-B268AF493DAD}"/>
              </a:ext>
            </a:extLst>
          </p:cNvPr>
          <p:cNvSpPr>
            <a:spLocks noGrp="1"/>
          </p:cNvSpPr>
          <p:nvPr>
            <p:ph type="dt" sz="half" idx="10"/>
          </p:nvPr>
        </p:nvSpPr>
        <p:spPr/>
        <p:txBody>
          <a:bodyPr/>
          <a:lstStyle/>
          <a:p>
            <a:fld id="{7A455A47-865E-4CE1-91CA-BC86FD2552EE}" type="datetimeFigureOut">
              <a:rPr lang="es-CO" smtClean="0"/>
              <a:t>8/04/2024</a:t>
            </a:fld>
            <a:endParaRPr lang="es-CO"/>
          </a:p>
        </p:txBody>
      </p:sp>
      <p:sp>
        <p:nvSpPr>
          <p:cNvPr id="5" name="Marcador de pie de página 4">
            <a:extLst>
              <a:ext uri="{FF2B5EF4-FFF2-40B4-BE49-F238E27FC236}">
                <a16:creationId xmlns:a16="http://schemas.microsoft.com/office/drawing/2014/main" id="{9F044A46-07F8-4713-BC14-04DC349E7DE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F44AE45-3D81-44D6-B8F7-049EB17C5BC9}"/>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158773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A3E6E32-5755-4F3C-B57B-795517925B3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B45BAFCF-6BEC-4322-9288-D0EB87FC31E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5FB5AE0-98CD-4513-9F23-81CC19658268}"/>
              </a:ext>
            </a:extLst>
          </p:cNvPr>
          <p:cNvSpPr>
            <a:spLocks noGrp="1"/>
          </p:cNvSpPr>
          <p:nvPr>
            <p:ph type="dt" sz="half" idx="10"/>
          </p:nvPr>
        </p:nvSpPr>
        <p:spPr/>
        <p:txBody>
          <a:bodyPr/>
          <a:lstStyle/>
          <a:p>
            <a:fld id="{7A455A47-865E-4CE1-91CA-BC86FD2552EE}" type="datetimeFigureOut">
              <a:rPr lang="es-CO" smtClean="0"/>
              <a:t>8/04/2024</a:t>
            </a:fld>
            <a:endParaRPr lang="es-CO"/>
          </a:p>
        </p:txBody>
      </p:sp>
      <p:sp>
        <p:nvSpPr>
          <p:cNvPr id="5" name="Marcador de pie de página 4">
            <a:extLst>
              <a:ext uri="{FF2B5EF4-FFF2-40B4-BE49-F238E27FC236}">
                <a16:creationId xmlns:a16="http://schemas.microsoft.com/office/drawing/2014/main" id="{4864AC81-DD7E-49D9-BB3D-FD071400CB3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D300D98-BCAD-4716-AE66-2F1877857C30}"/>
              </a:ext>
            </a:extLst>
          </p:cNvPr>
          <p:cNvSpPr>
            <a:spLocks noGrp="1"/>
          </p:cNvSpPr>
          <p:nvPr>
            <p:ph type="sldNum" sz="quarter" idx="12"/>
          </p:nvPr>
        </p:nvSpPr>
        <p:spPr/>
        <p:txBody>
          <a:bodyPr/>
          <a:lstStyle/>
          <a:p>
            <a:fld id="{32A60F35-FD02-4B13-8F67-C841E09E60C9}" type="slidenum">
              <a:rPr lang="es-CO" smtClean="0"/>
              <a:t>‹Nº›</a:t>
            </a:fld>
            <a:endParaRPr lang="es-CO"/>
          </a:p>
        </p:txBody>
      </p:sp>
    </p:spTree>
    <p:extLst>
      <p:ext uri="{BB962C8B-B14F-4D97-AF65-F5344CB8AC3E}">
        <p14:creationId xmlns:p14="http://schemas.microsoft.com/office/powerpoint/2010/main" val="1144502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4584E81-3C2C-4947-88D7-EA900915B9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041A4D9D-CF3C-4A14-8764-DC2E2961F0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6FE49306-17CF-42A1-8255-C2CCE8BD05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455A47-865E-4CE1-91CA-BC86FD2552EE}" type="datetimeFigureOut">
              <a:rPr lang="es-CO" smtClean="0"/>
              <a:t>8/04/2024</a:t>
            </a:fld>
            <a:endParaRPr lang="es-CO"/>
          </a:p>
        </p:txBody>
      </p:sp>
      <p:sp>
        <p:nvSpPr>
          <p:cNvPr id="5" name="Marcador de pie de página 4">
            <a:extLst>
              <a:ext uri="{FF2B5EF4-FFF2-40B4-BE49-F238E27FC236}">
                <a16:creationId xmlns:a16="http://schemas.microsoft.com/office/drawing/2014/main" id="{60791001-8274-41A1-875F-3A5FBCB1CB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D2D4DC40-271B-49B3-92F5-04AE8BF446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60F35-FD02-4B13-8F67-C841E09E60C9}" type="slidenum">
              <a:rPr lang="es-CO" smtClean="0"/>
              <a:t>‹Nº›</a:t>
            </a:fld>
            <a:endParaRPr lang="es-CO"/>
          </a:p>
        </p:txBody>
      </p:sp>
    </p:spTree>
    <p:extLst>
      <p:ext uri="{BB962C8B-B14F-4D97-AF65-F5344CB8AC3E}">
        <p14:creationId xmlns:p14="http://schemas.microsoft.com/office/powerpoint/2010/main" val="694291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9.tmp"/><Relationship Id="rId4" Type="http://schemas.openxmlformats.org/officeDocument/2006/relationships/image" Target="../media/image8.tm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0.tmp"/></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1.tmp"/></Relationships>
</file>

<file path=ppt/slides/_rels/slide10.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reactivovigilancia@invima.gov.co" TargetMode="External"/><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invima.gov.co/documents/20143/442961/anexo-formato-reporte_friarh.pdf/54ae260c-9b79-3760-fdae-f0b7c65fe02f?t=1554775719983"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DA9C06F2-4387-42BC-A699-CFC523520C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8028" y="2406071"/>
            <a:ext cx="3038566" cy="1508907"/>
          </a:xfrm>
          <a:prstGeom prst="rect">
            <a:avLst/>
          </a:prstGeom>
        </p:spPr>
      </p:pic>
      <p:pic>
        <p:nvPicPr>
          <p:cNvPr id="3" name="Imagen 2">
            <a:extLst>
              <a:ext uri="{FF2B5EF4-FFF2-40B4-BE49-F238E27FC236}">
                <a16:creationId xmlns:a16="http://schemas.microsoft.com/office/drawing/2014/main" id="{A83D7C17-B175-4D88-99E7-C78FF6191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256757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4814BD5-C8F8-406A-9504-67B301AB67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6 Título">
            <a:extLst>
              <a:ext uri="{FF2B5EF4-FFF2-40B4-BE49-F238E27FC236}">
                <a16:creationId xmlns:a16="http://schemas.microsoft.com/office/drawing/2014/main" id="{E30241D5-1CAA-42B3-94EF-66FCF3F252B4}"/>
              </a:ext>
            </a:extLst>
          </p:cNvPr>
          <p:cNvSpPr>
            <a:spLocks noGrp="1"/>
          </p:cNvSpPr>
          <p:nvPr>
            <p:ph type="ctrTitle"/>
          </p:nvPr>
        </p:nvSpPr>
        <p:spPr>
          <a:xfrm>
            <a:off x="2209800" y="2149913"/>
            <a:ext cx="7772400" cy="2387600"/>
          </a:xfrm>
        </p:spPr>
        <p:txBody>
          <a:bodyPr>
            <a:noAutofit/>
          </a:bodyPr>
          <a:lstStyle/>
          <a:p>
            <a:r>
              <a:rPr lang="es-CO" sz="5400" b="1" dirty="0">
                <a:solidFill>
                  <a:schemeClr val="bg1"/>
                </a:solidFill>
              </a:rPr>
              <a:t>PROGRAMA DE</a:t>
            </a:r>
            <a:br>
              <a:rPr lang="es-CO" sz="5400" b="1" dirty="0">
                <a:solidFill>
                  <a:schemeClr val="bg1"/>
                </a:solidFill>
              </a:rPr>
            </a:br>
            <a:r>
              <a:rPr lang="es-CO" sz="5400" b="1" dirty="0">
                <a:solidFill>
                  <a:schemeClr val="bg1"/>
                </a:solidFill>
              </a:rPr>
              <a:t>REACTIVOVIGILANCIA</a:t>
            </a:r>
          </a:p>
        </p:txBody>
      </p:sp>
      <p:sp>
        <p:nvSpPr>
          <p:cNvPr id="6" name="3 Título">
            <a:extLst>
              <a:ext uri="{FF2B5EF4-FFF2-40B4-BE49-F238E27FC236}">
                <a16:creationId xmlns:a16="http://schemas.microsoft.com/office/drawing/2014/main" id="{48EA6D6A-74BE-4EF4-A5FE-FA99D7B2E2F6}"/>
              </a:ext>
            </a:extLst>
          </p:cNvPr>
          <p:cNvSpPr txBox="1">
            <a:spLocks/>
          </p:cNvSpPr>
          <p:nvPr/>
        </p:nvSpPr>
        <p:spPr bwMode="auto">
          <a:xfrm>
            <a:off x="3295258" y="4699438"/>
            <a:ext cx="5829300" cy="377429"/>
          </a:xfrm>
          <a:prstGeom prst="rect">
            <a:avLst/>
          </a:prstGeom>
          <a:noFill/>
          <a:ln w="9525">
            <a:noFill/>
            <a:miter lim="800000"/>
            <a:headEnd/>
            <a:tailEnd/>
          </a:ln>
        </p:spPr>
        <p:txBody>
          <a:bodyPr anchor="ctr">
            <a:normAutofit fontScale="97500" lnSpcReduction="10000"/>
          </a:bodyPr>
          <a:lstStyle/>
          <a:p>
            <a:pPr algn="ctr">
              <a:defRPr/>
            </a:pPr>
            <a:r>
              <a:rPr lang="es-CO" sz="2100" dirty="0">
                <a:solidFill>
                  <a:schemeClr val="bg1"/>
                </a:solidFill>
                <a:latin typeface="Arial" panose="020B0604020202020204" pitchFamily="34" charset="0"/>
                <a:ea typeface="+mj-ea"/>
                <a:cs typeface="Arial" panose="020B0604020202020204" pitchFamily="34" charset="0"/>
              </a:rPr>
              <a:t>LILIANA GUZMAN </a:t>
            </a:r>
          </a:p>
        </p:txBody>
      </p:sp>
      <p:sp>
        <p:nvSpPr>
          <p:cNvPr id="8" name="4 Subtítulo">
            <a:extLst>
              <a:ext uri="{FF2B5EF4-FFF2-40B4-BE49-F238E27FC236}">
                <a16:creationId xmlns:a16="http://schemas.microsoft.com/office/drawing/2014/main" id="{C9657E82-5419-4C22-889F-9D0EFAF8C2EE}"/>
              </a:ext>
            </a:extLst>
          </p:cNvPr>
          <p:cNvSpPr txBox="1">
            <a:spLocks/>
          </p:cNvSpPr>
          <p:nvPr/>
        </p:nvSpPr>
        <p:spPr bwMode="auto">
          <a:xfrm>
            <a:off x="3695700" y="5022671"/>
            <a:ext cx="4800600" cy="270272"/>
          </a:xfrm>
          <a:prstGeom prst="rect">
            <a:avLst/>
          </a:prstGeom>
          <a:noFill/>
          <a:ln w="9525">
            <a:noFill/>
            <a:miter lim="800000"/>
            <a:headEnd/>
            <a:tailEnd/>
          </a:ln>
        </p:spPr>
        <p:txBody>
          <a:bodyPr/>
          <a:lstStyle/>
          <a:p>
            <a:pPr algn="ctr">
              <a:spcBef>
                <a:spcPct val="20000"/>
              </a:spcBef>
              <a:buFont typeface="Arial" pitchFamily="34" charset="0"/>
              <a:buNone/>
            </a:pPr>
            <a:r>
              <a:rPr lang="es-CO" sz="1200" dirty="0">
                <a:solidFill>
                  <a:schemeClr val="bg1"/>
                </a:solidFill>
                <a:latin typeface="Arial" panose="020B0604020202020204" pitchFamily="34" charset="0"/>
                <a:cs typeface="Arial" panose="020B0604020202020204" pitchFamily="34" charset="0"/>
              </a:rPr>
              <a:t>REFERENTE REACTIVOVIGILANCIA</a:t>
            </a:r>
          </a:p>
        </p:txBody>
      </p:sp>
    </p:spTree>
    <p:extLst>
      <p:ext uri="{BB962C8B-B14F-4D97-AF65-F5344CB8AC3E}">
        <p14:creationId xmlns:p14="http://schemas.microsoft.com/office/powerpoint/2010/main" val="378826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p:txBody>
          <a:bodyPr/>
          <a:lstStyle/>
          <a:p>
            <a:r>
              <a:rPr lang="es-CO"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REACTIVOVIGILANCIA</a:t>
            </a:r>
          </a:p>
        </p:txBody>
      </p:sp>
      <p:sp>
        <p:nvSpPr>
          <p:cNvPr id="12" name="CuadroTexto 11">
            <a:extLst>
              <a:ext uri="{FF2B5EF4-FFF2-40B4-BE49-F238E27FC236}">
                <a16:creationId xmlns:a16="http://schemas.microsoft.com/office/drawing/2014/main" id="{6166F21C-7899-43C5-8897-927E7E7C3B51}"/>
              </a:ext>
            </a:extLst>
          </p:cNvPr>
          <p:cNvSpPr txBox="1"/>
          <p:nvPr/>
        </p:nvSpPr>
        <p:spPr>
          <a:xfrm>
            <a:off x="5087517" y="1832640"/>
            <a:ext cx="6266283" cy="3416320"/>
          </a:xfrm>
          <a:prstGeom prst="rect">
            <a:avLst/>
          </a:prstGeom>
          <a:noFill/>
        </p:spPr>
        <p:txBody>
          <a:bodyPr wrap="square">
            <a:spAutoFit/>
          </a:bodyPr>
          <a:lstStyle/>
          <a:p>
            <a:pPr algn="just"/>
            <a:r>
              <a:rPr lang="es-CO" b="0" i="0" dirty="0">
                <a:effectLst/>
                <a:latin typeface="Arial" panose="020B0604020202020204" pitchFamily="34" charset="0"/>
              </a:rPr>
              <a:t>El Programa de Reactivovigilancia, es el conjunto de actividades que tiene por objeto la identificación y cualificación de los efectos indeseados, asociados al uso de los reactivos de diagnóstico in vitro, así como a la identificación de los factores de riesgo o características que puedan estar relacionadas con estos. </a:t>
            </a:r>
          </a:p>
          <a:p>
            <a:pPr algn="just"/>
            <a:endParaRPr lang="es-CO" b="0" i="0" dirty="0">
              <a:effectLst/>
              <a:latin typeface="Arial" panose="020B0604020202020204" pitchFamily="34" charset="0"/>
            </a:endParaRPr>
          </a:p>
          <a:p>
            <a:pPr algn="just"/>
            <a:r>
              <a:rPr lang="es-CO" b="0" i="0" dirty="0">
                <a:effectLst/>
                <a:latin typeface="Arial" panose="020B0604020202020204" pitchFamily="34" charset="0"/>
              </a:rPr>
              <a:t>El Programa se basa en la notificación, registro y evaluación sistemática de los problemas relacionados con los reactivos de diagnóstico in vitro, con el fin de determinar la frecuencia, gravedad e incidencia de los mismos para prevenir su aparición. </a:t>
            </a:r>
            <a:endParaRPr lang="es-CO" dirty="0"/>
          </a:p>
        </p:txBody>
      </p:sp>
      <p:pic>
        <p:nvPicPr>
          <p:cNvPr id="7" name="Marcador de contenido 6">
            <a:extLst>
              <a:ext uri="{FF2B5EF4-FFF2-40B4-BE49-F238E27FC236}">
                <a16:creationId xmlns:a16="http://schemas.microsoft.com/office/drawing/2014/main" id="{E8CDA993-8BB0-481A-8E12-11185BDF2AD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5434" y="1875059"/>
            <a:ext cx="4428835" cy="2172217"/>
          </a:xfrm>
        </p:spPr>
      </p:pic>
    </p:spTree>
    <p:extLst>
      <p:ext uri="{BB962C8B-B14F-4D97-AF65-F5344CB8AC3E}">
        <p14:creationId xmlns:p14="http://schemas.microsoft.com/office/powerpoint/2010/main" val="28518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3" y="0"/>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a:xfrm>
            <a:off x="838200" y="184371"/>
            <a:ext cx="10515600" cy="1325563"/>
          </a:xfrm>
        </p:spPr>
        <p:txBody>
          <a:bodyPr/>
          <a:lstStyle/>
          <a:p>
            <a:r>
              <a:rPr lang="es-CO"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Las actividades que plantea el programa son:</a:t>
            </a:r>
          </a:p>
        </p:txBody>
      </p:sp>
      <p:pic>
        <p:nvPicPr>
          <p:cNvPr id="7" name="Marcador de contenido 6">
            <a:extLst>
              <a:ext uri="{FF2B5EF4-FFF2-40B4-BE49-F238E27FC236}">
                <a16:creationId xmlns:a16="http://schemas.microsoft.com/office/drawing/2014/main" id="{88860E01-924C-411E-986A-7574AE9E1FF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78405" y="1328649"/>
            <a:ext cx="4711493" cy="4200701"/>
          </a:xfrm>
        </p:spPr>
      </p:pic>
      <p:pic>
        <p:nvPicPr>
          <p:cNvPr id="5" name="Imagen 4">
            <a:extLst>
              <a:ext uri="{FF2B5EF4-FFF2-40B4-BE49-F238E27FC236}">
                <a16:creationId xmlns:a16="http://schemas.microsoft.com/office/drawing/2014/main" id="{E5B602D8-E59A-4ECB-BF16-4B9FA517E518}"/>
              </a:ext>
            </a:extLst>
          </p:cNvPr>
          <p:cNvPicPr>
            <a:picLocks noChangeAspect="1"/>
          </p:cNvPicPr>
          <p:nvPr/>
        </p:nvPicPr>
        <p:blipFill>
          <a:blip r:embed="rId4"/>
          <a:stretch>
            <a:fillRect/>
          </a:stretch>
        </p:blipFill>
        <p:spPr>
          <a:xfrm>
            <a:off x="8715324" y="2098029"/>
            <a:ext cx="3054917" cy="2314483"/>
          </a:xfrm>
          <a:prstGeom prst="rect">
            <a:avLst/>
          </a:prstGeom>
        </p:spPr>
      </p:pic>
    </p:spTree>
    <p:extLst>
      <p:ext uri="{BB962C8B-B14F-4D97-AF65-F5344CB8AC3E}">
        <p14:creationId xmlns:p14="http://schemas.microsoft.com/office/powerpoint/2010/main" val="2303030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3" y="0"/>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a:xfrm>
            <a:off x="838200" y="184371"/>
            <a:ext cx="10515600" cy="1325563"/>
          </a:xfrm>
        </p:spPr>
        <p:txBody>
          <a:bodyPr/>
          <a:lstStyle/>
          <a:p>
            <a:r>
              <a:rPr lang="es-CO"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¿Que es un reactivo de diagnóstico in vitro? (Decreto 3770 de 2004, Artículo 2°)</a:t>
            </a:r>
          </a:p>
        </p:txBody>
      </p:sp>
      <p:pic>
        <p:nvPicPr>
          <p:cNvPr id="5" name="Imagen 4">
            <a:extLst>
              <a:ext uri="{FF2B5EF4-FFF2-40B4-BE49-F238E27FC236}">
                <a16:creationId xmlns:a16="http://schemas.microsoft.com/office/drawing/2014/main" id="{E5B602D8-E59A-4ECB-BF16-4B9FA517E518}"/>
              </a:ext>
            </a:extLst>
          </p:cNvPr>
          <p:cNvPicPr>
            <a:picLocks noChangeAspect="1"/>
          </p:cNvPicPr>
          <p:nvPr/>
        </p:nvPicPr>
        <p:blipFill>
          <a:blip r:embed="rId3"/>
          <a:stretch>
            <a:fillRect/>
          </a:stretch>
        </p:blipFill>
        <p:spPr>
          <a:xfrm>
            <a:off x="10160833" y="2098030"/>
            <a:ext cx="1609407" cy="1219328"/>
          </a:xfrm>
          <a:prstGeom prst="rect">
            <a:avLst/>
          </a:prstGeom>
        </p:spPr>
      </p:pic>
      <p:sp>
        <p:nvSpPr>
          <p:cNvPr id="9" name="CuadroTexto 8">
            <a:extLst>
              <a:ext uri="{FF2B5EF4-FFF2-40B4-BE49-F238E27FC236}">
                <a16:creationId xmlns:a16="http://schemas.microsoft.com/office/drawing/2014/main" id="{53DFA1CD-6214-4D6B-A1DA-AE32EE054BC0}"/>
              </a:ext>
            </a:extLst>
          </p:cNvPr>
          <p:cNvSpPr txBox="1"/>
          <p:nvPr/>
        </p:nvSpPr>
        <p:spPr>
          <a:xfrm>
            <a:off x="988827" y="1694305"/>
            <a:ext cx="8888469" cy="4247317"/>
          </a:xfrm>
          <a:prstGeom prst="rect">
            <a:avLst/>
          </a:prstGeom>
          <a:noFill/>
        </p:spPr>
        <p:txBody>
          <a:bodyPr wrap="square">
            <a:spAutoFit/>
          </a:bodyPr>
          <a:lstStyle/>
          <a:p>
            <a:pPr algn="just"/>
            <a:r>
              <a:rPr lang="es-CO" b="0" i="0" dirty="0">
                <a:solidFill>
                  <a:srgbClr val="333333"/>
                </a:solidFill>
                <a:effectLst/>
                <a:latin typeface="Arial" panose="020B0604020202020204" pitchFamily="34" charset="0"/>
              </a:rPr>
              <a:t>Es un producto reactivo, calibrador, elaborado en material de control, utilizado sólo o en asociación con otros, destinado por el fabricante a ser utilizado in vitro para el estudio de muestras procedentes del cuerpo humano, incluidas las donaciones de sangre, órganos y tejidos, principalmente con el fin de proporcionar información relacionada con:</a:t>
            </a:r>
          </a:p>
          <a:p>
            <a:pPr algn="l">
              <a:buFont typeface="+mj-lt"/>
              <a:buAutoNum type="arabicPeriod"/>
            </a:pPr>
            <a:r>
              <a:rPr lang="es-CO" b="0" i="0" dirty="0">
                <a:solidFill>
                  <a:srgbClr val="333333"/>
                </a:solidFill>
                <a:effectLst/>
                <a:latin typeface="Arial" panose="020B0604020202020204" pitchFamily="34" charset="0"/>
              </a:rPr>
              <a:t>Un estado fisiológico o patológico</a:t>
            </a:r>
          </a:p>
          <a:p>
            <a:pPr algn="l">
              <a:buFont typeface="+mj-lt"/>
              <a:buAutoNum type="arabicPeriod"/>
            </a:pPr>
            <a:r>
              <a:rPr lang="es-CO" b="0" i="0" dirty="0">
                <a:solidFill>
                  <a:srgbClr val="333333"/>
                </a:solidFill>
                <a:effectLst/>
                <a:latin typeface="Arial" panose="020B0604020202020204" pitchFamily="34" charset="0"/>
              </a:rPr>
              <a:t>Una anomalía congénita</a:t>
            </a:r>
          </a:p>
          <a:p>
            <a:pPr algn="l">
              <a:buFont typeface="+mj-lt"/>
              <a:buAutoNum type="arabicPeriod"/>
            </a:pPr>
            <a:r>
              <a:rPr lang="es-CO" b="0" i="0" dirty="0">
                <a:solidFill>
                  <a:srgbClr val="333333"/>
                </a:solidFill>
                <a:effectLst/>
                <a:latin typeface="Arial" panose="020B0604020202020204" pitchFamily="34" charset="0"/>
              </a:rPr>
              <a:t>La determinación de la seguridad y compatibilidad con receptores potenciales</a:t>
            </a:r>
          </a:p>
          <a:p>
            <a:pPr algn="l">
              <a:buFont typeface="+mj-lt"/>
              <a:buAutoNum type="arabicPeriod"/>
            </a:pPr>
            <a:r>
              <a:rPr lang="es-CO" b="0" i="0" dirty="0">
                <a:solidFill>
                  <a:srgbClr val="333333"/>
                </a:solidFill>
                <a:effectLst/>
                <a:latin typeface="Arial" panose="020B0604020202020204" pitchFamily="34" charset="0"/>
              </a:rPr>
              <a:t>La Supervisión de medidas terapéuticas</a:t>
            </a:r>
          </a:p>
          <a:p>
            <a:pPr algn="l"/>
            <a:endParaRPr lang="es-CO" dirty="0">
              <a:solidFill>
                <a:srgbClr val="333333"/>
              </a:solidFill>
              <a:latin typeface="Arial" panose="020B0604020202020204" pitchFamily="34" charset="0"/>
            </a:endParaRPr>
          </a:p>
          <a:p>
            <a:pPr algn="l"/>
            <a:r>
              <a:rPr lang="es-CO" b="0" i="0" dirty="0">
                <a:solidFill>
                  <a:srgbClr val="333333"/>
                </a:solidFill>
                <a:effectLst/>
                <a:latin typeface="Arial" panose="020B0604020202020204" pitchFamily="34" charset="0"/>
              </a:rPr>
              <a:t>Los reactivos de diagnóstico in vitro, deben ser sometidos a un programa de vigilancia que permita hacer seguimiento en todas las fases de su desarrollo; así mismo la legislación permitirá incorporar los procesos necesarios para la inspección y acompañamiento de los diferentes actores implicados en el uso de los reactivos de diagnóstico in vitro.</a:t>
            </a:r>
          </a:p>
        </p:txBody>
      </p:sp>
    </p:spTree>
    <p:extLst>
      <p:ext uri="{BB962C8B-B14F-4D97-AF65-F5344CB8AC3E}">
        <p14:creationId xmlns:p14="http://schemas.microsoft.com/office/powerpoint/2010/main" val="359496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3" y="0"/>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a:xfrm>
            <a:off x="838200" y="302179"/>
            <a:ext cx="10515600" cy="1325563"/>
          </a:xfrm>
        </p:spPr>
        <p:txBody>
          <a:bodyPr/>
          <a:lstStyle/>
          <a:p>
            <a:r>
              <a:rPr lang="es-CO"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Clasificación de los reactivos de diagnostico in vitro:</a:t>
            </a:r>
          </a:p>
        </p:txBody>
      </p:sp>
      <p:pic>
        <p:nvPicPr>
          <p:cNvPr id="5" name="Imagen 4">
            <a:extLst>
              <a:ext uri="{FF2B5EF4-FFF2-40B4-BE49-F238E27FC236}">
                <a16:creationId xmlns:a16="http://schemas.microsoft.com/office/drawing/2014/main" id="{E5B602D8-E59A-4ECB-BF16-4B9FA517E518}"/>
              </a:ext>
            </a:extLst>
          </p:cNvPr>
          <p:cNvPicPr>
            <a:picLocks noChangeAspect="1"/>
          </p:cNvPicPr>
          <p:nvPr/>
        </p:nvPicPr>
        <p:blipFill>
          <a:blip r:embed="rId3"/>
          <a:stretch>
            <a:fillRect/>
          </a:stretch>
        </p:blipFill>
        <p:spPr>
          <a:xfrm>
            <a:off x="8715324" y="2098029"/>
            <a:ext cx="3054917" cy="2314483"/>
          </a:xfrm>
          <a:prstGeom prst="rect">
            <a:avLst/>
          </a:prstGeom>
        </p:spPr>
      </p:pic>
      <p:pic>
        <p:nvPicPr>
          <p:cNvPr id="9" name="Marcador de contenido 8">
            <a:extLst>
              <a:ext uri="{FF2B5EF4-FFF2-40B4-BE49-F238E27FC236}">
                <a16:creationId xmlns:a16="http://schemas.microsoft.com/office/drawing/2014/main" id="{F25D36C6-F113-4AFA-920C-CC143789596B}"/>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023021" y="1499998"/>
            <a:ext cx="6992326" cy="1686160"/>
          </a:xfrm>
        </p:spPr>
      </p:pic>
      <p:pic>
        <p:nvPicPr>
          <p:cNvPr id="11" name="Imagen 10">
            <a:extLst>
              <a:ext uri="{FF2B5EF4-FFF2-40B4-BE49-F238E27FC236}">
                <a16:creationId xmlns:a16="http://schemas.microsoft.com/office/drawing/2014/main" id="{184A2196-030B-416F-861F-1C5EB7579F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021" y="2825561"/>
            <a:ext cx="6677957" cy="3067478"/>
          </a:xfrm>
          <a:prstGeom prst="rect">
            <a:avLst/>
          </a:prstGeom>
        </p:spPr>
      </p:pic>
    </p:spTree>
    <p:extLst>
      <p:ext uri="{BB962C8B-B14F-4D97-AF65-F5344CB8AC3E}">
        <p14:creationId xmlns:p14="http://schemas.microsoft.com/office/powerpoint/2010/main" val="602470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55" y="-20305"/>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a:xfrm>
            <a:off x="838200" y="302179"/>
            <a:ext cx="10515600" cy="1325563"/>
          </a:xfrm>
        </p:spPr>
        <p:txBody>
          <a:bodyPr/>
          <a:lstStyle/>
          <a:p>
            <a:r>
              <a:rPr lang="es-CO"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Efectos indeseados</a:t>
            </a:r>
          </a:p>
        </p:txBody>
      </p:sp>
      <p:sp>
        <p:nvSpPr>
          <p:cNvPr id="12" name="CuadroTexto 11">
            <a:extLst>
              <a:ext uri="{FF2B5EF4-FFF2-40B4-BE49-F238E27FC236}">
                <a16:creationId xmlns:a16="http://schemas.microsoft.com/office/drawing/2014/main" id="{68AEE2D3-F19A-4B61-A2FB-A5F4A76D1DC7}"/>
              </a:ext>
            </a:extLst>
          </p:cNvPr>
          <p:cNvSpPr txBox="1"/>
          <p:nvPr/>
        </p:nvSpPr>
        <p:spPr>
          <a:xfrm>
            <a:off x="733646" y="1423536"/>
            <a:ext cx="7953154" cy="3416320"/>
          </a:xfrm>
          <a:prstGeom prst="rect">
            <a:avLst/>
          </a:prstGeom>
          <a:noFill/>
        </p:spPr>
        <p:txBody>
          <a:bodyPr wrap="square">
            <a:spAutoFit/>
          </a:bodyPr>
          <a:lstStyle/>
          <a:p>
            <a:pPr algn="just"/>
            <a:r>
              <a:rPr lang="es-CO" dirty="0"/>
              <a:t>Los efectos indeseados son acontecimientos relacionados con la atención recibida por un paciente que tiene o pueden tener consecuencias negativas, derivadas del uso de un reactivo de diagnóstico in vitro, se clasifican en:</a:t>
            </a:r>
          </a:p>
          <a:p>
            <a:pPr algn="just"/>
            <a:endParaRPr lang="es-CO" dirty="0"/>
          </a:p>
          <a:p>
            <a:pPr algn="just"/>
            <a:r>
              <a:rPr lang="es-CO" b="1" dirty="0"/>
              <a:t>Evento adverso</a:t>
            </a:r>
            <a:r>
              <a:rPr lang="es-CO" dirty="0"/>
              <a:t>: Daño no intencionado al usuario, paciente o al medio ambiente que ocurre como consecuencia de la utilización de un reactivo de diagnóstico in vitro.</a:t>
            </a:r>
          </a:p>
          <a:p>
            <a:pPr algn="just"/>
            <a:r>
              <a:rPr lang="es-CO" b="1" dirty="0"/>
              <a:t>Incidente: </a:t>
            </a:r>
            <a:r>
              <a:rPr lang="es-CO" dirty="0"/>
              <a:t>Potencial daño no intencionado al usuario, paciente o al medio ambiente que podría ocurrir como consecuencia de la utilización de un reactivo de diagnóstico in vitro. Así mismo cualquier circunstancia que suceda en la atención clínica que aunque no genere daño, en su ocurrencia incorpore fallas en los procesos de atención.</a:t>
            </a:r>
          </a:p>
        </p:txBody>
      </p:sp>
      <p:pic>
        <p:nvPicPr>
          <p:cNvPr id="13" name="Imagen 12">
            <a:extLst>
              <a:ext uri="{FF2B5EF4-FFF2-40B4-BE49-F238E27FC236}">
                <a16:creationId xmlns:a16="http://schemas.microsoft.com/office/drawing/2014/main" id="{0CDC382F-781F-4BDB-AFC1-C78055BFD123}"/>
              </a:ext>
            </a:extLst>
          </p:cNvPr>
          <p:cNvPicPr>
            <a:picLocks noChangeAspect="1"/>
          </p:cNvPicPr>
          <p:nvPr/>
        </p:nvPicPr>
        <p:blipFill>
          <a:blip r:embed="rId3"/>
          <a:stretch>
            <a:fillRect/>
          </a:stretch>
        </p:blipFill>
        <p:spPr>
          <a:xfrm>
            <a:off x="9260958" y="1950226"/>
            <a:ext cx="2782187" cy="2107856"/>
          </a:xfrm>
          <a:prstGeom prst="rect">
            <a:avLst/>
          </a:prstGeom>
        </p:spPr>
      </p:pic>
    </p:spTree>
    <p:extLst>
      <p:ext uri="{BB962C8B-B14F-4D97-AF65-F5344CB8AC3E}">
        <p14:creationId xmlns:p14="http://schemas.microsoft.com/office/powerpoint/2010/main" val="2505769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55" y="-20305"/>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a:xfrm>
            <a:off x="838200" y="302179"/>
            <a:ext cx="10515600" cy="1325563"/>
          </a:xfrm>
        </p:spPr>
        <p:txBody>
          <a:bodyPr/>
          <a:lstStyle/>
          <a:p>
            <a:r>
              <a:rPr lang="es-CO"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Algunos Reportes de Efectos indeseados</a:t>
            </a:r>
          </a:p>
        </p:txBody>
      </p:sp>
      <p:pic>
        <p:nvPicPr>
          <p:cNvPr id="13" name="Imagen 12">
            <a:extLst>
              <a:ext uri="{FF2B5EF4-FFF2-40B4-BE49-F238E27FC236}">
                <a16:creationId xmlns:a16="http://schemas.microsoft.com/office/drawing/2014/main" id="{0CDC382F-781F-4BDB-AFC1-C78055BFD123}"/>
              </a:ext>
            </a:extLst>
          </p:cNvPr>
          <p:cNvPicPr>
            <a:picLocks noChangeAspect="1"/>
          </p:cNvPicPr>
          <p:nvPr/>
        </p:nvPicPr>
        <p:blipFill>
          <a:blip r:embed="rId3"/>
          <a:stretch>
            <a:fillRect/>
          </a:stretch>
        </p:blipFill>
        <p:spPr>
          <a:xfrm>
            <a:off x="9677288" y="2417097"/>
            <a:ext cx="2365857" cy="1792434"/>
          </a:xfrm>
          <a:prstGeom prst="rect">
            <a:avLst/>
          </a:prstGeom>
        </p:spPr>
      </p:pic>
      <p:pic>
        <p:nvPicPr>
          <p:cNvPr id="5" name="Imagen 4">
            <a:extLst>
              <a:ext uri="{FF2B5EF4-FFF2-40B4-BE49-F238E27FC236}">
                <a16:creationId xmlns:a16="http://schemas.microsoft.com/office/drawing/2014/main" id="{463FBC66-261A-4FC7-B658-5FB90B72D0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991" y="1332502"/>
            <a:ext cx="8794769" cy="4101962"/>
          </a:xfrm>
          <a:prstGeom prst="rect">
            <a:avLst/>
          </a:prstGeom>
        </p:spPr>
      </p:pic>
    </p:spTree>
    <p:extLst>
      <p:ext uri="{BB962C8B-B14F-4D97-AF65-F5344CB8AC3E}">
        <p14:creationId xmlns:p14="http://schemas.microsoft.com/office/powerpoint/2010/main" val="2963591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55" y="-20305"/>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a:xfrm>
            <a:off x="838200" y="302179"/>
            <a:ext cx="10515600" cy="1325563"/>
          </a:xfrm>
        </p:spPr>
        <p:txBody>
          <a:bodyPr/>
          <a:lstStyle/>
          <a:p>
            <a:r>
              <a:rPr lang="es-CO"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EL PROGRAMA OPERA BAJO LOS SIGUIENTES NIVELES</a:t>
            </a:r>
          </a:p>
        </p:txBody>
      </p:sp>
      <p:pic>
        <p:nvPicPr>
          <p:cNvPr id="13" name="Imagen 12">
            <a:extLst>
              <a:ext uri="{FF2B5EF4-FFF2-40B4-BE49-F238E27FC236}">
                <a16:creationId xmlns:a16="http://schemas.microsoft.com/office/drawing/2014/main" id="{0CDC382F-781F-4BDB-AFC1-C78055BFD123}"/>
              </a:ext>
            </a:extLst>
          </p:cNvPr>
          <p:cNvPicPr>
            <a:picLocks noChangeAspect="1"/>
          </p:cNvPicPr>
          <p:nvPr/>
        </p:nvPicPr>
        <p:blipFill>
          <a:blip r:embed="rId3"/>
          <a:stretch>
            <a:fillRect/>
          </a:stretch>
        </p:blipFill>
        <p:spPr>
          <a:xfrm>
            <a:off x="9812745" y="2390535"/>
            <a:ext cx="1868893" cy="1415921"/>
          </a:xfrm>
          <a:prstGeom prst="rect">
            <a:avLst/>
          </a:prstGeom>
        </p:spPr>
      </p:pic>
      <p:pic>
        <p:nvPicPr>
          <p:cNvPr id="6" name="Imagen 5">
            <a:extLst>
              <a:ext uri="{FF2B5EF4-FFF2-40B4-BE49-F238E27FC236}">
                <a16:creationId xmlns:a16="http://schemas.microsoft.com/office/drawing/2014/main" id="{2B621227-97D6-4E07-8FF3-6971868072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1354" y="1452286"/>
            <a:ext cx="6906589" cy="3953427"/>
          </a:xfrm>
          <a:prstGeom prst="rect">
            <a:avLst/>
          </a:prstGeom>
        </p:spPr>
      </p:pic>
    </p:spTree>
    <p:extLst>
      <p:ext uri="{BB962C8B-B14F-4D97-AF65-F5344CB8AC3E}">
        <p14:creationId xmlns:p14="http://schemas.microsoft.com/office/powerpoint/2010/main" val="778807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55" y="-20305"/>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a:xfrm>
            <a:off x="689345" y="46037"/>
            <a:ext cx="10515600" cy="1325563"/>
          </a:xfrm>
        </p:spPr>
        <p:txBody>
          <a:bodyPr/>
          <a:lstStyle/>
          <a:p>
            <a:r>
              <a:rPr lang="es-CO"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NORMATIVIDAD</a:t>
            </a:r>
          </a:p>
        </p:txBody>
      </p:sp>
      <p:sp>
        <p:nvSpPr>
          <p:cNvPr id="7" name="CuadroTexto 6">
            <a:extLst>
              <a:ext uri="{FF2B5EF4-FFF2-40B4-BE49-F238E27FC236}">
                <a16:creationId xmlns:a16="http://schemas.microsoft.com/office/drawing/2014/main" id="{455D770D-D877-4612-B0C8-5D92B0C5CF0A}"/>
              </a:ext>
            </a:extLst>
          </p:cNvPr>
          <p:cNvSpPr txBox="1"/>
          <p:nvPr/>
        </p:nvSpPr>
        <p:spPr>
          <a:xfrm>
            <a:off x="148855" y="1225597"/>
            <a:ext cx="8252637" cy="4278094"/>
          </a:xfrm>
          <a:prstGeom prst="rect">
            <a:avLst/>
          </a:prstGeom>
          <a:noFill/>
        </p:spPr>
        <p:txBody>
          <a:bodyPr wrap="square">
            <a:spAutoFit/>
          </a:bodyPr>
          <a:lstStyle/>
          <a:p>
            <a:pPr algn="just"/>
            <a:r>
              <a:rPr lang="es-CO" sz="1600" dirty="0"/>
              <a:t>Decreto 1036 de 2018 - Por el cual se establecen los requisitos que se deben cumplir para la importación y comercialización de reactivos de diagnóstico in vitro huérfanos, in vitro grado analítico, analito específico, los reactivos de uso general en laboratorio y reactivos in vitro en investigación utilizados en muestras de origen humano.</a:t>
            </a:r>
          </a:p>
          <a:p>
            <a:pPr algn="just"/>
            <a:r>
              <a:rPr lang="es-CO" sz="1600" dirty="0"/>
              <a:t>Decreto 3770 de 2004 - Por el cual se reglamentan el régimen de registros sanitarios y la vigilancia sanitaria de los reactivos de diagnóstico in vitro para exámenes de especímenes de origen humano.</a:t>
            </a:r>
          </a:p>
          <a:p>
            <a:pPr algn="just"/>
            <a:r>
              <a:rPr lang="es-CO" sz="1600" dirty="0"/>
              <a:t>Decreto 581 de 2017 - Por el cual se modifica el Decreto número 3770 de 2004 y se dictan otras disposiciones</a:t>
            </a:r>
          </a:p>
          <a:p>
            <a:pPr algn="just"/>
            <a:r>
              <a:rPr lang="es-CO" sz="1600" dirty="0"/>
              <a:t>Resolución 2020007532 del 28 de Febrero de 2020 - Por el cual se Modifica el programa Nacional de Reactivovigilancia</a:t>
            </a:r>
          </a:p>
          <a:p>
            <a:pPr algn="just"/>
            <a:r>
              <a:rPr lang="es-CO" sz="1600" dirty="0"/>
              <a:t>Resolución 132 de 2006 - Por la cual se adopta el Manual de Condiciones de Almacenamiento y/o Acondicionamiento para Reactivos de Diagnóstico In Vitro.</a:t>
            </a:r>
          </a:p>
          <a:p>
            <a:pPr algn="just"/>
            <a:r>
              <a:rPr lang="es-CO" sz="1600" dirty="0"/>
              <a:t>Resolución 2013038979 de 2013 - Por la cual se implementa el Programa Nacional  de Reactivovigilancia. (No se encuentra vigente)</a:t>
            </a:r>
          </a:p>
          <a:p>
            <a:pPr algn="just"/>
            <a:r>
              <a:rPr lang="es-CO" sz="1600" dirty="0"/>
              <a:t>Resolución 2020007532 de 2010 - Por la cual se MODIFICA el Programa Nacional  de Reactivovigilancia.</a:t>
            </a:r>
          </a:p>
        </p:txBody>
      </p:sp>
      <p:pic>
        <p:nvPicPr>
          <p:cNvPr id="8" name="Marcador de contenido 6">
            <a:extLst>
              <a:ext uri="{FF2B5EF4-FFF2-40B4-BE49-F238E27FC236}">
                <a16:creationId xmlns:a16="http://schemas.microsoft.com/office/drawing/2014/main" id="{2CE4EBBC-9751-4E58-AE1C-6770F50FC97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557649" y="1897063"/>
            <a:ext cx="3329339" cy="1632946"/>
          </a:xfrm>
        </p:spPr>
      </p:pic>
    </p:spTree>
    <p:extLst>
      <p:ext uri="{BB962C8B-B14F-4D97-AF65-F5344CB8AC3E}">
        <p14:creationId xmlns:p14="http://schemas.microsoft.com/office/powerpoint/2010/main" val="2563343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628" y="43746"/>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a:xfrm>
            <a:off x="358848" y="152363"/>
            <a:ext cx="11443291" cy="1144810"/>
          </a:xfrm>
        </p:spPr>
        <p:txBody>
          <a:bodyPr>
            <a:normAutofit/>
          </a:bodyPr>
          <a:lstStyle/>
          <a:p>
            <a:r>
              <a:rPr lang="es-CO" sz="2400"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ESQUEMA CON LAS PRINCIPALES ETAPAS PARA LA REALIZACIÓN DE UN ANÁLISIS DE RIESGOS</a:t>
            </a:r>
            <a:r>
              <a:rPr lang="es-CO" sz="2800"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a:t>
            </a:r>
          </a:p>
        </p:txBody>
      </p:sp>
      <p:pic>
        <p:nvPicPr>
          <p:cNvPr id="5" name="Imagen 4">
            <a:extLst>
              <a:ext uri="{FF2B5EF4-FFF2-40B4-BE49-F238E27FC236}">
                <a16:creationId xmlns:a16="http://schemas.microsoft.com/office/drawing/2014/main" id="{62A9FF1F-2363-4509-BF04-0EC80F167463}"/>
              </a:ext>
            </a:extLst>
          </p:cNvPr>
          <p:cNvPicPr>
            <a:picLocks noChangeAspect="1"/>
          </p:cNvPicPr>
          <p:nvPr/>
        </p:nvPicPr>
        <p:blipFill rotWithShape="1">
          <a:blip r:embed="rId3"/>
          <a:srcRect l="25136" t="10442" r="25775" b="11348"/>
          <a:stretch/>
        </p:blipFill>
        <p:spPr>
          <a:xfrm>
            <a:off x="1087179" y="957358"/>
            <a:ext cx="4082017" cy="3902150"/>
          </a:xfrm>
          <a:prstGeom prst="rect">
            <a:avLst/>
          </a:prstGeom>
        </p:spPr>
      </p:pic>
      <p:pic>
        <p:nvPicPr>
          <p:cNvPr id="8" name="Imagen 7">
            <a:extLst>
              <a:ext uri="{FF2B5EF4-FFF2-40B4-BE49-F238E27FC236}">
                <a16:creationId xmlns:a16="http://schemas.microsoft.com/office/drawing/2014/main" id="{0EA02E11-2EF6-4DC8-8DCF-611EF88A7673}"/>
              </a:ext>
            </a:extLst>
          </p:cNvPr>
          <p:cNvPicPr>
            <a:picLocks noChangeAspect="1"/>
          </p:cNvPicPr>
          <p:nvPr/>
        </p:nvPicPr>
        <p:blipFill rotWithShape="1">
          <a:blip r:embed="rId4"/>
          <a:srcRect l="16837" t="3024" r="13535" b="4697"/>
          <a:stretch/>
        </p:blipFill>
        <p:spPr>
          <a:xfrm>
            <a:off x="5726672" y="941132"/>
            <a:ext cx="4479850" cy="3562335"/>
          </a:xfrm>
          <a:prstGeom prst="rect">
            <a:avLst/>
          </a:prstGeom>
        </p:spPr>
      </p:pic>
      <p:sp>
        <p:nvSpPr>
          <p:cNvPr id="11" name="CuadroTexto 10">
            <a:extLst>
              <a:ext uri="{FF2B5EF4-FFF2-40B4-BE49-F238E27FC236}">
                <a16:creationId xmlns:a16="http://schemas.microsoft.com/office/drawing/2014/main" id="{0AA6D2A9-92A6-4BAB-89E1-99BFDE24800D}"/>
              </a:ext>
            </a:extLst>
          </p:cNvPr>
          <p:cNvSpPr txBox="1"/>
          <p:nvPr/>
        </p:nvSpPr>
        <p:spPr>
          <a:xfrm>
            <a:off x="838200" y="4957297"/>
            <a:ext cx="11155172" cy="923330"/>
          </a:xfrm>
          <a:prstGeom prst="rect">
            <a:avLst/>
          </a:prstGeom>
          <a:noFill/>
        </p:spPr>
        <p:txBody>
          <a:bodyPr wrap="square">
            <a:spAutoFit/>
          </a:bodyPr>
          <a:lstStyle/>
          <a:p>
            <a:pPr algn="just"/>
            <a:r>
              <a:rPr lang="es-CO" dirty="0"/>
              <a:t>Existen técnicas de análisis de riesgos que permiten anticiparse e identificar los posibles fallos en los sistemas, la realización de estas técnicas implica un trabajo en equipo, que requiere la puesta en común de los conocimientos de todas las áreas afectadas.</a:t>
            </a:r>
          </a:p>
        </p:txBody>
      </p:sp>
    </p:spTree>
    <p:extLst>
      <p:ext uri="{BB962C8B-B14F-4D97-AF65-F5344CB8AC3E}">
        <p14:creationId xmlns:p14="http://schemas.microsoft.com/office/powerpoint/2010/main" val="1595627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628" y="43746"/>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a:xfrm>
            <a:off x="358848" y="152363"/>
            <a:ext cx="11443291" cy="1144810"/>
          </a:xfrm>
        </p:spPr>
        <p:txBody>
          <a:bodyPr>
            <a:normAutofit/>
          </a:bodyPr>
          <a:lstStyle/>
          <a:p>
            <a:r>
              <a:rPr lang="es-CO" sz="2400"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REGISTRE, ANALICE Y GESTIONE LOS EFECTOS INDESEADOS</a:t>
            </a:r>
            <a:endParaRPr lang="es-CO" sz="2800"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endParaRPr>
          </a:p>
        </p:txBody>
      </p:sp>
      <p:pic>
        <p:nvPicPr>
          <p:cNvPr id="6" name="Imagen 5">
            <a:extLst>
              <a:ext uri="{FF2B5EF4-FFF2-40B4-BE49-F238E27FC236}">
                <a16:creationId xmlns:a16="http://schemas.microsoft.com/office/drawing/2014/main" id="{B4836A82-0E74-4E21-AD6E-80BB83235A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314" y="1546805"/>
            <a:ext cx="6307766" cy="3248478"/>
          </a:xfrm>
          <a:prstGeom prst="rect">
            <a:avLst/>
          </a:prstGeom>
        </p:spPr>
      </p:pic>
      <p:pic>
        <p:nvPicPr>
          <p:cNvPr id="7" name="Imagen 6">
            <a:extLst>
              <a:ext uri="{FF2B5EF4-FFF2-40B4-BE49-F238E27FC236}">
                <a16:creationId xmlns:a16="http://schemas.microsoft.com/office/drawing/2014/main" id="{FBD3D8B0-27DA-4F2A-BEF1-DB6D995FB98E}"/>
              </a:ext>
            </a:extLst>
          </p:cNvPr>
          <p:cNvPicPr>
            <a:picLocks noChangeAspect="1"/>
          </p:cNvPicPr>
          <p:nvPr/>
        </p:nvPicPr>
        <p:blipFill>
          <a:blip r:embed="rId4"/>
          <a:stretch>
            <a:fillRect/>
          </a:stretch>
        </p:blipFill>
        <p:spPr>
          <a:xfrm>
            <a:off x="6879460" y="1155846"/>
            <a:ext cx="5113912" cy="3639437"/>
          </a:xfrm>
          <a:prstGeom prst="rect">
            <a:avLst/>
          </a:prstGeom>
        </p:spPr>
      </p:pic>
    </p:spTree>
    <p:extLst>
      <p:ext uri="{BB962C8B-B14F-4D97-AF65-F5344CB8AC3E}">
        <p14:creationId xmlns:p14="http://schemas.microsoft.com/office/powerpoint/2010/main" val="2466713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3" y="0"/>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p:txBody>
          <a:bodyPr/>
          <a:lstStyle/>
          <a:p>
            <a:r>
              <a:rPr lang="es-CO"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ALERTAS</a:t>
            </a:r>
          </a:p>
        </p:txBody>
      </p:sp>
      <p:sp>
        <p:nvSpPr>
          <p:cNvPr id="3" name="Marcador de contenido 2">
            <a:extLst>
              <a:ext uri="{FF2B5EF4-FFF2-40B4-BE49-F238E27FC236}">
                <a16:creationId xmlns:a16="http://schemas.microsoft.com/office/drawing/2014/main" id="{411027F7-55B5-4C49-A4E2-C239D0A55882}"/>
              </a:ext>
            </a:extLst>
          </p:cNvPr>
          <p:cNvSpPr>
            <a:spLocks noGrp="1"/>
          </p:cNvSpPr>
          <p:nvPr>
            <p:ph idx="1"/>
          </p:nvPr>
        </p:nvSpPr>
        <p:spPr>
          <a:xfrm>
            <a:off x="695975" y="1517281"/>
            <a:ext cx="7306340" cy="4351338"/>
          </a:xfrm>
        </p:spPr>
        <p:txBody>
          <a:bodyPr>
            <a:normAutofit fontScale="77500" lnSpcReduction="20000"/>
          </a:bodyPr>
          <a:lstStyle/>
          <a:p>
            <a:pPr marL="0" indent="0" algn="just">
              <a:buNone/>
            </a:pPr>
            <a:r>
              <a:rPr lang="es-CO" dirty="0">
                <a:latin typeface="Arial" panose="020B0604020202020204" pitchFamily="34" charset="0"/>
                <a:cs typeface="Arial" panose="020B0604020202020204" pitchFamily="34" charset="0"/>
              </a:rPr>
              <a:t>La información que se puede encontrar en las páginas oficiales, contempla recomendaciones e información general de Alertas, Informes de Seguridad así como Retiros de producto del mercado notificados por los fabricantes de reactivos de diagnóstico in vitro en cumplimiento de sus responsabilidades respecto a la seguridad, calidad y desempeño de los productos que comercializa en el mundo.</a:t>
            </a:r>
          </a:p>
          <a:p>
            <a:pPr marL="0" indent="0" algn="just">
              <a:buNone/>
            </a:pPr>
            <a:endParaRPr lang="es-CO" dirty="0">
              <a:latin typeface="Arial" panose="020B0604020202020204" pitchFamily="34" charset="0"/>
              <a:cs typeface="Arial" panose="020B0604020202020204" pitchFamily="34" charset="0"/>
            </a:endParaRPr>
          </a:p>
          <a:p>
            <a:pPr marL="0" indent="0" algn="just">
              <a:buNone/>
            </a:pPr>
            <a:r>
              <a:rPr lang="es-CO" dirty="0">
                <a:latin typeface="Arial" panose="020B0604020202020204" pitchFamily="34" charset="0"/>
                <a:cs typeface="Arial" panose="020B0604020202020204" pitchFamily="34" charset="0"/>
              </a:rPr>
              <a:t>Con lo anterior el Invima puede identificar, evaluar, valorar e intervenir en los casos en que los reactivos de diagnóstico in vitro se comercialicen en nuestro país y sea necesario aplicar alguna medida de índole sanitario para posteriormente comunicar a la comunidad el resultado de la gestión de los riesgos identificados.</a:t>
            </a:r>
          </a:p>
        </p:txBody>
      </p:sp>
      <p:pic>
        <p:nvPicPr>
          <p:cNvPr id="5" name="Imagen 4">
            <a:extLst>
              <a:ext uri="{FF2B5EF4-FFF2-40B4-BE49-F238E27FC236}">
                <a16:creationId xmlns:a16="http://schemas.microsoft.com/office/drawing/2014/main" id="{E5B602D8-E59A-4ECB-BF16-4B9FA517E518}"/>
              </a:ext>
            </a:extLst>
          </p:cNvPr>
          <p:cNvPicPr>
            <a:picLocks noChangeAspect="1"/>
          </p:cNvPicPr>
          <p:nvPr/>
        </p:nvPicPr>
        <p:blipFill>
          <a:blip r:embed="rId3"/>
          <a:stretch>
            <a:fillRect/>
          </a:stretch>
        </p:blipFill>
        <p:spPr>
          <a:xfrm>
            <a:off x="8495414" y="2098029"/>
            <a:ext cx="3274828" cy="2481093"/>
          </a:xfrm>
          <a:prstGeom prst="rect">
            <a:avLst/>
          </a:prstGeom>
        </p:spPr>
      </p:pic>
    </p:spTree>
    <p:extLst>
      <p:ext uri="{BB962C8B-B14F-4D97-AF65-F5344CB8AC3E}">
        <p14:creationId xmlns:p14="http://schemas.microsoft.com/office/powerpoint/2010/main" val="1754444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3" y="0"/>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p:txBody>
          <a:bodyPr/>
          <a:lstStyle/>
          <a:p>
            <a:r>
              <a:rPr lang="es-CO"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NOTIFICACIÓN DE ALERTAS</a:t>
            </a:r>
          </a:p>
        </p:txBody>
      </p:sp>
      <p:sp>
        <p:nvSpPr>
          <p:cNvPr id="3" name="Marcador de contenido 2">
            <a:extLst>
              <a:ext uri="{FF2B5EF4-FFF2-40B4-BE49-F238E27FC236}">
                <a16:creationId xmlns:a16="http://schemas.microsoft.com/office/drawing/2014/main" id="{411027F7-55B5-4C49-A4E2-C239D0A55882}"/>
              </a:ext>
            </a:extLst>
          </p:cNvPr>
          <p:cNvSpPr>
            <a:spLocks noGrp="1"/>
          </p:cNvSpPr>
          <p:nvPr>
            <p:ph idx="1"/>
          </p:nvPr>
        </p:nvSpPr>
        <p:spPr>
          <a:xfrm>
            <a:off x="744279" y="1690688"/>
            <a:ext cx="7306340" cy="4351338"/>
          </a:xfrm>
        </p:spPr>
        <p:txBody>
          <a:bodyPr>
            <a:normAutofit lnSpcReduction="10000"/>
          </a:bodyPr>
          <a:lstStyle/>
          <a:p>
            <a:pPr marL="0" indent="0" algn="just">
              <a:buNone/>
            </a:pPr>
            <a:r>
              <a:rPr lang="es-CO" b="0" i="0" dirty="0">
                <a:solidFill>
                  <a:srgbClr val="333333"/>
                </a:solidFill>
                <a:effectLst/>
                <a:latin typeface="Arial" panose="020B0604020202020204" pitchFamily="34" charset="0"/>
              </a:rPr>
              <a:t>Para la notificación de informe de seguridad, retiro de productos del mercado o de una alerta, los fabricantes e importadores de reactivos de diagnóstico in vitro deben realizar el reporte mediante el aplicativo Web de Reactivovigilancia con su usuario y contraseña, adicionalmente si hay clientes a quienes se les distribuyó el producto, deberá enviar el listado al correo de </a:t>
            </a:r>
            <a:r>
              <a:rPr lang="es-CO" b="0" i="0" u="none" strike="noStrike" dirty="0">
                <a:solidFill>
                  <a:srgbClr val="2DA4BE"/>
                </a:solidFill>
                <a:effectLst/>
                <a:latin typeface="Arial" panose="020B0604020202020204" pitchFamily="34" charset="0"/>
                <a:hlinkClick r:id="rId3"/>
              </a:rPr>
              <a:t>reactivovigilancia@invima.gov.co</a:t>
            </a:r>
            <a:r>
              <a:rPr lang="es-CO" b="0" i="0" dirty="0">
                <a:solidFill>
                  <a:srgbClr val="333333"/>
                </a:solidFill>
                <a:effectLst/>
                <a:latin typeface="Arial" panose="020B0604020202020204" pitchFamily="34" charset="0"/>
              </a:rPr>
              <a:t>, diligenciando el </a:t>
            </a:r>
            <a:r>
              <a:rPr lang="es-CO" b="0" i="0" u="none" strike="noStrike" dirty="0">
                <a:solidFill>
                  <a:srgbClr val="2DA4BE"/>
                </a:solidFill>
                <a:effectLst/>
                <a:latin typeface="Arial" panose="020B0604020202020204" pitchFamily="34" charset="0"/>
                <a:hlinkClick r:id="rId4"/>
              </a:rPr>
              <a:t>“Listado de Reactivos de Diagnóstico </a:t>
            </a:r>
            <a:r>
              <a:rPr lang="es-CO" b="0" i="0" u="none" strike="noStrike" dirty="0" err="1">
                <a:solidFill>
                  <a:srgbClr val="2DA4BE"/>
                </a:solidFill>
                <a:effectLst/>
                <a:latin typeface="Arial" panose="020B0604020202020204" pitchFamily="34" charset="0"/>
                <a:hlinkClick r:id="rId4"/>
              </a:rPr>
              <a:t>inVitro</a:t>
            </a:r>
            <a:r>
              <a:rPr lang="es-CO" b="0" i="0" u="none" strike="noStrike" dirty="0">
                <a:solidFill>
                  <a:srgbClr val="2DA4BE"/>
                </a:solidFill>
                <a:effectLst/>
                <a:latin typeface="Arial" panose="020B0604020202020204" pitchFamily="34" charset="0"/>
                <a:hlinkClick r:id="rId4"/>
              </a:rPr>
              <a:t> reportados”</a:t>
            </a:r>
            <a:endParaRPr lang="es-CO"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E5B602D8-E59A-4ECB-BF16-4B9FA517E518}"/>
              </a:ext>
            </a:extLst>
          </p:cNvPr>
          <p:cNvPicPr>
            <a:picLocks noChangeAspect="1"/>
          </p:cNvPicPr>
          <p:nvPr/>
        </p:nvPicPr>
        <p:blipFill>
          <a:blip r:embed="rId5"/>
          <a:stretch>
            <a:fillRect/>
          </a:stretch>
        </p:blipFill>
        <p:spPr>
          <a:xfrm>
            <a:off x="8715324" y="2098029"/>
            <a:ext cx="3054917" cy="2314483"/>
          </a:xfrm>
          <a:prstGeom prst="rect">
            <a:avLst/>
          </a:prstGeom>
        </p:spPr>
      </p:pic>
    </p:spTree>
    <p:extLst>
      <p:ext uri="{BB962C8B-B14F-4D97-AF65-F5344CB8AC3E}">
        <p14:creationId xmlns:p14="http://schemas.microsoft.com/office/powerpoint/2010/main" val="137344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3" y="0"/>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a:xfrm>
            <a:off x="699977" y="100179"/>
            <a:ext cx="10515600" cy="1325563"/>
          </a:xfrm>
        </p:spPr>
        <p:txBody>
          <a:bodyPr/>
          <a:lstStyle/>
          <a:p>
            <a:r>
              <a:rPr lang="es-CO"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Reporte los efectos indeseados</a:t>
            </a:r>
          </a:p>
        </p:txBody>
      </p:sp>
      <p:sp>
        <p:nvSpPr>
          <p:cNvPr id="3" name="Marcador de contenido 2">
            <a:extLst>
              <a:ext uri="{FF2B5EF4-FFF2-40B4-BE49-F238E27FC236}">
                <a16:creationId xmlns:a16="http://schemas.microsoft.com/office/drawing/2014/main" id="{411027F7-55B5-4C49-A4E2-C239D0A55882}"/>
              </a:ext>
            </a:extLst>
          </p:cNvPr>
          <p:cNvSpPr>
            <a:spLocks noGrp="1"/>
          </p:cNvSpPr>
          <p:nvPr>
            <p:ph idx="1"/>
          </p:nvPr>
        </p:nvSpPr>
        <p:spPr>
          <a:xfrm>
            <a:off x="631751" y="1253330"/>
            <a:ext cx="6024229" cy="4286233"/>
          </a:xfrm>
        </p:spPr>
        <p:txBody>
          <a:bodyPr>
            <a:normAutofit fontScale="92500" lnSpcReduction="10000"/>
          </a:bodyPr>
          <a:lstStyle/>
          <a:p>
            <a:pPr marL="0" indent="0" algn="just">
              <a:buNone/>
            </a:pPr>
            <a:r>
              <a:rPr lang="es-CO" dirty="0">
                <a:latin typeface="Arial" panose="020B0604020202020204" pitchFamily="34" charset="0"/>
                <a:cs typeface="Arial" panose="020B0604020202020204" pitchFamily="34" charset="0"/>
              </a:rPr>
              <a:t>El reporte debe realizarse a través del aplicativo Web de Reactivovigilancia, el cual articula a todos los actores. </a:t>
            </a:r>
          </a:p>
          <a:p>
            <a:pPr marL="0" indent="0" algn="just">
              <a:buNone/>
            </a:pPr>
            <a:r>
              <a:rPr lang="es-CO" dirty="0">
                <a:latin typeface="Arial" panose="020B0604020202020204" pitchFamily="34" charset="0"/>
                <a:cs typeface="Arial" panose="020B0604020202020204" pitchFamily="34" charset="0"/>
              </a:rPr>
              <a:t>Para reporte en línea de eventos adversos, reporte de trimestral de incidentes, reporte trimestral en cero, alertas, informes de seguridad y retiros del producto del mercado, consulte el manual y realice su registro para reportar, una vez su usuario sea activado podrá ingresar con su ID y contraseña para realizar el reporte.</a:t>
            </a:r>
          </a:p>
        </p:txBody>
      </p:sp>
      <p:pic>
        <p:nvPicPr>
          <p:cNvPr id="5" name="Imagen 4">
            <a:extLst>
              <a:ext uri="{FF2B5EF4-FFF2-40B4-BE49-F238E27FC236}">
                <a16:creationId xmlns:a16="http://schemas.microsoft.com/office/drawing/2014/main" id="{E5B602D8-E59A-4ECB-BF16-4B9FA517E518}"/>
              </a:ext>
            </a:extLst>
          </p:cNvPr>
          <p:cNvPicPr>
            <a:picLocks noChangeAspect="1"/>
          </p:cNvPicPr>
          <p:nvPr/>
        </p:nvPicPr>
        <p:blipFill>
          <a:blip r:embed="rId3"/>
          <a:stretch>
            <a:fillRect/>
          </a:stretch>
        </p:blipFill>
        <p:spPr>
          <a:xfrm>
            <a:off x="9673438" y="0"/>
            <a:ext cx="1542139" cy="1168364"/>
          </a:xfrm>
          <a:prstGeom prst="rect">
            <a:avLst/>
          </a:prstGeom>
        </p:spPr>
      </p:pic>
      <p:pic>
        <p:nvPicPr>
          <p:cNvPr id="6" name="Imagen 5">
            <a:extLst>
              <a:ext uri="{FF2B5EF4-FFF2-40B4-BE49-F238E27FC236}">
                <a16:creationId xmlns:a16="http://schemas.microsoft.com/office/drawing/2014/main" id="{FA82126A-3690-4B07-AC3A-EF2709AA4596}"/>
              </a:ext>
            </a:extLst>
          </p:cNvPr>
          <p:cNvPicPr>
            <a:picLocks noChangeAspect="1"/>
          </p:cNvPicPr>
          <p:nvPr/>
        </p:nvPicPr>
        <p:blipFill rotWithShape="1">
          <a:blip r:embed="rId4"/>
          <a:srcRect l="13808" r="15830"/>
          <a:stretch/>
        </p:blipFill>
        <p:spPr>
          <a:xfrm>
            <a:off x="7212418" y="1425742"/>
            <a:ext cx="4284920" cy="3806159"/>
          </a:xfrm>
          <a:prstGeom prst="rect">
            <a:avLst/>
          </a:prstGeom>
        </p:spPr>
      </p:pic>
    </p:spTree>
    <p:extLst>
      <p:ext uri="{BB962C8B-B14F-4D97-AF65-F5344CB8AC3E}">
        <p14:creationId xmlns:p14="http://schemas.microsoft.com/office/powerpoint/2010/main" val="2803116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3" y="0"/>
            <a:ext cx="12192000" cy="6858000"/>
          </a:xfrm>
          <a:prstGeom prst="rect">
            <a:avLst/>
          </a:prstGeom>
        </p:spPr>
      </p:pic>
      <p:sp>
        <p:nvSpPr>
          <p:cNvPr id="2" name="Título 1">
            <a:extLst>
              <a:ext uri="{FF2B5EF4-FFF2-40B4-BE49-F238E27FC236}">
                <a16:creationId xmlns:a16="http://schemas.microsoft.com/office/drawing/2014/main" id="{1AD1A731-4EC3-45F0-A0D6-2D122E33A84B}"/>
              </a:ext>
            </a:extLst>
          </p:cNvPr>
          <p:cNvSpPr>
            <a:spLocks noGrp="1"/>
          </p:cNvSpPr>
          <p:nvPr>
            <p:ph type="title"/>
          </p:nvPr>
        </p:nvSpPr>
        <p:spPr/>
        <p:txBody>
          <a:bodyPr/>
          <a:lstStyle/>
          <a:p>
            <a:r>
              <a:rPr lang="es-CO"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rPr>
              <a:t>Reporte los efectos indeseados Clinica Las Lajas con los Reactivos. </a:t>
            </a:r>
          </a:p>
        </p:txBody>
      </p:sp>
      <p:sp>
        <p:nvSpPr>
          <p:cNvPr id="3" name="Marcador de contenido 2">
            <a:extLst>
              <a:ext uri="{FF2B5EF4-FFF2-40B4-BE49-F238E27FC236}">
                <a16:creationId xmlns:a16="http://schemas.microsoft.com/office/drawing/2014/main" id="{411027F7-55B5-4C49-A4E2-C239D0A55882}"/>
              </a:ext>
            </a:extLst>
          </p:cNvPr>
          <p:cNvSpPr>
            <a:spLocks noGrp="1"/>
          </p:cNvSpPr>
          <p:nvPr>
            <p:ph idx="1"/>
          </p:nvPr>
        </p:nvSpPr>
        <p:spPr>
          <a:xfrm>
            <a:off x="838199" y="1825625"/>
            <a:ext cx="10849495" cy="4351338"/>
          </a:xfrm>
        </p:spPr>
        <p:txBody>
          <a:bodyPr>
            <a:normAutofit/>
          </a:bodyPr>
          <a:lstStyle/>
          <a:p>
            <a:pPr marL="0" indent="0" algn="just">
              <a:buNone/>
            </a:pPr>
            <a:r>
              <a:rPr lang="es-CO" sz="1800" dirty="0">
                <a:latin typeface="Arial" panose="020B0604020202020204" pitchFamily="34" charset="0"/>
                <a:ea typeface="Arial" panose="020B0604020202020204" pitchFamily="34" charset="0"/>
              </a:rPr>
              <a:t>Clínica Las Lajas, cuenta con el </a:t>
            </a:r>
            <a:r>
              <a:rPr lang="es-CO" sz="1800" dirty="0">
                <a:effectLst/>
                <a:latin typeface="Arial" panose="020B0604020202020204" pitchFamily="34" charset="0"/>
                <a:ea typeface="Arial" panose="020B0604020202020204" pitchFamily="34" charset="0"/>
              </a:rPr>
              <a:t>Programa Institucional de Reactivovigilancia en el cual se encuentra los lineamientos operativos para el desarrollo de las actividades de reactivovigilancia; adicionalmente, cuenta con el procedimiento y formatos relacionados con la ejecución del programa, entre los que se encuentran:</a:t>
            </a:r>
          </a:p>
          <a:p>
            <a:pPr marL="0" indent="0" algn="just">
              <a:buNone/>
            </a:pPr>
            <a:endParaRPr lang="es-CO" sz="1800" dirty="0">
              <a:effectLst/>
              <a:latin typeface="Arial" panose="020B0604020202020204" pitchFamily="34" charset="0"/>
              <a:ea typeface="Arial" panose="020B0604020202020204" pitchFamily="34" charset="0"/>
            </a:endParaRPr>
          </a:p>
          <a:p>
            <a:pPr marL="0" indent="0" algn="just">
              <a:buNone/>
            </a:pPr>
            <a:endParaRPr lang="es-CO"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8A05A1C9-C879-4B22-A3A2-4926F9A0A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1589" y="2852467"/>
            <a:ext cx="4456105" cy="2297654"/>
          </a:xfrm>
          <a:prstGeom prst="rect">
            <a:avLst/>
          </a:prstGeom>
        </p:spPr>
      </p:pic>
      <p:sp>
        <p:nvSpPr>
          <p:cNvPr id="7" name="CuadroTexto 6">
            <a:extLst>
              <a:ext uri="{FF2B5EF4-FFF2-40B4-BE49-F238E27FC236}">
                <a16:creationId xmlns:a16="http://schemas.microsoft.com/office/drawing/2014/main" id="{50E72C38-CD29-4AC4-9EFA-28F291319B4B}"/>
              </a:ext>
            </a:extLst>
          </p:cNvPr>
          <p:cNvSpPr txBox="1"/>
          <p:nvPr/>
        </p:nvSpPr>
        <p:spPr>
          <a:xfrm>
            <a:off x="838199" y="3124131"/>
            <a:ext cx="6217920" cy="1754326"/>
          </a:xfrm>
          <a:prstGeom prst="rect">
            <a:avLst/>
          </a:prstGeom>
          <a:noFill/>
        </p:spPr>
        <p:txBody>
          <a:bodyPr wrap="square">
            <a:spAutoFit/>
          </a:bodyPr>
          <a:lstStyle/>
          <a:p>
            <a:pPr algn="just"/>
            <a:r>
              <a:rPr lang="es-CO" b="1" dirty="0">
                <a:latin typeface="Arial" panose="020B0604020202020204" pitchFamily="34" charset="0"/>
                <a:cs typeface="Arial" panose="020B0604020202020204" pitchFamily="34" charset="0"/>
              </a:rPr>
              <a:t>1. REGISTRO DE EFECTOS INDESEADOS CON LOS REACTIVOS DE DIAGNOSTICO IN VITRO (RDIV)</a:t>
            </a:r>
          </a:p>
          <a:p>
            <a:pPr algn="just"/>
            <a:r>
              <a:rPr lang="es-CO" dirty="0">
                <a:latin typeface="Arial" panose="020B0604020202020204" pitchFamily="34" charset="0"/>
                <a:cs typeface="Arial" panose="020B0604020202020204" pitchFamily="34" charset="0"/>
              </a:rPr>
              <a:t>Ante la identificación de algún efecto indeseado con los reactivos diagnósticos in vitro debemos primero realizar su registro en el formato de Reporte incidentes o eventos por reactivos GLC-FMT-146-S2. </a:t>
            </a:r>
          </a:p>
        </p:txBody>
      </p:sp>
    </p:spTree>
    <p:extLst>
      <p:ext uri="{BB962C8B-B14F-4D97-AF65-F5344CB8AC3E}">
        <p14:creationId xmlns:p14="http://schemas.microsoft.com/office/powerpoint/2010/main" val="77826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876"/>
            <a:ext cx="12192000" cy="6858000"/>
          </a:xfrm>
          <a:prstGeom prst="rect">
            <a:avLst/>
          </a:prstGeom>
        </p:spPr>
      </p:pic>
      <p:sp>
        <p:nvSpPr>
          <p:cNvPr id="3" name="Marcador de contenido 2">
            <a:extLst>
              <a:ext uri="{FF2B5EF4-FFF2-40B4-BE49-F238E27FC236}">
                <a16:creationId xmlns:a16="http://schemas.microsoft.com/office/drawing/2014/main" id="{411027F7-55B5-4C49-A4E2-C239D0A55882}"/>
              </a:ext>
            </a:extLst>
          </p:cNvPr>
          <p:cNvSpPr>
            <a:spLocks noGrp="1"/>
          </p:cNvSpPr>
          <p:nvPr>
            <p:ph idx="1"/>
          </p:nvPr>
        </p:nvSpPr>
        <p:spPr>
          <a:xfrm>
            <a:off x="555889" y="744971"/>
            <a:ext cx="10549914" cy="4351338"/>
          </a:xfrm>
        </p:spPr>
        <p:txBody>
          <a:bodyPr>
            <a:normAutofit lnSpcReduction="10000"/>
          </a:bodyPr>
          <a:lstStyle/>
          <a:p>
            <a:pPr marL="0" indent="0" algn="just">
              <a:buNone/>
            </a:pPr>
            <a:r>
              <a:rPr lang="es-CO" dirty="0">
                <a:latin typeface="Arial" panose="020B0604020202020204" pitchFamily="34" charset="0"/>
                <a:cs typeface="Arial" panose="020B0604020202020204" pitchFamily="34" charset="0"/>
              </a:rPr>
              <a:t>2. </a:t>
            </a:r>
            <a:r>
              <a:rPr lang="es-CO" sz="1800" b="1" i="1" dirty="0">
                <a:effectLst/>
                <a:latin typeface="Cambria" panose="02040503050406030204" pitchFamily="18" charset="0"/>
                <a:ea typeface="Arial" panose="020B0604020202020204" pitchFamily="34" charset="0"/>
                <a:cs typeface="Times New Roman" panose="02020603050405020304" pitchFamily="18" charset="0"/>
              </a:rPr>
              <a:t>Análisis y gestión de efectos indeseados.</a:t>
            </a:r>
          </a:p>
          <a:p>
            <a:pPr marL="0" indent="0" algn="just">
              <a:buNone/>
            </a:pPr>
            <a:r>
              <a:rPr lang="es-CO" sz="1800" dirty="0">
                <a:effectLst/>
                <a:latin typeface="Arial" panose="020B0604020202020204" pitchFamily="34" charset="0"/>
                <a:ea typeface="Arial" panose="020B0604020202020204" pitchFamily="34" charset="0"/>
              </a:rPr>
              <a:t>P</a:t>
            </a:r>
            <a:r>
              <a:rPr lang="es-CO" sz="1800" spc="-5" dirty="0">
                <a:effectLst/>
                <a:latin typeface="Arial" panose="020B0604020202020204" pitchFamily="34" charset="0"/>
                <a:ea typeface="Arial" panose="020B0604020202020204" pitchFamily="34" charset="0"/>
              </a:rPr>
              <a:t>a</a:t>
            </a:r>
            <a:r>
              <a:rPr lang="es-CO" sz="1800" dirty="0">
                <a:effectLst/>
                <a:latin typeface="Arial" panose="020B0604020202020204" pitchFamily="34" charset="0"/>
                <a:ea typeface="Arial" panose="020B0604020202020204" pitchFamily="34" charset="0"/>
              </a:rPr>
              <a:t>ra </a:t>
            </a:r>
            <a:r>
              <a:rPr lang="es-CO" sz="1800" spc="10" dirty="0">
                <a:effectLst/>
                <a:latin typeface="Arial" panose="020B0604020202020204" pitchFamily="34" charset="0"/>
                <a:ea typeface="Arial" panose="020B0604020202020204" pitchFamily="34" charset="0"/>
              </a:rPr>
              <a:t>e</a:t>
            </a:r>
            <a:r>
              <a:rPr lang="es-CO" sz="1800" dirty="0">
                <a:effectLst/>
                <a:latin typeface="Arial" panose="020B0604020202020204" pitchFamily="34" charset="0"/>
                <a:ea typeface="Arial" panose="020B0604020202020204" pitchFamily="34" charset="0"/>
              </a:rPr>
              <a:t>l </a:t>
            </a:r>
            <a:r>
              <a:rPr lang="es-CO" sz="1800" spc="-5" dirty="0">
                <a:effectLst/>
                <a:latin typeface="Arial" panose="020B0604020202020204" pitchFamily="34" charset="0"/>
                <a:ea typeface="Arial" panose="020B0604020202020204" pitchFamily="34" charset="0"/>
              </a:rPr>
              <a:t>a</a:t>
            </a:r>
            <a:r>
              <a:rPr lang="es-CO" sz="1800" spc="10" dirty="0">
                <a:effectLst/>
                <a:latin typeface="Arial" panose="020B0604020202020204" pitchFamily="34" charset="0"/>
                <a:ea typeface="Arial" panose="020B0604020202020204" pitchFamily="34" charset="0"/>
              </a:rPr>
              <a:t>n</a:t>
            </a:r>
            <a:r>
              <a:rPr lang="es-CO" sz="1800" spc="-5" dirty="0">
                <a:effectLst/>
                <a:latin typeface="Arial" panose="020B0604020202020204" pitchFamily="34" charset="0"/>
                <a:ea typeface="Arial" panose="020B0604020202020204" pitchFamily="34" charset="0"/>
              </a:rPr>
              <a:t>áli</a:t>
            </a:r>
            <a:r>
              <a:rPr lang="es-CO" sz="1800" spc="20" dirty="0">
                <a:effectLst/>
                <a:latin typeface="Arial" panose="020B0604020202020204" pitchFamily="34" charset="0"/>
                <a:ea typeface="Arial" panose="020B0604020202020204" pitchFamily="34" charset="0"/>
              </a:rPr>
              <a:t>s</a:t>
            </a:r>
            <a:r>
              <a:rPr lang="es-CO" sz="1800" spc="-5" dirty="0">
                <a:effectLst/>
                <a:latin typeface="Arial" panose="020B0604020202020204" pitchFamily="34" charset="0"/>
                <a:ea typeface="Arial" panose="020B0604020202020204" pitchFamily="34" charset="0"/>
              </a:rPr>
              <a:t>i</a:t>
            </a:r>
            <a:r>
              <a:rPr lang="es-CO" sz="1800" dirty="0">
                <a:effectLst/>
                <a:latin typeface="Arial" panose="020B0604020202020204" pitchFamily="34" charset="0"/>
                <a:ea typeface="Arial" panose="020B0604020202020204" pitchFamily="34" charset="0"/>
              </a:rPr>
              <a:t>s,</a:t>
            </a:r>
            <a:r>
              <a:rPr lang="es-CO" sz="1800" spc="10"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ge</a:t>
            </a:r>
            <a:r>
              <a:rPr lang="es-CO" sz="1800" dirty="0">
                <a:effectLst/>
                <a:latin typeface="Arial" panose="020B0604020202020204" pitchFamily="34" charset="0"/>
                <a:ea typeface="Arial" panose="020B0604020202020204" pitchFamily="34" charset="0"/>
              </a:rPr>
              <a:t>s</a:t>
            </a:r>
            <a:r>
              <a:rPr lang="es-CO" sz="1800" spc="5" dirty="0">
                <a:effectLst/>
                <a:latin typeface="Arial" panose="020B0604020202020204" pitchFamily="34" charset="0"/>
                <a:ea typeface="Arial" panose="020B0604020202020204" pitchFamily="34" charset="0"/>
              </a:rPr>
              <a:t>t</a:t>
            </a:r>
            <a:r>
              <a:rPr lang="es-CO" sz="1800" spc="10" dirty="0">
                <a:effectLst/>
                <a:latin typeface="Arial" panose="020B0604020202020204" pitchFamily="34" charset="0"/>
                <a:ea typeface="Arial" panose="020B0604020202020204" pitchFamily="34" charset="0"/>
              </a:rPr>
              <a:t>i</a:t>
            </a:r>
            <a:r>
              <a:rPr lang="es-CO" sz="1800" spc="-5" dirty="0">
                <a:effectLst/>
                <a:latin typeface="Arial" panose="020B0604020202020204" pitchFamily="34" charset="0"/>
                <a:ea typeface="Arial" panose="020B0604020202020204" pitchFamily="34" charset="0"/>
              </a:rPr>
              <a:t>ó</a:t>
            </a:r>
            <a:r>
              <a:rPr lang="es-CO" sz="1800" dirty="0">
                <a:effectLst/>
                <a:latin typeface="Arial" panose="020B0604020202020204" pitchFamily="34" charset="0"/>
                <a:ea typeface="Arial" panose="020B0604020202020204" pitchFamily="34" charset="0"/>
              </a:rPr>
              <a:t>n y</a:t>
            </a:r>
            <a:r>
              <a:rPr lang="es-CO" sz="1800" spc="5" dirty="0">
                <a:effectLst/>
                <a:latin typeface="Arial" panose="020B0604020202020204" pitchFamily="34" charset="0"/>
                <a:ea typeface="Arial" panose="020B0604020202020204" pitchFamily="34" charset="0"/>
              </a:rPr>
              <a:t> </a:t>
            </a:r>
            <a:r>
              <a:rPr lang="es-CO" sz="1800" spc="20" dirty="0">
                <a:effectLst/>
                <a:latin typeface="Arial" panose="020B0604020202020204" pitchFamily="34" charset="0"/>
                <a:ea typeface="Arial" panose="020B0604020202020204" pitchFamily="34" charset="0"/>
              </a:rPr>
              <a:t>c</a:t>
            </a:r>
            <a:r>
              <a:rPr lang="es-CO" sz="1800" spc="-5" dirty="0">
                <a:effectLst/>
                <a:latin typeface="Arial" panose="020B0604020202020204" pitchFamily="34" charset="0"/>
                <a:ea typeface="Arial" panose="020B0604020202020204" pitchFamily="34" charset="0"/>
              </a:rPr>
              <a:t>o</a:t>
            </a:r>
            <a:r>
              <a:rPr lang="es-CO" sz="1800" dirty="0">
                <a:effectLst/>
                <a:latin typeface="Arial" panose="020B0604020202020204" pitchFamily="34" charset="0"/>
                <a:ea typeface="Arial" panose="020B0604020202020204" pitchFamily="34" charset="0"/>
              </a:rPr>
              <a:t>m</a:t>
            </a:r>
            <a:r>
              <a:rPr lang="es-CO" sz="1800" spc="-5" dirty="0">
                <a:effectLst/>
                <a:latin typeface="Arial" panose="020B0604020202020204" pitchFamily="34" charset="0"/>
                <a:ea typeface="Arial" panose="020B0604020202020204" pitchFamily="34" charset="0"/>
              </a:rPr>
              <a:t>u</a:t>
            </a:r>
            <a:r>
              <a:rPr lang="es-CO" sz="1800" spc="10" dirty="0">
                <a:effectLst/>
                <a:latin typeface="Arial" panose="020B0604020202020204" pitchFamily="34" charset="0"/>
                <a:ea typeface="Arial" panose="020B0604020202020204" pitchFamily="34" charset="0"/>
              </a:rPr>
              <a:t>n</a:t>
            </a:r>
            <a:r>
              <a:rPr lang="es-CO" sz="1800" spc="-5" dirty="0">
                <a:effectLst/>
                <a:latin typeface="Arial" panose="020B0604020202020204" pitchFamily="34" charset="0"/>
                <a:ea typeface="Arial" panose="020B0604020202020204" pitchFamily="34" charset="0"/>
              </a:rPr>
              <a:t>i</a:t>
            </a:r>
            <a:r>
              <a:rPr lang="es-CO" sz="1800" dirty="0">
                <a:effectLst/>
                <a:latin typeface="Arial" panose="020B0604020202020204" pitchFamily="34" charset="0"/>
                <a:ea typeface="Arial" panose="020B0604020202020204" pitchFamily="34" charset="0"/>
              </a:rPr>
              <a:t>c</a:t>
            </a:r>
            <a:r>
              <a:rPr lang="es-CO" sz="1800" spc="-5" dirty="0">
                <a:effectLst/>
                <a:latin typeface="Arial" panose="020B0604020202020204" pitchFamily="34" charset="0"/>
                <a:ea typeface="Arial" panose="020B0604020202020204" pitchFamily="34" charset="0"/>
              </a:rPr>
              <a:t>a</a:t>
            </a:r>
            <a:r>
              <a:rPr lang="es-CO" sz="1800" dirty="0">
                <a:effectLst/>
                <a:latin typeface="Arial" panose="020B0604020202020204" pitchFamily="34" charset="0"/>
                <a:ea typeface="Arial" panose="020B0604020202020204" pitchFamily="34" charset="0"/>
              </a:rPr>
              <a:t>c</a:t>
            </a:r>
            <a:r>
              <a:rPr lang="es-CO" sz="1800" spc="10" dirty="0">
                <a:effectLst/>
                <a:latin typeface="Arial" panose="020B0604020202020204" pitchFamily="34" charset="0"/>
                <a:ea typeface="Arial" panose="020B0604020202020204" pitchFamily="34" charset="0"/>
              </a:rPr>
              <a:t>i</a:t>
            </a:r>
            <a:r>
              <a:rPr lang="es-CO" sz="1800" spc="-5" dirty="0">
                <a:effectLst/>
                <a:latin typeface="Arial" panose="020B0604020202020204" pitchFamily="34" charset="0"/>
                <a:ea typeface="Arial" panose="020B0604020202020204" pitchFamily="34" charset="0"/>
              </a:rPr>
              <a:t>ó</a:t>
            </a:r>
            <a:r>
              <a:rPr lang="es-CO" sz="1800" dirty="0">
                <a:effectLst/>
                <a:latin typeface="Arial" panose="020B0604020202020204" pitchFamily="34" charset="0"/>
                <a:ea typeface="Arial" panose="020B0604020202020204" pitchFamily="34" charset="0"/>
              </a:rPr>
              <a:t>n </a:t>
            </a:r>
            <a:r>
              <a:rPr lang="es-CO" sz="1800" spc="10" dirty="0">
                <a:effectLst/>
                <a:latin typeface="Arial" panose="020B0604020202020204" pitchFamily="34" charset="0"/>
                <a:ea typeface="Arial" panose="020B0604020202020204" pitchFamily="34" charset="0"/>
              </a:rPr>
              <a:t>d</a:t>
            </a:r>
            <a:r>
              <a:rPr lang="es-CO" sz="1800" dirty="0">
                <a:effectLst/>
                <a:latin typeface="Arial" panose="020B0604020202020204" pitchFamily="34" charset="0"/>
                <a:ea typeface="Arial" panose="020B0604020202020204" pitchFamily="34" charset="0"/>
              </a:rPr>
              <a:t>e </a:t>
            </a:r>
            <a:r>
              <a:rPr lang="es-CO" sz="1800" spc="-5" dirty="0">
                <a:effectLst/>
                <a:latin typeface="Arial" panose="020B0604020202020204" pitchFamily="34" charset="0"/>
                <a:ea typeface="Arial" panose="020B0604020202020204" pitchFamily="34" charset="0"/>
              </a:rPr>
              <a:t>lo</a:t>
            </a:r>
            <a:r>
              <a:rPr lang="es-CO" sz="1800" dirty="0">
                <a:effectLst/>
                <a:latin typeface="Arial" panose="020B0604020202020204" pitchFamily="34" charset="0"/>
                <a:ea typeface="Arial" panose="020B0604020202020204" pitchFamily="34" charset="0"/>
              </a:rPr>
              <a:t>s</a:t>
            </a:r>
            <a:r>
              <a:rPr lang="es-CO" sz="1800" spc="25"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e</a:t>
            </a:r>
            <a:r>
              <a:rPr lang="es-CO" sz="1800" dirty="0">
                <a:effectLst/>
                <a:latin typeface="Arial" panose="020B0604020202020204" pitchFamily="34" charset="0"/>
                <a:ea typeface="Arial" panose="020B0604020202020204" pitchFamily="34" charset="0"/>
              </a:rPr>
              <a:t>v</a:t>
            </a:r>
            <a:r>
              <a:rPr lang="es-CO" sz="1800" spc="10" dirty="0">
                <a:effectLst/>
                <a:latin typeface="Arial" panose="020B0604020202020204" pitchFamily="34" charset="0"/>
                <a:ea typeface="Arial" panose="020B0604020202020204" pitchFamily="34" charset="0"/>
              </a:rPr>
              <a:t>e</a:t>
            </a:r>
            <a:r>
              <a:rPr lang="es-CO" sz="1800" spc="-5" dirty="0">
                <a:effectLst/>
                <a:latin typeface="Arial" panose="020B0604020202020204" pitchFamily="34" charset="0"/>
                <a:ea typeface="Arial" panose="020B0604020202020204" pitchFamily="34" charset="0"/>
              </a:rPr>
              <a:t>n</a:t>
            </a:r>
            <a:r>
              <a:rPr lang="es-CO" sz="1800" spc="5" dirty="0">
                <a:effectLst/>
                <a:latin typeface="Arial" panose="020B0604020202020204" pitchFamily="34" charset="0"/>
                <a:ea typeface="Arial" panose="020B0604020202020204" pitchFamily="34" charset="0"/>
              </a:rPr>
              <a:t>t</a:t>
            </a:r>
            <a:r>
              <a:rPr lang="es-CO" sz="1800" spc="-5" dirty="0">
                <a:effectLst/>
                <a:latin typeface="Arial" panose="020B0604020202020204" pitchFamily="34" charset="0"/>
                <a:ea typeface="Arial" panose="020B0604020202020204" pitchFamily="34" charset="0"/>
              </a:rPr>
              <a:t>o</a:t>
            </a:r>
            <a:r>
              <a:rPr lang="es-CO" sz="1800" dirty="0">
                <a:effectLst/>
                <a:latin typeface="Arial" panose="020B0604020202020204" pitchFamily="34" charset="0"/>
                <a:ea typeface="Arial" panose="020B0604020202020204" pitchFamily="34" charset="0"/>
              </a:rPr>
              <a:t>s</a:t>
            </a:r>
            <a:r>
              <a:rPr lang="es-CO" sz="1800" spc="5"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ad</a:t>
            </a:r>
            <a:r>
              <a:rPr lang="es-CO" sz="1800" spc="20" dirty="0">
                <a:effectLst/>
                <a:latin typeface="Arial" panose="020B0604020202020204" pitchFamily="34" charset="0"/>
                <a:ea typeface="Arial" panose="020B0604020202020204" pitchFamily="34" charset="0"/>
              </a:rPr>
              <a:t>v</a:t>
            </a:r>
            <a:r>
              <a:rPr lang="es-CO" sz="1800" spc="-5" dirty="0">
                <a:effectLst/>
                <a:latin typeface="Arial" panose="020B0604020202020204" pitchFamily="34" charset="0"/>
                <a:ea typeface="Arial" panose="020B0604020202020204" pitchFamily="34" charset="0"/>
              </a:rPr>
              <a:t>e</a:t>
            </a:r>
            <a:r>
              <a:rPr lang="es-CO" sz="1800" dirty="0">
                <a:effectLst/>
                <a:latin typeface="Arial" panose="020B0604020202020204" pitchFamily="34" charset="0"/>
                <a:ea typeface="Arial" panose="020B0604020202020204" pitchFamily="34" charset="0"/>
              </a:rPr>
              <a:t>rs</a:t>
            </a:r>
            <a:r>
              <a:rPr lang="es-CO" sz="1800" spc="-5" dirty="0">
                <a:effectLst/>
                <a:latin typeface="Arial" panose="020B0604020202020204" pitchFamily="34" charset="0"/>
                <a:ea typeface="Arial" panose="020B0604020202020204" pitchFamily="34" charset="0"/>
              </a:rPr>
              <a:t>o</a:t>
            </a:r>
            <a:r>
              <a:rPr lang="es-CO" sz="1800" dirty="0">
                <a:effectLst/>
                <a:latin typeface="Arial" panose="020B0604020202020204" pitchFamily="34" charset="0"/>
                <a:ea typeface="Arial" panose="020B0604020202020204" pitchFamily="34" charset="0"/>
              </a:rPr>
              <a:t>s</a:t>
            </a:r>
            <a:r>
              <a:rPr lang="es-CO" sz="1800" spc="25" dirty="0">
                <a:effectLst/>
                <a:latin typeface="Arial" panose="020B0604020202020204" pitchFamily="34" charset="0"/>
                <a:ea typeface="Arial" panose="020B0604020202020204" pitchFamily="34" charset="0"/>
              </a:rPr>
              <a:t> </a:t>
            </a:r>
            <a:r>
              <a:rPr lang="es-CO" sz="1800" dirty="0">
                <a:effectLst/>
                <a:latin typeface="Arial" panose="020B0604020202020204" pitchFamily="34" charset="0"/>
                <a:ea typeface="Arial" panose="020B0604020202020204" pitchFamily="34" charset="0"/>
              </a:rPr>
              <a:t>e </a:t>
            </a:r>
            <a:r>
              <a:rPr lang="es-CO" sz="1800" spc="-5" dirty="0">
                <a:effectLst/>
                <a:latin typeface="Arial" panose="020B0604020202020204" pitchFamily="34" charset="0"/>
                <a:ea typeface="Arial" panose="020B0604020202020204" pitchFamily="34" charset="0"/>
              </a:rPr>
              <a:t>in</a:t>
            </a:r>
            <a:r>
              <a:rPr lang="es-CO" sz="1800" spc="20" dirty="0">
                <a:effectLst/>
                <a:latin typeface="Arial" panose="020B0604020202020204" pitchFamily="34" charset="0"/>
                <a:ea typeface="Arial" panose="020B0604020202020204" pitchFamily="34" charset="0"/>
              </a:rPr>
              <a:t>c</a:t>
            </a:r>
            <a:r>
              <a:rPr lang="es-CO" sz="1800" spc="-5" dirty="0">
                <a:effectLst/>
                <a:latin typeface="Arial" panose="020B0604020202020204" pitchFamily="34" charset="0"/>
                <a:ea typeface="Arial" panose="020B0604020202020204" pitchFamily="34" charset="0"/>
              </a:rPr>
              <a:t>i</a:t>
            </a:r>
            <a:r>
              <a:rPr lang="es-CO" sz="1800" spc="10" dirty="0">
                <a:effectLst/>
                <a:latin typeface="Arial" panose="020B0604020202020204" pitchFamily="34" charset="0"/>
                <a:ea typeface="Arial" panose="020B0604020202020204" pitchFamily="34" charset="0"/>
              </a:rPr>
              <a:t>d</a:t>
            </a:r>
            <a:r>
              <a:rPr lang="es-CO" sz="1800" spc="-5" dirty="0">
                <a:effectLst/>
                <a:latin typeface="Arial" panose="020B0604020202020204" pitchFamily="34" charset="0"/>
                <a:ea typeface="Arial" panose="020B0604020202020204" pitchFamily="34" charset="0"/>
              </a:rPr>
              <a:t>en</a:t>
            </a:r>
            <a:r>
              <a:rPr lang="es-CO" sz="1800" spc="25" dirty="0">
                <a:effectLst/>
                <a:latin typeface="Arial" panose="020B0604020202020204" pitchFamily="34" charset="0"/>
                <a:ea typeface="Arial" panose="020B0604020202020204" pitchFamily="34" charset="0"/>
              </a:rPr>
              <a:t>t</a:t>
            </a:r>
            <a:r>
              <a:rPr lang="es-CO" sz="1800" spc="-5" dirty="0">
                <a:effectLst/>
                <a:latin typeface="Arial" panose="020B0604020202020204" pitchFamily="34" charset="0"/>
                <a:ea typeface="Arial" panose="020B0604020202020204" pitchFamily="34" charset="0"/>
              </a:rPr>
              <a:t>e</a:t>
            </a:r>
            <a:r>
              <a:rPr lang="es-CO" sz="1800" dirty="0">
                <a:effectLst/>
                <a:latin typeface="Arial" panose="020B0604020202020204" pitchFamily="34" charset="0"/>
                <a:ea typeface="Arial" panose="020B0604020202020204" pitchFamily="34" charset="0"/>
              </a:rPr>
              <a:t>s</a:t>
            </a:r>
            <a:r>
              <a:rPr lang="es-CO" sz="1800" spc="5"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q</a:t>
            </a:r>
            <a:r>
              <a:rPr lang="es-CO" sz="1800" spc="10" dirty="0">
                <a:effectLst/>
                <a:latin typeface="Arial" panose="020B0604020202020204" pitchFamily="34" charset="0"/>
                <a:ea typeface="Arial" panose="020B0604020202020204" pitchFamily="34" charset="0"/>
              </a:rPr>
              <a:t>u</a:t>
            </a:r>
            <a:r>
              <a:rPr lang="es-CO" sz="1800" dirty="0">
                <a:effectLst/>
                <a:latin typeface="Arial" panose="020B0604020202020204" pitchFamily="34" charset="0"/>
                <a:ea typeface="Arial" panose="020B0604020202020204" pitchFamily="34" charset="0"/>
              </a:rPr>
              <a:t>e se </a:t>
            </a:r>
            <a:r>
              <a:rPr lang="es-CO" sz="1800" spc="-5" dirty="0">
                <a:effectLst/>
                <a:latin typeface="Arial" panose="020B0604020202020204" pitchFamily="34" charset="0"/>
                <a:ea typeface="Arial" panose="020B0604020202020204" pitchFamily="34" charset="0"/>
              </a:rPr>
              <a:t>pue</a:t>
            </a:r>
            <a:r>
              <a:rPr lang="es-CO" sz="1800" spc="10" dirty="0">
                <a:effectLst/>
                <a:latin typeface="Arial" panose="020B0604020202020204" pitchFamily="34" charset="0"/>
                <a:ea typeface="Arial" panose="020B0604020202020204" pitchFamily="34" charset="0"/>
              </a:rPr>
              <a:t>d</a:t>
            </a:r>
            <a:r>
              <a:rPr lang="es-CO" sz="1800" spc="-5" dirty="0">
                <a:effectLst/>
                <a:latin typeface="Arial" panose="020B0604020202020204" pitchFamily="34" charset="0"/>
                <a:ea typeface="Arial" panose="020B0604020202020204" pitchFamily="34" charset="0"/>
              </a:rPr>
              <a:t>a</a:t>
            </a:r>
            <a:r>
              <a:rPr lang="es-CO" sz="1800" dirty="0">
                <a:effectLst/>
                <a:latin typeface="Arial" panose="020B0604020202020204" pitchFamily="34" charset="0"/>
                <a:ea typeface="Arial" panose="020B0604020202020204" pitchFamily="34" charset="0"/>
              </a:rPr>
              <a:t>n </a:t>
            </a:r>
            <a:r>
              <a:rPr lang="es-CO" sz="1800" spc="-5" dirty="0">
                <a:effectLst/>
                <a:latin typeface="Arial" panose="020B0604020202020204" pitchFamily="34" charset="0"/>
                <a:ea typeface="Arial" panose="020B0604020202020204" pitchFamily="34" charset="0"/>
              </a:rPr>
              <a:t>p</a:t>
            </a:r>
            <a:r>
              <a:rPr lang="es-CO" sz="1800" dirty="0">
                <a:effectLst/>
                <a:latin typeface="Arial" panose="020B0604020202020204" pitchFamily="34" charset="0"/>
                <a:ea typeface="Arial" panose="020B0604020202020204" pitchFamily="34" charset="0"/>
              </a:rPr>
              <a:t>r</a:t>
            </a:r>
            <a:r>
              <a:rPr lang="es-CO" sz="1800" spc="-5" dirty="0">
                <a:effectLst/>
                <a:latin typeface="Arial" panose="020B0604020202020204" pitchFamily="34" charset="0"/>
                <a:ea typeface="Arial" panose="020B0604020202020204" pitchFamily="34" charset="0"/>
              </a:rPr>
              <a:t>e</a:t>
            </a:r>
            <a:r>
              <a:rPr lang="es-CO" sz="1800" spc="20" dirty="0">
                <a:effectLst/>
                <a:latin typeface="Arial" panose="020B0604020202020204" pitchFamily="34" charset="0"/>
                <a:ea typeface="Arial" panose="020B0604020202020204" pitchFamily="34" charset="0"/>
              </a:rPr>
              <a:t>s</a:t>
            </a:r>
            <a:r>
              <a:rPr lang="es-CO" sz="1800" spc="-5" dirty="0">
                <a:effectLst/>
                <a:latin typeface="Arial" panose="020B0604020202020204" pitchFamily="34" charset="0"/>
                <a:ea typeface="Arial" panose="020B0604020202020204" pitchFamily="34" charset="0"/>
              </a:rPr>
              <a:t>en</a:t>
            </a:r>
            <a:r>
              <a:rPr lang="es-CO" sz="1800" spc="5" dirty="0">
                <a:effectLst/>
                <a:latin typeface="Arial" panose="020B0604020202020204" pitchFamily="34" charset="0"/>
                <a:ea typeface="Arial" panose="020B0604020202020204" pitchFamily="34" charset="0"/>
              </a:rPr>
              <a:t>t</a:t>
            </a:r>
            <a:r>
              <a:rPr lang="es-CO" sz="1800" spc="-5" dirty="0">
                <a:effectLst/>
                <a:latin typeface="Arial" panose="020B0604020202020204" pitchFamily="34" charset="0"/>
                <a:ea typeface="Arial" panose="020B0604020202020204" pitchFamily="34" charset="0"/>
              </a:rPr>
              <a:t>a</a:t>
            </a:r>
            <a:r>
              <a:rPr lang="es-CO" sz="1800" dirty="0">
                <a:effectLst/>
                <a:latin typeface="Arial" panose="020B0604020202020204" pitchFamily="34" charset="0"/>
                <a:ea typeface="Arial" panose="020B0604020202020204" pitchFamily="34" charset="0"/>
              </a:rPr>
              <a:t>r</a:t>
            </a:r>
            <a:r>
              <a:rPr lang="es-CO" sz="1800" spc="5" dirty="0">
                <a:effectLst/>
                <a:latin typeface="Arial" panose="020B0604020202020204" pitchFamily="34" charset="0"/>
                <a:ea typeface="Arial" panose="020B0604020202020204" pitchFamily="34" charset="0"/>
              </a:rPr>
              <a:t> </a:t>
            </a:r>
            <a:r>
              <a:rPr lang="es-CO" sz="1800" dirty="0">
                <a:effectLst/>
                <a:latin typeface="Arial" panose="020B0604020202020204" pitchFamily="34" charset="0"/>
                <a:ea typeface="Arial" panose="020B0604020202020204" pitchFamily="34" charset="0"/>
              </a:rPr>
              <a:t>se </a:t>
            </a:r>
            <a:r>
              <a:rPr lang="es-CO" sz="1800" spc="10" dirty="0">
                <a:effectLst/>
                <a:latin typeface="Arial" panose="020B0604020202020204" pitchFamily="34" charset="0"/>
                <a:ea typeface="Arial" panose="020B0604020202020204" pitchFamily="34" charset="0"/>
              </a:rPr>
              <a:t>l</a:t>
            </a:r>
            <a:r>
              <a:rPr lang="es-CO" sz="1800" dirty="0">
                <a:effectLst/>
                <a:latin typeface="Arial" panose="020B0604020202020204" pitchFamily="34" charset="0"/>
                <a:ea typeface="Arial" panose="020B0604020202020204" pitchFamily="34" charset="0"/>
              </a:rPr>
              <a:t>o </a:t>
            </a:r>
            <a:r>
              <a:rPr lang="es-CO" sz="1800" spc="-5" dirty="0">
                <a:effectLst/>
                <a:latin typeface="Arial" panose="020B0604020202020204" pitchFamily="34" charset="0"/>
                <a:ea typeface="Arial" panose="020B0604020202020204" pitchFamily="34" charset="0"/>
              </a:rPr>
              <a:t>pu</a:t>
            </a:r>
            <a:r>
              <a:rPr lang="es-CO" sz="1800" spc="10" dirty="0">
                <a:effectLst/>
                <a:latin typeface="Arial" panose="020B0604020202020204" pitchFamily="34" charset="0"/>
                <a:ea typeface="Arial" panose="020B0604020202020204" pitchFamily="34" charset="0"/>
              </a:rPr>
              <a:t>e</a:t>
            </a:r>
            <a:r>
              <a:rPr lang="es-CO" sz="1800" spc="-5" dirty="0">
                <a:effectLst/>
                <a:latin typeface="Arial" panose="020B0604020202020204" pitchFamily="34" charset="0"/>
                <a:ea typeface="Arial" panose="020B0604020202020204" pitchFamily="34" charset="0"/>
              </a:rPr>
              <a:t>d</a:t>
            </a:r>
            <a:r>
              <a:rPr lang="es-CO" sz="1800" dirty="0">
                <a:effectLst/>
                <a:latin typeface="Arial" panose="020B0604020202020204" pitchFamily="34" charset="0"/>
                <a:ea typeface="Arial" panose="020B0604020202020204" pitchFamily="34" charset="0"/>
              </a:rPr>
              <a:t>e</a:t>
            </a:r>
            <a:r>
              <a:rPr lang="es-CO" sz="1800" spc="20" dirty="0">
                <a:effectLst/>
                <a:latin typeface="Arial" panose="020B0604020202020204" pitchFamily="34" charset="0"/>
                <a:ea typeface="Arial" panose="020B0604020202020204" pitchFamily="34" charset="0"/>
              </a:rPr>
              <a:t> </a:t>
            </a:r>
            <a:r>
              <a:rPr lang="es-CO" sz="1800" dirty="0">
                <a:effectLst/>
                <a:latin typeface="Arial" panose="020B0604020202020204" pitchFamily="34" charset="0"/>
                <a:ea typeface="Arial" panose="020B0604020202020204" pitchFamily="34" charset="0"/>
              </a:rPr>
              <a:t>r</a:t>
            </a:r>
            <a:r>
              <a:rPr lang="es-CO" sz="1800" spc="-5" dirty="0">
                <a:effectLst/>
                <a:latin typeface="Arial" panose="020B0604020202020204" pitchFamily="34" charset="0"/>
                <a:ea typeface="Arial" panose="020B0604020202020204" pitchFamily="34" charset="0"/>
              </a:rPr>
              <a:t>e</a:t>
            </a:r>
            <a:r>
              <a:rPr lang="es-CO" sz="1800" spc="10" dirty="0">
                <a:effectLst/>
                <a:latin typeface="Arial" panose="020B0604020202020204" pitchFamily="34" charset="0"/>
                <a:ea typeface="Arial" panose="020B0604020202020204" pitchFamily="34" charset="0"/>
              </a:rPr>
              <a:t>a</a:t>
            </a:r>
            <a:r>
              <a:rPr lang="es-CO" sz="1800" spc="-5" dirty="0">
                <a:effectLst/>
                <a:latin typeface="Arial" panose="020B0604020202020204" pitchFamily="34" charset="0"/>
                <a:ea typeface="Arial" panose="020B0604020202020204" pitchFamily="34" charset="0"/>
              </a:rPr>
              <a:t>l</a:t>
            </a:r>
            <a:r>
              <a:rPr lang="es-CO" sz="1800" spc="10" dirty="0">
                <a:effectLst/>
                <a:latin typeface="Arial" panose="020B0604020202020204" pitchFamily="34" charset="0"/>
                <a:ea typeface="Arial" panose="020B0604020202020204" pitchFamily="34" charset="0"/>
              </a:rPr>
              <a:t>i</a:t>
            </a:r>
            <a:r>
              <a:rPr lang="es-CO" sz="1800" dirty="0">
                <a:effectLst/>
                <a:latin typeface="Arial" panose="020B0604020202020204" pitchFamily="34" charset="0"/>
                <a:ea typeface="Arial" panose="020B0604020202020204" pitchFamily="34" charset="0"/>
              </a:rPr>
              <a:t>z</a:t>
            </a:r>
            <a:r>
              <a:rPr lang="es-CO" sz="1800" spc="-5" dirty="0">
                <a:effectLst/>
                <a:latin typeface="Arial" panose="020B0604020202020204" pitchFamily="34" charset="0"/>
                <a:ea typeface="Arial" panose="020B0604020202020204" pitchFamily="34" charset="0"/>
              </a:rPr>
              <a:t>a</a:t>
            </a:r>
            <a:r>
              <a:rPr lang="es-CO" sz="1800" dirty="0">
                <a:effectLst/>
                <a:latin typeface="Arial" panose="020B0604020202020204" pitchFamily="34" charset="0"/>
                <a:ea typeface="Arial" panose="020B0604020202020204" pitchFamily="34" charset="0"/>
              </a:rPr>
              <a:t>r</a:t>
            </a:r>
            <a:r>
              <a:rPr lang="es-CO" sz="1800" spc="5"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po</a:t>
            </a:r>
            <a:r>
              <a:rPr lang="es-CO" sz="1800" dirty="0">
                <a:effectLst/>
                <a:latin typeface="Arial" panose="020B0604020202020204" pitchFamily="34" charset="0"/>
                <a:ea typeface="Arial" panose="020B0604020202020204" pitchFamily="34" charset="0"/>
              </a:rPr>
              <a:t>r</a:t>
            </a:r>
            <a:r>
              <a:rPr lang="es-CO" sz="1800" spc="-5" dirty="0">
                <a:effectLst/>
                <a:latin typeface="Arial" panose="020B0604020202020204" pitchFamily="34" charset="0"/>
                <a:ea typeface="Arial" panose="020B0604020202020204" pitchFamily="34" charset="0"/>
              </a:rPr>
              <a:t> </a:t>
            </a:r>
            <a:r>
              <a:rPr lang="es-CO" sz="1800" dirty="0">
                <a:effectLst/>
                <a:latin typeface="Arial" panose="020B0604020202020204" pitchFamily="34" charset="0"/>
                <a:ea typeface="Arial" panose="020B0604020202020204" pitchFamily="34" charset="0"/>
              </a:rPr>
              <a:t>m</a:t>
            </a:r>
            <a:r>
              <a:rPr lang="es-CO" sz="1800" spc="-5" dirty="0">
                <a:effectLst/>
                <a:latin typeface="Arial" panose="020B0604020202020204" pitchFamily="34" charset="0"/>
                <a:ea typeface="Arial" panose="020B0604020202020204" pitchFamily="34" charset="0"/>
              </a:rPr>
              <a:t>e</a:t>
            </a:r>
            <a:r>
              <a:rPr lang="es-CO" sz="1800" spc="10" dirty="0">
                <a:effectLst/>
                <a:latin typeface="Arial" panose="020B0604020202020204" pitchFamily="34" charset="0"/>
                <a:ea typeface="Arial" panose="020B0604020202020204" pitchFamily="34" charset="0"/>
              </a:rPr>
              <a:t>d</a:t>
            </a:r>
            <a:r>
              <a:rPr lang="es-CO" sz="1800" spc="-5" dirty="0">
                <a:effectLst/>
                <a:latin typeface="Arial" panose="020B0604020202020204" pitchFamily="34" charset="0"/>
                <a:ea typeface="Arial" panose="020B0604020202020204" pitchFamily="34" charset="0"/>
              </a:rPr>
              <a:t>i</a:t>
            </a:r>
            <a:r>
              <a:rPr lang="es-CO" sz="1800" dirty="0">
                <a:effectLst/>
                <a:latin typeface="Arial" panose="020B0604020202020204" pitchFamily="34" charset="0"/>
                <a:ea typeface="Arial" panose="020B0604020202020204" pitchFamily="34" charset="0"/>
              </a:rPr>
              <a:t>o</a:t>
            </a:r>
            <a:r>
              <a:rPr lang="es-CO" sz="1800" spc="5"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de:</a:t>
            </a:r>
            <a:endParaRPr lang="es-CO" sz="1800" dirty="0">
              <a:effectLst/>
              <a:latin typeface="Times New Roman" panose="02020603050405020304" pitchFamily="18" charset="0"/>
              <a:ea typeface="Times New Roman" panose="02020603050405020304" pitchFamily="18" charset="0"/>
            </a:endParaRPr>
          </a:p>
          <a:p>
            <a:pPr>
              <a:lnSpc>
                <a:spcPts val="900"/>
              </a:lnSpc>
              <a:spcBef>
                <a:spcPts val="5"/>
              </a:spcBef>
            </a:pPr>
            <a:r>
              <a:rPr lang="es-CO" sz="1800" dirty="0">
                <a:effectLst/>
                <a:latin typeface="Times New Roman" panose="02020603050405020304" pitchFamily="18" charset="0"/>
                <a:ea typeface="Times New Roman" panose="02020603050405020304" pitchFamily="18" charset="0"/>
              </a:rPr>
              <a:t> </a:t>
            </a:r>
          </a:p>
          <a:p>
            <a:pPr marL="292100"/>
            <a:r>
              <a:rPr lang="es-CO" sz="1800" dirty="0">
                <a:effectLst/>
                <a:latin typeface="Arial" panose="020B0604020202020204" pitchFamily="34" charset="0"/>
                <a:ea typeface="Arial" panose="020B0604020202020204" pitchFamily="34" charset="0"/>
              </a:rPr>
              <a:t>Pr</a:t>
            </a:r>
            <a:r>
              <a:rPr lang="es-CO" sz="1800" spc="-5" dirty="0">
                <a:effectLst/>
                <a:latin typeface="Arial" panose="020B0604020202020204" pitchFamily="34" charset="0"/>
                <a:ea typeface="Arial" panose="020B0604020202020204" pitchFamily="34" charset="0"/>
              </a:rPr>
              <a:t>o</a:t>
            </a:r>
            <a:r>
              <a:rPr lang="es-CO" sz="1800" spc="5" dirty="0">
                <a:effectLst/>
                <a:latin typeface="Arial" panose="020B0604020202020204" pitchFamily="34" charset="0"/>
                <a:ea typeface="Arial" panose="020B0604020202020204" pitchFamily="34" charset="0"/>
              </a:rPr>
              <a:t>t</a:t>
            </a:r>
            <a:r>
              <a:rPr lang="es-CO" sz="1800" spc="-5" dirty="0">
                <a:effectLst/>
                <a:latin typeface="Arial" panose="020B0604020202020204" pitchFamily="34" charset="0"/>
                <a:ea typeface="Arial" panose="020B0604020202020204" pitchFamily="34" charset="0"/>
              </a:rPr>
              <a:t>o</a:t>
            </a:r>
            <a:r>
              <a:rPr lang="es-CO" sz="1800" dirty="0">
                <a:effectLst/>
                <a:latin typeface="Arial" panose="020B0604020202020204" pitchFamily="34" charset="0"/>
                <a:ea typeface="Arial" panose="020B0604020202020204" pitchFamily="34" charset="0"/>
              </a:rPr>
              <a:t>c</a:t>
            </a:r>
            <a:r>
              <a:rPr lang="es-CO" sz="1800" spc="-5" dirty="0">
                <a:effectLst/>
                <a:latin typeface="Arial" panose="020B0604020202020204" pitchFamily="34" charset="0"/>
                <a:ea typeface="Arial" panose="020B0604020202020204" pitchFamily="34" charset="0"/>
              </a:rPr>
              <a:t>ol</a:t>
            </a:r>
            <a:r>
              <a:rPr lang="es-CO" sz="1800" dirty="0">
                <a:effectLst/>
                <a:latin typeface="Arial" panose="020B0604020202020204" pitchFamily="34" charset="0"/>
                <a:ea typeface="Arial" panose="020B0604020202020204" pitchFamily="34" charset="0"/>
              </a:rPr>
              <a:t>o </a:t>
            </a:r>
            <a:r>
              <a:rPr lang="es-CO" sz="1800" spc="15" dirty="0">
                <a:effectLst/>
                <a:latin typeface="Arial" panose="020B0604020202020204" pitchFamily="34" charset="0"/>
                <a:ea typeface="Arial" panose="020B0604020202020204" pitchFamily="34" charset="0"/>
              </a:rPr>
              <a:t>d</a:t>
            </a:r>
            <a:r>
              <a:rPr lang="es-CO" sz="1800" dirty="0">
                <a:effectLst/>
                <a:latin typeface="Arial" panose="020B0604020202020204" pitchFamily="34" charset="0"/>
                <a:ea typeface="Arial" panose="020B0604020202020204" pitchFamily="34" charset="0"/>
              </a:rPr>
              <a:t>e</a:t>
            </a:r>
            <a:r>
              <a:rPr lang="es-CO" sz="1800" spc="-20"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L</a:t>
            </a:r>
            <a:r>
              <a:rPr lang="es-CO" sz="1800" spc="10" dirty="0">
                <a:effectLst/>
                <a:latin typeface="Arial" panose="020B0604020202020204" pitchFamily="34" charset="0"/>
                <a:ea typeface="Arial" panose="020B0604020202020204" pitchFamily="34" charset="0"/>
              </a:rPr>
              <a:t>o</a:t>
            </a:r>
            <a:r>
              <a:rPr lang="es-CO" sz="1800" spc="-5" dirty="0">
                <a:effectLst/>
                <a:latin typeface="Arial" panose="020B0604020202020204" pitchFamily="34" charset="0"/>
                <a:ea typeface="Arial" panose="020B0604020202020204" pitchFamily="34" charset="0"/>
              </a:rPr>
              <a:t>nd</a:t>
            </a:r>
            <a:r>
              <a:rPr lang="es-CO" sz="1800" dirty="0">
                <a:effectLst/>
                <a:latin typeface="Arial" panose="020B0604020202020204" pitchFamily="34" charset="0"/>
                <a:ea typeface="Arial" panose="020B0604020202020204" pitchFamily="34" charset="0"/>
              </a:rPr>
              <a:t>r</a:t>
            </a:r>
            <a:r>
              <a:rPr lang="es-CO" sz="1800" spc="-5" dirty="0">
                <a:effectLst/>
                <a:latin typeface="Arial" panose="020B0604020202020204" pitchFamily="34" charset="0"/>
                <a:ea typeface="Arial" panose="020B0604020202020204" pitchFamily="34" charset="0"/>
              </a:rPr>
              <a:t>e</a:t>
            </a:r>
            <a:r>
              <a:rPr lang="es-CO" sz="1800" dirty="0">
                <a:effectLst/>
                <a:latin typeface="Arial" panose="020B0604020202020204" pitchFamily="34" charset="0"/>
                <a:ea typeface="Arial" panose="020B0604020202020204" pitchFamily="34" charset="0"/>
              </a:rPr>
              <a:t>s</a:t>
            </a:r>
            <a:endParaRPr lang="es-CO" sz="1800" dirty="0">
              <a:effectLst/>
              <a:latin typeface="Times New Roman" panose="02020603050405020304" pitchFamily="18" charset="0"/>
              <a:ea typeface="Times New Roman" panose="02020603050405020304" pitchFamily="18" charset="0"/>
            </a:endParaRPr>
          </a:p>
          <a:p>
            <a:pPr marL="292100">
              <a:spcBef>
                <a:spcPts val="150"/>
              </a:spcBef>
              <a:spcAft>
                <a:spcPts val="0"/>
              </a:spcAft>
            </a:pPr>
            <a:r>
              <a:rPr lang="es-CO" sz="1800" dirty="0">
                <a:effectLst/>
                <a:latin typeface="Arial" panose="020B0604020202020204" pitchFamily="34" charset="0"/>
                <a:ea typeface="Arial" panose="020B0604020202020204" pitchFamily="34" charset="0"/>
              </a:rPr>
              <a:t>A</a:t>
            </a:r>
            <a:r>
              <a:rPr lang="es-CO" sz="1800" spc="-5" dirty="0">
                <a:effectLst/>
                <a:latin typeface="Arial" panose="020B0604020202020204" pitchFamily="34" charset="0"/>
                <a:ea typeface="Arial" panose="020B0604020202020204" pitchFamily="34" charset="0"/>
              </a:rPr>
              <a:t>náli</a:t>
            </a:r>
            <a:r>
              <a:rPr lang="es-CO" sz="1800" spc="20" dirty="0">
                <a:effectLst/>
                <a:latin typeface="Arial" panose="020B0604020202020204" pitchFamily="34" charset="0"/>
                <a:ea typeface="Arial" panose="020B0604020202020204" pitchFamily="34" charset="0"/>
              </a:rPr>
              <a:t>s</a:t>
            </a:r>
            <a:r>
              <a:rPr lang="es-CO" sz="1800" spc="-5" dirty="0">
                <a:effectLst/>
                <a:latin typeface="Arial" panose="020B0604020202020204" pitchFamily="34" charset="0"/>
                <a:ea typeface="Arial" panose="020B0604020202020204" pitchFamily="34" charset="0"/>
              </a:rPr>
              <a:t>i</a:t>
            </a:r>
            <a:r>
              <a:rPr lang="es-CO" sz="1800" dirty="0">
                <a:effectLst/>
                <a:latin typeface="Arial" panose="020B0604020202020204" pitchFamily="34" charset="0"/>
                <a:ea typeface="Arial" panose="020B0604020202020204" pitchFamily="34" charset="0"/>
              </a:rPr>
              <a:t>s</a:t>
            </a:r>
            <a:r>
              <a:rPr lang="es-CO" sz="1800" spc="-15" dirty="0">
                <a:effectLst/>
                <a:latin typeface="Arial" panose="020B0604020202020204" pitchFamily="34" charset="0"/>
                <a:ea typeface="Arial" panose="020B0604020202020204" pitchFamily="34" charset="0"/>
              </a:rPr>
              <a:t> </a:t>
            </a:r>
            <a:r>
              <a:rPr lang="es-CO" sz="1800" spc="15" dirty="0">
                <a:effectLst/>
                <a:latin typeface="Arial" panose="020B0604020202020204" pitchFamily="34" charset="0"/>
                <a:ea typeface="Arial" panose="020B0604020202020204" pitchFamily="34" charset="0"/>
              </a:rPr>
              <a:t>d</a:t>
            </a:r>
            <a:r>
              <a:rPr lang="es-CO" sz="1800" dirty="0">
                <a:effectLst/>
                <a:latin typeface="Arial" panose="020B0604020202020204" pitchFamily="34" charset="0"/>
                <a:ea typeface="Arial" panose="020B0604020202020204" pitchFamily="34" charset="0"/>
              </a:rPr>
              <a:t>e</a:t>
            </a:r>
            <a:r>
              <a:rPr lang="es-CO" sz="1800" spc="-20"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lo</a:t>
            </a:r>
            <a:r>
              <a:rPr lang="es-CO" sz="1800" dirty="0">
                <a:effectLst/>
                <a:latin typeface="Arial" panose="020B0604020202020204" pitchFamily="34" charset="0"/>
                <a:ea typeface="Arial" panose="020B0604020202020204" pitchFamily="34" charset="0"/>
              </a:rPr>
              <a:t>s</a:t>
            </a:r>
            <a:r>
              <a:rPr lang="es-CO" sz="1800" spc="-10" dirty="0">
                <a:effectLst/>
                <a:latin typeface="Arial" panose="020B0604020202020204" pitchFamily="34" charset="0"/>
                <a:ea typeface="Arial" panose="020B0604020202020204" pitchFamily="34" charset="0"/>
              </a:rPr>
              <a:t> </a:t>
            </a:r>
            <a:r>
              <a:rPr lang="es-CO" sz="1800" spc="20" dirty="0">
                <a:effectLst/>
                <a:latin typeface="Arial" panose="020B0604020202020204" pitchFamily="34" charset="0"/>
                <a:ea typeface="Arial" panose="020B0604020202020204" pitchFamily="34" charset="0"/>
              </a:rPr>
              <a:t>m</a:t>
            </a:r>
            <a:r>
              <a:rPr lang="es-CO" sz="1800" spc="-5" dirty="0">
                <a:effectLst/>
                <a:latin typeface="Arial" panose="020B0604020202020204" pitchFamily="34" charset="0"/>
                <a:ea typeface="Arial" panose="020B0604020202020204" pitchFamily="34" charset="0"/>
              </a:rPr>
              <a:t>odo</a:t>
            </a:r>
            <a:r>
              <a:rPr lang="es-CO" sz="1800" dirty="0">
                <a:effectLst/>
                <a:latin typeface="Arial" panose="020B0604020202020204" pitchFamily="34" charset="0"/>
                <a:ea typeface="Arial" panose="020B0604020202020204" pitchFamily="34" charset="0"/>
              </a:rPr>
              <a:t>s</a:t>
            </a:r>
            <a:r>
              <a:rPr lang="es-CO" sz="1800" spc="10"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d</a:t>
            </a:r>
            <a:r>
              <a:rPr lang="es-CO" sz="1800" dirty="0">
                <a:effectLst/>
                <a:latin typeface="Arial" panose="020B0604020202020204" pitchFamily="34" charset="0"/>
                <a:ea typeface="Arial" panose="020B0604020202020204" pitchFamily="34" charset="0"/>
              </a:rPr>
              <a:t>e </a:t>
            </a:r>
            <a:r>
              <a:rPr lang="es-CO" sz="1800" spc="5" dirty="0">
                <a:effectLst/>
                <a:latin typeface="Arial" panose="020B0604020202020204" pitchFamily="34" charset="0"/>
                <a:ea typeface="Arial" panose="020B0604020202020204" pitchFamily="34" charset="0"/>
              </a:rPr>
              <a:t>f</a:t>
            </a:r>
            <a:r>
              <a:rPr lang="es-CO" sz="1800" spc="-5" dirty="0">
                <a:effectLst/>
                <a:latin typeface="Arial" panose="020B0604020202020204" pitchFamily="34" charset="0"/>
                <a:ea typeface="Arial" panose="020B0604020202020204" pitchFamily="34" charset="0"/>
              </a:rPr>
              <a:t>all</a:t>
            </a:r>
            <a:r>
              <a:rPr lang="es-CO" sz="1800" dirty="0">
                <a:effectLst/>
                <a:latin typeface="Arial" panose="020B0604020202020204" pitchFamily="34" charset="0"/>
                <a:ea typeface="Arial" panose="020B0604020202020204" pitchFamily="34" charset="0"/>
              </a:rPr>
              <a:t>a y</a:t>
            </a:r>
            <a:r>
              <a:rPr lang="es-CO" sz="1800" spc="10"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e</a:t>
            </a:r>
            <a:r>
              <a:rPr lang="es-CO" sz="1800" spc="5" dirty="0">
                <a:effectLst/>
                <a:latin typeface="Arial" panose="020B0604020202020204" pitchFamily="34" charset="0"/>
                <a:ea typeface="Arial" panose="020B0604020202020204" pitchFamily="34" charset="0"/>
              </a:rPr>
              <a:t>f</a:t>
            </a:r>
            <a:r>
              <a:rPr lang="es-CO" sz="1800" spc="-5" dirty="0">
                <a:effectLst/>
                <a:latin typeface="Arial" panose="020B0604020202020204" pitchFamily="34" charset="0"/>
                <a:ea typeface="Arial" panose="020B0604020202020204" pitchFamily="34" charset="0"/>
              </a:rPr>
              <a:t>e</a:t>
            </a:r>
            <a:r>
              <a:rPr lang="es-CO" sz="1800" dirty="0">
                <a:effectLst/>
                <a:latin typeface="Arial" panose="020B0604020202020204" pitchFamily="34" charset="0"/>
                <a:ea typeface="Arial" panose="020B0604020202020204" pitchFamily="34" charset="0"/>
              </a:rPr>
              <a:t>c</a:t>
            </a:r>
            <a:r>
              <a:rPr lang="es-CO" sz="1800" spc="5" dirty="0">
                <a:effectLst/>
                <a:latin typeface="Arial" panose="020B0604020202020204" pitchFamily="34" charset="0"/>
                <a:ea typeface="Arial" panose="020B0604020202020204" pitchFamily="34" charset="0"/>
              </a:rPr>
              <a:t>t</a:t>
            </a:r>
            <a:r>
              <a:rPr lang="es-CO" sz="1800" spc="10" dirty="0">
                <a:effectLst/>
                <a:latin typeface="Arial" panose="020B0604020202020204" pitchFamily="34" charset="0"/>
                <a:ea typeface="Arial" panose="020B0604020202020204" pitchFamily="34" charset="0"/>
              </a:rPr>
              <a:t>o</a:t>
            </a:r>
            <a:r>
              <a:rPr lang="es-CO" sz="1800" dirty="0">
                <a:effectLst/>
                <a:latin typeface="Arial" panose="020B0604020202020204" pitchFamily="34" charset="0"/>
                <a:ea typeface="Arial" panose="020B0604020202020204" pitchFamily="34" charset="0"/>
              </a:rPr>
              <a:t>s</a:t>
            </a:r>
            <a:r>
              <a:rPr lang="es-CO" sz="1800" spc="10" dirty="0">
                <a:effectLst/>
                <a:latin typeface="Arial" panose="020B0604020202020204" pitchFamily="34" charset="0"/>
                <a:ea typeface="Arial" panose="020B0604020202020204" pitchFamily="34" charset="0"/>
              </a:rPr>
              <a:t> </a:t>
            </a:r>
            <a:r>
              <a:rPr lang="es-CO" sz="1800" dirty="0">
                <a:effectLst/>
                <a:latin typeface="Arial" panose="020B0604020202020204" pitchFamily="34" charset="0"/>
                <a:ea typeface="Arial" panose="020B0604020202020204" pitchFamily="34" charset="0"/>
              </a:rPr>
              <a:t>(AM</a:t>
            </a:r>
            <a:r>
              <a:rPr lang="es-CO" sz="1800" spc="5" dirty="0">
                <a:effectLst/>
                <a:latin typeface="Arial" panose="020B0604020202020204" pitchFamily="34" charset="0"/>
                <a:ea typeface="Arial" panose="020B0604020202020204" pitchFamily="34" charset="0"/>
              </a:rPr>
              <a:t>F</a:t>
            </a:r>
            <a:r>
              <a:rPr lang="es-CO" sz="1800" dirty="0">
                <a:effectLst/>
                <a:latin typeface="Arial" panose="020B0604020202020204" pitchFamily="34" charset="0"/>
                <a:ea typeface="Arial" panose="020B0604020202020204" pitchFamily="34" charset="0"/>
              </a:rPr>
              <a:t>E)</a:t>
            </a:r>
            <a:r>
              <a:rPr lang="es-CO" sz="1800" spc="10" dirty="0">
                <a:effectLst/>
                <a:latin typeface="Arial" panose="020B0604020202020204" pitchFamily="34" charset="0"/>
                <a:ea typeface="Arial" panose="020B0604020202020204" pitchFamily="34" charset="0"/>
              </a:rPr>
              <a:t> </a:t>
            </a:r>
            <a:r>
              <a:rPr lang="es-CO" sz="1800" dirty="0">
                <a:effectLst/>
                <a:latin typeface="Arial" panose="020B0604020202020204" pitchFamily="34" charset="0"/>
                <a:ea typeface="Arial" panose="020B0604020202020204" pitchFamily="34" charset="0"/>
              </a:rPr>
              <a:t>– Pr</a:t>
            </a:r>
            <a:r>
              <a:rPr lang="es-CO" sz="1800" spc="-5" dirty="0">
                <a:effectLst/>
                <a:latin typeface="Arial" panose="020B0604020202020204" pitchFamily="34" charset="0"/>
                <a:ea typeface="Arial" panose="020B0604020202020204" pitchFamily="34" charset="0"/>
              </a:rPr>
              <a:t>e</a:t>
            </a:r>
            <a:r>
              <a:rPr lang="es-CO" sz="1800" dirty="0">
                <a:effectLst/>
                <a:latin typeface="Arial" panose="020B0604020202020204" pitchFamily="34" charset="0"/>
                <a:ea typeface="Arial" panose="020B0604020202020204" pitchFamily="34" charset="0"/>
              </a:rPr>
              <a:t>v</a:t>
            </a:r>
            <a:r>
              <a:rPr lang="es-CO" sz="1800" spc="-5" dirty="0">
                <a:effectLst/>
                <a:latin typeface="Arial" panose="020B0604020202020204" pitchFamily="34" charset="0"/>
                <a:ea typeface="Arial" panose="020B0604020202020204" pitchFamily="34" charset="0"/>
              </a:rPr>
              <a:t>en</a:t>
            </a:r>
            <a:r>
              <a:rPr lang="es-CO" sz="1800" spc="5" dirty="0">
                <a:effectLst/>
                <a:latin typeface="Arial" panose="020B0604020202020204" pitchFamily="34" charset="0"/>
                <a:ea typeface="Arial" panose="020B0604020202020204" pitchFamily="34" charset="0"/>
              </a:rPr>
              <a:t>t</a:t>
            </a:r>
            <a:r>
              <a:rPr lang="es-CO" sz="1800" spc="-5" dirty="0">
                <a:effectLst/>
                <a:latin typeface="Arial" panose="020B0604020202020204" pitchFamily="34" charset="0"/>
                <a:ea typeface="Arial" panose="020B0604020202020204" pitchFamily="34" charset="0"/>
              </a:rPr>
              <a:t>i</a:t>
            </a:r>
            <a:r>
              <a:rPr lang="es-CO" sz="1800" dirty="0">
                <a:effectLst/>
                <a:latin typeface="Arial" panose="020B0604020202020204" pitchFamily="34" charset="0"/>
                <a:ea typeface="Arial" panose="020B0604020202020204" pitchFamily="34" charset="0"/>
              </a:rPr>
              <a:t>vo</a:t>
            </a:r>
            <a:endParaRPr lang="es-CO" sz="1800" dirty="0">
              <a:effectLst/>
              <a:latin typeface="Times New Roman" panose="02020603050405020304" pitchFamily="18" charset="0"/>
              <a:ea typeface="Times New Roman" panose="02020603050405020304" pitchFamily="18" charset="0"/>
            </a:endParaRPr>
          </a:p>
          <a:p>
            <a:pPr marL="292100">
              <a:spcBef>
                <a:spcPts val="175"/>
              </a:spcBef>
              <a:spcAft>
                <a:spcPts val="0"/>
              </a:spcAft>
            </a:pPr>
            <a:r>
              <a:rPr lang="es-CO" sz="1800" spc="-5" dirty="0">
                <a:effectLst/>
                <a:latin typeface="Arial" panose="020B0604020202020204" pitchFamily="34" charset="0"/>
                <a:ea typeface="Arial" panose="020B0604020202020204" pitchFamily="34" charset="0"/>
              </a:rPr>
              <a:t>Llu</a:t>
            </a:r>
            <a:r>
              <a:rPr lang="es-CO" sz="1800" dirty="0">
                <a:effectLst/>
                <a:latin typeface="Arial" panose="020B0604020202020204" pitchFamily="34" charset="0"/>
                <a:ea typeface="Arial" panose="020B0604020202020204" pitchFamily="34" charset="0"/>
              </a:rPr>
              <a:t>v</a:t>
            </a:r>
            <a:r>
              <a:rPr lang="es-CO" sz="1800" spc="10" dirty="0">
                <a:effectLst/>
                <a:latin typeface="Arial" panose="020B0604020202020204" pitchFamily="34" charset="0"/>
                <a:ea typeface="Arial" panose="020B0604020202020204" pitchFamily="34" charset="0"/>
              </a:rPr>
              <a:t>i</a:t>
            </a:r>
            <a:r>
              <a:rPr lang="es-CO" sz="1800" dirty="0">
                <a:effectLst/>
                <a:latin typeface="Arial" panose="020B0604020202020204" pitchFamily="34" charset="0"/>
                <a:ea typeface="Arial" panose="020B0604020202020204" pitchFamily="34" charset="0"/>
              </a:rPr>
              <a:t>a</a:t>
            </a:r>
            <a:r>
              <a:rPr lang="es-CO" sz="1800" spc="-20" dirty="0">
                <a:effectLst/>
                <a:latin typeface="Arial" panose="020B0604020202020204" pitchFamily="34" charset="0"/>
                <a:ea typeface="Arial" panose="020B0604020202020204" pitchFamily="34" charset="0"/>
              </a:rPr>
              <a:t> </a:t>
            </a:r>
            <a:r>
              <a:rPr lang="es-CO" sz="1800" spc="15" dirty="0">
                <a:effectLst/>
                <a:latin typeface="Arial" panose="020B0604020202020204" pitchFamily="34" charset="0"/>
                <a:ea typeface="Arial" panose="020B0604020202020204" pitchFamily="34" charset="0"/>
              </a:rPr>
              <a:t>d</a:t>
            </a:r>
            <a:r>
              <a:rPr lang="es-CO" sz="1800" dirty="0">
                <a:effectLst/>
                <a:latin typeface="Arial" panose="020B0604020202020204" pitchFamily="34" charset="0"/>
                <a:ea typeface="Arial" panose="020B0604020202020204" pitchFamily="34" charset="0"/>
              </a:rPr>
              <a:t>e </a:t>
            </a:r>
            <a:r>
              <a:rPr lang="es-CO" sz="1800" spc="-5" dirty="0">
                <a:effectLst/>
                <a:latin typeface="Arial" panose="020B0604020202020204" pitchFamily="34" charset="0"/>
                <a:ea typeface="Arial" panose="020B0604020202020204" pitchFamily="34" charset="0"/>
              </a:rPr>
              <a:t>id</a:t>
            </a:r>
            <a:r>
              <a:rPr lang="es-CO" sz="1800" spc="10" dirty="0">
                <a:effectLst/>
                <a:latin typeface="Arial" panose="020B0604020202020204" pitchFamily="34" charset="0"/>
                <a:ea typeface="Arial" panose="020B0604020202020204" pitchFamily="34" charset="0"/>
              </a:rPr>
              <a:t>e</a:t>
            </a:r>
            <a:r>
              <a:rPr lang="es-CO" sz="1800" spc="-5" dirty="0">
                <a:effectLst/>
                <a:latin typeface="Arial" panose="020B0604020202020204" pitchFamily="34" charset="0"/>
                <a:ea typeface="Arial" panose="020B0604020202020204" pitchFamily="34" charset="0"/>
              </a:rPr>
              <a:t>a</a:t>
            </a:r>
            <a:r>
              <a:rPr lang="es-CO" sz="1800" dirty="0">
                <a:effectLst/>
                <a:latin typeface="Arial" panose="020B0604020202020204" pitchFamily="34" charset="0"/>
                <a:ea typeface="Arial" panose="020B0604020202020204" pitchFamily="34" charset="0"/>
              </a:rPr>
              <a:t>s</a:t>
            </a:r>
            <a:endParaRPr lang="es-CO" sz="1800" dirty="0">
              <a:effectLst/>
              <a:latin typeface="Times New Roman" panose="02020603050405020304" pitchFamily="18" charset="0"/>
              <a:ea typeface="Times New Roman" panose="02020603050405020304" pitchFamily="18" charset="0"/>
            </a:endParaRPr>
          </a:p>
          <a:p>
            <a:pPr marL="292100">
              <a:spcBef>
                <a:spcPts val="195"/>
              </a:spcBef>
              <a:spcAft>
                <a:spcPts val="0"/>
              </a:spcAft>
            </a:pPr>
            <a:r>
              <a:rPr lang="es-CO" sz="1800" spc="-5" dirty="0">
                <a:effectLst/>
                <a:latin typeface="Arial" panose="020B0604020202020204" pitchFamily="34" charset="0"/>
                <a:ea typeface="Arial" panose="020B0604020202020204" pitchFamily="34" charset="0"/>
              </a:rPr>
              <a:t>Diag</a:t>
            </a:r>
            <a:r>
              <a:rPr lang="es-CO" sz="1800" spc="20" dirty="0">
                <a:effectLst/>
                <a:latin typeface="Arial" panose="020B0604020202020204" pitchFamily="34" charset="0"/>
                <a:ea typeface="Arial" panose="020B0604020202020204" pitchFamily="34" charset="0"/>
              </a:rPr>
              <a:t>r</a:t>
            </a:r>
            <a:r>
              <a:rPr lang="es-CO" sz="1800" spc="-5" dirty="0">
                <a:effectLst/>
                <a:latin typeface="Arial" panose="020B0604020202020204" pitchFamily="34" charset="0"/>
                <a:ea typeface="Arial" panose="020B0604020202020204" pitchFamily="34" charset="0"/>
              </a:rPr>
              <a:t>a</a:t>
            </a:r>
            <a:r>
              <a:rPr lang="es-CO" sz="1800" dirty="0">
                <a:effectLst/>
                <a:latin typeface="Arial" panose="020B0604020202020204" pitchFamily="34" charset="0"/>
                <a:ea typeface="Arial" panose="020B0604020202020204" pitchFamily="34" charset="0"/>
              </a:rPr>
              <a:t>ma</a:t>
            </a:r>
            <a:r>
              <a:rPr lang="es-CO" sz="1800" spc="-20" dirty="0">
                <a:effectLst/>
                <a:latin typeface="Arial" panose="020B0604020202020204" pitchFamily="34" charset="0"/>
                <a:ea typeface="Arial" panose="020B0604020202020204" pitchFamily="34" charset="0"/>
              </a:rPr>
              <a:t> </a:t>
            </a:r>
            <a:r>
              <a:rPr lang="es-CO" sz="1800" spc="15" dirty="0">
                <a:effectLst/>
                <a:latin typeface="Arial" panose="020B0604020202020204" pitchFamily="34" charset="0"/>
                <a:ea typeface="Arial" panose="020B0604020202020204" pitchFamily="34" charset="0"/>
              </a:rPr>
              <a:t>d</a:t>
            </a:r>
            <a:r>
              <a:rPr lang="es-CO" sz="1800" dirty="0">
                <a:effectLst/>
                <a:latin typeface="Arial" panose="020B0604020202020204" pitchFamily="34" charset="0"/>
                <a:ea typeface="Arial" panose="020B0604020202020204" pitchFamily="34" charset="0"/>
              </a:rPr>
              <a:t>e</a:t>
            </a:r>
            <a:r>
              <a:rPr lang="es-CO" sz="1800" spc="-20"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Cau</a:t>
            </a:r>
            <a:r>
              <a:rPr lang="es-CO" sz="1800" spc="20" dirty="0">
                <a:effectLst/>
                <a:latin typeface="Arial" panose="020B0604020202020204" pitchFamily="34" charset="0"/>
                <a:ea typeface="Arial" panose="020B0604020202020204" pitchFamily="34" charset="0"/>
              </a:rPr>
              <a:t>s</a:t>
            </a:r>
            <a:r>
              <a:rPr lang="es-CO" sz="1800" dirty="0">
                <a:effectLst/>
                <a:latin typeface="Arial" panose="020B0604020202020204" pitchFamily="34" charset="0"/>
                <a:ea typeface="Arial" panose="020B0604020202020204" pitchFamily="34" charset="0"/>
              </a:rPr>
              <a:t>a</a:t>
            </a:r>
            <a:r>
              <a:rPr lang="es-CO" sz="1800" spc="25" dirty="0">
                <a:effectLst/>
                <a:latin typeface="Arial" panose="020B0604020202020204" pitchFamily="34" charset="0"/>
                <a:ea typeface="Arial" panose="020B0604020202020204" pitchFamily="34" charset="0"/>
              </a:rPr>
              <a:t> </a:t>
            </a:r>
            <a:r>
              <a:rPr lang="es-CO" sz="1800" dirty="0">
                <a:effectLst/>
                <a:latin typeface="Arial" panose="020B0604020202020204" pitchFamily="34" charset="0"/>
                <a:ea typeface="Arial" panose="020B0604020202020204" pitchFamily="34" charset="0"/>
              </a:rPr>
              <a:t>E</a:t>
            </a:r>
            <a:r>
              <a:rPr lang="es-CO" sz="1800" spc="5" dirty="0">
                <a:effectLst/>
                <a:latin typeface="Arial" panose="020B0604020202020204" pitchFamily="34" charset="0"/>
                <a:ea typeface="Arial" panose="020B0604020202020204" pitchFamily="34" charset="0"/>
              </a:rPr>
              <a:t>f</a:t>
            </a:r>
            <a:r>
              <a:rPr lang="es-CO" sz="1800" spc="-5" dirty="0">
                <a:effectLst/>
                <a:latin typeface="Arial" panose="020B0604020202020204" pitchFamily="34" charset="0"/>
                <a:ea typeface="Arial" panose="020B0604020202020204" pitchFamily="34" charset="0"/>
              </a:rPr>
              <a:t>e</a:t>
            </a:r>
            <a:r>
              <a:rPr lang="es-CO" sz="1800" dirty="0">
                <a:effectLst/>
                <a:latin typeface="Arial" panose="020B0604020202020204" pitchFamily="34" charset="0"/>
                <a:ea typeface="Arial" panose="020B0604020202020204" pitchFamily="34" charset="0"/>
              </a:rPr>
              <a:t>c</a:t>
            </a:r>
            <a:r>
              <a:rPr lang="es-CO" sz="1800" spc="5" dirty="0">
                <a:effectLst/>
                <a:latin typeface="Arial" panose="020B0604020202020204" pitchFamily="34" charset="0"/>
                <a:ea typeface="Arial" panose="020B0604020202020204" pitchFamily="34" charset="0"/>
              </a:rPr>
              <a:t>t</a:t>
            </a:r>
            <a:r>
              <a:rPr lang="es-CO" sz="1800" dirty="0">
                <a:effectLst/>
                <a:latin typeface="Arial" panose="020B0604020202020204" pitchFamily="34" charset="0"/>
                <a:ea typeface="Arial" panose="020B0604020202020204" pitchFamily="34" charset="0"/>
              </a:rPr>
              <a:t>o</a:t>
            </a:r>
            <a:endParaRPr lang="es-CO" sz="1800" dirty="0">
              <a:effectLst/>
              <a:latin typeface="Times New Roman" panose="02020603050405020304" pitchFamily="18" charset="0"/>
              <a:ea typeface="Times New Roman" panose="02020603050405020304" pitchFamily="18" charset="0"/>
            </a:endParaRPr>
          </a:p>
          <a:p>
            <a:pPr marL="292100">
              <a:spcBef>
                <a:spcPts val="170"/>
              </a:spcBef>
              <a:spcAft>
                <a:spcPts val="0"/>
              </a:spcAft>
            </a:pPr>
            <a:r>
              <a:rPr lang="es-CO" sz="1800" dirty="0">
                <a:effectLst/>
                <a:latin typeface="Arial" panose="020B0604020202020204" pitchFamily="34" charset="0"/>
                <a:ea typeface="Arial" panose="020B0604020202020204" pitchFamily="34" charset="0"/>
              </a:rPr>
              <a:t>5</a:t>
            </a:r>
            <a:r>
              <a:rPr lang="es-CO" sz="1800" spc="-20"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a:t>
            </a:r>
            <a:r>
              <a:rPr lang="es-CO" sz="1800" dirty="0">
                <a:effectLst/>
                <a:latin typeface="Arial" panose="020B0604020202020204" pitchFamily="34" charset="0"/>
                <a:ea typeface="Arial" panose="020B0604020202020204" pitchFamily="34" charset="0"/>
              </a:rPr>
              <a:t>P</a:t>
            </a:r>
            <a:r>
              <a:rPr lang="es-CO" sz="1800" spc="-5" dirty="0">
                <a:effectLst/>
                <a:latin typeface="Arial" panose="020B0604020202020204" pitchFamily="34" charset="0"/>
                <a:ea typeface="Arial" panose="020B0604020202020204" pitchFamily="34" charset="0"/>
              </a:rPr>
              <a:t>o</a:t>
            </a:r>
            <a:r>
              <a:rPr lang="es-CO" sz="1800" dirty="0">
                <a:effectLst/>
                <a:latin typeface="Arial" panose="020B0604020202020204" pitchFamily="34" charset="0"/>
                <a:ea typeface="Arial" panose="020B0604020202020204" pitchFamily="34" charset="0"/>
              </a:rPr>
              <a:t>r</a:t>
            </a:r>
            <a:r>
              <a:rPr lang="es-CO" sz="1800" spc="10"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qué?</a:t>
            </a:r>
            <a:endParaRPr lang="es-CO" sz="1800" dirty="0">
              <a:effectLst/>
              <a:latin typeface="Times New Roman" panose="02020603050405020304" pitchFamily="18" charset="0"/>
              <a:ea typeface="Times New Roman" panose="02020603050405020304" pitchFamily="18" charset="0"/>
            </a:endParaRPr>
          </a:p>
          <a:p>
            <a:pPr marL="292100">
              <a:spcBef>
                <a:spcPts val="175"/>
              </a:spcBef>
              <a:spcAft>
                <a:spcPts val="0"/>
              </a:spcAft>
            </a:pPr>
            <a:r>
              <a:rPr lang="es-CO" sz="1800" dirty="0">
                <a:effectLst/>
                <a:latin typeface="Arial" panose="020B0604020202020204" pitchFamily="34" charset="0"/>
                <a:ea typeface="Arial" panose="020B0604020202020204" pitchFamily="34" charset="0"/>
              </a:rPr>
              <a:t>A</a:t>
            </a:r>
            <a:r>
              <a:rPr lang="es-CO" sz="1800" spc="-5" dirty="0">
                <a:effectLst/>
                <a:latin typeface="Arial" panose="020B0604020202020204" pitchFamily="34" charset="0"/>
                <a:ea typeface="Arial" panose="020B0604020202020204" pitchFamily="34" charset="0"/>
              </a:rPr>
              <a:t>NCL</a:t>
            </a:r>
            <a:r>
              <a:rPr lang="es-CO" sz="1800" dirty="0">
                <a:effectLst/>
                <a:latin typeface="Arial" panose="020B0604020202020204" pitchFamily="34" charset="0"/>
                <a:ea typeface="Arial" panose="020B0604020202020204" pitchFamily="34" charset="0"/>
              </a:rPr>
              <a:t>A</a:t>
            </a:r>
          </a:p>
          <a:p>
            <a:pPr marL="292100">
              <a:spcBef>
                <a:spcPts val="175"/>
              </a:spcBef>
              <a:spcAft>
                <a:spcPts val="0"/>
              </a:spcAft>
            </a:pPr>
            <a:endParaRPr lang="es-CO" sz="1800" dirty="0">
              <a:latin typeface="Arial" panose="020B0604020202020204" pitchFamily="34" charset="0"/>
              <a:ea typeface="Times New Roman" panose="02020603050405020304" pitchFamily="18" charset="0"/>
            </a:endParaRPr>
          </a:p>
          <a:p>
            <a:pPr marL="0" indent="0" algn="just">
              <a:spcAft>
                <a:spcPts val="0"/>
              </a:spcAft>
              <a:buNone/>
            </a:pPr>
            <a:r>
              <a:rPr lang="es-CO" sz="3600" b="1" i="1" dirty="0">
                <a:latin typeface="Arial" panose="020B0604020202020204" pitchFamily="34" charset="0"/>
                <a:cs typeface="Arial" panose="020B0604020202020204" pitchFamily="34" charset="0"/>
              </a:rPr>
              <a:t>3. </a:t>
            </a:r>
            <a:r>
              <a:rPr lang="es-CO" sz="1800" b="1" i="1" dirty="0">
                <a:latin typeface="Arial" panose="020B0604020202020204" pitchFamily="34" charset="0"/>
                <a:cs typeface="Arial" panose="020B0604020202020204" pitchFamily="34" charset="0"/>
              </a:rPr>
              <a:t>GESTIÓN DE RIESGO CLINICO DE LOS REACTIVOS DE DIAGNOSTICOS IN VITRO (RDIV) </a:t>
            </a:r>
          </a:p>
          <a:p>
            <a:pPr marL="0" indent="0" algn="just">
              <a:spcAft>
                <a:spcPts val="0"/>
              </a:spcAft>
              <a:buNone/>
            </a:pPr>
            <a:r>
              <a:rPr lang="es-CO" sz="1800" dirty="0">
                <a:latin typeface="Arial" panose="020B0604020202020204" pitchFamily="34" charset="0"/>
                <a:ea typeface="Arial" panose="020B0604020202020204" pitchFamily="34" charset="0"/>
              </a:rPr>
              <a:t>La gestión del riesgo Clínico se realiza desde la fase </a:t>
            </a:r>
            <a:r>
              <a:rPr lang="es-CO" sz="1800" dirty="0">
                <a:effectLst/>
                <a:latin typeface="Arial" panose="020B0604020202020204" pitchFamily="34" charset="0"/>
                <a:ea typeface="Arial" panose="020B0604020202020204" pitchFamily="34" charset="0"/>
              </a:rPr>
              <a:t>P</a:t>
            </a:r>
            <a:r>
              <a:rPr lang="es-CO" sz="1800" spc="-5" dirty="0">
                <a:effectLst/>
                <a:latin typeface="Arial" panose="020B0604020202020204" pitchFamily="34" charset="0"/>
                <a:ea typeface="Arial" panose="020B0604020202020204" pitchFamily="34" charset="0"/>
              </a:rPr>
              <a:t>R</a:t>
            </a:r>
            <a:r>
              <a:rPr lang="es-CO" sz="1800" dirty="0">
                <a:effectLst/>
                <a:latin typeface="Arial" panose="020B0604020202020204" pitchFamily="34" charset="0"/>
                <a:ea typeface="Arial" panose="020B0604020202020204" pitchFamily="34" charset="0"/>
              </a:rPr>
              <a:t>E</a:t>
            </a:r>
            <a:r>
              <a:rPr lang="es-CO" sz="1800" spc="20" dirty="0">
                <a:effectLst/>
                <a:latin typeface="Arial" panose="020B0604020202020204" pitchFamily="34" charset="0"/>
                <a:ea typeface="Arial" panose="020B0604020202020204" pitchFamily="34" charset="0"/>
              </a:rPr>
              <a:t>A</a:t>
            </a:r>
            <a:r>
              <a:rPr lang="es-CO" sz="1800" spc="-5" dirty="0">
                <a:effectLst/>
                <a:latin typeface="Arial" panose="020B0604020202020204" pitchFamily="34" charset="0"/>
                <a:ea typeface="Arial" panose="020B0604020202020204" pitchFamily="34" charset="0"/>
              </a:rPr>
              <a:t>N</a:t>
            </a:r>
            <a:r>
              <a:rPr lang="es-CO" sz="1800" spc="20" dirty="0">
                <a:effectLst/>
                <a:latin typeface="Arial" panose="020B0604020202020204" pitchFamily="34" charset="0"/>
                <a:ea typeface="Arial" panose="020B0604020202020204" pitchFamily="34" charset="0"/>
              </a:rPr>
              <a:t>A</a:t>
            </a:r>
            <a:r>
              <a:rPr lang="es-CO" sz="1800" spc="-5" dirty="0">
                <a:effectLst/>
                <a:latin typeface="Arial" panose="020B0604020202020204" pitchFamily="34" charset="0"/>
                <a:ea typeface="Arial" panose="020B0604020202020204" pitchFamily="34" charset="0"/>
              </a:rPr>
              <a:t>L</a:t>
            </a:r>
            <a:r>
              <a:rPr lang="es-CO" sz="1800" spc="5" dirty="0">
                <a:effectLst/>
                <a:latin typeface="Arial" panose="020B0604020202020204" pitchFamily="34" charset="0"/>
                <a:ea typeface="Arial" panose="020B0604020202020204" pitchFamily="34" charset="0"/>
              </a:rPr>
              <a:t>ITI</a:t>
            </a:r>
            <a:r>
              <a:rPr lang="es-CO" sz="1800" spc="-5" dirty="0">
                <a:effectLst/>
                <a:latin typeface="Arial" panose="020B0604020202020204" pitchFamily="34" charset="0"/>
                <a:ea typeface="Arial" panose="020B0604020202020204" pitchFamily="34" charset="0"/>
              </a:rPr>
              <a:t>C</a:t>
            </a:r>
            <a:r>
              <a:rPr lang="es-CO" sz="1800" dirty="0">
                <a:effectLst/>
                <a:latin typeface="Arial" panose="020B0604020202020204" pitchFamily="34" charset="0"/>
                <a:ea typeface="Arial" panose="020B0604020202020204" pitchFamily="34" charset="0"/>
              </a:rPr>
              <a:t>A, A</a:t>
            </a:r>
            <a:r>
              <a:rPr lang="es-CO" sz="1800" spc="-5" dirty="0">
                <a:effectLst/>
                <a:latin typeface="Arial" panose="020B0604020202020204" pitchFamily="34" charset="0"/>
                <a:ea typeface="Arial" panose="020B0604020202020204" pitchFamily="34" charset="0"/>
              </a:rPr>
              <a:t>N</a:t>
            </a:r>
            <a:r>
              <a:rPr lang="es-CO" sz="1800" dirty="0">
                <a:effectLst/>
                <a:latin typeface="Arial" panose="020B0604020202020204" pitchFamily="34" charset="0"/>
                <a:ea typeface="Arial" panose="020B0604020202020204" pitchFamily="34" charset="0"/>
              </a:rPr>
              <a:t>A</a:t>
            </a:r>
            <a:r>
              <a:rPr lang="es-CO" sz="1800" spc="-5" dirty="0">
                <a:effectLst/>
                <a:latin typeface="Arial" panose="020B0604020202020204" pitchFamily="34" charset="0"/>
                <a:ea typeface="Arial" panose="020B0604020202020204" pitchFamily="34" charset="0"/>
              </a:rPr>
              <a:t>L</a:t>
            </a:r>
            <a:r>
              <a:rPr lang="es-CO" sz="1800" spc="5" dirty="0">
                <a:effectLst/>
                <a:latin typeface="Arial" panose="020B0604020202020204" pitchFamily="34" charset="0"/>
                <a:ea typeface="Arial" panose="020B0604020202020204" pitchFamily="34" charset="0"/>
              </a:rPr>
              <a:t>ITI</a:t>
            </a:r>
            <a:r>
              <a:rPr lang="es-CO" sz="1800" spc="-5" dirty="0">
                <a:effectLst/>
                <a:latin typeface="Arial" panose="020B0604020202020204" pitchFamily="34" charset="0"/>
                <a:ea typeface="Arial" panose="020B0604020202020204" pitchFamily="34" charset="0"/>
              </a:rPr>
              <a:t>C</a:t>
            </a:r>
            <a:r>
              <a:rPr lang="es-CO" sz="1800" dirty="0">
                <a:effectLst/>
                <a:latin typeface="Arial" panose="020B0604020202020204" pitchFamily="34" charset="0"/>
                <a:ea typeface="Arial" panose="020B0604020202020204" pitchFamily="34" charset="0"/>
              </a:rPr>
              <a:t>A, P</a:t>
            </a:r>
            <a:r>
              <a:rPr lang="es-CO" sz="1800" spc="5" dirty="0">
                <a:effectLst/>
                <a:latin typeface="Arial" panose="020B0604020202020204" pitchFamily="34" charset="0"/>
                <a:ea typeface="Arial" panose="020B0604020202020204" pitchFamily="34" charset="0"/>
              </a:rPr>
              <a:t>O</a:t>
            </a:r>
            <a:r>
              <a:rPr lang="es-CO" sz="1800" dirty="0">
                <a:effectLst/>
                <a:latin typeface="Arial" panose="020B0604020202020204" pitchFamily="34" charset="0"/>
                <a:ea typeface="Arial" panose="020B0604020202020204" pitchFamily="34" charset="0"/>
              </a:rPr>
              <a:t>S</a:t>
            </a:r>
            <a:r>
              <a:rPr lang="es-CO" sz="1800" spc="5" dirty="0">
                <a:effectLst/>
                <a:latin typeface="Arial" panose="020B0604020202020204" pitchFamily="34" charset="0"/>
                <a:ea typeface="Arial" panose="020B0604020202020204" pitchFamily="34" charset="0"/>
              </a:rPr>
              <a:t>T</a:t>
            </a:r>
            <a:r>
              <a:rPr lang="es-CO" sz="1800" dirty="0">
                <a:effectLst/>
                <a:latin typeface="Arial" panose="020B0604020202020204" pitchFamily="34" charset="0"/>
                <a:ea typeface="Arial" panose="020B0604020202020204" pitchFamily="34" charset="0"/>
              </a:rPr>
              <a:t>A</a:t>
            </a:r>
            <a:r>
              <a:rPr lang="es-CO" sz="1800" spc="-5" dirty="0">
                <a:effectLst/>
                <a:latin typeface="Arial" panose="020B0604020202020204" pitchFamily="34" charset="0"/>
                <a:ea typeface="Arial" panose="020B0604020202020204" pitchFamily="34" charset="0"/>
              </a:rPr>
              <a:t>N</a:t>
            </a:r>
            <a:r>
              <a:rPr lang="es-CO" sz="1800" dirty="0">
                <a:effectLst/>
                <a:latin typeface="Arial" panose="020B0604020202020204" pitchFamily="34" charset="0"/>
                <a:ea typeface="Arial" panose="020B0604020202020204" pitchFamily="34" charset="0"/>
              </a:rPr>
              <a:t>A</a:t>
            </a:r>
            <a:r>
              <a:rPr lang="es-CO" sz="1800" spc="-5" dirty="0">
                <a:effectLst/>
                <a:latin typeface="Arial" panose="020B0604020202020204" pitchFamily="34" charset="0"/>
                <a:ea typeface="Arial" panose="020B0604020202020204" pitchFamily="34" charset="0"/>
              </a:rPr>
              <a:t>L</a:t>
            </a:r>
            <a:r>
              <a:rPr lang="es-CO" sz="1800" spc="5" dirty="0">
                <a:effectLst/>
                <a:latin typeface="Arial" panose="020B0604020202020204" pitchFamily="34" charset="0"/>
                <a:ea typeface="Arial" panose="020B0604020202020204" pitchFamily="34" charset="0"/>
              </a:rPr>
              <a:t>ÍTI</a:t>
            </a:r>
            <a:r>
              <a:rPr lang="es-CO" sz="1800" spc="-5" dirty="0">
                <a:effectLst/>
                <a:latin typeface="Arial" panose="020B0604020202020204" pitchFamily="34" charset="0"/>
                <a:ea typeface="Arial" panose="020B0604020202020204" pitchFamily="34" charset="0"/>
              </a:rPr>
              <a:t>C</a:t>
            </a:r>
            <a:r>
              <a:rPr lang="es-CO" sz="1800" dirty="0">
                <a:effectLst/>
                <a:latin typeface="Arial" panose="020B0604020202020204" pitchFamily="34" charset="0"/>
                <a:ea typeface="Arial" panose="020B0604020202020204" pitchFamily="34" charset="0"/>
              </a:rPr>
              <a:t>A de Laboratorio Clínico. </a:t>
            </a:r>
            <a:endParaRPr lang="es-CO" sz="1800" b="1" i="1" dirty="0">
              <a:latin typeface="Arial" panose="020B0604020202020204" pitchFamily="34" charset="0"/>
              <a:cs typeface="Arial" panose="020B0604020202020204" pitchFamily="34" charset="0"/>
            </a:endParaRPr>
          </a:p>
          <a:p>
            <a:pPr marL="0" indent="0" algn="just">
              <a:buNone/>
            </a:pPr>
            <a:endParaRPr lang="es-CO" sz="1800" b="1" i="1" dirty="0">
              <a:effectLst/>
              <a:latin typeface="Cambria" panose="02040503050406030204" pitchFamily="18" charset="0"/>
              <a:ea typeface="Times New Roman" panose="02020603050405020304" pitchFamily="18" charset="0"/>
              <a:cs typeface="Times New Roman" panose="02020603050405020304" pitchFamily="18" charset="0"/>
            </a:endParaRPr>
          </a:p>
          <a:p>
            <a:pPr marL="0" indent="0" algn="just">
              <a:buNone/>
            </a:pPr>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1602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876"/>
            <a:ext cx="12192000" cy="6858000"/>
          </a:xfrm>
          <a:prstGeom prst="rect">
            <a:avLst/>
          </a:prstGeom>
        </p:spPr>
      </p:pic>
      <p:sp>
        <p:nvSpPr>
          <p:cNvPr id="3" name="Marcador de contenido 2">
            <a:extLst>
              <a:ext uri="{FF2B5EF4-FFF2-40B4-BE49-F238E27FC236}">
                <a16:creationId xmlns:a16="http://schemas.microsoft.com/office/drawing/2014/main" id="{411027F7-55B5-4C49-A4E2-C239D0A55882}"/>
              </a:ext>
            </a:extLst>
          </p:cNvPr>
          <p:cNvSpPr>
            <a:spLocks noGrp="1"/>
          </p:cNvSpPr>
          <p:nvPr>
            <p:ph idx="1"/>
          </p:nvPr>
        </p:nvSpPr>
        <p:spPr>
          <a:xfrm>
            <a:off x="555889" y="49876"/>
            <a:ext cx="10549914" cy="5046433"/>
          </a:xfrm>
        </p:spPr>
        <p:txBody>
          <a:bodyPr>
            <a:normAutofit/>
          </a:bodyPr>
          <a:lstStyle/>
          <a:p>
            <a:pPr marL="0" indent="0" algn="just">
              <a:spcAft>
                <a:spcPts val="0"/>
              </a:spcAft>
              <a:buNone/>
            </a:pPr>
            <a:r>
              <a:rPr lang="es-CO" sz="2000" b="1" dirty="0">
                <a:ln w="0">
                  <a:solidFill>
                    <a:schemeClr val="accent1">
                      <a:lumMod val="75000"/>
                    </a:schemeClr>
                  </a:solidFill>
                </a:ln>
                <a:solidFill>
                  <a:schemeClr val="accent1">
                    <a:lumMod val="75000"/>
                  </a:schemeClr>
                </a:solidFill>
                <a:effectLst>
                  <a:outerShdw blurRad="38100" dist="25400" dir="5400000" algn="ctr" rotWithShape="0">
                    <a:srgbClr val="6E747A">
                      <a:alpha val="43000"/>
                    </a:srgbClr>
                  </a:outerShdw>
                </a:effectLst>
                <a:latin typeface="+mj-lt"/>
                <a:ea typeface="+mj-ea"/>
                <a:cs typeface="+mj-cs"/>
              </a:rPr>
              <a:t>GESTIÓN DE EVENTOS INDESEADOS DE LOS REACTIVOS DE DIAGNOSTICOS IN VITRO (RDIV) </a:t>
            </a:r>
          </a:p>
          <a:p>
            <a:pPr marL="0" indent="0" algn="just">
              <a:spcAft>
                <a:spcPts val="0"/>
              </a:spcAft>
              <a:buNone/>
            </a:pPr>
            <a:r>
              <a:rPr lang="es-CO" sz="1800" dirty="0">
                <a:latin typeface="Arial" panose="020B0604020202020204" pitchFamily="34" charset="0"/>
                <a:ea typeface="Arial" panose="020B0604020202020204" pitchFamily="34" charset="0"/>
              </a:rPr>
              <a:t>Para dar cumplimiento a la gestión del los riesgo y asi evitar efectos indeseados Clinica Las Lajas cuenta con programa de </a:t>
            </a:r>
            <a:r>
              <a:rPr lang="es-CO" sz="1800" dirty="0">
                <a:effectLst/>
                <a:latin typeface="Arial" panose="020B0604020202020204" pitchFamily="34" charset="0"/>
                <a:ea typeface="Arial" panose="020B0604020202020204" pitchFamily="34" charset="0"/>
              </a:rPr>
              <a:t>Inventario “</a:t>
            </a:r>
            <a:r>
              <a:rPr lang="es-CO" sz="1800" b="1" i="1" dirty="0">
                <a:effectLst/>
                <a:latin typeface="Arial" panose="020B0604020202020204" pitchFamily="34" charset="0"/>
                <a:ea typeface="Arial" panose="020B0604020202020204" pitchFamily="34" charset="0"/>
              </a:rPr>
              <a:t>FENIXLAB INVENTARIOS”,  </a:t>
            </a:r>
            <a:r>
              <a:rPr lang="es-CO" sz="1800" dirty="0">
                <a:effectLst/>
                <a:latin typeface="Arial" panose="020B0604020202020204" pitchFamily="34" charset="0"/>
                <a:ea typeface="Arial" panose="020B0604020202020204" pitchFamily="34" charset="0"/>
              </a:rPr>
              <a:t>programa que permite realizar la trazabilidad del reactivo desde :</a:t>
            </a:r>
          </a:p>
          <a:p>
            <a:pPr marL="342900" indent="0" algn="just">
              <a:lnSpc>
                <a:spcPct val="100000"/>
              </a:lnSpc>
              <a:spcBef>
                <a:spcPts val="0"/>
              </a:spcBef>
              <a:buFont typeface="+mj-lt"/>
              <a:buAutoNum type="arabicPeriod"/>
            </a:pPr>
            <a:r>
              <a:rPr lang="en-US" sz="1800" dirty="0">
                <a:effectLst/>
                <a:latin typeface="Arial" panose="020B0604020202020204" pitchFamily="34" charset="0"/>
                <a:ea typeface="Arial" panose="020B0604020202020204" pitchFamily="34" charset="0"/>
                <a:cs typeface="Times New Roman" panose="02020603050405020304" pitchFamily="18" charset="0"/>
              </a:rPr>
              <a:t>S</a:t>
            </a:r>
            <a:r>
              <a:rPr lang="en-US" sz="1800" spc="5" dirty="0">
                <a:effectLst/>
                <a:latin typeface="Arial" panose="020B0604020202020204" pitchFamily="34" charset="0"/>
                <a:ea typeface="Arial" panose="020B0604020202020204" pitchFamily="34" charset="0"/>
                <a:cs typeface="Times New Roman" panose="02020603050405020304" pitchFamily="18" charset="0"/>
              </a:rPr>
              <a:t>OLI</a:t>
            </a:r>
            <a:r>
              <a:rPr lang="en-US" sz="1800" spc="-5" dirty="0">
                <a:effectLst/>
                <a:latin typeface="Arial" panose="020B0604020202020204" pitchFamily="34" charset="0"/>
                <a:ea typeface="Arial" panose="020B0604020202020204" pitchFamily="34" charset="0"/>
                <a:cs typeface="Times New Roman" panose="02020603050405020304" pitchFamily="18" charset="0"/>
              </a:rPr>
              <a:t>C</a:t>
            </a:r>
            <a:r>
              <a:rPr lang="en-US" sz="1800" spc="-15" dirty="0">
                <a:effectLst/>
                <a:latin typeface="Arial" panose="020B0604020202020204" pitchFamily="34" charset="0"/>
                <a:ea typeface="Arial" panose="020B0604020202020204" pitchFamily="34" charset="0"/>
                <a:cs typeface="Times New Roman" panose="02020603050405020304" pitchFamily="18" charset="0"/>
              </a:rPr>
              <a:t>I</a:t>
            </a:r>
            <a:r>
              <a:rPr lang="en-US" sz="1800" spc="25" dirty="0">
                <a:effectLst/>
                <a:latin typeface="Arial" panose="020B0604020202020204" pitchFamily="34" charset="0"/>
                <a:ea typeface="Arial" panose="020B0604020202020204" pitchFamily="34" charset="0"/>
                <a:cs typeface="Times New Roman" panose="02020603050405020304" pitchFamily="18" charset="0"/>
              </a:rPr>
              <a:t>T</a:t>
            </a:r>
            <a:r>
              <a:rPr lang="en-US" sz="1800" spc="-5" dirty="0">
                <a:effectLst/>
                <a:latin typeface="Arial" panose="020B0604020202020204" pitchFamily="34" charset="0"/>
                <a:ea typeface="Arial" panose="020B0604020202020204" pitchFamily="34" charset="0"/>
                <a:cs typeface="Times New Roman" panose="02020603050405020304" pitchFamily="18" charset="0"/>
              </a:rPr>
              <a:t>U</a:t>
            </a:r>
            <a:r>
              <a:rPr lang="en-US" sz="1800" dirty="0">
                <a:effectLst/>
                <a:latin typeface="Arial" panose="020B0604020202020204" pitchFamily="34" charset="0"/>
                <a:ea typeface="Arial" panose="020B0604020202020204" pitchFamily="34" charset="0"/>
                <a:cs typeface="Times New Roman" panose="02020603050405020304" pitchFamily="18" charset="0"/>
              </a:rPr>
              <a:t>D</a:t>
            </a:r>
            <a:r>
              <a:rPr lang="en-US" sz="1800" spc="-10" dirty="0">
                <a:effectLst/>
                <a:latin typeface="Arial" panose="020B0604020202020204" pitchFamily="34" charset="0"/>
                <a:ea typeface="Arial" panose="020B0604020202020204" pitchFamily="34" charset="0"/>
                <a:cs typeface="Times New Roman" panose="02020603050405020304" pitchFamily="18" charset="0"/>
              </a:rPr>
              <a:t> </a:t>
            </a:r>
            <a:r>
              <a:rPr lang="en-US" sz="1800" spc="-5" dirty="0">
                <a:effectLst/>
                <a:latin typeface="Arial" panose="020B0604020202020204" pitchFamily="34" charset="0"/>
                <a:ea typeface="Arial" panose="020B0604020202020204" pitchFamily="34" charset="0"/>
                <a:cs typeface="Times New Roman" panose="02020603050405020304" pitchFamily="18" charset="0"/>
              </a:rPr>
              <a:t>D</a:t>
            </a:r>
            <a:r>
              <a:rPr lang="en-US" sz="1800" dirty="0">
                <a:effectLst/>
                <a:latin typeface="Arial" panose="020B0604020202020204" pitchFamily="34" charset="0"/>
                <a:ea typeface="Arial" panose="020B0604020202020204" pitchFamily="34" charset="0"/>
                <a:cs typeface="Times New Roman" panose="02020603050405020304" pitchFamily="18" charset="0"/>
              </a:rPr>
              <a:t>E</a:t>
            </a:r>
            <a:r>
              <a:rPr lang="en-US" sz="1800" spc="5" dirty="0">
                <a:effectLst/>
                <a:latin typeface="Arial" panose="020B0604020202020204" pitchFamily="34" charset="0"/>
                <a:ea typeface="Arial" panose="020B0604020202020204" pitchFamily="34" charset="0"/>
                <a:cs typeface="Times New Roman" panose="02020603050405020304" pitchFamily="18" charset="0"/>
              </a:rPr>
              <a:t> I</a:t>
            </a:r>
            <a:r>
              <a:rPr lang="en-US" sz="1800" spc="-5" dirty="0">
                <a:effectLst/>
                <a:latin typeface="Arial" panose="020B0604020202020204" pitchFamily="34" charset="0"/>
                <a:ea typeface="Arial" panose="020B0604020202020204" pitchFamily="34" charset="0"/>
                <a:cs typeface="Times New Roman" panose="02020603050405020304" pitchFamily="18" charset="0"/>
              </a:rPr>
              <a:t>N</a:t>
            </a:r>
            <a:r>
              <a:rPr lang="en-US" sz="1800" dirty="0">
                <a:effectLst/>
                <a:latin typeface="Arial" panose="020B0604020202020204" pitchFamily="34" charset="0"/>
                <a:ea typeface="Arial" panose="020B0604020202020204" pitchFamily="34" charset="0"/>
                <a:cs typeface="Times New Roman" panose="02020603050405020304" pitchFamily="18" charset="0"/>
              </a:rPr>
              <a:t>S</a:t>
            </a:r>
            <a:r>
              <a:rPr lang="en-US" sz="1800" spc="-5" dirty="0">
                <a:effectLst/>
                <a:latin typeface="Arial" panose="020B0604020202020204" pitchFamily="34" charset="0"/>
                <a:ea typeface="Arial" panose="020B0604020202020204" pitchFamily="34" charset="0"/>
                <a:cs typeface="Times New Roman" panose="02020603050405020304" pitchFamily="18" charset="0"/>
              </a:rPr>
              <a:t>U</a:t>
            </a:r>
            <a:r>
              <a:rPr lang="en-US" sz="1800" dirty="0">
                <a:effectLst/>
                <a:latin typeface="Arial" panose="020B0604020202020204" pitchFamily="34" charset="0"/>
                <a:ea typeface="Arial" panose="020B0604020202020204" pitchFamily="34" charset="0"/>
                <a:cs typeface="Times New Roman" panose="02020603050405020304" pitchFamily="18" charset="0"/>
              </a:rPr>
              <a:t>M</a:t>
            </a:r>
            <a:r>
              <a:rPr lang="en-US" sz="1800" spc="5" dirty="0">
                <a:effectLst/>
                <a:latin typeface="Arial" panose="020B0604020202020204" pitchFamily="34" charset="0"/>
                <a:ea typeface="Arial" panose="020B0604020202020204" pitchFamily="34" charset="0"/>
                <a:cs typeface="Times New Roman" panose="02020603050405020304" pitchFamily="18" charset="0"/>
              </a:rPr>
              <a:t>O</a:t>
            </a:r>
            <a:r>
              <a:rPr lang="en-US" sz="1800" dirty="0">
                <a:effectLst/>
                <a:latin typeface="Arial" panose="020B0604020202020204" pitchFamily="34" charset="0"/>
                <a:ea typeface="Arial" panose="020B0604020202020204" pitchFamily="34" charset="0"/>
                <a:cs typeface="Times New Roman" panose="02020603050405020304" pitchFamily="18" charset="0"/>
              </a:rPr>
              <a:t>S:</a:t>
            </a:r>
            <a:endParaRPr lang="es-CO" sz="1800" dirty="0">
              <a:effectLst/>
              <a:latin typeface="Cambria" panose="02040503050406030204" pitchFamily="18" charset="0"/>
              <a:ea typeface="Times New Roman" panose="02020603050405020304" pitchFamily="18" charset="0"/>
              <a:cs typeface="Times New Roman" panose="02020603050405020304" pitchFamily="18" charset="0"/>
            </a:endParaRPr>
          </a:p>
          <a:p>
            <a:pPr marL="342900" indent="0" algn="just">
              <a:lnSpc>
                <a:spcPct val="100000"/>
              </a:lnSpc>
              <a:spcBef>
                <a:spcPts val="0"/>
              </a:spcBef>
              <a:buFont typeface="+mj-lt"/>
              <a:buAutoNum type="arabicPeriod"/>
            </a:pPr>
            <a:r>
              <a:rPr lang="en-US" sz="1800" dirty="0">
                <a:effectLst/>
                <a:latin typeface="Arial" panose="020B0604020202020204" pitchFamily="34" charset="0"/>
                <a:ea typeface="Arial" panose="020B0604020202020204" pitchFamily="34" charset="0"/>
                <a:cs typeface="Times New Roman" panose="02020603050405020304" pitchFamily="18" charset="0"/>
              </a:rPr>
              <a:t>LLEGADA DE INSUMOS:</a:t>
            </a:r>
          </a:p>
          <a:p>
            <a:pPr marL="342900" indent="0" algn="just">
              <a:lnSpc>
                <a:spcPct val="100000"/>
              </a:lnSpc>
              <a:spcBef>
                <a:spcPts val="0"/>
              </a:spcBef>
              <a:buFont typeface="+mj-lt"/>
              <a:buAutoNum type="arabicPeriod"/>
            </a:pPr>
            <a:r>
              <a:rPr lang="en-US" sz="1800" dirty="0">
                <a:effectLst/>
                <a:latin typeface="Arial" panose="020B0604020202020204" pitchFamily="34" charset="0"/>
                <a:ea typeface="Arial" panose="020B0604020202020204" pitchFamily="34" charset="0"/>
                <a:cs typeface="Times New Roman" panose="02020603050405020304" pitchFamily="18" charset="0"/>
              </a:rPr>
              <a:t>ALMACENAMIENTO DE INSUMOS</a:t>
            </a:r>
            <a:endParaRPr lang="es-CO" sz="1800" dirty="0">
              <a:effectLst/>
              <a:latin typeface="Cambria" panose="02040503050406030204" pitchFamily="18" charset="0"/>
              <a:ea typeface="Times New Roman" panose="02020603050405020304" pitchFamily="18" charset="0"/>
              <a:cs typeface="Times New Roman" panose="02020603050405020304" pitchFamily="18" charset="0"/>
            </a:endParaRPr>
          </a:p>
          <a:p>
            <a:pPr marL="342900" indent="0" algn="just">
              <a:lnSpc>
                <a:spcPct val="100000"/>
              </a:lnSpc>
              <a:spcBef>
                <a:spcPts val="0"/>
              </a:spcBef>
              <a:buFont typeface="+mj-lt"/>
              <a:buAutoNum type="arabicPeriod"/>
            </a:pPr>
            <a:r>
              <a:rPr lang="es-CO" sz="1800" dirty="0">
                <a:effectLst/>
                <a:latin typeface="Arial" panose="020B0604020202020204" pitchFamily="34" charset="0"/>
                <a:ea typeface="Arial" panose="020B0604020202020204" pitchFamily="34" charset="0"/>
              </a:rPr>
              <a:t>SEMAFORIZACIÓN</a:t>
            </a:r>
            <a:endParaRPr lang="en-US" sz="1800" dirty="0">
              <a:latin typeface="Arial" panose="020B0604020202020204" pitchFamily="34" charset="0"/>
              <a:ea typeface="Arial" panose="020B0604020202020204" pitchFamily="34" charset="0"/>
              <a:cs typeface="Times New Roman" panose="02020603050405020304" pitchFamily="18" charset="0"/>
            </a:endParaRPr>
          </a:p>
          <a:p>
            <a:pPr marL="342900" indent="0" algn="just">
              <a:lnSpc>
                <a:spcPct val="100000"/>
              </a:lnSpc>
              <a:spcBef>
                <a:spcPts val="0"/>
              </a:spcBef>
              <a:buFont typeface="+mj-lt"/>
              <a:buAutoNum type="arabicPeriod"/>
            </a:pPr>
            <a:r>
              <a:rPr lang="es-CO" sz="1800" spc="-5" dirty="0">
                <a:effectLst/>
                <a:latin typeface="Arial" panose="020B0604020202020204" pitchFamily="34" charset="0"/>
                <a:ea typeface="Arial" panose="020B0604020202020204" pitchFamily="34" charset="0"/>
              </a:rPr>
              <a:t>R</a:t>
            </a:r>
            <a:r>
              <a:rPr lang="es-CO" sz="1800" dirty="0">
                <a:effectLst/>
                <a:latin typeface="Arial" panose="020B0604020202020204" pitchFamily="34" charset="0"/>
                <a:ea typeface="Arial" panose="020B0604020202020204" pitchFamily="34" charset="0"/>
              </a:rPr>
              <a:t>E</a:t>
            </a:r>
            <a:r>
              <a:rPr lang="es-CO" sz="1800" spc="-5" dirty="0">
                <a:effectLst/>
                <a:latin typeface="Arial" panose="020B0604020202020204" pitchFamily="34" charset="0"/>
                <a:ea typeface="Arial" panose="020B0604020202020204" pitchFamily="34" charset="0"/>
              </a:rPr>
              <a:t>A</a:t>
            </a:r>
            <a:r>
              <a:rPr lang="es-CO" sz="1800" spc="5" dirty="0">
                <a:effectLst/>
                <a:latin typeface="Arial" panose="020B0604020202020204" pitchFamily="34" charset="0"/>
                <a:ea typeface="Arial" panose="020B0604020202020204" pitchFamily="34" charset="0"/>
              </a:rPr>
              <a:t>LIZ</a:t>
            </a:r>
            <a:r>
              <a:rPr lang="es-CO" sz="1800" spc="-5" dirty="0">
                <a:effectLst/>
                <a:latin typeface="Arial" panose="020B0604020202020204" pitchFamily="34" charset="0"/>
                <a:ea typeface="Arial" panose="020B0604020202020204" pitchFamily="34" charset="0"/>
              </a:rPr>
              <a:t>A</a:t>
            </a:r>
            <a:r>
              <a:rPr lang="es-CO" sz="1800" dirty="0">
                <a:effectLst/>
                <a:latin typeface="Arial" panose="020B0604020202020204" pitchFamily="34" charset="0"/>
                <a:ea typeface="Arial" panose="020B0604020202020204" pitchFamily="34" charset="0"/>
              </a:rPr>
              <a:t>R </a:t>
            </a:r>
            <a:r>
              <a:rPr lang="es-CO" sz="1800" spc="-5" dirty="0">
                <a:effectLst/>
                <a:latin typeface="Arial" panose="020B0604020202020204" pitchFamily="34" charset="0"/>
                <a:ea typeface="Arial" panose="020B0604020202020204" pitchFamily="34" charset="0"/>
              </a:rPr>
              <a:t>C</a:t>
            </a:r>
            <a:r>
              <a:rPr lang="es-CO" sz="1800" spc="5" dirty="0">
                <a:effectLst/>
                <a:latin typeface="Arial" panose="020B0604020202020204" pitchFamily="34" charset="0"/>
                <a:ea typeface="Arial" panose="020B0604020202020204" pitchFamily="34" charset="0"/>
              </a:rPr>
              <a:t>O</a:t>
            </a:r>
            <a:r>
              <a:rPr lang="es-CO" sz="1800" spc="-5" dirty="0">
                <a:effectLst/>
                <a:latin typeface="Arial" panose="020B0604020202020204" pitchFamily="34" charset="0"/>
                <a:ea typeface="Arial" panose="020B0604020202020204" pitchFamily="34" charset="0"/>
              </a:rPr>
              <a:t>N</a:t>
            </a:r>
            <a:r>
              <a:rPr lang="es-CO" sz="1800" spc="25" dirty="0">
                <a:effectLst/>
                <a:latin typeface="Arial" panose="020B0604020202020204" pitchFamily="34" charset="0"/>
                <a:ea typeface="Arial" panose="020B0604020202020204" pitchFamily="34" charset="0"/>
              </a:rPr>
              <a:t>T</a:t>
            </a:r>
            <a:r>
              <a:rPr lang="es-CO" sz="1800" spc="-5" dirty="0">
                <a:effectLst/>
                <a:latin typeface="Arial" panose="020B0604020202020204" pitchFamily="34" charset="0"/>
                <a:ea typeface="Arial" panose="020B0604020202020204" pitchFamily="34" charset="0"/>
              </a:rPr>
              <a:t>R</a:t>
            </a:r>
            <a:r>
              <a:rPr lang="es-CO" sz="1800" spc="5" dirty="0">
                <a:effectLst/>
                <a:latin typeface="Arial" panose="020B0604020202020204" pitchFamily="34" charset="0"/>
                <a:ea typeface="Arial" panose="020B0604020202020204" pitchFamily="34" charset="0"/>
              </a:rPr>
              <a:t>O</a:t>
            </a:r>
            <a:r>
              <a:rPr lang="es-CO" sz="1800" dirty="0">
                <a:effectLst/>
                <a:latin typeface="Arial" panose="020B0604020202020204" pitchFamily="34" charset="0"/>
                <a:ea typeface="Arial" panose="020B0604020202020204" pitchFamily="34" charset="0"/>
              </a:rPr>
              <a:t>L</a:t>
            </a:r>
            <a:r>
              <a:rPr lang="es-CO" sz="1800" spc="-5" dirty="0">
                <a:effectLst/>
                <a:latin typeface="Arial" panose="020B0604020202020204" pitchFamily="34" charset="0"/>
                <a:ea typeface="Arial" panose="020B0604020202020204" pitchFamily="34" charset="0"/>
              </a:rPr>
              <a:t> D</a:t>
            </a:r>
            <a:r>
              <a:rPr lang="es-CO" sz="1800" dirty="0">
                <a:effectLst/>
                <a:latin typeface="Arial" panose="020B0604020202020204" pitchFamily="34" charset="0"/>
                <a:ea typeface="Arial" panose="020B0604020202020204" pitchFamily="34" charset="0"/>
              </a:rPr>
              <a:t>E</a:t>
            </a:r>
            <a:r>
              <a:rPr lang="es-CO" sz="1800" spc="5" dirty="0">
                <a:effectLst/>
                <a:latin typeface="Arial" panose="020B0604020202020204" pitchFamily="34" charset="0"/>
                <a:ea typeface="Arial" panose="020B0604020202020204" pitchFamily="34" charset="0"/>
              </a:rPr>
              <a:t> F</a:t>
            </a:r>
            <a:r>
              <a:rPr lang="es-CO" sz="1800" dirty="0">
                <a:effectLst/>
                <a:latin typeface="Arial" panose="020B0604020202020204" pitchFamily="34" charset="0"/>
                <a:ea typeface="Arial" panose="020B0604020202020204" pitchFamily="34" charset="0"/>
              </a:rPr>
              <a:t>E</a:t>
            </a:r>
            <a:r>
              <a:rPr lang="es-CO" sz="1800" spc="-5" dirty="0">
                <a:effectLst/>
                <a:latin typeface="Arial" panose="020B0604020202020204" pitchFamily="34" charset="0"/>
                <a:ea typeface="Arial" panose="020B0604020202020204" pitchFamily="34" charset="0"/>
              </a:rPr>
              <a:t>CHA</a:t>
            </a:r>
            <a:r>
              <a:rPr lang="es-CO" sz="1800" dirty="0">
                <a:effectLst/>
                <a:latin typeface="Arial" panose="020B0604020202020204" pitchFamily="34" charset="0"/>
                <a:ea typeface="Arial" panose="020B0604020202020204" pitchFamily="34" charset="0"/>
              </a:rPr>
              <a:t>S</a:t>
            </a:r>
            <a:r>
              <a:rPr lang="es-CO" sz="1800" spc="5" dirty="0">
                <a:effectLst/>
                <a:latin typeface="Arial" panose="020B0604020202020204" pitchFamily="34" charset="0"/>
                <a:ea typeface="Arial" panose="020B0604020202020204" pitchFamily="34" charset="0"/>
              </a:rPr>
              <a:t> </a:t>
            </a:r>
            <a:r>
              <a:rPr lang="es-CO" sz="1800" spc="-5" dirty="0">
                <a:effectLst/>
                <a:latin typeface="Arial" panose="020B0604020202020204" pitchFamily="34" charset="0"/>
                <a:ea typeface="Arial" panose="020B0604020202020204" pitchFamily="34" charset="0"/>
              </a:rPr>
              <a:t>D</a:t>
            </a:r>
            <a:r>
              <a:rPr lang="es-CO" sz="1800" dirty="0">
                <a:effectLst/>
                <a:latin typeface="Arial" panose="020B0604020202020204" pitchFamily="34" charset="0"/>
                <a:ea typeface="Arial" panose="020B0604020202020204" pitchFamily="34" charset="0"/>
              </a:rPr>
              <a:t>E</a:t>
            </a:r>
            <a:r>
              <a:rPr lang="es-CO" sz="1800" spc="5" dirty="0">
                <a:effectLst/>
                <a:latin typeface="Arial" panose="020B0604020202020204" pitchFamily="34" charset="0"/>
                <a:ea typeface="Arial" panose="020B0604020202020204" pitchFamily="34" charset="0"/>
              </a:rPr>
              <a:t> </a:t>
            </a:r>
            <a:r>
              <a:rPr lang="es-CO" sz="1800" dirty="0">
                <a:effectLst/>
                <a:latin typeface="Arial" panose="020B0604020202020204" pitchFamily="34" charset="0"/>
                <a:ea typeface="Arial" panose="020B0604020202020204" pitchFamily="34" charset="0"/>
              </a:rPr>
              <a:t>VE</a:t>
            </a:r>
            <a:r>
              <a:rPr lang="es-CO" sz="1800" spc="-5" dirty="0">
                <a:effectLst/>
                <a:latin typeface="Arial" panose="020B0604020202020204" pitchFamily="34" charset="0"/>
                <a:ea typeface="Arial" panose="020B0604020202020204" pitchFamily="34" charset="0"/>
              </a:rPr>
              <a:t>NC</a:t>
            </a:r>
            <a:r>
              <a:rPr lang="es-CO" sz="1800" spc="5" dirty="0">
                <a:effectLst/>
                <a:latin typeface="Arial" panose="020B0604020202020204" pitchFamily="34" charset="0"/>
                <a:ea typeface="Arial" panose="020B0604020202020204" pitchFamily="34" charset="0"/>
              </a:rPr>
              <a:t>I</a:t>
            </a:r>
            <a:r>
              <a:rPr lang="es-CO" sz="1800" dirty="0">
                <a:effectLst/>
                <a:latin typeface="Arial" panose="020B0604020202020204" pitchFamily="34" charset="0"/>
                <a:ea typeface="Arial" panose="020B0604020202020204" pitchFamily="34" charset="0"/>
              </a:rPr>
              <a:t>M</a:t>
            </a:r>
            <a:r>
              <a:rPr lang="es-CO" sz="1800" spc="5" dirty="0">
                <a:effectLst/>
                <a:latin typeface="Arial" panose="020B0604020202020204" pitchFamily="34" charset="0"/>
                <a:ea typeface="Arial" panose="020B0604020202020204" pitchFamily="34" charset="0"/>
              </a:rPr>
              <a:t>I</a:t>
            </a:r>
            <a:r>
              <a:rPr lang="es-CO" sz="1800" dirty="0">
                <a:effectLst/>
                <a:latin typeface="Arial" panose="020B0604020202020204" pitchFamily="34" charset="0"/>
                <a:ea typeface="Arial" panose="020B0604020202020204" pitchFamily="34" charset="0"/>
              </a:rPr>
              <a:t>E</a:t>
            </a:r>
            <a:r>
              <a:rPr lang="es-CO" sz="1800" spc="-5" dirty="0">
                <a:effectLst/>
                <a:latin typeface="Arial" panose="020B0604020202020204" pitchFamily="34" charset="0"/>
                <a:ea typeface="Arial" panose="020B0604020202020204" pitchFamily="34" charset="0"/>
              </a:rPr>
              <a:t>N</a:t>
            </a:r>
            <a:r>
              <a:rPr lang="es-CO" sz="1800" spc="25" dirty="0">
                <a:effectLst/>
                <a:latin typeface="Arial" panose="020B0604020202020204" pitchFamily="34" charset="0"/>
                <a:ea typeface="Arial" panose="020B0604020202020204" pitchFamily="34" charset="0"/>
              </a:rPr>
              <a:t>T</a:t>
            </a:r>
            <a:r>
              <a:rPr lang="es-CO" sz="1800" spc="5" dirty="0">
                <a:effectLst/>
                <a:latin typeface="Arial" panose="020B0604020202020204" pitchFamily="34" charset="0"/>
                <a:ea typeface="Arial" panose="020B0604020202020204" pitchFamily="34" charset="0"/>
              </a:rPr>
              <a:t>O</a:t>
            </a:r>
            <a:endParaRPr lang="es-CO" sz="1800" spc="5" dirty="0">
              <a:latin typeface="Arial" panose="020B0604020202020204" pitchFamily="34" charset="0"/>
              <a:ea typeface="Arial" panose="020B0604020202020204" pitchFamily="34" charset="0"/>
            </a:endParaRPr>
          </a:p>
          <a:p>
            <a:pPr marL="342900" indent="0" algn="just">
              <a:lnSpc>
                <a:spcPct val="100000"/>
              </a:lnSpc>
              <a:spcBef>
                <a:spcPts val="0"/>
              </a:spcBef>
              <a:buFont typeface="+mj-lt"/>
              <a:buAutoNum type="arabicPeriod"/>
            </a:pPr>
            <a:r>
              <a:rPr lang="es-CO" sz="1800" spc="5" dirty="0">
                <a:latin typeface="Arial" panose="020B0604020202020204" pitchFamily="34" charset="0"/>
                <a:ea typeface="Arial" panose="020B0604020202020204" pitchFamily="34" charset="0"/>
              </a:rPr>
              <a:t>ALERTAS</a:t>
            </a:r>
          </a:p>
          <a:p>
            <a:pPr marL="342900" indent="0" algn="just">
              <a:lnSpc>
                <a:spcPct val="100000"/>
              </a:lnSpc>
              <a:spcBef>
                <a:spcPts val="0"/>
              </a:spcBef>
              <a:buFont typeface="+mj-lt"/>
              <a:buAutoNum type="arabicPeriod"/>
            </a:pPr>
            <a:r>
              <a:rPr lang="en-US" sz="1800" dirty="0">
                <a:effectLst/>
                <a:latin typeface="Arial" panose="020B0604020202020204" pitchFamily="34" charset="0"/>
                <a:ea typeface="Arial" panose="020B0604020202020204" pitchFamily="34" charset="0"/>
                <a:cs typeface="Times New Roman" panose="02020603050405020304" pitchFamily="18" charset="0"/>
              </a:rPr>
              <a:t>DISPOSICIÓN FINAL DE REACTIVOS</a:t>
            </a:r>
          </a:p>
          <a:p>
            <a:pPr marL="0" indent="0" algn="just">
              <a:buNone/>
            </a:pPr>
            <a:endParaRPr lang="es-CO" sz="1800" b="1" i="1" dirty="0">
              <a:effectLst/>
              <a:latin typeface="Cambria" panose="02040503050406030204" pitchFamily="18" charset="0"/>
              <a:ea typeface="Times New Roman" panose="02020603050405020304" pitchFamily="18" charset="0"/>
              <a:cs typeface="Times New Roman" panose="02020603050405020304" pitchFamily="18" charset="0"/>
            </a:endParaRPr>
          </a:p>
          <a:p>
            <a:pPr marL="0" indent="0" algn="just">
              <a:buNone/>
            </a:pPr>
            <a:endParaRPr lang="es-CO" sz="1800" dirty="0">
              <a:effectLst/>
              <a:latin typeface="Times New Roman" panose="02020603050405020304" pitchFamily="18" charset="0"/>
              <a:ea typeface="Times New Roman" panose="02020603050405020304" pitchFamily="18" charset="0"/>
            </a:endParaRPr>
          </a:p>
          <a:p>
            <a:pPr marL="0" indent="0" algn="just">
              <a:spcAft>
                <a:spcPts val="0"/>
              </a:spcAft>
              <a:buNone/>
            </a:pPr>
            <a:endParaRPr lang="es-CO" sz="1800" b="1" i="1" dirty="0">
              <a:latin typeface="Arial" panose="020B0604020202020204" pitchFamily="34" charset="0"/>
              <a:cs typeface="Arial" panose="020B0604020202020204" pitchFamily="34" charset="0"/>
            </a:endParaRPr>
          </a:p>
          <a:p>
            <a:pPr marL="0" indent="0" algn="just">
              <a:buNone/>
            </a:pPr>
            <a:endParaRPr lang="es-CO" sz="1800" b="1" i="1" dirty="0">
              <a:effectLst/>
              <a:latin typeface="Cambria" panose="02040503050406030204" pitchFamily="18" charset="0"/>
              <a:ea typeface="Times New Roman" panose="02020603050405020304" pitchFamily="18" charset="0"/>
              <a:cs typeface="Times New Roman" panose="02020603050405020304" pitchFamily="18" charset="0"/>
            </a:endParaRPr>
          </a:p>
          <a:p>
            <a:pPr marL="0" indent="0" algn="just">
              <a:buNone/>
            </a:pPr>
            <a:endParaRPr lang="es-CO" dirty="0">
              <a:latin typeface="Arial" panose="020B0604020202020204" pitchFamily="34" charset="0"/>
              <a:cs typeface="Arial" panose="020B0604020202020204" pitchFamily="34" charset="0"/>
            </a:endParaRPr>
          </a:p>
        </p:txBody>
      </p:sp>
      <p:grpSp>
        <p:nvGrpSpPr>
          <p:cNvPr id="5" name="Group 39241">
            <a:extLst>
              <a:ext uri="{FF2B5EF4-FFF2-40B4-BE49-F238E27FC236}">
                <a16:creationId xmlns:a16="http://schemas.microsoft.com/office/drawing/2014/main" id="{629C23C9-9607-4878-9EA2-6C440A033015}"/>
              </a:ext>
            </a:extLst>
          </p:cNvPr>
          <p:cNvGrpSpPr/>
          <p:nvPr/>
        </p:nvGrpSpPr>
        <p:grpSpPr>
          <a:xfrm>
            <a:off x="894666" y="3305173"/>
            <a:ext cx="6035014" cy="2810006"/>
            <a:chOff x="0" y="0"/>
            <a:chExt cx="5612511" cy="3194939"/>
          </a:xfrm>
        </p:grpSpPr>
        <p:sp>
          <p:nvSpPr>
            <p:cNvPr id="6" name="Rectangle 4002">
              <a:extLst>
                <a:ext uri="{FF2B5EF4-FFF2-40B4-BE49-F238E27FC236}">
                  <a16:creationId xmlns:a16="http://schemas.microsoft.com/office/drawing/2014/main" id="{82B6AB04-DE90-412A-BA35-AB4113BEB2F0}"/>
                </a:ext>
              </a:extLst>
            </p:cNvPr>
            <p:cNvSpPr/>
            <p:nvPr/>
          </p:nvSpPr>
          <p:spPr>
            <a:xfrm>
              <a:off x="9601" y="62553"/>
              <a:ext cx="50922" cy="225483"/>
            </a:xfrm>
            <a:prstGeom prst="rect">
              <a:avLst/>
            </a:prstGeom>
            <a:ln>
              <a:noFill/>
            </a:ln>
          </p:spPr>
          <p:txBody>
            <a:bodyPr vert="horz" lIns="0" tIns="0" rIns="0" bIns="0" rtlCol="0">
              <a:noAutofit/>
            </a:bodyPr>
            <a:lstStyle/>
            <a:p>
              <a:pPr>
                <a:lnSpc>
                  <a:spcPct val="107000"/>
                </a:lnSpc>
                <a:spcAft>
                  <a:spcPts val="800"/>
                </a:spcAft>
              </a:pPr>
              <a:r>
                <a:rPr lang="es-CO" sz="1000">
                  <a:effectLst/>
                  <a:latin typeface="Times New Roman" panose="02020603050405020304" pitchFamily="18" charset="0"/>
                  <a:ea typeface="Times New Roman" panose="02020603050405020304" pitchFamily="18" charset="0"/>
                </a:rPr>
                <a:t> </a:t>
              </a:r>
            </a:p>
          </p:txBody>
        </p:sp>
        <p:sp>
          <p:nvSpPr>
            <p:cNvPr id="7" name="Rectangle 4011">
              <a:extLst>
                <a:ext uri="{FF2B5EF4-FFF2-40B4-BE49-F238E27FC236}">
                  <a16:creationId xmlns:a16="http://schemas.microsoft.com/office/drawing/2014/main" id="{39CB5B01-ACA4-43EC-AB45-6F6B45E95B62}"/>
                </a:ext>
              </a:extLst>
            </p:cNvPr>
            <p:cNvSpPr/>
            <p:nvPr/>
          </p:nvSpPr>
          <p:spPr>
            <a:xfrm>
              <a:off x="9601" y="2680912"/>
              <a:ext cx="50922" cy="225483"/>
            </a:xfrm>
            <a:prstGeom prst="rect">
              <a:avLst/>
            </a:prstGeom>
            <a:ln>
              <a:noFill/>
            </a:ln>
          </p:spPr>
          <p:txBody>
            <a:bodyPr vert="horz" lIns="0" tIns="0" rIns="0" bIns="0" rtlCol="0">
              <a:noAutofit/>
            </a:bodyPr>
            <a:lstStyle/>
            <a:p>
              <a:pPr>
                <a:lnSpc>
                  <a:spcPct val="107000"/>
                </a:lnSpc>
                <a:spcAft>
                  <a:spcPts val="800"/>
                </a:spcAft>
              </a:pPr>
              <a:r>
                <a:rPr lang="es-CO" sz="1000">
                  <a:effectLst/>
                  <a:latin typeface="Times New Roman" panose="02020603050405020304" pitchFamily="18" charset="0"/>
                  <a:ea typeface="Times New Roman" panose="02020603050405020304" pitchFamily="18" charset="0"/>
                </a:rPr>
                <a:t> </a:t>
              </a:r>
            </a:p>
          </p:txBody>
        </p:sp>
        <p:sp>
          <p:nvSpPr>
            <p:cNvPr id="8" name="Rectangle 4012">
              <a:extLst>
                <a:ext uri="{FF2B5EF4-FFF2-40B4-BE49-F238E27FC236}">
                  <a16:creationId xmlns:a16="http://schemas.microsoft.com/office/drawing/2014/main" id="{C2614F26-8BE1-459A-99D3-0C311969F756}"/>
                </a:ext>
              </a:extLst>
            </p:cNvPr>
            <p:cNvSpPr/>
            <p:nvPr/>
          </p:nvSpPr>
          <p:spPr>
            <a:xfrm>
              <a:off x="9601" y="2969456"/>
              <a:ext cx="50922" cy="225483"/>
            </a:xfrm>
            <a:prstGeom prst="rect">
              <a:avLst/>
            </a:prstGeom>
            <a:ln>
              <a:noFill/>
            </a:ln>
          </p:spPr>
          <p:txBody>
            <a:bodyPr vert="horz" lIns="0" tIns="0" rIns="0" bIns="0" rtlCol="0">
              <a:noAutofit/>
            </a:bodyPr>
            <a:lstStyle/>
            <a:p>
              <a:pPr>
                <a:lnSpc>
                  <a:spcPct val="107000"/>
                </a:lnSpc>
                <a:spcAft>
                  <a:spcPts val="800"/>
                </a:spcAft>
              </a:pPr>
              <a:r>
                <a:rPr lang="es-CO" sz="1000">
                  <a:effectLst/>
                  <a:latin typeface="Times New Roman" panose="02020603050405020304" pitchFamily="18" charset="0"/>
                  <a:ea typeface="Times New Roman" panose="02020603050405020304" pitchFamily="18" charset="0"/>
                </a:rPr>
                <a:t> </a:t>
              </a:r>
            </a:p>
          </p:txBody>
        </p:sp>
        <p:pic>
          <p:nvPicPr>
            <p:cNvPr id="9" name="Picture 4034">
              <a:extLst>
                <a:ext uri="{FF2B5EF4-FFF2-40B4-BE49-F238E27FC236}">
                  <a16:creationId xmlns:a16="http://schemas.microsoft.com/office/drawing/2014/main" id="{6A86F852-51C8-4F6E-BEC3-79D5CAAB6A0F}"/>
                </a:ext>
              </a:extLst>
            </p:cNvPr>
            <p:cNvPicPr/>
            <p:nvPr/>
          </p:nvPicPr>
          <p:blipFill>
            <a:blip r:embed="rId3"/>
            <a:stretch>
              <a:fillRect/>
            </a:stretch>
          </p:blipFill>
          <p:spPr>
            <a:xfrm>
              <a:off x="0" y="0"/>
              <a:ext cx="5612511" cy="2909824"/>
            </a:xfrm>
            <a:prstGeom prst="rect">
              <a:avLst/>
            </a:prstGeom>
          </p:spPr>
        </p:pic>
        <p:sp>
          <p:nvSpPr>
            <p:cNvPr id="10" name="Shape 4035">
              <a:extLst>
                <a:ext uri="{FF2B5EF4-FFF2-40B4-BE49-F238E27FC236}">
                  <a16:creationId xmlns:a16="http://schemas.microsoft.com/office/drawing/2014/main" id="{EE416790-568F-4DA6-8595-2C0946898D1E}"/>
                </a:ext>
              </a:extLst>
            </p:cNvPr>
            <p:cNvSpPr/>
            <p:nvPr/>
          </p:nvSpPr>
          <p:spPr>
            <a:xfrm>
              <a:off x="4668851" y="2155317"/>
              <a:ext cx="581025" cy="180213"/>
            </a:xfrm>
            <a:custGeom>
              <a:avLst/>
              <a:gdLst/>
              <a:ahLst/>
              <a:cxnLst/>
              <a:rect l="0" t="0" r="0" b="0"/>
              <a:pathLst>
                <a:path w="581025" h="180213">
                  <a:moveTo>
                    <a:pt x="490982" y="0"/>
                  </a:moveTo>
                  <a:lnTo>
                    <a:pt x="581025" y="90170"/>
                  </a:lnTo>
                  <a:lnTo>
                    <a:pt x="490982" y="180213"/>
                  </a:lnTo>
                  <a:lnTo>
                    <a:pt x="490982" y="135128"/>
                  </a:lnTo>
                  <a:lnTo>
                    <a:pt x="0" y="135128"/>
                  </a:lnTo>
                  <a:lnTo>
                    <a:pt x="0" y="45085"/>
                  </a:lnTo>
                  <a:lnTo>
                    <a:pt x="490982" y="45085"/>
                  </a:lnTo>
                  <a:lnTo>
                    <a:pt x="490982" y="0"/>
                  </a:lnTo>
                  <a:close/>
                </a:path>
              </a:pathLst>
            </a:custGeom>
            <a:ln w="0" cap="flat">
              <a:miter lim="127000"/>
            </a:ln>
          </p:spPr>
          <p:style>
            <a:lnRef idx="0">
              <a:srgbClr val="000000">
                <a:alpha val="0"/>
              </a:srgbClr>
            </a:lnRef>
            <a:fillRef idx="1">
              <a:srgbClr val="ED7D31"/>
            </a:fillRef>
            <a:effectRef idx="0">
              <a:scrgbClr r="0" g="0" b="0"/>
            </a:effectRef>
            <a:fontRef idx="none"/>
          </p:style>
          <p:txBody>
            <a:bodyPr/>
            <a:lstStyle/>
            <a:p>
              <a:endParaRPr lang="es-CO"/>
            </a:p>
          </p:txBody>
        </p:sp>
        <p:sp>
          <p:nvSpPr>
            <p:cNvPr id="11" name="Shape 4036">
              <a:extLst>
                <a:ext uri="{FF2B5EF4-FFF2-40B4-BE49-F238E27FC236}">
                  <a16:creationId xmlns:a16="http://schemas.microsoft.com/office/drawing/2014/main" id="{42E179FA-1E89-4FB3-AC48-6EE84F3C9DA6}"/>
                </a:ext>
              </a:extLst>
            </p:cNvPr>
            <p:cNvSpPr/>
            <p:nvPr/>
          </p:nvSpPr>
          <p:spPr>
            <a:xfrm>
              <a:off x="4668851" y="2155317"/>
              <a:ext cx="581025" cy="180213"/>
            </a:xfrm>
            <a:custGeom>
              <a:avLst/>
              <a:gdLst/>
              <a:ahLst/>
              <a:cxnLst/>
              <a:rect l="0" t="0" r="0" b="0"/>
              <a:pathLst>
                <a:path w="581025" h="180213">
                  <a:moveTo>
                    <a:pt x="581025" y="90170"/>
                  </a:moveTo>
                  <a:lnTo>
                    <a:pt x="490982" y="180213"/>
                  </a:lnTo>
                  <a:lnTo>
                    <a:pt x="490982" y="135128"/>
                  </a:lnTo>
                  <a:lnTo>
                    <a:pt x="0" y="135128"/>
                  </a:lnTo>
                  <a:lnTo>
                    <a:pt x="0" y="45085"/>
                  </a:lnTo>
                  <a:lnTo>
                    <a:pt x="490982" y="45085"/>
                  </a:lnTo>
                  <a:lnTo>
                    <a:pt x="490982" y="0"/>
                  </a:lnTo>
                  <a:close/>
                </a:path>
              </a:pathLst>
            </a:custGeom>
            <a:ln w="13513" cap="flat">
              <a:miter lim="127000"/>
            </a:ln>
          </p:spPr>
          <p:style>
            <a:lnRef idx="1">
              <a:srgbClr val="2F528F"/>
            </a:lnRef>
            <a:fillRef idx="0">
              <a:srgbClr val="000000">
                <a:alpha val="0"/>
              </a:srgbClr>
            </a:fillRef>
            <a:effectRef idx="0">
              <a:scrgbClr r="0" g="0" b="0"/>
            </a:effectRef>
            <a:fontRef idx="none"/>
          </p:style>
          <p:txBody>
            <a:bodyPr/>
            <a:lstStyle/>
            <a:p>
              <a:endParaRPr lang="es-CO"/>
            </a:p>
          </p:txBody>
        </p:sp>
        <p:sp>
          <p:nvSpPr>
            <p:cNvPr id="12" name="Shape 4037">
              <a:extLst>
                <a:ext uri="{FF2B5EF4-FFF2-40B4-BE49-F238E27FC236}">
                  <a16:creationId xmlns:a16="http://schemas.microsoft.com/office/drawing/2014/main" id="{4F294BFA-2228-4D20-AD6F-3FA866933413}"/>
                </a:ext>
              </a:extLst>
            </p:cNvPr>
            <p:cNvSpPr/>
            <p:nvPr/>
          </p:nvSpPr>
          <p:spPr>
            <a:xfrm>
              <a:off x="4686884" y="2371598"/>
              <a:ext cx="581025" cy="180086"/>
            </a:xfrm>
            <a:custGeom>
              <a:avLst/>
              <a:gdLst/>
              <a:ahLst/>
              <a:cxnLst/>
              <a:rect l="0" t="0" r="0" b="0"/>
              <a:pathLst>
                <a:path w="581025" h="180086">
                  <a:moveTo>
                    <a:pt x="490982" y="0"/>
                  </a:moveTo>
                  <a:lnTo>
                    <a:pt x="581025" y="90043"/>
                  </a:lnTo>
                  <a:lnTo>
                    <a:pt x="490982" y="180086"/>
                  </a:lnTo>
                  <a:lnTo>
                    <a:pt x="490982" y="135128"/>
                  </a:lnTo>
                  <a:lnTo>
                    <a:pt x="0" y="135128"/>
                  </a:lnTo>
                  <a:lnTo>
                    <a:pt x="0" y="44958"/>
                  </a:lnTo>
                  <a:lnTo>
                    <a:pt x="490982" y="44958"/>
                  </a:lnTo>
                  <a:lnTo>
                    <a:pt x="490982" y="0"/>
                  </a:lnTo>
                  <a:close/>
                </a:path>
              </a:pathLst>
            </a:custGeom>
            <a:ln w="0" cap="flat">
              <a:miter lim="127000"/>
            </a:ln>
          </p:spPr>
          <p:style>
            <a:lnRef idx="0">
              <a:srgbClr val="000000">
                <a:alpha val="0"/>
              </a:srgbClr>
            </a:lnRef>
            <a:fillRef idx="1">
              <a:srgbClr val="ED7D31"/>
            </a:fillRef>
            <a:effectRef idx="0">
              <a:scrgbClr r="0" g="0" b="0"/>
            </a:effectRef>
            <a:fontRef idx="none"/>
          </p:style>
          <p:txBody>
            <a:bodyPr/>
            <a:lstStyle/>
            <a:p>
              <a:endParaRPr lang="es-CO"/>
            </a:p>
          </p:txBody>
        </p:sp>
        <p:sp>
          <p:nvSpPr>
            <p:cNvPr id="13" name="Shape 4038">
              <a:extLst>
                <a:ext uri="{FF2B5EF4-FFF2-40B4-BE49-F238E27FC236}">
                  <a16:creationId xmlns:a16="http://schemas.microsoft.com/office/drawing/2014/main" id="{1D9A8D34-96DD-49F6-9563-DD27EA4F94DE}"/>
                </a:ext>
              </a:extLst>
            </p:cNvPr>
            <p:cNvSpPr/>
            <p:nvPr/>
          </p:nvSpPr>
          <p:spPr>
            <a:xfrm>
              <a:off x="4686884" y="2371598"/>
              <a:ext cx="581025" cy="180086"/>
            </a:xfrm>
            <a:custGeom>
              <a:avLst/>
              <a:gdLst/>
              <a:ahLst/>
              <a:cxnLst/>
              <a:rect l="0" t="0" r="0" b="0"/>
              <a:pathLst>
                <a:path w="581025" h="180086">
                  <a:moveTo>
                    <a:pt x="581025" y="90043"/>
                  </a:moveTo>
                  <a:lnTo>
                    <a:pt x="490982" y="180086"/>
                  </a:lnTo>
                  <a:lnTo>
                    <a:pt x="490982" y="135128"/>
                  </a:lnTo>
                  <a:lnTo>
                    <a:pt x="0" y="135128"/>
                  </a:lnTo>
                  <a:lnTo>
                    <a:pt x="0" y="44958"/>
                  </a:lnTo>
                  <a:lnTo>
                    <a:pt x="490982" y="44958"/>
                  </a:lnTo>
                  <a:lnTo>
                    <a:pt x="490982" y="0"/>
                  </a:lnTo>
                  <a:close/>
                </a:path>
              </a:pathLst>
            </a:custGeom>
            <a:ln w="13513" cap="flat">
              <a:miter lim="127000"/>
            </a:ln>
          </p:spPr>
          <p:style>
            <a:lnRef idx="1">
              <a:srgbClr val="2F528F"/>
            </a:lnRef>
            <a:fillRef idx="0">
              <a:srgbClr val="000000">
                <a:alpha val="0"/>
              </a:srgbClr>
            </a:fillRef>
            <a:effectRef idx="0">
              <a:scrgbClr r="0" g="0" b="0"/>
            </a:effectRef>
            <a:fontRef idx="none"/>
          </p:style>
          <p:txBody>
            <a:bodyPr/>
            <a:lstStyle/>
            <a:p>
              <a:endParaRPr lang="es-CO"/>
            </a:p>
          </p:txBody>
        </p:sp>
        <p:sp>
          <p:nvSpPr>
            <p:cNvPr id="14" name="Shape 4039">
              <a:extLst>
                <a:ext uri="{FF2B5EF4-FFF2-40B4-BE49-F238E27FC236}">
                  <a16:creationId xmlns:a16="http://schemas.microsoft.com/office/drawing/2014/main" id="{A2143E80-C8D5-4624-8BE7-DEB4F21A68DB}"/>
                </a:ext>
              </a:extLst>
            </p:cNvPr>
            <p:cNvSpPr/>
            <p:nvPr/>
          </p:nvSpPr>
          <p:spPr>
            <a:xfrm>
              <a:off x="4686884" y="2592324"/>
              <a:ext cx="581025" cy="180086"/>
            </a:xfrm>
            <a:custGeom>
              <a:avLst/>
              <a:gdLst/>
              <a:ahLst/>
              <a:cxnLst/>
              <a:rect l="0" t="0" r="0" b="0"/>
              <a:pathLst>
                <a:path w="581025" h="180086">
                  <a:moveTo>
                    <a:pt x="490982" y="0"/>
                  </a:moveTo>
                  <a:lnTo>
                    <a:pt x="581025" y="90043"/>
                  </a:lnTo>
                  <a:lnTo>
                    <a:pt x="490982" y="180086"/>
                  </a:lnTo>
                  <a:lnTo>
                    <a:pt x="490982" y="135128"/>
                  </a:lnTo>
                  <a:lnTo>
                    <a:pt x="0" y="135128"/>
                  </a:lnTo>
                  <a:lnTo>
                    <a:pt x="0" y="44958"/>
                  </a:lnTo>
                  <a:lnTo>
                    <a:pt x="490982" y="44958"/>
                  </a:lnTo>
                  <a:lnTo>
                    <a:pt x="490982" y="0"/>
                  </a:lnTo>
                  <a:close/>
                </a:path>
              </a:pathLst>
            </a:custGeom>
            <a:ln w="0" cap="flat">
              <a:miter lim="127000"/>
            </a:ln>
          </p:spPr>
          <p:style>
            <a:lnRef idx="0">
              <a:srgbClr val="000000">
                <a:alpha val="0"/>
              </a:srgbClr>
            </a:lnRef>
            <a:fillRef idx="1">
              <a:srgbClr val="ED7D31"/>
            </a:fillRef>
            <a:effectRef idx="0">
              <a:scrgbClr r="0" g="0" b="0"/>
            </a:effectRef>
            <a:fontRef idx="none"/>
          </p:style>
          <p:txBody>
            <a:bodyPr/>
            <a:lstStyle/>
            <a:p>
              <a:endParaRPr lang="es-CO"/>
            </a:p>
          </p:txBody>
        </p:sp>
        <p:sp>
          <p:nvSpPr>
            <p:cNvPr id="15" name="Shape 4040">
              <a:extLst>
                <a:ext uri="{FF2B5EF4-FFF2-40B4-BE49-F238E27FC236}">
                  <a16:creationId xmlns:a16="http://schemas.microsoft.com/office/drawing/2014/main" id="{418FEBD3-18F2-42A5-AA61-DE7B31CB3DB0}"/>
                </a:ext>
              </a:extLst>
            </p:cNvPr>
            <p:cNvSpPr/>
            <p:nvPr/>
          </p:nvSpPr>
          <p:spPr>
            <a:xfrm>
              <a:off x="4686884" y="2592324"/>
              <a:ext cx="581025" cy="180086"/>
            </a:xfrm>
            <a:custGeom>
              <a:avLst/>
              <a:gdLst/>
              <a:ahLst/>
              <a:cxnLst/>
              <a:rect l="0" t="0" r="0" b="0"/>
              <a:pathLst>
                <a:path w="581025" h="180086">
                  <a:moveTo>
                    <a:pt x="581025" y="90043"/>
                  </a:moveTo>
                  <a:lnTo>
                    <a:pt x="490982" y="180086"/>
                  </a:lnTo>
                  <a:lnTo>
                    <a:pt x="490982" y="135128"/>
                  </a:lnTo>
                  <a:lnTo>
                    <a:pt x="0" y="135128"/>
                  </a:lnTo>
                  <a:lnTo>
                    <a:pt x="0" y="44958"/>
                  </a:lnTo>
                  <a:lnTo>
                    <a:pt x="490982" y="44958"/>
                  </a:lnTo>
                  <a:lnTo>
                    <a:pt x="490982" y="0"/>
                  </a:lnTo>
                  <a:close/>
                </a:path>
              </a:pathLst>
            </a:custGeom>
            <a:ln w="13513" cap="flat">
              <a:miter lim="127000"/>
            </a:ln>
          </p:spPr>
          <p:style>
            <a:lnRef idx="1">
              <a:srgbClr val="2F528F"/>
            </a:lnRef>
            <a:fillRef idx="0">
              <a:srgbClr val="000000">
                <a:alpha val="0"/>
              </a:srgbClr>
            </a:fillRef>
            <a:effectRef idx="0">
              <a:scrgbClr r="0" g="0" b="0"/>
            </a:effectRef>
            <a:fontRef idx="none"/>
          </p:style>
          <p:txBody>
            <a:bodyPr/>
            <a:lstStyle/>
            <a:p>
              <a:endParaRPr lang="es-CO"/>
            </a:p>
          </p:txBody>
        </p:sp>
      </p:grpSp>
      <p:pic>
        <p:nvPicPr>
          <p:cNvPr id="16" name="Picture 420">
            <a:extLst>
              <a:ext uri="{FF2B5EF4-FFF2-40B4-BE49-F238E27FC236}">
                <a16:creationId xmlns:a16="http://schemas.microsoft.com/office/drawing/2014/main" id="{E92FAC97-BE56-4A85-BA8C-4BD8BEC3AB17}"/>
              </a:ext>
            </a:extLst>
          </p:cNvPr>
          <p:cNvPicPr/>
          <p:nvPr/>
        </p:nvPicPr>
        <p:blipFill rotWithShape="1">
          <a:blip r:embed="rId4"/>
          <a:srcRect l="35812" t="6353" r="33637" b="11960"/>
          <a:stretch/>
        </p:blipFill>
        <p:spPr bwMode="auto">
          <a:xfrm>
            <a:off x="7636365" y="2734147"/>
            <a:ext cx="3128205" cy="311891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49110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34172B-541C-4A60-AE8E-7513B5CB3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0986"/>
            <a:ext cx="12192000" cy="6247014"/>
          </a:xfrm>
          <a:prstGeom prst="rect">
            <a:avLst/>
          </a:prstGeom>
        </p:spPr>
      </p:pic>
      <p:sp>
        <p:nvSpPr>
          <p:cNvPr id="3" name="Marcador de contenido 2">
            <a:extLst>
              <a:ext uri="{FF2B5EF4-FFF2-40B4-BE49-F238E27FC236}">
                <a16:creationId xmlns:a16="http://schemas.microsoft.com/office/drawing/2014/main" id="{411027F7-55B5-4C49-A4E2-C239D0A55882}"/>
              </a:ext>
            </a:extLst>
          </p:cNvPr>
          <p:cNvSpPr>
            <a:spLocks noGrp="1"/>
          </p:cNvSpPr>
          <p:nvPr>
            <p:ph idx="1"/>
          </p:nvPr>
        </p:nvSpPr>
        <p:spPr>
          <a:xfrm>
            <a:off x="555889" y="49876"/>
            <a:ext cx="10549914" cy="5046433"/>
          </a:xfrm>
        </p:spPr>
        <p:txBody>
          <a:bodyPr>
            <a:normAutofit/>
          </a:bodyPr>
          <a:lstStyle/>
          <a:p>
            <a:pPr marL="457200" lvl="1" indent="0">
              <a:spcBef>
                <a:spcPts val="1200"/>
              </a:spcBef>
              <a:spcAft>
                <a:spcPts val="300"/>
              </a:spcAft>
              <a:buNone/>
              <a:tabLst>
                <a:tab pos="914400" algn="l"/>
              </a:tabLst>
            </a:pPr>
            <a:r>
              <a:rPr lang="es-CL" sz="1800" b="1" i="1" dirty="0">
                <a:effectLst/>
                <a:latin typeface="Cambria" panose="02040503050406030204" pitchFamily="18" charset="0"/>
                <a:ea typeface="Times New Roman" panose="02020603050405020304" pitchFamily="18" charset="0"/>
                <a:cs typeface="Times New Roman" panose="02020603050405020304" pitchFamily="18" charset="0"/>
              </a:rPr>
              <a:t>ACCIONES PARA EL DESARROLLO DEL PROGRAMA DE REACTIVOVIGILANCIA  </a:t>
            </a:r>
            <a:endParaRPr lang="es-CO" sz="1800" b="1" i="1" dirty="0">
              <a:effectLst/>
              <a:latin typeface="Cambria" panose="02040503050406030204" pitchFamily="18" charset="0"/>
              <a:ea typeface="Times New Roman" panose="02020603050405020304" pitchFamily="18" charset="0"/>
              <a:cs typeface="Times New Roman" panose="02020603050405020304" pitchFamily="18" charset="0"/>
            </a:endParaRPr>
          </a:p>
          <a:p>
            <a:pPr marL="0" indent="0" algn="just">
              <a:buNone/>
            </a:pPr>
            <a:endParaRPr lang="es-CO" sz="1800" b="1" i="1" dirty="0">
              <a:effectLst/>
              <a:latin typeface="Cambria" panose="02040503050406030204" pitchFamily="18" charset="0"/>
              <a:ea typeface="Times New Roman" panose="02020603050405020304" pitchFamily="18" charset="0"/>
              <a:cs typeface="Times New Roman" panose="02020603050405020304" pitchFamily="18" charset="0"/>
            </a:endParaRPr>
          </a:p>
          <a:p>
            <a:pPr marL="0" indent="0" algn="just">
              <a:buNone/>
            </a:pPr>
            <a:endParaRPr lang="es-CO" sz="1800" dirty="0">
              <a:effectLst/>
              <a:latin typeface="Times New Roman" panose="02020603050405020304" pitchFamily="18" charset="0"/>
              <a:ea typeface="Times New Roman" panose="02020603050405020304" pitchFamily="18" charset="0"/>
            </a:endParaRPr>
          </a:p>
          <a:p>
            <a:pPr marL="0" indent="0" algn="just">
              <a:spcAft>
                <a:spcPts val="0"/>
              </a:spcAft>
              <a:buNone/>
            </a:pPr>
            <a:endParaRPr lang="es-CO" sz="1800" b="1" i="1" dirty="0">
              <a:latin typeface="Arial" panose="020B0604020202020204" pitchFamily="34" charset="0"/>
              <a:cs typeface="Arial" panose="020B0604020202020204" pitchFamily="34" charset="0"/>
            </a:endParaRPr>
          </a:p>
          <a:p>
            <a:pPr marL="0" indent="0" algn="just">
              <a:buNone/>
            </a:pPr>
            <a:endParaRPr lang="es-CO" sz="1800" b="1" i="1" dirty="0">
              <a:effectLst/>
              <a:latin typeface="Cambria" panose="02040503050406030204" pitchFamily="18" charset="0"/>
              <a:ea typeface="Times New Roman" panose="02020603050405020304" pitchFamily="18" charset="0"/>
              <a:cs typeface="Times New Roman" panose="02020603050405020304" pitchFamily="18" charset="0"/>
            </a:endParaRPr>
          </a:p>
          <a:p>
            <a:pPr marL="0" indent="0" algn="just">
              <a:buNone/>
            </a:pPr>
            <a:endParaRPr lang="es-CO" dirty="0">
              <a:latin typeface="Arial" panose="020B0604020202020204" pitchFamily="34" charset="0"/>
              <a:cs typeface="Arial" panose="020B0604020202020204" pitchFamily="34" charset="0"/>
            </a:endParaRPr>
          </a:p>
        </p:txBody>
      </p:sp>
      <p:pic>
        <p:nvPicPr>
          <p:cNvPr id="17" name="Imagen 16">
            <a:extLst>
              <a:ext uri="{FF2B5EF4-FFF2-40B4-BE49-F238E27FC236}">
                <a16:creationId xmlns:a16="http://schemas.microsoft.com/office/drawing/2014/main" id="{8B364A55-91EF-4C10-8327-19E33A65F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8253" y="390429"/>
            <a:ext cx="7983199" cy="5653708"/>
          </a:xfrm>
          <a:prstGeom prst="rect">
            <a:avLst/>
          </a:prstGeom>
        </p:spPr>
      </p:pic>
    </p:spTree>
    <p:extLst>
      <p:ext uri="{BB962C8B-B14F-4D97-AF65-F5344CB8AC3E}">
        <p14:creationId xmlns:p14="http://schemas.microsoft.com/office/powerpoint/2010/main" val="710102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72E04BA-2948-4728-B557-3DC7106FCC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557"/>
            <a:ext cx="12192000" cy="6920917"/>
          </a:xfrm>
          <a:prstGeom prst="rect">
            <a:avLst/>
          </a:prstGeom>
        </p:spPr>
      </p:pic>
    </p:spTree>
    <p:extLst>
      <p:ext uri="{BB962C8B-B14F-4D97-AF65-F5344CB8AC3E}">
        <p14:creationId xmlns:p14="http://schemas.microsoft.com/office/powerpoint/2010/main" val="893133392"/>
      </p:ext>
    </p:extLst>
  </p:cSld>
  <p:clrMapOvr>
    <a:masterClrMapping/>
  </p:clrMapOvr>
</p:sld>
</file>

<file path=docProps/app.xml><?xml version="1.0" encoding="utf-8"?>
<Properties xmlns="http://schemas.openxmlformats.org/officeDocument/2006/extended-properties" xmlns:vt="http://schemas.openxmlformats.org/officeDocument/2006/docPropsVTypes">
  <TotalTime>916</TotalTime>
  <Words>1253</Words>
  <Application>Microsoft Office PowerPoint</Application>
  <PresentationFormat>Panorámica</PresentationFormat>
  <Paragraphs>79</Paragraphs>
  <Slides>20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20</vt:i4>
      </vt:variant>
    </vt:vector>
  </HeadingPairs>
  <TitlesOfParts>
    <vt:vector size="26" baseType="lpstr">
      <vt:lpstr>Arial</vt:lpstr>
      <vt:lpstr>Calibri</vt:lpstr>
      <vt:lpstr>Calibri Light</vt:lpstr>
      <vt:lpstr>Cambria</vt:lpstr>
      <vt:lpstr>Times New Roman</vt:lpstr>
      <vt:lpstr>Tema de Office</vt:lpstr>
      <vt:lpstr>Presentación de PowerPoint</vt:lpstr>
      <vt:lpstr>PROGRAMA DE REACTIVOVIGILANCIA</vt:lpstr>
      <vt:lpstr>REACTIVOVIGILANCIA</vt:lpstr>
      <vt:lpstr>Las actividades que plantea el programa son:</vt:lpstr>
      <vt:lpstr>¿Que es un reactivo de diagnóstico in vitro? (Decreto 3770 de 2004, Artículo 2°)</vt:lpstr>
      <vt:lpstr>Clasificación de los reactivos de diagnostico in vitro:</vt:lpstr>
      <vt:lpstr>Efectos indeseados</vt:lpstr>
      <vt:lpstr>Algunos Reportes de Efectos indeseados</vt:lpstr>
      <vt:lpstr>EL PROGRAMA OPERA BAJO LOS SIGUIENTES NIVELES</vt:lpstr>
      <vt:lpstr>NORMATIVIDAD</vt:lpstr>
      <vt:lpstr>ESQUEMA CON LAS PRINCIPALES ETAPAS PARA LA REALIZACIÓN DE UN ANÁLISIS DE RIESGOS.</vt:lpstr>
      <vt:lpstr>REGISTRE, ANALICE Y GESTIONE LOS EFECTOS INDESEADOS</vt:lpstr>
      <vt:lpstr>ALERTAS</vt:lpstr>
      <vt:lpstr>NOTIFICACIÓN DE ALERTAS</vt:lpstr>
      <vt:lpstr>Reporte los efectos indeseados</vt:lpstr>
      <vt:lpstr>Reporte los efectos indeseados Clinica Las Lajas con los Reactivos. </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analisis2525@outlook.com</cp:lastModifiedBy>
  <cp:revision>53</cp:revision>
  <dcterms:created xsi:type="dcterms:W3CDTF">2022-03-15T22:25:29Z</dcterms:created>
  <dcterms:modified xsi:type="dcterms:W3CDTF">2024-04-08T14:16:19Z</dcterms:modified>
</cp:coreProperties>
</file>