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49"/>
  </p:notesMasterIdLst>
  <p:sldIdLst>
    <p:sldId id="259" r:id="rId3"/>
    <p:sldId id="2747" r:id="rId4"/>
    <p:sldId id="2735" r:id="rId5"/>
    <p:sldId id="2781" r:id="rId6"/>
    <p:sldId id="2782" r:id="rId7"/>
    <p:sldId id="2641" r:id="rId8"/>
    <p:sldId id="2642" r:id="rId9"/>
    <p:sldId id="2643" r:id="rId10"/>
    <p:sldId id="2644" r:id="rId11"/>
    <p:sldId id="2645" r:id="rId12"/>
    <p:sldId id="2646" r:id="rId13"/>
    <p:sldId id="2647" r:id="rId14"/>
    <p:sldId id="2649" r:id="rId15"/>
    <p:sldId id="2728" r:id="rId16"/>
    <p:sldId id="2816" r:id="rId17"/>
    <p:sldId id="2796" r:id="rId18"/>
    <p:sldId id="2716" r:id="rId19"/>
    <p:sldId id="265" r:id="rId20"/>
    <p:sldId id="2820" r:id="rId21"/>
    <p:sldId id="329" r:id="rId22"/>
    <p:sldId id="2808" r:id="rId23"/>
    <p:sldId id="2809" r:id="rId24"/>
    <p:sldId id="2799" r:id="rId25"/>
    <p:sldId id="2800" r:id="rId26"/>
    <p:sldId id="2814" r:id="rId27"/>
    <p:sldId id="2750" r:id="rId28"/>
    <p:sldId id="2805" r:id="rId29"/>
    <p:sldId id="2807" r:id="rId30"/>
    <p:sldId id="2810" r:id="rId31"/>
    <p:sldId id="2780" r:id="rId32"/>
    <p:sldId id="2806" r:id="rId33"/>
    <p:sldId id="2811" r:id="rId34"/>
    <p:sldId id="2812" r:id="rId35"/>
    <p:sldId id="2718" r:id="rId36"/>
    <p:sldId id="2801" r:id="rId37"/>
    <p:sldId id="2804" r:id="rId38"/>
    <p:sldId id="2803" r:id="rId39"/>
    <p:sldId id="2815" r:id="rId40"/>
    <p:sldId id="2797" r:id="rId41"/>
    <p:sldId id="2818" r:id="rId42"/>
    <p:sldId id="2775" r:id="rId43"/>
    <p:sldId id="2776" r:id="rId44"/>
    <p:sldId id="2777" r:id="rId45"/>
    <p:sldId id="2779" r:id="rId46"/>
    <p:sldId id="2778" r:id="rId47"/>
    <p:sldId id="2721" r:id="rId4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LAN AMPLIADO DE INMUNISACION" initials="PADI" lastIdx="3" clrIdx="0">
    <p:extLst>
      <p:ext uri="{19B8F6BF-5375-455C-9EA6-DF929625EA0E}">
        <p15:presenceInfo xmlns:p15="http://schemas.microsoft.com/office/powerpoint/2012/main" userId="PLAN AMPLIADO DE INMUNISACION"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Estilo medio 2 - Énfasis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BDBED569-4797-4DF1-A0F4-6AAB3CD982D8}" styleName="Estilo claro 3 - Acento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BC89EF96-8CEA-46FF-86C4-4CE0E7609802}" styleName="Estilo claro 3 - Acento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115" d="100"/>
          <a:sy n="115" d="100"/>
        </p:scale>
        <p:origin x="432"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commentAuthors" Target="commentAuthor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8" Type="http://schemas.openxmlformats.org/officeDocument/2006/relationships/slide" Target="slides/slide6.xml"/><Relationship Id="rId51" Type="http://schemas.openxmlformats.org/officeDocument/2006/relationships/presProps" Target="presProps.xml"/></Relationships>
</file>

<file path=ppt/diagrams/_rels/data1.xml.rels><?xml version="1.0" encoding="UTF-8" standalone="yes"?>
<Relationships xmlns="http://schemas.openxmlformats.org/package/2006/relationships"><Relationship Id="rId1" Type="http://schemas.openxmlformats.org/officeDocument/2006/relationships/image" Target="../media/image18.png"/></Relationships>
</file>

<file path=ppt/diagrams/_rels/data4.xml.rels><?xml version="1.0" encoding="UTF-8" standalone="yes"?>
<Relationships xmlns="http://schemas.openxmlformats.org/package/2006/relationships"><Relationship Id="rId1" Type="http://schemas.openxmlformats.org/officeDocument/2006/relationships/image" Target="../media/image23.jpeg"/></Relationships>
</file>

<file path=ppt/diagrams/_rels/data5.xml.rels><?xml version="1.0" encoding="UTF-8" standalone="yes"?>
<Relationships xmlns="http://schemas.openxmlformats.org/package/2006/relationships"><Relationship Id="rId1" Type="http://schemas.openxmlformats.org/officeDocument/2006/relationships/image" Target="../media/image23.jpeg"/></Relationships>
</file>

<file path=ppt/diagrams/_rels/data6.xml.rels><?xml version="1.0" encoding="UTF-8" standalone="yes"?>
<Relationships xmlns="http://schemas.openxmlformats.org/package/2006/relationships"><Relationship Id="rId1" Type="http://schemas.openxmlformats.org/officeDocument/2006/relationships/image" Target="../media/image23.jpeg"/></Relationships>
</file>

<file path=ppt/diagrams/_rels/drawing1.xml.rels><?xml version="1.0" encoding="UTF-8" standalone="yes"?>
<Relationships xmlns="http://schemas.openxmlformats.org/package/2006/relationships"><Relationship Id="rId1" Type="http://schemas.openxmlformats.org/officeDocument/2006/relationships/image" Target="../media/image18.png"/></Relationships>
</file>

<file path=ppt/diagrams/_rels/drawing4.xml.rels><?xml version="1.0" encoding="UTF-8" standalone="yes"?>
<Relationships xmlns="http://schemas.openxmlformats.org/package/2006/relationships"><Relationship Id="rId1" Type="http://schemas.openxmlformats.org/officeDocument/2006/relationships/image" Target="../media/image23.jpeg"/></Relationships>
</file>

<file path=ppt/diagrams/_rels/drawing5.xml.rels><?xml version="1.0" encoding="UTF-8" standalone="yes"?>
<Relationships xmlns="http://schemas.openxmlformats.org/package/2006/relationships"><Relationship Id="rId1" Type="http://schemas.openxmlformats.org/officeDocument/2006/relationships/image" Target="../media/image23.jpeg"/></Relationships>
</file>

<file path=ppt/diagrams/_rels/drawing6.xml.rels><?xml version="1.0" encoding="UTF-8" standalone="yes"?>
<Relationships xmlns="http://schemas.openxmlformats.org/package/2006/relationships"><Relationship Id="rId1" Type="http://schemas.openxmlformats.org/officeDocument/2006/relationships/image" Target="../media/image23.jpeg"/></Relationships>
</file>

<file path=ppt/diagrams/colors1.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397580F-0479-47B2-A82E-ADC6234F33A4}" type="doc">
      <dgm:prSet loTypeId="urn:microsoft.com/office/officeart/2005/8/layout/radial2" loCatId="relationship" qsTypeId="urn:microsoft.com/office/officeart/2005/8/quickstyle/simple1" qsCatId="simple" csTypeId="urn:microsoft.com/office/officeart/2005/8/colors/accent3_1" csCatId="accent3" phldr="1"/>
      <dgm:spPr/>
      <dgm:t>
        <a:bodyPr/>
        <a:lstStyle/>
        <a:p>
          <a:endParaRPr lang="es-CO"/>
        </a:p>
      </dgm:t>
    </dgm:pt>
    <dgm:pt modelId="{DC2414BE-C20A-4656-8CDC-09CDD2EC49C7}">
      <dgm:prSet phldrT="[Texto]" custT="1"/>
      <dgm:spPr>
        <a:solidFill>
          <a:schemeClr val="bg1">
            <a:lumMod val="95000"/>
          </a:schemeClr>
        </a:solidFill>
      </dgm:spPr>
      <dgm:t>
        <a:bodyPr/>
        <a:lstStyle/>
        <a:p>
          <a:pPr marL="0" lvl="0" indent="0" algn="ctr" defTabSz="577850">
            <a:lnSpc>
              <a:spcPct val="90000"/>
            </a:lnSpc>
            <a:spcBef>
              <a:spcPct val="0"/>
            </a:spcBef>
            <a:spcAft>
              <a:spcPct val="35000"/>
            </a:spcAft>
            <a:buNone/>
          </a:pPr>
          <a:r>
            <a:rPr lang="es-CO" sz="1200" kern="1200" dirty="0">
              <a:solidFill>
                <a:prstClr val="black">
                  <a:hueOff val="0"/>
                  <a:satOff val="0"/>
                  <a:lumOff val="0"/>
                  <a:alphaOff val="0"/>
                </a:prstClr>
              </a:solidFill>
              <a:latin typeface="Calibri" panose="020F0502020204030204"/>
              <a:ea typeface="+mn-ea"/>
              <a:cs typeface="+mn-cs"/>
            </a:rPr>
            <a:t>Notificación al sistema de vigilancia</a:t>
          </a:r>
        </a:p>
      </dgm:t>
    </dgm:pt>
    <dgm:pt modelId="{79848D8D-3894-452D-87AD-9F062A3697FE}" type="parTrans" cxnId="{0D9E4D94-8037-4312-BAF9-4838F1557C50}">
      <dgm:prSet/>
      <dgm:spPr/>
      <dgm:t>
        <a:bodyPr/>
        <a:lstStyle/>
        <a:p>
          <a:endParaRPr lang="es-CO"/>
        </a:p>
      </dgm:t>
    </dgm:pt>
    <dgm:pt modelId="{44FC5461-E0F7-4AC5-A33A-646A011578E9}" type="sibTrans" cxnId="{0D9E4D94-8037-4312-BAF9-4838F1557C50}">
      <dgm:prSet/>
      <dgm:spPr/>
      <dgm:t>
        <a:bodyPr/>
        <a:lstStyle/>
        <a:p>
          <a:endParaRPr lang="es-CO"/>
        </a:p>
      </dgm:t>
    </dgm:pt>
    <dgm:pt modelId="{8D71E0DC-AED6-4650-A9D8-9474D0F9E00D}">
      <dgm:prSet phldrT="[Texto]" custT="1"/>
      <dgm:spPr>
        <a:solidFill>
          <a:schemeClr val="bg1">
            <a:lumMod val="95000"/>
          </a:schemeClr>
        </a:solidFill>
      </dgm:spPr>
      <dgm:t>
        <a:bodyPr/>
        <a:lstStyle/>
        <a:p>
          <a:r>
            <a:rPr lang="es-CO" sz="1200" dirty="0"/>
            <a:t>Inscripción del paciente al programa de tuberculosis de cada territorio</a:t>
          </a:r>
        </a:p>
      </dgm:t>
    </dgm:pt>
    <dgm:pt modelId="{7EC655B3-27BF-4765-886F-CAD21C0C8557}" type="parTrans" cxnId="{338924DA-879F-49E8-8E1A-2BD6CDC2AECC}">
      <dgm:prSet/>
      <dgm:spPr>
        <a:ln>
          <a:prstDash val="dash"/>
        </a:ln>
      </dgm:spPr>
      <dgm:t>
        <a:bodyPr/>
        <a:lstStyle/>
        <a:p>
          <a:endParaRPr lang="es-CO"/>
        </a:p>
      </dgm:t>
    </dgm:pt>
    <dgm:pt modelId="{F7DC75C4-5C45-40C0-90EA-55542C0DC916}" type="sibTrans" cxnId="{338924DA-879F-49E8-8E1A-2BD6CDC2AECC}">
      <dgm:prSet/>
      <dgm:spPr/>
      <dgm:t>
        <a:bodyPr/>
        <a:lstStyle/>
        <a:p>
          <a:endParaRPr lang="es-CO"/>
        </a:p>
      </dgm:t>
    </dgm:pt>
    <dgm:pt modelId="{F838ACC7-7FB5-4D3F-84CD-71A1D24120C6}">
      <dgm:prSet phldrT="[Texto]" custT="1"/>
      <dgm:spPr>
        <a:solidFill>
          <a:schemeClr val="bg1">
            <a:lumMod val="95000"/>
          </a:schemeClr>
        </a:solidFill>
      </dgm:spPr>
      <dgm:t>
        <a:bodyPr/>
        <a:lstStyle/>
        <a:p>
          <a:r>
            <a:rPr lang="es-CO" sz="1200" dirty="0"/>
            <a:t>Información Básica para la realización de pruebas de tamizaje para VIH </a:t>
          </a:r>
        </a:p>
      </dgm:t>
    </dgm:pt>
    <dgm:pt modelId="{F526ED45-5880-4941-B0D2-9E76821BDC7F}" type="parTrans" cxnId="{92345FF5-A6A2-41EF-8E6C-9CDE5119E2B0}">
      <dgm:prSet/>
      <dgm:spPr/>
      <dgm:t>
        <a:bodyPr/>
        <a:lstStyle/>
        <a:p>
          <a:endParaRPr lang="es-CO"/>
        </a:p>
      </dgm:t>
    </dgm:pt>
    <dgm:pt modelId="{65950B07-5B64-4737-AAE2-FAED0C3F3199}" type="sibTrans" cxnId="{92345FF5-A6A2-41EF-8E6C-9CDE5119E2B0}">
      <dgm:prSet/>
      <dgm:spPr/>
      <dgm:t>
        <a:bodyPr/>
        <a:lstStyle/>
        <a:p>
          <a:endParaRPr lang="es-CO"/>
        </a:p>
      </dgm:t>
    </dgm:pt>
    <dgm:pt modelId="{8DF714F1-FEE3-4BF5-AD5C-87A240189D26}">
      <dgm:prSet custT="1"/>
      <dgm:spPr>
        <a:solidFill>
          <a:schemeClr val="bg1">
            <a:lumMod val="95000"/>
          </a:schemeClr>
        </a:solidFill>
      </dgm:spPr>
      <dgm:t>
        <a:bodyPr/>
        <a:lstStyle/>
        <a:p>
          <a:r>
            <a:rPr lang="es-CO" sz="1200" kern="1200" dirty="0">
              <a:solidFill>
                <a:prstClr val="black">
                  <a:hueOff val="0"/>
                  <a:satOff val="0"/>
                  <a:lumOff val="0"/>
                  <a:alphaOff val="0"/>
                </a:prstClr>
              </a:solidFill>
              <a:latin typeface="Calibri" panose="020F0502020204030204"/>
              <a:ea typeface="+mn-ea"/>
              <a:cs typeface="+mn-cs"/>
            </a:rPr>
            <a:t>Investigación de campo y estudio de contactos</a:t>
          </a:r>
        </a:p>
      </dgm:t>
    </dgm:pt>
    <dgm:pt modelId="{29CC9CB3-3A2F-474E-B9BD-8A3EAFA257C1}" type="parTrans" cxnId="{B2C4CD87-04A2-47EE-83CB-EA918A4864AD}">
      <dgm:prSet/>
      <dgm:spPr/>
      <dgm:t>
        <a:bodyPr/>
        <a:lstStyle/>
        <a:p>
          <a:endParaRPr lang="es-CO"/>
        </a:p>
      </dgm:t>
    </dgm:pt>
    <dgm:pt modelId="{4084A98E-BA36-4DCD-8B15-74137B6B3ADA}" type="sibTrans" cxnId="{B2C4CD87-04A2-47EE-83CB-EA918A4864AD}">
      <dgm:prSet/>
      <dgm:spPr/>
      <dgm:t>
        <a:bodyPr/>
        <a:lstStyle/>
        <a:p>
          <a:endParaRPr lang="es-CO"/>
        </a:p>
      </dgm:t>
    </dgm:pt>
    <dgm:pt modelId="{80A18456-8DBB-4A6E-96F9-24198C6B38A0}">
      <dgm:prSet custT="1"/>
      <dgm:spPr>
        <a:solidFill>
          <a:schemeClr val="bg1">
            <a:lumMod val="95000"/>
          </a:schemeClr>
        </a:solidFill>
      </dgm:spPr>
      <dgm:t>
        <a:bodyPr/>
        <a:lstStyle/>
        <a:p>
          <a:r>
            <a:rPr lang="es-CO" sz="1200" dirty="0"/>
            <a:t>Pruebas de sensibilidad e identificación  de </a:t>
          </a:r>
          <a:r>
            <a:rPr lang="es-CO" sz="1200" i="1" dirty="0"/>
            <a:t>Mycobacterium tuberculosis </a:t>
          </a:r>
          <a:r>
            <a:rPr lang="es-CO" sz="1200" dirty="0"/>
            <a:t>a los fármacos antituberculosis</a:t>
          </a:r>
        </a:p>
      </dgm:t>
    </dgm:pt>
    <dgm:pt modelId="{EA2F54EA-3C3F-4985-BF83-200172E979F8}" type="parTrans" cxnId="{E2E3525B-2F75-46EC-AD02-33167B7DF049}">
      <dgm:prSet/>
      <dgm:spPr>
        <a:ln>
          <a:prstDash val="dash"/>
        </a:ln>
      </dgm:spPr>
      <dgm:t>
        <a:bodyPr/>
        <a:lstStyle/>
        <a:p>
          <a:endParaRPr lang="es-CO"/>
        </a:p>
      </dgm:t>
    </dgm:pt>
    <dgm:pt modelId="{B1BFE620-8498-4D91-AC33-074EE29DE2A9}" type="sibTrans" cxnId="{E2E3525B-2F75-46EC-AD02-33167B7DF049}">
      <dgm:prSet/>
      <dgm:spPr/>
      <dgm:t>
        <a:bodyPr/>
        <a:lstStyle/>
        <a:p>
          <a:endParaRPr lang="es-CO"/>
        </a:p>
      </dgm:t>
    </dgm:pt>
    <dgm:pt modelId="{B0E7CD1D-2163-449A-9F03-1BD3D6BD0337}" type="pres">
      <dgm:prSet presAssocID="{9397580F-0479-47B2-A82E-ADC6234F33A4}" presName="composite" presStyleCnt="0">
        <dgm:presLayoutVars>
          <dgm:chMax val="5"/>
          <dgm:dir/>
          <dgm:animLvl val="ctr"/>
          <dgm:resizeHandles val="exact"/>
        </dgm:presLayoutVars>
      </dgm:prSet>
      <dgm:spPr/>
      <dgm:t>
        <a:bodyPr/>
        <a:lstStyle/>
        <a:p>
          <a:endParaRPr lang="es-CO"/>
        </a:p>
      </dgm:t>
    </dgm:pt>
    <dgm:pt modelId="{78730F00-46E1-4853-BD3D-3D9F705BA225}" type="pres">
      <dgm:prSet presAssocID="{9397580F-0479-47B2-A82E-ADC6234F33A4}" presName="cycle" presStyleCnt="0"/>
      <dgm:spPr/>
    </dgm:pt>
    <dgm:pt modelId="{0F985688-FB1E-4226-9109-14ECD6C39DCF}" type="pres">
      <dgm:prSet presAssocID="{9397580F-0479-47B2-A82E-ADC6234F33A4}" presName="centerShape" presStyleCnt="0"/>
      <dgm:spPr/>
    </dgm:pt>
    <dgm:pt modelId="{0EBF34BD-0DCB-41A9-AC5E-576B51B97B76}" type="pres">
      <dgm:prSet presAssocID="{9397580F-0479-47B2-A82E-ADC6234F33A4}" presName="connSite" presStyleLbl="node1" presStyleIdx="0" presStyleCnt="6"/>
      <dgm:spPr/>
    </dgm:pt>
    <dgm:pt modelId="{AE58E684-61B7-4108-BA7A-220A54588D91}" type="pres">
      <dgm:prSet presAssocID="{9397580F-0479-47B2-A82E-ADC6234F33A4}" presName="visible" presStyleLbl="node1" presStyleIdx="0" presStyleCnt="6" custScaleX="150002" custScaleY="142841" custLinFactNeighborX="-24193" custLinFactNeighborY="-9310"/>
      <dgm:spPr>
        <a:blipFill rotWithShape="1">
          <a:blip xmlns:r="http://schemas.openxmlformats.org/officeDocument/2006/relationships" r:embed="rId1"/>
          <a:srcRect/>
          <a:stretch>
            <a:fillRect/>
          </a:stretch>
        </a:blipFill>
      </dgm:spPr>
    </dgm:pt>
    <dgm:pt modelId="{D039CD48-9CEE-4C48-89DC-022AC6CBB706}" type="pres">
      <dgm:prSet presAssocID="{79848D8D-3894-452D-87AD-9F062A3697FE}" presName="Name25" presStyleLbl="parChTrans1D1" presStyleIdx="0" presStyleCnt="5"/>
      <dgm:spPr/>
      <dgm:t>
        <a:bodyPr/>
        <a:lstStyle/>
        <a:p>
          <a:endParaRPr lang="es-CO"/>
        </a:p>
      </dgm:t>
    </dgm:pt>
    <dgm:pt modelId="{601B79BD-8142-4735-B103-60FCB9287EAD}" type="pres">
      <dgm:prSet presAssocID="{DC2414BE-C20A-4656-8CDC-09CDD2EC49C7}" presName="node" presStyleCnt="0"/>
      <dgm:spPr/>
    </dgm:pt>
    <dgm:pt modelId="{D15F6D81-B8FE-497A-8FE3-E3E483C9E45C}" type="pres">
      <dgm:prSet presAssocID="{DC2414BE-C20A-4656-8CDC-09CDD2EC49C7}" presName="parentNode" presStyleLbl="node1" presStyleIdx="1" presStyleCnt="6" custScaleX="168226" custScaleY="140096" custLinFactX="65021" custLinFactNeighborX="100000" custLinFactNeighborY="55085">
        <dgm:presLayoutVars>
          <dgm:chMax val="1"/>
          <dgm:bulletEnabled val="1"/>
        </dgm:presLayoutVars>
      </dgm:prSet>
      <dgm:spPr/>
      <dgm:t>
        <a:bodyPr/>
        <a:lstStyle/>
        <a:p>
          <a:endParaRPr lang="es-CO"/>
        </a:p>
      </dgm:t>
    </dgm:pt>
    <dgm:pt modelId="{5C2E0BE2-078E-4AF5-A4BF-AFBD64C3689C}" type="pres">
      <dgm:prSet presAssocID="{DC2414BE-C20A-4656-8CDC-09CDD2EC49C7}" presName="childNode" presStyleLbl="revTx" presStyleIdx="0" presStyleCnt="0">
        <dgm:presLayoutVars>
          <dgm:bulletEnabled val="1"/>
        </dgm:presLayoutVars>
      </dgm:prSet>
      <dgm:spPr/>
    </dgm:pt>
    <dgm:pt modelId="{B1C8918A-9104-4AD2-9F75-93D677B6C594}" type="pres">
      <dgm:prSet presAssocID="{7EC655B3-27BF-4765-886F-CAD21C0C8557}" presName="Name25" presStyleLbl="parChTrans1D1" presStyleIdx="1" presStyleCnt="5"/>
      <dgm:spPr/>
      <dgm:t>
        <a:bodyPr/>
        <a:lstStyle/>
        <a:p>
          <a:endParaRPr lang="es-CO"/>
        </a:p>
      </dgm:t>
    </dgm:pt>
    <dgm:pt modelId="{677D4A40-76B3-4E3E-913D-C0B7ACF6927A}" type="pres">
      <dgm:prSet presAssocID="{8D71E0DC-AED6-4650-A9D8-9474D0F9E00D}" presName="node" presStyleCnt="0"/>
      <dgm:spPr/>
    </dgm:pt>
    <dgm:pt modelId="{EA1FFFF3-A5C8-4D46-9740-3B3755269C48}" type="pres">
      <dgm:prSet presAssocID="{8D71E0DC-AED6-4650-A9D8-9474D0F9E00D}" presName="parentNode" presStyleLbl="node1" presStyleIdx="2" presStyleCnt="6" custScaleX="168849" custScaleY="142641" custLinFactX="27994" custLinFactY="11510" custLinFactNeighborX="100000" custLinFactNeighborY="100000">
        <dgm:presLayoutVars>
          <dgm:chMax val="1"/>
          <dgm:bulletEnabled val="1"/>
        </dgm:presLayoutVars>
      </dgm:prSet>
      <dgm:spPr/>
      <dgm:t>
        <a:bodyPr/>
        <a:lstStyle/>
        <a:p>
          <a:endParaRPr lang="es-CO"/>
        </a:p>
      </dgm:t>
    </dgm:pt>
    <dgm:pt modelId="{AF7433BA-73F6-45ED-AC7D-CFD43CAAE5D9}" type="pres">
      <dgm:prSet presAssocID="{8D71E0DC-AED6-4650-A9D8-9474D0F9E00D}" presName="childNode" presStyleLbl="revTx" presStyleIdx="0" presStyleCnt="0">
        <dgm:presLayoutVars>
          <dgm:bulletEnabled val="1"/>
        </dgm:presLayoutVars>
      </dgm:prSet>
      <dgm:spPr/>
    </dgm:pt>
    <dgm:pt modelId="{772AB09C-B093-4B36-9D65-3BB456DA53E4}" type="pres">
      <dgm:prSet presAssocID="{F526ED45-5880-4941-B0D2-9E76821BDC7F}" presName="Name25" presStyleLbl="parChTrans1D1" presStyleIdx="2" presStyleCnt="5"/>
      <dgm:spPr/>
      <dgm:t>
        <a:bodyPr/>
        <a:lstStyle/>
        <a:p>
          <a:endParaRPr lang="es-CO"/>
        </a:p>
      </dgm:t>
    </dgm:pt>
    <dgm:pt modelId="{EB9D8B75-11D7-4AEE-B692-C1765DFEF227}" type="pres">
      <dgm:prSet presAssocID="{F838ACC7-7FB5-4D3F-84CD-71A1D24120C6}" presName="node" presStyleCnt="0"/>
      <dgm:spPr/>
    </dgm:pt>
    <dgm:pt modelId="{949FD1A5-C840-4BA6-94A6-15C63E7F4772}" type="pres">
      <dgm:prSet presAssocID="{F838ACC7-7FB5-4D3F-84CD-71A1D24120C6}" presName="parentNode" presStyleLbl="node1" presStyleIdx="3" presStyleCnt="6" custScaleX="159307" custScaleY="137475" custLinFactY="34153" custLinFactNeighborX="75262" custLinFactNeighborY="100000">
        <dgm:presLayoutVars>
          <dgm:chMax val="1"/>
          <dgm:bulletEnabled val="1"/>
        </dgm:presLayoutVars>
      </dgm:prSet>
      <dgm:spPr/>
      <dgm:t>
        <a:bodyPr/>
        <a:lstStyle/>
        <a:p>
          <a:endParaRPr lang="es-CO"/>
        </a:p>
      </dgm:t>
    </dgm:pt>
    <dgm:pt modelId="{064E1675-F9DF-49DE-B173-DEE99DBE2859}" type="pres">
      <dgm:prSet presAssocID="{F838ACC7-7FB5-4D3F-84CD-71A1D24120C6}" presName="childNode" presStyleLbl="revTx" presStyleIdx="0" presStyleCnt="0">
        <dgm:presLayoutVars>
          <dgm:bulletEnabled val="1"/>
        </dgm:presLayoutVars>
      </dgm:prSet>
      <dgm:spPr/>
    </dgm:pt>
    <dgm:pt modelId="{376D1611-1B25-48A2-97B6-CE666A7B42DD}" type="pres">
      <dgm:prSet presAssocID="{EA2F54EA-3C3F-4985-BF83-200172E979F8}" presName="Name25" presStyleLbl="parChTrans1D1" presStyleIdx="3" presStyleCnt="5"/>
      <dgm:spPr/>
      <dgm:t>
        <a:bodyPr/>
        <a:lstStyle/>
        <a:p>
          <a:endParaRPr lang="es-CO"/>
        </a:p>
      </dgm:t>
    </dgm:pt>
    <dgm:pt modelId="{DE3309A5-84CD-44A0-A7D7-89B11633A8FF}" type="pres">
      <dgm:prSet presAssocID="{80A18456-8DBB-4A6E-96F9-24198C6B38A0}" presName="node" presStyleCnt="0"/>
      <dgm:spPr/>
    </dgm:pt>
    <dgm:pt modelId="{01BB7B80-3171-4A6B-9B4A-98FD6905FDCC}" type="pres">
      <dgm:prSet presAssocID="{80A18456-8DBB-4A6E-96F9-24198C6B38A0}" presName="parentNode" presStyleLbl="node1" presStyleIdx="4" presStyleCnt="6" custScaleX="224479" custScaleY="160648" custLinFactNeighborX="-79124" custLinFactNeighborY="80500">
        <dgm:presLayoutVars>
          <dgm:chMax val="1"/>
          <dgm:bulletEnabled val="1"/>
        </dgm:presLayoutVars>
      </dgm:prSet>
      <dgm:spPr/>
      <dgm:t>
        <a:bodyPr/>
        <a:lstStyle/>
        <a:p>
          <a:endParaRPr lang="es-CO"/>
        </a:p>
      </dgm:t>
    </dgm:pt>
    <dgm:pt modelId="{DD6A25C2-BA39-49DA-AB13-D7F71488B690}" type="pres">
      <dgm:prSet presAssocID="{80A18456-8DBB-4A6E-96F9-24198C6B38A0}" presName="childNode" presStyleLbl="revTx" presStyleIdx="0" presStyleCnt="0">
        <dgm:presLayoutVars>
          <dgm:bulletEnabled val="1"/>
        </dgm:presLayoutVars>
      </dgm:prSet>
      <dgm:spPr/>
    </dgm:pt>
    <dgm:pt modelId="{D51302AE-8489-4D44-BE24-C04C0E913D6C}" type="pres">
      <dgm:prSet presAssocID="{29CC9CB3-3A2F-474E-B9BD-8A3EAFA257C1}" presName="Name25" presStyleLbl="parChTrans1D1" presStyleIdx="4" presStyleCnt="5"/>
      <dgm:spPr/>
      <dgm:t>
        <a:bodyPr/>
        <a:lstStyle/>
        <a:p>
          <a:endParaRPr lang="es-CO"/>
        </a:p>
      </dgm:t>
    </dgm:pt>
    <dgm:pt modelId="{F20CB4A0-D89C-4627-8BE7-CD13366819AE}" type="pres">
      <dgm:prSet presAssocID="{8DF714F1-FEE3-4BF5-AD5C-87A240189D26}" presName="node" presStyleCnt="0"/>
      <dgm:spPr/>
    </dgm:pt>
    <dgm:pt modelId="{A52F58C8-C2DE-444A-A1A4-2F87600D766B}" type="pres">
      <dgm:prSet presAssocID="{8DF714F1-FEE3-4BF5-AD5C-87A240189D26}" presName="parentNode" presStyleLbl="node1" presStyleIdx="5" presStyleCnt="6" custScaleX="159307" custScaleY="137475" custLinFactX="-100000" custLinFactNeighborX="-109373" custLinFactNeighborY="25128">
        <dgm:presLayoutVars>
          <dgm:chMax val="1"/>
          <dgm:bulletEnabled val="1"/>
        </dgm:presLayoutVars>
      </dgm:prSet>
      <dgm:spPr/>
      <dgm:t>
        <a:bodyPr/>
        <a:lstStyle/>
        <a:p>
          <a:endParaRPr lang="es-CO"/>
        </a:p>
      </dgm:t>
    </dgm:pt>
    <dgm:pt modelId="{FD10C77A-7E44-47B9-BD41-6902F0B5A710}" type="pres">
      <dgm:prSet presAssocID="{8DF714F1-FEE3-4BF5-AD5C-87A240189D26}" presName="childNode" presStyleLbl="revTx" presStyleIdx="0" presStyleCnt="0">
        <dgm:presLayoutVars>
          <dgm:bulletEnabled val="1"/>
        </dgm:presLayoutVars>
      </dgm:prSet>
      <dgm:spPr/>
    </dgm:pt>
  </dgm:ptLst>
  <dgm:cxnLst>
    <dgm:cxn modelId="{56121916-5F51-4804-82D0-4F7B15A3383B}" type="presOf" srcId="{8D71E0DC-AED6-4650-A9D8-9474D0F9E00D}" destId="{EA1FFFF3-A5C8-4D46-9740-3B3755269C48}" srcOrd="0" destOrd="0" presId="urn:microsoft.com/office/officeart/2005/8/layout/radial2"/>
    <dgm:cxn modelId="{D7267455-885B-43BD-A567-459410C0CFB5}" type="presOf" srcId="{F838ACC7-7FB5-4D3F-84CD-71A1D24120C6}" destId="{949FD1A5-C840-4BA6-94A6-15C63E7F4772}" srcOrd="0" destOrd="0" presId="urn:microsoft.com/office/officeart/2005/8/layout/radial2"/>
    <dgm:cxn modelId="{0D9E4D94-8037-4312-BAF9-4838F1557C50}" srcId="{9397580F-0479-47B2-A82E-ADC6234F33A4}" destId="{DC2414BE-C20A-4656-8CDC-09CDD2EC49C7}" srcOrd="0" destOrd="0" parTransId="{79848D8D-3894-452D-87AD-9F062A3697FE}" sibTransId="{44FC5461-E0F7-4AC5-A33A-646A011578E9}"/>
    <dgm:cxn modelId="{86EC1508-C033-4C75-A2C1-BF39F5E7AFD6}" type="presOf" srcId="{8DF714F1-FEE3-4BF5-AD5C-87A240189D26}" destId="{A52F58C8-C2DE-444A-A1A4-2F87600D766B}" srcOrd="0" destOrd="0" presId="urn:microsoft.com/office/officeart/2005/8/layout/radial2"/>
    <dgm:cxn modelId="{D5C45D84-3B48-430A-BB85-12843E7C5490}" type="presOf" srcId="{29CC9CB3-3A2F-474E-B9BD-8A3EAFA257C1}" destId="{D51302AE-8489-4D44-BE24-C04C0E913D6C}" srcOrd="0" destOrd="0" presId="urn:microsoft.com/office/officeart/2005/8/layout/radial2"/>
    <dgm:cxn modelId="{AA52C2E8-0082-496C-B4F1-25D492424CAF}" type="presOf" srcId="{DC2414BE-C20A-4656-8CDC-09CDD2EC49C7}" destId="{D15F6D81-B8FE-497A-8FE3-E3E483C9E45C}" srcOrd="0" destOrd="0" presId="urn:microsoft.com/office/officeart/2005/8/layout/radial2"/>
    <dgm:cxn modelId="{E2E3525B-2F75-46EC-AD02-33167B7DF049}" srcId="{9397580F-0479-47B2-A82E-ADC6234F33A4}" destId="{80A18456-8DBB-4A6E-96F9-24198C6B38A0}" srcOrd="3" destOrd="0" parTransId="{EA2F54EA-3C3F-4985-BF83-200172E979F8}" sibTransId="{B1BFE620-8498-4D91-AC33-074EE29DE2A9}"/>
    <dgm:cxn modelId="{48589B02-876E-4FDE-8124-43989B343E34}" type="presOf" srcId="{F526ED45-5880-4941-B0D2-9E76821BDC7F}" destId="{772AB09C-B093-4B36-9D65-3BB456DA53E4}" srcOrd="0" destOrd="0" presId="urn:microsoft.com/office/officeart/2005/8/layout/radial2"/>
    <dgm:cxn modelId="{D5FDE612-F4B2-4A4C-AD07-410D38B84FEA}" type="presOf" srcId="{79848D8D-3894-452D-87AD-9F062A3697FE}" destId="{D039CD48-9CEE-4C48-89DC-022AC6CBB706}" srcOrd="0" destOrd="0" presId="urn:microsoft.com/office/officeart/2005/8/layout/radial2"/>
    <dgm:cxn modelId="{338924DA-879F-49E8-8E1A-2BD6CDC2AECC}" srcId="{9397580F-0479-47B2-A82E-ADC6234F33A4}" destId="{8D71E0DC-AED6-4650-A9D8-9474D0F9E00D}" srcOrd="1" destOrd="0" parTransId="{7EC655B3-27BF-4765-886F-CAD21C0C8557}" sibTransId="{F7DC75C4-5C45-40C0-90EA-55542C0DC916}"/>
    <dgm:cxn modelId="{B2C4CD87-04A2-47EE-83CB-EA918A4864AD}" srcId="{9397580F-0479-47B2-A82E-ADC6234F33A4}" destId="{8DF714F1-FEE3-4BF5-AD5C-87A240189D26}" srcOrd="4" destOrd="0" parTransId="{29CC9CB3-3A2F-474E-B9BD-8A3EAFA257C1}" sibTransId="{4084A98E-BA36-4DCD-8B15-74137B6B3ADA}"/>
    <dgm:cxn modelId="{71153389-A5B5-4E83-8310-FEA9A9C1378C}" type="presOf" srcId="{9397580F-0479-47B2-A82E-ADC6234F33A4}" destId="{B0E7CD1D-2163-449A-9F03-1BD3D6BD0337}" srcOrd="0" destOrd="0" presId="urn:microsoft.com/office/officeart/2005/8/layout/radial2"/>
    <dgm:cxn modelId="{40B5671B-5B2E-4EEF-9C05-0C9E1D2D6F7F}" type="presOf" srcId="{7EC655B3-27BF-4765-886F-CAD21C0C8557}" destId="{B1C8918A-9104-4AD2-9F75-93D677B6C594}" srcOrd="0" destOrd="0" presId="urn:microsoft.com/office/officeart/2005/8/layout/radial2"/>
    <dgm:cxn modelId="{96DDF26A-309B-4FD4-9A6D-5F665EC87930}" type="presOf" srcId="{EA2F54EA-3C3F-4985-BF83-200172E979F8}" destId="{376D1611-1B25-48A2-97B6-CE666A7B42DD}" srcOrd="0" destOrd="0" presId="urn:microsoft.com/office/officeart/2005/8/layout/radial2"/>
    <dgm:cxn modelId="{A989388B-2943-4988-9296-F6A917B2ED52}" type="presOf" srcId="{80A18456-8DBB-4A6E-96F9-24198C6B38A0}" destId="{01BB7B80-3171-4A6B-9B4A-98FD6905FDCC}" srcOrd="0" destOrd="0" presId="urn:microsoft.com/office/officeart/2005/8/layout/radial2"/>
    <dgm:cxn modelId="{92345FF5-A6A2-41EF-8E6C-9CDE5119E2B0}" srcId="{9397580F-0479-47B2-A82E-ADC6234F33A4}" destId="{F838ACC7-7FB5-4D3F-84CD-71A1D24120C6}" srcOrd="2" destOrd="0" parTransId="{F526ED45-5880-4941-B0D2-9E76821BDC7F}" sibTransId="{65950B07-5B64-4737-AAE2-FAED0C3F3199}"/>
    <dgm:cxn modelId="{EBA7EA3A-DBA6-408A-A356-290A462913DA}" type="presParOf" srcId="{B0E7CD1D-2163-449A-9F03-1BD3D6BD0337}" destId="{78730F00-46E1-4853-BD3D-3D9F705BA225}" srcOrd="0" destOrd="0" presId="urn:microsoft.com/office/officeart/2005/8/layout/radial2"/>
    <dgm:cxn modelId="{8254D0E0-D124-46DC-8FD8-7582E9D90B27}" type="presParOf" srcId="{78730F00-46E1-4853-BD3D-3D9F705BA225}" destId="{0F985688-FB1E-4226-9109-14ECD6C39DCF}" srcOrd="0" destOrd="0" presId="urn:microsoft.com/office/officeart/2005/8/layout/radial2"/>
    <dgm:cxn modelId="{6BF6F213-0DCA-411D-820D-514F930E46EE}" type="presParOf" srcId="{0F985688-FB1E-4226-9109-14ECD6C39DCF}" destId="{0EBF34BD-0DCB-41A9-AC5E-576B51B97B76}" srcOrd="0" destOrd="0" presId="urn:microsoft.com/office/officeart/2005/8/layout/radial2"/>
    <dgm:cxn modelId="{CEB147C1-C96B-4A2E-8715-363BF2994497}" type="presParOf" srcId="{0F985688-FB1E-4226-9109-14ECD6C39DCF}" destId="{AE58E684-61B7-4108-BA7A-220A54588D91}" srcOrd="1" destOrd="0" presId="urn:microsoft.com/office/officeart/2005/8/layout/radial2"/>
    <dgm:cxn modelId="{805EE0BF-E6D1-4D16-ACB1-D5350BB7B34E}" type="presParOf" srcId="{78730F00-46E1-4853-BD3D-3D9F705BA225}" destId="{D039CD48-9CEE-4C48-89DC-022AC6CBB706}" srcOrd="1" destOrd="0" presId="urn:microsoft.com/office/officeart/2005/8/layout/radial2"/>
    <dgm:cxn modelId="{C1D920E7-24AA-4803-A2F1-E17A9B855704}" type="presParOf" srcId="{78730F00-46E1-4853-BD3D-3D9F705BA225}" destId="{601B79BD-8142-4735-B103-60FCB9287EAD}" srcOrd="2" destOrd="0" presId="urn:microsoft.com/office/officeart/2005/8/layout/radial2"/>
    <dgm:cxn modelId="{8699C130-D63C-43A6-A189-C05827150DDB}" type="presParOf" srcId="{601B79BD-8142-4735-B103-60FCB9287EAD}" destId="{D15F6D81-B8FE-497A-8FE3-E3E483C9E45C}" srcOrd="0" destOrd="0" presId="urn:microsoft.com/office/officeart/2005/8/layout/radial2"/>
    <dgm:cxn modelId="{6D3844D3-7DD6-4C7D-89FC-6EC2D7B59170}" type="presParOf" srcId="{601B79BD-8142-4735-B103-60FCB9287EAD}" destId="{5C2E0BE2-078E-4AF5-A4BF-AFBD64C3689C}" srcOrd="1" destOrd="0" presId="urn:microsoft.com/office/officeart/2005/8/layout/radial2"/>
    <dgm:cxn modelId="{444BE627-297C-46CB-B921-CFD9AE7B0F7D}" type="presParOf" srcId="{78730F00-46E1-4853-BD3D-3D9F705BA225}" destId="{B1C8918A-9104-4AD2-9F75-93D677B6C594}" srcOrd="3" destOrd="0" presId="urn:microsoft.com/office/officeart/2005/8/layout/radial2"/>
    <dgm:cxn modelId="{DB22689C-7114-4E07-A6D9-E27595B5476F}" type="presParOf" srcId="{78730F00-46E1-4853-BD3D-3D9F705BA225}" destId="{677D4A40-76B3-4E3E-913D-C0B7ACF6927A}" srcOrd="4" destOrd="0" presId="urn:microsoft.com/office/officeart/2005/8/layout/radial2"/>
    <dgm:cxn modelId="{717DC56A-0A1B-48EA-9BB3-988A7B85C57B}" type="presParOf" srcId="{677D4A40-76B3-4E3E-913D-C0B7ACF6927A}" destId="{EA1FFFF3-A5C8-4D46-9740-3B3755269C48}" srcOrd="0" destOrd="0" presId="urn:microsoft.com/office/officeart/2005/8/layout/radial2"/>
    <dgm:cxn modelId="{678519C9-3832-42B5-83BF-AD8CCAE94D37}" type="presParOf" srcId="{677D4A40-76B3-4E3E-913D-C0B7ACF6927A}" destId="{AF7433BA-73F6-45ED-AC7D-CFD43CAAE5D9}" srcOrd="1" destOrd="0" presId="urn:microsoft.com/office/officeart/2005/8/layout/radial2"/>
    <dgm:cxn modelId="{518B32A4-BFCB-43F1-9437-0BBADBFFAE1D}" type="presParOf" srcId="{78730F00-46E1-4853-BD3D-3D9F705BA225}" destId="{772AB09C-B093-4B36-9D65-3BB456DA53E4}" srcOrd="5" destOrd="0" presId="urn:microsoft.com/office/officeart/2005/8/layout/radial2"/>
    <dgm:cxn modelId="{092986F0-CA09-4328-B2ED-51326F6C97FA}" type="presParOf" srcId="{78730F00-46E1-4853-BD3D-3D9F705BA225}" destId="{EB9D8B75-11D7-4AEE-B692-C1765DFEF227}" srcOrd="6" destOrd="0" presId="urn:microsoft.com/office/officeart/2005/8/layout/radial2"/>
    <dgm:cxn modelId="{D9D5E24C-EA08-45AF-A1BC-2F8FC8518A44}" type="presParOf" srcId="{EB9D8B75-11D7-4AEE-B692-C1765DFEF227}" destId="{949FD1A5-C840-4BA6-94A6-15C63E7F4772}" srcOrd="0" destOrd="0" presId="urn:microsoft.com/office/officeart/2005/8/layout/radial2"/>
    <dgm:cxn modelId="{20E41A0E-470D-4C30-A28C-8985010703BA}" type="presParOf" srcId="{EB9D8B75-11D7-4AEE-B692-C1765DFEF227}" destId="{064E1675-F9DF-49DE-B173-DEE99DBE2859}" srcOrd="1" destOrd="0" presId="urn:microsoft.com/office/officeart/2005/8/layout/radial2"/>
    <dgm:cxn modelId="{52E8E310-CB08-4EBE-A687-83957DB0792C}" type="presParOf" srcId="{78730F00-46E1-4853-BD3D-3D9F705BA225}" destId="{376D1611-1B25-48A2-97B6-CE666A7B42DD}" srcOrd="7" destOrd="0" presId="urn:microsoft.com/office/officeart/2005/8/layout/radial2"/>
    <dgm:cxn modelId="{E728127A-DEA9-4DE0-86E6-6ACB00DB5C49}" type="presParOf" srcId="{78730F00-46E1-4853-BD3D-3D9F705BA225}" destId="{DE3309A5-84CD-44A0-A7D7-89B11633A8FF}" srcOrd="8" destOrd="0" presId="urn:microsoft.com/office/officeart/2005/8/layout/radial2"/>
    <dgm:cxn modelId="{BB25DE73-763A-4B46-9F24-4FB58D17CE2E}" type="presParOf" srcId="{DE3309A5-84CD-44A0-A7D7-89B11633A8FF}" destId="{01BB7B80-3171-4A6B-9B4A-98FD6905FDCC}" srcOrd="0" destOrd="0" presId="urn:microsoft.com/office/officeart/2005/8/layout/radial2"/>
    <dgm:cxn modelId="{B7001D8B-E9D2-4940-8837-376D0EDF99BD}" type="presParOf" srcId="{DE3309A5-84CD-44A0-A7D7-89B11633A8FF}" destId="{DD6A25C2-BA39-49DA-AB13-D7F71488B690}" srcOrd="1" destOrd="0" presId="urn:microsoft.com/office/officeart/2005/8/layout/radial2"/>
    <dgm:cxn modelId="{8D914655-D12F-45AA-AC34-F50EF2456043}" type="presParOf" srcId="{78730F00-46E1-4853-BD3D-3D9F705BA225}" destId="{D51302AE-8489-4D44-BE24-C04C0E913D6C}" srcOrd="9" destOrd="0" presId="urn:microsoft.com/office/officeart/2005/8/layout/radial2"/>
    <dgm:cxn modelId="{638B5A0F-A2E6-45E1-A726-9BE2599CFFB0}" type="presParOf" srcId="{78730F00-46E1-4853-BD3D-3D9F705BA225}" destId="{F20CB4A0-D89C-4627-8BE7-CD13366819AE}" srcOrd="10" destOrd="0" presId="urn:microsoft.com/office/officeart/2005/8/layout/radial2"/>
    <dgm:cxn modelId="{80984708-0B7B-4E8C-9949-23873BCBDAFB}" type="presParOf" srcId="{F20CB4A0-D89C-4627-8BE7-CD13366819AE}" destId="{A52F58C8-C2DE-444A-A1A4-2F87600D766B}" srcOrd="0" destOrd="0" presId="urn:microsoft.com/office/officeart/2005/8/layout/radial2"/>
    <dgm:cxn modelId="{ECC973EC-CE2C-4325-BE8E-2A731A490A70}" type="presParOf" srcId="{F20CB4A0-D89C-4627-8BE7-CD13366819AE}" destId="{FD10C77A-7E44-47B9-BD41-6902F0B5A710}" srcOrd="1" destOrd="0" presId="urn:microsoft.com/office/officeart/2005/8/layout/radial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4863C2A-4B53-4BD5-AD0D-2FFFD76A0DA0}" type="doc">
      <dgm:prSet loTypeId="urn:microsoft.com/office/officeart/2008/layout/HorizontalMultiLevelHierarchy" loCatId="hierarchy" qsTypeId="urn:microsoft.com/office/officeart/2005/8/quickstyle/simple1" qsCatId="simple" csTypeId="urn:microsoft.com/office/officeart/2005/8/colors/accent3_1" csCatId="accent3" phldr="1"/>
      <dgm:spPr/>
      <dgm:t>
        <a:bodyPr/>
        <a:lstStyle/>
        <a:p>
          <a:endParaRPr lang="es-CO"/>
        </a:p>
      </dgm:t>
    </dgm:pt>
    <dgm:pt modelId="{7DD370E0-0B9F-4B50-8F0C-69AD8A53BAB2}">
      <dgm:prSet phldrT="[Texto]"/>
      <dgm:spPr>
        <a:solidFill>
          <a:schemeClr val="bg1">
            <a:lumMod val="95000"/>
          </a:schemeClr>
        </a:solidFill>
      </dgm:spPr>
      <dgm:t>
        <a:bodyPr/>
        <a:lstStyle/>
        <a:p>
          <a:r>
            <a:rPr lang="es-CO" b="1" dirty="0"/>
            <a:t>Clínicamente diagnosticado</a:t>
          </a:r>
          <a:r>
            <a:rPr lang="es-CO" dirty="0"/>
            <a:t>:</a:t>
          </a:r>
        </a:p>
        <a:p>
          <a:r>
            <a:rPr lang="es-CO" dirty="0"/>
            <a:t> cuadro</a:t>
          </a:r>
          <a:r>
            <a:rPr lang="es-CO" dirty="0">
              <a:solidFill>
                <a:srgbClr val="000000"/>
              </a:solidFill>
              <a:ea typeface="Times New Roman" panose="02020603050405020304" pitchFamily="18" charset="0"/>
              <a:cs typeface="Arial"/>
              <a:sym typeface="Arial"/>
            </a:rPr>
            <a:t> clínico sugestivo acompañado de anomalías exámenes radiográficos con un ayuda diagnostica (radiografía simple o tomografía, </a:t>
          </a:r>
          <a:r>
            <a:rPr lang="es-CO" dirty="0" err="1">
              <a:solidFill>
                <a:srgbClr val="000000"/>
              </a:solidFill>
              <a:ea typeface="Times New Roman" panose="02020603050405020304" pitchFamily="18" charset="0"/>
              <a:cs typeface="Arial"/>
              <a:sym typeface="Arial"/>
            </a:rPr>
            <a:t>bipsia</a:t>
          </a:r>
          <a:r>
            <a:rPr lang="es-CO" dirty="0">
              <a:solidFill>
                <a:srgbClr val="000000"/>
              </a:solidFill>
              <a:ea typeface="Times New Roman" panose="02020603050405020304" pitchFamily="18" charset="0"/>
              <a:cs typeface="Arial"/>
              <a:sym typeface="Arial"/>
            </a:rPr>
            <a:t> , histopatología)</a:t>
          </a:r>
          <a:endParaRPr lang="es-CO" dirty="0"/>
        </a:p>
      </dgm:t>
    </dgm:pt>
    <dgm:pt modelId="{13DFE099-161C-4EAC-BF55-177666029DBF}" type="parTrans" cxnId="{EF16CBEE-0E24-4945-81A1-7508C7BD0300}">
      <dgm:prSet/>
      <dgm:spPr/>
      <dgm:t>
        <a:bodyPr/>
        <a:lstStyle/>
        <a:p>
          <a:endParaRPr lang="es-CO"/>
        </a:p>
      </dgm:t>
    </dgm:pt>
    <dgm:pt modelId="{F1555DE4-0747-447E-8889-B02F5E1049E3}" type="sibTrans" cxnId="{EF16CBEE-0E24-4945-81A1-7508C7BD0300}">
      <dgm:prSet/>
      <dgm:spPr/>
      <dgm:t>
        <a:bodyPr/>
        <a:lstStyle/>
        <a:p>
          <a:endParaRPr lang="es-CO"/>
        </a:p>
      </dgm:t>
    </dgm:pt>
    <dgm:pt modelId="{E51DBFD2-3E97-4520-8C6D-A060A6AB4B10}">
      <dgm:prSet phldrT="[Texto]" custT="1"/>
      <dgm:spPr>
        <a:solidFill>
          <a:schemeClr val="bg1">
            <a:lumMod val="95000"/>
          </a:schemeClr>
        </a:solidFill>
      </dgm:spPr>
      <dgm:t>
        <a:bodyPr/>
        <a:lstStyle/>
        <a:p>
          <a:r>
            <a:rPr lang="es-CO" sz="1400" b="1" dirty="0">
              <a:solidFill>
                <a:srgbClr val="3C78D8">
                  <a:lumMod val="75000"/>
                </a:srgbClr>
              </a:solidFill>
              <a:ea typeface="Times New Roman" panose="02020603050405020304" pitchFamily="18" charset="0"/>
              <a:cs typeface="Arial"/>
              <a:sym typeface="Arial"/>
            </a:rPr>
            <a:t>bacteriológicamente confirmado: Baciloscopia, Cultivo líquido, prueba molecular</a:t>
          </a:r>
          <a:endParaRPr lang="es-CO" sz="1400" dirty="0"/>
        </a:p>
      </dgm:t>
    </dgm:pt>
    <dgm:pt modelId="{0DCC0AF9-8481-4578-973F-E2E8785C3A21}" type="sibTrans" cxnId="{CC43BA4E-849E-4D3E-B408-A53787E2D8CA}">
      <dgm:prSet/>
      <dgm:spPr/>
      <dgm:t>
        <a:bodyPr/>
        <a:lstStyle/>
        <a:p>
          <a:endParaRPr lang="es-CO"/>
        </a:p>
      </dgm:t>
    </dgm:pt>
    <dgm:pt modelId="{7967D2DF-8E3C-4326-880D-9B65FE7DEFCC}" type="parTrans" cxnId="{CC43BA4E-849E-4D3E-B408-A53787E2D8CA}">
      <dgm:prSet/>
      <dgm:spPr/>
      <dgm:t>
        <a:bodyPr/>
        <a:lstStyle/>
        <a:p>
          <a:endParaRPr lang="es-CO"/>
        </a:p>
      </dgm:t>
    </dgm:pt>
    <dgm:pt modelId="{914680BC-BBB5-4EF3-A9D2-5E00C4721701}">
      <dgm:prSet phldrT="[Texto]" custT="1"/>
      <dgm:spPr>
        <a:solidFill>
          <a:schemeClr val="bg1">
            <a:lumMod val="85000"/>
          </a:schemeClr>
        </a:solidFill>
      </dgm:spPr>
      <dgm:t>
        <a:bodyPr/>
        <a:lstStyle/>
        <a:p>
          <a:r>
            <a:rPr lang="es-CO" sz="1800" b="1" i="1" dirty="0">
              <a:solidFill>
                <a:srgbClr val="C00000"/>
              </a:solidFill>
              <a:effectLst/>
            </a:rPr>
            <a:t>Sintomático respiratorio</a:t>
          </a:r>
        </a:p>
      </dgm:t>
    </dgm:pt>
    <dgm:pt modelId="{FB3D92AA-6EDD-4128-8794-4D8189DAC349}" type="sibTrans" cxnId="{4760B741-C0DD-41CF-890A-F741EE0A2BBD}">
      <dgm:prSet/>
      <dgm:spPr/>
      <dgm:t>
        <a:bodyPr/>
        <a:lstStyle/>
        <a:p>
          <a:endParaRPr lang="es-CO"/>
        </a:p>
      </dgm:t>
    </dgm:pt>
    <dgm:pt modelId="{1F64BB38-E2FB-4443-9FED-C2E155728F0A}" type="parTrans" cxnId="{4760B741-C0DD-41CF-890A-F741EE0A2BBD}">
      <dgm:prSet/>
      <dgm:spPr/>
      <dgm:t>
        <a:bodyPr/>
        <a:lstStyle/>
        <a:p>
          <a:endParaRPr lang="es-CO"/>
        </a:p>
      </dgm:t>
    </dgm:pt>
    <dgm:pt modelId="{A26B9DEE-FD6D-4EC7-8B63-17C7985135D6}" type="pres">
      <dgm:prSet presAssocID="{74863C2A-4B53-4BD5-AD0D-2FFFD76A0DA0}" presName="Name0" presStyleCnt="0">
        <dgm:presLayoutVars>
          <dgm:chPref val="1"/>
          <dgm:dir/>
          <dgm:animOne val="branch"/>
          <dgm:animLvl val="lvl"/>
          <dgm:resizeHandles val="exact"/>
        </dgm:presLayoutVars>
      </dgm:prSet>
      <dgm:spPr/>
      <dgm:t>
        <a:bodyPr/>
        <a:lstStyle/>
        <a:p>
          <a:endParaRPr lang="es-CO"/>
        </a:p>
      </dgm:t>
    </dgm:pt>
    <dgm:pt modelId="{BD8E735C-50BE-4F4E-8843-6E69F7D13529}" type="pres">
      <dgm:prSet presAssocID="{914680BC-BBB5-4EF3-A9D2-5E00C4721701}" presName="root1" presStyleCnt="0"/>
      <dgm:spPr/>
    </dgm:pt>
    <dgm:pt modelId="{8F0F6814-1FCA-437E-B4B0-469E48171CBC}" type="pres">
      <dgm:prSet presAssocID="{914680BC-BBB5-4EF3-A9D2-5E00C4721701}" presName="LevelOneTextNode" presStyleLbl="node0" presStyleIdx="0" presStyleCnt="1" custScaleX="47319" custScaleY="128772" custLinFactNeighborX="-14333" custLinFactNeighborY="-6736">
        <dgm:presLayoutVars>
          <dgm:chPref val="3"/>
        </dgm:presLayoutVars>
      </dgm:prSet>
      <dgm:spPr/>
      <dgm:t>
        <a:bodyPr/>
        <a:lstStyle/>
        <a:p>
          <a:endParaRPr lang="es-CO"/>
        </a:p>
      </dgm:t>
    </dgm:pt>
    <dgm:pt modelId="{43444674-8BFF-49D1-8678-277065232FC4}" type="pres">
      <dgm:prSet presAssocID="{914680BC-BBB5-4EF3-A9D2-5E00C4721701}" presName="level2hierChild" presStyleCnt="0"/>
      <dgm:spPr/>
    </dgm:pt>
    <dgm:pt modelId="{67C3B457-23C2-4D90-8329-50C72D743242}" type="pres">
      <dgm:prSet presAssocID="{7967D2DF-8E3C-4326-880D-9B65FE7DEFCC}" presName="conn2-1" presStyleLbl="parChTrans1D2" presStyleIdx="0" presStyleCnt="2"/>
      <dgm:spPr/>
      <dgm:t>
        <a:bodyPr/>
        <a:lstStyle/>
        <a:p>
          <a:endParaRPr lang="es-CO"/>
        </a:p>
      </dgm:t>
    </dgm:pt>
    <dgm:pt modelId="{928C5D98-8FBD-4116-AEFD-40C5C7ABE465}" type="pres">
      <dgm:prSet presAssocID="{7967D2DF-8E3C-4326-880D-9B65FE7DEFCC}" presName="connTx" presStyleLbl="parChTrans1D2" presStyleIdx="0" presStyleCnt="2"/>
      <dgm:spPr/>
      <dgm:t>
        <a:bodyPr/>
        <a:lstStyle/>
        <a:p>
          <a:endParaRPr lang="es-CO"/>
        </a:p>
      </dgm:t>
    </dgm:pt>
    <dgm:pt modelId="{4484B9F7-6591-4921-8C42-3A43D6F7730E}" type="pres">
      <dgm:prSet presAssocID="{E51DBFD2-3E97-4520-8C6D-A060A6AB4B10}" presName="root2" presStyleCnt="0"/>
      <dgm:spPr/>
    </dgm:pt>
    <dgm:pt modelId="{EF3D2B25-ED45-4421-A0AE-A8CA06DEF9E5}" type="pres">
      <dgm:prSet presAssocID="{E51DBFD2-3E97-4520-8C6D-A060A6AB4B10}" presName="LevelTwoTextNode" presStyleLbl="node2" presStyleIdx="0" presStyleCnt="2" custScaleY="255340" custLinFactNeighborX="-543" custLinFactNeighborY="53647">
        <dgm:presLayoutVars>
          <dgm:chPref val="3"/>
        </dgm:presLayoutVars>
      </dgm:prSet>
      <dgm:spPr/>
      <dgm:t>
        <a:bodyPr/>
        <a:lstStyle/>
        <a:p>
          <a:endParaRPr lang="es-CO"/>
        </a:p>
      </dgm:t>
    </dgm:pt>
    <dgm:pt modelId="{43FE1E06-E771-4B6B-81C0-9E7475A17ECA}" type="pres">
      <dgm:prSet presAssocID="{E51DBFD2-3E97-4520-8C6D-A060A6AB4B10}" presName="level3hierChild" presStyleCnt="0"/>
      <dgm:spPr/>
    </dgm:pt>
    <dgm:pt modelId="{F48BBBFE-1FB3-4791-8CCC-26A0CE5F636C}" type="pres">
      <dgm:prSet presAssocID="{13DFE099-161C-4EAC-BF55-177666029DBF}" presName="conn2-1" presStyleLbl="parChTrans1D2" presStyleIdx="1" presStyleCnt="2"/>
      <dgm:spPr/>
      <dgm:t>
        <a:bodyPr/>
        <a:lstStyle/>
        <a:p>
          <a:endParaRPr lang="es-CO"/>
        </a:p>
      </dgm:t>
    </dgm:pt>
    <dgm:pt modelId="{E870AD5D-A973-4F25-9FB4-EC9710B0C4F0}" type="pres">
      <dgm:prSet presAssocID="{13DFE099-161C-4EAC-BF55-177666029DBF}" presName="connTx" presStyleLbl="parChTrans1D2" presStyleIdx="1" presStyleCnt="2"/>
      <dgm:spPr/>
      <dgm:t>
        <a:bodyPr/>
        <a:lstStyle/>
        <a:p>
          <a:endParaRPr lang="es-CO"/>
        </a:p>
      </dgm:t>
    </dgm:pt>
    <dgm:pt modelId="{3FCCD588-1821-41BE-B3D4-CB6CA96F1832}" type="pres">
      <dgm:prSet presAssocID="{7DD370E0-0B9F-4B50-8F0C-69AD8A53BAB2}" presName="root2" presStyleCnt="0"/>
      <dgm:spPr/>
    </dgm:pt>
    <dgm:pt modelId="{C9319301-F660-45D6-851D-5F1C980D35DD}" type="pres">
      <dgm:prSet presAssocID="{7DD370E0-0B9F-4B50-8F0C-69AD8A53BAB2}" presName="LevelTwoTextNode" presStyleLbl="node2" presStyleIdx="1" presStyleCnt="2" custScaleY="329769">
        <dgm:presLayoutVars>
          <dgm:chPref val="3"/>
        </dgm:presLayoutVars>
      </dgm:prSet>
      <dgm:spPr/>
      <dgm:t>
        <a:bodyPr/>
        <a:lstStyle/>
        <a:p>
          <a:endParaRPr lang="es-CO"/>
        </a:p>
      </dgm:t>
    </dgm:pt>
    <dgm:pt modelId="{D22FF925-1236-4C3B-A4D2-6AAA5540F4CF}" type="pres">
      <dgm:prSet presAssocID="{7DD370E0-0B9F-4B50-8F0C-69AD8A53BAB2}" presName="level3hierChild" presStyleCnt="0"/>
      <dgm:spPr/>
    </dgm:pt>
  </dgm:ptLst>
  <dgm:cxnLst>
    <dgm:cxn modelId="{75635038-2D97-4FB5-9210-6CA60BF4704C}" type="presOf" srcId="{74863C2A-4B53-4BD5-AD0D-2FFFD76A0DA0}" destId="{A26B9DEE-FD6D-4EC7-8B63-17C7985135D6}" srcOrd="0" destOrd="0" presId="urn:microsoft.com/office/officeart/2008/layout/HorizontalMultiLevelHierarchy"/>
    <dgm:cxn modelId="{0019305D-6BD2-4293-953F-E5D71D7B644C}" type="presOf" srcId="{13DFE099-161C-4EAC-BF55-177666029DBF}" destId="{F48BBBFE-1FB3-4791-8CCC-26A0CE5F636C}" srcOrd="0" destOrd="0" presId="urn:microsoft.com/office/officeart/2008/layout/HorizontalMultiLevelHierarchy"/>
    <dgm:cxn modelId="{5906F5CA-E992-4C7D-AA65-26E9BD4664E3}" type="presOf" srcId="{914680BC-BBB5-4EF3-A9D2-5E00C4721701}" destId="{8F0F6814-1FCA-437E-B4B0-469E48171CBC}" srcOrd="0" destOrd="0" presId="urn:microsoft.com/office/officeart/2008/layout/HorizontalMultiLevelHierarchy"/>
    <dgm:cxn modelId="{63E787EE-FC3D-4740-A1CA-8ABBE978F4BF}" type="presOf" srcId="{E51DBFD2-3E97-4520-8C6D-A060A6AB4B10}" destId="{EF3D2B25-ED45-4421-A0AE-A8CA06DEF9E5}" srcOrd="0" destOrd="0" presId="urn:microsoft.com/office/officeart/2008/layout/HorizontalMultiLevelHierarchy"/>
    <dgm:cxn modelId="{97DFA0B5-F8B1-4180-9853-C0B8B925F891}" type="presOf" srcId="{7DD370E0-0B9F-4B50-8F0C-69AD8A53BAB2}" destId="{C9319301-F660-45D6-851D-5F1C980D35DD}" srcOrd="0" destOrd="0" presId="urn:microsoft.com/office/officeart/2008/layout/HorizontalMultiLevelHierarchy"/>
    <dgm:cxn modelId="{CC43BA4E-849E-4D3E-B408-A53787E2D8CA}" srcId="{914680BC-BBB5-4EF3-A9D2-5E00C4721701}" destId="{E51DBFD2-3E97-4520-8C6D-A060A6AB4B10}" srcOrd="0" destOrd="0" parTransId="{7967D2DF-8E3C-4326-880D-9B65FE7DEFCC}" sibTransId="{0DCC0AF9-8481-4578-973F-E2E8785C3A21}"/>
    <dgm:cxn modelId="{CD615213-A6E8-4D84-A7C1-586A57C33935}" type="presOf" srcId="{13DFE099-161C-4EAC-BF55-177666029DBF}" destId="{E870AD5D-A973-4F25-9FB4-EC9710B0C4F0}" srcOrd="1" destOrd="0" presId="urn:microsoft.com/office/officeart/2008/layout/HorizontalMultiLevelHierarchy"/>
    <dgm:cxn modelId="{EF16CBEE-0E24-4945-81A1-7508C7BD0300}" srcId="{914680BC-BBB5-4EF3-A9D2-5E00C4721701}" destId="{7DD370E0-0B9F-4B50-8F0C-69AD8A53BAB2}" srcOrd="1" destOrd="0" parTransId="{13DFE099-161C-4EAC-BF55-177666029DBF}" sibTransId="{F1555DE4-0747-447E-8889-B02F5E1049E3}"/>
    <dgm:cxn modelId="{4760B741-C0DD-41CF-890A-F741EE0A2BBD}" srcId="{74863C2A-4B53-4BD5-AD0D-2FFFD76A0DA0}" destId="{914680BC-BBB5-4EF3-A9D2-5E00C4721701}" srcOrd="0" destOrd="0" parTransId="{1F64BB38-E2FB-4443-9FED-C2E155728F0A}" sibTransId="{FB3D92AA-6EDD-4128-8794-4D8189DAC349}"/>
    <dgm:cxn modelId="{538EEAFD-9EE9-404E-8FA6-B39B89A4E604}" type="presOf" srcId="{7967D2DF-8E3C-4326-880D-9B65FE7DEFCC}" destId="{67C3B457-23C2-4D90-8329-50C72D743242}" srcOrd="0" destOrd="0" presId="urn:microsoft.com/office/officeart/2008/layout/HorizontalMultiLevelHierarchy"/>
    <dgm:cxn modelId="{9F01F7D3-5959-4247-8E37-8186B7BF9D98}" type="presOf" srcId="{7967D2DF-8E3C-4326-880D-9B65FE7DEFCC}" destId="{928C5D98-8FBD-4116-AEFD-40C5C7ABE465}" srcOrd="1" destOrd="0" presId="urn:microsoft.com/office/officeart/2008/layout/HorizontalMultiLevelHierarchy"/>
    <dgm:cxn modelId="{C01E25F0-A1A4-41B9-841C-9802FEA6443B}" type="presParOf" srcId="{A26B9DEE-FD6D-4EC7-8B63-17C7985135D6}" destId="{BD8E735C-50BE-4F4E-8843-6E69F7D13529}" srcOrd="0" destOrd="0" presId="urn:microsoft.com/office/officeart/2008/layout/HorizontalMultiLevelHierarchy"/>
    <dgm:cxn modelId="{78BD4622-0657-48BC-9254-AD0F07B22DA4}" type="presParOf" srcId="{BD8E735C-50BE-4F4E-8843-6E69F7D13529}" destId="{8F0F6814-1FCA-437E-B4B0-469E48171CBC}" srcOrd="0" destOrd="0" presId="urn:microsoft.com/office/officeart/2008/layout/HorizontalMultiLevelHierarchy"/>
    <dgm:cxn modelId="{CBA91D03-E6E2-4FE2-B19D-13ADF5F98C00}" type="presParOf" srcId="{BD8E735C-50BE-4F4E-8843-6E69F7D13529}" destId="{43444674-8BFF-49D1-8678-277065232FC4}" srcOrd="1" destOrd="0" presId="urn:microsoft.com/office/officeart/2008/layout/HorizontalMultiLevelHierarchy"/>
    <dgm:cxn modelId="{4CBC9CD7-05DB-47CC-84B6-7F0E8D34FE14}" type="presParOf" srcId="{43444674-8BFF-49D1-8678-277065232FC4}" destId="{67C3B457-23C2-4D90-8329-50C72D743242}" srcOrd="0" destOrd="0" presId="urn:microsoft.com/office/officeart/2008/layout/HorizontalMultiLevelHierarchy"/>
    <dgm:cxn modelId="{557BEBEC-2A0F-4F15-B150-6280AE65071C}" type="presParOf" srcId="{67C3B457-23C2-4D90-8329-50C72D743242}" destId="{928C5D98-8FBD-4116-AEFD-40C5C7ABE465}" srcOrd="0" destOrd="0" presId="urn:microsoft.com/office/officeart/2008/layout/HorizontalMultiLevelHierarchy"/>
    <dgm:cxn modelId="{5ECE5CB1-3C24-4FDF-A5ED-047CD1C20F80}" type="presParOf" srcId="{43444674-8BFF-49D1-8678-277065232FC4}" destId="{4484B9F7-6591-4921-8C42-3A43D6F7730E}" srcOrd="1" destOrd="0" presId="urn:microsoft.com/office/officeart/2008/layout/HorizontalMultiLevelHierarchy"/>
    <dgm:cxn modelId="{33A0C3C1-575F-4A8B-8AF4-85E10FF4D996}" type="presParOf" srcId="{4484B9F7-6591-4921-8C42-3A43D6F7730E}" destId="{EF3D2B25-ED45-4421-A0AE-A8CA06DEF9E5}" srcOrd="0" destOrd="0" presId="urn:microsoft.com/office/officeart/2008/layout/HorizontalMultiLevelHierarchy"/>
    <dgm:cxn modelId="{38BEF813-A238-4A69-BCA2-2A2727D18C6F}" type="presParOf" srcId="{4484B9F7-6591-4921-8C42-3A43D6F7730E}" destId="{43FE1E06-E771-4B6B-81C0-9E7475A17ECA}" srcOrd="1" destOrd="0" presId="urn:microsoft.com/office/officeart/2008/layout/HorizontalMultiLevelHierarchy"/>
    <dgm:cxn modelId="{0F6DDCA8-8B41-4CFB-AF37-AD8BCFB9B38C}" type="presParOf" srcId="{43444674-8BFF-49D1-8678-277065232FC4}" destId="{F48BBBFE-1FB3-4791-8CCC-26A0CE5F636C}" srcOrd="2" destOrd="0" presId="urn:microsoft.com/office/officeart/2008/layout/HorizontalMultiLevelHierarchy"/>
    <dgm:cxn modelId="{37FB4932-85B7-4A15-A7A2-10DC0B97DE53}" type="presParOf" srcId="{F48BBBFE-1FB3-4791-8CCC-26A0CE5F636C}" destId="{E870AD5D-A973-4F25-9FB4-EC9710B0C4F0}" srcOrd="0" destOrd="0" presId="urn:microsoft.com/office/officeart/2008/layout/HorizontalMultiLevelHierarchy"/>
    <dgm:cxn modelId="{B8030F84-4F8C-4D26-86C6-A75EC6965073}" type="presParOf" srcId="{43444674-8BFF-49D1-8678-277065232FC4}" destId="{3FCCD588-1821-41BE-B3D4-CB6CA96F1832}" srcOrd="3" destOrd="0" presId="urn:microsoft.com/office/officeart/2008/layout/HorizontalMultiLevelHierarchy"/>
    <dgm:cxn modelId="{65D01DBA-F46F-481F-91A8-9184F8919B9A}" type="presParOf" srcId="{3FCCD588-1821-41BE-B3D4-CB6CA96F1832}" destId="{C9319301-F660-45D6-851D-5F1C980D35DD}" srcOrd="0" destOrd="0" presId="urn:microsoft.com/office/officeart/2008/layout/HorizontalMultiLevelHierarchy"/>
    <dgm:cxn modelId="{67141919-97DE-47A4-8E44-8F5312C76DDA}" type="presParOf" srcId="{3FCCD588-1821-41BE-B3D4-CB6CA96F1832}" destId="{D22FF925-1236-4C3B-A4D2-6AAA5540F4CF}" srcOrd="1" destOrd="0" presId="urn:microsoft.com/office/officeart/2008/layout/HorizontalMultiLevelHierarchy"/>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EBCB3C7-4F85-4268-8606-EB89469335EA}" type="doc">
      <dgm:prSet loTypeId="urn:microsoft.com/office/officeart/2005/8/layout/gear1" loCatId="relationship" qsTypeId="urn:microsoft.com/office/officeart/2005/8/quickstyle/simple1" qsCatId="simple" csTypeId="urn:microsoft.com/office/officeart/2005/8/colors/accent0_3" csCatId="mainScheme" phldr="1"/>
      <dgm:spPr/>
    </dgm:pt>
    <dgm:pt modelId="{58A78BFE-794C-4CA6-8ECE-480671029E68}">
      <dgm:prSet phldrT="[Texto]"/>
      <dgm:spPr>
        <a:solidFill>
          <a:srgbClr val="00FA00"/>
        </a:solidFill>
      </dgm:spPr>
      <dgm:t>
        <a:bodyPr/>
        <a:lstStyle/>
        <a:p>
          <a:endParaRPr lang="es-CO" dirty="0"/>
        </a:p>
      </dgm:t>
    </dgm:pt>
    <dgm:pt modelId="{5C8F88F1-1525-413B-8ED3-FACFCCDA7789}" type="parTrans" cxnId="{B53A90BB-9DCE-4853-9546-FB2113F36712}">
      <dgm:prSet/>
      <dgm:spPr/>
      <dgm:t>
        <a:bodyPr/>
        <a:lstStyle/>
        <a:p>
          <a:endParaRPr lang="es-CO"/>
        </a:p>
      </dgm:t>
    </dgm:pt>
    <dgm:pt modelId="{68EE0988-237B-49F7-B48E-E38C68738C83}" type="sibTrans" cxnId="{B53A90BB-9DCE-4853-9546-FB2113F36712}">
      <dgm:prSet/>
      <dgm:spPr/>
      <dgm:t>
        <a:bodyPr/>
        <a:lstStyle/>
        <a:p>
          <a:endParaRPr lang="es-CO"/>
        </a:p>
      </dgm:t>
    </dgm:pt>
    <dgm:pt modelId="{B3026979-A3F0-4908-8CD3-A1DC5E9B7EBF}">
      <dgm:prSet phldrT="[Texto]"/>
      <dgm:spPr>
        <a:solidFill>
          <a:srgbClr val="00FA00"/>
        </a:solidFill>
      </dgm:spPr>
      <dgm:t>
        <a:bodyPr/>
        <a:lstStyle/>
        <a:p>
          <a:endParaRPr lang="es-CO" dirty="0"/>
        </a:p>
      </dgm:t>
    </dgm:pt>
    <dgm:pt modelId="{039A1108-4950-421A-A7F3-BED8ADFFD688}" type="sibTrans" cxnId="{C363B726-C2A7-4D28-A65E-599AF326D322}">
      <dgm:prSet/>
      <dgm:spPr/>
      <dgm:t>
        <a:bodyPr/>
        <a:lstStyle/>
        <a:p>
          <a:endParaRPr lang="es-CO"/>
        </a:p>
      </dgm:t>
    </dgm:pt>
    <dgm:pt modelId="{3D38629A-00EA-4527-9EE8-94C5FD9E9605}" type="parTrans" cxnId="{C363B726-C2A7-4D28-A65E-599AF326D322}">
      <dgm:prSet/>
      <dgm:spPr/>
      <dgm:t>
        <a:bodyPr/>
        <a:lstStyle/>
        <a:p>
          <a:endParaRPr lang="es-CO"/>
        </a:p>
      </dgm:t>
    </dgm:pt>
    <dgm:pt modelId="{63974D80-B97E-4D8A-B0C7-C053D6A36F94}" type="pres">
      <dgm:prSet presAssocID="{AEBCB3C7-4F85-4268-8606-EB89469335EA}" presName="composite" presStyleCnt="0">
        <dgm:presLayoutVars>
          <dgm:chMax val="3"/>
          <dgm:animLvl val="lvl"/>
          <dgm:resizeHandles val="exact"/>
        </dgm:presLayoutVars>
      </dgm:prSet>
      <dgm:spPr/>
    </dgm:pt>
    <dgm:pt modelId="{E0EEC532-A4DC-4000-A51F-67C4105E1950}" type="pres">
      <dgm:prSet presAssocID="{58A78BFE-794C-4CA6-8ECE-480671029E68}" presName="gear1" presStyleLbl="node1" presStyleIdx="0" presStyleCnt="2">
        <dgm:presLayoutVars>
          <dgm:chMax val="1"/>
          <dgm:bulletEnabled val="1"/>
        </dgm:presLayoutVars>
      </dgm:prSet>
      <dgm:spPr/>
      <dgm:t>
        <a:bodyPr/>
        <a:lstStyle/>
        <a:p>
          <a:endParaRPr lang="es-CO"/>
        </a:p>
      </dgm:t>
    </dgm:pt>
    <dgm:pt modelId="{A1D18999-112C-4A9C-8B52-D6945F175724}" type="pres">
      <dgm:prSet presAssocID="{58A78BFE-794C-4CA6-8ECE-480671029E68}" presName="gear1srcNode" presStyleLbl="node1" presStyleIdx="0" presStyleCnt="2"/>
      <dgm:spPr/>
      <dgm:t>
        <a:bodyPr/>
        <a:lstStyle/>
        <a:p>
          <a:endParaRPr lang="es-CO"/>
        </a:p>
      </dgm:t>
    </dgm:pt>
    <dgm:pt modelId="{1B368B3F-C992-45E5-A075-6B7EAD451FDD}" type="pres">
      <dgm:prSet presAssocID="{58A78BFE-794C-4CA6-8ECE-480671029E68}" presName="gear1dstNode" presStyleLbl="node1" presStyleIdx="0" presStyleCnt="2"/>
      <dgm:spPr/>
      <dgm:t>
        <a:bodyPr/>
        <a:lstStyle/>
        <a:p>
          <a:endParaRPr lang="es-CO"/>
        </a:p>
      </dgm:t>
    </dgm:pt>
    <dgm:pt modelId="{808C7B34-8057-4CB6-9C9F-2A2AED09BB2C}" type="pres">
      <dgm:prSet presAssocID="{B3026979-A3F0-4908-8CD3-A1DC5E9B7EBF}" presName="gear2" presStyleLbl="node1" presStyleIdx="1" presStyleCnt="2">
        <dgm:presLayoutVars>
          <dgm:chMax val="1"/>
          <dgm:bulletEnabled val="1"/>
        </dgm:presLayoutVars>
      </dgm:prSet>
      <dgm:spPr/>
      <dgm:t>
        <a:bodyPr/>
        <a:lstStyle/>
        <a:p>
          <a:endParaRPr lang="es-CO"/>
        </a:p>
      </dgm:t>
    </dgm:pt>
    <dgm:pt modelId="{6183D2D8-7B4E-4A7E-B845-8A034EBF91BD}" type="pres">
      <dgm:prSet presAssocID="{B3026979-A3F0-4908-8CD3-A1DC5E9B7EBF}" presName="gear2srcNode" presStyleLbl="node1" presStyleIdx="1" presStyleCnt="2"/>
      <dgm:spPr/>
      <dgm:t>
        <a:bodyPr/>
        <a:lstStyle/>
        <a:p>
          <a:endParaRPr lang="es-CO"/>
        </a:p>
      </dgm:t>
    </dgm:pt>
    <dgm:pt modelId="{71F43BD4-0AD5-46BE-B663-909A1D692346}" type="pres">
      <dgm:prSet presAssocID="{B3026979-A3F0-4908-8CD3-A1DC5E9B7EBF}" presName="gear2dstNode" presStyleLbl="node1" presStyleIdx="1" presStyleCnt="2"/>
      <dgm:spPr/>
      <dgm:t>
        <a:bodyPr/>
        <a:lstStyle/>
        <a:p>
          <a:endParaRPr lang="es-CO"/>
        </a:p>
      </dgm:t>
    </dgm:pt>
    <dgm:pt modelId="{394B7D11-0D64-4D6B-8FDB-AC2EAE9C27EF}" type="pres">
      <dgm:prSet presAssocID="{68EE0988-237B-49F7-B48E-E38C68738C83}" presName="connector1" presStyleLbl="sibTrans2D1" presStyleIdx="0" presStyleCnt="2"/>
      <dgm:spPr/>
      <dgm:t>
        <a:bodyPr/>
        <a:lstStyle/>
        <a:p>
          <a:endParaRPr lang="es-CO"/>
        </a:p>
      </dgm:t>
    </dgm:pt>
    <dgm:pt modelId="{961DE4AE-F6C2-4A74-B299-C76E42A702F3}" type="pres">
      <dgm:prSet presAssocID="{039A1108-4950-421A-A7F3-BED8ADFFD688}" presName="connector2" presStyleLbl="sibTrans2D1" presStyleIdx="1" presStyleCnt="2"/>
      <dgm:spPr/>
      <dgm:t>
        <a:bodyPr/>
        <a:lstStyle/>
        <a:p>
          <a:endParaRPr lang="es-CO"/>
        </a:p>
      </dgm:t>
    </dgm:pt>
  </dgm:ptLst>
  <dgm:cxnLst>
    <dgm:cxn modelId="{39F1A7E5-24A2-4774-8133-C8B50E668FF1}" type="presOf" srcId="{039A1108-4950-421A-A7F3-BED8ADFFD688}" destId="{961DE4AE-F6C2-4A74-B299-C76E42A702F3}" srcOrd="0" destOrd="0" presId="urn:microsoft.com/office/officeart/2005/8/layout/gear1"/>
    <dgm:cxn modelId="{1ED52CDD-BA64-40A9-8EDD-97B586FA8FD1}" type="presOf" srcId="{58A78BFE-794C-4CA6-8ECE-480671029E68}" destId="{1B368B3F-C992-45E5-A075-6B7EAD451FDD}" srcOrd="2" destOrd="0" presId="urn:microsoft.com/office/officeart/2005/8/layout/gear1"/>
    <dgm:cxn modelId="{AB701E5B-A502-4CC4-9A1E-F594465DD24E}" type="presOf" srcId="{B3026979-A3F0-4908-8CD3-A1DC5E9B7EBF}" destId="{71F43BD4-0AD5-46BE-B663-909A1D692346}" srcOrd="2" destOrd="0" presId="urn:microsoft.com/office/officeart/2005/8/layout/gear1"/>
    <dgm:cxn modelId="{B53A90BB-9DCE-4853-9546-FB2113F36712}" srcId="{AEBCB3C7-4F85-4268-8606-EB89469335EA}" destId="{58A78BFE-794C-4CA6-8ECE-480671029E68}" srcOrd="0" destOrd="0" parTransId="{5C8F88F1-1525-413B-8ED3-FACFCCDA7789}" sibTransId="{68EE0988-237B-49F7-B48E-E38C68738C83}"/>
    <dgm:cxn modelId="{33915FA5-A2C9-4F4C-9A55-7AFA4122BFB0}" type="presOf" srcId="{AEBCB3C7-4F85-4268-8606-EB89469335EA}" destId="{63974D80-B97E-4D8A-B0C7-C053D6A36F94}" srcOrd="0" destOrd="0" presId="urn:microsoft.com/office/officeart/2005/8/layout/gear1"/>
    <dgm:cxn modelId="{F439B065-1D57-4DDD-A6E4-31FAE032AE38}" type="presOf" srcId="{B3026979-A3F0-4908-8CD3-A1DC5E9B7EBF}" destId="{808C7B34-8057-4CB6-9C9F-2A2AED09BB2C}" srcOrd="0" destOrd="0" presId="urn:microsoft.com/office/officeart/2005/8/layout/gear1"/>
    <dgm:cxn modelId="{C363B726-C2A7-4D28-A65E-599AF326D322}" srcId="{AEBCB3C7-4F85-4268-8606-EB89469335EA}" destId="{B3026979-A3F0-4908-8CD3-A1DC5E9B7EBF}" srcOrd="1" destOrd="0" parTransId="{3D38629A-00EA-4527-9EE8-94C5FD9E9605}" sibTransId="{039A1108-4950-421A-A7F3-BED8ADFFD688}"/>
    <dgm:cxn modelId="{09855B9D-4952-4798-9D45-6CB833409223}" type="presOf" srcId="{58A78BFE-794C-4CA6-8ECE-480671029E68}" destId="{E0EEC532-A4DC-4000-A51F-67C4105E1950}" srcOrd="0" destOrd="0" presId="urn:microsoft.com/office/officeart/2005/8/layout/gear1"/>
    <dgm:cxn modelId="{F3C41949-A091-4131-BDBB-4AABC2B5C77C}" type="presOf" srcId="{68EE0988-237B-49F7-B48E-E38C68738C83}" destId="{394B7D11-0D64-4D6B-8FDB-AC2EAE9C27EF}" srcOrd="0" destOrd="0" presId="urn:microsoft.com/office/officeart/2005/8/layout/gear1"/>
    <dgm:cxn modelId="{6AF5526B-BCC9-4B6D-94F4-092AF74802FA}" type="presOf" srcId="{B3026979-A3F0-4908-8CD3-A1DC5E9B7EBF}" destId="{6183D2D8-7B4E-4A7E-B845-8A034EBF91BD}" srcOrd="1" destOrd="0" presId="urn:microsoft.com/office/officeart/2005/8/layout/gear1"/>
    <dgm:cxn modelId="{17304016-3C86-4B4A-8961-745FF631FD2C}" type="presOf" srcId="{58A78BFE-794C-4CA6-8ECE-480671029E68}" destId="{A1D18999-112C-4A9C-8B52-D6945F175724}" srcOrd="1" destOrd="0" presId="urn:microsoft.com/office/officeart/2005/8/layout/gear1"/>
    <dgm:cxn modelId="{C3CF2075-EDA0-4A53-98D8-C2EF4CF649C2}" type="presParOf" srcId="{63974D80-B97E-4D8A-B0C7-C053D6A36F94}" destId="{E0EEC532-A4DC-4000-A51F-67C4105E1950}" srcOrd="0" destOrd="0" presId="urn:microsoft.com/office/officeart/2005/8/layout/gear1"/>
    <dgm:cxn modelId="{A808D2E6-D22A-406B-81C1-FEF858C613C3}" type="presParOf" srcId="{63974D80-B97E-4D8A-B0C7-C053D6A36F94}" destId="{A1D18999-112C-4A9C-8B52-D6945F175724}" srcOrd="1" destOrd="0" presId="urn:microsoft.com/office/officeart/2005/8/layout/gear1"/>
    <dgm:cxn modelId="{4D4CB559-7B43-4727-91DF-A4FD861E1248}" type="presParOf" srcId="{63974D80-B97E-4D8A-B0C7-C053D6A36F94}" destId="{1B368B3F-C992-45E5-A075-6B7EAD451FDD}" srcOrd="2" destOrd="0" presId="urn:microsoft.com/office/officeart/2005/8/layout/gear1"/>
    <dgm:cxn modelId="{9BC95D05-967E-4189-9CC5-75A45E91FBE1}" type="presParOf" srcId="{63974D80-B97E-4D8A-B0C7-C053D6A36F94}" destId="{808C7B34-8057-4CB6-9C9F-2A2AED09BB2C}" srcOrd="3" destOrd="0" presId="urn:microsoft.com/office/officeart/2005/8/layout/gear1"/>
    <dgm:cxn modelId="{11E5E0E3-7640-4918-901F-7443688F33C7}" type="presParOf" srcId="{63974D80-B97E-4D8A-B0C7-C053D6A36F94}" destId="{6183D2D8-7B4E-4A7E-B845-8A034EBF91BD}" srcOrd="4" destOrd="0" presId="urn:microsoft.com/office/officeart/2005/8/layout/gear1"/>
    <dgm:cxn modelId="{3E63782B-7E95-496B-B34B-C2DEA2A2D0E0}" type="presParOf" srcId="{63974D80-B97E-4D8A-B0C7-C053D6A36F94}" destId="{71F43BD4-0AD5-46BE-B663-909A1D692346}" srcOrd="5" destOrd="0" presId="urn:microsoft.com/office/officeart/2005/8/layout/gear1"/>
    <dgm:cxn modelId="{27DF7B11-67CA-4DC8-933D-E43C8AE058D1}" type="presParOf" srcId="{63974D80-B97E-4D8A-B0C7-C053D6A36F94}" destId="{394B7D11-0D64-4D6B-8FDB-AC2EAE9C27EF}" srcOrd="6" destOrd="0" presId="urn:microsoft.com/office/officeart/2005/8/layout/gear1"/>
    <dgm:cxn modelId="{6E7E0BC4-0BA4-4772-86AD-BFD4137F8A8D}" type="presParOf" srcId="{63974D80-B97E-4D8A-B0C7-C053D6A36F94}" destId="{961DE4AE-F6C2-4A74-B299-C76E42A702F3}" srcOrd="7" destOrd="0" presId="urn:microsoft.com/office/officeart/2005/8/layout/gear1"/>
  </dgm:cxnLst>
  <dgm:bg/>
  <dgm:whole/>
  <dgm:extLst>
    <a:ext uri="http://schemas.microsoft.com/office/drawing/2008/diagram">
      <dsp:dataModelExt xmlns:dsp="http://schemas.microsoft.com/office/drawing/2008/diagram" relId="rId1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31520C1-6140-4F34-A717-8C138B23C367}" type="doc">
      <dgm:prSet loTypeId="urn:microsoft.com/office/officeart/2005/8/layout/radial2" loCatId="relationship" qsTypeId="urn:microsoft.com/office/officeart/2005/8/quickstyle/simple1" qsCatId="simple" csTypeId="urn:microsoft.com/office/officeart/2005/8/colors/colorful3" csCatId="colorful" phldr="1"/>
      <dgm:spPr/>
      <dgm:t>
        <a:bodyPr/>
        <a:lstStyle/>
        <a:p>
          <a:endParaRPr lang="es-CO"/>
        </a:p>
      </dgm:t>
    </dgm:pt>
    <dgm:pt modelId="{DD5F9ABC-0251-494D-8467-86D9D308A68F}">
      <dgm:prSet custT="1"/>
      <dgm:spPr>
        <a:solidFill>
          <a:schemeClr val="accent4">
            <a:lumMod val="20000"/>
            <a:lumOff val="80000"/>
          </a:schemeClr>
        </a:solidFill>
      </dgm:spPr>
      <dgm:t>
        <a:bodyPr/>
        <a:lstStyle/>
        <a:p>
          <a:pPr rtl="0"/>
          <a:r>
            <a:rPr lang="es-CO" sz="1400" b="1" dirty="0">
              <a:solidFill>
                <a:schemeClr val="tx1"/>
              </a:solidFill>
              <a:latin typeface="Calibri" panose="020F0502020204030204" pitchFamily="34" charset="0"/>
              <a:ea typeface="Calibri" panose="020F0502020204030204" pitchFamily="34" charset="0"/>
              <a:cs typeface="Times New Roman" panose="02020603050405020304" pitchFamily="18" charset="0"/>
            </a:rPr>
            <a:t>Realizar durante la consulta educación acerca de la tuberculosis, las características del tratamiento, las modalidades del seguimiento </a:t>
          </a:r>
          <a:endParaRPr lang="es-CO" sz="1400" b="1" dirty="0">
            <a:solidFill>
              <a:schemeClr val="tx1"/>
            </a:solidFill>
          </a:endParaRPr>
        </a:p>
      </dgm:t>
    </dgm:pt>
    <dgm:pt modelId="{9CF6F9D1-0CF6-43C2-A0BB-6E32F85D6336}" type="parTrans" cxnId="{6BFB3132-C0B9-42D6-8D68-09C7FFD8E3CE}">
      <dgm:prSet/>
      <dgm:spPr/>
      <dgm:t>
        <a:bodyPr/>
        <a:lstStyle/>
        <a:p>
          <a:endParaRPr lang="es-CO" sz="1600"/>
        </a:p>
      </dgm:t>
    </dgm:pt>
    <dgm:pt modelId="{03CA37DA-C73A-42A5-8EF1-402F71C7DFF5}" type="sibTrans" cxnId="{6BFB3132-C0B9-42D6-8D68-09C7FFD8E3CE}">
      <dgm:prSet/>
      <dgm:spPr/>
      <dgm:t>
        <a:bodyPr/>
        <a:lstStyle/>
        <a:p>
          <a:endParaRPr lang="es-CO" sz="1600"/>
        </a:p>
      </dgm:t>
    </dgm:pt>
    <dgm:pt modelId="{02355EB9-6EA3-4A2C-BA36-F94ECE45264F}">
      <dgm:prSet custT="1"/>
      <dgm:spPr>
        <a:solidFill>
          <a:schemeClr val="accent4">
            <a:lumMod val="40000"/>
            <a:lumOff val="60000"/>
          </a:schemeClr>
        </a:solidFill>
      </dgm:spPr>
      <dgm:t>
        <a:bodyPr/>
        <a:lstStyle/>
        <a:p>
          <a:pPr rtl="0"/>
          <a:r>
            <a:rPr lang="es-CO" sz="1600" b="1" dirty="0">
              <a:solidFill>
                <a:schemeClr val="tx1"/>
              </a:solidFill>
              <a:latin typeface="Calibri" panose="020F0502020204030204" pitchFamily="34" charset="0"/>
              <a:ea typeface="Calibri" panose="020F0502020204030204" pitchFamily="34" charset="0"/>
              <a:cs typeface="Times New Roman" panose="02020603050405020304" pitchFamily="18" charset="0"/>
            </a:rPr>
            <a:t>Evaluar posibles interacciones medicamentosas, manejo de comorbilidades e </a:t>
          </a:r>
          <a:r>
            <a:rPr lang="es-CO" sz="16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Interconsulta con otras disciplinas ac</a:t>
          </a:r>
          <a:r>
            <a:rPr lang="es-CO" sz="1600" b="1" dirty="0">
              <a:solidFill>
                <a:schemeClr val="tx1"/>
              </a:solidFill>
              <a:latin typeface="Calibri" panose="020F0502020204030204" pitchFamily="34" charset="0"/>
              <a:ea typeface="Calibri" panose="020F0502020204030204" pitchFamily="34" charset="0"/>
              <a:cs typeface="Times New Roman" panose="02020603050405020304" pitchFamily="18" charset="0"/>
            </a:rPr>
            <a:t>orde a las condiciones clínicas del paciente. </a:t>
          </a:r>
          <a:endParaRPr lang="es-CO" sz="1600" b="1" dirty="0">
            <a:solidFill>
              <a:schemeClr val="tx1"/>
            </a:solidFill>
          </a:endParaRPr>
        </a:p>
      </dgm:t>
    </dgm:pt>
    <dgm:pt modelId="{B62691E4-A215-4C3B-8FBA-3310D94CA345}" type="parTrans" cxnId="{75F0D89C-296D-44F8-9738-48571CB31095}">
      <dgm:prSet/>
      <dgm:spPr/>
      <dgm:t>
        <a:bodyPr/>
        <a:lstStyle/>
        <a:p>
          <a:endParaRPr lang="es-CO" sz="1600"/>
        </a:p>
      </dgm:t>
    </dgm:pt>
    <dgm:pt modelId="{541250DE-1896-485B-8BAF-26E544EC2D0F}" type="sibTrans" cxnId="{75F0D89C-296D-44F8-9738-48571CB31095}">
      <dgm:prSet/>
      <dgm:spPr/>
      <dgm:t>
        <a:bodyPr/>
        <a:lstStyle/>
        <a:p>
          <a:endParaRPr lang="es-CO" sz="1600"/>
        </a:p>
      </dgm:t>
    </dgm:pt>
    <dgm:pt modelId="{2C0FF4AA-6935-4C07-925C-CC2E521824B5}">
      <dgm:prSet custT="1"/>
      <dgm:spPr>
        <a:solidFill>
          <a:schemeClr val="accent6">
            <a:lumMod val="60000"/>
            <a:lumOff val="40000"/>
          </a:schemeClr>
        </a:solidFill>
      </dgm:spPr>
      <dgm:t>
        <a:bodyPr/>
        <a:lstStyle/>
        <a:p>
          <a:pPr rtl="0"/>
          <a:r>
            <a:rPr lang="es-CO" sz="16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Prescribir los paraclínicos de diagnóstico, ofrecer la prueba para VIH</a:t>
          </a:r>
          <a:endParaRPr lang="es-CO" sz="1600" b="1" dirty="0">
            <a:solidFill>
              <a:schemeClr val="tx1"/>
            </a:solidFill>
          </a:endParaRPr>
        </a:p>
      </dgm:t>
    </dgm:pt>
    <dgm:pt modelId="{2F9B5D4C-83FD-4D7D-8F8C-D76FEF9472A0}" type="parTrans" cxnId="{2B866698-A126-4132-9B84-A5B205F9D7CD}">
      <dgm:prSet/>
      <dgm:spPr/>
      <dgm:t>
        <a:bodyPr/>
        <a:lstStyle/>
        <a:p>
          <a:endParaRPr lang="es-CO" sz="1600"/>
        </a:p>
      </dgm:t>
    </dgm:pt>
    <dgm:pt modelId="{5143C2A1-1E3E-411D-8CCF-854152FD9121}" type="sibTrans" cxnId="{2B866698-A126-4132-9B84-A5B205F9D7CD}">
      <dgm:prSet/>
      <dgm:spPr/>
      <dgm:t>
        <a:bodyPr/>
        <a:lstStyle/>
        <a:p>
          <a:endParaRPr lang="es-CO" sz="1600"/>
        </a:p>
      </dgm:t>
    </dgm:pt>
    <dgm:pt modelId="{FA93117F-E13D-4629-81AE-96D291C220D8}">
      <dgm:prSet custT="1"/>
      <dgm:spPr>
        <a:solidFill>
          <a:schemeClr val="accent2">
            <a:lumMod val="60000"/>
            <a:lumOff val="40000"/>
          </a:schemeClr>
        </a:solidFill>
      </dgm:spPr>
      <dgm:t>
        <a:bodyPr/>
        <a:lstStyle/>
        <a:p>
          <a:pPr rtl="0"/>
          <a:r>
            <a:rPr lang="es-CO" sz="1400" dirty="0">
              <a:solidFill>
                <a:schemeClr val="tx1"/>
              </a:solidFill>
              <a:latin typeface="Calibri" panose="020F0502020204030204" pitchFamily="34" charset="0"/>
              <a:ea typeface="Calibri" panose="020F0502020204030204" pitchFamily="34" charset="0"/>
              <a:cs typeface="Times New Roman" panose="02020603050405020304" pitchFamily="18" charset="0"/>
            </a:rPr>
            <a:t>prescripción del tratamiento especificando dosis de cada medicamento según peso y ajustar en cada control la dosis de acuerdo con el peso. Monitoreo y manejo de reacciones adversas, signos de mejoría clínica.</a:t>
          </a:r>
          <a:endParaRPr lang="es-CO" sz="1400" b="1" dirty="0">
            <a:solidFill>
              <a:schemeClr val="tx1"/>
            </a:solidFill>
          </a:endParaRPr>
        </a:p>
      </dgm:t>
    </dgm:pt>
    <dgm:pt modelId="{9118C3AA-A9D4-4464-BBFB-F2D0B8EAB318}" type="parTrans" cxnId="{C9053335-6C59-4E44-8AB6-E81E7D428F16}">
      <dgm:prSet/>
      <dgm:spPr/>
      <dgm:t>
        <a:bodyPr/>
        <a:lstStyle/>
        <a:p>
          <a:endParaRPr lang="es-CO" sz="1600"/>
        </a:p>
      </dgm:t>
    </dgm:pt>
    <dgm:pt modelId="{C402821D-C69D-412B-9DBB-D421A6B15A90}" type="sibTrans" cxnId="{C9053335-6C59-4E44-8AB6-E81E7D428F16}">
      <dgm:prSet/>
      <dgm:spPr/>
      <dgm:t>
        <a:bodyPr/>
        <a:lstStyle/>
        <a:p>
          <a:endParaRPr lang="es-CO" sz="1600"/>
        </a:p>
      </dgm:t>
    </dgm:pt>
    <dgm:pt modelId="{875BB234-3F64-4BBC-AE40-E1EF2E2432D2}">
      <dgm:prSet custT="1"/>
      <dgm:spPr>
        <a:solidFill>
          <a:srgbClr val="FFC000"/>
        </a:solidFill>
      </dgm:spPr>
      <dgm:t>
        <a:bodyPr/>
        <a:lstStyle/>
        <a:p>
          <a:r>
            <a:rPr lang="es-CO" sz="1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Diligenciar la ficha de notificación 813</a:t>
          </a:r>
          <a:endParaRPr lang="es-CO" sz="1600" dirty="0">
            <a:solidFill>
              <a:schemeClr val="tx1"/>
            </a:solidFill>
          </a:endParaRPr>
        </a:p>
      </dgm:t>
    </dgm:pt>
    <dgm:pt modelId="{1B81E4D3-FB15-4D6E-AE4B-B1E10AEBC856}" type="parTrans" cxnId="{1490D23B-CBAA-42BF-8F25-DC429931AC15}">
      <dgm:prSet/>
      <dgm:spPr/>
      <dgm:t>
        <a:bodyPr/>
        <a:lstStyle/>
        <a:p>
          <a:endParaRPr lang="es-CO" sz="1600"/>
        </a:p>
      </dgm:t>
    </dgm:pt>
    <dgm:pt modelId="{63662EF0-B198-4A29-A424-37186F4689BD}" type="sibTrans" cxnId="{1490D23B-CBAA-42BF-8F25-DC429931AC15}">
      <dgm:prSet/>
      <dgm:spPr/>
      <dgm:t>
        <a:bodyPr/>
        <a:lstStyle/>
        <a:p>
          <a:endParaRPr lang="es-CO" sz="1600"/>
        </a:p>
      </dgm:t>
    </dgm:pt>
    <dgm:pt modelId="{09BCA09F-6F80-43D2-A15F-CC76C01AF15B}">
      <dgm:prSet custT="1"/>
      <dgm:spPr>
        <a:solidFill>
          <a:schemeClr val="accent1">
            <a:lumMod val="40000"/>
            <a:lumOff val="60000"/>
          </a:schemeClr>
        </a:solidFill>
      </dgm:spPr>
      <dgm:t>
        <a:bodyPr/>
        <a:lstStyle/>
        <a:p>
          <a:pPr rtl="0"/>
          <a:r>
            <a:rPr lang="es-CO" sz="1800" dirty="0">
              <a:solidFill>
                <a:schemeClr val="tx1"/>
              </a:solidFill>
            </a:rPr>
            <a:t>Educación sobre higiene de la tos, transmisión de la enfermedad, uso de mascarilla</a:t>
          </a:r>
        </a:p>
      </dgm:t>
    </dgm:pt>
    <dgm:pt modelId="{C5C1B2AE-480F-4557-B29A-4956610E4A51}" type="parTrans" cxnId="{241E6B53-C6F9-49C0-8B4D-DFC67A89BE6D}">
      <dgm:prSet/>
      <dgm:spPr/>
      <dgm:t>
        <a:bodyPr/>
        <a:lstStyle/>
        <a:p>
          <a:endParaRPr lang="es-CO" sz="1600"/>
        </a:p>
      </dgm:t>
    </dgm:pt>
    <dgm:pt modelId="{69F22CDC-5929-45F6-9698-078235A72C7E}" type="sibTrans" cxnId="{241E6B53-C6F9-49C0-8B4D-DFC67A89BE6D}">
      <dgm:prSet/>
      <dgm:spPr/>
      <dgm:t>
        <a:bodyPr/>
        <a:lstStyle/>
        <a:p>
          <a:endParaRPr lang="es-CO" sz="1600"/>
        </a:p>
      </dgm:t>
    </dgm:pt>
    <dgm:pt modelId="{44F00A45-41D9-4242-8B1F-BEABAE5C46FB}" type="pres">
      <dgm:prSet presAssocID="{D31520C1-6140-4F34-A717-8C138B23C367}" presName="composite" presStyleCnt="0">
        <dgm:presLayoutVars>
          <dgm:chMax val="5"/>
          <dgm:dir/>
          <dgm:animLvl val="ctr"/>
          <dgm:resizeHandles val="exact"/>
        </dgm:presLayoutVars>
      </dgm:prSet>
      <dgm:spPr/>
      <dgm:t>
        <a:bodyPr/>
        <a:lstStyle/>
        <a:p>
          <a:endParaRPr lang="es-CO"/>
        </a:p>
      </dgm:t>
    </dgm:pt>
    <dgm:pt modelId="{D81C6985-217E-4354-9BF0-0FDBDCB758D7}" type="pres">
      <dgm:prSet presAssocID="{D31520C1-6140-4F34-A717-8C138B23C367}" presName="cycle" presStyleCnt="0"/>
      <dgm:spPr/>
    </dgm:pt>
    <dgm:pt modelId="{DAFB3272-E4B0-482A-B4BF-995B8D4284DC}" type="pres">
      <dgm:prSet presAssocID="{D31520C1-6140-4F34-A717-8C138B23C367}" presName="centerShape" presStyleCnt="0"/>
      <dgm:spPr/>
    </dgm:pt>
    <dgm:pt modelId="{B819BC91-3511-4B6C-B963-7D6B58E43E08}" type="pres">
      <dgm:prSet presAssocID="{D31520C1-6140-4F34-A717-8C138B23C367}" presName="connSite" presStyleLbl="node1" presStyleIdx="0" presStyleCnt="7"/>
      <dgm:spPr/>
    </dgm:pt>
    <dgm:pt modelId="{7936111D-4FD9-474B-9D75-94AD363944DA}" type="pres">
      <dgm:prSet presAssocID="{D31520C1-6140-4F34-A717-8C138B23C367}" presName="visible" presStyleLbl="node1" presStyleIdx="0" presStyleCnt="7" custFlipVert="1" custFlipHor="1" custScaleX="145519" custScaleY="132209" custLinFactNeighborX="-47896" custLinFactNeighborY="-68952"/>
      <dgm:spPr>
        <a:blipFill rotWithShape="0">
          <a:blip xmlns:r="http://schemas.openxmlformats.org/officeDocument/2006/relationships" r:embed="rId1"/>
          <a:stretch>
            <a:fillRect/>
          </a:stretch>
        </a:blipFill>
      </dgm:spPr>
    </dgm:pt>
    <dgm:pt modelId="{95A66B7D-D82F-4871-8EC7-8065C7185C0D}" type="pres">
      <dgm:prSet presAssocID="{9CF6F9D1-0CF6-43C2-A0BB-6E32F85D6336}" presName="Name25" presStyleLbl="parChTrans1D1" presStyleIdx="0" presStyleCnt="6"/>
      <dgm:spPr/>
      <dgm:t>
        <a:bodyPr/>
        <a:lstStyle/>
        <a:p>
          <a:endParaRPr lang="es-CO"/>
        </a:p>
      </dgm:t>
    </dgm:pt>
    <dgm:pt modelId="{E239CE2D-39E8-41B3-9291-003C51314194}" type="pres">
      <dgm:prSet presAssocID="{DD5F9ABC-0251-494D-8467-86D9D308A68F}" presName="node" presStyleCnt="0"/>
      <dgm:spPr/>
    </dgm:pt>
    <dgm:pt modelId="{D4701393-B0F3-4C28-8637-3ED53460A44E}" type="pres">
      <dgm:prSet presAssocID="{DD5F9ABC-0251-494D-8467-86D9D308A68F}" presName="parentNode" presStyleLbl="node1" presStyleIdx="1" presStyleCnt="7" custScaleX="309447" custScaleY="219457" custLinFactX="100000" custLinFactNeighborX="103822" custLinFactNeighborY="25682">
        <dgm:presLayoutVars>
          <dgm:chMax val="1"/>
          <dgm:bulletEnabled val="1"/>
        </dgm:presLayoutVars>
      </dgm:prSet>
      <dgm:spPr/>
      <dgm:t>
        <a:bodyPr/>
        <a:lstStyle/>
        <a:p>
          <a:endParaRPr lang="es-CO"/>
        </a:p>
      </dgm:t>
    </dgm:pt>
    <dgm:pt modelId="{40CE6DB8-06AD-45B4-9C6C-13D88BCA1BE2}" type="pres">
      <dgm:prSet presAssocID="{DD5F9ABC-0251-494D-8467-86D9D308A68F}" presName="childNode" presStyleLbl="revTx" presStyleIdx="0" presStyleCnt="0">
        <dgm:presLayoutVars>
          <dgm:bulletEnabled val="1"/>
        </dgm:presLayoutVars>
      </dgm:prSet>
      <dgm:spPr/>
    </dgm:pt>
    <dgm:pt modelId="{15FB08D3-D03F-4A93-95DF-20C917467550}" type="pres">
      <dgm:prSet presAssocID="{B62691E4-A215-4C3B-8FBA-3310D94CA345}" presName="Name25" presStyleLbl="parChTrans1D1" presStyleIdx="1" presStyleCnt="6"/>
      <dgm:spPr/>
      <dgm:t>
        <a:bodyPr/>
        <a:lstStyle/>
        <a:p>
          <a:endParaRPr lang="es-CO"/>
        </a:p>
      </dgm:t>
    </dgm:pt>
    <dgm:pt modelId="{8723BB16-7B69-45CA-BFBC-FA430359E1F9}" type="pres">
      <dgm:prSet presAssocID="{02355EB9-6EA3-4A2C-BA36-F94ECE45264F}" presName="node" presStyleCnt="0"/>
      <dgm:spPr/>
    </dgm:pt>
    <dgm:pt modelId="{F08FAC64-50BB-4F1E-B5F0-BB46C224F1C0}" type="pres">
      <dgm:prSet presAssocID="{02355EB9-6EA3-4A2C-BA36-F94ECE45264F}" presName="parentNode" presStyleLbl="node1" presStyleIdx="2" presStyleCnt="7" custScaleX="446508" custScaleY="258177" custLinFactX="206568" custLinFactNeighborX="300000" custLinFactNeighborY="22600">
        <dgm:presLayoutVars>
          <dgm:chMax val="1"/>
          <dgm:bulletEnabled val="1"/>
        </dgm:presLayoutVars>
      </dgm:prSet>
      <dgm:spPr/>
      <dgm:t>
        <a:bodyPr/>
        <a:lstStyle/>
        <a:p>
          <a:endParaRPr lang="es-CO"/>
        </a:p>
      </dgm:t>
    </dgm:pt>
    <dgm:pt modelId="{9E466D70-2842-418F-93C8-73D1802E0666}" type="pres">
      <dgm:prSet presAssocID="{02355EB9-6EA3-4A2C-BA36-F94ECE45264F}" presName="childNode" presStyleLbl="revTx" presStyleIdx="0" presStyleCnt="0">
        <dgm:presLayoutVars>
          <dgm:bulletEnabled val="1"/>
        </dgm:presLayoutVars>
      </dgm:prSet>
      <dgm:spPr/>
    </dgm:pt>
    <dgm:pt modelId="{1411BB26-2471-4048-AE2F-6D5CF957D53E}" type="pres">
      <dgm:prSet presAssocID="{2F9B5D4C-83FD-4D7D-8F8C-D76FEF9472A0}" presName="Name25" presStyleLbl="parChTrans1D1" presStyleIdx="2" presStyleCnt="6"/>
      <dgm:spPr/>
      <dgm:t>
        <a:bodyPr/>
        <a:lstStyle/>
        <a:p>
          <a:endParaRPr lang="es-CO"/>
        </a:p>
      </dgm:t>
    </dgm:pt>
    <dgm:pt modelId="{2ED38220-9C21-4186-BEBD-A55376FCAC11}" type="pres">
      <dgm:prSet presAssocID="{2C0FF4AA-6935-4C07-925C-CC2E521824B5}" presName="node" presStyleCnt="0"/>
      <dgm:spPr/>
    </dgm:pt>
    <dgm:pt modelId="{9DB0694F-A032-4371-BE3C-B20C4DFDA95E}" type="pres">
      <dgm:prSet presAssocID="{2C0FF4AA-6935-4C07-925C-CC2E521824B5}" presName="parentNode" presStyleLbl="node1" presStyleIdx="3" presStyleCnt="7" custScaleX="278678" custScaleY="264229" custLinFactX="200000" custLinFactY="37731" custLinFactNeighborX="245785" custLinFactNeighborY="100000">
        <dgm:presLayoutVars>
          <dgm:chMax val="1"/>
          <dgm:bulletEnabled val="1"/>
        </dgm:presLayoutVars>
      </dgm:prSet>
      <dgm:spPr/>
      <dgm:t>
        <a:bodyPr/>
        <a:lstStyle/>
        <a:p>
          <a:endParaRPr lang="es-CO"/>
        </a:p>
      </dgm:t>
    </dgm:pt>
    <dgm:pt modelId="{EE3AE67C-B794-4D8E-BCF4-8C06C475FE86}" type="pres">
      <dgm:prSet presAssocID="{2C0FF4AA-6935-4C07-925C-CC2E521824B5}" presName="childNode" presStyleLbl="revTx" presStyleIdx="0" presStyleCnt="0">
        <dgm:presLayoutVars>
          <dgm:bulletEnabled val="1"/>
        </dgm:presLayoutVars>
      </dgm:prSet>
      <dgm:spPr/>
    </dgm:pt>
    <dgm:pt modelId="{8446B54C-3010-4373-95F0-D312F1E0ED51}" type="pres">
      <dgm:prSet presAssocID="{9118C3AA-A9D4-4464-BBFB-F2D0B8EAB318}" presName="Name25" presStyleLbl="parChTrans1D1" presStyleIdx="3" presStyleCnt="6"/>
      <dgm:spPr/>
      <dgm:t>
        <a:bodyPr/>
        <a:lstStyle/>
        <a:p>
          <a:endParaRPr lang="es-CO"/>
        </a:p>
      </dgm:t>
    </dgm:pt>
    <dgm:pt modelId="{A563185C-7591-488F-ACAE-22835BA1EFF6}" type="pres">
      <dgm:prSet presAssocID="{FA93117F-E13D-4629-81AE-96D291C220D8}" presName="node" presStyleCnt="0"/>
      <dgm:spPr/>
    </dgm:pt>
    <dgm:pt modelId="{8AD2C337-3B36-4307-85FE-165728141CF6}" type="pres">
      <dgm:prSet presAssocID="{FA93117F-E13D-4629-81AE-96D291C220D8}" presName="parentNode" presStyleLbl="node1" presStyleIdx="4" presStyleCnt="7" custScaleX="358479" custScaleY="312408" custLinFactNeighborX="83676" custLinFactNeighborY="55070">
        <dgm:presLayoutVars>
          <dgm:chMax val="1"/>
          <dgm:bulletEnabled val="1"/>
        </dgm:presLayoutVars>
      </dgm:prSet>
      <dgm:spPr/>
      <dgm:t>
        <a:bodyPr/>
        <a:lstStyle/>
        <a:p>
          <a:endParaRPr lang="es-CO"/>
        </a:p>
      </dgm:t>
    </dgm:pt>
    <dgm:pt modelId="{9E31904A-28D5-4DC4-A91C-0C46F763B7C6}" type="pres">
      <dgm:prSet presAssocID="{FA93117F-E13D-4629-81AE-96D291C220D8}" presName="childNode" presStyleLbl="revTx" presStyleIdx="0" presStyleCnt="0">
        <dgm:presLayoutVars>
          <dgm:bulletEnabled val="1"/>
        </dgm:presLayoutVars>
      </dgm:prSet>
      <dgm:spPr/>
    </dgm:pt>
    <dgm:pt modelId="{83C7B93F-2B9D-43BC-A714-F3C1C1DD00E7}" type="pres">
      <dgm:prSet presAssocID="{1B81E4D3-FB15-4D6E-AE4B-B1E10AEBC856}" presName="Name25" presStyleLbl="parChTrans1D1" presStyleIdx="4" presStyleCnt="6"/>
      <dgm:spPr/>
      <dgm:t>
        <a:bodyPr/>
        <a:lstStyle/>
        <a:p>
          <a:endParaRPr lang="es-CO"/>
        </a:p>
      </dgm:t>
    </dgm:pt>
    <dgm:pt modelId="{8F3E2DCD-B92C-4D81-9AD8-35F35A3E954B}" type="pres">
      <dgm:prSet presAssocID="{875BB234-3F64-4BBC-AE40-E1EF2E2432D2}" presName="node" presStyleCnt="0"/>
      <dgm:spPr/>
    </dgm:pt>
    <dgm:pt modelId="{BB209314-A2FF-4538-B4A1-2B6E849C4855}" type="pres">
      <dgm:prSet presAssocID="{875BB234-3F64-4BBC-AE40-E1EF2E2432D2}" presName="parentNode" presStyleLbl="node1" presStyleIdx="5" presStyleCnt="7" custScaleX="217661" custScaleY="238720" custLinFactX="-80362" custLinFactNeighborX="-100000" custLinFactNeighborY="24806">
        <dgm:presLayoutVars>
          <dgm:chMax val="1"/>
          <dgm:bulletEnabled val="1"/>
        </dgm:presLayoutVars>
      </dgm:prSet>
      <dgm:spPr/>
      <dgm:t>
        <a:bodyPr/>
        <a:lstStyle/>
        <a:p>
          <a:endParaRPr lang="es-CO"/>
        </a:p>
      </dgm:t>
    </dgm:pt>
    <dgm:pt modelId="{DF849938-0097-46F1-83BA-9FC7DA9D71D7}" type="pres">
      <dgm:prSet presAssocID="{875BB234-3F64-4BBC-AE40-E1EF2E2432D2}" presName="childNode" presStyleLbl="revTx" presStyleIdx="0" presStyleCnt="0">
        <dgm:presLayoutVars>
          <dgm:bulletEnabled val="1"/>
        </dgm:presLayoutVars>
      </dgm:prSet>
      <dgm:spPr/>
    </dgm:pt>
    <dgm:pt modelId="{B67C73A6-F87E-481E-9217-5D473AD3D1F0}" type="pres">
      <dgm:prSet presAssocID="{C5C1B2AE-480F-4557-B29A-4956610E4A51}" presName="Name25" presStyleLbl="parChTrans1D1" presStyleIdx="5" presStyleCnt="6"/>
      <dgm:spPr/>
      <dgm:t>
        <a:bodyPr/>
        <a:lstStyle/>
        <a:p>
          <a:endParaRPr lang="es-CO"/>
        </a:p>
      </dgm:t>
    </dgm:pt>
    <dgm:pt modelId="{7F4E48CD-1D14-4076-98A6-129DC6521BBD}" type="pres">
      <dgm:prSet presAssocID="{09BCA09F-6F80-43D2-A15F-CC76C01AF15B}" presName="node" presStyleCnt="0"/>
      <dgm:spPr/>
    </dgm:pt>
    <dgm:pt modelId="{AACD6D8D-FA63-4DBD-9326-26EFD73D3A6C}" type="pres">
      <dgm:prSet presAssocID="{09BCA09F-6F80-43D2-A15F-CC76C01AF15B}" presName="parentNode" presStyleLbl="node1" presStyleIdx="6" presStyleCnt="7" custScaleX="303284" custScaleY="309751" custLinFactX="-171248" custLinFactNeighborX="-200000" custLinFactNeighborY="-88211">
        <dgm:presLayoutVars>
          <dgm:chMax val="1"/>
          <dgm:bulletEnabled val="1"/>
        </dgm:presLayoutVars>
      </dgm:prSet>
      <dgm:spPr/>
      <dgm:t>
        <a:bodyPr/>
        <a:lstStyle/>
        <a:p>
          <a:endParaRPr lang="es-CO"/>
        </a:p>
      </dgm:t>
    </dgm:pt>
    <dgm:pt modelId="{EA86E6FB-9FDC-4816-B70E-EC4C4119EDDF}" type="pres">
      <dgm:prSet presAssocID="{09BCA09F-6F80-43D2-A15F-CC76C01AF15B}" presName="childNode" presStyleLbl="revTx" presStyleIdx="0" presStyleCnt="0">
        <dgm:presLayoutVars>
          <dgm:bulletEnabled val="1"/>
        </dgm:presLayoutVars>
      </dgm:prSet>
      <dgm:spPr/>
    </dgm:pt>
  </dgm:ptLst>
  <dgm:cxnLst>
    <dgm:cxn modelId="{C9053335-6C59-4E44-8AB6-E81E7D428F16}" srcId="{D31520C1-6140-4F34-A717-8C138B23C367}" destId="{FA93117F-E13D-4629-81AE-96D291C220D8}" srcOrd="3" destOrd="0" parTransId="{9118C3AA-A9D4-4464-BBFB-F2D0B8EAB318}" sibTransId="{C402821D-C69D-412B-9DBB-D421A6B15A90}"/>
    <dgm:cxn modelId="{B2F80360-0D84-4A2A-AF47-86F395CD3D00}" type="presOf" srcId="{9CF6F9D1-0CF6-43C2-A0BB-6E32F85D6336}" destId="{95A66B7D-D82F-4871-8EC7-8065C7185C0D}" srcOrd="0" destOrd="0" presId="urn:microsoft.com/office/officeart/2005/8/layout/radial2"/>
    <dgm:cxn modelId="{5D2F7B7A-5AEF-4E37-A15F-C0A27E5E51FA}" type="presOf" srcId="{2C0FF4AA-6935-4C07-925C-CC2E521824B5}" destId="{9DB0694F-A032-4371-BE3C-B20C4DFDA95E}" srcOrd="0" destOrd="0" presId="urn:microsoft.com/office/officeart/2005/8/layout/radial2"/>
    <dgm:cxn modelId="{B2C2C4CF-EAD4-404B-97FE-C62758E4529D}" type="presOf" srcId="{1B81E4D3-FB15-4D6E-AE4B-B1E10AEBC856}" destId="{83C7B93F-2B9D-43BC-A714-F3C1C1DD00E7}" srcOrd="0" destOrd="0" presId="urn:microsoft.com/office/officeart/2005/8/layout/radial2"/>
    <dgm:cxn modelId="{EF175105-D999-4B7D-BA60-03205E0EAB73}" type="presOf" srcId="{2F9B5D4C-83FD-4D7D-8F8C-D76FEF9472A0}" destId="{1411BB26-2471-4048-AE2F-6D5CF957D53E}" srcOrd="0" destOrd="0" presId="urn:microsoft.com/office/officeart/2005/8/layout/radial2"/>
    <dgm:cxn modelId="{6BFB3132-C0B9-42D6-8D68-09C7FFD8E3CE}" srcId="{D31520C1-6140-4F34-A717-8C138B23C367}" destId="{DD5F9ABC-0251-494D-8467-86D9D308A68F}" srcOrd="0" destOrd="0" parTransId="{9CF6F9D1-0CF6-43C2-A0BB-6E32F85D6336}" sibTransId="{03CA37DA-C73A-42A5-8EF1-402F71C7DFF5}"/>
    <dgm:cxn modelId="{1490D23B-CBAA-42BF-8F25-DC429931AC15}" srcId="{D31520C1-6140-4F34-A717-8C138B23C367}" destId="{875BB234-3F64-4BBC-AE40-E1EF2E2432D2}" srcOrd="4" destOrd="0" parTransId="{1B81E4D3-FB15-4D6E-AE4B-B1E10AEBC856}" sibTransId="{63662EF0-B198-4A29-A424-37186F4689BD}"/>
    <dgm:cxn modelId="{E893C022-00E6-4E38-A0DA-7586D1695C77}" type="presOf" srcId="{9118C3AA-A9D4-4464-BBFB-F2D0B8EAB318}" destId="{8446B54C-3010-4373-95F0-D312F1E0ED51}" srcOrd="0" destOrd="0" presId="urn:microsoft.com/office/officeart/2005/8/layout/radial2"/>
    <dgm:cxn modelId="{A0CA807B-848D-49DD-B407-73CF87D40D5B}" type="presOf" srcId="{09BCA09F-6F80-43D2-A15F-CC76C01AF15B}" destId="{AACD6D8D-FA63-4DBD-9326-26EFD73D3A6C}" srcOrd="0" destOrd="0" presId="urn:microsoft.com/office/officeart/2005/8/layout/radial2"/>
    <dgm:cxn modelId="{E33DEA3F-CA9B-4722-9CB2-1D66BA4E5028}" type="presOf" srcId="{875BB234-3F64-4BBC-AE40-E1EF2E2432D2}" destId="{BB209314-A2FF-4538-B4A1-2B6E849C4855}" srcOrd="0" destOrd="0" presId="urn:microsoft.com/office/officeart/2005/8/layout/radial2"/>
    <dgm:cxn modelId="{241E6B53-C6F9-49C0-8B4D-DFC67A89BE6D}" srcId="{D31520C1-6140-4F34-A717-8C138B23C367}" destId="{09BCA09F-6F80-43D2-A15F-CC76C01AF15B}" srcOrd="5" destOrd="0" parTransId="{C5C1B2AE-480F-4557-B29A-4956610E4A51}" sibTransId="{69F22CDC-5929-45F6-9698-078235A72C7E}"/>
    <dgm:cxn modelId="{2B866698-A126-4132-9B84-A5B205F9D7CD}" srcId="{D31520C1-6140-4F34-A717-8C138B23C367}" destId="{2C0FF4AA-6935-4C07-925C-CC2E521824B5}" srcOrd="2" destOrd="0" parTransId="{2F9B5D4C-83FD-4D7D-8F8C-D76FEF9472A0}" sibTransId="{5143C2A1-1E3E-411D-8CCF-854152FD9121}"/>
    <dgm:cxn modelId="{862402B2-E125-415D-9F49-6C00C6BC0E25}" type="presOf" srcId="{02355EB9-6EA3-4A2C-BA36-F94ECE45264F}" destId="{F08FAC64-50BB-4F1E-B5F0-BB46C224F1C0}" srcOrd="0" destOrd="0" presId="urn:microsoft.com/office/officeart/2005/8/layout/radial2"/>
    <dgm:cxn modelId="{0731B3B3-85B4-4A02-8EEF-2EF0C9CB7A22}" type="presOf" srcId="{D31520C1-6140-4F34-A717-8C138B23C367}" destId="{44F00A45-41D9-4242-8B1F-BEABAE5C46FB}" srcOrd="0" destOrd="0" presId="urn:microsoft.com/office/officeart/2005/8/layout/radial2"/>
    <dgm:cxn modelId="{75F0D89C-296D-44F8-9738-48571CB31095}" srcId="{D31520C1-6140-4F34-A717-8C138B23C367}" destId="{02355EB9-6EA3-4A2C-BA36-F94ECE45264F}" srcOrd="1" destOrd="0" parTransId="{B62691E4-A215-4C3B-8FBA-3310D94CA345}" sibTransId="{541250DE-1896-485B-8BAF-26E544EC2D0F}"/>
    <dgm:cxn modelId="{9E5070AF-05FE-489C-8E05-E0D0FA9676DC}" type="presOf" srcId="{DD5F9ABC-0251-494D-8467-86D9D308A68F}" destId="{D4701393-B0F3-4C28-8637-3ED53460A44E}" srcOrd="0" destOrd="0" presId="urn:microsoft.com/office/officeart/2005/8/layout/radial2"/>
    <dgm:cxn modelId="{6EE22353-8EF0-4F60-B044-3DD7EACAF473}" type="presOf" srcId="{FA93117F-E13D-4629-81AE-96D291C220D8}" destId="{8AD2C337-3B36-4307-85FE-165728141CF6}" srcOrd="0" destOrd="0" presId="urn:microsoft.com/office/officeart/2005/8/layout/radial2"/>
    <dgm:cxn modelId="{33B76369-1856-4795-AC3A-04FCE8657449}" type="presOf" srcId="{B62691E4-A215-4C3B-8FBA-3310D94CA345}" destId="{15FB08D3-D03F-4A93-95DF-20C917467550}" srcOrd="0" destOrd="0" presId="urn:microsoft.com/office/officeart/2005/8/layout/radial2"/>
    <dgm:cxn modelId="{B401003F-E7D1-4B9E-B0AC-17B2C832F746}" type="presOf" srcId="{C5C1B2AE-480F-4557-B29A-4956610E4A51}" destId="{B67C73A6-F87E-481E-9217-5D473AD3D1F0}" srcOrd="0" destOrd="0" presId="urn:microsoft.com/office/officeart/2005/8/layout/radial2"/>
    <dgm:cxn modelId="{1A5CE27F-667B-419D-ABB1-DFB13B940833}" type="presParOf" srcId="{44F00A45-41D9-4242-8B1F-BEABAE5C46FB}" destId="{D81C6985-217E-4354-9BF0-0FDBDCB758D7}" srcOrd="0" destOrd="0" presId="urn:microsoft.com/office/officeart/2005/8/layout/radial2"/>
    <dgm:cxn modelId="{99BF8824-07CC-4799-9AB9-0F35581BD75C}" type="presParOf" srcId="{D81C6985-217E-4354-9BF0-0FDBDCB758D7}" destId="{DAFB3272-E4B0-482A-B4BF-995B8D4284DC}" srcOrd="0" destOrd="0" presId="urn:microsoft.com/office/officeart/2005/8/layout/radial2"/>
    <dgm:cxn modelId="{2BBC3855-8267-4C77-862E-5B6CD3680845}" type="presParOf" srcId="{DAFB3272-E4B0-482A-B4BF-995B8D4284DC}" destId="{B819BC91-3511-4B6C-B963-7D6B58E43E08}" srcOrd="0" destOrd="0" presId="urn:microsoft.com/office/officeart/2005/8/layout/radial2"/>
    <dgm:cxn modelId="{89C235C5-221D-4D32-A217-C33D1863B308}" type="presParOf" srcId="{DAFB3272-E4B0-482A-B4BF-995B8D4284DC}" destId="{7936111D-4FD9-474B-9D75-94AD363944DA}" srcOrd="1" destOrd="0" presId="urn:microsoft.com/office/officeart/2005/8/layout/radial2"/>
    <dgm:cxn modelId="{0C9E6F68-55F1-4246-80C8-06C865B5F314}" type="presParOf" srcId="{D81C6985-217E-4354-9BF0-0FDBDCB758D7}" destId="{95A66B7D-D82F-4871-8EC7-8065C7185C0D}" srcOrd="1" destOrd="0" presId="urn:microsoft.com/office/officeart/2005/8/layout/radial2"/>
    <dgm:cxn modelId="{156974C1-6EF1-4843-A588-88767CD0B8C5}" type="presParOf" srcId="{D81C6985-217E-4354-9BF0-0FDBDCB758D7}" destId="{E239CE2D-39E8-41B3-9291-003C51314194}" srcOrd="2" destOrd="0" presId="urn:microsoft.com/office/officeart/2005/8/layout/radial2"/>
    <dgm:cxn modelId="{973A7070-C961-43AF-BB19-349CD822D8CC}" type="presParOf" srcId="{E239CE2D-39E8-41B3-9291-003C51314194}" destId="{D4701393-B0F3-4C28-8637-3ED53460A44E}" srcOrd="0" destOrd="0" presId="urn:microsoft.com/office/officeart/2005/8/layout/radial2"/>
    <dgm:cxn modelId="{1A1ED724-3E60-4834-90E9-4701E9B509CF}" type="presParOf" srcId="{E239CE2D-39E8-41B3-9291-003C51314194}" destId="{40CE6DB8-06AD-45B4-9C6C-13D88BCA1BE2}" srcOrd="1" destOrd="0" presId="urn:microsoft.com/office/officeart/2005/8/layout/radial2"/>
    <dgm:cxn modelId="{A06280CE-CC25-4F47-B99E-A1EACA54C5B6}" type="presParOf" srcId="{D81C6985-217E-4354-9BF0-0FDBDCB758D7}" destId="{15FB08D3-D03F-4A93-95DF-20C917467550}" srcOrd="3" destOrd="0" presId="urn:microsoft.com/office/officeart/2005/8/layout/radial2"/>
    <dgm:cxn modelId="{E2B867FB-BC47-4405-8333-2B77DCBF9645}" type="presParOf" srcId="{D81C6985-217E-4354-9BF0-0FDBDCB758D7}" destId="{8723BB16-7B69-45CA-BFBC-FA430359E1F9}" srcOrd="4" destOrd="0" presId="urn:microsoft.com/office/officeart/2005/8/layout/radial2"/>
    <dgm:cxn modelId="{3F6CB1EA-D259-4070-9237-2D4FB58DD01B}" type="presParOf" srcId="{8723BB16-7B69-45CA-BFBC-FA430359E1F9}" destId="{F08FAC64-50BB-4F1E-B5F0-BB46C224F1C0}" srcOrd="0" destOrd="0" presId="urn:microsoft.com/office/officeart/2005/8/layout/radial2"/>
    <dgm:cxn modelId="{F098B746-8FC2-4398-8CE1-B0B1F8B1309C}" type="presParOf" srcId="{8723BB16-7B69-45CA-BFBC-FA430359E1F9}" destId="{9E466D70-2842-418F-93C8-73D1802E0666}" srcOrd="1" destOrd="0" presId="urn:microsoft.com/office/officeart/2005/8/layout/radial2"/>
    <dgm:cxn modelId="{60C811CF-416C-4A82-95CB-92ECABE6C80E}" type="presParOf" srcId="{D81C6985-217E-4354-9BF0-0FDBDCB758D7}" destId="{1411BB26-2471-4048-AE2F-6D5CF957D53E}" srcOrd="5" destOrd="0" presId="urn:microsoft.com/office/officeart/2005/8/layout/radial2"/>
    <dgm:cxn modelId="{547AF3E4-1C33-4D17-B273-0BD383734CC9}" type="presParOf" srcId="{D81C6985-217E-4354-9BF0-0FDBDCB758D7}" destId="{2ED38220-9C21-4186-BEBD-A55376FCAC11}" srcOrd="6" destOrd="0" presId="urn:microsoft.com/office/officeart/2005/8/layout/radial2"/>
    <dgm:cxn modelId="{0B92B51C-55F6-4560-964F-F97790905BD6}" type="presParOf" srcId="{2ED38220-9C21-4186-BEBD-A55376FCAC11}" destId="{9DB0694F-A032-4371-BE3C-B20C4DFDA95E}" srcOrd="0" destOrd="0" presId="urn:microsoft.com/office/officeart/2005/8/layout/radial2"/>
    <dgm:cxn modelId="{5CF9B9DC-02F7-4497-AF3E-7F07BEC5C7E5}" type="presParOf" srcId="{2ED38220-9C21-4186-BEBD-A55376FCAC11}" destId="{EE3AE67C-B794-4D8E-BCF4-8C06C475FE86}" srcOrd="1" destOrd="0" presId="urn:microsoft.com/office/officeart/2005/8/layout/radial2"/>
    <dgm:cxn modelId="{924EAF3B-D44F-49B0-AF07-66AA0692BFE2}" type="presParOf" srcId="{D81C6985-217E-4354-9BF0-0FDBDCB758D7}" destId="{8446B54C-3010-4373-95F0-D312F1E0ED51}" srcOrd="7" destOrd="0" presId="urn:microsoft.com/office/officeart/2005/8/layout/radial2"/>
    <dgm:cxn modelId="{F2F8B400-B330-40C6-AE66-8CB0BA510C25}" type="presParOf" srcId="{D81C6985-217E-4354-9BF0-0FDBDCB758D7}" destId="{A563185C-7591-488F-ACAE-22835BA1EFF6}" srcOrd="8" destOrd="0" presId="urn:microsoft.com/office/officeart/2005/8/layout/radial2"/>
    <dgm:cxn modelId="{E16B5DD6-32D1-4505-8C38-AF6BD2EEC84B}" type="presParOf" srcId="{A563185C-7591-488F-ACAE-22835BA1EFF6}" destId="{8AD2C337-3B36-4307-85FE-165728141CF6}" srcOrd="0" destOrd="0" presId="urn:microsoft.com/office/officeart/2005/8/layout/radial2"/>
    <dgm:cxn modelId="{96CD2FC9-B286-4854-A10D-F54EE11EF68D}" type="presParOf" srcId="{A563185C-7591-488F-ACAE-22835BA1EFF6}" destId="{9E31904A-28D5-4DC4-A91C-0C46F763B7C6}" srcOrd="1" destOrd="0" presId="urn:microsoft.com/office/officeart/2005/8/layout/radial2"/>
    <dgm:cxn modelId="{FB0D94BA-9201-4704-B7DC-F8D626A79ACB}" type="presParOf" srcId="{D81C6985-217E-4354-9BF0-0FDBDCB758D7}" destId="{83C7B93F-2B9D-43BC-A714-F3C1C1DD00E7}" srcOrd="9" destOrd="0" presId="urn:microsoft.com/office/officeart/2005/8/layout/radial2"/>
    <dgm:cxn modelId="{D034996F-A1D2-4E6A-9D98-81B82EEC7D4D}" type="presParOf" srcId="{D81C6985-217E-4354-9BF0-0FDBDCB758D7}" destId="{8F3E2DCD-B92C-4D81-9AD8-35F35A3E954B}" srcOrd="10" destOrd="0" presId="urn:microsoft.com/office/officeart/2005/8/layout/radial2"/>
    <dgm:cxn modelId="{D9FD81D7-147E-4ECB-8650-76DF64126755}" type="presParOf" srcId="{8F3E2DCD-B92C-4D81-9AD8-35F35A3E954B}" destId="{BB209314-A2FF-4538-B4A1-2B6E849C4855}" srcOrd="0" destOrd="0" presId="urn:microsoft.com/office/officeart/2005/8/layout/radial2"/>
    <dgm:cxn modelId="{44693130-C189-4D2C-90E4-F5C88BFCDE1B}" type="presParOf" srcId="{8F3E2DCD-B92C-4D81-9AD8-35F35A3E954B}" destId="{DF849938-0097-46F1-83BA-9FC7DA9D71D7}" srcOrd="1" destOrd="0" presId="urn:microsoft.com/office/officeart/2005/8/layout/radial2"/>
    <dgm:cxn modelId="{265D275A-BCE1-45FB-B58F-AE6FD184029F}" type="presParOf" srcId="{D81C6985-217E-4354-9BF0-0FDBDCB758D7}" destId="{B67C73A6-F87E-481E-9217-5D473AD3D1F0}" srcOrd="11" destOrd="0" presId="urn:microsoft.com/office/officeart/2005/8/layout/radial2"/>
    <dgm:cxn modelId="{7E1647F3-FC40-4941-936B-B01D37C850F9}" type="presParOf" srcId="{D81C6985-217E-4354-9BF0-0FDBDCB758D7}" destId="{7F4E48CD-1D14-4076-98A6-129DC6521BBD}" srcOrd="12" destOrd="0" presId="urn:microsoft.com/office/officeart/2005/8/layout/radial2"/>
    <dgm:cxn modelId="{2A4760C6-A673-4AF1-A820-B357255C5A2C}" type="presParOf" srcId="{7F4E48CD-1D14-4076-98A6-129DC6521BBD}" destId="{AACD6D8D-FA63-4DBD-9326-26EFD73D3A6C}" srcOrd="0" destOrd="0" presId="urn:microsoft.com/office/officeart/2005/8/layout/radial2"/>
    <dgm:cxn modelId="{2B5689F7-2584-4A09-8E6F-59D8ADFBD496}" type="presParOf" srcId="{7F4E48CD-1D14-4076-98A6-129DC6521BBD}" destId="{EA86E6FB-9FDC-4816-B70E-EC4C4119EDDF}" srcOrd="1" destOrd="0" presId="urn:microsoft.com/office/officeart/2005/8/layout/radial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31520C1-6140-4F34-A717-8C138B23C367}" type="doc">
      <dgm:prSet loTypeId="urn:microsoft.com/office/officeart/2005/8/layout/radial2" loCatId="relationship" qsTypeId="urn:microsoft.com/office/officeart/2005/8/quickstyle/simple1" qsCatId="simple" csTypeId="urn:microsoft.com/office/officeart/2005/8/colors/colorful3" csCatId="colorful" phldr="1"/>
      <dgm:spPr/>
      <dgm:t>
        <a:bodyPr/>
        <a:lstStyle/>
        <a:p>
          <a:endParaRPr lang="es-CO"/>
        </a:p>
      </dgm:t>
    </dgm:pt>
    <dgm:pt modelId="{DD5F9ABC-0251-494D-8467-86D9D308A68F}">
      <dgm:prSet custT="1"/>
      <dgm:spPr>
        <a:solidFill>
          <a:schemeClr val="accent4">
            <a:lumMod val="20000"/>
            <a:lumOff val="80000"/>
          </a:schemeClr>
        </a:solidFill>
      </dgm:spPr>
      <dgm:t>
        <a:bodyPr/>
        <a:lstStyle/>
        <a:p>
          <a:pPr rtl="0"/>
          <a:r>
            <a:rPr lang="es-CO" sz="1400" b="1" dirty="0">
              <a:solidFill>
                <a:schemeClr val="tx1"/>
              </a:solidFill>
            </a:rPr>
            <a:t>Ingresar al paciente al programa mediante la apertura de la tarjeta individual de tratamiento formato 015, Verificar la notificación del caso en </a:t>
          </a:r>
          <a:r>
            <a:rPr lang="es-CO" sz="1400" b="1" dirty="0" err="1">
              <a:solidFill>
                <a:schemeClr val="tx1"/>
              </a:solidFill>
            </a:rPr>
            <a:t>Sivigila</a:t>
          </a:r>
          <a:r>
            <a:rPr lang="es-CO" sz="1400" b="1" dirty="0">
              <a:solidFill>
                <a:schemeClr val="tx1"/>
              </a:solidFill>
            </a:rPr>
            <a:t>, registrar el caso en el libro nominal del programa 006</a:t>
          </a:r>
        </a:p>
      </dgm:t>
    </dgm:pt>
    <dgm:pt modelId="{9CF6F9D1-0CF6-43C2-A0BB-6E32F85D6336}" type="parTrans" cxnId="{6BFB3132-C0B9-42D6-8D68-09C7FFD8E3CE}">
      <dgm:prSet/>
      <dgm:spPr/>
      <dgm:t>
        <a:bodyPr/>
        <a:lstStyle/>
        <a:p>
          <a:endParaRPr lang="es-CO" sz="1600"/>
        </a:p>
      </dgm:t>
    </dgm:pt>
    <dgm:pt modelId="{03CA37DA-C73A-42A5-8EF1-402F71C7DFF5}" type="sibTrans" cxnId="{6BFB3132-C0B9-42D6-8D68-09C7FFD8E3CE}">
      <dgm:prSet/>
      <dgm:spPr/>
      <dgm:t>
        <a:bodyPr/>
        <a:lstStyle/>
        <a:p>
          <a:endParaRPr lang="es-CO" sz="1600"/>
        </a:p>
      </dgm:t>
    </dgm:pt>
    <dgm:pt modelId="{02355EB9-6EA3-4A2C-BA36-F94ECE45264F}">
      <dgm:prSet custT="1"/>
      <dgm:spPr>
        <a:solidFill>
          <a:schemeClr val="accent4">
            <a:lumMod val="40000"/>
            <a:lumOff val="60000"/>
          </a:schemeClr>
        </a:solidFill>
      </dgm:spPr>
      <dgm:t>
        <a:bodyPr/>
        <a:lstStyle/>
        <a:p>
          <a:pPr rtl="0"/>
          <a:r>
            <a:rPr lang="es-CO" sz="16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Identificar los conocimientos, actitudes y prácticas de la persona afectada con relación a la TB y establecer un plan de Cuidado</a:t>
          </a:r>
          <a:endParaRPr lang="es-CO" sz="1600" b="1" dirty="0">
            <a:solidFill>
              <a:schemeClr val="tx1"/>
            </a:solidFill>
          </a:endParaRPr>
        </a:p>
      </dgm:t>
    </dgm:pt>
    <dgm:pt modelId="{B62691E4-A215-4C3B-8FBA-3310D94CA345}" type="parTrans" cxnId="{75F0D89C-296D-44F8-9738-48571CB31095}">
      <dgm:prSet/>
      <dgm:spPr/>
      <dgm:t>
        <a:bodyPr/>
        <a:lstStyle/>
        <a:p>
          <a:endParaRPr lang="es-CO" sz="1600"/>
        </a:p>
      </dgm:t>
    </dgm:pt>
    <dgm:pt modelId="{541250DE-1896-485B-8BAF-26E544EC2D0F}" type="sibTrans" cxnId="{75F0D89C-296D-44F8-9738-48571CB31095}">
      <dgm:prSet/>
      <dgm:spPr/>
      <dgm:t>
        <a:bodyPr/>
        <a:lstStyle/>
        <a:p>
          <a:endParaRPr lang="es-CO" sz="1600"/>
        </a:p>
      </dgm:t>
    </dgm:pt>
    <dgm:pt modelId="{2C0FF4AA-6935-4C07-925C-CC2E521824B5}">
      <dgm:prSet custT="1"/>
      <dgm:spPr>
        <a:solidFill>
          <a:schemeClr val="accent6">
            <a:lumMod val="60000"/>
            <a:lumOff val="40000"/>
          </a:schemeClr>
        </a:solidFill>
      </dgm:spPr>
      <dgm:t>
        <a:bodyPr/>
        <a:lstStyle/>
        <a:p>
          <a:pPr rtl="0"/>
          <a:r>
            <a:rPr lang="es-ES" sz="1600" b="1" dirty="0">
              <a:solidFill>
                <a:schemeClr val="tx1"/>
              </a:solidFill>
            </a:rPr>
            <a:t>Socializar el anexo 7 Recomendaciones para prevenir la TB en el Hogar; Anexo 8 Recomendaciones para la persona afectada.</a:t>
          </a:r>
          <a:endParaRPr lang="es-CO" sz="1600" b="1" dirty="0">
            <a:solidFill>
              <a:schemeClr val="tx1"/>
            </a:solidFill>
          </a:endParaRPr>
        </a:p>
      </dgm:t>
    </dgm:pt>
    <dgm:pt modelId="{2F9B5D4C-83FD-4D7D-8F8C-D76FEF9472A0}" type="parTrans" cxnId="{2B866698-A126-4132-9B84-A5B205F9D7CD}">
      <dgm:prSet/>
      <dgm:spPr/>
      <dgm:t>
        <a:bodyPr/>
        <a:lstStyle/>
        <a:p>
          <a:endParaRPr lang="es-CO" sz="1600"/>
        </a:p>
      </dgm:t>
    </dgm:pt>
    <dgm:pt modelId="{5143C2A1-1E3E-411D-8CCF-854152FD9121}" type="sibTrans" cxnId="{2B866698-A126-4132-9B84-A5B205F9D7CD}">
      <dgm:prSet/>
      <dgm:spPr/>
      <dgm:t>
        <a:bodyPr/>
        <a:lstStyle/>
        <a:p>
          <a:endParaRPr lang="es-CO" sz="1600"/>
        </a:p>
      </dgm:t>
    </dgm:pt>
    <dgm:pt modelId="{FA93117F-E13D-4629-81AE-96D291C220D8}">
      <dgm:prSet custT="1"/>
      <dgm:spPr>
        <a:solidFill>
          <a:schemeClr val="accent2">
            <a:lumMod val="60000"/>
            <a:lumOff val="40000"/>
          </a:schemeClr>
        </a:solidFill>
      </dgm:spPr>
      <dgm:t>
        <a:bodyPr/>
        <a:lstStyle/>
        <a:p>
          <a:pPr rtl="0"/>
          <a:r>
            <a:rPr lang="es-ES" sz="1400" b="1" dirty="0">
              <a:solidFill>
                <a:schemeClr val="tx1"/>
              </a:solidFill>
            </a:rPr>
            <a:t>Verificación de la Prescripción médica del tratamiento y paraclínicos, pesar y tallar al usuario, alistar los medicamentos según la fase indicada, verificar que estén completos, íntegros , fecha de vencimiento, los medicamentos deben estar separados por cada usuario</a:t>
          </a:r>
          <a:endParaRPr lang="es-CO" sz="1400" b="1" dirty="0">
            <a:solidFill>
              <a:schemeClr val="tx1"/>
            </a:solidFill>
          </a:endParaRPr>
        </a:p>
      </dgm:t>
    </dgm:pt>
    <dgm:pt modelId="{9118C3AA-A9D4-4464-BBFB-F2D0B8EAB318}" type="parTrans" cxnId="{C9053335-6C59-4E44-8AB6-E81E7D428F16}">
      <dgm:prSet/>
      <dgm:spPr/>
      <dgm:t>
        <a:bodyPr/>
        <a:lstStyle/>
        <a:p>
          <a:endParaRPr lang="es-CO" sz="1600"/>
        </a:p>
      </dgm:t>
    </dgm:pt>
    <dgm:pt modelId="{C402821D-C69D-412B-9DBB-D421A6B15A90}" type="sibTrans" cxnId="{C9053335-6C59-4E44-8AB6-E81E7D428F16}">
      <dgm:prSet/>
      <dgm:spPr/>
      <dgm:t>
        <a:bodyPr/>
        <a:lstStyle/>
        <a:p>
          <a:endParaRPr lang="es-CO" sz="1600"/>
        </a:p>
      </dgm:t>
    </dgm:pt>
    <dgm:pt modelId="{875BB234-3F64-4BBC-AE40-E1EF2E2432D2}">
      <dgm:prSet custT="1"/>
      <dgm:spPr>
        <a:solidFill>
          <a:srgbClr val="FFC000"/>
        </a:solidFill>
      </dgm:spPr>
      <dgm:t>
        <a:bodyPr/>
        <a:lstStyle/>
        <a:p>
          <a:r>
            <a:rPr lang="es-CO" sz="1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Administrar de manera supervisada los medicamentos en la boca-(Diez correctos)</a:t>
          </a:r>
          <a:endParaRPr lang="es-CO" sz="1600" dirty="0">
            <a:solidFill>
              <a:schemeClr val="tx1"/>
            </a:solidFill>
          </a:endParaRPr>
        </a:p>
      </dgm:t>
    </dgm:pt>
    <dgm:pt modelId="{1B81E4D3-FB15-4D6E-AE4B-B1E10AEBC856}" type="parTrans" cxnId="{1490D23B-CBAA-42BF-8F25-DC429931AC15}">
      <dgm:prSet/>
      <dgm:spPr/>
      <dgm:t>
        <a:bodyPr/>
        <a:lstStyle/>
        <a:p>
          <a:endParaRPr lang="es-CO" sz="1600"/>
        </a:p>
      </dgm:t>
    </dgm:pt>
    <dgm:pt modelId="{63662EF0-B198-4A29-A424-37186F4689BD}" type="sibTrans" cxnId="{1490D23B-CBAA-42BF-8F25-DC429931AC15}">
      <dgm:prSet/>
      <dgm:spPr/>
      <dgm:t>
        <a:bodyPr/>
        <a:lstStyle/>
        <a:p>
          <a:endParaRPr lang="es-CO" sz="1600"/>
        </a:p>
      </dgm:t>
    </dgm:pt>
    <dgm:pt modelId="{09BCA09F-6F80-43D2-A15F-CC76C01AF15B}">
      <dgm:prSet custT="1"/>
      <dgm:spPr>
        <a:solidFill>
          <a:schemeClr val="accent1">
            <a:lumMod val="40000"/>
            <a:lumOff val="60000"/>
          </a:schemeClr>
        </a:solidFill>
      </dgm:spPr>
      <dgm:t>
        <a:bodyPr/>
        <a:lstStyle/>
        <a:p>
          <a:pPr rtl="0"/>
          <a:r>
            <a:rPr lang="es-ES" sz="1800" dirty="0">
              <a:solidFill>
                <a:schemeClr val="tx1"/>
              </a:solidFill>
            </a:rPr>
            <a:t>Concertar las modalidades de Supervisión de Tratamiento TDO en IPS, TDO en Domicilio</a:t>
          </a:r>
          <a:endParaRPr lang="es-CO" sz="1800" dirty="0">
            <a:solidFill>
              <a:schemeClr val="tx1"/>
            </a:solidFill>
          </a:endParaRPr>
        </a:p>
      </dgm:t>
    </dgm:pt>
    <dgm:pt modelId="{C5C1B2AE-480F-4557-B29A-4956610E4A51}" type="parTrans" cxnId="{241E6B53-C6F9-49C0-8B4D-DFC67A89BE6D}">
      <dgm:prSet/>
      <dgm:spPr/>
      <dgm:t>
        <a:bodyPr/>
        <a:lstStyle/>
        <a:p>
          <a:endParaRPr lang="es-CO" sz="1600"/>
        </a:p>
      </dgm:t>
    </dgm:pt>
    <dgm:pt modelId="{69F22CDC-5929-45F6-9698-078235A72C7E}" type="sibTrans" cxnId="{241E6B53-C6F9-49C0-8B4D-DFC67A89BE6D}">
      <dgm:prSet/>
      <dgm:spPr/>
      <dgm:t>
        <a:bodyPr/>
        <a:lstStyle/>
        <a:p>
          <a:endParaRPr lang="es-CO" sz="1600"/>
        </a:p>
      </dgm:t>
    </dgm:pt>
    <dgm:pt modelId="{44F00A45-41D9-4242-8B1F-BEABAE5C46FB}" type="pres">
      <dgm:prSet presAssocID="{D31520C1-6140-4F34-A717-8C138B23C367}" presName="composite" presStyleCnt="0">
        <dgm:presLayoutVars>
          <dgm:chMax val="5"/>
          <dgm:dir/>
          <dgm:animLvl val="ctr"/>
          <dgm:resizeHandles val="exact"/>
        </dgm:presLayoutVars>
      </dgm:prSet>
      <dgm:spPr/>
      <dgm:t>
        <a:bodyPr/>
        <a:lstStyle/>
        <a:p>
          <a:endParaRPr lang="es-CO"/>
        </a:p>
      </dgm:t>
    </dgm:pt>
    <dgm:pt modelId="{D81C6985-217E-4354-9BF0-0FDBDCB758D7}" type="pres">
      <dgm:prSet presAssocID="{D31520C1-6140-4F34-A717-8C138B23C367}" presName="cycle" presStyleCnt="0"/>
      <dgm:spPr/>
    </dgm:pt>
    <dgm:pt modelId="{DAFB3272-E4B0-482A-B4BF-995B8D4284DC}" type="pres">
      <dgm:prSet presAssocID="{D31520C1-6140-4F34-A717-8C138B23C367}" presName="centerShape" presStyleCnt="0"/>
      <dgm:spPr/>
    </dgm:pt>
    <dgm:pt modelId="{B819BC91-3511-4B6C-B963-7D6B58E43E08}" type="pres">
      <dgm:prSet presAssocID="{D31520C1-6140-4F34-A717-8C138B23C367}" presName="connSite" presStyleLbl="node1" presStyleIdx="0" presStyleCnt="7"/>
      <dgm:spPr/>
    </dgm:pt>
    <dgm:pt modelId="{7936111D-4FD9-474B-9D75-94AD363944DA}" type="pres">
      <dgm:prSet presAssocID="{D31520C1-6140-4F34-A717-8C138B23C367}" presName="visible" presStyleLbl="node1" presStyleIdx="0" presStyleCnt="7" custFlipVert="1" custFlipHor="1" custScaleX="145519" custScaleY="132209" custLinFactNeighborX="-47896" custLinFactNeighborY="-68952"/>
      <dgm:spPr>
        <a:blipFill rotWithShape="0">
          <a:blip xmlns:r="http://schemas.openxmlformats.org/officeDocument/2006/relationships" r:embed="rId1"/>
          <a:stretch>
            <a:fillRect/>
          </a:stretch>
        </a:blipFill>
      </dgm:spPr>
    </dgm:pt>
    <dgm:pt modelId="{95A66B7D-D82F-4871-8EC7-8065C7185C0D}" type="pres">
      <dgm:prSet presAssocID="{9CF6F9D1-0CF6-43C2-A0BB-6E32F85D6336}" presName="Name25" presStyleLbl="parChTrans1D1" presStyleIdx="0" presStyleCnt="6"/>
      <dgm:spPr/>
      <dgm:t>
        <a:bodyPr/>
        <a:lstStyle/>
        <a:p>
          <a:endParaRPr lang="es-CO"/>
        </a:p>
      </dgm:t>
    </dgm:pt>
    <dgm:pt modelId="{E239CE2D-39E8-41B3-9291-003C51314194}" type="pres">
      <dgm:prSet presAssocID="{DD5F9ABC-0251-494D-8467-86D9D308A68F}" presName="node" presStyleCnt="0"/>
      <dgm:spPr/>
    </dgm:pt>
    <dgm:pt modelId="{D4701393-B0F3-4C28-8637-3ED53460A44E}" type="pres">
      <dgm:prSet presAssocID="{DD5F9ABC-0251-494D-8467-86D9D308A68F}" presName="parentNode" presStyleLbl="node1" presStyleIdx="1" presStyleCnt="7" custScaleX="445676" custScaleY="240418" custLinFactX="100000" custLinFactNeighborX="103822" custLinFactNeighborY="25682">
        <dgm:presLayoutVars>
          <dgm:chMax val="1"/>
          <dgm:bulletEnabled val="1"/>
        </dgm:presLayoutVars>
      </dgm:prSet>
      <dgm:spPr/>
      <dgm:t>
        <a:bodyPr/>
        <a:lstStyle/>
        <a:p>
          <a:endParaRPr lang="es-CO"/>
        </a:p>
      </dgm:t>
    </dgm:pt>
    <dgm:pt modelId="{40CE6DB8-06AD-45B4-9C6C-13D88BCA1BE2}" type="pres">
      <dgm:prSet presAssocID="{DD5F9ABC-0251-494D-8467-86D9D308A68F}" presName="childNode" presStyleLbl="revTx" presStyleIdx="0" presStyleCnt="0">
        <dgm:presLayoutVars>
          <dgm:bulletEnabled val="1"/>
        </dgm:presLayoutVars>
      </dgm:prSet>
      <dgm:spPr/>
    </dgm:pt>
    <dgm:pt modelId="{15FB08D3-D03F-4A93-95DF-20C917467550}" type="pres">
      <dgm:prSet presAssocID="{B62691E4-A215-4C3B-8FBA-3310D94CA345}" presName="Name25" presStyleLbl="parChTrans1D1" presStyleIdx="1" presStyleCnt="6"/>
      <dgm:spPr/>
      <dgm:t>
        <a:bodyPr/>
        <a:lstStyle/>
        <a:p>
          <a:endParaRPr lang="es-CO"/>
        </a:p>
      </dgm:t>
    </dgm:pt>
    <dgm:pt modelId="{8723BB16-7B69-45CA-BFBC-FA430359E1F9}" type="pres">
      <dgm:prSet presAssocID="{02355EB9-6EA3-4A2C-BA36-F94ECE45264F}" presName="node" presStyleCnt="0"/>
      <dgm:spPr/>
    </dgm:pt>
    <dgm:pt modelId="{F08FAC64-50BB-4F1E-B5F0-BB46C224F1C0}" type="pres">
      <dgm:prSet presAssocID="{02355EB9-6EA3-4A2C-BA36-F94ECE45264F}" presName="parentNode" presStyleLbl="node1" presStyleIdx="2" presStyleCnt="7" custScaleX="328289" custScaleY="210926" custLinFactX="201357" custLinFactNeighborX="300000" custLinFactNeighborY="-5540">
        <dgm:presLayoutVars>
          <dgm:chMax val="1"/>
          <dgm:bulletEnabled val="1"/>
        </dgm:presLayoutVars>
      </dgm:prSet>
      <dgm:spPr/>
      <dgm:t>
        <a:bodyPr/>
        <a:lstStyle/>
        <a:p>
          <a:endParaRPr lang="es-CO"/>
        </a:p>
      </dgm:t>
    </dgm:pt>
    <dgm:pt modelId="{9E466D70-2842-418F-93C8-73D1802E0666}" type="pres">
      <dgm:prSet presAssocID="{02355EB9-6EA3-4A2C-BA36-F94ECE45264F}" presName="childNode" presStyleLbl="revTx" presStyleIdx="0" presStyleCnt="0">
        <dgm:presLayoutVars>
          <dgm:bulletEnabled val="1"/>
        </dgm:presLayoutVars>
      </dgm:prSet>
      <dgm:spPr/>
    </dgm:pt>
    <dgm:pt modelId="{1411BB26-2471-4048-AE2F-6D5CF957D53E}" type="pres">
      <dgm:prSet presAssocID="{2F9B5D4C-83FD-4D7D-8F8C-D76FEF9472A0}" presName="Name25" presStyleLbl="parChTrans1D1" presStyleIdx="2" presStyleCnt="6"/>
      <dgm:spPr/>
      <dgm:t>
        <a:bodyPr/>
        <a:lstStyle/>
        <a:p>
          <a:endParaRPr lang="es-CO"/>
        </a:p>
      </dgm:t>
    </dgm:pt>
    <dgm:pt modelId="{2ED38220-9C21-4186-BEBD-A55376FCAC11}" type="pres">
      <dgm:prSet presAssocID="{2C0FF4AA-6935-4C07-925C-CC2E521824B5}" presName="node" presStyleCnt="0"/>
      <dgm:spPr/>
    </dgm:pt>
    <dgm:pt modelId="{9DB0694F-A032-4371-BE3C-B20C4DFDA95E}" type="pres">
      <dgm:prSet presAssocID="{2C0FF4AA-6935-4C07-925C-CC2E521824B5}" presName="parentNode" presStyleLbl="node1" presStyleIdx="3" presStyleCnt="7" custScaleX="341652" custScaleY="264229" custLinFactX="190548" custLinFactY="1254" custLinFactNeighborX="200000" custLinFactNeighborY="100000">
        <dgm:presLayoutVars>
          <dgm:chMax val="1"/>
          <dgm:bulletEnabled val="1"/>
        </dgm:presLayoutVars>
      </dgm:prSet>
      <dgm:spPr/>
      <dgm:t>
        <a:bodyPr/>
        <a:lstStyle/>
        <a:p>
          <a:endParaRPr lang="es-CO"/>
        </a:p>
      </dgm:t>
    </dgm:pt>
    <dgm:pt modelId="{EE3AE67C-B794-4D8E-BCF4-8C06C475FE86}" type="pres">
      <dgm:prSet presAssocID="{2C0FF4AA-6935-4C07-925C-CC2E521824B5}" presName="childNode" presStyleLbl="revTx" presStyleIdx="0" presStyleCnt="0">
        <dgm:presLayoutVars>
          <dgm:bulletEnabled val="1"/>
        </dgm:presLayoutVars>
      </dgm:prSet>
      <dgm:spPr/>
    </dgm:pt>
    <dgm:pt modelId="{8446B54C-3010-4373-95F0-D312F1E0ED51}" type="pres">
      <dgm:prSet presAssocID="{9118C3AA-A9D4-4464-BBFB-F2D0B8EAB318}" presName="Name25" presStyleLbl="parChTrans1D1" presStyleIdx="3" presStyleCnt="6"/>
      <dgm:spPr/>
      <dgm:t>
        <a:bodyPr/>
        <a:lstStyle/>
        <a:p>
          <a:endParaRPr lang="es-CO"/>
        </a:p>
      </dgm:t>
    </dgm:pt>
    <dgm:pt modelId="{A563185C-7591-488F-ACAE-22835BA1EFF6}" type="pres">
      <dgm:prSet presAssocID="{FA93117F-E13D-4629-81AE-96D291C220D8}" presName="node" presStyleCnt="0"/>
      <dgm:spPr/>
    </dgm:pt>
    <dgm:pt modelId="{8AD2C337-3B36-4307-85FE-165728141CF6}" type="pres">
      <dgm:prSet presAssocID="{FA93117F-E13D-4629-81AE-96D291C220D8}" presName="parentNode" presStyleLbl="node1" presStyleIdx="4" presStyleCnt="7" custScaleX="358479" custScaleY="387388" custLinFactNeighborX="83676" custLinFactNeighborY="55070">
        <dgm:presLayoutVars>
          <dgm:chMax val="1"/>
          <dgm:bulletEnabled val="1"/>
        </dgm:presLayoutVars>
      </dgm:prSet>
      <dgm:spPr/>
      <dgm:t>
        <a:bodyPr/>
        <a:lstStyle/>
        <a:p>
          <a:endParaRPr lang="es-CO"/>
        </a:p>
      </dgm:t>
    </dgm:pt>
    <dgm:pt modelId="{9E31904A-28D5-4DC4-A91C-0C46F763B7C6}" type="pres">
      <dgm:prSet presAssocID="{FA93117F-E13D-4629-81AE-96D291C220D8}" presName="childNode" presStyleLbl="revTx" presStyleIdx="0" presStyleCnt="0">
        <dgm:presLayoutVars>
          <dgm:bulletEnabled val="1"/>
        </dgm:presLayoutVars>
      </dgm:prSet>
      <dgm:spPr/>
    </dgm:pt>
    <dgm:pt modelId="{83C7B93F-2B9D-43BC-A714-F3C1C1DD00E7}" type="pres">
      <dgm:prSet presAssocID="{1B81E4D3-FB15-4D6E-AE4B-B1E10AEBC856}" presName="Name25" presStyleLbl="parChTrans1D1" presStyleIdx="4" presStyleCnt="6"/>
      <dgm:spPr/>
      <dgm:t>
        <a:bodyPr/>
        <a:lstStyle/>
        <a:p>
          <a:endParaRPr lang="es-CO"/>
        </a:p>
      </dgm:t>
    </dgm:pt>
    <dgm:pt modelId="{8F3E2DCD-B92C-4D81-9AD8-35F35A3E954B}" type="pres">
      <dgm:prSet presAssocID="{875BB234-3F64-4BBC-AE40-E1EF2E2432D2}" presName="node" presStyleCnt="0"/>
      <dgm:spPr/>
    </dgm:pt>
    <dgm:pt modelId="{BB209314-A2FF-4538-B4A1-2B6E849C4855}" type="pres">
      <dgm:prSet presAssocID="{875BB234-3F64-4BBC-AE40-E1EF2E2432D2}" presName="parentNode" presStyleLbl="node1" presStyleIdx="5" presStyleCnt="7" custScaleX="258337" custScaleY="238720" custLinFactX="-80362" custLinFactNeighborX="-100000" custLinFactNeighborY="24806">
        <dgm:presLayoutVars>
          <dgm:chMax val="1"/>
          <dgm:bulletEnabled val="1"/>
        </dgm:presLayoutVars>
      </dgm:prSet>
      <dgm:spPr/>
      <dgm:t>
        <a:bodyPr/>
        <a:lstStyle/>
        <a:p>
          <a:endParaRPr lang="es-CO"/>
        </a:p>
      </dgm:t>
    </dgm:pt>
    <dgm:pt modelId="{DF849938-0097-46F1-83BA-9FC7DA9D71D7}" type="pres">
      <dgm:prSet presAssocID="{875BB234-3F64-4BBC-AE40-E1EF2E2432D2}" presName="childNode" presStyleLbl="revTx" presStyleIdx="0" presStyleCnt="0">
        <dgm:presLayoutVars>
          <dgm:bulletEnabled val="1"/>
        </dgm:presLayoutVars>
      </dgm:prSet>
      <dgm:spPr/>
    </dgm:pt>
    <dgm:pt modelId="{B67C73A6-F87E-481E-9217-5D473AD3D1F0}" type="pres">
      <dgm:prSet presAssocID="{C5C1B2AE-480F-4557-B29A-4956610E4A51}" presName="Name25" presStyleLbl="parChTrans1D1" presStyleIdx="5" presStyleCnt="6"/>
      <dgm:spPr/>
      <dgm:t>
        <a:bodyPr/>
        <a:lstStyle/>
        <a:p>
          <a:endParaRPr lang="es-CO"/>
        </a:p>
      </dgm:t>
    </dgm:pt>
    <dgm:pt modelId="{7F4E48CD-1D14-4076-98A6-129DC6521BBD}" type="pres">
      <dgm:prSet presAssocID="{09BCA09F-6F80-43D2-A15F-CC76C01AF15B}" presName="node" presStyleCnt="0"/>
      <dgm:spPr/>
    </dgm:pt>
    <dgm:pt modelId="{AACD6D8D-FA63-4DBD-9326-26EFD73D3A6C}" type="pres">
      <dgm:prSet presAssocID="{09BCA09F-6F80-43D2-A15F-CC76C01AF15B}" presName="parentNode" presStyleLbl="node1" presStyleIdx="6" presStyleCnt="7" custScaleX="303284" custScaleY="309751" custLinFactX="-171248" custLinFactNeighborX="-200000" custLinFactNeighborY="-88211">
        <dgm:presLayoutVars>
          <dgm:chMax val="1"/>
          <dgm:bulletEnabled val="1"/>
        </dgm:presLayoutVars>
      </dgm:prSet>
      <dgm:spPr/>
      <dgm:t>
        <a:bodyPr/>
        <a:lstStyle/>
        <a:p>
          <a:endParaRPr lang="es-CO"/>
        </a:p>
      </dgm:t>
    </dgm:pt>
    <dgm:pt modelId="{EA86E6FB-9FDC-4816-B70E-EC4C4119EDDF}" type="pres">
      <dgm:prSet presAssocID="{09BCA09F-6F80-43D2-A15F-CC76C01AF15B}" presName="childNode" presStyleLbl="revTx" presStyleIdx="0" presStyleCnt="0">
        <dgm:presLayoutVars>
          <dgm:bulletEnabled val="1"/>
        </dgm:presLayoutVars>
      </dgm:prSet>
      <dgm:spPr/>
    </dgm:pt>
  </dgm:ptLst>
  <dgm:cxnLst>
    <dgm:cxn modelId="{C9053335-6C59-4E44-8AB6-E81E7D428F16}" srcId="{D31520C1-6140-4F34-A717-8C138B23C367}" destId="{FA93117F-E13D-4629-81AE-96D291C220D8}" srcOrd="3" destOrd="0" parTransId="{9118C3AA-A9D4-4464-BBFB-F2D0B8EAB318}" sibTransId="{C402821D-C69D-412B-9DBB-D421A6B15A90}"/>
    <dgm:cxn modelId="{B2F80360-0D84-4A2A-AF47-86F395CD3D00}" type="presOf" srcId="{9CF6F9D1-0CF6-43C2-A0BB-6E32F85D6336}" destId="{95A66B7D-D82F-4871-8EC7-8065C7185C0D}" srcOrd="0" destOrd="0" presId="urn:microsoft.com/office/officeart/2005/8/layout/radial2"/>
    <dgm:cxn modelId="{5D2F7B7A-5AEF-4E37-A15F-C0A27E5E51FA}" type="presOf" srcId="{2C0FF4AA-6935-4C07-925C-CC2E521824B5}" destId="{9DB0694F-A032-4371-BE3C-B20C4DFDA95E}" srcOrd="0" destOrd="0" presId="urn:microsoft.com/office/officeart/2005/8/layout/radial2"/>
    <dgm:cxn modelId="{B2C2C4CF-EAD4-404B-97FE-C62758E4529D}" type="presOf" srcId="{1B81E4D3-FB15-4D6E-AE4B-B1E10AEBC856}" destId="{83C7B93F-2B9D-43BC-A714-F3C1C1DD00E7}" srcOrd="0" destOrd="0" presId="urn:microsoft.com/office/officeart/2005/8/layout/radial2"/>
    <dgm:cxn modelId="{EF175105-D999-4B7D-BA60-03205E0EAB73}" type="presOf" srcId="{2F9B5D4C-83FD-4D7D-8F8C-D76FEF9472A0}" destId="{1411BB26-2471-4048-AE2F-6D5CF957D53E}" srcOrd="0" destOrd="0" presId="urn:microsoft.com/office/officeart/2005/8/layout/radial2"/>
    <dgm:cxn modelId="{6BFB3132-C0B9-42D6-8D68-09C7FFD8E3CE}" srcId="{D31520C1-6140-4F34-A717-8C138B23C367}" destId="{DD5F9ABC-0251-494D-8467-86D9D308A68F}" srcOrd="0" destOrd="0" parTransId="{9CF6F9D1-0CF6-43C2-A0BB-6E32F85D6336}" sibTransId="{03CA37DA-C73A-42A5-8EF1-402F71C7DFF5}"/>
    <dgm:cxn modelId="{1490D23B-CBAA-42BF-8F25-DC429931AC15}" srcId="{D31520C1-6140-4F34-A717-8C138B23C367}" destId="{875BB234-3F64-4BBC-AE40-E1EF2E2432D2}" srcOrd="4" destOrd="0" parTransId="{1B81E4D3-FB15-4D6E-AE4B-B1E10AEBC856}" sibTransId="{63662EF0-B198-4A29-A424-37186F4689BD}"/>
    <dgm:cxn modelId="{E893C022-00E6-4E38-A0DA-7586D1695C77}" type="presOf" srcId="{9118C3AA-A9D4-4464-BBFB-F2D0B8EAB318}" destId="{8446B54C-3010-4373-95F0-D312F1E0ED51}" srcOrd="0" destOrd="0" presId="urn:microsoft.com/office/officeart/2005/8/layout/radial2"/>
    <dgm:cxn modelId="{A0CA807B-848D-49DD-B407-73CF87D40D5B}" type="presOf" srcId="{09BCA09F-6F80-43D2-A15F-CC76C01AF15B}" destId="{AACD6D8D-FA63-4DBD-9326-26EFD73D3A6C}" srcOrd="0" destOrd="0" presId="urn:microsoft.com/office/officeart/2005/8/layout/radial2"/>
    <dgm:cxn modelId="{E33DEA3F-CA9B-4722-9CB2-1D66BA4E5028}" type="presOf" srcId="{875BB234-3F64-4BBC-AE40-E1EF2E2432D2}" destId="{BB209314-A2FF-4538-B4A1-2B6E849C4855}" srcOrd="0" destOrd="0" presId="urn:microsoft.com/office/officeart/2005/8/layout/radial2"/>
    <dgm:cxn modelId="{241E6B53-C6F9-49C0-8B4D-DFC67A89BE6D}" srcId="{D31520C1-6140-4F34-A717-8C138B23C367}" destId="{09BCA09F-6F80-43D2-A15F-CC76C01AF15B}" srcOrd="5" destOrd="0" parTransId="{C5C1B2AE-480F-4557-B29A-4956610E4A51}" sibTransId="{69F22CDC-5929-45F6-9698-078235A72C7E}"/>
    <dgm:cxn modelId="{2B866698-A126-4132-9B84-A5B205F9D7CD}" srcId="{D31520C1-6140-4F34-A717-8C138B23C367}" destId="{2C0FF4AA-6935-4C07-925C-CC2E521824B5}" srcOrd="2" destOrd="0" parTransId="{2F9B5D4C-83FD-4D7D-8F8C-D76FEF9472A0}" sibTransId="{5143C2A1-1E3E-411D-8CCF-854152FD9121}"/>
    <dgm:cxn modelId="{862402B2-E125-415D-9F49-6C00C6BC0E25}" type="presOf" srcId="{02355EB9-6EA3-4A2C-BA36-F94ECE45264F}" destId="{F08FAC64-50BB-4F1E-B5F0-BB46C224F1C0}" srcOrd="0" destOrd="0" presId="urn:microsoft.com/office/officeart/2005/8/layout/radial2"/>
    <dgm:cxn modelId="{0731B3B3-85B4-4A02-8EEF-2EF0C9CB7A22}" type="presOf" srcId="{D31520C1-6140-4F34-A717-8C138B23C367}" destId="{44F00A45-41D9-4242-8B1F-BEABAE5C46FB}" srcOrd="0" destOrd="0" presId="urn:microsoft.com/office/officeart/2005/8/layout/radial2"/>
    <dgm:cxn modelId="{75F0D89C-296D-44F8-9738-48571CB31095}" srcId="{D31520C1-6140-4F34-A717-8C138B23C367}" destId="{02355EB9-6EA3-4A2C-BA36-F94ECE45264F}" srcOrd="1" destOrd="0" parTransId="{B62691E4-A215-4C3B-8FBA-3310D94CA345}" sibTransId="{541250DE-1896-485B-8BAF-26E544EC2D0F}"/>
    <dgm:cxn modelId="{9E5070AF-05FE-489C-8E05-E0D0FA9676DC}" type="presOf" srcId="{DD5F9ABC-0251-494D-8467-86D9D308A68F}" destId="{D4701393-B0F3-4C28-8637-3ED53460A44E}" srcOrd="0" destOrd="0" presId="urn:microsoft.com/office/officeart/2005/8/layout/radial2"/>
    <dgm:cxn modelId="{6EE22353-8EF0-4F60-B044-3DD7EACAF473}" type="presOf" srcId="{FA93117F-E13D-4629-81AE-96D291C220D8}" destId="{8AD2C337-3B36-4307-85FE-165728141CF6}" srcOrd="0" destOrd="0" presId="urn:microsoft.com/office/officeart/2005/8/layout/radial2"/>
    <dgm:cxn modelId="{33B76369-1856-4795-AC3A-04FCE8657449}" type="presOf" srcId="{B62691E4-A215-4C3B-8FBA-3310D94CA345}" destId="{15FB08D3-D03F-4A93-95DF-20C917467550}" srcOrd="0" destOrd="0" presId="urn:microsoft.com/office/officeart/2005/8/layout/radial2"/>
    <dgm:cxn modelId="{B401003F-E7D1-4B9E-B0AC-17B2C832F746}" type="presOf" srcId="{C5C1B2AE-480F-4557-B29A-4956610E4A51}" destId="{B67C73A6-F87E-481E-9217-5D473AD3D1F0}" srcOrd="0" destOrd="0" presId="urn:microsoft.com/office/officeart/2005/8/layout/radial2"/>
    <dgm:cxn modelId="{1A5CE27F-667B-419D-ABB1-DFB13B940833}" type="presParOf" srcId="{44F00A45-41D9-4242-8B1F-BEABAE5C46FB}" destId="{D81C6985-217E-4354-9BF0-0FDBDCB758D7}" srcOrd="0" destOrd="0" presId="urn:microsoft.com/office/officeart/2005/8/layout/radial2"/>
    <dgm:cxn modelId="{99BF8824-07CC-4799-9AB9-0F35581BD75C}" type="presParOf" srcId="{D81C6985-217E-4354-9BF0-0FDBDCB758D7}" destId="{DAFB3272-E4B0-482A-B4BF-995B8D4284DC}" srcOrd="0" destOrd="0" presId="urn:microsoft.com/office/officeart/2005/8/layout/radial2"/>
    <dgm:cxn modelId="{2BBC3855-8267-4C77-862E-5B6CD3680845}" type="presParOf" srcId="{DAFB3272-E4B0-482A-B4BF-995B8D4284DC}" destId="{B819BC91-3511-4B6C-B963-7D6B58E43E08}" srcOrd="0" destOrd="0" presId="urn:microsoft.com/office/officeart/2005/8/layout/radial2"/>
    <dgm:cxn modelId="{89C235C5-221D-4D32-A217-C33D1863B308}" type="presParOf" srcId="{DAFB3272-E4B0-482A-B4BF-995B8D4284DC}" destId="{7936111D-4FD9-474B-9D75-94AD363944DA}" srcOrd="1" destOrd="0" presId="urn:microsoft.com/office/officeart/2005/8/layout/radial2"/>
    <dgm:cxn modelId="{0C9E6F68-55F1-4246-80C8-06C865B5F314}" type="presParOf" srcId="{D81C6985-217E-4354-9BF0-0FDBDCB758D7}" destId="{95A66B7D-D82F-4871-8EC7-8065C7185C0D}" srcOrd="1" destOrd="0" presId="urn:microsoft.com/office/officeart/2005/8/layout/radial2"/>
    <dgm:cxn modelId="{156974C1-6EF1-4843-A588-88767CD0B8C5}" type="presParOf" srcId="{D81C6985-217E-4354-9BF0-0FDBDCB758D7}" destId="{E239CE2D-39E8-41B3-9291-003C51314194}" srcOrd="2" destOrd="0" presId="urn:microsoft.com/office/officeart/2005/8/layout/radial2"/>
    <dgm:cxn modelId="{973A7070-C961-43AF-BB19-349CD822D8CC}" type="presParOf" srcId="{E239CE2D-39E8-41B3-9291-003C51314194}" destId="{D4701393-B0F3-4C28-8637-3ED53460A44E}" srcOrd="0" destOrd="0" presId="urn:microsoft.com/office/officeart/2005/8/layout/radial2"/>
    <dgm:cxn modelId="{1A1ED724-3E60-4834-90E9-4701E9B509CF}" type="presParOf" srcId="{E239CE2D-39E8-41B3-9291-003C51314194}" destId="{40CE6DB8-06AD-45B4-9C6C-13D88BCA1BE2}" srcOrd="1" destOrd="0" presId="urn:microsoft.com/office/officeart/2005/8/layout/radial2"/>
    <dgm:cxn modelId="{A06280CE-CC25-4F47-B99E-A1EACA54C5B6}" type="presParOf" srcId="{D81C6985-217E-4354-9BF0-0FDBDCB758D7}" destId="{15FB08D3-D03F-4A93-95DF-20C917467550}" srcOrd="3" destOrd="0" presId="urn:microsoft.com/office/officeart/2005/8/layout/radial2"/>
    <dgm:cxn modelId="{E2B867FB-BC47-4405-8333-2B77DCBF9645}" type="presParOf" srcId="{D81C6985-217E-4354-9BF0-0FDBDCB758D7}" destId="{8723BB16-7B69-45CA-BFBC-FA430359E1F9}" srcOrd="4" destOrd="0" presId="urn:microsoft.com/office/officeart/2005/8/layout/radial2"/>
    <dgm:cxn modelId="{3F6CB1EA-D259-4070-9237-2D4FB58DD01B}" type="presParOf" srcId="{8723BB16-7B69-45CA-BFBC-FA430359E1F9}" destId="{F08FAC64-50BB-4F1E-B5F0-BB46C224F1C0}" srcOrd="0" destOrd="0" presId="urn:microsoft.com/office/officeart/2005/8/layout/radial2"/>
    <dgm:cxn modelId="{F098B746-8FC2-4398-8CE1-B0B1F8B1309C}" type="presParOf" srcId="{8723BB16-7B69-45CA-BFBC-FA430359E1F9}" destId="{9E466D70-2842-418F-93C8-73D1802E0666}" srcOrd="1" destOrd="0" presId="urn:microsoft.com/office/officeart/2005/8/layout/radial2"/>
    <dgm:cxn modelId="{60C811CF-416C-4A82-95CB-92ECABE6C80E}" type="presParOf" srcId="{D81C6985-217E-4354-9BF0-0FDBDCB758D7}" destId="{1411BB26-2471-4048-AE2F-6D5CF957D53E}" srcOrd="5" destOrd="0" presId="urn:microsoft.com/office/officeart/2005/8/layout/radial2"/>
    <dgm:cxn modelId="{547AF3E4-1C33-4D17-B273-0BD383734CC9}" type="presParOf" srcId="{D81C6985-217E-4354-9BF0-0FDBDCB758D7}" destId="{2ED38220-9C21-4186-BEBD-A55376FCAC11}" srcOrd="6" destOrd="0" presId="urn:microsoft.com/office/officeart/2005/8/layout/radial2"/>
    <dgm:cxn modelId="{0B92B51C-55F6-4560-964F-F97790905BD6}" type="presParOf" srcId="{2ED38220-9C21-4186-BEBD-A55376FCAC11}" destId="{9DB0694F-A032-4371-BE3C-B20C4DFDA95E}" srcOrd="0" destOrd="0" presId="urn:microsoft.com/office/officeart/2005/8/layout/radial2"/>
    <dgm:cxn modelId="{5CF9B9DC-02F7-4497-AF3E-7F07BEC5C7E5}" type="presParOf" srcId="{2ED38220-9C21-4186-BEBD-A55376FCAC11}" destId="{EE3AE67C-B794-4D8E-BCF4-8C06C475FE86}" srcOrd="1" destOrd="0" presId="urn:microsoft.com/office/officeart/2005/8/layout/radial2"/>
    <dgm:cxn modelId="{924EAF3B-D44F-49B0-AF07-66AA0692BFE2}" type="presParOf" srcId="{D81C6985-217E-4354-9BF0-0FDBDCB758D7}" destId="{8446B54C-3010-4373-95F0-D312F1E0ED51}" srcOrd="7" destOrd="0" presId="urn:microsoft.com/office/officeart/2005/8/layout/radial2"/>
    <dgm:cxn modelId="{F2F8B400-B330-40C6-AE66-8CB0BA510C25}" type="presParOf" srcId="{D81C6985-217E-4354-9BF0-0FDBDCB758D7}" destId="{A563185C-7591-488F-ACAE-22835BA1EFF6}" srcOrd="8" destOrd="0" presId="urn:microsoft.com/office/officeart/2005/8/layout/radial2"/>
    <dgm:cxn modelId="{E16B5DD6-32D1-4505-8C38-AF6BD2EEC84B}" type="presParOf" srcId="{A563185C-7591-488F-ACAE-22835BA1EFF6}" destId="{8AD2C337-3B36-4307-85FE-165728141CF6}" srcOrd="0" destOrd="0" presId="urn:microsoft.com/office/officeart/2005/8/layout/radial2"/>
    <dgm:cxn modelId="{96CD2FC9-B286-4854-A10D-F54EE11EF68D}" type="presParOf" srcId="{A563185C-7591-488F-ACAE-22835BA1EFF6}" destId="{9E31904A-28D5-4DC4-A91C-0C46F763B7C6}" srcOrd="1" destOrd="0" presId="urn:microsoft.com/office/officeart/2005/8/layout/radial2"/>
    <dgm:cxn modelId="{FB0D94BA-9201-4704-B7DC-F8D626A79ACB}" type="presParOf" srcId="{D81C6985-217E-4354-9BF0-0FDBDCB758D7}" destId="{83C7B93F-2B9D-43BC-A714-F3C1C1DD00E7}" srcOrd="9" destOrd="0" presId="urn:microsoft.com/office/officeart/2005/8/layout/radial2"/>
    <dgm:cxn modelId="{D034996F-A1D2-4E6A-9D98-81B82EEC7D4D}" type="presParOf" srcId="{D81C6985-217E-4354-9BF0-0FDBDCB758D7}" destId="{8F3E2DCD-B92C-4D81-9AD8-35F35A3E954B}" srcOrd="10" destOrd="0" presId="urn:microsoft.com/office/officeart/2005/8/layout/radial2"/>
    <dgm:cxn modelId="{D9FD81D7-147E-4ECB-8650-76DF64126755}" type="presParOf" srcId="{8F3E2DCD-B92C-4D81-9AD8-35F35A3E954B}" destId="{BB209314-A2FF-4538-B4A1-2B6E849C4855}" srcOrd="0" destOrd="0" presId="urn:microsoft.com/office/officeart/2005/8/layout/radial2"/>
    <dgm:cxn modelId="{44693130-C189-4D2C-90E4-F5C88BFCDE1B}" type="presParOf" srcId="{8F3E2DCD-B92C-4D81-9AD8-35F35A3E954B}" destId="{DF849938-0097-46F1-83BA-9FC7DA9D71D7}" srcOrd="1" destOrd="0" presId="urn:microsoft.com/office/officeart/2005/8/layout/radial2"/>
    <dgm:cxn modelId="{265D275A-BCE1-45FB-B58F-AE6FD184029F}" type="presParOf" srcId="{D81C6985-217E-4354-9BF0-0FDBDCB758D7}" destId="{B67C73A6-F87E-481E-9217-5D473AD3D1F0}" srcOrd="11" destOrd="0" presId="urn:microsoft.com/office/officeart/2005/8/layout/radial2"/>
    <dgm:cxn modelId="{7E1647F3-FC40-4941-936B-B01D37C850F9}" type="presParOf" srcId="{D81C6985-217E-4354-9BF0-0FDBDCB758D7}" destId="{7F4E48CD-1D14-4076-98A6-129DC6521BBD}" srcOrd="12" destOrd="0" presId="urn:microsoft.com/office/officeart/2005/8/layout/radial2"/>
    <dgm:cxn modelId="{2A4760C6-A673-4AF1-A820-B357255C5A2C}" type="presParOf" srcId="{7F4E48CD-1D14-4076-98A6-129DC6521BBD}" destId="{AACD6D8D-FA63-4DBD-9326-26EFD73D3A6C}" srcOrd="0" destOrd="0" presId="urn:microsoft.com/office/officeart/2005/8/layout/radial2"/>
    <dgm:cxn modelId="{2B5689F7-2584-4A09-8E6F-59D8ADFBD496}" type="presParOf" srcId="{7F4E48CD-1D14-4076-98A6-129DC6521BBD}" destId="{EA86E6FB-9FDC-4816-B70E-EC4C4119EDDF}" srcOrd="1" destOrd="0" presId="urn:microsoft.com/office/officeart/2005/8/layout/radial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31520C1-6140-4F34-A717-8C138B23C367}" type="doc">
      <dgm:prSet loTypeId="urn:microsoft.com/office/officeart/2005/8/layout/radial2" loCatId="relationship" qsTypeId="urn:microsoft.com/office/officeart/2005/8/quickstyle/simple1" qsCatId="simple" csTypeId="urn:microsoft.com/office/officeart/2005/8/colors/colorful3" csCatId="colorful" phldr="1"/>
      <dgm:spPr/>
      <dgm:t>
        <a:bodyPr/>
        <a:lstStyle/>
        <a:p>
          <a:endParaRPr lang="es-CO"/>
        </a:p>
      </dgm:t>
    </dgm:pt>
    <dgm:pt modelId="{DD5F9ABC-0251-494D-8467-86D9D308A68F}">
      <dgm:prSet custT="1"/>
      <dgm:spPr>
        <a:solidFill>
          <a:schemeClr val="accent4">
            <a:lumMod val="20000"/>
            <a:lumOff val="80000"/>
          </a:schemeClr>
        </a:solidFill>
      </dgm:spPr>
      <dgm:t>
        <a:bodyPr/>
        <a:lstStyle/>
        <a:p>
          <a:pPr rtl="0"/>
          <a:r>
            <a:rPr lang="es-CO" sz="1400" b="1" dirty="0">
              <a:solidFill>
                <a:schemeClr val="tx1"/>
              </a:solidFill>
            </a:rPr>
            <a:t>Direccionar para la prueba de VIH, coordinar con EAPB para la atención integral de TB VIH conforme a los lineamientos vigentes</a:t>
          </a:r>
        </a:p>
      </dgm:t>
    </dgm:pt>
    <dgm:pt modelId="{9CF6F9D1-0CF6-43C2-A0BB-6E32F85D6336}" type="parTrans" cxnId="{6BFB3132-C0B9-42D6-8D68-09C7FFD8E3CE}">
      <dgm:prSet/>
      <dgm:spPr/>
      <dgm:t>
        <a:bodyPr/>
        <a:lstStyle/>
        <a:p>
          <a:endParaRPr lang="es-CO" sz="1600"/>
        </a:p>
      </dgm:t>
    </dgm:pt>
    <dgm:pt modelId="{03CA37DA-C73A-42A5-8EF1-402F71C7DFF5}" type="sibTrans" cxnId="{6BFB3132-C0B9-42D6-8D68-09C7FFD8E3CE}">
      <dgm:prSet/>
      <dgm:spPr/>
      <dgm:t>
        <a:bodyPr/>
        <a:lstStyle/>
        <a:p>
          <a:endParaRPr lang="es-CO" sz="1600"/>
        </a:p>
      </dgm:t>
    </dgm:pt>
    <dgm:pt modelId="{02355EB9-6EA3-4A2C-BA36-F94ECE45264F}">
      <dgm:prSet custT="1"/>
      <dgm:spPr>
        <a:solidFill>
          <a:schemeClr val="accent4">
            <a:lumMod val="40000"/>
            <a:lumOff val="60000"/>
          </a:schemeClr>
        </a:solidFill>
      </dgm:spPr>
      <dgm:t>
        <a:bodyPr/>
        <a:lstStyle/>
        <a:p>
          <a:pPr rtl="0"/>
          <a:r>
            <a:rPr lang="es-CO" sz="16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Asesoría Personalizada a pacientes y a los familiares: higiene de la tos, uso de mascarilla, medidas de autocuidado.</a:t>
          </a:r>
          <a:endParaRPr lang="es-CO" sz="1600" b="1" dirty="0">
            <a:solidFill>
              <a:schemeClr val="tx1"/>
            </a:solidFill>
          </a:endParaRPr>
        </a:p>
      </dgm:t>
    </dgm:pt>
    <dgm:pt modelId="{B62691E4-A215-4C3B-8FBA-3310D94CA345}" type="parTrans" cxnId="{75F0D89C-296D-44F8-9738-48571CB31095}">
      <dgm:prSet/>
      <dgm:spPr/>
      <dgm:t>
        <a:bodyPr/>
        <a:lstStyle/>
        <a:p>
          <a:endParaRPr lang="es-CO" sz="1600"/>
        </a:p>
      </dgm:t>
    </dgm:pt>
    <dgm:pt modelId="{541250DE-1896-485B-8BAF-26E544EC2D0F}" type="sibTrans" cxnId="{75F0D89C-296D-44F8-9738-48571CB31095}">
      <dgm:prSet/>
      <dgm:spPr/>
      <dgm:t>
        <a:bodyPr/>
        <a:lstStyle/>
        <a:p>
          <a:endParaRPr lang="es-CO" sz="1600"/>
        </a:p>
      </dgm:t>
    </dgm:pt>
    <dgm:pt modelId="{2C0FF4AA-6935-4C07-925C-CC2E521824B5}">
      <dgm:prSet custT="1"/>
      <dgm:spPr>
        <a:solidFill>
          <a:schemeClr val="accent6">
            <a:lumMod val="60000"/>
            <a:lumOff val="40000"/>
          </a:schemeClr>
        </a:solidFill>
      </dgm:spPr>
      <dgm:t>
        <a:bodyPr/>
        <a:lstStyle/>
        <a:p>
          <a:pPr rtl="0"/>
          <a:r>
            <a:rPr lang="es-ES" sz="1600" b="1" dirty="0">
              <a:solidFill>
                <a:schemeClr val="tx1"/>
              </a:solidFill>
            </a:rPr>
            <a:t>Valorar la existencia de síntomas relacionados a reacciones adversas a fármacos , derivar a profesional de medicina para su manejo</a:t>
          </a:r>
          <a:endParaRPr lang="es-CO" sz="1600" b="1" dirty="0">
            <a:solidFill>
              <a:schemeClr val="tx1"/>
            </a:solidFill>
          </a:endParaRPr>
        </a:p>
      </dgm:t>
    </dgm:pt>
    <dgm:pt modelId="{2F9B5D4C-83FD-4D7D-8F8C-D76FEF9472A0}" type="parTrans" cxnId="{2B866698-A126-4132-9B84-A5B205F9D7CD}">
      <dgm:prSet/>
      <dgm:spPr/>
      <dgm:t>
        <a:bodyPr/>
        <a:lstStyle/>
        <a:p>
          <a:endParaRPr lang="es-CO" sz="1600"/>
        </a:p>
      </dgm:t>
    </dgm:pt>
    <dgm:pt modelId="{5143C2A1-1E3E-411D-8CCF-854152FD9121}" type="sibTrans" cxnId="{2B866698-A126-4132-9B84-A5B205F9D7CD}">
      <dgm:prSet/>
      <dgm:spPr/>
      <dgm:t>
        <a:bodyPr/>
        <a:lstStyle/>
        <a:p>
          <a:endParaRPr lang="es-CO" sz="1600"/>
        </a:p>
      </dgm:t>
    </dgm:pt>
    <dgm:pt modelId="{FA93117F-E13D-4629-81AE-96D291C220D8}">
      <dgm:prSet custT="1"/>
      <dgm:spPr>
        <a:solidFill>
          <a:schemeClr val="accent2">
            <a:lumMod val="60000"/>
            <a:lumOff val="40000"/>
          </a:schemeClr>
        </a:solidFill>
      </dgm:spPr>
      <dgm:t>
        <a:bodyPr/>
        <a:lstStyle/>
        <a:p>
          <a:pPr rtl="0"/>
          <a:r>
            <a:rPr lang="es-ES" sz="1400" b="1" dirty="0">
              <a:solidFill>
                <a:schemeClr val="tx1"/>
              </a:solidFill>
            </a:rPr>
            <a:t>Implementar estrategias para la localización y reingreso de las personas que no asistan al programa por dos días consecutivos, coordinar con EAPB y ET reuniones de plan de acción para lograr el reingreso al programa de los casos</a:t>
          </a:r>
          <a:endParaRPr lang="es-CO" sz="1400" b="1" dirty="0">
            <a:solidFill>
              <a:schemeClr val="tx1"/>
            </a:solidFill>
          </a:endParaRPr>
        </a:p>
      </dgm:t>
    </dgm:pt>
    <dgm:pt modelId="{9118C3AA-A9D4-4464-BBFB-F2D0B8EAB318}" type="parTrans" cxnId="{C9053335-6C59-4E44-8AB6-E81E7D428F16}">
      <dgm:prSet/>
      <dgm:spPr/>
      <dgm:t>
        <a:bodyPr/>
        <a:lstStyle/>
        <a:p>
          <a:endParaRPr lang="es-CO" sz="1600"/>
        </a:p>
      </dgm:t>
    </dgm:pt>
    <dgm:pt modelId="{C402821D-C69D-412B-9DBB-D421A6B15A90}" type="sibTrans" cxnId="{C9053335-6C59-4E44-8AB6-E81E7D428F16}">
      <dgm:prSet/>
      <dgm:spPr/>
      <dgm:t>
        <a:bodyPr/>
        <a:lstStyle/>
        <a:p>
          <a:endParaRPr lang="es-CO" sz="1600"/>
        </a:p>
      </dgm:t>
    </dgm:pt>
    <dgm:pt modelId="{875BB234-3F64-4BBC-AE40-E1EF2E2432D2}">
      <dgm:prSet custT="1"/>
      <dgm:spPr>
        <a:solidFill>
          <a:srgbClr val="FFC000"/>
        </a:solidFill>
      </dgm:spPr>
      <dgm:t>
        <a:bodyPr/>
        <a:lstStyle/>
        <a:p>
          <a:r>
            <a:rPr lang="es-CO" sz="1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Realizar la inscripción de los contactos de los pacientes con tuberculosis, registrar la información en tarjeta</a:t>
          </a:r>
          <a:endParaRPr lang="es-CO" sz="1600" dirty="0">
            <a:solidFill>
              <a:schemeClr val="tx1"/>
            </a:solidFill>
          </a:endParaRPr>
        </a:p>
      </dgm:t>
    </dgm:pt>
    <dgm:pt modelId="{1B81E4D3-FB15-4D6E-AE4B-B1E10AEBC856}" type="parTrans" cxnId="{1490D23B-CBAA-42BF-8F25-DC429931AC15}">
      <dgm:prSet/>
      <dgm:spPr/>
      <dgm:t>
        <a:bodyPr/>
        <a:lstStyle/>
        <a:p>
          <a:endParaRPr lang="es-CO" sz="1600"/>
        </a:p>
      </dgm:t>
    </dgm:pt>
    <dgm:pt modelId="{63662EF0-B198-4A29-A424-37186F4689BD}" type="sibTrans" cxnId="{1490D23B-CBAA-42BF-8F25-DC429931AC15}">
      <dgm:prSet/>
      <dgm:spPr/>
      <dgm:t>
        <a:bodyPr/>
        <a:lstStyle/>
        <a:p>
          <a:endParaRPr lang="es-CO" sz="1600"/>
        </a:p>
      </dgm:t>
    </dgm:pt>
    <dgm:pt modelId="{09BCA09F-6F80-43D2-A15F-CC76C01AF15B}">
      <dgm:prSet custT="1"/>
      <dgm:spPr>
        <a:solidFill>
          <a:schemeClr val="accent1">
            <a:lumMod val="40000"/>
            <a:lumOff val="60000"/>
          </a:schemeClr>
        </a:solidFill>
      </dgm:spPr>
      <dgm:t>
        <a:bodyPr/>
        <a:lstStyle/>
        <a:p>
          <a:pPr rtl="0"/>
          <a:r>
            <a:rPr lang="es-CO"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En Coordinación con trabajo Social realizar la referencia y contrarreferencia de los casos</a:t>
          </a:r>
          <a:endParaRPr lang="es-CO" sz="1800" dirty="0">
            <a:solidFill>
              <a:schemeClr val="tx1"/>
            </a:solidFill>
          </a:endParaRPr>
        </a:p>
      </dgm:t>
    </dgm:pt>
    <dgm:pt modelId="{C5C1B2AE-480F-4557-B29A-4956610E4A51}" type="parTrans" cxnId="{241E6B53-C6F9-49C0-8B4D-DFC67A89BE6D}">
      <dgm:prSet/>
      <dgm:spPr/>
      <dgm:t>
        <a:bodyPr/>
        <a:lstStyle/>
        <a:p>
          <a:endParaRPr lang="es-CO" sz="1600"/>
        </a:p>
      </dgm:t>
    </dgm:pt>
    <dgm:pt modelId="{69F22CDC-5929-45F6-9698-078235A72C7E}" type="sibTrans" cxnId="{241E6B53-C6F9-49C0-8B4D-DFC67A89BE6D}">
      <dgm:prSet/>
      <dgm:spPr/>
      <dgm:t>
        <a:bodyPr/>
        <a:lstStyle/>
        <a:p>
          <a:endParaRPr lang="es-CO" sz="1600"/>
        </a:p>
      </dgm:t>
    </dgm:pt>
    <dgm:pt modelId="{44F00A45-41D9-4242-8B1F-BEABAE5C46FB}" type="pres">
      <dgm:prSet presAssocID="{D31520C1-6140-4F34-A717-8C138B23C367}" presName="composite" presStyleCnt="0">
        <dgm:presLayoutVars>
          <dgm:chMax val="5"/>
          <dgm:dir/>
          <dgm:animLvl val="ctr"/>
          <dgm:resizeHandles val="exact"/>
        </dgm:presLayoutVars>
      </dgm:prSet>
      <dgm:spPr/>
      <dgm:t>
        <a:bodyPr/>
        <a:lstStyle/>
        <a:p>
          <a:endParaRPr lang="es-CO"/>
        </a:p>
      </dgm:t>
    </dgm:pt>
    <dgm:pt modelId="{D81C6985-217E-4354-9BF0-0FDBDCB758D7}" type="pres">
      <dgm:prSet presAssocID="{D31520C1-6140-4F34-A717-8C138B23C367}" presName="cycle" presStyleCnt="0"/>
      <dgm:spPr/>
    </dgm:pt>
    <dgm:pt modelId="{DAFB3272-E4B0-482A-B4BF-995B8D4284DC}" type="pres">
      <dgm:prSet presAssocID="{D31520C1-6140-4F34-A717-8C138B23C367}" presName="centerShape" presStyleCnt="0"/>
      <dgm:spPr/>
    </dgm:pt>
    <dgm:pt modelId="{B819BC91-3511-4B6C-B963-7D6B58E43E08}" type="pres">
      <dgm:prSet presAssocID="{D31520C1-6140-4F34-A717-8C138B23C367}" presName="connSite" presStyleLbl="node1" presStyleIdx="0" presStyleCnt="7"/>
      <dgm:spPr/>
    </dgm:pt>
    <dgm:pt modelId="{7936111D-4FD9-474B-9D75-94AD363944DA}" type="pres">
      <dgm:prSet presAssocID="{D31520C1-6140-4F34-A717-8C138B23C367}" presName="visible" presStyleLbl="node1" presStyleIdx="0" presStyleCnt="7" custFlipVert="1" custFlipHor="1" custScaleX="145519" custScaleY="132209" custLinFactNeighborX="-47896" custLinFactNeighborY="-68952"/>
      <dgm:spPr>
        <a:blipFill rotWithShape="0">
          <a:blip xmlns:r="http://schemas.openxmlformats.org/officeDocument/2006/relationships" r:embed="rId1"/>
          <a:stretch>
            <a:fillRect/>
          </a:stretch>
        </a:blipFill>
      </dgm:spPr>
    </dgm:pt>
    <dgm:pt modelId="{95A66B7D-D82F-4871-8EC7-8065C7185C0D}" type="pres">
      <dgm:prSet presAssocID="{9CF6F9D1-0CF6-43C2-A0BB-6E32F85D6336}" presName="Name25" presStyleLbl="parChTrans1D1" presStyleIdx="0" presStyleCnt="6"/>
      <dgm:spPr/>
      <dgm:t>
        <a:bodyPr/>
        <a:lstStyle/>
        <a:p>
          <a:endParaRPr lang="es-CO"/>
        </a:p>
      </dgm:t>
    </dgm:pt>
    <dgm:pt modelId="{E239CE2D-39E8-41B3-9291-003C51314194}" type="pres">
      <dgm:prSet presAssocID="{DD5F9ABC-0251-494D-8467-86D9D308A68F}" presName="node" presStyleCnt="0"/>
      <dgm:spPr/>
    </dgm:pt>
    <dgm:pt modelId="{D4701393-B0F3-4C28-8637-3ED53460A44E}" type="pres">
      <dgm:prSet presAssocID="{DD5F9ABC-0251-494D-8467-86D9D308A68F}" presName="parentNode" presStyleLbl="node1" presStyleIdx="1" presStyleCnt="7" custScaleX="445676" custScaleY="240418" custLinFactX="100000" custLinFactNeighborX="103822" custLinFactNeighborY="25682">
        <dgm:presLayoutVars>
          <dgm:chMax val="1"/>
          <dgm:bulletEnabled val="1"/>
        </dgm:presLayoutVars>
      </dgm:prSet>
      <dgm:spPr/>
      <dgm:t>
        <a:bodyPr/>
        <a:lstStyle/>
        <a:p>
          <a:endParaRPr lang="es-CO"/>
        </a:p>
      </dgm:t>
    </dgm:pt>
    <dgm:pt modelId="{40CE6DB8-06AD-45B4-9C6C-13D88BCA1BE2}" type="pres">
      <dgm:prSet presAssocID="{DD5F9ABC-0251-494D-8467-86D9D308A68F}" presName="childNode" presStyleLbl="revTx" presStyleIdx="0" presStyleCnt="0">
        <dgm:presLayoutVars>
          <dgm:bulletEnabled val="1"/>
        </dgm:presLayoutVars>
      </dgm:prSet>
      <dgm:spPr/>
    </dgm:pt>
    <dgm:pt modelId="{15FB08D3-D03F-4A93-95DF-20C917467550}" type="pres">
      <dgm:prSet presAssocID="{B62691E4-A215-4C3B-8FBA-3310D94CA345}" presName="Name25" presStyleLbl="parChTrans1D1" presStyleIdx="1" presStyleCnt="6"/>
      <dgm:spPr/>
      <dgm:t>
        <a:bodyPr/>
        <a:lstStyle/>
        <a:p>
          <a:endParaRPr lang="es-CO"/>
        </a:p>
      </dgm:t>
    </dgm:pt>
    <dgm:pt modelId="{8723BB16-7B69-45CA-BFBC-FA430359E1F9}" type="pres">
      <dgm:prSet presAssocID="{02355EB9-6EA3-4A2C-BA36-F94ECE45264F}" presName="node" presStyleCnt="0"/>
      <dgm:spPr/>
    </dgm:pt>
    <dgm:pt modelId="{F08FAC64-50BB-4F1E-B5F0-BB46C224F1C0}" type="pres">
      <dgm:prSet presAssocID="{02355EB9-6EA3-4A2C-BA36-F94ECE45264F}" presName="parentNode" presStyleLbl="node1" presStyleIdx="2" presStyleCnt="7" custScaleX="328289" custScaleY="210926" custLinFactX="201357" custLinFactNeighborX="300000" custLinFactNeighborY="-5540">
        <dgm:presLayoutVars>
          <dgm:chMax val="1"/>
          <dgm:bulletEnabled val="1"/>
        </dgm:presLayoutVars>
      </dgm:prSet>
      <dgm:spPr/>
      <dgm:t>
        <a:bodyPr/>
        <a:lstStyle/>
        <a:p>
          <a:endParaRPr lang="es-CO"/>
        </a:p>
      </dgm:t>
    </dgm:pt>
    <dgm:pt modelId="{9E466D70-2842-418F-93C8-73D1802E0666}" type="pres">
      <dgm:prSet presAssocID="{02355EB9-6EA3-4A2C-BA36-F94ECE45264F}" presName="childNode" presStyleLbl="revTx" presStyleIdx="0" presStyleCnt="0">
        <dgm:presLayoutVars>
          <dgm:bulletEnabled val="1"/>
        </dgm:presLayoutVars>
      </dgm:prSet>
      <dgm:spPr/>
    </dgm:pt>
    <dgm:pt modelId="{1411BB26-2471-4048-AE2F-6D5CF957D53E}" type="pres">
      <dgm:prSet presAssocID="{2F9B5D4C-83FD-4D7D-8F8C-D76FEF9472A0}" presName="Name25" presStyleLbl="parChTrans1D1" presStyleIdx="2" presStyleCnt="6"/>
      <dgm:spPr/>
      <dgm:t>
        <a:bodyPr/>
        <a:lstStyle/>
        <a:p>
          <a:endParaRPr lang="es-CO"/>
        </a:p>
      </dgm:t>
    </dgm:pt>
    <dgm:pt modelId="{2ED38220-9C21-4186-BEBD-A55376FCAC11}" type="pres">
      <dgm:prSet presAssocID="{2C0FF4AA-6935-4C07-925C-CC2E521824B5}" presName="node" presStyleCnt="0"/>
      <dgm:spPr/>
    </dgm:pt>
    <dgm:pt modelId="{9DB0694F-A032-4371-BE3C-B20C4DFDA95E}" type="pres">
      <dgm:prSet presAssocID="{2C0FF4AA-6935-4C07-925C-CC2E521824B5}" presName="parentNode" presStyleLbl="node1" presStyleIdx="3" presStyleCnt="7" custScaleX="341652" custScaleY="264229" custLinFactX="190548" custLinFactY="1254" custLinFactNeighborX="200000" custLinFactNeighborY="100000">
        <dgm:presLayoutVars>
          <dgm:chMax val="1"/>
          <dgm:bulletEnabled val="1"/>
        </dgm:presLayoutVars>
      </dgm:prSet>
      <dgm:spPr/>
      <dgm:t>
        <a:bodyPr/>
        <a:lstStyle/>
        <a:p>
          <a:endParaRPr lang="es-CO"/>
        </a:p>
      </dgm:t>
    </dgm:pt>
    <dgm:pt modelId="{EE3AE67C-B794-4D8E-BCF4-8C06C475FE86}" type="pres">
      <dgm:prSet presAssocID="{2C0FF4AA-6935-4C07-925C-CC2E521824B5}" presName="childNode" presStyleLbl="revTx" presStyleIdx="0" presStyleCnt="0">
        <dgm:presLayoutVars>
          <dgm:bulletEnabled val="1"/>
        </dgm:presLayoutVars>
      </dgm:prSet>
      <dgm:spPr/>
    </dgm:pt>
    <dgm:pt modelId="{8446B54C-3010-4373-95F0-D312F1E0ED51}" type="pres">
      <dgm:prSet presAssocID="{9118C3AA-A9D4-4464-BBFB-F2D0B8EAB318}" presName="Name25" presStyleLbl="parChTrans1D1" presStyleIdx="3" presStyleCnt="6"/>
      <dgm:spPr/>
      <dgm:t>
        <a:bodyPr/>
        <a:lstStyle/>
        <a:p>
          <a:endParaRPr lang="es-CO"/>
        </a:p>
      </dgm:t>
    </dgm:pt>
    <dgm:pt modelId="{A563185C-7591-488F-ACAE-22835BA1EFF6}" type="pres">
      <dgm:prSet presAssocID="{FA93117F-E13D-4629-81AE-96D291C220D8}" presName="node" presStyleCnt="0"/>
      <dgm:spPr/>
    </dgm:pt>
    <dgm:pt modelId="{8AD2C337-3B36-4307-85FE-165728141CF6}" type="pres">
      <dgm:prSet presAssocID="{FA93117F-E13D-4629-81AE-96D291C220D8}" presName="parentNode" presStyleLbl="node1" presStyleIdx="4" presStyleCnt="7" custScaleX="358479" custScaleY="387388" custLinFactNeighborX="83676" custLinFactNeighborY="55070">
        <dgm:presLayoutVars>
          <dgm:chMax val="1"/>
          <dgm:bulletEnabled val="1"/>
        </dgm:presLayoutVars>
      </dgm:prSet>
      <dgm:spPr/>
      <dgm:t>
        <a:bodyPr/>
        <a:lstStyle/>
        <a:p>
          <a:endParaRPr lang="es-CO"/>
        </a:p>
      </dgm:t>
    </dgm:pt>
    <dgm:pt modelId="{9E31904A-28D5-4DC4-A91C-0C46F763B7C6}" type="pres">
      <dgm:prSet presAssocID="{FA93117F-E13D-4629-81AE-96D291C220D8}" presName="childNode" presStyleLbl="revTx" presStyleIdx="0" presStyleCnt="0">
        <dgm:presLayoutVars>
          <dgm:bulletEnabled val="1"/>
        </dgm:presLayoutVars>
      </dgm:prSet>
      <dgm:spPr/>
    </dgm:pt>
    <dgm:pt modelId="{83C7B93F-2B9D-43BC-A714-F3C1C1DD00E7}" type="pres">
      <dgm:prSet presAssocID="{1B81E4D3-FB15-4D6E-AE4B-B1E10AEBC856}" presName="Name25" presStyleLbl="parChTrans1D1" presStyleIdx="4" presStyleCnt="6"/>
      <dgm:spPr/>
      <dgm:t>
        <a:bodyPr/>
        <a:lstStyle/>
        <a:p>
          <a:endParaRPr lang="es-CO"/>
        </a:p>
      </dgm:t>
    </dgm:pt>
    <dgm:pt modelId="{8F3E2DCD-B92C-4D81-9AD8-35F35A3E954B}" type="pres">
      <dgm:prSet presAssocID="{875BB234-3F64-4BBC-AE40-E1EF2E2432D2}" presName="node" presStyleCnt="0"/>
      <dgm:spPr/>
    </dgm:pt>
    <dgm:pt modelId="{BB209314-A2FF-4538-B4A1-2B6E849C4855}" type="pres">
      <dgm:prSet presAssocID="{875BB234-3F64-4BBC-AE40-E1EF2E2432D2}" presName="parentNode" presStyleLbl="node1" presStyleIdx="5" presStyleCnt="7" custScaleX="300029" custScaleY="236992" custLinFactX="-80362" custLinFactNeighborX="-100000" custLinFactNeighborY="24806">
        <dgm:presLayoutVars>
          <dgm:chMax val="1"/>
          <dgm:bulletEnabled val="1"/>
        </dgm:presLayoutVars>
      </dgm:prSet>
      <dgm:spPr/>
      <dgm:t>
        <a:bodyPr/>
        <a:lstStyle/>
        <a:p>
          <a:endParaRPr lang="es-CO"/>
        </a:p>
      </dgm:t>
    </dgm:pt>
    <dgm:pt modelId="{DF849938-0097-46F1-83BA-9FC7DA9D71D7}" type="pres">
      <dgm:prSet presAssocID="{875BB234-3F64-4BBC-AE40-E1EF2E2432D2}" presName="childNode" presStyleLbl="revTx" presStyleIdx="0" presStyleCnt="0">
        <dgm:presLayoutVars>
          <dgm:bulletEnabled val="1"/>
        </dgm:presLayoutVars>
      </dgm:prSet>
      <dgm:spPr/>
    </dgm:pt>
    <dgm:pt modelId="{B67C73A6-F87E-481E-9217-5D473AD3D1F0}" type="pres">
      <dgm:prSet presAssocID="{C5C1B2AE-480F-4557-B29A-4956610E4A51}" presName="Name25" presStyleLbl="parChTrans1D1" presStyleIdx="5" presStyleCnt="6"/>
      <dgm:spPr/>
      <dgm:t>
        <a:bodyPr/>
        <a:lstStyle/>
        <a:p>
          <a:endParaRPr lang="es-CO"/>
        </a:p>
      </dgm:t>
    </dgm:pt>
    <dgm:pt modelId="{7F4E48CD-1D14-4076-98A6-129DC6521BBD}" type="pres">
      <dgm:prSet presAssocID="{09BCA09F-6F80-43D2-A15F-CC76C01AF15B}" presName="node" presStyleCnt="0"/>
      <dgm:spPr/>
    </dgm:pt>
    <dgm:pt modelId="{AACD6D8D-FA63-4DBD-9326-26EFD73D3A6C}" type="pres">
      <dgm:prSet presAssocID="{09BCA09F-6F80-43D2-A15F-CC76C01AF15B}" presName="parentNode" presStyleLbl="node1" presStyleIdx="6" presStyleCnt="7" custScaleX="303284" custScaleY="309751" custLinFactX="-171248" custLinFactNeighborX="-200000" custLinFactNeighborY="-88211">
        <dgm:presLayoutVars>
          <dgm:chMax val="1"/>
          <dgm:bulletEnabled val="1"/>
        </dgm:presLayoutVars>
      </dgm:prSet>
      <dgm:spPr/>
      <dgm:t>
        <a:bodyPr/>
        <a:lstStyle/>
        <a:p>
          <a:endParaRPr lang="es-CO"/>
        </a:p>
      </dgm:t>
    </dgm:pt>
    <dgm:pt modelId="{EA86E6FB-9FDC-4816-B70E-EC4C4119EDDF}" type="pres">
      <dgm:prSet presAssocID="{09BCA09F-6F80-43D2-A15F-CC76C01AF15B}" presName="childNode" presStyleLbl="revTx" presStyleIdx="0" presStyleCnt="0">
        <dgm:presLayoutVars>
          <dgm:bulletEnabled val="1"/>
        </dgm:presLayoutVars>
      </dgm:prSet>
      <dgm:spPr/>
    </dgm:pt>
  </dgm:ptLst>
  <dgm:cxnLst>
    <dgm:cxn modelId="{C9053335-6C59-4E44-8AB6-E81E7D428F16}" srcId="{D31520C1-6140-4F34-A717-8C138B23C367}" destId="{FA93117F-E13D-4629-81AE-96D291C220D8}" srcOrd="3" destOrd="0" parTransId="{9118C3AA-A9D4-4464-BBFB-F2D0B8EAB318}" sibTransId="{C402821D-C69D-412B-9DBB-D421A6B15A90}"/>
    <dgm:cxn modelId="{B2F80360-0D84-4A2A-AF47-86F395CD3D00}" type="presOf" srcId="{9CF6F9D1-0CF6-43C2-A0BB-6E32F85D6336}" destId="{95A66B7D-D82F-4871-8EC7-8065C7185C0D}" srcOrd="0" destOrd="0" presId="urn:microsoft.com/office/officeart/2005/8/layout/radial2"/>
    <dgm:cxn modelId="{5D2F7B7A-5AEF-4E37-A15F-C0A27E5E51FA}" type="presOf" srcId="{2C0FF4AA-6935-4C07-925C-CC2E521824B5}" destId="{9DB0694F-A032-4371-BE3C-B20C4DFDA95E}" srcOrd="0" destOrd="0" presId="urn:microsoft.com/office/officeart/2005/8/layout/radial2"/>
    <dgm:cxn modelId="{B2C2C4CF-EAD4-404B-97FE-C62758E4529D}" type="presOf" srcId="{1B81E4D3-FB15-4D6E-AE4B-B1E10AEBC856}" destId="{83C7B93F-2B9D-43BC-A714-F3C1C1DD00E7}" srcOrd="0" destOrd="0" presId="urn:microsoft.com/office/officeart/2005/8/layout/radial2"/>
    <dgm:cxn modelId="{EF175105-D999-4B7D-BA60-03205E0EAB73}" type="presOf" srcId="{2F9B5D4C-83FD-4D7D-8F8C-D76FEF9472A0}" destId="{1411BB26-2471-4048-AE2F-6D5CF957D53E}" srcOrd="0" destOrd="0" presId="urn:microsoft.com/office/officeart/2005/8/layout/radial2"/>
    <dgm:cxn modelId="{6BFB3132-C0B9-42D6-8D68-09C7FFD8E3CE}" srcId="{D31520C1-6140-4F34-A717-8C138B23C367}" destId="{DD5F9ABC-0251-494D-8467-86D9D308A68F}" srcOrd="0" destOrd="0" parTransId="{9CF6F9D1-0CF6-43C2-A0BB-6E32F85D6336}" sibTransId="{03CA37DA-C73A-42A5-8EF1-402F71C7DFF5}"/>
    <dgm:cxn modelId="{1490D23B-CBAA-42BF-8F25-DC429931AC15}" srcId="{D31520C1-6140-4F34-A717-8C138B23C367}" destId="{875BB234-3F64-4BBC-AE40-E1EF2E2432D2}" srcOrd="4" destOrd="0" parTransId="{1B81E4D3-FB15-4D6E-AE4B-B1E10AEBC856}" sibTransId="{63662EF0-B198-4A29-A424-37186F4689BD}"/>
    <dgm:cxn modelId="{E893C022-00E6-4E38-A0DA-7586D1695C77}" type="presOf" srcId="{9118C3AA-A9D4-4464-BBFB-F2D0B8EAB318}" destId="{8446B54C-3010-4373-95F0-D312F1E0ED51}" srcOrd="0" destOrd="0" presId="urn:microsoft.com/office/officeart/2005/8/layout/radial2"/>
    <dgm:cxn modelId="{A0CA807B-848D-49DD-B407-73CF87D40D5B}" type="presOf" srcId="{09BCA09F-6F80-43D2-A15F-CC76C01AF15B}" destId="{AACD6D8D-FA63-4DBD-9326-26EFD73D3A6C}" srcOrd="0" destOrd="0" presId="urn:microsoft.com/office/officeart/2005/8/layout/radial2"/>
    <dgm:cxn modelId="{E33DEA3F-CA9B-4722-9CB2-1D66BA4E5028}" type="presOf" srcId="{875BB234-3F64-4BBC-AE40-E1EF2E2432D2}" destId="{BB209314-A2FF-4538-B4A1-2B6E849C4855}" srcOrd="0" destOrd="0" presId="urn:microsoft.com/office/officeart/2005/8/layout/radial2"/>
    <dgm:cxn modelId="{241E6B53-C6F9-49C0-8B4D-DFC67A89BE6D}" srcId="{D31520C1-6140-4F34-A717-8C138B23C367}" destId="{09BCA09F-6F80-43D2-A15F-CC76C01AF15B}" srcOrd="5" destOrd="0" parTransId="{C5C1B2AE-480F-4557-B29A-4956610E4A51}" sibTransId="{69F22CDC-5929-45F6-9698-078235A72C7E}"/>
    <dgm:cxn modelId="{2B866698-A126-4132-9B84-A5B205F9D7CD}" srcId="{D31520C1-6140-4F34-A717-8C138B23C367}" destId="{2C0FF4AA-6935-4C07-925C-CC2E521824B5}" srcOrd="2" destOrd="0" parTransId="{2F9B5D4C-83FD-4D7D-8F8C-D76FEF9472A0}" sibTransId="{5143C2A1-1E3E-411D-8CCF-854152FD9121}"/>
    <dgm:cxn modelId="{862402B2-E125-415D-9F49-6C00C6BC0E25}" type="presOf" srcId="{02355EB9-6EA3-4A2C-BA36-F94ECE45264F}" destId="{F08FAC64-50BB-4F1E-B5F0-BB46C224F1C0}" srcOrd="0" destOrd="0" presId="urn:microsoft.com/office/officeart/2005/8/layout/radial2"/>
    <dgm:cxn modelId="{0731B3B3-85B4-4A02-8EEF-2EF0C9CB7A22}" type="presOf" srcId="{D31520C1-6140-4F34-A717-8C138B23C367}" destId="{44F00A45-41D9-4242-8B1F-BEABAE5C46FB}" srcOrd="0" destOrd="0" presId="urn:microsoft.com/office/officeart/2005/8/layout/radial2"/>
    <dgm:cxn modelId="{75F0D89C-296D-44F8-9738-48571CB31095}" srcId="{D31520C1-6140-4F34-A717-8C138B23C367}" destId="{02355EB9-6EA3-4A2C-BA36-F94ECE45264F}" srcOrd="1" destOrd="0" parTransId="{B62691E4-A215-4C3B-8FBA-3310D94CA345}" sibTransId="{541250DE-1896-485B-8BAF-26E544EC2D0F}"/>
    <dgm:cxn modelId="{9E5070AF-05FE-489C-8E05-E0D0FA9676DC}" type="presOf" srcId="{DD5F9ABC-0251-494D-8467-86D9D308A68F}" destId="{D4701393-B0F3-4C28-8637-3ED53460A44E}" srcOrd="0" destOrd="0" presId="urn:microsoft.com/office/officeart/2005/8/layout/radial2"/>
    <dgm:cxn modelId="{6EE22353-8EF0-4F60-B044-3DD7EACAF473}" type="presOf" srcId="{FA93117F-E13D-4629-81AE-96D291C220D8}" destId="{8AD2C337-3B36-4307-85FE-165728141CF6}" srcOrd="0" destOrd="0" presId="urn:microsoft.com/office/officeart/2005/8/layout/radial2"/>
    <dgm:cxn modelId="{33B76369-1856-4795-AC3A-04FCE8657449}" type="presOf" srcId="{B62691E4-A215-4C3B-8FBA-3310D94CA345}" destId="{15FB08D3-D03F-4A93-95DF-20C917467550}" srcOrd="0" destOrd="0" presId="urn:microsoft.com/office/officeart/2005/8/layout/radial2"/>
    <dgm:cxn modelId="{B401003F-E7D1-4B9E-B0AC-17B2C832F746}" type="presOf" srcId="{C5C1B2AE-480F-4557-B29A-4956610E4A51}" destId="{B67C73A6-F87E-481E-9217-5D473AD3D1F0}" srcOrd="0" destOrd="0" presId="urn:microsoft.com/office/officeart/2005/8/layout/radial2"/>
    <dgm:cxn modelId="{1A5CE27F-667B-419D-ABB1-DFB13B940833}" type="presParOf" srcId="{44F00A45-41D9-4242-8B1F-BEABAE5C46FB}" destId="{D81C6985-217E-4354-9BF0-0FDBDCB758D7}" srcOrd="0" destOrd="0" presId="urn:microsoft.com/office/officeart/2005/8/layout/radial2"/>
    <dgm:cxn modelId="{99BF8824-07CC-4799-9AB9-0F35581BD75C}" type="presParOf" srcId="{D81C6985-217E-4354-9BF0-0FDBDCB758D7}" destId="{DAFB3272-E4B0-482A-B4BF-995B8D4284DC}" srcOrd="0" destOrd="0" presId="urn:microsoft.com/office/officeart/2005/8/layout/radial2"/>
    <dgm:cxn modelId="{2BBC3855-8267-4C77-862E-5B6CD3680845}" type="presParOf" srcId="{DAFB3272-E4B0-482A-B4BF-995B8D4284DC}" destId="{B819BC91-3511-4B6C-B963-7D6B58E43E08}" srcOrd="0" destOrd="0" presId="urn:microsoft.com/office/officeart/2005/8/layout/radial2"/>
    <dgm:cxn modelId="{89C235C5-221D-4D32-A217-C33D1863B308}" type="presParOf" srcId="{DAFB3272-E4B0-482A-B4BF-995B8D4284DC}" destId="{7936111D-4FD9-474B-9D75-94AD363944DA}" srcOrd="1" destOrd="0" presId="urn:microsoft.com/office/officeart/2005/8/layout/radial2"/>
    <dgm:cxn modelId="{0C9E6F68-55F1-4246-80C8-06C865B5F314}" type="presParOf" srcId="{D81C6985-217E-4354-9BF0-0FDBDCB758D7}" destId="{95A66B7D-D82F-4871-8EC7-8065C7185C0D}" srcOrd="1" destOrd="0" presId="urn:microsoft.com/office/officeart/2005/8/layout/radial2"/>
    <dgm:cxn modelId="{156974C1-6EF1-4843-A588-88767CD0B8C5}" type="presParOf" srcId="{D81C6985-217E-4354-9BF0-0FDBDCB758D7}" destId="{E239CE2D-39E8-41B3-9291-003C51314194}" srcOrd="2" destOrd="0" presId="urn:microsoft.com/office/officeart/2005/8/layout/radial2"/>
    <dgm:cxn modelId="{973A7070-C961-43AF-BB19-349CD822D8CC}" type="presParOf" srcId="{E239CE2D-39E8-41B3-9291-003C51314194}" destId="{D4701393-B0F3-4C28-8637-3ED53460A44E}" srcOrd="0" destOrd="0" presId="urn:microsoft.com/office/officeart/2005/8/layout/radial2"/>
    <dgm:cxn modelId="{1A1ED724-3E60-4834-90E9-4701E9B509CF}" type="presParOf" srcId="{E239CE2D-39E8-41B3-9291-003C51314194}" destId="{40CE6DB8-06AD-45B4-9C6C-13D88BCA1BE2}" srcOrd="1" destOrd="0" presId="urn:microsoft.com/office/officeart/2005/8/layout/radial2"/>
    <dgm:cxn modelId="{A06280CE-CC25-4F47-B99E-A1EACA54C5B6}" type="presParOf" srcId="{D81C6985-217E-4354-9BF0-0FDBDCB758D7}" destId="{15FB08D3-D03F-4A93-95DF-20C917467550}" srcOrd="3" destOrd="0" presId="urn:microsoft.com/office/officeart/2005/8/layout/radial2"/>
    <dgm:cxn modelId="{E2B867FB-BC47-4405-8333-2B77DCBF9645}" type="presParOf" srcId="{D81C6985-217E-4354-9BF0-0FDBDCB758D7}" destId="{8723BB16-7B69-45CA-BFBC-FA430359E1F9}" srcOrd="4" destOrd="0" presId="urn:microsoft.com/office/officeart/2005/8/layout/radial2"/>
    <dgm:cxn modelId="{3F6CB1EA-D259-4070-9237-2D4FB58DD01B}" type="presParOf" srcId="{8723BB16-7B69-45CA-BFBC-FA430359E1F9}" destId="{F08FAC64-50BB-4F1E-B5F0-BB46C224F1C0}" srcOrd="0" destOrd="0" presId="urn:microsoft.com/office/officeart/2005/8/layout/radial2"/>
    <dgm:cxn modelId="{F098B746-8FC2-4398-8CE1-B0B1F8B1309C}" type="presParOf" srcId="{8723BB16-7B69-45CA-BFBC-FA430359E1F9}" destId="{9E466D70-2842-418F-93C8-73D1802E0666}" srcOrd="1" destOrd="0" presId="urn:microsoft.com/office/officeart/2005/8/layout/radial2"/>
    <dgm:cxn modelId="{60C811CF-416C-4A82-95CB-92ECABE6C80E}" type="presParOf" srcId="{D81C6985-217E-4354-9BF0-0FDBDCB758D7}" destId="{1411BB26-2471-4048-AE2F-6D5CF957D53E}" srcOrd="5" destOrd="0" presId="urn:microsoft.com/office/officeart/2005/8/layout/radial2"/>
    <dgm:cxn modelId="{547AF3E4-1C33-4D17-B273-0BD383734CC9}" type="presParOf" srcId="{D81C6985-217E-4354-9BF0-0FDBDCB758D7}" destId="{2ED38220-9C21-4186-BEBD-A55376FCAC11}" srcOrd="6" destOrd="0" presId="urn:microsoft.com/office/officeart/2005/8/layout/radial2"/>
    <dgm:cxn modelId="{0B92B51C-55F6-4560-964F-F97790905BD6}" type="presParOf" srcId="{2ED38220-9C21-4186-BEBD-A55376FCAC11}" destId="{9DB0694F-A032-4371-BE3C-B20C4DFDA95E}" srcOrd="0" destOrd="0" presId="urn:microsoft.com/office/officeart/2005/8/layout/radial2"/>
    <dgm:cxn modelId="{5CF9B9DC-02F7-4497-AF3E-7F07BEC5C7E5}" type="presParOf" srcId="{2ED38220-9C21-4186-BEBD-A55376FCAC11}" destId="{EE3AE67C-B794-4D8E-BCF4-8C06C475FE86}" srcOrd="1" destOrd="0" presId="urn:microsoft.com/office/officeart/2005/8/layout/radial2"/>
    <dgm:cxn modelId="{924EAF3B-D44F-49B0-AF07-66AA0692BFE2}" type="presParOf" srcId="{D81C6985-217E-4354-9BF0-0FDBDCB758D7}" destId="{8446B54C-3010-4373-95F0-D312F1E0ED51}" srcOrd="7" destOrd="0" presId="urn:microsoft.com/office/officeart/2005/8/layout/radial2"/>
    <dgm:cxn modelId="{F2F8B400-B330-40C6-AE66-8CB0BA510C25}" type="presParOf" srcId="{D81C6985-217E-4354-9BF0-0FDBDCB758D7}" destId="{A563185C-7591-488F-ACAE-22835BA1EFF6}" srcOrd="8" destOrd="0" presId="urn:microsoft.com/office/officeart/2005/8/layout/radial2"/>
    <dgm:cxn modelId="{E16B5DD6-32D1-4505-8C38-AF6BD2EEC84B}" type="presParOf" srcId="{A563185C-7591-488F-ACAE-22835BA1EFF6}" destId="{8AD2C337-3B36-4307-85FE-165728141CF6}" srcOrd="0" destOrd="0" presId="urn:microsoft.com/office/officeart/2005/8/layout/radial2"/>
    <dgm:cxn modelId="{96CD2FC9-B286-4854-A10D-F54EE11EF68D}" type="presParOf" srcId="{A563185C-7591-488F-ACAE-22835BA1EFF6}" destId="{9E31904A-28D5-4DC4-A91C-0C46F763B7C6}" srcOrd="1" destOrd="0" presId="urn:microsoft.com/office/officeart/2005/8/layout/radial2"/>
    <dgm:cxn modelId="{FB0D94BA-9201-4704-B7DC-F8D626A79ACB}" type="presParOf" srcId="{D81C6985-217E-4354-9BF0-0FDBDCB758D7}" destId="{83C7B93F-2B9D-43BC-A714-F3C1C1DD00E7}" srcOrd="9" destOrd="0" presId="urn:microsoft.com/office/officeart/2005/8/layout/radial2"/>
    <dgm:cxn modelId="{D034996F-A1D2-4E6A-9D98-81B82EEC7D4D}" type="presParOf" srcId="{D81C6985-217E-4354-9BF0-0FDBDCB758D7}" destId="{8F3E2DCD-B92C-4D81-9AD8-35F35A3E954B}" srcOrd="10" destOrd="0" presId="urn:microsoft.com/office/officeart/2005/8/layout/radial2"/>
    <dgm:cxn modelId="{D9FD81D7-147E-4ECB-8650-76DF64126755}" type="presParOf" srcId="{8F3E2DCD-B92C-4D81-9AD8-35F35A3E954B}" destId="{BB209314-A2FF-4538-B4A1-2B6E849C4855}" srcOrd="0" destOrd="0" presId="urn:microsoft.com/office/officeart/2005/8/layout/radial2"/>
    <dgm:cxn modelId="{44693130-C189-4D2C-90E4-F5C88BFCDE1B}" type="presParOf" srcId="{8F3E2DCD-B92C-4D81-9AD8-35F35A3E954B}" destId="{DF849938-0097-46F1-83BA-9FC7DA9D71D7}" srcOrd="1" destOrd="0" presId="urn:microsoft.com/office/officeart/2005/8/layout/radial2"/>
    <dgm:cxn modelId="{265D275A-BCE1-45FB-B58F-AE6FD184029F}" type="presParOf" srcId="{D81C6985-217E-4354-9BF0-0FDBDCB758D7}" destId="{B67C73A6-F87E-481E-9217-5D473AD3D1F0}" srcOrd="11" destOrd="0" presId="urn:microsoft.com/office/officeart/2005/8/layout/radial2"/>
    <dgm:cxn modelId="{7E1647F3-FC40-4941-936B-B01D37C850F9}" type="presParOf" srcId="{D81C6985-217E-4354-9BF0-0FDBDCB758D7}" destId="{7F4E48CD-1D14-4076-98A6-129DC6521BBD}" srcOrd="12" destOrd="0" presId="urn:microsoft.com/office/officeart/2005/8/layout/radial2"/>
    <dgm:cxn modelId="{2A4760C6-A673-4AF1-A820-B357255C5A2C}" type="presParOf" srcId="{7F4E48CD-1D14-4076-98A6-129DC6521BBD}" destId="{AACD6D8D-FA63-4DBD-9326-26EFD73D3A6C}" srcOrd="0" destOrd="0" presId="urn:microsoft.com/office/officeart/2005/8/layout/radial2"/>
    <dgm:cxn modelId="{2B5689F7-2584-4A09-8E6F-59D8ADFBD496}" type="presParOf" srcId="{7F4E48CD-1D14-4076-98A6-129DC6521BBD}" destId="{EA86E6FB-9FDC-4816-B70E-EC4C4119EDDF}" srcOrd="1" destOrd="0" presId="urn:microsoft.com/office/officeart/2005/8/layout/radial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1302AE-8489-4D44-BE24-C04C0E913D6C}">
      <dsp:nvSpPr>
        <dsp:cNvPr id="0" name=""/>
        <dsp:cNvSpPr/>
      </dsp:nvSpPr>
      <dsp:spPr>
        <a:xfrm rot="6157185">
          <a:off x="1535661" y="3647509"/>
          <a:ext cx="1068495" cy="32783"/>
        </a:xfrm>
        <a:custGeom>
          <a:avLst/>
          <a:gdLst/>
          <a:ahLst/>
          <a:cxnLst/>
          <a:rect l="0" t="0" r="0" b="0"/>
          <a:pathLst>
            <a:path>
              <a:moveTo>
                <a:pt x="0" y="16391"/>
              </a:moveTo>
              <a:lnTo>
                <a:pt x="1068495" y="16391"/>
              </a:lnTo>
            </a:path>
          </a:pathLst>
        </a:custGeom>
        <a:noFill/>
        <a:ln w="12700" cap="flat" cmpd="sng" algn="ctr">
          <a:solidFill>
            <a:schemeClr val="accent3">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76D1611-1B25-48A2-97B6-CE666A7B42DD}">
      <dsp:nvSpPr>
        <dsp:cNvPr id="0" name=""/>
        <dsp:cNvSpPr/>
      </dsp:nvSpPr>
      <dsp:spPr>
        <a:xfrm rot="3366972">
          <a:off x="2460666" y="3487850"/>
          <a:ext cx="871344" cy="32783"/>
        </a:xfrm>
        <a:custGeom>
          <a:avLst/>
          <a:gdLst/>
          <a:ahLst/>
          <a:cxnLst/>
          <a:rect l="0" t="0" r="0" b="0"/>
          <a:pathLst>
            <a:path>
              <a:moveTo>
                <a:pt x="0" y="16391"/>
              </a:moveTo>
              <a:lnTo>
                <a:pt x="871344" y="16391"/>
              </a:lnTo>
            </a:path>
          </a:pathLst>
        </a:custGeom>
        <a:noFill/>
        <a:ln w="12700" cap="flat" cmpd="sng" algn="ctr">
          <a:solidFill>
            <a:scrgbClr r="0" g="0" b="0"/>
          </a:solidFill>
          <a:prstDash val="dash"/>
          <a:miter lim="800000"/>
        </a:ln>
        <a:effectLst/>
      </dsp:spPr>
      <dsp:style>
        <a:lnRef idx="2">
          <a:scrgbClr r="0" g="0" b="0"/>
        </a:lnRef>
        <a:fillRef idx="0">
          <a:scrgbClr r="0" g="0" b="0"/>
        </a:fillRef>
        <a:effectRef idx="0">
          <a:scrgbClr r="0" g="0" b="0"/>
        </a:effectRef>
        <a:fontRef idx="minor"/>
      </dsp:style>
    </dsp:sp>
    <dsp:sp modelId="{772AB09C-B093-4B36-9D65-3BB456DA53E4}">
      <dsp:nvSpPr>
        <dsp:cNvPr id="0" name=""/>
        <dsp:cNvSpPr/>
      </dsp:nvSpPr>
      <dsp:spPr>
        <a:xfrm rot="1324519">
          <a:off x="2753839" y="3179376"/>
          <a:ext cx="1932293" cy="32783"/>
        </a:xfrm>
        <a:custGeom>
          <a:avLst/>
          <a:gdLst/>
          <a:ahLst/>
          <a:cxnLst/>
          <a:rect l="0" t="0" r="0" b="0"/>
          <a:pathLst>
            <a:path>
              <a:moveTo>
                <a:pt x="0" y="16391"/>
              </a:moveTo>
              <a:lnTo>
                <a:pt x="1932293" y="16391"/>
              </a:lnTo>
            </a:path>
          </a:pathLst>
        </a:custGeom>
        <a:noFill/>
        <a:ln w="12700" cap="flat" cmpd="sng" algn="ctr">
          <a:solidFill>
            <a:schemeClr val="accent3">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1C8918A-9104-4AD2-9F75-93D677B6C594}">
      <dsp:nvSpPr>
        <dsp:cNvPr id="0" name=""/>
        <dsp:cNvSpPr/>
      </dsp:nvSpPr>
      <dsp:spPr>
        <a:xfrm rot="21409816">
          <a:off x="2823204" y="2523112"/>
          <a:ext cx="1912248" cy="32783"/>
        </a:xfrm>
        <a:custGeom>
          <a:avLst/>
          <a:gdLst/>
          <a:ahLst/>
          <a:cxnLst/>
          <a:rect l="0" t="0" r="0" b="0"/>
          <a:pathLst>
            <a:path>
              <a:moveTo>
                <a:pt x="0" y="16391"/>
              </a:moveTo>
              <a:lnTo>
                <a:pt x="1912248" y="16391"/>
              </a:lnTo>
            </a:path>
          </a:pathLst>
        </a:custGeom>
        <a:noFill/>
        <a:ln w="12700" cap="flat" cmpd="sng" algn="ctr">
          <a:solidFill>
            <a:scrgbClr r="0" g="0" b="0"/>
          </a:solidFill>
          <a:prstDash val="dash"/>
          <a:miter lim="800000"/>
        </a:ln>
        <a:effectLst/>
      </dsp:spPr>
      <dsp:style>
        <a:lnRef idx="2">
          <a:scrgbClr r="0" g="0" b="0"/>
        </a:lnRef>
        <a:fillRef idx="0">
          <a:scrgbClr r="0" g="0" b="0"/>
        </a:fillRef>
        <a:effectRef idx="0">
          <a:scrgbClr r="0" g="0" b="0"/>
        </a:effectRef>
        <a:fontRef idx="minor"/>
      </dsp:style>
    </dsp:sp>
    <dsp:sp modelId="{D039CD48-9CEE-4C48-89DC-022AC6CBB706}">
      <dsp:nvSpPr>
        <dsp:cNvPr id="0" name=""/>
        <dsp:cNvSpPr/>
      </dsp:nvSpPr>
      <dsp:spPr>
        <a:xfrm rot="19773909">
          <a:off x="2687609" y="1794717"/>
          <a:ext cx="1989312" cy="32783"/>
        </a:xfrm>
        <a:custGeom>
          <a:avLst/>
          <a:gdLst/>
          <a:ahLst/>
          <a:cxnLst/>
          <a:rect l="0" t="0" r="0" b="0"/>
          <a:pathLst>
            <a:path>
              <a:moveTo>
                <a:pt x="0" y="16391"/>
              </a:moveTo>
              <a:lnTo>
                <a:pt x="1989312" y="16391"/>
              </a:lnTo>
            </a:path>
          </a:pathLst>
        </a:custGeom>
        <a:noFill/>
        <a:ln w="12700" cap="flat" cmpd="sng" algn="ctr">
          <a:solidFill>
            <a:schemeClr val="accent3">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E58E684-61B7-4108-BA7A-220A54588D91}">
      <dsp:nvSpPr>
        <dsp:cNvPr id="0" name=""/>
        <dsp:cNvSpPr/>
      </dsp:nvSpPr>
      <dsp:spPr>
        <a:xfrm>
          <a:off x="825874" y="1418777"/>
          <a:ext cx="2234249" cy="2127587"/>
        </a:xfrm>
        <a:prstGeom prst="ellipse">
          <a:avLst/>
        </a:prstGeom>
        <a:blipFill rotWithShape="1">
          <a:blip xmlns:r="http://schemas.openxmlformats.org/officeDocument/2006/relationships" r:embed="rId1"/>
          <a:srcRect/>
          <a:stretch>
            <a:fillRect/>
          </a:stretch>
        </a:blip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15F6D81-B8FE-497A-8FE3-E3E483C9E45C}">
      <dsp:nvSpPr>
        <dsp:cNvPr id="0" name=""/>
        <dsp:cNvSpPr/>
      </dsp:nvSpPr>
      <dsp:spPr>
        <a:xfrm>
          <a:off x="4402393" y="320374"/>
          <a:ext cx="1503415" cy="1252021"/>
        </a:xfrm>
        <a:prstGeom prst="ellipse">
          <a:avLst/>
        </a:prstGeom>
        <a:solidFill>
          <a:schemeClr val="bg1">
            <a:lumMod val="9500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77850">
            <a:lnSpc>
              <a:spcPct val="90000"/>
            </a:lnSpc>
            <a:spcBef>
              <a:spcPct val="0"/>
            </a:spcBef>
            <a:spcAft>
              <a:spcPct val="35000"/>
            </a:spcAft>
            <a:buNone/>
          </a:pPr>
          <a:r>
            <a:rPr lang="es-CO" sz="1200" kern="1200" dirty="0">
              <a:solidFill>
                <a:prstClr val="black">
                  <a:hueOff val="0"/>
                  <a:satOff val="0"/>
                  <a:lumOff val="0"/>
                  <a:alphaOff val="0"/>
                </a:prstClr>
              </a:solidFill>
              <a:latin typeface="Calibri" panose="020F0502020204030204"/>
              <a:ea typeface="+mn-ea"/>
              <a:cs typeface="+mn-cs"/>
            </a:rPr>
            <a:t>Notificación al sistema de vigilancia</a:t>
          </a:r>
        </a:p>
      </dsp:txBody>
      <dsp:txXfrm>
        <a:off x="4622563" y="503728"/>
        <a:ext cx="1063075" cy="885313"/>
      </dsp:txXfrm>
    </dsp:sp>
    <dsp:sp modelId="{EA1FFFF3-A5C8-4D46-9740-3B3755269C48}">
      <dsp:nvSpPr>
        <dsp:cNvPr id="0" name=""/>
        <dsp:cNvSpPr/>
      </dsp:nvSpPr>
      <dsp:spPr>
        <a:xfrm>
          <a:off x="4732373" y="1807560"/>
          <a:ext cx="1508983" cy="1274765"/>
        </a:xfrm>
        <a:prstGeom prst="ellipse">
          <a:avLst/>
        </a:prstGeom>
        <a:solidFill>
          <a:schemeClr val="bg1">
            <a:lumMod val="9500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s-CO" sz="1200" kern="1200" dirty="0"/>
            <a:t>Inscripción del paciente al programa de tuberculosis de cada territorio</a:t>
          </a:r>
        </a:p>
      </dsp:txBody>
      <dsp:txXfrm>
        <a:off x="4953358" y="1994245"/>
        <a:ext cx="1067013" cy="901395"/>
      </dsp:txXfrm>
    </dsp:sp>
    <dsp:sp modelId="{949FD1A5-C840-4BA6-94A6-15C63E7F4772}">
      <dsp:nvSpPr>
        <dsp:cNvPr id="0" name=""/>
        <dsp:cNvSpPr/>
      </dsp:nvSpPr>
      <dsp:spPr>
        <a:xfrm>
          <a:off x="4547706" y="3205852"/>
          <a:ext cx="1423707" cy="1228597"/>
        </a:xfrm>
        <a:prstGeom prst="ellipse">
          <a:avLst/>
        </a:prstGeom>
        <a:solidFill>
          <a:schemeClr val="bg1">
            <a:lumMod val="9500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s-CO" sz="1200" kern="1200" dirty="0"/>
            <a:t>Información Básica para la realización de pruebas de tamizaje para VIH </a:t>
          </a:r>
        </a:p>
      </dsp:txBody>
      <dsp:txXfrm>
        <a:off x="4756203" y="3385776"/>
        <a:ext cx="1006713" cy="868749"/>
      </dsp:txXfrm>
    </dsp:sp>
    <dsp:sp modelId="{01BB7B80-3171-4A6B-9B4A-98FD6905FDCC}">
      <dsp:nvSpPr>
        <dsp:cNvPr id="0" name=""/>
        <dsp:cNvSpPr/>
      </dsp:nvSpPr>
      <dsp:spPr>
        <a:xfrm>
          <a:off x="2570661" y="3795080"/>
          <a:ext cx="2006141" cy="1435691"/>
        </a:xfrm>
        <a:prstGeom prst="ellipse">
          <a:avLst/>
        </a:prstGeom>
        <a:solidFill>
          <a:schemeClr val="bg1">
            <a:lumMod val="9500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s-CO" sz="1200" kern="1200" dirty="0"/>
            <a:t>Pruebas de sensibilidad e identificación  de </a:t>
          </a:r>
          <a:r>
            <a:rPr lang="es-CO" sz="1200" i="1" kern="1200" dirty="0"/>
            <a:t>Mycobacterium tuberculosis </a:t>
          </a:r>
          <a:r>
            <a:rPr lang="es-CO" sz="1200" kern="1200" dirty="0"/>
            <a:t>a los fármacos antituberculosis</a:t>
          </a:r>
        </a:p>
      </dsp:txBody>
      <dsp:txXfrm>
        <a:off x="2864454" y="4005332"/>
        <a:ext cx="1418555" cy="1015187"/>
      </dsp:txXfrm>
    </dsp:sp>
    <dsp:sp modelId="{A52F58C8-C2DE-444A-A1A4-2F87600D766B}">
      <dsp:nvSpPr>
        <dsp:cNvPr id="0" name=""/>
        <dsp:cNvSpPr/>
      </dsp:nvSpPr>
      <dsp:spPr>
        <a:xfrm>
          <a:off x="1106296" y="4174088"/>
          <a:ext cx="1423707" cy="1228597"/>
        </a:xfrm>
        <a:prstGeom prst="ellipse">
          <a:avLst/>
        </a:prstGeom>
        <a:solidFill>
          <a:schemeClr val="bg1">
            <a:lumMod val="9500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s-CO" sz="1200" kern="1200" dirty="0">
              <a:solidFill>
                <a:prstClr val="black">
                  <a:hueOff val="0"/>
                  <a:satOff val="0"/>
                  <a:lumOff val="0"/>
                  <a:alphaOff val="0"/>
                </a:prstClr>
              </a:solidFill>
              <a:latin typeface="Calibri" panose="020F0502020204030204"/>
              <a:ea typeface="+mn-ea"/>
              <a:cs typeface="+mn-cs"/>
            </a:rPr>
            <a:t>Investigación de campo y estudio de contactos</a:t>
          </a:r>
        </a:p>
      </dsp:txBody>
      <dsp:txXfrm>
        <a:off x="1314793" y="4354012"/>
        <a:ext cx="1006713" cy="86874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48BBBFE-1FB3-4791-8CCC-26A0CE5F636C}">
      <dsp:nvSpPr>
        <dsp:cNvPr id="0" name=""/>
        <dsp:cNvSpPr/>
      </dsp:nvSpPr>
      <dsp:spPr>
        <a:xfrm>
          <a:off x="247415" y="1771861"/>
          <a:ext cx="399943" cy="735090"/>
        </a:xfrm>
        <a:custGeom>
          <a:avLst/>
          <a:gdLst/>
          <a:ahLst/>
          <a:cxnLst/>
          <a:rect l="0" t="0" r="0" b="0"/>
          <a:pathLst>
            <a:path>
              <a:moveTo>
                <a:pt x="0" y="0"/>
              </a:moveTo>
              <a:lnTo>
                <a:pt x="199971" y="0"/>
              </a:lnTo>
              <a:lnTo>
                <a:pt x="199971" y="735090"/>
              </a:lnTo>
              <a:lnTo>
                <a:pt x="399943" y="735090"/>
              </a:lnTo>
            </a:path>
          </a:pathLst>
        </a:custGeom>
        <a:noFill/>
        <a:ln w="12700" cap="flat" cmpd="sng" algn="ctr">
          <a:solidFill>
            <a:schemeClr val="accent3">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s-CO" sz="500" kern="1200"/>
        </a:p>
      </dsp:txBody>
      <dsp:txXfrm>
        <a:off x="426466" y="2118485"/>
        <a:ext cx="41842" cy="41842"/>
      </dsp:txXfrm>
    </dsp:sp>
    <dsp:sp modelId="{67C3B457-23C2-4D90-8329-50C72D743242}">
      <dsp:nvSpPr>
        <dsp:cNvPr id="0" name=""/>
        <dsp:cNvSpPr/>
      </dsp:nvSpPr>
      <dsp:spPr>
        <a:xfrm>
          <a:off x="247415" y="1127064"/>
          <a:ext cx="390631" cy="644796"/>
        </a:xfrm>
        <a:custGeom>
          <a:avLst/>
          <a:gdLst/>
          <a:ahLst/>
          <a:cxnLst/>
          <a:rect l="0" t="0" r="0" b="0"/>
          <a:pathLst>
            <a:path>
              <a:moveTo>
                <a:pt x="0" y="644796"/>
              </a:moveTo>
              <a:lnTo>
                <a:pt x="195315" y="644796"/>
              </a:lnTo>
              <a:lnTo>
                <a:pt x="195315" y="0"/>
              </a:lnTo>
              <a:lnTo>
                <a:pt x="390631" y="0"/>
              </a:lnTo>
            </a:path>
          </a:pathLst>
        </a:custGeom>
        <a:noFill/>
        <a:ln w="12700" cap="flat" cmpd="sng" algn="ctr">
          <a:solidFill>
            <a:schemeClr val="accent3">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s-CO" sz="500" kern="1200"/>
        </a:p>
      </dsp:txBody>
      <dsp:txXfrm>
        <a:off x="423884" y="1430615"/>
        <a:ext cx="37694" cy="37694"/>
      </dsp:txXfrm>
    </dsp:sp>
    <dsp:sp modelId="{8F0F6814-1FCA-437E-B4B0-469E48171CBC}">
      <dsp:nvSpPr>
        <dsp:cNvPr id="0" name=""/>
        <dsp:cNvSpPr/>
      </dsp:nvSpPr>
      <dsp:spPr>
        <a:xfrm rot="16200000">
          <a:off x="-1648153" y="1648153"/>
          <a:ext cx="3543722" cy="247415"/>
        </a:xfrm>
        <a:prstGeom prst="rect">
          <a:avLst/>
        </a:prstGeom>
        <a:solidFill>
          <a:schemeClr val="bg1">
            <a:lumMod val="8500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s-CO" sz="1800" b="1" i="1" kern="1200" dirty="0">
              <a:solidFill>
                <a:srgbClr val="C00000"/>
              </a:solidFill>
              <a:effectLst/>
            </a:rPr>
            <a:t>Sintomático respiratorio</a:t>
          </a:r>
        </a:p>
      </dsp:txBody>
      <dsp:txXfrm>
        <a:off x="-1648153" y="1648153"/>
        <a:ext cx="3543722" cy="247415"/>
      </dsp:txXfrm>
    </dsp:sp>
    <dsp:sp modelId="{EF3D2B25-ED45-4421-A0AE-A8CA06DEF9E5}">
      <dsp:nvSpPr>
        <dsp:cNvPr id="0" name=""/>
        <dsp:cNvSpPr/>
      </dsp:nvSpPr>
      <dsp:spPr>
        <a:xfrm>
          <a:off x="638046" y="459519"/>
          <a:ext cx="1715006" cy="1335090"/>
        </a:xfrm>
        <a:prstGeom prst="rect">
          <a:avLst/>
        </a:prstGeom>
        <a:solidFill>
          <a:schemeClr val="bg1">
            <a:lumMod val="9500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s-CO" sz="1400" b="1" kern="1200" dirty="0">
              <a:solidFill>
                <a:srgbClr val="3C78D8">
                  <a:lumMod val="75000"/>
                </a:srgbClr>
              </a:solidFill>
              <a:ea typeface="Times New Roman" panose="02020603050405020304" pitchFamily="18" charset="0"/>
              <a:cs typeface="Arial"/>
              <a:sym typeface="Arial"/>
            </a:rPr>
            <a:t>bacteriológicamente confirmado: Baciloscopia, Cultivo líquido, prueba molecular</a:t>
          </a:r>
          <a:endParaRPr lang="es-CO" sz="1400" kern="1200" dirty="0"/>
        </a:p>
      </dsp:txBody>
      <dsp:txXfrm>
        <a:off x="638046" y="459519"/>
        <a:ext cx="1715006" cy="1335090"/>
      </dsp:txXfrm>
    </dsp:sp>
    <dsp:sp modelId="{C9319301-F660-45D6-851D-5F1C980D35DD}">
      <dsp:nvSpPr>
        <dsp:cNvPr id="0" name=""/>
        <dsp:cNvSpPr/>
      </dsp:nvSpPr>
      <dsp:spPr>
        <a:xfrm>
          <a:off x="647359" y="1644823"/>
          <a:ext cx="1715006" cy="1724255"/>
        </a:xfrm>
        <a:prstGeom prst="rect">
          <a:avLst/>
        </a:prstGeom>
        <a:solidFill>
          <a:schemeClr val="bg1">
            <a:lumMod val="9500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s-CO" sz="1100" b="1" kern="1200" dirty="0"/>
            <a:t>Clínicamente diagnosticado</a:t>
          </a:r>
          <a:r>
            <a:rPr lang="es-CO" sz="1100" kern="1200" dirty="0"/>
            <a:t>:</a:t>
          </a:r>
        </a:p>
        <a:p>
          <a:pPr lvl="0" algn="ctr" defTabSz="488950">
            <a:lnSpc>
              <a:spcPct val="90000"/>
            </a:lnSpc>
            <a:spcBef>
              <a:spcPct val="0"/>
            </a:spcBef>
            <a:spcAft>
              <a:spcPct val="35000"/>
            </a:spcAft>
          </a:pPr>
          <a:r>
            <a:rPr lang="es-CO" sz="1100" kern="1200" dirty="0"/>
            <a:t> cuadro</a:t>
          </a:r>
          <a:r>
            <a:rPr lang="es-CO" sz="1100" kern="1200" dirty="0">
              <a:solidFill>
                <a:srgbClr val="000000"/>
              </a:solidFill>
              <a:ea typeface="Times New Roman" panose="02020603050405020304" pitchFamily="18" charset="0"/>
              <a:cs typeface="Arial"/>
              <a:sym typeface="Arial"/>
            </a:rPr>
            <a:t> clínico sugestivo acompañado de anomalías exámenes radiográficos con un ayuda diagnostica (radiografía simple o tomografía, </a:t>
          </a:r>
          <a:r>
            <a:rPr lang="es-CO" sz="1100" kern="1200" dirty="0" err="1">
              <a:solidFill>
                <a:srgbClr val="000000"/>
              </a:solidFill>
              <a:ea typeface="Times New Roman" panose="02020603050405020304" pitchFamily="18" charset="0"/>
              <a:cs typeface="Arial"/>
              <a:sym typeface="Arial"/>
            </a:rPr>
            <a:t>bipsia</a:t>
          </a:r>
          <a:r>
            <a:rPr lang="es-CO" sz="1100" kern="1200" dirty="0">
              <a:solidFill>
                <a:srgbClr val="000000"/>
              </a:solidFill>
              <a:ea typeface="Times New Roman" panose="02020603050405020304" pitchFamily="18" charset="0"/>
              <a:cs typeface="Arial"/>
              <a:sym typeface="Arial"/>
            </a:rPr>
            <a:t> , histopatología)</a:t>
          </a:r>
          <a:endParaRPr lang="es-CO" sz="1100" kern="1200" dirty="0"/>
        </a:p>
      </dsp:txBody>
      <dsp:txXfrm>
        <a:off x="647359" y="1644823"/>
        <a:ext cx="1715006" cy="172425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EEC532-A4DC-4000-A51F-67C4105E1950}">
      <dsp:nvSpPr>
        <dsp:cNvPr id="0" name=""/>
        <dsp:cNvSpPr/>
      </dsp:nvSpPr>
      <dsp:spPr>
        <a:xfrm>
          <a:off x="350831" y="269250"/>
          <a:ext cx="423108" cy="423108"/>
        </a:xfrm>
        <a:prstGeom prst="gear9">
          <a:avLst/>
        </a:prstGeom>
        <a:solidFill>
          <a:srgbClr val="00FA00"/>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endParaRPr lang="es-CO" sz="1300" kern="1200" dirty="0"/>
        </a:p>
      </dsp:txBody>
      <dsp:txXfrm>
        <a:off x="435895" y="368361"/>
        <a:ext cx="252980" cy="217486"/>
      </dsp:txXfrm>
    </dsp:sp>
    <dsp:sp modelId="{808C7B34-8057-4CB6-9C9F-2A2AED09BB2C}">
      <dsp:nvSpPr>
        <dsp:cNvPr id="0" name=""/>
        <dsp:cNvSpPr/>
      </dsp:nvSpPr>
      <dsp:spPr>
        <a:xfrm>
          <a:off x="104659" y="169243"/>
          <a:ext cx="307715" cy="307715"/>
        </a:xfrm>
        <a:prstGeom prst="gear6">
          <a:avLst/>
        </a:prstGeom>
        <a:solidFill>
          <a:srgbClr val="00FA00"/>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endParaRPr lang="es-CO" sz="900" kern="1200" dirty="0"/>
        </a:p>
      </dsp:txBody>
      <dsp:txXfrm>
        <a:off x="182127" y="247179"/>
        <a:ext cx="152779" cy="151843"/>
      </dsp:txXfrm>
    </dsp:sp>
    <dsp:sp modelId="{394B7D11-0D64-4D6B-8FDB-AC2EAE9C27EF}">
      <dsp:nvSpPr>
        <dsp:cNvPr id="0" name=""/>
        <dsp:cNvSpPr/>
      </dsp:nvSpPr>
      <dsp:spPr>
        <a:xfrm>
          <a:off x="324273" y="221067"/>
          <a:ext cx="520423" cy="520423"/>
        </a:xfrm>
        <a:prstGeom prst="circularArrow">
          <a:avLst>
            <a:gd name="adj1" fmla="val 4878"/>
            <a:gd name="adj2" fmla="val 312630"/>
            <a:gd name="adj3" fmla="val 2560294"/>
            <a:gd name="adj4" fmla="val 16348569"/>
            <a:gd name="adj5" fmla="val 5691"/>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61DE4AE-F6C2-4A74-B299-C76E42A702F3}">
      <dsp:nvSpPr>
        <dsp:cNvPr id="0" name=""/>
        <dsp:cNvSpPr/>
      </dsp:nvSpPr>
      <dsp:spPr>
        <a:xfrm>
          <a:off x="50163" y="115856"/>
          <a:ext cx="393490" cy="393490"/>
        </a:xfrm>
        <a:prstGeom prst="leftCircularArrow">
          <a:avLst>
            <a:gd name="adj1" fmla="val 6452"/>
            <a:gd name="adj2" fmla="val 429999"/>
            <a:gd name="adj3" fmla="val 10489124"/>
            <a:gd name="adj4" fmla="val 14837806"/>
            <a:gd name="adj5" fmla="val 7527"/>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7C73A6-F87E-481E-9217-5D473AD3D1F0}">
      <dsp:nvSpPr>
        <dsp:cNvPr id="0" name=""/>
        <dsp:cNvSpPr/>
      </dsp:nvSpPr>
      <dsp:spPr>
        <a:xfrm rot="7614323">
          <a:off x="2053572" y="3372228"/>
          <a:ext cx="412704" cy="23247"/>
        </a:xfrm>
        <a:custGeom>
          <a:avLst/>
          <a:gdLst/>
          <a:ahLst/>
          <a:cxnLst/>
          <a:rect l="0" t="0" r="0" b="0"/>
          <a:pathLst>
            <a:path>
              <a:moveTo>
                <a:pt x="0" y="11623"/>
              </a:moveTo>
              <a:lnTo>
                <a:pt x="412704" y="11623"/>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3C7B93F-2B9D-43BC-A714-F3C1C1DD00E7}">
      <dsp:nvSpPr>
        <dsp:cNvPr id="0" name=""/>
        <dsp:cNvSpPr/>
      </dsp:nvSpPr>
      <dsp:spPr>
        <a:xfrm rot="3761082">
          <a:off x="2831868" y="3457789"/>
          <a:ext cx="564024" cy="23247"/>
        </a:xfrm>
        <a:custGeom>
          <a:avLst/>
          <a:gdLst/>
          <a:ahLst/>
          <a:cxnLst/>
          <a:rect l="0" t="0" r="0" b="0"/>
          <a:pathLst>
            <a:path>
              <a:moveTo>
                <a:pt x="0" y="11623"/>
              </a:moveTo>
              <a:lnTo>
                <a:pt x="564024" y="11623"/>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446B54C-3010-4373-95F0-D312F1E0ED51}">
      <dsp:nvSpPr>
        <dsp:cNvPr id="0" name=""/>
        <dsp:cNvSpPr/>
      </dsp:nvSpPr>
      <dsp:spPr>
        <a:xfrm rot="1020078">
          <a:off x="3180752" y="3098041"/>
          <a:ext cx="1503554" cy="23247"/>
        </a:xfrm>
        <a:custGeom>
          <a:avLst/>
          <a:gdLst/>
          <a:ahLst/>
          <a:cxnLst/>
          <a:rect l="0" t="0" r="0" b="0"/>
          <a:pathLst>
            <a:path>
              <a:moveTo>
                <a:pt x="0" y="11623"/>
              </a:moveTo>
              <a:lnTo>
                <a:pt x="1503554" y="11623"/>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411BB26-2471-4048-AE2F-6D5CF957D53E}">
      <dsp:nvSpPr>
        <dsp:cNvPr id="0" name=""/>
        <dsp:cNvSpPr/>
      </dsp:nvSpPr>
      <dsp:spPr>
        <a:xfrm rot="305262">
          <a:off x="3204296" y="2985084"/>
          <a:ext cx="4726212" cy="23247"/>
        </a:xfrm>
        <a:custGeom>
          <a:avLst/>
          <a:gdLst/>
          <a:ahLst/>
          <a:cxnLst/>
          <a:rect l="0" t="0" r="0" b="0"/>
          <a:pathLst>
            <a:path>
              <a:moveTo>
                <a:pt x="0" y="11623"/>
              </a:moveTo>
              <a:lnTo>
                <a:pt x="4726212" y="11623"/>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5FB08D3-D03F-4A93-95DF-20C917467550}">
      <dsp:nvSpPr>
        <dsp:cNvPr id="0" name=""/>
        <dsp:cNvSpPr/>
      </dsp:nvSpPr>
      <dsp:spPr>
        <a:xfrm rot="20784591">
          <a:off x="3159120" y="2161502"/>
          <a:ext cx="3892065" cy="23247"/>
        </a:xfrm>
        <a:custGeom>
          <a:avLst/>
          <a:gdLst/>
          <a:ahLst/>
          <a:cxnLst/>
          <a:rect l="0" t="0" r="0" b="0"/>
          <a:pathLst>
            <a:path>
              <a:moveTo>
                <a:pt x="0" y="11623"/>
              </a:moveTo>
              <a:lnTo>
                <a:pt x="3892065" y="11623"/>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5A66B7D-D82F-4871-8EC7-8065C7185C0D}">
      <dsp:nvSpPr>
        <dsp:cNvPr id="0" name=""/>
        <dsp:cNvSpPr/>
      </dsp:nvSpPr>
      <dsp:spPr>
        <a:xfrm rot="19506220">
          <a:off x="3000726" y="1725481"/>
          <a:ext cx="2367811" cy="23247"/>
        </a:xfrm>
        <a:custGeom>
          <a:avLst/>
          <a:gdLst/>
          <a:ahLst/>
          <a:cxnLst/>
          <a:rect l="0" t="0" r="0" b="0"/>
          <a:pathLst>
            <a:path>
              <a:moveTo>
                <a:pt x="0" y="11623"/>
              </a:moveTo>
              <a:lnTo>
                <a:pt x="2367811" y="11623"/>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936111D-4FD9-474B-9D75-94AD363944DA}">
      <dsp:nvSpPr>
        <dsp:cNvPr id="0" name=""/>
        <dsp:cNvSpPr/>
      </dsp:nvSpPr>
      <dsp:spPr>
        <a:xfrm flipH="1" flipV="1">
          <a:off x="1106070" y="916325"/>
          <a:ext cx="1970289" cy="1790075"/>
        </a:xfrm>
        <a:prstGeom prst="ellipse">
          <a:avLst/>
        </a:prstGeom>
        <a:blipFill rotWithShape="0">
          <a:blip xmlns:r="http://schemas.openxmlformats.org/officeDocument/2006/relationships" r:embed="rId1"/>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4701393-B0F3-4C28-8637-3ED53460A44E}">
      <dsp:nvSpPr>
        <dsp:cNvPr id="0" name=""/>
        <dsp:cNvSpPr/>
      </dsp:nvSpPr>
      <dsp:spPr>
        <a:xfrm>
          <a:off x="4794852" y="-456691"/>
          <a:ext cx="2513899" cy="1782834"/>
        </a:xfrm>
        <a:prstGeom prst="ellipse">
          <a:avLst/>
        </a:prstGeom>
        <a:solidFill>
          <a:schemeClr val="accent4">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rtl="0">
            <a:lnSpc>
              <a:spcPct val="90000"/>
            </a:lnSpc>
            <a:spcBef>
              <a:spcPct val="0"/>
            </a:spcBef>
            <a:spcAft>
              <a:spcPct val="35000"/>
            </a:spcAft>
          </a:pPr>
          <a:r>
            <a:rPr lang="es-CO" sz="1400" b="1" kern="1200" dirty="0">
              <a:solidFill>
                <a:schemeClr val="tx1"/>
              </a:solidFill>
              <a:latin typeface="Calibri" panose="020F0502020204030204" pitchFamily="34" charset="0"/>
              <a:ea typeface="Calibri" panose="020F0502020204030204" pitchFamily="34" charset="0"/>
              <a:cs typeface="Times New Roman" panose="02020603050405020304" pitchFamily="18" charset="0"/>
            </a:rPr>
            <a:t>Realizar durante la consulta educación acerca de la tuberculosis, las características del tratamiento, las modalidades del seguimiento </a:t>
          </a:r>
          <a:endParaRPr lang="es-CO" sz="1400" b="1" kern="1200" dirty="0">
            <a:solidFill>
              <a:schemeClr val="tx1"/>
            </a:solidFill>
          </a:endParaRPr>
        </a:p>
      </dsp:txBody>
      <dsp:txXfrm>
        <a:off x="5163004" y="-195601"/>
        <a:ext cx="1777595" cy="1260654"/>
      </dsp:txXfrm>
    </dsp:sp>
    <dsp:sp modelId="{F08FAC64-50BB-4F1E-B5F0-BB46C224F1C0}">
      <dsp:nvSpPr>
        <dsp:cNvPr id="0" name=""/>
        <dsp:cNvSpPr/>
      </dsp:nvSpPr>
      <dsp:spPr>
        <a:xfrm>
          <a:off x="6856340" y="262647"/>
          <a:ext cx="3627362" cy="2097390"/>
        </a:xfrm>
        <a:prstGeom prst="ellipse">
          <a:avLst/>
        </a:prstGeom>
        <a:solidFill>
          <a:schemeClr val="accent4">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rtl="0">
            <a:lnSpc>
              <a:spcPct val="90000"/>
            </a:lnSpc>
            <a:spcBef>
              <a:spcPct val="0"/>
            </a:spcBef>
            <a:spcAft>
              <a:spcPct val="35000"/>
            </a:spcAft>
          </a:pPr>
          <a:r>
            <a:rPr lang="es-CO" sz="1600" b="1" kern="1200" dirty="0">
              <a:solidFill>
                <a:schemeClr val="tx1"/>
              </a:solidFill>
              <a:latin typeface="Calibri" panose="020F0502020204030204" pitchFamily="34" charset="0"/>
              <a:ea typeface="Calibri" panose="020F0502020204030204" pitchFamily="34" charset="0"/>
              <a:cs typeface="Times New Roman" panose="02020603050405020304" pitchFamily="18" charset="0"/>
            </a:rPr>
            <a:t>Evaluar posibles interacciones medicamentosas, manejo de comorbilidades e </a:t>
          </a:r>
          <a:r>
            <a:rPr lang="es-CO" sz="1600" b="1"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Interconsulta con otras disciplinas ac</a:t>
          </a:r>
          <a:r>
            <a:rPr lang="es-CO" sz="1600" b="1" kern="1200" dirty="0">
              <a:solidFill>
                <a:schemeClr val="tx1"/>
              </a:solidFill>
              <a:latin typeface="Calibri" panose="020F0502020204030204" pitchFamily="34" charset="0"/>
              <a:ea typeface="Calibri" panose="020F0502020204030204" pitchFamily="34" charset="0"/>
              <a:cs typeface="Times New Roman" panose="02020603050405020304" pitchFamily="18" charset="0"/>
            </a:rPr>
            <a:t>orde a las condiciones clínicas del paciente. </a:t>
          </a:r>
          <a:endParaRPr lang="es-CO" sz="1600" b="1" kern="1200" dirty="0">
            <a:solidFill>
              <a:schemeClr val="tx1"/>
            </a:solidFill>
          </a:endParaRPr>
        </a:p>
      </dsp:txBody>
      <dsp:txXfrm>
        <a:off x="7387555" y="569803"/>
        <a:ext cx="2564932" cy="1483078"/>
      </dsp:txXfrm>
    </dsp:sp>
    <dsp:sp modelId="{9DB0694F-A032-4371-BE3C-B20C4DFDA95E}">
      <dsp:nvSpPr>
        <dsp:cNvPr id="0" name=""/>
        <dsp:cNvSpPr/>
      </dsp:nvSpPr>
      <dsp:spPr>
        <a:xfrm>
          <a:off x="7916241" y="2233329"/>
          <a:ext cx="2263937" cy="2146555"/>
        </a:xfrm>
        <a:prstGeom prst="ellipse">
          <a:avLst/>
        </a:prstGeom>
        <a:solidFill>
          <a:schemeClr val="accent6">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rtl="0">
            <a:lnSpc>
              <a:spcPct val="90000"/>
            </a:lnSpc>
            <a:spcBef>
              <a:spcPct val="0"/>
            </a:spcBef>
            <a:spcAft>
              <a:spcPct val="35000"/>
            </a:spcAft>
          </a:pPr>
          <a:r>
            <a:rPr lang="es-CO" sz="1600" b="1"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Prescribir los paraclínicos de diagnóstico, ofrecer la prueba para VIH</a:t>
          </a:r>
          <a:endParaRPr lang="es-CO" sz="1600" b="1" kern="1200" dirty="0">
            <a:solidFill>
              <a:schemeClr val="tx1"/>
            </a:solidFill>
          </a:endParaRPr>
        </a:p>
      </dsp:txBody>
      <dsp:txXfrm>
        <a:off x="8247787" y="2547685"/>
        <a:ext cx="1600845" cy="1517843"/>
      </dsp:txXfrm>
    </dsp:sp>
    <dsp:sp modelId="{8AD2C337-3B36-4307-85FE-165728141CF6}">
      <dsp:nvSpPr>
        <dsp:cNvPr id="0" name=""/>
        <dsp:cNvSpPr/>
      </dsp:nvSpPr>
      <dsp:spPr>
        <a:xfrm>
          <a:off x="4569341" y="2480611"/>
          <a:ext cx="2912228" cy="2537954"/>
        </a:xfrm>
        <a:prstGeom prst="ellipse">
          <a:avLst/>
        </a:prstGeom>
        <a:solidFill>
          <a:schemeClr val="accent2">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rtl="0">
            <a:lnSpc>
              <a:spcPct val="90000"/>
            </a:lnSpc>
            <a:spcBef>
              <a:spcPct val="0"/>
            </a:spcBef>
            <a:spcAft>
              <a:spcPct val="35000"/>
            </a:spcAft>
          </a:pPr>
          <a:r>
            <a:rPr lang="es-CO" sz="1400" kern="1200" dirty="0">
              <a:solidFill>
                <a:schemeClr val="tx1"/>
              </a:solidFill>
              <a:latin typeface="Calibri" panose="020F0502020204030204" pitchFamily="34" charset="0"/>
              <a:ea typeface="Calibri" panose="020F0502020204030204" pitchFamily="34" charset="0"/>
              <a:cs typeface="Times New Roman" panose="02020603050405020304" pitchFamily="18" charset="0"/>
            </a:rPr>
            <a:t>prescripción del tratamiento especificando dosis de cada medicamento según peso y ajustar en cada control la dosis de acuerdo con el peso. Monitoreo y manejo de reacciones adversas, signos de mejoría clínica.</a:t>
          </a:r>
          <a:endParaRPr lang="es-CO" sz="1400" b="1" kern="1200" dirty="0">
            <a:solidFill>
              <a:schemeClr val="tx1"/>
            </a:solidFill>
          </a:endParaRPr>
        </a:p>
      </dsp:txBody>
      <dsp:txXfrm>
        <a:off x="4995827" y="2852286"/>
        <a:ext cx="2059256" cy="1794604"/>
      </dsp:txXfrm>
    </dsp:sp>
    <dsp:sp modelId="{BB209314-A2FF-4538-B4A1-2B6E849C4855}">
      <dsp:nvSpPr>
        <dsp:cNvPr id="0" name=""/>
        <dsp:cNvSpPr/>
      </dsp:nvSpPr>
      <dsp:spPr>
        <a:xfrm>
          <a:off x="2794925" y="3594024"/>
          <a:ext cx="1768244" cy="1939324"/>
        </a:xfrm>
        <a:prstGeom prst="ellipse">
          <a:avLst/>
        </a:prstGeom>
        <a:solidFill>
          <a:srgbClr val="FFC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s-CO" sz="16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Diligenciar la ficha de notificación 813</a:t>
          </a:r>
          <a:endParaRPr lang="es-CO" sz="1600" kern="1200" dirty="0">
            <a:solidFill>
              <a:schemeClr val="tx1"/>
            </a:solidFill>
          </a:endParaRPr>
        </a:p>
      </dsp:txBody>
      <dsp:txXfrm>
        <a:off x="3053878" y="3878031"/>
        <a:ext cx="1250338" cy="1371310"/>
      </dsp:txXfrm>
    </dsp:sp>
    <dsp:sp modelId="{AACD6D8D-FA63-4DBD-9326-26EFD73D3A6C}">
      <dsp:nvSpPr>
        <dsp:cNvPr id="0" name=""/>
        <dsp:cNvSpPr/>
      </dsp:nvSpPr>
      <dsp:spPr>
        <a:xfrm>
          <a:off x="154364" y="3289023"/>
          <a:ext cx="2463832" cy="2516369"/>
        </a:xfrm>
        <a:prstGeom prst="ellipse">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rtl="0">
            <a:lnSpc>
              <a:spcPct val="90000"/>
            </a:lnSpc>
            <a:spcBef>
              <a:spcPct val="0"/>
            </a:spcBef>
            <a:spcAft>
              <a:spcPct val="35000"/>
            </a:spcAft>
          </a:pPr>
          <a:r>
            <a:rPr lang="es-CO" sz="1800" kern="1200" dirty="0">
              <a:solidFill>
                <a:schemeClr val="tx1"/>
              </a:solidFill>
            </a:rPr>
            <a:t>Educación sobre higiene de la tos, transmisión de la enfermedad, uso de mascarilla</a:t>
          </a:r>
        </a:p>
      </dsp:txBody>
      <dsp:txXfrm>
        <a:off x="515184" y="3657537"/>
        <a:ext cx="1742192" cy="177934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7C73A6-F87E-481E-9217-5D473AD3D1F0}">
      <dsp:nvSpPr>
        <dsp:cNvPr id="0" name=""/>
        <dsp:cNvSpPr/>
      </dsp:nvSpPr>
      <dsp:spPr>
        <a:xfrm rot="7614323">
          <a:off x="2104851" y="3414799"/>
          <a:ext cx="412704" cy="23247"/>
        </a:xfrm>
        <a:custGeom>
          <a:avLst/>
          <a:gdLst/>
          <a:ahLst/>
          <a:cxnLst/>
          <a:rect l="0" t="0" r="0" b="0"/>
          <a:pathLst>
            <a:path>
              <a:moveTo>
                <a:pt x="0" y="11623"/>
              </a:moveTo>
              <a:lnTo>
                <a:pt x="412704" y="11623"/>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3C7B93F-2B9D-43BC-A714-F3C1C1DD00E7}">
      <dsp:nvSpPr>
        <dsp:cNvPr id="0" name=""/>
        <dsp:cNvSpPr/>
      </dsp:nvSpPr>
      <dsp:spPr>
        <a:xfrm rot="3823285">
          <a:off x="2881212" y="3481127"/>
          <a:ext cx="515993" cy="23247"/>
        </a:xfrm>
        <a:custGeom>
          <a:avLst/>
          <a:gdLst/>
          <a:ahLst/>
          <a:cxnLst/>
          <a:rect l="0" t="0" r="0" b="0"/>
          <a:pathLst>
            <a:path>
              <a:moveTo>
                <a:pt x="0" y="11623"/>
              </a:moveTo>
              <a:lnTo>
                <a:pt x="515993" y="11623"/>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446B54C-3010-4373-95F0-D312F1E0ED51}">
      <dsp:nvSpPr>
        <dsp:cNvPr id="0" name=""/>
        <dsp:cNvSpPr/>
      </dsp:nvSpPr>
      <dsp:spPr>
        <a:xfrm rot="1020078">
          <a:off x="3232650" y="3136468"/>
          <a:ext cx="1475207" cy="23247"/>
        </a:xfrm>
        <a:custGeom>
          <a:avLst/>
          <a:gdLst/>
          <a:ahLst/>
          <a:cxnLst/>
          <a:rect l="0" t="0" r="0" b="0"/>
          <a:pathLst>
            <a:path>
              <a:moveTo>
                <a:pt x="0" y="11623"/>
              </a:moveTo>
              <a:lnTo>
                <a:pt x="1475207" y="11623"/>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411BB26-2471-4048-AE2F-6D5CF957D53E}">
      <dsp:nvSpPr>
        <dsp:cNvPr id="0" name=""/>
        <dsp:cNvSpPr/>
      </dsp:nvSpPr>
      <dsp:spPr>
        <a:xfrm rot="157262">
          <a:off x="3262823" y="2887700"/>
          <a:ext cx="3940700" cy="23247"/>
        </a:xfrm>
        <a:custGeom>
          <a:avLst/>
          <a:gdLst/>
          <a:ahLst/>
          <a:cxnLst/>
          <a:rect l="0" t="0" r="0" b="0"/>
          <a:pathLst>
            <a:path>
              <a:moveTo>
                <a:pt x="0" y="11623"/>
              </a:moveTo>
              <a:lnTo>
                <a:pt x="3940700" y="11623"/>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5FB08D3-D03F-4A93-95DF-20C917467550}">
      <dsp:nvSpPr>
        <dsp:cNvPr id="0" name=""/>
        <dsp:cNvSpPr/>
      </dsp:nvSpPr>
      <dsp:spPr>
        <a:xfrm rot="20721083">
          <a:off x="3186769" y="2044289"/>
          <a:ext cx="4806384" cy="23247"/>
        </a:xfrm>
        <a:custGeom>
          <a:avLst/>
          <a:gdLst/>
          <a:ahLst/>
          <a:cxnLst/>
          <a:rect l="0" t="0" r="0" b="0"/>
          <a:pathLst>
            <a:path>
              <a:moveTo>
                <a:pt x="0" y="11623"/>
              </a:moveTo>
              <a:lnTo>
                <a:pt x="4806384" y="11623"/>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5A66B7D-D82F-4871-8EC7-8065C7185C0D}">
      <dsp:nvSpPr>
        <dsp:cNvPr id="0" name=""/>
        <dsp:cNvSpPr/>
      </dsp:nvSpPr>
      <dsp:spPr>
        <a:xfrm rot="19436907">
          <a:off x="3072778" y="1840608"/>
          <a:ext cx="2006211" cy="23247"/>
        </a:xfrm>
        <a:custGeom>
          <a:avLst/>
          <a:gdLst/>
          <a:ahLst/>
          <a:cxnLst/>
          <a:rect l="0" t="0" r="0" b="0"/>
          <a:pathLst>
            <a:path>
              <a:moveTo>
                <a:pt x="0" y="11623"/>
              </a:moveTo>
              <a:lnTo>
                <a:pt x="2006211" y="11623"/>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936111D-4FD9-474B-9D75-94AD363944DA}">
      <dsp:nvSpPr>
        <dsp:cNvPr id="0" name=""/>
        <dsp:cNvSpPr/>
      </dsp:nvSpPr>
      <dsp:spPr>
        <a:xfrm flipH="1" flipV="1">
          <a:off x="1157349" y="958895"/>
          <a:ext cx="1970289" cy="1790075"/>
        </a:xfrm>
        <a:prstGeom prst="ellipse">
          <a:avLst/>
        </a:prstGeom>
        <a:blipFill rotWithShape="0">
          <a:blip xmlns:r="http://schemas.openxmlformats.org/officeDocument/2006/relationships" r:embed="rId1"/>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4701393-B0F3-4C28-8637-3ED53460A44E}">
      <dsp:nvSpPr>
        <dsp:cNvPr id="0" name=""/>
        <dsp:cNvSpPr/>
      </dsp:nvSpPr>
      <dsp:spPr>
        <a:xfrm>
          <a:off x="4154441" y="-499262"/>
          <a:ext cx="3620603" cy="1953118"/>
        </a:xfrm>
        <a:prstGeom prst="ellipse">
          <a:avLst/>
        </a:prstGeom>
        <a:solidFill>
          <a:schemeClr val="accent4">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rtl="0">
            <a:lnSpc>
              <a:spcPct val="90000"/>
            </a:lnSpc>
            <a:spcBef>
              <a:spcPct val="0"/>
            </a:spcBef>
            <a:spcAft>
              <a:spcPct val="35000"/>
            </a:spcAft>
          </a:pPr>
          <a:r>
            <a:rPr lang="es-CO" sz="1400" b="1" kern="1200" dirty="0">
              <a:solidFill>
                <a:schemeClr val="tx1"/>
              </a:solidFill>
            </a:rPr>
            <a:t>Ingresar al paciente al programa mediante la apertura de la tarjeta individual de tratamiento formato 015, Verificar la notificación del caso en </a:t>
          </a:r>
          <a:r>
            <a:rPr lang="es-CO" sz="1400" b="1" kern="1200" dirty="0" err="1">
              <a:solidFill>
                <a:schemeClr val="tx1"/>
              </a:solidFill>
            </a:rPr>
            <a:t>Sivigila</a:t>
          </a:r>
          <a:r>
            <a:rPr lang="es-CO" sz="1400" b="1" kern="1200" dirty="0">
              <a:solidFill>
                <a:schemeClr val="tx1"/>
              </a:solidFill>
            </a:rPr>
            <a:t>, registrar el caso en el libro nominal del programa 006</a:t>
          </a:r>
        </a:p>
      </dsp:txBody>
      <dsp:txXfrm>
        <a:off x="4684666" y="-213234"/>
        <a:ext cx="2560153" cy="1381062"/>
      </dsp:txXfrm>
    </dsp:sp>
    <dsp:sp modelId="{F08FAC64-50BB-4F1E-B5F0-BB46C224F1C0}">
      <dsp:nvSpPr>
        <dsp:cNvPr id="0" name=""/>
        <dsp:cNvSpPr/>
      </dsp:nvSpPr>
      <dsp:spPr>
        <a:xfrm>
          <a:off x="7816733" y="268543"/>
          <a:ext cx="2666969" cy="1713530"/>
        </a:xfrm>
        <a:prstGeom prst="ellipse">
          <a:avLst/>
        </a:prstGeom>
        <a:solidFill>
          <a:schemeClr val="accent4">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rtl="0">
            <a:lnSpc>
              <a:spcPct val="90000"/>
            </a:lnSpc>
            <a:spcBef>
              <a:spcPct val="0"/>
            </a:spcBef>
            <a:spcAft>
              <a:spcPct val="35000"/>
            </a:spcAft>
          </a:pPr>
          <a:r>
            <a:rPr lang="es-CO" sz="1600" b="1"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Identificar los conocimientos, actitudes y prácticas de la persona afectada con relación a la TB y establecer un plan de Cuidado</a:t>
          </a:r>
          <a:endParaRPr lang="es-CO" sz="1600" b="1" kern="1200" dirty="0">
            <a:solidFill>
              <a:schemeClr val="tx1"/>
            </a:solidFill>
          </a:endParaRPr>
        </a:p>
      </dsp:txBody>
      <dsp:txXfrm>
        <a:off x="8207302" y="519484"/>
        <a:ext cx="1885831" cy="1211648"/>
      </dsp:txXfrm>
    </dsp:sp>
    <dsp:sp modelId="{9DB0694F-A032-4371-BE3C-B20C4DFDA95E}">
      <dsp:nvSpPr>
        <dsp:cNvPr id="0" name=""/>
        <dsp:cNvSpPr/>
      </dsp:nvSpPr>
      <dsp:spPr>
        <a:xfrm>
          <a:off x="7199038" y="1979567"/>
          <a:ext cx="2775528" cy="2146555"/>
        </a:xfrm>
        <a:prstGeom prst="ellipse">
          <a:avLst/>
        </a:prstGeom>
        <a:solidFill>
          <a:schemeClr val="accent6">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rtl="0">
            <a:lnSpc>
              <a:spcPct val="90000"/>
            </a:lnSpc>
            <a:spcBef>
              <a:spcPct val="0"/>
            </a:spcBef>
            <a:spcAft>
              <a:spcPct val="35000"/>
            </a:spcAft>
          </a:pPr>
          <a:r>
            <a:rPr lang="es-ES" sz="1600" b="1" kern="1200" dirty="0">
              <a:solidFill>
                <a:schemeClr val="tx1"/>
              </a:solidFill>
            </a:rPr>
            <a:t>Socializar el anexo 7 Recomendaciones para prevenir la TB en el Hogar; Anexo 8 Recomendaciones para la persona afectada.</a:t>
          </a:r>
          <a:endParaRPr lang="es-CO" sz="1600" b="1" kern="1200" dirty="0">
            <a:solidFill>
              <a:schemeClr val="tx1"/>
            </a:solidFill>
          </a:endParaRPr>
        </a:p>
      </dsp:txBody>
      <dsp:txXfrm>
        <a:off x="7605505" y="2293923"/>
        <a:ext cx="1962594" cy="1517843"/>
      </dsp:txXfrm>
    </dsp:sp>
    <dsp:sp modelId="{8AD2C337-3B36-4307-85FE-165728141CF6}">
      <dsp:nvSpPr>
        <dsp:cNvPr id="0" name=""/>
        <dsp:cNvSpPr/>
      </dsp:nvSpPr>
      <dsp:spPr>
        <a:xfrm>
          <a:off x="4620620" y="2218619"/>
          <a:ext cx="2912228" cy="3147080"/>
        </a:xfrm>
        <a:prstGeom prst="ellipse">
          <a:avLst/>
        </a:prstGeom>
        <a:solidFill>
          <a:schemeClr val="accent2">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rtl="0">
            <a:lnSpc>
              <a:spcPct val="90000"/>
            </a:lnSpc>
            <a:spcBef>
              <a:spcPct val="0"/>
            </a:spcBef>
            <a:spcAft>
              <a:spcPct val="35000"/>
            </a:spcAft>
          </a:pPr>
          <a:r>
            <a:rPr lang="es-ES" sz="1400" b="1" kern="1200" dirty="0">
              <a:solidFill>
                <a:schemeClr val="tx1"/>
              </a:solidFill>
            </a:rPr>
            <a:t>Verificación de la Prescripción médica del tratamiento y paraclínicos, pesar y tallar al usuario, alistar los medicamentos según la fase indicada, verificar que estén completos, íntegros , fecha de vencimiento, los medicamentos deben estar separados por cada usuario</a:t>
          </a:r>
          <a:endParaRPr lang="es-CO" sz="1400" b="1" kern="1200" dirty="0">
            <a:solidFill>
              <a:schemeClr val="tx1"/>
            </a:solidFill>
          </a:endParaRPr>
        </a:p>
      </dsp:txBody>
      <dsp:txXfrm>
        <a:off x="5047106" y="2679498"/>
        <a:ext cx="2059256" cy="2225322"/>
      </dsp:txXfrm>
    </dsp:sp>
    <dsp:sp modelId="{BB209314-A2FF-4538-B4A1-2B6E849C4855}">
      <dsp:nvSpPr>
        <dsp:cNvPr id="0" name=""/>
        <dsp:cNvSpPr/>
      </dsp:nvSpPr>
      <dsp:spPr>
        <a:xfrm>
          <a:off x="2639676" y="3636595"/>
          <a:ext cx="2098690" cy="1939324"/>
        </a:xfrm>
        <a:prstGeom prst="ellipse">
          <a:avLst/>
        </a:prstGeom>
        <a:solidFill>
          <a:srgbClr val="FFC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s-CO" sz="16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Administrar de manera supervisada los medicamentos en la boca-(Diez correctos)</a:t>
          </a:r>
          <a:endParaRPr lang="es-CO" sz="1600" kern="1200" dirty="0">
            <a:solidFill>
              <a:schemeClr val="tx1"/>
            </a:solidFill>
          </a:endParaRPr>
        </a:p>
      </dsp:txBody>
      <dsp:txXfrm>
        <a:off x="2947022" y="3920602"/>
        <a:ext cx="1483998" cy="1371310"/>
      </dsp:txXfrm>
    </dsp:sp>
    <dsp:sp modelId="{AACD6D8D-FA63-4DBD-9326-26EFD73D3A6C}">
      <dsp:nvSpPr>
        <dsp:cNvPr id="0" name=""/>
        <dsp:cNvSpPr/>
      </dsp:nvSpPr>
      <dsp:spPr>
        <a:xfrm>
          <a:off x="205643" y="3331594"/>
          <a:ext cx="2463832" cy="2516369"/>
        </a:xfrm>
        <a:prstGeom prst="ellipse">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rtl="0">
            <a:lnSpc>
              <a:spcPct val="90000"/>
            </a:lnSpc>
            <a:spcBef>
              <a:spcPct val="0"/>
            </a:spcBef>
            <a:spcAft>
              <a:spcPct val="35000"/>
            </a:spcAft>
          </a:pPr>
          <a:r>
            <a:rPr lang="es-ES" sz="1800" kern="1200" dirty="0">
              <a:solidFill>
                <a:schemeClr val="tx1"/>
              </a:solidFill>
            </a:rPr>
            <a:t>Concertar las modalidades de Supervisión de Tratamiento TDO en IPS, TDO en Domicilio</a:t>
          </a:r>
          <a:endParaRPr lang="es-CO" sz="1800" kern="1200" dirty="0">
            <a:solidFill>
              <a:schemeClr val="tx1"/>
            </a:solidFill>
          </a:endParaRPr>
        </a:p>
      </dsp:txBody>
      <dsp:txXfrm>
        <a:off x="566463" y="3700108"/>
        <a:ext cx="1742192" cy="177934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7C73A6-F87E-481E-9217-5D473AD3D1F0}">
      <dsp:nvSpPr>
        <dsp:cNvPr id="0" name=""/>
        <dsp:cNvSpPr/>
      </dsp:nvSpPr>
      <dsp:spPr>
        <a:xfrm rot="7614323">
          <a:off x="2104851" y="3414799"/>
          <a:ext cx="412704" cy="23247"/>
        </a:xfrm>
        <a:custGeom>
          <a:avLst/>
          <a:gdLst/>
          <a:ahLst/>
          <a:cxnLst/>
          <a:rect l="0" t="0" r="0" b="0"/>
          <a:pathLst>
            <a:path>
              <a:moveTo>
                <a:pt x="0" y="11623"/>
              </a:moveTo>
              <a:lnTo>
                <a:pt x="412704" y="11623"/>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3C7B93F-2B9D-43BC-A714-F3C1C1DD00E7}">
      <dsp:nvSpPr>
        <dsp:cNvPr id="0" name=""/>
        <dsp:cNvSpPr/>
      </dsp:nvSpPr>
      <dsp:spPr>
        <a:xfrm rot="3888217">
          <a:off x="2873535" y="3471041"/>
          <a:ext cx="489024" cy="23247"/>
        </a:xfrm>
        <a:custGeom>
          <a:avLst/>
          <a:gdLst/>
          <a:ahLst/>
          <a:cxnLst/>
          <a:rect l="0" t="0" r="0" b="0"/>
          <a:pathLst>
            <a:path>
              <a:moveTo>
                <a:pt x="0" y="11623"/>
              </a:moveTo>
              <a:lnTo>
                <a:pt x="489024" y="11623"/>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446B54C-3010-4373-95F0-D312F1E0ED51}">
      <dsp:nvSpPr>
        <dsp:cNvPr id="0" name=""/>
        <dsp:cNvSpPr/>
      </dsp:nvSpPr>
      <dsp:spPr>
        <a:xfrm rot="1020078">
          <a:off x="3232650" y="3136468"/>
          <a:ext cx="1475207" cy="23247"/>
        </a:xfrm>
        <a:custGeom>
          <a:avLst/>
          <a:gdLst/>
          <a:ahLst/>
          <a:cxnLst/>
          <a:rect l="0" t="0" r="0" b="0"/>
          <a:pathLst>
            <a:path>
              <a:moveTo>
                <a:pt x="0" y="11623"/>
              </a:moveTo>
              <a:lnTo>
                <a:pt x="1475207" y="11623"/>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411BB26-2471-4048-AE2F-6D5CF957D53E}">
      <dsp:nvSpPr>
        <dsp:cNvPr id="0" name=""/>
        <dsp:cNvSpPr/>
      </dsp:nvSpPr>
      <dsp:spPr>
        <a:xfrm rot="157262">
          <a:off x="3262823" y="2887700"/>
          <a:ext cx="3940700" cy="23247"/>
        </a:xfrm>
        <a:custGeom>
          <a:avLst/>
          <a:gdLst/>
          <a:ahLst/>
          <a:cxnLst/>
          <a:rect l="0" t="0" r="0" b="0"/>
          <a:pathLst>
            <a:path>
              <a:moveTo>
                <a:pt x="0" y="11623"/>
              </a:moveTo>
              <a:lnTo>
                <a:pt x="3940700" y="11623"/>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5FB08D3-D03F-4A93-95DF-20C917467550}">
      <dsp:nvSpPr>
        <dsp:cNvPr id="0" name=""/>
        <dsp:cNvSpPr/>
      </dsp:nvSpPr>
      <dsp:spPr>
        <a:xfrm rot="20721083">
          <a:off x="3186769" y="2044289"/>
          <a:ext cx="4806384" cy="23247"/>
        </a:xfrm>
        <a:custGeom>
          <a:avLst/>
          <a:gdLst/>
          <a:ahLst/>
          <a:cxnLst/>
          <a:rect l="0" t="0" r="0" b="0"/>
          <a:pathLst>
            <a:path>
              <a:moveTo>
                <a:pt x="0" y="11623"/>
              </a:moveTo>
              <a:lnTo>
                <a:pt x="4806384" y="11623"/>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5A66B7D-D82F-4871-8EC7-8065C7185C0D}">
      <dsp:nvSpPr>
        <dsp:cNvPr id="0" name=""/>
        <dsp:cNvSpPr/>
      </dsp:nvSpPr>
      <dsp:spPr>
        <a:xfrm rot="19436907">
          <a:off x="3072778" y="1840608"/>
          <a:ext cx="2006211" cy="23247"/>
        </a:xfrm>
        <a:custGeom>
          <a:avLst/>
          <a:gdLst/>
          <a:ahLst/>
          <a:cxnLst/>
          <a:rect l="0" t="0" r="0" b="0"/>
          <a:pathLst>
            <a:path>
              <a:moveTo>
                <a:pt x="0" y="11623"/>
              </a:moveTo>
              <a:lnTo>
                <a:pt x="2006211" y="11623"/>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936111D-4FD9-474B-9D75-94AD363944DA}">
      <dsp:nvSpPr>
        <dsp:cNvPr id="0" name=""/>
        <dsp:cNvSpPr/>
      </dsp:nvSpPr>
      <dsp:spPr>
        <a:xfrm flipH="1" flipV="1">
          <a:off x="1157349" y="958895"/>
          <a:ext cx="1970289" cy="1790075"/>
        </a:xfrm>
        <a:prstGeom prst="ellipse">
          <a:avLst/>
        </a:prstGeom>
        <a:blipFill rotWithShape="0">
          <a:blip xmlns:r="http://schemas.openxmlformats.org/officeDocument/2006/relationships" r:embed="rId1"/>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4701393-B0F3-4C28-8637-3ED53460A44E}">
      <dsp:nvSpPr>
        <dsp:cNvPr id="0" name=""/>
        <dsp:cNvSpPr/>
      </dsp:nvSpPr>
      <dsp:spPr>
        <a:xfrm>
          <a:off x="4154441" y="-499262"/>
          <a:ext cx="3620603" cy="1953118"/>
        </a:xfrm>
        <a:prstGeom prst="ellipse">
          <a:avLst/>
        </a:prstGeom>
        <a:solidFill>
          <a:schemeClr val="accent4">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rtl="0">
            <a:lnSpc>
              <a:spcPct val="90000"/>
            </a:lnSpc>
            <a:spcBef>
              <a:spcPct val="0"/>
            </a:spcBef>
            <a:spcAft>
              <a:spcPct val="35000"/>
            </a:spcAft>
          </a:pPr>
          <a:r>
            <a:rPr lang="es-CO" sz="1400" b="1" kern="1200" dirty="0">
              <a:solidFill>
                <a:schemeClr val="tx1"/>
              </a:solidFill>
            </a:rPr>
            <a:t>Direccionar para la prueba de VIH, coordinar con EAPB para la atención integral de TB VIH conforme a los lineamientos vigentes</a:t>
          </a:r>
        </a:p>
      </dsp:txBody>
      <dsp:txXfrm>
        <a:off x="4684666" y="-213234"/>
        <a:ext cx="2560153" cy="1381062"/>
      </dsp:txXfrm>
    </dsp:sp>
    <dsp:sp modelId="{F08FAC64-50BB-4F1E-B5F0-BB46C224F1C0}">
      <dsp:nvSpPr>
        <dsp:cNvPr id="0" name=""/>
        <dsp:cNvSpPr/>
      </dsp:nvSpPr>
      <dsp:spPr>
        <a:xfrm>
          <a:off x="7816733" y="268543"/>
          <a:ext cx="2666969" cy="1713530"/>
        </a:xfrm>
        <a:prstGeom prst="ellipse">
          <a:avLst/>
        </a:prstGeom>
        <a:solidFill>
          <a:schemeClr val="accent4">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rtl="0">
            <a:lnSpc>
              <a:spcPct val="90000"/>
            </a:lnSpc>
            <a:spcBef>
              <a:spcPct val="0"/>
            </a:spcBef>
            <a:spcAft>
              <a:spcPct val="35000"/>
            </a:spcAft>
          </a:pPr>
          <a:r>
            <a:rPr lang="es-CO" sz="1600" b="1"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Asesoría Personalizada a pacientes y a los familiares: higiene de la tos, uso de mascarilla, medidas de autocuidado.</a:t>
          </a:r>
          <a:endParaRPr lang="es-CO" sz="1600" b="1" kern="1200" dirty="0">
            <a:solidFill>
              <a:schemeClr val="tx1"/>
            </a:solidFill>
          </a:endParaRPr>
        </a:p>
      </dsp:txBody>
      <dsp:txXfrm>
        <a:off x="8207302" y="519484"/>
        <a:ext cx="1885831" cy="1211648"/>
      </dsp:txXfrm>
    </dsp:sp>
    <dsp:sp modelId="{9DB0694F-A032-4371-BE3C-B20C4DFDA95E}">
      <dsp:nvSpPr>
        <dsp:cNvPr id="0" name=""/>
        <dsp:cNvSpPr/>
      </dsp:nvSpPr>
      <dsp:spPr>
        <a:xfrm>
          <a:off x="7199038" y="1979567"/>
          <a:ext cx="2775528" cy="2146555"/>
        </a:xfrm>
        <a:prstGeom prst="ellipse">
          <a:avLst/>
        </a:prstGeom>
        <a:solidFill>
          <a:schemeClr val="accent6">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rtl="0">
            <a:lnSpc>
              <a:spcPct val="90000"/>
            </a:lnSpc>
            <a:spcBef>
              <a:spcPct val="0"/>
            </a:spcBef>
            <a:spcAft>
              <a:spcPct val="35000"/>
            </a:spcAft>
          </a:pPr>
          <a:r>
            <a:rPr lang="es-ES" sz="1600" b="1" kern="1200" dirty="0">
              <a:solidFill>
                <a:schemeClr val="tx1"/>
              </a:solidFill>
            </a:rPr>
            <a:t>Valorar la existencia de síntomas relacionados a reacciones adversas a fármacos , derivar a profesional de medicina para su manejo</a:t>
          </a:r>
          <a:endParaRPr lang="es-CO" sz="1600" b="1" kern="1200" dirty="0">
            <a:solidFill>
              <a:schemeClr val="tx1"/>
            </a:solidFill>
          </a:endParaRPr>
        </a:p>
      </dsp:txBody>
      <dsp:txXfrm>
        <a:off x="7605505" y="2293923"/>
        <a:ext cx="1962594" cy="1517843"/>
      </dsp:txXfrm>
    </dsp:sp>
    <dsp:sp modelId="{8AD2C337-3B36-4307-85FE-165728141CF6}">
      <dsp:nvSpPr>
        <dsp:cNvPr id="0" name=""/>
        <dsp:cNvSpPr/>
      </dsp:nvSpPr>
      <dsp:spPr>
        <a:xfrm>
          <a:off x="4620620" y="2218619"/>
          <a:ext cx="2912228" cy="3147080"/>
        </a:xfrm>
        <a:prstGeom prst="ellipse">
          <a:avLst/>
        </a:prstGeom>
        <a:solidFill>
          <a:schemeClr val="accent2">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rtl="0">
            <a:lnSpc>
              <a:spcPct val="90000"/>
            </a:lnSpc>
            <a:spcBef>
              <a:spcPct val="0"/>
            </a:spcBef>
            <a:spcAft>
              <a:spcPct val="35000"/>
            </a:spcAft>
          </a:pPr>
          <a:r>
            <a:rPr lang="es-ES" sz="1400" b="1" kern="1200" dirty="0">
              <a:solidFill>
                <a:schemeClr val="tx1"/>
              </a:solidFill>
            </a:rPr>
            <a:t>Implementar estrategias para la localización y reingreso de las personas que no asistan al programa por dos días consecutivos, coordinar con EAPB y ET reuniones de plan de acción para lograr el reingreso al programa de los casos</a:t>
          </a:r>
          <a:endParaRPr lang="es-CO" sz="1400" b="1" kern="1200" dirty="0">
            <a:solidFill>
              <a:schemeClr val="tx1"/>
            </a:solidFill>
          </a:endParaRPr>
        </a:p>
      </dsp:txBody>
      <dsp:txXfrm>
        <a:off x="5047106" y="2679498"/>
        <a:ext cx="2059256" cy="2225322"/>
      </dsp:txXfrm>
    </dsp:sp>
    <dsp:sp modelId="{BB209314-A2FF-4538-B4A1-2B6E849C4855}">
      <dsp:nvSpPr>
        <dsp:cNvPr id="0" name=""/>
        <dsp:cNvSpPr/>
      </dsp:nvSpPr>
      <dsp:spPr>
        <a:xfrm>
          <a:off x="2427989" y="3643614"/>
          <a:ext cx="2437389" cy="1925286"/>
        </a:xfrm>
        <a:prstGeom prst="ellipse">
          <a:avLst/>
        </a:prstGeom>
        <a:solidFill>
          <a:srgbClr val="FFC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s-CO" sz="16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Realizar la inscripción de los contactos de los pacientes con tuberculosis, registrar la información en tarjeta</a:t>
          </a:r>
          <a:endParaRPr lang="es-CO" sz="1600" kern="1200" dirty="0">
            <a:solidFill>
              <a:schemeClr val="tx1"/>
            </a:solidFill>
          </a:endParaRPr>
        </a:p>
      </dsp:txBody>
      <dsp:txXfrm>
        <a:off x="2784936" y="3925566"/>
        <a:ext cx="1723495" cy="1361382"/>
      </dsp:txXfrm>
    </dsp:sp>
    <dsp:sp modelId="{AACD6D8D-FA63-4DBD-9326-26EFD73D3A6C}">
      <dsp:nvSpPr>
        <dsp:cNvPr id="0" name=""/>
        <dsp:cNvSpPr/>
      </dsp:nvSpPr>
      <dsp:spPr>
        <a:xfrm>
          <a:off x="205643" y="3331594"/>
          <a:ext cx="2463832" cy="2516369"/>
        </a:xfrm>
        <a:prstGeom prst="ellipse">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rtl="0">
            <a:lnSpc>
              <a:spcPct val="90000"/>
            </a:lnSpc>
            <a:spcBef>
              <a:spcPct val="0"/>
            </a:spcBef>
            <a:spcAft>
              <a:spcPct val="35000"/>
            </a:spcAft>
          </a:pPr>
          <a:r>
            <a:rPr lang="es-CO" sz="18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En Coordinación con trabajo Social realizar la referencia y contrarreferencia de los casos</a:t>
          </a:r>
          <a:endParaRPr lang="es-CO" sz="1800" kern="1200" dirty="0">
            <a:solidFill>
              <a:schemeClr val="tx1"/>
            </a:solidFill>
          </a:endParaRPr>
        </a:p>
      </dsp:txBody>
      <dsp:txXfrm>
        <a:off x="566463" y="3700108"/>
        <a:ext cx="1742192" cy="1779341"/>
      </dsp:txXfrm>
    </dsp:sp>
  </dsp:spTree>
</dsp:drawing>
</file>

<file path=ppt/diagrams/layout1.xml><?xml version="1.0" encoding="utf-8"?>
<dgm:layoutDef xmlns:dgm="http://schemas.openxmlformats.org/drawingml/2006/diagram" xmlns:a="http://schemas.openxmlformats.org/drawingml/2006/main" uniqueId="urn:microsoft.com/office/officeart/2005/8/layout/radial2">
  <dgm:title val=""/>
  <dgm:desc val=""/>
  <dgm:catLst>
    <dgm:cat type="relationship" pri="20000"/>
    <dgm:cat type="convert" pri="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animLvl val="ctr"/>
      <dgm:resizeHandles val="exact"/>
    </dgm:varLst>
    <dgm:alg type="composite"/>
    <dgm:shape xmlns:r="http://schemas.openxmlformats.org/officeDocument/2006/relationships" r:blip="">
      <dgm:adjLst/>
    </dgm:shape>
    <dgm:presOf/>
    <dgm:constrLst>
      <dgm:constr type="w" for="ch" forName="cycle" refType="w"/>
      <dgm:constr type="h" for="ch" forName="cycle" refType="h"/>
    </dgm:constrLst>
    <dgm:ruleLst/>
    <dgm:layoutNode name="cycle">
      <dgm:choose name="Name0">
        <dgm:if name="Name1" func="var" arg="dir" op="equ" val="norm">
          <dgm:choose name="Name2">
            <dgm:if name="Name3" axis="ch" ptType="node" func="cnt" op="lte" val="1">
              <dgm:alg type="cycle">
                <dgm:param type="stAng" val="90"/>
                <dgm:param type="spanAng" val="360"/>
                <dgm:param type="ctrShpMap" val="fNode"/>
              </dgm:alg>
            </dgm:if>
            <dgm:if name="Name4" axis="ch" ptType="node" func="cnt" op="equ" val="2">
              <dgm:alg type="cycle">
                <dgm:param type="stAng" val="70"/>
                <dgm:param type="spanAng" val="40"/>
                <dgm:param type="ctrShpMap" val="fNode"/>
              </dgm:alg>
            </dgm:if>
            <dgm:if name="Name5" axis="ch" ptType="node" func="cnt" op="equ" val="3">
              <dgm:alg type="cycle">
                <dgm:param type="stAng" val="60"/>
                <dgm:param type="spanAng" val="60"/>
                <dgm:param type="ctrShpMap" val="fNode"/>
              </dgm:alg>
            </dgm:if>
            <dgm:else name="Name6">
              <dgm:alg type="cycle">
                <dgm:param type="stAng" val="45"/>
                <dgm:param type="spanAng" val="90"/>
                <dgm:param type="ctrShpMap" val="fNode"/>
              </dgm:alg>
            </dgm:else>
          </dgm:choose>
        </dgm:if>
        <dgm:else name="Name7">
          <dgm:choose name="Name8">
            <dgm:if name="Name9" axis="ch" ptType="node" func="cnt" op="lte" val="1">
              <dgm:alg type="cycle">
                <dgm:param type="stAng" val="-90"/>
                <dgm:param type="spanAng" val="-360"/>
                <dgm:param type="ctrShpMap" val="fNode"/>
              </dgm:alg>
            </dgm:if>
            <dgm:if name="Name10" axis="ch" ptType="node" func="cnt" op="equ" val="2">
              <dgm:alg type="cycle">
                <dgm:param type="stAng" val="-70"/>
                <dgm:param type="spanAng" val="-40"/>
                <dgm:param type="ctrShpMap" val="fNode"/>
              </dgm:alg>
            </dgm:if>
            <dgm:if name="Name11" axis="ch" ptType="node" func="cnt" op="equ" val="3">
              <dgm:alg type="cycle">
                <dgm:param type="stAng" val="-60"/>
                <dgm:param type="spanAng" val="-60"/>
                <dgm:param type="ctrShpMap" val="fNode"/>
              </dgm:alg>
            </dgm:if>
            <dgm:else name="Name12">
              <dgm:alg type="cycle">
                <dgm:param type="stAng" val="-45"/>
                <dgm:param type="spanAng" val="-90"/>
                <dgm:param type="ctrShpMap" val="fNode"/>
              </dgm:alg>
            </dgm:else>
          </dgm:choose>
        </dgm:else>
      </dgm:choose>
      <dgm:shape xmlns:r="http://schemas.openxmlformats.org/officeDocument/2006/relationships" r:blip="">
        <dgm:adjLst/>
      </dgm:shape>
      <dgm:presOf/>
      <dgm:constrLst>
        <dgm:constr type="sp" val="20"/>
        <dgm:constr type="w" for="ch" forName="centerShape" refType="w"/>
        <dgm:constr type="w" for="ch" forName="node" refType="w" refFor="ch" refForName="centerShape" fact="1.5"/>
        <dgm:constr type="sibSp" refType="w" refFor="ch" refForName="centerShape" op="equ" fact="0.08"/>
        <dgm:constr type="primFontSz" for="des" forName="parentNode" op="equ" val="65"/>
        <dgm:constr type="secFontSz" for="des" forName="childNode" op="equ" val="65"/>
      </dgm:constrLst>
      <dgm:ruleLst/>
      <dgm:choose name="Name13">
        <dgm:if name="Name14" axis="ch" ptType="node" hideLastTrans="0" func="cnt" op="gte" val="1">
          <dgm:layoutNode name="centerShape" styleLbl="node0">
            <dgm:alg type="composite"/>
            <dgm:shape xmlns:r="http://schemas.openxmlformats.org/officeDocument/2006/relationships" r:blip="">
              <dgm:adjLst/>
            </dgm:shape>
            <dgm:presOf axis="ch" ptType="node" cnt="1"/>
            <dgm:constrLst>
              <dgm:constr type="w" for="ch" forName="connSite" refType="w" fact="0.7"/>
              <dgm:constr type="h" for="ch" forName="connSite" refType="w" fact="0.7"/>
              <dgm:constr type="ctrX" for="ch" forName="connSite" refType="w" fact="0.5"/>
              <dgm:constr type="ctrY" for="ch" forName="connSite" refType="h" fact="0.5"/>
              <dgm:constr type="w" for="ch" forName="visible" refType="w"/>
              <dgm:constr type="h" for="ch" forName="visible" refType="w"/>
              <dgm:constr type="ctrX" for="ch" forName="visible" refType="w" fact="0.5"/>
              <dgm:constr type="ctrY" for="ch" forName="visible" refType="h" fact="0.5"/>
            </dgm:constrLst>
            <dgm:ruleLst/>
            <dgm:layoutNode name="connSite">
              <dgm:alg type="sp"/>
              <dgm:shape xmlns:r="http://schemas.openxmlformats.org/officeDocument/2006/relationships" type="ellipse" r:blip="" hideGeom="1">
                <dgm:adjLst/>
              </dgm:shape>
              <dgm:presOf/>
              <dgm:constrLst/>
              <dgm:ruleLst/>
            </dgm:layoutNode>
            <dgm:layoutNode name="visible">
              <dgm:alg type="sp"/>
              <dgm:shape xmlns:r="http://schemas.openxmlformats.org/officeDocument/2006/relationships" type="ellipse" r:blip="" blipPhldr="1">
                <dgm:adjLst/>
              </dgm:shape>
              <dgm:presOf/>
              <dgm:constrLst/>
              <dgm:ruleLst/>
            </dgm:layoutNode>
          </dgm:layoutNode>
        </dgm:if>
        <dgm:else name="Name15"/>
      </dgm:choose>
      <dgm:forEach name="Name16" axis="ch">
        <dgm:forEach name="Name17" axis="self" ptType="node">
          <dgm:layoutNode name="node">
            <dgm:alg type="composite"/>
            <dgm:shape xmlns:r="http://schemas.openxmlformats.org/officeDocument/2006/relationships" r:blip="">
              <dgm:adjLst/>
            </dgm:shape>
            <dgm:presOf/>
            <dgm:choose name="Name18">
              <dgm:if name="Name19" func="var" arg="dir" op="equ" val="norm">
                <dgm:constrLst>
                  <dgm:constr type="t" for="ch" forName="parentNode"/>
                  <dgm:constr type="l" for="ch" forName="parentNode"/>
                  <dgm:constr type="w" for="ch" forName="parentNode" refType="w" fact="0.4"/>
                  <dgm:constr type="h" for="ch" forName="parentNode" refType="w" refFor="ch" refForName="parentNode" op="equ"/>
                  <dgm:constr type="ctrY" for="ch" forName="childNode" refType="h" refFor="ch" refForName="parentNode" fact="0.5"/>
                  <dgm:constr type="l" for="ch" forName="childNode" refType="w" refFor="ch" refForName="parentNode" op="equ" fact="1.1"/>
                  <dgm:constr type="w" for="ch" forName="childNode" refType="w" fact="0.6"/>
                  <dgm:constr type="h" for="ch" forName="childNode" refType="h" refFor="ch" refForName="parentNode"/>
                </dgm:constrLst>
              </dgm:if>
              <dgm:else name="Name20">
                <dgm:constrLst>
                  <dgm:constr type="t" for="ch" forName="parentNode"/>
                  <dgm:constr type="r" for="ch" forName="parentNode" refType="w"/>
                  <dgm:constr type="w" for="ch" forName="parentNode" refType="w" fact="0.4"/>
                  <dgm:constr type="h" for="ch" forName="parentNode" refType="w" refFor="ch" refForName="parentNode" op="equ"/>
                  <dgm:constr type="ctrY" for="ch" forName="childNode" refType="h" refFor="ch" refForName="parentNode" fact="0.5"/>
                  <dgm:constr type="l" for="ch" forName="childNode"/>
                  <dgm:constr type="w" for="ch" forName="childNode" refType="w" fact="0.6"/>
                  <dgm:constr type="h" for="ch" forName="childNode" refType="h" refFor="ch" refForName="parentNode"/>
                </dgm:constrLst>
              </dgm:else>
            </dgm:choose>
            <dgm:ruleLst/>
            <dgm:layoutNode name="parentNode" styleLbl="node1">
              <dgm:varLst>
                <dgm:chMax val="1"/>
                <dgm:bulletEnabled val="1"/>
              </dgm:varLst>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childNode" styleLbl="revTx" moveWith="parentNode">
              <dgm:varLst>
                <dgm:bulletEnabled val="1"/>
              </dgm:varLst>
              <dgm:alg type="tx">
                <dgm:param type="txAnchorVertCh" val="mid"/>
                <dgm:param type="stBulletLvl" val="1"/>
              </dgm:alg>
              <dgm:choose name="Name21">
                <dgm:if name="Name22" axis="ch" ptType="node" func="cnt" op="gte" val="1">
                  <dgm:shape xmlns:r="http://schemas.openxmlformats.org/officeDocument/2006/relationships" type="rect" r:blip="">
                    <dgm:adjLst/>
                  </dgm:shape>
                </dgm:if>
                <dgm:else name="Name23">
                  <dgm:shape xmlns:r="http://schemas.openxmlformats.org/officeDocument/2006/relationships" type="rect" r:blip="" hideGeom="1">
                    <dgm:adjLst/>
                  </dgm:shape>
                </dgm:else>
              </dgm:choose>
              <dgm:presOf axis="des" ptType="node"/>
              <dgm:constrLst>
                <dgm:constr type="tMarg"/>
                <dgm:constr type="bMarg"/>
                <dgm:constr type="lMarg"/>
                <dgm:constr type="rMarg"/>
              </dgm:constrLst>
              <dgm:ruleLst>
                <dgm:rule type="secFontSz" val="5" fact="NaN" max="NaN"/>
              </dgm:ruleLst>
            </dgm:layoutNode>
          </dgm:layoutNode>
        </dgm:forEach>
        <dgm:forEach name="Name24" axis="self" ptType="parTrans" cnt="1">
          <dgm:layoutNode name="Name25">
            <dgm:alg type="conn">
              <dgm:param type="dim" val="1D"/>
              <dgm:param type="endSty" val="noArr"/>
              <dgm:param type="begPts" val="auto"/>
              <dgm:param type="endPts" val="auto"/>
              <dgm:param type="srcNode" val="connSite"/>
              <dgm:param type="dstNode" val="parentNode"/>
            </dgm:alg>
            <dgm:shape xmlns:r="http://schemas.openxmlformats.org/officeDocument/2006/relationships" type="conn" r:blip="" zOrderOff="-99">
              <dgm:adjLst/>
            </dgm:shape>
            <dgm:presOf axis="self"/>
            <dgm:constrLst>
              <dgm:constr type="connDist"/>
              <dgm:constr type="w" val="1"/>
              <dgm:constr type="h" val="5"/>
              <dgm:constr type="begPad"/>
              <dgm:constr type="endPad"/>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radial2">
  <dgm:title val=""/>
  <dgm:desc val=""/>
  <dgm:catLst>
    <dgm:cat type="relationship" pri="20000"/>
    <dgm:cat type="convert" pri="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animLvl val="ctr"/>
      <dgm:resizeHandles val="exact"/>
    </dgm:varLst>
    <dgm:alg type="composite"/>
    <dgm:shape xmlns:r="http://schemas.openxmlformats.org/officeDocument/2006/relationships" r:blip="">
      <dgm:adjLst/>
    </dgm:shape>
    <dgm:presOf/>
    <dgm:constrLst>
      <dgm:constr type="w" for="ch" forName="cycle" refType="w"/>
      <dgm:constr type="h" for="ch" forName="cycle" refType="h"/>
    </dgm:constrLst>
    <dgm:ruleLst/>
    <dgm:layoutNode name="cycle">
      <dgm:choose name="Name0">
        <dgm:if name="Name1" func="var" arg="dir" op="equ" val="norm">
          <dgm:choose name="Name2">
            <dgm:if name="Name3" axis="ch" ptType="node" func="cnt" op="lte" val="1">
              <dgm:alg type="cycle">
                <dgm:param type="stAng" val="90"/>
                <dgm:param type="spanAng" val="360"/>
                <dgm:param type="ctrShpMap" val="fNode"/>
              </dgm:alg>
            </dgm:if>
            <dgm:if name="Name4" axis="ch" ptType="node" func="cnt" op="equ" val="2">
              <dgm:alg type="cycle">
                <dgm:param type="stAng" val="70"/>
                <dgm:param type="spanAng" val="40"/>
                <dgm:param type="ctrShpMap" val="fNode"/>
              </dgm:alg>
            </dgm:if>
            <dgm:if name="Name5" axis="ch" ptType="node" func="cnt" op="equ" val="3">
              <dgm:alg type="cycle">
                <dgm:param type="stAng" val="60"/>
                <dgm:param type="spanAng" val="60"/>
                <dgm:param type="ctrShpMap" val="fNode"/>
              </dgm:alg>
            </dgm:if>
            <dgm:else name="Name6">
              <dgm:alg type="cycle">
                <dgm:param type="stAng" val="45"/>
                <dgm:param type="spanAng" val="90"/>
                <dgm:param type="ctrShpMap" val="fNode"/>
              </dgm:alg>
            </dgm:else>
          </dgm:choose>
        </dgm:if>
        <dgm:else name="Name7">
          <dgm:choose name="Name8">
            <dgm:if name="Name9" axis="ch" ptType="node" func="cnt" op="lte" val="1">
              <dgm:alg type="cycle">
                <dgm:param type="stAng" val="-90"/>
                <dgm:param type="spanAng" val="-360"/>
                <dgm:param type="ctrShpMap" val="fNode"/>
              </dgm:alg>
            </dgm:if>
            <dgm:if name="Name10" axis="ch" ptType="node" func="cnt" op="equ" val="2">
              <dgm:alg type="cycle">
                <dgm:param type="stAng" val="-70"/>
                <dgm:param type="spanAng" val="-40"/>
                <dgm:param type="ctrShpMap" val="fNode"/>
              </dgm:alg>
            </dgm:if>
            <dgm:if name="Name11" axis="ch" ptType="node" func="cnt" op="equ" val="3">
              <dgm:alg type="cycle">
                <dgm:param type="stAng" val="-60"/>
                <dgm:param type="spanAng" val="-60"/>
                <dgm:param type="ctrShpMap" val="fNode"/>
              </dgm:alg>
            </dgm:if>
            <dgm:else name="Name12">
              <dgm:alg type="cycle">
                <dgm:param type="stAng" val="-45"/>
                <dgm:param type="spanAng" val="-90"/>
                <dgm:param type="ctrShpMap" val="fNode"/>
              </dgm:alg>
            </dgm:else>
          </dgm:choose>
        </dgm:else>
      </dgm:choose>
      <dgm:shape xmlns:r="http://schemas.openxmlformats.org/officeDocument/2006/relationships" r:blip="">
        <dgm:adjLst/>
      </dgm:shape>
      <dgm:presOf/>
      <dgm:constrLst>
        <dgm:constr type="sp" val="20"/>
        <dgm:constr type="w" for="ch" forName="centerShape" refType="w"/>
        <dgm:constr type="w" for="ch" forName="node" refType="w" refFor="ch" refForName="centerShape" fact="1.5"/>
        <dgm:constr type="sibSp" refType="w" refFor="ch" refForName="centerShape" op="equ" fact="0.08"/>
        <dgm:constr type="primFontSz" for="des" forName="parentNode" op="equ" val="65"/>
        <dgm:constr type="secFontSz" for="des" forName="childNode" op="equ" val="65"/>
      </dgm:constrLst>
      <dgm:ruleLst/>
      <dgm:choose name="Name13">
        <dgm:if name="Name14" axis="ch" ptType="node" hideLastTrans="0" func="cnt" op="gte" val="1">
          <dgm:layoutNode name="centerShape" styleLbl="node0">
            <dgm:alg type="composite"/>
            <dgm:shape xmlns:r="http://schemas.openxmlformats.org/officeDocument/2006/relationships" r:blip="">
              <dgm:adjLst/>
            </dgm:shape>
            <dgm:presOf axis="ch" ptType="node" cnt="1"/>
            <dgm:constrLst>
              <dgm:constr type="w" for="ch" forName="connSite" refType="w" fact="0.7"/>
              <dgm:constr type="h" for="ch" forName="connSite" refType="w" fact="0.7"/>
              <dgm:constr type="ctrX" for="ch" forName="connSite" refType="w" fact="0.5"/>
              <dgm:constr type="ctrY" for="ch" forName="connSite" refType="h" fact="0.5"/>
              <dgm:constr type="w" for="ch" forName="visible" refType="w"/>
              <dgm:constr type="h" for="ch" forName="visible" refType="w"/>
              <dgm:constr type="ctrX" for="ch" forName="visible" refType="w" fact="0.5"/>
              <dgm:constr type="ctrY" for="ch" forName="visible" refType="h" fact="0.5"/>
            </dgm:constrLst>
            <dgm:ruleLst/>
            <dgm:layoutNode name="connSite">
              <dgm:alg type="sp"/>
              <dgm:shape xmlns:r="http://schemas.openxmlformats.org/officeDocument/2006/relationships" type="ellipse" r:blip="" hideGeom="1">
                <dgm:adjLst/>
              </dgm:shape>
              <dgm:presOf/>
              <dgm:constrLst/>
              <dgm:ruleLst/>
            </dgm:layoutNode>
            <dgm:layoutNode name="visible">
              <dgm:alg type="sp"/>
              <dgm:shape xmlns:r="http://schemas.openxmlformats.org/officeDocument/2006/relationships" type="ellipse" r:blip="" blipPhldr="1">
                <dgm:adjLst/>
              </dgm:shape>
              <dgm:presOf/>
              <dgm:constrLst/>
              <dgm:ruleLst/>
            </dgm:layoutNode>
          </dgm:layoutNode>
        </dgm:if>
        <dgm:else name="Name15"/>
      </dgm:choose>
      <dgm:forEach name="Name16" axis="ch">
        <dgm:forEach name="Name17" axis="self" ptType="node">
          <dgm:layoutNode name="node">
            <dgm:alg type="composite"/>
            <dgm:shape xmlns:r="http://schemas.openxmlformats.org/officeDocument/2006/relationships" r:blip="">
              <dgm:adjLst/>
            </dgm:shape>
            <dgm:presOf/>
            <dgm:choose name="Name18">
              <dgm:if name="Name19" func="var" arg="dir" op="equ" val="norm">
                <dgm:constrLst>
                  <dgm:constr type="t" for="ch" forName="parentNode"/>
                  <dgm:constr type="l" for="ch" forName="parentNode"/>
                  <dgm:constr type="w" for="ch" forName="parentNode" refType="w" fact="0.4"/>
                  <dgm:constr type="h" for="ch" forName="parentNode" refType="w" refFor="ch" refForName="parentNode" op="equ"/>
                  <dgm:constr type="ctrY" for="ch" forName="childNode" refType="h" refFor="ch" refForName="parentNode" fact="0.5"/>
                  <dgm:constr type="l" for="ch" forName="childNode" refType="w" refFor="ch" refForName="parentNode" op="equ" fact="1.1"/>
                  <dgm:constr type="w" for="ch" forName="childNode" refType="w" fact="0.6"/>
                  <dgm:constr type="h" for="ch" forName="childNode" refType="h" refFor="ch" refForName="parentNode"/>
                </dgm:constrLst>
              </dgm:if>
              <dgm:else name="Name20">
                <dgm:constrLst>
                  <dgm:constr type="t" for="ch" forName="parentNode"/>
                  <dgm:constr type="r" for="ch" forName="parentNode" refType="w"/>
                  <dgm:constr type="w" for="ch" forName="parentNode" refType="w" fact="0.4"/>
                  <dgm:constr type="h" for="ch" forName="parentNode" refType="w" refFor="ch" refForName="parentNode" op="equ"/>
                  <dgm:constr type="ctrY" for="ch" forName="childNode" refType="h" refFor="ch" refForName="parentNode" fact="0.5"/>
                  <dgm:constr type="l" for="ch" forName="childNode"/>
                  <dgm:constr type="w" for="ch" forName="childNode" refType="w" fact="0.6"/>
                  <dgm:constr type="h" for="ch" forName="childNode" refType="h" refFor="ch" refForName="parentNode"/>
                </dgm:constrLst>
              </dgm:else>
            </dgm:choose>
            <dgm:ruleLst/>
            <dgm:layoutNode name="parentNode" styleLbl="node1">
              <dgm:varLst>
                <dgm:chMax val="1"/>
                <dgm:bulletEnabled val="1"/>
              </dgm:varLst>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childNode" styleLbl="revTx" moveWith="parentNode">
              <dgm:varLst>
                <dgm:bulletEnabled val="1"/>
              </dgm:varLst>
              <dgm:alg type="tx">
                <dgm:param type="txAnchorVertCh" val="mid"/>
                <dgm:param type="stBulletLvl" val="1"/>
              </dgm:alg>
              <dgm:choose name="Name21">
                <dgm:if name="Name22" axis="ch" ptType="node" func="cnt" op="gte" val="1">
                  <dgm:shape xmlns:r="http://schemas.openxmlformats.org/officeDocument/2006/relationships" type="rect" r:blip="">
                    <dgm:adjLst/>
                  </dgm:shape>
                </dgm:if>
                <dgm:else name="Name23">
                  <dgm:shape xmlns:r="http://schemas.openxmlformats.org/officeDocument/2006/relationships" type="rect" r:blip="" hideGeom="1">
                    <dgm:adjLst/>
                  </dgm:shape>
                </dgm:else>
              </dgm:choose>
              <dgm:presOf axis="des" ptType="node"/>
              <dgm:constrLst>
                <dgm:constr type="tMarg"/>
                <dgm:constr type="bMarg"/>
                <dgm:constr type="lMarg"/>
                <dgm:constr type="rMarg"/>
              </dgm:constrLst>
              <dgm:ruleLst>
                <dgm:rule type="secFontSz" val="5" fact="NaN" max="NaN"/>
              </dgm:ruleLst>
            </dgm:layoutNode>
          </dgm:layoutNode>
        </dgm:forEach>
        <dgm:forEach name="Name24" axis="self" ptType="parTrans" cnt="1">
          <dgm:layoutNode name="Name25">
            <dgm:alg type="conn">
              <dgm:param type="dim" val="1D"/>
              <dgm:param type="endSty" val="noArr"/>
              <dgm:param type="begPts" val="auto"/>
              <dgm:param type="endPts" val="auto"/>
              <dgm:param type="srcNode" val="connSite"/>
              <dgm:param type="dstNode" val="parentNode"/>
            </dgm:alg>
            <dgm:shape xmlns:r="http://schemas.openxmlformats.org/officeDocument/2006/relationships" type="conn" r:blip="" zOrderOff="-99">
              <dgm:adjLst/>
            </dgm:shape>
            <dgm:presOf axis="self"/>
            <dgm:constrLst>
              <dgm:constr type="connDist"/>
              <dgm:constr type="w" val="1"/>
              <dgm:constr type="h" val="5"/>
              <dgm:constr type="begPad"/>
              <dgm:constr type="endPad"/>
            </dgm:constrLst>
            <dgm:ruleLst/>
          </dgm:layoutNode>
        </dgm:forEach>
      </dgm:forEach>
    </dgm:layoutNode>
  </dgm:layoutNode>
</dgm:layoutDef>
</file>

<file path=ppt/diagrams/layout5.xml><?xml version="1.0" encoding="utf-8"?>
<dgm:layoutDef xmlns:dgm="http://schemas.openxmlformats.org/drawingml/2006/diagram" xmlns:a="http://schemas.openxmlformats.org/drawingml/2006/main" uniqueId="urn:microsoft.com/office/officeart/2005/8/layout/radial2">
  <dgm:title val=""/>
  <dgm:desc val=""/>
  <dgm:catLst>
    <dgm:cat type="relationship" pri="20000"/>
    <dgm:cat type="convert" pri="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animLvl val="ctr"/>
      <dgm:resizeHandles val="exact"/>
    </dgm:varLst>
    <dgm:alg type="composite"/>
    <dgm:shape xmlns:r="http://schemas.openxmlformats.org/officeDocument/2006/relationships" r:blip="">
      <dgm:adjLst/>
    </dgm:shape>
    <dgm:presOf/>
    <dgm:constrLst>
      <dgm:constr type="w" for="ch" forName="cycle" refType="w"/>
      <dgm:constr type="h" for="ch" forName="cycle" refType="h"/>
    </dgm:constrLst>
    <dgm:ruleLst/>
    <dgm:layoutNode name="cycle">
      <dgm:choose name="Name0">
        <dgm:if name="Name1" func="var" arg="dir" op="equ" val="norm">
          <dgm:choose name="Name2">
            <dgm:if name="Name3" axis="ch" ptType="node" func="cnt" op="lte" val="1">
              <dgm:alg type="cycle">
                <dgm:param type="stAng" val="90"/>
                <dgm:param type="spanAng" val="360"/>
                <dgm:param type="ctrShpMap" val="fNode"/>
              </dgm:alg>
            </dgm:if>
            <dgm:if name="Name4" axis="ch" ptType="node" func="cnt" op="equ" val="2">
              <dgm:alg type="cycle">
                <dgm:param type="stAng" val="70"/>
                <dgm:param type="spanAng" val="40"/>
                <dgm:param type="ctrShpMap" val="fNode"/>
              </dgm:alg>
            </dgm:if>
            <dgm:if name="Name5" axis="ch" ptType="node" func="cnt" op="equ" val="3">
              <dgm:alg type="cycle">
                <dgm:param type="stAng" val="60"/>
                <dgm:param type="spanAng" val="60"/>
                <dgm:param type="ctrShpMap" val="fNode"/>
              </dgm:alg>
            </dgm:if>
            <dgm:else name="Name6">
              <dgm:alg type="cycle">
                <dgm:param type="stAng" val="45"/>
                <dgm:param type="spanAng" val="90"/>
                <dgm:param type="ctrShpMap" val="fNode"/>
              </dgm:alg>
            </dgm:else>
          </dgm:choose>
        </dgm:if>
        <dgm:else name="Name7">
          <dgm:choose name="Name8">
            <dgm:if name="Name9" axis="ch" ptType="node" func="cnt" op="lte" val="1">
              <dgm:alg type="cycle">
                <dgm:param type="stAng" val="-90"/>
                <dgm:param type="spanAng" val="-360"/>
                <dgm:param type="ctrShpMap" val="fNode"/>
              </dgm:alg>
            </dgm:if>
            <dgm:if name="Name10" axis="ch" ptType="node" func="cnt" op="equ" val="2">
              <dgm:alg type="cycle">
                <dgm:param type="stAng" val="-70"/>
                <dgm:param type="spanAng" val="-40"/>
                <dgm:param type="ctrShpMap" val="fNode"/>
              </dgm:alg>
            </dgm:if>
            <dgm:if name="Name11" axis="ch" ptType="node" func="cnt" op="equ" val="3">
              <dgm:alg type="cycle">
                <dgm:param type="stAng" val="-60"/>
                <dgm:param type="spanAng" val="-60"/>
                <dgm:param type="ctrShpMap" val="fNode"/>
              </dgm:alg>
            </dgm:if>
            <dgm:else name="Name12">
              <dgm:alg type="cycle">
                <dgm:param type="stAng" val="-45"/>
                <dgm:param type="spanAng" val="-90"/>
                <dgm:param type="ctrShpMap" val="fNode"/>
              </dgm:alg>
            </dgm:else>
          </dgm:choose>
        </dgm:else>
      </dgm:choose>
      <dgm:shape xmlns:r="http://schemas.openxmlformats.org/officeDocument/2006/relationships" r:blip="">
        <dgm:adjLst/>
      </dgm:shape>
      <dgm:presOf/>
      <dgm:constrLst>
        <dgm:constr type="sp" val="20"/>
        <dgm:constr type="w" for="ch" forName="centerShape" refType="w"/>
        <dgm:constr type="w" for="ch" forName="node" refType="w" refFor="ch" refForName="centerShape" fact="1.5"/>
        <dgm:constr type="sibSp" refType="w" refFor="ch" refForName="centerShape" op="equ" fact="0.08"/>
        <dgm:constr type="primFontSz" for="des" forName="parentNode" op="equ" val="65"/>
        <dgm:constr type="secFontSz" for="des" forName="childNode" op="equ" val="65"/>
      </dgm:constrLst>
      <dgm:ruleLst/>
      <dgm:choose name="Name13">
        <dgm:if name="Name14" axis="ch" ptType="node" hideLastTrans="0" func="cnt" op="gte" val="1">
          <dgm:layoutNode name="centerShape" styleLbl="node0">
            <dgm:alg type="composite"/>
            <dgm:shape xmlns:r="http://schemas.openxmlformats.org/officeDocument/2006/relationships" r:blip="">
              <dgm:adjLst/>
            </dgm:shape>
            <dgm:presOf axis="ch" ptType="node" cnt="1"/>
            <dgm:constrLst>
              <dgm:constr type="w" for="ch" forName="connSite" refType="w" fact="0.7"/>
              <dgm:constr type="h" for="ch" forName="connSite" refType="w" fact="0.7"/>
              <dgm:constr type="ctrX" for="ch" forName="connSite" refType="w" fact="0.5"/>
              <dgm:constr type="ctrY" for="ch" forName="connSite" refType="h" fact="0.5"/>
              <dgm:constr type="w" for="ch" forName="visible" refType="w"/>
              <dgm:constr type="h" for="ch" forName="visible" refType="w"/>
              <dgm:constr type="ctrX" for="ch" forName="visible" refType="w" fact="0.5"/>
              <dgm:constr type="ctrY" for="ch" forName="visible" refType="h" fact="0.5"/>
            </dgm:constrLst>
            <dgm:ruleLst/>
            <dgm:layoutNode name="connSite">
              <dgm:alg type="sp"/>
              <dgm:shape xmlns:r="http://schemas.openxmlformats.org/officeDocument/2006/relationships" type="ellipse" r:blip="" hideGeom="1">
                <dgm:adjLst/>
              </dgm:shape>
              <dgm:presOf/>
              <dgm:constrLst/>
              <dgm:ruleLst/>
            </dgm:layoutNode>
            <dgm:layoutNode name="visible">
              <dgm:alg type="sp"/>
              <dgm:shape xmlns:r="http://schemas.openxmlformats.org/officeDocument/2006/relationships" type="ellipse" r:blip="" blipPhldr="1">
                <dgm:adjLst/>
              </dgm:shape>
              <dgm:presOf/>
              <dgm:constrLst/>
              <dgm:ruleLst/>
            </dgm:layoutNode>
          </dgm:layoutNode>
        </dgm:if>
        <dgm:else name="Name15"/>
      </dgm:choose>
      <dgm:forEach name="Name16" axis="ch">
        <dgm:forEach name="Name17" axis="self" ptType="node">
          <dgm:layoutNode name="node">
            <dgm:alg type="composite"/>
            <dgm:shape xmlns:r="http://schemas.openxmlformats.org/officeDocument/2006/relationships" r:blip="">
              <dgm:adjLst/>
            </dgm:shape>
            <dgm:presOf/>
            <dgm:choose name="Name18">
              <dgm:if name="Name19" func="var" arg="dir" op="equ" val="norm">
                <dgm:constrLst>
                  <dgm:constr type="t" for="ch" forName="parentNode"/>
                  <dgm:constr type="l" for="ch" forName="parentNode"/>
                  <dgm:constr type="w" for="ch" forName="parentNode" refType="w" fact="0.4"/>
                  <dgm:constr type="h" for="ch" forName="parentNode" refType="w" refFor="ch" refForName="parentNode" op="equ"/>
                  <dgm:constr type="ctrY" for="ch" forName="childNode" refType="h" refFor="ch" refForName="parentNode" fact="0.5"/>
                  <dgm:constr type="l" for="ch" forName="childNode" refType="w" refFor="ch" refForName="parentNode" op="equ" fact="1.1"/>
                  <dgm:constr type="w" for="ch" forName="childNode" refType="w" fact="0.6"/>
                  <dgm:constr type="h" for="ch" forName="childNode" refType="h" refFor="ch" refForName="parentNode"/>
                </dgm:constrLst>
              </dgm:if>
              <dgm:else name="Name20">
                <dgm:constrLst>
                  <dgm:constr type="t" for="ch" forName="parentNode"/>
                  <dgm:constr type="r" for="ch" forName="parentNode" refType="w"/>
                  <dgm:constr type="w" for="ch" forName="parentNode" refType="w" fact="0.4"/>
                  <dgm:constr type="h" for="ch" forName="parentNode" refType="w" refFor="ch" refForName="parentNode" op="equ"/>
                  <dgm:constr type="ctrY" for="ch" forName="childNode" refType="h" refFor="ch" refForName="parentNode" fact="0.5"/>
                  <dgm:constr type="l" for="ch" forName="childNode"/>
                  <dgm:constr type="w" for="ch" forName="childNode" refType="w" fact="0.6"/>
                  <dgm:constr type="h" for="ch" forName="childNode" refType="h" refFor="ch" refForName="parentNode"/>
                </dgm:constrLst>
              </dgm:else>
            </dgm:choose>
            <dgm:ruleLst/>
            <dgm:layoutNode name="parentNode" styleLbl="node1">
              <dgm:varLst>
                <dgm:chMax val="1"/>
                <dgm:bulletEnabled val="1"/>
              </dgm:varLst>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childNode" styleLbl="revTx" moveWith="parentNode">
              <dgm:varLst>
                <dgm:bulletEnabled val="1"/>
              </dgm:varLst>
              <dgm:alg type="tx">
                <dgm:param type="txAnchorVertCh" val="mid"/>
                <dgm:param type="stBulletLvl" val="1"/>
              </dgm:alg>
              <dgm:choose name="Name21">
                <dgm:if name="Name22" axis="ch" ptType="node" func="cnt" op="gte" val="1">
                  <dgm:shape xmlns:r="http://schemas.openxmlformats.org/officeDocument/2006/relationships" type="rect" r:blip="">
                    <dgm:adjLst/>
                  </dgm:shape>
                </dgm:if>
                <dgm:else name="Name23">
                  <dgm:shape xmlns:r="http://schemas.openxmlformats.org/officeDocument/2006/relationships" type="rect" r:blip="" hideGeom="1">
                    <dgm:adjLst/>
                  </dgm:shape>
                </dgm:else>
              </dgm:choose>
              <dgm:presOf axis="des" ptType="node"/>
              <dgm:constrLst>
                <dgm:constr type="tMarg"/>
                <dgm:constr type="bMarg"/>
                <dgm:constr type="lMarg"/>
                <dgm:constr type="rMarg"/>
              </dgm:constrLst>
              <dgm:ruleLst>
                <dgm:rule type="secFontSz" val="5" fact="NaN" max="NaN"/>
              </dgm:ruleLst>
            </dgm:layoutNode>
          </dgm:layoutNode>
        </dgm:forEach>
        <dgm:forEach name="Name24" axis="self" ptType="parTrans" cnt="1">
          <dgm:layoutNode name="Name25">
            <dgm:alg type="conn">
              <dgm:param type="dim" val="1D"/>
              <dgm:param type="endSty" val="noArr"/>
              <dgm:param type="begPts" val="auto"/>
              <dgm:param type="endPts" val="auto"/>
              <dgm:param type="srcNode" val="connSite"/>
              <dgm:param type="dstNode" val="parentNode"/>
            </dgm:alg>
            <dgm:shape xmlns:r="http://schemas.openxmlformats.org/officeDocument/2006/relationships" type="conn" r:blip="" zOrderOff="-99">
              <dgm:adjLst/>
            </dgm:shape>
            <dgm:presOf axis="self"/>
            <dgm:constrLst>
              <dgm:constr type="connDist"/>
              <dgm:constr type="w" val="1"/>
              <dgm:constr type="h" val="5"/>
              <dgm:constr type="begPad"/>
              <dgm:constr type="endPad"/>
            </dgm:constrLst>
            <dgm:ruleLst/>
          </dgm:layoutNode>
        </dgm:forEach>
      </dgm:forEach>
    </dgm:layoutNode>
  </dgm:layoutNode>
</dgm:layoutDef>
</file>

<file path=ppt/diagrams/layout6.xml><?xml version="1.0" encoding="utf-8"?>
<dgm:layoutDef xmlns:dgm="http://schemas.openxmlformats.org/drawingml/2006/diagram" xmlns:a="http://schemas.openxmlformats.org/drawingml/2006/main" uniqueId="urn:microsoft.com/office/officeart/2005/8/layout/radial2">
  <dgm:title val=""/>
  <dgm:desc val=""/>
  <dgm:catLst>
    <dgm:cat type="relationship" pri="20000"/>
    <dgm:cat type="convert" pri="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animLvl val="ctr"/>
      <dgm:resizeHandles val="exact"/>
    </dgm:varLst>
    <dgm:alg type="composite"/>
    <dgm:shape xmlns:r="http://schemas.openxmlformats.org/officeDocument/2006/relationships" r:blip="">
      <dgm:adjLst/>
    </dgm:shape>
    <dgm:presOf/>
    <dgm:constrLst>
      <dgm:constr type="w" for="ch" forName="cycle" refType="w"/>
      <dgm:constr type="h" for="ch" forName="cycle" refType="h"/>
    </dgm:constrLst>
    <dgm:ruleLst/>
    <dgm:layoutNode name="cycle">
      <dgm:choose name="Name0">
        <dgm:if name="Name1" func="var" arg="dir" op="equ" val="norm">
          <dgm:choose name="Name2">
            <dgm:if name="Name3" axis="ch" ptType="node" func="cnt" op="lte" val="1">
              <dgm:alg type="cycle">
                <dgm:param type="stAng" val="90"/>
                <dgm:param type="spanAng" val="360"/>
                <dgm:param type="ctrShpMap" val="fNode"/>
              </dgm:alg>
            </dgm:if>
            <dgm:if name="Name4" axis="ch" ptType="node" func="cnt" op="equ" val="2">
              <dgm:alg type="cycle">
                <dgm:param type="stAng" val="70"/>
                <dgm:param type="spanAng" val="40"/>
                <dgm:param type="ctrShpMap" val="fNode"/>
              </dgm:alg>
            </dgm:if>
            <dgm:if name="Name5" axis="ch" ptType="node" func="cnt" op="equ" val="3">
              <dgm:alg type="cycle">
                <dgm:param type="stAng" val="60"/>
                <dgm:param type="spanAng" val="60"/>
                <dgm:param type="ctrShpMap" val="fNode"/>
              </dgm:alg>
            </dgm:if>
            <dgm:else name="Name6">
              <dgm:alg type="cycle">
                <dgm:param type="stAng" val="45"/>
                <dgm:param type="spanAng" val="90"/>
                <dgm:param type="ctrShpMap" val="fNode"/>
              </dgm:alg>
            </dgm:else>
          </dgm:choose>
        </dgm:if>
        <dgm:else name="Name7">
          <dgm:choose name="Name8">
            <dgm:if name="Name9" axis="ch" ptType="node" func="cnt" op="lte" val="1">
              <dgm:alg type="cycle">
                <dgm:param type="stAng" val="-90"/>
                <dgm:param type="spanAng" val="-360"/>
                <dgm:param type="ctrShpMap" val="fNode"/>
              </dgm:alg>
            </dgm:if>
            <dgm:if name="Name10" axis="ch" ptType="node" func="cnt" op="equ" val="2">
              <dgm:alg type="cycle">
                <dgm:param type="stAng" val="-70"/>
                <dgm:param type="spanAng" val="-40"/>
                <dgm:param type="ctrShpMap" val="fNode"/>
              </dgm:alg>
            </dgm:if>
            <dgm:if name="Name11" axis="ch" ptType="node" func="cnt" op="equ" val="3">
              <dgm:alg type="cycle">
                <dgm:param type="stAng" val="-60"/>
                <dgm:param type="spanAng" val="-60"/>
                <dgm:param type="ctrShpMap" val="fNode"/>
              </dgm:alg>
            </dgm:if>
            <dgm:else name="Name12">
              <dgm:alg type="cycle">
                <dgm:param type="stAng" val="-45"/>
                <dgm:param type="spanAng" val="-90"/>
                <dgm:param type="ctrShpMap" val="fNode"/>
              </dgm:alg>
            </dgm:else>
          </dgm:choose>
        </dgm:else>
      </dgm:choose>
      <dgm:shape xmlns:r="http://schemas.openxmlformats.org/officeDocument/2006/relationships" r:blip="">
        <dgm:adjLst/>
      </dgm:shape>
      <dgm:presOf/>
      <dgm:constrLst>
        <dgm:constr type="sp" val="20"/>
        <dgm:constr type="w" for="ch" forName="centerShape" refType="w"/>
        <dgm:constr type="w" for="ch" forName="node" refType="w" refFor="ch" refForName="centerShape" fact="1.5"/>
        <dgm:constr type="sibSp" refType="w" refFor="ch" refForName="centerShape" op="equ" fact="0.08"/>
        <dgm:constr type="primFontSz" for="des" forName="parentNode" op="equ" val="65"/>
        <dgm:constr type="secFontSz" for="des" forName="childNode" op="equ" val="65"/>
      </dgm:constrLst>
      <dgm:ruleLst/>
      <dgm:choose name="Name13">
        <dgm:if name="Name14" axis="ch" ptType="node" hideLastTrans="0" func="cnt" op="gte" val="1">
          <dgm:layoutNode name="centerShape" styleLbl="node0">
            <dgm:alg type="composite"/>
            <dgm:shape xmlns:r="http://schemas.openxmlformats.org/officeDocument/2006/relationships" r:blip="">
              <dgm:adjLst/>
            </dgm:shape>
            <dgm:presOf axis="ch" ptType="node" cnt="1"/>
            <dgm:constrLst>
              <dgm:constr type="w" for="ch" forName="connSite" refType="w" fact="0.7"/>
              <dgm:constr type="h" for="ch" forName="connSite" refType="w" fact="0.7"/>
              <dgm:constr type="ctrX" for="ch" forName="connSite" refType="w" fact="0.5"/>
              <dgm:constr type="ctrY" for="ch" forName="connSite" refType="h" fact="0.5"/>
              <dgm:constr type="w" for="ch" forName="visible" refType="w"/>
              <dgm:constr type="h" for="ch" forName="visible" refType="w"/>
              <dgm:constr type="ctrX" for="ch" forName="visible" refType="w" fact="0.5"/>
              <dgm:constr type="ctrY" for="ch" forName="visible" refType="h" fact="0.5"/>
            </dgm:constrLst>
            <dgm:ruleLst/>
            <dgm:layoutNode name="connSite">
              <dgm:alg type="sp"/>
              <dgm:shape xmlns:r="http://schemas.openxmlformats.org/officeDocument/2006/relationships" type="ellipse" r:blip="" hideGeom="1">
                <dgm:adjLst/>
              </dgm:shape>
              <dgm:presOf/>
              <dgm:constrLst/>
              <dgm:ruleLst/>
            </dgm:layoutNode>
            <dgm:layoutNode name="visible">
              <dgm:alg type="sp"/>
              <dgm:shape xmlns:r="http://schemas.openxmlformats.org/officeDocument/2006/relationships" type="ellipse" r:blip="" blipPhldr="1">
                <dgm:adjLst/>
              </dgm:shape>
              <dgm:presOf/>
              <dgm:constrLst/>
              <dgm:ruleLst/>
            </dgm:layoutNode>
          </dgm:layoutNode>
        </dgm:if>
        <dgm:else name="Name15"/>
      </dgm:choose>
      <dgm:forEach name="Name16" axis="ch">
        <dgm:forEach name="Name17" axis="self" ptType="node">
          <dgm:layoutNode name="node">
            <dgm:alg type="composite"/>
            <dgm:shape xmlns:r="http://schemas.openxmlformats.org/officeDocument/2006/relationships" r:blip="">
              <dgm:adjLst/>
            </dgm:shape>
            <dgm:presOf/>
            <dgm:choose name="Name18">
              <dgm:if name="Name19" func="var" arg="dir" op="equ" val="norm">
                <dgm:constrLst>
                  <dgm:constr type="t" for="ch" forName="parentNode"/>
                  <dgm:constr type="l" for="ch" forName="parentNode"/>
                  <dgm:constr type="w" for="ch" forName="parentNode" refType="w" fact="0.4"/>
                  <dgm:constr type="h" for="ch" forName="parentNode" refType="w" refFor="ch" refForName="parentNode" op="equ"/>
                  <dgm:constr type="ctrY" for="ch" forName="childNode" refType="h" refFor="ch" refForName="parentNode" fact="0.5"/>
                  <dgm:constr type="l" for="ch" forName="childNode" refType="w" refFor="ch" refForName="parentNode" op="equ" fact="1.1"/>
                  <dgm:constr type="w" for="ch" forName="childNode" refType="w" fact="0.6"/>
                  <dgm:constr type="h" for="ch" forName="childNode" refType="h" refFor="ch" refForName="parentNode"/>
                </dgm:constrLst>
              </dgm:if>
              <dgm:else name="Name20">
                <dgm:constrLst>
                  <dgm:constr type="t" for="ch" forName="parentNode"/>
                  <dgm:constr type="r" for="ch" forName="parentNode" refType="w"/>
                  <dgm:constr type="w" for="ch" forName="parentNode" refType="w" fact="0.4"/>
                  <dgm:constr type="h" for="ch" forName="parentNode" refType="w" refFor="ch" refForName="parentNode" op="equ"/>
                  <dgm:constr type="ctrY" for="ch" forName="childNode" refType="h" refFor="ch" refForName="parentNode" fact="0.5"/>
                  <dgm:constr type="l" for="ch" forName="childNode"/>
                  <dgm:constr type="w" for="ch" forName="childNode" refType="w" fact="0.6"/>
                  <dgm:constr type="h" for="ch" forName="childNode" refType="h" refFor="ch" refForName="parentNode"/>
                </dgm:constrLst>
              </dgm:else>
            </dgm:choose>
            <dgm:ruleLst/>
            <dgm:layoutNode name="parentNode" styleLbl="node1">
              <dgm:varLst>
                <dgm:chMax val="1"/>
                <dgm:bulletEnabled val="1"/>
              </dgm:varLst>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childNode" styleLbl="revTx" moveWith="parentNode">
              <dgm:varLst>
                <dgm:bulletEnabled val="1"/>
              </dgm:varLst>
              <dgm:alg type="tx">
                <dgm:param type="txAnchorVertCh" val="mid"/>
                <dgm:param type="stBulletLvl" val="1"/>
              </dgm:alg>
              <dgm:choose name="Name21">
                <dgm:if name="Name22" axis="ch" ptType="node" func="cnt" op="gte" val="1">
                  <dgm:shape xmlns:r="http://schemas.openxmlformats.org/officeDocument/2006/relationships" type="rect" r:blip="">
                    <dgm:adjLst/>
                  </dgm:shape>
                </dgm:if>
                <dgm:else name="Name23">
                  <dgm:shape xmlns:r="http://schemas.openxmlformats.org/officeDocument/2006/relationships" type="rect" r:blip="" hideGeom="1">
                    <dgm:adjLst/>
                  </dgm:shape>
                </dgm:else>
              </dgm:choose>
              <dgm:presOf axis="des" ptType="node"/>
              <dgm:constrLst>
                <dgm:constr type="tMarg"/>
                <dgm:constr type="bMarg"/>
                <dgm:constr type="lMarg"/>
                <dgm:constr type="rMarg"/>
              </dgm:constrLst>
              <dgm:ruleLst>
                <dgm:rule type="secFontSz" val="5" fact="NaN" max="NaN"/>
              </dgm:ruleLst>
            </dgm:layoutNode>
          </dgm:layoutNode>
        </dgm:forEach>
        <dgm:forEach name="Name24" axis="self" ptType="parTrans" cnt="1">
          <dgm:layoutNode name="Name25">
            <dgm:alg type="conn">
              <dgm:param type="dim" val="1D"/>
              <dgm:param type="endSty" val="noArr"/>
              <dgm:param type="begPts" val="auto"/>
              <dgm:param type="endPts" val="auto"/>
              <dgm:param type="srcNode" val="connSite"/>
              <dgm:param type="dstNode" val="parentNode"/>
            </dgm:alg>
            <dgm:shape xmlns:r="http://schemas.openxmlformats.org/officeDocument/2006/relationships" type="conn" r:blip="" zOrderOff="-99">
              <dgm:adjLst/>
            </dgm:shape>
            <dgm:presOf axis="self"/>
            <dgm:constrLst>
              <dgm:constr type="connDist"/>
              <dgm:constr type="w" val="1"/>
              <dgm:constr type="h" val="5"/>
              <dgm:constr type="begPad"/>
              <dgm:constr type="endPad"/>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O"/>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D1B4879-F246-4183-993F-EE08F5D972E2}" type="datetimeFigureOut">
              <a:rPr lang="es-CO" smtClean="0"/>
              <a:t>18/07/2024</a:t>
            </a:fld>
            <a:endParaRPr lang="es-CO"/>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CO"/>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O"/>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3AAF71C-F378-4E19-A449-D3136055F549}" type="slidenum">
              <a:rPr lang="es-CO" smtClean="0"/>
              <a:t>‹Nº›</a:t>
            </a:fld>
            <a:endParaRPr lang="es-CO"/>
          </a:p>
        </p:txBody>
      </p:sp>
    </p:spTree>
    <p:extLst>
      <p:ext uri="{BB962C8B-B14F-4D97-AF65-F5344CB8AC3E}">
        <p14:creationId xmlns:p14="http://schemas.microsoft.com/office/powerpoint/2010/main" val="37040830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l"/>
            <a:r>
              <a:rPr lang="es-CO" dirty="0"/>
              <a:t>En el subsistema de intervención. Se debe tener en cuenta lo establecido en el protocolo del evento, que incluye la orientación para la acción con las acciones individuales y colectivas con los responsables. Una vez identificado un caso presuntivo de tuberculosis pulmonar o extrapulmonar, se debe realizar el examen clínico y bacteriológico del paciente de manera que pueda confirmar o descartar el caso </a:t>
            </a:r>
          </a:p>
          <a:p>
            <a:pPr algn="l"/>
            <a:r>
              <a:rPr lang="es-CO" b="1" dirty="0"/>
              <a:t>Detección y diagnóstico </a:t>
            </a:r>
            <a:r>
              <a:rPr lang="es-CO" b="1"/>
              <a:t>de casos </a:t>
            </a:r>
            <a:r>
              <a:rPr lang="es-CO"/>
              <a:t>A </a:t>
            </a:r>
            <a:r>
              <a:rPr lang="es-CO" dirty="0"/>
              <a:t>toda persona identificada	como	sintomático	respiratorio, se le debe ordenar y realizar las </a:t>
            </a:r>
            <a:r>
              <a:rPr lang="es-CO"/>
              <a:t>pruebas necesarias para la confirmar</a:t>
            </a:r>
            <a:r>
              <a:rPr lang="es-CO" dirty="0"/>
              <a:t>	o	descartar	de	la	enfermedad	(baciloscopia	seriada,	cultivo,	histopatología	y/o	pruebas	de	biología	molecular)</a:t>
            </a:r>
          </a:p>
          <a:p>
            <a:pPr algn="l"/>
            <a:r>
              <a:rPr lang="es-CO" b="1" dirty="0"/>
              <a:t>Acciones individuales:</a:t>
            </a:r>
          </a:p>
          <a:p>
            <a:pPr algn="l"/>
            <a:r>
              <a:rPr lang="es-CO" b="1" dirty="0"/>
              <a:t>1</a:t>
            </a:r>
            <a:r>
              <a:rPr lang="es-CO" b="0" dirty="0"/>
              <a:t>, notificación del caso al Sivigila</a:t>
            </a:r>
          </a:p>
          <a:p>
            <a:pPr marL="0" marR="0" lvl="0" indent="0" algn="l" defTabSz="914400" rtl="0" eaLnBrk="1" fontAlgn="auto" latinLnBrk="0" hangingPunct="1">
              <a:lnSpc>
                <a:spcPct val="100000"/>
              </a:lnSpc>
              <a:spcBef>
                <a:spcPts val="0"/>
              </a:spcBef>
              <a:spcAft>
                <a:spcPts val="0"/>
              </a:spcAft>
              <a:buClrTx/>
              <a:buSzTx/>
              <a:buFontTx/>
              <a:buNone/>
              <a:tabLst/>
              <a:defRPr/>
            </a:pPr>
            <a:r>
              <a:rPr lang="es-CO" b="1" dirty="0"/>
              <a:t>2, </a:t>
            </a:r>
            <a:r>
              <a:rPr lang="es-CO" sz="1200" dirty="0"/>
              <a:t>Inscripción del paciente al programa de tuberculosis de cada territorio</a:t>
            </a:r>
          </a:p>
          <a:p>
            <a:pPr marL="0" marR="0" lvl="0" indent="0" algn="l" defTabSz="914400" rtl="0" eaLnBrk="1" fontAlgn="auto" latinLnBrk="0" hangingPunct="1">
              <a:lnSpc>
                <a:spcPct val="100000"/>
              </a:lnSpc>
              <a:spcBef>
                <a:spcPts val="0"/>
              </a:spcBef>
              <a:spcAft>
                <a:spcPts val="0"/>
              </a:spcAft>
              <a:buClrTx/>
              <a:buSzTx/>
              <a:buFontTx/>
              <a:buNone/>
              <a:tabLst/>
              <a:defRPr/>
            </a:pPr>
            <a:r>
              <a:rPr lang="es-CO" sz="1200" dirty="0"/>
              <a:t>3, Asesoría para la realización de pruebas de tamizaje para VIH </a:t>
            </a:r>
          </a:p>
          <a:p>
            <a:pPr marL="0" marR="0" lvl="0" indent="0" algn="l" defTabSz="914400" rtl="0" eaLnBrk="1" fontAlgn="auto" latinLnBrk="0" hangingPunct="1">
              <a:lnSpc>
                <a:spcPct val="100000"/>
              </a:lnSpc>
              <a:spcBef>
                <a:spcPts val="0"/>
              </a:spcBef>
              <a:spcAft>
                <a:spcPts val="0"/>
              </a:spcAft>
              <a:buClrTx/>
              <a:buSzTx/>
              <a:buFontTx/>
              <a:buNone/>
              <a:tabLst/>
              <a:defRPr/>
            </a:pPr>
            <a:r>
              <a:rPr lang="es-CO" sz="1200" dirty="0"/>
              <a:t>4, Pruebas de sensibilidad de </a:t>
            </a:r>
            <a:r>
              <a:rPr lang="es-CO" sz="1200" i="1" dirty="0"/>
              <a:t>Mycobacterium tuberculosis </a:t>
            </a:r>
            <a:r>
              <a:rPr lang="es-CO" sz="1200" dirty="0"/>
              <a:t>a los fármacos antituberculosis</a:t>
            </a:r>
          </a:p>
          <a:p>
            <a:pPr marL="0" marR="0" lvl="0" indent="0" algn="l" defTabSz="914400" rtl="0" eaLnBrk="1" fontAlgn="auto" latinLnBrk="0" hangingPunct="1">
              <a:lnSpc>
                <a:spcPct val="100000"/>
              </a:lnSpc>
              <a:spcBef>
                <a:spcPts val="0"/>
              </a:spcBef>
              <a:spcAft>
                <a:spcPts val="0"/>
              </a:spcAft>
              <a:buClrTx/>
              <a:buSzTx/>
              <a:buFontTx/>
              <a:buNone/>
              <a:tabLst/>
              <a:defRPr/>
            </a:pPr>
            <a:r>
              <a:rPr lang="es-CO" sz="1200" dirty="0"/>
              <a:t>5,</a:t>
            </a:r>
            <a:r>
              <a:rPr lang="es-CO" sz="1200" kern="1200" dirty="0">
                <a:solidFill>
                  <a:prstClr val="black">
                    <a:hueOff val="0"/>
                    <a:satOff val="0"/>
                    <a:lumOff val="0"/>
                    <a:alphaOff val="0"/>
                  </a:prstClr>
                </a:solidFill>
                <a:latin typeface="+mn-lt"/>
                <a:ea typeface="+mn-ea"/>
                <a:cs typeface="+mn-cs"/>
              </a:rPr>
              <a:t> Investigación de campo y estudio de contactos: </a:t>
            </a:r>
            <a:r>
              <a:rPr lang="es-CO" sz="1200" dirty="0"/>
              <a:t>Las Secretarias Municipales o Direcciones Locales de Salud deberán efectuar en conjunto con el Programa de tuberculosis la visita epidemiológica de campo en los primeros ocho días de captado el caso y las visitas de seguimiento serán realizadas por el programa de acuerdo a lo establecido en la circular 058 de 2009 del Ministerio de Salud y Protección Social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CO" sz="1200" kern="1200" dirty="0">
              <a:solidFill>
                <a:prstClr val="black">
                  <a:hueOff val="0"/>
                  <a:satOff val="0"/>
                  <a:lumOff val="0"/>
                  <a:alphaOff val="0"/>
                </a:prstClr>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CO" sz="12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s-CO" sz="1200" dirty="0"/>
          </a:p>
          <a:p>
            <a:pPr algn="l"/>
            <a:endParaRPr lang="es-CO" b="1"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F70DE8-16CF-8446-9A03-9385B0095765}" type="slidenum">
              <a:rPr kumimoji="0" lang="es-C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s-C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215804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8" name="Google Shape;138;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32381840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18" name="Google Shape;118;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032063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n-US"/>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editar el estilo de subtítulo del patrón</a:t>
            </a:r>
            <a:endParaRPr lang="en-US"/>
          </a:p>
        </p:txBody>
      </p:sp>
      <p:sp>
        <p:nvSpPr>
          <p:cNvPr id="4" name="Marcador de fecha 3"/>
          <p:cNvSpPr>
            <a:spLocks noGrp="1"/>
          </p:cNvSpPr>
          <p:nvPr>
            <p:ph type="dt" sz="half" idx="10"/>
          </p:nvPr>
        </p:nvSpPr>
        <p:spPr/>
        <p:txBody>
          <a:bodyPr/>
          <a:lstStyle/>
          <a:p>
            <a:fld id="{B2570C3B-3592-4D30-9495-472DD42B8C2A}" type="datetimeFigureOut">
              <a:rPr lang="en-US" smtClean="0"/>
              <a:t>7/18/2024</a:t>
            </a:fld>
            <a:endParaRPr lang="en-US"/>
          </a:p>
        </p:txBody>
      </p:sp>
      <p:sp>
        <p:nvSpPr>
          <p:cNvPr id="5" name="Marcador de pie de página 4"/>
          <p:cNvSpPr>
            <a:spLocks noGrp="1"/>
          </p:cNvSpPr>
          <p:nvPr>
            <p:ph type="ftr" sz="quarter" idx="11"/>
          </p:nvPr>
        </p:nvSpPr>
        <p:spPr/>
        <p:txBody>
          <a:bodyPr/>
          <a:lstStyle/>
          <a:p>
            <a:endParaRPr lang="en-US"/>
          </a:p>
        </p:txBody>
      </p:sp>
      <p:sp>
        <p:nvSpPr>
          <p:cNvPr id="6" name="Marcador de número de diapositiva 5"/>
          <p:cNvSpPr>
            <a:spLocks noGrp="1"/>
          </p:cNvSpPr>
          <p:nvPr>
            <p:ph type="sldNum" sz="quarter" idx="12"/>
          </p:nvPr>
        </p:nvSpPr>
        <p:spPr/>
        <p:txBody>
          <a:bodyPr/>
          <a:lstStyle/>
          <a:p>
            <a:fld id="{16F2F09A-0647-474C-B41F-A0C3FA80ACCA}" type="slidenum">
              <a:rPr lang="en-US" smtClean="0"/>
              <a:t>‹Nº›</a:t>
            </a:fld>
            <a:endParaRPr lang="en-US"/>
          </a:p>
        </p:txBody>
      </p:sp>
    </p:spTree>
    <p:extLst>
      <p:ext uri="{BB962C8B-B14F-4D97-AF65-F5344CB8AC3E}">
        <p14:creationId xmlns:p14="http://schemas.microsoft.com/office/powerpoint/2010/main" val="13762265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n-US"/>
          </a:p>
        </p:txBody>
      </p:sp>
      <p:sp>
        <p:nvSpPr>
          <p:cNvPr id="3" name="Marcador de contenido 2"/>
          <p:cNvSpPr>
            <a:spLocks noGrp="1"/>
          </p:cNvSpPr>
          <p:nvPr>
            <p:ph idx="1"/>
          </p:nvPr>
        </p:nvSpPr>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p:cNvSpPr>
            <a:spLocks noGrp="1"/>
          </p:cNvSpPr>
          <p:nvPr>
            <p:ph type="dt" sz="half" idx="10"/>
          </p:nvPr>
        </p:nvSpPr>
        <p:spPr/>
        <p:txBody>
          <a:bodyPr/>
          <a:lstStyle/>
          <a:p>
            <a:fld id="{B2570C3B-3592-4D30-9495-472DD42B8C2A}" type="datetimeFigureOut">
              <a:rPr lang="en-US" smtClean="0"/>
              <a:t>7/18/2024</a:t>
            </a:fld>
            <a:endParaRPr lang="en-US"/>
          </a:p>
        </p:txBody>
      </p:sp>
      <p:sp>
        <p:nvSpPr>
          <p:cNvPr id="5" name="Marcador de pie de página 4"/>
          <p:cNvSpPr>
            <a:spLocks noGrp="1"/>
          </p:cNvSpPr>
          <p:nvPr>
            <p:ph type="ftr" sz="quarter" idx="11"/>
          </p:nvPr>
        </p:nvSpPr>
        <p:spPr/>
        <p:txBody>
          <a:bodyPr/>
          <a:lstStyle/>
          <a:p>
            <a:endParaRPr lang="en-US"/>
          </a:p>
        </p:txBody>
      </p:sp>
      <p:sp>
        <p:nvSpPr>
          <p:cNvPr id="6" name="Marcador de número de diapositiva 5"/>
          <p:cNvSpPr>
            <a:spLocks noGrp="1"/>
          </p:cNvSpPr>
          <p:nvPr>
            <p:ph type="sldNum" sz="quarter" idx="12"/>
          </p:nvPr>
        </p:nvSpPr>
        <p:spPr/>
        <p:txBody>
          <a:bodyPr/>
          <a:lstStyle/>
          <a:p>
            <a:fld id="{16F2F09A-0647-474C-B41F-A0C3FA80ACCA}" type="slidenum">
              <a:rPr lang="en-US" smtClean="0"/>
              <a:t>‹Nº›</a:t>
            </a:fld>
            <a:endParaRPr lang="en-US"/>
          </a:p>
        </p:txBody>
      </p:sp>
    </p:spTree>
    <p:extLst>
      <p:ext uri="{BB962C8B-B14F-4D97-AF65-F5344CB8AC3E}">
        <p14:creationId xmlns:p14="http://schemas.microsoft.com/office/powerpoint/2010/main" val="10475162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n-US"/>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el estilo de texto del patrón</a:t>
            </a:r>
          </a:p>
        </p:txBody>
      </p:sp>
      <p:sp>
        <p:nvSpPr>
          <p:cNvPr id="4" name="Marcador de fecha 3"/>
          <p:cNvSpPr>
            <a:spLocks noGrp="1"/>
          </p:cNvSpPr>
          <p:nvPr>
            <p:ph type="dt" sz="half" idx="10"/>
          </p:nvPr>
        </p:nvSpPr>
        <p:spPr/>
        <p:txBody>
          <a:bodyPr/>
          <a:lstStyle/>
          <a:p>
            <a:fld id="{B2570C3B-3592-4D30-9495-472DD42B8C2A}" type="datetimeFigureOut">
              <a:rPr lang="en-US" smtClean="0"/>
              <a:t>7/18/2024</a:t>
            </a:fld>
            <a:endParaRPr lang="en-US"/>
          </a:p>
        </p:txBody>
      </p:sp>
      <p:sp>
        <p:nvSpPr>
          <p:cNvPr id="5" name="Marcador de pie de página 4"/>
          <p:cNvSpPr>
            <a:spLocks noGrp="1"/>
          </p:cNvSpPr>
          <p:nvPr>
            <p:ph type="ftr" sz="quarter" idx="11"/>
          </p:nvPr>
        </p:nvSpPr>
        <p:spPr/>
        <p:txBody>
          <a:bodyPr/>
          <a:lstStyle/>
          <a:p>
            <a:endParaRPr lang="en-US"/>
          </a:p>
        </p:txBody>
      </p:sp>
      <p:sp>
        <p:nvSpPr>
          <p:cNvPr id="6" name="Marcador de número de diapositiva 5"/>
          <p:cNvSpPr>
            <a:spLocks noGrp="1"/>
          </p:cNvSpPr>
          <p:nvPr>
            <p:ph type="sldNum" sz="quarter" idx="12"/>
          </p:nvPr>
        </p:nvSpPr>
        <p:spPr/>
        <p:txBody>
          <a:bodyPr/>
          <a:lstStyle/>
          <a:p>
            <a:fld id="{16F2F09A-0647-474C-B41F-A0C3FA80ACCA}" type="slidenum">
              <a:rPr lang="en-US" smtClean="0"/>
              <a:t>‹Nº›</a:t>
            </a:fld>
            <a:endParaRPr lang="en-US"/>
          </a:p>
        </p:txBody>
      </p:sp>
    </p:spTree>
    <p:extLst>
      <p:ext uri="{BB962C8B-B14F-4D97-AF65-F5344CB8AC3E}">
        <p14:creationId xmlns:p14="http://schemas.microsoft.com/office/powerpoint/2010/main" val="9044630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n-US"/>
          </a:p>
        </p:txBody>
      </p:sp>
      <p:sp>
        <p:nvSpPr>
          <p:cNvPr id="3" name="Marcador de contenido 2"/>
          <p:cNvSpPr>
            <a:spLocks noGrp="1"/>
          </p:cNvSpPr>
          <p:nvPr>
            <p:ph sz="half" idx="1"/>
          </p:nvPr>
        </p:nvSpPr>
        <p:spPr>
          <a:xfrm>
            <a:off x="838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contenido 3"/>
          <p:cNvSpPr>
            <a:spLocks noGrp="1"/>
          </p:cNvSpPr>
          <p:nvPr>
            <p:ph sz="half" idx="2"/>
          </p:nvPr>
        </p:nvSpPr>
        <p:spPr>
          <a:xfrm>
            <a:off x="6172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Marcador de fecha 4"/>
          <p:cNvSpPr>
            <a:spLocks noGrp="1"/>
          </p:cNvSpPr>
          <p:nvPr>
            <p:ph type="dt" sz="half" idx="10"/>
          </p:nvPr>
        </p:nvSpPr>
        <p:spPr/>
        <p:txBody>
          <a:bodyPr/>
          <a:lstStyle/>
          <a:p>
            <a:fld id="{B2570C3B-3592-4D30-9495-472DD42B8C2A}" type="datetimeFigureOut">
              <a:rPr lang="en-US" smtClean="0"/>
              <a:t>7/18/2024</a:t>
            </a:fld>
            <a:endParaRPr lang="en-US"/>
          </a:p>
        </p:txBody>
      </p:sp>
      <p:sp>
        <p:nvSpPr>
          <p:cNvPr id="6" name="Marcador de pie de página 5"/>
          <p:cNvSpPr>
            <a:spLocks noGrp="1"/>
          </p:cNvSpPr>
          <p:nvPr>
            <p:ph type="ftr" sz="quarter" idx="11"/>
          </p:nvPr>
        </p:nvSpPr>
        <p:spPr/>
        <p:txBody>
          <a:bodyPr/>
          <a:lstStyle/>
          <a:p>
            <a:endParaRPr lang="en-US"/>
          </a:p>
        </p:txBody>
      </p:sp>
      <p:sp>
        <p:nvSpPr>
          <p:cNvPr id="7" name="Marcador de número de diapositiva 6"/>
          <p:cNvSpPr>
            <a:spLocks noGrp="1"/>
          </p:cNvSpPr>
          <p:nvPr>
            <p:ph type="sldNum" sz="quarter" idx="12"/>
          </p:nvPr>
        </p:nvSpPr>
        <p:spPr/>
        <p:txBody>
          <a:bodyPr/>
          <a:lstStyle/>
          <a:p>
            <a:fld id="{16F2F09A-0647-474C-B41F-A0C3FA80ACCA}" type="slidenum">
              <a:rPr lang="en-US" smtClean="0"/>
              <a:t>‹Nº›</a:t>
            </a:fld>
            <a:endParaRPr lang="en-US"/>
          </a:p>
        </p:txBody>
      </p:sp>
    </p:spTree>
    <p:extLst>
      <p:ext uri="{BB962C8B-B14F-4D97-AF65-F5344CB8AC3E}">
        <p14:creationId xmlns:p14="http://schemas.microsoft.com/office/powerpoint/2010/main" val="13466453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a:t>Haga clic para modificar el estilo de título del patrón</a:t>
            </a:r>
            <a:endParaRPr lang="en-US"/>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7" name="Marcador de fecha 6"/>
          <p:cNvSpPr>
            <a:spLocks noGrp="1"/>
          </p:cNvSpPr>
          <p:nvPr>
            <p:ph type="dt" sz="half" idx="10"/>
          </p:nvPr>
        </p:nvSpPr>
        <p:spPr/>
        <p:txBody>
          <a:bodyPr/>
          <a:lstStyle/>
          <a:p>
            <a:fld id="{B2570C3B-3592-4D30-9495-472DD42B8C2A}" type="datetimeFigureOut">
              <a:rPr lang="en-US" smtClean="0"/>
              <a:t>7/18/2024</a:t>
            </a:fld>
            <a:endParaRPr lang="en-US"/>
          </a:p>
        </p:txBody>
      </p:sp>
      <p:sp>
        <p:nvSpPr>
          <p:cNvPr id="8" name="Marcador de pie de página 7"/>
          <p:cNvSpPr>
            <a:spLocks noGrp="1"/>
          </p:cNvSpPr>
          <p:nvPr>
            <p:ph type="ftr" sz="quarter" idx="11"/>
          </p:nvPr>
        </p:nvSpPr>
        <p:spPr/>
        <p:txBody>
          <a:bodyPr/>
          <a:lstStyle/>
          <a:p>
            <a:endParaRPr lang="en-US"/>
          </a:p>
        </p:txBody>
      </p:sp>
      <p:sp>
        <p:nvSpPr>
          <p:cNvPr id="9" name="Marcador de número de diapositiva 8"/>
          <p:cNvSpPr>
            <a:spLocks noGrp="1"/>
          </p:cNvSpPr>
          <p:nvPr>
            <p:ph type="sldNum" sz="quarter" idx="12"/>
          </p:nvPr>
        </p:nvSpPr>
        <p:spPr/>
        <p:txBody>
          <a:bodyPr/>
          <a:lstStyle/>
          <a:p>
            <a:fld id="{16F2F09A-0647-474C-B41F-A0C3FA80ACCA}" type="slidenum">
              <a:rPr lang="en-US" smtClean="0"/>
              <a:t>‹Nº›</a:t>
            </a:fld>
            <a:endParaRPr lang="en-US"/>
          </a:p>
        </p:txBody>
      </p:sp>
    </p:spTree>
    <p:extLst>
      <p:ext uri="{BB962C8B-B14F-4D97-AF65-F5344CB8AC3E}">
        <p14:creationId xmlns:p14="http://schemas.microsoft.com/office/powerpoint/2010/main" val="35524595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n-US"/>
          </a:p>
        </p:txBody>
      </p:sp>
      <p:sp>
        <p:nvSpPr>
          <p:cNvPr id="3" name="Marcador de fecha 2"/>
          <p:cNvSpPr>
            <a:spLocks noGrp="1"/>
          </p:cNvSpPr>
          <p:nvPr>
            <p:ph type="dt" sz="half" idx="10"/>
          </p:nvPr>
        </p:nvSpPr>
        <p:spPr/>
        <p:txBody>
          <a:bodyPr/>
          <a:lstStyle/>
          <a:p>
            <a:fld id="{B2570C3B-3592-4D30-9495-472DD42B8C2A}" type="datetimeFigureOut">
              <a:rPr lang="en-US" smtClean="0"/>
              <a:t>7/18/2024</a:t>
            </a:fld>
            <a:endParaRPr lang="en-US"/>
          </a:p>
        </p:txBody>
      </p:sp>
      <p:sp>
        <p:nvSpPr>
          <p:cNvPr id="4" name="Marcador de pie de página 3"/>
          <p:cNvSpPr>
            <a:spLocks noGrp="1"/>
          </p:cNvSpPr>
          <p:nvPr>
            <p:ph type="ftr" sz="quarter" idx="11"/>
          </p:nvPr>
        </p:nvSpPr>
        <p:spPr/>
        <p:txBody>
          <a:bodyPr/>
          <a:lstStyle/>
          <a:p>
            <a:endParaRPr lang="en-US"/>
          </a:p>
        </p:txBody>
      </p:sp>
      <p:sp>
        <p:nvSpPr>
          <p:cNvPr id="5" name="Marcador de número de diapositiva 4"/>
          <p:cNvSpPr>
            <a:spLocks noGrp="1"/>
          </p:cNvSpPr>
          <p:nvPr>
            <p:ph type="sldNum" sz="quarter" idx="12"/>
          </p:nvPr>
        </p:nvSpPr>
        <p:spPr/>
        <p:txBody>
          <a:bodyPr/>
          <a:lstStyle/>
          <a:p>
            <a:fld id="{16F2F09A-0647-474C-B41F-A0C3FA80ACCA}" type="slidenum">
              <a:rPr lang="en-US" smtClean="0"/>
              <a:t>‹Nº›</a:t>
            </a:fld>
            <a:endParaRPr lang="en-US"/>
          </a:p>
        </p:txBody>
      </p:sp>
    </p:spTree>
    <p:extLst>
      <p:ext uri="{BB962C8B-B14F-4D97-AF65-F5344CB8AC3E}">
        <p14:creationId xmlns:p14="http://schemas.microsoft.com/office/powerpoint/2010/main" val="36351478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B2570C3B-3592-4D30-9495-472DD42B8C2A}" type="datetimeFigureOut">
              <a:rPr lang="en-US" smtClean="0"/>
              <a:t>7/18/2024</a:t>
            </a:fld>
            <a:endParaRPr lang="en-US"/>
          </a:p>
        </p:txBody>
      </p:sp>
      <p:sp>
        <p:nvSpPr>
          <p:cNvPr id="3" name="Marcador de pie de página 2"/>
          <p:cNvSpPr>
            <a:spLocks noGrp="1"/>
          </p:cNvSpPr>
          <p:nvPr>
            <p:ph type="ftr" sz="quarter" idx="11"/>
          </p:nvPr>
        </p:nvSpPr>
        <p:spPr/>
        <p:txBody>
          <a:bodyPr/>
          <a:lstStyle/>
          <a:p>
            <a:endParaRPr lang="en-US"/>
          </a:p>
        </p:txBody>
      </p:sp>
      <p:sp>
        <p:nvSpPr>
          <p:cNvPr id="4" name="Marcador de número de diapositiva 3"/>
          <p:cNvSpPr>
            <a:spLocks noGrp="1"/>
          </p:cNvSpPr>
          <p:nvPr>
            <p:ph type="sldNum" sz="quarter" idx="12"/>
          </p:nvPr>
        </p:nvSpPr>
        <p:spPr/>
        <p:txBody>
          <a:bodyPr/>
          <a:lstStyle/>
          <a:p>
            <a:fld id="{16F2F09A-0647-474C-B41F-A0C3FA80ACCA}" type="slidenum">
              <a:rPr lang="en-US" smtClean="0"/>
              <a:t>‹Nº›</a:t>
            </a:fld>
            <a:endParaRPr lang="en-US"/>
          </a:p>
        </p:txBody>
      </p:sp>
    </p:spTree>
    <p:extLst>
      <p:ext uri="{BB962C8B-B14F-4D97-AF65-F5344CB8AC3E}">
        <p14:creationId xmlns:p14="http://schemas.microsoft.com/office/powerpoint/2010/main" val="24159303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B2570C3B-3592-4D30-9495-472DD42B8C2A}" type="datetimeFigureOut">
              <a:rPr lang="en-US" smtClean="0"/>
              <a:t>7/18/2024</a:t>
            </a:fld>
            <a:endParaRPr lang="en-US"/>
          </a:p>
        </p:txBody>
      </p:sp>
      <p:sp>
        <p:nvSpPr>
          <p:cNvPr id="6" name="Marcador de pie de página 5"/>
          <p:cNvSpPr>
            <a:spLocks noGrp="1"/>
          </p:cNvSpPr>
          <p:nvPr>
            <p:ph type="ftr" sz="quarter" idx="11"/>
          </p:nvPr>
        </p:nvSpPr>
        <p:spPr/>
        <p:txBody>
          <a:bodyPr/>
          <a:lstStyle/>
          <a:p>
            <a:endParaRPr lang="en-US"/>
          </a:p>
        </p:txBody>
      </p:sp>
      <p:sp>
        <p:nvSpPr>
          <p:cNvPr id="7" name="Marcador de número de diapositiva 6"/>
          <p:cNvSpPr>
            <a:spLocks noGrp="1"/>
          </p:cNvSpPr>
          <p:nvPr>
            <p:ph type="sldNum" sz="quarter" idx="12"/>
          </p:nvPr>
        </p:nvSpPr>
        <p:spPr/>
        <p:txBody>
          <a:bodyPr/>
          <a:lstStyle/>
          <a:p>
            <a:fld id="{16F2F09A-0647-474C-B41F-A0C3FA80ACCA}" type="slidenum">
              <a:rPr lang="en-US" smtClean="0"/>
              <a:t>‹Nº›</a:t>
            </a:fld>
            <a:endParaRPr lang="en-US"/>
          </a:p>
        </p:txBody>
      </p:sp>
    </p:spTree>
    <p:extLst>
      <p:ext uri="{BB962C8B-B14F-4D97-AF65-F5344CB8AC3E}">
        <p14:creationId xmlns:p14="http://schemas.microsoft.com/office/powerpoint/2010/main" val="23440961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B2570C3B-3592-4D30-9495-472DD42B8C2A}" type="datetimeFigureOut">
              <a:rPr lang="en-US" smtClean="0"/>
              <a:t>7/18/2024</a:t>
            </a:fld>
            <a:endParaRPr lang="en-US"/>
          </a:p>
        </p:txBody>
      </p:sp>
      <p:sp>
        <p:nvSpPr>
          <p:cNvPr id="6" name="Marcador de pie de página 5"/>
          <p:cNvSpPr>
            <a:spLocks noGrp="1"/>
          </p:cNvSpPr>
          <p:nvPr>
            <p:ph type="ftr" sz="quarter" idx="11"/>
          </p:nvPr>
        </p:nvSpPr>
        <p:spPr/>
        <p:txBody>
          <a:bodyPr/>
          <a:lstStyle/>
          <a:p>
            <a:endParaRPr lang="en-US"/>
          </a:p>
        </p:txBody>
      </p:sp>
      <p:sp>
        <p:nvSpPr>
          <p:cNvPr id="7" name="Marcador de número de diapositiva 6"/>
          <p:cNvSpPr>
            <a:spLocks noGrp="1"/>
          </p:cNvSpPr>
          <p:nvPr>
            <p:ph type="sldNum" sz="quarter" idx="12"/>
          </p:nvPr>
        </p:nvSpPr>
        <p:spPr/>
        <p:txBody>
          <a:bodyPr/>
          <a:lstStyle/>
          <a:p>
            <a:fld id="{16F2F09A-0647-474C-B41F-A0C3FA80ACCA}" type="slidenum">
              <a:rPr lang="en-US" smtClean="0"/>
              <a:t>‹Nº›</a:t>
            </a:fld>
            <a:endParaRPr lang="en-US"/>
          </a:p>
        </p:txBody>
      </p:sp>
    </p:spTree>
    <p:extLst>
      <p:ext uri="{BB962C8B-B14F-4D97-AF65-F5344CB8AC3E}">
        <p14:creationId xmlns:p14="http://schemas.microsoft.com/office/powerpoint/2010/main" val="15291953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n-US"/>
          </a:p>
        </p:txBody>
      </p:sp>
      <p:sp>
        <p:nvSpPr>
          <p:cNvPr id="3" name="Marcador de texto vertical 2"/>
          <p:cNvSpPr>
            <a:spLocks noGrp="1"/>
          </p:cNvSpPr>
          <p:nvPr>
            <p:ph type="body" orient="vert" idx="1"/>
          </p:nvPr>
        </p:nvSpPr>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p:cNvSpPr>
            <a:spLocks noGrp="1"/>
          </p:cNvSpPr>
          <p:nvPr>
            <p:ph type="dt" sz="half" idx="10"/>
          </p:nvPr>
        </p:nvSpPr>
        <p:spPr/>
        <p:txBody>
          <a:bodyPr/>
          <a:lstStyle/>
          <a:p>
            <a:fld id="{B2570C3B-3592-4D30-9495-472DD42B8C2A}" type="datetimeFigureOut">
              <a:rPr lang="en-US" smtClean="0"/>
              <a:t>7/18/2024</a:t>
            </a:fld>
            <a:endParaRPr lang="en-US"/>
          </a:p>
        </p:txBody>
      </p:sp>
      <p:sp>
        <p:nvSpPr>
          <p:cNvPr id="5" name="Marcador de pie de página 4"/>
          <p:cNvSpPr>
            <a:spLocks noGrp="1"/>
          </p:cNvSpPr>
          <p:nvPr>
            <p:ph type="ftr" sz="quarter" idx="11"/>
          </p:nvPr>
        </p:nvSpPr>
        <p:spPr/>
        <p:txBody>
          <a:bodyPr/>
          <a:lstStyle/>
          <a:p>
            <a:endParaRPr lang="en-US"/>
          </a:p>
        </p:txBody>
      </p:sp>
      <p:sp>
        <p:nvSpPr>
          <p:cNvPr id="6" name="Marcador de número de diapositiva 5"/>
          <p:cNvSpPr>
            <a:spLocks noGrp="1"/>
          </p:cNvSpPr>
          <p:nvPr>
            <p:ph type="sldNum" sz="quarter" idx="12"/>
          </p:nvPr>
        </p:nvSpPr>
        <p:spPr/>
        <p:txBody>
          <a:bodyPr/>
          <a:lstStyle/>
          <a:p>
            <a:fld id="{16F2F09A-0647-474C-B41F-A0C3FA80ACCA}" type="slidenum">
              <a:rPr lang="en-US" smtClean="0"/>
              <a:t>‹Nº›</a:t>
            </a:fld>
            <a:endParaRPr lang="en-US"/>
          </a:p>
        </p:txBody>
      </p:sp>
    </p:spTree>
    <p:extLst>
      <p:ext uri="{BB962C8B-B14F-4D97-AF65-F5344CB8AC3E}">
        <p14:creationId xmlns:p14="http://schemas.microsoft.com/office/powerpoint/2010/main" val="33191550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n-US"/>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p:cNvSpPr>
            <a:spLocks noGrp="1"/>
          </p:cNvSpPr>
          <p:nvPr>
            <p:ph type="dt" sz="half" idx="10"/>
          </p:nvPr>
        </p:nvSpPr>
        <p:spPr/>
        <p:txBody>
          <a:bodyPr/>
          <a:lstStyle/>
          <a:p>
            <a:fld id="{B2570C3B-3592-4D30-9495-472DD42B8C2A}" type="datetimeFigureOut">
              <a:rPr lang="en-US" smtClean="0"/>
              <a:t>7/18/2024</a:t>
            </a:fld>
            <a:endParaRPr lang="en-US"/>
          </a:p>
        </p:txBody>
      </p:sp>
      <p:sp>
        <p:nvSpPr>
          <p:cNvPr id="5" name="Marcador de pie de página 4"/>
          <p:cNvSpPr>
            <a:spLocks noGrp="1"/>
          </p:cNvSpPr>
          <p:nvPr>
            <p:ph type="ftr" sz="quarter" idx="11"/>
          </p:nvPr>
        </p:nvSpPr>
        <p:spPr/>
        <p:txBody>
          <a:bodyPr/>
          <a:lstStyle/>
          <a:p>
            <a:endParaRPr lang="en-US"/>
          </a:p>
        </p:txBody>
      </p:sp>
      <p:sp>
        <p:nvSpPr>
          <p:cNvPr id="6" name="Marcador de número de diapositiva 5"/>
          <p:cNvSpPr>
            <a:spLocks noGrp="1"/>
          </p:cNvSpPr>
          <p:nvPr>
            <p:ph type="sldNum" sz="quarter" idx="12"/>
          </p:nvPr>
        </p:nvSpPr>
        <p:spPr/>
        <p:txBody>
          <a:bodyPr/>
          <a:lstStyle/>
          <a:p>
            <a:fld id="{16F2F09A-0647-474C-B41F-A0C3FA80ACCA}" type="slidenum">
              <a:rPr lang="en-US" smtClean="0"/>
              <a:t>‹Nº›</a:t>
            </a:fld>
            <a:endParaRPr lang="en-US"/>
          </a:p>
        </p:txBody>
      </p:sp>
    </p:spTree>
    <p:extLst>
      <p:ext uri="{BB962C8B-B14F-4D97-AF65-F5344CB8AC3E}">
        <p14:creationId xmlns:p14="http://schemas.microsoft.com/office/powerpoint/2010/main" val="26222660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n-US"/>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editar el estilo de subtítulo del patrón</a:t>
            </a:r>
            <a:endParaRPr lang="en-US"/>
          </a:p>
        </p:txBody>
      </p:sp>
      <p:sp>
        <p:nvSpPr>
          <p:cNvPr id="4" name="Marcador de fecha 3"/>
          <p:cNvSpPr>
            <a:spLocks noGrp="1"/>
          </p:cNvSpPr>
          <p:nvPr>
            <p:ph type="dt" sz="half" idx="10"/>
          </p:nvPr>
        </p:nvSpPr>
        <p:spPr/>
        <p:txBody>
          <a:bodyPr/>
          <a:lstStyle/>
          <a:p>
            <a:fld id="{B2570C3B-3592-4D30-9495-472DD42B8C2A}" type="datetimeFigureOut">
              <a:rPr lang="en-US" smtClean="0"/>
              <a:t>7/18/2024</a:t>
            </a:fld>
            <a:endParaRPr lang="en-US"/>
          </a:p>
        </p:txBody>
      </p:sp>
      <p:sp>
        <p:nvSpPr>
          <p:cNvPr id="5" name="Marcador de pie de página 4"/>
          <p:cNvSpPr>
            <a:spLocks noGrp="1"/>
          </p:cNvSpPr>
          <p:nvPr>
            <p:ph type="ftr" sz="quarter" idx="11"/>
          </p:nvPr>
        </p:nvSpPr>
        <p:spPr/>
        <p:txBody>
          <a:bodyPr/>
          <a:lstStyle/>
          <a:p>
            <a:endParaRPr lang="en-US"/>
          </a:p>
        </p:txBody>
      </p:sp>
      <p:sp>
        <p:nvSpPr>
          <p:cNvPr id="6" name="Marcador de número de diapositiva 5"/>
          <p:cNvSpPr>
            <a:spLocks noGrp="1"/>
          </p:cNvSpPr>
          <p:nvPr>
            <p:ph type="sldNum" sz="quarter" idx="12"/>
          </p:nvPr>
        </p:nvSpPr>
        <p:spPr/>
        <p:txBody>
          <a:bodyPr/>
          <a:lstStyle/>
          <a:p>
            <a:fld id="{16F2F09A-0647-474C-B41F-A0C3FA80ACCA}" type="slidenum">
              <a:rPr lang="en-US" smtClean="0"/>
              <a:t>‹Nº›</a:t>
            </a:fld>
            <a:endParaRPr lang="en-US"/>
          </a:p>
        </p:txBody>
      </p:sp>
    </p:spTree>
    <p:extLst>
      <p:ext uri="{BB962C8B-B14F-4D97-AF65-F5344CB8AC3E}">
        <p14:creationId xmlns:p14="http://schemas.microsoft.com/office/powerpoint/2010/main" val="9725522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n-US"/>
          </a:p>
        </p:txBody>
      </p:sp>
      <p:sp>
        <p:nvSpPr>
          <p:cNvPr id="3" name="Marcador de contenido 2"/>
          <p:cNvSpPr>
            <a:spLocks noGrp="1"/>
          </p:cNvSpPr>
          <p:nvPr>
            <p:ph idx="1"/>
          </p:nvPr>
        </p:nvSpPr>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p:cNvSpPr>
            <a:spLocks noGrp="1"/>
          </p:cNvSpPr>
          <p:nvPr>
            <p:ph type="dt" sz="half" idx="10"/>
          </p:nvPr>
        </p:nvSpPr>
        <p:spPr/>
        <p:txBody>
          <a:bodyPr/>
          <a:lstStyle/>
          <a:p>
            <a:fld id="{B2570C3B-3592-4D30-9495-472DD42B8C2A}" type="datetimeFigureOut">
              <a:rPr lang="en-US" smtClean="0"/>
              <a:t>7/18/2024</a:t>
            </a:fld>
            <a:endParaRPr lang="en-US"/>
          </a:p>
        </p:txBody>
      </p:sp>
      <p:sp>
        <p:nvSpPr>
          <p:cNvPr id="5" name="Marcador de pie de página 4"/>
          <p:cNvSpPr>
            <a:spLocks noGrp="1"/>
          </p:cNvSpPr>
          <p:nvPr>
            <p:ph type="ftr" sz="quarter" idx="11"/>
          </p:nvPr>
        </p:nvSpPr>
        <p:spPr/>
        <p:txBody>
          <a:bodyPr/>
          <a:lstStyle/>
          <a:p>
            <a:endParaRPr lang="en-US"/>
          </a:p>
        </p:txBody>
      </p:sp>
      <p:sp>
        <p:nvSpPr>
          <p:cNvPr id="6" name="Marcador de número de diapositiva 5"/>
          <p:cNvSpPr>
            <a:spLocks noGrp="1"/>
          </p:cNvSpPr>
          <p:nvPr>
            <p:ph type="sldNum" sz="quarter" idx="12"/>
          </p:nvPr>
        </p:nvSpPr>
        <p:spPr/>
        <p:txBody>
          <a:bodyPr/>
          <a:lstStyle/>
          <a:p>
            <a:fld id="{16F2F09A-0647-474C-B41F-A0C3FA80ACCA}" type="slidenum">
              <a:rPr lang="en-US" smtClean="0"/>
              <a:t>‹Nº›</a:t>
            </a:fld>
            <a:endParaRPr lang="en-US"/>
          </a:p>
        </p:txBody>
      </p:sp>
    </p:spTree>
    <p:extLst>
      <p:ext uri="{BB962C8B-B14F-4D97-AF65-F5344CB8AC3E}">
        <p14:creationId xmlns:p14="http://schemas.microsoft.com/office/powerpoint/2010/main" val="28616460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n-US"/>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el estilo de texto del patrón</a:t>
            </a:r>
          </a:p>
        </p:txBody>
      </p:sp>
      <p:sp>
        <p:nvSpPr>
          <p:cNvPr id="4" name="Marcador de fecha 3"/>
          <p:cNvSpPr>
            <a:spLocks noGrp="1"/>
          </p:cNvSpPr>
          <p:nvPr>
            <p:ph type="dt" sz="half" idx="10"/>
          </p:nvPr>
        </p:nvSpPr>
        <p:spPr/>
        <p:txBody>
          <a:bodyPr/>
          <a:lstStyle/>
          <a:p>
            <a:fld id="{B2570C3B-3592-4D30-9495-472DD42B8C2A}" type="datetimeFigureOut">
              <a:rPr lang="en-US" smtClean="0"/>
              <a:t>7/18/2024</a:t>
            </a:fld>
            <a:endParaRPr lang="en-US"/>
          </a:p>
        </p:txBody>
      </p:sp>
      <p:sp>
        <p:nvSpPr>
          <p:cNvPr id="5" name="Marcador de pie de página 4"/>
          <p:cNvSpPr>
            <a:spLocks noGrp="1"/>
          </p:cNvSpPr>
          <p:nvPr>
            <p:ph type="ftr" sz="quarter" idx="11"/>
          </p:nvPr>
        </p:nvSpPr>
        <p:spPr/>
        <p:txBody>
          <a:bodyPr/>
          <a:lstStyle/>
          <a:p>
            <a:endParaRPr lang="en-US"/>
          </a:p>
        </p:txBody>
      </p:sp>
      <p:sp>
        <p:nvSpPr>
          <p:cNvPr id="6" name="Marcador de número de diapositiva 5"/>
          <p:cNvSpPr>
            <a:spLocks noGrp="1"/>
          </p:cNvSpPr>
          <p:nvPr>
            <p:ph type="sldNum" sz="quarter" idx="12"/>
          </p:nvPr>
        </p:nvSpPr>
        <p:spPr/>
        <p:txBody>
          <a:bodyPr/>
          <a:lstStyle/>
          <a:p>
            <a:fld id="{16F2F09A-0647-474C-B41F-A0C3FA80ACCA}" type="slidenum">
              <a:rPr lang="en-US" smtClean="0"/>
              <a:t>‹Nº›</a:t>
            </a:fld>
            <a:endParaRPr lang="en-US"/>
          </a:p>
        </p:txBody>
      </p:sp>
    </p:spTree>
    <p:extLst>
      <p:ext uri="{BB962C8B-B14F-4D97-AF65-F5344CB8AC3E}">
        <p14:creationId xmlns:p14="http://schemas.microsoft.com/office/powerpoint/2010/main" val="372621845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n-US"/>
          </a:p>
        </p:txBody>
      </p:sp>
      <p:sp>
        <p:nvSpPr>
          <p:cNvPr id="3" name="Marcador de contenido 2"/>
          <p:cNvSpPr>
            <a:spLocks noGrp="1"/>
          </p:cNvSpPr>
          <p:nvPr>
            <p:ph sz="half" idx="1"/>
          </p:nvPr>
        </p:nvSpPr>
        <p:spPr>
          <a:xfrm>
            <a:off x="838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contenido 3"/>
          <p:cNvSpPr>
            <a:spLocks noGrp="1"/>
          </p:cNvSpPr>
          <p:nvPr>
            <p:ph sz="half" idx="2"/>
          </p:nvPr>
        </p:nvSpPr>
        <p:spPr>
          <a:xfrm>
            <a:off x="6172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Marcador de fecha 4"/>
          <p:cNvSpPr>
            <a:spLocks noGrp="1"/>
          </p:cNvSpPr>
          <p:nvPr>
            <p:ph type="dt" sz="half" idx="10"/>
          </p:nvPr>
        </p:nvSpPr>
        <p:spPr/>
        <p:txBody>
          <a:bodyPr/>
          <a:lstStyle/>
          <a:p>
            <a:fld id="{B2570C3B-3592-4D30-9495-472DD42B8C2A}" type="datetimeFigureOut">
              <a:rPr lang="en-US" smtClean="0"/>
              <a:t>7/18/2024</a:t>
            </a:fld>
            <a:endParaRPr lang="en-US"/>
          </a:p>
        </p:txBody>
      </p:sp>
      <p:sp>
        <p:nvSpPr>
          <p:cNvPr id="6" name="Marcador de pie de página 5"/>
          <p:cNvSpPr>
            <a:spLocks noGrp="1"/>
          </p:cNvSpPr>
          <p:nvPr>
            <p:ph type="ftr" sz="quarter" idx="11"/>
          </p:nvPr>
        </p:nvSpPr>
        <p:spPr/>
        <p:txBody>
          <a:bodyPr/>
          <a:lstStyle/>
          <a:p>
            <a:endParaRPr lang="en-US"/>
          </a:p>
        </p:txBody>
      </p:sp>
      <p:sp>
        <p:nvSpPr>
          <p:cNvPr id="7" name="Marcador de número de diapositiva 6"/>
          <p:cNvSpPr>
            <a:spLocks noGrp="1"/>
          </p:cNvSpPr>
          <p:nvPr>
            <p:ph type="sldNum" sz="quarter" idx="12"/>
          </p:nvPr>
        </p:nvSpPr>
        <p:spPr/>
        <p:txBody>
          <a:bodyPr/>
          <a:lstStyle/>
          <a:p>
            <a:fld id="{16F2F09A-0647-474C-B41F-A0C3FA80ACCA}" type="slidenum">
              <a:rPr lang="en-US" smtClean="0"/>
              <a:t>‹Nº›</a:t>
            </a:fld>
            <a:endParaRPr lang="en-US"/>
          </a:p>
        </p:txBody>
      </p:sp>
    </p:spTree>
    <p:extLst>
      <p:ext uri="{BB962C8B-B14F-4D97-AF65-F5344CB8AC3E}">
        <p14:creationId xmlns:p14="http://schemas.microsoft.com/office/powerpoint/2010/main" val="196905287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a:t>Haga clic para modificar el estilo de título del patrón</a:t>
            </a:r>
            <a:endParaRPr lang="en-US"/>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7" name="Marcador de fecha 6"/>
          <p:cNvSpPr>
            <a:spLocks noGrp="1"/>
          </p:cNvSpPr>
          <p:nvPr>
            <p:ph type="dt" sz="half" idx="10"/>
          </p:nvPr>
        </p:nvSpPr>
        <p:spPr/>
        <p:txBody>
          <a:bodyPr/>
          <a:lstStyle/>
          <a:p>
            <a:fld id="{B2570C3B-3592-4D30-9495-472DD42B8C2A}" type="datetimeFigureOut">
              <a:rPr lang="en-US" smtClean="0"/>
              <a:t>7/18/2024</a:t>
            </a:fld>
            <a:endParaRPr lang="en-US"/>
          </a:p>
        </p:txBody>
      </p:sp>
      <p:sp>
        <p:nvSpPr>
          <p:cNvPr id="8" name="Marcador de pie de página 7"/>
          <p:cNvSpPr>
            <a:spLocks noGrp="1"/>
          </p:cNvSpPr>
          <p:nvPr>
            <p:ph type="ftr" sz="quarter" idx="11"/>
          </p:nvPr>
        </p:nvSpPr>
        <p:spPr/>
        <p:txBody>
          <a:bodyPr/>
          <a:lstStyle/>
          <a:p>
            <a:endParaRPr lang="en-US"/>
          </a:p>
        </p:txBody>
      </p:sp>
      <p:sp>
        <p:nvSpPr>
          <p:cNvPr id="9" name="Marcador de número de diapositiva 8"/>
          <p:cNvSpPr>
            <a:spLocks noGrp="1"/>
          </p:cNvSpPr>
          <p:nvPr>
            <p:ph type="sldNum" sz="quarter" idx="12"/>
          </p:nvPr>
        </p:nvSpPr>
        <p:spPr/>
        <p:txBody>
          <a:bodyPr/>
          <a:lstStyle/>
          <a:p>
            <a:fld id="{16F2F09A-0647-474C-B41F-A0C3FA80ACCA}" type="slidenum">
              <a:rPr lang="en-US" smtClean="0"/>
              <a:t>‹Nº›</a:t>
            </a:fld>
            <a:endParaRPr lang="en-US"/>
          </a:p>
        </p:txBody>
      </p:sp>
    </p:spTree>
    <p:extLst>
      <p:ext uri="{BB962C8B-B14F-4D97-AF65-F5344CB8AC3E}">
        <p14:creationId xmlns:p14="http://schemas.microsoft.com/office/powerpoint/2010/main" val="31186967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n-US"/>
          </a:p>
        </p:txBody>
      </p:sp>
      <p:sp>
        <p:nvSpPr>
          <p:cNvPr id="3" name="Marcador de fecha 2"/>
          <p:cNvSpPr>
            <a:spLocks noGrp="1"/>
          </p:cNvSpPr>
          <p:nvPr>
            <p:ph type="dt" sz="half" idx="10"/>
          </p:nvPr>
        </p:nvSpPr>
        <p:spPr/>
        <p:txBody>
          <a:bodyPr/>
          <a:lstStyle/>
          <a:p>
            <a:fld id="{B2570C3B-3592-4D30-9495-472DD42B8C2A}" type="datetimeFigureOut">
              <a:rPr lang="en-US" smtClean="0"/>
              <a:t>7/18/2024</a:t>
            </a:fld>
            <a:endParaRPr lang="en-US"/>
          </a:p>
        </p:txBody>
      </p:sp>
      <p:sp>
        <p:nvSpPr>
          <p:cNvPr id="4" name="Marcador de pie de página 3"/>
          <p:cNvSpPr>
            <a:spLocks noGrp="1"/>
          </p:cNvSpPr>
          <p:nvPr>
            <p:ph type="ftr" sz="quarter" idx="11"/>
          </p:nvPr>
        </p:nvSpPr>
        <p:spPr/>
        <p:txBody>
          <a:bodyPr/>
          <a:lstStyle/>
          <a:p>
            <a:endParaRPr lang="en-US"/>
          </a:p>
        </p:txBody>
      </p:sp>
      <p:sp>
        <p:nvSpPr>
          <p:cNvPr id="5" name="Marcador de número de diapositiva 4"/>
          <p:cNvSpPr>
            <a:spLocks noGrp="1"/>
          </p:cNvSpPr>
          <p:nvPr>
            <p:ph type="sldNum" sz="quarter" idx="12"/>
          </p:nvPr>
        </p:nvSpPr>
        <p:spPr/>
        <p:txBody>
          <a:bodyPr/>
          <a:lstStyle/>
          <a:p>
            <a:fld id="{16F2F09A-0647-474C-B41F-A0C3FA80ACCA}" type="slidenum">
              <a:rPr lang="en-US" smtClean="0"/>
              <a:t>‹Nº›</a:t>
            </a:fld>
            <a:endParaRPr lang="en-US"/>
          </a:p>
        </p:txBody>
      </p:sp>
    </p:spTree>
    <p:extLst>
      <p:ext uri="{BB962C8B-B14F-4D97-AF65-F5344CB8AC3E}">
        <p14:creationId xmlns:p14="http://schemas.microsoft.com/office/powerpoint/2010/main" val="45234560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B2570C3B-3592-4D30-9495-472DD42B8C2A}" type="datetimeFigureOut">
              <a:rPr lang="en-US" smtClean="0"/>
              <a:t>7/18/2024</a:t>
            </a:fld>
            <a:endParaRPr lang="en-US"/>
          </a:p>
        </p:txBody>
      </p:sp>
      <p:sp>
        <p:nvSpPr>
          <p:cNvPr id="3" name="Marcador de pie de página 2"/>
          <p:cNvSpPr>
            <a:spLocks noGrp="1"/>
          </p:cNvSpPr>
          <p:nvPr>
            <p:ph type="ftr" sz="quarter" idx="11"/>
          </p:nvPr>
        </p:nvSpPr>
        <p:spPr/>
        <p:txBody>
          <a:bodyPr/>
          <a:lstStyle/>
          <a:p>
            <a:endParaRPr lang="en-US"/>
          </a:p>
        </p:txBody>
      </p:sp>
      <p:sp>
        <p:nvSpPr>
          <p:cNvPr id="4" name="Marcador de número de diapositiva 3"/>
          <p:cNvSpPr>
            <a:spLocks noGrp="1"/>
          </p:cNvSpPr>
          <p:nvPr>
            <p:ph type="sldNum" sz="quarter" idx="12"/>
          </p:nvPr>
        </p:nvSpPr>
        <p:spPr/>
        <p:txBody>
          <a:bodyPr/>
          <a:lstStyle/>
          <a:p>
            <a:fld id="{16F2F09A-0647-474C-B41F-A0C3FA80ACCA}" type="slidenum">
              <a:rPr lang="en-US" smtClean="0"/>
              <a:t>‹Nº›</a:t>
            </a:fld>
            <a:endParaRPr lang="en-US"/>
          </a:p>
        </p:txBody>
      </p:sp>
    </p:spTree>
    <p:extLst>
      <p:ext uri="{BB962C8B-B14F-4D97-AF65-F5344CB8AC3E}">
        <p14:creationId xmlns:p14="http://schemas.microsoft.com/office/powerpoint/2010/main" val="120966503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B2570C3B-3592-4D30-9495-472DD42B8C2A}" type="datetimeFigureOut">
              <a:rPr lang="en-US" smtClean="0"/>
              <a:t>7/18/2024</a:t>
            </a:fld>
            <a:endParaRPr lang="en-US"/>
          </a:p>
        </p:txBody>
      </p:sp>
      <p:sp>
        <p:nvSpPr>
          <p:cNvPr id="6" name="Marcador de pie de página 5"/>
          <p:cNvSpPr>
            <a:spLocks noGrp="1"/>
          </p:cNvSpPr>
          <p:nvPr>
            <p:ph type="ftr" sz="quarter" idx="11"/>
          </p:nvPr>
        </p:nvSpPr>
        <p:spPr/>
        <p:txBody>
          <a:bodyPr/>
          <a:lstStyle/>
          <a:p>
            <a:endParaRPr lang="en-US"/>
          </a:p>
        </p:txBody>
      </p:sp>
      <p:sp>
        <p:nvSpPr>
          <p:cNvPr id="7" name="Marcador de número de diapositiva 6"/>
          <p:cNvSpPr>
            <a:spLocks noGrp="1"/>
          </p:cNvSpPr>
          <p:nvPr>
            <p:ph type="sldNum" sz="quarter" idx="12"/>
          </p:nvPr>
        </p:nvSpPr>
        <p:spPr/>
        <p:txBody>
          <a:bodyPr/>
          <a:lstStyle/>
          <a:p>
            <a:fld id="{16F2F09A-0647-474C-B41F-A0C3FA80ACCA}" type="slidenum">
              <a:rPr lang="en-US" smtClean="0"/>
              <a:t>‹Nº›</a:t>
            </a:fld>
            <a:endParaRPr lang="en-US"/>
          </a:p>
        </p:txBody>
      </p:sp>
    </p:spTree>
    <p:extLst>
      <p:ext uri="{BB962C8B-B14F-4D97-AF65-F5344CB8AC3E}">
        <p14:creationId xmlns:p14="http://schemas.microsoft.com/office/powerpoint/2010/main" val="47685128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B2570C3B-3592-4D30-9495-472DD42B8C2A}" type="datetimeFigureOut">
              <a:rPr lang="en-US" smtClean="0"/>
              <a:t>7/18/2024</a:t>
            </a:fld>
            <a:endParaRPr lang="en-US"/>
          </a:p>
        </p:txBody>
      </p:sp>
      <p:sp>
        <p:nvSpPr>
          <p:cNvPr id="6" name="Marcador de pie de página 5"/>
          <p:cNvSpPr>
            <a:spLocks noGrp="1"/>
          </p:cNvSpPr>
          <p:nvPr>
            <p:ph type="ftr" sz="quarter" idx="11"/>
          </p:nvPr>
        </p:nvSpPr>
        <p:spPr/>
        <p:txBody>
          <a:bodyPr/>
          <a:lstStyle/>
          <a:p>
            <a:endParaRPr lang="en-US"/>
          </a:p>
        </p:txBody>
      </p:sp>
      <p:sp>
        <p:nvSpPr>
          <p:cNvPr id="7" name="Marcador de número de diapositiva 6"/>
          <p:cNvSpPr>
            <a:spLocks noGrp="1"/>
          </p:cNvSpPr>
          <p:nvPr>
            <p:ph type="sldNum" sz="quarter" idx="12"/>
          </p:nvPr>
        </p:nvSpPr>
        <p:spPr/>
        <p:txBody>
          <a:bodyPr/>
          <a:lstStyle/>
          <a:p>
            <a:fld id="{16F2F09A-0647-474C-B41F-A0C3FA80ACCA}" type="slidenum">
              <a:rPr lang="en-US" smtClean="0"/>
              <a:t>‹Nº›</a:t>
            </a:fld>
            <a:endParaRPr lang="en-US"/>
          </a:p>
        </p:txBody>
      </p:sp>
    </p:spTree>
    <p:extLst>
      <p:ext uri="{BB962C8B-B14F-4D97-AF65-F5344CB8AC3E}">
        <p14:creationId xmlns:p14="http://schemas.microsoft.com/office/powerpoint/2010/main" val="65013120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n-US"/>
          </a:p>
        </p:txBody>
      </p:sp>
      <p:sp>
        <p:nvSpPr>
          <p:cNvPr id="3" name="Marcador de texto vertical 2"/>
          <p:cNvSpPr>
            <a:spLocks noGrp="1"/>
          </p:cNvSpPr>
          <p:nvPr>
            <p:ph type="body" orient="vert" idx="1"/>
          </p:nvPr>
        </p:nvSpPr>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p:cNvSpPr>
            <a:spLocks noGrp="1"/>
          </p:cNvSpPr>
          <p:nvPr>
            <p:ph type="dt" sz="half" idx="10"/>
          </p:nvPr>
        </p:nvSpPr>
        <p:spPr/>
        <p:txBody>
          <a:bodyPr/>
          <a:lstStyle/>
          <a:p>
            <a:fld id="{B2570C3B-3592-4D30-9495-472DD42B8C2A}" type="datetimeFigureOut">
              <a:rPr lang="en-US" smtClean="0"/>
              <a:t>7/18/2024</a:t>
            </a:fld>
            <a:endParaRPr lang="en-US"/>
          </a:p>
        </p:txBody>
      </p:sp>
      <p:sp>
        <p:nvSpPr>
          <p:cNvPr id="5" name="Marcador de pie de página 4"/>
          <p:cNvSpPr>
            <a:spLocks noGrp="1"/>
          </p:cNvSpPr>
          <p:nvPr>
            <p:ph type="ftr" sz="quarter" idx="11"/>
          </p:nvPr>
        </p:nvSpPr>
        <p:spPr/>
        <p:txBody>
          <a:bodyPr/>
          <a:lstStyle/>
          <a:p>
            <a:endParaRPr lang="en-US"/>
          </a:p>
        </p:txBody>
      </p:sp>
      <p:sp>
        <p:nvSpPr>
          <p:cNvPr id="6" name="Marcador de número de diapositiva 5"/>
          <p:cNvSpPr>
            <a:spLocks noGrp="1"/>
          </p:cNvSpPr>
          <p:nvPr>
            <p:ph type="sldNum" sz="quarter" idx="12"/>
          </p:nvPr>
        </p:nvSpPr>
        <p:spPr/>
        <p:txBody>
          <a:bodyPr/>
          <a:lstStyle/>
          <a:p>
            <a:fld id="{16F2F09A-0647-474C-B41F-A0C3FA80ACCA}" type="slidenum">
              <a:rPr lang="en-US" smtClean="0"/>
              <a:t>‹Nº›</a:t>
            </a:fld>
            <a:endParaRPr lang="en-US"/>
          </a:p>
        </p:txBody>
      </p:sp>
    </p:spTree>
    <p:extLst>
      <p:ext uri="{BB962C8B-B14F-4D97-AF65-F5344CB8AC3E}">
        <p14:creationId xmlns:p14="http://schemas.microsoft.com/office/powerpoint/2010/main" val="15708634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n-US"/>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p:cNvSpPr>
            <a:spLocks noGrp="1"/>
          </p:cNvSpPr>
          <p:nvPr>
            <p:ph type="dt" sz="half" idx="10"/>
          </p:nvPr>
        </p:nvSpPr>
        <p:spPr/>
        <p:txBody>
          <a:bodyPr/>
          <a:lstStyle/>
          <a:p>
            <a:fld id="{B2570C3B-3592-4D30-9495-472DD42B8C2A}" type="datetimeFigureOut">
              <a:rPr lang="en-US" smtClean="0"/>
              <a:t>7/18/2024</a:t>
            </a:fld>
            <a:endParaRPr lang="en-US"/>
          </a:p>
        </p:txBody>
      </p:sp>
      <p:sp>
        <p:nvSpPr>
          <p:cNvPr id="5" name="Marcador de pie de página 4"/>
          <p:cNvSpPr>
            <a:spLocks noGrp="1"/>
          </p:cNvSpPr>
          <p:nvPr>
            <p:ph type="ftr" sz="quarter" idx="11"/>
          </p:nvPr>
        </p:nvSpPr>
        <p:spPr/>
        <p:txBody>
          <a:bodyPr/>
          <a:lstStyle/>
          <a:p>
            <a:endParaRPr lang="en-US"/>
          </a:p>
        </p:txBody>
      </p:sp>
      <p:sp>
        <p:nvSpPr>
          <p:cNvPr id="6" name="Marcador de número de diapositiva 5"/>
          <p:cNvSpPr>
            <a:spLocks noGrp="1"/>
          </p:cNvSpPr>
          <p:nvPr>
            <p:ph type="sldNum" sz="quarter" idx="12"/>
          </p:nvPr>
        </p:nvSpPr>
        <p:spPr/>
        <p:txBody>
          <a:bodyPr/>
          <a:lstStyle/>
          <a:p>
            <a:fld id="{16F2F09A-0647-474C-B41F-A0C3FA80ACCA}" type="slidenum">
              <a:rPr lang="en-US" smtClean="0"/>
              <a:t>‹Nº›</a:t>
            </a:fld>
            <a:endParaRPr lang="en-US"/>
          </a:p>
        </p:txBody>
      </p:sp>
    </p:spTree>
    <p:extLst>
      <p:ext uri="{BB962C8B-B14F-4D97-AF65-F5344CB8AC3E}">
        <p14:creationId xmlns:p14="http://schemas.microsoft.com/office/powerpoint/2010/main" val="266479992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Contenido gráficas-imagen">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xmlns="" id="{C0ECD64B-35C2-47C9-A976-D70D97B64D2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68" y="0"/>
            <a:ext cx="12187263" cy="6858000"/>
          </a:xfrm>
          <a:prstGeom prst="rect">
            <a:avLst/>
          </a:prstGeom>
        </p:spPr>
      </p:pic>
      <p:sp>
        <p:nvSpPr>
          <p:cNvPr id="12" name="Título 8">
            <a:extLst>
              <a:ext uri="{FF2B5EF4-FFF2-40B4-BE49-F238E27FC236}">
                <a16:creationId xmlns:a16="http://schemas.microsoft.com/office/drawing/2014/main" xmlns="" id="{4CA13DDD-CD44-41D4-AEE4-9488B318177E}"/>
              </a:ext>
            </a:extLst>
          </p:cNvPr>
          <p:cNvSpPr>
            <a:spLocks noGrp="1"/>
          </p:cNvSpPr>
          <p:nvPr>
            <p:ph type="title"/>
          </p:nvPr>
        </p:nvSpPr>
        <p:spPr>
          <a:xfrm>
            <a:off x="657225" y="390525"/>
            <a:ext cx="10782300" cy="400050"/>
          </a:xfrm>
          <a:prstGeom prst="rect">
            <a:avLst/>
          </a:prstGeom>
        </p:spPr>
        <p:txBody>
          <a:bodyPr>
            <a:normAutofit/>
          </a:bodyPr>
          <a:lstStyle>
            <a:lvl1pPr>
              <a:defRPr sz="2400" b="1">
                <a:latin typeface="Helvetica" pitchFamily="2" charset="0"/>
              </a:defRPr>
            </a:lvl1pPr>
          </a:lstStyle>
          <a:p>
            <a:r>
              <a:rPr lang="es-ES" dirty="0"/>
              <a:t>Haga clic para modificar el estilo de título del patrón</a:t>
            </a:r>
          </a:p>
        </p:txBody>
      </p:sp>
      <p:sp>
        <p:nvSpPr>
          <p:cNvPr id="13" name="Marcador de contenido 10">
            <a:extLst>
              <a:ext uri="{FF2B5EF4-FFF2-40B4-BE49-F238E27FC236}">
                <a16:creationId xmlns:a16="http://schemas.microsoft.com/office/drawing/2014/main" xmlns="" id="{A9340D9A-8862-4971-AE75-C277EA74601D}"/>
              </a:ext>
            </a:extLst>
          </p:cNvPr>
          <p:cNvSpPr>
            <a:spLocks noGrp="1"/>
          </p:cNvSpPr>
          <p:nvPr>
            <p:ph sz="quarter" idx="10"/>
          </p:nvPr>
        </p:nvSpPr>
        <p:spPr>
          <a:xfrm>
            <a:off x="657225" y="1114425"/>
            <a:ext cx="10782300" cy="5172076"/>
          </a:xfrm>
          <a:prstGeom prst="rect">
            <a:avLst/>
          </a:prstGeom>
        </p:spPr>
        <p:txBody>
          <a:bodyPr/>
          <a:lstStyle/>
          <a:p>
            <a:pPr lvl="0"/>
            <a:r>
              <a:rPr lang="es-ES" dirty="0"/>
              <a:t>Editar los estilos de texto del patrón</a:t>
            </a:r>
          </a:p>
          <a:p>
            <a:pPr lvl="1"/>
            <a:r>
              <a:rPr lang="es-ES" dirty="0"/>
              <a:t>Segundo nivel</a:t>
            </a:r>
          </a:p>
          <a:p>
            <a:pPr lvl="2"/>
            <a:r>
              <a:rPr lang="es-ES" dirty="0"/>
              <a:t>Tercer nivel</a:t>
            </a:r>
          </a:p>
          <a:p>
            <a:pPr lvl="3"/>
            <a:r>
              <a:rPr lang="es-ES" dirty="0"/>
              <a:t>Cuarto nivel</a:t>
            </a:r>
          </a:p>
          <a:p>
            <a:pPr lvl="4"/>
            <a:r>
              <a:rPr lang="es-ES" dirty="0"/>
              <a:t>Quinto nivel</a:t>
            </a:r>
          </a:p>
        </p:txBody>
      </p:sp>
    </p:spTree>
    <p:extLst>
      <p:ext uri="{BB962C8B-B14F-4D97-AF65-F5344CB8AC3E}">
        <p14:creationId xmlns:p14="http://schemas.microsoft.com/office/powerpoint/2010/main" val="96697035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Contenido texto">
    <p:spTree>
      <p:nvGrpSpPr>
        <p:cNvPr id="1" name=""/>
        <p:cNvGrpSpPr/>
        <p:nvPr/>
      </p:nvGrpSpPr>
      <p:grpSpPr>
        <a:xfrm>
          <a:off x="0" y="0"/>
          <a:ext cx="0" cy="0"/>
          <a:chOff x="0" y="0"/>
          <a:chExt cx="0" cy="0"/>
        </a:xfrm>
      </p:grpSpPr>
      <p:pic>
        <p:nvPicPr>
          <p:cNvPr id="3" name="Imagen 2" descr="Imagen que contiene captura de pantalla&#10;&#10;Descripción generada con confianza muy alta">
            <a:extLst>
              <a:ext uri="{FF2B5EF4-FFF2-40B4-BE49-F238E27FC236}">
                <a16:creationId xmlns:a16="http://schemas.microsoft.com/office/drawing/2014/main" xmlns="" id="{B3BB829B-0858-42DC-9368-D7350B4B82E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68" y="0"/>
            <a:ext cx="12187263" cy="6858000"/>
          </a:xfrm>
          <a:prstGeom prst="rect">
            <a:avLst/>
          </a:prstGeom>
        </p:spPr>
      </p:pic>
      <p:sp>
        <p:nvSpPr>
          <p:cNvPr id="9" name="Título 8">
            <a:extLst>
              <a:ext uri="{FF2B5EF4-FFF2-40B4-BE49-F238E27FC236}">
                <a16:creationId xmlns:a16="http://schemas.microsoft.com/office/drawing/2014/main" xmlns="" id="{D7F18F2D-1664-465A-B862-45EFBE2364B0}"/>
              </a:ext>
            </a:extLst>
          </p:cNvPr>
          <p:cNvSpPr>
            <a:spLocks noGrp="1"/>
          </p:cNvSpPr>
          <p:nvPr>
            <p:ph type="title"/>
          </p:nvPr>
        </p:nvSpPr>
        <p:spPr>
          <a:xfrm>
            <a:off x="657224" y="1266825"/>
            <a:ext cx="10782300" cy="957263"/>
          </a:xfrm>
          <a:prstGeom prst="rect">
            <a:avLst/>
          </a:prstGeom>
        </p:spPr>
        <p:txBody>
          <a:bodyPr>
            <a:normAutofit/>
          </a:bodyPr>
          <a:lstStyle>
            <a:lvl1pPr>
              <a:defRPr sz="3500" b="1">
                <a:latin typeface="Helvetica" pitchFamily="2" charset="0"/>
              </a:defRPr>
            </a:lvl1pPr>
          </a:lstStyle>
          <a:p>
            <a:r>
              <a:rPr lang="es-ES" dirty="0"/>
              <a:t>Haga clic para modificar el estilo de título del patrón</a:t>
            </a:r>
          </a:p>
        </p:txBody>
      </p:sp>
      <p:sp>
        <p:nvSpPr>
          <p:cNvPr id="11" name="Marcador de contenido 10">
            <a:extLst>
              <a:ext uri="{FF2B5EF4-FFF2-40B4-BE49-F238E27FC236}">
                <a16:creationId xmlns:a16="http://schemas.microsoft.com/office/drawing/2014/main" xmlns="" id="{8820FE63-71E5-4780-ADA7-998E5A6AF1B1}"/>
              </a:ext>
            </a:extLst>
          </p:cNvPr>
          <p:cNvSpPr>
            <a:spLocks noGrp="1"/>
          </p:cNvSpPr>
          <p:nvPr>
            <p:ph sz="quarter" idx="10"/>
          </p:nvPr>
        </p:nvSpPr>
        <p:spPr>
          <a:xfrm>
            <a:off x="657225" y="2524125"/>
            <a:ext cx="10782300" cy="3762375"/>
          </a:xfrm>
          <a:prstGeom prst="rect">
            <a:avLst/>
          </a:prstGeo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p>
        </p:txBody>
      </p:sp>
    </p:spTree>
    <p:extLst>
      <p:ext uri="{BB962C8B-B14F-4D97-AF65-F5344CB8AC3E}">
        <p14:creationId xmlns:p14="http://schemas.microsoft.com/office/powerpoint/2010/main" val="31927374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1.jpe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n-US"/>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2570C3B-3592-4D30-9495-472DD42B8C2A}" type="datetimeFigureOut">
              <a:rPr lang="en-US" smtClean="0"/>
              <a:t>7/18/2024</a:t>
            </a:fld>
            <a:endParaRPr lang="en-US"/>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6F2F09A-0647-474C-B41F-A0C3FA80ACCA}" type="slidenum">
              <a:rPr lang="en-US" smtClean="0"/>
              <a:t>‹Nº›</a:t>
            </a:fld>
            <a:endParaRPr lang="en-US"/>
          </a:p>
        </p:txBody>
      </p:sp>
    </p:spTree>
    <p:extLst>
      <p:ext uri="{BB962C8B-B14F-4D97-AF65-F5344CB8AC3E}">
        <p14:creationId xmlns:p14="http://schemas.microsoft.com/office/powerpoint/2010/main" val="23610189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n-US"/>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2570C3B-3592-4D30-9495-472DD42B8C2A}" type="datetimeFigureOut">
              <a:rPr lang="en-US" smtClean="0"/>
              <a:t>7/18/2024</a:t>
            </a:fld>
            <a:endParaRPr lang="en-US"/>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6F2F09A-0647-474C-B41F-A0C3FA80ACCA}" type="slidenum">
              <a:rPr lang="en-US" smtClean="0"/>
              <a:t>‹Nº›</a:t>
            </a:fld>
            <a:endParaRPr lang="en-US"/>
          </a:p>
        </p:txBody>
      </p:sp>
    </p:spTree>
    <p:extLst>
      <p:ext uri="{BB962C8B-B14F-4D97-AF65-F5344CB8AC3E}">
        <p14:creationId xmlns:p14="http://schemas.microsoft.com/office/powerpoint/2010/main" val="219629319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hyperlink" Target="https://www.theunion.org/what-we-do/publications/technical/spanish/pub_guia_medicos_especialistas_spa.pdf" TargetMode="External"/><Relationship Id="rId2" Type="http://schemas.openxmlformats.org/officeDocument/2006/relationships/hyperlink" Target="https://www.minsalud.gov.co/sites/rid/Lists/BibliotecaDigital/RIDE/VS/PP/ET/plan-monitoreo-evaluacion-tuberculosis.pdf" TargetMode="External"/><Relationship Id="rId1" Type="http://schemas.openxmlformats.org/officeDocument/2006/relationships/slideLayout" Target="../slideLayouts/slideLayout4.xml"/><Relationship Id="rId5" Type="http://schemas.openxmlformats.org/officeDocument/2006/relationships/image" Target="../media/image9.png"/><Relationship Id="rId4" Type="http://schemas.openxmlformats.org/officeDocument/2006/relationships/hyperlink" Target="https://www.cdc.gov/tb/esp/publications/guides/ssmodules/spanishssmodule8.pdf"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http://apps.who.int/iris/bitstream/10665/79199/1/9789241505345_eng.pdf" TargetMode="Externa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8" Type="http://schemas.openxmlformats.org/officeDocument/2006/relationships/diagramData" Target="../diagrams/data2.xml"/><Relationship Id="rId13" Type="http://schemas.openxmlformats.org/officeDocument/2006/relationships/image" Target="../media/image19.png"/><Relationship Id="rId18" Type="http://schemas.microsoft.com/office/2007/relationships/diagramDrawing" Target="../diagrams/drawing3.xml"/><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17" Type="http://schemas.openxmlformats.org/officeDocument/2006/relationships/diagramColors" Target="../diagrams/colors3.xml"/><Relationship Id="rId2" Type="http://schemas.openxmlformats.org/officeDocument/2006/relationships/notesSlide" Target="../notesSlides/notesSlide1.xml"/><Relationship Id="rId16" Type="http://schemas.openxmlformats.org/officeDocument/2006/relationships/diagramQuickStyle" Target="../diagrams/quickStyle3.xml"/><Relationship Id="rId1" Type="http://schemas.openxmlformats.org/officeDocument/2006/relationships/slideLayout" Target="../slideLayouts/slideLayout24.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5" Type="http://schemas.openxmlformats.org/officeDocument/2006/relationships/diagramLayout" Target="../diagrams/layout3.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 Id="rId14" Type="http://schemas.openxmlformats.org/officeDocument/2006/relationships/diagramData" Target="../diagrams/data3.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mailto:tuberculosisnarino@idsn.gov.co" TargetMode="Externa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mailto:tuberculosisnarino@idsn.gov.co" TargetMode="External"/><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5.xml.rels><?xml version="1.0" encoding="UTF-8" standalone="yes"?>
<Relationships xmlns="http://schemas.openxmlformats.org/package/2006/relationships"><Relationship Id="rId3" Type="http://schemas.openxmlformats.org/officeDocument/2006/relationships/hyperlink" Target="https://www.minsalud.gov.co/salud/publica/PET/Paginas/Tuberculosis.aspx"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hyperlink" Target="https://www.who.int/publications-detail-redirect/9789241506410"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png"/><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3.png"/><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35.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image" Target="../media/image35.png"/><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36.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hyperlink" Target="#_ftnref1"/><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49.emf"/><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52.emf"/><Relationship Id="rId1" Type="http://schemas.openxmlformats.org/officeDocument/2006/relationships/slideLayout" Target="../slideLayouts/slideLayout2.xml"/><Relationship Id="rId4" Type="http://schemas.openxmlformats.org/officeDocument/2006/relationships/image" Target="../media/image5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Título 99"/>
          <p:cNvSpPr>
            <a:spLocks noGrp="1"/>
          </p:cNvSpPr>
          <p:nvPr>
            <p:ph type="ctrTitle"/>
          </p:nvPr>
        </p:nvSpPr>
        <p:spPr>
          <a:xfrm>
            <a:off x="1524000" y="1012349"/>
            <a:ext cx="9144000" cy="2387600"/>
          </a:xfrm>
        </p:spPr>
        <p:txBody>
          <a:bodyPr>
            <a:noAutofit/>
          </a:bodyPr>
          <a:lstStyle/>
          <a:p>
            <a:r>
              <a:rPr lang="es-ES" sz="4000" dirty="0"/>
              <a:t>MANEJO INTEGRAL DE LA </a:t>
            </a:r>
            <a:br>
              <a:rPr lang="es-ES" sz="4000" dirty="0"/>
            </a:br>
            <a:r>
              <a:rPr lang="es-ES" sz="4000" dirty="0"/>
              <a:t>TUBERCULOSIS SENSIBLE</a:t>
            </a:r>
            <a:br>
              <a:rPr lang="es-ES" sz="4000" dirty="0"/>
            </a:br>
            <a:r>
              <a:rPr lang="es-ES" sz="4000" dirty="0"/>
              <a:t>TB RESISTENTE</a:t>
            </a:r>
            <a:endParaRPr lang="es-CO" sz="4000" dirty="0"/>
          </a:p>
        </p:txBody>
      </p:sp>
      <p:sp>
        <p:nvSpPr>
          <p:cNvPr id="101" name="Subtítulo 100"/>
          <p:cNvSpPr>
            <a:spLocks noGrp="1"/>
          </p:cNvSpPr>
          <p:nvPr>
            <p:ph type="subTitle" idx="1"/>
          </p:nvPr>
        </p:nvSpPr>
        <p:spPr>
          <a:xfrm>
            <a:off x="1349469" y="3686268"/>
            <a:ext cx="9144000" cy="1655762"/>
          </a:xfrm>
        </p:spPr>
        <p:txBody>
          <a:bodyPr>
            <a:normAutofit fontScale="77500" lnSpcReduction="20000"/>
          </a:bodyPr>
          <a:lstStyle/>
          <a:p>
            <a:r>
              <a:rPr lang="en-US" sz="1800" dirty="0"/>
              <a:t>PROGRAMA CONTROL DE TUBERCULOSIS </a:t>
            </a:r>
          </a:p>
          <a:p>
            <a:endParaRPr lang="en-US" sz="1800" dirty="0"/>
          </a:p>
          <a:p>
            <a:endParaRPr lang="en-US" sz="1800" b="1" dirty="0">
              <a:latin typeface="+mj-lt"/>
            </a:endParaRPr>
          </a:p>
          <a:p>
            <a:r>
              <a:rPr lang="en-US" sz="1800" b="1" dirty="0">
                <a:latin typeface="+mj-lt"/>
              </a:rPr>
              <a:t>DANIA ERIKA ARCOS SOLARTE</a:t>
            </a:r>
          </a:p>
          <a:p>
            <a:r>
              <a:rPr lang="en-US" sz="1800" dirty="0"/>
              <a:t>COORDINADORA PROGRAMAS TB LEPRA IDSN</a:t>
            </a:r>
          </a:p>
          <a:p>
            <a:r>
              <a:rPr lang="en-US" sz="1800" dirty="0"/>
              <a:t> AÑO 2024</a:t>
            </a:r>
          </a:p>
        </p:txBody>
      </p:sp>
      <p:pic>
        <p:nvPicPr>
          <p:cNvPr id="6" name="Imagen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48650" y="6183661"/>
            <a:ext cx="1257389" cy="602017"/>
          </a:xfrm>
          <a:prstGeom prst="rect">
            <a:avLst/>
          </a:prstGeom>
        </p:spPr>
      </p:pic>
      <p:pic>
        <p:nvPicPr>
          <p:cNvPr id="7" name="Imagen 6">
            <a:extLst>
              <a:ext uri="{FF2B5EF4-FFF2-40B4-BE49-F238E27FC236}">
                <a16:creationId xmlns:a16="http://schemas.microsoft.com/office/drawing/2014/main" xmlns="" id="{C0A71FDE-CBFE-AF4D-B0B6-7C857D015C79}"/>
              </a:ext>
            </a:extLst>
          </p:cNvPr>
          <p:cNvPicPr>
            <a:picLocks noChangeAspect="1"/>
          </p:cNvPicPr>
          <p:nvPr/>
        </p:nvPicPr>
        <p:blipFill rotWithShape="1">
          <a:blip r:embed="rId3"/>
          <a:srcRect l="30857" b="12011"/>
          <a:stretch/>
        </p:blipFill>
        <p:spPr>
          <a:xfrm>
            <a:off x="-1" y="3122491"/>
            <a:ext cx="1921565" cy="3735509"/>
          </a:xfrm>
          <a:prstGeom prst="rect">
            <a:avLst/>
          </a:prstGeom>
        </p:spPr>
      </p:pic>
    </p:spTree>
    <p:extLst>
      <p:ext uri="{BB962C8B-B14F-4D97-AF65-F5344CB8AC3E}">
        <p14:creationId xmlns:p14="http://schemas.microsoft.com/office/powerpoint/2010/main" val="7971894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94A6A307-AC9D-FC33-281F-D414DC02BC2B}"/>
              </a:ext>
            </a:extLst>
          </p:cNvPr>
          <p:cNvSpPr>
            <a:spLocks noGrp="1"/>
          </p:cNvSpPr>
          <p:nvPr>
            <p:ph type="title"/>
          </p:nvPr>
        </p:nvSpPr>
        <p:spPr>
          <a:xfrm>
            <a:off x="838200" y="828383"/>
            <a:ext cx="10515600" cy="1325563"/>
          </a:xfrm>
        </p:spPr>
        <p:txBody>
          <a:bodyPr/>
          <a:lstStyle/>
          <a:p>
            <a:r>
              <a:rPr lang="es-ES" dirty="0">
                <a:sym typeface="Montserrat Medium"/>
              </a:rPr>
              <a:t>NORMATIVIDAD</a:t>
            </a:r>
            <a:endParaRPr lang="es-CO" dirty="0"/>
          </a:p>
        </p:txBody>
      </p:sp>
      <p:pic>
        <p:nvPicPr>
          <p:cNvPr id="4" name="Marcador de contenido 3">
            <a:extLst>
              <a:ext uri="{FF2B5EF4-FFF2-40B4-BE49-F238E27FC236}">
                <a16:creationId xmlns:a16="http://schemas.microsoft.com/office/drawing/2014/main" xmlns="" id="{9CD737D5-891E-2FB7-8AE0-55D96FED41EB}"/>
              </a:ext>
            </a:extLst>
          </p:cNvPr>
          <p:cNvPicPr>
            <a:picLocks noGrp="1" noChangeAspect="1"/>
          </p:cNvPicPr>
          <p:nvPr>
            <p:ph idx="1"/>
          </p:nvPr>
        </p:nvPicPr>
        <p:blipFill>
          <a:blip r:embed="rId2"/>
          <a:stretch>
            <a:fillRect/>
          </a:stretch>
        </p:blipFill>
        <p:spPr>
          <a:xfrm>
            <a:off x="1182009" y="1690688"/>
            <a:ext cx="5462489" cy="3535986"/>
          </a:xfrm>
        </p:spPr>
      </p:pic>
      <p:sp>
        <p:nvSpPr>
          <p:cNvPr id="5" name="Google Shape;172;p24">
            <a:extLst>
              <a:ext uri="{FF2B5EF4-FFF2-40B4-BE49-F238E27FC236}">
                <a16:creationId xmlns:a16="http://schemas.microsoft.com/office/drawing/2014/main" xmlns="" id="{1A7335C2-B2F1-7EEA-2941-6DBE4FBE0131}"/>
              </a:ext>
            </a:extLst>
          </p:cNvPr>
          <p:cNvSpPr/>
          <p:nvPr/>
        </p:nvSpPr>
        <p:spPr>
          <a:xfrm>
            <a:off x="6394437" y="1928646"/>
            <a:ext cx="2574387" cy="3753463"/>
          </a:xfrm>
          <a:prstGeom prst="rect">
            <a:avLst/>
          </a:prstGeom>
          <a:blipFill rotWithShape="1">
            <a:blip r:embed="rId3">
              <a:alphaModFix/>
            </a:blip>
            <a:stretch>
              <a:fillRect l="-4741" t="-3582" r="-10070" b="-6893"/>
            </a:stretch>
          </a:blipFill>
          <a:ln>
            <a:noFill/>
          </a:ln>
        </p:spPr>
        <p:txBody>
          <a:bodyPr spcFirstLastPara="1" wrap="square" lIns="0" tIns="0" rIns="0" bIns="0" anchor="t" anchorCtr="0">
            <a:noAutofit/>
          </a:bodyPr>
          <a:lstStyle/>
          <a:p>
            <a:pPr>
              <a:buClr>
                <a:srgbClr val="000000"/>
              </a:buClr>
              <a:buFont typeface="Arial"/>
              <a:buNone/>
            </a:pPr>
            <a:endParaRPr sz="2400" kern="0" dirty="0">
              <a:solidFill>
                <a:srgbClr val="4D4D4D"/>
              </a:solidFill>
              <a:ea typeface="Montserrat Medium"/>
              <a:cs typeface="Montserrat Medium"/>
              <a:sym typeface="Montserrat Medium"/>
            </a:endParaRPr>
          </a:p>
        </p:txBody>
      </p:sp>
      <p:pic>
        <p:nvPicPr>
          <p:cNvPr id="7" name="Google Shape;175;p24">
            <a:extLst>
              <a:ext uri="{FF2B5EF4-FFF2-40B4-BE49-F238E27FC236}">
                <a16:creationId xmlns:a16="http://schemas.microsoft.com/office/drawing/2014/main" xmlns="" id="{03E77628-91FD-DDDA-667A-B9D6843B9131}"/>
              </a:ext>
            </a:extLst>
          </p:cNvPr>
          <p:cNvPicPr preferRelativeResize="0"/>
          <p:nvPr/>
        </p:nvPicPr>
        <p:blipFill rotWithShape="1">
          <a:blip r:embed="rId4">
            <a:alphaModFix/>
          </a:blip>
          <a:srcRect l="30856" b="12011"/>
          <a:stretch/>
        </p:blipFill>
        <p:spPr>
          <a:xfrm>
            <a:off x="-1" y="3122491"/>
            <a:ext cx="1921565" cy="3735509"/>
          </a:xfrm>
          <a:prstGeom prst="rect">
            <a:avLst/>
          </a:prstGeom>
          <a:noFill/>
          <a:ln>
            <a:noFill/>
          </a:ln>
        </p:spPr>
      </p:pic>
      <p:pic>
        <p:nvPicPr>
          <p:cNvPr id="3" name="Imagen 2">
            <a:extLst>
              <a:ext uri="{FF2B5EF4-FFF2-40B4-BE49-F238E27FC236}">
                <a16:creationId xmlns:a16="http://schemas.microsoft.com/office/drawing/2014/main" xmlns="" id="{E7D5212A-928E-4ED7-B8FE-7BF0A562C737}"/>
              </a:ext>
            </a:extLst>
          </p:cNvPr>
          <p:cNvPicPr>
            <a:picLocks noChangeAspect="1"/>
          </p:cNvPicPr>
          <p:nvPr/>
        </p:nvPicPr>
        <p:blipFill>
          <a:blip r:embed="rId5"/>
          <a:stretch>
            <a:fillRect/>
          </a:stretch>
        </p:blipFill>
        <p:spPr>
          <a:xfrm>
            <a:off x="9161133" y="2760132"/>
            <a:ext cx="2695793" cy="3120531"/>
          </a:xfrm>
          <a:prstGeom prst="rect">
            <a:avLst/>
          </a:prstGeom>
        </p:spPr>
      </p:pic>
    </p:spTree>
    <p:extLst>
      <p:ext uri="{BB962C8B-B14F-4D97-AF65-F5344CB8AC3E}">
        <p14:creationId xmlns:p14="http://schemas.microsoft.com/office/powerpoint/2010/main" val="28729969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 name="Tabla 16"/>
          <p:cNvGraphicFramePr>
            <a:graphicFrameLocks noGrp="1"/>
          </p:cNvGraphicFramePr>
          <p:nvPr>
            <p:extLst>
              <p:ext uri="{D42A27DB-BD31-4B8C-83A1-F6EECF244321}">
                <p14:modId xmlns:p14="http://schemas.microsoft.com/office/powerpoint/2010/main" val="1648023451"/>
              </p:ext>
            </p:extLst>
          </p:nvPr>
        </p:nvGraphicFramePr>
        <p:xfrm>
          <a:off x="780176" y="1300582"/>
          <a:ext cx="10201013" cy="5775960"/>
        </p:xfrm>
        <a:graphic>
          <a:graphicData uri="http://schemas.openxmlformats.org/drawingml/2006/table">
            <a:tbl>
              <a:tblPr firstRow="1" firstCol="1" bandRow="1">
                <a:tableStyleId>{17292A2E-F333-43FB-9621-5CBBE7FDCDCB}</a:tableStyleId>
              </a:tblPr>
              <a:tblGrid>
                <a:gridCol w="2729955">
                  <a:extLst>
                    <a:ext uri="{9D8B030D-6E8A-4147-A177-3AD203B41FA5}">
                      <a16:colId xmlns:a16="http://schemas.microsoft.com/office/drawing/2014/main" xmlns="" val="20000"/>
                    </a:ext>
                  </a:extLst>
                </a:gridCol>
                <a:gridCol w="2287697">
                  <a:extLst>
                    <a:ext uri="{9D8B030D-6E8A-4147-A177-3AD203B41FA5}">
                      <a16:colId xmlns:a16="http://schemas.microsoft.com/office/drawing/2014/main" xmlns="" val="20001"/>
                    </a:ext>
                  </a:extLst>
                </a:gridCol>
                <a:gridCol w="2828519">
                  <a:extLst>
                    <a:ext uri="{9D8B030D-6E8A-4147-A177-3AD203B41FA5}">
                      <a16:colId xmlns:a16="http://schemas.microsoft.com/office/drawing/2014/main" xmlns="" val="20002"/>
                    </a:ext>
                  </a:extLst>
                </a:gridCol>
                <a:gridCol w="2354842">
                  <a:extLst>
                    <a:ext uri="{9D8B030D-6E8A-4147-A177-3AD203B41FA5}">
                      <a16:colId xmlns:a16="http://schemas.microsoft.com/office/drawing/2014/main" xmlns="" val="20003"/>
                    </a:ext>
                  </a:extLst>
                </a:gridCol>
              </a:tblGrid>
              <a:tr h="395418">
                <a:tc>
                  <a:txBody>
                    <a:bodyPr/>
                    <a:lstStyle/>
                    <a:p>
                      <a:pPr algn="ctr">
                        <a:spcBef>
                          <a:spcPts val="600"/>
                        </a:spcBef>
                        <a:spcAft>
                          <a:spcPts val="0"/>
                        </a:spcAft>
                        <a:tabLst>
                          <a:tab pos="88900" algn="l"/>
                        </a:tabLst>
                      </a:pPr>
                      <a:r>
                        <a:rPr lang="es-ES" sz="1400" b="1" dirty="0">
                          <a:solidFill>
                            <a:schemeClr val="tx1"/>
                          </a:solidFill>
                          <a:effectLst/>
                          <a:latin typeface="Montserrat Medium" panose="00000600000000000000" pitchFamily="2" charset="0"/>
                        </a:rPr>
                        <a:t>Población General</a:t>
                      </a:r>
                      <a:endParaRPr lang="es-CO" sz="1400" b="1" dirty="0">
                        <a:solidFill>
                          <a:schemeClr val="tx1"/>
                        </a:solidFill>
                        <a:effectLst/>
                        <a:latin typeface="Montserrat Medium" panose="00000600000000000000" pitchFamily="2" charset="0"/>
                        <a:ea typeface="Calibri" panose="020F0502020204030204" pitchFamily="34" charset="0"/>
                        <a:cs typeface="Times New Roman" panose="02020603050405020304" pitchFamily="18" charset="0"/>
                      </a:endParaRPr>
                    </a:p>
                  </a:txBody>
                  <a:tcPr marL="57861" marR="578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marL="79375" algn="ctr" fontAlgn="auto">
                        <a:spcAft>
                          <a:spcPts val="0"/>
                        </a:spcAft>
                        <a:tabLst>
                          <a:tab pos="192405" algn="l"/>
                          <a:tab pos="270510" algn="l"/>
                        </a:tabLst>
                      </a:pPr>
                      <a:r>
                        <a:rPr lang="es-CO" sz="1400" b="1" dirty="0">
                          <a:solidFill>
                            <a:schemeClr val="tx1"/>
                          </a:solidFill>
                          <a:effectLst/>
                          <a:latin typeface="Montserrat Medium" panose="00000600000000000000" pitchFamily="2" charset="0"/>
                        </a:rPr>
                        <a:t>Personas con VIH o inmunosupresión</a:t>
                      </a:r>
                      <a:endParaRPr lang="es-CO" sz="1400" b="1" dirty="0">
                        <a:solidFill>
                          <a:schemeClr val="tx1"/>
                        </a:solidFill>
                        <a:effectLst/>
                        <a:latin typeface="Montserrat Medium" panose="00000600000000000000" pitchFamily="2" charset="0"/>
                        <a:ea typeface="Calibri" panose="020F0502020204030204" pitchFamily="34"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marL="102870" algn="ctr" fontAlgn="auto">
                        <a:spcAft>
                          <a:spcPts val="0"/>
                        </a:spcAft>
                        <a:tabLst>
                          <a:tab pos="102870" algn="l"/>
                          <a:tab pos="192405" algn="l"/>
                          <a:tab pos="270510" algn="l"/>
                        </a:tabLst>
                      </a:pPr>
                      <a:r>
                        <a:rPr lang="es-CO" sz="1400" b="1" dirty="0">
                          <a:solidFill>
                            <a:schemeClr val="tx1"/>
                          </a:solidFill>
                          <a:effectLst/>
                          <a:latin typeface="Montserrat Medium" panose="00000600000000000000" pitchFamily="2" charset="0"/>
                        </a:rPr>
                        <a:t>Poblaciones vulnerables</a:t>
                      </a:r>
                      <a:endParaRPr lang="es-CO" sz="1400" b="1" dirty="0">
                        <a:solidFill>
                          <a:schemeClr val="tx1"/>
                        </a:solidFill>
                        <a:effectLst/>
                        <a:latin typeface="Montserrat Medium" panose="00000600000000000000" pitchFamily="2" charset="0"/>
                        <a:ea typeface="Calibri" panose="020F0502020204030204" pitchFamily="34"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marL="102870" algn="ctr" fontAlgn="auto">
                        <a:spcAft>
                          <a:spcPts val="0"/>
                        </a:spcAft>
                        <a:tabLst>
                          <a:tab pos="102870" algn="l"/>
                          <a:tab pos="192405" algn="l"/>
                          <a:tab pos="270510" algn="l"/>
                        </a:tabLst>
                      </a:pPr>
                      <a:r>
                        <a:rPr lang="es-CO" sz="1400" b="1" dirty="0">
                          <a:solidFill>
                            <a:schemeClr val="tx1"/>
                          </a:solidFill>
                          <a:effectLst/>
                          <a:latin typeface="Montserrat Medium" panose="00000600000000000000" pitchFamily="2" charset="0"/>
                        </a:rPr>
                        <a:t>Niños y niñas menores de 15 años</a:t>
                      </a:r>
                      <a:endParaRPr lang="es-CO" sz="1400" b="1" dirty="0">
                        <a:solidFill>
                          <a:schemeClr val="tx1"/>
                        </a:solidFill>
                        <a:effectLst/>
                        <a:latin typeface="Montserrat Medium" panose="00000600000000000000" pitchFamily="2" charset="0"/>
                        <a:ea typeface="Calibri" panose="020F0502020204030204" pitchFamily="34"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xmlns="" val="10000"/>
                  </a:ext>
                </a:extLst>
              </a:tr>
              <a:tr h="4055443">
                <a:tc>
                  <a:txBody>
                    <a:bodyPr/>
                    <a:lstStyle/>
                    <a:p>
                      <a:pPr marL="88900" indent="0" algn="just" fontAlgn="auto">
                        <a:spcAft>
                          <a:spcPts val="0"/>
                        </a:spcAft>
                        <a:tabLst>
                          <a:tab pos="192405" algn="l"/>
                          <a:tab pos="270510" algn="l"/>
                        </a:tabLst>
                      </a:pPr>
                      <a:r>
                        <a:rPr lang="es-CO" sz="1300" b="0" dirty="0">
                          <a:solidFill>
                            <a:sysClr val="windowText" lastClr="000000"/>
                          </a:solidFill>
                          <a:effectLst/>
                          <a:latin typeface="Montserrat Medium" panose="00000600000000000000" pitchFamily="2" charset="0"/>
                        </a:rPr>
                        <a:t>En población general, se considerará sintomático respiratorio a toda persona que presente tos y expectoración por más de 15 días. </a:t>
                      </a:r>
                    </a:p>
                    <a:p>
                      <a:pPr marL="88900" indent="0" algn="just" fontAlgn="auto">
                        <a:spcAft>
                          <a:spcPts val="0"/>
                        </a:spcAft>
                        <a:tabLst>
                          <a:tab pos="192405" algn="l"/>
                          <a:tab pos="270510" algn="l"/>
                        </a:tabLst>
                      </a:pPr>
                      <a:r>
                        <a:rPr lang="es-CO" sz="1300" b="0" dirty="0">
                          <a:solidFill>
                            <a:sysClr val="windowText" lastClr="000000"/>
                          </a:solidFill>
                          <a:effectLst/>
                          <a:latin typeface="Montserrat Medium" panose="00000600000000000000" pitchFamily="2" charset="0"/>
                        </a:rPr>
                        <a:t> </a:t>
                      </a:r>
                    </a:p>
                    <a:p>
                      <a:pPr marL="88900" indent="0" algn="just" fontAlgn="auto">
                        <a:spcAft>
                          <a:spcPts val="0"/>
                        </a:spcAft>
                        <a:tabLst>
                          <a:tab pos="192405" algn="l"/>
                          <a:tab pos="270510" algn="l"/>
                        </a:tabLst>
                      </a:pPr>
                      <a:r>
                        <a:rPr lang="es-CO" sz="1300" b="0" dirty="0">
                          <a:solidFill>
                            <a:sysClr val="windowText" lastClr="000000"/>
                          </a:solidFill>
                          <a:effectLst/>
                          <a:latin typeface="Montserrat Medium" panose="00000600000000000000" pitchFamily="2" charset="0"/>
                        </a:rPr>
                        <a:t>Las manifestaciones clínicas de la tuberculosis pueden variar según la edad, el estado inmunológico, la presencia de comorbilidades y el órgano afectado, por lo cual, </a:t>
                      </a:r>
                      <a:r>
                        <a:rPr lang="es-CO" sz="1300" b="0" u="sng" dirty="0">
                          <a:solidFill>
                            <a:sysClr val="windowText" lastClr="000000"/>
                          </a:solidFill>
                          <a:effectLst/>
                          <a:latin typeface="Montserrat Medium" panose="00000600000000000000" pitchFamily="2" charset="0"/>
                        </a:rPr>
                        <a:t>el profesional de medicina podrá definir la presunción de la enfermedad frente a una tos persistente sin expectoración.</a:t>
                      </a:r>
                      <a:endParaRPr lang="es-CO" sz="1300" b="0" u="sng" dirty="0">
                        <a:solidFill>
                          <a:sysClr val="windowText" lastClr="000000"/>
                        </a:solidFill>
                        <a:effectLst/>
                        <a:latin typeface="Montserrat Medium" panose="00000600000000000000" pitchFamily="2" charset="0"/>
                        <a:ea typeface="Calibri" panose="020F0502020204030204" pitchFamily="34" charset="0"/>
                        <a:cs typeface="Times New Roman" panose="02020603050405020304" pitchFamily="18" charset="0"/>
                      </a:endParaRPr>
                    </a:p>
                  </a:txBody>
                  <a:tcPr marL="57861" marR="578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79375" algn="just" fontAlgn="auto">
                        <a:spcAft>
                          <a:spcPts val="0"/>
                        </a:spcAft>
                        <a:tabLst>
                          <a:tab pos="192405" algn="l"/>
                          <a:tab pos="270510" algn="l"/>
                        </a:tabLst>
                      </a:pPr>
                      <a:r>
                        <a:rPr lang="es-CO" sz="1300" b="0" dirty="0">
                          <a:solidFill>
                            <a:sysClr val="windowText" lastClr="000000"/>
                          </a:solidFill>
                          <a:effectLst/>
                          <a:latin typeface="Montserrat Medium" panose="00000600000000000000" pitchFamily="2" charset="0"/>
                        </a:rPr>
                        <a:t>En personas que viven con el Virus de Inmunodeficiencia Humana (VIH) o que presenten patologías o tratamientos inmunosupresores, se considerará sintomático respiratorio a quien presente tos con o sin expectoración, fiebre, pérdida de peso, o sudoración nocturna, de cualquier tiempo de duración.</a:t>
                      </a:r>
                    </a:p>
                    <a:p>
                      <a:pPr marL="79375" algn="just" fontAlgn="auto">
                        <a:spcAft>
                          <a:spcPts val="0"/>
                        </a:spcAft>
                        <a:tabLst>
                          <a:tab pos="192405" algn="l"/>
                          <a:tab pos="270510" algn="l"/>
                        </a:tabLst>
                      </a:pPr>
                      <a:endParaRPr lang="es-CO" sz="1300" b="0" dirty="0">
                        <a:solidFill>
                          <a:sysClr val="windowText" lastClr="000000"/>
                        </a:solidFill>
                        <a:effectLst/>
                        <a:latin typeface="Montserrat Medium" panose="00000600000000000000" pitchFamily="2" charset="0"/>
                        <a:ea typeface="Calibri" panose="020F0502020204030204" pitchFamily="34" charset="0"/>
                        <a:cs typeface="Times New Roman" panose="02020603050405020304" pitchFamily="18" charset="0"/>
                      </a:endParaRPr>
                    </a:p>
                    <a:p>
                      <a:pPr marL="79375" algn="just" fontAlgn="auto">
                        <a:spcAft>
                          <a:spcPts val="0"/>
                        </a:spcAft>
                        <a:tabLst>
                          <a:tab pos="192405" algn="l"/>
                          <a:tab pos="270510" algn="l"/>
                        </a:tabLst>
                      </a:pPr>
                      <a:r>
                        <a:rPr lang="es-CO" sz="1300" b="0" dirty="0">
                          <a:solidFill>
                            <a:sysClr val="windowText" lastClr="000000"/>
                          </a:solidFill>
                          <a:effectLst/>
                          <a:latin typeface="Montserrat Medium" panose="00000600000000000000" pitchFamily="2" charset="0"/>
                          <a:ea typeface="Calibri" panose="020F0502020204030204" pitchFamily="34" charset="0"/>
                          <a:cs typeface="Times New Roman" panose="02020603050405020304" pitchFamily="18" charset="0"/>
                        </a:rPr>
                        <a:t>Patologías Inmunosupresoras: </a:t>
                      </a:r>
                      <a:r>
                        <a:rPr lang="es-CO" sz="1300" dirty="0">
                          <a:effectLst/>
                          <a:latin typeface="Montserrat Medium" panose="00000600000000000000" pitchFamily="2" charset="0"/>
                          <a:ea typeface="Calibri" panose="020F0502020204030204" pitchFamily="34" charset="0"/>
                          <a:cs typeface="Times New Roman" panose="02020603050405020304" pitchFamily="18" charset="0"/>
                        </a:rPr>
                        <a:t>diabetes, artritis, esclerosis, lupus, enfermedad inflamatoria intestinal, tiroiditis, anemia, insuficiencia renal crónica</a:t>
                      </a:r>
                      <a:endParaRPr lang="es-CO" sz="1300" b="0" dirty="0">
                        <a:solidFill>
                          <a:sysClr val="windowText" lastClr="000000"/>
                        </a:solidFill>
                        <a:effectLst/>
                        <a:latin typeface="Montserrat Medium" panose="00000600000000000000" pitchFamily="2" charset="0"/>
                        <a:ea typeface="Calibri" panose="020F0502020204030204" pitchFamily="34"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02870" algn="just">
                        <a:spcAft>
                          <a:spcPts val="0"/>
                        </a:spcAft>
                        <a:tabLst>
                          <a:tab pos="88900" algn="l"/>
                          <a:tab pos="101600" algn="l"/>
                          <a:tab pos="192088" algn="l"/>
                          <a:tab pos="1882775" algn="l"/>
                        </a:tabLst>
                      </a:pPr>
                      <a:r>
                        <a:rPr lang="es-CO" sz="1300" b="0" dirty="0">
                          <a:solidFill>
                            <a:sysClr val="windowText" lastClr="000000"/>
                          </a:solidFill>
                          <a:effectLst/>
                          <a:latin typeface="Montserrat Medium" panose="00000600000000000000" pitchFamily="2" charset="0"/>
                        </a:rPr>
                        <a:t>En privados de la libertad, grupos étnicos, habitantes de calle, migrantes, trabajadores de la salud, población rural o rural dispersa el criterio será tos y expectoración por más de 15 días; sin embargo, cuando exista difícil acceso a la atención en salud, podrá tomarse un tiempo menor a 15 días cuando exista presunción de la enfermedad. </a:t>
                      </a:r>
                    </a:p>
                    <a:p>
                      <a:pPr marL="102870" algn="just">
                        <a:spcAft>
                          <a:spcPts val="0"/>
                        </a:spcAft>
                        <a:tabLst>
                          <a:tab pos="88900" algn="l"/>
                          <a:tab pos="101600" algn="l"/>
                          <a:tab pos="192088" algn="l"/>
                          <a:tab pos="1882775" algn="l"/>
                        </a:tabLst>
                      </a:pPr>
                      <a:r>
                        <a:rPr lang="es-CO" sz="1300" b="0" dirty="0">
                          <a:solidFill>
                            <a:sysClr val="windowText" lastClr="000000"/>
                          </a:solidFill>
                          <a:effectLst/>
                          <a:latin typeface="Montserrat Medium" panose="00000600000000000000" pitchFamily="2" charset="0"/>
                        </a:rPr>
                        <a:t>Para contactos de personas afectadas por tuberculosis, se tomará como criterio tos y expectoración de 1 o más días de duración</a:t>
                      </a:r>
                      <a:r>
                        <a:rPr lang="es-CO" sz="1300" b="0" baseline="30000" dirty="0">
                          <a:solidFill>
                            <a:sysClr val="windowText" lastClr="000000"/>
                          </a:solidFill>
                          <a:effectLst/>
                          <a:latin typeface="Montserrat Medium" panose="00000600000000000000" pitchFamily="2" charset="0"/>
                        </a:rPr>
                        <a:t>,</a:t>
                      </a:r>
                      <a:r>
                        <a:rPr lang="es-CO" sz="1300" b="0" dirty="0">
                          <a:solidFill>
                            <a:sysClr val="windowText" lastClr="000000"/>
                          </a:solidFill>
                          <a:effectLst/>
                          <a:latin typeface="Montserrat Medium" panose="00000600000000000000" pitchFamily="2" charset="0"/>
                        </a:rPr>
                        <a:t>. </a:t>
                      </a:r>
                      <a:endParaRPr lang="es-CO" sz="1300" b="0" dirty="0">
                        <a:solidFill>
                          <a:sysClr val="windowText" lastClr="000000"/>
                        </a:solidFill>
                        <a:effectLst/>
                        <a:latin typeface="Montserrat Medium" panose="00000600000000000000" pitchFamily="2" charset="0"/>
                        <a:ea typeface="Calibri" panose="020F0502020204030204" pitchFamily="34"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02870" algn="just" fontAlgn="auto">
                        <a:spcAft>
                          <a:spcPts val="0"/>
                        </a:spcAft>
                        <a:tabLst>
                          <a:tab pos="102870" algn="l"/>
                          <a:tab pos="192405" algn="l"/>
                          <a:tab pos="270510" algn="l"/>
                        </a:tabLst>
                      </a:pPr>
                      <a:r>
                        <a:rPr lang="es-CO" sz="1300" b="0" dirty="0">
                          <a:solidFill>
                            <a:sysClr val="windowText" lastClr="000000"/>
                          </a:solidFill>
                          <a:effectLst/>
                          <a:latin typeface="Montserrat Medium" panose="00000600000000000000" pitchFamily="2" charset="0"/>
                        </a:rPr>
                        <a:t>En los niños y niñas, los síntomas clínicos más relevantes para sospechar tuberculosis son tos con o sin expectoración por más de 15 días, fiebre mayor de &gt; 8 días, pérdida o no ganancia de peso en los tres meses precedentes, disminución del nivel de actividad o juego, e historia de contacto con un adulto con tuberculosis.  </a:t>
                      </a:r>
                      <a:endParaRPr lang="es-CO" sz="1300" b="0" dirty="0">
                        <a:solidFill>
                          <a:sysClr val="windowText" lastClr="000000"/>
                        </a:solidFill>
                        <a:effectLst/>
                        <a:latin typeface="Montserrat Medium" panose="00000600000000000000" pitchFamily="2" charset="0"/>
                        <a:ea typeface="Calibri" panose="020F0502020204030204" pitchFamily="34"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1"/>
                  </a:ext>
                </a:extLst>
              </a:tr>
            </a:tbl>
          </a:graphicData>
        </a:graphic>
      </p:graphicFrame>
      <p:sp>
        <p:nvSpPr>
          <p:cNvPr id="21" name="Rectángulo 20"/>
          <p:cNvSpPr/>
          <p:nvPr/>
        </p:nvSpPr>
        <p:spPr>
          <a:xfrm>
            <a:off x="95019" y="5618506"/>
            <a:ext cx="9158165" cy="1016240"/>
          </a:xfrm>
          <a:prstGeom prst="rect">
            <a:avLst/>
          </a:prstGeom>
        </p:spPr>
        <p:txBody>
          <a:bodyPr wrap="square">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s-CO" sz="667" b="0" i="0" u="none" strike="noStrike" kern="0" cap="none" spc="0" normalizeH="0" baseline="0" noProof="0" dirty="0">
                <a:ln>
                  <a:noFill/>
                </a:ln>
                <a:solidFill>
                  <a:srgbClr val="000000"/>
                </a:solidFill>
                <a:effectLst/>
                <a:uLnTx/>
                <a:uFillTx/>
                <a:latin typeface="Arial"/>
                <a:ea typeface="+mn-ea"/>
                <a:cs typeface="Arial"/>
                <a:sym typeface="Arial"/>
              </a:rPr>
              <a:t>Ministerio de Salud y Protección Social – Organización Internacional para las Migraciones. Plan de Monitoreo y Evaluación del Programa Nacional de Prevención y Control de la Tuberculosis. Disponible en: </a:t>
            </a:r>
            <a:r>
              <a:rPr kumimoji="0" lang="es-CO" sz="667" b="0" i="0" u="none" strike="noStrike" kern="0" cap="none" spc="0" normalizeH="0" baseline="0" noProof="0" dirty="0">
                <a:ln>
                  <a:noFill/>
                </a:ln>
                <a:solidFill>
                  <a:srgbClr val="000000"/>
                </a:solidFill>
                <a:effectLst/>
                <a:uLnTx/>
                <a:uFillTx/>
                <a:latin typeface="Arial"/>
                <a:ea typeface="+mn-ea"/>
                <a:cs typeface="Arial"/>
                <a:sym typeface="Arial"/>
                <a:hlinkClick r:id="rId2"/>
              </a:rPr>
              <a:t>https://www.minsalud.gov.co/sites/rid/Lists/BibliotecaDigital/RIDE/VS/PP/ET/plan-monitoreo-evaluacion-tuberculosis.pdf</a:t>
            </a:r>
            <a:r>
              <a:rPr kumimoji="0" lang="es-CO" sz="667" b="0" i="0" u="none" strike="noStrike" kern="0" cap="none" spc="0" normalizeH="0" baseline="0" noProof="0" dirty="0">
                <a:ln>
                  <a:noFill/>
                </a:ln>
                <a:solidFill>
                  <a:srgbClr val="000000"/>
                </a:solidFill>
                <a:effectLst/>
                <a:uLnTx/>
                <a:uFillTx/>
                <a:latin typeface="Arial"/>
                <a:ea typeface="+mn-ea"/>
                <a:cs typeface="Arial"/>
                <a:sym typeface="Arial"/>
              </a:rPr>
              <a:t> </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s-CO" sz="667" b="0" i="0" u="none" strike="noStrike" kern="0" cap="none" spc="0" normalizeH="0" baseline="0" noProof="0" dirty="0">
                <a:ln>
                  <a:noFill/>
                </a:ln>
                <a:solidFill>
                  <a:srgbClr val="000000"/>
                </a:solidFill>
                <a:effectLst/>
                <a:uLnTx/>
                <a:uFillTx/>
                <a:latin typeface="Arial"/>
                <a:ea typeface="+mn-ea"/>
                <a:cs typeface="Arial"/>
                <a:sym typeface="Arial"/>
              </a:rPr>
              <a:t>  Caminero JA. Guía de la Tuberculosis para Médicos Especialistas. Francia. 2003. Consultado el 12 de junio de 2018. Disponible en: https://www.theunion.org/what-we-do/publications/technical/spanish/pub_guia_medicos_especialistas_spa.pdf “El mayor riesgo de desarrollar enfermedad tuberculosa en una persona son los dos primeros años de adquirida la infección por M. tuberculosis”. Caminero JA. Guía de la Tuberculosis para Médicos Especialistas. Francia. 2003. Consultado el 12 de junio de 2018. Disponible en: </a:t>
            </a:r>
            <a:r>
              <a:rPr kumimoji="0" lang="es-CO" sz="667" b="0" i="0" u="none" strike="noStrike" kern="0" cap="none" spc="0" normalizeH="0" baseline="0" noProof="0" dirty="0">
                <a:ln>
                  <a:noFill/>
                </a:ln>
                <a:solidFill>
                  <a:srgbClr val="000000"/>
                </a:solidFill>
                <a:effectLst/>
                <a:uLnTx/>
                <a:uFillTx/>
                <a:latin typeface="Arial"/>
                <a:ea typeface="+mn-ea"/>
                <a:cs typeface="Arial"/>
                <a:sym typeface="Arial"/>
                <a:hlinkClick r:id="rId3"/>
              </a:rPr>
              <a:t>https://www.theunion.org/what-we-do/publications/technical/spanish/pub_guia_medicos_especialistas_spa.pdf</a:t>
            </a:r>
            <a:r>
              <a:rPr kumimoji="0" lang="es-CO" sz="667" b="0" i="0" u="none" strike="noStrike" kern="0" cap="none" spc="0" normalizeH="0" baseline="0" noProof="0" dirty="0">
                <a:ln>
                  <a:noFill/>
                </a:ln>
                <a:solidFill>
                  <a:srgbClr val="000000"/>
                </a:solidFill>
                <a:effectLst/>
                <a:uLnTx/>
                <a:uFillTx/>
                <a:latin typeface="Arial"/>
                <a:ea typeface="+mn-ea"/>
                <a:cs typeface="Arial"/>
                <a:sym typeface="Arial"/>
              </a:rPr>
              <a:t> </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s-CO" sz="667" b="0" i="0" u="none" strike="noStrike" kern="0" cap="none" spc="0" normalizeH="0" baseline="0" noProof="0" dirty="0">
                <a:ln>
                  <a:noFill/>
                </a:ln>
                <a:solidFill>
                  <a:srgbClr val="000000"/>
                </a:solidFill>
                <a:effectLst/>
                <a:uLnTx/>
                <a:uFillTx/>
                <a:latin typeface="Arial"/>
                <a:ea typeface="+mn-ea"/>
                <a:cs typeface="Arial"/>
                <a:sym typeface="Arial"/>
              </a:rPr>
              <a:t>  Centro para el Control y la Prevención de Enfermedades (CDC). Centro Nacional para la Prevención de VIH/ Sida, Hepatitis Virales, ETS y Tuberculosis. División de la eliminación de la tuberculosis. Investigaciones de contactos de tuberculosis, Atlanta, Georgia, 2014. Disponible en: </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s-CO" sz="667" b="0" i="0" u="none" strike="noStrike" kern="0" cap="none" spc="0" normalizeH="0" baseline="0" noProof="0" dirty="0">
                <a:ln>
                  <a:noFill/>
                </a:ln>
                <a:solidFill>
                  <a:srgbClr val="000000"/>
                </a:solidFill>
                <a:effectLst/>
                <a:uLnTx/>
                <a:uFillTx/>
                <a:latin typeface="Arial"/>
                <a:ea typeface="+mn-ea"/>
                <a:cs typeface="Arial"/>
                <a:sym typeface="Arial"/>
                <a:hlinkClick r:id="rId4"/>
              </a:rPr>
              <a:t>https://www.cdc.gov/tb/esp/publications/guides/ssmodules/spanishssmodule8.pdf</a:t>
            </a:r>
            <a:r>
              <a:rPr kumimoji="0" lang="es-CO" sz="667" b="0" i="0" u="none" strike="noStrike" kern="0" cap="none" spc="0" normalizeH="0" baseline="0" noProof="0" dirty="0">
                <a:ln>
                  <a:noFill/>
                </a:ln>
                <a:solidFill>
                  <a:srgbClr val="000000"/>
                </a:solidFill>
                <a:effectLst/>
                <a:uLnTx/>
                <a:uFillTx/>
                <a:latin typeface="Arial"/>
                <a:ea typeface="+mn-ea"/>
                <a:cs typeface="Arial"/>
                <a:sym typeface="Arial"/>
              </a:rPr>
              <a:t>  “Se considera contacto a toda persona expuesta a un caso con la enfermedad de tuberculosis infecciosa. Este término puede incluir a familiares, compañeros de habitación o de vivienda, amigos cercanos, compañeros de trabajo, compañeros de clase y otros”. </a:t>
            </a:r>
          </a:p>
        </p:txBody>
      </p:sp>
      <p:sp>
        <p:nvSpPr>
          <p:cNvPr id="22" name="Rectángulo 21"/>
          <p:cNvSpPr/>
          <p:nvPr/>
        </p:nvSpPr>
        <p:spPr>
          <a:xfrm>
            <a:off x="401299" y="633605"/>
            <a:ext cx="6096000" cy="666977"/>
          </a:xfrm>
          <a:prstGeom prst="rect">
            <a:avLst/>
          </a:prstGeom>
        </p:spPr>
        <p:txBody>
          <a:bodyPr>
            <a:spAutoFit/>
          </a:bodyPr>
          <a:lstStyle/>
          <a:p>
            <a:pPr marL="846646" marR="119377" lvl="0" indent="-365751" algn="just" defTabSz="1219170" rtl="0" eaLnBrk="1" fontAlgn="auto" latinLnBrk="0" hangingPunct="1">
              <a:lnSpc>
                <a:spcPct val="100000"/>
              </a:lnSpc>
              <a:spcBef>
                <a:spcPts val="0"/>
              </a:spcBef>
              <a:spcAft>
                <a:spcPts val="0"/>
              </a:spcAft>
              <a:buClr>
                <a:srgbClr val="000000"/>
              </a:buClr>
              <a:buSzTx/>
              <a:buFontTx/>
              <a:buNone/>
              <a:tabLst>
                <a:tab pos="745048" algn="l"/>
              </a:tabLst>
              <a:defRPr/>
            </a:pPr>
            <a:r>
              <a:rPr kumimoji="0" lang="es-CO" sz="1867" b="1" i="0" u="none" strike="noStrike" kern="1800" cap="none" spc="0" normalizeH="0" baseline="0" noProof="0" dirty="0">
                <a:ln>
                  <a:noFill/>
                </a:ln>
                <a:solidFill>
                  <a:srgbClr val="2E74B5"/>
                </a:solidFill>
                <a:effectLst/>
                <a:uLnTx/>
                <a:uFillTx/>
                <a:latin typeface="Arial" panose="020B0604020202020204" pitchFamily="34" charset="0"/>
                <a:ea typeface="Times New Roman" panose="02020603050405020304" pitchFamily="18" charset="0"/>
                <a:cs typeface="Arial"/>
                <a:sym typeface="Arial"/>
              </a:rPr>
              <a:t> </a:t>
            </a:r>
            <a:endParaRPr kumimoji="0" lang="es-CO" sz="1867" b="0" i="0" u="none" strike="noStrike" kern="1800" cap="none" spc="0" normalizeH="0" baseline="0" noProof="0" dirty="0">
              <a:ln>
                <a:noFill/>
              </a:ln>
              <a:solidFill>
                <a:srgbClr val="2E74B5"/>
              </a:solidFill>
              <a:effectLst/>
              <a:uLnTx/>
              <a:uFillTx/>
              <a:latin typeface="Arial" panose="020B0604020202020204" pitchFamily="34" charset="0"/>
              <a:ea typeface="Times New Roman" panose="02020603050405020304" pitchFamily="18" charset="0"/>
              <a:cs typeface="Arial"/>
              <a:sym typeface="Arial"/>
            </a:endParaRPr>
          </a:p>
          <a:p>
            <a:pPr marL="846646" marR="119377" lvl="0" indent="-365751" algn="just" defTabSz="1219170" rtl="0" eaLnBrk="1" fontAlgn="auto" latinLnBrk="0" hangingPunct="1">
              <a:lnSpc>
                <a:spcPct val="100000"/>
              </a:lnSpc>
              <a:spcBef>
                <a:spcPts val="0"/>
              </a:spcBef>
              <a:spcAft>
                <a:spcPts val="0"/>
              </a:spcAft>
              <a:buClr>
                <a:srgbClr val="000000"/>
              </a:buClr>
              <a:buSzTx/>
              <a:buFontTx/>
              <a:buNone/>
              <a:tabLst>
                <a:tab pos="745048" algn="l"/>
              </a:tabLst>
              <a:defRPr/>
            </a:pPr>
            <a:r>
              <a:rPr kumimoji="0" lang="es-CO" sz="1867" b="1" i="0" u="none" strike="noStrike" kern="1800" cap="none" spc="0" normalizeH="0" baseline="0" noProof="0" dirty="0">
                <a:ln>
                  <a:noFill/>
                </a:ln>
                <a:effectLst/>
                <a:uLnTx/>
                <a:uFillTx/>
                <a:latin typeface="Montserrat Medium" panose="00000600000000000000" pitchFamily="2" charset="0"/>
                <a:ea typeface="Times New Roman" panose="02020603050405020304" pitchFamily="18" charset="0"/>
                <a:cs typeface="Arial"/>
                <a:sym typeface="Arial"/>
              </a:rPr>
              <a:t>1.1 Definiciones de sintomático respiratorio. </a:t>
            </a:r>
            <a:endParaRPr kumimoji="0" lang="es-CO" sz="1867" b="0" i="0" u="none" strike="noStrike" kern="1800" cap="none" spc="0" normalizeH="0" baseline="0" noProof="0" dirty="0">
              <a:ln>
                <a:noFill/>
              </a:ln>
              <a:effectLst/>
              <a:uLnTx/>
              <a:uFillTx/>
              <a:latin typeface="Montserrat Medium" panose="00000600000000000000" pitchFamily="2" charset="0"/>
              <a:ea typeface="Times New Roman" panose="02020603050405020304" pitchFamily="18" charset="0"/>
              <a:cs typeface="Arial"/>
              <a:sym typeface="Arial"/>
            </a:endParaRPr>
          </a:p>
        </p:txBody>
      </p:sp>
      <p:sp>
        <p:nvSpPr>
          <p:cNvPr id="25" name="Título 3"/>
          <p:cNvSpPr txBox="1">
            <a:spLocks/>
          </p:cNvSpPr>
          <p:nvPr/>
        </p:nvSpPr>
        <p:spPr bwMode="auto">
          <a:xfrm>
            <a:off x="5477302" y="140315"/>
            <a:ext cx="6595429" cy="537883"/>
          </a:xfrm>
          <a:prstGeom prst="rect">
            <a:avLst/>
          </a:prstGeom>
          <a:solidFill>
            <a:schemeClr val="accent2"/>
          </a:solidFill>
          <a:ln>
            <a:noFill/>
          </a:ln>
        </p:spPr>
        <p:txBody>
          <a:bodyPr spcFirstLastPara="1" wrap="square" lIns="91433" tIns="45700" rIns="91433" bIns="45700" anchor="ctr" anchorCtr="0"/>
          <a:lstStyle>
            <a:defPPr marR="0" lvl="0" algn="l" rtl="0">
              <a:lnSpc>
                <a:spcPct val="100000"/>
              </a:lnSpc>
              <a:spcBef>
                <a:spcPts val="0"/>
              </a:spcBef>
              <a:spcAft>
                <a:spcPts val="0"/>
              </a:spcAft>
              <a:defRPr/>
            </a:defPPr>
            <a:lvl1pPr algn="ctr">
              <a:lnSpc>
                <a:spcPct val="90000"/>
              </a:lnSpc>
              <a:buClr>
                <a:srgbClr val="FFFFFF"/>
              </a:buClr>
              <a:buSzPts val="1400"/>
              <a:buFont typeface="Work Sans SemiBold"/>
              <a:buNone/>
              <a:defRPr sz="1800" b="1">
                <a:solidFill>
                  <a:srgbClr val="0066CD"/>
                </a:solidFill>
                <a:latin typeface="Arial" panose="020B0604020202020204" pitchFamily="34" charset="0"/>
                <a:ea typeface="Work Sans Light"/>
                <a:cs typeface="Arial" panose="020B0604020202020204" pitchFamily="34" charset="0"/>
              </a:defRPr>
            </a:lvl1pPr>
            <a:lvl2pPr>
              <a:buClr>
                <a:srgbClr val="FFFFFF"/>
              </a:buClr>
              <a:buSzPts val="1100"/>
              <a:buNone/>
              <a:defRPr>
                <a:solidFill>
                  <a:srgbClr val="FFFFFF"/>
                </a:solidFill>
                <a:latin typeface="Arial"/>
                <a:ea typeface="Arial"/>
                <a:cs typeface="Arial"/>
              </a:defRPr>
            </a:lvl2pPr>
            <a:lvl3pPr>
              <a:buClr>
                <a:srgbClr val="FFFFFF"/>
              </a:buClr>
              <a:buSzPts val="1100"/>
              <a:buNone/>
              <a:defRPr>
                <a:solidFill>
                  <a:srgbClr val="FFFFFF"/>
                </a:solidFill>
                <a:latin typeface="Arial"/>
                <a:ea typeface="Arial"/>
                <a:cs typeface="Arial"/>
              </a:defRPr>
            </a:lvl3pPr>
            <a:lvl4pPr>
              <a:buClr>
                <a:srgbClr val="FFFFFF"/>
              </a:buClr>
              <a:buSzPts val="1100"/>
              <a:buNone/>
              <a:defRPr>
                <a:solidFill>
                  <a:srgbClr val="FFFFFF"/>
                </a:solidFill>
                <a:latin typeface="Arial"/>
                <a:ea typeface="Arial"/>
                <a:cs typeface="Arial"/>
              </a:defRPr>
            </a:lvl4pPr>
            <a:lvl5pPr>
              <a:buClr>
                <a:srgbClr val="FFFFFF"/>
              </a:buClr>
              <a:buSzPts val="1100"/>
              <a:buNone/>
              <a:defRPr>
                <a:solidFill>
                  <a:srgbClr val="FFFFFF"/>
                </a:solidFill>
                <a:latin typeface="Arial"/>
                <a:ea typeface="Arial"/>
                <a:cs typeface="Arial"/>
              </a:defRPr>
            </a:lvl5pPr>
            <a:lvl6pPr>
              <a:buClr>
                <a:srgbClr val="FFFFFF"/>
              </a:buClr>
              <a:buSzPts val="1100"/>
              <a:buNone/>
              <a:defRPr>
                <a:solidFill>
                  <a:srgbClr val="FFFFFF"/>
                </a:solidFill>
                <a:latin typeface="Arial"/>
                <a:ea typeface="Arial"/>
                <a:cs typeface="Arial"/>
              </a:defRPr>
            </a:lvl6pPr>
            <a:lvl7pPr>
              <a:buClr>
                <a:srgbClr val="FFFFFF"/>
              </a:buClr>
              <a:buSzPts val="1100"/>
              <a:buNone/>
              <a:defRPr>
                <a:solidFill>
                  <a:srgbClr val="FFFFFF"/>
                </a:solidFill>
                <a:latin typeface="Arial"/>
                <a:ea typeface="Arial"/>
                <a:cs typeface="Arial"/>
              </a:defRPr>
            </a:lvl7pPr>
            <a:lvl8pPr>
              <a:buClr>
                <a:srgbClr val="FFFFFF"/>
              </a:buClr>
              <a:buSzPts val="1100"/>
              <a:buNone/>
              <a:defRPr>
                <a:solidFill>
                  <a:srgbClr val="FFFFFF"/>
                </a:solidFill>
                <a:latin typeface="Arial"/>
                <a:ea typeface="Arial"/>
                <a:cs typeface="Arial"/>
              </a:defRPr>
            </a:lvl8pPr>
            <a:lvl9pPr>
              <a:buClr>
                <a:srgbClr val="FFFFFF"/>
              </a:buClr>
              <a:buSzPts val="1100"/>
              <a:buNone/>
              <a:defRPr>
                <a:solidFill>
                  <a:srgbClr val="FFFFFF"/>
                </a:solidFill>
                <a:latin typeface="Arial"/>
                <a:ea typeface="Arial"/>
                <a:cs typeface="Arial"/>
              </a:defRPr>
            </a:lvl9pPr>
          </a:lstStyle>
          <a:p>
            <a:pPr marL="0" marR="0" lvl="0" indent="0" algn="ctr" defTabSz="1219170" rtl="0" eaLnBrk="1" fontAlgn="auto" latinLnBrk="0" hangingPunct="1">
              <a:lnSpc>
                <a:spcPct val="90000"/>
              </a:lnSpc>
              <a:spcBef>
                <a:spcPts val="0"/>
              </a:spcBef>
              <a:spcAft>
                <a:spcPts val="0"/>
              </a:spcAft>
              <a:buClr>
                <a:srgbClr val="FFFFFF"/>
              </a:buClr>
              <a:buSzPts val="1400"/>
              <a:buFont typeface="Work Sans SemiBold"/>
              <a:buNone/>
              <a:tabLst/>
              <a:defRPr/>
            </a:pPr>
            <a:r>
              <a:rPr kumimoji="0" lang="es-CO" sz="1867" b="1" i="0" u="none" strike="noStrike" kern="0" cap="none" spc="0" normalizeH="0" baseline="0" noProof="0" dirty="0">
                <a:ln>
                  <a:noFill/>
                </a:ln>
                <a:solidFill>
                  <a:srgbClr val="5B8BFF">
                    <a:lumMod val="50000"/>
                  </a:srgbClr>
                </a:solidFill>
                <a:effectLst/>
                <a:uLnTx/>
                <a:uFillTx/>
                <a:latin typeface="Montserrat Medium" panose="00000600000000000000" pitchFamily="2" charset="0"/>
                <a:sym typeface="Arial"/>
              </a:rPr>
              <a:t>Capítulo 1 Definiciones Programáticas </a:t>
            </a:r>
            <a:endParaRPr kumimoji="0" lang="es-ES" sz="1867" b="1" i="0" u="none" strike="noStrike" kern="0" cap="none" spc="0" normalizeH="0" baseline="0" noProof="0" dirty="0">
              <a:ln>
                <a:noFill/>
              </a:ln>
              <a:solidFill>
                <a:srgbClr val="5B8BFF">
                  <a:lumMod val="50000"/>
                </a:srgbClr>
              </a:solidFill>
              <a:effectLst/>
              <a:uLnTx/>
              <a:uFillTx/>
              <a:latin typeface="Montserrat Medium" panose="00000600000000000000" pitchFamily="2" charset="0"/>
              <a:sym typeface="Arial"/>
            </a:endParaRPr>
          </a:p>
        </p:txBody>
      </p:sp>
      <p:pic>
        <p:nvPicPr>
          <p:cNvPr id="2" name="Imagen 1">
            <a:extLst>
              <a:ext uri="{FF2B5EF4-FFF2-40B4-BE49-F238E27FC236}">
                <a16:creationId xmlns:a16="http://schemas.microsoft.com/office/drawing/2014/main" xmlns="" id="{A81AAA69-B235-49BD-AE61-43A700E6749B}"/>
              </a:ext>
            </a:extLst>
          </p:cNvPr>
          <p:cNvPicPr>
            <a:picLocks noChangeAspect="1"/>
          </p:cNvPicPr>
          <p:nvPr/>
        </p:nvPicPr>
        <p:blipFill>
          <a:blip r:embed="rId5"/>
          <a:stretch>
            <a:fillRect/>
          </a:stretch>
        </p:blipFill>
        <p:spPr>
          <a:xfrm>
            <a:off x="10444822" y="4943690"/>
            <a:ext cx="1652159" cy="1914310"/>
          </a:xfrm>
          <a:prstGeom prst="rect">
            <a:avLst/>
          </a:prstGeom>
        </p:spPr>
      </p:pic>
    </p:spTree>
    <p:extLst>
      <p:ext uri="{BB962C8B-B14F-4D97-AF65-F5344CB8AC3E}">
        <p14:creationId xmlns:p14="http://schemas.microsoft.com/office/powerpoint/2010/main" val="38415017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504282" y="131760"/>
            <a:ext cx="10515600" cy="583565"/>
          </a:xfrm>
        </p:spPr>
        <p:txBody>
          <a:bodyPr>
            <a:normAutofit/>
          </a:bodyPr>
          <a:lstStyle/>
          <a:p>
            <a:r>
              <a:rPr lang="es-ES" sz="2400" b="1" dirty="0">
                <a:solidFill>
                  <a:schemeClr val="tx1">
                    <a:lumMod val="85000"/>
                    <a:lumOff val="15000"/>
                  </a:schemeClr>
                </a:solidFill>
              </a:rPr>
              <a:t>Lugares Priorizados para la Búsqueda Activa de SR</a:t>
            </a:r>
          </a:p>
        </p:txBody>
      </p:sp>
      <p:sp>
        <p:nvSpPr>
          <p:cNvPr id="3" name="2 Marcador de contenido"/>
          <p:cNvSpPr>
            <a:spLocks noGrp="1"/>
          </p:cNvSpPr>
          <p:nvPr>
            <p:ph idx="1"/>
          </p:nvPr>
        </p:nvSpPr>
        <p:spPr/>
        <p:txBody>
          <a:bodyPr/>
          <a:lstStyle/>
          <a:p>
            <a:r>
              <a:rPr lang="es-ES" dirty="0"/>
              <a:t> </a:t>
            </a:r>
          </a:p>
        </p:txBody>
      </p:sp>
      <p:sp>
        <p:nvSpPr>
          <p:cNvPr id="4" name="3 Rectángulo"/>
          <p:cNvSpPr/>
          <p:nvPr/>
        </p:nvSpPr>
        <p:spPr>
          <a:xfrm>
            <a:off x="5977217" y="3244334"/>
            <a:ext cx="237566" cy="369332"/>
          </a:xfrm>
          <a:prstGeom prst="rect">
            <a:avLst/>
          </a:prstGeom>
        </p:spPr>
        <p:txBody>
          <a:bodyPr wrap="none">
            <a:spAutoFit/>
          </a:bodyPr>
          <a:lstStyle/>
          <a:p>
            <a:r>
              <a:rPr lang="es-ES" dirty="0"/>
              <a:t> </a:t>
            </a:r>
          </a:p>
        </p:txBody>
      </p:sp>
      <p:graphicFrame>
        <p:nvGraphicFramePr>
          <p:cNvPr id="5" name="4 Tabla"/>
          <p:cNvGraphicFramePr>
            <a:graphicFrameLocks noGrp="1"/>
          </p:cNvGraphicFramePr>
          <p:nvPr/>
        </p:nvGraphicFramePr>
        <p:xfrm>
          <a:off x="753667" y="1160060"/>
          <a:ext cx="10819634" cy="5098901"/>
        </p:xfrm>
        <a:graphic>
          <a:graphicData uri="http://schemas.openxmlformats.org/drawingml/2006/table">
            <a:tbl>
              <a:tblPr/>
              <a:tblGrid>
                <a:gridCol w="4609903">
                  <a:extLst>
                    <a:ext uri="{9D8B030D-6E8A-4147-A177-3AD203B41FA5}">
                      <a16:colId xmlns:a16="http://schemas.microsoft.com/office/drawing/2014/main" xmlns="" val="20000"/>
                    </a:ext>
                  </a:extLst>
                </a:gridCol>
                <a:gridCol w="6209731">
                  <a:extLst>
                    <a:ext uri="{9D8B030D-6E8A-4147-A177-3AD203B41FA5}">
                      <a16:colId xmlns:a16="http://schemas.microsoft.com/office/drawing/2014/main" xmlns="" val="20001"/>
                    </a:ext>
                  </a:extLst>
                </a:gridCol>
              </a:tblGrid>
              <a:tr h="685894">
                <a:tc>
                  <a:txBody>
                    <a:bodyPr/>
                    <a:lstStyle/>
                    <a:p>
                      <a:pPr algn="ctr" rtl="0" fontAlgn="t">
                        <a:spcBef>
                          <a:spcPts val="0"/>
                        </a:spcBef>
                        <a:spcAft>
                          <a:spcPts val="0"/>
                        </a:spcAft>
                      </a:pPr>
                      <a:r>
                        <a:rPr lang="es-ES" sz="1600" b="1" i="0" u="none" strike="noStrike" dirty="0">
                          <a:solidFill>
                            <a:srgbClr val="FFFFFF"/>
                          </a:solidFill>
                          <a:effectLst/>
                          <a:latin typeface="Arial"/>
                        </a:rPr>
                        <a:t>Momentos y lugares prioritarios para la búsqueda activa de sintomáticos respiratorios</a:t>
                      </a:r>
                      <a:endParaRPr lang="es-ES" sz="1600" dirty="0">
                        <a:effectLst/>
                      </a:endParaRPr>
                    </a:p>
                  </a:txBody>
                  <a:tcPr marL="13530" marR="13530" marT="32473" marB="32473">
                    <a:lnL w="12697" cap="flat" cmpd="sng" algn="ctr">
                      <a:solidFill>
                        <a:srgbClr val="FFFFFF"/>
                      </a:solidFill>
                      <a:prstDash val="solid"/>
                      <a:round/>
                      <a:headEnd type="none" w="med" len="med"/>
                      <a:tailEnd type="none" w="med" len="med"/>
                    </a:lnL>
                    <a:lnR w="12697" cap="flat" cmpd="sng" algn="ctr">
                      <a:solidFill>
                        <a:srgbClr val="FFFFFF"/>
                      </a:solidFill>
                      <a:prstDash val="solid"/>
                      <a:round/>
                      <a:headEnd type="none" w="med" len="med"/>
                      <a:tailEnd type="none" w="med" len="med"/>
                    </a:lnR>
                    <a:lnT w="12697"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5B8BFF"/>
                    </a:solidFill>
                  </a:tcPr>
                </a:tc>
                <a:tc>
                  <a:txBody>
                    <a:bodyPr/>
                    <a:lstStyle/>
                    <a:p>
                      <a:pPr algn="ctr" rtl="0" fontAlgn="t">
                        <a:spcBef>
                          <a:spcPts val="0"/>
                        </a:spcBef>
                        <a:spcAft>
                          <a:spcPts val="0"/>
                        </a:spcAft>
                      </a:pPr>
                      <a:r>
                        <a:rPr lang="es-ES" sz="1600" b="1" i="0" u="none" strike="noStrike" dirty="0">
                          <a:solidFill>
                            <a:srgbClr val="FFFFFF"/>
                          </a:solidFill>
                          <a:effectLst/>
                          <a:latin typeface="Arial"/>
                        </a:rPr>
                        <a:t>Grupos de riesgo o vulnerables</a:t>
                      </a:r>
                      <a:endParaRPr lang="es-ES" sz="1600" dirty="0">
                        <a:effectLst/>
                      </a:endParaRPr>
                    </a:p>
                  </a:txBody>
                  <a:tcPr marL="13530" marR="13530" marT="32473" marB="32473">
                    <a:lnL w="12697" cap="flat" cmpd="sng" algn="ctr">
                      <a:solidFill>
                        <a:srgbClr val="FFFFFF"/>
                      </a:solidFill>
                      <a:prstDash val="solid"/>
                      <a:round/>
                      <a:headEnd type="none" w="med" len="med"/>
                      <a:tailEnd type="none" w="med" len="med"/>
                    </a:lnL>
                    <a:lnR w="12697" cap="flat" cmpd="sng" algn="ctr">
                      <a:solidFill>
                        <a:srgbClr val="FFFFFF"/>
                      </a:solidFill>
                      <a:prstDash val="solid"/>
                      <a:round/>
                      <a:headEnd type="none" w="med" len="med"/>
                      <a:tailEnd type="none" w="med" len="med"/>
                    </a:lnR>
                    <a:lnT w="12697"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5B8BFF"/>
                    </a:solidFill>
                  </a:tcPr>
                </a:tc>
                <a:extLst>
                  <a:ext uri="{0D108BD9-81ED-4DB2-BD59-A6C34878D82A}">
                    <a16:rowId xmlns:a16="http://schemas.microsoft.com/office/drawing/2014/main" xmlns="" val="10000"/>
                  </a:ext>
                </a:extLst>
              </a:tr>
              <a:tr h="388248">
                <a:tc rowSpan="2">
                  <a:txBody>
                    <a:bodyPr/>
                    <a:lstStyle/>
                    <a:p>
                      <a:pPr algn="ctr" rtl="0" fontAlgn="ctr">
                        <a:spcBef>
                          <a:spcPts val="0"/>
                        </a:spcBef>
                        <a:spcAft>
                          <a:spcPts val="0"/>
                        </a:spcAft>
                      </a:pPr>
                      <a:r>
                        <a:rPr lang="es-ES" sz="1600" b="1" i="0" u="none" strike="noStrike" dirty="0">
                          <a:solidFill>
                            <a:srgbClr val="FFFFFF"/>
                          </a:solidFill>
                          <a:effectLst/>
                          <a:latin typeface="Arial"/>
                        </a:rPr>
                        <a:t>En el entorno comunitario</a:t>
                      </a:r>
                      <a:endParaRPr lang="es-ES" sz="1600" dirty="0">
                        <a:effectLst/>
                      </a:endParaRPr>
                    </a:p>
                    <a:p>
                      <a:pPr algn="ctr" rtl="0" fontAlgn="ctr">
                        <a:spcBef>
                          <a:spcPts val="600"/>
                        </a:spcBef>
                        <a:spcAft>
                          <a:spcPts val="0"/>
                        </a:spcAft>
                      </a:pPr>
                      <a:r>
                        <a:rPr lang="es-ES" sz="1600" b="1" i="0" u="none" strike="noStrike" dirty="0">
                          <a:solidFill>
                            <a:srgbClr val="FFFFFF"/>
                          </a:solidFill>
                          <a:effectLst/>
                          <a:latin typeface="Arial"/>
                        </a:rPr>
                        <a:t>Debe estar acompañada de otras estrategias de interés en salud pública o intervenciones como APS, con el fin de potenciar las acciones y recursos para el beneficio de la población a intervenir. </a:t>
                      </a:r>
                      <a:endParaRPr lang="es-ES" sz="1600" dirty="0">
                        <a:effectLst/>
                      </a:endParaRPr>
                    </a:p>
                  </a:txBody>
                  <a:tcPr marL="13530" marR="13530" marT="32473" marB="32473" anchor="ctr">
                    <a:lnL w="12697" cap="flat" cmpd="sng" algn="ctr">
                      <a:solidFill>
                        <a:srgbClr val="FFFFFF"/>
                      </a:solidFill>
                      <a:prstDash val="solid"/>
                      <a:round/>
                      <a:headEnd type="none" w="med" len="med"/>
                      <a:tailEnd type="none" w="med" len="med"/>
                    </a:lnL>
                    <a:lnR w="12697"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697" cap="flat" cmpd="sng" algn="ctr">
                      <a:solidFill>
                        <a:srgbClr val="FFFFFF"/>
                      </a:solidFill>
                      <a:prstDash val="solid"/>
                      <a:round/>
                      <a:headEnd type="none" w="med" len="med"/>
                      <a:tailEnd type="none" w="med" len="med"/>
                    </a:lnB>
                    <a:solidFill>
                      <a:srgbClr val="5B8BFF"/>
                    </a:solidFill>
                  </a:tcPr>
                </a:tc>
                <a:tc>
                  <a:txBody>
                    <a:bodyPr/>
                    <a:lstStyle/>
                    <a:p>
                      <a:pPr algn="just" rtl="0" fontAlgn="t">
                        <a:spcBef>
                          <a:spcPts val="0"/>
                        </a:spcBef>
                        <a:spcAft>
                          <a:spcPts val="0"/>
                        </a:spcAft>
                      </a:pPr>
                      <a:r>
                        <a:rPr lang="es-ES" sz="1600" b="0" i="0" u="none" strike="noStrike" dirty="0">
                          <a:solidFill>
                            <a:srgbClr val="073763"/>
                          </a:solidFill>
                          <a:effectLst/>
                          <a:latin typeface="Arial"/>
                        </a:rPr>
                        <a:t>Áreas geográficas con alta incidencia de tuberculosis.</a:t>
                      </a:r>
                      <a:endParaRPr lang="es-ES" sz="1600" dirty="0">
                        <a:effectLst/>
                      </a:endParaRPr>
                    </a:p>
                  </a:txBody>
                  <a:tcPr marL="13530" marR="13530" marT="32473" marB="32473">
                    <a:lnL w="12697" cap="flat" cmpd="sng" algn="ctr">
                      <a:solidFill>
                        <a:srgbClr val="FFFFFF"/>
                      </a:solidFill>
                      <a:prstDash val="solid"/>
                      <a:round/>
                      <a:headEnd type="none" w="med" len="med"/>
                      <a:tailEnd type="none" w="med" len="med"/>
                    </a:lnL>
                    <a:lnR w="12697"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697" cap="flat" cmpd="sng" algn="ctr">
                      <a:solidFill>
                        <a:srgbClr val="FFFFFF"/>
                      </a:solidFill>
                      <a:prstDash val="solid"/>
                      <a:round/>
                      <a:headEnd type="none" w="med" len="med"/>
                      <a:tailEnd type="none" w="med" len="med"/>
                    </a:lnB>
                    <a:solidFill>
                      <a:srgbClr val="E9EDFF"/>
                    </a:solidFill>
                  </a:tcPr>
                </a:tc>
                <a:extLst>
                  <a:ext uri="{0D108BD9-81ED-4DB2-BD59-A6C34878D82A}">
                    <a16:rowId xmlns:a16="http://schemas.microsoft.com/office/drawing/2014/main" xmlns="" val="10001"/>
                  </a:ext>
                </a:extLst>
              </a:tr>
              <a:tr h="1876475">
                <a:tc vMerge="1">
                  <a:txBody>
                    <a:bodyPr/>
                    <a:lstStyle/>
                    <a:p>
                      <a:endParaRPr lang="es-ES"/>
                    </a:p>
                  </a:txBody>
                  <a:tcPr/>
                </a:tc>
                <a:tc>
                  <a:txBody>
                    <a:bodyPr/>
                    <a:lstStyle/>
                    <a:p>
                      <a:pPr algn="just" rtl="0" fontAlgn="t">
                        <a:spcBef>
                          <a:spcPts val="0"/>
                        </a:spcBef>
                        <a:spcAft>
                          <a:spcPts val="0"/>
                        </a:spcAft>
                      </a:pPr>
                      <a:r>
                        <a:rPr lang="es-ES" sz="1600" b="0" i="0" u="none" strike="noStrike" dirty="0">
                          <a:solidFill>
                            <a:srgbClr val="073763"/>
                          </a:solidFill>
                          <a:effectLst/>
                          <a:latin typeface="Arial"/>
                        </a:rPr>
                        <a:t>Poblaciones con barreras para la atención en salud y factores de riesgo asociados como:</a:t>
                      </a:r>
                      <a:endParaRPr lang="es-ES" sz="1600" dirty="0">
                        <a:effectLst/>
                      </a:endParaRPr>
                    </a:p>
                    <a:p>
                      <a:pPr algn="just" rtl="0" fontAlgn="t">
                        <a:spcBef>
                          <a:spcPts val="0"/>
                        </a:spcBef>
                        <a:spcAft>
                          <a:spcPts val="0"/>
                        </a:spcAft>
                      </a:pPr>
                      <a:r>
                        <a:rPr lang="es-ES" sz="1600" b="0" i="0" u="none" strike="noStrike" dirty="0">
                          <a:solidFill>
                            <a:srgbClr val="073763"/>
                          </a:solidFill>
                          <a:effectLst/>
                          <a:latin typeface="Arial"/>
                        </a:rPr>
                        <a:t>Vivir en zonas urbanas rurales dispersas de difícil acceso.</a:t>
                      </a:r>
                      <a:endParaRPr lang="es-ES" sz="1600" dirty="0">
                        <a:effectLst/>
                      </a:endParaRPr>
                    </a:p>
                    <a:p>
                      <a:pPr algn="just" rtl="0" fontAlgn="t">
                        <a:spcBef>
                          <a:spcPts val="0"/>
                        </a:spcBef>
                        <a:spcAft>
                          <a:spcPts val="0"/>
                        </a:spcAft>
                      </a:pPr>
                      <a:r>
                        <a:rPr lang="es-ES" sz="1600" b="0" i="0" u="none" strike="noStrike" dirty="0">
                          <a:solidFill>
                            <a:srgbClr val="073763"/>
                          </a:solidFill>
                          <a:effectLst/>
                          <a:latin typeface="Arial"/>
                        </a:rPr>
                        <a:t>Población indígena y </a:t>
                      </a:r>
                      <a:r>
                        <a:rPr lang="es-ES" sz="1600" b="0" i="0" u="none" strike="noStrike" dirty="0" err="1">
                          <a:solidFill>
                            <a:srgbClr val="073763"/>
                          </a:solidFill>
                          <a:effectLst/>
                          <a:latin typeface="Arial"/>
                        </a:rPr>
                        <a:t>afrodescendiente</a:t>
                      </a:r>
                      <a:r>
                        <a:rPr lang="es-ES" sz="1600" b="0" i="0" u="none" strike="noStrike" dirty="0">
                          <a:solidFill>
                            <a:srgbClr val="073763"/>
                          </a:solidFill>
                          <a:effectLst/>
                          <a:latin typeface="Arial"/>
                        </a:rPr>
                        <a:t> viviendo en comunidades.</a:t>
                      </a:r>
                      <a:endParaRPr lang="es-ES" sz="1600" dirty="0">
                        <a:effectLst/>
                      </a:endParaRPr>
                    </a:p>
                    <a:p>
                      <a:pPr algn="just" rtl="0" fontAlgn="t">
                        <a:spcBef>
                          <a:spcPts val="0"/>
                        </a:spcBef>
                        <a:spcAft>
                          <a:spcPts val="0"/>
                        </a:spcAft>
                      </a:pPr>
                      <a:r>
                        <a:rPr lang="es-ES" sz="1600" b="0" i="0" u="none" strike="noStrike" dirty="0">
                          <a:solidFill>
                            <a:srgbClr val="073763"/>
                          </a:solidFill>
                          <a:effectLst/>
                          <a:latin typeface="Arial"/>
                        </a:rPr>
                        <a:t>Zonas de alta confluencia de migrantes y refugiados.</a:t>
                      </a:r>
                      <a:endParaRPr lang="es-ES" sz="1600" dirty="0">
                        <a:effectLst/>
                      </a:endParaRPr>
                    </a:p>
                    <a:p>
                      <a:pPr algn="just" rtl="0" fontAlgn="t">
                        <a:spcBef>
                          <a:spcPts val="0"/>
                        </a:spcBef>
                        <a:spcAft>
                          <a:spcPts val="0"/>
                        </a:spcAft>
                      </a:pPr>
                      <a:r>
                        <a:rPr lang="es-ES" sz="1600" b="0" i="0" u="none" strike="noStrike" dirty="0">
                          <a:solidFill>
                            <a:srgbClr val="073763"/>
                          </a:solidFill>
                          <a:effectLst/>
                          <a:latin typeface="Arial"/>
                        </a:rPr>
                        <a:t>Personas en situación de habitabilidad en calle.</a:t>
                      </a:r>
                      <a:endParaRPr lang="es-ES" sz="1600" dirty="0">
                        <a:effectLst/>
                      </a:endParaRPr>
                    </a:p>
                  </a:txBody>
                  <a:tcPr marL="13530" marR="13530" marT="32473" marB="32473">
                    <a:lnL w="12697" cap="flat" cmpd="sng" algn="ctr">
                      <a:solidFill>
                        <a:srgbClr val="FFFFFF"/>
                      </a:solidFill>
                      <a:prstDash val="solid"/>
                      <a:round/>
                      <a:headEnd type="none" w="med" len="med"/>
                      <a:tailEnd type="none" w="med" len="med"/>
                    </a:lnL>
                    <a:lnR w="12697" cap="flat" cmpd="sng" algn="ctr">
                      <a:solidFill>
                        <a:srgbClr val="FFFFFF"/>
                      </a:solidFill>
                      <a:prstDash val="solid"/>
                      <a:round/>
                      <a:headEnd type="none" w="med" len="med"/>
                      <a:tailEnd type="none" w="med" len="med"/>
                    </a:lnR>
                    <a:lnT w="12697" cap="flat" cmpd="sng" algn="ctr">
                      <a:solidFill>
                        <a:srgbClr val="FFFFFF"/>
                      </a:solidFill>
                      <a:prstDash val="solid"/>
                      <a:round/>
                      <a:headEnd type="none" w="med" len="med"/>
                      <a:tailEnd type="none" w="med" len="med"/>
                    </a:lnT>
                    <a:lnB w="12697" cap="flat" cmpd="sng" algn="ctr">
                      <a:solidFill>
                        <a:srgbClr val="FFFFFF"/>
                      </a:solidFill>
                      <a:prstDash val="solid"/>
                      <a:round/>
                      <a:headEnd type="none" w="med" len="med"/>
                      <a:tailEnd type="none" w="med" len="med"/>
                    </a:lnB>
                    <a:solidFill>
                      <a:srgbClr val="D0DAFF"/>
                    </a:solidFill>
                  </a:tcPr>
                </a:tc>
                <a:extLst>
                  <a:ext uri="{0D108BD9-81ED-4DB2-BD59-A6C34878D82A}">
                    <a16:rowId xmlns:a16="http://schemas.microsoft.com/office/drawing/2014/main" xmlns="" val="10002"/>
                  </a:ext>
                </a:extLst>
              </a:tr>
              <a:tr h="685894">
                <a:tc>
                  <a:txBody>
                    <a:bodyPr/>
                    <a:lstStyle/>
                    <a:p>
                      <a:pPr algn="ctr" rtl="0" fontAlgn="t">
                        <a:spcBef>
                          <a:spcPts val="0"/>
                        </a:spcBef>
                        <a:spcAft>
                          <a:spcPts val="0"/>
                        </a:spcAft>
                      </a:pPr>
                      <a:r>
                        <a:rPr lang="es-ES" sz="1600" b="1" i="0" u="none" strike="noStrike" dirty="0">
                          <a:solidFill>
                            <a:srgbClr val="FFFFFF"/>
                          </a:solidFill>
                          <a:effectLst/>
                          <a:latin typeface="Arial"/>
                        </a:rPr>
                        <a:t>En el entorno educativo</a:t>
                      </a:r>
                      <a:endParaRPr lang="es-ES" sz="1600" dirty="0">
                        <a:effectLst/>
                      </a:endParaRPr>
                    </a:p>
                  </a:txBody>
                  <a:tcPr marL="13530" marR="13530" marT="32473" marB="32473">
                    <a:lnL w="12697" cap="flat" cmpd="sng" algn="ctr">
                      <a:solidFill>
                        <a:srgbClr val="FFFFFF"/>
                      </a:solidFill>
                      <a:prstDash val="solid"/>
                      <a:round/>
                      <a:headEnd type="none" w="med" len="med"/>
                      <a:tailEnd type="none" w="med" len="med"/>
                    </a:lnL>
                    <a:lnR w="12697" cap="flat" cmpd="sng" algn="ctr">
                      <a:solidFill>
                        <a:srgbClr val="FFFFFF"/>
                      </a:solidFill>
                      <a:prstDash val="solid"/>
                      <a:round/>
                      <a:headEnd type="none" w="med" len="med"/>
                      <a:tailEnd type="none" w="med" len="med"/>
                    </a:lnR>
                    <a:lnT w="12697" cap="flat" cmpd="sng" algn="ctr">
                      <a:solidFill>
                        <a:srgbClr val="FFFFFF"/>
                      </a:solidFill>
                      <a:prstDash val="solid"/>
                      <a:round/>
                      <a:headEnd type="none" w="med" len="med"/>
                      <a:tailEnd type="none" w="med" len="med"/>
                    </a:lnT>
                    <a:lnB w="12697" cap="flat" cmpd="sng" algn="ctr">
                      <a:solidFill>
                        <a:srgbClr val="FFFFFF"/>
                      </a:solidFill>
                      <a:prstDash val="solid"/>
                      <a:round/>
                      <a:headEnd type="none" w="med" len="med"/>
                      <a:tailEnd type="none" w="med" len="med"/>
                    </a:lnB>
                    <a:solidFill>
                      <a:srgbClr val="5B8BFF"/>
                    </a:solidFill>
                  </a:tcPr>
                </a:tc>
                <a:tc>
                  <a:txBody>
                    <a:bodyPr/>
                    <a:lstStyle/>
                    <a:p>
                      <a:pPr algn="just" rtl="0" fontAlgn="t">
                        <a:spcBef>
                          <a:spcPts val="0"/>
                        </a:spcBef>
                        <a:spcAft>
                          <a:spcPts val="0"/>
                        </a:spcAft>
                      </a:pPr>
                      <a:r>
                        <a:rPr lang="es-ES" sz="1600" b="0" i="0" u="none" strike="noStrike" dirty="0">
                          <a:solidFill>
                            <a:srgbClr val="073763"/>
                          </a:solidFill>
                          <a:effectLst/>
                          <a:latin typeface="Arial"/>
                        </a:rPr>
                        <a:t>Niños o niñas menores de 15 años en zonas de difícil acceso a los servicios de salud.</a:t>
                      </a:r>
                      <a:endParaRPr lang="es-ES" sz="1600" dirty="0">
                        <a:effectLst/>
                      </a:endParaRPr>
                    </a:p>
                  </a:txBody>
                  <a:tcPr marL="13530" marR="13530" marT="32473" marB="32473">
                    <a:lnL w="12697" cap="flat" cmpd="sng" algn="ctr">
                      <a:solidFill>
                        <a:srgbClr val="FFFFFF"/>
                      </a:solidFill>
                      <a:prstDash val="solid"/>
                      <a:round/>
                      <a:headEnd type="none" w="med" len="med"/>
                      <a:tailEnd type="none" w="med" len="med"/>
                    </a:lnL>
                    <a:lnR w="12697" cap="flat" cmpd="sng" algn="ctr">
                      <a:solidFill>
                        <a:srgbClr val="FFFFFF"/>
                      </a:solidFill>
                      <a:prstDash val="solid"/>
                      <a:round/>
                      <a:headEnd type="none" w="med" len="med"/>
                      <a:tailEnd type="none" w="med" len="med"/>
                    </a:lnR>
                    <a:lnT w="12697" cap="flat" cmpd="sng" algn="ctr">
                      <a:solidFill>
                        <a:srgbClr val="FFFFFF"/>
                      </a:solidFill>
                      <a:prstDash val="solid"/>
                      <a:round/>
                      <a:headEnd type="none" w="med" len="med"/>
                      <a:tailEnd type="none" w="med" len="med"/>
                    </a:lnT>
                    <a:lnB w="12697" cap="flat" cmpd="sng" algn="ctr">
                      <a:solidFill>
                        <a:srgbClr val="FFFFFF"/>
                      </a:solidFill>
                      <a:prstDash val="solid"/>
                      <a:round/>
                      <a:headEnd type="none" w="med" len="med"/>
                      <a:tailEnd type="none" w="med" len="med"/>
                    </a:lnB>
                    <a:solidFill>
                      <a:srgbClr val="D0DAFF"/>
                    </a:solidFill>
                  </a:tcPr>
                </a:tc>
                <a:extLst>
                  <a:ext uri="{0D108BD9-81ED-4DB2-BD59-A6C34878D82A}">
                    <a16:rowId xmlns:a16="http://schemas.microsoft.com/office/drawing/2014/main" xmlns="" val="10003"/>
                  </a:ext>
                </a:extLst>
              </a:tr>
              <a:tr h="388248">
                <a:tc rowSpan="3">
                  <a:txBody>
                    <a:bodyPr/>
                    <a:lstStyle/>
                    <a:p>
                      <a:pPr algn="ctr" rtl="0" fontAlgn="t">
                        <a:spcBef>
                          <a:spcPts val="0"/>
                        </a:spcBef>
                        <a:spcAft>
                          <a:spcPts val="0"/>
                        </a:spcAft>
                      </a:pPr>
                      <a:r>
                        <a:rPr lang="es-ES" sz="1600" b="1" i="0" u="none" strike="noStrike" dirty="0">
                          <a:solidFill>
                            <a:srgbClr val="FFFFFF"/>
                          </a:solidFill>
                          <a:effectLst/>
                          <a:latin typeface="Arial"/>
                        </a:rPr>
                        <a:t>En el entorno laboral</a:t>
                      </a:r>
                      <a:endParaRPr lang="es-ES" sz="1600" dirty="0">
                        <a:effectLst/>
                      </a:endParaRPr>
                    </a:p>
                  </a:txBody>
                  <a:tcPr marL="13530" marR="13530" marT="32473" marB="32473">
                    <a:lnL w="12697" cap="flat" cmpd="sng" algn="ctr">
                      <a:solidFill>
                        <a:srgbClr val="FFFFFF"/>
                      </a:solidFill>
                      <a:prstDash val="solid"/>
                      <a:round/>
                      <a:headEnd type="none" w="med" len="med"/>
                      <a:tailEnd type="none" w="med" len="med"/>
                    </a:lnL>
                    <a:lnR w="12697" cap="flat" cmpd="sng" algn="ctr">
                      <a:solidFill>
                        <a:srgbClr val="FFFFFF"/>
                      </a:solidFill>
                      <a:prstDash val="solid"/>
                      <a:round/>
                      <a:headEnd type="none" w="med" len="med"/>
                      <a:tailEnd type="none" w="med" len="med"/>
                    </a:lnR>
                    <a:lnT w="12697" cap="flat" cmpd="sng" algn="ctr">
                      <a:solidFill>
                        <a:srgbClr val="FFFFFF"/>
                      </a:solidFill>
                      <a:prstDash val="solid"/>
                      <a:round/>
                      <a:headEnd type="none" w="med" len="med"/>
                      <a:tailEnd type="none" w="med" len="med"/>
                    </a:lnT>
                    <a:lnB w="12697" cap="flat" cmpd="sng" algn="ctr">
                      <a:solidFill>
                        <a:srgbClr val="FFFFFF"/>
                      </a:solidFill>
                      <a:prstDash val="solid"/>
                      <a:round/>
                      <a:headEnd type="none" w="med" len="med"/>
                      <a:tailEnd type="none" w="med" len="med"/>
                    </a:lnB>
                    <a:solidFill>
                      <a:srgbClr val="5B8BFF"/>
                    </a:solidFill>
                  </a:tcPr>
                </a:tc>
                <a:tc>
                  <a:txBody>
                    <a:bodyPr/>
                    <a:lstStyle/>
                    <a:p>
                      <a:pPr algn="just" rtl="0" fontAlgn="t">
                        <a:spcBef>
                          <a:spcPts val="0"/>
                        </a:spcBef>
                        <a:spcAft>
                          <a:spcPts val="0"/>
                        </a:spcAft>
                      </a:pPr>
                      <a:r>
                        <a:rPr lang="es-ES" sz="1600" b="0" i="0" u="none" strike="noStrike" dirty="0">
                          <a:solidFill>
                            <a:srgbClr val="073763"/>
                          </a:solidFill>
                          <a:effectLst/>
                          <a:latin typeface="Arial"/>
                        </a:rPr>
                        <a:t>Trabajadores de la salud.</a:t>
                      </a:r>
                      <a:endParaRPr lang="es-ES" sz="1600" dirty="0">
                        <a:effectLst/>
                      </a:endParaRPr>
                    </a:p>
                  </a:txBody>
                  <a:tcPr marL="13530" marR="13530" marT="32473" marB="32473">
                    <a:lnL w="12697" cap="flat" cmpd="sng" algn="ctr">
                      <a:solidFill>
                        <a:srgbClr val="FFFFFF"/>
                      </a:solidFill>
                      <a:prstDash val="solid"/>
                      <a:round/>
                      <a:headEnd type="none" w="med" len="med"/>
                      <a:tailEnd type="none" w="med" len="med"/>
                    </a:lnL>
                    <a:lnR w="12697" cap="flat" cmpd="sng" algn="ctr">
                      <a:solidFill>
                        <a:srgbClr val="FFFFFF"/>
                      </a:solidFill>
                      <a:prstDash val="solid"/>
                      <a:round/>
                      <a:headEnd type="none" w="med" len="med"/>
                      <a:tailEnd type="none" w="med" len="med"/>
                    </a:lnR>
                    <a:lnT w="12697" cap="flat" cmpd="sng" algn="ctr">
                      <a:solidFill>
                        <a:srgbClr val="FFFFFF"/>
                      </a:solidFill>
                      <a:prstDash val="solid"/>
                      <a:round/>
                      <a:headEnd type="none" w="med" len="med"/>
                      <a:tailEnd type="none" w="med" len="med"/>
                    </a:lnT>
                    <a:lnB w="12697" cap="flat" cmpd="sng" algn="ctr">
                      <a:solidFill>
                        <a:srgbClr val="FFFFFF"/>
                      </a:solidFill>
                      <a:prstDash val="solid"/>
                      <a:round/>
                      <a:headEnd type="none" w="med" len="med"/>
                      <a:tailEnd type="none" w="med" len="med"/>
                    </a:lnB>
                    <a:solidFill>
                      <a:srgbClr val="E9EDFF"/>
                    </a:solidFill>
                  </a:tcPr>
                </a:tc>
                <a:extLst>
                  <a:ext uri="{0D108BD9-81ED-4DB2-BD59-A6C34878D82A}">
                    <a16:rowId xmlns:a16="http://schemas.microsoft.com/office/drawing/2014/main" xmlns="" val="10004"/>
                  </a:ext>
                </a:extLst>
              </a:tr>
              <a:tr h="388248">
                <a:tc vMerge="1">
                  <a:txBody>
                    <a:bodyPr/>
                    <a:lstStyle/>
                    <a:p>
                      <a:endParaRPr lang="es-ES"/>
                    </a:p>
                  </a:txBody>
                  <a:tcPr/>
                </a:tc>
                <a:tc>
                  <a:txBody>
                    <a:bodyPr/>
                    <a:lstStyle/>
                    <a:p>
                      <a:pPr algn="just" rtl="0" fontAlgn="t">
                        <a:spcBef>
                          <a:spcPts val="0"/>
                        </a:spcBef>
                        <a:spcAft>
                          <a:spcPts val="0"/>
                        </a:spcAft>
                      </a:pPr>
                      <a:r>
                        <a:rPr lang="es-ES" sz="1600" b="0" i="0" u="none" strike="noStrike" dirty="0">
                          <a:solidFill>
                            <a:srgbClr val="073763"/>
                          </a:solidFill>
                          <a:effectLst/>
                          <a:latin typeface="Arial"/>
                        </a:rPr>
                        <a:t>Mineros u otros que están expuestos a la sílice.</a:t>
                      </a:r>
                      <a:endParaRPr lang="es-ES" sz="1600" dirty="0">
                        <a:effectLst/>
                      </a:endParaRPr>
                    </a:p>
                  </a:txBody>
                  <a:tcPr marL="13530" marR="13530" marT="32473" marB="32473">
                    <a:lnL w="12697" cap="flat" cmpd="sng" algn="ctr">
                      <a:solidFill>
                        <a:srgbClr val="FFFFFF"/>
                      </a:solidFill>
                      <a:prstDash val="solid"/>
                      <a:round/>
                      <a:headEnd type="none" w="med" len="med"/>
                      <a:tailEnd type="none" w="med" len="med"/>
                    </a:lnL>
                    <a:lnR w="12697" cap="flat" cmpd="sng" algn="ctr">
                      <a:solidFill>
                        <a:srgbClr val="FFFFFF"/>
                      </a:solidFill>
                      <a:prstDash val="solid"/>
                      <a:round/>
                      <a:headEnd type="none" w="med" len="med"/>
                      <a:tailEnd type="none" w="med" len="med"/>
                    </a:lnR>
                    <a:lnT w="12697" cap="flat" cmpd="sng" algn="ctr">
                      <a:solidFill>
                        <a:srgbClr val="FFFFFF"/>
                      </a:solidFill>
                      <a:prstDash val="solid"/>
                      <a:round/>
                      <a:headEnd type="none" w="med" len="med"/>
                      <a:tailEnd type="none" w="med" len="med"/>
                    </a:lnT>
                    <a:lnB w="12697" cap="flat" cmpd="sng" algn="ctr">
                      <a:solidFill>
                        <a:srgbClr val="FFFFFF"/>
                      </a:solidFill>
                      <a:prstDash val="solid"/>
                      <a:round/>
                      <a:headEnd type="none" w="med" len="med"/>
                      <a:tailEnd type="none" w="med" len="med"/>
                    </a:lnB>
                    <a:solidFill>
                      <a:srgbClr val="D0DAFF"/>
                    </a:solidFill>
                  </a:tcPr>
                </a:tc>
                <a:extLst>
                  <a:ext uri="{0D108BD9-81ED-4DB2-BD59-A6C34878D82A}">
                    <a16:rowId xmlns:a16="http://schemas.microsoft.com/office/drawing/2014/main" xmlns="" val="10005"/>
                  </a:ext>
                </a:extLst>
              </a:tr>
              <a:tr h="685894">
                <a:tc vMerge="1">
                  <a:txBody>
                    <a:bodyPr/>
                    <a:lstStyle/>
                    <a:p>
                      <a:endParaRPr lang="es-ES"/>
                    </a:p>
                  </a:txBody>
                  <a:tcPr/>
                </a:tc>
                <a:tc>
                  <a:txBody>
                    <a:bodyPr/>
                    <a:lstStyle/>
                    <a:p>
                      <a:pPr algn="just" rtl="0" fontAlgn="t">
                        <a:spcBef>
                          <a:spcPts val="0"/>
                        </a:spcBef>
                        <a:spcAft>
                          <a:spcPts val="0"/>
                        </a:spcAft>
                      </a:pPr>
                      <a:r>
                        <a:rPr lang="es-ES" sz="1600" b="0" i="0" u="none" strike="noStrike" dirty="0">
                          <a:solidFill>
                            <a:srgbClr val="073763"/>
                          </a:solidFill>
                          <a:effectLst/>
                          <a:latin typeface="Arial"/>
                        </a:rPr>
                        <a:t>Poblaciones trabajadoras informales donde se evidencien factores de riesgo de transmisión de la tuberculosis.</a:t>
                      </a:r>
                      <a:endParaRPr lang="es-ES" sz="1600" dirty="0">
                        <a:effectLst/>
                      </a:endParaRPr>
                    </a:p>
                  </a:txBody>
                  <a:tcPr marL="13530" marR="13530" marT="32473" marB="32473">
                    <a:lnL w="12697" cap="flat" cmpd="sng" algn="ctr">
                      <a:solidFill>
                        <a:srgbClr val="FFFFFF"/>
                      </a:solidFill>
                      <a:prstDash val="solid"/>
                      <a:round/>
                      <a:headEnd type="none" w="med" len="med"/>
                      <a:tailEnd type="none" w="med" len="med"/>
                    </a:lnL>
                    <a:lnR w="12697" cap="flat" cmpd="sng" algn="ctr">
                      <a:solidFill>
                        <a:srgbClr val="FFFFFF"/>
                      </a:solidFill>
                      <a:prstDash val="solid"/>
                      <a:round/>
                      <a:headEnd type="none" w="med" len="med"/>
                      <a:tailEnd type="none" w="med" len="med"/>
                    </a:lnR>
                    <a:lnT w="12697" cap="flat" cmpd="sng" algn="ctr">
                      <a:solidFill>
                        <a:srgbClr val="FFFFFF"/>
                      </a:solidFill>
                      <a:prstDash val="solid"/>
                      <a:round/>
                      <a:headEnd type="none" w="med" len="med"/>
                      <a:tailEnd type="none" w="med" len="med"/>
                    </a:lnT>
                    <a:lnB w="12697" cap="flat" cmpd="sng" algn="ctr">
                      <a:solidFill>
                        <a:srgbClr val="FFFFFF"/>
                      </a:solidFill>
                      <a:prstDash val="solid"/>
                      <a:round/>
                      <a:headEnd type="none" w="med" len="med"/>
                      <a:tailEnd type="none" w="med" len="med"/>
                    </a:lnB>
                    <a:solidFill>
                      <a:srgbClr val="E9EDFF"/>
                    </a:solidFill>
                  </a:tcPr>
                </a:tc>
                <a:extLst>
                  <a:ext uri="{0D108BD9-81ED-4DB2-BD59-A6C34878D82A}">
                    <a16:rowId xmlns:a16="http://schemas.microsoft.com/office/drawing/2014/main" xmlns="" val="10006"/>
                  </a:ext>
                </a:extLst>
              </a:tr>
            </a:tbl>
          </a:graphicData>
        </a:graphic>
      </p:graphicFrame>
      <p:sp>
        <p:nvSpPr>
          <p:cNvPr id="6" name="Rectangle 1"/>
          <p:cNvSpPr>
            <a:spLocks noChangeArrowheads="1"/>
          </p:cNvSpPr>
          <p:nvPr/>
        </p:nvSpPr>
        <p:spPr bwMode="auto">
          <a:xfrm>
            <a:off x="3714750" y="1820863"/>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sz="1800" b="0" i="0" u="none" strike="noStrike" cap="none" normalizeH="0" baseline="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23493511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206827" y="276990"/>
            <a:ext cx="10515600" cy="389255"/>
          </a:xfrm>
        </p:spPr>
        <p:txBody>
          <a:bodyPr>
            <a:noAutofit/>
          </a:bodyPr>
          <a:lstStyle/>
          <a:p>
            <a:r>
              <a:rPr lang="es-ES" sz="2800" b="1" dirty="0"/>
              <a:t>Lugares Priorizados para la Búsqueda Activa de SR</a:t>
            </a:r>
            <a:endParaRPr lang="es-ES" sz="2800" dirty="0"/>
          </a:p>
        </p:txBody>
      </p:sp>
      <p:graphicFrame>
        <p:nvGraphicFramePr>
          <p:cNvPr id="4" name="3 Marcador de contenido"/>
          <p:cNvGraphicFramePr>
            <a:graphicFrameLocks noGrp="1"/>
          </p:cNvGraphicFramePr>
          <p:nvPr>
            <p:ph idx="1"/>
          </p:nvPr>
        </p:nvGraphicFramePr>
        <p:xfrm>
          <a:off x="389263" y="666245"/>
          <a:ext cx="11413473" cy="6632920"/>
        </p:xfrm>
        <a:graphic>
          <a:graphicData uri="http://schemas.openxmlformats.org/drawingml/2006/table">
            <a:tbl>
              <a:tblPr/>
              <a:tblGrid>
                <a:gridCol w="2451992">
                  <a:extLst>
                    <a:ext uri="{9D8B030D-6E8A-4147-A177-3AD203B41FA5}">
                      <a16:colId xmlns:a16="http://schemas.microsoft.com/office/drawing/2014/main" xmlns="" val="20000"/>
                    </a:ext>
                  </a:extLst>
                </a:gridCol>
                <a:gridCol w="8961481">
                  <a:extLst>
                    <a:ext uri="{9D8B030D-6E8A-4147-A177-3AD203B41FA5}">
                      <a16:colId xmlns:a16="http://schemas.microsoft.com/office/drawing/2014/main" xmlns="" val="20001"/>
                    </a:ext>
                  </a:extLst>
                </a:gridCol>
              </a:tblGrid>
              <a:tr h="152444">
                <a:tc>
                  <a:txBody>
                    <a:bodyPr/>
                    <a:lstStyle/>
                    <a:p>
                      <a:pPr algn="ctr" rtl="0" fontAlgn="t">
                        <a:spcBef>
                          <a:spcPts val="0"/>
                        </a:spcBef>
                        <a:spcAft>
                          <a:spcPts val="0"/>
                        </a:spcAft>
                      </a:pPr>
                      <a:r>
                        <a:rPr lang="es-ES" sz="1400" b="1" i="0" u="none" strike="noStrike" dirty="0">
                          <a:solidFill>
                            <a:srgbClr val="FFFFFF"/>
                          </a:solidFill>
                          <a:effectLst/>
                          <a:latin typeface="Arial"/>
                        </a:rPr>
                        <a:t>Momentos y lugares prioritarios para la búsqueda activa de sintomáticos respiratorios</a:t>
                      </a:r>
                      <a:endParaRPr lang="es-ES" sz="1400" dirty="0">
                        <a:effectLst/>
                      </a:endParaRPr>
                    </a:p>
                  </a:txBody>
                  <a:tcPr marL="13530" marR="13530" marT="32473" marB="32473">
                    <a:lnL w="12697" cap="flat" cmpd="sng" algn="ctr">
                      <a:solidFill>
                        <a:srgbClr val="FFFFFF"/>
                      </a:solidFill>
                      <a:prstDash val="solid"/>
                      <a:round/>
                      <a:headEnd type="none" w="med" len="med"/>
                      <a:tailEnd type="none" w="med" len="med"/>
                    </a:lnL>
                    <a:lnR w="12697" cap="flat" cmpd="sng" algn="ctr">
                      <a:solidFill>
                        <a:srgbClr val="FFFFFF"/>
                      </a:solidFill>
                      <a:prstDash val="solid"/>
                      <a:round/>
                      <a:headEnd type="none" w="med" len="med"/>
                      <a:tailEnd type="none" w="med" len="med"/>
                    </a:lnR>
                    <a:lnT w="12697"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5B8BFF"/>
                    </a:solidFill>
                  </a:tcPr>
                </a:tc>
                <a:tc>
                  <a:txBody>
                    <a:bodyPr/>
                    <a:lstStyle/>
                    <a:p>
                      <a:pPr algn="ctr" rtl="0" fontAlgn="t">
                        <a:spcBef>
                          <a:spcPts val="0"/>
                        </a:spcBef>
                        <a:spcAft>
                          <a:spcPts val="0"/>
                        </a:spcAft>
                      </a:pPr>
                      <a:r>
                        <a:rPr lang="es-ES" sz="1400" b="1" i="0" u="none" strike="noStrike" dirty="0">
                          <a:solidFill>
                            <a:srgbClr val="FFFFFF"/>
                          </a:solidFill>
                          <a:effectLst/>
                          <a:latin typeface="Arial"/>
                        </a:rPr>
                        <a:t>Grupos de riesgo o vulnerables</a:t>
                      </a:r>
                      <a:endParaRPr lang="es-ES" sz="1400" dirty="0">
                        <a:effectLst/>
                      </a:endParaRPr>
                    </a:p>
                  </a:txBody>
                  <a:tcPr marL="13530" marR="13530" marT="32473" marB="32473">
                    <a:lnL w="12697" cap="flat" cmpd="sng" algn="ctr">
                      <a:solidFill>
                        <a:srgbClr val="FFFFFF"/>
                      </a:solidFill>
                      <a:prstDash val="solid"/>
                      <a:round/>
                      <a:headEnd type="none" w="med" len="med"/>
                      <a:tailEnd type="none" w="med" len="med"/>
                    </a:lnL>
                    <a:lnR w="12697" cap="flat" cmpd="sng" algn="ctr">
                      <a:solidFill>
                        <a:srgbClr val="FFFFFF"/>
                      </a:solidFill>
                      <a:prstDash val="solid"/>
                      <a:round/>
                      <a:headEnd type="none" w="med" len="med"/>
                      <a:tailEnd type="none" w="med" len="med"/>
                    </a:lnR>
                    <a:lnT w="12697"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5B8BFF"/>
                    </a:solidFill>
                  </a:tcPr>
                </a:tc>
                <a:extLst>
                  <a:ext uri="{0D108BD9-81ED-4DB2-BD59-A6C34878D82A}">
                    <a16:rowId xmlns:a16="http://schemas.microsoft.com/office/drawing/2014/main" xmlns="" val="10000"/>
                  </a:ext>
                </a:extLst>
              </a:tr>
              <a:tr h="152444">
                <a:tc rowSpan="19">
                  <a:txBody>
                    <a:bodyPr/>
                    <a:lstStyle/>
                    <a:p>
                      <a:pPr algn="ctr" rtl="0" fontAlgn="ctr">
                        <a:spcBef>
                          <a:spcPts val="0"/>
                        </a:spcBef>
                        <a:spcAft>
                          <a:spcPts val="0"/>
                        </a:spcAft>
                      </a:pPr>
                      <a:r>
                        <a:rPr lang="es-ES" sz="1400" b="1" i="0" u="none" strike="noStrike" dirty="0">
                          <a:solidFill>
                            <a:srgbClr val="FFFFFF"/>
                          </a:solidFill>
                          <a:effectLst/>
                          <a:latin typeface="Arial"/>
                        </a:rPr>
                        <a:t> </a:t>
                      </a:r>
                      <a:endParaRPr lang="es-ES" sz="1400" dirty="0">
                        <a:effectLst/>
                      </a:endParaRPr>
                    </a:p>
                    <a:p>
                      <a:pPr algn="ctr" rtl="0" fontAlgn="ctr">
                        <a:spcBef>
                          <a:spcPts val="600"/>
                        </a:spcBef>
                        <a:spcAft>
                          <a:spcPts val="0"/>
                        </a:spcAft>
                      </a:pPr>
                      <a:r>
                        <a:rPr lang="es-ES" sz="1400" b="1" i="0" u="none" strike="noStrike" dirty="0">
                          <a:solidFill>
                            <a:srgbClr val="FFFFFF"/>
                          </a:solidFill>
                          <a:effectLst/>
                          <a:latin typeface="Arial"/>
                        </a:rPr>
                        <a:t>En el entorno institucional</a:t>
                      </a:r>
                      <a:endParaRPr lang="es-ES" sz="1400" dirty="0">
                        <a:effectLst/>
                      </a:endParaRPr>
                    </a:p>
                    <a:p>
                      <a:pPr algn="ctr" rtl="0" fontAlgn="ctr">
                        <a:spcBef>
                          <a:spcPts val="600"/>
                        </a:spcBef>
                        <a:spcAft>
                          <a:spcPts val="0"/>
                        </a:spcAft>
                      </a:pPr>
                      <a:r>
                        <a:rPr lang="es-ES" sz="1400" b="1" i="0" u="none" strike="noStrike" dirty="0">
                          <a:solidFill>
                            <a:srgbClr val="FFFFFF"/>
                          </a:solidFill>
                          <a:effectLst/>
                          <a:latin typeface="Arial"/>
                        </a:rPr>
                        <a:t>En los servicios de atención hospitalaria y ambulatoria, se recomienda incluir en la historia clínica un ítem precisando si la persona evaluada cumple o no con la definición de sintomático respiratorio.</a:t>
                      </a:r>
                      <a:endParaRPr lang="es-ES" sz="1400" dirty="0">
                        <a:effectLst/>
                      </a:endParaRPr>
                    </a:p>
                  </a:txBody>
                  <a:tcPr marL="13530" marR="13530" marT="32473" marB="32473" anchor="ctr">
                    <a:lnL w="12697" cap="flat" cmpd="sng" algn="ctr">
                      <a:solidFill>
                        <a:srgbClr val="FFFFFF"/>
                      </a:solidFill>
                      <a:prstDash val="solid"/>
                      <a:round/>
                      <a:headEnd type="none" w="med" len="med"/>
                      <a:tailEnd type="none" w="med" len="med"/>
                    </a:lnL>
                    <a:lnR w="12697"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697" cap="flat" cmpd="sng" algn="ctr">
                      <a:solidFill>
                        <a:srgbClr val="FFFFFF"/>
                      </a:solidFill>
                      <a:prstDash val="solid"/>
                      <a:round/>
                      <a:headEnd type="none" w="med" len="med"/>
                      <a:tailEnd type="none" w="med" len="med"/>
                    </a:lnB>
                    <a:solidFill>
                      <a:srgbClr val="5B8BFF"/>
                    </a:solidFill>
                  </a:tcPr>
                </a:tc>
                <a:tc>
                  <a:txBody>
                    <a:bodyPr/>
                    <a:lstStyle/>
                    <a:p>
                      <a:pPr algn="just" rtl="0" fontAlgn="t">
                        <a:spcBef>
                          <a:spcPts val="0"/>
                        </a:spcBef>
                        <a:spcAft>
                          <a:spcPts val="0"/>
                        </a:spcAft>
                      </a:pPr>
                      <a:r>
                        <a:rPr lang="es-ES" sz="1400" b="0" i="0" u="none" strike="noStrike" dirty="0">
                          <a:solidFill>
                            <a:srgbClr val="073763"/>
                          </a:solidFill>
                          <a:effectLst/>
                          <a:latin typeface="Arial"/>
                        </a:rPr>
                        <a:t>Personas previamente tratadas por tuberculosis.</a:t>
                      </a:r>
                      <a:endParaRPr lang="es-ES" sz="1400" dirty="0">
                        <a:effectLst/>
                      </a:endParaRPr>
                    </a:p>
                  </a:txBody>
                  <a:tcPr marL="13530" marR="13530" marT="32473" marB="32473">
                    <a:lnL w="12697" cap="flat" cmpd="sng" algn="ctr">
                      <a:solidFill>
                        <a:srgbClr val="FFFFFF"/>
                      </a:solidFill>
                      <a:prstDash val="solid"/>
                      <a:round/>
                      <a:headEnd type="none" w="med" len="med"/>
                      <a:tailEnd type="none" w="med" len="med"/>
                    </a:lnL>
                    <a:lnR w="12697"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697" cap="flat" cmpd="sng" algn="ctr">
                      <a:solidFill>
                        <a:srgbClr val="FFFFFF"/>
                      </a:solidFill>
                      <a:prstDash val="solid"/>
                      <a:round/>
                      <a:headEnd type="none" w="med" len="med"/>
                      <a:tailEnd type="none" w="med" len="med"/>
                    </a:lnB>
                    <a:solidFill>
                      <a:srgbClr val="E9EDFF"/>
                    </a:solidFill>
                  </a:tcPr>
                </a:tc>
                <a:extLst>
                  <a:ext uri="{0D108BD9-81ED-4DB2-BD59-A6C34878D82A}">
                    <a16:rowId xmlns:a16="http://schemas.microsoft.com/office/drawing/2014/main" xmlns="" val="10001"/>
                  </a:ext>
                </a:extLst>
              </a:tr>
              <a:tr h="152444">
                <a:tc vMerge="1">
                  <a:txBody>
                    <a:bodyPr/>
                    <a:lstStyle/>
                    <a:p>
                      <a:endParaRPr lang="es-ES"/>
                    </a:p>
                  </a:txBody>
                  <a:tcPr/>
                </a:tc>
                <a:tc>
                  <a:txBody>
                    <a:bodyPr/>
                    <a:lstStyle/>
                    <a:p>
                      <a:pPr algn="just" rtl="0" fontAlgn="t">
                        <a:spcBef>
                          <a:spcPts val="0"/>
                        </a:spcBef>
                        <a:spcAft>
                          <a:spcPts val="0"/>
                        </a:spcAft>
                      </a:pPr>
                      <a:r>
                        <a:rPr lang="es-ES" sz="1400" b="0" i="0" u="none" strike="noStrike" dirty="0">
                          <a:solidFill>
                            <a:srgbClr val="073763"/>
                          </a:solidFill>
                          <a:effectLst/>
                          <a:latin typeface="Arial"/>
                        </a:rPr>
                        <a:t>Personas con lesiones fibróticas en la radiografía de tórax.</a:t>
                      </a:r>
                      <a:endParaRPr lang="es-ES" sz="1400" dirty="0">
                        <a:effectLst/>
                      </a:endParaRPr>
                    </a:p>
                  </a:txBody>
                  <a:tcPr marL="13530" marR="13530" marT="32473" marB="32473">
                    <a:lnL w="12697" cap="flat" cmpd="sng" algn="ctr">
                      <a:solidFill>
                        <a:srgbClr val="FFFFFF"/>
                      </a:solidFill>
                      <a:prstDash val="solid"/>
                      <a:round/>
                      <a:headEnd type="none" w="med" len="med"/>
                      <a:tailEnd type="none" w="med" len="med"/>
                    </a:lnL>
                    <a:lnR w="12697" cap="flat" cmpd="sng" algn="ctr">
                      <a:solidFill>
                        <a:srgbClr val="FFFFFF"/>
                      </a:solidFill>
                      <a:prstDash val="solid"/>
                      <a:round/>
                      <a:headEnd type="none" w="med" len="med"/>
                      <a:tailEnd type="none" w="med" len="med"/>
                    </a:lnR>
                    <a:lnT w="12697" cap="flat" cmpd="sng" algn="ctr">
                      <a:solidFill>
                        <a:srgbClr val="FFFFFF"/>
                      </a:solidFill>
                      <a:prstDash val="solid"/>
                      <a:round/>
                      <a:headEnd type="none" w="med" len="med"/>
                      <a:tailEnd type="none" w="med" len="med"/>
                    </a:lnT>
                    <a:lnB w="12697" cap="flat" cmpd="sng" algn="ctr">
                      <a:solidFill>
                        <a:srgbClr val="FFFFFF"/>
                      </a:solidFill>
                      <a:prstDash val="solid"/>
                      <a:round/>
                      <a:headEnd type="none" w="med" len="med"/>
                      <a:tailEnd type="none" w="med" len="med"/>
                    </a:lnB>
                    <a:solidFill>
                      <a:srgbClr val="D0DAFF"/>
                    </a:solidFill>
                  </a:tcPr>
                </a:tc>
                <a:extLst>
                  <a:ext uri="{0D108BD9-81ED-4DB2-BD59-A6C34878D82A}">
                    <a16:rowId xmlns:a16="http://schemas.microsoft.com/office/drawing/2014/main" xmlns="" val="10002"/>
                  </a:ext>
                </a:extLst>
              </a:tr>
              <a:tr h="152444">
                <a:tc vMerge="1">
                  <a:txBody>
                    <a:bodyPr/>
                    <a:lstStyle/>
                    <a:p>
                      <a:endParaRPr lang="es-ES"/>
                    </a:p>
                  </a:txBody>
                  <a:tcPr/>
                </a:tc>
                <a:tc>
                  <a:txBody>
                    <a:bodyPr/>
                    <a:lstStyle/>
                    <a:p>
                      <a:pPr algn="just" rtl="0" fontAlgn="t">
                        <a:spcBef>
                          <a:spcPts val="0"/>
                        </a:spcBef>
                        <a:spcAft>
                          <a:spcPts val="0"/>
                        </a:spcAft>
                      </a:pPr>
                      <a:r>
                        <a:rPr lang="es-ES" sz="1400" b="0" i="0" u="none" strike="noStrike" dirty="0">
                          <a:solidFill>
                            <a:srgbClr val="073763"/>
                          </a:solidFill>
                          <a:effectLst/>
                          <a:latin typeface="Arial"/>
                        </a:rPr>
                        <a:t>Personas que viven con VIH y personas que se realizan la prueba para VIH.</a:t>
                      </a:r>
                      <a:endParaRPr lang="es-ES" sz="1400" dirty="0">
                        <a:effectLst/>
                      </a:endParaRPr>
                    </a:p>
                  </a:txBody>
                  <a:tcPr marL="13530" marR="13530" marT="32473" marB="32473">
                    <a:lnL w="12697" cap="flat" cmpd="sng" algn="ctr">
                      <a:solidFill>
                        <a:srgbClr val="FFFFFF"/>
                      </a:solidFill>
                      <a:prstDash val="solid"/>
                      <a:round/>
                      <a:headEnd type="none" w="med" len="med"/>
                      <a:tailEnd type="none" w="med" len="med"/>
                    </a:lnL>
                    <a:lnR w="12697" cap="flat" cmpd="sng" algn="ctr">
                      <a:solidFill>
                        <a:srgbClr val="FFFFFF"/>
                      </a:solidFill>
                      <a:prstDash val="solid"/>
                      <a:round/>
                      <a:headEnd type="none" w="med" len="med"/>
                      <a:tailEnd type="none" w="med" len="med"/>
                    </a:lnR>
                    <a:lnT w="12697" cap="flat" cmpd="sng" algn="ctr">
                      <a:solidFill>
                        <a:srgbClr val="FFFFFF"/>
                      </a:solidFill>
                      <a:prstDash val="solid"/>
                      <a:round/>
                      <a:headEnd type="none" w="med" len="med"/>
                      <a:tailEnd type="none" w="med" len="med"/>
                    </a:lnT>
                    <a:lnB w="12697" cap="flat" cmpd="sng" algn="ctr">
                      <a:solidFill>
                        <a:srgbClr val="FFFFFF"/>
                      </a:solidFill>
                      <a:prstDash val="solid"/>
                      <a:round/>
                      <a:headEnd type="none" w="med" len="med"/>
                      <a:tailEnd type="none" w="med" len="med"/>
                    </a:lnB>
                    <a:solidFill>
                      <a:srgbClr val="E9EDFF"/>
                    </a:solidFill>
                  </a:tcPr>
                </a:tc>
                <a:extLst>
                  <a:ext uri="{0D108BD9-81ED-4DB2-BD59-A6C34878D82A}">
                    <a16:rowId xmlns:a16="http://schemas.microsoft.com/office/drawing/2014/main" xmlns="" val="10003"/>
                  </a:ext>
                </a:extLst>
              </a:tr>
              <a:tr h="152444">
                <a:tc vMerge="1">
                  <a:txBody>
                    <a:bodyPr/>
                    <a:lstStyle/>
                    <a:p>
                      <a:endParaRPr lang="es-ES"/>
                    </a:p>
                  </a:txBody>
                  <a:tcPr/>
                </a:tc>
                <a:tc>
                  <a:txBody>
                    <a:bodyPr/>
                    <a:lstStyle/>
                    <a:p>
                      <a:pPr algn="just" rtl="0" fontAlgn="t">
                        <a:spcBef>
                          <a:spcPts val="0"/>
                        </a:spcBef>
                        <a:spcAft>
                          <a:spcPts val="0"/>
                        </a:spcAft>
                      </a:pPr>
                      <a:r>
                        <a:rPr lang="es-ES" sz="1400" b="0" i="0" u="none" strike="noStrike" dirty="0">
                          <a:solidFill>
                            <a:srgbClr val="073763"/>
                          </a:solidFill>
                          <a:effectLst/>
                          <a:latin typeface="Arial"/>
                        </a:rPr>
                        <a:t>Personas con diabetes mellitus.</a:t>
                      </a:r>
                      <a:endParaRPr lang="es-ES" sz="1400" dirty="0">
                        <a:effectLst/>
                      </a:endParaRPr>
                    </a:p>
                  </a:txBody>
                  <a:tcPr marL="13530" marR="13530" marT="32473" marB="32473">
                    <a:lnL w="12697" cap="flat" cmpd="sng" algn="ctr">
                      <a:solidFill>
                        <a:srgbClr val="FFFFFF"/>
                      </a:solidFill>
                      <a:prstDash val="solid"/>
                      <a:round/>
                      <a:headEnd type="none" w="med" len="med"/>
                      <a:tailEnd type="none" w="med" len="med"/>
                    </a:lnL>
                    <a:lnR w="12697" cap="flat" cmpd="sng" algn="ctr">
                      <a:solidFill>
                        <a:srgbClr val="FFFFFF"/>
                      </a:solidFill>
                      <a:prstDash val="solid"/>
                      <a:round/>
                      <a:headEnd type="none" w="med" len="med"/>
                      <a:tailEnd type="none" w="med" len="med"/>
                    </a:lnR>
                    <a:lnT w="12697" cap="flat" cmpd="sng" algn="ctr">
                      <a:solidFill>
                        <a:srgbClr val="FFFFFF"/>
                      </a:solidFill>
                      <a:prstDash val="solid"/>
                      <a:round/>
                      <a:headEnd type="none" w="med" len="med"/>
                      <a:tailEnd type="none" w="med" len="med"/>
                    </a:lnT>
                    <a:lnB w="12697" cap="flat" cmpd="sng" algn="ctr">
                      <a:solidFill>
                        <a:srgbClr val="FFFFFF"/>
                      </a:solidFill>
                      <a:prstDash val="solid"/>
                      <a:round/>
                      <a:headEnd type="none" w="med" len="med"/>
                      <a:tailEnd type="none" w="med" len="med"/>
                    </a:lnB>
                    <a:solidFill>
                      <a:srgbClr val="D0DAFF"/>
                    </a:solidFill>
                  </a:tcPr>
                </a:tc>
                <a:extLst>
                  <a:ext uri="{0D108BD9-81ED-4DB2-BD59-A6C34878D82A}">
                    <a16:rowId xmlns:a16="http://schemas.microsoft.com/office/drawing/2014/main" xmlns="" val="10004"/>
                  </a:ext>
                </a:extLst>
              </a:tr>
              <a:tr h="152444">
                <a:tc vMerge="1">
                  <a:txBody>
                    <a:bodyPr/>
                    <a:lstStyle/>
                    <a:p>
                      <a:endParaRPr lang="es-ES"/>
                    </a:p>
                  </a:txBody>
                  <a:tcPr/>
                </a:tc>
                <a:tc>
                  <a:txBody>
                    <a:bodyPr/>
                    <a:lstStyle/>
                    <a:p>
                      <a:pPr algn="just" rtl="0" fontAlgn="t">
                        <a:spcBef>
                          <a:spcPts val="0"/>
                        </a:spcBef>
                        <a:spcAft>
                          <a:spcPts val="0"/>
                        </a:spcAft>
                      </a:pPr>
                      <a:r>
                        <a:rPr lang="es-ES" sz="1400" b="0" i="0" u="none" strike="noStrike" dirty="0">
                          <a:solidFill>
                            <a:srgbClr val="073763"/>
                          </a:solidFill>
                          <a:effectLst/>
                          <a:latin typeface="Arial"/>
                        </a:rPr>
                        <a:t>Personas con enfermedades respiratorias crónicas y fumadores.</a:t>
                      </a:r>
                      <a:endParaRPr lang="es-ES" sz="1400" dirty="0">
                        <a:effectLst/>
                      </a:endParaRPr>
                    </a:p>
                  </a:txBody>
                  <a:tcPr marL="13530" marR="13530" marT="32473" marB="32473">
                    <a:lnL w="12697" cap="flat" cmpd="sng" algn="ctr">
                      <a:solidFill>
                        <a:srgbClr val="FFFFFF"/>
                      </a:solidFill>
                      <a:prstDash val="solid"/>
                      <a:round/>
                      <a:headEnd type="none" w="med" len="med"/>
                      <a:tailEnd type="none" w="med" len="med"/>
                    </a:lnL>
                    <a:lnR w="12697" cap="flat" cmpd="sng" algn="ctr">
                      <a:solidFill>
                        <a:srgbClr val="FFFFFF"/>
                      </a:solidFill>
                      <a:prstDash val="solid"/>
                      <a:round/>
                      <a:headEnd type="none" w="med" len="med"/>
                      <a:tailEnd type="none" w="med" len="med"/>
                    </a:lnR>
                    <a:lnT w="12697" cap="flat" cmpd="sng" algn="ctr">
                      <a:solidFill>
                        <a:srgbClr val="FFFFFF"/>
                      </a:solidFill>
                      <a:prstDash val="solid"/>
                      <a:round/>
                      <a:headEnd type="none" w="med" len="med"/>
                      <a:tailEnd type="none" w="med" len="med"/>
                    </a:lnT>
                    <a:lnB w="12697" cap="flat" cmpd="sng" algn="ctr">
                      <a:solidFill>
                        <a:srgbClr val="FFFFFF"/>
                      </a:solidFill>
                      <a:prstDash val="solid"/>
                      <a:round/>
                      <a:headEnd type="none" w="med" len="med"/>
                      <a:tailEnd type="none" w="med" len="med"/>
                    </a:lnB>
                    <a:solidFill>
                      <a:srgbClr val="E9EDFF"/>
                    </a:solidFill>
                  </a:tcPr>
                </a:tc>
                <a:extLst>
                  <a:ext uri="{0D108BD9-81ED-4DB2-BD59-A6C34878D82A}">
                    <a16:rowId xmlns:a16="http://schemas.microsoft.com/office/drawing/2014/main" xmlns="" val="10005"/>
                  </a:ext>
                </a:extLst>
              </a:tr>
              <a:tr h="152444">
                <a:tc vMerge="1">
                  <a:txBody>
                    <a:bodyPr/>
                    <a:lstStyle/>
                    <a:p>
                      <a:endParaRPr lang="es-ES"/>
                    </a:p>
                  </a:txBody>
                  <a:tcPr/>
                </a:tc>
                <a:tc>
                  <a:txBody>
                    <a:bodyPr/>
                    <a:lstStyle/>
                    <a:p>
                      <a:pPr algn="just" rtl="0" fontAlgn="t">
                        <a:spcBef>
                          <a:spcPts val="0"/>
                        </a:spcBef>
                        <a:spcAft>
                          <a:spcPts val="0"/>
                        </a:spcAft>
                      </a:pPr>
                      <a:r>
                        <a:rPr lang="es-ES" sz="1400" b="0" i="0" u="none" strike="noStrike" dirty="0">
                          <a:solidFill>
                            <a:srgbClr val="073763"/>
                          </a:solidFill>
                          <a:effectLst/>
                          <a:latin typeface="Arial"/>
                        </a:rPr>
                        <a:t>Personas con desnutrición.</a:t>
                      </a:r>
                      <a:endParaRPr lang="es-ES" sz="1400" dirty="0">
                        <a:effectLst/>
                      </a:endParaRPr>
                    </a:p>
                  </a:txBody>
                  <a:tcPr marL="13530" marR="13530" marT="32473" marB="32473">
                    <a:lnL w="12697" cap="flat" cmpd="sng" algn="ctr">
                      <a:solidFill>
                        <a:srgbClr val="FFFFFF"/>
                      </a:solidFill>
                      <a:prstDash val="solid"/>
                      <a:round/>
                      <a:headEnd type="none" w="med" len="med"/>
                      <a:tailEnd type="none" w="med" len="med"/>
                    </a:lnL>
                    <a:lnR w="12697" cap="flat" cmpd="sng" algn="ctr">
                      <a:solidFill>
                        <a:srgbClr val="FFFFFF"/>
                      </a:solidFill>
                      <a:prstDash val="solid"/>
                      <a:round/>
                      <a:headEnd type="none" w="med" len="med"/>
                      <a:tailEnd type="none" w="med" len="med"/>
                    </a:lnR>
                    <a:lnT w="12697" cap="flat" cmpd="sng" algn="ctr">
                      <a:solidFill>
                        <a:srgbClr val="FFFFFF"/>
                      </a:solidFill>
                      <a:prstDash val="solid"/>
                      <a:round/>
                      <a:headEnd type="none" w="med" len="med"/>
                      <a:tailEnd type="none" w="med" len="med"/>
                    </a:lnT>
                    <a:lnB w="12697" cap="flat" cmpd="sng" algn="ctr">
                      <a:solidFill>
                        <a:srgbClr val="FFFFFF"/>
                      </a:solidFill>
                      <a:prstDash val="solid"/>
                      <a:round/>
                      <a:headEnd type="none" w="med" len="med"/>
                      <a:tailEnd type="none" w="med" len="med"/>
                    </a:lnB>
                    <a:solidFill>
                      <a:srgbClr val="D0DAFF"/>
                    </a:solidFill>
                  </a:tcPr>
                </a:tc>
                <a:extLst>
                  <a:ext uri="{0D108BD9-81ED-4DB2-BD59-A6C34878D82A}">
                    <a16:rowId xmlns:a16="http://schemas.microsoft.com/office/drawing/2014/main" xmlns="" val="10006"/>
                  </a:ext>
                </a:extLst>
              </a:tr>
              <a:tr h="152444">
                <a:tc vMerge="1">
                  <a:txBody>
                    <a:bodyPr/>
                    <a:lstStyle/>
                    <a:p>
                      <a:endParaRPr lang="es-ES"/>
                    </a:p>
                  </a:txBody>
                  <a:tcPr/>
                </a:tc>
                <a:tc>
                  <a:txBody>
                    <a:bodyPr/>
                    <a:lstStyle/>
                    <a:p>
                      <a:pPr algn="just" rtl="0" fontAlgn="t">
                        <a:spcBef>
                          <a:spcPts val="0"/>
                        </a:spcBef>
                        <a:spcAft>
                          <a:spcPts val="0"/>
                        </a:spcAft>
                      </a:pPr>
                      <a:r>
                        <a:rPr lang="es-ES" sz="1400" b="0" i="0" u="none" strike="noStrike" dirty="0">
                          <a:solidFill>
                            <a:srgbClr val="073763"/>
                          </a:solidFill>
                          <a:effectLst/>
                          <a:latin typeface="Arial"/>
                        </a:rPr>
                        <a:t>Personas con gastrectomía o derivación yeyuno-</a:t>
                      </a:r>
                      <a:r>
                        <a:rPr lang="es-ES" sz="1400" b="0" i="0" u="none" strike="noStrike" dirty="0" err="1">
                          <a:solidFill>
                            <a:srgbClr val="073763"/>
                          </a:solidFill>
                          <a:effectLst/>
                          <a:latin typeface="Arial"/>
                        </a:rPr>
                        <a:t>ileal</a:t>
                      </a:r>
                      <a:r>
                        <a:rPr lang="es-ES" sz="1400" b="0" i="0" u="none" strike="noStrike" dirty="0">
                          <a:solidFill>
                            <a:srgbClr val="073763"/>
                          </a:solidFill>
                          <a:effectLst/>
                          <a:latin typeface="Arial"/>
                        </a:rPr>
                        <a:t>.</a:t>
                      </a:r>
                      <a:endParaRPr lang="es-ES" sz="1400" dirty="0">
                        <a:effectLst/>
                      </a:endParaRPr>
                    </a:p>
                  </a:txBody>
                  <a:tcPr marL="13530" marR="13530" marT="32473" marB="32473">
                    <a:lnL w="12697" cap="flat" cmpd="sng" algn="ctr">
                      <a:solidFill>
                        <a:srgbClr val="FFFFFF"/>
                      </a:solidFill>
                      <a:prstDash val="solid"/>
                      <a:round/>
                      <a:headEnd type="none" w="med" len="med"/>
                      <a:tailEnd type="none" w="med" len="med"/>
                    </a:lnL>
                    <a:lnR w="12697" cap="flat" cmpd="sng" algn="ctr">
                      <a:solidFill>
                        <a:srgbClr val="FFFFFF"/>
                      </a:solidFill>
                      <a:prstDash val="solid"/>
                      <a:round/>
                      <a:headEnd type="none" w="med" len="med"/>
                      <a:tailEnd type="none" w="med" len="med"/>
                    </a:lnR>
                    <a:lnT w="12697" cap="flat" cmpd="sng" algn="ctr">
                      <a:solidFill>
                        <a:srgbClr val="FFFFFF"/>
                      </a:solidFill>
                      <a:prstDash val="solid"/>
                      <a:round/>
                      <a:headEnd type="none" w="med" len="med"/>
                      <a:tailEnd type="none" w="med" len="med"/>
                    </a:lnT>
                    <a:lnB w="12697" cap="flat" cmpd="sng" algn="ctr">
                      <a:solidFill>
                        <a:srgbClr val="FFFFFF"/>
                      </a:solidFill>
                      <a:prstDash val="solid"/>
                      <a:round/>
                      <a:headEnd type="none" w="med" len="med"/>
                      <a:tailEnd type="none" w="med" len="med"/>
                    </a:lnB>
                    <a:solidFill>
                      <a:srgbClr val="E9EDFF"/>
                    </a:solidFill>
                  </a:tcPr>
                </a:tc>
                <a:extLst>
                  <a:ext uri="{0D108BD9-81ED-4DB2-BD59-A6C34878D82A}">
                    <a16:rowId xmlns:a16="http://schemas.microsoft.com/office/drawing/2014/main" xmlns="" val="10007"/>
                  </a:ext>
                </a:extLst>
              </a:tr>
              <a:tr h="152444">
                <a:tc vMerge="1">
                  <a:txBody>
                    <a:bodyPr/>
                    <a:lstStyle/>
                    <a:p>
                      <a:endParaRPr lang="es-ES"/>
                    </a:p>
                  </a:txBody>
                  <a:tcPr/>
                </a:tc>
                <a:tc>
                  <a:txBody>
                    <a:bodyPr/>
                    <a:lstStyle/>
                    <a:p>
                      <a:pPr algn="just" rtl="0" fontAlgn="t">
                        <a:spcBef>
                          <a:spcPts val="0"/>
                        </a:spcBef>
                        <a:spcAft>
                          <a:spcPts val="0"/>
                        </a:spcAft>
                      </a:pPr>
                      <a:r>
                        <a:rPr lang="es-ES" sz="1400" b="0" i="0" u="none" strike="noStrike" dirty="0">
                          <a:solidFill>
                            <a:srgbClr val="073763"/>
                          </a:solidFill>
                          <a:effectLst/>
                          <a:latin typeface="Arial"/>
                        </a:rPr>
                        <a:t>Personas consumidoras problemáticas de alcohol, personas que usan sustancias psicoactivas.</a:t>
                      </a:r>
                      <a:endParaRPr lang="es-ES" sz="1400" dirty="0">
                        <a:effectLst/>
                      </a:endParaRPr>
                    </a:p>
                  </a:txBody>
                  <a:tcPr marL="13530" marR="13530" marT="32473" marB="32473">
                    <a:lnL w="12697" cap="flat" cmpd="sng" algn="ctr">
                      <a:solidFill>
                        <a:srgbClr val="FFFFFF"/>
                      </a:solidFill>
                      <a:prstDash val="solid"/>
                      <a:round/>
                      <a:headEnd type="none" w="med" len="med"/>
                      <a:tailEnd type="none" w="med" len="med"/>
                    </a:lnL>
                    <a:lnR w="12697" cap="flat" cmpd="sng" algn="ctr">
                      <a:solidFill>
                        <a:srgbClr val="FFFFFF"/>
                      </a:solidFill>
                      <a:prstDash val="solid"/>
                      <a:round/>
                      <a:headEnd type="none" w="med" len="med"/>
                      <a:tailEnd type="none" w="med" len="med"/>
                    </a:lnR>
                    <a:lnT w="12697" cap="flat" cmpd="sng" algn="ctr">
                      <a:solidFill>
                        <a:srgbClr val="FFFFFF"/>
                      </a:solidFill>
                      <a:prstDash val="solid"/>
                      <a:round/>
                      <a:headEnd type="none" w="med" len="med"/>
                      <a:tailEnd type="none" w="med" len="med"/>
                    </a:lnT>
                    <a:lnB w="12697" cap="flat" cmpd="sng" algn="ctr">
                      <a:solidFill>
                        <a:srgbClr val="FFFFFF"/>
                      </a:solidFill>
                      <a:prstDash val="solid"/>
                      <a:round/>
                      <a:headEnd type="none" w="med" len="med"/>
                      <a:tailEnd type="none" w="med" len="med"/>
                    </a:lnB>
                    <a:solidFill>
                      <a:srgbClr val="D0DAFF"/>
                    </a:solidFill>
                  </a:tcPr>
                </a:tc>
                <a:extLst>
                  <a:ext uri="{0D108BD9-81ED-4DB2-BD59-A6C34878D82A}">
                    <a16:rowId xmlns:a16="http://schemas.microsoft.com/office/drawing/2014/main" xmlns="" val="10008"/>
                  </a:ext>
                </a:extLst>
              </a:tr>
              <a:tr h="152444">
                <a:tc vMerge="1">
                  <a:txBody>
                    <a:bodyPr/>
                    <a:lstStyle/>
                    <a:p>
                      <a:endParaRPr lang="es-ES"/>
                    </a:p>
                  </a:txBody>
                  <a:tcPr/>
                </a:tc>
                <a:tc>
                  <a:txBody>
                    <a:bodyPr/>
                    <a:lstStyle/>
                    <a:p>
                      <a:pPr algn="just" rtl="0" fontAlgn="t">
                        <a:spcBef>
                          <a:spcPts val="0"/>
                        </a:spcBef>
                        <a:spcAft>
                          <a:spcPts val="0"/>
                        </a:spcAft>
                      </a:pPr>
                      <a:r>
                        <a:rPr lang="es-ES" sz="1400" b="0" i="0" u="none" strike="noStrike" dirty="0">
                          <a:solidFill>
                            <a:srgbClr val="073763"/>
                          </a:solidFill>
                          <a:effectLst/>
                          <a:latin typeface="Arial"/>
                        </a:rPr>
                        <a:t>Personas con enfermedad renal crónica.</a:t>
                      </a:r>
                      <a:endParaRPr lang="es-ES" sz="1400" dirty="0">
                        <a:effectLst/>
                      </a:endParaRPr>
                    </a:p>
                  </a:txBody>
                  <a:tcPr marL="13530" marR="13530" marT="32473" marB="32473">
                    <a:lnL w="12697" cap="flat" cmpd="sng" algn="ctr">
                      <a:solidFill>
                        <a:srgbClr val="FFFFFF"/>
                      </a:solidFill>
                      <a:prstDash val="solid"/>
                      <a:round/>
                      <a:headEnd type="none" w="med" len="med"/>
                      <a:tailEnd type="none" w="med" len="med"/>
                    </a:lnL>
                    <a:lnR w="12697" cap="flat" cmpd="sng" algn="ctr">
                      <a:solidFill>
                        <a:srgbClr val="FFFFFF"/>
                      </a:solidFill>
                      <a:prstDash val="solid"/>
                      <a:round/>
                      <a:headEnd type="none" w="med" len="med"/>
                      <a:tailEnd type="none" w="med" len="med"/>
                    </a:lnR>
                    <a:lnT w="12697" cap="flat" cmpd="sng" algn="ctr">
                      <a:solidFill>
                        <a:srgbClr val="FFFFFF"/>
                      </a:solidFill>
                      <a:prstDash val="solid"/>
                      <a:round/>
                      <a:headEnd type="none" w="med" len="med"/>
                      <a:tailEnd type="none" w="med" len="med"/>
                    </a:lnT>
                    <a:lnB w="12697" cap="flat" cmpd="sng" algn="ctr">
                      <a:solidFill>
                        <a:srgbClr val="FFFFFF"/>
                      </a:solidFill>
                      <a:prstDash val="solid"/>
                      <a:round/>
                      <a:headEnd type="none" w="med" len="med"/>
                      <a:tailEnd type="none" w="med" len="med"/>
                    </a:lnB>
                    <a:solidFill>
                      <a:srgbClr val="E9EDFF"/>
                    </a:solidFill>
                  </a:tcPr>
                </a:tc>
                <a:extLst>
                  <a:ext uri="{0D108BD9-81ED-4DB2-BD59-A6C34878D82A}">
                    <a16:rowId xmlns:a16="http://schemas.microsoft.com/office/drawing/2014/main" xmlns="" val="10009"/>
                  </a:ext>
                </a:extLst>
              </a:tr>
              <a:tr h="152444">
                <a:tc vMerge="1">
                  <a:txBody>
                    <a:bodyPr/>
                    <a:lstStyle/>
                    <a:p>
                      <a:endParaRPr lang="es-ES"/>
                    </a:p>
                  </a:txBody>
                  <a:tcPr/>
                </a:tc>
                <a:tc>
                  <a:txBody>
                    <a:bodyPr/>
                    <a:lstStyle/>
                    <a:p>
                      <a:pPr marL="21590" algn="just" rtl="0" fontAlgn="t">
                        <a:spcBef>
                          <a:spcPts val="0"/>
                        </a:spcBef>
                        <a:spcAft>
                          <a:spcPts val="0"/>
                        </a:spcAft>
                      </a:pPr>
                      <a:r>
                        <a:rPr lang="es-ES" sz="1400" b="0" i="0" u="none" strike="noStrike" dirty="0">
                          <a:solidFill>
                            <a:srgbClr val="073763"/>
                          </a:solidFill>
                          <a:effectLst/>
                          <a:latin typeface="Arial"/>
                        </a:rPr>
                        <a:t>Personas con enfermedades o tratamientos que comprometen su sistema inmunológico.</a:t>
                      </a:r>
                      <a:endParaRPr lang="es-ES" sz="1400" dirty="0">
                        <a:effectLst/>
                      </a:endParaRPr>
                    </a:p>
                  </a:txBody>
                  <a:tcPr marL="13530" marR="13530" marT="32473" marB="32473">
                    <a:lnL w="12697" cap="flat" cmpd="sng" algn="ctr">
                      <a:solidFill>
                        <a:srgbClr val="FFFFFF"/>
                      </a:solidFill>
                      <a:prstDash val="solid"/>
                      <a:round/>
                      <a:headEnd type="none" w="med" len="med"/>
                      <a:tailEnd type="none" w="med" len="med"/>
                    </a:lnL>
                    <a:lnR w="12697" cap="flat" cmpd="sng" algn="ctr">
                      <a:solidFill>
                        <a:srgbClr val="FFFFFF"/>
                      </a:solidFill>
                      <a:prstDash val="solid"/>
                      <a:round/>
                      <a:headEnd type="none" w="med" len="med"/>
                      <a:tailEnd type="none" w="med" len="med"/>
                    </a:lnR>
                    <a:lnT w="12697" cap="flat" cmpd="sng" algn="ctr">
                      <a:solidFill>
                        <a:srgbClr val="FFFFFF"/>
                      </a:solidFill>
                      <a:prstDash val="solid"/>
                      <a:round/>
                      <a:headEnd type="none" w="med" len="med"/>
                      <a:tailEnd type="none" w="med" len="med"/>
                    </a:lnT>
                    <a:lnB w="12697" cap="flat" cmpd="sng" algn="ctr">
                      <a:solidFill>
                        <a:srgbClr val="FFFFFF"/>
                      </a:solidFill>
                      <a:prstDash val="solid"/>
                      <a:round/>
                      <a:headEnd type="none" w="med" len="med"/>
                      <a:tailEnd type="none" w="med" len="med"/>
                    </a:lnB>
                    <a:solidFill>
                      <a:srgbClr val="D0DAFF"/>
                    </a:solidFill>
                  </a:tcPr>
                </a:tc>
                <a:extLst>
                  <a:ext uri="{0D108BD9-81ED-4DB2-BD59-A6C34878D82A}">
                    <a16:rowId xmlns:a16="http://schemas.microsoft.com/office/drawing/2014/main" xmlns="" val="10010"/>
                  </a:ext>
                </a:extLst>
              </a:tr>
              <a:tr h="152444">
                <a:tc vMerge="1">
                  <a:txBody>
                    <a:bodyPr/>
                    <a:lstStyle/>
                    <a:p>
                      <a:endParaRPr lang="es-ES"/>
                    </a:p>
                  </a:txBody>
                  <a:tcPr/>
                </a:tc>
                <a:tc>
                  <a:txBody>
                    <a:bodyPr/>
                    <a:lstStyle/>
                    <a:p>
                      <a:pPr algn="just" rtl="0" fontAlgn="t">
                        <a:spcBef>
                          <a:spcPts val="0"/>
                        </a:spcBef>
                        <a:spcAft>
                          <a:spcPts val="0"/>
                        </a:spcAft>
                      </a:pPr>
                      <a:r>
                        <a:rPr lang="es-ES" sz="1400" b="0" i="0" u="none" strike="noStrike" dirty="0">
                          <a:solidFill>
                            <a:srgbClr val="073763"/>
                          </a:solidFill>
                          <a:effectLst/>
                          <a:latin typeface="Arial"/>
                        </a:rPr>
                        <a:t>Personas mayores de 65 años institucionalizados.</a:t>
                      </a:r>
                      <a:endParaRPr lang="es-ES" sz="1400" dirty="0">
                        <a:effectLst/>
                      </a:endParaRPr>
                    </a:p>
                  </a:txBody>
                  <a:tcPr marL="13530" marR="13530" marT="32473" marB="32473">
                    <a:lnL w="12697" cap="flat" cmpd="sng" algn="ctr">
                      <a:solidFill>
                        <a:srgbClr val="FFFFFF"/>
                      </a:solidFill>
                      <a:prstDash val="solid"/>
                      <a:round/>
                      <a:headEnd type="none" w="med" len="med"/>
                      <a:tailEnd type="none" w="med" len="med"/>
                    </a:lnL>
                    <a:lnR w="12697" cap="flat" cmpd="sng" algn="ctr">
                      <a:solidFill>
                        <a:srgbClr val="FFFFFF"/>
                      </a:solidFill>
                      <a:prstDash val="solid"/>
                      <a:round/>
                      <a:headEnd type="none" w="med" len="med"/>
                      <a:tailEnd type="none" w="med" len="med"/>
                    </a:lnR>
                    <a:lnT w="12697" cap="flat" cmpd="sng" algn="ctr">
                      <a:solidFill>
                        <a:srgbClr val="FFFFFF"/>
                      </a:solidFill>
                      <a:prstDash val="solid"/>
                      <a:round/>
                      <a:headEnd type="none" w="med" len="med"/>
                      <a:tailEnd type="none" w="med" len="med"/>
                    </a:lnT>
                    <a:lnB w="12697" cap="flat" cmpd="sng" algn="ctr">
                      <a:solidFill>
                        <a:srgbClr val="FFFFFF"/>
                      </a:solidFill>
                      <a:prstDash val="solid"/>
                      <a:round/>
                      <a:headEnd type="none" w="med" len="med"/>
                      <a:tailEnd type="none" w="med" len="med"/>
                    </a:lnB>
                    <a:solidFill>
                      <a:srgbClr val="E9EDFF"/>
                    </a:solidFill>
                  </a:tcPr>
                </a:tc>
                <a:extLst>
                  <a:ext uri="{0D108BD9-81ED-4DB2-BD59-A6C34878D82A}">
                    <a16:rowId xmlns:a16="http://schemas.microsoft.com/office/drawing/2014/main" xmlns="" val="10011"/>
                  </a:ext>
                </a:extLst>
              </a:tr>
              <a:tr h="152444">
                <a:tc vMerge="1">
                  <a:txBody>
                    <a:bodyPr/>
                    <a:lstStyle/>
                    <a:p>
                      <a:endParaRPr lang="es-ES"/>
                    </a:p>
                  </a:txBody>
                  <a:tcPr/>
                </a:tc>
                <a:tc>
                  <a:txBody>
                    <a:bodyPr/>
                    <a:lstStyle/>
                    <a:p>
                      <a:pPr algn="just" rtl="0" fontAlgn="t">
                        <a:spcBef>
                          <a:spcPts val="0"/>
                        </a:spcBef>
                        <a:spcAft>
                          <a:spcPts val="0"/>
                        </a:spcAft>
                      </a:pPr>
                      <a:r>
                        <a:rPr lang="es-ES" sz="1400" b="0" i="0" u="none" strike="noStrike" dirty="0">
                          <a:solidFill>
                            <a:srgbClr val="073763"/>
                          </a:solidFill>
                          <a:effectLst/>
                          <a:latin typeface="Arial"/>
                        </a:rPr>
                        <a:t>Personas en instituciones o centros para el manejo de enfermedades mentales o psiquiátricas.</a:t>
                      </a:r>
                      <a:endParaRPr lang="es-ES" sz="1400" dirty="0">
                        <a:effectLst/>
                      </a:endParaRPr>
                    </a:p>
                  </a:txBody>
                  <a:tcPr marL="13530" marR="13530" marT="32473" marB="32473">
                    <a:lnL w="12697" cap="flat" cmpd="sng" algn="ctr">
                      <a:solidFill>
                        <a:srgbClr val="FFFFFF"/>
                      </a:solidFill>
                      <a:prstDash val="solid"/>
                      <a:round/>
                      <a:headEnd type="none" w="med" len="med"/>
                      <a:tailEnd type="none" w="med" len="med"/>
                    </a:lnL>
                    <a:lnR w="12697" cap="flat" cmpd="sng" algn="ctr">
                      <a:solidFill>
                        <a:srgbClr val="FFFFFF"/>
                      </a:solidFill>
                      <a:prstDash val="solid"/>
                      <a:round/>
                      <a:headEnd type="none" w="med" len="med"/>
                      <a:tailEnd type="none" w="med" len="med"/>
                    </a:lnR>
                    <a:lnT w="12697" cap="flat" cmpd="sng" algn="ctr">
                      <a:solidFill>
                        <a:srgbClr val="FFFFFF"/>
                      </a:solidFill>
                      <a:prstDash val="solid"/>
                      <a:round/>
                      <a:headEnd type="none" w="med" len="med"/>
                      <a:tailEnd type="none" w="med" len="med"/>
                    </a:lnT>
                    <a:lnB w="12697" cap="flat" cmpd="sng" algn="ctr">
                      <a:solidFill>
                        <a:srgbClr val="FFFFFF"/>
                      </a:solidFill>
                      <a:prstDash val="solid"/>
                      <a:round/>
                      <a:headEnd type="none" w="med" len="med"/>
                      <a:tailEnd type="none" w="med" len="med"/>
                    </a:lnB>
                    <a:solidFill>
                      <a:srgbClr val="D0DAFF"/>
                    </a:solidFill>
                  </a:tcPr>
                </a:tc>
                <a:extLst>
                  <a:ext uri="{0D108BD9-81ED-4DB2-BD59-A6C34878D82A}">
                    <a16:rowId xmlns:a16="http://schemas.microsoft.com/office/drawing/2014/main" xmlns="" val="10012"/>
                  </a:ext>
                </a:extLst>
              </a:tr>
              <a:tr h="152444">
                <a:tc vMerge="1">
                  <a:txBody>
                    <a:bodyPr/>
                    <a:lstStyle/>
                    <a:p>
                      <a:endParaRPr lang="es-ES"/>
                    </a:p>
                  </a:txBody>
                  <a:tcPr/>
                </a:tc>
                <a:tc>
                  <a:txBody>
                    <a:bodyPr/>
                    <a:lstStyle/>
                    <a:p>
                      <a:pPr algn="just" rtl="0" fontAlgn="t">
                        <a:spcBef>
                          <a:spcPts val="0"/>
                        </a:spcBef>
                        <a:spcAft>
                          <a:spcPts val="0"/>
                        </a:spcAft>
                      </a:pPr>
                      <a:r>
                        <a:rPr lang="es-ES" sz="1400" b="0" i="0" u="none" strike="noStrike" dirty="0">
                          <a:solidFill>
                            <a:srgbClr val="073763"/>
                          </a:solidFill>
                          <a:effectLst/>
                          <a:latin typeface="Arial"/>
                        </a:rPr>
                        <a:t>Población privada de la libertad y personal de guardia o custodia.</a:t>
                      </a:r>
                      <a:endParaRPr lang="es-ES" sz="1400" dirty="0">
                        <a:effectLst/>
                      </a:endParaRPr>
                    </a:p>
                  </a:txBody>
                  <a:tcPr marL="13530" marR="13530" marT="32473" marB="32473">
                    <a:lnL w="12697" cap="flat" cmpd="sng" algn="ctr">
                      <a:solidFill>
                        <a:srgbClr val="FFFFFF"/>
                      </a:solidFill>
                      <a:prstDash val="solid"/>
                      <a:round/>
                      <a:headEnd type="none" w="med" len="med"/>
                      <a:tailEnd type="none" w="med" len="med"/>
                    </a:lnL>
                    <a:lnR w="12697" cap="flat" cmpd="sng" algn="ctr">
                      <a:solidFill>
                        <a:srgbClr val="FFFFFF"/>
                      </a:solidFill>
                      <a:prstDash val="solid"/>
                      <a:round/>
                      <a:headEnd type="none" w="med" len="med"/>
                      <a:tailEnd type="none" w="med" len="med"/>
                    </a:lnR>
                    <a:lnT w="12697" cap="flat" cmpd="sng" algn="ctr">
                      <a:solidFill>
                        <a:srgbClr val="FFFFFF"/>
                      </a:solidFill>
                      <a:prstDash val="solid"/>
                      <a:round/>
                      <a:headEnd type="none" w="med" len="med"/>
                      <a:tailEnd type="none" w="med" len="med"/>
                    </a:lnT>
                    <a:lnB w="12697" cap="flat" cmpd="sng" algn="ctr">
                      <a:solidFill>
                        <a:srgbClr val="FFFFFF"/>
                      </a:solidFill>
                      <a:prstDash val="solid"/>
                      <a:round/>
                      <a:headEnd type="none" w="med" len="med"/>
                      <a:tailEnd type="none" w="med" len="med"/>
                    </a:lnB>
                    <a:solidFill>
                      <a:srgbClr val="E9EDFF"/>
                    </a:solidFill>
                  </a:tcPr>
                </a:tc>
                <a:extLst>
                  <a:ext uri="{0D108BD9-81ED-4DB2-BD59-A6C34878D82A}">
                    <a16:rowId xmlns:a16="http://schemas.microsoft.com/office/drawing/2014/main" xmlns="" val="10013"/>
                  </a:ext>
                </a:extLst>
              </a:tr>
              <a:tr h="228665">
                <a:tc vMerge="1">
                  <a:txBody>
                    <a:bodyPr/>
                    <a:lstStyle/>
                    <a:p>
                      <a:endParaRPr lang="es-ES"/>
                    </a:p>
                  </a:txBody>
                  <a:tcPr/>
                </a:tc>
                <a:tc>
                  <a:txBody>
                    <a:bodyPr/>
                    <a:lstStyle/>
                    <a:p>
                      <a:pPr algn="just" rtl="0" fontAlgn="t">
                        <a:spcBef>
                          <a:spcPts val="0"/>
                        </a:spcBef>
                        <a:spcAft>
                          <a:spcPts val="0"/>
                        </a:spcAft>
                      </a:pPr>
                      <a:r>
                        <a:rPr lang="es-ES" sz="1400" b="0" i="0" u="none" strike="noStrike" dirty="0">
                          <a:solidFill>
                            <a:srgbClr val="073763"/>
                          </a:solidFill>
                          <a:effectLst/>
                          <a:latin typeface="Arial"/>
                        </a:rPr>
                        <a:t>Enfermos que acuden a instituciones especializadas de atención del VIH, centros de hemodiálisis y centros oncológicos.</a:t>
                      </a:r>
                      <a:endParaRPr lang="es-ES" sz="1400" dirty="0">
                        <a:effectLst/>
                      </a:endParaRPr>
                    </a:p>
                  </a:txBody>
                  <a:tcPr marL="13530" marR="13530" marT="32473" marB="32473">
                    <a:lnL w="12697" cap="flat" cmpd="sng" algn="ctr">
                      <a:solidFill>
                        <a:srgbClr val="FFFFFF"/>
                      </a:solidFill>
                      <a:prstDash val="solid"/>
                      <a:round/>
                      <a:headEnd type="none" w="med" len="med"/>
                      <a:tailEnd type="none" w="med" len="med"/>
                    </a:lnL>
                    <a:lnR w="12697" cap="flat" cmpd="sng" algn="ctr">
                      <a:solidFill>
                        <a:srgbClr val="FFFFFF"/>
                      </a:solidFill>
                      <a:prstDash val="solid"/>
                      <a:round/>
                      <a:headEnd type="none" w="med" len="med"/>
                      <a:tailEnd type="none" w="med" len="med"/>
                    </a:lnR>
                    <a:lnT w="12697" cap="flat" cmpd="sng" algn="ctr">
                      <a:solidFill>
                        <a:srgbClr val="FFFFFF"/>
                      </a:solidFill>
                      <a:prstDash val="solid"/>
                      <a:round/>
                      <a:headEnd type="none" w="med" len="med"/>
                      <a:tailEnd type="none" w="med" len="med"/>
                    </a:lnT>
                    <a:lnB w="12697" cap="flat" cmpd="sng" algn="ctr">
                      <a:solidFill>
                        <a:srgbClr val="FFFFFF"/>
                      </a:solidFill>
                      <a:prstDash val="solid"/>
                      <a:round/>
                      <a:headEnd type="none" w="med" len="med"/>
                      <a:tailEnd type="none" w="med" len="med"/>
                    </a:lnB>
                    <a:solidFill>
                      <a:srgbClr val="D0DAFF"/>
                    </a:solidFill>
                  </a:tcPr>
                </a:tc>
                <a:extLst>
                  <a:ext uri="{0D108BD9-81ED-4DB2-BD59-A6C34878D82A}">
                    <a16:rowId xmlns:a16="http://schemas.microsoft.com/office/drawing/2014/main" xmlns="" val="10014"/>
                  </a:ext>
                </a:extLst>
              </a:tr>
              <a:tr h="228665">
                <a:tc vMerge="1">
                  <a:txBody>
                    <a:bodyPr/>
                    <a:lstStyle/>
                    <a:p>
                      <a:endParaRPr lang="es-ES"/>
                    </a:p>
                  </a:txBody>
                  <a:tcPr/>
                </a:tc>
                <a:tc>
                  <a:txBody>
                    <a:bodyPr/>
                    <a:lstStyle/>
                    <a:p>
                      <a:pPr algn="just" rtl="0" fontAlgn="t">
                        <a:spcBef>
                          <a:spcPts val="0"/>
                        </a:spcBef>
                        <a:spcAft>
                          <a:spcPts val="0"/>
                        </a:spcAft>
                      </a:pPr>
                      <a:r>
                        <a:rPr lang="es-ES" sz="1400" b="0" i="0" u="none" strike="noStrike" dirty="0">
                          <a:solidFill>
                            <a:srgbClr val="073763"/>
                          </a:solidFill>
                          <a:effectLst/>
                          <a:latin typeface="Arial"/>
                        </a:rPr>
                        <a:t>Personas en centros de atención para víctimas de la violencia, casas refugio de mujeres y de población LGTBI. </a:t>
                      </a:r>
                      <a:endParaRPr lang="es-ES" sz="1400" dirty="0">
                        <a:effectLst/>
                      </a:endParaRPr>
                    </a:p>
                  </a:txBody>
                  <a:tcPr marL="13530" marR="13530" marT="32473" marB="32473">
                    <a:lnL w="12697" cap="flat" cmpd="sng" algn="ctr">
                      <a:solidFill>
                        <a:srgbClr val="FFFFFF"/>
                      </a:solidFill>
                      <a:prstDash val="solid"/>
                      <a:round/>
                      <a:headEnd type="none" w="med" len="med"/>
                      <a:tailEnd type="none" w="med" len="med"/>
                    </a:lnL>
                    <a:lnR w="12697" cap="flat" cmpd="sng" algn="ctr">
                      <a:solidFill>
                        <a:srgbClr val="FFFFFF"/>
                      </a:solidFill>
                      <a:prstDash val="solid"/>
                      <a:round/>
                      <a:headEnd type="none" w="med" len="med"/>
                      <a:tailEnd type="none" w="med" len="med"/>
                    </a:lnR>
                    <a:lnT w="12697" cap="flat" cmpd="sng" algn="ctr">
                      <a:solidFill>
                        <a:srgbClr val="FFFFFF"/>
                      </a:solidFill>
                      <a:prstDash val="solid"/>
                      <a:round/>
                      <a:headEnd type="none" w="med" len="med"/>
                      <a:tailEnd type="none" w="med" len="med"/>
                    </a:lnT>
                    <a:lnB w="12697" cap="flat" cmpd="sng" algn="ctr">
                      <a:solidFill>
                        <a:srgbClr val="FFFFFF"/>
                      </a:solidFill>
                      <a:prstDash val="solid"/>
                      <a:round/>
                      <a:headEnd type="none" w="med" len="med"/>
                      <a:tailEnd type="none" w="med" len="med"/>
                    </a:lnB>
                    <a:solidFill>
                      <a:srgbClr val="E9EDFF"/>
                    </a:solidFill>
                  </a:tcPr>
                </a:tc>
                <a:extLst>
                  <a:ext uri="{0D108BD9-81ED-4DB2-BD59-A6C34878D82A}">
                    <a16:rowId xmlns:a16="http://schemas.microsoft.com/office/drawing/2014/main" xmlns="" val="10015"/>
                  </a:ext>
                </a:extLst>
              </a:tr>
              <a:tr h="152444">
                <a:tc vMerge="1">
                  <a:txBody>
                    <a:bodyPr/>
                    <a:lstStyle/>
                    <a:p>
                      <a:endParaRPr lang="es-ES"/>
                    </a:p>
                  </a:txBody>
                  <a:tcPr/>
                </a:tc>
                <a:tc>
                  <a:txBody>
                    <a:bodyPr/>
                    <a:lstStyle/>
                    <a:p>
                      <a:pPr algn="just" rtl="0" fontAlgn="t">
                        <a:spcBef>
                          <a:spcPts val="0"/>
                        </a:spcBef>
                        <a:spcAft>
                          <a:spcPts val="0"/>
                        </a:spcAft>
                      </a:pPr>
                      <a:r>
                        <a:rPr lang="es-ES" sz="1400" b="0" i="0" u="none" strike="noStrike" dirty="0">
                          <a:solidFill>
                            <a:srgbClr val="073763"/>
                          </a:solidFill>
                          <a:effectLst/>
                          <a:latin typeface="Arial"/>
                        </a:rPr>
                        <a:t>Otras instituciones de congregación (batallones, conventos, etc.).</a:t>
                      </a:r>
                      <a:endParaRPr lang="es-ES" sz="1400" dirty="0">
                        <a:effectLst/>
                      </a:endParaRPr>
                    </a:p>
                  </a:txBody>
                  <a:tcPr marL="13530" marR="13530" marT="32473" marB="32473">
                    <a:lnL w="12697" cap="flat" cmpd="sng" algn="ctr">
                      <a:solidFill>
                        <a:srgbClr val="FFFFFF"/>
                      </a:solidFill>
                      <a:prstDash val="solid"/>
                      <a:round/>
                      <a:headEnd type="none" w="med" len="med"/>
                      <a:tailEnd type="none" w="med" len="med"/>
                    </a:lnL>
                    <a:lnR w="12697" cap="flat" cmpd="sng" algn="ctr">
                      <a:solidFill>
                        <a:srgbClr val="FFFFFF"/>
                      </a:solidFill>
                      <a:prstDash val="solid"/>
                      <a:round/>
                      <a:headEnd type="none" w="med" len="med"/>
                      <a:tailEnd type="none" w="med" len="med"/>
                    </a:lnR>
                    <a:lnT w="12697" cap="flat" cmpd="sng" algn="ctr">
                      <a:solidFill>
                        <a:srgbClr val="FFFFFF"/>
                      </a:solidFill>
                      <a:prstDash val="solid"/>
                      <a:round/>
                      <a:headEnd type="none" w="med" len="med"/>
                      <a:tailEnd type="none" w="med" len="med"/>
                    </a:lnT>
                    <a:lnB w="12697" cap="flat" cmpd="sng" algn="ctr">
                      <a:solidFill>
                        <a:srgbClr val="FFFFFF"/>
                      </a:solidFill>
                      <a:prstDash val="solid"/>
                      <a:round/>
                      <a:headEnd type="none" w="med" len="med"/>
                      <a:tailEnd type="none" w="med" len="med"/>
                    </a:lnB>
                    <a:solidFill>
                      <a:srgbClr val="D0DAFF"/>
                    </a:solidFill>
                  </a:tcPr>
                </a:tc>
                <a:extLst>
                  <a:ext uri="{0D108BD9-81ED-4DB2-BD59-A6C34878D82A}">
                    <a16:rowId xmlns:a16="http://schemas.microsoft.com/office/drawing/2014/main" xmlns="" val="10016"/>
                  </a:ext>
                </a:extLst>
              </a:tr>
              <a:tr h="228665">
                <a:tc vMerge="1">
                  <a:txBody>
                    <a:bodyPr/>
                    <a:lstStyle/>
                    <a:p>
                      <a:endParaRPr lang="es-ES"/>
                    </a:p>
                  </a:txBody>
                  <a:tcPr/>
                </a:tc>
                <a:tc>
                  <a:txBody>
                    <a:bodyPr/>
                    <a:lstStyle/>
                    <a:p>
                      <a:pPr algn="just" rtl="0" fontAlgn="t">
                        <a:spcBef>
                          <a:spcPts val="0"/>
                        </a:spcBef>
                        <a:spcAft>
                          <a:spcPts val="0"/>
                        </a:spcAft>
                      </a:pPr>
                      <a:r>
                        <a:rPr lang="es-ES" sz="1400" b="0" i="0" u="none" strike="noStrike" dirty="0">
                          <a:solidFill>
                            <a:srgbClr val="073763"/>
                          </a:solidFill>
                          <a:effectLst/>
                          <a:latin typeface="Arial"/>
                        </a:rPr>
                        <a:t>Inmigrantes procedentes de zonas con una alta incidencia de tuberculosis, con vulnerabilidades sociales y económicas. </a:t>
                      </a:r>
                      <a:endParaRPr lang="es-ES" sz="1400" dirty="0">
                        <a:effectLst/>
                      </a:endParaRPr>
                    </a:p>
                  </a:txBody>
                  <a:tcPr marL="13530" marR="13530" marT="32473" marB="32473">
                    <a:lnL w="12697" cap="flat" cmpd="sng" algn="ctr">
                      <a:solidFill>
                        <a:srgbClr val="FFFFFF"/>
                      </a:solidFill>
                      <a:prstDash val="solid"/>
                      <a:round/>
                      <a:headEnd type="none" w="med" len="med"/>
                      <a:tailEnd type="none" w="med" len="med"/>
                    </a:lnL>
                    <a:lnR w="12697" cap="flat" cmpd="sng" algn="ctr">
                      <a:solidFill>
                        <a:srgbClr val="FFFFFF"/>
                      </a:solidFill>
                      <a:prstDash val="solid"/>
                      <a:round/>
                      <a:headEnd type="none" w="med" len="med"/>
                      <a:tailEnd type="none" w="med" len="med"/>
                    </a:lnR>
                    <a:lnT w="12697" cap="flat" cmpd="sng" algn="ctr">
                      <a:solidFill>
                        <a:srgbClr val="FFFFFF"/>
                      </a:solidFill>
                      <a:prstDash val="solid"/>
                      <a:round/>
                      <a:headEnd type="none" w="med" len="med"/>
                      <a:tailEnd type="none" w="med" len="med"/>
                    </a:lnT>
                    <a:lnB w="12697" cap="flat" cmpd="sng" algn="ctr">
                      <a:solidFill>
                        <a:srgbClr val="FFFFFF"/>
                      </a:solidFill>
                      <a:prstDash val="solid"/>
                      <a:round/>
                      <a:headEnd type="none" w="med" len="med"/>
                      <a:tailEnd type="none" w="med" len="med"/>
                    </a:lnB>
                    <a:solidFill>
                      <a:srgbClr val="E9EDFF"/>
                    </a:solidFill>
                  </a:tcPr>
                </a:tc>
                <a:extLst>
                  <a:ext uri="{0D108BD9-81ED-4DB2-BD59-A6C34878D82A}">
                    <a16:rowId xmlns:a16="http://schemas.microsoft.com/office/drawing/2014/main" xmlns="" val="10017"/>
                  </a:ext>
                </a:extLst>
              </a:tr>
              <a:tr h="228665">
                <a:tc vMerge="1">
                  <a:txBody>
                    <a:bodyPr/>
                    <a:lstStyle/>
                    <a:p>
                      <a:endParaRPr lang="es-ES"/>
                    </a:p>
                  </a:txBody>
                  <a:tcPr/>
                </a:tc>
                <a:tc>
                  <a:txBody>
                    <a:bodyPr/>
                    <a:lstStyle/>
                    <a:p>
                      <a:pPr algn="just" rtl="0" fontAlgn="t">
                        <a:spcBef>
                          <a:spcPts val="0"/>
                        </a:spcBef>
                        <a:spcAft>
                          <a:spcPts val="0"/>
                        </a:spcAft>
                      </a:pPr>
                      <a:r>
                        <a:rPr lang="es-ES" sz="1400" b="0" i="0" u="none" strike="noStrike" dirty="0">
                          <a:solidFill>
                            <a:srgbClr val="073763"/>
                          </a:solidFill>
                          <a:effectLst/>
                          <a:latin typeface="Arial"/>
                        </a:rPr>
                        <a:t>Personas en campos de refugiados.</a:t>
                      </a:r>
                      <a:endParaRPr lang="es-ES" sz="1400" dirty="0">
                        <a:effectLst/>
                      </a:endParaRPr>
                    </a:p>
                  </a:txBody>
                  <a:tcPr marL="13530" marR="13530" marT="32473" marB="32473">
                    <a:lnL w="12697" cap="flat" cmpd="sng" algn="ctr">
                      <a:solidFill>
                        <a:srgbClr val="FFFFFF"/>
                      </a:solidFill>
                      <a:prstDash val="solid"/>
                      <a:round/>
                      <a:headEnd type="none" w="med" len="med"/>
                      <a:tailEnd type="none" w="med" len="med"/>
                    </a:lnL>
                    <a:lnR w="12697" cap="flat" cmpd="sng" algn="ctr">
                      <a:solidFill>
                        <a:srgbClr val="FFFFFF"/>
                      </a:solidFill>
                      <a:prstDash val="solid"/>
                      <a:round/>
                      <a:headEnd type="none" w="med" len="med"/>
                      <a:tailEnd type="none" w="med" len="med"/>
                    </a:lnR>
                    <a:lnT w="12697" cap="flat" cmpd="sng" algn="ctr">
                      <a:solidFill>
                        <a:srgbClr val="FFFFFF"/>
                      </a:solidFill>
                      <a:prstDash val="solid"/>
                      <a:round/>
                      <a:headEnd type="none" w="med" len="med"/>
                      <a:tailEnd type="none" w="med" len="med"/>
                    </a:lnT>
                    <a:lnB w="12697" cap="flat" cmpd="sng" algn="ctr">
                      <a:solidFill>
                        <a:srgbClr val="FFFFFF"/>
                      </a:solidFill>
                      <a:prstDash val="solid"/>
                      <a:round/>
                      <a:headEnd type="none" w="med" len="med"/>
                      <a:tailEnd type="none" w="med" len="med"/>
                    </a:lnB>
                    <a:solidFill>
                      <a:srgbClr val="D0DAFF"/>
                    </a:solidFill>
                  </a:tcPr>
                </a:tc>
                <a:extLst>
                  <a:ext uri="{0D108BD9-81ED-4DB2-BD59-A6C34878D82A}">
                    <a16:rowId xmlns:a16="http://schemas.microsoft.com/office/drawing/2014/main" xmlns="" val="10018"/>
                  </a:ext>
                </a:extLst>
              </a:tr>
              <a:tr h="152444">
                <a:tc vMerge="1">
                  <a:txBody>
                    <a:bodyPr/>
                    <a:lstStyle/>
                    <a:p>
                      <a:endParaRPr lang="es-ES"/>
                    </a:p>
                  </a:txBody>
                  <a:tcPr/>
                </a:tc>
                <a:tc>
                  <a:txBody>
                    <a:bodyPr/>
                    <a:lstStyle/>
                    <a:p>
                      <a:pPr algn="just" rtl="0" fontAlgn="t">
                        <a:spcBef>
                          <a:spcPts val="0"/>
                        </a:spcBef>
                        <a:spcAft>
                          <a:spcPts val="0"/>
                        </a:spcAft>
                      </a:pPr>
                      <a:endParaRPr lang="es-ES" sz="1400" dirty="0">
                        <a:effectLst/>
                      </a:endParaRPr>
                    </a:p>
                  </a:txBody>
                  <a:tcPr marL="13530" marR="13530" marT="32473" marB="32473">
                    <a:lnL w="12697" cap="flat" cmpd="sng" algn="ctr">
                      <a:solidFill>
                        <a:srgbClr val="FFFFFF"/>
                      </a:solidFill>
                      <a:prstDash val="solid"/>
                      <a:round/>
                      <a:headEnd type="none" w="med" len="med"/>
                      <a:tailEnd type="none" w="med" len="med"/>
                    </a:lnL>
                    <a:lnR w="12697" cap="flat" cmpd="sng" algn="ctr">
                      <a:solidFill>
                        <a:srgbClr val="FFFFFF"/>
                      </a:solidFill>
                      <a:prstDash val="solid"/>
                      <a:round/>
                      <a:headEnd type="none" w="med" len="med"/>
                      <a:tailEnd type="none" w="med" len="med"/>
                    </a:lnR>
                    <a:lnT w="12697" cap="flat" cmpd="sng" algn="ctr">
                      <a:solidFill>
                        <a:srgbClr val="FFFFFF"/>
                      </a:solidFill>
                      <a:prstDash val="solid"/>
                      <a:round/>
                      <a:headEnd type="none" w="med" len="med"/>
                      <a:tailEnd type="none" w="med" len="med"/>
                    </a:lnT>
                    <a:lnB w="12697" cap="flat" cmpd="sng" algn="ctr">
                      <a:solidFill>
                        <a:srgbClr val="FFFFFF"/>
                      </a:solidFill>
                      <a:prstDash val="solid"/>
                      <a:round/>
                      <a:headEnd type="none" w="med" len="med"/>
                      <a:tailEnd type="none" w="med" len="med"/>
                    </a:lnB>
                    <a:solidFill>
                      <a:srgbClr val="E9EDFF"/>
                    </a:solidFill>
                  </a:tcPr>
                </a:tc>
                <a:extLst>
                  <a:ext uri="{0D108BD9-81ED-4DB2-BD59-A6C34878D82A}">
                    <a16:rowId xmlns:a16="http://schemas.microsoft.com/office/drawing/2014/main" xmlns="" val="10019"/>
                  </a:ext>
                </a:extLst>
              </a:tr>
            </a:tbl>
          </a:graphicData>
        </a:graphic>
      </p:graphicFrame>
      <p:sp>
        <p:nvSpPr>
          <p:cNvPr id="5" name="Rectangle 1"/>
          <p:cNvSpPr>
            <a:spLocks noChangeArrowheads="1"/>
          </p:cNvSpPr>
          <p:nvPr/>
        </p:nvSpPr>
        <p:spPr bwMode="auto">
          <a:xfrm>
            <a:off x="3714750" y="1820863"/>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sz="1800" b="0" i="0" u="none" strike="noStrike" cap="none" normalizeH="0" baseline="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34337057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p:cNvSpPr/>
          <p:nvPr/>
        </p:nvSpPr>
        <p:spPr>
          <a:xfrm>
            <a:off x="800461" y="1663498"/>
            <a:ext cx="6894448" cy="3888244"/>
          </a:xfrm>
          <a:prstGeom prst="rect">
            <a:avLst/>
          </a:prstGeom>
        </p:spPr>
        <p:txBody>
          <a:bodyPr wrap="square">
            <a:spAutoFit/>
          </a:bodyPr>
          <a:lstStyle/>
          <a:p>
            <a:pPr algn="just">
              <a:spcBef>
                <a:spcPts val="1600"/>
              </a:spcBef>
            </a:pPr>
            <a:r>
              <a:rPr lang="es-CO" sz="2000" b="1" kern="100" dirty="0">
                <a:latin typeface="Arial" panose="020B0604020202020204" pitchFamily="34" charset="0"/>
                <a:ea typeface="Times New Roman" panose="02020603050405020304" pitchFamily="18" charset="0"/>
              </a:rPr>
              <a:t>Caso de tuberculosis bacteriológicamente confirmado</a:t>
            </a:r>
            <a:r>
              <a:rPr lang="es-CO" b="1" kern="100" dirty="0">
                <a:latin typeface="Arial" panose="020B0604020202020204" pitchFamily="34" charset="0"/>
                <a:ea typeface="Times New Roman" panose="02020603050405020304" pitchFamily="18" charset="0"/>
              </a:rPr>
              <a:t>:</a:t>
            </a:r>
            <a:r>
              <a:rPr lang="es-CO" kern="100" dirty="0">
                <a:latin typeface="Arial" panose="020B0604020202020204" pitchFamily="34" charset="0"/>
                <a:ea typeface="Times New Roman" panose="02020603050405020304" pitchFamily="18" charset="0"/>
              </a:rPr>
              <a:t> es aquel que tiene un resultado positivo para alguna de las pruebas de laboratorio como baciloscopia (coloración directa de la muestra), cultivo o prueba molecular.</a:t>
            </a:r>
          </a:p>
          <a:p>
            <a:pPr algn="just">
              <a:spcBef>
                <a:spcPts val="1600"/>
              </a:spcBef>
            </a:pPr>
            <a:endParaRPr lang="es-CO" kern="100" dirty="0">
              <a:latin typeface="Arial" panose="020B0604020202020204" pitchFamily="34" charset="0"/>
              <a:ea typeface="Batang"/>
            </a:endParaRPr>
          </a:p>
          <a:p>
            <a:pPr algn="just">
              <a:spcBef>
                <a:spcPts val="1600"/>
              </a:spcBef>
            </a:pPr>
            <a:r>
              <a:rPr lang="es-CO" sz="2000" b="1" kern="100" dirty="0">
                <a:latin typeface="Arial" panose="020B0604020202020204" pitchFamily="34" charset="0"/>
                <a:ea typeface="Times New Roman" panose="02020603050405020304" pitchFamily="18" charset="0"/>
              </a:rPr>
              <a:t>Caso de tuberculosis clínicamente diagnosticado</a:t>
            </a:r>
            <a:r>
              <a:rPr lang="es-CO" b="1" kern="100" dirty="0">
                <a:solidFill>
                  <a:schemeClr val="bg2">
                    <a:lumMod val="75000"/>
                  </a:schemeClr>
                </a:solidFill>
                <a:latin typeface="Arial" panose="020B0604020202020204" pitchFamily="34" charset="0"/>
                <a:ea typeface="Times New Roman" panose="02020603050405020304" pitchFamily="18" charset="0"/>
              </a:rPr>
              <a:t>:</a:t>
            </a:r>
            <a:r>
              <a:rPr lang="es-CO" kern="100" dirty="0">
                <a:solidFill>
                  <a:schemeClr val="bg2">
                    <a:lumMod val="75000"/>
                  </a:schemeClr>
                </a:solidFill>
                <a:latin typeface="Arial" panose="020B0604020202020204" pitchFamily="34" charset="0"/>
                <a:ea typeface="Times New Roman" panose="02020603050405020304" pitchFamily="18" charset="0"/>
              </a:rPr>
              <a:t> </a:t>
            </a:r>
            <a:r>
              <a:rPr lang="es-CO" kern="100" dirty="0">
                <a:latin typeface="Arial" panose="020B0604020202020204" pitchFamily="34" charset="0"/>
                <a:ea typeface="Times New Roman" panose="02020603050405020304" pitchFamily="18" charset="0"/>
              </a:rPr>
              <a:t>es aquel diagnosticado con tuberculosis activa por un médico, quien ha decidido darle un ciclo completo de tratamiento antituberculoso, sin confirmación bacteriológica. Esta definición incluye casos diagnosticados sobre la base de un cuadro clínico sugestivo acompañado de anomalías exámenes radiográficos (radiografía simple o tomografía)</a:t>
            </a:r>
            <a:endParaRPr lang="es-CO" kern="100" dirty="0">
              <a:latin typeface="Arial" panose="020B0604020202020204" pitchFamily="34" charset="0"/>
              <a:ea typeface="Batang"/>
            </a:endParaRPr>
          </a:p>
        </p:txBody>
      </p:sp>
      <p:sp>
        <p:nvSpPr>
          <p:cNvPr id="8" name="CuadroTexto 7"/>
          <p:cNvSpPr txBox="1"/>
          <p:nvPr/>
        </p:nvSpPr>
        <p:spPr>
          <a:xfrm>
            <a:off x="960927" y="1201833"/>
            <a:ext cx="6685280" cy="830997"/>
          </a:xfrm>
          <a:prstGeom prst="rect">
            <a:avLst/>
          </a:prstGeom>
          <a:noFill/>
        </p:spPr>
        <p:txBody>
          <a:bodyPr wrap="square" rtlCol="0">
            <a:spAutoFit/>
          </a:bodyPr>
          <a:lstStyle/>
          <a:p>
            <a:r>
              <a:rPr lang="es-ES" sz="2400" b="1" dirty="0"/>
              <a:t>1.3 Definiciones de caso</a:t>
            </a:r>
            <a:r>
              <a:rPr lang="es-ES" sz="2400" b="1" dirty="0">
                <a:solidFill>
                  <a:schemeClr val="bg2">
                    <a:lumMod val="75000"/>
                  </a:schemeClr>
                </a:solidFill>
              </a:rPr>
              <a:t>.</a:t>
            </a:r>
          </a:p>
          <a:p>
            <a:r>
              <a:rPr lang="es-ES" sz="2400" b="1" dirty="0">
                <a:solidFill>
                  <a:schemeClr val="bg2">
                    <a:lumMod val="75000"/>
                  </a:schemeClr>
                </a:solidFill>
              </a:rPr>
              <a:t> </a:t>
            </a:r>
            <a:endParaRPr lang="es-CO" sz="2400" b="1" dirty="0">
              <a:solidFill>
                <a:schemeClr val="bg2">
                  <a:lumMod val="75000"/>
                </a:schemeClr>
              </a:solidFill>
            </a:endParaRPr>
          </a:p>
        </p:txBody>
      </p:sp>
      <p:pic>
        <p:nvPicPr>
          <p:cNvPr id="11" name="Imagen 10"/>
          <p:cNvPicPr>
            <a:picLocks noChangeAspect="1"/>
          </p:cNvPicPr>
          <p:nvPr/>
        </p:nvPicPr>
        <p:blipFill>
          <a:blip r:embed="rId2"/>
          <a:stretch>
            <a:fillRect/>
          </a:stretch>
        </p:blipFill>
        <p:spPr>
          <a:xfrm>
            <a:off x="7944316" y="1282863"/>
            <a:ext cx="3611649" cy="1808540"/>
          </a:xfrm>
          <a:prstGeom prst="rect">
            <a:avLst/>
          </a:prstGeom>
        </p:spPr>
      </p:pic>
      <p:pic>
        <p:nvPicPr>
          <p:cNvPr id="12" name="Imagen 11"/>
          <p:cNvPicPr>
            <a:picLocks noChangeAspect="1"/>
          </p:cNvPicPr>
          <p:nvPr/>
        </p:nvPicPr>
        <p:blipFill>
          <a:blip r:embed="rId3"/>
          <a:stretch>
            <a:fillRect/>
          </a:stretch>
        </p:blipFill>
        <p:spPr>
          <a:xfrm>
            <a:off x="7944315" y="3520669"/>
            <a:ext cx="3492500" cy="2324100"/>
          </a:xfrm>
          <a:prstGeom prst="rect">
            <a:avLst/>
          </a:prstGeom>
        </p:spPr>
      </p:pic>
      <p:sp>
        <p:nvSpPr>
          <p:cNvPr id="10" name="Título 3"/>
          <p:cNvSpPr txBox="1">
            <a:spLocks/>
          </p:cNvSpPr>
          <p:nvPr/>
        </p:nvSpPr>
        <p:spPr bwMode="auto">
          <a:xfrm>
            <a:off x="5477302" y="140315"/>
            <a:ext cx="6595429" cy="537883"/>
          </a:xfrm>
          <a:prstGeom prst="rect">
            <a:avLst/>
          </a:prstGeom>
          <a:solidFill>
            <a:schemeClr val="accent2"/>
          </a:solidFill>
          <a:ln>
            <a:noFill/>
          </a:ln>
        </p:spPr>
        <p:txBody>
          <a:bodyPr spcFirstLastPara="1" wrap="square" lIns="91433" tIns="45700" rIns="91433" bIns="45700" anchor="ctr" anchorCtr="0"/>
          <a:lstStyle>
            <a:defPPr marR="0" lvl="0" algn="l" rtl="0">
              <a:lnSpc>
                <a:spcPct val="100000"/>
              </a:lnSpc>
              <a:spcBef>
                <a:spcPts val="0"/>
              </a:spcBef>
              <a:spcAft>
                <a:spcPts val="0"/>
              </a:spcAft>
              <a:defRPr/>
            </a:defPPr>
            <a:lvl1pPr algn="ctr">
              <a:lnSpc>
                <a:spcPct val="90000"/>
              </a:lnSpc>
              <a:buClr>
                <a:srgbClr val="FFFFFF"/>
              </a:buClr>
              <a:buSzPts val="1400"/>
              <a:buFont typeface="Work Sans SemiBold"/>
              <a:buNone/>
              <a:defRPr sz="1800" b="1">
                <a:solidFill>
                  <a:srgbClr val="0066CD"/>
                </a:solidFill>
                <a:latin typeface="Arial" panose="020B0604020202020204" pitchFamily="34" charset="0"/>
                <a:ea typeface="Work Sans Light"/>
                <a:cs typeface="Arial" panose="020B0604020202020204" pitchFamily="34" charset="0"/>
              </a:defRPr>
            </a:lvl1pPr>
            <a:lvl2pPr>
              <a:buClr>
                <a:srgbClr val="FFFFFF"/>
              </a:buClr>
              <a:buSzPts val="1100"/>
              <a:buNone/>
              <a:defRPr>
                <a:solidFill>
                  <a:srgbClr val="FFFFFF"/>
                </a:solidFill>
                <a:latin typeface="Arial"/>
                <a:ea typeface="Arial"/>
                <a:cs typeface="Arial"/>
              </a:defRPr>
            </a:lvl2pPr>
            <a:lvl3pPr>
              <a:buClr>
                <a:srgbClr val="FFFFFF"/>
              </a:buClr>
              <a:buSzPts val="1100"/>
              <a:buNone/>
              <a:defRPr>
                <a:solidFill>
                  <a:srgbClr val="FFFFFF"/>
                </a:solidFill>
                <a:latin typeface="Arial"/>
                <a:ea typeface="Arial"/>
                <a:cs typeface="Arial"/>
              </a:defRPr>
            </a:lvl3pPr>
            <a:lvl4pPr>
              <a:buClr>
                <a:srgbClr val="FFFFFF"/>
              </a:buClr>
              <a:buSzPts val="1100"/>
              <a:buNone/>
              <a:defRPr>
                <a:solidFill>
                  <a:srgbClr val="FFFFFF"/>
                </a:solidFill>
                <a:latin typeface="Arial"/>
                <a:ea typeface="Arial"/>
                <a:cs typeface="Arial"/>
              </a:defRPr>
            </a:lvl4pPr>
            <a:lvl5pPr>
              <a:buClr>
                <a:srgbClr val="FFFFFF"/>
              </a:buClr>
              <a:buSzPts val="1100"/>
              <a:buNone/>
              <a:defRPr>
                <a:solidFill>
                  <a:srgbClr val="FFFFFF"/>
                </a:solidFill>
                <a:latin typeface="Arial"/>
                <a:ea typeface="Arial"/>
                <a:cs typeface="Arial"/>
              </a:defRPr>
            </a:lvl5pPr>
            <a:lvl6pPr>
              <a:buClr>
                <a:srgbClr val="FFFFFF"/>
              </a:buClr>
              <a:buSzPts val="1100"/>
              <a:buNone/>
              <a:defRPr>
                <a:solidFill>
                  <a:srgbClr val="FFFFFF"/>
                </a:solidFill>
                <a:latin typeface="Arial"/>
                <a:ea typeface="Arial"/>
                <a:cs typeface="Arial"/>
              </a:defRPr>
            </a:lvl6pPr>
            <a:lvl7pPr>
              <a:buClr>
                <a:srgbClr val="FFFFFF"/>
              </a:buClr>
              <a:buSzPts val="1100"/>
              <a:buNone/>
              <a:defRPr>
                <a:solidFill>
                  <a:srgbClr val="FFFFFF"/>
                </a:solidFill>
                <a:latin typeface="Arial"/>
                <a:ea typeface="Arial"/>
                <a:cs typeface="Arial"/>
              </a:defRPr>
            </a:lvl7pPr>
            <a:lvl8pPr>
              <a:buClr>
                <a:srgbClr val="FFFFFF"/>
              </a:buClr>
              <a:buSzPts val="1100"/>
              <a:buNone/>
              <a:defRPr>
                <a:solidFill>
                  <a:srgbClr val="FFFFFF"/>
                </a:solidFill>
                <a:latin typeface="Arial"/>
                <a:ea typeface="Arial"/>
                <a:cs typeface="Arial"/>
              </a:defRPr>
            </a:lvl8pPr>
            <a:lvl9pPr>
              <a:buClr>
                <a:srgbClr val="FFFFFF"/>
              </a:buClr>
              <a:buSzPts val="1100"/>
              <a:buNone/>
              <a:defRPr>
                <a:solidFill>
                  <a:srgbClr val="FFFFFF"/>
                </a:solidFill>
                <a:latin typeface="Arial"/>
                <a:ea typeface="Arial"/>
                <a:cs typeface="Arial"/>
              </a:defRPr>
            </a:lvl9pPr>
          </a:lstStyle>
          <a:p>
            <a:r>
              <a:rPr lang="es-CO" sz="1867" dirty="0">
                <a:solidFill>
                  <a:schemeClr val="accent4">
                    <a:lumMod val="50000"/>
                  </a:schemeClr>
                </a:solidFill>
              </a:rPr>
              <a:t>Capítulo 1 Definiciones Programáticas </a:t>
            </a:r>
            <a:endParaRPr lang="es-ES" sz="1867" dirty="0">
              <a:solidFill>
                <a:schemeClr val="accent4">
                  <a:lumMod val="50000"/>
                </a:schemeClr>
              </a:solidFill>
            </a:endParaRPr>
          </a:p>
        </p:txBody>
      </p:sp>
    </p:spTree>
    <p:extLst>
      <p:ext uri="{BB962C8B-B14F-4D97-AF65-F5344CB8AC3E}">
        <p14:creationId xmlns:p14="http://schemas.microsoft.com/office/powerpoint/2010/main" val="20779385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519310" y="2117311"/>
            <a:ext cx="7711924" cy="3477875"/>
          </a:xfrm>
          <a:prstGeom prst="rect">
            <a:avLst/>
          </a:prstGeom>
        </p:spPr>
        <p:txBody>
          <a:bodyPr wrap="square">
            <a:spAutoFit/>
          </a:bodyPr>
          <a:lstStyle/>
          <a:p>
            <a:pPr algn="just">
              <a:spcBef>
                <a:spcPts val="800"/>
              </a:spcBef>
            </a:pPr>
            <a:r>
              <a:rPr lang="es-ES" sz="2400" dirty="0">
                <a:latin typeface="Arial" panose="020B0604020202020204" pitchFamily="34" charset="0"/>
                <a:ea typeface="Calibri" panose="020F0502020204030204" pitchFamily="34" charset="0"/>
                <a:cs typeface="Times New Roman" panose="02020603050405020304" pitchFamily="18" charset="0"/>
              </a:rPr>
              <a:t>Los casos bacteriológicamente confirmados o clínicamente diagnosticados de tuberculosis se clasifican según los siguientes criterios:</a:t>
            </a:r>
            <a:endParaRPr lang="es-CO" sz="1600" dirty="0">
              <a:latin typeface="Calibri" panose="020F0502020204030204" pitchFamily="34" charset="0"/>
              <a:ea typeface="Calibri" panose="020F0502020204030204" pitchFamily="34" charset="0"/>
              <a:cs typeface="Times New Roman" panose="02020603050405020304" pitchFamily="18" charset="0"/>
            </a:endParaRPr>
          </a:p>
          <a:p>
            <a:pPr algn="just">
              <a:spcBef>
                <a:spcPts val="800"/>
              </a:spcBef>
            </a:pPr>
            <a:r>
              <a:rPr lang="es-ES" sz="2400" dirty="0">
                <a:latin typeface="Arial" panose="020B0604020202020204" pitchFamily="34" charset="0"/>
                <a:ea typeface="Calibri" panose="020F0502020204030204" pitchFamily="34" charset="0"/>
                <a:cs typeface="Times New Roman" panose="02020603050405020304" pitchFamily="18" charset="0"/>
              </a:rPr>
              <a:t> </a:t>
            </a:r>
            <a:endParaRPr lang="es-CO" sz="1600" dirty="0">
              <a:latin typeface="Calibri" panose="020F0502020204030204" pitchFamily="34" charset="0"/>
              <a:ea typeface="Calibri" panose="020F0502020204030204" pitchFamily="34" charset="0"/>
              <a:cs typeface="Times New Roman" panose="02020603050405020304" pitchFamily="18" charset="0"/>
            </a:endParaRPr>
          </a:p>
          <a:p>
            <a:pPr marL="457189" indent="-457189" algn="just">
              <a:buSzPts val="1000"/>
              <a:buFont typeface="Symbol" panose="05050102010706020507" pitchFamily="18" charset="2"/>
              <a:buChar char=""/>
              <a:tabLst>
                <a:tab pos="302252" algn="l"/>
                <a:tab pos="600272" algn="l"/>
              </a:tabLst>
            </a:pPr>
            <a:r>
              <a:rPr lang="es-CO" sz="2400" dirty="0">
                <a:latin typeface="Arial" panose="020B0604020202020204" pitchFamily="34" charset="0"/>
                <a:ea typeface="Times New Roman" panose="02020603050405020304" pitchFamily="18" charset="0"/>
              </a:rPr>
              <a:t>Localización anatómica de la enfermedad.</a:t>
            </a:r>
            <a:endParaRPr lang="es-CO" sz="2400" dirty="0">
              <a:latin typeface="Times New Roman" panose="02020603050405020304" pitchFamily="18" charset="0"/>
              <a:ea typeface="Calibri" panose="020F0502020204030204" pitchFamily="34" charset="0"/>
            </a:endParaRPr>
          </a:p>
          <a:p>
            <a:pPr marL="457189" indent="-457189" algn="just">
              <a:buSzPts val="1000"/>
              <a:buFont typeface="Symbol" panose="05050102010706020507" pitchFamily="18" charset="2"/>
              <a:buChar char=""/>
              <a:tabLst>
                <a:tab pos="302252" algn="l"/>
              </a:tabLst>
            </a:pPr>
            <a:r>
              <a:rPr lang="es-CO" sz="2400" dirty="0">
                <a:latin typeface="Arial" panose="020B0604020202020204" pitchFamily="34" charset="0"/>
                <a:ea typeface="Times New Roman" panose="02020603050405020304" pitchFamily="18" charset="0"/>
              </a:rPr>
              <a:t>Historia de tratamiento previo.</a:t>
            </a:r>
            <a:endParaRPr lang="es-CO" sz="2400" dirty="0">
              <a:latin typeface="Times New Roman" panose="02020603050405020304" pitchFamily="18" charset="0"/>
              <a:ea typeface="Calibri" panose="020F0502020204030204" pitchFamily="34" charset="0"/>
            </a:endParaRPr>
          </a:p>
          <a:p>
            <a:pPr marL="457189" indent="-457189" algn="just">
              <a:buSzPts val="1000"/>
              <a:buFont typeface="Symbol" panose="05050102010706020507" pitchFamily="18" charset="2"/>
              <a:buChar char=""/>
              <a:tabLst>
                <a:tab pos="302252" algn="l"/>
              </a:tabLst>
            </a:pPr>
            <a:r>
              <a:rPr lang="es-CO" sz="2400" dirty="0">
                <a:latin typeface="Arial" panose="020B0604020202020204" pitchFamily="34" charset="0"/>
                <a:ea typeface="Times New Roman" panose="02020603050405020304" pitchFamily="18" charset="0"/>
              </a:rPr>
              <a:t>Estado serológico con respecto al VIH.</a:t>
            </a:r>
            <a:endParaRPr lang="es-CO" sz="2400" dirty="0">
              <a:latin typeface="Times New Roman" panose="02020603050405020304" pitchFamily="18" charset="0"/>
              <a:ea typeface="Calibri" panose="020F0502020204030204" pitchFamily="34" charset="0"/>
            </a:endParaRPr>
          </a:p>
          <a:p>
            <a:pPr algn="just">
              <a:spcBef>
                <a:spcPts val="800"/>
              </a:spcBef>
            </a:pPr>
            <a:endParaRPr lang="es-ES" sz="1600" dirty="0">
              <a:latin typeface="Arial" panose="020B0604020202020204" pitchFamily="34" charset="0"/>
              <a:ea typeface="Times New Roman" panose="02020603050405020304" pitchFamily="18" charset="0"/>
            </a:endParaRPr>
          </a:p>
          <a:p>
            <a:pPr algn="just">
              <a:spcBef>
                <a:spcPts val="800"/>
              </a:spcBef>
            </a:pPr>
            <a:r>
              <a:rPr lang="en-US" sz="800" dirty="0">
                <a:latin typeface="Arial" panose="020B0604020202020204" pitchFamily="34" charset="0"/>
                <a:ea typeface="Calibri" panose="020F0502020204030204" pitchFamily="34" charset="0"/>
                <a:cs typeface="Times New Roman" panose="02020603050405020304" pitchFamily="18" charset="0"/>
              </a:rPr>
              <a:t>World Health Organization. Definitions and reporting framework for tuberculosis – 2013. </a:t>
            </a:r>
            <a:r>
              <a:rPr lang="es-ES" sz="800" dirty="0">
                <a:latin typeface="Arial" panose="020B0604020202020204" pitchFamily="34" charset="0"/>
                <a:ea typeface="Calibri" panose="020F0502020204030204" pitchFamily="34" charset="0"/>
                <a:cs typeface="Times New Roman" panose="02020603050405020304" pitchFamily="18" charset="0"/>
              </a:rPr>
              <a:t>(</a:t>
            </a:r>
            <a:r>
              <a:rPr lang="es-ES" sz="800" dirty="0" err="1">
                <a:latin typeface="Arial" panose="020B0604020202020204" pitchFamily="34" charset="0"/>
                <a:ea typeface="Calibri" panose="020F0502020204030204" pitchFamily="34" charset="0"/>
                <a:cs typeface="Times New Roman" panose="02020603050405020304" pitchFamily="18" charset="0"/>
              </a:rPr>
              <a:t>Updated</a:t>
            </a:r>
            <a:r>
              <a:rPr lang="es-ES" sz="800" dirty="0">
                <a:latin typeface="Arial" panose="020B0604020202020204" pitchFamily="34" charset="0"/>
                <a:ea typeface="Calibri" panose="020F0502020204030204" pitchFamily="34" charset="0"/>
                <a:cs typeface="Times New Roman" panose="02020603050405020304" pitchFamily="18" charset="0"/>
              </a:rPr>
              <a:t> </a:t>
            </a:r>
            <a:r>
              <a:rPr lang="es-ES" sz="800" dirty="0" err="1">
                <a:latin typeface="Arial" panose="020B0604020202020204" pitchFamily="34" charset="0"/>
                <a:ea typeface="Calibri" panose="020F0502020204030204" pitchFamily="34" charset="0"/>
                <a:cs typeface="Times New Roman" panose="02020603050405020304" pitchFamily="18" charset="0"/>
              </a:rPr>
              <a:t>December</a:t>
            </a:r>
            <a:r>
              <a:rPr lang="es-ES" sz="800" dirty="0">
                <a:latin typeface="Arial" panose="020B0604020202020204" pitchFamily="34" charset="0"/>
                <a:ea typeface="Calibri" panose="020F0502020204030204" pitchFamily="34" charset="0"/>
                <a:cs typeface="Times New Roman" panose="02020603050405020304" pitchFamily="18" charset="0"/>
              </a:rPr>
              <a:t> 2014), Génova, 2014. Disponible en: </a:t>
            </a:r>
            <a:r>
              <a:rPr lang="es-ES" sz="800" u="sng" dirty="0">
                <a:solidFill>
                  <a:srgbClr val="0000FF"/>
                </a:solidFill>
                <a:latin typeface="Arial" panose="020B0604020202020204" pitchFamily="34" charset="0"/>
                <a:ea typeface="Calibri" panose="020F0502020204030204" pitchFamily="34" charset="0"/>
                <a:cs typeface="Times New Roman" panose="02020603050405020304" pitchFamily="18" charset="0"/>
                <a:hlinkClick r:id="rId2"/>
              </a:rPr>
              <a:t>http://apps.who.int/iris/bitstream/10665/79199/1/9789241505345_eng.pdf</a:t>
            </a:r>
            <a:endParaRPr lang="es-CO" sz="800" dirty="0">
              <a:latin typeface="Calibri" panose="020F0502020204030204" pitchFamily="34" charset="0"/>
              <a:ea typeface="Calibri" panose="020F0502020204030204" pitchFamily="34" charset="0"/>
              <a:cs typeface="Times New Roman" panose="02020603050405020304" pitchFamily="18" charset="0"/>
            </a:endParaRPr>
          </a:p>
        </p:txBody>
      </p:sp>
      <p:sp>
        <p:nvSpPr>
          <p:cNvPr id="4" name="CuadroTexto 3"/>
          <p:cNvSpPr txBox="1"/>
          <p:nvPr/>
        </p:nvSpPr>
        <p:spPr>
          <a:xfrm>
            <a:off x="1286590" y="1383730"/>
            <a:ext cx="6685280" cy="461665"/>
          </a:xfrm>
          <a:prstGeom prst="rect">
            <a:avLst/>
          </a:prstGeom>
          <a:noFill/>
        </p:spPr>
        <p:txBody>
          <a:bodyPr wrap="square" rtlCol="0">
            <a:spAutoFit/>
          </a:bodyPr>
          <a:lstStyle/>
          <a:p>
            <a:r>
              <a:rPr lang="es-ES" sz="2400" b="1" dirty="0">
                <a:solidFill>
                  <a:schemeClr val="bg2">
                    <a:lumMod val="50000"/>
                  </a:schemeClr>
                </a:solidFill>
              </a:rPr>
              <a:t>1.4 Clasificación de los casos. </a:t>
            </a:r>
            <a:endParaRPr lang="es-CO" sz="2400" b="1" dirty="0">
              <a:solidFill>
                <a:schemeClr val="bg2">
                  <a:lumMod val="50000"/>
                </a:schemeClr>
              </a:solidFill>
            </a:endParaRPr>
          </a:p>
        </p:txBody>
      </p:sp>
      <p:pic>
        <p:nvPicPr>
          <p:cNvPr id="5" name="Imagen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387840" y="1614563"/>
            <a:ext cx="2451760" cy="3673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ítulo 3"/>
          <p:cNvSpPr txBox="1">
            <a:spLocks/>
          </p:cNvSpPr>
          <p:nvPr/>
        </p:nvSpPr>
        <p:spPr bwMode="auto">
          <a:xfrm>
            <a:off x="5477302" y="140315"/>
            <a:ext cx="6595429" cy="537883"/>
          </a:xfrm>
          <a:prstGeom prst="rect">
            <a:avLst/>
          </a:prstGeom>
          <a:solidFill>
            <a:schemeClr val="accent2"/>
          </a:solidFill>
          <a:ln>
            <a:noFill/>
          </a:ln>
        </p:spPr>
        <p:txBody>
          <a:bodyPr spcFirstLastPara="1" wrap="square" lIns="91433" tIns="45700" rIns="91433" bIns="45700" anchor="ctr" anchorCtr="0"/>
          <a:lstStyle>
            <a:defPPr marR="0" lvl="0" algn="l" rtl="0">
              <a:lnSpc>
                <a:spcPct val="100000"/>
              </a:lnSpc>
              <a:spcBef>
                <a:spcPts val="0"/>
              </a:spcBef>
              <a:spcAft>
                <a:spcPts val="0"/>
              </a:spcAft>
              <a:defRPr/>
            </a:defPPr>
            <a:lvl1pPr algn="ctr">
              <a:lnSpc>
                <a:spcPct val="90000"/>
              </a:lnSpc>
              <a:buClr>
                <a:srgbClr val="FFFFFF"/>
              </a:buClr>
              <a:buSzPts val="1400"/>
              <a:buFont typeface="Work Sans SemiBold"/>
              <a:buNone/>
              <a:defRPr sz="1800" b="1">
                <a:solidFill>
                  <a:srgbClr val="0066CD"/>
                </a:solidFill>
                <a:latin typeface="Arial" panose="020B0604020202020204" pitchFamily="34" charset="0"/>
                <a:ea typeface="Work Sans Light"/>
                <a:cs typeface="Arial" panose="020B0604020202020204" pitchFamily="34" charset="0"/>
              </a:defRPr>
            </a:lvl1pPr>
            <a:lvl2pPr>
              <a:buClr>
                <a:srgbClr val="FFFFFF"/>
              </a:buClr>
              <a:buSzPts val="1100"/>
              <a:buNone/>
              <a:defRPr>
                <a:solidFill>
                  <a:srgbClr val="FFFFFF"/>
                </a:solidFill>
                <a:latin typeface="Arial"/>
                <a:ea typeface="Arial"/>
                <a:cs typeface="Arial"/>
              </a:defRPr>
            </a:lvl2pPr>
            <a:lvl3pPr>
              <a:buClr>
                <a:srgbClr val="FFFFFF"/>
              </a:buClr>
              <a:buSzPts val="1100"/>
              <a:buNone/>
              <a:defRPr>
                <a:solidFill>
                  <a:srgbClr val="FFFFFF"/>
                </a:solidFill>
                <a:latin typeface="Arial"/>
                <a:ea typeface="Arial"/>
                <a:cs typeface="Arial"/>
              </a:defRPr>
            </a:lvl3pPr>
            <a:lvl4pPr>
              <a:buClr>
                <a:srgbClr val="FFFFFF"/>
              </a:buClr>
              <a:buSzPts val="1100"/>
              <a:buNone/>
              <a:defRPr>
                <a:solidFill>
                  <a:srgbClr val="FFFFFF"/>
                </a:solidFill>
                <a:latin typeface="Arial"/>
                <a:ea typeface="Arial"/>
                <a:cs typeface="Arial"/>
              </a:defRPr>
            </a:lvl4pPr>
            <a:lvl5pPr>
              <a:buClr>
                <a:srgbClr val="FFFFFF"/>
              </a:buClr>
              <a:buSzPts val="1100"/>
              <a:buNone/>
              <a:defRPr>
                <a:solidFill>
                  <a:srgbClr val="FFFFFF"/>
                </a:solidFill>
                <a:latin typeface="Arial"/>
                <a:ea typeface="Arial"/>
                <a:cs typeface="Arial"/>
              </a:defRPr>
            </a:lvl5pPr>
            <a:lvl6pPr>
              <a:buClr>
                <a:srgbClr val="FFFFFF"/>
              </a:buClr>
              <a:buSzPts val="1100"/>
              <a:buNone/>
              <a:defRPr>
                <a:solidFill>
                  <a:srgbClr val="FFFFFF"/>
                </a:solidFill>
                <a:latin typeface="Arial"/>
                <a:ea typeface="Arial"/>
                <a:cs typeface="Arial"/>
              </a:defRPr>
            </a:lvl6pPr>
            <a:lvl7pPr>
              <a:buClr>
                <a:srgbClr val="FFFFFF"/>
              </a:buClr>
              <a:buSzPts val="1100"/>
              <a:buNone/>
              <a:defRPr>
                <a:solidFill>
                  <a:srgbClr val="FFFFFF"/>
                </a:solidFill>
                <a:latin typeface="Arial"/>
                <a:ea typeface="Arial"/>
                <a:cs typeface="Arial"/>
              </a:defRPr>
            </a:lvl7pPr>
            <a:lvl8pPr>
              <a:buClr>
                <a:srgbClr val="FFFFFF"/>
              </a:buClr>
              <a:buSzPts val="1100"/>
              <a:buNone/>
              <a:defRPr>
                <a:solidFill>
                  <a:srgbClr val="FFFFFF"/>
                </a:solidFill>
                <a:latin typeface="Arial"/>
                <a:ea typeface="Arial"/>
                <a:cs typeface="Arial"/>
              </a:defRPr>
            </a:lvl8pPr>
            <a:lvl9pPr>
              <a:buClr>
                <a:srgbClr val="FFFFFF"/>
              </a:buClr>
              <a:buSzPts val="1100"/>
              <a:buNone/>
              <a:defRPr>
                <a:solidFill>
                  <a:srgbClr val="FFFFFF"/>
                </a:solidFill>
                <a:latin typeface="Arial"/>
                <a:ea typeface="Arial"/>
                <a:cs typeface="Arial"/>
              </a:defRPr>
            </a:lvl9pPr>
          </a:lstStyle>
          <a:p>
            <a:r>
              <a:rPr lang="es-CO" sz="1867" dirty="0">
                <a:solidFill>
                  <a:schemeClr val="accent4">
                    <a:lumMod val="50000"/>
                  </a:schemeClr>
                </a:solidFill>
              </a:rPr>
              <a:t>Capítulo 1 Definiciones Programáticas </a:t>
            </a:r>
            <a:endParaRPr lang="es-ES" sz="1867" dirty="0">
              <a:solidFill>
                <a:schemeClr val="accent4">
                  <a:lumMod val="50000"/>
                </a:schemeClr>
              </a:solidFill>
            </a:endParaRPr>
          </a:p>
        </p:txBody>
      </p:sp>
    </p:spTree>
    <p:extLst>
      <p:ext uri="{BB962C8B-B14F-4D97-AF65-F5344CB8AC3E}">
        <p14:creationId xmlns:p14="http://schemas.microsoft.com/office/powerpoint/2010/main" val="2593579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764420" y="1131943"/>
            <a:ext cx="7866744" cy="5509200"/>
          </a:xfrm>
          <a:prstGeom prst="rect">
            <a:avLst/>
          </a:prstGeom>
        </p:spPr>
        <p:txBody>
          <a:bodyPr wrap="square">
            <a:spAutoFit/>
          </a:bodyPr>
          <a:lstStyle/>
          <a:p>
            <a:pPr algn="just"/>
            <a:r>
              <a:rPr lang="es-ES" sz="2400" b="1" dirty="0">
                <a:solidFill>
                  <a:schemeClr val="bg2">
                    <a:lumMod val="50000"/>
                  </a:schemeClr>
                </a:solidFill>
              </a:rPr>
              <a:t>1.4.1.Clasificación basada en la localización anatómica de la enfermedad</a:t>
            </a:r>
          </a:p>
          <a:p>
            <a:pPr algn="just"/>
            <a:endParaRPr lang="es-ES" sz="2400" b="1" dirty="0">
              <a:solidFill>
                <a:schemeClr val="bg2">
                  <a:lumMod val="50000"/>
                </a:schemeClr>
              </a:solidFill>
            </a:endParaRPr>
          </a:p>
          <a:p>
            <a:pPr algn="just"/>
            <a:r>
              <a:rPr lang="es-ES" sz="2000" b="1" dirty="0">
                <a:solidFill>
                  <a:schemeClr val="bg2">
                    <a:lumMod val="50000"/>
                  </a:schemeClr>
                </a:solidFill>
              </a:rPr>
              <a:t>Tuberculosis pulmonar: </a:t>
            </a:r>
            <a:r>
              <a:rPr lang="es-ES" sz="2000" dirty="0"/>
              <a:t>se refiere a cualquier caso bacteriológicamente confirmado o clínicamente diagnosticado de tuberculosis, que afecta el parénquima pulmonar o el árbol </a:t>
            </a:r>
            <a:r>
              <a:rPr lang="es-ES" sz="2000" dirty="0" err="1"/>
              <a:t>laringotraqueobronquial</a:t>
            </a:r>
            <a:r>
              <a:rPr lang="es-ES" sz="2000" dirty="0"/>
              <a:t>. La tuberculosis laríngea y la tuberculosis miliar se deben clasificar como tuberculosis pulmonar.</a:t>
            </a:r>
          </a:p>
          <a:p>
            <a:pPr algn="just"/>
            <a:endParaRPr lang="es-ES" sz="2000" dirty="0">
              <a:solidFill>
                <a:schemeClr val="bg2">
                  <a:lumMod val="75000"/>
                </a:schemeClr>
              </a:solidFill>
            </a:endParaRPr>
          </a:p>
          <a:p>
            <a:pPr algn="just"/>
            <a:r>
              <a:rPr lang="es-ES" sz="2000" b="1" dirty="0">
                <a:solidFill>
                  <a:schemeClr val="bg2">
                    <a:lumMod val="50000"/>
                  </a:schemeClr>
                </a:solidFill>
              </a:rPr>
              <a:t>Tuberculosis extrapulmonar: </a:t>
            </a:r>
            <a:r>
              <a:rPr lang="es-ES" sz="2000" dirty="0"/>
              <a:t>se refiere a cualquier caso bacteriológicamente confirmado o clínicamente diagnosticado de tuberculosis que afecta otros órganos que no sean los pulmones; por ejemplo, la pleura, ganglios linfáticos, abdomen, tracto genitourinario, piel, articulaciones, huesos y meninges. </a:t>
            </a:r>
          </a:p>
          <a:p>
            <a:pPr algn="just"/>
            <a:endParaRPr lang="es-ES" sz="2400" u="sng" dirty="0"/>
          </a:p>
          <a:p>
            <a:pPr algn="just"/>
            <a:r>
              <a:rPr lang="es-ES" u="sng" dirty="0"/>
              <a:t>Si una persona presenta tuberculosis pulmonar y extrapulmonar debe notificarse e ingresarse al Programa, como un caso de tuberculosis pulmonar.</a:t>
            </a:r>
          </a:p>
        </p:txBody>
      </p:sp>
      <p:pic>
        <p:nvPicPr>
          <p:cNvPr id="3" name="Imagen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067826" y="1681165"/>
            <a:ext cx="2636839" cy="1887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Imagen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067826" y="3705227"/>
            <a:ext cx="2771775" cy="204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ítulo 3"/>
          <p:cNvSpPr txBox="1">
            <a:spLocks/>
          </p:cNvSpPr>
          <p:nvPr/>
        </p:nvSpPr>
        <p:spPr bwMode="auto">
          <a:xfrm>
            <a:off x="5477302" y="140315"/>
            <a:ext cx="6595429" cy="537883"/>
          </a:xfrm>
          <a:prstGeom prst="rect">
            <a:avLst/>
          </a:prstGeom>
          <a:solidFill>
            <a:schemeClr val="accent2"/>
          </a:solidFill>
          <a:ln>
            <a:noFill/>
          </a:ln>
        </p:spPr>
        <p:txBody>
          <a:bodyPr spcFirstLastPara="1" wrap="square" lIns="91433" tIns="45700" rIns="91433" bIns="45700" anchor="ctr" anchorCtr="0"/>
          <a:lstStyle>
            <a:defPPr marR="0" lvl="0" algn="l" rtl="0">
              <a:lnSpc>
                <a:spcPct val="100000"/>
              </a:lnSpc>
              <a:spcBef>
                <a:spcPts val="0"/>
              </a:spcBef>
              <a:spcAft>
                <a:spcPts val="0"/>
              </a:spcAft>
              <a:defRPr/>
            </a:defPPr>
            <a:lvl1pPr algn="ctr">
              <a:lnSpc>
                <a:spcPct val="90000"/>
              </a:lnSpc>
              <a:buClr>
                <a:srgbClr val="FFFFFF"/>
              </a:buClr>
              <a:buSzPts val="1400"/>
              <a:buFont typeface="Work Sans SemiBold"/>
              <a:buNone/>
              <a:defRPr sz="1800" b="1">
                <a:solidFill>
                  <a:srgbClr val="0066CD"/>
                </a:solidFill>
                <a:latin typeface="Arial" panose="020B0604020202020204" pitchFamily="34" charset="0"/>
                <a:ea typeface="Work Sans Light"/>
                <a:cs typeface="Arial" panose="020B0604020202020204" pitchFamily="34" charset="0"/>
              </a:defRPr>
            </a:lvl1pPr>
            <a:lvl2pPr>
              <a:buClr>
                <a:srgbClr val="FFFFFF"/>
              </a:buClr>
              <a:buSzPts val="1100"/>
              <a:buNone/>
              <a:defRPr>
                <a:solidFill>
                  <a:srgbClr val="FFFFFF"/>
                </a:solidFill>
                <a:latin typeface="Arial"/>
                <a:ea typeface="Arial"/>
                <a:cs typeface="Arial"/>
              </a:defRPr>
            </a:lvl2pPr>
            <a:lvl3pPr>
              <a:buClr>
                <a:srgbClr val="FFFFFF"/>
              </a:buClr>
              <a:buSzPts val="1100"/>
              <a:buNone/>
              <a:defRPr>
                <a:solidFill>
                  <a:srgbClr val="FFFFFF"/>
                </a:solidFill>
                <a:latin typeface="Arial"/>
                <a:ea typeface="Arial"/>
                <a:cs typeface="Arial"/>
              </a:defRPr>
            </a:lvl3pPr>
            <a:lvl4pPr>
              <a:buClr>
                <a:srgbClr val="FFFFFF"/>
              </a:buClr>
              <a:buSzPts val="1100"/>
              <a:buNone/>
              <a:defRPr>
                <a:solidFill>
                  <a:srgbClr val="FFFFFF"/>
                </a:solidFill>
                <a:latin typeface="Arial"/>
                <a:ea typeface="Arial"/>
                <a:cs typeface="Arial"/>
              </a:defRPr>
            </a:lvl4pPr>
            <a:lvl5pPr>
              <a:buClr>
                <a:srgbClr val="FFFFFF"/>
              </a:buClr>
              <a:buSzPts val="1100"/>
              <a:buNone/>
              <a:defRPr>
                <a:solidFill>
                  <a:srgbClr val="FFFFFF"/>
                </a:solidFill>
                <a:latin typeface="Arial"/>
                <a:ea typeface="Arial"/>
                <a:cs typeface="Arial"/>
              </a:defRPr>
            </a:lvl5pPr>
            <a:lvl6pPr>
              <a:buClr>
                <a:srgbClr val="FFFFFF"/>
              </a:buClr>
              <a:buSzPts val="1100"/>
              <a:buNone/>
              <a:defRPr>
                <a:solidFill>
                  <a:srgbClr val="FFFFFF"/>
                </a:solidFill>
                <a:latin typeface="Arial"/>
                <a:ea typeface="Arial"/>
                <a:cs typeface="Arial"/>
              </a:defRPr>
            </a:lvl6pPr>
            <a:lvl7pPr>
              <a:buClr>
                <a:srgbClr val="FFFFFF"/>
              </a:buClr>
              <a:buSzPts val="1100"/>
              <a:buNone/>
              <a:defRPr>
                <a:solidFill>
                  <a:srgbClr val="FFFFFF"/>
                </a:solidFill>
                <a:latin typeface="Arial"/>
                <a:ea typeface="Arial"/>
                <a:cs typeface="Arial"/>
              </a:defRPr>
            </a:lvl7pPr>
            <a:lvl8pPr>
              <a:buClr>
                <a:srgbClr val="FFFFFF"/>
              </a:buClr>
              <a:buSzPts val="1100"/>
              <a:buNone/>
              <a:defRPr>
                <a:solidFill>
                  <a:srgbClr val="FFFFFF"/>
                </a:solidFill>
                <a:latin typeface="Arial"/>
                <a:ea typeface="Arial"/>
                <a:cs typeface="Arial"/>
              </a:defRPr>
            </a:lvl8pPr>
            <a:lvl9pPr>
              <a:buClr>
                <a:srgbClr val="FFFFFF"/>
              </a:buClr>
              <a:buSzPts val="1100"/>
              <a:buNone/>
              <a:defRPr>
                <a:solidFill>
                  <a:srgbClr val="FFFFFF"/>
                </a:solidFill>
                <a:latin typeface="Arial"/>
                <a:ea typeface="Arial"/>
                <a:cs typeface="Arial"/>
              </a:defRPr>
            </a:lvl9pPr>
          </a:lstStyle>
          <a:p>
            <a:r>
              <a:rPr lang="es-CO" sz="1867" dirty="0">
                <a:solidFill>
                  <a:schemeClr val="accent4">
                    <a:lumMod val="50000"/>
                  </a:schemeClr>
                </a:solidFill>
              </a:rPr>
              <a:t>Capítulo 1 Definiciones Programáticas </a:t>
            </a:r>
            <a:endParaRPr lang="es-ES" sz="1867" dirty="0">
              <a:solidFill>
                <a:schemeClr val="accent4">
                  <a:lumMod val="50000"/>
                </a:schemeClr>
              </a:solidFill>
            </a:endParaRPr>
          </a:p>
        </p:txBody>
      </p:sp>
    </p:spTree>
    <p:extLst>
      <p:ext uri="{BB962C8B-B14F-4D97-AF65-F5344CB8AC3E}">
        <p14:creationId xmlns:p14="http://schemas.microsoft.com/office/powerpoint/2010/main" val="21498154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18141" y="1200271"/>
            <a:ext cx="10190516" cy="5017912"/>
          </a:xfrm>
          <a:prstGeom prst="rect">
            <a:avLst/>
          </a:prstGeom>
        </p:spPr>
        <p:txBody>
          <a:bodyPr wrap="square">
            <a:spAutoFit/>
          </a:bodyPr>
          <a:lstStyle/>
          <a:p>
            <a:pPr marL="1219170" lvl="2" algn="just">
              <a:tabLst>
                <a:tab pos="1080320" algn="l"/>
              </a:tabLst>
            </a:pPr>
            <a:r>
              <a:rPr lang="es-ES" sz="1600" b="1" kern="1800" dirty="0">
                <a:solidFill>
                  <a:schemeClr val="bg2">
                    <a:lumMod val="75000"/>
                  </a:schemeClr>
                </a:solidFill>
                <a:latin typeface="Arial" panose="020B0604020202020204" pitchFamily="34" charset="0"/>
                <a:ea typeface="Times New Roman" panose="02020603050405020304" pitchFamily="18" charset="0"/>
              </a:rPr>
              <a:t>1.4.2 Clasificación basada en la historia de tratamiento previo de tuberculosis </a:t>
            </a:r>
            <a:endParaRPr lang="es-CO" sz="1600" kern="100" dirty="0">
              <a:solidFill>
                <a:schemeClr val="bg2">
                  <a:lumMod val="75000"/>
                </a:schemeClr>
              </a:solidFill>
              <a:latin typeface="Arial" panose="020B0604020202020204" pitchFamily="34" charset="0"/>
              <a:ea typeface="Batang"/>
            </a:endParaRPr>
          </a:p>
          <a:p>
            <a:pPr algn="just">
              <a:spcBef>
                <a:spcPts val="1600"/>
              </a:spcBef>
            </a:pPr>
            <a:r>
              <a:rPr lang="es-CO" sz="1467" b="1" kern="100" dirty="0">
                <a:solidFill>
                  <a:schemeClr val="accent6">
                    <a:lumMod val="50000"/>
                  </a:schemeClr>
                </a:solidFill>
                <a:latin typeface="Arial" panose="020B0604020202020204" pitchFamily="34" charset="0"/>
                <a:ea typeface="Times New Roman" panose="02020603050405020304" pitchFamily="18" charset="0"/>
              </a:rPr>
              <a:t>Caso nuevo</a:t>
            </a:r>
            <a:r>
              <a:rPr lang="es-CO" sz="1467" kern="100" dirty="0">
                <a:solidFill>
                  <a:schemeClr val="accent6">
                    <a:lumMod val="50000"/>
                  </a:schemeClr>
                </a:solidFill>
                <a:latin typeface="Arial" panose="020B0604020202020204" pitchFamily="34" charset="0"/>
                <a:ea typeface="Times New Roman" panose="02020603050405020304" pitchFamily="18" charset="0"/>
              </a:rPr>
              <a:t>:</a:t>
            </a:r>
            <a:r>
              <a:rPr lang="es-CO" sz="1467" kern="100" dirty="0">
                <a:latin typeface="Arial" panose="020B0604020202020204" pitchFamily="34" charset="0"/>
                <a:ea typeface="Times New Roman" panose="02020603050405020304" pitchFamily="18" charset="0"/>
              </a:rPr>
              <a:t> aquel que nunca ha sido tratado por tuberculosis o que ha recibido medicamentos antituberculosos por menos de un mes</a:t>
            </a:r>
            <a:endParaRPr lang="es-CO" sz="1200" kern="100" dirty="0">
              <a:latin typeface="Arial" panose="020B0604020202020204" pitchFamily="34" charset="0"/>
              <a:ea typeface="Batang"/>
            </a:endParaRPr>
          </a:p>
          <a:p>
            <a:pPr algn="just">
              <a:spcBef>
                <a:spcPts val="1600"/>
              </a:spcBef>
            </a:pPr>
            <a:r>
              <a:rPr lang="es-CO" sz="1467" b="1" kern="100" dirty="0">
                <a:solidFill>
                  <a:schemeClr val="accent6">
                    <a:lumMod val="50000"/>
                  </a:schemeClr>
                </a:solidFill>
                <a:latin typeface="Arial" panose="020B0604020202020204" pitchFamily="34" charset="0"/>
                <a:ea typeface="Times New Roman" panose="02020603050405020304" pitchFamily="18" charset="0"/>
              </a:rPr>
              <a:t>Caso previamente tratado</a:t>
            </a:r>
            <a:r>
              <a:rPr lang="es-CO" sz="1467" kern="100" dirty="0">
                <a:solidFill>
                  <a:schemeClr val="accent6">
                    <a:lumMod val="50000"/>
                  </a:schemeClr>
                </a:solidFill>
                <a:latin typeface="Arial" panose="020B0604020202020204" pitchFamily="34" charset="0"/>
                <a:ea typeface="Times New Roman" panose="02020603050405020304" pitchFamily="18" charset="0"/>
              </a:rPr>
              <a:t>:</a:t>
            </a:r>
            <a:r>
              <a:rPr lang="es-CO" sz="1467" kern="100" dirty="0">
                <a:solidFill>
                  <a:schemeClr val="bg2">
                    <a:lumMod val="75000"/>
                  </a:schemeClr>
                </a:solidFill>
                <a:latin typeface="Arial" panose="020B0604020202020204" pitchFamily="34" charset="0"/>
                <a:ea typeface="Times New Roman" panose="02020603050405020304" pitchFamily="18" charset="0"/>
              </a:rPr>
              <a:t> </a:t>
            </a:r>
            <a:r>
              <a:rPr lang="es-CO" sz="1467" kern="100" dirty="0">
                <a:latin typeface="Arial" panose="020B0604020202020204" pitchFamily="34" charset="0"/>
                <a:ea typeface="Times New Roman" panose="02020603050405020304" pitchFamily="18" charset="0"/>
              </a:rPr>
              <a:t>persona que ha recibido 1 mes o más de los medicamentos antituberculosos en el pasado. Se clasifica además por los resultados de su más reciente ciclo de tratamiento de la siguiente manera:</a:t>
            </a:r>
            <a:endParaRPr lang="es-CO" sz="1200" kern="100" dirty="0">
              <a:latin typeface="Arial" panose="020B0604020202020204" pitchFamily="34" charset="0"/>
              <a:ea typeface="Batang"/>
            </a:endParaRPr>
          </a:p>
          <a:p>
            <a:pPr algn="just">
              <a:spcBef>
                <a:spcPts val="1600"/>
              </a:spcBef>
            </a:pPr>
            <a:r>
              <a:rPr lang="es-CO" sz="1467" kern="100" dirty="0">
                <a:latin typeface="Arial" panose="020B0604020202020204" pitchFamily="34" charset="0"/>
                <a:ea typeface="Times New Roman" panose="02020603050405020304" pitchFamily="18" charset="0"/>
              </a:rPr>
              <a:t> </a:t>
            </a:r>
            <a:endParaRPr lang="es-CO" sz="1200" kern="100" dirty="0">
              <a:solidFill>
                <a:schemeClr val="accent6">
                  <a:lumMod val="50000"/>
                </a:schemeClr>
              </a:solidFill>
              <a:latin typeface="Arial" panose="020B0604020202020204" pitchFamily="34" charset="0"/>
              <a:ea typeface="Batang"/>
            </a:endParaRPr>
          </a:p>
          <a:p>
            <a:pPr marL="457189" indent="-457189" algn="just">
              <a:buFont typeface="Symbol" panose="05050102010706020507" pitchFamily="18" charset="2"/>
              <a:buChar char=""/>
            </a:pPr>
            <a:r>
              <a:rPr lang="es-CO" sz="1467" b="1" dirty="0">
                <a:solidFill>
                  <a:schemeClr val="accent6">
                    <a:lumMod val="50000"/>
                  </a:schemeClr>
                </a:solidFill>
                <a:latin typeface="Arial" panose="020B0604020202020204" pitchFamily="34" charset="0"/>
                <a:ea typeface="Times New Roman" panose="02020603050405020304" pitchFamily="18" charset="0"/>
              </a:rPr>
              <a:t>Recaída</a:t>
            </a:r>
            <a:r>
              <a:rPr lang="es-CO" sz="1467" dirty="0">
                <a:solidFill>
                  <a:schemeClr val="accent6">
                    <a:lumMod val="50000"/>
                  </a:schemeClr>
                </a:solidFill>
                <a:latin typeface="Arial" panose="020B0604020202020204" pitchFamily="34" charset="0"/>
                <a:ea typeface="Times New Roman" panose="02020603050405020304" pitchFamily="18" charset="0"/>
              </a:rPr>
              <a:t>:</a:t>
            </a:r>
            <a:r>
              <a:rPr lang="es-CO" sz="1467" dirty="0">
                <a:latin typeface="Arial" panose="020B0604020202020204" pitchFamily="34" charset="0"/>
                <a:ea typeface="Times New Roman" panose="02020603050405020304" pitchFamily="18" charset="0"/>
              </a:rPr>
              <a:t> persona que ha sido previamente tratada por tuberculosis, fue declarada como curado o con tratamiento terminado al final de su último ciclo de tratamiento y ahora se le diagnostica con un episodio recurrente de tuberculosis (ya sea una verdadera recaída o un nuevo episodio de tuberculosis causado por reinfección).</a:t>
            </a:r>
          </a:p>
          <a:p>
            <a:pPr marL="457189" indent="-457189" algn="just">
              <a:buFont typeface="Symbol" panose="05050102010706020507" pitchFamily="18" charset="2"/>
              <a:buChar char=""/>
            </a:pPr>
            <a:endParaRPr lang="es-CO" sz="1467" dirty="0">
              <a:latin typeface="Times New Roman" panose="02020603050405020304" pitchFamily="18" charset="0"/>
              <a:ea typeface="Calibri" panose="020F0502020204030204" pitchFamily="34" charset="0"/>
            </a:endParaRPr>
          </a:p>
          <a:p>
            <a:pPr marL="457189" indent="-457189" algn="just">
              <a:buFont typeface="Symbol" panose="05050102010706020507" pitchFamily="18" charset="2"/>
              <a:buChar char=""/>
            </a:pPr>
            <a:r>
              <a:rPr lang="es-CO" sz="1467" b="1" dirty="0">
                <a:solidFill>
                  <a:schemeClr val="accent6">
                    <a:lumMod val="50000"/>
                  </a:schemeClr>
                </a:solidFill>
                <a:latin typeface="Arial" panose="020B0604020202020204" pitchFamily="34" charset="0"/>
                <a:ea typeface="Times New Roman" panose="02020603050405020304" pitchFamily="18" charset="0"/>
              </a:rPr>
              <a:t>Fracaso: </a:t>
            </a:r>
            <a:r>
              <a:rPr lang="es-CO" sz="1467" dirty="0">
                <a:latin typeface="Arial" panose="020B0604020202020204" pitchFamily="34" charset="0"/>
                <a:ea typeface="Times New Roman" panose="02020603050405020304" pitchFamily="18" charset="0"/>
              </a:rPr>
              <a:t>persona previamente tratada por tuberculosis, cuyo tratamiento fracasó; persona afectada por tuberculosis cuya baciloscopia o cultivo de esputo es positivo en el mes 4 o posterior durante el tratamiento (ver definición de fracaso, en las tablas 1 y 2 del presente lineamiento).</a:t>
            </a:r>
          </a:p>
          <a:p>
            <a:pPr marL="457189" indent="-457189" algn="just">
              <a:buFont typeface="Symbol" panose="05050102010706020507" pitchFamily="18" charset="2"/>
              <a:buChar char=""/>
            </a:pPr>
            <a:endParaRPr lang="es-CO" sz="1467" dirty="0">
              <a:latin typeface="Times New Roman" panose="02020603050405020304" pitchFamily="18" charset="0"/>
              <a:ea typeface="Calibri" panose="020F0502020204030204" pitchFamily="34" charset="0"/>
            </a:endParaRPr>
          </a:p>
          <a:p>
            <a:pPr marL="457189" indent="-457189" algn="just">
              <a:buFont typeface="Symbol" panose="05050102010706020507" pitchFamily="18" charset="2"/>
              <a:buChar char=""/>
            </a:pPr>
            <a:r>
              <a:rPr lang="es-CO" sz="1467" b="1" dirty="0">
                <a:solidFill>
                  <a:schemeClr val="accent6">
                    <a:lumMod val="50000"/>
                  </a:schemeClr>
                </a:solidFill>
                <a:latin typeface="Arial" panose="020B0604020202020204" pitchFamily="34" charset="0"/>
                <a:ea typeface="Times New Roman" panose="02020603050405020304" pitchFamily="18" charset="0"/>
              </a:rPr>
              <a:t>Recuperado tras pérdida de seguimiento:</a:t>
            </a:r>
            <a:r>
              <a:rPr lang="es-CO" sz="1467" b="1" dirty="0">
                <a:solidFill>
                  <a:schemeClr val="bg2">
                    <a:lumMod val="50000"/>
                  </a:schemeClr>
                </a:solidFill>
                <a:latin typeface="Arial" panose="020B0604020202020204" pitchFamily="34" charset="0"/>
                <a:ea typeface="Times New Roman" panose="02020603050405020304" pitchFamily="18" charset="0"/>
              </a:rPr>
              <a:t> </a:t>
            </a:r>
            <a:r>
              <a:rPr lang="es-CO" sz="1467" dirty="0">
                <a:latin typeface="Arial" panose="020B0604020202020204" pitchFamily="34" charset="0"/>
                <a:ea typeface="Times New Roman" panose="02020603050405020304" pitchFamily="18" charset="0"/>
              </a:rPr>
              <a:t>persona que había sido tratada previamente por tuberculosis y fue declarada perdida en el seguimiento realizado al final de su tratamiento más reciente.</a:t>
            </a:r>
          </a:p>
          <a:p>
            <a:pPr marL="457189" indent="-457189" algn="just">
              <a:buFont typeface="Symbol" panose="05050102010706020507" pitchFamily="18" charset="2"/>
              <a:buChar char=""/>
            </a:pPr>
            <a:endParaRPr lang="es-CO" sz="1467" dirty="0">
              <a:latin typeface="Times New Roman" panose="02020603050405020304" pitchFamily="18" charset="0"/>
              <a:ea typeface="Calibri" panose="020F0502020204030204" pitchFamily="34" charset="0"/>
            </a:endParaRPr>
          </a:p>
          <a:p>
            <a:pPr marL="457189" indent="-457189" algn="just">
              <a:buFont typeface="Symbol" panose="05050102010706020507" pitchFamily="18" charset="2"/>
              <a:buChar char=""/>
            </a:pPr>
            <a:r>
              <a:rPr lang="es-CO" sz="1467" b="1" dirty="0">
                <a:solidFill>
                  <a:schemeClr val="accent6">
                    <a:lumMod val="50000"/>
                  </a:schemeClr>
                </a:solidFill>
                <a:latin typeface="Arial" panose="020B0604020202020204" pitchFamily="34" charset="0"/>
                <a:ea typeface="Times New Roman" panose="02020603050405020304" pitchFamily="18" charset="0"/>
              </a:rPr>
              <a:t>Otros casos previamente tratados: </a:t>
            </a:r>
            <a:r>
              <a:rPr lang="es-CO" sz="1467" dirty="0">
                <a:latin typeface="Arial" panose="020B0604020202020204" pitchFamily="34" charset="0"/>
                <a:ea typeface="Times New Roman" panose="02020603050405020304" pitchFamily="18" charset="0"/>
              </a:rPr>
              <a:t>son aquellos que han sido previamente tratados por tuberculosis, pero cuyo resultado después del tratamiento más reciente es desconocido o no se ha documentado.</a:t>
            </a:r>
            <a:endParaRPr lang="es-CO" sz="1467" dirty="0">
              <a:latin typeface="Times New Roman" panose="02020603050405020304" pitchFamily="18" charset="0"/>
              <a:ea typeface="Calibri" panose="020F0502020204030204" pitchFamily="34" charset="0"/>
            </a:endParaRPr>
          </a:p>
        </p:txBody>
      </p:sp>
      <p:pic>
        <p:nvPicPr>
          <p:cNvPr id="6" name="Imagen 5"/>
          <p:cNvPicPr>
            <a:picLocks noChangeAspect="1"/>
          </p:cNvPicPr>
          <p:nvPr/>
        </p:nvPicPr>
        <p:blipFill>
          <a:blip r:embed="rId2"/>
          <a:stretch>
            <a:fillRect/>
          </a:stretch>
        </p:blipFill>
        <p:spPr>
          <a:xfrm>
            <a:off x="10308656" y="3511554"/>
            <a:ext cx="1883343" cy="1649089"/>
          </a:xfrm>
          <a:prstGeom prst="rect">
            <a:avLst/>
          </a:prstGeom>
        </p:spPr>
      </p:pic>
      <p:sp>
        <p:nvSpPr>
          <p:cNvPr id="8" name="Título 3"/>
          <p:cNvSpPr txBox="1">
            <a:spLocks/>
          </p:cNvSpPr>
          <p:nvPr/>
        </p:nvSpPr>
        <p:spPr bwMode="auto">
          <a:xfrm>
            <a:off x="5477302" y="140315"/>
            <a:ext cx="6595429" cy="537883"/>
          </a:xfrm>
          <a:prstGeom prst="rect">
            <a:avLst/>
          </a:prstGeom>
          <a:solidFill>
            <a:schemeClr val="accent2"/>
          </a:solidFill>
          <a:ln>
            <a:noFill/>
          </a:ln>
        </p:spPr>
        <p:txBody>
          <a:bodyPr spcFirstLastPara="1" wrap="square" lIns="91433" tIns="45700" rIns="91433" bIns="45700" anchor="ctr" anchorCtr="0"/>
          <a:lstStyle>
            <a:defPPr marR="0" lvl="0" algn="l" rtl="0">
              <a:lnSpc>
                <a:spcPct val="100000"/>
              </a:lnSpc>
              <a:spcBef>
                <a:spcPts val="0"/>
              </a:spcBef>
              <a:spcAft>
                <a:spcPts val="0"/>
              </a:spcAft>
              <a:defRPr/>
            </a:defPPr>
            <a:lvl1pPr algn="ctr">
              <a:lnSpc>
                <a:spcPct val="90000"/>
              </a:lnSpc>
              <a:buClr>
                <a:srgbClr val="FFFFFF"/>
              </a:buClr>
              <a:buSzPts val="1400"/>
              <a:buFont typeface="Work Sans SemiBold"/>
              <a:buNone/>
              <a:defRPr sz="1800" b="1">
                <a:solidFill>
                  <a:srgbClr val="0066CD"/>
                </a:solidFill>
                <a:latin typeface="Arial" panose="020B0604020202020204" pitchFamily="34" charset="0"/>
                <a:ea typeface="Work Sans Light"/>
                <a:cs typeface="Arial" panose="020B0604020202020204" pitchFamily="34" charset="0"/>
              </a:defRPr>
            </a:lvl1pPr>
            <a:lvl2pPr>
              <a:buClr>
                <a:srgbClr val="FFFFFF"/>
              </a:buClr>
              <a:buSzPts val="1100"/>
              <a:buNone/>
              <a:defRPr>
                <a:solidFill>
                  <a:srgbClr val="FFFFFF"/>
                </a:solidFill>
                <a:latin typeface="Arial"/>
                <a:ea typeface="Arial"/>
                <a:cs typeface="Arial"/>
              </a:defRPr>
            </a:lvl2pPr>
            <a:lvl3pPr>
              <a:buClr>
                <a:srgbClr val="FFFFFF"/>
              </a:buClr>
              <a:buSzPts val="1100"/>
              <a:buNone/>
              <a:defRPr>
                <a:solidFill>
                  <a:srgbClr val="FFFFFF"/>
                </a:solidFill>
                <a:latin typeface="Arial"/>
                <a:ea typeface="Arial"/>
                <a:cs typeface="Arial"/>
              </a:defRPr>
            </a:lvl3pPr>
            <a:lvl4pPr>
              <a:buClr>
                <a:srgbClr val="FFFFFF"/>
              </a:buClr>
              <a:buSzPts val="1100"/>
              <a:buNone/>
              <a:defRPr>
                <a:solidFill>
                  <a:srgbClr val="FFFFFF"/>
                </a:solidFill>
                <a:latin typeface="Arial"/>
                <a:ea typeface="Arial"/>
                <a:cs typeface="Arial"/>
              </a:defRPr>
            </a:lvl4pPr>
            <a:lvl5pPr>
              <a:buClr>
                <a:srgbClr val="FFFFFF"/>
              </a:buClr>
              <a:buSzPts val="1100"/>
              <a:buNone/>
              <a:defRPr>
                <a:solidFill>
                  <a:srgbClr val="FFFFFF"/>
                </a:solidFill>
                <a:latin typeface="Arial"/>
                <a:ea typeface="Arial"/>
                <a:cs typeface="Arial"/>
              </a:defRPr>
            </a:lvl5pPr>
            <a:lvl6pPr>
              <a:buClr>
                <a:srgbClr val="FFFFFF"/>
              </a:buClr>
              <a:buSzPts val="1100"/>
              <a:buNone/>
              <a:defRPr>
                <a:solidFill>
                  <a:srgbClr val="FFFFFF"/>
                </a:solidFill>
                <a:latin typeface="Arial"/>
                <a:ea typeface="Arial"/>
                <a:cs typeface="Arial"/>
              </a:defRPr>
            </a:lvl6pPr>
            <a:lvl7pPr>
              <a:buClr>
                <a:srgbClr val="FFFFFF"/>
              </a:buClr>
              <a:buSzPts val="1100"/>
              <a:buNone/>
              <a:defRPr>
                <a:solidFill>
                  <a:srgbClr val="FFFFFF"/>
                </a:solidFill>
                <a:latin typeface="Arial"/>
                <a:ea typeface="Arial"/>
                <a:cs typeface="Arial"/>
              </a:defRPr>
            </a:lvl7pPr>
            <a:lvl8pPr>
              <a:buClr>
                <a:srgbClr val="FFFFFF"/>
              </a:buClr>
              <a:buSzPts val="1100"/>
              <a:buNone/>
              <a:defRPr>
                <a:solidFill>
                  <a:srgbClr val="FFFFFF"/>
                </a:solidFill>
                <a:latin typeface="Arial"/>
                <a:ea typeface="Arial"/>
                <a:cs typeface="Arial"/>
              </a:defRPr>
            </a:lvl8pPr>
            <a:lvl9pPr>
              <a:buClr>
                <a:srgbClr val="FFFFFF"/>
              </a:buClr>
              <a:buSzPts val="1100"/>
              <a:buNone/>
              <a:defRPr>
                <a:solidFill>
                  <a:srgbClr val="FFFFFF"/>
                </a:solidFill>
                <a:latin typeface="Arial"/>
                <a:ea typeface="Arial"/>
                <a:cs typeface="Arial"/>
              </a:defRPr>
            </a:lvl9pPr>
          </a:lstStyle>
          <a:p>
            <a:r>
              <a:rPr lang="es-CO" sz="1867" dirty="0">
                <a:solidFill>
                  <a:schemeClr val="accent4">
                    <a:lumMod val="50000"/>
                  </a:schemeClr>
                </a:solidFill>
              </a:rPr>
              <a:t>Capítulo 1 Definiciones Programáticas </a:t>
            </a:r>
            <a:endParaRPr lang="es-ES" sz="1867" dirty="0">
              <a:solidFill>
                <a:schemeClr val="accent4">
                  <a:lumMod val="50000"/>
                </a:schemeClr>
              </a:solidFill>
            </a:endParaRPr>
          </a:p>
        </p:txBody>
      </p:sp>
    </p:spTree>
    <p:extLst>
      <p:ext uri="{BB962C8B-B14F-4D97-AF65-F5344CB8AC3E}">
        <p14:creationId xmlns:p14="http://schemas.microsoft.com/office/powerpoint/2010/main" val="41239324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565491" y="1057338"/>
            <a:ext cx="8069941" cy="5139869"/>
          </a:xfrm>
          <a:prstGeom prst="rect">
            <a:avLst/>
          </a:prstGeom>
        </p:spPr>
        <p:txBody>
          <a:bodyPr wrap="square">
            <a:spAutoFit/>
          </a:bodyPr>
          <a:lstStyle/>
          <a:p>
            <a:pPr marL="1219170" lvl="2" algn="just">
              <a:tabLst>
                <a:tab pos="1080320" algn="l"/>
              </a:tabLst>
            </a:pPr>
            <a:r>
              <a:rPr lang="es-ES" sz="1600" b="1" kern="1800" dirty="0">
                <a:solidFill>
                  <a:schemeClr val="bg2">
                    <a:lumMod val="75000"/>
                  </a:schemeClr>
                </a:solidFill>
                <a:latin typeface="Arial" panose="020B0604020202020204" pitchFamily="34" charset="0"/>
                <a:ea typeface="Times New Roman" panose="02020603050405020304" pitchFamily="18" charset="0"/>
              </a:rPr>
              <a:t>1.4.3 Clasificación basada en el estado de la prueba para VIH</a:t>
            </a:r>
            <a:endParaRPr lang="es-CO" sz="1333" kern="100" dirty="0">
              <a:latin typeface="Arial" panose="020B0604020202020204" pitchFamily="34" charset="0"/>
              <a:ea typeface="Batang"/>
            </a:endParaRPr>
          </a:p>
          <a:p>
            <a:pPr algn="just">
              <a:spcBef>
                <a:spcPts val="1600"/>
              </a:spcBef>
              <a:tabLst>
                <a:tab pos="360671" algn="l"/>
              </a:tabLst>
            </a:pPr>
            <a:r>
              <a:rPr lang="es-CO" sz="1600" b="1" kern="100" dirty="0">
                <a:solidFill>
                  <a:schemeClr val="bg2">
                    <a:lumMod val="75000"/>
                  </a:schemeClr>
                </a:solidFill>
                <a:latin typeface="Arial" panose="020B0604020202020204" pitchFamily="34" charset="0"/>
                <a:ea typeface="Times New Roman" panose="02020603050405020304" pitchFamily="18" charset="0"/>
              </a:rPr>
              <a:t>Persona con tuberculosis y VIH:</a:t>
            </a:r>
            <a:r>
              <a:rPr lang="es-CO" sz="1600" kern="100" dirty="0">
                <a:solidFill>
                  <a:schemeClr val="bg2">
                    <a:lumMod val="75000"/>
                  </a:schemeClr>
                </a:solidFill>
                <a:latin typeface="Arial" panose="020B0604020202020204" pitchFamily="34" charset="0"/>
                <a:ea typeface="Times New Roman" panose="02020603050405020304" pitchFamily="18" charset="0"/>
              </a:rPr>
              <a:t> </a:t>
            </a:r>
            <a:r>
              <a:rPr lang="es-CO" sz="1600" kern="100" dirty="0">
                <a:latin typeface="Arial" panose="020B0604020202020204" pitchFamily="34" charset="0"/>
                <a:ea typeface="Times New Roman" panose="02020603050405020304" pitchFamily="18" charset="0"/>
              </a:rPr>
              <a:t>se refiere a cualquier caso bacteriológicamente confirmado o clínicamente diagnosticado de tuberculosis y que tiene un resultado positivo de la prueba del VIH realizado al momento del diagnóstico de tuberculosis o que reporta evidencia documentada de inscripción a la atención de VIH, como la inscripción en el registro de TARV una vez que esta se ha iniciado.</a:t>
            </a:r>
            <a:endParaRPr lang="es-CO" sz="1333" kern="100" dirty="0">
              <a:latin typeface="Arial" panose="020B0604020202020204" pitchFamily="34" charset="0"/>
              <a:ea typeface="Batang"/>
            </a:endParaRPr>
          </a:p>
          <a:p>
            <a:pPr algn="just">
              <a:spcBef>
                <a:spcPts val="1600"/>
              </a:spcBef>
              <a:tabLst>
                <a:tab pos="360671" algn="l"/>
              </a:tabLst>
            </a:pPr>
            <a:r>
              <a:rPr lang="es-CO" sz="1600" b="1" kern="100" dirty="0">
                <a:solidFill>
                  <a:schemeClr val="bg2">
                    <a:lumMod val="75000"/>
                  </a:schemeClr>
                </a:solidFill>
                <a:latin typeface="Arial" panose="020B0604020202020204" pitchFamily="34" charset="0"/>
                <a:ea typeface="Times New Roman" panose="02020603050405020304" pitchFamily="18" charset="0"/>
              </a:rPr>
              <a:t>Persona con tuberculosis y sin VIH:</a:t>
            </a:r>
            <a:r>
              <a:rPr lang="es-CO" sz="1600" kern="100" dirty="0">
                <a:latin typeface="Arial" panose="020B0604020202020204" pitchFamily="34" charset="0"/>
                <a:ea typeface="Times New Roman" panose="02020603050405020304" pitchFamily="18" charset="0"/>
              </a:rPr>
              <a:t> se refiere a cualquier caso bacteriológicamente confirmado o clínicamente diagnosticado de tuberculosis y que tiene un resultado negativo de la prueba de VIH realizada al momento del diagnóstico de la tuberculosis. Cualquier persona con tuberculosis y sin VIH que posteriormente se encuentra que tiene VIH debe ser reclasificado en el Programa y debe actualizarse su condición en el Sivigila.</a:t>
            </a:r>
            <a:endParaRPr lang="es-CO" sz="1333" kern="100" dirty="0">
              <a:latin typeface="Arial" panose="020B0604020202020204" pitchFamily="34" charset="0"/>
              <a:ea typeface="Batang"/>
            </a:endParaRPr>
          </a:p>
          <a:p>
            <a:pPr algn="just">
              <a:spcBef>
                <a:spcPts val="1600"/>
              </a:spcBef>
              <a:tabLst>
                <a:tab pos="360671" algn="l"/>
              </a:tabLst>
            </a:pPr>
            <a:r>
              <a:rPr lang="es-CO" sz="1600" b="1" kern="100" dirty="0">
                <a:solidFill>
                  <a:schemeClr val="bg2">
                    <a:lumMod val="75000"/>
                  </a:schemeClr>
                </a:solidFill>
                <a:latin typeface="Arial" panose="020B0604020202020204" pitchFamily="34" charset="0"/>
                <a:ea typeface="Times New Roman" panose="02020603050405020304" pitchFamily="18" charset="0"/>
              </a:rPr>
              <a:t>Persona con tuberculosis y estado de VIH desconocido:</a:t>
            </a:r>
            <a:r>
              <a:rPr lang="es-CO" sz="1600" kern="100" dirty="0">
                <a:latin typeface="Arial" panose="020B0604020202020204" pitchFamily="34" charset="0"/>
                <a:ea typeface="Times New Roman" panose="02020603050405020304" pitchFamily="18" charset="0"/>
              </a:rPr>
              <a:t> se refiere a cualquier caso bacteriológicamente confirmado o clínicamente diagnosticado de tuberculosis que no tiene ningún resultado de la prueba de VIH y no hay otra evidencia documentada de inscripción a la atención del VIH. Si posteriormente se determina el estado de VIH de la persona, este debe ser reclasificado en los registros del programa y realizar actualización en el Sivigila.</a:t>
            </a:r>
            <a:endParaRPr lang="es-CO" sz="1333" kern="100" dirty="0">
              <a:latin typeface="Arial" panose="020B0604020202020204" pitchFamily="34" charset="0"/>
              <a:ea typeface="Batang"/>
            </a:endParaRPr>
          </a:p>
        </p:txBody>
      </p:sp>
      <p:pic>
        <p:nvPicPr>
          <p:cNvPr id="4" name="Imagen 3"/>
          <p:cNvPicPr>
            <a:picLocks noChangeAspect="1"/>
          </p:cNvPicPr>
          <p:nvPr/>
        </p:nvPicPr>
        <p:blipFill>
          <a:blip r:embed="rId2"/>
          <a:stretch>
            <a:fillRect/>
          </a:stretch>
        </p:blipFill>
        <p:spPr>
          <a:xfrm>
            <a:off x="8869135" y="2915907"/>
            <a:ext cx="3162300" cy="1041400"/>
          </a:xfrm>
          <a:prstGeom prst="rect">
            <a:avLst/>
          </a:prstGeom>
        </p:spPr>
      </p:pic>
      <p:sp>
        <p:nvSpPr>
          <p:cNvPr id="8" name="Título 3"/>
          <p:cNvSpPr txBox="1">
            <a:spLocks/>
          </p:cNvSpPr>
          <p:nvPr/>
        </p:nvSpPr>
        <p:spPr bwMode="auto">
          <a:xfrm>
            <a:off x="5477302" y="140315"/>
            <a:ext cx="6595429" cy="537883"/>
          </a:xfrm>
          <a:prstGeom prst="rect">
            <a:avLst/>
          </a:prstGeom>
          <a:solidFill>
            <a:schemeClr val="accent2"/>
          </a:solidFill>
          <a:ln>
            <a:noFill/>
          </a:ln>
        </p:spPr>
        <p:txBody>
          <a:bodyPr spcFirstLastPara="1" wrap="square" lIns="91433" tIns="45700" rIns="91433" bIns="45700" anchor="ctr" anchorCtr="0"/>
          <a:lstStyle>
            <a:defPPr marR="0" lvl="0" algn="l" rtl="0">
              <a:lnSpc>
                <a:spcPct val="100000"/>
              </a:lnSpc>
              <a:spcBef>
                <a:spcPts val="0"/>
              </a:spcBef>
              <a:spcAft>
                <a:spcPts val="0"/>
              </a:spcAft>
              <a:defRPr/>
            </a:defPPr>
            <a:lvl1pPr algn="ctr">
              <a:lnSpc>
                <a:spcPct val="90000"/>
              </a:lnSpc>
              <a:buClr>
                <a:srgbClr val="FFFFFF"/>
              </a:buClr>
              <a:buSzPts val="1400"/>
              <a:buFont typeface="Work Sans SemiBold"/>
              <a:buNone/>
              <a:defRPr sz="1800" b="1">
                <a:solidFill>
                  <a:srgbClr val="0066CD"/>
                </a:solidFill>
                <a:latin typeface="Arial" panose="020B0604020202020204" pitchFamily="34" charset="0"/>
                <a:ea typeface="Work Sans Light"/>
                <a:cs typeface="Arial" panose="020B0604020202020204" pitchFamily="34" charset="0"/>
              </a:defRPr>
            </a:lvl1pPr>
            <a:lvl2pPr>
              <a:buClr>
                <a:srgbClr val="FFFFFF"/>
              </a:buClr>
              <a:buSzPts val="1100"/>
              <a:buNone/>
              <a:defRPr>
                <a:solidFill>
                  <a:srgbClr val="FFFFFF"/>
                </a:solidFill>
                <a:latin typeface="Arial"/>
                <a:ea typeface="Arial"/>
                <a:cs typeface="Arial"/>
              </a:defRPr>
            </a:lvl2pPr>
            <a:lvl3pPr>
              <a:buClr>
                <a:srgbClr val="FFFFFF"/>
              </a:buClr>
              <a:buSzPts val="1100"/>
              <a:buNone/>
              <a:defRPr>
                <a:solidFill>
                  <a:srgbClr val="FFFFFF"/>
                </a:solidFill>
                <a:latin typeface="Arial"/>
                <a:ea typeface="Arial"/>
                <a:cs typeface="Arial"/>
              </a:defRPr>
            </a:lvl3pPr>
            <a:lvl4pPr>
              <a:buClr>
                <a:srgbClr val="FFFFFF"/>
              </a:buClr>
              <a:buSzPts val="1100"/>
              <a:buNone/>
              <a:defRPr>
                <a:solidFill>
                  <a:srgbClr val="FFFFFF"/>
                </a:solidFill>
                <a:latin typeface="Arial"/>
                <a:ea typeface="Arial"/>
                <a:cs typeface="Arial"/>
              </a:defRPr>
            </a:lvl4pPr>
            <a:lvl5pPr>
              <a:buClr>
                <a:srgbClr val="FFFFFF"/>
              </a:buClr>
              <a:buSzPts val="1100"/>
              <a:buNone/>
              <a:defRPr>
                <a:solidFill>
                  <a:srgbClr val="FFFFFF"/>
                </a:solidFill>
                <a:latin typeface="Arial"/>
                <a:ea typeface="Arial"/>
                <a:cs typeface="Arial"/>
              </a:defRPr>
            </a:lvl5pPr>
            <a:lvl6pPr>
              <a:buClr>
                <a:srgbClr val="FFFFFF"/>
              </a:buClr>
              <a:buSzPts val="1100"/>
              <a:buNone/>
              <a:defRPr>
                <a:solidFill>
                  <a:srgbClr val="FFFFFF"/>
                </a:solidFill>
                <a:latin typeface="Arial"/>
                <a:ea typeface="Arial"/>
                <a:cs typeface="Arial"/>
              </a:defRPr>
            </a:lvl6pPr>
            <a:lvl7pPr>
              <a:buClr>
                <a:srgbClr val="FFFFFF"/>
              </a:buClr>
              <a:buSzPts val="1100"/>
              <a:buNone/>
              <a:defRPr>
                <a:solidFill>
                  <a:srgbClr val="FFFFFF"/>
                </a:solidFill>
                <a:latin typeface="Arial"/>
                <a:ea typeface="Arial"/>
                <a:cs typeface="Arial"/>
              </a:defRPr>
            </a:lvl7pPr>
            <a:lvl8pPr>
              <a:buClr>
                <a:srgbClr val="FFFFFF"/>
              </a:buClr>
              <a:buSzPts val="1100"/>
              <a:buNone/>
              <a:defRPr>
                <a:solidFill>
                  <a:srgbClr val="FFFFFF"/>
                </a:solidFill>
                <a:latin typeface="Arial"/>
                <a:ea typeface="Arial"/>
                <a:cs typeface="Arial"/>
              </a:defRPr>
            </a:lvl8pPr>
            <a:lvl9pPr>
              <a:buClr>
                <a:srgbClr val="FFFFFF"/>
              </a:buClr>
              <a:buSzPts val="1100"/>
              <a:buNone/>
              <a:defRPr>
                <a:solidFill>
                  <a:srgbClr val="FFFFFF"/>
                </a:solidFill>
                <a:latin typeface="Arial"/>
                <a:ea typeface="Arial"/>
                <a:cs typeface="Arial"/>
              </a:defRPr>
            </a:lvl9pPr>
          </a:lstStyle>
          <a:p>
            <a:r>
              <a:rPr lang="es-CO" sz="1867" dirty="0">
                <a:solidFill>
                  <a:schemeClr val="accent4">
                    <a:lumMod val="50000"/>
                  </a:schemeClr>
                </a:solidFill>
              </a:rPr>
              <a:t>Capítulo 1 Definiciones Programáticas </a:t>
            </a:r>
            <a:endParaRPr lang="es-ES" sz="1867" dirty="0">
              <a:solidFill>
                <a:schemeClr val="accent4">
                  <a:lumMod val="50000"/>
                </a:schemeClr>
              </a:solidFill>
            </a:endParaRPr>
          </a:p>
        </p:txBody>
      </p:sp>
    </p:spTree>
    <p:extLst>
      <p:ext uri="{BB962C8B-B14F-4D97-AF65-F5344CB8AC3E}">
        <p14:creationId xmlns:p14="http://schemas.microsoft.com/office/powerpoint/2010/main" val="39116589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31019" y="1000080"/>
            <a:ext cx="8989181" cy="5365571"/>
          </a:xfrm>
          <a:prstGeom prst="rect">
            <a:avLst/>
          </a:prstGeom>
        </p:spPr>
        <p:txBody>
          <a:bodyPr wrap="square">
            <a:spAutoFit/>
          </a:bodyPr>
          <a:lstStyle/>
          <a:p>
            <a:pPr marL="1219170" lvl="2" algn="just">
              <a:tabLst>
                <a:tab pos="1080320" algn="l"/>
              </a:tabLst>
            </a:pPr>
            <a:r>
              <a:rPr lang="es-ES" sz="1600" b="1" kern="1800" dirty="0">
                <a:solidFill>
                  <a:schemeClr val="bg2">
                    <a:lumMod val="75000"/>
                  </a:schemeClr>
                </a:solidFill>
                <a:latin typeface="Arial" panose="020B0604020202020204" pitchFamily="34" charset="0"/>
                <a:ea typeface="Times New Roman" panose="02020603050405020304" pitchFamily="18" charset="0"/>
              </a:rPr>
              <a:t>1.4.4 Clasificación basada en la resistencia a medicamentos</a:t>
            </a:r>
            <a:endParaRPr lang="es-CO" sz="1333" kern="100" dirty="0">
              <a:solidFill>
                <a:schemeClr val="bg2">
                  <a:lumMod val="75000"/>
                </a:schemeClr>
              </a:solidFill>
              <a:latin typeface="Arial" panose="020B0604020202020204" pitchFamily="34" charset="0"/>
              <a:ea typeface="Batang"/>
            </a:endParaRPr>
          </a:p>
          <a:p>
            <a:pPr algn="just">
              <a:spcBef>
                <a:spcPts val="1600"/>
              </a:spcBef>
              <a:tabLst>
                <a:tab pos="360671" algn="l"/>
              </a:tabLst>
            </a:pPr>
            <a:r>
              <a:rPr lang="es-CO" sz="1600" b="1" kern="100" dirty="0" err="1">
                <a:solidFill>
                  <a:schemeClr val="bg2">
                    <a:lumMod val="75000"/>
                  </a:schemeClr>
                </a:solidFill>
                <a:latin typeface="Arial" panose="020B0604020202020204" pitchFamily="34" charset="0"/>
                <a:ea typeface="Times New Roman" panose="02020603050405020304" pitchFamily="18" charset="0"/>
              </a:rPr>
              <a:t>Monorresistencia</a:t>
            </a:r>
            <a:r>
              <a:rPr lang="es-CO" sz="1600" kern="100" dirty="0">
                <a:latin typeface="Arial" panose="020B0604020202020204" pitchFamily="34" charset="0"/>
                <a:ea typeface="Times New Roman" panose="02020603050405020304" pitchFamily="18" charset="0"/>
              </a:rPr>
              <a:t>: resistencia a solo un medicamento antituberculoso de primera línea</a:t>
            </a:r>
            <a:endParaRPr lang="es-CO" sz="1333" kern="100" dirty="0">
              <a:latin typeface="Arial" panose="020B0604020202020204" pitchFamily="34" charset="0"/>
              <a:ea typeface="Batang"/>
            </a:endParaRPr>
          </a:p>
          <a:p>
            <a:pPr algn="just">
              <a:spcBef>
                <a:spcPts val="1600"/>
              </a:spcBef>
              <a:tabLst>
                <a:tab pos="360671" algn="l"/>
              </a:tabLst>
            </a:pPr>
            <a:r>
              <a:rPr lang="es-CO" sz="1600" b="1" kern="100" dirty="0" err="1">
                <a:solidFill>
                  <a:schemeClr val="bg2">
                    <a:lumMod val="75000"/>
                  </a:schemeClr>
                </a:solidFill>
                <a:latin typeface="Arial" panose="020B0604020202020204" pitchFamily="34" charset="0"/>
                <a:ea typeface="Times New Roman" panose="02020603050405020304" pitchFamily="18" charset="0"/>
              </a:rPr>
              <a:t>Polirresistencia</a:t>
            </a:r>
            <a:r>
              <a:rPr lang="es-CO" sz="1600" kern="100" dirty="0">
                <a:latin typeface="Arial" panose="020B0604020202020204" pitchFamily="34" charset="0"/>
                <a:ea typeface="Times New Roman" panose="02020603050405020304" pitchFamily="18" charset="0"/>
              </a:rPr>
              <a:t>: resistencia a más de un medicamento antituberculoso de primera línea (que no sea </a:t>
            </a:r>
            <a:r>
              <a:rPr lang="es-CO" sz="1600" kern="100" dirty="0" err="1">
                <a:latin typeface="Arial" panose="020B0604020202020204" pitchFamily="34" charset="0"/>
                <a:ea typeface="Times New Roman" panose="02020603050405020304" pitchFamily="18" charset="0"/>
              </a:rPr>
              <a:t>isoniazida</a:t>
            </a:r>
            <a:r>
              <a:rPr lang="es-CO" sz="1600" kern="100" dirty="0">
                <a:latin typeface="Arial" panose="020B0604020202020204" pitchFamily="34" charset="0"/>
                <a:ea typeface="Times New Roman" panose="02020603050405020304" pitchFamily="18" charset="0"/>
              </a:rPr>
              <a:t> y rifampicina a la vez)</a:t>
            </a:r>
            <a:endParaRPr lang="es-CO" sz="1333" kern="100" dirty="0">
              <a:latin typeface="Arial" panose="020B0604020202020204" pitchFamily="34" charset="0"/>
              <a:ea typeface="Batang"/>
            </a:endParaRPr>
          </a:p>
          <a:p>
            <a:pPr algn="just">
              <a:spcBef>
                <a:spcPts val="1600"/>
              </a:spcBef>
              <a:tabLst>
                <a:tab pos="360671" algn="l"/>
              </a:tabLst>
            </a:pPr>
            <a:r>
              <a:rPr lang="es-CO" sz="1600" b="1" kern="100" dirty="0" err="1">
                <a:solidFill>
                  <a:schemeClr val="bg2">
                    <a:lumMod val="75000"/>
                  </a:schemeClr>
                </a:solidFill>
                <a:latin typeface="Arial" panose="020B0604020202020204" pitchFamily="34" charset="0"/>
                <a:ea typeface="Times New Roman" panose="02020603050405020304" pitchFamily="18" charset="0"/>
              </a:rPr>
              <a:t>Multidrogorresistencia</a:t>
            </a:r>
            <a:r>
              <a:rPr lang="es-CO" sz="1600" b="1" kern="100" dirty="0">
                <a:solidFill>
                  <a:schemeClr val="bg2">
                    <a:lumMod val="75000"/>
                  </a:schemeClr>
                </a:solidFill>
                <a:latin typeface="Arial" panose="020B0604020202020204" pitchFamily="34" charset="0"/>
                <a:ea typeface="Times New Roman" panose="02020603050405020304" pitchFamily="18" charset="0"/>
              </a:rPr>
              <a:t> (MDR):</a:t>
            </a:r>
            <a:r>
              <a:rPr lang="es-CO" sz="1600" kern="100" dirty="0">
                <a:latin typeface="Arial" panose="020B0604020202020204" pitchFamily="34" charset="0"/>
                <a:ea typeface="Times New Roman" panose="02020603050405020304" pitchFamily="18" charset="0"/>
              </a:rPr>
              <a:t> </a:t>
            </a:r>
            <a:r>
              <a:rPr lang="es-CO" sz="1600" kern="100" dirty="0">
                <a:latin typeface="Arial" panose="020B0604020202020204" pitchFamily="34" charset="0"/>
                <a:ea typeface="Batang"/>
              </a:rPr>
              <a:t>resistencia in vitro a </a:t>
            </a:r>
            <a:r>
              <a:rPr lang="es-CO" sz="1600" kern="100" dirty="0" err="1">
                <a:latin typeface="Arial" panose="020B0604020202020204" pitchFamily="34" charset="0"/>
                <a:ea typeface="Batang"/>
              </a:rPr>
              <a:t>isoniazida</a:t>
            </a:r>
            <a:r>
              <a:rPr lang="es-CO" sz="1600" kern="100" dirty="0">
                <a:latin typeface="Arial" panose="020B0604020202020204" pitchFamily="34" charset="0"/>
                <a:ea typeface="Batang"/>
              </a:rPr>
              <a:t> y rifampicina simultáneamente o combinada con otros fármacos antituberculosos</a:t>
            </a:r>
            <a:endParaRPr lang="es-CO" sz="1333" kern="100" dirty="0">
              <a:latin typeface="Arial" panose="020B0604020202020204" pitchFamily="34" charset="0"/>
              <a:ea typeface="Batang"/>
            </a:endParaRPr>
          </a:p>
          <a:p>
            <a:pPr algn="just">
              <a:spcBef>
                <a:spcPts val="1600"/>
              </a:spcBef>
              <a:tabLst>
                <a:tab pos="360671" algn="l"/>
              </a:tabLst>
            </a:pPr>
            <a:r>
              <a:rPr lang="es-CO" sz="1600" b="1" kern="100" dirty="0">
                <a:solidFill>
                  <a:schemeClr val="bg2">
                    <a:lumMod val="75000"/>
                  </a:schemeClr>
                </a:solidFill>
                <a:latin typeface="Arial" panose="020B0604020202020204" pitchFamily="34" charset="0"/>
                <a:ea typeface="Times New Roman" panose="02020603050405020304" pitchFamily="18" charset="0"/>
              </a:rPr>
              <a:t>Extensamente resistente (XDR)</a:t>
            </a:r>
            <a:r>
              <a:rPr lang="es-CO" sz="1600" kern="100" dirty="0">
                <a:solidFill>
                  <a:schemeClr val="bg2">
                    <a:lumMod val="75000"/>
                  </a:schemeClr>
                </a:solidFill>
                <a:latin typeface="Arial" panose="020B0604020202020204" pitchFamily="34" charset="0"/>
                <a:ea typeface="Times New Roman" panose="02020603050405020304" pitchFamily="18" charset="0"/>
              </a:rPr>
              <a:t>:</a:t>
            </a:r>
            <a:r>
              <a:rPr lang="es-CO" sz="1600" kern="100" dirty="0">
                <a:latin typeface="Arial" panose="020B0604020202020204" pitchFamily="34" charset="0"/>
                <a:ea typeface="Times New Roman" panose="02020603050405020304" pitchFamily="18" charset="0"/>
              </a:rPr>
              <a:t> es un caso con </a:t>
            </a:r>
            <a:r>
              <a:rPr lang="es-CO" sz="1600" kern="100" dirty="0" err="1">
                <a:latin typeface="Arial" panose="020B0604020202020204" pitchFamily="34" charset="0"/>
                <a:ea typeface="Times New Roman" panose="02020603050405020304" pitchFamily="18" charset="0"/>
              </a:rPr>
              <a:t>multidrogorresistencia</a:t>
            </a:r>
            <a:r>
              <a:rPr lang="es-CO" sz="1600" kern="100" dirty="0">
                <a:latin typeface="Arial" panose="020B0604020202020204" pitchFamily="34" charset="0"/>
                <a:ea typeface="Times New Roman" panose="02020603050405020304" pitchFamily="18" charset="0"/>
              </a:rPr>
              <a:t>, que es resistente a una </a:t>
            </a:r>
            <a:r>
              <a:rPr lang="es-CO" sz="1600" kern="100" dirty="0" err="1">
                <a:latin typeface="Arial" panose="020B0604020202020204" pitchFamily="34" charset="0"/>
                <a:ea typeface="Times New Roman" panose="02020603050405020304" pitchFamily="18" charset="0"/>
              </a:rPr>
              <a:t>fluoroquinolona</a:t>
            </a:r>
            <a:r>
              <a:rPr lang="es-CO" sz="1600" kern="100" dirty="0">
                <a:latin typeface="Arial" panose="020B0604020202020204" pitchFamily="34" charset="0"/>
                <a:ea typeface="Times New Roman" panose="02020603050405020304" pitchFamily="18" charset="0"/>
              </a:rPr>
              <a:t> </a:t>
            </a:r>
            <a:r>
              <a:rPr lang="es-CO" sz="1600" i="1" kern="100" dirty="0">
                <a:latin typeface="Arial" panose="020B0604020202020204" pitchFamily="34" charset="0"/>
                <a:ea typeface="Times New Roman" panose="02020603050405020304" pitchFamily="18" charset="0"/>
              </a:rPr>
              <a:t>y</a:t>
            </a:r>
            <a:r>
              <a:rPr lang="es-CO" sz="1600" kern="100" dirty="0">
                <a:latin typeface="Arial" panose="020B0604020202020204" pitchFamily="34" charset="0"/>
                <a:ea typeface="Times New Roman" panose="02020603050405020304" pitchFamily="18" charset="0"/>
              </a:rPr>
              <a:t> al menos a uno de los medicamentos inyectables de segunda línea.</a:t>
            </a:r>
            <a:endParaRPr lang="es-CO" sz="1333" kern="100" dirty="0">
              <a:latin typeface="Arial" panose="020B0604020202020204" pitchFamily="34" charset="0"/>
              <a:ea typeface="Batang"/>
            </a:endParaRPr>
          </a:p>
          <a:p>
            <a:pPr algn="just">
              <a:spcBef>
                <a:spcPts val="1600"/>
              </a:spcBef>
              <a:tabLst>
                <a:tab pos="360671" algn="l"/>
              </a:tabLst>
            </a:pPr>
            <a:r>
              <a:rPr lang="es-CO" sz="1600" b="1" kern="100" dirty="0">
                <a:solidFill>
                  <a:schemeClr val="bg2">
                    <a:lumMod val="75000"/>
                  </a:schemeClr>
                </a:solidFill>
                <a:latin typeface="Arial" panose="020B0604020202020204" pitchFamily="34" charset="0"/>
                <a:ea typeface="Times New Roman" panose="02020603050405020304" pitchFamily="18" charset="0"/>
              </a:rPr>
              <a:t>Resistencia a la rifampicina (RR)</a:t>
            </a:r>
            <a:r>
              <a:rPr lang="es-CO" sz="1600" kern="100" dirty="0">
                <a:solidFill>
                  <a:schemeClr val="bg2">
                    <a:lumMod val="75000"/>
                  </a:schemeClr>
                </a:solidFill>
                <a:latin typeface="Arial" panose="020B0604020202020204" pitchFamily="34" charset="0"/>
                <a:ea typeface="Times New Roman" panose="02020603050405020304" pitchFamily="18" charset="0"/>
              </a:rPr>
              <a:t>: </a:t>
            </a:r>
            <a:r>
              <a:rPr lang="es-CO" sz="1600" kern="100" dirty="0">
                <a:latin typeface="Arial" panose="020B0604020202020204" pitchFamily="34" charset="0"/>
                <a:ea typeface="Times New Roman" panose="02020603050405020304" pitchFamily="18" charset="0"/>
              </a:rPr>
              <a:t>incluye cualquier resistencia a la rifampicina, detectada utilizando métodos fenotípicos y genotípicos, con o sin resistencia a otros medicamentos antituberculosos, es decir, puede ser un caso de </a:t>
            </a:r>
            <a:r>
              <a:rPr lang="es-CO" sz="1600" kern="100" dirty="0" err="1">
                <a:latin typeface="Arial" panose="020B0604020202020204" pitchFamily="34" charset="0"/>
                <a:ea typeface="Times New Roman" panose="02020603050405020304" pitchFamily="18" charset="0"/>
              </a:rPr>
              <a:t>monorresistencia</a:t>
            </a:r>
            <a:r>
              <a:rPr lang="es-CO" sz="1600" kern="100" dirty="0">
                <a:latin typeface="Arial" panose="020B0604020202020204" pitchFamily="34" charset="0"/>
                <a:ea typeface="Times New Roman" panose="02020603050405020304" pitchFamily="18" charset="0"/>
              </a:rPr>
              <a:t>, </a:t>
            </a:r>
            <a:r>
              <a:rPr lang="es-CO" sz="1600" kern="100" dirty="0" err="1">
                <a:latin typeface="Arial" panose="020B0604020202020204" pitchFamily="34" charset="0"/>
                <a:ea typeface="Times New Roman" panose="02020603050405020304" pitchFamily="18" charset="0"/>
              </a:rPr>
              <a:t>polirresistencia</a:t>
            </a:r>
            <a:r>
              <a:rPr lang="es-CO" sz="1600" kern="100" dirty="0">
                <a:latin typeface="Arial" panose="020B0604020202020204" pitchFamily="34" charset="0"/>
                <a:ea typeface="Times New Roman" panose="02020603050405020304" pitchFamily="18" charset="0"/>
              </a:rPr>
              <a:t>, </a:t>
            </a:r>
            <a:r>
              <a:rPr lang="es-CO" sz="1600" kern="100" dirty="0" err="1">
                <a:latin typeface="Arial" panose="020B0604020202020204" pitchFamily="34" charset="0"/>
                <a:ea typeface="Times New Roman" panose="02020603050405020304" pitchFamily="18" charset="0"/>
              </a:rPr>
              <a:t>multidrogorresistencia</a:t>
            </a:r>
            <a:r>
              <a:rPr lang="es-CO" sz="1600" kern="100" dirty="0">
                <a:latin typeface="Arial" panose="020B0604020202020204" pitchFamily="34" charset="0"/>
                <a:ea typeface="Times New Roman" panose="02020603050405020304" pitchFamily="18" charset="0"/>
              </a:rPr>
              <a:t> o extensamente resistente.</a:t>
            </a:r>
            <a:endParaRPr lang="es-CO" sz="1333" kern="100" dirty="0">
              <a:latin typeface="Arial" panose="020B0604020202020204" pitchFamily="34" charset="0"/>
              <a:ea typeface="Batang"/>
            </a:endParaRPr>
          </a:p>
          <a:p>
            <a:pPr algn="just">
              <a:spcBef>
                <a:spcPts val="1600"/>
              </a:spcBef>
            </a:pPr>
            <a:r>
              <a:rPr lang="es-CO" sz="1600" kern="100" dirty="0">
                <a:latin typeface="Arial" panose="020B0604020202020204" pitchFamily="34" charset="0"/>
                <a:ea typeface="Times New Roman" panose="02020603050405020304" pitchFamily="18" charset="0"/>
              </a:rPr>
              <a:t> </a:t>
            </a:r>
            <a:endParaRPr lang="es-CO" sz="1333" kern="100" dirty="0">
              <a:latin typeface="Arial" panose="020B0604020202020204" pitchFamily="34" charset="0"/>
              <a:ea typeface="Batang"/>
            </a:endParaRPr>
          </a:p>
          <a:p>
            <a:pPr algn="just">
              <a:spcBef>
                <a:spcPts val="800"/>
              </a:spcBef>
            </a:pPr>
            <a:r>
              <a:rPr lang="es-ES" sz="1200" dirty="0">
                <a:latin typeface="Arial" panose="020B0604020202020204" pitchFamily="34" charset="0"/>
                <a:ea typeface="Calibri" panose="020F0502020204030204" pitchFamily="34" charset="0"/>
                <a:cs typeface="Times New Roman" panose="02020603050405020304" pitchFamily="18" charset="0"/>
              </a:rPr>
              <a:t>La definición hace referencia a </a:t>
            </a:r>
            <a:r>
              <a:rPr lang="es-ES" sz="1200" dirty="0" err="1">
                <a:latin typeface="Arial" panose="020B0604020202020204" pitchFamily="34" charset="0"/>
                <a:ea typeface="Times New Roman" panose="02020603050405020304" pitchFamily="18" charset="0"/>
                <a:cs typeface="Times New Roman" panose="02020603050405020304" pitchFamily="18" charset="0"/>
              </a:rPr>
              <a:t>capreomicina</a:t>
            </a:r>
            <a:r>
              <a:rPr lang="es-ES" sz="1200" dirty="0">
                <a:latin typeface="Arial" panose="020B0604020202020204" pitchFamily="34" charset="0"/>
                <a:ea typeface="Times New Roman" panose="02020603050405020304" pitchFamily="18" charset="0"/>
                <a:cs typeface="Times New Roman" panose="02020603050405020304" pitchFamily="18" charset="0"/>
              </a:rPr>
              <a:t>, </a:t>
            </a:r>
            <a:r>
              <a:rPr lang="es-ES" sz="1200" dirty="0" err="1">
                <a:latin typeface="Arial" panose="020B0604020202020204" pitchFamily="34" charset="0"/>
                <a:ea typeface="Times New Roman" panose="02020603050405020304" pitchFamily="18" charset="0"/>
                <a:cs typeface="Times New Roman" panose="02020603050405020304" pitchFamily="18" charset="0"/>
              </a:rPr>
              <a:t>kanamicina</a:t>
            </a:r>
            <a:r>
              <a:rPr lang="es-ES" sz="1200" dirty="0">
                <a:latin typeface="Arial" panose="020B0604020202020204" pitchFamily="34" charset="0"/>
                <a:ea typeface="Times New Roman" panose="02020603050405020304" pitchFamily="18" charset="0"/>
                <a:cs typeface="Times New Roman" panose="02020603050405020304" pitchFamily="18" charset="0"/>
              </a:rPr>
              <a:t> y </a:t>
            </a:r>
            <a:r>
              <a:rPr lang="es-ES" sz="1200" dirty="0" err="1">
                <a:latin typeface="Arial" panose="020B0604020202020204" pitchFamily="34" charset="0"/>
                <a:ea typeface="Times New Roman" panose="02020603050405020304" pitchFamily="18" charset="0"/>
                <a:cs typeface="Times New Roman" panose="02020603050405020304" pitchFamily="18" charset="0"/>
              </a:rPr>
              <a:t>amikacina</a:t>
            </a:r>
            <a:r>
              <a:rPr lang="es-ES" sz="1200" dirty="0">
                <a:latin typeface="Arial" panose="020B0604020202020204" pitchFamily="34" charset="0"/>
                <a:ea typeface="Times New Roman" panose="02020603050405020304" pitchFamily="18" charset="0"/>
                <a:cs typeface="Times New Roman" panose="02020603050405020304" pitchFamily="18" charset="0"/>
              </a:rPr>
              <a:t>. </a:t>
            </a:r>
            <a:r>
              <a:rPr lang="es-ES" sz="1200" dirty="0">
                <a:latin typeface="Arial" panose="020B0604020202020204" pitchFamily="34" charset="0"/>
                <a:ea typeface="Calibri" panose="020F0502020204030204" pitchFamily="34" charset="0"/>
                <a:cs typeface="Times New Roman" panose="02020603050405020304" pitchFamily="18" charset="0"/>
              </a:rPr>
              <a:t>Los casos de tuberculosis con </a:t>
            </a:r>
            <a:r>
              <a:rPr lang="es-ES" sz="1200" dirty="0" err="1">
                <a:latin typeface="Arial" panose="020B0604020202020204" pitchFamily="34" charset="0"/>
                <a:ea typeface="Calibri" panose="020F0502020204030204" pitchFamily="34" charset="0"/>
                <a:cs typeface="Times New Roman" panose="02020603050405020304" pitchFamily="18" charset="0"/>
              </a:rPr>
              <a:t>multidrogorresistencia</a:t>
            </a:r>
            <a:r>
              <a:rPr lang="es-ES" sz="1200" dirty="0">
                <a:latin typeface="Arial" panose="020B0604020202020204" pitchFamily="34" charset="0"/>
                <a:ea typeface="Calibri" panose="020F0502020204030204" pitchFamily="34" charset="0"/>
                <a:cs typeface="Times New Roman" panose="02020603050405020304" pitchFamily="18" charset="0"/>
              </a:rPr>
              <a:t> que son resistentes solo a una </a:t>
            </a:r>
            <a:r>
              <a:rPr lang="es-ES" sz="1200" dirty="0" err="1">
                <a:latin typeface="Arial" panose="020B0604020202020204" pitchFamily="34" charset="0"/>
                <a:ea typeface="Calibri" panose="020F0502020204030204" pitchFamily="34" charset="0"/>
                <a:cs typeface="Times New Roman" panose="02020603050405020304" pitchFamily="18" charset="0"/>
              </a:rPr>
              <a:t>fluoroquinolona</a:t>
            </a:r>
            <a:r>
              <a:rPr lang="es-ES" sz="1200" dirty="0">
                <a:latin typeface="Arial" panose="020B0604020202020204" pitchFamily="34" charset="0"/>
                <a:ea typeface="Calibri" panose="020F0502020204030204" pitchFamily="34" charset="0"/>
                <a:cs typeface="Times New Roman" panose="02020603050405020304" pitchFamily="18" charset="0"/>
              </a:rPr>
              <a:t> </a:t>
            </a:r>
            <a:r>
              <a:rPr lang="es-ES" sz="1200" b="1" u="sng" dirty="0">
                <a:latin typeface="Arial" panose="020B0604020202020204" pitchFamily="34" charset="0"/>
                <a:ea typeface="Calibri" panose="020F0502020204030204" pitchFamily="34" charset="0"/>
                <a:cs typeface="Times New Roman" panose="02020603050405020304" pitchFamily="18" charset="0"/>
              </a:rPr>
              <a:t>o</a:t>
            </a:r>
            <a:r>
              <a:rPr lang="es-ES" sz="1200" dirty="0">
                <a:latin typeface="Arial" panose="020B0604020202020204" pitchFamily="34" charset="0"/>
                <a:ea typeface="Calibri" panose="020F0502020204030204" pitchFamily="34" charset="0"/>
                <a:cs typeface="Times New Roman" panose="02020603050405020304" pitchFamily="18" charset="0"/>
              </a:rPr>
              <a:t> un medicamento inyectable de segunda línea, se han conocido como t</a:t>
            </a:r>
            <a:r>
              <a:rPr lang="es-ES" sz="1200" i="1" dirty="0">
                <a:latin typeface="Arial" panose="020B0604020202020204" pitchFamily="34" charset="0"/>
                <a:ea typeface="Calibri" panose="020F0502020204030204" pitchFamily="34" charset="0"/>
                <a:cs typeface="Times New Roman" panose="02020603050405020304" pitchFamily="18" charset="0"/>
              </a:rPr>
              <a:t>uberculosis pre – XDR</a:t>
            </a:r>
            <a:r>
              <a:rPr lang="es-ES" sz="1200" dirty="0">
                <a:latin typeface="Arial" panose="020B0604020202020204" pitchFamily="34" charset="0"/>
                <a:ea typeface="Calibri" panose="020F0502020204030204" pitchFamily="34" charset="0"/>
                <a:cs typeface="Times New Roman" panose="02020603050405020304" pitchFamily="18" charset="0"/>
              </a:rPr>
              <a:t>. Dadas las recientes recomendaciones internacionales de la OMS desaconsejando el uso de estos medicamentos inyectables, esta clasificación como XDR podría modificarse.</a:t>
            </a:r>
            <a:endParaRPr lang="es-CO" sz="1333" dirty="0">
              <a:latin typeface="Calibri" panose="020F0502020204030204" pitchFamily="34" charset="0"/>
              <a:ea typeface="Calibri" panose="020F0502020204030204" pitchFamily="34" charset="0"/>
              <a:cs typeface="Times New Roman" panose="02020603050405020304" pitchFamily="18" charset="0"/>
            </a:endParaRPr>
          </a:p>
        </p:txBody>
      </p:sp>
      <p:pic>
        <p:nvPicPr>
          <p:cNvPr id="3" name="Imagen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521826" y="3428850"/>
            <a:ext cx="2670175" cy="187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ítulo 3"/>
          <p:cNvSpPr txBox="1">
            <a:spLocks/>
          </p:cNvSpPr>
          <p:nvPr/>
        </p:nvSpPr>
        <p:spPr bwMode="auto">
          <a:xfrm>
            <a:off x="5477302" y="140315"/>
            <a:ext cx="6595429" cy="537883"/>
          </a:xfrm>
          <a:prstGeom prst="rect">
            <a:avLst/>
          </a:prstGeom>
          <a:solidFill>
            <a:schemeClr val="accent2"/>
          </a:solidFill>
          <a:ln>
            <a:noFill/>
          </a:ln>
        </p:spPr>
        <p:txBody>
          <a:bodyPr spcFirstLastPara="1" wrap="square" lIns="91433" tIns="45700" rIns="91433" bIns="45700" anchor="ctr" anchorCtr="0"/>
          <a:lstStyle>
            <a:defPPr marR="0" lvl="0" algn="l" rtl="0">
              <a:lnSpc>
                <a:spcPct val="100000"/>
              </a:lnSpc>
              <a:spcBef>
                <a:spcPts val="0"/>
              </a:spcBef>
              <a:spcAft>
                <a:spcPts val="0"/>
              </a:spcAft>
              <a:defRPr/>
            </a:defPPr>
            <a:lvl1pPr algn="ctr">
              <a:lnSpc>
                <a:spcPct val="90000"/>
              </a:lnSpc>
              <a:buClr>
                <a:srgbClr val="FFFFFF"/>
              </a:buClr>
              <a:buSzPts val="1400"/>
              <a:buFont typeface="Work Sans SemiBold"/>
              <a:buNone/>
              <a:defRPr sz="1800" b="1">
                <a:solidFill>
                  <a:srgbClr val="0066CD"/>
                </a:solidFill>
                <a:latin typeface="Arial" panose="020B0604020202020204" pitchFamily="34" charset="0"/>
                <a:ea typeface="Work Sans Light"/>
                <a:cs typeface="Arial" panose="020B0604020202020204" pitchFamily="34" charset="0"/>
              </a:defRPr>
            </a:lvl1pPr>
            <a:lvl2pPr>
              <a:buClr>
                <a:srgbClr val="FFFFFF"/>
              </a:buClr>
              <a:buSzPts val="1100"/>
              <a:buNone/>
              <a:defRPr>
                <a:solidFill>
                  <a:srgbClr val="FFFFFF"/>
                </a:solidFill>
                <a:latin typeface="Arial"/>
                <a:ea typeface="Arial"/>
                <a:cs typeface="Arial"/>
              </a:defRPr>
            </a:lvl2pPr>
            <a:lvl3pPr>
              <a:buClr>
                <a:srgbClr val="FFFFFF"/>
              </a:buClr>
              <a:buSzPts val="1100"/>
              <a:buNone/>
              <a:defRPr>
                <a:solidFill>
                  <a:srgbClr val="FFFFFF"/>
                </a:solidFill>
                <a:latin typeface="Arial"/>
                <a:ea typeface="Arial"/>
                <a:cs typeface="Arial"/>
              </a:defRPr>
            </a:lvl3pPr>
            <a:lvl4pPr>
              <a:buClr>
                <a:srgbClr val="FFFFFF"/>
              </a:buClr>
              <a:buSzPts val="1100"/>
              <a:buNone/>
              <a:defRPr>
                <a:solidFill>
                  <a:srgbClr val="FFFFFF"/>
                </a:solidFill>
                <a:latin typeface="Arial"/>
                <a:ea typeface="Arial"/>
                <a:cs typeface="Arial"/>
              </a:defRPr>
            </a:lvl4pPr>
            <a:lvl5pPr>
              <a:buClr>
                <a:srgbClr val="FFFFFF"/>
              </a:buClr>
              <a:buSzPts val="1100"/>
              <a:buNone/>
              <a:defRPr>
                <a:solidFill>
                  <a:srgbClr val="FFFFFF"/>
                </a:solidFill>
                <a:latin typeface="Arial"/>
                <a:ea typeface="Arial"/>
                <a:cs typeface="Arial"/>
              </a:defRPr>
            </a:lvl5pPr>
            <a:lvl6pPr>
              <a:buClr>
                <a:srgbClr val="FFFFFF"/>
              </a:buClr>
              <a:buSzPts val="1100"/>
              <a:buNone/>
              <a:defRPr>
                <a:solidFill>
                  <a:srgbClr val="FFFFFF"/>
                </a:solidFill>
                <a:latin typeface="Arial"/>
                <a:ea typeface="Arial"/>
                <a:cs typeface="Arial"/>
              </a:defRPr>
            </a:lvl6pPr>
            <a:lvl7pPr>
              <a:buClr>
                <a:srgbClr val="FFFFFF"/>
              </a:buClr>
              <a:buSzPts val="1100"/>
              <a:buNone/>
              <a:defRPr>
                <a:solidFill>
                  <a:srgbClr val="FFFFFF"/>
                </a:solidFill>
                <a:latin typeface="Arial"/>
                <a:ea typeface="Arial"/>
                <a:cs typeface="Arial"/>
              </a:defRPr>
            </a:lvl7pPr>
            <a:lvl8pPr>
              <a:buClr>
                <a:srgbClr val="FFFFFF"/>
              </a:buClr>
              <a:buSzPts val="1100"/>
              <a:buNone/>
              <a:defRPr>
                <a:solidFill>
                  <a:srgbClr val="FFFFFF"/>
                </a:solidFill>
                <a:latin typeface="Arial"/>
                <a:ea typeface="Arial"/>
                <a:cs typeface="Arial"/>
              </a:defRPr>
            </a:lvl8pPr>
            <a:lvl9pPr>
              <a:buClr>
                <a:srgbClr val="FFFFFF"/>
              </a:buClr>
              <a:buSzPts val="1100"/>
              <a:buNone/>
              <a:defRPr>
                <a:solidFill>
                  <a:srgbClr val="FFFFFF"/>
                </a:solidFill>
                <a:latin typeface="Arial"/>
                <a:ea typeface="Arial"/>
                <a:cs typeface="Arial"/>
              </a:defRPr>
            </a:lvl9pPr>
          </a:lstStyle>
          <a:p>
            <a:r>
              <a:rPr lang="es-CO" sz="1867" dirty="0">
                <a:solidFill>
                  <a:schemeClr val="accent4">
                    <a:lumMod val="50000"/>
                  </a:schemeClr>
                </a:solidFill>
              </a:rPr>
              <a:t>Capítulo 1 Definiciones Programáticas </a:t>
            </a:r>
            <a:endParaRPr lang="es-ES" sz="1867" dirty="0">
              <a:solidFill>
                <a:schemeClr val="accent4">
                  <a:lumMod val="50000"/>
                </a:schemeClr>
              </a:solidFill>
            </a:endParaRPr>
          </a:p>
        </p:txBody>
      </p:sp>
    </p:spTree>
    <p:extLst>
      <p:ext uri="{BB962C8B-B14F-4D97-AF65-F5344CB8AC3E}">
        <p14:creationId xmlns:p14="http://schemas.microsoft.com/office/powerpoint/2010/main" val="25826829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la 7"/>
          <p:cNvGraphicFramePr>
            <a:graphicFrameLocks noGrp="1"/>
          </p:cNvGraphicFramePr>
          <p:nvPr>
            <p:extLst>
              <p:ext uri="{D42A27DB-BD31-4B8C-83A1-F6EECF244321}">
                <p14:modId xmlns:p14="http://schemas.microsoft.com/office/powerpoint/2010/main" val="1726098408"/>
              </p:ext>
            </p:extLst>
          </p:nvPr>
        </p:nvGraphicFramePr>
        <p:xfrm>
          <a:off x="455218" y="1596096"/>
          <a:ext cx="11104723" cy="4874927"/>
        </p:xfrm>
        <a:graphic>
          <a:graphicData uri="http://schemas.openxmlformats.org/drawingml/2006/table">
            <a:tbl>
              <a:tblPr firstRow="1" firstCol="1" bandRow="1">
                <a:tableStyleId>{7DF18680-E054-41AD-8BC1-D1AEF772440D}</a:tableStyleId>
              </a:tblPr>
              <a:tblGrid>
                <a:gridCol w="1537046">
                  <a:extLst>
                    <a:ext uri="{9D8B030D-6E8A-4147-A177-3AD203B41FA5}">
                      <a16:colId xmlns:a16="http://schemas.microsoft.com/office/drawing/2014/main" xmlns="" val="20000"/>
                    </a:ext>
                  </a:extLst>
                </a:gridCol>
                <a:gridCol w="9567677">
                  <a:extLst>
                    <a:ext uri="{9D8B030D-6E8A-4147-A177-3AD203B41FA5}">
                      <a16:colId xmlns:a16="http://schemas.microsoft.com/office/drawing/2014/main" xmlns="" val="20001"/>
                    </a:ext>
                  </a:extLst>
                </a:gridCol>
              </a:tblGrid>
              <a:tr h="297473">
                <a:tc>
                  <a:txBody>
                    <a:bodyPr/>
                    <a:lstStyle/>
                    <a:p>
                      <a:pPr fontAlgn="auto">
                        <a:lnSpc>
                          <a:spcPct val="100000"/>
                        </a:lnSpc>
                        <a:spcBef>
                          <a:spcPts val="600"/>
                        </a:spcBef>
                        <a:spcAft>
                          <a:spcPts val="0"/>
                        </a:spcAft>
                        <a:tabLst>
                          <a:tab pos="270510" algn="l"/>
                        </a:tabLst>
                      </a:pPr>
                      <a:r>
                        <a:rPr lang="es-ES" sz="1600" dirty="0">
                          <a:effectLst/>
                        </a:rPr>
                        <a:t>Resultado</a:t>
                      </a:r>
                      <a:endParaRPr lang="es-CO"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3836" marR="63836" marT="0" marB="0"/>
                </a:tc>
                <a:tc>
                  <a:txBody>
                    <a:bodyPr/>
                    <a:lstStyle/>
                    <a:p>
                      <a:pPr algn="ctr" fontAlgn="auto">
                        <a:lnSpc>
                          <a:spcPct val="100000"/>
                        </a:lnSpc>
                        <a:spcBef>
                          <a:spcPts val="600"/>
                        </a:spcBef>
                        <a:spcAft>
                          <a:spcPts val="0"/>
                        </a:spcAft>
                        <a:tabLst>
                          <a:tab pos="270510" algn="l"/>
                        </a:tabLst>
                      </a:pPr>
                      <a:r>
                        <a:rPr lang="es-ES" sz="1600" dirty="0">
                          <a:effectLst/>
                        </a:rPr>
                        <a:t>Definición</a:t>
                      </a:r>
                      <a:endParaRPr lang="es-CO"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3836" marR="63836" marT="0" marB="0"/>
                </a:tc>
                <a:extLst>
                  <a:ext uri="{0D108BD9-81ED-4DB2-BD59-A6C34878D82A}">
                    <a16:rowId xmlns:a16="http://schemas.microsoft.com/office/drawing/2014/main" xmlns="" val="10000"/>
                  </a:ext>
                </a:extLst>
              </a:tr>
              <a:tr h="678659">
                <a:tc>
                  <a:txBody>
                    <a:bodyPr/>
                    <a:lstStyle/>
                    <a:p>
                      <a:pPr algn="just" fontAlgn="base">
                        <a:lnSpc>
                          <a:spcPct val="100000"/>
                        </a:lnSpc>
                        <a:spcBef>
                          <a:spcPts val="1200"/>
                        </a:spcBef>
                        <a:spcAft>
                          <a:spcPts val="0"/>
                        </a:spcAft>
                        <a:tabLst>
                          <a:tab pos="270510" algn="l"/>
                        </a:tabLst>
                      </a:pPr>
                      <a:r>
                        <a:rPr lang="es-CO" sz="1600" kern="100">
                          <a:effectLst/>
                        </a:rPr>
                        <a:t>Curado</a:t>
                      </a:r>
                      <a:r>
                        <a:rPr lang="es-CO" sz="1600" kern="100" baseline="30000">
                          <a:effectLst/>
                        </a:rPr>
                        <a:t>A</a:t>
                      </a:r>
                      <a:endParaRPr lang="es-CO" sz="1600" kern="100">
                        <a:effectLst/>
                        <a:latin typeface="Arial" panose="020B0604020202020204" pitchFamily="34" charset="0"/>
                        <a:ea typeface="Batang"/>
                        <a:cs typeface="Times New Roman" panose="02020603050405020304" pitchFamily="18" charset="0"/>
                      </a:endParaRPr>
                    </a:p>
                  </a:txBody>
                  <a:tcPr marL="63836" marR="63836" marT="0" marB="0" anchor="ctr"/>
                </a:tc>
                <a:tc>
                  <a:txBody>
                    <a:bodyPr/>
                    <a:lstStyle/>
                    <a:p>
                      <a:pPr algn="just" fontAlgn="base">
                        <a:lnSpc>
                          <a:spcPct val="100000"/>
                        </a:lnSpc>
                        <a:spcBef>
                          <a:spcPts val="1200"/>
                        </a:spcBef>
                        <a:spcAft>
                          <a:spcPts val="0"/>
                        </a:spcAft>
                        <a:tabLst>
                          <a:tab pos="270510" algn="l"/>
                        </a:tabLst>
                      </a:pPr>
                      <a:r>
                        <a:rPr lang="es-CO" sz="1600" kern="100" dirty="0">
                          <a:effectLst/>
                        </a:rPr>
                        <a:t>Persona afectada por tuberculosis pulmonar con bacteriología confirmada al inicio del tratamiento y que tiene baciloscopia o cultivo negativo en el último mes de tratamiento y al menos en una ocasión anterior por lo menos con un mes de diferencia.</a:t>
                      </a:r>
                      <a:endParaRPr lang="es-CO" sz="1600" kern="100" dirty="0">
                        <a:effectLst/>
                        <a:latin typeface="Arial" panose="020B0604020202020204" pitchFamily="34" charset="0"/>
                        <a:ea typeface="Batang"/>
                        <a:cs typeface="Times New Roman" panose="02020603050405020304" pitchFamily="18" charset="0"/>
                      </a:endParaRPr>
                    </a:p>
                  </a:txBody>
                  <a:tcPr marL="63836" marR="63836" marT="0" marB="0"/>
                </a:tc>
                <a:extLst>
                  <a:ext uri="{0D108BD9-81ED-4DB2-BD59-A6C34878D82A}">
                    <a16:rowId xmlns:a16="http://schemas.microsoft.com/office/drawing/2014/main" xmlns="" val="10001"/>
                  </a:ext>
                </a:extLst>
              </a:tr>
              <a:tr h="894598">
                <a:tc>
                  <a:txBody>
                    <a:bodyPr/>
                    <a:lstStyle/>
                    <a:p>
                      <a:pPr algn="just" fontAlgn="base">
                        <a:lnSpc>
                          <a:spcPct val="100000"/>
                        </a:lnSpc>
                        <a:spcBef>
                          <a:spcPts val="1200"/>
                        </a:spcBef>
                        <a:spcAft>
                          <a:spcPts val="0"/>
                        </a:spcAft>
                        <a:tabLst>
                          <a:tab pos="270510" algn="l"/>
                        </a:tabLst>
                      </a:pPr>
                      <a:r>
                        <a:rPr lang="es-CO" sz="1600" kern="100">
                          <a:effectLst/>
                        </a:rPr>
                        <a:t>Tratamiento terminado</a:t>
                      </a:r>
                      <a:r>
                        <a:rPr lang="es-CO" sz="1600" kern="100" baseline="30000">
                          <a:effectLst/>
                        </a:rPr>
                        <a:t>B</a:t>
                      </a:r>
                      <a:endParaRPr lang="es-CO" sz="1600" kern="100">
                        <a:effectLst/>
                        <a:latin typeface="Arial" panose="020B0604020202020204" pitchFamily="34" charset="0"/>
                        <a:ea typeface="Batang"/>
                        <a:cs typeface="Times New Roman" panose="02020603050405020304" pitchFamily="18" charset="0"/>
                      </a:endParaRPr>
                    </a:p>
                  </a:txBody>
                  <a:tcPr marL="63836" marR="63836" marT="0" marB="0" anchor="ctr"/>
                </a:tc>
                <a:tc>
                  <a:txBody>
                    <a:bodyPr/>
                    <a:lstStyle/>
                    <a:p>
                      <a:pPr algn="just" fontAlgn="base">
                        <a:lnSpc>
                          <a:spcPct val="100000"/>
                        </a:lnSpc>
                        <a:spcBef>
                          <a:spcPts val="1200"/>
                        </a:spcBef>
                        <a:spcAft>
                          <a:spcPts val="0"/>
                        </a:spcAft>
                        <a:tabLst>
                          <a:tab pos="270510" algn="l"/>
                        </a:tabLst>
                      </a:pPr>
                      <a:r>
                        <a:rPr lang="es-CO" sz="1600" kern="100" dirty="0">
                          <a:effectLst/>
                        </a:rPr>
                        <a:t>Persona afectada por tuberculosis que completó el tratamiento sin evidencia de fracaso, pero sin constancia que demuestre que la baciloscopia o el cultivo de esputo del último mes de tratamiento y al menos en una ocasión anterior, fueron negativos, ya sea porque las pruebas no se hicieron o porque los resultados no están disponibles.</a:t>
                      </a:r>
                      <a:endParaRPr lang="es-CO" sz="1600" kern="100" dirty="0">
                        <a:effectLst/>
                        <a:latin typeface="Arial" panose="020B0604020202020204" pitchFamily="34" charset="0"/>
                        <a:ea typeface="Batang"/>
                        <a:cs typeface="Times New Roman" panose="02020603050405020304" pitchFamily="18" charset="0"/>
                      </a:endParaRPr>
                    </a:p>
                  </a:txBody>
                  <a:tcPr marL="63836" marR="63836" marT="0" marB="0"/>
                </a:tc>
                <a:extLst>
                  <a:ext uri="{0D108BD9-81ED-4DB2-BD59-A6C34878D82A}">
                    <a16:rowId xmlns:a16="http://schemas.microsoft.com/office/drawing/2014/main" xmlns="" val="10002"/>
                  </a:ext>
                </a:extLst>
              </a:tr>
              <a:tr h="462724">
                <a:tc>
                  <a:txBody>
                    <a:bodyPr/>
                    <a:lstStyle/>
                    <a:p>
                      <a:pPr algn="just" fontAlgn="base">
                        <a:lnSpc>
                          <a:spcPct val="100000"/>
                        </a:lnSpc>
                        <a:spcBef>
                          <a:spcPts val="1200"/>
                        </a:spcBef>
                        <a:spcAft>
                          <a:spcPts val="0"/>
                        </a:spcAft>
                        <a:tabLst>
                          <a:tab pos="270510" algn="l"/>
                        </a:tabLst>
                      </a:pPr>
                      <a:r>
                        <a:rPr lang="es-CO" sz="1600" kern="100">
                          <a:effectLst/>
                        </a:rPr>
                        <a:t>Fracaso</a:t>
                      </a:r>
                      <a:r>
                        <a:rPr lang="es-CO" sz="1600" kern="100" baseline="30000">
                          <a:effectLst/>
                        </a:rPr>
                        <a:t>C</a:t>
                      </a:r>
                      <a:endParaRPr lang="es-CO" sz="1600" kern="100">
                        <a:effectLst/>
                        <a:latin typeface="Arial" panose="020B0604020202020204" pitchFamily="34" charset="0"/>
                        <a:ea typeface="Batang"/>
                        <a:cs typeface="Times New Roman" panose="02020603050405020304" pitchFamily="18" charset="0"/>
                      </a:endParaRPr>
                    </a:p>
                  </a:txBody>
                  <a:tcPr marL="63836" marR="63836" marT="0" marB="0" anchor="ctr"/>
                </a:tc>
                <a:tc>
                  <a:txBody>
                    <a:bodyPr/>
                    <a:lstStyle/>
                    <a:p>
                      <a:pPr algn="just" fontAlgn="base">
                        <a:lnSpc>
                          <a:spcPct val="100000"/>
                        </a:lnSpc>
                        <a:spcBef>
                          <a:spcPts val="1200"/>
                        </a:spcBef>
                        <a:spcAft>
                          <a:spcPts val="0"/>
                        </a:spcAft>
                        <a:tabLst>
                          <a:tab pos="270510" algn="l"/>
                        </a:tabLst>
                      </a:pPr>
                      <a:r>
                        <a:rPr lang="es-CO" sz="1600" kern="100" dirty="0">
                          <a:effectLst/>
                        </a:rPr>
                        <a:t>Persona afectada por tuberculosis cuya baciloscopia o </a:t>
                      </a:r>
                      <a:r>
                        <a:rPr lang="es-CO" sz="1600" kern="100" dirty="0" err="1">
                          <a:effectLst/>
                        </a:rPr>
                        <a:t>cultivo</a:t>
                      </a:r>
                      <a:r>
                        <a:rPr lang="es-CO" sz="1600" kern="100" baseline="30000" dirty="0" err="1">
                          <a:effectLst/>
                        </a:rPr>
                        <a:t>D</a:t>
                      </a:r>
                      <a:r>
                        <a:rPr lang="es-CO" sz="1600" kern="100" dirty="0">
                          <a:effectLst/>
                        </a:rPr>
                        <a:t> de esputo es positivo en el mes 4 o posterior durante el tratamiento </a:t>
                      </a:r>
                      <a:r>
                        <a:rPr lang="es-CO" sz="1600" kern="100" baseline="30000" dirty="0">
                          <a:effectLst/>
                        </a:rPr>
                        <a:t>E,F,G</a:t>
                      </a:r>
                      <a:r>
                        <a:rPr lang="es-CO" sz="1600" kern="100" dirty="0">
                          <a:effectLst/>
                        </a:rPr>
                        <a:t>.</a:t>
                      </a:r>
                      <a:endParaRPr lang="es-CO" sz="1600" kern="100" dirty="0">
                        <a:effectLst/>
                        <a:latin typeface="Arial" panose="020B0604020202020204" pitchFamily="34" charset="0"/>
                        <a:ea typeface="Batang"/>
                        <a:cs typeface="Times New Roman" panose="02020603050405020304" pitchFamily="18" charset="0"/>
                      </a:endParaRPr>
                    </a:p>
                  </a:txBody>
                  <a:tcPr marL="63836" marR="63836" marT="0" marB="0"/>
                </a:tc>
                <a:extLst>
                  <a:ext uri="{0D108BD9-81ED-4DB2-BD59-A6C34878D82A}">
                    <a16:rowId xmlns:a16="http://schemas.microsoft.com/office/drawing/2014/main" xmlns="" val="10003"/>
                  </a:ext>
                </a:extLst>
              </a:tr>
              <a:tr h="462724">
                <a:tc>
                  <a:txBody>
                    <a:bodyPr/>
                    <a:lstStyle/>
                    <a:p>
                      <a:pPr algn="just" fontAlgn="base">
                        <a:lnSpc>
                          <a:spcPct val="100000"/>
                        </a:lnSpc>
                        <a:spcBef>
                          <a:spcPts val="1200"/>
                        </a:spcBef>
                        <a:spcAft>
                          <a:spcPts val="0"/>
                        </a:spcAft>
                        <a:tabLst>
                          <a:tab pos="270510" algn="l"/>
                        </a:tabLst>
                      </a:pPr>
                      <a:r>
                        <a:rPr lang="es-CO" sz="1600" kern="100">
                          <a:effectLst/>
                        </a:rPr>
                        <a:t>Fallecido</a:t>
                      </a:r>
                      <a:endParaRPr lang="es-CO" sz="1600" kern="100">
                        <a:effectLst/>
                        <a:latin typeface="Arial" panose="020B0604020202020204" pitchFamily="34" charset="0"/>
                        <a:ea typeface="Batang"/>
                        <a:cs typeface="Times New Roman" panose="02020603050405020304" pitchFamily="18" charset="0"/>
                      </a:endParaRPr>
                    </a:p>
                  </a:txBody>
                  <a:tcPr marL="63836" marR="63836" marT="0" marB="0" anchor="ctr"/>
                </a:tc>
                <a:tc>
                  <a:txBody>
                    <a:bodyPr/>
                    <a:lstStyle/>
                    <a:p>
                      <a:pPr algn="just" fontAlgn="base">
                        <a:lnSpc>
                          <a:spcPct val="100000"/>
                        </a:lnSpc>
                        <a:spcBef>
                          <a:spcPts val="1200"/>
                        </a:spcBef>
                        <a:spcAft>
                          <a:spcPts val="0"/>
                        </a:spcAft>
                        <a:tabLst>
                          <a:tab pos="270510" algn="l"/>
                        </a:tabLst>
                      </a:pPr>
                      <a:r>
                        <a:rPr lang="es-CO" sz="1600" kern="100" dirty="0">
                          <a:effectLst/>
                        </a:rPr>
                        <a:t>Persona afectada por tuberculosis que muere por cualquier razón antes de comenzar el tratamiento o durante su curso.</a:t>
                      </a:r>
                      <a:endParaRPr lang="es-CO" sz="1600" kern="100" dirty="0">
                        <a:effectLst/>
                        <a:latin typeface="Arial" panose="020B0604020202020204" pitchFamily="34" charset="0"/>
                        <a:ea typeface="Batang"/>
                        <a:cs typeface="Times New Roman" panose="02020603050405020304" pitchFamily="18" charset="0"/>
                      </a:endParaRPr>
                    </a:p>
                  </a:txBody>
                  <a:tcPr marL="63836" marR="63836" marT="0" marB="0"/>
                </a:tc>
                <a:extLst>
                  <a:ext uri="{0D108BD9-81ED-4DB2-BD59-A6C34878D82A}">
                    <a16:rowId xmlns:a16="http://schemas.microsoft.com/office/drawing/2014/main" xmlns="" val="10004"/>
                  </a:ext>
                </a:extLst>
              </a:tr>
              <a:tr h="756776">
                <a:tc>
                  <a:txBody>
                    <a:bodyPr/>
                    <a:lstStyle/>
                    <a:p>
                      <a:pPr algn="just" fontAlgn="base">
                        <a:lnSpc>
                          <a:spcPct val="100000"/>
                        </a:lnSpc>
                        <a:spcBef>
                          <a:spcPts val="1200"/>
                        </a:spcBef>
                        <a:spcAft>
                          <a:spcPts val="0"/>
                        </a:spcAft>
                        <a:tabLst>
                          <a:tab pos="270510" algn="l"/>
                        </a:tabLst>
                      </a:pPr>
                      <a:r>
                        <a:rPr lang="es-CO" sz="1600" kern="100">
                          <a:effectLst/>
                        </a:rPr>
                        <a:t>Pérdida en el seguimiento</a:t>
                      </a:r>
                      <a:endParaRPr lang="es-CO" sz="1600" kern="100">
                        <a:effectLst/>
                        <a:latin typeface="Arial" panose="020B0604020202020204" pitchFamily="34" charset="0"/>
                        <a:ea typeface="Batang"/>
                        <a:cs typeface="Times New Roman" panose="02020603050405020304" pitchFamily="18" charset="0"/>
                      </a:endParaRPr>
                    </a:p>
                  </a:txBody>
                  <a:tcPr marL="63836" marR="63836" marT="0" marB="0" anchor="ctr"/>
                </a:tc>
                <a:tc>
                  <a:txBody>
                    <a:bodyPr/>
                    <a:lstStyle/>
                    <a:p>
                      <a:pPr algn="just" fontAlgn="base">
                        <a:lnSpc>
                          <a:spcPct val="100000"/>
                        </a:lnSpc>
                        <a:spcBef>
                          <a:spcPts val="1200"/>
                        </a:spcBef>
                        <a:spcAft>
                          <a:spcPts val="0"/>
                        </a:spcAft>
                        <a:tabLst>
                          <a:tab pos="270510" algn="l"/>
                        </a:tabLst>
                      </a:pPr>
                      <a:r>
                        <a:rPr lang="es-CO" sz="1600" kern="100" dirty="0">
                          <a:effectLst/>
                        </a:rPr>
                        <a:t>Persona afectada por tuberculosis que no inició tratamiento o interrumpió el tratamiento durante 1 mes o más.</a:t>
                      </a:r>
                      <a:endParaRPr lang="es-CO" sz="1600" kern="100" dirty="0">
                        <a:effectLst/>
                        <a:latin typeface="Arial" panose="020B0604020202020204" pitchFamily="34" charset="0"/>
                        <a:ea typeface="Batang"/>
                        <a:cs typeface="Times New Roman" panose="02020603050405020304" pitchFamily="18" charset="0"/>
                      </a:endParaRPr>
                    </a:p>
                  </a:txBody>
                  <a:tcPr marL="63836" marR="63836" marT="0" marB="0"/>
                </a:tc>
                <a:extLst>
                  <a:ext uri="{0D108BD9-81ED-4DB2-BD59-A6C34878D82A}">
                    <a16:rowId xmlns:a16="http://schemas.microsoft.com/office/drawing/2014/main" xmlns="" val="10005"/>
                  </a:ext>
                </a:extLst>
              </a:tr>
              <a:tr h="678659">
                <a:tc>
                  <a:txBody>
                    <a:bodyPr/>
                    <a:lstStyle/>
                    <a:p>
                      <a:pPr algn="just" fontAlgn="base">
                        <a:lnSpc>
                          <a:spcPct val="100000"/>
                        </a:lnSpc>
                        <a:spcBef>
                          <a:spcPts val="1200"/>
                        </a:spcBef>
                        <a:spcAft>
                          <a:spcPts val="0"/>
                        </a:spcAft>
                        <a:tabLst>
                          <a:tab pos="270510" algn="l"/>
                        </a:tabLst>
                      </a:pPr>
                      <a:r>
                        <a:rPr lang="es-CO" sz="1600" kern="100">
                          <a:effectLst/>
                        </a:rPr>
                        <a:t>No evaluado</a:t>
                      </a:r>
                      <a:r>
                        <a:rPr lang="es-CO" sz="1600" kern="100" baseline="30000">
                          <a:effectLst/>
                        </a:rPr>
                        <a:t>H</a:t>
                      </a:r>
                      <a:endParaRPr lang="es-CO" sz="1600" kern="100">
                        <a:effectLst/>
                        <a:latin typeface="Arial" panose="020B0604020202020204" pitchFamily="34" charset="0"/>
                        <a:ea typeface="Batang"/>
                        <a:cs typeface="Times New Roman" panose="02020603050405020304" pitchFamily="18" charset="0"/>
                      </a:endParaRPr>
                    </a:p>
                  </a:txBody>
                  <a:tcPr marL="63836" marR="63836" marT="0" marB="0" anchor="ctr"/>
                </a:tc>
                <a:tc>
                  <a:txBody>
                    <a:bodyPr/>
                    <a:lstStyle/>
                    <a:p>
                      <a:pPr algn="just" fontAlgn="base">
                        <a:lnSpc>
                          <a:spcPct val="100000"/>
                        </a:lnSpc>
                        <a:spcBef>
                          <a:spcPts val="1200"/>
                        </a:spcBef>
                        <a:spcAft>
                          <a:spcPts val="0"/>
                        </a:spcAft>
                        <a:tabLst>
                          <a:tab pos="270510" algn="l"/>
                        </a:tabLst>
                      </a:pPr>
                      <a:r>
                        <a:rPr lang="es-CO" sz="1600" kern="100" dirty="0">
                          <a:effectLst/>
                        </a:rPr>
                        <a:t>Persona afectada por tuberculosis a quien no se le ha asignado un resultado de tratamiento. Incluye los casos «transferidos» a otra IPS (sin seguimiento) y también los casos cuyo resultado del tratamiento es desconocido por la IPS que reporta el dato.</a:t>
                      </a:r>
                      <a:endParaRPr lang="es-CO" sz="1600" kern="100" dirty="0">
                        <a:effectLst/>
                        <a:latin typeface="Arial" panose="020B0604020202020204" pitchFamily="34" charset="0"/>
                        <a:ea typeface="Batang"/>
                        <a:cs typeface="Times New Roman" panose="02020603050405020304" pitchFamily="18" charset="0"/>
                      </a:endParaRPr>
                    </a:p>
                  </a:txBody>
                  <a:tcPr marL="63836" marR="63836" marT="0" marB="0"/>
                </a:tc>
                <a:extLst>
                  <a:ext uri="{0D108BD9-81ED-4DB2-BD59-A6C34878D82A}">
                    <a16:rowId xmlns:a16="http://schemas.microsoft.com/office/drawing/2014/main" xmlns="" val="10006"/>
                  </a:ext>
                </a:extLst>
              </a:tr>
              <a:tr h="447962">
                <a:tc>
                  <a:txBody>
                    <a:bodyPr/>
                    <a:lstStyle/>
                    <a:p>
                      <a:pPr algn="just" fontAlgn="base">
                        <a:lnSpc>
                          <a:spcPct val="100000"/>
                        </a:lnSpc>
                        <a:spcBef>
                          <a:spcPts val="1200"/>
                        </a:spcBef>
                        <a:spcAft>
                          <a:spcPts val="0"/>
                        </a:spcAft>
                        <a:tabLst>
                          <a:tab pos="270510" algn="l"/>
                        </a:tabLst>
                      </a:pPr>
                      <a:r>
                        <a:rPr lang="es-CO" sz="1600" kern="100">
                          <a:effectLst/>
                        </a:rPr>
                        <a:t>Tratamiento exitoso</a:t>
                      </a:r>
                      <a:endParaRPr lang="es-CO" sz="1600" kern="100">
                        <a:effectLst/>
                        <a:latin typeface="Arial" panose="020B0604020202020204" pitchFamily="34" charset="0"/>
                        <a:ea typeface="Batang"/>
                        <a:cs typeface="Times New Roman" panose="02020603050405020304" pitchFamily="18" charset="0"/>
                      </a:endParaRPr>
                    </a:p>
                  </a:txBody>
                  <a:tcPr marL="63836" marR="63836" marT="0" marB="0" anchor="ctr"/>
                </a:tc>
                <a:tc>
                  <a:txBody>
                    <a:bodyPr/>
                    <a:lstStyle/>
                    <a:p>
                      <a:pPr algn="just" fontAlgn="base">
                        <a:lnSpc>
                          <a:spcPct val="100000"/>
                        </a:lnSpc>
                        <a:spcBef>
                          <a:spcPts val="1200"/>
                        </a:spcBef>
                        <a:spcAft>
                          <a:spcPts val="0"/>
                        </a:spcAft>
                        <a:tabLst>
                          <a:tab pos="270510" algn="l"/>
                        </a:tabLst>
                      </a:pPr>
                      <a:r>
                        <a:rPr lang="es-CO" sz="1600" kern="100" dirty="0">
                          <a:effectLst/>
                        </a:rPr>
                        <a:t>La suma de curados y tratamientos terminados.</a:t>
                      </a:r>
                      <a:endParaRPr lang="es-CO" sz="1600" kern="100" dirty="0">
                        <a:effectLst/>
                        <a:latin typeface="Arial" panose="020B0604020202020204" pitchFamily="34" charset="0"/>
                        <a:ea typeface="Batang"/>
                        <a:cs typeface="Times New Roman" panose="02020603050405020304" pitchFamily="18" charset="0"/>
                      </a:endParaRPr>
                    </a:p>
                  </a:txBody>
                  <a:tcPr marL="63836" marR="63836" marT="0" marB="0"/>
                </a:tc>
                <a:extLst>
                  <a:ext uri="{0D108BD9-81ED-4DB2-BD59-A6C34878D82A}">
                    <a16:rowId xmlns:a16="http://schemas.microsoft.com/office/drawing/2014/main" xmlns="" val="10007"/>
                  </a:ext>
                </a:extLst>
              </a:tr>
            </a:tbl>
          </a:graphicData>
        </a:graphic>
      </p:graphicFrame>
      <p:sp>
        <p:nvSpPr>
          <p:cNvPr id="10" name="Rectángulo 9"/>
          <p:cNvSpPr/>
          <p:nvPr/>
        </p:nvSpPr>
        <p:spPr>
          <a:xfrm>
            <a:off x="666974" y="1167015"/>
            <a:ext cx="9144000" cy="338554"/>
          </a:xfrm>
          <a:prstGeom prst="rect">
            <a:avLst/>
          </a:prstGeom>
        </p:spPr>
        <p:txBody>
          <a:bodyPr wrap="square">
            <a:spAutoFit/>
          </a:bodyPr>
          <a:lstStyle/>
          <a:p>
            <a:pPr algn="just"/>
            <a:r>
              <a:rPr lang="es-ES" sz="1600" b="1" dirty="0">
                <a:solidFill>
                  <a:srgbClr val="2E74B5"/>
                </a:solidFill>
                <a:latin typeface="Arial" panose="020B0604020202020204" pitchFamily="34" charset="0"/>
                <a:ea typeface="Calibri" panose="020F0502020204030204" pitchFamily="34" charset="0"/>
                <a:cs typeface="Times New Roman" panose="02020603050405020304" pitchFamily="18" charset="0"/>
              </a:rPr>
              <a:t>Tabla 2. Resultados del tratamiento de personas afectadas por tuberculosis sensible</a:t>
            </a:r>
            <a:endParaRPr lang="es-CO" sz="1600" b="1" dirty="0">
              <a:solidFill>
                <a:srgbClr val="4F81BD"/>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11" name="Título 3"/>
          <p:cNvSpPr txBox="1">
            <a:spLocks/>
          </p:cNvSpPr>
          <p:nvPr/>
        </p:nvSpPr>
        <p:spPr bwMode="auto">
          <a:xfrm>
            <a:off x="5477302" y="140315"/>
            <a:ext cx="6595429" cy="537883"/>
          </a:xfrm>
          <a:prstGeom prst="rect">
            <a:avLst/>
          </a:prstGeom>
          <a:solidFill>
            <a:schemeClr val="accent2"/>
          </a:solidFill>
          <a:ln>
            <a:noFill/>
          </a:ln>
        </p:spPr>
        <p:txBody>
          <a:bodyPr spcFirstLastPara="1" wrap="square" lIns="91433" tIns="45700" rIns="91433" bIns="45700" anchor="ctr" anchorCtr="0"/>
          <a:lstStyle>
            <a:defPPr marR="0" lvl="0" algn="l" rtl="0">
              <a:lnSpc>
                <a:spcPct val="100000"/>
              </a:lnSpc>
              <a:spcBef>
                <a:spcPts val="0"/>
              </a:spcBef>
              <a:spcAft>
                <a:spcPts val="0"/>
              </a:spcAft>
              <a:defRPr/>
            </a:defPPr>
            <a:lvl1pPr algn="ctr">
              <a:lnSpc>
                <a:spcPct val="90000"/>
              </a:lnSpc>
              <a:buClr>
                <a:srgbClr val="FFFFFF"/>
              </a:buClr>
              <a:buSzPts val="1400"/>
              <a:buFont typeface="Work Sans SemiBold"/>
              <a:buNone/>
              <a:defRPr sz="1800" b="1">
                <a:solidFill>
                  <a:srgbClr val="0066CD"/>
                </a:solidFill>
                <a:latin typeface="Arial" panose="020B0604020202020204" pitchFamily="34" charset="0"/>
                <a:ea typeface="Work Sans Light"/>
                <a:cs typeface="Arial" panose="020B0604020202020204" pitchFamily="34" charset="0"/>
              </a:defRPr>
            </a:lvl1pPr>
            <a:lvl2pPr>
              <a:buClr>
                <a:srgbClr val="FFFFFF"/>
              </a:buClr>
              <a:buSzPts val="1100"/>
              <a:buNone/>
              <a:defRPr>
                <a:solidFill>
                  <a:srgbClr val="FFFFFF"/>
                </a:solidFill>
                <a:latin typeface="Arial"/>
                <a:ea typeface="Arial"/>
                <a:cs typeface="Arial"/>
              </a:defRPr>
            </a:lvl2pPr>
            <a:lvl3pPr>
              <a:buClr>
                <a:srgbClr val="FFFFFF"/>
              </a:buClr>
              <a:buSzPts val="1100"/>
              <a:buNone/>
              <a:defRPr>
                <a:solidFill>
                  <a:srgbClr val="FFFFFF"/>
                </a:solidFill>
                <a:latin typeface="Arial"/>
                <a:ea typeface="Arial"/>
                <a:cs typeface="Arial"/>
              </a:defRPr>
            </a:lvl3pPr>
            <a:lvl4pPr>
              <a:buClr>
                <a:srgbClr val="FFFFFF"/>
              </a:buClr>
              <a:buSzPts val="1100"/>
              <a:buNone/>
              <a:defRPr>
                <a:solidFill>
                  <a:srgbClr val="FFFFFF"/>
                </a:solidFill>
                <a:latin typeface="Arial"/>
                <a:ea typeface="Arial"/>
                <a:cs typeface="Arial"/>
              </a:defRPr>
            </a:lvl4pPr>
            <a:lvl5pPr>
              <a:buClr>
                <a:srgbClr val="FFFFFF"/>
              </a:buClr>
              <a:buSzPts val="1100"/>
              <a:buNone/>
              <a:defRPr>
                <a:solidFill>
                  <a:srgbClr val="FFFFFF"/>
                </a:solidFill>
                <a:latin typeface="Arial"/>
                <a:ea typeface="Arial"/>
                <a:cs typeface="Arial"/>
              </a:defRPr>
            </a:lvl5pPr>
            <a:lvl6pPr>
              <a:buClr>
                <a:srgbClr val="FFFFFF"/>
              </a:buClr>
              <a:buSzPts val="1100"/>
              <a:buNone/>
              <a:defRPr>
                <a:solidFill>
                  <a:srgbClr val="FFFFFF"/>
                </a:solidFill>
                <a:latin typeface="Arial"/>
                <a:ea typeface="Arial"/>
                <a:cs typeface="Arial"/>
              </a:defRPr>
            </a:lvl6pPr>
            <a:lvl7pPr>
              <a:buClr>
                <a:srgbClr val="FFFFFF"/>
              </a:buClr>
              <a:buSzPts val="1100"/>
              <a:buNone/>
              <a:defRPr>
                <a:solidFill>
                  <a:srgbClr val="FFFFFF"/>
                </a:solidFill>
                <a:latin typeface="Arial"/>
                <a:ea typeface="Arial"/>
                <a:cs typeface="Arial"/>
              </a:defRPr>
            </a:lvl7pPr>
            <a:lvl8pPr>
              <a:buClr>
                <a:srgbClr val="FFFFFF"/>
              </a:buClr>
              <a:buSzPts val="1100"/>
              <a:buNone/>
              <a:defRPr>
                <a:solidFill>
                  <a:srgbClr val="FFFFFF"/>
                </a:solidFill>
                <a:latin typeface="Arial"/>
                <a:ea typeface="Arial"/>
                <a:cs typeface="Arial"/>
              </a:defRPr>
            </a:lvl8pPr>
            <a:lvl9pPr>
              <a:buClr>
                <a:srgbClr val="FFFFFF"/>
              </a:buClr>
              <a:buSzPts val="1100"/>
              <a:buNone/>
              <a:defRPr>
                <a:solidFill>
                  <a:srgbClr val="FFFFFF"/>
                </a:solidFill>
                <a:latin typeface="Arial"/>
                <a:ea typeface="Arial"/>
                <a:cs typeface="Arial"/>
              </a:defRPr>
            </a:lvl9pPr>
          </a:lstStyle>
          <a:p>
            <a:r>
              <a:rPr lang="es-CO" sz="1867" dirty="0">
                <a:solidFill>
                  <a:schemeClr val="accent4">
                    <a:lumMod val="50000"/>
                  </a:schemeClr>
                </a:solidFill>
              </a:rPr>
              <a:t>Capítulo 1 Definiciones Programáticas </a:t>
            </a:r>
            <a:endParaRPr lang="es-ES" sz="1867" dirty="0">
              <a:solidFill>
                <a:schemeClr val="accent4">
                  <a:lumMod val="50000"/>
                </a:schemeClr>
              </a:solidFill>
            </a:endParaRPr>
          </a:p>
        </p:txBody>
      </p:sp>
    </p:spTree>
    <p:extLst>
      <p:ext uri="{BB962C8B-B14F-4D97-AF65-F5344CB8AC3E}">
        <p14:creationId xmlns:p14="http://schemas.microsoft.com/office/powerpoint/2010/main" val="11287983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2" name="Tabla 1"/>
          <p:cNvGraphicFramePr>
            <a:graphicFrameLocks noGrp="1"/>
          </p:cNvGraphicFramePr>
          <p:nvPr>
            <p:extLst>
              <p:ext uri="{D42A27DB-BD31-4B8C-83A1-F6EECF244321}">
                <p14:modId xmlns:p14="http://schemas.microsoft.com/office/powerpoint/2010/main" val="3822768164"/>
              </p:ext>
            </p:extLst>
          </p:nvPr>
        </p:nvGraphicFramePr>
        <p:xfrm>
          <a:off x="236561" y="1366529"/>
          <a:ext cx="11123514" cy="5351155"/>
        </p:xfrm>
        <a:graphic>
          <a:graphicData uri="http://schemas.openxmlformats.org/drawingml/2006/table">
            <a:tbl>
              <a:tblPr firstRow="1" firstCol="1" bandRow="1">
                <a:tableStyleId>{00A15C55-8517-42AA-B614-E9B94910E393}</a:tableStyleId>
              </a:tblPr>
              <a:tblGrid>
                <a:gridCol w="1539648">
                  <a:extLst>
                    <a:ext uri="{9D8B030D-6E8A-4147-A177-3AD203B41FA5}">
                      <a16:colId xmlns:a16="http://schemas.microsoft.com/office/drawing/2014/main" xmlns="" val="20000"/>
                    </a:ext>
                  </a:extLst>
                </a:gridCol>
                <a:gridCol w="9583866">
                  <a:extLst>
                    <a:ext uri="{9D8B030D-6E8A-4147-A177-3AD203B41FA5}">
                      <a16:colId xmlns:a16="http://schemas.microsoft.com/office/drawing/2014/main" xmlns="" val="20001"/>
                    </a:ext>
                  </a:extLst>
                </a:gridCol>
              </a:tblGrid>
              <a:tr h="228915">
                <a:tc>
                  <a:txBody>
                    <a:bodyPr/>
                    <a:lstStyle/>
                    <a:p>
                      <a:pPr algn="just" fontAlgn="base">
                        <a:lnSpc>
                          <a:spcPct val="100000"/>
                        </a:lnSpc>
                        <a:spcBef>
                          <a:spcPts val="1200"/>
                        </a:spcBef>
                        <a:spcAft>
                          <a:spcPts val="0"/>
                        </a:spcAft>
                        <a:tabLst>
                          <a:tab pos="270510" algn="l"/>
                        </a:tabLst>
                      </a:pPr>
                      <a:r>
                        <a:rPr lang="es-CO" sz="1400" kern="100" dirty="0">
                          <a:solidFill>
                            <a:schemeClr val="tx1"/>
                          </a:solidFill>
                          <a:effectLst/>
                        </a:rPr>
                        <a:t>Resultado</a:t>
                      </a:r>
                      <a:endParaRPr lang="es-CO" sz="1400" kern="100" dirty="0">
                        <a:solidFill>
                          <a:schemeClr val="tx1"/>
                        </a:solidFill>
                        <a:effectLst/>
                        <a:latin typeface="+mn-lt"/>
                        <a:ea typeface="Batang"/>
                        <a:cs typeface="Times New Roman" panose="02020603050405020304" pitchFamily="18" charset="0"/>
                      </a:endParaRPr>
                    </a:p>
                  </a:txBody>
                  <a:tcPr marL="53117" marR="53117" marT="0" marB="0">
                    <a:solidFill>
                      <a:schemeClr val="accent4">
                        <a:lumMod val="40000"/>
                        <a:lumOff val="60000"/>
                      </a:schemeClr>
                    </a:solidFill>
                  </a:tcPr>
                </a:tc>
                <a:tc>
                  <a:txBody>
                    <a:bodyPr/>
                    <a:lstStyle/>
                    <a:p>
                      <a:pPr algn="ctr" fontAlgn="base">
                        <a:lnSpc>
                          <a:spcPct val="100000"/>
                        </a:lnSpc>
                        <a:spcBef>
                          <a:spcPts val="1200"/>
                        </a:spcBef>
                        <a:spcAft>
                          <a:spcPts val="0"/>
                        </a:spcAft>
                        <a:tabLst>
                          <a:tab pos="270510" algn="l"/>
                        </a:tabLst>
                      </a:pPr>
                      <a:r>
                        <a:rPr lang="es-CO" sz="1400" kern="100" dirty="0">
                          <a:solidFill>
                            <a:schemeClr val="tx1"/>
                          </a:solidFill>
                          <a:effectLst/>
                        </a:rPr>
                        <a:t>Definición</a:t>
                      </a:r>
                      <a:endParaRPr lang="es-CO" sz="1400" kern="100" dirty="0">
                        <a:solidFill>
                          <a:schemeClr val="tx1"/>
                        </a:solidFill>
                        <a:effectLst/>
                        <a:latin typeface="+mn-lt"/>
                        <a:ea typeface="Batang"/>
                        <a:cs typeface="Times New Roman" panose="02020603050405020304" pitchFamily="18" charset="0"/>
                      </a:endParaRPr>
                    </a:p>
                  </a:txBody>
                  <a:tcPr marL="53117" marR="53117" marT="0" marB="0">
                    <a:solidFill>
                      <a:schemeClr val="accent4">
                        <a:lumMod val="40000"/>
                        <a:lumOff val="60000"/>
                      </a:schemeClr>
                    </a:solidFill>
                  </a:tcPr>
                </a:tc>
                <a:extLst>
                  <a:ext uri="{0D108BD9-81ED-4DB2-BD59-A6C34878D82A}">
                    <a16:rowId xmlns:a16="http://schemas.microsoft.com/office/drawing/2014/main" xmlns="" val="10000"/>
                  </a:ext>
                </a:extLst>
              </a:tr>
              <a:tr h="515723">
                <a:tc>
                  <a:txBody>
                    <a:bodyPr/>
                    <a:lstStyle/>
                    <a:p>
                      <a:pPr algn="just" fontAlgn="base">
                        <a:lnSpc>
                          <a:spcPct val="100000"/>
                        </a:lnSpc>
                        <a:spcBef>
                          <a:spcPts val="1200"/>
                        </a:spcBef>
                        <a:spcAft>
                          <a:spcPts val="0"/>
                        </a:spcAft>
                        <a:tabLst>
                          <a:tab pos="270510" algn="l"/>
                        </a:tabLst>
                      </a:pPr>
                      <a:r>
                        <a:rPr lang="es-CO" sz="1400" kern="100" dirty="0">
                          <a:solidFill>
                            <a:schemeClr val="tx1"/>
                          </a:solidFill>
                          <a:effectLst/>
                        </a:rPr>
                        <a:t>Curado</a:t>
                      </a:r>
                      <a:endParaRPr lang="es-CO" sz="1400" kern="100" dirty="0">
                        <a:solidFill>
                          <a:schemeClr val="tx1"/>
                        </a:solidFill>
                        <a:effectLst/>
                        <a:latin typeface="+mn-lt"/>
                        <a:ea typeface="Batang"/>
                        <a:cs typeface="Times New Roman" panose="02020603050405020304" pitchFamily="18" charset="0"/>
                      </a:endParaRPr>
                    </a:p>
                  </a:txBody>
                  <a:tcPr marL="53117" marR="53117" marT="0" marB="0" anchor="ctr">
                    <a:solidFill>
                      <a:schemeClr val="accent4">
                        <a:lumMod val="40000"/>
                        <a:lumOff val="60000"/>
                      </a:schemeClr>
                    </a:solidFill>
                  </a:tcPr>
                </a:tc>
                <a:tc>
                  <a:txBody>
                    <a:bodyPr/>
                    <a:lstStyle/>
                    <a:p>
                      <a:pPr algn="just" fontAlgn="base">
                        <a:lnSpc>
                          <a:spcPct val="100000"/>
                        </a:lnSpc>
                        <a:spcBef>
                          <a:spcPts val="1200"/>
                        </a:spcBef>
                        <a:spcAft>
                          <a:spcPts val="0"/>
                        </a:spcAft>
                        <a:tabLst>
                          <a:tab pos="270510" algn="l"/>
                        </a:tabLst>
                      </a:pPr>
                      <a:r>
                        <a:rPr lang="es-CO" sz="1400" kern="100" dirty="0">
                          <a:solidFill>
                            <a:schemeClr val="tx1"/>
                          </a:solidFill>
                          <a:effectLst/>
                        </a:rPr>
                        <a:t>Persona con tratamiento completo según lo recomendado por la política nacional sin evidencia de fracaso y tres o más cultivos negativos consecutivos con intervalo de por lo menos 30 días entre ellos, en los últimos meses del tratamiento. </a:t>
                      </a:r>
                      <a:endParaRPr lang="es-CO" sz="1400" kern="100" dirty="0">
                        <a:solidFill>
                          <a:schemeClr val="tx1"/>
                        </a:solidFill>
                        <a:effectLst/>
                        <a:latin typeface="+mn-lt"/>
                        <a:ea typeface="Batang"/>
                        <a:cs typeface="Times New Roman" panose="02020603050405020304" pitchFamily="18" charset="0"/>
                      </a:endParaRPr>
                    </a:p>
                  </a:txBody>
                  <a:tcPr marL="53117" marR="53117" marT="0" marB="0">
                    <a:solidFill>
                      <a:schemeClr val="accent4">
                        <a:lumMod val="40000"/>
                        <a:lumOff val="60000"/>
                      </a:schemeClr>
                    </a:solidFill>
                  </a:tcPr>
                </a:tc>
                <a:extLst>
                  <a:ext uri="{0D108BD9-81ED-4DB2-BD59-A6C34878D82A}">
                    <a16:rowId xmlns:a16="http://schemas.microsoft.com/office/drawing/2014/main" xmlns="" val="10001"/>
                  </a:ext>
                </a:extLst>
              </a:tr>
              <a:tr h="523353">
                <a:tc>
                  <a:txBody>
                    <a:bodyPr/>
                    <a:lstStyle/>
                    <a:p>
                      <a:pPr algn="just" fontAlgn="base">
                        <a:lnSpc>
                          <a:spcPct val="100000"/>
                        </a:lnSpc>
                        <a:spcBef>
                          <a:spcPts val="1200"/>
                        </a:spcBef>
                        <a:spcAft>
                          <a:spcPts val="0"/>
                        </a:spcAft>
                        <a:tabLst>
                          <a:tab pos="270510" algn="l"/>
                        </a:tabLst>
                      </a:pPr>
                      <a:r>
                        <a:rPr lang="es-CO" sz="1400" kern="100" dirty="0">
                          <a:solidFill>
                            <a:schemeClr val="tx1"/>
                          </a:solidFill>
                          <a:effectLst/>
                        </a:rPr>
                        <a:t>Tratamiento terminado </a:t>
                      </a:r>
                      <a:endParaRPr lang="es-CO" sz="1400" kern="100" dirty="0">
                        <a:solidFill>
                          <a:schemeClr val="tx1"/>
                        </a:solidFill>
                        <a:effectLst/>
                        <a:latin typeface="+mn-lt"/>
                        <a:ea typeface="Batang"/>
                        <a:cs typeface="Times New Roman" panose="02020603050405020304" pitchFamily="18" charset="0"/>
                      </a:endParaRPr>
                    </a:p>
                  </a:txBody>
                  <a:tcPr marL="53117" marR="53117" marT="0" marB="0" anchor="ctr">
                    <a:solidFill>
                      <a:schemeClr val="accent4">
                        <a:lumMod val="40000"/>
                        <a:lumOff val="60000"/>
                      </a:schemeClr>
                    </a:solidFill>
                  </a:tcPr>
                </a:tc>
                <a:tc>
                  <a:txBody>
                    <a:bodyPr/>
                    <a:lstStyle/>
                    <a:p>
                      <a:pPr algn="just" fontAlgn="base">
                        <a:lnSpc>
                          <a:spcPct val="100000"/>
                        </a:lnSpc>
                        <a:spcBef>
                          <a:spcPts val="1200"/>
                        </a:spcBef>
                        <a:spcAft>
                          <a:spcPts val="0"/>
                        </a:spcAft>
                        <a:tabLst>
                          <a:tab pos="270510" algn="l"/>
                        </a:tabLst>
                      </a:pPr>
                      <a:r>
                        <a:rPr lang="es-CO" sz="1400" kern="100" dirty="0">
                          <a:solidFill>
                            <a:schemeClr val="tx1"/>
                          </a:solidFill>
                          <a:effectLst/>
                        </a:rPr>
                        <a:t>Persona con tratamiento completo según lo recomendado por la política nacional sin evidencia de fracaso, pero sin constancia de tres o más cultivos negativos consecutivos con al menos 30 días de intervalo, en los últimos meses del tratamiento.</a:t>
                      </a:r>
                      <a:endParaRPr lang="es-CO" sz="1400" kern="100" dirty="0">
                        <a:solidFill>
                          <a:schemeClr val="tx1"/>
                        </a:solidFill>
                        <a:effectLst/>
                        <a:latin typeface="+mn-lt"/>
                        <a:ea typeface="Batang"/>
                        <a:cs typeface="Times New Roman" panose="02020603050405020304" pitchFamily="18" charset="0"/>
                      </a:endParaRPr>
                    </a:p>
                  </a:txBody>
                  <a:tcPr marL="53117" marR="53117" marT="0" marB="0">
                    <a:solidFill>
                      <a:schemeClr val="accent4">
                        <a:lumMod val="40000"/>
                        <a:lumOff val="60000"/>
                      </a:schemeClr>
                    </a:solidFill>
                  </a:tcPr>
                </a:tc>
                <a:extLst>
                  <a:ext uri="{0D108BD9-81ED-4DB2-BD59-A6C34878D82A}">
                    <a16:rowId xmlns:a16="http://schemas.microsoft.com/office/drawing/2014/main" xmlns="" val="10002"/>
                  </a:ext>
                </a:extLst>
              </a:tr>
              <a:tr h="2060237">
                <a:tc>
                  <a:txBody>
                    <a:bodyPr/>
                    <a:lstStyle/>
                    <a:p>
                      <a:pPr algn="just" fontAlgn="base">
                        <a:lnSpc>
                          <a:spcPct val="100000"/>
                        </a:lnSpc>
                        <a:spcBef>
                          <a:spcPts val="1200"/>
                        </a:spcBef>
                        <a:spcAft>
                          <a:spcPts val="0"/>
                        </a:spcAft>
                        <a:tabLst>
                          <a:tab pos="270510" algn="l"/>
                        </a:tabLst>
                      </a:pPr>
                      <a:r>
                        <a:rPr lang="es-CO" sz="1400" kern="100">
                          <a:solidFill>
                            <a:schemeClr val="tx1"/>
                          </a:solidFill>
                          <a:effectLst/>
                        </a:rPr>
                        <a:t>Fracaso </a:t>
                      </a:r>
                      <a:endParaRPr lang="es-CO" sz="1400" kern="100">
                        <a:solidFill>
                          <a:schemeClr val="tx1"/>
                        </a:solidFill>
                        <a:effectLst/>
                        <a:latin typeface="+mn-lt"/>
                        <a:ea typeface="Batang"/>
                        <a:cs typeface="Times New Roman" panose="02020603050405020304" pitchFamily="18" charset="0"/>
                      </a:endParaRPr>
                    </a:p>
                  </a:txBody>
                  <a:tcPr marL="53117" marR="53117" marT="0" marB="0" anchor="ctr">
                    <a:solidFill>
                      <a:schemeClr val="accent4">
                        <a:lumMod val="40000"/>
                        <a:lumOff val="60000"/>
                      </a:schemeClr>
                    </a:solidFill>
                  </a:tcPr>
                </a:tc>
                <a:tc>
                  <a:txBody>
                    <a:bodyPr/>
                    <a:lstStyle/>
                    <a:p>
                      <a:pPr algn="just" fontAlgn="base">
                        <a:lnSpc>
                          <a:spcPct val="100000"/>
                        </a:lnSpc>
                        <a:spcBef>
                          <a:spcPts val="1200"/>
                        </a:spcBef>
                        <a:spcAft>
                          <a:spcPts val="0"/>
                        </a:spcAft>
                        <a:tabLst>
                          <a:tab pos="270510" algn="l"/>
                        </a:tabLst>
                      </a:pPr>
                      <a:r>
                        <a:rPr lang="es-CO" sz="1400" kern="100" dirty="0">
                          <a:solidFill>
                            <a:schemeClr val="tx1"/>
                          </a:solidFill>
                          <a:effectLst/>
                        </a:rPr>
                        <a:t>Persona con tratamiento suspendido o quien requirió cambio permanente de esquema o por lo menos de dos fármacos antituberculosos debido a:</a:t>
                      </a:r>
                    </a:p>
                    <a:p>
                      <a:pPr marL="342900" lvl="0" indent="-342900" algn="just">
                        <a:lnSpc>
                          <a:spcPct val="100000"/>
                        </a:lnSpc>
                        <a:spcAft>
                          <a:spcPts val="0"/>
                        </a:spcAft>
                        <a:buSzPts val="1000"/>
                        <a:buFont typeface="Symbol" panose="05050102010706020507" pitchFamily="18" charset="2"/>
                        <a:buChar char=""/>
                        <a:tabLst>
                          <a:tab pos="270510" algn="l"/>
                        </a:tabLst>
                      </a:pPr>
                      <a:r>
                        <a:rPr lang="es-CO" sz="1400" dirty="0">
                          <a:solidFill>
                            <a:schemeClr val="tx1"/>
                          </a:solidFill>
                          <a:effectLst/>
                        </a:rPr>
                        <a:t>Falta de </a:t>
                      </a:r>
                      <a:r>
                        <a:rPr lang="es-CO" sz="1400" dirty="0" err="1">
                          <a:solidFill>
                            <a:schemeClr val="tx1"/>
                          </a:solidFill>
                          <a:effectLst/>
                        </a:rPr>
                        <a:t>conversión</a:t>
                      </a:r>
                      <a:r>
                        <a:rPr lang="es-CO" sz="1400" baseline="30000" dirty="0" err="1">
                          <a:solidFill>
                            <a:schemeClr val="tx1"/>
                          </a:solidFill>
                          <a:effectLst/>
                        </a:rPr>
                        <a:t>A</a:t>
                      </a:r>
                      <a:r>
                        <a:rPr lang="es-CO" sz="1400" dirty="0">
                          <a:solidFill>
                            <a:schemeClr val="tx1"/>
                          </a:solidFill>
                          <a:effectLst/>
                        </a:rPr>
                        <a:t> a negativo, al final de la fase intensiva, o,</a:t>
                      </a:r>
                    </a:p>
                    <a:p>
                      <a:pPr marL="342900" lvl="0" indent="-342900" algn="just">
                        <a:lnSpc>
                          <a:spcPct val="100000"/>
                        </a:lnSpc>
                        <a:spcAft>
                          <a:spcPts val="0"/>
                        </a:spcAft>
                        <a:buSzPts val="1000"/>
                        <a:buFont typeface="Symbol" panose="05050102010706020507" pitchFamily="18" charset="2"/>
                        <a:buChar char=""/>
                        <a:tabLst>
                          <a:tab pos="270510" algn="l"/>
                        </a:tabLst>
                      </a:pPr>
                      <a:r>
                        <a:rPr lang="es-CO" sz="1400" dirty="0">
                          <a:solidFill>
                            <a:schemeClr val="tx1"/>
                          </a:solidFill>
                          <a:effectLst/>
                        </a:rPr>
                        <a:t>Reversión bacteriológica (aparición de resultados positivos) en la fase de continuación después de haber tenido conversión a negativo, o,</a:t>
                      </a:r>
                    </a:p>
                    <a:p>
                      <a:pPr marL="342900" lvl="0" indent="-342900" algn="just">
                        <a:lnSpc>
                          <a:spcPct val="100000"/>
                        </a:lnSpc>
                        <a:spcAft>
                          <a:spcPts val="0"/>
                        </a:spcAft>
                        <a:buSzPts val="1000"/>
                        <a:buFont typeface="Symbol" panose="05050102010706020507" pitchFamily="18" charset="2"/>
                        <a:buChar char=""/>
                        <a:tabLst>
                          <a:tab pos="270510" algn="l"/>
                        </a:tabLst>
                      </a:pPr>
                      <a:r>
                        <a:rPr lang="es-CO" sz="1400" dirty="0">
                          <a:solidFill>
                            <a:schemeClr val="tx1"/>
                          </a:solidFill>
                          <a:effectLst/>
                        </a:rPr>
                        <a:t>Evidencia de resistencia adicional adquirida a las </a:t>
                      </a:r>
                      <a:r>
                        <a:rPr lang="es-CO" sz="1400" dirty="0" err="1">
                          <a:solidFill>
                            <a:schemeClr val="tx1"/>
                          </a:solidFill>
                          <a:effectLst/>
                        </a:rPr>
                        <a:t>fluoroquinolonas</a:t>
                      </a:r>
                      <a:r>
                        <a:rPr lang="es-CO" sz="1400" dirty="0">
                          <a:solidFill>
                            <a:schemeClr val="tx1"/>
                          </a:solidFill>
                          <a:effectLst/>
                        </a:rPr>
                        <a:t> o a medicamentos de segunda línea, o,</a:t>
                      </a:r>
                    </a:p>
                    <a:p>
                      <a:pPr marL="342900" lvl="0" indent="-342900" algn="just">
                        <a:lnSpc>
                          <a:spcPct val="100000"/>
                        </a:lnSpc>
                        <a:spcAft>
                          <a:spcPts val="0"/>
                        </a:spcAft>
                        <a:buSzPts val="1000"/>
                        <a:buFont typeface="Symbol" panose="05050102010706020507" pitchFamily="18" charset="2"/>
                        <a:buChar char=""/>
                        <a:tabLst>
                          <a:tab pos="270510" algn="l"/>
                        </a:tabLst>
                      </a:pPr>
                      <a:r>
                        <a:rPr lang="es-CO" sz="1400" dirty="0">
                          <a:solidFill>
                            <a:schemeClr val="tx1"/>
                          </a:solidFill>
                          <a:effectLst/>
                        </a:rPr>
                        <a:t>Reacciones adversas a medicamentos, o, </a:t>
                      </a:r>
                    </a:p>
                    <a:p>
                      <a:pPr marL="342900" lvl="0" indent="-342900" algn="just">
                        <a:lnSpc>
                          <a:spcPct val="100000"/>
                        </a:lnSpc>
                        <a:spcAft>
                          <a:spcPts val="0"/>
                        </a:spcAft>
                        <a:buSzPts val="1000"/>
                        <a:buFont typeface="Symbol" panose="05050102010706020507" pitchFamily="18" charset="2"/>
                        <a:buChar char=""/>
                        <a:tabLst>
                          <a:tab pos="270510" algn="l"/>
                        </a:tabLst>
                      </a:pPr>
                      <a:r>
                        <a:rPr lang="es-CO" sz="1400" dirty="0">
                          <a:solidFill>
                            <a:schemeClr val="tx1"/>
                          </a:solidFill>
                          <a:effectLst/>
                        </a:rPr>
                        <a:t>Evidencia de dos </a:t>
                      </a:r>
                      <a:r>
                        <a:rPr lang="es-CO" sz="1400" dirty="0" err="1">
                          <a:solidFill>
                            <a:schemeClr val="tx1"/>
                          </a:solidFill>
                          <a:effectLst/>
                        </a:rPr>
                        <a:t>baciloscopias</a:t>
                      </a:r>
                      <a:r>
                        <a:rPr lang="es-CO" sz="1400" dirty="0">
                          <a:solidFill>
                            <a:schemeClr val="tx1"/>
                          </a:solidFill>
                          <a:effectLst/>
                        </a:rPr>
                        <a:t> positivas (2 o 3 cruces) en la fase de continuación y ausencia de mejoría clínica (en lugares con acceso limitado al cultivo).</a:t>
                      </a:r>
                      <a:endParaRPr lang="es-CO" sz="1400" dirty="0">
                        <a:solidFill>
                          <a:schemeClr val="tx1"/>
                        </a:solidFill>
                        <a:effectLst/>
                        <a:latin typeface="+mn-lt"/>
                        <a:ea typeface="Calibri" panose="020F0502020204030204" pitchFamily="34" charset="0"/>
                        <a:cs typeface="Times New Roman" panose="02020603050405020304" pitchFamily="18" charset="0"/>
                      </a:endParaRPr>
                    </a:p>
                  </a:txBody>
                  <a:tcPr marL="53117" marR="53117" marT="0" marB="0">
                    <a:solidFill>
                      <a:schemeClr val="accent4">
                        <a:lumMod val="40000"/>
                        <a:lumOff val="60000"/>
                      </a:schemeClr>
                    </a:solidFill>
                  </a:tcPr>
                </a:tc>
                <a:extLst>
                  <a:ext uri="{0D108BD9-81ED-4DB2-BD59-A6C34878D82A}">
                    <a16:rowId xmlns:a16="http://schemas.microsoft.com/office/drawing/2014/main" xmlns="" val="10003"/>
                  </a:ext>
                </a:extLst>
              </a:tr>
              <a:tr h="343817">
                <a:tc>
                  <a:txBody>
                    <a:bodyPr/>
                    <a:lstStyle/>
                    <a:p>
                      <a:pPr algn="just" fontAlgn="base">
                        <a:lnSpc>
                          <a:spcPct val="100000"/>
                        </a:lnSpc>
                        <a:spcBef>
                          <a:spcPts val="1200"/>
                        </a:spcBef>
                        <a:spcAft>
                          <a:spcPts val="0"/>
                        </a:spcAft>
                        <a:tabLst>
                          <a:tab pos="270510" algn="l"/>
                        </a:tabLst>
                      </a:pPr>
                      <a:r>
                        <a:rPr lang="es-CO" sz="1400" kern="100">
                          <a:solidFill>
                            <a:schemeClr val="tx1"/>
                          </a:solidFill>
                          <a:effectLst/>
                        </a:rPr>
                        <a:t>Fallecido</a:t>
                      </a:r>
                      <a:endParaRPr lang="es-CO" sz="1400" kern="100">
                        <a:solidFill>
                          <a:schemeClr val="tx1"/>
                        </a:solidFill>
                        <a:effectLst/>
                        <a:latin typeface="+mn-lt"/>
                        <a:ea typeface="Batang"/>
                        <a:cs typeface="Times New Roman" panose="02020603050405020304" pitchFamily="18" charset="0"/>
                      </a:endParaRPr>
                    </a:p>
                  </a:txBody>
                  <a:tcPr marL="53117" marR="53117" marT="0" marB="0" anchor="ctr">
                    <a:solidFill>
                      <a:schemeClr val="accent4">
                        <a:lumMod val="40000"/>
                        <a:lumOff val="60000"/>
                      </a:schemeClr>
                    </a:solidFill>
                  </a:tcPr>
                </a:tc>
                <a:tc>
                  <a:txBody>
                    <a:bodyPr/>
                    <a:lstStyle/>
                    <a:p>
                      <a:pPr algn="just" fontAlgn="base">
                        <a:lnSpc>
                          <a:spcPct val="100000"/>
                        </a:lnSpc>
                        <a:spcBef>
                          <a:spcPts val="1200"/>
                        </a:spcBef>
                        <a:spcAft>
                          <a:spcPts val="0"/>
                        </a:spcAft>
                        <a:tabLst>
                          <a:tab pos="270510" algn="l"/>
                        </a:tabLst>
                      </a:pPr>
                      <a:r>
                        <a:rPr lang="es-CO" sz="1400" kern="100" dirty="0">
                          <a:solidFill>
                            <a:schemeClr val="tx1"/>
                          </a:solidFill>
                          <a:effectLst/>
                        </a:rPr>
                        <a:t>Persona afectada con tuberculosis que muere por cualquier razón antes o durante el curso del tratamiento.</a:t>
                      </a:r>
                      <a:endParaRPr lang="es-CO" sz="1400" kern="100" dirty="0">
                        <a:solidFill>
                          <a:schemeClr val="tx1"/>
                        </a:solidFill>
                        <a:effectLst/>
                        <a:latin typeface="+mn-lt"/>
                        <a:ea typeface="Batang"/>
                        <a:cs typeface="Times New Roman" panose="02020603050405020304" pitchFamily="18" charset="0"/>
                      </a:endParaRPr>
                    </a:p>
                  </a:txBody>
                  <a:tcPr marL="53117" marR="53117" marT="0" marB="0">
                    <a:solidFill>
                      <a:schemeClr val="accent4">
                        <a:lumMod val="40000"/>
                        <a:lumOff val="60000"/>
                      </a:schemeClr>
                    </a:solidFill>
                  </a:tcPr>
                </a:tc>
                <a:extLst>
                  <a:ext uri="{0D108BD9-81ED-4DB2-BD59-A6C34878D82A}">
                    <a16:rowId xmlns:a16="http://schemas.microsoft.com/office/drawing/2014/main" xmlns="" val="10004"/>
                  </a:ext>
                </a:extLst>
              </a:tr>
              <a:tr h="621341">
                <a:tc>
                  <a:txBody>
                    <a:bodyPr/>
                    <a:lstStyle/>
                    <a:p>
                      <a:pPr algn="just" fontAlgn="base">
                        <a:lnSpc>
                          <a:spcPct val="100000"/>
                        </a:lnSpc>
                        <a:spcBef>
                          <a:spcPts val="1200"/>
                        </a:spcBef>
                        <a:spcAft>
                          <a:spcPts val="0"/>
                        </a:spcAft>
                        <a:tabLst>
                          <a:tab pos="270510" algn="l"/>
                        </a:tabLst>
                      </a:pPr>
                      <a:r>
                        <a:rPr lang="es-CO" sz="1400" kern="100">
                          <a:solidFill>
                            <a:schemeClr val="tx1"/>
                          </a:solidFill>
                          <a:effectLst/>
                        </a:rPr>
                        <a:t>Pérdida en el seguimiento</a:t>
                      </a:r>
                      <a:endParaRPr lang="es-CO" sz="1400" kern="100">
                        <a:solidFill>
                          <a:schemeClr val="tx1"/>
                        </a:solidFill>
                        <a:effectLst/>
                        <a:latin typeface="+mn-lt"/>
                        <a:ea typeface="Batang"/>
                        <a:cs typeface="Times New Roman" panose="02020603050405020304" pitchFamily="18" charset="0"/>
                      </a:endParaRPr>
                    </a:p>
                  </a:txBody>
                  <a:tcPr marL="53117" marR="53117" marT="0" marB="0" anchor="ctr">
                    <a:solidFill>
                      <a:schemeClr val="accent4">
                        <a:lumMod val="40000"/>
                        <a:lumOff val="60000"/>
                      </a:schemeClr>
                    </a:solidFill>
                  </a:tcPr>
                </a:tc>
                <a:tc>
                  <a:txBody>
                    <a:bodyPr/>
                    <a:lstStyle/>
                    <a:p>
                      <a:pPr algn="just" fontAlgn="base">
                        <a:lnSpc>
                          <a:spcPct val="100000"/>
                        </a:lnSpc>
                        <a:spcBef>
                          <a:spcPts val="1200"/>
                        </a:spcBef>
                        <a:spcAft>
                          <a:spcPts val="0"/>
                        </a:spcAft>
                        <a:tabLst>
                          <a:tab pos="270510" algn="l"/>
                        </a:tabLst>
                      </a:pPr>
                      <a:r>
                        <a:rPr lang="es-CO" sz="1400" kern="100" dirty="0">
                          <a:solidFill>
                            <a:schemeClr val="tx1"/>
                          </a:solidFill>
                          <a:effectLst/>
                        </a:rPr>
                        <a:t>Persona cuyo tratamiento fue interrumpido durante un mes o más.</a:t>
                      </a:r>
                    </a:p>
                    <a:p>
                      <a:pPr algn="just" fontAlgn="base">
                        <a:lnSpc>
                          <a:spcPct val="100000"/>
                        </a:lnSpc>
                        <a:spcBef>
                          <a:spcPts val="1200"/>
                        </a:spcBef>
                        <a:spcAft>
                          <a:spcPts val="0"/>
                        </a:spcAft>
                        <a:tabLst>
                          <a:tab pos="270510" algn="l"/>
                        </a:tabLst>
                      </a:pPr>
                      <a:r>
                        <a:rPr lang="es-CO" sz="1400" kern="100" dirty="0">
                          <a:solidFill>
                            <a:schemeClr val="tx1"/>
                          </a:solidFill>
                          <a:effectLst/>
                        </a:rPr>
                        <a:t>Personas que no iniciaron tratamiento para tuberculosis farmacorresistente. </a:t>
                      </a:r>
                      <a:endParaRPr lang="es-CO" sz="1400" kern="100" dirty="0">
                        <a:solidFill>
                          <a:schemeClr val="tx1"/>
                        </a:solidFill>
                        <a:effectLst/>
                        <a:latin typeface="+mn-lt"/>
                        <a:ea typeface="Batang"/>
                        <a:cs typeface="Times New Roman" panose="02020603050405020304" pitchFamily="18" charset="0"/>
                      </a:endParaRPr>
                    </a:p>
                  </a:txBody>
                  <a:tcPr marL="53117" marR="53117" marT="0" marB="0">
                    <a:solidFill>
                      <a:schemeClr val="accent4">
                        <a:lumMod val="40000"/>
                        <a:lumOff val="60000"/>
                      </a:schemeClr>
                    </a:solidFill>
                  </a:tcPr>
                </a:tc>
                <a:extLst>
                  <a:ext uri="{0D108BD9-81ED-4DB2-BD59-A6C34878D82A}">
                    <a16:rowId xmlns:a16="http://schemas.microsoft.com/office/drawing/2014/main" xmlns="" val="10005"/>
                  </a:ext>
                </a:extLst>
              </a:tr>
              <a:tr h="599938">
                <a:tc>
                  <a:txBody>
                    <a:bodyPr/>
                    <a:lstStyle/>
                    <a:p>
                      <a:pPr algn="just" fontAlgn="base">
                        <a:lnSpc>
                          <a:spcPct val="100000"/>
                        </a:lnSpc>
                        <a:spcBef>
                          <a:spcPts val="1200"/>
                        </a:spcBef>
                        <a:spcAft>
                          <a:spcPts val="0"/>
                        </a:spcAft>
                        <a:tabLst>
                          <a:tab pos="270510" algn="l"/>
                        </a:tabLst>
                      </a:pPr>
                      <a:r>
                        <a:rPr lang="es-CO" sz="1400" kern="100">
                          <a:solidFill>
                            <a:schemeClr val="tx1"/>
                          </a:solidFill>
                          <a:effectLst/>
                        </a:rPr>
                        <a:t>No evaluado</a:t>
                      </a:r>
                      <a:r>
                        <a:rPr lang="es-CO" sz="1400" kern="100" baseline="30000">
                          <a:solidFill>
                            <a:schemeClr val="tx1"/>
                          </a:solidFill>
                          <a:effectLst/>
                        </a:rPr>
                        <a:t>B</a:t>
                      </a:r>
                      <a:endParaRPr lang="es-CO" sz="1400" kern="100">
                        <a:solidFill>
                          <a:schemeClr val="tx1"/>
                        </a:solidFill>
                        <a:effectLst/>
                        <a:latin typeface="+mn-lt"/>
                        <a:ea typeface="Batang"/>
                        <a:cs typeface="Times New Roman" panose="02020603050405020304" pitchFamily="18" charset="0"/>
                      </a:endParaRPr>
                    </a:p>
                  </a:txBody>
                  <a:tcPr marL="53117" marR="53117" marT="0" marB="0" anchor="ctr">
                    <a:solidFill>
                      <a:schemeClr val="accent4">
                        <a:lumMod val="40000"/>
                        <a:lumOff val="60000"/>
                      </a:schemeClr>
                    </a:solidFill>
                  </a:tcPr>
                </a:tc>
                <a:tc>
                  <a:txBody>
                    <a:bodyPr/>
                    <a:lstStyle/>
                    <a:p>
                      <a:pPr algn="just" fontAlgn="base">
                        <a:lnSpc>
                          <a:spcPct val="100000"/>
                        </a:lnSpc>
                        <a:spcBef>
                          <a:spcPts val="1200"/>
                        </a:spcBef>
                        <a:spcAft>
                          <a:spcPts val="0"/>
                        </a:spcAft>
                        <a:tabLst>
                          <a:tab pos="270510" algn="l"/>
                        </a:tabLst>
                      </a:pPr>
                      <a:r>
                        <a:rPr lang="es-CO" sz="1400" kern="100" dirty="0">
                          <a:solidFill>
                            <a:schemeClr val="tx1"/>
                          </a:solidFill>
                          <a:effectLst/>
                        </a:rPr>
                        <a:t>Persona a la que no se le ha asignado ningún resultado del tratamiento. Esto incluye los casos "transferidos a" otra IPS (sin seguimiento) y cuyos resultados del tratamiento se desconocen.</a:t>
                      </a:r>
                      <a:endParaRPr lang="es-CO" sz="1400" kern="100" dirty="0">
                        <a:solidFill>
                          <a:schemeClr val="tx1"/>
                        </a:solidFill>
                        <a:effectLst/>
                        <a:latin typeface="+mn-lt"/>
                        <a:ea typeface="Batang"/>
                        <a:cs typeface="Times New Roman" panose="02020603050405020304" pitchFamily="18" charset="0"/>
                      </a:endParaRPr>
                    </a:p>
                  </a:txBody>
                  <a:tcPr marL="53117" marR="53117" marT="0" marB="0">
                    <a:solidFill>
                      <a:schemeClr val="accent4">
                        <a:lumMod val="40000"/>
                        <a:lumOff val="60000"/>
                      </a:schemeClr>
                    </a:solidFill>
                  </a:tcPr>
                </a:tc>
                <a:extLst>
                  <a:ext uri="{0D108BD9-81ED-4DB2-BD59-A6C34878D82A}">
                    <a16:rowId xmlns:a16="http://schemas.microsoft.com/office/drawing/2014/main" xmlns="" val="10006"/>
                  </a:ext>
                </a:extLst>
              </a:tr>
              <a:tr h="457831">
                <a:tc>
                  <a:txBody>
                    <a:bodyPr/>
                    <a:lstStyle/>
                    <a:p>
                      <a:pPr algn="just" fontAlgn="base">
                        <a:lnSpc>
                          <a:spcPct val="100000"/>
                        </a:lnSpc>
                        <a:spcBef>
                          <a:spcPts val="1200"/>
                        </a:spcBef>
                        <a:spcAft>
                          <a:spcPts val="0"/>
                        </a:spcAft>
                        <a:tabLst>
                          <a:tab pos="270510" algn="l"/>
                        </a:tabLst>
                      </a:pPr>
                      <a:r>
                        <a:rPr lang="es-CO" sz="1400" kern="100">
                          <a:solidFill>
                            <a:schemeClr val="tx1"/>
                          </a:solidFill>
                          <a:effectLst/>
                        </a:rPr>
                        <a:t>Tratamiento exitoso</a:t>
                      </a:r>
                      <a:endParaRPr lang="es-CO" sz="1400" kern="100">
                        <a:solidFill>
                          <a:schemeClr val="tx1"/>
                        </a:solidFill>
                        <a:effectLst/>
                        <a:latin typeface="+mn-lt"/>
                        <a:ea typeface="Batang"/>
                        <a:cs typeface="Times New Roman" panose="02020603050405020304" pitchFamily="18" charset="0"/>
                      </a:endParaRPr>
                    </a:p>
                  </a:txBody>
                  <a:tcPr marL="53117" marR="53117" marT="0" marB="0" anchor="ctr">
                    <a:solidFill>
                      <a:schemeClr val="accent4">
                        <a:lumMod val="40000"/>
                        <a:lumOff val="60000"/>
                      </a:schemeClr>
                    </a:solidFill>
                  </a:tcPr>
                </a:tc>
                <a:tc>
                  <a:txBody>
                    <a:bodyPr/>
                    <a:lstStyle/>
                    <a:p>
                      <a:pPr algn="just" fontAlgn="base">
                        <a:lnSpc>
                          <a:spcPct val="100000"/>
                        </a:lnSpc>
                        <a:spcBef>
                          <a:spcPts val="1200"/>
                        </a:spcBef>
                        <a:spcAft>
                          <a:spcPts val="0"/>
                        </a:spcAft>
                        <a:tabLst>
                          <a:tab pos="270510" algn="l"/>
                        </a:tabLst>
                      </a:pPr>
                      <a:r>
                        <a:rPr lang="es-CO" sz="1400" kern="100" dirty="0">
                          <a:solidFill>
                            <a:schemeClr val="tx1"/>
                          </a:solidFill>
                          <a:effectLst/>
                        </a:rPr>
                        <a:t>La suma de curados y tratamientos terminados.</a:t>
                      </a:r>
                      <a:endParaRPr lang="es-CO" sz="1400" kern="100" dirty="0">
                        <a:solidFill>
                          <a:schemeClr val="tx1"/>
                        </a:solidFill>
                        <a:effectLst/>
                        <a:latin typeface="+mn-lt"/>
                        <a:ea typeface="Batang"/>
                        <a:cs typeface="Times New Roman" panose="02020603050405020304" pitchFamily="18" charset="0"/>
                      </a:endParaRPr>
                    </a:p>
                  </a:txBody>
                  <a:tcPr marL="53117" marR="53117" marT="0" marB="0">
                    <a:solidFill>
                      <a:schemeClr val="accent4">
                        <a:lumMod val="40000"/>
                        <a:lumOff val="60000"/>
                      </a:schemeClr>
                    </a:solidFill>
                  </a:tcPr>
                </a:tc>
                <a:extLst>
                  <a:ext uri="{0D108BD9-81ED-4DB2-BD59-A6C34878D82A}">
                    <a16:rowId xmlns:a16="http://schemas.microsoft.com/office/drawing/2014/main" xmlns="" val="10007"/>
                  </a:ext>
                </a:extLst>
              </a:tr>
            </a:tbl>
          </a:graphicData>
        </a:graphic>
      </p:graphicFrame>
      <p:sp>
        <p:nvSpPr>
          <p:cNvPr id="12" name="Rectángulo 11"/>
          <p:cNvSpPr/>
          <p:nvPr/>
        </p:nvSpPr>
        <p:spPr>
          <a:xfrm>
            <a:off x="1076192" y="955366"/>
            <a:ext cx="9444251" cy="584775"/>
          </a:xfrm>
          <a:prstGeom prst="rect">
            <a:avLst/>
          </a:prstGeom>
        </p:spPr>
        <p:txBody>
          <a:bodyPr wrap="square">
            <a:spAutoFit/>
          </a:bodyPr>
          <a:lstStyle/>
          <a:p>
            <a:pPr algn="just"/>
            <a:r>
              <a:rPr lang="es-ES" sz="1600" b="1" dirty="0">
                <a:solidFill>
                  <a:srgbClr val="2E74B5"/>
                </a:solidFill>
                <a:latin typeface="Arial" panose="020B0604020202020204" pitchFamily="34" charset="0"/>
                <a:ea typeface="Calibri" panose="020F0502020204030204" pitchFamily="34" charset="0"/>
                <a:cs typeface="Times New Roman" panose="02020603050405020304" pitchFamily="18" charset="0"/>
              </a:rPr>
              <a:t>Tabla 3. Resultados del tratamiento de personas afectadas por tuberculosis RR/MDR/XDR que recibieron medicamentos de segunda línea</a:t>
            </a:r>
            <a:endParaRPr lang="es-CO" sz="1600" b="1" dirty="0">
              <a:solidFill>
                <a:srgbClr val="4F81BD"/>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13" name="Título 3"/>
          <p:cNvSpPr txBox="1">
            <a:spLocks/>
          </p:cNvSpPr>
          <p:nvPr/>
        </p:nvSpPr>
        <p:spPr bwMode="auto">
          <a:xfrm>
            <a:off x="5477302" y="140315"/>
            <a:ext cx="6595429" cy="537883"/>
          </a:xfrm>
          <a:prstGeom prst="rect">
            <a:avLst/>
          </a:prstGeom>
          <a:solidFill>
            <a:schemeClr val="accent2"/>
          </a:solidFill>
          <a:ln>
            <a:noFill/>
          </a:ln>
        </p:spPr>
        <p:txBody>
          <a:bodyPr spcFirstLastPara="1" wrap="square" lIns="91433" tIns="45700" rIns="91433" bIns="45700" anchor="ctr" anchorCtr="0"/>
          <a:lstStyle>
            <a:defPPr marR="0" lvl="0" algn="l" rtl="0">
              <a:lnSpc>
                <a:spcPct val="100000"/>
              </a:lnSpc>
              <a:spcBef>
                <a:spcPts val="0"/>
              </a:spcBef>
              <a:spcAft>
                <a:spcPts val="0"/>
              </a:spcAft>
              <a:defRPr/>
            </a:defPPr>
            <a:lvl1pPr algn="ctr">
              <a:lnSpc>
                <a:spcPct val="90000"/>
              </a:lnSpc>
              <a:buClr>
                <a:srgbClr val="FFFFFF"/>
              </a:buClr>
              <a:buSzPts val="1400"/>
              <a:buFont typeface="Work Sans SemiBold"/>
              <a:buNone/>
              <a:defRPr sz="1800" b="1">
                <a:solidFill>
                  <a:srgbClr val="0066CD"/>
                </a:solidFill>
                <a:latin typeface="Arial" panose="020B0604020202020204" pitchFamily="34" charset="0"/>
                <a:ea typeface="Work Sans Light"/>
                <a:cs typeface="Arial" panose="020B0604020202020204" pitchFamily="34" charset="0"/>
              </a:defRPr>
            </a:lvl1pPr>
            <a:lvl2pPr>
              <a:buClr>
                <a:srgbClr val="FFFFFF"/>
              </a:buClr>
              <a:buSzPts val="1100"/>
              <a:buNone/>
              <a:defRPr>
                <a:solidFill>
                  <a:srgbClr val="FFFFFF"/>
                </a:solidFill>
                <a:latin typeface="Arial"/>
                <a:ea typeface="Arial"/>
                <a:cs typeface="Arial"/>
              </a:defRPr>
            </a:lvl2pPr>
            <a:lvl3pPr>
              <a:buClr>
                <a:srgbClr val="FFFFFF"/>
              </a:buClr>
              <a:buSzPts val="1100"/>
              <a:buNone/>
              <a:defRPr>
                <a:solidFill>
                  <a:srgbClr val="FFFFFF"/>
                </a:solidFill>
                <a:latin typeface="Arial"/>
                <a:ea typeface="Arial"/>
                <a:cs typeface="Arial"/>
              </a:defRPr>
            </a:lvl3pPr>
            <a:lvl4pPr>
              <a:buClr>
                <a:srgbClr val="FFFFFF"/>
              </a:buClr>
              <a:buSzPts val="1100"/>
              <a:buNone/>
              <a:defRPr>
                <a:solidFill>
                  <a:srgbClr val="FFFFFF"/>
                </a:solidFill>
                <a:latin typeface="Arial"/>
                <a:ea typeface="Arial"/>
                <a:cs typeface="Arial"/>
              </a:defRPr>
            </a:lvl4pPr>
            <a:lvl5pPr>
              <a:buClr>
                <a:srgbClr val="FFFFFF"/>
              </a:buClr>
              <a:buSzPts val="1100"/>
              <a:buNone/>
              <a:defRPr>
                <a:solidFill>
                  <a:srgbClr val="FFFFFF"/>
                </a:solidFill>
                <a:latin typeface="Arial"/>
                <a:ea typeface="Arial"/>
                <a:cs typeface="Arial"/>
              </a:defRPr>
            </a:lvl5pPr>
            <a:lvl6pPr>
              <a:buClr>
                <a:srgbClr val="FFFFFF"/>
              </a:buClr>
              <a:buSzPts val="1100"/>
              <a:buNone/>
              <a:defRPr>
                <a:solidFill>
                  <a:srgbClr val="FFFFFF"/>
                </a:solidFill>
                <a:latin typeface="Arial"/>
                <a:ea typeface="Arial"/>
                <a:cs typeface="Arial"/>
              </a:defRPr>
            </a:lvl6pPr>
            <a:lvl7pPr>
              <a:buClr>
                <a:srgbClr val="FFFFFF"/>
              </a:buClr>
              <a:buSzPts val="1100"/>
              <a:buNone/>
              <a:defRPr>
                <a:solidFill>
                  <a:srgbClr val="FFFFFF"/>
                </a:solidFill>
                <a:latin typeface="Arial"/>
                <a:ea typeface="Arial"/>
                <a:cs typeface="Arial"/>
              </a:defRPr>
            </a:lvl7pPr>
            <a:lvl8pPr>
              <a:buClr>
                <a:srgbClr val="FFFFFF"/>
              </a:buClr>
              <a:buSzPts val="1100"/>
              <a:buNone/>
              <a:defRPr>
                <a:solidFill>
                  <a:srgbClr val="FFFFFF"/>
                </a:solidFill>
                <a:latin typeface="Arial"/>
                <a:ea typeface="Arial"/>
                <a:cs typeface="Arial"/>
              </a:defRPr>
            </a:lvl8pPr>
            <a:lvl9pPr>
              <a:buClr>
                <a:srgbClr val="FFFFFF"/>
              </a:buClr>
              <a:buSzPts val="1100"/>
              <a:buNone/>
              <a:defRPr>
                <a:solidFill>
                  <a:srgbClr val="FFFFFF"/>
                </a:solidFill>
                <a:latin typeface="Arial"/>
                <a:ea typeface="Arial"/>
                <a:cs typeface="Arial"/>
              </a:defRPr>
            </a:lvl9pPr>
          </a:lstStyle>
          <a:p>
            <a:r>
              <a:rPr lang="es-CO" sz="1867" dirty="0">
                <a:solidFill>
                  <a:schemeClr val="accent4">
                    <a:lumMod val="50000"/>
                  </a:schemeClr>
                </a:solidFill>
              </a:rPr>
              <a:t>Capítulo 1 Definiciones Programáticas </a:t>
            </a:r>
            <a:endParaRPr lang="es-ES" sz="1867" dirty="0">
              <a:solidFill>
                <a:schemeClr val="accent4">
                  <a:lumMod val="50000"/>
                </a:schemeClr>
              </a:solidFill>
            </a:endParaRPr>
          </a:p>
        </p:txBody>
      </p:sp>
    </p:spTree>
    <p:extLst>
      <p:ext uri="{BB962C8B-B14F-4D97-AF65-F5344CB8AC3E}">
        <p14:creationId xmlns:p14="http://schemas.microsoft.com/office/powerpoint/2010/main" val="74677963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98A11A3F-B339-4AE4-82F1-48B4666B22D1}"/>
              </a:ext>
            </a:extLst>
          </p:cNvPr>
          <p:cNvSpPr>
            <a:spLocks noGrp="1"/>
          </p:cNvSpPr>
          <p:nvPr>
            <p:ph type="title"/>
          </p:nvPr>
        </p:nvSpPr>
        <p:spPr>
          <a:xfrm>
            <a:off x="2753869" y="1091196"/>
            <a:ext cx="10782300" cy="633537"/>
          </a:xfrm>
        </p:spPr>
        <p:txBody>
          <a:bodyPr/>
          <a:lstStyle/>
          <a:p>
            <a:r>
              <a:rPr lang="es-CO" dirty="0"/>
              <a:t>Acciones individuales</a:t>
            </a:r>
          </a:p>
        </p:txBody>
      </p:sp>
      <p:graphicFrame>
        <p:nvGraphicFramePr>
          <p:cNvPr id="9" name="Diagrama 8">
            <a:extLst>
              <a:ext uri="{FF2B5EF4-FFF2-40B4-BE49-F238E27FC236}">
                <a16:creationId xmlns:a16="http://schemas.microsoft.com/office/drawing/2014/main" xmlns="" id="{70F116B1-317D-4615-A6A0-66E69427DFFB}"/>
              </a:ext>
            </a:extLst>
          </p:cNvPr>
          <p:cNvGraphicFramePr/>
          <p:nvPr/>
        </p:nvGraphicFramePr>
        <p:xfrm>
          <a:off x="3693134" y="561474"/>
          <a:ext cx="8178163" cy="523077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13" name="Diagrama 12">
            <a:extLst>
              <a:ext uri="{FF2B5EF4-FFF2-40B4-BE49-F238E27FC236}">
                <a16:creationId xmlns:a16="http://schemas.microsoft.com/office/drawing/2014/main" xmlns="" id="{87A0CAEF-9727-4C26-A5D1-690733E62D17}"/>
              </a:ext>
            </a:extLst>
          </p:cNvPr>
          <p:cNvGraphicFramePr/>
          <p:nvPr>
            <p:extLst>
              <p:ext uri="{D42A27DB-BD31-4B8C-83A1-F6EECF244321}">
                <p14:modId xmlns:p14="http://schemas.microsoft.com/office/powerpoint/2010/main" val="4189392461"/>
              </p:ext>
            </p:extLst>
          </p:nvPr>
        </p:nvGraphicFramePr>
        <p:xfrm>
          <a:off x="1914153" y="1176795"/>
          <a:ext cx="2419308" cy="3548096"/>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pic>
        <p:nvPicPr>
          <p:cNvPr id="14" name="Imagen 13">
            <a:extLst>
              <a:ext uri="{FF2B5EF4-FFF2-40B4-BE49-F238E27FC236}">
                <a16:creationId xmlns:a16="http://schemas.microsoft.com/office/drawing/2014/main" xmlns="" id="{B6B010CD-3AC6-4AF3-AA2F-52C8853A0F2F}"/>
              </a:ext>
            </a:extLst>
          </p:cNvPr>
          <p:cNvPicPr>
            <a:picLocks noChangeAspect="1"/>
          </p:cNvPicPr>
          <p:nvPr/>
        </p:nvPicPr>
        <p:blipFill>
          <a:blip r:embed="rId13"/>
          <a:stretch>
            <a:fillRect/>
          </a:stretch>
        </p:blipFill>
        <p:spPr>
          <a:xfrm>
            <a:off x="411779" y="1617996"/>
            <a:ext cx="1395208" cy="1371725"/>
          </a:xfrm>
          <a:prstGeom prst="rect">
            <a:avLst/>
          </a:prstGeom>
        </p:spPr>
      </p:pic>
      <p:sp>
        <p:nvSpPr>
          <p:cNvPr id="17" name="CuadroTexto 16">
            <a:extLst>
              <a:ext uri="{FF2B5EF4-FFF2-40B4-BE49-F238E27FC236}">
                <a16:creationId xmlns:a16="http://schemas.microsoft.com/office/drawing/2014/main" xmlns="" id="{A9797DCD-C4EA-4CF0-BD98-4A47CBF4B52C}"/>
              </a:ext>
            </a:extLst>
          </p:cNvPr>
          <p:cNvSpPr txBox="1"/>
          <p:nvPr/>
        </p:nvSpPr>
        <p:spPr>
          <a:xfrm>
            <a:off x="10230950" y="1498252"/>
            <a:ext cx="1314052" cy="938719"/>
          </a:xfrm>
          <a:prstGeom prst="rect">
            <a:avLst/>
          </a:prstGeom>
          <a:ln>
            <a:solidFill>
              <a:srgbClr val="C00000"/>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100" b="1" i="0" u="none" strike="noStrike" kern="1200" cap="none" spc="0" normalizeH="0" baseline="0" noProof="0" dirty="0">
                <a:ln>
                  <a:noFill/>
                </a:ln>
                <a:solidFill>
                  <a:srgbClr val="4D4D4D"/>
                </a:solidFill>
                <a:effectLst/>
                <a:uLnTx/>
                <a:uFillTx/>
                <a:latin typeface="Montserrat Medium"/>
                <a:ea typeface="+mn-ea"/>
                <a:cs typeface="+mn-cs"/>
              </a:rPr>
              <a:t>Ficha de notificación individual y complementaria código: 813</a:t>
            </a:r>
          </a:p>
        </p:txBody>
      </p:sp>
      <p:sp>
        <p:nvSpPr>
          <p:cNvPr id="19" name="CuadroTexto 18">
            <a:extLst>
              <a:ext uri="{FF2B5EF4-FFF2-40B4-BE49-F238E27FC236}">
                <a16:creationId xmlns:a16="http://schemas.microsoft.com/office/drawing/2014/main" xmlns="" id="{AEF337C2-5AEE-4E5A-84A1-8BF28D116EA2}"/>
              </a:ext>
            </a:extLst>
          </p:cNvPr>
          <p:cNvSpPr txBox="1"/>
          <p:nvPr/>
        </p:nvSpPr>
        <p:spPr>
          <a:xfrm>
            <a:off x="10424656" y="3089117"/>
            <a:ext cx="1314051" cy="1107996"/>
          </a:xfrm>
          <a:prstGeom prst="rect">
            <a:avLst/>
          </a:prstGeom>
          <a:ln>
            <a:solidFill>
              <a:srgbClr val="C00000"/>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100" b="1" i="0" u="none" strike="noStrike" kern="1200" cap="none" spc="0" normalizeH="0" baseline="0" noProof="0" dirty="0">
                <a:ln>
                  <a:noFill/>
                </a:ln>
                <a:solidFill>
                  <a:srgbClr val="4D4D4D"/>
                </a:solidFill>
                <a:effectLst/>
                <a:uLnTx/>
                <a:uFillTx/>
                <a:latin typeface="Montserrat Medium"/>
                <a:ea typeface="+mn-ea"/>
                <a:cs typeface="+mn-cs"/>
              </a:rPr>
              <a:t>Diligencia tarjeta individual de tratamiento,  adherencia y seguimiento </a:t>
            </a:r>
          </a:p>
        </p:txBody>
      </p:sp>
      <p:graphicFrame>
        <p:nvGraphicFramePr>
          <p:cNvPr id="20" name="Diagrama 19">
            <a:extLst>
              <a:ext uri="{FF2B5EF4-FFF2-40B4-BE49-F238E27FC236}">
                <a16:creationId xmlns:a16="http://schemas.microsoft.com/office/drawing/2014/main" xmlns="" id="{A12F5014-591B-441A-86B7-94438AC12F44}"/>
              </a:ext>
            </a:extLst>
          </p:cNvPr>
          <p:cNvGraphicFramePr/>
          <p:nvPr/>
        </p:nvGraphicFramePr>
        <p:xfrm>
          <a:off x="8612642" y="1685403"/>
          <a:ext cx="778592" cy="769288"/>
        </p:xfrm>
        <a:graphic>
          <a:graphicData uri="http://schemas.openxmlformats.org/drawingml/2006/diagram">
            <dgm:relIds xmlns:dgm="http://schemas.openxmlformats.org/drawingml/2006/diagram" xmlns:r="http://schemas.openxmlformats.org/officeDocument/2006/relationships" r:dm="rId14" r:lo="rId15" r:qs="rId16" r:cs="rId17"/>
          </a:graphicData>
        </a:graphic>
      </p:graphicFrame>
      <p:sp>
        <p:nvSpPr>
          <p:cNvPr id="21" name="CuadroTexto 20">
            <a:extLst>
              <a:ext uri="{FF2B5EF4-FFF2-40B4-BE49-F238E27FC236}">
                <a16:creationId xmlns:a16="http://schemas.microsoft.com/office/drawing/2014/main" xmlns="" id="{8F22A8B5-EB3D-4D0A-BDA2-B61DA20775C7}"/>
              </a:ext>
            </a:extLst>
          </p:cNvPr>
          <p:cNvSpPr txBox="1"/>
          <p:nvPr/>
        </p:nvSpPr>
        <p:spPr>
          <a:xfrm>
            <a:off x="7875254" y="2084075"/>
            <a:ext cx="1304745"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1400" b="0" i="1" u="none" strike="noStrike" kern="1200" cap="none" spc="0" normalizeH="0" baseline="0" noProof="0" dirty="0">
                <a:ln>
                  <a:noFill/>
                </a:ln>
                <a:solidFill>
                  <a:srgbClr val="4D4D4D"/>
                </a:solidFill>
                <a:effectLst>
                  <a:outerShdw blurRad="38100" dist="38100" dir="2700000" algn="tl">
                    <a:srgbClr val="000000">
                      <a:alpha val="43137"/>
                    </a:srgbClr>
                  </a:outerShdw>
                </a:effectLst>
                <a:uLnTx/>
                <a:uFillTx/>
                <a:latin typeface="Montserrat Medium"/>
                <a:ea typeface="+mn-ea"/>
                <a:cs typeface="+mn-cs"/>
              </a:rPr>
              <a:t>Articular</a:t>
            </a:r>
          </a:p>
        </p:txBody>
      </p:sp>
      <p:sp>
        <p:nvSpPr>
          <p:cNvPr id="24" name="CuadroTexto 23">
            <a:extLst>
              <a:ext uri="{FF2B5EF4-FFF2-40B4-BE49-F238E27FC236}">
                <a16:creationId xmlns:a16="http://schemas.microsoft.com/office/drawing/2014/main" xmlns="" id="{9DFD5AD6-DF9D-418B-9249-A7C8D547781D}"/>
              </a:ext>
            </a:extLst>
          </p:cNvPr>
          <p:cNvSpPr txBox="1"/>
          <p:nvPr/>
        </p:nvSpPr>
        <p:spPr>
          <a:xfrm>
            <a:off x="10100177" y="4724890"/>
            <a:ext cx="1314051" cy="1107996"/>
          </a:xfrm>
          <a:prstGeom prst="rect">
            <a:avLst/>
          </a:prstGeom>
          <a:ln>
            <a:solidFill>
              <a:srgbClr val="C00000"/>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100" b="0" i="0" u="none" strike="noStrike" kern="1200" cap="none" spc="0" normalizeH="0" baseline="0" noProof="0" dirty="0">
                <a:ln>
                  <a:noFill/>
                </a:ln>
                <a:solidFill>
                  <a:prstClr val="black"/>
                </a:solidFill>
                <a:effectLst/>
                <a:uLnTx/>
                <a:uFillTx/>
                <a:latin typeface="Montserrat Medium"/>
                <a:ea typeface="+mn-ea"/>
                <a:cs typeface="+mn-cs"/>
              </a:rPr>
              <a:t>Ya no se requiere Asesoría pre y post prueba, consentimiento informado </a:t>
            </a:r>
          </a:p>
        </p:txBody>
      </p:sp>
      <p:sp>
        <p:nvSpPr>
          <p:cNvPr id="26" name="CuadroTexto 25">
            <a:extLst>
              <a:ext uri="{FF2B5EF4-FFF2-40B4-BE49-F238E27FC236}">
                <a16:creationId xmlns:a16="http://schemas.microsoft.com/office/drawing/2014/main" xmlns="" id="{6BF3507C-11F3-4E06-93C4-3557F97382EA}"/>
              </a:ext>
            </a:extLst>
          </p:cNvPr>
          <p:cNvSpPr txBox="1"/>
          <p:nvPr/>
        </p:nvSpPr>
        <p:spPr>
          <a:xfrm>
            <a:off x="7742186" y="5905743"/>
            <a:ext cx="2682469" cy="947645"/>
          </a:xfrm>
          <a:prstGeom prst="rect">
            <a:avLst/>
          </a:prstGeom>
          <a:ln>
            <a:solidFill>
              <a:srgbClr val="C00000"/>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100" b="1" i="0" u="none" strike="noStrike" kern="1200" cap="none" spc="0" normalizeH="0" baseline="0" noProof="0" dirty="0">
                <a:ln>
                  <a:noFill/>
                </a:ln>
                <a:solidFill>
                  <a:srgbClr val="4D4D4D"/>
                </a:solidFill>
                <a:effectLst/>
                <a:uLnTx/>
                <a:uFillTx/>
                <a:latin typeface="Montserrat Medium"/>
                <a:ea typeface="+mn-ea"/>
                <a:cs typeface="+mn-cs"/>
              </a:rPr>
              <a:t>Pruebas Moleculares Prueba de sensibilidad e identificación  por las metodologías disponibles actualmente en la red de laboratorios</a:t>
            </a:r>
          </a:p>
        </p:txBody>
      </p:sp>
      <p:sp>
        <p:nvSpPr>
          <p:cNvPr id="28" name="CuadroTexto 27">
            <a:extLst>
              <a:ext uri="{FF2B5EF4-FFF2-40B4-BE49-F238E27FC236}">
                <a16:creationId xmlns:a16="http://schemas.microsoft.com/office/drawing/2014/main" xmlns="" id="{F13E2A2F-D6FB-4697-8A3D-13C0FB6CAB8D}"/>
              </a:ext>
            </a:extLst>
          </p:cNvPr>
          <p:cNvSpPr txBox="1"/>
          <p:nvPr/>
        </p:nvSpPr>
        <p:spPr>
          <a:xfrm>
            <a:off x="614678" y="5905743"/>
            <a:ext cx="3718783" cy="261610"/>
          </a:xfrm>
          <a:prstGeom prst="rect">
            <a:avLst/>
          </a:prstGeom>
          <a:ln>
            <a:solidFill>
              <a:srgbClr val="C00000"/>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100" b="0" i="0" u="none" strike="noStrike" kern="1200" cap="none" spc="0" normalizeH="0" baseline="0" noProof="0" dirty="0">
                <a:ln>
                  <a:noFill/>
                </a:ln>
                <a:solidFill>
                  <a:srgbClr val="4D4D4D"/>
                </a:solidFill>
                <a:effectLst/>
                <a:uLnTx/>
                <a:uFillTx/>
                <a:latin typeface="Montserrat Medium"/>
                <a:ea typeface="+mn-ea"/>
                <a:cs typeface="+mn-cs"/>
              </a:rPr>
              <a:t>Educación y comunicación para la salud:</a:t>
            </a:r>
            <a:endParaRPr kumimoji="0" lang="es-CO" sz="1100" b="0" i="0" u="none" strike="noStrike" kern="1200" cap="none" spc="0" normalizeH="0" baseline="0" noProof="0" dirty="0">
              <a:ln>
                <a:noFill/>
              </a:ln>
              <a:solidFill>
                <a:srgbClr val="4D4D4D"/>
              </a:solidFill>
              <a:effectLst/>
              <a:uLnTx/>
              <a:uFillTx/>
              <a:latin typeface="Montserrat Medium"/>
              <a:ea typeface="+mn-ea"/>
              <a:cs typeface="+mn-cs"/>
            </a:endParaRPr>
          </a:p>
        </p:txBody>
      </p:sp>
      <p:sp>
        <p:nvSpPr>
          <p:cNvPr id="29" name="Rectángulo 28">
            <a:extLst>
              <a:ext uri="{FF2B5EF4-FFF2-40B4-BE49-F238E27FC236}">
                <a16:creationId xmlns:a16="http://schemas.microsoft.com/office/drawing/2014/main" xmlns="" id="{4A6B7236-233B-459C-9C1B-D2B866149005}"/>
              </a:ext>
            </a:extLst>
          </p:cNvPr>
          <p:cNvSpPr/>
          <p:nvPr/>
        </p:nvSpPr>
        <p:spPr>
          <a:xfrm>
            <a:off x="934376" y="5080544"/>
            <a:ext cx="3329643" cy="261610"/>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CO" sz="1100" b="0" i="0" u="none" strike="noStrike" kern="1200" cap="none" spc="0" normalizeH="0" baseline="0" noProof="0" dirty="0">
              <a:ln>
                <a:noFill/>
              </a:ln>
              <a:solidFill>
                <a:srgbClr val="4D4D4D"/>
              </a:solidFill>
              <a:effectLst/>
              <a:uLnTx/>
              <a:uFillTx/>
              <a:latin typeface="Montserrat Medium"/>
              <a:ea typeface="+mn-ea"/>
              <a:cs typeface="+mn-cs"/>
            </a:endParaRPr>
          </a:p>
        </p:txBody>
      </p:sp>
      <p:sp>
        <p:nvSpPr>
          <p:cNvPr id="31" name="Flecha: a la derecha 30">
            <a:extLst>
              <a:ext uri="{FF2B5EF4-FFF2-40B4-BE49-F238E27FC236}">
                <a16:creationId xmlns:a16="http://schemas.microsoft.com/office/drawing/2014/main" xmlns="" id="{A12EAB28-2D8E-40E7-AF74-84369285C830}"/>
              </a:ext>
            </a:extLst>
          </p:cNvPr>
          <p:cNvSpPr/>
          <p:nvPr/>
        </p:nvSpPr>
        <p:spPr>
          <a:xfrm>
            <a:off x="9668912" y="1655089"/>
            <a:ext cx="347705" cy="203661"/>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srgbClr val="FFFFFF"/>
              </a:solidFill>
              <a:effectLst/>
              <a:uLnTx/>
              <a:uFillTx/>
              <a:latin typeface="Montserrat Medium"/>
              <a:ea typeface="+mn-ea"/>
              <a:cs typeface="+mn-cs"/>
            </a:endParaRPr>
          </a:p>
        </p:txBody>
      </p:sp>
      <p:sp>
        <p:nvSpPr>
          <p:cNvPr id="32" name="Flecha: a la derecha 31">
            <a:extLst>
              <a:ext uri="{FF2B5EF4-FFF2-40B4-BE49-F238E27FC236}">
                <a16:creationId xmlns:a16="http://schemas.microsoft.com/office/drawing/2014/main" xmlns="" id="{BC36DA61-F9DD-4919-A1D4-FD8003E0A970}"/>
              </a:ext>
            </a:extLst>
          </p:cNvPr>
          <p:cNvSpPr/>
          <p:nvPr/>
        </p:nvSpPr>
        <p:spPr>
          <a:xfrm>
            <a:off x="9559950" y="4934325"/>
            <a:ext cx="347705" cy="203661"/>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srgbClr val="FFFFFF"/>
              </a:solidFill>
              <a:effectLst/>
              <a:uLnTx/>
              <a:uFillTx/>
              <a:latin typeface="Montserrat Medium"/>
              <a:ea typeface="+mn-ea"/>
              <a:cs typeface="+mn-cs"/>
            </a:endParaRPr>
          </a:p>
        </p:txBody>
      </p:sp>
      <p:sp>
        <p:nvSpPr>
          <p:cNvPr id="33" name="Flecha: a la derecha 32">
            <a:extLst>
              <a:ext uri="{FF2B5EF4-FFF2-40B4-BE49-F238E27FC236}">
                <a16:creationId xmlns:a16="http://schemas.microsoft.com/office/drawing/2014/main" xmlns="" id="{45A817CD-9D93-4577-9B79-2CDF20FF2689}"/>
              </a:ext>
            </a:extLst>
          </p:cNvPr>
          <p:cNvSpPr/>
          <p:nvPr/>
        </p:nvSpPr>
        <p:spPr>
          <a:xfrm>
            <a:off x="9842764" y="3440135"/>
            <a:ext cx="347705" cy="203661"/>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srgbClr val="FFFFFF"/>
              </a:solidFill>
              <a:effectLst/>
              <a:uLnTx/>
              <a:uFillTx/>
              <a:latin typeface="Montserrat Medium"/>
              <a:ea typeface="+mn-ea"/>
              <a:cs typeface="+mn-cs"/>
            </a:endParaRPr>
          </a:p>
        </p:txBody>
      </p:sp>
      <p:sp>
        <p:nvSpPr>
          <p:cNvPr id="34" name="Flecha: a la derecha 33">
            <a:extLst>
              <a:ext uri="{FF2B5EF4-FFF2-40B4-BE49-F238E27FC236}">
                <a16:creationId xmlns:a16="http://schemas.microsoft.com/office/drawing/2014/main" xmlns="" id="{11C8128B-5B37-4B9D-888E-C20F3C22787D}"/>
              </a:ext>
            </a:extLst>
          </p:cNvPr>
          <p:cNvSpPr/>
          <p:nvPr/>
        </p:nvSpPr>
        <p:spPr>
          <a:xfrm rot="5400000">
            <a:off x="8070321" y="5409339"/>
            <a:ext cx="299673" cy="236303"/>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srgbClr val="FFFFFF"/>
              </a:solidFill>
              <a:effectLst/>
              <a:uLnTx/>
              <a:uFillTx/>
              <a:latin typeface="Montserrat Medium"/>
              <a:ea typeface="+mn-ea"/>
              <a:cs typeface="+mn-cs"/>
            </a:endParaRPr>
          </a:p>
        </p:txBody>
      </p:sp>
      <p:sp>
        <p:nvSpPr>
          <p:cNvPr id="35" name="Flecha: a la derecha 34">
            <a:extLst>
              <a:ext uri="{FF2B5EF4-FFF2-40B4-BE49-F238E27FC236}">
                <a16:creationId xmlns:a16="http://schemas.microsoft.com/office/drawing/2014/main" xmlns="" id="{1538BD4E-3A64-434F-A0D1-8BF26EE65B96}"/>
              </a:ext>
            </a:extLst>
          </p:cNvPr>
          <p:cNvSpPr/>
          <p:nvPr/>
        </p:nvSpPr>
        <p:spPr>
          <a:xfrm rot="10800000">
            <a:off x="4665202" y="5979997"/>
            <a:ext cx="342707" cy="231087"/>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srgbClr val="FFFFFF"/>
              </a:solidFill>
              <a:effectLst/>
              <a:uLnTx/>
              <a:uFillTx/>
              <a:latin typeface="Montserrat Medium"/>
              <a:ea typeface="+mn-ea"/>
              <a:cs typeface="+mn-cs"/>
            </a:endParaRPr>
          </a:p>
        </p:txBody>
      </p:sp>
      <p:sp>
        <p:nvSpPr>
          <p:cNvPr id="36" name="Título 1">
            <a:extLst>
              <a:ext uri="{FF2B5EF4-FFF2-40B4-BE49-F238E27FC236}">
                <a16:creationId xmlns:a16="http://schemas.microsoft.com/office/drawing/2014/main" xmlns="" id="{BDE31614-5E2A-4A7C-9DEA-AEF8039C0C74}"/>
              </a:ext>
            </a:extLst>
          </p:cNvPr>
          <p:cNvSpPr txBox="1">
            <a:spLocks/>
          </p:cNvSpPr>
          <p:nvPr/>
        </p:nvSpPr>
        <p:spPr>
          <a:xfrm>
            <a:off x="614678" y="5442870"/>
            <a:ext cx="3827556" cy="462087"/>
          </a:xfrm>
          <a:prstGeom prst="rect">
            <a:avLst/>
          </a:prstGeom>
        </p:spPr>
        <p:txBody>
          <a:bodyPr>
            <a:normAutofit fontScale="92500" lnSpcReduction="10000"/>
          </a:bodyPr>
          <a:lstStyle>
            <a:lvl1pPr algn="l" defTabSz="914400" rtl="0" eaLnBrk="1" latinLnBrk="0" hangingPunct="1">
              <a:lnSpc>
                <a:spcPct val="90000"/>
              </a:lnSpc>
              <a:spcBef>
                <a:spcPct val="0"/>
              </a:spcBef>
              <a:buNone/>
              <a:defRPr sz="3500" b="1" kern="1200">
                <a:solidFill>
                  <a:schemeClr val="tx1"/>
                </a:solidFill>
                <a:latin typeface="Helvetica" pitchFamily="2"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s-CO" sz="3200" b="1" i="0" u="none" strike="noStrike" kern="1200" cap="none" spc="0" normalizeH="0" baseline="0" noProof="0" dirty="0">
                <a:ln>
                  <a:noFill/>
                </a:ln>
                <a:solidFill>
                  <a:srgbClr val="4D4D4D"/>
                </a:solidFill>
                <a:effectLst/>
                <a:uLnTx/>
                <a:uFillTx/>
                <a:latin typeface="Helvetica" pitchFamily="2" charset="0"/>
                <a:ea typeface="+mj-ea"/>
                <a:cs typeface="+mj-cs"/>
              </a:rPr>
              <a:t>Acciones colectivas</a:t>
            </a:r>
          </a:p>
        </p:txBody>
      </p:sp>
      <p:sp>
        <p:nvSpPr>
          <p:cNvPr id="22" name="Marcador de texto 2">
            <a:extLst>
              <a:ext uri="{FF2B5EF4-FFF2-40B4-BE49-F238E27FC236}">
                <a16:creationId xmlns:a16="http://schemas.microsoft.com/office/drawing/2014/main" xmlns="" id="{54A00B23-7154-4B7D-A582-0CDF78AAF1E3}"/>
              </a:ext>
            </a:extLst>
          </p:cNvPr>
          <p:cNvSpPr txBox="1">
            <a:spLocks/>
          </p:cNvSpPr>
          <p:nvPr/>
        </p:nvSpPr>
        <p:spPr>
          <a:xfrm>
            <a:off x="2753869" y="400981"/>
            <a:ext cx="5302986" cy="426757"/>
          </a:xfrm>
          <a:prstGeom prst="rect">
            <a:avLst/>
          </a:prstGeom>
          <a:solidFill>
            <a:schemeClr val="accent4">
              <a:lumMod val="20000"/>
              <a:lumOff val="80000"/>
            </a:schemeClr>
          </a:solidFill>
        </p:spPr>
        <p:txBody>
          <a:bodyPr>
            <a:noAutofit/>
          </a:bodyPr>
          <a:lstStyle>
            <a:lvl1pPr algn="l" defTabSz="914400" rtl="0" eaLnBrk="1" latinLnBrk="0" hangingPunct="1">
              <a:lnSpc>
                <a:spcPct val="90000"/>
              </a:lnSpc>
              <a:spcBef>
                <a:spcPct val="0"/>
              </a:spcBef>
              <a:buNone/>
              <a:defRPr sz="3500" b="1" kern="1200">
                <a:solidFill>
                  <a:schemeClr val="tx1"/>
                </a:solidFill>
                <a:latin typeface="Helvetica"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s-CO" sz="2800" b="1" i="0" u="none" strike="noStrike" kern="1200" cap="none" spc="0" normalizeH="0" baseline="0" noProof="0" dirty="0">
                <a:ln>
                  <a:noFill/>
                </a:ln>
                <a:solidFill>
                  <a:srgbClr val="4D4D4D"/>
                </a:solidFill>
                <a:effectLst/>
                <a:uLnTx/>
                <a:uFillTx/>
                <a:latin typeface="Helvetica" pitchFamily="2" charset="0"/>
                <a:ea typeface="+mj-ea"/>
                <a:cs typeface="+mj-cs"/>
              </a:rPr>
              <a:t>Vigilancia de la tuberculosis</a:t>
            </a:r>
          </a:p>
        </p:txBody>
      </p:sp>
    </p:spTree>
    <p:extLst>
      <p:ext uri="{BB962C8B-B14F-4D97-AF65-F5344CB8AC3E}">
        <p14:creationId xmlns:p14="http://schemas.microsoft.com/office/powerpoint/2010/main" val="5644180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1576E02F-4BD5-4443-B5C4-7224C7C62D4A}"/>
              </a:ext>
            </a:extLst>
          </p:cNvPr>
          <p:cNvSpPr>
            <a:spLocks noGrp="1"/>
          </p:cNvSpPr>
          <p:nvPr>
            <p:ph type="title"/>
          </p:nvPr>
        </p:nvSpPr>
        <p:spPr>
          <a:xfrm>
            <a:off x="1921564" y="831366"/>
            <a:ext cx="7779027" cy="1325563"/>
          </a:xfrm>
        </p:spPr>
        <p:txBody>
          <a:bodyPr>
            <a:normAutofit/>
          </a:bodyPr>
          <a:lstStyle/>
          <a:p>
            <a:r>
              <a:rPr lang="es-CO" sz="3200" b="1" dirty="0"/>
              <a:t>Requisitos para notificación de paciente y solicitud de tratamiento de Tuberculosis</a:t>
            </a:r>
            <a:r>
              <a:rPr lang="es-CO" sz="3200" dirty="0"/>
              <a:t>: </a:t>
            </a:r>
          </a:p>
        </p:txBody>
      </p:sp>
      <p:sp>
        <p:nvSpPr>
          <p:cNvPr id="3" name="Marcador de contenido 2">
            <a:extLst>
              <a:ext uri="{FF2B5EF4-FFF2-40B4-BE49-F238E27FC236}">
                <a16:creationId xmlns:a16="http://schemas.microsoft.com/office/drawing/2014/main" xmlns="" id="{1523C854-AAED-4981-901A-5A390FBAA75F}"/>
              </a:ext>
            </a:extLst>
          </p:cNvPr>
          <p:cNvSpPr>
            <a:spLocks noGrp="1"/>
          </p:cNvSpPr>
          <p:nvPr>
            <p:ph idx="1"/>
          </p:nvPr>
        </p:nvSpPr>
        <p:spPr>
          <a:xfrm>
            <a:off x="1921564" y="2156930"/>
            <a:ext cx="9285152" cy="3859558"/>
          </a:xfrm>
        </p:spPr>
        <p:txBody>
          <a:bodyPr>
            <a:normAutofit fontScale="85000" lnSpcReduction="20000"/>
          </a:bodyPr>
          <a:lstStyle/>
          <a:p>
            <a:pPr marL="0" indent="0">
              <a:buNone/>
            </a:pPr>
            <a:r>
              <a:rPr lang="es-CO" sz="1700" dirty="0"/>
              <a:t>Enviar un correo electrónico a </a:t>
            </a:r>
            <a:r>
              <a:rPr lang="es-CO" sz="1700" dirty="0">
                <a:hlinkClick r:id="rId2"/>
              </a:rPr>
              <a:t>tuberculosisnarino@idsn.gov.co</a:t>
            </a:r>
            <a:endParaRPr lang="es-CO" sz="1700" dirty="0"/>
          </a:p>
          <a:p>
            <a:pPr marL="0" indent="0">
              <a:buNone/>
            </a:pPr>
            <a:r>
              <a:rPr lang="es-CO" sz="1700" dirty="0"/>
              <a:t>con la siguiente información:</a:t>
            </a:r>
          </a:p>
          <a:p>
            <a:r>
              <a:rPr lang="es-MX" sz="1700" dirty="0"/>
              <a:t>Breve descripción del caso</a:t>
            </a:r>
            <a:endParaRPr lang="es-CO" sz="1700" dirty="0"/>
          </a:p>
          <a:p>
            <a:r>
              <a:rPr lang="es-CO" sz="1700" dirty="0"/>
              <a:t>ficha de notificación TB 813</a:t>
            </a:r>
          </a:p>
          <a:p>
            <a:r>
              <a:rPr lang="es-CO" sz="1700" dirty="0"/>
              <a:t>Reporte de laboratorio BK, Cultivo, Prueba Molecular</a:t>
            </a:r>
          </a:p>
          <a:p>
            <a:r>
              <a:rPr lang="es-CO" sz="1700" dirty="0"/>
              <a:t>Evolución medica o Epicrisis</a:t>
            </a:r>
          </a:p>
          <a:p>
            <a:r>
              <a:rPr lang="es-CO" sz="1700" dirty="0"/>
              <a:t>prueba presuntiva para VIH</a:t>
            </a:r>
          </a:p>
          <a:p>
            <a:r>
              <a:rPr lang="es-CO" sz="1700" dirty="0"/>
              <a:t>formato de solicitud de medicamento</a:t>
            </a:r>
          </a:p>
          <a:p>
            <a:r>
              <a:rPr lang="es-CO" sz="1700" dirty="0"/>
              <a:t>formula médica</a:t>
            </a:r>
          </a:p>
          <a:p>
            <a:r>
              <a:rPr lang="es-MX" sz="1700" dirty="0"/>
              <a:t>Laboratorios de ingreso</a:t>
            </a:r>
          </a:p>
          <a:p>
            <a:pPr marL="0" indent="0">
              <a:buNone/>
            </a:pPr>
            <a:r>
              <a:rPr lang="es-CO" sz="1700" dirty="0"/>
              <a:t>La anterior información debe enviar con copia a la Entidad Municipal, SMS o DLS de procedencia del caso y a la EAPB quien garantiza las consultas y</a:t>
            </a:r>
            <a:r>
              <a:rPr lang="es-MX" sz="1600" dirty="0"/>
              <a:t> procedimientos a través de red de prestadores.</a:t>
            </a:r>
            <a:endParaRPr lang="es-CO" sz="1700" dirty="0"/>
          </a:p>
          <a:p>
            <a:pPr marL="0" indent="0">
              <a:buNone/>
            </a:pPr>
            <a:endParaRPr lang="es-CO" sz="1700" dirty="0"/>
          </a:p>
          <a:p>
            <a:pPr marL="0" indent="0">
              <a:buNone/>
            </a:pPr>
            <a:r>
              <a:rPr lang="es-CO" sz="1700" dirty="0"/>
              <a:t>Hallazgo: Algunas instituciones traen el paquete en físico, no han enviado la información al correo electrónico, o envían información incompleta</a:t>
            </a:r>
          </a:p>
          <a:p>
            <a:pPr marL="0" indent="0">
              <a:buNone/>
            </a:pPr>
            <a:endParaRPr lang="es-CO" sz="2000" dirty="0"/>
          </a:p>
        </p:txBody>
      </p:sp>
      <p:pic>
        <p:nvPicPr>
          <p:cNvPr id="4" name="Imagen 3">
            <a:extLst>
              <a:ext uri="{FF2B5EF4-FFF2-40B4-BE49-F238E27FC236}">
                <a16:creationId xmlns:a16="http://schemas.microsoft.com/office/drawing/2014/main" xmlns="" id="{81818DDD-09EB-3440-8E1E-3992368D253C}"/>
              </a:ext>
            </a:extLst>
          </p:cNvPr>
          <p:cNvPicPr>
            <a:picLocks noChangeAspect="1"/>
          </p:cNvPicPr>
          <p:nvPr/>
        </p:nvPicPr>
        <p:blipFill rotWithShape="1">
          <a:blip r:embed="rId3"/>
          <a:srcRect l="30857" b="12011"/>
          <a:stretch/>
        </p:blipFill>
        <p:spPr>
          <a:xfrm>
            <a:off x="-1" y="3122491"/>
            <a:ext cx="1921565" cy="3735509"/>
          </a:xfrm>
          <a:prstGeom prst="rect">
            <a:avLst/>
          </a:prstGeom>
        </p:spPr>
      </p:pic>
    </p:spTree>
    <p:extLst>
      <p:ext uri="{BB962C8B-B14F-4D97-AF65-F5344CB8AC3E}">
        <p14:creationId xmlns:p14="http://schemas.microsoft.com/office/powerpoint/2010/main" val="27639967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F2C52A74-6A66-4434-A800-88739918C990}"/>
              </a:ext>
            </a:extLst>
          </p:cNvPr>
          <p:cNvSpPr>
            <a:spLocks noGrp="1"/>
          </p:cNvSpPr>
          <p:nvPr>
            <p:ph type="title"/>
          </p:nvPr>
        </p:nvSpPr>
        <p:spPr>
          <a:xfrm>
            <a:off x="804058" y="1398059"/>
            <a:ext cx="10515600" cy="1325563"/>
          </a:xfrm>
        </p:spPr>
        <p:txBody>
          <a:bodyPr>
            <a:normAutofit fontScale="90000"/>
          </a:bodyPr>
          <a:lstStyle/>
          <a:p>
            <a:pPr algn="ctr"/>
            <a:r>
              <a:rPr lang="es-CO" sz="3600" kern="100" dirty="0">
                <a:effectLst/>
                <a:latin typeface="Calibri Light" panose="020F0302020204030204" pitchFamily="34" charset="0"/>
                <a:ea typeface="Calibri Light" panose="020F0302020204030204" pitchFamily="34" charset="0"/>
                <a:cs typeface="Calibri Light" panose="020F0302020204030204" pitchFamily="34" charset="0"/>
              </a:rPr>
              <a:t>CAPÍTULO 7. ESTRATEGIAS DE SEGUIMIENTO A LAS PERSONAS CON TUBERCULOSIS SENSIBLE EN TRATAMIENTO </a:t>
            </a:r>
            <a:r>
              <a:rPr lang="es-CO" sz="4400" kern="100" dirty="0">
                <a:effectLst/>
                <a:latin typeface="Calibri" panose="020F0502020204030204" pitchFamily="34" charset="0"/>
                <a:ea typeface="Calibri" panose="020F0502020204030204" pitchFamily="34" charset="0"/>
                <a:cs typeface="Times New Roman" panose="02020603050405020304" pitchFamily="18" charset="0"/>
              </a:rPr>
              <a:t/>
            </a:r>
            <a:br>
              <a:rPr lang="es-CO" sz="4400" kern="100" dirty="0">
                <a:effectLst/>
                <a:latin typeface="Calibri" panose="020F0502020204030204" pitchFamily="34" charset="0"/>
                <a:ea typeface="Calibri" panose="020F0502020204030204" pitchFamily="34" charset="0"/>
                <a:cs typeface="Times New Roman" panose="02020603050405020304" pitchFamily="18" charset="0"/>
              </a:rPr>
            </a:br>
            <a:endParaRPr lang="es-CO" dirty="0"/>
          </a:p>
        </p:txBody>
      </p:sp>
      <p:pic>
        <p:nvPicPr>
          <p:cNvPr id="5" name="Marcador de contenido 4">
            <a:extLst>
              <a:ext uri="{FF2B5EF4-FFF2-40B4-BE49-F238E27FC236}">
                <a16:creationId xmlns:a16="http://schemas.microsoft.com/office/drawing/2014/main" xmlns="" id="{CCE61799-66E8-4176-AF9C-ACD3E71B35B2}"/>
              </a:ext>
            </a:extLst>
          </p:cNvPr>
          <p:cNvPicPr>
            <a:picLocks noGrp="1" noChangeAspect="1"/>
          </p:cNvPicPr>
          <p:nvPr>
            <p:ph sz="half" idx="2"/>
          </p:nvPr>
        </p:nvPicPr>
        <p:blipFill>
          <a:blip r:embed="rId2"/>
          <a:stretch>
            <a:fillRect/>
          </a:stretch>
        </p:blipFill>
        <p:spPr>
          <a:xfrm>
            <a:off x="7882743" y="2516855"/>
            <a:ext cx="3013858" cy="3026627"/>
          </a:xfrm>
          <a:prstGeom prst="rect">
            <a:avLst/>
          </a:prstGeom>
        </p:spPr>
      </p:pic>
      <p:sp>
        <p:nvSpPr>
          <p:cNvPr id="9" name="Marcador de contenido 8">
            <a:extLst>
              <a:ext uri="{FF2B5EF4-FFF2-40B4-BE49-F238E27FC236}">
                <a16:creationId xmlns:a16="http://schemas.microsoft.com/office/drawing/2014/main" xmlns="" id="{713EDA07-113E-42D8-BA3F-DE6F16FD20D3}"/>
              </a:ext>
            </a:extLst>
          </p:cNvPr>
          <p:cNvSpPr>
            <a:spLocks noGrp="1"/>
          </p:cNvSpPr>
          <p:nvPr>
            <p:ph sz="half" idx="1"/>
          </p:nvPr>
        </p:nvSpPr>
        <p:spPr>
          <a:xfrm>
            <a:off x="1879599" y="2385122"/>
            <a:ext cx="6003143" cy="4351338"/>
          </a:xfrm>
        </p:spPr>
        <p:txBody>
          <a:bodyPr>
            <a:normAutofit/>
          </a:bodyPr>
          <a:lstStyle/>
          <a:p>
            <a:pPr marL="0" indent="0">
              <a:lnSpc>
                <a:spcPct val="107000"/>
              </a:lnSpc>
              <a:spcAft>
                <a:spcPts val="800"/>
              </a:spcAft>
              <a:buNone/>
            </a:pPr>
            <a:r>
              <a:rPr lang="es-CO" sz="1800" kern="100" dirty="0">
                <a:effectLst/>
                <a:latin typeface="Calibri" panose="020F0502020204030204" pitchFamily="34" charset="0"/>
                <a:ea typeface="Calibri" panose="020F0502020204030204" pitchFamily="34" charset="0"/>
                <a:cs typeface="Times New Roman" panose="02020603050405020304" pitchFamily="18" charset="0"/>
              </a:rPr>
              <a:t>Es indispensable que las EAPB y sus redes prestadoras de servicios de salud garanticen el acceso a las actividades, valoraciones y tecnologías para la atención integral de las personas afectadas </a:t>
            </a:r>
            <a:r>
              <a:rPr lang="es-CO" sz="1800" dirty="0">
                <a:effectLst/>
                <a:latin typeface="Calibri" panose="020F0502020204030204" pitchFamily="34" charset="0"/>
                <a:ea typeface="Calibri" panose="020F0502020204030204" pitchFamily="34" charset="0"/>
                <a:cs typeface="Times New Roman" panose="02020603050405020304" pitchFamily="18" charset="0"/>
              </a:rPr>
              <a:t>por la tuberculosis.</a:t>
            </a:r>
          </a:p>
          <a:p>
            <a:pPr marL="0" indent="0">
              <a:lnSpc>
                <a:spcPct val="107000"/>
              </a:lnSpc>
              <a:spcAft>
                <a:spcPts val="800"/>
              </a:spcAft>
              <a:buNone/>
            </a:pPr>
            <a:r>
              <a:rPr lang="es-CO" sz="1800" kern="100" dirty="0">
                <a:effectLst/>
                <a:latin typeface="Calibri" panose="020F0502020204030204" pitchFamily="34" charset="0"/>
                <a:ea typeface="Calibri" panose="020F0502020204030204" pitchFamily="34" charset="0"/>
                <a:cs typeface="Times New Roman" panose="02020603050405020304" pitchFamily="18" charset="0"/>
              </a:rPr>
              <a:t>Corresponde a la EAPB y sus redes de prestadores de servicios básicos y complementarios de salud, o según corresponda, realizar la gestión integral del riesgo y las atenciones requeridas para la recuperación del estado de salud de las personas afectadas por tuberculosis sensible y resistente</a:t>
            </a:r>
          </a:p>
          <a:p>
            <a:pPr marL="0" indent="0">
              <a:lnSpc>
                <a:spcPct val="107000"/>
              </a:lnSpc>
              <a:spcAft>
                <a:spcPts val="800"/>
              </a:spcAft>
              <a:buNone/>
            </a:pPr>
            <a:r>
              <a:rPr lang="es-CO" sz="1800" kern="100" dirty="0">
                <a:latin typeface="Calibri" panose="020F0502020204030204" pitchFamily="34" charset="0"/>
                <a:ea typeface="Calibri" panose="020F0502020204030204" pitchFamily="34" charset="0"/>
                <a:cs typeface="Times New Roman" panose="02020603050405020304" pitchFamily="18" charset="0"/>
              </a:rPr>
              <a:t>(Tabla 19 resolución 227 del 20 de febrero de 2020)</a:t>
            </a:r>
            <a:endParaRPr lang="es-CO"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Aft>
                <a:spcPts val="800"/>
              </a:spcAft>
              <a:buNone/>
            </a:pPr>
            <a:endParaRPr lang="es-CO" dirty="0"/>
          </a:p>
        </p:txBody>
      </p:sp>
      <p:pic>
        <p:nvPicPr>
          <p:cNvPr id="10" name="Imagen 9">
            <a:extLst>
              <a:ext uri="{FF2B5EF4-FFF2-40B4-BE49-F238E27FC236}">
                <a16:creationId xmlns:a16="http://schemas.microsoft.com/office/drawing/2014/main" xmlns="" id="{78367268-3B62-4EAD-86D6-3E3BB36D0691}"/>
              </a:ext>
            </a:extLst>
          </p:cNvPr>
          <p:cNvPicPr>
            <a:picLocks noChangeAspect="1"/>
          </p:cNvPicPr>
          <p:nvPr/>
        </p:nvPicPr>
        <p:blipFill>
          <a:blip r:embed="rId3"/>
          <a:stretch>
            <a:fillRect/>
          </a:stretch>
        </p:blipFill>
        <p:spPr>
          <a:xfrm>
            <a:off x="58991" y="2999288"/>
            <a:ext cx="1920406" cy="3737172"/>
          </a:xfrm>
          <a:prstGeom prst="rect">
            <a:avLst/>
          </a:prstGeom>
        </p:spPr>
      </p:pic>
    </p:spTree>
    <p:extLst>
      <p:ext uri="{BB962C8B-B14F-4D97-AF65-F5344CB8AC3E}">
        <p14:creationId xmlns:p14="http://schemas.microsoft.com/office/powerpoint/2010/main" val="20123652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921564" y="920483"/>
            <a:ext cx="8800377" cy="1325563"/>
          </a:xfrm>
        </p:spPr>
        <p:txBody>
          <a:bodyPr>
            <a:normAutofit/>
          </a:bodyPr>
          <a:lstStyle/>
          <a:p>
            <a:r>
              <a:rPr lang="es-MX" sz="3600" b="1" dirty="0">
                <a:solidFill>
                  <a:srgbClr val="00B0F0"/>
                </a:solidFill>
              </a:rPr>
              <a:t>Si el caso fue diagnoticado por nivel complementario </a:t>
            </a:r>
            <a:r>
              <a:rPr lang="es-MX" sz="3600" dirty="0">
                <a:solidFill>
                  <a:srgbClr val="00B0F0"/>
                </a:solidFill>
              </a:rPr>
              <a:t>al egreso hospitalario </a:t>
            </a:r>
            <a:r>
              <a:rPr lang="es-MX" sz="3600" b="1" dirty="0">
                <a:solidFill>
                  <a:srgbClr val="00B0F0"/>
                </a:solidFill>
              </a:rPr>
              <a:t>:</a:t>
            </a:r>
            <a:endParaRPr lang="es-CO" sz="3600" dirty="0">
              <a:solidFill>
                <a:srgbClr val="00B0F0"/>
              </a:solidFill>
            </a:endParaRPr>
          </a:p>
        </p:txBody>
      </p:sp>
      <p:sp>
        <p:nvSpPr>
          <p:cNvPr id="3" name="Marcador de contenido 2"/>
          <p:cNvSpPr>
            <a:spLocks noGrp="1"/>
          </p:cNvSpPr>
          <p:nvPr>
            <p:ph idx="1"/>
          </p:nvPr>
        </p:nvSpPr>
        <p:spPr>
          <a:xfrm>
            <a:off x="1792357" y="2695164"/>
            <a:ext cx="8981661" cy="3488497"/>
          </a:xfrm>
        </p:spPr>
        <p:txBody>
          <a:bodyPr>
            <a:normAutofit fontScale="92500" lnSpcReduction="10000"/>
          </a:bodyPr>
          <a:lstStyle/>
          <a:p>
            <a:pPr marL="0" lvl="0" indent="0">
              <a:lnSpc>
                <a:spcPct val="100000"/>
              </a:lnSpc>
              <a:spcBef>
                <a:spcPts val="0"/>
              </a:spcBef>
              <a:buNone/>
              <a:defRPr/>
            </a:pPr>
            <a:r>
              <a:rPr lang="es-MX" sz="1800" dirty="0"/>
              <a:t>Deberá informar el egreso de carácter prioritario mediante un correo electrónico dirigido a la SMS, EAPB y programa departamental de Tuberculosis donde se relacione los documentos necesarios para su seguimiento, inscripción al programa de TB en primer nivel y continuidad de tratamiento anti-TB, informar el numero de dosis que se entrega al paciente o familiar las cuales dependiendo del lugar de referencia se entregará de 3 a 5 dosis, los adjuntos que se deben enviar:</a:t>
            </a:r>
            <a:br>
              <a:rPr lang="es-MX" sz="1800" dirty="0"/>
            </a:br>
            <a:r>
              <a:rPr lang="es-MX" sz="1800" dirty="0"/>
              <a:t/>
            </a:r>
            <a:br>
              <a:rPr lang="es-MX" sz="1800" dirty="0"/>
            </a:br>
            <a:r>
              <a:rPr lang="es-MX" sz="1800" dirty="0">
                <a:solidFill>
                  <a:srgbClr val="4D4D4D"/>
                </a:solidFill>
                <a:latin typeface="Montserrat Medium"/>
              </a:rPr>
              <a:t>Ficha de Tratamiento</a:t>
            </a:r>
          </a:p>
          <a:p>
            <a:pPr marL="0" lvl="0" indent="0">
              <a:lnSpc>
                <a:spcPct val="100000"/>
              </a:lnSpc>
              <a:spcBef>
                <a:spcPts val="0"/>
              </a:spcBef>
              <a:buNone/>
              <a:defRPr/>
            </a:pPr>
            <a:r>
              <a:rPr lang="es-MX" sz="1800" dirty="0">
                <a:solidFill>
                  <a:srgbClr val="4D4D4D"/>
                </a:solidFill>
                <a:latin typeface="Montserrat Medium"/>
              </a:rPr>
              <a:t>Formula médica</a:t>
            </a:r>
          </a:p>
          <a:p>
            <a:pPr marL="0" lvl="0" indent="0">
              <a:lnSpc>
                <a:spcPct val="100000"/>
              </a:lnSpc>
              <a:spcBef>
                <a:spcPts val="0"/>
              </a:spcBef>
              <a:buNone/>
              <a:defRPr/>
            </a:pPr>
            <a:r>
              <a:rPr lang="es-MX" sz="1800" dirty="0">
                <a:solidFill>
                  <a:srgbClr val="4D4D4D"/>
                </a:solidFill>
                <a:latin typeface="Montserrat Medium"/>
              </a:rPr>
              <a:t>Reportes de Laboratorio</a:t>
            </a:r>
          </a:p>
          <a:p>
            <a:pPr marL="0" lvl="0" indent="0">
              <a:lnSpc>
                <a:spcPct val="100000"/>
              </a:lnSpc>
              <a:spcBef>
                <a:spcPts val="0"/>
              </a:spcBef>
              <a:buNone/>
              <a:defRPr/>
            </a:pPr>
            <a:r>
              <a:rPr lang="es-MX" sz="1800" dirty="0">
                <a:solidFill>
                  <a:srgbClr val="4D4D4D"/>
                </a:solidFill>
                <a:latin typeface="Montserrat Medium"/>
              </a:rPr>
              <a:t>Resumen de Historia Clínica</a:t>
            </a:r>
          </a:p>
          <a:p>
            <a:pPr marL="0" lvl="0" indent="0">
              <a:lnSpc>
                <a:spcPct val="100000"/>
              </a:lnSpc>
              <a:spcBef>
                <a:spcPts val="0"/>
              </a:spcBef>
              <a:buNone/>
              <a:defRPr/>
            </a:pPr>
            <a:r>
              <a:rPr lang="es-MX" sz="1800" dirty="0">
                <a:solidFill>
                  <a:srgbClr val="4D4D4D"/>
                </a:solidFill>
                <a:latin typeface="Montserrat Medium"/>
              </a:rPr>
              <a:t>Ficha de </a:t>
            </a:r>
            <a:r>
              <a:rPr lang="es-MX" sz="1800" dirty="0" err="1">
                <a:solidFill>
                  <a:srgbClr val="4D4D4D"/>
                </a:solidFill>
                <a:latin typeface="Montserrat Medium"/>
              </a:rPr>
              <a:t>Notificaciòn</a:t>
            </a:r>
            <a:r>
              <a:rPr lang="es-MX" sz="1800" dirty="0">
                <a:solidFill>
                  <a:srgbClr val="4D4D4D"/>
                </a:solidFill>
                <a:latin typeface="Montserrat Medium"/>
              </a:rPr>
              <a:t> 813</a:t>
            </a:r>
          </a:p>
          <a:p>
            <a:pPr marL="0" lvl="0" indent="0">
              <a:lnSpc>
                <a:spcPct val="100000"/>
              </a:lnSpc>
              <a:spcBef>
                <a:spcPts val="0"/>
              </a:spcBef>
              <a:buNone/>
              <a:defRPr/>
            </a:pPr>
            <a:r>
              <a:rPr lang="es-MX" sz="1800" dirty="0">
                <a:solidFill>
                  <a:srgbClr val="4D4D4D"/>
                </a:solidFill>
                <a:latin typeface="Montserrat Medium"/>
              </a:rPr>
              <a:t>Formato de Georreferenciación</a:t>
            </a:r>
          </a:p>
          <a:p>
            <a:pPr marL="0" lvl="0" indent="0">
              <a:lnSpc>
                <a:spcPct val="100000"/>
              </a:lnSpc>
              <a:spcBef>
                <a:spcPts val="0"/>
              </a:spcBef>
              <a:buNone/>
              <a:defRPr/>
            </a:pPr>
            <a:endParaRPr lang="es-MX" sz="1800" dirty="0">
              <a:solidFill>
                <a:srgbClr val="4D4D4D"/>
              </a:solidFill>
              <a:latin typeface="Montserrat Medium"/>
            </a:endParaRPr>
          </a:p>
          <a:p>
            <a:pPr marL="0" lvl="0" indent="0">
              <a:lnSpc>
                <a:spcPct val="100000"/>
              </a:lnSpc>
              <a:spcBef>
                <a:spcPts val="0"/>
              </a:spcBef>
              <a:buNone/>
              <a:defRPr/>
            </a:pPr>
            <a:r>
              <a:rPr lang="es-CO" sz="1800" dirty="0">
                <a:solidFill>
                  <a:srgbClr val="4D4D4D"/>
                </a:solidFill>
                <a:latin typeface="Montserrat Medium"/>
              </a:rPr>
              <a:t>Enviar un correo electrónico a </a:t>
            </a:r>
            <a:r>
              <a:rPr lang="es-CO" sz="1800" dirty="0">
                <a:solidFill>
                  <a:srgbClr val="4D4D4D"/>
                </a:solidFill>
                <a:latin typeface="Montserrat Medium"/>
                <a:hlinkClick r:id="rId2"/>
              </a:rPr>
              <a:t>tuberculosisnarino@idsn.gov.co</a:t>
            </a:r>
            <a:endParaRPr lang="es-CO" sz="1800" dirty="0">
              <a:solidFill>
                <a:srgbClr val="4D4D4D"/>
              </a:solidFill>
              <a:latin typeface="Montserrat Medium"/>
            </a:endParaRPr>
          </a:p>
        </p:txBody>
      </p:sp>
      <p:pic>
        <p:nvPicPr>
          <p:cNvPr id="4" name="Imagen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48650" y="6183661"/>
            <a:ext cx="1257389" cy="602017"/>
          </a:xfrm>
          <a:prstGeom prst="rect">
            <a:avLst/>
          </a:prstGeom>
        </p:spPr>
      </p:pic>
      <p:pic>
        <p:nvPicPr>
          <p:cNvPr id="5" name="Imagen 4">
            <a:extLst>
              <a:ext uri="{FF2B5EF4-FFF2-40B4-BE49-F238E27FC236}">
                <a16:creationId xmlns:a16="http://schemas.microsoft.com/office/drawing/2014/main" xmlns="" id="{42A5D1D1-E6D3-A14B-AB8B-99920D91037A}"/>
              </a:ext>
            </a:extLst>
          </p:cNvPr>
          <p:cNvPicPr>
            <a:picLocks noChangeAspect="1"/>
          </p:cNvPicPr>
          <p:nvPr/>
        </p:nvPicPr>
        <p:blipFill rotWithShape="1">
          <a:blip r:embed="rId4"/>
          <a:srcRect l="30857" b="12011"/>
          <a:stretch/>
        </p:blipFill>
        <p:spPr>
          <a:xfrm>
            <a:off x="-1" y="3122491"/>
            <a:ext cx="1921565" cy="3735509"/>
          </a:xfrm>
          <a:prstGeom prst="rect">
            <a:avLst/>
          </a:prstGeom>
        </p:spPr>
      </p:pic>
      <p:pic>
        <p:nvPicPr>
          <p:cNvPr id="7" name="Imagen 6">
            <a:extLst>
              <a:ext uri="{FF2B5EF4-FFF2-40B4-BE49-F238E27FC236}">
                <a16:creationId xmlns:a16="http://schemas.microsoft.com/office/drawing/2014/main" xmlns="" id="{270A5DED-71A2-4B42-887E-B95C36CFA84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10000526" y="4439412"/>
            <a:ext cx="1442830" cy="1442830"/>
          </a:xfrm>
          <a:prstGeom prst="rect">
            <a:avLst/>
          </a:prstGeom>
        </p:spPr>
      </p:pic>
    </p:spTree>
    <p:extLst>
      <p:ext uri="{BB962C8B-B14F-4D97-AF65-F5344CB8AC3E}">
        <p14:creationId xmlns:p14="http://schemas.microsoft.com/office/powerpoint/2010/main" val="13986903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705678" y="656673"/>
            <a:ext cx="10515600" cy="1325563"/>
          </a:xfrm>
        </p:spPr>
        <p:txBody>
          <a:bodyPr/>
          <a:lstStyle/>
          <a:p>
            <a:r>
              <a:rPr lang="es-CO" b="1" dirty="0"/>
              <a:t>Referencia y contrarreferencia: </a:t>
            </a:r>
          </a:p>
        </p:txBody>
      </p:sp>
      <p:sp>
        <p:nvSpPr>
          <p:cNvPr id="3" name="Marcador de contenido 2"/>
          <p:cNvSpPr>
            <a:spLocks noGrp="1"/>
          </p:cNvSpPr>
          <p:nvPr>
            <p:ph idx="1"/>
          </p:nvPr>
        </p:nvSpPr>
        <p:spPr>
          <a:xfrm>
            <a:off x="285109" y="1691125"/>
            <a:ext cx="11068692" cy="4667643"/>
          </a:xfrm>
        </p:spPr>
        <p:txBody>
          <a:bodyPr>
            <a:normAutofit lnSpcReduction="10000"/>
          </a:bodyPr>
          <a:lstStyle/>
          <a:p>
            <a:pPr algn="just"/>
            <a:r>
              <a:rPr lang="es-CO" sz="2667" dirty="0">
                <a:latin typeface="Arial Narrow" panose="020B0606020202030204" pitchFamily="34" charset="0"/>
              </a:rPr>
              <a:t>Si un caso se encuentra en manejo en primer nivel y requiere hospitalización se debe realizar la referenciación del caso a la institución donde se remite al igual que el  ente municipal departamental y EPS para lo cual se debe realizar un correo electrónico donde se informe sobre el caso desde el diagnostico, estado actual fase y dosis en la que se encuentra y mencionar alguna situación especial que se debe tener en cuenta en el manejo del caso y adjuntar:</a:t>
            </a:r>
          </a:p>
          <a:p>
            <a:pPr algn="just"/>
            <a:r>
              <a:rPr lang="es-CO" sz="2667" dirty="0">
                <a:latin typeface="Arial Narrow" panose="020B0606020202030204" pitchFamily="34" charset="0"/>
              </a:rPr>
              <a:t>Tarjeta de tratamiento,</a:t>
            </a:r>
          </a:p>
          <a:p>
            <a:pPr algn="just"/>
            <a:r>
              <a:rPr lang="es-CO" sz="2667" dirty="0">
                <a:latin typeface="Arial Narrow" panose="020B0606020202030204" pitchFamily="34" charset="0"/>
              </a:rPr>
              <a:t>Historia clínica soportes, y controles bacteriológico si aplica de acuerdo al caso </a:t>
            </a:r>
          </a:p>
          <a:p>
            <a:pPr algn="just"/>
            <a:r>
              <a:rPr lang="es-CO" sz="2667" dirty="0">
                <a:latin typeface="Arial Narrow" panose="020B0606020202030204" pitchFamily="34" charset="0"/>
              </a:rPr>
              <a:t>La institución que recibe al paciente es quien debe garantizar la continuidad del tratamiento anti-TB y al egreso del paciente debe realizar la contra referencia a primer nivel de manera oportuna con un correo electrónico adjuntando la tarjeta de tratamiento y epicrisis.	</a:t>
            </a:r>
          </a:p>
        </p:txBody>
      </p:sp>
    </p:spTree>
    <p:extLst>
      <p:ext uri="{BB962C8B-B14F-4D97-AF65-F5344CB8AC3E}">
        <p14:creationId xmlns:p14="http://schemas.microsoft.com/office/powerpoint/2010/main" val="5676160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5">
            <a:extLst>
              <a:ext uri="{FF2B5EF4-FFF2-40B4-BE49-F238E27FC236}">
                <a16:creationId xmlns:a16="http://schemas.microsoft.com/office/drawing/2014/main" xmlns="" id="{B584AE04-13F9-433C-A9E9-74DC892AA8CA}"/>
              </a:ext>
            </a:extLst>
          </p:cNvPr>
          <p:cNvSpPr>
            <a:spLocks noChangeArrowheads="1"/>
          </p:cNvSpPr>
          <p:nvPr/>
        </p:nvSpPr>
        <p:spPr bwMode="auto">
          <a:xfrm>
            <a:off x="7549674" y="1053446"/>
            <a:ext cx="246286" cy="8617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21920" tIns="60960" rIns="121920" bIns="6096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CO" altLang="es-CO" sz="2400" b="0" i="0" u="none" strike="noStrike" kern="0" cap="none" spc="0" normalizeH="0" baseline="0" noProof="0">
                <a:ln>
                  <a:noFill/>
                </a:ln>
                <a:solidFill>
                  <a:srgbClr val="073763"/>
                </a:solidFill>
                <a:effectLst/>
                <a:uLnTx/>
                <a:uFillTx/>
                <a:latin typeface="Montserrat Medium"/>
                <a:ea typeface="+mn-ea"/>
                <a:cs typeface="Arial"/>
                <a:sym typeface="Arial"/>
              </a:rPr>
              <a:t/>
            </a:r>
            <a:br>
              <a:rPr kumimoji="0" lang="es-CO" altLang="es-CO" sz="2400" b="0" i="0" u="none" strike="noStrike" kern="0" cap="none" spc="0" normalizeH="0" baseline="0" noProof="0">
                <a:ln>
                  <a:noFill/>
                </a:ln>
                <a:solidFill>
                  <a:srgbClr val="073763"/>
                </a:solidFill>
                <a:effectLst/>
                <a:uLnTx/>
                <a:uFillTx/>
                <a:latin typeface="Montserrat Medium"/>
                <a:ea typeface="+mn-ea"/>
                <a:cs typeface="Arial"/>
                <a:sym typeface="Arial"/>
              </a:rPr>
            </a:br>
            <a:endParaRPr kumimoji="0" lang="es-CO" altLang="es-CO" sz="2400" b="0" i="0" u="none" strike="noStrike" kern="0" cap="none" spc="0" normalizeH="0" baseline="0" noProof="0">
              <a:ln>
                <a:noFill/>
              </a:ln>
              <a:solidFill>
                <a:srgbClr val="073763"/>
              </a:solidFill>
              <a:effectLst/>
              <a:uLnTx/>
              <a:uFillTx/>
              <a:latin typeface="Montserrat Medium"/>
              <a:ea typeface="+mn-ea"/>
              <a:cs typeface="Arial"/>
              <a:sym typeface="Arial"/>
            </a:endParaRPr>
          </a:p>
        </p:txBody>
      </p:sp>
      <p:sp>
        <p:nvSpPr>
          <p:cNvPr id="15" name="Rectangle 8">
            <a:extLst>
              <a:ext uri="{FF2B5EF4-FFF2-40B4-BE49-F238E27FC236}">
                <a16:creationId xmlns:a16="http://schemas.microsoft.com/office/drawing/2014/main" xmlns="" id="{14F4739B-897A-4227-9B9A-CBFFF0DE08B6}"/>
              </a:ext>
            </a:extLst>
          </p:cNvPr>
          <p:cNvSpPr>
            <a:spLocks noChangeArrowheads="1"/>
          </p:cNvSpPr>
          <p:nvPr/>
        </p:nvSpPr>
        <p:spPr bwMode="auto">
          <a:xfrm>
            <a:off x="5552018" y="563948"/>
            <a:ext cx="246286" cy="8617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21920" tIns="60960" rIns="121920" bIns="6096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CO" altLang="es-CO" sz="2400" b="0" i="0" u="none" strike="noStrike" kern="0" cap="none" spc="0" normalizeH="0" baseline="0" noProof="0">
                <a:ln>
                  <a:noFill/>
                </a:ln>
                <a:solidFill>
                  <a:srgbClr val="073763"/>
                </a:solidFill>
                <a:effectLst/>
                <a:uLnTx/>
                <a:uFillTx/>
                <a:latin typeface="Montserrat Medium"/>
                <a:ea typeface="+mn-ea"/>
                <a:cs typeface="Arial"/>
                <a:sym typeface="Arial"/>
              </a:rPr>
              <a:t/>
            </a:r>
            <a:br>
              <a:rPr kumimoji="0" lang="es-CO" altLang="es-CO" sz="2400" b="0" i="0" u="none" strike="noStrike" kern="0" cap="none" spc="0" normalizeH="0" baseline="0" noProof="0">
                <a:ln>
                  <a:noFill/>
                </a:ln>
                <a:solidFill>
                  <a:srgbClr val="073763"/>
                </a:solidFill>
                <a:effectLst/>
                <a:uLnTx/>
                <a:uFillTx/>
                <a:latin typeface="Montserrat Medium"/>
                <a:ea typeface="+mn-ea"/>
                <a:cs typeface="Arial"/>
                <a:sym typeface="Arial"/>
              </a:rPr>
            </a:br>
            <a:endParaRPr kumimoji="0" lang="es-CO" altLang="es-CO" sz="2400" b="0" i="0" u="none" strike="noStrike" kern="0" cap="none" spc="0" normalizeH="0" baseline="0" noProof="0">
              <a:ln>
                <a:noFill/>
              </a:ln>
              <a:solidFill>
                <a:srgbClr val="073763"/>
              </a:solidFill>
              <a:effectLst/>
              <a:uLnTx/>
              <a:uFillTx/>
              <a:latin typeface="Montserrat Medium"/>
              <a:ea typeface="+mn-ea"/>
              <a:cs typeface="Arial"/>
              <a:sym typeface="Arial"/>
            </a:endParaRPr>
          </a:p>
        </p:txBody>
      </p:sp>
      <p:sp>
        <p:nvSpPr>
          <p:cNvPr id="16" name="Rectangle 9">
            <a:extLst>
              <a:ext uri="{FF2B5EF4-FFF2-40B4-BE49-F238E27FC236}">
                <a16:creationId xmlns:a16="http://schemas.microsoft.com/office/drawing/2014/main" xmlns="" id="{D62DEFB8-A18D-4257-9D57-7ABCA2269EBD}"/>
              </a:ext>
            </a:extLst>
          </p:cNvPr>
          <p:cNvSpPr>
            <a:spLocks noChangeArrowheads="1"/>
          </p:cNvSpPr>
          <p:nvPr/>
        </p:nvSpPr>
        <p:spPr bwMode="auto">
          <a:xfrm>
            <a:off x="5552018" y="792792"/>
            <a:ext cx="246286" cy="410433"/>
          </a:xfrm>
          <a:prstGeom prst="rect">
            <a:avLst/>
          </a:prstGeom>
          <a:solidFill>
            <a:srgbClr val="000000"/>
          </a:solidFill>
          <a:ln w="9525">
            <a:solidFill>
              <a:schemeClr val="tx1"/>
            </a:solidFill>
            <a:prstDash val="solid"/>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21920" tIns="60960" rIns="121920" bIns="6096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s-CO" sz="1867" b="0" i="0" u="none" strike="noStrike" kern="0" cap="none" spc="0" normalizeH="0" baseline="0" noProof="0">
              <a:ln>
                <a:noFill/>
              </a:ln>
              <a:solidFill>
                <a:srgbClr val="000000"/>
              </a:solidFill>
              <a:effectLst/>
              <a:uLnTx/>
              <a:uFillTx/>
              <a:latin typeface="Montserrat Medium"/>
              <a:ea typeface="+mn-ea"/>
              <a:cs typeface="Arial"/>
              <a:sym typeface="Arial"/>
            </a:endParaRPr>
          </a:p>
        </p:txBody>
      </p:sp>
      <p:graphicFrame>
        <p:nvGraphicFramePr>
          <p:cNvPr id="2" name="Tabla 1">
            <a:extLst>
              <a:ext uri="{FF2B5EF4-FFF2-40B4-BE49-F238E27FC236}">
                <a16:creationId xmlns:a16="http://schemas.microsoft.com/office/drawing/2014/main" xmlns="" id="{9F1E0B81-3094-45FC-90D5-5B7B1A6B5E1F}"/>
              </a:ext>
            </a:extLst>
          </p:cNvPr>
          <p:cNvGraphicFramePr>
            <a:graphicFrameLocks noGrp="1"/>
          </p:cNvGraphicFramePr>
          <p:nvPr/>
        </p:nvGraphicFramePr>
        <p:xfrm>
          <a:off x="162543" y="244147"/>
          <a:ext cx="11866913" cy="6773341"/>
        </p:xfrm>
        <a:graphic>
          <a:graphicData uri="http://schemas.openxmlformats.org/drawingml/2006/table">
            <a:tbl>
              <a:tblPr firstRow="1" firstCol="1" bandRow="1">
                <a:tableStyleId>{7DF18680-E054-41AD-8BC1-D1AEF772440D}</a:tableStyleId>
              </a:tblPr>
              <a:tblGrid>
                <a:gridCol w="3891468">
                  <a:extLst>
                    <a:ext uri="{9D8B030D-6E8A-4147-A177-3AD203B41FA5}">
                      <a16:colId xmlns:a16="http://schemas.microsoft.com/office/drawing/2014/main" xmlns="" val="1865432294"/>
                    </a:ext>
                  </a:extLst>
                </a:gridCol>
                <a:gridCol w="467526">
                  <a:extLst>
                    <a:ext uri="{9D8B030D-6E8A-4147-A177-3AD203B41FA5}">
                      <a16:colId xmlns:a16="http://schemas.microsoft.com/office/drawing/2014/main" xmlns="" val="3310311670"/>
                    </a:ext>
                  </a:extLst>
                </a:gridCol>
                <a:gridCol w="495029">
                  <a:extLst>
                    <a:ext uri="{9D8B030D-6E8A-4147-A177-3AD203B41FA5}">
                      <a16:colId xmlns:a16="http://schemas.microsoft.com/office/drawing/2014/main" xmlns="" val="514776771"/>
                    </a:ext>
                  </a:extLst>
                </a:gridCol>
                <a:gridCol w="467527">
                  <a:extLst>
                    <a:ext uri="{9D8B030D-6E8A-4147-A177-3AD203B41FA5}">
                      <a16:colId xmlns:a16="http://schemas.microsoft.com/office/drawing/2014/main" xmlns="" val="2444575550"/>
                    </a:ext>
                  </a:extLst>
                </a:gridCol>
                <a:gridCol w="534568">
                  <a:extLst>
                    <a:ext uri="{9D8B030D-6E8A-4147-A177-3AD203B41FA5}">
                      <a16:colId xmlns:a16="http://schemas.microsoft.com/office/drawing/2014/main" xmlns="" val="1712670696"/>
                    </a:ext>
                  </a:extLst>
                </a:gridCol>
                <a:gridCol w="747683">
                  <a:extLst>
                    <a:ext uri="{9D8B030D-6E8A-4147-A177-3AD203B41FA5}">
                      <a16:colId xmlns:a16="http://schemas.microsoft.com/office/drawing/2014/main" xmlns="" val="688504289"/>
                    </a:ext>
                  </a:extLst>
                </a:gridCol>
                <a:gridCol w="513116">
                  <a:extLst>
                    <a:ext uri="{9D8B030D-6E8A-4147-A177-3AD203B41FA5}">
                      <a16:colId xmlns:a16="http://schemas.microsoft.com/office/drawing/2014/main" xmlns="" val="3330715056"/>
                    </a:ext>
                  </a:extLst>
                </a:gridCol>
                <a:gridCol w="2178603">
                  <a:extLst>
                    <a:ext uri="{9D8B030D-6E8A-4147-A177-3AD203B41FA5}">
                      <a16:colId xmlns:a16="http://schemas.microsoft.com/office/drawing/2014/main" xmlns="" val="1112278014"/>
                    </a:ext>
                  </a:extLst>
                </a:gridCol>
                <a:gridCol w="1113812">
                  <a:extLst>
                    <a:ext uri="{9D8B030D-6E8A-4147-A177-3AD203B41FA5}">
                      <a16:colId xmlns:a16="http://schemas.microsoft.com/office/drawing/2014/main" xmlns="" val="4254611926"/>
                    </a:ext>
                  </a:extLst>
                </a:gridCol>
                <a:gridCol w="1457581">
                  <a:extLst>
                    <a:ext uri="{9D8B030D-6E8A-4147-A177-3AD203B41FA5}">
                      <a16:colId xmlns:a16="http://schemas.microsoft.com/office/drawing/2014/main" xmlns="" val="3272630443"/>
                    </a:ext>
                  </a:extLst>
                </a:gridCol>
              </a:tblGrid>
              <a:tr h="159090">
                <a:tc rowSpan="2">
                  <a:txBody>
                    <a:bodyPr/>
                    <a:lstStyle/>
                    <a:p>
                      <a:pPr algn="ctr">
                        <a:lnSpc>
                          <a:spcPct val="107000"/>
                        </a:lnSpc>
                        <a:spcAft>
                          <a:spcPts val="0"/>
                        </a:spcAft>
                      </a:pPr>
                      <a:r>
                        <a:rPr lang="es-CO" sz="1400" dirty="0">
                          <a:solidFill>
                            <a:schemeClr val="tx1"/>
                          </a:solidFill>
                          <a:effectLst/>
                        </a:rPr>
                        <a:t>Actividad</a:t>
                      </a:r>
                      <a:endParaRPr lang="es-CO" sz="1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solidFill>
                      <a:schemeClr val="accent5">
                        <a:lumMod val="20000"/>
                        <a:lumOff val="80000"/>
                      </a:schemeClr>
                    </a:solidFill>
                  </a:tcPr>
                </a:tc>
                <a:tc gridSpan="6">
                  <a:txBody>
                    <a:bodyPr/>
                    <a:lstStyle/>
                    <a:p>
                      <a:pPr algn="ctr">
                        <a:lnSpc>
                          <a:spcPct val="107000"/>
                        </a:lnSpc>
                        <a:spcAft>
                          <a:spcPts val="0"/>
                        </a:spcAft>
                      </a:pPr>
                      <a:r>
                        <a:rPr lang="es-CO" sz="1050" dirty="0">
                          <a:effectLst/>
                        </a:rPr>
                        <a:t>TB SENSIBLE </a:t>
                      </a:r>
                      <a:endParaRPr lang="es-CO"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a:txBody>
                    <a:bodyPr/>
                    <a:lstStyle/>
                    <a:p>
                      <a:pPr algn="ctr">
                        <a:lnSpc>
                          <a:spcPct val="107000"/>
                        </a:lnSpc>
                        <a:spcAft>
                          <a:spcPts val="0"/>
                        </a:spcAft>
                      </a:pPr>
                      <a:r>
                        <a:rPr lang="es-CO" sz="1050" dirty="0">
                          <a:effectLst/>
                        </a:rPr>
                        <a:t> </a:t>
                      </a:r>
                      <a:endParaRPr lang="es-CO"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gridSpan="2">
                  <a:txBody>
                    <a:bodyPr/>
                    <a:lstStyle/>
                    <a:p>
                      <a:pPr algn="ctr">
                        <a:lnSpc>
                          <a:spcPct val="107000"/>
                        </a:lnSpc>
                        <a:spcAft>
                          <a:spcPts val="0"/>
                        </a:spcAft>
                      </a:pPr>
                      <a:r>
                        <a:rPr lang="es-CO" sz="1050">
                          <a:effectLst/>
                        </a:rPr>
                        <a:t>TB-FR </a:t>
                      </a:r>
                      <a:endParaRPr lang="es-CO" sz="105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hMerge="1">
                  <a:txBody>
                    <a:bodyPr/>
                    <a:lstStyle/>
                    <a:p>
                      <a:endParaRPr lang="es-CO"/>
                    </a:p>
                  </a:txBody>
                  <a:tcPr/>
                </a:tc>
                <a:extLst>
                  <a:ext uri="{0D108BD9-81ED-4DB2-BD59-A6C34878D82A}">
                    <a16:rowId xmlns:a16="http://schemas.microsoft.com/office/drawing/2014/main" xmlns="" val="277589643"/>
                  </a:ext>
                </a:extLst>
              </a:tr>
              <a:tr h="172630">
                <a:tc vMerge="1">
                  <a:txBody>
                    <a:bodyPr/>
                    <a:lstStyle/>
                    <a:p>
                      <a:endParaRPr lang="es-CO"/>
                    </a:p>
                  </a:txBody>
                  <a:tcPr/>
                </a:tc>
                <a:tc>
                  <a:txBody>
                    <a:bodyPr/>
                    <a:lstStyle/>
                    <a:p>
                      <a:pPr algn="ctr">
                        <a:lnSpc>
                          <a:spcPct val="107000"/>
                        </a:lnSpc>
                        <a:spcAft>
                          <a:spcPts val="0"/>
                        </a:spcAft>
                      </a:pPr>
                      <a:r>
                        <a:rPr lang="es-CO" sz="1050">
                          <a:effectLst/>
                        </a:rPr>
                        <a:t>1 mes</a:t>
                      </a:r>
                      <a:endParaRPr lang="es-CO" sz="105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ctr">
                        <a:lnSpc>
                          <a:spcPct val="107000"/>
                        </a:lnSpc>
                        <a:spcAft>
                          <a:spcPts val="0"/>
                        </a:spcAft>
                      </a:pPr>
                      <a:r>
                        <a:rPr lang="es-CO" sz="1050">
                          <a:effectLst/>
                        </a:rPr>
                        <a:t>2 mes</a:t>
                      </a:r>
                      <a:endParaRPr lang="es-CO" sz="105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ctr">
                        <a:lnSpc>
                          <a:spcPct val="107000"/>
                        </a:lnSpc>
                        <a:spcAft>
                          <a:spcPts val="0"/>
                        </a:spcAft>
                      </a:pPr>
                      <a:r>
                        <a:rPr lang="es-CO" sz="1050">
                          <a:effectLst/>
                        </a:rPr>
                        <a:t>3 mes</a:t>
                      </a:r>
                      <a:endParaRPr lang="es-CO" sz="105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ctr">
                        <a:lnSpc>
                          <a:spcPct val="107000"/>
                        </a:lnSpc>
                        <a:spcAft>
                          <a:spcPts val="0"/>
                        </a:spcAft>
                      </a:pPr>
                      <a:r>
                        <a:rPr lang="es-CO" sz="1050">
                          <a:effectLst/>
                        </a:rPr>
                        <a:t>4 mes</a:t>
                      </a:r>
                      <a:endParaRPr lang="es-CO" sz="105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ctr">
                        <a:lnSpc>
                          <a:spcPct val="107000"/>
                        </a:lnSpc>
                        <a:spcAft>
                          <a:spcPts val="0"/>
                        </a:spcAft>
                      </a:pPr>
                      <a:r>
                        <a:rPr lang="es-CO" sz="1050">
                          <a:effectLst/>
                        </a:rPr>
                        <a:t>5 mes</a:t>
                      </a:r>
                      <a:endParaRPr lang="es-CO" sz="105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ctr">
                        <a:lnSpc>
                          <a:spcPct val="107000"/>
                        </a:lnSpc>
                        <a:spcAft>
                          <a:spcPts val="0"/>
                        </a:spcAft>
                      </a:pPr>
                      <a:r>
                        <a:rPr lang="es-CO" sz="1050">
                          <a:effectLst/>
                        </a:rPr>
                        <a:t>6 mes</a:t>
                      </a:r>
                      <a:endParaRPr lang="es-CO" sz="105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ctr">
                        <a:lnSpc>
                          <a:spcPct val="107000"/>
                        </a:lnSpc>
                        <a:spcAft>
                          <a:spcPts val="0"/>
                        </a:spcAft>
                      </a:pPr>
                      <a:r>
                        <a:rPr lang="es-CO" sz="1050" dirty="0">
                          <a:effectLst/>
                        </a:rPr>
                        <a:t>Observaciones</a:t>
                      </a:r>
                      <a:endParaRPr lang="es-CO"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gridSpan="2">
                  <a:txBody>
                    <a:bodyPr/>
                    <a:lstStyle/>
                    <a:p>
                      <a:pPr algn="ctr">
                        <a:lnSpc>
                          <a:spcPct val="107000"/>
                        </a:lnSpc>
                        <a:spcAft>
                          <a:spcPts val="0"/>
                        </a:spcAft>
                      </a:pPr>
                      <a:r>
                        <a:rPr lang="es-CO" sz="1050">
                          <a:effectLst/>
                        </a:rPr>
                        <a:t>Observaciones</a:t>
                      </a:r>
                      <a:endParaRPr lang="es-CO" sz="105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hMerge="1">
                  <a:txBody>
                    <a:bodyPr/>
                    <a:lstStyle/>
                    <a:p>
                      <a:endParaRPr lang="es-CO"/>
                    </a:p>
                  </a:txBody>
                  <a:tcPr/>
                </a:tc>
                <a:extLst>
                  <a:ext uri="{0D108BD9-81ED-4DB2-BD59-A6C34878D82A}">
                    <a16:rowId xmlns:a16="http://schemas.microsoft.com/office/drawing/2014/main" xmlns="" val="2903416617"/>
                  </a:ext>
                </a:extLst>
              </a:tr>
              <a:tr h="348286">
                <a:tc>
                  <a:txBody>
                    <a:bodyPr/>
                    <a:lstStyle/>
                    <a:p>
                      <a:pPr algn="l">
                        <a:lnSpc>
                          <a:spcPct val="107000"/>
                        </a:lnSpc>
                        <a:spcAft>
                          <a:spcPts val="0"/>
                        </a:spcAft>
                      </a:pPr>
                      <a:r>
                        <a:rPr lang="es-CO" sz="1400" dirty="0">
                          <a:solidFill>
                            <a:schemeClr val="tx1"/>
                          </a:solidFill>
                          <a:effectLst/>
                        </a:rPr>
                        <a:t>Valoración por parte del Comité de Evaluación de Casos Especiales de Tuberculosis (CERCET)</a:t>
                      </a:r>
                      <a:endParaRPr lang="es-CO" sz="1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solidFill>
                      <a:schemeClr val="accent5">
                        <a:lumMod val="20000"/>
                        <a:lumOff val="80000"/>
                      </a:schemeClr>
                    </a:solidFill>
                  </a:tcPr>
                </a:tc>
                <a:tc>
                  <a:txBody>
                    <a:bodyPr/>
                    <a:lstStyle/>
                    <a:p>
                      <a:pPr algn="just">
                        <a:lnSpc>
                          <a:spcPct val="107000"/>
                        </a:lnSpc>
                        <a:spcAft>
                          <a:spcPts val="0"/>
                        </a:spcAft>
                      </a:pPr>
                      <a:r>
                        <a:rPr lang="es-CO" sz="1050" dirty="0">
                          <a:effectLst/>
                        </a:rPr>
                        <a:t> </a:t>
                      </a:r>
                      <a:endParaRPr lang="es-CO"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dirty="0">
                          <a:effectLst/>
                        </a:rPr>
                        <a:t> </a:t>
                      </a:r>
                      <a:endParaRPr lang="es-CO"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dirty="0">
                          <a:effectLst/>
                        </a:rPr>
                        <a:t> </a:t>
                      </a:r>
                      <a:endParaRPr lang="es-CO"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a:effectLst/>
                        </a:rPr>
                        <a:t> </a:t>
                      </a:r>
                      <a:endParaRPr lang="es-CO" sz="105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a:effectLst/>
                        </a:rPr>
                        <a:t> </a:t>
                      </a:r>
                      <a:endParaRPr lang="es-CO" sz="105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dirty="0">
                          <a:effectLst/>
                        </a:rPr>
                        <a:t> </a:t>
                      </a:r>
                      <a:endParaRPr lang="es-CO"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dirty="0">
                          <a:effectLst/>
                        </a:rPr>
                        <a:t>No requiere</a:t>
                      </a:r>
                      <a:endParaRPr lang="es-CO"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nSpc>
                          <a:spcPct val="107000"/>
                        </a:lnSpc>
                        <a:spcAft>
                          <a:spcPts val="0"/>
                        </a:spcAft>
                      </a:pPr>
                      <a:r>
                        <a:rPr lang="es-CO" sz="1050">
                          <a:effectLst/>
                        </a:rPr>
                        <a:t>X</a:t>
                      </a:r>
                      <a:endParaRPr lang="es-CO" sz="105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nSpc>
                          <a:spcPct val="107000"/>
                        </a:lnSpc>
                        <a:spcAft>
                          <a:spcPts val="0"/>
                        </a:spcAft>
                      </a:pPr>
                      <a:r>
                        <a:rPr lang="es-CO" sz="1050">
                          <a:effectLst/>
                        </a:rPr>
                        <a:t>Requiere</a:t>
                      </a:r>
                      <a:endParaRPr lang="es-CO" sz="105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extLst>
                  <a:ext uri="{0D108BD9-81ED-4DB2-BD59-A6C34878D82A}">
                    <a16:rowId xmlns:a16="http://schemas.microsoft.com/office/drawing/2014/main" xmlns="" val="1888494656"/>
                  </a:ext>
                </a:extLst>
              </a:tr>
              <a:tr h="151853">
                <a:tc>
                  <a:txBody>
                    <a:bodyPr/>
                    <a:lstStyle/>
                    <a:p>
                      <a:pPr algn="l">
                        <a:lnSpc>
                          <a:spcPct val="107000"/>
                        </a:lnSpc>
                        <a:spcAft>
                          <a:spcPts val="0"/>
                        </a:spcAft>
                      </a:pPr>
                      <a:r>
                        <a:rPr lang="es-CO" sz="1400" dirty="0">
                          <a:solidFill>
                            <a:schemeClr val="tx1"/>
                          </a:solidFill>
                          <a:effectLst/>
                        </a:rPr>
                        <a:t>Consulta por medicina general</a:t>
                      </a:r>
                      <a:endParaRPr lang="es-CO" sz="1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solidFill>
                      <a:schemeClr val="accent5">
                        <a:lumMod val="20000"/>
                        <a:lumOff val="80000"/>
                      </a:schemeClr>
                    </a:solidFill>
                  </a:tcPr>
                </a:tc>
                <a:tc>
                  <a:txBody>
                    <a:bodyPr/>
                    <a:lstStyle/>
                    <a:p>
                      <a:pPr algn="just">
                        <a:lnSpc>
                          <a:spcPct val="107000"/>
                        </a:lnSpc>
                        <a:spcAft>
                          <a:spcPts val="0"/>
                        </a:spcAft>
                      </a:pPr>
                      <a:r>
                        <a:rPr lang="es-CO" sz="1050">
                          <a:effectLst/>
                        </a:rPr>
                        <a:t>X</a:t>
                      </a:r>
                      <a:endParaRPr lang="es-CO" sz="105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a:effectLst/>
                        </a:rPr>
                        <a:t> </a:t>
                      </a:r>
                      <a:endParaRPr lang="es-CO" sz="105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a:effectLst/>
                        </a:rPr>
                        <a:t>X</a:t>
                      </a:r>
                      <a:endParaRPr lang="es-CO" sz="105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a:effectLst/>
                        </a:rPr>
                        <a:t> </a:t>
                      </a:r>
                      <a:endParaRPr lang="es-CO" sz="105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a:effectLst/>
                        </a:rPr>
                        <a:t>X</a:t>
                      </a:r>
                      <a:endParaRPr lang="es-CO" sz="105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a:effectLst/>
                        </a:rPr>
                        <a:t>X</a:t>
                      </a:r>
                      <a:endParaRPr lang="es-CO" sz="105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dirty="0">
                          <a:effectLst/>
                        </a:rPr>
                        <a:t>Bimensual</a:t>
                      </a:r>
                      <a:endParaRPr lang="es-CO"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dirty="0">
                          <a:effectLst/>
                        </a:rPr>
                        <a:t>x</a:t>
                      </a:r>
                      <a:endParaRPr lang="es-CO"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a:effectLst/>
                        </a:rPr>
                        <a:t>Mensual</a:t>
                      </a:r>
                      <a:endParaRPr lang="es-CO" sz="105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extLst>
                  <a:ext uri="{0D108BD9-81ED-4DB2-BD59-A6C34878D82A}">
                    <a16:rowId xmlns:a16="http://schemas.microsoft.com/office/drawing/2014/main" xmlns="" val="4139990153"/>
                  </a:ext>
                </a:extLst>
              </a:tr>
              <a:tr h="151853">
                <a:tc>
                  <a:txBody>
                    <a:bodyPr/>
                    <a:lstStyle/>
                    <a:p>
                      <a:pPr algn="l">
                        <a:lnSpc>
                          <a:spcPct val="107000"/>
                        </a:lnSpc>
                        <a:spcAft>
                          <a:spcPts val="0"/>
                        </a:spcAft>
                      </a:pPr>
                      <a:r>
                        <a:rPr lang="es-CO" sz="1400" dirty="0">
                          <a:solidFill>
                            <a:schemeClr val="tx1"/>
                          </a:solidFill>
                          <a:effectLst/>
                        </a:rPr>
                        <a:t>Consulta por medicina especializada</a:t>
                      </a:r>
                      <a:endParaRPr lang="es-CO" sz="1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solidFill>
                      <a:schemeClr val="accent5">
                        <a:lumMod val="20000"/>
                        <a:lumOff val="80000"/>
                      </a:schemeClr>
                    </a:solidFill>
                  </a:tcPr>
                </a:tc>
                <a:tc>
                  <a:txBody>
                    <a:bodyPr/>
                    <a:lstStyle/>
                    <a:p>
                      <a:pPr algn="just">
                        <a:lnSpc>
                          <a:spcPct val="107000"/>
                        </a:lnSpc>
                        <a:spcAft>
                          <a:spcPts val="0"/>
                        </a:spcAft>
                      </a:pPr>
                      <a:r>
                        <a:rPr lang="es-CO" sz="1050">
                          <a:effectLst/>
                        </a:rPr>
                        <a:t> </a:t>
                      </a:r>
                      <a:endParaRPr lang="es-CO" sz="105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a:effectLst/>
                        </a:rPr>
                        <a:t> </a:t>
                      </a:r>
                      <a:endParaRPr lang="es-CO" sz="105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a:effectLst/>
                        </a:rPr>
                        <a:t> </a:t>
                      </a:r>
                      <a:endParaRPr lang="es-CO" sz="105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dirty="0">
                          <a:effectLst/>
                        </a:rPr>
                        <a:t> </a:t>
                      </a:r>
                      <a:endParaRPr lang="es-CO"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a:effectLst/>
                        </a:rPr>
                        <a:t> </a:t>
                      </a:r>
                      <a:endParaRPr lang="es-CO" sz="105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a:effectLst/>
                        </a:rPr>
                        <a:t> </a:t>
                      </a:r>
                      <a:endParaRPr lang="es-CO" sz="105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a:effectLst/>
                        </a:rPr>
                        <a:t>Si es requerido</a:t>
                      </a:r>
                      <a:endParaRPr lang="es-CO" sz="105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a:effectLst/>
                        </a:rPr>
                        <a:t>X</a:t>
                      </a:r>
                      <a:endParaRPr lang="es-CO" sz="105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a:effectLst/>
                        </a:rPr>
                        <a:t>Trimestral </a:t>
                      </a:r>
                      <a:endParaRPr lang="es-CO" sz="105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extLst>
                  <a:ext uri="{0D108BD9-81ED-4DB2-BD59-A6C34878D82A}">
                    <a16:rowId xmlns:a16="http://schemas.microsoft.com/office/drawing/2014/main" xmlns="" val="1264156915"/>
                  </a:ext>
                </a:extLst>
              </a:tr>
              <a:tr h="151853">
                <a:tc>
                  <a:txBody>
                    <a:bodyPr/>
                    <a:lstStyle/>
                    <a:p>
                      <a:pPr algn="l">
                        <a:lnSpc>
                          <a:spcPct val="107000"/>
                        </a:lnSpc>
                        <a:spcAft>
                          <a:spcPts val="0"/>
                        </a:spcAft>
                      </a:pPr>
                      <a:r>
                        <a:rPr lang="es-CO" sz="1400" dirty="0">
                          <a:solidFill>
                            <a:schemeClr val="tx1"/>
                          </a:solidFill>
                          <a:effectLst/>
                        </a:rPr>
                        <a:t>Consulta por profesional de enfermería. </a:t>
                      </a:r>
                      <a:endParaRPr lang="es-CO" sz="1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solidFill>
                      <a:schemeClr val="accent5">
                        <a:lumMod val="20000"/>
                        <a:lumOff val="80000"/>
                      </a:schemeClr>
                    </a:solidFill>
                  </a:tcPr>
                </a:tc>
                <a:tc>
                  <a:txBody>
                    <a:bodyPr/>
                    <a:lstStyle/>
                    <a:p>
                      <a:pPr algn="just">
                        <a:lnSpc>
                          <a:spcPct val="107000"/>
                        </a:lnSpc>
                        <a:spcAft>
                          <a:spcPts val="0"/>
                        </a:spcAft>
                      </a:pPr>
                      <a:r>
                        <a:rPr lang="es-CO" sz="1050">
                          <a:effectLst/>
                        </a:rPr>
                        <a:t>X</a:t>
                      </a:r>
                      <a:endParaRPr lang="es-CO" sz="105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a:effectLst/>
                        </a:rPr>
                        <a:t>X</a:t>
                      </a:r>
                      <a:endParaRPr lang="es-CO" sz="105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a:effectLst/>
                        </a:rPr>
                        <a:t>X</a:t>
                      </a:r>
                      <a:endParaRPr lang="es-CO" sz="105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a:effectLst/>
                        </a:rPr>
                        <a:t>X</a:t>
                      </a:r>
                      <a:endParaRPr lang="es-CO" sz="105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a:effectLst/>
                        </a:rPr>
                        <a:t>X</a:t>
                      </a:r>
                      <a:endParaRPr lang="es-CO" sz="105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a:effectLst/>
                        </a:rPr>
                        <a:t>X</a:t>
                      </a:r>
                      <a:endParaRPr lang="es-CO" sz="105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a:effectLst/>
                        </a:rPr>
                        <a:t>Mensual </a:t>
                      </a:r>
                      <a:endParaRPr lang="es-CO" sz="105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dirty="0">
                          <a:effectLst/>
                        </a:rPr>
                        <a:t>X</a:t>
                      </a:r>
                      <a:endParaRPr lang="es-CO"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a:effectLst/>
                        </a:rPr>
                        <a:t>Mensual </a:t>
                      </a:r>
                      <a:endParaRPr lang="es-CO" sz="105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extLst>
                  <a:ext uri="{0D108BD9-81ED-4DB2-BD59-A6C34878D82A}">
                    <a16:rowId xmlns:a16="http://schemas.microsoft.com/office/drawing/2014/main" xmlns="" val="2727775140"/>
                  </a:ext>
                </a:extLst>
              </a:tr>
              <a:tr h="151853">
                <a:tc>
                  <a:txBody>
                    <a:bodyPr/>
                    <a:lstStyle/>
                    <a:p>
                      <a:pPr algn="l">
                        <a:lnSpc>
                          <a:spcPct val="107000"/>
                        </a:lnSpc>
                        <a:spcAft>
                          <a:spcPts val="0"/>
                        </a:spcAft>
                      </a:pPr>
                      <a:r>
                        <a:rPr lang="es-CO" sz="1400" dirty="0">
                          <a:solidFill>
                            <a:schemeClr val="tx1"/>
                          </a:solidFill>
                          <a:effectLst/>
                        </a:rPr>
                        <a:t>Consulta por profesional de nutrición. </a:t>
                      </a:r>
                      <a:endParaRPr lang="es-CO" sz="1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solidFill>
                      <a:schemeClr val="accent5">
                        <a:lumMod val="20000"/>
                        <a:lumOff val="80000"/>
                      </a:schemeClr>
                    </a:solidFill>
                  </a:tcPr>
                </a:tc>
                <a:tc>
                  <a:txBody>
                    <a:bodyPr/>
                    <a:lstStyle/>
                    <a:p>
                      <a:pPr algn="just">
                        <a:lnSpc>
                          <a:spcPct val="107000"/>
                        </a:lnSpc>
                        <a:spcAft>
                          <a:spcPts val="0"/>
                        </a:spcAft>
                      </a:pPr>
                      <a:r>
                        <a:rPr lang="es-CO" sz="1050" dirty="0">
                          <a:effectLst/>
                        </a:rPr>
                        <a:t> X</a:t>
                      </a:r>
                      <a:endParaRPr lang="es-CO"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a:effectLst/>
                        </a:rPr>
                        <a:t> </a:t>
                      </a:r>
                      <a:endParaRPr lang="es-CO" sz="105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a:effectLst/>
                        </a:rPr>
                        <a:t> </a:t>
                      </a:r>
                      <a:endParaRPr lang="es-CO" sz="105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a:effectLst/>
                        </a:rPr>
                        <a:t> </a:t>
                      </a:r>
                      <a:endParaRPr lang="es-CO" sz="105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dirty="0">
                          <a:effectLst/>
                        </a:rPr>
                        <a:t> </a:t>
                      </a:r>
                      <a:endParaRPr lang="es-CO"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a:effectLst/>
                        </a:rPr>
                        <a:t> </a:t>
                      </a:r>
                      <a:endParaRPr lang="es-CO" sz="105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ES" sz="1050" dirty="0">
                          <a:effectLst/>
                          <a:latin typeface="Calibri" panose="020F0502020204030204" pitchFamily="34" charset="0"/>
                          <a:ea typeface="Calibri" panose="020F0502020204030204" pitchFamily="34" charset="0"/>
                          <a:cs typeface="Times New Roman" panose="02020603050405020304" pitchFamily="18" charset="0"/>
                        </a:rPr>
                        <a:t>Al inicio </a:t>
                      </a:r>
                      <a:endParaRPr lang="es-CO"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dirty="0">
                          <a:effectLst/>
                        </a:rPr>
                        <a:t>X</a:t>
                      </a:r>
                      <a:endParaRPr lang="es-CO"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a:effectLst/>
                        </a:rPr>
                        <a:t>Trimestral </a:t>
                      </a:r>
                      <a:endParaRPr lang="es-CO" sz="105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extLst>
                  <a:ext uri="{0D108BD9-81ED-4DB2-BD59-A6C34878D82A}">
                    <a16:rowId xmlns:a16="http://schemas.microsoft.com/office/drawing/2014/main" xmlns="" val="3300219611"/>
                  </a:ext>
                </a:extLst>
              </a:tr>
              <a:tr h="151853">
                <a:tc>
                  <a:txBody>
                    <a:bodyPr/>
                    <a:lstStyle/>
                    <a:p>
                      <a:pPr algn="l">
                        <a:lnSpc>
                          <a:spcPct val="107000"/>
                        </a:lnSpc>
                        <a:spcAft>
                          <a:spcPts val="0"/>
                        </a:spcAft>
                      </a:pPr>
                      <a:r>
                        <a:rPr lang="es-CO" sz="1400" dirty="0">
                          <a:solidFill>
                            <a:schemeClr val="tx1"/>
                          </a:solidFill>
                          <a:effectLst/>
                        </a:rPr>
                        <a:t>Consulta psicología y trabajo social </a:t>
                      </a:r>
                      <a:endParaRPr lang="es-CO" sz="1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solidFill>
                      <a:schemeClr val="accent5">
                        <a:lumMod val="20000"/>
                        <a:lumOff val="80000"/>
                      </a:schemeClr>
                    </a:solidFill>
                  </a:tcPr>
                </a:tc>
                <a:tc>
                  <a:txBody>
                    <a:bodyPr/>
                    <a:lstStyle/>
                    <a:p>
                      <a:pPr algn="just">
                        <a:lnSpc>
                          <a:spcPct val="107000"/>
                        </a:lnSpc>
                        <a:spcAft>
                          <a:spcPts val="0"/>
                        </a:spcAft>
                      </a:pPr>
                      <a:r>
                        <a:rPr lang="es-CO" sz="1050" dirty="0">
                          <a:effectLst/>
                        </a:rPr>
                        <a:t> X</a:t>
                      </a:r>
                      <a:endParaRPr lang="es-CO"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a:effectLst/>
                        </a:rPr>
                        <a:t> </a:t>
                      </a:r>
                      <a:endParaRPr lang="es-CO" sz="105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a:effectLst/>
                        </a:rPr>
                        <a:t> </a:t>
                      </a:r>
                      <a:endParaRPr lang="es-CO" sz="105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a:effectLst/>
                        </a:rPr>
                        <a:t> </a:t>
                      </a:r>
                      <a:endParaRPr lang="es-CO" sz="105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a:effectLst/>
                        </a:rPr>
                        <a:t> </a:t>
                      </a:r>
                      <a:endParaRPr lang="es-CO" sz="105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a:effectLst/>
                        </a:rPr>
                        <a:t> </a:t>
                      </a:r>
                      <a:endParaRPr lang="es-CO" sz="105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ES" sz="1050" dirty="0">
                          <a:effectLst/>
                          <a:latin typeface="Calibri" panose="020F0502020204030204" pitchFamily="34" charset="0"/>
                          <a:ea typeface="Calibri" panose="020F0502020204030204" pitchFamily="34" charset="0"/>
                          <a:cs typeface="Times New Roman" panose="02020603050405020304" pitchFamily="18" charset="0"/>
                        </a:rPr>
                        <a:t>Al inicio </a:t>
                      </a:r>
                      <a:endParaRPr lang="es-CO"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a:effectLst/>
                        </a:rPr>
                        <a:t>X</a:t>
                      </a:r>
                      <a:endParaRPr lang="es-CO" sz="105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a:effectLst/>
                        </a:rPr>
                        <a:t>Trimestral </a:t>
                      </a:r>
                      <a:endParaRPr lang="es-CO" sz="105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extLst>
                  <a:ext uri="{0D108BD9-81ED-4DB2-BD59-A6C34878D82A}">
                    <a16:rowId xmlns:a16="http://schemas.microsoft.com/office/drawing/2014/main" xmlns="" val="1871396590"/>
                  </a:ext>
                </a:extLst>
              </a:tr>
              <a:tr h="230212">
                <a:tc>
                  <a:txBody>
                    <a:bodyPr/>
                    <a:lstStyle/>
                    <a:p>
                      <a:pPr algn="l">
                        <a:lnSpc>
                          <a:spcPct val="107000"/>
                        </a:lnSpc>
                        <a:spcAft>
                          <a:spcPts val="0"/>
                        </a:spcAft>
                      </a:pPr>
                      <a:r>
                        <a:rPr lang="es-CO" sz="1400" dirty="0">
                          <a:solidFill>
                            <a:schemeClr val="tx1"/>
                          </a:solidFill>
                          <a:effectLst/>
                        </a:rPr>
                        <a:t>Seguimiento del TDO por auxiliar de enfermería.</a:t>
                      </a:r>
                      <a:endParaRPr lang="es-CO" sz="1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solidFill>
                      <a:schemeClr val="accent5">
                        <a:lumMod val="20000"/>
                        <a:lumOff val="80000"/>
                      </a:schemeClr>
                    </a:solidFill>
                  </a:tcPr>
                </a:tc>
                <a:tc>
                  <a:txBody>
                    <a:bodyPr/>
                    <a:lstStyle/>
                    <a:p>
                      <a:pPr algn="just">
                        <a:lnSpc>
                          <a:spcPct val="107000"/>
                        </a:lnSpc>
                        <a:spcAft>
                          <a:spcPts val="0"/>
                        </a:spcAft>
                      </a:pPr>
                      <a:r>
                        <a:rPr lang="es-CO" sz="1050">
                          <a:effectLst/>
                        </a:rPr>
                        <a:t>X</a:t>
                      </a:r>
                      <a:endParaRPr lang="es-CO" sz="105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a:effectLst/>
                        </a:rPr>
                        <a:t>X</a:t>
                      </a:r>
                      <a:endParaRPr lang="es-CO" sz="105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a:effectLst/>
                        </a:rPr>
                        <a:t>X</a:t>
                      </a:r>
                      <a:endParaRPr lang="es-CO" sz="105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a:effectLst/>
                        </a:rPr>
                        <a:t>X</a:t>
                      </a:r>
                      <a:endParaRPr lang="es-CO" sz="105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dirty="0">
                          <a:effectLst/>
                        </a:rPr>
                        <a:t>X</a:t>
                      </a:r>
                      <a:endParaRPr lang="es-CO"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a:effectLst/>
                        </a:rPr>
                        <a:t>X</a:t>
                      </a:r>
                      <a:endParaRPr lang="es-CO" sz="105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dirty="0">
                          <a:effectLst/>
                        </a:rPr>
                        <a:t>Diario</a:t>
                      </a:r>
                      <a:endParaRPr lang="es-CO"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dirty="0">
                          <a:effectLst/>
                        </a:rPr>
                        <a:t>X</a:t>
                      </a:r>
                      <a:endParaRPr lang="es-CO"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a:effectLst/>
                        </a:rPr>
                        <a:t>Diario</a:t>
                      </a:r>
                      <a:endParaRPr lang="es-CO" sz="105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extLst>
                  <a:ext uri="{0D108BD9-81ED-4DB2-BD59-A6C34878D82A}">
                    <a16:rowId xmlns:a16="http://schemas.microsoft.com/office/drawing/2014/main" xmlns="" val="3135549374"/>
                  </a:ext>
                </a:extLst>
              </a:tr>
              <a:tr h="602547">
                <a:tc>
                  <a:txBody>
                    <a:bodyPr/>
                    <a:lstStyle/>
                    <a:p>
                      <a:pPr algn="l">
                        <a:lnSpc>
                          <a:spcPct val="107000"/>
                        </a:lnSpc>
                        <a:spcAft>
                          <a:spcPts val="0"/>
                        </a:spcAft>
                      </a:pPr>
                      <a:r>
                        <a:rPr lang="es-CO" sz="1400" dirty="0">
                          <a:solidFill>
                            <a:schemeClr val="tx1"/>
                          </a:solidFill>
                          <a:effectLst/>
                        </a:rPr>
                        <a:t>Control microbiológico (Bk y Cultivo)</a:t>
                      </a:r>
                      <a:endParaRPr lang="es-CO" sz="1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solidFill>
                      <a:schemeClr val="accent5">
                        <a:lumMod val="20000"/>
                        <a:lumOff val="80000"/>
                      </a:schemeClr>
                    </a:solidFill>
                  </a:tcPr>
                </a:tc>
                <a:tc>
                  <a:txBody>
                    <a:bodyPr/>
                    <a:lstStyle/>
                    <a:p>
                      <a:pPr algn="just">
                        <a:lnSpc>
                          <a:spcPct val="107000"/>
                        </a:lnSpc>
                        <a:spcAft>
                          <a:spcPts val="0"/>
                        </a:spcAft>
                      </a:pPr>
                      <a:r>
                        <a:rPr lang="es-CO" sz="1050">
                          <a:effectLst/>
                        </a:rPr>
                        <a:t> </a:t>
                      </a:r>
                      <a:endParaRPr lang="es-CO" sz="105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dirty="0">
                          <a:effectLst/>
                        </a:rPr>
                        <a:t>X</a:t>
                      </a:r>
                      <a:endParaRPr lang="es-CO"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a:effectLst/>
                        </a:rPr>
                        <a:t> </a:t>
                      </a:r>
                      <a:endParaRPr lang="es-CO" sz="105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dirty="0">
                          <a:effectLst/>
                        </a:rPr>
                        <a:t>X</a:t>
                      </a:r>
                      <a:endParaRPr lang="es-CO"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dirty="0">
                          <a:effectLst/>
                        </a:rPr>
                        <a:t> </a:t>
                      </a:r>
                      <a:endParaRPr lang="es-CO"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dirty="0">
                          <a:effectLst/>
                        </a:rPr>
                        <a:t>X</a:t>
                      </a:r>
                      <a:endParaRPr lang="es-CO"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dirty="0">
                          <a:effectLst/>
                        </a:rPr>
                        <a:t>Bimensual</a:t>
                      </a:r>
                      <a:endParaRPr lang="es-CO"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dirty="0">
                          <a:effectLst/>
                        </a:rPr>
                        <a:t>X</a:t>
                      </a:r>
                      <a:endParaRPr lang="es-CO"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dirty="0">
                          <a:effectLst/>
                        </a:rPr>
                        <a:t>Mensual  fase intensiva</a:t>
                      </a:r>
                    </a:p>
                    <a:p>
                      <a:pPr algn="just">
                        <a:lnSpc>
                          <a:spcPct val="107000"/>
                        </a:lnSpc>
                        <a:spcAft>
                          <a:spcPts val="0"/>
                        </a:spcAft>
                      </a:pPr>
                      <a:r>
                        <a:rPr lang="es-CO" sz="1050" dirty="0">
                          <a:effectLst/>
                          <a:latin typeface="Calibri" panose="020F0502020204030204" pitchFamily="34" charset="0"/>
                          <a:ea typeface="Calibri" panose="020F0502020204030204" pitchFamily="34" charset="0"/>
                          <a:cs typeface="Times New Roman" panose="02020603050405020304" pitchFamily="18" charset="0"/>
                        </a:rPr>
                        <a:t>Bimensual Fase continuación </a:t>
                      </a:r>
                    </a:p>
                  </a:txBody>
                  <a:tcPr marL="52912" marR="52912" marT="0" marB="0"/>
                </a:tc>
                <a:extLst>
                  <a:ext uri="{0D108BD9-81ED-4DB2-BD59-A6C34878D82A}">
                    <a16:rowId xmlns:a16="http://schemas.microsoft.com/office/drawing/2014/main" xmlns="" val="2642120317"/>
                  </a:ext>
                </a:extLst>
              </a:tr>
              <a:tr h="151853">
                <a:tc>
                  <a:txBody>
                    <a:bodyPr/>
                    <a:lstStyle/>
                    <a:p>
                      <a:pPr algn="l">
                        <a:lnSpc>
                          <a:spcPct val="107000"/>
                        </a:lnSpc>
                        <a:spcAft>
                          <a:spcPts val="0"/>
                        </a:spcAft>
                      </a:pPr>
                      <a:r>
                        <a:rPr lang="es-CO" sz="1400" dirty="0" err="1">
                          <a:solidFill>
                            <a:schemeClr val="tx1"/>
                          </a:solidFill>
                          <a:effectLst/>
                        </a:rPr>
                        <a:t>Farmacovigilancia</a:t>
                      </a:r>
                      <a:r>
                        <a:rPr lang="es-CO" sz="1400" dirty="0">
                          <a:solidFill>
                            <a:schemeClr val="tx1"/>
                          </a:solidFill>
                          <a:effectLst/>
                        </a:rPr>
                        <a:t> activa</a:t>
                      </a:r>
                      <a:endParaRPr lang="es-CO" sz="1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solidFill>
                      <a:schemeClr val="accent5">
                        <a:lumMod val="20000"/>
                        <a:lumOff val="80000"/>
                      </a:schemeClr>
                    </a:solidFill>
                  </a:tcPr>
                </a:tc>
                <a:tc>
                  <a:txBody>
                    <a:bodyPr/>
                    <a:lstStyle/>
                    <a:p>
                      <a:pPr algn="just">
                        <a:lnSpc>
                          <a:spcPct val="107000"/>
                        </a:lnSpc>
                        <a:spcAft>
                          <a:spcPts val="0"/>
                        </a:spcAft>
                      </a:pPr>
                      <a:r>
                        <a:rPr lang="es-CO" sz="1050">
                          <a:effectLst/>
                        </a:rPr>
                        <a:t>X</a:t>
                      </a:r>
                      <a:endParaRPr lang="es-CO" sz="105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a:effectLst/>
                        </a:rPr>
                        <a:t>X</a:t>
                      </a:r>
                      <a:endParaRPr lang="es-CO" sz="105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a:effectLst/>
                        </a:rPr>
                        <a:t>X</a:t>
                      </a:r>
                      <a:endParaRPr lang="es-CO" sz="105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a:effectLst/>
                        </a:rPr>
                        <a:t>X</a:t>
                      </a:r>
                      <a:endParaRPr lang="es-CO" sz="105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a:effectLst/>
                        </a:rPr>
                        <a:t>X</a:t>
                      </a:r>
                      <a:endParaRPr lang="es-CO" sz="105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a:effectLst/>
                        </a:rPr>
                        <a:t>X</a:t>
                      </a:r>
                      <a:endParaRPr lang="es-CO" sz="105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dirty="0">
                          <a:effectLst/>
                        </a:rPr>
                        <a:t>Mensual </a:t>
                      </a:r>
                      <a:endParaRPr lang="es-CO"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a:effectLst/>
                        </a:rPr>
                        <a:t>X</a:t>
                      </a:r>
                      <a:endParaRPr lang="es-CO" sz="105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dirty="0">
                          <a:effectLst/>
                        </a:rPr>
                        <a:t>Diario</a:t>
                      </a:r>
                      <a:endParaRPr lang="es-CO"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extLst>
                  <a:ext uri="{0D108BD9-81ED-4DB2-BD59-A6C34878D82A}">
                    <a16:rowId xmlns:a16="http://schemas.microsoft.com/office/drawing/2014/main" xmlns="" val="369446759"/>
                  </a:ext>
                </a:extLst>
              </a:tr>
              <a:tr h="151853">
                <a:tc>
                  <a:txBody>
                    <a:bodyPr/>
                    <a:lstStyle/>
                    <a:p>
                      <a:pPr algn="l">
                        <a:lnSpc>
                          <a:spcPct val="107000"/>
                        </a:lnSpc>
                        <a:spcAft>
                          <a:spcPts val="0"/>
                        </a:spcAft>
                      </a:pPr>
                      <a:r>
                        <a:rPr lang="es-CO" sz="1400" dirty="0">
                          <a:solidFill>
                            <a:schemeClr val="tx1"/>
                          </a:solidFill>
                          <a:effectLst/>
                        </a:rPr>
                        <a:t>Prueba para VIH </a:t>
                      </a:r>
                      <a:endParaRPr lang="es-CO" sz="1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solidFill>
                      <a:schemeClr val="accent5">
                        <a:lumMod val="20000"/>
                        <a:lumOff val="80000"/>
                      </a:schemeClr>
                    </a:solidFill>
                  </a:tcPr>
                </a:tc>
                <a:tc>
                  <a:txBody>
                    <a:bodyPr/>
                    <a:lstStyle/>
                    <a:p>
                      <a:pPr algn="just">
                        <a:lnSpc>
                          <a:spcPct val="107000"/>
                        </a:lnSpc>
                        <a:spcAft>
                          <a:spcPts val="0"/>
                        </a:spcAft>
                      </a:pPr>
                      <a:r>
                        <a:rPr lang="es-CO" sz="1050">
                          <a:effectLst/>
                        </a:rPr>
                        <a:t>X</a:t>
                      </a:r>
                      <a:endParaRPr lang="es-CO" sz="105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a:effectLst/>
                        </a:rPr>
                        <a:t> </a:t>
                      </a:r>
                      <a:endParaRPr lang="es-CO" sz="105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a:effectLst/>
                        </a:rPr>
                        <a:t> </a:t>
                      </a:r>
                      <a:endParaRPr lang="es-CO" sz="105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a:effectLst/>
                        </a:rPr>
                        <a:t> </a:t>
                      </a:r>
                      <a:endParaRPr lang="es-CO" sz="105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a:effectLst/>
                        </a:rPr>
                        <a:t> </a:t>
                      </a:r>
                      <a:endParaRPr lang="es-CO" sz="105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a:effectLst/>
                        </a:rPr>
                        <a:t> </a:t>
                      </a:r>
                      <a:endParaRPr lang="es-CO" sz="105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a:effectLst/>
                        </a:rPr>
                        <a:t>Primer mes</a:t>
                      </a:r>
                      <a:endParaRPr lang="es-CO" sz="105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a:effectLst/>
                        </a:rPr>
                        <a:t>X</a:t>
                      </a:r>
                      <a:endParaRPr lang="es-CO" sz="105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dirty="0">
                          <a:effectLst/>
                        </a:rPr>
                        <a:t>Primer mes</a:t>
                      </a:r>
                      <a:endParaRPr lang="es-CO"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extLst>
                  <a:ext uri="{0D108BD9-81ED-4DB2-BD59-A6C34878D82A}">
                    <a16:rowId xmlns:a16="http://schemas.microsoft.com/office/drawing/2014/main" xmlns="" val="699400792"/>
                  </a:ext>
                </a:extLst>
              </a:tr>
              <a:tr h="151853">
                <a:tc>
                  <a:txBody>
                    <a:bodyPr/>
                    <a:lstStyle/>
                    <a:p>
                      <a:pPr algn="l">
                        <a:lnSpc>
                          <a:spcPct val="107000"/>
                        </a:lnSpc>
                        <a:spcAft>
                          <a:spcPts val="0"/>
                        </a:spcAft>
                      </a:pPr>
                      <a:r>
                        <a:rPr lang="es-CO" sz="1400" dirty="0">
                          <a:solidFill>
                            <a:schemeClr val="tx1"/>
                          </a:solidFill>
                          <a:effectLst/>
                        </a:rPr>
                        <a:t>Cuadro hemático </a:t>
                      </a:r>
                      <a:endParaRPr lang="es-CO" sz="1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solidFill>
                      <a:schemeClr val="accent5">
                        <a:lumMod val="20000"/>
                        <a:lumOff val="80000"/>
                      </a:schemeClr>
                    </a:solidFill>
                  </a:tcPr>
                </a:tc>
                <a:tc>
                  <a:txBody>
                    <a:bodyPr/>
                    <a:lstStyle/>
                    <a:p>
                      <a:pPr algn="just">
                        <a:lnSpc>
                          <a:spcPct val="107000"/>
                        </a:lnSpc>
                        <a:spcAft>
                          <a:spcPts val="0"/>
                        </a:spcAft>
                      </a:pPr>
                      <a:r>
                        <a:rPr lang="es-CO" sz="1050">
                          <a:effectLst/>
                        </a:rPr>
                        <a:t>X</a:t>
                      </a:r>
                      <a:endParaRPr lang="es-CO" sz="105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a:effectLst/>
                        </a:rPr>
                        <a:t> </a:t>
                      </a:r>
                      <a:endParaRPr lang="es-CO" sz="105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a:effectLst/>
                        </a:rPr>
                        <a:t> </a:t>
                      </a:r>
                      <a:endParaRPr lang="es-CO" sz="105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a:effectLst/>
                        </a:rPr>
                        <a:t> </a:t>
                      </a:r>
                      <a:endParaRPr lang="es-CO" sz="105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a:effectLst/>
                        </a:rPr>
                        <a:t> </a:t>
                      </a:r>
                      <a:endParaRPr lang="es-CO" sz="105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a:effectLst/>
                        </a:rPr>
                        <a:t> </a:t>
                      </a:r>
                      <a:endParaRPr lang="es-CO" sz="105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a:effectLst/>
                        </a:rPr>
                        <a:t>Primer mes</a:t>
                      </a:r>
                      <a:endParaRPr lang="es-CO" sz="105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a:effectLst/>
                        </a:rPr>
                        <a:t>X</a:t>
                      </a:r>
                      <a:endParaRPr lang="es-CO" sz="105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dirty="0">
                          <a:effectLst/>
                        </a:rPr>
                        <a:t>Mensual</a:t>
                      </a:r>
                      <a:endParaRPr lang="es-CO"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extLst>
                  <a:ext uri="{0D108BD9-81ED-4DB2-BD59-A6C34878D82A}">
                    <a16:rowId xmlns:a16="http://schemas.microsoft.com/office/drawing/2014/main" xmlns="" val="2617466249"/>
                  </a:ext>
                </a:extLst>
              </a:tr>
              <a:tr h="151853">
                <a:tc>
                  <a:txBody>
                    <a:bodyPr/>
                    <a:lstStyle/>
                    <a:p>
                      <a:pPr algn="l">
                        <a:lnSpc>
                          <a:spcPct val="107000"/>
                        </a:lnSpc>
                        <a:spcAft>
                          <a:spcPts val="0"/>
                        </a:spcAft>
                      </a:pPr>
                      <a:r>
                        <a:rPr lang="es-CO" sz="1400" dirty="0">
                          <a:solidFill>
                            <a:schemeClr val="tx1"/>
                          </a:solidFill>
                          <a:effectLst/>
                        </a:rPr>
                        <a:t>Pruebas de función renal</a:t>
                      </a:r>
                      <a:endParaRPr lang="es-CO" sz="1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solidFill>
                      <a:schemeClr val="accent5">
                        <a:lumMod val="20000"/>
                        <a:lumOff val="80000"/>
                      </a:schemeClr>
                    </a:solidFill>
                  </a:tcPr>
                </a:tc>
                <a:tc>
                  <a:txBody>
                    <a:bodyPr/>
                    <a:lstStyle/>
                    <a:p>
                      <a:pPr algn="just">
                        <a:lnSpc>
                          <a:spcPct val="107000"/>
                        </a:lnSpc>
                        <a:spcAft>
                          <a:spcPts val="0"/>
                        </a:spcAft>
                      </a:pPr>
                      <a:r>
                        <a:rPr lang="es-CO" sz="1050" dirty="0">
                          <a:effectLst/>
                        </a:rPr>
                        <a:t>X</a:t>
                      </a:r>
                      <a:endParaRPr lang="es-CO"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a:effectLst/>
                        </a:rPr>
                        <a:t> </a:t>
                      </a:r>
                      <a:endParaRPr lang="es-CO" sz="105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a:effectLst/>
                        </a:rPr>
                        <a:t> </a:t>
                      </a:r>
                      <a:endParaRPr lang="es-CO" sz="105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a:effectLst/>
                        </a:rPr>
                        <a:t> </a:t>
                      </a:r>
                      <a:endParaRPr lang="es-CO" sz="105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a:effectLst/>
                        </a:rPr>
                        <a:t> </a:t>
                      </a:r>
                      <a:endParaRPr lang="es-CO" sz="105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a:effectLst/>
                        </a:rPr>
                        <a:t> </a:t>
                      </a:r>
                      <a:endParaRPr lang="es-CO" sz="105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dirty="0">
                          <a:effectLst/>
                        </a:rPr>
                        <a:t>Primer mes</a:t>
                      </a:r>
                      <a:endParaRPr lang="es-CO"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a:effectLst/>
                        </a:rPr>
                        <a:t>X</a:t>
                      </a:r>
                      <a:endParaRPr lang="es-CO" sz="105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dirty="0">
                          <a:effectLst/>
                        </a:rPr>
                        <a:t>Mensual</a:t>
                      </a:r>
                      <a:endParaRPr lang="es-CO"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extLst>
                  <a:ext uri="{0D108BD9-81ED-4DB2-BD59-A6C34878D82A}">
                    <a16:rowId xmlns:a16="http://schemas.microsoft.com/office/drawing/2014/main" xmlns="" val="2021643163"/>
                  </a:ext>
                </a:extLst>
              </a:tr>
              <a:tr h="230212">
                <a:tc>
                  <a:txBody>
                    <a:bodyPr/>
                    <a:lstStyle/>
                    <a:p>
                      <a:pPr algn="l">
                        <a:lnSpc>
                          <a:spcPct val="107000"/>
                        </a:lnSpc>
                        <a:spcAft>
                          <a:spcPts val="0"/>
                        </a:spcAft>
                      </a:pPr>
                      <a:r>
                        <a:rPr lang="es-CO" sz="1400" dirty="0">
                          <a:solidFill>
                            <a:schemeClr val="tx1"/>
                          </a:solidFill>
                          <a:effectLst/>
                        </a:rPr>
                        <a:t>Pruebas de función hepática AST, ALT, FA, </a:t>
                      </a:r>
                      <a:r>
                        <a:rPr lang="es-CO" sz="1400" dirty="0" err="1">
                          <a:solidFill>
                            <a:schemeClr val="tx1"/>
                          </a:solidFill>
                          <a:effectLst/>
                        </a:rPr>
                        <a:t>Bil</a:t>
                      </a:r>
                      <a:endParaRPr lang="es-CO" sz="1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solidFill>
                      <a:schemeClr val="accent5">
                        <a:lumMod val="20000"/>
                        <a:lumOff val="80000"/>
                      </a:schemeClr>
                    </a:solidFill>
                  </a:tcPr>
                </a:tc>
                <a:tc>
                  <a:txBody>
                    <a:bodyPr/>
                    <a:lstStyle/>
                    <a:p>
                      <a:pPr algn="just">
                        <a:lnSpc>
                          <a:spcPct val="107000"/>
                        </a:lnSpc>
                        <a:spcAft>
                          <a:spcPts val="0"/>
                        </a:spcAft>
                      </a:pPr>
                      <a:r>
                        <a:rPr lang="es-CO" sz="1050" dirty="0">
                          <a:effectLst/>
                        </a:rPr>
                        <a:t>X</a:t>
                      </a:r>
                      <a:endParaRPr lang="es-CO"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a:effectLst/>
                        </a:rPr>
                        <a:t> </a:t>
                      </a:r>
                      <a:endParaRPr lang="es-CO" sz="105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a:effectLst/>
                        </a:rPr>
                        <a:t> </a:t>
                      </a:r>
                      <a:endParaRPr lang="es-CO" sz="105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a:effectLst/>
                        </a:rPr>
                        <a:t> </a:t>
                      </a:r>
                      <a:endParaRPr lang="es-CO" sz="105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a:effectLst/>
                        </a:rPr>
                        <a:t> </a:t>
                      </a:r>
                      <a:endParaRPr lang="es-CO" sz="105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a:effectLst/>
                        </a:rPr>
                        <a:t> </a:t>
                      </a:r>
                      <a:endParaRPr lang="es-CO" sz="105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a:effectLst/>
                        </a:rPr>
                        <a:t>Primer mes</a:t>
                      </a:r>
                      <a:endParaRPr lang="es-CO" sz="105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a:effectLst/>
                        </a:rPr>
                        <a:t>X</a:t>
                      </a:r>
                      <a:endParaRPr lang="es-CO" sz="105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dirty="0">
                          <a:effectLst/>
                        </a:rPr>
                        <a:t>Mensual</a:t>
                      </a:r>
                      <a:endParaRPr lang="es-CO"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extLst>
                  <a:ext uri="{0D108BD9-81ED-4DB2-BD59-A6C34878D82A}">
                    <a16:rowId xmlns:a16="http://schemas.microsoft.com/office/drawing/2014/main" xmlns="" val="2572049397"/>
                  </a:ext>
                </a:extLst>
              </a:tr>
              <a:tr h="151853">
                <a:tc>
                  <a:txBody>
                    <a:bodyPr/>
                    <a:lstStyle/>
                    <a:p>
                      <a:pPr algn="l">
                        <a:lnSpc>
                          <a:spcPct val="107000"/>
                        </a:lnSpc>
                        <a:spcAft>
                          <a:spcPts val="0"/>
                        </a:spcAft>
                      </a:pPr>
                      <a:r>
                        <a:rPr lang="es-CO" sz="1400" dirty="0">
                          <a:solidFill>
                            <a:schemeClr val="tx1"/>
                          </a:solidFill>
                          <a:effectLst/>
                        </a:rPr>
                        <a:t>Glicemia en ayunas</a:t>
                      </a:r>
                      <a:endParaRPr lang="es-CO" sz="1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solidFill>
                      <a:schemeClr val="accent5">
                        <a:lumMod val="20000"/>
                        <a:lumOff val="80000"/>
                      </a:schemeClr>
                    </a:solidFill>
                  </a:tcPr>
                </a:tc>
                <a:tc>
                  <a:txBody>
                    <a:bodyPr/>
                    <a:lstStyle/>
                    <a:p>
                      <a:pPr algn="just">
                        <a:lnSpc>
                          <a:spcPct val="107000"/>
                        </a:lnSpc>
                        <a:spcAft>
                          <a:spcPts val="0"/>
                        </a:spcAft>
                      </a:pPr>
                      <a:r>
                        <a:rPr lang="es-CO" sz="1050" dirty="0">
                          <a:effectLst/>
                        </a:rPr>
                        <a:t>X</a:t>
                      </a:r>
                      <a:endParaRPr lang="es-CO"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a:effectLst/>
                        </a:rPr>
                        <a:t> </a:t>
                      </a:r>
                      <a:endParaRPr lang="es-CO" sz="105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a:effectLst/>
                        </a:rPr>
                        <a:t> </a:t>
                      </a:r>
                      <a:endParaRPr lang="es-CO" sz="105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a:effectLst/>
                        </a:rPr>
                        <a:t> </a:t>
                      </a:r>
                      <a:endParaRPr lang="es-CO" sz="105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a:effectLst/>
                        </a:rPr>
                        <a:t> </a:t>
                      </a:r>
                      <a:endParaRPr lang="es-CO" sz="105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a:effectLst/>
                        </a:rPr>
                        <a:t> </a:t>
                      </a:r>
                      <a:endParaRPr lang="es-CO" sz="105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a:effectLst/>
                        </a:rPr>
                        <a:t>Primer mes</a:t>
                      </a:r>
                      <a:endParaRPr lang="es-CO" sz="105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dirty="0">
                          <a:effectLst/>
                        </a:rPr>
                        <a:t>X</a:t>
                      </a:r>
                      <a:endParaRPr lang="es-CO"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dirty="0">
                          <a:effectLst/>
                        </a:rPr>
                        <a:t>Mensual</a:t>
                      </a:r>
                      <a:endParaRPr lang="es-CO"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extLst>
                  <a:ext uri="{0D108BD9-81ED-4DB2-BD59-A6C34878D82A}">
                    <a16:rowId xmlns:a16="http://schemas.microsoft.com/office/drawing/2014/main" xmlns="" val="1530855065"/>
                  </a:ext>
                </a:extLst>
              </a:tr>
              <a:tr h="151853">
                <a:tc>
                  <a:txBody>
                    <a:bodyPr/>
                    <a:lstStyle/>
                    <a:p>
                      <a:pPr algn="l">
                        <a:lnSpc>
                          <a:spcPct val="107000"/>
                        </a:lnSpc>
                        <a:spcAft>
                          <a:spcPts val="0"/>
                        </a:spcAft>
                      </a:pPr>
                      <a:r>
                        <a:rPr lang="es-CO" sz="1400" dirty="0">
                          <a:solidFill>
                            <a:schemeClr val="tx1"/>
                          </a:solidFill>
                          <a:effectLst/>
                        </a:rPr>
                        <a:t>TSH</a:t>
                      </a:r>
                      <a:endParaRPr lang="es-CO" sz="1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solidFill>
                      <a:schemeClr val="accent5">
                        <a:lumMod val="20000"/>
                        <a:lumOff val="80000"/>
                      </a:schemeClr>
                    </a:solidFill>
                  </a:tcPr>
                </a:tc>
                <a:tc>
                  <a:txBody>
                    <a:bodyPr/>
                    <a:lstStyle/>
                    <a:p>
                      <a:pPr algn="just">
                        <a:lnSpc>
                          <a:spcPct val="107000"/>
                        </a:lnSpc>
                        <a:spcAft>
                          <a:spcPts val="0"/>
                        </a:spcAft>
                      </a:pPr>
                      <a:r>
                        <a:rPr lang="es-CO" sz="1050" dirty="0">
                          <a:effectLst/>
                        </a:rPr>
                        <a:t>X</a:t>
                      </a:r>
                      <a:endParaRPr lang="es-CO"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a:effectLst/>
                        </a:rPr>
                        <a:t> </a:t>
                      </a:r>
                      <a:endParaRPr lang="es-CO" sz="105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a:effectLst/>
                        </a:rPr>
                        <a:t> </a:t>
                      </a:r>
                      <a:endParaRPr lang="es-CO" sz="105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a:effectLst/>
                        </a:rPr>
                        <a:t> </a:t>
                      </a:r>
                      <a:endParaRPr lang="es-CO" sz="105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a:effectLst/>
                        </a:rPr>
                        <a:t> </a:t>
                      </a:r>
                      <a:endParaRPr lang="es-CO" sz="105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a:effectLst/>
                        </a:rPr>
                        <a:t> </a:t>
                      </a:r>
                      <a:endParaRPr lang="es-CO" sz="105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dirty="0">
                          <a:effectLst/>
                        </a:rPr>
                        <a:t>Primer mes</a:t>
                      </a:r>
                      <a:endParaRPr lang="es-CO"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a:effectLst/>
                        </a:rPr>
                        <a:t>X</a:t>
                      </a:r>
                      <a:endParaRPr lang="es-CO" sz="105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dirty="0">
                          <a:effectLst/>
                        </a:rPr>
                        <a:t>Trimestral </a:t>
                      </a:r>
                      <a:endParaRPr lang="es-CO"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extLst>
                  <a:ext uri="{0D108BD9-81ED-4DB2-BD59-A6C34878D82A}">
                    <a16:rowId xmlns:a16="http://schemas.microsoft.com/office/drawing/2014/main" xmlns="" val="1081109038"/>
                  </a:ext>
                </a:extLst>
              </a:tr>
              <a:tr h="230212">
                <a:tc>
                  <a:txBody>
                    <a:bodyPr/>
                    <a:lstStyle/>
                    <a:p>
                      <a:pPr algn="l">
                        <a:lnSpc>
                          <a:spcPct val="107000"/>
                        </a:lnSpc>
                        <a:spcAft>
                          <a:spcPts val="0"/>
                        </a:spcAft>
                      </a:pPr>
                      <a:r>
                        <a:rPr lang="es-CO" sz="1400" dirty="0">
                          <a:solidFill>
                            <a:schemeClr val="tx1"/>
                          </a:solidFill>
                          <a:effectLst/>
                        </a:rPr>
                        <a:t>Evaluación auditiva mediante audiometría. </a:t>
                      </a:r>
                      <a:endParaRPr lang="es-CO" sz="1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solidFill>
                      <a:schemeClr val="accent5">
                        <a:lumMod val="20000"/>
                        <a:lumOff val="80000"/>
                      </a:schemeClr>
                    </a:solidFill>
                  </a:tcPr>
                </a:tc>
                <a:tc>
                  <a:txBody>
                    <a:bodyPr/>
                    <a:lstStyle/>
                    <a:p>
                      <a:pPr algn="just">
                        <a:lnSpc>
                          <a:spcPct val="107000"/>
                        </a:lnSpc>
                        <a:spcAft>
                          <a:spcPts val="0"/>
                        </a:spcAft>
                      </a:pPr>
                      <a:r>
                        <a:rPr lang="es-CO" sz="1050">
                          <a:effectLst/>
                        </a:rPr>
                        <a:t> </a:t>
                      </a:r>
                      <a:endParaRPr lang="es-CO" sz="105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a:effectLst/>
                        </a:rPr>
                        <a:t> </a:t>
                      </a:r>
                      <a:endParaRPr lang="es-CO" sz="105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a:effectLst/>
                        </a:rPr>
                        <a:t> </a:t>
                      </a:r>
                      <a:endParaRPr lang="es-CO" sz="105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a:effectLst/>
                        </a:rPr>
                        <a:t> </a:t>
                      </a:r>
                      <a:endParaRPr lang="es-CO" sz="105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a:effectLst/>
                        </a:rPr>
                        <a:t> </a:t>
                      </a:r>
                      <a:endParaRPr lang="es-CO" sz="105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a:effectLst/>
                        </a:rPr>
                        <a:t> </a:t>
                      </a:r>
                      <a:endParaRPr lang="es-CO" sz="105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a:effectLst/>
                        </a:rPr>
                        <a:t>No requiere</a:t>
                      </a:r>
                      <a:endParaRPr lang="es-CO" sz="105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dirty="0">
                          <a:effectLst/>
                        </a:rPr>
                        <a:t>X</a:t>
                      </a:r>
                      <a:endParaRPr lang="es-CO"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dirty="0">
                          <a:effectLst/>
                        </a:rPr>
                        <a:t>Trimestral </a:t>
                      </a:r>
                      <a:endParaRPr lang="es-CO"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extLst>
                  <a:ext uri="{0D108BD9-81ED-4DB2-BD59-A6C34878D82A}">
                    <a16:rowId xmlns:a16="http://schemas.microsoft.com/office/drawing/2014/main" xmlns="" val="419786320"/>
                  </a:ext>
                </a:extLst>
              </a:tr>
              <a:tr h="151853">
                <a:tc>
                  <a:txBody>
                    <a:bodyPr/>
                    <a:lstStyle/>
                    <a:p>
                      <a:pPr algn="l">
                        <a:lnSpc>
                          <a:spcPct val="107000"/>
                        </a:lnSpc>
                        <a:spcAft>
                          <a:spcPts val="0"/>
                        </a:spcAft>
                      </a:pPr>
                      <a:r>
                        <a:rPr lang="es-CO" sz="1400" dirty="0">
                          <a:solidFill>
                            <a:schemeClr val="tx1"/>
                          </a:solidFill>
                          <a:effectLst/>
                        </a:rPr>
                        <a:t>Evaluación oftalmológica</a:t>
                      </a:r>
                      <a:endParaRPr lang="es-CO" sz="1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solidFill>
                      <a:schemeClr val="accent5">
                        <a:lumMod val="20000"/>
                        <a:lumOff val="80000"/>
                      </a:schemeClr>
                    </a:solidFill>
                  </a:tcPr>
                </a:tc>
                <a:tc>
                  <a:txBody>
                    <a:bodyPr/>
                    <a:lstStyle/>
                    <a:p>
                      <a:pPr algn="just">
                        <a:lnSpc>
                          <a:spcPct val="107000"/>
                        </a:lnSpc>
                        <a:spcAft>
                          <a:spcPts val="0"/>
                        </a:spcAft>
                      </a:pPr>
                      <a:r>
                        <a:rPr lang="es-CO" sz="1050">
                          <a:effectLst/>
                        </a:rPr>
                        <a:t> </a:t>
                      </a:r>
                      <a:endParaRPr lang="es-CO" sz="105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a:effectLst/>
                        </a:rPr>
                        <a:t> </a:t>
                      </a:r>
                      <a:endParaRPr lang="es-CO" sz="105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a:effectLst/>
                        </a:rPr>
                        <a:t> </a:t>
                      </a:r>
                      <a:endParaRPr lang="es-CO" sz="105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a:effectLst/>
                        </a:rPr>
                        <a:t> </a:t>
                      </a:r>
                      <a:endParaRPr lang="es-CO" sz="105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a:effectLst/>
                        </a:rPr>
                        <a:t> </a:t>
                      </a:r>
                      <a:endParaRPr lang="es-CO" sz="105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a:effectLst/>
                        </a:rPr>
                        <a:t> </a:t>
                      </a:r>
                      <a:endParaRPr lang="es-CO" sz="105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a:effectLst/>
                        </a:rPr>
                        <a:t>Según consideración </a:t>
                      </a:r>
                      <a:endParaRPr lang="es-CO" sz="105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dirty="0">
                          <a:effectLst/>
                        </a:rPr>
                        <a:t>X</a:t>
                      </a:r>
                      <a:endParaRPr lang="es-CO"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dirty="0">
                          <a:effectLst/>
                        </a:rPr>
                        <a:t>Trimestral </a:t>
                      </a:r>
                      <a:endParaRPr lang="es-CO"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extLst>
                  <a:ext uri="{0D108BD9-81ED-4DB2-BD59-A6C34878D82A}">
                    <a16:rowId xmlns:a16="http://schemas.microsoft.com/office/drawing/2014/main" xmlns="" val="3231944799"/>
                  </a:ext>
                </a:extLst>
              </a:tr>
              <a:tr h="151853">
                <a:tc>
                  <a:txBody>
                    <a:bodyPr/>
                    <a:lstStyle/>
                    <a:p>
                      <a:pPr algn="l">
                        <a:lnSpc>
                          <a:spcPct val="107000"/>
                        </a:lnSpc>
                        <a:spcAft>
                          <a:spcPts val="0"/>
                        </a:spcAft>
                      </a:pPr>
                      <a:r>
                        <a:rPr lang="es-CO" sz="1400" dirty="0">
                          <a:solidFill>
                            <a:schemeClr val="tx1"/>
                          </a:solidFill>
                          <a:effectLst/>
                        </a:rPr>
                        <a:t>Electrocardiograma </a:t>
                      </a:r>
                      <a:endParaRPr lang="es-CO" sz="1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solidFill>
                      <a:schemeClr val="accent5">
                        <a:lumMod val="20000"/>
                        <a:lumOff val="80000"/>
                      </a:schemeClr>
                    </a:solidFill>
                  </a:tcPr>
                </a:tc>
                <a:tc>
                  <a:txBody>
                    <a:bodyPr/>
                    <a:lstStyle/>
                    <a:p>
                      <a:pPr algn="just">
                        <a:lnSpc>
                          <a:spcPct val="107000"/>
                        </a:lnSpc>
                        <a:spcAft>
                          <a:spcPts val="0"/>
                        </a:spcAft>
                      </a:pPr>
                      <a:r>
                        <a:rPr lang="es-CO" sz="1050">
                          <a:effectLst/>
                        </a:rPr>
                        <a:t> </a:t>
                      </a:r>
                      <a:endParaRPr lang="es-CO" sz="105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a:effectLst/>
                        </a:rPr>
                        <a:t> </a:t>
                      </a:r>
                      <a:endParaRPr lang="es-CO" sz="105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a:effectLst/>
                        </a:rPr>
                        <a:t> </a:t>
                      </a:r>
                      <a:endParaRPr lang="es-CO" sz="105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a:effectLst/>
                        </a:rPr>
                        <a:t> </a:t>
                      </a:r>
                      <a:endParaRPr lang="es-CO" sz="105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a:effectLst/>
                        </a:rPr>
                        <a:t> </a:t>
                      </a:r>
                      <a:endParaRPr lang="es-CO" sz="105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a:effectLst/>
                        </a:rPr>
                        <a:t> </a:t>
                      </a:r>
                      <a:endParaRPr lang="es-CO" sz="105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a:effectLst/>
                        </a:rPr>
                        <a:t>No requiere</a:t>
                      </a:r>
                      <a:endParaRPr lang="es-CO" sz="105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dirty="0">
                          <a:effectLst/>
                        </a:rPr>
                        <a:t>X</a:t>
                      </a:r>
                      <a:endParaRPr lang="es-CO"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dirty="0">
                          <a:effectLst/>
                        </a:rPr>
                        <a:t>Mensual</a:t>
                      </a:r>
                      <a:endParaRPr lang="es-CO"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extLst>
                  <a:ext uri="{0D108BD9-81ED-4DB2-BD59-A6C34878D82A}">
                    <a16:rowId xmlns:a16="http://schemas.microsoft.com/office/drawing/2014/main" xmlns="" val="136246744"/>
                  </a:ext>
                </a:extLst>
              </a:tr>
              <a:tr h="319208">
                <a:tc>
                  <a:txBody>
                    <a:bodyPr/>
                    <a:lstStyle/>
                    <a:p>
                      <a:pPr algn="l">
                        <a:lnSpc>
                          <a:spcPct val="107000"/>
                        </a:lnSpc>
                        <a:spcAft>
                          <a:spcPts val="0"/>
                        </a:spcAft>
                      </a:pPr>
                      <a:r>
                        <a:rPr lang="es-CO" sz="1400" dirty="0">
                          <a:solidFill>
                            <a:schemeClr val="tx1"/>
                          </a:solidFill>
                          <a:effectLst/>
                        </a:rPr>
                        <a:t>Radiografía de tórax y otros estudios radiológicos </a:t>
                      </a:r>
                      <a:endParaRPr lang="es-CO" sz="1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solidFill>
                      <a:schemeClr val="accent5">
                        <a:lumMod val="20000"/>
                        <a:lumOff val="80000"/>
                      </a:schemeClr>
                    </a:solidFill>
                  </a:tcPr>
                </a:tc>
                <a:tc>
                  <a:txBody>
                    <a:bodyPr/>
                    <a:lstStyle/>
                    <a:p>
                      <a:pPr algn="just">
                        <a:lnSpc>
                          <a:spcPct val="107000"/>
                        </a:lnSpc>
                        <a:spcAft>
                          <a:spcPts val="0"/>
                        </a:spcAft>
                      </a:pPr>
                      <a:r>
                        <a:rPr lang="es-CO" sz="1050" dirty="0">
                          <a:effectLst/>
                        </a:rPr>
                        <a:t>X</a:t>
                      </a:r>
                      <a:endParaRPr lang="es-CO"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a:effectLst/>
                        </a:rPr>
                        <a:t> </a:t>
                      </a:r>
                      <a:endParaRPr lang="es-CO" sz="105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a:effectLst/>
                        </a:rPr>
                        <a:t> </a:t>
                      </a:r>
                      <a:endParaRPr lang="es-CO" sz="105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a:effectLst/>
                        </a:rPr>
                        <a:t> </a:t>
                      </a:r>
                      <a:endParaRPr lang="es-CO" sz="105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a:effectLst/>
                        </a:rPr>
                        <a:t> </a:t>
                      </a:r>
                      <a:endParaRPr lang="es-CO" sz="105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a:effectLst/>
                        </a:rPr>
                        <a:t> </a:t>
                      </a:r>
                      <a:endParaRPr lang="es-CO" sz="105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a:effectLst/>
                        </a:rPr>
                        <a:t>Al inicio </a:t>
                      </a:r>
                      <a:endParaRPr lang="es-CO" sz="105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dirty="0">
                          <a:effectLst/>
                        </a:rPr>
                        <a:t>X</a:t>
                      </a:r>
                      <a:endParaRPr lang="es-CO"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dirty="0">
                          <a:effectLst/>
                        </a:rPr>
                        <a:t>Al inicio a los 6 meses y al finalizar</a:t>
                      </a:r>
                      <a:endParaRPr lang="es-CO"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extLst>
                  <a:ext uri="{0D108BD9-81ED-4DB2-BD59-A6C34878D82A}">
                    <a16:rowId xmlns:a16="http://schemas.microsoft.com/office/drawing/2014/main" xmlns="" val="509235045"/>
                  </a:ext>
                </a:extLst>
              </a:tr>
              <a:tr h="151853">
                <a:tc>
                  <a:txBody>
                    <a:bodyPr/>
                    <a:lstStyle/>
                    <a:p>
                      <a:pPr algn="l">
                        <a:lnSpc>
                          <a:spcPct val="107000"/>
                        </a:lnSpc>
                        <a:spcAft>
                          <a:spcPts val="0"/>
                        </a:spcAft>
                      </a:pPr>
                      <a:r>
                        <a:rPr lang="es-CO" sz="1400" dirty="0">
                          <a:solidFill>
                            <a:schemeClr val="tx1"/>
                          </a:solidFill>
                          <a:effectLst/>
                        </a:rPr>
                        <a:t>Prueba de embarazo</a:t>
                      </a:r>
                      <a:endParaRPr lang="es-CO" sz="1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solidFill>
                      <a:schemeClr val="accent5">
                        <a:lumMod val="20000"/>
                        <a:lumOff val="80000"/>
                      </a:schemeClr>
                    </a:solidFill>
                  </a:tcPr>
                </a:tc>
                <a:tc>
                  <a:txBody>
                    <a:bodyPr/>
                    <a:lstStyle/>
                    <a:p>
                      <a:pPr algn="just">
                        <a:lnSpc>
                          <a:spcPct val="107000"/>
                        </a:lnSpc>
                        <a:spcAft>
                          <a:spcPts val="0"/>
                        </a:spcAft>
                      </a:pPr>
                      <a:r>
                        <a:rPr lang="es-CO" sz="1050" dirty="0">
                          <a:effectLst/>
                        </a:rPr>
                        <a:t>X</a:t>
                      </a:r>
                      <a:endParaRPr lang="es-CO"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a:effectLst/>
                        </a:rPr>
                        <a:t> </a:t>
                      </a:r>
                      <a:endParaRPr lang="es-CO" sz="105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a:effectLst/>
                        </a:rPr>
                        <a:t> </a:t>
                      </a:r>
                      <a:endParaRPr lang="es-CO" sz="105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a:effectLst/>
                        </a:rPr>
                        <a:t> </a:t>
                      </a:r>
                      <a:endParaRPr lang="es-CO" sz="105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dirty="0">
                          <a:effectLst/>
                        </a:rPr>
                        <a:t> </a:t>
                      </a:r>
                      <a:endParaRPr lang="es-CO"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a:effectLst/>
                        </a:rPr>
                        <a:t> </a:t>
                      </a:r>
                      <a:endParaRPr lang="es-CO" sz="105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a:effectLst/>
                        </a:rPr>
                        <a:t>Antes del inicio</a:t>
                      </a:r>
                      <a:endParaRPr lang="es-CO" sz="105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dirty="0">
                          <a:effectLst/>
                        </a:rPr>
                        <a:t>X</a:t>
                      </a:r>
                      <a:endParaRPr lang="es-CO"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dirty="0">
                          <a:effectLst/>
                        </a:rPr>
                        <a:t>Antes del inicio</a:t>
                      </a:r>
                      <a:endParaRPr lang="es-CO"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extLst>
                  <a:ext uri="{0D108BD9-81ED-4DB2-BD59-A6C34878D82A}">
                    <a16:rowId xmlns:a16="http://schemas.microsoft.com/office/drawing/2014/main" xmlns="" val="4178869387"/>
                  </a:ext>
                </a:extLst>
              </a:tr>
              <a:tr h="151853">
                <a:tc>
                  <a:txBody>
                    <a:bodyPr/>
                    <a:lstStyle/>
                    <a:p>
                      <a:pPr algn="l">
                        <a:lnSpc>
                          <a:spcPct val="107000"/>
                        </a:lnSpc>
                        <a:spcAft>
                          <a:spcPts val="0"/>
                        </a:spcAft>
                      </a:pPr>
                      <a:r>
                        <a:rPr lang="es-CO" sz="1400" dirty="0">
                          <a:solidFill>
                            <a:schemeClr val="tx1"/>
                          </a:solidFill>
                          <a:effectLst/>
                        </a:rPr>
                        <a:t>Ácido Úrico. </a:t>
                      </a:r>
                      <a:endParaRPr lang="es-CO" sz="1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solidFill>
                      <a:schemeClr val="accent5">
                        <a:lumMod val="20000"/>
                        <a:lumOff val="80000"/>
                      </a:schemeClr>
                    </a:solidFill>
                  </a:tcPr>
                </a:tc>
                <a:tc>
                  <a:txBody>
                    <a:bodyPr/>
                    <a:lstStyle/>
                    <a:p>
                      <a:pPr algn="just">
                        <a:lnSpc>
                          <a:spcPct val="107000"/>
                        </a:lnSpc>
                        <a:spcAft>
                          <a:spcPts val="0"/>
                        </a:spcAft>
                      </a:pPr>
                      <a:r>
                        <a:rPr lang="es-CO" sz="1050">
                          <a:effectLst/>
                        </a:rPr>
                        <a:t> </a:t>
                      </a:r>
                      <a:endParaRPr lang="es-CO" sz="105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a:effectLst/>
                        </a:rPr>
                        <a:t> </a:t>
                      </a:r>
                      <a:endParaRPr lang="es-CO" sz="105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a:effectLst/>
                        </a:rPr>
                        <a:t> </a:t>
                      </a:r>
                      <a:endParaRPr lang="es-CO" sz="105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a:effectLst/>
                        </a:rPr>
                        <a:t> </a:t>
                      </a:r>
                      <a:endParaRPr lang="es-CO" sz="105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a:effectLst/>
                        </a:rPr>
                        <a:t> </a:t>
                      </a:r>
                      <a:endParaRPr lang="es-CO" sz="105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a:effectLst/>
                        </a:rPr>
                        <a:t> </a:t>
                      </a:r>
                      <a:endParaRPr lang="es-CO" sz="105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a:effectLst/>
                        </a:rPr>
                        <a:t>Según consideración </a:t>
                      </a:r>
                      <a:endParaRPr lang="es-CO" sz="105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a:effectLst/>
                        </a:rPr>
                        <a:t>X</a:t>
                      </a:r>
                      <a:endParaRPr lang="es-CO" sz="105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dirty="0">
                          <a:effectLst/>
                        </a:rPr>
                        <a:t>mensual </a:t>
                      </a:r>
                      <a:endParaRPr lang="es-CO"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extLst>
                  <a:ext uri="{0D108BD9-81ED-4DB2-BD59-A6C34878D82A}">
                    <a16:rowId xmlns:a16="http://schemas.microsoft.com/office/drawing/2014/main" xmlns="" val="4256510212"/>
                  </a:ext>
                </a:extLst>
              </a:tr>
              <a:tr h="348286">
                <a:tc>
                  <a:txBody>
                    <a:bodyPr/>
                    <a:lstStyle/>
                    <a:p>
                      <a:pPr algn="l">
                        <a:lnSpc>
                          <a:spcPct val="107000"/>
                        </a:lnSpc>
                        <a:spcAft>
                          <a:spcPts val="0"/>
                        </a:spcAft>
                      </a:pPr>
                      <a:r>
                        <a:rPr lang="es-CO" sz="1400" dirty="0">
                          <a:solidFill>
                            <a:schemeClr val="tx1"/>
                          </a:solidFill>
                          <a:effectLst/>
                        </a:rPr>
                        <a:t>Otras pruebas de laboratorio: albúmina, electrolitos (sodio, potasio, calcio y magnesio)</a:t>
                      </a:r>
                      <a:endParaRPr lang="es-CO" sz="1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solidFill>
                      <a:schemeClr val="accent5">
                        <a:lumMod val="20000"/>
                        <a:lumOff val="80000"/>
                      </a:schemeClr>
                    </a:solidFill>
                  </a:tcPr>
                </a:tc>
                <a:tc>
                  <a:txBody>
                    <a:bodyPr/>
                    <a:lstStyle/>
                    <a:p>
                      <a:pPr algn="just">
                        <a:lnSpc>
                          <a:spcPct val="107000"/>
                        </a:lnSpc>
                        <a:spcAft>
                          <a:spcPts val="0"/>
                        </a:spcAft>
                      </a:pPr>
                      <a:r>
                        <a:rPr lang="es-CO" sz="1050" dirty="0">
                          <a:effectLst/>
                        </a:rPr>
                        <a:t>X</a:t>
                      </a:r>
                      <a:endParaRPr lang="es-CO"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a:effectLst/>
                        </a:rPr>
                        <a:t> </a:t>
                      </a:r>
                      <a:endParaRPr lang="es-CO" sz="105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a:effectLst/>
                        </a:rPr>
                        <a:t> </a:t>
                      </a:r>
                      <a:endParaRPr lang="es-CO" sz="105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a:effectLst/>
                        </a:rPr>
                        <a:t> </a:t>
                      </a:r>
                      <a:endParaRPr lang="es-CO" sz="105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a:effectLst/>
                        </a:rPr>
                        <a:t> </a:t>
                      </a:r>
                      <a:endParaRPr lang="es-CO" sz="105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a:effectLst/>
                        </a:rPr>
                        <a:t> </a:t>
                      </a:r>
                      <a:endParaRPr lang="es-CO" sz="105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a:effectLst/>
                        </a:rPr>
                        <a:t>Al inicio </a:t>
                      </a:r>
                      <a:endParaRPr lang="es-CO" sz="105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a:effectLst/>
                        </a:rPr>
                        <a:t>X</a:t>
                      </a:r>
                      <a:endParaRPr lang="es-CO" sz="105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dirty="0">
                          <a:effectLst/>
                        </a:rPr>
                        <a:t>mensual</a:t>
                      </a:r>
                      <a:endParaRPr lang="es-CO"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extLst>
                  <a:ext uri="{0D108BD9-81ED-4DB2-BD59-A6C34878D82A}">
                    <a16:rowId xmlns:a16="http://schemas.microsoft.com/office/drawing/2014/main" xmlns="" val="3867659717"/>
                  </a:ext>
                </a:extLst>
              </a:tr>
              <a:tr h="230212">
                <a:tc>
                  <a:txBody>
                    <a:bodyPr/>
                    <a:lstStyle/>
                    <a:p>
                      <a:pPr algn="l">
                        <a:lnSpc>
                          <a:spcPct val="107000"/>
                        </a:lnSpc>
                        <a:spcAft>
                          <a:spcPts val="0"/>
                        </a:spcAft>
                      </a:pPr>
                      <a:r>
                        <a:rPr lang="es-CO" sz="1400" dirty="0">
                          <a:solidFill>
                            <a:schemeClr val="tx1"/>
                          </a:solidFill>
                          <a:effectLst/>
                        </a:rPr>
                        <a:t>Tamizaje para evaluar riesgo de abandono al tratamiento.</a:t>
                      </a:r>
                      <a:endParaRPr lang="es-CO" sz="1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solidFill>
                      <a:schemeClr val="accent5">
                        <a:lumMod val="20000"/>
                        <a:lumOff val="80000"/>
                      </a:schemeClr>
                    </a:solidFill>
                  </a:tcPr>
                </a:tc>
                <a:tc>
                  <a:txBody>
                    <a:bodyPr/>
                    <a:lstStyle/>
                    <a:p>
                      <a:pPr algn="just">
                        <a:lnSpc>
                          <a:spcPct val="107000"/>
                        </a:lnSpc>
                        <a:spcAft>
                          <a:spcPts val="0"/>
                        </a:spcAft>
                      </a:pPr>
                      <a:r>
                        <a:rPr lang="es-CO" sz="1050" dirty="0">
                          <a:effectLst/>
                        </a:rPr>
                        <a:t> X</a:t>
                      </a:r>
                      <a:endParaRPr lang="es-CO"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a:effectLst/>
                        </a:rPr>
                        <a:t> </a:t>
                      </a:r>
                      <a:endParaRPr lang="es-CO" sz="105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a:effectLst/>
                        </a:rPr>
                        <a:t> </a:t>
                      </a:r>
                      <a:endParaRPr lang="es-CO" sz="105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a:effectLst/>
                        </a:rPr>
                        <a:t> </a:t>
                      </a:r>
                      <a:endParaRPr lang="es-CO" sz="105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a:effectLst/>
                        </a:rPr>
                        <a:t> </a:t>
                      </a:r>
                      <a:endParaRPr lang="es-CO" sz="105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a:effectLst/>
                        </a:rPr>
                        <a:t> </a:t>
                      </a:r>
                      <a:endParaRPr lang="es-CO" sz="105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a:effectLst/>
                        </a:rPr>
                        <a:t>Según consideración </a:t>
                      </a:r>
                      <a:endParaRPr lang="es-CO" sz="105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a:effectLst/>
                        </a:rPr>
                        <a:t>X</a:t>
                      </a:r>
                      <a:endParaRPr lang="es-CO" sz="105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tc>
                  <a:txBody>
                    <a:bodyPr/>
                    <a:lstStyle/>
                    <a:p>
                      <a:pPr algn="just">
                        <a:lnSpc>
                          <a:spcPct val="107000"/>
                        </a:lnSpc>
                        <a:spcAft>
                          <a:spcPts val="0"/>
                        </a:spcAft>
                      </a:pPr>
                      <a:r>
                        <a:rPr lang="es-CO" sz="1050" dirty="0">
                          <a:effectLst/>
                        </a:rPr>
                        <a:t>Una vez </a:t>
                      </a:r>
                      <a:endParaRPr lang="es-CO"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52912" marR="52912" marT="0" marB="0"/>
                </a:tc>
                <a:extLst>
                  <a:ext uri="{0D108BD9-81ED-4DB2-BD59-A6C34878D82A}">
                    <a16:rowId xmlns:a16="http://schemas.microsoft.com/office/drawing/2014/main" xmlns="" val="1496995506"/>
                  </a:ext>
                </a:extLst>
              </a:tr>
            </a:tbl>
          </a:graphicData>
        </a:graphic>
      </p:graphicFrame>
    </p:spTree>
    <p:extLst>
      <p:ext uri="{BB962C8B-B14F-4D97-AF65-F5344CB8AC3E}">
        <p14:creationId xmlns:p14="http://schemas.microsoft.com/office/powerpoint/2010/main" val="34139389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2 Diagrama">
            <a:extLst>
              <a:ext uri="{FF2B5EF4-FFF2-40B4-BE49-F238E27FC236}">
                <a16:creationId xmlns:a16="http://schemas.microsoft.com/office/drawing/2014/main" xmlns="" id="{29E39C69-DD08-418C-99BD-9F8BEEE17FA9}"/>
              </a:ext>
            </a:extLst>
          </p:cNvPr>
          <p:cNvGraphicFramePr/>
          <p:nvPr>
            <p:extLst>
              <p:ext uri="{D42A27DB-BD31-4B8C-83A1-F6EECF244321}">
                <p14:modId xmlns:p14="http://schemas.microsoft.com/office/powerpoint/2010/main" val="2841844368"/>
              </p:ext>
            </p:extLst>
          </p:nvPr>
        </p:nvGraphicFramePr>
        <p:xfrm>
          <a:off x="637953" y="925033"/>
          <a:ext cx="10483703" cy="585667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3 Rectángulo">
            <a:extLst>
              <a:ext uri="{FF2B5EF4-FFF2-40B4-BE49-F238E27FC236}">
                <a16:creationId xmlns:a16="http://schemas.microsoft.com/office/drawing/2014/main" xmlns="" id="{6CC68EA9-A0A6-4AFE-8A61-30C214BEA2D0}"/>
              </a:ext>
            </a:extLst>
          </p:cNvPr>
          <p:cNvSpPr/>
          <p:nvPr/>
        </p:nvSpPr>
        <p:spPr>
          <a:xfrm>
            <a:off x="3503614" y="188913"/>
            <a:ext cx="6374033" cy="400110"/>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Consulta por Medicina General</a:t>
            </a:r>
            <a:endParaRPr kumimoji="0" lang="es-CO" sz="2000" b="1"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endParaRPr>
          </a:p>
        </p:txBody>
      </p:sp>
      <p:sp>
        <p:nvSpPr>
          <p:cNvPr id="41988" name="4 CuadroTexto">
            <a:extLst>
              <a:ext uri="{FF2B5EF4-FFF2-40B4-BE49-F238E27FC236}">
                <a16:creationId xmlns:a16="http://schemas.microsoft.com/office/drawing/2014/main" xmlns="" id="{A4AFDE48-83BD-473F-A680-D3F071B244C3}"/>
              </a:ext>
            </a:extLst>
          </p:cNvPr>
          <p:cNvSpPr txBox="1">
            <a:spLocks noChangeArrowheads="1"/>
          </p:cNvSpPr>
          <p:nvPr/>
        </p:nvSpPr>
        <p:spPr bwMode="auto">
          <a:xfrm>
            <a:off x="637953" y="1060022"/>
            <a:ext cx="4628314" cy="584775"/>
          </a:xfrm>
          <a:prstGeom prst="rect">
            <a:avLst/>
          </a:prstGeom>
          <a:solidFill>
            <a:schemeClr val="tx2">
              <a:lumMod val="20000"/>
              <a:lumOff val="80000"/>
            </a:schemeClr>
          </a:solidFill>
          <a:ln w="9525">
            <a:noFill/>
            <a:miter lim="800000"/>
            <a:headEnd/>
            <a:tailEnd/>
          </a:ln>
        </p:spPr>
        <p:txBody>
          <a:bodyPr wrap="square">
            <a:spAutoFit/>
          </a:bodyPr>
          <a:lstStyle/>
          <a:p>
            <a:r>
              <a:rPr lang="es-CO" sz="1600" kern="100" dirty="0">
                <a:effectLst/>
                <a:latin typeface="Calibri" panose="020F0502020204030204" pitchFamily="34" charset="0"/>
                <a:ea typeface="Calibri" panose="020F0502020204030204" pitchFamily="34" charset="0"/>
                <a:cs typeface="Times New Roman" panose="02020603050405020304" pitchFamily="18" charset="0"/>
              </a:rPr>
              <a:t>En el momento del diagnóstico 1 mes y Bimensual hasta terminar el tratamiento 3 mes 5 mes , 6 mes</a:t>
            </a:r>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3E4B14CA-6448-4FAC-9276-A72A3EDC0FA2}"/>
              </a:ext>
            </a:extLst>
          </p:cNvPr>
          <p:cNvSpPr>
            <a:spLocks noGrp="1"/>
          </p:cNvSpPr>
          <p:nvPr>
            <p:ph type="title"/>
          </p:nvPr>
        </p:nvSpPr>
        <p:spPr/>
        <p:txBody>
          <a:bodyPr/>
          <a:lstStyle/>
          <a:p>
            <a:r>
              <a:rPr lang="es-ES" dirty="0">
                <a:solidFill>
                  <a:srgbClr val="0070C0"/>
                </a:solidFill>
              </a:rPr>
              <a:t/>
            </a:r>
            <a:br>
              <a:rPr lang="es-ES" dirty="0">
                <a:solidFill>
                  <a:srgbClr val="0070C0"/>
                </a:solidFill>
              </a:rPr>
            </a:br>
            <a:r>
              <a:rPr lang="es-ES" dirty="0">
                <a:solidFill>
                  <a:srgbClr val="0070C0"/>
                </a:solidFill>
              </a:rPr>
              <a:t>Paraclínicos</a:t>
            </a:r>
            <a:endParaRPr lang="es-CO" dirty="0">
              <a:solidFill>
                <a:srgbClr val="0070C0"/>
              </a:solidFill>
            </a:endParaRPr>
          </a:p>
        </p:txBody>
      </p:sp>
      <p:graphicFrame>
        <p:nvGraphicFramePr>
          <p:cNvPr id="5" name="Tabla 5">
            <a:extLst>
              <a:ext uri="{FF2B5EF4-FFF2-40B4-BE49-F238E27FC236}">
                <a16:creationId xmlns:a16="http://schemas.microsoft.com/office/drawing/2014/main" xmlns="" id="{F367B622-A003-4290-AD5C-294A6A42761C}"/>
              </a:ext>
            </a:extLst>
          </p:cNvPr>
          <p:cNvGraphicFramePr>
            <a:graphicFrameLocks noGrp="1"/>
          </p:cNvGraphicFramePr>
          <p:nvPr>
            <p:ph idx="1"/>
            <p:extLst>
              <p:ext uri="{D42A27DB-BD31-4B8C-83A1-F6EECF244321}">
                <p14:modId xmlns:p14="http://schemas.microsoft.com/office/powerpoint/2010/main" val="3028803021"/>
              </p:ext>
            </p:extLst>
          </p:nvPr>
        </p:nvGraphicFramePr>
        <p:xfrm>
          <a:off x="728133" y="1613958"/>
          <a:ext cx="10515600" cy="5140960"/>
        </p:xfrm>
        <a:graphic>
          <a:graphicData uri="http://schemas.openxmlformats.org/drawingml/2006/table">
            <a:tbl>
              <a:tblPr firstRow="1" bandRow="1">
                <a:tableStyleId>{BC89EF96-8CEA-46FF-86C4-4CE0E7609802}</a:tableStyleId>
              </a:tblPr>
              <a:tblGrid>
                <a:gridCol w="2675467">
                  <a:extLst>
                    <a:ext uri="{9D8B030D-6E8A-4147-A177-3AD203B41FA5}">
                      <a16:colId xmlns:a16="http://schemas.microsoft.com/office/drawing/2014/main" xmlns="" val="3862474179"/>
                    </a:ext>
                  </a:extLst>
                </a:gridCol>
                <a:gridCol w="7840133">
                  <a:extLst>
                    <a:ext uri="{9D8B030D-6E8A-4147-A177-3AD203B41FA5}">
                      <a16:colId xmlns:a16="http://schemas.microsoft.com/office/drawing/2014/main" xmlns="" val="3170074188"/>
                    </a:ext>
                  </a:extLst>
                </a:gridCol>
              </a:tblGrid>
              <a:tr h="370840">
                <a:tc>
                  <a:txBody>
                    <a:bodyPr/>
                    <a:lstStyle/>
                    <a:p>
                      <a:r>
                        <a:rPr lang="es-CO" sz="1400" b="0" kern="1200" dirty="0">
                          <a:solidFill>
                            <a:schemeClr val="tx1"/>
                          </a:solidFill>
                          <a:effectLst/>
                          <a:latin typeface="+mj-lt"/>
                          <a:ea typeface="+mn-ea"/>
                          <a:cs typeface="+mn-cs"/>
                        </a:rPr>
                        <a:t>Prueba para VIH</a:t>
                      </a:r>
                      <a:endParaRPr lang="es-CO" sz="1400" b="0" dirty="0">
                        <a:latin typeface="+mj-lt"/>
                      </a:endParaRPr>
                    </a:p>
                  </a:txBody>
                  <a:tcPr/>
                </a:tc>
                <a:tc>
                  <a:txBody>
                    <a:bodyPr/>
                    <a:lstStyle/>
                    <a:p>
                      <a:r>
                        <a:rPr lang="es-CO" sz="1400" b="0" kern="1200" dirty="0">
                          <a:solidFill>
                            <a:schemeClr val="tx1"/>
                          </a:solidFill>
                          <a:effectLst/>
                          <a:latin typeface="+mj-lt"/>
                          <a:ea typeface="+mn-ea"/>
                          <a:cs typeface="+mn-cs"/>
                        </a:rPr>
                        <a:t>Informar sobre el VIH y su relación con la tuberculosis y realizar la prueba rápida, voluntaria para VIH, en el momento de detección del caso y antes de los dos primeros meses.</a:t>
                      </a:r>
                    </a:p>
                    <a:p>
                      <a:endParaRPr lang="es-CO" sz="1400" b="0" dirty="0">
                        <a:latin typeface="+mj-lt"/>
                      </a:endParaRPr>
                    </a:p>
                  </a:txBody>
                  <a:tcPr/>
                </a:tc>
                <a:extLst>
                  <a:ext uri="{0D108BD9-81ED-4DB2-BD59-A6C34878D82A}">
                    <a16:rowId xmlns:a16="http://schemas.microsoft.com/office/drawing/2014/main" xmlns="" val="1330168450"/>
                  </a:ext>
                </a:extLst>
              </a:tr>
              <a:tr h="12848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CO" sz="1400" kern="1200" dirty="0">
                          <a:solidFill>
                            <a:schemeClr val="tx1"/>
                          </a:solidFill>
                          <a:effectLst/>
                          <a:latin typeface="+mj-lt"/>
                          <a:ea typeface="+mn-ea"/>
                          <a:cs typeface="+mn-cs"/>
                        </a:rPr>
                        <a:t>Cuadro hemático</a:t>
                      </a:r>
                    </a:p>
                    <a:p>
                      <a:endParaRPr lang="es-CO" sz="1400" dirty="0">
                        <a:latin typeface="+mj-lt"/>
                      </a:endParaRPr>
                    </a:p>
                  </a:txBody>
                  <a:tcPr/>
                </a:tc>
                <a:tc>
                  <a:txBody>
                    <a:bodyPr/>
                    <a:lstStyle/>
                    <a:p>
                      <a:r>
                        <a:rPr lang="es-ES" sz="1400" dirty="0">
                          <a:latin typeface="+mj-lt"/>
                        </a:rPr>
                        <a:t>Antes de iniciar el tratamiento</a:t>
                      </a:r>
                      <a:endParaRPr lang="es-CO" sz="1400" dirty="0">
                        <a:latin typeface="+mj-lt"/>
                      </a:endParaRPr>
                    </a:p>
                  </a:txBody>
                  <a:tcPr/>
                </a:tc>
                <a:extLst>
                  <a:ext uri="{0D108BD9-81ED-4DB2-BD59-A6C34878D82A}">
                    <a16:rowId xmlns:a16="http://schemas.microsoft.com/office/drawing/2014/main" xmlns="" val="3394041232"/>
                  </a:ext>
                </a:extLst>
              </a:tr>
              <a:tr h="370840">
                <a:tc>
                  <a:txBody>
                    <a:bodyPr/>
                    <a:lstStyle/>
                    <a:p>
                      <a:r>
                        <a:rPr lang="es-CO" sz="1400" kern="1200" dirty="0">
                          <a:solidFill>
                            <a:schemeClr val="tx1"/>
                          </a:solidFill>
                          <a:effectLst/>
                          <a:latin typeface="+mj-lt"/>
                          <a:ea typeface="+mn-ea"/>
                          <a:cs typeface="+mn-cs"/>
                        </a:rPr>
                        <a:t>Pruebas de función renal</a:t>
                      </a:r>
                      <a:endParaRPr lang="es-CO" sz="1400" dirty="0">
                        <a:latin typeface="+mj-lt"/>
                      </a:endParaRPr>
                    </a:p>
                  </a:txBody>
                  <a:tcPr/>
                </a:tc>
                <a:tc>
                  <a:txBody>
                    <a:bodyPr/>
                    <a:lstStyle/>
                    <a:p>
                      <a:r>
                        <a:rPr lang="es-CO" sz="1400" kern="1200" dirty="0">
                          <a:solidFill>
                            <a:schemeClr val="tx1"/>
                          </a:solidFill>
                          <a:effectLst/>
                          <a:latin typeface="+mj-lt"/>
                          <a:ea typeface="+mn-ea"/>
                          <a:cs typeface="+mn-cs"/>
                        </a:rPr>
                        <a:t>BUN, creatinina, antes de iniciar el tratamiento</a:t>
                      </a:r>
                      <a:endParaRPr lang="es-CO" sz="1400" dirty="0">
                        <a:latin typeface="+mj-lt"/>
                      </a:endParaRPr>
                    </a:p>
                  </a:txBody>
                  <a:tcPr/>
                </a:tc>
                <a:extLst>
                  <a:ext uri="{0D108BD9-81ED-4DB2-BD59-A6C34878D82A}">
                    <a16:rowId xmlns:a16="http://schemas.microsoft.com/office/drawing/2014/main" xmlns="" val="596627645"/>
                  </a:ext>
                </a:extLst>
              </a:tr>
              <a:tr h="370840">
                <a:tc>
                  <a:txBody>
                    <a:bodyPr/>
                    <a:lstStyle/>
                    <a:p>
                      <a:r>
                        <a:rPr lang="es-CO" sz="1400" dirty="0">
                          <a:latin typeface="+mj-lt"/>
                        </a:rPr>
                        <a:t>Pruebas de función hepática</a:t>
                      </a:r>
                    </a:p>
                  </a:txBody>
                  <a:tcPr/>
                </a:tc>
                <a:tc>
                  <a:txBody>
                    <a:bodyPr/>
                    <a:lstStyle/>
                    <a:p>
                      <a:r>
                        <a:rPr lang="es-CO" sz="1400" dirty="0">
                          <a:latin typeface="+mj-lt"/>
                        </a:rPr>
                        <a:t>AST, ALT, fosfatasa Alcalina, bilirrubinas, antes de iniciar el tratamiento</a:t>
                      </a:r>
                    </a:p>
                  </a:txBody>
                  <a:tcPr/>
                </a:tc>
                <a:extLst>
                  <a:ext uri="{0D108BD9-81ED-4DB2-BD59-A6C34878D82A}">
                    <a16:rowId xmlns:a16="http://schemas.microsoft.com/office/drawing/2014/main" xmlns="" val="1303671698"/>
                  </a:ext>
                </a:extLst>
              </a:tr>
              <a:tr h="370840">
                <a:tc>
                  <a:txBody>
                    <a:bodyPr/>
                    <a:lstStyle/>
                    <a:p>
                      <a:r>
                        <a:rPr lang="es-CO" sz="1400" dirty="0">
                          <a:latin typeface="+mj-lt"/>
                        </a:rPr>
                        <a:t>Glicemia en ayunas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CO" sz="1400" kern="1200" dirty="0">
                          <a:solidFill>
                            <a:schemeClr val="tx1"/>
                          </a:solidFill>
                          <a:effectLst/>
                          <a:latin typeface="+mj-lt"/>
                          <a:ea typeface="+mn-ea"/>
                          <a:cs typeface="+mn-cs"/>
                        </a:rPr>
                        <a:t>Antes de iniciar el tratamiento y repetir de acuerdo con la condición clínica de la persona e incluir una hemoglobina glicosilada dependiendo los resultados.</a:t>
                      </a:r>
                      <a:endParaRPr lang="es-CO" sz="1400" dirty="0">
                        <a:latin typeface="+mj-lt"/>
                      </a:endParaRPr>
                    </a:p>
                  </a:txBody>
                  <a:tcPr/>
                </a:tc>
                <a:extLst>
                  <a:ext uri="{0D108BD9-81ED-4DB2-BD59-A6C34878D82A}">
                    <a16:rowId xmlns:a16="http://schemas.microsoft.com/office/drawing/2014/main" xmlns="" val="458848163"/>
                  </a:ext>
                </a:extLst>
              </a:tr>
              <a:tr h="370840">
                <a:tc>
                  <a:txBody>
                    <a:bodyPr/>
                    <a:lstStyle/>
                    <a:p>
                      <a:r>
                        <a:rPr lang="es-CO" sz="1400" dirty="0">
                          <a:latin typeface="+mj-lt"/>
                        </a:rPr>
                        <a:t>Evaluación oftalmológica</a:t>
                      </a:r>
                    </a:p>
                  </a:txBody>
                  <a:tcPr/>
                </a:tc>
                <a:tc>
                  <a:txBody>
                    <a:bodyPr/>
                    <a:lstStyle/>
                    <a:p>
                      <a:r>
                        <a:rPr lang="es-CO" sz="1400" dirty="0">
                          <a:latin typeface="+mj-lt"/>
                        </a:rPr>
                        <a:t>Según evaluación médica.</a:t>
                      </a:r>
                    </a:p>
                  </a:txBody>
                  <a:tcPr/>
                </a:tc>
                <a:extLst>
                  <a:ext uri="{0D108BD9-81ED-4DB2-BD59-A6C34878D82A}">
                    <a16:rowId xmlns:a16="http://schemas.microsoft.com/office/drawing/2014/main" xmlns="" val="2155920697"/>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CO" sz="1400" kern="1200" dirty="0">
                          <a:solidFill>
                            <a:schemeClr val="tx1"/>
                          </a:solidFill>
                          <a:effectLst/>
                          <a:latin typeface="+mj-lt"/>
                          <a:ea typeface="+mn-ea"/>
                          <a:cs typeface="+mn-cs"/>
                        </a:rPr>
                        <a:t>Radiografía de tórax y otros estudios radiológicos</a:t>
                      </a:r>
                    </a:p>
                    <a:p>
                      <a:endParaRPr lang="es-CO" sz="1400" dirty="0">
                        <a:latin typeface="+mj-lt"/>
                      </a:endParaRPr>
                    </a:p>
                  </a:txBody>
                  <a:tcPr/>
                </a:tc>
                <a:tc>
                  <a:txBody>
                    <a:bodyPr/>
                    <a:lstStyle/>
                    <a:p>
                      <a:r>
                        <a:rPr lang="es-ES" sz="1400" dirty="0">
                          <a:latin typeface="+mj-lt"/>
                        </a:rPr>
                        <a:t>Al inicio y según evolución clínica. </a:t>
                      </a:r>
                      <a:endParaRPr lang="es-CO" sz="1400" dirty="0">
                        <a:latin typeface="+mj-lt"/>
                      </a:endParaRPr>
                    </a:p>
                  </a:txBody>
                  <a:tcPr/>
                </a:tc>
                <a:extLst>
                  <a:ext uri="{0D108BD9-81ED-4DB2-BD59-A6C34878D82A}">
                    <a16:rowId xmlns:a16="http://schemas.microsoft.com/office/drawing/2014/main" xmlns="" val="1557064757"/>
                  </a:ext>
                </a:extLst>
              </a:tr>
              <a:tr h="370840">
                <a:tc>
                  <a:txBody>
                    <a:bodyPr/>
                    <a:lstStyle/>
                    <a:p>
                      <a:r>
                        <a:rPr lang="es-CO" sz="1400" dirty="0">
                          <a:latin typeface="+mj-lt"/>
                        </a:rPr>
                        <a:t>Prueba de embarazo </a:t>
                      </a:r>
                    </a:p>
                  </a:txBody>
                  <a:tcPr/>
                </a:tc>
                <a:tc>
                  <a:txBody>
                    <a:bodyPr/>
                    <a:lstStyle/>
                    <a:p>
                      <a:r>
                        <a:rPr lang="es-ES" sz="1400" dirty="0">
                          <a:latin typeface="+mj-lt"/>
                        </a:rPr>
                        <a:t>Antes de iniciar el tratamiento si es mujer en edad fértil.</a:t>
                      </a:r>
                      <a:endParaRPr lang="es-CO" sz="1400" dirty="0">
                        <a:latin typeface="+mj-lt"/>
                      </a:endParaRPr>
                    </a:p>
                  </a:txBody>
                  <a:tcPr/>
                </a:tc>
                <a:extLst>
                  <a:ext uri="{0D108BD9-81ED-4DB2-BD59-A6C34878D82A}">
                    <a16:rowId xmlns:a16="http://schemas.microsoft.com/office/drawing/2014/main" xmlns="" val="3808642097"/>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400" dirty="0">
                          <a:latin typeface="+mj-lt"/>
                        </a:rPr>
                        <a:t>Otras pruebas, </a:t>
                      </a:r>
                      <a:r>
                        <a:rPr lang="es-CO" sz="1400" kern="1200" dirty="0">
                          <a:solidFill>
                            <a:schemeClr val="tx1"/>
                          </a:solidFill>
                          <a:latin typeface="+mn-lt"/>
                          <a:ea typeface="+mn-ea"/>
                          <a:cs typeface="+mn-cs"/>
                        </a:rPr>
                        <a:t>TSH, Ácido Úrico</a:t>
                      </a:r>
                    </a:p>
                    <a:p>
                      <a:r>
                        <a:rPr lang="es-ES" sz="1400" dirty="0">
                          <a:latin typeface="+mj-lt"/>
                        </a:rPr>
                        <a:t> de laboratorio: albúmina, </a:t>
                      </a:r>
                    </a:p>
                    <a:p>
                      <a:r>
                        <a:rPr lang="es-ES" sz="1400" dirty="0">
                          <a:latin typeface="+mj-lt"/>
                        </a:rPr>
                        <a:t>electrolitos (sodio, potasio, calcio y </a:t>
                      </a:r>
                    </a:p>
                    <a:p>
                      <a:r>
                        <a:rPr lang="es-ES" sz="1400" dirty="0">
                          <a:latin typeface="+mj-lt"/>
                        </a:rPr>
                        <a:t>magnesio), amilasa sérica, urea, prueba de acido láctico</a:t>
                      </a:r>
                      <a:endParaRPr lang="es-CO" sz="1400" dirty="0">
                        <a:latin typeface="+mj-lt"/>
                      </a:endParaRPr>
                    </a:p>
                  </a:txBody>
                  <a:tcPr/>
                </a:tc>
                <a:tc>
                  <a:txBody>
                    <a:bodyPr/>
                    <a:lstStyle/>
                    <a:p>
                      <a:r>
                        <a:rPr lang="es-CO" sz="1400" dirty="0">
                          <a:latin typeface="+mj-lt"/>
                        </a:rPr>
                        <a:t>Según evaluación médica.</a:t>
                      </a:r>
                    </a:p>
                  </a:txBody>
                  <a:tcPr/>
                </a:tc>
                <a:extLst>
                  <a:ext uri="{0D108BD9-81ED-4DB2-BD59-A6C34878D82A}">
                    <a16:rowId xmlns:a16="http://schemas.microsoft.com/office/drawing/2014/main" xmlns="" val="443971361"/>
                  </a:ext>
                </a:extLst>
              </a:tr>
            </a:tbl>
          </a:graphicData>
        </a:graphic>
      </p:graphicFrame>
    </p:spTree>
    <p:extLst>
      <p:ext uri="{BB962C8B-B14F-4D97-AF65-F5344CB8AC3E}">
        <p14:creationId xmlns:p14="http://schemas.microsoft.com/office/powerpoint/2010/main" val="20939020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2">
            <a:extLst>
              <a:ext uri="{FF2B5EF4-FFF2-40B4-BE49-F238E27FC236}">
                <a16:creationId xmlns:a16="http://schemas.microsoft.com/office/drawing/2014/main" xmlns="" id="{7C50B017-00F5-49B2-9930-A91A842C8999}"/>
              </a:ext>
            </a:extLst>
          </p:cNvPr>
          <p:cNvSpPr txBox="1">
            <a:spLocks/>
          </p:cNvSpPr>
          <p:nvPr/>
        </p:nvSpPr>
        <p:spPr>
          <a:xfrm>
            <a:off x="4586515" y="0"/>
            <a:ext cx="7605485" cy="853597"/>
          </a:xfrm>
          <a:prstGeom prst="rect">
            <a:avLst/>
          </a:prstGeom>
          <a:solidFill>
            <a:schemeClr val="accent2"/>
          </a:solidFill>
          <a:ln>
            <a:noFill/>
          </a:ln>
        </p:spPr>
        <p:txBody>
          <a:bodyPr spcFirstLastPara="1" wrap="square" lIns="91433" tIns="45700" rIns="91433" bIns="45700" anchor="ctr" anchorCtr="0"/>
          <a:lstStyle>
            <a:defPPr marR="0" lvl="0" algn="l" rtl="0">
              <a:lnSpc>
                <a:spcPct val="100000"/>
              </a:lnSpc>
              <a:spcBef>
                <a:spcPts val="0"/>
              </a:spcBef>
              <a:spcAft>
                <a:spcPts val="0"/>
              </a:spcAft>
            </a:defPPr>
            <a:lvl1pPr marR="0" lvl="0" algn="l" rtl="0">
              <a:lnSpc>
                <a:spcPct val="90000"/>
              </a:lnSpc>
              <a:spcBef>
                <a:spcPts val="0"/>
              </a:spcBef>
              <a:spcAft>
                <a:spcPts val="0"/>
              </a:spcAft>
              <a:buClr>
                <a:srgbClr val="FFFFFF"/>
              </a:buClr>
              <a:buSzPts val="1400"/>
              <a:buFont typeface="Work Sans SemiBold"/>
              <a:buNone/>
              <a:defRPr sz="3000" b="0" i="0" u="none" strike="noStrike" cap="none">
                <a:solidFill>
                  <a:srgbClr val="0066CD"/>
                </a:solidFill>
                <a:latin typeface="Work Sans Light"/>
                <a:ea typeface="Work Sans Light"/>
                <a:cs typeface="Work Sans Light"/>
                <a:sym typeface="Work Sans Light"/>
              </a:defRPr>
            </a:lvl1pPr>
            <a:lvl2pPr marR="0" lvl="1" algn="l" rtl="0">
              <a:lnSpc>
                <a:spcPct val="100000"/>
              </a:lnSpc>
              <a:spcBef>
                <a:spcPts val="0"/>
              </a:spcBef>
              <a:spcAft>
                <a:spcPts val="0"/>
              </a:spcAft>
              <a:buClr>
                <a:srgbClr val="FFFFFF"/>
              </a:buClr>
              <a:buSzPts val="1100"/>
              <a:buFont typeface="Arial"/>
              <a:buNone/>
              <a:defRPr sz="1400" b="0" i="0" u="none" strike="noStrike" cap="none">
                <a:solidFill>
                  <a:srgbClr val="FFFFFF"/>
                </a:solidFill>
                <a:latin typeface="Arial"/>
                <a:ea typeface="Arial"/>
                <a:cs typeface="Arial"/>
                <a:sym typeface="Arial"/>
              </a:defRPr>
            </a:lvl2pPr>
            <a:lvl3pPr marR="0" lvl="2" algn="l" rtl="0">
              <a:lnSpc>
                <a:spcPct val="100000"/>
              </a:lnSpc>
              <a:spcBef>
                <a:spcPts val="0"/>
              </a:spcBef>
              <a:spcAft>
                <a:spcPts val="0"/>
              </a:spcAft>
              <a:buClr>
                <a:srgbClr val="FFFFFF"/>
              </a:buClr>
              <a:buSzPts val="1100"/>
              <a:buFont typeface="Arial"/>
              <a:buNone/>
              <a:defRPr sz="1400" b="0" i="0" u="none" strike="noStrike" cap="none">
                <a:solidFill>
                  <a:srgbClr val="FFFFFF"/>
                </a:solidFill>
                <a:latin typeface="Arial"/>
                <a:ea typeface="Arial"/>
                <a:cs typeface="Arial"/>
                <a:sym typeface="Arial"/>
              </a:defRPr>
            </a:lvl3pPr>
            <a:lvl4pPr marR="0" lvl="3" algn="l" rtl="0">
              <a:lnSpc>
                <a:spcPct val="100000"/>
              </a:lnSpc>
              <a:spcBef>
                <a:spcPts val="0"/>
              </a:spcBef>
              <a:spcAft>
                <a:spcPts val="0"/>
              </a:spcAft>
              <a:buClr>
                <a:srgbClr val="FFFFFF"/>
              </a:buClr>
              <a:buSzPts val="1100"/>
              <a:buFont typeface="Arial"/>
              <a:buNone/>
              <a:defRPr sz="1400" b="0" i="0" u="none" strike="noStrike" cap="none">
                <a:solidFill>
                  <a:srgbClr val="FFFFFF"/>
                </a:solidFill>
                <a:latin typeface="Arial"/>
                <a:ea typeface="Arial"/>
                <a:cs typeface="Arial"/>
                <a:sym typeface="Arial"/>
              </a:defRPr>
            </a:lvl4pPr>
            <a:lvl5pPr marR="0" lvl="4" algn="l" rtl="0">
              <a:lnSpc>
                <a:spcPct val="100000"/>
              </a:lnSpc>
              <a:spcBef>
                <a:spcPts val="0"/>
              </a:spcBef>
              <a:spcAft>
                <a:spcPts val="0"/>
              </a:spcAft>
              <a:buClr>
                <a:srgbClr val="FFFFFF"/>
              </a:buClr>
              <a:buSzPts val="1100"/>
              <a:buFont typeface="Arial"/>
              <a:buNone/>
              <a:defRPr sz="1400" b="0" i="0" u="none" strike="noStrike" cap="none">
                <a:solidFill>
                  <a:srgbClr val="FFFFFF"/>
                </a:solidFill>
                <a:latin typeface="Arial"/>
                <a:ea typeface="Arial"/>
                <a:cs typeface="Arial"/>
                <a:sym typeface="Arial"/>
              </a:defRPr>
            </a:lvl5pPr>
            <a:lvl6pPr marR="0" lvl="5" algn="l" rtl="0">
              <a:lnSpc>
                <a:spcPct val="100000"/>
              </a:lnSpc>
              <a:spcBef>
                <a:spcPts val="0"/>
              </a:spcBef>
              <a:spcAft>
                <a:spcPts val="0"/>
              </a:spcAft>
              <a:buClr>
                <a:srgbClr val="FFFFFF"/>
              </a:buClr>
              <a:buSzPts val="1100"/>
              <a:buFont typeface="Arial"/>
              <a:buNone/>
              <a:defRPr sz="1400" b="0" i="0" u="none" strike="noStrike" cap="none">
                <a:solidFill>
                  <a:srgbClr val="FFFFFF"/>
                </a:solidFill>
                <a:latin typeface="Arial"/>
                <a:ea typeface="Arial"/>
                <a:cs typeface="Arial"/>
                <a:sym typeface="Arial"/>
              </a:defRPr>
            </a:lvl6pPr>
            <a:lvl7pPr marR="0" lvl="6" algn="l" rtl="0">
              <a:lnSpc>
                <a:spcPct val="100000"/>
              </a:lnSpc>
              <a:spcBef>
                <a:spcPts val="0"/>
              </a:spcBef>
              <a:spcAft>
                <a:spcPts val="0"/>
              </a:spcAft>
              <a:buClr>
                <a:srgbClr val="FFFFFF"/>
              </a:buClr>
              <a:buSzPts val="1100"/>
              <a:buFont typeface="Arial"/>
              <a:buNone/>
              <a:defRPr sz="1400" b="0" i="0" u="none" strike="noStrike" cap="none">
                <a:solidFill>
                  <a:srgbClr val="FFFFFF"/>
                </a:solidFill>
                <a:latin typeface="Arial"/>
                <a:ea typeface="Arial"/>
                <a:cs typeface="Arial"/>
                <a:sym typeface="Arial"/>
              </a:defRPr>
            </a:lvl7pPr>
            <a:lvl8pPr marR="0" lvl="7" algn="l" rtl="0">
              <a:lnSpc>
                <a:spcPct val="100000"/>
              </a:lnSpc>
              <a:spcBef>
                <a:spcPts val="0"/>
              </a:spcBef>
              <a:spcAft>
                <a:spcPts val="0"/>
              </a:spcAft>
              <a:buClr>
                <a:srgbClr val="FFFFFF"/>
              </a:buClr>
              <a:buSzPts val="1100"/>
              <a:buFont typeface="Arial"/>
              <a:buNone/>
              <a:defRPr sz="1400" b="0" i="0" u="none" strike="noStrike" cap="none">
                <a:solidFill>
                  <a:srgbClr val="FFFFFF"/>
                </a:solidFill>
                <a:latin typeface="Arial"/>
                <a:ea typeface="Arial"/>
                <a:cs typeface="Arial"/>
                <a:sym typeface="Arial"/>
              </a:defRPr>
            </a:lvl8pPr>
            <a:lvl9pPr marR="0" lvl="8" algn="l" rtl="0">
              <a:lnSpc>
                <a:spcPct val="100000"/>
              </a:lnSpc>
              <a:spcBef>
                <a:spcPts val="0"/>
              </a:spcBef>
              <a:spcAft>
                <a:spcPts val="0"/>
              </a:spcAft>
              <a:buClr>
                <a:srgbClr val="FFFFFF"/>
              </a:buClr>
              <a:buSzPts val="1100"/>
              <a:buFont typeface="Arial"/>
              <a:buNone/>
              <a:defRPr sz="1400" b="0" i="0" u="none" strike="noStrike" cap="none">
                <a:solidFill>
                  <a:srgbClr val="FFFFFF"/>
                </a:solidFill>
                <a:latin typeface="Arial"/>
                <a:ea typeface="Arial"/>
                <a:cs typeface="Arial"/>
                <a:sym typeface="Arial"/>
              </a:defRPr>
            </a:lvl9pPr>
          </a:lstStyle>
          <a:p>
            <a:pPr marL="0" marR="0" lvl="0" indent="0" algn="ctr" defTabSz="914400" rtl="0" eaLnBrk="1" fontAlgn="auto" latinLnBrk="0" hangingPunct="1">
              <a:lnSpc>
                <a:spcPct val="90000"/>
              </a:lnSpc>
              <a:spcBef>
                <a:spcPts val="0"/>
              </a:spcBef>
              <a:spcAft>
                <a:spcPts val="0"/>
              </a:spcAft>
              <a:buClr>
                <a:srgbClr val="FFFFFF"/>
              </a:buClr>
              <a:buSzPts val="1400"/>
              <a:buFont typeface="Work Sans SemiBold"/>
              <a:buNone/>
              <a:tabLst/>
              <a:defRPr/>
            </a:pPr>
            <a:r>
              <a:rPr kumimoji="0" lang="es-ES" sz="2400" b="1" i="0" u="none" strike="noStrike" kern="0" cap="none" spc="0" normalizeH="0" baseline="0" noProof="0" dirty="0">
                <a:ln>
                  <a:noFill/>
                </a:ln>
                <a:solidFill>
                  <a:srgbClr val="0066CD"/>
                </a:solidFill>
                <a:effectLst/>
                <a:uLnTx/>
                <a:uFillTx/>
                <a:latin typeface="Arial" panose="020B0604020202020204" pitchFamily="34" charset="0"/>
                <a:cs typeface="Arial" panose="020B0604020202020204" pitchFamily="34" charset="0"/>
                <a:sym typeface="Work Sans Light"/>
              </a:rPr>
              <a:t>Capitulo 4: Tratamiento de casos de TB</a:t>
            </a:r>
            <a:endParaRPr kumimoji="0" lang="es-CO" sz="2400" b="1" i="0" u="none" strike="noStrike" kern="0" cap="none" spc="0" normalizeH="0" baseline="0" noProof="0" dirty="0">
              <a:ln>
                <a:noFill/>
              </a:ln>
              <a:solidFill>
                <a:srgbClr val="0066CD"/>
              </a:solidFill>
              <a:effectLst/>
              <a:uLnTx/>
              <a:uFillTx/>
              <a:latin typeface="Arial" panose="020B0604020202020204" pitchFamily="34" charset="0"/>
              <a:cs typeface="Arial" panose="020B0604020202020204" pitchFamily="34" charset="0"/>
              <a:sym typeface="Work Sans Light"/>
            </a:endParaRPr>
          </a:p>
        </p:txBody>
      </p:sp>
      <p:graphicFrame>
        <p:nvGraphicFramePr>
          <p:cNvPr id="2" name="Tabla 1">
            <a:extLst>
              <a:ext uri="{FF2B5EF4-FFF2-40B4-BE49-F238E27FC236}">
                <a16:creationId xmlns:a16="http://schemas.microsoft.com/office/drawing/2014/main" xmlns="" id="{416FD218-FBCD-4C08-9D91-B01D1CC23D4B}"/>
              </a:ext>
            </a:extLst>
          </p:cNvPr>
          <p:cNvGraphicFramePr>
            <a:graphicFrameLocks noGrp="1"/>
          </p:cNvGraphicFramePr>
          <p:nvPr/>
        </p:nvGraphicFramePr>
        <p:xfrm>
          <a:off x="1424763" y="1796902"/>
          <a:ext cx="9441712" cy="4189227"/>
        </p:xfrm>
        <a:graphic>
          <a:graphicData uri="http://schemas.openxmlformats.org/drawingml/2006/table">
            <a:tbl>
              <a:tblPr firstRow="1" bandRow="1">
                <a:tableStyleId>{2D5ABB26-0587-4C30-8999-92F81FD0307C}</a:tableStyleId>
              </a:tblPr>
              <a:tblGrid>
                <a:gridCol w="1508042">
                  <a:extLst>
                    <a:ext uri="{9D8B030D-6E8A-4147-A177-3AD203B41FA5}">
                      <a16:colId xmlns:a16="http://schemas.microsoft.com/office/drawing/2014/main" xmlns="" val="2928207674"/>
                    </a:ext>
                  </a:extLst>
                </a:gridCol>
                <a:gridCol w="3957536">
                  <a:extLst>
                    <a:ext uri="{9D8B030D-6E8A-4147-A177-3AD203B41FA5}">
                      <a16:colId xmlns:a16="http://schemas.microsoft.com/office/drawing/2014/main" xmlns="" val="3580336224"/>
                    </a:ext>
                  </a:extLst>
                </a:gridCol>
                <a:gridCol w="3976134">
                  <a:extLst>
                    <a:ext uri="{9D8B030D-6E8A-4147-A177-3AD203B41FA5}">
                      <a16:colId xmlns:a16="http://schemas.microsoft.com/office/drawing/2014/main" xmlns="" val="2214437062"/>
                    </a:ext>
                  </a:extLst>
                </a:gridCol>
              </a:tblGrid>
              <a:tr h="571599">
                <a:tc rowSpan="3">
                  <a:txBody>
                    <a:bodyPr/>
                    <a:lstStyle/>
                    <a:p>
                      <a:pPr>
                        <a:lnSpc>
                          <a:spcPct val="100000"/>
                        </a:lnSpc>
                      </a:pPr>
                      <a:endParaRPr sz="1400" dirty="0">
                        <a:latin typeface="Times New Roman"/>
                        <a:cs typeface="Times New Roman"/>
                      </a:endParaRPr>
                    </a:p>
                    <a:p>
                      <a:pPr>
                        <a:lnSpc>
                          <a:spcPct val="100000"/>
                        </a:lnSpc>
                        <a:spcBef>
                          <a:spcPts val="15"/>
                        </a:spcBef>
                      </a:pPr>
                      <a:endParaRPr sz="1400" dirty="0">
                        <a:latin typeface="Times New Roman"/>
                        <a:cs typeface="Times New Roman"/>
                      </a:endParaRPr>
                    </a:p>
                    <a:p>
                      <a:pPr marL="51435" marR="98425">
                        <a:lnSpc>
                          <a:spcPts val="860"/>
                        </a:lnSpc>
                      </a:pPr>
                      <a:r>
                        <a:rPr sz="1400" b="1" spc="-5" dirty="0">
                          <a:latin typeface="Arial"/>
                          <a:cs typeface="Arial"/>
                        </a:rPr>
                        <a:t>Rango de  peso</a:t>
                      </a:r>
                      <a:endParaRPr lang="es-MX" sz="1400" b="1" spc="-5" dirty="0">
                        <a:latin typeface="Arial"/>
                        <a:cs typeface="Arial"/>
                      </a:endParaRPr>
                    </a:p>
                    <a:p>
                      <a:pPr marL="51435" marR="98425">
                        <a:lnSpc>
                          <a:spcPts val="860"/>
                        </a:lnSpc>
                      </a:pPr>
                      <a:endParaRPr lang="es-CO" sz="1400" b="1" spc="-5" dirty="0">
                        <a:latin typeface="Arial"/>
                        <a:cs typeface="Arial"/>
                      </a:endParaRPr>
                    </a:p>
                    <a:p>
                      <a:pPr marL="51435" marR="98425">
                        <a:lnSpc>
                          <a:spcPts val="860"/>
                        </a:lnSpc>
                      </a:pPr>
                      <a:r>
                        <a:rPr sz="1400" b="1" spc="-5" dirty="0" err="1">
                          <a:latin typeface="Arial"/>
                          <a:cs typeface="Arial"/>
                        </a:rPr>
                        <a:t>en</a:t>
                      </a:r>
                      <a:r>
                        <a:rPr sz="1400" b="1" spc="-75" dirty="0">
                          <a:latin typeface="Arial"/>
                          <a:cs typeface="Arial"/>
                        </a:rPr>
                        <a:t> </a:t>
                      </a:r>
                      <a:r>
                        <a:rPr sz="1400" b="1" spc="-5" dirty="0">
                          <a:latin typeface="Arial"/>
                          <a:cs typeface="Arial"/>
                        </a:rPr>
                        <a:t>Kg</a:t>
                      </a:r>
                      <a:endParaRPr sz="1400" dirty="0">
                        <a:latin typeface="Arial"/>
                        <a:cs typeface="Arial"/>
                      </a:endParaRPr>
                    </a:p>
                  </a:txBody>
                  <a:tcPr marL="0" marR="0" marT="0" marB="0">
                    <a:lnL w="19050">
                      <a:solidFill>
                        <a:srgbClr val="5B9BD4"/>
                      </a:solidFill>
                      <a:prstDash val="solid"/>
                    </a:lnL>
                    <a:lnR w="19050">
                      <a:solidFill>
                        <a:srgbClr val="5B9BD4"/>
                      </a:solidFill>
                      <a:prstDash val="solid"/>
                    </a:lnR>
                    <a:lnB w="19050">
                      <a:solidFill>
                        <a:srgbClr val="5B9BD4"/>
                      </a:solidFill>
                      <a:prstDash val="solid"/>
                    </a:lnB>
                    <a:solidFill>
                      <a:srgbClr val="D4DCE3"/>
                    </a:solidFill>
                  </a:tcPr>
                </a:tc>
                <a:tc gridSpan="2">
                  <a:txBody>
                    <a:bodyPr/>
                    <a:lstStyle/>
                    <a:p>
                      <a:pPr algn="ctr">
                        <a:lnSpc>
                          <a:spcPts val="885"/>
                        </a:lnSpc>
                      </a:pPr>
                      <a:endParaRPr lang="es-MX" sz="1400" b="1" spc="-5" dirty="0">
                        <a:latin typeface="Arial"/>
                        <a:cs typeface="Arial"/>
                      </a:endParaRPr>
                    </a:p>
                    <a:p>
                      <a:pPr algn="ctr">
                        <a:lnSpc>
                          <a:spcPts val="885"/>
                        </a:lnSpc>
                      </a:pPr>
                      <a:endParaRPr lang="es-CO" sz="1400" b="1" spc="-5" dirty="0">
                        <a:latin typeface="Arial"/>
                        <a:cs typeface="Arial"/>
                      </a:endParaRPr>
                    </a:p>
                    <a:p>
                      <a:pPr algn="ctr">
                        <a:lnSpc>
                          <a:spcPts val="885"/>
                        </a:lnSpc>
                      </a:pPr>
                      <a:r>
                        <a:rPr sz="1400" b="1" spc="-5" dirty="0" err="1">
                          <a:latin typeface="Arial"/>
                          <a:cs typeface="Arial"/>
                        </a:rPr>
                        <a:t>Número</a:t>
                      </a:r>
                      <a:r>
                        <a:rPr sz="1400" b="1" spc="-5" dirty="0">
                          <a:latin typeface="Arial"/>
                          <a:cs typeface="Arial"/>
                        </a:rPr>
                        <a:t> de</a:t>
                      </a:r>
                      <a:r>
                        <a:rPr sz="1400" b="1" spc="-10" dirty="0">
                          <a:latin typeface="Arial"/>
                          <a:cs typeface="Arial"/>
                        </a:rPr>
                        <a:t> </a:t>
                      </a:r>
                      <a:r>
                        <a:rPr sz="1400" b="1" spc="-5" dirty="0">
                          <a:latin typeface="Arial"/>
                          <a:cs typeface="Arial"/>
                        </a:rPr>
                        <a:t>tabletas</a:t>
                      </a:r>
                      <a:endParaRPr sz="1400" dirty="0">
                        <a:latin typeface="Arial"/>
                        <a:cs typeface="Arial"/>
                      </a:endParaRPr>
                    </a:p>
                  </a:txBody>
                  <a:tcPr marL="0" marR="0" marT="0" marB="0">
                    <a:lnL w="19050">
                      <a:solidFill>
                        <a:srgbClr val="5B9BD4"/>
                      </a:solidFill>
                      <a:prstDash val="solid"/>
                    </a:lnL>
                    <a:lnR w="19050">
                      <a:solidFill>
                        <a:srgbClr val="5B9BD4"/>
                      </a:solidFill>
                      <a:prstDash val="solid"/>
                    </a:lnR>
                    <a:lnT w="19050">
                      <a:solidFill>
                        <a:srgbClr val="5B9BD4"/>
                      </a:solidFill>
                      <a:prstDash val="solid"/>
                    </a:lnT>
                    <a:lnB w="19050">
                      <a:solidFill>
                        <a:srgbClr val="5B9BD4"/>
                      </a:solidFill>
                      <a:prstDash val="solid"/>
                    </a:lnB>
                    <a:solidFill>
                      <a:srgbClr val="D4DCE3"/>
                    </a:solidFill>
                  </a:tcPr>
                </a:tc>
                <a:tc hMerge="1">
                  <a:txBody>
                    <a:bodyPr/>
                    <a:lstStyle/>
                    <a:p>
                      <a:endParaRPr/>
                    </a:p>
                  </a:txBody>
                  <a:tcPr marL="0" marR="0" marT="0" marB="0"/>
                </a:tc>
                <a:extLst>
                  <a:ext uri="{0D108BD9-81ED-4DB2-BD59-A6C34878D82A}">
                    <a16:rowId xmlns:a16="http://schemas.microsoft.com/office/drawing/2014/main" xmlns="" val="995288370"/>
                  </a:ext>
                </a:extLst>
              </a:tr>
              <a:tr h="900122">
                <a:tc vMerge="1">
                  <a:txBody>
                    <a:bodyPr/>
                    <a:lstStyle/>
                    <a:p>
                      <a:endParaRPr/>
                    </a:p>
                  </a:txBody>
                  <a:tcPr marL="0" marR="0" marT="0" marB="0">
                    <a:lnL w="19050">
                      <a:solidFill>
                        <a:srgbClr val="5B9BD4"/>
                      </a:solidFill>
                      <a:prstDash val="solid"/>
                    </a:lnL>
                    <a:lnR w="19050">
                      <a:solidFill>
                        <a:srgbClr val="5B9BD4"/>
                      </a:solidFill>
                      <a:prstDash val="solid"/>
                    </a:lnR>
                    <a:lnT w="19050">
                      <a:solidFill>
                        <a:srgbClr val="5B9BD4"/>
                      </a:solidFill>
                      <a:prstDash val="solid"/>
                    </a:lnT>
                    <a:lnB w="19050">
                      <a:solidFill>
                        <a:srgbClr val="5B9BD4"/>
                      </a:solidFill>
                      <a:prstDash val="solid"/>
                    </a:lnB>
                    <a:solidFill>
                      <a:srgbClr val="D4DCE3"/>
                    </a:solidFill>
                  </a:tcPr>
                </a:tc>
                <a:tc>
                  <a:txBody>
                    <a:bodyPr/>
                    <a:lstStyle/>
                    <a:p>
                      <a:pPr marL="379730" marR="307975" indent="-66675">
                        <a:lnSpc>
                          <a:spcPts val="869"/>
                        </a:lnSpc>
                        <a:spcBef>
                          <a:spcPts val="45"/>
                        </a:spcBef>
                      </a:pPr>
                      <a:endParaRPr lang="es-MX" sz="1400" b="1" spc="-5" dirty="0">
                        <a:latin typeface="Arial"/>
                        <a:cs typeface="Arial"/>
                      </a:endParaRPr>
                    </a:p>
                    <a:p>
                      <a:pPr marL="379730" marR="307975" indent="-66675">
                        <a:lnSpc>
                          <a:spcPts val="869"/>
                        </a:lnSpc>
                        <a:spcBef>
                          <a:spcPts val="45"/>
                        </a:spcBef>
                      </a:pPr>
                      <a:endParaRPr lang="es-CO" sz="1400" b="1" spc="-5" dirty="0">
                        <a:latin typeface="Arial"/>
                        <a:cs typeface="Arial"/>
                      </a:endParaRPr>
                    </a:p>
                    <a:p>
                      <a:pPr marL="379730" marR="307975" indent="-66675">
                        <a:lnSpc>
                          <a:spcPts val="869"/>
                        </a:lnSpc>
                        <a:spcBef>
                          <a:spcPts val="45"/>
                        </a:spcBef>
                      </a:pPr>
                      <a:r>
                        <a:rPr sz="1400" b="1" spc="-5" dirty="0" err="1">
                          <a:latin typeface="Arial"/>
                          <a:cs typeface="Arial"/>
                        </a:rPr>
                        <a:t>Fase</a:t>
                      </a:r>
                      <a:r>
                        <a:rPr sz="1400" b="1" spc="-5" dirty="0">
                          <a:latin typeface="Arial"/>
                          <a:cs typeface="Arial"/>
                        </a:rPr>
                        <a:t> intensiva (56 dosis)  diaria, lunes</a:t>
                      </a:r>
                      <a:endParaRPr lang="es-MX" sz="1400" b="1" spc="-5" dirty="0">
                        <a:latin typeface="Arial"/>
                        <a:cs typeface="Arial"/>
                      </a:endParaRPr>
                    </a:p>
                    <a:p>
                      <a:pPr marL="379730" marR="307975" indent="-66675">
                        <a:lnSpc>
                          <a:spcPts val="869"/>
                        </a:lnSpc>
                        <a:spcBef>
                          <a:spcPts val="45"/>
                        </a:spcBef>
                      </a:pPr>
                      <a:endParaRPr lang="es-CO" sz="1400" b="1" spc="-5" dirty="0">
                        <a:latin typeface="Arial"/>
                        <a:cs typeface="Arial"/>
                      </a:endParaRPr>
                    </a:p>
                    <a:p>
                      <a:pPr marL="379730" marR="307975" indent="-66675">
                        <a:lnSpc>
                          <a:spcPts val="869"/>
                        </a:lnSpc>
                        <a:spcBef>
                          <a:spcPts val="45"/>
                        </a:spcBef>
                      </a:pPr>
                      <a:r>
                        <a:rPr sz="1400" b="1" spc="-5" dirty="0">
                          <a:latin typeface="Arial"/>
                          <a:cs typeface="Arial"/>
                        </a:rPr>
                        <a:t>a</a:t>
                      </a:r>
                      <a:r>
                        <a:rPr sz="1400" b="1" spc="-15" dirty="0">
                          <a:latin typeface="Arial"/>
                          <a:cs typeface="Arial"/>
                        </a:rPr>
                        <a:t> </a:t>
                      </a:r>
                      <a:r>
                        <a:rPr sz="1400" b="1" spc="-5" dirty="0">
                          <a:latin typeface="Arial"/>
                          <a:cs typeface="Arial"/>
                        </a:rPr>
                        <a:t>sábado</a:t>
                      </a:r>
                      <a:endParaRPr sz="1400" dirty="0">
                        <a:latin typeface="Arial"/>
                        <a:cs typeface="Arial"/>
                      </a:endParaRPr>
                    </a:p>
                  </a:txBody>
                  <a:tcPr marL="0" marR="0" marT="7620" marB="0">
                    <a:lnL w="19050">
                      <a:solidFill>
                        <a:srgbClr val="5B9BD4"/>
                      </a:solidFill>
                      <a:prstDash val="solid"/>
                    </a:lnL>
                    <a:lnR w="19050">
                      <a:solidFill>
                        <a:srgbClr val="5B9BD4"/>
                      </a:solidFill>
                      <a:prstDash val="solid"/>
                    </a:lnR>
                    <a:lnT w="19050">
                      <a:solidFill>
                        <a:srgbClr val="5B9BD4"/>
                      </a:solidFill>
                      <a:prstDash val="solid"/>
                    </a:lnT>
                    <a:lnB w="19050">
                      <a:solidFill>
                        <a:srgbClr val="5B9BD4"/>
                      </a:solidFill>
                      <a:prstDash val="solid"/>
                    </a:lnB>
                    <a:solidFill>
                      <a:srgbClr val="D4DCE3"/>
                    </a:solidFill>
                  </a:tcPr>
                </a:tc>
                <a:tc>
                  <a:txBody>
                    <a:bodyPr/>
                    <a:lstStyle/>
                    <a:p>
                      <a:pPr marL="383540" marR="127635" indent="-252095">
                        <a:lnSpc>
                          <a:spcPts val="869"/>
                        </a:lnSpc>
                        <a:spcBef>
                          <a:spcPts val="45"/>
                        </a:spcBef>
                      </a:pPr>
                      <a:endParaRPr lang="es-MX" sz="1400" b="1" spc="-5" dirty="0">
                        <a:latin typeface="Arial"/>
                        <a:cs typeface="Arial"/>
                      </a:endParaRPr>
                    </a:p>
                    <a:p>
                      <a:pPr marL="383540" marR="127635" indent="-252095">
                        <a:lnSpc>
                          <a:spcPts val="869"/>
                        </a:lnSpc>
                        <a:spcBef>
                          <a:spcPts val="45"/>
                        </a:spcBef>
                      </a:pPr>
                      <a:endParaRPr lang="es-CO" sz="1400" b="1" spc="-5" dirty="0">
                        <a:latin typeface="Arial"/>
                        <a:cs typeface="Arial"/>
                      </a:endParaRPr>
                    </a:p>
                    <a:p>
                      <a:pPr marL="383540" marR="127635" indent="-252095">
                        <a:lnSpc>
                          <a:spcPts val="869"/>
                        </a:lnSpc>
                        <a:spcBef>
                          <a:spcPts val="45"/>
                        </a:spcBef>
                      </a:pPr>
                      <a:r>
                        <a:rPr sz="1400" b="1" spc="-5" dirty="0" err="1">
                          <a:latin typeface="Arial"/>
                          <a:cs typeface="Arial"/>
                        </a:rPr>
                        <a:t>Fase</a:t>
                      </a:r>
                      <a:r>
                        <a:rPr sz="1400" b="1" spc="-5" dirty="0">
                          <a:latin typeface="Arial"/>
                          <a:cs typeface="Arial"/>
                        </a:rPr>
                        <a:t> de continuación </a:t>
                      </a:r>
                      <a:r>
                        <a:rPr sz="1400" b="1" dirty="0">
                          <a:latin typeface="Arial"/>
                          <a:cs typeface="Arial"/>
                        </a:rPr>
                        <a:t>(112 </a:t>
                      </a:r>
                      <a:r>
                        <a:rPr sz="1400" b="1" spc="-5" dirty="0">
                          <a:latin typeface="Arial"/>
                          <a:cs typeface="Arial"/>
                        </a:rPr>
                        <a:t>dosis)  diaria, </a:t>
                      </a:r>
                      <a:endParaRPr lang="es-MX" sz="1400" b="1" spc="-5" dirty="0">
                        <a:latin typeface="Arial"/>
                        <a:cs typeface="Arial"/>
                      </a:endParaRPr>
                    </a:p>
                    <a:p>
                      <a:pPr marL="383540" marR="127635" indent="-252095">
                        <a:lnSpc>
                          <a:spcPts val="869"/>
                        </a:lnSpc>
                        <a:spcBef>
                          <a:spcPts val="45"/>
                        </a:spcBef>
                      </a:pPr>
                      <a:endParaRPr lang="es-CO" sz="1400" b="1" spc="-5" dirty="0">
                        <a:latin typeface="Arial"/>
                        <a:cs typeface="Arial"/>
                      </a:endParaRPr>
                    </a:p>
                    <a:p>
                      <a:pPr marL="383540" marR="127635" indent="-252095">
                        <a:lnSpc>
                          <a:spcPts val="869"/>
                        </a:lnSpc>
                        <a:spcBef>
                          <a:spcPts val="45"/>
                        </a:spcBef>
                      </a:pPr>
                      <a:r>
                        <a:rPr sz="1400" b="1" spc="-5" dirty="0">
                          <a:latin typeface="Arial"/>
                          <a:cs typeface="Arial"/>
                        </a:rPr>
                        <a:t>lunes a</a:t>
                      </a:r>
                      <a:r>
                        <a:rPr sz="1400" b="1" spc="-10" dirty="0">
                          <a:latin typeface="Arial"/>
                          <a:cs typeface="Arial"/>
                        </a:rPr>
                        <a:t> </a:t>
                      </a:r>
                      <a:r>
                        <a:rPr sz="1400" b="1" spc="-5" dirty="0">
                          <a:latin typeface="Arial"/>
                          <a:cs typeface="Arial"/>
                        </a:rPr>
                        <a:t>sábado</a:t>
                      </a:r>
                      <a:endParaRPr sz="1400" dirty="0">
                        <a:latin typeface="Arial"/>
                        <a:cs typeface="Arial"/>
                      </a:endParaRPr>
                    </a:p>
                  </a:txBody>
                  <a:tcPr marL="0" marR="0" marT="7620" marB="0">
                    <a:lnL w="19050" cap="flat" cmpd="sng" algn="ctr">
                      <a:solidFill>
                        <a:srgbClr val="5B9BD4"/>
                      </a:solidFill>
                      <a:prstDash val="solid"/>
                      <a:round/>
                      <a:headEnd type="none" w="med" len="med"/>
                      <a:tailEnd type="none" w="med" len="med"/>
                    </a:lnL>
                    <a:lnR w="19050">
                      <a:solidFill>
                        <a:srgbClr val="5B9BD4"/>
                      </a:solidFill>
                      <a:prstDash val="solid"/>
                    </a:lnR>
                    <a:lnT w="19050" cap="flat" cmpd="sng" algn="ctr">
                      <a:solidFill>
                        <a:srgbClr val="5B9BD4"/>
                      </a:solidFill>
                      <a:prstDash val="solid"/>
                      <a:round/>
                      <a:headEnd type="none" w="med" len="med"/>
                      <a:tailEnd type="none" w="med" len="med"/>
                    </a:lnT>
                    <a:lnB w="19050" cap="flat" cmpd="sng" algn="ctr">
                      <a:solidFill>
                        <a:srgbClr val="5B9BD4"/>
                      </a:solidFill>
                      <a:prstDash val="solid"/>
                      <a:round/>
                      <a:headEnd type="none" w="med" len="med"/>
                      <a:tailEnd type="none" w="med" len="med"/>
                    </a:lnB>
                    <a:solidFill>
                      <a:srgbClr val="D4DCE3"/>
                    </a:solidFill>
                  </a:tcPr>
                </a:tc>
                <a:extLst>
                  <a:ext uri="{0D108BD9-81ED-4DB2-BD59-A6C34878D82A}">
                    <a16:rowId xmlns:a16="http://schemas.microsoft.com/office/drawing/2014/main" xmlns="" val="3524082149"/>
                  </a:ext>
                </a:extLst>
              </a:tr>
              <a:tr h="801703">
                <a:tc vMerge="1">
                  <a:txBody>
                    <a:bodyPr/>
                    <a:lstStyle/>
                    <a:p>
                      <a:endParaRPr/>
                    </a:p>
                  </a:txBody>
                  <a:tcPr marL="0" marR="0" marT="0" marB="0">
                    <a:lnL w="19050">
                      <a:solidFill>
                        <a:srgbClr val="5B9BD4"/>
                      </a:solidFill>
                      <a:prstDash val="solid"/>
                    </a:lnL>
                    <a:lnR w="19050">
                      <a:solidFill>
                        <a:srgbClr val="5B9BD4"/>
                      </a:solidFill>
                      <a:prstDash val="solid"/>
                    </a:lnR>
                    <a:lnT w="19050">
                      <a:solidFill>
                        <a:srgbClr val="5B9BD4"/>
                      </a:solidFill>
                      <a:prstDash val="solid"/>
                    </a:lnT>
                    <a:lnB w="19050">
                      <a:solidFill>
                        <a:srgbClr val="5B9BD4"/>
                      </a:solidFill>
                      <a:prstDash val="solid"/>
                    </a:lnB>
                    <a:solidFill>
                      <a:srgbClr val="D4DCE3"/>
                    </a:solidFill>
                  </a:tcPr>
                </a:tc>
                <a:tc>
                  <a:txBody>
                    <a:bodyPr/>
                    <a:lstStyle/>
                    <a:p>
                      <a:pPr algn="ctr">
                        <a:lnSpc>
                          <a:spcPts val="875"/>
                        </a:lnSpc>
                      </a:pPr>
                      <a:endParaRPr lang="es-MX" sz="1400" b="1" spc="-5" dirty="0">
                        <a:latin typeface="Arial"/>
                        <a:cs typeface="Arial"/>
                      </a:endParaRPr>
                    </a:p>
                    <a:p>
                      <a:pPr algn="ctr">
                        <a:lnSpc>
                          <a:spcPts val="875"/>
                        </a:lnSpc>
                      </a:pPr>
                      <a:endParaRPr lang="es-CO" sz="1400" b="1" spc="-5" dirty="0">
                        <a:latin typeface="Arial"/>
                        <a:cs typeface="Arial"/>
                      </a:endParaRPr>
                    </a:p>
                    <a:p>
                      <a:pPr algn="ctr">
                        <a:lnSpc>
                          <a:spcPts val="875"/>
                        </a:lnSpc>
                      </a:pPr>
                      <a:r>
                        <a:rPr sz="1400" b="1" spc="-5" dirty="0">
                          <a:latin typeface="Arial"/>
                          <a:cs typeface="Arial"/>
                        </a:rPr>
                        <a:t>RHZE</a:t>
                      </a:r>
                      <a:endParaRPr lang="es-MX" sz="1400" b="1" spc="-5" dirty="0">
                        <a:latin typeface="Arial"/>
                        <a:cs typeface="Arial"/>
                      </a:endParaRPr>
                    </a:p>
                    <a:p>
                      <a:pPr algn="ctr">
                        <a:lnSpc>
                          <a:spcPts val="875"/>
                        </a:lnSpc>
                      </a:pPr>
                      <a:endParaRPr sz="1400" dirty="0">
                        <a:latin typeface="Arial"/>
                        <a:cs typeface="Arial"/>
                      </a:endParaRPr>
                    </a:p>
                    <a:p>
                      <a:pPr algn="ctr">
                        <a:lnSpc>
                          <a:spcPts val="869"/>
                        </a:lnSpc>
                      </a:pPr>
                      <a:r>
                        <a:rPr sz="1400" b="1" spc="-5" dirty="0">
                          <a:latin typeface="Arial"/>
                          <a:cs typeface="Arial"/>
                        </a:rPr>
                        <a:t>150/75/400/275mg</a:t>
                      </a:r>
                      <a:endParaRPr sz="1400" dirty="0">
                        <a:latin typeface="Arial"/>
                        <a:cs typeface="Arial"/>
                      </a:endParaRPr>
                    </a:p>
                  </a:txBody>
                  <a:tcPr marL="0" marR="0" marT="0" marB="0">
                    <a:lnL w="19050">
                      <a:solidFill>
                        <a:srgbClr val="5B9BD4"/>
                      </a:solidFill>
                      <a:prstDash val="solid"/>
                    </a:lnL>
                    <a:lnR w="19050">
                      <a:solidFill>
                        <a:srgbClr val="5B9BD4"/>
                      </a:solidFill>
                      <a:prstDash val="solid"/>
                    </a:lnR>
                    <a:lnT w="19050">
                      <a:solidFill>
                        <a:srgbClr val="5B9BD4"/>
                      </a:solidFill>
                      <a:prstDash val="solid"/>
                    </a:lnT>
                    <a:lnB w="19050">
                      <a:solidFill>
                        <a:srgbClr val="5B9BD4"/>
                      </a:solidFill>
                      <a:prstDash val="solid"/>
                    </a:lnB>
                    <a:solidFill>
                      <a:srgbClr val="D4DCE3"/>
                    </a:solidFill>
                  </a:tcPr>
                </a:tc>
                <a:tc>
                  <a:txBody>
                    <a:bodyPr/>
                    <a:lstStyle/>
                    <a:p>
                      <a:pPr algn="ctr">
                        <a:lnSpc>
                          <a:spcPts val="875"/>
                        </a:lnSpc>
                      </a:pPr>
                      <a:endParaRPr lang="es-MX" sz="1400" b="1" spc="-5" dirty="0">
                        <a:latin typeface="Arial"/>
                        <a:cs typeface="Arial"/>
                      </a:endParaRPr>
                    </a:p>
                    <a:p>
                      <a:pPr algn="ctr">
                        <a:lnSpc>
                          <a:spcPts val="875"/>
                        </a:lnSpc>
                      </a:pPr>
                      <a:endParaRPr lang="es-CO" sz="1400" b="1" spc="-5" dirty="0">
                        <a:latin typeface="Arial"/>
                        <a:cs typeface="Arial"/>
                      </a:endParaRPr>
                    </a:p>
                    <a:p>
                      <a:pPr algn="ctr">
                        <a:lnSpc>
                          <a:spcPts val="875"/>
                        </a:lnSpc>
                      </a:pPr>
                      <a:r>
                        <a:rPr sz="1400" b="1" spc="-5" dirty="0">
                          <a:latin typeface="Arial"/>
                          <a:cs typeface="Arial"/>
                        </a:rPr>
                        <a:t>RH</a:t>
                      </a:r>
                      <a:r>
                        <a:rPr sz="1400" b="1" dirty="0">
                          <a:latin typeface="Arial"/>
                          <a:cs typeface="Arial"/>
                        </a:rPr>
                        <a:t> </a:t>
                      </a:r>
                      <a:r>
                        <a:rPr sz="1400" b="1" spc="-5" dirty="0">
                          <a:latin typeface="Arial"/>
                          <a:cs typeface="Arial"/>
                        </a:rPr>
                        <a:t>1</a:t>
                      </a:r>
                      <a:endParaRPr lang="es-MX" sz="1400" b="1" spc="-5" dirty="0">
                        <a:latin typeface="Arial"/>
                        <a:cs typeface="Arial"/>
                      </a:endParaRPr>
                    </a:p>
                    <a:p>
                      <a:pPr algn="ctr">
                        <a:lnSpc>
                          <a:spcPts val="875"/>
                        </a:lnSpc>
                      </a:pPr>
                      <a:endParaRPr sz="1400" dirty="0">
                        <a:latin typeface="Arial"/>
                        <a:cs typeface="Arial"/>
                      </a:endParaRPr>
                    </a:p>
                    <a:p>
                      <a:pPr algn="ctr">
                        <a:lnSpc>
                          <a:spcPts val="869"/>
                        </a:lnSpc>
                      </a:pPr>
                      <a:r>
                        <a:rPr sz="1400" b="1" spc="-5" dirty="0">
                          <a:latin typeface="Arial"/>
                          <a:cs typeface="Arial"/>
                        </a:rPr>
                        <a:t>150/75mg</a:t>
                      </a:r>
                      <a:endParaRPr sz="1400" dirty="0">
                        <a:latin typeface="Arial"/>
                        <a:cs typeface="Arial"/>
                      </a:endParaRPr>
                    </a:p>
                  </a:txBody>
                  <a:tcPr marL="0" marR="0" marT="0" marB="0">
                    <a:lnL w="19050" cap="flat" cmpd="sng" algn="ctr">
                      <a:solidFill>
                        <a:srgbClr val="5B9BD4"/>
                      </a:solidFill>
                      <a:prstDash val="solid"/>
                      <a:round/>
                      <a:headEnd type="none" w="med" len="med"/>
                      <a:tailEnd type="none" w="med" len="med"/>
                    </a:lnL>
                    <a:lnR w="19050">
                      <a:solidFill>
                        <a:srgbClr val="5B9BD4"/>
                      </a:solidFill>
                      <a:prstDash val="solid"/>
                    </a:lnR>
                    <a:lnT w="19050" cap="flat" cmpd="sng" algn="ctr">
                      <a:solidFill>
                        <a:srgbClr val="5B9BD4"/>
                      </a:solidFill>
                      <a:prstDash val="solid"/>
                      <a:round/>
                      <a:headEnd type="none" w="med" len="med"/>
                      <a:tailEnd type="none" w="med" len="med"/>
                    </a:lnT>
                    <a:lnB w="19050" cap="flat" cmpd="sng" algn="ctr">
                      <a:solidFill>
                        <a:srgbClr val="5B9BD4"/>
                      </a:solidFill>
                      <a:prstDash val="solid"/>
                      <a:round/>
                      <a:headEnd type="none" w="med" len="med"/>
                      <a:tailEnd type="none" w="med" len="med"/>
                    </a:lnB>
                    <a:solidFill>
                      <a:srgbClr val="D4DCE3"/>
                    </a:solidFill>
                  </a:tcPr>
                </a:tc>
                <a:extLst>
                  <a:ext uri="{0D108BD9-81ED-4DB2-BD59-A6C34878D82A}">
                    <a16:rowId xmlns:a16="http://schemas.microsoft.com/office/drawing/2014/main" xmlns="" val="1940572723"/>
                  </a:ext>
                </a:extLst>
              </a:tr>
              <a:tr h="556844">
                <a:tc>
                  <a:txBody>
                    <a:bodyPr/>
                    <a:lstStyle/>
                    <a:p>
                      <a:pPr marL="51435">
                        <a:lnSpc>
                          <a:spcPct val="100000"/>
                        </a:lnSpc>
                        <a:spcBef>
                          <a:spcPts val="10"/>
                        </a:spcBef>
                      </a:pPr>
                      <a:r>
                        <a:rPr sz="1400" b="1" spc="-10" dirty="0">
                          <a:latin typeface="Arial"/>
                          <a:cs typeface="Arial"/>
                        </a:rPr>
                        <a:t>25-39</a:t>
                      </a:r>
                      <a:endParaRPr sz="1400" b="1" dirty="0">
                        <a:latin typeface="Arial"/>
                        <a:cs typeface="Arial"/>
                      </a:endParaRPr>
                    </a:p>
                  </a:txBody>
                  <a:tcPr marL="0" marR="0" marT="1693" marB="0">
                    <a:lnL w="19050">
                      <a:solidFill>
                        <a:srgbClr val="5B9BD4"/>
                      </a:solidFill>
                      <a:prstDash val="solid"/>
                    </a:lnL>
                    <a:lnR w="19050">
                      <a:solidFill>
                        <a:srgbClr val="5B9BD4"/>
                      </a:solidFill>
                      <a:prstDash val="solid"/>
                    </a:lnR>
                    <a:lnT w="19050">
                      <a:solidFill>
                        <a:srgbClr val="5B9BD4"/>
                      </a:solidFill>
                      <a:prstDash val="solid"/>
                    </a:lnT>
                    <a:lnB w="19050">
                      <a:solidFill>
                        <a:srgbClr val="5B9BD4"/>
                      </a:solidFill>
                      <a:prstDash val="solid"/>
                    </a:lnB>
                    <a:solidFill>
                      <a:srgbClr val="FFFFFF"/>
                    </a:solidFill>
                  </a:tcPr>
                </a:tc>
                <a:tc>
                  <a:txBody>
                    <a:bodyPr/>
                    <a:lstStyle/>
                    <a:p>
                      <a:pPr algn="ctr">
                        <a:lnSpc>
                          <a:spcPct val="100000"/>
                        </a:lnSpc>
                      </a:pPr>
                      <a:endParaRPr lang="es-MX" sz="1400" b="1" dirty="0">
                        <a:latin typeface="Arial"/>
                        <a:cs typeface="Arial"/>
                      </a:endParaRPr>
                    </a:p>
                    <a:p>
                      <a:pPr algn="ctr">
                        <a:lnSpc>
                          <a:spcPct val="100000"/>
                        </a:lnSpc>
                      </a:pPr>
                      <a:r>
                        <a:rPr sz="1400" b="1" dirty="0">
                          <a:latin typeface="Arial"/>
                          <a:cs typeface="Arial"/>
                        </a:rPr>
                        <a:t>2</a:t>
                      </a:r>
                    </a:p>
                  </a:txBody>
                  <a:tcPr marL="0" marR="0" marT="0" marB="0">
                    <a:lnL w="19050">
                      <a:solidFill>
                        <a:srgbClr val="5B9BD4"/>
                      </a:solidFill>
                      <a:prstDash val="solid"/>
                    </a:lnL>
                    <a:lnR w="19050">
                      <a:solidFill>
                        <a:srgbClr val="5B9BD4"/>
                      </a:solidFill>
                      <a:prstDash val="solid"/>
                    </a:lnR>
                    <a:lnT w="19050">
                      <a:solidFill>
                        <a:srgbClr val="5B9BD4"/>
                      </a:solidFill>
                      <a:prstDash val="solid"/>
                    </a:lnT>
                    <a:lnB w="19050">
                      <a:solidFill>
                        <a:srgbClr val="5B9BD4"/>
                      </a:solidFill>
                      <a:prstDash val="solid"/>
                    </a:lnB>
                    <a:solidFill>
                      <a:srgbClr val="FFFFFF"/>
                    </a:solidFill>
                  </a:tcPr>
                </a:tc>
                <a:tc>
                  <a:txBody>
                    <a:bodyPr/>
                    <a:lstStyle/>
                    <a:p>
                      <a:pPr marL="836294">
                        <a:lnSpc>
                          <a:spcPct val="100000"/>
                        </a:lnSpc>
                      </a:pPr>
                      <a:endParaRPr lang="es-MX" sz="1400" b="1" spc="-10" dirty="0">
                        <a:latin typeface="Arial"/>
                        <a:cs typeface="Arial"/>
                      </a:endParaRPr>
                    </a:p>
                    <a:p>
                      <a:pPr marL="836294">
                        <a:lnSpc>
                          <a:spcPct val="100000"/>
                        </a:lnSpc>
                      </a:pPr>
                      <a:r>
                        <a:rPr sz="1400" b="1" spc="-10" dirty="0">
                          <a:latin typeface="Arial"/>
                          <a:cs typeface="Arial"/>
                        </a:rPr>
                        <a:t>2*</a:t>
                      </a:r>
                      <a:endParaRPr sz="1400" b="1" dirty="0">
                        <a:latin typeface="Arial"/>
                        <a:cs typeface="Arial"/>
                      </a:endParaRPr>
                    </a:p>
                  </a:txBody>
                  <a:tcPr marL="0" marR="0" marT="0" marB="0">
                    <a:lnL w="19050" cap="flat" cmpd="sng" algn="ctr">
                      <a:solidFill>
                        <a:srgbClr val="5B9BD4"/>
                      </a:solidFill>
                      <a:prstDash val="solid"/>
                      <a:round/>
                      <a:headEnd type="none" w="med" len="med"/>
                      <a:tailEnd type="none" w="med" len="med"/>
                    </a:lnL>
                    <a:lnR w="19050">
                      <a:solidFill>
                        <a:srgbClr val="5B9BD4"/>
                      </a:solidFill>
                      <a:prstDash val="solid"/>
                    </a:lnR>
                    <a:lnT w="19050" cap="flat" cmpd="sng" algn="ctr">
                      <a:solidFill>
                        <a:srgbClr val="5B9BD4"/>
                      </a:solidFill>
                      <a:prstDash val="solid"/>
                      <a:round/>
                      <a:headEnd type="none" w="med" len="med"/>
                      <a:tailEnd type="none" w="med" len="med"/>
                    </a:lnT>
                    <a:lnB w="19050" cap="flat" cmpd="sng" algn="ctr">
                      <a:solidFill>
                        <a:srgbClr val="5B9BD4"/>
                      </a:solidFill>
                      <a:prstDash val="solid"/>
                      <a:round/>
                      <a:headEnd type="none" w="med" len="med"/>
                      <a:tailEnd type="none" w="med" len="med"/>
                    </a:lnB>
                    <a:solidFill>
                      <a:srgbClr val="FFFFFF"/>
                    </a:solidFill>
                  </a:tcPr>
                </a:tc>
                <a:extLst>
                  <a:ext uri="{0D108BD9-81ED-4DB2-BD59-A6C34878D82A}">
                    <a16:rowId xmlns:a16="http://schemas.microsoft.com/office/drawing/2014/main" xmlns="" val="1025488649"/>
                  </a:ext>
                </a:extLst>
              </a:tr>
              <a:tr h="633505">
                <a:tc>
                  <a:txBody>
                    <a:bodyPr/>
                    <a:lstStyle/>
                    <a:p>
                      <a:pPr marL="51435">
                        <a:lnSpc>
                          <a:spcPct val="100000"/>
                        </a:lnSpc>
                      </a:pPr>
                      <a:r>
                        <a:rPr sz="1400" b="1" spc="-10" dirty="0">
                          <a:latin typeface="Arial"/>
                          <a:cs typeface="Arial"/>
                        </a:rPr>
                        <a:t>40-54</a:t>
                      </a:r>
                      <a:endParaRPr sz="1400" b="1" dirty="0">
                        <a:latin typeface="Arial"/>
                        <a:cs typeface="Arial"/>
                      </a:endParaRPr>
                    </a:p>
                  </a:txBody>
                  <a:tcPr marL="0" marR="0" marT="0" marB="0">
                    <a:lnL w="19050">
                      <a:solidFill>
                        <a:srgbClr val="5B9BD4"/>
                      </a:solidFill>
                      <a:prstDash val="solid"/>
                    </a:lnL>
                    <a:lnR w="19050">
                      <a:solidFill>
                        <a:srgbClr val="5B9BD4"/>
                      </a:solidFill>
                      <a:prstDash val="solid"/>
                    </a:lnR>
                    <a:lnT w="19050">
                      <a:solidFill>
                        <a:srgbClr val="5B9BD4"/>
                      </a:solidFill>
                      <a:prstDash val="solid"/>
                    </a:lnT>
                    <a:lnB w="19050">
                      <a:solidFill>
                        <a:srgbClr val="5B9BD4"/>
                      </a:solidFill>
                      <a:prstDash val="solid"/>
                    </a:lnB>
                    <a:solidFill>
                      <a:srgbClr val="FFFFFF"/>
                    </a:solidFill>
                  </a:tcPr>
                </a:tc>
                <a:tc>
                  <a:txBody>
                    <a:bodyPr/>
                    <a:lstStyle/>
                    <a:p>
                      <a:pPr algn="ctr">
                        <a:lnSpc>
                          <a:spcPts val="890"/>
                        </a:lnSpc>
                      </a:pPr>
                      <a:endParaRPr lang="es-MX" sz="1400" b="1" dirty="0">
                        <a:latin typeface="Arial"/>
                        <a:cs typeface="Arial"/>
                      </a:endParaRPr>
                    </a:p>
                    <a:p>
                      <a:pPr algn="ctr">
                        <a:lnSpc>
                          <a:spcPts val="890"/>
                        </a:lnSpc>
                      </a:pPr>
                      <a:endParaRPr lang="es-CO" sz="1400" b="1" dirty="0">
                        <a:latin typeface="Arial"/>
                        <a:cs typeface="Arial"/>
                      </a:endParaRPr>
                    </a:p>
                    <a:p>
                      <a:pPr algn="ctr">
                        <a:lnSpc>
                          <a:spcPts val="890"/>
                        </a:lnSpc>
                      </a:pPr>
                      <a:r>
                        <a:rPr sz="1400" b="1" dirty="0">
                          <a:latin typeface="Arial"/>
                          <a:cs typeface="Arial"/>
                        </a:rPr>
                        <a:t>3</a:t>
                      </a:r>
                    </a:p>
                  </a:txBody>
                  <a:tcPr marL="0" marR="0" marT="0" marB="0">
                    <a:lnL w="19050">
                      <a:solidFill>
                        <a:srgbClr val="5B9BD4"/>
                      </a:solidFill>
                      <a:prstDash val="solid"/>
                    </a:lnL>
                    <a:lnR w="19050">
                      <a:solidFill>
                        <a:srgbClr val="5B9BD4"/>
                      </a:solidFill>
                      <a:prstDash val="solid"/>
                    </a:lnR>
                    <a:lnT w="19050">
                      <a:solidFill>
                        <a:srgbClr val="5B9BD4"/>
                      </a:solidFill>
                      <a:prstDash val="solid"/>
                    </a:lnT>
                    <a:lnB w="19050">
                      <a:solidFill>
                        <a:srgbClr val="5B9BD4"/>
                      </a:solidFill>
                      <a:prstDash val="solid"/>
                    </a:lnB>
                    <a:solidFill>
                      <a:srgbClr val="FFFFFF"/>
                    </a:solidFill>
                  </a:tcPr>
                </a:tc>
                <a:tc>
                  <a:txBody>
                    <a:bodyPr/>
                    <a:lstStyle/>
                    <a:p>
                      <a:pPr marL="855980">
                        <a:lnSpc>
                          <a:spcPts val="890"/>
                        </a:lnSpc>
                      </a:pPr>
                      <a:endParaRPr lang="es-MX" sz="1400" b="1" dirty="0">
                        <a:latin typeface="Arial"/>
                        <a:cs typeface="Arial"/>
                      </a:endParaRPr>
                    </a:p>
                    <a:p>
                      <a:pPr marL="855980">
                        <a:lnSpc>
                          <a:spcPts val="890"/>
                        </a:lnSpc>
                      </a:pPr>
                      <a:endParaRPr lang="es-CO" sz="1400" b="1" dirty="0">
                        <a:latin typeface="Arial"/>
                        <a:cs typeface="Arial"/>
                      </a:endParaRPr>
                    </a:p>
                    <a:p>
                      <a:pPr marL="855980">
                        <a:lnSpc>
                          <a:spcPts val="890"/>
                        </a:lnSpc>
                      </a:pPr>
                      <a:r>
                        <a:rPr sz="1400" b="1" dirty="0">
                          <a:latin typeface="Arial"/>
                          <a:cs typeface="Arial"/>
                        </a:rPr>
                        <a:t>3</a:t>
                      </a:r>
                    </a:p>
                  </a:txBody>
                  <a:tcPr marL="0" marR="0" marT="0" marB="0">
                    <a:lnL w="19050" cap="flat" cmpd="sng" algn="ctr">
                      <a:solidFill>
                        <a:srgbClr val="5B9BD4"/>
                      </a:solidFill>
                      <a:prstDash val="solid"/>
                      <a:round/>
                      <a:headEnd type="none" w="med" len="med"/>
                      <a:tailEnd type="none" w="med" len="med"/>
                    </a:lnL>
                    <a:lnR w="19050">
                      <a:solidFill>
                        <a:srgbClr val="5B9BD4"/>
                      </a:solidFill>
                      <a:prstDash val="solid"/>
                    </a:lnR>
                    <a:lnT w="19050" cap="flat" cmpd="sng" algn="ctr">
                      <a:solidFill>
                        <a:srgbClr val="5B9BD4"/>
                      </a:solidFill>
                      <a:prstDash val="solid"/>
                      <a:round/>
                      <a:headEnd type="none" w="med" len="med"/>
                      <a:tailEnd type="none" w="med" len="med"/>
                    </a:lnT>
                    <a:lnB w="19050" cap="flat" cmpd="sng" algn="ctr">
                      <a:solidFill>
                        <a:srgbClr val="5B9BD4"/>
                      </a:solidFill>
                      <a:prstDash val="solid"/>
                      <a:round/>
                      <a:headEnd type="none" w="med" len="med"/>
                      <a:tailEnd type="none" w="med" len="med"/>
                    </a:lnB>
                    <a:solidFill>
                      <a:srgbClr val="FFFFFF"/>
                    </a:solidFill>
                  </a:tcPr>
                </a:tc>
                <a:extLst>
                  <a:ext uri="{0D108BD9-81ED-4DB2-BD59-A6C34878D82A}">
                    <a16:rowId xmlns:a16="http://schemas.microsoft.com/office/drawing/2014/main" xmlns="" val="3829026571"/>
                  </a:ext>
                </a:extLst>
              </a:tr>
              <a:tr h="725454">
                <a:tc>
                  <a:txBody>
                    <a:bodyPr/>
                    <a:lstStyle/>
                    <a:p>
                      <a:pPr marL="51435">
                        <a:lnSpc>
                          <a:spcPct val="100000"/>
                        </a:lnSpc>
                        <a:spcBef>
                          <a:spcPts val="10"/>
                        </a:spcBef>
                      </a:pPr>
                      <a:r>
                        <a:rPr sz="1400" b="1" spc="-5" dirty="0">
                          <a:latin typeface="Arial"/>
                          <a:cs typeface="Arial"/>
                        </a:rPr>
                        <a:t>55 Kg o</a:t>
                      </a:r>
                      <a:r>
                        <a:rPr sz="1400" b="1" spc="-45" dirty="0">
                          <a:latin typeface="Arial"/>
                          <a:cs typeface="Arial"/>
                        </a:rPr>
                        <a:t> </a:t>
                      </a:r>
                      <a:r>
                        <a:rPr sz="1400" b="1" dirty="0">
                          <a:latin typeface="Arial"/>
                          <a:cs typeface="Arial"/>
                        </a:rPr>
                        <a:t>más</a:t>
                      </a:r>
                    </a:p>
                  </a:txBody>
                  <a:tcPr marL="0" marR="0" marT="1693" marB="0">
                    <a:lnL w="19050">
                      <a:solidFill>
                        <a:srgbClr val="5B9BD4"/>
                      </a:solidFill>
                      <a:prstDash val="solid"/>
                    </a:lnL>
                    <a:lnR w="19050">
                      <a:solidFill>
                        <a:srgbClr val="5B9BD4"/>
                      </a:solidFill>
                      <a:prstDash val="solid"/>
                    </a:lnR>
                    <a:lnT w="19050">
                      <a:solidFill>
                        <a:srgbClr val="5B9BD4"/>
                      </a:solidFill>
                      <a:prstDash val="solid"/>
                    </a:lnT>
                    <a:lnB w="19050">
                      <a:solidFill>
                        <a:srgbClr val="5B9BD4"/>
                      </a:solidFill>
                      <a:prstDash val="solid"/>
                    </a:lnB>
                    <a:solidFill>
                      <a:srgbClr val="FFFFFF"/>
                    </a:solidFill>
                  </a:tcPr>
                </a:tc>
                <a:tc>
                  <a:txBody>
                    <a:bodyPr/>
                    <a:lstStyle/>
                    <a:p>
                      <a:pPr algn="ctr">
                        <a:lnSpc>
                          <a:spcPct val="100000"/>
                        </a:lnSpc>
                      </a:pPr>
                      <a:endParaRPr lang="es-MX" sz="1400" b="1" dirty="0">
                        <a:latin typeface="Arial"/>
                        <a:cs typeface="Arial"/>
                      </a:endParaRPr>
                    </a:p>
                    <a:p>
                      <a:pPr algn="ctr">
                        <a:lnSpc>
                          <a:spcPct val="100000"/>
                        </a:lnSpc>
                      </a:pPr>
                      <a:r>
                        <a:rPr sz="1400" b="1" dirty="0">
                          <a:latin typeface="Arial"/>
                          <a:cs typeface="Arial"/>
                        </a:rPr>
                        <a:t>4</a:t>
                      </a:r>
                    </a:p>
                  </a:txBody>
                  <a:tcPr marL="0" marR="0" marT="0" marB="0">
                    <a:lnL w="19050">
                      <a:solidFill>
                        <a:srgbClr val="5B9BD4"/>
                      </a:solidFill>
                      <a:prstDash val="solid"/>
                    </a:lnL>
                    <a:lnR w="19050">
                      <a:solidFill>
                        <a:srgbClr val="5B9BD4"/>
                      </a:solidFill>
                      <a:prstDash val="solid"/>
                    </a:lnR>
                    <a:lnT w="19050">
                      <a:solidFill>
                        <a:srgbClr val="5B9BD4"/>
                      </a:solidFill>
                      <a:prstDash val="solid"/>
                    </a:lnT>
                    <a:lnB w="19050">
                      <a:solidFill>
                        <a:srgbClr val="5B9BD4"/>
                      </a:solidFill>
                      <a:prstDash val="solid"/>
                    </a:lnB>
                    <a:solidFill>
                      <a:srgbClr val="FFFFFF"/>
                    </a:solidFill>
                  </a:tcPr>
                </a:tc>
                <a:tc>
                  <a:txBody>
                    <a:bodyPr/>
                    <a:lstStyle/>
                    <a:p>
                      <a:pPr marL="855980">
                        <a:lnSpc>
                          <a:spcPct val="100000"/>
                        </a:lnSpc>
                      </a:pPr>
                      <a:endParaRPr lang="es-MX" sz="1400" b="1" dirty="0">
                        <a:latin typeface="Arial"/>
                        <a:cs typeface="Arial"/>
                      </a:endParaRPr>
                    </a:p>
                    <a:p>
                      <a:pPr marL="855980">
                        <a:lnSpc>
                          <a:spcPct val="100000"/>
                        </a:lnSpc>
                      </a:pPr>
                      <a:r>
                        <a:rPr sz="1400" b="1" dirty="0">
                          <a:latin typeface="Arial"/>
                          <a:cs typeface="Arial"/>
                        </a:rPr>
                        <a:t>4</a:t>
                      </a:r>
                    </a:p>
                  </a:txBody>
                  <a:tcPr marL="0" marR="0" marT="0" marB="0">
                    <a:lnL w="19050" cap="flat" cmpd="sng" algn="ctr">
                      <a:solidFill>
                        <a:srgbClr val="5B9BD4"/>
                      </a:solidFill>
                      <a:prstDash val="solid"/>
                      <a:round/>
                      <a:headEnd type="none" w="med" len="med"/>
                      <a:tailEnd type="none" w="med" len="med"/>
                    </a:lnL>
                    <a:lnR w="19050">
                      <a:solidFill>
                        <a:srgbClr val="5B9BD4"/>
                      </a:solidFill>
                      <a:prstDash val="solid"/>
                    </a:lnR>
                    <a:lnT w="19050" cap="flat" cmpd="sng" algn="ctr">
                      <a:solidFill>
                        <a:srgbClr val="5B9BD4"/>
                      </a:solidFill>
                      <a:prstDash val="solid"/>
                      <a:round/>
                      <a:headEnd type="none" w="med" len="med"/>
                      <a:tailEnd type="none" w="med" len="med"/>
                    </a:lnT>
                    <a:lnB w="19050">
                      <a:solidFill>
                        <a:srgbClr val="5B9BD4"/>
                      </a:solidFill>
                      <a:prstDash val="solid"/>
                    </a:lnB>
                    <a:solidFill>
                      <a:srgbClr val="FFFFFF"/>
                    </a:solidFill>
                  </a:tcPr>
                </a:tc>
                <a:extLst>
                  <a:ext uri="{0D108BD9-81ED-4DB2-BD59-A6C34878D82A}">
                    <a16:rowId xmlns:a16="http://schemas.microsoft.com/office/drawing/2014/main" xmlns="" val="282348952"/>
                  </a:ext>
                </a:extLst>
              </a:tr>
            </a:tbl>
          </a:graphicData>
        </a:graphic>
      </p:graphicFrame>
      <p:sp>
        <p:nvSpPr>
          <p:cNvPr id="3" name="Rectángulo 2">
            <a:extLst>
              <a:ext uri="{FF2B5EF4-FFF2-40B4-BE49-F238E27FC236}">
                <a16:creationId xmlns:a16="http://schemas.microsoft.com/office/drawing/2014/main" xmlns="" id="{1287B649-B8AB-4F19-BC49-16204D3DF1AC}"/>
              </a:ext>
            </a:extLst>
          </p:cNvPr>
          <p:cNvSpPr/>
          <p:nvPr/>
        </p:nvSpPr>
        <p:spPr>
          <a:xfrm>
            <a:off x="1123506" y="1254613"/>
            <a:ext cx="9441711" cy="215957"/>
          </a:xfrm>
          <a:prstGeom prst="rect">
            <a:avLst/>
          </a:prstGeom>
        </p:spPr>
        <p:txBody>
          <a:bodyPr wrap="square">
            <a:spAutoFit/>
          </a:bodyPr>
          <a:lstStyle/>
          <a:p>
            <a:pPr marL="0" marR="0" lvl="0" indent="0" algn="l" defTabSz="914400" rtl="0" eaLnBrk="1" fontAlgn="auto" latinLnBrk="0" hangingPunct="1">
              <a:lnSpc>
                <a:spcPts val="819"/>
              </a:lnSpc>
              <a:spcBef>
                <a:spcPts val="0"/>
              </a:spcBef>
              <a:spcAft>
                <a:spcPts val="0"/>
              </a:spcAft>
              <a:buClrTx/>
              <a:buSzTx/>
              <a:buFontTx/>
              <a:buNone/>
              <a:tabLst/>
              <a:defRPr/>
            </a:pPr>
            <a:r>
              <a:rPr kumimoji="0" lang="es-MX" sz="1600" b="1" i="0" u="none" strike="noStrike" kern="1200" cap="none" spc="0" normalizeH="0" baseline="0" noProof="0" dirty="0">
                <a:ln>
                  <a:noFill/>
                </a:ln>
                <a:solidFill>
                  <a:srgbClr val="0070C0"/>
                </a:solidFill>
                <a:effectLst/>
                <a:uLnTx/>
                <a:uFillTx/>
                <a:latin typeface="Arial"/>
                <a:ea typeface="+mn-ea"/>
                <a:cs typeface="Arial"/>
              </a:rPr>
              <a:t>Tabla</a:t>
            </a:r>
            <a:r>
              <a:rPr kumimoji="0" lang="es-MX" sz="1600" b="1" i="0" u="none" strike="noStrike" kern="1200" cap="none" spc="80" normalizeH="0" baseline="0" noProof="0" dirty="0">
                <a:ln>
                  <a:noFill/>
                </a:ln>
                <a:solidFill>
                  <a:srgbClr val="0070C0"/>
                </a:solidFill>
                <a:effectLst/>
                <a:uLnTx/>
                <a:uFillTx/>
                <a:latin typeface="Arial"/>
                <a:ea typeface="+mn-ea"/>
                <a:cs typeface="Arial"/>
              </a:rPr>
              <a:t> </a:t>
            </a:r>
            <a:r>
              <a:rPr kumimoji="0" lang="es-MX" sz="1600" b="1" i="0" u="none" strike="noStrike" kern="1200" cap="none" spc="-5" normalizeH="0" baseline="0" noProof="0" dirty="0">
                <a:ln>
                  <a:noFill/>
                </a:ln>
                <a:solidFill>
                  <a:srgbClr val="0070C0"/>
                </a:solidFill>
                <a:effectLst/>
                <a:uLnTx/>
                <a:uFillTx/>
                <a:latin typeface="Arial"/>
                <a:ea typeface="+mn-ea"/>
                <a:cs typeface="Arial"/>
              </a:rPr>
              <a:t>1.</a:t>
            </a:r>
            <a:r>
              <a:rPr kumimoji="0" lang="es-MX" sz="1600" b="1" i="0" u="none" strike="noStrike" kern="1200" cap="none" spc="85" normalizeH="0" baseline="0" noProof="0" dirty="0">
                <a:ln>
                  <a:noFill/>
                </a:ln>
                <a:solidFill>
                  <a:srgbClr val="0070C0"/>
                </a:solidFill>
                <a:effectLst/>
                <a:uLnTx/>
                <a:uFillTx/>
                <a:latin typeface="Arial"/>
                <a:ea typeface="+mn-ea"/>
                <a:cs typeface="Arial"/>
              </a:rPr>
              <a:t> </a:t>
            </a:r>
            <a:r>
              <a:rPr kumimoji="0" lang="es-MX" sz="1600" b="1" i="0" u="none" strike="noStrike" kern="1200" cap="none" spc="-5" normalizeH="0" baseline="0" noProof="0" dirty="0">
                <a:ln>
                  <a:noFill/>
                </a:ln>
                <a:solidFill>
                  <a:srgbClr val="0070C0"/>
                </a:solidFill>
                <a:effectLst/>
                <a:uLnTx/>
                <a:uFillTx/>
                <a:latin typeface="Arial"/>
                <a:ea typeface="+mn-ea"/>
                <a:cs typeface="Arial"/>
              </a:rPr>
              <a:t>Esquema</a:t>
            </a:r>
            <a:r>
              <a:rPr kumimoji="0" lang="es-MX" sz="1600" b="1" i="0" u="none" strike="noStrike" kern="1200" cap="none" spc="95" normalizeH="0" baseline="0" noProof="0" dirty="0">
                <a:ln>
                  <a:noFill/>
                </a:ln>
                <a:solidFill>
                  <a:srgbClr val="0070C0"/>
                </a:solidFill>
                <a:effectLst/>
                <a:uLnTx/>
                <a:uFillTx/>
                <a:latin typeface="Arial"/>
                <a:ea typeface="+mn-ea"/>
                <a:cs typeface="Arial"/>
              </a:rPr>
              <a:t> </a:t>
            </a:r>
            <a:r>
              <a:rPr kumimoji="0" lang="es-MX" sz="1600" b="1" i="0" u="none" strike="noStrike" kern="1200" cap="none" spc="-5" normalizeH="0" baseline="0" noProof="0" dirty="0">
                <a:ln>
                  <a:noFill/>
                </a:ln>
                <a:solidFill>
                  <a:srgbClr val="0070C0"/>
                </a:solidFill>
                <a:effectLst/>
                <a:uLnTx/>
                <a:uFillTx/>
                <a:latin typeface="Arial"/>
                <a:ea typeface="+mn-ea"/>
                <a:cs typeface="Arial"/>
              </a:rPr>
              <a:t>de</a:t>
            </a:r>
            <a:r>
              <a:rPr kumimoji="0" lang="es-MX" sz="1600" b="1" i="0" u="none" strike="noStrike" kern="1200" cap="none" spc="90" normalizeH="0" baseline="0" noProof="0" dirty="0">
                <a:ln>
                  <a:noFill/>
                </a:ln>
                <a:solidFill>
                  <a:srgbClr val="0070C0"/>
                </a:solidFill>
                <a:effectLst/>
                <a:uLnTx/>
                <a:uFillTx/>
                <a:latin typeface="Arial"/>
                <a:ea typeface="+mn-ea"/>
                <a:cs typeface="Arial"/>
              </a:rPr>
              <a:t> </a:t>
            </a:r>
            <a:r>
              <a:rPr kumimoji="0" lang="es-MX" sz="1600" b="1" i="0" u="none" strike="noStrike" kern="1200" cap="none" spc="-5" normalizeH="0" baseline="0" noProof="0" dirty="0">
                <a:ln>
                  <a:noFill/>
                </a:ln>
                <a:solidFill>
                  <a:srgbClr val="0070C0"/>
                </a:solidFill>
                <a:effectLst/>
                <a:uLnTx/>
                <a:uFillTx/>
                <a:latin typeface="Arial"/>
                <a:ea typeface="+mn-ea"/>
                <a:cs typeface="Arial"/>
              </a:rPr>
              <a:t>tratamiento</a:t>
            </a:r>
            <a:r>
              <a:rPr kumimoji="0" lang="es-MX" sz="1600" b="1" i="0" u="none" strike="noStrike" kern="1200" cap="none" spc="90" normalizeH="0" baseline="0" noProof="0" dirty="0">
                <a:ln>
                  <a:noFill/>
                </a:ln>
                <a:solidFill>
                  <a:srgbClr val="0070C0"/>
                </a:solidFill>
                <a:effectLst/>
                <a:uLnTx/>
                <a:uFillTx/>
                <a:latin typeface="Arial"/>
                <a:ea typeface="+mn-ea"/>
                <a:cs typeface="Arial"/>
              </a:rPr>
              <a:t> </a:t>
            </a:r>
            <a:r>
              <a:rPr kumimoji="0" lang="es-MX" sz="1600" b="1" i="0" u="none" strike="noStrike" kern="1200" cap="none" spc="-5" normalizeH="0" baseline="0" noProof="0" dirty="0">
                <a:ln>
                  <a:noFill/>
                </a:ln>
                <a:solidFill>
                  <a:srgbClr val="0070C0"/>
                </a:solidFill>
                <a:effectLst/>
                <a:uLnTx/>
                <a:uFillTx/>
                <a:latin typeface="Arial"/>
                <a:ea typeface="+mn-ea"/>
                <a:cs typeface="Arial"/>
              </a:rPr>
              <a:t>de</a:t>
            </a:r>
            <a:r>
              <a:rPr kumimoji="0" lang="es-MX" sz="1600" b="1" i="0" u="none" strike="noStrike" kern="1200" cap="none" spc="95" normalizeH="0" baseline="0" noProof="0" dirty="0">
                <a:ln>
                  <a:noFill/>
                </a:ln>
                <a:solidFill>
                  <a:srgbClr val="0070C0"/>
                </a:solidFill>
                <a:effectLst/>
                <a:uLnTx/>
                <a:uFillTx/>
                <a:latin typeface="Arial"/>
                <a:ea typeface="+mn-ea"/>
                <a:cs typeface="Arial"/>
              </a:rPr>
              <a:t> </a:t>
            </a:r>
            <a:r>
              <a:rPr kumimoji="0" lang="es-MX" sz="1600" b="1" i="0" u="none" strike="noStrike" kern="1200" cap="none" spc="-5" normalizeH="0" baseline="0" noProof="0" dirty="0">
                <a:ln>
                  <a:noFill/>
                </a:ln>
                <a:solidFill>
                  <a:srgbClr val="0070C0"/>
                </a:solidFill>
                <a:effectLst/>
                <a:uLnTx/>
                <a:uFillTx/>
                <a:latin typeface="Arial"/>
                <a:ea typeface="+mn-ea"/>
                <a:cs typeface="Arial"/>
              </a:rPr>
              <a:t>la</a:t>
            </a:r>
            <a:r>
              <a:rPr kumimoji="0" lang="es-MX" sz="1600" b="1" i="0" u="none" strike="noStrike" kern="1200" cap="none" spc="85" normalizeH="0" baseline="0" noProof="0" dirty="0">
                <a:ln>
                  <a:noFill/>
                </a:ln>
                <a:solidFill>
                  <a:srgbClr val="0070C0"/>
                </a:solidFill>
                <a:effectLst/>
                <a:uLnTx/>
                <a:uFillTx/>
                <a:latin typeface="Arial"/>
                <a:ea typeface="+mn-ea"/>
                <a:cs typeface="Arial"/>
              </a:rPr>
              <a:t> </a:t>
            </a:r>
            <a:r>
              <a:rPr kumimoji="0" lang="es-MX" sz="1600" b="1" i="0" u="none" strike="noStrike" kern="1200" cap="none" spc="-5" normalizeH="0" baseline="0" noProof="0" dirty="0">
                <a:ln>
                  <a:noFill/>
                </a:ln>
                <a:solidFill>
                  <a:srgbClr val="0070C0"/>
                </a:solidFill>
                <a:effectLst/>
                <a:uLnTx/>
                <a:uFillTx/>
                <a:latin typeface="Arial"/>
                <a:ea typeface="+mn-ea"/>
                <a:cs typeface="Arial"/>
              </a:rPr>
              <a:t>tuberculosis</a:t>
            </a:r>
            <a:r>
              <a:rPr kumimoji="0" lang="es-MX" sz="1600" b="1" i="0" u="none" strike="noStrike" kern="1200" cap="none" spc="85" normalizeH="0" baseline="0" noProof="0" dirty="0">
                <a:ln>
                  <a:noFill/>
                </a:ln>
                <a:solidFill>
                  <a:srgbClr val="0070C0"/>
                </a:solidFill>
                <a:effectLst/>
                <a:uLnTx/>
                <a:uFillTx/>
                <a:latin typeface="Arial"/>
                <a:ea typeface="+mn-ea"/>
                <a:cs typeface="Arial"/>
              </a:rPr>
              <a:t> </a:t>
            </a:r>
            <a:r>
              <a:rPr kumimoji="0" lang="es-MX" sz="1600" b="1" i="0" u="none" strike="noStrike" kern="1200" cap="none" spc="0" normalizeH="0" baseline="0" noProof="0" dirty="0">
                <a:ln>
                  <a:noFill/>
                </a:ln>
                <a:solidFill>
                  <a:srgbClr val="0070C0"/>
                </a:solidFill>
                <a:effectLst/>
                <a:uLnTx/>
                <a:uFillTx/>
                <a:latin typeface="Arial"/>
                <a:ea typeface="+mn-ea"/>
                <a:cs typeface="Arial"/>
              </a:rPr>
              <a:t>activa</a:t>
            </a:r>
            <a:r>
              <a:rPr kumimoji="0" lang="es-MX" sz="1600" b="1" i="0" u="none" strike="noStrike" kern="1200" cap="none" spc="85" normalizeH="0" baseline="0" noProof="0" dirty="0">
                <a:ln>
                  <a:noFill/>
                </a:ln>
                <a:solidFill>
                  <a:srgbClr val="0070C0"/>
                </a:solidFill>
                <a:effectLst/>
                <a:uLnTx/>
                <a:uFillTx/>
                <a:latin typeface="Arial"/>
                <a:ea typeface="+mn-ea"/>
                <a:cs typeface="Arial"/>
              </a:rPr>
              <a:t> </a:t>
            </a:r>
            <a:r>
              <a:rPr kumimoji="0" lang="es-MX" sz="1600" b="1" i="0" u="none" strike="noStrike" kern="1200" cap="none" spc="-5" normalizeH="0" baseline="0" noProof="0" dirty="0">
                <a:ln>
                  <a:noFill/>
                </a:ln>
                <a:solidFill>
                  <a:srgbClr val="0070C0"/>
                </a:solidFill>
                <a:effectLst/>
                <a:uLnTx/>
                <a:uFillTx/>
                <a:latin typeface="Arial"/>
                <a:ea typeface="+mn-ea"/>
                <a:cs typeface="Arial"/>
              </a:rPr>
              <a:t>en</a:t>
            </a:r>
            <a:r>
              <a:rPr kumimoji="0" lang="es-MX" sz="1600" b="1" i="0" u="none" strike="noStrike" kern="1200" cap="none" spc="90" normalizeH="0" baseline="0" noProof="0" dirty="0">
                <a:ln>
                  <a:noFill/>
                </a:ln>
                <a:solidFill>
                  <a:srgbClr val="0070C0"/>
                </a:solidFill>
                <a:effectLst/>
                <a:uLnTx/>
                <a:uFillTx/>
                <a:latin typeface="Arial"/>
                <a:ea typeface="+mn-ea"/>
                <a:cs typeface="Arial"/>
              </a:rPr>
              <a:t> </a:t>
            </a:r>
            <a:r>
              <a:rPr kumimoji="0" lang="es-MX" sz="1600" b="1" i="0" u="none" strike="noStrike" kern="1200" cap="none" spc="-5" normalizeH="0" baseline="0" noProof="0" dirty="0">
                <a:ln>
                  <a:noFill/>
                </a:ln>
                <a:solidFill>
                  <a:srgbClr val="0070C0"/>
                </a:solidFill>
                <a:effectLst/>
                <a:uLnTx/>
                <a:uFillTx/>
                <a:latin typeface="Arial"/>
                <a:ea typeface="+mn-ea"/>
                <a:cs typeface="Arial"/>
              </a:rPr>
              <a:t>adultos</a:t>
            </a:r>
            <a:endParaRPr kumimoji="0" lang="es-MX" sz="1600" b="0" i="0" u="none" strike="noStrike" kern="1200" cap="none" spc="0" normalizeH="0" baseline="0" noProof="0" dirty="0">
              <a:ln>
                <a:noFill/>
              </a:ln>
              <a:solidFill>
                <a:srgbClr val="0070C0"/>
              </a:solidFill>
              <a:effectLst/>
              <a:uLnTx/>
              <a:uFillTx/>
              <a:latin typeface="Arial"/>
              <a:ea typeface="+mn-ea"/>
              <a:cs typeface="Arial"/>
            </a:endParaRPr>
          </a:p>
        </p:txBody>
      </p:sp>
    </p:spTree>
    <p:extLst>
      <p:ext uri="{BB962C8B-B14F-4D97-AF65-F5344CB8AC3E}">
        <p14:creationId xmlns:p14="http://schemas.microsoft.com/office/powerpoint/2010/main" val="21507000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2 Diagrama">
            <a:extLst>
              <a:ext uri="{FF2B5EF4-FFF2-40B4-BE49-F238E27FC236}">
                <a16:creationId xmlns:a16="http://schemas.microsoft.com/office/drawing/2014/main" xmlns="" id="{29E39C69-DD08-418C-99BD-9F8BEEE17FA9}"/>
              </a:ext>
            </a:extLst>
          </p:cNvPr>
          <p:cNvGraphicFramePr/>
          <p:nvPr>
            <p:extLst>
              <p:ext uri="{D42A27DB-BD31-4B8C-83A1-F6EECF244321}">
                <p14:modId xmlns:p14="http://schemas.microsoft.com/office/powerpoint/2010/main" val="156145405"/>
              </p:ext>
            </p:extLst>
          </p:nvPr>
        </p:nvGraphicFramePr>
        <p:xfrm>
          <a:off x="637953" y="925033"/>
          <a:ext cx="10483703" cy="585667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3 Rectángulo">
            <a:extLst>
              <a:ext uri="{FF2B5EF4-FFF2-40B4-BE49-F238E27FC236}">
                <a16:creationId xmlns:a16="http://schemas.microsoft.com/office/drawing/2014/main" xmlns="" id="{6CC68EA9-A0A6-4AFE-8A61-30C214BEA2D0}"/>
              </a:ext>
            </a:extLst>
          </p:cNvPr>
          <p:cNvSpPr/>
          <p:nvPr/>
        </p:nvSpPr>
        <p:spPr>
          <a:xfrm>
            <a:off x="3503614" y="188913"/>
            <a:ext cx="6374033" cy="400110"/>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Consulta por Profesional de Enfermería</a:t>
            </a:r>
            <a:endParaRPr kumimoji="0" lang="es-CO" sz="2000" b="1"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endParaRPr>
          </a:p>
        </p:txBody>
      </p:sp>
      <p:sp>
        <p:nvSpPr>
          <p:cNvPr id="41988" name="4 CuadroTexto">
            <a:extLst>
              <a:ext uri="{FF2B5EF4-FFF2-40B4-BE49-F238E27FC236}">
                <a16:creationId xmlns:a16="http://schemas.microsoft.com/office/drawing/2014/main" xmlns="" id="{A4AFDE48-83BD-473F-A680-D3F071B244C3}"/>
              </a:ext>
            </a:extLst>
          </p:cNvPr>
          <p:cNvSpPr txBox="1">
            <a:spLocks noChangeArrowheads="1"/>
          </p:cNvSpPr>
          <p:nvPr/>
        </p:nvSpPr>
        <p:spPr bwMode="auto">
          <a:xfrm>
            <a:off x="637953" y="1060022"/>
            <a:ext cx="4628314" cy="646331"/>
          </a:xfrm>
          <a:prstGeom prst="rect">
            <a:avLst/>
          </a:prstGeom>
          <a:solidFill>
            <a:schemeClr val="tx2">
              <a:lumMod val="20000"/>
              <a:lumOff val="80000"/>
            </a:schemeClr>
          </a:solidFill>
          <a:ln w="9525">
            <a:noFill/>
            <a:miter lim="800000"/>
            <a:headEnd/>
            <a:tailEnd/>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CO" sz="1800" dirty="0">
                <a:effectLst/>
                <a:latin typeface="Calibri" panose="020F0502020204030204" pitchFamily="34" charset="0"/>
                <a:ea typeface="Calibri" panose="020F0502020204030204" pitchFamily="34" charset="0"/>
                <a:cs typeface="Times New Roman" panose="02020603050405020304" pitchFamily="18" charset="0"/>
              </a:rPr>
              <a:t>En el momento del diagnóstico y mensual hasta finalizar el tratamiento</a:t>
            </a:r>
            <a:endParaRPr kumimoji="0" lang="es-CO" sz="14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08879844"/>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2 Diagrama">
            <a:extLst>
              <a:ext uri="{FF2B5EF4-FFF2-40B4-BE49-F238E27FC236}">
                <a16:creationId xmlns:a16="http://schemas.microsoft.com/office/drawing/2014/main" xmlns="" id="{29E39C69-DD08-418C-99BD-9F8BEEE17FA9}"/>
              </a:ext>
            </a:extLst>
          </p:cNvPr>
          <p:cNvGraphicFramePr/>
          <p:nvPr>
            <p:extLst>
              <p:ext uri="{D42A27DB-BD31-4B8C-83A1-F6EECF244321}">
                <p14:modId xmlns:p14="http://schemas.microsoft.com/office/powerpoint/2010/main" val="373843023"/>
              </p:ext>
            </p:extLst>
          </p:nvPr>
        </p:nvGraphicFramePr>
        <p:xfrm>
          <a:off x="637953" y="925033"/>
          <a:ext cx="10483703" cy="585667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3 Rectángulo">
            <a:extLst>
              <a:ext uri="{FF2B5EF4-FFF2-40B4-BE49-F238E27FC236}">
                <a16:creationId xmlns:a16="http://schemas.microsoft.com/office/drawing/2014/main" xmlns="" id="{6CC68EA9-A0A6-4AFE-8A61-30C214BEA2D0}"/>
              </a:ext>
            </a:extLst>
          </p:cNvPr>
          <p:cNvSpPr/>
          <p:nvPr/>
        </p:nvSpPr>
        <p:spPr>
          <a:xfrm>
            <a:off x="3503614" y="188913"/>
            <a:ext cx="6374033" cy="400110"/>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Consulta por Profesional de Enfermería</a:t>
            </a:r>
            <a:endParaRPr kumimoji="0" lang="es-CO" sz="2000" b="1"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endParaRPr>
          </a:p>
        </p:txBody>
      </p:sp>
      <p:sp>
        <p:nvSpPr>
          <p:cNvPr id="41988" name="4 CuadroTexto">
            <a:extLst>
              <a:ext uri="{FF2B5EF4-FFF2-40B4-BE49-F238E27FC236}">
                <a16:creationId xmlns:a16="http://schemas.microsoft.com/office/drawing/2014/main" xmlns="" id="{A4AFDE48-83BD-473F-A680-D3F071B244C3}"/>
              </a:ext>
            </a:extLst>
          </p:cNvPr>
          <p:cNvSpPr txBox="1">
            <a:spLocks noChangeArrowheads="1"/>
          </p:cNvSpPr>
          <p:nvPr/>
        </p:nvSpPr>
        <p:spPr bwMode="auto">
          <a:xfrm>
            <a:off x="637953" y="1060022"/>
            <a:ext cx="4628314" cy="646331"/>
          </a:xfrm>
          <a:prstGeom prst="rect">
            <a:avLst/>
          </a:prstGeom>
          <a:solidFill>
            <a:schemeClr val="tx2">
              <a:lumMod val="20000"/>
              <a:lumOff val="80000"/>
            </a:schemeClr>
          </a:solidFill>
          <a:ln w="9525">
            <a:noFill/>
            <a:miter lim="800000"/>
            <a:headEnd/>
            <a:tailEnd/>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En el momento del diagnóstico y mensual hasta finalizar el tratamiento</a:t>
            </a:r>
            <a:endParaRPr kumimoji="0" lang="es-CO" sz="14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35210624"/>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141" name="Google Shape;141;p22"/>
          <p:cNvSpPr txBox="1">
            <a:spLocks noGrp="1"/>
          </p:cNvSpPr>
          <p:nvPr>
            <p:ph type="title"/>
          </p:nvPr>
        </p:nvSpPr>
        <p:spPr>
          <a:xfrm>
            <a:off x="593651" y="619689"/>
            <a:ext cx="10515600" cy="1325563"/>
          </a:xfrm>
          <a:prstGeom prst="rect">
            <a:avLst/>
          </a:prstGeom>
          <a:noFill/>
          <a:ln>
            <a:noFill/>
          </a:ln>
        </p:spPr>
        <p:txBody>
          <a:bodyPr spcFirstLastPara="1" vert="horz" wrap="square" lIns="91433" tIns="45700" rIns="91433" bIns="45700" rtlCol="0" anchor="ctr" anchorCtr="0">
            <a:noAutofit/>
          </a:bodyPr>
          <a:lstStyle/>
          <a:p>
            <a:pPr>
              <a:lnSpc>
                <a:spcPct val="115000"/>
              </a:lnSpc>
            </a:pPr>
            <a:r>
              <a:rPr lang="es-MX" sz="2000" b="1" dirty="0">
                <a:solidFill>
                  <a:schemeClr val="accent5">
                    <a:lumMod val="75000"/>
                  </a:schemeClr>
                </a:solidFill>
                <a:ea typeface="Work Sans Medium"/>
                <a:cs typeface="Work Sans Medium"/>
                <a:sym typeface="Work Sans Medium"/>
              </a:rPr>
              <a:t>El Programa nacional de TB del MSPS , realizó en el año 2023 actualización </a:t>
            </a:r>
            <a:br>
              <a:rPr lang="es-MX" sz="2000" b="1" dirty="0">
                <a:solidFill>
                  <a:schemeClr val="accent5">
                    <a:lumMod val="75000"/>
                  </a:schemeClr>
                </a:solidFill>
                <a:ea typeface="Work Sans Medium"/>
                <a:cs typeface="Work Sans Medium"/>
                <a:sym typeface="Work Sans Medium"/>
              </a:rPr>
            </a:br>
            <a:r>
              <a:rPr lang="es-MX" sz="2000" b="1" dirty="0">
                <a:solidFill>
                  <a:schemeClr val="accent5">
                    <a:lumMod val="75000"/>
                  </a:schemeClr>
                </a:solidFill>
                <a:ea typeface="Work Sans Medium"/>
                <a:cs typeface="Work Sans Medium"/>
                <a:sym typeface="Work Sans Medium"/>
              </a:rPr>
              <a:t>en la versión de algunos registros que relaciono a continuación:</a:t>
            </a:r>
            <a:endParaRPr sz="2000" b="1" dirty="0">
              <a:solidFill>
                <a:schemeClr val="accent5">
                  <a:lumMod val="75000"/>
                </a:schemeClr>
              </a:solidFill>
              <a:ea typeface="Work Sans Medium"/>
              <a:cs typeface="Work Sans Medium"/>
              <a:sym typeface="Work Sans Medium"/>
            </a:endParaRPr>
          </a:p>
        </p:txBody>
      </p:sp>
      <p:sp>
        <p:nvSpPr>
          <p:cNvPr id="7" name="Rectángulo 6"/>
          <p:cNvSpPr/>
          <p:nvPr/>
        </p:nvSpPr>
        <p:spPr>
          <a:xfrm>
            <a:off x="742507" y="1616259"/>
            <a:ext cx="9682627" cy="566308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800" b="0" i="0" u="none" strike="noStrike" kern="1200" cap="none" spc="0" normalizeH="0" baseline="0" noProof="0" dirty="0">
                <a:ln>
                  <a:noFill/>
                </a:ln>
                <a:solidFill>
                  <a:srgbClr val="4D4D4D"/>
                </a:solidFill>
                <a:effectLst/>
                <a:uLnTx/>
                <a:uFillTx/>
                <a:latin typeface="Montserrat Medium"/>
                <a:ea typeface="+mn-ea"/>
                <a:cs typeface="+mn-cs"/>
              </a:rPr>
              <a:t>FORMATOS CON VERSIÓN ACTUALIZADA:</a:t>
            </a:r>
          </a:p>
          <a:p>
            <a:r>
              <a:rPr lang="es-MX" dirty="0"/>
              <a:t> Formato de Programación anual de Tuberculosis para el nivel primario, complementario y PIC</a:t>
            </a:r>
          </a:p>
          <a:p>
            <a:r>
              <a:rPr lang="es-MX" dirty="0"/>
              <a:t>·         003 instrumento de seguimiento a casos y contactos</a:t>
            </a:r>
          </a:p>
          <a:p>
            <a:r>
              <a:rPr lang="es-MX" dirty="0"/>
              <a:t>·         005 Formato de captación de Sintomáticos Respiratorios</a:t>
            </a:r>
          </a:p>
          <a:p>
            <a:r>
              <a:rPr lang="es-MX" dirty="0"/>
              <a:t>·         006 Libro de casos TB y Profilaxis Sensible</a:t>
            </a:r>
          </a:p>
          <a:p>
            <a:r>
              <a:rPr lang="es-MX" dirty="0"/>
              <a:t>·         007 Libro de Registro de casos de TB Resistente</a:t>
            </a:r>
          </a:p>
          <a:p>
            <a:r>
              <a:rPr lang="es-MX" dirty="0"/>
              <a:t>·         014 Tarjeta de Tratamiento Profilaxis</a:t>
            </a:r>
          </a:p>
          <a:p>
            <a:r>
              <a:rPr lang="es-MX" dirty="0"/>
              <a:t>·         015 Tarjeta de Tratamiento de casos de TB Sensible</a:t>
            </a:r>
          </a:p>
          <a:p>
            <a:r>
              <a:rPr lang="es-MX" dirty="0"/>
              <a:t>·         016 Tarjeta de Tratamiento de TB Resistente</a:t>
            </a:r>
          </a:p>
          <a:p>
            <a:r>
              <a:rPr lang="es-MX" dirty="0"/>
              <a:t>·         017 Formato de Georreferenciación TB</a:t>
            </a:r>
          </a:p>
          <a:p>
            <a:r>
              <a:rPr lang="es-MX" dirty="0"/>
              <a:t>·         018 Instrumento de adherencia a TB</a:t>
            </a:r>
          </a:p>
          <a:p>
            <a:r>
              <a:rPr lang="es-MX" dirty="0"/>
              <a:t>·         020 Base de reporte de contactos de TB Sensible y TB Resistente</a:t>
            </a:r>
          </a:p>
          <a:p>
            <a:r>
              <a:rPr lang="es-MX" dirty="0"/>
              <a:t>·        Formato de base magnética de contactos pacientes de TB</a:t>
            </a:r>
          </a:p>
          <a:p>
            <a:r>
              <a:rPr lang="es-MX" dirty="0"/>
              <a:t>·         Seguimiento captación de SR IPS 2024</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dirty="0">
              <a:ln>
                <a:noFill/>
              </a:ln>
              <a:solidFill>
                <a:srgbClr val="4D4D4D"/>
              </a:solidFill>
              <a:effectLst/>
              <a:uLnTx/>
              <a:uFillTx/>
              <a:latin typeface="Montserrat Medium"/>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800" b="0" i="0" u="none" strike="noStrike" kern="1200" cap="none" spc="0" normalizeH="0" baseline="0" noProof="0" dirty="0">
                <a:ln>
                  <a:noFill/>
                </a:ln>
                <a:solidFill>
                  <a:srgbClr val="4D4D4D"/>
                </a:solidFill>
                <a:effectLst/>
                <a:uLnTx/>
                <a:uFillTx/>
                <a:latin typeface="Montserrat Medium"/>
                <a:ea typeface="+mn-ea"/>
                <a:cs typeface="+mn-cs"/>
                <a:hlinkClick r:id="rId3"/>
              </a:rPr>
              <a:t>https://www.minsalud.gov.co/salud/publica/PET/Paginas/Tuberculosis.aspx</a:t>
            </a:r>
            <a:endParaRPr kumimoji="0" lang="es-MX" sz="1800" b="0" i="0" u="none" strike="noStrike" kern="1200" cap="none" spc="0" normalizeH="0" baseline="0" noProof="0" dirty="0">
              <a:ln>
                <a:noFill/>
              </a:ln>
              <a:solidFill>
                <a:srgbClr val="4D4D4D"/>
              </a:solidFill>
              <a:effectLst/>
              <a:uLnTx/>
              <a:uFillTx/>
              <a:latin typeface="Montserrat Medium"/>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800" b="0" i="0" u="none" strike="noStrike" kern="1200" cap="none" spc="0" normalizeH="0" baseline="0" noProof="0" dirty="0">
                <a:ln>
                  <a:noFill/>
                </a:ln>
                <a:solidFill>
                  <a:srgbClr val="4D4D4D"/>
                </a:solidFill>
                <a:effectLst/>
                <a:uLnTx/>
                <a:uFillTx/>
                <a:latin typeface="Montserrat Medium"/>
                <a:ea typeface="+mn-ea"/>
                <a:cs typeface="+mn-cs"/>
              </a:rPr>
              <a:t/>
            </a:r>
            <a:br>
              <a:rPr kumimoji="0" lang="es-MX" sz="1800" b="0" i="0" u="none" strike="noStrike" kern="1200" cap="none" spc="0" normalizeH="0" baseline="0" noProof="0" dirty="0">
                <a:ln>
                  <a:noFill/>
                </a:ln>
                <a:solidFill>
                  <a:srgbClr val="4D4D4D"/>
                </a:solidFill>
                <a:effectLst/>
                <a:uLnTx/>
                <a:uFillTx/>
                <a:latin typeface="Montserrat Medium"/>
                <a:ea typeface="+mn-ea"/>
                <a:cs typeface="+mn-cs"/>
              </a:rPr>
            </a:br>
            <a:endParaRPr kumimoji="0" lang="es-MX" sz="1800" b="0" i="0" u="none" strike="noStrike" kern="1200" cap="none" spc="0" normalizeH="0" baseline="0" noProof="0" dirty="0">
              <a:ln>
                <a:noFill/>
              </a:ln>
              <a:solidFill>
                <a:srgbClr val="4D4D4D"/>
              </a:solidFill>
              <a:effectLst/>
              <a:uLnTx/>
              <a:uFillTx/>
              <a:latin typeface="Montserrat Medium"/>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800" b="0" i="0" u="none" strike="noStrike" kern="1200" cap="none" spc="0" normalizeH="0" baseline="0" noProof="0" dirty="0">
                <a:ln>
                  <a:noFill/>
                </a:ln>
                <a:solidFill>
                  <a:srgbClr val="4D4D4D"/>
                </a:solidFill>
                <a:effectLst/>
                <a:uLnTx/>
                <a:uFillTx/>
                <a:latin typeface="Montserrat Medium"/>
                <a:ea typeface="+mn-ea"/>
                <a:cs typeface="+mn-cs"/>
              </a:rPr>
              <a:t/>
            </a:r>
            <a:br>
              <a:rPr kumimoji="0" lang="es-MX" sz="1800" b="0" i="0" u="none" strike="noStrike" kern="1200" cap="none" spc="0" normalizeH="0" baseline="0" noProof="0" dirty="0">
                <a:ln>
                  <a:noFill/>
                </a:ln>
                <a:solidFill>
                  <a:srgbClr val="4D4D4D"/>
                </a:solidFill>
                <a:effectLst/>
                <a:uLnTx/>
                <a:uFillTx/>
                <a:latin typeface="Montserrat Medium"/>
                <a:ea typeface="+mn-ea"/>
                <a:cs typeface="+mn-cs"/>
              </a:rPr>
            </a:br>
            <a:endParaRPr kumimoji="0" lang="es-CO" sz="2000" b="0" i="0" u="none" strike="noStrike" kern="1200" cap="none" spc="0" normalizeH="0" baseline="0" noProof="0" dirty="0">
              <a:ln>
                <a:noFill/>
              </a:ln>
              <a:solidFill>
                <a:srgbClr val="4D4D4D"/>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907453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a:extLst>
              <a:ext uri="{FF2B5EF4-FFF2-40B4-BE49-F238E27FC236}">
                <a16:creationId xmlns:a16="http://schemas.microsoft.com/office/drawing/2014/main" xmlns="" id="{8F451C87-24F8-4142-A4CC-555DF35AA0A4}"/>
              </a:ext>
            </a:extLst>
          </p:cNvPr>
          <p:cNvGraphicFramePr>
            <a:graphicFrameLocks noGrp="1"/>
          </p:cNvGraphicFramePr>
          <p:nvPr/>
        </p:nvGraphicFramePr>
        <p:xfrm>
          <a:off x="330365" y="148856"/>
          <a:ext cx="11199302" cy="6709144"/>
        </p:xfrm>
        <a:graphic>
          <a:graphicData uri="http://schemas.openxmlformats.org/drawingml/2006/table">
            <a:tbl>
              <a:tblPr firstRow="1" firstCol="1" bandRow="1">
                <a:tableStyleId>{7DF18680-E054-41AD-8BC1-D1AEF772440D}</a:tableStyleId>
              </a:tblPr>
              <a:tblGrid>
                <a:gridCol w="2878827">
                  <a:extLst>
                    <a:ext uri="{9D8B030D-6E8A-4147-A177-3AD203B41FA5}">
                      <a16:colId xmlns:a16="http://schemas.microsoft.com/office/drawing/2014/main" xmlns="" val="2981385102"/>
                    </a:ext>
                  </a:extLst>
                </a:gridCol>
                <a:gridCol w="8320475">
                  <a:extLst>
                    <a:ext uri="{9D8B030D-6E8A-4147-A177-3AD203B41FA5}">
                      <a16:colId xmlns:a16="http://schemas.microsoft.com/office/drawing/2014/main" xmlns="" val="2282433895"/>
                    </a:ext>
                  </a:extLst>
                </a:gridCol>
              </a:tblGrid>
              <a:tr h="6709144">
                <a:tc>
                  <a:txBody>
                    <a:bodyPr/>
                    <a:lstStyle/>
                    <a:p>
                      <a:pPr algn="just" fontAlgn="base">
                        <a:spcBef>
                          <a:spcPts val="600"/>
                        </a:spcBef>
                        <a:spcAft>
                          <a:spcPts val="0"/>
                        </a:spcAft>
                        <a:tabLst>
                          <a:tab pos="270510" algn="l"/>
                        </a:tabLst>
                      </a:pPr>
                      <a:endParaRPr lang="es-ES" sz="2100" b="0" u="none" dirty="0">
                        <a:solidFill>
                          <a:srgbClr val="0070C0"/>
                        </a:solidFill>
                        <a:effectLst/>
                      </a:endParaRPr>
                    </a:p>
                    <a:p>
                      <a:pPr algn="just" fontAlgn="base">
                        <a:spcBef>
                          <a:spcPts val="600"/>
                        </a:spcBef>
                        <a:spcAft>
                          <a:spcPts val="0"/>
                        </a:spcAft>
                        <a:tabLst>
                          <a:tab pos="270510" algn="l"/>
                        </a:tabLst>
                      </a:pPr>
                      <a:endParaRPr lang="es-ES" sz="2100" b="0" u="none" dirty="0">
                        <a:solidFill>
                          <a:srgbClr val="0070C0"/>
                        </a:solidFill>
                        <a:effectLst/>
                      </a:endParaRPr>
                    </a:p>
                    <a:p>
                      <a:pPr algn="just" fontAlgn="base">
                        <a:spcBef>
                          <a:spcPts val="600"/>
                        </a:spcBef>
                        <a:spcAft>
                          <a:spcPts val="0"/>
                        </a:spcAft>
                        <a:tabLst>
                          <a:tab pos="270510" algn="l"/>
                        </a:tabLst>
                      </a:pPr>
                      <a:endParaRPr lang="es-ES" sz="2100" b="0" u="none" dirty="0">
                        <a:solidFill>
                          <a:srgbClr val="0070C0"/>
                        </a:solidFill>
                        <a:effectLst/>
                      </a:endParaRPr>
                    </a:p>
                    <a:p>
                      <a:pPr algn="just" fontAlgn="base">
                        <a:spcBef>
                          <a:spcPts val="600"/>
                        </a:spcBef>
                        <a:spcAft>
                          <a:spcPts val="0"/>
                        </a:spcAft>
                        <a:tabLst>
                          <a:tab pos="270510" algn="l"/>
                        </a:tabLst>
                      </a:pPr>
                      <a:r>
                        <a:rPr lang="es-ES" sz="2100" b="0" u="none" dirty="0">
                          <a:solidFill>
                            <a:srgbClr val="0070C0"/>
                          </a:solidFill>
                          <a:effectLst/>
                        </a:rPr>
                        <a:t>Modalidades de Administración del Tratamiento Directamente Observado (TDO)</a:t>
                      </a:r>
                      <a:endParaRPr lang="es-CO" sz="2400" b="0" u="none"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a:txBody>
                  <a:tcPr marL="24560" marR="24560" marT="0" marB="0">
                    <a:solidFill>
                      <a:schemeClr val="bg1"/>
                    </a:solidFill>
                  </a:tcPr>
                </a:tc>
                <a:tc>
                  <a:txBody>
                    <a:bodyPr/>
                    <a:lstStyle/>
                    <a:p>
                      <a:pPr marL="228600" lvl="0" indent="-228600" algn="just">
                        <a:spcAft>
                          <a:spcPts val="0"/>
                        </a:spcAft>
                        <a:buFont typeface="Wingdings" panose="05000000000000000000" pitchFamily="2" charset="2"/>
                        <a:buChar char="ü"/>
                        <a:tabLst>
                          <a:tab pos="270510" algn="l"/>
                        </a:tabLst>
                      </a:pPr>
                      <a:endParaRPr lang="es-CO" sz="1200" b="0" u="none" dirty="0">
                        <a:solidFill>
                          <a:sysClr val="windowText" lastClr="000000"/>
                        </a:solidFill>
                        <a:effectLst/>
                      </a:endParaRPr>
                    </a:p>
                    <a:p>
                      <a:pPr marL="228600" lvl="0" indent="-228600" algn="just">
                        <a:spcAft>
                          <a:spcPts val="0"/>
                        </a:spcAft>
                        <a:buFont typeface="Wingdings" panose="05000000000000000000" pitchFamily="2" charset="2"/>
                        <a:buChar char="ü"/>
                        <a:tabLst>
                          <a:tab pos="270510" algn="l"/>
                        </a:tabLst>
                      </a:pPr>
                      <a:endParaRPr lang="es-CO" sz="1200" b="1" u="none" dirty="0">
                        <a:solidFill>
                          <a:sysClr val="windowText" lastClr="000000"/>
                        </a:solidFill>
                        <a:effectLst/>
                      </a:endParaRPr>
                    </a:p>
                    <a:p>
                      <a:pPr marL="228600" lvl="0" indent="-228600" algn="just">
                        <a:spcAft>
                          <a:spcPts val="0"/>
                        </a:spcAft>
                        <a:buFont typeface="Wingdings" panose="05000000000000000000" pitchFamily="2" charset="2"/>
                        <a:buChar char="ü"/>
                        <a:tabLst>
                          <a:tab pos="270510" algn="l"/>
                        </a:tabLst>
                      </a:pPr>
                      <a:r>
                        <a:rPr lang="es-CO" sz="1400" b="1" u="none" dirty="0">
                          <a:solidFill>
                            <a:sysClr val="windowText" lastClr="000000"/>
                          </a:solidFill>
                          <a:effectLst/>
                        </a:rPr>
                        <a:t>TDO en la IPS: Esta actividad implica la asistencia diaria de la persona a la IPS más cercana a su domicilio o trabajo para recibir el tratamiento en boca. Se podrá realizar en cualquier institución básica o complementaria del país sin restricciones por tipo de aseguramiento. </a:t>
                      </a:r>
                    </a:p>
                    <a:p>
                      <a:pPr marL="628650" indent="-171450" algn="just">
                        <a:spcAft>
                          <a:spcPts val="0"/>
                        </a:spcAft>
                        <a:buFont typeface="Wingdings" panose="05000000000000000000" pitchFamily="2" charset="2"/>
                        <a:buChar char="ü"/>
                        <a:tabLst>
                          <a:tab pos="270510" algn="l"/>
                        </a:tabLst>
                      </a:pPr>
                      <a:endParaRPr lang="es-MX" sz="1400" b="1" u="none" dirty="0">
                        <a:solidFill>
                          <a:sysClr val="windowText" lastClr="000000"/>
                        </a:solidFill>
                        <a:effectLst/>
                      </a:endParaRPr>
                    </a:p>
                    <a:p>
                      <a:pPr marL="457200" indent="0" algn="just">
                        <a:spcAft>
                          <a:spcPts val="0"/>
                        </a:spcAft>
                        <a:buFont typeface="Wingdings" panose="05000000000000000000" pitchFamily="2" charset="2"/>
                        <a:buNone/>
                        <a:tabLst>
                          <a:tab pos="270510" algn="l"/>
                        </a:tabLst>
                      </a:pPr>
                      <a:endParaRPr lang="es-CO" sz="1400" b="1" u="none" dirty="0">
                        <a:solidFill>
                          <a:sysClr val="windowText" lastClr="000000"/>
                        </a:solidFill>
                        <a:effectLst/>
                      </a:endParaRPr>
                    </a:p>
                    <a:p>
                      <a:pPr marL="228600" lvl="0" indent="-228600" algn="just">
                        <a:spcAft>
                          <a:spcPts val="0"/>
                        </a:spcAft>
                        <a:buFont typeface="Wingdings" panose="05000000000000000000" pitchFamily="2" charset="2"/>
                        <a:buChar char="ü"/>
                        <a:tabLst>
                          <a:tab pos="270510" algn="l"/>
                        </a:tabLst>
                      </a:pPr>
                      <a:r>
                        <a:rPr lang="es-CO" sz="1400" b="1" u="none" dirty="0">
                          <a:solidFill>
                            <a:sysClr val="windowText" lastClr="000000"/>
                          </a:solidFill>
                          <a:effectLst/>
                        </a:rPr>
                        <a:t>TDO domiciliario: La respectiva EAPB acorde a indicación de médico tratante, deberá autorizar la atención domiciliaria para la administración del TDO, en personas que por su condición clínica, social y económica no le sea posible acudir a la IPS más cercana. </a:t>
                      </a:r>
                    </a:p>
                    <a:p>
                      <a:pPr marL="0" lvl="0" indent="0" algn="just">
                        <a:spcAft>
                          <a:spcPts val="0"/>
                        </a:spcAft>
                        <a:buFont typeface="Wingdings" panose="05000000000000000000" pitchFamily="2" charset="2"/>
                        <a:buNone/>
                        <a:tabLst>
                          <a:tab pos="270510" algn="l"/>
                        </a:tabLst>
                      </a:pPr>
                      <a:endParaRPr lang="es-CO" sz="1400" b="0" u="none" dirty="0">
                        <a:solidFill>
                          <a:sysClr val="windowText" lastClr="000000"/>
                        </a:solidFill>
                        <a:effectLst/>
                      </a:endParaRPr>
                    </a:p>
                    <a:p>
                      <a:pPr marL="628650" indent="-171450" algn="just">
                        <a:spcAft>
                          <a:spcPts val="0"/>
                        </a:spcAft>
                        <a:buFont typeface="Wingdings" panose="05000000000000000000" pitchFamily="2" charset="2"/>
                        <a:buChar char="ü"/>
                        <a:tabLst>
                          <a:tab pos="270510" algn="l"/>
                        </a:tabLst>
                      </a:pPr>
                      <a:endParaRPr lang="es-CO" sz="1400" b="1" u="none" dirty="0">
                        <a:solidFill>
                          <a:sysClr val="windowText" lastClr="000000"/>
                        </a:solidFill>
                        <a:effectLst/>
                      </a:endParaRPr>
                    </a:p>
                    <a:p>
                      <a:pPr marL="228600" lvl="0" indent="-228600" algn="just">
                        <a:spcAft>
                          <a:spcPts val="0"/>
                        </a:spcAft>
                        <a:buFont typeface="Wingdings" panose="05000000000000000000" pitchFamily="2" charset="2"/>
                        <a:buChar char="ü"/>
                        <a:tabLst>
                          <a:tab pos="270510" algn="l"/>
                        </a:tabLst>
                      </a:pPr>
                      <a:r>
                        <a:rPr lang="es-CO" sz="1400" b="1" u="none" dirty="0">
                          <a:solidFill>
                            <a:sysClr val="windowText" lastClr="000000"/>
                          </a:solidFill>
                          <a:effectLst/>
                        </a:rPr>
                        <a:t>TDO hospitalario: </a:t>
                      </a:r>
                      <a:r>
                        <a:rPr lang="es-CO" sz="1400" b="0" u="none" dirty="0">
                          <a:solidFill>
                            <a:sysClr val="windowText" lastClr="000000"/>
                          </a:solidFill>
                          <a:effectLst/>
                        </a:rPr>
                        <a:t>Esta modalidad se aplica en personas con diagnóstico de TB, TB/VIH, TB farmacoresistente, que, por su situación clínica, social, o a juicio del médico especialista tratante, requieran hospitalización temporal, para el monitoreo de reacciones adversas graves, o el seguimiento ante comorbilidades crónicas, a nivel renal, hepático, metabólico, que puedan derivar en complicaciones. </a:t>
                      </a:r>
                    </a:p>
                    <a:p>
                      <a:pPr marL="228600" lvl="0" indent="-228600" algn="just">
                        <a:spcAft>
                          <a:spcPts val="0"/>
                        </a:spcAft>
                        <a:buFont typeface="Wingdings" panose="05000000000000000000" pitchFamily="2" charset="2"/>
                        <a:buChar char="ü"/>
                        <a:tabLst>
                          <a:tab pos="270510" algn="l"/>
                        </a:tabLst>
                      </a:pPr>
                      <a:endParaRPr lang="es-CO" sz="1400" b="0" u="none" dirty="0">
                        <a:solidFill>
                          <a:sysClr val="windowText" lastClr="000000"/>
                        </a:solidFill>
                        <a:effectLst/>
                      </a:endParaRPr>
                    </a:p>
                    <a:p>
                      <a:pPr marL="228600" lvl="0" indent="-228600" algn="just">
                        <a:spcAft>
                          <a:spcPts val="0"/>
                        </a:spcAft>
                        <a:buFont typeface="Wingdings" panose="05000000000000000000" pitchFamily="2" charset="2"/>
                        <a:buChar char="ü"/>
                        <a:tabLst>
                          <a:tab pos="270510" algn="l"/>
                        </a:tabLst>
                      </a:pPr>
                      <a:r>
                        <a:rPr lang="es-CO" sz="1400" b="1" u="none" dirty="0">
                          <a:solidFill>
                            <a:sysClr val="windowText" lastClr="000000"/>
                          </a:solidFill>
                          <a:effectLst/>
                        </a:rPr>
                        <a:t>TDO Virtual: </a:t>
                      </a:r>
                      <a:r>
                        <a:rPr lang="es-CO" sz="1400" b="0" u="none" dirty="0">
                          <a:solidFill>
                            <a:sysClr val="windowText" lastClr="000000"/>
                          </a:solidFill>
                          <a:effectLst/>
                        </a:rPr>
                        <a:t>La EAPB a través de su prestadora de servicios de salud, en articulación con la entidad territorial, deberá evaluar la pertinencia de inclusión de herramientas tecnologías de supervisión del tratamiento tales como Videoconferencia, Videollamada o registro en video de tratamiento</a:t>
                      </a:r>
                    </a:p>
                    <a:p>
                      <a:pPr marL="228600" lvl="0" indent="-228600" algn="just">
                        <a:spcAft>
                          <a:spcPts val="0"/>
                        </a:spcAft>
                        <a:buFont typeface="Wingdings" panose="05000000000000000000" pitchFamily="2" charset="2"/>
                        <a:buChar char="ü"/>
                        <a:tabLst>
                          <a:tab pos="270510" algn="l"/>
                        </a:tabLst>
                      </a:pPr>
                      <a:endParaRPr lang="es-CO" sz="1400" b="0" u="none" dirty="0">
                        <a:solidFill>
                          <a:sysClr val="windowText" lastClr="000000"/>
                        </a:solidFill>
                        <a:effectLst/>
                      </a:endParaRPr>
                    </a:p>
                    <a:p>
                      <a:pPr marL="228600" lvl="0" indent="-228600" algn="just">
                        <a:spcAft>
                          <a:spcPts val="0"/>
                        </a:spcAft>
                        <a:buFont typeface="Wingdings" panose="05000000000000000000" pitchFamily="2" charset="2"/>
                        <a:buChar char="ü"/>
                        <a:tabLst>
                          <a:tab pos="270510" algn="l"/>
                        </a:tabLst>
                      </a:pPr>
                      <a:r>
                        <a:rPr lang="es-CO" sz="1400" b="1" u="none" dirty="0">
                          <a:solidFill>
                            <a:sysClr val="windowText" lastClr="000000"/>
                          </a:solidFill>
                          <a:effectLst/>
                        </a:rPr>
                        <a:t>TDO comunitario: </a:t>
                      </a:r>
                      <a:r>
                        <a:rPr lang="es-CO" sz="1400" b="0" u="none" dirty="0">
                          <a:solidFill>
                            <a:sysClr val="windowText" lastClr="000000"/>
                          </a:solidFill>
                          <a:effectLst/>
                        </a:rPr>
                        <a:t>La entidad territorial deberá generar capacidades en líderes comunitarios, docentes, profesionales de otras instituciones del estado, organizaciones religiosas, centros de protección adulto mayor, entre otros, para el desarrollo de actividades de apoyo a la supervisión y administración del tratamiento supervisado coordinado con las IPS y EAPB. </a:t>
                      </a:r>
                    </a:p>
                    <a:p>
                      <a:pPr marL="0" lvl="0" indent="0" algn="just">
                        <a:spcAft>
                          <a:spcPts val="0"/>
                        </a:spcAft>
                        <a:buFont typeface="Wingdings" panose="05000000000000000000" pitchFamily="2" charset="2"/>
                        <a:buNone/>
                        <a:tabLst>
                          <a:tab pos="270510" algn="l"/>
                        </a:tabLst>
                      </a:pPr>
                      <a:endParaRPr lang="es-CO" sz="1400" b="0" u="none" dirty="0">
                        <a:solidFill>
                          <a:sysClr val="windowText" lastClr="000000"/>
                        </a:solidFill>
                        <a:effectLst/>
                      </a:endParaRPr>
                    </a:p>
                    <a:p>
                      <a:pPr marL="0" lvl="0" indent="0" algn="just">
                        <a:spcAft>
                          <a:spcPts val="0"/>
                        </a:spcAft>
                        <a:buFont typeface="Arial" panose="020B0604020202020204" pitchFamily="34" charset="0"/>
                        <a:buNone/>
                        <a:tabLst>
                          <a:tab pos="270510" algn="l"/>
                        </a:tabLst>
                      </a:pPr>
                      <a:r>
                        <a:rPr lang="es-ES" sz="1400" b="0" u="none" dirty="0">
                          <a:solidFill>
                            <a:sysClr val="windowText" lastClr="000000"/>
                          </a:solidFill>
                          <a:effectLst/>
                        </a:rPr>
                        <a:t>Las IPS y el personal de salud tratante, deberá analizar las diferentes modalidades de TDO, ajustadas a las necesidades de las personas afectadas y a su contexto social, cultural y familiar para fortalecer la adherencia al tratamiento.  </a:t>
                      </a:r>
                    </a:p>
                    <a:p>
                      <a:pPr marL="0" lvl="0" indent="0" algn="just">
                        <a:spcAft>
                          <a:spcPts val="0"/>
                        </a:spcAft>
                        <a:buFont typeface="Arial" panose="020B0604020202020204" pitchFamily="34" charset="0"/>
                        <a:buNone/>
                        <a:tabLst>
                          <a:tab pos="270510" algn="l"/>
                        </a:tabLst>
                      </a:pPr>
                      <a:endParaRPr lang="es-ES" sz="1400" b="0" u="none" dirty="0">
                        <a:solidFill>
                          <a:sysClr val="windowText" lastClr="000000"/>
                        </a:solidFill>
                        <a:effectLst/>
                        <a:latin typeface="Calibri" panose="020F0502020204030204" pitchFamily="34" charset="0"/>
                        <a:ea typeface="Calibri" panose="020F0502020204030204" pitchFamily="34" charset="0"/>
                        <a:cs typeface="Times New Roman" panose="02020603050405020304" pitchFamily="18" charset="0"/>
                      </a:endParaRPr>
                    </a:p>
                    <a:p>
                      <a:pPr marL="0" lvl="0" indent="0" algn="just">
                        <a:spcAft>
                          <a:spcPts val="0"/>
                        </a:spcAft>
                        <a:buFont typeface="Arial" panose="020B0604020202020204" pitchFamily="34" charset="0"/>
                        <a:buNone/>
                        <a:tabLst>
                          <a:tab pos="270510" algn="l"/>
                        </a:tabLst>
                      </a:pPr>
                      <a:endParaRPr lang="es-CO" sz="1300" b="0" u="none" dirty="0">
                        <a:solidFill>
                          <a:sysClr val="windowText" lastClr="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4560" marR="24560" marT="0" marB="0">
                    <a:solidFill>
                      <a:schemeClr val="bg1"/>
                    </a:solidFill>
                  </a:tcPr>
                </a:tc>
                <a:extLst>
                  <a:ext uri="{0D108BD9-81ED-4DB2-BD59-A6C34878D82A}">
                    <a16:rowId xmlns:a16="http://schemas.microsoft.com/office/drawing/2014/main" xmlns="" val="3248530964"/>
                  </a:ext>
                </a:extLst>
              </a:tr>
            </a:tbl>
          </a:graphicData>
        </a:graphic>
      </p:graphicFrame>
      <p:sp>
        <p:nvSpPr>
          <p:cNvPr id="3" name="Rectangle 1">
            <a:extLst>
              <a:ext uri="{FF2B5EF4-FFF2-40B4-BE49-F238E27FC236}">
                <a16:creationId xmlns:a16="http://schemas.microsoft.com/office/drawing/2014/main" xmlns="" id="{CC001D20-B9CC-4482-9141-A97A01D733A8}"/>
              </a:ext>
            </a:extLst>
          </p:cNvPr>
          <p:cNvSpPr>
            <a:spLocks noChangeArrowheads="1"/>
          </p:cNvSpPr>
          <p:nvPr/>
        </p:nvSpPr>
        <p:spPr bwMode="auto">
          <a:xfrm>
            <a:off x="5386918" y="1141798"/>
            <a:ext cx="246286" cy="8617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21920" tIns="60960" rIns="121920" bIns="60960" numCol="1" anchor="ctr" anchorCtr="0" compatLnSpc="1">
            <a:prstTxWarp prst="textNoShape">
              <a:avLst/>
            </a:prstTxWarp>
            <a:spAutoFit/>
          </a:bodyPr>
          <a:lstStyle/>
          <a:p>
            <a:pPr defTabSz="1219170" eaLnBrk="0" fontAlgn="base" hangingPunct="0">
              <a:spcBef>
                <a:spcPct val="0"/>
              </a:spcBef>
              <a:spcAft>
                <a:spcPct val="0"/>
              </a:spcAft>
            </a:pPr>
            <a:r>
              <a:rPr lang="es-CO" altLang="es-CO" sz="2400">
                <a:latin typeface="Arial" panose="020B0604020202020204" pitchFamily="34" charset="0"/>
              </a:rPr>
              <a:t/>
            </a:r>
            <a:br>
              <a:rPr lang="es-CO" altLang="es-CO" sz="2400">
                <a:latin typeface="Arial" panose="020B0604020202020204" pitchFamily="34" charset="0"/>
              </a:rPr>
            </a:br>
            <a:endParaRPr lang="es-CO" altLang="es-CO" sz="2400">
              <a:latin typeface="Arial" panose="020B0604020202020204" pitchFamily="34" charset="0"/>
            </a:endParaRPr>
          </a:p>
        </p:txBody>
      </p:sp>
      <p:pic>
        <p:nvPicPr>
          <p:cNvPr id="4" name="Imagen 3">
            <a:extLst>
              <a:ext uri="{FF2B5EF4-FFF2-40B4-BE49-F238E27FC236}">
                <a16:creationId xmlns:a16="http://schemas.microsoft.com/office/drawing/2014/main" xmlns="" id="{C17CB236-28BF-CCC8-12F4-C722810BDEE3}"/>
              </a:ext>
            </a:extLst>
          </p:cNvPr>
          <p:cNvPicPr>
            <a:picLocks noChangeAspect="1"/>
          </p:cNvPicPr>
          <p:nvPr/>
        </p:nvPicPr>
        <p:blipFill>
          <a:blip r:embed="rId2"/>
          <a:stretch>
            <a:fillRect/>
          </a:stretch>
        </p:blipFill>
        <p:spPr>
          <a:xfrm>
            <a:off x="330365" y="3429000"/>
            <a:ext cx="2547902" cy="1651253"/>
          </a:xfrm>
          <a:prstGeom prst="rect">
            <a:avLst/>
          </a:prstGeom>
        </p:spPr>
      </p:pic>
    </p:spTree>
    <p:extLst>
      <p:ext uri="{BB962C8B-B14F-4D97-AF65-F5344CB8AC3E}">
        <p14:creationId xmlns:p14="http://schemas.microsoft.com/office/powerpoint/2010/main" val="32837726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xmlns="" id="{E5B4B263-1441-4EFD-AC0D-E3E1D475570C}"/>
              </a:ext>
            </a:extLst>
          </p:cNvPr>
          <p:cNvSpPr>
            <a:spLocks noGrp="1"/>
          </p:cNvSpPr>
          <p:nvPr>
            <p:ph type="title"/>
          </p:nvPr>
        </p:nvSpPr>
        <p:spPr>
          <a:xfrm>
            <a:off x="838200" y="577776"/>
            <a:ext cx="10515600" cy="1325563"/>
          </a:xfrm>
        </p:spPr>
        <p:txBody>
          <a:bodyPr>
            <a:normAutofit/>
          </a:bodyPr>
          <a:lstStyle/>
          <a:p>
            <a:r>
              <a:rPr lang="es-ES" sz="3600" dirty="0">
                <a:solidFill>
                  <a:srgbClr val="4472C4">
                    <a:lumMod val="75000"/>
                  </a:srgbClr>
                </a:solidFill>
                <a:latin typeface="Calibri Light" panose="020F0302020204030204" pitchFamily="34" charset="0"/>
                <a:ea typeface="Calibri Light" panose="020F0302020204030204" pitchFamily="34" charset="0"/>
                <a:cs typeface="Calibri Light" panose="020F0302020204030204" pitchFamily="34" charset="0"/>
              </a:rPr>
              <a:t>Consulta por Profesional de Nutrición</a:t>
            </a:r>
            <a:endParaRPr lang="es-CO" sz="3600" dirty="0">
              <a:latin typeface="Calibri Light" panose="020F0302020204030204" pitchFamily="34" charset="0"/>
              <a:ea typeface="Calibri Light" panose="020F0302020204030204" pitchFamily="34" charset="0"/>
              <a:cs typeface="Calibri Light" panose="020F0302020204030204" pitchFamily="34" charset="0"/>
            </a:endParaRPr>
          </a:p>
        </p:txBody>
      </p:sp>
      <p:sp>
        <p:nvSpPr>
          <p:cNvPr id="5" name="Marcador de contenido 4">
            <a:extLst>
              <a:ext uri="{FF2B5EF4-FFF2-40B4-BE49-F238E27FC236}">
                <a16:creationId xmlns:a16="http://schemas.microsoft.com/office/drawing/2014/main" xmlns="" id="{4E2258EF-F140-48EA-BE52-E91F2E38AB1D}"/>
              </a:ext>
            </a:extLst>
          </p:cNvPr>
          <p:cNvSpPr>
            <a:spLocks noGrp="1"/>
          </p:cNvSpPr>
          <p:nvPr>
            <p:ph idx="1"/>
          </p:nvPr>
        </p:nvSpPr>
        <p:spPr>
          <a:xfrm>
            <a:off x="838200" y="1825625"/>
            <a:ext cx="7645400" cy="4351338"/>
          </a:xfrm>
        </p:spPr>
        <p:txBody>
          <a:bodyPr>
            <a:normAutofit fontScale="92500" lnSpcReduction="10000"/>
          </a:bodyPr>
          <a:lstStyle/>
          <a:p>
            <a:r>
              <a:rPr lang="es-CO" dirty="0">
                <a:latin typeface="Calibri Light" panose="020F0302020204030204" pitchFamily="34" charset="0"/>
                <a:ea typeface="Calibri Light" panose="020F0302020204030204" pitchFamily="34" charset="0"/>
                <a:cs typeface="Calibri Light" panose="020F0302020204030204" pitchFamily="34" charset="0"/>
              </a:rPr>
              <a:t>Al inicio del tratamiento y posteriormente según condición clínica.</a:t>
            </a:r>
          </a:p>
          <a:p>
            <a:r>
              <a:rPr lang="es-PA" dirty="0">
                <a:latin typeface="Calibri Light" panose="020F0302020204030204" pitchFamily="34" charset="0"/>
                <a:ea typeface="Calibri Light" panose="020F0302020204030204" pitchFamily="34" charset="0"/>
                <a:cs typeface="Calibri Light" panose="020F0302020204030204" pitchFamily="34" charset="0"/>
              </a:rPr>
              <a:t>Consulta de valoración nutricional que incluya peso, talla, índice de masa corporal, entre otros parámetros antropométricos.</a:t>
            </a:r>
          </a:p>
          <a:p>
            <a:r>
              <a:rPr lang="es-PA" dirty="0">
                <a:latin typeface="Calibri Light" panose="020F0302020204030204" pitchFamily="34" charset="0"/>
                <a:ea typeface="Calibri Light" panose="020F0302020204030204" pitchFamily="34" charset="0"/>
                <a:cs typeface="Calibri Light" panose="020F0302020204030204" pitchFamily="34" charset="0"/>
              </a:rPr>
              <a:t>Brindar educación sobre recomendaciones alimentarias y nutricionales que se deben adoptar, según la situación particular de cada usuario.</a:t>
            </a:r>
          </a:p>
          <a:p>
            <a:r>
              <a:rPr lang="es-PA" dirty="0">
                <a:latin typeface="Calibri Light" panose="020F0302020204030204" pitchFamily="34" charset="0"/>
                <a:ea typeface="Calibri Light" panose="020F0302020204030204" pitchFamily="34" charset="0"/>
                <a:cs typeface="Calibri Light" panose="020F0302020204030204" pitchFamily="34" charset="0"/>
              </a:rPr>
              <a:t>Prescribir la formulación nutricional complementaria en los pacientes que la requieran que permitan ganar peso y mejorar la función inmune.</a:t>
            </a:r>
            <a:endParaRPr lang="es-CO" dirty="0">
              <a:latin typeface="Calibri Light" panose="020F0302020204030204" pitchFamily="34" charset="0"/>
              <a:ea typeface="Calibri Light" panose="020F0302020204030204" pitchFamily="34" charset="0"/>
              <a:cs typeface="Calibri Light" panose="020F0302020204030204" pitchFamily="34" charset="0"/>
            </a:endParaRPr>
          </a:p>
          <a:p>
            <a:pPr marL="0" indent="0">
              <a:buNone/>
            </a:pPr>
            <a:r>
              <a:rPr lang="es-CO" sz="2200" dirty="0">
                <a:hlinkClick r:id="rId2"/>
              </a:rPr>
              <a:t>https://www.who.int/publications-detail-redirect/9789241506410</a:t>
            </a:r>
            <a:endParaRPr lang="es-CO" sz="2200" dirty="0"/>
          </a:p>
          <a:p>
            <a:pPr marL="0" indent="0">
              <a:buNone/>
            </a:pPr>
            <a:endParaRPr lang="es-CO" dirty="0"/>
          </a:p>
        </p:txBody>
      </p:sp>
      <p:pic>
        <p:nvPicPr>
          <p:cNvPr id="1026" name="Picture 2" descr="Module 6: Nutritional care and support for TB patients | TB Knowledge  Sharing">
            <a:extLst>
              <a:ext uri="{FF2B5EF4-FFF2-40B4-BE49-F238E27FC236}">
                <a16:creationId xmlns:a16="http://schemas.microsoft.com/office/drawing/2014/main" xmlns="" id="{93B3089B-F151-4B32-AF71-712B31059E6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50557" y="1903339"/>
            <a:ext cx="2536285" cy="36253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565045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3833AEE4-9453-479B-998A-7DEA58DE5412}"/>
              </a:ext>
            </a:extLst>
          </p:cNvPr>
          <p:cNvSpPr>
            <a:spLocks noGrp="1"/>
          </p:cNvSpPr>
          <p:nvPr>
            <p:ph type="title"/>
          </p:nvPr>
        </p:nvSpPr>
        <p:spPr>
          <a:xfrm>
            <a:off x="838200" y="500062"/>
            <a:ext cx="10515600" cy="1325563"/>
          </a:xfrm>
        </p:spPr>
        <p:txBody>
          <a:bodyPr/>
          <a:lstStyle/>
          <a:p>
            <a:r>
              <a:rPr lang="es-ES" sz="4400" dirty="0">
                <a:solidFill>
                  <a:srgbClr val="4472C4">
                    <a:lumMod val="75000"/>
                  </a:srgbClr>
                </a:solidFill>
                <a:latin typeface="Calibri Light" panose="020F0302020204030204" pitchFamily="34" charset="0"/>
                <a:ea typeface="Calibri Light" panose="020F0302020204030204" pitchFamily="34" charset="0"/>
                <a:cs typeface="Calibri Light" panose="020F0302020204030204" pitchFamily="34" charset="0"/>
              </a:rPr>
              <a:t>Consulta por Psicología y Trabajo Social</a:t>
            </a:r>
            <a:endParaRPr lang="es-CO" dirty="0">
              <a:latin typeface="Calibri Light" panose="020F0302020204030204" pitchFamily="34" charset="0"/>
              <a:ea typeface="Calibri Light" panose="020F0302020204030204" pitchFamily="34" charset="0"/>
              <a:cs typeface="Calibri Light" panose="020F0302020204030204" pitchFamily="34" charset="0"/>
            </a:endParaRPr>
          </a:p>
        </p:txBody>
      </p:sp>
      <p:sp>
        <p:nvSpPr>
          <p:cNvPr id="3" name="Marcador de contenido 2">
            <a:extLst>
              <a:ext uri="{FF2B5EF4-FFF2-40B4-BE49-F238E27FC236}">
                <a16:creationId xmlns:a16="http://schemas.microsoft.com/office/drawing/2014/main" xmlns="" id="{3CBA9E92-19B6-40AC-B3A0-FDE89756241B}"/>
              </a:ext>
            </a:extLst>
          </p:cNvPr>
          <p:cNvSpPr>
            <a:spLocks noGrp="1"/>
          </p:cNvSpPr>
          <p:nvPr>
            <p:ph idx="1"/>
          </p:nvPr>
        </p:nvSpPr>
        <p:spPr>
          <a:xfrm>
            <a:off x="838199" y="1825625"/>
            <a:ext cx="10016067" cy="4351338"/>
          </a:xfrm>
        </p:spPr>
        <p:txBody>
          <a:bodyPr/>
          <a:lstStyle/>
          <a:p>
            <a:pPr algn="just">
              <a:lnSpc>
                <a:spcPct val="107000"/>
              </a:lnSpc>
              <a:spcAft>
                <a:spcPts val="800"/>
              </a:spcAft>
            </a:pPr>
            <a:r>
              <a:rPr lang="es-CO" sz="1600" kern="100" dirty="0">
                <a:effectLst/>
                <a:latin typeface="Calibri" panose="020F0502020204030204" pitchFamily="34" charset="0"/>
                <a:ea typeface="Calibri" panose="020F0502020204030204" pitchFamily="34" charset="0"/>
                <a:cs typeface="Times New Roman" panose="02020603050405020304" pitchFamily="18" charset="0"/>
              </a:rPr>
              <a:t>Control por psicología al inicio de tratamiento. Acorde a la condición particular, evaluar síntomas psicológicos mediante tamizaje con un instrumento validado ASSIST, AUDIT, SRQ, RQC, según corresponda. Para identificar el riesgo de no adherencia al tratamiento, se realizará la aplicación del instrumento Psicosocial para identificar factores de Alto Riesgo de no adherencia al tratamiento(Ver Anexo 5 resolución 227 de 2020)</a:t>
            </a:r>
          </a:p>
          <a:p>
            <a:pPr algn="just"/>
            <a:r>
              <a:rPr lang="es-CO" sz="1600" kern="100" dirty="0">
                <a:effectLst/>
                <a:latin typeface="Calibri" panose="020F0502020204030204" pitchFamily="34" charset="0"/>
                <a:ea typeface="Calibri" panose="020F0502020204030204" pitchFamily="34" charset="0"/>
                <a:cs typeface="Times New Roman" panose="02020603050405020304" pitchFamily="18" charset="0"/>
              </a:rPr>
              <a:t>En la valoración por trabajo social, en caso de identificar vulnerabilidad social y económica, realizar canalización de la persona a los programas de protección existentes en el territorio y evaluar funcionalidad familiar mediante test de APGAR</a:t>
            </a:r>
          </a:p>
          <a:p>
            <a:endParaRPr lang="es-CO" dirty="0"/>
          </a:p>
        </p:txBody>
      </p:sp>
      <p:pic>
        <p:nvPicPr>
          <p:cNvPr id="5" name="Imagen 4">
            <a:extLst>
              <a:ext uri="{FF2B5EF4-FFF2-40B4-BE49-F238E27FC236}">
                <a16:creationId xmlns:a16="http://schemas.microsoft.com/office/drawing/2014/main" xmlns="" id="{B5EAE26B-EE35-4DC9-B843-57E583A3C102}"/>
              </a:ext>
            </a:extLst>
          </p:cNvPr>
          <p:cNvPicPr>
            <a:picLocks noChangeAspect="1"/>
          </p:cNvPicPr>
          <p:nvPr/>
        </p:nvPicPr>
        <p:blipFill>
          <a:blip r:embed="rId2"/>
          <a:stretch>
            <a:fillRect/>
          </a:stretch>
        </p:blipFill>
        <p:spPr>
          <a:xfrm>
            <a:off x="2065867" y="3733800"/>
            <a:ext cx="7306733" cy="2895600"/>
          </a:xfrm>
          <a:prstGeom prst="rect">
            <a:avLst/>
          </a:prstGeom>
        </p:spPr>
      </p:pic>
    </p:spTree>
    <p:extLst>
      <p:ext uri="{BB962C8B-B14F-4D97-AF65-F5344CB8AC3E}">
        <p14:creationId xmlns:p14="http://schemas.microsoft.com/office/powerpoint/2010/main" val="411679237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5B3DDFD0-ED35-4766-B397-2BD9E9D9060C}"/>
              </a:ext>
            </a:extLst>
          </p:cNvPr>
          <p:cNvSpPr>
            <a:spLocks noGrp="1"/>
          </p:cNvSpPr>
          <p:nvPr>
            <p:ph type="title"/>
          </p:nvPr>
        </p:nvSpPr>
        <p:spPr>
          <a:xfrm>
            <a:off x="838200" y="906992"/>
            <a:ext cx="10515600" cy="1325563"/>
          </a:xfrm>
        </p:spPr>
        <p:txBody>
          <a:bodyPr>
            <a:noAutofit/>
          </a:bodyPr>
          <a:lstStyle/>
          <a:p>
            <a:r>
              <a:rPr lang="es-ES" sz="3200" b="1" dirty="0">
                <a:solidFill>
                  <a:srgbClr val="0070C0"/>
                </a:solidFill>
              </a:rPr>
              <a:t>Tamizaje para evaluar el riesgo de abandono al tratamiento.</a:t>
            </a:r>
            <a:br>
              <a:rPr lang="es-ES" sz="3200" b="1" dirty="0">
                <a:solidFill>
                  <a:srgbClr val="0070C0"/>
                </a:solidFill>
              </a:rPr>
            </a:br>
            <a:endParaRPr lang="es-CO" sz="3200" b="1" dirty="0">
              <a:solidFill>
                <a:srgbClr val="0070C0"/>
              </a:solidFill>
            </a:endParaRPr>
          </a:p>
        </p:txBody>
      </p:sp>
      <p:sp>
        <p:nvSpPr>
          <p:cNvPr id="3" name="Marcador de contenido 2">
            <a:extLst>
              <a:ext uri="{FF2B5EF4-FFF2-40B4-BE49-F238E27FC236}">
                <a16:creationId xmlns:a16="http://schemas.microsoft.com/office/drawing/2014/main" xmlns="" id="{6C5335A9-B498-4713-9BF3-268095A5AE6D}"/>
              </a:ext>
            </a:extLst>
          </p:cNvPr>
          <p:cNvSpPr>
            <a:spLocks noGrp="1"/>
          </p:cNvSpPr>
          <p:nvPr>
            <p:ph idx="1"/>
          </p:nvPr>
        </p:nvSpPr>
        <p:spPr/>
        <p:txBody>
          <a:bodyPr>
            <a:normAutofit/>
          </a:bodyPr>
          <a:lstStyle/>
          <a:p>
            <a:r>
              <a:rPr lang="es-ES" sz="2400" dirty="0">
                <a:latin typeface="Calibri Light" panose="020F0302020204030204" pitchFamily="34" charset="0"/>
                <a:ea typeface="Calibri Light" panose="020F0302020204030204" pitchFamily="34" charset="0"/>
                <a:cs typeface="Calibri Light" panose="020F0302020204030204" pitchFamily="34" charset="0"/>
              </a:rPr>
              <a:t>Se debe aplicar en la IPS primaria o por equipos de salud pública, a personas que presenten abandonos previos al tratamiento, consumo de sustancias psicoactivas, entre otros. (Ver Anexo 5)</a:t>
            </a:r>
          </a:p>
          <a:p>
            <a:r>
              <a:rPr lang="es-ES" sz="2400" dirty="0">
                <a:latin typeface="Calibri Light" panose="020F0302020204030204" pitchFamily="34" charset="0"/>
                <a:ea typeface="Calibri Light" panose="020F0302020204030204" pitchFamily="34" charset="0"/>
                <a:cs typeface="Calibri Light" panose="020F0302020204030204" pitchFamily="34" charset="0"/>
              </a:rPr>
              <a:t>En caso de existir vulnerabilidades sociales y económicas en la persona, canalizar a programas de protección social existentes en la entidad territorial.</a:t>
            </a:r>
            <a:endParaRPr lang="es-CO" sz="2400" dirty="0">
              <a:latin typeface="Calibri Light" panose="020F0302020204030204" pitchFamily="34" charset="0"/>
              <a:ea typeface="Calibri Light" panose="020F0302020204030204" pitchFamily="34" charset="0"/>
              <a:cs typeface="Calibri Light" panose="020F0302020204030204" pitchFamily="34" charset="0"/>
            </a:endParaRPr>
          </a:p>
        </p:txBody>
      </p:sp>
      <p:pic>
        <p:nvPicPr>
          <p:cNvPr id="4" name="Imagen 3">
            <a:extLst>
              <a:ext uri="{FF2B5EF4-FFF2-40B4-BE49-F238E27FC236}">
                <a16:creationId xmlns:a16="http://schemas.microsoft.com/office/drawing/2014/main" xmlns="" id="{CB7317FB-229D-4D06-8468-CC19F0F4CF76}"/>
              </a:ext>
            </a:extLst>
          </p:cNvPr>
          <p:cNvPicPr>
            <a:picLocks noChangeAspect="1"/>
          </p:cNvPicPr>
          <p:nvPr/>
        </p:nvPicPr>
        <p:blipFill>
          <a:blip r:embed="rId2"/>
          <a:stretch>
            <a:fillRect/>
          </a:stretch>
        </p:blipFill>
        <p:spPr>
          <a:xfrm>
            <a:off x="2314131" y="3708274"/>
            <a:ext cx="7309738" cy="2895851"/>
          </a:xfrm>
          <a:prstGeom prst="rect">
            <a:avLst/>
          </a:prstGeom>
        </p:spPr>
      </p:pic>
    </p:spTree>
    <p:extLst>
      <p:ext uri="{BB962C8B-B14F-4D97-AF65-F5344CB8AC3E}">
        <p14:creationId xmlns:p14="http://schemas.microsoft.com/office/powerpoint/2010/main" val="5121282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xmlns="" id="{7B80B8A2-2C83-4F7B-824E-6A19C6FE4053}"/>
              </a:ext>
            </a:extLst>
          </p:cNvPr>
          <p:cNvSpPr>
            <a:spLocks noGrp="1"/>
          </p:cNvSpPr>
          <p:nvPr>
            <p:ph type="title"/>
          </p:nvPr>
        </p:nvSpPr>
        <p:spPr>
          <a:xfrm>
            <a:off x="839788" y="866776"/>
            <a:ext cx="10515600" cy="823912"/>
          </a:xfrm>
        </p:spPr>
        <p:txBody>
          <a:bodyPr>
            <a:normAutofit/>
          </a:bodyPr>
          <a:lstStyle/>
          <a:p>
            <a:r>
              <a:rPr lang="es-CO" sz="2800" dirty="0">
                <a:solidFill>
                  <a:srgbClr val="0070C0"/>
                </a:solidFill>
              </a:rPr>
              <a:t>CONTROL BACTERIOLÓGICO</a:t>
            </a:r>
          </a:p>
        </p:txBody>
      </p:sp>
      <p:sp>
        <p:nvSpPr>
          <p:cNvPr id="6" name="Marcador de contenido 5">
            <a:extLst>
              <a:ext uri="{FF2B5EF4-FFF2-40B4-BE49-F238E27FC236}">
                <a16:creationId xmlns:a16="http://schemas.microsoft.com/office/drawing/2014/main" xmlns="" id="{A701C7F1-7E22-4FE4-8FF9-E7DB2ADB25C7}"/>
              </a:ext>
            </a:extLst>
          </p:cNvPr>
          <p:cNvSpPr>
            <a:spLocks noGrp="1"/>
          </p:cNvSpPr>
          <p:nvPr>
            <p:ph sz="half" idx="2"/>
          </p:nvPr>
        </p:nvSpPr>
        <p:spPr>
          <a:xfrm>
            <a:off x="933211" y="1946680"/>
            <a:ext cx="6836919" cy="4064480"/>
          </a:xfrm>
        </p:spPr>
        <p:txBody>
          <a:bodyPr>
            <a:normAutofit/>
          </a:bodyPr>
          <a:lstStyle/>
          <a:p>
            <a:r>
              <a:rPr lang="es-MX" sz="2400" dirty="0">
                <a:latin typeface="+mj-lt"/>
              </a:rPr>
              <a:t>La recolección de muestra de esputo para control en el tratamiento en casos de tuberculosis pulmonar se realizará con una sola muestra. </a:t>
            </a:r>
          </a:p>
          <a:p>
            <a:r>
              <a:rPr lang="es-MX" sz="2400" dirty="0">
                <a:latin typeface="+mj-lt"/>
              </a:rPr>
              <a:t>Al finalizar la fase intensiva (Final 1ra fase) </a:t>
            </a:r>
            <a:r>
              <a:rPr lang="es-MX" sz="2400" dirty="0">
                <a:solidFill>
                  <a:schemeClr val="accent5">
                    <a:lumMod val="75000"/>
                  </a:schemeClr>
                </a:solidFill>
                <a:latin typeface="+mj-lt"/>
              </a:rPr>
              <a:t>Se deberá realizar control con baciloscopia en tuberculosis pulmonar:</a:t>
            </a:r>
            <a:r>
              <a:rPr lang="es-CO" sz="2400" dirty="0">
                <a:solidFill>
                  <a:schemeClr val="accent5">
                    <a:lumMod val="75000"/>
                  </a:schemeClr>
                </a:solidFill>
                <a:latin typeface="+mj-lt"/>
              </a:rPr>
              <a:t> realizar el control con BK mas o menos cuando se encuentre en la dosis numero 54. </a:t>
            </a:r>
            <a:endParaRPr lang="es-MX" sz="2400" dirty="0">
              <a:solidFill>
                <a:schemeClr val="accent5">
                  <a:lumMod val="75000"/>
                </a:schemeClr>
              </a:solidFill>
              <a:latin typeface="+mj-lt"/>
            </a:endParaRPr>
          </a:p>
          <a:p>
            <a:r>
              <a:rPr lang="es-MX" sz="2400" dirty="0">
                <a:latin typeface="+mj-lt"/>
              </a:rPr>
              <a:t>Control bacteriológico al cuarto mes y al finalizar el tratamiento</a:t>
            </a:r>
            <a:endParaRPr lang="es-CO" sz="2400" dirty="0">
              <a:latin typeface="+mj-lt"/>
            </a:endParaRPr>
          </a:p>
        </p:txBody>
      </p:sp>
      <p:pic>
        <p:nvPicPr>
          <p:cNvPr id="9" name="Marcador de contenido 8">
            <a:extLst>
              <a:ext uri="{FF2B5EF4-FFF2-40B4-BE49-F238E27FC236}">
                <a16:creationId xmlns:a16="http://schemas.microsoft.com/office/drawing/2014/main" xmlns="" id="{405F4DE5-AA83-47A2-B638-69F112BAFB28}"/>
              </a:ext>
            </a:extLst>
          </p:cNvPr>
          <p:cNvPicPr>
            <a:picLocks noGrp="1" noChangeAspect="1"/>
          </p:cNvPicPr>
          <p:nvPr>
            <p:ph sz="quarter" idx="4"/>
          </p:nvPr>
        </p:nvPicPr>
        <p:blipFill>
          <a:blip r:embed="rId2"/>
          <a:stretch>
            <a:fillRect/>
          </a:stretch>
        </p:blipFill>
        <p:spPr>
          <a:xfrm>
            <a:off x="8591789" y="4092520"/>
            <a:ext cx="2619375" cy="1743075"/>
          </a:xfrm>
          <a:prstGeom prst="rect">
            <a:avLst/>
          </a:prstGeom>
        </p:spPr>
      </p:pic>
      <p:pic>
        <p:nvPicPr>
          <p:cNvPr id="3074" name="Picture 2" descr="Baciloscopia - Wikipedia, la enciclopedia libre">
            <a:extLst>
              <a:ext uri="{FF2B5EF4-FFF2-40B4-BE49-F238E27FC236}">
                <a16:creationId xmlns:a16="http://schemas.microsoft.com/office/drawing/2014/main" xmlns="" id="{9F667227-5FAA-4B1F-A7A8-55956DBC239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91789" y="2125183"/>
            <a:ext cx="2667000" cy="1714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400583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3CA07129-658A-48DC-BD03-45123A189B98}"/>
              </a:ext>
            </a:extLst>
          </p:cNvPr>
          <p:cNvSpPr>
            <a:spLocks noGrp="1"/>
          </p:cNvSpPr>
          <p:nvPr>
            <p:ph type="title"/>
          </p:nvPr>
        </p:nvSpPr>
        <p:spPr/>
        <p:txBody>
          <a:bodyPr/>
          <a:lstStyle/>
          <a:p>
            <a:r>
              <a:rPr lang="es-CO" dirty="0"/>
              <a:t/>
            </a:r>
            <a:br>
              <a:rPr lang="es-CO" dirty="0"/>
            </a:br>
            <a:r>
              <a:rPr lang="es-CO" b="1" dirty="0">
                <a:solidFill>
                  <a:srgbClr val="0070C0"/>
                </a:solidFill>
              </a:rPr>
              <a:t>Control bacteriológico</a:t>
            </a:r>
          </a:p>
        </p:txBody>
      </p:sp>
      <p:sp>
        <p:nvSpPr>
          <p:cNvPr id="3" name="Marcador de contenido 2">
            <a:extLst>
              <a:ext uri="{FF2B5EF4-FFF2-40B4-BE49-F238E27FC236}">
                <a16:creationId xmlns:a16="http://schemas.microsoft.com/office/drawing/2014/main" xmlns="" id="{E6901AB7-D1AE-4C1F-9120-9B2197F53705}"/>
              </a:ext>
            </a:extLst>
          </p:cNvPr>
          <p:cNvSpPr>
            <a:spLocks noGrp="1"/>
          </p:cNvSpPr>
          <p:nvPr>
            <p:ph idx="1"/>
          </p:nvPr>
        </p:nvSpPr>
        <p:spPr>
          <a:xfrm>
            <a:off x="838200" y="1825625"/>
            <a:ext cx="7958667" cy="4351338"/>
          </a:xfrm>
        </p:spPr>
        <p:txBody>
          <a:bodyPr>
            <a:normAutofit/>
          </a:bodyPr>
          <a:lstStyle/>
          <a:p>
            <a:r>
              <a:rPr lang="es-MX" sz="2000" dirty="0">
                <a:latin typeface="Calibri Light" panose="020F0302020204030204" pitchFamily="34" charset="0"/>
                <a:ea typeface="Calibri Light" panose="020F0302020204030204" pitchFamily="34" charset="0"/>
                <a:cs typeface="Calibri Light" panose="020F0302020204030204" pitchFamily="34" charset="0"/>
              </a:rPr>
              <a:t>Baciloscopia, al menos cada dos meses hasta finalización del tratamiento.</a:t>
            </a:r>
          </a:p>
          <a:p>
            <a:r>
              <a:rPr lang="es-MX" sz="2000" dirty="0">
                <a:latin typeface="Calibri Light" panose="020F0302020204030204" pitchFamily="34" charset="0"/>
                <a:ea typeface="Calibri Light" panose="020F0302020204030204" pitchFamily="34" charset="0"/>
                <a:cs typeface="Calibri Light" panose="020F0302020204030204" pitchFamily="34" charset="0"/>
              </a:rPr>
              <a:t>Si el diagnóstico se realizó mediante cultivo, los controles deben ser con cultivo. </a:t>
            </a:r>
          </a:p>
          <a:p>
            <a:r>
              <a:rPr lang="es-MX" sz="2000" dirty="0">
                <a:latin typeface="Calibri Light" panose="020F0302020204030204" pitchFamily="34" charset="0"/>
                <a:ea typeface="Calibri Light" panose="020F0302020204030204" pitchFamily="34" charset="0"/>
                <a:cs typeface="Calibri Light" panose="020F0302020204030204" pitchFamily="34" charset="0"/>
              </a:rPr>
              <a:t>Independientemente de que la confirmación bacteriológica haya sido por prueba molecular, el seguimiento o controles se deben hacer por baciloscopia.</a:t>
            </a:r>
          </a:p>
          <a:p>
            <a:r>
              <a:rPr lang="es-CO" sz="2000" kern="100" dirty="0">
                <a:effectLst/>
                <a:latin typeface="Calibri Light" panose="020F0302020204030204" pitchFamily="34" charset="0"/>
                <a:ea typeface="Calibri Light" panose="020F0302020204030204" pitchFamily="34" charset="0"/>
                <a:cs typeface="Calibri Light" panose="020F0302020204030204" pitchFamily="34" charset="0"/>
              </a:rPr>
              <a:t>En los casos diagnosticados con tuberculosis pulmonar se deberá contar con el control bacteriológico al finalizar la fase intensiva, de manera oportuna y sin barreras de acceso, que </a:t>
            </a:r>
            <a:r>
              <a:rPr lang="es-CO" sz="2000" dirty="0">
                <a:effectLst/>
                <a:latin typeface="Calibri Light" panose="020F0302020204030204" pitchFamily="34" charset="0"/>
                <a:ea typeface="Calibri Light" panose="020F0302020204030204" pitchFamily="34" charset="0"/>
                <a:cs typeface="Calibri Light" panose="020F0302020204030204" pitchFamily="34" charset="0"/>
              </a:rPr>
              <a:t>limite la prolongación innecesaria de tratamiento con la fase intensiva.</a:t>
            </a:r>
          </a:p>
          <a:p>
            <a:endParaRPr lang="es-MX" sz="2400" dirty="0"/>
          </a:p>
        </p:txBody>
      </p:sp>
      <p:pic>
        <p:nvPicPr>
          <p:cNvPr id="4" name="Imagen 3">
            <a:extLst>
              <a:ext uri="{FF2B5EF4-FFF2-40B4-BE49-F238E27FC236}">
                <a16:creationId xmlns:a16="http://schemas.microsoft.com/office/drawing/2014/main" xmlns="" id="{4555045B-6EE9-4DDB-AECB-15552AF2CC3A}"/>
              </a:ext>
            </a:extLst>
          </p:cNvPr>
          <p:cNvPicPr>
            <a:picLocks noChangeAspect="1"/>
          </p:cNvPicPr>
          <p:nvPr/>
        </p:nvPicPr>
        <p:blipFill>
          <a:blip r:embed="rId2"/>
          <a:stretch>
            <a:fillRect/>
          </a:stretch>
        </p:blipFill>
        <p:spPr>
          <a:xfrm>
            <a:off x="8796867" y="1471389"/>
            <a:ext cx="2700762" cy="2712955"/>
          </a:xfrm>
          <a:prstGeom prst="rect">
            <a:avLst/>
          </a:prstGeom>
        </p:spPr>
      </p:pic>
      <p:pic>
        <p:nvPicPr>
          <p:cNvPr id="5" name="Imagen 4">
            <a:extLst>
              <a:ext uri="{FF2B5EF4-FFF2-40B4-BE49-F238E27FC236}">
                <a16:creationId xmlns:a16="http://schemas.microsoft.com/office/drawing/2014/main" xmlns="" id="{1502263C-D00C-479B-9118-263CA5F48E48}"/>
              </a:ext>
            </a:extLst>
          </p:cNvPr>
          <p:cNvPicPr>
            <a:picLocks noChangeAspect="1"/>
          </p:cNvPicPr>
          <p:nvPr/>
        </p:nvPicPr>
        <p:blipFill>
          <a:blip r:embed="rId3"/>
          <a:stretch>
            <a:fillRect/>
          </a:stretch>
        </p:blipFill>
        <p:spPr>
          <a:xfrm>
            <a:off x="9006637" y="4339332"/>
            <a:ext cx="2347163" cy="1682642"/>
          </a:xfrm>
          <a:prstGeom prst="rect">
            <a:avLst/>
          </a:prstGeom>
        </p:spPr>
      </p:pic>
    </p:spTree>
    <p:extLst>
      <p:ext uri="{BB962C8B-B14F-4D97-AF65-F5344CB8AC3E}">
        <p14:creationId xmlns:p14="http://schemas.microsoft.com/office/powerpoint/2010/main" val="373152153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F1AABFBD-7B4A-44E7-9B49-DD1D4C7FD306}"/>
              </a:ext>
            </a:extLst>
          </p:cNvPr>
          <p:cNvSpPr>
            <a:spLocks noGrp="1"/>
          </p:cNvSpPr>
          <p:nvPr>
            <p:ph type="title"/>
          </p:nvPr>
        </p:nvSpPr>
        <p:spPr>
          <a:xfrm>
            <a:off x="838200" y="1017059"/>
            <a:ext cx="10515600" cy="1325563"/>
          </a:xfrm>
        </p:spPr>
        <p:txBody>
          <a:bodyPr>
            <a:normAutofit fontScale="90000"/>
          </a:bodyPr>
          <a:lstStyle/>
          <a:p>
            <a:pPr algn="ctr"/>
            <a:r>
              <a:rPr lang="es-ES" sz="2700" dirty="0">
                <a:solidFill>
                  <a:srgbClr val="0070C0"/>
                </a:solidFill>
              </a:rPr>
              <a:t>7.3 </a:t>
            </a:r>
            <a:r>
              <a:rPr lang="es-CO" sz="2700" kern="100" dirty="0">
                <a:solidFill>
                  <a:srgbClr val="0070C0"/>
                </a:solidFill>
                <a:effectLst/>
                <a:ea typeface="Calibri" panose="020F0502020204030204" pitchFamily="34" charset="0"/>
                <a:cs typeface="Times New Roman" panose="02020603050405020304" pitchFamily="18" charset="0"/>
              </a:rPr>
              <a:t>Consideraciones para el seguimiento del tratamiento de tuberculosis </a:t>
            </a:r>
            <a:br>
              <a:rPr lang="es-CO" sz="2700" kern="100" dirty="0">
                <a:solidFill>
                  <a:srgbClr val="0070C0"/>
                </a:solidFill>
                <a:effectLst/>
                <a:ea typeface="Calibri" panose="020F0502020204030204" pitchFamily="34" charset="0"/>
                <a:cs typeface="Times New Roman" panose="02020603050405020304" pitchFamily="18" charset="0"/>
              </a:rPr>
            </a:br>
            <a:r>
              <a:rPr lang="es-CO" sz="2700" kern="100" dirty="0">
                <a:solidFill>
                  <a:srgbClr val="0070C0"/>
                </a:solidFill>
                <a:effectLst/>
                <a:ea typeface="Calibri" panose="020F0502020204030204" pitchFamily="34" charset="0"/>
                <a:cs typeface="Times New Roman" panose="02020603050405020304" pitchFamily="18" charset="0"/>
              </a:rPr>
              <a:t>sensible en adultos</a:t>
            </a:r>
            <a:r>
              <a:rPr lang="es-CO" sz="1800" kern="100" dirty="0">
                <a:effectLst/>
                <a:latin typeface="Calibri" panose="020F0502020204030204" pitchFamily="34" charset="0"/>
                <a:ea typeface="Calibri" panose="020F0502020204030204" pitchFamily="34" charset="0"/>
                <a:cs typeface="Times New Roman" panose="02020603050405020304" pitchFamily="18" charset="0"/>
              </a:rPr>
              <a:t/>
            </a:r>
            <a:br>
              <a:rPr lang="es-CO" sz="1800" kern="100" dirty="0">
                <a:effectLst/>
                <a:latin typeface="Calibri" panose="020F0502020204030204" pitchFamily="34" charset="0"/>
                <a:ea typeface="Calibri" panose="020F0502020204030204" pitchFamily="34" charset="0"/>
                <a:cs typeface="Times New Roman" panose="02020603050405020304" pitchFamily="18" charset="0"/>
              </a:rPr>
            </a:br>
            <a:endParaRPr lang="es-CO" dirty="0"/>
          </a:p>
        </p:txBody>
      </p:sp>
      <p:sp>
        <p:nvSpPr>
          <p:cNvPr id="3" name="Marcador de contenido 2">
            <a:extLst>
              <a:ext uri="{FF2B5EF4-FFF2-40B4-BE49-F238E27FC236}">
                <a16:creationId xmlns:a16="http://schemas.microsoft.com/office/drawing/2014/main" xmlns="" id="{8D8B94DC-5ECA-4314-ABE3-C0327C267946}"/>
              </a:ext>
            </a:extLst>
          </p:cNvPr>
          <p:cNvSpPr>
            <a:spLocks noGrp="1"/>
          </p:cNvSpPr>
          <p:nvPr>
            <p:ph idx="1"/>
          </p:nvPr>
        </p:nvSpPr>
        <p:spPr/>
        <p:txBody>
          <a:bodyPr>
            <a:normAutofit/>
          </a:bodyPr>
          <a:lstStyle/>
          <a:p>
            <a:pPr algn="just">
              <a:lnSpc>
                <a:spcPct val="107000"/>
              </a:lnSpc>
              <a:spcAft>
                <a:spcPts val="800"/>
              </a:spcAft>
            </a:pPr>
            <a:r>
              <a:rPr lang="es-CO" sz="1800" kern="100" dirty="0">
                <a:effectLst/>
                <a:latin typeface="Calibri Light" panose="020F0302020204030204" pitchFamily="34" charset="0"/>
                <a:ea typeface="Calibri Light" panose="020F0302020204030204" pitchFamily="34" charset="0"/>
                <a:cs typeface="Calibri Light" panose="020F0302020204030204" pitchFamily="34" charset="0"/>
              </a:rPr>
              <a:t>En las personas que tengan baciloscopia positiva al final de la primera fase de tratamiento, se deberán verificar los resultados del cultivo inicial del diagnóstico en cuanto a la identificación de la micobacteria y al perfil de resistencia a fármacos de primera línea; adicionalmente, se deberá solicitar una nueva prueba molecular y un nuevo cultivo en medio líquido. Se continuará con los medicamentos de primera fase (fase intensiva) hasta obtener los resultados del perfil de resistencia.</a:t>
            </a:r>
          </a:p>
          <a:p>
            <a:pPr algn="just">
              <a:lnSpc>
                <a:spcPct val="107000"/>
              </a:lnSpc>
              <a:spcAft>
                <a:spcPts val="800"/>
              </a:spcAft>
            </a:pPr>
            <a:r>
              <a:rPr lang="es-CO" sz="1800" kern="100" dirty="0">
                <a:effectLst/>
                <a:latin typeface="Calibri Light" panose="020F0302020204030204" pitchFamily="34" charset="0"/>
                <a:ea typeface="Calibri Light" panose="020F0302020204030204" pitchFamily="34" charset="0"/>
                <a:cs typeface="Calibri Light" panose="020F0302020204030204" pitchFamily="34" charset="0"/>
              </a:rPr>
              <a:t>Si la baciloscopia es positiva al segundo mes, pero el cultivo es negativo, puede deberse a la presencia de bacilos muertos o a dificultades técnicas de laboratorio, por lo cual se debe continuar con el tratamiento y pasar a la siguiente fase; es necesario siempre realizar una prueba molecular para descartar resistencia a los medicamentos y tener en cuenta que prima </a:t>
            </a:r>
            <a:r>
              <a:rPr lang="es-CO" sz="1800" dirty="0">
                <a:effectLst/>
                <a:latin typeface="Calibri Light" panose="020F0302020204030204" pitchFamily="34" charset="0"/>
                <a:ea typeface="Calibri Light" panose="020F0302020204030204" pitchFamily="34" charset="0"/>
                <a:cs typeface="Calibri Light" panose="020F0302020204030204" pitchFamily="34" charset="0"/>
              </a:rPr>
              <a:t>la condición clínica de la persona, en este caso si hay mejoría podrá hacerse el cambio de fase</a:t>
            </a:r>
          </a:p>
          <a:p>
            <a:pPr marL="0" indent="0" algn="just">
              <a:lnSpc>
                <a:spcPct val="107000"/>
              </a:lnSpc>
              <a:spcAft>
                <a:spcPts val="800"/>
              </a:spcAft>
              <a:buNone/>
            </a:pPr>
            <a:endParaRPr lang="es-CO" sz="1600" kern="100" dirty="0">
              <a:effectLst/>
              <a:latin typeface="Calibri Light" panose="020F0302020204030204" pitchFamily="34" charset="0"/>
              <a:ea typeface="Calibri Light" panose="020F0302020204030204" pitchFamily="34" charset="0"/>
              <a:cs typeface="Calibri Light" panose="020F0302020204030204" pitchFamily="34" charset="0"/>
            </a:endParaRPr>
          </a:p>
          <a:p>
            <a:endParaRPr lang="es-CO" dirty="0"/>
          </a:p>
        </p:txBody>
      </p:sp>
    </p:spTree>
    <p:extLst>
      <p:ext uri="{BB962C8B-B14F-4D97-AF65-F5344CB8AC3E}">
        <p14:creationId xmlns:p14="http://schemas.microsoft.com/office/powerpoint/2010/main" val="172033374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7407503E-3DEB-49B9-927B-9C24D4331D6D}"/>
              </a:ext>
            </a:extLst>
          </p:cNvPr>
          <p:cNvSpPr>
            <a:spLocks noGrp="1"/>
          </p:cNvSpPr>
          <p:nvPr>
            <p:ph type="title"/>
          </p:nvPr>
        </p:nvSpPr>
        <p:spPr/>
        <p:txBody>
          <a:bodyPr/>
          <a:lstStyle/>
          <a:p>
            <a:endParaRPr lang="es-CO"/>
          </a:p>
        </p:txBody>
      </p:sp>
      <p:sp>
        <p:nvSpPr>
          <p:cNvPr id="3" name="Marcador de contenido 2">
            <a:extLst>
              <a:ext uri="{FF2B5EF4-FFF2-40B4-BE49-F238E27FC236}">
                <a16:creationId xmlns:a16="http://schemas.microsoft.com/office/drawing/2014/main" xmlns="" id="{C31BB2A3-B2E1-407C-89C7-2735FB6F35C5}"/>
              </a:ext>
            </a:extLst>
          </p:cNvPr>
          <p:cNvSpPr>
            <a:spLocks noGrp="1"/>
          </p:cNvSpPr>
          <p:nvPr>
            <p:ph idx="1"/>
          </p:nvPr>
        </p:nvSpPr>
        <p:spPr/>
        <p:txBody>
          <a:bodyPr/>
          <a:lstStyle/>
          <a:p>
            <a:pPr>
              <a:lnSpc>
                <a:spcPct val="107000"/>
              </a:lnSpc>
              <a:spcAft>
                <a:spcPts val="800"/>
              </a:spcAft>
            </a:pPr>
            <a:endParaRPr lang="es-CO" sz="1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Imagen 4">
            <a:extLst>
              <a:ext uri="{FF2B5EF4-FFF2-40B4-BE49-F238E27FC236}">
                <a16:creationId xmlns:a16="http://schemas.microsoft.com/office/drawing/2014/main" xmlns="" id="{854B48F4-5780-49F3-B3E2-72616FF80D1F}"/>
              </a:ext>
            </a:extLst>
          </p:cNvPr>
          <p:cNvPicPr>
            <a:picLocks noChangeAspect="1"/>
          </p:cNvPicPr>
          <p:nvPr/>
        </p:nvPicPr>
        <p:blipFill>
          <a:blip r:embed="rId2"/>
          <a:stretch>
            <a:fillRect/>
          </a:stretch>
        </p:blipFill>
        <p:spPr>
          <a:xfrm>
            <a:off x="0" y="148035"/>
            <a:ext cx="12192000" cy="6782154"/>
          </a:xfrm>
          <a:prstGeom prst="rect">
            <a:avLst/>
          </a:prstGeom>
        </p:spPr>
      </p:pic>
    </p:spTree>
    <p:extLst>
      <p:ext uri="{BB962C8B-B14F-4D97-AF65-F5344CB8AC3E}">
        <p14:creationId xmlns:p14="http://schemas.microsoft.com/office/powerpoint/2010/main" val="380928241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835712" y="1037122"/>
            <a:ext cx="7354958" cy="1325563"/>
          </a:xfrm>
        </p:spPr>
        <p:txBody>
          <a:bodyPr>
            <a:normAutofit/>
          </a:bodyPr>
          <a:lstStyle/>
          <a:p>
            <a:r>
              <a:rPr lang="es-CO" sz="3600" b="1" dirty="0">
                <a:solidFill>
                  <a:srgbClr val="00B0F0"/>
                </a:solidFill>
              </a:rPr>
              <a:t>Requisitos para solicitar segunda fase de tratamiento anti-TB</a:t>
            </a:r>
            <a:endParaRPr lang="es-CO" sz="3600" dirty="0">
              <a:solidFill>
                <a:srgbClr val="00B0F0"/>
              </a:solidFill>
            </a:endParaRPr>
          </a:p>
        </p:txBody>
      </p:sp>
      <p:sp>
        <p:nvSpPr>
          <p:cNvPr id="3" name="Marcador de contenido 2"/>
          <p:cNvSpPr>
            <a:spLocks noGrp="1"/>
          </p:cNvSpPr>
          <p:nvPr>
            <p:ph idx="1"/>
          </p:nvPr>
        </p:nvSpPr>
        <p:spPr>
          <a:xfrm>
            <a:off x="1835712" y="2581000"/>
            <a:ext cx="6543261" cy="2733122"/>
          </a:xfrm>
        </p:spPr>
        <p:txBody>
          <a:bodyPr>
            <a:normAutofit/>
          </a:bodyPr>
          <a:lstStyle/>
          <a:p>
            <a:r>
              <a:rPr lang="es-CO" sz="2400" dirty="0"/>
              <a:t>correo electrónico realizando la solicitud</a:t>
            </a:r>
          </a:p>
          <a:p>
            <a:r>
              <a:rPr lang="es-CO" sz="2400" dirty="0"/>
              <a:t>Tarjeta de tratamiento cara A y B</a:t>
            </a:r>
          </a:p>
          <a:p>
            <a:r>
              <a:rPr lang="es-CO" sz="2400" dirty="0"/>
              <a:t>Reporte de control BK cuando corresponda </a:t>
            </a:r>
          </a:p>
          <a:p>
            <a:r>
              <a:rPr lang="es-CO" sz="2400" dirty="0"/>
              <a:t>Reporte de Cultivo cuando corresponda</a:t>
            </a:r>
          </a:p>
          <a:p>
            <a:r>
              <a:rPr lang="es-CO" sz="2400" dirty="0"/>
              <a:t>Formulario de solicitud de tratamiento </a:t>
            </a:r>
          </a:p>
          <a:p>
            <a:r>
              <a:rPr lang="es-CO" sz="2400" dirty="0"/>
              <a:t>Fórmula medica </a:t>
            </a:r>
          </a:p>
          <a:p>
            <a:pPr marL="0" indent="0">
              <a:buNone/>
            </a:pPr>
            <a:endParaRPr lang="es-CO" sz="2400" dirty="0"/>
          </a:p>
          <a:p>
            <a:endParaRPr lang="es-CO" sz="2400" dirty="0"/>
          </a:p>
        </p:txBody>
      </p:sp>
      <p:pic>
        <p:nvPicPr>
          <p:cNvPr id="4" name="Imagen 3">
            <a:extLst>
              <a:ext uri="{FF2B5EF4-FFF2-40B4-BE49-F238E27FC236}">
                <a16:creationId xmlns:a16="http://schemas.microsoft.com/office/drawing/2014/main" xmlns="" id="{F06F36DE-A8B4-4D47-8E95-11412D497FFA}"/>
              </a:ext>
            </a:extLst>
          </p:cNvPr>
          <p:cNvPicPr>
            <a:picLocks noChangeAspect="1"/>
          </p:cNvPicPr>
          <p:nvPr/>
        </p:nvPicPr>
        <p:blipFill>
          <a:blip r:embed="rId2"/>
          <a:stretch>
            <a:fillRect/>
          </a:stretch>
        </p:blipFill>
        <p:spPr>
          <a:xfrm>
            <a:off x="8812696" y="2782957"/>
            <a:ext cx="3379304" cy="4075043"/>
          </a:xfrm>
          <a:prstGeom prst="rect">
            <a:avLst/>
          </a:prstGeom>
        </p:spPr>
      </p:pic>
      <p:pic>
        <p:nvPicPr>
          <p:cNvPr id="5" name="Imagen 4">
            <a:extLst>
              <a:ext uri="{FF2B5EF4-FFF2-40B4-BE49-F238E27FC236}">
                <a16:creationId xmlns:a16="http://schemas.microsoft.com/office/drawing/2014/main" xmlns="" id="{74F1AE2E-F86A-EC40-B35A-B3CB49F4F961}"/>
              </a:ext>
            </a:extLst>
          </p:cNvPr>
          <p:cNvPicPr>
            <a:picLocks noChangeAspect="1"/>
          </p:cNvPicPr>
          <p:nvPr/>
        </p:nvPicPr>
        <p:blipFill rotWithShape="1">
          <a:blip r:embed="rId3"/>
          <a:srcRect l="30857" b="12011"/>
          <a:stretch/>
        </p:blipFill>
        <p:spPr>
          <a:xfrm>
            <a:off x="-1" y="3122491"/>
            <a:ext cx="1921565" cy="3735509"/>
          </a:xfrm>
          <a:prstGeom prst="rect">
            <a:avLst/>
          </a:prstGeom>
        </p:spPr>
      </p:pic>
      <p:pic>
        <p:nvPicPr>
          <p:cNvPr id="7" name="Imagen 6">
            <a:extLst>
              <a:ext uri="{FF2B5EF4-FFF2-40B4-BE49-F238E27FC236}">
                <a16:creationId xmlns:a16="http://schemas.microsoft.com/office/drawing/2014/main" xmlns="" id="{88CC79BF-7FE9-6246-B760-20AD9B4A5C1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20595088">
            <a:off x="9943480" y="1037122"/>
            <a:ext cx="1325563" cy="1325563"/>
          </a:xfrm>
          <a:prstGeom prst="rect">
            <a:avLst/>
          </a:prstGeom>
        </p:spPr>
      </p:pic>
    </p:spTree>
    <p:extLst>
      <p:ext uri="{BB962C8B-B14F-4D97-AF65-F5344CB8AC3E}">
        <p14:creationId xmlns:p14="http://schemas.microsoft.com/office/powerpoint/2010/main" val="389545145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C7EA85F6-A24F-4219-8BBE-93367E6DBC37}"/>
              </a:ext>
            </a:extLst>
          </p:cNvPr>
          <p:cNvSpPr>
            <a:spLocks noGrp="1"/>
          </p:cNvSpPr>
          <p:nvPr>
            <p:ph type="title"/>
          </p:nvPr>
        </p:nvSpPr>
        <p:spPr>
          <a:xfrm>
            <a:off x="838200" y="681037"/>
            <a:ext cx="10515600" cy="1325563"/>
          </a:xfrm>
        </p:spPr>
        <p:txBody>
          <a:bodyPr>
            <a:normAutofit/>
          </a:bodyPr>
          <a:lstStyle/>
          <a:p>
            <a:r>
              <a:rPr lang="es-CO" sz="2400" dirty="0">
                <a:latin typeface="Calibri Light" panose="020F0302020204030204" pitchFamily="34" charset="0"/>
                <a:ea typeface="Calibri Light" panose="020F0302020204030204" pitchFamily="34" charset="0"/>
                <a:cs typeface="Calibri Light" panose="020F0302020204030204" pitchFamily="34" charset="0"/>
              </a:rPr>
              <a:t> </a:t>
            </a:r>
            <a:r>
              <a:rPr lang="es-CO" sz="2400" b="1" dirty="0">
                <a:solidFill>
                  <a:srgbClr val="0070C0"/>
                </a:solidFill>
                <a:latin typeface="Calibri Light" panose="020F0302020204030204" pitchFamily="34" charset="0"/>
                <a:ea typeface="Calibri Light" panose="020F0302020204030204" pitchFamily="34" charset="0"/>
                <a:cs typeface="Calibri Light" panose="020F0302020204030204" pitchFamily="34" charset="0"/>
              </a:rPr>
              <a:t>Perfil del Auxiliar  de enfermería en el programa de Tuberculosis.</a:t>
            </a:r>
          </a:p>
        </p:txBody>
      </p:sp>
      <p:sp>
        <p:nvSpPr>
          <p:cNvPr id="3" name="Marcador de contenido 2">
            <a:extLst>
              <a:ext uri="{FF2B5EF4-FFF2-40B4-BE49-F238E27FC236}">
                <a16:creationId xmlns:a16="http://schemas.microsoft.com/office/drawing/2014/main" xmlns="" id="{D57E72B3-FF18-4045-A949-B41863B05CA0}"/>
              </a:ext>
            </a:extLst>
          </p:cNvPr>
          <p:cNvSpPr>
            <a:spLocks noGrp="1"/>
          </p:cNvSpPr>
          <p:nvPr>
            <p:ph idx="1"/>
          </p:nvPr>
        </p:nvSpPr>
        <p:spPr>
          <a:xfrm>
            <a:off x="882468" y="1626128"/>
            <a:ext cx="8195733" cy="4351338"/>
          </a:xfrm>
        </p:spPr>
        <p:txBody>
          <a:bodyPr>
            <a:noAutofit/>
          </a:bodyPr>
          <a:lstStyle/>
          <a:p>
            <a:r>
              <a:rPr lang="es-CO" sz="1800" dirty="0">
                <a:latin typeface="Calibri Light" panose="020F0302020204030204" pitchFamily="34" charset="0"/>
                <a:ea typeface="Calibri Light" panose="020F0302020204030204" pitchFamily="34" charset="0"/>
                <a:cs typeface="Calibri Light" panose="020F0302020204030204" pitchFamily="34" charset="0"/>
              </a:rPr>
              <a:t>Es una persona que goza de la confianza de la comunidad , está dispuesto a colaborar con las instituciones de salud en orientar a los integrantes de la comunidad , para la prevención, detección y tratamiento de la tuberculosis.</a:t>
            </a:r>
          </a:p>
          <a:p>
            <a:r>
              <a:rPr lang="es-CO" sz="1800" dirty="0">
                <a:latin typeface="Calibri Light" panose="020F0302020204030204" pitchFamily="34" charset="0"/>
                <a:ea typeface="Calibri Light" panose="020F0302020204030204" pitchFamily="34" charset="0"/>
                <a:cs typeface="Calibri Light" panose="020F0302020204030204" pitchFamily="34" charset="0"/>
              </a:rPr>
              <a:t>Busca a nivel Institucional y en la comunidad Sintomáticos Respiratorios de acuerdo a las nuevas definiciones</a:t>
            </a:r>
          </a:p>
          <a:p>
            <a:r>
              <a:rPr lang="es-ES" sz="1800" dirty="0">
                <a:latin typeface="Calibri Light" panose="020F0302020204030204" pitchFamily="34" charset="0"/>
                <a:ea typeface="Calibri Light" panose="020F0302020204030204" pitchFamily="34" charset="0"/>
                <a:cs typeface="Calibri Light" panose="020F0302020204030204" pitchFamily="34" charset="0"/>
              </a:rPr>
              <a:t>Colabora con el personal de salud para el desarrollo en el entorno hogar, comunitario, Institucional, educativo y laboral de charlas educativas, para Impartir información y educación en Prevención, diagnostico, tratamiento y seguimiento.</a:t>
            </a:r>
          </a:p>
          <a:p>
            <a:pPr marL="0" indent="0">
              <a:buNone/>
            </a:pPr>
            <a:r>
              <a:rPr lang="es-CO" sz="1800" dirty="0">
                <a:latin typeface="Calibri Light" panose="020F0302020204030204" pitchFamily="34" charset="0"/>
                <a:ea typeface="Calibri Light" panose="020F0302020204030204" pitchFamily="34" charset="0"/>
                <a:cs typeface="Calibri Light" panose="020F0302020204030204" pitchFamily="34" charset="0"/>
              </a:rPr>
              <a:t>¿Qué es la tuberculosis? </a:t>
            </a:r>
          </a:p>
          <a:p>
            <a:r>
              <a:rPr lang="es-CO" sz="1800" dirty="0">
                <a:latin typeface="Calibri Light" panose="020F0302020204030204" pitchFamily="34" charset="0"/>
                <a:ea typeface="Calibri Light" panose="020F0302020204030204" pitchFamily="34" charset="0"/>
                <a:cs typeface="Calibri Light" panose="020F0302020204030204" pitchFamily="34" charset="0"/>
              </a:rPr>
              <a:t>Cuáles son los signos y síntomas</a:t>
            </a:r>
          </a:p>
          <a:p>
            <a:r>
              <a:rPr lang="es-CO" sz="1800" dirty="0">
                <a:latin typeface="Calibri Light" panose="020F0302020204030204" pitchFamily="34" charset="0"/>
                <a:ea typeface="Calibri Light" panose="020F0302020204030204" pitchFamily="34" charset="0"/>
                <a:cs typeface="Calibri Light" panose="020F0302020204030204" pitchFamily="34" charset="0"/>
              </a:rPr>
              <a:t>Cómo se contagia</a:t>
            </a:r>
          </a:p>
          <a:p>
            <a:r>
              <a:rPr lang="es-CO" sz="1800" dirty="0">
                <a:latin typeface="Calibri Light" panose="020F0302020204030204" pitchFamily="34" charset="0"/>
                <a:ea typeface="Calibri Light" panose="020F0302020204030204" pitchFamily="34" charset="0"/>
                <a:cs typeface="Calibri Light" panose="020F0302020204030204" pitchFamily="34" charset="0"/>
              </a:rPr>
              <a:t>Cómo se diagnostica</a:t>
            </a:r>
          </a:p>
          <a:p>
            <a:r>
              <a:rPr lang="es-CO" sz="1800" dirty="0">
                <a:latin typeface="Calibri Light" panose="020F0302020204030204" pitchFamily="34" charset="0"/>
                <a:ea typeface="Calibri Light" panose="020F0302020204030204" pitchFamily="34" charset="0"/>
                <a:cs typeface="Calibri Light" panose="020F0302020204030204" pitchFamily="34" charset="0"/>
              </a:rPr>
              <a:t>Cómo se cura</a:t>
            </a:r>
          </a:p>
          <a:p>
            <a:r>
              <a:rPr lang="es-CO" sz="1800" dirty="0">
                <a:latin typeface="Calibri Light" panose="020F0302020204030204" pitchFamily="34" charset="0"/>
                <a:ea typeface="Calibri Light" panose="020F0302020204030204" pitchFamily="34" charset="0"/>
                <a:cs typeface="Calibri Light" panose="020F0302020204030204" pitchFamily="34" charset="0"/>
              </a:rPr>
              <a:t>Cómo se previene</a:t>
            </a:r>
          </a:p>
        </p:txBody>
      </p:sp>
      <p:pic>
        <p:nvPicPr>
          <p:cNvPr id="6" name="Imagen 5">
            <a:extLst>
              <a:ext uri="{FF2B5EF4-FFF2-40B4-BE49-F238E27FC236}">
                <a16:creationId xmlns:a16="http://schemas.microsoft.com/office/drawing/2014/main" xmlns="" id="{AC39DE33-42BC-4511-BA37-E57ED24689C8}"/>
              </a:ext>
            </a:extLst>
          </p:cNvPr>
          <p:cNvPicPr>
            <a:picLocks noChangeAspect="1"/>
          </p:cNvPicPr>
          <p:nvPr/>
        </p:nvPicPr>
        <p:blipFill>
          <a:blip r:embed="rId2"/>
          <a:stretch>
            <a:fillRect/>
          </a:stretch>
        </p:blipFill>
        <p:spPr>
          <a:xfrm>
            <a:off x="5446721" y="4525046"/>
            <a:ext cx="1207112" cy="996032"/>
          </a:xfrm>
          <a:prstGeom prst="rect">
            <a:avLst/>
          </a:prstGeom>
        </p:spPr>
      </p:pic>
      <p:pic>
        <p:nvPicPr>
          <p:cNvPr id="7" name="Imagen 6">
            <a:extLst>
              <a:ext uri="{FF2B5EF4-FFF2-40B4-BE49-F238E27FC236}">
                <a16:creationId xmlns:a16="http://schemas.microsoft.com/office/drawing/2014/main" xmlns="" id="{0C571E90-A939-413C-8ECB-C35555F08C92}"/>
              </a:ext>
            </a:extLst>
          </p:cNvPr>
          <p:cNvPicPr>
            <a:picLocks noChangeAspect="1"/>
          </p:cNvPicPr>
          <p:nvPr/>
        </p:nvPicPr>
        <p:blipFill>
          <a:blip r:embed="rId3"/>
          <a:stretch>
            <a:fillRect/>
          </a:stretch>
        </p:blipFill>
        <p:spPr>
          <a:xfrm>
            <a:off x="7127865" y="3920408"/>
            <a:ext cx="1243692" cy="1012024"/>
          </a:xfrm>
          <a:prstGeom prst="rect">
            <a:avLst/>
          </a:prstGeom>
        </p:spPr>
      </p:pic>
      <p:pic>
        <p:nvPicPr>
          <p:cNvPr id="8" name="Imagen 7">
            <a:extLst>
              <a:ext uri="{FF2B5EF4-FFF2-40B4-BE49-F238E27FC236}">
                <a16:creationId xmlns:a16="http://schemas.microsoft.com/office/drawing/2014/main" xmlns="" id="{D7526CD5-5A18-4810-B34C-CE812A6C1AD3}"/>
              </a:ext>
            </a:extLst>
          </p:cNvPr>
          <p:cNvPicPr>
            <a:picLocks noChangeAspect="1"/>
          </p:cNvPicPr>
          <p:nvPr/>
        </p:nvPicPr>
        <p:blipFill>
          <a:blip r:embed="rId4"/>
          <a:stretch>
            <a:fillRect/>
          </a:stretch>
        </p:blipFill>
        <p:spPr>
          <a:xfrm>
            <a:off x="9078202" y="3920408"/>
            <a:ext cx="1210460" cy="1012024"/>
          </a:xfrm>
          <a:prstGeom prst="rect">
            <a:avLst/>
          </a:prstGeom>
        </p:spPr>
      </p:pic>
      <p:pic>
        <p:nvPicPr>
          <p:cNvPr id="9" name="Imagen 8">
            <a:extLst>
              <a:ext uri="{FF2B5EF4-FFF2-40B4-BE49-F238E27FC236}">
                <a16:creationId xmlns:a16="http://schemas.microsoft.com/office/drawing/2014/main" xmlns="" id="{B7265808-C03C-44A7-BCAD-EAC8FDFF5B0E}"/>
              </a:ext>
            </a:extLst>
          </p:cNvPr>
          <p:cNvPicPr>
            <a:picLocks noChangeAspect="1"/>
          </p:cNvPicPr>
          <p:nvPr/>
        </p:nvPicPr>
        <p:blipFill>
          <a:blip r:embed="rId5"/>
          <a:stretch>
            <a:fillRect/>
          </a:stretch>
        </p:blipFill>
        <p:spPr>
          <a:xfrm>
            <a:off x="7053798" y="5379141"/>
            <a:ext cx="1244601" cy="1012024"/>
          </a:xfrm>
          <a:prstGeom prst="rect">
            <a:avLst/>
          </a:prstGeom>
        </p:spPr>
      </p:pic>
      <p:pic>
        <p:nvPicPr>
          <p:cNvPr id="10" name="Imagen 9">
            <a:extLst>
              <a:ext uri="{FF2B5EF4-FFF2-40B4-BE49-F238E27FC236}">
                <a16:creationId xmlns:a16="http://schemas.microsoft.com/office/drawing/2014/main" xmlns="" id="{5F92F393-382B-451A-8468-7CE3D0A915DB}"/>
              </a:ext>
            </a:extLst>
          </p:cNvPr>
          <p:cNvPicPr>
            <a:picLocks noChangeAspect="1"/>
          </p:cNvPicPr>
          <p:nvPr/>
        </p:nvPicPr>
        <p:blipFill>
          <a:blip r:embed="rId6"/>
          <a:stretch>
            <a:fillRect/>
          </a:stretch>
        </p:blipFill>
        <p:spPr>
          <a:xfrm>
            <a:off x="8840158" y="5491926"/>
            <a:ext cx="888041" cy="880937"/>
          </a:xfrm>
          <a:prstGeom prst="rect">
            <a:avLst/>
          </a:prstGeom>
        </p:spPr>
      </p:pic>
      <p:pic>
        <p:nvPicPr>
          <p:cNvPr id="11" name="Imagen 10">
            <a:extLst>
              <a:ext uri="{FF2B5EF4-FFF2-40B4-BE49-F238E27FC236}">
                <a16:creationId xmlns:a16="http://schemas.microsoft.com/office/drawing/2014/main" xmlns="" id="{0AA16C42-2E8A-474B-BED7-44C3DBFBE9E7}"/>
              </a:ext>
            </a:extLst>
          </p:cNvPr>
          <p:cNvPicPr>
            <a:picLocks noChangeAspect="1"/>
          </p:cNvPicPr>
          <p:nvPr/>
        </p:nvPicPr>
        <p:blipFill>
          <a:blip r:embed="rId7"/>
          <a:stretch>
            <a:fillRect/>
          </a:stretch>
        </p:blipFill>
        <p:spPr>
          <a:xfrm>
            <a:off x="8967158" y="5241969"/>
            <a:ext cx="634039" cy="274344"/>
          </a:xfrm>
          <a:prstGeom prst="rect">
            <a:avLst/>
          </a:prstGeom>
        </p:spPr>
      </p:pic>
    </p:spTree>
    <p:extLst>
      <p:ext uri="{BB962C8B-B14F-4D97-AF65-F5344CB8AC3E}">
        <p14:creationId xmlns:p14="http://schemas.microsoft.com/office/powerpoint/2010/main" val="321282005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8B099BFC-B033-41A2-ADED-20338C5C2C6D}"/>
              </a:ext>
            </a:extLst>
          </p:cNvPr>
          <p:cNvSpPr>
            <a:spLocks noGrp="1"/>
          </p:cNvSpPr>
          <p:nvPr>
            <p:ph type="title"/>
          </p:nvPr>
        </p:nvSpPr>
        <p:spPr>
          <a:xfrm>
            <a:off x="558800" y="1162843"/>
            <a:ext cx="10515600" cy="1325563"/>
          </a:xfrm>
        </p:spPr>
        <p:txBody>
          <a:bodyPr>
            <a:normAutofit fontScale="90000"/>
          </a:bodyPr>
          <a:lstStyle/>
          <a:p>
            <a:r>
              <a:rPr lang="es-ES" sz="3100" b="1" dirty="0">
                <a:solidFill>
                  <a:srgbClr val="0070C0"/>
                </a:solidFill>
              </a:rPr>
              <a:t>¿Cuáles son las responsabilidades del  auxiliar de salud en tuberculosis ?</a:t>
            </a:r>
            <a:r>
              <a:rPr lang="es-ES" sz="4400" b="1" dirty="0">
                <a:solidFill>
                  <a:srgbClr val="0070C0"/>
                </a:solidFill>
              </a:rPr>
              <a:t/>
            </a:r>
            <a:br>
              <a:rPr lang="es-ES" sz="4400" b="1" dirty="0">
                <a:solidFill>
                  <a:srgbClr val="0070C0"/>
                </a:solidFill>
              </a:rPr>
            </a:br>
            <a:endParaRPr lang="es-CO" b="1" dirty="0">
              <a:solidFill>
                <a:srgbClr val="0070C0"/>
              </a:solidFill>
            </a:endParaRPr>
          </a:p>
        </p:txBody>
      </p:sp>
      <p:sp>
        <p:nvSpPr>
          <p:cNvPr id="3" name="Marcador de contenido 2">
            <a:extLst>
              <a:ext uri="{FF2B5EF4-FFF2-40B4-BE49-F238E27FC236}">
                <a16:creationId xmlns:a16="http://schemas.microsoft.com/office/drawing/2014/main" xmlns="" id="{1AAF5388-DF95-4565-9AD3-BDDC6267A5BB}"/>
              </a:ext>
            </a:extLst>
          </p:cNvPr>
          <p:cNvSpPr>
            <a:spLocks noGrp="1"/>
          </p:cNvSpPr>
          <p:nvPr>
            <p:ph idx="1"/>
          </p:nvPr>
        </p:nvSpPr>
        <p:spPr/>
        <p:txBody>
          <a:bodyPr>
            <a:normAutofit fontScale="92500" lnSpcReduction="10000"/>
          </a:bodyPr>
          <a:lstStyle/>
          <a:p>
            <a:endParaRPr lang="es-ES" sz="2800" dirty="0"/>
          </a:p>
          <a:p>
            <a:pPr algn="just">
              <a:lnSpc>
                <a:spcPct val="100000"/>
              </a:lnSpc>
              <a:spcBef>
                <a:spcPts val="0"/>
              </a:spcBef>
              <a:buSzPts val="1000"/>
              <a:buFont typeface="Wingdings" panose="05000000000000000000" pitchFamily="2" charset="2"/>
              <a:buChar char="§"/>
              <a:tabLst>
                <a:tab pos="216535" algn="l"/>
                <a:tab pos="270510" algn="l"/>
                <a:tab pos="1466850" algn="l"/>
              </a:tabLst>
              <a:defRPr/>
            </a:pPr>
            <a:r>
              <a:rPr lang="es-CO" sz="2300" dirty="0">
                <a:effectLst/>
                <a:latin typeface="Calibri Light" panose="020F0302020204030204" pitchFamily="34" charset="0"/>
                <a:ea typeface="Calibri Light" panose="020F0302020204030204" pitchFamily="34" charset="0"/>
                <a:cs typeface="Calibri Light" panose="020F0302020204030204" pitchFamily="34" charset="0"/>
              </a:rPr>
              <a:t>Verificar en cada control el peso de la persona y e informar para el ajuste las dosis del medicamento acorde con el peso.</a:t>
            </a:r>
          </a:p>
          <a:p>
            <a:pPr algn="just">
              <a:buSzPts val="1000"/>
              <a:buFont typeface="Wingdings" panose="05000000000000000000" pitchFamily="2" charset="2"/>
              <a:buChar char="§"/>
              <a:tabLst>
                <a:tab pos="216535" algn="l"/>
                <a:tab pos="270510" algn="l"/>
                <a:tab pos="1466850" algn="l"/>
              </a:tabLst>
            </a:pPr>
            <a:r>
              <a:rPr lang="es-CO" sz="2300" dirty="0">
                <a:effectLst/>
                <a:latin typeface="Calibri Light" panose="020F0302020204030204" pitchFamily="34" charset="0"/>
                <a:ea typeface="Calibri Light" panose="020F0302020204030204" pitchFamily="34" charset="0"/>
                <a:cs typeface="Calibri Light" panose="020F0302020204030204" pitchFamily="34" charset="0"/>
              </a:rPr>
              <a:t>Canalizar a la persona afectada a las consultas por medicina, enfermería, nutrición, trabajo social o psicología y a la toma de exámenes de control que correspondan, de manera oportuna.</a:t>
            </a:r>
          </a:p>
          <a:p>
            <a:pPr algn="just">
              <a:buSzPts val="1000"/>
              <a:buFont typeface="Wingdings" panose="05000000000000000000" pitchFamily="2" charset="2"/>
              <a:buChar char="§"/>
              <a:tabLst>
                <a:tab pos="216535" algn="l"/>
                <a:tab pos="270510" algn="l"/>
                <a:tab pos="1466850" algn="l"/>
              </a:tabLst>
            </a:pPr>
            <a:r>
              <a:rPr lang="es-CO" sz="2300" dirty="0">
                <a:effectLst/>
                <a:latin typeface="Calibri Light" panose="020F0302020204030204" pitchFamily="34" charset="0"/>
                <a:ea typeface="Calibri Light" panose="020F0302020204030204" pitchFamily="34" charset="0"/>
                <a:cs typeface="Calibri Light" panose="020F0302020204030204" pitchFamily="34" charset="0"/>
              </a:rPr>
              <a:t>Informar al paciente y familia que los controles y valoraciones de la persona afectada por tuberculosis están libres de copagos y cuotas moderadoras. </a:t>
            </a:r>
          </a:p>
          <a:p>
            <a:pPr algn="just">
              <a:buSzPts val="1000"/>
              <a:buFont typeface="Wingdings" panose="05000000000000000000" pitchFamily="2" charset="2"/>
              <a:buChar char="§"/>
              <a:tabLst>
                <a:tab pos="216535" algn="l"/>
                <a:tab pos="270510" algn="l"/>
                <a:tab pos="1466850" algn="l"/>
              </a:tabLst>
            </a:pPr>
            <a:r>
              <a:rPr lang="es-CO" sz="2300" dirty="0">
                <a:effectLst/>
                <a:latin typeface="Calibri Light" panose="020F0302020204030204" pitchFamily="34" charset="0"/>
                <a:ea typeface="Calibri Light" panose="020F0302020204030204" pitchFamily="34" charset="0"/>
                <a:cs typeface="Calibri Light" panose="020F0302020204030204" pitchFamily="34" charset="0"/>
              </a:rPr>
              <a:t>Coordinar con Las </a:t>
            </a:r>
            <a:r>
              <a:rPr lang="es-CO" sz="2300" dirty="0" err="1">
                <a:effectLst/>
                <a:latin typeface="Calibri Light" panose="020F0302020204030204" pitchFamily="34" charset="0"/>
                <a:ea typeface="Calibri Light" panose="020F0302020204030204" pitchFamily="34" charset="0"/>
                <a:cs typeface="Calibri Light" panose="020F0302020204030204" pitchFamily="34" charset="0"/>
              </a:rPr>
              <a:t>EAPBs</a:t>
            </a:r>
            <a:r>
              <a:rPr lang="es-CO" sz="2300" dirty="0">
                <a:effectLst/>
                <a:latin typeface="Calibri Light" panose="020F0302020204030204" pitchFamily="34" charset="0"/>
                <a:ea typeface="Calibri Light" panose="020F0302020204030204" pitchFamily="34" charset="0"/>
                <a:cs typeface="Calibri Light" panose="020F0302020204030204" pitchFamily="34" charset="0"/>
              </a:rPr>
              <a:t> y coordinador de tuberculosis para que las </a:t>
            </a:r>
            <a:endParaRPr lang="es-CO" sz="2300" dirty="0">
              <a:latin typeface="Calibri Light" panose="020F0302020204030204" pitchFamily="34" charset="0"/>
              <a:ea typeface="Calibri Light" panose="020F0302020204030204" pitchFamily="34" charset="0"/>
              <a:cs typeface="Calibri Light" panose="020F0302020204030204" pitchFamily="34" charset="0"/>
            </a:endParaRPr>
          </a:p>
          <a:p>
            <a:pPr marL="0" indent="0" algn="just">
              <a:buSzPts val="1000"/>
              <a:buNone/>
              <a:tabLst>
                <a:tab pos="216535" algn="l"/>
                <a:tab pos="270510" algn="l"/>
                <a:tab pos="1466850" algn="l"/>
              </a:tabLst>
            </a:pPr>
            <a:r>
              <a:rPr lang="es-CO" sz="2300" dirty="0">
                <a:effectLst/>
                <a:latin typeface="Calibri Light" panose="020F0302020204030204" pitchFamily="34" charset="0"/>
                <a:ea typeface="Calibri Light" panose="020F0302020204030204" pitchFamily="34" charset="0"/>
                <a:cs typeface="Calibri Light" panose="020F0302020204030204" pitchFamily="34" charset="0"/>
              </a:rPr>
              <a:t>	citas de control no implique para el usuario trámites de autorización, </a:t>
            </a:r>
          </a:p>
          <a:p>
            <a:pPr marL="0" indent="0" algn="just">
              <a:buSzPts val="1000"/>
              <a:buNone/>
              <a:tabLst>
                <a:tab pos="216535" algn="l"/>
                <a:tab pos="270510" algn="l"/>
                <a:tab pos="1466850" algn="l"/>
              </a:tabLst>
            </a:pPr>
            <a:r>
              <a:rPr lang="es-CO" sz="2300" dirty="0">
                <a:effectLst/>
                <a:latin typeface="Calibri Light" panose="020F0302020204030204" pitchFamily="34" charset="0"/>
                <a:ea typeface="Calibri Light" panose="020F0302020204030204" pitchFamily="34" charset="0"/>
                <a:cs typeface="Calibri Light" panose="020F0302020204030204" pitchFamily="34" charset="0"/>
              </a:rPr>
              <a:t>	o gestión de solicitud de citas, esto con el fin de mejorar la </a:t>
            </a:r>
          </a:p>
          <a:p>
            <a:pPr marL="0" indent="0" algn="just">
              <a:buSzPts val="1000"/>
              <a:buNone/>
              <a:tabLst>
                <a:tab pos="216535" algn="l"/>
                <a:tab pos="270510" algn="l"/>
                <a:tab pos="1466850" algn="l"/>
              </a:tabLst>
            </a:pPr>
            <a:r>
              <a:rPr lang="es-CO" sz="2300" dirty="0">
                <a:latin typeface="Calibri Light" panose="020F0302020204030204" pitchFamily="34" charset="0"/>
                <a:ea typeface="Calibri Light" panose="020F0302020204030204" pitchFamily="34" charset="0"/>
                <a:cs typeface="Calibri Light" panose="020F0302020204030204" pitchFamily="34" charset="0"/>
              </a:rPr>
              <a:t>	</a:t>
            </a:r>
            <a:r>
              <a:rPr lang="es-CO" sz="2300" dirty="0">
                <a:effectLst/>
                <a:latin typeface="Calibri Light" panose="020F0302020204030204" pitchFamily="34" charset="0"/>
                <a:ea typeface="Calibri Light" panose="020F0302020204030204" pitchFamily="34" charset="0"/>
                <a:cs typeface="Calibri Light" panose="020F0302020204030204" pitchFamily="34" charset="0"/>
              </a:rPr>
              <a:t>oportunidad de acceso a la atención en salud. </a:t>
            </a:r>
          </a:p>
          <a:p>
            <a:endParaRPr lang="es-CO" dirty="0"/>
          </a:p>
        </p:txBody>
      </p:sp>
      <p:pic>
        <p:nvPicPr>
          <p:cNvPr id="4" name="Imagen 3">
            <a:extLst>
              <a:ext uri="{FF2B5EF4-FFF2-40B4-BE49-F238E27FC236}">
                <a16:creationId xmlns:a16="http://schemas.microsoft.com/office/drawing/2014/main" xmlns="" id="{9967A930-EE2D-48F1-8DB0-408F38B3B3FB}"/>
              </a:ext>
            </a:extLst>
          </p:cNvPr>
          <p:cNvPicPr>
            <a:picLocks noChangeAspect="1"/>
          </p:cNvPicPr>
          <p:nvPr/>
        </p:nvPicPr>
        <p:blipFill>
          <a:blip r:embed="rId2"/>
          <a:stretch>
            <a:fillRect/>
          </a:stretch>
        </p:blipFill>
        <p:spPr>
          <a:xfrm>
            <a:off x="8944317" y="4504267"/>
            <a:ext cx="1905637" cy="1905637"/>
          </a:xfrm>
          <a:prstGeom prst="rect">
            <a:avLst/>
          </a:prstGeom>
        </p:spPr>
      </p:pic>
    </p:spTree>
    <p:extLst>
      <p:ext uri="{BB962C8B-B14F-4D97-AF65-F5344CB8AC3E}">
        <p14:creationId xmlns:p14="http://schemas.microsoft.com/office/powerpoint/2010/main" val="176360458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4C036B09-C6A8-4ED1-B127-F9B0022298CB}"/>
              </a:ext>
            </a:extLst>
          </p:cNvPr>
          <p:cNvSpPr>
            <a:spLocks noGrp="1"/>
          </p:cNvSpPr>
          <p:nvPr>
            <p:ph type="title"/>
          </p:nvPr>
        </p:nvSpPr>
        <p:spPr>
          <a:xfrm>
            <a:off x="431800" y="966259"/>
            <a:ext cx="10515600" cy="1325563"/>
          </a:xfrm>
        </p:spPr>
        <p:txBody>
          <a:bodyPr>
            <a:noAutofit/>
          </a:bodyPr>
          <a:lstStyle/>
          <a:p>
            <a:pPr algn="ctr"/>
            <a:r>
              <a:rPr lang="es-ES" sz="3200" dirty="0">
                <a:solidFill>
                  <a:srgbClr val="0070C0"/>
                </a:solidFill>
              </a:rPr>
              <a:t>¿Cuáles son las responsabilidades del  </a:t>
            </a:r>
            <a:br>
              <a:rPr lang="es-ES" sz="3200" dirty="0">
                <a:solidFill>
                  <a:srgbClr val="0070C0"/>
                </a:solidFill>
              </a:rPr>
            </a:br>
            <a:r>
              <a:rPr lang="es-ES" sz="3200" dirty="0">
                <a:solidFill>
                  <a:srgbClr val="0070C0"/>
                </a:solidFill>
              </a:rPr>
              <a:t>auxiliar de salud en tuberculosis ?</a:t>
            </a:r>
            <a:br>
              <a:rPr lang="es-ES" sz="3200" dirty="0">
                <a:solidFill>
                  <a:srgbClr val="0070C0"/>
                </a:solidFill>
              </a:rPr>
            </a:br>
            <a:endParaRPr lang="es-CO" sz="3200" dirty="0">
              <a:solidFill>
                <a:srgbClr val="0070C0"/>
              </a:solidFill>
            </a:endParaRPr>
          </a:p>
        </p:txBody>
      </p:sp>
      <p:sp>
        <p:nvSpPr>
          <p:cNvPr id="3" name="Marcador de contenido 2">
            <a:extLst>
              <a:ext uri="{FF2B5EF4-FFF2-40B4-BE49-F238E27FC236}">
                <a16:creationId xmlns:a16="http://schemas.microsoft.com/office/drawing/2014/main" xmlns="" id="{88D7C466-6CAA-49B7-9664-C0EC439758D1}"/>
              </a:ext>
            </a:extLst>
          </p:cNvPr>
          <p:cNvSpPr>
            <a:spLocks noGrp="1"/>
          </p:cNvSpPr>
          <p:nvPr>
            <p:ph idx="1"/>
          </p:nvPr>
        </p:nvSpPr>
        <p:spPr>
          <a:xfrm>
            <a:off x="838200" y="1918759"/>
            <a:ext cx="8788400" cy="4351338"/>
          </a:xfrm>
        </p:spPr>
        <p:txBody>
          <a:bodyPr>
            <a:normAutofit/>
          </a:bodyPr>
          <a:lstStyle/>
          <a:p>
            <a:pPr marL="0" indent="0">
              <a:buNone/>
            </a:pPr>
            <a:endParaRPr lang="es-ES" sz="1800" dirty="0">
              <a:latin typeface="Calibri Light" panose="020F0302020204030204" pitchFamily="34" charset="0"/>
              <a:ea typeface="Calibri Light" panose="020F0302020204030204" pitchFamily="34" charset="0"/>
              <a:cs typeface="Calibri Light" panose="020F0302020204030204" pitchFamily="34" charset="0"/>
            </a:endParaRPr>
          </a:p>
          <a:p>
            <a:r>
              <a:rPr lang="es-ES" sz="1800" dirty="0">
                <a:latin typeface="Calibri Light" panose="020F0302020204030204" pitchFamily="34" charset="0"/>
                <a:ea typeface="Calibri Light" panose="020F0302020204030204" pitchFamily="34" charset="0"/>
                <a:cs typeface="Calibri Light" panose="020F0302020204030204" pitchFamily="34" charset="0"/>
              </a:rPr>
              <a:t>Controlar si entre los familiares del enfermo existe alguna persona con tos y flema a quien se le define como contacto, tomar las muestras de flema  de los contactos SR y trasladar a la IPS ESE  para el análisis, e informar al coordinador del programa de tuberculosis para manejo y conductas. </a:t>
            </a:r>
          </a:p>
          <a:p>
            <a:r>
              <a:rPr lang="es-ES" sz="1800" dirty="0">
                <a:latin typeface="Calibri Light" panose="020F0302020204030204" pitchFamily="34" charset="0"/>
                <a:ea typeface="Calibri Light" panose="020F0302020204030204" pitchFamily="34" charset="0"/>
                <a:cs typeface="Calibri Light" panose="020F0302020204030204" pitchFamily="34" charset="0"/>
              </a:rPr>
              <a:t>Conocer y administrar el tratamiento estrictamente supervisado bajo la orientación de profesional de enfermería. Apoyar en el registro diario de las dosis administradas de los pacientes de su </a:t>
            </a:r>
            <a:r>
              <a:rPr lang="es-ES" sz="1800" dirty="0" err="1">
                <a:latin typeface="Calibri Light" panose="020F0302020204030204" pitchFamily="34" charset="0"/>
                <a:ea typeface="Calibri Light" panose="020F0302020204030204" pitchFamily="34" charset="0"/>
                <a:cs typeface="Calibri Light" panose="020F0302020204030204" pitchFamily="34" charset="0"/>
              </a:rPr>
              <a:t>microterritorio</a:t>
            </a:r>
            <a:r>
              <a:rPr lang="es-ES" sz="1800" dirty="0">
                <a:latin typeface="Calibri Light" panose="020F0302020204030204" pitchFamily="34" charset="0"/>
                <a:ea typeface="Calibri Light" panose="020F0302020204030204" pitchFamily="34" charset="0"/>
                <a:cs typeface="Calibri Light" panose="020F0302020204030204" pitchFamily="34" charset="0"/>
              </a:rPr>
              <a:t>.</a:t>
            </a:r>
          </a:p>
          <a:p>
            <a:r>
              <a:rPr lang="es-CO" sz="1800" dirty="0">
                <a:effectLst/>
                <a:latin typeface="Calibri Light" panose="020F0302020204030204" pitchFamily="34" charset="0"/>
                <a:ea typeface="Calibri Light" panose="020F0302020204030204" pitchFamily="34" charset="0"/>
                <a:cs typeface="Calibri Light" panose="020F0302020204030204" pitchFamily="34" charset="0"/>
              </a:rPr>
              <a:t>Explicar al paciente y a su familia en qué consiste el tratamiento, la importancia de terminar el tratamiento y de los riesgos de su abandono.</a:t>
            </a:r>
          </a:p>
          <a:p>
            <a:r>
              <a:rPr lang="es-CO" sz="1800" dirty="0">
                <a:latin typeface="Calibri Light" panose="020F0302020204030204" pitchFamily="34" charset="0"/>
                <a:ea typeface="Calibri Light" panose="020F0302020204030204" pitchFamily="34" charset="0"/>
                <a:cs typeface="Calibri Light" panose="020F0302020204030204" pitchFamily="34" charset="0"/>
              </a:rPr>
              <a:t>Reaccionar rápidamente si el paciente falta a la cita de tratamiento. Cuando se pierda una dosis por más de 24 horas, visite la casa del paciente. Averigüe que problema causó la interrupción del tratamiento. Si usted no puede persuadir al paciente a continuar el tratamiento contacte a coordinador del programa.</a:t>
            </a:r>
          </a:p>
          <a:p>
            <a:endParaRPr lang="es-CO" sz="1800" dirty="0">
              <a:effectLst/>
              <a:latin typeface="Calibri Light" panose="020F0302020204030204" pitchFamily="34" charset="0"/>
              <a:ea typeface="Calibri Light" panose="020F0302020204030204" pitchFamily="34" charset="0"/>
              <a:cs typeface="Calibri Light" panose="020F0302020204030204" pitchFamily="34" charset="0"/>
            </a:endParaRPr>
          </a:p>
          <a:p>
            <a:endParaRPr lang="es-ES" sz="1800" dirty="0">
              <a:latin typeface="Calibri Light" panose="020F0302020204030204" pitchFamily="34" charset="0"/>
              <a:ea typeface="Calibri Light" panose="020F0302020204030204" pitchFamily="34" charset="0"/>
              <a:cs typeface="Calibri Light" panose="020F0302020204030204" pitchFamily="34" charset="0"/>
            </a:endParaRPr>
          </a:p>
          <a:p>
            <a:endParaRPr lang="es-ES" sz="2400" dirty="0"/>
          </a:p>
          <a:p>
            <a:endParaRPr lang="es-CO" dirty="0"/>
          </a:p>
        </p:txBody>
      </p:sp>
      <p:pic>
        <p:nvPicPr>
          <p:cNvPr id="6" name="Imagen 5">
            <a:extLst>
              <a:ext uri="{FF2B5EF4-FFF2-40B4-BE49-F238E27FC236}">
                <a16:creationId xmlns:a16="http://schemas.microsoft.com/office/drawing/2014/main" xmlns="" id="{08E7879B-0B7A-471E-8662-52820D773144}"/>
              </a:ext>
            </a:extLst>
          </p:cNvPr>
          <p:cNvPicPr>
            <a:picLocks noChangeAspect="1"/>
          </p:cNvPicPr>
          <p:nvPr/>
        </p:nvPicPr>
        <p:blipFill>
          <a:blip r:embed="rId2"/>
          <a:stretch>
            <a:fillRect/>
          </a:stretch>
        </p:blipFill>
        <p:spPr>
          <a:xfrm>
            <a:off x="9626600" y="2952205"/>
            <a:ext cx="2562583" cy="3905795"/>
          </a:xfrm>
          <a:prstGeom prst="rect">
            <a:avLst/>
          </a:prstGeom>
        </p:spPr>
      </p:pic>
    </p:spTree>
    <p:extLst>
      <p:ext uri="{BB962C8B-B14F-4D97-AF65-F5344CB8AC3E}">
        <p14:creationId xmlns:p14="http://schemas.microsoft.com/office/powerpoint/2010/main" val="114179444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DB7D04D1-39A3-48AA-AA15-1EBEB9805636}"/>
              </a:ext>
            </a:extLst>
          </p:cNvPr>
          <p:cNvSpPr>
            <a:spLocks noGrp="1"/>
          </p:cNvSpPr>
          <p:nvPr>
            <p:ph type="title"/>
          </p:nvPr>
        </p:nvSpPr>
        <p:spPr>
          <a:xfrm>
            <a:off x="677333" y="1279524"/>
            <a:ext cx="10515600" cy="1325563"/>
          </a:xfrm>
        </p:spPr>
        <p:txBody>
          <a:bodyPr>
            <a:normAutofit fontScale="90000"/>
          </a:bodyPr>
          <a:lstStyle/>
          <a:p>
            <a:r>
              <a:rPr lang="es-ES" sz="3100" dirty="0">
                <a:solidFill>
                  <a:srgbClr val="0070C0"/>
                </a:solidFill>
              </a:rPr>
              <a:t>¿Cuáles son las responsabilidades del auxiliar de salud en tuberculosis ?</a:t>
            </a:r>
            <a:r>
              <a:rPr lang="es-ES" sz="4400" dirty="0">
                <a:solidFill>
                  <a:srgbClr val="0070C0"/>
                </a:solidFill>
              </a:rPr>
              <a:t/>
            </a:r>
            <a:br>
              <a:rPr lang="es-ES" sz="4400" dirty="0">
                <a:solidFill>
                  <a:srgbClr val="0070C0"/>
                </a:solidFill>
              </a:rPr>
            </a:br>
            <a:endParaRPr lang="es-CO" dirty="0"/>
          </a:p>
        </p:txBody>
      </p:sp>
      <p:sp>
        <p:nvSpPr>
          <p:cNvPr id="3" name="Marcador de contenido 2">
            <a:extLst>
              <a:ext uri="{FF2B5EF4-FFF2-40B4-BE49-F238E27FC236}">
                <a16:creationId xmlns:a16="http://schemas.microsoft.com/office/drawing/2014/main" xmlns="" id="{41D89C12-852C-42D7-BB8D-B4744D17CEA0}"/>
              </a:ext>
            </a:extLst>
          </p:cNvPr>
          <p:cNvSpPr>
            <a:spLocks noGrp="1"/>
          </p:cNvSpPr>
          <p:nvPr>
            <p:ph idx="1"/>
          </p:nvPr>
        </p:nvSpPr>
        <p:spPr>
          <a:xfrm>
            <a:off x="838200" y="1825625"/>
            <a:ext cx="8297333" cy="4351338"/>
          </a:xfrm>
        </p:spPr>
        <p:txBody>
          <a:bodyPr>
            <a:normAutofit/>
          </a:bodyPr>
          <a:lstStyle/>
          <a:p>
            <a:r>
              <a:rPr lang="es-CO" sz="1800" dirty="0">
                <a:latin typeface="Calibri Light" panose="020F0302020204030204" pitchFamily="34" charset="0"/>
                <a:ea typeface="Calibri Light" panose="020F0302020204030204" pitchFamily="34" charset="0"/>
                <a:cs typeface="Calibri Light" panose="020F0302020204030204" pitchFamily="34" charset="0"/>
              </a:rPr>
              <a:t>Al acudir al centro de salud a retirar los medicamentos de tuberculosis, muestre la tarjeta de control de tratamiento del paciente, actualice la información con el enfermero profesional y consulte cuando lo requiera cualquier problema que se le presente.</a:t>
            </a:r>
          </a:p>
          <a:p>
            <a:r>
              <a:rPr lang="es-CO" sz="1800" dirty="0">
                <a:latin typeface="Calibri Light" panose="020F0302020204030204" pitchFamily="34" charset="0"/>
                <a:ea typeface="Calibri Light" panose="020F0302020204030204" pitchFamily="34" charset="0"/>
                <a:cs typeface="Calibri Light" panose="020F0302020204030204" pitchFamily="34" charset="0"/>
              </a:rPr>
              <a:t>Si usted o el paciente están  fuera por unos días haga los arreglos convenientes, junto con su coordinador identifique y acuerde con otro auxiliar para que le ayude.</a:t>
            </a:r>
          </a:p>
          <a:p>
            <a:r>
              <a:rPr lang="es-MX" sz="1800" dirty="0">
                <a:latin typeface="Calibri Light" panose="020F0302020204030204" pitchFamily="34" charset="0"/>
                <a:ea typeface="Calibri Light" panose="020F0302020204030204" pitchFamily="34" charset="0"/>
                <a:cs typeface="Calibri Light" panose="020F0302020204030204" pitchFamily="34" charset="0"/>
              </a:rPr>
              <a:t>En caso de que el paciente presente algún síntoma relacionado con la toma de los medicamentos tales como: molestias gástricas, rasquiña, vómito, coloración amarilla en la piel, infórmelo de inmediato al coordinador del programa de tuberculosis. No deberá suspender el tratamiento hasta tanto el médico no evalúe su caso.</a:t>
            </a:r>
          </a:p>
          <a:p>
            <a:r>
              <a:rPr lang="es-MX" sz="1800" dirty="0">
                <a:latin typeface="Calibri Light" panose="020F0302020204030204" pitchFamily="34" charset="0"/>
                <a:ea typeface="Calibri Light" panose="020F0302020204030204" pitchFamily="34" charset="0"/>
                <a:cs typeface="Calibri Light" panose="020F0302020204030204" pitchFamily="34" charset="0"/>
              </a:rPr>
              <a:t>Enseñar al paciente que debe tomar el tratamiento una hora después de comidas principales como el desayuno o almuerzo, siempre a una misma hora e ingeridas con abundante agua</a:t>
            </a:r>
            <a:r>
              <a:rPr lang="es-MX" sz="1600" dirty="0">
                <a:latin typeface="Calibri Light" panose="020F0302020204030204" pitchFamily="34" charset="0"/>
                <a:ea typeface="Calibri Light" panose="020F0302020204030204" pitchFamily="34" charset="0"/>
                <a:cs typeface="Calibri Light" panose="020F0302020204030204" pitchFamily="34" charset="0"/>
              </a:rPr>
              <a:t>. </a:t>
            </a:r>
          </a:p>
          <a:p>
            <a:pPr marL="0" indent="0">
              <a:buNone/>
            </a:pPr>
            <a:endParaRPr lang="es-MX" sz="1600" dirty="0">
              <a:latin typeface="Calibri Light" panose="020F0302020204030204" pitchFamily="34" charset="0"/>
              <a:ea typeface="Calibri Light" panose="020F0302020204030204" pitchFamily="34" charset="0"/>
              <a:cs typeface="Calibri Light" panose="020F0302020204030204" pitchFamily="34" charset="0"/>
            </a:endParaRPr>
          </a:p>
          <a:p>
            <a:endParaRPr lang="es-CO" sz="2000" dirty="0">
              <a:latin typeface="Calibri Light" panose="020F0302020204030204" pitchFamily="34" charset="0"/>
              <a:ea typeface="Calibri Light" panose="020F0302020204030204" pitchFamily="34" charset="0"/>
              <a:cs typeface="Calibri Light" panose="020F0302020204030204" pitchFamily="34" charset="0"/>
            </a:endParaRPr>
          </a:p>
        </p:txBody>
      </p:sp>
      <p:pic>
        <p:nvPicPr>
          <p:cNvPr id="4" name="Imagen 3">
            <a:extLst>
              <a:ext uri="{FF2B5EF4-FFF2-40B4-BE49-F238E27FC236}">
                <a16:creationId xmlns:a16="http://schemas.microsoft.com/office/drawing/2014/main" xmlns="" id="{1458FA4D-DCBD-4348-89BE-393CB8F2DEFF}"/>
              </a:ext>
            </a:extLst>
          </p:cNvPr>
          <p:cNvPicPr>
            <a:picLocks noChangeAspect="1"/>
          </p:cNvPicPr>
          <p:nvPr/>
        </p:nvPicPr>
        <p:blipFill>
          <a:blip r:embed="rId2"/>
          <a:stretch>
            <a:fillRect/>
          </a:stretch>
        </p:blipFill>
        <p:spPr>
          <a:xfrm>
            <a:off x="9511681" y="2829729"/>
            <a:ext cx="2566638" cy="3907875"/>
          </a:xfrm>
          <a:prstGeom prst="rect">
            <a:avLst/>
          </a:prstGeom>
        </p:spPr>
      </p:pic>
    </p:spTree>
    <p:extLst>
      <p:ext uri="{BB962C8B-B14F-4D97-AF65-F5344CB8AC3E}">
        <p14:creationId xmlns:p14="http://schemas.microsoft.com/office/powerpoint/2010/main" val="314344211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xmlns="" id="{FFB158D9-7F69-4A37-96B0-693DC80014EA}"/>
              </a:ext>
            </a:extLst>
          </p:cNvPr>
          <p:cNvPicPr>
            <a:picLocks noChangeAspect="1"/>
          </p:cNvPicPr>
          <p:nvPr/>
        </p:nvPicPr>
        <p:blipFill>
          <a:blip r:embed="rId2"/>
          <a:stretch>
            <a:fillRect/>
          </a:stretch>
        </p:blipFill>
        <p:spPr>
          <a:xfrm>
            <a:off x="1193800" y="1893888"/>
            <a:ext cx="8932333" cy="1695687"/>
          </a:xfrm>
          <a:prstGeom prst="rect">
            <a:avLst/>
          </a:prstGeom>
        </p:spPr>
      </p:pic>
      <p:sp>
        <p:nvSpPr>
          <p:cNvPr id="2" name="Título 1">
            <a:extLst>
              <a:ext uri="{FF2B5EF4-FFF2-40B4-BE49-F238E27FC236}">
                <a16:creationId xmlns:a16="http://schemas.microsoft.com/office/drawing/2014/main" xmlns="" id="{94281367-D801-4CBB-910D-01735FB439E2}"/>
              </a:ext>
            </a:extLst>
          </p:cNvPr>
          <p:cNvSpPr>
            <a:spLocks noGrp="1"/>
          </p:cNvSpPr>
          <p:nvPr>
            <p:ph type="title"/>
          </p:nvPr>
        </p:nvSpPr>
        <p:spPr>
          <a:xfrm>
            <a:off x="914400" y="746125"/>
            <a:ext cx="10515600" cy="1325563"/>
          </a:xfrm>
        </p:spPr>
        <p:txBody>
          <a:bodyPr/>
          <a:lstStyle/>
          <a:p>
            <a:r>
              <a:rPr lang="es-ES" dirty="0"/>
              <a:t>Requisitos del Equipo de Atención Integral </a:t>
            </a:r>
            <a:endParaRPr lang="es-CO" dirty="0"/>
          </a:p>
        </p:txBody>
      </p:sp>
      <p:sp>
        <p:nvSpPr>
          <p:cNvPr id="3" name="Marcador de contenido 2">
            <a:extLst>
              <a:ext uri="{FF2B5EF4-FFF2-40B4-BE49-F238E27FC236}">
                <a16:creationId xmlns:a16="http://schemas.microsoft.com/office/drawing/2014/main" xmlns="" id="{5FE72CB5-0D82-4F74-BD75-AACF19269810}"/>
              </a:ext>
            </a:extLst>
          </p:cNvPr>
          <p:cNvSpPr>
            <a:spLocks noGrp="1"/>
          </p:cNvSpPr>
          <p:nvPr>
            <p:ph idx="1"/>
          </p:nvPr>
        </p:nvSpPr>
        <p:spPr>
          <a:xfrm>
            <a:off x="914400" y="3361795"/>
            <a:ext cx="10515600" cy="4351338"/>
          </a:xfrm>
        </p:spPr>
        <p:txBody>
          <a:bodyPr>
            <a:normAutofit/>
          </a:bodyPr>
          <a:lstStyle/>
          <a:p>
            <a:pPr marL="342900" indent="-342900">
              <a:buFont typeface="Arial" panose="020B0604020202020204" pitchFamily="34" charset="0"/>
              <a:buChar char="•"/>
            </a:pPr>
            <a:endParaRPr lang="es-CO" sz="18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s-CO" sz="1800" dirty="0">
                <a:latin typeface="Calibri Light" panose="020F0302020204030204" pitchFamily="34" charset="0"/>
                <a:ea typeface="Calibri Light" panose="020F0302020204030204" pitchFamily="34" charset="0"/>
                <a:cs typeface="Calibri Light" panose="020F0302020204030204" pitchFamily="34" charset="0"/>
              </a:rPr>
              <a:t>Vocación para ayudar a los demás, espíritu de servicio</a:t>
            </a:r>
          </a:p>
          <a:p>
            <a:pPr marL="342900" indent="-342900">
              <a:buFont typeface="Arial" panose="020B0604020202020204" pitchFamily="34" charset="0"/>
              <a:buChar char="•"/>
            </a:pPr>
            <a:r>
              <a:rPr lang="es-CO" sz="1800" dirty="0">
                <a:latin typeface="Calibri Light" panose="020F0302020204030204" pitchFamily="34" charset="0"/>
                <a:ea typeface="Calibri Light" panose="020F0302020204030204" pitchFamily="34" charset="0"/>
                <a:cs typeface="Calibri Light" panose="020F0302020204030204" pitchFamily="34" charset="0"/>
              </a:rPr>
              <a:t>Capacidad de trabajar en equipo y toma de decisiones</a:t>
            </a:r>
          </a:p>
          <a:p>
            <a:pPr marL="342900" indent="-342900">
              <a:buFont typeface="Arial" panose="020B0604020202020204" pitchFamily="34" charset="0"/>
              <a:buChar char="•"/>
            </a:pPr>
            <a:r>
              <a:rPr lang="es-CO" sz="1800" dirty="0">
                <a:latin typeface="Calibri Light" panose="020F0302020204030204" pitchFamily="34" charset="0"/>
                <a:ea typeface="Calibri Light" panose="020F0302020204030204" pitchFamily="34" charset="0"/>
                <a:cs typeface="Calibri Light" panose="020F0302020204030204" pitchFamily="34" charset="0"/>
              </a:rPr>
              <a:t>Capacidad de compartir conocimientos para cumplir las tareas asignadas en sus horas laborales.</a:t>
            </a:r>
          </a:p>
          <a:p>
            <a:r>
              <a:rPr lang="es-MX" sz="1800" dirty="0">
                <a:latin typeface="Calibri Light" panose="020F0302020204030204" pitchFamily="34" charset="0"/>
                <a:ea typeface="Calibri Light" panose="020F0302020204030204" pitchFamily="34" charset="0"/>
                <a:cs typeface="Calibri Light" panose="020F0302020204030204" pitchFamily="34" charset="0"/>
              </a:rPr>
              <a:t> Mantener actualizados sus conocimientos relacionados con las  normas técnico-administrativas del Programas de Control de Tuberculosis.</a:t>
            </a:r>
          </a:p>
          <a:p>
            <a:r>
              <a:rPr lang="es-CO" sz="1800" dirty="0">
                <a:effectLst/>
                <a:latin typeface="Calibri Light" panose="020F0302020204030204" pitchFamily="34" charset="0"/>
                <a:ea typeface="Calibri Light" panose="020F0302020204030204" pitchFamily="34" charset="0"/>
                <a:cs typeface="Calibri Light" panose="020F0302020204030204" pitchFamily="34" charset="0"/>
              </a:rPr>
              <a:t>Capacidad de trabajar en Sinergia para la implementación de estrategias que permita el cierre de todos </a:t>
            </a:r>
          </a:p>
          <a:p>
            <a:pPr marL="0" indent="0">
              <a:buNone/>
            </a:pPr>
            <a:r>
              <a:rPr lang="es-CO" sz="1800" dirty="0">
                <a:effectLst/>
                <a:latin typeface="Calibri Light" panose="020F0302020204030204" pitchFamily="34" charset="0"/>
                <a:ea typeface="Calibri Light" panose="020F0302020204030204" pitchFamily="34" charset="0"/>
                <a:cs typeface="Calibri Light" panose="020F0302020204030204" pitchFamily="34" charset="0"/>
              </a:rPr>
              <a:t>los casos de las cohortes bajo seguimiento de la IPS, ESE  hasta lograr el tratamiento exitoso de los casos.</a:t>
            </a:r>
          </a:p>
          <a:p>
            <a:endParaRPr lang="es-CO" sz="1800" dirty="0"/>
          </a:p>
        </p:txBody>
      </p:sp>
    </p:spTree>
    <p:extLst>
      <p:ext uri="{BB962C8B-B14F-4D97-AF65-F5344CB8AC3E}">
        <p14:creationId xmlns:p14="http://schemas.microsoft.com/office/powerpoint/2010/main" val="196721236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Google Shape;120;p4"/>
          <p:cNvSpPr txBox="1">
            <a:spLocks noGrp="1"/>
          </p:cNvSpPr>
          <p:nvPr>
            <p:ph type="title" idx="4294967295"/>
          </p:nvPr>
        </p:nvSpPr>
        <p:spPr>
          <a:xfrm>
            <a:off x="1956013" y="1073433"/>
            <a:ext cx="8279973" cy="499658"/>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018A82"/>
              </a:buClr>
              <a:buSzPts val="2800"/>
              <a:buFont typeface="Nunito Sans"/>
              <a:buNone/>
            </a:pPr>
            <a:r>
              <a:rPr lang="es-CO" sz="2800" b="1" dirty="0">
                <a:solidFill>
                  <a:srgbClr val="018A82"/>
                </a:solidFill>
                <a:latin typeface="Nunito Sans"/>
                <a:ea typeface="Nunito Sans"/>
                <a:cs typeface="Nunito Sans"/>
                <a:sym typeface="Nunito Sans"/>
              </a:rPr>
              <a:t>Seguimiento programático de TB resistente</a:t>
            </a:r>
            <a:endParaRPr sz="2800" b="1" dirty="0">
              <a:solidFill>
                <a:srgbClr val="018A82"/>
              </a:solidFill>
              <a:latin typeface="Nunito Sans"/>
              <a:ea typeface="Nunito Sans"/>
              <a:cs typeface="Nunito Sans"/>
              <a:sym typeface="Nunito Sans"/>
            </a:endParaRPr>
          </a:p>
        </p:txBody>
      </p:sp>
      <p:cxnSp>
        <p:nvCxnSpPr>
          <p:cNvPr id="122" name="Google Shape;122;p4"/>
          <p:cNvCxnSpPr/>
          <p:nvPr/>
        </p:nvCxnSpPr>
        <p:spPr>
          <a:xfrm>
            <a:off x="5285854" y="5784566"/>
            <a:ext cx="5346701" cy="0"/>
          </a:xfrm>
          <a:prstGeom prst="straightConnector1">
            <a:avLst/>
          </a:prstGeom>
          <a:noFill/>
          <a:ln w="9525" cap="flat" cmpd="sng">
            <a:solidFill>
              <a:schemeClr val="lt1"/>
            </a:solidFill>
            <a:prstDash val="solid"/>
            <a:miter lim="800000"/>
            <a:headEnd type="none" w="sm" len="sm"/>
            <a:tailEnd type="none" w="sm" len="sm"/>
          </a:ln>
        </p:spPr>
      </p:cxnSp>
      <p:pic>
        <p:nvPicPr>
          <p:cNvPr id="4" name="Imagen 3">
            <a:extLst>
              <a:ext uri="{FF2B5EF4-FFF2-40B4-BE49-F238E27FC236}">
                <a16:creationId xmlns:a16="http://schemas.microsoft.com/office/drawing/2014/main" xmlns="" id="{E70F76F2-C416-4D6F-9B14-F90C7E1CE954}"/>
              </a:ext>
            </a:extLst>
          </p:cNvPr>
          <p:cNvPicPr>
            <a:picLocks noChangeAspect="1"/>
          </p:cNvPicPr>
          <p:nvPr/>
        </p:nvPicPr>
        <p:blipFill>
          <a:blip r:embed="rId3"/>
          <a:stretch>
            <a:fillRect/>
          </a:stretch>
        </p:blipFill>
        <p:spPr>
          <a:xfrm>
            <a:off x="2799149" y="1759990"/>
            <a:ext cx="6118716" cy="4332816"/>
          </a:xfrm>
          <a:prstGeom prst="rect">
            <a:avLst/>
          </a:prstGeo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a:extLst>
              <a:ext uri="{FF2B5EF4-FFF2-40B4-BE49-F238E27FC236}">
                <a16:creationId xmlns:a16="http://schemas.microsoft.com/office/drawing/2014/main" xmlns="" id="{8168493E-C205-44F0-8FAE-770462534E76}"/>
              </a:ext>
            </a:extLst>
          </p:cNvPr>
          <p:cNvGraphicFramePr>
            <a:graphicFrameLocks noGrp="1"/>
          </p:cNvGraphicFramePr>
          <p:nvPr>
            <p:extLst>
              <p:ext uri="{D42A27DB-BD31-4B8C-83A1-F6EECF244321}">
                <p14:modId xmlns:p14="http://schemas.microsoft.com/office/powerpoint/2010/main" val="1377559247"/>
              </p:ext>
            </p:extLst>
          </p:nvPr>
        </p:nvGraphicFramePr>
        <p:xfrm>
          <a:off x="230818" y="1020934"/>
          <a:ext cx="11232312" cy="5753493"/>
        </p:xfrm>
        <a:graphic>
          <a:graphicData uri="http://schemas.openxmlformats.org/drawingml/2006/table">
            <a:tbl>
              <a:tblPr firstRow="1" firstCol="1" bandRow="1"/>
              <a:tblGrid>
                <a:gridCol w="4208660">
                  <a:extLst>
                    <a:ext uri="{9D8B030D-6E8A-4147-A177-3AD203B41FA5}">
                      <a16:colId xmlns:a16="http://schemas.microsoft.com/office/drawing/2014/main" xmlns="" val="1236983007"/>
                    </a:ext>
                  </a:extLst>
                </a:gridCol>
                <a:gridCol w="7023652">
                  <a:extLst>
                    <a:ext uri="{9D8B030D-6E8A-4147-A177-3AD203B41FA5}">
                      <a16:colId xmlns:a16="http://schemas.microsoft.com/office/drawing/2014/main" xmlns="" val="3134254229"/>
                    </a:ext>
                  </a:extLst>
                </a:gridCol>
              </a:tblGrid>
              <a:tr h="274262">
                <a:tc>
                  <a:txBody>
                    <a:bodyPr/>
                    <a:lstStyle/>
                    <a:p>
                      <a:pPr algn="ctr" fontAlgn="base">
                        <a:spcAft>
                          <a:spcPts val="0"/>
                        </a:spcAft>
                        <a:tabLst>
                          <a:tab pos="270510" algn="l"/>
                        </a:tabLst>
                      </a:pPr>
                      <a:r>
                        <a:rPr lang="es-CO" sz="1400" b="0" spc="-10" noProof="0" dirty="0">
                          <a:effectLst/>
                          <a:latin typeface="Arial" panose="020B0604020202020204" pitchFamily="34" charset="0"/>
                          <a:cs typeface="Arial" panose="020B0604020202020204" pitchFamily="34" charset="0"/>
                        </a:rPr>
                        <a:t>Actividad</a:t>
                      </a:r>
                      <a:endParaRPr lang="es-CO" sz="1400" b="0" spc="-10" noProof="0" dirty="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ctr" fontAlgn="base">
                        <a:spcAft>
                          <a:spcPts val="0"/>
                        </a:spcAft>
                        <a:tabLst>
                          <a:tab pos="270510" algn="l"/>
                        </a:tabLst>
                      </a:pPr>
                      <a:r>
                        <a:rPr lang="es-CO" sz="1400" spc="-10" noProof="0" dirty="0">
                          <a:effectLst/>
                        </a:rPr>
                        <a:t>Tuberculosis farmacorresistente</a:t>
                      </a:r>
                      <a:endParaRPr lang="es-CO" sz="1400" spc="-10" noProof="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xmlns="" val="2708882983"/>
                  </a:ext>
                </a:extLst>
              </a:tr>
              <a:tr h="549872">
                <a:tc>
                  <a:txBody>
                    <a:bodyPr/>
                    <a:lstStyle/>
                    <a:p>
                      <a:pPr algn="ctr" fontAlgn="base">
                        <a:spcAft>
                          <a:spcPts val="0"/>
                        </a:spcAft>
                        <a:tabLst>
                          <a:tab pos="270510" algn="l"/>
                        </a:tabLst>
                      </a:pPr>
                      <a:r>
                        <a:rPr lang="es-CO" sz="1400" b="0" spc="-10" noProof="0" dirty="0">
                          <a:effectLst/>
                          <a:latin typeface="Arial" panose="020B0604020202020204" pitchFamily="34" charset="0"/>
                          <a:cs typeface="Arial" panose="020B0604020202020204" pitchFamily="34" charset="0"/>
                        </a:rPr>
                        <a:t>Consulta por medicina general</a:t>
                      </a:r>
                      <a:endParaRPr lang="es-CO" sz="1400" b="0" spc="-10" noProof="0" dirty="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ctr" fontAlgn="base">
                        <a:spcAft>
                          <a:spcPts val="0"/>
                        </a:spcAft>
                        <a:tabLst>
                          <a:tab pos="270510" algn="l"/>
                        </a:tabLst>
                      </a:pPr>
                      <a:r>
                        <a:rPr lang="es-CO" sz="1400" spc="-10" noProof="0" dirty="0">
                          <a:effectLst/>
                        </a:rPr>
                        <a:t>En el momento del diagnóstico y mensual hasta finalizar el tratamiento. Realizar control a los seis meses de finalización del tratamiento y al año. </a:t>
                      </a:r>
                      <a:endParaRPr lang="es-CO" sz="1400" spc="-10" noProof="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xmlns="" val="3295382204"/>
                  </a:ext>
                </a:extLst>
              </a:tr>
              <a:tr h="397072">
                <a:tc>
                  <a:txBody>
                    <a:bodyPr/>
                    <a:lstStyle/>
                    <a:p>
                      <a:pPr algn="ctr" fontAlgn="base">
                        <a:spcAft>
                          <a:spcPts val="0"/>
                        </a:spcAft>
                        <a:tabLst>
                          <a:tab pos="270510" algn="l"/>
                        </a:tabLst>
                      </a:pPr>
                      <a:r>
                        <a:rPr lang="es-CO" sz="1400" b="0" spc="-10" noProof="0" dirty="0">
                          <a:effectLst/>
                          <a:latin typeface="Arial" panose="020B0604020202020204" pitchFamily="34" charset="0"/>
                          <a:cs typeface="Arial" panose="020B0604020202020204" pitchFamily="34" charset="0"/>
                        </a:rPr>
                        <a:t>Consulta por medicina especializada</a:t>
                      </a:r>
                      <a:endParaRPr lang="es-CO" sz="1400" b="0" spc="-10" noProof="0" dirty="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ctr" fontAlgn="base">
                        <a:spcAft>
                          <a:spcPts val="0"/>
                        </a:spcAft>
                        <a:tabLst>
                          <a:tab pos="270510" algn="l"/>
                        </a:tabLst>
                      </a:pPr>
                      <a:r>
                        <a:rPr lang="es-CO" sz="1400" spc="-10" noProof="0" dirty="0">
                          <a:effectLst/>
                        </a:rPr>
                        <a:t>Trimestral durante el tratamiento y al finalizar. </a:t>
                      </a:r>
                      <a:endParaRPr lang="es-CO" sz="1400" spc="-10" noProof="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xmlns="" val="911523068"/>
                  </a:ext>
                </a:extLst>
              </a:tr>
              <a:tr h="397072">
                <a:tc>
                  <a:txBody>
                    <a:bodyPr/>
                    <a:lstStyle/>
                    <a:p>
                      <a:pPr algn="ctr" fontAlgn="base">
                        <a:spcAft>
                          <a:spcPts val="0"/>
                        </a:spcAft>
                        <a:tabLst>
                          <a:tab pos="270510" algn="l"/>
                        </a:tabLst>
                      </a:pPr>
                      <a:r>
                        <a:rPr lang="es-CO" sz="1400" b="0" spc="-10" noProof="0" dirty="0">
                          <a:effectLst/>
                          <a:latin typeface="Arial" panose="020B0604020202020204" pitchFamily="34" charset="0"/>
                          <a:cs typeface="Arial" panose="020B0604020202020204" pitchFamily="34" charset="0"/>
                        </a:rPr>
                        <a:t>Consulta por profesional de enfermería. </a:t>
                      </a:r>
                      <a:endParaRPr lang="es-CO" sz="1400" b="0" spc="-10" noProof="0" dirty="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ctr" fontAlgn="base">
                        <a:spcAft>
                          <a:spcPts val="0"/>
                        </a:spcAft>
                        <a:tabLst>
                          <a:tab pos="270510" algn="l"/>
                        </a:tabLst>
                      </a:pPr>
                      <a:r>
                        <a:rPr lang="es-CO" sz="1400" spc="-10" noProof="0" dirty="0">
                          <a:effectLst/>
                        </a:rPr>
                        <a:t>En el momento del diagnóstico y mensual hasta finalizar el tratamiento. </a:t>
                      </a:r>
                      <a:endParaRPr lang="es-CO" sz="1400" spc="-10" noProof="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xmlns="" val="4091573497"/>
                  </a:ext>
                </a:extLst>
              </a:tr>
              <a:tr h="412403">
                <a:tc>
                  <a:txBody>
                    <a:bodyPr/>
                    <a:lstStyle/>
                    <a:p>
                      <a:pPr algn="ctr" fontAlgn="base">
                        <a:spcAft>
                          <a:spcPts val="0"/>
                        </a:spcAft>
                        <a:tabLst>
                          <a:tab pos="270510" algn="l"/>
                        </a:tabLst>
                      </a:pPr>
                      <a:r>
                        <a:rPr lang="es-CO" sz="1400" b="0" spc="-10" noProof="0" dirty="0">
                          <a:effectLst/>
                          <a:latin typeface="Arial" panose="020B0604020202020204" pitchFamily="34" charset="0"/>
                          <a:cs typeface="Arial" panose="020B0604020202020204" pitchFamily="34" charset="0"/>
                        </a:rPr>
                        <a:t>Consulta por profesional de nutrición. </a:t>
                      </a:r>
                      <a:endParaRPr lang="es-CO" sz="1400" b="0" spc="-10" noProof="0" dirty="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ctr" fontAlgn="base">
                        <a:spcAft>
                          <a:spcPts val="0"/>
                        </a:spcAft>
                        <a:tabLst>
                          <a:tab pos="270510" algn="l"/>
                        </a:tabLst>
                      </a:pPr>
                      <a:r>
                        <a:rPr lang="es-CO" sz="1400" spc="-10" noProof="0" dirty="0">
                          <a:effectLst/>
                        </a:rPr>
                        <a:t>Trimestral e incluye la suplementación nutricional en caso de requerirse. </a:t>
                      </a:r>
                      <a:endParaRPr lang="es-CO" sz="1400" spc="-10" noProof="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xmlns="" val="311661443"/>
                  </a:ext>
                </a:extLst>
              </a:tr>
              <a:tr h="397072">
                <a:tc>
                  <a:txBody>
                    <a:bodyPr/>
                    <a:lstStyle/>
                    <a:p>
                      <a:pPr algn="ctr" fontAlgn="base">
                        <a:spcAft>
                          <a:spcPts val="0"/>
                        </a:spcAft>
                        <a:tabLst>
                          <a:tab pos="270510" algn="l"/>
                        </a:tabLst>
                      </a:pPr>
                      <a:r>
                        <a:rPr lang="es-CO" sz="1400" b="0" spc="-10" noProof="0" dirty="0">
                          <a:effectLst/>
                          <a:latin typeface="Arial" panose="020B0604020202020204" pitchFamily="34" charset="0"/>
                          <a:cs typeface="Arial" panose="020B0604020202020204" pitchFamily="34" charset="0"/>
                        </a:rPr>
                        <a:t>Seguimiento del TDO por auxiliar de enfermería.</a:t>
                      </a:r>
                      <a:endParaRPr lang="es-CO" sz="1400" b="0" spc="-10" noProof="0" dirty="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ctr" fontAlgn="base">
                        <a:spcAft>
                          <a:spcPts val="0"/>
                        </a:spcAft>
                        <a:tabLst>
                          <a:tab pos="270510" algn="l"/>
                        </a:tabLst>
                      </a:pPr>
                      <a:r>
                        <a:rPr lang="es-CO" sz="1400" spc="-10" noProof="0" dirty="0">
                          <a:effectLst/>
                        </a:rPr>
                        <a:t>Diaria acorde a la estrategia de TDO utilizada.</a:t>
                      </a:r>
                      <a:endParaRPr lang="es-CO" sz="1400" spc="-10" noProof="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xmlns="" val="3569661890"/>
                  </a:ext>
                </a:extLst>
              </a:tr>
              <a:tr h="1341768">
                <a:tc>
                  <a:txBody>
                    <a:bodyPr/>
                    <a:lstStyle/>
                    <a:p>
                      <a:pPr marR="0" algn="ctr" rtl="0" fontAlgn="base">
                        <a:lnSpc>
                          <a:spcPct val="100000"/>
                        </a:lnSpc>
                        <a:spcBef>
                          <a:spcPts val="0"/>
                        </a:spcBef>
                        <a:spcAft>
                          <a:spcPts val="0"/>
                        </a:spcAft>
                        <a:buClr>
                          <a:srgbClr val="000000"/>
                        </a:buClr>
                        <a:buFont typeface="Arial"/>
                        <a:tabLst>
                          <a:tab pos="270510" algn="l"/>
                        </a:tabLst>
                      </a:pPr>
                      <a:r>
                        <a:rPr lang="en-US" sz="1400" b="0" i="0" u="none" strike="noStrike" cap="none" spc="-10" dirty="0">
                          <a:solidFill>
                            <a:schemeClr val="tx1"/>
                          </a:solidFill>
                          <a:effectLst/>
                          <a:latin typeface="Arial" panose="020B0604020202020204" pitchFamily="34" charset="0"/>
                          <a:ea typeface="Calibri" panose="020F0502020204030204" pitchFamily="34" charset="0"/>
                          <a:cs typeface="Arial" panose="020B0604020202020204" pitchFamily="34" charset="0"/>
                          <a:sym typeface="Arial"/>
                        </a:rPr>
                        <a:t>Consulta por </a:t>
                      </a:r>
                      <a:r>
                        <a:rPr lang="es-CO" sz="1400" b="0" i="0" u="none" strike="noStrike" cap="none" spc="-10" noProof="0" dirty="0">
                          <a:solidFill>
                            <a:schemeClr val="tx1"/>
                          </a:solidFill>
                          <a:effectLst/>
                          <a:latin typeface="Arial" panose="020B0604020202020204" pitchFamily="34" charset="0"/>
                          <a:ea typeface="Calibri" panose="020F0502020204030204" pitchFamily="34" charset="0"/>
                          <a:cs typeface="Arial" panose="020B0604020202020204" pitchFamily="34" charset="0"/>
                          <a:sym typeface="Arial"/>
                        </a:rPr>
                        <a:t>psicología</a:t>
                      </a:r>
                      <a:r>
                        <a:rPr lang="en-US" sz="1400" b="0" i="0" u="none" strike="noStrike" cap="none" spc="-10" dirty="0">
                          <a:solidFill>
                            <a:schemeClr val="tx1"/>
                          </a:solidFill>
                          <a:effectLst/>
                          <a:latin typeface="Arial" panose="020B0604020202020204" pitchFamily="34" charset="0"/>
                          <a:ea typeface="Calibri" panose="020F0502020204030204" pitchFamily="34" charset="0"/>
                          <a:cs typeface="Arial" panose="020B0604020202020204" pitchFamily="34" charset="0"/>
                          <a:sym typeface="Arial"/>
                        </a:rPr>
                        <a:t> </a:t>
                      </a:r>
                      <a:endParaRPr lang="es-CO" sz="1400" b="0" i="0" u="none" strike="noStrike" cap="none" spc="-10" dirty="0">
                        <a:solidFill>
                          <a:schemeClr val="tx1"/>
                        </a:solidFill>
                        <a:effectLst/>
                        <a:latin typeface="Arial" panose="020B0604020202020204" pitchFamily="34" charset="0"/>
                        <a:ea typeface="Times New Roman" panose="02020603050405020304" pitchFamily="18" charset="0"/>
                        <a:cs typeface="Arial" panose="020B0604020202020204" pitchFamily="34" charset="0"/>
                        <a:sym typeface="Arial"/>
                      </a:endParaRPr>
                    </a:p>
                  </a:txBody>
                  <a:tcPr marL="68580" marR="68580" marT="0" marB="0" anchor="ctr"/>
                </a:tc>
                <a:tc>
                  <a:txBody>
                    <a:bodyPr/>
                    <a:lstStyle/>
                    <a:p>
                      <a:pPr marR="0" algn="ctr" rtl="0" fontAlgn="base">
                        <a:lnSpc>
                          <a:spcPct val="100000"/>
                        </a:lnSpc>
                        <a:spcBef>
                          <a:spcPts val="0"/>
                        </a:spcBef>
                        <a:spcAft>
                          <a:spcPts val="0"/>
                        </a:spcAft>
                        <a:buClr>
                          <a:srgbClr val="000000"/>
                        </a:buClr>
                        <a:buFont typeface="Arial"/>
                        <a:tabLst>
                          <a:tab pos="270510" algn="l"/>
                        </a:tabLst>
                      </a:pPr>
                      <a:r>
                        <a:rPr lang="en-US" sz="1400" b="0" i="0" u="none" strike="noStrike" cap="none" spc="-10" dirty="0">
                          <a:solidFill>
                            <a:schemeClr val="tx1"/>
                          </a:solidFill>
                          <a:effectLst/>
                          <a:latin typeface="Arial"/>
                          <a:ea typeface="Calibri" panose="020F0502020204030204" pitchFamily="34" charset="0"/>
                          <a:cs typeface="Arial"/>
                          <a:sym typeface="Arial"/>
                        </a:rPr>
                        <a:t>Control por </a:t>
                      </a:r>
                      <a:r>
                        <a:rPr lang="es-CO" sz="1400" b="0" i="0" u="none" strike="noStrike" cap="none" spc="-10" noProof="0" dirty="0">
                          <a:solidFill>
                            <a:schemeClr val="tx1"/>
                          </a:solidFill>
                          <a:effectLst/>
                          <a:latin typeface="Arial"/>
                          <a:ea typeface="Calibri" panose="020F0502020204030204" pitchFamily="34" charset="0"/>
                          <a:cs typeface="Arial"/>
                          <a:sym typeface="Arial"/>
                        </a:rPr>
                        <a:t>psicología al inicio de tratamiento. Acorde a la condición particular, evaluar síntomas psicológicos mediante tamizaje con un instrumento validado </a:t>
                      </a:r>
                      <a:r>
                        <a:rPr lang="en-US" sz="1400" b="0" i="0" u="none" strike="noStrike" cap="none" spc="-10" dirty="0">
                          <a:solidFill>
                            <a:schemeClr val="tx1"/>
                          </a:solidFill>
                          <a:effectLst/>
                          <a:latin typeface="Arial"/>
                          <a:ea typeface="Calibri" panose="020F0502020204030204" pitchFamily="34" charset="0"/>
                          <a:cs typeface="Arial"/>
                          <a:sym typeface="Arial"/>
                        </a:rPr>
                        <a:t>ASSIST, </a:t>
                      </a:r>
                      <a:r>
                        <a:rPr lang="es-CO" sz="1400" b="0" i="0" u="none" strike="noStrike" cap="none" spc="-10" noProof="0" dirty="0">
                          <a:solidFill>
                            <a:schemeClr val="tx1"/>
                          </a:solidFill>
                          <a:effectLst/>
                          <a:latin typeface="Arial"/>
                          <a:ea typeface="Calibri" panose="020F0502020204030204" pitchFamily="34" charset="0"/>
                          <a:cs typeface="Arial"/>
                          <a:sym typeface="Arial"/>
                        </a:rPr>
                        <a:t>AUDIT</a:t>
                      </a:r>
                      <a:r>
                        <a:rPr lang="en-US" sz="1400" b="0" i="0" u="none" strike="noStrike" cap="none" spc="-10" dirty="0">
                          <a:solidFill>
                            <a:schemeClr val="tx1"/>
                          </a:solidFill>
                          <a:effectLst/>
                          <a:latin typeface="Arial"/>
                          <a:ea typeface="Calibri" panose="020F0502020204030204" pitchFamily="34" charset="0"/>
                          <a:cs typeface="Arial"/>
                          <a:sym typeface="Arial"/>
                        </a:rPr>
                        <a:t>, SRQ, RQC, </a:t>
                      </a:r>
                      <a:r>
                        <a:rPr lang="es-CO" sz="1400" b="0" i="0" u="none" strike="noStrike" cap="none" spc="-10" noProof="0" dirty="0">
                          <a:solidFill>
                            <a:schemeClr val="tx1"/>
                          </a:solidFill>
                          <a:effectLst/>
                          <a:latin typeface="Arial"/>
                          <a:ea typeface="Calibri" panose="020F0502020204030204" pitchFamily="34" charset="0"/>
                          <a:cs typeface="Arial"/>
                          <a:sym typeface="Arial"/>
                        </a:rPr>
                        <a:t>según</a:t>
                      </a:r>
                      <a:r>
                        <a:rPr lang="en-US" sz="1400" b="0" i="0" u="none" strike="noStrike" cap="none" spc="-10" dirty="0">
                          <a:solidFill>
                            <a:schemeClr val="tx1"/>
                          </a:solidFill>
                          <a:effectLst/>
                          <a:latin typeface="Arial"/>
                          <a:ea typeface="Calibri" panose="020F0502020204030204" pitchFamily="34" charset="0"/>
                          <a:cs typeface="Arial"/>
                          <a:sym typeface="Arial"/>
                        </a:rPr>
                        <a:t> </a:t>
                      </a:r>
                      <a:r>
                        <a:rPr lang="es-CO" sz="1400" b="0" i="0" u="none" strike="noStrike" cap="none" spc="-10" noProof="0" dirty="0">
                          <a:solidFill>
                            <a:schemeClr val="tx1"/>
                          </a:solidFill>
                          <a:effectLst/>
                          <a:latin typeface="Arial"/>
                          <a:ea typeface="Calibri" panose="020F0502020204030204" pitchFamily="34" charset="0"/>
                          <a:cs typeface="Arial"/>
                          <a:sym typeface="Arial"/>
                        </a:rPr>
                        <a:t>corresponda</a:t>
                      </a:r>
                      <a:r>
                        <a:rPr lang="en-US" sz="1400" b="0" i="0" u="none" strike="noStrike" cap="none" spc="-10" dirty="0">
                          <a:solidFill>
                            <a:schemeClr val="tx1"/>
                          </a:solidFill>
                          <a:effectLst/>
                          <a:latin typeface="Arial"/>
                          <a:ea typeface="Calibri" panose="020F0502020204030204" pitchFamily="34" charset="0"/>
                          <a:cs typeface="Arial"/>
                          <a:sym typeface="Arial"/>
                        </a:rPr>
                        <a:t>.</a:t>
                      </a:r>
                      <a:endParaRPr lang="es-CO" sz="1400" b="0" i="0" u="none" strike="noStrike" cap="none" spc="-10" dirty="0">
                        <a:solidFill>
                          <a:schemeClr val="tx1"/>
                        </a:solidFill>
                        <a:effectLst/>
                        <a:latin typeface="Arial"/>
                        <a:ea typeface="Times New Roman" panose="02020603050405020304" pitchFamily="18" charset="0"/>
                        <a:cs typeface="Arial"/>
                        <a:sym typeface="Arial"/>
                      </a:endParaRPr>
                    </a:p>
                    <a:p>
                      <a:pPr marR="0" algn="ctr" rtl="0" fontAlgn="base">
                        <a:lnSpc>
                          <a:spcPct val="100000"/>
                        </a:lnSpc>
                        <a:spcBef>
                          <a:spcPts val="0"/>
                        </a:spcBef>
                        <a:spcAft>
                          <a:spcPts val="0"/>
                        </a:spcAft>
                        <a:buClr>
                          <a:srgbClr val="000000"/>
                        </a:buClr>
                        <a:buFont typeface="Arial"/>
                        <a:tabLst>
                          <a:tab pos="270510" algn="l"/>
                        </a:tabLst>
                      </a:pPr>
                      <a:r>
                        <a:rPr lang="en-US" sz="1400" b="0" i="0" u="none" strike="noStrike" cap="none" spc="-10" dirty="0">
                          <a:solidFill>
                            <a:schemeClr val="tx1"/>
                          </a:solidFill>
                          <a:effectLst/>
                          <a:latin typeface="Arial"/>
                          <a:ea typeface="Calibri" panose="020F0502020204030204" pitchFamily="34" charset="0"/>
                          <a:cs typeface="Arial"/>
                          <a:sym typeface="Arial"/>
                        </a:rPr>
                        <a:t>Para </a:t>
                      </a:r>
                      <a:r>
                        <a:rPr lang="es-CO" sz="1400" b="0" i="0" u="none" strike="noStrike" cap="none" spc="-10" noProof="0" dirty="0">
                          <a:solidFill>
                            <a:schemeClr val="tx1"/>
                          </a:solidFill>
                          <a:effectLst/>
                          <a:latin typeface="Arial"/>
                          <a:ea typeface="Calibri" panose="020F0502020204030204" pitchFamily="34" charset="0"/>
                          <a:cs typeface="Arial"/>
                          <a:sym typeface="Arial"/>
                        </a:rPr>
                        <a:t>identificar el riesgo de no adherencia </a:t>
                      </a:r>
                      <a:r>
                        <a:rPr lang="en-US" sz="1400" b="0" i="0" u="none" strike="noStrike" cap="none" spc="-10" dirty="0">
                          <a:solidFill>
                            <a:schemeClr val="tx1"/>
                          </a:solidFill>
                          <a:effectLst/>
                          <a:latin typeface="Arial"/>
                          <a:ea typeface="Calibri" panose="020F0502020204030204" pitchFamily="34" charset="0"/>
                          <a:cs typeface="Arial"/>
                          <a:sym typeface="Arial"/>
                        </a:rPr>
                        <a:t>al </a:t>
                      </a:r>
                      <a:r>
                        <a:rPr lang="es-CO" sz="1400" b="0" i="0" u="none" strike="noStrike" cap="none" spc="-10" noProof="0" dirty="0">
                          <a:solidFill>
                            <a:schemeClr val="tx1"/>
                          </a:solidFill>
                          <a:effectLst/>
                          <a:latin typeface="Arial"/>
                          <a:ea typeface="Calibri" panose="020F0502020204030204" pitchFamily="34" charset="0"/>
                          <a:cs typeface="Arial"/>
                          <a:sym typeface="Arial"/>
                        </a:rPr>
                        <a:t>tratamiento</a:t>
                      </a:r>
                      <a:r>
                        <a:rPr lang="en-US" sz="1400" b="0" i="0" u="none" strike="noStrike" cap="none" spc="-10" dirty="0">
                          <a:solidFill>
                            <a:schemeClr val="tx1"/>
                          </a:solidFill>
                          <a:effectLst/>
                          <a:latin typeface="Arial"/>
                          <a:ea typeface="Calibri" panose="020F0502020204030204" pitchFamily="34" charset="0"/>
                          <a:cs typeface="Arial"/>
                          <a:sym typeface="Arial"/>
                        </a:rPr>
                        <a:t>, se </a:t>
                      </a:r>
                      <a:r>
                        <a:rPr lang="en-US" sz="1400" b="0" i="0" u="none" strike="noStrike" cap="none" spc="-10" dirty="0" err="1">
                          <a:solidFill>
                            <a:schemeClr val="tx1"/>
                          </a:solidFill>
                          <a:effectLst/>
                          <a:latin typeface="Arial"/>
                          <a:ea typeface="Calibri" panose="020F0502020204030204" pitchFamily="34" charset="0"/>
                          <a:cs typeface="Arial"/>
                          <a:sym typeface="Arial"/>
                        </a:rPr>
                        <a:t>realizará</a:t>
                      </a:r>
                      <a:r>
                        <a:rPr lang="en-US" sz="1400" b="0" i="0" u="none" strike="noStrike" cap="none" spc="-10" dirty="0">
                          <a:solidFill>
                            <a:schemeClr val="tx1"/>
                          </a:solidFill>
                          <a:effectLst/>
                          <a:latin typeface="Arial"/>
                          <a:ea typeface="Calibri" panose="020F0502020204030204" pitchFamily="34" charset="0"/>
                          <a:cs typeface="Arial"/>
                          <a:sym typeface="Arial"/>
                        </a:rPr>
                        <a:t> la </a:t>
                      </a:r>
                      <a:r>
                        <a:rPr lang="en-US" sz="1400" b="0" i="0" u="none" strike="noStrike" cap="none" spc="-10" dirty="0" err="1">
                          <a:solidFill>
                            <a:schemeClr val="tx1"/>
                          </a:solidFill>
                          <a:effectLst/>
                          <a:latin typeface="Arial"/>
                          <a:ea typeface="Calibri" panose="020F0502020204030204" pitchFamily="34" charset="0"/>
                          <a:cs typeface="Arial"/>
                          <a:sym typeface="Arial"/>
                        </a:rPr>
                        <a:t>apli</a:t>
                      </a:r>
                      <a:r>
                        <a:rPr lang="es-CO" sz="1400" b="0" i="0" u="none" strike="noStrike" cap="none" spc="-10" noProof="0" dirty="0" err="1">
                          <a:solidFill>
                            <a:schemeClr val="tx1"/>
                          </a:solidFill>
                          <a:effectLst/>
                          <a:latin typeface="Arial"/>
                          <a:ea typeface="Calibri" panose="020F0502020204030204" pitchFamily="34" charset="0"/>
                          <a:cs typeface="Arial"/>
                          <a:sym typeface="Arial"/>
                        </a:rPr>
                        <a:t>cación</a:t>
                      </a:r>
                      <a:r>
                        <a:rPr lang="es-CO" sz="1400" b="0" i="0" u="none" strike="noStrike" cap="none" spc="-10" noProof="0" dirty="0">
                          <a:solidFill>
                            <a:schemeClr val="tx1"/>
                          </a:solidFill>
                          <a:effectLst/>
                          <a:latin typeface="Arial"/>
                          <a:ea typeface="Calibri" panose="020F0502020204030204" pitchFamily="34" charset="0"/>
                          <a:cs typeface="Arial"/>
                          <a:sym typeface="Arial"/>
                        </a:rPr>
                        <a:t> del instrumento presente en este lineamiento </a:t>
                      </a:r>
                      <a:r>
                        <a:rPr lang="en-US" sz="1400" b="0" i="0" u="none" strike="noStrike" cap="none" spc="-10" dirty="0">
                          <a:solidFill>
                            <a:schemeClr val="tx1"/>
                          </a:solidFill>
                          <a:effectLst/>
                          <a:latin typeface="Arial"/>
                          <a:ea typeface="Calibri" panose="020F0502020204030204" pitchFamily="34" charset="0"/>
                          <a:cs typeface="Arial"/>
                          <a:sym typeface="Arial"/>
                        </a:rPr>
                        <a:t>(Ver Anexo 5).</a:t>
                      </a:r>
                      <a:endParaRPr lang="es-CO" sz="1400" b="0" i="0" u="none" strike="noStrike" cap="none" spc="-10" dirty="0">
                        <a:solidFill>
                          <a:schemeClr val="tx1"/>
                        </a:solidFill>
                        <a:effectLst/>
                        <a:latin typeface="Arial"/>
                        <a:ea typeface="Times New Roman" panose="02020603050405020304" pitchFamily="18" charset="0"/>
                        <a:cs typeface="Arial"/>
                        <a:sym typeface="Arial"/>
                      </a:endParaRPr>
                    </a:p>
                    <a:p>
                      <a:pPr marR="0" algn="ctr" rtl="0" fontAlgn="base">
                        <a:lnSpc>
                          <a:spcPct val="100000"/>
                        </a:lnSpc>
                        <a:spcBef>
                          <a:spcPts val="0"/>
                        </a:spcBef>
                        <a:spcAft>
                          <a:spcPts val="0"/>
                        </a:spcAft>
                        <a:buClr>
                          <a:srgbClr val="000000"/>
                        </a:buClr>
                        <a:buFont typeface="Arial"/>
                        <a:tabLst>
                          <a:tab pos="270510" algn="l"/>
                        </a:tabLst>
                      </a:pPr>
                      <a:r>
                        <a:rPr lang="en-US" sz="1400" b="0" i="0" u="none" strike="noStrike" cap="none" spc="-10" dirty="0">
                          <a:solidFill>
                            <a:schemeClr val="tx1"/>
                          </a:solidFill>
                          <a:effectLst/>
                          <a:latin typeface="Arial"/>
                          <a:ea typeface="Calibri" panose="020F0502020204030204" pitchFamily="34" charset="0"/>
                          <a:cs typeface="Arial"/>
                          <a:sym typeface="Arial"/>
                        </a:rPr>
                        <a:t> </a:t>
                      </a:r>
                      <a:endParaRPr lang="es-CO" sz="1400" b="0" i="0" u="none" strike="noStrike" cap="none" spc="-10" dirty="0">
                        <a:solidFill>
                          <a:schemeClr val="tx1"/>
                        </a:solidFill>
                        <a:effectLst/>
                        <a:latin typeface="Arial"/>
                        <a:ea typeface="Times New Roman" panose="02020603050405020304" pitchFamily="18" charset="0"/>
                        <a:cs typeface="Arial"/>
                        <a:sym typeface="Arial"/>
                      </a:endParaRPr>
                    </a:p>
                  </a:txBody>
                  <a:tcPr marL="68580" marR="68580" marT="0" marB="0" anchor="ctr"/>
                </a:tc>
                <a:extLst>
                  <a:ext uri="{0D108BD9-81ED-4DB2-BD59-A6C34878D82A}">
                    <a16:rowId xmlns:a16="http://schemas.microsoft.com/office/drawing/2014/main" xmlns="" val="4024359848"/>
                  </a:ext>
                </a:extLst>
              </a:tr>
              <a:tr h="670884">
                <a:tc>
                  <a:txBody>
                    <a:bodyPr/>
                    <a:lstStyle/>
                    <a:p>
                      <a:pPr marR="0" algn="ctr" rtl="0" fontAlgn="base">
                        <a:lnSpc>
                          <a:spcPct val="100000"/>
                        </a:lnSpc>
                        <a:spcBef>
                          <a:spcPts val="0"/>
                        </a:spcBef>
                        <a:spcAft>
                          <a:spcPts val="0"/>
                        </a:spcAft>
                        <a:buClr>
                          <a:srgbClr val="000000"/>
                        </a:buClr>
                        <a:buFont typeface="Arial"/>
                        <a:tabLst>
                          <a:tab pos="270510" algn="l"/>
                        </a:tabLst>
                      </a:pPr>
                      <a:r>
                        <a:rPr lang="es-CO" sz="1400" b="0" i="0" u="none" strike="noStrike" cap="none" spc="-10" noProof="0" dirty="0">
                          <a:solidFill>
                            <a:schemeClr val="tx1"/>
                          </a:solidFill>
                          <a:effectLst/>
                          <a:latin typeface="Arial" panose="020B0604020202020204" pitchFamily="34" charset="0"/>
                          <a:ea typeface="Calibri" panose="020F0502020204030204" pitchFamily="34" charset="0"/>
                          <a:cs typeface="Arial" panose="020B0604020202020204" pitchFamily="34" charset="0"/>
                          <a:sym typeface="Arial"/>
                        </a:rPr>
                        <a:t>Valoración por trabajo social. </a:t>
                      </a:r>
                      <a:endParaRPr lang="es-CO" sz="1400" b="0" i="0" u="none" strike="noStrike" cap="none" spc="-10" noProof="0" dirty="0">
                        <a:solidFill>
                          <a:schemeClr val="tx1"/>
                        </a:solidFill>
                        <a:effectLst/>
                        <a:latin typeface="Arial" panose="020B0604020202020204" pitchFamily="34" charset="0"/>
                        <a:ea typeface="Times New Roman" panose="02020603050405020304" pitchFamily="18" charset="0"/>
                        <a:cs typeface="Arial" panose="020B0604020202020204" pitchFamily="34" charset="0"/>
                        <a:sym typeface="Arial"/>
                      </a:endParaRPr>
                    </a:p>
                  </a:txBody>
                  <a:tcPr marL="68580" marR="68580" marT="0" marB="0" anchor="ctr"/>
                </a:tc>
                <a:tc>
                  <a:txBody>
                    <a:bodyPr/>
                    <a:lstStyle/>
                    <a:p>
                      <a:pPr marR="0" algn="ctr" rtl="0" fontAlgn="base">
                        <a:lnSpc>
                          <a:spcPct val="100000"/>
                        </a:lnSpc>
                        <a:spcBef>
                          <a:spcPts val="0"/>
                        </a:spcBef>
                        <a:spcAft>
                          <a:spcPts val="0"/>
                        </a:spcAft>
                        <a:buClr>
                          <a:srgbClr val="000000"/>
                        </a:buClr>
                        <a:buFont typeface="Arial"/>
                        <a:tabLst>
                          <a:tab pos="270510" algn="l"/>
                        </a:tabLst>
                      </a:pPr>
                      <a:r>
                        <a:rPr lang="es-CO" sz="1400" b="0" i="0" u="none" strike="noStrike" cap="none" spc="-10" noProof="0" dirty="0">
                          <a:solidFill>
                            <a:schemeClr val="tx1"/>
                          </a:solidFill>
                          <a:effectLst/>
                          <a:latin typeface="Arial"/>
                          <a:ea typeface="Calibri" panose="020F0502020204030204" pitchFamily="34" charset="0"/>
                          <a:cs typeface="Arial"/>
                          <a:sym typeface="Arial"/>
                        </a:rPr>
                        <a:t>En la valoración por trabajo social, en caso de identificar vulnerabilidad social y económica, realizar canalización de la persona a los programas de protección existentes en el territorio y evaluar funcionalidad familiar mediante </a:t>
                      </a:r>
                      <a:r>
                        <a:rPr lang="en-US" sz="1400" b="0" i="0" u="none" strike="noStrike" cap="none" spc="-10" dirty="0">
                          <a:solidFill>
                            <a:schemeClr val="tx1"/>
                          </a:solidFill>
                          <a:effectLst/>
                          <a:latin typeface="Arial"/>
                          <a:ea typeface="Calibri" panose="020F0502020204030204" pitchFamily="34" charset="0"/>
                          <a:cs typeface="Arial"/>
                          <a:sym typeface="Arial"/>
                        </a:rPr>
                        <a:t>test de APGAR. </a:t>
                      </a:r>
                      <a:endParaRPr lang="es-CO" sz="1400" b="0" i="0" u="none" strike="noStrike" cap="none" spc="-10" dirty="0">
                        <a:solidFill>
                          <a:schemeClr val="tx1"/>
                        </a:solidFill>
                        <a:effectLst/>
                        <a:latin typeface="Arial"/>
                        <a:ea typeface="Times New Roman" panose="02020603050405020304" pitchFamily="18" charset="0"/>
                        <a:cs typeface="Arial"/>
                        <a:sym typeface="Arial"/>
                      </a:endParaRPr>
                    </a:p>
                  </a:txBody>
                  <a:tcPr marL="68580" marR="68580" marT="0" marB="0" anchor="ctr"/>
                </a:tc>
                <a:extLst>
                  <a:ext uri="{0D108BD9-81ED-4DB2-BD59-A6C34878D82A}">
                    <a16:rowId xmlns:a16="http://schemas.microsoft.com/office/drawing/2014/main" xmlns="" val="950064337"/>
                  </a:ext>
                </a:extLst>
              </a:tr>
              <a:tr h="518948">
                <a:tc>
                  <a:txBody>
                    <a:bodyPr/>
                    <a:lstStyle/>
                    <a:p>
                      <a:pPr algn="ctr" fontAlgn="base">
                        <a:spcAft>
                          <a:spcPts val="0"/>
                        </a:spcAft>
                        <a:tabLst>
                          <a:tab pos="270510" algn="l"/>
                        </a:tabLst>
                      </a:pPr>
                      <a:r>
                        <a:rPr lang="es-CO" sz="1400" b="0" i="0" u="none" strike="noStrike" cap="none" dirty="0">
                          <a:solidFill>
                            <a:schemeClr val="tx1"/>
                          </a:solidFill>
                          <a:effectLst/>
                          <a:latin typeface="Arial" panose="020B0604020202020204" pitchFamily="34" charset="0"/>
                          <a:ea typeface="Arial"/>
                          <a:cs typeface="Arial" panose="020B0604020202020204" pitchFamily="34" charset="0"/>
                          <a:sym typeface="Arial"/>
                        </a:rPr>
                        <a:t>Evaluación oftalmológica</a:t>
                      </a:r>
                      <a:endParaRPr lang="es-CO" sz="1400" b="0" i="0" u="none" strike="noStrike" cap="none" spc="-10" dirty="0">
                        <a:solidFill>
                          <a:schemeClr val="tx1"/>
                        </a:solidFill>
                        <a:effectLst/>
                        <a:latin typeface="Arial" panose="020B0604020202020204" pitchFamily="34" charset="0"/>
                        <a:ea typeface="Times New Roman" panose="02020603050405020304" pitchFamily="18" charset="0"/>
                        <a:cs typeface="Arial" panose="020B0604020202020204" pitchFamily="34" charset="0"/>
                        <a:sym typeface="Arial"/>
                      </a:endParaRPr>
                    </a:p>
                  </a:txBody>
                  <a:tcPr marL="68580" marR="68580" marT="0" marB="0" anchor="ctr"/>
                </a:tc>
                <a:tc>
                  <a:txBody>
                    <a:bodyPr/>
                    <a:lstStyle/>
                    <a:p>
                      <a:pPr marL="0" marR="0" lvl="0" indent="0" algn="just" defTabSz="914400" rtl="0" eaLnBrk="1" fontAlgn="base" latinLnBrk="0" hangingPunct="1">
                        <a:lnSpc>
                          <a:spcPct val="100000"/>
                        </a:lnSpc>
                        <a:spcBef>
                          <a:spcPts val="0"/>
                        </a:spcBef>
                        <a:spcAft>
                          <a:spcPts val="0"/>
                        </a:spcAft>
                        <a:buClr>
                          <a:srgbClr val="000000"/>
                        </a:buClr>
                        <a:buSzTx/>
                        <a:buFont typeface="Arial"/>
                        <a:buNone/>
                        <a:tabLst>
                          <a:tab pos="270510" algn="l"/>
                        </a:tabLst>
                        <a:defRPr/>
                      </a:pPr>
                      <a:r>
                        <a:rPr lang="es-CO" sz="1400" b="0" i="0" u="none" strike="noStrike" cap="none" dirty="0">
                          <a:solidFill>
                            <a:schemeClr val="dk1"/>
                          </a:solidFill>
                          <a:effectLst/>
                          <a:latin typeface="Arial"/>
                          <a:ea typeface="Arial"/>
                          <a:cs typeface="Arial"/>
                          <a:sym typeface="Arial"/>
                        </a:rPr>
                        <a:t>Antes de iniciar el tratamiento y trimestral.</a:t>
                      </a:r>
                    </a:p>
                    <a:p>
                      <a:pPr algn="just" fontAlgn="base">
                        <a:spcAft>
                          <a:spcPts val="0"/>
                        </a:spcAft>
                        <a:tabLst>
                          <a:tab pos="270510" algn="l"/>
                        </a:tabLst>
                      </a:pPr>
                      <a:endParaRPr lang="es-CO" sz="1400" spc="-1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xmlns="" val="2186226321"/>
                  </a:ext>
                </a:extLst>
              </a:tr>
              <a:tr h="794140">
                <a:tc>
                  <a:txBody>
                    <a:bodyPr/>
                    <a:lstStyle/>
                    <a:p>
                      <a:pPr algn="ctr" fontAlgn="base">
                        <a:spcAft>
                          <a:spcPts val="0"/>
                        </a:spcAft>
                        <a:tabLst>
                          <a:tab pos="270510" algn="l"/>
                        </a:tabLst>
                      </a:pPr>
                      <a:r>
                        <a:rPr lang="es-CO" sz="1400" b="0" i="0" u="none" strike="noStrike" cap="none" spc="-10" noProof="0" dirty="0">
                          <a:solidFill>
                            <a:schemeClr val="tx1"/>
                          </a:solidFill>
                          <a:effectLst/>
                          <a:latin typeface="Arial" panose="020B0604020202020204" pitchFamily="34" charset="0"/>
                          <a:ea typeface="Calibri" panose="020F0502020204030204" pitchFamily="34" charset="0"/>
                          <a:cs typeface="Arial" panose="020B0604020202020204" pitchFamily="34" charset="0"/>
                          <a:sym typeface="Arial"/>
                        </a:rPr>
                        <a:t>Evaluación auditiva mediante audiometría</a:t>
                      </a:r>
                      <a:r>
                        <a:rPr lang="en-US" sz="1400" b="0" i="0" u="none" strike="noStrike" cap="none" spc="-10" dirty="0">
                          <a:solidFill>
                            <a:schemeClr val="tx1"/>
                          </a:solidFill>
                          <a:effectLst/>
                          <a:latin typeface="Arial" panose="020B0604020202020204" pitchFamily="34" charset="0"/>
                          <a:ea typeface="Calibri" panose="020F0502020204030204" pitchFamily="34" charset="0"/>
                          <a:cs typeface="Arial" panose="020B0604020202020204" pitchFamily="34" charset="0"/>
                          <a:sym typeface="Arial"/>
                        </a:rPr>
                        <a:t> </a:t>
                      </a:r>
                      <a:endParaRPr lang="es-CO" sz="1400" b="0" i="0" u="none" strike="noStrike" cap="none" spc="-10" dirty="0">
                        <a:solidFill>
                          <a:schemeClr val="tx1"/>
                        </a:solidFill>
                        <a:effectLst/>
                        <a:latin typeface="Arial" panose="020B0604020202020204" pitchFamily="34" charset="0"/>
                        <a:ea typeface="Times New Roman" panose="02020603050405020304" pitchFamily="18" charset="0"/>
                        <a:cs typeface="Arial" panose="020B0604020202020204" pitchFamily="34" charset="0"/>
                        <a:sym typeface="Arial"/>
                      </a:endParaRPr>
                    </a:p>
                  </a:txBody>
                  <a:tcPr marL="68580" marR="68580" marT="0" marB="0" anchor="ctr"/>
                </a:tc>
                <a:tc>
                  <a:txBody>
                    <a:bodyPr/>
                    <a:lstStyle/>
                    <a:p>
                      <a:pPr algn="just" fontAlgn="base">
                        <a:spcAft>
                          <a:spcPts val="0"/>
                        </a:spcAft>
                        <a:tabLst>
                          <a:tab pos="270510" algn="l"/>
                        </a:tabLst>
                      </a:pPr>
                      <a:r>
                        <a:rPr lang="es-ES" sz="1400" spc="-1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Realizar pruebas de función auditiva si se utiliza amikacina o cualquier aminoglucósido antes de iniciar tratamiento y trimestral. </a:t>
                      </a:r>
                      <a:endParaRPr lang="es-CO" sz="1400" spc="-1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xmlns="" val="1748572314"/>
                  </a:ext>
                </a:extLst>
              </a:tr>
            </a:tbl>
          </a:graphicData>
        </a:graphic>
      </p:graphicFrame>
      <p:sp>
        <p:nvSpPr>
          <p:cNvPr id="4" name="Rectángulo 3">
            <a:extLst>
              <a:ext uri="{FF2B5EF4-FFF2-40B4-BE49-F238E27FC236}">
                <a16:creationId xmlns:a16="http://schemas.microsoft.com/office/drawing/2014/main" xmlns="" id="{F1EB8B7A-CA98-44A5-ADFF-7D1A4ECB5FF8}"/>
              </a:ext>
            </a:extLst>
          </p:cNvPr>
          <p:cNvSpPr/>
          <p:nvPr/>
        </p:nvSpPr>
        <p:spPr>
          <a:xfrm>
            <a:off x="4143703" y="102600"/>
            <a:ext cx="5587651" cy="1200329"/>
          </a:xfrm>
          <a:prstGeom prst="rect">
            <a:avLst/>
          </a:prstGeom>
        </p:spPr>
        <p:txBody>
          <a:bodyPr wrap="square">
            <a:spAutoFit/>
          </a:bodyPr>
          <a:lstStyle/>
          <a:p>
            <a:pPr algn="ctr"/>
            <a:r>
              <a:rPr lang="es-CO" b="1" dirty="0">
                <a:solidFill>
                  <a:srgbClr val="018A82"/>
                </a:solidFill>
                <a:latin typeface="Nunito Sans"/>
                <a:ea typeface="Nunito Sans"/>
                <a:cs typeface="Nunito Sans"/>
                <a:sym typeface="Nunito Sans"/>
              </a:rPr>
              <a:t>Tabla 19. </a:t>
            </a:r>
            <a:r>
              <a:rPr lang="es-CO" b="1" dirty="0">
                <a:solidFill>
                  <a:srgbClr val="018A82"/>
                </a:solidFill>
                <a:latin typeface="Nunito Sans"/>
              </a:rPr>
              <a:t>Seguimiento de personas afectadas por tuberculosis sensible y farmacorresistente</a:t>
            </a:r>
          </a:p>
          <a:p>
            <a:pPr algn="ctr"/>
            <a:r>
              <a:rPr lang="es-CO" b="1" dirty="0">
                <a:solidFill>
                  <a:srgbClr val="018A82"/>
                </a:solidFill>
                <a:latin typeface="Nunito Sans"/>
              </a:rPr>
              <a:t>Consultas y atención multidisciplinario</a:t>
            </a:r>
          </a:p>
          <a:p>
            <a:pPr algn="ctr"/>
            <a:endParaRPr lang="es-CO" b="1" dirty="0">
              <a:solidFill>
                <a:srgbClr val="018A82"/>
              </a:solidFill>
              <a:latin typeface="Nunito Sans"/>
            </a:endParaRPr>
          </a:p>
        </p:txBody>
      </p:sp>
    </p:spTree>
    <p:extLst>
      <p:ext uri="{BB962C8B-B14F-4D97-AF65-F5344CB8AC3E}">
        <p14:creationId xmlns:p14="http://schemas.microsoft.com/office/powerpoint/2010/main" val="305632964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a:extLst>
              <a:ext uri="{FF2B5EF4-FFF2-40B4-BE49-F238E27FC236}">
                <a16:creationId xmlns:a16="http://schemas.microsoft.com/office/drawing/2014/main" xmlns="" id="{38BE32E3-FD8D-4D5F-8257-8E6073032B56}"/>
              </a:ext>
            </a:extLst>
          </p:cNvPr>
          <p:cNvSpPr/>
          <p:nvPr/>
        </p:nvSpPr>
        <p:spPr>
          <a:xfrm>
            <a:off x="2863890" y="230071"/>
            <a:ext cx="5587651" cy="1015663"/>
          </a:xfrm>
          <a:prstGeom prst="rect">
            <a:avLst/>
          </a:prstGeom>
        </p:spPr>
        <p:txBody>
          <a:bodyPr wrap="square">
            <a:spAutoFit/>
          </a:bodyPr>
          <a:lstStyle/>
          <a:p>
            <a:pPr algn="ctr"/>
            <a:r>
              <a:rPr lang="es-CO" b="1" dirty="0">
                <a:solidFill>
                  <a:srgbClr val="018A82"/>
                </a:solidFill>
                <a:latin typeface="Nunito Sans"/>
                <a:ea typeface="Nunito Sans"/>
                <a:cs typeface="Nunito Sans"/>
                <a:sym typeface="Nunito Sans"/>
              </a:rPr>
              <a:t>Tabla 19. </a:t>
            </a:r>
            <a:r>
              <a:rPr lang="es-CO" b="1" dirty="0">
                <a:solidFill>
                  <a:srgbClr val="018A82"/>
                </a:solidFill>
                <a:latin typeface="Nunito Sans"/>
              </a:rPr>
              <a:t>Seguimiento de personas afectadas por tuberculosis sensible y </a:t>
            </a:r>
            <a:r>
              <a:rPr lang="es-CO" sz="1600" b="1" dirty="0">
                <a:solidFill>
                  <a:srgbClr val="C00000"/>
                </a:solidFill>
                <a:latin typeface="Nunito Sans"/>
              </a:rPr>
              <a:t>farmacorresistente</a:t>
            </a:r>
          </a:p>
          <a:p>
            <a:pPr algn="ctr"/>
            <a:endParaRPr lang="es-CO" sz="1600" b="1" dirty="0">
              <a:solidFill>
                <a:srgbClr val="C00000"/>
              </a:solidFill>
              <a:latin typeface="Nunito Sans"/>
            </a:endParaRPr>
          </a:p>
          <a:p>
            <a:pPr algn="ctr"/>
            <a:r>
              <a:rPr lang="es-CO" b="1" dirty="0">
                <a:solidFill>
                  <a:srgbClr val="018A82"/>
                </a:solidFill>
                <a:latin typeface="Nunito Sans"/>
              </a:rPr>
              <a:t>Paraclínicos </a:t>
            </a:r>
          </a:p>
        </p:txBody>
      </p:sp>
      <p:pic>
        <p:nvPicPr>
          <p:cNvPr id="2050" name="Picture 2" descr="Programa de atención integral de tuberculosis">
            <a:extLst>
              <a:ext uri="{FF2B5EF4-FFF2-40B4-BE49-F238E27FC236}">
                <a16:creationId xmlns:a16="http://schemas.microsoft.com/office/drawing/2014/main" xmlns="" id="{C7490C85-9324-477D-A88F-18BE7C752A1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35426" y="2160134"/>
            <a:ext cx="3086704" cy="1915427"/>
          </a:xfrm>
          <a:prstGeom prst="rect">
            <a:avLst/>
          </a:prstGeom>
          <a:noFill/>
          <a:extLst>
            <a:ext uri="{909E8E84-426E-40DD-AFC4-6F175D3DCCD1}">
              <a14:hiddenFill xmlns:a14="http://schemas.microsoft.com/office/drawing/2010/main">
                <a:solidFill>
                  <a:srgbClr val="FFFFFF"/>
                </a:solidFill>
              </a14:hiddenFill>
            </a:ext>
          </a:extLst>
        </p:spPr>
      </p:pic>
      <p:sp>
        <p:nvSpPr>
          <p:cNvPr id="7" name="CuadroTexto 6">
            <a:extLst>
              <a:ext uri="{FF2B5EF4-FFF2-40B4-BE49-F238E27FC236}">
                <a16:creationId xmlns:a16="http://schemas.microsoft.com/office/drawing/2014/main" xmlns="" id="{EF749AB7-C1B0-4671-8989-D11E9A0732FB}"/>
              </a:ext>
            </a:extLst>
          </p:cNvPr>
          <p:cNvSpPr txBox="1"/>
          <p:nvPr/>
        </p:nvSpPr>
        <p:spPr>
          <a:xfrm>
            <a:off x="8628274" y="4836072"/>
            <a:ext cx="2670924" cy="307777"/>
          </a:xfrm>
          <a:prstGeom prst="rect">
            <a:avLst/>
          </a:prstGeom>
          <a:noFill/>
        </p:spPr>
        <p:txBody>
          <a:bodyPr wrap="none" rtlCol="0">
            <a:spAutoFit/>
          </a:bodyPr>
          <a:lstStyle/>
          <a:p>
            <a:r>
              <a:rPr lang="es-CO" dirty="0"/>
              <a:t>Fuente: Programa integral CDI </a:t>
            </a:r>
          </a:p>
        </p:txBody>
      </p:sp>
      <p:pic>
        <p:nvPicPr>
          <p:cNvPr id="8" name="Imagen 7">
            <a:extLst>
              <a:ext uri="{FF2B5EF4-FFF2-40B4-BE49-F238E27FC236}">
                <a16:creationId xmlns:a16="http://schemas.microsoft.com/office/drawing/2014/main" xmlns="" id="{6F9BDF2B-7525-4BFD-9C5C-C3D960C0E115}"/>
              </a:ext>
            </a:extLst>
          </p:cNvPr>
          <p:cNvPicPr>
            <a:picLocks noChangeAspect="1"/>
          </p:cNvPicPr>
          <p:nvPr/>
        </p:nvPicPr>
        <p:blipFill>
          <a:blip r:embed="rId3"/>
          <a:stretch>
            <a:fillRect/>
          </a:stretch>
        </p:blipFill>
        <p:spPr>
          <a:xfrm>
            <a:off x="520405" y="1296026"/>
            <a:ext cx="7424210" cy="5391024"/>
          </a:xfrm>
          <a:prstGeom prst="rect">
            <a:avLst/>
          </a:prstGeom>
        </p:spPr>
      </p:pic>
      <p:sp>
        <p:nvSpPr>
          <p:cNvPr id="10" name="Estrella: 5 puntas 9">
            <a:extLst>
              <a:ext uri="{FF2B5EF4-FFF2-40B4-BE49-F238E27FC236}">
                <a16:creationId xmlns:a16="http://schemas.microsoft.com/office/drawing/2014/main" xmlns="" id="{2780D1D8-B714-4CCD-9BA4-C1A640346F5B}"/>
              </a:ext>
            </a:extLst>
          </p:cNvPr>
          <p:cNvSpPr/>
          <p:nvPr/>
        </p:nvSpPr>
        <p:spPr>
          <a:xfrm>
            <a:off x="9842191" y="1245734"/>
            <a:ext cx="914400" cy="914400"/>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Tree>
    <p:extLst>
      <p:ext uri="{BB962C8B-B14F-4D97-AF65-F5344CB8AC3E}">
        <p14:creationId xmlns:p14="http://schemas.microsoft.com/office/powerpoint/2010/main" val="428599624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a:extLst>
              <a:ext uri="{FF2B5EF4-FFF2-40B4-BE49-F238E27FC236}">
                <a16:creationId xmlns:a16="http://schemas.microsoft.com/office/drawing/2014/main" xmlns="" id="{F5326036-6DD0-4709-8F56-CD2D6DA3F9E6}"/>
              </a:ext>
            </a:extLst>
          </p:cNvPr>
          <p:cNvGraphicFramePr>
            <a:graphicFrameLocks noGrp="1"/>
          </p:cNvGraphicFramePr>
          <p:nvPr/>
        </p:nvGraphicFramePr>
        <p:xfrm>
          <a:off x="285749" y="1959293"/>
          <a:ext cx="7078612" cy="3169920"/>
        </p:xfrm>
        <a:graphic>
          <a:graphicData uri="http://schemas.openxmlformats.org/drawingml/2006/table">
            <a:tbl>
              <a:tblPr firstRow="1" firstCol="1" bandRow="1"/>
              <a:tblGrid>
                <a:gridCol w="4046827">
                  <a:extLst>
                    <a:ext uri="{9D8B030D-6E8A-4147-A177-3AD203B41FA5}">
                      <a16:colId xmlns:a16="http://schemas.microsoft.com/office/drawing/2014/main" xmlns="" val="2301010722"/>
                    </a:ext>
                  </a:extLst>
                </a:gridCol>
                <a:gridCol w="3031785">
                  <a:extLst>
                    <a:ext uri="{9D8B030D-6E8A-4147-A177-3AD203B41FA5}">
                      <a16:colId xmlns:a16="http://schemas.microsoft.com/office/drawing/2014/main" xmlns="" val="1962560920"/>
                    </a:ext>
                  </a:extLst>
                </a:gridCol>
              </a:tblGrid>
              <a:tr h="1915282">
                <a:tc>
                  <a:txBody>
                    <a:bodyPr/>
                    <a:lstStyle/>
                    <a:p>
                      <a:pPr algn="just" fontAlgn="base">
                        <a:spcAft>
                          <a:spcPts val="0"/>
                        </a:spcAft>
                        <a:tabLst>
                          <a:tab pos="270510" algn="l"/>
                        </a:tabLst>
                      </a:pPr>
                      <a:r>
                        <a:rPr lang="en-US" sz="1600" spc="-10" dirty="0" err="1">
                          <a:effectLst/>
                        </a:rPr>
                        <a:t>Electrocardiograma</a:t>
                      </a:r>
                      <a:r>
                        <a:rPr lang="en-US" sz="1600" spc="-10" dirty="0">
                          <a:effectLst/>
                        </a:rPr>
                        <a:t> </a:t>
                      </a:r>
                      <a:endParaRPr lang="es-CO" sz="2800" spc="-1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just" fontAlgn="base">
                        <a:spcAft>
                          <a:spcPts val="0"/>
                        </a:spcAft>
                        <a:tabLst>
                          <a:tab pos="270510" algn="l"/>
                        </a:tabLst>
                      </a:pPr>
                      <a:r>
                        <a:rPr lang="en-US" sz="1600" spc="-10" dirty="0">
                          <a:effectLst/>
                        </a:rPr>
                        <a:t>Antes de </a:t>
                      </a:r>
                      <a:r>
                        <a:rPr lang="en-US" sz="1600" spc="-10" dirty="0" err="1">
                          <a:effectLst/>
                        </a:rPr>
                        <a:t>iniciar</a:t>
                      </a:r>
                      <a:r>
                        <a:rPr lang="en-US" sz="1600" spc="-10" dirty="0">
                          <a:effectLst/>
                        </a:rPr>
                        <a:t> el </a:t>
                      </a:r>
                      <a:r>
                        <a:rPr lang="en-US" sz="1600" spc="-10" dirty="0" err="1">
                          <a:effectLst/>
                        </a:rPr>
                        <a:t>tratamiento</a:t>
                      </a:r>
                      <a:r>
                        <a:rPr lang="en-US" sz="1600" spc="-10" dirty="0">
                          <a:effectLst/>
                        </a:rPr>
                        <a:t> y trimestral. </a:t>
                      </a:r>
                      <a:r>
                        <a:rPr lang="en-US" sz="1600" spc="-10" dirty="0" err="1">
                          <a:effectLst/>
                        </a:rPr>
                        <a:t>Cuando</a:t>
                      </a:r>
                      <a:r>
                        <a:rPr lang="en-US" sz="1600" spc="-10" dirty="0">
                          <a:effectLst/>
                        </a:rPr>
                        <a:t> el </a:t>
                      </a:r>
                      <a:r>
                        <a:rPr lang="en-US" sz="1600" spc="-10" dirty="0" err="1">
                          <a:effectLst/>
                        </a:rPr>
                        <a:t>esquema</a:t>
                      </a:r>
                      <a:r>
                        <a:rPr lang="en-US" sz="1600" spc="-10" dirty="0">
                          <a:effectLst/>
                        </a:rPr>
                        <a:t> </a:t>
                      </a:r>
                      <a:r>
                        <a:rPr lang="en-US" sz="1600" spc="-10" dirty="0" err="1">
                          <a:effectLst/>
                        </a:rPr>
                        <a:t>incluya</a:t>
                      </a:r>
                      <a:r>
                        <a:rPr lang="en-US" sz="1600" spc="-10" dirty="0">
                          <a:effectLst/>
                        </a:rPr>
                        <a:t> </a:t>
                      </a:r>
                      <a:r>
                        <a:rPr lang="en-US" sz="1600" spc="-10" dirty="0" err="1">
                          <a:effectLst/>
                        </a:rPr>
                        <a:t>medicamentos</a:t>
                      </a:r>
                      <a:r>
                        <a:rPr lang="en-US" sz="1600" spc="-10" dirty="0">
                          <a:effectLst/>
                        </a:rPr>
                        <a:t> </a:t>
                      </a:r>
                      <a:r>
                        <a:rPr lang="en-US" sz="1600" spc="-10" dirty="0" err="1">
                          <a:effectLst/>
                        </a:rPr>
                        <a:t>como</a:t>
                      </a:r>
                      <a:r>
                        <a:rPr lang="en-US" sz="1600" spc="-10" dirty="0">
                          <a:effectLst/>
                        </a:rPr>
                        <a:t> </a:t>
                      </a:r>
                      <a:r>
                        <a:rPr lang="en-US" sz="1600" spc="-10" dirty="0" err="1">
                          <a:effectLst/>
                        </a:rPr>
                        <a:t>bedaquilina</a:t>
                      </a:r>
                      <a:r>
                        <a:rPr lang="en-US" sz="1600" spc="-10" dirty="0">
                          <a:effectLst/>
                        </a:rPr>
                        <a:t>, </a:t>
                      </a:r>
                      <a:r>
                        <a:rPr lang="en-US" sz="1600" spc="-10" dirty="0" err="1">
                          <a:effectLst/>
                        </a:rPr>
                        <a:t>delamanid</a:t>
                      </a:r>
                      <a:r>
                        <a:rPr lang="en-US" sz="1600" spc="-10" dirty="0">
                          <a:effectLst/>
                        </a:rPr>
                        <a:t>, </a:t>
                      </a:r>
                      <a:r>
                        <a:rPr lang="en-US" sz="1600" spc="-10" dirty="0" err="1">
                          <a:effectLst/>
                        </a:rPr>
                        <a:t>clofazimina</a:t>
                      </a:r>
                      <a:r>
                        <a:rPr lang="en-US" sz="1600" spc="-10" dirty="0">
                          <a:effectLst/>
                        </a:rPr>
                        <a:t> y </a:t>
                      </a:r>
                      <a:r>
                        <a:rPr lang="en-US" sz="1600" spc="-10" dirty="0" err="1">
                          <a:effectLst/>
                        </a:rPr>
                        <a:t>fluoroquinolonas</a:t>
                      </a:r>
                      <a:r>
                        <a:rPr lang="en-US" sz="1600" spc="-10" dirty="0">
                          <a:effectLst/>
                        </a:rPr>
                        <a:t>, </a:t>
                      </a:r>
                      <a:r>
                        <a:rPr lang="en-US" sz="1600" spc="-10" dirty="0" err="1">
                          <a:effectLst/>
                        </a:rPr>
                        <a:t>especialmente</a:t>
                      </a:r>
                      <a:r>
                        <a:rPr lang="en-US" sz="1600" spc="-10" dirty="0">
                          <a:effectLst/>
                        </a:rPr>
                        <a:t> </a:t>
                      </a:r>
                      <a:r>
                        <a:rPr lang="en-US" sz="1600" spc="-10" dirty="0" err="1">
                          <a:effectLst/>
                        </a:rPr>
                        <a:t>si</a:t>
                      </a:r>
                      <a:r>
                        <a:rPr lang="en-US" sz="1600" spc="-10" dirty="0">
                          <a:effectLst/>
                        </a:rPr>
                        <a:t> se </a:t>
                      </a:r>
                      <a:r>
                        <a:rPr lang="en-US" sz="1600" spc="-10" dirty="0" err="1">
                          <a:effectLst/>
                        </a:rPr>
                        <a:t>usa</a:t>
                      </a:r>
                      <a:r>
                        <a:rPr lang="en-US" sz="1600" spc="-10" dirty="0">
                          <a:effectLst/>
                        </a:rPr>
                        <a:t> </a:t>
                      </a:r>
                      <a:r>
                        <a:rPr lang="en-US" sz="1600" spc="-10" dirty="0" err="1">
                          <a:effectLst/>
                        </a:rPr>
                        <a:t>moxifloxacina</a:t>
                      </a:r>
                      <a:r>
                        <a:rPr lang="en-US" sz="1600" spc="-10" dirty="0">
                          <a:effectLst/>
                        </a:rPr>
                        <a:t>, </a:t>
                      </a:r>
                      <a:r>
                        <a:rPr lang="es-CO" sz="1600" spc="-10" noProof="0" dirty="0">
                          <a:effectLst/>
                        </a:rPr>
                        <a:t>es</a:t>
                      </a:r>
                      <a:r>
                        <a:rPr lang="en-US" sz="1600" spc="-10" dirty="0">
                          <a:effectLst/>
                        </a:rPr>
                        <a:t> </a:t>
                      </a:r>
                      <a:r>
                        <a:rPr lang="en-US" sz="1600" spc="-10" dirty="0" err="1">
                          <a:effectLst/>
                        </a:rPr>
                        <a:t>imperativo</a:t>
                      </a:r>
                      <a:r>
                        <a:rPr lang="en-US" sz="1600" spc="-10" dirty="0">
                          <a:effectLst/>
                        </a:rPr>
                        <a:t> un mayor </a:t>
                      </a:r>
                      <a:r>
                        <a:rPr lang="en-US" sz="1600" spc="-10" dirty="0" err="1">
                          <a:effectLst/>
                        </a:rPr>
                        <a:t>número</a:t>
                      </a:r>
                      <a:r>
                        <a:rPr lang="en-US" sz="1600" spc="-10" dirty="0">
                          <a:effectLst/>
                        </a:rPr>
                        <a:t> de </a:t>
                      </a:r>
                      <a:r>
                        <a:rPr lang="en-US" sz="1600" spc="-10" dirty="0" err="1">
                          <a:effectLst/>
                        </a:rPr>
                        <a:t>controles</a:t>
                      </a:r>
                      <a:r>
                        <a:rPr lang="en-US" sz="1600" spc="-10" dirty="0">
                          <a:effectLst/>
                        </a:rPr>
                        <a:t> </a:t>
                      </a:r>
                      <a:r>
                        <a:rPr lang="en-US" sz="1600" spc="-10" dirty="0" err="1">
                          <a:effectLst/>
                        </a:rPr>
                        <a:t>electrocardiográficos</a:t>
                      </a:r>
                      <a:r>
                        <a:rPr lang="en-US" sz="1600" spc="-10" dirty="0">
                          <a:effectLst/>
                        </a:rPr>
                        <a:t> (basal y </a:t>
                      </a:r>
                      <a:r>
                        <a:rPr lang="en-US" sz="1600" spc="-10" dirty="0" err="1">
                          <a:effectLst/>
                        </a:rPr>
                        <a:t>semanas</a:t>
                      </a:r>
                      <a:r>
                        <a:rPr lang="en-US" sz="1600" spc="-10" dirty="0">
                          <a:effectLst/>
                        </a:rPr>
                        <a:t> 2, 12 y 24, y </a:t>
                      </a:r>
                      <a:r>
                        <a:rPr lang="en-US" sz="1600" spc="-10" dirty="0" err="1">
                          <a:effectLst/>
                        </a:rPr>
                        <a:t>mensual</a:t>
                      </a:r>
                      <a:r>
                        <a:rPr lang="en-US" sz="1600" spc="-10" dirty="0">
                          <a:effectLst/>
                        </a:rPr>
                        <a:t>).</a:t>
                      </a:r>
                      <a:endParaRPr lang="es-CO" sz="2800" spc="-1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xmlns="" val="3278128543"/>
                  </a:ext>
                </a:extLst>
              </a:tr>
              <a:tr h="638429">
                <a:tc>
                  <a:txBody>
                    <a:bodyPr/>
                    <a:lstStyle/>
                    <a:p>
                      <a:pPr fontAlgn="base">
                        <a:spcAft>
                          <a:spcPts val="0"/>
                        </a:spcAft>
                        <a:tabLst>
                          <a:tab pos="270510" algn="l"/>
                        </a:tabLst>
                      </a:pPr>
                      <a:r>
                        <a:rPr lang="en-US" sz="1600" spc="-10">
                          <a:effectLst/>
                        </a:rPr>
                        <a:t>Radiografía de tórax y otros estudios radiológicos </a:t>
                      </a:r>
                      <a:endParaRPr lang="es-CO" sz="2800" spc="-1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just" fontAlgn="base">
                        <a:spcAft>
                          <a:spcPts val="0"/>
                        </a:spcAft>
                        <a:tabLst>
                          <a:tab pos="270510" algn="l"/>
                        </a:tabLst>
                      </a:pPr>
                      <a:r>
                        <a:rPr lang="en-US" sz="1600" spc="-10" dirty="0">
                          <a:effectLst/>
                        </a:rPr>
                        <a:t>Se </a:t>
                      </a:r>
                      <a:r>
                        <a:rPr lang="en-US" sz="1600" spc="-10" dirty="0" err="1">
                          <a:effectLst/>
                        </a:rPr>
                        <a:t>recomienda</a:t>
                      </a:r>
                      <a:r>
                        <a:rPr lang="en-US" sz="1600" spc="-10" dirty="0">
                          <a:effectLst/>
                        </a:rPr>
                        <a:t> antes de </a:t>
                      </a:r>
                      <a:r>
                        <a:rPr lang="en-US" sz="1600" spc="-10" dirty="0" err="1">
                          <a:effectLst/>
                        </a:rPr>
                        <a:t>iniciar</a:t>
                      </a:r>
                      <a:r>
                        <a:rPr lang="en-US" sz="1600" spc="-10" dirty="0">
                          <a:effectLst/>
                        </a:rPr>
                        <a:t> el </a:t>
                      </a:r>
                      <a:r>
                        <a:rPr lang="en-US" sz="1600" spc="-10" dirty="0" err="1">
                          <a:effectLst/>
                        </a:rPr>
                        <a:t>tratamiento</a:t>
                      </a:r>
                      <a:r>
                        <a:rPr lang="en-US" sz="1600" spc="-10" dirty="0">
                          <a:effectLst/>
                        </a:rPr>
                        <a:t>, a los seis </a:t>
                      </a:r>
                      <a:r>
                        <a:rPr lang="en-US" sz="1600" spc="-10" dirty="0" err="1">
                          <a:effectLst/>
                        </a:rPr>
                        <a:t>meses</a:t>
                      </a:r>
                      <a:r>
                        <a:rPr lang="en-US" sz="1600" spc="-10" dirty="0">
                          <a:effectLst/>
                        </a:rPr>
                        <a:t> y al </a:t>
                      </a:r>
                      <a:r>
                        <a:rPr lang="en-US" sz="1600" spc="-10" dirty="0" err="1">
                          <a:effectLst/>
                        </a:rPr>
                        <a:t>finalizar</a:t>
                      </a:r>
                      <a:r>
                        <a:rPr lang="en-US" sz="1600" spc="-10" dirty="0">
                          <a:effectLst/>
                        </a:rPr>
                        <a:t> el </a:t>
                      </a:r>
                      <a:r>
                        <a:rPr lang="en-US" sz="1600" spc="-10" dirty="0" err="1">
                          <a:effectLst/>
                        </a:rPr>
                        <a:t>tratamiento</a:t>
                      </a:r>
                      <a:r>
                        <a:rPr lang="en-US" sz="1600" spc="-10" dirty="0">
                          <a:effectLst/>
                        </a:rPr>
                        <a:t>.  </a:t>
                      </a:r>
                      <a:endParaRPr lang="es-CO" sz="2800" spc="-1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xmlns="" val="3877824745"/>
                  </a:ext>
                </a:extLst>
              </a:tr>
            </a:tbl>
          </a:graphicData>
        </a:graphic>
      </p:graphicFrame>
      <p:sp>
        <p:nvSpPr>
          <p:cNvPr id="3" name="Rectangle 1">
            <a:extLst>
              <a:ext uri="{FF2B5EF4-FFF2-40B4-BE49-F238E27FC236}">
                <a16:creationId xmlns:a16="http://schemas.microsoft.com/office/drawing/2014/main" xmlns="" id="{EDB128D2-FDF4-4129-85A6-3FDB7522C1F7}"/>
              </a:ext>
            </a:extLst>
          </p:cNvPr>
          <p:cNvSpPr>
            <a:spLocks noChangeArrowheads="1"/>
          </p:cNvSpPr>
          <p:nvPr/>
        </p:nvSpPr>
        <p:spPr bwMode="auto">
          <a:xfrm>
            <a:off x="3124200" y="32464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CO" altLang="es-CO" sz="1800" b="0" i="0" u="none" strike="noStrike" cap="none" normalizeH="0" baseline="0">
                <a:ln>
                  <a:noFill/>
                </a:ln>
                <a:solidFill>
                  <a:schemeClr val="tx1"/>
                </a:solidFill>
                <a:effectLst/>
                <a:latin typeface="Arial" panose="020B0604020202020204" pitchFamily="34" charset="0"/>
              </a:rPr>
              <a:t/>
            </a:r>
            <a:br>
              <a:rPr kumimoji="0" lang="es-CO" altLang="es-CO" sz="1800" b="0" i="0" u="none" strike="noStrike" cap="none" normalizeH="0" baseline="0">
                <a:ln>
                  <a:noFill/>
                </a:ln>
                <a:solidFill>
                  <a:schemeClr val="tx1"/>
                </a:solidFill>
                <a:effectLst/>
                <a:latin typeface="Arial" panose="020B0604020202020204" pitchFamily="34" charset="0"/>
              </a:rPr>
            </a:br>
            <a:endParaRPr kumimoji="0" lang="es-CO" altLang="es-CO" sz="1800" b="0" i="0" u="none" strike="noStrike" cap="none" normalizeH="0" baseline="0">
              <a:ln>
                <a:noFill/>
              </a:ln>
              <a:solidFill>
                <a:schemeClr val="tx1"/>
              </a:solidFill>
              <a:effectLst/>
              <a:latin typeface="Arial" panose="020B0604020202020204" pitchFamily="34" charset="0"/>
            </a:endParaRPr>
          </a:p>
        </p:txBody>
      </p:sp>
      <p:sp>
        <p:nvSpPr>
          <p:cNvPr id="5" name="Rectangle 3">
            <a:extLst>
              <a:ext uri="{FF2B5EF4-FFF2-40B4-BE49-F238E27FC236}">
                <a16:creationId xmlns:a16="http://schemas.microsoft.com/office/drawing/2014/main" xmlns="" id="{EF70D82F-6AE1-4E49-96BB-59007EE8F609}"/>
              </a:ext>
            </a:extLst>
          </p:cNvPr>
          <p:cNvSpPr>
            <a:spLocks noChangeArrowheads="1"/>
          </p:cNvSpPr>
          <p:nvPr/>
        </p:nvSpPr>
        <p:spPr bwMode="auto">
          <a:xfrm>
            <a:off x="479323" y="6281123"/>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s-CO" altLang="es-CO" sz="800" b="0" i="0" u="sng" strike="noStrike" cap="none" normalizeH="0" baseline="30000" dirty="0">
                <a:ln>
                  <a:noFill/>
                </a:ln>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hlinkClick r:id="rId2"/>
              </a:rPr>
              <a:t>[</a:t>
            </a:r>
            <a:r>
              <a:rPr kumimoji="0" lang="es-CO" altLang="es-CO" sz="800" b="0" i="0" u="sng" strike="noStrike" cap="none" normalizeH="0" baseline="30000" dirty="0" bmk="">
                <a:ln>
                  <a:noFill/>
                </a:ln>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hlinkClick r:id="rId2"/>
              </a:rPr>
              <a:t>1]</a:t>
            </a:r>
            <a:r>
              <a:rPr kumimoji="0" lang="es-CO" altLang="es-CO" sz="800" b="0" i="0" u="none" strike="noStrike" cap="none" normalizeH="0" baseline="30000" dirty="0">
                <a:ln>
                  <a:noFill/>
                </a:ln>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r>
              <a:rPr kumimoji="0" lang="es-CO" altLang="es-CO" sz="800" b="0"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Arial" panose="020B0604020202020204" pitchFamily="34" charset="0"/>
              </a:rPr>
              <a:t>Caminero JA, </a:t>
            </a:r>
            <a:r>
              <a:rPr kumimoji="0" lang="es-CO" altLang="es-CO" sz="800" b="0" i="0" u="none" strike="noStrike" cap="none" normalizeH="0" baseline="0" dirty="0" err="1">
                <a:ln>
                  <a:noFill/>
                </a:ln>
                <a:solidFill>
                  <a:srgbClr val="000000"/>
                </a:solidFill>
                <a:effectLst/>
                <a:latin typeface="Arial" panose="020B0604020202020204" pitchFamily="34" charset="0"/>
                <a:ea typeface="Times New Roman" panose="02020603050405020304" pitchFamily="18" charset="0"/>
                <a:cs typeface="Arial" panose="020B0604020202020204" pitchFamily="34" charset="0"/>
              </a:rPr>
              <a:t>Piubello</a:t>
            </a:r>
            <a:r>
              <a:rPr kumimoji="0" lang="es-CO" altLang="es-CO" sz="800" b="0"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Arial" panose="020B0604020202020204" pitchFamily="34" charset="0"/>
              </a:rPr>
              <a:t> A, </a:t>
            </a:r>
            <a:r>
              <a:rPr kumimoji="0" lang="es-CO" altLang="es-CO" sz="800" b="0" i="0" u="none" strike="noStrike" cap="none" normalizeH="0" baseline="0" dirty="0" err="1">
                <a:ln>
                  <a:noFill/>
                </a:ln>
                <a:solidFill>
                  <a:srgbClr val="000000"/>
                </a:solidFill>
                <a:effectLst/>
                <a:latin typeface="Arial" panose="020B0604020202020204" pitchFamily="34" charset="0"/>
                <a:ea typeface="Times New Roman" panose="02020603050405020304" pitchFamily="18" charset="0"/>
                <a:cs typeface="Arial" panose="020B0604020202020204" pitchFamily="34" charset="0"/>
              </a:rPr>
              <a:t>Scardigli</a:t>
            </a:r>
            <a:r>
              <a:rPr kumimoji="0" lang="es-CO" altLang="es-CO" sz="800" b="0"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Arial" panose="020B0604020202020204" pitchFamily="34" charset="0"/>
              </a:rPr>
              <a:t> A, et al. </a:t>
            </a:r>
            <a:r>
              <a:rPr kumimoji="0" lang="es-CO" altLang="es-CO" sz="800" b="0" i="0" u="none" strike="noStrike" cap="none" normalizeH="0" baseline="0" dirty="0" err="1">
                <a:ln>
                  <a:noFill/>
                </a:ln>
                <a:solidFill>
                  <a:srgbClr val="000000"/>
                </a:solidFill>
                <a:effectLst/>
                <a:latin typeface="Arial" panose="020B0604020202020204" pitchFamily="34" charset="0"/>
                <a:ea typeface="Times New Roman" panose="02020603050405020304" pitchFamily="18" charset="0"/>
                <a:cs typeface="Arial" panose="020B0604020202020204" pitchFamily="34" charset="0"/>
              </a:rPr>
              <a:t>Proposal</a:t>
            </a:r>
            <a:r>
              <a:rPr kumimoji="0" lang="es-CO" altLang="es-CO" sz="800" b="0"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r>
              <a:rPr kumimoji="0" lang="es-CO" altLang="es-CO" sz="800" b="0" i="0" u="none" strike="noStrike" cap="none" normalizeH="0" baseline="0" dirty="0" err="1">
                <a:ln>
                  <a:noFill/>
                </a:ln>
                <a:solidFill>
                  <a:srgbClr val="000000"/>
                </a:solidFill>
                <a:effectLst/>
                <a:latin typeface="Arial" panose="020B0604020202020204" pitchFamily="34" charset="0"/>
                <a:ea typeface="Times New Roman" panose="02020603050405020304" pitchFamily="18" charset="0"/>
                <a:cs typeface="Arial" panose="020B0604020202020204" pitchFamily="34" charset="0"/>
              </a:rPr>
              <a:t>for</a:t>
            </a:r>
            <a:r>
              <a:rPr kumimoji="0" lang="es-CO" altLang="es-CO" sz="800" b="0"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Arial" panose="020B0604020202020204" pitchFamily="34" charset="0"/>
              </a:rPr>
              <a:t> a </a:t>
            </a:r>
            <a:r>
              <a:rPr kumimoji="0" lang="es-CO" altLang="es-CO" sz="800" b="0" i="0" u="none" strike="noStrike" cap="none" normalizeH="0" baseline="0" dirty="0" err="1">
                <a:ln>
                  <a:noFill/>
                </a:ln>
                <a:solidFill>
                  <a:srgbClr val="000000"/>
                </a:solidFill>
                <a:effectLst/>
                <a:latin typeface="Arial" panose="020B0604020202020204" pitchFamily="34" charset="0"/>
                <a:ea typeface="Times New Roman" panose="02020603050405020304" pitchFamily="18" charset="0"/>
                <a:cs typeface="Arial" panose="020B0604020202020204" pitchFamily="34" charset="0"/>
              </a:rPr>
              <a:t>standardised</a:t>
            </a:r>
            <a:r>
              <a:rPr kumimoji="0" lang="es-CO" altLang="es-CO" sz="800" b="0"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r>
              <a:rPr kumimoji="0" lang="es-CO" altLang="es-CO" sz="800" b="0" i="0" u="none" strike="noStrike" cap="none" normalizeH="0" baseline="0" dirty="0" err="1">
                <a:ln>
                  <a:noFill/>
                </a:ln>
                <a:solidFill>
                  <a:srgbClr val="000000"/>
                </a:solidFill>
                <a:effectLst/>
                <a:latin typeface="Arial" panose="020B0604020202020204" pitchFamily="34" charset="0"/>
                <a:ea typeface="Times New Roman" panose="02020603050405020304" pitchFamily="18" charset="0"/>
                <a:cs typeface="Arial" panose="020B0604020202020204" pitchFamily="34" charset="0"/>
              </a:rPr>
              <a:t>treatment</a:t>
            </a:r>
            <a:r>
              <a:rPr kumimoji="0" lang="es-CO" altLang="es-CO" sz="800" b="0"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r>
              <a:rPr kumimoji="0" lang="es-CO" altLang="es-CO" sz="800" b="0" i="0" u="none" strike="noStrike" cap="none" normalizeH="0" baseline="0" dirty="0" err="1">
                <a:ln>
                  <a:noFill/>
                </a:ln>
                <a:solidFill>
                  <a:srgbClr val="000000"/>
                </a:solidFill>
                <a:effectLst/>
                <a:latin typeface="Arial" panose="020B0604020202020204" pitchFamily="34" charset="0"/>
                <a:ea typeface="Times New Roman" panose="02020603050405020304" pitchFamily="18" charset="0"/>
                <a:cs typeface="Arial" panose="020B0604020202020204" pitchFamily="34" charset="0"/>
              </a:rPr>
              <a:t>regimen</a:t>
            </a:r>
            <a:r>
              <a:rPr kumimoji="0" lang="es-CO" altLang="es-CO" sz="800" b="0"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r>
              <a:rPr kumimoji="0" lang="es-CO" altLang="es-CO" sz="800" b="0" i="0" u="none" strike="noStrike" cap="none" normalizeH="0" baseline="0" dirty="0" err="1">
                <a:ln>
                  <a:noFill/>
                </a:ln>
                <a:solidFill>
                  <a:srgbClr val="000000"/>
                </a:solidFill>
                <a:effectLst/>
                <a:latin typeface="Arial" panose="020B0604020202020204" pitchFamily="34" charset="0"/>
                <a:ea typeface="Times New Roman" panose="02020603050405020304" pitchFamily="18" charset="0"/>
                <a:cs typeface="Arial" panose="020B0604020202020204" pitchFamily="34" charset="0"/>
              </a:rPr>
              <a:t>to</a:t>
            </a:r>
            <a:r>
              <a:rPr kumimoji="0" lang="es-CO" altLang="es-CO" sz="800" b="0"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r>
              <a:rPr kumimoji="0" lang="es-CO" altLang="es-CO" sz="800" b="0" i="0" u="none" strike="noStrike" cap="none" normalizeH="0" baseline="0" dirty="0" err="1">
                <a:ln>
                  <a:noFill/>
                </a:ln>
                <a:solidFill>
                  <a:srgbClr val="000000"/>
                </a:solidFill>
                <a:effectLst/>
                <a:latin typeface="Arial" panose="020B0604020202020204" pitchFamily="34" charset="0"/>
                <a:ea typeface="Times New Roman" panose="02020603050405020304" pitchFamily="18" charset="0"/>
                <a:cs typeface="Arial" panose="020B0604020202020204" pitchFamily="34" charset="0"/>
              </a:rPr>
              <a:t>manage</a:t>
            </a:r>
            <a:r>
              <a:rPr kumimoji="0" lang="es-CO" altLang="es-CO" sz="800" b="0"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Arial" panose="020B0604020202020204" pitchFamily="34" charset="0"/>
              </a:rPr>
              <a:t> pre- and </a:t>
            </a:r>
            <a:r>
              <a:rPr kumimoji="0" lang="es-CO" altLang="es-CO" sz="800" b="0" i="0" u="none" strike="noStrike" cap="none" normalizeH="0" baseline="0" dirty="0" err="1">
                <a:ln>
                  <a:noFill/>
                </a:ln>
                <a:solidFill>
                  <a:srgbClr val="000000"/>
                </a:solidFill>
                <a:effectLst/>
                <a:latin typeface="Arial" panose="020B0604020202020204" pitchFamily="34" charset="0"/>
                <a:ea typeface="Times New Roman" panose="02020603050405020304" pitchFamily="18" charset="0"/>
                <a:cs typeface="Arial" panose="020B0604020202020204" pitchFamily="34" charset="0"/>
              </a:rPr>
              <a:t>extensively</a:t>
            </a:r>
            <a:r>
              <a:rPr kumimoji="0" lang="es-CO" altLang="es-CO" sz="800" b="0"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r>
              <a:rPr kumimoji="0" lang="es-CO" altLang="es-CO" sz="800" b="0" i="0" u="none" strike="noStrike" cap="none" normalizeH="0" baseline="0" dirty="0" err="1">
                <a:ln>
                  <a:noFill/>
                </a:ln>
                <a:solidFill>
                  <a:srgbClr val="000000"/>
                </a:solidFill>
                <a:effectLst/>
                <a:latin typeface="Arial" panose="020B0604020202020204" pitchFamily="34" charset="0"/>
                <a:ea typeface="Times New Roman" panose="02020603050405020304" pitchFamily="18" charset="0"/>
                <a:cs typeface="Arial" panose="020B0604020202020204" pitchFamily="34" charset="0"/>
              </a:rPr>
              <a:t>drug-resistant</a:t>
            </a:r>
            <a:r>
              <a:rPr kumimoji="0" lang="es-CO" altLang="es-CO" sz="800" b="0"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Arial" panose="020B0604020202020204" pitchFamily="34" charset="0"/>
              </a:rPr>
              <a:t> tuberculosis cases. </a:t>
            </a:r>
            <a:r>
              <a:rPr kumimoji="0" lang="es-CO" altLang="es-CO" sz="800" b="0" i="0" u="none" strike="noStrike" cap="none" normalizeH="0" baseline="0" dirty="0" err="1">
                <a:ln>
                  <a:noFill/>
                </a:ln>
                <a:solidFill>
                  <a:srgbClr val="000000"/>
                </a:solidFill>
                <a:effectLst/>
                <a:latin typeface="Arial" panose="020B0604020202020204" pitchFamily="34" charset="0"/>
                <a:ea typeface="Times New Roman" panose="02020603050405020304" pitchFamily="18" charset="0"/>
                <a:cs typeface="Arial" panose="020B0604020202020204" pitchFamily="34" charset="0"/>
              </a:rPr>
              <a:t>EurRespir</a:t>
            </a:r>
            <a:r>
              <a:rPr kumimoji="0" lang="es-CO" altLang="es-CO" sz="800" b="0"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Arial" panose="020B0604020202020204" pitchFamily="34" charset="0"/>
              </a:rPr>
              <a:t> J 2017; 50: 1700648 </a:t>
            </a:r>
            <a:r>
              <a:rPr kumimoji="0" lang="es-CO" altLang="es-CO" sz="800" b="0" i="0" u="sng" strike="noStrike" cap="none" normalizeH="0" baseline="0" dirty="0">
                <a:ln>
                  <a:noFill/>
                </a:ln>
                <a:solidFill>
                  <a:srgbClr val="0000FF"/>
                </a:solidFill>
                <a:effectLst/>
                <a:latin typeface="Arial" panose="020B0604020202020204" pitchFamily="34" charset="0"/>
                <a:ea typeface="Times New Roman" panose="02020603050405020304" pitchFamily="18" charset="0"/>
                <a:cs typeface="Arial" panose="020B0604020202020204" pitchFamily="34" charset="0"/>
              </a:rPr>
              <a:t>[https://doi.org/10.1183/13993003.00648-2017]  </a:t>
            </a:r>
            <a:endParaRPr kumimoji="0" lang="es-CO" altLang="es-CO" sz="1800" b="0" i="0" u="none" strike="noStrike" cap="none" normalizeH="0" baseline="0" dirty="0">
              <a:ln>
                <a:noFill/>
              </a:ln>
              <a:solidFill>
                <a:schemeClr val="tx1"/>
              </a:solidFill>
              <a:effectLst/>
              <a:latin typeface="Arial" panose="020B0604020202020204" pitchFamily="34" charset="0"/>
            </a:endParaRPr>
          </a:p>
        </p:txBody>
      </p:sp>
      <p:graphicFrame>
        <p:nvGraphicFramePr>
          <p:cNvPr id="6" name="Tabla 5">
            <a:extLst>
              <a:ext uri="{FF2B5EF4-FFF2-40B4-BE49-F238E27FC236}">
                <a16:creationId xmlns:a16="http://schemas.microsoft.com/office/drawing/2014/main" xmlns="" id="{4CF17AE8-1EDC-41EC-9157-8D5DEAEFEDBD}"/>
              </a:ext>
            </a:extLst>
          </p:cNvPr>
          <p:cNvGraphicFramePr>
            <a:graphicFrameLocks noGrp="1"/>
          </p:cNvGraphicFramePr>
          <p:nvPr/>
        </p:nvGraphicFramePr>
        <p:xfrm>
          <a:off x="285749" y="1563408"/>
          <a:ext cx="7078612" cy="369256"/>
        </p:xfrm>
        <a:graphic>
          <a:graphicData uri="http://schemas.openxmlformats.org/drawingml/2006/table">
            <a:tbl>
              <a:tblPr firstRow="1" firstCol="1" bandRow="1"/>
              <a:tblGrid>
                <a:gridCol w="4050277">
                  <a:extLst>
                    <a:ext uri="{9D8B030D-6E8A-4147-A177-3AD203B41FA5}">
                      <a16:colId xmlns:a16="http://schemas.microsoft.com/office/drawing/2014/main" xmlns="" val="1985468742"/>
                    </a:ext>
                  </a:extLst>
                </a:gridCol>
                <a:gridCol w="3028335">
                  <a:extLst>
                    <a:ext uri="{9D8B030D-6E8A-4147-A177-3AD203B41FA5}">
                      <a16:colId xmlns:a16="http://schemas.microsoft.com/office/drawing/2014/main" xmlns="" val="3784896380"/>
                    </a:ext>
                  </a:extLst>
                </a:gridCol>
              </a:tblGrid>
              <a:tr h="369256">
                <a:tc>
                  <a:txBody>
                    <a:bodyPr/>
                    <a:lstStyle/>
                    <a:p>
                      <a:pPr algn="ctr" fontAlgn="base">
                        <a:spcAft>
                          <a:spcPts val="0"/>
                        </a:spcAft>
                        <a:tabLst>
                          <a:tab pos="270510" algn="l"/>
                        </a:tabLst>
                      </a:pPr>
                      <a:r>
                        <a:rPr lang="es-CO" sz="1400" spc="-10" noProof="0" dirty="0">
                          <a:solidFill>
                            <a:schemeClr val="bg1"/>
                          </a:solidFill>
                          <a:effectLst/>
                        </a:rPr>
                        <a:t>Actividad</a:t>
                      </a:r>
                      <a:endParaRPr lang="es-CO" sz="2400" spc="-10" noProof="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accent1"/>
                    </a:solidFill>
                  </a:tcPr>
                </a:tc>
                <a:tc>
                  <a:txBody>
                    <a:bodyPr/>
                    <a:lstStyle/>
                    <a:p>
                      <a:pPr algn="ctr" fontAlgn="base">
                        <a:spcAft>
                          <a:spcPts val="0"/>
                        </a:spcAft>
                        <a:tabLst>
                          <a:tab pos="270510" algn="l"/>
                        </a:tabLst>
                      </a:pPr>
                      <a:r>
                        <a:rPr lang="es-CO" sz="1400" spc="-10" noProof="0" dirty="0">
                          <a:solidFill>
                            <a:schemeClr val="bg1"/>
                          </a:solidFill>
                          <a:effectLst/>
                        </a:rPr>
                        <a:t>Tuberculosis farmacorresistente</a:t>
                      </a:r>
                      <a:endParaRPr lang="es-CO" sz="2400" spc="-10" noProof="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accent1"/>
                    </a:solidFill>
                  </a:tcPr>
                </a:tc>
                <a:extLst>
                  <a:ext uri="{0D108BD9-81ED-4DB2-BD59-A6C34878D82A}">
                    <a16:rowId xmlns:a16="http://schemas.microsoft.com/office/drawing/2014/main" xmlns="" val="3351428227"/>
                  </a:ext>
                </a:extLst>
              </a:tr>
            </a:tbl>
          </a:graphicData>
        </a:graphic>
      </p:graphicFrame>
      <p:pic>
        <p:nvPicPr>
          <p:cNvPr id="3077" name="Picture 5" descr="Resultado de imagen de onda qt">
            <a:extLst>
              <a:ext uri="{FF2B5EF4-FFF2-40B4-BE49-F238E27FC236}">
                <a16:creationId xmlns:a16="http://schemas.microsoft.com/office/drawing/2014/main" xmlns="" id="{5701E6FB-9D09-4803-9A7C-BD8B83007C4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19589" y="1748036"/>
            <a:ext cx="4002412" cy="1800477"/>
          </a:xfrm>
          <a:prstGeom prst="rect">
            <a:avLst/>
          </a:prstGeom>
          <a:noFill/>
          <a:extLst>
            <a:ext uri="{909E8E84-426E-40DD-AFC4-6F175D3DCCD1}">
              <a14:hiddenFill xmlns:a14="http://schemas.microsoft.com/office/drawing/2010/main">
                <a:solidFill>
                  <a:srgbClr val="FFFFFF"/>
                </a:solidFill>
              </a14:hiddenFill>
            </a:ext>
          </a:extLst>
        </p:spPr>
      </p:pic>
      <p:sp>
        <p:nvSpPr>
          <p:cNvPr id="7" name="Rectángulo 6">
            <a:extLst>
              <a:ext uri="{FF2B5EF4-FFF2-40B4-BE49-F238E27FC236}">
                <a16:creationId xmlns:a16="http://schemas.microsoft.com/office/drawing/2014/main" xmlns="" id="{51BD110F-3A7F-4EC0-ABB5-FA279897934F}"/>
              </a:ext>
            </a:extLst>
          </p:cNvPr>
          <p:cNvSpPr/>
          <p:nvPr/>
        </p:nvSpPr>
        <p:spPr>
          <a:xfrm>
            <a:off x="3924795" y="317224"/>
            <a:ext cx="6096000" cy="1046440"/>
          </a:xfrm>
          <a:prstGeom prst="rect">
            <a:avLst/>
          </a:prstGeom>
        </p:spPr>
        <p:txBody>
          <a:bodyPr>
            <a:spAutoFit/>
          </a:bodyPr>
          <a:lstStyle/>
          <a:p>
            <a:pPr algn="ctr"/>
            <a:r>
              <a:rPr lang="es-CO" b="1" dirty="0">
                <a:solidFill>
                  <a:srgbClr val="018A82"/>
                </a:solidFill>
                <a:latin typeface="Nunito Sans"/>
                <a:ea typeface="Nunito Sans"/>
                <a:cs typeface="Nunito Sans"/>
                <a:sym typeface="Nunito Sans"/>
              </a:rPr>
              <a:t>Tabla 19. </a:t>
            </a:r>
            <a:r>
              <a:rPr lang="es-CO" b="1" dirty="0">
                <a:solidFill>
                  <a:srgbClr val="018A82"/>
                </a:solidFill>
                <a:latin typeface="Nunito Sans"/>
              </a:rPr>
              <a:t>Seguimiento de personas afectadas por tuberculosis sensible y </a:t>
            </a:r>
            <a:r>
              <a:rPr lang="es-CO" sz="1600" b="1" dirty="0">
                <a:solidFill>
                  <a:srgbClr val="C00000"/>
                </a:solidFill>
                <a:latin typeface="Nunito Sans"/>
              </a:rPr>
              <a:t>farmacorresistente</a:t>
            </a:r>
          </a:p>
          <a:p>
            <a:pPr algn="ctr"/>
            <a:endParaRPr lang="es-CO" sz="1600" b="1" dirty="0">
              <a:solidFill>
                <a:srgbClr val="C00000"/>
              </a:solidFill>
              <a:latin typeface="Nunito Sans"/>
            </a:endParaRPr>
          </a:p>
          <a:p>
            <a:pPr algn="ctr"/>
            <a:r>
              <a:rPr lang="es-CO" b="1" dirty="0">
                <a:solidFill>
                  <a:srgbClr val="018A82"/>
                </a:solidFill>
                <a:latin typeface="Nunito Sans"/>
              </a:rPr>
              <a:t>Otros procedimientos</a:t>
            </a:r>
          </a:p>
        </p:txBody>
      </p:sp>
    </p:spTree>
    <p:extLst>
      <p:ext uri="{BB962C8B-B14F-4D97-AF65-F5344CB8AC3E}">
        <p14:creationId xmlns:p14="http://schemas.microsoft.com/office/powerpoint/2010/main" val="172352556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xmlns="" id="{F5C2517A-11F1-4F00-8671-1D9C6ACC715D}"/>
              </a:ext>
            </a:extLst>
          </p:cNvPr>
          <p:cNvPicPr>
            <a:picLocks noChangeAspect="1"/>
          </p:cNvPicPr>
          <p:nvPr/>
        </p:nvPicPr>
        <p:blipFill rotWithShape="1">
          <a:blip r:embed="rId2"/>
          <a:srcRect t="11938"/>
          <a:stretch/>
        </p:blipFill>
        <p:spPr>
          <a:xfrm>
            <a:off x="0" y="4591050"/>
            <a:ext cx="12192000" cy="2622474"/>
          </a:xfrm>
          <a:prstGeom prst="rect">
            <a:avLst/>
          </a:prstGeom>
        </p:spPr>
      </p:pic>
      <p:sp>
        <p:nvSpPr>
          <p:cNvPr id="3" name="Rectángulo 2">
            <a:extLst>
              <a:ext uri="{FF2B5EF4-FFF2-40B4-BE49-F238E27FC236}">
                <a16:creationId xmlns:a16="http://schemas.microsoft.com/office/drawing/2014/main" xmlns="" id="{BB2F59AC-DB17-42F2-B01D-5012B9825524}"/>
              </a:ext>
            </a:extLst>
          </p:cNvPr>
          <p:cNvSpPr/>
          <p:nvPr/>
        </p:nvSpPr>
        <p:spPr>
          <a:xfrm>
            <a:off x="828674" y="2732872"/>
            <a:ext cx="10106026" cy="1569660"/>
          </a:xfrm>
          <a:prstGeom prst="rect">
            <a:avLst/>
          </a:prstGeom>
        </p:spPr>
        <p:txBody>
          <a:bodyPr wrap="square">
            <a:spAutoFit/>
          </a:bodyPr>
          <a:lstStyle/>
          <a:p>
            <a:pPr algn="ctr"/>
            <a:r>
              <a:rPr lang="es-ES" sz="2400" dirty="0">
                <a:latin typeface="Arial" panose="020B0604020202020204" pitchFamily="34" charset="0"/>
              </a:rPr>
              <a:t>Las IPS y el personal de salud tratante, deberán analizar las diferentes</a:t>
            </a:r>
          </a:p>
          <a:p>
            <a:pPr algn="ctr"/>
            <a:r>
              <a:rPr lang="es-ES" sz="2400" dirty="0">
                <a:latin typeface="Arial" panose="020B0604020202020204" pitchFamily="34" charset="0"/>
              </a:rPr>
              <a:t>modalidades de TDO, ajustadas a los necesidades de las personas</a:t>
            </a:r>
          </a:p>
          <a:p>
            <a:pPr algn="ctr"/>
            <a:r>
              <a:rPr lang="es-ES" sz="2400" dirty="0">
                <a:latin typeface="Arial" panose="020B0604020202020204" pitchFamily="34" charset="0"/>
              </a:rPr>
              <a:t>afectadas y a su contexto social, cultural y familiar para fortalecer la</a:t>
            </a:r>
          </a:p>
          <a:p>
            <a:pPr algn="ctr"/>
            <a:r>
              <a:rPr lang="es-CO" sz="2400" dirty="0">
                <a:latin typeface="Arial" panose="020B0604020202020204" pitchFamily="34" charset="0"/>
              </a:rPr>
              <a:t>adherencia al tratamiento</a:t>
            </a:r>
            <a:endParaRPr lang="es-CO" sz="2400" dirty="0"/>
          </a:p>
        </p:txBody>
      </p:sp>
      <p:sp>
        <p:nvSpPr>
          <p:cNvPr id="4" name="Rectángulo 3">
            <a:extLst>
              <a:ext uri="{FF2B5EF4-FFF2-40B4-BE49-F238E27FC236}">
                <a16:creationId xmlns:a16="http://schemas.microsoft.com/office/drawing/2014/main" xmlns="" id="{623D5ADB-5EE7-4569-8D80-CE9D03DDF59B}"/>
              </a:ext>
            </a:extLst>
          </p:cNvPr>
          <p:cNvSpPr/>
          <p:nvPr/>
        </p:nvSpPr>
        <p:spPr>
          <a:xfrm>
            <a:off x="3101919" y="1234857"/>
            <a:ext cx="5559535" cy="584775"/>
          </a:xfrm>
          <a:prstGeom prst="rect">
            <a:avLst/>
          </a:prstGeom>
        </p:spPr>
        <p:txBody>
          <a:bodyPr wrap="none">
            <a:spAutoFit/>
          </a:bodyPr>
          <a:lstStyle/>
          <a:p>
            <a:r>
              <a:rPr lang="es-CO" sz="3200" b="1" dirty="0">
                <a:solidFill>
                  <a:srgbClr val="018A82"/>
                </a:solidFill>
                <a:latin typeface="Nunito Sans"/>
              </a:rPr>
              <a:t>Modalidades de tratamiento</a:t>
            </a:r>
            <a:endParaRPr lang="es-CO" sz="3200" dirty="0"/>
          </a:p>
        </p:txBody>
      </p:sp>
    </p:spTree>
    <p:extLst>
      <p:ext uri="{BB962C8B-B14F-4D97-AF65-F5344CB8AC3E}">
        <p14:creationId xmlns:p14="http://schemas.microsoft.com/office/powerpoint/2010/main" val="8653824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xmlns="" id="{4B5797A1-D5F8-44B8-9BBA-253D2103D473}"/>
              </a:ext>
            </a:extLst>
          </p:cNvPr>
          <p:cNvPicPr>
            <a:picLocks noChangeAspect="1"/>
          </p:cNvPicPr>
          <p:nvPr/>
        </p:nvPicPr>
        <p:blipFill>
          <a:blip r:embed="rId2"/>
          <a:stretch>
            <a:fillRect/>
          </a:stretch>
        </p:blipFill>
        <p:spPr>
          <a:xfrm>
            <a:off x="0" y="3924667"/>
            <a:ext cx="12192000" cy="2933333"/>
          </a:xfrm>
          <a:prstGeom prst="rect">
            <a:avLst/>
          </a:prstGeom>
        </p:spPr>
      </p:pic>
      <p:sp>
        <p:nvSpPr>
          <p:cNvPr id="4" name="CuadroTexto 3">
            <a:extLst>
              <a:ext uri="{FF2B5EF4-FFF2-40B4-BE49-F238E27FC236}">
                <a16:creationId xmlns:a16="http://schemas.microsoft.com/office/drawing/2014/main" xmlns="" id="{BDF066F7-A7A9-4DA1-944A-4C9C7F342288}"/>
              </a:ext>
            </a:extLst>
          </p:cNvPr>
          <p:cNvSpPr txBox="1"/>
          <p:nvPr/>
        </p:nvSpPr>
        <p:spPr>
          <a:xfrm>
            <a:off x="1371115" y="1229459"/>
            <a:ext cx="8715860" cy="1384995"/>
          </a:xfrm>
          <a:prstGeom prst="rect">
            <a:avLst/>
          </a:prstGeom>
          <a:noFill/>
        </p:spPr>
        <p:txBody>
          <a:bodyPr wrap="square" rtlCol="0">
            <a:spAutoFit/>
          </a:bodyPr>
          <a:lstStyle/>
          <a:p>
            <a:pPr algn="ctr"/>
            <a:r>
              <a:rPr lang="es-CO" sz="2800" dirty="0">
                <a:solidFill>
                  <a:schemeClr val="accent5"/>
                </a:solidFill>
                <a:latin typeface="Arial Black" panose="020B0A04020102020204" pitchFamily="34" charset="0"/>
              </a:rPr>
              <a:t>Todos podemos mejorar la atención integral de las personas afectadas por tuberculosis</a:t>
            </a:r>
          </a:p>
        </p:txBody>
      </p:sp>
      <p:pic>
        <p:nvPicPr>
          <p:cNvPr id="5" name="Imagen 4">
            <a:extLst>
              <a:ext uri="{FF2B5EF4-FFF2-40B4-BE49-F238E27FC236}">
                <a16:creationId xmlns:a16="http://schemas.microsoft.com/office/drawing/2014/main" xmlns="" id="{8D46DF25-F39B-4B16-9911-F148FB00EB61}"/>
              </a:ext>
            </a:extLst>
          </p:cNvPr>
          <p:cNvPicPr>
            <a:picLocks noChangeAspect="1"/>
          </p:cNvPicPr>
          <p:nvPr/>
        </p:nvPicPr>
        <p:blipFill>
          <a:blip r:embed="rId3"/>
          <a:stretch>
            <a:fillRect/>
          </a:stretch>
        </p:blipFill>
        <p:spPr>
          <a:xfrm>
            <a:off x="4419600" y="2933333"/>
            <a:ext cx="2628900" cy="2628900"/>
          </a:xfrm>
          <a:prstGeom prst="ellipse">
            <a:avLst/>
          </a:prstGeom>
          <a:ln>
            <a:noFill/>
          </a:ln>
          <a:effectLst>
            <a:softEdge rad="112500"/>
          </a:effectLst>
        </p:spPr>
      </p:pic>
    </p:spTree>
    <p:extLst>
      <p:ext uri="{BB962C8B-B14F-4D97-AF65-F5344CB8AC3E}">
        <p14:creationId xmlns:p14="http://schemas.microsoft.com/office/powerpoint/2010/main" val="282957335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xmlns="" id="{A8F8E966-EF5D-864E-B4AF-598936F87BCA}"/>
              </a:ext>
            </a:extLst>
          </p:cNvPr>
          <p:cNvPicPr>
            <a:picLocks noChangeAspect="1"/>
          </p:cNvPicPr>
          <p:nvPr/>
        </p:nvPicPr>
        <p:blipFill>
          <a:blip r:embed="rId2"/>
          <a:stretch>
            <a:fillRect/>
          </a:stretch>
        </p:blipFill>
        <p:spPr>
          <a:xfrm>
            <a:off x="3621349" y="2223135"/>
            <a:ext cx="4949301" cy="3091815"/>
          </a:xfrm>
          <a:prstGeom prst="rect">
            <a:avLst/>
          </a:prstGeom>
        </p:spPr>
      </p:pic>
      <p:pic>
        <p:nvPicPr>
          <p:cNvPr id="7" name="Imagen 6">
            <a:extLst>
              <a:ext uri="{FF2B5EF4-FFF2-40B4-BE49-F238E27FC236}">
                <a16:creationId xmlns:a16="http://schemas.microsoft.com/office/drawing/2014/main" xmlns="" id="{C8BBFD17-1731-D948-B742-B3C879809966}"/>
              </a:ext>
            </a:extLst>
          </p:cNvPr>
          <p:cNvPicPr>
            <a:picLocks noChangeAspect="1"/>
          </p:cNvPicPr>
          <p:nvPr/>
        </p:nvPicPr>
        <p:blipFill rotWithShape="1">
          <a:blip r:embed="rId3"/>
          <a:srcRect l="30857" b="12011"/>
          <a:stretch/>
        </p:blipFill>
        <p:spPr>
          <a:xfrm>
            <a:off x="-1" y="3122491"/>
            <a:ext cx="1921565" cy="3735509"/>
          </a:xfrm>
          <a:prstGeom prst="rect">
            <a:avLst/>
          </a:prstGeom>
        </p:spPr>
      </p:pic>
      <p:pic>
        <p:nvPicPr>
          <p:cNvPr id="8" name="Imagen 7">
            <a:extLst>
              <a:ext uri="{FF2B5EF4-FFF2-40B4-BE49-F238E27FC236}">
                <a16:creationId xmlns:a16="http://schemas.microsoft.com/office/drawing/2014/main" xmlns="" id="{FEFFD3ED-2AA8-7847-B71F-0DD224CA782C}"/>
              </a:ext>
            </a:extLst>
          </p:cNvPr>
          <p:cNvPicPr>
            <a:picLocks noChangeAspect="1"/>
          </p:cNvPicPr>
          <p:nvPr/>
        </p:nvPicPr>
        <p:blipFill rotWithShape="1">
          <a:blip r:embed="rId4"/>
          <a:srcRect r="43704" b="22780"/>
          <a:stretch/>
        </p:blipFill>
        <p:spPr>
          <a:xfrm>
            <a:off x="10185267" y="3339247"/>
            <a:ext cx="2006733" cy="3518753"/>
          </a:xfrm>
          <a:prstGeom prst="rect">
            <a:avLst/>
          </a:prstGeom>
        </p:spPr>
      </p:pic>
    </p:spTree>
    <p:extLst>
      <p:ext uri="{BB962C8B-B14F-4D97-AF65-F5344CB8AC3E}">
        <p14:creationId xmlns:p14="http://schemas.microsoft.com/office/powerpoint/2010/main" val="3803742348"/>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2798</TotalTime>
  <Words>5391</Words>
  <Application>Microsoft Office PowerPoint</Application>
  <PresentationFormat>Panorámica</PresentationFormat>
  <Paragraphs>717</Paragraphs>
  <Slides>46</Slides>
  <Notes>3</Notes>
  <HiddenSlides>1</HiddenSlides>
  <MMClips>0</MMClips>
  <ScaleCrop>false</ScaleCrop>
  <HeadingPairs>
    <vt:vector size="6" baseType="variant">
      <vt:variant>
        <vt:lpstr>Fuentes usadas</vt:lpstr>
      </vt:variant>
      <vt:variant>
        <vt:i4>15</vt:i4>
      </vt:variant>
      <vt:variant>
        <vt:lpstr>Tema</vt:lpstr>
      </vt:variant>
      <vt:variant>
        <vt:i4>2</vt:i4>
      </vt:variant>
      <vt:variant>
        <vt:lpstr>Títulos de diapositiva</vt:lpstr>
      </vt:variant>
      <vt:variant>
        <vt:i4>46</vt:i4>
      </vt:variant>
    </vt:vector>
  </HeadingPairs>
  <TitlesOfParts>
    <vt:vector size="63" baseType="lpstr">
      <vt:lpstr>Arial</vt:lpstr>
      <vt:lpstr>Arial Black</vt:lpstr>
      <vt:lpstr>Arial Narrow</vt:lpstr>
      <vt:lpstr>Batang</vt:lpstr>
      <vt:lpstr>Calibri</vt:lpstr>
      <vt:lpstr>Calibri Light</vt:lpstr>
      <vt:lpstr>Helvetica</vt:lpstr>
      <vt:lpstr>Montserrat Medium</vt:lpstr>
      <vt:lpstr>Nunito Sans</vt:lpstr>
      <vt:lpstr>Symbol</vt:lpstr>
      <vt:lpstr>Times New Roman</vt:lpstr>
      <vt:lpstr>Wingdings</vt:lpstr>
      <vt:lpstr>Work Sans Light</vt:lpstr>
      <vt:lpstr>Work Sans Medium</vt:lpstr>
      <vt:lpstr>Work Sans SemiBold</vt:lpstr>
      <vt:lpstr>Tema de Office</vt:lpstr>
      <vt:lpstr>1_Tema de Office</vt:lpstr>
      <vt:lpstr>MANEJO INTEGRAL DE LA  TUBERCULOSIS SENSIBLE TB RESISTENTE</vt:lpstr>
      <vt:lpstr>NORMATIVIDAD</vt:lpstr>
      <vt:lpstr>Presentación de PowerPoint</vt:lpstr>
      <vt:lpstr>Lugares Priorizados para la Búsqueda Activa de SR</vt:lpstr>
      <vt:lpstr>Lugares Priorizados para la Búsqueda Activa de SR</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Acciones individuales</vt:lpstr>
      <vt:lpstr>Requisitos para notificación de paciente y solicitud de tratamiento de Tuberculosis: </vt:lpstr>
      <vt:lpstr>CAPÍTULO 7. ESTRATEGIAS DE SEGUIMIENTO A LAS PERSONAS CON TUBERCULOSIS SENSIBLE EN TRATAMIENTO  </vt:lpstr>
      <vt:lpstr>Si el caso fue diagnoticado por nivel complementario al egreso hospitalario :</vt:lpstr>
      <vt:lpstr>Referencia y contrarreferencia: </vt:lpstr>
      <vt:lpstr>Presentación de PowerPoint</vt:lpstr>
      <vt:lpstr>Presentación de PowerPoint</vt:lpstr>
      <vt:lpstr> Paraclínicos</vt:lpstr>
      <vt:lpstr>Presentación de PowerPoint</vt:lpstr>
      <vt:lpstr>Presentación de PowerPoint</vt:lpstr>
      <vt:lpstr>Presentación de PowerPoint</vt:lpstr>
      <vt:lpstr>El Programa nacional de TB del MSPS , realizó en el año 2023 actualización  en la versión de algunos registros que relaciono a continuación:</vt:lpstr>
      <vt:lpstr>Presentación de PowerPoint</vt:lpstr>
      <vt:lpstr>Consulta por Profesional de Nutrición</vt:lpstr>
      <vt:lpstr>Consulta por Psicología y Trabajo Social</vt:lpstr>
      <vt:lpstr>Tamizaje para evaluar el riesgo de abandono al tratamiento. </vt:lpstr>
      <vt:lpstr>CONTROL BACTERIOLÓGICO</vt:lpstr>
      <vt:lpstr> Control bacteriológico</vt:lpstr>
      <vt:lpstr>7.3 Consideraciones para el seguimiento del tratamiento de tuberculosis  sensible en adultos </vt:lpstr>
      <vt:lpstr>Presentación de PowerPoint</vt:lpstr>
      <vt:lpstr>Requisitos para solicitar segunda fase de tratamiento anti-TB</vt:lpstr>
      <vt:lpstr> Perfil del Auxiliar  de enfermería en el programa de Tuberculosis.</vt:lpstr>
      <vt:lpstr>¿Cuáles son las responsabilidades del  auxiliar de salud en tuberculosis ? </vt:lpstr>
      <vt:lpstr>¿Cuáles son las responsabilidades del   auxiliar de salud en tuberculosis ? </vt:lpstr>
      <vt:lpstr>¿Cuáles son las responsabilidades del auxiliar de salud en tuberculosis ? </vt:lpstr>
      <vt:lpstr>Requisitos del Equipo de Atención Integral </vt:lpstr>
      <vt:lpstr>Seguimiento programático de TB resistente</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Dixguel03</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Usuario</dc:creator>
  <cp:lastModifiedBy>LAJAS</cp:lastModifiedBy>
  <cp:revision>201</cp:revision>
  <dcterms:created xsi:type="dcterms:W3CDTF">2024-01-19T19:58:18Z</dcterms:created>
  <dcterms:modified xsi:type="dcterms:W3CDTF">2024-07-18T15:35:24Z</dcterms:modified>
</cp:coreProperties>
</file>