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sldIdLst>
    <p:sldId id="264" r:id="rId2"/>
    <p:sldId id="2879" r:id="rId3"/>
    <p:sldId id="2869" r:id="rId4"/>
    <p:sldId id="389" r:id="rId5"/>
    <p:sldId id="2850" r:id="rId6"/>
    <p:sldId id="257" r:id="rId7"/>
    <p:sldId id="2880" r:id="rId8"/>
    <p:sldId id="259" r:id="rId9"/>
    <p:sldId id="260" r:id="rId10"/>
    <p:sldId id="261" r:id="rId11"/>
    <p:sldId id="262" r:id="rId12"/>
    <p:sldId id="2881" r:id="rId13"/>
    <p:sldId id="2852" r:id="rId14"/>
    <p:sldId id="2853" r:id="rId15"/>
    <p:sldId id="2854" r:id="rId16"/>
    <p:sldId id="265" r:id="rId17"/>
    <p:sldId id="268" r:id="rId18"/>
    <p:sldId id="2856" r:id="rId19"/>
    <p:sldId id="2882" r:id="rId20"/>
    <p:sldId id="2866" r:id="rId21"/>
    <p:sldId id="2868" r:id="rId22"/>
    <p:sldId id="269" r:id="rId23"/>
    <p:sldId id="2873" r:id="rId24"/>
    <p:sldId id="270" r:id="rId25"/>
    <p:sldId id="271" r:id="rId26"/>
    <p:sldId id="272" r:id="rId27"/>
    <p:sldId id="2874" r:id="rId28"/>
    <p:sldId id="296" r:id="rId29"/>
    <p:sldId id="297" r:id="rId30"/>
    <p:sldId id="2875" r:id="rId31"/>
    <p:sldId id="302" r:id="rId32"/>
    <p:sldId id="2876" r:id="rId33"/>
    <p:sldId id="304" r:id="rId34"/>
    <p:sldId id="305" r:id="rId35"/>
    <p:sldId id="306" r:id="rId36"/>
    <p:sldId id="307" r:id="rId37"/>
    <p:sldId id="308" r:id="rId38"/>
    <p:sldId id="309" r:id="rId39"/>
    <p:sldId id="310" r:id="rId40"/>
    <p:sldId id="2877" r:id="rId41"/>
    <p:sldId id="312" r:id="rId42"/>
    <p:sldId id="313" r:id="rId43"/>
    <p:sldId id="314" r:id="rId44"/>
    <p:sldId id="317" r:id="rId45"/>
    <p:sldId id="318" r:id="rId46"/>
    <p:sldId id="2878" r:id="rId47"/>
    <p:sldId id="286" r:id="rId48"/>
    <p:sldId id="290" r:id="rId49"/>
    <p:sldId id="292" r:id="rId50"/>
    <p:sldId id="2757" r:id="rId51"/>
    <p:sldId id="379" r:id="rId52"/>
    <p:sldId id="294" r:id="rId53"/>
    <p:sldId id="295" r:id="rId54"/>
    <p:sldId id="2887" r:id="rId55"/>
    <p:sldId id="288" r:id="rId5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9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ho.int/tb/areas-of-work/children/" TargetMode="External"/><Relationship Id="rId2" Type="http://schemas.openxmlformats.org/officeDocument/2006/relationships/hyperlink" Target="http://www.who.int/tb/publications/2017/dstb_guidance_2017/en/" TargetMode="External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390525"/>
          <a:ext cx="9144000" cy="6486525"/>
          <a:chOff x="0" y="390525"/>
          <a:chExt cx="9144000" cy="6486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581322" cy="638754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390525"/>
          <a:ext cx="9144000" cy="6486525"/>
          <a:chOff x="0" y="390525"/>
          <a:chExt cx="9144000" cy="6486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621078" cy="6414052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5970E7B-1DF0-7650-F055-6920DDCFC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5A74DF61-87ED-64A1-5CFD-8D3D9A9824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650" y="6183661"/>
            <a:ext cx="1257389" cy="602017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4B7F4024-6EF7-5B74-4F42-EC798BD6AB61}"/>
              </a:ext>
            </a:extLst>
          </p:cNvPr>
          <p:cNvSpPr txBox="1"/>
          <p:nvPr/>
        </p:nvSpPr>
        <p:spPr>
          <a:xfrm>
            <a:off x="1635760" y="1166842"/>
            <a:ext cx="892048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Algunos aspectos…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Valoración clínica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Baciloscopia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Pruebas moleculares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/>
              <a:t>Cultivo liquido – pruebas de sensibilidad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Radiología en TB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Tuberculina – IGRA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Anatomía patológica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Otras pruebas diagnosticas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Resolución 227 de 2020 – algoritmos diagnósticos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Casos clínicos</a:t>
            </a:r>
          </a:p>
        </p:txBody>
      </p:sp>
    </p:spTree>
    <p:extLst>
      <p:ext uri="{BB962C8B-B14F-4D97-AF65-F5344CB8AC3E}">
        <p14:creationId xmlns:p14="http://schemas.microsoft.com/office/powerpoint/2010/main" val="16146553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390525"/>
          <a:ext cx="9144000" cy="6486525"/>
          <a:chOff x="0" y="390525"/>
          <a:chExt cx="9144000" cy="6486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9501809" cy="6334539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390525"/>
          <a:ext cx="9144000" cy="6486525"/>
          <a:chOff x="0" y="390525"/>
          <a:chExt cx="9144000" cy="6486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9521687" cy="6347791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390525"/>
          <a:ext cx="9144000" cy="6486525"/>
          <a:chOff x="0" y="390525"/>
          <a:chExt cx="9144000" cy="6486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561444" cy="6374296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164D73E-15A0-3653-5FBD-E2BEA2391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4E5CEE1A-EC58-5029-99C7-9FDBCD1366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650" y="6183661"/>
            <a:ext cx="1257389" cy="602017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D5E71F92-E56E-5C8F-DE66-60D9FE35D845}"/>
              </a:ext>
            </a:extLst>
          </p:cNvPr>
          <p:cNvSpPr txBox="1"/>
          <p:nvPr/>
        </p:nvSpPr>
        <p:spPr>
          <a:xfrm>
            <a:off x="1635760" y="1166842"/>
            <a:ext cx="892048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Algunos aspectos…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Valoración clínica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Baciloscopia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Pruebas moleculares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Cultivo liquido – pruebas de sensibilidad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/>
              <a:t>Radiología en TB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Tuberculina – IGRA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Anatomía patológica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Otras pruebas diagnosticas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Resolución 227 de 2020 – algoritmos diagnósticos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Casos clínicos</a:t>
            </a:r>
          </a:p>
        </p:txBody>
      </p:sp>
    </p:spTree>
    <p:extLst>
      <p:ext uri="{BB962C8B-B14F-4D97-AF65-F5344CB8AC3E}">
        <p14:creationId xmlns:p14="http://schemas.microsoft.com/office/powerpoint/2010/main" val="28843424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390525"/>
          <a:ext cx="9144000" cy="6486525"/>
          <a:chOff x="0" y="390525"/>
          <a:chExt cx="9144000" cy="6486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9959009" cy="6639339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390525"/>
          <a:ext cx="9144000" cy="6486525"/>
          <a:chOff x="0" y="390525"/>
          <a:chExt cx="9144000" cy="6486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6018" y="0"/>
            <a:ext cx="9780105" cy="652007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83786BB-B7D4-875E-B521-397A9B5D1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BD8C964B-9169-51B1-BC07-C55B7CE294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650" y="6183661"/>
            <a:ext cx="1257389" cy="602017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F6D5475C-B708-649A-BD50-6CB31141CF79}"/>
              </a:ext>
            </a:extLst>
          </p:cNvPr>
          <p:cNvSpPr txBox="1"/>
          <p:nvPr/>
        </p:nvSpPr>
        <p:spPr>
          <a:xfrm>
            <a:off x="1635760" y="1166842"/>
            <a:ext cx="892048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Algunos aspectos…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Valoración clínica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Baciloscopia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Pruebas moleculares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Cultivo liquido – pruebas de sensibilidad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Radiología en TB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/>
              <a:t>Tuberculina – IGRA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Anatomía patológica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Otras pruebas diagnosticas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Resolución 227 de 2020 – algoritmos diagnósticos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Casos clínicos</a:t>
            </a:r>
          </a:p>
        </p:txBody>
      </p:sp>
    </p:spTree>
    <p:extLst>
      <p:ext uri="{BB962C8B-B14F-4D97-AF65-F5344CB8AC3E}">
        <p14:creationId xmlns:p14="http://schemas.microsoft.com/office/powerpoint/2010/main" val="41069613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390525"/>
          <a:ext cx="9144000" cy="6486525"/>
          <a:chOff x="0" y="390525"/>
          <a:chExt cx="9144000" cy="6486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9528313" cy="6352209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DA196D6-0BD1-D278-1029-2BB7587F2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4D2EC0A8-C928-4D41-7568-1E3DCEEBBA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650" y="6183661"/>
            <a:ext cx="1257389" cy="602017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4067D064-7BE8-2BAF-B560-1C717CBCD2CF}"/>
              </a:ext>
            </a:extLst>
          </p:cNvPr>
          <p:cNvSpPr txBox="1"/>
          <p:nvPr/>
        </p:nvSpPr>
        <p:spPr>
          <a:xfrm>
            <a:off x="1635760" y="1166842"/>
            <a:ext cx="892048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Algunos aspectos…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Valoración clínica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Baciloscopia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Pruebas moleculares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Cultivo liquido – pruebas de sensibilidad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Radiología en TB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Tuberculina – IGRA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/>
              <a:t>Anatomía patológica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Otras pruebas diagnosticas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Resolución 227 de 2020 – algoritmos diagnósticos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Casos clínicos</a:t>
            </a:r>
          </a:p>
        </p:txBody>
      </p:sp>
    </p:spTree>
    <p:extLst>
      <p:ext uri="{BB962C8B-B14F-4D97-AF65-F5344CB8AC3E}">
        <p14:creationId xmlns:p14="http://schemas.microsoft.com/office/powerpoint/2010/main" val="6952190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390525"/>
          <a:ext cx="9144000" cy="6486525"/>
          <a:chOff x="0" y="390525"/>
          <a:chExt cx="9144000" cy="6486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607826" cy="6405217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390525"/>
          <a:ext cx="9144000" cy="6486525"/>
          <a:chOff x="0" y="390525"/>
          <a:chExt cx="9144000" cy="6486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720470" cy="6480313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390525"/>
          <a:ext cx="9144000" cy="6486525"/>
          <a:chOff x="0" y="390525"/>
          <a:chExt cx="9144000" cy="6486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9541565" cy="6361043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390525"/>
          <a:ext cx="9144000" cy="6486525"/>
          <a:chOff x="0" y="390525"/>
          <a:chExt cx="9144000" cy="6486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720470" cy="6480313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390525"/>
          <a:ext cx="9144000" cy="6486525"/>
          <a:chOff x="0" y="390525"/>
          <a:chExt cx="9144000" cy="6486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640956" cy="6427304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390525"/>
          <a:ext cx="9144000" cy="6486525"/>
          <a:chOff x="0" y="390525"/>
          <a:chExt cx="9144000" cy="6486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859617" cy="6573078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390525"/>
          <a:ext cx="9144000" cy="6486525"/>
          <a:chOff x="0" y="390525"/>
          <a:chExt cx="9144000" cy="6486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799983" cy="6533322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EA28FE8-0A76-A1FC-8219-528E4E68D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EA556A89-7092-D51B-8216-5104B319F2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650" y="6183661"/>
            <a:ext cx="1257389" cy="602017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6EBFF9D0-C9A9-8F94-8746-F33F16B89EF3}"/>
              </a:ext>
            </a:extLst>
          </p:cNvPr>
          <p:cNvSpPr txBox="1"/>
          <p:nvPr/>
        </p:nvSpPr>
        <p:spPr>
          <a:xfrm>
            <a:off x="1635760" y="1166842"/>
            <a:ext cx="892048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Algunos aspectos…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Valoración clínica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Baciloscopia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Pruebas moleculares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Cultivo liquido – pruebas de sensibilidad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Radiología en TB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Tuberculina – IGRA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Anatomía patológica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/>
              <a:t>Otras pruebas diagnosticas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Resolución 227 de 2020 – algoritmos diagnósticos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Casos clínicos</a:t>
            </a:r>
          </a:p>
        </p:txBody>
      </p:sp>
    </p:spTree>
    <p:extLst>
      <p:ext uri="{BB962C8B-B14F-4D97-AF65-F5344CB8AC3E}">
        <p14:creationId xmlns:p14="http://schemas.microsoft.com/office/powerpoint/2010/main" val="30948091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390525"/>
          <a:ext cx="9144000" cy="6486525"/>
          <a:chOff x="0" y="390525"/>
          <a:chExt cx="9144000" cy="6486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740348" cy="6493565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390525"/>
          <a:ext cx="9144000" cy="6486525"/>
          <a:chOff x="0" y="390525"/>
          <a:chExt cx="9144000" cy="6486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98978"/>
            <a:ext cx="9647583" cy="6431722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390525"/>
          <a:ext cx="9144000" cy="6486525"/>
          <a:chOff x="0" y="390525"/>
          <a:chExt cx="9144000" cy="6486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687339" cy="6458226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390525"/>
          <a:ext cx="9144000" cy="6486525"/>
          <a:chOff x="0" y="390525"/>
          <a:chExt cx="9144000" cy="6486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660836" cy="6440557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390525"/>
          <a:ext cx="9144000" cy="6486525"/>
          <a:chOff x="0" y="390525"/>
          <a:chExt cx="9144000" cy="6486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9757"/>
            <a:ext cx="9640956" cy="6427304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841766B-CDD7-57C9-94A5-F2AC01D14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312C1B89-ED2F-D2F3-1EF4-D2D051CCA6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650" y="6183661"/>
            <a:ext cx="1257389" cy="602017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41AC87E7-750E-B6FD-9D02-A376B7E00C4E}"/>
              </a:ext>
            </a:extLst>
          </p:cNvPr>
          <p:cNvSpPr txBox="1"/>
          <p:nvPr/>
        </p:nvSpPr>
        <p:spPr>
          <a:xfrm>
            <a:off x="1635760" y="1166842"/>
            <a:ext cx="892048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Algunos aspectos…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Valoración clínica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Baciloscopia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Pruebas moleculares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Cultivo liquido – pruebas de sensibilidad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Radiología en TB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Tuberculina – IGRA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Anatomía patológica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Otras pruebas diagnosticas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/>
              <a:t>Resolución 227 de 2020 – algoritmos diagnósticos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Casos clínicos</a:t>
            </a:r>
            <a:endParaRPr lang="es-CO" sz="3200" dirty="0"/>
          </a:p>
        </p:txBody>
      </p:sp>
    </p:spTree>
    <p:extLst>
      <p:ext uri="{BB962C8B-B14F-4D97-AF65-F5344CB8AC3E}">
        <p14:creationId xmlns:p14="http://schemas.microsoft.com/office/powerpoint/2010/main" val="27874684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0" y="11362"/>
            <a:ext cx="10243930" cy="68466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-1" y="0"/>
            <a:ext cx="10177671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98EB52B8-0087-4958-91B4-46B9B23EF2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890" y="6183661"/>
            <a:ext cx="1257389" cy="602017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4785" y="6529860"/>
            <a:ext cx="5682827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07"/>
              </a:lnSpc>
            </a:pPr>
            <a:r>
              <a:rPr sz="800" spc="53" dirty="0">
                <a:solidFill>
                  <a:srgbClr val="0053BB"/>
                </a:solidFill>
                <a:latin typeface="Tahoma"/>
                <a:cs typeface="Tahoma"/>
              </a:rPr>
              <a:t>Esta </a:t>
            </a:r>
            <a:r>
              <a:rPr sz="800" spc="40" dirty="0">
                <a:solidFill>
                  <a:srgbClr val="0053BB"/>
                </a:solidFill>
                <a:latin typeface="Tahoma"/>
                <a:cs typeface="Tahoma"/>
              </a:rPr>
              <a:t>presentación </a:t>
            </a:r>
            <a:r>
              <a:rPr sz="800" spc="47" dirty="0">
                <a:solidFill>
                  <a:srgbClr val="0053BB"/>
                </a:solidFill>
                <a:latin typeface="Tahoma"/>
                <a:cs typeface="Tahoma"/>
              </a:rPr>
              <a:t>es </a:t>
            </a:r>
            <a:r>
              <a:rPr sz="800" spc="40" dirty="0">
                <a:solidFill>
                  <a:srgbClr val="0053BB"/>
                </a:solidFill>
                <a:latin typeface="Tahoma"/>
                <a:cs typeface="Tahoma"/>
              </a:rPr>
              <a:t>propiedad </a:t>
            </a:r>
            <a:r>
              <a:rPr sz="800" spc="47" dirty="0">
                <a:solidFill>
                  <a:srgbClr val="0053BB"/>
                </a:solidFill>
                <a:latin typeface="Tahoma"/>
                <a:cs typeface="Tahoma"/>
              </a:rPr>
              <a:t>intelectual controlada </a:t>
            </a:r>
            <a:r>
              <a:rPr sz="800" spc="27" dirty="0">
                <a:solidFill>
                  <a:srgbClr val="0053BB"/>
                </a:solidFill>
                <a:latin typeface="Tahoma"/>
                <a:cs typeface="Tahoma"/>
              </a:rPr>
              <a:t>y </a:t>
            </a:r>
            <a:r>
              <a:rPr sz="800" spc="47" dirty="0">
                <a:solidFill>
                  <a:srgbClr val="0053BB"/>
                </a:solidFill>
                <a:latin typeface="Tahoma"/>
                <a:cs typeface="Tahoma"/>
              </a:rPr>
              <a:t>producida por el </a:t>
            </a:r>
            <a:r>
              <a:rPr sz="800" spc="40" dirty="0">
                <a:solidFill>
                  <a:srgbClr val="0053BB"/>
                </a:solidFill>
                <a:latin typeface="Tahoma"/>
                <a:cs typeface="Tahoma"/>
              </a:rPr>
              <a:t>Ministerio </a:t>
            </a:r>
            <a:r>
              <a:rPr sz="800" spc="53" dirty="0">
                <a:solidFill>
                  <a:srgbClr val="0053BB"/>
                </a:solidFill>
                <a:latin typeface="Tahoma"/>
                <a:cs typeface="Tahoma"/>
              </a:rPr>
              <a:t>de </a:t>
            </a:r>
            <a:r>
              <a:rPr sz="800" spc="47" dirty="0">
                <a:solidFill>
                  <a:srgbClr val="0053BB"/>
                </a:solidFill>
                <a:latin typeface="Tahoma"/>
                <a:cs typeface="Tahoma"/>
              </a:rPr>
              <a:t>Salud </a:t>
            </a:r>
            <a:r>
              <a:rPr sz="800" spc="27" dirty="0">
                <a:solidFill>
                  <a:srgbClr val="0053BB"/>
                </a:solidFill>
                <a:latin typeface="Tahoma"/>
                <a:cs typeface="Tahoma"/>
              </a:rPr>
              <a:t>y </a:t>
            </a:r>
            <a:r>
              <a:rPr sz="800" spc="47" dirty="0">
                <a:solidFill>
                  <a:srgbClr val="0053BB"/>
                </a:solidFill>
                <a:latin typeface="Tahoma"/>
                <a:cs typeface="Tahoma"/>
              </a:rPr>
              <a:t>Protección</a:t>
            </a:r>
            <a:r>
              <a:rPr sz="800" spc="-53" dirty="0">
                <a:solidFill>
                  <a:srgbClr val="0053BB"/>
                </a:solidFill>
                <a:latin typeface="Tahoma"/>
                <a:cs typeface="Tahoma"/>
              </a:rPr>
              <a:t> </a:t>
            </a:r>
            <a:r>
              <a:rPr sz="800" spc="33" dirty="0">
                <a:solidFill>
                  <a:srgbClr val="0053BB"/>
                </a:solidFill>
                <a:latin typeface="Tahoma"/>
                <a:cs typeface="Tahoma"/>
              </a:rPr>
              <a:t>Social.</a:t>
            </a:r>
            <a:endParaRPr sz="800">
              <a:latin typeface="Tahoma"/>
              <a:cs typeface="Tahom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191592" y="485799"/>
            <a:ext cx="1830493" cy="0"/>
          </a:xfrm>
          <a:custGeom>
            <a:avLst/>
            <a:gdLst/>
            <a:ahLst/>
            <a:cxnLst/>
            <a:rect l="l" t="t" r="r" b="b"/>
            <a:pathLst>
              <a:path w="1372870">
                <a:moveTo>
                  <a:pt x="0" y="0"/>
                </a:moveTo>
                <a:lnTo>
                  <a:pt x="1372616" y="0"/>
                </a:lnTo>
              </a:path>
            </a:pathLst>
          </a:custGeom>
          <a:ln w="307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9" name="object 9"/>
          <p:cNvSpPr/>
          <p:nvPr/>
        </p:nvSpPr>
        <p:spPr>
          <a:xfrm>
            <a:off x="1188719" y="561105"/>
            <a:ext cx="2617893" cy="0"/>
          </a:xfrm>
          <a:custGeom>
            <a:avLst/>
            <a:gdLst/>
            <a:ahLst/>
            <a:cxnLst/>
            <a:rect l="l" t="t" r="r" b="b"/>
            <a:pathLst>
              <a:path w="1963420">
                <a:moveTo>
                  <a:pt x="0" y="0"/>
                </a:moveTo>
                <a:lnTo>
                  <a:pt x="1962994" y="0"/>
                </a:lnTo>
              </a:path>
            </a:pathLst>
          </a:custGeom>
          <a:ln w="8225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2" name="object 12"/>
          <p:cNvSpPr txBox="1"/>
          <p:nvPr/>
        </p:nvSpPr>
        <p:spPr>
          <a:xfrm>
            <a:off x="3803174" y="506272"/>
            <a:ext cx="4706620" cy="96544"/>
          </a:xfrm>
          <a:prstGeom prst="rect">
            <a:avLst/>
          </a:prstGeom>
          <a:solidFill>
            <a:srgbClr val="D9D9D9"/>
          </a:solidFill>
          <a:ln w="4308">
            <a:solidFill>
              <a:srgbClr val="000000"/>
            </a:solidFill>
          </a:ln>
        </p:spPr>
        <p:txBody>
          <a:bodyPr vert="horz" wrap="square" lIns="0" tIns="14393" rIns="0" bIns="0" rtlCol="0">
            <a:spAutoFit/>
          </a:bodyPr>
          <a:lstStyle/>
          <a:p>
            <a:pPr marR="11853" algn="ctr">
              <a:spcBef>
                <a:spcPts val="113"/>
              </a:spcBef>
            </a:pPr>
            <a:r>
              <a:rPr sz="533" b="1" spc="47" dirty="0">
                <a:latin typeface="Arial"/>
                <a:cs typeface="Arial"/>
              </a:rPr>
              <a:t>Niños o </a:t>
            </a:r>
            <a:r>
              <a:rPr sz="533" b="1" spc="40" dirty="0">
                <a:latin typeface="Arial"/>
                <a:cs typeface="Arial"/>
              </a:rPr>
              <a:t>Niñas </a:t>
            </a:r>
            <a:r>
              <a:rPr sz="533" b="1" spc="53" dirty="0">
                <a:latin typeface="Arial"/>
                <a:cs typeface="Arial"/>
              </a:rPr>
              <a:t>menores </a:t>
            </a:r>
            <a:r>
              <a:rPr sz="533" b="1" spc="47" dirty="0">
                <a:latin typeface="Arial"/>
                <a:cs typeface="Arial"/>
              </a:rPr>
              <a:t>de </a:t>
            </a:r>
            <a:r>
              <a:rPr sz="533" b="1" spc="40" dirty="0">
                <a:latin typeface="Arial"/>
                <a:cs typeface="Arial"/>
              </a:rPr>
              <a:t>15</a:t>
            </a:r>
            <a:r>
              <a:rPr sz="533" b="1" spc="-67" dirty="0">
                <a:latin typeface="Arial"/>
                <a:cs typeface="Arial"/>
              </a:rPr>
              <a:t> </a:t>
            </a:r>
            <a:r>
              <a:rPr sz="533" b="1" spc="47" dirty="0">
                <a:latin typeface="Arial"/>
                <a:cs typeface="Arial"/>
              </a:rPr>
              <a:t>años</a:t>
            </a:r>
            <a:endParaRPr sz="533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03174" y="615945"/>
            <a:ext cx="4706620" cy="232842"/>
          </a:xfrm>
          <a:prstGeom prst="rect">
            <a:avLst/>
          </a:prstGeom>
          <a:solidFill>
            <a:srgbClr val="FFFFFF"/>
          </a:solidFill>
          <a:ln w="4308">
            <a:solidFill>
              <a:srgbClr val="000000"/>
            </a:solidFill>
          </a:ln>
        </p:spPr>
        <p:txBody>
          <a:bodyPr vert="horz" wrap="square" lIns="0" tIns="51647" rIns="0" bIns="0" rtlCol="0">
            <a:spAutoFit/>
          </a:bodyPr>
          <a:lstStyle/>
          <a:p>
            <a:pPr marL="13546" marR="418243">
              <a:lnSpc>
                <a:spcPct val="114700"/>
              </a:lnSpc>
              <a:spcBef>
                <a:spcPts val="407"/>
              </a:spcBef>
            </a:pPr>
            <a:r>
              <a:rPr sz="533" spc="33" dirty="0">
                <a:latin typeface="Arial"/>
                <a:cs typeface="Arial"/>
              </a:rPr>
              <a:t>Indague: Tos </a:t>
            </a:r>
            <a:r>
              <a:rPr sz="533" spc="40" dirty="0">
                <a:latin typeface="Arial"/>
                <a:cs typeface="Arial"/>
              </a:rPr>
              <a:t>con o </a:t>
            </a:r>
            <a:r>
              <a:rPr sz="533" spc="27" dirty="0">
                <a:latin typeface="Arial"/>
                <a:cs typeface="Arial"/>
              </a:rPr>
              <a:t>sin expectoración </a:t>
            </a:r>
            <a:r>
              <a:rPr sz="533" spc="40" dirty="0">
                <a:latin typeface="Arial"/>
                <a:cs typeface="Arial"/>
              </a:rPr>
              <a:t>≥15 </a:t>
            </a:r>
            <a:r>
              <a:rPr sz="533" spc="20" dirty="0">
                <a:latin typeface="Arial"/>
                <a:cs typeface="Arial"/>
              </a:rPr>
              <a:t>días, fiebre </a:t>
            </a:r>
            <a:r>
              <a:rPr sz="533" spc="33" dirty="0">
                <a:latin typeface="Arial"/>
                <a:cs typeface="Arial"/>
              </a:rPr>
              <a:t>mayor de </a:t>
            </a:r>
            <a:r>
              <a:rPr sz="533" spc="40" dirty="0">
                <a:latin typeface="Arial"/>
                <a:cs typeface="Arial"/>
              </a:rPr>
              <a:t>&gt; 8 </a:t>
            </a:r>
            <a:r>
              <a:rPr sz="533" spc="27" dirty="0">
                <a:latin typeface="Arial"/>
                <a:cs typeface="Arial"/>
              </a:rPr>
              <a:t>días,pérdida </a:t>
            </a:r>
            <a:r>
              <a:rPr sz="533" spc="40" dirty="0">
                <a:latin typeface="Arial"/>
                <a:cs typeface="Arial"/>
              </a:rPr>
              <a:t>o </a:t>
            </a:r>
            <a:r>
              <a:rPr sz="533" spc="33" dirty="0">
                <a:latin typeface="Arial"/>
                <a:cs typeface="Arial"/>
              </a:rPr>
              <a:t>no ganancia de </a:t>
            </a:r>
            <a:r>
              <a:rPr sz="533" spc="40" dirty="0">
                <a:latin typeface="Arial"/>
                <a:cs typeface="Arial"/>
              </a:rPr>
              <a:t>peso </a:t>
            </a:r>
            <a:r>
              <a:rPr sz="533" spc="33" dirty="0">
                <a:latin typeface="Arial"/>
                <a:cs typeface="Arial"/>
              </a:rPr>
              <a:t>en </a:t>
            </a:r>
            <a:r>
              <a:rPr sz="533" spc="27" dirty="0">
                <a:latin typeface="Arial"/>
                <a:cs typeface="Arial"/>
              </a:rPr>
              <a:t>los </a:t>
            </a:r>
            <a:r>
              <a:rPr sz="533" spc="33" dirty="0">
                <a:latin typeface="Arial"/>
                <a:cs typeface="Arial"/>
              </a:rPr>
              <a:t>tres </a:t>
            </a:r>
            <a:r>
              <a:rPr sz="533" spc="40" dirty="0">
                <a:latin typeface="Arial"/>
                <a:cs typeface="Arial"/>
              </a:rPr>
              <a:t>meses  </a:t>
            </a:r>
            <a:r>
              <a:rPr sz="533" spc="33" dirty="0">
                <a:latin typeface="Arial"/>
                <a:cs typeface="Arial"/>
              </a:rPr>
              <a:t>precedentes, disminución del </a:t>
            </a:r>
            <a:r>
              <a:rPr sz="533" spc="27" dirty="0">
                <a:latin typeface="Arial"/>
                <a:cs typeface="Arial"/>
              </a:rPr>
              <a:t>nivel </a:t>
            </a:r>
            <a:r>
              <a:rPr sz="533" spc="40" dirty="0">
                <a:latin typeface="Arial"/>
                <a:cs typeface="Arial"/>
              </a:rPr>
              <a:t>de </a:t>
            </a:r>
            <a:r>
              <a:rPr sz="533" spc="33" dirty="0">
                <a:latin typeface="Arial"/>
                <a:cs typeface="Arial"/>
              </a:rPr>
              <a:t>actividad </a:t>
            </a:r>
            <a:r>
              <a:rPr sz="533" spc="40" dirty="0">
                <a:latin typeface="Arial"/>
                <a:cs typeface="Arial"/>
              </a:rPr>
              <a:t>o </a:t>
            </a:r>
            <a:r>
              <a:rPr sz="533" spc="33" dirty="0">
                <a:latin typeface="Arial"/>
                <a:cs typeface="Arial"/>
              </a:rPr>
              <a:t>juego, </a:t>
            </a:r>
            <a:r>
              <a:rPr sz="533" spc="40" dirty="0">
                <a:latin typeface="Arial"/>
                <a:cs typeface="Arial"/>
              </a:rPr>
              <a:t>e </a:t>
            </a:r>
            <a:r>
              <a:rPr sz="533" spc="27" dirty="0">
                <a:latin typeface="Arial"/>
                <a:cs typeface="Arial"/>
              </a:rPr>
              <a:t>historia </a:t>
            </a:r>
            <a:r>
              <a:rPr sz="533" spc="40" dirty="0">
                <a:latin typeface="Arial"/>
                <a:cs typeface="Arial"/>
              </a:rPr>
              <a:t>de </a:t>
            </a:r>
            <a:r>
              <a:rPr sz="533" spc="33" dirty="0">
                <a:latin typeface="Arial"/>
                <a:cs typeface="Arial"/>
              </a:rPr>
              <a:t>contacto </a:t>
            </a:r>
            <a:r>
              <a:rPr sz="533" spc="40" dirty="0">
                <a:latin typeface="Arial"/>
                <a:cs typeface="Arial"/>
              </a:rPr>
              <a:t>con un </a:t>
            </a:r>
            <a:r>
              <a:rPr sz="533" spc="33" dirty="0">
                <a:latin typeface="Arial"/>
                <a:cs typeface="Arial"/>
              </a:rPr>
              <a:t>adulto </a:t>
            </a:r>
            <a:r>
              <a:rPr sz="533" spc="40" dirty="0">
                <a:latin typeface="Arial"/>
                <a:cs typeface="Arial"/>
              </a:rPr>
              <a:t>con</a:t>
            </a:r>
            <a:r>
              <a:rPr sz="533" spc="7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tuberculosis.</a:t>
            </a:r>
            <a:endParaRPr sz="533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03174" y="914986"/>
            <a:ext cx="4706620" cy="267467"/>
          </a:xfrm>
          <a:prstGeom prst="rect">
            <a:avLst/>
          </a:prstGeom>
          <a:solidFill>
            <a:srgbClr val="FFFFFF"/>
          </a:solidFill>
          <a:ln w="4308">
            <a:solidFill>
              <a:srgbClr val="000000"/>
            </a:solidFill>
          </a:ln>
        </p:spPr>
        <p:txBody>
          <a:bodyPr vert="horz" wrap="square" lIns="0" tIns="847" rIns="0" bIns="0" rtlCol="0">
            <a:spAutoFit/>
          </a:bodyPr>
          <a:lstStyle/>
          <a:p>
            <a:pPr marL="13546">
              <a:spcBef>
                <a:spcPts val="7"/>
              </a:spcBef>
            </a:pPr>
            <a:r>
              <a:rPr sz="533" spc="33" dirty="0">
                <a:latin typeface="Arial"/>
                <a:cs typeface="Arial"/>
              </a:rPr>
              <a:t>Realice: </a:t>
            </a:r>
            <a:r>
              <a:rPr sz="533" spc="40" dirty="0">
                <a:latin typeface="Arial"/>
                <a:cs typeface="Arial"/>
              </a:rPr>
              <a:t>toma de </a:t>
            </a:r>
            <a:r>
              <a:rPr sz="533" spc="27" dirty="0">
                <a:latin typeface="Arial"/>
                <a:cs typeface="Arial"/>
              </a:rPr>
              <a:t>mínimo </a:t>
            </a:r>
            <a:r>
              <a:rPr sz="533" spc="40" dirty="0">
                <a:latin typeface="Arial"/>
                <a:cs typeface="Arial"/>
              </a:rPr>
              <a:t>dos </a:t>
            </a:r>
            <a:r>
              <a:rPr sz="533" spc="33" dirty="0">
                <a:latin typeface="Arial"/>
                <a:cs typeface="Arial"/>
              </a:rPr>
              <a:t>especímenes </a:t>
            </a:r>
            <a:r>
              <a:rPr sz="533" spc="40" dirty="0">
                <a:latin typeface="Arial"/>
                <a:cs typeface="Arial"/>
              </a:rPr>
              <a:t>de </a:t>
            </a:r>
            <a:r>
              <a:rPr sz="533" spc="33" dirty="0">
                <a:latin typeface="Arial"/>
                <a:cs typeface="Arial"/>
              </a:rPr>
              <a:t>muestra </a:t>
            </a:r>
            <a:r>
              <a:rPr sz="533" spc="40" dirty="0">
                <a:latin typeface="Arial"/>
                <a:cs typeface="Arial"/>
              </a:rPr>
              <a:t>de esputo </a:t>
            </a:r>
            <a:r>
              <a:rPr sz="533" spc="33" dirty="0">
                <a:latin typeface="Arial"/>
                <a:cs typeface="Arial"/>
              </a:rPr>
              <a:t>inducido, aspirado gástrico </a:t>
            </a:r>
            <a:r>
              <a:rPr sz="533" spc="40" dirty="0">
                <a:latin typeface="Arial"/>
                <a:cs typeface="Arial"/>
              </a:rPr>
              <a:t>o </a:t>
            </a:r>
            <a:r>
              <a:rPr sz="533" spc="33" dirty="0">
                <a:latin typeface="Arial"/>
                <a:cs typeface="Arial"/>
              </a:rPr>
              <a:t>aspirado-lavado gástrico </a:t>
            </a:r>
            <a:r>
              <a:rPr sz="533" spc="40" dirty="0">
                <a:latin typeface="Arial"/>
                <a:cs typeface="Arial"/>
              </a:rPr>
              <a:t>o</a:t>
            </a:r>
            <a:r>
              <a:rPr sz="533" spc="53" dirty="0">
                <a:latin typeface="Arial"/>
                <a:cs typeface="Arial"/>
              </a:rPr>
              <a:t> </a:t>
            </a:r>
            <a:r>
              <a:rPr sz="533" spc="40" dirty="0">
                <a:latin typeface="Arial"/>
                <a:cs typeface="Arial"/>
              </a:rPr>
              <a:t>esputo</a:t>
            </a:r>
            <a:endParaRPr sz="533" dirty="0">
              <a:latin typeface="Arial"/>
              <a:cs typeface="Arial"/>
            </a:endParaRPr>
          </a:p>
          <a:p>
            <a:pPr marL="13546">
              <a:spcBef>
                <a:spcPts val="93"/>
              </a:spcBef>
            </a:pPr>
            <a:r>
              <a:rPr sz="533" spc="40" dirty="0">
                <a:latin typeface="Arial"/>
                <a:cs typeface="Arial"/>
              </a:rPr>
              <a:t>espontaneo </a:t>
            </a:r>
            <a:r>
              <a:rPr sz="533" spc="33" dirty="0">
                <a:latin typeface="Arial"/>
                <a:cs typeface="Arial"/>
              </a:rPr>
              <a:t>(éste </a:t>
            </a:r>
            <a:r>
              <a:rPr sz="533" spc="27" dirty="0">
                <a:latin typeface="Arial"/>
                <a:cs typeface="Arial"/>
              </a:rPr>
              <a:t>último </a:t>
            </a:r>
            <a:r>
              <a:rPr sz="533" spc="40" dirty="0">
                <a:latin typeface="Arial"/>
                <a:cs typeface="Arial"/>
              </a:rPr>
              <a:t>en </a:t>
            </a:r>
            <a:r>
              <a:rPr sz="533" spc="27" dirty="0">
                <a:latin typeface="Arial"/>
                <a:cs typeface="Arial"/>
              </a:rPr>
              <a:t>los </a:t>
            </a:r>
            <a:r>
              <a:rPr sz="533" spc="33" dirty="0">
                <a:latin typeface="Arial"/>
                <a:cs typeface="Arial"/>
              </a:rPr>
              <a:t>niños </a:t>
            </a:r>
            <a:r>
              <a:rPr sz="533" spc="40" dirty="0">
                <a:latin typeface="Arial"/>
                <a:cs typeface="Arial"/>
              </a:rPr>
              <a:t>que sean capaces de</a:t>
            </a:r>
            <a:r>
              <a:rPr sz="533" spc="-7" dirty="0">
                <a:latin typeface="Arial"/>
                <a:cs typeface="Arial"/>
              </a:rPr>
              <a:t> </a:t>
            </a:r>
            <a:r>
              <a:rPr sz="533" spc="27" dirty="0">
                <a:latin typeface="Arial"/>
                <a:cs typeface="Arial"/>
              </a:rPr>
              <a:t>expectorar).</a:t>
            </a:r>
            <a:endParaRPr sz="533" dirty="0">
              <a:latin typeface="Arial"/>
              <a:cs typeface="Arial"/>
            </a:endParaRPr>
          </a:p>
          <a:p>
            <a:pPr marL="13546">
              <a:lnSpc>
                <a:spcPts val="620"/>
              </a:lnSpc>
              <a:spcBef>
                <a:spcPts val="93"/>
              </a:spcBef>
            </a:pPr>
            <a:r>
              <a:rPr sz="533" spc="33" dirty="0">
                <a:latin typeface="Arial"/>
                <a:cs typeface="Arial"/>
              </a:rPr>
              <a:t>Realice </a:t>
            </a:r>
            <a:r>
              <a:rPr sz="533" spc="40" dirty="0">
                <a:latin typeface="Arial"/>
                <a:cs typeface="Arial"/>
              </a:rPr>
              <a:t>una prueba </a:t>
            </a:r>
            <a:r>
              <a:rPr sz="533" spc="33" dirty="0">
                <a:latin typeface="Arial"/>
                <a:cs typeface="Arial"/>
              </a:rPr>
              <a:t>molecular y </a:t>
            </a:r>
            <a:r>
              <a:rPr sz="533" spc="27" dirty="0">
                <a:latin typeface="Arial"/>
                <a:cs typeface="Arial"/>
              </a:rPr>
              <a:t>cultivo </a:t>
            </a:r>
            <a:r>
              <a:rPr sz="533" spc="40" dirty="0">
                <a:latin typeface="Arial"/>
                <a:cs typeface="Arial"/>
              </a:rPr>
              <a:t>en </a:t>
            </a:r>
            <a:r>
              <a:rPr sz="533" spc="33" dirty="0">
                <a:latin typeface="Arial"/>
                <a:cs typeface="Arial"/>
              </a:rPr>
              <a:t>medio </a:t>
            </a:r>
            <a:r>
              <a:rPr sz="533" spc="27" dirty="0">
                <a:latin typeface="Arial"/>
                <a:cs typeface="Arial"/>
              </a:rPr>
              <a:t>líquido </a:t>
            </a:r>
            <a:r>
              <a:rPr sz="533" spc="40" dirty="0">
                <a:latin typeface="Arial"/>
                <a:cs typeface="Arial"/>
              </a:rPr>
              <a:t>a cada espécimen </a:t>
            </a:r>
            <a:r>
              <a:rPr sz="533" spc="33" dirty="0">
                <a:latin typeface="Arial"/>
                <a:cs typeface="Arial"/>
              </a:rPr>
              <a:t>obtenido, </a:t>
            </a:r>
            <a:r>
              <a:rPr sz="533" spc="27" dirty="0">
                <a:latin typeface="Arial"/>
                <a:cs typeface="Arial"/>
              </a:rPr>
              <a:t>radiografía </a:t>
            </a:r>
            <a:r>
              <a:rPr sz="533" spc="40" dirty="0">
                <a:latin typeface="Arial"/>
                <a:cs typeface="Arial"/>
              </a:rPr>
              <a:t>de </a:t>
            </a:r>
            <a:r>
              <a:rPr sz="533" spc="33" dirty="0">
                <a:latin typeface="Arial"/>
                <a:cs typeface="Arial"/>
              </a:rPr>
              <a:t>tórax y </a:t>
            </a:r>
            <a:r>
              <a:rPr sz="533" spc="40" dirty="0">
                <a:latin typeface="Arial"/>
                <a:cs typeface="Arial"/>
              </a:rPr>
              <a:t>prueba de</a:t>
            </a:r>
            <a:r>
              <a:rPr sz="533" spc="-40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tuberculina.</a:t>
            </a:r>
            <a:endParaRPr sz="533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47613" y="5737638"/>
            <a:ext cx="6997700" cy="969946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05831" indent="-89744">
              <a:spcBef>
                <a:spcPts val="240"/>
              </a:spcBef>
              <a:buClr>
                <a:srgbClr val="FF0000"/>
              </a:buClr>
              <a:buFont typeface="Arial"/>
              <a:buAutoNum type="alphaLcPeriod"/>
              <a:tabLst>
                <a:tab pos="106677" algn="l"/>
              </a:tabLst>
            </a:pPr>
            <a:r>
              <a:rPr sz="533" spc="40" dirty="0">
                <a:latin typeface="Arial"/>
                <a:cs typeface="Arial"/>
              </a:rPr>
              <a:t>Muestra de </a:t>
            </a:r>
            <a:r>
              <a:rPr sz="533" spc="33" dirty="0">
                <a:latin typeface="Arial"/>
                <a:cs typeface="Arial"/>
              </a:rPr>
              <a:t>esputo, </a:t>
            </a:r>
            <a:r>
              <a:rPr sz="533" spc="27" dirty="0">
                <a:latin typeface="Arial"/>
                <a:cs typeface="Arial"/>
              </a:rPr>
              <a:t>la </a:t>
            </a:r>
            <a:r>
              <a:rPr sz="533" spc="33" dirty="0">
                <a:latin typeface="Arial"/>
                <a:cs typeface="Arial"/>
              </a:rPr>
              <a:t>primera </a:t>
            </a:r>
            <a:r>
              <a:rPr sz="533" spc="40" dirty="0">
                <a:latin typeface="Arial"/>
                <a:cs typeface="Arial"/>
              </a:rPr>
              <a:t>de </a:t>
            </a:r>
            <a:r>
              <a:rPr sz="533" spc="27" dirty="0">
                <a:latin typeface="Arial"/>
                <a:cs typeface="Arial"/>
              </a:rPr>
              <a:t>la</a:t>
            </a:r>
            <a:r>
              <a:rPr sz="533" spc="-20" dirty="0">
                <a:latin typeface="Arial"/>
                <a:cs typeface="Arial"/>
              </a:rPr>
              <a:t> </a:t>
            </a:r>
            <a:r>
              <a:rPr sz="533" spc="40" dirty="0">
                <a:latin typeface="Arial"/>
                <a:cs typeface="Arial"/>
              </a:rPr>
              <a:t>mañana.</a:t>
            </a:r>
            <a:endParaRPr sz="533" dirty="0">
              <a:latin typeface="Arial"/>
              <a:cs typeface="Arial"/>
            </a:endParaRPr>
          </a:p>
          <a:p>
            <a:pPr marL="16933" marR="16933">
              <a:lnSpc>
                <a:spcPct val="116399"/>
              </a:lnSpc>
              <a:spcBef>
                <a:spcPts val="7"/>
              </a:spcBef>
              <a:buClr>
                <a:srgbClr val="FF0000"/>
              </a:buClr>
              <a:buFont typeface="Arial"/>
              <a:buAutoNum type="alphaLcPeriod"/>
              <a:tabLst>
                <a:tab pos="111757" algn="l"/>
              </a:tabLst>
            </a:pPr>
            <a:r>
              <a:rPr sz="533" spc="27" dirty="0">
                <a:latin typeface="Arial"/>
                <a:cs typeface="Arial"/>
              </a:rPr>
              <a:t>Preferiblemente </a:t>
            </a:r>
            <a:r>
              <a:rPr sz="533" spc="33" dirty="0">
                <a:latin typeface="Arial"/>
                <a:cs typeface="Arial"/>
              </a:rPr>
              <a:t>pruebas avaladas por </a:t>
            </a:r>
            <a:r>
              <a:rPr sz="533" spc="27" dirty="0">
                <a:latin typeface="Arial"/>
                <a:cs typeface="Arial"/>
              </a:rPr>
              <a:t>la </a:t>
            </a:r>
            <a:r>
              <a:rPr sz="533" spc="60" dirty="0">
                <a:latin typeface="Arial"/>
                <a:cs typeface="Arial"/>
              </a:rPr>
              <a:t>OMS </a:t>
            </a:r>
            <a:r>
              <a:rPr sz="533" spc="33" dirty="0">
                <a:latin typeface="Arial"/>
                <a:cs typeface="Arial"/>
              </a:rPr>
              <a:t>y controladas por </a:t>
            </a:r>
            <a:r>
              <a:rPr sz="533" spc="27" dirty="0">
                <a:latin typeface="Arial"/>
                <a:cs typeface="Arial"/>
              </a:rPr>
              <a:t>el </a:t>
            </a:r>
            <a:r>
              <a:rPr sz="533" spc="33" dirty="0">
                <a:latin typeface="Arial"/>
                <a:cs typeface="Arial"/>
              </a:rPr>
              <a:t>INS, </a:t>
            </a:r>
            <a:r>
              <a:rPr sz="533" spc="40" dirty="0">
                <a:latin typeface="Arial"/>
                <a:cs typeface="Arial"/>
              </a:rPr>
              <a:t>con un </a:t>
            </a:r>
            <a:r>
              <a:rPr sz="533" spc="33" dirty="0">
                <a:latin typeface="Arial"/>
                <a:cs typeface="Arial"/>
              </a:rPr>
              <a:t>tiempo </a:t>
            </a:r>
            <a:r>
              <a:rPr sz="533" spc="40" dirty="0">
                <a:latin typeface="Arial"/>
                <a:cs typeface="Arial"/>
              </a:rPr>
              <a:t>de </a:t>
            </a:r>
            <a:r>
              <a:rPr sz="533" spc="33" dirty="0">
                <a:latin typeface="Arial"/>
                <a:cs typeface="Arial"/>
              </a:rPr>
              <a:t>respuesta </a:t>
            </a:r>
            <a:r>
              <a:rPr sz="533" spc="40" dirty="0">
                <a:latin typeface="Arial"/>
                <a:cs typeface="Arial"/>
              </a:rPr>
              <a:t>menor a 48 </a:t>
            </a:r>
            <a:r>
              <a:rPr sz="533" spc="33" dirty="0">
                <a:latin typeface="Arial"/>
                <a:cs typeface="Arial"/>
              </a:rPr>
              <a:t>horas. </a:t>
            </a:r>
            <a:r>
              <a:rPr sz="533" spc="40" dirty="0">
                <a:latin typeface="Arial"/>
                <a:cs typeface="Arial"/>
              </a:rPr>
              <a:t>Toda prueba </a:t>
            </a:r>
            <a:r>
              <a:rPr sz="533" spc="33" dirty="0">
                <a:latin typeface="Arial"/>
                <a:cs typeface="Arial"/>
              </a:rPr>
              <a:t>molecular </a:t>
            </a:r>
            <a:r>
              <a:rPr sz="533" spc="40" dirty="0">
                <a:latin typeface="Arial"/>
                <a:cs typeface="Arial"/>
              </a:rPr>
              <a:t>debe </a:t>
            </a:r>
            <a:r>
              <a:rPr sz="533" spc="33" dirty="0">
                <a:latin typeface="Arial"/>
                <a:cs typeface="Arial"/>
              </a:rPr>
              <a:t>proporcionar </a:t>
            </a:r>
            <a:r>
              <a:rPr sz="533" spc="40" dirty="0">
                <a:latin typeface="Arial"/>
                <a:cs typeface="Arial"/>
              </a:rPr>
              <a:t>un </a:t>
            </a:r>
            <a:r>
              <a:rPr sz="533" spc="33" dirty="0">
                <a:latin typeface="Arial"/>
                <a:cs typeface="Arial"/>
              </a:rPr>
              <a:t>tamiz </a:t>
            </a:r>
            <a:r>
              <a:rPr sz="533" spc="40" dirty="0">
                <a:latin typeface="Arial"/>
                <a:cs typeface="Arial"/>
              </a:rPr>
              <a:t>de </a:t>
            </a:r>
            <a:r>
              <a:rPr sz="533" spc="33" dirty="0">
                <a:latin typeface="Arial"/>
                <a:cs typeface="Arial"/>
              </a:rPr>
              <a:t>resistencia </a:t>
            </a:r>
            <a:r>
              <a:rPr sz="533" spc="40" dirty="0">
                <a:latin typeface="Arial"/>
                <a:cs typeface="Arial"/>
              </a:rPr>
              <a:t>a </a:t>
            </a:r>
            <a:r>
              <a:rPr sz="533" spc="33" dirty="0">
                <a:latin typeface="Arial"/>
                <a:cs typeface="Arial"/>
              </a:rPr>
              <a:t>fármacos,  </a:t>
            </a:r>
            <a:r>
              <a:rPr sz="533" spc="27" dirty="0">
                <a:latin typeface="Arial"/>
                <a:cs typeface="Arial"/>
              </a:rPr>
              <a:t>mínimo </a:t>
            </a:r>
            <a:r>
              <a:rPr sz="533" spc="40" dirty="0">
                <a:latin typeface="Arial"/>
                <a:cs typeface="Arial"/>
              </a:rPr>
              <a:t>a </a:t>
            </a:r>
            <a:r>
              <a:rPr sz="533" spc="27" dirty="0">
                <a:latin typeface="Arial"/>
                <a:cs typeface="Arial"/>
              </a:rPr>
              <a:t>rifampicina </a:t>
            </a:r>
            <a:r>
              <a:rPr sz="533" spc="33" dirty="0">
                <a:latin typeface="Arial"/>
                <a:cs typeface="Arial"/>
              </a:rPr>
              <a:t>y preferiblemente isoniacida y </a:t>
            </a:r>
            <a:r>
              <a:rPr sz="533" spc="27" dirty="0">
                <a:latin typeface="Arial"/>
                <a:cs typeface="Arial"/>
              </a:rPr>
              <a:t>rifampicina. </a:t>
            </a:r>
            <a:r>
              <a:rPr sz="533" spc="47" dirty="0">
                <a:latin typeface="Arial"/>
                <a:cs typeface="Arial"/>
              </a:rPr>
              <a:t>Se </a:t>
            </a:r>
            <a:r>
              <a:rPr sz="533" spc="40" dirty="0">
                <a:latin typeface="Arial"/>
                <a:cs typeface="Arial"/>
              </a:rPr>
              <a:t>recomiendan </a:t>
            </a:r>
            <a:r>
              <a:rPr sz="533" spc="33" dirty="0">
                <a:latin typeface="Arial"/>
                <a:cs typeface="Arial"/>
              </a:rPr>
              <a:t>pruebas </a:t>
            </a:r>
            <a:r>
              <a:rPr sz="533" spc="40" dirty="0">
                <a:latin typeface="Arial"/>
                <a:cs typeface="Arial"/>
              </a:rPr>
              <a:t>con una </a:t>
            </a:r>
            <a:r>
              <a:rPr sz="533" spc="27" dirty="0">
                <a:latin typeface="Arial"/>
                <a:cs typeface="Arial"/>
              </a:rPr>
              <a:t>alta </a:t>
            </a:r>
            <a:r>
              <a:rPr sz="533" spc="33" dirty="0">
                <a:latin typeface="Arial"/>
                <a:cs typeface="Arial"/>
              </a:rPr>
              <a:t>sensibilidad para detección entre </a:t>
            </a:r>
            <a:r>
              <a:rPr sz="533" spc="40" dirty="0">
                <a:latin typeface="Arial"/>
                <a:cs typeface="Arial"/>
              </a:rPr>
              <a:t>16 a 130 </a:t>
            </a:r>
            <a:r>
              <a:rPr sz="533" spc="33" dirty="0">
                <a:latin typeface="Arial"/>
                <a:cs typeface="Arial"/>
              </a:rPr>
              <a:t>Unidades </a:t>
            </a:r>
            <a:r>
              <a:rPr sz="533" spc="40" dirty="0">
                <a:latin typeface="Arial"/>
                <a:cs typeface="Arial"/>
              </a:rPr>
              <a:t>Formadoras de </a:t>
            </a:r>
            <a:r>
              <a:rPr sz="533" spc="33" dirty="0">
                <a:latin typeface="Arial"/>
                <a:cs typeface="Arial"/>
              </a:rPr>
              <a:t>Colonias-UFC/ml </a:t>
            </a:r>
            <a:r>
              <a:rPr sz="533" spc="27" dirty="0">
                <a:latin typeface="Arial"/>
                <a:cs typeface="Arial"/>
              </a:rPr>
              <a:t>apartir </a:t>
            </a:r>
            <a:r>
              <a:rPr sz="533" spc="40" dirty="0">
                <a:latin typeface="Arial"/>
                <a:cs typeface="Arial"/>
              </a:rPr>
              <a:t>de  </a:t>
            </a:r>
            <a:r>
              <a:rPr sz="533" spc="33" dirty="0">
                <a:latin typeface="Arial"/>
                <a:cs typeface="Arial"/>
              </a:rPr>
              <a:t>muestras </a:t>
            </a:r>
            <a:r>
              <a:rPr sz="533" spc="40" dirty="0">
                <a:latin typeface="Arial"/>
                <a:cs typeface="Arial"/>
              </a:rPr>
              <a:t>de esputo </a:t>
            </a:r>
            <a:r>
              <a:rPr sz="533" spc="33" dirty="0">
                <a:latin typeface="Arial"/>
                <a:cs typeface="Arial"/>
              </a:rPr>
              <a:t>positivas y/o</a:t>
            </a:r>
            <a:r>
              <a:rPr sz="533" spc="7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negativas.</a:t>
            </a:r>
            <a:endParaRPr sz="533" dirty="0">
              <a:latin typeface="Arial"/>
              <a:cs typeface="Arial"/>
            </a:endParaRPr>
          </a:p>
          <a:p>
            <a:pPr marL="16933" marR="6773">
              <a:lnSpc>
                <a:spcPts val="760"/>
              </a:lnSpc>
              <a:spcBef>
                <a:spcPts val="20"/>
              </a:spcBef>
              <a:buClr>
                <a:srgbClr val="FF0000"/>
              </a:buClr>
              <a:buFont typeface="Arial"/>
              <a:buAutoNum type="alphaLcPeriod"/>
              <a:tabLst>
                <a:tab pos="106677" algn="l"/>
              </a:tabLst>
            </a:pPr>
            <a:r>
              <a:rPr sz="533" spc="47" dirty="0">
                <a:latin typeface="Arial"/>
                <a:cs typeface="Arial"/>
              </a:rPr>
              <a:t>En </a:t>
            </a:r>
            <a:r>
              <a:rPr sz="533" spc="40" dirty="0">
                <a:latin typeface="Arial"/>
                <a:cs typeface="Arial"/>
              </a:rPr>
              <a:t>caso de no conocer </a:t>
            </a:r>
            <a:r>
              <a:rPr sz="533" spc="27" dirty="0">
                <a:latin typeface="Arial"/>
                <a:cs typeface="Arial"/>
              </a:rPr>
              <a:t>la </a:t>
            </a:r>
            <a:r>
              <a:rPr sz="533" spc="33" dirty="0">
                <a:latin typeface="Arial"/>
                <a:cs typeface="Arial"/>
              </a:rPr>
              <a:t>sensibilidad </a:t>
            </a:r>
            <a:r>
              <a:rPr sz="533" spc="40" dirty="0">
                <a:latin typeface="Arial"/>
                <a:cs typeface="Arial"/>
              </a:rPr>
              <a:t>a </a:t>
            </a:r>
            <a:r>
              <a:rPr sz="533" spc="33" dirty="0">
                <a:latin typeface="Arial"/>
                <a:cs typeface="Arial"/>
              </a:rPr>
              <a:t>isoniacida por </a:t>
            </a:r>
            <a:r>
              <a:rPr sz="533" spc="40" dirty="0">
                <a:latin typeface="Arial"/>
                <a:cs typeface="Arial"/>
              </a:rPr>
              <a:t>prueba </a:t>
            </a:r>
            <a:r>
              <a:rPr sz="533" spc="33" dirty="0">
                <a:latin typeface="Arial"/>
                <a:cs typeface="Arial"/>
              </a:rPr>
              <a:t>molecular, </a:t>
            </a:r>
            <a:r>
              <a:rPr sz="533" spc="40" dirty="0">
                <a:latin typeface="Arial"/>
                <a:cs typeface="Arial"/>
              </a:rPr>
              <a:t>debe </a:t>
            </a:r>
            <a:r>
              <a:rPr sz="533" spc="33" dirty="0">
                <a:latin typeface="Arial"/>
                <a:cs typeface="Arial"/>
              </a:rPr>
              <a:t>obtenerse </a:t>
            </a:r>
            <a:r>
              <a:rPr sz="533" spc="40" dirty="0">
                <a:latin typeface="Arial"/>
                <a:cs typeface="Arial"/>
              </a:rPr>
              <a:t>esa </a:t>
            </a:r>
            <a:r>
              <a:rPr sz="533" spc="33" dirty="0">
                <a:latin typeface="Arial"/>
                <a:cs typeface="Arial"/>
              </a:rPr>
              <a:t>información realizando </a:t>
            </a:r>
            <a:r>
              <a:rPr sz="533" spc="27" dirty="0">
                <a:latin typeface="Arial"/>
                <a:cs typeface="Arial"/>
              </a:rPr>
              <a:t>cultivo </a:t>
            </a:r>
            <a:r>
              <a:rPr sz="533" spc="40" dirty="0">
                <a:latin typeface="Arial"/>
                <a:cs typeface="Arial"/>
              </a:rPr>
              <a:t>en </a:t>
            </a:r>
            <a:r>
              <a:rPr sz="533" spc="33" dirty="0">
                <a:latin typeface="Arial"/>
                <a:cs typeface="Arial"/>
              </a:rPr>
              <a:t>medio </a:t>
            </a:r>
            <a:r>
              <a:rPr sz="533" spc="20" dirty="0">
                <a:latin typeface="Arial"/>
                <a:cs typeface="Arial"/>
              </a:rPr>
              <a:t>líquido. </a:t>
            </a:r>
            <a:r>
              <a:rPr sz="533" spc="47" dirty="0">
                <a:latin typeface="Arial"/>
                <a:cs typeface="Arial"/>
              </a:rPr>
              <a:t>En </a:t>
            </a:r>
            <a:r>
              <a:rPr sz="533" spc="40" dirty="0">
                <a:latin typeface="Arial"/>
                <a:cs typeface="Arial"/>
              </a:rPr>
              <a:t>caso de que se </a:t>
            </a:r>
            <a:r>
              <a:rPr sz="533" spc="33" dirty="0">
                <a:latin typeface="Arial"/>
                <a:cs typeface="Arial"/>
              </a:rPr>
              <a:t>detecte resistencia </a:t>
            </a:r>
            <a:r>
              <a:rPr sz="533" spc="40" dirty="0">
                <a:latin typeface="Arial"/>
                <a:cs typeface="Arial"/>
              </a:rPr>
              <a:t>a </a:t>
            </a:r>
            <a:r>
              <a:rPr sz="533" spc="33" dirty="0">
                <a:latin typeface="Arial"/>
                <a:cs typeface="Arial"/>
              </a:rPr>
              <a:t>isoniacida pero  sensible </a:t>
            </a:r>
            <a:r>
              <a:rPr sz="533" spc="40" dirty="0">
                <a:latin typeface="Arial"/>
                <a:cs typeface="Arial"/>
              </a:rPr>
              <a:t>a </a:t>
            </a:r>
            <a:r>
              <a:rPr sz="533" spc="27" dirty="0">
                <a:latin typeface="Arial"/>
                <a:cs typeface="Arial"/>
              </a:rPr>
              <a:t>rifampicina </a:t>
            </a:r>
            <a:r>
              <a:rPr sz="533" spc="33" dirty="0">
                <a:latin typeface="Arial"/>
                <a:cs typeface="Arial"/>
              </a:rPr>
              <a:t>tratamiento </a:t>
            </a:r>
            <a:r>
              <a:rPr sz="533" spc="40" dirty="0">
                <a:latin typeface="Arial"/>
                <a:cs typeface="Arial"/>
              </a:rPr>
              <a:t>deacuerdo con </a:t>
            </a:r>
            <a:r>
              <a:rPr sz="533" spc="27" dirty="0">
                <a:latin typeface="Arial"/>
                <a:cs typeface="Arial"/>
              </a:rPr>
              <a:t>la </a:t>
            </a:r>
            <a:r>
              <a:rPr sz="533" spc="40" dirty="0">
                <a:latin typeface="Arial"/>
                <a:cs typeface="Arial"/>
              </a:rPr>
              <a:t>norma </a:t>
            </a:r>
            <a:r>
              <a:rPr sz="533" spc="33" dirty="0">
                <a:latin typeface="Arial"/>
                <a:cs typeface="Arial"/>
              </a:rPr>
              <a:t>del</a:t>
            </a:r>
            <a:r>
              <a:rPr sz="533" spc="-40" dirty="0">
                <a:latin typeface="Arial"/>
                <a:cs typeface="Arial"/>
              </a:rPr>
              <a:t> </a:t>
            </a:r>
            <a:r>
              <a:rPr sz="533" spc="27" dirty="0">
                <a:latin typeface="Arial"/>
                <a:cs typeface="Arial"/>
              </a:rPr>
              <a:t>PNT.</a:t>
            </a:r>
            <a:endParaRPr sz="533" dirty="0">
              <a:latin typeface="Arial"/>
              <a:cs typeface="Arial"/>
            </a:endParaRPr>
          </a:p>
          <a:p>
            <a:pPr marL="110911" indent="-94824">
              <a:spcBef>
                <a:spcPts val="47"/>
              </a:spcBef>
              <a:buClr>
                <a:srgbClr val="FF0000"/>
              </a:buClr>
              <a:buFont typeface="Arial"/>
              <a:buAutoNum type="alphaLcPeriod"/>
              <a:tabLst>
                <a:tab pos="111757" algn="l"/>
              </a:tabLst>
            </a:pPr>
            <a:r>
              <a:rPr sz="533" spc="33" dirty="0">
                <a:latin typeface="Arial"/>
                <a:cs typeface="Arial"/>
              </a:rPr>
              <a:t>Cultivo </a:t>
            </a:r>
            <a:r>
              <a:rPr sz="533" spc="40" dirty="0">
                <a:latin typeface="Arial"/>
                <a:cs typeface="Arial"/>
              </a:rPr>
              <a:t>en </a:t>
            </a:r>
            <a:r>
              <a:rPr sz="533" spc="27" dirty="0">
                <a:latin typeface="Arial"/>
                <a:cs typeface="Arial"/>
              </a:rPr>
              <a:t>el </a:t>
            </a:r>
            <a:r>
              <a:rPr sz="533" spc="33" dirty="0">
                <a:latin typeface="Arial"/>
                <a:cs typeface="Arial"/>
              </a:rPr>
              <a:t>medio </a:t>
            </a:r>
            <a:r>
              <a:rPr sz="533" spc="27" dirty="0">
                <a:latin typeface="Arial"/>
                <a:cs typeface="Arial"/>
              </a:rPr>
              <a:t>líquido </a:t>
            </a:r>
            <a:r>
              <a:rPr sz="533" spc="40" dirty="0">
                <a:latin typeface="Arial"/>
                <a:cs typeface="Arial"/>
              </a:rPr>
              <a:t>recomendado </a:t>
            </a:r>
            <a:r>
              <a:rPr sz="533" spc="33" dirty="0">
                <a:latin typeface="Arial"/>
                <a:cs typeface="Arial"/>
              </a:rPr>
              <a:t>por </a:t>
            </a:r>
            <a:r>
              <a:rPr sz="533" spc="27" dirty="0">
                <a:latin typeface="Arial"/>
                <a:cs typeface="Arial"/>
              </a:rPr>
              <a:t>la</a:t>
            </a:r>
            <a:r>
              <a:rPr sz="533" spc="-27" dirty="0">
                <a:latin typeface="Arial"/>
                <a:cs typeface="Arial"/>
              </a:rPr>
              <a:t> </a:t>
            </a:r>
            <a:r>
              <a:rPr sz="533" spc="47" dirty="0">
                <a:latin typeface="Arial"/>
                <a:cs typeface="Arial"/>
              </a:rPr>
              <a:t>OMS.</a:t>
            </a:r>
            <a:endParaRPr sz="533" dirty="0">
              <a:latin typeface="Arial"/>
              <a:cs typeface="Arial"/>
            </a:endParaRPr>
          </a:p>
          <a:p>
            <a:pPr marL="105831" indent="-89744">
              <a:spcBef>
                <a:spcPts val="113"/>
              </a:spcBef>
              <a:buClr>
                <a:srgbClr val="FF0000"/>
              </a:buClr>
              <a:buFont typeface="Arial"/>
              <a:buAutoNum type="alphaLcPeriod"/>
              <a:tabLst>
                <a:tab pos="106677" algn="l"/>
              </a:tabLst>
            </a:pPr>
            <a:r>
              <a:rPr sz="533" spc="40" dirty="0">
                <a:latin typeface="Arial"/>
                <a:cs typeface="Arial"/>
              </a:rPr>
              <a:t>Todos </a:t>
            </a:r>
            <a:r>
              <a:rPr sz="533" spc="27" dirty="0">
                <a:latin typeface="Arial"/>
                <a:cs typeface="Arial"/>
              </a:rPr>
              <a:t>los cultivos </a:t>
            </a:r>
            <a:r>
              <a:rPr sz="533" spc="40" dirty="0">
                <a:latin typeface="Arial"/>
                <a:cs typeface="Arial"/>
              </a:rPr>
              <a:t>de </a:t>
            </a:r>
            <a:r>
              <a:rPr sz="533" spc="33" dirty="0">
                <a:latin typeface="Arial"/>
                <a:cs typeface="Arial"/>
              </a:rPr>
              <a:t>muestras </a:t>
            </a:r>
            <a:r>
              <a:rPr sz="533" spc="40" dirty="0">
                <a:latin typeface="Arial"/>
                <a:cs typeface="Arial"/>
              </a:rPr>
              <a:t>con </a:t>
            </a:r>
            <a:r>
              <a:rPr sz="533" spc="33" dirty="0">
                <a:latin typeface="Arial"/>
                <a:cs typeface="Arial"/>
              </a:rPr>
              <a:t>resistencia </a:t>
            </a:r>
            <a:r>
              <a:rPr sz="533" spc="40" dirty="0">
                <a:latin typeface="Arial"/>
                <a:cs typeface="Arial"/>
              </a:rPr>
              <a:t>a </a:t>
            </a:r>
            <a:r>
              <a:rPr sz="533" spc="33" dirty="0">
                <a:latin typeface="Arial"/>
                <a:cs typeface="Arial"/>
              </a:rPr>
              <a:t>cualquier </a:t>
            </a:r>
            <a:r>
              <a:rPr sz="533" spc="40" dirty="0">
                <a:latin typeface="Arial"/>
                <a:cs typeface="Arial"/>
              </a:rPr>
              <a:t>medicamento se deben </a:t>
            </a:r>
            <a:r>
              <a:rPr sz="533" spc="27" dirty="0">
                <a:latin typeface="Arial"/>
                <a:cs typeface="Arial"/>
              </a:rPr>
              <a:t>enviar al </a:t>
            </a:r>
            <a:r>
              <a:rPr sz="533" spc="33" dirty="0">
                <a:latin typeface="Arial"/>
                <a:cs typeface="Arial"/>
              </a:rPr>
              <a:t>Laboratorio Nacional </a:t>
            </a:r>
            <a:r>
              <a:rPr sz="533" spc="40" dirty="0">
                <a:latin typeface="Arial"/>
                <a:cs typeface="Arial"/>
              </a:rPr>
              <a:t>de </a:t>
            </a:r>
            <a:r>
              <a:rPr sz="533" spc="33" dirty="0">
                <a:latin typeface="Arial"/>
                <a:cs typeface="Arial"/>
              </a:rPr>
              <a:t>Referencia del </a:t>
            </a:r>
            <a:r>
              <a:rPr sz="533" spc="40" dirty="0">
                <a:latin typeface="Arial"/>
                <a:cs typeface="Arial"/>
              </a:rPr>
              <a:t>INS </a:t>
            </a:r>
            <a:r>
              <a:rPr sz="533" spc="33" dirty="0">
                <a:latin typeface="Arial"/>
                <a:cs typeface="Arial"/>
              </a:rPr>
              <a:t>para</a:t>
            </a:r>
            <a:r>
              <a:rPr sz="533" spc="-27" dirty="0">
                <a:latin typeface="Arial"/>
                <a:cs typeface="Arial"/>
              </a:rPr>
              <a:t> </a:t>
            </a:r>
            <a:r>
              <a:rPr sz="533" spc="27" dirty="0">
                <a:latin typeface="Arial"/>
                <a:cs typeface="Arial"/>
              </a:rPr>
              <a:t>vigilancia.</a:t>
            </a:r>
            <a:endParaRPr sz="533" dirty="0">
              <a:latin typeface="Arial"/>
              <a:cs typeface="Arial"/>
            </a:endParaRPr>
          </a:p>
          <a:p>
            <a:pPr marL="88051" indent="-71965">
              <a:spcBef>
                <a:spcPts val="120"/>
              </a:spcBef>
              <a:buClr>
                <a:srgbClr val="FF0000"/>
              </a:buClr>
              <a:buFont typeface="Arial"/>
              <a:buAutoNum type="alphaLcPeriod"/>
              <a:tabLst>
                <a:tab pos="88898" algn="l"/>
              </a:tabLst>
            </a:pPr>
            <a:r>
              <a:rPr sz="533" spc="27" dirty="0">
                <a:latin typeface="Arial"/>
                <a:cs typeface="Arial"/>
              </a:rPr>
              <a:t>Radiografía </a:t>
            </a:r>
            <a:r>
              <a:rPr sz="533" spc="40" dirty="0">
                <a:latin typeface="Arial"/>
                <a:cs typeface="Arial"/>
              </a:rPr>
              <a:t>de </a:t>
            </a:r>
            <a:r>
              <a:rPr sz="533" spc="33" dirty="0">
                <a:latin typeface="Arial"/>
                <a:cs typeface="Arial"/>
              </a:rPr>
              <a:t>tórax PA y</a:t>
            </a:r>
            <a:r>
              <a:rPr sz="533" spc="-27" dirty="0">
                <a:latin typeface="Arial"/>
                <a:cs typeface="Arial"/>
              </a:rPr>
              <a:t> </a:t>
            </a:r>
            <a:r>
              <a:rPr sz="533" spc="27" dirty="0">
                <a:latin typeface="Arial"/>
                <a:cs typeface="Arial"/>
              </a:rPr>
              <a:t>lateral.</a:t>
            </a:r>
            <a:endParaRPr sz="533" dirty="0">
              <a:latin typeface="Arial"/>
              <a:cs typeface="Arial"/>
            </a:endParaRPr>
          </a:p>
          <a:p>
            <a:pPr marL="110911" indent="-94824">
              <a:spcBef>
                <a:spcPts val="113"/>
              </a:spcBef>
              <a:buClr>
                <a:srgbClr val="FF0000"/>
              </a:buClr>
              <a:buFont typeface="Arial"/>
              <a:buAutoNum type="alphaLcPeriod"/>
              <a:tabLst>
                <a:tab pos="111757" algn="l"/>
              </a:tabLst>
            </a:pPr>
            <a:r>
              <a:rPr sz="533" spc="47" dirty="0">
                <a:latin typeface="Arial"/>
                <a:cs typeface="Arial"/>
              </a:rPr>
              <a:t>Se </a:t>
            </a:r>
            <a:r>
              <a:rPr sz="533" spc="40" dirty="0">
                <a:latin typeface="Arial"/>
                <a:cs typeface="Arial"/>
              </a:rPr>
              <a:t>debe </a:t>
            </a:r>
            <a:r>
              <a:rPr sz="533" spc="27" dirty="0">
                <a:latin typeface="Arial"/>
                <a:cs typeface="Arial"/>
              </a:rPr>
              <a:t>realizar </a:t>
            </a:r>
            <a:r>
              <a:rPr sz="533" spc="33" dirty="0">
                <a:latin typeface="Arial"/>
                <a:cs typeface="Arial"/>
              </a:rPr>
              <a:t>siempre lectura entre </a:t>
            </a:r>
            <a:r>
              <a:rPr sz="533" spc="27" dirty="0">
                <a:latin typeface="Arial"/>
                <a:cs typeface="Arial"/>
              </a:rPr>
              <a:t>las </a:t>
            </a:r>
            <a:r>
              <a:rPr sz="533" spc="40" dirty="0">
                <a:latin typeface="Arial"/>
                <a:cs typeface="Arial"/>
              </a:rPr>
              <a:t>48 a 72 </a:t>
            </a:r>
            <a:r>
              <a:rPr sz="533" spc="33" dirty="0">
                <a:latin typeface="Arial"/>
                <a:cs typeface="Arial"/>
              </a:rPr>
              <a:t>horas luego </a:t>
            </a:r>
            <a:r>
              <a:rPr sz="533" spc="40" dirty="0">
                <a:latin typeface="Arial"/>
                <a:cs typeface="Arial"/>
              </a:rPr>
              <a:t>de su </a:t>
            </a:r>
            <a:r>
              <a:rPr sz="533" spc="33" dirty="0">
                <a:latin typeface="Arial"/>
                <a:cs typeface="Arial"/>
              </a:rPr>
              <a:t>aplicación. Siempre </a:t>
            </a:r>
            <a:r>
              <a:rPr sz="533" spc="40" dirty="0">
                <a:latin typeface="Arial"/>
                <a:cs typeface="Arial"/>
              </a:rPr>
              <a:t>se deberá </a:t>
            </a:r>
            <a:r>
              <a:rPr sz="533" spc="33" dirty="0">
                <a:latin typeface="Arial"/>
                <a:cs typeface="Arial"/>
              </a:rPr>
              <a:t>medir y reportar </a:t>
            </a:r>
            <a:r>
              <a:rPr sz="533" spc="40" dirty="0">
                <a:latin typeface="Arial"/>
                <a:cs typeface="Arial"/>
              </a:rPr>
              <a:t>en </a:t>
            </a:r>
            <a:r>
              <a:rPr sz="533" spc="27" dirty="0">
                <a:latin typeface="Arial"/>
                <a:cs typeface="Arial"/>
              </a:rPr>
              <a:t>milímetros el </a:t>
            </a:r>
            <a:r>
              <a:rPr sz="533" spc="33" dirty="0">
                <a:latin typeface="Arial"/>
                <a:cs typeface="Arial"/>
              </a:rPr>
              <a:t>diámetro </a:t>
            </a:r>
            <a:r>
              <a:rPr sz="533" spc="40" dirty="0">
                <a:latin typeface="Arial"/>
                <a:cs typeface="Arial"/>
              </a:rPr>
              <a:t>de </a:t>
            </a:r>
            <a:r>
              <a:rPr sz="533" spc="27" dirty="0">
                <a:latin typeface="Arial"/>
                <a:cs typeface="Arial"/>
              </a:rPr>
              <a:t>la</a:t>
            </a:r>
            <a:r>
              <a:rPr sz="533" spc="-60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induración.</a:t>
            </a:r>
            <a:endParaRPr sz="533" dirty="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803173" y="503528"/>
            <a:ext cx="0" cy="680720"/>
          </a:xfrm>
          <a:custGeom>
            <a:avLst/>
            <a:gdLst/>
            <a:ahLst/>
            <a:cxnLst/>
            <a:rect l="l" t="t" r="r" b="b"/>
            <a:pathLst>
              <a:path h="510540">
                <a:moveTo>
                  <a:pt x="0" y="0"/>
                </a:moveTo>
                <a:lnTo>
                  <a:pt x="0" y="510199"/>
                </a:lnTo>
              </a:path>
            </a:pathLst>
          </a:custGeom>
          <a:ln w="43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7" name="object 17"/>
          <p:cNvSpPr/>
          <p:nvPr/>
        </p:nvSpPr>
        <p:spPr>
          <a:xfrm>
            <a:off x="8509152" y="509013"/>
            <a:ext cx="0" cy="674793"/>
          </a:xfrm>
          <a:custGeom>
            <a:avLst/>
            <a:gdLst/>
            <a:ahLst/>
            <a:cxnLst/>
            <a:rect l="l" t="t" r="r" b="b"/>
            <a:pathLst>
              <a:path h="506094">
                <a:moveTo>
                  <a:pt x="0" y="0"/>
                </a:moveTo>
                <a:lnTo>
                  <a:pt x="0" y="506086"/>
                </a:lnTo>
              </a:path>
            </a:pathLst>
          </a:custGeom>
          <a:ln w="43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8" name="object 18"/>
          <p:cNvSpPr/>
          <p:nvPr/>
        </p:nvSpPr>
        <p:spPr>
          <a:xfrm>
            <a:off x="3271054" y="1306739"/>
            <a:ext cx="6902873" cy="8467"/>
          </a:xfrm>
          <a:custGeom>
            <a:avLst/>
            <a:gdLst/>
            <a:ahLst/>
            <a:cxnLst/>
            <a:rect l="l" t="t" r="r" b="b"/>
            <a:pathLst>
              <a:path w="5177155" h="6350">
                <a:moveTo>
                  <a:pt x="0" y="6086"/>
                </a:moveTo>
                <a:lnTo>
                  <a:pt x="5176653" y="0"/>
                </a:lnTo>
              </a:path>
            </a:pathLst>
          </a:custGeom>
          <a:ln w="123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9" name="object 19"/>
          <p:cNvSpPr txBox="1"/>
          <p:nvPr/>
        </p:nvSpPr>
        <p:spPr>
          <a:xfrm>
            <a:off x="4409964" y="1910153"/>
            <a:ext cx="111760" cy="105093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6933">
              <a:spcBef>
                <a:spcPts val="180"/>
              </a:spcBef>
            </a:pPr>
            <a:r>
              <a:rPr sz="533" spc="20" dirty="0">
                <a:latin typeface="Arial"/>
                <a:cs typeface="Arial"/>
              </a:rPr>
              <a:t>(-)</a:t>
            </a:r>
            <a:endParaRPr sz="533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695218" y="1481514"/>
            <a:ext cx="1142153" cy="10943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50799">
              <a:spcBef>
                <a:spcPts val="133"/>
              </a:spcBef>
            </a:pPr>
            <a:r>
              <a:rPr sz="533" spc="33" dirty="0">
                <a:latin typeface="Arial"/>
                <a:cs typeface="Arial"/>
              </a:rPr>
              <a:t>Prueba</a:t>
            </a:r>
            <a:r>
              <a:rPr sz="533" spc="-7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molecular</a:t>
            </a:r>
            <a:r>
              <a:rPr sz="533" spc="-20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rápida</a:t>
            </a:r>
            <a:r>
              <a:rPr sz="533" dirty="0">
                <a:latin typeface="Arial"/>
                <a:cs typeface="Arial"/>
              </a:rPr>
              <a:t> </a:t>
            </a:r>
            <a:r>
              <a:rPr sz="900" b="1" spc="20" baseline="24691" dirty="0">
                <a:solidFill>
                  <a:srgbClr val="FF0000"/>
                </a:solidFill>
                <a:latin typeface="Arial"/>
                <a:cs typeface="Arial"/>
              </a:rPr>
              <a:t>a y</a:t>
            </a:r>
            <a:r>
              <a:rPr sz="900" b="1" spc="-9" baseline="2469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900" b="1" spc="29" baseline="24691" dirty="0">
                <a:solidFill>
                  <a:srgbClr val="FF0000"/>
                </a:solidFill>
                <a:latin typeface="Arial"/>
                <a:cs typeface="Arial"/>
              </a:rPr>
              <a:t>b</a:t>
            </a:r>
            <a:endParaRPr sz="900" baseline="24691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994495" y="1900575"/>
            <a:ext cx="132080" cy="105093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6933">
              <a:spcBef>
                <a:spcPts val="180"/>
              </a:spcBef>
            </a:pPr>
            <a:r>
              <a:rPr sz="533" spc="27" dirty="0">
                <a:latin typeface="Arial"/>
                <a:cs typeface="Arial"/>
              </a:rPr>
              <a:t>(+)</a:t>
            </a:r>
            <a:endParaRPr sz="533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525063" y="2407157"/>
            <a:ext cx="768773" cy="618737"/>
          </a:xfrm>
          <a:prstGeom prst="rect">
            <a:avLst/>
          </a:prstGeom>
        </p:spPr>
        <p:txBody>
          <a:bodyPr vert="horz" wrap="square" lIns="0" tIns="19472" rIns="0" bIns="0" rtlCol="0">
            <a:spAutoFit/>
          </a:bodyPr>
          <a:lstStyle/>
          <a:p>
            <a:pPr marL="16933" marR="6773" indent="2540" algn="ctr">
              <a:lnSpc>
                <a:spcPct val="103800"/>
              </a:lnSpc>
              <a:spcBef>
                <a:spcPts val="152"/>
              </a:spcBef>
            </a:pPr>
            <a:r>
              <a:rPr sz="533" spc="33" dirty="0">
                <a:latin typeface="Arial"/>
                <a:cs typeface="Arial"/>
              </a:rPr>
              <a:t>Evaluar </a:t>
            </a:r>
            <a:r>
              <a:rPr sz="533" spc="27" dirty="0">
                <a:latin typeface="Arial"/>
                <a:cs typeface="Arial"/>
              </a:rPr>
              <a:t>al </a:t>
            </a:r>
            <a:r>
              <a:rPr sz="533" spc="33" dirty="0">
                <a:latin typeface="Arial"/>
                <a:cs typeface="Arial"/>
              </a:rPr>
              <a:t>paciente  </a:t>
            </a:r>
            <a:r>
              <a:rPr sz="533" spc="27" dirty="0">
                <a:latin typeface="Arial"/>
                <a:cs typeface="Arial"/>
              </a:rPr>
              <a:t>clínicamente.</a:t>
            </a:r>
            <a:r>
              <a:rPr sz="533" spc="-27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Realice  otras </a:t>
            </a:r>
            <a:r>
              <a:rPr sz="533" spc="40" dirty="0">
                <a:latin typeface="Arial"/>
                <a:cs typeface="Arial"/>
              </a:rPr>
              <a:t>pruebas  </a:t>
            </a:r>
            <a:r>
              <a:rPr sz="533" spc="33" dirty="0">
                <a:latin typeface="Arial"/>
                <a:cs typeface="Arial"/>
              </a:rPr>
              <a:t>diagnósticas</a:t>
            </a:r>
            <a:r>
              <a:rPr sz="533" spc="-73" dirty="0">
                <a:latin typeface="Arial"/>
                <a:cs typeface="Arial"/>
              </a:rPr>
              <a:t> </a:t>
            </a:r>
            <a:r>
              <a:rPr sz="533" spc="40" dirty="0">
                <a:latin typeface="Arial"/>
                <a:cs typeface="Arial"/>
              </a:rPr>
              <a:t>como</a:t>
            </a:r>
            <a:r>
              <a:rPr sz="533" spc="-33" dirty="0">
                <a:latin typeface="Arial"/>
                <a:cs typeface="Arial"/>
              </a:rPr>
              <a:t> </a:t>
            </a:r>
            <a:r>
              <a:rPr sz="533" spc="27" dirty="0">
                <a:latin typeface="Arial"/>
                <a:cs typeface="Arial"/>
              </a:rPr>
              <a:t>el  cultivo</a:t>
            </a:r>
            <a:r>
              <a:rPr sz="533" spc="-20" dirty="0">
                <a:latin typeface="Arial"/>
                <a:cs typeface="Arial"/>
              </a:rPr>
              <a:t> </a:t>
            </a:r>
            <a:r>
              <a:rPr sz="533" spc="20" dirty="0">
                <a:latin typeface="Arial"/>
                <a:cs typeface="Arial"/>
              </a:rPr>
              <a:t>líquido.</a:t>
            </a:r>
            <a:endParaRPr sz="533">
              <a:latin typeface="Arial"/>
              <a:cs typeface="Arial"/>
            </a:endParaRPr>
          </a:p>
          <a:p>
            <a:pPr marL="99904" marR="88051" algn="ctr">
              <a:lnSpc>
                <a:spcPts val="667"/>
              </a:lnSpc>
              <a:spcBef>
                <a:spcPts val="13"/>
              </a:spcBef>
            </a:pPr>
            <a:r>
              <a:rPr sz="533" spc="33" dirty="0">
                <a:latin typeface="Arial"/>
                <a:cs typeface="Arial"/>
              </a:rPr>
              <a:t>Considerar</a:t>
            </a:r>
            <a:r>
              <a:rPr sz="533" spc="-100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otros </a:t>
            </a:r>
            <a:r>
              <a:rPr sz="533" spc="20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diagnósticos.</a:t>
            </a:r>
            <a:endParaRPr sz="533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985743" y="1924977"/>
            <a:ext cx="586740" cy="105093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6933">
              <a:spcBef>
                <a:spcPts val="180"/>
              </a:spcBef>
            </a:pPr>
            <a:r>
              <a:rPr sz="533" spc="40" dirty="0">
                <a:latin typeface="Arial"/>
                <a:cs typeface="Arial"/>
              </a:rPr>
              <a:t>No</a:t>
            </a:r>
            <a:r>
              <a:rPr sz="533" spc="-53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interpretable</a:t>
            </a:r>
            <a:endParaRPr sz="533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299520" y="2333875"/>
            <a:ext cx="462280" cy="185990"/>
          </a:xfrm>
          <a:prstGeom prst="rect">
            <a:avLst/>
          </a:prstGeom>
        </p:spPr>
        <p:txBody>
          <a:bodyPr vert="horz" wrap="square" lIns="0" tIns="19472" rIns="0" bIns="0" rtlCol="0">
            <a:spAutoFit/>
          </a:bodyPr>
          <a:lstStyle/>
          <a:p>
            <a:pPr marL="44872" marR="6773" indent="-28786">
              <a:lnSpc>
                <a:spcPct val="104700"/>
              </a:lnSpc>
              <a:spcBef>
                <a:spcPts val="152"/>
              </a:spcBef>
            </a:pPr>
            <a:r>
              <a:rPr sz="533" spc="33" dirty="0">
                <a:latin typeface="Arial"/>
                <a:cs typeface="Arial"/>
              </a:rPr>
              <a:t>Resistente</a:t>
            </a:r>
            <a:r>
              <a:rPr sz="533" spc="-100" dirty="0">
                <a:latin typeface="Arial"/>
                <a:cs typeface="Arial"/>
              </a:rPr>
              <a:t> </a:t>
            </a:r>
            <a:r>
              <a:rPr sz="533" spc="40" dirty="0">
                <a:latin typeface="Arial"/>
                <a:cs typeface="Arial"/>
              </a:rPr>
              <a:t>a  </a:t>
            </a:r>
            <a:r>
              <a:rPr sz="533" spc="27" dirty="0">
                <a:latin typeface="Arial"/>
                <a:cs typeface="Arial"/>
              </a:rPr>
              <a:t>rifampicina</a:t>
            </a:r>
            <a:endParaRPr sz="533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090311" y="2839835"/>
            <a:ext cx="1134533" cy="364565"/>
          </a:xfrm>
          <a:prstGeom prst="rect">
            <a:avLst/>
          </a:prstGeom>
        </p:spPr>
        <p:txBody>
          <a:bodyPr vert="horz" wrap="square" lIns="0" tIns="19472" rIns="0" bIns="0" rtlCol="0">
            <a:spAutoFit/>
          </a:bodyPr>
          <a:lstStyle/>
          <a:p>
            <a:pPr marL="16933" marR="6773" algn="ctr">
              <a:lnSpc>
                <a:spcPct val="104700"/>
              </a:lnSpc>
              <a:spcBef>
                <a:spcPts val="152"/>
              </a:spcBef>
            </a:pPr>
            <a:r>
              <a:rPr sz="533" spc="27" dirty="0">
                <a:latin typeface="Arial"/>
                <a:cs typeface="Arial"/>
              </a:rPr>
              <a:t>Iniciar</a:t>
            </a:r>
            <a:r>
              <a:rPr sz="533" spc="-27" dirty="0">
                <a:latin typeface="Arial"/>
                <a:cs typeface="Arial"/>
              </a:rPr>
              <a:t> </a:t>
            </a:r>
            <a:r>
              <a:rPr sz="533" spc="27" dirty="0">
                <a:latin typeface="Arial"/>
                <a:cs typeface="Arial"/>
              </a:rPr>
              <a:t>el</a:t>
            </a:r>
            <a:r>
              <a:rPr sz="533" spc="-7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tratamiento</a:t>
            </a:r>
            <a:r>
              <a:rPr sz="533" spc="-47" dirty="0">
                <a:latin typeface="Arial"/>
                <a:cs typeface="Arial"/>
              </a:rPr>
              <a:t> </a:t>
            </a:r>
            <a:r>
              <a:rPr sz="533" spc="40" dirty="0">
                <a:latin typeface="Arial"/>
                <a:cs typeface="Arial"/>
              </a:rPr>
              <a:t>de</a:t>
            </a:r>
            <a:r>
              <a:rPr sz="533" spc="-7" dirty="0">
                <a:latin typeface="Arial"/>
                <a:cs typeface="Arial"/>
              </a:rPr>
              <a:t> </a:t>
            </a:r>
            <a:r>
              <a:rPr sz="533" spc="40" dirty="0">
                <a:latin typeface="Arial"/>
                <a:cs typeface="Arial"/>
              </a:rPr>
              <a:t>acuerdo  con </a:t>
            </a:r>
            <a:r>
              <a:rPr sz="533" spc="27" dirty="0">
                <a:latin typeface="Arial"/>
                <a:cs typeface="Arial"/>
              </a:rPr>
              <a:t>la </a:t>
            </a:r>
            <a:r>
              <a:rPr sz="533" spc="40" dirty="0">
                <a:latin typeface="Arial"/>
                <a:cs typeface="Arial"/>
              </a:rPr>
              <a:t>norma</a:t>
            </a:r>
            <a:r>
              <a:rPr sz="533" spc="-107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del </a:t>
            </a:r>
            <a:r>
              <a:rPr sz="533" spc="27" dirty="0">
                <a:latin typeface="Arial"/>
                <a:cs typeface="Arial"/>
              </a:rPr>
              <a:t>PNT.</a:t>
            </a:r>
            <a:endParaRPr sz="533">
              <a:latin typeface="Arial"/>
              <a:cs typeface="Arial"/>
            </a:endParaRPr>
          </a:p>
          <a:p>
            <a:pPr marL="25399" marR="12700" algn="ctr">
              <a:lnSpc>
                <a:spcPts val="667"/>
              </a:lnSpc>
              <a:spcBef>
                <a:spcPts val="7"/>
              </a:spcBef>
            </a:pPr>
            <a:r>
              <a:rPr sz="533" spc="33" dirty="0">
                <a:latin typeface="Arial"/>
                <a:cs typeface="Arial"/>
              </a:rPr>
              <a:t>Evaluar</a:t>
            </a:r>
            <a:r>
              <a:rPr sz="533" spc="-7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siempre</a:t>
            </a:r>
            <a:r>
              <a:rPr sz="533" spc="-27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resistencia</a:t>
            </a:r>
            <a:r>
              <a:rPr sz="533" spc="-47" dirty="0">
                <a:latin typeface="Arial"/>
                <a:cs typeface="Arial"/>
              </a:rPr>
              <a:t> </a:t>
            </a:r>
            <a:r>
              <a:rPr sz="533" spc="40" dirty="0">
                <a:latin typeface="Arial"/>
                <a:cs typeface="Arial"/>
              </a:rPr>
              <a:t>a</a:t>
            </a:r>
            <a:r>
              <a:rPr sz="533" spc="-27" dirty="0">
                <a:latin typeface="Arial"/>
                <a:cs typeface="Arial"/>
              </a:rPr>
              <a:t> </a:t>
            </a:r>
            <a:r>
              <a:rPr sz="533" spc="27" dirty="0">
                <a:latin typeface="Arial"/>
                <a:cs typeface="Arial"/>
              </a:rPr>
              <a:t>la  </a:t>
            </a:r>
            <a:r>
              <a:rPr sz="533" spc="33" dirty="0">
                <a:latin typeface="Arial"/>
                <a:cs typeface="Arial"/>
              </a:rPr>
              <a:t>isoniacida.</a:t>
            </a:r>
            <a:endParaRPr sz="533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249048" y="2798872"/>
            <a:ext cx="567267" cy="352789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6933" marR="6773" indent="3387" algn="ctr">
              <a:lnSpc>
                <a:spcPct val="103499"/>
              </a:lnSpc>
              <a:spcBef>
                <a:spcPts val="160"/>
              </a:spcBef>
            </a:pPr>
            <a:r>
              <a:rPr sz="533" spc="27" dirty="0">
                <a:latin typeface="Arial"/>
                <a:cs typeface="Arial"/>
              </a:rPr>
              <a:t>Iniciar  </a:t>
            </a:r>
            <a:r>
              <a:rPr sz="533" spc="33" dirty="0">
                <a:latin typeface="Arial"/>
                <a:cs typeface="Arial"/>
              </a:rPr>
              <a:t>tratamiento de  </a:t>
            </a:r>
            <a:r>
              <a:rPr sz="533" spc="40" dirty="0">
                <a:latin typeface="Arial"/>
                <a:cs typeface="Arial"/>
              </a:rPr>
              <a:t>acuerdo</a:t>
            </a:r>
            <a:r>
              <a:rPr sz="533" spc="-53" dirty="0">
                <a:latin typeface="Arial"/>
                <a:cs typeface="Arial"/>
              </a:rPr>
              <a:t> </a:t>
            </a:r>
            <a:r>
              <a:rPr sz="533" spc="40" dirty="0">
                <a:latin typeface="Arial"/>
                <a:cs typeface="Arial"/>
              </a:rPr>
              <a:t>con</a:t>
            </a:r>
            <a:r>
              <a:rPr sz="533" spc="-60" dirty="0">
                <a:latin typeface="Arial"/>
                <a:cs typeface="Arial"/>
              </a:rPr>
              <a:t> </a:t>
            </a:r>
            <a:r>
              <a:rPr sz="533" spc="27" dirty="0">
                <a:latin typeface="Arial"/>
                <a:cs typeface="Arial"/>
              </a:rPr>
              <a:t>la  </a:t>
            </a:r>
            <a:r>
              <a:rPr sz="533" spc="40" dirty="0">
                <a:latin typeface="Arial"/>
                <a:cs typeface="Arial"/>
              </a:rPr>
              <a:t>norma</a:t>
            </a:r>
            <a:r>
              <a:rPr sz="533" spc="-47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del</a:t>
            </a:r>
            <a:r>
              <a:rPr sz="533" spc="-47" dirty="0">
                <a:latin typeface="Arial"/>
                <a:cs typeface="Arial"/>
              </a:rPr>
              <a:t> </a:t>
            </a:r>
            <a:r>
              <a:rPr sz="533" spc="27" dirty="0">
                <a:latin typeface="Arial"/>
                <a:cs typeface="Arial"/>
              </a:rPr>
              <a:t>PNT.</a:t>
            </a:r>
            <a:endParaRPr sz="533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300556" y="2346031"/>
            <a:ext cx="474133" cy="185990"/>
          </a:xfrm>
          <a:prstGeom prst="rect">
            <a:avLst/>
          </a:prstGeom>
        </p:spPr>
        <p:txBody>
          <a:bodyPr vert="horz" wrap="square" lIns="0" tIns="19472" rIns="0" bIns="0" rtlCol="0">
            <a:spAutoFit/>
          </a:bodyPr>
          <a:lstStyle/>
          <a:p>
            <a:pPr marL="16933" marR="6773" indent="39792">
              <a:lnSpc>
                <a:spcPct val="104600"/>
              </a:lnSpc>
              <a:spcBef>
                <a:spcPts val="152"/>
              </a:spcBef>
            </a:pPr>
            <a:r>
              <a:rPr sz="533" spc="33" dirty="0">
                <a:latin typeface="Arial"/>
                <a:cs typeface="Arial"/>
              </a:rPr>
              <a:t>Sensible </a:t>
            </a:r>
            <a:r>
              <a:rPr sz="533" spc="40" dirty="0">
                <a:latin typeface="Arial"/>
                <a:cs typeface="Arial"/>
              </a:rPr>
              <a:t>a  </a:t>
            </a:r>
            <a:r>
              <a:rPr sz="533" spc="20" dirty="0">
                <a:latin typeface="Arial"/>
                <a:cs typeface="Arial"/>
              </a:rPr>
              <a:t>ri</a:t>
            </a:r>
            <a:r>
              <a:rPr sz="533" spc="7" dirty="0">
                <a:latin typeface="Arial"/>
                <a:cs typeface="Arial"/>
              </a:rPr>
              <a:t>f</a:t>
            </a:r>
            <a:r>
              <a:rPr sz="533" spc="40" dirty="0">
                <a:latin typeface="Arial"/>
                <a:cs typeface="Arial"/>
              </a:rPr>
              <a:t>a</a:t>
            </a:r>
            <a:r>
              <a:rPr sz="533" spc="47" dirty="0">
                <a:latin typeface="Arial"/>
                <a:cs typeface="Arial"/>
              </a:rPr>
              <a:t>m</a:t>
            </a:r>
            <a:r>
              <a:rPr sz="533" spc="27" dirty="0">
                <a:latin typeface="Arial"/>
                <a:cs typeface="Arial"/>
              </a:rPr>
              <a:t>pi</a:t>
            </a:r>
            <a:r>
              <a:rPr sz="533" spc="40" dirty="0">
                <a:latin typeface="Arial"/>
                <a:cs typeface="Arial"/>
              </a:rPr>
              <a:t>c</a:t>
            </a:r>
            <a:r>
              <a:rPr sz="533" spc="33" dirty="0">
                <a:latin typeface="Arial"/>
                <a:cs typeface="Arial"/>
              </a:rPr>
              <a:t>ina</a:t>
            </a:r>
            <a:r>
              <a:rPr sz="533" spc="27" dirty="0">
                <a:latin typeface="Arial"/>
                <a:cs typeface="Arial"/>
              </a:rPr>
              <a:t>.</a:t>
            </a:r>
            <a:r>
              <a:rPr sz="533" b="1" spc="40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endParaRPr sz="533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719361" y="1561777"/>
            <a:ext cx="630767" cy="10943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50799">
              <a:spcBef>
                <a:spcPts val="133"/>
              </a:spcBef>
            </a:pPr>
            <a:r>
              <a:rPr sz="533" spc="33" dirty="0">
                <a:latin typeface="Arial"/>
                <a:cs typeface="Arial"/>
              </a:rPr>
              <a:t>Cultivo</a:t>
            </a:r>
            <a:r>
              <a:rPr sz="533" spc="-40" dirty="0">
                <a:latin typeface="Arial"/>
                <a:cs typeface="Arial"/>
              </a:rPr>
              <a:t> </a:t>
            </a:r>
            <a:r>
              <a:rPr sz="533" spc="20" dirty="0">
                <a:latin typeface="Arial"/>
                <a:cs typeface="Arial"/>
              </a:rPr>
              <a:t>líquido</a:t>
            </a:r>
            <a:r>
              <a:rPr sz="900" b="1" spc="29" baseline="24691" dirty="0">
                <a:solidFill>
                  <a:srgbClr val="FF0000"/>
                </a:solidFill>
                <a:latin typeface="Arial"/>
                <a:cs typeface="Arial"/>
              </a:rPr>
              <a:t>d</a:t>
            </a:r>
            <a:endParaRPr sz="900" baseline="24691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8228444" y="1432863"/>
            <a:ext cx="927947" cy="167640"/>
          </a:xfrm>
          <a:custGeom>
            <a:avLst/>
            <a:gdLst/>
            <a:ahLst/>
            <a:cxnLst/>
            <a:rect l="l" t="t" r="r" b="b"/>
            <a:pathLst>
              <a:path w="695959" h="125730">
                <a:moveTo>
                  <a:pt x="0" y="20920"/>
                </a:moveTo>
                <a:lnTo>
                  <a:pt x="1719" y="12781"/>
                </a:lnTo>
                <a:lnTo>
                  <a:pt x="6412" y="6131"/>
                </a:lnTo>
                <a:lnTo>
                  <a:pt x="13377" y="1645"/>
                </a:lnTo>
                <a:lnTo>
                  <a:pt x="21914" y="0"/>
                </a:lnTo>
                <a:lnTo>
                  <a:pt x="673871" y="0"/>
                </a:lnTo>
                <a:lnTo>
                  <a:pt x="682409" y="1645"/>
                </a:lnTo>
                <a:lnTo>
                  <a:pt x="689374" y="6131"/>
                </a:lnTo>
                <a:lnTo>
                  <a:pt x="694066" y="12781"/>
                </a:lnTo>
                <a:lnTo>
                  <a:pt x="695786" y="20920"/>
                </a:lnTo>
                <a:lnTo>
                  <a:pt x="695786" y="104545"/>
                </a:lnTo>
                <a:lnTo>
                  <a:pt x="694066" y="112680"/>
                </a:lnTo>
                <a:lnTo>
                  <a:pt x="689374" y="119320"/>
                </a:lnTo>
                <a:lnTo>
                  <a:pt x="682409" y="123797"/>
                </a:lnTo>
                <a:lnTo>
                  <a:pt x="673871" y="125438"/>
                </a:lnTo>
                <a:lnTo>
                  <a:pt x="21914" y="125438"/>
                </a:lnTo>
                <a:lnTo>
                  <a:pt x="13377" y="123797"/>
                </a:lnTo>
                <a:lnTo>
                  <a:pt x="6412" y="119320"/>
                </a:lnTo>
                <a:lnTo>
                  <a:pt x="1719" y="112680"/>
                </a:lnTo>
                <a:lnTo>
                  <a:pt x="0" y="104545"/>
                </a:lnTo>
                <a:lnTo>
                  <a:pt x="0" y="20920"/>
                </a:lnTo>
                <a:close/>
              </a:path>
            </a:pathLst>
          </a:custGeom>
          <a:ln w="123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30" name="object 30"/>
          <p:cNvSpPr txBox="1"/>
          <p:nvPr/>
        </p:nvSpPr>
        <p:spPr>
          <a:xfrm>
            <a:off x="8271393" y="1465995"/>
            <a:ext cx="844127" cy="10943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50799">
              <a:spcBef>
                <a:spcPts val="133"/>
              </a:spcBef>
            </a:pPr>
            <a:r>
              <a:rPr sz="533" spc="27" dirty="0">
                <a:latin typeface="Arial"/>
                <a:cs typeface="Arial"/>
              </a:rPr>
              <a:t>Radiografía </a:t>
            </a:r>
            <a:r>
              <a:rPr sz="533" spc="40" dirty="0">
                <a:latin typeface="Arial"/>
                <a:cs typeface="Arial"/>
              </a:rPr>
              <a:t>de </a:t>
            </a:r>
            <a:r>
              <a:rPr sz="533" spc="33" dirty="0">
                <a:latin typeface="Arial"/>
                <a:cs typeface="Arial"/>
              </a:rPr>
              <a:t>tórax</a:t>
            </a:r>
            <a:r>
              <a:rPr sz="533" spc="-87" dirty="0">
                <a:latin typeface="Arial"/>
                <a:cs typeface="Arial"/>
              </a:rPr>
              <a:t> </a:t>
            </a:r>
            <a:r>
              <a:rPr sz="900" b="1" spc="9" baseline="24691" dirty="0">
                <a:solidFill>
                  <a:srgbClr val="FF0000"/>
                </a:solidFill>
                <a:latin typeface="Arial"/>
                <a:cs typeface="Arial"/>
              </a:rPr>
              <a:t>f</a:t>
            </a:r>
            <a:endParaRPr sz="900" baseline="24691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8133662" y="1904458"/>
            <a:ext cx="430953" cy="194733"/>
          </a:xfrm>
          <a:custGeom>
            <a:avLst/>
            <a:gdLst/>
            <a:ahLst/>
            <a:cxnLst/>
            <a:rect l="l" t="t" r="r" b="b"/>
            <a:pathLst>
              <a:path w="323214" h="146050">
                <a:moveTo>
                  <a:pt x="0" y="24347"/>
                </a:moveTo>
                <a:lnTo>
                  <a:pt x="2002" y="14875"/>
                </a:lnTo>
                <a:lnTo>
                  <a:pt x="7464" y="7135"/>
                </a:lnTo>
                <a:lnTo>
                  <a:pt x="15570" y="1914"/>
                </a:lnTo>
                <a:lnTo>
                  <a:pt x="25504" y="0"/>
                </a:lnTo>
                <a:lnTo>
                  <a:pt x="297615" y="0"/>
                </a:lnTo>
                <a:lnTo>
                  <a:pt x="307550" y="1914"/>
                </a:lnTo>
                <a:lnTo>
                  <a:pt x="315656" y="7135"/>
                </a:lnTo>
                <a:lnTo>
                  <a:pt x="321118" y="14875"/>
                </a:lnTo>
                <a:lnTo>
                  <a:pt x="323120" y="24347"/>
                </a:lnTo>
                <a:lnTo>
                  <a:pt x="323120" y="121682"/>
                </a:lnTo>
                <a:lnTo>
                  <a:pt x="321118" y="131150"/>
                </a:lnTo>
                <a:lnTo>
                  <a:pt x="315656" y="138880"/>
                </a:lnTo>
                <a:lnTo>
                  <a:pt x="307550" y="144091"/>
                </a:lnTo>
                <a:lnTo>
                  <a:pt x="297615" y="146002"/>
                </a:lnTo>
                <a:lnTo>
                  <a:pt x="25504" y="146002"/>
                </a:lnTo>
                <a:lnTo>
                  <a:pt x="15570" y="144091"/>
                </a:lnTo>
                <a:lnTo>
                  <a:pt x="7464" y="138880"/>
                </a:lnTo>
                <a:lnTo>
                  <a:pt x="2002" y="131150"/>
                </a:lnTo>
                <a:lnTo>
                  <a:pt x="0" y="121682"/>
                </a:lnTo>
                <a:lnTo>
                  <a:pt x="0" y="24347"/>
                </a:lnTo>
                <a:close/>
              </a:path>
            </a:pathLst>
          </a:custGeom>
          <a:ln w="124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32" name="object 32"/>
          <p:cNvSpPr txBox="1"/>
          <p:nvPr/>
        </p:nvSpPr>
        <p:spPr>
          <a:xfrm>
            <a:off x="8188725" y="1938412"/>
            <a:ext cx="324272" cy="105093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6933">
              <a:spcBef>
                <a:spcPts val="180"/>
              </a:spcBef>
            </a:pPr>
            <a:r>
              <a:rPr sz="533" spc="33" dirty="0">
                <a:latin typeface="Arial"/>
                <a:cs typeface="Arial"/>
              </a:rPr>
              <a:t>Al</a:t>
            </a:r>
            <a:r>
              <a:rPr sz="533" spc="27" dirty="0">
                <a:latin typeface="Arial"/>
                <a:cs typeface="Arial"/>
              </a:rPr>
              <a:t>t</a:t>
            </a:r>
            <a:r>
              <a:rPr sz="533" spc="33" dirty="0">
                <a:latin typeface="Arial"/>
                <a:cs typeface="Arial"/>
              </a:rPr>
              <a:t>erada</a:t>
            </a:r>
            <a:endParaRPr sz="533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9032655" y="1893490"/>
            <a:ext cx="502920" cy="241300"/>
          </a:xfrm>
          <a:custGeom>
            <a:avLst/>
            <a:gdLst/>
            <a:ahLst/>
            <a:cxnLst/>
            <a:rect l="l" t="t" r="r" b="b"/>
            <a:pathLst>
              <a:path w="377190" h="180975">
                <a:moveTo>
                  <a:pt x="0" y="44719"/>
                </a:moveTo>
                <a:lnTo>
                  <a:pt x="3680" y="27309"/>
                </a:lnTo>
                <a:lnTo>
                  <a:pt x="13718" y="13095"/>
                </a:lnTo>
                <a:lnTo>
                  <a:pt x="28608" y="3513"/>
                </a:lnTo>
                <a:lnTo>
                  <a:pt x="46845" y="0"/>
                </a:lnTo>
                <a:lnTo>
                  <a:pt x="330128" y="0"/>
                </a:lnTo>
                <a:lnTo>
                  <a:pt x="348365" y="3513"/>
                </a:lnTo>
                <a:lnTo>
                  <a:pt x="363255" y="13095"/>
                </a:lnTo>
                <a:lnTo>
                  <a:pt x="373293" y="27309"/>
                </a:lnTo>
                <a:lnTo>
                  <a:pt x="376974" y="44719"/>
                </a:lnTo>
                <a:lnTo>
                  <a:pt x="376974" y="136268"/>
                </a:lnTo>
                <a:lnTo>
                  <a:pt x="373293" y="153662"/>
                </a:lnTo>
                <a:lnTo>
                  <a:pt x="363255" y="167868"/>
                </a:lnTo>
                <a:lnTo>
                  <a:pt x="348365" y="177447"/>
                </a:lnTo>
                <a:lnTo>
                  <a:pt x="330128" y="180960"/>
                </a:lnTo>
                <a:lnTo>
                  <a:pt x="46845" y="180960"/>
                </a:lnTo>
                <a:lnTo>
                  <a:pt x="28608" y="177447"/>
                </a:lnTo>
                <a:lnTo>
                  <a:pt x="13718" y="167868"/>
                </a:lnTo>
                <a:lnTo>
                  <a:pt x="3680" y="153662"/>
                </a:lnTo>
                <a:lnTo>
                  <a:pt x="0" y="136268"/>
                </a:lnTo>
                <a:lnTo>
                  <a:pt x="0" y="44719"/>
                </a:lnTo>
                <a:close/>
              </a:path>
            </a:pathLst>
          </a:custGeom>
          <a:ln w="12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34" name="object 34"/>
          <p:cNvSpPr txBox="1"/>
          <p:nvPr/>
        </p:nvSpPr>
        <p:spPr>
          <a:xfrm>
            <a:off x="9099093" y="1908983"/>
            <a:ext cx="373380" cy="185990"/>
          </a:xfrm>
          <a:prstGeom prst="rect">
            <a:avLst/>
          </a:prstGeom>
        </p:spPr>
        <p:txBody>
          <a:bodyPr vert="horz" wrap="square" lIns="0" tIns="19472" rIns="0" bIns="0" rtlCol="0">
            <a:spAutoFit/>
          </a:bodyPr>
          <a:lstStyle/>
          <a:p>
            <a:pPr marL="16933" marR="6773" indent="111757">
              <a:lnSpc>
                <a:spcPct val="104600"/>
              </a:lnSpc>
              <a:spcBef>
                <a:spcPts val="152"/>
              </a:spcBef>
            </a:pPr>
            <a:r>
              <a:rPr sz="533" spc="33" dirty="0">
                <a:latin typeface="Arial"/>
                <a:cs typeface="Arial"/>
              </a:rPr>
              <a:t>Sin  </a:t>
            </a:r>
            <a:r>
              <a:rPr sz="533" spc="27" dirty="0">
                <a:latin typeface="Arial"/>
                <a:cs typeface="Arial"/>
              </a:rPr>
              <a:t>alt</a:t>
            </a:r>
            <a:r>
              <a:rPr sz="533" spc="33" dirty="0">
                <a:latin typeface="Arial"/>
                <a:cs typeface="Arial"/>
              </a:rPr>
              <a:t>era</a:t>
            </a:r>
            <a:r>
              <a:rPr sz="533" spc="40" dirty="0">
                <a:latin typeface="Arial"/>
                <a:cs typeface="Arial"/>
              </a:rPr>
              <a:t>c</a:t>
            </a:r>
            <a:r>
              <a:rPr sz="533" spc="33" dirty="0">
                <a:latin typeface="Arial"/>
                <a:cs typeface="Arial"/>
              </a:rPr>
              <a:t>ión</a:t>
            </a:r>
            <a:endParaRPr sz="533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8868942" y="2282830"/>
            <a:ext cx="727287" cy="954193"/>
          </a:xfrm>
          <a:custGeom>
            <a:avLst/>
            <a:gdLst/>
            <a:ahLst/>
            <a:cxnLst/>
            <a:rect l="l" t="t" r="r" b="b"/>
            <a:pathLst>
              <a:path w="545465" h="715644">
                <a:moveTo>
                  <a:pt x="0" y="86724"/>
                </a:moveTo>
                <a:lnTo>
                  <a:pt x="7138" y="52965"/>
                </a:lnTo>
                <a:lnTo>
                  <a:pt x="26607" y="25399"/>
                </a:lnTo>
                <a:lnTo>
                  <a:pt x="55483" y="6814"/>
                </a:lnTo>
                <a:lnTo>
                  <a:pt x="90847" y="0"/>
                </a:lnTo>
                <a:lnTo>
                  <a:pt x="454149" y="0"/>
                </a:lnTo>
                <a:lnTo>
                  <a:pt x="489513" y="6814"/>
                </a:lnTo>
                <a:lnTo>
                  <a:pt x="518389" y="25399"/>
                </a:lnTo>
                <a:lnTo>
                  <a:pt x="537858" y="52965"/>
                </a:lnTo>
                <a:lnTo>
                  <a:pt x="544997" y="86724"/>
                </a:lnTo>
                <a:lnTo>
                  <a:pt x="544997" y="628920"/>
                </a:lnTo>
                <a:lnTo>
                  <a:pt x="537858" y="662674"/>
                </a:lnTo>
                <a:lnTo>
                  <a:pt x="518389" y="690231"/>
                </a:lnTo>
                <a:lnTo>
                  <a:pt x="489513" y="708806"/>
                </a:lnTo>
                <a:lnTo>
                  <a:pt x="454149" y="715617"/>
                </a:lnTo>
                <a:lnTo>
                  <a:pt x="90847" y="715617"/>
                </a:lnTo>
                <a:lnTo>
                  <a:pt x="55483" y="708806"/>
                </a:lnTo>
                <a:lnTo>
                  <a:pt x="26607" y="690231"/>
                </a:lnTo>
                <a:lnTo>
                  <a:pt x="7138" y="662674"/>
                </a:lnTo>
                <a:lnTo>
                  <a:pt x="0" y="628920"/>
                </a:lnTo>
                <a:lnTo>
                  <a:pt x="0" y="86724"/>
                </a:lnTo>
                <a:close/>
              </a:path>
            </a:pathLst>
          </a:custGeom>
          <a:ln w="1270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36" name="object 36"/>
          <p:cNvSpPr txBox="1"/>
          <p:nvPr/>
        </p:nvSpPr>
        <p:spPr>
          <a:xfrm>
            <a:off x="8927069" y="2318521"/>
            <a:ext cx="615527" cy="872483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6933" marR="6773" indent="847" algn="ctr">
              <a:lnSpc>
                <a:spcPct val="103800"/>
              </a:lnSpc>
              <a:spcBef>
                <a:spcPts val="160"/>
              </a:spcBef>
            </a:pPr>
            <a:r>
              <a:rPr sz="533" spc="33" dirty="0">
                <a:latin typeface="Arial"/>
                <a:cs typeface="Arial"/>
              </a:rPr>
              <a:t>Correlacionar  </a:t>
            </a:r>
            <a:r>
              <a:rPr sz="533" spc="40" dirty="0">
                <a:latin typeface="Arial"/>
                <a:cs typeface="Arial"/>
              </a:rPr>
              <a:t>con </a:t>
            </a:r>
            <a:r>
              <a:rPr sz="533" spc="27" dirty="0">
                <a:latin typeface="Arial"/>
                <a:cs typeface="Arial"/>
              </a:rPr>
              <a:t>los  </a:t>
            </a:r>
            <a:r>
              <a:rPr sz="533" spc="33" dirty="0">
                <a:latin typeface="Arial"/>
                <a:cs typeface="Arial"/>
              </a:rPr>
              <a:t>resultados</a:t>
            </a:r>
            <a:r>
              <a:rPr sz="533" spc="-60" dirty="0">
                <a:latin typeface="Arial"/>
                <a:cs typeface="Arial"/>
              </a:rPr>
              <a:t> </a:t>
            </a:r>
            <a:r>
              <a:rPr sz="533" spc="40" dirty="0">
                <a:latin typeface="Arial"/>
                <a:cs typeface="Arial"/>
              </a:rPr>
              <a:t>de</a:t>
            </a:r>
            <a:r>
              <a:rPr sz="533" spc="-33" dirty="0">
                <a:latin typeface="Arial"/>
                <a:cs typeface="Arial"/>
              </a:rPr>
              <a:t> </a:t>
            </a:r>
            <a:r>
              <a:rPr sz="533" spc="27" dirty="0">
                <a:latin typeface="Arial"/>
                <a:cs typeface="Arial"/>
              </a:rPr>
              <a:t>las </a:t>
            </a:r>
            <a:r>
              <a:rPr sz="533" spc="20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otras pruebas  diagnósticas.</a:t>
            </a:r>
            <a:endParaRPr sz="533">
              <a:latin typeface="Arial"/>
              <a:cs typeface="Arial"/>
            </a:endParaRPr>
          </a:p>
          <a:p>
            <a:pPr marL="79585" marR="69424" indent="1693" algn="ctr">
              <a:lnSpc>
                <a:spcPts val="667"/>
              </a:lnSpc>
              <a:spcBef>
                <a:spcPts val="7"/>
              </a:spcBef>
            </a:pPr>
            <a:r>
              <a:rPr sz="533" spc="33" dirty="0">
                <a:latin typeface="Arial"/>
                <a:cs typeface="Arial"/>
              </a:rPr>
              <a:t>Evaluar </a:t>
            </a:r>
            <a:r>
              <a:rPr sz="533" spc="27" dirty="0">
                <a:latin typeface="Arial"/>
                <a:cs typeface="Arial"/>
              </a:rPr>
              <a:t>al  </a:t>
            </a:r>
            <a:r>
              <a:rPr sz="533" spc="33" dirty="0">
                <a:latin typeface="Arial"/>
                <a:cs typeface="Arial"/>
              </a:rPr>
              <a:t>paciente</a:t>
            </a:r>
            <a:endParaRPr sz="533">
              <a:latin typeface="Arial"/>
              <a:cs typeface="Arial"/>
            </a:endParaRPr>
          </a:p>
          <a:p>
            <a:pPr marL="30479" marR="20319" indent="-847" algn="ctr">
              <a:spcBef>
                <a:spcPts val="7"/>
              </a:spcBef>
            </a:pPr>
            <a:r>
              <a:rPr sz="533" spc="27" dirty="0">
                <a:latin typeface="Arial"/>
                <a:cs typeface="Arial"/>
              </a:rPr>
              <a:t>clínicamente,  </a:t>
            </a:r>
            <a:r>
              <a:rPr sz="533" spc="33" dirty="0">
                <a:latin typeface="Arial"/>
                <a:cs typeface="Arial"/>
              </a:rPr>
              <a:t>considerar</a:t>
            </a:r>
            <a:r>
              <a:rPr sz="533" spc="-113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otros</a:t>
            </a:r>
            <a:endParaRPr sz="533">
              <a:latin typeface="Arial"/>
              <a:cs typeface="Arial"/>
            </a:endParaRPr>
          </a:p>
          <a:p>
            <a:pPr marL="2540" algn="ctr">
              <a:spcBef>
                <a:spcPts val="33"/>
              </a:spcBef>
            </a:pPr>
            <a:r>
              <a:rPr sz="533" spc="33" dirty="0">
                <a:latin typeface="Arial"/>
                <a:cs typeface="Arial"/>
              </a:rPr>
              <a:t>diagnósticos</a:t>
            </a:r>
            <a:endParaRPr sz="533"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8007286" y="2277345"/>
            <a:ext cx="830580" cy="716280"/>
          </a:xfrm>
          <a:custGeom>
            <a:avLst/>
            <a:gdLst/>
            <a:ahLst/>
            <a:cxnLst/>
            <a:rect l="l" t="t" r="r" b="b"/>
            <a:pathLst>
              <a:path w="622934" h="537210">
                <a:moveTo>
                  <a:pt x="528826" y="0"/>
                </a:moveTo>
                <a:lnTo>
                  <a:pt x="93719" y="0"/>
                </a:lnTo>
                <a:lnTo>
                  <a:pt x="57240" y="7031"/>
                </a:lnTo>
                <a:lnTo>
                  <a:pt x="27450" y="26205"/>
                </a:lnTo>
                <a:lnTo>
                  <a:pt x="7365" y="54642"/>
                </a:lnTo>
                <a:lnTo>
                  <a:pt x="0" y="89465"/>
                </a:lnTo>
                <a:lnTo>
                  <a:pt x="0" y="447274"/>
                </a:lnTo>
                <a:lnTo>
                  <a:pt x="7365" y="482093"/>
                </a:lnTo>
                <a:lnTo>
                  <a:pt x="27450" y="510521"/>
                </a:lnTo>
                <a:lnTo>
                  <a:pt x="57240" y="529686"/>
                </a:lnTo>
                <a:lnTo>
                  <a:pt x="93719" y="536713"/>
                </a:lnTo>
                <a:lnTo>
                  <a:pt x="528826" y="536713"/>
                </a:lnTo>
                <a:lnTo>
                  <a:pt x="565305" y="529686"/>
                </a:lnTo>
                <a:lnTo>
                  <a:pt x="595095" y="510521"/>
                </a:lnTo>
                <a:lnTo>
                  <a:pt x="615180" y="482093"/>
                </a:lnTo>
                <a:lnTo>
                  <a:pt x="622546" y="447274"/>
                </a:lnTo>
                <a:lnTo>
                  <a:pt x="622546" y="89465"/>
                </a:lnTo>
                <a:lnTo>
                  <a:pt x="615180" y="54642"/>
                </a:lnTo>
                <a:lnTo>
                  <a:pt x="595095" y="26205"/>
                </a:lnTo>
                <a:lnTo>
                  <a:pt x="565305" y="7031"/>
                </a:lnTo>
                <a:lnTo>
                  <a:pt x="52882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38" name="object 38"/>
          <p:cNvSpPr/>
          <p:nvPr/>
        </p:nvSpPr>
        <p:spPr>
          <a:xfrm>
            <a:off x="8007286" y="2277345"/>
            <a:ext cx="830580" cy="716280"/>
          </a:xfrm>
          <a:custGeom>
            <a:avLst/>
            <a:gdLst/>
            <a:ahLst/>
            <a:cxnLst/>
            <a:rect l="l" t="t" r="r" b="b"/>
            <a:pathLst>
              <a:path w="622934" h="537210">
                <a:moveTo>
                  <a:pt x="0" y="89465"/>
                </a:moveTo>
                <a:lnTo>
                  <a:pt x="7365" y="54642"/>
                </a:lnTo>
                <a:lnTo>
                  <a:pt x="27450" y="26205"/>
                </a:lnTo>
                <a:lnTo>
                  <a:pt x="57240" y="7031"/>
                </a:lnTo>
                <a:lnTo>
                  <a:pt x="93719" y="0"/>
                </a:lnTo>
                <a:lnTo>
                  <a:pt x="528826" y="0"/>
                </a:lnTo>
                <a:lnTo>
                  <a:pt x="565305" y="7031"/>
                </a:lnTo>
                <a:lnTo>
                  <a:pt x="595095" y="26205"/>
                </a:lnTo>
                <a:lnTo>
                  <a:pt x="615180" y="54642"/>
                </a:lnTo>
                <a:lnTo>
                  <a:pt x="622546" y="89465"/>
                </a:lnTo>
                <a:lnTo>
                  <a:pt x="622546" y="447274"/>
                </a:lnTo>
                <a:lnTo>
                  <a:pt x="615180" y="482093"/>
                </a:lnTo>
                <a:lnTo>
                  <a:pt x="595095" y="510521"/>
                </a:lnTo>
                <a:lnTo>
                  <a:pt x="565305" y="529686"/>
                </a:lnTo>
                <a:lnTo>
                  <a:pt x="528826" y="536713"/>
                </a:lnTo>
                <a:lnTo>
                  <a:pt x="93719" y="536713"/>
                </a:lnTo>
                <a:lnTo>
                  <a:pt x="57240" y="529686"/>
                </a:lnTo>
                <a:lnTo>
                  <a:pt x="27450" y="510521"/>
                </a:lnTo>
                <a:lnTo>
                  <a:pt x="7365" y="482093"/>
                </a:lnTo>
                <a:lnTo>
                  <a:pt x="0" y="447274"/>
                </a:lnTo>
                <a:lnTo>
                  <a:pt x="0" y="89465"/>
                </a:lnTo>
                <a:close/>
              </a:path>
            </a:pathLst>
          </a:custGeom>
          <a:ln w="1258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39" name="object 39"/>
          <p:cNvSpPr txBox="1"/>
          <p:nvPr/>
        </p:nvSpPr>
        <p:spPr>
          <a:xfrm>
            <a:off x="8069127" y="2319709"/>
            <a:ext cx="712047" cy="606128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54185" marR="44026" algn="ctr">
              <a:lnSpc>
                <a:spcPct val="103499"/>
              </a:lnSpc>
              <a:spcBef>
                <a:spcPts val="160"/>
              </a:spcBef>
            </a:pPr>
            <a:r>
              <a:rPr sz="533" spc="20" dirty="0">
                <a:latin typeface="Arial"/>
                <a:cs typeface="Arial"/>
              </a:rPr>
              <a:t>Verficar</a:t>
            </a:r>
            <a:r>
              <a:rPr sz="533" spc="-40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resultado </a:t>
            </a:r>
            <a:r>
              <a:rPr sz="533" spc="20" dirty="0">
                <a:latin typeface="Arial"/>
                <a:cs typeface="Arial"/>
              </a:rPr>
              <a:t> </a:t>
            </a:r>
            <a:r>
              <a:rPr sz="533" spc="40" dirty="0">
                <a:latin typeface="Arial"/>
                <a:cs typeface="Arial"/>
              </a:rPr>
              <a:t>de </a:t>
            </a:r>
            <a:r>
              <a:rPr sz="533" spc="27" dirty="0">
                <a:latin typeface="Arial"/>
                <a:cs typeface="Arial"/>
              </a:rPr>
              <a:t>la </a:t>
            </a:r>
            <a:r>
              <a:rPr sz="533" spc="33" dirty="0">
                <a:latin typeface="Arial"/>
                <a:cs typeface="Arial"/>
              </a:rPr>
              <a:t>prueba  molecular y </a:t>
            </a:r>
            <a:r>
              <a:rPr sz="533" spc="27" dirty="0">
                <a:latin typeface="Arial"/>
                <a:cs typeface="Arial"/>
              </a:rPr>
              <a:t>el  cultivo.</a:t>
            </a:r>
            <a:endParaRPr sz="533">
              <a:latin typeface="Arial"/>
              <a:cs typeface="Arial"/>
            </a:endParaRPr>
          </a:p>
          <a:p>
            <a:pPr marL="16933" marR="6773" algn="ctr">
              <a:lnSpc>
                <a:spcPct val="103000"/>
              </a:lnSpc>
              <a:spcBef>
                <a:spcPts val="7"/>
              </a:spcBef>
            </a:pPr>
            <a:r>
              <a:rPr sz="533" spc="33" dirty="0">
                <a:latin typeface="Arial"/>
                <a:cs typeface="Arial"/>
              </a:rPr>
              <a:t>Considerar</a:t>
            </a:r>
            <a:r>
              <a:rPr sz="533" spc="-60" dirty="0">
                <a:latin typeface="Arial"/>
                <a:cs typeface="Arial"/>
              </a:rPr>
              <a:t> </a:t>
            </a:r>
            <a:r>
              <a:rPr sz="533" spc="27" dirty="0">
                <a:latin typeface="Arial"/>
                <a:cs typeface="Arial"/>
              </a:rPr>
              <a:t>inicio</a:t>
            </a:r>
            <a:r>
              <a:rPr sz="533" spc="-40" dirty="0">
                <a:latin typeface="Arial"/>
                <a:cs typeface="Arial"/>
              </a:rPr>
              <a:t> </a:t>
            </a:r>
            <a:r>
              <a:rPr sz="533" spc="40" dirty="0">
                <a:latin typeface="Arial"/>
                <a:cs typeface="Arial"/>
              </a:rPr>
              <a:t>de  </a:t>
            </a:r>
            <a:r>
              <a:rPr sz="533" spc="33" dirty="0">
                <a:latin typeface="Arial"/>
                <a:cs typeface="Arial"/>
              </a:rPr>
              <a:t>tratamiento </a:t>
            </a:r>
            <a:r>
              <a:rPr sz="533" spc="40" dirty="0">
                <a:latin typeface="Arial"/>
                <a:cs typeface="Arial"/>
              </a:rPr>
              <a:t>de  acuerdo</a:t>
            </a:r>
            <a:r>
              <a:rPr sz="533" spc="-47" dirty="0">
                <a:latin typeface="Arial"/>
                <a:cs typeface="Arial"/>
              </a:rPr>
              <a:t> </a:t>
            </a:r>
            <a:r>
              <a:rPr sz="533" spc="40" dirty="0">
                <a:latin typeface="Arial"/>
                <a:cs typeface="Arial"/>
              </a:rPr>
              <a:t>con</a:t>
            </a:r>
            <a:r>
              <a:rPr sz="533" spc="-40" dirty="0">
                <a:latin typeface="Arial"/>
                <a:cs typeface="Arial"/>
              </a:rPr>
              <a:t> </a:t>
            </a:r>
            <a:r>
              <a:rPr sz="533" spc="27" dirty="0">
                <a:latin typeface="Arial"/>
                <a:cs typeface="Arial"/>
              </a:rPr>
              <a:t>el</a:t>
            </a:r>
            <a:r>
              <a:rPr sz="533" spc="-27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PNT</a:t>
            </a:r>
            <a:endParaRPr sz="533"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9305514" y="2134771"/>
            <a:ext cx="52493" cy="138007"/>
          </a:xfrm>
          <a:custGeom>
            <a:avLst/>
            <a:gdLst/>
            <a:ahLst/>
            <a:cxnLst/>
            <a:rect l="l" t="t" r="r" b="b"/>
            <a:pathLst>
              <a:path w="39370" h="103505">
                <a:moveTo>
                  <a:pt x="12924" y="66050"/>
                </a:moveTo>
                <a:lnTo>
                  <a:pt x="0" y="66050"/>
                </a:lnTo>
                <a:lnTo>
                  <a:pt x="19387" y="103065"/>
                </a:lnTo>
                <a:lnTo>
                  <a:pt x="35543" y="72219"/>
                </a:lnTo>
                <a:lnTo>
                  <a:pt x="12924" y="72219"/>
                </a:lnTo>
                <a:lnTo>
                  <a:pt x="12924" y="66050"/>
                </a:lnTo>
                <a:close/>
              </a:path>
              <a:path w="39370" h="103505">
                <a:moveTo>
                  <a:pt x="25849" y="0"/>
                </a:moveTo>
                <a:lnTo>
                  <a:pt x="12924" y="0"/>
                </a:lnTo>
                <a:lnTo>
                  <a:pt x="12924" y="72219"/>
                </a:lnTo>
                <a:lnTo>
                  <a:pt x="25849" y="72219"/>
                </a:lnTo>
                <a:lnTo>
                  <a:pt x="25849" y="0"/>
                </a:lnTo>
                <a:close/>
              </a:path>
              <a:path w="39370" h="103505">
                <a:moveTo>
                  <a:pt x="38774" y="66050"/>
                </a:moveTo>
                <a:lnTo>
                  <a:pt x="25849" y="66050"/>
                </a:lnTo>
                <a:lnTo>
                  <a:pt x="25849" y="72219"/>
                </a:lnTo>
                <a:lnTo>
                  <a:pt x="35543" y="72219"/>
                </a:lnTo>
                <a:lnTo>
                  <a:pt x="38774" y="66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41" name="object 41"/>
          <p:cNvSpPr/>
          <p:nvPr/>
        </p:nvSpPr>
        <p:spPr>
          <a:xfrm>
            <a:off x="8751182" y="1301255"/>
            <a:ext cx="52493" cy="133773"/>
          </a:xfrm>
          <a:custGeom>
            <a:avLst/>
            <a:gdLst/>
            <a:ahLst/>
            <a:cxnLst/>
            <a:rect l="l" t="t" r="r" b="b"/>
            <a:pathLst>
              <a:path w="39370" h="100330">
                <a:moveTo>
                  <a:pt x="12924" y="63062"/>
                </a:moveTo>
                <a:lnTo>
                  <a:pt x="0" y="63062"/>
                </a:lnTo>
                <a:lnTo>
                  <a:pt x="19387" y="100076"/>
                </a:lnTo>
                <a:lnTo>
                  <a:pt x="35543" y="69231"/>
                </a:lnTo>
                <a:lnTo>
                  <a:pt x="12924" y="69231"/>
                </a:lnTo>
                <a:lnTo>
                  <a:pt x="12924" y="63062"/>
                </a:lnTo>
                <a:close/>
              </a:path>
              <a:path w="39370" h="100330">
                <a:moveTo>
                  <a:pt x="25849" y="0"/>
                </a:moveTo>
                <a:lnTo>
                  <a:pt x="12924" y="0"/>
                </a:lnTo>
                <a:lnTo>
                  <a:pt x="12924" y="69231"/>
                </a:lnTo>
                <a:lnTo>
                  <a:pt x="25849" y="69231"/>
                </a:lnTo>
                <a:lnTo>
                  <a:pt x="25849" y="0"/>
                </a:lnTo>
                <a:close/>
              </a:path>
              <a:path w="39370" h="100330">
                <a:moveTo>
                  <a:pt x="38774" y="63062"/>
                </a:moveTo>
                <a:lnTo>
                  <a:pt x="25849" y="63062"/>
                </a:lnTo>
                <a:lnTo>
                  <a:pt x="25849" y="69231"/>
                </a:lnTo>
                <a:lnTo>
                  <a:pt x="35543" y="69231"/>
                </a:lnTo>
                <a:lnTo>
                  <a:pt x="38774" y="630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42" name="object 42"/>
          <p:cNvSpPr txBox="1"/>
          <p:nvPr/>
        </p:nvSpPr>
        <p:spPr>
          <a:xfrm>
            <a:off x="5329943" y="4765969"/>
            <a:ext cx="751840" cy="268343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6933" marR="6773">
              <a:lnSpc>
                <a:spcPct val="102899"/>
              </a:lnSpc>
              <a:spcBef>
                <a:spcPts val="160"/>
              </a:spcBef>
            </a:pPr>
            <a:r>
              <a:rPr sz="533" spc="33" dirty="0">
                <a:latin typeface="Arial"/>
                <a:cs typeface="Arial"/>
              </a:rPr>
              <a:t>Si </a:t>
            </a:r>
            <a:r>
              <a:rPr sz="533" spc="40" dirty="0">
                <a:latin typeface="Arial"/>
                <a:cs typeface="Arial"/>
              </a:rPr>
              <a:t>desaparecen </a:t>
            </a:r>
            <a:r>
              <a:rPr sz="533" spc="27" dirty="0">
                <a:latin typeface="Arial"/>
                <a:cs typeface="Arial"/>
              </a:rPr>
              <a:t>los  </a:t>
            </a:r>
            <a:r>
              <a:rPr sz="533" spc="33" dirty="0">
                <a:latin typeface="Arial"/>
                <a:cs typeface="Arial"/>
              </a:rPr>
              <a:t>síntomas,</a:t>
            </a:r>
            <a:r>
              <a:rPr sz="533" spc="-80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considerar  otros</a:t>
            </a:r>
            <a:r>
              <a:rPr sz="533" spc="-20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diagnósticos</a:t>
            </a:r>
            <a:endParaRPr sz="533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339517" y="5134179"/>
            <a:ext cx="841587" cy="352789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6933" marR="6773" algn="ctr">
              <a:lnSpc>
                <a:spcPct val="103499"/>
              </a:lnSpc>
              <a:spcBef>
                <a:spcPts val="160"/>
              </a:spcBef>
            </a:pPr>
            <a:r>
              <a:rPr sz="533" spc="40" dirty="0">
                <a:latin typeface="Arial"/>
                <a:cs typeface="Arial"/>
              </a:rPr>
              <a:t>Según</a:t>
            </a:r>
            <a:r>
              <a:rPr sz="533" spc="-40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evolución</a:t>
            </a:r>
            <a:r>
              <a:rPr sz="533" spc="-47" dirty="0">
                <a:latin typeface="Arial"/>
                <a:cs typeface="Arial"/>
              </a:rPr>
              <a:t> </a:t>
            </a:r>
            <a:r>
              <a:rPr sz="533" spc="27" dirty="0">
                <a:latin typeface="Arial"/>
                <a:cs typeface="Arial"/>
              </a:rPr>
              <a:t>clínica  iniciar </a:t>
            </a:r>
            <a:r>
              <a:rPr sz="533" spc="33" dirty="0">
                <a:latin typeface="Arial"/>
                <a:cs typeface="Arial"/>
              </a:rPr>
              <a:t>tratamiento </a:t>
            </a:r>
            <a:r>
              <a:rPr sz="533" spc="40" dirty="0">
                <a:latin typeface="Arial"/>
                <a:cs typeface="Arial"/>
              </a:rPr>
              <a:t>de  acuerdo con </a:t>
            </a:r>
            <a:r>
              <a:rPr sz="533" spc="27" dirty="0">
                <a:latin typeface="Arial"/>
                <a:cs typeface="Arial"/>
              </a:rPr>
              <a:t>la </a:t>
            </a:r>
            <a:r>
              <a:rPr sz="533" spc="40" dirty="0">
                <a:latin typeface="Arial"/>
                <a:cs typeface="Arial"/>
              </a:rPr>
              <a:t>norma  </a:t>
            </a:r>
            <a:r>
              <a:rPr sz="533" spc="33" dirty="0">
                <a:latin typeface="Arial"/>
                <a:cs typeface="Arial"/>
              </a:rPr>
              <a:t>del</a:t>
            </a:r>
            <a:r>
              <a:rPr sz="533" spc="-7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PNT</a:t>
            </a:r>
            <a:endParaRPr sz="533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240831" y="4236137"/>
            <a:ext cx="332739" cy="105093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6933">
              <a:spcBef>
                <a:spcPts val="180"/>
              </a:spcBef>
            </a:pPr>
            <a:r>
              <a:rPr sz="533" spc="40" dirty="0">
                <a:latin typeface="Arial"/>
                <a:cs typeface="Arial"/>
              </a:rPr>
              <a:t>Sens</a:t>
            </a:r>
            <a:r>
              <a:rPr sz="533" spc="27" dirty="0">
                <a:latin typeface="Arial"/>
                <a:cs typeface="Arial"/>
              </a:rPr>
              <a:t>ible</a:t>
            </a:r>
            <a:endParaRPr sz="533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275203" y="4260083"/>
            <a:ext cx="646007" cy="268343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6933" marR="6773" indent="91438">
              <a:lnSpc>
                <a:spcPct val="103000"/>
              </a:lnSpc>
              <a:spcBef>
                <a:spcPts val="160"/>
              </a:spcBef>
            </a:pPr>
            <a:r>
              <a:rPr sz="533" spc="33" dirty="0">
                <a:latin typeface="Arial"/>
                <a:cs typeface="Arial"/>
              </a:rPr>
              <a:t>Resistente </a:t>
            </a:r>
            <a:r>
              <a:rPr sz="533" spc="40" dirty="0">
                <a:latin typeface="Arial"/>
                <a:cs typeface="Arial"/>
              </a:rPr>
              <a:t>a  </a:t>
            </a:r>
            <a:r>
              <a:rPr sz="533" spc="33" dirty="0">
                <a:latin typeface="Arial"/>
                <a:cs typeface="Arial"/>
              </a:rPr>
              <a:t>cualquier</a:t>
            </a:r>
            <a:r>
              <a:rPr sz="533" spc="-87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fármaco  </a:t>
            </a:r>
            <a:r>
              <a:rPr sz="533" spc="40" dirty="0">
                <a:latin typeface="Arial"/>
                <a:cs typeface="Arial"/>
              </a:rPr>
              <a:t>de segunda</a:t>
            </a:r>
            <a:r>
              <a:rPr sz="533" spc="-100" dirty="0">
                <a:latin typeface="Arial"/>
                <a:cs typeface="Arial"/>
              </a:rPr>
              <a:t> </a:t>
            </a:r>
            <a:r>
              <a:rPr sz="533" spc="20" dirty="0">
                <a:latin typeface="Arial"/>
                <a:cs typeface="Arial"/>
              </a:rPr>
              <a:t>línea</a:t>
            </a:r>
            <a:endParaRPr sz="533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558306" y="4230015"/>
            <a:ext cx="468207" cy="185990"/>
          </a:xfrm>
          <a:prstGeom prst="rect">
            <a:avLst/>
          </a:prstGeom>
        </p:spPr>
        <p:txBody>
          <a:bodyPr vert="horz" wrap="square" lIns="0" tIns="19472" rIns="0" bIns="0" rtlCol="0">
            <a:spAutoFit/>
          </a:bodyPr>
          <a:lstStyle/>
          <a:p>
            <a:pPr marL="16933" marR="6773" indent="169329">
              <a:lnSpc>
                <a:spcPct val="104700"/>
              </a:lnSpc>
              <a:spcBef>
                <a:spcPts val="152"/>
              </a:spcBef>
            </a:pPr>
            <a:r>
              <a:rPr sz="533" spc="40" dirty="0">
                <a:latin typeface="Arial"/>
                <a:cs typeface="Arial"/>
              </a:rPr>
              <a:t>No  </a:t>
            </a:r>
            <a:r>
              <a:rPr sz="533" spc="27" dirty="0">
                <a:latin typeface="Arial"/>
                <a:cs typeface="Arial"/>
              </a:rPr>
              <a:t>int</a:t>
            </a:r>
            <a:r>
              <a:rPr sz="533" spc="33" dirty="0">
                <a:latin typeface="Arial"/>
                <a:cs typeface="Arial"/>
              </a:rPr>
              <a:t>erpre</a:t>
            </a:r>
            <a:r>
              <a:rPr sz="533" spc="27" dirty="0">
                <a:latin typeface="Arial"/>
                <a:cs typeface="Arial"/>
              </a:rPr>
              <a:t>t</a:t>
            </a:r>
            <a:r>
              <a:rPr sz="533" spc="33" dirty="0">
                <a:latin typeface="Arial"/>
                <a:cs typeface="Arial"/>
              </a:rPr>
              <a:t>able</a:t>
            </a:r>
            <a:endParaRPr sz="533">
              <a:latin typeface="Arial"/>
              <a:cs typeface="Arial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1186136" y="1186062"/>
            <a:ext cx="6654293" cy="43404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48" name="object 48"/>
          <p:cNvSpPr txBox="1"/>
          <p:nvPr/>
        </p:nvSpPr>
        <p:spPr>
          <a:xfrm>
            <a:off x="1367191" y="4633357"/>
            <a:ext cx="706967" cy="606128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6933" marR="6773" indent="2540" algn="ctr">
              <a:lnSpc>
                <a:spcPct val="103499"/>
              </a:lnSpc>
              <a:spcBef>
                <a:spcPts val="160"/>
              </a:spcBef>
            </a:pPr>
            <a:r>
              <a:rPr sz="533" spc="40" dirty="0">
                <a:latin typeface="Arial"/>
                <a:cs typeface="Arial"/>
              </a:rPr>
              <a:t>Hacer </a:t>
            </a:r>
            <a:r>
              <a:rPr sz="533" spc="33" dirty="0">
                <a:latin typeface="Arial"/>
                <a:cs typeface="Arial"/>
              </a:rPr>
              <a:t>del </a:t>
            </a:r>
            <a:r>
              <a:rPr sz="533" spc="27" dirty="0">
                <a:latin typeface="Arial"/>
                <a:cs typeface="Arial"/>
              </a:rPr>
              <a:t>cultivo  positivo</a:t>
            </a:r>
            <a:r>
              <a:rPr sz="533" spc="-53" dirty="0">
                <a:latin typeface="Arial"/>
                <a:cs typeface="Arial"/>
              </a:rPr>
              <a:t> </a:t>
            </a:r>
            <a:r>
              <a:rPr sz="533" spc="40" dirty="0">
                <a:latin typeface="Arial"/>
                <a:cs typeface="Arial"/>
              </a:rPr>
              <a:t>una</a:t>
            </a:r>
            <a:r>
              <a:rPr sz="533" spc="-27" dirty="0">
                <a:latin typeface="Arial"/>
                <a:cs typeface="Arial"/>
              </a:rPr>
              <a:t> </a:t>
            </a:r>
            <a:r>
              <a:rPr sz="533" spc="40" dirty="0">
                <a:latin typeface="Arial"/>
                <a:cs typeface="Arial"/>
              </a:rPr>
              <a:t>prueba </a:t>
            </a:r>
            <a:r>
              <a:rPr sz="533" spc="20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molecular para  fármacos </a:t>
            </a:r>
            <a:r>
              <a:rPr sz="533" spc="40" dirty="0">
                <a:latin typeface="Arial"/>
                <a:cs typeface="Arial"/>
              </a:rPr>
              <a:t>de  segunda </a:t>
            </a:r>
            <a:r>
              <a:rPr sz="533" spc="20" dirty="0">
                <a:latin typeface="Arial"/>
                <a:cs typeface="Arial"/>
              </a:rPr>
              <a:t>línea  </a:t>
            </a:r>
            <a:r>
              <a:rPr sz="533" spc="33" dirty="0">
                <a:latin typeface="Arial"/>
                <a:cs typeface="Arial"/>
              </a:rPr>
              <a:t>Evaluar </a:t>
            </a:r>
            <a:r>
              <a:rPr sz="533" spc="27" dirty="0">
                <a:latin typeface="Arial"/>
                <a:cs typeface="Arial"/>
              </a:rPr>
              <a:t>al</a:t>
            </a:r>
            <a:r>
              <a:rPr sz="533" spc="-80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paciente  </a:t>
            </a:r>
            <a:r>
              <a:rPr sz="533" spc="27" dirty="0">
                <a:latin typeface="Arial"/>
                <a:cs typeface="Arial"/>
              </a:rPr>
              <a:t>clínicamente.</a:t>
            </a:r>
            <a:endParaRPr sz="533">
              <a:latin typeface="Arial"/>
              <a:cs typeface="Aria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8794264" y="1611082"/>
            <a:ext cx="1693" cy="149860"/>
          </a:xfrm>
          <a:custGeom>
            <a:avLst/>
            <a:gdLst/>
            <a:ahLst/>
            <a:cxnLst/>
            <a:rect l="l" t="t" r="r" b="b"/>
            <a:pathLst>
              <a:path w="1270" h="112394">
                <a:moveTo>
                  <a:pt x="617" y="-6462"/>
                </a:moveTo>
                <a:lnTo>
                  <a:pt x="617" y="118630"/>
                </a:lnTo>
              </a:path>
            </a:pathLst>
          </a:custGeom>
          <a:ln w="141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50" name="object 50"/>
          <p:cNvSpPr/>
          <p:nvPr/>
        </p:nvSpPr>
        <p:spPr>
          <a:xfrm>
            <a:off x="8314609" y="1764624"/>
            <a:ext cx="973667" cy="0"/>
          </a:xfrm>
          <a:custGeom>
            <a:avLst/>
            <a:gdLst/>
            <a:ahLst/>
            <a:cxnLst/>
            <a:rect l="l" t="t" r="r" b="b"/>
            <a:pathLst>
              <a:path w="730250">
                <a:moveTo>
                  <a:pt x="0" y="0"/>
                </a:moveTo>
                <a:lnTo>
                  <a:pt x="730252" y="0"/>
                </a:lnTo>
              </a:path>
            </a:pathLst>
          </a:custGeom>
          <a:ln w="123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51" name="object 51"/>
          <p:cNvSpPr/>
          <p:nvPr/>
        </p:nvSpPr>
        <p:spPr>
          <a:xfrm>
            <a:off x="8326175" y="2104612"/>
            <a:ext cx="52493" cy="171873"/>
          </a:xfrm>
          <a:custGeom>
            <a:avLst/>
            <a:gdLst/>
            <a:ahLst/>
            <a:cxnLst/>
            <a:rect l="l" t="t" r="r" b="b"/>
            <a:pathLst>
              <a:path w="39370" h="128905">
                <a:moveTo>
                  <a:pt x="0" y="91385"/>
                </a:moveTo>
                <a:lnTo>
                  <a:pt x="19329" y="128427"/>
                </a:lnTo>
                <a:lnTo>
                  <a:pt x="35531" y="97609"/>
                </a:lnTo>
                <a:lnTo>
                  <a:pt x="12896" y="97581"/>
                </a:lnTo>
                <a:lnTo>
                  <a:pt x="12905" y="91403"/>
                </a:lnTo>
                <a:lnTo>
                  <a:pt x="0" y="91385"/>
                </a:lnTo>
                <a:close/>
              </a:path>
              <a:path w="39370" h="128905">
                <a:moveTo>
                  <a:pt x="12905" y="91403"/>
                </a:moveTo>
                <a:lnTo>
                  <a:pt x="12896" y="97581"/>
                </a:lnTo>
                <a:lnTo>
                  <a:pt x="25820" y="97609"/>
                </a:lnTo>
                <a:lnTo>
                  <a:pt x="25830" y="91421"/>
                </a:lnTo>
                <a:lnTo>
                  <a:pt x="12905" y="91403"/>
                </a:lnTo>
                <a:close/>
              </a:path>
              <a:path w="39370" h="128905">
                <a:moveTo>
                  <a:pt x="25830" y="91421"/>
                </a:moveTo>
                <a:lnTo>
                  <a:pt x="25820" y="97609"/>
                </a:lnTo>
                <a:lnTo>
                  <a:pt x="35531" y="97609"/>
                </a:lnTo>
                <a:lnTo>
                  <a:pt x="38774" y="91439"/>
                </a:lnTo>
                <a:lnTo>
                  <a:pt x="25830" y="91421"/>
                </a:lnTo>
                <a:close/>
              </a:path>
              <a:path w="39370" h="128905">
                <a:moveTo>
                  <a:pt x="13039" y="0"/>
                </a:moveTo>
                <a:lnTo>
                  <a:pt x="12905" y="91403"/>
                </a:lnTo>
                <a:lnTo>
                  <a:pt x="25830" y="91421"/>
                </a:lnTo>
                <a:lnTo>
                  <a:pt x="25964" y="27"/>
                </a:lnTo>
                <a:lnTo>
                  <a:pt x="130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52" name="object 52"/>
          <p:cNvSpPr txBox="1"/>
          <p:nvPr/>
        </p:nvSpPr>
        <p:spPr>
          <a:xfrm>
            <a:off x="1789024" y="3515311"/>
            <a:ext cx="1615440" cy="299611"/>
          </a:xfrm>
          <a:prstGeom prst="rect">
            <a:avLst/>
          </a:prstGeom>
        </p:spPr>
        <p:txBody>
          <a:bodyPr vert="horz" wrap="square" lIns="0" tIns="19472" rIns="0" bIns="0" rtlCol="0">
            <a:spAutoFit/>
          </a:bodyPr>
          <a:lstStyle/>
          <a:p>
            <a:pPr marL="49952" marR="40639" algn="ctr">
              <a:lnSpc>
                <a:spcPct val="104700"/>
              </a:lnSpc>
              <a:spcBef>
                <a:spcPts val="152"/>
              </a:spcBef>
            </a:pPr>
            <a:r>
              <a:rPr sz="533" spc="33" dirty="0">
                <a:latin typeface="Arial"/>
                <a:cs typeface="Arial"/>
              </a:rPr>
              <a:t>Realice prueba molecular rápida para  </a:t>
            </a:r>
            <a:r>
              <a:rPr sz="533" spc="40" dirty="0">
                <a:latin typeface="Arial"/>
                <a:cs typeface="Arial"/>
              </a:rPr>
              <a:t>medicamentos</a:t>
            </a:r>
            <a:r>
              <a:rPr sz="533" spc="-33" dirty="0">
                <a:latin typeface="Arial"/>
                <a:cs typeface="Arial"/>
              </a:rPr>
              <a:t> </a:t>
            </a:r>
            <a:r>
              <a:rPr sz="533" spc="40" dirty="0">
                <a:latin typeface="Arial"/>
                <a:cs typeface="Arial"/>
              </a:rPr>
              <a:t>de</a:t>
            </a:r>
            <a:r>
              <a:rPr sz="533" dirty="0">
                <a:latin typeface="Arial"/>
                <a:cs typeface="Arial"/>
              </a:rPr>
              <a:t> </a:t>
            </a:r>
            <a:r>
              <a:rPr sz="533" spc="40" dirty="0">
                <a:latin typeface="Arial"/>
                <a:cs typeface="Arial"/>
              </a:rPr>
              <a:t>segunda</a:t>
            </a:r>
            <a:r>
              <a:rPr sz="533" spc="-20" dirty="0">
                <a:latin typeface="Arial"/>
                <a:cs typeface="Arial"/>
              </a:rPr>
              <a:t> </a:t>
            </a:r>
            <a:r>
              <a:rPr sz="533" spc="20" dirty="0">
                <a:latin typeface="Arial"/>
                <a:cs typeface="Arial"/>
              </a:rPr>
              <a:t>línea </a:t>
            </a:r>
            <a:r>
              <a:rPr sz="533" spc="33" dirty="0">
                <a:latin typeface="Arial"/>
                <a:cs typeface="Arial"/>
              </a:rPr>
              <a:t>y</a:t>
            </a:r>
            <a:r>
              <a:rPr sz="533" spc="13" dirty="0">
                <a:latin typeface="Arial"/>
                <a:cs typeface="Arial"/>
              </a:rPr>
              <a:t> </a:t>
            </a:r>
            <a:r>
              <a:rPr sz="533" spc="27" dirty="0">
                <a:latin typeface="Arial"/>
                <a:cs typeface="Arial"/>
              </a:rPr>
              <a:t>cultivo</a:t>
            </a:r>
            <a:r>
              <a:rPr sz="533" spc="-13" dirty="0">
                <a:latin typeface="Arial"/>
                <a:cs typeface="Arial"/>
              </a:rPr>
              <a:t> </a:t>
            </a:r>
            <a:r>
              <a:rPr sz="533" spc="40" dirty="0">
                <a:latin typeface="Arial"/>
                <a:cs typeface="Arial"/>
              </a:rPr>
              <a:t>en</a:t>
            </a:r>
            <a:endParaRPr sz="533">
              <a:latin typeface="Arial"/>
              <a:cs typeface="Arial"/>
            </a:endParaRPr>
          </a:p>
          <a:p>
            <a:pPr marL="4233" algn="ctr">
              <a:spcBef>
                <a:spcPts val="220"/>
              </a:spcBef>
            </a:pPr>
            <a:r>
              <a:rPr sz="533" spc="33" dirty="0">
                <a:latin typeface="Arial"/>
                <a:cs typeface="Arial"/>
              </a:rPr>
              <a:t>medio</a:t>
            </a:r>
            <a:r>
              <a:rPr sz="533" spc="7" dirty="0">
                <a:latin typeface="Arial"/>
                <a:cs typeface="Arial"/>
              </a:rPr>
              <a:t> </a:t>
            </a:r>
            <a:r>
              <a:rPr sz="533" spc="20" dirty="0">
                <a:latin typeface="Arial"/>
                <a:cs typeface="Arial"/>
              </a:rPr>
              <a:t>líquido</a:t>
            </a:r>
            <a:r>
              <a:rPr sz="533" spc="40" dirty="0">
                <a:latin typeface="Arial"/>
                <a:cs typeface="Arial"/>
              </a:rPr>
              <a:t> </a:t>
            </a:r>
            <a:r>
              <a:rPr sz="533" spc="27" dirty="0">
                <a:latin typeface="Arial"/>
                <a:cs typeface="Arial"/>
              </a:rPr>
              <a:t>apartir</a:t>
            </a:r>
            <a:r>
              <a:rPr sz="533" spc="-13" dirty="0">
                <a:latin typeface="Arial"/>
                <a:cs typeface="Arial"/>
              </a:rPr>
              <a:t> </a:t>
            </a:r>
            <a:r>
              <a:rPr sz="533" spc="40" dirty="0">
                <a:latin typeface="Arial"/>
                <a:cs typeface="Arial"/>
              </a:rPr>
              <a:t>de</a:t>
            </a:r>
            <a:r>
              <a:rPr sz="533" spc="13" dirty="0">
                <a:latin typeface="Arial"/>
                <a:cs typeface="Arial"/>
              </a:rPr>
              <a:t> </a:t>
            </a:r>
            <a:r>
              <a:rPr sz="533" spc="40" dirty="0">
                <a:latin typeface="Arial"/>
                <a:cs typeface="Arial"/>
              </a:rPr>
              <a:t>muestra</a:t>
            </a:r>
            <a:r>
              <a:rPr sz="533" spc="-7" dirty="0">
                <a:latin typeface="Arial"/>
                <a:cs typeface="Arial"/>
              </a:rPr>
              <a:t> </a:t>
            </a:r>
            <a:r>
              <a:rPr sz="533" spc="27" dirty="0">
                <a:latin typeface="Arial"/>
                <a:cs typeface="Arial"/>
              </a:rPr>
              <a:t>positiva.</a:t>
            </a:r>
            <a:r>
              <a:rPr sz="533" spc="-20" dirty="0">
                <a:latin typeface="Arial"/>
                <a:cs typeface="Arial"/>
              </a:rPr>
              <a:t> </a:t>
            </a:r>
            <a:r>
              <a:rPr sz="800" b="1" spc="20" baseline="27777" dirty="0">
                <a:solidFill>
                  <a:srgbClr val="FF0000"/>
                </a:solidFill>
                <a:latin typeface="Arial"/>
                <a:cs typeface="Arial"/>
              </a:rPr>
              <a:t>d</a:t>
            </a:r>
            <a:endParaRPr sz="800" baseline="27777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148997" y="4520941"/>
            <a:ext cx="551179" cy="268343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9472" marR="6773" indent="-3387" algn="just">
              <a:lnSpc>
                <a:spcPct val="102899"/>
              </a:lnSpc>
              <a:spcBef>
                <a:spcPts val="160"/>
              </a:spcBef>
            </a:pPr>
            <a:r>
              <a:rPr sz="533" spc="33" dirty="0">
                <a:latin typeface="Arial"/>
                <a:cs typeface="Arial"/>
              </a:rPr>
              <a:t>Tratamiento</a:t>
            </a:r>
            <a:r>
              <a:rPr sz="533" spc="-87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de  </a:t>
            </a:r>
            <a:r>
              <a:rPr sz="533" spc="40" dirty="0">
                <a:latin typeface="Arial"/>
                <a:cs typeface="Arial"/>
              </a:rPr>
              <a:t>acuerdo</a:t>
            </a:r>
            <a:r>
              <a:rPr sz="533" spc="-53" dirty="0">
                <a:latin typeface="Arial"/>
                <a:cs typeface="Arial"/>
              </a:rPr>
              <a:t> </a:t>
            </a:r>
            <a:r>
              <a:rPr sz="533" spc="40" dirty="0">
                <a:latin typeface="Arial"/>
                <a:cs typeface="Arial"/>
              </a:rPr>
              <a:t>con</a:t>
            </a:r>
            <a:r>
              <a:rPr sz="533" spc="-53" dirty="0">
                <a:latin typeface="Arial"/>
                <a:cs typeface="Arial"/>
              </a:rPr>
              <a:t> </a:t>
            </a:r>
            <a:r>
              <a:rPr sz="533" spc="27" dirty="0">
                <a:latin typeface="Arial"/>
                <a:cs typeface="Arial"/>
              </a:rPr>
              <a:t>la  </a:t>
            </a:r>
            <a:r>
              <a:rPr sz="533" spc="40" dirty="0">
                <a:latin typeface="Arial"/>
                <a:cs typeface="Arial"/>
              </a:rPr>
              <a:t>norma</a:t>
            </a:r>
            <a:r>
              <a:rPr sz="533" spc="-47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del</a:t>
            </a:r>
            <a:r>
              <a:rPr sz="533" spc="-40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PNT</a:t>
            </a:r>
            <a:endParaRPr sz="533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246123" y="4714697"/>
            <a:ext cx="742527" cy="634917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50799" marR="40639" algn="ctr">
              <a:lnSpc>
                <a:spcPct val="103299"/>
              </a:lnSpc>
              <a:spcBef>
                <a:spcPts val="160"/>
              </a:spcBef>
            </a:pPr>
            <a:r>
              <a:rPr sz="533" spc="33" dirty="0">
                <a:latin typeface="Arial"/>
                <a:cs typeface="Arial"/>
              </a:rPr>
              <a:t>Ajustar  tratamiento de  </a:t>
            </a:r>
            <a:r>
              <a:rPr sz="533" spc="40" dirty="0">
                <a:latin typeface="Arial"/>
                <a:cs typeface="Arial"/>
              </a:rPr>
              <a:t>acuerdo con </a:t>
            </a:r>
            <a:r>
              <a:rPr sz="533" spc="27" dirty="0">
                <a:latin typeface="Arial"/>
                <a:cs typeface="Arial"/>
              </a:rPr>
              <a:t>la  </a:t>
            </a:r>
            <a:r>
              <a:rPr sz="533" spc="40" dirty="0">
                <a:latin typeface="Arial"/>
                <a:cs typeface="Arial"/>
              </a:rPr>
              <a:t>norma </a:t>
            </a:r>
            <a:r>
              <a:rPr sz="533" spc="33" dirty="0">
                <a:latin typeface="Arial"/>
                <a:cs typeface="Arial"/>
              </a:rPr>
              <a:t>del PNT y  </a:t>
            </a:r>
            <a:r>
              <a:rPr sz="533" spc="27" dirty="0">
                <a:latin typeface="Arial"/>
                <a:cs typeface="Arial"/>
              </a:rPr>
              <a:t>envío </a:t>
            </a:r>
            <a:r>
              <a:rPr sz="533" spc="40" dirty="0">
                <a:latin typeface="Arial"/>
                <a:cs typeface="Arial"/>
              </a:rPr>
              <a:t>de </a:t>
            </a:r>
            <a:r>
              <a:rPr sz="533" spc="27" dirty="0">
                <a:latin typeface="Arial"/>
                <a:cs typeface="Arial"/>
              </a:rPr>
              <a:t>cultivo  positivo</a:t>
            </a:r>
            <a:r>
              <a:rPr sz="533" spc="-33" dirty="0">
                <a:latin typeface="Arial"/>
                <a:cs typeface="Arial"/>
              </a:rPr>
              <a:t> </a:t>
            </a:r>
            <a:r>
              <a:rPr sz="533" spc="27" dirty="0">
                <a:latin typeface="Arial"/>
                <a:cs typeface="Arial"/>
              </a:rPr>
              <a:t>al</a:t>
            </a:r>
            <a:r>
              <a:rPr sz="533" spc="-20" dirty="0">
                <a:latin typeface="Arial"/>
                <a:cs typeface="Arial"/>
              </a:rPr>
              <a:t> </a:t>
            </a:r>
            <a:r>
              <a:rPr sz="533" spc="47" dirty="0">
                <a:latin typeface="Arial"/>
                <a:cs typeface="Arial"/>
              </a:rPr>
              <a:t>LNR</a:t>
            </a:r>
            <a:r>
              <a:rPr sz="533" spc="-7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del</a:t>
            </a:r>
            <a:endParaRPr sz="533">
              <a:latin typeface="Arial"/>
              <a:cs typeface="Arial"/>
            </a:endParaRPr>
          </a:p>
          <a:p>
            <a:pPr algn="ctr">
              <a:spcBef>
                <a:spcPts val="247"/>
              </a:spcBef>
            </a:pPr>
            <a:r>
              <a:rPr sz="533" spc="33" dirty="0">
                <a:latin typeface="Arial"/>
                <a:cs typeface="Arial"/>
              </a:rPr>
              <a:t>INS.</a:t>
            </a:r>
            <a:r>
              <a:rPr sz="800" b="1" spc="49" baseline="27777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endParaRPr sz="800" baseline="27777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884754" y="2358077"/>
            <a:ext cx="833967" cy="693523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6933" marR="6773" indent="-847" algn="ctr">
              <a:lnSpc>
                <a:spcPct val="103299"/>
              </a:lnSpc>
              <a:spcBef>
                <a:spcPts val="160"/>
              </a:spcBef>
            </a:pPr>
            <a:r>
              <a:rPr sz="533" spc="27" dirty="0">
                <a:latin typeface="Arial"/>
                <a:cs typeface="Arial"/>
              </a:rPr>
              <a:t>Si </a:t>
            </a:r>
            <a:r>
              <a:rPr sz="533" spc="40" dirty="0">
                <a:latin typeface="Arial"/>
                <a:cs typeface="Arial"/>
              </a:rPr>
              <a:t>se ha </a:t>
            </a:r>
            <a:r>
              <a:rPr sz="533" spc="33" dirty="0">
                <a:latin typeface="Arial"/>
                <a:cs typeface="Arial"/>
              </a:rPr>
              <a:t>iniciado  tratamiento,</a:t>
            </a:r>
            <a:r>
              <a:rPr sz="533" spc="-60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evaluar</a:t>
            </a:r>
            <a:r>
              <a:rPr sz="533" spc="-47" dirty="0">
                <a:latin typeface="Arial"/>
                <a:cs typeface="Arial"/>
              </a:rPr>
              <a:t> </a:t>
            </a:r>
            <a:r>
              <a:rPr sz="533" spc="27" dirty="0">
                <a:latin typeface="Arial"/>
                <a:cs typeface="Arial"/>
              </a:rPr>
              <a:t>al  </a:t>
            </a:r>
            <a:r>
              <a:rPr sz="533" spc="33" dirty="0">
                <a:latin typeface="Arial"/>
                <a:cs typeface="Arial"/>
              </a:rPr>
              <a:t>paciente</a:t>
            </a:r>
            <a:r>
              <a:rPr sz="533" spc="-80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clínicamente</a:t>
            </a:r>
            <a:r>
              <a:rPr sz="533" spc="-60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y  correlacionar </a:t>
            </a:r>
            <a:r>
              <a:rPr sz="533" spc="40" dirty="0">
                <a:latin typeface="Arial"/>
                <a:cs typeface="Arial"/>
              </a:rPr>
              <a:t>con  </a:t>
            </a:r>
            <a:r>
              <a:rPr sz="533" spc="33" dirty="0">
                <a:latin typeface="Arial"/>
                <a:cs typeface="Arial"/>
              </a:rPr>
              <a:t>resultados </a:t>
            </a:r>
            <a:r>
              <a:rPr sz="533" spc="40" dirty="0">
                <a:latin typeface="Arial"/>
                <a:cs typeface="Arial"/>
              </a:rPr>
              <a:t>de </a:t>
            </a:r>
            <a:r>
              <a:rPr sz="533" spc="33" dirty="0">
                <a:latin typeface="Arial"/>
                <a:cs typeface="Arial"/>
              </a:rPr>
              <a:t>otras  pruebas</a:t>
            </a:r>
            <a:r>
              <a:rPr sz="533" spc="-40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diagnósticas.</a:t>
            </a:r>
            <a:endParaRPr sz="533">
              <a:latin typeface="Arial"/>
              <a:cs typeface="Arial"/>
            </a:endParaRPr>
          </a:p>
          <a:p>
            <a:pPr marL="131230" marR="121070" algn="ctr">
              <a:lnSpc>
                <a:spcPct val="104600"/>
              </a:lnSpc>
            </a:pPr>
            <a:r>
              <a:rPr sz="533" spc="33" dirty="0">
                <a:latin typeface="Arial"/>
                <a:cs typeface="Arial"/>
              </a:rPr>
              <a:t>Considerar</a:t>
            </a:r>
            <a:r>
              <a:rPr sz="533" spc="-100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otros </a:t>
            </a:r>
            <a:r>
              <a:rPr sz="533" spc="20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diagnósticos.</a:t>
            </a:r>
            <a:endParaRPr sz="533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309529" y="2074589"/>
            <a:ext cx="111760" cy="105093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6933">
              <a:spcBef>
                <a:spcPts val="180"/>
              </a:spcBef>
            </a:pPr>
            <a:r>
              <a:rPr sz="533" spc="20" dirty="0">
                <a:latin typeface="Arial"/>
                <a:cs typeface="Arial"/>
              </a:rPr>
              <a:t>(-)</a:t>
            </a:r>
            <a:endParaRPr sz="533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4832864" y="2076125"/>
            <a:ext cx="132080" cy="105093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6933">
              <a:spcBef>
                <a:spcPts val="180"/>
              </a:spcBef>
            </a:pPr>
            <a:r>
              <a:rPr sz="533" spc="27" dirty="0">
                <a:latin typeface="Arial"/>
                <a:cs typeface="Arial"/>
              </a:rPr>
              <a:t>(+)</a:t>
            </a:r>
            <a:endParaRPr sz="533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730517" y="2073475"/>
            <a:ext cx="602827" cy="185990"/>
          </a:xfrm>
          <a:prstGeom prst="rect">
            <a:avLst/>
          </a:prstGeom>
        </p:spPr>
        <p:txBody>
          <a:bodyPr vert="horz" wrap="square" lIns="0" tIns="19472" rIns="0" bIns="0" rtlCol="0">
            <a:spAutoFit/>
          </a:bodyPr>
          <a:lstStyle/>
          <a:p>
            <a:pPr marL="16933" marR="6773" indent="54185">
              <a:lnSpc>
                <a:spcPct val="104700"/>
              </a:lnSpc>
              <a:spcBef>
                <a:spcPts val="152"/>
              </a:spcBef>
            </a:pPr>
            <a:r>
              <a:rPr sz="533" spc="40" dirty="0">
                <a:latin typeface="Arial"/>
                <a:cs typeface="Arial"/>
              </a:rPr>
              <a:t>Contaminado  prueba</a:t>
            </a:r>
            <a:r>
              <a:rPr sz="533" spc="-60" dirty="0">
                <a:latin typeface="Arial"/>
                <a:cs typeface="Arial"/>
              </a:rPr>
              <a:t> </a:t>
            </a:r>
            <a:r>
              <a:rPr sz="533" spc="40" dirty="0">
                <a:latin typeface="Arial"/>
                <a:cs typeface="Arial"/>
              </a:rPr>
              <a:t>no</a:t>
            </a:r>
            <a:r>
              <a:rPr sz="533" spc="-27" dirty="0">
                <a:latin typeface="Arial"/>
                <a:cs typeface="Arial"/>
              </a:rPr>
              <a:t> </a:t>
            </a:r>
            <a:r>
              <a:rPr sz="533" spc="27" dirty="0">
                <a:latin typeface="Arial"/>
                <a:cs typeface="Arial"/>
              </a:rPr>
              <a:t>válida</a:t>
            </a:r>
            <a:endParaRPr sz="533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069385" y="4191721"/>
            <a:ext cx="1009227" cy="299611"/>
          </a:xfrm>
          <a:prstGeom prst="rect">
            <a:avLst/>
          </a:prstGeom>
        </p:spPr>
        <p:txBody>
          <a:bodyPr vert="horz" wrap="square" lIns="0" tIns="19472" rIns="0" bIns="0" rtlCol="0">
            <a:spAutoFit/>
          </a:bodyPr>
          <a:lstStyle/>
          <a:p>
            <a:pPr marL="50799" marR="40639" indent="-3387" algn="ctr">
              <a:lnSpc>
                <a:spcPct val="104600"/>
              </a:lnSpc>
              <a:spcBef>
                <a:spcPts val="152"/>
              </a:spcBef>
            </a:pPr>
            <a:r>
              <a:rPr sz="533" spc="33" dirty="0">
                <a:latin typeface="Arial"/>
                <a:cs typeface="Arial"/>
              </a:rPr>
              <a:t>Realice </a:t>
            </a:r>
            <a:r>
              <a:rPr sz="533" spc="40" dirty="0">
                <a:latin typeface="Arial"/>
                <a:cs typeface="Arial"/>
              </a:rPr>
              <a:t>prueba de  </a:t>
            </a:r>
            <a:r>
              <a:rPr sz="533" spc="33" dirty="0">
                <a:latin typeface="Arial"/>
                <a:cs typeface="Arial"/>
              </a:rPr>
              <a:t>sensibilidad</a:t>
            </a:r>
            <a:r>
              <a:rPr sz="533" spc="-60" dirty="0">
                <a:latin typeface="Arial"/>
                <a:cs typeface="Arial"/>
              </a:rPr>
              <a:t> </a:t>
            </a:r>
            <a:r>
              <a:rPr sz="533" spc="40" dirty="0">
                <a:latin typeface="Arial"/>
                <a:cs typeface="Arial"/>
              </a:rPr>
              <a:t>a</a:t>
            </a:r>
            <a:r>
              <a:rPr sz="533" spc="-27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fármacos</a:t>
            </a:r>
            <a:r>
              <a:rPr sz="533" spc="-33" dirty="0">
                <a:latin typeface="Arial"/>
                <a:cs typeface="Arial"/>
              </a:rPr>
              <a:t> </a:t>
            </a:r>
            <a:r>
              <a:rPr sz="533" spc="40" dirty="0">
                <a:latin typeface="Arial"/>
                <a:cs typeface="Arial"/>
              </a:rPr>
              <a:t>de</a:t>
            </a:r>
            <a:endParaRPr sz="533">
              <a:latin typeface="Arial"/>
              <a:cs typeface="Arial"/>
            </a:endParaRPr>
          </a:p>
          <a:p>
            <a:pPr algn="ctr">
              <a:spcBef>
                <a:spcPts val="220"/>
              </a:spcBef>
            </a:pPr>
            <a:r>
              <a:rPr sz="533" spc="33" dirty="0">
                <a:latin typeface="Arial"/>
                <a:cs typeface="Arial"/>
              </a:rPr>
              <a:t>primera</a:t>
            </a:r>
            <a:r>
              <a:rPr sz="533" dirty="0">
                <a:latin typeface="Arial"/>
                <a:cs typeface="Arial"/>
              </a:rPr>
              <a:t> </a:t>
            </a:r>
            <a:r>
              <a:rPr sz="533" spc="20" dirty="0">
                <a:latin typeface="Arial"/>
                <a:cs typeface="Arial"/>
              </a:rPr>
              <a:t>línea.</a:t>
            </a:r>
            <a:r>
              <a:rPr sz="800" b="1" spc="29" baseline="27777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endParaRPr sz="800" baseline="27777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618312" y="2488861"/>
            <a:ext cx="918633" cy="440355"/>
          </a:xfrm>
          <a:prstGeom prst="rect">
            <a:avLst/>
          </a:prstGeom>
        </p:spPr>
        <p:txBody>
          <a:bodyPr vert="horz" wrap="square" lIns="0" tIns="19472" rIns="0" bIns="0" rtlCol="0">
            <a:spAutoFit/>
          </a:bodyPr>
          <a:lstStyle/>
          <a:p>
            <a:pPr marL="16086" marR="6773" algn="ctr">
              <a:lnSpc>
                <a:spcPct val="103800"/>
              </a:lnSpc>
              <a:spcBef>
                <a:spcPts val="152"/>
              </a:spcBef>
            </a:pPr>
            <a:r>
              <a:rPr sz="533" spc="33" dirty="0">
                <a:latin typeface="Arial"/>
                <a:cs typeface="Arial"/>
              </a:rPr>
              <a:t>Repetir</a:t>
            </a:r>
            <a:r>
              <a:rPr sz="533" spc="-67" dirty="0">
                <a:latin typeface="Arial"/>
                <a:cs typeface="Arial"/>
              </a:rPr>
              <a:t> </a:t>
            </a:r>
            <a:r>
              <a:rPr sz="533" spc="40" dirty="0">
                <a:latin typeface="Arial"/>
                <a:cs typeface="Arial"/>
              </a:rPr>
              <a:t>prueba</a:t>
            </a:r>
            <a:r>
              <a:rPr sz="533" spc="-27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evaluando  </a:t>
            </a:r>
            <a:r>
              <a:rPr sz="533" spc="27" dirty="0">
                <a:latin typeface="Arial"/>
                <a:cs typeface="Arial"/>
              </a:rPr>
              <a:t>al</a:t>
            </a:r>
            <a:r>
              <a:rPr sz="533" spc="-20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paciente</a:t>
            </a:r>
            <a:r>
              <a:rPr sz="533" spc="-60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clínicamente</a:t>
            </a:r>
            <a:r>
              <a:rPr sz="533" spc="-20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y  correlacionar </a:t>
            </a:r>
            <a:r>
              <a:rPr sz="533" spc="40" dirty="0">
                <a:latin typeface="Arial"/>
                <a:cs typeface="Arial"/>
              </a:rPr>
              <a:t>con  </a:t>
            </a:r>
            <a:r>
              <a:rPr sz="533" spc="33" dirty="0">
                <a:latin typeface="Arial"/>
                <a:cs typeface="Arial"/>
              </a:rPr>
              <a:t>resultados </a:t>
            </a:r>
            <a:r>
              <a:rPr sz="533" spc="40" dirty="0">
                <a:latin typeface="Arial"/>
                <a:cs typeface="Arial"/>
              </a:rPr>
              <a:t>de </a:t>
            </a:r>
            <a:r>
              <a:rPr sz="533" spc="33" dirty="0">
                <a:latin typeface="Arial"/>
                <a:cs typeface="Arial"/>
              </a:rPr>
              <a:t>otras  pruebas</a:t>
            </a:r>
            <a:r>
              <a:rPr sz="533" spc="-27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diagnósticas.</a:t>
            </a:r>
            <a:endParaRPr sz="533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4552845" y="2417393"/>
            <a:ext cx="695112" cy="268343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6086" marR="6773" algn="ctr">
              <a:lnSpc>
                <a:spcPct val="102899"/>
              </a:lnSpc>
              <a:spcBef>
                <a:spcPts val="160"/>
              </a:spcBef>
            </a:pPr>
            <a:r>
              <a:rPr sz="533" spc="33" dirty="0">
                <a:latin typeface="Arial"/>
                <a:cs typeface="Arial"/>
              </a:rPr>
              <a:t>Realice</a:t>
            </a:r>
            <a:r>
              <a:rPr sz="533" spc="-60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pruebas</a:t>
            </a:r>
            <a:r>
              <a:rPr sz="533" spc="-33" dirty="0">
                <a:latin typeface="Arial"/>
                <a:cs typeface="Arial"/>
              </a:rPr>
              <a:t> </a:t>
            </a:r>
            <a:r>
              <a:rPr sz="533" spc="40" dirty="0">
                <a:latin typeface="Arial"/>
                <a:cs typeface="Arial"/>
              </a:rPr>
              <a:t>de  </a:t>
            </a:r>
            <a:r>
              <a:rPr sz="533" spc="27" dirty="0">
                <a:latin typeface="Arial"/>
                <a:cs typeface="Arial"/>
              </a:rPr>
              <a:t>identificación </a:t>
            </a:r>
            <a:r>
              <a:rPr sz="533" spc="40" dirty="0">
                <a:latin typeface="Arial"/>
                <a:cs typeface="Arial"/>
              </a:rPr>
              <a:t>de  especie</a:t>
            </a:r>
            <a:endParaRPr sz="533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6827999" y="3257508"/>
            <a:ext cx="934720" cy="441211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6933" marR="6773" indent="4233" algn="ctr">
              <a:lnSpc>
                <a:spcPct val="103800"/>
              </a:lnSpc>
              <a:spcBef>
                <a:spcPts val="160"/>
              </a:spcBef>
            </a:pPr>
            <a:r>
              <a:rPr sz="533" spc="33" dirty="0">
                <a:latin typeface="Arial"/>
                <a:cs typeface="Arial"/>
              </a:rPr>
              <a:t>Si </a:t>
            </a:r>
            <a:r>
              <a:rPr sz="533" spc="27" dirty="0">
                <a:latin typeface="Arial"/>
                <a:cs typeface="Arial"/>
              </a:rPr>
              <a:t>existe mejoría clínica  </a:t>
            </a:r>
            <a:r>
              <a:rPr sz="533" spc="40" dirty="0">
                <a:latin typeface="Arial"/>
                <a:cs typeface="Arial"/>
              </a:rPr>
              <a:t>con </a:t>
            </a:r>
            <a:r>
              <a:rPr sz="533" spc="27" dirty="0">
                <a:latin typeface="Arial"/>
                <a:cs typeface="Arial"/>
              </a:rPr>
              <a:t>el </a:t>
            </a:r>
            <a:r>
              <a:rPr sz="533" spc="33" dirty="0">
                <a:latin typeface="Arial"/>
                <a:cs typeface="Arial"/>
              </a:rPr>
              <a:t>tratamiento  considerar</a:t>
            </a:r>
            <a:r>
              <a:rPr sz="533" spc="-67" dirty="0">
                <a:latin typeface="Arial"/>
                <a:cs typeface="Arial"/>
              </a:rPr>
              <a:t> </a:t>
            </a:r>
            <a:r>
              <a:rPr sz="533" spc="40" dirty="0">
                <a:latin typeface="Arial"/>
                <a:cs typeface="Arial"/>
              </a:rPr>
              <a:t>su</a:t>
            </a:r>
            <a:r>
              <a:rPr sz="533" spc="-40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continuidad,  </a:t>
            </a:r>
            <a:r>
              <a:rPr sz="533" spc="40" dirty="0">
                <a:latin typeface="Arial"/>
                <a:cs typeface="Arial"/>
              </a:rPr>
              <a:t>de</a:t>
            </a:r>
            <a:r>
              <a:rPr sz="533" spc="-20" dirty="0">
                <a:latin typeface="Arial"/>
                <a:cs typeface="Arial"/>
              </a:rPr>
              <a:t> </a:t>
            </a:r>
            <a:r>
              <a:rPr sz="533" spc="27" dirty="0">
                <a:latin typeface="Arial"/>
                <a:cs typeface="Arial"/>
              </a:rPr>
              <a:t>lo</a:t>
            </a:r>
            <a:r>
              <a:rPr sz="533" spc="-20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contrario,</a:t>
            </a:r>
            <a:r>
              <a:rPr sz="533" spc="-47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considerar  otros</a:t>
            </a:r>
            <a:r>
              <a:rPr sz="533" spc="-20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diagnósticos.</a:t>
            </a:r>
            <a:endParaRPr sz="533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4298448" y="3215447"/>
            <a:ext cx="537633" cy="187103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42332">
              <a:spcBef>
                <a:spcPts val="180"/>
              </a:spcBef>
            </a:pPr>
            <a:r>
              <a:rPr sz="533" spc="60" dirty="0">
                <a:latin typeface="Arial"/>
                <a:cs typeface="Arial"/>
              </a:rPr>
              <a:t>D</a:t>
            </a:r>
            <a:r>
              <a:rPr sz="533" spc="40" dirty="0">
                <a:latin typeface="Arial"/>
                <a:cs typeface="Arial"/>
              </a:rPr>
              <a:t>e</a:t>
            </a:r>
            <a:r>
              <a:rPr sz="533" spc="27" dirty="0">
                <a:latin typeface="Arial"/>
                <a:cs typeface="Arial"/>
              </a:rPr>
              <a:t>t</a:t>
            </a:r>
            <a:r>
              <a:rPr sz="533" spc="40" dirty="0">
                <a:latin typeface="Arial"/>
                <a:cs typeface="Arial"/>
              </a:rPr>
              <a:t>ecc</a:t>
            </a:r>
            <a:r>
              <a:rPr sz="533" spc="33" dirty="0">
                <a:latin typeface="Arial"/>
                <a:cs typeface="Arial"/>
              </a:rPr>
              <a:t>ión</a:t>
            </a:r>
            <a:r>
              <a:rPr sz="533" spc="-40" dirty="0">
                <a:latin typeface="Arial"/>
                <a:cs typeface="Arial"/>
              </a:rPr>
              <a:t> </a:t>
            </a:r>
            <a:r>
              <a:rPr sz="533" spc="40" dirty="0">
                <a:latin typeface="Arial"/>
                <a:cs typeface="Arial"/>
              </a:rPr>
              <a:t>de</a:t>
            </a:r>
            <a:endParaRPr sz="533">
              <a:latin typeface="Arial"/>
              <a:cs typeface="Arial"/>
            </a:endParaRPr>
          </a:p>
          <a:p>
            <a:pPr marL="16933">
              <a:spcBef>
                <a:spcPts val="33"/>
              </a:spcBef>
            </a:pPr>
            <a:r>
              <a:rPr sz="533" i="1" spc="33" dirty="0">
                <a:latin typeface="Arial"/>
                <a:cs typeface="Arial"/>
              </a:rPr>
              <a:t>M.tuberculosis</a:t>
            </a:r>
            <a:endParaRPr sz="533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4233343" y="3669420"/>
            <a:ext cx="651087" cy="268343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9472" marR="6773" indent="-3387" algn="just">
              <a:lnSpc>
                <a:spcPct val="102899"/>
              </a:lnSpc>
              <a:spcBef>
                <a:spcPts val="160"/>
              </a:spcBef>
            </a:pPr>
            <a:r>
              <a:rPr sz="533" spc="27" dirty="0">
                <a:latin typeface="Arial"/>
                <a:cs typeface="Arial"/>
              </a:rPr>
              <a:t>Iniciar</a:t>
            </a:r>
            <a:r>
              <a:rPr sz="533" spc="-73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tratamiento  </a:t>
            </a:r>
            <a:r>
              <a:rPr sz="533" spc="40" dirty="0">
                <a:latin typeface="Arial"/>
                <a:cs typeface="Arial"/>
              </a:rPr>
              <a:t>de</a:t>
            </a:r>
            <a:r>
              <a:rPr sz="533" spc="-27" dirty="0">
                <a:latin typeface="Arial"/>
                <a:cs typeface="Arial"/>
              </a:rPr>
              <a:t> </a:t>
            </a:r>
            <a:r>
              <a:rPr sz="533" spc="40" dirty="0">
                <a:latin typeface="Arial"/>
                <a:cs typeface="Arial"/>
              </a:rPr>
              <a:t>acuerdo</a:t>
            </a:r>
            <a:r>
              <a:rPr sz="533" spc="-47" dirty="0">
                <a:latin typeface="Arial"/>
                <a:cs typeface="Arial"/>
              </a:rPr>
              <a:t> </a:t>
            </a:r>
            <a:r>
              <a:rPr sz="533" spc="40" dirty="0">
                <a:latin typeface="Arial"/>
                <a:cs typeface="Arial"/>
              </a:rPr>
              <a:t>con</a:t>
            </a:r>
            <a:r>
              <a:rPr sz="533" spc="-47" dirty="0">
                <a:latin typeface="Arial"/>
                <a:cs typeface="Arial"/>
              </a:rPr>
              <a:t> </a:t>
            </a:r>
            <a:r>
              <a:rPr sz="533" spc="27" dirty="0">
                <a:latin typeface="Arial"/>
                <a:cs typeface="Arial"/>
              </a:rPr>
              <a:t>la  </a:t>
            </a:r>
            <a:r>
              <a:rPr sz="533" spc="40" dirty="0">
                <a:latin typeface="Arial"/>
                <a:cs typeface="Arial"/>
              </a:rPr>
              <a:t>norma </a:t>
            </a:r>
            <a:r>
              <a:rPr sz="533" spc="33" dirty="0">
                <a:latin typeface="Arial"/>
                <a:cs typeface="Arial"/>
              </a:rPr>
              <a:t>del</a:t>
            </a:r>
            <a:r>
              <a:rPr sz="533" spc="-67" dirty="0">
                <a:latin typeface="Arial"/>
                <a:cs typeface="Arial"/>
              </a:rPr>
              <a:t> </a:t>
            </a:r>
            <a:r>
              <a:rPr sz="533" spc="27" dirty="0">
                <a:latin typeface="Arial"/>
                <a:cs typeface="Arial"/>
              </a:rPr>
              <a:t>PNT.</a:t>
            </a:r>
            <a:endParaRPr sz="533">
              <a:latin typeface="Arial"/>
              <a:cs typeface="Arial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8288760" y="1756399"/>
            <a:ext cx="52493" cy="133773"/>
          </a:xfrm>
          <a:custGeom>
            <a:avLst/>
            <a:gdLst/>
            <a:ahLst/>
            <a:cxnLst/>
            <a:rect l="l" t="t" r="r" b="b"/>
            <a:pathLst>
              <a:path w="39370" h="100330">
                <a:moveTo>
                  <a:pt x="12924" y="63062"/>
                </a:moveTo>
                <a:lnTo>
                  <a:pt x="0" y="63062"/>
                </a:lnTo>
                <a:lnTo>
                  <a:pt x="19387" y="100076"/>
                </a:lnTo>
                <a:lnTo>
                  <a:pt x="35543" y="69231"/>
                </a:lnTo>
                <a:lnTo>
                  <a:pt x="12924" y="69231"/>
                </a:lnTo>
                <a:lnTo>
                  <a:pt x="12924" y="63062"/>
                </a:lnTo>
                <a:close/>
              </a:path>
              <a:path w="39370" h="100330">
                <a:moveTo>
                  <a:pt x="25849" y="0"/>
                </a:moveTo>
                <a:lnTo>
                  <a:pt x="12924" y="0"/>
                </a:lnTo>
                <a:lnTo>
                  <a:pt x="12924" y="69231"/>
                </a:lnTo>
                <a:lnTo>
                  <a:pt x="25849" y="69231"/>
                </a:lnTo>
                <a:lnTo>
                  <a:pt x="25849" y="0"/>
                </a:lnTo>
                <a:close/>
              </a:path>
              <a:path w="39370" h="100330">
                <a:moveTo>
                  <a:pt x="38774" y="63062"/>
                </a:moveTo>
                <a:lnTo>
                  <a:pt x="25849" y="63062"/>
                </a:lnTo>
                <a:lnTo>
                  <a:pt x="25849" y="69231"/>
                </a:lnTo>
                <a:lnTo>
                  <a:pt x="35543" y="69231"/>
                </a:lnTo>
                <a:lnTo>
                  <a:pt x="38774" y="630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66" name="object 66"/>
          <p:cNvSpPr/>
          <p:nvPr/>
        </p:nvSpPr>
        <p:spPr>
          <a:xfrm>
            <a:off x="9268788" y="1756361"/>
            <a:ext cx="52493" cy="142240"/>
          </a:xfrm>
          <a:custGeom>
            <a:avLst/>
            <a:gdLst/>
            <a:ahLst/>
            <a:cxnLst/>
            <a:rect l="l" t="t" r="r" b="b"/>
            <a:pathLst>
              <a:path w="39370" h="106680">
                <a:moveTo>
                  <a:pt x="12913" y="69340"/>
                </a:moveTo>
                <a:lnTo>
                  <a:pt x="0" y="69423"/>
                </a:lnTo>
                <a:lnTo>
                  <a:pt x="19617" y="106300"/>
                </a:lnTo>
                <a:lnTo>
                  <a:pt x="35506" y="75509"/>
                </a:lnTo>
                <a:lnTo>
                  <a:pt x="12953" y="75509"/>
                </a:lnTo>
                <a:lnTo>
                  <a:pt x="12913" y="69340"/>
                </a:lnTo>
                <a:close/>
              </a:path>
              <a:path w="39370" h="106680">
                <a:moveTo>
                  <a:pt x="25838" y="69258"/>
                </a:moveTo>
                <a:lnTo>
                  <a:pt x="12913" y="69340"/>
                </a:lnTo>
                <a:lnTo>
                  <a:pt x="12953" y="75509"/>
                </a:lnTo>
                <a:lnTo>
                  <a:pt x="25878" y="75427"/>
                </a:lnTo>
                <a:lnTo>
                  <a:pt x="25838" y="69258"/>
                </a:lnTo>
                <a:close/>
              </a:path>
              <a:path w="39370" h="106680">
                <a:moveTo>
                  <a:pt x="38774" y="69176"/>
                </a:moveTo>
                <a:lnTo>
                  <a:pt x="25838" y="69258"/>
                </a:lnTo>
                <a:lnTo>
                  <a:pt x="25878" y="75427"/>
                </a:lnTo>
                <a:lnTo>
                  <a:pt x="12953" y="75509"/>
                </a:lnTo>
                <a:lnTo>
                  <a:pt x="35506" y="75509"/>
                </a:lnTo>
                <a:lnTo>
                  <a:pt x="38774" y="69176"/>
                </a:lnTo>
                <a:close/>
              </a:path>
              <a:path w="39370" h="106680">
                <a:moveTo>
                  <a:pt x="25390" y="0"/>
                </a:moveTo>
                <a:lnTo>
                  <a:pt x="12465" y="82"/>
                </a:lnTo>
                <a:lnTo>
                  <a:pt x="12913" y="69340"/>
                </a:lnTo>
                <a:lnTo>
                  <a:pt x="25838" y="69258"/>
                </a:lnTo>
                <a:lnTo>
                  <a:pt x="253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67" name="object 67"/>
          <p:cNvSpPr txBox="1"/>
          <p:nvPr/>
        </p:nvSpPr>
        <p:spPr>
          <a:xfrm>
            <a:off x="5138388" y="3177444"/>
            <a:ext cx="557107" cy="268343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6933" marR="6773" indent="33866" algn="just">
              <a:lnSpc>
                <a:spcPct val="102899"/>
              </a:lnSpc>
              <a:spcBef>
                <a:spcPts val="160"/>
              </a:spcBef>
            </a:pPr>
            <a:r>
              <a:rPr sz="533" spc="40" dirty="0">
                <a:latin typeface="Arial"/>
                <a:cs typeface="Arial"/>
              </a:rPr>
              <a:t>Detección de  </a:t>
            </a:r>
            <a:r>
              <a:rPr sz="533" spc="33" dirty="0">
                <a:latin typeface="Arial"/>
                <a:cs typeface="Arial"/>
              </a:rPr>
              <a:t>Mycobacteria  </a:t>
            </a:r>
            <a:r>
              <a:rPr sz="533" spc="40" dirty="0">
                <a:latin typeface="Arial"/>
                <a:cs typeface="Arial"/>
              </a:rPr>
              <a:t>No</a:t>
            </a:r>
            <a:r>
              <a:rPr sz="533" spc="-60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tuberculosa</a:t>
            </a:r>
            <a:endParaRPr sz="533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5088604" y="3639334"/>
            <a:ext cx="770467" cy="521681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6933" marR="6773" indent="-2540" algn="ctr">
              <a:lnSpc>
                <a:spcPct val="103299"/>
              </a:lnSpc>
              <a:spcBef>
                <a:spcPts val="160"/>
              </a:spcBef>
            </a:pPr>
            <a:r>
              <a:rPr sz="533" spc="33" dirty="0">
                <a:latin typeface="Arial"/>
                <a:cs typeface="Arial"/>
              </a:rPr>
              <a:t>Remitir </a:t>
            </a:r>
            <a:r>
              <a:rPr sz="533" spc="40" dirty="0">
                <a:latin typeface="Arial"/>
                <a:cs typeface="Arial"/>
              </a:rPr>
              <a:t>a </a:t>
            </a:r>
            <a:r>
              <a:rPr sz="533" spc="33" dirty="0">
                <a:latin typeface="Arial"/>
                <a:cs typeface="Arial"/>
              </a:rPr>
              <a:t>valoración  por </a:t>
            </a:r>
            <a:r>
              <a:rPr sz="533" spc="27" dirty="0">
                <a:latin typeface="Arial"/>
                <a:cs typeface="Arial"/>
              </a:rPr>
              <a:t>infectología </a:t>
            </a:r>
            <a:r>
              <a:rPr sz="533" spc="40" dirty="0">
                <a:latin typeface="Arial"/>
                <a:cs typeface="Arial"/>
              </a:rPr>
              <a:t>o  </a:t>
            </a:r>
            <a:r>
              <a:rPr sz="533" spc="33" dirty="0">
                <a:latin typeface="Arial"/>
                <a:cs typeface="Arial"/>
              </a:rPr>
              <a:t>neumología  pediátrica</a:t>
            </a:r>
            <a:r>
              <a:rPr sz="533" spc="-127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para </a:t>
            </a:r>
            <a:r>
              <a:rPr sz="533" spc="27" dirty="0">
                <a:latin typeface="Arial"/>
                <a:cs typeface="Arial"/>
              </a:rPr>
              <a:t>ajuste  </a:t>
            </a:r>
            <a:r>
              <a:rPr sz="533" spc="40" dirty="0">
                <a:latin typeface="Arial"/>
                <a:cs typeface="Arial"/>
              </a:rPr>
              <a:t>en esquema de  </a:t>
            </a:r>
            <a:r>
              <a:rPr sz="533" spc="33" dirty="0">
                <a:latin typeface="Arial"/>
                <a:cs typeface="Arial"/>
              </a:rPr>
              <a:t>tratamiento</a:t>
            </a:r>
            <a:endParaRPr sz="533">
              <a:latin typeface="Arial"/>
              <a:cs typeface="Arial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9940266" y="1789300"/>
            <a:ext cx="635845" cy="3387"/>
          </a:xfrm>
          <a:custGeom>
            <a:avLst/>
            <a:gdLst/>
            <a:ahLst/>
            <a:cxnLst/>
            <a:rect l="l" t="t" r="r" b="b"/>
            <a:pathLst>
              <a:path w="476884" h="2540">
                <a:moveTo>
                  <a:pt x="0" y="2193"/>
                </a:moveTo>
                <a:lnTo>
                  <a:pt x="476868" y="0"/>
                </a:lnTo>
              </a:path>
            </a:pathLst>
          </a:custGeom>
          <a:ln w="123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70" name="object 70"/>
          <p:cNvSpPr/>
          <p:nvPr/>
        </p:nvSpPr>
        <p:spPr>
          <a:xfrm>
            <a:off x="9739213" y="1471249"/>
            <a:ext cx="999913" cy="173567"/>
          </a:xfrm>
          <a:custGeom>
            <a:avLst/>
            <a:gdLst/>
            <a:ahLst/>
            <a:cxnLst/>
            <a:rect l="l" t="t" r="r" b="b"/>
            <a:pathLst>
              <a:path w="749934" h="130175">
                <a:moveTo>
                  <a:pt x="0" y="21605"/>
                </a:moveTo>
                <a:lnTo>
                  <a:pt x="1778" y="13198"/>
                </a:lnTo>
                <a:lnTo>
                  <a:pt x="6627" y="6330"/>
                </a:lnTo>
                <a:lnTo>
                  <a:pt x="13813" y="1698"/>
                </a:lnTo>
                <a:lnTo>
                  <a:pt x="22604" y="0"/>
                </a:lnTo>
                <a:lnTo>
                  <a:pt x="727007" y="0"/>
                </a:lnTo>
                <a:lnTo>
                  <a:pt x="735814" y="1698"/>
                </a:lnTo>
                <a:lnTo>
                  <a:pt x="743009" y="6330"/>
                </a:lnTo>
                <a:lnTo>
                  <a:pt x="747860" y="13198"/>
                </a:lnTo>
                <a:lnTo>
                  <a:pt x="749640" y="21605"/>
                </a:lnTo>
                <a:lnTo>
                  <a:pt x="749640" y="107973"/>
                </a:lnTo>
                <a:lnTo>
                  <a:pt x="747860" y="116376"/>
                </a:lnTo>
                <a:lnTo>
                  <a:pt x="743009" y="123234"/>
                </a:lnTo>
                <a:lnTo>
                  <a:pt x="735814" y="127857"/>
                </a:lnTo>
                <a:lnTo>
                  <a:pt x="727007" y="129551"/>
                </a:lnTo>
                <a:lnTo>
                  <a:pt x="22604" y="129551"/>
                </a:lnTo>
                <a:lnTo>
                  <a:pt x="13813" y="127857"/>
                </a:lnTo>
                <a:lnTo>
                  <a:pt x="6627" y="123234"/>
                </a:lnTo>
                <a:lnTo>
                  <a:pt x="1778" y="116376"/>
                </a:lnTo>
                <a:lnTo>
                  <a:pt x="0" y="107973"/>
                </a:lnTo>
                <a:lnTo>
                  <a:pt x="0" y="21605"/>
                </a:lnTo>
                <a:close/>
              </a:path>
            </a:pathLst>
          </a:custGeom>
          <a:ln w="123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71" name="object 71"/>
          <p:cNvSpPr txBox="1"/>
          <p:nvPr/>
        </p:nvSpPr>
        <p:spPr>
          <a:xfrm>
            <a:off x="9767954" y="1506191"/>
            <a:ext cx="947420" cy="10943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50799">
              <a:spcBef>
                <a:spcPts val="133"/>
              </a:spcBef>
            </a:pPr>
            <a:r>
              <a:rPr sz="533" spc="33" dirty="0">
                <a:latin typeface="Arial"/>
                <a:cs typeface="Arial"/>
              </a:rPr>
              <a:t>Prueba </a:t>
            </a:r>
            <a:r>
              <a:rPr sz="533" spc="40" dirty="0">
                <a:latin typeface="Arial"/>
                <a:cs typeface="Arial"/>
              </a:rPr>
              <a:t>de</a:t>
            </a:r>
            <a:r>
              <a:rPr sz="533" spc="-107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Tuberculina </a:t>
            </a:r>
            <a:r>
              <a:rPr sz="900" b="1" spc="29" baseline="24691" dirty="0">
                <a:solidFill>
                  <a:srgbClr val="FF0000"/>
                </a:solidFill>
                <a:latin typeface="Arial"/>
                <a:cs typeface="Arial"/>
              </a:rPr>
              <a:t>g</a:t>
            </a:r>
            <a:endParaRPr sz="900" baseline="24691">
              <a:latin typeface="Arial"/>
              <a:cs typeface="Arial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10213123" y="1646726"/>
            <a:ext cx="847" cy="136313"/>
          </a:xfrm>
          <a:custGeom>
            <a:avLst/>
            <a:gdLst/>
            <a:ahLst/>
            <a:cxnLst/>
            <a:rect l="l" t="t" r="r" b="b"/>
            <a:pathLst>
              <a:path w="634" h="102234">
                <a:moveTo>
                  <a:pt x="172" y="-6462"/>
                </a:moveTo>
                <a:lnTo>
                  <a:pt x="172" y="108184"/>
                </a:lnTo>
              </a:path>
            </a:pathLst>
          </a:custGeom>
          <a:ln w="132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73" name="object 73"/>
          <p:cNvSpPr/>
          <p:nvPr/>
        </p:nvSpPr>
        <p:spPr>
          <a:xfrm>
            <a:off x="9713364" y="1931876"/>
            <a:ext cx="471593" cy="252307"/>
          </a:xfrm>
          <a:custGeom>
            <a:avLst/>
            <a:gdLst/>
            <a:ahLst/>
            <a:cxnLst/>
            <a:rect l="l" t="t" r="r" b="b"/>
            <a:pathLst>
              <a:path w="353695" h="189230">
                <a:moveTo>
                  <a:pt x="0" y="31531"/>
                </a:moveTo>
                <a:lnTo>
                  <a:pt x="2596" y="19259"/>
                </a:lnTo>
                <a:lnTo>
                  <a:pt x="9675" y="9236"/>
                </a:lnTo>
                <a:lnTo>
                  <a:pt x="20174" y="2478"/>
                </a:lnTo>
                <a:lnTo>
                  <a:pt x="33030" y="0"/>
                </a:lnTo>
                <a:lnTo>
                  <a:pt x="320248" y="0"/>
                </a:lnTo>
                <a:lnTo>
                  <a:pt x="333103" y="2478"/>
                </a:lnTo>
                <a:lnTo>
                  <a:pt x="343603" y="9236"/>
                </a:lnTo>
                <a:lnTo>
                  <a:pt x="350682" y="19259"/>
                </a:lnTo>
                <a:lnTo>
                  <a:pt x="353278" y="31531"/>
                </a:lnTo>
                <a:lnTo>
                  <a:pt x="353278" y="157655"/>
                </a:lnTo>
                <a:lnTo>
                  <a:pt x="350682" y="169938"/>
                </a:lnTo>
                <a:lnTo>
                  <a:pt x="343603" y="179959"/>
                </a:lnTo>
                <a:lnTo>
                  <a:pt x="333103" y="186711"/>
                </a:lnTo>
                <a:lnTo>
                  <a:pt x="320248" y="189186"/>
                </a:lnTo>
                <a:lnTo>
                  <a:pt x="33030" y="189186"/>
                </a:lnTo>
                <a:lnTo>
                  <a:pt x="20174" y="186711"/>
                </a:lnTo>
                <a:lnTo>
                  <a:pt x="9675" y="179959"/>
                </a:lnTo>
                <a:lnTo>
                  <a:pt x="2596" y="169938"/>
                </a:lnTo>
                <a:lnTo>
                  <a:pt x="0" y="157655"/>
                </a:lnTo>
                <a:lnTo>
                  <a:pt x="0" y="31531"/>
                </a:lnTo>
                <a:close/>
              </a:path>
            </a:pathLst>
          </a:custGeom>
          <a:ln w="124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74" name="object 74"/>
          <p:cNvSpPr/>
          <p:nvPr/>
        </p:nvSpPr>
        <p:spPr>
          <a:xfrm>
            <a:off x="10316524" y="1937359"/>
            <a:ext cx="496993" cy="252307"/>
          </a:xfrm>
          <a:custGeom>
            <a:avLst/>
            <a:gdLst/>
            <a:ahLst/>
            <a:cxnLst/>
            <a:rect l="l" t="t" r="r" b="b"/>
            <a:pathLst>
              <a:path w="372745" h="189230">
                <a:moveTo>
                  <a:pt x="0" y="46748"/>
                </a:moveTo>
                <a:lnTo>
                  <a:pt x="3846" y="28559"/>
                </a:lnTo>
                <a:lnTo>
                  <a:pt x="14339" y="13698"/>
                </a:lnTo>
                <a:lnTo>
                  <a:pt x="29904" y="3676"/>
                </a:lnTo>
                <a:lnTo>
                  <a:pt x="48970" y="0"/>
                </a:lnTo>
                <a:lnTo>
                  <a:pt x="323695" y="0"/>
                </a:lnTo>
                <a:lnTo>
                  <a:pt x="342761" y="3676"/>
                </a:lnTo>
                <a:lnTo>
                  <a:pt x="358326" y="13698"/>
                </a:lnTo>
                <a:lnTo>
                  <a:pt x="368819" y="28559"/>
                </a:lnTo>
                <a:lnTo>
                  <a:pt x="372665" y="46748"/>
                </a:lnTo>
                <a:lnTo>
                  <a:pt x="372665" y="142465"/>
                </a:lnTo>
                <a:lnTo>
                  <a:pt x="368819" y="160650"/>
                </a:lnTo>
                <a:lnTo>
                  <a:pt x="358326" y="175501"/>
                </a:lnTo>
                <a:lnTo>
                  <a:pt x="342761" y="185514"/>
                </a:lnTo>
                <a:lnTo>
                  <a:pt x="323695" y="189186"/>
                </a:lnTo>
                <a:lnTo>
                  <a:pt x="48970" y="189186"/>
                </a:lnTo>
                <a:lnTo>
                  <a:pt x="29904" y="185514"/>
                </a:lnTo>
                <a:lnTo>
                  <a:pt x="14339" y="175501"/>
                </a:lnTo>
                <a:lnTo>
                  <a:pt x="3846" y="160650"/>
                </a:lnTo>
                <a:lnTo>
                  <a:pt x="0" y="142465"/>
                </a:lnTo>
                <a:lnTo>
                  <a:pt x="0" y="46748"/>
                </a:lnTo>
                <a:close/>
              </a:path>
            </a:pathLst>
          </a:custGeom>
          <a:ln w="124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75" name="object 75"/>
          <p:cNvSpPr txBox="1"/>
          <p:nvPr/>
        </p:nvSpPr>
        <p:spPr>
          <a:xfrm>
            <a:off x="9799638" y="1957587"/>
            <a:ext cx="935567" cy="187231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44872">
              <a:spcBef>
                <a:spcPts val="180"/>
              </a:spcBef>
              <a:tabLst>
                <a:tab pos="647684" algn="l"/>
              </a:tabLst>
            </a:pPr>
            <a:r>
              <a:rPr sz="800" spc="59" baseline="6944" dirty="0">
                <a:latin typeface="Arial"/>
                <a:cs typeface="Arial"/>
              </a:rPr>
              <a:t>≥</a:t>
            </a:r>
            <a:r>
              <a:rPr sz="800" spc="49" baseline="6944" dirty="0">
                <a:latin typeface="Arial"/>
                <a:cs typeface="Arial"/>
              </a:rPr>
              <a:t>5</a:t>
            </a:r>
            <a:r>
              <a:rPr sz="800" spc="69" baseline="6944" dirty="0">
                <a:latin typeface="Arial"/>
                <a:cs typeface="Arial"/>
              </a:rPr>
              <a:t>m</a:t>
            </a:r>
            <a:r>
              <a:rPr sz="800" spc="89" baseline="6944" dirty="0">
                <a:latin typeface="Arial"/>
                <a:cs typeface="Arial"/>
              </a:rPr>
              <a:t>m</a:t>
            </a:r>
            <a:r>
              <a:rPr sz="800" baseline="6944" dirty="0">
                <a:latin typeface="Arial"/>
                <a:cs typeface="Arial"/>
              </a:rPr>
              <a:t>	</a:t>
            </a:r>
            <a:r>
              <a:rPr sz="533" spc="40" dirty="0">
                <a:latin typeface="Arial"/>
                <a:cs typeface="Arial"/>
              </a:rPr>
              <a:t>&lt;5</a:t>
            </a:r>
            <a:r>
              <a:rPr sz="533" spc="7" dirty="0">
                <a:latin typeface="Arial"/>
                <a:cs typeface="Arial"/>
              </a:rPr>
              <a:t> </a:t>
            </a:r>
            <a:r>
              <a:rPr sz="533" spc="47" dirty="0">
                <a:latin typeface="Arial"/>
                <a:cs typeface="Arial"/>
              </a:rPr>
              <a:t>m</a:t>
            </a:r>
            <a:r>
              <a:rPr sz="533" spc="60" dirty="0">
                <a:latin typeface="Arial"/>
                <a:cs typeface="Arial"/>
              </a:rPr>
              <a:t>m</a:t>
            </a:r>
            <a:endParaRPr sz="533">
              <a:latin typeface="Arial"/>
              <a:cs typeface="Arial"/>
            </a:endParaRPr>
          </a:p>
          <a:p>
            <a:pPr marL="16933">
              <a:spcBef>
                <a:spcPts val="33"/>
              </a:spcBef>
              <a:tabLst>
                <a:tab pos="613818" algn="l"/>
              </a:tabLst>
            </a:pPr>
            <a:r>
              <a:rPr sz="800" spc="29" baseline="6944" dirty="0">
                <a:latin typeface="Arial"/>
                <a:cs typeface="Arial"/>
              </a:rPr>
              <a:t>P</a:t>
            </a:r>
            <a:r>
              <a:rPr sz="800" spc="59" baseline="6944" dirty="0">
                <a:latin typeface="Arial"/>
                <a:cs typeface="Arial"/>
              </a:rPr>
              <a:t>os</a:t>
            </a:r>
            <a:r>
              <a:rPr sz="800" spc="20" baseline="6944" dirty="0">
                <a:latin typeface="Arial"/>
                <a:cs typeface="Arial"/>
              </a:rPr>
              <a:t>i</a:t>
            </a:r>
            <a:r>
              <a:rPr sz="800" spc="40" baseline="6944" dirty="0">
                <a:latin typeface="Arial"/>
                <a:cs typeface="Arial"/>
              </a:rPr>
              <a:t>t</a:t>
            </a:r>
            <a:r>
              <a:rPr sz="800" spc="20" baseline="6944" dirty="0">
                <a:latin typeface="Arial"/>
                <a:cs typeface="Arial"/>
              </a:rPr>
              <a:t>i</a:t>
            </a:r>
            <a:r>
              <a:rPr sz="800" spc="29" baseline="6944" dirty="0">
                <a:latin typeface="Arial"/>
                <a:cs typeface="Arial"/>
              </a:rPr>
              <a:t>v</a:t>
            </a:r>
            <a:r>
              <a:rPr sz="800" spc="59" baseline="6944" dirty="0">
                <a:latin typeface="Arial"/>
                <a:cs typeface="Arial"/>
              </a:rPr>
              <a:t>a</a:t>
            </a:r>
            <a:r>
              <a:rPr sz="800" baseline="6944" dirty="0">
                <a:latin typeface="Arial"/>
                <a:cs typeface="Arial"/>
              </a:rPr>
              <a:t>	</a:t>
            </a:r>
            <a:r>
              <a:rPr sz="533" spc="40" dirty="0">
                <a:latin typeface="Arial"/>
                <a:cs typeface="Arial"/>
              </a:rPr>
              <a:t>Nega</a:t>
            </a:r>
            <a:r>
              <a:rPr sz="533" spc="27" dirty="0">
                <a:latin typeface="Arial"/>
                <a:cs typeface="Arial"/>
              </a:rPr>
              <a:t>t</a:t>
            </a:r>
            <a:r>
              <a:rPr sz="533" spc="13" dirty="0">
                <a:latin typeface="Arial"/>
                <a:cs typeface="Arial"/>
              </a:rPr>
              <a:t>i</a:t>
            </a:r>
            <a:r>
              <a:rPr sz="533" spc="20" dirty="0">
                <a:latin typeface="Arial"/>
                <a:cs typeface="Arial"/>
              </a:rPr>
              <a:t>v</a:t>
            </a:r>
            <a:r>
              <a:rPr sz="533" spc="40" dirty="0">
                <a:latin typeface="Arial"/>
                <a:cs typeface="Arial"/>
              </a:rPr>
              <a:t>a</a:t>
            </a:r>
            <a:endParaRPr sz="533">
              <a:latin typeface="Arial"/>
              <a:cs typeface="Arial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9923034" y="1797526"/>
            <a:ext cx="52493" cy="136313"/>
          </a:xfrm>
          <a:custGeom>
            <a:avLst/>
            <a:gdLst/>
            <a:ahLst/>
            <a:cxnLst/>
            <a:rect l="l" t="t" r="r" b="b"/>
            <a:pathLst>
              <a:path w="39370" h="102234">
                <a:moveTo>
                  <a:pt x="12924" y="64707"/>
                </a:moveTo>
                <a:lnTo>
                  <a:pt x="0" y="64707"/>
                </a:lnTo>
                <a:lnTo>
                  <a:pt x="19387" y="101721"/>
                </a:lnTo>
                <a:lnTo>
                  <a:pt x="35543" y="70876"/>
                </a:lnTo>
                <a:lnTo>
                  <a:pt x="12924" y="70876"/>
                </a:lnTo>
                <a:lnTo>
                  <a:pt x="12924" y="64707"/>
                </a:lnTo>
                <a:close/>
              </a:path>
              <a:path w="39370" h="102234">
                <a:moveTo>
                  <a:pt x="25849" y="0"/>
                </a:moveTo>
                <a:lnTo>
                  <a:pt x="12924" y="0"/>
                </a:lnTo>
                <a:lnTo>
                  <a:pt x="12924" y="70876"/>
                </a:lnTo>
                <a:lnTo>
                  <a:pt x="25849" y="70876"/>
                </a:lnTo>
                <a:lnTo>
                  <a:pt x="25849" y="0"/>
                </a:lnTo>
                <a:close/>
              </a:path>
              <a:path w="39370" h="102234">
                <a:moveTo>
                  <a:pt x="38774" y="64707"/>
                </a:moveTo>
                <a:lnTo>
                  <a:pt x="25849" y="64707"/>
                </a:lnTo>
                <a:lnTo>
                  <a:pt x="25849" y="70876"/>
                </a:lnTo>
                <a:lnTo>
                  <a:pt x="35543" y="70876"/>
                </a:lnTo>
                <a:lnTo>
                  <a:pt x="38774" y="647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77" name="object 77"/>
          <p:cNvSpPr/>
          <p:nvPr/>
        </p:nvSpPr>
        <p:spPr>
          <a:xfrm>
            <a:off x="10543426" y="1794785"/>
            <a:ext cx="52493" cy="136313"/>
          </a:xfrm>
          <a:custGeom>
            <a:avLst/>
            <a:gdLst/>
            <a:ahLst/>
            <a:cxnLst/>
            <a:rect l="l" t="t" r="r" b="b"/>
            <a:pathLst>
              <a:path w="39370" h="102234">
                <a:moveTo>
                  <a:pt x="12924" y="64707"/>
                </a:moveTo>
                <a:lnTo>
                  <a:pt x="0" y="64707"/>
                </a:lnTo>
                <a:lnTo>
                  <a:pt x="19387" y="101721"/>
                </a:lnTo>
                <a:lnTo>
                  <a:pt x="35543" y="70876"/>
                </a:lnTo>
                <a:lnTo>
                  <a:pt x="12924" y="70876"/>
                </a:lnTo>
                <a:lnTo>
                  <a:pt x="12924" y="64707"/>
                </a:lnTo>
                <a:close/>
              </a:path>
              <a:path w="39370" h="102234">
                <a:moveTo>
                  <a:pt x="25849" y="0"/>
                </a:moveTo>
                <a:lnTo>
                  <a:pt x="12924" y="0"/>
                </a:lnTo>
                <a:lnTo>
                  <a:pt x="12924" y="70876"/>
                </a:lnTo>
                <a:lnTo>
                  <a:pt x="25849" y="70876"/>
                </a:lnTo>
                <a:lnTo>
                  <a:pt x="25849" y="0"/>
                </a:lnTo>
                <a:close/>
              </a:path>
              <a:path w="39370" h="102234">
                <a:moveTo>
                  <a:pt x="38774" y="64707"/>
                </a:moveTo>
                <a:lnTo>
                  <a:pt x="25849" y="64707"/>
                </a:lnTo>
                <a:lnTo>
                  <a:pt x="25849" y="70876"/>
                </a:lnTo>
                <a:lnTo>
                  <a:pt x="35543" y="70876"/>
                </a:lnTo>
                <a:lnTo>
                  <a:pt x="38774" y="647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78" name="object 78"/>
          <p:cNvSpPr/>
          <p:nvPr/>
        </p:nvSpPr>
        <p:spPr>
          <a:xfrm>
            <a:off x="9667408" y="2351376"/>
            <a:ext cx="750147" cy="776393"/>
          </a:xfrm>
          <a:custGeom>
            <a:avLst/>
            <a:gdLst/>
            <a:ahLst/>
            <a:cxnLst/>
            <a:rect l="l" t="t" r="r" b="b"/>
            <a:pathLst>
              <a:path w="562609" h="582294">
                <a:moveTo>
                  <a:pt x="468510" y="0"/>
                </a:moveTo>
                <a:lnTo>
                  <a:pt x="93719" y="0"/>
                </a:lnTo>
                <a:lnTo>
                  <a:pt x="57240" y="7031"/>
                </a:lnTo>
                <a:lnTo>
                  <a:pt x="27450" y="26205"/>
                </a:lnTo>
                <a:lnTo>
                  <a:pt x="7365" y="54642"/>
                </a:lnTo>
                <a:lnTo>
                  <a:pt x="0" y="89465"/>
                </a:lnTo>
                <a:lnTo>
                  <a:pt x="0" y="492514"/>
                </a:lnTo>
                <a:lnTo>
                  <a:pt x="7365" y="527333"/>
                </a:lnTo>
                <a:lnTo>
                  <a:pt x="27450" y="555761"/>
                </a:lnTo>
                <a:lnTo>
                  <a:pt x="57240" y="574926"/>
                </a:lnTo>
                <a:lnTo>
                  <a:pt x="93719" y="581953"/>
                </a:lnTo>
                <a:lnTo>
                  <a:pt x="468510" y="581953"/>
                </a:lnTo>
                <a:lnTo>
                  <a:pt x="504989" y="574926"/>
                </a:lnTo>
                <a:lnTo>
                  <a:pt x="534779" y="555761"/>
                </a:lnTo>
                <a:lnTo>
                  <a:pt x="554864" y="527333"/>
                </a:lnTo>
                <a:lnTo>
                  <a:pt x="562230" y="492514"/>
                </a:lnTo>
                <a:lnTo>
                  <a:pt x="562230" y="89465"/>
                </a:lnTo>
                <a:lnTo>
                  <a:pt x="554864" y="54642"/>
                </a:lnTo>
                <a:lnTo>
                  <a:pt x="534779" y="26205"/>
                </a:lnTo>
                <a:lnTo>
                  <a:pt x="504989" y="7031"/>
                </a:lnTo>
                <a:lnTo>
                  <a:pt x="4685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79" name="object 79"/>
          <p:cNvSpPr/>
          <p:nvPr/>
        </p:nvSpPr>
        <p:spPr>
          <a:xfrm>
            <a:off x="9667408" y="2351376"/>
            <a:ext cx="750147" cy="776393"/>
          </a:xfrm>
          <a:custGeom>
            <a:avLst/>
            <a:gdLst/>
            <a:ahLst/>
            <a:cxnLst/>
            <a:rect l="l" t="t" r="r" b="b"/>
            <a:pathLst>
              <a:path w="562609" h="582294">
                <a:moveTo>
                  <a:pt x="0" y="89465"/>
                </a:moveTo>
                <a:lnTo>
                  <a:pt x="7365" y="54642"/>
                </a:lnTo>
                <a:lnTo>
                  <a:pt x="27450" y="26205"/>
                </a:lnTo>
                <a:lnTo>
                  <a:pt x="57240" y="7031"/>
                </a:lnTo>
                <a:lnTo>
                  <a:pt x="93719" y="0"/>
                </a:lnTo>
                <a:lnTo>
                  <a:pt x="468510" y="0"/>
                </a:lnTo>
                <a:lnTo>
                  <a:pt x="504989" y="7031"/>
                </a:lnTo>
                <a:lnTo>
                  <a:pt x="534779" y="26205"/>
                </a:lnTo>
                <a:lnTo>
                  <a:pt x="554864" y="54642"/>
                </a:lnTo>
                <a:lnTo>
                  <a:pt x="562230" y="89465"/>
                </a:lnTo>
                <a:lnTo>
                  <a:pt x="562230" y="492514"/>
                </a:lnTo>
                <a:lnTo>
                  <a:pt x="554864" y="527333"/>
                </a:lnTo>
                <a:lnTo>
                  <a:pt x="534779" y="555761"/>
                </a:lnTo>
                <a:lnTo>
                  <a:pt x="504989" y="574926"/>
                </a:lnTo>
                <a:lnTo>
                  <a:pt x="468510" y="581953"/>
                </a:lnTo>
                <a:lnTo>
                  <a:pt x="93719" y="581953"/>
                </a:lnTo>
                <a:lnTo>
                  <a:pt x="57240" y="574926"/>
                </a:lnTo>
                <a:lnTo>
                  <a:pt x="27450" y="555761"/>
                </a:lnTo>
                <a:lnTo>
                  <a:pt x="7365" y="527333"/>
                </a:lnTo>
                <a:lnTo>
                  <a:pt x="0" y="492514"/>
                </a:lnTo>
                <a:lnTo>
                  <a:pt x="0" y="89465"/>
                </a:lnTo>
                <a:close/>
              </a:path>
            </a:pathLst>
          </a:custGeom>
          <a:ln w="126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80" name="object 80"/>
          <p:cNvSpPr txBox="1"/>
          <p:nvPr/>
        </p:nvSpPr>
        <p:spPr>
          <a:xfrm>
            <a:off x="9728102" y="2381748"/>
            <a:ext cx="632460" cy="69705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6933" marR="6773" algn="ctr">
              <a:lnSpc>
                <a:spcPct val="103699"/>
              </a:lnSpc>
              <a:spcBef>
                <a:spcPts val="160"/>
              </a:spcBef>
            </a:pPr>
            <a:r>
              <a:rPr sz="533" spc="33" dirty="0">
                <a:latin typeface="Arial"/>
                <a:cs typeface="Arial"/>
              </a:rPr>
              <a:t>Correlacionar </a:t>
            </a:r>
            <a:r>
              <a:rPr sz="533" spc="27" dirty="0">
                <a:latin typeface="Arial"/>
                <a:cs typeface="Arial"/>
              </a:rPr>
              <a:t>rx  toráx, </a:t>
            </a:r>
            <a:r>
              <a:rPr sz="533" spc="33" dirty="0">
                <a:latin typeface="Arial"/>
                <a:cs typeface="Arial"/>
              </a:rPr>
              <a:t>pruebas  microbiológicas.  Considerar</a:t>
            </a:r>
            <a:r>
              <a:rPr sz="533" spc="-73" dirty="0">
                <a:latin typeface="Arial"/>
                <a:cs typeface="Arial"/>
              </a:rPr>
              <a:t> </a:t>
            </a:r>
            <a:r>
              <a:rPr sz="533" spc="27" dirty="0">
                <a:latin typeface="Arial"/>
                <a:cs typeface="Arial"/>
              </a:rPr>
              <a:t>inicio  </a:t>
            </a:r>
            <a:r>
              <a:rPr sz="533" spc="40" dirty="0">
                <a:latin typeface="Arial"/>
                <a:cs typeface="Arial"/>
              </a:rPr>
              <a:t>de</a:t>
            </a:r>
            <a:r>
              <a:rPr sz="533" spc="-47" dirty="0">
                <a:latin typeface="Arial"/>
                <a:cs typeface="Arial"/>
              </a:rPr>
              <a:t> </a:t>
            </a:r>
            <a:r>
              <a:rPr sz="533" spc="33" dirty="0">
                <a:latin typeface="Arial"/>
                <a:cs typeface="Arial"/>
              </a:rPr>
              <a:t>tratamiento</a:t>
            </a:r>
            <a:r>
              <a:rPr sz="533" spc="-80" dirty="0">
                <a:latin typeface="Arial"/>
                <a:cs typeface="Arial"/>
              </a:rPr>
              <a:t> </a:t>
            </a:r>
            <a:r>
              <a:rPr sz="533" spc="40" dirty="0">
                <a:latin typeface="Arial"/>
                <a:cs typeface="Arial"/>
              </a:rPr>
              <a:t>de  TB </a:t>
            </a:r>
            <a:r>
              <a:rPr sz="533" spc="33" dirty="0">
                <a:latin typeface="Arial"/>
                <a:cs typeface="Arial"/>
              </a:rPr>
              <a:t>activa de  </a:t>
            </a:r>
            <a:r>
              <a:rPr sz="533" spc="40" dirty="0">
                <a:latin typeface="Arial"/>
                <a:cs typeface="Arial"/>
              </a:rPr>
              <a:t>acuerdo con </a:t>
            </a:r>
            <a:r>
              <a:rPr sz="533" spc="27" dirty="0">
                <a:latin typeface="Arial"/>
                <a:cs typeface="Arial"/>
              </a:rPr>
              <a:t>el  </a:t>
            </a:r>
            <a:r>
              <a:rPr sz="533" spc="13" dirty="0">
                <a:latin typeface="Arial"/>
                <a:cs typeface="Arial"/>
              </a:rPr>
              <a:t>PNT.</a:t>
            </a:r>
            <a:endParaRPr sz="533">
              <a:latin typeface="Arial"/>
              <a:cs typeface="Arial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10052282" y="3439881"/>
            <a:ext cx="773007" cy="965200"/>
          </a:xfrm>
          <a:custGeom>
            <a:avLst/>
            <a:gdLst/>
            <a:ahLst/>
            <a:cxnLst/>
            <a:rect l="l" t="t" r="r" b="b"/>
            <a:pathLst>
              <a:path w="579754" h="723900">
                <a:moveTo>
                  <a:pt x="0" y="92207"/>
                </a:moveTo>
                <a:lnTo>
                  <a:pt x="7587" y="56320"/>
                </a:lnTo>
                <a:lnTo>
                  <a:pt x="28283" y="27010"/>
                </a:lnTo>
                <a:lnTo>
                  <a:pt x="58985" y="7247"/>
                </a:lnTo>
                <a:lnTo>
                  <a:pt x="96591" y="0"/>
                </a:lnTo>
                <a:lnTo>
                  <a:pt x="482871" y="0"/>
                </a:lnTo>
                <a:lnTo>
                  <a:pt x="520477" y="7247"/>
                </a:lnTo>
                <a:lnTo>
                  <a:pt x="551179" y="27010"/>
                </a:lnTo>
                <a:lnTo>
                  <a:pt x="571875" y="56320"/>
                </a:lnTo>
                <a:lnTo>
                  <a:pt x="579463" y="92207"/>
                </a:lnTo>
                <a:lnTo>
                  <a:pt x="579463" y="631662"/>
                </a:lnTo>
                <a:lnTo>
                  <a:pt x="571875" y="667545"/>
                </a:lnTo>
                <a:lnTo>
                  <a:pt x="551179" y="696846"/>
                </a:lnTo>
                <a:lnTo>
                  <a:pt x="520477" y="716599"/>
                </a:lnTo>
                <a:lnTo>
                  <a:pt x="482871" y="723842"/>
                </a:lnTo>
                <a:lnTo>
                  <a:pt x="96591" y="723842"/>
                </a:lnTo>
                <a:lnTo>
                  <a:pt x="58985" y="716599"/>
                </a:lnTo>
                <a:lnTo>
                  <a:pt x="28283" y="696846"/>
                </a:lnTo>
                <a:lnTo>
                  <a:pt x="7587" y="667545"/>
                </a:lnTo>
                <a:lnTo>
                  <a:pt x="0" y="631662"/>
                </a:lnTo>
                <a:lnTo>
                  <a:pt x="0" y="92207"/>
                </a:lnTo>
                <a:close/>
              </a:path>
            </a:pathLst>
          </a:custGeom>
          <a:ln w="126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82" name="object 82"/>
          <p:cNvSpPr txBox="1"/>
          <p:nvPr/>
        </p:nvSpPr>
        <p:spPr>
          <a:xfrm>
            <a:off x="10132811" y="3481769"/>
            <a:ext cx="614679" cy="859466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6933" marR="6773" indent="847" algn="ctr">
              <a:lnSpc>
                <a:spcPct val="103499"/>
              </a:lnSpc>
              <a:spcBef>
                <a:spcPts val="160"/>
              </a:spcBef>
            </a:pPr>
            <a:r>
              <a:rPr sz="533" b="1" spc="33" dirty="0">
                <a:latin typeface="Arial"/>
                <a:cs typeface="Arial"/>
              </a:rPr>
              <a:t>Correlacionar  hallazgos. </a:t>
            </a:r>
            <a:r>
              <a:rPr sz="533" b="1" spc="47" dirty="0">
                <a:latin typeface="Arial"/>
                <a:cs typeface="Arial"/>
              </a:rPr>
              <a:t>En  </a:t>
            </a:r>
            <a:r>
              <a:rPr sz="533" b="1" spc="40" dirty="0">
                <a:latin typeface="Arial"/>
                <a:cs typeface="Arial"/>
              </a:rPr>
              <a:t>niño</a:t>
            </a:r>
            <a:r>
              <a:rPr sz="533" b="1" spc="-53" dirty="0">
                <a:latin typeface="Arial"/>
                <a:cs typeface="Arial"/>
              </a:rPr>
              <a:t> </a:t>
            </a:r>
            <a:r>
              <a:rPr sz="533" b="1" spc="47" dirty="0">
                <a:latin typeface="Arial"/>
                <a:cs typeface="Arial"/>
              </a:rPr>
              <a:t>o</a:t>
            </a:r>
            <a:r>
              <a:rPr sz="533" b="1" spc="-33" dirty="0">
                <a:latin typeface="Arial"/>
                <a:cs typeface="Arial"/>
              </a:rPr>
              <a:t> </a:t>
            </a:r>
            <a:r>
              <a:rPr sz="533" b="1" spc="40" dirty="0">
                <a:latin typeface="Arial"/>
                <a:cs typeface="Arial"/>
              </a:rPr>
              <a:t>niña</a:t>
            </a:r>
            <a:r>
              <a:rPr sz="533" b="1" spc="-33" dirty="0">
                <a:latin typeface="Arial"/>
                <a:cs typeface="Arial"/>
              </a:rPr>
              <a:t> </a:t>
            </a:r>
            <a:r>
              <a:rPr sz="533" b="1" spc="47" dirty="0">
                <a:latin typeface="Arial"/>
                <a:cs typeface="Arial"/>
              </a:rPr>
              <a:t>con  PPD </a:t>
            </a:r>
            <a:r>
              <a:rPr sz="533" b="1" spc="33" dirty="0">
                <a:latin typeface="Arial"/>
                <a:cs typeface="Arial"/>
              </a:rPr>
              <a:t>inicial </a:t>
            </a:r>
            <a:r>
              <a:rPr sz="533" b="1" spc="20" dirty="0">
                <a:latin typeface="Arial"/>
                <a:cs typeface="Arial"/>
              </a:rPr>
              <a:t>(-)</a:t>
            </a:r>
            <a:r>
              <a:rPr sz="533" b="1" spc="-27" dirty="0">
                <a:latin typeface="Arial"/>
                <a:cs typeface="Arial"/>
              </a:rPr>
              <a:t> </a:t>
            </a:r>
            <a:r>
              <a:rPr sz="533" b="1" spc="40" dirty="0">
                <a:latin typeface="Arial"/>
                <a:cs typeface="Arial"/>
              </a:rPr>
              <a:t>y  </a:t>
            </a:r>
            <a:r>
              <a:rPr sz="533" b="1" spc="33" dirty="0">
                <a:latin typeface="Arial"/>
                <a:cs typeface="Arial"/>
              </a:rPr>
              <a:t>Radiografía </a:t>
            </a:r>
            <a:r>
              <a:rPr sz="533" b="1" spc="47" dirty="0">
                <a:latin typeface="Arial"/>
                <a:cs typeface="Arial"/>
              </a:rPr>
              <a:t>de  </a:t>
            </a:r>
            <a:r>
              <a:rPr sz="533" b="1" spc="40" dirty="0">
                <a:latin typeface="Arial"/>
                <a:cs typeface="Arial"/>
              </a:rPr>
              <a:t>tórax </a:t>
            </a:r>
            <a:r>
              <a:rPr sz="533" b="1" spc="33" dirty="0">
                <a:latin typeface="Arial"/>
                <a:cs typeface="Arial"/>
              </a:rPr>
              <a:t>sin  alteración,  </a:t>
            </a:r>
            <a:r>
              <a:rPr sz="533" b="1" spc="40" dirty="0">
                <a:latin typeface="Arial"/>
                <a:cs typeface="Arial"/>
              </a:rPr>
              <a:t>considerar  </a:t>
            </a:r>
            <a:r>
              <a:rPr sz="533" b="1" spc="33" dirty="0">
                <a:latin typeface="Arial"/>
                <a:cs typeface="Arial"/>
              </a:rPr>
              <a:t>repetir</a:t>
            </a:r>
            <a:r>
              <a:rPr sz="533" b="1" spc="-53" dirty="0">
                <a:latin typeface="Arial"/>
                <a:cs typeface="Arial"/>
              </a:rPr>
              <a:t> </a:t>
            </a:r>
            <a:r>
              <a:rPr sz="533" b="1" spc="33" dirty="0">
                <a:latin typeface="Arial"/>
                <a:cs typeface="Arial"/>
              </a:rPr>
              <a:t>la</a:t>
            </a:r>
            <a:r>
              <a:rPr sz="533" b="1" spc="-33" dirty="0">
                <a:latin typeface="Arial"/>
                <a:cs typeface="Arial"/>
              </a:rPr>
              <a:t> </a:t>
            </a:r>
            <a:r>
              <a:rPr sz="533" b="1" spc="47" dirty="0">
                <a:latin typeface="Arial"/>
                <a:cs typeface="Arial"/>
              </a:rPr>
              <a:t>PPD</a:t>
            </a:r>
            <a:r>
              <a:rPr sz="533" b="1" spc="-33" dirty="0">
                <a:latin typeface="Arial"/>
                <a:cs typeface="Arial"/>
              </a:rPr>
              <a:t> </a:t>
            </a:r>
            <a:r>
              <a:rPr sz="533" b="1" spc="40" dirty="0">
                <a:latin typeface="Arial"/>
                <a:cs typeface="Arial"/>
              </a:rPr>
              <a:t>a  los 3</a:t>
            </a:r>
            <a:r>
              <a:rPr sz="533" b="1" spc="-87" dirty="0">
                <a:latin typeface="Arial"/>
                <a:cs typeface="Arial"/>
              </a:rPr>
              <a:t> </a:t>
            </a:r>
            <a:r>
              <a:rPr sz="533" b="1" spc="53" dirty="0">
                <a:latin typeface="Arial"/>
                <a:cs typeface="Arial"/>
              </a:rPr>
              <a:t>meses</a:t>
            </a:r>
            <a:endParaRPr sz="533">
              <a:latin typeface="Arial"/>
              <a:cs typeface="Arial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9948614" y="2186719"/>
            <a:ext cx="52493" cy="165947"/>
          </a:xfrm>
          <a:custGeom>
            <a:avLst/>
            <a:gdLst/>
            <a:ahLst/>
            <a:cxnLst/>
            <a:rect l="l" t="t" r="r" b="b"/>
            <a:pathLst>
              <a:path w="39370" h="124460">
                <a:moveTo>
                  <a:pt x="12929" y="87308"/>
                </a:moveTo>
                <a:lnTo>
                  <a:pt x="0" y="87574"/>
                </a:lnTo>
                <a:lnTo>
                  <a:pt x="20220" y="124204"/>
                </a:lnTo>
                <a:lnTo>
                  <a:pt x="35444" y="93496"/>
                </a:lnTo>
                <a:lnTo>
                  <a:pt x="13068" y="93496"/>
                </a:lnTo>
                <a:lnTo>
                  <a:pt x="12929" y="87308"/>
                </a:lnTo>
                <a:close/>
              </a:path>
              <a:path w="39370" h="124460">
                <a:moveTo>
                  <a:pt x="25854" y="87043"/>
                </a:moveTo>
                <a:lnTo>
                  <a:pt x="12929" y="87308"/>
                </a:lnTo>
                <a:lnTo>
                  <a:pt x="13068" y="93496"/>
                </a:lnTo>
                <a:lnTo>
                  <a:pt x="25993" y="93222"/>
                </a:lnTo>
                <a:lnTo>
                  <a:pt x="25854" y="87043"/>
                </a:lnTo>
                <a:close/>
              </a:path>
              <a:path w="39370" h="124460">
                <a:moveTo>
                  <a:pt x="38774" y="86778"/>
                </a:moveTo>
                <a:lnTo>
                  <a:pt x="25854" y="87043"/>
                </a:lnTo>
                <a:lnTo>
                  <a:pt x="25993" y="93222"/>
                </a:lnTo>
                <a:lnTo>
                  <a:pt x="13068" y="93496"/>
                </a:lnTo>
                <a:lnTo>
                  <a:pt x="35444" y="93496"/>
                </a:lnTo>
                <a:lnTo>
                  <a:pt x="38774" y="86778"/>
                </a:lnTo>
                <a:close/>
              </a:path>
              <a:path w="39370" h="124460">
                <a:moveTo>
                  <a:pt x="23896" y="0"/>
                </a:moveTo>
                <a:lnTo>
                  <a:pt x="10971" y="246"/>
                </a:lnTo>
                <a:lnTo>
                  <a:pt x="12929" y="87308"/>
                </a:lnTo>
                <a:lnTo>
                  <a:pt x="25854" y="87043"/>
                </a:lnTo>
                <a:lnTo>
                  <a:pt x="238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84" name="object 84"/>
          <p:cNvSpPr/>
          <p:nvPr/>
        </p:nvSpPr>
        <p:spPr>
          <a:xfrm>
            <a:off x="10572683" y="2181345"/>
            <a:ext cx="52493" cy="1242059"/>
          </a:xfrm>
          <a:custGeom>
            <a:avLst/>
            <a:gdLst/>
            <a:ahLst/>
            <a:cxnLst/>
            <a:rect l="l" t="t" r="r" b="b"/>
            <a:pathLst>
              <a:path w="39370" h="931544">
                <a:moveTo>
                  <a:pt x="12934" y="894156"/>
                </a:moveTo>
                <a:lnTo>
                  <a:pt x="0" y="894247"/>
                </a:lnTo>
                <a:lnTo>
                  <a:pt x="19674" y="931125"/>
                </a:lnTo>
                <a:lnTo>
                  <a:pt x="35504" y="900334"/>
                </a:lnTo>
                <a:lnTo>
                  <a:pt x="12982" y="900334"/>
                </a:lnTo>
                <a:lnTo>
                  <a:pt x="12934" y="894156"/>
                </a:lnTo>
                <a:close/>
              </a:path>
              <a:path w="39370" h="931544">
                <a:moveTo>
                  <a:pt x="25859" y="894064"/>
                </a:moveTo>
                <a:lnTo>
                  <a:pt x="12934" y="894156"/>
                </a:lnTo>
                <a:lnTo>
                  <a:pt x="12982" y="900334"/>
                </a:lnTo>
                <a:lnTo>
                  <a:pt x="25907" y="900224"/>
                </a:lnTo>
                <a:lnTo>
                  <a:pt x="25859" y="894064"/>
                </a:lnTo>
                <a:close/>
              </a:path>
              <a:path w="39370" h="931544">
                <a:moveTo>
                  <a:pt x="38774" y="893973"/>
                </a:moveTo>
                <a:lnTo>
                  <a:pt x="25859" y="894064"/>
                </a:lnTo>
                <a:lnTo>
                  <a:pt x="25907" y="900224"/>
                </a:lnTo>
                <a:lnTo>
                  <a:pt x="12982" y="900334"/>
                </a:lnTo>
                <a:lnTo>
                  <a:pt x="35504" y="900334"/>
                </a:lnTo>
                <a:lnTo>
                  <a:pt x="38774" y="893973"/>
                </a:lnTo>
                <a:close/>
              </a:path>
              <a:path w="39370" h="931544">
                <a:moveTo>
                  <a:pt x="18985" y="0"/>
                </a:moveTo>
                <a:lnTo>
                  <a:pt x="6060" y="82"/>
                </a:lnTo>
                <a:lnTo>
                  <a:pt x="12934" y="894156"/>
                </a:lnTo>
                <a:lnTo>
                  <a:pt x="25859" y="894064"/>
                </a:lnTo>
                <a:lnTo>
                  <a:pt x="1898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85" name="object 85"/>
          <p:cNvSpPr/>
          <p:nvPr/>
        </p:nvSpPr>
        <p:spPr>
          <a:xfrm>
            <a:off x="10152962" y="1301255"/>
            <a:ext cx="52493" cy="162560"/>
          </a:xfrm>
          <a:custGeom>
            <a:avLst/>
            <a:gdLst/>
            <a:ahLst/>
            <a:cxnLst/>
            <a:rect l="l" t="t" r="r" b="b"/>
            <a:pathLst>
              <a:path w="39370" h="121919">
                <a:moveTo>
                  <a:pt x="0" y="84366"/>
                </a:moveTo>
                <a:lnTo>
                  <a:pt x="19272" y="121435"/>
                </a:lnTo>
                <a:lnTo>
                  <a:pt x="35545" y="90617"/>
                </a:lnTo>
                <a:lnTo>
                  <a:pt x="12924" y="90590"/>
                </a:lnTo>
                <a:lnTo>
                  <a:pt x="12944" y="84411"/>
                </a:lnTo>
                <a:lnTo>
                  <a:pt x="0" y="84366"/>
                </a:lnTo>
                <a:close/>
              </a:path>
              <a:path w="39370" h="121919">
                <a:moveTo>
                  <a:pt x="12944" y="84411"/>
                </a:moveTo>
                <a:lnTo>
                  <a:pt x="12924" y="90590"/>
                </a:lnTo>
                <a:lnTo>
                  <a:pt x="25849" y="90617"/>
                </a:lnTo>
                <a:lnTo>
                  <a:pt x="25869" y="84457"/>
                </a:lnTo>
                <a:lnTo>
                  <a:pt x="12944" y="84411"/>
                </a:lnTo>
                <a:close/>
              </a:path>
              <a:path w="39370" h="121919">
                <a:moveTo>
                  <a:pt x="25869" y="84457"/>
                </a:moveTo>
                <a:lnTo>
                  <a:pt x="25849" y="90617"/>
                </a:lnTo>
                <a:lnTo>
                  <a:pt x="35545" y="90617"/>
                </a:lnTo>
                <a:lnTo>
                  <a:pt x="38774" y="84503"/>
                </a:lnTo>
                <a:lnTo>
                  <a:pt x="25869" y="84457"/>
                </a:lnTo>
                <a:close/>
              </a:path>
              <a:path w="39370" h="121919">
                <a:moveTo>
                  <a:pt x="13212" y="0"/>
                </a:moveTo>
                <a:lnTo>
                  <a:pt x="12944" y="84411"/>
                </a:lnTo>
                <a:lnTo>
                  <a:pt x="25869" y="84457"/>
                </a:lnTo>
                <a:lnTo>
                  <a:pt x="26136" y="27"/>
                </a:lnTo>
                <a:lnTo>
                  <a:pt x="132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86" name="object 86"/>
          <p:cNvSpPr/>
          <p:nvPr/>
        </p:nvSpPr>
        <p:spPr>
          <a:xfrm>
            <a:off x="6229404" y="4405006"/>
            <a:ext cx="4220633" cy="530860"/>
          </a:xfrm>
          <a:custGeom>
            <a:avLst/>
            <a:gdLst/>
            <a:ahLst/>
            <a:cxnLst/>
            <a:rect l="l" t="t" r="r" b="b"/>
            <a:pathLst>
              <a:path w="3165475" h="398145">
                <a:moveTo>
                  <a:pt x="38774" y="360879"/>
                </a:moveTo>
                <a:lnTo>
                  <a:pt x="0" y="379386"/>
                </a:lnTo>
                <a:lnTo>
                  <a:pt x="38774" y="397894"/>
                </a:lnTo>
                <a:lnTo>
                  <a:pt x="38774" y="385555"/>
                </a:lnTo>
                <a:lnTo>
                  <a:pt x="32312" y="385555"/>
                </a:lnTo>
                <a:lnTo>
                  <a:pt x="32312" y="373217"/>
                </a:lnTo>
                <a:lnTo>
                  <a:pt x="38774" y="373217"/>
                </a:lnTo>
                <a:lnTo>
                  <a:pt x="38774" y="360879"/>
                </a:lnTo>
                <a:close/>
              </a:path>
              <a:path w="3165475" h="398145">
                <a:moveTo>
                  <a:pt x="38774" y="373217"/>
                </a:moveTo>
                <a:lnTo>
                  <a:pt x="32312" y="373217"/>
                </a:lnTo>
                <a:lnTo>
                  <a:pt x="32312" y="385555"/>
                </a:lnTo>
                <a:lnTo>
                  <a:pt x="38774" y="385555"/>
                </a:lnTo>
                <a:lnTo>
                  <a:pt x="38774" y="373217"/>
                </a:lnTo>
                <a:close/>
              </a:path>
              <a:path w="3165475" h="398145">
                <a:moveTo>
                  <a:pt x="3152222" y="373217"/>
                </a:moveTo>
                <a:lnTo>
                  <a:pt x="38774" y="373217"/>
                </a:lnTo>
                <a:lnTo>
                  <a:pt x="38774" y="385555"/>
                </a:lnTo>
                <a:lnTo>
                  <a:pt x="3162246" y="385555"/>
                </a:lnTo>
                <a:lnTo>
                  <a:pt x="3165147" y="382814"/>
                </a:lnTo>
                <a:lnTo>
                  <a:pt x="3165147" y="379386"/>
                </a:lnTo>
                <a:lnTo>
                  <a:pt x="3152222" y="379386"/>
                </a:lnTo>
                <a:lnTo>
                  <a:pt x="3152222" y="373217"/>
                </a:lnTo>
                <a:close/>
              </a:path>
              <a:path w="3165475" h="398145">
                <a:moveTo>
                  <a:pt x="3165147" y="0"/>
                </a:moveTo>
                <a:lnTo>
                  <a:pt x="3152222" y="0"/>
                </a:lnTo>
                <a:lnTo>
                  <a:pt x="3152222" y="379386"/>
                </a:lnTo>
                <a:lnTo>
                  <a:pt x="3158684" y="373217"/>
                </a:lnTo>
                <a:lnTo>
                  <a:pt x="3165147" y="373217"/>
                </a:lnTo>
                <a:lnTo>
                  <a:pt x="3165147" y="0"/>
                </a:lnTo>
                <a:close/>
              </a:path>
              <a:path w="3165475" h="398145">
                <a:moveTo>
                  <a:pt x="3165147" y="373217"/>
                </a:moveTo>
                <a:lnTo>
                  <a:pt x="3158684" y="373217"/>
                </a:lnTo>
                <a:lnTo>
                  <a:pt x="3152222" y="379386"/>
                </a:lnTo>
                <a:lnTo>
                  <a:pt x="3165147" y="379386"/>
                </a:lnTo>
                <a:lnTo>
                  <a:pt x="3165147" y="37321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pic>
        <p:nvPicPr>
          <p:cNvPr id="87" name="Imagen 86">
            <a:extLst>
              <a:ext uri="{FF2B5EF4-FFF2-40B4-BE49-F238E27FC236}">
                <a16:creationId xmlns:a16="http://schemas.microsoft.com/office/drawing/2014/main" xmlns="" id="{3F736F17-E797-4EC5-BEAE-BE57C894DF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3930" y="6183661"/>
            <a:ext cx="1257389" cy="602017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596744" y="1434656"/>
            <a:ext cx="133659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dirty="0"/>
              <a:t>Prueba molecular rápida</a:t>
            </a:r>
            <a:endParaRPr lang="es-CO" sz="700" dirty="0"/>
          </a:p>
        </p:txBody>
      </p:sp>
      <p:sp>
        <p:nvSpPr>
          <p:cNvPr id="4" name="Rectángulo 3"/>
          <p:cNvSpPr/>
          <p:nvPr/>
        </p:nvSpPr>
        <p:spPr>
          <a:xfrm>
            <a:off x="2195119" y="2292832"/>
            <a:ext cx="7878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600" dirty="0"/>
              <a:t>Resistente a rifampicina</a:t>
            </a:r>
            <a:endParaRPr lang="es-CO" sz="600" dirty="0"/>
          </a:p>
        </p:txBody>
      </p:sp>
      <p:sp>
        <p:nvSpPr>
          <p:cNvPr id="5" name="Rectángulo 4"/>
          <p:cNvSpPr/>
          <p:nvPr/>
        </p:nvSpPr>
        <p:spPr>
          <a:xfrm>
            <a:off x="2030576" y="2826815"/>
            <a:ext cx="12344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500" dirty="0"/>
              <a:t>Iniciar el  tratamiento de acuerdo con la norma del PNT.  Evaluar siempre resistencia a la isoniacida. </a:t>
            </a:r>
            <a:endParaRPr lang="es-CO" sz="5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>
            <a:extLst>
              <a:ext uri="{FF2B5EF4-FFF2-40B4-BE49-F238E27FC236}">
                <a16:creationId xmlns:a16="http://schemas.microsoft.com/office/drawing/2014/main" xmlns="" id="{A458CE6F-5C60-44E9-A692-8742FEF1AE79}"/>
              </a:ext>
            </a:extLst>
          </p:cNvPr>
          <p:cNvSpPr txBox="1">
            <a:spLocks/>
          </p:cNvSpPr>
          <p:nvPr/>
        </p:nvSpPr>
        <p:spPr>
          <a:xfrm>
            <a:off x="-58059" y="365124"/>
            <a:ext cx="1720101" cy="6142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4BC"/>
              </a:buClr>
              <a:buSzPts val="3300"/>
              <a:buFont typeface="Work Sans"/>
              <a:buNone/>
              <a:defRPr sz="33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s-CO" sz="1867" b="1" dirty="0">
                <a:solidFill>
                  <a:schemeClr val="accent6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Algoritmo diagnóstico tuberculosis activa en PVV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6FC4CCA7-1750-4A64-AF42-8807E8A4EBDC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8"/>
          <a:stretch/>
        </p:blipFill>
        <p:spPr bwMode="auto">
          <a:xfrm>
            <a:off x="-58060" y="7400"/>
            <a:ext cx="10288737" cy="6858000"/>
          </a:xfrm>
          <a:prstGeom prst="rect">
            <a:avLst/>
          </a:prstGeom>
          <a:noFill/>
          <a:ln>
            <a:solidFill>
              <a:schemeClr val="bg2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3992885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8200" y="1337760"/>
            <a:ext cx="10515600" cy="2319439"/>
          </a:xfrm>
          <a:prstGeom prst="rect">
            <a:avLst/>
          </a:prstGeom>
        </p:spPr>
        <p:txBody>
          <a:bodyPr vert="horz" wrap="square" lIns="0" tIns="102447" rIns="0" bIns="0" rtlCol="0" anchor="ctr">
            <a:spAutoFit/>
          </a:bodyPr>
          <a:lstStyle/>
          <a:p>
            <a:pPr marR="6773" algn="ctr">
              <a:lnSpc>
                <a:spcPct val="100000"/>
              </a:lnSpc>
              <a:spcBef>
                <a:spcPts val="807"/>
              </a:spcBef>
            </a:pPr>
            <a:r>
              <a:rPr lang="es-ES" sz="3600" spc="293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Capítulo 4 </a:t>
            </a:r>
            <a:br>
              <a:rPr lang="es-ES" sz="3600" spc="293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600" spc="293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Directrices y recomendaciones para  el tratamiento de la enfermedad tuberculosa  activa</a:t>
            </a:r>
            <a:endParaRPr lang="es-CO" sz="3600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F64C5B2B-B39B-49D6-9032-1FA12FE335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650" y="6183661"/>
            <a:ext cx="1257389" cy="602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00072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9047615"/>
              </p:ext>
            </p:extLst>
          </p:nvPr>
        </p:nvGraphicFramePr>
        <p:xfrm>
          <a:off x="0" y="0"/>
          <a:ext cx="7951304" cy="68580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902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7699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4661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13828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9914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12953">
                <a:tc gridSpan="5">
                  <a:txBody>
                    <a:bodyPr/>
                    <a:lstStyle/>
                    <a:p>
                      <a:pPr>
                        <a:lnSpc>
                          <a:spcPts val="819"/>
                        </a:lnSpc>
                      </a:pPr>
                      <a:r>
                        <a:rPr sz="1050" b="1" dirty="0">
                          <a:latin typeface="Arial"/>
                          <a:cs typeface="Arial"/>
                        </a:rPr>
                        <a:t>Tabla</a:t>
                      </a:r>
                      <a:r>
                        <a:rPr sz="1050" b="1" spc="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5" dirty="0">
                          <a:latin typeface="Arial"/>
                          <a:cs typeface="Arial"/>
                        </a:rPr>
                        <a:t>1.</a:t>
                      </a:r>
                      <a:r>
                        <a:rPr sz="1050" b="1" spc="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5" dirty="0">
                          <a:latin typeface="Arial"/>
                          <a:cs typeface="Arial"/>
                        </a:rPr>
                        <a:t>Esquema</a:t>
                      </a:r>
                      <a:r>
                        <a:rPr sz="1050" b="1" spc="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050" b="1" spc="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5" dirty="0">
                          <a:latin typeface="Arial"/>
                          <a:cs typeface="Arial"/>
                        </a:rPr>
                        <a:t>tratamiento</a:t>
                      </a:r>
                      <a:r>
                        <a:rPr sz="1050" b="1" spc="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050" b="1" spc="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1050" b="1" spc="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5" dirty="0">
                          <a:latin typeface="Arial"/>
                          <a:cs typeface="Arial"/>
                        </a:rPr>
                        <a:t>tuberculosis</a:t>
                      </a:r>
                      <a:r>
                        <a:rPr sz="1050" b="1" spc="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dirty="0">
                          <a:latin typeface="Arial"/>
                          <a:cs typeface="Arial"/>
                        </a:rPr>
                        <a:t>activa</a:t>
                      </a:r>
                      <a:r>
                        <a:rPr sz="1050" b="1" spc="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1050" b="1" spc="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5" dirty="0">
                          <a:latin typeface="Arial"/>
                          <a:cs typeface="Arial"/>
                        </a:rPr>
                        <a:t>adultos</a:t>
                      </a:r>
                      <a:r>
                        <a:rPr sz="1050" b="1" spc="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1050" b="1" spc="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5" dirty="0">
                          <a:latin typeface="Arial"/>
                          <a:cs typeface="Arial"/>
                        </a:rPr>
                        <a:t>niños</a:t>
                      </a:r>
                      <a:r>
                        <a:rPr sz="1050" b="1" spc="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050" b="1" spc="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5" dirty="0">
                          <a:latin typeface="Arial"/>
                          <a:cs typeface="Arial"/>
                        </a:rPr>
                        <a:t>niñas</a:t>
                      </a:r>
                      <a:r>
                        <a:rPr sz="1050" b="1" spc="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5" dirty="0">
                          <a:latin typeface="Arial"/>
                          <a:cs typeface="Arial"/>
                        </a:rPr>
                        <a:t>con</a:t>
                      </a:r>
                      <a:r>
                        <a:rPr sz="1050" b="1" spc="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5" dirty="0">
                          <a:latin typeface="Arial"/>
                          <a:cs typeface="Arial"/>
                        </a:rPr>
                        <a:t>peso</a:t>
                      </a:r>
                      <a:endParaRPr sz="105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ts val="860"/>
                        </a:lnSpc>
                      </a:pPr>
                      <a:r>
                        <a:rPr sz="1050" b="1" spc="-5" dirty="0">
                          <a:latin typeface="Arial"/>
                          <a:cs typeface="Arial"/>
                        </a:rPr>
                        <a:t>mayor a 25 kg, usando la dosis fija combinada </a:t>
                      </a:r>
                      <a:r>
                        <a:rPr sz="1050" b="1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1050" b="1" spc="-5" dirty="0">
                          <a:latin typeface="Arial"/>
                          <a:cs typeface="Arial"/>
                        </a:rPr>
                        <a:t>RHZE 150/75/400/275mg y RH</a:t>
                      </a:r>
                      <a:r>
                        <a:rPr sz="1050" b="1" spc="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5" dirty="0">
                          <a:latin typeface="Arial"/>
                          <a:cs typeface="Arial"/>
                        </a:rPr>
                        <a:t>150/75mg</a:t>
                      </a:r>
                      <a:endParaRPr sz="105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5897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51435" marR="98425">
                        <a:lnSpc>
                          <a:spcPts val="860"/>
                        </a:lnSpc>
                      </a:pPr>
                      <a:r>
                        <a:rPr sz="1050" b="1" spc="-5" dirty="0">
                          <a:latin typeface="Arial"/>
                          <a:cs typeface="Arial"/>
                        </a:rPr>
                        <a:t>Rango de  peso en</a:t>
                      </a:r>
                      <a:r>
                        <a:rPr sz="1050" b="1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5" dirty="0">
                          <a:latin typeface="Arial"/>
                          <a:cs typeface="Arial"/>
                        </a:rPr>
                        <a:t>Kg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D4DCE3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885"/>
                        </a:lnSpc>
                      </a:pPr>
                      <a:r>
                        <a:rPr sz="1050" b="1" spc="-5" dirty="0">
                          <a:latin typeface="Arial"/>
                          <a:cs typeface="Arial"/>
                        </a:rPr>
                        <a:t>Número de</a:t>
                      </a:r>
                      <a:r>
                        <a:rPr sz="105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5" dirty="0">
                          <a:latin typeface="Arial"/>
                          <a:cs typeface="Arial"/>
                        </a:rPr>
                        <a:t>tabletas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D4DC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5B9BD4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6398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D4DCE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79730" marR="307975" indent="-66675">
                        <a:lnSpc>
                          <a:spcPts val="869"/>
                        </a:lnSpc>
                        <a:spcBef>
                          <a:spcPts val="45"/>
                        </a:spcBef>
                      </a:pPr>
                      <a:r>
                        <a:rPr sz="1050" b="1" spc="-5" dirty="0">
                          <a:latin typeface="Arial"/>
                          <a:cs typeface="Arial"/>
                        </a:rPr>
                        <a:t>Fase intensiva (56 dosis)  diaria, lunes a</a:t>
                      </a:r>
                      <a:r>
                        <a:rPr sz="105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5" dirty="0">
                          <a:latin typeface="Arial"/>
                          <a:cs typeface="Arial"/>
                        </a:rPr>
                        <a:t>sábado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D4DC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3540" marR="127635" indent="-252095">
                        <a:lnSpc>
                          <a:spcPts val="869"/>
                        </a:lnSpc>
                        <a:spcBef>
                          <a:spcPts val="45"/>
                        </a:spcBef>
                      </a:pPr>
                      <a:r>
                        <a:rPr sz="1050" b="1" spc="-5" dirty="0">
                          <a:latin typeface="Arial"/>
                          <a:cs typeface="Arial"/>
                        </a:rPr>
                        <a:t>Fase de continuación </a:t>
                      </a:r>
                      <a:r>
                        <a:rPr sz="1050" b="1" dirty="0">
                          <a:latin typeface="Arial"/>
                          <a:cs typeface="Arial"/>
                        </a:rPr>
                        <a:t>(112 </a:t>
                      </a:r>
                      <a:r>
                        <a:rPr sz="1050" b="1" spc="-5" dirty="0">
                          <a:latin typeface="Arial"/>
                          <a:cs typeface="Arial"/>
                        </a:rPr>
                        <a:t>dosis)  diaria, lunes a</a:t>
                      </a:r>
                      <a:r>
                        <a:rPr sz="105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5" dirty="0">
                          <a:latin typeface="Arial"/>
                          <a:cs typeface="Arial"/>
                        </a:rPr>
                        <a:t>sábado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D4DCE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5B9BD4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406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D4DCE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875"/>
                        </a:lnSpc>
                      </a:pPr>
                      <a:r>
                        <a:rPr sz="1050" b="1" spc="-5" dirty="0">
                          <a:latin typeface="Arial"/>
                          <a:cs typeface="Arial"/>
                        </a:rPr>
                        <a:t>RHZE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869"/>
                        </a:lnSpc>
                      </a:pPr>
                      <a:r>
                        <a:rPr sz="1050" b="1" spc="-5" dirty="0">
                          <a:latin typeface="Arial"/>
                          <a:cs typeface="Arial"/>
                        </a:rPr>
                        <a:t>150/75/400/275mg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D4DC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75"/>
                        </a:lnSpc>
                      </a:pPr>
                      <a:r>
                        <a:rPr sz="1050" b="1" spc="-5" dirty="0">
                          <a:latin typeface="Arial"/>
                          <a:cs typeface="Arial"/>
                        </a:rPr>
                        <a:t>RH</a:t>
                      </a:r>
                      <a:r>
                        <a:rPr sz="105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5" dirty="0">
                          <a:latin typeface="Arial"/>
                          <a:cs typeface="Arial"/>
                        </a:rPr>
                        <a:t>1</a:t>
                      </a:r>
                      <a:endParaRPr sz="1050" dirty="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869"/>
                        </a:lnSpc>
                      </a:pPr>
                      <a:r>
                        <a:rPr sz="1050" b="1" spc="-5" dirty="0">
                          <a:latin typeface="Arial"/>
                          <a:cs typeface="Arial"/>
                        </a:rPr>
                        <a:t>150/75mg</a:t>
                      </a:r>
                      <a:endParaRPr sz="105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D4DCE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5B9BD4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23821"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050" spc="-10" dirty="0">
                          <a:latin typeface="Arial"/>
                          <a:cs typeface="Arial"/>
                        </a:rPr>
                        <a:t>25-39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1693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50" b="1" dirty="0">
                          <a:latin typeface="Arial"/>
                          <a:cs typeface="Arial"/>
                        </a:rPr>
                        <a:t>2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36294">
                        <a:lnSpc>
                          <a:spcPct val="100000"/>
                        </a:lnSpc>
                      </a:pPr>
                      <a:r>
                        <a:rPr sz="1050" b="1" spc="-10" dirty="0">
                          <a:latin typeface="Arial"/>
                          <a:cs typeface="Arial"/>
                        </a:rPr>
                        <a:t>2*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5B9BD4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21839"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</a:pPr>
                      <a:r>
                        <a:rPr sz="1050" spc="-10" dirty="0">
                          <a:latin typeface="Arial"/>
                          <a:cs typeface="Arial"/>
                        </a:rPr>
                        <a:t>40-54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890"/>
                        </a:lnSpc>
                      </a:pPr>
                      <a:r>
                        <a:rPr sz="1050" b="1" dirty="0">
                          <a:latin typeface="Arial"/>
                          <a:cs typeface="Arial"/>
                        </a:rPr>
                        <a:t>3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55980">
                        <a:lnSpc>
                          <a:spcPts val="890"/>
                        </a:lnSpc>
                      </a:pPr>
                      <a:r>
                        <a:rPr sz="1050" b="1" dirty="0">
                          <a:latin typeface="Arial"/>
                          <a:cs typeface="Arial"/>
                        </a:rPr>
                        <a:t>3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5B9BD4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23821"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050" spc="-5" dirty="0">
                          <a:latin typeface="Arial"/>
                          <a:cs typeface="Arial"/>
                        </a:rPr>
                        <a:t>55 Kg o</a:t>
                      </a:r>
                      <a:r>
                        <a:rPr sz="105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más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1693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50" b="1" dirty="0">
                          <a:latin typeface="Arial"/>
                          <a:cs typeface="Arial"/>
                        </a:rPr>
                        <a:t>4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55980">
                        <a:lnSpc>
                          <a:spcPct val="100000"/>
                        </a:lnSpc>
                      </a:pPr>
                      <a:r>
                        <a:rPr sz="1050" b="1" dirty="0">
                          <a:latin typeface="Arial"/>
                          <a:cs typeface="Arial"/>
                        </a:rPr>
                        <a:t>4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5B9BD4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755515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R="40005">
                        <a:lnSpc>
                          <a:spcPts val="7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Fuente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: 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Adaptado de Guidelines for treatment of drug-susceptible tuberculosis and patient care. 2017. Update. Switzerland.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WHO;  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2017. </a:t>
                      </a:r>
                      <a:r>
                        <a:rPr sz="900" u="sng" spc="-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Arial"/>
                          <a:cs typeface="Arial"/>
                        </a:rPr>
                        <a:t>Disponible en </a:t>
                      </a:r>
                      <a:r>
                        <a:rPr sz="900" u="sng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Arial"/>
                          <a:cs typeface="Arial"/>
                        </a:rPr>
                        <a:t>[26 </a:t>
                      </a:r>
                      <a:r>
                        <a:rPr sz="900" u="sng" spc="-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Arial"/>
                          <a:cs typeface="Arial"/>
                        </a:rPr>
                        <a:t>de abril </a:t>
                      </a:r>
                      <a:r>
                        <a:rPr sz="90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Arial"/>
                          <a:cs typeface="Arial"/>
                        </a:rPr>
                        <a:t>de </a:t>
                      </a:r>
                      <a:r>
                        <a:rPr sz="900" u="sng" spc="-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Arial"/>
                          <a:cs typeface="Arial"/>
                        </a:rPr>
                        <a:t>2019]:</a:t>
                      </a:r>
                      <a:r>
                        <a:rPr sz="900" u="sng" spc="5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900" u="sng" spc="-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Arial"/>
                          <a:cs typeface="Arial"/>
                          <a:hlinkClick r:id="rId2"/>
                        </a:rPr>
                        <a:t>http://www.who.int/tb/publications/2017/dstb_guidance_2017/en</a:t>
                      </a:r>
                      <a:r>
                        <a:rPr sz="900" spc="-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2"/>
                        </a:rPr>
                        <a:t>/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ts val="660"/>
                        </a:lnSpc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*Para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las 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personas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con 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peso entre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30-39 kg 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puede utilizarse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presentación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RH 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150/75mg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o RH 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150/150mg de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manera 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diaria en</a:t>
                      </a:r>
                      <a:r>
                        <a:rPr sz="900" spc="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la</a:t>
                      </a:r>
                    </a:p>
                    <a:p>
                      <a:pPr>
                        <a:lnSpc>
                          <a:spcPts val="710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fase 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de continuación, ya que no supera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las 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dosis diarias máximas permitidas de</a:t>
                      </a:r>
                      <a:r>
                        <a:rPr sz="9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isoniacida.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R="13970">
                        <a:lnSpc>
                          <a:spcPts val="869"/>
                        </a:lnSpc>
                      </a:pPr>
                      <a:r>
                        <a:rPr sz="1050" b="1" dirty="0">
                          <a:latin typeface="Arial"/>
                          <a:cs typeface="Arial"/>
                        </a:rPr>
                        <a:t>Tabla </a:t>
                      </a:r>
                      <a:r>
                        <a:rPr sz="1050" b="1" spc="-5" dirty="0">
                          <a:latin typeface="Arial"/>
                          <a:cs typeface="Arial"/>
                        </a:rPr>
                        <a:t>2. Esquema de tratamiento de la tuberculosis activa en niños o niñas con peso </a:t>
                      </a:r>
                      <a:r>
                        <a:rPr sz="1050" b="1" dirty="0">
                          <a:latin typeface="Arial"/>
                          <a:cs typeface="Arial"/>
                        </a:rPr>
                        <a:t>menor </a:t>
                      </a:r>
                      <a:r>
                        <a:rPr sz="1050" b="1" spc="-5" dirty="0">
                          <a:latin typeface="Arial"/>
                          <a:cs typeface="Arial"/>
                        </a:rPr>
                        <a:t>a 25  kg, usando la dosis </a:t>
                      </a:r>
                      <a:r>
                        <a:rPr sz="1050" b="1" dirty="0">
                          <a:latin typeface="Arial"/>
                          <a:cs typeface="Arial"/>
                        </a:rPr>
                        <a:t>fija </a:t>
                      </a:r>
                      <a:r>
                        <a:rPr sz="1050" b="1" spc="-5" dirty="0">
                          <a:latin typeface="Arial"/>
                          <a:cs typeface="Arial"/>
                        </a:rPr>
                        <a:t>combinada (RHZ 75/50/150mg y RH 75/50mg). Presentaciones</a:t>
                      </a:r>
                      <a:r>
                        <a:rPr sz="1050" b="1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5" dirty="0">
                          <a:latin typeface="Arial"/>
                          <a:cs typeface="Arial"/>
                        </a:rPr>
                        <a:t>dispersables</a:t>
                      </a:r>
                      <a:endParaRPr sz="1050" dirty="0">
                        <a:latin typeface="Arial"/>
                        <a:cs typeface="Arial"/>
                      </a:endParaRPr>
                    </a:p>
                  </a:txBody>
                  <a:tcPr marL="0" marR="0" marT="6773" marB="0">
                    <a:lnT w="19050" cap="flat" cmpd="sng" algn="ctr">
                      <a:solidFill>
                        <a:srgbClr val="5B9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13918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51435" marR="106045">
                        <a:lnSpc>
                          <a:spcPts val="869"/>
                        </a:lnSpc>
                      </a:pPr>
                      <a:r>
                        <a:rPr sz="1050" b="1" spc="-15" dirty="0">
                          <a:latin typeface="Arial"/>
                          <a:cs typeface="Arial"/>
                        </a:rPr>
                        <a:t>Rango </a:t>
                      </a:r>
                      <a:r>
                        <a:rPr sz="1050" b="1" spc="-5" dirty="0">
                          <a:latin typeface="Arial"/>
                          <a:cs typeface="Arial"/>
                        </a:rPr>
                        <a:t>de  </a:t>
                      </a:r>
                      <a:r>
                        <a:rPr sz="1050" b="1" spc="-15" dirty="0">
                          <a:latin typeface="Arial"/>
                          <a:cs typeface="Arial"/>
                        </a:rPr>
                        <a:t>peso </a:t>
                      </a:r>
                      <a:r>
                        <a:rPr sz="1050" b="1" spc="-1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105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10" dirty="0">
                          <a:latin typeface="Arial"/>
                          <a:cs typeface="Arial"/>
                        </a:rPr>
                        <a:t>Kg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D4DCE3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875"/>
                        </a:lnSpc>
                      </a:pPr>
                      <a:r>
                        <a:rPr sz="1050" b="1" spc="-10" dirty="0">
                          <a:latin typeface="Arial"/>
                          <a:cs typeface="Arial"/>
                        </a:rPr>
                        <a:t>Número </a:t>
                      </a:r>
                      <a:r>
                        <a:rPr sz="1050" b="1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05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10" dirty="0">
                          <a:latin typeface="Arial"/>
                          <a:cs typeface="Arial"/>
                        </a:rPr>
                        <a:t>tabletas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D4DC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5B9BD4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1446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D4DCE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63220" marR="320040" indent="-39370">
                        <a:lnSpc>
                          <a:spcPts val="869"/>
                        </a:lnSpc>
                        <a:spcBef>
                          <a:spcPts val="45"/>
                        </a:spcBef>
                      </a:pPr>
                      <a:r>
                        <a:rPr sz="1050" b="1" spc="-10" dirty="0">
                          <a:latin typeface="Arial"/>
                          <a:cs typeface="Arial"/>
                        </a:rPr>
                        <a:t>Fase Intensiva </a:t>
                      </a:r>
                      <a:r>
                        <a:rPr sz="1050" b="1" spc="-5" dirty="0">
                          <a:latin typeface="Arial"/>
                          <a:cs typeface="Arial"/>
                        </a:rPr>
                        <a:t>(56</a:t>
                      </a:r>
                      <a:r>
                        <a:rPr sz="1050" b="1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10" dirty="0">
                          <a:latin typeface="Arial"/>
                          <a:cs typeface="Arial"/>
                        </a:rPr>
                        <a:t>dosis)  </a:t>
                      </a:r>
                      <a:r>
                        <a:rPr sz="105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Diario</a:t>
                      </a:r>
                      <a:r>
                        <a:rPr sz="1050" b="1" spc="-10" dirty="0">
                          <a:latin typeface="Arial"/>
                          <a:cs typeface="Arial"/>
                        </a:rPr>
                        <a:t> (lunes </a:t>
                      </a:r>
                      <a:r>
                        <a:rPr sz="1050" b="1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05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15" dirty="0">
                          <a:latin typeface="Arial"/>
                          <a:cs typeface="Arial"/>
                        </a:rPr>
                        <a:t>sábado)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D4DC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8300" marR="140335" indent="-220979">
                        <a:lnSpc>
                          <a:spcPts val="869"/>
                        </a:lnSpc>
                        <a:spcBef>
                          <a:spcPts val="45"/>
                        </a:spcBef>
                      </a:pPr>
                      <a:r>
                        <a:rPr sz="1050" b="1" spc="-10" dirty="0">
                          <a:latin typeface="Arial"/>
                          <a:cs typeface="Arial"/>
                        </a:rPr>
                        <a:t>Fase </a:t>
                      </a:r>
                      <a:r>
                        <a:rPr sz="1050" b="1" spc="-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1050" b="1" spc="-10" dirty="0">
                          <a:latin typeface="Arial"/>
                          <a:cs typeface="Arial"/>
                        </a:rPr>
                        <a:t>continuación (112</a:t>
                      </a:r>
                      <a:r>
                        <a:rPr sz="1050" b="1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10" dirty="0">
                          <a:latin typeface="Arial"/>
                          <a:cs typeface="Arial"/>
                        </a:rPr>
                        <a:t>dosis)  </a:t>
                      </a:r>
                      <a:r>
                        <a:rPr sz="105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Diario</a:t>
                      </a:r>
                      <a:r>
                        <a:rPr sz="1050" b="1" spc="-10" dirty="0">
                          <a:latin typeface="Arial"/>
                          <a:cs typeface="Arial"/>
                        </a:rPr>
                        <a:t> (lunes </a:t>
                      </a:r>
                      <a:r>
                        <a:rPr sz="1050" b="1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05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15" dirty="0">
                          <a:latin typeface="Arial"/>
                          <a:cs typeface="Arial"/>
                        </a:rPr>
                        <a:t>sábado)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D4DCE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5B9BD4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0408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D4DC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050" b="1" spc="-10" dirty="0">
                          <a:latin typeface="Arial"/>
                          <a:cs typeface="Arial"/>
                        </a:rPr>
                        <a:t>RHZ</a:t>
                      </a:r>
                      <a:r>
                        <a:rPr sz="105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10" dirty="0">
                          <a:latin typeface="Arial"/>
                          <a:cs typeface="Arial"/>
                        </a:rPr>
                        <a:t>75/50/150mg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71967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D4DCE3"/>
                    </a:solidFill>
                  </a:tcPr>
                </a:tc>
                <a:tc>
                  <a:txBody>
                    <a:bodyPr/>
                    <a:lstStyle/>
                    <a:p>
                      <a:pPr marL="55880" marR="48895" indent="122555">
                        <a:lnSpc>
                          <a:spcPts val="869"/>
                        </a:lnSpc>
                        <a:spcBef>
                          <a:spcPts val="45"/>
                        </a:spcBef>
                      </a:pPr>
                      <a:r>
                        <a:rPr sz="1050" b="1" spc="-10" dirty="0">
                          <a:latin typeface="Arial"/>
                          <a:cs typeface="Arial"/>
                        </a:rPr>
                        <a:t>Etambutol  </a:t>
                      </a:r>
                      <a:r>
                        <a:rPr sz="1050" b="1" spc="-15" dirty="0">
                          <a:latin typeface="Arial"/>
                          <a:cs typeface="Arial"/>
                        </a:rPr>
                        <a:t>tabletas </a:t>
                      </a:r>
                      <a:r>
                        <a:rPr sz="1050" b="1" spc="-10" dirty="0">
                          <a:latin typeface="Arial"/>
                          <a:cs typeface="Arial"/>
                        </a:rPr>
                        <a:t>100</a:t>
                      </a:r>
                      <a:r>
                        <a:rPr sz="1050" b="1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10" dirty="0">
                          <a:latin typeface="Arial"/>
                          <a:cs typeface="Arial"/>
                        </a:rPr>
                        <a:t>mg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D4DC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75"/>
                        </a:lnSpc>
                      </a:pPr>
                      <a:r>
                        <a:rPr sz="1050" b="1" spc="-15" dirty="0">
                          <a:latin typeface="Arial"/>
                          <a:cs typeface="Arial"/>
                        </a:rPr>
                        <a:t>RH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869"/>
                        </a:lnSpc>
                      </a:pPr>
                      <a:r>
                        <a:rPr sz="1050" b="1" spc="-10" dirty="0">
                          <a:latin typeface="Arial"/>
                          <a:cs typeface="Arial"/>
                        </a:rPr>
                        <a:t>75/50mg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D4DCE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5B9BD4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13918">
                <a:tc>
                  <a:txBody>
                    <a:bodyPr/>
                    <a:lstStyle/>
                    <a:p>
                      <a:pPr marL="51435">
                        <a:lnSpc>
                          <a:spcPts val="875"/>
                        </a:lnSpc>
                      </a:pPr>
                      <a:r>
                        <a:rPr sz="1050" spc="-10" dirty="0">
                          <a:latin typeface="Arial"/>
                          <a:cs typeface="Arial"/>
                        </a:rPr>
                        <a:t>4-7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75"/>
                        </a:lnSpc>
                      </a:pPr>
                      <a:r>
                        <a:rPr sz="1050" dirty="0">
                          <a:latin typeface="Arial"/>
                          <a:cs typeface="Arial"/>
                        </a:rPr>
                        <a:t>1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79730">
                        <a:lnSpc>
                          <a:spcPts val="875"/>
                        </a:lnSpc>
                      </a:pPr>
                      <a:r>
                        <a:rPr sz="1050" dirty="0">
                          <a:latin typeface="Arial"/>
                          <a:cs typeface="Arial"/>
                        </a:rPr>
                        <a:t>1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55980">
                        <a:lnSpc>
                          <a:spcPts val="875"/>
                        </a:lnSpc>
                      </a:pPr>
                      <a:r>
                        <a:rPr sz="1050" dirty="0">
                          <a:latin typeface="Arial"/>
                          <a:cs typeface="Arial"/>
                        </a:rPr>
                        <a:t>1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5B9BD4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15831">
                <a:tc>
                  <a:txBody>
                    <a:bodyPr/>
                    <a:lstStyle/>
                    <a:p>
                      <a:pPr marL="51435">
                        <a:lnSpc>
                          <a:spcPts val="875"/>
                        </a:lnSpc>
                        <a:spcBef>
                          <a:spcPts val="10"/>
                        </a:spcBef>
                      </a:pPr>
                      <a:r>
                        <a:rPr sz="1050" spc="-20" dirty="0">
                          <a:latin typeface="Arial"/>
                          <a:cs typeface="Arial"/>
                        </a:rPr>
                        <a:t>8-11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1693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75"/>
                        </a:lnSpc>
                        <a:spcBef>
                          <a:spcPts val="10"/>
                        </a:spcBef>
                      </a:pPr>
                      <a:r>
                        <a:rPr sz="1050" dirty="0">
                          <a:latin typeface="Arial"/>
                          <a:cs typeface="Arial"/>
                        </a:rPr>
                        <a:t>2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1693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79730">
                        <a:lnSpc>
                          <a:spcPts val="875"/>
                        </a:lnSpc>
                        <a:spcBef>
                          <a:spcPts val="10"/>
                        </a:spcBef>
                      </a:pPr>
                      <a:r>
                        <a:rPr sz="1050" dirty="0">
                          <a:latin typeface="Arial"/>
                          <a:cs typeface="Arial"/>
                        </a:rPr>
                        <a:t>2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1693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55980">
                        <a:lnSpc>
                          <a:spcPts val="875"/>
                        </a:lnSpc>
                        <a:spcBef>
                          <a:spcPts val="10"/>
                        </a:spcBef>
                      </a:pPr>
                      <a:r>
                        <a:rPr sz="1050" dirty="0">
                          <a:latin typeface="Arial"/>
                          <a:cs typeface="Arial"/>
                        </a:rPr>
                        <a:t>2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1693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5B9BD4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13918">
                <a:tc>
                  <a:txBody>
                    <a:bodyPr/>
                    <a:lstStyle/>
                    <a:p>
                      <a:pPr marL="51435">
                        <a:lnSpc>
                          <a:spcPts val="875"/>
                        </a:lnSpc>
                      </a:pPr>
                      <a:r>
                        <a:rPr sz="1050" spc="-10" dirty="0">
                          <a:latin typeface="Arial"/>
                          <a:cs typeface="Arial"/>
                        </a:rPr>
                        <a:t>12-15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75"/>
                        </a:lnSpc>
                      </a:pPr>
                      <a:r>
                        <a:rPr sz="1050" dirty="0">
                          <a:latin typeface="Arial"/>
                          <a:cs typeface="Arial"/>
                        </a:rPr>
                        <a:t>3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79730">
                        <a:lnSpc>
                          <a:spcPts val="875"/>
                        </a:lnSpc>
                      </a:pPr>
                      <a:r>
                        <a:rPr sz="1050" dirty="0">
                          <a:latin typeface="Arial"/>
                          <a:cs typeface="Arial"/>
                        </a:rPr>
                        <a:t>3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55980">
                        <a:lnSpc>
                          <a:spcPts val="875"/>
                        </a:lnSpc>
                      </a:pPr>
                      <a:r>
                        <a:rPr sz="1050" dirty="0">
                          <a:latin typeface="Arial"/>
                          <a:cs typeface="Arial"/>
                        </a:rPr>
                        <a:t>3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5B9BD4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13918">
                <a:tc>
                  <a:txBody>
                    <a:bodyPr/>
                    <a:lstStyle/>
                    <a:p>
                      <a:pPr marL="51435">
                        <a:lnSpc>
                          <a:spcPts val="875"/>
                        </a:lnSpc>
                      </a:pPr>
                      <a:r>
                        <a:rPr sz="1050" spc="-10" dirty="0">
                          <a:latin typeface="Arial"/>
                          <a:cs typeface="Arial"/>
                        </a:rPr>
                        <a:t>16-20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75"/>
                        </a:lnSpc>
                      </a:pPr>
                      <a:r>
                        <a:rPr sz="1050" dirty="0">
                          <a:latin typeface="Arial"/>
                          <a:cs typeface="Arial"/>
                        </a:rPr>
                        <a:t>4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79730">
                        <a:lnSpc>
                          <a:spcPts val="875"/>
                        </a:lnSpc>
                      </a:pPr>
                      <a:r>
                        <a:rPr sz="1050" dirty="0">
                          <a:latin typeface="Arial"/>
                          <a:cs typeface="Arial"/>
                        </a:rPr>
                        <a:t>4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55980">
                        <a:lnSpc>
                          <a:spcPts val="875"/>
                        </a:lnSpc>
                      </a:pPr>
                      <a:r>
                        <a:rPr sz="1050" dirty="0"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L="0" marR="0" marT="0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5B9BD4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16096">
                <a:tc>
                  <a:txBody>
                    <a:bodyPr/>
                    <a:lstStyle/>
                    <a:p>
                      <a:pPr marL="51435">
                        <a:lnSpc>
                          <a:spcPts val="875"/>
                        </a:lnSpc>
                        <a:spcBef>
                          <a:spcPts val="10"/>
                        </a:spcBef>
                      </a:pPr>
                      <a:r>
                        <a:rPr sz="1050" spc="-10" dirty="0">
                          <a:latin typeface="Arial"/>
                          <a:cs typeface="Arial"/>
                        </a:rPr>
                        <a:t>21-24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1693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75"/>
                        </a:lnSpc>
                        <a:spcBef>
                          <a:spcPts val="10"/>
                        </a:spcBef>
                      </a:pPr>
                      <a:r>
                        <a:rPr sz="1050" dirty="0">
                          <a:latin typeface="Arial"/>
                          <a:cs typeface="Arial"/>
                        </a:rPr>
                        <a:t>4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1693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79730">
                        <a:lnSpc>
                          <a:spcPts val="875"/>
                        </a:lnSpc>
                        <a:spcBef>
                          <a:spcPts val="10"/>
                        </a:spcBef>
                      </a:pPr>
                      <a:r>
                        <a:rPr sz="1050" dirty="0">
                          <a:latin typeface="Arial"/>
                          <a:cs typeface="Arial"/>
                        </a:rPr>
                        <a:t>5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1693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55980">
                        <a:lnSpc>
                          <a:spcPts val="875"/>
                        </a:lnSpc>
                        <a:spcBef>
                          <a:spcPts val="10"/>
                        </a:spcBef>
                      </a:pPr>
                      <a:r>
                        <a:rPr sz="1050" dirty="0">
                          <a:latin typeface="Arial"/>
                          <a:cs typeface="Arial"/>
                        </a:rPr>
                        <a:t>4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1693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5B9BD4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829955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R="8890" algn="just">
                        <a:lnSpc>
                          <a:spcPct val="100000"/>
                        </a:lnSpc>
                      </a:pPr>
                      <a:r>
                        <a:rPr sz="900" b="1" spc="-10" dirty="0">
                          <a:latin typeface="Arial"/>
                          <a:cs typeface="Arial"/>
                        </a:rPr>
                        <a:t>Fuente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: Adaptado de “New fixed-dose combinations for the treatment of 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TB in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children” 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WHO.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[homepage en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Internet]. [Consultado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6  </a:t>
                      </a:r>
                      <a:r>
                        <a:rPr sz="1000" spc="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octubre </a:t>
                      </a:r>
                      <a:r>
                        <a:rPr sz="1000" spc="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2016]. </a:t>
                      </a:r>
                      <a:r>
                        <a:rPr sz="1000" spc="5" dirty="0">
                          <a:latin typeface="Arial"/>
                          <a:cs typeface="Arial"/>
                        </a:rPr>
                        <a:t>New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fixed-dose combinations for </a:t>
                      </a:r>
                      <a:r>
                        <a:rPr sz="1000" spc="5" dirty="0">
                          <a:latin typeface="Arial"/>
                          <a:cs typeface="Arial"/>
                        </a:rPr>
                        <a:t>the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treatment </a:t>
                      </a:r>
                      <a:r>
                        <a:rPr sz="1000" spc="5" dirty="0">
                          <a:latin typeface="Arial"/>
                          <a:cs typeface="Arial"/>
                        </a:rPr>
                        <a:t>of TB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in children. Disponible en  </a:t>
                      </a:r>
                      <a:r>
                        <a:rPr sz="10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  <a:hlinkClick r:id="rId3"/>
                        </a:rPr>
                        <a:t>http://www.who.int/tb/areas-of-work/children</a:t>
                      </a:r>
                      <a:r>
                        <a:rPr sz="1000" dirty="0">
                          <a:latin typeface="Arial"/>
                          <a:cs typeface="Arial"/>
                          <a:hlinkClick r:id="rId3"/>
                        </a:rPr>
                        <a:t>/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1693" marB="0">
                    <a:lnT w="19050" cap="flat" cmpd="sng" algn="ctr">
                      <a:solidFill>
                        <a:srgbClr val="5B9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8702447" y="4143932"/>
            <a:ext cx="2428240" cy="18131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067" dirty="0">
                <a:latin typeface="Arial Narrow"/>
                <a:cs typeface="Arial Narrow"/>
              </a:rPr>
              <a:t>Fuente: MSPS, PNPCT </a:t>
            </a:r>
            <a:r>
              <a:rPr sz="1067" spc="-7" dirty="0">
                <a:latin typeface="Arial Narrow"/>
                <a:cs typeface="Arial Narrow"/>
              </a:rPr>
              <a:t>Resolución 227 </a:t>
            </a:r>
            <a:r>
              <a:rPr sz="1067" dirty="0">
                <a:latin typeface="Arial Narrow"/>
                <a:cs typeface="Arial Narrow"/>
              </a:rPr>
              <a:t>de</a:t>
            </a:r>
            <a:r>
              <a:rPr sz="1067" spc="-167" dirty="0">
                <a:latin typeface="Arial Narrow"/>
                <a:cs typeface="Arial Narrow"/>
              </a:rPr>
              <a:t> </a:t>
            </a:r>
            <a:r>
              <a:rPr sz="1067" dirty="0">
                <a:latin typeface="Arial Narrow"/>
                <a:cs typeface="Arial Narrow"/>
              </a:rPr>
              <a:t>2020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693425" y="2742908"/>
            <a:ext cx="3011571" cy="672706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6933">
              <a:spcBef>
                <a:spcPts val="127"/>
              </a:spcBef>
            </a:pPr>
            <a:r>
              <a:rPr sz="2133" b="1" spc="-7" dirty="0">
                <a:solidFill>
                  <a:srgbClr val="0066CD"/>
                </a:solidFill>
                <a:latin typeface="Arial"/>
                <a:cs typeface="Arial"/>
              </a:rPr>
              <a:t>Capítulo 4: Tratamiento de casos </a:t>
            </a:r>
            <a:r>
              <a:rPr sz="2133" b="1" spc="-13" dirty="0">
                <a:solidFill>
                  <a:srgbClr val="0066CD"/>
                </a:solidFill>
                <a:latin typeface="Arial"/>
                <a:cs typeface="Arial"/>
              </a:rPr>
              <a:t>de</a:t>
            </a:r>
            <a:r>
              <a:rPr sz="2133" b="1" spc="73" dirty="0">
                <a:solidFill>
                  <a:srgbClr val="0066CD"/>
                </a:solidFill>
                <a:latin typeface="Arial"/>
                <a:cs typeface="Arial"/>
              </a:rPr>
              <a:t> </a:t>
            </a:r>
            <a:r>
              <a:rPr sz="2133" b="1" spc="-7" dirty="0">
                <a:solidFill>
                  <a:srgbClr val="0066CD"/>
                </a:solidFill>
                <a:latin typeface="Arial"/>
                <a:cs typeface="Arial"/>
              </a:rPr>
              <a:t>TB</a:t>
            </a:r>
            <a:endParaRPr sz="2133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7520280"/>
              </p:ext>
            </p:extLst>
          </p:nvPr>
        </p:nvGraphicFramePr>
        <p:xfrm>
          <a:off x="0" y="1074412"/>
          <a:ext cx="8738979" cy="470917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343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9523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22049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0266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39159">
                <a:tc gridSpan="4">
                  <a:txBody>
                    <a:bodyPr/>
                    <a:lstStyle/>
                    <a:p>
                      <a:pPr>
                        <a:lnSpc>
                          <a:spcPts val="1110"/>
                        </a:lnSpc>
                      </a:pPr>
                      <a:r>
                        <a:rPr sz="1300" b="1" spc="-5" dirty="0">
                          <a:latin typeface="Arial"/>
                          <a:cs typeface="Arial"/>
                        </a:rPr>
                        <a:t>Tabla </a:t>
                      </a:r>
                      <a:r>
                        <a:rPr sz="1300" b="1" spc="-10" dirty="0">
                          <a:latin typeface="Arial"/>
                          <a:cs typeface="Arial"/>
                        </a:rPr>
                        <a:t>1. </a:t>
                      </a:r>
                      <a:r>
                        <a:rPr sz="1300" b="1" spc="-5" dirty="0">
                          <a:latin typeface="Arial"/>
                          <a:cs typeface="Arial"/>
                        </a:rPr>
                        <a:t>Duración de la segunda fase en condiciones particulares </a:t>
                      </a:r>
                      <a:r>
                        <a:rPr sz="1300" b="1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1300" b="1" spc="-5" dirty="0">
                          <a:latin typeface="Arial"/>
                          <a:cs typeface="Arial"/>
                        </a:rPr>
                        <a:t>tuberculosis activa,</a:t>
                      </a:r>
                      <a:r>
                        <a:rPr sz="1300" b="1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-5" dirty="0">
                          <a:latin typeface="Arial"/>
                          <a:cs typeface="Arial"/>
                        </a:rPr>
                        <a:t>sensible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1531"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5B9BD4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3845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1300" b="1" spc="-5" dirty="0">
                          <a:latin typeface="Arial"/>
                          <a:cs typeface="Arial"/>
                        </a:rPr>
                        <a:t>Condición</a:t>
                      </a:r>
                      <a:r>
                        <a:rPr sz="13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-5" dirty="0">
                          <a:latin typeface="Arial"/>
                          <a:cs typeface="Arial"/>
                        </a:rPr>
                        <a:t>particular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94827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D4DCE3"/>
                    </a:solidFill>
                  </a:tcPr>
                </a:tc>
                <a:tc>
                  <a:txBody>
                    <a:bodyPr/>
                    <a:lstStyle/>
                    <a:p>
                      <a:pPr marL="1089660" marR="223520" indent="-861060">
                        <a:lnSpc>
                          <a:spcPts val="1150"/>
                        </a:lnSpc>
                        <a:spcBef>
                          <a:spcPts val="65"/>
                        </a:spcBef>
                      </a:pPr>
                      <a:r>
                        <a:rPr sz="1300" b="1" spc="-10" dirty="0">
                          <a:latin typeface="Arial"/>
                          <a:cs typeface="Arial"/>
                        </a:rPr>
                        <a:t>Número </a:t>
                      </a:r>
                      <a:r>
                        <a:rPr sz="1300" b="1" spc="-5" dirty="0">
                          <a:latin typeface="Arial"/>
                          <a:cs typeface="Arial"/>
                        </a:rPr>
                        <a:t>de dosis en la segunda fase del  tratamiento</a:t>
                      </a:r>
                      <a:endParaRPr sz="1300" dirty="0">
                        <a:latin typeface="Arial"/>
                        <a:cs typeface="Arial"/>
                      </a:endParaRPr>
                    </a:p>
                  </a:txBody>
                  <a:tcPr marL="0" marR="0" marT="11007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D4DCE3"/>
                    </a:solidFill>
                  </a:tcPr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5B9BD4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4728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9050">
                      <a:solidFill>
                        <a:srgbClr val="5B9BD4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38455" indent="-271145">
                        <a:lnSpc>
                          <a:spcPct val="100000"/>
                        </a:lnSpc>
                        <a:spcBef>
                          <a:spcPts val="439"/>
                        </a:spcBef>
                        <a:buFont typeface="Symbol"/>
                        <a:buChar char=""/>
                        <a:tabLst>
                          <a:tab pos="338455" algn="l"/>
                          <a:tab pos="339090" algn="l"/>
                        </a:tabLst>
                      </a:pPr>
                      <a:r>
                        <a:rPr sz="1300" spc="-15" dirty="0">
                          <a:latin typeface="Arial"/>
                          <a:cs typeface="Arial"/>
                        </a:rPr>
                        <a:t>Tuberculosis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13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15" dirty="0">
                          <a:latin typeface="Arial"/>
                          <a:cs typeface="Arial"/>
                        </a:rPr>
                        <a:t>embarazo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marL="338455" indent="-271145">
                        <a:lnSpc>
                          <a:spcPct val="100000"/>
                        </a:lnSpc>
                        <a:spcBef>
                          <a:spcPts val="10"/>
                        </a:spcBef>
                        <a:buFont typeface="Symbol"/>
                        <a:buChar char=""/>
                        <a:tabLst>
                          <a:tab pos="338455" algn="l"/>
                          <a:tab pos="339090" algn="l"/>
                        </a:tabLst>
                      </a:pPr>
                      <a:r>
                        <a:rPr sz="1300" spc="-15" dirty="0">
                          <a:latin typeface="Arial"/>
                          <a:cs typeface="Arial"/>
                        </a:rPr>
                        <a:t>Tuberculosis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13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15" dirty="0">
                          <a:latin typeface="Arial"/>
                          <a:cs typeface="Arial"/>
                        </a:rPr>
                        <a:t>diabetes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74505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87630">
                        <a:lnSpc>
                          <a:spcPct val="100000"/>
                        </a:lnSpc>
                      </a:pPr>
                      <a:r>
                        <a:rPr sz="1300" spc="-10" dirty="0">
                          <a:latin typeface="Arial"/>
                          <a:cs typeface="Arial"/>
                        </a:rPr>
                        <a:t>112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dosis en el esquema </a:t>
                      </a:r>
                      <a:r>
                        <a:rPr sz="1300" spc="-10" dirty="0">
                          <a:latin typeface="Arial"/>
                          <a:cs typeface="Arial"/>
                        </a:rPr>
                        <a:t>de dosis</a:t>
                      </a:r>
                      <a:r>
                        <a:rPr sz="13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diarias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4233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5B9BD4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17936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9050">
                      <a:solidFill>
                        <a:srgbClr val="5B9BD4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38455" indent="-271145" algn="just">
                        <a:lnSpc>
                          <a:spcPct val="100000"/>
                        </a:lnSpc>
                        <a:spcBef>
                          <a:spcPts val="80"/>
                        </a:spcBef>
                        <a:buFont typeface="Symbol"/>
                        <a:buChar char=""/>
                        <a:tabLst>
                          <a:tab pos="339090" algn="l"/>
                        </a:tabLst>
                      </a:pPr>
                      <a:r>
                        <a:rPr sz="1300" spc="-15" dirty="0">
                          <a:latin typeface="Arial"/>
                          <a:cs typeface="Arial"/>
                        </a:rPr>
                        <a:t>Tuberculosis</a:t>
                      </a:r>
                      <a:r>
                        <a:rPr sz="13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15" dirty="0">
                          <a:latin typeface="Arial"/>
                          <a:cs typeface="Arial"/>
                        </a:rPr>
                        <a:t>miliar</a:t>
                      </a:r>
                      <a:endParaRPr sz="1300" dirty="0">
                        <a:latin typeface="Arial"/>
                        <a:cs typeface="Arial"/>
                      </a:endParaRPr>
                    </a:p>
                    <a:p>
                      <a:pPr marL="362585" marR="60960" indent="-295275" algn="just">
                        <a:lnSpc>
                          <a:spcPts val="1150"/>
                        </a:lnSpc>
                        <a:spcBef>
                          <a:spcPts val="90"/>
                        </a:spcBef>
                        <a:buFont typeface="Symbol"/>
                        <a:buChar char=""/>
                        <a:tabLst>
                          <a:tab pos="339090" algn="l"/>
                        </a:tabLst>
                      </a:pPr>
                      <a:r>
                        <a:rPr sz="1300" spc="-15" dirty="0">
                          <a:latin typeface="Arial"/>
                          <a:cs typeface="Arial"/>
                        </a:rPr>
                        <a:t>Tuberculosis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1300" spc="-20" dirty="0">
                          <a:latin typeface="Arial"/>
                          <a:cs typeface="Arial"/>
                        </a:rPr>
                        <a:t>VIH </a:t>
                      </a:r>
                      <a:r>
                        <a:rPr sz="1300" spc="-15" dirty="0">
                          <a:latin typeface="Arial"/>
                          <a:cs typeface="Arial"/>
                        </a:rPr>
                        <a:t>CD4≥200cel/mm3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1300" spc="-1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15" dirty="0">
                          <a:latin typeface="Arial"/>
                          <a:cs typeface="Arial"/>
                        </a:rPr>
                        <a:t>al  estar recibiendo tratamiento ARV </a:t>
                      </a:r>
                      <a:r>
                        <a:rPr sz="1300" spc="-10" dirty="0">
                          <a:latin typeface="Arial"/>
                          <a:cs typeface="Arial"/>
                        </a:rPr>
                        <a:t>(Al  </a:t>
                      </a:r>
                      <a:r>
                        <a:rPr sz="1300" spc="-15" dirty="0">
                          <a:latin typeface="Arial"/>
                          <a:cs typeface="Arial"/>
                        </a:rPr>
                        <a:t>iniciar tratamiento</a:t>
                      </a:r>
                      <a:r>
                        <a:rPr sz="13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15" dirty="0">
                          <a:latin typeface="Arial"/>
                          <a:cs typeface="Arial"/>
                        </a:rPr>
                        <a:t>antituberculoso).</a:t>
                      </a:r>
                      <a:endParaRPr sz="1300" dirty="0">
                        <a:latin typeface="Arial"/>
                        <a:cs typeface="Arial"/>
                      </a:endParaRPr>
                    </a:p>
                  </a:txBody>
                  <a:tcPr marL="0" marR="0" marT="13547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7630" marR="245110">
                        <a:lnSpc>
                          <a:spcPct val="95800"/>
                        </a:lnSpc>
                        <a:spcBef>
                          <a:spcPts val="130"/>
                        </a:spcBef>
                      </a:pPr>
                      <a:r>
                        <a:rPr sz="1300" spc="-10" dirty="0">
                          <a:latin typeface="Arial"/>
                          <a:cs typeface="Arial"/>
                        </a:rPr>
                        <a:t>112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dosis en el esquema </a:t>
                      </a:r>
                      <a:r>
                        <a:rPr sz="1300" spc="-10" dirty="0">
                          <a:latin typeface="Arial"/>
                          <a:cs typeface="Arial"/>
                        </a:rPr>
                        <a:t>de dosis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diarias; no  obstante, se debe verificar la ausencia de  compromiso meníngeo, en tal caso se  mantendrá el tratamiento como </a:t>
                      </a:r>
                      <a:r>
                        <a:rPr sz="1300" spc="-10" dirty="0">
                          <a:latin typeface="Arial"/>
                          <a:cs typeface="Arial"/>
                        </a:rPr>
                        <a:t>tuberculosis 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meníngea.</a:t>
                      </a:r>
                      <a:endParaRPr sz="1300" dirty="0">
                        <a:latin typeface="Arial"/>
                        <a:cs typeface="Arial"/>
                      </a:endParaRPr>
                    </a:p>
                  </a:txBody>
                  <a:tcPr marL="0" marR="0" marT="22013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5B9BD4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65525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9050">
                      <a:solidFill>
                        <a:srgbClr val="5B9BD4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38455" indent="-271145">
                        <a:lnSpc>
                          <a:spcPct val="100000"/>
                        </a:lnSpc>
                        <a:spcBef>
                          <a:spcPts val="80"/>
                        </a:spcBef>
                        <a:buFont typeface="Symbol"/>
                        <a:buChar char=""/>
                        <a:tabLst>
                          <a:tab pos="338455" algn="l"/>
                          <a:tab pos="339090" algn="l"/>
                        </a:tabLst>
                      </a:pPr>
                      <a:r>
                        <a:rPr sz="1300" spc="-15" dirty="0">
                          <a:latin typeface="Arial"/>
                          <a:cs typeface="Arial"/>
                        </a:rPr>
                        <a:t>Silicotuberculosis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marL="338455" indent="-271145">
                        <a:lnSpc>
                          <a:spcPct val="100000"/>
                        </a:lnSpc>
                        <a:spcBef>
                          <a:spcPts val="10"/>
                        </a:spcBef>
                        <a:buFont typeface="Symbol"/>
                        <a:buChar char=""/>
                        <a:tabLst>
                          <a:tab pos="338455" algn="l"/>
                          <a:tab pos="339090" algn="l"/>
                        </a:tabLst>
                      </a:pPr>
                      <a:r>
                        <a:rPr sz="1300" spc="-15" dirty="0">
                          <a:latin typeface="Arial"/>
                          <a:cs typeface="Arial"/>
                        </a:rPr>
                        <a:t>Tuberculosis</a:t>
                      </a:r>
                      <a:r>
                        <a:rPr sz="13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15" dirty="0">
                          <a:latin typeface="Arial"/>
                          <a:cs typeface="Arial"/>
                        </a:rPr>
                        <a:t>genitourinaria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marL="338455" indent="-271145">
                        <a:lnSpc>
                          <a:spcPct val="100000"/>
                        </a:lnSpc>
                        <a:spcBef>
                          <a:spcPts val="25"/>
                        </a:spcBef>
                        <a:buFont typeface="Symbol"/>
                        <a:buChar char=""/>
                        <a:tabLst>
                          <a:tab pos="338455" algn="l"/>
                          <a:tab pos="339090" algn="l"/>
                        </a:tabLst>
                      </a:pPr>
                      <a:r>
                        <a:rPr sz="1300" spc="-15" dirty="0">
                          <a:latin typeface="Arial"/>
                          <a:cs typeface="Arial"/>
                        </a:rPr>
                        <a:t>Tuberculosis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e </a:t>
                      </a:r>
                      <a:r>
                        <a:rPr sz="1300" spc="-15" dirty="0">
                          <a:latin typeface="Arial"/>
                          <a:cs typeface="Arial"/>
                        </a:rPr>
                        <a:t>insuficiencia renal</a:t>
                      </a:r>
                      <a:r>
                        <a:rPr sz="13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15" dirty="0">
                          <a:latin typeface="Arial"/>
                          <a:cs typeface="Arial"/>
                        </a:rPr>
                        <a:t>crónica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marL="362585" marR="60325" indent="-295275" algn="just">
                        <a:lnSpc>
                          <a:spcPct val="95700"/>
                        </a:lnSpc>
                        <a:spcBef>
                          <a:spcPts val="65"/>
                        </a:spcBef>
                        <a:buFont typeface="Symbol"/>
                        <a:buChar char=""/>
                        <a:tabLst>
                          <a:tab pos="339090" algn="l"/>
                        </a:tabLst>
                      </a:pPr>
                      <a:r>
                        <a:rPr sz="1300" spc="-15" dirty="0">
                          <a:latin typeface="Arial"/>
                          <a:cs typeface="Arial"/>
                        </a:rPr>
                        <a:t>Tuberculosis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1300" spc="-15" dirty="0">
                          <a:latin typeface="Arial"/>
                          <a:cs typeface="Arial"/>
                        </a:rPr>
                        <a:t>VIH CD4≤200cel/mm3 sin  recibir tratamiento ARV </a:t>
                      </a:r>
                      <a:r>
                        <a:rPr sz="1300" spc="-10" dirty="0">
                          <a:latin typeface="Arial"/>
                          <a:cs typeface="Arial"/>
                        </a:rPr>
                        <a:t>(Al </a:t>
                      </a:r>
                      <a:r>
                        <a:rPr sz="1300" spc="-15" dirty="0">
                          <a:latin typeface="Arial"/>
                          <a:cs typeface="Arial"/>
                        </a:rPr>
                        <a:t>iniciar  tratamiento antituberculoso),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o </a:t>
                      </a:r>
                      <a:r>
                        <a:rPr sz="1300" spc="-15" dirty="0">
                          <a:latin typeface="Arial"/>
                          <a:cs typeface="Arial"/>
                        </a:rPr>
                        <a:t>cuando la  tuberculosis es</a:t>
                      </a:r>
                      <a:r>
                        <a:rPr sz="13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15" dirty="0">
                          <a:latin typeface="Arial"/>
                          <a:cs typeface="Arial"/>
                        </a:rPr>
                        <a:t>diseminada.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3547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87630">
                        <a:lnSpc>
                          <a:spcPct val="100000"/>
                        </a:lnSpc>
                      </a:pPr>
                      <a:r>
                        <a:rPr sz="1300" spc="-10" dirty="0">
                          <a:latin typeface="Arial"/>
                          <a:cs typeface="Arial"/>
                        </a:rPr>
                        <a:t>196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dosis en el esquema </a:t>
                      </a:r>
                      <a:r>
                        <a:rPr sz="1300" spc="-10" dirty="0">
                          <a:latin typeface="Arial"/>
                          <a:cs typeface="Arial"/>
                        </a:rPr>
                        <a:t>de dosis</a:t>
                      </a:r>
                      <a:r>
                        <a:rPr sz="13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diarias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5B9BD4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657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9050">
                      <a:solidFill>
                        <a:srgbClr val="5B9BD4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38455" indent="-271145">
                        <a:lnSpc>
                          <a:spcPct val="100000"/>
                        </a:lnSpc>
                        <a:spcBef>
                          <a:spcPts val="65"/>
                        </a:spcBef>
                        <a:buFont typeface="Symbol"/>
                        <a:buChar char=""/>
                        <a:tabLst>
                          <a:tab pos="338455" algn="l"/>
                          <a:tab pos="339090" algn="l"/>
                        </a:tabLst>
                      </a:pPr>
                      <a:r>
                        <a:rPr sz="1300" spc="-15" dirty="0">
                          <a:latin typeface="Arial"/>
                          <a:cs typeface="Arial"/>
                        </a:rPr>
                        <a:t>Tuberculosis</a:t>
                      </a:r>
                      <a:r>
                        <a:rPr sz="13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15" dirty="0">
                          <a:latin typeface="Arial"/>
                          <a:cs typeface="Arial"/>
                        </a:rPr>
                        <a:t>meníngea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marL="338455" indent="-271145">
                        <a:lnSpc>
                          <a:spcPct val="100000"/>
                        </a:lnSpc>
                        <a:spcBef>
                          <a:spcPts val="25"/>
                        </a:spcBef>
                        <a:buFont typeface="Symbol"/>
                        <a:buChar char=""/>
                        <a:tabLst>
                          <a:tab pos="338455" algn="l"/>
                          <a:tab pos="339090" algn="l"/>
                        </a:tabLst>
                      </a:pPr>
                      <a:r>
                        <a:rPr sz="1300" spc="-15" dirty="0">
                          <a:latin typeface="Arial"/>
                          <a:cs typeface="Arial"/>
                        </a:rPr>
                        <a:t>Tuberculosis</a:t>
                      </a:r>
                      <a:r>
                        <a:rPr sz="13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15" dirty="0">
                          <a:latin typeface="Arial"/>
                          <a:cs typeface="Arial"/>
                        </a:rPr>
                        <a:t>ósea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1007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1300" spc="-10" dirty="0">
                          <a:latin typeface="Arial"/>
                          <a:cs typeface="Arial"/>
                        </a:rPr>
                        <a:t>280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dosis en el esquema </a:t>
                      </a:r>
                      <a:r>
                        <a:rPr sz="1300" spc="-10" dirty="0">
                          <a:latin typeface="Arial"/>
                          <a:cs typeface="Arial"/>
                        </a:rPr>
                        <a:t>de dosis</a:t>
                      </a:r>
                      <a:r>
                        <a:rPr sz="13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diarias</a:t>
                      </a:r>
                      <a:endParaRPr sz="1300" dirty="0">
                        <a:latin typeface="Arial"/>
                        <a:cs typeface="Arial"/>
                      </a:endParaRPr>
                    </a:p>
                  </a:txBody>
                  <a:tcPr marL="0" marR="0" marT="108373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5B9BD4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8877344" y="4171478"/>
            <a:ext cx="2428240" cy="18131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067" dirty="0">
                <a:latin typeface="Arial Narrow"/>
                <a:cs typeface="Arial Narrow"/>
              </a:rPr>
              <a:t>Fuente: MSPS, PNPCT </a:t>
            </a:r>
            <a:r>
              <a:rPr sz="1067" spc="-7" dirty="0">
                <a:latin typeface="Arial Narrow"/>
                <a:cs typeface="Arial Narrow"/>
              </a:rPr>
              <a:t>Resolución 227 </a:t>
            </a:r>
            <a:r>
              <a:rPr sz="1067" dirty="0">
                <a:latin typeface="Arial Narrow"/>
                <a:cs typeface="Arial Narrow"/>
              </a:rPr>
              <a:t>de</a:t>
            </a:r>
            <a:r>
              <a:rPr sz="1067" spc="-167" dirty="0">
                <a:latin typeface="Arial Narrow"/>
                <a:cs typeface="Arial Narrow"/>
              </a:rPr>
              <a:t> </a:t>
            </a:r>
            <a:r>
              <a:rPr sz="1067" dirty="0">
                <a:latin typeface="Arial Narrow"/>
                <a:cs typeface="Arial Narrow"/>
              </a:rPr>
              <a:t>2020</a:t>
            </a:r>
            <a:endParaRPr sz="1067">
              <a:latin typeface="Arial Narrow"/>
              <a:cs typeface="Arial Narrow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xmlns="" id="{C6B8078C-D1BE-4FAA-B845-BCD7E77B7B38}"/>
              </a:ext>
            </a:extLst>
          </p:cNvPr>
          <p:cNvSpPr txBox="1"/>
          <p:nvPr/>
        </p:nvSpPr>
        <p:spPr>
          <a:xfrm>
            <a:off x="8999210" y="2233658"/>
            <a:ext cx="2883872" cy="1000937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6933">
              <a:spcBef>
                <a:spcPts val="127"/>
              </a:spcBef>
            </a:pPr>
            <a:r>
              <a:rPr sz="2133" b="1" spc="-7" dirty="0">
                <a:solidFill>
                  <a:srgbClr val="0066CD"/>
                </a:solidFill>
                <a:latin typeface="Arial"/>
                <a:cs typeface="Arial"/>
              </a:rPr>
              <a:t>Capítulo 4: Tratamiento de casos </a:t>
            </a:r>
            <a:r>
              <a:rPr sz="2133" b="1" spc="-13" dirty="0">
                <a:solidFill>
                  <a:srgbClr val="0066CD"/>
                </a:solidFill>
                <a:latin typeface="Arial"/>
                <a:cs typeface="Arial"/>
              </a:rPr>
              <a:t>de</a:t>
            </a:r>
            <a:r>
              <a:rPr sz="2133" b="1" spc="73" dirty="0">
                <a:solidFill>
                  <a:srgbClr val="0066CD"/>
                </a:solidFill>
                <a:latin typeface="Arial"/>
                <a:cs typeface="Arial"/>
              </a:rPr>
              <a:t> </a:t>
            </a:r>
            <a:r>
              <a:rPr sz="2133" b="1" spc="-7" dirty="0">
                <a:solidFill>
                  <a:srgbClr val="0066CD"/>
                </a:solidFill>
                <a:latin typeface="Arial"/>
                <a:cs typeface="Arial"/>
              </a:rPr>
              <a:t>TB</a:t>
            </a:r>
            <a:endParaRPr sz="2133" dirty="0">
              <a:latin typeface="Arial"/>
              <a:cs typeface="Arial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41CB604E-0A23-436E-9DF0-681FB8D4EB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650" y="6183661"/>
            <a:ext cx="1257389" cy="602017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841766B-CDD7-57C9-94A5-F2AC01D14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312C1B89-ED2F-D2F3-1EF4-D2D051CCA6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650" y="6183661"/>
            <a:ext cx="1257389" cy="602017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41AC87E7-750E-B6FD-9D02-A376B7E00C4E}"/>
              </a:ext>
            </a:extLst>
          </p:cNvPr>
          <p:cNvSpPr txBox="1"/>
          <p:nvPr/>
        </p:nvSpPr>
        <p:spPr>
          <a:xfrm>
            <a:off x="1635760" y="1166842"/>
            <a:ext cx="892048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Algunos aspectos…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Valoración clínica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Baciloscopia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Pruebas moleculares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Cultivo liquido – pruebas de sensibilidad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Radiología en TB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Tuberculina – IGRA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Anatomía patológica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Otras pruebas diagnosticas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>
                <a:solidFill>
                  <a:schemeClr val="bg1">
                    <a:lumMod val="85000"/>
                  </a:schemeClr>
                </a:solidFill>
              </a:rPr>
              <a:t>Resolución 227 de 2020 – algoritmos diagnósticos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3200" dirty="0"/>
              <a:t>Casos clínicos</a:t>
            </a:r>
          </a:p>
        </p:txBody>
      </p:sp>
    </p:spTree>
    <p:extLst>
      <p:ext uri="{BB962C8B-B14F-4D97-AF65-F5344CB8AC3E}">
        <p14:creationId xmlns:p14="http://schemas.microsoft.com/office/powerpoint/2010/main" val="59271873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81824" y="1133341"/>
            <a:ext cx="10045521" cy="3966692"/>
          </a:xfrm>
        </p:spPr>
        <p:txBody>
          <a:bodyPr>
            <a:noAutofit/>
          </a:bodyPr>
          <a:lstStyle/>
          <a:p>
            <a:pPr algn="ctr"/>
            <a:r>
              <a:rPr lang="es-ES" sz="6000" dirty="0"/>
              <a:t>¡GRACIAS POR SU ATENCION!</a:t>
            </a:r>
            <a:endParaRPr lang="es-CO" sz="60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D2B53A46-8540-4D46-83CF-0CDF295D38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650" y="6183661"/>
            <a:ext cx="1257389" cy="602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368952"/>
      </p:ext>
    </p:extLst>
  </p:cSld>
  <p:clrMapOvr>
    <a:masterClrMapping/>
  </p:clrMapOvr>
</p:sld>
</file>

<file path=docProps/app.xml><?xml version="1.0" encoding="utf-8"?>
<Properties xmlns="http://schemas.openxmlformats.org/officeDocument/2006/extended-properties" xmlns:vt="http://schemas.openxmlformats.org/officeDocument/2006/docPropsVTypes">
  <TotalTime>332</TotalTime>
  <Words>1646</Words>
  <Application>Microsoft Office PowerPoint</Application>
  <PresentationFormat>Panorámica</PresentationFormat>
  <Paragraphs>294</Paragraphs>
  <Slides>55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55</vt:i4>
      </vt:variant>
    </vt:vector>
  </HeadingPairs>
  <TitlesOfParts>
    <vt:vector size="65" baseType="lpstr">
      <vt:lpstr>Arial</vt:lpstr>
      <vt:lpstr>Arial Narrow</vt:lpstr>
      <vt:lpstr>Calibri</vt:lpstr>
      <vt:lpstr>Calibri Light</vt:lpstr>
      <vt:lpstr>LiberationSans</vt:lpstr>
      <vt:lpstr>Symbol</vt:lpstr>
      <vt:lpstr>Tahoma</vt:lpstr>
      <vt:lpstr>Times New Roman</vt:lpstr>
      <vt:lpstr>Work Sans</vt:lpstr>
      <vt:lpstr>Tema de Office</vt:lpstr>
      <vt:lpstr>Diagnóstico y manejo de la Tuberculosis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Capítulo 4  Directrices y recomendaciones para  el tratamiento de la enfermedad tuberculosa  activa</vt:lpstr>
      <vt:lpstr>Presentación de PowerPoint</vt:lpstr>
      <vt:lpstr>Presentación de PowerPoint</vt:lpstr>
      <vt:lpstr>Presentación de PowerPoint</vt:lpstr>
      <vt:lpstr>¡GRACIAS POR SU ATENCION!</vt:lpstr>
    </vt:vector>
  </TitlesOfParts>
  <Company>Dixguel03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LAJAS</cp:lastModifiedBy>
  <cp:revision>23</cp:revision>
  <dcterms:created xsi:type="dcterms:W3CDTF">2024-01-19T19:58:18Z</dcterms:created>
  <dcterms:modified xsi:type="dcterms:W3CDTF">2024-07-18T15:32:42Z</dcterms:modified>
</cp:coreProperties>
</file>