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257" r:id="rId3"/>
    <p:sldId id="556" r:id="rId4"/>
    <p:sldId id="569" r:id="rId5"/>
    <p:sldId id="570" r:id="rId6"/>
    <p:sldId id="580" r:id="rId7"/>
    <p:sldId id="581" r:id="rId8"/>
    <p:sldId id="582" r:id="rId9"/>
    <p:sldId id="667" r:id="rId10"/>
    <p:sldId id="669" r:id="rId11"/>
    <p:sldId id="670" r:id="rId12"/>
    <p:sldId id="671" r:id="rId13"/>
    <p:sldId id="672" r:id="rId14"/>
    <p:sldId id="673" r:id="rId15"/>
    <p:sldId id="674" r:id="rId16"/>
    <p:sldId id="583" r:id="rId17"/>
    <p:sldId id="687" r:id="rId18"/>
    <p:sldId id="690" r:id="rId19"/>
    <p:sldId id="693" r:id="rId20"/>
    <p:sldId id="584" r:id="rId21"/>
    <p:sldId id="694" r:id="rId22"/>
    <p:sldId id="695" r:id="rId23"/>
    <p:sldId id="658" r:id="rId24"/>
    <p:sldId id="696" r:id="rId25"/>
    <p:sldId id="697" r:id="rId26"/>
    <p:sldId id="699" r:id="rId27"/>
    <p:sldId id="700" r:id="rId28"/>
    <p:sldId id="701" r:id="rId29"/>
    <p:sldId id="703" r:id="rId30"/>
    <p:sldId id="702" r:id="rId31"/>
    <p:sldId id="659" r:id="rId32"/>
    <p:sldId id="612" r:id="rId33"/>
    <p:sldId id="707" r:id="rId34"/>
    <p:sldId id="709" r:id="rId35"/>
    <p:sldId id="710" r:id="rId36"/>
    <p:sldId id="711" r:id="rId37"/>
    <p:sldId id="708" r:id="rId38"/>
    <p:sldId id="706" r:id="rId39"/>
    <p:sldId id="714" r:id="rId40"/>
    <p:sldId id="713" r:id="rId41"/>
    <p:sldId id="715" r:id="rId42"/>
    <p:sldId id="705" r:id="rId43"/>
    <p:sldId id="704" r:id="rId44"/>
    <p:sldId id="613" r:id="rId45"/>
    <p:sldId id="621" r:id="rId46"/>
    <p:sldId id="643" r:id="rId47"/>
    <p:sldId id="644" r:id="rId48"/>
    <p:sldId id="645" r:id="rId49"/>
    <p:sldId id="646" r:id="rId50"/>
    <p:sldId id="675" r:id="rId51"/>
    <p:sldId id="660" r:id="rId52"/>
    <p:sldId id="680" r:id="rId53"/>
    <p:sldId id="681" r:id="rId54"/>
    <p:sldId id="682" r:id="rId55"/>
    <p:sldId id="676" r:id="rId56"/>
    <p:sldId id="683" r:id="rId57"/>
    <p:sldId id="684" r:id="rId58"/>
    <p:sldId id="685" r:id="rId59"/>
    <p:sldId id="686" r:id="rId60"/>
    <p:sldId id="269" r:id="rId6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AF31"/>
    <a:srgbClr val="2B2C6A"/>
    <a:srgbClr val="0A63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1" d="100"/>
          <a:sy n="71"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9BD6D4-87BA-441C-A5DD-821E7D02B353}" type="datetimeFigureOut">
              <a:rPr lang="es-CO" smtClean="0"/>
              <a:t>25/04/2024</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F64C15-C50F-4902-9BCE-DF685EEA5404}" type="slidenum">
              <a:rPr lang="es-CO" smtClean="0"/>
              <a:t>‹Nº›</a:t>
            </a:fld>
            <a:endParaRPr lang="es-CO"/>
          </a:p>
        </p:txBody>
      </p:sp>
    </p:spTree>
    <p:extLst>
      <p:ext uri="{BB962C8B-B14F-4D97-AF65-F5344CB8AC3E}">
        <p14:creationId xmlns:p14="http://schemas.microsoft.com/office/powerpoint/2010/main" val="634806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08CC6CF-8595-4885-A71C-9CA13728C724}" type="slidenum">
              <a:rPr lang="es-ES" smtClean="0"/>
              <a:pPr/>
              <a:t>23</a:t>
            </a:fld>
            <a:endParaRPr lang="es-E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s-ES_tradnl">
              <a:ea typeface="ＭＳ Ｐゴシック" pitchFamily="34" charset="-128"/>
            </a:endParaRPr>
          </a:p>
        </p:txBody>
      </p:sp>
    </p:spTree>
    <p:extLst>
      <p:ext uri="{BB962C8B-B14F-4D97-AF65-F5344CB8AC3E}">
        <p14:creationId xmlns:p14="http://schemas.microsoft.com/office/powerpoint/2010/main" val="427490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08CC6CF-8595-4885-A71C-9CA13728C724}" type="slidenum">
              <a:rPr lang="es-ES" smtClean="0"/>
              <a:pPr/>
              <a:t>24</a:t>
            </a:fld>
            <a:endParaRPr lang="es-E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s-ES_tradnl">
              <a:ea typeface="ＭＳ Ｐゴシック" pitchFamily="34" charset="-128"/>
            </a:endParaRPr>
          </a:p>
        </p:txBody>
      </p:sp>
    </p:spTree>
    <p:extLst>
      <p:ext uri="{BB962C8B-B14F-4D97-AF65-F5344CB8AC3E}">
        <p14:creationId xmlns:p14="http://schemas.microsoft.com/office/powerpoint/2010/main" val="1820702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08CC6CF-8595-4885-A71C-9CA13728C724}" type="slidenum">
              <a:rPr lang="es-ES" smtClean="0"/>
              <a:pPr/>
              <a:t>25</a:t>
            </a:fld>
            <a:endParaRPr lang="es-E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s-ES_tradnl">
              <a:ea typeface="ＭＳ Ｐゴシック" pitchFamily="34" charset="-128"/>
            </a:endParaRPr>
          </a:p>
        </p:txBody>
      </p:sp>
    </p:spTree>
    <p:extLst>
      <p:ext uri="{BB962C8B-B14F-4D97-AF65-F5344CB8AC3E}">
        <p14:creationId xmlns:p14="http://schemas.microsoft.com/office/powerpoint/2010/main" val="4192056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08CC6CF-8595-4885-A71C-9CA13728C724}" type="slidenum">
              <a:rPr lang="es-ES" smtClean="0"/>
              <a:pPr/>
              <a:t>26</a:t>
            </a:fld>
            <a:endParaRPr lang="es-E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s-ES_tradnl">
              <a:ea typeface="ＭＳ Ｐゴシック" pitchFamily="34" charset="-128"/>
            </a:endParaRPr>
          </a:p>
        </p:txBody>
      </p:sp>
    </p:spTree>
    <p:extLst>
      <p:ext uri="{BB962C8B-B14F-4D97-AF65-F5344CB8AC3E}">
        <p14:creationId xmlns:p14="http://schemas.microsoft.com/office/powerpoint/2010/main" val="490039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08CC6CF-8595-4885-A71C-9CA13728C724}" type="slidenum">
              <a:rPr lang="es-ES" smtClean="0"/>
              <a:pPr/>
              <a:t>27</a:t>
            </a:fld>
            <a:endParaRPr lang="es-E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s-ES_tradnl">
              <a:ea typeface="ＭＳ Ｐゴシック" pitchFamily="34" charset="-128"/>
            </a:endParaRPr>
          </a:p>
        </p:txBody>
      </p:sp>
    </p:spTree>
    <p:extLst>
      <p:ext uri="{BB962C8B-B14F-4D97-AF65-F5344CB8AC3E}">
        <p14:creationId xmlns:p14="http://schemas.microsoft.com/office/powerpoint/2010/main" val="4075161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08CC6CF-8595-4885-A71C-9CA13728C724}" type="slidenum">
              <a:rPr lang="es-ES" smtClean="0"/>
              <a:pPr/>
              <a:t>28</a:t>
            </a:fld>
            <a:endParaRPr lang="es-E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s-ES_tradnl">
              <a:ea typeface="ＭＳ Ｐゴシック" pitchFamily="34" charset="-128"/>
            </a:endParaRPr>
          </a:p>
        </p:txBody>
      </p:sp>
    </p:spTree>
    <p:extLst>
      <p:ext uri="{BB962C8B-B14F-4D97-AF65-F5344CB8AC3E}">
        <p14:creationId xmlns:p14="http://schemas.microsoft.com/office/powerpoint/2010/main" val="4087098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08CC6CF-8595-4885-A71C-9CA13728C724}" type="slidenum">
              <a:rPr lang="es-ES" smtClean="0"/>
              <a:pPr/>
              <a:t>29</a:t>
            </a:fld>
            <a:endParaRPr lang="es-E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s-ES_tradnl">
              <a:ea typeface="ＭＳ Ｐゴシック" pitchFamily="34" charset="-128"/>
            </a:endParaRPr>
          </a:p>
        </p:txBody>
      </p:sp>
    </p:spTree>
    <p:extLst>
      <p:ext uri="{BB962C8B-B14F-4D97-AF65-F5344CB8AC3E}">
        <p14:creationId xmlns:p14="http://schemas.microsoft.com/office/powerpoint/2010/main" val="1825381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08CC6CF-8595-4885-A71C-9CA13728C724}" type="slidenum">
              <a:rPr lang="es-ES" smtClean="0"/>
              <a:pPr/>
              <a:t>30</a:t>
            </a:fld>
            <a:endParaRPr lang="es-E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s-ES_tradnl">
              <a:ea typeface="ＭＳ Ｐゴシック" pitchFamily="34" charset="-128"/>
            </a:endParaRPr>
          </a:p>
        </p:txBody>
      </p:sp>
    </p:spTree>
    <p:extLst>
      <p:ext uri="{BB962C8B-B14F-4D97-AF65-F5344CB8AC3E}">
        <p14:creationId xmlns:p14="http://schemas.microsoft.com/office/powerpoint/2010/main" val="1887560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17B007F6-0E8C-4F1E-90C3-70527E0D2094}" type="slidenum">
              <a:rPr lang="es-ES" smtClean="0"/>
              <a:pPr/>
              <a:t>31</a:t>
            </a:fld>
            <a:endParaRPr lang="es-E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s-ES_tradnl">
              <a:ea typeface="ＭＳ Ｐゴシック" pitchFamily="34" charset="-128"/>
            </a:endParaRPr>
          </a:p>
        </p:txBody>
      </p:sp>
    </p:spTree>
    <p:extLst>
      <p:ext uri="{BB962C8B-B14F-4D97-AF65-F5344CB8AC3E}">
        <p14:creationId xmlns:p14="http://schemas.microsoft.com/office/powerpoint/2010/main" val="3228980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3336049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1596621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2448486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3490612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428320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3252668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4148013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2511771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2173088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32874116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141081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6323"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2445983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7346" name="Google Shape;211;p10:notes"/>
          <p:cNvSpPr>
            <a:spLocks noGrp="1"/>
          </p:cNvSpPr>
          <p:nvPr>
            <p:ph type="body" idx="1"/>
          </p:nvPr>
        </p:nvSpPr>
        <p:spPr>
          <a:noFill/>
          <a:ln/>
        </p:spPr>
        <p:txBody>
          <a:bodyPr lIns="91425" tIns="91425" rIns="91425" bIns="91425"/>
          <a:lstStyle/>
          <a:p>
            <a:pPr>
              <a:spcBef>
                <a:spcPct val="0"/>
              </a:spcBef>
            </a:pPr>
            <a:endParaRPr lang="es-CO">
              <a:ea typeface="ＭＳ Ｐゴシック" pitchFamily="34" charset="-128"/>
            </a:endParaRPr>
          </a:p>
        </p:txBody>
      </p:sp>
      <p:sp>
        <p:nvSpPr>
          <p:cNvPr id="57347" name="Google Shape;212;p10:notes"/>
          <p:cNvSpPr>
            <a:spLocks noGrp="1" noRot="1" noChangeAspect="1" noTextEdit="1"/>
          </p:cNvSpPr>
          <p:nvPr>
            <p:ph type="sldImg" idx="2"/>
          </p:nvPr>
        </p:nvSpPr>
        <p:spPr>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752613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O" dirty="0"/>
          </a:p>
        </p:txBody>
      </p:sp>
      <p:sp>
        <p:nvSpPr>
          <p:cNvPr id="4" name="3 Marcador de número de diapositiva"/>
          <p:cNvSpPr>
            <a:spLocks noGrp="1"/>
          </p:cNvSpPr>
          <p:nvPr>
            <p:ph type="sldNum" sz="quarter" idx="10"/>
          </p:nvPr>
        </p:nvSpPr>
        <p:spPr/>
        <p:txBody>
          <a:bodyPr/>
          <a:lstStyle/>
          <a:p>
            <a:pPr>
              <a:defRPr/>
            </a:pPr>
            <a:fld id="{C9320DC8-AB6C-4050-B4F8-DC9BBDB2EF83}" type="slidenum">
              <a:rPr lang="es-ES" altLang="es-CO" smtClean="0"/>
              <a:pPr>
                <a:defRPr/>
              </a:pPr>
              <a:t>48</a:t>
            </a:fld>
            <a:endParaRPr lang="es-ES" altLang="es-CO"/>
          </a:p>
        </p:txBody>
      </p:sp>
    </p:spTree>
    <p:extLst>
      <p:ext uri="{BB962C8B-B14F-4D97-AF65-F5344CB8AC3E}">
        <p14:creationId xmlns:p14="http://schemas.microsoft.com/office/powerpoint/2010/main" val="41235063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2863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2041847" y="2203255"/>
            <a:ext cx="7606005" cy="1295725"/>
          </a:xfrm>
          <a:prstGeom prst="rect">
            <a:avLst/>
          </a:prstGeom>
        </p:spPr>
        <p:txBody>
          <a:bodyPr/>
          <a:lstStyle>
            <a:lvl1pPr>
              <a:defRPr sz="4400" b="1">
                <a:solidFill>
                  <a:schemeClr val="bg1"/>
                </a:solidFill>
                <a:latin typeface="Century Gothic" panose="020B0502020202020204" pitchFamily="34" charset="0"/>
              </a:defRPr>
            </a:lvl1pPr>
          </a:lstStyle>
          <a:p>
            <a:r>
              <a:rPr lang="es-ES" dirty="0"/>
              <a:t>Haga clic para modificar el estilo de título del patrón</a:t>
            </a:r>
            <a:endParaRPr lang="es-CO" dirty="0"/>
          </a:p>
        </p:txBody>
      </p:sp>
      <p:sp>
        <p:nvSpPr>
          <p:cNvPr id="7" name="Rectángulo 6"/>
          <p:cNvSpPr/>
          <p:nvPr userDrawn="1"/>
        </p:nvSpPr>
        <p:spPr>
          <a:xfrm>
            <a:off x="1744824" y="1997366"/>
            <a:ext cx="93307" cy="1707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763119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ítulo 1"/>
          <p:cNvSpPr>
            <a:spLocks noGrp="1"/>
          </p:cNvSpPr>
          <p:nvPr>
            <p:ph type="title"/>
          </p:nvPr>
        </p:nvSpPr>
        <p:spPr>
          <a:xfrm>
            <a:off x="2041847" y="2203255"/>
            <a:ext cx="7606005" cy="1295725"/>
          </a:xfrm>
          <a:prstGeom prst="rect">
            <a:avLst/>
          </a:prstGeom>
        </p:spPr>
        <p:txBody>
          <a:bodyPr/>
          <a:lstStyle>
            <a:lvl1pPr>
              <a:defRPr sz="4400" b="1">
                <a:solidFill>
                  <a:schemeClr val="bg1"/>
                </a:solidFill>
                <a:latin typeface="Century Gothic" panose="020B0502020202020204" pitchFamily="34" charset="0"/>
              </a:defRPr>
            </a:lvl1pPr>
          </a:lstStyle>
          <a:p>
            <a:r>
              <a:rPr lang="es-ES" dirty="0"/>
              <a:t>Haga clic para modificar el estilo de título del patrón</a:t>
            </a:r>
            <a:endParaRPr lang="es-CO" dirty="0"/>
          </a:p>
        </p:txBody>
      </p:sp>
      <p:sp>
        <p:nvSpPr>
          <p:cNvPr id="8" name="Rectángulo 7"/>
          <p:cNvSpPr/>
          <p:nvPr userDrawn="1"/>
        </p:nvSpPr>
        <p:spPr>
          <a:xfrm>
            <a:off x="1744824" y="1997366"/>
            <a:ext cx="93307" cy="1707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21627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ítulo 1"/>
          <p:cNvSpPr>
            <a:spLocks noGrp="1"/>
          </p:cNvSpPr>
          <p:nvPr>
            <p:ph type="title"/>
          </p:nvPr>
        </p:nvSpPr>
        <p:spPr>
          <a:xfrm>
            <a:off x="2041847" y="2203255"/>
            <a:ext cx="7606005" cy="1295725"/>
          </a:xfrm>
          <a:prstGeom prst="rect">
            <a:avLst/>
          </a:prstGeom>
        </p:spPr>
        <p:txBody>
          <a:bodyPr/>
          <a:lstStyle>
            <a:lvl1pPr>
              <a:defRPr sz="4400" b="1">
                <a:solidFill>
                  <a:schemeClr val="bg1"/>
                </a:solidFill>
                <a:latin typeface="Century Gothic" panose="020B0502020202020204" pitchFamily="34" charset="0"/>
              </a:defRPr>
            </a:lvl1pPr>
          </a:lstStyle>
          <a:p>
            <a:r>
              <a:rPr lang="es-ES" dirty="0"/>
              <a:t>Haga clic para modificar el estilo de título del patrón</a:t>
            </a:r>
            <a:endParaRPr lang="es-CO" dirty="0"/>
          </a:p>
        </p:txBody>
      </p:sp>
      <p:sp>
        <p:nvSpPr>
          <p:cNvPr id="8" name="Rectángulo 7"/>
          <p:cNvSpPr/>
          <p:nvPr userDrawn="1"/>
        </p:nvSpPr>
        <p:spPr>
          <a:xfrm>
            <a:off x="1744824" y="1997366"/>
            <a:ext cx="93307" cy="1707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567939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ítulo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ítulo 1"/>
          <p:cNvSpPr>
            <a:spLocks noGrp="1"/>
          </p:cNvSpPr>
          <p:nvPr>
            <p:ph type="title"/>
          </p:nvPr>
        </p:nvSpPr>
        <p:spPr>
          <a:xfrm>
            <a:off x="2041847" y="2203255"/>
            <a:ext cx="7606005" cy="1295725"/>
          </a:xfrm>
          <a:prstGeom prst="rect">
            <a:avLst/>
          </a:prstGeom>
        </p:spPr>
        <p:txBody>
          <a:bodyPr/>
          <a:lstStyle>
            <a:lvl1pPr>
              <a:defRPr sz="4400" b="1">
                <a:solidFill>
                  <a:schemeClr val="bg1"/>
                </a:solidFill>
                <a:latin typeface="Century Gothic" panose="020B0502020202020204" pitchFamily="34" charset="0"/>
              </a:defRPr>
            </a:lvl1pPr>
          </a:lstStyle>
          <a:p>
            <a:r>
              <a:rPr lang="es-ES" dirty="0"/>
              <a:t>Haga clic para modificar el estilo de título del patrón</a:t>
            </a:r>
            <a:endParaRPr lang="es-CO" dirty="0"/>
          </a:p>
        </p:txBody>
      </p:sp>
      <p:sp>
        <p:nvSpPr>
          <p:cNvPr id="8" name="Rectángulo 7"/>
          <p:cNvSpPr/>
          <p:nvPr userDrawn="1"/>
        </p:nvSpPr>
        <p:spPr>
          <a:xfrm>
            <a:off x="1744824" y="1997366"/>
            <a:ext cx="93307" cy="1707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91107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ítulo - Subtítulo y texto 1 columna - espacio 1 imagen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arcador de texto 4"/>
          <p:cNvSpPr>
            <a:spLocks noGrp="1"/>
          </p:cNvSpPr>
          <p:nvPr>
            <p:ph type="body" sz="quarter" idx="10" hasCustomPrompt="1"/>
          </p:nvPr>
        </p:nvSpPr>
        <p:spPr>
          <a:xfrm>
            <a:off x="838200" y="1946497"/>
            <a:ext cx="5976644" cy="3099328"/>
          </a:xfrm>
          <a:prstGeom prst="rect">
            <a:avLst/>
          </a:prstGeom>
        </p:spPr>
        <p:txBody>
          <a:bodyPr/>
          <a:lstStyle>
            <a:lvl1pPr marL="0" indent="0">
              <a:buNone/>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a:t>
            </a:r>
          </a:p>
        </p:txBody>
      </p:sp>
      <p:sp>
        <p:nvSpPr>
          <p:cNvPr id="12" name="Título 5"/>
          <p:cNvSpPr>
            <a:spLocks noGrp="1"/>
          </p:cNvSpPr>
          <p:nvPr>
            <p:ph type="title"/>
          </p:nvPr>
        </p:nvSpPr>
        <p:spPr>
          <a:xfrm>
            <a:off x="838200" y="564631"/>
            <a:ext cx="5976644" cy="873470"/>
          </a:xfrm>
          <a:prstGeom prst="rect">
            <a:avLst/>
          </a:prstGeom>
        </p:spPr>
        <p:txBody>
          <a:bodyPr/>
          <a:lstStyle>
            <a:lvl1pPr>
              <a:defRPr sz="3000" b="1">
                <a:solidFill>
                  <a:srgbClr val="0A63AC"/>
                </a:solidFill>
                <a:latin typeface="Century Gothic" panose="020B0502020202020204" pitchFamily="34" charset="0"/>
              </a:defRPr>
            </a:lvl1pPr>
          </a:lstStyle>
          <a:p>
            <a:r>
              <a:rPr lang="es-ES" dirty="0"/>
              <a:t>Haga clic para modificar el estilo de título del patrón</a:t>
            </a:r>
            <a:endParaRPr lang="es-CO" dirty="0"/>
          </a:p>
        </p:txBody>
      </p:sp>
      <p:sp>
        <p:nvSpPr>
          <p:cNvPr id="13" name="Marcador de texto 12"/>
          <p:cNvSpPr>
            <a:spLocks noGrp="1"/>
          </p:cNvSpPr>
          <p:nvPr>
            <p:ph type="body" sz="quarter" idx="11"/>
          </p:nvPr>
        </p:nvSpPr>
        <p:spPr>
          <a:xfrm>
            <a:off x="838200" y="1438101"/>
            <a:ext cx="5976644" cy="357447"/>
          </a:xfrm>
          <a:prstGeom prst="rect">
            <a:avLst/>
          </a:prstGeom>
        </p:spPr>
        <p:txBody>
          <a:bodyPr/>
          <a:lstStyle>
            <a:lvl1pPr marL="0" indent="0">
              <a:buNone/>
              <a:defRPr sz="2000" b="1">
                <a:solidFill>
                  <a:srgbClr val="2B2C6A"/>
                </a:solidFill>
                <a:latin typeface="Century Gothic" panose="020B0502020202020204" pitchFamily="34" charset="0"/>
              </a:defRPr>
            </a:lvl1pPr>
          </a:lstStyle>
          <a:p>
            <a:pPr lvl="0"/>
            <a:r>
              <a:rPr lang="es-ES" dirty="0"/>
              <a:t>Editar el estilo de texto del patrón</a:t>
            </a:r>
            <a:endParaRPr lang="es-CO" dirty="0"/>
          </a:p>
        </p:txBody>
      </p:sp>
      <p:sp>
        <p:nvSpPr>
          <p:cNvPr id="14" name="Marcador de posición de imagen 14"/>
          <p:cNvSpPr>
            <a:spLocks noGrp="1"/>
          </p:cNvSpPr>
          <p:nvPr>
            <p:ph type="pic" sz="quarter" idx="12"/>
          </p:nvPr>
        </p:nvSpPr>
        <p:spPr>
          <a:xfrm>
            <a:off x="6924704" y="564631"/>
            <a:ext cx="4247601" cy="4481194"/>
          </a:xfrm>
          <a:prstGeom prst="rect">
            <a:avLst/>
          </a:prstGeom>
        </p:spPr>
        <p:txBody>
          <a:bodyPr/>
          <a:lstStyle/>
          <a:p>
            <a:endParaRPr lang="es-CO"/>
          </a:p>
        </p:txBody>
      </p:sp>
    </p:spTree>
    <p:extLst>
      <p:ext uri="{BB962C8B-B14F-4D97-AF65-F5344CB8AC3E}">
        <p14:creationId xmlns:p14="http://schemas.microsoft.com/office/powerpoint/2010/main" val="628954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ítulo - Subtítulo y texto texto a dos columna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arcador de texto 4"/>
          <p:cNvSpPr>
            <a:spLocks noGrp="1"/>
          </p:cNvSpPr>
          <p:nvPr>
            <p:ph type="body" sz="quarter" idx="10" hasCustomPrompt="1"/>
          </p:nvPr>
        </p:nvSpPr>
        <p:spPr>
          <a:xfrm>
            <a:off x="721822" y="2594890"/>
            <a:ext cx="5976644" cy="2949699"/>
          </a:xfrm>
          <a:prstGeom prst="rect">
            <a:avLst/>
          </a:prstGeom>
        </p:spPr>
        <p:txBody>
          <a:bodyPr numCol="2" spcCol="360000"/>
          <a:lstStyle>
            <a:lvl1pPr marL="0" indent="0">
              <a:buNone/>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a:t>
            </a:r>
          </a:p>
        </p:txBody>
      </p:sp>
      <p:sp>
        <p:nvSpPr>
          <p:cNvPr id="11" name="Título 5"/>
          <p:cNvSpPr>
            <a:spLocks noGrp="1"/>
          </p:cNvSpPr>
          <p:nvPr>
            <p:ph type="title"/>
          </p:nvPr>
        </p:nvSpPr>
        <p:spPr>
          <a:xfrm>
            <a:off x="721822" y="1096646"/>
            <a:ext cx="5976644" cy="873470"/>
          </a:xfrm>
          <a:prstGeom prst="rect">
            <a:avLst/>
          </a:prstGeom>
        </p:spPr>
        <p:txBody>
          <a:bodyPr/>
          <a:lstStyle>
            <a:lvl1pPr>
              <a:defRPr sz="3000" b="1">
                <a:solidFill>
                  <a:srgbClr val="0A63AC"/>
                </a:solidFill>
                <a:latin typeface="Century Gothic" panose="020B0502020202020204" pitchFamily="34" charset="0"/>
              </a:defRPr>
            </a:lvl1pPr>
          </a:lstStyle>
          <a:p>
            <a:r>
              <a:rPr lang="es-ES" dirty="0"/>
              <a:t>Haga clic para modificar el estilo de título del patrón</a:t>
            </a:r>
            <a:endParaRPr lang="es-CO" dirty="0"/>
          </a:p>
        </p:txBody>
      </p:sp>
      <p:sp>
        <p:nvSpPr>
          <p:cNvPr id="13" name="Marcador de texto 12"/>
          <p:cNvSpPr>
            <a:spLocks noGrp="1"/>
          </p:cNvSpPr>
          <p:nvPr>
            <p:ph type="body" sz="quarter" idx="11"/>
          </p:nvPr>
        </p:nvSpPr>
        <p:spPr>
          <a:xfrm>
            <a:off x="721822" y="1970116"/>
            <a:ext cx="5976644" cy="357447"/>
          </a:xfrm>
          <a:prstGeom prst="rect">
            <a:avLst/>
          </a:prstGeom>
        </p:spPr>
        <p:txBody>
          <a:bodyPr/>
          <a:lstStyle>
            <a:lvl1pPr marL="0" indent="0">
              <a:buNone/>
              <a:defRPr sz="2000" b="1">
                <a:solidFill>
                  <a:srgbClr val="2B2C6A"/>
                </a:solidFill>
                <a:latin typeface="Century Gothic" panose="020B0502020202020204" pitchFamily="34" charset="0"/>
              </a:defRPr>
            </a:lvl1pPr>
          </a:lstStyle>
          <a:p>
            <a:pPr lvl="0"/>
            <a:r>
              <a:rPr lang="es-ES" dirty="0"/>
              <a:t>Editar el estilo de texto del patrón</a:t>
            </a:r>
            <a:endParaRPr lang="es-CO" dirty="0"/>
          </a:p>
        </p:txBody>
      </p:sp>
      <p:sp>
        <p:nvSpPr>
          <p:cNvPr id="15" name="Marcador de posición de imagen 14"/>
          <p:cNvSpPr>
            <a:spLocks noGrp="1"/>
          </p:cNvSpPr>
          <p:nvPr>
            <p:ph type="pic" sz="quarter" idx="12"/>
          </p:nvPr>
        </p:nvSpPr>
        <p:spPr>
          <a:xfrm>
            <a:off x="6783388" y="1096963"/>
            <a:ext cx="4422775" cy="4448175"/>
          </a:xfrm>
          <a:prstGeom prst="rect">
            <a:avLst/>
          </a:prstGeom>
        </p:spPr>
        <p:txBody>
          <a:bodyPr/>
          <a:lstStyle/>
          <a:p>
            <a:endParaRPr lang="es-CO"/>
          </a:p>
        </p:txBody>
      </p:sp>
    </p:spTree>
    <p:extLst>
      <p:ext uri="{BB962C8B-B14F-4D97-AF65-F5344CB8AC3E}">
        <p14:creationId xmlns:p14="http://schemas.microsoft.com/office/powerpoint/2010/main" val="1162373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ítulo - Subtítulo y texto / espacio para imagen opc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ítulo 1"/>
          <p:cNvSpPr>
            <a:spLocks noGrp="1"/>
          </p:cNvSpPr>
          <p:nvPr>
            <p:ph type="title"/>
          </p:nvPr>
        </p:nvSpPr>
        <p:spPr>
          <a:xfrm>
            <a:off x="623357" y="584831"/>
            <a:ext cx="6070522" cy="1067484"/>
          </a:xfrm>
          <a:prstGeom prst="rect">
            <a:avLst/>
          </a:prstGeom>
        </p:spPr>
        <p:txBody>
          <a:bodyPr/>
          <a:lstStyle>
            <a:lvl1pPr>
              <a:defRPr sz="3500" b="1">
                <a:solidFill>
                  <a:schemeClr val="bg1"/>
                </a:solidFill>
                <a:latin typeface="Century Gothic" panose="020B0502020202020204" pitchFamily="34" charset="0"/>
              </a:defRPr>
            </a:lvl1pPr>
          </a:lstStyle>
          <a:p>
            <a:r>
              <a:rPr lang="es-ES" dirty="0"/>
              <a:t>Haga clic para modificar el estilo de título del patrón</a:t>
            </a:r>
            <a:endParaRPr lang="es-CO" dirty="0"/>
          </a:p>
        </p:txBody>
      </p:sp>
      <p:sp>
        <p:nvSpPr>
          <p:cNvPr id="5" name="Marcador de texto 4"/>
          <p:cNvSpPr>
            <a:spLocks noGrp="1"/>
          </p:cNvSpPr>
          <p:nvPr>
            <p:ph type="body" sz="quarter" idx="10" hasCustomPrompt="1"/>
          </p:nvPr>
        </p:nvSpPr>
        <p:spPr>
          <a:xfrm>
            <a:off x="623357" y="2398958"/>
            <a:ext cx="6070522" cy="2949699"/>
          </a:xfrm>
          <a:prstGeom prst="rect">
            <a:avLst/>
          </a:prstGeom>
        </p:spPr>
        <p:txBody>
          <a:bodyPr/>
          <a:lstStyle>
            <a:lvl1pPr marL="0" indent="0">
              <a:buNone/>
              <a:defRPr sz="1800">
                <a:solidFill>
                  <a:schemeClr val="bg1"/>
                </a:solidFill>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a:t>
            </a:r>
          </a:p>
        </p:txBody>
      </p:sp>
      <p:sp>
        <p:nvSpPr>
          <p:cNvPr id="3" name="Marcador de texto 2"/>
          <p:cNvSpPr>
            <a:spLocks noGrp="1"/>
          </p:cNvSpPr>
          <p:nvPr>
            <p:ph type="body" sz="quarter" idx="11"/>
          </p:nvPr>
        </p:nvSpPr>
        <p:spPr>
          <a:xfrm>
            <a:off x="623888" y="1668767"/>
            <a:ext cx="6070600" cy="523875"/>
          </a:xfrm>
          <a:prstGeom prst="rect">
            <a:avLst/>
          </a:prstGeom>
        </p:spPr>
        <p:txBody>
          <a:bodyPr/>
          <a:lstStyle>
            <a:lvl1pPr marL="0" indent="0">
              <a:buNone/>
              <a:defRPr sz="2000" b="1">
                <a:solidFill>
                  <a:srgbClr val="F7AF31"/>
                </a:solidFill>
                <a:latin typeface="Century Gothic" panose="020B0502020202020204" pitchFamily="34" charset="0"/>
              </a:defRPr>
            </a:lvl1pPr>
          </a:lstStyle>
          <a:p>
            <a:pPr lvl="0"/>
            <a:r>
              <a:rPr lang="es-ES" dirty="0"/>
              <a:t>Editar el estilo de texto del patrón</a:t>
            </a:r>
          </a:p>
        </p:txBody>
      </p:sp>
      <p:sp>
        <p:nvSpPr>
          <p:cNvPr id="13" name="Marcador de posición de imagen 14"/>
          <p:cNvSpPr>
            <a:spLocks noGrp="1"/>
          </p:cNvSpPr>
          <p:nvPr>
            <p:ph type="pic" sz="quarter" idx="12"/>
          </p:nvPr>
        </p:nvSpPr>
        <p:spPr>
          <a:xfrm>
            <a:off x="6758450" y="0"/>
            <a:ext cx="5433550" cy="6858000"/>
          </a:xfrm>
          <a:prstGeom prst="rect">
            <a:avLst/>
          </a:prstGeom>
        </p:spPr>
        <p:txBody>
          <a:bodyPr/>
          <a:lstStyle/>
          <a:p>
            <a:endParaRPr lang="es-CO"/>
          </a:p>
        </p:txBody>
      </p:sp>
    </p:spTree>
    <p:extLst>
      <p:ext uri="{BB962C8B-B14F-4D97-AF65-F5344CB8AC3E}">
        <p14:creationId xmlns:p14="http://schemas.microsoft.com/office/powerpoint/2010/main" val="253600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ítulo - Subtítulo y texto / espacio para imagen opc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1"/>
          <p:cNvSpPr>
            <a:spLocks noGrp="1"/>
          </p:cNvSpPr>
          <p:nvPr>
            <p:ph type="title"/>
          </p:nvPr>
        </p:nvSpPr>
        <p:spPr>
          <a:xfrm>
            <a:off x="623357" y="584831"/>
            <a:ext cx="6070522" cy="1067484"/>
          </a:xfrm>
          <a:prstGeom prst="rect">
            <a:avLst/>
          </a:prstGeom>
        </p:spPr>
        <p:txBody>
          <a:bodyPr/>
          <a:lstStyle>
            <a:lvl1pPr>
              <a:defRPr sz="3500" b="1">
                <a:solidFill>
                  <a:schemeClr val="bg1"/>
                </a:solidFill>
                <a:latin typeface="Century Gothic" panose="020B0502020202020204" pitchFamily="34" charset="0"/>
              </a:defRPr>
            </a:lvl1pPr>
          </a:lstStyle>
          <a:p>
            <a:r>
              <a:rPr lang="es-ES" dirty="0"/>
              <a:t>Haga clic para modificar el estilo de título del patrón</a:t>
            </a:r>
            <a:endParaRPr lang="es-CO" dirty="0"/>
          </a:p>
        </p:txBody>
      </p:sp>
      <p:sp>
        <p:nvSpPr>
          <p:cNvPr id="7" name="Marcador de texto 4"/>
          <p:cNvSpPr>
            <a:spLocks noGrp="1"/>
          </p:cNvSpPr>
          <p:nvPr>
            <p:ph type="body" sz="quarter" idx="10" hasCustomPrompt="1"/>
          </p:nvPr>
        </p:nvSpPr>
        <p:spPr>
          <a:xfrm>
            <a:off x="623357" y="2307518"/>
            <a:ext cx="6070522" cy="2949699"/>
          </a:xfrm>
          <a:prstGeom prst="rect">
            <a:avLst/>
          </a:prstGeom>
        </p:spPr>
        <p:txBody>
          <a:bodyPr/>
          <a:lstStyle>
            <a:lvl1pPr marL="0" indent="0">
              <a:buNone/>
              <a:defRPr sz="1800">
                <a:solidFill>
                  <a:schemeClr val="bg1"/>
                </a:solidFill>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a:t>
            </a:r>
          </a:p>
        </p:txBody>
      </p:sp>
      <p:sp>
        <p:nvSpPr>
          <p:cNvPr id="3" name="Marcador de texto 2"/>
          <p:cNvSpPr>
            <a:spLocks noGrp="1"/>
          </p:cNvSpPr>
          <p:nvPr>
            <p:ph type="body" sz="quarter" idx="11"/>
          </p:nvPr>
        </p:nvSpPr>
        <p:spPr>
          <a:xfrm>
            <a:off x="623358" y="1652315"/>
            <a:ext cx="6134890" cy="655203"/>
          </a:xfrm>
          <a:prstGeom prst="rect">
            <a:avLst/>
          </a:prstGeom>
        </p:spPr>
        <p:txBody>
          <a:bodyPr/>
          <a:lstStyle>
            <a:lvl1pPr marL="0" indent="0">
              <a:buNone/>
              <a:defRPr sz="2000" b="1">
                <a:solidFill>
                  <a:srgbClr val="F7AF31"/>
                </a:solidFill>
                <a:latin typeface="Century Gothic" panose="020B0502020202020204" pitchFamily="34" charset="0"/>
              </a:defRPr>
            </a:lvl1pPr>
          </a:lstStyle>
          <a:p>
            <a:pPr lvl="0"/>
            <a:r>
              <a:rPr lang="es-ES" dirty="0"/>
              <a:t>Editar el estilo de texto del patrón</a:t>
            </a:r>
          </a:p>
        </p:txBody>
      </p:sp>
      <p:sp>
        <p:nvSpPr>
          <p:cNvPr id="12" name="Marcador de posición de imagen 14"/>
          <p:cNvSpPr>
            <a:spLocks noGrp="1"/>
          </p:cNvSpPr>
          <p:nvPr>
            <p:ph type="pic" sz="quarter" idx="12"/>
          </p:nvPr>
        </p:nvSpPr>
        <p:spPr>
          <a:xfrm>
            <a:off x="6758450" y="0"/>
            <a:ext cx="5433550" cy="6858000"/>
          </a:xfrm>
          <a:prstGeom prst="rect">
            <a:avLst/>
          </a:prstGeom>
        </p:spPr>
        <p:txBody>
          <a:bodyPr/>
          <a:lstStyle/>
          <a:p>
            <a:endParaRPr lang="es-CO"/>
          </a:p>
        </p:txBody>
      </p:sp>
    </p:spTree>
    <p:extLst>
      <p:ext uri="{BB962C8B-B14F-4D97-AF65-F5344CB8AC3E}">
        <p14:creationId xmlns:p14="http://schemas.microsoft.com/office/powerpoint/2010/main" val="3536354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 Subtítulo y texto / espacio para imagen opc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1"/>
          <p:cNvSpPr>
            <a:spLocks noGrp="1"/>
          </p:cNvSpPr>
          <p:nvPr>
            <p:ph type="title"/>
          </p:nvPr>
        </p:nvSpPr>
        <p:spPr>
          <a:xfrm>
            <a:off x="623357" y="584831"/>
            <a:ext cx="6070522" cy="1067484"/>
          </a:xfrm>
          <a:prstGeom prst="rect">
            <a:avLst/>
          </a:prstGeom>
        </p:spPr>
        <p:txBody>
          <a:bodyPr/>
          <a:lstStyle>
            <a:lvl1pPr>
              <a:defRPr sz="3500" b="1">
                <a:solidFill>
                  <a:schemeClr val="bg1"/>
                </a:solidFill>
                <a:latin typeface="Century Gothic" panose="020B0502020202020204" pitchFamily="34" charset="0"/>
              </a:defRPr>
            </a:lvl1pPr>
          </a:lstStyle>
          <a:p>
            <a:r>
              <a:rPr lang="es-ES" dirty="0"/>
              <a:t>Haga clic para modificar el estilo de título del patrón</a:t>
            </a:r>
            <a:endParaRPr lang="es-CO" dirty="0"/>
          </a:p>
        </p:txBody>
      </p:sp>
      <p:sp>
        <p:nvSpPr>
          <p:cNvPr id="7" name="Marcador de texto 4"/>
          <p:cNvSpPr>
            <a:spLocks noGrp="1"/>
          </p:cNvSpPr>
          <p:nvPr>
            <p:ph type="body" sz="quarter" idx="10" hasCustomPrompt="1"/>
          </p:nvPr>
        </p:nvSpPr>
        <p:spPr>
          <a:xfrm>
            <a:off x="623357" y="2307518"/>
            <a:ext cx="6070522" cy="2949699"/>
          </a:xfrm>
          <a:prstGeom prst="rect">
            <a:avLst/>
          </a:prstGeom>
        </p:spPr>
        <p:txBody>
          <a:bodyPr/>
          <a:lstStyle>
            <a:lvl1pPr marL="0" indent="0">
              <a:buNone/>
              <a:defRPr sz="1800">
                <a:solidFill>
                  <a:schemeClr val="bg1"/>
                </a:solidFill>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a:t>
            </a:r>
          </a:p>
        </p:txBody>
      </p:sp>
      <p:sp>
        <p:nvSpPr>
          <p:cNvPr id="3" name="Marcador de texto 2"/>
          <p:cNvSpPr>
            <a:spLocks noGrp="1"/>
          </p:cNvSpPr>
          <p:nvPr>
            <p:ph type="body" sz="quarter" idx="11"/>
          </p:nvPr>
        </p:nvSpPr>
        <p:spPr>
          <a:xfrm>
            <a:off x="623357" y="1712133"/>
            <a:ext cx="6070522" cy="595385"/>
          </a:xfrm>
          <a:prstGeom prst="rect">
            <a:avLst/>
          </a:prstGeom>
        </p:spPr>
        <p:txBody>
          <a:bodyPr/>
          <a:lstStyle>
            <a:lvl1pPr marL="0" indent="0">
              <a:buNone/>
              <a:defRPr sz="2000" b="1">
                <a:solidFill>
                  <a:schemeClr val="bg1"/>
                </a:solidFill>
                <a:latin typeface="Century Gothic" panose="020B0502020202020204" pitchFamily="34" charset="0"/>
              </a:defRPr>
            </a:lvl1pPr>
          </a:lstStyle>
          <a:p>
            <a:pPr lvl="0"/>
            <a:r>
              <a:rPr lang="es-ES" dirty="0"/>
              <a:t>Editar el estilo de texto del patrón</a:t>
            </a:r>
          </a:p>
        </p:txBody>
      </p:sp>
      <p:sp>
        <p:nvSpPr>
          <p:cNvPr id="11" name="Marcador de posición de imagen 14"/>
          <p:cNvSpPr>
            <a:spLocks noGrp="1"/>
          </p:cNvSpPr>
          <p:nvPr>
            <p:ph type="pic" sz="quarter" idx="12"/>
          </p:nvPr>
        </p:nvSpPr>
        <p:spPr>
          <a:xfrm>
            <a:off x="6758450" y="0"/>
            <a:ext cx="5433550" cy="6858000"/>
          </a:xfrm>
          <a:prstGeom prst="rect">
            <a:avLst/>
          </a:prstGeom>
        </p:spPr>
        <p:txBody>
          <a:bodyPr/>
          <a:lstStyle/>
          <a:p>
            <a:endParaRPr lang="es-CO"/>
          </a:p>
        </p:txBody>
      </p:sp>
    </p:spTree>
    <p:extLst>
      <p:ext uri="{BB962C8B-B14F-4D97-AF65-F5344CB8AC3E}">
        <p14:creationId xmlns:p14="http://schemas.microsoft.com/office/powerpoint/2010/main" val="237293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ítulo - Subtítulo y 1 texto dos columnas / espacio imagen superio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Marcador de texto 4"/>
          <p:cNvSpPr>
            <a:spLocks noGrp="1"/>
          </p:cNvSpPr>
          <p:nvPr>
            <p:ph type="body" sz="quarter" idx="10" hasCustomPrompt="1"/>
          </p:nvPr>
        </p:nvSpPr>
        <p:spPr>
          <a:xfrm>
            <a:off x="522316" y="4789450"/>
            <a:ext cx="9469582" cy="1611350"/>
          </a:xfrm>
          <a:prstGeom prst="rect">
            <a:avLst/>
          </a:prstGeom>
        </p:spPr>
        <p:txBody>
          <a:bodyPr numCol="2" spcCol="360000"/>
          <a:lstStyle>
            <a:lvl1pPr marL="0" indent="0">
              <a:buNone/>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a:t>
            </a:r>
          </a:p>
        </p:txBody>
      </p:sp>
      <p:sp>
        <p:nvSpPr>
          <p:cNvPr id="7" name="Título 5"/>
          <p:cNvSpPr>
            <a:spLocks noGrp="1"/>
          </p:cNvSpPr>
          <p:nvPr>
            <p:ph type="title"/>
          </p:nvPr>
        </p:nvSpPr>
        <p:spPr>
          <a:xfrm>
            <a:off x="522316" y="3465773"/>
            <a:ext cx="5976644" cy="873470"/>
          </a:xfrm>
          <a:prstGeom prst="rect">
            <a:avLst/>
          </a:prstGeom>
        </p:spPr>
        <p:txBody>
          <a:bodyPr/>
          <a:lstStyle>
            <a:lvl1pPr>
              <a:defRPr sz="3000" b="1">
                <a:solidFill>
                  <a:srgbClr val="0A63AC"/>
                </a:solidFill>
                <a:latin typeface="Century Gothic" panose="020B0502020202020204" pitchFamily="34" charset="0"/>
              </a:defRPr>
            </a:lvl1pPr>
          </a:lstStyle>
          <a:p>
            <a:r>
              <a:rPr lang="es-ES" dirty="0"/>
              <a:t>Haga clic para modificar el estilo de título del patrón</a:t>
            </a:r>
            <a:endParaRPr lang="es-CO" dirty="0"/>
          </a:p>
        </p:txBody>
      </p:sp>
      <p:sp>
        <p:nvSpPr>
          <p:cNvPr id="8" name="Marcador de texto 12"/>
          <p:cNvSpPr>
            <a:spLocks noGrp="1"/>
          </p:cNvSpPr>
          <p:nvPr>
            <p:ph type="body" sz="quarter" idx="11"/>
          </p:nvPr>
        </p:nvSpPr>
        <p:spPr>
          <a:xfrm>
            <a:off x="522316" y="4339243"/>
            <a:ext cx="5976644" cy="357447"/>
          </a:xfrm>
          <a:prstGeom prst="rect">
            <a:avLst/>
          </a:prstGeom>
        </p:spPr>
        <p:txBody>
          <a:bodyPr/>
          <a:lstStyle>
            <a:lvl1pPr marL="0" indent="0">
              <a:buNone/>
              <a:defRPr sz="2000" b="1">
                <a:solidFill>
                  <a:srgbClr val="2B2C6A"/>
                </a:solidFill>
                <a:latin typeface="Century Gothic" panose="020B0502020202020204" pitchFamily="34" charset="0"/>
              </a:defRPr>
            </a:lvl1pPr>
          </a:lstStyle>
          <a:p>
            <a:pPr lvl="0"/>
            <a:r>
              <a:rPr lang="es-ES" dirty="0"/>
              <a:t>Editar el estilo de texto del patrón</a:t>
            </a:r>
            <a:endParaRPr lang="es-CO" dirty="0"/>
          </a:p>
        </p:txBody>
      </p:sp>
      <p:sp>
        <p:nvSpPr>
          <p:cNvPr id="9" name="Marcador de posición de imagen 14"/>
          <p:cNvSpPr>
            <a:spLocks noGrp="1"/>
          </p:cNvSpPr>
          <p:nvPr>
            <p:ph type="pic" sz="quarter" idx="12"/>
          </p:nvPr>
        </p:nvSpPr>
        <p:spPr>
          <a:xfrm>
            <a:off x="522316" y="0"/>
            <a:ext cx="3541019" cy="3241964"/>
          </a:xfrm>
          <a:prstGeom prst="rect">
            <a:avLst/>
          </a:prstGeom>
        </p:spPr>
        <p:txBody>
          <a:bodyPr/>
          <a:lstStyle/>
          <a:p>
            <a:endParaRPr lang="es-CO"/>
          </a:p>
        </p:txBody>
      </p:sp>
      <p:sp>
        <p:nvSpPr>
          <p:cNvPr id="10" name="Marcador de posición de imagen 14"/>
          <p:cNvSpPr>
            <a:spLocks noGrp="1"/>
          </p:cNvSpPr>
          <p:nvPr>
            <p:ph type="pic" sz="quarter" idx="13"/>
          </p:nvPr>
        </p:nvSpPr>
        <p:spPr>
          <a:xfrm>
            <a:off x="4232563" y="0"/>
            <a:ext cx="3541019" cy="3241964"/>
          </a:xfrm>
          <a:prstGeom prst="rect">
            <a:avLst/>
          </a:prstGeom>
        </p:spPr>
        <p:txBody>
          <a:bodyPr/>
          <a:lstStyle/>
          <a:p>
            <a:endParaRPr lang="es-CO"/>
          </a:p>
        </p:txBody>
      </p:sp>
      <p:sp>
        <p:nvSpPr>
          <p:cNvPr id="11" name="Marcador de posición de imagen 14"/>
          <p:cNvSpPr>
            <a:spLocks noGrp="1"/>
          </p:cNvSpPr>
          <p:nvPr>
            <p:ph type="pic" sz="quarter" idx="14"/>
          </p:nvPr>
        </p:nvSpPr>
        <p:spPr>
          <a:xfrm>
            <a:off x="7942810" y="0"/>
            <a:ext cx="3541019" cy="3241964"/>
          </a:xfrm>
          <a:prstGeom prst="rect">
            <a:avLst/>
          </a:prstGeom>
        </p:spPr>
        <p:txBody>
          <a:bodyPr/>
          <a:lstStyle/>
          <a:p>
            <a:endParaRPr lang="es-CO"/>
          </a:p>
        </p:txBody>
      </p:sp>
    </p:spTree>
    <p:extLst>
      <p:ext uri="{BB962C8B-B14F-4D97-AF65-F5344CB8AC3E}">
        <p14:creationId xmlns:p14="http://schemas.microsoft.com/office/powerpoint/2010/main" val="1954463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ítulo - Subtítulo y texto / espacio para 1 imagen opc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p:cNvSpPr>
            <a:spLocks noGrp="1"/>
          </p:cNvSpPr>
          <p:nvPr>
            <p:ph type="title" hasCustomPrompt="1"/>
          </p:nvPr>
        </p:nvSpPr>
        <p:spPr>
          <a:xfrm>
            <a:off x="506979" y="1000467"/>
            <a:ext cx="5029297" cy="1067484"/>
          </a:xfrm>
          <a:prstGeom prst="rect">
            <a:avLst/>
          </a:prstGeom>
        </p:spPr>
        <p:txBody>
          <a:bodyPr/>
          <a:lstStyle>
            <a:lvl1pPr>
              <a:defRPr sz="3500" b="1">
                <a:solidFill>
                  <a:schemeClr val="bg1"/>
                </a:solidFill>
                <a:latin typeface="Century Gothic" panose="020B0502020202020204" pitchFamily="34" charset="0"/>
              </a:defRPr>
            </a:lvl1pPr>
          </a:lstStyle>
          <a:p>
            <a:r>
              <a:rPr lang="es-ES" dirty="0"/>
              <a:t>Haga clic para modificar título</a:t>
            </a:r>
            <a:endParaRPr lang="es-CO" dirty="0"/>
          </a:p>
        </p:txBody>
      </p:sp>
      <p:sp>
        <p:nvSpPr>
          <p:cNvPr id="7" name="Marcador de texto 4"/>
          <p:cNvSpPr>
            <a:spLocks noGrp="1"/>
          </p:cNvSpPr>
          <p:nvPr>
            <p:ph type="body" sz="quarter" idx="10" hasCustomPrompt="1"/>
          </p:nvPr>
        </p:nvSpPr>
        <p:spPr>
          <a:xfrm>
            <a:off x="506979" y="2814594"/>
            <a:ext cx="5029297" cy="2430737"/>
          </a:xfrm>
          <a:prstGeom prst="rect">
            <a:avLst/>
          </a:prstGeom>
        </p:spPr>
        <p:txBody>
          <a:bodyPr/>
          <a:lstStyle>
            <a:lvl1pPr marL="0" indent="0">
              <a:buNone/>
              <a:defRPr sz="1800">
                <a:solidFill>
                  <a:schemeClr val="bg1"/>
                </a:solidFill>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p>
        </p:txBody>
      </p:sp>
      <p:sp>
        <p:nvSpPr>
          <p:cNvPr id="10" name="Marcador de texto 2"/>
          <p:cNvSpPr>
            <a:spLocks noGrp="1"/>
          </p:cNvSpPr>
          <p:nvPr>
            <p:ph type="body" sz="quarter" idx="11"/>
          </p:nvPr>
        </p:nvSpPr>
        <p:spPr>
          <a:xfrm>
            <a:off x="507510" y="2084403"/>
            <a:ext cx="5028766" cy="523875"/>
          </a:xfrm>
          <a:prstGeom prst="rect">
            <a:avLst/>
          </a:prstGeom>
        </p:spPr>
        <p:txBody>
          <a:bodyPr/>
          <a:lstStyle>
            <a:lvl1pPr marL="0" indent="0">
              <a:buNone/>
              <a:defRPr sz="2000" b="1">
                <a:solidFill>
                  <a:srgbClr val="F7AF31"/>
                </a:solidFill>
                <a:latin typeface="Century Gothic" panose="020B0502020202020204" pitchFamily="34" charset="0"/>
              </a:defRPr>
            </a:lvl1pPr>
          </a:lstStyle>
          <a:p>
            <a:pPr lvl="0"/>
            <a:r>
              <a:rPr lang="es-ES" dirty="0"/>
              <a:t>Editar el estilo de texto del patrón</a:t>
            </a:r>
          </a:p>
        </p:txBody>
      </p:sp>
      <p:sp>
        <p:nvSpPr>
          <p:cNvPr id="11" name="Marcador de posición de imagen 14"/>
          <p:cNvSpPr>
            <a:spLocks noGrp="1"/>
          </p:cNvSpPr>
          <p:nvPr>
            <p:ph type="pic" sz="quarter" idx="12"/>
          </p:nvPr>
        </p:nvSpPr>
        <p:spPr>
          <a:xfrm>
            <a:off x="5760720" y="0"/>
            <a:ext cx="6431280" cy="6858000"/>
          </a:xfrm>
          <a:prstGeom prst="rect">
            <a:avLst/>
          </a:prstGeom>
        </p:spPr>
        <p:txBody>
          <a:bodyPr/>
          <a:lstStyle/>
          <a:p>
            <a:endParaRPr lang="es-CO"/>
          </a:p>
        </p:txBody>
      </p:sp>
    </p:spTree>
    <p:extLst>
      <p:ext uri="{BB962C8B-B14F-4D97-AF65-F5344CB8AC3E}">
        <p14:creationId xmlns:p14="http://schemas.microsoft.com/office/powerpoint/2010/main" val="202683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 Subtítulo y texto / espacio para 1 imagen opc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p:cNvSpPr>
            <a:spLocks noGrp="1"/>
          </p:cNvSpPr>
          <p:nvPr>
            <p:ph type="title" hasCustomPrompt="1"/>
          </p:nvPr>
        </p:nvSpPr>
        <p:spPr>
          <a:xfrm>
            <a:off x="6708274" y="1000467"/>
            <a:ext cx="5029297" cy="1067484"/>
          </a:xfrm>
          <a:prstGeom prst="rect">
            <a:avLst/>
          </a:prstGeom>
        </p:spPr>
        <p:txBody>
          <a:bodyPr/>
          <a:lstStyle>
            <a:lvl1pPr>
              <a:defRPr sz="3500" b="1">
                <a:solidFill>
                  <a:schemeClr val="bg1"/>
                </a:solidFill>
                <a:latin typeface="Century Gothic" panose="020B0502020202020204" pitchFamily="34" charset="0"/>
              </a:defRPr>
            </a:lvl1pPr>
          </a:lstStyle>
          <a:p>
            <a:r>
              <a:rPr lang="es-ES" dirty="0"/>
              <a:t>Haga clic para modificar título</a:t>
            </a:r>
            <a:endParaRPr lang="es-CO" dirty="0"/>
          </a:p>
        </p:txBody>
      </p:sp>
      <p:sp>
        <p:nvSpPr>
          <p:cNvPr id="7" name="Marcador de texto 4"/>
          <p:cNvSpPr>
            <a:spLocks noGrp="1"/>
          </p:cNvSpPr>
          <p:nvPr>
            <p:ph type="body" sz="quarter" idx="10" hasCustomPrompt="1"/>
          </p:nvPr>
        </p:nvSpPr>
        <p:spPr>
          <a:xfrm>
            <a:off x="6708274" y="2814594"/>
            <a:ext cx="5029297" cy="2430737"/>
          </a:xfrm>
          <a:prstGeom prst="rect">
            <a:avLst/>
          </a:prstGeom>
        </p:spPr>
        <p:txBody>
          <a:bodyPr/>
          <a:lstStyle>
            <a:lvl1pPr marL="0" indent="0">
              <a:buNone/>
              <a:defRPr sz="1800">
                <a:solidFill>
                  <a:schemeClr val="bg1"/>
                </a:solidFill>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p>
        </p:txBody>
      </p:sp>
      <p:sp>
        <p:nvSpPr>
          <p:cNvPr id="10" name="Marcador de texto 2"/>
          <p:cNvSpPr>
            <a:spLocks noGrp="1"/>
          </p:cNvSpPr>
          <p:nvPr>
            <p:ph type="body" sz="quarter" idx="11"/>
          </p:nvPr>
        </p:nvSpPr>
        <p:spPr>
          <a:xfrm>
            <a:off x="6708805" y="2084403"/>
            <a:ext cx="5028766" cy="523875"/>
          </a:xfrm>
          <a:prstGeom prst="rect">
            <a:avLst/>
          </a:prstGeom>
        </p:spPr>
        <p:txBody>
          <a:bodyPr/>
          <a:lstStyle>
            <a:lvl1pPr marL="0" indent="0">
              <a:buNone/>
              <a:defRPr sz="2000" b="1">
                <a:solidFill>
                  <a:srgbClr val="F7AF31"/>
                </a:solidFill>
                <a:latin typeface="Century Gothic" panose="020B0502020202020204" pitchFamily="34" charset="0"/>
              </a:defRPr>
            </a:lvl1pPr>
          </a:lstStyle>
          <a:p>
            <a:pPr lvl="0"/>
            <a:r>
              <a:rPr lang="es-ES" dirty="0"/>
              <a:t>Editar el estilo de texto del patrón</a:t>
            </a:r>
          </a:p>
        </p:txBody>
      </p:sp>
      <p:sp>
        <p:nvSpPr>
          <p:cNvPr id="11" name="Marcador de posición de imagen 14"/>
          <p:cNvSpPr>
            <a:spLocks noGrp="1"/>
          </p:cNvSpPr>
          <p:nvPr>
            <p:ph type="pic" sz="quarter" idx="12"/>
          </p:nvPr>
        </p:nvSpPr>
        <p:spPr>
          <a:xfrm>
            <a:off x="0" y="0"/>
            <a:ext cx="6431280" cy="6858000"/>
          </a:xfrm>
          <a:prstGeom prst="rect">
            <a:avLst/>
          </a:prstGeom>
        </p:spPr>
        <p:txBody>
          <a:bodyPr/>
          <a:lstStyle/>
          <a:p>
            <a:endParaRPr lang="es-CO"/>
          </a:p>
        </p:txBody>
      </p:sp>
    </p:spTree>
    <p:extLst>
      <p:ext uri="{BB962C8B-B14F-4D97-AF65-F5344CB8AC3E}">
        <p14:creationId xmlns:p14="http://schemas.microsoft.com/office/powerpoint/2010/main" val="762449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ítulo - Subtítulo y texto / espacio para 1 imagen opc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ítulo 1"/>
          <p:cNvSpPr>
            <a:spLocks noGrp="1"/>
          </p:cNvSpPr>
          <p:nvPr>
            <p:ph type="title" hasCustomPrompt="1"/>
          </p:nvPr>
        </p:nvSpPr>
        <p:spPr>
          <a:xfrm>
            <a:off x="506979" y="1000467"/>
            <a:ext cx="5029297" cy="1067484"/>
          </a:xfrm>
          <a:prstGeom prst="rect">
            <a:avLst/>
          </a:prstGeom>
        </p:spPr>
        <p:txBody>
          <a:bodyPr/>
          <a:lstStyle>
            <a:lvl1pPr>
              <a:defRPr sz="3500" b="1">
                <a:solidFill>
                  <a:schemeClr val="bg1"/>
                </a:solidFill>
                <a:latin typeface="Century Gothic" panose="020B0502020202020204" pitchFamily="34" charset="0"/>
              </a:defRPr>
            </a:lvl1pPr>
          </a:lstStyle>
          <a:p>
            <a:r>
              <a:rPr lang="es-ES" dirty="0"/>
              <a:t>Haga clic para modificar título</a:t>
            </a:r>
            <a:endParaRPr lang="es-CO" dirty="0"/>
          </a:p>
        </p:txBody>
      </p:sp>
      <p:sp>
        <p:nvSpPr>
          <p:cNvPr id="12" name="Marcador de texto 4"/>
          <p:cNvSpPr>
            <a:spLocks noGrp="1"/>
          </p:cNvSpPr>
          <p:nvPr>
            <p:ph type="body" sz="quarter" idx="10" hasCustomPrompt="1"/>
          </p:nvPr>
        </p:nvSpPr>
        <p:spPr>
          <a:xfrm>
            <a:off x="506979" y="2814594"/>
            <a:ext cx="5029297" cy="2430737"/>
          </a:xfrm>
          <a:prstGeom prst="rect">
            <a:avLst/>
          </a:prstGeom>
        </p:spPr>
        <p:txBody>
          <a:bodyPr/>
          <a:lstStyle>
            <a:lvl1pPr marL="0" indent="0">
              <a:buNone/>
              <a:defRPr sz="1800">
                <a:solidFill>
                  <a:schemeClr val="bg1"/>
                </a:solidFill>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p>
        </p:txBody>
      </p:sp>
      <p:sp>
        <p:nvSpPr>
          <p:cNvPr id="13" name="Marcador de texto 2"/>
          <p:cNvSpPr>
            <a:spLocks noGrp="1"/>
          </p:cNvSpPr>
          <p:nvPr>
            <p:ph type="body" sz="quarter" idx="11"/>
          </p:nvPr>
        </p:nvSpPr>
        <p:spPr>
          <a:xfrm>
            <a:off x="507510" y="2084403"/>
            <a:ext cx="5028766" cy="523875"/>
          </a:xfrm>
          <a:prstGeom prst="rect">
            <a:avLst/>
          </a:prstGeom>
        </p:spPr>
        <p:txBody>
          <a:bodyPr/>
          <a:lstStyle>
            <a:lvl1pPr marL="0" indent="0">
              <a:buNone/>
              <a:defRPr sz="2000" b="1">
                <a:solidFill>
                  <a:schemeClr val="bg1"/>
                </a:solidFill>
                <a:latin typeface="Century Gothic" panose="020B0502020202020204" pitchFamily="34" charset="0"/>
              </a:defRPr>
            </a:lvl1pPr>
          </a:lstStyle>
          <a:p>
            <a:pPr lvl="0"/>
            <a:r>
              <a:rPr lang="es-ES" dirty="0"/>
              <a:t>Editar el estilo de texto del patrón</a:t>
            </a:r>
          </a:p>
        </p:txBody>
      </p:sp>
      <p:sp>
        <p:nvSpPr>
          <p:cNvPr id="14" name="Marcador de posición de imagen 14"/>
          <p:cNvSpPr>
            <a:spLocks noGrp="1"/>
          </p:cNvSpPr>
          <p:nvPr>
            <p:ph type="pic" sz="quarter" idx="12"/>
          </p:nvPr>
        </p:nvSpPr>
        <p:spPr>
          <a:xfrm>
            <a:off x="5760720" y="0"/>
            <a:ext cx="6431280" cy="6858000"/>
          </a:xfrm>
          <a:prstGeom prst="rect">
            <a:avLst/>
          </a:prstGeom>
        </p:spPr>
        <p:txBody>
          <a:bodyPr/>
          <a:lstStyle/>
          <a:p>
            <a:endParaRPr lang="es-CO"/>
          </a:p>
        </p:txBody>
      </p:sp>
    </p:spTree>
    <p:extLst>
      <p:ext uri="{BB962C8B-B14F-4D97-AF65-F5344CB8AC3E}">
        <p14:creationId xmlns:p14="http://schemas.microsoft.com/office/powerpoint/2010/main" val="3291694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ítulo - Subtítulo y texto / espacio para 1 imagen opc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p:cNvSpPr>
            <a:spLocks noGrp="1"/>
          </p:cNvSpPr>
          <p:nvPr>
            <p:ph type="title" hasCustomPrompt="1"/>
          </p:nvPr>
        </p:nvSpPr>
        <p:spPr>
          <a:xfrm>
            <a:off x="6708273" y="1000467"/>
            <a:ext cx="5029297" cy="1067484"/>
          </a:xfrm>
          <a:prstGeom prst="rect">
            <a:avLst/>
          </a:prstGeom>
        </p:spPr>
        <p:txBody>
          <a:bodyPr/>
          <a:lstStyle>
            <a:lvl1pPr>
              <a:defRPr sz="3500" b="1">
                <a:solidFill>
                  <a:schemeClr val="bg1"/>
                </a:solidFill>
                <a:latin typeface="Century Gothic" panose="020B0502020202020204" pitchFamily="34" charset="0"/>
              </a:defRPr>
            </a:lvl1pPr>
          </a:lstStyle>
          <a:p>
            <a:r>
              <a:rPr lang="es-ES" dirty="0"/>
              <a:t>Haga clic para modificar título</a:t>
            </a:r>
            <a:endParaRPr lang="es-CO" dirty="0"/>
          </a:p>
        </p:txBody>
      </p:sp>
      <p:sp>
        <p:nvSpPr>
          <p:cNvPr id="7" name="Marcador de texto 4"/>
          <p:cNvSpPr>
            <a:spLocks noGrp="1"/>
          </p:cNvSpPr>
          <p:nvPr>
            <p:ph type="body" sz="quarter" idx="10" hasCustomPrompt="1"/>
          </p:nvPr>
        </p:nvSpPr>
        <p:spPr>
          <a:xfrm>
            <a:off x="6708273" y="2814594"/>
            <a:ext cx="5029297" cy="2430737"/>
          </a:xfrm>
          <a:prstGeom prst="rect">
            <a:avLst/>
          </a:prstGeom>
        </p:spPr>
        <p:txBody>
          <a:bodyPr/>
          <a:lstStyle>
            <a:lvl1pPr marL="0" indent="0">
              <a:buNone/>
              <a:defRPr sz="1800">
                <a:solidFill>
                  <a:schemeClr val="bg1"/>
                </a:solidFill>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p>
        </p:txBody>
      </p:sp>
      <p:sp>
        <p:nvSpPr>
          <p:cNvPr id="10" name="Marcador de texto 2"/>
          <p:cNvSpPr>
            <a:spLocks noGrp="1"/>
          </p:cNvSpPr>
          <p:nvPr>
            <p:ph type="body" sz="quarter" idx="11"/>
          </p:nvPr>
        </p:nvSpPr>
        <p:spPr>
          <a:xfrm>
            <a:off x="6708804" y="2084403"/>
            <a:ext cx="5028766" cy="523875"/>
          </a:xfrm>
          <a:prstGeom prst="rect">
            <a:avLst/>
          </a:prstGeom>
        </p:spPr>
        <p:txBody>
          <a:bodyPr/>
          <a:lstStyle>
            <a:lvl1pPr marL="0" indent="0">
              <a:buNone/>
              <a:defRPr sz="2000" b="1">
                <a:solidFill>
                  <a:schemeClr val="bg1"/>
                </a:solidFill>
                <a:latin typeface="Century Gothic" panose="020B0502020202020204" pitchFamily="34" charset="0"/>
              </a:defRPr>
            </a:lvl1pPr>
          </a:lstStyle>
          <a:p>
            <a:pPr lvl="0"/>
            <a:r>
              <a:rPr lang="es-ES" dirty="0"/>
              <a:t>Editar el estilo de texto del patrón</a:t>
            </a:r>
          </a:p>
        </p:txBody>
      </p:sp>
      <p:sp>
        <p:nvSpPr>
          <p:cNvPr id="11" name="Marcador de posición de imagen 14"/>
          <p:cNvSpPr>
            <a:spLocks noGrp="1"/>
          </p:cNvSpPr>
          <p:nvPr>
            <p:ph type="pic" sz="quarter" idx="12"/>
          </p:nvPr>
        </p:nvSpPr>
        <p:spPr>
          <a:xfrm>
            <a:off x="0" y="0"/>
            <a:ext cx="6431280" cy="6858000"/>
          </a:xfrm>
          <a:prstGeom prst="rect">
            <a:avLst/>
          </a:prstGeom>
        </p:spPr>
        <p:txBody>
          <a:bodyPr/>
          <a:lstStyle/>
          <a:p>
            <a:endParaRPr lang="es-CO"/>
          </a:p>
        </p:txBody>
      </p:sp>
    </p:spTree>
    <p:extLst>
      <p:ext uri="{BB962C8B-B14F-4D97-AF65-F5344CB8AC3E}">
        <p14:creationId xmlns:p14="http://schemas.microsoft.com/office/powerpoint/2010/main" val="1269932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ítulo - Subtítulo y texto / espacio para 1 imagen opc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p:cNvSpPr>
            <a:spLocks noGrp="1"/>
          </p:cNvSpPr>
          <p:nvPr>
            <p:ph type="title" hasCustomPrompt="1"/>
          </p:nvPr>
        </p:nvSpPr>
        <p:spPr>
          <a:xfrm>
            <a:off x="506979" y="1000467"/>
            <a:ext cx="5029297" cy="1067484"/>
          </a:xfrm>
          <a:prstGeom prst="rect">
            <a:avLst/>
          </a:prstGeom>
        </p:spPr>
        <p:txBody>
          <a:bodyPr/>
          <a:lstStyle>
            <a:lvl1pPr>
              <a:defRPr sz="3500" b="1">
                <a:solidFill>
                  <a:schemeClr val="bg1"/>
                </a:solidFill>
                <a:latin typeface="Century Gothic" panose="020B0502020202020204" pitchFamily="34" charset="0"/>
              </a:defRPr>
            </a:lvl1pPr>
          </a:lstStyle>
          <a:p>
            <a:r>
              <a:rPr lang="es-ES" dirty="0"/>
              <a:t>Haga clic para modificar título</a:t>
            </a:r>
            <a:endParaRPr lang="es-CO" dirty="0"/>
          </a:p>
        </p:txBody>
      </p:sp>
      <p:sp>
        <p:nvSpPr>
          <p:cNvPr id="7" name="Marcador de texto 4"/>
          <p:cNvSpPr>
            <a:spLocks noGrp="1"/>
          </p:cNvSpPr>
          <p:nvPr>
            <p:ph type="body" sz="quarter" idx="10" hasCustomPrompt="1"/>
          </p:nvPr>
        </p:nvSpPr>
        <p:spPr>
          <a:xfrm>
            <a:off x="506979" y="2814594"/>
            <a:ext cx="5029297" cy="2430737"/>
          </a:xfrm>
          <a:prstGeom prst="rect">
            <a:avLst/>
          </a:prstGeom>
        </p:spPr>
        <p:txBody>
          <a:bodyPr/>
          <a:lstStyle>
            <a:lvl1pPr marL="0" indent="0">
              <a:buNone/>
              <a:defRPr sz="1800">
                <a:solidFill>
                  <a:schemeClr val="bg1"/>
                </a:solidFill>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p>
        </p:txBody>
      </p:sp>
      <p:sp>
        <p:nvSpPr>
          <p:cNvPr id="10" name="Marcador de texto 2"/>
          <p:cNvSpPr>
            <a:spLocks noGrp="1"/>
          </p:cNvSpPr>
          <p:nvPr>
            <p:ph type="body" sz="quarter" idx="11"/>
          </p:nvPr>
        </p:nvSpPr>
        <p:spPr>
          <a:xfrm>
            <a:off x="507510" y="2084403"/>
            <a:ext cx="5028766" cy="523875"/>
          </a:xfrm>
          <a:prstGeom prst="rect">
            <a:avLst/>
          </a:prstGeom>
        </p:spPr>
        <p:txBody>
          <a:bodyPr/>
          <a:lstStyle>
            <a:lvl1pPr marL="0" indent="0">
              <a:buNone/>
              <a:defRPr sz="2000" b="1">
                <a:solidFill>
                  <a:schemeClr val="bg1"/>
                </a:solidFill>
                <a:latin typeface="Century Gothic" panose="020B0502020202020204" pitchFamily="34" charset="0"/>
              </a:defRPr>
            </a:lvl1pPr>
          </a:lstStyle>
          <a:p>
            <a:pPr lvl="0"/>
            <a:r>
              <a:rPr lang="es-ES" dirty="0"/>
              <a:t>Editar el estilo de texto del patrón</a:t>
            </a:r>
          </a:p>
        </p:txBody>
      </p:sp>
      <p:sp>
        <p:nvSpPr>
          <p:cNvPr id="11" name="Marcador de posición de imagen 14"/>
          <p:cNvSpPr>
            <a:spLocks noGrp="1"/>
          </p:cNvSpPr>
          <p:nvPr>
            <p:ph type="pic" sz="quarter" idx="12"/>
          </p:nvPr>
        </p:nvSpPr>
        <p:spPr>
          <a:xfrm>
            <a:off x="5760720" y="0"/>
            <a:ext cx="6431280" cy="6858000"/>
          </a:xfrm>
          <a:prstGeom prst="rect">
            <a:avLst/>
          </a:prstGeom>
        </p:spPr>
        <p:txBody>
          <a:bodyPr/>
          <a:lstStyle/>
          <a:p>
            <a:endParaRPr lang="es-CO"/>
          </a:p>
        </p:txBody>
      </p:sp>
    </p:spTree>
    <p:extLst>
      <p:ext uri="{BB962C8B-B14F-4D97-AF65-F5344CB8AC3E}">
        <p14:creationId xmlns:p14="http://schemas.microsoft.com/office/powerpoint/2010/main" val="1793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ítulo - Subtítulo y texto / espacio para 1 imagen opc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1"/>
          <p:cNvSpPr>
            <a:spLocks noGrp="1"/>
          </p:cNvSpPr>
          <p:nvPr>
            <p:ph type="title" hasCustomPrompt="1"/>
          </p:nvPr>
        </p:nvSpPr>
        <p:spPr>
          <a:xfrm>
            <a:off x="6791401" y="1000467"/>
            <a:ext cx="5029297" cy="1067484"/>
          </a:xfrm>
          <a:prstGeom prst="rect">
            <a:avLst/>
          </a:prstGeom>
        </p:spPr>
        <p:txBody>
          <a:bodyPr/>
          <a:lstStyle>
            <a:lvl1pPr>
              <a:defRPr sz="3500" b="1">
                <a:solidFill>
                  <a:schemeClr val="bg1"/>
                </a:solidFill>
                <a:latin typeface="Century Gothic" panose="020B0502020202020204" pitchFamily="34" charset="0"/>
              </a:defRPr>
            </a:lvl1pPr>
          </a:lstStyle>
          <a:p>
            <a:r>
              <a:rPr lang="es-ES" dirty="0"/>
              <a:t>Haga clic para modificar título</a:t>
            </a:r>
            <a:endParaRPr lang="es-CO" dirty="0"/>
          </a:p>
        </p:txBody>
      </p:sp>
      <p:sp>
        <p:nvSpPr>
          <p:cNvPr id="7" name="Marcador de texto 4"/>
          <p:cNvSpPr>
            <a:spLocks noGrp="1"/>
          </p:cNvSpPr>
          <p:nvPr>
            <p:ph type="body" sz="quarter" idx="10" hasCustomPrompt="1"/>
          </p:nvPr>
        </p:nvSpPr>
        <p:spPr>
          <a:xfrm>
            <a:off x="6791401" y="2814594"/>
            <a:ext cx="5029297" cy="2430737"/>
          </a:xfrm>
          <a:prstGeom prst="rect">
            <a:avLst/>
          </a:prstGeom>
        </p:spPr>
        <p:txBody>
          <a:bodyPr/>
          <a:lstStyle>
            <a:lvl1pPr marL="0" indent="0">
              <a:buNone/>
              <a:defRPr sz="1800">
                <a:solidFill>
                  <a:schemeClr val="bg1"/>
                </a:solidFill>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r>
              <a:rPr lang="es-CO" dirty="0" err="1"/>
              <a:t>Lorem</a:t>
            </a:r>
            <a:r>
              <a:rPr lang="es-CO" dirty="0"/>
              <a:t> </a:t>
            </a:r>
            <a:r>
              <a:rPr lang="es-CO" dirty="0" err="1"/>
              <a:t>ipsum</a:t>
            </a:r>
            <a:r>
              <a:rPr lang="es-CO" dirty="0"/>
              <a:t> dolor </a:t>
            </a:r>
            <a:r>
              <a:rPr lang="es-CO" dirty="0" err="1"/>
              <a:t>sit</a:t>
            </a:r>
            <a:r>
              <a:rPr lang="es-CO" dirty="0"/>
              <a:t> </a:t>
            </a:r>
            <a:r>
              <a:rPr lang="es-CO" dirty="0" err="1"/>
              <a:t>amet</a:t>
            </a:r>
            <a:r>
              <a:rPr lang="es-CO" dirty="0"/>
              <a:t>, </a:t>
            </a:r>
            <a:r>
              <a:rPr lang="es-CO" dirty="0" err="1"/>
              <a:t>consectetuer</a:t>
            </a:r>
            <a:r>
              <a:rPr lang="es-CO" dirty="0"/>
              <a:t> </a:t>
            </a:r>
            <a:r>
              <a:rPr lang="es-CO" dirty="0" err="1"/>
              <a:t>adipiscing</a:t>
            </a:r>
            <a:r>
              <a:rPr lang="es-CO" dirty="0"/>
              <a:t> </a:t>
            </a:r>
            <a:r>
              <a:rPr lang="es-CO" dirty="0" err="1"/>
              <a:t>elit</a:t>
            </a:r>
            <a:r>
              <a:rPr lang="es-CO" dirty="0"/>
              <a:t>, sed </a:t>
            </a:r>
            <a:r>
              <a:rPr lang="es-CO" dirty="0" err="1"/>
              <a:t>diam</a:t>
            </a:r>
            <a:r>
              <a:rPr lang="es-CO" dirty="0"/>
              <a:t> </a:t>
            </a:r>
            <a:r>
              <a:rPr lang="es-CO" dirty="0" err="1"/>
              <a:t>nonummy</a:t>
            </a:r>
            <a:r>
              <a:rPr lang="es-CO" dirty="0"/>
              <a:t> </a:t>
            </a:r>
            <a:r>
              <a:rPr lang="es-CO" dirty="0" err="1"/>
              <a:t>nibh</a:t>
            </a:r>
            <a:r>
              <a:rPr lang="es-CO" dirty="0"/>
              <a:t> </a:t>
            </a:r>
            <a:r>
              <a:rPr lang="es-CO" dirty="0" err="1"/>
              <a:t>eui</a:t>
            </a:r>
            <a:r>
              <a:rPr lang="es-CO" dirty="0"/>
              <a:t> </a:t>
            </a:r>
            <a:r>
              <a:rPr lang="es-CO" dirty="0" err="1"/>
              <a:t>nonummy</a:t>
            </a:r>
            <a:r>
              <a:rPr lang="es-CO" dirty="0"/>
              <a:t> </a:t>
            </a:r>
            <a:r>
              <a:rPr lang="es-CO" dirty="0" err="1"/>
              <a:t>nibh</a:t>
            </a:r>
            <a:r>
              <a:rPr lang="es-CO" dirty="0"/>
              <a:t> </a:t>
            </a:r>
            <a:r>
              <a:rPr lang="es-CO" dirty="0" err="1"/>
              <a:t>euismod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smod</a:t>
            </a:r>
            <a:r>
              <a:rPr lang="es-CO" dirty="0"/>
              <a:t> </a:t>
            </a:r>
            <a:r>
              <a:rPr lang="es-CO" dirty="0" err="1"/>
              <a:t>tincidunt</a:t>
            </a:r>
            <a:r>
              <a:rPr lang="es-CO" dirty="0"/>
              <a:t> ut </a:t>
            </a:r>
            <a:r>
              <a:rPr lang="es-CO" dirty="0" err="1"/>
              <a:t>laoreet</a:t>
            </a:r>
            <a:r>
              <a:rPr lang="es-CO" dirty="0"/>
              <a:t> </a:t>
            </a:r>
            <a:r>
              <a:rPr lang="es-CO" dirty="0" err="1"/>
              <a:t>dolore</a:t>
            </a:r>
            <a:r>
              <a:rPr lang="es-CO" dirty="0"/>
              <a:t> magna </a:t>
            </a:r>
            <a:r>
              <a:rPr lang="es-CO" dirty="0" err="1"/>
              <a:t>aliquam</a:t>
            </a:r>
            <a:r>
              <a:rPr lang="es-CO" dirty="0"/>
              <a:t> </a:t>
            </a:r>
            <a:r>
              <a:rPr lang="es-CO" dirty="0" err="1"/>
              <a:t>erat</a:t>
            </a:r>
            <a:r>
              <a:rPr lang="es-CO" dirty="0"/>
              <a:t> </a:t>
            </a:r>
            <a:r>
              <a:rPr lang="es-CO" dirty="0" err="1"/>
              <a:t>volutpat</a:t>
            </a:r>
            <a:r>
              <a:rPr lang="es-CO" dirty="0"/>
              <a:t>. Ut </a:t>
            </a:r>
            <a:r>
              <a:rPr lang="es-CO" dirty="0" err="1"/>
              <a:t>wisi</a:t>
            </a:r>
            <a:r>
              <a:rPr lang="es-CO" dirty="0"/>
              <a:t> </a:t>
            </a:r>
            <a:r>
              <a:rPr lang="es-CO" dirty="0" err="1"/>
              <a:t>enim</a:t>
            </a:r>
            <a:r>
              <a:rPr lang="es-CO" dirty="0"/>
              <a:t> ad </a:t>
            </a:r>
            <a:r>
              <a:rPr lang="es-CO" dirty="0" err="1"/>
              <a:t>minim</a:t>
            </a:r>
            <a:r>
              <a:rPr lang="es-CO" dirty="0"/>
              <a:t> </a:t>
            </a:r>
            <a:r>
              <a:rPr lang="es-CO" dirty="0" err="1"/>
              <a:t>veniam</a:t>
            </a:r>
            <a:r>
              <a:rPr lang="es-CO" dirty="0"/>
              <a:t>, </a:t>
            </a:r>
            <a:r>
              <a:rPr lang="es-CO" dirty="0" err="1"/>
              <a:t>quis</a:t>
            </a:r>
            <a:r>
              <a:rPr lang="es-CO" dirty="0"/>
              <a:t> </a:t>
            </a:r>
            <a:r>
              <a:rPr lang="es-CO" dirty="0" err="1"/>
              <a:t>nostrud</a:t>
            </a:r>
            <a:r>
              <a:rPr lang="es-CO" dirty="0"/>
              <a:t> </a:t>
            </a:r>
            <a:r>
              <a:rPr lang="es-CO" dirty="0" err="1"/>
              <a:t>exerci</a:t>
            </a:r>
            <a:r>
              <a:rPr lang="es-CO" dirty="0"/>
              <a:t> </a:t>
            </a:r>
            <a:r>
              <a:rPr lang="es-CO" dirty="0" err="1"/>
              <a:t>tation</a:t>
            </a:r>
            <a:r>
              <a:rPr lang="es-CO" dirty="0"/>
              <a:t> </a:t>
            </a:r>
            <a:r>
              <a:rPr lang="es-CO" dirty="0" err="1"/>
              <a:t>ullamcorper</a:t>
            </a:r>
            <a:r>
              <a:rPr lang="es-CO" dirty="0"/>
              <a:t> </a:t>
            </a:r>
            <a:r>
              <a:rPr lang="es-CO" dirty="0" err="1"/>
              <a:t>suscipit</a:t>
            </a:r>
            <a:r>
              <a:rPr lang="es-CO" dirty="0"/>
              <a:t> </a:t>
            </a:r>
            <a:r>
              <a:rPr lang="es-CO" dirty="0" err="1"/>
              <a:t>lobortis</a:t>
            </a:r>
            <a:r>
              <a:rPr lang="es-CO" dirty="0"/>
              <a:t> .</a:t>
            </a:r>
          </a:p>
        </p:txBody>
      </p:sp>
      <p:sp>
        <p:nvSpPr>
          <p:cNvPr id="10" name="Marcador de texto 2"/>
          <p:cNvSpPr>
            <a:spLocks noGrp="1"/>
          </p:cNvSpPr>
          <p:nvPr>
            <p:ph type="body" sz="quarter" idx="11"/>
          </p:nvPr>
        </p:nvSpPr>
        <p:spPr>
          <a:xfrm>
            <a:off x="6791932" y="2084403"/>
            <a:ext cx="5028766" cy="523875"/>
          </a:xfrm>
          <a:prstGeom prst="rect">
            <a:avLst/>
          </a:prstGeom>
        </p:spPr>
        <p:txBody>
          <a:bodyPr/>
          <a:lstStyle>
            <a:lvl1pPr marL="0" indent="0">
              <a:buNone/>
              <a:defRPr sz="2000" b="1">
                <a:solidFill>
                  <a:schemeClr val="bg1"/>
                </a:solidFill>
                <a:latin typeface="Century Gothic" panose="020B0502020202020204" pitchFamily="34" charset="0"/>
              </a:defRPr>
            </a:lvl1pPr>
          </a:lstStyle>
          <a:p>
            <a:pPr lvl="0"/>
            <a:r>
              <a:rPr lang="es-ES" dirty="0"/>
              <a:t>Editar el estilo de texto del patrón</a:t>
            </a:r>
          </a:p>
        </p:txBody>
      </p:sp>
      <p:sp>
        <p:nvSpPr>
          <p:cNvPr id="11" name="Marcador de posición de imagen 14"/>
          <p:cNvSpPr>
            <a:spLocks noGrp="1"/>
          </p:cNvSpPr>
          <p:nvPr>
            <p:ph type="pic" sz="quarter" idx="12"/>
          </p:nvPr>
        </p:nvSpPr>
        <p:spPr>
          <a:xfrm>
            <a:off x="0" y="0"/>
            <a:ext cx="6431280" cy="6858000"/>
          </a:xfrm>
          <a:prstGeom prst="rect">
            <a:avLst/>
          </a:prstGeom>
        </p:spPr>
        <p:txBody>
          <a:bodyPr/>
          <a:lstStyle/>
          <a:p>
            <a:endParaRPr lang="es-CO"/>
          </a:p>
        </p:txBody>
      </p:sp>
    </p:spTree>
    <p:extLst>
      <p:ext uri="{BB962C8B-B14F-4D97-AF65-F5344CB8AC3E}">
        <p14:creationId xmlns:p14="http://schemas.microsoft.com/office/powerpoint/2010/main" val="40604461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ndo para imagene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9193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ndo para imagenes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74548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NALIZAR PRESENTA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8050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184F9DF3-18E9-40D5-9249-8785708A5C77}" type="datetime1">
              <a:rPr lang="en-US"/>
              <a:pPr>
                <a:defRPr/>
              </a:pPr>
              <a:t>4/25/2024</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44641137-DEAF-4C6B-AF10-FC38B27A4976}" type="slidenum">
              <a:rPr lang="en-US" altLang="es-CO"/>
              <a:pPr>
                <a:defRPr/>
              </a:pPr>
              <a:t>‹Nº›</a:t>
            </a:fld>
            <a:endParaRPr lang="en-US" altLang="es-CO"/>
          </a:p>
        </p:txBody>
      </p:sp>
    </p:spTree>
    <p:extLst>
      <p:ext uri="{BB962C8B-B14F-4D97-AF65-F5344CB8AC3E}">
        <p14:creationId xmlns:p14="http://schemas.microsoft.com/office/powerpoint/2010/main" val="803682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03642" y="4668819"/>
            <a:ext cx="10356028" cy="644729"/>
          </a:xfrm>
        </p:spPr>
        <p:txBody>
          <a:bodyPr anchor="b"/>
          <a:lstStyle>
            <a:lvl1pPr algn="ctr">
              <a:defRPr sz="2800" b="0"/>
            </a:lvl1pPr>
          </a:lstStyle>
          <a:p>
            <a:r>
              <a:rPr lang="es-ES_tradnl"/>
              <a:t>Clic para editar título</a:t>
            </a:r>
            <a:endParaRPr lang="en-US"/>
          </a:p>
        </p:txBody>
      </p:sp>
      <p:sp>
        <p:nvSpPr>
          <p:cNvPr id="3" name="Picture Placeholder 2"/>
          <p:cNvSpPr>
            <a:spLocks noGrp="1"/>
          </p:cNvSpPr>
          <p:nvPr>
            <p:ph type="pic" idx="1"/>
          </p:nvPr>
        </p:nvSpPr>
        <p:spPr>
          <a:xfrm rot="240000">
            <a:off x="2911723" y="666965"/>
            <a:ext cx="6362875"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_tradnl" noProof="0"/>
              <a:t>Arrastre la imagen al marcador de posición o haga clic en el icono para agregar</a:t>
            </a:r>
            <a:endParaRPr lang="en-US" noProof="0" dirty="0"/>
          </a:p>
        </p:txBody>
      </p:sp>
      <p:sp>
        <p:nvSpPr>
          <p:cNvPr id="4" name="Text Placeholder 3"/>
          <p:cNvSpPr>
            <a:spLocks noGrp="1"/>
          </p:cNvSpPr>
          <p:nvPr>
            <p:ph type="body" sz="half" idx="2"/>
          </p:nvPr>
        </p:nvSpPr>
        <p:spPr>
          <a:xfrm>
            <a:off x="917986" y="5324306"/>
            <a:ext cx="10341685"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3"/>
          <p:cNvSpPr>
            <a:spLocks noGrp="1"/>
          </p:cNvSpPr>
          <p:nvPr>
            <p:ph type="dt" sz="half" idx="10"/>
          </p:nvPr>
        </p:nvSpPr>
        <p:spPr/>
        <p:txBody>
          <a:bodyPr/>
          <a:lstStyle>
            <a:lvl1pPr>
              <a:defRPr/>
            </a:lvl1pPr>
          </a:lstStyle>
          <a:p>
            <a:pPr>
              <a:defRPr/>
            </a:pPr>
            <a:fld id="{45A640BA-B1B1-4F16-A7E2-286249954A86}" type="datetimeFigureOut">
              <a:rPr lang="es-ES"/>
              <a:pPr>
                <a:defRPr/>
              </a:pPr>
              <a:t>25/04/2024</a:t>
            </a:fld>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2AEFFC63-C3D7-47F1-BA65-CC2AD8FAEB48}" type="slidenum">
              <a:rPr lang="es-ES" altLang="es-CO"/>
              <a:pPr>
                <a:defRPr/>
              </a:pPr>
              <a:t>‹Nº›</a:t>
            </a:fld>
            <a:endParaRPr lang="es-ES" altLang="es-CO"/>
          </a:p>
        </p:txBody>
      </p:sp>
    </p:spTree>
    <p:extLst>
      <p:ext uri="{BB962C8B-B14F-4D97-AF65-F5344CB8AC3E}">
        <p14:creationId xmlns:p14="http://schemas.microsoft.com/office/powerpoint/2010/main" val="2054569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6745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 id="2147483652"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8"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8835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3">
            <a:extLst>
              <a:ext uri="{FF2B5EF4-FFF2-40B4-BE49-F238E27FC236}">
                <a16:creationId xmlns:a16="http://schemas.microsoft.com/office/drawing/2014/main" id="{167C120D-E0AA-1693-0156-3DC337735422}"/>
              </a:ext>
            </a:extLst>
          </p:cNvPr>
          <p:cNvSpPr>
            <a:spLocks noGrp="1" noChangeArrowheads="1"/>
          </p:cNvSpPr>
          <p:nvPr>
            <p:ph type="title"/>
          </p:nvPr>
        </p:nvSpPr>
        <p:spPr bwMode="auto">
          <a:xfrm>
            <a:off x="2041525" y="2203450"/>
            <a:ext cx="8147504" cy="1855366"/>
          </a:xfrm>
          <a:prstGeom prst="rect">
            <a:avLst/>
          </a:prstGeom>
          <a:noFill/>
          <a:ln w="9525">
            <a:noFill/>
            <a:miter lim="800000"/>
            <a:headEnd/>
            <a:tailEnd/>
          </a:ln>
        </p:spPr>
        <p:txBody>
          <a:bodyPr anchor="ctr"/>
          <a:lstStyle/>
          <a:p>
            <a:pPr algn="ctr"/>
            <a:endParaRPr lang="es-ES_tradnl" sz="2000" dirty="0">
              <a:solidFill>
                <a:srgbClr val="FF0000"/>
              </a:solidFill>
              <a:latin typeface="Century Gothic" pitchFamily="34" charset="0"/>
              <a:cs typeface="Arial" pitchFamily="34" charset="0"/>
            </a:endParaRPr>
          </a:p>
          <a:p>
            <a:pPr algn="ctr"/>
            <a:endParaRPr lang="es-ES_tradnl" sz="2000" dirty="0">
              <a:solidFill>
                <a:srgbClr val="FF0000"/>
              </a:solidFill>
              <a:latin typeface="Century Gothic" pitchFamily="34" charset="0"/>
              <a:cs typeface="Arial" pitchFamily="34" charset="0"/>
            </a:endParaRPr>
          </a:p>
          <a:p>
            <a:pPr algn="ctr"/>
            <a:endParaRPr lang="es-ES_tradnl" sz="2000" dirty="0">
              <a:solidFill>
                <a:srgbClr val="FF0000"/>
              </a:solidFill>
              <a:latin typeface="Century Gothic" pitchFamily="34" charset="0"/>
              <a:cs typeface="Arial" pitchFamily="34" charset="0"/>
            </a:endParaRPr>
          </a:p>
          <a:p>
            <a:pPr algn="ctr" eaLnBrk="1" hangingPunct="1"/>
            <a:r>
              <a:rPr lang="es-CO" sz="4800" b="1" dirty="0">
                <a:solidFill>
                  <a:schemeClr val="bg1"/>
                </a:solidFill>
                <a:latin typeface="Century Gothic" pitchFamily="34" charset="0"/>
                <a:cs typeface="Arial" pitchFamily="34" charset="0"/>
              </a:rPr>
              <a:t>ESTADÍSTICAS VITALES</a:t>
            </a:r>
          </a:p>
          <a:p>
            <a:pPr algn="ctr"/>
            <a:endParaRPr lang="es-ES_tradnl" sz="2000" dirty="0">
              <a:solidFill>
                <a:srgbClr val="FF0000"/>
              </a:solidFill>
              <a:latin typeface="Century Gothic" pitchFamily="34" charset="0"/>
              <a:cs typeface="Arial" pitchFamily="34" charset="0"/>
            </a:endParaRPr>
          </a:p>
          <a:p>
            <a:pPr algn="ctr"/>
            <a:r>
              <a:rPr lang="es-ES_tradnl" sz="2400" dirty="0">
                <a:solidFill>
                  <a:schemeClr val="bg1"/>
                </a:solidFill>
                <a:latin typeface="Century Gothic" pitchFamily="34" charset="0"/>
                <a:cs typeface="Arial" pitchFamily="34" charset="0"/>
              </a:rPr>
              <a:t>Elehonora Argotty Pérez </a:t>
            </a:r>
          </a:p>
          <a:p>
            <a:pPr algn="ctr"/>
            <a:r>
              <a:rPr lang="es-ES_tradnl" sz="2400" dirty="0">
                <a:solidFill>
                  <a:schemeClr val="bg1"/>
                </a:solidFill>
                <a:latin typeface="Century Gothic" pitchFamily="34" charset="0"/>
                <a:cs typeface="Arial" pitchFamily="34" charset="0"/>
              </a:rPr>
              <a:t>MD-ESP-Salud Pública</a:t>
            </a:r>
          </a:p>
          <a:p>
            <a:pPr algn="ctr"/>
            <a:endParaRPr lang="es-ES_tradnl" sz="3600" dirty="0">
              <a:solidFill>
                <a:srgbClr val="FF0000"/>
              </a:solidFill>
              <a:latin typeface="Century Gothic" pitchFamily="34" charset="0"/>
              <a:cs typeface="Arial" pitchFamily="34" charset="0"/>
            </a:endParaRPr>
          </a:p>
        </p:txBody>
      </p:sp>
    </p:spTree>
    <p:extLst>
      <p:ext uri="{BB962C8B-B14F-4D97-AF65-F5344CB8AC3E}">
        <p14:creationId xmlns:p14="http://schemas.microsoft.com/office/powerpoint/2010/main" val="3693483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2393"/>
          <p:cNvPicPr>
            <a:picLocks noChangeAspect="1" noChangeArrowheads="1"/>
          </p:cNvPicPr>
          <p:nvPr/>
        </p:nvPicPr>
        <p:blipFill>
          <a:blip r:embed="rId2"/>
          <a:srcRect/>
          <a:stretch>
            <a:fillRect/>
          </a:stretch>
        </p:blipFill>
        <p:spPr bwMode="auto">
          <a:xfrm>
            <a:off x="1549400" y="221114"/>
            <a:ext cx="9093200" cy="643255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Rectángulo"/>
          <p:cNvSpPr>
            <a:spLocks noChangeArrowheads="1"/>
          </p:cNvSpPr>
          <p:nvPr/>
        </p:nvSpPr>
        <p:spPr bwMode="auto">
          <a:xfrm>
            <a:off x="1919289" y="984251"/>
            <a:ext cx="8353425" cy="4893647"/>
          </a:xfrm>
          <a:prstGeom prst="rect">
            <a:avLst/>
          </a:prstGeom>
          <a:noFill/>
          <a:ln w="9525">
            <a:noFill/>
            <a:miter lim="800000"/>
            <a:headEnd/>
            <a:tailEnd/>
          </a:ln>
        </p:spPr>
        <p:txBody>
          <a:bodyPr>
            <a:spAutoFit/>
          </a:bodyPr>
          <a:lstStyle/>
          <a:p>
            <a:endParaRPr lang="es-CO" sz="2400" dirty="0"/>
          </a:p>
          <a:p>
            <a:endParaRPr lang="es-CO" sz="2400" dirty="0"/>
          </a:p>
          <a:p>
            <a:pPr algn="just"/>
            <a:r>
              <a:rPr lang="es-CO" sz="2400" dirty="0">
                <a:solidFill>
                  <a:srgbClr val="FF0000"/>
                </a:solidFill>
              </a:rPr>
              <a:t>COBERTURA</a:t>
            </a:r>
            <a:r>
              <a:rPr lang="es-CO" sz="2400" dirty="0"/>
              <a:t>: Cotejo Registro de Defunciones y nacimientos  con distintas fuentes .</a:t>
            </a:r>
          </a:p>
          <a:p>
            <a:pPr algn="just"/>
            <a:r>
              <a:rPr lang="es-CO" sz="2400" dirty="0"/>
              <a:t>Estimaciones con métodos demográficos Indirectos </a:t>
            </a:r>
          </a:p>
          <a:p>
            <a:pPr algn="just"/>
            <a:endParaRPr lang="es-CO" sz="2400" dirty="0"/>
          </a:p>
          <a:p>
            <a:pPr algn="just"/>
            <a:r>
              <a:rPr lang="es-CO" sz="2400" dirty="0">
                <a:solidFill>
                  <a:srgbClr val="FF0000"/>
                </a:solidFill>
              </a:rPr>
              <a:t>CONDICIONES DE CALIDAD </a:t>
            </a:r>
            <a:r>
              <a:rPr lang="es-CO" sz="2400" i="1" dirty="0"/>
              <a:t>Integralidad: Diligenciamiento total de las variables, Validez: Coherencia de las variables, Secuencia de la causa de muerte: Definición de afecciones, Secuencia lógica de las causas de muerte </a:t>
            </a:r>
          </a:p>
          <a:p>
            <a:pPr algn="just"/>
            <a:endParaRPr lang="es-CO" sz="2400" i="1" dirty="0"/>
          </a:p>
          <a:p>
            <a:pPr algn="just"/>
            <a:r>
              <a:rPr lang="es-CO" sz="2400" i="1" dirty="0">
                <a:solidFill>
                  <a:srgbClr val="FF0000"/>
                </a:solidFill>
              </a:rPr>
              <a:t>OPORTUNIDAD</a:t>
            </a:r>
            <a:r>
              <a:rPr lang="es-CO" sz="2400" i="1" dirty="0"/>
              <a:t>: diligenciamiento de certificados de NV y D dentro delas 24horas de haber ocurrido el evento.  ( R 1346 de 1997)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51" name="Text Box 23"/>
          <p:cNvSpPr txBox="1">
            <a:spLocks noChangeArrowheads="1"/>
          </p:cNvSpPr>
          <p:nvPr/>
        </p:nvSpPr>
        <p:spPr bwMode="auto">
          <a:xfrm>
            <a:off x="1778465" y="198438"/>
            <a:ext cx="8519647" cy="1066800"/>
          </a:xfrm>
          <a:prstGeom prst="rect">
            <a:avLst/>
          </a:prstGeom>
          <a:noFill/>
          <a:ln w="9525">
            <a:noFill/>
            <a:miter lim="800000"/>
            <a:headEnd/>
            <a:tailEnd/>
          </a:ln>
          <a:effectLst/>
        </p:spPr>
        <p:txBody>
          <a:bodyPr wrap="square">
            <a:spAutoFit/>
          </a:bodyPr>
          <a:lstStyle/>
          <a:p>
            <a:pPr>
              <a:defRPr/>
            </a:pPr>
            <a:r>
              <a:rPr lang="es-ES" sz="3200" b="1" dirty="0">
                <a:effectLst>
                  <a:outerShdw blurRad="38100" dist="38100" dir="2700000" algn="tl">
                    <a:srgbClr val="C0C0C0"/>
                  </a:outerShdw>
                </a:effectLst>
                <a:latin typeface="Tahoma" charset="0"/>
              </a:rPr>
              <a:t>Procesos para</a:t>
            </a:r>
          </a:p>
          <a:p>
            <a:pPr>
              <a:defRPr/>
            </a:pPr>
            <a:r>
              <a:rPr lang="es-ES" sz="3200" b="1" dirty="0">
                <a:effectLst>
                  <a:outerShdw blurRad="38100" dist="38100" dir="2700000" algn="tl">
                    <a:srgbClr val="C0C0C0"/>
                  </a:outerShdw>
                </a:effectLst>
                <a:latin typeface="Tahoma" charset="0"/>
              </a:rPr>
              <a:t>el control de calidad</a:t>
            </a:r>
          </a:p>
        </p:txBody>
      </p:sp>
      <p:sp>
        <p:nvSpPr>
          <p:cNvPr id="18435" name="Text Box 24"/>
          <p:cNvSpPr txBox="1">
            <a:spLocks noChangeArrowheads="1"/>
          </p:cNvSpPr>
          <p:nvPr/>
        </p:nvSpPr>
        <p:spPr bwMode="auto">
          <a:xfrm>
            <a:off x="4295163" y="1916114"/>
            <a:ext cx="2862875" cy="2031325"/>
          </a:xfrm>
          <a:prstGeom prst="rect">
            <a:avLst/>
          </a:prstGeom>
          <a:solidFill>
            <a:srgbClr val="F2F2F2">
              <a:alpha val="30196"/>
            </a:srgbClr>
          </a:solidFill>
          <a:ln w="38100">
            <a:solidFill>
              <a:srgbClr val="CC0066"/>
            </a:solidFill>
            <a:miter lim="800000"/>
            <a:headEnd/>
            <a:tailEnd/>
          </a:ln>
        </p:spPr>
        <p:txBody>
          <a:bodyPr wrap="square">
            <a:spAutoFit/>
          </a:bodyPr>
          <a:lstStyle/>
          <a:p>
            <a:pPr marL="355600" indent="-355600" defTabSz="531813">
              <a:buClr>
                <a:srgbClr val="000099"/>
              </a:buClr>
              <a:buSzPct val="120000"/>
              <a:buFont typeface="Wingdings" panose="05000000000000000000" pitchFamily="2" charset="2"/>
              <a:buChar char="Ø"/>
            </a:pPr>
            <a:r>
              <a:rPr lang="es-ES" dirty="0">
                <a:latin typeface="Tahoma" pitchFamily="34" charset="0"/>
              </a:rPr>
              <a:t>Precrítica</a:t>
            </a:r>
          </a:p>
          <a:p>
            <a:pPr marL="355600" indent="-355600" defTabSz="531813">
              <a:buClr>
                <a:srgbClr val="000099"/>
              </a:buClr>
              <a:buSzPct val="120000"/>
              <a:buFont typeface="Wingdings" panose="05000000000000000000" pitchFamily="2" charset="2"/>
              <a:buChar char="Ø"/>
            </a:pPr>
            <a:endParaRPr lang="es-ES" dirty="0">
              <a:latin typeface="Tahoma" pitchFamily="34" charset="0"/>
            </a:endParaRPr>
          </a:p>
          <a:p>
            <a:pPr marL="355600" indent="-355600" defTabSz="531813">
              <a:buClr>
                <a:srgbClr val="000099"/>
              </a:buClr>
              <a:buSzPct val="120000"/>
              <a:buFont typeface="Wingdings" panose="05000000000000000000" pitchFamily="2" charset="2"/>
              <a:buChar char="Ø"/>
            </a:pPr>
            <a:r>
              <a:rPr lang="es-ES" dirty="0">
                <a:latin typeface="Tahoma" pitchFamily="34" charset="0"/>
              </a:rPr>
              <a:t>Crítica</a:t>
            </a:r>
          </a:p>
          <a:p>
            <a:pPr marL="355600" indent="-355600" defTabSz="531813">
              <a:buClr>
                <a:srgbClr val="000099"/>
              </a:buClr>
              <a:buSzPct val="120000"/>
              <a:buFont typeface="Wingdings" panose="05000000000000000000" pitchFamily="2" charset="2"/>
              <a:buChar char="Ø"/>
            </a:pPr>
            <a:endParaRPr lang="es-ES" dirty="0">
              <a:latin typeface="Tahoma" pitchFamily="34" charset="0"/>
            </a:endParaRPr>
          </a:p>
          <a:p>
            <a:pPr marL="355600" indent="-355600" defTabSz="531813">
              <a:buClr>
                <a:srgbClr val="000099"/>
              </a:buClr>
              <a:buSzPct val="120000"/>
              <a:buFont typeface="Wingdings" panose="05000000000000000000" pitchFamily="2" charset="2"/>
              <a:buChar char="Ø"/>
            </a:pPr>
            <a:r>
              <a:rPr lang="es-ES" dirty="0">
                <a:latin typeface="Tahoma" pitchFamily="34" charset="0"/>
              </a:rPr>
              <a:t>Consistencia</a:t>
            </a:r>
          </a:p>
          <a:p>
            <a:pPr marL="355600" indent="-355600" defTabSz="531813">
              <a:buClr>
                <a:srgbClr val="000099"/>
              </a:buClr>
              <a:buSzPct val="120000"/>
              <a:buFont typeface="Wingdings" panose="05000000000000000000" pitchFamily="2" charset="2"/>
              <a:buChar char="Ø"/>
            </a:pPr>
            <a:endParaRPr lang="es-ES" dirty="0">
              <a:latin typeface="Tahoma" pitchFamily="34" charset="0"/>
            </a:endParaRPr>
          </a:p>
          <a:p>
            <a:pPr marL="355600" indent="-355600" defTabSz="531813">
              <a:buClr>
                <a:srgbClr val="000099"/>
              </a:buClr>
              <a:buSzPct val="120000"/>
              <a:buFont typeface="Wingdings" panose="05000000000000000000" pitchFamily="2" charset="2"/>
              <a:buChar char="Ø"/>
            </a:pPr>
            <a:r>
              <a:rPr lang="es-ES" dirty="0">
                <a:latin typeface="Tahoma" pitchFamily="34" charset="0"/>
              </a:rPr>
              <a:t>Indicadores</a:t>
            </a:r>
            <a:endParaRPr lang="es-ES_tradnl" dirty="0">
              <a:latin typeface="Tahoma" pitchFamily="34" charset="0"/>
            </a:endParaRPr>
          </a:p>
        </p:txBody>
      </p:sp>
      <p:sp>
        <p:nvSpPr>
          <p:cNvPr id="233476" name="Rectangle 4"/>
          <p:cNvSpPr>
            <a:spLocks noChangeArrowheads="1"/>
          </p:cNvSpPr>
          <p:nvPr/>
        </p:nvSpPr>
        <p:spPr bwMode="auto">
          <a:xfrm>
            <a:off x="1992313" y="4724401"/>
            <a:ext cx="8305800" cy="1031875"/>
          </a:xfrm>
          <a:prstGeom prst="rect">
            <a:avLst/>
          </a:prstGeom>
          <a:noFill/>
          <a:ln w="9525">
            <a:noFill/>
            <a:miter lim="800000"/>
            <a:headEnd/>
            <a:tailEnd/>
          </a:ln>
        </p:spPr>
        <p:txBody>
          <a:bodyPr>
            <a:spAutoFit/>
          </a:bodyPr>
          <a:lstStyle/>
          <a:p>
            <a:pPr marL="457200" indent="-457200">
              <a:lnSpc>
                <a:spcPct val="20000"/>
              </a:lnSpc>
              <a:buClr>
                <a:srgbClr val="FF0000"/>
              </a:buClr>
              <a:buFontTx/>
              <a:buChar char="o"/>
            </a:pPr>
            <a:endParaRPr lang="es-ES_tradnl" sz="2800" dirty="0">
              <a:latin typeface="Tahoma" pitchFamily="34" charset="0"/>
            </a:endParaRPr>
          </a:p>
          <a:p>
            <a:pPr marL="457200" indent="-457200">
              <a:buClr>
                <a:srgbClr val="FF0000"/>
              </a:buClr>
            </a:pPr>
            <a:r>
              <a:rPr lang="es-ES_tradnl" sz="2800" dirty="0">
                <a:latin typeface="Tahoma" pitchFamily="34" charset="0"/>
              </a:rPr>
              <a:t>“Evítese problemas diligenciando adecuadamente</a:t>
            </a:r>
          </a:p>
          <a:p>
            <a:pPr marL="457200" indent="-457200">
              <a:buClr>
                <a:srgbClr val="FF0000"/>
              </a:buClr>
            </a:pPr>
            <a:r>
              <a:rPr lang="es-ES_tradnl" sz="2800" dirty="0">
                <a:latin typeface="Tahoma" pitchFamily="34" charset="0"/>
              </a:rPr>
              <a:t>los certificados” </a:t>
            </a:r>
            <a:r>
              <a:rPr lang="es-CO" sz="2800" i="1" dirty="0"/>
              <a:t>( R. 1346 de 1997)</a:t>
            </a:r>
            <a:endParaRPr lang="es-ES_tradnl" sz="2800" dirty="0">
              <a:latin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33476"/>
                                        </p:tgtEl>
                                        <p:attrNameLst>
                                          <p:attrName>style.visibility</p:attrName>
                                        </p:attrNameLst>
                                      </p:cBhvr>
                                      <p:to>
                                        <p:strVal val="visible"/>
                                      </p:to>
                                    </p:set>
                                    <p:animEffect transition="in" filter="strips(downRight)">
                                      <p:cBhvr>
                                        <p:cTn id="7" dur="500"/>
                                        <p:tgtEl>
                                          <p:spTgt spid="233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Google Shape;202;p26"/>
          <p:cNvSpPr txBox="1">
            <a:spLocks/>
          </p:cNvSpPr>
          <p:nvPr/>
        </p:nvSpPr>
        <p:spPr bwMode="auto">
          <a:xfrm>
            <a:off x="1551964" y="461963"/>
            <a:ext cx="8977926" cy="876300"/>
          </a:xfrm>
          <a:prstGeom prst="rect">
            <a:avLst/>
          </a:prstGeom>
          <a:noFill/>
          <a:ln w="9525">
            <a:noFill/>
            <a:miter lim="800000"/>
            <a:headEnd/>
            <a:tailEnd/>
          </a:ln>
        </p:spPr>
        <p:txBody>
          <a:bodyPr lIns="68575" tIns="34275" rIns="68575" bIns="34275" anchor="ctr"/>
          <a:lstStyle/>
          <a:p>
            <a:pPr algn="just">
              <a:buClr>
                <a:srgbClr val="000000"/>
              </a:buClr>
              <a:buFont typeface="Arial" pitchFamily="34" charset="0"/>
              <a:buNone/>
            </a:pPr>
            <a:r>
              <a:rPr lang="es-CO" sz="3200" b="1" dirty="0">
                <a:latin typeface="Calibri (Cuerpo)"/>
                <a:cs typeface="Arial" pitchFamily="34" charset="0"/>
                <a:sym typeface="Arial" pitchFamily="34" charset="0"/>
              </a:rPr>
              <a:t>Circunstancias a tener en cuenta para certificar una defunción</a:t>
            </a:r>
          </a:p>
        </p:txBody>
      </p:sp>
      <p:sp>
        <p:nvSpPr>
          <p:cNvPr id="3" name="2 CuadroTexto"/>
          <p:cNvSpPr txBox="1"/>
          <p:nvPr/>
        </p:nvSpPr>
        <p:spPr>
          <a:xfrm>
            <a:off x="2471738" y="2927759"/>
            <a:ext cx="7639050" cy="3693319"/>
          </a:xfrm>
          <a:prstGeom prst="rect">
            <a:avLst/>
          </a:prstGeom>
          <a:noFill/>
        </p:spPr>
        <p:txBody>
          <a:bodyPr wrap="square">
            <a:spAutoFit/>
          </a:bodyPr>
          <a:lstStyle/>
          <a:p>
            <a:pPr marL="285750" indent="-285750">
              <a:buFont typeface="Wingdings" panose="05000000000000000000" pitchFamily="2" charset="2"/>
              <a:buChar char="Ø"/>
              <a:defRPr/>
            </a:pPr>
            <a:r>
              <a:rPr lang="es-CO" dirty="0"/>
              <a:t>Defunción que ocurre en una Institución de Salud </a:t>
            </a:r>
          </a:p>
          <a:p>
            <a:pPr marL="285750" indent="-285750">
              <a:buFont typeface="Wingdings" panose="05000000000000000000" pitchFamily="2" charset="2"/>
              <a:buChar char="Ø"/>
              <a:defRPr/>
            </a:pPr>
            <a:r>
              <a:rPr lang="es-CO" dirty="0"/>
              <a:t>Defunción que ocurre en domicilio </a:t>
            </a:r>
          </a:p>
          <a:p>
            <a:pPr marL="285750" indent="-285750">
              <a:buFont typeface="Wingdings" panose="05000000000000000000" pitchFamily="2" charset="2"/>
              <a:buChar char="Ø"/>
              <a:defRPr/>
            </a:pPr>
            <a:r>
              <a:rPr lang="es-CO" dirty="0"/>
              <a:t>Defunción que ocurre en la vía pública u otro sitio.</a:t>
            </a:r>
          </a:p>
          <a:p>
            <a:pPr marL="285750" indent="-285750">
              <a:buFont typeface="Wingdings" panose="05000000000000000000" pitchFamily="2" charset="2"/>
              <a:buChar char="Ø"/>
              <a:defRPr/>
            </a:pPr>
            <a:r>
              <a:rPr lang="es-CO" dirty="0"/>
              <a:t>Defunción – No Natural</a:t>
            </a:r>
          </a:p>
          <a:p>
            <a:pPr marL="285750" indent="-285750">
              <a:buFont typeface="Wingdings" panose="05000000000000000000" pitchFamily="2" charset="2"/>
              <a:buChar char="Ø"/>
              <a:defRPr/>
            </a:pPr>
            <a:r>
              <a:rPr lang="es-CO" dirty="0"/>
              <a:t>Cuando existe una duda razonable en el diagnóstico o probable manera de muerte.</a:t>
            </a:r>
          </a:p>
          <a:p>
            <a:pPr marL="285750" indent="-285750">
              <a:buFont typeface="Wingdings" panose="05000000000000000000" pitchFamily="2" charset="2"/>
              <a:buChar char="Ø"/>
              <a:defRPr/>
            </a:pPr>
            <a:r>
              <a:rPr lang="es-CO" dirty="0"/>
              <a:t>Defunciones en Lugares Especiales de Alojamiento o bajo custodia del Estado.</a:t>
            </a:r>
          </a:p>
          <a:p>
            <a:pPr marL="285750" indent="-285750">
              <a:buFont typeface="Wingdings" panose="05000000000000000000" pitchFamily="2" charset="2"/>
              <a:buChar char="Ø"/>
              <a:defRPr/>
            </a:pPr>
            <a:r>
              <a:rPr lang="es-CO" dirty="0"/>
              <a:t>Defunción de persona no identificada con antecedentes en salud.</a:t>
            </a:r>
          </a:p>
          <a:p>
            <a:pPr marL="285750" indent="-285750">
              <a:buFont typeface="Wingdings" panose="05000000000000000000" pitchFamily="2" charset="2"/>
              <a:buChar char="Ø"/>
              <a:defRPr/>
            </a:pPr>
            <a:r>
              <a:rPr lang="es-CO" dirty="0"/>
              <a:t>persona no identificada sin antecedentes en salud.</a:t>
            </a:r>
          </a:p>
          <a:p>
            <a:pPr marL="285750" indent="-285750">
              <a:buFont typeface="Wingdings" panose="05000000000000000000" pitchFamily="2" charset="2"/>
              <a:buChar char="Ø"/>
              <a:defRPr/>
            </a:pPr>
            <a:r>
              <a:rPr lang="es-CO" dirty="0"/>
              <a:t>Defunción población sin afiliación a salud</a:t>
            </a:r>
          </a:p>
          <a:p>
            <a:pPr marL="285750" indent="-285750">
              <a:buFont typeface="Wingdings" panose="05000000000000000000" pitchFamily="2" charset="2"/>
              <a:buChar char="Ø"/>
              <a:defRPr/>
            </a:pPr>
            <a:endParaRPr lang="es-CO" dirty="0">
              <a:solidFill>
                <a:srgbClr val="FF0000"/>
              </a:solidFill>
            </a:endParaRPr>
          </a:p>
          <a:p>
            <a:pPr marL="285750" indent="-285750">
              <a:buFont typeface="Wingdings" panose="05000000000000000000" pitchFamily="2" charset="2"/>
              <a:buChar char="Ø"/>
              <a:defRPr/>
            </a:pPr>
            <a:endParaRPr lang="es-CO" dirty="0"/>
          </a:p>
        </p:txBody>
      </p:sp>
      <p:sp>
        <p:nvSpPr>
          <p:cNvPr id="4" name="3 CuadroTexto"/>
          <p:cNvSpPr txBox="1"/>
          <p:nvPr/>
        </p:nvSpPr>
        <p:spPr>
          <a:xfrm>
            <a:off x="2287587" y="1562101"/>
            <a:ext cx="7994747" cy="1209091"/>
          </a:xfrm>
          <a:prstGeom prst="rect">
            <a:avLst/>
          </a:prstGeom>
          <a:noFill/>
        </p:spPr>
        <p:txBody>
          <a:bodyPr wrap="square">
            <a:spAutoFit/>
          </a:bodyPr>
          <a:lstStyle/>
          <a:p>
            <a:pPr algn="just">
              <a:defRPr/>
            </a:pPr>
            <a:r>
              <a:rPr lang="es-CO" dirty="0"/>
              <a:t>La certificación médica de una defunción no cambia con respecto al diligenciamiento de sus variables, sin embargo existen procedimientos conexos a la certificación que buscan aclarar responsabilidades de los actores que intervienen en el proceso de certificación.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44;p32">
            <a:extLst>
              <a:ext uri="{FF2B5EF4-FFF2-40B4-BE49-F238E27FC236}">
                <a16:creationId xmlns:a16="http://schemas.microsoft.com/office/drawing/2014/main" id="{40CB6CE1-06B1-0E96-48AD-01485FC64F45}"/>
              </a:ext>
            </a:extLst>
          </p:cNvPr>
          <p:cNvSpPr txBox="1">
            <a:spLocks/>
          </p:cNvSpPr>
          <p:nvPr/>
        </p:nvSpPr>
        <p:spPr>
          <a:xfrm>
            <a:off x="1770077" y="1828800"/>
            <a:ext cx="8749717" cy="4530055"/>
          </a:xfrm>
          <a:prstGeom prst="rect">
            <a:avLst/>
          </a:prstGeom>
        </p:spPr>
        <p:txBody>
          <a:bodyPr lIns="68575" tIns="34275" rIns="68575" bIns="34275"/>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5000"/>
              </a:lnSpc>
              <a:buFont typeface="Wingdings" pitchFamily="2" charset="2"/>
              <a:buNone/>
            </a:pPr>
            <a:r>
              <a:rPr lang="es-ES" sz="1600" dirty="0">
                <a:latin typeface="Work Sans" charset="0"/>
                <a:ea typeface="ＭＳ Ｐゴシック" pitchFamily="34" charset="-128"/>
              </a:rPr>
              <a:t>La certiﬁcación de una defunción es un acto médico, legal y administrativo que cumple con las funciones de </a:t>
            </a:r>
            <a:r>
              <a:rPr lang="es-ES" sz="1600" dirty="0">
                <a:solidFill>
                  <a:srgbClr val="FF0000"/>
                </a:solidFill>
                <a:latin typeface="Work Sans" charset="0"/>
                <a:ea typeface="ＭＳ Ｐゴシック" pitchFamily="34" charset="-128"/>
              </a:rPr>
              <a:t>dar constancia de la muerte de una persona</a:t>
            </a:r>
            <a:r>
              <a:rPr lang="es-ES" sz="1600" dirty="0">
                <a:latin typeface="Work Sans" charset="0"/>
                <a:ea typeface="ＭＳ Ｐゴシック" pitchFamily="34" charset="-128"/>
              </a:rPr>
              <a:t>, </a:t>
            </a:r>
            <a:r>
              <a:rPr lang="es-ES" sz="1600" dirty="0">
                <a:solidFill>
                  <a:srgbClr val="FF0000"/>
                </a:solidFill>
                <a:latin typeface="Work Sans" charset="0"/>
                <a:ea typeface="ＭＳ Ｐゴシック" pitchFamily="34" charset="-128"/>
              </a:rPr>
              <a:t>cancelar el documento de identidad del fallecido en la Registro Civil </a:t>
            </a:r>
            <a:r>
              <a:rPr lang="es-ES" sz="1600" dirty="0">
                <a:latin typeface="Work Sans" charset="0"/>
                <a:ea typeface="ＭＳ Ｐゴシック" pitchFamily="34" charset="-128"/>
              </a:rPr>
              <a:t>y servir de sustrato para el </a:t>
            </a:r>
            <a:r>
              <a:rPr lang="es-ES" sz="1600" dirty="0">
                <a:solidFill>
                  <a:srgbClr val="FF0000"/>
                </a:solidFill>
                <a:latin typeface="Work Sans" charset="0"/>
                <a:ea typeface="ＭＳ Ｐゴシック" pitchFamily="34" charset="-128"/>
              </a:rPr>
              <a:t>reconocimiento de derechos y deberes póstumos </a:t>
            </a:r>
            <a:r>
              <a:rPr lang="es-ES" sz="1600" dirty="0">
                <a:latin typeface="Work Sans" charset="0"/>
                <a:ea typeface="ＭＳ Ｐゴシック" pitchFamily="34" charset="-128"/>
              </a:rPr>
              <a:t>que atañen a los familiares del fallecido. </a:t>
            </a:r>
          </a:p>
          <a:p>
            <a:pPr marL="0" indent="0" algn="just">
              <a:lnSpc>
                <a:spcPct val="115000"/>
              </a:lnSpc>
              <a:buFont typeface="Wingdings" pitchFamily="2" charset="2"/>
              <a:buNone/>
            </a:pPr>
            <a:endParaRPr lang="es-ES" sz="1600" dirty="0">
              <a:latin typeface="Work Sans" charset="0"/>
              <a:ea typeface="ＭＳ Ｐゴシック" pitchFamily="34" charset="-128"/>
            </a:endParaRPr>
          </a:p>
          <a:p>
            <a:pPr marL="0" indent="0" algn="just">
              <a:lnSpc>
                <a:spcPct val="115000"/>
              </a:lnSpc>
              <a:buFont typeface="Wingdings" pitchFamily="2" charset="2"/>
              <a:buNone/>
            </a:pPr>
            <a:r>
              <a:rPr lang="es-ES" sz="1600" dirty="0">
                <a:latin typeface="Work Sans" charset="0"/>
                <a:ea typeface="ＭＳ Ｐゴシック" pitchFamily="34" charset="-128"/>
              </a:rPr>
              <a:t>Permite también, efectuar los procesos para la </a:t>
            </a:r>
            <a:r>
              <a:rPr lang="es-ES" sz="1600" dirty="0">
                <a:solidFill>
                  <a:srgbClr val="FF0000"/>
                </a:solidFill>
                <a:latin typeface="Work Sans" charset="0"/>
                <a:ea typeface="ＭＳ Ｐゴシック" pitchFamily="34" charset="-128"/>
              </a:rPr>
              <a:t>disposición ﬁnal del cadáver </a:t>
            </a:r>
            <a:r>
              <a:rPr lang="es-ES" sz="1600" dirty="0">
                <a:latin typeface="Work Sans" charset="0"/>
                <a:ea typeface="ＭＳ Ｐゴシック" pitchFamily="34" charset="-128"/>
              </a:rPr>
              <a:t>(inhumación, cremación u otra disposición de los restos); y en términos estadísticos, provee la información básica para </a:t>
            </a:r>
            <a:r>
              <a:rPr lang="es-ES" sz="1600" dirty="0">
                <a:solidFill>
                  <a:srgbClr val="FF0000"/>
                </a:solidFill>
                <a:latin typeface="Work Sans" charset="0"/>
                <a:ea typeface="ＭＳ Ｐゴシック" pitchFamily="34" charset="-128"/>
              </a:rPr>
              <a:t>determinar el </a:t>
            </a:r>
            <a:r>
              <a:rPr lang="es-ES" sz="1600" dirty="0" err="1">
                <a:solidFill>
                  <a:srgbClr val="FF0000"/>
                </a:solidFill>
                <a:latin typeface="Work Sans" charset="0"/>
                <a:ea typeface="ＭＳ Ｐゴシック" pitchFamily="34" charset="-128"/>
              </a:rPr>
              <a:t>pérﬁl</a:t>
            </a:r>
            <a:r>
              <a:rPr lang="es-ES" sz="1600" dirty="0">
                <a:solidFill>
                  <a:srgbClr val="FF0000"/>
                </a:solidFill>
                <a:latin typeface="Work Sans" charset="0"/>
                <a:ea typeface="ＭＳ Ｐゴシック" pitchFamily="34" charset="-128"/>
              </a:rPr>
              <a:t> de las causas</a:t>
            </a:r>
            <a:r>
              <a:rPr lang="es-ES" sz="1600" dirty="0">
                <a:latin typeface="Work Sans" charset="0"/>
                <a:ea typeface="ＭＳ Ｐゴシック" pitchFamily="34" charset="-128"/>
              </a:rPr>
              <a:t> de muerte de una comunidad. </a:t>
            </a:r>
          </a:p>
          <a:p>
            <a:pPr marL="0" indent="0" algn="just">
              <a:lnSpc>
                <a:spcPct val="115000"/>
              </a:lnSpc>
              <a:buFont typeface="Wingdings" pitchFamily="2" charset="2"/>
              <a:buNone/>
            </a:pPr>
            <a:endParaRPr lang="es-ES" sz="1600" dirty="0">
              <a:latin typeface="Work Sans" charset="0"/>
              <a:ea typeface="ＭＳ Ｐゴシック" pitchFamily="34" charset="-128"/>
            </a:endParaRPr>
          </a:p>
          <a:p>
            <a:pPr marL="0" indent="0" algn="just">
              <a:lnSpc>
                <a:spcPct val="115000"/>
              </a:lnSpc>
              <a:buFont typeface="Wingdings" pitchFamily="2" charset="2"/>
              <a:buNone/>
            </a:pPr>
            <a:r>
              <a:rPr lang="es-ES" sz="1600" dirty="0">
                <a:latin typeface="Work Sans" charset="0"/>
                <a:ea typeface="ＭＳ Ｐゴシック" pitchFamily="34" charset="-128"/>
              </a:rPr>
              <a:t>La certificación de causas es el proceso que realiza el médico, basado en diferentes fuentes para determinar a su mejor juicio, las patologías o eventos que conllevaron al deceso. (OMS).</a:t>
            </a:r>
          </a:p>
          <a:p>
            <a:pPr marL="0" indent="0">
              <a:lnSpc>
                <a:spcPct val="115000"/>
              </a:lnSpc>
              <a:buFont typeface="Wingdings" pitchFamily="2" charset="2"/>
              <a:buNone/>
            </a:pPr>
            <a:endParaRPr lang="es-CO" sz="1600" dirty="0">
              <a:latin typeface="Work Sans" charset="0"/>
              <a:ea typeface="ＭＳ Ｐゴシック" pitchFamily="34" charset="-128"/>
            </a:endParaRPr>
          </a:p>
          <a:p>
            <a:pPr marL="0" indent="0">
              <a:lnSpc>
                <a:spcPct val="115000"/>
              </a:lnSpc>
              <a:buFont typeface="Wingdings" pitchFamily="2" charset="2"/>
              <a:buNone/>
            </a:pPr>
            <a:endParaRPr lang="es-CO" sz="1200" dirty="0">
              <a:ea typeface="ＭＳ Ｐゴシック" pitchFamily="34" charset="-128"/>
            </a:endParaRPr>
          </a:p>
          <a:p>
            <a:pPr marL="0" indent="0">
              <a:lnSpc>
                <a:spcPct val="115000"/>
              </a:lnSpc>
              <a:buFont typeface="Wingdings" pitchFamily="2" charset="2"/>
              <a:buNone/>
            </a:pPr>
            <a:r>
              <a:rPr lang="es-CO" sz="1200" dirty="0">
                <a:latin typeface="Work Sans" charset="0"/>
                <a:ea typeface="ＭＳ Ｐゴシック" pitchFamily="34" charset="-128"/>
                <a:sym typeface="Work Sans" charset="0"/>
              </a:rPr>
              <a:t>  </a:t>
            </a:r>
            <a:endParaRPr lang="es-CO" sz="1200" dirty="0">
              <a:ea typeface="ＭＳ Ｐゴシック" pitchFamily="34" charset="-128"/>
            </a:endParaRPr>
          </a:p>
        </p:txBody>
      </p:sp>
      <p:sp>
        <p:nvSpPr>
          <p:cNvPr id="7" name="Google Shape;245;p32">
            <a:extLst>
              <a:ext uri="{FF2B5EF4-FFF2-40B4-BE49-F238E27FC236}">
                <a16:creationId xmlns:a16="http://schemas.microsoft.com/office/drawing/2014/main" id="{90789C53-258F-1007-0691-AF7EBAA79581}"/>
              </a:ext>
            </a:extLst>
          </p:cNvPr>
          <p:cNvSpPr>
            <a:spLocks noGrp="1"/>
          </p:cNvSpPr>
          <p:nvPr>
            <p:ph type="title"/>
          </p:nvPr>
        </p:nvSpPr>
        <p:spPr>
          <a:xfrm>
            <a:off x="2091407" y="799096"/>
            <a:ext cx="7202488" cy="458787"/>
          </a:xfrm>
        </p:spPr>
        <p:txBody>
          <a:bodyPr lIns="68575" tIns="34275" rIns="68575" bIns="34275"/>
          <a:lstStyle/>
          <a:p>
            <a:r>
              <a:rPr lang="es-CO" sz="4400" b="1" dirty="0">
                <a:solidFill>
                  <a:schemeClr val="tx1"/>
                </a:solidFill>
                <a:ea typeface="ＭＳ Ｐゴシック" pitchFamily="34" charset="-128"/>
              </a:rPr>
              <a:t>Utilidad del CD</a:t>
            </a:r>
          </a:p>
        </p:txBody>
      </p:sp>
    </p:spTree>
    <p:extLst>
      <p:ext uri="{BB962C8B-B14F-4D97-AF65-F5344CB8AC3E}">
        <p14:creationId xmlns:p14="http://schemas.microsoft.com/office/powerpoint/2010/main" val="1706374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45;p32">
            <a:extLst>
              <a:ext uri="{FF2B5EF4-FFF2-40B4-BE49-F238E27FC236}">
                <a16:creationId xmlns:a16="http://schemas.microsoft.com/office/drawing/2014/main" id="{4A2A1A99-EAB3-090E-52DA-9FDD233095AC}"/>
              </a:ext>
            </a:extLst>
          </p:cNvPr>
          <p:cNvSpPr>
            <a:spLocks noGrp="1"/>
          </p:cNvSpPr>
          <p:nvPr>
            <p:ph type="title"/>
          </p:nvPr>
        </p:nvSpPr>
        <p:spPr>
          <a:xfrm>
            <a:off x="1954635" y="648093"/>
            <a:ext cx="8137321" cy="458787"/>
          </a:xfrm>
        </p:spPr>
        <p:txBody>
          <a:bodyPr lIns="68575" tIns="34275" rIns="68575" bIns="34275"/>
          <a:lstStyle/>
          <a:p>
            <a:br>
              <a:rPr lang="es-ES" sz="3200" b="1" dirty="0">
                <a:latin typeface="Work Sans" charset="0"/>
                <a:cs typeface="Arial" pitchFamily="34" charset="0"/>
                <a:sym typeface="Work Sans" charset="0"/>
              </a:rPr>
            </a:br>
            <a:r>
              <a:rPr lang="es-ES" sz="3200" b="1" dirty="0">
                <a:latin typeface="Work Sans" charset="0"/>
                <a:cs typeface="Arial" pitchFamily="34" charset="0"/>
                <a:sym typeface="Work Sans" charset="0"/>
              </a:rPr>
              <a:t> </a:t>
            </a:r>
            <a:r>
              <a:rPr lang="es-ES" sz="3200" b="1" dirty="0">
                <a:solidFill>
                  <a:schemeClr val="tx1"/>
                </a:solidFill>
                <a:latin typeface="Work Sans" charset="0"/>
                <a:cs typeface="Arial" pitchFamily="34" charset="0"/>
                <a:sym typeface="Work Sans" charset="0"/>
              </a:rPr>
              <a:t>Diagnósticos que afectan la calidad de la certificación de causas</a:t>
            </a:r>
            <a:endParaRPr lang="es-CO" sz="3200" b="1" dirty="0">
              <a:solidFill>
                <a:schemeClr val="tx1"/>
              </a:solidFill>
              <a:ea typeface="ＭＳ Ｐゴシック" pitchFamily="34" charset="-128"/>
            </a:endParaRPr>
          </a:p>
        </p:txBody>
      </p:sp>
      <p:sp>
        <p:nvSpPr>
          <p:cNvPr id="7" name="4 Rectángulo">
            <a:extLst>
              <a:ext uri="{FF2B5EF4-FFF2-40B4-BE49-F238E27FC236}">
                <a16:creationId xmlns:a16="http://schemas.microsoft.com/office/drawing/2014/main" id="{C73C4BCE-CAE0-6B60-B3E5-59BFDC3ACE21}"/>
              </a:ext>
            </a:extLst>
          </p:cNvPr>
          <p:cNvSpPr/>
          <p:nvPr/>
        </p:nvSpPr>
        <p:spPr>
          <a:xfrm>
            <a:off x="1867808" y="2797447"/>
            <a:ext cx="8492595" cy="1631216"/>
          </a:xfrm>
          <a:prstGeom prst="rect">
            <a:avLst/>
          </a:prstGeom>
        </p:spPr>
        <p:txBody>
          <a:bodyPr wrap="square">
            <a:spAutoFit/>
          </a:bodyPr>
          <a:lstStyle/>
          <a:p>
            <a:pPr algn="just" defTabSz="914400" eaLnBrk="1" fontAlgn="auto" hangingPunct="1">
              <a:spcBef>
                <a:spcPts val="0"/>
              </a:spcBef>
              <a:spcAft>
                <a:spcPts val="0"/>
              </a:spcAft>
              <a:buClr>
                <a:srgbClr val="000000"/>
              </a:buClr>
              <a:buFont typeface="Arial"/>
              <a:buNone/>
              <a:defRPr/>
            </a:pPr>
            <a:r>
              <a:rPr lang="es-ES" sz="2000" kern="0" dirty="0">
                <a:cs typeface="Arial" panose="020B0604020202020204" pitchFamily="34" charset="0"/>
                <a:sym typeface="Arial"/>
              </a:rPr>
              <a:t>En el proceso de asignación de causas encontramos situaciones que pueden afectar la construcción de una buena cadena causal, por tanto, es importante identificar que </a:t>
            </a:r>
            <a:r>
              <a:rPr lang="es-ES" sz="2000" kern="0" dirty="0">
                <a:solidFill>
                  <a:srgbClr val="FF0000"/>
                </a:solidFill>
                <a:cs typeface="Arial" panose="020B0604020202020204" pitchFamily="34" charset="0"/>
                <a:sym typeface="Arial"/>
              </a:rPr>
              <a:t>signos, síntomas, y algunas causas inútiles e inespecíficas </a:t>
            </a:r>
            <a:r>
              <a:rPr lang="es-ES" sz="2000" kern="0" dirty="0">
                <a:cs typeface="Arial" panose="020B0604020202020204" pitchFamily="34" charset="0"/>
                <a:sym typeface="Arial"/>
              </a:rPr>
              <a:t>no deben ser registradas en el certificado de defunción como causas únicas o antecedentes originarias.</a:t>
            </a:r>
            <a:endParaRPr lang="es-CO" sz="2000" kern="0" dirty="0">
              <a:cs typeface="Arial" panose="020B0604020202020204" pitchFamily="34" charset="0"/>
              <a:sym typeface="Arial"/>
            </a:endParaRPr>
          </a:p>
        </p:txBody>
      </p:sp>
    </p:spTree>
    <p:extLst>
      <p:ext uri="{BB962C8B-B14F-4D97-AF65-F5344CB8AC3E}">
        <p14:creationId xmlns:p14="http://schemas.microsoft.com/office/powerpoint/2010/main" val="3549999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993901" y="534989"/>
            <a:ext cx="5948363" cy="523875"/>
          </a:xfrm>
          <a:prstGeom prst="rect">
            <a:avLst/>
          </a:prstGeom>
        </p:spPr>
        <p:txBody>
          <a:bodyPr>
            <a:spAutoFit/>
          </a:bodyPr>
          <a:lstStyle/>
          <a:p>
            <a:pPr algn="just">
              <a:buClr>
                <a:srgbClr val="000000"/>
              </a:buClr>
              <a:defRPr/>
            </a:pPr>
            <a:r>
              <a:rPr lang="es-ES" sz="2800" b="1" kern="0" dirty="0">
                <a:latin typeface="Work Sans"/>
                <a:cs typeface="Arial"/>
                <a:sym typeface="Work Sans"/>
              </a:rPr>
              <a:t>Signos y síntomas mal definidos</a:t>
            </a:r>
            <a:endParaRPr lang="es-CO" sz="2800" b="1" kern="0" dirty="0">
              <a:latin typeface="Work Sans"/>
              <a:cs typeface="Arial"/>
              <a:sym typeface="Work Sans"/>
            </a:endParaRPr>
          </a:p>
        </p:txBody>
      </p:sp>
      <p:sp>
        <p:nvSpPr>
          <p:cNvPr id="7" name="Rectángulo 6"/>
          <p:cNvSpPr/>
          <p:nvPr/>
        </p:nvSpPr>
        <p:spPr>
          <a:xfrm>
            <a:off x="1876425" y="1258889"/>
            <a:ext cx="8237538" cy="922337"/>
          </a:xfrm>
          <a:prstGeom prst="rect">
            <a:avLst/>
          </a:prstGeom>
        </p:spPr>
        <p:txBody>
          <a:bodyPr>
            <a:spAutoFit/>
          </a:bodyPr>
          <a:lstStyle/>
          <a:p>
            <a:pPr algn="just">
              <a:buClr>
                <a:srgbClr val="000000"/>
              </a:buClr>
              <a:defRPr/>
            </a:pPr>
            <a:r>
              <a:rPr lang="es-ES" b="1" kern="0" dirty="0">
                <a:solidFill>
                  <a:srgbClr val="000000"/>
                </a:solidFill>
                <a:cs typeface="Arial" panose="020B0604020202020204" pitchFamily="34" charset="0"/>
                <a:sym typeface="Arial"/>
              </a:rPr>
              <a:t>Manifestaciones objetivas reconocidas por el médico en el momento de examinar al paciente o subjetivas al ser experimentadas por el enfermo y comentadas por los familiares</a:t>
            </a:r>
            <a:r>
              <a:rPr lang="es-ES" kern="0" dirty="0">
                <a:solidFill>
                  <a:srgbClr val="000000"/>
                </a:solidFill>
                <a:cs typeface="Arial" panose="020B0604020202020204" pitchFamily="34" charset="0"/>
                <a:sym typeface="Arial"/>
              </a:rPr>
              <a:t>.</a:t>
            </a:r>
            <a:endParaRPr lang="es-CO" kern="0" dirty="0">
              <a:solidFill>
                <a:srgbClr val="000000"/>
              </a:solidFill>
              <a:cs typeface="Arial" panose="020B0604020202020204" pitchFamily="34" charset="0"/>
              <a:sym typeface="Arial"/>
            </a:endParaRPr>
          </a:p>
        </p:txBody>
      </p:sp>
      <p:graphicFrame>
        <p:nvGraphicFramePr>
          <p:cNvPr id="9" name="Tabla 8"/>
          <p:cNvGraphicFramePr>
            <a:graphicFrameLocks noGrp="1"/>
          </p:cNvGraphicFramePr>
          <p:nvPr/>
        </p:nvGraphicFramePr>
        <p:xfrm>
          <a:off x="1993900" y="2679700"/>
          <a:ext cx="6969126" cy="1674814"/>
        </p:xfrm>
        <a:graphic>
          <a:graphicData uri="http://schemas.openxmlformats.org/drawingml/2006/table">
            <a:tbl>
              <a:tblPr firstRow="1" firstCol="1" bandRow="1"/>
              <a:tblGrid>
                <a:gridCol w="1161258">
                  <a:extLst>
                    <a:ext uri="{9D8B030D-6E8A-4147-A177-3AD203B41FA5}">
                      <a16:colId xmlns:a16="http://schemas.microsoft.com/office/drawing/2014/main" val="20000"/>
                    </a:ext>
                  </a:extLst>
                </a:gridCol>
                <a:gridCol w="1161258">
                  <a:extLst>
                    <a:ext uri="{9D8B030D-6E8A-4147-A177-3AD203B41FA5}">
                      <a16:colId xmlns:a16="http://schemas.microsoft.com/office/drawing/2014/main" val="20001"/>
                    </a:ext>
                  </a:extLst>
                </a:gridCol>
                <a:gridCol w="1161258">
                  <a:extLst>
                    <a:ext uri="{9D8B030D-6E8A-4147-A177-3AD203B41FA5}">
                      <a16:colId xmlns:a16="http://schemas.microsoft.com/office/drawing/2014/main" val="20002"/>
                    </a:ext>
                  </a:extLst>
                </a:gridCol>
                <a:gridCol w="1161258">
                  <a:extLst>
                    <a:ext uri="{9D8B030D-6E8A-4147-A177-3AD203B41FA5}">
                      <a16:colId xmlns:a16="http://schemas.microsoft.com/office/drawing/2014/main" val="20003"/>
                    </a:ext>
                  </a:extLst>
                </a:gridCol>
                <a:gridCol w="1162047">
                  <a:extLst>
                    <a:ext uri="{9D8B030D-6E8A-4147-A177-3AD203B41FA5}">
                      <a16:colId xmlns:a16="http://schemas.microsoft.com/office/drawing/2014/main" val="20004"/>
                    </a:ext>
                  </a:extLst>
                </a:gridCol>
                <a:gridCol w="1162047">
                  <a:extLst>
                    <a:ext uri="{9D8B030D-6E8A-4147-A177-3AD203B41FA5}">
                      <a16:colId xmlns:a16="http://schemas.microsoft.com/office/drawing/2014/main" val="20005"/>
                    </a:ext>
                  </a:extLst>
                </a:gridCol>
              </a:tblGrid>
              <a:tr h="837406">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Dolor</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tcPr>
                </a:tc>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Edema</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tcPr>
                </a:tc>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Enrojecimiento de alguna parte del cuerpo</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tcPr>
                </a:tc>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Fiebre</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tcPr>
                </a:tc>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Hipotensión</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tcPr>
                </a:tc>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Senilidad</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0000"/>
                  </a:ext>
                </a:extLst>
              </a:tr>
              <a:tr h="418704">
                <a:tc>
                  <a:txBody>
                    <a:bodyPr/>
                    <a:lstStyle/>
                    <a:p>
                      <a:pPr algn="ctr">
                        <a:lnSpc>
                          <a:spcPct val="107000"/>
                        </a:lnSpc>
                        <a:spcAft>
                          <a:spcPts val="0"/>
                        </a:spcAft>
                      </a:pPr>
                      <a:r>
                        <a:rPr lang="es-CO" sz="12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Vómitos</a:t>
                      </a:r>
                      <a:endParaRPr lang="es-CO" sz="1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2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Palpitaciones</a:t>
                      </a:r>
                      <a:endParaRPr lang="es-CO" sz="1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2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Cefalea</a:t>
                      </a:r>
                      <a:endParaRPr lang="es-CO" sz="1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Mareo</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2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Caquexia</a:t>
                      </a:r>
                      <a:endParaRPr lang="es-CO" sz="1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Deshidratación</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0001"/>
                  </a:ext>
                </a:extLst>
              </a:tr>
              <a:tr h="418704">
                <a:tc>
                  <a:txBody>
                    <a:bodyPr/>
                    <a:lstStyle/>
                    <a:p>
                      <a:pPr algn="ctr">
                        <a:lnSpc>
                          <a:spcPct val="107000"/>
                        </a:lnSpc>
                        <a:spcAft>
                          <a:spcPts val="0"/>
                        </a:spcAft>
                      </a:pPr>
                      <a:r>
                        <a:rPr lang="es-CO" sz="12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Tos</a:t>
                      </a:r>
                      <a:endParaRPr lang="es-CO" sz="1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ctr">
                        <a:lnSpc>
                          <a:spcPct val="107000"/>
                        </a:lnSpc>
                        <a:spcAft>
                          <a:spcPts val="0"/>
                        </a:spcAft>
                      </a:pPr>
                      <a:r>
                        <a:rPr lang="es-CO" sz="12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Ictericia</a:t>
                      </a:r>
                      <a:endParaRPr lang="es-CO" sz="1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Cólico</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Equimosis</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ctr">
                        <a:lnSpc>
                          <a:spcPct val="107000"/>
                        </a:lnSpc>
                        <a:spcAft>
                          <a:spcPts val="0"/>
                        </a:spcAft>
                      </a:pPr>
                      <a:r>
                        <a:rPr lang="es-CO" sz="1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Escaras decúbito</a:t>
                      </a:r>
                      <a:endParaRPr lang="es-CO"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ctr">
                        <a:lnSpc>
                          <a:spcPct val="107000"/>
                        </a:lnSpc>
                        <a:spcAft>
                          <a:spcPts val="0"/>
                        </a:spcAft>
                      </a:pPr>
                      <a:r>
                        <a:rPr lang="es-CO"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Hemorragia</a:t>
                      </a:r>
                      <a:endParaRPr lang="es-CO"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40" marR="5144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1" name="Rectángulo 10"/>
          <p:cNvSpPr/>
          <p:nvPr/>
        </p:nvSpPr>
        <p:spPr>
          <a:xfrm>
            <a:off x="2014538" y="5110163"/>
            <a:ext cx="6172200" cy="646112"/>
          </a:xfrm>
          <a:prstGeom prst="rect">
            <a:avLst/>
          </a:prstGeom>
        </p:spPr>
        <p:txBody>
          <a:bodyPr>
            <a:spAutoFit/>
          </a:bodyPr>
          <a:lstStyle/>
          <a:p>
            <a:pPr algn="just">
              <a:buClr>
                <a:srgbClr val="000000"/>
              </a:buClr>
              <a:defRPr/>
            </a:pPr>
            <a:r>
              <a:rPr lang="es-ES" kern="0" dirty="0">
                <a:solidFill>
                  <a:srgbClr val="000000"/>
                </a:solidFill>
                <a:cs typeface="Arial" panose="020B0604020202020204" pitchFamily="34" charset="0"/>
                <a:sym typeface="Arial"/>
              </a:rPr>
              <a:t>Estas manifestaciones son inespecíficas, puesto que, pueden estar presentes en una o más enfermedades.</a:t>
            </a:r>
            <a:endParaRPr lang="es-CO" kern="0" dirty="0">
              <a:solidFill>
                <a:srgbClr val="000000"/>
              </a:solidFill>
              <a:cs typeface="Arial" panose="020B0604020202020204" pitchFamily="34" charset="0"/>
              <a:sym typeface="Arial"/>
            </a:endParaRPr>
          </a:p>
        </p:txBody>
      </p:sp>
      <p:sp>
        <p:nvSpPr>
          <p:cNvPr id="13" name="Flecha abajo 9"/>
          <p:cNvSpPr/>
          <p:nvPr/>
        </p:nvSpPr>
        <p:spPr>
          <a:xfrm>
            <a:off x="4824413" y="4489451"/>
            <a:ext cx="882650" cy="550863"/>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1860551" y="393700"/>
            <a:ext cx="3451225" cy="488950"/>
          </a:xfrm>
          <a:prstGeom prst="rect">
            <a:avLst/>
          </a:prstGeom>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endParaRPr lang="es-CO" sz="2800" b="1" dirty="0">
              <a:solidFill>
                <a:schemeClr val="tx1"/>
              </a:solidFill>
              <a:latin typeface="Work Sans"/>
            </a:endParaRPr>
          </a:p>
        </p:txBody>
      </p:sp>
      <p:sp>
        <p:nvSpPr>
          <p:cNvPr id="33795" name="Marcador de contenido 2"/>
          <p:cNvSpPr txBox="1">
            <a:spLocks/>
          </p:cNvSpPr>
          <p:nvPr/>
        </p:nvSpPr>
        <p:spPr bwMode="auto">
          <a:xfrm>
            <a:off x="1766888" y="946150"/>
            <a:ext cx="8551862" cy="654050"/>
          </a:xfrm>
          <a:prstGeom prst="rect">
            <a:avLst/>
          </a:prstGeom>
          <a:noFill/>
          <a:ln w="9525">
            <a:noFill/>
            <a:miter lim="800000"/>
            <a:headEnd/>
            <a:tailEnd/>
          </a:ln>
        </p:spPr>
        <p:txBody>
          <a:bodyPr/>
          <a:lstStyle/>
          <a:p>
            <a:pPr algn="just">
              <a:buClr>
                <a:srgbClr val="000000"/>
              </a:buClr>
              <a:buFont typeface="Arial" pitchFamily="34" charset="0"/>
              <a:buNone/>
            </a:pPr>
            <a:r>
              <a:rPr lang="es-CO" b="1" dirty="0">
                <a:solidFill>
                  <a:srgbClr val="000000"/>
                </a:solidFill>
                <a:cs typeface="Arial" pitchFamily="34" charset="0"/>
                <a:sym typeface="Arial" pitchFamily="34" charset="0"/>
              </a:rPr>
              <a:t>Son modos de morir o causas que, por su poca especificidad, no permiten identificar una causa antecedente originaria</a:t>
            </a:r>
            <a:r>
              <a:rPr lang="es-CO" dirty="0">
                <a:solidFill>
                  <a:srgbClr val="000000"/>
                </a:solidFill>
                <a:cs typeface="Arial" pitchFamily="34" charset="0"/>
                <a:sym typeface="Arial" pitchFamily="34" charset="0"/>
              </a:rPr>
              <a:t>.</a:t>
            </a:r>
          </a:p>
        </p:txBody>
      </p:sp>
      <p:graphicFrame>
        <p:nvGraphicFramePr>
          <p:cNvPr id="2" name="1 Tabla"/>
          <p:cNvGraphicFramePr>
            <a:graphicFrameLocks noGrp="1"/>
          </p:cNvGraphicFramePr>
          <p:nvPr/>
        </p:nvGraphicFramePr>
        <p:xfrm>
          <a:off x="1523997" y="1801814"/>
          <a:ext cx="9433562" cy="4447311"/>
        </p:xfrm>
        <a:graphic>
          <a:graphicData uri="http://schemas.openxmlformats.org/drawingml/2006/table">
            <a:tbl>
              <a:tblPr>
                <a:tableStyleId>{5C22544A-7EE6-4342-B048-85BDC9FD1C3A}</a:tableStyleId>
              </a:tblPr>
              <a:tblGrid>
                <a:gridCol w="1190644">
                  <a:extLst>
                    <a:ext uri="{9D8B030D-6E8A-4147-A177-3AD203B41FA5}">
                      <a16:colId xmlns:a16="http://schemas.microsoft.com/office/drawing/2014/main" val="20000"/>
                    </a:ext>
                  </a:extLst>
                </a:gridCol>
                <a:gridCol w="3545763">
                  <a:extLst>
                    <a:ext uri="{9D8B030D-6E8A-4147-A177-3AD203B41FA5}">
                      <a16:colId xmlns:a16="http://schemas.microsoft.com/office/drawing/2014/main" val="20001"/>
                    </a:ext>
                  </a:extLst>
                </a:gridCol>
                <a:gridCol w="1151392">
                  <a:extLst>
                    <a:ext uri="{9D8B030D-6E8A-4147-A177-3AD203B41FA5}">
                      <a16:colId xmlns:a16="http://schemas.microsoft.com/office/drawing/2014/main" val="20002"/>
                    </a:ext>
                  </a:extLst>
                </a:gridCol>
                <a:gridCol w="3545763">
                  <a:extLst>
                    <a:ext uri="{9D8B030D-6E8A-4147-A177-3AD203B41FA5}">
                      <a16:colId xmlns:a16="http://schemas.microsoft.com/office/drawing/2014/main" val="20003"/>
                    </a:ext>
                  </a:extLst>
                </a:gridCol>
              </a:tblGrid>
              <a:tr h="605173">
                <a:tc>
                  <a:txBody>
                    <a:bodyPr/>
                    <a:lstStyle/>
                    <a:p>
                      <a:pPr algn="ctr" fontAlgn="ctr"/>
                      <a:r>
                        <a:rPr lang="es-CO" sz="1200" u="none" strike="noStrike" dirty="0">
                          <a:effectLst/>
                        </a:rPr>
                        <a:t>Códigos CIE-10</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dirty="0">
                          <a:effectLst/>
                        </a:rPr>
                        <a:t>Descripción</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a:effectLst/>
                        </a:rPr>
                        <a:t>Códigos CIE-10</a:t>
                      </a:r>
                      <a:endParaRPr lang="es-CO" sz="1200" b="1" i="0" u="none" strike="noStrike">
                        <a:solidFill>
                          <a:srgbClr val="000000"/>
                        </a:solidFill>
                        <a:effectLst/>
                        <a:latin typeface="Arial"/>
                      </a:endParaRPr>
                    </a:p>
                  </a:txBody>
                  <a:tcPr marL="8059" marR="8059" marT="8059" marB="0" anchor="ctr"/>
                </a:tc>
                <a:tc>
                  <a:txBody>
                    <a:bodyPr/>
                    <a:lstStyle/>
                    <a:p>
                      <a:pPr algn="ctr" fontAlgn="ctr"/>
                      <a:r>
                        <a:rPr lang="es-CO" sz="1200" u="none" strike="noStrike">
                          <a:effectLst/>
                        </a:rPr>
                        <a:t>Descripción</a:t>
                      </a:r>
                      <a:endParaRPr lang="es-CO" sz="1200" b="1" i="0" u="none" strike="noStrike">
                        <a:solidFill>
                          <a:srgbClr val="000000"/>
                        </a:solidFill>
                        <a:effectLst/>
                        <a:latin typeface="Arial"/>
                      </a:endParaRPr>
                    </a:p>
                  </a:txBody>
                  <a:tcPr marL="8059" marR="8059" marT="8059" marB="0" anchor="ctr"/>
                </a:tc>
                <a:extLst>
                  <a:ext uri="{0D108BD9-81ED-4DB2-BD59-A6C34878D82A}">
                    <a16:rowId xmlns:a16="http://schemas.microsoft.com/office/drawing/2014/main" val="10000"/>
                  </a:ext>
                </a:extLst>
              </a:tr>
              <a:tr h="239254">
                <a:tc>
                  <a:txBody>
                    <a:bodyPr/>
                    <a:lstStyle/>
                    <a:p>
                      <a:pPr algn="ctr" fontAlgn="ctr"/>
                      <a:r>
                        <a:rPr lang="es-CO" sz="1200" u="none" strike="noStrike">
                          <a:effectLst/>
                        </a:rPr>
                        <a:t>A40-A41</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Septicemia estreptocócica y otras septicemias</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dirty="0">
                          <a:effectLst/>
                        </a:rPr>
                        <a:t>I516</a:t>
                      </a:r>
                      <a:endParaRPr lang="es-CO" sz="1200" b="1" i="0" u="none" strike="noStrike" dirty="0">
                        <a:solidFill>
                          <a:srgbClr val="000000"/>
                        </a:solidFill>
                        <a:effectLst/>
                        <a:latin typeface="Arial"/>
                      </a:endParaRPr>
                    </a:p>
                  </a:txBody>
                  <a:tcPr marL="8059" marR="8059" marT="8059" marB="0" anchor="ctr"/>
                </a:tc>
                <a:tc>
                  <a:txBody>
                    <a:bodyPr/>
                    <a:lstStyle/>
                    <a:p>
                      <a:pPr algn="l" fontAlgn="ctr"/>
                      <a:r>
                        <a:rPr lang="es-CO" sz="1200" b="1" u="none" strike="noStrike" dirty="0">
                          <a:effectLst/>
                        </a:rPr>
                        <a:t>Enfermedad Cardiovascular no especificada</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01"/>
                  </a:ext>
                </a:extLst>
              </a:tr>
              <a:tr h="239254">
                <a:tc>
                  <a:txBody>
                    <a:bodyPr/>
                    <a:lstStyle/>
                    <a:p>
                      <a:pPr algn="ctr" fontAlgn="ctr"/>
                      <a:r>
                        <a:rPr lang="es-CO" sz="1200" u="none" strike="noStrike">
                          <a:effectLst/>
                        </a:rPr>
                        <a:t>C76,C80, C97</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Cáncer de Sitios Mal Definidos</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dirty="0">
                          <a:effectLst/>
                        </a:rPr>
                        <a:t>I519</a:t>
                      </a:r>
                      <a:endParaRPr lang="es-CO" sz="1200" b="1" i="0" u="none" strike="noStrike" dirty="0">
                        <a:solidFill>
                          <a:srgbClr val="000000"/>
                        </a:solidFill>
                        <a:effectLst/>
                        <a:latin typeface="Arial"/>
                      </a:endParaRPr>
                    </a:p>
                  </a:txBody>
                  <a:tcPr marL="8059" marR="8059" marT="8059" marB="0" anchor="ctr"/>
                </a:tc>
                <a:tc>
                  <a:txBody>
                    <a:bodyPr/>
                    <a:lstStyle/>
                    <a:p>
                      <a:pPr algn="l" fontAlgn="ctr"/>
                      <a:r>
                        <a:rPr lang="es-CO" sz="1200" b="1" u="none" strike="noStrike" dirty="0">
                          <a:effectLst/>
                        </a:rPr>
                        <a:t>Enfermedad Cardiaca no especificada</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02"/>
                  </a:ext>
                </a:extLst>
              </a:tr>
              <a:tr h="478508">
                <a:tc>
                  <a:txBody>
                    <a:bodyPr/>
                    <a:lstStyle/>
                    <a:p>
                      <a:pPr algn="ctr" fontAlgn="ctr"/>
                      <a:r>
                        <a:rPr lang="es-CO" sz="1200" u="none" strike="noStrike">
                          <a:effectLst/>
                        </a:rPr>
                        <a:t>D65</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Coagulación Intravascular Diseminada (Síndrome de desfibrinación)</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a:effectLst/>
                        </a:rPr>
                        <a:t>I709</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Ateroesclerosis generalizada y la no especificada</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03"/>
                  </a:ext>
                </a:extLst>
              </a:tr>
              <a:tr h="478508">
                <a:tc>
                  <a:txBody>
                    <a:bodyPr/>
                    <a:lstStyle/>
                    <a:p>
                      <a:pPr algn="ctr" fontAlgn="ctr"/>
                      <a:r>
                        <a:rPr lang="es-CO" sz="1200" u="none" strike="noStrike">
                          <a:effectLst/>
                        </a:rPr>
                        <a:t>E86</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Depleción del volumen (Deshidratación, Hipovolemia)</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a:effectLst/>
                        </a:rPr>
                        <a:t>I99</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Otros trastornos y los no especificados del sistema circulatorio</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04"/>
                  </a:ext>
                </a:extLst>
              </a:tr>
              <a:tr h="239254">
                <a:tc>
                  <a:txBody>
                    <a:bodyPr/>
                    <a:lstStyle/>
                    <a:p>
                      <a:pPr algn="ctr" fontAlgn="ctr"/>
                      <a:r>
                        <a:rPr lang="es-CO" sz="1200" u="none" strike="noStrike">
                          <a:effectLst/>
                        </a:rPr>
                        <a:t>I10</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Hipertensión esencial (Primaria)</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a:effectLst/>
                        </a:rPr>
                        <a:t>J81</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Edema pulmonar</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05"/>
                  </a:ext>
                </a:extLst>
              </a:tr>
              <a:tr h="239254">
                <a:tc>
                  <a:txBody>
                    <a:bodyPr/>
                    <a:lstStyle/>
                    <a:p>
                      <a:pPr algn="ctr" fontAlgn="ctr"/>
                      <a:r>
                        <a:rPr lang="es-CO" sz="1200" u="none" strike="noStrike">
                          <a:effectLst/>
                        </a:rPr>
                        <a:t>I269</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Embolismo pulmonar sin mención de Corazón Agudo</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a:effectLst/>
                        </a:rPr>
                        <a:t>J96</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Insuficiencia respiratoria no clasificada en otra parte</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06"/>
                  </a:ext>
                </a:extLst>
              </a:tr>
              <a:tr h="239254">
                <a:tc>
                  <a:txBody>
                    <a:bodyPr/>
                    <a:lstStyle/>
                    <a:p>
                      <a:pPr algn="ctr" fontAlgn="ctr"/>
                      <a:r>
                        <a:rPr lang="es-CO" sz="1200" u="none" strike="noStrike">
                          <a:effectLst/>
                        </a:rPr>
                        <a:t>I46</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Paro Cardíaco</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a:effectLst/>
                        </a:rPr>
                        <a:t>K72</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Insuficiencia hepática no clasificada en otra parte</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07"/>
                  </a:ext>
                </a:extLst>
              </a:tr>
              <a:tr h="239254">
                <a:tc>
                  <a:txBody>
                    <a:bodyPr/>
                    <a:lstStyle/>
                    <a:p>
                      <a:pPr algn="ctr" fontAlgn="ctr"/>
                      <a:r>
                        <a:rPr lang="es-CO" sz="1200" u="none" strike="noStrike">
                          <a:effectLst/>
                        </a:rPr>
                        <a:t>I472</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Taquicardia Ventricular</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a:effectLst/>
                        </a:rPr>
                        <a:t>N17</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Falla renal aguda</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08"/>
                  </a:ext>
                </a:extLst>
              </a:tr>
              <a:tr h="239254">
                <a:tc>
                  <a:txBody>
                    <a:bodyPr/>
                    <a:lstStyle/>
                    <a:p>
                      <a:pPr algn="ctr" fontAlgn="ctr"/>
                      <a:r>
                        <a:rPr lang="es-CO" sz="1200" u="none" strike="noStrike">
                          <a:effectLst/>
                        </a:rPr>
                        <a:t>I490</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Fibrilación y aleteo ventricular</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a:effectLst/>
                        </a:rPr>
                        <a:t>N18</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Falla renal Crónica</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09"/>
                  </a:ext>
                </a:extLst>
              </a:tr>
              <a:tr h="478508">
                <a:tc>
                  <a:txBody>
                    <a:bodyPr/>
                    <a:lstStyle/>
                    <a:p>
                      <a:pPr algn="ctr" fontAlgn="ctr"/>
                      <a:r>
                        <a:rPr lang="es-CO" sz="1200" u="none" strike="noStrike">
                          <a:effectLst/>
                        </a:rPr>
                        <a:t>I50</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Insuficiencia cardiaca (ICC, Insuficiencia ventricular izquierda, Falla cardiaca no especificada)</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dirty="0">
                          <a:effectLst/>
                        </a:rPr>
                        <a:t>N19</a:t>
                      </a:r>
                      <a:endParaRPr lang="es-CO" sz="1200" b="1" i="0" u="none" strike="noStrike" dirty="0">
                        <a:solidFill>
                          <a:srgbClr val="000000"/>
                        </a:solidFill>
                        <a:effectLst/>
                        <a:latin typeface="Arial"/>
                      </a:endParaRPr>
                    </a:p>
                  </a:txBody>
                  <a:tcPr marL="8059" marR="8059" marT="8059" marB="0" anchor="ctr"/>
                </a:tc>
                <a:tc>
                  <a:txBody>
                    <a:bodyPr/>
                    <a:lstStyle/>
                    <a:p>
                      <a:pPr algn="l" fontAlgn="ctr"/>
                      <a:r>
                        <a:rPr lang="es-CO" sz="1200" b="1" u="none" strike="noStrike" dirty="0">
                          <a:effectLst/>
                        </a:rPr>
                        <a:t>Falla renal no especificada</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10"/>
                  </a:ext>
                </a:extLst>
              </a:tr>
              <a:tr h="239254">
                <a:tc>
                  <a:txBody>
                    <a:bodyPr/>
                    <a:lstStyle/>
                    <a:p>
                      <a:pPr algn="ctr" fontAlgn="ctr"/>
                      <a:r>
                        <a:rPr lang="es-CO" sz="1200" u="none" strike="noStrike">
                          <a:effectLst/>
                        </a:rPr>
                        <a:t>I514</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Miocarditis no especificada</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a:effectLst/>
                        </a:rPr>
                        <a:t>P285</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Insuficiencia respiratoria del recién nacido</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11"/>
                  </a:ext>
                </a:extLst>
              </a:tr>
              <a:tr h="492582">
                <a:tc>
                  <a:txBody>
                    <a:bodyPr/>
                    <a:lstStyle/>
                    <a:p>
                      <a:pPr algn="ctr" fontAlgn="ctr"/>
                      <a:r>
                        <a:rPr lang="es-CO" sz="1200" u="none" strike="noStrike">
                          <a:effectLst/>
                        </a:rPr>
                        <a:t>I515</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Degeneración miocardica</a:t>
                      </a:r>
                      <a:endParaRPr lang="es-CO" sz="1200" b="1" i="0" u="none" strike="noStrike" dirty="0">
                        <a:solidFill>
                          <a:srgbClr val="000000"/>
                        </a:solidFill>
                        <a:effectLst/>
                        <a:latin typeface="Arial"/>
                      </a:endParaRPr>
                    </a:p>
                  </a:txBody>
                  <a:tcPr marL="8059" marR="8059" marT="8059" marB="0" anchor="ctr"/>
                </a:tc>
                <a:tc>
                  <a:txBody>
                    <a:bodyPr/>
                    <a:lstStyle/>
                    <a:p>
                      <a:pPr algn="ctr" fontAlgn="ctr"/>
                      <a:r>
                        <a:rPr lang="es-CO" sz="1200" u="none" strike="noStrike">
                          <a:effectLst/>
                        </a:rPr>
                        <a:t>Y10-Y34 Y872</a:t>
                      </a:r>
                      <a:endParaRPr lang="es-CO" sz="1200" b="1" i="0" u="none" strike="noStrike">
                        <a:solidFill>
                          <a:srgbClr val="000000"/>
                        </a:solidFill>
                        <a:effectLst/>
                        <a:latin typeface="Arial"/>
                      </a:endParaRPr>
                    </a:p>
                  </a:txBody>
                  <a:tcPr marL="8059" marR="8059" marT="8059" marB="0" anchor="ctr"/>
                </a:tc>
                <a:tc>
                  <a:txBody>
                    <a:bodyPr/>
                    <a:lstStyle/>
                    <a:p>
                      <a:pPr algn="l" fontAlgn="ctr"/>
                      <a:r>
                        <a:rPr lang="es-CO" sz="1200" b="1" u="none" strike="noStrike" dirty="0">
                          <a:effectLst/>
                        </a:rPr>
                        <a:t>Causa externa de muerte no especifica como accidental o intencionalmente infringidas</a:t>
                      </a:r>
                      <a:endParaRPr lang="es-CO" sz="1200" b="1" i="0" u="none" strike="noStrike" dirty="0">
                        <a:solidFill>
                          <a:srgbClr val="000000"/>
                        </a:solidFill>
                        <a:effectLst/>
                        <a:latin typeface="Arial"/>
                      </a:endParaRPr>
                    </a:p>
                  </a:txBody>
                  <a:tcPr marL="8059" marR="8059" marT="8059" marB="0" anchor="ctr"/>
                </a:tc>
                <a:extLst>
                  <a:ext uri="{0D108BD9-81ED-4DB2-BD59-A6C34878D82A}">
                    <a16:rowId xmlns:a16="http://schemas.microsoft.com/office/drawing/2014/main" val="10012"/>
                  </a:ext>
                </a:extLst>
              </a:tr>
            </a:tbl>
          </a:graphicData>
        </a:graphic>
      </p:graphicFrame>
      <p:graphicFrame>
        <p:nvGraphicFramePr>
          <p:cNvPr id="3" name="2 Tabla"/>
          <p:cNvGraphicFramePr>
            <a:graphicFrameLocks noGrp="1"/>
          </p:cNvGraphicFramePr>
          <p:nvPr/>
        </p:nvGraphicFramePr>
        <p:xfrm>
          <a:off x="2147889" y="90488"/>
          <a:ext cx="7523017" cy="623454"/>
        </p:xfrm>
        <a:graphic>
          <a:graphicData uri="http://schemas.openxmlformats.org/drawingml/2006/table">
            <a:tbl>
              <a:tblPr>
                <a:tableStyleId>{5C22544A-7EE6-4342-B048-85BDC9FD1C3A}</a:tableStyleId>
              </a:tblPr>
              <a:tblGrid>
                <a:gridCol w="7523017">
                  <a:extLst>
                    <a:ext uri="{9D8B030D-6E8A-4147-A177-3AD203B41FA5}">
                      <a16:colId xmlns:a16="http://schemas.microsoft.com/office/drawing/2014/main" val="20000"/>
                    </a:ext>
                  </a:extLst>
                </a:gridCol>
              </a:tblGrid>
              <a:tr h="623454">
                <a:tc>
                  <a:txBody>
                    <a:bodyPr/>
                    <a:lstStyle/>
                    <a:p>
                      <a:pPr algn="ctr" fontAlgn="b"/>
                      <a:r>
                        <a:rPr lang="es-CO" sz="2000" b="1" u="none" strike="noStrike" dirty="0">
                          <a:effectLst/>
                        </a:rPr>
                        <a:t>Lista Ampliada de Códigos Inútiles</a:t>
                      </a:r>
                      <a:endParaRPr lang="es-CO" sz="2000" b="1" i="0" u="none" strike="noStrike" dirty="0">
                        <a:solidFill>
                          <a:srgbClr val="000000"/>
                        </a:solidFill>
                        <a:effectLst/>
                        <a:latin typeface="Arial"/>
                      </a:endParaRPr>
                    </a:p>
                  </a:txBody>
                  <a:tcPr marL="9525" marR="9525" marT="9525" marB="0" anchor="b"/>
                </a:tc>
                <a:extLst>
                  <a:ext uri="{0D108BD9-81ED-4DB2-BD59-A6C34878D82A}">
                    <a16:rowId xmlns:a16="http://schemas.microsoft.com/office/drawing/2014/main" val="10000"/>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a:xfrm>
            <a:off x="1725614" y="423863"/>
            <a:ext cx="3519487" cy="488950"/>
          </a:xfrm>
          <a:prstGeom prst="rect">
            <a:avLst/>
          </a:prstGeom>
        </p:spPr>
        <p:txBody>
          <a:bodyPr>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r>
              <a:rPr lang="es-ES" sz="2800" b="1" dirty="0">
                <a:solidFill>
                  <a:schemeClr val="tx1"/>
                </a:solidFill>
                <a:latin typeface="Work Sans"/>
              </a:rPr>
              <a:t>Causas Inespecíficas</a:t>
            </a:r>
            <a:endParaRPr lang="es-CO" sz="2800" b="1" dirty="0">
              <a:solidFill>
                <a:schemeClr val="tx1"/>
              </a:solidFill>
              <a:latin typeface="Work Sans"/>
            </a:endParaRPr>
          </a:p>
        </p:txBody>
      </p:sp>
      <p:sp>
        <p:nvSpPr>
          <p:cNvPr id="34819" name="CuadroTexto 8"/>
          <p:cNvSpPr txBox="1">
            <a:spLocks noChangeArrowheads="1"/>
          </p:cNvSpPr>
          <p:nvPr/>
        </p:nvSpPr>
        <p:spPr bwMode="auto">
          <a:xfrm>
            <a:off x="1725613" y="942975"/>
            <a:ext cx="8678862" cy="922338"/>
          </a:xfrm>
          <a:prstGeom prst="rect">
            <a:avLst/>
          </a:prstGeom>
          <a:noFill/>
          <a:ln w="9525">
            <a:noFill/>
            <a:miter lim="800000"/>
            <a:headEnd/>
            <a:tailEnd/>
          </a:ln>
        </p:spPr>
        <p:txBody>
          <a:bodyPr>
            <a:spAutoFit/>
          </a:bodyPr>
          <a:lstStyle/>
          <a:p>
            <a:pPr algn="just"/>
            <a:r>
              <a:rPr lang="es-ES" b="1" dirty="0">
                <a:solidFill>
                  <a:srgbClr val="000000"/>
                </a:solidFill>
                <a:cs typeface="Arial" pitchFamily="34" charset="0"/>
              </a:rPr>
              <a:t>Son diagnósticos que siendo viables en una cadena causal requieren precisiones como localización, sitio anatómico, etiología, comportamiento, manera, circunstancias, mecanismos, tiempos evolución, complicaciones</a:t>
            </a:r>
            <a:r>
              <a:rPr lang="es-CO" dirty="0">
                <a:solidFill>
                  <a:srgbClr val="000000"/>
                </a:solidFill>
                <a:cs typeface="Arial" pitchFamily="34" charset="0"/>
              </a:rPr>
              <a:t>.</a:t>
            </a:r>
          </a:p>
        </p:txBody>
      </p:sp>
      <p:graphicFrame>
        <p:nvGraphicFramePr>
          <p:cNvPr id="5" name="Tabla 4"/>
          <p:cNvGraphicFramePr>
            <a:graphicFrameLocks noGrp="1"/>
          </p:cNvGraphicFramePr>
          <p:nvPr/>
        </p:nvGraphicFramePr>
        <p:xfrm>
          <a:off x="1524000" y="2139951"/>
          <a:ext cx="9144000" cy="4349747"/>
        </p:xfrm>
        <a:graphic>
          <a:graphicData uri="http://schemas.openxmlformats.org/drawingml/2006/table">
            <a:tbl>
              <a:tblPr firstRow="1" firstCol="1" bandRow="1"/>
              <a:tblGrid>
                <a:gridCol w="2799204">
                  <a:extLst>
                    <a:ext uri="{9D8B030D-6E8A-4147-A177-3AD203B41FA5}">
                      <a16:colId xmlns:a16="http://schemas.microsoft.com/office/drawing/2014/main" val="20000"/>
                    </a:ext>
                  </a:extLst>
                </a:gridCol>
                <a:gridCol w="6344796">
                  <a:extLst>
                    <a:ext uri="{9D8B030D-6E8A-4147-A177-3AD203B41FA5}">
                      <a16:colId xmlns:a16="http://schemas.microsoft.com/office/drawing/2014/main" val="20001"/>
                    </a:ext>
                  </a:extLst>
                </a:gridCol>
              </a:tblGrid>
              <a:tr h="361047">
                <a:tc>
                  <a:txBody>
                    <a:bodyPr/>
                    <a:lstStyle/>
                    <a:p>
                      <a:pPr algn="ct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Causa de muerte que pretende registrar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algn="ct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Especificar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361047">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Accidente</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Las circunstancias y la intención (como accidente de automóvil, suicidio, ataque o agresión) y el sitio de ocurrencia.</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0001"/>
                  </a:ext>
                </a:extLst>
              </a:tr>
              <a:tr h="546216">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Caída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Dónde, cómo y cuándo ocurrió la caída.  Al igual que en los accidentes de tránsito y cualquier otra causa externa, interesa toda la información posible sobre las circunstancias del evento.</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0002"/>
                  </a:ext>
                </a:extLst>
              </a:tr>
              <a:tr h="361047">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Cáncer</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Sitio anatómico afectado, con la mayor precisión posible. Aclarar si se trata de un cáncer primario o metastásico.</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0003"/>
                  </a:ext>
                </a:extLst>
              </a:tr>
              <a:tr h="361047">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Convulsiones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Enfermedad que provoca las convulsiones, como por ejemplo: epilepsia, traumática, aneurisma, tumor, cáncer.</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0004"/>
                  </a:ext>
                </a:extLst>
              </a:tr>
              <a:tr h="191769">
                <a:tc>
                  <a:txBody>
                    <a:bodyPr/>
                    <a:lstStyle/>
                    <a:p>
                      <a:pPr>
                        <a:lnSpc>
                          <a:spcPct val="107000"/>
                        </a:lnSpc>
                        <a:spcAft>
                          <a:spcPts val="0"/>
                        </a:spcAft>
                      </a:pPr>
                      <a:r>
                        <a:rPr lang="es-CO"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Demencia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Especifique la causa: Alzheimer, infarto, edad avanzada u otra</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0005"/>
                  </a:ext>
                </a:extLst>
              </a:tr>
              <a:tr h="361047">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Envenenamiento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 sustancia que provoca el envenenamiento y la intencionalidad del evento (accidental, agresión, autoinfligida).</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0006"/>
                  </a:ext>
                </a:extLst>
              </a:tr>
              <a:tr h="361047">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Hepatitis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Curso: aguda o crónica, etiología: alcoholismo, viral; en los casos de hepatitis viral se debe especificar el tipo (A, B, C, )</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0007"/>
                  </a:ext>
                </a:extLst>
              </a:tr>
              <a:tr h="358811">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Leucemia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Curso: aguda, subaguda y crónica; tipo linfática, mieloide, monocítica</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0008"/>
                  </a:ext>
                </a:extLst>
              </a:tr>
              <a:tr h="179406">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Neumonía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Primaria, por aspiración, organismo causal</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0009"/>
                  </a:ext>
                </a:extLst>
              </a:tr>
              <a:tr h="546216">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Trombosis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Localización: arterial o venosa, especificando el vaso sanguíneo. Si es postquirúrgica o por inmovilidad: especifique la enfermedad que causó cirugía o inmovilidad</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0010"/>
                  </a:ext>
                </a:extLst>
              </a:tr>
              <a:tr h="361047">
                <a:tc>
                  <a:txBody>
                    <a:bodyPr/>
                    <a:lstStyle/>
                    <a:p>
                      <a:pPr>
                        <a:lnSpc>
                          <a:spcPct val="107000"/>
                        </a:lnSpc>
                        <a:spcAft>
                          <a:spcPts val="0"/>
                        </a:spcAft>
                      </a:pPr>
                      <a:r>
                        <a:rPr lang="es-CO"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Tumor</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nSpc>
                          <a:spcPct val="107000"/>
                        </a:lnSpc>
                        <a:spcAft>
                          <a:spcPts val="0"/>
                        </a:spcAft>
                      </a:pPr>
                      <a:r>
                        <a:rPr lang="es-CO"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Comportamiento del tumor (maligno primario, maligno secundario, benigno, in situ) y sitio anatómico afectado</a:t>
                      </a:r>
                      <a:endParaRPr lang="es-C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3375" marR="23375"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ítulo 2"/>
          <p:cNvSpPr txBox="1">
            <a:spLocks/>
          </p:cNvSpPr>
          <p:nvPr/>
        </p:nvSpPr>
        <p:spPr bwMode="auto">
          <a:xfrm>
            <a:off x="1860550" y="384176"/>
            <a:ext cx="7886700" cy="504825"/>
          </a:xfrm>
          <a:prstGeom prst="rect">
            <a:avLst/>
          </a:prstGeom>
          <a:noFill/>
          <a:ln w="9525">
            <a:noFill/>
            <a:miter lim="800000"/>
            <a:headEnd/>
            <a:tailEnd/>
          </a:ln>
        </p:spPr>
        <p:txBody>
          <a:bodyPr/>
          <a:lstStyle/>
          <a:p>
            <a:pPr>
              <a:buClr>
                <a:srgbClr val="000000"/>
              </a:buClr>
              <a:buFont typeface="Arial" pitchFamily="34" charset="0"/>
              <a:buNone/>
            </a:pPr>
            <a:r>
              <a:rPr lang="es-CO" sz="2500" b="1">
                <a:latin typeface="Work Sans" charset="0"/>
                <a:cs typeface="Arial" pitchFamily="34" charset="0"/>
                <a:sym typeface="Arial" pitchFamily="34" charset="0"/>
              </a:rPr>
              <a:t>Enmascaramiento de Causas</a:t>
            </a:r>
          </a:p>
        </p:txBody>
      </p:sp>
      <p:sp>
        <p:nvSpPr>
          <p:cNvPr id="10" name="Rectángulo 9"/>
          <p:cNvSpPr/>
          <p:nvPr/>
        </p:nvSpPr>
        <p:spPr>
          <a:xfrm>
            <a:off x="1806575" y="1200151"/>
            <a:ext cx="8578850" cy="1200329"/>
          </a:xfrm>
          <a:prstGeom prst="rect">
            <a:avLst/>
          </a:prstGeom>
        </p:spPr>
        <p:txBody>
          <a:bodyPr>
            <a:spAutoFit/>
          </a:bodyPr>
          <a:lstStyle/>
          <a:p>
            <a:pPr algn="just">
              <a:buClr>
                <a:srgbClr val="000000"/>
              </a:buClr>
              <a:defRPr/>
            </a:pPr>
            <a:r>
              <a:rPr lang="es-ES" b="1" kern="0" dirty="0">
                <a:solidFill>
                  <a:srgbClr val="000000"/>
                </a:solidFill>
                <a:cs typeface="Arial" panose="020B0604020202020204" pitchFamily="34" charset="0"/>
                <a:sym typeface="Arial"/>
              </a:rPr>
              <a:t>El enmascaramiento de causas ocurre cuando se omite en la certificación el registro de condiciones más graves en un paciente. Este enmascaramiento tiene un impacto en la estadística de mortalidad, específicamente en los eventos de interés en salud pública, lo que afecta la efectividad de las intervenciones en salud</a:t>
            </a:r>
            <a:r>
              <a:rPr lang="es-ES" kern="0" dirty="0">
                <a:solidFill>
                  <a:srgbClr val="000000"/>
                </a:solidFill>
                <a:cs typeface="Arial" panose="020B0604020202020204" pitchFamily="34" charset="0"/>
                <a:sym typeface="Arial"/>
              </a:rPr>
              <a:t>.</a:t>
            </a:r>
            <a:endParaRPr lang="es-CO" kern="0" dirty="0">
              <a:solidFill>
                <a:srgbClr val="000000"/>
              </a:solidFill>
              <a:cs typeface="Arial" panose="020B0604020202020204" pitchFamily="34" charset="0"/>
              <a:sym typeface="Arial"/>
            </a:endParaRPr>
          </a:p>
        </p:txBody>
      </p:sp>
      <p:graphicFrame>
        <p:nvGraphicFramePr>
          <p:cNvPr id="11" name="Tabla 10"/>
          <p:cNvGraphicFramePr>
            <a:graphicFrameLocks noGrp="1"/>
          </p:cNvGraphicFramePr>
          <p:nvPr/>
        </p:nvGraphicFramePr>
        <p:xfrm>
          <a:off x="2119313" y="2757488"/>
          <a:ext cx="8299450" cy="3532188"/>
        </p:xfrm>
        <a:graphic>
          <a:graphicData uri="http://schemas.openxmlformats.org/drawingml/2006/table">
            <a:tbl>
              <a:tblPr firstRow="1" firstCol="1" bandRow="1"/>
              <a:tblGrid>
                <a:gridCol w="3731723">
                  <a:extLst>
                    <a:ext uri="{9D8B030D-6E8A-4147-A177-3AD203B41FA5}">
                      <a16:colId xmlns:a16="http://schemas.microsoft.com/office/drawing/2014/main" val="20000"/>
                    </a:ext>
                  </a:extLst>
                </a:gridCol>
                <a:gridCol w="4567727">
                  <a:extLst>
                    <a:ext uri="{9D8B030D-6E8A-4147-A177-3AD203B41FA5}">
                      <a16:colId xmlns:a16="http://schemas.microsoft.com/office/drawing/2014/main" val="20001"/>
                    </a:ext>
                  </a:extLst>
                </a:gridCol>
              </a:tblGrid>
              <a:tr h="854607">
                <a:tc>
                  <a:txBody>
                    <a:bodyPr/>
                    <a:lstStyle/>
                    <a:p>
                      <a:pPr marL="457200">
                        <a:lnSpc>
                          <a:spcPct val="107000"/>
                        </a:lnSpc>
                        <a:spcAft>
                          <a:spcPts val="0"/>
                        </a:spcAft>
                      </a:pPr>
                      <a:r>
                        <a:rPr lang="es-EC" sz="14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Causa Certificada</a:t>
                      </a:r>
                      <a:endParaRPr lang="es-CO"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457200">
                        <a:lnSpc>
                          <a:spcPct val="107000"/>
                        </a:lnSpc>
                        <a:spcAft>
                          <a:spcPts val="0"/>
                        </a:spcAft>
                      </a:pPr>
                      <a:r>
                        <a:rPr lang="es-EC" sz="14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Causa básica enmascarada</a:t>
                      </a:r>
                      <a:endParaRPr lang="es-CO"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0000"/>
                  </a:ext>
                </a:extLst>
              </a:tr>
              <a:tr h="297509">
                <a:tc>
                  <a:txBody>
                    <a:bodyPr/>
                    <a:lstStyle/>
                    <a:p>
                      <a:pPr marL="457200" algn="just">
                        <a:lnSpc>
                          <a:spcPct val="107000"/>
                        </a:lnSpc>
                        <a:spcAft>
                          <a:spcPts val="0"/>
                        </a:spcAft>
                      </a:pPr>
                      <a:r>
                        <a:rPr lang="es-EC" sz="1400" dirty="0">
                          <a:effectLst/>
                          <a:latin typeface="Arial" panose="020B0604020202020204" pitchFamily="34" charset="0"/>
                          <a:ea typeface="Calibri" panose="020F0502020204030204" pitchFamily="34" charset="0"/>
                          <a:cs typeface="Times New Roman" panose="02020603050405020304" pitchFamily="18" charset="0"/>
                        </a:rPr>
                        <a:t>Neumonía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457200" algn="just">
                        <a:lnSpc>
                          <a:spcPct val="107000"/>
                        </a:lnSpc>
                        <a:spcAft>
                          <a:spcPts val="0"/>
                        </a:spcAft>
                      </a:pPr>
                      <a:r>
                        <a:rPr lang="es-EC" sz="1400" b="1">
                          <a:effectLst/>
                          <a:latin typeface="Arial" panose="020B0604020202020204" pitchFamily="34" charset="0"/>
                          <a:ea typeface="Calibri" panose="020F0502020204030204" pitchFamily="34" charset="0"/>
                          <a:cs typeface="Times New Roman" panose="02020603050405020304" pitchFamily="18" charset="0"/>
                        </a:rPr>
                        <a:t>Virus Inmunodeficiencia Humana</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0001"/>
                  </a:ext>
                </a:extLst>
              </a:tr>
              <a:tr h="297509">
                <a:tc>
                  <a:txBody>
                    <a:bodyPr/>
                    <a:lstStyle/>
                    <a:p>
                      <a:pPr marL="457200" algn="just">
                        <a:lnSpc>
                          <a:spcPct val="107000"/>
                        </a:lnSpc>
                        <a:spcAft>
                          <a:spcPts val="0"/>
                        </a:spcAft>
                      </a:pPr>
                      <a:r>
                        <a:rPr lang="es-EC" sz="1400" dirty="0">
                          <a:effectLst/>
                          <a:latin typeface="Arial" panose="020B0604020202020204" pitchFamily="34" charset="0"/>
                          <a:ea typeface="Calibri" panose="020F0502020204030204" pitchFamily="34" charset="0"/>
                          <a:cs typeface="Times New Roman" panose="02020603050405020304" pitchFamily="18" charset="0"/>
                        </a:rPr>
                        <a:t>Hemorragia digestiva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457200" algn="just">
                        <a:lnSpc>
                          <a:spcPct val="107000"/>
                        </a:lnSpc>
                        <a:spcAft>
                          <a:spcPts val="0"/>
                        </a:spcAft>
                      </a:pPr>
                      <a:r>
                        <a:rPr lang="es-EC" sz="1400" b="1" dirty="0">
                          <a:effectLst/>
                          <a:latin typeface="Arial" panose="020B0604020202020204" pitchFamily="34" charset="0"/>
                          <a:ea typeface="Calibri" panose="020F0502020204030204" pitchFamily="34" charset="0"/>
                          <a:cs typeface="Times New Roman" panose="02020603050405020304" pitchFamily="18" charset="0"/>
                        </a:rPr>
                        <a:t>Cirrosis</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0002"/>
                  </a:ext>
                </a:extLst>
              </a:tr>
              <a:tr h="297509">
                <a:tc>
                  <a:txBody>
                    <a:bodyPr/>
                    <a:lstStyle/>
                    <a:p>
                      <a:pPr marL="457200" algn="just">
                        <a:lnSpc>
                          <a:spcPct val="107000"/>
                        </a:lnSpc>
                        <a:spcAft>
                          <a:spcPts val="0"/>
                        </a:spcAft>
                      </a:pPr>
                      <a:r>
                        <a:rPr lang="es-EC" sz="1400" dirty="0">
                          <a:effectLst/>
                          <a:latin typeface="Arial" panose="020B0604020202020204" pitchFamily="34" charset="0"/>
                          <a:ea typeface="Calibri" panose="020F0502020204030204" pitchFamily="34" charset="0"/>
                          <a:cs typeface="Times New Roman" panose="02020603050405020304" pitchFamily="18" charset="0"/>
                        </a:rPr>
                        <a:t>Anemia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457200" algn="just">
                        <a:lnSpc>
                          <a:spcPct val="107000"/>
                        </a:lnSpc>
                        <a:spcAft>
                          <a:spcPts val="0"/>
                        </a:spcAft>
                      </a:pPr>
                      <a:r>
                        <a:rPr lang="es-EC" sz="1400" b="1" dirty="0">
                          <a:effectLst/>
                          <a:latin typeface="Arial" panose="020B0604020202020204" pitchFamily="34" charset="0"/>
                          <a:ea typeface="Calibri" panose="020F0502020204030204" pitchFamily="34" charset="0"/>
                          <a:cs typeface="Times New Roman" panose="02020603050405020304" pitchFamily="18" charset="0"/>
                        </a:rPr>
                        <a:t>Malaria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0003"/>
                  </a:ext>
                </a:extLst>
              </a:tr>
              <a:tr h="297509">
                <a:tc>
                  <a:txBody>
                    <a:bodyPr/>
                    <a:lstStyle/>
                    <a:p>
                      <a:pPr marL="457200" algn="just">
                        <a:lnSpc>
                          <a:spcPct val="107000"/>
                        </a:lnSpc>
                        <a:spcAft>
                          <a:spcPts val="0"/>
                        </a:spcAft>
                      </a:pPr>
                      <a:r>
                        <a:rPr lang="es-EC" sz="1400" dirty="0">
                          <a:effectLst/>
                          <a:latin typeface="Arial" panose="020B0604020202020204" pitchFamily="34" charset="0"/>
                          <a:ea typeface="Calibri" panose="020F0502020204030204" pitchFamily="34" charset="0"/>
                          <a:cs typeface="Times New Roman" panose="02020603050405020304" pitchFamily="18" charset="0"/>
                        </a:rPr>
                        <a:t>Cardiopatía dilatada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457200" algn="just">
                        <a:lnSpc>
                          <a:spcPct val="107000"/>
                        </a:lnSpc>
                        <a:spcAft>
                          <a:spcPts val="0"/>
                        </a:spcAft>
                      </a:pPr>
                      <a:r>
                        <a:rPr lang="es-EC" sz="1400" b="1" dirty="0">
                          <a:effectLst/>
                          <a:latin typeface="Arial" panose="020B0604020202020204" pitchFamily="34" charset="0"/>
                          <a:ea typeface="Calibri" panose="020F0502020204030204" pitchFamily="34" charset="0"/>
                          <a:cs typeface="Times New Roman" panose="02020603050405020304" pitchFamily="18" charset="0"/>
                        </a:rPr>
                        <a:t>Cardiopatía isquémica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0004"/>
                  </a:ext>
                </a:extLst>
              </a:tr>
              <a:tr h="297509">
                <a:tc>
                  <a:txBody>
                    <a:bodyPr/>
                    <a:lstStyle/>
                    <a:p>
                      <a:pPr marL="457200" algn="just">
                        <a:lnSpc>
                          <a:spcPct val="107000"/>
                        </a:lnSpc>
                        <a:spcAft>
                          <a:spcPts val="0"/>
                        </a:spcAft>
                      </a:pPr>
                      <a:r>
                        <a:rPr lang="es-EC" sz="1400" dirty="0">
                          <a:effectLst/>
                          <a:latin typeface="Arial" panose="020B0604020202020204" pitchFamily="34" charset="0"/>
                          <a:ea typeface="Calibri" panose="020F0502020204030204" pitchFamily="34" charset="0"/>
                          <a:cs typeface="Times New Roman" panose="02020603050405020304" pitchFamily="18" charset="0"/>
                        </a:rPr>
                        <a:t>Infección de tejidos blandos</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457200" algn="just">
                        <a:lnSpc>
                          <a:spcPct val="107000"/>
                        </a:lnSpc>
                        <a:spcAft>
                          <a:spcPts val="0"/>
                        </a:spcAft>
                      </a:pPr>
                      <a:r>
                        <a:rPr lang="es-EC" sz="1400" b="1" dirty="0">
                          <a:effectLst/>
                          <a:latin typeface="Arial" panose="020B0604020202020204" pitchFamily="34" charset="0"/>
                          <a:ea typeface="Calibri" panose="020F0502020204030204" pitchFamily="34" charset="0"/>
                          <a:cs typeface="Times New Roman" panose="02020603050405020304" pitchFamily="18" charset="0"/>
                        </a:rPr>
                        <a:t>Accidente cerebrovascular</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0005"/>
                  </a:ext>
                </a:extLst>
              </a:tr>
              <a:tr h="297509">
                <a:tc>
                  <a:txBody>
                    <a:bodyPr/>
                    <a:lstStyle/>
                    <a:p>
                      <a:pPr marL="457200" algn="just">
                        <a:lnSpc>
                          <a:spcPct val="107000"/>
                        </a:lnSpc>
                        <a:spcAft>
                          <a:spcPts val="0"/>
                        </a:spcAft>
                      </a:pPr>
                      <a:r>
                        <a:rPr lang="es-EC" sz="1400">
                          <a:effectLst/>
                          <a:latin typeface="Arial" panose="020B0604020202020204" pitchFamily="34" charset="0"/>
                          <a:ea typeface="Calibri" panose="020F0502020204030204" pitchFamily="34" charset="0"/>
                          <a:cs typeface="Times New Roman" panose="02020603050405020304" pitchFamily="18" charset="0"/>
                        </a:rPr>
                        <a:t>Insuficiencia renal</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457200" algn="just">
                        <a:lnSpc>
                          <a:spcPct val="107000"/>
                        </a:lnSpc>
                        <a:spcAft>
                          <a:spcPts val="0"/>
                        </a:spcAft>
                      </a:pPr>
                      <a:r>
                        <a:rPr lang="es-EC" sz="1400" b="1" dirty="0">
                          <a:effectLst/>
                          <a:latin typeface="Arial" panose="020B0604020202020204" pitchFamily="34" charset="0"/>
                          <a:ea typeface="Calibri" panose="020F0502020204030204" pitchFamily="34" charset="0"/>
                          <a:cs typeface="Times New Roman" panose="02020603050405020304" pitchFamily="18" charset="0"/>
                        </a:rPr>
                        <a:t>Diabetes</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0006"/>
                  </a:ext>
                </a:extLst>
              </a:tr>
              <a:tr h="297509">
                <a:tc>
                  <a:txBody>
                    <a:bodyPr/>
                    <a:lstStyle/>
                    <a:p>
                      <a:pPr marL="457200" algn="just">
                        <a:lnSpc>
                          <a:spcPct val="107000"/>
                        </a:lnSpc>
                        <a:spcAft>
                          <a:spcPts val="0"/>
                        </a:spcAft>
                      </a:pPr>
                      <a:r>
                        <a:rPr lang="es-EC" sz="1400">
                          <a:effectLst/>
                          <a:latin typeface="Arial" panose="020B0604020202020204" pitchFamily="34" charset="0"/>
                          <a:ea typeface="Calibri" panose="020F0502020204030204" pitchFamily="34" charset="0"/>
                          <a:cs typeface="Times New Roman" panose="02020603050405020304" pitchFamily="18" charset="0"/>
                        </a:rPr>
                        <a:t>Enfermedad diarreica</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457200" algn="just">
                        <a:lnSpc>
                          <a:spcPct val="107000"/>
                        </a:lnSpc>
                        <a:spcAft>
                          <a:spcPts val="0"/>
                        </a:spcAft>
                      </a:pPr>
                      <a:r>
                        <a:rPr lang="es-EC" sz="1400" b="1" dirty="0">
                          <a:effectLst/>
                          <a:latin typeface="Arial" panose="020B0604020202020204" pitchFamily="34" charset="0"/>
                          <a:ea typeface="Calibri" panose="020F0502020204030204" pitchFamily="34" charset="0"/>
                          <a:cs typeface="Times New Roman" panose="02020603050405020304" pitchFamily="18" charset="0"/>
                        </a:rPr>
                        <a:t>Desnutrición proteicocalórica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0007"/>
                  </a:ext>
                </a:extLst>
              </a:tr>
              <a:tr h="297509">
                <a:tc>
                  <a:txBody>
                    <a:bodyPr/>
                    <a:lstStyle/>
                    <a:p>
                      <a:pPr marL="457200" algn="just">
                        <a:lnSpc>
                          <a:spcPct val="107000"/>
                        </a:lnSpc>
                        <a:spcAft>
                          <a:spcPts val="0"/>
                        </a:spcAft>
                      </a:pPr>
                      <a:r>
                        <a:rPr lang="es-EC" sz="1400">
                          <a:effectLst/>
                          <a:latin typeface="Arial" panose="020B0604020202020204" pitchFamily="34" charset="0"/>
                          <a:ea typeface="Calibri" panose="020F0502020204030204" pitchFamily="34" charset="0"/>
                          <a:cs typeface="Times New Roman" panose="02020603050405020304" pitchFamily="18" charset="0"/>
                        </a:rPr>
                        <a:t>Insuficiencia cardiaca</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457200" algn="just">
                        <a:lnSpc>
                          <a:spcPct val="107000"/>
                        </a:lnSpc>
                        <a:spcAft>
                          <a:spcPts val="0"/>
                        </a:spcAft>
                      </a:pPr>
                      <a:r>
                        <a:rPr lang="es-EC" sz="1400" b="1" dirty="0">
                          <a:effectLst/>
                          <a:latin typeface="Arial" panose="020B0604020202020204" pitchFamily="34" charset="0"/>
                          <a:ea typeface="Calibri" panose="020F0502020204030204" pitchFamily="34" charset="0"/>
                          <a:cs typeface="Times New Roman" panose="02020603050405020304" pitchFamily="18" charset="0"/>
                        </a:rPr>
                        <a:t>Enfermedad Chagas</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0008"/>
                  </a:ext>
                </a:extLst>
              </a:tr>
              <a:tr h="297509">
                <a:tc>
                  <a:txBody>
                    <a:bodyPr/>
                    <a:lstStyle/>
                    <a:p>
                      <a:pPr marL="457200" algn="just">
                        <a:lnSpc>
                          <a:spcPct val="107000"/>
                        </a:lnSpc>
                        <a:spcAft>
                          <a:spcPts val="0"/>
                        </a:spcAft>
                      </a:pPr>
                      <a:r>
                        <a:rPr lang="es-EC" sz="1400">
                          <a:effectLst/>
                          <a:latin typeface="Arial" panose="020B0604020202020204" pitchFamily="34" charset="0"/>
                          <a:ea typeface="Calibri" panose="020F0502020204030204" pitchFamily="34" charset="0"/>
                          <a:cs typeface="Times New Roman" panose="02020603050405020304" pitchFamily="18" charset="0"/>
                        </a:rPr>
                        <a:t>Hemorragia uterina</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457200" algn="just">
                        <a:lnSpc>
                          <a:spcPct val="107000"/>
                        </a:lnSpc>
                        <a:spcAft>
                          <a:spcPts val="0"/>
                        </a:spcAft>
                      </a:pPr>
                      <a:r>
                        <a:rPr lang="es-EC" sz="1400" b="1" dirty="0">
                          <a:effectLst/>
                          <a:latin typeface="Arial" panose="020B0604020202020204" pitchFamily="34" charset="0"/>
                          <a:ea typeface="Calibri" panose="020F0502020204030204" pitchFamily="34" charset="0"/>
                          <a:cs typeface="Times New Roman" panose="02020603050405020304" pitchFamily="18" charset="0"/>
                        </a:rPr>
                        <a:t>Muerte Materna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a:noFill/>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2"/>
          <p:cNvSpPr txBox="1">
            <a:spLocks/>
          </p:cNvSpPr>
          <p:nvPr/>
        </p:nvSpPr>
        <p:spPr>
          <a:xfrm>
            <a:off x="1608623" y="402838"/>
            <a:ext cx="8832332" cy="504825"/>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rgbClr val="0054BC"/>
              </a:buClr>
              <a:buSzPts val="3300"/>
              <a:defRPr/>
            </a:pPr>
            <a:r>
              <a:rPr lang="es-ES" sz="2800" b="1" kern="0" dirty="0">
                <a:solidFill>
                  <a:schemeClr val="tx1"/>
                </a:solidFill>
                <a:latin typeface="Work Sans"/>
              </a:rPr>
              <a:t>Recomendaciones certificar causas de defunción</a:t>
            </a:r>
            <a:endParaRPr lang="es-CO" sz="2800" b="1" kern="0" dirty="0">
              <a:solidFill>
                <a:schemeClr val="tx1"/>
              </a:solidFill>
              <a:latin typeface="Work Sans"/>
            </a:endParaRPr>
          </a:p>
        </p:txBody>
      </p:sp>
      <p:sp>
        <p:nvSpPr>
          <p:cNvPr id="12" name="CuadroTexto 11"/>
          <p:cNvSpPr txBox="1"/>
          <p:nvPr/>
        </p:nvSpPr>
        <p:spPr>
          <a:xfrm>
            <a:off x="1542240" y="1109214"/>
            <a:ext cx="8751887" cy="3391698"/>
          </a:xfrm>
          <a:prstGeom prst="rect">
            <a:avLst/>
          </a:prstGeom>
          <a:noFill/>
        </p:spPr>
        <p:txBody>
          <a:bodyPr>
            <a:spAutoFit/>
          </a:bodyPr>
          <a:lstStyle/>
          <a:p>
            <a:pPr marL="457200" indent="-361950" algn="just">
              <a:lnSpc>
                <a:spcPct val="120000"/>
              </a:lnSpc>
              <a:spcBef>
                <a:spcPts val="800"/>
              </a:spcBef>
              <a:buClr>
                <a:srgbClr val="0054BC"/>
              </a:buClr>
              <a:buSzPts val="2100"/>
              <a:buFont typeface="Wingdings" panose="05000000000000000000" pitchFamily="2" charset="2"/>
              <a:buChar char="Ø"/>
              <a:defRPr/>
            </a:pPr>
            <a:r>
              <a:rPr lang="es-CO" kern="0" dirty="0">
                <a:cs typeface="Arial" panose="020B0604020202020204" pitchFamily="34" charset="0"/>
                <a:sym typeface="Work Sans"/>
              </a:rPr>
              <a:t>Cuando no se pueda establecer de manera inmediata las causas de muerte, no especule la causa. Revise toda la información disponible en los registros médicos del paciente, (prescripciones médicas, historias clínicas, notas de referencia y contra referencia), o interrogue a los familiares y personas informantes. </a:t>
            </a:r>
          </a:p>
          <a:p>
            <a:pPr marL="95250" algn="just">
              <a:lnSpc>
                <a:spcPct val="120000"/>
              </a:lnSpc>
              <a:spcBef>
                <a:spcPts val="800"/>
              </a:spcBef>
              <a:buClr>
                <a:srgbClr val="0054BC"/>
              </a:buClr>
              <a:buSzPts val="2100"/>
              <a:defRPr/>
            </a:pPr>
            <a:endParaRPr lang="es-CO" kern="0" dirty="0">
              <a:cs typeface="Arial" panose="020B0604020202020204" pitchFamily="34" charset="0"/>
              <a:sym typeface="Work Sans"/>
            </a:endParaRPr>
          </a:p>
          <a:p>
            <a:pPr marL="457200" indent="-361950" algn="just">
              <a:lnSpc>
                <a:spcPct val="120000"/>
              </a:lnSpc>
              <a:spcBef>
                <a:spcPts val="800"/>
              </a:spcBef>
              <a:buClr>
                <a:srgbClr val="0054BC"/>
              </a:buClr>
              <a:buSzPts val="2100"/>
              <a:buFont typeface="Wingdings" panose="05000000000000000000" pitchFamily="2" charset="2"/>
              <a:buChar char="Ø"/>
              <a:defRPr/>
            </a:pPr>
            <a:r>
              <a:rPr lang="es-CO" kern="0" dirty="0">
                <a:cs typeface="Arial" panose="020B0604020202020204" pitchFamily="34" charset="0"/>
                <a:sym typeface="Work Sans"/>
              </a:rPr>
              <a:t>En la cadena causal debe evitar diligenciar como única causa signos, síntomas y diagnósticos mal definidos inútiles o inespecíficos. En caso de hacerlo NO olvide relacionar DEBIDO A que se produjeron.</a:t>
            </a:r>
          </a:p>
          <a:p>
            <a:pPr marL="457200" indent="-361950" algn="just">
              <a:lnSpc>
                <a:spcPct val="120000"/>
              </a:lnSpc>
              <a:spcBef>
                <a:spcPts val="800"/>
              </a:spcBef>
              <a:buClr>
                <a:srgbClr val="0054BC"/>
              </a:buClr>
              <a:buSzPts val="2100"/>
              <a:buFont typeface="Wingdings" panose="05000000000000000000" pitchFamily="2" charset="2"/>
              <a:buChar char="Ø"/>
              <a:defRPr/>
            </a:pPr>
            <a:endParaRPr lang="es-CO" kern="0" dirty="0">
              <a:cs typeface="Arial" panose="020B0604020202020204" pitchFamily="34" charset="0"/>
              <a:sym typeface="Work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2"/>
          <p:cNvSpPr txBox="1">
            <a:spLocks/>
          </p:cNvSpPr>
          <p:nvPr/>
        </p:nvSpPr>
        <p:spPr>
          <a:xfrm>
            <a:off x="1860550" y="384176"/>
            <a:ext cx="7886700" cy="504825"/>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rgbClr val="0054BC"/>
              </a:buClr>
              <a:buSzPts val="3300"/>
              <a:defRPr/>
            </a:pPr>
            <a:r>
              <a:rPr lang="es-ES" sz="2400" b="1" kern="0" dirty="0">
                <a:solidFill>
                  <a:schemeClr val="tx1"/>
                </a:solidFill>
                <a:latin typeface="Work Sans"/>
              </a:rPr>
              <a:t>Recomendaciones certificar causas de defunción</a:t>
            </a:r>
            <a:endParaRPr lang="es-CO" sz="2400" b="1" kern="0" dirty="0">
              <a:solidFill>
                <a:schemeClr val="tx1"/>
              </a:solidFill>
              <a:latin typeface="Work Sans"/>
            </a:endParaRPr>
          </a:p>
        </p:txBody>
      </p:sp>
      <p:sp>
        <p:nvSpPr>
          <p:cNvPr id="12" name="CuadroTexto 11"/>
          <p:cNvSpPr txBox="1"/>
          <p:nvPr/>
        </p:nvSpPr>
        <p:spPr>
          <a:xfrm>
            <a:off x="1579564" y="885279"/>
            <a:ext cx="8751887" cy="5006883"/>
          </a:xfrm>
          <a:prstGeom prst="rect">
            <a:avLst/>
          </a:prstGeom>
          <a:noFill/>
        </p:spPr>
        <p:txBody>
          <a:bodyPr>
            <a:spAutoFit/>
          </a:bodyPr>
          <a:lstStyle/>
          <a:p>
            <a:pPr marL="457200" indent="-361950" algn="just">
              <a:lnSpc>
                <a:spcPct val="120000"/>
              </a:lnSpc>
              <a:spcBef>
                <a:spcPts val="800"/>
              </a:spcBef>
              <a:buClr>
                <a:srgbClr val="0054BC"/>
              </a:buClr>
              <a:buSzPts val="2100"/>
              <a:buFont typeface="Arial"/>
              <a:buChar char="•"/>
              <a:defRPr/>
            </a:pPr>
            <a:r>
              <a:rPr lang="es-CO" kern="0" dirty="0">
                <a:cs typeface="Arial" panose="020B0604020202020204" pitchFamily="34" charset="0"/>
                <a:sym typeface="Work Sans"/>
              </a:rPr>
              <a:t>No deje líneas en blanco entre las causas.</a:t>
            </a:r>
          </a:p>
          <a:p>
            <a:pPr marL="457200" indent="-361950" algn="just">
              <a:lnSpc>
                <a:spcPct val="120000"/>
              </a:lnSpc>
              <a:spcBef>
                <a:spcPts val="800"/>
              </a:spcBef>
              <a:buClr>
                <a:srgbClr val="0054BC"/>
              </a:buClr>
              <a:buSzPts val="2100"/>
              <a:buFont typeface="Arial"/>
              <a:buChar char="•"/>
              <a:defRPr/>
            </a:pPr>
            <a:endParaRPr lang="es-CO" kern="0" dirty="0">
              <a:cs typeface="Arial" panose="020B0604020202020204" pitchFamily="34" charset="0"/>
              <a:sym typeface="Work Sans"/>
            </a:endParaRPr>
          </a:p>
          <a:p>
            <a:pPr marL="457200" indent="-361950" algn="just">
              <a:lnSpc>
                <a:spcPct val="120000"/>
              </a:lnSpc>
              <a:spcBef>
                <a:spcPts val="800"/>
              </a:spcBef>
              <a:buClr>
                <a:srgbClr val="0054BC"/>
              </a:buClr>
              <a:buSzPts val="2100"/>
              <a:buFont typeface="Arial"/>
              <a:buChar char="•"/>
              <a:defRPr/>
            </a:pPr>
            <a:r>
              <a:rPr lang="es-CO" kern="0" dirty="0">
                <a:cs typeface="Arial" panose="020B0604020202020204" pitchFamily="34" charset="0"/>
                <a:sym typeface="Work Sans"/>
              </a:rPr>
              <a:t>Evitar el uso de abreviaturas y siglas, más cuando éstas puedan tener varios significados, como en el caso del termino IRA, que puede corresponder a una Infección Respiratoria Aguda, o a una Insuficiencia Renal Aguda. TPA, Tromboembolismo Pulmonar Agudo, Traído Por Ambulancia</a:t>
            </a:r>
          </a:p>
          <a:p>
            <a:pPr marL="457200" indent="-361950" algn="just">
              <a:lnSpc>
                <a:spcPct val="120000"/>
              </a:lnSpc>
              <a:spcBef>
                <a:spcPts val="800"/>
              </a:spcBef>
              <a:buClr>
                <a:srgbClr val="0054BC"/>
              </a:buClr>
              <a:buSzPts val="2100"/>
              <a:buFont typeface="Arial"/>
              <a:buChar char="•"/>
              <a:defRPr/>
            </a:pPr>
            <a:endParaRPr lang="es-CO" kern="0" dirty="0">
              <a:cs typeface="Arial" panose="020B0604020202020204" pitchFamily="34" charset="0"/>
              <a:sym typeface="Work Sans"/>
            </a:endParaRPr>
          </a:p>
          <a:p>
            <a:pPr marL="457200" indent="-361950" algn="just">
              <a:lnSpc>
                <a:spcPct val="120000"/>
              </a:lnSpc>
              <a:spcBef>
                <a:spcPts val="800"/>
              </a:spcBef>
              <a:buClr>
                <a:srgbClr val="0054BC"/>
              </a:buClr>
              <a:buSzPts val="2100"/>
              <a:buFont typeface="Arial"/>
              <a:buChar char="•"/>
              <a:defRPr/>
            </a:pPr>
            <a:r>
              <a:rPr lang="es-CO" b="1" kern="0" dirty="0">
                <a:solidFill>
                  <a:srgbClr val="FF0000"/>
                </a:solidFill>
                <a:cs typeface="Arial" panose="020B0604020202020204" pitchFamily="34" charset="0"/>
                <a:sym typeface="Work Sans"/>
              </a:rPr>
              <a:t>Recuerde que la certificación de las muertes no naturales o en estudio, por sus implicaciones judiciales sólo las realizará los médicos autorizados por el Instituto Nacional de Medicina Legal y Ciencias Forenses</a:t>
            </a:r>
          </a:p>
          <a:p>
            <a:pPr marL="457200" indent="-361950" algn="just">
              <a:lnSpc>
                <a:spcPct val="120000"/>
              </a:lnSpc>
              <a:spcBef>
                <a:spcPts val="800"/>
              </a:spcBef>
              <a:buClr>
                <a:srgbClr val="0054BC"/>
              </a:buClr>
              <a:buSzPts val="2100"/>
              <a:buFont typeface="Arial"/>
              <a:buChar char="•"/>
              <a:defRPr/>
            </a:pPr>
            <a:endParaRPr lang="es-CO" b="1" kern="0" dirty="0">
              <a:solidFill>
                <a:srgbClr val="FF0000"/>
              </a:solidFill>
              <a:cs typeface="Arial" panose="020B0604020202020204" pitchFamily="34" charset="0"/>
              <a:sym typeface="Work Sans"/>
            </a:endParaRPr>
          </a:p>
          <a:p>
            <a:pPr marL="457200" indent="-361950" algn="just">
              <a:lnSpc>
                <a:spcPct val="120000"/>
              </a:lnSpc>
              <a:spcBef>
                <a:spcPts val="800"/>
              </a:spcBef>
              <a:buClr>
                <a:srgbClr val="0054BC"/>
              </a:buClr>
              <a:buSzPts val="2100"/>
              <a:buFont typeface="Arial"/>
              <a:buChar char="•"/>
              <a:defRPr/>
            </a:pPr>
            <a:r>
              <a:rPr lang="es-CO" kern="0" dirty="0">
                <a:cs typeface="Arial" panose="020B0604020202020204" pitchFamily="34" charset="0"/>
                <a:sym typeface="Work Sans"/>
              </a:rPr>
              <a:t>Las Muertes de Interés en Salud Pública deben notificarse en SIVIGILA y la información debe ser concordante con lo ingresado en RUAFND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76539" y="2054225"/>
            <a:ext cx="1419225" cy="254000"/>
          </a:xfrm>
          <a:prstGeom prst="rect">
            <a:avLst/>
          </a:prstGeom>
          <a:noFill/>
        </p:spPr>
        <p:txBody>
          <a:bodyPr>
            <a:spAutoFit/>
          </a:bodyPr>
          <a:lstStyle/>
          <a:p>
            <a:pPr>
              <a:buClr>
                <a:srgbClr val="000000"/>
              </a:buClr>
              <a:defRPr/>
            </a:pPr>
            <a:r>
              <a:rPr lang="es-ES" sz="1050" kern="0" dirty="0">
                <a:solidFill>
                  <a:srgbClr val="000000"/>
                </a:solidFill>
                <a:latin typeface="Arial"/>
                <a:cs typeface="Arial"/>
                <a:sym typeface="Arial"/>
              </a:rPr>
              <a:t>Causa Directa</a:t>
            </a:r>
            <a:endParaRPr lang="es-CO" sz="1050" kern="0" dirty="0">
              <a:solidFill>
                <a:srgbClr val="000000"/>
              </a:solidFill>
              <a:latin typeface="Arial"/>
              <a:cs typeface="Arial"/>
              <a:sym typeface="Arial"/>
            </a:endParaRPr>
          </a:p>
        </p:txBody>
      </p:sp>
      <p:sp>
        <p:nvSpPr>
          <p:cNvPr id="6" name="CuadroTexto 5"/>
          <p:cNvSpPr txBox="1"/>
          <p:nvPr/>
        </p:nvSpPr>
        <p:spPr>
          <a:xfrm>
            <a:off x="2733675" y="3532188"/>
            <a:ext cx="2459038" cy="254000"/>
          </a:xfrm>
          <a:prstGeom prst="rect">
            <a:avLst/>
          </a:prstGeom>
          <a:noFill/>
        </p:spPr>
        <p:txBody>
          <a:bodyPr>
            <a:spAutoFit/>
          </a:bodyPr>
          <a:lstStyle/>
          <a:p>
            <a:pPr>
              <a:buClr>
                <a:srgbClr val="000000"/>
              </a:buClr>
              <a:defRPr/>
            </a:pPr>
            <a:r>
              <a:rPr lang="es-ES" sz="1050" b="1" kern="0" dirty="0">
                <a:solidFill>
                  <a:srgbClr val="FF0000"/>
                </a:solidFill>
                <a:latin typeface="Arial"/>
                <a:cs typeface="Arial"/>
                <a:sym typeface="Arial"/>
              </a:rPr>
              <a:t>Causa Antecedente Originaria</a:t>
            </a:r>
            <a:endParaRPr lang="es-CO" sz="1050" b="1" kern="0" dirty="0">
              <a:solidFill>
                <a:srgbClr val="FF0000"/>
              </a:solidFill>
              <a:latin typeface="Arial"/>
              <a:cs typeface="Arial"/>
              <a:sym typeface="Arial"/>
            </a:endParaRPr>
          </a:p>
        </p:txBody>
      </p:sp>
      <p:sp>
        <p:nvSpPr>
          <p:cNvPr id="7" name="CuadroTexto 6"/>
          <p:cNvSpPr txBox="1"/>
          <p:nvPr/>
        </p:nvSpPr>
        <p:spPr>
          <a:xfrm>
            <a:off x="2573339" y="4678363"/>
            <a:ext cx="2854325" cy="254000"/>
          </a:xfrm>
          <a:prstGeom prst="rect">
            <a:avLst/>
          </a:prstGeom>
          <a:noFill/>
        </p:spPr>
        <p:txBody>
          <a:bodyPr>
            <a:spAutoFit/>
          </a:bodyPr>
          <a:lstStyle/>
          <a:p>
            <a:pPr>
              <a:buClr>
                <a:srgbClr val="000000"/>
              </a:buClr>
              <a:defRPr/>
            </a:pPr>
            <a:r>
              <a:rPr lang="es-ES" sz="1050" kern="0" dirty="0">
                <a:solidFill>
                  <a:srgbClr val="000000"/>
                </a:solidFill>
                <a:latin typeface="Arial"/>
                <a:cs typeface="Arial"/>
                <a:sym typeface="Arial"/>
              </a:rPr>
              <a:t>Otros Estados Patológicos Importantes</a:t>
            </a:r>
            <a:endParaRPr lang="es-CO" sz="1050" kern="0" dirty="0">
              <a:solidFill>
                <a:srgbClr val="000000"/>
              </a:solidFill>
              <a:latin typeface="Arial"/>
              <a:cs typeface="Arial"/>
              <a:sym typeface="Arial"/>
            </a:endParaRPr>
          </a:p>
        </p:txBody>
      </p:sp>
      <p:sp>
        <p:nvSpPr>
          <p:cNvPr id="8" name="CuadroTexto 7"/>
          <p:cNvSpPr txBox="1"/>
          <p:nvPr/>
        </p:nvSpPr>
        <p:spPr>
          <a:xfrm>
            <a:off x="2693988" y="2716213"/>
            <a:ext cx="2767012" cy="254000"/>
          </a:xfrm>
          <a:prstGeom prst="rect">
            <a:avLst/>
          </a:prstGeom>
          <a:noFill/>
        </p:spPr>
        <p:txBody>
          <a:bodyPr>
            <a:spAutoFit/>
          </a:bodyPr>
          <a:lstStyle/>
          <a:p>
            <a:pPr>
              <a:buClr>
                <a:srgbClr val="000000"/>
              </a:buClr>
              <a:defRPr/>
            </a:pPr>
            <a:r>
              <a:rPr lang="es-ES" sz="1050" kern="0" dirty="0">
                <a:solidFill>
                  <a:srgbClr val="000000"/>
                </a:solidFill>
                <a:latin typeface="Arial"/>
                <a:cs typeface="Arial"/>
                <a:sym typeface="Arial"/>
              </a:rPr>
              <a:t>Causas antecedentes o intervinientes</a:t>
            </a:r>
            <a:endParaRPr lang="es-CO" sz="1050" kern="0" dirty="0">
              <a:solidFill>
                <a:srgbClr val="000000"/>
              </a:solidFill>
              <a:latin typeface="Arial"/>
              <a:cs typeface="Arial"/>
              <a:sym typeface="Arial"/>
            </a:endParaRPr>
          </a:p>
        </p:txBody>
      </p:sp>
      <p:pic>
        <p:nvPicPr>
          <p:cNvPr id="9" name="Imagen 8"/>
          <p:cNvPicPr>
            <a:picLocks noChangeAspect="1"/>
          </p:cNvPicPr>
          <p:nvPr/>
        </p:nvPicPr>
        <p:blipFill>
          <a:blip r:embed="rId2"/>
          <a:srcRect/>
          <a:stretch>
            <a:fillRect/>
          </a:stretch>
        </p:blipFill>
        <p:spPr bwMode="auto">
          <a:xfrm>
            <a:off x="8393114" y="4678364"/>
            <a:ext cx="1901825" cy="1901825"/>
          </a:xfrm>
          <a:prstGeom prst="rect">
            <a:avLst/>
          </a:prstGeom>
          <a:noFill/>
          <a:ln w="9525">
            <a:noFill/>
            <a:miter lim="800000"/>
            <a:headEnd/>
            <a:tailEnd/>
          </a:ln>
        </p:spPr>
      </p:pic>
      <p:sp>
        <p:nvSpPr>
          <p:cNvPr id="10" name="Rectángulo 9"/>
          <p:cNvSpPr/>
          <p:nvPr/>
        </p:nvSpPr>
        <p:spPr>
          <a:xfrm>
            <a:off x="5461000" y="1920875"/>
            <a:ext cx="1803400" cy="553998"/>
          </a:xfrm>
          <a:prstGeom prst="rect">
            <a:avLst/>
          </a:prstGeom>
        </p:spPr>
        <p:txBody>
          <a:bodyPr>
            <a:spAutoFit/>
          </a:bodyPr>
          <a:lstStyle/>
          <a:p>
            <a:pPr algn="just">
              <a:buClr>
                <a:srgbClr val="000000"/>
              </a:buClr>
              <a:defRPr/>
            </a:pPr>
            <a:r>
              <a:rPr lang="es-CO" sz="1000" b="1" kern="0" dirty="0">
                <a:cs typeface="Arial" panose="020B0604020202020204" pitchFamily="34" charset="0"/>
                <a:sym typeface="Arial"/>
              </a:rPr>
              <a:t>Mecanismo o estado fisiopatológico que produjo la muerte directamente</a:t>
            </a:r>
          </a:p>
        </p:txBody>
      </p:sp>
      <p:sp>
        <p:nvSpPr>
          <p:cNvPr id="11" name="Rectángulo 10"/>
          <p:cNvSpPr/>
          <p:nvPr/>
        </p:nvSpPr>
        <p:spPr>
          <a:xfrm>
            <a:off x="7893050" y="2012950"/>
            <a:ext cx="1276350" cy="323850"/>
          </a:xfrm>
          <a:prstGeom prst="rect">
            <a:avLst/>
          </a:prstGeom>
        </p:spPr>
        <p:txBody>
          <a:bodyPr>
            <a:spAutoFit/>
          </a:bodyPr>
          <a:lstStyle/>
          <a:p>
            <a:pPr algn="just">
              <a:buClr>
                <a:srgbClr val="000000"/>
              </a:buClr>
              <a:defRPr/>
            </a:pPr>
            <a:r>
              <a:rPr lang="es-CO" sz="1500" b="1" kern="0" dirty="0">
                <a:cs typeface="Arial" panose="020B0604020202020204" pitchFamily="34" charset="0"/>
                <a:sym typeface="Arial"/>
              </a:rPr>
              <a:t>Debido a</a:t>
            </a:r>
          </a:p>
        </p:txBody>
      </p:sp>
      <p:sp>
        <p:nvSpPr>
          <p:cNvPr id="12" name="Rectángulo 11"/>
          <p:cNvSpPr/>
          <p:nvPr/>
        </p:nvSpPr>
        <p:spPr>
          <a:xfrm>
            <a:off x="5476876" y="2622551"/>
            <a:ext cx="2017713" cy="862013"/>
          </a:xfrm>
          <a:prstGeom prst="rect">
            <a:avLst/>
          </a:prstGeom>
        </p:spPr>
        <p:txBody>
          <a:bodyPr>
            <a:spAutoFit/>
          </a:bodyPr>
          <a:lstStyle/>
          <a:p>
            <a:pPr algn="just">
              <a:buClr>
                <a:srgbClr val="000000"/>
              </a:buClr>
              <a:defRPr/>
            </a:pPr>
            <a:r>
              <a:rPr lang="es-ES" sz="1000" b="1" kern="0" dirty="0">
                <a:cs typeface="Arial" panose="020B0604020202020204" pitchFamily="34" charset="0"/>
                <a:sym typeface="Arial"/>
              </a:rPr>
              <a:t>Estado morboso, si existiera alguno que produjo la causa directa, y su manifestación fue posterior a la causa antecedente originaria.</a:t>
            </a:r>
            <a:endParaRPr lang="es-CO" sz="1000" b="1" kern="0" dirty="0">
              <a:cs typeface="Arial" panose="020B0604020202020204" pitchFamily="34" charset="0"/>
              <a:sym typeface="Arial"/>
            </a:endParaRPr>
          </a:p>
        </p:txBody>
      </p:sp>
      <p:sp>
        <p:nvSpPr>
          <p:cNvPr id="13" name="Rectángulo 12"/>
          <p:cNvSpPr/>
          <p:nvPr/>
        </p:nvSpPr>
        <p:spPr>
          <a:xfrm>
            <a:off x="7926388" y="3098800"/>
            <a:ext cx="1276350" cy="323850"/>
          </a:xfrm>
          <a:prstGeom prst="rect">
            <a:avLst/>
          </a:prstGeom>
        </p:spPr>
        <p:txBody>
          <a:bodyPr>
            <a:spAutoFit/>
          </a:bodyPr>
          <a:lstStyle/>
          <a:p>
            <a:pPr algn="just">
              <a:buClr>
                <a:srgbClr val="000000"/>
              </a:buClr>
              <a:defRPr/>
            </a:pPr>
            <a:r>
              <a:rPr lang="es-CO" sz="1500" b="1" kern="0" dirty="0">
                <a:cs typeface="Arial" panose="020B0604020202020204" pitchFamily="34" charset="0"/>
                <a:sym typeface="Arial"/>
              </a:rPr>
              <a:t>Debido a</a:t>
            </a:r>
          </a:p>
        </p:txBody>
      </p:sp>
      <p:sp>
        <p:nvSpPr>
          <p:cNvPr id="14" name="Rectángulo 13"/>
          <p:cNvSpPr/>
          <p:nvPr/>
        </p:nvSpPr>
        <p:spPr>
          <a:xfrm>
            <a:off x="5457826" y="3484563"/>
            <a:ext cx="2017713" cy="862012"/>
          </a:xfrm>
          <a:prstGeom prst="rect">
            <a:avLst/>
          </a:prstGeom>
        </p:spPr>
        <p:txBody>
          <a:bodyPr>
            <a:spAutoFit/>
          </a:bodyPr>
          <a:lstStyle/>
          <a:p>
            <a:pPr algn="just">
              <a:buClr>
                <a:srgbClr val="000000"/>
              </a:buClr>
              <a:defRPr/>
            </a:pPr>
            <a:r>
              <a:rPr lang="es-ES" sz="1000" b="1" kern="0" dirty="0">
                <a:solidFill>
                  <a:srgbClr val="FF0000"/>
                </a:solidFill>
                <a:cs typeface="Arial" panose="020B0604020202020204" pitchFamily="34" charset="0"/>
                <a:sym typeface="Arial"/>
              </a:rPr>
              <a:t>Enfermedad, estado morboso o lesión que dio inicio a la secuencia de eventos que llevaron a la defunción y sin la cual ésta no hubiese ocurrido</a:t>
            </a:r>
            <a:r>
              <a:rPr lang="es-ES" sz="900" b="1" kern="0" dirty="0">
                <a:solidFill>
                  <a:srgbClr val="E4EDFE">
                    <a:lumMod val="75000"/>
                  </a:srgbClr>
                </a:solidFill>
                <a:cs typeface="Arial" panose="020B0604020202020204" pitchFamily="34" charset="0"/>
                <a:sym typeface="Arial"/>
              </a:rPr>
              <a:t>.</a:t>
            </a:r>
            <a:endParaRPr lang="es-CO" sz="900" b="1" kern="0" dirty="0">
              <a:solidFill>
                <a:srgbClr val="E4EDFE">
                  <a:lumMod val="75000"/>
                </a:srgbClr>
              </a:solidFill>
              <a:cs typeface="Arial" panose="020B0604020202020204" pitchFamily="34" charset="0"/>
              <a:sym typeface="Arial"/>
            </a:endParaRPr>
          </a:p>
        </p:txBody>
      </p:sp>
      <p:sp>
        <p:nvSpPr>
          <p:cNvPr id="15" name="CuadroTexto 14"/>
          <p:cNvSpPr txBox="1"/>
          <p:nvPr/>
        </p:nvSpPr>
        <p:spPr>
          <a:xfrm>
            <a:off x="9482138" y="1943100"/>
            <a:ext cx="481012" cy="1708150"/>
          </a:xfrm>
          <a:prstGeom prst="rect">
            <a:avLst/>
          </a:prstGeom>
          <a:noFill/>
        </p:spPr>
        <p:txBody>
          <a:bodyPr>
            <a:spAutoFit/>
          </a:bodyPr>
          <a:lstStyle/>
          <a:p>
            <a:pPr>
              <a:buClr>
                <a:srgbClr val="000000"/>
              </a:buClr>
              <a:defRPr/>
            </a:pPr>
            <a:r>
              <a:rPr lang="es-ES" sz="1500" b="1" kern="0" dirty="0">
                <a:solidFill>
                  <a:srgbClr val="FF0000"/>
                </a:solidFill>
                <a:cs typeface="Arial" panose="020B0604020202020204" pitchFamily="34" charset="0"/>
                <a:sym typeface="Arial"/>
              </a:rPr>
              <a:t>T</a:t>
            </a:r>
          </a:p>
          <a:p>
            <a:pPr>
              <a:buClr>
                <a:srgbClr val="000000"/>
              </a:buClr>
              <a:defRPr/>
            </a:pPr>
            <a:r>
              <a:rPr lang="es-ES" sz="1500" b="1" kern="0" dirty="0">
                <a:solidFill>
                  <a:srgbClr val="FF0000"/>
                </a:solidFill>
                <a:cs typeface="Arial" panose="020B0604020202020204" pitchFamily="34" charset="0"/>
                <a:sym typeface="Arial"/>
              </a:rPr>
              <a:t> I</a:t>
            </a:r>
          </a:p>
          <a:p>
            <a:pPr>
              <a:buClr>
                <a:srgbClr val="000000"/>
              </a:buClr>
              <a:defRPr/>
            </a:pPr>
            <a:r>
              <a:rPr lang="es-ES" sz="1500" b="1" kern="0" dirty="0">
                <a:solidFill>
                  <a:srgbClr val="FF0000"/>
                </a:solidFill>
                <a:cs typeface="Arial" panose="020B0604020202020204" pitchFamily="34" charset="0"/>
                <a:sym typeface="Arial"/>
              </a:rPr>
              <a:t>E</a:t>
            </a:r>
          </a:p>
          <a:p>
            <a:pPr>
              <a:buClr>
                <a:srgbClr val="000000"/>
              </a:buClr>
              <a:defRPr/>
            </a:pPr>
            <a:r>
              <a:rPr lang="es-ES" sz="1500" b="1" kern="0" dirty="0">
                <a:solidFill>
                  <a:srgbClr val="FF0000"/>
                </a:solidFill>
                <a:cs typeface="Arial" panose="020B0604020202020204" pitchFamily="34" charset="0"/>
                <a:sym typeface="Arial"/>
              </a:rPr>
              <a:t>M</a:t>
            </a:r>
          </a:p>
          <a:p>
            <a:pPr>
              <a:buClr>
                <a:srgbClr val="000000"/>
              </a:buClr>
              <a:defRPr/>
            </a:pPr>
            <a:r>
              <a:rPr lang="es-ES" sz="1500" b="1" kern="0" dirty="0">
                <a:solidFill>
                  <a:srgbClr val="FF0000"/>
                </a:solidFill>
                <a:cs typeface="Arial" panose="020B0604020202020204" pitchFamily="34" charset="0"/>
                <a:sym typeface="Arial"/>
              </a:rPr>
              <a:t>P</a:t>
            </a:r>
          </a:p>
          <a:p>
            <a:pPr>
              <a:buClr>
                <a:srgbClr val="000000"/>
              </a:buClr>
              <a:defRPr/>
            </a:pPr>
            <a:r>
              <a:rPr lang="es-ES" sz="1500" b="1" kern="0" dirty="0">
                <a:solidFill>
                  <a:srgbClr val="FF0000"/>
                </a:solidFill>
                <a:cs typeface="Arial" panose="020B0604020202020204" pitchFamily="34" charset="0"/>
                <a:sym typeface="Arial"/>
              </a:rPr>
              <a:t>O</a:t>
            </a:r>
          </a:p>
          <a:p>
            <a:pPr>
              <a:buClr>
                <a:srgbClr val="000000"/>
              </a:buClr>
              <a:defRPr/>
            </a:pPr>
            <a:r>
              <a:rPr lang="es-ES" sz="1500" b="1" kern="0" dirty="0">
                <a:solidFill>
                  <a:srgbClr val="FF0000"/>
                </a:solidFill>
                <a:cs typeface="Arial" panose="020B0604020202020204" pitchFamily="34" charset="0"/>
                <a:sym typeface="Arial"/>
              </a:rPr>
              <a:t>S</a:t>
            </a:r>
            <a:endParaRPr lang="es-CO" sz="1500" b="1" kern="0" dirty="0">
              <a:solidFill>
                <a:srgbClr val="FF0000"/>
              </a:solidFill>
              <a:cs typeface="Arial" panose="020B0604020202020204" pitchFamily="34" charset="0"/>
              <a:sym typeface="Arial"/>
            </a:endParaRPr>
          </a:p>
        </p:txBody>
      </p:sp>
      <p:sp>
        <p:nvSpPr>
          <p:cNvPr id="16" name="Rectángulo 15"/>
          <p:cNvSpPr/>
          <p:nvPr/>
        </p:nvSpPr>
        <p:spPr>
          <a:xfrm>
            <a:off x="5475288" y="4497389"/>
            <a:ext cx="2017712" cy="1015663"/>
          </a:xfrm>
          <a:prstGeom prst="rect">
            <a:avLst/>
          </a:prstGeom>
        </p:spPr>
        <p:txBody>
          <a:bodyPr>
            <a:spAutoFit/>
          </a:bodyPr>
          <a:lstStyle/>
          <a:p>
            <a:pPr algn="just">
              <a:buClr>
                <a:srgbClr val="000000"/>
              </a:buClr>
              <a:defRPr/>
            </a:pPr>
            <a:r>
              <a:rPr lang="es-ES" sz="1000" b="1" kern="0" dirty="0">
                <a:cs typeface="Arial" panose="020B0604020202020204" pitchFamily="34" charset="0"/>
                <a:sym typeface="Arial"/>
              </a:rPr>
              <a:t>Son todas aquellas enfermedades o estados morbosos, que contribuyeron a la muerte, pero no están relacionados con la enfermedad que condujo directamente la muerte.</a:t>
            </a:r>
            <a:endParaRPr lang="es-CO" sz="1000" b="1" kern="0" dirty="0">
              <a:cs typeface="Arial" panose="020B0604020202020204" pitchFamily="34" charset="0"/>
              <a:sym typeface="Arial"/>
            </a:endParaRPr>
          </a:p>
        </p:txBody>
      </p:sp>
      <p:sp>
        <p:nvSpPr>
          <p:cNvPr id="17" name="CuadroTexto 16"/>
          <p:cNvSpPr txBox="1"/>
          <p:nvPr/>
        </p:nvSpPr>
        <p:spPr>
          <a:xfrm>
            <a:off x="1800226" y="1081089"/>
            <a:ext cx="2786063" cy="369887"/>
          </a:xfrm>
          <a:prstGeom prst="rect">
            <a:avLst/>
          </a:prstGeom>
          <a:noFill/>
        </p:spPr>
        <p:txBody>
          <a:bodyPr>
            <a:spAutoFit/>
          </a:bodyPr>
          <a:lstStyle/>
          <a:p>
            <a:pPr>
              <a:buClr>
                <a:srgbClr val="000000"/>
              </a:buClr>
              <a:defRPr/>
            </a:pPr>
            <a:r>
              <a:rPr lang="es-ES" b="1" kern="0" dirty="0">
                <a:cs typeface="Arial" panose="020B0604020202020204" pitchFamily="34" charset="0"/>
                <a:sym typeface="Arial"/>
              </a:rPr>
              <a:t>Causas de defunción</a:t>
            </a:r>
            <a:endParaRPr lang="es-CO" b="1" kern="0" dirty="0">
              <a:cs typeface="Arial" panose="020B0604020202020204" pitchFamily="34" charset="0"/>
              <a:sym typeface="Arial"/>
            </a:endParaRPr>
          </a:p>
        </p:txBody>
      </p:sp>
      <p:sp>
        <p:nvSpPr>
          <p:cNvPr id="18" name="Rectángulo 17"/>
          <p:cNvSpPr/>
          <p:nvPr/>
        </p:nvSpPr>
        <p:spPr>
          <a:xfrm>
            <a:off x="4227513" y="985839"/>
            <a:ext cx="6329362" cy="646331"/>
          </a:xfrm>
          <a:prstGeom prst="rect">
            <a:avLst/>
          </a:prstGeom>
        </p:spPr>
        <p:txBody>
          <a:bodyPr>
            <a:spAutoFit/>
          </a:bodyPr>
          <a:lstStyle/>
          <a:p>
            <a:pPr algn="just">
              <a:buClr>
                <a:srgbClr val="000000"/>
              </a:buClr>
              <a:defRPr/>
            </a:pPr>
            <a:r>
              <a:rPr lang="es-ES" sz="1200" b="1" kern="0" dirty="0">
                <a:cs typeface="Arial" panose="020B0604020202020204" pitchFamily="34" charset="0"/>
                <a:sym typeface="Arial"/>
              </a:rPr>
              <a:t>Son todas aquellas enfermedades o lesiones que produjeron la muerte o contribuyeron a ella. No incluye síntomas ni modos de morir. Las causas de defunción se clasifican en 3 tipos, de acuerdo al tiempo, la secuencia de eventos y su contribución con la defunción.</a:t>
            </a:r>
          </a:p>
        </p:txBody>
      </p:sp>
      <p:sp>
        <p:nvSpPr>
          <p:cNvPr id="19" name="Flecha curvada hacia la izquierda 30"/>
          <p:cNvSpPr/>
          <p:nvPr/>
        </p:nvSpPr>
        <p:spPr>
          <a:xfrm>
            <a:off x="8958264" y="2308226"/>
            <a:ext cx="244475" cy="58261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073763"/>
              </a:solidFill>
              <a:latin typeface="Arial"/>
              <a:sym typeface="Arial"/>
            </a:endParaRPr>
          </a:p>
        </p:txBody>
      </p:sp>
      <p:sp>
        <p:nvSpPr>
          <p:cNvPr id="20" name="Flecha curvada hacia la izquierda 31"/>
          <p:cNvSpPr/>
          <p:nvPr/>
        </p:nvSpPr>
        <p:spPr>
          <a:xfrm>
            <a:off x="8963026" y="3328988"/>
            <a:ext cx="244475" cy="58261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073763"/>
              </a:solidFill>
              <a:latin typeface="Arial"/>
              <a:sym typeface="Arial"/>
            </a:endParaRPr>
          </a:p>
        </p:txBody>
      </p:sp>
      <p:sp>
        <p:nvSpPr>
          <p:cNvPr id="21" name="CuadroTexto 20"/>
          <p:cNvSpPr txBox="1"/>
          <p:nvPr/>
        </p:nvSpPr>
        <p:spPr>
          <a:xfrm>
            <a:off x="1641476" y="2243139"/>
            <a:ext cx="987425" cy="415925"/>
          </a:xfrm>
          <a:prstGeom prst="rect">
            <a:avLst/>
          </a:prstGeom>
          <a:noFill/>
        </p:spPr>
        <p:txBody>
          <a:bodyPr>
            <a:spAutoFit/>
          </a:bodyPr>
          <a:lstStyle/>
          <a:p>
            <a:pPr>
              <a:buClr>
                <a:srgbClr val="000000"/>
              </a:buClr>
              <a:defRPr/>
            </a:pPr>
            <a:r>
              <a:rPr lang="es-ES" sz="2100" kern="0" dirty="0">
                <a:solidFill>
                  <a:srgbClr val="FF0000"/>
                </a:solidFill>
                <a:cs typeface="Arial" panose="020B0604020202020204" pitchFamily="34" charset="0"/>
                <a:sym typeface="Arial"/>
              </a:rPr>
              <a:t>Parte I</a:t>
            </a:r>
            <a:endParaRPr lang="es-CO" sz="2100" kern="0" dirty="0">
              <a:solidFill>
                <a:srgbClr val="FF0000"/>
              </a:solidFill>
              <a:cs typeface="Arial" panose="020B0604020202020204" pitchFamily="34" charset="0"/>
              <a:sym typeface="Arial"/>
            </a:endParaRPr>
          </a:p>
        </p:txBody>
      </p:sp>
      <p:sp>
        <p:nvSpPr>
          <p:cNvPr id="22" name="CuadroTexto 21"/>
          <p:cNvSpPr txBox="1"/>
          <p:nvPr/>
        </p:nvSpPr>
        <p:spPr>
          <a:xfrm>
            <a:off x="1676400" y="4233864"/>
            <a:ext cx="1100138" cy="415925"/>
          </a:xfrm>
          <a:prstGeom prst="rect">
            <a:avLst/>
          </a:prstGeom>
          <a:noFill/>
        </p:spPr>
        <p:txBody>
          <a:bodyPr>
            <a:spAutoFit/>
          </a:bodyPr>
          <a:lstStyle/>
          <a:p>
            <a:pPr>
              <a:buClr>
                <a:srgbClr val="000000"/>
              </a:buClr>
              <a:defRPr/>
            </a:pPr>
            <a:r>
              <a:rPr lang="es-ES" sz="2100" kern="0" dirty="0">
                <a:solidFill>
                  <a:srgbClr val="FF0000"/>
                </a:solidFill>
                <a:cs typeface="Arial" panose="020B0604020202020204" pitchFamily="34" charset="0"/>
                <a:sym typeface="Arial"/>
              </a:rPr>
              <a:t>Parte II</a:t>
            </a:r>
            <a:endParaRPr lang="es-CO" sz="2100" kern="0" dirty="0">
              <a:solidFill>
                <a:srgbClr val="FF0000"/>
              </a:solidFill>
              <a:cs typeface="Arial" panose="020B0604020202020204" pitchFamily="34" charset="0"/>
              <a:sym typeface="Arial"/>
            </a:endParaRPr>
          </a:p>
        </p:txBody>
      </p:sp>
      <p:sp>
        <p:nvSpPr>
          <p:cNvPr id="23" name="CuadroTexto 22"/>
          <p:cNvSpPr txBox="1"/>
          <p:nvPr/>
        </p:nvSpPr>
        <p:spPr>
          <a:xfrm>
            <a:off x="1897063" y="5822950"/>
            <a:ext cx="6475412" cy="554038"/>
          </a:xfrm>
          <a:prstGeom prst="rect">
            <a:avLst/>
          </a:prstGeom>
          <a:noFill/>
        </p:spPr>
        <p:txBody>
          <a:bodyPr>
            <a:spAutoFit/>
          </a:bodyPr>
          <a:lstStyle/>
          <a:p>
            <a:pPr algn="ctr">
              <a:buClr>
                <a:srgbClr val="000000"/>
              </a:buClr>
              <a:defRPr/>
            </a:pPr>
            <a:r>
              <a:rPr lang="es-ES" sz="1500" b="1" kern="0" dirty="0">
                <a:cs typeface="Arial" panose="020B0604020202020204" pitchFamily="34" charset="0"/>
                <a:sym typeface="Arial"/>
              </a:rPr>
              <a:t>Recuerde: es necesario registrar en la última línea empleada de la Parte I del certificado la Causa Antecedente Originaria</a:t>
            </a:r>
            <a:endParaRPr lang="es-CO" sz="1500" b="1" kern="0" dirty="0">
              <a:cs typeface="Arial" panose="020B0604020202020204" pitchFamily="34" charset="0"/>
              <a:sym typeface="Arial"/>
            </a:endParaRPr>
          </a:p>
        </p:txBody>
      </p:sp>
      <p:sp>
        <p:nvSpPr>
          <p:cNvPr id="25" name="Google Shape;245;p32"/>
          <p:cNvSpPr txBox="1">
            <a:spLocks/>
          </p:cNvSpPr>
          <p:nvPr/>
        </p:nvSpPr>
        <p:spPr>
          <a:xfrm>
            <a:off x="1957389" y="255589"/>
            <a:ext cx="8599487" cy="644525"/>
          </a:xfrm>
          <a:prstGeom prst="rect">
            <a:avLst/>
          </a:prstGeom>
          <a:noFill/>
          <a:ln>
            <a:noFill/>
          </a:ln>
        </p:spPr>
        <p:txBody>
          <a:bodyPr spcFirstLastPara="1" lIns="68575" tIns="34275" rIns="68575" bIns="34275" anchor="ct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54BC"/>
              </a:buClr>
              <a:buSzPts val="3300"/>
              <a:buFont typeface="Work Sans"/>
              <a:buNone/>
              <a:defRPr sz="45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lgn="l">
              <a:defRPr/>
            </a:pPr>
            <a:r>
              <a:rPr lang="es-CO" sz="2800" b="1" kern="0" dirty="0">
                <a:solidFill>
                  <a:schemeClr val="tx1"/>
                </a:solidFill>
              </a:rPr>
              <a:t>Elementos conceptuales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ppt_x"/>
                                          </p:val>
                                        </p:tav>
                                        <p:tav tm="100000">
                                          <p:val>
                                            <p:strVal val="#ppt_x"/>
                                          </p:val>
                                        </p:tav>
                                      </p:tavLst>
                                    </p:anim>
                                    <p:anim calcmode="lin" valueType="num">
                                      <p:cBhvr additive="base">
                                        <p:cTn id="6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6" fill="hold" nodeType="clickPar">
                      <p:stCondLst>
                        <p:cond delay="indefinite"/>
                      </p:stCondLst>
                      <p:childTnLst>
                        <p:par>
                          <p:cTn id="77" fill="hold" nodeType="withGroup">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7"/>
                                        </p:tgtEl>
                                        <p:attrNameLst>
                                          <p:attrName>style.visibility</p:attrName>
                                        </p:attrNameLst>
                                      </p:cBhvr>
                                      <p:to>
                                        <p:strVal val="visible"/>
                                      </p:to>
                                    </p:set>
                                    <p:anim calcmode="lin" valueType="num">
                                      <p:cBhvr additive="base">
                                        <p:cTn id="80" dur="500" fill="hold"/>
                                        <p:tgtEl>
                                          <p:spTgt spid="7"/>
                                        </p:tgtEl>
                                        <p:attrNameLst>
                                          <p:attrName>ppt_x</p:attrName>
                                        </p:attrNameLst>
                                      </p:cBhvr>
                                      <p:tavLst>
                                        <p:tav tm="0">
                                          <p:val>
                                            <p:strVal val="#ppt_x"/>
                                          </p:val>
                                        </p:tav>
                                        <p:tav tm="100000">
                                          <p:val>
                                            <p:strVal val="#ppt_x"/>
                                          </p:val>
                                        </p:tav>
                                      </p:tavLst>
                                    </p:anim>
                                    <p:anim calcmode="lin" valueType="num">
                                      <p:cBhvr additive="base">
                                        <p:cTn id="8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82" fill="hold" nodeType="clickPar">
                      <p:stCondLst>
                        <p:cond delay="indefinite"/>
                      </p:stCondLst>
                      <p:childTnLst>
                        <p:par>
                          <p:cTn id="83" fill="hold" nodeType="withGroup">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1000"/>
                                        <p:tgtEl>
                                          <p:spTgt spid="16"/>
                                        </p:tgtEl>
                                      </p:cBhvr>
                                    </p:animEffect>
                                    <p:anim calcmode="lin" valueType="num">
                                      <p:cBhvr>
                                        <p:cTn id="87" dur="1000" fill="hold"/>
                                        <p:tgtEl>
                                          <p:spTgt spid="16"/>
                                        </p:tgtEl>
                                        <p:attrNameLst>
                                          <p:attrName>ppt_x</p:attrName>
                                        </p:attrNameLst>
                                      </p:cBhvr>
                                      <p:tavLst>
                                        <p:tav tm="0">
                                          <p:val>
                                            <p:strVal val="#ppt_x"/>
                                          </p:val>
                                        </p:tav>
                                        <p:tav tm="100000">
                                          <p:val>
                                            <p:strVal val="#ppt_x"/>
                                          </p:val>
                                        </p:tav>
                                      </p:tavLst>
                                    </p:anim>
                                    <p:anim calcmode="lin" valueType="num">
                                      <p:cBhvr>
                                        <p:cTn id="8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15"/>
                                        </p:tgtEl>
                                        <p:attrNameLst>
                                          <p:attrName>style.visibility</p:attrName>
                                        </p:attrNameLst>
                                      </p:cBhvr>
                                      <p:to>
                                        <p:strVal val="visible"/>
                                      </p:to>
                                    </p:set>
                                    <p:anim calcmode="lin" valueType="num">
                                      <p:cBhvr>
                                        <p:cTn id="93" dur="1000" fill="hold"/>
                                        <p:tgtEl>
                                          <p:spTgt spid="15"/>
                                        </p:tgtEl>
                                        <p:attrNameLst>
                                          <p:attrName>ppt_w</p:attrName>
                                        </p:attrNameLst>
                                      </p:cBhvr>
                                      <p:tavLst>
                                        <p:tav tm="0">
                                          <p:val>
                                            <p:fltVal val="0"/>
                                          </p:val>
                                        </p:tav>
                                        <p:tav tm="100000">
                                          <p:val>
                                            <p:strVal val="#ppt_w"/>
                                          </p:val>
                                        </p:tav>
                                      </p:tavLst>
                                    </p:anim>
                                    <p:anim calcmode="lin" valueType="num">
                                      <p:cBhvr>
                                        <p:cTn id="94" dur="1000" fill="hold"/>
                                        <p:tgtEl>
                                          <p:spTgt spid="15"/>
                                        </p:tgtEl>
                                        <p:attrNameLst>
                                          <p:attrName>ppt_h</p:attrName>
                                        </p:attrNameLst>
                                      </p:cBhvr>
                                      <p:tavLst>
                                        <p:tav tm="0">
                                          <p:val>
                                            <p:fltVal val="0"/>
                                          </p:val>
                                        </p:tav>
                                        <p:tav tm="100000">
                                          <p:val>
                                            <p:strVal val="#ppt_h"/>
                                          </p:val>
                                        </p:tav>
                                      </p:tavLst>
                                    </p:anim>
                                    <p:anim calcmode="lin" valueType="num">
                                      <p:cBhvr>
                                        <p:cTn id="95" dur="1000" fill="hold"/>
                                        <p:tgtEl>
                                          <p:spTgt spid="15"/>
                                        </p:tgtEl>
                                        <p:attrNameLst>
                                          <p:attrName>style.rotation</p:attrName>
                                        </p:attrNameLst>
                                      </p:cBhvr>
                                      <p:tavLst>
                                        <p:tav tm="0">
                                          <p:val>
                                            <p:fltVal val="90"/>
                                          </p:val>
                                        </p:tav>
                                        <p:tav tm="100000">
                                          <p:val>
                                            <p:fltVal val="0"/>
                                          </p:val>
                                        </p:tav>
                                      </p:tavLst>
                                    </p:anim>
                                    <p:animEffect transition="in" filter="fade">
                                      <p:cBhvr>
                                        <p:cTn id="96" dur="1000"/>
                                        <p:tgtEl>
                                          <p:spTgt spid="15"/>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45" presetClass="entr" presetSubtype="0" fill="hold" nodeType="clickEffect">
                                  <p:stCondLst>
                                    <p:cond delay="0"/>
                                  </p:stCondLst>
                                  <p:childTnLst>
                                    <p:set>
                                      <p:cBhvr>
                                        <p:cTn id="100" dur="1" fill="hold">
                                          <p:stCondLst>
                                            <p:cond delay="0"/>
                                          </p:stCondLst>
                                        </p:cTn>
                                        <p:tgtEl>
                                          <p:spTgt spid="9"/>
                                        </p:tgtEl>
                                        <p:attrNameLst>
                                          <p:attrName>style.visibility</p:attrName>
                                        </p:attrNameLst>
                                      </p:cBhvr>
                                      <p:to>
                                        <p:strVal val="visible"/>
                                      </p:to>
                                    </p:set>
                                    <p:animEffect transition="in" filter="fade">
                                      <p:cBhvr>
                                        <p:cTn id="101" dur="2000"/>
                                        <p:tgtEl>
                                          <p:spTgt spid="9"/>
                                        </p:tgtEl>
                                      </p:cBhvr>
                                    </p:animEffect>
                                    <p:anim calcmode="lin" valueType="num">
                                      <p:cBhvr>
                                        <p:cTn id="102" dur="2000" fill="hold"/>
                                        <p:tgtEl>
                                          <p:spTgt spid="9"/>
                                        </p:tgtEl>
                                        <p:attrNameLst>
                                          <p:attrName>ppt_w</p:attrName>
                                        </p:attrNameLst>
                                      </p:cBhvr>
                                      <p:tavLst>
                                        <p:tav tm="0" fmla="#ppt_w*sin(2.5*pi*$)">
                                          <p:val>
                                            <p:fltVal val="0"/>
                                          </p:val>
                                        </p:tav>
                                        <p:tav tm="100000">
                                          <p:val>
                                            <p:fltVal val="1"/>
                                          </p:val>
                                        </p:tav>
                                      </p:tavLst>
                                    </p:anim>
                                    <p:anim calcmode="lin" valueType="num">
                                      <p:cBhvr>
                                        <p:cTn id="103"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04" fill="hold" nodeType="clickPar">
                      <p:stCondLst>
                        <p:cond delay="indefinite"/>
                      </p:stCondLst>
                      <p:childTnLst>
                        <p:par>
                          <p:cTn id="105" fill="hold" nodeType="withGroup">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21"/>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22"/>
                                        </p:tgtEl>
                                        <p:attrNameLst>
                                          <p:attrName>style.visibility</p:attrName>
                                        </p:attrNameLst>
                                      </p:cBhvr>
                                      <p:to>
                                        <p:strVal val="visible"/>
                                      </p:to>
                                    </p:se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26" presetClass="entr" presetSubtype="0" fill="hold" grpId="0" nodeType="click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wipe(down)">
                                      <p:cBhvr>
                                        <p:cTn id="116" dur="580">
                                          <p:stCondLst>
                                            <p:cond delay="0"/>
                                          </p:stCondLst>
                                        </p:cTn>
                                        <p:tgtEl>
                                          <p:spTgt spid="23"/>
                                        </p:tgtEl>
                                      </p:cBhvr>
                                    </p:animEffect>
                                    <p:anim calcmode="lin" valueType="num">
                                      <p:cBhvr>
                                        <p:cTn id="117"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18"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19"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20"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21"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22" dur="26">
                                          <p:stCondLst>
                                            <p:cond delay="650"/>
                                          </p:stCondLst>
                                        </p:cTn>
                                        <p:tgtEl>
                                          <p:spTgt spid="23"/>
                                        </p:tgtEl>
                                      </p:cBhvr>
                                      <p:to x="100000" y="60000"/>
                                    </p:animScale>
                                    <p:animScale>
                                      <p:cBhvr>
                                        <p:cTn id="123" dur="166" decel="50000">
                                          <p:stCondLst>
                                            <p:cond delay="676"/>
                                          </p:stCondLst>
                                        </p:cTn>
                                        <p:tgtEl>
                                          <p:spTgt spid="23"/>
                                        </p:tgtEl>
                                      </p:cBhvr>
                                      <p:to x="100000" y="100000"/>
                                    </p:animScale>
                                    <p:animScale>
                                      <p:cBhvr>
                                        <p:cTn id="124" dur="26">
                                          <p:stCondLst>
                                            <p:cond delay="1312"/>
                                          </p:stCondLst>
                                        </p:cTn>
                                        <p:tgtEl>
                                          <p:spTgt spid="23"/>
                                        </p:tgtEl>
                                      </p:cBhvr>
                                      <p:to x="100000" y="80000"/>
                                    </p:animScale>
                                    <p:animScale>
                                      <p:cBhvr>
                                        <p:cTn id="125" dur="166" decel="50000">
                                          <p:stCondLst>
                                            <p:cond delay="1338"/>
                                          </p:stCondLst>
                                        </p:cTn>
                                        <p:tgtEl>
                                          <p:spTgt spid="23"/>
                                        </p:tgtEl>
                                      </p:cBhvr>
                                      <p:to x="100000" y="100000"/>
                                    </p:animScale>
                                    <p:animScale>
                                      <p:cBhvr>
                                        <p:cTn id="126" dur="26">
                                          <p:stCondLst>
                                            <p:cond delay="1642"/>
                                          </p:stCondLst>
                                        </p:cTn>
                                        <p:tgtEl>
                                          <p:spTgt spid="23"/>
                                        </p:tgtEl>
                                      </p:cBhvr>
                                      <p:to x="100000" y="90000"/>
                                    </p:animScale>
                                    <p:animScale>
                                      <p:cBhvr>
                                        <p:cTn id="127" dur="166" decel="50000">
                                          <p:stCondLst>
                                            <p:cond delay="1668"/>
                                          </p:stCondLst>
                                        </p:cTn>
                                        <p:tgtEl>
                                          <p:spTgt spid="23"/>
                                        </p:tgtEl>
                                      </p:cBhvr>
                                      <p:to x="100000" y="100000"/>
                                    </p:animScale>
                                    <p:animScale>
                                      <p:cBhvr>
                                        <p:cTn id="128" dur="26">
                                          <p:stCondLst>
                                            <p:cond delay="1808"/>
                                          </p:stCondLst>
                                        </p:cTn>
                                        <p:tgtEl>
                                          <p:spTgt spid="23"/>
                                        </p:tgtEl>
                                      </p:cBhvr>
                                      <p:to x="100000" y="95000"/>
                                    </p:animScale>
                                    <p:animScale>
                                      <p:cBhvr>
                                        <p:cTn id="129"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P spid="12" grpId="0"/>
      <p:bldP spid="13" grpId="0"/>
      <p:bldP spid="14" grpId="0"/>
      <p:bldP spid="15" grpId="0"/>
      <p:bldP spid="16" grpId="0"/>
      <p:bldP spid="17" grpId="0"/>
      <p:bldP spid="18" grpId="0"/>
      <p:bldP spid="19" grpId="0" animBg="1"/>
      <p:bldP spid="20" grpId="0" animBg="1"/>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Google Shape;245;p32"/>
          <p:cNvSpPr txBox="1">
            <a:spLocks/>
          </p:cNvSpPr>
          <p:nvPr/>
        </p:nvSpPr>
        <p:spPr>
          <a:xfrm>
            <a:off x="1985382" y="274251"/>
            <a:ext cx="8599487" cy="644525"/>
          </a:xfrm>
          <a:prstGeom prst="rect">
            <a:avLst/>
          </a:prstGeom>
          <a:noFill/>
          <a:ln>
            <a:noFill/>
          </a:ln>
        </p:spPr>
        <p:txBody>
          <a:bodyPr spcFirstLastPara="1" lIns="68575" tIns="34275" rIns="68575" bIns="34275" anchor="ct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54BC"/>
              </a:buClr>
              <a:buSzPts val="3300"/>
              <a:buFont typeface="Work Sans"/>
              <a:buNone/>
              <a:defRPr sz="45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lgn="l">
              <a:defRPr/>
            </a:pPr>
            <a:r>
              <a:rPr lang="es-CO" sz="2800" b="1" kern="0" dirty="0">
                <a:solidFill>
                  <a:schemeClr val="tx1"/>
                </a:solidFill>
              </a:rPr>
              <a:t>Elementos conceptuales </a:t>
            </a:r>
          </a:p>
        </p:txBody>
      </p:sp>
      <p:sp>
        <p:nvSpPr>
          <p:cNvPr id="24" name="Rectángulo 23"/>
          <p:cNvSpPr/>
          <p:nvPr/>
        </p:nvSpPr>
        <p:spPr>
          <a:xfrm>
            <a:off x="2065727" y="1050731"/>
            <a:ext cx="8345487" cy="1077218"/>
          </a:xfrm>
          <a:prstGeom prst="rect">
            <a:avLst/>
          </a:prstGeom>
        </p:spPr>
        <p:txBody>
          <a:bodyPr>
            <a:spAutoFit/>
          </a:bodyPr>
          <a:lstStyle/>
          <a:p>
            <a:pPr algn="just">
              <a:buClr>
                <a:srgbClr val="000000"/>
              </a:buClr>
              <a:defRPr/>
            </a:pPr>
            <a:r>
              <a:rPr lang="es-ES" sz="1600" kern="0" dirty="0">
                <a:cs typeface="Arial" panose="020B0604020202020204" pitchFamily="34" charset="0"/>
                <a:sym typeface="Arial"/>
              </a:rPr>
              <a:t>La certificación de causas tiene como una de sus finalidades la construcción de cadenas fisiopatológicas que parten del registro de los diagnósticos consignados con el fin de tener estadísticas de los procesos de morbimortalidad de la población. Para efectuar estas construcciones es necesario tener en cuenta los siguientes conceptos:</a:t>
            </a:r>
            <a:endParaRPr lang="es-CO" sz="1600" kern="0" dirty="0">
              <a:cs typeface="Arial" panose="020B0604020202020204" pitchFamily="34" charset="0"/>
              <a:sym typeface="Arial"/>
            </a:endParaRPr>
          </a:p>
        </p:txBody>
      </p:sp>
      <p:sp>
        <p:nvSpPr>
          <p:cNvPr id="27" name="CuadroTexto 26"/>
          <p:cNvSpPr txBox="1"/>
          <p:nvPr/>
        </p:nvSpPr>
        <p:spPr>
          <a:xfrm>
            <a:off x="2084389" y="2276008"/>
            <a:ext cx="2276473" cy="2908489"/>
          </a:xfrm>
          <a:prstGeom prst="rect">
            <a:avLst/>
          </a:prstGeom>
          <a:noFill/>
          <a:ln>
            <a:solidFill>
              <a:schemeClr val="accent1"/>
            </a:solidFill>
          </a:ln>
        </p:spPr>
        <p:txBody>
          <a:bodyPr wrap="square">
            <a:spAutoFit/>
          </a:bodyPr>
          <a:lstStyle/>
          <a:p>
            <a:pPr algn="ctr">
              <a:buClr>
                <a:srgbClr val="000000"/>
              </a:buClr>
              <a:defRPr/>
            </a:pPr>
            <a:r>
              <a:rPr lang="es-ES" sz="1500" b="1" kern="0" dirty="0">
                <a:solidFill>
                  <a:srgbClr val="00B050"/>
                </a:solidFill>
                <a:cs typeface="Arial" panose="020B0604020202020204" pitchFamily="34" charset="0"/>
                <a:sym typeface="Arial"/>
              </a:rPr>
              <a:t>   </a:t>
            </a:r>
            <a:r>
              <a:rPr lang="es-ES" sz="1500" b="1" kern="0" dirty="0">
                <a:solidFill>
                  <a:srgbClr val="FF0000"/>
                </a:solidFill>
                <a:cs typeface="Arial" panose="020B0604020202020204" pitchFamily="34" charset="0"/>
                <a:sym typeface="Arial"/>
              </a:rPr>
              <a:t>Secuencia</a:t>
            </a:r>
          </a:p>
          <a:p>
            <a:pPr>
              <a:buClr>
                <a:srgbClr val="000000"/>
              </a:buClr>
              <a:defRPr/>
            </a:pPr>
            <a:endParaRPr lang="es-CO" sz="1050" kern="0" dirty="0">
              <a:solidFill>
                <a:srgbClr val="000000"/>
              </a:solidFill>
              <a:latin typeface="Arial"/>
              <a:cs typeface="Arial"/>
              <a:sym typeface="Arial"/>
            </a:endParaRPr>
          </a:p>
          <a:p>
            <a:pPr>
              <a:buClr>
                <a:srgbClr val="000000"/>
              </a:buClr>
              <a:defRPr/>
            </a:pPr>
            <a:endParaRPr lang="es-CO" sz="1050" kern="0" dirty="0">
              <a:solidFill>
                <a:srgbClr val="000000"/>
              </a:solidFill>
              <a:latin typeface="Arial"/>
              <a:cs typeface="Arial"/>
              <a:sym typeface="Arial"/>
            </a:endParaRPr>
          </a:p>
          <a:p>
            <a:pPr>
              <a:buClr>
                <a:srgbClr val="000000"/>
              </a:buClr>
              <a:defRPr/>
            </a:pPr>
            <a:endParaRPr lang="es-CO" sz="1050" kern="0" dirty="0">
              <a:solidFill>
                <a:srgbClr val="000000"/>
              </a:solidFill>
              <a:latin typeface="Arial"/>
              <a:cs typeface="Arial"/>
              <a:sym typeface="Arial"/>
            </a:endParaRPr>
          </a:p>
          <a:p>
            <a:pPr>
              <a:buClr>
                <a:srgbClr val="000000"/>
              </a:buClr>
              <a:defRPr/>
            </a:pPr>
            <a:endParaRPr lang="es-CO" sz="1050" kern="0" dirty="0">
              <a:solidFill>
                <a:srgbClr val="000000"/>
              </a:solidFill>
              <a:latin typeface="Arial"/>
              <a:cs typeface="Arial"/>
              <a:sym typeface="Arial"/>
            </a:endParaRPr>
          </a:p>
          <a:p>
            <a:pPr>
              <a:buClr>
                <a:srgbClr val="000000"/>
              </a:buClr>
              <a:defRPr/>
            </a:pPr>
            <a:endParaRPr lang="es-CO" sz="1050" kern="0" dirty="0">
              <a:solidFill>
                <a:srgbClr val="000000"/>
              </a:solidFill>
              <a:latin typeface="Arial"/>
              <a:cs typeface="Arial"/>
              <a:sym typeface="Arial"/>
            </a:endParaRPr>
          </a:p>
          <a:p>
            <a:pPr>
              <a:buClr>
                <a:srgbClr val="000000"/>
              </a:buClr>
              <a:defRPr/>
            </a:pPr>
            <a:endParaRPr lang="es-CO" sz="1050" kern="0" dirty="0">
              <a:solidFill>
                <a:srgbClr val="000000"/>
              </a:solidFill>
              <a:latin typeface="Arial"/>
              <a:cs typeface="Arial"/>
              <a:sym typeface="Arial"/>
            </a:endParaRPr>
          </a:p>
          <a:p>
            <a:pPr>
              <a:buClr>
                <a:srgbClr val="000000"/>
              </a:buClr>
              <a:defRPr/>
            </a:pPr>
            <a:endParaRPr lang="es-CO" sz="1050" kern="0" dirty="0">
              <a:solidFill>
                <a:srgbClr val="000000"/>
              </a:solidFill>
              <a:latin typeface="Arial"/>
              <a:cs typeface="Arial"/>
              <a:sym typeface="Arial"/>
            </a:endParaRPr>
          </a:p>
          <a:p>
            <a:pPr algn="just">
              <a:buClr>
                <a:srgbClr val="000000"/>
              </a:buClr>
              <a:defRPr/>
            </a:pPr>
            <a:r>
              <a:rPr lang="es-ES" sz="1400" b="1" kern="0" dirty="0">
                <a:cs typeface="Arial" panose="020B0604020202020204" pitchFamily="34" charset="0"/>
                <a:sym typeface="Arial"/>
              </a:rPr>
              <a:t>Cadena o serie de eventos médicos en los cuales cada enfermedad es una complicación de o es causado por la enfermedad que lo antecede.</a:t>
            </a:r>
            <a:endParaRPr lang="es-CO" sz="1400" b="1" kern="0" dirty="0">
              <a:cs typeface="Arial" panose="020B0604020202020204" pitchFamily="34" charset="0"/>
              <a:sym typeface="Arial"/>
            </a:endParaRPr>
          </a:p>
          <a:p>
            <a:pPr>
              <a:buClr>
                <a:srgbClr val="000000"/>
              </a:buClr>
              <a:defRPr/>
            </a:pPr>
            <a:endParaRPr lang="es-CO" sz="1050" kern="0" dirty="0">
              <a:solidFill>
                <a:srgbClr val="000000"/>
              </a:solidFill>
              <a:latin typeface="Arial"/>
              <a:cs typeface="Arial"/>
              <a:sym typeface="Arial"/>
            </a:endParaRPr>
          </a:p>
        </p:txBody>
      </p:sp>
      <p:sp>
        <p:nvSpPr>
          <p:cNvPr id="28" name="CuadroTexto 27"/>
          <p:cNvSpPr txBox="1"/>
          <p:nvPr/>
        </p:nvSpPr>
        <p:spPr>
          <a:xfrm>
            <a:off x="4784819" y="2239964"/>
            <a:ext cx="2234195" cy="3416320"/>
          </a:xfrm>
          <a:prstGeom prst="rect">
            <a:avLst/>
          </a:prstGeom>
          <a:noFill/>
          <a:ln>
            <a:solidFill>
              <a:schemeClr val="accent1"/>
            </a:solidFill>
          </a:ln>
        </p:spPr>
        <p:txBody>
          <a:bodyPr wrap="square">
            <a:spAutoFit/>
          </a:bodyPr>
          <a:lstStyle/>
          <a:p>
            <a:pPr algn="ctr">
              <a:buClr>
                <a:srgbClr val="000000"/>
              </a:buClr>
              <a:defRPr/>
            </a:pPr>
            <a:r>
              <a:rPr lang="es-ES" sz="1500" b="1" kern="0" dirty="0">
                <a:solidFill>
                  <a:srgbClr val="FF0000"/>
                </a:solidFill>
                <a:cs typeface="Arial" panose="020B0604020202020204" pitchFamily="34" charset="0"/>
                <a:sym typeface="Arial"/>
              </a:rPr>
              <a:t>Relación Causal</a:t>
            </a:r>
          </a:p>
          <a:p>
            <a:pPr>
              <a:buClr>
                <a:srgbClr val="000000"/>
              </a:buClr>
              <a:defRPr/>
            </a:pPr>
            <a:endParaRPr lang="es-ES" sz="1500" b="1" kern="0" dirty="0">
              <a:solidFill>
                <a:srgbClr val="00B050"/>
              </a:solidFill>
              <a:cs typeface="Arial" panose="020B0604020202020204" pitchFamily="34" charset="0"/>
              <a:sym typeface="Arial"/>
            </a:endParaRPr>
          </a:p>
          <a:p>
            <a:pPr>
              <a:buClr>
                <a:srgbClr val="000000"/>
              </a:buClr>
              <a:defRPr/>
            </a:pPr>
            <a:endParaRPr lang="es-ES" sz="1500" b="1" kern="0" dirty="0">
              <a:solidFill>
                <a:srgbClr val="00B050"/>
              </a:solidFill>
              <a:cs typeface="Arial" panose="020B0604020202020204" pitchFamily="34" charset="0"/>
              <a:sym typeface="Arial"/>
            </a:endParaRPr>
          </a:p>
          <a:p>
            <a:pPr>
              <a:buClr>
                <a:srgbClr val="000000"/>
              </a:buClr>
              <a:defRPr/>
            </a:pPr>
            <a:endParaRPr lang="es-ES" sz="1500" b="1" kern="0" dirty="0">
              <a:solidFill>
                <a:srgbClr val="00B050"/>
              </a:solidFill>
              <a:cs typeface="Arial" panose="020B0604020202020204" pitchFamily="34" charset="0"/>
              <a:sym typeface="Arial"/>
            </a:endParaRPr>
          </a:p>
          <a:p>
            <a:pPr>
              <a:buClr>
                <a:srgbClr val="000000"/>
              </a:buClr>
              <a:defRPr/>
            </a:pPr>
            <a:endParaRPr lang="es-ES" sz="1500" b="1" kern="0" dirty="0">
              <a:solidFill>
                <a:srgbClr val="00B050"/>
              </a:solidFill>
              <a:cs typeface="Arial" panose="020B0604020202020204" pitchFamily="34" charset="0"/>
              <a:sym typeface="Arial"/>
            </a:endParaRPr>
          </a:p>
          <a:p>
            <a:pPr>
              <a:buClr>
                <a:srgbClr val="000000"/>
              </a:buClr>
              <a:defRPr/>
            </a:pPr>
            <a:endParaRPr lang="es-ES" sz="1500" b="1" kern="0" dirty="0">
              <a:solidFill>
                <a:srgbClr val="00B050"/>
              </a:solidFill>
              <a:cs typeface="Arial" panose="020B0604020202020204" pitchFamily="34" charset="0"/>
              <a:sym typeface="Arial"/>
            </a:endParaRPr>
          </a:p>
          <a:p>
            <a:pPr algn="just">
              <a:buClr>
                <a:srgbClr val="000000"/>
              </a:buClr>
              <a:defRPr/>
            </a:pPr>
            <a:r>
              <a:rPr lang="es-CO" sz="1400" b="1" kern="0" dirty="0">
                <a:cs typeface="Arial" panose="020B0604020202020204" pitchFamily="34" charset="0"/>
                <a:sym typeface="Arial"/>
              </a:rPr>
              <a:t>Asociación clínicamente factible que surge entre una enfermedad y otra que la desencadena, y donde se puede identificar que la última causa informada es el punto originario antecedente o punto de partida de todas las demás.</a:t>
            </a:r>
          </a:p>
        </p:txBody>
      </p:sp>
      <p:sp>
        <p:nvSpPr>
          <p:cNvPr id="29" name="CuadroTexto 28"/>
          <p:cNvSpPr txBox="1"/>
          <p:nvPr/>
        </p:nvSpPr>
        <p:spPr>
          <a:xfrm>
            <a:off x="7342916" y="2225676"/>
            <a:ext cx="2234195" cy="2554545"/>
          </a:xfrm>
          <a:prstGeom prst="rect">
            <a:avLst/>
          </a:prstGeom>
          <a:noFill/>
          <a:ln>
            <a:solidFill>
              <a:schemeClr val="accent1"/>
            </a:solidFill>
          </a:ln>
        </p:spPr>
        <p:txBody>
          <a:bodyPr wrap="square">
            <a:spAutoFit/>
          </a:bodyPr>
          <a:lstStyle/>
          <a:p>
            <a:pPr algn="ctr">
              <a:buClr>
                <a:srgbClr val="000000"/>
              </a:buClr>
              <a:defRPr/>
            </a:pPr>
            <a:r>
              <a:rPr lang="es-ES" sz="1500" b="1" kern="0" dirty="0">
                <a:solidFill>
                  <a:srgbClr val="FF0000"/>
                </a:solidFill>
                <a:cs typeface="Arial" panose="020B0604020202020204" pitchFamily="34" charset="0"/>
                <a:sym typeface="Arial"/>
              </a:rPr>
              <a:t>Duración</a:t>
            </a:r>
          </a:p>
          <a:p>
            <a:pPr>
              <a:buClr>
                <a:srgbClr val="000000"/>
              </a:buClr>
              <a:defRPr/>
            </a:pPr>
            <a:endParaRPr lang="es-ES" sz="1500" b="1" kern="0" dirty="0">
              <a:solidFill>
                <a:srgbClr val="00B050"/>
              </a:solidFill>
              <a:cs typeface="Arial" panose="020B0604020202020204" pitchFamily="34" charset="0"/>
              <a:sym typeface="Arial"/>
            </a:endParaRPr>
          </a:p>
          <a:p>
            <a:pPr>
              <a:buClr>
                <a:srgbClr val="000000"/>
              </a:buClr>
              <a:defRPr/>
            </a:pPr>
            <a:endParaRPr lang="es-ES" sz="1500" b="1" kern="0" dirty="0">
              <a:solidFill>
                <a:srgbClr val="00B050"/>
              </a:solidFill>
              <a:cs typeface="Arial" panose="020B0604020202020204" pitchFamily="34" charset="0"/>
              <a:sym typeface="Arial"/>
            </a:endParaRPr>
          </a:p>
          <a:p>
            <a:pPr>
              <a:buClr>
                <a:srgbClr val="000000"/>
              </a:buClr>
              <a:defRPr/>
            </a:pPr>
            <a:endParaRPr lang="es-CO" sz="1500" b="1" kern="0" dirty="0">
              <a:solidFill>
                <a:srgbClr val="00B050"/>
              </a:solidFill>
              <a:cs typeface="Arial" panose="020B0604020202020204" pitchFamily="34" charset="0"/>
              <a:sym typeface="Arial"/>
            </a:endParaRPr>
          </a:p>
          <a:p>
            <a:pPr>
              <a:buClr>
                <a:srgbClr val="000000"/>
              </a:buClr>
              <a:defRPr/>
            </a:pPr>
            <a:endParaRPr lang="es-CO" sz="1500" b="1" kern="0" dirty="0">
              <a:solidFill>
                <a:srgbClr val="00B050"/>
              </a:solidFill>
              <a:cs typeface="Arial" panose="020B0604020202020204" pitchFamily="34" charset="0"/>
              <a:sym typeface="Arial"/>
            </a:endParaRPr>
          </a:p>
          <a:p>
            <a:pPr>
              <a:buClr>
                <a:srgbClr val="000000"/>
              </a:buClr>
              <a:defRPr/>
            </a:pPr>
            <a:endParaRPr lang="es-CO" sz="1500" b="1" kern="0" dirty="0">
              <a:solidFill>
                <a:srgbClr val="00B050"/>
              </a:solidFill>
              <a:cs typeface="Arial" panose="020B0604020202020204" pitchFamily="34" charset="0"/>
              <a:sym typeface="Arial"/>
            </a:endParaRPr>
          </a:p>
          <a:p>
            <a:pPr algn="just">
              <a:buClr>
                <a:srgbClr val="000000"/>
              </a:buClr>
              <a:defRPr/>
            </a:pPr>
            <a:r>
              <a:rPr lang="es-CO" sz="1400" b="1" kern="0" dirty="0">
                <a:cs typeface="Arial" panose="020B0604020202020204" pitchFamily="34" charset="0"/>
                <a:sym typeface="Arial"/>
              </a:rPr>
              <a:t>Es el periodo de tiempo entre el inicio de la enfermedad y el momento de la defunción (secuencia cronológica)</a:t>
            </a:r>
          </a:p>
        </p:txBody>
      </p:sp>
      <p:grpSp>
        <p:nvGrpSpPr>
          <p:cNvPr id="27655" name="Grupo 29"/>
          <p:cNvGrpSpPr>
            <a:grpSpLocks/>
          </p:cNvGrpSpPr>
          <p:nvPr/>
        </p:nvGrpSpPr>
        <p:grpSpPr bwMode="auto">
          <a:xfrm>
            <a:off x="2965931" y="2738410"/>
            <a:ext cx="381000" cy="611187"/>
            <a:chOff x="1214337" y="2479100"/>
            <a:chExt cx="458783" cy="818418"/>
          </a:xfrm>
        </p:grpSpPr>
        <p:sp>
          <p:nvSpPr>
            <p:cNvPr id="31" name="Rectángulo 30"/>
            <p:cNvSpPr/>
            <p:nvPr/>
          </p:nvSpPr>
          <p:spPr>
            <a:xfrm>
              <a:off x="1214337" y="2783083"/>
              <a:ext cx="175867" cy="20832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32" name="Rectángulo 31"/>
            <p:cNvSpPr/>
            <p:nvPr/>
          </p:nvSpPr>
          <p:spPr>
            <a:xfrm>
              <a:off x="1214337" y="3118954"/>
              <a:ext cx="185424" cy="17856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33" name="Flecha curvada hacia la izquierda 50"/>
            <p:cNvSpPr/>
            <p:nvPr/>
          </p:nvSpPr>
          <p:spPr>
            <a:xfrm>
              <a:off x="1439905" y="2564131"/>
              <a:ext cx="219833" cy="31248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073763"/>
                </a:solidFill>
                <a:latin typeface="Arial"/>
                <a:sym typeface="Arial"/>
              </a:endParaRPr>
            </a:p>
          </p:txBody>
        </p:sp>
        <p:sp>
          <p:nvSpPr>
            <p:cNvPr id="34" name="Flecha curvada hacia la izquierda 51"/>
            <p:cNvSpPr/>
            <p:nvPr/>
          </p:nvSpPr>
          <p:spPr>
            <a:xfrm>
              <a:off x="1453286" y="2959522"/>
              <a:ext cx="219834" cy="31248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073763"/>
                </a:solidFill>
                <a:latin typeface="Arial"/>
                <a:sym typeface="Arial"/>
              </a:endParaRPr>
            </a:p>
          </p:txBody>
        </p:sp>
        <p:sp>
          <p:nvSpPr>
            <p:cNvPr id="35" name="Rectángulo 34"/>
            <p:cNvSpPr/>
            <p:nvPr/>
          </p:nvSpPr>
          <p:spPr>
            <a:xfrm>
              <a:off x="1214337" y="2479100"/>
              <a:ext cx="177778" cy="20619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grpSp>
      <p:grpSp>
        <p:nvGrpSpPr>
          <p:cNvPr id="27656" name="Grupo 35"/>
          <p:cNvGrpSpPr>
            <a:grpSpLocks/>
          </p:cNvGrpSpPr>
          <p:nvPr/>
        </p:nvGrpSpPr>
        <p:grpSpPr bwMode="auto">
          <a:xfrm>
            <a:off x="5625363" y="2667686"/>
            <a:ext cx="155575" cy="703262"/>
            <a:chOff x="3353080" y="2473848"/>
            <a:chExt cx="206004" cy="936760"/>
          </a:xfrm>
        </p:grpSpPr>
        <p:sp>
          <p:nvSpPr>
            <p:cNvPr id="37" name="Rectángulo 36"/>
            <p:cNvSpPr/>
            <p:nvPr/>
          </p:nvSpPr>
          <p:spPr>
            <a:xfrm>
              <a:off x="3353080" y="2839670"/>
              <a:ext cx="195493" cy="20722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38" name="Rectángulo 37"/>
            <p:cNvSpPr/>
            <p:nvPr/>
          </p:nvSpPr>
          <p:spPr>
            <a:xfrm>
              <a:off x="3363590" y="3205494"/>
              <a:ext cx="195494" cy="2051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39" name="Rectángulo 38"/>
            <p:cNvSpPr/>
            <p:nvPr/>
          </p:nvSpPr>
          <p:spPr>
            <a:xfrm>
              <a:off x="3353080" y="2473848"/>
              <a:ext cx="195493" cy="2051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40" name="Flecha abajo 57"/>
            <p:cNvSpPr/>
            <p:nvPr/>
          </p:nvSpPr>
          <p:spPr>
            <a:xfrm>
              <a:off x="3405631" y="2678962"/>
              <a:ext cx="100900" cy="1607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41" name="Flecha abajo 58"/>
            <p:cNvSpPr/>
            <p:nvPr/>
          </p:nvSpPr>
          <p:spPr>
            <a:xfrm>
              <a:off x="3399326" y="3042670"/>
              <a:ext cx="103001" cy="1607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grpSp>
      <p:grpSp>
        <p:nvGrpSpPr>
          <p:cNvPr id="27657" name="Grupo 41"/>
          <p:cNvGrpSpPr>
            <a:grpSpLocks/>
          </p:cNvGrpSpPr>
          <p:nvPr/>
        </p:nvGrpSpPr>
        <p:grpSpPr bwMode="auto">
          <a:xfrm>
            <a:off x="8302576" y="2765019"/>
            <a:ext cx="401638" cy="419100"/>
            <a:chOff x="5448327" y="2606129"/>
            <a:chExt cx="536027" cy="558644"/>
          </a:xfrm>
        </p:grpSpPr>
        <p:sp>
          <p:nvSpPr>
            <p:cNvPr id="43" name="Conector 60"/>
            <p:cNvSpPr/>
            <p:nvPr/>
          </p:nvSpPr>
          <p:spPr>
            <a:xfrm>
              <a:off x="5448327" y="2606129"/>
              <a:ext cx="536027" cy="558644"/>
            </a:xfrm>
            <a:prstGeom prst="flowChartConnecto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cxnSp>
          <p:nvCxnSpPr>
            <p:cNvPr id="44" name="Conector recto 43"/>
            <p:cNvCxnSpPr/>
            <p:nvPr/>
          </p:nvCxnSpPr>
          <p:spPr>
            <a:xfrm flipH="1">
              <a:off x="5715281" y="2616710"/>
              <a:ext cx="2119" cy="268741"/>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45" name="Conector recto 44"/>
            <p:cNvCxnSpPr/>
            <p:nvPr/>
          </p:nvCxnSpPr>
          <p:spPr>
            <a:xfrm>
              <a:off x="5704688" y="2885451"/>
              <a:ext cx="269072" cy="0"/>
            </a:xfrm>
            <a:prstGeom prst="line">
              <a:avLst/>
            </a:prstGeom>
            <a:ln w="34925"/>
          </p:spPr>
          <p:style>
            <a:lnRef idx="1">
              <a:schemeClr val="accent6"/>
            </a:lnRef>
            <a:fillRef idx="0">
              <a:schemeClr val="accent6"/>
            </a:fillRef>
            <a:effectRef idx="0">
              <a:schemeClr val="accent6"/>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20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animBg="1"/>
      <p:bldP spid="28"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Google Shape;245;p32"/>
          <p:cNvSpPr txBox="1">
            <a:spLocks/>
          </p:cNvSpPr>
          <p:nvPr/>
        </p:nvSpPr>
        <p:spPr>
          <a:xfrm>
            <a:off x="1985382" y="274251"/>
            <a:ext cx="8599487" cy="644525"/>
          </a:xfrm>
          <a:prstGeom prst="rect">
            <a:avLst/>
          </a:prstGeom>
          <a:noFill/>
          <a:ln>
            <a:noFill/>
          </a:ln>
        </p:spPr>
        <p:txBody>
          <a:bodyPr spcFirstLastPara="1" lIns="68575" tIns="34275" rIns="68575" bIns="34275" anchor="ct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54BC"/>
              </a:buClr>
              <a:buSzPts val="3300"/>
              <a:buFont typeface="Work Sans"/>
              <a:buNone/>
              <a:defRPr sz="45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lgn="l">
              <a:defRPr/>
            </a:pPr>
            <a:endParaRPr lang="es-CO" sz="2800" b="1" kern="0" dirty="0">
              <a:solidFill>
                <a:schemeClr val="tx1"/>
              </a:solidFill>
            </a:endParaRPr>
          </a:p>
        </p:txBody>
      </p:sp>
      <p:pic>
        <p:nvPicPr>
          <p:cNvPr id="2" name="Imagen 1">
            <a:extLst>
              <a:ext uri="{FF2B5EF4-FFF2-40B4-BE49-F238E27FC236}">
                <a16:creationId xmlns:a16="http://schemas.microsoft.com/office/drawing/2014/main" id="{2160696B-E6BD-7BFF-E18B-02FF3E3117AC}"/>
              </a:ext>
            </a:extLst>
          </p:cNvPr>
          <p:cNvPicPr>
            <a:picLocks noChangeAspect="1"/>
          </p:cNvPicPr>
          <p:nvPr/>
        </p:nvPicPr>
        <p:blipFill>
          <a:blip r:embed="rId2"/>
          <a:stretch>
            <a:fillRect/>
          </a:stretch>
        </p:blipFill>
        <p:spPr>
          <a:xfrm>
            <a:off x="947955" y="533225"/>
            <a:ext cx="10013657" cy="5632682"/>
          </a:xfrm>
          <a:prstGeom prst="rect">
            <a:avLst/>
          </a:prstGeom>
        </p:spPr>
      </p:pic>
    </p:spTree>
    <p:extLst>
      <p:ext uri="{BB962C8B-B14F-4D97-AF65-F5344CB8AC3E}">
        <p14:creationId xmlns:p14="http://schemas.microsoft.com/office/powerpoint/2010/main" val="4164260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Google Shape;245;p32"/>
          <p:cNvSpPr txBox="1">
            <a:spLocks/>
          </p:cNvSpPr>
          <p:nvPr/>
        </p:nvSpPr>
        <p:spPr>
          <a:xfrm>
            <a:off x="1985382" y="274251"/>
            <a:ext cx="8599487" cy="644525"/>
          </a:xfrm>
          <a:prstGeom prst="rect">
            <a:avLst/>
          </a:prstGeom>
          <a:noFill/>
          <a:ln>
            <a:noFill/>
          </a:ln>
        </p:spPr>
        <p:txBody>
          <a:bodyPr spcFirstLastPara="1" lIns="68575" tIns="34275" rIns="68575" bIns="34275" anchor="ct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54BC"/>
              </a:buClr>
              <a:buSzPts val="3300"/>
              <a:buFont typeface="Work Sans"/>
              <a:buNone/>
              <a:defRPr sz="45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lgn="l">
              <a:defRPr/>
            </a:pPr>
            <a:endParaRPr lang="es-CO" sz="2800" b="1" kern="0" dirty="0">
              <a:solidFill>
                <a:schemeClr val="tx1"/>
              </a:solidFill>
            </a:endParaRPr>
          </a:p>
        </p:txBody>
      </p:sp>
      <p:pic>
        <p:nvPicPr>
          <p:cNvPr id="2" name="Imagen 1">
            <a:extLst>
              <a:ext uri="{FF2B5EF4-FFF2-40B4-BE49-F238E27FC236}">
                <a16:creationId xmlns:a16="http://schemas.microsoft.com/office/drawing/2014/main" id="{B99EB9B6-0002-E852-9CF0-197BA09AF75B}"/>
              </a:ext>
            </a:extLst>
          </p:cNvPr>
          <p:cNvPicPr>
            <a:picLocks noChangeAspect="1"/>
          </p:cNvPicPr>
          <p:nvPr/>
        </p:nvPicPr>
        <p:blipFill>
          <a:blip r:embed="rId2"/>
          <a:stretch>
            <a:fillRect/>
          </a:stretch>
        </p:blipFill>
        <p:spPr>
          <a:xfrm>
            <a:off x="775517" y="436229"/>
            <a:ext cx="10141355" cy="5704512"/>
          </a:xfrm>
          <a:prstGeom prst="rect">
            <a:avLst/>
          </a:prstGeom>
        </p:spPr>
      </p:pic>
    </p:spTree>
    <p:extLst>
      <p:ext uri="{BB962C8B-B14F-4D97-AF65-F5344CB8AC3E}">
        <p14:creationId xmlns:p14="http://schemas.microsoft.com/office/powerpoint/2010/main" val="3287012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Google Shape;245;p32"/>
          <p:cNvSpPr txBox="1">
            <a:spLocks/>
          </p:cNvSpPr>
          <p:nvPr/>
        </p:nvSpPr>
        <p:spPr>
          <a:xfrm>
            <a:off x="1985382" y="274251"/>
            <a:ext cx="8599487" cy="644525"/>
          </a:xfrm>
          <a:prstGeom prst="rect">
            <a:avLst/>
          </a:prstGeom>
          <a:noFill/>
          <a:ln>
            <a:noFill/>
          </a:ln>
        </p:spPr>
        <p:txBody>
          <a:bodyPr spcFirstLastPara="1" lIns="68575" tIns="34275" rIns="68575" bIns="34275" anchor="ct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54BC"/>
              </a:buClr>
              <a:buSzPts val="3300"/>
              <a:buFont typeface="Work Sans"/>
              <a:buNone/>
              <a:defRPr sz="45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lgn="l">
              <a:defRPr/>
            </a:pPr>
            <a:endParaRPr lang="es-CO" sz="2800" b="1" kern="0" dirty="0">
              <a:solidFill>
                <a:schemeClr val="tx1"/>
              </a:solidFill>
            </a:endParaRPr>
          </a:p>
        </p:txBody>
      </p:sp>
      <p:pic>
        <p:nvPicPr>
          <p:cNvPr id="2" name="Imagen 1">
            <a:extLst>
              <a:ext uri="{FF2B5EF4-FFF2-40B4-BE49-F238E27FC236}">
                <a16:creationId xmlns:a16="http://schemas.microsoft.com/office/drawing/2014/main" id="{F6634616-992B-1E79-8E61-BFA603313CCB}"/>
              </a:ext>
            </a:extLst>
          </p:cNvPr>
          <p:cNvPicPr>
            <a:picLocks noChangeAspect="1"/>
          </p:cNvPicPr>
          <p:nvPr/>
        </p:nvPicPr>
        <p:blipFill>
          <a:blip r:embed="rId2"/>
          <a:stretch>
            <a:fillRect/>
          </a:stretch>
        </p:blipFill>
        <p:spPr>
          <a:xfrm>
            <a:off x="1367407" y="671119"/>
            <a:ext cx="9902737" cy="5570289"/>
          </a:xfrm>
          <a:prstGeom prst="rect">
            <a:avLst/>
          </a:prstGeom>
        </p:spPr>
      </p:pic>
    </p:spTree>
    <p:extLst>
      <p:ext uri="{BB962C8B-B14F-4D97-AF65-F5344CB8AC3E}">
        <p14:creationId xmlns:p14="http://schemas.microsoft.com/office/powerpoint/2010/main" val="1805675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uadroTexto 91"/>
          <p:cNvSpPr txBox="1">
            <a:spLocks noChangeArrowheads="1"/>
          </p:cNvSpPr>
          <p:nvPr/>
        </p:nvSpPr>
        <p:spPr bwMode="auto">
          <a:xfrm>
            <a:off x="1006679" y="5332938"/>
            <a:ext cx="9731085" cy="1200329"/>
          </a:xfrm>
          <a:prstGeom prst="rect">
            <a:avLst/>
          </a:prstGeom>
          <a:noFill/>
          <a:ln w="9525">
            <a:noFill/>
            <a:miter lim="800000"/>
            <a:headEnd/>
            <a:tailEnd/>
          </a:ln>
        </p:spPr>
        <p:txBody>
          <a:bodyPr wrap="square">
            <a:spAutoFit/>
          </a:bodyPr>
          <a:lstStyle/>
          <a:p>
            <a:pPr algn="just"/>
            <a:r>
              <a:rPr lang="es-ES" dirty="0"/>
              <a:t>La secuencia       de eventos que desencadenaron la muerte, es clínicamente factible y permite evidenciar que los estados patológicos registrados en cada línea son una complicación causada por la condición previa (relación causal   ), conservando una relación con el intervalo de tiempo entre el inicio de la enfermedad y el momento de la muerte (duración      ). </a:t>
            </a:r>
          </a:p>
        </p:txBody>
      </p:sp>
      <p:sp>
        <p:nvSpPr>
          <p:cNvPr id="25" name="Google Shape;245;p32"/>
          <p:cNvSpPr txBox="1">
            <a:spLocks/>
          </p:cNvSpPr>
          <p:nvPr/>
        </p:nvSpPr>
        <p:spPr>
          <a:xfrm>
            <a:off x="1957389" y="255589"/>
            <a:ext cx="8599487" cy="644525"/>
          </a:xfrm>
          <a:prstGeom prst="rect">
            <a:avLst/>
          </a:prstGeom>
          <a:noFill/>
          <a:ln>
            <a:noFill/>
          </a:ln>
        </p:spPr>
        <p:txBody>
          <a:bodyPr spcFirstLastPara="1" lIns="68575" tIns="34275" rIns="68575" bIns="34275" anchor="ct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54BC"/>
              </a:buClr>
              <a:buSzPts val="3300"/>
              <a:buFont typeface="Work Sans"/>
              <a:buNone/>
              <a:defRPr sz="45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defRPr/>
            </a:pPr>
            <a:r>
              <a:rPr lang="es-CO" sz="2800" b="1" kern="0" dirty="0">
                <a:solidFill>
                  <a:schemeClr val="tx1"/>
                </a:solidFill>
              </a:rPr>
              <a:t>Certificación causas de defunción </a:t>
            </a:r>
          </a:p>
        </p:txBody>
      </p:sp>
      <p:grpSp>
        <p:nvGrpSpPr>
          <p:cNvPr id="28687" name="Grupo 67"/>
          <p:cNvGrpSpPr>
            <a:grpSpLocks/>
          </p:cNvGrpSpPr>
          <p:nvPr/>
        </p:nvGrpSpPr>
        <p:grpSpPr bwMode="auto">
          <a:xfrm>
            <a:off x="2501899" y="5332938"/>
            <a:ext cx="316802" cy="334961"/>
            <a:chOff x="1214337" y="2479100"/>
            <a:chExt cx="458783" cy="818418"/>
          </a:xfrm>
        </p:grpSpPr>
        <p:sp>
          <p:nvSpPr>
            <p:cNvPr id="69" name="Rectángulo 68"/>
            <p:cNvSpPr/>
            <p:nvPr/>
          </p:nvSpPr>
          <p:spPr>
            <a:xfrm>
              <a:off x="1214337" y="2784564"/>
              <a:ext cx="176716" cy="2074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70" name="Rectángulo 69"/>
            <p:cNvSpPr/>
            <p:nvPr/>
          </p:nvSpPr>
          <p:spPr>
            <a:xfrm>
              <a:off x="1214337" y="3118847"/>
              <a:ext cx="186912" cy="17867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71" name="Flecha curvada hacia la izquierda 65"/>
            <p:cNvSpPr/>
            <p:nvPr/>
          </p:nvSpPr>
          <p:spPr>
            <a:xfrm>
              <a:off x="1438630" y="2565551"/>
              <a:ext cx="220896" cy="31122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073763"/>
                </a:solidFill>
                <a:latin typeface="Arial"/>
                <a:sym typeface="Arial"/>
              </a:endParaRPr>
            </a:p>
          </p:txBody>
        </p:sp>
        <p:sp>
          <p:nvSpPr>
            <p:cNvPr id="72" name="Flecha curvada hacia la izquierda 66"/>
            <p:cNvSpPr/>
            <p:nvPr/>
          </p:nvSpPr>
          <p:spPr>
            <a:xfrm>
              <a:off x="1452224" y="2957469"/>
              <a:ext cx="220896" cy="31122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073763"/>
                </a:solidFill>
                <a:latin typeface="Arial"/>
                <a:sym typeface="Arial"/>
              </a:endParaRPr>
            </a:p>
          </p:txBody>
        </p:sp>
        <p:sp>
          <p:nvSpPr>
            <p:cNvPr id="73" name="Rectángulo 72"/>
            <p:cNvSpPr/>
            <p:nvPr/>
          </p:nvSpPr>
          <p:spPr>
            <a:xfrm>
              <a:off x="1214337" y="2479100"/>
              <a:ext cx="176716" cy="2074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grpSp>
      <p:grpSp>
        <p:nvGrpSpPr>
          <p:cNvPr id="28688" name="Grupo 73"/>
          <p:cNvGrpSpPr>
            <a:grpSpLocks/>
          </p:cNvGrpSpPr>
          <p:nvPr/>
        </p:nvGrpSpPr>
        <p:grpSpPr bwMode="auto">
          <a:xfrm>
            <a:off x="4251209" y="5956183"/>
            <a:ext cx="228512" cy="274381"/>
            <a:chOff x="3353080" y="2473848"/>
            <a:chExt cx="206004" cy="936760"/>
          </a:xfrm>
        </p:grpSpPr>
        <p:sp>
          <p:nvSpPr>
            <p:cNvPr id="75" name="Rectángulo 74"/>
            <p:cNvSpPr/>
            <p:nvPr/>
          </p:nvSpPr>
          <p:spPr>
            <a:xfrm>
              <a:off x="3353080" y="2842875"/>
              <a:ext cx="194232" cy="20580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76" name="Rectángulo 75"/>
            <p:cNvSpPr/>
            <p:nvPr/>
          </p:nvSpPr>
          <p:spPr>
            <a:xfrm>
              <a:off x="3364852" y="3204802"/>
              <a:ext cx="194232" cy="20580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77" name="Rectángulo 76"/>
            <p:cNvSpPr/>
            <p:nvPr/>
          </p:nvSpPr>
          <p:spPr>
            <a:xfrm>
              <a:off x="3353080" y="2473848"/>
              <a:ext cx="197176" cy="20580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78" name="Flecha abajo 72"/>
            <p:cNvSpPr/>
            <p:nvPr/>
          </p:nvSpPr>
          <p:spPr>
            <a:xfrm>
              <a:off x="3406052" y="2679649"/>
              <a:ext cx="100059" cy="1632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79" name="Flecha abajo 73"/>
            <p:cNvSpPr/>
            <p:nvPr/>
          </p:nvSpPr>
          <p:spPr>
            <a:xfrm>
              <a:off x="3400167" y="3041581"/>
              <a:ext cx="100059" cy="1632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grpSp>
      <p:grpSp>
        <p:nvGrpSpPr>
          <p:cNvPr id="28689" name="Grupo 79"/>
          <p:cNvGrpSpPr>
            <a:grpSpLocks/>
          </p:cNvGrpSpPr>
          <p:nvPr/>
        </p:nvGrpSpPr>
        <p:grpSpPr bwMode="auto">
          <a:xfrm>
            <a:off x="6859401" y="6244882"/>
            <a:ext cx="261762" cy="223030"/>
            <a:chOff x="5448327" y="2606129"/>
            <a:chExt cx="536027" cy="558644"/>
          </a:xfrm>
        </p:grpSpPr>
        <p:sp>
          <p:nvSpPr>
            <p:cNvPr id="81" name="Conector 75"/>
            <p:cNvSpPr/>
            <p:nvPr/>
          </p:nvSpPr>
          <p:spPr>
            <a:xfrm>
              <a:off x="5448327" y="2606129"/>
              <a:ext cx="536027" cy="558644"/>
            </a:xfrm>
            <a:prstGeom prst="flowChartConnecto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cxnSp>
          <p:nvCxnSpPr>
            <p:cNvPr id="82" name="Conector recto 81"/>
            <p:cNvCxnSpPr/>
            <p:nvPr/>
          </p:nvCxnSpPr>
          <p:spPr>
            <a:xfrm flipH="1">
              <a:off x="5716341" y="2617767"/>
              <a:ext cx="0" cy="267684"/>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83" name="Conector recto 82"/>
            <p:cNvCxnSpPr/>
            <p:nvPr/>
          </p:nvCxnSpPr>
          <p:spPr>
            <a:xfrm>
              <a:off x="5704688" y="2885451"/>
              <a:ext cx="268014" cy="0"/>
            </a:xfrm>
            <a:prstGeom prst="line">
              <a:avLst/>
            </a:prstGeom>
            <a:ln w="34925"/>
          </p:spPr>
          <p:style>
            <a:lnRef idx="1">
              <a:schemeClr val="accent6"/>
            </a:lnRef>
            <a:fillRef idx="0">
              <a:schemeClr val="accent6"/>
            </a:fillRef>
            <a:effectRef idx="0">
              <a:schemeClr val="accent6"/>
            </a:effectRef>
            <a:fontRef idx="minor">
              <a:schemeClr val="tx1"/>
            </a:fontRef>
          </p:style>
        </p:cxnSp>
      </p:grpSp>
      <p:grpSp>
        <p:nvGrpSpPr>
          <p:cNvPr id="28690" name="Grupo 83"/>
          <p:cNvGrpSpPr>
            <a:grpSpLocks/>
          </p:cNvGrpSpPr>
          <p:nvPr/>
        </p:nvGrpSpPr>
        <p:grpSpPr bwMode="auto">
          <a:xfrm>
            <a:off x="8724189" y="2712011"/>
            <a:ext cx="257626" cy="311369"/>
            <a:chOff x="5430623" y="2618613"/>
            <a:chExt cx="543680" cy="612128"/>
          </a:xfrm>
        </p:grpSpPr>
        <p:sp>
          <p:nvSpPr>
            <p:cNvPr id="85" name="Conector 79"/>
            <p:cNvSpPr/>
            <p:nvPr/>
          </p:nvSpPr>
          <p:spPr>
            <a:xfrm>
              <a:off x="5430623" y="2672098"/>
              <a:ext cx="536027" cy="558643"/>
            </a:xfrm>
            <a:prstGeom prst="flowChartConnecto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cxnSp>
          <p:nvCxnSpPr>
            <p:cNvPr id="86" name="Conector recto 85"/>
            <p:cNvCxnSpPr/>
            <p:nvPr/>
          </p:nvCxnSpPr>
          <p:spPr>
            <a:xfrm flipH="1">
              <a:off x="5716340" y="2618613"/>
              <a:ext cx="0" cy="268398"/>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87" name="Conector recto 86"/>
            <p:cNvCxnSpPr/>
            <p:nvPr/>
          </p:nvCxnSpPr>
          <p:spPr>
            <a:xfrm>
              <a:off x="5706289" y="2887011"/>
              <a:ext cx="268014" cy="0"/>
            </a:xfrm>
            <a:prstGeom prst="line">
              <a:avLst/>
            </a:prstGeom>
            <a:ln w="34925"/>
          </p:spPr>
          <p:style>
            <a:lnRef idx="1">
              <a:schemeClr val="accent6"/>
            </a:lnRef>
            <a:fillRef idx="0">
              <a:schemeClr val="accent6"/>
            </a:fillRef>
            <a:effectRef idx="0">
              <a:schemeClr val="accent6"/>
            </a:effectRef>
            <a:fontRef idx="minor">
              <a:schemeClr val="tx1"/>
            </a:fontRef>
          </p:style>
        </p:cxnSp>
      </p:grpSp>
      <p:grpSp>
        <p:nvGrpSpPr>
          <p:cNvPr id="9" name="Grupo 8">
            <a:extLst>
              <a:ext uri="{FF2B5EF4-FFF2-40B4-BE49-F238E27FC236}">
                <a16:creationId xmlns:a16="http://schemas.microsoft.com/office/drawing/2014/main" id="{3DE98EF4-C9E8-63D1-416D-90D32772F6E3}"/>
              </a:ext>
            </a:extLst>
          </p:cNvPr>
          <p:cNvGrpSpPr/>
          <p:nvPr/>
        </p:nvGrpSpPr>
        <p:grpSpPr>
          <a:xfrm>
            <a:off x="2038524" y="900114"/>
            <a:ext cx="8841997" cy="4356693"/>
            <a:chOff x="2818701" y="981323"/>
            <a:chExt cx="6543412" cy="4187374"/>
          </a:xfrm>
        </p:grpSpPr>
        <p:grpSp>
          <p:nvGrpSpPr>
            <p:cNvPr id="28676" name="Grupo 45"/>
            <p:cNvGrpSpPr>
              <a:grpSpLocks/>
            </p:cNvGrpSpPr>
            <p:nvPr/>
          </p:nvGrpSpPr>
          <p:grpSpPr bwMode="auto">
            <a:xfrm>
              <a:off x="2869034" y="981323"/>
              <a:ext cx="6493079" cy="4187374"/>
              <a:chOff x="400977" y="228884"/>
              <a:chExt cx="7853646" cy="5391280"/>
            </a:xfrm>
          </p:grpSpPr>
          <p:pic>
            <p:nvPicPr>
              <p:cNvPr id="28718" name="Picture 2" descr="defuncionultim4 copy"/>
              <p:cNvPicPr>
                <a:picLocks noChangeAspect="1" noChangeArrowheads="1"/>
              </p:cNvPicPr>
              <p:nvPr/>
            </p:nvPicPr>
            <p:blipFill>
              <a:blip r:embed="rId2"/>
              <a:srcRect l="9201" t="51138" r="9833" b="25008"/>
              <a:stretch>
                <a:fillRect/>
              </a:stretch>
            </p:blipFill>
            <p:spPr bwMode="auto">
              <a:xfrm>
                <a:off x="400977" y="228884"/>
                <a:ext cx="7853646" cy="5391280"/>
              </a:xfrm>
              <a:prstGeom prst="rect">
                <a:avLst/>
              </a:prstGeom>
              <a:solidFill>
                <a:srgbClr val="00B050"/>
              </a:solidFill>
              <a:ln w="9525">
                <a:noFill/>
                <a:miter lim="800000"/>
                <a:headEnd/>
                <a:tailEnd/>
              </a:ln>
            </p:spPr>
          </p:pic>
          <p:sp>
            <p:nvSpPr>
              <p:cNvPr id="48" name="Rectangle 3"/>
              <p:cNvSpPr>
                <a:spLocks noChangeArrowheads="1"/>
              </p:cNvSpPr>
              <p:nvPr/>
            </p:nvSpPr>
            <p:spPr bwMode="auto">
              <a:xfrm>
                <a:off x="2862758" y="2079448"/>
                <a:ext cx="3149953" cy="499838"/>
              </a:xfrm>
              <a:prstGeom prst="rect">
                <a:avLst/>
              </a:prstGeom>
              <a:noFill/>
              <a:ln w="9525">
                <a:noFill/>
                <a:miter lim="800000"/>
                <a:headEnd/>
                <a:tailEnd/>
              </a:ln>
            </p:spPr>
            <p:txBody>
              <a:bodyPr/>
              <a:lstStyle/>
              <a:p>
                <a:pPr>
                  <a:lnSpc>
                    <a:spcPct val="107000"/>
                  </a:lnSpc>
                  <a:spcAft>
                    <a:spcPts val="600"/>
                  </a:spcAft>
                  <a:buClr>
                    <a:srgbClr val="000000"/>
                  </a:buClr>
                  <a:defRPr/>
                </a:pPr>
                <a:r>
                  <a:rPr lang="es-CO" sz="1050" dirty="0">
                    <a:solidFill>
                      <a:srgbClr val="0070C0"/>
                    </a:solidFill>
                    <a:latin typeface="Arial Narrow" panose="020B0606020202030204" pitchFamily="34" charset="0"/>
                    <a:ea typeface="Calibri" panose="020F0502020204030204" pitchFamily="34" charset="0"/>
                    <a:cs typeface="Times New Roman" panose="02020603050405020304" pitchFamily="18" charset="0"/>
                    <a:sym typeface="Arial"/>
                  </a:rPr>
                  <a:t>    </a:t>
                </a:r>
                <a:r>
                  <a:rPr lang="es-CO" sz="1050" b="1" dirty="0">
                    <a:latin typeface="Arial Narrow" panose="020B0606020202030204" pitchFamily="34" charset="0"/>
                    <a:ea typeface="Calibri" panose="020F0502020204030204" pitchFamily="34" charset="0"/>
                    <a:cs typeface="Times New Roman" panose="02020603050405020304" pitchFamily="18" charset="0"/>
                    <a:sym typeface="Arial"/>
                  </a:rPr>
                  <a:t>Infarto agudo de miocardio </a:t>
                </a:r>
                <a:endParaRPr lang="es-CO" sz="1050" b="1" kern="0" dirty="0">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49" name="Rectangle 5"/>
              <p:cNvSpPr>
                <a:spLocks noChangeArrowheads="1"/>
              </p:cNvSpPr>
              <p:nvPr/>
            </p:nvSpPr>
            <p:spPr bwMode="auto">
              <a:xfrm>
                <a:off x="2971436" y="2553714"/>
                <a:ext cx="2745311" cy="499838"/>
              </a:xfrm>
              <a:prstGeom prst="rect">
                <a:avLst/>
              </a:prstGeom>
              <a:noFill/>
              <a:ln w="9525">
                <a:noFill/>
                <a:miter lim="800000"/>
                <a:headEnd/>
                <a:tailEnd/>
              </a:ln>
            </p:spPr>
            <p:txBody>
              <a:bodyPr/>
              <a:lstStyle/>
              <a:p>
                <a:pPr>
                  <a:lnSpc>
                    <a:spcPct val="107000"/>
                  </a:lnSpc>
                  <a:spcAft>
                    <a:spcPts val="600"/>
                  </a:spcAft>
                  <a:buClr>
                    <a:srgbClr val="000000"/>
                  </a:buClr>
                  <a:defRPr/>
                </a:pPr>
                <a:r>
                  <a:rPr lang="es-CO" sz="1050" b="1" dirty="0">
                    <a:latin typeface="Arial Narrow" panose="020B0606020202030204" pitchFamily="34" charset="0"/>
                    <a:ea typeface="Calibri" panose="020F0502020204030204" pitchFamily="34" charset="0"/>
                    <a:cs typeface="Times New Roman" panose="02020603050405020304" pitchFamily="18" charset="0"/>
                    <a:sym typeface="Arial"/>
                  </a:rPr>
                  <a:t>Arterioesclerosis coronaria</a:t>
                </a:r>
                <a:endParaRPr lang="es-CO" sz="1050" b="1" kern="0" dirty="0">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50" name="Rectangle 6"/>
              <p:cNvSpPr>
                <a:spLocks noChangeArrowheads="1"/>
              </p:cNvSpPr>
              <p:nvPr/>
            </p:nvSpPr>
            <p:spPr bwMode="auto">
              <a:xfrm>
                <a:off x="3351114" y="4316080"/>
                <a:ext cx="2593290" cy="499838"/>
              </a:xfrm>
              <a:prstGeom prst="rect">
                <a:avLst/>
              </a:prstGeom>
              <a:noFill/>
              <a:ln w="9525">
                <a:noFill/>
                <a:miter lim="800000"/>
                <a:headEnd/>
                <a:tailEnd/>
              </a:ln>
            </p:spPr>
            <p:txBody>
              <a:bodyPr/>
              <a:lstStyle/>
              <a:p>
                <a:pPr>
                  <a:lnSpc>
                    <a:spcPct val="107000"/>
                  </a:lnSpc>
                  <a:spcAft>
                    <a:spcPts val="600"/>
                  </a:spcAft>
                  <a:buClr>
                    <a:srgbClr val="000000"/>
                  </a:buClr>
                  <a:defRPr/>
                </a:pPr>
                <a:r>
                  <a:rPr lang="es-CO" sz="1050" b="1" kern="0" dirty="0">
                    <a:latin typeface="Arial Narrow" panose="020B0606020202030204" pitchFamily="34" charset="0"/>
                    <a:ea typeface="Calibri" panose="020F0502020204030204" pitchFamily="34" charset="0"/>
                    <a:cs typeface="Times New Roman" panose="02020603050405020304" pitchFamily="18" charset="0"/>
                    <a:sym typeface="Arial"/>
                  </a:rPr>
                  <a:t>Obesidad mórbida</a:t>
                </a:r>
              </a:p>
            </p:txBody>
          </p:sp>
        </p:grpSp>
        <p:sp>
          <p:nvSpPr>
            <p:cNvPr id="51" name="10 CuadroTexto"/>
            <p:cNvSpPr txBox="1">
              <a:spLocks noChangeArrowheads="1"/>
            </p:cNvSpPr>
            <p:nvPr/>
          </p:nvSpPr>
          <p:spPr bwMode="auto">
            <a:xfrm>
              <a:off x="8133784" y="2459693"/>
              <a:ext cx="566737" cy="222250"/>
            </a:xfrm>
            <a:prstGeom prst="rect">
              <a:avLst/>
            </a:prstGeom>
            <a:noFill/>
            <a:ln w="9525">
              <a:noFill/>
              <a:miter lim="800000"/>
              <a:headEnd/>
              <a:tailEnd/>
            </a:ln>
          </p:spPr>
          <p:txBody>
            <a:bodyPr/>
            <a:lstStyle/>
            <a:p>
              <a:pPr>
                <a:lnSpc>
                  <a:spcPct val="107000"/>
                </a:lnSpc>
                <a:spcAft>
                  <a:spcPts val="600"/>
                </a:spcAft>
                <a:buClr>
                  <a:srgbClr val="000000"/>
                </a:buClr>
                <a:defRPr/>
              </a:pPr>
              <a:r>
                <a:rPr lang="es-ES" sz="1050" b="1" dirty="0">
                  <a:latin typeface="Arial Narrow" panose="020B0606020202030204" pitchFamily="34" charset="0"/>
                  <a:ea typeface="Calibri" panose="020F0502020204030204" pitchFamily="34" charset="0"/>
                  <a:cs typeface="Times New Roman" panose="02020603050405020304" pitchFamily="18" charset="0"/>
                  <a:sym typeface="Arial"/>
                </a:rPr>
                <a:t>1     día</a:t>
              </a:r>
              <a:endParaRPr lang="es-CO" sz="1050" b="1" kern="0" dirty="0">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52" name="10 CuadroTexto"/>
            <p:cNvSpPr txBox="1">
              <a:spLocks noChangeArrowheads="1"/>
            </p:cNvSpPr>
            <p:nvPr/>
          </p:nvSpPr>
          <p:spPr bwMode="auto">
            <a:xfrm>
              <a:off x="8131059" y="2839557"/>
              <a:ext cx="617538" cy="203200"/>
            </a:xfrm>
            <a:prstGeom prst="rect">
              <a:avLst/>
            </a:prstGeom>
            <a:noFill/>
            <a:ln w="9525">
              <a:noFill/>
              <a:miter lim="800000"/>
              <a:headEnd/>
              <a:tailEnd/>
            </a:ln>
          </p:spPr>
          <p:txBody>
            <a:bodyPr/>
            <a:lstStyle/>
            <a:p>
              <a:pPr>
                <a:lnSpc>
                  <a:spcPct val="107000"/>
                </a:lnSpc>
                <a:spcAft>
                  <a:spcPts val="600"/>
                </a:spcAft>
                <a:buClr>
                  <a:srgbClr val="000000"/>
                </a:buClr>
                <a:defRPr/>
              </a:pPr>
              <a:r>
                <a:rPr lang="es-ES" sz="1050" b="1" dirty="0">
                  <a:latin typeface="Arial Narrow" panose="020B0606020202030204" pitchFamily="34" charset="0"/>
                  <a:ea typeface="Calibri" panose="020F0502020204030204" pitchFamily="34" charset="0"/>
                  <a:cs typeface="Times New Roman" panose="02020603050405020304" pitchFamily="18" charset="0"/>
                  <a:sym typeface="Arial"/>
                </a:rPr>
                <a:t>1     año</a:t>
              </a:r>
              <a:endParaRPr lang="es-CO" sz="1050" b="1" kern="0" dirty="0">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53" name="10 CuadroTexto"/>
            <p:cNvSpPr txBox="1">
              <a:spLocks noChangeArrowheads="1"/>
            </p:cNvSpPr>
            <p:nvPr/>
          </p:nvSpPr>
          <p:spPr bwMode="auto">
            <a:xfrm>
              <a:off x="8117908" y="3215096"/>
              <a:ext cx="762000" cy="203200"/>
            </a:xfrm>
            <a:prstGeom prst="rect">
              <a:avLst/>
            </a:prstGeom>
            <a:noFill/>
            <a:ln w="9525">
              <a:noFill/>
              <a:miter lim="800000"/>
              <a:headEnd/>
              <a:tailEnd/>
            </a:ln>
          </p:spPr>
          <p:txBody>
            <a:bodyPr/>
            <a:lstStyle/>
            <a:p>
              <a:pPr>
                <a:lnSpc>
                  <a:spcPct val="107000"/>
                </a:lnSpc>
                <a:spcAft>
                  <a:spcPts val="600"/>
                </a:spcAft>
                <a:buClr>
                  <a:srgbClr val="000000"/>
                </a:buClr>
                <a:defRPr/>
              </a:pPr>
              <a:r>
                <a:rPr lang="es-ES" sz="1050" b="1" dirty="0">
                  <a:latin typeface="Arial Narrow" panose="020B0606020202030204" pitchFamily="34" charset="0"/>
                  <a:ea typeface="Calibri" panose="020F0502020204030204" pitchFamily="34" charset="0"/>
                  <a:cs typeface="Times New Roman" panose="02020603050405020304" pitchFamily="18" charset="0"/>
                  <a:sym typeface="Arial"/>
                </a:rPr>
                <a:t>5     años</a:t>
              </a:r>
              <a:endParaRPr lang="es-CO" sz="1050" b="1" kern="0" dirty="0">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54" name="10 CuadroTexto"/>
            <p:cNvSpPr txBox="1">
              <a:spLocks noChangeArrowheads="1"/>
            </p:cNvSpPr>
            <p:nvPr/>
          </p:nvSpPr>
          <p:spPr bwMode="auto">
            <a:xfrm>
              <a:off x="8125162" y="4165747"/>
              <a:ext cx="619125" cy="201613"/>
            </a:xfrm>
            <a:prstGeom prst="rect">
              <a:avLst/>
            </a:prstGeom>
            <a:noFill/>
            <a:ln w="9525">
              <a:noFill/>
              <a:miter lim="800000"/>
              <a:headEnd/>
              <a:tailEnd/>
            </a:ln>
          </p:spPr>
          <p:txBody>
            <a:bodyPr/>
            <a:lstStyle/>
            <a:p>
              <a:pPr>
                <a:lnSpc>
                  <a:spcPct val="107000"/>
                </a:lnSpc>
                <a:spcAft>
                  <a:spcPts val="600"/>
                </a:spcAft>
                <a:buClr>
                  <a:srgbClr val="000000"/>
                </a:buClr>
                <a:defRPr/>
              </a:pPr>
              <a:r>
                <a:rPr lang="es-ES" sz="1050" b="1" dirty="0">
                  <a:latin typeface="Arial Narrow" panose="020B0606020202030204" pitchFamily="34" charset="0"/>
                  <a:ea typeface="Calibri" panose="020F0502020204030204" pitchFamily="34" charset="0"/>
                  <a:cs typeface="Times New Roman" panose="02020603050405020304" pitchFamily="18" charset="0"/>
                  <a:sym typeface="Arial"/>
                </a:rPr>
                <a:t>8    años</a:t>
              </a:r>
              <a:endParaRPr lang="es-CO" sz="1050" b="1" kern="0" dirty="0">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55" name="Rectangle 3"/>
            <p:cNvSpPr>
              <a:spLocks noChangeArrowheads="1"/>
            </p:cNvSpPr>
            <p:nvPr/>
          </p:nvSpPr>
          <p:spPr bwMode="auto">
            <a:xfrm>
              <a:off x="3198624" y="2441547"/>
              <a:ext cx="1425970" cy="341313"/>
            </a:xfrm>
            <a:prstGeom prst="rect">
              <a:avLst/>
            </a:prstGeom>
            <a:noFill/>
            <a:ln w="9525">
              <a:noFill/>
              <a:miter lim="800000"/>
              <a:headEnd/>
              <a:tailEnd/>
            </a:ln>
          </p:spPr>
          <p:txBody>
            <a:bodyPr/>
            <a:lstStyle/>
            <a:p>
              <a:pPr>
                <a:lnSpc>
                  <a:spcPct val="107000"/>
                </a:lnSpc>
                <a:spcAft>
                  <a:spcPts val="600"/>
                </a:spcAft>
                <a:buClr>
                  <a:srgbClr val="000000"/>
                </a:buClr>
                <a:defRPr/>
              </a:pPr>
              <a:r>
                <a:rPr lang="es-CO" sz="1200" b="1" dirty="0">
                  <a:solidFill>
                    <a:srgbClr val="FF0000"/>
                  </a:solidFill>
                  <a:latin typeface="Arial Narrow" panose="020B0606020202030204" pitchFamily="34" charset="0"/>
                  <a:ea typeface="Calibri" panose="020F0502020204030204" pitchFamily="34" charset="0"/>
                  <a:cs typeface="Times New Roman" panose="02020603050405020304" pitchFamily="18" charset="0"/>
                  <a:sym typeface="Arial"/>
                </a:rPr>
                <a:t>    </a:t>
              </a:r>
              <a:r>
                <a:rPr lang="es-CO" sz="1400" b="1" kern="0" dirty="0">
                  <a:solidFill>
                    <a:srgbClr val="FF0000"/>
                  </a:solidFill>
                  <a:latin typeface="Arial Narrow" panose="020B0606020202030204" pitchFamily="34" charset="0"/>
                  <a:ea typeface="Calibri" panose="020F0502020204030204" pitchFamily="34" charset="0"/>
                  <a:cs typeface="Times New Roman" panose="02020603050405020304" pitchFamily="18" charset="0"/>
                  <a:sym typeface="Arial"/>
                </a:rPr>
                <a:t>Causa Directa</a:t>
              </a:r>
              <a:endParaRPr lang="es-CO" sz="1400" b="1" kern="0" dirty="0">
                <a:solidFill>
                  <a:srgbClr val="FF0000"/>
                </a:solidFill>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56" name="Rectangle 3"/>
            <p:cNvSpPr>
              <a:spLocks noChangeArrowheads="1"/>
            </p:cNvSpPr>
            <p:nvPr/>
          </p:nvSpPr>
          <p:spPr bwMode="auto">
            <a:xfrm>
              <a:off x="2818701" y="2783340"/>
              <a:ext cx="2175471" cy="341313"/>
            </a:xfrm>
            <a:prstGeom prst="rect">
              <a:avLst/>
            </a:prstGeom>
            <a:noFill/>
            <a:ln w="9525">
              <a:noFill/>
              <a:miter lim="800000"/>
              <a:headEnd/>
              <a:tailEnd/>
            </a:ln>
          </p:spPr>
          <p:txBody>
            <a:bodyPr/>
            <a:lstStyle/>
            <a:p>
              <a:pPr>
                <a:lnSpc>
                  <a:spcPct val="107000"/>
                </a:lnSpc>
                <a:spcAft>
                  <a:spcPts val="600"/>
                </a:spcAft>
                <a:buClr>
                  <a:srgbClr val="000000"/>
                </a:buClr>
                <a:defRPr/>
              </a:pPr>
              <a:r>
                <a:rPr lang="es-CO" sz="1400" dirty="0">
                  <a:solidFill>
                    <a:srgbClr val="0070C0"/>
                  </a:solidFill>
                  <a:latin typeface="Arial Narrow" panose="020B0606020202030204" pitchFamily="34" charset="0"/>
                  <a:ea typeface="Calibri" panose="020F0502020204030204" pitchFamily="34" charset="0"/>
                  <a:cs typeface="Times New Roman" panose="02020603050405020304" pitchFamily="18" charset="0"/>
                  <a:sym typeface="Arial"/>
                </a:rPr>
                <a:t>    </a:t>
              </a:r>
              <a:r>
                <a:rPr lang="es-CO" sz="1400" b="1" kern="0" dirty="0">
                  <a:solidFill>
                    <a:srgbClr val="FF0000"/>
                  </a:solidFill>
                  <a:latin typeface="Arial Narrow" panose="020B0606020202030204" pitchFamily="34" charset="0"/>
                  <a:ea typeface="Calibri" panose="020F0502020204030204" pitchFamily="34" charset="0"/>
                  <a:cs typeface="Times New Roman" panose="02020603050405020304" pitchFamily="18" charset="0"/>
                  <a:sym typeface="Arial"/>
                </a:rPr>
                <a:t>Causas  Antecedentes</a:t>
              </a:r>
            </a:p>
          </p:txBody>
        </p:sp>
        <p:sp>
          <p:nvSpPr>
            <p:cNvPr id="57" name="Rectangle 3"/>
            <p:cNvSpPr>
              <a:spLocks noChangeArrowheads="1"/>
            </p:cNvSpPr>
            <p:nvPr/>
          </p:nvSpPr>
          <p:spPr bwMode="auto">
            <a:xfrm>
              <a:off x="4783986" y="3555476"/>
              <a:ext cx="2564830" cy="342900"/>
            </a:xfrm>
            <a:prstGeom prst="rect">
              <a:avLst/>
            </a:prstGeom>
            <a:noFill/>
            <a:ln w="9525">
              <a:noFill/>
              <a:miter lim="800000"/>
              <a:headEnd/>
              <a:tailEnd/>
            </a:ln>
          </p:spPr>
          <p:txBody>
            <a:bodyPr/>
            <a:lstStyle/>
            <a:p>
              <a:pPr>
                <a:lnSpc>
                  <a:spcPct val="107000"/>
                </a:lnSpc>
                <a:spcAft>
                  <a:spcPts val="600"/>
                </a:spcAft>
                <a:buClr>
                  <a:srgbClr val="000000"/>
                </a:buClr>
                <a:defRPr/>
              </a:pPr>
              <a:r>
                <a:rPr lang="es-CO" sz="1400" b="1" dirty="0">
                  <a:solidFill>
                    <a:srgbClr val="0070C0"/>
                  </a:solidFill>
                  <a:latin typeface="Arial Narrow" panose="020B0606020202030204" pitchFamily="34" charset="0"/>
                  <a:ea typeface="Calibri" panose="020F0502020204030204" pitchFamily="34" charset="0"/>
                  <a:cs typeface="Times New Roman" panose="02020603050405020304" pitchFamily="18" charset="0"/>
                  <a:sym typeface="Arial"/>
                </a:rPr>
                <a:t>    </a:t>
              </a:r>
              <a:r>
                <a:rPr lang="es-CO" sz="1400" b="1" kern="0" dirty="0">
                  <a:solidFill>
                    <a:srgbClr val="FF0000"/>
                  </a:solidFill>
                  <a:latin typeface="Arial Narrow" panose="020B0606020202030204" pitchFamily="34" charset="0"/>
                  <a:ea typeface="Calibri" panose="020F0502020204030204" pitchFamily="34" charset="0"/>
                  <a:cs typeface="Times New Roman" panose="02020603050405020304" pitchFamily="18" charset="0"/>
                  <a:sym typeface="Arial"/>
                </a:rPr>
                <a:t>Causa Antecedente Originaria</a:t>
              </a:r>
            </a:p>
          </p:txBody>
        </p:sp>
        <p:sp>
          <p:nvSpPr>
            <p:cNvPr id="58" name="Rectangle 3"/>
            <p:cNvSpPr>
              <a:spLocks noChangeArrowheads="1"/>
            </p:cNvSpPr>
            <p:nvPr/>
          </p:nvSpPr>
          <p:spPr bwMode="auto">
            <a:xfrm>
              <a:off x="2984501" y="4132317"/>
              <a:ext cx="2341563" cy="342900"/>
            </a:xfrm>
            <a:prstGeom prst="rect">
              <a:avLst/>
            </a:prstGeom>
            <a:noFill/>
            <a:ln w="9525">
              <a:noFill/>
              <a:miter lim="800000"/>
              <a:headEnd/>
              <a:tailEnd/>
            </a:ln>
          </p:spPr>
          <p:txBody>
            <a:bodyPr/>
            <a:lstStyle/>
            <a:p>
              <a:pPr>
                <a:lnSpc>
                  <a:spcPct val="107000"/>
                </a:lnSpc>
                <a:spcAft>
                  <a:spcPts val="600"/>
                </a:spcAft>
                <a:buClr>
                  <a:srgbClr val="000000"/>
                </a:buClr>
                <a:defRPr/>
              </a:pPr>
              <a:r>
                <a:rPr lang="es-CO" sz="1050" b="1" kern="0" dirty="0">
                  <a:solidFill>
                    <a:srgbClr val="FF0000"/>
                  </a:solidFill>
                  <a:latin typeface="Arial Narrow" panose="020B0606020202030204" pitchFamily="34" charset="0"/>
                  <a:ea typeface="Calibri" panose="020F0502020204030204" pitchFamily="34" charset="0"/>
                  <a:cs typeface="Times New Roman" panose="02020603050405020304" pitchFamily="18" charset="0"/>
                  <a:sym typeface="Arial"/>
                </a:rPr>
                <a:t>    </a:t>
              </a:r>
              <a:r>
                <a:rPr lang="es-CO" sz="1400" b="1" kern="0" dirty="0">
                  <a:solidFill>
                    <a:srgbClr val="FF0000"/>
                  </a:solidFill>
                  <a:latin typeface="Arial Narrow" panose="020B0606020202030204" pitchFamily="34" charset="0"/>
                  <a:ea typeface="Calibri" panose="020F0502020204030204" pitchFamily="34" charset="0"/>
                  <a:cs typeface="Times New Roman" panose="02020603050405020304" pitchFamily="18" charset="0"/>
                  <a:sym typeface="Arial"/>
                </a:rPr>
                <a:t>Otros Estados Patológicos</a:t>
              </a:r>
            </a:p>
          </p:txBody>
        </p:sp>
        <p:grpSp>
          <p:nvGrpSpPr>
            <p:cNvPr id="28685" name="Grupo 58"/>
            <p:cNvGrpSpPr>
              <a:grpSpLocks/>
            </p:cNvGrpSpPr>
            <p:nvPr/>
          </p:nvGrpSpPr>
          <p:grpSpPr bwMode="auto">
            <a:xfrm>
              <a:off x="6924313" y="2382824"/>
              <a:ext cx="511175" cy="942042"/>
              <a:chOff x="1214337" y="2479100"/>
              <a:chExt cx="458783" cy="818418"/>
            </a:xfrm>
          </p:grpSpPr>
          <p:sp>
            <p:nvSpPr>
              <p:cNvPr id="60" name="Rectángulo 59"/>
              <p:cNvSpPr/>
              <p:nvPr/>
            </p:nvSpPr>
            <p:spPr>
              <a:xfrm>
                <a:off x="1214337" y="2784162"/>
                <a:ext cx="176674" cy="20665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61" name="Rectángulo 60"/>
              <p:cNvSpPr/>
              <p:nvPr/>
            </p:nvSpPr>
            <p:spPr>
              <a:xfrm>
                <a:off x="1214337" y="3118746"/>
                <a:ext cx="185223" cy="17877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62" name="Flecha curvada hacia la izquierda 49"/>
              <p:cNvSpPr/>
              <p:nvPr/>
            </p:nvSpPr>
            <p:spPr>
              <a:xfrm>
                <a:off x="1439454" y="2564386"/>
                <a:ext cx="220842" cy="31326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073763"/>
                  </a:solidFill>
                  <a:latin typeface="Arial"/>
                  <a:sym typeface="Arial"/>
                </a:endParaRPr>
              </a:p>
            </p:txBody>
          </p:sp>
          <p:sp>
            <p:nvSpPr>
              <p:cNvPr id="63" name="Flecha curvada hacia la izquierda 50"/>
              <p:cNvSpPr/>
              <p:nvPr/>
            </p:nvSpPr>
            <p:spPr>
              <a:xfrm>
                <a:off x="1452277" y="2958014"/>
                <a:ext cx="220843" cy="31326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073763"/>
                  </a:solidFill>
                  <a:latin typeface="Arial"/>
                  <a:sym typeface="Arial"/>
                </a:endParaRPr>
              </a:p>
            </p:txBody>
          </p:sp>
          <p:sp>
            <p:nvSpPr>
              <p:cNvPr id="64" name="Rectángulo 63"/>
              <p:cNvSpPr/>
              <p:nvPr/>
            </p:nvSpPr>
            <p:spPr>
              <a:xfrm>
                <a:off x="1215761" y="2479100"/>
                <a:ext cx="175250" cy="20665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grpSp>
        <p:grpSp>
          <p:nvGrpSpPr>
            <p:cNvPr id="28691" name="Grupo 87"/>
            <p:cNvGrpSpPr>
              <a:grpSpLocks/>
            </p:cNvGrpSpPr>
            <p:nvPr/>
          </p:nvGrpSpPr>
          <p:grpSpPr bwMode="auto">
            <a:xfrm>
              <a:off x="5644846" y="2640451"/>
              <a:ext cx="109537" cy="179387"/>
              <a:chOff x="5019130" y="2359063"/>
              <a:chExt cx="195495" cy="386267"/>
            </a:xfrm>
          </p:grpSpPr>
          <p:sp>
            <p:nvSpPr>
              <p:cNvPr id="89" name="Rectángulo 88"/>
              <p:cNvSpPr/>
              <p:nvPr/>
            </p:nvSpPr>
            <p:spPr>
              <a:xfrm>
                <a:off x="5019130" y="2359063"/>
                <a:ext cx="195495" cy="20509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90" name="Flecha abajo 85"/>
              <p:cNvSpPr/>
              <p:nvPr/>
            </p:nvSpPr>
            <p:spPr>
              <a:xfrm>
                <a:off x="5067295" y="2584671"/>
                <a:ext cx="99165" cy="1606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grpSp>
        <p:sp>
          <p:nvSpPr>
            <p:cNvPr id="91" name="Rectangle 5"/>
            <p:cNvSpPr>
              <a:spLocks noChangeArrowheads="1"/>
            </p:cNvSpPr>
            <p:nvPr/>
          </p:nvSpPr>
          <p:spPr bwMode="auto">
            <a:xfrm>
              <a:off x="5056305" y="3183812"/>
              <a:ext cx="1484312" cy="246062"/>
            </a:xfrm>
            <a:prstGeom prst="rect">
              <a:avLst/>
            </a:prstGeom>
            <a:noFill/>
            <a:ln w="31750">
              <a:solidFill>
                <a:srgbClr val="FF0000"/>
              </a:solidFill>
              <a:miter lim="800000"/>
              <a:headEnd/>
              <a:tailEnd/>
            </a:ln>
          </p:spPr>
          <p:txBody>
            <a:bodyPr/>
            <a:lstStyle/>
            <a:p>
              <a:pPr>
                <a:lnSpc>
                  <a:spcPct val="107000"/>
                </a:lnSpc>
                <a:spcAft>
                  <a:spcPts val="600"/>
                </a:spcAft>
                <a:buClr>
                  <a:srgbClr val="000000"/>
                </a:buClr>
                <a:defRPr/>
              </a:pPr>
              <a:r>
                <a:rPr lang="es-CO" sz="1050" b="1" dirty="0">
                  <a:latin typeface="Arial Narrow" panose="020B0606020202030204" pitchFamily="34" charset="0"/>
                  <a:ea typeface="Calibri" panose="020F0502020204030204" pitchFamily="34" charset="0"/>
                  <a:cs typeface="Times New Roman" panose="02020603050405020304" pitchFamily="18" charset="0"/>
                  <a:sym typeface="Arial"/>
                </a:rPr>
                <a:t>Diabetes mellitus tipo 2 </a:t>
              </a:r>
              <a:endParaRPr lang="es-CO" sz="1050" b="1" kern="0" dirty="0">
                <a:latin typeface="Calibri" panose="020F0502020204030204" pitchFamily="34" charset="0"/>
                <a:ea typeface="Calibri" panose="020F0502020204030204" pitchFamily="34" charset="0"/>
                <a:cs typeface="Times New Roman" panose="02020603050405020304" pitchFamily="18" charset="0"/>
                <a:sym typeface="Arial"/>
              </a:endParaRPr>
            </a:p>
          </p:txBody>
        </p:sp>
        <p:grpSp>
          <p:nvGrpSpPr>
            <p:cNvPr id="6" name="Grupo 87">
              <a:extLst>
                <a:ext uri="{FF2B5EF4-FFF2-40B4-BE49-F238E27FC236}">
                  <a16:creationId xmlns:a16="http://schemas.microsoft.com/office/drawing/2014/main" id="{9CE514C3-446F-8559-05E9-E99C5DCDDF0B}"/>
                </a:ext>
              </a:extLst>
            </p:cNvPr>
            <p:cNvGrpSpPr>
              <a:grpSpLocks/>
            </p:cNvGrpSpPr>
            <p:nvPr/>
          </p:nvGrpSpPr>
          <p:grpSpPr bwMode="auto">
            <a:xfrm>
              <a:off x="5646244" y="2994187"/>
              <a:ext cx="109537" cy="179387"/>
              <a:chOff x="5019130" y="2359063"/>
              <a:chExt cx="195495" cy="386267"/>
            </a:xfrm>
          </p:grpSpPr>
          <p:sp>
            <p:nvSpPr>
              <p:cNvPr id="7" name="Rectángulo 6">
                <a:extLst>
                  <a:ext uri="{FF2B5EF4-FFF2-40B4-BE49-F238E27FC236}">
                    <a16:creationId xmlns:a16="http://schemas.microsoft.com/office/drawing/2014/main" id="{5A4EE8FB-6179-3D44-05A4-77995C9C4E4A}"/>
                  </a:ext>
                </a:extLst>
              </p:cNvPr>
              <p:cNvSpPr/>
              <p:nvPr/>
            </p:nvSpPr>
            <p:spPr>
              <a:xfrm>
                <a:off x="5019130" y="2359063"/>
                <a:ext cx="195495" cy="20509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sp>
            <p:nvSpPr>
              <p:cNvPr id="8" name="Flecha abajo 85">
                <a:extLst>
                  <a:ext uri="{FF2B5EF4-FFF2-40B4-BE49-F238E27FC236}">
                    <a16:creationId xmlns:a16="http://schemas.microsoft.com/office/drawing/2014/main" id="{3A9AE098-CA5E-A913-1645-973610E4B00E}"/>
                  </a:ext>
                </a:extLst>
              </p:cNvPr>
              <p:cNvSpPr/>
              <p:nvPr/>
            </p:nvSpPr>
            <p:spPr>
              <a:xfrm>
                <a:off x="5067295" y="2584671"/>
                <a:ext cx="99165" cy="1606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s-CO" sz="1050" kern="0">
                  <a:solidFill>
                    <a:srgbClr val="FFFFFF"/>
                  </a:solidFill>
                  <a:latin typeface="Arial"/>
                  <a:sym typeface="Arial"/>
                </a:endParaRPr>
              </a:p>
            </p:txBody>
          </p:sp>
        </p:grpSp>
      </p:grpSp>
      <p:pic>
        <p:nvPicPr>
          <p:cNvPr id="2" name="Imagen 1">
            <a:extLst>
              <a:ext uri="{FF2B5EF4-FFF2-40B4-BE49-F238E27FC236}">
                <a16:creationId xmlns:a16="http://schemas.microsoft.com/office/drawing/2014/main" id="{E742A305-4084-FFEA-14B3-95D2AE2553CC}"/>
              </a:ext>
            </a:extLst>
          </p:cNvPr>
          <p:cNvPicPr>
            <a:picLocks noChangeAspect="1"/>
          </p:cNvPicPr>
          <p:nvPr/>
        </p:nvPicPr>
        <p:blipFill>
          <a:blip r:embed="rId3"/>
          <a:stretch>
            <a:fillRect/>
          </a:stretch>
        </p:blipFill>
        <p:spPr>
          <a:xfrm>
            <a:off x="10104516" y="3103344"/>
            <a:ext cx="292633" cy="25605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Google Shape;245;p32"/>
          <p:cNvSpPr txBox="1">
            <a:spLocks/>
          </p:cNvSpPr>
          <p:nvPr/>
        </p:nvSpPr>
        <p:spPr>
          <a:xfrm>
            <a:off x="2189527" y="0"/>
            <a:ext cx="7986319" cy="1149292"/>
          </a:xfrm>
          <a:prstGeom prst="rect">
            <a:avLst/>
          </a:prstGeom>
          <a:noFill/>
          <a:ln>
            <a:noFill/>
          </a:ln>
        </p:spPr>
        <p:txBody>
          <a:bodyPr spcFirstLastPara="1" lIns="68575" tIns="34275" rIns="68575" bIns="34275" anchor="ct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54BC"/>
              </a:buClr>
              <a:buSzPts val="3300"/>
              <a:buFont typeface="Work Sans"/>
              <a:buNone/>
              <a:defRPr sz="45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defRPr/>
            </a:pPr>
            <a:r>
              <a:rPr lang="es-CO" sz="1600" b="1" kern="0" dirty="0">
                <a:solidFill>
                  <a:schemeClr val="tx1"/>
                </a:solidFill>
              </a:rPr>
              <a:t>CERTIFICACIÓN  DEFUNCIONES FETALES</a:t>
            </a:r>
            <a:br>
              <a:rPr lang="es-CO" sz="1600" b="1" kern="0" dirty="0">
                <a:solidFill>
                  <a:schemeClr val="tx1"/>
                </a:solidFill>
              </a:rPr>
            </a:br>
            <a:r>
              <a:rPr lang="es-CO" sz="1600" b="1" kern="0" dirty="0">
                <a:solidFill>
                  <a:schemeClr val="tx1"/>
                </a:solidFill>
              </a:rPr>
              <a:t>DEFUNCION FETAL</a:t>
            </a:r>
          </a:p>
          <a:p>
            <a:pPr>
              <a:defRPr/>
            </a:pPr>
            <a:endParaRPr lang="es-CO" sz="2800" b="1" kern="0" dirty="0">
              <a:solidFill>
                <a:schemeClr val="tx1"/>
              </a:solidFill>
            </a:endParaRPr>
          </a:p>
        </p:txBody>
      </p:sp>
      <p:sp>
        <p:nvSpPr>
          <p:cNvPr id="4" name="CuadroTexto 3">
            <a:extLst>
              <a:ext uri="{FF2B5EF4-FFF2-40B4-BE49-F238E27FC236}">
                <a16:creationId xmlns:a16="http://schemas.microsoft.com/office/drawing/2014/main" id="{5E04D7AE-07D5-DA09-A4F0-529DF839580D}"/>
              </a:ext>
            </a:extLst>
          </p:cNvPr>
          <p:cNvSpPr txBox="1"/>
          <p:nvPr/>
        </p:nvSpPr>
        <p:spPr>
          <a:xfrm>
            <a:off x="1610686" y="1090569"/>
            <a:ext cx="9370503" cy="3046988"/>
          </a:xfrm>
          <a:prstGeom prst="rect">
            <a:avLst/>
          </a:prstGeom>
          <a:noFill/>
        </p:spPr>
        <p:txBody>
          <a:bodyPr wrap="square">
            <a:spAutoFit/>
          </a:bodyPr>
          <a:lstStyle/>
          <a:p>
            <a:r>
              <a:rPr lang="es-MX" sz="2400" dirty="0"/>
              <a:t>Es  la  muerte del producto de la concepción antes de su expulsión o extracción completa del cuerpo de la madre, independientemente de la duración del embarazo.</a:t>
            </a:r>
          </a:p>
          <a:p>
            <a:endParaRPr lang="es-MX" sz="2400" dirty="0"/>
          </a:p>
          <a:p>
            <a:r>
              <a:rPr lang="es-MX" sz="2400" dirty="0"/>
              <a:t>La muerte esta indicada por el hecho de que después de la separación,  el </a:t>
            </a:r>
            <a:r>
              <a:rPr lang="es-MX" sz="2400" b="1" dirty="0">
                <a:solidFill>
                  <a:srgbClr val="FF0000"/>
                </a:solidFill>
              </a:rPr>
              <a:t>feto no respira </a:t>
            </a:r>
            <a:r>
              <a:rPr lang="es-MX" sz="2400" dirty="0"/>
              <a:t>ni da ninguna otra señal de vida, como </a:t>
            </a:r>
            <a:r>
              <a:rPr lang="es-MX" sz="2400" b="1" dirty="0">
                <a:solidFill>
                  <a:srgbClr val="FF0000"/>
                </a:solidFill>
              </a:rPr>
              <a:t>latidos del corazón</a:t>
            </a:r>
            <a:r>
              <a:rPr lang="es-MX" sz="2400" b="1" dirty="0"/>
              <a:t>, </a:t>
            </a:r>
            <a:r>
              <a:rPr lang="es-MX" sz="2400" b="1" dirty="0">
                <a:solidFill>
                  <a:srgbClr val="FF0000"/>
                </a:solidFill>
              </a:rPr>
              <a:t>pulsaciones del cordón umbilical </a:t>
            </a:r>
            <a:r>
              <a:rPr lang="es-MX" sz="2400" b="1" dirty="0"/>
              <a:t>o </a:t>
            </a:r>
            <a:r>
              <a:rPr lang="es-MX" sz="2400" b="1" dirty="0">
                <a:solidFill>
                  <a:srgbClr val="FF0000"/>
                </a:solidFill>
              </a:rPr>
              <a:t>movimientos efectivos de los músculos de contracción voluntaria. </a:t>
            </a:r>
            <a:r>
              <a:rPr lang="es-MX" sz="2400" b="1" dirty="0"/>
              <a:t>(OMS)</a:t>
            </a:r>
          </a:p>
        </p:txBody>
      </p:sp>
    </p:spTree>
    <p:extLst>
      <p:ext uri="{BB962C8B-B14F-4D97-AF65-F5344CB8AC3E}">
        <p14:creationId xmlns:p14="http://schemas.microsoft.com/office/powerpoint/2010/main" val="2391739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Google Shape;245;p32"/>
          <p:cNvSpPr txBox="1">
            <a:spLocks/>
          </p:cNvSpPr>
          <p:nvPr/>
        </p:nvSpPr>
        <p:spPr>
          <a:xfrm>
            <a:off x="2189527" y="0"/>
            <a:ext cx="7986319" cy="1149292"/>
          </a:xfrm>
          <a:prstGeom prst="rect">
            <a:avLst/>
          </a:prstGeom>
          <a:noFill/>
          <a:ln>
            <a:noFill/>
          </a:ln>
        </p:spPr>
        <p:txBody>
          <a:bodyPr spcFirstLastPara="1" lIns="68575" tIns="34275" rIns="68575" bIns="34275" anchor="ct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54BC"/>
              </a:buClr>
              <a:buSzPts val="3300"/>
              <a:buFont typeface="Work Sans"/>
              <a:buNone/>
              <a:defRPr sz="45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defRPr/>
            </a:pPr>
            <a:endParaRPr lang="es-CO" sz="2800" b="1" kern="0" dirty="0">
              <a:solidFill>
                <a:schemeClr val="tx1"/>
              </a:solidFill>
            </a:endParaRPr>
          </a:p>
        </p:txBody>
      </p:sp>
      <p:pic>
        <p:nvPicPr>
          <p:cNvPr id="2" name="Imagen 1">
            <a:extLst>
              <a:ext uri="{FF2B5EF4-FFF2-40B4-BE49-F238E27FC236}">
                <a16:creationId xmlns:a16="http://schemas.microsoft.com/office/drawing/2014/main" id="{92928B27-D08B-C024-316C-2C6D00B7AE2F}"/>
              </a:ext>
            </a:extLst>
          </p:cNvPr>
          <p:cNvPicPr>
            <a:picLocks noChangeAspect="1"/>
          </p:cNvPicPr>
          <p:nvPr/>
        </p:nvPicPr>
        <p:blipFill>
          <a:blip r:embed="rId2"/>
          <a:stretch>
            <a:fillRect/>
          </a:stretch>
        </p:blipFill>
        <p:spPr>
          <a:xfrm>
            <a:off x="1010406" y="645952"/>
            <a:ext cx="9576765" cy="5386930"/>
          </a:xfrm>
          <a:prstGeom prst="rect">
            <a:avLst/>
          </a:prstGeom>
        </p:spPr>
      </p:pic>
    </p:spTree>
    <p:extLst>
      <p:ext uri="{BB962C8B-B14F-4D97-AF65-F5344CB8AC3E}">
        <p14:creationId xmlns:p14="http://schemas.microsoft.com/office/powerpoint/2010/main" val="3117616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8CA7C1A4-EDC4-ED29-A785-D94023369628}"/>
              </a:ext>
            </a:extLst>
          </p:cNvPr>
          <p:cNvGrpSpPr/>
          <p:nvPr/>
        </p:nvGrpSpPr>
        <p:grpSpPr>
          <a:xfrm>
            <a:off x="1362118" y="1203296"/>
            <a:ext cx="9320529" cy="4451408"/>
            <a:chOff x="2452688" y="1714501"/>
            <a:chExt cx="7975601" cy="4143375"/>
          </a:xfrm>
        </p:grpSpPr>
        <p:pic>
          <p:nvPicPr>
            <p:cNvPr id="29698" name="Picture 2" descr="defuncionultim4 copy"/>
            <p:cNvPicPr>
              <a:picLocks noChangeAspect="1" noChangeArrowheads="1"/>
            </p:cNvPicPr>
            <p:nvPr/>
          </p:nvPicPr>
          <p:blipFill>
            <a:blip r:embed="rId3"/>
            <a:srcRect l="10236" t="51138" r="9833" b="25008"/>
            <a:stretch>
              <a:fillRect/>
            </a:stretch>
          </p:blipFill>
          <p:spPr bwMode="auto">
            <a:xfrm>
              <a:off x="2452688" y="1714501"/>
              <a:ext cx="7116762" cy="4143375"/>
            </a:xfrm>
            <a:prstGeom prst="rect">
              <a:avLst/>
            </a:prstGeom>
            <a:noFill/>
            <a:ln w="9525">
              <a:noFill/>
              <a:miter lim="800000"/>
              <a:headEnd/>
              <a:tailEnd/>
            </a:ln>
          </p:spPr>
        </p:pic>
        <p:grpSp>
          <p:nvGrpSpPr>
            <p:cNvPr id="6" name="Grupo 5">
              <a:extLst>
                <a:ext uri="{FF2B5EF4-FFF2-40B4-BE49-F238E27FC236}">
                  <a16:creationId xmlns:a16="http://schemas.microsoft.com/office/drawing/2014/main" id="{6E6B5B36-B319-D38D-E806-7450E86AA597}"/>
                </a:ext>
              </a:extLst>
            </p:cNvPr>
            <p:cNvGrpSpPr/>
            <p:nvPr/>
          </p:nvGrpSpPr>
          <p:grpSpPr>
            <a:xfrm>
              <a:off x="4106270" y="3082741"/>
              <a:ext cx="6322019" cy="1528855"/>
              <a:chOff x="4106270" y="3082741"/>
              <a:chExt cx="6322019" cy="1528855"/>
            </a:xfrm>
          </p:grpSpPr>
          <p:sp>
            <p:nvSpPr>
              <p:cNvPr id="538627" name="Rectangle 3"/>
              <p:cNvSpPr>
                <a:spLocks noChangeArrowheads="1"/>
              </p:cNvSpPr>
              <p:nvPr/>
            </p:nvSpPr>
            <p:spPr bwMode="auto">
              <a:xfrm>
                <a:off x="4627194" y="3082741"/>
                <a:ext cx="2717800" cy="307975"/>
              </a:xfrm>
              <a:prstGeom prst="rect">
                <a:avLst/>
              </a:prstGeom>
              <a:noFill/>
              <a:ln w="9525">
                <a:noFill/>
                <a:miter lim="800000"/>
                <a:headEnd/>
                <a:tailEnd/>
              </a:ln>
            </p:spPr>
            <p:txBody>
              <a:bodyPr wrap="none">
                <a:spAutoFit/>
              </a:bodyPr>
              <a:lstStyle/>
              <a:p>
                <a:r>
                  <a:rPr lang="es-CO" sz="1400" b="1" dirty="0">
                    <a:solidFill>
                      <a:srgbClr val="FF0066"/>
                    </a:solidFill>
                    <a:latin typeface="Arial Unicode MS" pitchFamily="34" charset="-128"/>
                  </a:rPr>
                  <a:t>SUFRIMIENTO FETAL AGUDA</a:t>
                </a:r>
                <a:endParaRPr lang="es-ES" sz="1400" b="1" dirty="0">
                  <a:solidFill>
                    <a:srgbClr val="FF0066"/>
                  </a:solidFill>
                  <a:latin typeface="Arial Unicode MS" pitchFamily="34" charset="-128"/>
                </a:endParaRPr>
              </a:p>
            </p:txBody>
          </p:sp>
          <p:sp>
            <p:nvSpPr>
              <p:cNvPr id="538628" name="Text Box 4"/>
              <p:cNvSpPr txBox="1">
                <a:spLocks noChangeArrowheads="1"/>
              </p:cNvSpPr>
              <p:nvPr/>
            </p:nvSpPr>
            <p:spPr bwMode="auto">
              <a:xfrm>
                <a:off x="4648201" y="3429001"/>
                <a:ext cx="2313197" cy="307777"/>
              </a:xfrm>
              <a:prstGeom prst="rect">
                <a:avLst/>
              </a:prstGeom>
              <a:noFill/>
              <a:ln w="9525">
                <a:noFill/>
                <a:miter lim="800000"/>
                <a:headEnd/>
                <a:tailEnd/>
              </a:ln>
            </p:spPr>
            <p:txBody>
              <a:bodyPr wrap="none">
                <a:spAutoFit/>
              </a:bodyPr>
              <a:lstStyle/>
              <a:p>
                <a:r>
                  <a:rPr lang="es-CO" sz="1400" b="1">
                    <a:solidFill>
                      <a:srgbClr val="FF0066"/>
                    </a:solidFill>
                    <a:latin typeface="Arial Unicode MS" pitchFamily="34" charset="-128"/>
                  </a:rPr>
                  <a:t>HIPOXIA INTRAUTERINA</a:t>
                </a:r>
                <a:endParaRPr lang="es-ES" sz="1400" b="1">
                  <a:solidFill>
                    <a:srgbClr val="FF0066"/>
                  </a:solidFill>
                  <a:latin typeface="Arial Unicode MS" pitchFamily="34" charset="-128"/>
                </a:endParaRPr>
              </a:p>
            </p:txBody>
          </p:sp>
          <p:sp>
            <p:nvSpPr>
              <p:cNvPr id="538629" name="Text Box 5"/>
              <p:cNvSpPr txBox="1">
                <a:spLocks noChangeArrowheads="1"/>
              </p:cNvSpPr>
              <p:nvPr/>
            </p:nvSpPr>
            <p:spPr bwMode="auto">
              <a:xfrm>
                <a:off x="4648201" y="3886201"/>
                <a:ext cx="2436373" cy="307777"/>
              </a:xfrm>
              <a:prstGeom prst="rect">
                <a:avLst/>
              </a:prstGeom>
              <a:noFill/>
              <a:ln w="9525">
                <a:noFill/>
                <a:miter lim="800000"/>
                <a:headEnd/>
                <a:tailEnd/>
              </a:ln>
            </p:spPr>
            <p:txBody>
              <a:bodyPr wrap="none">
                <a:spAutoFit/>
              </a:bodyPr>
              <a:lstStyle/>
              <a:p>
                <a:r>
                  <a:rPr lang="es-CO" sz="1400" b="1" dirty="0">
                    <a:solidFill>
                      <a:srgbClr val="FF0066"/>
                    </a:solidFill>
                    <a:latin typeface="Arial Unicode MS" pitchFamily="34" charset="-128"/>
                  </a:rPr>
                  <a:t>ABRUPTIO DE PLACENTA</a:t>
                </a:r>
                <a:endParaRPr lang="es-ES" sz="1400" b="1" dirty="0">
                  <a:solidFill>
                    <a:srgbClr val="FF0066"/>
                  </a:solidFill>
                  <a:latin typeface="Arial Unicode MS" pitchFamily="34" charset="-128"/>
                </a:endParaRPr>
              </a:p>
            </p:txBody>
          </p:sp>
          <p:sp>
            <p:nvSpPr>
              <p:cNvPr id="538630" name="Text Box 6"/>
              <p:cNvSpPr txBox="1">
                <a:spLocks noChangeArrowheads="1"/>
              </p:cNvSpPr>
              <p:nvPr/>
            </p:nvSpPr>
            <p:spPr bwMode="auto">
              <a:xfrm>
                <a:off x="4106270" y="4303621"/>
                <a:ext cx="3948113" cy="307975"/>
              </a:xfrm>
              <a:prstGeom prst="rect">
                <a:avLst/>
              </a:prstGeom>
              <a:noFill/>
              <a:ln w="9525">
                <a:noFill/>
                <a:miter lim="800000"/>
                <a:headEnd/>
                <a:tailEnd/>
              </a:ln>
            </p:spPr>
            <p:txBody>
              <a:bodyPr wrap="none">
                <a:spAutoFit/>
              </a:bodyPr>
              <a:lstStyle/>
              <a:p>
                <a:r>
                  <a:rPr lang="es-CO" sz="1400" b="1" dirty="0">
                    <a:solidFill>
                      <a:srgbClr val="FF0066"/>
                    </a:solidFill>
                    <a:latin typeface="Arial Unicode MS" pitchFamily="34" charset="-128"/>
                  </a:rPr>
                  <a:t>HIPERTENSION INDUCIDA POR EMBARAZO</a:t>
                </a:r>
                <a:endParaRPr lang="es-ES" sz="1400" b="1" dirty="0">
                  <a:solidFill>
                    <a:srgbClr val="FF0066"/>
                  </a:solidFill>
                  <a:latin typeface="Arial Unicode MS" pitchFamily="34" charset="-128"/>
                </a:endParaRPr>
              </a:p>
            </p:txBody>
          </p:sp>
          <p:sp>
            <p:nvSpPr>
              <p:cNvPr id="538631" name="Text Box 7"/>
              <p:cNvSpPr txBox="1">
                <a:spLocks noChangeArrowheads="1"/>
              </p:cNvSpPr>
              <p:nvPr/>
            </p:nvSpPr>
            <p:spPr bwMode="auto">
              <a:xfrm>
                <a:off x="8066089" y="3158349"/>
                <a:ext cx="2362200" cy="307975"/>
              </a:xfrm>
              <a:prstGeom prst="rect">
                <a:avLst/>
              </a:prstGeom>
              <a:noFill/>
              <a:ln w="9525">
                <a:noFill/>
                <a:miter lim="800000"/>
                <a:headEnd/>
                <a:tailEnd/>
              </a:ln>
            </p:spPr>
            <p:txBody>
              <a:bodyPr>
                <a:spAutoFit/>
              </a:bodyPr>
              <a:lstStyle/>
              <a:p>
                <a:r>
                  <a:rPr lang="es-CO" sz="1400" b="1" dirty="0">
                    <a:solidFill>
                      <a:srgbClr val="FF0066"/>
                    </a:solidFill>
                    <a:latin typeface="Arial Unicode MS" pitchFamily="34" charset="-128"/>
                  </a:rPr>
                  <a:t>0 2  HORAS</a:t>
                </a:r>
                <a:endParaRPr lang="es-ES" sz="1400" b="1" dirty="0">
                  <a:solidFill>
                    <a:srgbClr val="FF0066"/>
                  </a:solidFill>
                  <a:latin typeface="Arial Unicode MS" pitchFamily="34" charset="-128"/>
                </a:endParaRPr>
              </a:p>
            </p:txBody>
          </p:sp>
          <p:sp>
            <p:nvSpPr>
              <p:cNvPr id="538632" name="Text Box 8"/>
              <p:cNvSpPr txBox="1">
                <a:spLocks noChangeArrowheads="1"/>
              </p:cNvSpPr>
              <p:nvPr/>
            </p:nvSpPr>
            <p:spPr bwMode="auto">
              <a:xfrm>
                <a:off x="8066089" y="3522276"/>
                <a:ext cx="2362200" cy="307975"/>
              </a:xfrm>
              <a:prstGeom prst="rect">
                <a:avLst/>
              </a:prstGeom>
              <a:noFill/>
              <a:ln w="9525">
                <a:noFill/>
                <a:miter lim="800000"/>
                <a:headEnd/>
                <a:tailEnd/>
              </a:ln>
            </p:spPr>
            <p:txBody>
              <a:bodyPr>
                <a:spAutoFit/>
              </a:bodyPr>
              <a:lstStyle/>
              <a:p>
                <a:r>
                  <a:rPr lang="es-CO" sz="1400" b="1" dirty="0">
                    <a:solidFill>
                      <a:srgbClr val="FF0066"/>
                    </a:solidFill>
                    <a:latin typeface="Arial Unicode MS" pitchFamily="34" charset="-128"/>
                  </a:rPr>
                  <a:t>0 2  HORAS</a:t>
                </a:r>
                <a:endParaRPr lang="es-ES" sz="1400" b="1" dirty="0">
                  <a:solidFill>
                    <a:srgbClr val="FF0066"/>
                  </a:solidFill>
                  <a:latin typeface="Arial Unicode MS" pitchFamily="34" charset="-128"/>
                </a:endParaRPr>
              </a:p>
            </p:txBody>
          </p:sp>
          <p:sp>
            <p:nvSpPr>
              <p:cNvPr id="538633" name="Text Box 9"/>
              <p:cNvSpPr txBox="1">
                <a:spLocks noChangeArrowheads="1"/>
              </p:cNvSpPr>
              <p:nvPr/>
            </p:nvSpPr>
            <p:spPr bwMode="auto">
              <a:xfrm>
                <a:off x="8065544" y="3900163"/>
                <a:ext cx="2362200" cy="307975"/>
              </a:xfrm>
              <a:prstGeom prst="rect">
                <a:avLst/>
              </a:prstGeom>
              <a:noFill/>
              <a:ln w="9525">
                <a:noFill/>
                <a:miter lim="800000"/>
                <a:headEnd/>
                <a:tailEnd/>
              </a:ln>
            </p:spPr>
            <p:txBody>
              <a:bodyPr>
                <a:spAutoFit/>
              </a:bodyPr>
              <a:lstStyle/>
              <a:p>
                <a:r>
                  <a:rPr lang="es-CO" sz="1400" b="1" dirty="0">
                    <a:solidFill>
                      <a:srgbClr val="FF0066"/>
                    </a:solidFill>
                    <a:latin typeface="Arial Unicode MS" pitchFamily="34" charset="-128"/>
                  </a:rPr>
                  <a:t>0 3   HORAS</a:t>
                </a:r>
                <a:endParaRPr lang="es-ES" sz="1400" b="1" dirty="0">
                  <a:solidFill>
                    <a:srgbClr val="FF0066"/>
                  </a:solidFill>
                  <a:latin typeface="Arial Unicode MS" pitchFamily="34" charset="-128"/>
                </a:endParaRPr>
              </a:p>
            </p:txBody>
          </p:sp>
          <p:sp>
            <p:nvSpPr>
              <p:cNvPr id="538634" name="Text Box 10"/>
              <p:cNvSpPr txBox="1">
                <a:spLocks noChangeArrowheads="1"/>
              </p:cNvSpPr>
              <p:nvPr/>
            </p:nvSpPr>
            <p:spPr bwMode="auto">
              <a:xfrm>
                <a:off x="8054043" y="4319807"/>
                <a:ext cx="1524000" cy="257831"/>
              </a:xfrm>
              <a:prstGeom prst="rect">
                <a:avLst/>
              </a:prstGeom>
              <a:noFill/>
              <a:ln w="9525">
                <a:noFill/>
                <a:miter lim="800000"/>
                <a:headEnd/>
                <a:tailEnd/>
              </a:ln>
            </p:spPr>
            <p:txBody>
              <a:bodyPr>
                <a:spAutoFit/>
              </a:bodyPr>
              <a:lstStyle/>
              <a:p>
                <a:r>
                  <a:rPr lang="es-CO" sz="1200" b="1" dirty="0">
                    <a:solidFill>
                      <a:srgbClr val="FF0066"/>
                    </a:solidFill>
                    <a:latin typeface="Arial Unicode MS" pitchFamily="34" charset="-128"/>
                  </a:rPr>
                  <a:t>1  2   HORAS</a:t>
                </a:r>
                <a:endParaRPr lang="es-ES" sz="1200" b="1" dirty="0">
                  <a:solidFill>
                    <a:srgbClr val="FF0066"/>
                  </a:solidFill>
                  <a:latin typeface="Arial Unicode MS" pitchFamily="34" charset="-128"/>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7D01CF9-FF28-B66B-9D99-5A956EF04897}"/>
              </a:ext>
            </a:extLst>
          </p:cNvPr>
          <p:cNvPicPr>
            <a:picLocks noChangeAspect="1"/>
          </p:cNvPicPr>
          <p:nvPr/>
        </p:nvPicPr>
        <p:blipFill>
          <a:blip r:embed="rId3"/>
          <a:stretch>
            <a:fillRect/>
          </a:stretch>
        </p:blipFill>
        <p:spPr>
          <a:xfrm>
            <a:off x="1849308" y="1040235"/>
            <a:ext cx="9470238" cy="5327009"/>
          </a:xfrm>
          <a:prstGeom prst="rect">
            <a:avLst/>
          </a:prstGeom>
        </p:spPr>
      </p:pic>
    </p:spTree>
    <p:extLst>
      <p:ext uri="{BB962C8B-B14F-4D97-AF65-F5344CB8AC3E}">
        <p14:creationId xmlns:p14="http://schemas.microsoft.com/office/powerpoint/2010/main" val="3833847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F0BBC6F-A9D9-DA0F-51D9-6E22C0FE6C92}"/>
              </a:ext>
            </a:extLst>
          </p:cNvPr>
          <p:cNvPicPr>
            <a:picLocks noChangeAspect="1"/>
          </p:cNvPicPr>
          <p:nvPr/>
        </p:nvPicPr>
        <p:blipFill>
          <a:blip r:embed="rId3"/>
          <a:stretch>
            <a:fillRect/>
          </a:stretch>
        </p:blipFill>
        <p:spPr>
          <a:xfrm>
            <a:off x="1208015" y="679508"/>
            <a:ext cx="10051874" cy="5654179"/>
          </a:xfrm>
          <a:prstGeom prst="rect">
            <a:avLst/>
          </a:prstGeom>
        </p:spPr>
      </p:pic>
    </p:spTree>
    <p:extLst>
      <p:ext uri="{BB962C8B-B14F-4D97-AF65-F5344CB8AC3E}">
        <p14:creationId xmlns:p14="http://schemas.microsoft.com/office/powerpoint/2010/main" val="1572711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E2AD7D7-37C7-B1C6-920F-4E90AF3967E3}"/>
              </a:ext>
            </a:extLst>
          </p:cNvPr>
          <p:cNvSpPr txBox="1"/>
          <p:nvPr/>
        </p:nvSpPr>
        <p:spPr>
          <a:xfrm>
            <a:off x="3842157" y="276837"/>
            <a:ext cx="5299745" cy="369332"/>
          </a:xfrm>
          <a:prstGeom prst="rect">
            <a:avLst/>
          </a:prstGeom>
          <a:noFill/>
        </p:spPr>
        <p:txBody>
          <a:bodyPr wrap="square">
            <a:spAutoFit/>
          </a:bodyPr>
          <a:lstStyle/>
          <a:p>
            <a:r>
              <a:rPr lang="es-CO" b="1" dirty="0"/>
              <a:t>NO USAR PARA MUERTE FETAL</a:t>
            </a:r>
          </a:p>
        </p:txBody>
      </p:sp>
      <p:pic>
        <p:nvPicPr>
          <p:cNvPr id="5" name="Imagen 4">
            <a:extLst>
              <a:ext uri="{FF2B5EF4-FFF2-40B4-BE49-F238E27FC236}">
                <a16:creationId xmlns:a16="http://schemas.microsoft.com/office/drawing/2014/main" id="{7216B7E5-C093-A3A9-FFD6-DD7FBFE9B28A}"/>
              </a:ext>
            </a:extLst>
          </p:cNvPr>
          <p:cNvPicPr>
            <a:picLocks noChangeAspect="1"/>
          </p:cNvPicPr>
          <p:nvPr/>
        </p:nvPicPr>
        <p:blipFill>
          <a:blip r:embed="rId3"/>
          <a:stretch>
            <a:fillRect/>
          </a:stretch>
        </p:blipFill>
        <p:spPr>
          <a:xfrm>
            <a:off x="712432" y="1350628"/>
            <a:ext cx="11016030" cy="4269996"/>
          </a:xfrm>
          <a:prstGeom prst="rect">
            <a:avLst/>
          </a:prstGeom>
        </p:spPr>
      </p:pic>
    </p:spTree>
    <p:extLst>
      <p:ext uri="{BB962C8B-B14F-4D97-AF65-F5344CB8AC3E}">
        <p14:creationId xmlns:p14="http://schemas.microsoft.com/office/powerpoint/2010/main" val="302172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C68642B-027E-9398-CF76-40D9F056ABF9}"/>
              </a:ext>
            </a:extLst>
          </p:cNvPr>
          <p:cNvSpPr txBox="1"/>
          <p:nvPr/>
        </p:nvSpPr>
        <p:spPr>
          <a:xfrm>
            <a:off x="3565321" y="545284"/>
            <a:ext cx="5576582" cy="369332"/>
          </a:xfrm>
          <a:prstGeom prst="rect">
            <a:avLst/>
          </a:prstGeom>
          <a:noFill/>
        </p:spPr>
        <p:txBody>
          <a:bodyPr wrap="square">
            <a:spAutoFit/>
          </a:bodyPr>
          <a:lstStyle/>
          <a:p>
            <a:r>
              <a:rPr lang="es-MX" b="1" dirty="0"/>
              <a:t>CERTIFICACIÓN DE LAS DEFUNCIONES MATERNAS</a:t>
            </a:r>
            <a:endParaRPr lang="es-CO" b="1" dirty="0"/>
          </a:p>
        </p:txBody>
      </p:sp>
      <p:sp>
        <p:nvSpPr>
          <p:cNvPr id="7" name="CuadroTexto 6">
            <a:extLst>
              <a:ext uri="{FF2B5EF4-FFF2-40B4-BE49-F238E27FC236}">
                <a16:creationId xmlns:a16="http://schemas.microsoft.com/office/drawing/2014/main" id="{5E5F356C-7A2F-E53B-8309-815A474C0700}"/>
              </a:ext>
            </a:extLst>
          </p:cNvPr>
          <p:cNvSpPr txBox="1"/>
          <p:nvPr/>
        </p:nvSpPr>
        <p:spPr>
          <a:xfrm>
            <a:off x="2290193" y="2197914"/>
            <a:ext cx="7810151" cy="2677656"/>
          </a:xfrm>
          <a:prstGeom prst="rect">
            <a:avLst/>
          </a:prstGeom>
          <a:noFill/>
        </p:spPr>
        <p:txBody>
          <a:bodyPr wrap="square">
            <a:spAutoFit/>
          </a:bodyPr>
          <a:lstStyle/>
          <a:p>
            <a:r>
              <a:rPr lang="es-MX" sz="2400" dirty="0"/>
              <a:t>Es la muerte de una mujer mientras esta embarazada o dentro de los </a:t>
            </a:r>
            <a:r>
              <a:rPr lang="es-MX" sz="2400" b="1" dirty="0">
                <a:solidFill>
                  <a:srgbClr val="FF0000"/>
                </a:solidFill>
              </a:rPr>
              <a:t>42</a:t>
            </a:r>
            <a:r>
              <a:rPr lang="es-MX" sz="2400" dirty="0"/>
              <a:t> días siguientes a la terminación del embarazo, independientemente de la duración y sitio anatómico del embarazo, debida a cualquier causa relacionada con o agravada por el embarazo mismo o su atención, pero no por causas accidentales o incidentales. (OMS)</a:t>
            </a:r>
          </a:p>
        </p:txBody>
      </p:sp>
    </p:spTree>
    <p:extLst>
      <p:ext uri="{BB962C8B-B14F-4D97-AF65-F5344CB8AC3E}">
        <p14:creationId xmlns:p14="http://schemas.microsoft.com/office/powerpoint/2010/main" val="816514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7F2CC2D-8102-5808-7DE5-42D43AD758DD}"/>
              </a:ext>
            </a:extLst>
          </p:cNvPr>
          <p:cNvPicPr>
            <a:picLocks noChangeAspect="1"/>
          </p:cNvPicPr>
          <p:nvPr/>
        </p:nvPicPr>
        <p:blipFill>
          <a:blip r:embed="rId3"/>
          <a:stretch>
            <a:fillRect/>
          </a:stretch>
        </p:blipFill>
        <p:spPr>
          <a:xfrm>
            <a:off x="581638" y="327171"/>
            <a:ext cx="10693166" cy="6014906"/>
          </a:xfrm>
          <a:prstGeom prst="rect">
            <a:avLst/>
          </a:prstGeom>
        </p:spPr>
      </p:pic>
    </p:spTree>
    <p:extLst>
      <p:ext uri="{BB962C8B-B14F-4D97-AF65-F5344CB8AC3E}">
        <p14:creationId xmlns:p14="http://schemas.microsoft.com/office/powerpoint/2010/main" val="1222790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1B5DEF6-9FED-9E99-F3AD-C9EEF12A945E}"/>
              </a:ext>
            </a:extLst>
          </p:cNvPr>
          <p:cNvPicPr>
            <a:picLocks noChangeAspect="1"/>
          </p:cNvPicPr>
          <p:nvPr/>
        </p:nvPicPr>
        <p:blipFill>
          <a:blip r:embed="rId3"/>
          <a:stretch>
            <a:fillRect/>
          </a:stretch>
        </p:blipFill>
        <p:spPr>
          <a:xfrm>
            <a:off x="1353159" y="548281"/>
            <a:ext cx="9136809" cy="5139455"/>
          </a:xfrm>
          <a:prstGeom prst="rect">
            <a:avLst/>
          </a:prstGeom>
        </p:spPr>
      </p:pic>
    </p:spTree>
    <p:extLst>
      <p:ext uri="{BB962C8B-B14F-4D97-AF65-F5344CB8AC3E}">
        <p14:creationId xmlns:p14="http://schemas.microsoft.com/office/powerpoint/2010/main" val="3406052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AD19F88-1ED2-EB19-D1D5-68830674D464}"/>
              </a:ext>
            </a:extLst>
          </p:cNvPr>
          <p:cNvPicPr>
            <a:picLocks noChangeAspect="1"/>
          </p:cNvPicPr>
          <p:nvPr/>
        </p:nvPicPr>
        <p:blipFill>
          <a:blip r:embed="rId3"/>
          <a:stretch>
            <a:fillRect/>
          </a:stretch>
        </p:blipFill>
        <p:spPr>
          <a:xfrm>
            <a:off x="993629" y="629174"/>
            <a:ext cx="9576763" cy="5386929"/>
          </a:xfrm>
          <a:prstGeom prst="rect">
            <a:avLst/>
          </a:prstGeom>
        </p:spPr>
      </p:pic>
    </p:spTree>
    <p:extLst>
      <p:ext uri="{BB962C8B-B14F-4D97-AF65-F5344CB8AC3E}">
        <p14:creationId xmlns:p14="http://schemas.microsoft.com/office/powerpoint/2010/main" val="2785913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upo 21">
            <a:extLst>
              <a:ext uri="{FF2B5EF4-FFF2-40B4-BE49-F238E27FC236}">
                <a16:creationId xmlns:a16="http://schemas.microsoft.com/office/drawing/2014/main" id="{B7B47F18-C7CC-953E-E93D-739563C39B25}"/>
              </a:ext>
            </a:extLst>
          </p:cNvPr>
          <p:cNvGrpSpPr/>
          <p:nvPr/>
        </p:nvGrpSpPr>
        <p:grpSpPr>
          <a:xfrm>
            <a:off x="1736870" y="818815"/>
            <a:ext cx="8718259" cy="5070256"/>
            <a:chOff x="685800" y="1296988"/>
            <a:chExt cx="7969190" cy="4829175"/>
          </a:xfrm>
        </p:grpSpPr>
        <p:pic>
          <p:nvPicPr>
            <p:cNvPr id="15" name="Picture 2" descr="defuncionultim4 copy">
              <a:extLst>
                <a:ext uri="{FF2B5EF4-FFF2-40B4-BE49-F238E27FC236}">
                  <a16:creationId xmlns:a16="http://schemas.microsoft.com/office/drawing/2014/main" id="{58C53929-9EC5-B464-1AF2-1A6DED901AEB}"/>
                </a:ext>
              </a:extLst>
            </p:cNvPr>
            <p:cNvPicPr>
              <a:picLocks noChangeAspect="1" noChangeArrowheads="1"/>
            </p:cNvPicPr>
            <p:nvPr/>
          </p:nvPicPr>
          <p:blipFill>
            <a:blip r:embed="rId3"/>
            <a:srcRect l="9201" t="51138" r="9833" b="25008"/>
            <a:stretch>
              <a:fillRect/>
            </a:stretch>
          </p:blipFill>
          <p:spPr>
            <a:xfrm>
              <a:off x="685800" y="1296988"/>
              <a:ext cx="7924800" cy="4829175"/>
            </a:xfrm>
            <a:prstGeom prst="rect">
              <a:avLst/>
            </a:prstGeom>
          </p:spPr>
        </p:pic>
        <p:sp>
          <p:nvSpPr>
            <p:cNvPr id="16" name="Text Box 3">
              <a:extLst>
                <a:ext uri="{FF2B5EF4-FFF2-40B4-BE49-F238E27FC236}">
                  <a16:creationId xmlns:a16="http://schemas.microsoft.com/office/drawing/2014/main" id="{03B42DFE-A119-B028-B4E9-A5889D5EEA8F}"/>
                </a:ext>
              </a:extLst>
            </p:cNvPr>
            <p:cNvSpPr txBox="1">
              <a:spLocks noChangeArrowheads="1"/>
            </p:cNvSpPr>
            <p:nvPr/>
          </p:nvSpPr>
          <p:spPr bwMode="auto">
            <a:xfrm>
              <a:off x="3005917" y="2980688"/>
              <a:ext cx="2409825" cy="307975"/>
            </a:xfrm>
            <a:prstGeom prst="rect">
              <a:avLst/>
            </a:prstGeom>
            <a:noFill/>
            <a:ln w="9525">
              <a:noFill/>
              <a:miter lim="800000"/>
              <a:headEnd/>
              <a:tailEnd/>
            </a:ln>
          </p:spPr>
          <p:txBody>
            <a:bodyPr wrap="none">
              <a:spAutoFit/>
            </a:bodyPr>
            <a:lstStyle/>
            <a:p>
              <a:r>
                <a:rPr lang="es-CO" sz="1400" b="1" dirty="0">
                  <a:solidFill>
                    <a:srgbClr val="FF0066"/>
                  </a:solidFill>
                  <a:latin typeface="Arial Unicode MS" pitchFamily="34" charset="-128"/>
                </a:rPr>
                <a:t>CHOQUE HIPOVOLEMICO</a:t>
              </a:r>
              <a:endParaRPr lang="es-ES" sz="1400" b="1" dirty="0">
                <a:solidFill>
                  <a:srgbClr val="FF0066"/>
                </a:solidFill>
                <a:latin typeface="Arial Unicode MS" pitchFamily="34" charset="-128"/>
              </a:endParaRPr>
            </a:p>
          </p:txBody>
        </p:sp>
        <p:sp>
          <p:nvSpPr>
            <p:cNvPr id="17" name="Text Box 4">
              <a:extLst>
                <a:ext uri="{FF2B5EF4-FFF2-40B4-BE49-F238E27FC236}">
                  <a16:creationId xmlns:a16="http://schemas.microsoft.com/office/drawing/2014/main" id="{34AF7AF6-DC51-8D98-6E81-3D685D9655A6}"/>
                </a:ext>
              </a:extLst>
            </p:cNvPr>
            <p:cNvSpPr txBox="1">
              <a:spLocks noChangeArrowheads="1"/>
            </p:cNvSpPr>
            <p:nvPr/>
          </p:nvSpPr>
          <p:spPr bwMode="auto">
            <a:xfrm>
              <a:off x="2978338" y="3367088"/>
              <a:ext cx="2570163" cy="307975"/>
            </a:xfrm>
            <a:prstGeom prst="rect">
              <a:avLst/>
            </a:prstGeom>
            <a:noFill/>
            <a:ln w="9525">
              <a:noFill/>
              <a:miter lim="800000"/>
              <a:headEnd/>
              <a:tailEnd/>
            </a:ln>
          </p:spPr>
          <p:txBody>
            <a:bodyPr wrap="none">
              <a:spAutoFit/>
            </a:bodyPr>
            <a:lstStyle/>
            <a:p>
              <a:r>
                <a:rPr lang="es-CO" sz="1400" b="1" dirty="0">
                  <a:solidFill>
                    <a:srgbClr val="FF0066"/>
                  </a:solidFill>
                  <a:latin typeface="Arial Unicode MS" pitchFamily="34" charset="-128"/>
                </a:rPr>
                <a:t>HEMORRAGIA POSTPARTO</a:t>
              </a:r>
              <a:endParaRPr lang="es-ES" sz="1400" b="1" dirty="0">
                <a:solidFill>
                  <a:srgbClr val="FF0066"/>
                </a:solidFill>
                <a:latin typeface="Arial Unicode MS" pitchFamily="34" charset="-128"/>
              </a:endParaRPr>
            </a:p>
          </p:txBody>
        </p:sp>
        <p:sp>
          <p:nvSpPr>
            <p:cNvPr id="18" name="Text Box 5">
              <a:extLst>
                <a:ext uri="{FF2B5EF4-FFF2-40B4-BE49-F238E27FC236}">
                  <a16:creationId xmlns:a16="http://schemas.microsoft.com/office/drawing/2014/main" id="{939FB350-7557-5942-8CC3-D4A4326F5E86}"/>
                </a:ext>
              </a:extLst>
            </p:cNvPr>
            <p:cNvSpPr txBox="1">
              <a:spLocks noChangeArrowheads="1"/>
            </p:cNvSpPr>
            <p:nvPr/>
          </p:nvSpPr>
          <p:spPr bwMode="auto">
            <a:xfrm>
              <a:off x="2988859" y="3810000"/>
              <a:ext cx="1692275" cy="307975"/>
            </a:xfrm>
            <a:prstGeom prst="rect">
              <a:avLst/>
            </a:prstGeom>
            <a:noFill/>
            <a:ln w="9525">
              <a:noFill/>
              <a:miter lim="800000"/>
              <a:headEnd/>
              <a:tailEnd/>
            </a:ln>
          </p:spPr>
          <p:txBody>
            <a:bodyPr wrap="none">
              <a:spAutoFit/>
            </a:bodyPr>
            <a:lstStyle/>
            <a:p>
              <a:r>
                <a:rPr lang="es-CO" sz="1400" b="1" dirty="0">
                  <a:solidFill>
                    <a:srgbClr val="FF0066"/>
                  </a:solidFill>
                  <a:latin typeface="Arial Unicode MS" pitchFamily="34" charset="-128"/>
                </a:rPr>
                <a:t>ATONIA UTERINA</a:t>
              </a:r>
              <a:endParaRPr lang="es-ES" sz="1400" b="1" dirty="0">
                <a:solidFill>
                  <a:srgbClr val="FF0066"/>
                </a:solidFill>
                <a:latin typeface="Arial Unicode MS" pitchFamily="34" charset="-128"/>
              </a:endParaRPr>
            </a:p>
          </p:txBody>
        </p:sp>
        <p:sp>
          <p:nvSpPr>
            <p:cNvPr id="19" name="Text Box 6">
              <a:extLst>
                <a:ext uri="{FF2B5EF4-FFF2-40B4-BE49-F238E27FC236}">
                  <a16:creationId xmlns:a16="http://schemas.microsoft.com/office/drawing/2014/main" id="{AB25F43B-611C-8A83-84C1-33C7862BB017}"/>
                </a:ext>
              </a:extLst>
            </p:cNvPr>
            <p:cNvSpPr txBox="1">
              <a:spLocks noChangeArrowheads="1"/>
            </p:cNvSpPr>
            <p:nvPr/>
          </p:nvSpPr>
          <p:spPr bwMode="auto">
            <a:xfrm>
              <a:off x="6960834" y="2998434"/>
              <a:ext cx="1676400" cy="293143"/>
            </a:xfrm>
            <a:prstGeom prst="rect">
              <a:avLst/>
            </a:prstGeom>
            <a:noFill/>
            <a:ln w="9525">
              <a:noFill/>
              <a:miter lim="800000"/>
              <a:headEnd/>
              <a:tailEnd/>
            </a:ln>
          </p:spPr>
          <p:txBody>
            <a:bodyPr>
              <a:spAutoFit/>
            </a:bodyPr>
            <a:lstStyle/>
            <a:p>
              <a:r>
                <a:rPr lang="es-CO" sz="1400" b="1" dirty="0">
                  <a:solidFill>
                    <a:srgbClr val="FF0066"/>
                  </a:solidFill>
                  <a:latin typeface="Arial Unicode MS" pitchFamily="34" charset="-128"/>
                </a:rPr>
                <a:t>2  0 MINUTOS</a:t>
              </a:r>
              <a:endParaRPr lang="es-ES" sz="1400" b="1" dirty="0">
                <a:solidFill>
                  <a:srgbClr val="FF0066"/>
                </a:solidFill>
                <a:latin typeface="Arial Unicode MS" pitchFamily="34" charset="-128"/>
              </a:endParaRPr>
            </a:p>
          </p:txBody>
        </p:sp>
        <p:sp>
          <p:nvSpPr>
            <p:cNvPr id="20" name="Text Box 7">
              <a:extLst>
                <a:ext uri="{FF2B5EF4-FFF2-40B4-BE49-F238E27FC236}">
                  <a16:creationId xmlns:a16="http://schemas.microsoft.com/office/drawing/2014/main" id="{407070B1-C411-A94A-471E-D41A6EC5A0D7}"/>
                </a:ext>
              </a:extLst>
            </p:cNvPr>
            <p:cNvSpPr txBox="1">
              <a:spLocks noChangeArrowheads="1"/>
            </p:cNvSpPr>
            <p:nvPr/>
          </p:nvSpPr>
          <p:spPr bwMode="auto">
            <a:xfrm>
              <a:off x="6978590" y="3446756"/>
              <a:ext cx="1676400" cy="263828"/>
            </a:xfrm>
            <a:prstGeom prst="rect">
              <a:avLst/>
            </a:prstGeom>
            <a:noFill/>
            <a:ln w="9525">
              <a:noFill/>
              <a:miter lim="800000"/>
              <a:headEnd/>
              <a:tailEnd/>
            </a:ln>
          </p:spPr>
          <p:txBody>
            <a:bodyPr>
              <a:spAutoFit/>
            </a:bodyPr>
            <a:lstStyle/>
            <a:p>
              <a:r>
                <a:rPr lang="es-CO" sz="1200" b="1" dirty="0">
                  <a:solidFill>
                    <a:srgbClr val="FF0066"/>
                  </a:solidFill>
                  <a:latin typeface="Arial Unicode MS" pitchFamily="34" charset="-128"/>
                </a:rPr>
                <a:t>4 0    </a:t>
              </a:r>
              <a:r>
                <a:rPr lang="es-CO" sz="1100" b="1" dirty="0">
                  <a:solidFill>
                    <a:srgbClr val="FF0066"/>
                  </a:solidFill>
                  <a:latin typeface="Arial Unicode MS" pitchFamily="34" charset="-128"/>
                </a:rPr>
                <a:t>MINUTOS</a:t>
              </a:r>
              <a:endParaRPr lang="es-ES" sz="1200" b="1" dirty="0">
                <a:solidFill>
                  <a:srgbClr val="FF0066"/>
                </a:solidFill>
                <a:latin typeface="Arial Unicode MS" pitchFamily="34" charset="-128"/>
              </a:endParaRPr>
            </a:p>
          </p:txBody>
        </p:sp>
        <p:sp>
          <p:nvSpPr>
            <p:cNvPr id="21" name="Text Box 8">
              <a:extLst>
                <a:ext uri="{FF2B5EF4-FFF2-40B4-BE49-F238E27FC236}">
                  <a16:creationId xmlns:a16="http://schemas.microsoft.com/office/drawing/2014/main" id="{9414B6EF-0784-37C1-1934-C6B0C70F1FF0}"/>
                </a:ext>
              </a:extLst>
            </p:cNvPr>
            <p:cNvSpPr txBox="1">
              <a:spLocks noChangeArrowheads="1"/>
            </p:cNvSpPr>
            <p:nvPr/>
          </p:nvSpPr>
          <p:spPr bwMode="auto">
            <a:xfrm>
              <a:off x="6934200" y="3872142"/>
              <a:ext cx="1676400" cy="293143"/>
            </a:xfrm>
            <a:prstGeom prst="rect">
              <a:avLst/>
            </a:prstGeom>
            <a:noFill/>
            <a:ln w="9525">
              <a:noFill/>
              <a:miter lim="800000"/>
              <a:headEnd/>
              <a:tailEnd/>
            </a:ln>
          </p:spPr>
          <p:txBody>
            <a:bodyPr>
              <a:spAutoFit/>
            </a:bodyPr>
            <a:lstStyle/>
            <a:p>
              <a:r>
                <a:rPr lang="es-CO" sz="1400" b="1" dirty="0">
                  <a:solidFill>
                    <a:srgbClr val="FF0066"/>
                  </a:solidFill>
                  <a:latin typeface="Arial Unicode MS" pitchFamily="34" charset="-128"/>
                </a:rPr>
                <a:t>0  1    HORA</a:t>
              </a:r>
              <a:endParaRPr lang="es-ES" sz="1400" b="1" dirty="0">
                <a:solidFill>
                  <a:srgbClr val="FF0066"/>
                </a:solidFill>
                <a:latin typeface="Arial Unicode MS" pitchFamily="34" charset="-128"/>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D692926F-4A0E-D3AF-46BE-8CF720FBF986}"/>
              </a:ext>
            </a:extLst>
          </p:cNvPr>
          <p:cNvSpPr txBox="1"/>
          <p:nvPr/>
        </p:nvSpPr>
        <p:spPr>
          <a:xfrm>
            <a:off x="3070371" y="343950"/>
            <a:ext cx="6071532" cy="830997"/>
          </a:xfrm>
          <a:prstGeom prst="rect">
            <a:avLst/>
          </a:prstGeom>
          <a:noFill/>
        </p:spPr>
        <p:txBody>
          <a:bodyPr wrap="square">
            <a:spAutoFit/>
          </a:bodyPr>
          <a:lstStyle/>
          <a:p>
            <a:r>
              <a:rPr lang="es-CO" sz="2400" b="1" dirty="0"/>
              <a:t>DECRETO 786 DE 1990</a:t>
            </a:r>
            <a:br>
              <a:rPr lang="es-CO" sz="2400" dirty="0"/>
            </a:br>
            <a:endParaRPr lang="es-CO" sz="2400" dirty="0"/>
          </a:p>
        </p:txBody>
      </p:sp>
      <p:sp>
        <p:nvSpPr>
          <p:cNvPr id="7" name="CuadroTexto 6">
            <a:extLst>
              <a:ext uri="{FF2B5EF4-FFF2-40B4-BE49-F238E27FC236}">
                <a16:creationId xmlns:a16="http://schemas.microsoft.com/office/drawing/2014/main" id="{B4311789-7C22-AB55-E2D9-7F26F2E7AA01}"/>
              </a:ext>
            </a:extLst>
          </p:cNvPr>
          <p:cNvSpPr txBox="1"/>
          <p:nvPr/>
        </p:nvSpPr>
        <p:spPr>
          <a:xfrm>
            <a:off x="1862356" y="1602297"/>
            <a:ext cx="7279547" cy="5262979"/>
          </a:xfrm>
          <a:prstGeom prst="rect">
            <a:avLst/>
          </a:prstGeom>
          <a:noFill/>
        </p:spPr>
        <p:txBody>
          <a:bodyPr wrap="square">
            <a:spAutoFit/>
          </a:bodyPr>
          <a:lstStyle/>
          <a:p>
            <a:r>
              <a:rPr lang="es-MX" sz="2400" dirty="0"/>
              <a:t>Por el cual se reglamenta parcialmente el título IX de la Ley 09 de 1979, en cuanto a la práctica de las autopsias clínicas y medico-legales, así como viscerotomías y se dictan otras disposiciones.</a:t>
            </a:r>
          </a:p>
          <a:p>
            <a:endParaRPr lang="es-MX" sz="2400" dirty="0"/>
          </a:p>
          <a:p>
            <a:r>
              <a:rPr lang="es-CO" sz="2400" b="1" dirty="0"/>
              <a:t>AUTOPSIA O NECROPSIA </a:t>
            </a:r>
            <a:r>
              <a:rPr lang="es-CO" sz="2400" dirty="0"/>
              <a:t>.</a:t>
            </a:r>
          </a:p>
          <a:p>
            <a:endParaRPr lang="es-CO" sz="2400" dirty="0"/>
          </a:p>
          <a:p>
            <a:r>
              <a:rPr lang="es-MX" sz="2400" dirty="0"/>
              <a:t>“Examen externo e interno de un cadáver realizado por un médico que aplica las técnicas y procedimientos de la Anatomía Patológica Internacionalmente aceptados para estudio de una caso en el que se produjo el desenlace fatal de la muerte.”</a:t>
            </a:r>
          </a:p>
          <a:p>
            <a:endParaRPr lang="es-CO" sz="2400" dirty="0"/>
          </a:p>
          <a:p>
            <a:endParaRPr lang="es-CO"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E867540-3403-99B8-7B1D-AEF201950814}"/>
              </a:ext>
            </a:extLst>
          </p:cNvPr>
          <p:cNvSpPr txBox="1"/>
          <p:nvPr/>
        </p:nvSpPr>
        <p:spPr>
          <a:xfrm>
            <a:off x="2734811" y="444618"/>
            <a:ext cx="6407092" cy="646331"/>
          </a:xfrm>
          <a:prstGeom prst="rect">
            <a:avLst/>
          </a:prstGeom>
          <a:noFill/>
        </p:spPr>
        <p:txBody>
          <a:bodyPr wrap="square">
            <a:spAutoFit/>
          </a:bodyPr>
          <a:lstStyle/>
          <a:p>
            <a:r>
              <a:rPr lang="es-CO" b="1" dirty="0"/>
              <a:t>DECRETO 786 DE 1990</a:t>
            </a:r>
            <a:br>
              <a:rPr lang="es-CO" b="1" dirty="0"/>
            </a:br>
            <a:r>
              <a:rPr lang="es-CO" b="1" dirty="0"/>
              <a:t>CAPITULO II</a:t>
            </a:r>
          </a:p>
        </p:txBody>
      </p:sp>
      <p:sp>
        <p:nvSpPr>
          <p:cNvPr id="5" name="CuadroTexto 4">
            <a:extLst>
              <a:ext uri="{FF2B5EF4-FFF2-40B4-BE49-F238E27FC236}">
                <a16:creationId xmlns:a16="http://schemas.microsoft.com/office/drawing/2014/main" id="{3D115730-FBA7-F5A5-0F24-5E15136DA2B3}"/>
              </a:ext>
            </a:extLst>
          </p:cNvPr>
          <p:cNvSpPr txBox="1"/>
          <p:nvPr/>
        </p:nvSpPr>
        <p:spPr>
          <a:xfrm>
            <a:off x="1367406" y="1812023"/>
            <a:ext cx="7774497" cy="3785652"/>
          </a:xfrm>
          <a:prstGeom prst="rect">
            <a:avLst/>
          </a:prstGeom>
          <a:noFill/>
        </p:spPr>
        <p:txBody>
          <a:bodyPr wrap="square">
            <a:spAutoFit/>
          </a:bodyPr>
          <a:lstStyle/>
          <a:p>
            <a:r>
              <a:rPr lang="es-MX" sz="2400" dirty="0"/>
              <a:t>Las autopsias se clasifican en:</a:t>
            </a:r>
          </a:p>
          <a:p>
            <a:endParaRPr lang="es-MX" sz="2400" dirty="0"/>
          </a:p>
          <a:p>
            <a:r>
              <a:rPr lang="es-MX" sz="2400" dirty="0"/>
              <a:t>-</a:t>
            </a:r>
            <a:r>
              <a:rPr lang="es-MX" sz="2400" b="1" dirty="0">
                <a:solidFill>
                  <a:srgbClr val="FF0000"/>
                </a:solidFill>
              </a:rPr>
              <a:t>MEDICO-LEGALES</a:t>
            </a:r>
            <a:r>
              <a:rPr lang="es-MX" sz="2400" dirty="0"/>
              <a:t> -Investigación Judicial.</a:t>
            </a:r>
          </a:p>
          <a:p>
            <a:endParaRPr lang="es-MX" sz="2400" dirty="0"/>
          </a:p>
          <a:p>
            <a:r>
              <a:rPr lang="es-MX" sz="2400" dirty="0"/>
              <a:t>-</a:t>
            </a:r>
            <a:r>
              <a:rPr lang="es-MX" sz="2400" b="1" dirty="0">
                <a:solidFill>
                  <a:srgbClr val="FF0000"/>
                </a:solidFill>
              </a:rPr>
              <a:t>CLÍNICAS</a:t>
            </a:r>
            <a:r>
              <a:rPr lang="es-MX" sz="2400" dirty="0"/>
              <a:t> -En los demás casos.</a:t>
            </a:r>
          </a:p>
          <a:p>
            <a:endParaRPr lang="es-MX" sz="2400" dirty="0"/>
          </a:p>
          <a:p>
            <a:r>
              <a:rPr lang="es-MX" sz="2400" dirty="0"/>
              <a:t>  a)SANITARIAS-Interés de la salud pública</a:t>
            </a:r>
          </a:p>
          <a:p>
            <a:r>
              <a:rPr lang="es-MX" sz="2400" dirty="0"/>
              <a:t>  b)DOCENTES-Procesos de enseñanza-aprendizaje.</a:t>
            </a:r>
          </a:p>
          <a:p>
            <a:r>
              <a:rPr lang="es-MX" sz="2400" dirty="0"/>
              <a:t>  c)INVESTIGATIVAS-Fines de investigación científica, pura o aplicada.</a:t>
            </a:r>
          </a:p>
        </p:txBody>
      </p:sp>
    </p:spTree>
    <p:extLst>
      <p:ext uri="{BB962C8B-B14F-4D97-AF65-F5344CB8AC3E}">
        <p14:creationId xmlns:p14="http://schemas.microsoft.com/office/powerpoint/2010/main" val="3614870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F326367-5ABE-D19C-84EC-4F8B20E85A15}"/>
              </a:ext>
            </a:extLst>
          </p:cNvPr>
          <p:cNvSpPr txBox="1"/>
          <p:nvPr/>
        </p:nvSpPr>
        <p:spPr>
          <a:xfrm>
            <a:off x="2785145" y="436228"/>
            <a:ext cx="6356758" cy="646331"/>
          </a:xfrm>
          <a:prstGeom prst="rect">
            <a:avLst/>
          </a:prstGeom>
          <a:noFill/>
        </p:spPr>
        <p:txBody>
          <a:bodyPr wrap="square">
            <a:spAutoFit/>
          </a:bodyPr>
          <a:lstStyle/>
          <a:p>
            <a:r>
              <a:rPr lang="es-CO" b="1" dirty="0"/>
              <a:t>TIPOS DE AUTOPSIAS</a:t>
            </a:r>
            <a:br>
              <a:rPr lang="es-CO" b="1" dirty="0"/>
            </a:br>
            <a:r>
              <a:rPr lang="es-CO" b="1" dirty="0"/>
              <a:t>CLINICAS: </a:t>
            </a:r>
          </a:p>
        </p:txBody>
      </p:sp>
      <p:sp>
        <p:nvSpPr>
          <p:cNvPr id="7" name="CuadroTexto 6">
            <a:extLst>
              <a:ext uri="{FF2B5EF4-FFF2-40B4-BE49-F238E27FC236}">
                <a16:creationId xmlns:a16="http://schemas.microsoft.com/office/drawing/2014/main" id="{2B922DF6-0B82-5B14-F48A-A9E75427C8CB}"/>
              </a:ext>
            </a:extLst>
          </p:cNvPr>
          <p:cNvSpPr txBox="1"/>
          <p:nvPr/>
        </p:nvSpPr>
        <p:spPr>
          <a:xfrm>
            <a:off x="3047301" y="2415435"/>
            <a:ext cx="6094602" cy="2031325"/>
          </a:xfrm>
          <a:prstGeom prst="rect">
            <a:avLst/>
          </a:prstGeom>
          <a:noFill/>
        </p:spPr>
        <p:txBody>
          <a:bodyPr wrap="square">
            <a:spAutoFit/>
          </a:bodyPr>
          <a:lstStyle/>
          <a:p>
            <a:r>
              <a:rPr lang="es-MX" dirty="0"/>
              <a:t>Se realizan para determinar o descartar una enfermedad específica como desencadenante de una </a:t>
            </a:r>
            <a:r>
              <a:rPr lang="es-MX" b="1" dirty="0">
                <a:solidFill>
                  <a:srgbClr val="FF0000"/>
                </a:solidFill>
              </a:rPr>
              <a:t>muerte natural</a:t>
            </a:r>
            <a:r>
              <a:rPr lang="es-MX" dirty="0"/>
              <a:t>, el desarrollo natural de la enfermedad y su comportamiento con los tratamientos suministrados al paciente ya fallecido. </a:t>
            </a:r>
          </a:p>
          <a:p>
            <a:endParaRPr lang="es-MX" dirty="0"/>
          </a:p>
          <a:p>
            <a:r>
              <a:rPr lang="es-MX" dirty="0"/>
              <a:t>Se realiza con fines de investigación científica médica y de docencia.</a:t>
            </a:r>
          </a:p>
        </p:txBody>
      </p:sp>
    </p:spTree>
    <p:extLst>
      <p:ext uri="{BB962C8B-B14F-4D97-AF65-F5344CB8AC3E}">
        <p14:creationId xmlns:p14="http://schemas.microsoft.com/office/powerpoint/2010/main" val="39685943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C19A1D0-D559-7A63-4921-5939742B018E}"/>
              </a:ext>
            </a:extLst>
          </p:cNvPr>
          <p:cNvSpPr txBox="1"/>
          <p:nvPr/>
        </p:nvSpPr>
        <p:spPr>
          <a:xfrm>
            <a:off x="3179428" y="545284"/>
            <a:ext cx="5962475" cy="369332"/>
          </a:xfrm>
          <a:prstGeom prst="rect">
            <a:avLst/>
          </a:prstGeom>
          <a:noFill/>
        </p:spPr>
        <p:txBody>
          <a:bodyPr wrap="square">
            <a:spAutoFit/>
          </a:bodyPr>
          <a:lstStyle/>
          <a:p>
            <a:r>
              <a:rPr lang="es-CO" b="1" dirty="0"/>
              <a:t>REQUISITOS:</a:t>
            </a:r>
          </a:p>
        </p:txBody>
      </p:sp>
      <p:sp>
        <p:nvSpPr>
          <p:cNvPr id="5" name="CuadroTexto 4">
            <a:extLst>
              <a:ext uri="{FF2B5EF4-FFF2-40B4-BE49-F238E27FC236}">
                <a16:creationId xmlns:a16="http://schemas.microsoft.com/office/drawing/2014/main" id="{ADFBD917-2035-077F-5904-83EBFC7C97AE}"/>
              </a:ext>
            </a:extLst>
          </p:cNvPr>
          <p:cNvSpPr txBox="1"/>
          <p:nvPr/>
        </p:nvSpPr>
        <p:spPr>
          <a:xfrm>
            <a:off x="3047301" y="1999936"/>
            <a:ext cx="6094602" cy="2862322"/>
          </a:xfrm>
          <a:prstGeom prst="rect">
            <a:avLst/>
          </a:prstGeom>
          <a:noFill/>
        </p:spPr>
        <p:txBody>
          <a:bodyPr wrap="square">
            <a:spAutoFit/>
          </a:bodyPr>
          <a:lstStyle/>
          <a:p>
            <a:pPr algn="just"/>
            <a:r>
              <a:rPr lang="es-MX" dirty="0"/>
              <a:t>a) Solicitud escrita del médico tratante del fallecido en la misma historia clínica o en un documento separado con su firma y registro médico.</a:t>
            </a:r>
          </a:p>
          <a:p>
            <a:pPr algn="just"/>
            <a:endParaRPr lang="es-MX" dirty="0"/>
          </a:p>
          <a:p>
            <a:pPr algn="just"/>
            <a:r>
              <a:rPr lang="es-MX" dirty="0"/>
              <a:t>b)  Autorización escrita de por lo menos un familiar     dentro del 4º grado de consanguinidad, 2º de afinidad o 1º civil, que puede registrarse en la historia clínica o en un documento separado anotando claramente el nombre de quien la autoriza y su documento de identificación, con la firma de un testigo que generalmente es un funcionario del hospital.</a:t>
            </a:r>
          </a:p>
        </p:txBody>
      </p:sp>
    </p:spTree>
    <p:extLst>
      <p:ext uri="{BB962C8B-B14F-4D97-AF65-F5344CB8AC3E}">
        <p14:creationId xmlns:p14="http://schemas.microsoft.com/office/powerpoint/2010/main" val="707426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CBD4CE9-A7A9-16CE-FCF3-EF8A9F2207A3}"/>
              </a:ext>
            </a:extLst>
          </p:cNvPr>
          <p:cNvSpPr txBox="1"/>
          <p:nvPr/>
        </p:nvSpPr>
        <p:spPr>
          <a:xfrm>
            <a:off x="3061982" y="511728"/>
            <a:ext cx="6079921" cy="369332"/>
          </a:xfrm>
          <a:prstGeom prst="rect">
            <a:avLst/>
          </a:prstGeom>
          <a:noFill/>
        </p:spPr>
        <p:txBody>
          <a:bodyPr wrap="square">
            <a:spAutoFit/>
          </a:bodyPr>
          <a:lstStyle/>
          <a:p>
            <a:r>
              <a:rPr lang="es-CO" b="1" dirty="0"/>
              <a:t>AUTOPSIAS SANITARIAS</a:t>
            </a:r>
          </a:p>
        </p:txBody>
      </p:sp>
      <p:sp>
        <p:nvSpPr>
          <p:cNvPr id="5" name="CuadroTexto 4">
            <a:extLst>
              <a:ext uri="{FF2B5EF4-FFF2-40B4-BE49-F238E27FC236}">
                <a16:creationId xmlns:a16="http://schemas.microsoft.com/office/drawing/2014/main" id="{3A95A453-A09E-005A-AB49-B3C561DB8749}"/>
              </a:ext>
            </a:extLst>
          </p:cNvPr>
          <p:cNvSpPr txBox="1"/>
          <p:nvPr/>
        </p:nvSpPr>
        <p:spPr>
          <a:xfrm>
            <a:off x="3047301" y="1307439"/>
            <a:ext cx="6094602" cy="4247317"/>
          </a:xfrm>
          <a:prstGeom prst="rect">
            <a:avLst/>
          </a:prstGeom>
          <a:noFill/>
        </p:spPr>
        <p:txBody>
          <a:bodyPr wrap="square">
            <a:spAutoFit/>
          </a:bodyPr>
          <a:lstStyle/>
          <a:p>
            <a:r>
              <a:rPr lang="es-MX" dirty="0"/>
              <a:t>Se realizan en muertes de notificación obligatoria a SIVIGILA por constituir un hecho de salud pública.</a:t>
            </a:r>
          </a:p>
          <a:p>
            <a:r>
              <a:rPr lang="es-MX" dirty="0"/>
              <a:t>Se realiza con fines de investigación científica médica , de seguimiento del caso y prevención.</a:t>
            </a:r>
          </a:p>
          <a:p>
            <a:endParaRPr lang="es-MX" dirty="0"/>
          </a:p>
          <a:p>
            <a:r>
              <a:rPr lang="es-MX" b="1" dirty="0"/>
              <a:t>REQUISITOS:</a:t>
            </a:r>
          </a:p>
          <a:p>
            <a:endParaRPr lang="es-MX" dirty="0"/>
          </a:p>
          <a:p>
            <a:r>
              <a:rPr lang="es-MX" dirty="0"/>
              <a:t>Solicitud escrita del médico tratante del fallecido en la misma historia clínica o en un documento separado con su firma y registro médico.</a:t>
            </a:r>
          </a:p>
          <a:p>
            <a:endParaRPr lang="es-MX" dirty="0"/>
          </a:p>
          <a:p>
            <a:r>
              <a:rPr lang="es-MX" b="1" dirty="0">
                <a:solidFill>
                  <a:srgbClr val="FF0000"/>
                </a:solidFill>
              </a:rPr>
              <a:t>No requiere autorización de familiares por ser un evento de salud pública. </a:t>
            </a:r>
          </a:p>
          <a:p>
            <a:endParaRPr lang="es-MX" b="1" dirty="0">
              <a:solidFill>
                <a:srgbClr val="FF0000"/>
              </a:solidFill>
            </a:endParaRPr>
          </a:p>
          <a:p>
            <a:r>
              <a:rPr lang="es-MX" b="1" dirty="0">
                <a:solidFill>
                  <a:srgbClr val="FF0000"/>
                </a:solidFill>
              </a:rPr>
              <a:t>Prima el interés general sobre el interés particular</a:t>
            </a:r>
          </a:p>
        </p:txBody>
      </p:sp>
    </p:spTree>
    <p:extLst>
      <p:ext uri="{BB962C8B-B14F-4D97-AF65-F5344CB8AC3E}">
        <p14:creationId xmlns:p14="http://schemas.microsoft.com/office/powerpoint/2010/main" val="2971386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41FDF95-FD10-FDC5-C7DF-B37AD23CFFE2}"/>
              </a:ext>
            </a:extLst>
          </p:cNvPr>
          <p:cNvSpPr txBox="1"/>
          <p:nvPr/>
        </p:nvSpPr>
        <p:spPr>
          <a:xfrm>
            <a:off x="3926047" y="738231"/>
            <a:ext cx="5215855" cy="369332"/>
          </a:xfrm>
          <a:prstGeom prst="rect">
            <a:avLst/>
          </a:prstGeom>
          <a:noFill/>
        </p:spPr>
        <p:txBody>
          <a:bodyPr wrap="square">
            <a:spAutoFit/>
          </a:bodyPr>
          <a:lstStyle/>
          <a:p>
            <a:r>
              <a:rPr lang="es-CO" b="1" dirty="0"/>
              <a:t>AUTOPSIAS MEDICO LEGALES</a:t>
            </a:r>
          </a:p>
        </p:txBody>
      </p:sp>
      <p:sp>
        <p:nvSpPr>
          <p:cNvPr id="5" name="CuadroTexto 4">
            <a:extLst>
              <a:ext uri="{FF2B5EF4-FFF2-40B4-BE49-F238E27FC236}">
                <a16:creationId xmlns:a16="http://schemas.microsoft.com/office/drawing/2014/main" id="{2E33C372-2DF6-9739-A08B-45F30144C233}"/>
              </a:ext>
            </a:extLst>
          </p:cNvPr>
          <p:cNvSpPr txBox="1"/>
          <p:nvPr/>
        </p:nvSpPr>
        <p:spPr>
          <a:xfrm>
            <a:off x="3047301" y="1307439"/>
            <a:ext cx="6094602" cy="4247317"/>
          </a:xfrm>
          <a:prstGeom prst="rect">
            <a:avLst/>
          </a:prstGeom>
          <a:noFill/>
        </p:spPr>
        <p:txBody>
          <a:bodyPr wrap="square">
            <a:spAutoFit/>
          </a:bodyPr>
          <a:lstStyle/>
          <a:p>
            <a:r>
              <a:rPr lang="es-MX" dirty="0"/>
              <a:t>Aquellas que se practican con fines de investigación</a:t>
            </a:r>
          </a:p>
          <a:p>
            <a:r>
              <a:rPr lang="es-MX" dirty="0"/>
              <a:t>judicial .</a:t>
            </a:r>
          </a:p>
          <a:p>
            <a:endParaRPr lang="es-MX" dirty="0"/>
          </a:p>
          <a:p>
            <a:r>
              <a:rPr lang="es-MX" b="1" dirty="0"/>
              <a:t>REQUISITOS:</a:t>
            </a:r>
          </a:p>
          <a:p>
            <a:endParaRPr lang="es-MX" dirty="0"/>
          </a:p>
          <a:p>
            <a:r>
              <a:rPr lang="es-MX" dirty="0"/>
              <a:t>a)Acta de inspección técnica de cadáver o acta de levantamiento de cadáver realizada por una autoridad judicial, policiva o administrativa del lugar del fallecimiento.</a:t>
            </a:r>
          </a:p>
          <a:p>
            <a:endParaRPr lang="es-MX" dirty="0"/>
          </a:p>
          <a:p>
            <a:r>
              <a:rPr lang="es-MX" dirty="0"/>
              <a:t>b) Solicitud escrita de la práctica de la necropsia, por parte de la autoridad que realizó el levantamiento del cadáver dirigida al médico que va a practicar la autopsia médico-legal, también llamado oficio petitorio.</a:t>
            </a:r>
          </a:p>
          <a:p>
            <a:endParaRPr lang="es-MX" dirty="0"/>
          </a:p>
          <a:p>
            <a:r>
              <a:rPr lang="es-MX" dirty="0"/>
              <a:t>c) Historia clínica cuando hubo atención médica</a:t>
            </a:r>
          </a:p>
        </p:txBody>
      </p:sp>
    </p:spTree>
    <p:extLst>
      <p:ext uri="{BB962C8B-B14F-4D97-AF65-F5344CB8AC3E}">
        <p14:creationId xmlns:p14="http://schemas.microsoft.com/office/powerpoint/2010/main" val="887951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EC8229C-CBC2-3839-4BEC-9F39080BF96B}"/>
              </a:ext>
            </a:extLst>
          </p:cNvPr>
          <p:cNvSpPr txBox="1"/>
          <p:nvPr/>
        </p:nvSpPr>
        <p:spPr>
          <a:xfrm>
            <a:off x="2533475" y="444617"/>
            <a:ext cx="6608428" cy="369332"/>
          </a:xfrm>
          <a:prstGeom prst="rect">
            <a:avLst/>
          </a:prstGeom>
          <a:noFill/>
        </p:spPr>
        <p:txBody>
          <a:bodyPr wrap="square">
            <a:spAutoFit/>
          </a:bodyPr>
          <a:lstStyle/>
          <a:p>
            <a:r>
              <a:rPr lang="es-MX" b="1" dirty="0"/>
              <a:t>MUERTES EN LAS QUE SE REQUIERE AUTOPSIA MEDICO-LEGAL</a:t>
            </a:r>
          </a:p>
        </p:txBody>
      </p:sp>
      <p:sp>
        <p:nvSpPr>
          <p:cNvPr id="5" name="CuadroTexto 4">
            <a:extLst>
              <a:ext uri="{FF2B5EF4-FFF2-40B4-BE49-F238E27FC236}">
                <a16:creationId xmlns:a16="http://schemas.microsoft.com/office/drawing/2014/main" id="{889B06C5-35AC-7DC9-9D22-5CC26E816B21}"/>
              </a:ext>
            </a:extLst>
          </p:cNvPr>
          <p:cNvSpPr txBox="1"/>
          <p:nvPr/>
        </p:nvSpPr>
        <p:spPr>
          <a:xfrm>
            <a:off x="1140903" y="1999936"/>
            <a:ext cx="9940954" cy="4801314"/>
          </a:xfrm>
          <a:prstGeom prst="rect">
            <a:avLst/>
          </a:prstGeom>
          <a:noFill/>
        </p:spPr>
        <p:txBody>
          <a:bodyPr wrap="square">
            <a:spAutoFit/>
          </a:bodyPr>
          <a:lstStyle/>
          <a:p>
            <a:r>
              <a:rPr lang="es-MX" dirty="0"/>
              <a:t>Las autopsias médico-</a:t>
            </a:r>
            <a:r>
              <a:rPr lang="es-MX" dirty="0" err="1"/>
              <a:t>Iegales</a:t>
            </a:r>
            <a:r>
              <a:rPr lang="es-MX" dirty="0"/>
              <a:t> procederán obligatoriamente en los siguientes casos:</a:t>
            </a:r>
          </a:p>
          <a:p>
            <a:endParaRPr lang="es-MX" dirty="0"/>
          </a:p>
          <a:p>
            <a:r>
              <a:rPr lang="es-MX" b="1" dirty="0"/>
              <a:t>Homicidios o sospecha de homicidio.</a:t>
            </a:r>
          </a:p>
          <a:p>
            <a:endParaRPr lang="es-MX" b="1" dirty="0"/>
          </a:p>
          <a:p>
            <a:r>
              <a:rPr lang="es-MX" b="1" dirty="0"/>
              <a:t>Suicidios o sospecha de suicidio.</a:t>
            </a:r>
          </a:p>
          <a:p>
            <a:endParaRPr lang="es-MX" dirty="0"/>
          </a:p>
          <a:p>
            <a:r>
              <a:rPr lang="es-MX" b="1" dirty="0"/>
              <a:t>Cuando se quiera distinguir entre homicidio y suicidio.</a:t>
            </a:r>
          </a:p>
          <a:p>
            <a:endParaRPr lang="es-MX" b="1" dirty="0"/>
          </a:p>
          <a:p>
            <a:r>
              <a:rPr lang="es-MX" b="1" dirty="0"/>
              <a:t>Muerte accidental o sospecha de la misma</a:t>
            </a:r>
            <a:r>
              <a:rPr lang="es-MX" dirty="0"/>
              <a:t>.</a:t>
            </a:r>
          </a:p>
          <a:p>
            <a:endParaRPr lang="es-MX" dirty="0"/>
          </a:p>
          <a:p>
            <a:r>
              <a:rPr lang="es-MX" dirty="0"/>
              <a:t>Otras muertes en las cuales no exista claridad sobre su causa, o la autopsia sea necesaria para coadyuvar a la identificación de un cadáver cuando medie solicitud de autoridad competente.</a:t>
            </a:r>
          </a:p>
          <a:p>
            <a:endParaRPr lang="es-MX" dirty="0"/>
          </a:p>
          <a:p>
            <a:r>
              <a:rPr lang="es-MX" dirty="0"/>
              <a:t>Muertes ocurridas en personas bajo custodia como aquellas privadas de la libertad o que se encuentren bajo el cuidado y vigilancia de entidades que tengan como objetivo la guarda y protección de las personas.</a:t>
            </a:r>
          </a:p>
          <a:p>
            <a:endParaRPr lang="es-MX" dirty="0"/>
          </a:p>
        </p:txBody>
      </p:sp>
    </p:spTree>
    <p:extLst>
      <p:ext uri="{BB962C8B-B14F-4D97-AF65-F5344CB8AC3E}">
        <p14:creationId xmlns:p14="http://schemas.microsoft.com/office/powerpoint/2010/main" val="27792898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F0AE16F-487C-D405-F448-BB387CD4E9AA}"/>
              </a:ext>
            </a:extLst>
          </p:cNvPr>
          <p:cNvSpPr txBox="1"/>
          <p:nvPr/>
        </p:nvSpPr>
        <p:spPr>
          <a:xfrm>
            <a:off x="2038525" y="352338"/>
            <a:ext cx="7103378" cy="5632311"/>
          </a:xfrm>
          <a:prstGeom prst="rect">
            <a:avLst/>
          </a:prstGeom>
          <a:noFill/>
        </p:spPr>
        <p:txBody>
          <a:bodyPr wrap="square">
            <a:spAutoFit/>
          </a:bodyPr>
          <a:lstStyle/>
          <a:p>
            <a:endParaRPr lang="es-MX" dirty="0"/>
          </a:p>
          <a:p>
            <a:endParaRPr lang="es-MX" dirty="0"/>
          </a:p>
          <a:p>
            <a:endParaRPr lang="es-MX" dirty="0"/>
          </a:p>
          <a:p>
            <a:endParaRPr lang="es-MX" dirty="0"/>
          </a:p>
          <a:p>
            <a:endParaRPr lang="es-MX" dirty="0"/>
          </a:p>
          <a:p>
            <a:r>
              <a:rPr lang="es-MX" dirty="0"/>
              <a:t>Muertes en las que se sospeche que han sido causadas por enfermedad profesional o accidente de trabajo.</a:t>
            </a:r>
          </a:p>
          <a:p>
            <a:endParaRPr lang="es-MX" dirty="0"/>
          </a:p>
          <a:p>
            <a:r>
              <a:rPr lang="es-MX" dirty="0"/>
              <a:t>Muertes en las que se sospeche que han sido causadas por la utilización de agentes químicos o biológicos, drogas, medicamentos, productos de uso domestico y similares.</a:t>
            </a:r>
          </a:p>
          <a:p>
            <a:endParaRPr lang="es-MX" dirty="0"/>
          </a:p>
          <a:p>
            <a:r>
              <a:rPr lang="es-MX" dirty="0"/>
              <a:t>Muertes en menores de edad cuando se sospeche que fue producida por abandono o maltrato.</a:t>
            </a:r>
          </a:p>
          <a:p>
            <a:r>
              <a:rPr lang="es-MX" dirty="0"/>
              <a:t>Las muertes de gestantes o del producto de la concepción cuando haya sospecha de aborto no espontáneo.</a:t>
            </a:r>
          </a:p>
          <a:p>
            <a:endParaRPr lang="es-MX" dirty="0"/>
          </a:p>
          <a:p>
            <a:r>
              <a:rPr lang="es-MX" dirty="0"/>
              <a:t>Cuando se sospeche que la muerte fue producida por un acto médico en casos de responsabilidad médica o profesional.</a:t>
            </a:r>
          </a:p>
          <a:p>
            <a:endParaRPr lang="es-MX" dirty="0"/>
          </a:p>
        </p:txBody>
      </p:sp>
    </p:spTree>
    <p:extLst>
      <p:ext uri="{BB962C8B-B14F-4D97-AF65-F5344CB8AC3E}">
        <p14:creationId xmlns:p14="http://schemas.microsoft.com/office/powerpoint/2010/main" val="3149250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3BA1F1-6DCC-03CB-2AB2-2849D8F6D024}"/>
              </a:ext>
            </a:extLst>
          </p:cNvPr>
          <p:cNvPicPr>
            <a:picLocks noChangeAspect="1"/>
          </p:cNvPicPr>
          <p:nvPr/>
        </p:nvPicPr>
        <p:blipFill>
          <a:blip r:embed="rId3"/>
          <a:stretch>
            <a:fillRect/>
          </a:stretch>
        </p:blipFill>
        <p:spPr>
          <a:xfrm>
            <a:off x="3102604" y="1154995"/>
            <a:ext cx="5986791" cy="4548010"/>
          </a:xfrm>
          <a:prstGeom prst="rect">
            <a:avLst/>
          </a:prstGeom>
        </p:spPr>
      </p:pic>
    </p:spTree>
    <p:extLst>
      <p:ext uri="{BB962C8B-B14F-4D97-AF65-F5344CB8AC3E}">
        <p14:creationId xmlns:p14="http://schemas.microsoft.com/office/powerpoint/2010/main" val="32890654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9EDFB00-1009-2572-27C8-825551B843DD}"/>
              </a:ext>
            </a:extLst>
          </p:cNvPr>
          <p:cNvPicPr>
            <a:picLocks noChangeAspect="1"/>
          </p:cNvPicPr>
          <p:nvPr/>
        </p:nvPicPr>
        <p:blipFill>
          <a:blip r:embed="rId3"/>
          <a:stretch>
            <a:fillRect/>
          </a:stretch>
        </p:blipFill>
        <p:spPr>
          <a:xfrm>
            <a:off x="1266738" y="536895"/>
            <a:ext cx="6905735" cy="5494789"/>
          </a:xfrm>
          <a:prstGeom prst="rect">
            <a:avLst/>
          </a:prstGeom>
        </p:spPr>
      </p:pic>
    </p:spTree>
    <p:extLst>
      <p:ext uri="{BB962C8B-B14F-4D97-AF65-F5344CB8AC3E}">
        <p14:creationId xmlns:p14="http://schemas.microsoft.com/office/powerpoint/2010/main" val="146268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694577" y="2046914"/>
            <a:ext cx="8482888" cy="4801314"/>
          </a:xfrm>
          <a:prstGeom prst="rect">
            <a:avLst/>
          </a:prstGeom>
          <a:noFill/>
        </p:spPr>
        <p:txBody>
          <a:bodyPr wrap="square">
            <a:spAutoFit/>
          </a:bodyPr>
          <a:lstStyle/>
          <a:p>
            <a:pPr algn="just">
              <a:defRPr/>
            </a:pPr>
            <a:r>
              <a:rPr lang="es-CO" dirty="0"/>
              <a:t>Certificación e ingreso de </a:t>
            </a:r>
            <a:r>
              <a:rPr lang="es-CO" b="1" dirty="0">
                <a:solidFill>
                  <a:srgbClr val="FF0000"/>
                </a:solidFill>
              </a:rPr>
              <a:t>manera inmediata</a:t>
            </a:r>
            <a:r>
              <a:rPr lang="es-CO" dirty="0"/>
              <a:t>, el mismo día de la defunción en RUAFND.</a:t>
            </a:r>
          </a:p>
          <a:p>
            <a:pPr algn="just">
              <a:defRPr/>
            </a:pPr>
            <a:endParaRPr lang="es-CO" dirty="0"/>
          </a:p>
          <a:p>
            <a:pPr algn="just">
              <a:defRPr/>
            </a:pPr>
            <a:r>
              <a:rPr lang="es-CO" dirty="0"/>
              <a:t>El profesional de la salud realiza el </a:t>
            </a:r>
            <a:r>
              <a:rPr lang="es-CO" b="1" dirty="0">
                <a:solidFill>
                  <a:srgbClr val="FF0000"/>
                </a:solidFill>
              </a:rPr>
              <a:t>examen físico  del fallecid</a:t>
            </a:r>
            <a:r>
              <a:rPr lang="es-CO" dirty="0">
                <a:solidFill>
                  <a:srgbClr val="FF0000"/>
                </a:solidFill>
              </a:rPr>
              <a:t>o</a:t>
            </a:r>
            <a:r>
              <a:rPr lang="es-CO" dirty="0"/>
              <a:t>, entrevistará a familia o testigos, indagará historia clínica y acudirá a otras fuentes para datos pertinentes.</a:t>
            </a:r>
          </a:p>
          <a:p>
            <a:pPr algn="just">
              <a:defRPr/>
            </a:pPr>
            <a:endParaRPr lang="es-CO" dirty="0"/>
          </a:p>
          <a:p>
            <a:pPr algn="just">
              <a:defRPr/>
            </a:pPr>
            <a:r>
              <a:rPr lang="es-CO" dirty="0"/>
              <a:t>En caso de </a:t>
            </a:r>
            <a:r>
              <a:rPr lang="es-CO" b="1" dirty="0">
                <a:solidFill>
                  <a:srgbClr val="FF0000"/>
                </a:solidFill>
              </a:rPr>
              <a:t>dudas para determinar la causa de muerte </a:t>
            </a:r>
            <a:r>
              <a:rPr lang="es-CO" dirty="0"/>
              <a:t>realizará o solicitará la autopsia clínica o médico legal según el caso.</a:t>
            </a:r>
          </a:p>
          <a:p>
            <a:pPr algn="just">
              <a:defRPr/>
            </a:pPr>
            <a:endParaRPr lang="es-CO" dirty="0"/>
          </a:p>
          <a:p>
            <a:pPr algn="just">
              <a:defRPr/>
            </a:pPr>
            <a:r>
              <a:rPr lang="es-CO" dirty="0"/>
              <a:t>Disposición de secuencia de </a:t>
            </a:r>
            <a:r>
              <a:rPr lang="es-CO" b="1" dirty="0">
                <a:solidFill>
                  <a:srgbClr val="FF0000"/>
                </a:solidFill>
              </a:rPr>
              <a:t>algoritmos con serial </a:t>
            </a:r>
            <a:r>
              <a:rPr lang="es-CO" dirty="0"/>
              <a:t>por parte de DANE a la Entidad Territorial, facilita el </a:t>
            </a:r>
            <a:r>
              <a:rPr lang="es-CO" b="1" dirty="0">
                <a:solidFill>
                  <a:srgbClr val="FF0000"/>
                </a:solidFill>
              </a:rPr>
              <a:t>registro en RUAFND y la generación del antecedente</a:t>
            </a:r>
            <a:r>
              <a:rPr lang="es-CO" dirty="0">
                <a:solidFill>
                  <a:srgbClr val="FF0000"/>
                </a:solidFill>
              </a:rPr>
              <a:t> </a:t>
            </a:r>
            <a:r>
              <a:rPr lang="es-CO" dirty="0"/>
              <a:t>de manera automática. </a:t>
            </a:r>
          </a:p>
          <a:p>
            <a:pPr algn="just">
              <a:defRPr/>
            </a:pPr>
            <a:endParaRPr lang="es-CO" dirty="0"/>
          </a:p>
          <a:p>
            <a:pPr algn="just">
              <a:defRPr/>
            </a:pPr>
            <a:r>
              <a:rPr lang="es-CO" dirty="0"/>
              <a:t>Si la defunción a certificar es fuera de la IPS, el prestador de salud se </a:t>
            </a:r>
            <a:r>
              <a:rPr lang="es-CO" b="1" dirty="0">
                <a:solidFill>
                  <a:srgbClr val="FF0000"/>
                </a:solidFill>
              </a:rPr>
              <a:t>desplaza al lugar de ocurrencia</a:t>
            </a:r>
            <a:r>
              <a:rPr lang="es-CO" dirty="0"/>
              <a:t> evalúa circunstancias del deceso, establece causas de muerte con indagación del estado de salud previo y antecedentes clínico epidemiológicos utilizando el formato de </a:t>
            </a:r>
            <a:r>
              <a:rPr lang="es-CO" b="1" dirty="0">
                <a:solidFill>
                  <a:srgbClr val="FF0000"/>
                </a:solidFill>
              </a:rPr>
              <a:t>autopsia verbal</a:t>
            </a:r>
            <a:r>
              <a:rPr lang="es-CO" b="1" dirty="0"/>
              <a:t>, </a:t>
            </a:r>
            <a:r>
              <a:rPr lang="es-CO" dirty="0"/>
              <a:t>dejando copia en la historia clínica.</a:t>
            </a:r>
          </a:p>
          <a:p>
            <a:pPr algn="just">
              <a:defRPr/>
            </a:pPr>
            <a:r>
              <a:rPr lang="es-CO" dirty="0"/>
              <a:t>Atención postmortem como se indica en las </a:t>
            </a:r>
            <a:r>
              <a:rPr lang="es-CO" b="1" dirty="0">
                <a:solidFill>
                  <a:srgbClr val="FF0000"/>
                </a:solidFill>
              </a:rPr>
              <a:t>Orientaciones de manejo de cadáveres.</a:t>
            </a:r>
          </a:p>
        </p:txBody>
      </p:sp>
      <p:sp>
        <p:nvSpPr>
          <p:cNvPr id="2" name="1 Rectángulo"/>
          <p:cNvSpPr/>
          <p:nvPr/>
        </p:nvSpPr>
        <p:spPr>
          <a:xfrm>
            <a:off x="1190626" y="754064"/>
            <a:ext cx="3214687" cy="1016000"/>
          </a:xfrm>
          <a:prstGeom prst="rect">
            <a:avLst/>
          </a:prstGeom>
        </p:spPr>
        <p:txBody>
          <a:bodyPr>
            <a:spAutoFit/>
          </a:bodyPr>
          <a:lstStyle/>
          <a:p>
            <a:pPr>
              <a:defRPr/>
            </a:pPr>
            <a:r>
              <a:rPr lang="es-CO" sz="2000" b="1" dirty="0"/>
              <a:t>Resolución 992 de 2020 </a:t>
            </a:r>
            <a:r>
              <a:rPr lang="es-CO" sz="2000" b="1" dirty="0">
                <a:solidFill>
                  <a:schemeClr val="tx2">
                    <a:lumMod val="50000"/>
                  </a:schemeClr>
                </a:solidFill>
              </a:rPr>
              <a:t>Numeral 6.</a:t>
            </a:r>
            <a:endParaRPr lang="en-US" sz="2000" b="1" dirty="0">
              <a:solidFill>
                <a:schemeClr val="tx2">
                  <a:lumMod val="50000"/>
                </a:schemeClr>
              </a:solidFill>
            </a:endParaRPr>
          </a:p>
          <a:p>
            <a:pPr>
              <a:defRPr/>
            </a:pPr>
            <a:endParaRPr lang="en-US" sz="2000" b="1" dirty="0"/>
          </a:p>
        </p:txBody>
      </p:sp>
      <p:sp>
        <p:nvSpPr>
          <p:cNvPr id="37892" name="5 Rectángulo"/>
          <p:cNvSpPr>
            <a:spLocks noChangeArrowheads="1"/>
          </p:cNvSpPr>
          <p:nvPr/>
        </p:nvSpPr>
        <p:spPr bwMode="auto">
          <a:xfrm>
            <a:off x="4035105" y="637389"/>
            <a:ext cx="5655273" cy="830997"/>
          </a:xfrm>
          <a:prstGeom prst="rect">
            <a:avLst/>
          </a:prstGeom>
          <a:noFill/>
          <a:ln w="9525">
            <a:noFill/>
            <a:miter lim="800000"/>
            <a:headEnd/>
            <a:tailEnd/>
          </a:ln>
        </p:spPr>
        <p:txBody>
          <a:bodyPr wrap="square">
            <a:spAutoFit/>
          </a:bodyPr>
          <a:lstStyle/>
          <a:p>
            <a:r>
              <a:rPr lang="es-CO" sz="2400" b="1" i="1" dirty="0">
                <a:solidFill>
                  <a:srgbClr val="FF0000"/>
                </a:solidFill>
              </a:rPr>
              <a:t>Defunciones con certificación de causas relacionadas con COVID 19</a:t>
            </a:r>
            <a:endParaRPr lang="en-US" sz="2400" b="1" i="1" dirty="0">
              <a:solidFill>
                <a:srgbClr val="FF0000"/>
              </a:solidFill>
            </a:endParaRPr>
          </a:p>
        </p:txBody>
      </p:sp>
    </p:spTree>
    <p:extLst>
      <p:ext uri="{BB962C8B-B14F-4D97-AF65-F5344CB8AC3E}">
        <p14:creationId xmlns:p14="http://schemas.microsoft.com/office/powerpoint/2010/main" val="362477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694577" y="2046914"/>
            <a:ext cx="8482888" cy="4801314"/>
          </a:xfrm>
          <a:prstGeom prst="rect">
            <a:avLst/>
          </a:prstGeom>
          <a:noFill/>
        </p:spPr>
        <p:txBody>
          <a:bodyPr wrap="square">
            <a:spAutoFit/>
          </a:bodyPr>
          <a:lstStyle/>
          <a:p>
            <a:pPr algn="just">
              <a:defRPr/>
            </a:pPr>
            <a:r>
              <a:rPr lang="es-CO" dirty="0"/>
              <a:t>Certificación e ingreso de </a:t>
            </a:r>
            <a:r>
              <a:rPr lang="es-CO" b="1" dirty="0">
                <a:solidFill>
                  <a:srgbClr val="FF0000"/>
                </a:solidFill>
              </a:rPr>
              <a:t>manera inmediata</a:t>
            </a:r>
            <a:r>
              <a:rPr lang="es-CO" dirty="0"/>
              <a:t>, el mismo día de la defunción en RUAFND.</a:t>
            </a:r>
          </a:p>
          <a:p>
            <a:pPr algn="just">
              <a:defRPr/>
            </a:pPr>
            <a:endParaRPr lang="es-CO" dirty="0"/>
          </a:p>
          <a:p>
            <a:pPr algn="just">
              <a:defRPr/>
            </a:pPr>
            <a:r>
              <a:rPr lang="es-CO" dirty="0"/>
              <a:t>El profesional de la salud realiza el </a:t>
            </a:r>
            <a:r>
              <a:rPr lang="es-CO" b="1" dirty="0">
                <a:solidFill>
                  <a:srgbClr val="FF0000"/>
                </a:solidFill>
              </a:rPr>
              <a:t>examen físico  del fallecid</a:t>
            </a:r>
            <a:r>
              <a:rPr lang="es-CO" dirty="0">
                <a:solidFill>
                  <a:srgbClr val="FF0000"/>
                </a:solidFill>
              </a:rPr>
              <a:t>o</a:t>
            </a:r>
            <a:r>
              <a:rPr lang="es-CO" dirty="0"/>
              <a:t>, entrevistará a familia o testigos, indagará historia clínica y acudirá a otras fuentes para datos pertinentes.</a:t>
            </a:r>
          </a:p>
          <a:p>
            <a:pPr algn="just">
              <a:defRPr/>
            </a:pPr>
            <a:endParaRPr lang="es-CO" dirty="0"/>
          </a:p>
          <a:p>
            <a:pPr algn="just">
              <a:defRPr/>
            </a:pPr>
            <a:r>
              <a:rPr lang="es-CO" dirty="0"/>
              <a:t>En caso de </a:t>
            </a:r>
            <a:r>
              <a:rPr lang="es-CO" b="1" dirty="0">
                <a:solidFill>
                  <a:srgbClr val="FF0000"/>
                </a:solidFill>
              </a:rPr>
              <a:t>dudas para determinar la causa de muerte </a:t>
            </a:r>
            <a:r>
              <a:rPr lang="es-CO" dirty="0"/>
              <a:t>realizará o solicitará la autopsia clínica o médico legal según el caso.</a:t>
            </a:r>
          </a:p>
          <a:p>
            <a:pPr algn="just">
              <a:defRPr/>
            </a:pPr>
            <a:endParaRPr lang="es-CO" dirty="0"/>
          </a:p>
          <a:p>
            <a:pPr algn="just">
              <a:defRPr/>
            </a:pPr>
            <a:r>
              <a:rPr lang="es-CO" dirty="0"/>
              <a:t>Disposición de secuencia de </a:t>
            </a:r>
            <a:r>
              <a:rPr lang="es-CO" b="1" dirty="0">
                <a:solidFill>
                  <a:srgbClr val="FF0000"/>
                </a:solidFill>
              </a:rPr>
              <a:t>algoritmos con serial </a:t>
            </a:r>
            <a:r>
              <a:rPr lang="es-CO" dirty="0"/>
              <a:t>por parte de DANE a la Entidad Territorial, facilita el </a:t>
            </a:r>
            <a:r>
              <a:rPr lang="es-CO" b="1" dirty="0">
                <a:solidFill>
                  <a:srgbClr val="FF0000"/>
                </a:solidFill>
              </a:rPr>
              <a:t>registro en RUAFND y la generación del antecedente</a:t>
            </a:r>
            <a:r>
              <a:rPr lang="es-CO" dirty="0">
                <a:solidFill>
                  <a:srgbClr val="FF0000"/>
                </a:solidFill>
              </a:rPr>
              <a:t> </a:t>
            </a:r>
            <a:r>
              <a:rPr lang="es-CO" dirty="0"/>
              <a:t>de manera automática. </a:t>
            </a:r>
          </a:p>
          <a:p>
            <a:pPr algn="just">
              <a:defRPr/>
            </a:pPr>
            <a:endParaRPr lang="es-CO" dirty="0"/>
          </a:p>
          <a:p>
            <a:pPr algn="just">
              <a:defRPr/>
            </a:pPr>
            <a:r>
              <a:rPr lang="es-CO" dirty="0"/>
              <a:t>Si la defunción a certificar es fuera de la IPS, el prestador de salud se </a:t>
            </a:r>
            <a:r>
              <a:rPr lang="es-CO" b="1" dirty="0">
                <a:solidFill>
                  <a:srgbClr val="FF0000"/>
                </a:solidFill>
              </a:rPr>
              <a:t>desplaza al lugar de ocurrencia</a:t>
            </a:r>
            <a:r>
              <a:rPr lang="es-CO" dirty="0"/>
              <a:t> evalúa circunstancias del deceso, establece causas de muerte con indagación del estado de salud previo y antecedentes clínico epidemiológicos utilizando el formato de </a:t>
            </a:r>
            <a:r>
              <a:rPr lang="es-CO" b="1" dirty="0">
                <a:solidFill>
                  <a:srgbClr val="FF0000"/>
                </a:solidFill>
              </a:rPr>
              <a:t>autopsia verbal</a:t>
            </a:r>
            <a:r>
              <a:rPr lang="es-CO" b="1" dirty="0"/>
              <a:t>, </a:t>
            </a:r>
            <a:r>
              <a:rPr lang="es-CO" dirty="0"/>
              <a:t>dejando copia en la historia clínica.</a:t>
            </a:r>
          </a:p>
          <a:p>
            <a:pPr algn="just">
              <a:defRPr/>
            </a:pPr>
            <a:r>
              <a:rPr lang="es-CO" dirty="0"/>
              <a:t>Atención postmortem como se indica en las </a:t>
            </a:r>
            <a:r>
              <a:rPr lang="es-CO" b="1" dirty="0">
                <a:solidFill>
                  <a:srgbClr val="FF0000"/>
                </a:solidFill>
              </a:rPr>
              <a:t>Orientaciones de manejo de cadáveres.</a:t>
            </a:r>
          </a:p>
        </p:txBody>
      </p:sp>
      <p:sp>
        <p:nvSpPr>
          <p:cNvPr id="2" name="1 Rectángulo"/>
          <p:cNvSpPr/>
          <p:nvPr/>
        </p:nvSpPr>
        <p:spPr>
          <a:xfrm>
            <a:off x="1190626" y="754064"/>
            <a:ext cx="3214687" cy="1016000"/>
          </a:xfrm>
          <a:prstGeom prst="rect">
            <a:avLst/>
          </a:prstGeom>
        </p:spPr>
        <p:txBody>
          <a:bodyPr>
            <a:spAutoFit/>
          </a:bodyPr>
          <a:lstStyle/>
          <a:p>
            <a:pPr>
              <a:defRPr/>
            </a:pPr>
            <a:r>
              <a:rPr lang="es-CO" sz="2000" b="1" dirty="0"/>
              <a:t>Resolución 992 de 2020 </a:t>
            </a:r>
            <a:r>
              <a:rPr lang="es-CO" sz="2000" b="1" dirty="0">
                <a:solidFill>
                  <a:schemeClr val="tx2">
                    <a:lumMod val="50000"/>
                  </a:schemeClr>
                </a:solidFill>
              </a:rPr>
              <a:t>Numeral 6.</a:t>
            </a:r>
            <a:endParaRPr lang="en-US" sz="2000" b="1" dirty="0">
              <a:solidFill>
                <a:schemeClr val="tx2">
                  <a:lumMod val="50000"/>
                </a:schemeClr>
              </a:solidFill>
            </a:endParaRPr>
          </a:p>
          <a:p>
            <a:pPr>
              <a:defRPr/>
            </a:pPr>
            <a:endParaRPr lang="en-US" sz="2000" b="1" dirty="0"/>
          </a:p>
        </p:txBody>
      </p:sp>
      <p:sp>
        <p:nvSpPr>
          <p:cNvPr id="37892" name="5 Rectángulo"/>
          <p:cNvSpPr>
            <a:spLocks noChangeArrowheads="1"/>
          </p:cNvSpPr>
          <p:nvPr/>
        </p:nvSpPr>
        <p:spPr bwMode="auto">
          <a:xfrm>
            <a:off x="4035105" y="637389"/>
            <a:ext cx="5655273" cy="830997"/>
          </a:xfrm>
          <a:prstGeom prst="rect">
            <a:avLst/>
          </a:prstGeom>
          <a:noFill/>
          <a:ln w="9525">
            <a:noFill/>
            <a:miter lim="800000"/>
            <a:headEnd/>
            <a:tailEnd/>
          </a:ln>
        </p:spPr>
        <p:txBody>
          <a:bodyPr wrap="square">
            <a:spAutoFit/>
          </a:bodyPr>
          <a:lstStyle/>
          <a:p>
            <a:r>
              <a:rPr lang="es-CO" sz="2400" b="1" i="1" dirty="0">
                <a:solidFill>
                  <a:srgbClr val="FF0000"/>
                </a:solidFill>
              </a:rPr>
              <a:t>Defunciones con certificación de causas relacionadas con COVID 19</a:t>
            </a:r>
            <a:endParaRPr lang="en-US" sz="2400" b="1" i="1" dirty="0">
              <a:solidFill>
                <a:srgbClr val="FF0000"/>
              </a:solidFill>
            </a:endParaRPr>
          </a:p>
        </p:txBody>
      </p:sp>
    </p:spTree>
    <p:extLst>
      <p:ext uri="{BB962C8B-B14F-4D97-AF65-F5344CB8AC3E}">
        <p14:creationId xmlns:p14="http://schemas.microsoft.com/office/powerpoint/2010/main" val="1968301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uadroTexto 2"/>
          <p:cNvSpPr txBox="1">
            <a:spLocks noChangeArrowheads="1"/>
          </p:cNvSpPr>
          <p:nvPr/>
        </p:nvSpPr>
        <p:spPr bwMode="auto">
          <a:xfrm>
            <a:off x="2108201" y="3147811"/>
            <a:ext cx="8432800" cy="2031325"/>
          </a:xfrm>
          <a:prstGeom prst="rect">
            <a:avLst/>
          </a:prstGeom>
          <a:noFill/>
          <a:ln w="9525">
            <a:noFill/>
            <a:miter lim="800000"/>
            <a:headEnd/>
            <a:tailEnd/>
          </a:ln>
        </p:spPr>
        <p:txBody>
          <a:bodyPr>
            <a:spAutoFit/>
          </a:bodyPr>
          <a:lstStyle/>
          <a:p>
            <a:pPr algn="just"/>
            <a:r>
              <a:rPr lang="es-CO" b="1" dirty="0"/>
              <a:t>Técnica de recolección de información que busca, a través de la entrevista a un familiar, cuidador o responsable de mayor cercanía y confianza a la persona fallecida, recabar los signos, síntomas, antecedentes, factores de riesgo, factores sociales, culturales o de atención a la salud y posibles registros de historia clínica, asociados al ultimo padecimiento del fallecido, con el fin de identificar de manera responsable y razonable las circunstancias que rodearon el desarrollo del padecimiento y finalmente establecer la </a:t>
            </a:r>
            <a:r>
              <a:rPr lang="es-CO" b="1" dirty="0">
                <a:solidFill>
                  <a:srgbClr val="FF0000"/>
                </a:solidFill>
              </a:rPr>
              <a:t>causa probable de la muerte. </a:t>
            </a:r>
          </a:p>
        </p:txBody>
      </p:sp>
      <p:sp>
        <p:nvSpPr>
          <p:cNvPr id="38915" name="CuadroTexto 3"/>
          <p:cNvSpPr txBox="1">
            <a:spLocks noChangeArrowheads="1"/>
          </p:cNvSpPr>
          <p:nvPr/>
        </p:nvSpPr>
        <p:spPr bwMode="auto">
          <a:xfrm>
            <a:off x="6611107" y="1987361"/>
            <a:ext cx="2381250" cy="400050"/>
          </a:xfrm>
          <a:prstGeom prst="rect">
            <a:avLst/>
          </a:prstGeom>
          <a:noFill/>
          <a:ln w="9525">
            <a:noFill/>
            <a:miter lim="800000"/>
            <a:headEnd/>
            <a:tailEnd/>
          </a:ln>
        </p:spPr>
        <p:txBody>
          <a:bodyPr>
            <a:spAutoFit/>
          </a:bodyPr>
          <a:lstStyle/>
          <a:p>
            <a:r>
              <a:rPr lang="es-CO" sz="2000" b="1">
                <a:solidFill>
                  <a:srgbClr val="FF0000"/>
                </a:solidFill>
              </a:rPr>
              <a:t>Numeral 7.</a:t>
            </a:r>
            <a:endParaRPr lang="en-US" sz="2000" b="1">
              <a:solidFill>
                <a:srgbClr val="FF0000"/>
              </a:solidFill>
            </a:endParaRPr>
          </a:p>
        </p:txBody>
      </p:sp>
      <p:sp>
        <p:nvSpPr>
          <p:cNvPr id="38916" name="CuadroTexto 4"/>
          <p:cNvSpPr txBox="1">
            <a:spLocks noChangeArrowheads="1"/>
          </p:cNvSpPr>
          <p:nvPr/>
        </p:nvSpPr>
        <p:spPr bwMode="auto">
          <a:xfrm>
            <a:off x="1635753" y="1308976"/>
            <a:ext cx="7985125" cy="584775"/>
          </a:xfrm>
          <a:prstGeom prst="rect">
            <a:avLst/>
          </a:prstGeom>
          <a:noFill/>
          <a:ln w="9525">
            <a:noFill/>
            <a:miter lim="800000"/>
            <a:headEnd/>
            <a:tailEnd/>
          </a:ln>
        </p:spPr>
        <p:txBody>
          <a:bodyPr>
            <a:spAutoFit/>
          </a:bodyPr>
          <a:lstStyle/>
          <a:p>
            <a:r>
              <a:rPr lang="es-CO" sz="3200" b="1" i="1" dirty="0">
                <a:solidFill>
                  <a:srgbClr val="FF0000"/>
                </a:solidFill>
              </a:rPr>
              <a:t>Autopsias Verbales</a:t>
            </a:r>
            <a:endParaRPr lang="en-US" sz="3200" b="1" i="1" dirty="0">
              <a:solidFill>
                <a:srgbClr val="FF0000"/>
              </a:solidFill>
            </a:endParaRPr>
          </a:p>
        </p:txBody>
      </p:sp>
      <p:sp>
        <p:nvSpPr>
          <p:cNvPr id="38917" name="1 Rectángulo"/>
          <p:cNvSpPr>
            <a:spLocks noChangeArrowheads="1"/>
          </p:cNvSpPr>
          <p:nvPr/>
        </p:nvSpPr>
        <p:spPr bwMode="auto">
          <a:xfrm>
            <a:off x="6160257" y="1587310"/>
            <a:ext cx="3282950" cy="400051"/>
          </a:xfrm>
          <a:prstGeom prst="rect">
            <a:avLst/>
          </a:prstGeom>
          <a:noFill/>
          <a:ln w="9525">
            <a:noFill/>
            <a:miter lim="800000"/>
            <a:headEnd/>
            <a:tailEnd/>
          </a:ln>
        </p:spPr>
        <p:txBody>
          <a:bodyPr>
            <a:spAutoFit/>
          </a:bodyPr>
          <a:lstStyle/>
          <a:p>
            <a:r>
              <a:rPr lang="es-CO" sz="2000" dirty="0">
                <a:solidFill>
                  <a:srgbClr val="FF0000"/>
                </a:solidFill>
              </a:rPr>
              <a:t>Resolución 992 de 2020</a:t>
            </a:r>
            <a:endParaRPr lang="en-US" sz="2000" dirty="0">
              <a:solidFill>
                <a:srgbClr val="FF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uadroTexto 2"/>
          <p:cNvSpPr txBox="1">
            <a:spLocks noChangeArrowheads="1"/>
          </p:cNvSpPr>
          <p:nvPr/>
        </p:nvSpPr>
        <p:spPr bwMode="auto">
          <a:xfrm>
            <a:off x="2116139" y="498475"/>
            <a:ext cx="7497644" cy="523220"/>
          </a:xfrm>
          <a:prstGeom prst="rect">
            <a:avLst/>
          </a:prstGeom>
          <a:noFill/>
          <a:ln w="9525">
            <a:noFill/>
            <a:miter lim="800000"/>
            <a:headEnd/>
            <a:tailEnd/>
          </a:ln>
        </p:spPr>
        <p:txBody>
          <a:bodyPr wrap="square">
            <a:spAutoFit/>
          </a:bodyPr>
          <a:lstStyle/>
          <a:p>
            <a:r>
              <a:rPr lang="es-CO" sz="2800" b="1" dirty="0"/>
              <a:t>Certificación de defunción por causas COVID-19</a:t>
            </a:r>
            <a:r>
              <a:rPr lang="es-CO" sz="2800" b="1" dirty="0">
                <a:solidFill>
                  <a:srgbClr val="0054BC"/>
                </a:solidFill>
                <a:latin typeface="Work Sans Light" charset="0"/>
              </a:rPr>
              <a:t> </a:t>
            </a:r>
          </a:p>
        </p:txBody>
      </p:sp>
      <p:sp>
        <p:nvSpPr>
          <p:cNvPr id="4" name="3 Rectángulo"/>
          <p:cNvSpPr/>
          <p:nvPr/>
        </p:nvSpPr>
        <p:spPr>
          <a:xfrm>
            <a:off x="1222420" y="1544843"/>
            <a:ext cx="4679905" cy="3785652"/>
          </a:xfrm>
          <a:prstGeom prst="rect">
            <a:avLst/>
          </a:prstGeom>
        </p:spPr>
        <p:txBody>
          <a:bodyPr wrap="square">
            <a:spAutoFit/>
          </a:bodyPr>
          <a:lstStyle/>
          <a:p>
            <a:pPr>
              <a:defRPr/>
            </a:pPr>
            <a:r>
              <a:rPr lang="es-CO" sz="2000" dirty="0"/>
              <a:t>La certificación médica de una defunción por SARS-Cov-2 no implica instrucciones diferentes a las que se realizan para cualquier tipo de muerte. </a:t>
            </a:r>
          </a:p>
          <a:p>
            <a:pPr>
              <a:defRPr/>
            </a:pPr>
            <a:endParaRPr lang="es-CO" sz="2000" dirty="0"/>
          </a:p>
          <a:p>
            <a:pPr marL="177800" algn="just">
              <a:defRPr/>
            </a:pPr>
            <a:r>
              <a:rPr lang="es-CO" sz="2000" dirty="0">
                <a:solidFill>
                  <a:srgbClr val="FF0000"/>
                </a:solidFill>
              </a:rPr>
              <a:t>1- Definición de caso</a:t>
            </a:r>
          </a:p>
          <a:p>
            <a:pPr marL="177800" algn="just">
              <a:defRPr/>
            </a:pPr>
            <a:r>
              <a:rPr lang="es-CO" sz="2000" dirty="0">
                <a:solidFill>
                  <a:srgbClr val="FF0000"/>
                </a:solidFill>
              </a:rPr>
              <a:t>2- Diagnósticos  definidos por OMS</a:t>
            </a:r>
          </a:p>
          <a:p>
            <a:pPr marL="177800" algn="just">
              <a:defRPr/>
            </a:pPr>
            <a:r>
              <a:rPr lang="es-CO" sz="2000" dirty="0">
                <a:solidFill>
                  <a:srgbClr val="FF0000"/>
                </a:solidFill>
              </a:rPr>
              <a:t>3- Muerte POR COVID Y CON COVID</a:t>
            </a:r>
          </a:p>
          <a:p>
            <a:pPr>
              <a:defRPr/>
            </a:pPr>
            <a:endParaRPr lang="es-CO" sz="2000" dirty="0"/>
          </a:p>
          <a:p>
            <a:pPr>
              <a:defRPr/>
            </a:pPr>
            <a:endParaRPr lang="es-CO" sz="2000" dirty="0"/>
          </a:p>
          <a:p>
            <a:pPr>
              <a:defRPr/>
            </a:pPr>
            <a:endParaRPr lang="es-CO" sz="2000" dirty="0"/>
          </a:p>
          <a:p>
            <a:pPr>
              <a:defRPr/>
            </a:pPr>
            <a:endParaRPr lang="es-CO" sz="2000" dirty="0"/>
          </a:p>
        </p:txBody>
      </p:sp>
      <p:pic>
        <p:nvPicPr>
          <p:cNvPr id="5" name="4 Imagen">
            <a:extLst>
              <a:ext uri="{FF2B5EF4-FFF2-40B4-BE49-F238E27FC236}">
                <a16:creationId xmlns:a16="http://schemas.microsoft.com/office/drawing/2014/main" id="{B80CD11D-FC06-EC4D-B6EF-0D40D0470B97}"/>
              </a:ext>
            </a:extLst>
          </p:cNvPr>
          <p:cNvPicPr/>
          <p:nvPr/>
        </p:nvPicPr>
        <p:blipFill>
          <a:blip r:embed="rId2" cstate="print"/>
          <a:stretch>
            <a:fillRect/>
          </a:stretch>
        </p:blipFill>
        <p:spPr>
          <a:xfrm>
            <a:off x="6289676" y="1452563"/>
            <a:ext cx="4086987" cy="3988118"/>
          </a:xfrm>
          <a:prstGeom prst="rect">
            <a:avLst/>
          </a:prstGeom>
          <a:ln>
            <a:noFill/>
          </a:ln>
          <a:effectLst>
            <a:softEdge rad="112500"/>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uadroTexto 2"/>
          <p:cNvSpPr txBox="1">
            <a:spLocks noChangeArrowheads="1"/>
          </p:cNvSpPr>
          <p:nvPr/>
        </p:nvSpPr>
        <p:spPr bwMode="auto">
          <a:xfrm>
            <a:off x="1690688" y="1002267"/>
            <a:ext cx="7151688" cy="523875"/>
          </a:xfrm>
          <a:prstGeom prst="rect">
            <a:avLst/>
          </a:prstGeom>
          <a:noFill/>
          <a:ln w="9525">
            <a:noFill/>
            <a:miter lim="800000"/>
            <a:headEnd/>
            <a:tailEnd/>
          </a:ln>
        </p:spPr>
        <p:txBody>
          <a:bodyPr>
            <a:spAutoFit/>
          </a:bodyPr>
          <a:lstStyle/>
          <a:p>
            <a:r>
              <a:rPr lang="es-CO" sz="2800" b="1" dirty="0">
                <a:solidFill>
                  <a:srgbClr val="FF0000"/>
                </a:solidFill>
              </a:rPr>
              <a:t>DEFINICIÓN DE CASOS </a:t>
            </a:r>
          </a:p>
        </p:txBody>
      </p:sp>
      <p:sp>
        <p:nvSpPr>
          <p:cNvPr id="41987" name="3 Rectángulo"/>
          <p:cNvSpPr>
            <a:spLocks noChangeArrowheads="1"/>
          </p:cNvSpPr>
          <p:nvPr/>
        </p:nvSpPr>
        <p:spPr bwMode="auto">
          <a:xfrm>
            <a:off x="1995489" y="2459038"/>
            <a:ext cx="4294187" cy="646112"/>
          </a:xfrm>
          <a:prstGeom prst="rect">
            <a:avLst/>
          </a:prstGeom>
          <a:noFill/>
          <a:ln w="9525">
            <a:noFill/>
            <a:miter lim="800000"/>
            <a:headEnd/>
            <a:tailEnd/>
          </a:ln>
        </p:spPr>
        <p:txBody>
          <a:bodyPr>
            <a:spAutoFit/>
          </a:bodyPr>
          <a:lstStyle/>
          <a:p>
            <a:endParaRPr lang="es-CO" sz="1200"/>
          </a:p>
          <a:p>
            <a:endParaRPr lang="es-CO" sz="1200"/>
          </a:p>
          <a:p>
            <a:endParaRPr lang="es-CO" sz="1200"/>
          </a:p>
        </p:txBody>
      </p:sp>
      <p:sp>
        <p:nvSpPr>
          <p:cNvPr id="2" name="1 Rectángulo"/>
          <p:cNvSpPr/>
          <p:nvPr/>
        </p:nvSpPr>
        <p:spPr>
          <a:xfrm>
            <a:off x="6386149" y="1603769"/>
            <a:ext cx="4796376" cy="5078313"/>
          </a:xfrm>
          <a:prstGeom prst="rect">
            <a:avLst/>
          </a:prstGeom>
        </p:spPr>
        <p:txBody>
          <a:bodyPr wrap="square">
            <a:spAutoFit/>
          </a:bodyPr>
          <a:lstStyle/>
          <a:p>
            <a:pPr marL="177800" algn="just">
              <a:defRPr/>
            </a:pPr>
            <a:r>
              <a:rPr lang="es-CO" b="1" dirty="0">
                <a:solidFill>
                  <a:srgbClr val="FF0000"/>
                </a:solidFill>
              </a:rPr>
              <a:t>Caso confirmado: </a:t>
            </a:r>
            <a:r>
              <a:rPr lang="es-ES" dirty="0">
                <a:latin typeface="Work Sans"/>
                <a:sym typeface="Work Sans"/>
              </a:rPr>
              <a:t>Es una persona con confirmación de laboratorio de infección con el virus COVID-19, independientemente de los signos y síntomas clínicos</a:t>
            </a:r>
            <a:r>
              <a:rPr lang="es-CO" dirty="0"/>
              <a:t>.</a:t>
            </a:r>
          </a:p>
          <a:p>
            <a:pPr marL="177800" algn="just">
              <a:defRPr/>
            </a:pPr>
            <a:endParaRPr lang="es-CO" dirty="0">
              <a:solidFill>
                <a:schemeClr val="accent4"/>
              </a:solidFill>
            </a:endParaRPr>
          </a:p>
          <a:p>
            <a:pPr marL="177800" algn="just">
              <a:defRPr/>
            </a:pPr>
            <a:r>
              <a:rPr lang="es-CO" b="1" dirty="0">
                <a:solidFill>
                  <a:srgbClr val="FF0000"/>
                </a:solidFill>
              </a:rPr>
              <a:t>Caso probable: </a:t>
            </a:r>
            <a:r>
              <a:rPr lang="es-CO" dirty="0">
                <a:latin typeface="Work Sans"/>
              </a:rPr>
              <a:t>Es un caso sospechoso con un cuadro clínico  y nexo epidemiológico muy sugestivo, donde la prueba de laboratorio no se realizó o  su resultado no es concluyente</a:t>
            </a:r>
            <a:r>
              <a:rPr lang="es-CO" dirty="0"/>
              <a:t>.</a:t>
            </a:r>
          </a:p>
          <a:p>
            <a:pPr marL="177800" algn="just">
              <a:defRPr/>
            </a:pPr>
            <a:endParaRPr lang="es-CO" dirty="0"/>
          </a:p>
          <a:p>
            <a:pPr marL="177800" algn="just">
              <a:defRPr/>
            </a:pPr>
            <a:endParaRPr lang="es-CO" sz="1200" dirty="0"/>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p:txBody>
      </p:sp>
      <p:sp>
        <p:nvSpPr>
          <p:cNvPr id="41989" name="Imagen 2"/>
          <p:cNvSpPr>
            <a:spLocks noChangeAspect="1"/>
          </p:cNvSpPr>
          <p:nvPr/>
        </p:nvSpPr>
        <p:spPr bwMode="auto">
          <a:xfrm>
            <a:off x="1690688" y="2274888"/>
            <a:ext cx="5168900" cy="3211512"/>
          </a:xfrm>
          <a:prstGeom prst="rect">
            <a:avLst/>
          </a:prstGeom>
          <a:noFill/>
          <a:ln w="9525">
            <a:noFill/>
            <a:miter lim="800000"/>
            <a:headEnd/>
            <a:tailEnd/>
          </a:ln>
        </p:spPr>
        <p:txBody>
          <a:bodyPr/>
          <a:lstStyle/>
          <a:p>
            <a:endParaRPr lang="es-CO"/>
          </a:p>
        </p:txBody>
      </p:sp>
      <p:pic>
        <p:nvPicPr>
          <p:cNvPr id="7" name="Imagen 2">
            <a:extLst>
              <a:ext uri="{FF2B5EF4-FFF2-40B4-BE49-F238E27FC236}">
                <a16:creationId xmlns:a16="http://schemas.microsoft.com/office/drawing/2014/main" id="{22837308-DFE8-7245-99DA-F0E1082D4BEC}"/>
              </a:ext>
            </a:extLst>
          </p:cNvPr>
          <p:cNvPicPr>
            <a:picLocks noChangeAspect="1"/>
          </p:cNvPicPr>
          <p:nvPr/>
        </p:nvPicPr>
        <p:blipFill>
          <a:blip r:embed="rId2" cstate="print"/>
          <a:stretch>
            <a:fillRect/>
          </a:stretch>
        </p:blipFill>
        <p:spPr>
          <a:xfrm>
            <a:off x="1332758" y="2274888"/>
            <a:ext cx="4408326" cy="3242344"/>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uadroTexto 2"/>
          <p:cNvSpPr txBox="1">
            <a:spLocks noChangeArrowheads="1"/>
          </p:cNvSpPr>
          <p:nvPr/>
        </p:nvSpPr>
        <p:spPr bwMode="auto">
          <a:xfrm>
            <a:off x="1995489" y="574675"/>
            <a:ext cx="7543005" cy="523220"/>
          </a:xfrm>
          <a:prstGeom prst="rect">
            <a:avLst/>
          </a:prstGeom>
          <a:noFill/>
          <a:ln w="9525">
            <a:noFill/>
            <a:miter lim="800000"/>
            <a:headEnd/>
            <a:tailEnd/>
          </a:ln>
        </p:spPr>
        <p:txBody>
          <a:bodyPr wrap="square">
            <a:spAutoFit/>
          </a:bodyPr>
          <a:lstStyle/>
          <a:p>
            <a:r>
              <a:rPr lang="es-CO" sz="2800" b="1" dirty="0"/>
              <a:t>Diagnósticos definidos por OMS</a:t>
            </a:r>
            <a:endParaRPr lang="es-CO" sz="2800" b="1" dirty="0">
              <a:solidFill>
                <a:srgbClr val="00B050"/>
              </a:solidFill>
            </a:endParaRPr>
          </a:p>
        </p:txBody>
      </p:sp>
      <p:sp>
        <p:nvSpPr>
          <p:cNvPr id="43011" name="3 Rectángulo"/>
          <p:cNvSpPr>
            <a:spLocks noChangeArrowheads="1"/>
          </p:cNvSpPr>
          <p:nvPr/>
        </p:nvSpPr>
        <p:spPr bwMode="auto">
          <a:xfrm>
            <a:off x="1995489" y="2459038"/>
            <a:ext cx="4294187" cy="646112"/>
          </a:xfrm>
          <a:prstGeom prst="rect">
            <a:avLst/>
          </a:prstGeom>
          <a:noFill/>
          <a:ln w="9525">
            <a:noFill/>
            <a:miter lim="800000"/>
            <a:headEnd/>
            <a:tailEnd/>
          </a:ln>
        </p:spPr>
        <p:txBody>
          <a:bodyPr>
            <a:spAutoFit/>
          </a:bodyPr>
          <a:lstStyle/>
          <a:p>
            <a:endParaRPr lang="es-CO" sz="1200"/>
          </a:p>
          <a:p>
            <a:endParaRPr lang="es-CO" sz="1200"/>
          </a:p>
          <a:p>
            <a:endParaRPr lang="es-CO" sz="1200"/>
          </a:p>
        </p:txBody>
      </p:sp>
      <p:sp>
        <p:nvSpPr>
          <p:cNvPr id="2" name="1 Rectángulo"/>
          <p:cNvSpPr/>
          <p:nvPr/>
        </p:nvSpPr>
        <p:spPr>
          <a:xfrm>
            <a:off x="1560352" y="1235076"/>
            <a:ext cx="8813961" cy="7171194"/>
          </a:xfrm>
          <a:prstGeom prst="rect">
            <a:avLst/>
          </a:prstGeom>
        </p:spPr>
        <p:txBody>
          <a:bodyPr wrap="square">
            <a:spAutoFit/>
          </a:bodyPr>
          <a:lstStyle/>
          <a:p>
            <a:pPr marL="177800" algn="just">
              <a:defRPr/>
            </a:pPr>
            <a:endParaRPr lang="es-CO" sz="2000" dirty="0">
              <a:solidFill>
                <a:schemeClr val="accent4"/>
              </a:solidFill>
            </a:endParaRPr>
          </a:p>
          <a:p>
            <a:pPr marL="228600" indent="-49213">
              <a:defRPr/>
            </a:pPr>
            <a:r>
              <a:rPr lang="es-ES" sz="2000" dirty="0"/>
              <a:t>Existen dos diagnósticos definidos por la OMS que deben ser empleados en el momento de la certificación médica de una muerte por COVID-19 .</a:t>
            </a:r>
          </a:p>
          <a:p>
            <a:pPr marL="228600" indent="-49213">
              <a:defRPr/>
            </a:pPr>
            <a:endParaRPr lang="es-ES" sz="2000" dirty="0"/>
          </a:p>
          <a:p>
            <a:pPr marL="228600" indent="-49213">
              <a:defRPr/>
            </a:pPr>
            <a:endParaRPr lang="es-ES" sz="2000" dirty="0"/>
          </a:p>
          <a:p>
            <a:pPr marL="228600" indent="38100">
              <a:defRPr/>
            </a:pPr>
            <a:r>
              <a:rPr lang="es-ES" sz="2000" dirty="0"/>
              <a:t> </a:t>
            </a:r>
          </a:p>
          <a:p>
            <a:pPr marL="463550" indent="-285750" algn="just">
              <a:buFont typeface="Wingdings" panose="05000000000000000000" pitchFamily="2" charset="2"/>
              <a:buChar char="ü"/>
              <a:defRPr/>
            </a:pPr>
            <a:r>
              <a:rPr lang="es-ES" sz="2000" b="1" dirty="0">
                <a:solidFill>
                  <a:srgbClr val="FF0000"/>
                </a:solidFill>
              </a:rPr>
              <a:t>COVID-19 virus identificado</a:t>
            </a:r>
            <a:r>
              <a:rPr lang="es-ES" sz="2000" dirty="0">
                <a:solidFill>
                  <a:srgbClr val="00B050"/>
                </a:solidFill>
              </a:rPr>
              <a:t>: </a:t>
            </a:r>
            <a:r>
              <a:rPr lang="es-ES" sz="2000" dirty="0"/>
              <a:t>corresponde al caso confirmado de COVID-19 por laboratorio.</a:t>
            </a:r>
          </a:p>
          <a:p>
            <a:pPr marL="228600" indent="-50800" algn="just">
              <a:defRPr/>
            </a:pPr>
            <a:endParaRPr lang="es-ES" sz="2000" dirty="0"/>
          </a:p>
          <a:p>
            <a:pPr marL="463550" indent="-285750" algn="just">
              <a:buFont typeface="Wingdings" panose="05000000000000000000" pitchFamily="2" charset="2"/>
              <a:buChar char="ü"/>
              <a:defRPr/>
            </a:pPr>
            <a:r>
              <a:rPr lang="es-ES" sz="2000" b="1" dirty="0">
                <a:solidFill>
                  <a:srgbClr val="FF0000"/>
                </a:solidFill>
              </a:rPr>
              <a:t>COVID-19 virus no identificado</a:t>
            </a:r>
            <a:r>
              <a:rPr lang="es-ES" sz="2000" b="1" dirty="0"/>
              <a:t>: </a:t>
            </a:r>
            <a:r>
              <a:rPr lang="es-ES" sz="2000" dirty="0"/>
              <a:t>que corresponde a los casos sospechosos o probables de COVID-19 ya sea por nexo, personas asintomáticos o que no cuenten con resultado de la prueba de laboratorio o el resultado no sea concluyente.</a:t>
            </a:r>
          </a:p>
          <a:p>
            <a:pPr marL="177800" algn="just">
              <a:defRPr/>
            </a:pPr>
            <a:endParaRPr lang="es-CO" sz="2000" dirty="0">
              <a:solidFill>
                <a:schemeClr val="accent4"/>
              </a:solidFill>
            </a:endParaRPr>
          </a:p>
          <a:p>
            <a:pPr marL="177800" algn="just">
              <a:defRPr/>
            </a:pPr>
            <a:endParaRPr lang="es-CO" sz="2000" dirty="0">
              <a:solidFill>
                <a:schemeClr val="accent4"/>
              </a:solidFill>
            </a:endParaRPr>
          </a:p>
          <a:p>
            <a:pPr marL="177800" algn="just">
              <a:defRPr/>
            </a:pPr>
            <a:endParaRPr lang="es-CO" sz="2000" dirty="0">
              <a:solidFill>
                <a:schemeClr val="accent4"/>
              </a:solidFill>
            </a:endParaRPr>
          </a:p>
          <a:p>
            <a:pPr marL="177800" algn="just">
              <a:defRPr/>
            </a:pPr>
            <a:endParaRPr lang="es-CO" sz="2000" dirty="0">
              <a:solidFill>
                <a:schemeClr val="accent4"/>
              </a:solidFill>
            </a:endParaRPr>
          </a:p>
          <a:p>
            <a:pPr marL="177800" algn="just">
              <a:defRPr/>
            </a:pPr>
            <a:endParaRPr lang="es-CO" sz="2000" dirty="0">
              <a:solidFill>
                <a:schemeClr val="accent4"/>
              </a:solidFill>
            </a:endParaRPr>
          </a:p>
          <a:p>
            <a:pPr marL="177800" algn="just">
              <a:defRPr/>
            </a:pPr>
            <a:endParaRPr lang="es-CO" sz="2000" dirty="0">
              <a:solidFill>
                <a:schemeClr val="accent4"/>
              </a:solidFill>
            </a:endParaRPr>
          </a:p>
          <a:p>
            <a:pPr marL="177800" algn="just">
              <a:defRPr/>
            </a:pPr>
            <a:endParaRPr lang="es-CO" sz="2000" dirty="0">
              <a:solidFill>
                <a:schemeClr val="accent4"/>
              </a:solidFill>
            </a:endParaRPr>
          </a:p>
          <a:p>
            <a:pPr marL="177800" algn="just">
              <a:defRPr/>
            </a:pPr>
            <a:endParaRPr lang="es-CO" sz="2000" dirty="0">
              <a:solidFill>
                <a:schemeClr val="accent4"/>
              </a:solidFill>
            </a:endParaRPr>
          </a:p>
          <a:p>
            <a:pPr marL="177800" algn="just">
              <a:defRPr/>
            </a:pPr>
            <a:endParaRPr lang="es-CO" sz="2000" dirty="0">
              <a:solidFill>
                <a:schemeClr val="accent4"/>
              </a:solidFill>
            </a:endParaRPr>
          </a:p>
          <a:p>
            <a:pPr marL="177800" algn="just">
              <a:defRPr/>
            </a:pPr>
            <a:endParaRPr lang="es-CO" sz="2000" dirty="0">
              <a:solidFill>
                <a:schemeClr val="accent4"/>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3 Rectángulo"/>
          <p:cNvSpPr>
            <a:spLocks noChangeArrowheads="1"/>
          </p:cNvSpPr>
          <p:nvPr/>
        </p:nvSpPr>
        <p:spPr bwMode="auto">
          <a:xfrm>
            <a:off x="1995489" y="2459038"/>
            <a:ext cx="4294187" cy="646112"/>
          </a:xfrm>
          <a:prstGeom prst="rect">
            <a:avLst/>
          </a:prstGeom>
          <a:noFill/>
          <a:ln w="9525">
            <a:noFill/>
            <a:miter lim="800000"/>
            <a:headEnd/>
            <a:tailEnd/>
          </a:ln>
        </p:spPr>
        <p:txBody>
          <a:bodyPr>
            <a:spAutoFit/>
          </a:bodyPr>
          <a:lstStyle/>
          <a:p>
            <a:endParaRPr lang="es-CO" sz="1200"/>
          </a:p>
          <a:p>
            <a:endParaRPr lang="es-CO" sz="1200"/>
          </a:p>
          <a:p>
            <a:endParaRPr lang="es-CO" sz="1200"/>
          </a:p>
        </p:txBody>
      </p:sp>
      <p:sp>
        <p:nvSpPr>
          <p:cNvPr id="2" name="1 Rectángulo"/>
          <p:cNvSpPr/>
          <p:nvPr/>
        </p:nvSpPr>
        <p:spPr>
          <a:xfrm>
            <a:off x="1260476" y="1945825"/>
            <a:ext cx="8285163" cy="6188361"/>
          </a:xfrm>
          <a:prstGeom prst="rect">
            <a:avLst/>
          </a:prstGeom>
        </p:spPr>
        <p:txBody>
          <a:bodyPr>
            <a:spAutoFit/>
          </a:bodyPr>
          <a:lstStyle/>
          <a:p>
            <a:pPr marL="177800" algn="just">
              <a:defRPr/>
            </a:pPr>
            <a:endParaRPr lang="es-CO" sz="1200" b="1" dirty="0">
              <a:solidFill>
                <a:schemeClr val="accent4"/>
              </a:solidFill>
            </a:endParaRPr>
          </a:p>
          <a:p>
            <a:pPr marL="463550" indent="-285750" algn="just" fontAlgn="t">
              <a:lnSpc>
                <a:spcPct val="90000"/>
              </a:lnSpc>
              <a:spcBef>
                <a:spcPts val="800"/>
              </a:spcBef>
              <a:buClr>
                <a:srgbClr val="0054BC"/>
              </a:buClr>
              <a:buSzPts val="1100"/>
              <a:buFont typeface="Wingdings" pitchFamily="2" charset="2"/>
              <a:buChar char="ü"/>
              <a:defRPr/>
            </a:pPr>
            <a:r>
              <a:rPr lang="es-CO" dirty="0">
                <a:latin typeface="Work Sans"/>
                <a:sym typeface="Work Sans"/>
              </a:rPr>
              <a:t>En el momento de la Certificación se debe tener en cuenta si la muerte fue </a:t>
            </a:r>
            <a:r>
              <a:rPr lang="es-CO" dirty="0">
                <a:solidFill>
                  <a:srgbClr val="FF0000"/>
                </a:solidFill>
                <a:latin typeface="Work Sans"/>
                <a:sym typeface="Work Sans"/>
              </a:rPr>
              <a:t>por</a:t>
            </a:r>
            <a:r>
              <a:rPr lang="es-CO" dirty="0">
                <a:latin typeface="Work Sans"/>
                <a:sym typeface="Work Sans"/>
              </a:rPr>
              <a:t> COVID o </a:t>
            </a:r>
            <a:r>
              <a:rPr lang="es-CO" dirty="0">
                <a:solidFill>
                  <a:srgbClr val="FF0000"/>
                </a:solidFill>
                <a:latin typeface="Work Sans"/>
                <a:sym typeface="Work Sans"/>
              </a:rPr>
              <a:t>con</a:t>
            </a:r>
            <a:r>
              <a:rPr lang="es-CO" dirty="0">
                <a:latin typeface="Work Sans"/>
                <a:sym typeface="Work Sans"/>
              </a:rPr>
              <a:t> COVID</a:t>
            </a:r>
          </a:p>
          <a:p>
            <a:pPr marL="177800" algn="just" fontAlgn="t">
              <a:lnSpc>
                <a:spcPct val="90000"/>
              </a:lnSpc>
              <a:spcBef>
                <a:spcPts val="800"/>
              </a:spcBef>
              <a:buClr>
                <a:srgbClr val="0054BC"/>
              </a:buClr>
              <a:buSzPts val="1100"/>
              <a:defRPr/>
            </a:pPr>
            <a:endParaRPr lang="es-CO" dirty="0">
              <a:latin typeface="Work Sans"/>
              <a:sym typeface="Work Sans"/>
            </a:endParaRPr>
          </a:p>
          <a:p>
            <a:pPr marL="463550" indent="-285750" algn="just" fontAlgn="t">
              <a:lnSpc>
                <a:spcPct val="90000"/>
              </a:lnSpc>
              <a:spcBef>
                <a:spcPts val="800"/>
              </a:spcBef>
              <a:buClr>
                <a:srgbClr val="0054BC"/>
              </a:buClr>
              <a:buSzPts val="1100"/>
              <a:buFont typeface="Wingdings" pitchFamily="2" charset="2"/>
              <a:buChar char="ü"/>
              <a:defRPr/>
            </a:pPr>
            <a:r>
              <a:rPr lang="es-CO" dirty="0">
                <a:latin typeface="Work Sans"/>
                <a:sym typeface="Work Sans"/>
              </a:rPr>
              <a:t>Para ello la Organización Mundial de la Salud ha determinado que una muerte </a:t>
            </a:r>
            <a:r>
              <a:rPr lang="es-CO" dirty="0">
                <a:solidFill>
                  <a:srgbClr val="FF0000"/>
                </a:solidFill>
                <a:latin typeface="Work Sans"/>
                <a:sym typeface="Work Sans"/>
              </a:rPr>
              <a:t>POR </a:t>
            </a:r>
            <a:r>
              <a:rPr lang="es-CO" dirty="0">
                <a:latin typeface="Work Sans"/>
                <a:sym typeface="Work Sans"/>
              </a:rPr>
              <a:t>COVID-19 es la muerte resultante de una enfermedad clínicamente compatible con un caso de COVID-19 sospechoso, probable o confirmado; en donde </a:t>
            </a:r>
            <a:r>
              <a:rPr lang="es-CO" dirty="0">
                <a:solidFill>
                  <a:srgbClr val="FF0000"/>
                </a:solidFill>
                <a:latin typeface="Work Sans"/>
                <a:sym typeface="Work Sans"/>
              </a:rPr>
              <a:t>no puede atribuirse la muerte a otra enfermedad. </a:t>
            </a:r>
          </a:p>
          <a:p>
            <a:pPr marL="177800" algn="just" fontAlgn="t">
              <a:lnSpc>
                <a:spcPct val="90000"/>
              </a:lnSpc>
              <a:spcBef>
                <a:spcPts val="800"/>
              </a:spcBef>
              <a:buClr>
                <a:srgbClr val="0054BC"/>
              </a:buClr>
              <a:buSzPts val="1100"/>
              <a:defRPr/>
            </a:pPr>
            <a:endParaRPr lang="es-CO" dirty="0">
              <a:latin typeface="Work Sans"/>
              <a:sym typeface="Work Sans"/>
            </a:endParaRPr>
          </a:p>
          <a:p>
            <a:pPr marL="463550" indent="-285750" algn="just" fontAlgn="t">
              <a:lnSpc>
                <a:spcPct val="90000"/>
              </a:lnSpc>
              <a:spcBef>
                <a:spcPts val="800"/>
              </a:spcBef>
              <a:buClr>
                <a:srgbClr val="0054BC"/>
              </a:buClr>
              <a:buSzPts val="1100"/>
              <a:buFont typeface="Wingdings" pitchFamily="2" charset="2"/>
              <a:buChar char="ü"/>
              <a:defRPr/>
            </a:pPr>
            <a:r>
              <a:rPr lang="es-CO" dirty="0">
                <a:latin typeface="Work Sans"/>
                <a:sym typeface="Work Sans"/>
              </a:rPr>
              <a:t>Las muertes </a:t>
            </a:r>
            <a:r>
              <a:rPr lang="es-CO" dirty="0">
                <a:solidFill>
                  <a:srgbClr val="FF0000"/>
                </a:solidFill>
                <a:latin typeface="Work Sans"/>
                <a:sym typeface="Work Sans"/>
              </a:rPr>
              <a:t>CON </a:t>
            </a:r>
            <a:r>
              <a:rPr lang="es-CO" dirty="0">
                <a:latin typeface="Work Sans"/>
                <a:sym typeface="Work Sans"/>
              </a:rPr>
              <a:t>COVID-19</a:t>
            </a:r>
            <a:r>
              <a:rPr lang="es-CO" dirty="0">
                <a:solidFill>
                  <a:srgbClr val="FF0000"/>
                </a:solidFill>
                <a:latin typeface="Work Sans"/>
                <a:sym typeface="Work Sans"/>
              </a:rPr>
              <a:t> </a:t>
            </a:r>
            <a:r>
              <a:rPr lang="es-CO" dirty="0">
                <a:latin typeface="Work Sans"/>
                <a:sym typeface="Work Sans"/>
              </a:rPr>
              <a:t>son defunciones configuradas como casos sospechosos, probables o confirmados </a:t>
            </a:r>
            <a:r>
              <a:rPr lang="es-CO" dirty="0">
                <a:solidFill>
                  <a:srgbClr val="FF0000"/>
                </a:solidFill>
                <a:latin typeface="Work Sans"/>
                <a:sym typeface="Work Sans"/>
              </a:rPr>
              <a:t>donde existe una alternativa mejor para explicar porqué se produjo la defunción</a:t>
            </a:r>
            <a:r>
              <a:rPr lang="es-CO" dirty="0">
                <a:latin typeface="Work Sans"/>
                <a:sym typeface="Work Sans"/>
              </a:rPr>
              <a:t>, en términos cronológicos y causales, por ejemplo, trauma, cáncer, o embarazo, entre otros.</a:t>
            </a:r>
          </a:p>
          <a:p>
            <a:pPr marL="177800" algn="just">
              <a:defRPr/>
            </a:pPr>
            <a:endParaRPr lang="es-CO" sz="1600" dirty="0"/>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b="1" dirty="0">
              <a:solidFill>
                <a:schemeClr val="accent4"/>
              </a:solidFill>
            </a:endParaRPr>
          </a:p>
        </p:txBody>
      </p:sp>
      <p:sp>
        <p:nvSpPr>
          <p:cNvPr id="44036" name="5 Rectángulo"/>
          <p:cNvSpPr>
            <a:spLocks noChangeArrowheads="1"/>
          </p:cNvSpPr>
          <p:nvPr/>
        </p:nvSpPr>
        <p:spPr bwMode="auto">
          <a:xfrm>
            <a:off x="1995489" y="1037745"/>
            <a:ext cx="5805487" cy="954107"/>
          </a:xfrm>
          <a:prstGeom prst="rect">
            <a:avLst/>
          </a:prstGeom>
          <a:noFill/>
          <a:ln w="9525">
            <a:noFill/>
            <a:miter lim="800000"/>
            <a:headEnd/>
            <a:tailEnd/>
          </a:ln>
        </p:spPr>
        <p:txBody>
          <a:bodyPr>
            <a:spAutoFit/>
          </a:bodyPr>
          <a:lstStyle/>
          <a:p>
            <a:r>
              <a:rPr lang="es-CO" sz="2800" b="1" dirty="0">
                <a:solidFill>
                  <a:srgbClr val="000000"/>
                </a:solidFill>
              </a:rPr>
              <a:t>MUERTES </a:t>
            </a:r>
            <a:r>
              <a:rPr lang="es-CO" sz="2800" b="1" dirty="0">
                <a:solidFill>
                  <a:srgbClr val="FF0000"/>
                </a:solidFill>
              </a:rPr>
              <a:t>POR </a:t>
            </a:r>
            <a:r>
              <a:rPr lang="es-CO" sz="2800" b="1" dirty="0">
                <a:solidFill>
                  <a:srgbClr val="000000"/>
                </a:solidFill>
              </a:rPr>
              <a:t>COVID-19 O </a:t>
            </a:r>
            <a:r>
              <a:rPr lang="es-CO" sz="2800" b="1" dirty="0">
                <a:solidFill>
                  <a:srgbClr val="FF0000"/>
                </a:solidFill>
              </a:rPr>
              <a:t>CON</a:t>
            </a:r>
            <a:r>
              <a:rPr lang="es-CO" sz="2800" b="1" dirty="0">
                <a:solidFill>
                  <a:srgbClr val="000000"/>
                </a:solidFill>
              </a:rPr>
              <a:t> COVID -19</a:t>
            </a:r>
            <a:endParaRPr lang="es-CO" sz="2800" b="1" dirty="0">
              <a:solidFill>
                <a:srgbClr val="00B05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3 Rectángulo"/>
          <p:cNvSpPr>
            <a:spLocks noChangeArrowheads="1"/>
          </p:cNvSpPr>
          <p:nvPr/>
        </p:nvSpPr>
        <p:spPr bwMode="auto">
          <a:xfrm>
            <a:off x="1995489" y="2459038"/>
            <a:ext cx="4294187" cy="646112"/>
          </a:xfrm>
          <a:prstGeom prst="rect">
            <a:avLst/>
          </a:prstGeom>
          <a:noFill/>
          <a:ln w="9525">
            <a:noFill/>
            <a:miter lim="800000"/>
            <a:headEnd/>
            <a:tailEnd/>
          </a:ln>
        </p:spPr>
        <p:txBody>
          <a:bodyPr>
            <a:spAutoFit/>
          </a:bodyPr>
          <a:lstStyle/>
          <a:p>
            <a:endParaRPr lang="es-CO" sz="1200"/>
          </a:p>
          <a:p>
            <a:endParaRPr lang="es-CO" sz="1200"/>
          </a:p>
          <a:p>
            <a:endParaRPr lang="es-CO" sz="1200"/>
          </a:p>
        </p:txBody>
      </p:sp>
      <p:sp>
        <p:nvSpPr>
          <p:cNvPr id="2" name="1 Rectángulo"/>
          <p:cNvSpPr/>
          <p:nvPr/>
        </p:nvSpPr>
        <p:spPr>
          <a:xfrm>
            <a:off x="2393950" y="2274888"/>
            <a:ext cx="8066088" cy="2184400"/>
          </a:xfrm>
          <a:prstGeom prst="rect">
            <a:avLst/>
          </a:prstGeom>
        </p:spPr>
        <p:txBody>
          <a:bodyPr>
            <a:spAutoFit/>
          </a:bodyPr>
          <a:lstStyle/>
          <a:p>
            <a:pPr marL="177800" algn="just">
              <a:defRPr/>
            </a:pPr>
            <a:endParaRPr lang="es-CO" sz="1200" dirty="0">
              <a:solidFill>
                <a:schemeClr val="accent4"/>
              </a:solidFill>
            </a:endParaRPr>
          </a:p>
          <a:p>
            <a:pPr marL="177800" algn="just">
              <a:defRPr/>
            </a:pPr>
            <a:endParaRPr lang="es-CO" sz="16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p:txBody>
      </p:sp>
      <p:sp>
        <p:nvSpPr>
          <p:cNvPr id="45060" name="5 Rectángulo"/>
          <p:cNvSpPr>
            <a:spLocks noChangeArrowheads="1"/>
          </p:cNvSpPr>
          <p:nvPr/>
        </p:nvSpPr>
        <p:spPr bwMode="auto">
          <a:xfrm>
            <a:off x="1995490" y="327171"/>
            <a:ext cx="6051680" cy="461665"/>
          </a:xfrm>
          <a:prstGeom prst="rect">
            <a:avLst/>
          </a:prstGeom>
          <a:noFill/>
          <a:ln w="9525">
            <a:noFill/>
            <a:miter lim="800000"/>
            <a:headEnd/>
            <a:tailEnd/>
          </a:ln>
        </p:spPr>
        <p:txBody>
          <a:bodyPr wrap="square">
            <a:spAutoFit/>
          </a:bodyPr>
          <a:lstStyle/>
          <a:p>
            <a:r>
              <a:rPr lang="es-CO" sz="2400" b="1" dirty="0">
                <a:solidFill>
                  <a:srgbClr val="000000"/>
                </a:solidFill>
              </a:rPr>
              <a:t>MUERTES POR COVID-19 O CON COVID -19</a:t>
            </a:r>
            <a:endParaRPr lang="es-CO" sz="2400" b="1" dirty="0">
              <a:solidFill>
                <a:srgbClr val="00B050"/>
              </a:solidFill>
            </a:endParaRPr>
          </a:p>
        </p:txBody>
      </p:sp>
      <p:sp>
        <p:nvSpPr>
          <p:cNvPr id="10" name="9 Rectángulo"/>
          <p:cNvSpPr/>
          <p:nvPr/>
        </p:nvSpPr>
        <p:spPr>
          <a:xfrm>
            <a:off x="1411842" y="547876"/>
            <a:ext cx="9485457" cy="5632311"/>
          </a:xfrm>
          <a:prstGeom prst="rect">
            <a:avLst/>
          </a:prstGeom>
        </p:spPr>
        <p:txBody>
          <a:bodyPr wrap="square">
            <a:spAutoFit/>
          </a:bodyPr>
          <a:lstStyle/>
          <a:p>
            <a:pPr marL="285750" indent="-285750">
              <a:buFont typeface="Wingdings" panose="05000000000000000000" pitchFamily="2" charset="2"/>
              <a:buChar char="Ø"/>
              <a:defRPr/>
            </a:pPr>
            <a:endParaRPr lang="es-CO" dirty="0">
              <a:solidFill>
                <a:srgbClr val="0066CD"/>
              </a:solidFill>
              <a:latin typeface="Work Sans"/>
            </a:endParaRPr>
          </a:p>
          <a:p>
            <a:pPr marL="285750" indent="-285750">
              <a:buFont typeface="Wingdings" panose="05000000000000000000" pitchFamily="2" charset="2"/>
              <a:buChar char="Ø"/>
              <a:defRPr/>
            </a:pPr>
            <a:endParaRPr lang="es-CO" dirty="0">
              <a:solidFill>
                <a:srgbClr val="0066CD"/>
              </a:solidFill>
              <a:latin typeface="Work Sans"/>
            </a:endParaRPr>
          </a:p>
          <a:p>
            <a:pPr marL="285750" indent="-285750" algn="just">
              <a:buFont typeface="Wingdings" panose="05000000000000000000" pitchFamily="2" charset="2"/>
              <a:buChar char="Ø"/>
              <a:defRPr/>
            </a:pPr>
            <a:r>
              <a:rPr lang="es-CO" dirty="0">
                <a:latin typeface="Work Sans"/>
              </a:rPr>
              <a:t>Cuando se certifiquen defunciones </a:t>
            </a:r>
            <a:r>
              <a:rPr lang="es-CO" b="1" dirty="0">
                <a:latin typeface="Work Sans"/>
              </a:rPr>
              <a:t>POR COVID-1</a:t>
            </a:r>
            <a:r>
              <a:rPr lang="es-CO" dirty="0">
                <a:latin typeface="Work Sans"/>
              </a:rPr>
              <a:t>9, ya sean casos confirmados, sospechosos o probables, la cadena causal debe registrarse </a:t>
            </a:r>
            <a:r>
              <a:rPr lang="es-CO" b="1" dirty="0">
                <a:latin typeface="Work Sans"/>
              </a:rPr>
              <a:t>en la parte I del certificado de defunción</a:t>
            </a:r>
            <a:r>
              <a:rPr lang="es-CO" dirty="0">
                <a:latin typeface="Work Sans"/>
              </a:rPr>
              <a:t>. Las condiciones preexistentes o comorbilidades que presentó el paciente, serán relacionadas en la parte II del certificado de defunción. </a:t>
            </a:r>
          </a:p>
          <a:p>
            <a:pPr marL="285750" indent="-285750" algn="just">
              <a:buFont typeface="Wingdings" panose="05000000000000000000" pitchFamily="2" charset="2"/>
              <a:buChar char="Ø"/>
              <a:defRPr/>
            </a:pPr>
            <a:endParaRPr lang="es-CO" dirty="0">
              <a:latin typeface="Work Sans"/>
            </a:endParaRPr>
          </a:p>
          <a:p>
            <a:pPr algn="just">
              <a:defRPr/>
            </a:pPr>
            <a:r>
              <a:rPr lang="es-CO" dirty="0">
                <a:latin typeface="Work Sans"/>
              </a:rPr>
              <a:t> </a:t>
            </a:r>
            <a:endParaRPr lang="es-CO" b="1" dirty="0">
              <a:latin typeface="Work Sans"/>
            </a:endParaRPr>
          </a:p>
          <a:p>
            <a:pPr marL="285750" indent="-285750" algn="just">
              <a:buFont typeface="Wingdings" panose="05000000000000000000" pitchFamily="2" charset="2"/>
              <a:buChar char="Ø"/>
              <a:defRPr/>
            </a:pPr>
            <a:r>
              <a:rPr lang="es-CO" dirty="0">
                <a:latin typeface="Work Sans"/>
              </a:rPr>
              <a:t>En los casos de defunciones</a:t>
            </a:r>
            <a:r>
              <a:rPr lang="es-CO" b="1" dirty="0">
                <a:latin typeface="Work Sans"/>
              </a:rPr>
              <a:t> CON COVID-19</a:t>
            </a:r>
            <a:r>
              <a:rPr lang="es-CO" dirty="0">
                <a:latin typeface="Work Sans"/>
              </a:rPr>
              <a:t>, la cadena causal que condujo a la muerte debe relacionarse en la Parte I del certificado, y lo relacionado con el diagnóstico de COVID-19, caso confirmado, sospechoso o probable </a:t>
            </a:r>
            <a:r>
              <a:rPr lang="es-CO" b="1" dirty="0">
                <a:latin typeface="Work Sans"/>
              </a:rPr>
              <a:t>en la parte II del certificado de defunción.</a:t>
            </a:r>
          </a:p>
          <a:p>
            <a:pPr marL="285750" indent="-285750" algn="just">
              <a:buFont typeface="Wingdings" panose="05000000000000000000" pitchFamily="2" charset="2"/>
              <a:buChar char="Ø"/>
              <a:defRPr/>
            </a:pPr>
            <a:endParaRPr lang="es-CO" dirty="0">
              <a:latin typeface="Work Sans"/>
            </a:endParaRPr>
          </a:p>
          <a:p>
            <a:pPr marL="285750" indent="-285750" algn="just">
              <a:buFont typeface="Wingdings" panose="05000000000000000000" pitchFamily="2" charset="2"/>
              <a:buChar char="Ø"/>
              <a:defRPr/>
            </a:pPr>
            <a:endParaRPr lang="es-CO" dirty="0">
              <a:latin typeface="Work Sans"/>
            </a:endParaRPr>
          </a:p>
          <a:p>
            <a:pPr marL="285750" indent="-285750" algn="just">
              <a:buFont typeface="Wingdings" panose="05000000000000000000" pitchFamily="2" charset="2"/>
              <a:buChar char="Ø"/>
              <a:defRPr/>
            </a:pPr>
            <a:endParaRPr lang="es-CO" dirty="0">
              <a:latin typeface="Work Sans"/>
            </a:endParaRPr>
          </a:p>
          <a:p>
            <a:pPr marL="285750" indent="-285750" algn="just">
              <a:buFont typeface="Wingdings" panose="05000000000000000000" pitchFamily="2" charset="2"/>
              <a:buChar char="Ø"/>
              <a:defRPr/>
            </a:pPr>
            <a:r>
              <a:rPr lang="es-CO" dirty="0">
                <a:latin typeface="Work Sans"/>
              </a:rPr>
              <a:t>Para el ingreso de los diagnósticos en el aplicativo RUAFND  de COVID-19 virus identificado o COVID-19 virus no identificado </a:t>
            </a:r>
            <a:r>
              <a:rPr lang="es-CO" b="1" dirty="0">
                <a:latin typeface="Work Sans"/>
              </a:rPr>
              <a:t>utilice letras o números romanos,</a:t>
            </a:r>
            <a:r>
              <a:rPr lang="es-CO" dirty="0">
                <a:latin typeface="Work Sans"/>
              </a:rPr>
              <a:t> puesto que la aplicación en el capítulo cinco sólo permite el diligenciamiento de textos. </a:t>
            </a:r>
            <a:endParaRPr lang="es-CO" dirty="0">
              <a:solidFill>
                <a:prstClr val="black"/>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agen que contiene cd&#10;&#10;Descripción generada automáticamente">
            <a:extLst>
              <a:ext uri="{FF2B5EF4-FFF2-40B4-BE49-F238E27FC236}">
                <a16:creationId xmlns:a16="http://schemas.microsoft.com/office/drawing/2014/main" id="{10667513-3C1F-4B4E-96AF-9D32D7994BCF}"/>
              </a:ext>
            </a:extLst>
          </p:cNvPr>
          <p:cNvPicPr>
            <a:picLocks noChangeAspect="1"/>
          </p:cNvPicPr>
          <p:nvPr/>
        </p:nvPicPr>
        <p:blipFill rotWithShape="1">
          <a:blip r:embed="rId2" cstate="print"/>
          <a:srcRect r="3111"/>
          <a:stretch/>
        </p:blipFill>
        <p:spPr>
          <a:xfrm>
            <a:off x="2645356" y="971128"/>
            <a:ext cx="6516415" cy="3665484"/>
          </a:xfrm>
          <a:prstGeom prst="rect">
            <a:avLst/>
          </a:prstGeom>
          <a:noFill/>
          <a:ln>
            <a:noFill/>
          </a:ln>
        </p:spPr>
      </p:pic>
      <p:sp>
        <p:nvSpPr>
          <p:cNvPr id="3" name="2 Rectángulo"/>
          <p:cNvSpPr/>
          <p:nvPr/>
        </p:nvSpPr>
        <p:spPr>
          <a:xfrm>
            <a:off x="5166098" y="5085695"/>
            <a:ext cx="1444427" cy="369332"/>
          </a:xfrm>
          <a:prstGeom prst="rect">
            <a:avLst/>
          </a:prstGeom>
        </p:spPr>
        <p:txBody>
          <a:bodyPr wrap="square">
            <a:spAutoFit/>
          </a:bodyPr>
          <a:lstStyle/>
          <a:p>
            <a:r>
              <a:rPr lang="es-CO" b="1" dirty="0">
                <a:solidFill>
                  <a:srgbClr val="FF0000"/>
                </a:solidFill>
              </a:rPr>
              <a:t>EJEMPLOS</a:t>
            </a:r>
            <a:endParaRPr lang="es-CO" dirty="0">
              <a:solidFill>
                <a:srgbClr val="FF00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3 Rectángulo"/>
          <p:cNvSpPr>
            <a:spLocks noChangeArrowheads="1"/>
          </p:cNvSpPr>
          <p:nvPr/>
        </p:nvSpPr>
        <p:spPr bwMode="auto">
          <a:xfrm>
            <a:off x="1995489" y="2459038"/>
            <a:ext cx="4294187" cy="646112"/>
          </a:xfrm>
          <a:prstGeom prst="rect">
            <a:avLst/>
          </a:prstGeom>
          <a:noFill/>
          <a:ln w="9525">
            <a:noFill/>
            <a:miter lim="800000"/>
            <a:headEnd/>
            <a:tailEnd/>
          </a:ln>
        </p:spPr>
        <p:txBody>
          <a:bodyPr>
            <a:spAutoFit/>
          </a:bodyPr>
          <a:lstStyle/>
          <a:p>
            <a:endParaRPr lang="es-CO" sz="1200"/>
          </a:p>
          <a:p>
            <a:endParaRPr lang="es-CO" sz="1200"/>
          </a:p>
          <a:p>
            <a:endParaRPr lang="es-CO" sz="1200"/>
          </a:p>
        </p:txBody>
      </p:sp>
      <p:sp>
        <p:nvSpPr>
          <p:cNvPr id="2" name="1 Rectángulo"/>
          <p:cNvSpPr/>
          <p:nvPr/>
        </p:nvSpPr>
        <p:spPr>
          <a:xfrm>
            <a:off x="2393950" y="2274888"/>
            <a:ext cx="8066088" cy="2184400"/>
          </a:xfrm>
          <a:prstGeom prst="rect">
            <a:avLst/>
          </a:prstGeom>
        </p:spPr>
        <p:txBody>
          <a:bodyPr>
            <a:spAutoFit/>
          </a:bodyPr>
          <a:lstStyle/>
          <a:p>
            <a:pPr marL="177800" algn="just">
              <a:defRPr/>
            </a:pPr>
            <a:endParaRPr lang="es-CO" sz="1200" dirty="0">
              <a:solidFill>
                <a:schemeClr val="accent4"/>
              </a:solidFill>
            </a:endParaRPr>
          </a:p>
          <a:p>
            <a:pPr marL="177800" algn="just">
              <a:defRPr/>
            </a:pPr>
            <a:endParaRPr lang="es-CO" sz="16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a:p>
            <a:pPr marL="177800" algn="just">
              <a:defRPr/>
            </a:pPr>
            <a:endParaRPr lang="es-CO" sz="1200" dirty="0">
              <a:solidFill>
                <a:schemeClr val="accent4"/>
              </a:solidFill>
            </a:endParaRPr>
          </a:p>
        </p:txBody>
      </p:sp>
      <p:sp>
        <p:nvSpPr>
          <p:cNvPr id="46084" name="5 Rectángulo"/>
          <p:cNvSpPr>
            <a:spLocks noChangeArrowheads="1"/>
          </p:cNvSpPr>
          <p:nvPr/>
        </p:nvSpPr>
        <p:spPr bwMode="auto">
          <a:xfrm>
            <a:off x="2659947" y="720636"/>
            <a:ext cx="6590417" cy="1200329"/>
          </a:xfrm>
          <a:prstGeom prst="rect">
            <a:avLst/>
          </a:prstGeom>
          <a:noFill/>
          <a:ln w="9525">
            <a:noFill/>
            <a:miter lim="800000"/>
            <a:headEnd/>
            <a:tailEnd/>
          </a:ln>
        </p:spPr>
        <p:txBody>
          <a:bodyPr wrap="square">
            <a:spAutoFit/>
          </a:bodyPr>
          <a:lstStyle/>
          <a:p>
            <a:pPr algn="ctr"/>
            <a:r>
              <a:rPr lang="es-CO" sz="3600" b="1" dirty="0">
                <a:solidFill>
                  <a:srgbClr val="000000"/>
                </a:solidFill>
              </a:rPr>
              <a:t>MUERTES </a:t>
            </a:r>
            <a:r>
              <a:rPr lang="es-CO" sz="3600" b="1" dirty="0">
                <a:solidFill>
                  <a:srgbClr val="FF0000"/>
                </a:solidFill>
              </a:rPr>
              <a:t>POR</a:t>
            </a:r>
            <a:r>
              <a:rPr lang="es-CO" sz="3600" b="1" dirty="0">
                <a:solidFill>
                  <a:srgbClr val="000000"/>
                </a:solidFill>
              </a:rPr>
              <a:t> COVID-19 O </a:t>
            </a:r>
            <a:r>
              <a:rPr lang="es-CO" sz="3600" b="1" dirty="0">
                <a:solidFill>
                  <a:srgbClr val="FF0000"/>
                </a:solidFill>
              </a:rPr>
              <a:t>CON</a:t>
            </a:r>
            <a:r>
              <a:rPr lang="es-CO" sz="3600" b="1" dirty="0">
                <a:solidFill>
                  <a:srgbClr val="000000"/>
                </a:solidFill>
              </a:rPr>
              <a:t> COVID -19</a:t>
            </a:r>
            <a:endParaRPr lang="es-CO" sz="3600" b="1" dirty="0">
              <a:solidFill>
                <a:srgbClr val="00B050"/>
              </a:solidFill>
            </a:endParaRPr>
          </a:p>
        </p:txBody>
      </p:sp>
      <p:sp>
        <p:nvSpPr>
          <p:cNvPr id="46085" name="9 Rectángulo"/>
          <p:cNvSpPr>
            <a:spLocks noChangeArrowheads="1"/>
          </p:cNvSpPr>
          <p:nvPr/>
        </p:nvSpPr>
        <p:spPr bwMode="auto">
          <a:xfrm>
            <a:off x="1814514" y="396876"/>
            <a:ext cx="8021637" cy="923925"/>
          </a:xfrm>
          <a:prstGeom prst="rect">
            <a:avLst/>
          </a:prstGeom>
          <a:noFill/>
          <a:ln w="9525">
            <a:noFill/>
            <a:miter lim="800000"/>
            <a:headEnd/>
            <a:tailEnd/>
          </a:ln>
        </p:spPr>
        <p:txBody>
          <a:bodyPr>
            <a:spAutoFit/>
          </a:bodyPr>
          <a:lstStyle/>
          <a:p>
            <a:pPr marL="285750" indent="-285750">
              <a:buFont typeface="Wingdings" pitchFamily="2" charset="2"/>
              <a:buChar char="ü"/>
            </a:pPr>
            <a:endParaRPr lang="es-CO">
              <a:solidFill>
                <a:srgbClr val="0066CD"/>
              </a:solidFill>
              <a:latin typeface="Work Sans" charset="0"/>
            </a:endParaRPr>
          </a:p>
          <a:p>
            <a:pPr marL="285750" indent="-285750">
              <a:buFont typeface="Wingdings" pitchFamily="2" charset="2"/>
              <a:buChar char="ü"/>
            </a:pPr>
            <a:endParaRPr lang="es-CO">
              <a:solidFill>
                <a:srgbClr val="0066CD"/>
              </a:solidFill>
              <a:latin typeface="Work Sans" charset="0"/>
            </a:endParaRPr>
          </a:p>
          <a:p>
            <a:pPr marL="285750" indent="-285750">
              <a:buFont typeface="Wingdings" pitchFamily="2" charset="2"/>
              <a:buChar char="ü"/>
            </a:pPr>
            <a:endParaRPr lang="es-CO">
              <a:solidFill>
                <a:srgbClr val="000000"/>
              </a:solidFill>
            </a:endParaRPr>
          </a:p>
        </p:txBody>
      </p:sp>
      <p:grpSp>
        <p:nvGrpSpPr>
          <p:cNvPr id="12" name="Grupo 11">
            <a:extLst>
              <a:ext uri="{FF2B5EF4-FFF2-40B4-BE49-F238E27FC236}">
                <a16:creationId xmlns:a16="http://schemas.microsoft.com/office/drawing/2014/main" id="{56582312-D823-7464-792F-2195E65FFF26}"/>
              </a:ext>
            </a:extLst>
          </p:cNvPr>
          <p:cNvGrpSpPr/>
          <p:nvPr/>
        </p:nvGrpSpPr>
        <p:grpSpPr>
          <a:xfrm>
            <a:off x="2536825" y="2088481"/>
            <a:ext cx="7659686" cy="3876091"/>
            <a:chOff x="2816225" y="2130426"/>
            <a:chExt cx="6577012" cy="3516313"/>
          </a:xfrm>
        </p:grpSpPr>
        <p:grpSp>
          <p:nvGrpSpPr>
            <p:cNvPr id="46086" name="Grupo 4"/>
            <p:cNvGrpSpPr>
              <a:grpSpLocks/>
            </p:cNvGrpSpPr>
            <p:nvPr/>
          </p:nvGrpSpPr>
          <p:grpSpPr bwMode="auto">
            <a:xfrm>
              <a:off x="2816225" y="2130426"/>
              <a:ext cx="6434138" cy="3516313"/>
              <a:chOff x="520110" y="240879"/>
              <a:chExt cx="7853646" cy="5391280"/>
            </a:xfrm>
          </p:grpSpPr>
          <p:pic>
            <p:nvPicPr>
              <p:cNvPr id="46099" name="Picture 2" descr="defuncionultim4 copy"/>
              <p:cNvPicPr>
                <a:picLocks noChangeAspect="1" noChangeArrowheads="1"/>
              </p:cNvPicPr>
              <p:nvPr/>
            </p:nvPicPr>
            <p:blipFill>
              <a:blip r:embed="rId2"/>
              <a:srcRect l="9201" t="51138" r="9833" b="25008"/>
              <a:stretch>
                <a:fillRect/>
              </a:stretch>
            </p:blipFill>
            <p:spPr bwMode="auto">
              <a:xfrm>
                <a:off x="520110" y="240879"/>
                <a:ext cx="7853646" cy="5391280"/>
              </a:xfrm>
              <a:prstGeom prst="rect">
                <a:avLst/>
              </a:prstGeom>
              <a:solidFill>
                <a:srgbClr val="00B050"/>
              </a:solidFill>
              <a:ln w="9525">
                <a:noFill/>
                <a:miter lim="800000"/>
                <a:headEnd/>
                <a:tailEnd/>
              </a:ln>
            </p:spPr>
          </p:pic>
          <p:sp>
            <p:nvSpPr>
              <p:cNvPr id="46100" name="Rectangle 3"/>
              <p:cNvSpPr>
                <a:spLocks noChangeArrowheads="1"/>
              </p:cNvSpPr>
              <p:nvPr/>
            </p:nvSpPr>
            <p:spPr bwMode="auto">
              <a:xfrm>
                <a:off x="2338772" y="2078872"/>
                <a:ext cx="3420770" cy="500380"/>
              </a:xfrm>
              <a:prstGeom prst="rect">
                <a:avLst/>
              </a:prstGeom>
              <a:noFill/>
              <a:ln w="9525">
                <a:noFill/>
                <a:miter lim="800000"/>
                <a:headEnd/>
                <a:tailEnd/>
              </a:ln>
            </p:spPr>
            <p:txBody>
              <a:bodyPr/>
              <a:lstStyle/>
              <a:p>
                <a:pPr>
                  <a:lnSpc>
                    <a:spcPct val="107000"/>
                  </a:lnSpc>
                  <a:spcAft>
                    <a:spcPts val="800"/>
                  </a:spcAft>
                </a:pPr>
                <a:r>
                  <a:rPr lang="es-CO" sz="1200" dirty="0">
                    <a:solidFill>
                      <a:srgbClr val="0070C0"/>
                    </a:solidFill>
                    <a:latin typeface="Arial Narrow" pitchFamily="34" charset="0"/>
                    <a:ea typeface="Calibri" pitchFamily="34" charset="0"/>
                    <a:cs typeface="Times New Roman" pitchFamily="18" charset="0"/>
                  </a:rPr>
                  <a:t>    </a:t>
                </a:r>
                <a:r>
                  <a:rPr lang="es-CO" sz="1200" b="1" dirty="0">
                    <a:latin typeface="Arial Narrow" pitchFamily="34" charset="0"/>
                    <a:ea typeface="Calibri" pitchFamily="34" charset="0"/>
                    <a:cs typeface="Times New Roman" pitchFamily="18" charset="0"/>
                  </a:rPr>
                  <a:t>Dificultad Respiratoria Aguda</a:t>
                </a:r>
                <a:endParaRPr lang="es-CO" sz="1200" dirty="0">
                  <a:latin typeface="Calibri" pitchFamily="34" charset="0"/>
                  <a:ea typeface="Calibri" pitchFamily="34" charset="0"/>
                  <a:cs typeface="Times New Roman" pitchFamily="18" charset="0"/>
                </a:endParaRPr>
              </a:p>
            </p:txBody>
          </p:sp>
          <p:sp>
            <p:nvSpPr>
              <p:cNvPr id="46101" name="Rectangle 5"/>
              <p:cNvSpPr>
                <a:spLocks noChangeArrowheads="1"/>
              </p:cNvSpPr>
              <p:nvPr/>
            </p:nvSpPr>
            <p:spPr bwMode="auto">
              <a:xfrm>
                <a:off x="2530427" y="2553127"/>
                <a:ext cx="2743953" cy="496571"/>
              </a:xfrm>
              <a:prstGeom prst="rect">
                <a:avLst/>
              </a:prstGeom>
              <a:noFill/>
              <a:ln w="9525">
                <a:noFill/>
                <a:miter lim="800000"/>
                <a:headEnd/>
                <a:tailEnd/>
              </a:ln>
            </p:spPr>
            <p:txBody>
              <a:bodyPr/>
              <a:lstStyle/>
              <a:p>
                <a:pPr>
                  <a:lnSpc>
                    <a:spcPct val="107000"/>
                  </a:lnSpc>
                  <a:spcAft>
                    <a:spcPts val="800"/>
                  </a:spcAft>
                </a:pPr>
                <a:r>
                  <a:rPr lang="es-CO" sz="1200" b="1" dirty="0">
                    <a:latin typeface="Arial Narrow" pitchFamily="34" charset="0"/>
                    <a:ea typeface="Calibri" pitchFamily="34" charset="0"/>
                    <a:cs typeface="Times New Roman" pitchFamily="18" charset="0"/>
                  </a:rPr>
                  <a:t>Neumonía Viral</a:t>
                </a:r>
                <a:endParaRPr lang="es-CO" sz="1200" dirty="0">
                  <a:latin typeface="Calibri" pitchFamily="34" charset="0"/>
                  <a:ea typeface="Calibri" pitchFamily="34" charset="0"/>
                  <a:cs typeface="Times New Roman" pitchFamily="18" charset="0"/>
                </a:endParaRPr>
              </a:p>
            </p:txBody>
          </p:sp>
        </p:grpSp>
        <p:sp>
          <p:nvSpPr>
            <p:cNvPr id="46087" name="Rectangle 5"/>
            <p:cNvSpPr>
              <a:spLocks noChangeArrowheads="1"/>
            </p:cNvSpPr>
            <p:nvPr/>
          </p:nvSpPr>
          <p:spPr bwMode="auto">
            <a:xfrm>
              <a:off x="4513521" y="3909093"/>
              <a:ext cx="3565525" cy="327025"/>
            </a:xfrm>
            <a:prstGeom prst="rect">
              <a:avLst/>
            </a:prstGeom>
            <a:noFill/>
            <a:ln w="9525">
              <a:noFill/>
              <a:miter lim="800000"/>
              <a:headEnd/>
              <a:tailEnd/>
            </a:ln>
          </p:spPr>
          <p:txBody>
            <a:bodyPr/>
            <a:lstStyle/>
            <a:p>
              <a:pPr>
                <a:lnSpc>
                  <a:spcPct val="107000"/>
                </a:lnSpc>
                <a:spcAft>
                  <a:spcPts val="800"/>
                </a:spcAft>
              </a:pPr>
              <a:r>
                <a:rPr lang="es-CO" sz="1200" b="1" dirty="0">
                  <a:solidFill>
                    <a:srgbClr val="FF0000"/>
                  </a:solidFill>
                  <a:latin typeface="Arial Narrow" pitchFamily="34" charset="0"/>
                  <a:ea typeface="Calibri" pitchFamily="34" charset="0"/>
                  <a:cs typeface="Times New Roman" pitchFamily="18" charset="0"/>
                </a:rPr>
                <a:t>COVID XIX Virus Identificado-Confirmado</a:t>
              </a:r>
              <a:r>
                <a:rPr lang="es-CO" b="1" dirty="0">
                  <a:solidFill>
                    <a:srgbClr val="FF0000"/>
                  </a:solidFill>
                  <a:latin typeface="Arial Narrow" pitchFamily="34" charset="0"/>
                  <a:ea typeface="Calibri" pitchFamily="34" charset="0"/>
                  <a:cs typeface="Times New Roman" pitchFamily="18" charset="0"/>
                </a:rPr>
                <a:t> </a:t>
              </a:r>
              <a:endParaRPr lang="es-CO" b="1" dirty="0">
                <a:solidFill>
                  <a:srgbClr val="FF0000"/>
                </a:solidFill>
                <a:latin typeface="Calibri" pitchFamily="34" charset="0"/>
                <a:ea typeface="Calibri" pitchFamily="34" charset="0"/>
                <a:cs typeface="Times New Roman" pitchFamily="18" charset="0"/>
              </a:endParaRPr>
            </a:p>
          </p:txBody>
        </p:sp>
        <p:sp>
          <p:nvSpPr>
            <p:cNvPr id="46088" name="17 Rectángulo"/>
            <p:cNvSpPr>
              <a:spLocks noChangeArrowheads="1"/>
            </p:cNvSpPr>
            <p:nvPr/>
          </p:nvSpPr>
          <p:spPr bwMode="auto">
            <a:xfrm rot="10800000" flipV="1">
              <a:off x="4470896" y="4777483"/>
              <a:ext cx="4427537" cy="253847"/>
            </a:xfrm>
            <a:prstGeom prst="rect">
              <a:avLst/>
            </a:prstGeom>
            <a:noFill/>
            <a:ln w="9525">
              <a:noFill/>
              <a:miter lim="800000"/>
              <a:headEnd/>
              <a:tailEnd/>
            </a:ln>
          </p:spPr>
          <p:txBody>
            <a:bodyPr>
              <a:spAutoFit/>
            </a:bodyPr>
            <a:lstStyle/>
            <a:p>
              <a:pPr>
                <a:lnSpc>
                  <a:spcPct val="107000"/>
                </a:lnSpc>
                <a:spcAft>
                  <a:spcPts val="800"/>
                </a:spcAft>
              </a:pPr>
              <a:r>
                <a:rPr lang="es-ES" sz="1200" b="1" dirty="0">
                  <a:latin typeface="Arial Narrow" pitchFamily="34" charset="0"/>
                  <a:ea typeface="Calibri" pitchFamily="34" charset="0"/>
                  <a:cs typeface="Times New Roman" pitchFamily="18" charset="0"/>
                </a:rPr>
                <a:t>                      E</a:t>
              </a:r>
              <a:r>
                <a:rPr lang="es-CO" sz="1200" b="1" dirty="0" err="1">
                  <a:latin typeface="Arial Narrow" pitchFamily="34" charset="0"/>
                  <a:ea typeface="Calibri" pitchFamily="34" charset="0"/>
                  <a:cs typeface="Times New Roman" pitchFamily="18" charset="0"/>
                </a:rPr>
                <a:t>nfermedad</a:t>
              </a:r>
              <a:r>
                <a:rPr lang="es-CO" sz="1200" b="1" dirty="0">
                  <a:latin typeface="Arial Narrow" pitchFamily="34" charset="0"/>
                  <a:ea typeface="Calibri" pitchFamily="34" charset="0"/>
                  <a:cs typeface="Times New Roman" pitchFamily="18" charset="0"/>
                </a:rPr>
                <a:t> Pulmonar Obstructiva Crónica</a:t>
              </a:r>
              <a:endParaRPr lang="es-CO" sz="1200" dirty="0">
                <a:latin typeface="Calibri" pitchFamily="34" charset="0"/>
                <a:ea typeface="Calibri" pitchFamily="34" charset="0"/>
                <a:cs typeface="Times New Roman" pitchFamily="18" charset="0"/>
              </a:endParaRPr>
            </a:p>
          </p:txBody>
        </p:sp>
        <p:sp>
          <p:nvSpPr>
            <p:cNvPr id="46090" name="CuadroTexto 19"/>
            <p:cNvSpPr txBox="1">
              <a:spLocks noChangeArrowheads="1"/>
            </p:cNvSpPr>
            <p:nvPr/>
          </p:nvSpPr>
          <p:spPr bwMode="auto">
            <a:xfrm>
              <a:off x="4465321" y="2475866"/>
              <a:ext cx="92075" cy="369332"/>
            </a:xfrm>
            <a:prstGeom prst="rect">
              <a:avLst/>
            </a:prstGeom>
            <a:noFill/>
            <a:ln w="9525">
              <a:noFill/>
              <a:miter lim="800000"/>
              <a:headEnd/>
              <a:tailEnd/>
            </a:ln>
          </p:spPr>
          <p:txBody>
            <a:bodyPr>
              <a:spAutoFit/>
            </a:bodyPr>
            <a:lstStyle/>
            <a:p>
              <a:r>
                <a:rPr lang="es-ES" dirty="0"/>
                <a:t>X</a:t>
              </a:r>
              <a:endParaRPr lang="es-CO" dirty="0"/>
            </a:p>
          </p:txBody>
        </p:sp>
        <p:sp>
          <p:nvSpPr>
            <p:cNvPr id="46091" name="19 Rectángulo"/>
            <p:cNvSpPr>
              <a:spLocks noChangeArrowheads="1"/>
            </p:cNvSpPr>
            <p:nvPr/>
          </p:nvSpPr>
          <p:spPr bwMode="auto">
            <a:xfrm>
              <a:off x="8034591" y="3353594"/>
              <a:ext cx="522288" cy="288925"/>
            </a:xfrm>
            <a:prstGeom prst="rect">
              <a:avLst/>
            </a:prstGeom>
            <a:noFill/>
            <a:ln w="9525">
              <a:noFill/>
              <a:miter lim="800000"/>
              <a:headEnd/>
              <a:tailEnd/>
            </a:ln>
          </p:spPr>
          <p:txBody>
            <a:bodyPr>
              <a:spAutoFit/>
            </a:bodyPr>
            <a:lstStyle/>
            <a:p>
              <a:pPr>
                <a:lnSpc>
                  <a:spcPct val="107000"/>
                </a:lnSpc>
                <a:spcAft>
                  <a:spcPts val="800"/>
                </a:spcAft>
              </a:pPr>
              <a:r>
                <a:rPr lang="es-CO" sz="1200" b="1" dirty="0">
                  <a:latin typeface="Arial Narrow" pitchFamily="34" charset="0"/>
                  <a:ea typeface="Calibri" pitchFamily="34" charset="0"/>
                  <a:cs typeface="Times New Roman" pitchFamily="18" charset="0"/>
                </a:rPr>
                <a:t>1</a:t>
              </a:r>
              <a:endParaRPr lang="es-CO" sz="1200" dirty="0">
                <a:latin typeface="Calibri" pitchFamily="34" charset="0"/>
                <a:ea typeface="Calibri" pitchFamily="34" charset="0"/>
                <a:cs typeface="Times New Roman" pitchFamily="18" charset="0"/>
              </a:endParaRPr>
            </a:p>
          </p:txBody>
        </p:sp>
        <p:sp>
          <p:nvSpPr>
            <p:cNvPr id="46092" name="20 Rectángulo"/>
            <p:cNvSpPr>
              <a:spLocks noChangeArrowheads="1"/>
            </p:cNvSpPr>
            <p:nvPr/>
          </p:nvSpPr>
          <p:spPr bwMode="auto">
            <a:xfrm>
              <a:off x="8294053" y="3327618"/>
              <a:ext cx="704850" cy="290513"/>
            </a:xfrm>
            <a:prstGeom prst="rect">
              <a:avLst/>
            </a:prstGeom>
            <a:noFill/>
            <a:ln w="9525">
              <a:noFill/>
              <a:miter lim="800000"/>
              <a:headEnd/>
              <a:tailEnd/>
            </a:ln>
          </p:spPr>
          <p:txBody>
            <a:bodyPr>
              <a:spAutoFit/>
            </a:bodyPr>
            <a:lstStyle/>
            <a:p>
              <a:pPr>
                <a:lnSpc>
                  <a:spcPct val="107000"/>
                </a:lnSpc>
                <a:spcAft>
                  <a:spcPts val="800"/>
                </a:spcAft>
              </a:pPr>
              <a:r>
                <a:rPr lang="es-CO" sz="1200" b="1" dirty="0">
                  <a:latin typeface="Arial Narrow" pitchFamily="34" charset="0"/>
                  <a:ea typeface="Calibri" pitchFamily="34" charset="0"/>
                  <a:cs typeface="Times New Roman" pitchFamily="18" charset="0"/>
                </a:rPr>
                <a:t>Hora</a:t>
              </a:r>
              <a:endParaRPr lang="es-CO" sz="1200" dirty="0">
                <a:latin typeface="Calibri" pitchFamily="34" charset="0"/>
                <a:ea typeface="Calibri" pitchFamily="34" charset="0"/>
                <a:cs typeface="Times New Roman" pitchFamily="18" charset="0"/>
              </a:endParaRPr>
            </a:p>
          </p:txBody>
        </p:sp>
        <p:sp>
          <p:nvSpPr>
            <p:cNvPr id="46093" name="24 Rectángulo"/>
            <p:cNvSpPr>
              <a:spLocks noChangeArrowheads="1"/>
            </p:cNvSpPr>
            <p:nvPr/>
          </p:nvSpPr>
          <p:spPr bwMode="auto">
            <a:xfrm rot="10800000" flipH="1" flipV="1">
              <a:off x="8262937" y="3653766"/>
              <a:ext cx="1130300" cy="290513"/>
            </a:xfrm>
            <a:prstGeom prst="rect">
              <a:avLst/>
            </a:prstGeom>
            <a:noFill/>
            <a:ln w="9525">
              <a:noFill/>
              <a:miter lim="800000"/>
              <a:headEnd/>
              <a:tailEnd/>
            </a:ln>
          </p:spPr>
          <p:txBody>
            <a:bodyPr>
              <a:spAutoFit/>
            </a:bodyPr>
            <a:lstStyle/>
            <a:p>
              <a:pPr>
                <a:lnSpc>
                  <a:spcPct val="107000"/>
                </a:lnSpc>
                <a:spcAft>
                  <a:spcPts val="800"/>
                </a:spcAft>
              </a:pPr>
              <a:r>
                <a:rPr lang="es-CO" sz="1200" b="1" dirty="0">
                  <a:latin typeface="Arial Narrow" pitchFamily="34" charset="0"/>
                  <a:ea typeface="Calibri" pitchFamily="34" charset="0"/>
                  <a:cs typeface="Times New Roman" pitchFamily="18" charset="0"/>
                </a:rPr>
                <a:t>Días</a:t>
              </a:r>
              <a:endParaRPr lang="es-CO" sz="1200" dirty="0">
                <a:latin typeface="Calibri" pitchFamily="34" charset="0"/>
                <a:ea typeface="Calibri" pitchFamily="34" charset="0"/>
                <a:cs typeface="Times New Roman" pitchFamily="18" charset="0"/>
              </a:endParaRPr>
            </a:p>
          </p:txBody>
        </p:sp>
        <p:sp>
          <p:nvSpPr>
            <p:cNvPr id="46094" name="25 Rectángulo"/>
            <p:cNvSpPr>
              <a:spLocks noChangeArrowheads="1"/>
            </p:cNvSpPr>
            <p:nvPr/>
          </p:nvSpPr>
          <p:spPr bwMode="auto">
            <a:xfrm flipH="1">
              <a:off x="8303951" y="3962401"/>
              <a:ext cx="622300" cy="288925"/>
            </a:xfrm>
            <a:prstGeom prst="rect">
              <a:avLst/>
            </a:prstGeom>
            <a:noFill/>
            <a:ln w="9525">
              <a:noFill/>
              <a:miter lim="800000"/>
              <a:headEnd/>
              <a:tailEnd/>
            </a:ln>
          </p:spPr>
          <p:txBody>
            <a:bodyPr>
              <a:spAutoFit/>
            </a:bodyPr>
            <a:lstStyle/>
            <a:p>
              <a:pPr>
                <a:lnSpc>
                  <a:spcPct val="107000"/>
                </a:lnSpc>
                <a:spcAft>
                  <a:spcPts val="800"/>
                </a:spcAft>
              </a:pPr>
              <a:r>
                <a:rPr lang="es-CO" sz="1200" b="1" dirty="0">
                  <a:latin typeface="Arial Narrow" pitchFamily="34" charset="0"/>
                  <a:ea typeface="Calibri" pitchFamily="34" charset="0"/>
                  <a:cs typeface="Times New Roman" pitchFamily="18" charset="0"/>
                </a:rPr>
                <a:t>Días</a:t>
              </a:r>
              <a:endParaRPr lang="es-CO" sz="1200" dirty="0">
                <a:latin typeface="Calibri" pitchFamily="34" charset="0"/>
                <a:ea typeface="Calibri" pitchFamily="34" charset="0"/>
                <a:cs typeface="Times New Roman" pitchFamily="18" charset="0"/>
              </a:endParaRPr>
            </a:p>
          </p:txBody>
        </p:sp>
        <p:sp>
          <p:nvSpPr>
            <p:cNvPr id="46095" name="26 Rectángulo"/>
            <p:cNvSpPr>
              <a:spLocks noChangeArrowheads="1"/>
            </p:cNvSpPr>
            <p:nvPr/>
          </p:nvSpPr>
          <p:spPr bwMode="auto">
            <a:xfrm flipH="1">
              <a:off x="6614919" y="3670784"/>
              <a:ext cx="1973263" cy="279820"/>
            </a:xfrm>
            <a:prstGeom prst="rect">
              <a:avLst/>
            </a:prstGeom>
            <a:noFill/>
            <a:ln w="9525">
              <a:noFill/>
              <a:miter lim="800000"/>
              <a:headEnd/>
              <a:tailEnd/>
            </a:ln>
          </p:spPr>
          <p:txBody>
            <a:bodyPr wrap="square">
              <a:spAutoFit/>
            </a:bodyPr>
            <a:lstStyle/>
            <a:p>
              <a:pPr>
                <a:lnSpc>
                  <a:spcPct val="107000"/>
                </a:lnSpc>
                <a:spcAft>
                  <a:spcPts val="800"/>
                </a:spcAft>
              </a:pPr>
              <a:r>
                <a:rPr lang="es-ES" sz="1200" b="1" dirty="0">
                  <a:latin typeface="Arial Narrow" pitchFamily="34" charset="0"/>
                  <a:ea typeface="Calibri" pitchFamily="34" charset="0"/>
                  <a:cs typeface="Times New Roman" pitchFamily="18" charset="0"/>
                </a:rPr>
                <a:t>                                                5</a:t>
              </a:r>
              <a:endParaRPr lang="es-CO" sz="1200" dirty="0">
                <a:latin typeface="Calibri" pitchFamily="34" charset="0"/>
                <a:ea typeface="Calibri" pitchFamily="34" charset="0"/>
                <a:cs typeface="Times New Roman" pitchFamily="18" charset="0"/>
              </a:endParaRPr>
            </a:p>
          </p:txBody>
        </p:sp>
        <p:sp>
          <p:nvSpPr>
            <p:cNvPr id="46096" name="27 Rectángulo"/>
            <p:cNvSpPr>
              <a:spLocks noChangeArrowheads="1"/>
            </p:cNvSpPr>
            <p:nvPr/>
          </p:nvSpPr>
          <p:spPr bwMode="auto">
            <a:xfrm flipH="1" flipV="1">
              <a:off x="7891463" y="3961679"/>
              <a:ext cx="371475" cy="288925"/>
            </a:xfrm>
            <a:prstGeom prst="rect">
              <a:avLst/>
            </a:prstGeom>
            <a:noFill/>
            <a:ln w="9525">
              <a:noFill/>
              <a:miter lim="800000"/>
              <a:headEnd/>
              <a:tailEnd/>
            </a:ln>
          </p:spPr>
          <p:txBody>
            <a:bodyPr>
              <a:spAutoFit/>
            </a:bodyPr>
            <a:lstStyle/>
            <a:p>
              <a:pPr>
                <a:lnSpc>
                  <a:spcPct val="107000"/>
                </a:lnSpc>
                <a:spcAft>
                  <a:spcPts val="800"/>
                </a:spcAft>
              </a:pPr>
              <a:r>
                <a:rPr lang="es-ES" sz="1200" b="1" dirty="0">
                  <a:latin typeface="Arial Narrow" pitchFamily="34" charset="0"/>
                  <a:ea typeface="Calibri" pitchFamily="34" charset="0"/>
                  <a:cs typeface="Times New Roman" pitchFamily="18" charset="0"/>
                </a:rPr>
                <a:t>8</a:t>
              </a:r>
              <a:endParaRPr lang="es-CO" sz="1200" dirty="0">
                <a:latin typeface="Calibri" pitchFamily="34" charset="0"/>
                <a:ea typeface="Calibri" pitchFamily="34" charset="0"/>
                <a:cs typeface="Times New Roman" pitchFamily="18" charset="0"/>
              </a:endParaRPr>
            </a:p>
          </p:txBody>
        </p:sp>
        <p:sp>
          <p:nvSpPr>
            <p:cNvPr id="46097" name="28 Rectángulo"/>
            <p:cNvSpPr>
              <a:spLocks noChangeArrowheads="1"/>
            </p:cNvSpPr>
            <p:nvPr/>
          </p:nvSpPr>
          <p:spPr bwMode="auto">
            <a:xfrm>
              <a:off x="7883718" y="4785896"/>
              <a:ext cx="370533" cy="253847"/>
            </a:xfrm>
            <a:prstGeom prst="rect">
              <a:avLst/>
            </a:prstGeom>
            <a:noFill/>
            <a:ln w="9525">
              <a:noFill/>
              <a:miter lim="800000"/>
              <a:headEnd/>
              <a:tailEnd/>
            </a:ln>
          </p:spPr>
          <p:txBody>
            <a:bodyPr wrap="none">
              <a:spAutoFit/>
            </a:bodyPr>
            <a:lstStyle/>
            <a:p>
              <a:pPr>
                <a:lnSpc>
                  <a:spcPct val="107000"/>
                </a:lnSpc>
                <a:spcAft>
                  <a:spcPts val="800"/>
                </a:spcAft>
              </a:pPr>
              <a:r>
                <a:rPr lang="es-ES" sz="1200" b="1" dirty="0">
                  <a:latin typeface="Arial Narrow" pitchFamily="34" charset="0"/>
                  <a:ea typeface="Calibri" pitchFamily="34" charset="0"/>
                  <a:cs typeface="Times New Roman" pitchFamily="18" charset="0"/>
                </a:rPr>
                <a:t>1   0</a:t>
              </a:r>
              <a:endParaRPr lang="es-CO" sz="1200" dirty="0">
                <a:latin typeface="Calibri" pitchFamily="34" charset="0"/>
                <a:ea typeface="Calibri" pitchFamily="34" charset="0"/>
                <a:cs typeface="Times New Roman" pitchFamily="18" charset="0"/>
              </a:endParaRPr>
            </a:p>
          </p:txBody>
        </p:sp>
        <p:sp>
          <p:nvSpPr>
            <p:cNvPr id="46098" name="29 Rectángulo"/>
            <p:cNvSpPr>
              <a:spLocks noChangeArrowheads="1"/>
            </p:cNvSpPr>
            <p:nvPr/>
          </p:nvSpPr>
          <p:spPr bwMode="auto">
            <a:xfrm rot="10619358" flipH="1" flipV="1">
              <a:off x="8337648" y="4748588"/>
              <a:ext cx="833437" cy="290513"/>
            </a:xfrm>
            <a:prstGeom prst="rect">
              <a:avLst/>
            </a:prstGeom>
            <a:noFill/>
            <a:ln w="9525">
              <a:noFill/>
              <a:miter lim="800000"/>
              <a:headEnd/>
              <a:tailEnd/>
            </a:ln>
          </p:spPr>
          <p:txBody>
            <a:bodyPr>
              <a:spAutoFit/>
            </a:bodyPr>
            <a:lstStyle/>
            <a:p>
              <a:pPr>
                <a:lnSpc>
                  <a:spcPct val="107000"/>
                </a:lnSpc>
                <a:spcAft>
                  <a:spcPts val="800"/>
                </a:spcAft>
              </a:pPr>
              <a:r>
                <a:rPr lang="es-CO" sz="1200" b="1" dirty="0">
                  <a:latin typeface="Arial Narrow" pitchFamily="34" charset="0"/>
                  <a:ea typeface="Calibri" pitchFamily="34" charset="0"/>
                  <a:cs typeface="Times New Roman" pitchFamily="18" charset="0"/>
                </a:rPr>
                <a:t>Años</a:t>
              </a:r>
              <a:endParaRPr lang="es-CO" sz="1200" dirty="0">
                <a:latin typeface="Calibri" pitchFamily="34" charset="0"/>
                <a:ea typeface="Calibri" pitchFamily="34" charset="0"/>
                <a:cs typeface="Times New Roman" pitchFamily="18" charset="0"/>
              </a:endParaRPr>
            </a:p>
          </p:txBody>
        </p:sp>
        <p:sp>
          <p:nvSpPr>
            <p:cNvPr id="22" name="CuadroTexto 19"/>
            <p:cNvSpPr txBox="1">
              <a:spLocks noChangeArrowheads="1"/>
            </p:cNvSpPr>
            <p:nvPr/>
          </p:nvSpPr>
          <p:spPr bwMode="auto">
            <a:xfrm>
              <a:off x="3822640" y="2475847"/>
              <a:ext cx="92075" cy="369332"/>
            </a:xfrm>
            <a:prstGeom prst="rect">
              <a:avLst/>
            </a:prstGeom>
            <a:noFill/>
            <a:ln w="9525">
              <a:noFill/>
              <a:miter lim="800000"/>
              <a:headEnd/>
              <a:tailEnd/>
            </a:ln>
          </p:spPr>
          <p:txBody>
            <a:bodyPr>
              <a:spAutoFit/>
            </a:bodyPr>
            <a:lstStyle/>
            <a:p>
              <a:r>
                <a:rPr lang="es-ES" dirty="0"/>
                <a:t>X</a:t>
              </a:r>
              <a:endParaRPr lang="es-CO" dirty="0"/>
            </a:p>
          </p:txBody>
        </p:sp>
        <p:sp>
          <p:nvSpPr>
            <p:cNvPr id="23" name="CuadroTexto 19"/>
            <p:cNvSpPr txBox="1">
              <a:spLocks noChangeArrowheads="1"/>
            </p:cNvSpPr>
            <p:nvPr/>
          </p:nvSpPr>
          <p:spPr bwMode="auto">
            <a:xfrm>
              <a:off x="6550748" y="2515543"/>
              <a:ext cx="92075" cy="369332"/>
            </a:xfrm>
            <a:prstGeom prst="rect">
              <a:avLst/>
            </a:prstGeom>
            <a:noFill/>
            <a:ln w="9525">
              <a:noFill/>
              <a:miter lim="800000"/>
              <a:headEnd/>
              <a:tailEnd/>
            </a:ln>
          </p:spPr>
          <p:txBody>
            <a:bodyPr>
              <a:spAutoFit/>
            </a:bodyPr>
            <a:lstStyle/>
            <a:p>
              <a:r>
                <a:rPr lang="es-ES" dirty="0"/>
                <a:t>X</a:t>
              </a:r>
              <a:endParaRPr lang="es-CO" dirty="0"/>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61;p34"/>
          <p:cNvSpPr txBox="1">
            <a:spLocks/>
          </p:cNvSpPr>
          <p:nvPr/>
        </p:nvSpPr>
        <p:spPr>
          <a:xfrm>
            <a:off x="2056466" y="809160"/>
            <a:ext cx="7416802" cy="643800"/>
          </a:xfrm>
          <a:prstGeom prst="rect">
            <a:avLst/>
          </a:prstGeom>
        </p:spPr>
        <p:txBody>
          <a:bodyPr spcFirstLastPara="1" wrap="square" lIns="68575" tIns="34275" rIns="68575" bIns="34275" anchor="ctr" anchorCtr="0">
            <a:noAutofit/>
          </a:bodyPr>
          <a:lstStyle/>
          <a:p>
            <a:pPr algn="ctr" eaLnBrk="0" fontAlgn="base" hangingPunct="0">
              <a:spcBef>
                <a:spcPct val="0"/>
              </a:spcBef>
              <a:spcAft>
                <a:spcPct val="0"/>
              </a:spcAft>
              <a:defRPr/>
            </a:pPr>
            <a:r>
              <a:rPr lang="es-CO" sz="3600" b="1" dirty="0">
                <a:latin typeface="+mj-lt"/>
                <a:ea typeface="ＭＳ Ｐゴシック" charset="0"/>
                <a:cs typeface="ＭＳ Ｐゴシック" charset="0"/>
              </a:rPr>
              <a:t>Certificación de Muerte </a:t>
            </a:r>
            <a:r>
              <a:rPr lang="es-CO" sz="3600" b="1" dirty="0">
                <a:solidFill>
                  <a:srgbClr val="FF0000"/>
                </a:solidFill>
                <a:latin typeface="+mj-lt"/>
                <a:ea typeface="ＭＳ Ｐゴシック" charset="0"/>
                <a:cs typeface="ＭＳ Ｐゴシック" charset="0"/>
              </a:rPr>
              <a:t>POR</a:t>
            </a:r>
            <a:r>
              <a:rPr lang="es-CO" sz="3600" b="1" dirty="0">
                <a:latin typeface="+mj-lt"/>
                <a:ea typeface="ＭＳ Ｐゴシック" charset="0"/>
                <a:cs typeface="ＭＳ Ｐゴシック" charset="0"/>
              </a:rPr>
              <a:t> COVID-19</a:t>
            </a:r>
          </a:p>
        </p:txBody>
      </p:sp>
      <p:grpSp>
        <p:nvGrpSpPr>
          <p:cNvPr id="3" name="Grupo 4">
            <a:extLst>
              <a:ext uri="{FF2B5EF4-FFF2-40B4-BE49-F238E27FC236}">
                <a16:creationId xmlns:a16="http://schemas.microsoft.com/office/drawing/2014/main" id="{E9D6BF82-8FED-4F22-A52E-7696A7460B1B}"/>
              </a:ext>
            </a:extLst>
          </p:cNvPr>
          <p:cNvGrpSpPr/>
          <p:nvPr/>
        </p:nvGrpSpPr>
        <p:grpSpPr>
          <a:xfrm>
            <a:off x="2628522" y="1998369"/>
            <a:ext cx="7334182" cy="3915870"/>
            <a:chOff x="390830" y="228884"/>
            <a:chExt cx="7931603" cy="5391280"/>
          </a:xfrm>
        </p:grpSpPr>
        <p:pic>
          <p:nvPicPr>
            <p:cNvPr id="4" name="Picture 2" descr="defuncionultim4 copy">
              <a:extLst>
                <a:ext uri="{FF2B5EF4-FFF2-40B4-BE49-F238E27FC236}">
                  <a16:creationId xmlns:a16="http://schemas.microsoft.com/office/drawing/2014/main" id="{5242F306-7231-43C6-A216-7AA17888A2B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201" t="51138" r="9833" b="25008"/>
            <a:stretch>
              <a:fillRect/>
            </a:stretch>
          </p:blipFill>
          <p:spPr bwMode="auto">
            <a:xfrm>
              <a:off x="390830" y="228884"/>
              <a:ext cx="7853646" cy="539128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FE6AE987-383A-434E-B152-F76FE421ACFA}"/>
                </a:ext>
              </a:extLst>
            </p:cNvPr>
            <p:cNvSpPr>
              <a:spLocks noChangeArrowheads="1"/>
            </p:cNvSpPr>
            <p:nvPr/>
          </p:nvSpPr>
          <p:spPr bwMode="auto">
            <a:xfrm>
              <a:off x="2089959" y="1948353"/>
              <a:ext cx="6232474" cy="500380"/>
            </a:xfrm>
            <a:prstGeom prst="rect">
              <a:avLst/>
            </a:prstGeom>
            <a:noFill/>
            <a:ln w="9525">
              <a:noFill/>
              <a:miter lim="800000"/>
              <a:headEnd/>
              <a:tailEnd/>
            </a:ln>
          </p:spPr>
          <p:txBody>
            <a:bodyPr wrap="square">
              <a:noAutofit/>
            </a:bodyPr>
            <a:lstStyle/>
            <a:p>
              <a:pPr>
                <a:lnSpc>
                  <a:spcPct val="107000"/>
                </a:lnSpc>
                <a:spcAft>
                  <a:spcPts val="800"/>
                </a:spcAft>
              </a:pPr>
              <a:r>
                <a:rPr lang="es-CO" dirty="0">
                  <a:solidFill>
                    <a:srgbClr val="0070C0"/>
                  </a:solidFill>
                  <a:latin typeface="Arial Narrow" panose="020B0606020202030204" pitchFamily="34" charset="0"/>
                  <a:ea typeface="Calibri" panose="020F0502020204030204" pitchFamily="34" charset="0"/>
                  <a:cs typeface="Times New Roman" panose="02020603050405020304" pitchFamily="18" charset="0"/>
                </a:rPr>
                <a:t>    </a:t>
              </a:r>
              <a:r>
                <a:rPr lang="es-CO" b="1" dirty="0">
                  <a:solidFill>
                    <a:srgbClr val="0070C0"/>
                  </a:solidFill>
                  <a:latin typeface="Arial Narrow" panose="020B0606020202030204" pitchFamily="34" charset="0"/>
                  <a:ea typeface="Calibri" panose="020F0502020204030204" pitchFamily="34" charset="0"/>
                  <a:cs typeface="Times New Roman" panose="02020603050405020304" pitchFamily="18" charset="0"/>
                </a:rPr>
                <a:t>Neumonía-Etiología por establecer</a:t>
              </a:r>
              <a:endParaRPr lang="es-CO"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97351592-A08C-4CA2-9519-0A3ED8BFB7C8}"/>
                </a:ext>
              </a:extLst>
            </p:cNvPr>
            <p:cNvSpPr>
              <a:spLocks noChangeArrowheads="1"/>
            </p:cNvSpPr>
            <p:nvPr/>
          </p:nvSpPr>
          <p:spPr bwMode="auto">
            <a:xfrm>
              <a:off x="2363006" y="2553127"/>
              <a:ext cx="2743953" cy="500379"/>
            </a:xfrm>
            <a:prstGeom prst="rect">
              <a:avLst/>
            </a:prstGeom>
            <a:noFill/>
            <a:ln w="9525">
              <a:noFill/>
              <a:miter lim="800000"/>
              <a:headEnd/>
              <a:tailEnd/>
            </a:ln>
          </p:spPr>
          <p:txBody>
            <a:bodyPr wrap="square">
              <a:noAutofit/>
            </a:bodyPr>
            <a:lstStyle/>
            <a:p>
              <a:pPr>
                <a:lnSpc>
                  <a:spcPct val="107000"/>
                </a:lnSpc>
                <a:spcAft>
                  <a:spcPts val="800"/>
                </a:spcAft>
              </a:pPr>
              <a:endParaRPr lang="es-CO" dirty="0">
                <a:latin typeface="Calibri" panose="020F0502020204030204" pitchFamily="34" charset="0"/>
                <a:ea typeface="Calibri" panose="020F0502020204030204" pitchFamily="34" charset="0"/>
                <a:cs typeface="Times New Roman" panose="02020603050405020304" pitchFamily="18" charset="0"/>
              </a:endParaRPr>
            </a:p>
          </p:txBody>
        </p:sp>
      </p:grpSp>
      <p:sp>
        <p:nvSpPr>
          <p:cNvPr id="7" name="6 Rectángulo"/>
          <p:cNvSpPr/>
          <p:nvPr/>
        </p:nvSpPr>
        <p:spPr>
          <a:xfrm>
            <a:off x="4420187" y="3672775"/>
            <a:ext cx="4800600" cy="342210"/>
          </a:xfrm>
          <a:prstGeom prst="rect">
            <a:avLst/>
          </a:prstGeom>
        </p:spPr>
        <p:txBody>
          <a:bodyPr wrap="square">
            <a:spAutoFit/>
          </a:bodyPr>
          <a:lstStyle/>
          <a:p>
            <a:pPr>
              <a:lnSpc>
                <a:spcPct val="107000"/>
              </a:lnSpc>
              <a:spcAft>
                <a:spcPts val="800"/>
              </a:spcAft>
            </a:pPr>
            <a:r>
              <a:rPr lang="es-CO" sz="1600" b="1"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COVID Virus No Identificado-Sospechoso</a:t>
            </a:r>
            <a:endParaRPr lang="es-CO" sz="1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7 CuadroTexto"/>
          <p:cNvSpPr txBox="1"/>
          <p:nvPr/>
        </p:nvSpPr>
        <p:spPr>
          <a:xfrm>
            <a:off x="8499360" y="3308327"/>
            <a:ext cx="1427301" cy="369332"/>
          </a:xfrm>
          <a:prstGeom prst="rect">
            <a:avLst/>
          </a:prstGeom>
          <a:noFill/>
        </p:spPr>
        <p:txBody>
          <a:bodyPr wrap="square" rtlCol="0">
            <a:spAutoFit/>
          </a:bodyPr>
          <a:lstStyle/>
          <a:p>
            <a:r>
              <a:rPr lang="es-CO" sz="1600" dirty="0"/>
              <a:t>5  </a:t>
            </a:r>
            <a:r>
              <a:rPr lang="es-CO" dirty="0"/>
              <a:t> días</a:t>
            </a:r>
          </a:p>
        </p:txBody>
      </p:sp>
      <p:sp>
        <p:nvSpPr>
          <p:cNvPr id="9" name="8 CuadroTexto"/>
          <p:cNvSpPr txBox="1"/>
          <p:nvPr/>
        </p:nvSpPr>
        <p:spPr>
          <a:xfrm>
            <a:off x="8355295" y="3685776"/>
            <a:ext cx="1244421" cy="338554"/>
          </a:xfrm>
          <a:prstGeom prst="rect">
            <a:avLst/>
          </a:prstGeom>
          <a:noFill/>
        </p:spPr>
        <p:txBody>
          <a:bodyPr wrap="square" rtlCol="0">
            <a:spAutoFit/>
          </a:bodyPr>
          <a:lstStyle/>
          <a:p>
            <a:r>
              <a:rPr lang="es-CO" sz="1600" dirty="0"/>
              <a:t>1 0   días</a:t>
            </a:r>
          </a:p>
        </p:txBody>
      </p:sp>
      <p:sp>
        <p:nvSpPr>
          <p:cNvPr id="10" name="9 CuadroTexto"/>
          <p:cNvSpPr txBox="1"/>
          <p:nvPr/>
        </p:nvSpPr>
        <p:spPr>
          <a:xfrm>
            <a:off x="5499808" y="2396191"/>
            <a:ext cx="441960" cy="369332"/>
          </a:xfrm>
          <a:prstGeom prst="rect">
            <a:avLst/>
          </a:prstGeom>
          <a:noFill/>
        </p:spPr>
        <p:txBody>
          <a:bodyPr wrap="square" rtlCol="0">
            <a:spAutoFit/>
          </a:bodyPr>
          <a:lstStyle/>
          <a:p>
            <a:r>
              <a:rPr lang="es-CO" dirty="0"/>
              <a:t>x</a:t>
            </a:r>
          </a:p>
        </p:txBody>
      </p:sp>
      <p:sp>
        <p:nvSpPr>
          <p:cNvPr id="11" name="10 CuadroTexto"/>
          <p:cNvSpPr txBox="1"/>
          <p:nvPr/>
        </p:nvSpPr>
        <p:spPr>
          <a:xfrm>
            <a:off x="7801913" y="2443465"/>
            <a:ext cx="228561" cy="369332"/>
          </a:xfrm>
          <a:prstGeom prst="rect">
            <a:avLst/>
          </a:prstGeom>
          <a:noFill/>
        </p:spPr>
        <p:txBody>
          <a:bodyPr wrap="square" rtlCol="0">
            <a:spAutoFit/>
          </a:bodyPr>
          <a:lstStyle/>
          <a:p>
            <a:r>
              <a:rPr lang="es-CO" dirty="0"/>
              <a:t>x</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61;p34"/>
          <p:cNvSpPr txBox="1">
            <a:spLocks/>
          </p:cNvSpPr>
          <p:nvPr/>
        </p:nvSpPr>
        <p:spPr>
          <a:xfrm>
            <a:off x="1972578" y="666430"/>
            <a:ext cx="7664450" cy="644525"/>
          </a:xfrm>
          <a:prstGeom prst="rect">
            <a:avLst/>
          </a:prstGeom>
        </p:spPr>
        <p:txBody>
          <a:bodyPr/>
          <a:lstStyle/>
          <a:p>
            <a:pPr algn="ctr" eaLnBrk="0" fontAlgn="base" hangingPunct="0">
              <a:spcBef>
                <a:spcPct val="0"/>
              </a:spcBef>
              <a:spcAft>
                <a:spcPct val="0"/>
              </a:spcAft>
              <a:defRPr/>
            </a:pPr>
            <a:r>
              <a:rPr lang="es-ES" sz="3600" b="1" dirty="0">
                <a:latin typeface="+mj-lt"/>
                <a:ea typeface="ＭＳ Ｐゴシック" pitchFamily="34" charset="-128"/>
                <a:cs typeface="ＭＳ Ｐゴシック" charset="0"/>
                <a:sym typeface="Work Sans Light" charset="0"/>
              </a:rPr>
              <a:t>Certificación de Muerte </a:t>
            </a:r>
            <a:r>
              <a:rPr lang="es-ES" sz="3600" b="1" dirty="0">
                <a:solidFill>
                  <a:srgbClr val="FF0000"/>
                </a:solidFill>
                <a:latin typeface="+mj-lt"/>
                <a:ea typeface="ＭＳ Ｐゴシック" pitchFamily="34" charset="-128"/>
                <a:cs typeface="ＭＳ Ｐゴシック" charset="0"/>
                <a:sym typeface="Work Sans Light" charset="0"/>
              </a:rPr>
              <a:t>CON</a:t>
            </a:r>
            <a:r>
              <a:rPr lang="es-ES" sz="3600" b="1" dirty="0">
                <a:latin typeface="+mj-lt"/>
                <a:ea typeface="ＭＳ Ｐゴシック" pitchFamily="34" charset="-128"/>
                <a:cs typeface="ＭＳ Ｐゴシック" charset="0"/>
                <a:sym typeface="Work Sans Light" charset="0"/>
              </a:rPr>
              <a:t> COVID-19</a:t>
            </a:r>
            <a:endParaRPr lang="es-CO" sz="3600" b="1" dirty="0">
              <a:latin typeface="+mj-lt"/>
              <a:ea typeface="ＭＳ Ｐゴシック" pitchFamily="34" charset="-128"/>
              <a:cs typeface="ＭＳ Ｐゴシック" charset="0"/>
              <a:sym typeface="Work Sans Light" charset="0"/>
            </a:endParaRPr>
          </a:p>
        </p:txBody>
      </p:sp>
      <p:grpSp>
        <p:nvGrpSpPr>
          <p:cNvPr id="3" name="Grupo 4"/>
          <p:cNvGrpSpPr>
            <a:grpSpLocks/>
          </p:cNvGrpSpPr>
          <p:nvPr/>
        </p:nvGrpSpPr>
        <p:grpSpPr bwMode="auto">
          <a:xfrm>
            <a:off x="1669409" y="2315362"/>
            <a:ext cx="8236591" cy="3811120"/>
            <a:chOff x="390830" y="228884"/>
            <a:chExt cx="7853646" cy="5391280"/>
          </a:xfrm>
        </p:grpSpPr>
        <p:pic>
          <p:nvPicPr>
            <p:cNvPr id="4" name="Picture 2" descr="defuncionultim4 copy"/>
            <p:cNvPicPr>
              <a:picLocks noChangeAspect="1" noChangeArrowheads="1"/>
            </p:cNvPicPr>
            <p:nvPr/>
          </p:nvPicPr>
          <p:blipFill>
            <a:blip r:embed="rId2"/>
            <a:srcRect l="9201" t="51138" r="9833" b="25008"/>
            <a:stretch>
              <a:fillRect/>
            </a:stretch>
          </p:blipFill>
          <p:spPr bwMode="auto">
            <a:xfrm>
              <a:off x="390830" y="228884"/>
              <a:ext cx="7853646" cy="5391280"/>
            </a:xfrm>
            <a:prstGeom prst="rect">
              <a:avLst/>
            </a:prstGeom>
            <a:solidFill>
              <a:srgbClr val="00B050"/>
            </a:solidFill>
            <a:ln w="9525">
              <a:noFill/>
              <a:miter lim="800000"/>
              <a:headEnd/>
              <a:tailEnd/>
            </a:ln>
          </p:spPr>
        </p:pic>
        <p:sp>
          <p:nvSpPr>
            <p:cNvPr id="5" name="Rectangle 3"/>
            <p:cNvSpPr>
              <a:spLocks noChangeArrowheads="1"/>
            </p:cNvSpPr>
            <p:nvPr/>
          </p:nvSpPr>
          <p:spPr bwMode="auto">
            <a:xfrm>
              <a:off x="2627845" y="1933168"/>
              <a:ext cx="3420771" cy="936298"/>
            </a:xfrm>
            <a:prstGeom prst="rect">
              <a:avLst/>
            </a:prstGeom>
            <a:noFill/>
            <a:ln w="9525">
              <a:noFill/>
              <a:miter lim="800000"/>
              <a:headEnd/>
              <a:tailEnd/>
            </a:ln>
          </p:spPr>
          <p:txBody>
            <a:bodyPr/>
            <a:lstStyle/>
            <a:p>
              <a:pPr>
                <a:lnSpc>
                  <a:spcPct val="107000"/>
                </a:lnSpc>
                <a:spcAft>
                  <a:spcPts val="800"/>
                </a:spcAft>
              </a:pPr>
              <a:r>
                <a:rPr lang="es-CO" sz="1600" dirty="0">
                  <a:solidFill>
                    <a:srgbClr val="0070C0"/>
                  </a:solidFill>
                  <a:latin typeface="Arial Narrow" pitchFamily="34" charset="0"/>
                  <a:ea typeface="Calibri" pitchFamily="34" charset="0"/>
                  <a:cs typeface="Times New Roman" pitchFamily="18" charset="0"/>
                </a:rPr>
                <a:t>    </a:t>
              </a:r>
              <a:r>
                <a:rPr lang="es-CO" sz="1600" b="1" dirty="0">
                  <a:solidFill>
                    <a:srgbClr val="0070C0"/>
                  </a:solidFill>
                  <a:latin typeface="Arial Narrow" pitchFamily="34" charset="0"/>
                  <a:ea typeface="Calibri" pitchFamily="34" charset="0"/>
                  <a:cs typeface="Times New Roman" pitchFamily="18" charset="0"/>
                </a:rPr>
                <a:t>Derrame cerebral</a:t>
              </a:r>
              <a:endParaRPr lang="es-CO" sz="1600" dirty="0">
                <a:latin typeface="Calibri" pitchFamily="34" charset="0"/>
                <a:ea typeface="Calibri" pitchFamily="34" charset="0"/>
                <a:cs typeface="Times New Roman" pitchFamily="18" charset="0"/>
              </a:endParaRPr>
            </a:p>
          </p:txBody>
        </p:sp>
      </p:grpSp>
      <p:sp>
        <p:nvSpPr>
          <p:cNvPr id="6" name="Rectangle 5">
            <a:extLst>
              <a:ext uri="{FF2B5EF4-FFF2-40B4-BE49-F238E27FC236}">
                <a16:creationId xmlns:a16="http://schemas.microsoft.com/office/drawing/2014/main" id="{97351592-A08C-4CA2-9519-0A3ED8BFB7C8}"/>
              </a:ext>
            </a:extLst>
          </p:cNvPr>
          <p:cNvSpPr>
            <a:spLocks noChangeArrowheads="1"/>
          </p:cNvSpPr>
          <p:nvPr/>
        </p:nvSpPr>
        <p:spPr bwMode="auto">
          <a:xfrm>
            <a:off x="4227168" y="3847673"/>
            <a:ext cx="3375901" cy="809250"/>
          </a:xfrm>
          <a:prstGeom prst="rect">
            <a:avLst/>
          </a:prstGeom>
          <a:noFill/>
          <a:ln w="9525">
            <a:noFill/>
            <a:miter lim="800000"/>
            <a:headEnd/>
            <a:tailEnd/>
          </a:ln>
        </p:spPr>
        <p:txBody>
          <a:bodyPr wrap="square">
            <a:noAutofit/>
          </a:bodyPr>
          <a:lstStyle/>
          <a:p>
            <a:pPr>
              <a:lnSpc>
                <a:spcPct val="107000"/>
              </a:lnSpc>
              <a:spcAft>
                <a:spcPts val="800"/>
              </a:spcAft>
            </a:pPr>
            <a:r>
              <a:rPr lang="es-CO" b="1" dirty="0">
                <a:solidFill>
                  <a:srgbClr val="0070C0"/>
                </a:solidFill>
                <a:latin typeface="Arial Narrow" panose="020B0606020202030204" pitchFamily="34" charset="0"/>
                <a:ea typeface="Calibri" panose="020F0502020204030204" pitchFamily="34" charset="0"/>
                <a:cs typeface="Times New Roman" panose="02020603050405020304" pitchFamily="18" charset="0"/>
              </a:rPr>
              <a:t>Preeclampsia Severa</a:t>
            </a:r>
            <a:endParaRPr lang="es-CO"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5">
            <a:extLst>
              <a:ext uri="{FF2B5EF4-FFF2-40B4-BE49-F238E27FC236}">
                <a16:creationId xmlns:a16="http://schemas.microsoft.com/office/drawing/2014/main" id="{301F5703-23BF-43D7-A7A8-19867C8E67A6}"/>
              </a:ext>
            </a:extLst>
          </p:cNvPr>
          <p:cNvSpPr>
            <a:spLocks noChangeArrowheads="1"/>
          </p:cNvSpPr>
          <p:nvPr/>
        </p:nvSpPr>
        <p:spPr bwMode="auto">
          <a:xfrm>
            <a:off x="4227168" y="4252298"/>
            <a:ext cx="3648085" cy="326386"/>
          </a:xfrm>
          <a:prstGeom prst="rect">
            <a:avLst/>
          </a:prstGeom>
          <a:noFill/>
          <a:ln w="9525">
            <a:noFill/>
            <a:miter lim="800000"/>
            <a:headEnd/>
            <a:tailEnd/>
          </a:ln>
        </p:spPr>
        <p:txBody>
          <a:bodyPr wrap="square">
            <a:noAutofit/>
          </a:bodyPr>
          <a:lstStyle/>
          <a:p>
            <a:pPr>
              <a:lnSpc>
                <a:spcPct val="107000"/>
              </a:lnSpc>
              <a:spcAft>
                <a:spcPts val="800"/>
              </a:spcAft>
            </a:pPr>
            <a:r>
              <a:rPr lang="es-CO" b="1" dirty="0">
                <a:solidFill>
                  <a:srgbClr val="0070C0"/>
                </a:solidFill>
                <a:latin typeface="Arial Narrow" panose="020B0606020202030204" pitchFamily="34" charset="0"/>
                <a:ea typeface="Calibri" panose="020F0502020204030204" pitchFamily="34" charset="0"/>
                <a:cs typeface="Times New Roman" panose="02020603050405020304" pitchFamily="18" charset="0"/>
              </a:rPr>
              <a:t>Embarazo 32 semanas</a:t>
            </a:r>
            <a:endParaRPr lang="es-CO"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5">
            <a:extLst>
              <a:ext uri="{FF2B5EF4-FFF2-40B4-BE49-F238E27FC236}">
                <a16:creationId xmlns:a16="http://schemas.microsoft.com/office/drawing/2014/main" id="{4A8C1D19-22AA-4E2A-9F52-F41764E798D9}"/>
              </a:ext>
            </a:extLst>
          </p:cNvPr>
          <p:cNvSpPr>
            <a:spLocks noChangeArrowheads="1"/>
          </p:cNvSpPr>
          <p:nvPr/>
        </p:nvSpPr>
        <p:spPr bwMode="auto">
          <a:xfrm>
            <a:off x="4558632" y="5071633"/>
            <a:ext cx="3970261" cy="801938"/>
          </a:xfrm>
          <a:prstGeom prst="rect">
            <a:avLst/>
          </a:prstGeom>
          <a:noFill/>
          <a:ln w="9525">
            <a:noFill/>
            <a:miter lim="800000"/>
            <a:headEnd/>
            <a:tailEnd/>
          </a:ln>
        </p:spPr>
        <p:txBody>
          <a:bodyPr wrap="square">
            <a:noAutofit/>
          </a:bodyPr>
          <a:lstStyle/>
          <a:p>
            <a:pPr>
              <a:lnSpc>
                <a:spcPct val="107000"/>
              </a:lnSpc>
              <a:spcAft>
                <a:spcPts val="800"/>
              </a:spcAft>
            </a:pPr>
            <a:r>
              <a:rPr lang="es-ES" sz="1600" b="1"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Paciente confirmado por COVID-19</a:t>
            </a:r>
            <a:endParaRPr lang="es-CO" sz="1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8 CuadroTexto"/>
          <p:cNvSpPr txBox="1"/>
          <p:nvPr/>
        </p:nvSpPr>
        <p:spPr>
          <a:xfrm>
            <a:off x="8141970" y="5131736"/>
            <a:ext cx="1478280" cy="369332"/>
          </a:xfrm>
          <a:prstGeom prst="rect">
            <a:avLst/>
          </a:prstGeom>
          <a:noFill/>
        </p:spPr>
        <p:txBody>
          <a:bodyPr wrap="square" rtlCol="0">
            <a:spAutoFit/>
          </a:bodyPr>
          <a:lstStyle/>
          <a:p>
            <a:r>
              <a:rPr lang="es-CO" sz="1600" dirty="0"/>
              <a:t>1  0    </a:t>
            </a:r>
            <a:r>
              <a:rPr lang="es-CO" dirty="0"/>
              <a:t>días</a:t>
            </a:r>
          </a:p>
        </p:txBody>
      </p:sp>
      <p:sp>
        <p:nvSpPr>
          <p:cNvPr id="10" name="9 CuadroTexto"/>
          <p:cNvSpPr txBox="1"/>
          <p:nvPr/>
        </p:nvSpPr>
        <p:spPr>
          <a:xfrm>
            <a:off x="8179318" y="3593436"/>
            <a:ext cx="1478280" cy="338554"/>
          </a:xfrm>
          <a:prstGeom prst="rect">
            <a:avLst/>
          </a:prstGeom>
          <a:noFill/>
        </p:spPr>
        <p:txBody>
          <a:bodyPr wrap="square" rtlCol="0">
            <a:spAutoFit/>
          </a:bodyPr>
          <a:lstStyle/>
          <a:p>
            <a:r>
              <a:rPr lang="es-CO" sz="1600" dirty="0"/>
              <a:t>1  5 minutos</a:t>
            </a:r>
          </a:p>
        </p:txBody>
      </p:sp>
      <p:sp>
        <p:nvSpPr>
          <p:cNvPr id="11" name="10 CuadroTexto"/>
          <p:cNvSpPr txBox="1"/>
          <p:nvPr/>
        </p:nvSpPr>
        <p:spPr>
          <a:xfrm>
            <a:off x="8377121" y="4292007"/>
            <a:ext cx="1207770" cy="338554"/>
          </a:xfrm>
          <a:prstGeom prst="rect">
            <a:avLst/>
          </a:prstGeom>
          <a:noFill/>
        </p:spPr>
        <p:txBody>
          <a:bodyPr wrap="square" rtlCol="0">
            <a:spAutoFit/>
          </a:bodyPr>
          <a:lstStyle/>
          <a:p>
            <a:r>
              <a:rPr lang="es-CO" sz="1600" dirty="0"/>
              <a:t>8  meses</a:t>
            </a:r>
          </a:p>
        </p:txBody>
      </p:sp>
      <p:sp>
        <p:nvSpPr>
          <p:cNvPr id="12" name="11 CuadroTexto"/>
          <p:cNvSpPr txBox="1"/>
          <p:nvPr/>
        </p:nvSpPr>
        <p:spPr>
          <a:xfrm>
            <a:off x="2985642" y="2690205"/>
            <a:ext cx="137160" cy="369332"/>
          </a:xfrm>
          <a:prstGeom prst="rect">
            <a:avLst/>
          </a:prstGeom>
          <a:noFill/>
        </p:spPr>
        <p:txBody>
          <a:bodyPr wrap="square" rtlCol="0">
            <a:spAutoFit/>
          </a:bodyPr>
          <a:lstStyle/>
          <a:p>
            <a:r>
              <a:rPr lang="es-CO" dirty="0"/>
              <a:t>x</a:t>
            </a:r>
          </a:p>
        </p:txBody>
      </p:sp>
      <p:sp>
        <p:nvSpPr>
          <p:cNvPr id="13" name="12 CuadroTexto"/>
          <p:cNvSpPr txBox="1"/>
          <p:nvPr/>
        </p:nvSpPr>
        <p:spPr>
          <a:xfrm>
            <a:off x="4947967" y="2696225"/>
            <a:ext cx="137160" cy="369332"/>
          </a:xfrm>
          <a:prstGeom prst="rect">
            <a:avLst/>
          </a:prstGeom>
          <a:noFill/>
        </p:spPr>
        <p:txBody>
          <a:bodyPr wrap="square" rtlCol="0">
            <a:spAutoFit/>
          </a:bodyPr>
          <a:lstStyle/>
          <a:p>
            <a:r>
              <a:rPr lang="es-CO" dirty="0"/>
              <a:t>x</a:t>
            </a:r>
          </a:p>
        </p:txBody>
      </p:sp>
      <p:sp>
        <p:nvSpPr>
          <p:cNvPr id="14" name="13 CuadroTexto"/>
          <p:cNvSpPr txBox="1"/>
          <p:nvPr/>
        </p:nvSpPr>
        <p:spPr>
          <a:xfrm>
            <a:off x="3811507" y="2690205"/>
            <a:ext cx="137160" cy="369332"/>
          </a:xfrm>
          <a:prstGeom prst="rect">
            <a:avLst/>
          </a:prstGeom>
          <a:noFill/>
        </p:spPr>
        <p:txBody>
          <a:bodyPr wrap="square" rtlCol="0">
            <a:spAutoFit/>
          </a:bodyPr>
          <a:lstStyle/>
          <a:p>
            <a:r>
              <a:rPr lang="es-CO" dirty="0"/>
              <a:t>x</a:t>
            </a:r>
          </a:p>
        </p:txBody>
      </p:sp>
      <p:sp>
        <p:nvSpPr>
          <p:cNvPr id="15" name="14 CuadroTexto"/>
          <p:cNvSpPr txBox="1"/>
          <p:nvPr/>
        </p:nvSpPr>
        <p:spPr>
          <a:xfrm>
            <a:off x="6475183" y="2772165"/>
            <a:ext cx="137160" cy="369332"/>
          </a:xfrm>
          <a:prstGeom prst="rect">
            <a:avLst/>
          </a:prstGeom>
          <a:noFill/>
        </p:spPr>
        <p:txBody>
          <a:bodyPr wrap="square" rtlCol="0">
            <a:spAutoFit/>
          </a:bodyPr>
          <a:lstStyle/>
          <a:p>
            <a:r>
              <a:rPr lang="es-CO" dirty="0"/>
              <a:t>x</a:t>
            </a:r>
          </a:p>
        </p:txBody>
      </p:sp>
      <p:sp>
        <p:nvSpPr>
          <p:cNvPr id="16" name="15 Rectángulo"/>
          <p:cNvSpPr/>
          <p:nvPr/>
        </p:nvSpPr>
        <p:spPr>
          <a:xfrm>
            <a:off x="8377121" y="3963276"/>
            <a:ext cx="1007978" cy="338554"/>
          </a:xfrm>
          <a:prstGeom prst="rect">
            <a:avLst/>
          </a:prstGeom>
        </p:spPr>
        <p:txBody>
          <a:bodyPr wrap="square">
            <a:spAutoFit/>
          </a:bodyPr>
          <a:lstStyle/>
          <a:p>
            <a:r>
              <a:rPr lang="es-CO" sz="1600" dirty="0"/>
              <a:t>8   días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61;p34"/>
          <p:cNvSpPr txBox="1">
            <a:spLocks/>
          </p:cNvSpPr>
          <p:nvPr/>
        </p:nvSpPr>
        <p:spPr>
          <a:xfrm>
            <a:off x="2057400" y="516856"/>
            <a:ext cx="7664450" cy="644525"/>
          </a:xfrm>
          <a:prstGeom prst="rect">
            <a:avLst/>
          </a:prstGeom>
        </p:spPr>
        <p:txBody>
          <a:bodyPr/>
          <a:lstStyle/>
          <a:p>
            <a:pPr algn="ctr" eaLnBrk="0" fontAlgn="base" hangingPunct="0">
              <a:spcBef>
                <a:spcPct val="0"/>
              </a:spcBef>
              <a:spcAft>
                <a:spcPct val="0"/>
              </a:spcAft>
              <a:defRPr/>
            </a:pPr>
            <a:r>
              <a:rPr lang="es-ES" sz="3600" b="1" dirty="0">
                <a:latin typeface="Work Sans Light" charset="0"/>
                <a:ea typeface="ＭＳ Ｐゴシック" pitchFamily="34" charset="-128"/>
                <a:cs typeface="ＭＳ Ｐゴシック" charset="0"/>
                <a:sym typeface="Work Sans Light" charset="0"/>
              </a:rPr>
              <a:t>Certificación de Muerte </a:t>
            </a:r>
            <a:r>
              <a:rPr lang="es-ES" sz="3600" b="1" dirty="0">
                <a:solidFill>
                  <a:srgbClr val="FF0000"/>
                </a:solidFill>
                <a:latin typeface="Work Sans Light" charset="0"/>
                <a:ea typeface="ＭＳ Ｐゴシック" pitchFamily="34" charset="-128"/>
                <a:cs typeface="ＭＳ Ｐゴシック" charset="0"/>
                <a:sym typeface="Work Sans Light" charset="0"/>
              </a:rPr>
              <a:t>CON</a:t>
            </a:r>
            <a:r>
              <a:rPr lang="es-ES" sz="3600" b="1" dirty="0">
                <a:latin typeface="Work Sans Light" charset="0"/>
                <a:ea typeface="ＭＳ Ｐゴシック" pitchFamily="34" charset="-128"/>
                <a:cs typeface="ＭＳ Ｐゴシック" charset="0"/>
                <a:sym typeface="Work Sans Light" charset="0"/>
              </a:rPr>
              <a:t> COVID-19</a:t>
            </a:r>
            <a:endParaRPr lang="es-CO" sz="3600" b="1" dirty="0">
              <a:latin typeface="Work Sans Light" charset="0"/>
              <a:ea typeface="ＭＳ Ｐゴシック" pitchFamily="34" charset="-128"/>
              <a:cs typeface="ＭＳ Ｐゴシック" charset="0"/>
              <a:sym typeface="Work Sans Light" charset="0"/>
            </a:endParaRPr>
          </a:p>
        </p:txBody>
      </p:sp>
      <p:sp>
        <p:nvSpPr>
          <p:cNvPr id="14" name="13 CuadroTexto"/>
          <p:cNvSpPr txBox="1"/>
          <p:nvPr/>
        </p:nvSpPr>
        <p:spPr>
          <a:xfrm>
            <a:off x="9448801" y="4052495"/>
            <a:ext cx="184731" cy="369332"/>
          </a:xfrm>
          <a:prstGeom prst="rect">
            <a:avLst/>
          </a:prstGeom>
          <a:noFill/>
        </p:spPr>
        <p:txBody>
          <a:bodyPr wrap="none" rtlCol="0">
            <a:spAutoFit/>
          </a:bodyPr>
          <a:lstStyle/>
          <a:p>
            <a:endParaRPr lang="es-CO" dirty="0"/>
          </a:p>
        </p:txBody>
      </p:sp>
      <p:grpSp>
        <p:nvGrpSpPr>
          <p:cNvPr id="22" name="Grupo 21">
            <a:extLst>
              <a:ext uri="{FF2B5EF4-FFF2-40B4-BE49-F238E27FC236}">
                <a16:creationId xmlns:a16="http://schemas.microsoft.com/office/drawing/2014/main" id="{4AA8DBAC-2880-2D15-0958-0AA60ACA3956}"/>
              </a:ext>
            </a:extLst>
          </p:cNvPr>
          <p:cNvGrpSpPr/>
          <p:nvPr/>
        </p:nvGrpSpPr>
        <p:grpSpPr>
          <a:xfrm>
            <a:off x="1879133" y="1652631"/>
            <a:ext cx="8204433" cy="4840448"/>
            <a:chOff x="1879133" y="1652631"/>
            <a:chExt cx="8204433" cy="4840448"/>
          </a:xfrm>
        </p:grpSpPr>
        <p:grpSp>
          <p:nvGrpSpPr>
            <p:cNvPr id="3" name="Grupo 4"/>
            <p:cNvGrpSpPr>
              <a:grpSpLocks/>
            </p:cNvGrpSpPr>
            <p:nvPr/>
          </p:nvGrpSpPr>
          <p:grpSpPr bwMode="auto">
            <a:xfrm>
              <a:off x="1879133" y="1652631"/>
              <a:ext cx="8204433" cy="4840448"/>
              <a:chOff x="390830" y="228884"/>
              <a:chExt cx="7853646" cy="5391280"/>
            </a:xfrm>
          </p:grpSpPr>
          <p:pic>
            <p:nvPicPr>
              <p:cNvPr id="4" name="Picture 2" descr="defuncionultim4 copy"/>
              <p:cNvPicPr>
                <a:picLocks noChangeAspect="1" noChangeArrowheads="1"/>
              </p:cNvPicPr>
              <p:nvPr/>
            </p:nvPicPr>
            <p:blipFill>
              <a:blip r:embed="rId2"/>
              <a:srcRect l="9201" t="51138" r="9833" b="25008"/>
              <a:stretch>
                <a:fillRect/>
              </a:stretch>
            </p:blipFill>
            <p:spPr bwMode="auto">
              <a:xfrm>
                <a:off x="390830" y="228884"/>
                <a:ext cx="7853646" cy="5391280"/>
              </a:xfrm>
              <a:prstGeom prst="rect">
                <a:avLst/>
              </a:prstGeom>
              <a:solidFill>
                <a:srgbClr val="00B050"/>
              </a:solidFill>
              <a:ln w="9525">
                <a:noFill/>
                <a:miter lim="800000"/>
                <a:headEnd/>
                <a:tailEnd/>
              </a:ln>
            </p:spPr>
          </p:pic>
          <p:sp>
            <p:nvSpPr>
              <p:cNvPr id="5" name="Rectangle 3"/>
              <p:cNvSpPr>
                <a:spLocks noChangeArrowheads="1"/>
              </p:cNvSpPr>
              <p:nvPr/>
            </p:nvSpPr>
            <p:spPr bwMode="auto">
              <a:xfrm>
                <a:off x="2501966" y="2070711"/>
                <a:ext cx="3420770" cy="243239"/>
              </a:xfrm>
              <a:prstGeom prst="rect">
                <a:avLst/>
              </a:prstGeom>
              <a:noFill/>
              <a:ln w="9525">
                <a:noFill/>
                <a:miter lim="800000"/>
                <a:headEnd/>
                <a:tailEnd/>
              </a:ln>
            </p:spPr>
            <p:txBody>
              <a:bodyPr/>
              <a:lstStyle/>
              <a:p>
                <a:pPr>
                  <a:lnSpc>
                    <a:spcPct val="107000"/>
                  </a:lnSpc>
                  <a:spcAft>
                    <a:spcPts val="800"/>
                  </a:spcAft>
                </a:pPr>
                <a:r>
                  <a:rPr lang="es-CO" dirty="0">
                    <a:solidFill>
                      <a:srgbClr val="0070C0"/>
                    </a:solidFill>
                    <a:latin typeface="Arial Narrow" pitchFamily="34" charset="0"/>
                    <a:ea typeface="Calibri" pitchFamily="34" charset="0"/>
                    <a:cs typeface="Times New Roman" pitchFamily="18" charset="0"/>
                  </a:rPr>
                  <a:t>    </a:t>
                </a:r>
                <a:r>
                  <a:rPr lang="es-CO" b="1" dirty="0">
                    <a:solidFill>
                      <a:srgbClr val="0070C0"/>
                    </a:solidFill>
                    <a:latin typeface="Arial Narrow" pitchFamily="34" charset="0"/>
                    <a:ea typeface="Calibri" pitchFamily="34" charset="0"/>
                    <a:cs typeface="Times New Roman" pitchFamily="18" charset="0"/>
                  </a:rPr>
                  <a:t>Asfixia</a:t>
                </a:r>
                <a:endParaRPr lang="es-CO" dirty="0">
                  <a:latin typeface="Calibri" pitchFamily="34" charset="0"/>
                  <a:ea typeface="Calibri" pitchFamily="34" charset="0"/>
                  <a:cs typeface="Times New Roman" pitchFamily="18" charset="0"/>
                </a:endParaRPr>
              </a:p>
            </p:txBody>
          </p:sp>
          <p:sp>
            <p:nvSpPr>
              <p:cNvPr id="6" name="Rectangle 5"/>
              <p:cNvSpPr>
                <a:spLocks noChangeArrowheads="1"/>
              </p:cNvSpPr>
              <p:nvPr/>
            </p:nvSpPr>
            <p:spPr bwMode="auto">
              <a:xfrm>
                <a:off x="2733306" y="2566790"/>
                <a:ext cx="4312278" cy="670113"/>
              </a:xfrm>
              <a:prstGeom prst="rect">
                <a:avLst/>
              </a:prstGeom>
              <a:noFill/>
              <a:ln w="9525">
                <a:noFill/>
                <a:miter lim="800000"/>
                <a:headEnd/>
                <a:tailEnd/>
              </a:ln>
            </p:spPr>
            <p:txBody>
              <a:bodyPr/>
              <a:lstStyle/>
              <a:p>
                <a:pPr>
                  <a:lnSpc>
                    <a:spcPct val="107000"/>
                  </a:lnSpc>
                  <a:spcAft>
                    <a:spcPts val="800"/>
                  </a:spcAft>
                </a:pPr>
                <a:r>
                  <a:rPr lang="es-CO" b="1" dirty="0">
                    <a:solidFill>
                      <a:srgbClr val="0070C0"/>
                    </a:solidFill>
                    <a:latin typeface="Arial Narrow" pitchFamily="34" charset="0"/>
                    <a:ea typeface="Calibri" pitchFamily="34" charset="0"/>
                    <a:cs typeface="Times New Roman" pitchFamily="18" charset="0"/>
                  </a:rPr>
                  <a:t>Compresión vasos del cuello</a:t>
                </a:r>
                <a:endParaRPr lang="es-CO" dirty="0">
                  <a:latin typeface="Calibri" pitchFamily="34" charset="0"/>
                  <a:ea typeface="Calibri" pitchFamily="34" charset="0"/>
                  <a:cs typeface="Times New Roman" pitchFamily="18" charset="0"/>
                </a:endParaRPr>
              </a:p>
            </p:txBody>
          </p:sp>
        </p:grpSp>
        <p:sp>
          <p:nvSpPr>
            <p:cNvPr id="11" name="Rectangle 5">
              <a:extLst>
                <a:ext uri="{FF2B5EF4-FFF2-40B4-BE49-F238E27FC236}">
                  <a16:creationId xmlns:a16="http://schemas.microsoft.com/office/drawing/2014/main" id="{A40C3C29-1F20-4F53-A7B6-475AE4403D36}"/>
                </a:ext>
              </a:extLst>
            </p:cNvPr>
            <p:cNvSpPr>
              <a:spLocks noChangeArrowheads="1"/>
            </p:cNvSpPr>
            <p:nvPr/>
          </p:nvSpPr>
          <p:spPr bwMode="auto">
            <a:xfrm>
              <a:off x="4326237" y="4187773"/>
              <a:ext cx="2835620" cy="326386"/>
            </a:xfrm>
            <a:prstGeom prst="rect">
              <a:avLst/>
            </a:prstGeom>
            <a:noFill/>
            <a:ln w="9525">
              <a:noFill/>
              <a:miter lim="800000"/>
              <a:headEnd/>
              <a:tailEnd/>
            </a:ln>
          </p:spPr>
          <p:txBody>
            <a:bodyPr wrap="square">
              <a:noAutofit/>
            </a:bodyPr>
            <a:lstStyle/>
            <a:p>
              <a:pPr>
                <a:lnSpc>
                  <a:spcPct val="107000"/>
                </a:lnSpc>
                <a:spcAft>
                  <a:spcPts val="800"/>
                </a:spcAft>
              </a:pPr>
              <a:r>
                <a:rPr lang="es-CO" b="1" dirty="0">
                  <a:solidFill>
                    <a:srgbClr val="0070C0"/>
                  </a:solidFill>
                  <a:latin typeface="Arial Narrow" panose="020B0606020202030204" pitchFamily="34" charset="0"/>
                  <a:cs typeface="Times New Roman" panose="02020603050405020304" pitchFamily="18" charset="0"/>
                </a:rPr>
                <a:t>Ahorcamiento </a:t>
              </a:r>
            </a:p>
          </p:txBody>
        </p:sp>
        <p:sp>
          <p:nvSpPr>
            <p:cNvPr id="12" name="Rectangle 5">
              <a:extLst>
                <a:ext uri="{FF2B5EF4-FFF2-40B4-BE49-F238E27FC236}">
                  <a16:creationId xmlns:a16="http://schemas.microsoft.com/office/drawing/2014/main" id="{4A8C1D19-22AA-4E2A-9F52-F41764E798D9}"/>
                </a:ext>
              </a:extLst>
            </p:cNvPr>
            <p:cNvSpPr>
              <a:spLocks noChangeArrowheads="1"/>
            </p:cNvSpPr>
            <p:nvPr/>
          </p:nvSpPr>
          <p:spPr bwMode="auto">
            <a:xfrm>
              <a:off x="4904949" y="5215287"/>
              <a:ext cx="3366596" cy="326386"/>
            </a:xfrm>
            <a:prstGeom prst="rect">
              <a:avLst/>
            </a:prstGeom>
            <a:noFill/>
            <a:ln w="9525">
              <a:noFill/>
              <a:miter lim="800000"/>
              <a:headEnd/>
              <a:tailEnd/>
            </a:ln>
          </p:spPr>
          <p:txBody>
            <a:bodyPr wrap="square">
              <a:noAutofit/>
            </a:bodyPr>
            <a:lstStyle/>
            <a:p>
              <a:pPr>
                <a:lnSpc>
                  <a:spcPct val="107000"/>
                </a:lnSpc>
                <a:spcAft>
                  <a:spcPts val="800"/>
                </a:spcAft>
              </a:pPr>
              <a:r>
                <a:rPr lang="es-ES" b="1"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Paciente confirmado por COVID-19</a:t>
              </a:r>
              <a:endParaRPr lang="es-CO"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12 CuadroTexto"/>
            <p:cNvSpPr txBox="1"/>
            <p:nvPr/>
          </p:nvSpPr>
          <p:spPr>
            <a:xfrm>
              <a:off x="8374311" y="3339160"/>
              <a:ext cx="1344599" cy="369332"/>
            </a:xfrm>
            <a:prstGeom prst="rect">
              <a:avLst/>
            </a:prstGeom>
            <a:noFill/>
          </p:spPr>
          <p:txBody>
            <a:bodyPr wrap="none" rtlCol="0">
              <a:spAutoFit/>
            </a:bodyPr>
            <a:lstStyle/>
            <a:p>
              <a:r>
                <a:rPr lang="es-CO" dirty="0"/>
                <a:t>1 5  minutos</a:t>
              </a:r>
            </a:p>
          </p:txBody>
        </p:sp>
        <p:sp>
          <p:nvSpPr>
            <p:cNvPr id="15" name="14 CuadroTexto"/>
            <p:cNvSpPr txBox="1"/>
            <p:nvPr/>
          </p:nvSpPr>
          <p:spPr>
            <a:xfrm>
              <a:off x="8332366" y="3766719"/>
              <a:ext cx="1397498" cy="369332"/>
            </a:xfrm>
            <a:prstGeom prst="rect">
              <a:avLst/>
            </a:prstGeom>
            <a:noFill/>
          </p:spPr>
          <p:txBody>
            <a:bodyPr wrap="none" rtlCol="0">
              <a:spAutoFit/>
            </a:bodyPr>
            <a:lstStyle/>
            <a:p>
              <a:r>
                <a:rPr lang="es-CO" dirty="0"/>
                <a:t>1  5  minutos</a:t>
              </a:r>
            </a:p>
          </p:txBody>
        </p:sp>
        <p:sp>
          <p:nvSpPr>
            <p:cNvPr id="16" name="15 CuadroTexto"/>
            <p:cNvSpPr txBox="1"/>
            <p:nvPr/>
          </p:nvSpPr>
          <p:spPr>
            <a:xfrm>
              <a:off x="8550211" y="4199911"/>
              <a:ext cx="837152" cy="369332"/>
            </a:xfrm>
            <a:prstGeom prst="rect">
              <a:avLst/>
            </a:prstGeom>
            <a:noFill/>
          </p:spPr>
          <p:txBody>
            <a:bodyPr wrap="none" rtlCol="0">
              <a:spAutoFit/>
            </a:bodyPr>
            <a:lstStyle/>
            <a:p>
              <a:r>
                <a:rPr lang="es-CO" dirty="0"/>
                <a:t>1  hora</a:t>
              </a:r>
            </a:p>
          </p:txBody>
        </p:sp>
        <p:sp>
          <p:nvSpPr>
            <p:cNvPr id="17" name="16 CuadroTexto"/>
            <p:cNvSpPr txBox="1"/>
            <p:nvPr/>
          </p:nvSpPr>
          <p:spPr>
            <a:xfrm>
              <a:off x="8363545" y="5289461"/>
              <a:ext cx="952505" cy="369332"/>
            </a:xfrm>
            <a:prstGeom prst="rect">
              <a:avLst/>
            </a:prstGeom>
            <a:noFill/>
          </p:spPr>
          <p:txBody>
            <a:bodyPr wrap="none" rtlCol="0">
              <a:spAutoFit/>
            </a:bodyPr>
            <a:lstStyle/>
            <a:p>
              <a:r>
                <a:rPr lang="es-CO" dirty="0"/>
                <a:t>1 0  días</a:t>
              </a: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61;p34"/>
          <p:cNvSpPr txBox="1">
            <a:spLocks/>
          </p:cNvSpPr>
          <p:nvPr/>
        </p:nvSpPr>
        <p:spPr>
          <a:xfrm>
            <a:off x="2113907" y="972308"/>
            <a:ext cx="8036772" cy="803821"/>
          </a:xfrm>
          <a:prstGeom prst="rect">
            <a:avLst/>
          </a:prstGeom>
        </p:spPr>
        <p:txBody>
          <a:bodyPr spcFirstLastPara="1" wrap="square" lIns="68575" tIns="34275" rIns="68575" bIns="34275" anchor="ctr" anchorCtr="0">
            <a:noAutofit/>
          </a:bodyPr>
          <a:lstStyle/>
          <a:p>
            <a:pPr algn="ctr" eaLnBrk="0" fontAlgn="base" hangingPunct="0">
              <a:spcBef>
                <a:spcPct val="0"/>
              </a:spcBef>
              <a:spcAft>
                <a:spcPct val="0"/>
              </a:spcAft>
              <a:defRPr/>
            </a:pPr>
            <a:r>
              <a:rPr lang="es-CO" sz="3600" b="1" dirty="0">
                <a:latin typeface="+mj-lt"/>
                <a:ea typeface="ＭＳ Ｐゴシック" charset="0"/>
                <a:cs typeface="ＭＳ Ｐゴシック" charset="0"/>
              </a:rPr>
              <a:t>Certificación de Muerte </a:t>
            </a:r>
            <a:r>
              <a:rPr lang="es-CO" sz="3600" b="1" dirty="0">
                <a:solidFill>
                  <a:srgbClr val="FF0000"/>
                </a:solidFill>
                <a:latin typeface="+mj-lt"/>
                <a:ea typeface="ＭＳ Ｐゴシック" charset="0"/>
                <a:cs typeface="ＭＳ Ｐゴシック" charset="0"/>
              </a:rPr>
              <a:t>CON</a:t>
            </a:r>
            <a:r>
              <a:rPr lang="es-CO" sz="3600" b="1" dirty="0">
                <a:latin typeface="+mj-lt"/>
                <a:ea typeface="ＭＳ Ｐゴシック" charset="0"/>
                <a:cs typeface="ＭＳ Ｐゴシック" charset="0"/>
              </a:rPr>
              <a:t> COVID-19</a:t>
            </a:r>
          </a:p>
        </p:txBody>
      </p:sp>
      <p:grpSp>
        <p:nvGrpSpPr>
          <p:cNvPr id="24" name="Grupo 23">
            <a:extLst>
              <a:ext uri="{FF2B5EF4-FFF2-40B4-BE49-F238E27FC236}">
                <a16:creationId xmlns:a16="http://schemas.microsoft.com/office/drawing/2014/main" id="{225DA9D0-40B7-1902-C984-A3C6D37016D9}"/>
              </a:ext>
            </a:extLst>
          </p:cNvPr>
          <p:cNvGrpSpPr/>
          <p:nvPr/>
        </p:nvGrpSpPr>
        <p:grpSpPr>
          <a:xfrm>
            <a:off x="2046914" y="1926115"/>
            <a:ext cx="8456103" cy="4567709"/>
            <a:chOff x="2046914" y="1926115"/>
            <a:chExt cx="8456103" cy="4567709"/>
          </a:xfrm>
        </p:grpSpPr>
        <p:pic>
          <p:nvPicPr>
            <p:cNvPr id="3" name="Picture 2" descr="defuncionultim4 copy">
              <a:extLst>
                <a:ext uri="{FF2B5EF4-FFF2-40B4-BE49-F238E27FC236}">
                  <a16:creationId xmlns:a16="http://schemas.microsoft.com/office/drawing/2014/main" id="{5242F306-7231-43C6-A216-7AA17888A2B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201" t="51138" r="9833" b="25008"/>
            <a:stretch>
              <a:fillRect/>
            </a:stretch>
          </p:blipFill>
          <p:spPr bwMode="auto">
            <a:xfrm>
              <a:off x="2046914" y="1926115"/>
              <a:ext cx="8456103" cy="456770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FE6AE987-383A-434E-B152-F76FE421ACFA}"/>
                </a:ext>
              </a:extLst>
            </p:cNvPr>
            <p:cNvSpPr>
              <a:spLocks noChangeArrowheads="1"/>
            </p:cNvSpPr>
            <p:nvPr/>
          </p:nvSpPr>
          <p:spPr bwMode="auto">
            <a:xfrm>
              <a:off x="4383833" y="3418203"/>
              <a:ext cx="2835621" cy="326386"/>
            </a:xfrm>
            <a:prstGeom prst="rect">
              <a:avLst/>
            </a:prstGeom>
            <a:noFill/>
            <a:ln w="9525">
              <a:noFill/>
              <a:miter lim="800000"/>
              <a:headEnd/>
              <a:tailEnd/>
            </a:ln>
          </p:spPr>
          <p:txBody>
            <a:bodyPr wrap="square">
              <a:noAutofit/>
            </a:bodyPr>
            <a:lstStyle/>
            <a:p>
              <a:pPr>
                <a:lnSpc>
                  <a:spcPct val="107000"/>
                </a:lnSpc>
                <a:spcAft>
                  <a:spcPts val="800"/>
                </a:spcAft>
              </a:pPr>
              <a:r>
                <a:rPr lang="es-CO" dirty="0">
                  <a:solidFill>
                    <a:srgbClr val="0070C0"/>
                  </a:solidFill>
                  <a:latin typeface="Arial Narrow" panose="020B0606020202030204" pitchFamily="34" charset="0"/>
                  <a:ea typeface="Calibri" panose="020F0502020204030204" pitchFamily="34" charset="0"/>
                  <a:cs typeface="Times New Roman" panose="02020603050405020304" pitchFamily="18" charset="0"/>
                </a:rPr>
                <a:t>   </a:t>
              </a:r>
              <a:r>
                <a:rPr lang="es-CO" b="1" dirty="0">
                  <a:solidFill>
                    <a:srgbClr val="0070C0"/>
                  </a:solidFill>
                  <a:latin typeface="Arial Narrow" panose="020B0606020202030204" pitchFamily="34" charset="0"/>
                  <a:cs typeface="Times New Roman" panose="02020603050405020304" pitchFamily="18" charset="0"/>
                </a:rPr>
                <a:t>Neumonía</a:t>
              </a:r>
            </a:p>
          </p:txBody>
        </p:sp>
        <p:sp>
          <p:nvSpPr>
            <p:cNvPr id="5" name="Rectangle 5">
              <a:extLst>
                <a:ext uri="{FF2B5EF4-FFF2-40B4-BE49-F238E27FC236}">
                  <a16:creationId xmlns:a16="http://schemas.microsoft.com/office/drawing/2014/main" id="{97351592-A08C-4CA2-9519-0A3ED8BFB7C8}"/>
                </a:ext>
              </a:extLst>
            </p:cNvPr>
            <p:cNvSpPr>
              <a:spLocks noChangeArrowheads="1"/>
            </p:cNvSpPr>
            <p:nvPr/>
          </p:nvSpPr>
          <p:spPr bwMode="auto">
            <a:xfrm>
              <a:off x="4526110" y="3846015"/>
              <a:ext cx="3513061" cy="326386"/>
            </a:xfrm>
            <a:prstGeom prst="rect">
              <a:avLst/>
            </a:prstGeom>
            <a:noFill/>
            <a:ln w="9525">
              <a:noFill/>
              <a:miter lim="800000"/>
              <a:headEnd/>
              <a:tailEnd/>
            </a:ln>
          </p:spPr>
          <p:txBody>
            <a:bodyPr wrap="square">
              <a:noAutofit/>
            </a:bodyPr>
            <a:lstStyle/>
            <a:p>
              <a:pPr>
                <a:lnSpc>
                  <a:spcPct val="107000"/>
                </a:lnSpc>
                <a:spcAft>
                  <a:spcPts val="800"/>
                </a:spcAft>
              </a:pPr>
              <a:r>
                <a:rPr lang="es-CO" b="1" dirty="0">
                  <a:solidFill>
                    <a:srgbClr val="0070C0"/>
                  </a:solidFill>
                  <a:latin typeface="Arial Narrow" panose="020B0606020202030204" pitchFamily="34" charset="0"/>
                  <a:ea typeface="Calibri" panose="020F0502020204030204" pitchFamily="34" charset="0"/>
                  <a:cs typeface="Times New Roman" panose="02020603050405020304" pitchFamily="18" charset="0"/>
                </a:rPr>
                <a:t>Metástasis Pulmonar</a:t>
              </a:r>
              <a:endParaRPr lang="es-CO"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5">
              <a:extLst>
                <a:ext uri="{FF2B5EF4-FFF2-40B4-BE49-F238E27FC236}">
                  <a16:creationId xmlns:a16="http://schemas.microsoft.com/office/drawing/2014/main" id="{301F5703-23BF-43D7-A7A8-19867C8E67A6}"/>
                </a:ext>
              </a:extLst>
            </p:cNvPr>
            <p:cNvSpPr>
              <a:spLocks noChangeArrowheads="1"/>
            </p:cNvSpPr>
            <p:nvPr/>
          </p:nvSpPr>
          <p:spPr bwMode="auto">
            <a:xfrm>
              <a:off x="4526109" y="4283490"/>
              <a:ext cx="4168380" cy="326386"/>
            </a:xfrm>
            <a:prstGeom prst="rect">
              <a:avLst/>
            </a:prstGeom>
            <a:noFill/>
            <a:ln w="9525">
              <a:noFill/>
              <a:miter lim="800000"/>
              <a:headEnd/>
              <a:tailEnd/>
            </a:ln>
          </p:spPr>
          <p:txBody>
            <a:bodyPr wrap="square">
              <a:noAutofit/>
            </a:bodyPr>
            <a:lstStyle/>
            <a:p>
              <a:pPr>
                <a:lnSpc>
                  <a:spcPct val="107000"/>
                </a:lnSpc>
                <a:spcAft>
                  <a:spcPts val="800"/>
                </a:spcAft>
              </a:pPr>
              <a:r>
                <a:rPr lang="es-CO" b="1" dirty="0">
                  <a:solidFill>
                    <a:srgbClr val="0070C0"/>
                  </a:solidFill>
                  <a:latin typeface="Arial Narrow" panose="020B0606020202030204" pitchFamily="34" charset="0"/>
                  <a:ea typeface="Calibri" panose="020F0502020204030204" pitchFamily="34" charset="0"/>
                  <a:cs typeface="Times New Roman" panose="02020603050405020304" pitchFamily="18" charset="0"/>
                </a:rPr>
                <a:t>Cáncer Pancreático estadio IV</a:t>
              </a:r>
              <a:endParaRPr lang="es-CO"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5">
              <a:extLst>
                <a:ext uri="{FF2B5EF4-FFF2-40B4-BE49-F238E27FC236}">
                  <a16:creationId xmlns:a16="http://schemas.microsoft.com/office/drawing/2014/main" id="{4A8C1D19-22AA-4E2A-9F52-F41764E798D9}"/>
                </a:ext>
              </a:extLst>
            </p:cNvPr>
            <p:cNvSpPr>
              <a:spLocks noChangeArrowheads="1"/>
            </p:cNvSpPr>
            <p:nvPr/>
          </p:nvSpPr>
          <p:spPr bwMode="auto">
            <a:xfrm>
              <a:off x="5159183" y="5275068"/>
              <a:ext cx="3741797" cy="326386"/>
            </a:xfrm>
            <a:prstGeom prst="rect">
              <a:avLst/>
            </a:prstGeom>
            <a:noFill/>
            <a:ln w="9525">
              <a:noFill/>
              <a:miter lim="800000"/>
              <a:headEnd/>
              <a:tailEnd/>
            </a:ln>
          </p:spPr>
          <p:txBody>
            <a:bodyPr wrap="square">
              <a:noAutofit/>
            </a:bodyPr>
            <a:lstStyle/>
            <a:p>
              <a:pPr>
                <a:lnSpc>
                  <a:spcPct val="107000"/>
                </a:lnSpc>
                <a:spcAft>
                  <a:spcPts val="800"/>
                </a:spcAft>
              </a:pPr>
              <a:r>
                <a:rPr lang="es-ES" b="1"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Paciente probable COVID-19</a:t>
              </a:r>
              <a:endParaRPr lang="es-CO"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8 CuadroTexto"/>
            <p:cNvSpPr txBox="1"/>
            <p:nvPr/>
          </p:nvSpPr>
          <p:spPr>
            <a:xfrm>
              <a:off x="8749718" y="5340256"/>
              <a:ext cx="1005403" cy="369332"/>
            </a:xfrm>
            <a:prstGeom prst="rect">
              <a:avLst/>
            </a:prstGeom>
            <a:noFill/>
          </p:spPr>
          <p:txBody>
            <a:bodyPr wrap="none" rtlCol="0">
              <a:spAutoFit/>
            </a:bodyPr>
            <a:lstStyle/>
            <a:p>
              <a:r>
                <a:rPr lang="es-CO" dirty="0"/>
                <a:t>1 0   días</a:t>
              </a:r>
            </a:p>
          </p:txBody>
        </p:sp>
        <p:sp>
          <p:nvSpPr>
            <p:cNvPr id="10" name="9 CuadroTexto"/>
            <p:cNvSpPr txBox="1"/>
            <p:nvPr/>
          </p:nvSpPr>
          <p:spPr>
            <a:xfrm>
              <a:off x="8900980" y="3904738"/>
              <a:ext cx="949299" cy="369332"/>
            </a:xfrm>
            <a:prstGeom prst="rect">
              <a:avLst/>
            </a:prstGeom>
            <a:noFill/>
          </p:spPr>
          <p:txBody>
            <a:bodyPr wrap="none" rtlCol="0">
              <a:spAutoFit/>
            </a:bodyPr>
            <a:lstStyle/>
            <a:p>
              <a:r>
                <a:rPr lang="es-CO" dirty="0"/>
                <a:t>2 meses</a:t>
              </a:r>
            </a:p>
          </p:txBody>
        </p:sp>
        <p:sp>
          <p:nvSpPr>
            <p:cNvPr id="11" name="10 CuadroTexto"/>
            <p:cNvSpPr txBox="1"/>
            <p:nvPr/>
          </p:nvSpPr>
          <p:spPr>
            <a:xfrm>
              <a:off x="8749718" y="3505367"/>
              <a:ext cx="907621" cy="369332"/>
            </a:xfrm>
            <a:prstGeom prst="rect">
              <a:avLst/>
            </a:prstGeom>
            <a:noFill/>
          </p:spPr>
          <p:txBody>
            <a:bodyPr wrap="none" rtlCol="0">
              <a:spAutoFit/>
            </a:bodyPr>
            <a:lstStyle/>
            <a:p>
              <a:r>
                <a:rPr lang="es-CO" sz="1600" dirty="0"/>
                <a:t>1 5  </a:t>
              </a:r>
              <a:r>
                <a:rPr lang="es-CO" dirty="0"/>
                <a:t>días</a:t>
              </a:r>
            </a:p>
          </p:txBody>
        </p:sp>
        <p:sp>
          <p:nvSpPr>
            <p:cNvPr id="12" name="11 CuadroTexto"/>
            <p:cNvSpPr txBox="1"/>
            <p:nvPr/>
          </p:nvSpPr>
          <p:spPr>
            <a:xfrm>
              <a:off x="8926147" y="4317046"/>
              <a:ext cx="949299" cy="369332"/>
            </a:xfrm>
            <a:prstGeom prst="rect">
              <a:avLst/>
            </a:prstGeom>
            <a:noFill/>
          </p:spPr>
          <p:txBody>
            <a:bodyPr wrap="none" rtlCol="0">
              <a:spAutoFit/>
            </a:bodyPr>
            <a:lstStyle/>
            <a:p>
              <a:r>
                <a:rPr lang="es-CO" dirty="0"/>
                <a:t>6 meses</a:t>
              </a:r>
            </a:p>
          </p:txBody>
        </p:sp>
        <p:sp>
          <p:nvSpPr>
            <p:cNvPr id="13" name="12 CuadroTexto"/>
            <p:cNvSpPr txBox="1"/>
            <p:nvPr/>
          </p:nvSpPr>
          <p:spPr>
            <a:xfrm>
              <a:off x="3402994" y="2416908"/>
              <a:ext cx="259080" cy="369332"/>
            </a:xfrm>
            <a:prstGeom prst="rect">
              <a:avLst/>
            </a:prstGeom>
            <a:noFill/>
          </p:spPr>
          <p:txBody>
            <a:bodyPr wrap="square" rtlCol="0">
              <a:spAutoFit/>
            </a:bodyPr>
            <a:lstStyle/>
            <a:p>
              <a:r>
                <a:rPr lang="es-CO" dirty="0"/>
                <a:t>x</a:t>
              </a:r>
            </a:p>
          </p:txBody>
        </p:sp>
        <p:sp>
          <p:nvSpPr>
            <p:cNvPr id="14" name="13 CuadroTexto"/>
            <p:cNvSpPr txBox="1"/>
            <p:nvPr/>
          </p:nvSpPr>
          <p:spPr>
            <a:xfrm>
              <a:off x="6960374" y="2495245"/>
              <a:ext cx="259080" cy="369332"/>
            </a:xfrm>
            <a:prstGeom prst="rect">
              <a:avLst/>
            </a:prstGeom>
            <a:noFill/>
          </p:spPr>
          <p:txBody>
            <a:bodyPr wrap="square" rtlCol="0">
              <a:spAutoFit/>
            </a:bodyPr>
            <a:lstStyle/>
            <a:p>
              <a:r>
                <a:rPr lang="es-CO" dirty="0"/>
                <a:t>x</a:t>
              </a:r>
            </a:p>
          </p:txBody>
        </p:sp>
        <p:sp>
          <p:nvSpPr>
            <p:cNvPr id="15" name="14 CuadroTexto"/>
            <p:cNvSpPr txBox="1"/>
            <p:nvPr/>
          </p:nvSpPr>
          <p:spPr>
            <a:xfrm>
              <a:off x="5372101" y="2416908"/>
              <a:ext cx="259080" cy="369332"/>
            </a:xfrm>
            <a:prstGeom prst="rect">
              <a:avLst/>
            </a:prstGeom>
            <a:noFill/>
          </p:spPr>
          <p:txBody>
            <a:bodyPr wrap="square" rtlCol="0">
              <a:spAutoFit/>
            </a:bodyPr>
            <a:lstStyle/>
            <a:p>
              <a:r>
                <a:rPr lang="es-CO" dirty="0"/>
                <a:t>x</a:t>
              </a:r>
            </a:p>
          </p:txBody>
        </p:sp>
        <p:sp>
          <p:nvSpPr>
            <p:cNvPr id="16" name="15 CuadroTexto"/>
            <p:cNvSpPr txBox="1"/>
            <p:nvPr/>
          </p:nvSpPr>
          <p:spPr>
            <a:xfrm>
              <a:off x="4239097" y="2415109"/>
              <a:ext cx="259080" cy="369332"/>
            </a:xfrm>
            <a:prstGeom prst="rect">
              <a:avLst/>
            </a:prstGeom>
            <a:noFill/>
          </p:spPr>
          <p:txBody>
            <a:bodyPr wrap="square" rtlCol="0">
              <a:spAutoFit/>
            </a:bodyPr>
            <a:lstStyle/>
            <a:p>
              <a:r>
                <a:rPr lang="es-CO" dirty="0"/>
                <a:t>x</a:t>
              </a:r>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DAF4C5A-E9EC-4BD4-978C-3BFB71CA3A96}"/>
              </a:ext>
            </a:extLst>
          </p:cNvPr>
          <p:cNvSpPr txBox="1"/>
          <p:nvPr/>
        </p:nvSpPr>
        <p:spPr>
          <a:xfrm>
            <a:off x="1744910" y="1756051"/>
            <a:ext cx="8758782" cy="3046988"/>
          </a:xfrm>
          <a:prstGeom prst="rect">
            <a:avLst/>
          </a:prstGeom>
          <a:noFill/>
        </p:spPr>
        <p:txBody>
          <a:bodyPr wrap="square">
            <a:spAutoFit/>
          </a:bodyPr>
          <a:lstStyle/>
          <a:p>
            <a:pPr algn="ctr"/>
            <a:r>
              <a:rPr lang="es-MX" sz="2400" dirty="0"/>
              <a:t>• </a:t>
            </a:r>
            <a:r>
              <a:rPr lang="es-MX" sz="2400" dirty="0">
                <a:solidFill>
                  <a:srgbClr val="FF0000"/>
                </a:solidFill>
              </a:rPr>
              <a:t>Historia personal de COVID-19, no especificada (U08.9), </a:t>
            </a:r>
            <a:r>
              <a:rPr lang="es-MX" sz="2400" dirty="0"/>
              <a:t>“se utiliza para registrar un episodio anterior de COVID-19, confirmado o probable que influya en el estado de salud de la persona, pero la persona ya no sufre de COVID-19”. Este término diagnóstico es opcional, se indica como causa antecedente, no se debe relacionar como causa antecedente originaria. El término diagnóstico se relaciona en la parte II del certificado permitiendo el monitoreo estadístico de este evento de interés en salud pública (2).</a:t>
            </a:r>
            <a:endParaRPr lang="es-CO" sz="2400" dirty="0"/>
          </a:p>
        </p:txBody>
      </p:sp>
    </p:spTree>
    <p:extLst>
      <p:ext uri="{BB962C8B-B14F-4D97-AF65-F5344CB8AC3E}">
        <p14:creationId xmlns:p14="http://schemas.microsoft.com/office/powerpoint/2010/main" val="15025944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7835516-FA33-4091-BB49-9CC2EA76F41D}"/>
              </a:ext>
            </a:extLst>
          </p:cNvPr>
          <p:cNvSpPr txBox="1"/>
          <p:nvPr/>
        </p:nvSpPr>
        <p:spPr>
          <a:xfrm>
            <a:off x="2186925" y="1907268"/>
            <a:ext cx="8324481" cy="2677656"/>
          </a:xfrm>
          <a:prstGeom prst="rect">
            <a:avLst/>
          </a:prstGeom>
          <a:noFill/>
        </p:spPr>
        <p:txBody>
          <a:bodyPr wrap="square">
            <a:spAutoFit/>
          </a:bodyPr>
          <a:lstStyle/>
          <a:p>
            <a:pPr algn="just"/>
            <a:r>
              <a:rPr lang="es-MX" sz="2400" dirty="0"/>
              <a:t>•</a:t>
            </a:r>
            <a:r>
              <a:rPr lang="es-MX" sz="2400" dirty="0">
                <a:solidFill>
                  <a:srgbClr val="FF0000"/>
                </a:solidFill>
              </a:rPr>
              <a:t>Síndrome inflamatorio multisistémico asociado con COVID-19</a:t>
            </a:r>
            <a:r>
              <a:rPr lang="es-MX" sz="2400" dirty="0"/>
              <a:t>, no especificado (U10.9), procede de una complicación que temporalmente se relaciona con COVID-19. “Se puede utilizar como causa antecedente, y no como causa antecedente originaria de la defunción y como otras afecciones y afección principal en morbilidad”. Se relaciona en la parte I o II del certificado de defunción según sea procedente (2)</a:t>
            </a:r>
            <a:endParaRPr lang="es-CO" sz="2400" dirty="0"/>
          </a:p>
        </p:txBody>
      </p:sp>
    </p:spTree>
    <p:extLst>
      <p:ext uri="{BB962C8B-B14F-4D97-AF65-F5344CB8AC3E}">
        <p14:creationId xmlns:p14="http://schemas.microsoft.com/office/powerpoint/2010/main" val="13560242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5DC7AC4-D4CC-4FD2-B5D8-E97EF5AD8AE1}"/>
              </a:ext>
            </a:extLst>
          </p:cNvPr>
          <p:cNvSpPr txBox="1"/>
          <p:nvPr/>
        </p:nvSpPr>
        <p:spPr>
          <a:xfrm>
            <a:off x="1923394" y="-1415854"/>
            <a:ext cx="8565931" cy="369332"/>
          </a:xfrm>
          <a:prstGeom prst="rect">
            <a:avLst/>
          </a:prstGeom>
          <a:noFill/>
        </p:spPr>
        <p:txBody>
          <a:bodyPr wrap="square">
            <a:spAutoFit/>
          </a:bodyPr>
          <a:lstStyle/>
          <a:p>
            <a:r>
              <a:rPr lang="es-MX" dirty="0"/>
              <a:t>•</a:t>
            </a:r>
            <a:endParaRPr lang="es-CO" dirty="0"/>
          </a:p>
        </p:txBody>
      </p:sp>
      <p:sp>
        <p:nvSpPr>
          <p:cNvPr id="5" name="CuadroTexto 4">
            <a:extLst>
              <a:ext uri="{FF2B5EF4-FFF2-40B4-BE49-F238E27FC236}">
                <a16:creationId xmlns:a16="http://schemas.microsoft.com/office/drawing/2014/main" id="{16E939C3-634D-484F-A3EC-58DBC8D8E673}"/>
              </a:ext>
            </a:extLst>
          </p:cNvPr>
          <p:cNvSpPr txBox="1"/>
          <p:nvPr/>
        </p:nvSpPr>
        <p:spPr>
          <a:xfrm>
            <a:off x="1797270" y="1583255"/>
            <a:ext cx="8692055" cy="2677656"/>
          </a:xfrm>
          <a:prstGeom prst="rect">
            <a:avLst/>
          </a:prstGeom>
          <a:noFill/>
        </p:spPr>
        <p:txBody>
          <a:bodyPr wrap="square">
            <a:spAutoFit/>
          </a:bodyPr>
          <a:lstStyle/>
          <a:p>
            <a:pPr algn="ctr"/>
            <a:r>
              <a:rPr lang="es-MX" sz="2800" dirty="0">
                <a:solidFill>
                  <a:srgbClr val="FF0000"/>
                </a:solidFill>
              </a:rPr>
              <a:t>Condición de salud posterior a COVID-19 (U09.9), </a:t>
            </a:r>
            <a:r>
              <a:rPr lang="es-MX" sz="2800" dirty="0"/>
              <a:t>“Este código opcional sirve para permitir un enlace con COVI-19”. Equivale a condiciones clínicas PostCOVID-19 o secuelas. Este término no debe usarse en los casos que aún presentan COVID-19 en fase activa, o en COVID-19 prolongado.</a:t>
            </a:r>
            <a:endParaRPr lang="es-CO" sz="2800" dirty="0"/>
          </a:p>
        </p:txBody>
      </p:sp>
    </p:spTree>
    <p:extLst>
      <p:ext uri="{BB962C8B-B14F-4D97-AF65-F5344CB8AC3E}">
        <p14:creationId xmlns:p14="http://schemas.microsoft.com/office/powerpoint/2010/main" val="4418357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E8E2D39-ABF1-4B75-BC62-0F872FB2D75C}"/>
              </a:ext>
            </a:extLst>
          </p:cNvPr>
          <p:cNvSpPr txBox="1"/>
          <p:nvPr/>
        </p:nvSpPr>
        <p:spPr>
          <a:xfrm>
            <a:off x="1996966" y="1692047"/>
            <a:ext cx="8198069" cy="3046988"/>
          </a:xfrm>
          <a:prstGeom prst="rect">
            <a:avLst/>
          </a:prstGeom>
          <a:noFill/>
        </p:spPr>
        <p:txBody>
          <a:bodyPr wrap="square">
            <a:spAutoFit/>
          </a:bodyPr>
          <a:lstStyle/>
          <a:p>
            <a:pPr algn="ctr"/>
            <a:r>
              <a:rPr lang="es-MX" sz="2400" dirty="0">
                <a:solidFill>
                  <a:srgbClr val="FF0000"/>
                </a:solidFill>
              </a:rPr>
              <a:t>Vacunas COVID-19 que causan efectos adversos en uso terapéutico, no especificados (U12.9) </a:t>
            </a:r>
            <a:r>
              <a:rPr lang="es-MX" sz="2400" dirty="0"/>
              <a:t>“En mortalidad puede ser usado en la codificación de causa antecedente y como causa antecedente originaria de defunción. Se recomienda informar el código de la naturaleza del efecto adverso. En morbilidad puede ser afección principal y como otras afecciones”. Se relaciona en la parte I o II del certificado de defunción según sea procedente (2). </a:t>
            </a:r>
            <a:endParaRPr lang="es-CO" sz="2400" dirty="0"/>
          </a:p>
        </p:txBody>
      </p:sp>
    </p:spTree>
    <p:extLst>
      <p:ext uri="{BB962C8B-B14F-4D97-AF65-F5344CB8AC3E}">
        <p14:creationId xmlns:p14="http://schemas.microsoft.com/office/powerpoint/2010/main" val="5527271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105508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771</TotalTime>
  <Words>3949</Words>
  <Application>Microsoft Office PowerPoint</Application>
  <PresentationFormat>Panorámica</PresentationFormat>
  <Paragraphs>529</Paragraphs>
  <Slides>60</Slides>
  <Notes>23</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60</vt:i4>
      </vt:variant>
    </vt:vector>
  </HeadingPairs>
  <TitlesOfParts>
    <vt:vector size="72" baseType="lpstr">
      <vt:lpstr>Arial</vt:lpstr>
      <vt:lpstr>Arial Narrow</vt:lpstr>
      <vt:lpstr>Arial Unicode MS</vt:lpstr>
      <vt:lpstr>Calibri</vt:lpstr>
      <vt:lpstr>Calibri (Cuerpo)</vt:lpstr>
      <vt:lpstr>Calibri Light</vt:lpstr>
      <vt:lpstr>Century Gothic</vt:lpstr>
      <vt:lpstr>Tahoma</vt:lpstr>
      <vt:lpstr>Wingdings</vt:lpstr>
      <vt:lpstr>Work Sans</vt:lpstr>
      <vt:lpstr>Work Sans Light</vt:lpstr>
      <vt:lpstr>Tema de Office</vt:lpstr>
      <vt:lpstr>Presentación de PowerPoint</vt:lpstr>
      <vt:lpstr>   ESTADÍSTICAS VITALES  Elehonora Argotty Pérez  MD-ESP-Salud Pública </vt:lpstr>
      <vt:lpstr>Presentación de PowerPoint</vt:lpstr>
      <vt:lpstr>Presentación de PowerPoint</vt:lpstr>
      <vt:lpstr>Presentación de PowerPoint</vt:lpstr>
      <vt:lpstr>Presentación de PowerPoint</vt:lpstr>
      <vt:lpstr>Utilidad del CD</vt:lpstr>
      <vt:lpstr>  Diagnósticos que afectan la calidad de la certificación de causas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PC701630</dc:creator>
  <cp:lastModifiedBy>PC</cp:lastModifiedBy>
  <cp:revision>64</cp:revision>
  <dcterms:created xsi:type="dcterms:W3CDTF">2024-01-24T22:07:26Z</dcterms:created>
  <dcterms:modified xsi:type="dcterms:W3CDTF">2024-04-25T22:41:13Z</dcterms:modified>
</cp:coreProperties>
</file>