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304" r:id="rId3"/>
    <p:sldId id="267" r:id="rId4"/>
    <p:sldId id="275" r:id="rId5"/>
    <p:sldId id="262" r:id="rId6"/>
    <p:sldId id="263" r:id="rId7"/>
    <p:sldId id="270" r:id="rId8"/>
    <p:sldId id="271" r:id="rId9"/>
    <p:sldId id="272" r:id="rId10"/>
    <p:sldId id="264" r:id="rId11"/>
    <p:sldId id="265" r:id="rId12"/>
    <p:sldId id="273" r:id="rId13"/>
    <p:sldId id="266" r:id="rId14"/>
    <p:sldId id="268" r:id="rId15"/>
    <p:sldId id="308" r:id="rId16"/>
    <p:sldId id="309" r:id="rId17"/>
    <p:sldId id="310" r:id="rId18"/>
    <p:sldId id="276" r:id="rId19"/>
    <p:sldId id="306" r:id="rId20"/>
    <p:sldId id="311" r:id="rId21"/>
    <p:sldId id="278" r:id="rId22"/>
    <p:sldId id="279" r:id="rId23"/>
    <p:sldId id="312" r:id="rId24"/>
    <p:sldId id="281" r:id="rId25"/>
    <p:sldId id="282" r:id="rId26"/>
    <p:sldId id="284" r:id="rId27"/>
    <p:sldId id="313" r:id="rId28"/>
    <p:sldId id="285" r:id="rId29"/>
    <p:sldId id="286" r:id="rId30"/>
    <p:sldId id="287" r:id="rId31"/>
    <p:sldId id="288" r:id="rId32"/>
    <p:sldId id="289" r:id="rId33"/>
    <p:sldId id="290" r:id="rId34"/>
    <p:sldId id="291" r:id="rId35"/>
    <p:sldId id="292" r:id="rId36"/>
    <p:sldId id="298" r:id="rId37"/>
    <p:sldId id="299" r:id="rId38"/>
    <p:sldId id="307" r:id="rId39"/>
    <p:sldId id="297" r:id="rId40"/>
    <p:sldId id="314" r:id="rId41"/>
    <p:sldId id="261" r:id="rId4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00FF"/>
    <a:srgbClr val="00CC66"/>
    <a:srgbClr val="34E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showGuides="1">
      <p:cViewPr varScale="1">
        <p:scale>
          <a:sx n="83" d="100"/>
          <a:sy n="83" d="100"/>
        </p:scale>
        <p:origin x="156" y="90"/>
      </p:cViewPr>
      <p:guideLst>
        <p:guide orient="horz" pos="2160"/>
        <p:guide pos="2880"/>
      </p:guideLst>
    </p:cSldViewPr>
  </p:slideViewPr>
  <p:notesTextViewPr>
    <p:cViewPr>
      <p:scale>
        <a:sx n="1" d="1"/>
        <a:sy n="1" d="1"/>
      </p:scale>
      <p:origin x="0" y="0"/>
    </p:cViewPr>
  </p:notesTextViewPr>
  <p:gridSpacing cx="72008" cy="72008"/>
</p:viewPr>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77" name="4 Subtítulo"/>
          <p:cNvSpPr txBox="1">
            <a:spLocks/>
          </p:cNvSpPr>
          <p:nvPr/>
        </p:nvSpPr>
        <p:spPr bwMode="auto">
          <a:xfrm>
            <a:off x="1146449" y="5606161"/>
            <a:ext cx="6851101" cy="360363"/>
          </a:xfrm>
          <a:prstGeom prst="rect">
            <a:avLst/>
          </a:prstGeom>
          <a:noFill/>
          <a:ln w="9525">
            <a:noFill/>
            <a:miter lim="800000"/>
            <a:headEnd/>
            <a:tailEnd/>
          </a:ln>
        </p:spPr>
        <p:txBody>
          <a:bodyPr/>
          <a:lstStyle/>
          <a:p>
            <a:pPr algn="ctr">
              <a:spcBef>
                <a:spcPct val="20000"/>
              </a:spcBef>
            </a:pPr>
            <a:r>
              <a:rPr lang="es-CO" sz="1600" b="1" dirty="0">
                <a:solidFill>
                  <a:schemeClr val="accent1"/>
                </a:solidFill>
                <a:latin typeface="Times New Roman" pitchFamily="18" charset="0"/>
                <a:cs typeface="Times New Roman" pitchFamily="18" charset="0"/>
              </a:rPr>
              <a:t> GESTIÓN AMBIENTAL</a:t>
            </a: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902110"/>
            <a:ext cx="2040774" cy="1012415"/>
          </a:xfrm>
          <a:prstGeom prst="rect">
            <a:avLst/>
          </a:prstGeom>
        </p:spPr>
      </p:pic>
      <p:sp>
        <p:nvSpPr>
          <p:cNvPr id="9" name="6 Título"/>
          <p:cNvSpPr txBox="1">
            <a:spLocks/>
          </p:cNvSpPr>
          <p:nvPr/>
        </p:nvSpPr>
        <p:spPr>
          <a:xfrm>
            <a:off x="942699" y="2200021"/>
            <a:ext cx="7772400" cy="17478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3200" b="1" dirty="0">
                <a:solidFill>
                  <a:schemeClr val="accent1"/>
                </a:solidFill>
                <a:latin typeface="Algerian" panose="04020705040A02060702" pitchFamily="82" charset="0"/>
              </a:rPr>
              <a:t>MANEJO DE RESIDUOS HOSPITALARIOS  </a:t>
            </a:r>
          </a:p>
          <a:p>
            <a:r>
              <a:rPr lang="es-ES" sz="4000" b="1" dirty="0">
                <a:solidFill>
                  <a:schemeClr val="accent1"/>
                </a:solidFill>
                <a:latin typeface="Algerian" panose="04020705040A02060702" pitchFamily="82" charset="0"/>
              </a:rPr>
              <a:t>PGIRASA 2024</a:t>
            </a:r>
          </a:p>
        </p:txBody>
      </p:sp>
    </p:spTree>
    <p:extLst>
      <p:ext uri="{BB962C8B-B14F-4D97-AF65-F5344CB8AC3E}">
        <p14:creationId xmlns:p14="http://schemas.microsoft.com/office/powerpoint/2010/main" val="240181647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2" name="Rectángulo 1"/>
          <p:cNvSpPr/>
          <p:nvPr/>
        </p:nvSpPr>
        <p:spPr>
          <a:xfrm>
            <a:off x="2396253" y="920473"/>
            <a:ext cx="4590728" cy="646331"/>
          </a:xfrm>
          <a:prstGeom prst="rect">
            <a:avLst/>
          </a:prstGeom>
        </p:spPr>
        <p:txBody>
          <a:bodyPr wrap="square">
            <a:spAutoFit/>
          </a:bodyPr>
          <a:lstStyle/>
          <a:p>
            <a:pPr algn="ctr"/>
            <a:r>
              <a:rPr lang="es-CO" b="1" dirty="0">
                <a:solidFill>
                  <a:srgbClr val="00B0F0"/>
                </a:solidFill>
                <a:latin typeface="Arial" panose="020B0604020202020204" pitchFamily="34" charset="0"/>
                <a:cs typeface="Arial" panose="020B0604020202020204" pitchFamily="34" charset="0"/>
              </a:rPr>
              <a:t>INSTITUCIONES PRESTADORAS DE SERVICIOS  DE SALUD </a:t>
            </a:r>
            <a:endParaRPr lang="es-CO" dirty="0"/>
          </a:p>
        </p:txBody>
      </p:sp>
      <p:sp>
        <p:nvSpPr>
          <p:cNvPr id="11" name="6 Título"/>
          <p:cNvSpPr txBox="1">
            <a:spLocks/>
          </p:cNvSpPr>
          <p:nvPr/>
        </p:nvSpPr>
        <p:spPr>
          <a:xfrm>
            <a:off x="2396253" y="-89488"/>
            <a:ext cx="6921128" cy="5803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2800" b="1" dirty="0">
                <a:solidFill>
                  <a:schemeClr val="accent1"/>
                </a:solidFill>
                <a:latin typeface="Algerian" panose="04020705040A02060702" pitchFamily="82" charset="0"/>
              </a:rPr>
              <a:t>MANEJO DE RESIDUOS HOSPITALARIOS</a:t>
            </a:r>
          </a:p>
        </p:txBody>
      </p:sp>
      <p:sp>
        <p:nvSpPr>
          <p:cNvPr id="9" name="Rectángulo 8"/>
          <p:cNvSpPr/>
          <p:nvPr/>
        </p:nvSpPr>
        <p:spPr>
          <a:xfrm>
            <a:off x="7114032" y="6350000"/>
            <a:ext cx="2203349" cy="677108"/>
          </a:xfrm>
          <a:prstGeom prst="rect">
            <a:avLst/>
          </a:prstGeom>
        </p:spPr>
        <p:txBody>
          <a:bodyPr wrap="square">
            <a:spAutoFit/>
          </a:bodyPr>
          <a:lstStyle/>
          <a:p>
            <a:r>
              <a:rPr lang="es-ES" sz="2000" b="1" dirty="0">
                <a:solidFill>
                  <a:srgbClr val="00B0F0"/>
                </a:solidFill>
                <a:latin typeface="Aharoni" panose="02010803020104030203" pitchFamily="2" charset="-79"/>
                <a:cs typeface="Aharoni" panose="02010803020104030203" pitchFamily="2" charset="-79"/>
              </a:rPr>
              <a:t>PGIRASA 2024</a:t>
            </a:r>
          </a:p>
          <a:p>
            <a:endParaRPr lang="es-CO" dirty="0"/>
          </a:p>
        </p:txBody>
      </p:sp>
      <p:pic>
        <p:nvPicPr>
          <p:cNvPr id="10" name="Imagen 9" descr="https://www.clinicalaslajas.com/wp-content/uploads/2018/06/Nueva-Fachada.jpg"/>
          <p:cNvPicPr/>
          <p:nvPr/>
        </p:nvPicPr>
        <p:blipFill>
          <a:blip r:embed="rId4">
            <a:extLst>
              <a:ext uri="{28A0092B-C50C-407E-A947-70E740481C1C}">
                <a14:useLocalDpi xmlns:a14="http://schemas.microsoft.com/office/drawing/2010/main" val="0"/>
              </a:ext>
            </a:extLst>
          </a:blip>
          <a:srcRect/>
          <a:stretch>
            <a:fillRect/>
          </a:stretch>
        </p:blipFill>
        <p:spPr bwMode="auto">
          <a:xfrm>
            <a:off x="2285999" y="1905000"/>
            <a:ext cx="5248141" cy="3349580"/>
          </a:xfrm>
          <a:prstGeom prst="rect">
            <a:avLst/>
          </a:prstGeom>
          <a:noFill/>
          <a:ln>
            <a:noFill/>
          </a:ln>
        </p:spPr>
      </p:pic>
    </p:spTree>
    <p:extLst>
      <p:ext uri="{BB962C8B-B14F-4D97-AF65-F5344CB8AC3E}">
        <p14:creationId xmlns:p14="http://schemas.microsoft.com/office/powerpoint/2010/main" val="302490158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06046"/>
            <a:ext cx="9144000" cy="1877712"/>
          </a:xfrm>
          <a:prstGeom prst="rect">
            <a:avLst/>
          </a:prstGeom>
        </p:spPr>
      </p:pic>
      <p:sp>
        <p:nvSpPr>
          <p:cNvPr id="11" name="Rectangle 5"/>
          <p:cNvSpPr>
            <a:spLocks noGrp="1" noChangeArrowheads="1"/>
          </p:cNvSpPr>
          <p:nvPr>
            <p:ph idx="1"/>
          </p:nvPr>
        </p:nvSpPr>
        <p:spPr>
          <a:xfrm>
            <a:off x="457200" y="1537967"/>
            <a:ext cx="8229600" cy="3982370"/>
          </a:xfrm>
        </p:spPr>
        <p:txBody>
          <a:bodyPr lIns="90488" tIns="44450" rIns="90488" bIns="44450">
            <a:normAutofit fontScale="47500" lnSpcReduction="20000"/>
          </a:bodyPr>
          <a:lstStyle/>
          <a:p>
            <a:pPr algn="ctr">
              <a:buSzPct val="110000"/>
              <a:buNone/>
            </a:pPr>
            <a:r>
              <a:rPr lang="es-ES" altLang="es-CO" sz="2800" b="1" dirty="0"/>
              <a:t>   </a:t>
            </a:r>
          </a:p>
          <a:p>
            <a:pPr algn="ctr">
              <a:lnSpc>
                <a:spcPct val="120000"/>
              </a:lnSpc>
              <a:buSzPct val="110000"/>
              <a:buNone/>
            </a:pPr>
            <a:endParaRPr lang="es-ES" altLang="es-CO" sz="4500" dirty="0">
              <a:latin typeface="Arial" panose="020B0604020202020204" pitchFamily="34" charset="0"/>
              <a:cs typeface="Arial" panose="020B0604020202020204" pitchFamily="34" charset="0"/>
            </a:endParaRPr>
          </a:p>
          <a:p>
            <a:pPr algn="ctr">
              <a:lnSpc>
                <a:spcPct val="120000"/>
              </a:lnSpc>
              <a:buSzPct val="110000"/>
              <a:buNone/>
            </a:pPr>
            <a:r>
              <a:rPr lang="es-ES" altLang="es-CO" sz="5100" dirty="0">
                <a:latin typeface="Arial" panose="020B0604020202020204" pitchFamily="34" charset="0"/>
                <a:cs typeface="Arial" panose="020B0604020202020204" pitchFamily="34" charset="0"/>
              </a:rPr>
              <a:t>Documento que contiene de una manera organizada y coherente </a:t>
            </a:r>
            <a:r>
              <a:rPr lang="es-CO" altLang="es-CO" sz="5100" dirty="0">
                <a:latin typeface="Arial" panose="020B0604020202020204" pitchFamily="34" charset="0"/>
                <a:cs typeface="Arial" panose="020B0604020202020204" pitchFamily="34" charset="0"/>
              </a:rPr>
              <a:t>la gestión integral de los residuos generados en la atención en salud y otras actividades realizadas por los procesos misionales, estratégicos y de apoyo que se desarrollan en Clínica Las Lajas.</a:t>
            </a:r>
            <a:r>
              <a:rPr lang="es-ES" altLang="es-CO" sz="5100" dirty="0">
                <a:latin typeface="Arial" panose="020B0604020202020204" pitchFamily="34" charset="0"/>
                <a:cs typeface="Arial" panose="020B0604020202020204" pitchFamily="34" charset="0"/>
              </a:rPr>
              <a:t> Que tiene como objetivo  </a:t>
            </a:r>
            <a:r>
              <a:rPr lang="es-CO" altLang="es-CO" sz="5100" dirty="0">
                <a:latin typeface="Arial" panose="020B0604020202020204" pitchFamily="34" charset="0"/>
                <a:cs typeface="Arial" panose="020B0604020202020204" pitchFamily="34" charset="0"/>
              </a:rPr>
              <a:t>minimizar los </a:t>
            </a:r>
            <a:r>
              <a:rPr lang="es-CO" altLang="es-CO" sz="5100" b="1" dirty="0">
                <a:solidFill>
                  <a:srgbClr val="FF0000"/>
                </a:solidFill>
                <a:latin typeface="Arial" panose="020B0604020202020204" pitchFamily="34" charset="0"/>
                <a:cs typeface="Arial" panose="020B0604020202020204" pitchFamily="34" charset="0"/>
              </a:rPr>
              <a:t>RIESGOS e IMPACTO </a:t>
            </a:r>
            <a:r>
              <a:rPr lang="es-CO" altLang="es-CO" sz="5100" b="1" dirty="0">
                <a:latin typeface="Arial" panose="020B0604020202020204" pitchFamily="34" charset="0"/>
                <a:cs typeface="Arial" panose="020B0604020202020204" pitchFamily="34" charset="0"/>
              </a:rPr>
              <a:t> </a:t>
            </a:r>
            <a:r>
              <a:rPr lang="es-CO" altLang="es-CO" sz="5100" dirty="0">
                <a:latin typeface="Arial" panose="020B0604020202020204" pitchFamily="34" charset="0"/>
                <a:cs typeface="Arial" panose="020B0604020202020204" pitchFamily="34" charset="0"/>
              </a:rPr>
              <a:t>en el medio ambiente y salud de las personas</a:t>
            </a:r>
            <a:endParaRPr lang="es-ES" altLang="es-CO" sz="5100" dirty="0">
              <a:latin typeface="Arial" panose="020B0604020202020204" pitchFamily="34" charset="0"/>
              <a:cs typeface="Arial" panose="020B0604020202020204" pitchFamily="34" charset="0"/>
            </a:endParaRPr>
          </a:p>
          <a:p>
            <a:pPr algn="just" eaLnBrk="1" hangingPunct="1">
              <a:lnSpc>
                <a:spcPct val="90000"/>
              </a:lnSpc>
              <a:buSzPct val="110000"/>
              <a:buFont typeface="Wingdings" panose="05000000000000000000" pitchFamily="2" charset="2"/>
              <a:buNone/>
            </a:pPr>
            <a:r>
              <a:rPr lang="es-ES" altLang="es-CO" sz="1800" dirty="0">
                <a:latin typeface="Arial" panose="020B0604020202020204" pitchFamily="34" charset="0"/>
                <a:cs typeface="Arial" panose="020B0604020202020204" pitchFamily="34" charset="0"/>
              </a:rPr>
              <a:t>    </a:t>
            </a:r>
            <a:endParaRPr lang="es-ES" altLang="es-CO" sz="2400" b="1" dirty="0"/>
          </a:p>
        </p:txBody>
      </p:sp>
      <p:sp>
        <p:nvSpPr>
          <p:cNvPr id="9" name="6 Título"/>
          <p:cNvSpPr txBox="1">
            <a:spLocks/>
          </p:cNvSpPr>
          <p:nvPr/>
        </p:nvSpPr>
        <p:spPr>
          <a:xfrm>
            <a:off x="2396253" y="-89488"/>
            <a:ext cx="6921128" cy="5803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2800" b="1" dirty="0">
                <a:solidFill>
                  <a:schemeClr val="accent1"/>
                </a:solidFill>
                <a:latin typeface="Algerian" panose="04020705040A02060702" pitchFamily="82" charset="0"/>
              </a:rPr>
              <a:t>MANEJO DE RESIDUOS HOSPITALARIOS</a:t>
            </a:r>
          </a:p>
        </p:txBody>
      </p:sp>
      <p:sp>
        <p:nvSpPr>
          <p:cNvPr id="12" name="Rectángulo 11"/>
          <p:cNvSpPr/>
          <p:nvPr/>
        </p:nvSpPr>
        <p:spPr>
          <a:xfrm>
            <a:off x="7903080" y="6468321"/>
            <a:ext cx="1567440" cy="677108"/>
          </a:xfrm>
          <a:prstGeom prst="rect">
            <a:avLst/>
          </a:prstGeom>
        </p:spPr>
        <p:txBody>
          <a:bodyPr wrap="square">
            <a:spAutoFit/>
          </a:bodyPr>
          <a:lstStyle/>
          <a:p>
            <a:r>
              <a:rPr lang="es-ES" sz="2000" b="1" dirty="0">
                <a:solidFill>
                  <a:srgbClr val="00B0F0"/>
                </a:solidFill>
                <a:latin typeface="Aharoni" panose="02010803020104030203" pitchFamily="2" charset="-79"/>
                <a:cs typeface="Aharoni" panose="02010803020104030203" pitchFamily="2" charset="-79"/>
              </a:rPr>
              <a:t>PGIRASA</a:t>
            </a:r>
          </a:p>
          <a:p>
            <a:endParaRPr lang="es-CO" dirty="0"/>
          </a:p>
        </p:txBody>
      </p:sp>
      <p:sp>
        <p:nvSpPr>
          <p:cNvPr id="10" name="Rectángulo 9"/>
          <p:cNvSpPr/>
          <p:nvPr/>
        </p:nvSpPr>
        <p:spPr>
          <a:xfrm>
            <a:off x="901522" y="739024"/>
            <a:ext cx="7650050" cy="1754326"/>
          </a:xfrm>
          <a:prstGeom prst="rect">
            <a:avLst/>
          </a:prstGeom>
        </p:spPr>
        <p:txBody>
          <a:bodyPr wrap="square">
            <a:spAutoFit/>
          </a:bodyPr>
          <a:lstStyle/>
          <a:p>
            <a:pPr algn="ctr"/>
            <a:r>
              <a:rPr lang="es-ES" sz="3600" b="1" dirty="0">
                <a:solidFill>
                  <a:srgbClr val="00B0F0"/>
                </a:solidFill>
                <a:latin typeface="Aharoni" panose="02010803020104030203" pitchFamily="2" charset="-79"/>
                <a:cs typeface="Aharoni" panose="02010803020104030203" pitchFamily="2" charset="-79"/>
              </a:rPr>
              <a:t>PGIRASA</a:t>
            </a:r>
          </a:p>
          <a:p>
            <a:endParaRPr lang="es-CO" sz="3600" dirty="0"/>
          </a:p>
          <a:p>
            <a:endParaRPr lang="es-CO" sz="3600" dirty="0"/>
          </a:p>
        </p:txBody>
      </p:sp>
    </p:spTree>
    <p:extLst>
      <p:ext uri="{BB962C8B-B14F-4D97-AF65-F5344CB8AC3E}">
        <p14:creationId xmlns:p14="http://schemas.microsoft.com/office/powerpoint/2010/main" val="13439491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69" y="11720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01600"/>
            <a:ext cx="9144000" cy="1877712"/>
          </a:xfrm>
          <a:prstGeom prst="rect">
            <a:avLst/>
          </a:prstGeom>
        </p:spPr>
      </p:pic>
      <p:sp>
        <p:nvSpPr>
          <p:cNvPr id="2" name="Rectángulo 1"/>
          <p:cNvSpPr/>
          <p:nvPr/>
        </p:nvSpPr>
        <p:spPr>
          <a:xfrm>
            <a:off x="3299616" y="974439"/>
            <a:ext cx="2544767" cy="369332"/>
          </a:xfrm>
          <a:prstGeom prst="rect">
            <a:avLst/>
          </a:prstGeom>
        </p:spPr>
        <p:txBody>
          <a:bodyPr wrap="square">
            <a:spAutoFit/>
          </a:bodyPr>
          <a:lstStyle/>
          <a:p>
            <a:pPr algn="ctr"/>
            <a:r>
              <a:rPr lang="es-CO" altLang="es-CO" b="1" dirty="0">
                <a:solidFill>
                  <a:srgbClr val="00B0F0"/>
                </a:solidFill>
                <a:latin typeface="Arial" panose="020B0604020202020204" pitchFamily="34" charset="0"/>
                <a:cs typeface="Arial" panose="020B0604020202020204" pitchFamily="34" charset="0"/>
              </a:rPr>
              <a:t>MARCO LEGAL</a:t>
            </a:r>
            <a:endParaRPr lang="es-CO" dirty="0"/>
          </a:p>
        </p:txBody>
      </p:sp>
      <p:sp>
        <p:nvSpPr>
          <p:cNvPr id="14" name="CuadroTexto 13"/>
          <p:cNvSpPr txBox="1"/>
          <p:nvPr/>
        </p:nvSpPr>
        <p:spPr>
          <a:xfrm>
            <a:off x="530812" y="1399217"/>
            <a:ext cx="3340361" cy="3662541"/>
          </a:xfrm>
          <a:prstGeom prst="rect">
            <a:avLst/>
          </a:prstGeom>
          <a:noFill/>
        </p:spPr>
        <p:txBody>
          <a:bodyPr wrap="square" rtlCol="0">
            <a:spAutoFit/>
          </a:bodyPr>
          <a:lstStyle/>
          <a:p>
            <a:pPr marL="363538" indent="-363538" algn="just">
              <a:buFont typeface="Wingdings" pitchFamily="2" charset="2"/>
              <a:buChar char="Ø"/>
              <a:defRPr/>
            </a:pPr>
            <a:r>
              <a:rPr lang="es-MX" sz="1600" b="1" dirty="0">
                <a:latin typeface="Tahoma" pitchFamily="34" charset="0"/>
              </a:rPr>
              <a:t>Decreto 351 de 2014: Articulo 2°</a:t>
            </a:r>
          </a:p>
          <a:p>
            <a:pPr marL="363538" indent="-363538" algn="just">
              <a:buFont typeface="Arial" charset="0"/>
              <a:buNone/>
              <a:defRPr/>
            </a:pPr>
            <a:r>
              <a:rPr lang="es-MX" sz="1600" b="1" dirty="0">
                <a:latin typeface="Tahoma" pitchFamily="34" charset="0"/>
              </a:rPr>
              <a:t>   </a:t>
            </a:r>
          </a:p>
          <a:p>
            <a:pPr marL="363538" indent="-363538" algn="just">
              <a:buFont typeface="Arial" charset="0"/>
              <a:buNone/>
              <a:defRPr/>
            </a:pPr>
            <a:r>
              <a:rPr lang="es-MX" sz="1600" dirty="0">
                <a:latin typeface="Tahoma" pitchFamily="34" charset="0"/>
              </a:rPr>
              <a:t>   Aplicación:</a:t>
            </a:r>
            <a:endParaRPr lang="es-CO" sz="1600" dirty="0"/>
          </a:p>
          <a:p>
            <a:pPr marL="363538" indent="-363538" algn="just">
              <a:buFont typeface="Arial" charset="0"/>
              <a:buNone/>
              <a:defRPr/>
            </a:pPr>
            <a:r>
              <a:rPr lang="es-CO" sz="1600" dirty="0">
                <a:solidFill>
                  <a:srgbClr val="0000CC"/>
                </a:solidFill>
              </a:rPr>
              <a:t>Práctica médica </a:t>
            </a:r>
          </a:p>
          <a:p>
            <a:pPr marL="363538" indent="-363538" algn="just">
              <a:buFont typeface="Arial" charset="0"/>
              <a:buNone/>
              <a:defRPr/>
            </a:pPr>
            <a:r>
              <a:rPr lang="es-CO" sz="1600" dirty="0">
                <a:solidFill>
                  <a:srgbClr val="0000CC"/>
                </a:solidFill>
              </a:rPr>
              <a:t>Práctica odontológica</a:t>
            </a:r>
          </a:p>
          <a:p>
            <a:pPr marL="363538" indent="-363538" algn="just">
              <a:buFont typeface="Arial" charset="0"/>
              <a:buNone/>
              <a:defRPr/>
            </a:pPr>
            <a:r>
              <a:rPr lang="es-CO" sz="1600" dirty="0">
                <a:solidFill>
                  <a:srgbClr val="0000CC"/>
                </a:solidFill>
              </a:rPr>
              <a:t>Apoyo diagnóstico </a:t>
            </a:r>
          </a:p>
          <a:p>
            <a:pPr marL="363538" indent="-363538" algn="just">
              <a:buFont typeface="Arial" charset="0"/>
              <a:buNone/>
              <a:defRPr/>
            </a:pPr>
            <a:r>
              <a:rPr lang="es-CO" sz="1600" dirty="0">
                <a:solidFill>
                  <a:srgbClr val="0000CC"/>
                </a:solidFill>
              </a:rPr>
              <a:t> Apoyo terapéutico</a:t>
            </a:r>
          </a:p>
          <a:p>
            <a:pPr marL="363538" indent="-363538" algn="just">
              <a:buFont typeface="Arial" charset="0"/>
              <a:buNone/>
              <a:defRPr/>
            </a:pPr>
            <a:r>
              <a:rPr lang="es-CO" sz="1600" dirty="0">
                <a:solidFill>
                  <a:srgbClr val="0000CC"/>
                </a:solidFill>
              </a:rPr>
              <a:t>Otras actividades relacionadas con la</a:t>
            </a:r>
          </a:p>
          <a:p>
            <a:pPr marL="363538" indent="-363538" algn="just">
              <a:buFont typeface="Arial" charset="0"/>
              <a:buNone/>
              <a:defRPr/>
            </a:pPr>
            <a:r>
              <a:rPr lang="es-CO" sz="1600" dirty="0">
                <a:solidFill>
                  <a:srgbClr val="0000CC"/>
                </a:solidFill>
              </a:rPr>
              <a:t>salud humana</a:t>
            </a:r>
          </a:p>
          <a:p>
            <a:pPr algn="just"/>
            <a:endParaRPr lang="es-CO" b="1" dirty="0"/>
          </a:p>
          <a:p>
            <a:pPr algn="just"/>
            <a:endParaRPr lang="es-CO" b="1" dirty="0"/>
          </a:p>
          <a:p>
            <a:pPr algn="just"/>
            <a:endParaRPr lang="es-CO" b="1" dirty="0"/>
          </a:p>
          <a:p>
            <a:pPr algn="just"/>
            <a:endParaRPr lang="es-CO" dirty="0"/>
          </a:p>
        </p:txBody>
      </p:sp>
      <p:sp>
        <p:nvSpPr>
          <p:cNvPr id="15" name="CuadroTexto 14"/>
          <p:cNvSpPr txBox="1"/>
          <p:nvPr/>
        </p:nvSpPr>
        <p:spPr>
          <a:xfrm>
            <a:off x="5133035" y="1392987"/>
            <a:ext cx="3144995" cy="2523768"/>
          </a:xfrm>
          <a:prstGeom prst="rect">
            <a:avLst/>
          </a:prstGeom>
          <a:noFill/>
        </p:spPr>
        <p:txBody>
          <a:bodyPr wrap="square" rtlCol="0">
            <a:spAutoFit/>
          </a:bodyPr>
          <a:lstStyle/>
          <a:p>
            <a:pPr algn="just" hangingPunct="0"/>
            <a:r>
              <a:rPr lang="es-CO" sz="1400" b="1" dirty="0">
                <a:latin typeface="Arial" panose="020B0604020202020204" pitchFamily="34" charset="0"/>
                <a:cs typeface="Arial" panose="020B0604020202020204" pitchFamily="34" charset="0"/>
              </a:rPr>
              <a:t>DECRETO 780/2016</a:t>
            </a:r>
            <a:endParaRPr lang="es-CO" sz="1400" dirty="0">
              <a:latin typeface="Arial" panose="020B0604020202020204" pitchFamily="34" charset="0"/>
              <a:cs typeface="Arial" panose="020B0604020202020204" pitchFamily="34" charset="0"/>
            </a:endParaRPr>
          </a:p>
          <a:p>
            <a:pPr algn="just"/>
            <a:r>
              <a:rPr lang="es-CO" sz="1400" b="1" dirty="0">
                <a:latin typeface="Arial" panose="020B0604020202020204" pitchFamily="34" charset="0"/>
                <a:cs typeface="Arial" panose="020B0604020202020204" pitchFamily="34" charset="0"/>
              </a:rPr>
              <a:t>Ministerio de Salud y Protección Social.</a:t>
            </a:r>
          </a:p>
          <a:p>
            <a:pPr algn="just"/>
            <a:endParaRPr lang="es-CO" altLang="es-CO" sz="1400" b="1" dirty="0">
              <a:latin typeface="Arial" panose="020B0604020202020204" pitchFamily="34" charset="0"/>
              <a:cs typeface="Arial" panose="020B0604020202020204" pitchFamily="34" charset="0"/>
            </a:endParaRPr>
          </a:p>
          <a:p>
            <a:pPr algn="just"/>
            <a:r>
              <a:rPr lang="es-CO" sz="1400" dirty="0">
                <a:latin typeface="Arial" panose="020B0604020202020204" pitchFamily="34" charset="0"/>
                <a:cs typeface="Arial" panose="020B0604020202020204" pitchFamily="34" charset="0"/>
              </a:rPr>
              <a:t>Por medio del cual se expide el Decreto Único Reglamentario del</a:t>
            </a:r>
          </a:p>
          <a:p>
            <a:pPr algn="just"/>
            <a:r>
              <a:rPr lang="es-CO" sz="1400" dirty="0">
                <a:latin typeface="Arial" panose="020B0604020202020204" pitchFamily="34" charset="0"/>
                <a:cs typeface="Arial" panose="020B0604020202020204" pitchFamily="34" charset="0"/>
              </a:rPr>
              <a:t>Sector Salud y Protección Social" </a:t>
            </a:r>
          </a:p>
          <a:p>
            <a:pPr algn="just"/>
            <a:r>
              <a:rPr lang="es-CO" sz="1400" dirty="0">
                <a:latin typeface="Arial" panose="020B0604020202020204" pitchFamily="34" charset="0"/>
                <a:cs typeface="Arial" panose="020B0604020202020204" pitchFamily="34" charset="0"/>
              </a:rPr>
              <a:t>TÍTULO 10: Gestión integral de los residuos generados en la atención de</a:t>
            </a:r>
          </a:p>
          <a:p>
            <a:pPr algn="just"/>
            <a:r>
              <a:rPr lang="es-CO" sz="1400" dirty="0">
                <a:latin typeface="Arial" panose="020B0604020202020204" pitchFamily="34" charset="0"/>
                <a:cs typeface="Arial" panose="020B0604020202020204" pitchFamily="34" charset="0"/>
              </a:rPr>
              <a:t>Salud y otras actividades. </a:t>
            </a:r>
            <a:endParaRPr lang="es-CO" altLang="es-CO" sz="1400" dirty="0">
              <a:latin typeface="Arial" panose="020B0604020202020204" pitchFamily="34" charset="0"/>
              <a:cs typeface="Arial" panose="020B0604020202020204" pitchFamily="34" charset="0"/>
            </a:endParaRPr>
          </a:p>
          <a:p>
            <a:pPr algn="just"/>
            <a:endParaRPr lang="es-CO" dirty="0"/>
          </a:p>
        </p:txBody>
      </p:sp>
      <p:sp>
        <p:nvSpPr>
          <p:cNvPr id="5" name="Flecha izquierda y derecha 4"/>
          <p:cNvSpPr/>
          <p:nvPr/>
        </p:nvSpPr>
        <p:spPr>
          <a:xfrm>
            <a:off x="3556126" y="1916373"/>
            <a:ext cx="1576909" cy="5249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6 Título"/>
          <p:cNvSpPr txBox="1">
            <a:spLocks/>
          </p:cNvSpPr>
          <p:nvPr/>
        </p:nvSpPr>
        <p:spPr>
          <a:xfrm>
            <a:off x="2396253" y="-89488"/>
            <a:ext cx="6921128" cy="5803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2800" b="1" dirty="0">
                <a:solidFill>
                  <a:schemeClr val="accent1"/>
                </a:solidFill>
                <a:latin typeface="Algerian" panose="04020705040A02060702" pitchFamily="82" charset="0"/>
              </a:rPr>
              <a:t>MANEJO DE RESIDUOS HOSPITALARIOS</a:t>
            </a:r>
          </a:p>
        </p:txBody>
      </p:sp>
      <p:sp>
        <p:nvSpPr>
          <p:cNvPr id="13" name="Rectángulo 12"/>
          <p:cNvSpPr/>
          <p:nvPr/>
        </p:nvSpPr>
        <p:spPr>
          <a:xfrm>
            <a:off x="3705841" y="1952360"/>
            <a:ext cx="1528048" cy="677108"/>
          </a:xfrm>
          <a:prstGeom prst="rect">
            <a:avLst/>
          </a:prstGeom>
        </p:spPr>
        <p:txBody>
          <a:bodyPr wrap="square">
            <a:spAutoFit/>
          </a:bodyPr>
          <a:lstStyle/>
          <a:p>
            <a:r>
              <a:rPr lang="es-ES" sz="2000" b="1" dirty="0">
                <a:solidFill>
                  <a:srgbClr val="34EC46"/>
                </a:solidFill>
                <a:latin typeface="Aharoni" panose="02010803020104030203" pitchFamily="2" charset="-79"/>
                <a:cs typeface="Aharoni" panose="02010803020104030203" pitchFamily="2" charset="-79"/>
              </a:rPr>
              <a:t>PGIRASA</a:t>
            </a:r>
          </a:p>
          <a:p>
            <a:endParaRPr lang="es-CO" dirty="0">
              <a:solidFill>
                <a:srgbClr val="34EC46"/>
              </a:solidFill>
            </a:endParaRPr>
          </a:p>
        </p:txBody>
      </p:sp>
      <p:sp>
        <p:nvSpPr>
          <p:cNvPr id="16" name="Rectángulo 15"/>
          <p:cNvSpPr/>
          <p:nvPr/>
        </p:nvSpPr>
        <p:spPr>
          <a:xfrm>
            <a:off x="7749941" y="6350000"/>
            <a:ext cx="1567440" cy="677108"/>
          </a:xfrm>
          <a:prstGeom prst="rect">
            <a:avLst/>
          </a:prstGeom>
        </p:spPr>
        <p:txBody>
          <a:bodyPr wrap="square">
            <a:spAutoFit/>
          </a:bodyPr>
          <a:lstStyle/>
          <a:p>
            <a:r>
              <a:rPr lang="es-ES" sz="2000" b="1" dirty="0">
                <a:solidFill>
                  <a:srgbClr val="00B0F0"/>
                </a:solidFill>
                <a:latin typeface="Aharoni" panose="02010803020104030203" pitchFamily="2" charset="-79"/>
                <a:cs typeface="Aharoni" panose="02010803020104030203" pitchFamily="2" charset="-79"/>
              </a:rPr>
              <a:t>PGIRASA</a:t>
            </a:r>
          </a:p>
          <a:p>
            <a:endParaRPr lang="es-CO" dirty="0"/>
          </a:p>
        </p:txBody>
      </p:sp>
      <p:sp>
        <p:nvSpPr>
          <p:cNvPr id="12" name="Rectángulo 11"/>
          <p:cNvSpPr/>
          <p:nvPr/>
        </p:nvSpPr>
        <p:spPr>
          <a:xfrm>
            <a:off x="3158645" y="3866287"/>
            <a:ext cx="2544767" cy="646331"/>
          </a:xfrm>
          <a:prstGeom prst="rect">
            <a:avLst/>
          </a:prstGeom>
        </p:spPr>
        <p:txBody>
          <a:bodyPr wrap="square">
            <a:spAutoFit/>
          </a:bodyPr>
          <a:lstStyle/>
          <a:p>
            <a:pPr algn="ctr"/>
            <a:r>
              <a:rPr lang="es-CO" b="1" dirty="0">
                <a:solidFill>
                  <a:srgbClr val="0033CC"/>
                </a:solidFill>
              </a:rPr>
              <a:t>RESOLUCIÓN 2184 DE 2019 </a:t>
            </a:r>
          </a:p>
        </p:txBody>
      </p:sp>
      <p:sp>
        <p:nvSpPr>
          <p:cNvPr id="17" name="Flecha izquierda y derecha 16"/>
          <p:cNvSpPr/>
          <p:nvPr/>
        </p:nvSpPr>
        <p:spPr>
          <a:xfrm rot="16200000">
            <a:off x="3590317" y="2854184"/>
            <a:ext cx="1576909" cy="5249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8" name="Rectángulo 17"/>
          <p:cNvSpPr/>
          <p:nvPr/>
        </p:nvSpPr>
        <p:spPr>
          <a:xfrm rot="5400000">
            <a:off x="3470601" y="2942372"/>
            <a:ext cx="1528048" cy="677108"/>
          </a:xfrm>
          <a:prstGeom prst="rect">
            <a:avLst/>
          </a:prstGeom>
        </p:spPr>
        <p:txBody>
          <a:bodyPr wrap="square">
            <a:spAutoFit/>
          </a:bodyPr>
          <a:lstStyle/>
          <a:p>
            <a:r>
              <a:rPr lang="es-ES" sz="2000" b="1" dirty="0">
                <a:solidFill>
                  <a:srgbClr val="FF0000"/>
                </a:solidFill>
                <a:latin typeface="Aharoni" panose="02010803020104030203" pitchFamily="2" charset="-79"/>
                <a:cs typeface="Aharoni" panose="02010803020104030203" pitchFamily="2" charset="-79"/>
              </a:rPr>
              <a:t>NUEVO </a:t>
            </a:r>
          </a:p>
          <a:p>
            <a:endParaRPr lang="es-CO" dirty="0">
              <a:solidFill>
                <a:srgbClr val="34EC46"/>
              </a:solidFill>
            </a:endParaRPr>
          </a:p>
        </p:txBody>
      </p:sp>
      <p:sp>
        <p:nvSpPr>
          <p:cNvPr id="19" name="Rectángulo 18"/>
          <p:cNvSpPr/>
          <p:nvPr/>
        </p:nvSpPr>
        <p:spPr>
          <a:xfrm>
            <a:off x="1614567" y="4367952"/>
            <a:ext cx="6002906" cy="1754326"/>
          </a:xfrm>
          <a:prstGeom prst="rect">
            <a:avLst/>
          </a:prstGeom>
        </p:spPr>
        <p:txBody>
          <a:bodyPr wrap="square">
            <a:spAutoFit/>
          </a:bodyPr>
          <a:lstStyle/>
          <a:p>
            <a:pPr algn="just"/>
            <a:r>
              <a:rPr lang="es-ES_tradnl" dirty="0"/>
              <a:t>Ministerio de Ambiente y Desarrollo Sostenible, en conjunto con el Ministerio de Vivienda, Ciudad y Territorio, mediante Resolución, establecieron el código de colores unificado para la separación de residuos en</a:t>
            </a:r>
            <a:r>
              <a:rPr lang="es-ES_tradnl" i="1" dirty="0"/>
              <a:t> </a:t>
            </a:r>
            <a:r>
              <a:rPr lang="es-ES_tradnl" dirty="0"/>
              <a:t>la fuente. </a:t>
            </a:r>
            <a:r>
              <a:rPr lang="es-CO" dirty="0"/>
              <a:t>Por la cual se modifica la resolución 668 de 2016 sobre el uso racional de bolsas plásticas y se adoptan otras disposiciones.</a:t>
            </a:r>
            <a:endParaRPr lang="es-CO" b="1" dirty="0">
              <a:solidFill>
                <a:srgbClr val="0033CC"/>
              </a:solidFill>
            </a:endParaRPr>
          </a:p>
        </p:txBody>
      </p:sp>
    </p:spTree>
    <p:extLst>
      <p:ext uri="{BB962C8B-B14F-4D97-AF65-F5344CB8AC3E}">
        <p14:creationId xmlns:p14="http://schemas.microsoft.com/office/powerpoint/2010/main" val="299861615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4197375" y="489508"/>
            <a:ext cx="4316172" cy="1667569"/>
          </a:xfrm>
        </p:spPr>
        <p:txBody>
          <a:bodyPr anchor="b">
            <a:normAutofit/>
          </a:bodyPr>
          <a:lstStyle/>
          <a:p>
            <a:r>
              <a:rPr lang="es-CO" sz="3500" dirty="0"/>
              <a:t>¿</a:t>
            </a:r>
            <a:r>
              <a:rPr lang="es-CO" sz="3500" b="1" dirty="0"/>
              <a:t>Qué es un residuo?</a:t>
            </a:r>
          </a:p>
        </p:txBody>
      </p:sp>
      <p:pic>
        <p:nvPicPr>
          <p:cNvPr id="4" name="Imagen 3"/>
          <p:cNvPicPr>
            <a:picLocks noChangeAspect="1"/>
          </p:cNvPicPr>
          <p:nvPr/>
        </p:nvPicPr>
        <p:blipFill>
          <a:blip r:embed="rId2"/>
          <a:stretch>
            <a:fillRect/>
          </a:stretch>
        </p:blipFill>
        <p:spPr>
          <a:xfrm>
            <a:off x="801097" y="1443169"/>
            <a:ext cx="2907124" cy="3539967"/>
          </a:xfrm>
          <a:prstGeom prst="rect">
            <a:avLst/>
          </a:prstGeom>
        </p:spPr>
      </p:pic>
      <p:sp>
        <p:nvSpPr>
          <p:cNvPr id="3" name="Marcador de contenido 2"/>
          <p:cNvSpPr>
            <a:spLocks noGrp="1"/>
          </p:cNvSpPr>
          <p:nvPr>
            <p:ph idx="1"/>
          </p:nvPr>
        </p:nvSpPr>
        <p:spPr>
          <a:xfrm>
            <a:off x="4197376" y="2405894"/>
            <a:ext cx="4316172" cy="3197464"/>
          </a:xfrm>
        </p:spPr>
        <p:txBody>
          <a:bodyPr anchor="t">
            <a:normAutofit/>
          </a:bodyPr>
          <a:lstStyle/>
          <a:p>
            <a:pPr marL="0" indent="0">
              <a:buNone/>
            </a:pPr>
            <a:endParaRPr lang="es-CO" sz="1700" dirty="0"/>
          </a:p>
          <a:p>
            <a:pPr marL="0" indent="0">
              <a:buNone/>
            </a:pPr>
            <a:r>
              <a:rPr lang="es-CO" sz="1700" dirty="0"/>
              <a:t>La palabra residuo (con origen en el latín residuos) describe al material que pierde utilidad tras haber cumplido con su misión o servido para realizar un determinado trabajo. El concepto se emplea como sinónimo de basura por hacer referencia a los desechos que el hombre ha producido.</a:t>
            </a:r>
          </a:p>
          <a:p>
            <a:endParaRPr lang="es-CO" sz="1700" dirty="0"/>
          </a:p>
        </p:txBody>
      </p:sp>
      <p:sp>
        <p:nvSpPr>
          <p:cNvPr id="30" name="Rectangle 2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n 4">
            <a:extLst>
              <a:ext uri="{FF2B5EF4-FFF2-40B4-BE49-F238E27FC236}">
                <a16:creationId xmlns:a16="http://schemas.microsoft.com/office/drawing/2014/main" id="{64A8C865-6D9A-02D3-9E5F-C17EE21086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6" name="Imagen 5">
            <a:extLst>
              <a:ext uri="{FF2B5EF4-FFF2-40B4-BE49-F238E27FC236}">
                <a16:creationId xmlns:a16="http://schemas.microsoft.com/office/drawing/2014/main" id="{D893B149-0C67-49D9-4268-437580581E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006046"/>
            <a:ext cx="9144000" cy="1877712"/>
          </a:xfrm>
          <a:prstGeom prst="rect">
            <a:avLst/>
          </a:prstGeom>
        </p:spPr>
      </p:pic>
      <p:sp>
        <p:nvSpPr>
          <p:cNvPr id="8" name="CuadroTexto 7">
            <a:extLst>
              <a:ext uri="{FF2B5EF4-FFF2-40B4-BE49-F238E27FC236}">
                <a16:creationId xmlns:a16="http://schemas.microsoft.com/office/drawing/2014/main" id="{95F0EA05-6D96-8340-B745-536942EF102E}"/>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610330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67EF670-AE59-AE6C-D1D4-EBAF845FA3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229715"/>
            <a:ext cx="9144000" cy="1628285"/>
          </a:xfrm>
          <a:prstGeom prst="rect">
            <a:avLst/>
          </a:prstGeom>
        </p:spPr>
      </p:pic>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sz="3100" b="1" kern="1200" dirty="0">
                <a:solidFill>
                  <a:srgbClr val="FFFFFF"/>
                </a:solidFill>
                <a:latin typeface="+mj-lt"/>
                <a:ea typeface="+mj-ea"/>
                <a:cs typeface="+mj-cs"/>
              </a:rPr>
              <a:t>TIPOS DE RESIDUOS</a:t>
            </a:r>
          </a:p>
        </p:txBody>
      </p:sp>
      <p:pic>
        <p:nvPicPr>
          <p:cNvPr id="4" name="Marcador de contenido 3"/>
          <p:cNvPicPr>
            <a:picLocks noGrp="1" noChangeAspect="1"/>
          </p:cNvPicPr>
          <p:nvPr>
            <p:ph idx="1"/>
          </p:nvPr>
        </p:nvPicPr>
        <p:blipFill>
          <a:blip r:embed="rId3"/>
          <a:stretch>
            <a:fillRect/>
          </a:stretch>
        </p:blipFill>
        <p:spPr>
          <a:xfrm>
            <a:off x="3582987" y="1266488"/>
            <a:ext cx="5085525" cy="4322695"/>
          </a:xfrm>
          <a:prstGeom prst="rect">
            <a:avLst/>
          </a:prstGeom>
        </p:spPr>
      </p:pic>
      <p:pic>
        <p:nvPicPr>
          <p:cNvPr id="3" name="Imagen 2">
            <a:extLst>
              <a:ext uri="{FF2B5EF4-FFF2-40B4-BE49-F238E27FC236}">
                <a16:creationId xmlns:a16="http://schemas.microsoft.com/office/drawing/2014/main" id="{DB5B00BF-03D7-0B4F-882A-8FA20E22B1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5" name="CuadroTexto 4">
            <a:extLst>
              <a:ext uri="{FF2B5EF4-FFF2-40B4-BE49-F238E27FC236}">
                <a16:creationId xmlns:a16="http://schemas.microsoft.com/office/drawing/2014/main" id="{83C5B0E1-C498-7DA2-52CE-79D81CF41ECA}"/>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46676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6489C1E-FBC7-47FA-11B4-3661818BA5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229715"/>
            <a:ext cx="9144000" cy="1628285"/>
          </a:xfrm>
          <a:prstGeom prst="rect">
            <a:avLst/>
          </a:prstGeom>
        </p:spPr>
      </p:pic>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sz="3100" b="1" kern="1200" dirty="0">
                <a:solidFill>
                  <a:srgbClr val="FFFFFF"/>
                </a:solidFill>
                <a:latin typeface="+mj-lt"/>
                <a:ea typeface="+mj-ea"/>
                <a:cs typeface="+mj-cs"/>
              </a:rPr>
              <a:t>TIPOS DE RESIDUOS</a:t>
            </a:r>
          </a:p>
        </p:txBody>
      </p:sp>
      <p:pic>
        <p:nvPicPr>
          <p:cNvPr id="7" name="Marcador de contenido 6"/>
          <p:cNvPicPr>
            <a:picLocks noGrp="1" noChangeAspect="1"/>
          </p:cNvPicPr>
          <p:nvPr>
            <p:ph idx="1"/>
          </p:nvPr>
        </p:nvPicPr>
        <p:blipFill>
          <a:blip r:embed="rId3"/>
          <a:stretch>
            <a:fillRect/>
          </a:stretch>
        </p:blipFill>
        <p:spPr>
          <a:xfrm>
            <a:off x="3582987" y="910501"/>
            <a:ext cx="5085525" cy="5034668"/>
          </a:xfrm>
          <a:prstGeom prst="rect">
            <a:avLst/>
          </a:prstGeom>
        </p:spPr>
      </p:pic>
      <p:pic>
        <p:nvPicPr>
          <p:cNvPr id="4" name="Imagen 3">
            <a:extLst>
              <a:ext uri="{FF2B5EF4-FFF2-40B4-BE49-F238E27FC236}">
                <a16:creationId xmlns:a16="http://schemas.microsoft.com/office/drawing/2014/main" id="{F4AA4A42-DCEF-AECB-7C7C-63A026AACF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6" name="CuadroTexto 5">
            <a:extLst>
              <a:ext uri="{FF2B5EF4-FFF2-40B4-BE49-F238E27FC236}">
                <a16:creationId xmlns:a16="http://schemas.microsoft.com/office/drawing/2014/main" id="{9D2204BA-8006-00F6-3802-28C49847223E}"/>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1894127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sz="3100" b="1" kern="1200" dirty="0">
                <a:solidFill>
                  <a:srgbClr val="FFFFFF"/>
                </a:solidFill>
                <a:latin typeface="+mj-lt"/>
                <a:ea typeface="+mj-ea"/>
                <a:cs typeface="+mj-cs"/>
              </a:rPr>
              <a:t>TIPOS DE RESIDUOS</a:t>
            </a:r>
          </a:p>
        </p:txBody>
      </p:sp>
      <p:pic>
        <p:nvPicPr>
          <p:cNvPr id="6" name="Imagen 5"/>
          <p:cNvPicPr>
            <a:picLocks noChangeAspect="1"/>
          </p:cNvPicPr>
          <p:nvPr/>
        </p:nvPicPr>
        <p:blipFill>
          <a:blip r:embed="rId2"/>
          <a:stretch>
            <a:fillRect/>
          </a:stretch>
        </p:blipFill>
        <p:spPr>
          <a:xfrm>
            <a:off x="3582987" y="1895821"/>
            <a:ext cx="5085525" cy="3064028"/>
          </a:xfrm>
          <a:prstGeom prst="rect">
            <a:avLst/>
          </a:prstGeom>
        </p:spPr>
      </p:pic>
      <p:pic>
        <p:nvPicPr>
          <p:cNvPr id="3" name="Imagen 2">
            <a:extLst>
              <a:ext uri="{FF2B5EF4-FFF2-40B4-BE49-F238E27FC236}">
                <a16:creationId xmlns:a16="http://schemas.microsoft.com/office/drawing/2014/main" id="{A702995B-C995-7B20-BF2D-3FC0CA34C7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4" name="Imagen 3">
            <a:extLst>
              <a:ext uri="{FF2B5EF4-FFF2-40B4-BE49-F238E27FC236}">
                <a16:creationId xmlns:a16="http://schemas.microsoft.com/office/drawing/2014/main" id="{6D9509BC-3309-1937-25B2-145CD259C1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229715"/>
            <a:ext cx="9144000" cy="1628285"/>
          </a:xfrm>
          <a:prstGeom prst="rect">
            <a:avLst/>
          </a:prstGeom>
        </p:spPr>
      </p:pic>
      <p:sp>
        <p:nvSpPr>
          <p:cNvPr id="5" name="CuadroTexto 4">
            <a:extLst>
              <a:ext uri="{FF2B5EF4-FFF2-40B4-BE49-F238E27FC236}">
                <a16:creationId xmlns:a16="http://schemas.microsoft.com/office/drawing/2014/main" id="{FA06E6BE-F857-8795-D550-B6DD1A41EB39}"/>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245987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sz="3100" b="1" kern="1200" dirty="0">
                <a:solidFill>
                  <a:srgbClr val="FFFFFF"/>
                </a:solidFill>
                <a:latin typeface="+mj-lt"/>
                <a:ea typeface="+mj-ea"/>
                <a:cs typeface="+mj-cs"/>
              </a:rPr>
              <a:t>TIPOS DE RESIDUOS</a:t>
            </a:r>
          </a:p>
        </p:txBody>
      </p:sp>
      <p:pic>
        <p:nvPicPr>
          <p:cNvPr id="3" name="Imagen 2"/>
          <p:cNvPicPr>
            <a:picLocks noChangeAspect="1"/>
          </p:cNvPicPr>
          <p:nvPr/>
        </p:nvPicPr>
        <p:blipFill>
          <a:blip r:embed="rId2"/>
          <a:stretch>
            <a:fillRect/>
          </a:stretch>
        </p:blipFill>
        <p:spPr>
          <a:xfrm>
            <a:off x="3582987" y="1164777"/>
            <a:ext cx="5085525" cy="4526116"/>
          </a:xfrm>
          <a:prstGeom prst="rect">
            <a:avLst/>
          </a:prstGeom>
        </p:spPr>
      </p:pic>
      <p:pic>
        <p:nvPicPr>
          <p:cNvPr id="4" name="Imagen 3">
            <a:extLst>
              <a:ext uri="{FF2B5EF4-FFF2-40B4-BE49-F238E27FC236}">
                <a16:creationId xmlns:a16="http://schemas.microsoft.com/office/drawing/2014/main" id="{91F65802-E2C9-AC81-9F9B-AD16506C5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5" name="Imagen 4">
            <a:extLst>
              <a:ext uri="{FF2B5EF4-FFF2-40B4-BE49-F238E27FC236}">
                <a16:creationId xmlns:a16="http://schemas.microsoft.com/office/drawing/2014/main" id="{A44E31A7-0A1B-35D7-30EE-FF27C6DD73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690892"/>
            <a:ext cx="9143999" cy="1167107"/>
          </a:xfrm>
          <a:prstGeom prst="rect">
            <a:avLst/>
          </a:prstGeom>
        </p:spPr>
      </p:pic>
      <p:sp>
        <p:nvSpPr>
          <p:cNvPr id="6" name="CuadroTexto 5">
            <a:extLst>
              <a:ext uri="{FF2B5EF4-FFF2-40B4-BE49-F238E27FC236}">
                <a16:creationId xmlns:a16="http://schemas.microsoft.com/office/drawing/2014/main" id="{A8D8AE00-D13C-A329-FC42-0D0922DF753D}"/>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2711459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73537" y="1173481"/>
            <a:ext cx="7886700" cy="994172"/>
          </a:xfrm>
        </p:spPr>
        <p:txBody>
          <a:bodyPr>
            <a:normAutofit fontScale="90000"/>
          </a:bodyPr>
          <a:lstStyle/>
          <a:p>
            <a:pPr algn="ctr"/>
            <a:r>
              <a:rPr lang="es-CO" dirty="0"/>
              <a:t>¿</a:t>
            </a:r>
            <a:r>
              <a:rPr lang="es-CO" b="1" dirty="0"/>
              <a:t>QUE ES UN RESIDUO PELIGROSO ?</a:t>
            </a:r>
          </a:p>
        </p:txBody>
      </p:sp>
      <p:sp>
        <p:nvSpPr>
          <p:cNvPr id="3" name="Marcador de contenido 2"/>
          <p:cNvSpPr>
            <a:spLocks noGrp="1"/>
          </p:cNvSpPr>
          <p:nvPr>
            <p:ph idx="1"/>
          </p:nvPr>
        </p:nvSpPr>
        <p:spPr>
          <a:xfrm>
            <a:off x="1785896" y="2167653"/>
            <a:ext cx="6432192" cy="3071613"/>
          </a:xfrm>
        </p:spPr>
        <p:txBody>
          <a:bodyPr>
            <a:noAutofit/>
          </a:bodyPr>
          <a:lstStyle/>
          <a:p>
            <a:pPr marL="0" indent="0" algn="just">
              <a:buNone/>
            </a:pPr>
            <a:r>
              <a:rPr lang="es-CO" sz="2400" dirty="0"/>
              <a:t>Los residuos peligrosos se definen como aquellos residuos o desechos que por sus características corrosivas, reactivas, explosivas, tóxicas, inflamables, infecciosas o radiactivas pueden causar riesgos, daños o efectos no deseados, directos o indirectos, a la salud humana y el ambiente.</a:t>
            </a:r>
            <a:br>
              <a:rPr lang="es-CO" sz="2400" dirty="0"/>
            </a:br>
            <a:endParaRPr lang="es-CO" sz="2400" dirty="0"/>
          </a:p>
        </p:txBody>
      </p:sp>
      <p:pic>
        <p:nvPicPr>
          <p:cNvPr id="4" name="Imagen 3">
            <a:extLst>
              <a:ext uri="{FF2B5EF4-FFF2-40B4-BE49-F238E27FC236}">
                <a16:creationId xmlns:a16="http://schemas.microsoft.com/office/drawing/2014/main" id="{C8DB1544-1CFD-EE81-8B2F-288AFE86E6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5" name="CuadroTexto 4">
            <a:extLst>
              <a:ext uri="{FF2B5EF4-FFF2-40B4-BE49-F238E27FC236}">
                <a16:creationId xmlns:a16="http://schemas.microsoft.com/office/drawing/2014/main" id="{66B50033-8C20-B3A5-663A-621C23119B41}"/>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106487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0650" y="1346031"/>
            <a:ext cx="7886700" cy="1325563"/>
          </a:xfrm>
        </p:spPr>
        <p:txBody>
          <a:bodyPr/>
          <a:lstStyle/>
          <a:p>
            <a:pPr algn="ctr"/>
            <a:r>
              <a:rPr lang="es-CO" dirty="0"/>
              <a:t>¿</a:t>
            </a:r>
            <a:r>
              <a:rPr lang="es-CO" b="1" dirty="0"/>
              <a:t>QUE ES UN RESIDUO NO PELIGROSO?</a:t>
            </a:r>
          </a:p>
        </p:txBody>
      </p:sp>
      <p:sp>
        <p:nvSpPr>
          <p:cNvPr id="3" name="Marcador de contenido 2"/>
          <p:cNvSpPr>
            <a:spLocks noGrp="1"/>
          </p:cNvSpPr>
          <p:nvPr>
            <p:ph idx="1"/>
          </p:nvPr>
        </p:nvSpPr>
        <p:spPr>
          <a:xfrm>
            <a:off x="1785896" y="2671594"/>
            <a:ext cx="6447501" cy="2910580"/>
          </a:xfrm>
        </p:spPr>
        <p:txBody>
          <a:bodyPr>
            <a:noAutofit/>
          </a:bodyPr>
          <a:lstStyle/>
          <a:p>
            <a:pPr marL="0" indent="0" algn="just">
              <a:buNone/>
            </a:pPr>
            <a:r>
              <a:rPr lang="es-CO" sz="2700" dirty="0"/>
              <a:t>Se pueden definir como aquellos que no son ni inertes ni </a:t>
            </a:r>
            <a:r>
              <a:rPr lang="es-CO" sz="2700" b="1" dirty="0"/>
              <a:t>peligrosos</a:t>
            </a:r>
            <a:r>
              <a:rPr lang="es-CO" sz="2700" dirty="0"/>
              <a:t>. Así, por </a:t>
            </a:r>
            <a:r>
              <a:rPr lang="es-CO" sz="2700" b="1" dirty="0"/>
              <a:t>ejemplo,</a:t>
            </a:r>
            <a:r>
              <a:rPr lang="es-CO" sz="2700" dirty="0"/>
              <a:t> son </a:t>
            </a:r>
            <a:r>
              <a:rPr lang="es-CO" sz="2700" b="1" dirty="0"/>
              <a:t>residuos no peligrosos</a:t>
            </a:r>
            <a:r>
              <a:rPr lang="es-CO" sz="2700" dirty="0"/>
              <a:t> el plástico, el papel/cartón, o el metal, siempre que no estén contaminados por alguna sustancia </a:t>
            </a:r>
            <a:r>
              <a:rPr lang="es-CO" sz="2700" b="1" dirty="0"/>
              <a:t>peligrosa</a:t>
            </a:r>
            <a:r>
              <a:rPr lang="es-CO" sz="2700" dirty="0"/>
              <a:t>.</a:t>
            </a:r>
          </a:p>
        </p:txBody>
      </p:sp>
      <p:pic>
        <p:nvPicPr>
          <p:cNvPr id="4" name="Imagen 3">
            <a:extLst>
              <a:ext uri="{FF2B5EF4-FFF2-40B4-BE49-F238E27FC236}">
                <a16:creationId xmlns:a16="http://schemas.microsoft.com/office/drawing/2014/main" id="{EBF9D582-EFFB-8C0A-0D42-147F657671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5" name="CuadroTexto 4">
            <a:extLst>
              <a:ext uri="{FF2B5EF4-FFF2-40B4-BE49-F238E27FC236}">
                <a16:creationId xmlns:a16="http://schemas.microsoft.com/office/drawing/2014/main" id="{9B0D40FB-239D-6475-2500-14820774FBD2}"/>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298160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350041" y="586855"/>
            <a:ext cx="2401025" cy="3387497"/>
          </a:xfrm>
        </p:spPr>
        <p:txBody>
          <a:bodyPr anchor="b">
            <a:normAutofit/>
          </a:bodyPr>
          <a:lstStyle/>
          <a:p>
            <a:pPr algn="r"/>
            <a:r>
              <a:rPr lang="es-CO" sz="3500" dirty="0">
                <a:solidFill>
                  <a:srgbClr val="FFFFFF"/>
                </a:solidFill>
              </a:rPr>
              <a:t>¿QUE ES LA GESTION DE RESIDUOS?</a:t>
            </a:r>
          </a:p>
        </p:txBody>
      </p:sp>
      <p:sp>
        <p:nvSpPr>
          <p:cNvPr id="3" name="Marcador de contenido 2"/>
          <p:cNvSpPr>
            <a:spLocks noGrp="1"/>
          </p:cNvSpPr>
          <p:nvPr>
            <p:ph idx="1"/>
          </p:nvPr>
        </p:nvSpPr>
        <p:spPr>
          <a:xfrm>
            <a:off x="3607694" y="649480"/>
            <a:ext cx="4916510" cy="5546047"/>
          </a:xfrm>
        </p:spPr>
        <p:txBody>
          <a:bodyPr anchor="ctr">
            <a:normAutofit/>
          </a:bodyPr>
          <a:lstStyle/>
          <a:p>
            <a:pPr marL="0" indent="0" algn="just">
              <a:buNone/>
            </a:pPr>
            <a:r>
              <a:rPr lang="es-CO" sz="1700" dirty="0"/>
              <a:t>Podemos dar la definición de gestión de residuos como el proceso en el que intervienen diferentes actividades, todas necesarias, para </a:t>
            </a:r>
            <a:r>
              <a:rPr lang="es-CO" sz="1700" b="1" dirty="0"/>
              <a:t>poner solución a todos los residuos generados</a:t>
            </a:r>
            <a:r>
              <a:rPr lang="es-CO" sz="1700" dirty="0"/>
              <a:t>. Son 3 las principales </a:t>
            </a:r>
            <a:r>
              <a:rPr lang="es-CO" sz="1700" b="1" dirty="0"/>
              <a:t>fases de la gestión de residuos</a:t>
            </a:r>
            <a:r>
              <a:rPr lang="es-CO" sz="1700" dirty="0"/>
              <a:t>:</a:t>
            </a:r>
          </a:p>
          <a:p>
            <a:pPr algn="just"/>
            <a:r>
              <a:rPr lang="es-CO" sz="1700" b="1" dirty="0"/>
              <a:t>Recuperar y recoger los residuos:</a:t>
            </a:r>
            <a:r>
              <a:rPr lang="es-CO" sz="1700" dirty="0"/>
              <a:t> para ello, se usan contenedores en los que se deben depositar los residuos y en función del país y su sistema de gestión, se usan más o menos contenedores para clasificarlos y los colores pueden variar. Por ejemplo, hay países en los que existen contenedores para el plástico, para el papel, para residuos orgánicos, para el vidrio, entre otros.</a:t>
            </a:r>
          </a:p>
          <a:p>
            <a:pPr algn="just"/>
            <a:r>
              <a:rPr lang="es-CO" sz="1700" b="1" dirty="0"/>
              <a:t>Trasportar los residuos:</a:t>
            </a:r>
            <a:r>
              <a:rPr lang="es-CO" sz="1700" dirty="0"/>
              <a:t> en esta fase se llevan en camiones los residuos a las plantas de clasificación o tratamiento.</a:t>
            </a:r>
          </a:p>
          <a:p>
            <a:pPr algn="just"/>
            <a:r>
              <a:rPr lang="es-CO" sz="1700" b="1" dirty="0"/>
              <a:t>Tratamiento de residuos:</a:t>
            </a:r>
            <a:r>
              <a:rPr lang="es-CO" sz="1700" dirty="0"/>
              <a:t> en esta última fase de la gestión, los residuos sufren diferentes tratamientos dependiendo de su origen usando diferentes técnicas.</a:t>
            </a:r>
          </a:p>
          <a:p>
            <a:endParaRPr lang="es-CO" sz="1700" dirty="0"/>
          </a:p>
        </p:txBody>
      </p:sp>
      <p:pic>
        <p:nvPicPr>
          <p:cNvPr id="4" name="Imagen 3">
            <a:extLst>
              <a:ext uri="{FF2B5EF4-FFF2-40B4-BE49-F238E27FC236}">
                <a16:creationId xmlns:a16="http://schemas.microsoft.com/office/drawing/2014/main" id="{186F9994-626E-DBA3-708F-4B7CC47205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6" name="Imagen 5">
            <a:extLst>
              <a:ext uri="{FF2B5EF4-FFF2-40B4-BE49-F238E27FC236}">
                <a16:creationId xmlns:a16="http://schemas.microsoft.com/office/drawing/2014/main" id="{8D7184F2-C88B-38F0-1B42-D1C0D32C0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917714"/>
            <a:ext cx="9144000" cy="961598"/>
          </a:xfrm>
          <a:prstGeom prst="rect">
            <a:avLst/>
          </a:prstGeom>
        </p:spPr>
      </p:pic>
      <p:sp>
        <p:nvSpPr>
          <p:cNvPr id="7" name="CuadroTexto 6">
            <a:extLst>
              <a:ext uri="{FF2B5EF4-FFF2-40B4-BE49-F238E27FC236}">
                <a16:creationId xmlns:a16="http://schemas.microsoft.com/office/drawing/2014/main" id="{CF24E371-6909-4D78-3EDF-19A122F0D4F0}"/>
              </a:ext>
            </a:extLst>
          </p:cNvPr>
          <p:cNvSpPr txBox="1"/>
          <p:nvPr/>
        </p:nvSpPr>
        <p:spPr>
          <a:xfrm>
            <a:off x="3779949" y="1810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100509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54"/>
            <a:ext cx="9144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3429000" y="601744"/>
            <a:ext cx="5086350" cy="1338696"/>
          </a:xfrm>
        </p:spPr>
        <p:txBody>
          <a:bodyPr>
            <a:normAutofit/>
          </a:bodyPr>
          <a:lstStyle/>
          <a:p>
            <a:r>
              <a:rPr lang="es-CO" sz="3100" dirty="0"/>
              <a:t>¿QUE ES UNA SEGREGACION DE RESIDUOS?</a:t>
            </a:r>
          </a:p>
        </p:txBody>
      </p:sp>
      <p:pic>
        <p:nvPicPr>
          <p:cNvPr id="5" name="Picture 4" descr="Puertas abiertas">
            <a:extLst>
              <a:ext uri="{FF2B5EF4-FFF2-40B4-BE49-F238E27FC236}">
                <a16:creationId xmlns:a16="http://schemas.microsoft.com/office/drawing/2014/main" id="{07B89096-08CC-21E9-F56D-828CD52D815B}"/>
              </a:ext>
            </a:extLst>
          </p:cNvPr>
          <p:cNvPicPr>
            <a:picLocks noChangeAspect="1"/>
          </p:cNvPicPr>
          <p:nvPr/>
        </p:nvPicPr>
        <p:blipFill rotWithShape="1">
          <a:blip r:embed="rId2"/>
          <a:srcRect l="49994" r="22597" b="-1"/>
          <a:stretch/>
        </p:blipFill>
        <p:spPr>
          <a:xfrm>
            <a:off x="20" y="10"/>
            <a:ext cx="281604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Marcador de contenido 2"/>
          <p:cNvSpPr>
            <a:spLocks noGrp="1"/>
          </p:cNvSpPr>
          <p:nvPr>
            <p:ph idx="1"/>
          </p:nvPr>
        </p:nvSpPr>
        <p:spPr>
          <a:xfrm>
            <a:off x="3429000" y="2201958"/>
            <a:ext cx="5086350" cy="3900730"/>
          </a:xfrm>
        </p:spPr>
        <p:txBody>
          <a:bodyPr anchor="t">
            <a:normAutofit/>
          </a:bodyPr>
          <a:lstStyle/>
          <a:p>
            <a:pPr marL="0" indent="0">
              <a:buNone/>
            </a:pPr>
            <a:r>
              <a:rPr lang="es-CO" sz="1700" dirty="0"/>
              <a:t>La segregación de residuos en hospitales cobra gran importancia debido al especial tratamiento que requieren este tipo de residuos. Permitiendo a los profesionales sanitarios separar muy fácilmente en su lugar de trabajo los residuos que generan de forma segura, higiénica y sostenible.  Evitando, de este modo, contaminaciones, el contacto con residuos y el desperdicio de materiales (uso eficiente de éstos).</a:t>
            </a:r>
          </a:p>
        </p:txBody>
      </p:sp>
      <p:pic>
        <p:nvPicPr>
          <p:cNvPr id="4" name="Imagen 3">
            <a:extLst>
              <a:ext uri="{FF2B5EF4-FFF2-40B4-BE49-F238E27FC236}">
                <a16:creationId xmlns:a16="http://schemas.microsoft.com/office/drawing/2014/main" id="{3797EB18-6772-D450-89FA-D533091071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 y="5527342"/>
            <a:ext cx="9144000" cy="1106309"/>
          </a:xfrm>
          <a:prstGeom prst="rect">
            <a:avLst/>
          </a:prstGeom>
        </p:spPr>
      </p:pic>
      <p:pic>
        <p:nvPicPr>
          <p:cNvPr id="6" name="Imagen 5">
            <a:extLst>
              <a:ext uri="{FF2B5EF4-FFF2-40B4-BE49-F238E27FC236}">
                <a16:creationId xmlns:a16="http://schemas.microsoft.com/office/drawing/2014/main" id="{4D51BAD0-1847-9F07-F44D-AAB3451440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7" name="CuadroTexto 6">
            <a:extLst>
              <a:ext uri="{FF2B5EF4-FFF2-40B4-BE49-F238E27FC236}">
                <a16:creationId xmlns:a16="http://schemas.microsoft.com/office/drawing/2014/main" id="{29560E9A-0D8B-8D37-0E8A-144818D06F7E}"/>
              </a:ext>
            </a:extLst>
          </p:cNvPr>
          <p:cNvSpPr txBox="1"/>
          <p:nvPr/>
        </p:nvSpPr>
        <p:spPr>
          <a:xfrm>
            <a:off x="3686175" y="223841"/>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2941404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title"/>
          </p:nvPr>
        </p:nvSpPr>
        <p:spPr>
          <a:xfrm>
            <a:off x="885710" y="785000"/>
            <a:ext cx="7372350" cy="1325880"/>
          </a:xfrm>
        </p:spPr>
        <p:txBody>
          <a:bodyPr anchor="b">
            <a:normAutofit/>
          </a:bodyPr>
          <a:lstStyle/>
          <a:p>
            <a:pPr algn="ctr"/>
            <a:r>
              <a:rPr lang="es-CO" sz="3100" dirty="0"/>
              <a:t>IMPORTANCIA DE REALIZAR UNA CORRECTA SEGREGACION DE RESIDUOS HOSPITALARIOS</a:t>
            </a:r>
            <a:r>
              <a:rPr lang="es-CO" sz="3100" dirty="0">
                <a:solidFill>
                  <a:schemeClr val="tx2"/>
                </a:solidFill>
              </a:rPr>
              <a:t>.</a:t>
            </a:r>
          </a:p>
        </p:txBody>
      </p:sp>
      <p:grpSp>
        <p:nvGrpSpPr>
          <p:cNvPr id="15" name="Group 14">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1"/>
            <a:ext cx="2521551" cy="2522849"/>
            <a:chOff x="-305" y="-1"/>
            <a:chExt cx="3832880" cy="2876136"/>
          </a:xfrm>
        </p:grpSpPr>
        <p:sp>
          <p:nvSpPr>
            <p:cNvPr id="16" name="Freeform: Shape 15">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Marcador de contenido 2"/>
          <p:cNvSpPr>
            <a:spLocks noGrp="1"/>
          </p:cNvSpPr>
          <p:nvPr>
            <p:ph idx="1"/>
          </p:nvPr>
        </p:nvSpPr>
        <p:spPr>
          <a:xfrm>
            <a:off x="587639" y="2196653"/>
            <a:ext cx="3845172" cy="3227626"/>
          </a:xfrm>
        </p:spPr>
        <p:txBody>
          <a:bodyPr anchor="ctr">
            <a:normAutofit/>
          </a:bodyPr>
          <a:lstStyle/>
          <a:p>
            <a:pPr marL="0" indent="0" algn="just">
              <a:buNone/>
            </a:pPr>
            <a:r>
              <a:rPr lang="es-CO" sz="1600" dirty="0"/>
              <a:t>Los residuos hospitalarios pueden producir contaminación y enfermedades si no se los maneja adecuadamente. Los residuos infecciosos, especialmente los cortopunzantes, presentan un riesgo para quienes puedan entrar en contacto con ellos. De acuerdo con las estimaciones de la Organización Mundial de la Salud (OMS), la carga global de las enfermedades por exposición ocupacional entre el personal de la salud corresponde en un 40% a las infecciones por hepatitis B y un 2,5% a las infecciones por VIH</a:t>
            </a:r>
          </a:p>
        </p:txBody>
      </p:sp>
      <p:grpSp>
        <p:nvGrpSpPr>
          <p:cNvPr id="21" name="Group 20">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7370340" y="5084569"/>
            <a:ext cx="2151670" cy="1395192"/>
            <a:chOff x="-305" y="-4155"/>
            <a:chExt cx="2514948" cy="2174333"/>
          </a:xfrm>
        </p:grpSpPr>
        <p:sp>
          <p:nvSpPr>
            <p:cNvPr id="22" name="Freeform: Shape 21">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25" name="Freeform: Shape 24">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Imagen 5"/>
          <p:cNvPicPr>
            <a:picLocks noChangeAspect="1"/>
          </p:cNvPicPr>
          <p:nvPr/>
        </p:nvPicPr>
        <p:blipFill>
          <a:blip r:embed="rId2"/>
          <a:stretch>
            <a:fillRect/>
          </a:stretch>
        </p:blipFill>
        <p:spPr>
          <a:xfrm rot="21600000">
            <a:off x="4822033" y="3084394"/>
            <a:ext cx="3716020" cy="1942612"/>
          </a:xfrm>
          <a:prstGeom prst="rect">
            <a:avLst/>
          </a:prstGeom>
        </p:spPr>
      </p:pic>
      <p:pic>
        <p:nvPicPr>
          <p:cNvPr id="4" name="Imagen 3">
            <a:extLst>
              <a:ext uri="{FF2B5EF4-FFF2-40B4-BE49-F238E27FC236}">
                <a16:creationId xmlns:a16="http://schemas.microsoft.com/office/drawing/2014/main" id="{C92C3174-6071-5324-ED23-BE5116FD4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 y="5510053"/>
            <a:ext cx="9295288" cy="1325881"/>
          </a:xfrm>
          <a:prstGeom prst="rect">
            <a:avLst/>
          </a:prstGeom>
        </p:spPr>
      </p:pic>
      <p:pic>
        <p:nvPicPr>
          <p:cNvPr id="5" name="Imagen 4">
            <a:extLst>
              <a:ext uri="{FF2B5EF4-FFF2-40B4-BE49-F238E27FC236}">
                <a16:creationId xmlns:a16="http://schemas.microsoft.com/office/drawing/2014/main" id="{166321C0-9F39-933B-CEA7-E6E2BB10D0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sp>
        <p:nvSpPr>
          <p:cNvPr id="7" name="CuadroTexto 6">
            <a:extLst>
              <a:ext uri="{FF2B5EF4-FFF2-40B4-BE49-F238E27FC236}">
                <a16:creationId xmlns:a16="http://schemas.microsoft.com/office/drawing/2014/main" id="{8B66C8F2-D977-29C3-C5E2-F12115A0355B}"/>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spTree>
    <p:extLst>
      <p:ext uri="{BB962C8B-B14F-4D97-AF65-F5344CB8AC3E}">
        <p14:creationId xmlns:p14="http://schemas.microsoft.com/office/powerpoint/2010/main" val="1573654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 name="Título 1"/>
          <p:cNvSpPr>
            <a:spLocks noGrp="1"/>
          </p:cNvSpPr>
          <p:nvPr>
            <p:ph type="title"/>
          </p:nvPr>
        </p:nvSpPr>
        <p:spPr>
          <a:xfrm>
            <a:off x="884419" y="1280679"/>
            <a:ext cx="7375161" cy="1325563"/>
          </a:xfrm>
        </p:spPr>
        <p:txBody>
          <a:bodyPr anchor="b">
            <a:normAutofit/>
          </a:bodyPr>
          <a:lstStyle/>
          <a:p>
            <a:pPr algn="ctr"/>
            <a:r>
              <a:rPr lang="es-CO" sz="3100" dirty="0"/>
              <a:t>PLAN DE GESTION INTEGRAL DE RESIDUOS HOSPITALARIOS Y OTRAS ACTIVIDADES</a:t>
            </a:r>
          </a:p>
        </p:txBody>
      </p:sp>
      <p:grpSp>
        <p:nvGrpSpPr>
          <p:cNvPr id="13" name="Group 12">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7417" y="0"/>
            <a:ext cx="2926583" cy="2382977"/>
            <a:chOff x="6867015" y="-1"/>
            <a:chExt cx="5324985" cy="3251912"/>
          </a:xfrm>
          <a:solidFill>
            <a:schemeClr val="accent5">
              <a:alpha val="10000"/>
            </a:schemeClr>
          </a:solidFill>
        </p:grpSpPr>
        <p:sp>
          <p:nvSpPr>
            <p:cNvPr id="14" name="Freeform: Shape 13">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Marcador de contenido 2"/>
          <p:cNvSpPr>
            <a:spLocks noGrp="1"/>
          </p:cNvSpPr>
          <p:nvPr>
            <p:ph idx="1"/>
          </p:nvPr>
        </p:nvSpPr>
        <p:spPr>
          <a:xfrm>
            <a:off x="884419" y="2890979"/>
            <a:ext cx="7375161" cy="2693976"/>
          </a:xfrm>
        </p:spPr>
        <p:txBody>
          <a:bodyPr>
            <a:normAutofit/>
          </a:bodyPr>
          <a:lstStyle/>
          <a:p>
            <a:pPr marL="0" indent="0" algn="just">
              <a:buNone/>
            </a:pPr>
            <a:r>
              <a:rPr lang="es-CO" sz="1600" dirty="0"/>
              <a:t>La gestión integral, implica la planeación y cobertura de las actividades relacionadas con la gestión de los residuos hospitalarios y similares desde la generación hasta su disposición final. Incluye los aspectos de generación, segregación, movimiento interno, almacenamiento intermedio y/o central, desactivación, (gestión interna), recolección, transporte, tratamiento y/o disposición final (gestión externa).</a:t>
            </a:r>
          </a:p>
          <a:p>
            <a:endParaRPr lang="es-CO" sz="1600" dirty="0">
              <a:solidFill>
                <a:schemeClr val="tx2"/>
              </a:solidFill>
            </a:endParaRPr>
          </a:p>
        </p:txBody>
      </p:sp>
      <p:grpSp>
        <p:nvGrpSpPr>
          <p:cNvPr id="19" name="Group 18">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174211" cy="2175328"/>
            <a:chOff x="-305" y="-1"/>
            <a:chExt cx="3832880" cy="2876136"/>
          </a:xfrm>
        </p:grpSpPr>
        <p:sp>
          <p:nvSpPr>
            <p:cNvPr id="20" name="Freeform: Shape 19">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Imagen 3">
            <a:extLst>
              <a:ext uri="{FF2B5EF4-FFF2-40B4-BE49-F238E27FC236}">
                <a16:creationId xmlns:a16="http://schemas.microsoft.com/office/drawing/2014/main" id="{6D400280-A63D-FED8-B9B6-B08C1067C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144" y="155184"/>
            <a:ext cx="1530581" cy="759311"/>
          </a:xfrm>
          <a:prstGeom prst="rect">
            <a:avLst/>
          </a:prstGeom>
        </p:spPr>
      </p:pic>
      <p:sp>
        <p:nvSpPr>
          <p:cNvPr id="5" name="CuadroTexto 4">
            <a:extLst>
              <a:ext uri="{FF2B5EF4-FFF2-40B4-BE49-F238E27FC236}">
                <a16:creationId xmlns:a16="http://schemas.microsoft.com/office/drawing/2014/main" id="{3BA974D7-6149-F14F-BAAA-63A43A432C3B}"/>
              </a:ext>
            </a:extLst>
          </p:cNvPr>
          <p:cNvSpPr txBox="1"/>
          <p:nvPr/>
        </p:nvSpPr>
        <p:spPr>
          <a:xfrm>
            <a:off x="3028950" y="536919"/>
            <a:ext cx="4572000" cy="369332"/>
          </a:xfrm>
          <a:prstGeom prst="rect">
            <a:avLst/>
          </a:prstGeom>
          <a:noFill/>
        </p:spPr>
        <p:txBody>
          <a:bodyPr wrap="square">
            <a:spAutoFit/>
          </a:bodyPr>
          <a:lstStyle/>
          <a:p>
            <a:r>
              <a:rPr lang="es-ES" sz="1800" b="1" dirty="0">
                <a:solidFill>
                  <a:schemeClr val="accent1"/>
                </a:solidFill>
                <a:latin typeface="Algerian" panose="04020705040A02060702" pitchFamily="82" charset="0"/>
              </a:rPr>
              <a:t>MANEJO DE RESIDUOS HOSPITALARIOS</a:t>
            </a:r>
          </a:p>
        </p:txBody>
      </p:sp>
      <p:pic>
        <p:nvPicPr>
          <p:cNvPr id="6" name="Imagen 5">
            <a:extLst>
              <a:ext uri="{FF2B5EF4-FFF2-40B4-BE49-F238E27FC236}">
                <a16:creationId xmlns:a16="http://schemas.microsoft.com/office/drawing/2014/main" id="{277454C6-9426-343E-7DDB-02B79BD22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 y="5510053"/>
            <a:ext cx="9144227" cy="1325881"/>
          </a:xfrm>
          <a:prstGeom prst="rect">
            <a:avLst/>
          </a:prstGeom>
        </p:spPr>
      </p:pic>
    </p:spTree>
    <p:extLst>
      <p:ext uri="{BB962C8B-B14F-4D97-AF65-F5344CB8AC3E}">
        <p14:creationId xmlns:p14="http://schemas.microsoft.com/office/powerpoint/2010/main" val="1041407971"/>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4118</TotalTime>
  <Words>1459</Words>
  <Application>Microsoft Office PowerPoint</Application>
  <PresentationFormat>Presentación en pantalla (4:3)</PresentationFormat>
  <Paragraphs>143</Paragraphs>
  <Slides>41</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41</vt:i4>
      </vt:variant>
    </vt:vector>
  </HeadingPairs>
  <TitlesOfParts>
    <vt:vector size="52" baseType="lpstr">
      <vt:lpstr>Aharoni</vt:lpstr>
      <vt:lpstr>Algerian</vt:lpstr>
      <vt:lpstr>Arial</vt:lpstr>
      <vt:lpstr>Arial</vt:lpstr>
      <vt:lpstr>Calibri</vt:lpstr>
      <vt:lpstr>Calibri Light</vt:lpstr>
      <vt:lpstr>open_sansregular</vt:lpstr>
      <vt:lpstr>Tahoma</vt:lpstr>
      <vt:lpstr>Times New Roman</vt:lpstr>
      <vt:lpstr>Wingdings</vt:lpstr>
      <vt:lpstr>Tema de Office</vt:lpstr>
      <vt:lpstr>Presentación de PowerPoint</vt:lpstr>
      <vt:lpstr>Presentación de PowerPoint</vt:lpstr>
      <vt:lpstr>Presentación de PowerPoint</vt:lpstr>
      <vt:lpstr>Presentación de PowerPoint</vt:lpstr>
      <vt:lpstr>¿Qué es un residuo?</vt:lpstr>
      <vt:lpstr>TIPOS DE RESIDUOS</vt:lpstr>
      <vt:lpstr>TIPOS DE RESIDUOS</vt:lpstr>
      <vt:lpstr>TIPOS DE RESIDUOS</vt:lpstr>
      <vt:lpstr>TIPOS DE RESIDUOS</vt:lpstr>
      <vt:lpstr>¿QUE ES UN RESIDUO PELIGROSO ?</vt:lpstr>
      <vt:lpstr>¿QUE ES UN RESIDUO NO PELIGROSO?</vt:lpstr>
      <vt:lpstr>¿QUE ES LA GESTION DE RESIDUOS?</vt:lpstr>
      <vt:lpstr>¿QUE ES UNA SEGREGACION DE RESIDUOS?</vt:lpstr>
      <vt:lpstr>IMPORTANCIA DE REALIZAR UNA CORRECTA SEGREGACION DE RESIDUOS HOSPITALARIOS.</vt:lpstr>
      <vt:lpstr>PLAN DE GESTION INTEGRAL DE RESIDUOS HOSPITALARIOS Y OTRAS ACTIVIDADES</vt:lpstr>
      <vt:lpstr>GESTION INTERNA DE RESIDUOS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RESIDUOS   PELIGROSOS </vt:lpstr>
      <vt:lpstr>Presentación de PowerPoint</vt:lpstr>
      <vt:lpstr>Presentación de PowerPoint</vt:lpstr>
      <vt:lpstr>Presentación de PowerPoint</vt:lpstr>
      <vt:lpstr>Presentación de PowerPoint</vt:lpstr>
      <vt:lpstr>RESIDUOS QUIMICOS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ETCLINLAJAS2</dc:creator>
  <cp:lastModifiedBy>ERIKA VIVIANA GUERRERO ESTRADA</cp:lastModifiedBy>
  <cp:revision>281</cp:revision>
  <dcterms:created xsi:type="dcterms:W3CDTF">2018-01-25T14:07:46Z</dcterms:created>
  <dcterms:modified xsi:type="dcterms:W3CDTF">2024-05-20T16:28:05Z</dcterms:modified>
</cp:coreProperties>
</file>