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3" r:id="rId4"/>
    <p:sldId id="274" r:id="rId5"/>
    <p:sldId id="275" r:id="rId6"/>
    <p:sldId id="276" r:id="rId7"/>
    <p:sldId id="277" r:id="rId8"/>
    <p:sldId id="279" r:id="rId9"/>
    <p:sldId id="280" r:id="rId10"/>
    <p:sldId id="281" r:id="rId11"/>
    <p:sldId id="282" r:id="rId12"/>
    <p:sldId id="283" r:id="rId13"/>
    <p:sldId id="278" r:id="rId14"/>
    <p:sldId id="284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167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095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564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299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018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524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18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131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823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835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290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FCCA8-F70C-49A0-9996-C13DD67D6737}" type="datetimeFigureOut">
              <a:rPr lang="es-CO" smtClean="0"/>
              <a:t>15/05/2024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9830D-F68C-4739-9BFA-AC52783E1C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39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4814BD5-C8F8-406A-9504-67B301AB6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3089"/>
          </a:xfrm>
          <a:prstGeom prst="rect">
            <a:avLst/>
          </a:prstGeom>
        </p:spPr>
      </p:pic>
      <p:sp>
        <p:nvSpPr>
          <p:cNvPr id="4" name="6 Título">
            <a:extLst>
              <a:ext uri="{FF2B5EF4-FFF2-40B4-BE49-F238E27FC236}">
                <a16:creationId xmlns="" xmlns:a16="http://schemas.microsoft.com/office/drawing/2014/main" id="{E30241D5-1CAA-42B3-94EF-66FCF3F2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6150" y="2585258"/>
            <a:ext cx="5829300" cy="1110629"/>
          </a:xfrm>
        </p:spPr>
        <p:txBody>
          <a:bodyPr>
            <a:normAutofit/>
          </a:bodyPr>
          <a:lstStyle/>
          <a:p>
            <a:pPr marL="5776" marR="2310" indent="1733">
              <a:spcBef>
                <a:spcPts val="48"/>
              </a:spcBef>
              <a:tabLst>
                <a:tab pos="4082160" algn="l"/>
              </a:tabLst>
            </a:pPr>
            <a:r>
              <a:rPr lang="es-ES" sz="4800" b="1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cs typeface="Times New Roman"/>
              </a:rPr>
              <a:t>TUBERCULOSIS</a:t>
            </a:r>
            <a:endParaRPr lang="es-CO" sz="48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Times New Roman"/>
            </a:endParaRPr>
          </a:p>
        </p:txBody>
      </p:sp>
      <p:sp>
        <p:nvSpPr>
          <p:cNvPr id="8" name="4 Subtítulo">
            <a:extLst>
              <a:ext uri="{FF2B5EF4-FFF2-40B4-BE49-F238E27FC236}">
                <a16:creationId xmlns="" xmlns:a16="http://schemas.microsoft.com/office/drawing/2014/main" id="{C9657E82-5419-4C22-889F-9D0EFAF8C2EE}"/>
              </a:ext>
            </a:extLst>
          </p:cNvPr>
          <p:cNvSpPr txBox="1">
            <a:spLocks/>
          </p:cNvSpPr>
          <p:nvPr/>
        </p:nvSpPr>
        <p:spPr bwMode="auto">
          <a:xfrm>
            <a:off x="9010650" y="6296957"/>
            <a:ext cx="3600450" cy="20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CO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 Pública </a:t>
            </a:r>
            <a:endParaRPr lang="es-C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0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838200" y="2114382"/>
            <a:ext cx="10515600" cy="27945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La tuberculosis es una enfermedad infecciosa </a:t>
            </a:r>
            <a:r>
              <a:rPr lang="es-ES" dirty="0" smtClean="0"/>
              <a:t>crónica causada </a:t>
            </a:r>
            <a:r>
              <a:rPr lang="es-ES" dirty="0"/>
              <a:t>por el Mycobacterium tuberculosis, la cual </a:t>
            </a:r>
            <a:r>
              <a:rPr lang="es-ES" dirty="0" smtClean="0"/>
              <a:t>puede afectar </a:t>
            </a:r>
            <a:r>
              <a:rPr lang="es-ES" dirty="0"/>
              <a:t>cualquier órgano o tejido. Sin embargo, la </a:t>
            </a:r>
            <a:r>
              <a:rPr lang="es-ES" dirty="0" smtClean="0"/>
              <a:t>forma más </a:t>
            </a:r>
            <a:r>
              <a:rPr lang="es-ES" dirty="0"/>
              <a:t>común de la enfermedad es la pulmonar, cuando </a:t>
            </a:r>
            <a:r>
              <a:rPr lang="es-ES" dirty="0" smtClean="0"/>
              <a:t>la infección </a:t>
            </a:r>
            <a:r>
              <a:rPr lang="es-ES" dirty="0"/>
              <a:t>afecta órganos diferentes al pulmón, esta </a:t>
            </a:r>
            <a:r>
              <a:rPr lang="es-ES" dirty="0" smtClean="0"/>
              <a:t>se denomina </a:t>
            </a:r>
            <a:r>
              <a:rPr lang="es-ES" dirty="0"/>
              <a:t>tuberculosis </a:t>
            </a:r>
            <a:r>
              <a:rPr lang="es-ES" dirty="0" err="1"/>
              <a:t>extrapulmonar</a:t>
            </a:r>
            <a:r>
              <a:rPr lang="es-ES" dirty="0"/>
              <a:t>, la localización </a:t>
            </a:r>
            <a:r>
              <a:rPr lang="es-ES" dirty="0" smtClean="0"/>
              <a:t>más frecuente </a:t>
            </a:r>
            <a:r>
              <a:rPr lang="es-ES" dirty="0"/>
              <a:t>de esta forma de la enfermedad es la </a:t>
            </a:r>
            <a:r>
              <a:rPr lang="es-ES" dirty="0" smtClean="0"/>
              <a:t>pleural, seguida </a:t>
            </a:r>
            <a:r>
              <a:rPr lang="es-ES" dirty="0"/>
              <a:t>por la ganglionar.</a:t>
            </a:r>
          </a:p>
          <a:p>
            <a:endParaRPr lang="es-CO" dirty="0"/>
          </a:p>
        </p:txBody>
      </p:sp>
      <p:sp>
        <p:nvSpPr>
          <p:cNvPr id="3" name="CuadroTexto 2"/>
          <p:cNvSpPr txBox="1"/>
          <p:nvPr/>
        </p:nvSpPr>
        <p:spPr>
          <a:xfrm>
            <a:off x="838200" y="1155031"/>
            <a:ext cx="8049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rial Black" panose="020B0A04020102020204" pitchFamily="34" charset="0"/>
              </a:rPr>
              <a:t>¿</a:t>
            </a:r>
            <a:r>
              <a:rPr lang="es-ES" sz="2800" b="1" dirty="0" smtClean="0">
                <a:latin typeface="Arial Black" panose="020B0A04020102020204" pitchFamily="34" charset="0"/>
              </a:rPr>
              <a:t>QUE ES LA TUBERCULOSIS?</a:t>
            </a:r>
            <a:endParaRPr lang="es-CO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0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Arial Black" panose="020B0A04020102020204" pitchFamily="34" charset="0"/>
              </a:rPr>
              <a:t>CARACTERÍSTICAS GENERALES DE LA TUBERCULOSIS</a:t>
            </a:r>
            <a:endParaRPr lang="es-CO" sz="4000" b="1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9" y="2055496"/>
            <a:ext cx="11805901" cy="358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0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116" y="1886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 Black" panose="020B0A04020102020204" pitchFamily="34" charset="0"/>
              </a:rPr>
              <a:t>CARACTERÍSTICAS GENERALES DE LA TUBERCULOSIS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959" y="1514225"/>
            <a:ext cx="9256294" cy="51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Black" panose="020B0A04020102020204" pitchFamily="34" charset="0"/>
              </a:rPr>
              <a:t>DEFINICIÓN OPERATIVA DE CASO</a:t>
            </a:r>
            <a:endParaRPr lang="es-CO" b="1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68" y="1615358"/>
            <a:ext cx="10555707" cy="488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25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590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2800" dirty="0" smtClean="0">
                <a:latin typeface="Arial Black" panose="020B0A04020102020204" pitchFamily="34" charset="0"/>
              </a:rPr>
              <a:t>CLASIFICACIÓN SEGÚN LOCALIZACIÓN ANATÓMICA DE LA ENFERMEDAD</a:t>
            </a:r>
            <a:endParaRPr lang="es-CO" sz="3600" dirty="0"/>
          </a:p>
        </p:txBody>
      </p:sp>
      <p:sp>
        <p:nvSpPr>
          <p:cNvPr id="4" name="Rectángulo 3"/>
          <p:cNvSpPr/>
          <p:nvPr/>
        </p:nvSpPr>
        <p:spPr>
          <a:xfrm>
            <a:off x="304800" y="1325563"/>
            <a:ext cx="8293770" cy="509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endParaRPr lang="es-ES" sz="1867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es-ES" sz="2400" b="1" kern="0" dirty="0">
                <a:cs typeface="Arial"/>
                <a:sym typeface="Arial"/>
              </a:rPr>
              <a:t>Tuberculosis pulmonar: </a:t>
            </a:r>
            <a:r>
              <a:rPr lang="es-ES" sz="2400" kern="0" dirty="0">
                <a:solidFill>
                  <a:srgbClr val="000000"/>
                </a:solidFill>
                <a:cs typeface="Arial"/>
                <a:sym typeface="Arial"/>
              </a:rPr>
              <a:t>se refiere a cualquier caso bacteriológicamente confirmado o clínicamente diagnosticado de tuberculosis, que afecta el parénquima pulmonar o el árbol </a:t>
            </a:r>
            <a:r>
              <a:rPr lang="es-ES" sz="2400" kern="0" dirty="0" err="1">
                <a:solidFill>
                  <a:srgbClr val="000000"/>
                </a:solidFill>
                <a:cs typeface="Arial"/>
                <a:sym typeface="Arial"/>
              </a:rPr>
              <a:t>laringotraqueobronquial</a:t>
            </a:r>
            <a:r>
              <a:rPr lang="es-ES" sz="2400" kern="0" dirty="0">
                <a:solidFill>
                  <a:srgbClr val="000000"/>
                </a:solidFill>
                <a:cs typeface="Arial"/>
                <a:sym typeface="Arial"/>
              </a:rPr>
              <a:t>. La tuberculosis laríngea y la tuberculosis miliar se deben clasificar como tuberculosis pulmonar.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es-ES" sz="2400" kern="0" dirty="0">
              <a:cs typeface="Arial"/>
              <a:sym typeface="Arial"/>
            </a:endParaRP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es-ES" sz="2400" b="1" kern="0" dirty="0">
                <a:cs typeface="Arial"/>
                <a:sym typeface="Arial"/>
              </a:rPr>
              <a:t>Tuberculosis extrapulmonar: </a:t>
            </a:r>
            <a:r>
              <a:rPr lang="es-ES" sz="2400" kern="0" dirty="0">
                <a:solidFill>
                  <a:srgbClr val="000000"/>
                </a:solidFill>
                <a:cs typeface="Arial"/>
                <a:sym typeface="Arial"/>
              </a:rPr>
              <a:t>se refiere a cualquier caso bacteriológicamente confirmado o clínicamente diagnosticado de tuberculosis que afecta otros órganos que no sean los pulmones; por ejemplo, la pleura, ganglios linfáticos, abdomen, tracto genitourinario, piel, articulaciones, huesos y meninges. 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es-ES" sz="1867" u="sng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26" y="1681165"/>
            <a:ext cx="2636839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26" y="3705227"/>
            <a:ext cx="27717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6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5084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kern="1800" dirty="0" smtClean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  <a:t/>
            </a:r>
            <a:br>
              <a:rPr lang="es-ES" b="1" kern="1800" dirty="0" smtClean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</a:br>
            <a:r>
              <a:rPr lang="es-ES" sz="3600" b="1" kern="1800" dirty="0" smtClean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  <a:t>CLASIFICACIÓN BASADA EN LA RESISTENCIA A MEDICAMENTOS</a:t>
            </a:r>
            <a:r>
              <a:rPr lang="es-CO" sz="4000" kern="100" dirty="0">
                <a:solidFill>
                  <a:srgbClr val="3C78D8">
                    <a:lumMod val="75000"/>
                  </a:srgbClr>
                </a:solidFill>
                <a:ea typeface="Batang"/>
                <a:cs typeface="Arial"/>
                <a:sym typeface="Arial"/>
              </a:rPr>
              <a:t/>
            </a:r>
            <a:br>
              <a:rPr lang="es-CO" sz="4000" kern="100" dirty="0">
                <a:solidFill>
                  <a:srgbClr val="3C78D8">
                    <a:lumMod val="75000"/>
                  </a:srgbClr>
                </a:solidFill>
                <a:ea typeface="Batang"/>
                <a:cs typeface="Arial"/>
                <a:sym typeface="Arial"/>
              </a:rPr>
            </a:b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571652" y="1513427"/>
            <a:ext cx="1031802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endParaRPr lang="es-CO" sz="1600" b="1" kern="100" dirty="0" smtClean="0">
              <a:ea typeface="Times New Roman" panose="02020603050405020304" pitchFamily="18" charset="0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r>
              <a:rPr lang="es-CO" sz="2000" b="1" kern="100" dirty="0" err="1">
                <a:ea typeface="Times New Roman" panose="02020603050405020304" pitchFamily="18" charset="0"/>
                <a:cs typeface="Arial"/>
                <a:sym typeface="Arial"/>
              </a:rPr>
              <a:t>Monorresistencia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: resistencia a solo un medicamento antituberculoso de primera línea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r>
              <a:rPr lang="es-CO" sz="2000" b="1" kern="100" dirty="0" err="1" smtClean="0">
                <a:ea typeface="Times New Roman" panose="02020603050405020304" pitchFamily="18" charset="0"/>
                <a:cs typeface="Arial"/>
                <a:sym typeface="Arial"/>
              </a:rPr>
              <a:t>Polirresistencia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: resistencia a más de un medicamento antituberculoso de primera línea (que no sea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isoniazida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 y rifampicina a la vez)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r>
              <a:rPr lang="es-CO" sz="2000" b="1" kern="100" dirty="0" err="1">
                <a:ea typeface="Times New Roman" panose="02020603050405020304" pitchFamily="18" charset="0"/>
                <a:cs typeface="Arial"/>
                <a:sym typeface="Arial"/>
              </a:rPr>
              <a:t>Multidrogorresistencia</a:t>
            </a:r>
            <a:r>
              <a:rPr lang="es-CO" sz="2000" b="1" kern="100" dirty="0">
                <a:ea typeface="Times New Roman" panose="02020603050405020304" pitchFamily="18" charset="0"/>
                <a:cs typeface="Arial"/>
                <a:sym typeface="Arial"/>
              </a:rPr>
              <a:t> (MDR):</a:t>
            </a:r>
            <a:r>
              <a:rPr lang="es-CO" sz="2000" kern="100" dirty="0">
                <a:ea typeface="Times New Roman" panose="02020603050405020304" pitchFamily="18" charset="0"/>
                <a:cs typeface="Arial"/>
                <a:sym typeface="Arial"/>
              </a:rPr>
              <a:t> </a:t>
            </a:r>
            <a:r>
              <a:rPr lang="es-CO" sz="2000" kern="100" dirty="0">
                <a:solidFill>
                  <a:srgbClr val="000000"/>
                </a:solidFill>
                <a:ea typeface="Batang"/>
                <a:cs typeface="Arial"/>
                <a:sym typeface="Arial"/>
              </a:rPr>
              <a:t>resistencia in vitro a </a:t>
            </a:r>
            <a:r>
              <a:rPr lang="es-CO" sz="2000" kern="100" dirty="0" err="1">
                <a:solidFill>
                  <a:srgbClr val="000000"/>
                </a:solidFill>
                <a:ea typeface="Batang"/>
                <a:cs typeface="Arial"/>
                <a:sym typeface="Arial"/>
              </a:rPr>
              <a:t>isoniazida</a:t>
            </a:r>
            <a:r>
              <a:rPr lang="es-CO" sz="2000" kern="100" dirty="0">
                <a:solidFill>
                  <a:srgbClr val="000000"/>
                </a:solidFill>
                <a:ea typeface="Batang"/>
                <a:cs typeface="Arial"/>
                <a:sym typeface="Arial"/>
              </a:rPr>
              <a:t> y rifampicina simultáneamente o combinada con otros fármacos antituberculosos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r>
              <a:rPr lang="es-CO" sz="2000" b="1" kern="100" dirty="0">
                <a:ea typeface="Times New Roman" panose="02020603050405020304" pitchFamily="18" charset="0"/>
                <a:cs typeface="Arial"/>
                <a:sym typeface="Arial"/>
              </a:rPr>
              <a:t>Extensamente resistente (XDR)</a:t>
            </a:r>
            <a:r>
              <a:rPr lang="es-CO" sz="2000" kern="100" dirty="0">
                <a:ea typeface="Times New Roman" panose="02020603050405020304" pitchFamily="18" charset="0"/>
                <a:cs typeface="Arial"/>
                <a:sym typeface="Arial"/>
              </a:rPr>
              <a:t>: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 es un caso con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multidrogorresistencia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, que es resistente a una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fluoroquinolona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s-CO" sz="2000" i="1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y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 al menos a uno de los medicamentos inyectables de segunda línea.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  <a:tabLst>
                <a:tab pos="360671" algn="l"/>
              </a:tabLst>
            </a:pPr>
            <a:r>
              <a:rPr lang="es-CO" sz="2000" b="1" kern="100" dirty="0">
                <a:ea typeface="Times New Roman" panose="02020603050405020304" pitchFamily="18" charset="0"/>
                <a:cs typeface="Arial"/>
                <a:sym typeface="Arial"/>
              </a:rPr>
              <a:t>Resistencia a la rifampicina (RR)</a:t>
            </a:r>
            <a:r>
              <a:rPr lang="es-CO" sz="2000" kern="100" dirty="0">
                <a:ea typeface="Times New Roman" panose="02020603050405020304" pitchFamily="18" charset="0"/>
                <a:cs typeface="Arial"/>
                <a:sym typeface="Arial"/>
              </a:rPr>
              <a:t>:</a:t>
            </a:r>
            <a:r>
              <a:rPr lang="es-CO" sz="2000" kern="100" dirty="0">
                <a:solidFill>
                  <a:srgbClr val="3C78D8">
                    <a:lumMod val="75000"/>
                  </a:srgbClr>
                </a:solidFill>
                <a:ea typeface="Times New Roman" panose="02020603050405020304" pitchFamily="18" charset="0"/>
                <a:cs typeface="Arial"/>
                <a:sym typeface="Arial"/>
              </a:rPr>
              <a:t> 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incluye cualquier resistencia a la rifampicina, detectada utilizando métodos fenotípicos y genotípicos, con o sin resistencia a otros medicamentos antituberculosos, es decir, puede ser un caso de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monorresistencia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polirresistencia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lang="es-CO" sz="2000" kern="100" dirty="0" err="1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multidrogorresistencia</a:t>
            </a: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 o extensamente resistente.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  <a:p>
            <a:pPr algn="just">
              <a:spcBef>
                <a:spcPts val="1600"/>
              </a:spcBef>
              <a:buClr>
                <a:srgbClr val="000000"/>
              </a:buClr>
            </a:pPr>
            <a:r>
              <a:rPr lang="es-CO" sz="2000" kern="10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 </a:t>
            </a:r>
            <a:endParaRPr lang="es-CO" sz="1600" kern="100" dirty="0">
              <a:solidFill>
                <a:srgbClr val="000000"/>
              </a:solidFill>
              <a:ea typeface="Batang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025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 Black" panose="020B0A04020102020204" pitchFamily="34" charset="0"/>
              </a:rPr>
              <a:t>BÚSQUEDA EN SINTOMÁTICOS RESPIRATORIOS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063511"/>
              </p:ext>
            </p:extLst>
          </p:nvPr>
        </p:nvGraphicFramePr>
        <p:xfrm>
          <a:off x="481263" y="1556084"/>
          <a:ext cx="10125776" cy="3489741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7098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0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076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374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083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88900" algn="l"/>
                        </a:tabLs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effectLst/>
                        </a:rPr>
                        <a:t>Población General</a:t>
                      </a:r>
                      <a:endParaRPr lang="es-CO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1" marR="578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" algn="ctr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1100" b="1" dirty="0">
                          <a:solidFill>
                            <a:schemeClr val="tx1"/>
                          </a:solidFill>
                          <a:effectLst/>
                        </a:rPr>
                        <a:t>Personas con VIH o inmunosupresión</a:t>
                      </a:r>
                      <a:endParaRPr lang="es-CO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1100" b="1" dirty="0">
                          <a:solidFill>
                            <a:schemeClr val="tx1"/>
                          </a:solidFill>
                          <a:effectLst/>
                        </a:rPr>
                        <a:t>Poblaciones vulnerables</a:t>
                      </a:r>
                      <a:endParaRPr lang="es-CO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2870" algn="ctr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1100" b="1" dirty="0">
                          <a:solidFill>
                            <a:schemeClr val="tx1"/>
                          </a:solidFill>
                          <a:effectLst/>
                        </a:rPr>
                        <a:t>Niños y niñas menores de 15 años</a:t>
                      </a:r>
                      <a:endParaRPr lang="es-CO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8910">
                <a:tc>
                  <a:txBody>
                    <a:bodyPr/>
                    <a:lstStyle/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población general, se considerará sintomático respiratorio a toda persona que presente tos y expectoración por más de 15 días. 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88900" indent="0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Las manifestaciones clínicas de la tuberculosis pueden variar según la edad, el estado inmunológico, la presencia de comorbilidades y el órgano afectado, por lo cual, el profesional de medicina podrá definir la presunción de la enfermedad frente a una tos persistente sin expectoración.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61" marR="578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 algn="just" fontAlgn="auto">
                        <a:spcAft>
                          <a:spcPts val="0"/>
                        </a:spcAft>
                        <a:tabLst>
                          <a:tab pos="192405" algn="l"/>
                          <a:tab pos="270510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personas que viven con el Virus de Inmunodeficiencia Humana (VIH) o que presenten patologías o tratamientos inmunosupresores, se considerará sintomático respiratorio a quien presente tos con o sin expectoración, fiebre, pérdida de peso, o sudoración nocturna, de cualquier tiempo de duración.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privados de la libertad, grupos étnicos, habitantes de calle, migrantes, trabajadores de la salud, población rural o rural dispersa el criterio será tos y expectoración por más de 15 días; sin embargo, cuando exista difícil acceso a la atención en salud, podrá tomarse un tiempo menor a 15 días cuando exista presunción de la enfermedad. 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102870" algn="just">
                        <a:spcAft>
                          <a:spcPts val="0"/>
                        </a:spcAft>
                        <a:tabLst>
                          <a:tab pos="88900" algn="l"/>
                          <a:tab pos="101600" algn="l"/>
                          <a:tab pos="192088" algn="l"/>
                          <a:tab pos="1882775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Para contactos de personas afectadas por tuberculosis, se tomará como criterio tos y expectoración de 1 o más días de duración</a:t>
                      </a:r>
                      <a:r>
                        <a:rPr lang="es-CO" sz="1100" b="0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,</a:t>
                      </a: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. 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just" fontAlgn="auto">
                        <a:spcAft>
                          <a:spcPts val="0"/>
                        </a:spcAft>
                        <a:tabLst>
                          <a:tab pos="102870" algn="l"/>
                          <a:tab pos="192405" algn="l"/>
                          <a:tab pos="270510" algn="l"/>
                        </a:tabLst>
                      </a:pPr>
                      <a:r>
                        <a:rPr lang="es-CO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En los niños y niñas, los síntomas clínicos más relevantes para sospechar tuberculosis son tos con o sin expectoración por más de 15 días, fiebre mayor de &gt; 8 días, pérdida o no ganancia de peso en los tres meses precedentes, disminución del nivel de actividad o juego, e historia de contacto con un adulto con tuberculosis.  </a:t>
                      </a:r>
                      <a:endParaRPr lang="es-CO" sz="13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" name="Imagen 4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555" y="2335876"/>
            <a:ext cx="1108795" cy="105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838200" y="5411585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Es importante que en cada servicio se realice la captación de SR, </a:t>
            </a:r>
            <a:r>
              <a:rPr lang="es-CO" sz="2400" b="1" dirty="0"/>
              <a:t>para toma de muestras </a:t>
            </a:r>
            <a:r>
              <a:rPr lang="es-CO" sz="2400" b="1" dirty="0" err="1"/>
              <a:t>BK,PCR</a:t>
            </a:r>
            <a:r>
              <a:rPr lang="es-CO" sz="2400" b="1" dirty="0"/>
              <a:t> y cultivos para </a:t>
            </a:r>
            <a:r>
              <a:rPr lang="es-CO" sz="2400" b="1" i="1" dirty="0" smtClean="0"/>
              <a:t>Mycobacterium.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1392374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3136"/>
          <a:stretch/>
        </p:blipFill>
        <p:spPr>
          <a:xfrm>
            <a:off x="1090863" y="650233"/>
            <a:ext cx="10619874" cy="6207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ángulo 4"/>
          <p:cNvSpPr/>
          <p:nvPr/>
        </p:nvSpPr>
        <p:spPr>
          <a:xfrm>
            <a:off x="1205013" y="112832"/>
            <a:ext cx="8778471" cy="502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tabLst>
                <a:tab pos="360671" algn="l"/>
              </a:tabLst>
            </a:pPr>
            <a:r>
              <a:rPr lang="es-CO" sz="1333" b="1" dirty="0">
                <a:solidFill>
                  <a:srgbClr val="2E74B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ANEXO 1a. Algoritmo de diagnóstico de la tuberculosis pulmonar activa en adultos que no pertenece a grupos vulnerables ni de alto riesgo</a:t>
            </a:r>
            <a:endParaRPr lang="es-CO" sz="1333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58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34402" y="0"/>
            <a:ext cx="8882023" cy="502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333" b="1" dirty="0"/>
              <a:t>ANEXO 1b. Algoritmo de diagnóstico de la tuberculosis pulmonar activa en grupos vulnerables o de alto riesgo. </a:t>
            </a:r>
            <a:endParaRPr lang="es-CO" sz="1333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573"/>
            <a:ext cx="12014791" cy="61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5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13560" y="16042"/>
            <a:ext cx="888202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 ANEXO 1c. Algoritmo de diagnóstico de la tuberculosis pulmonar activa en personas viviendo con VIH o con antecedentes de enfermedades o tratamientos inmunosupresores</a:t>
            </a:r>
            <a:endParaRPr lang="es-CO" sz="1400" dirty="0"/>
          </a:p>
        </p:txBody>
      </p:sp>
      <p:pic>
        <p:nvPicPr>
          <p:cNvPr id="5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"/>
          <a:stretch/>
        </p:blipFill>
        <p:spPr bwMode="auto">
          <a:xfrm>
            <a:off x="0" y="349841"/>
            <a:ext cx="12192000" cy="6394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2137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09813" y="0"/>
            <a:ext cx="888202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ANEXO 1d. Algoritmo de diagnóstico de la tuberculosis pulmonar activa en menores de 15 </a:t>
            </a:r>
            <a:r>
              <a:rPr lang="es-ES" sz="1600" b="1" dirty="0"/>
              <a:t>años</a:t>
            </a:r>
            <a:endParaRPr lang="es-CO" sz="1400" dirty="0"/>
          </a:p>
        </p:txBody>
      </p:sp>
      <p:pic>
        <p:nvPicPr>
          <p:cNvPr id="5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4" b="1602"/>
          <a:stretch/>
        </p:blipFill>
        <p:spPr bwMode="auto">
          <a:xfrm>
            <a:off x="-1" y="541795"/>
            <a:ext cx="12192001" cy="63162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4689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sz="3100" b="1" kern="1800" dirty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  <a:t>Responsabilidades de los </a:t>
            </a:r>
            <a:r>
              <a:rPr lang="es-CO" sz="3100" b="1" kern="1800" dirty="0" smtClean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  <a:t>prestadores del servicio de salud frente </a:t>
            </a:r>
            <a:r>
              <a:rPr lang="es-CO" sz="3100" b="1" kern="1800" dirty="0">
                <a:latin typeface="Arial Black" panose="020B0A04020102020204" pitchFamily="34" charset="0"/>
                <a:ea typeface="Times New Roman" panose="02020603050405020304" pitchFamily="18" charset="0"/>
                <a:cs typeface="Arial"/>
                <a:sym typeface="Arial"/>
              </a:rPr>
              <a:t>al cumplimiento de los algoritmos diagnósticos</a:t>
            </a:r>
            <a:r>
              <a:rPr lang="es-CO" kern="1800" dirty="0">
                <a:solidFill>
                  <a:srgbClr val="3C78D8"/>
                </a:solidFill>
                <a:ea typeface="Times New Roman" panose="02020603050405020304" pitchFamily="18" charset="0"/>
                <a:cs typeface="Arial"/>
                <a:sym typeface="Arial"/>
              </a:rPr>
              <a:t/>
            </a:r>
            <a:br>
              <a:rPr lang="es-CO" kern="1800" dirty="0">
                <a:solidFill>
                  <a:srgbClr val="3C78D8"/>
                </a:solidFill>
                <a:ea typeface="Times New Roman" panose="02020603050405020304" pitchFamily="18" charset="0"/>
                <a:cs typeface="Arial"/>
                <a:sym typeface="Arial"/>
              </a:rPr>
            </a:br>
            <a:endParaRPr lang="es-CO" dirty="0"/>
          </a:p>
        </p:txBody>
      </p:sp>
      <p:sp>
        <p:nvSpPr>
          <p:cNvPr id="4" name="Rectángulo 3"/>
          <p:cNvSpPr/>
          <p:nvPr/>
        </p:nvSpPr>
        <p:spPr>
          <a:xfrm>
            <a:off x="1666943" y="991995"/>
            <a:ext cx="953523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  <a:buClr>
                <a:srgbClr val="000000"/>
              </a:buClr>
              <a:tabLst>
                <a:tab pos="360671" algn="l"/>
                <a:tab pos="1560368" algn="l"/>
              </a:tabLst>
            </a:pPr>
            <a:r>
              <a:rPr lang="es-ES" sz="1867" kern="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lang="es-CO" sz="1600" kern="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38199" y="1998521"/>
            <a:ext cx="10631905" cy="36625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Conocer definiciones operativas y metas de captación.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Entrenamiento para evaluar calidad en las muestras.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Gestionar las atención necesaria coordinado con EAPB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No horarios o restricción envío de muestras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Registro nominal personas SR y protocolos.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Proveer frascos toma Bk y medidas bioseguridad.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Sistema de alerta critico reporte de casos positivos tiempo máximo respuesta.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Garantizar sistema de referencia y contrarrefeencia de muestras antes de 48hrs.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La baciloscopía, cultivo líquido, prueba molecular y de sensibilidad no requieren autorización previa y pueden ser prescritas por cualquier trabajador de la salud capacitado o entrenado. 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CO" sz="2000" kern="0" dirty="0">
                <a:solidFill>
                  <a:schemeClr val="tx1"/>
                </a:solidFill>
                <a:sym typeface="Arial"/>
              </a:rPr>
              <a:t>Definir procedimiento para recepción muestras derivadas búsqueda comunitaria </a:t>
            </a:r>
          </a:p>
          <a:p>
            <a:pPr marL="380990" indent="-380990"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CO" sz="1200" kern="0" dirty="0">
              <a:solidFill>
                <a:srgbClr val="073763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930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61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 Black" panose="020B0A04020102020204" pitchFamily="34" charset="0"/>
              </a:rPr>
              <a:t>NOTIFICACIÓN A SIVIGILA </a:t>
            </a:r>
            <a:endParaRPr lang="es-CO" sz="3200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52293"/>
            <a:ext cx="10515600" cy="759634"/>
          </a:xfrm>
        </p:spPr>
        <p:txBody>
          <a:bodyPr>
            <a:normAutofit/>
          </a:bodyPr>
          <a:lstStyle/>
          <a:p>
            <a:pPr algn="just"/>
            <a:r>
              <a:rPr lang="es-CO" sz="2000" dirty="0" smtClean="0"/>
              <a:t>Se realiza la notificación </a:t>
            </a:r>
            <a:r>
              <a:rPr lang="es-CO" sz="2000" dirty="0"/>
              <a:t>a través de ficha individual (código 813), </a:t>
            </a:r>
            <a:r>
              <a:rPr lang="es-CO" sz="2000" dirty="0" smtClean="0"/>
              <a:t>los casos </a:t>
            </a:r>
            <a:r>
              <a:rPr lang="es-CO" sz="2000" dirty="0"/>
              <a:t>confirmados por laboratorio, por clínica o por </a:t>
            </a:r>
            <a:r>
              <a:rPr lang="es-CO" sz="2000" dirty="0" smtClean="0"/>
              <a:t>nexo epidemiológico de tuberculosis.</a:t>
            </a:r>
            <a:endParaRPr lang="es-CO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36" y="1901736"/>
            <a:ext cx="3319426" cy="483454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727" y="1984365"/>
            <a:ext cx="2789523" cy="471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986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665</Words>
  <Application>Microsoft Office PowerPoint</Application>
  <PresentationFormat>Panorámica</PresentationFormat>
  <Paragraphs>51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Batang</vt:lpstr>
      <vt:lpstr>Arial</vt:lpstr>
      <vt:lpstr>Arial Black</vt:lpstr>
      <vt:lpstr>Arial Rounded MT Bold</vt:lpstr>
      <vt:lpstr>Calibri</vt:lpstr>
      <vt:lpstr>Calibri Light</vt:lpstr>
      <vt:lpstr>Times New Roman</vt:lpstr>
      <vt:lpstr>Wingdings</vt:lpstr>
      <vt:lpstr>Tema de Office</vt:lpstr>
      <vt:lpstr>TUBERCULOSIS</vt:lpstr>
      <vt:lpstr>Presentación de PowerPoint</vt:lpstr>
      <vt:lpstr>CARACTERÍSTICAS GENERALES DE LA TUBERCULOSIS</vt:lpstr>
      <vt:lpstr>CARACTERÍSTICAS GENERALES DE LA TUBERCULOSIS</vt:lpstr>
      <vt:lpstr>DEFINICIÓN OPERATIVA DE CASO</vt:lpstr>
      <vt:lpstr>CLASIFICACIÓN SEGÚN LOCALIZACIÓN ANATÓMICA DE LA ENFERMEDAD</vt:lpstr>
      <vt:lpstr> CLASIFICACIÓN BASADA EN LA RESISTENCIA A MEDICAMENTOS </vt:lpstr>
      <vt:lpstr>BÚSQUEDA EN SINTOMÁTICOS RESPIRATORIOS</vt:lpstr>
      <vt:lpstr>Presentación de PowerPoint</vt:lpstr>
      <vt:lpstr>Presentación de PowerPoint</vt:lpstr>
      <vt:lpstr>Presentación de PowerPoint</vt:lpstr>
      <vt:lpstr>Presentación de PowerPoint</vt:lpstr>
      <vt:lpstr>Responsabilidades de los prestadores del servicio de salud frente al cumplimiento de los algoritmos diagnósticos </vt:lpstr>
      <vt:lpstr>NOTIFICACIÓN A SIVIGILA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LAJAS</dc:creator>
  <cp:lastModifiedBy>LAJAS</cp:lastModifiedBy>
  <cp:revision>23</cp:revision>
  <dcterms:created xsi:type="dcterms:W3CDTF">2024-04-08T20:20:40Z</dcterms:created>
  <dcterms:modified xsi:type="dcterms:W3CDTF">2024-05-15T17:27:05Z</dcterms:modified>
</cp:coreProperties>
</file>