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4" r:id="rId4"/>
    <p:sldId id="271" r:id="rId5"/>
    <p:sldId id="265" r:id="rId6"/>
    <p:sldId id="266" r:id="rId7"/>
    <p:sldId id="269" r:id="rId8"/>
    <p:sldId id="272" r:id="rId9"/>
    <p:sldId id="267" r:id="rId10"/>
    <p:sldId id="270" r:id="rId11"/>
    <p:sldId id="268" r:id="rId12"/>
    <p:sldId id="273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167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095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564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299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18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7524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18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131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823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835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290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39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79"/>
            <a:ext cx="12192000" cy="6823089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="" xmlns:a16="http://schemas.microsoft.com/office/drawing/2014/main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1350" y="2354596"/>
            <a:ext cx="5829300" cy="1790469"/>
          </a:xfrm>
        </p:spPr>
        <p:txBody>
          <a:bodyPr>
            <a:normAutofit/>
          </a:bodyPr>
          <a:lstStyle/>
          <a:p>
            <a:pPr marL="5776" marR="2310" indent="1733">
              <a:spcBef>
                <a:spcPts val="48"/>
              </a:spcBef>
              <a:tabLst>
                <a:tab pos="4082160" algn="l"/>
              </a:tabLst>
            </a:pPr>
            <a:r>
              <a:rPr lang="es-ES" sz="40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Arial Rounded MT Bold" panose="020F0704030504030204" pitchFamily="34" charset="0"/>
                <a:cs typeface="Times New Roman"/>
              </a:rPr>
              <a:t>LEPRA O ENFERMEDAD DE HANSEN </a:t>
            </a:r>
            <a:endParaRPr lang="es-CO" sz="4000" b="1" dirty="0">
              <a:ln w="22225">
                <a:noFill/>
                <a:prstDash val="solid"/>
              </a:ln>
              <a:solidFill>
                <a:schemeClr val="bg1"/>
              </a:solidFill>
              <a:latin typeface="Arial Rounded MT Bold" panose="020F0704030504030204" pitchFamily="34" charset="0"/>
              <a:cs typeface="Times New Roman"/>
            </a:endParaRPr>
          </a:p>
        </p:txBody>
      </p:sp>
      <p:sp>
        <p:nvSpPr>
          <p:cNvPr id="8" name="4 Subtítulo">
            <a:extLst>
              <a:ext uri="{FF2B5EF4-FFF2-40B4-BE49-F238E27FC236}">
                <a16:creationId xmlns="" xmlns:a16="http://schemas.microsoft.com/office/drawing/2014/main" id="{C9657E82-5419-4C22-889F-9D0EFAF8C2EE}"/>
              </a:ext>
            </a:extLst>
          </p:cNvPr>
          <p:cNvSpPr txBox="1">
            <a:spLocks/>
          </p:cNvSpPr>
          <p:nvPr/>
        </p:nvSpPr>
        <p:spPr bwMode="auto">
          <a:xfrm>
            <a:off x="9010650" y="6296957"/>
            <a:ext cx="3600450" cy="20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 Pública </a:t>
            </a:r>
            <a:endParaRPr lang="es-C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0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9">
            <a:extLst>
              <a:ext uri="{FF2B5EF4-FFF2-40B4-BE49-F238E27FC236}">
                <a16:creationId xmlns:a16="http://schemas.microsoft.com/office/drawing/2014/main" xmlns="" id="{62EF0CC7-E703-4DB6-BF97-7CDEB55E9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006" y="0"/>
            <a:ext cx="6187143" cy="6721642"/>
          </a:xfrm>
        </p:spPr>
      </p:pic>
    </p:spTree>
    <p:extLst>
      <p:ext uri="{BB962C8B-B14F-4D97-AF65-F5344CB8AC3E}">
        <p14:creationId xmlns:p14="http://schemas.microsoft.com/office/powerpoint/2010/main" val="92460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800" b="1" dirty="0" smtClean="0">
                <a:latin typeface="Arial Black" panose="020B0A04020102020204" pitchFamily="34" charset="0"/>
              </a:rPr>
              <a:t>LEPRA</a:t>
            </a:r>
            <a:endParaRPr lang="es-CO" sz="4800" b="1" dirty="0">
              <a:latin typeface="Arial Black" panose="020B0A04020102020204" pitchFamily="34" charset="0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838200" y="1772234"/>
            <a:ext cx="10631905" cy="2474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5575" algn="just">
              <a:spcBef>
                <a:spcPts val="95"/>
              </a:spcBef>
            </a:pPr>
            <a:r>
              <a:rPr lang="es-ES" sz="3200" dirty="0">
                <a:cs typeface="Palladio Uralic"/>
              </a:rPr>
              <a:t>La lepra  es una </a:t>
            </a:r>
            <a:r>
              <a:rPr lang="es-ES" sz="3200" dirty="0" err="1">
                <a:cs typeface="Palladio Uralic"/>
              </a:rPr>
              <a:t>enfe</a:t>
            </a:r>
            <a:r>
              <a:rPr lang="es-ES" sz="3200" dirty="0">
                <a:cs typeface="Palladio Uralic"/>
              </a:rPr>
              <a:t>​</a:t>
            </a:r>
            <a:r>
              <a:rPr lang="es-ES" sz="3200" dirty="0" err="1">
                <a:cs typeface="Palladio Uralic"/>
              </a:rPr>
              <a:t>rmedad</a:t>
            </a:r>
            <a:r>
              <a:rPr lang="es-ES" sz="3200" dirty="0">
                <a:cs typeface="Palladio Uralic"/>
              </a:rPr>
              <a:t> infecciosa crónica causada por Mycobacterium </a:t>
            </a:r>
            <a:r>
              <a:rPr lang="es-ES" sz="3200" dirty="0" err="1">
                <a:cs typeface="Palladio Uralic"/>
              </a:rPr>
              <a:t>leprae</a:t>
            </a:r>
            <a:r>
              <a:rPr lang="es-ES" sz="3200" dirty="0">
                <a:cs typeface="Palladio Uralic"/>
              </a:rPr>
              <a:t>, un bacilo acidorresistente también conocido como Bacilo de Hansen. Afecta principalmente  la piel, los nervios periféricos, la mucosa de las vías respiratorias altas y los ojos, es una enfermedad </a:t>
            </a:r>
            <a:r>
              <a:rPr lang="es-ES" sz="3200" dirty="0" smtClean="0">
                <a:cs typeface="Palladio Uralic"/>
              </a:rPr>
              <a:t>curable.</a:t>
            </a:r>
            <a:endParaRPr sz="3200" dirty="0">
              <a:cs typeface="Palladio Uralic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874" y="4246629"/>
            <a:ext cx="4438273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21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91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latin typeface="Arial Black" panose="020B0A04020102020204" pitchFamily="34" charset="0"/>
              </a:rPr>
              <a:t>¿Cuáles son los signos de la lepra?</a:t>
            </a:r>
            <a:r>
              <a:rPr lang="es-ES" dirty="0">
                <a:latin typeface="Arial Black" panose="020B0A04020102020204" pitchFamily="34" charset="0"/>
              </a:rPr>
              <a:t> </a:t>
            </a:r>
            <a:r>
              <a:rPr lang="es-ES" dirty="0"/>
              <a:t/>
            </a:r>
            <a:br>
              <a:rPr lang="es-ES" dirty="0"/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97547"/>
            <a:ext cx="10365155" cy="527116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Un </a:t>
            </a:r>
            <a:r>
              <a:rPr lang="es-ES" dirty="0"/>
              <a:t>enfermo de lepra es alguien que tiene una o más manchas cutáneas con una pérdida definida de la sensibilidad; y que no ha completado un tratamiento completo con Poli Quimio Terapia (</a:t>
            </a:r>
            <a:r>
              <a:rPr lang="es-ES" dirty="0" err="1"/>
              <a:t>PQT</a:t>
            </a:r>
            <a:r>
              <a:rPr lang="es-ES" dirty="0"/>
              <a:t>).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u="sng" dirty="0" smtClean="0"/>
              <a:t>Como </a:t>
            </a:r>
            <a:r>
              <a:rPr lang="es-ES" b="1" u="sng" dirty="0"/>
              <a:t>son las manchas de la enfermedad de lepra</a:t>
            </a:r>
            <a:r>
              <a:rPr lang="es-ES" u="sng" dirty="0"/>
              <a:t>:</a:t>
            </a:r>
          </a:p>
          <a:p>
            <a:r>
              <a:rPr lang="es-ES" dirty="0"/>
              <a:t>-Pueden ser blanquecinas, rojizas o cobrizas</a:t>
            </a:r>
            <a:br>
              <a:rPr lang="es-ES" dirty="0"/>
            </a:br>
            <a:r>
              <a:rPr lang="es-ES" dirty="0"/>
              <a:t>-Pueden ser aplanadas o elevadas</a:t>
            </a:r>
            <a:br>
              <a:rPr lang="es-ES" dirty="0"/>
            </a:br>
            <a:r>
              <a:rPr lang="es-ES" dirty="0"/>
              <a:t>-No pican</a:t>
            </a:r>
            <a:br>
              <a:rPr lang="es-ES" dirty="0"/>
            </a:br>
            <a:r>
              <a:rPr lang="es-ES" dirty="0"/>
              <a:t>-Usualmente no duelen</a:t>
            </a:r>
            <a:br>
              <a:rPr lang="es-ES" dirty="0"/>
            </a:br>
            <a:r>
              <a:rPr lang="es-ES" dirty="0"/>
              <a:t>-Pierden la sensación de calor, tacto o dolor</a:t>
            </a:r>
            <a:br>
              <a:rPr lang="es-ES" dirty="0"/>
            </a:br>
            <a:r>
              <a:rPr lang="es-ES" dirty="0"/>
              <a:t>-Pueden aparecer en cualquier parte de la piel</a:t>
            </a:r>
            <a:br>
              <a:rPr lang="es-ES" dirty="0"/>
            </a:br>
            <a:r>
              <a:rPr lang="es-ES" dirty="0"/>
              <a:t>-Otros signos de la lepra incluyen: </a:t>
            </a:r>
            <a:r>
              <a:rPr lang="es-ES" dirty="0" err="1"/>
              <a:t>ódulos</a:t>
            </a:r>
            <a:r>
              <a:rPr lang="es-ES" dirty="0"/>
              <a:t> enrojecidos o del color de la piel, o un espesamiento suave, brillante y difuso de la piel sin pérdida de la sensibilidad</a:t>
            </a:r>
          </a:p>
          <a:p>
            <a:endParaRPr lang="es-CO" dirty="0"/>
          </a:p>
        </p:txBody>
      </p:sp>
      <p:sp>
        <p:nvSpPr>
          <p:cNvPr id="4" name="object 2"/>
          <p:cNvSpPr/>
          <p:nvPr/>
        </p:nvSpPr>
        <p:spPr>
          <a:xfrm>
            <a:off x="8255255" y="2502569"/>
            <a:ext cx="2948100" cy="1892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176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568" y="203603"/>
            <a:ext cx="10527036" cy="665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09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80" y="217768"/>
            <a:ext cx="10638774" cy="664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43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303146" y="1844039"/>
            <a:ext cx="3419855" cy="460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6370702" y="1844039"/>
            <a:ext cx="3672840" cy="2089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3912617" y="572098"/>
            <a:ext cx="5234940" cy="535403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568862"/>
                </a:solidFill>
                <a:latin typeface="Comic Sans MS"/>
                <a:ea typeface="+mj-ea"/>
                <a:cs typeface="Comic Sans M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CO" spc="-5" dirty="0" smtClean="0"/>
              <a:t>Manifestaciones</a:t>
            </a:r>
            <a:r>
              <a:rPr lang="es-CO" spc="-60" dirty="0" smtClean="0"/>
              <a:t> </a:t>
            </a:r>
            <a:r>
              <a:rPr lang="es-CO" spc="-5" dirty="0" smtClean="0"/>
              <a:t>Cutáneas</a:t>
            </a:r>
          </a:p>
        </p:txBody>
      </p:sp>
      <p:grpSp>
        <p:nvGrpSpPr>
          <p:cNvPr id="10" name="object 5"/>
          <p:cNvGrpSpPr/>
          <p:nvPr/>
        </p:nvGrpSpPr>
        <p:grpSpPr>
          <a:xfrm>
            <a:off x="6370702" y="4074694"/>
            <a:ext cx="4030345" cy="2783305"/>
            <a:chOff x="4863084" y="1570989"/>
            <a:chExt cx="3870960" cy="4653280"/>
          </a:xfrm>
        </p:grpSpPr>
        <p:sp>
          <p:nvSpPr>
            <p:cNvPr id="11" name="object 6"/>
            <p:cNvSpPr/>
            <p:nvPr/>
          </p:nvSpPr>
          <p:spPr>
            <a:xfrm>
              <a:off x="4920996" y="1629155"/>
              <a:ext cx="3755135" cy="45369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/>
            <p:cNvSpPr/>
            <p:nvPr/>
          </p:nvSpPr>
          <p:spPr>
            <a:xfrm>
              <a:off x="4863084" y="1570989"/>
              <a:ext cx="3870960" cy="4653280"/>
            </a:xfrm>
            <a:custGeom>
              <a:avLst/>
              <a:gdLst/>
              <a:ahLst/>
              <a:cxnLst/>
              <a:rect l="l" t="t" r="r" b="b"/>
              <a:pathLst>
                <a:path w="3870959" h="4653280">
                  <a:moveTo>
                    <a:pt x="3847846" y="22860"/>
                  </a:moveTo>
                  <a:lnTo>
                    <a:pt x="3813048" y="22860"/>
                  </a:lnTo>
                  <a:lnTo>
                    <a:pt x="3813048" y="58420"/>
                  </a:lnTo>
                  <a:lnTo>
                    <a:pt x="3813048" y="4594860"/>
                  </a:lnTo>
                  <a:lnTo>
                    <a:pt x="57912" y="4594860"/>
                  </a:lnTo>
                  <a:lnTo>
                    <a:pt x="57912" y="58420"/>
                  </a:lnTo>
                  <a:lnTo>
                    <a:pt x="3813048" y="58420"/>
                  </a:lnTo>
                  <a:lnTo>
                    <a:pt x="3813048" y="22860"/>
                  </a:lnTo>
                  <a:lnTo>
                    <a:pt x="23114" y="22860"/>
                  </a:lnTo>
                  <a:lnTo>
                    <a:pt x="23114" y="58420"/>
                  </a:lnTo>
                  <a:lnTo>
                    <a:pt x="23114" y="4594860"/>
                  </a:lnTo>
                  <a:lnTo>
                    <a:pt x="23114" y="4630420"/>
                  </a:lnTo>
                  <a:lnTo>
                    <a:pt x="3847846" y="4630420"/>
                  </a:lnTo>
                  <a:lnTo>
                    <a:pt x="3847846" y="4595114"/>
                  </a:lnTo>
                  <a:lnTo>
                    <a:pt x="3847846" y="4594860"/>
                  </a:lnTo>
                  <a:lnTo>
                    <a:pt x="3847846" y="58420"/>
                  </a:lnTo>
                  <a:lnTo>
                    <a:pt x="3847846" y="58166"/>
                  </a:lnTo>
                  <a:lnTo>
                    <a:pt x="3847846" y="22860"/>
                  </a:lnTo>
                  <a:close/>
                </a:path>
                <a:path w="3870959" h="4653280">
                  <a:moveTo>
                    <a:pt x="3870960" y="11811"/>
                  </a:moveTo>
                  <a:lnTo>
                    <a:pt x="3859403" y="11811"/>
                  </a:lnTo>
                  <a:lnTo>
                    <a:pt x="3859403" y="4641443"/>
                  </a:lnTo>
                  <a:lnTo>
                    <a:pt x="3870960" y="4641456"/>
                  </a:lnTo>
                  <a:lnTo>
                    <a:pt x="3870960" y="11811"/>
                  </a:lnTo>
                  <a:close/>
                </a:path>
                <a:path w="3870959" h="4653280">
                  <a:moveTo>
                    <a:pt x="3870960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4641850"/>
                  </a:lnTo>
                  <a:lnTo>
                    <a:pt x="0" y="4653280"/>
                  </a:lnTo>
                  <a:lnTo>
                    <a:pt x="3870960" y="4653280"/>
                  </a:lnTo>
                  <a:lnTo>
                    <a:pt x="3870960" y="4641850"/>
                  </a:lnTo>
                  <a:lnTo>
                    <a:pt x="11557" y="4641850"/>
                  </a:lnTo>
                  <a:lnTo>
                    <a:pt x="11557" y="11430"/>
                  </a:lnTo>
                  <a:lnTo>
                    <a:pt x="3870960" y="11430"/>
                  </a:lnTo>
                  <a:lnTo>
                    <a:pt x="3870960" y="0"/>
                  </a:lnTo>
                  <a:close/>
                </a:path>
              </a:pathLst>
            </a:custGeom>
            <a:solidFill>
              <a:srgbClr val="568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36702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21394" y="2207741"/>
            <a:ext cx="5357646" cy="2910925"/>
          </a:xfrm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88900">
              <a:spcBef>
                <a:spcPts val="1970"/>
              </a:spcBef>
            </a:pPr>
            <a:r>
              <a:rPr sz="2800" b="1" spc="-10" dirty="0">
                <a:solidFill>
                  <a:srgbClr val="568862"/>
                </a:solidFill>
                <a:latin typeface="Tahoma"/>
                <a:cs typeface="Tahoma"/>
              </a:rPr>
              <a:t>Paucibacilar</a:t>
            </a:r>
            <a:endParaRPr sz="2800" dirty="0">
              <a:latin typeface="Tahoma"/>
              <a:cs typeface="Tahoma"/>
            </a:endParaRPr>
          </a:p>
          <a:p>
            <a:pPr marL="227965" marR="626745" indent="-227965">
              <a:lnSpc>
                <a:spcPct val="100800"/>
              </a:lnSpc>
              <a:spcBef>
                <a:spcPts val="2790"/>
              </a:spcBef>
              <a:buClr>
                <a:srgbClr val="568862"/>
              </a:buClr>
              <a:buSzPct val="129166"/>
              <a:buFont typeface="Times New Roman"/>
              <a:buChar char="•"/>
              <a:tabLst>
                <a:tab pos="227965" algn="l"/>
                <a:tab pos="1192530" algn="l"/>
              </a:tabLst>
            </a:pP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Hasta	5</a:t>
            </a:r>
            <a:r>
              <a:rPr sz="2400" spc="-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lesiones  cutáneas</a:t>
            </a:r>
            <a:endParaRPr sz="24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500" dirty="0">
              <a:latin typeface="Arial"/>
              <a:cs typeface="Arial"/>
            </a:endParaRPr>
          </a:p>
          <a:p>
            <a:pPr marL="234950" indent="-222885">
              <a:buClr>
                <a:srgbClr val="568862"/>
              </a:buClr>
              <a:buSzPct val="129166"/>
              <a:buChar char="•"/>
              <a:tabLst>
                <a:tab pos="235585" algn="l"/>
              </a:tabLst>
            </a:pP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Baciloscopia</a:t>
            </a: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negativa</a:t>
            </a:r>
            <a:endParaRPr sz="2400" dirty="0">
              <a:latin typeface="Arial"/>
              <a:cs typeface="Arial"/>
            </a:endParaRPr>
          </a:p>
          <a:p>
            <a:pPr marL="181610" marR="22860" indent="-169545">
              <a:spcBef>
                <a:spcPts val="2885"/>
              </a:spcBef>
              <a:buClr>
                <a:srgbClr val="568862"/>
              </a:buClr>
              <a:buSzPct val="129166"/>
              <a:buFont typeface="Arial"/>
              <a:buChar char="•"/>
              <a:tabLst>
                <a:tab pos="235585" algn="l"/>
              </a:tabLst>
            </a:pPr>
            <a:r>
              <a:rPr dirty="0"/>
              <a:t>	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Un(1) </a:t>
            </a: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tronco</a:t>
            </a:r>
            <a:r>
              <a:rPr sz="24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nervioso  comprometido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6372543" y="2207741"/>
            <a:ext cx="5819457" cy="2922594"/>
          </a:xfrm>
          <a:prstGeom prst="rect">
            <a:avLst/>
          </a:prstGeom>
        </p:spPr>
        <p:txBody>
          <a:bodyPr vert="horz" wrap="square" lIns="0" tIns="252729" rIns="0" bIns="0" rtlCol="0">
            <a:spAutoFit/>
          </a:bodyPr>
          <a:lstStyle/>
          <a:p>
            <a:pPr marL="12700">
              <a:spcBef>
                <a:spcPts val="1989"/>
              </a:spcBef>
            </a:pPr>
            <a:r>
              <a:rPr sz="2800" b="1" spc="-10" dirty="0">
                <a:solidFill>
                  <a:srgbClr val="568862"/>
                </a:solidFill>
                <a:latin typeface="Tahoma"/>
                <a:cs typeface="Tahoma"/>
              </a:rPr>
              <a:t>Multibacilar</a:t>
            </a:r>
            <a:endParaRPr sz="2800" dirty="0">
              <a:latin typeface="Tahoma"/>
              <a:cs typeface="Tahoma"/>
            </a:endParaRPr>
          </a:p>
          <a:p>
            <a:pPr marL="546100" marR="464820" indent="-533400">
              <a:spcBef>
                <a:spcPts val="2835"/>
              </a:spcBef>
              <a:buClr>
                <a:srgbClr val="568862"/>
              </a:buClr>
              <a:buSzPct val="129166"/>
              <a:buChar char="•"/>
              <a:tabLst>
                <a:tab pos="545465" algn="l"/>
                <a:tab pos="546100" algn="l"/>
              </a:tabLst>
            </a:pP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Mas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de 5</a:t>
            </a:r>
            <a:r>
              <a:rPr sz="2400" spc="-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lesiones  cutáneas</a:t>
            </a:r>
            <a:endParaRPr sz="2400" dirty="0">
              <a:latin typeface="Arial"/>
              <a:cs typeface="Arial"/>
            </a:endParaRPr>
          </a:p>
          <a:p>
            <a:pPr>
              <a:spcBef>
                <a:spcPts val="10"/>
              </a:spcBef>
              <a:buClr>
                <a:srgbClr val="568862"/>
              </a:buClr>
              <a:buFont typeface="Arial"/>
              <a:buChar char="•"/>
            </a:pPr>
            <a:endParaRPr sz="2500" dirty="0">
              <a:latin typeface="Arial"/>
              <a:cs typeface="Arial"/>
            </a:endParaRPr>
          </a:p>
          <a:p>
            <a:pPr marL="546100" marR="207010" indent="-533400">
              <a:buClr>
                <a:srgbClr val="568862"/>
              </a:buClr>
              <a:buSzPct val="129166"/>
              <a:buFont typeface="Arial"/>
              <a:buChar char="•"/>
              <a:tabLst>
                <a:tab pos="629285" algn="l"/>
                <a:tab pos="629920" algn="l"/>
              </a:tabLst>
            </a:pPr>
            <a:r>
              <a:rPr dirty="0"/>
              <a:t>	</a:t>
            </a:r>
            <a:r>
              <a:rPr sz="2400" spc="-35" dirty="0">
                <a:solidFill>
                  <a:srgbClr val="333333"/>
                </a:solidFill>
                <a:latin typeface="Arial"/>
                <a:cs typeface="Arial"/>
              </a:rPr>
              <a:t>Varios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troncos  nerviosos</a:t>
            </a:r>
            <a:r>
              <a:rPr sz="2400" spc="-5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afectados</a:t>
            </a:r>
            <a:endParaRPr sz="2400" dirty="0">
              <a:latin typeface="Arial"/>
              <a:cs typeface="Arial"/>
            </a:endParaRPr>
          </a:p>
          <a:p>
            <a:pPr>
              <a:spcBef>
                <a:spcPts val="5"/>
              </a:spcBef>
              <a:buClr>
                <a:srgbClr val="568862"/>
              </a:buClr>
              <a:buFont typeface="Arial"/>
              <a:buChar char="•"/>
            </a:pPr>
            <a:endParaRPr sz="2500" dirty="0">
              <a:latin typeface="Arial"/>
              <a:cs typeface="Arial"/>
            </a:endParaRPr>
          </a:p>
          <a:p>
            <a:pPr marL="629920" indent="-617220">
              <a:spcBef>
                <a:spcPts val="5"/>
              </a:spcBef>
              <a:buClr>
                <a:srgbClr val="568862"/>
              </a:buClr>
              <a:buSzPct val="129166"/>
              <a:buChar char="•"/>
              <a:tabLst>
                <a:tab pos="629285" algn="l"/>
                <a:tab pos="629920" algn="l"/>
              </a:tabLst>
            </a:pP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Baciloscopia</a:t>
            </a: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positiva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4"/>
          <p:cNvSpPr txBox="1">
            <a:spLocks noGrp="1"/>
          </p:cNvSpPr>
          <p:nvPr>
            <p:ph type="title" idx="4294967295"/>
          </p:nvPr>
        </p:nvSpPr>
        <p:spPr>
          <a:xfrm>
            <a:off x="1282747" y="676324"/>
            <a:ext cx="10427990" cy="11208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 Black" panose="020B0A04020102020204" pitchFamily="34" charset="0"/>
                <a:cs typeface="Comic Sans MS"/>
              </a:rPr>
              <a:t>Clasificación Operacional </a:t>
            </a:r>
            <a:r>
              <a:rPr sz="3600" spc="-5" dirty="0">
                <a:latin typeface="Arial Black" panose="020B0A04020102020204" pitchFamily="34" charset="0"/>
                <a:cs typeface="Comic Sans MS"/>
              </a:rPr>
              <a:t>de  </a:t>
            </a:r>
            <a:r>
              <a:rPr sz="3600" dirty="0">
                <a:latin typeface="Arial Black" panose="020B0A04020102020204" pitchFamily="34" charset="0"/>
                <a:cs typeface="Comic Sans MS"/>
              </a:rPr>
              <a:t>la Lepra</a:t>
            </a:r>
            <a:r>
              <a:rPr sz="3600" spc="-5" dirty="0">
                <a:latin typeface="Arial Black" panose="020B0A04020102020204" pitchFamily="34" charset="0"/>
                <a:cs typeface="Comic Sans MS"/>
              </a:rPr>
              <a:t> (OMS-1982)</a:t>
            </a:r>
            <a:endParaRPr sz="3600" dirty="0">
              <a:latin typeface="Arial Black" panose="020B0A04020102020204" pitchFamily="34" charset="0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821954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CARACTERÍSTICAS DE LA CLASIFICACIÓN </a:t>
            </a:r>
            <a:endParaRPr lang="es-C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sz="3600" b="1" dirty="0" smtClean="0"/>
              <a:t>CASO NUEVO:  </a:t>
            </a:r>
            <a:r>
              <a:rPr lang="es-ES" dirty="0" smtClean="0"/>
              <a:t>Paciente </a:t>
            </a:r>
            <a:r>
              <a:rPr lang="es-ES" dirty="0"/>
              <a:t>diagnosticado con lepra que nunca había sido diagnosticado o había recibido tratamiento </a:t>
            </a:r>
            <a:r>
              <a:rPr lang="es-ES" dirty="0" err="1"/>
              <a:t>antileproso</a:t>
            </a:r>
            <a:r>
              <a:rPr lang="es-ES" dirty="0"/>
              <a:t>. </a:t>
            </a:r>
            <a:endParaRPr lang="es-ES" dirty="0" smtClean="0"/>
          </a:p>
          <a:p>
            <a:pPr algn="just"/>
            <a:r>
              <a:rPr lang="es-ES" sz="3600" b="1" dirty="0" smtClean="0"/>
              <a:t>CASO DE RETRATAMIENTO: </a:t>
            </a:r>
            <a:r>
              <a:rPr lang="es-ES" dirty="0" smtClean="0"/>
              <a:t>Paciente </a:t>
            </a:r>
            <a:r>
              <a:rPr lang="es-ES" dirty="0"/>
              <a:t>diagnosticado con lepra que ya ha recibido antes tratamiento </a:t>
            </a:r>
            <a:r>
              <a:rPr lang="es-ES" dirty="0" err="1"/>
              <a:t>antileproso</a:t>
            </a:r>
            <a:r>
              <a:rPr lang="es-ES" dirty="0"/>
              <a:t> estos a su vez se clasifican en las </a:t>
            </a:r>
            <a:r>
              <a:rPr lang="es-ES" dirty="0" smtClean="0"/>
              <a:t>Siguientes </a:t>
            </a:r>
            <a:r>
              <a:rPr lang="es-ES" dirty="0"/>
              <a:t>subcategorías: </a:t>
            </a:r>
            <a:endParaRPr lang="es-ES" dirty="0" smtClean="0"/>
          </a:p>
          <a:p>
            <a:pPr algn="just"/>
            <a:r>
              <a:rPr lang="es-ES" b="1" dirty="0" smtClean="0"/>
              <a:t>Retratamiento </a:t>
            </a:r>
            <a:r>
              <a:rPr lang="es-ES" b="1" dirty="0"/>
              <a:t>tras haber perdido el contacto: </a:t>
            </a:r>
            <a:r>
              <a:rPr lang="es-ES" dirty="0"/>
              <a:t>paciente diagnosticado de lepra que abandonó </a:t>
            </a:r>
            <a:r>
              <a:rPr lang="es-ES" dirty="0" smtClean="0"/>
              <a:t>tratamiento </a:t>
            </a:r>
            <a:r>
              <a:rPr lang="es-ES" dirty="0"/>
              <a:t>antes de completarlo y regresa al establecimiento de salud para </a:t>
            </a:r>
            <a:r>
              <a:rPr lang="es-ES" dirty="0" smtClean="0"/>
              <a:t>completar. </a:t>
            </a:r>
          </a:p>
          <a:p>
            <a:pPr algn="just"/>
            <a:r>
              <a:rPr lang="es-ES" b="1" dirty="0" smtClean="0"/>
              <a:t>Recaída</a:t>
            </a:r>
            <a:r>
              <a:rPr lang="es-ES" b="1" dirty="0"/>
              <a:t>: </a:t>
            </a:r>
            <a:r>
              <a:rPr lang="es-ES" dirty="0"/>
              <a:t>paciente que completó en el pasado una tanda completa de tratamiento contra la lepra y regresa con signos y síntomas de la enfermedad que el médico clínico no atribuye a reacción leprosa. </a:t>
            </a:r>
            <a:endParaRPr lang="es-ES" dirty="0" smtClean="0"/>
          </a:p>
          <a:p>
            <a:pPr algn="just"/>
            <a:r>
              <a:rPr lang="es-ES" b="1" dirty="0" smtClean="0"/>
              <a:t>Traslado</a:t>
            </a:r>
            <a:r>
              <a:rPr lang="es-ES" b="1" dirty="0"/>
              <a:t>: </a:t>
            </a:r>
            <a:r>
              <a:rPr lang="es-ES" dirty="0"/>
              <a:t>paciente que ha comenzado el tratamiento en un </a:t>
            </a:r>
            <a:r>
              <a:rPr lang="es-ES" dirty="0" smtClean="0"/>
              <a:t>establecimiento </a:t>
            </a:r>
            <a:r>
              <a:rPr lang="es-ES" dirty="0"/>
              <a:t>de salud y acude a otro distinto para seguir el tratamiento. </a:t>
            </a:r>
            <a:endParaRPr lang="es-ES" dirty="0" smtClean="0"/>
          </a:p>
          <a:p>
            <a:pPr algn="just"/>
            <a:r>
              <a:rPr lang="es-ES" b="1" dirty="0" smtClean="0"/>
              <a:t>Otras </a:t>
            </a:r>
            <a:r>
              <a:rPr lang="es-ES" b="1" dirty="0"/>
              <a:t>formas de retratamiento: </a:t>
            </a:r>
            <a:r>
              <a:rPr lang="es-ES" dirty="0"/>
              <a:t>todo caso de lepra que requiera retratamiento y no corresponda a ninguna de las tres categorías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792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b="1" dirty="0" smtClean="0">
                <a:latin typeface="Arial Black" panose="020B0A04020102020204" pitchFamily="34" charset="0"/>
              </a:rPr>
              <a:t>RESPONSABILIDAD DE LAS </a:t>
            </a:r>
            <a:r>
              <a:rPr lang="es-ES" sz="3600" b="1" dirty="0" err="1" smtClean="0">
                <a:latin typeface="Arial Black" panose="020B0A04020102020204" pitchFamily="34" charset="0"/>
              </a:rPr>
              <a:t>UPGD</a:t>
            </a:r>
            <a:r>
              <a:rPr lang="es-ES" sz="3600" b="1" dirty="0" smtClean="0">
                <a:latin typeface="Arial Black" panose="020B0A04020102020204" pitchFamily="34" charset="0"/>
              </a:rPr>
              <a:t> </a:t>
            </a: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ES" dirty="0"/>
              <a:t>Realizar acciones tendientes a detectar y/o confirmar un caso de lepra o enfermedad de Hansen, incluyendo todo el conjunto de atención integral tanto para el paciente como para sus familiares</a:t>
            </a:r>
            <a:r>
              <a:rPr lang="es-ES" dirty="0" smtClean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 smtClean="0"/>
              <a:t>Mantener </a:t>
            </a:r>
            <a:r>
              <a:rPr lang="es-ES" dirty="0"/>
              <a:t>las bases de datos actualizadas del evento de lepra o enfermedad de Hansen de acuerdo con los estándares de información establecidos</a:t>
            </a:r>
            <a:r>
              <a:rPr lang="es-ES" dirty="0" smtClean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dirty="0" smtClean="0"/>
              <a:t>Notificar </a:t>
            </a:r>
            <a:r>
              <a:rPr lang="es-ES" dirty="0"/>
              <a:t>la ocurrencia del evento dentro de los términos establecidos requeridos para los fines propios del sistema de vigilancia en salud pública (SIVIGILA).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68448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6326" y="702009"/>
            <a:ext cx="10515600" cy="1816601"/>
          </a:xfrm>
        </p:spPr>
        <p:txBody>
          <a:bodyPr>
            <a:normAutofit fontScale="90000"/>
          </a:bodyPr>
          <a:lstStyle/>
          <a:p>
            <a:pPr algn="just"/>
            <a:r>
              <a:rPr lang="es-ES" sz="4000" b="1" dirty="0" smtClean="0">
                <a:latin typeface="Arial Black" panose="020B0A04020102020204" pitchFamily="34" charset="0"/>
              </a:rPr>
              <a:t>TRATAMIENTO</a:t>
            </a:r>
            <a:r>
              <a:rPr lang="es-ES" sz="4000" dirty="0" smtClean="0">
                <a:latin typeface="Arial Black" panose="020B0A04020102020204" pitchFamily="34" charset="0"/>
              </a:rPr>
              <a:t>: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600" dirty="0" smtClean="0"/>
              <a:t> </a:t>
            </a:r>
            <a:r>
              <a:rPr lang="es-ES" sz="3600" dirty="0"/>
              <a:t>La lepra es una enfermedad curable. El esquema terapéutico actualmente recomendado reúne tres fármacos: </a:t>
            </a:r>
            <a:r>
              <a:rPr lang="es-ES" sz="3600" dirty="0" err="1"/>
              <a:t>dapsona</a:t>
            </a:r>
            <a:r>
              <a:rPr lang="es-ES" sz="3600" dirty="0"/>
              <a:t>, </a:t>
            </a:r>
            <a:r>
              <a:rPr lang="es-ES" sz="3600" dirty="0" err="1"/>
              <a:t>rifampicina</a:t>
            </a:r>
            <a:r>
              <a:rPr lang="es-ES" sz="3600" dirty="0"/>
              <a:t> y </a:t>
            </a:r>
            <a:r>
              <a:rPr lang="es-ES" sz="3600" dirty="0" err="1" smtClean="0"/>
              <a:t>clofazimina</a:t>
            </a:r>
            <a:r>
              <a:rPr lang="es-ES" dirty="0" smtClean="0"/>
              <a:t>. 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46" y="2625773"/>
            <a:ext cx="7523959" cy="423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7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b="1" dirty="0">
                <a:latin typeface="Arial Black" panose="020B0A04020102020204" pitchFamily="34" charset="0"/>
              </a:rPr>
              <a:t>NOTIFICACIÓN A SIVIGILA </a:t>
            </a:r>
            <a:endParaRPr lang="es-CO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dirty="0"/>
              <a:t>Para la notificación de lepra se debe utilizar la ficha </a:t>
            </a:r>
            <a:r>
              <a:rPr lang="es-ES" sz="2400" dirty="0" smtClean="0"/>
              <a:t>de notificación </a:t>
            </a:r>
            <a:r>
              <a:rPr lang="es-ES" sz="2400" dirty="0"/>
              <a:t>de datos básicos y datos </a:t>
            </a:r>
            <a:r>
              <a:rPr lang="es-ES" sz="2400" dirty="0" smtClean="0"/>
              <a:t>complementarios (Caras </a:t>
            </a:r>
            <a:r>
              <a:rPr lang="es-ES" sz="2400" dirty="0"/>
              <a:t>A y B) definidas en el sistema nacional de </a:t>
            </a:r>
            <a:r>
              <a:rPr lang="es-ES" sz="2400" dirty="0" smtClean="0"/>
              <a:t>vigilancia con </a:t>
            </a:r>
            <a:r>
              <a:rPr lang="es-ES" sz="2400" dirty="0"/>
              <a:t>el código </a:t>
            </a:r>
            <a:r>
              <a:rPr lang="es-ES" sz="2400" dirty="0" smtClean="0"/>
              <a:t>450.</a:t>
            </a:r>
            <a:endParaRPr lang="es-CO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143" y="2917768"/>
            <a:ext cx="2686436" cy="38654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672" y="2785318"/>
            <a:ext cx="3328400" cy="384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32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416</Words>
  <Application>Microsoft Office PowerPoint</Application>
  <PresentationFormat>Panorámica</PresentationFormat>
  <Paragraphs>36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Arial Rounded MT Bold</vt:lpstr>
      <vt:lpstr>Calibri</vt:lpstr>
      <vt:lpstr>Calibri Light</vt:lpstr>
      <vt:lpstr>Comic Sans MS</vt:lpstr>
      <vt:lpstr>Palladio Uralic</vt:lpstr>
      <vt:lpstr>Tahoma</vt:lpstr>
      <vt:lpstr>Times New Roman</vt:lpstr>
      <vt:lpstr>Wingdings</vt:lpstr>
      <vt:lpstr>Tema de Office</vt:lpstr>
      <vt:lpstr>LEPRA O ENFERMEDAD DE HANSEN </vt:lpstr>
      <vt:lpstr>Presentación de PowerPoint</vt:lpstr>
      <vt:lpstr>LEPRA</vt:lpstr>
      <vt:lpstr>¿Cuáles son los signos de la lepra?  </vt:lpstr>
      <vt:lpstr>Presentación de PowerPoint</vt:lpstr>
      <vt:lpstr>Presentación de PowerPoint</vt:lpstr>
      <vt:lpstr>Presentación de PowerPoint</vt:lpstr>
      <vt:lpstr>Clasificación Operacional de  la Lepra (OMS-1982)</vt:lpstr>
      <vt:lpstr>CARACTERÍSTICAS DE LA CLASIFICACIÓN </vt:lpstr>
      <vt:lpstr>RESPONSABILIDAD DE LAS UPGD </vt:lpstr>
      <vt:lpstr>TRATAMIENTO:  La lepra es una enfermedad curable. El esquema terapéutico actualmente recomendado reúne tres fármacos: dapsona, rifampicina y clofazimina. </vt:lpstr>
      <vt:lpstr>NOTIFICACIÓN A SIVIGILA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LAJAS</dc:creator>
  <cp:lastModifiedBy>LAJAS</cp:lastModifiedBy>
  <cp:revision>12</cp:revision>
  <dcterms:created xsi:type="dcterms:W3CDTF">2024-04-08T20:20:40Z</dcterms:created>
  <dcterms:modified xsi:type="dcterms:W3CDTF">2024-05-15T17:54:40Z</dcterms:modified>
</cp:coreProperties>
</file>