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84" r:id="rId18"/>
    <p:sldId id="276" r:id="rId19"/>
    <p:sldId id="275" r:id="rId20"/>
    <p:sldId id="277" r:id="rId21"/>
    <p:sldId id="278" r:id="rId22"/>
    <p:sldId id="279" r:id="rId23"/>
    <p:sldId id="280" r:id="rId24"/>
    <p:sldId id="281" r:id="rId25"/>
    <p:sldId id="283" r:id="rId26"/>
    <p:sldId id="285" r:id="rId27"/>
    <p:sldId id="286" r:id="rId28"/>
    <p:sldId id="287" r:id="rId29"/>
    <p:sldId id="288" r:id="rId30"/>
    <p:sldId id="291" r:id="rId31"/>
    <p:sldId id="289" r:id="rId32"/>
    <p:sldId id="290" r:id="rId33"/>
    <p:sldId id="293" r:id="rId34"/>
    <p:sldId id="294" r:id="rId35"/>
    <p:sldId id="295" r:id="rId36"/>
    <p:sldId id="296" r:id="rId37"/>
    <p:sldId id="299" r:id="rId38"/>
    <p:sldId id="300" r:id="rId39"/>
    <p:sldId id="301" r:id="rId40"/>
    <p:sldId id="302" r:id="rId41"/>
    <p:sldId id="303" r:id="rId42"/>
    <p:sldId id="304" r:id="rId43"/>
    <p:sldId id="30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4660"/>
  </p:normalViewPr>
  <p:slideViewPr>
    <p:cSldViewPr snapToGrid="0">
      <p:cViewPr varScale="1">
        <p:scale>
          <a:sx n="109" d="100"/>
          <a:sy n="109" d="100"/>
        </p:scale>
        <p:origin x="6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21/05/2024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50651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21/05/2024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46194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512A09-E8F9-4E6A-B8F3-4C5544DFC5F0}" type="datetimeFigureOut">
              <a:rPr lang="es-CO" smtClean="0"/>
              <a:t>21/05/2024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78099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C512A09-E8F9-4E6A-B8F3-4C5544DFC5F0}" type="datetimeFigureOut">
              <a:rPr lang="es-CO" smtClean="0"/>
              <a:t>21/05/2024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94523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C512A09-E8F9-4E6A-B8F3-4C5544DFC5F0}" type="datetimeFigureOut">
              <a:rPr lang="es-CO" smtClean="0"/>
              <a:t>21/05/2024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33640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C512A09-E8F9-4E6A-B8F3-4C5544DFC5F0}" type="datetimeFigureOut">
              <a:rPr lang="es-CO" smtClean="0"/>
              <a:t>21/05/2024</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9088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12A09-E8F9-4E6A-B8F3-4C5544DFC5F0}" type="datetimeFigureOut">
              <a:rPr lang="es-CO" smtClean="0"/>
              <a:t>21/05/2024</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22285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21/05/2024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100409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512A09-E8F9-4E6A-B8F3-4C5544DFC5F0}" type="datetimeFigureOut">
              <a:rPr lang="es-CO" smtClean="0"/>
              <a:t>21/05/2024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28902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21/05/2024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209168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C512A09-E8F9-4E6A-B8F3-4C5544DFC5F0}" type="datetimeFigureOut">
              <a:rPr lang="es-CO" smtClean="0"/>
              <a:t>21/05/2024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C1591C16-AC2D-464C-95DE-277259B57AE1}" type="slidenum">
              <a:rPr lang="es-CO" smtClean="0"/>
              <a:t>‹Nº›</a:t>
            </a:fld>
            <a:endParaRPr lang="es-CO"/>
          </a:p>
        </p:txBody>
      </p:sp>
    </p:spTree>
    <p:extLst>
      <p:ext uri="{BB962C8B-B14F-4D97-AF65-F5344CB8AC3E}">
        <p14:creationId xmlns:p14="http://schemas.microsoft.com/office/powerpoint/2010/main" val="416116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12A09-E8F9-4E6A-B8F3-4C5544DFC5F0}" type="datetimeFigureOut">
              <a:rPr lang="es-CO" smtClean="0"/>
              <a:t>21/05/2024</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591C16-AC2D-464C-95DE-277259B57AE1}" type="slidenum">
              <a:rPr lang="es-CO" smtClean="0"/>
              <a:t>‹Nº›</a:t>
            </a:fld>
            <a:endParaRPr lang="es-CO"/>
          </a:p>
        </p:txBody>
      </p:sp>
    </p:spTree>
    <p:extLst>
      <p:ext uri="{BB962C8B-B14F-4D97-AF65-F5344CB8AC3E}">
        <p14:creationId xmlns:p14="http://schemas.microsoft.com/office/powerpoint/2010/main" val="4290952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524000" y="2186232"/>
            <a:ext cx="9144000" cy="2387600"/>
          </a:xfrm>
        </p:spPr>
        <p:txBody>
          <a:bodyPr>
            <a:noAutofit/>
          </a:bodyPr>
          <a:lstStyle/>
          <a:p>
            <a:r>
              <a:rPr lang="es-CO" sz="4000" b="1" dirty="0" smtClean="0">
                <a:solidFill>
                  <a:srgbClr val="0D0D0D"/>
                </a:solidFill>
                <a:highlight>
                  <a:srgbClr val="FFFFFF"/>
                </a:highlight>
                <a:latin typeface="Arial" panose="020B0604020202020204" pitchFamily="34" charset="0"/>
                <a:cs typeface="Arial" panose="020B0604020202020204" pitchFamily="34" charset="0"/>
              </a:rPr>
              <a:t>REPORTE DE EVENTOS ADVERSOS ATRIBUIBLES A LA VACUNACIÓN, DIFTERIA, SARAMPIÓN, PARÁLISIS FLÁCIDA, INFECCIONES RESPIRATORIAS, TETANOS y </a:t>
            </a:r>
            <a:r>
              <a:rPr lang="es-CO" sz="4000" b="1" dirty="0" err="1" smtClean="0">
                <a:solidFill>
                  <a:srgbClr val="0D0D0D"/>
                </a:solidFill>
                <a:highlight>
                  <a:srgbClr val="FFFFFF"/>
                </a:highlight>
                <a:latin typeface="Arial" panose="020B0604020202020204" pitchFamily="34" charset="0"/>
                <a:cs typeface="Arial" panose="020B0604020202020204" pitchFamily="34" charset="0"/>
              </a:rPr>
              <a:t>BAI</a:t>
            </a:r>
            <a:r>
              <a:rPr lang="es-CO" sz="4000" b="1" dirty="0" smtClean="0">
                <a:solidFill>
                  <a:srgbClr val="0D0D0D"/>
                </a:solidFill>
                <a:highlight>
                  <a:srgbClr val="FFFFFF"/>
                </a:highlight>
                <a:latin typeface="Arial" panose="020B0604020202020204" pitchFamily="34" charset="0"/>
                <a:cs typeface="Arial" panose="020B0604020202020204" pitchFamily="34" charset="0"/>
              </a:rPr>
              <a:t>. </a:t>
            </a:r>
            <a:endParaRPr lang="es-CO" sz="4000" b="1" dirty="0">
              <a:solidFill>
                <a:srgbClr val="0D0D0D"/>
              </a:solidFill>
              <a:highlight>
                <a:srgbClr val="FFFFFF"/>
              </a:highlight>
              <a:latin typeface="Arial" panose="020B0604020202020204" pitchFamily="34" charset="0"/>
              <a:cs typeface="Arial" panose="020B0604020202020204" pitchFamily="34" charset="0"/>
            </a:endParaRPr>
          </a:p>
        </p:txBody>
      </p:sp>
      <p:sp>
        <p:nvSpPr>
          <p:cNvPr id="2" name="CuadroTexto 1"/>
          <p:cNvSpPr txBox="1"/>
          <p:nvPr/>
        </p:nvSpPr>
        <p:spPr>
          <a:xfrm>
            <a:off x="9662746" y="5715000"/>
            <a:ext cx="2365131" cy="369332"/>
          </a:xfrm>
          <a:prstGeom prst="rect">
            <a:avLst/>
          </a:prstGeom>
          <a:noFill/>
        </p:spPr>
        <p:txBody>
          <a:bodyPr wrap="square" rtlCol="0">
            <a:spAutoFit/>
          </a:bodyPr>
          <a:lstStyle/>
          <a:p>
            <a:r>
              <a:rPr lang="es-ES" b="1" smtClean="0">
                <a:latin typeface="Calibri" panose="020F0502020204030204" pitchFamily="34" charset="0"/>
                <a:ea typeface="Calibri" panose="020F0502020204030204" pitchFamily="34" charset="0"/>
                <a:cs typeface="Calibri" panose="020F0502020204030204" pitchFamily="34" charset="0"/>
              </a:rPr>
              <a:t>SALUD PÚBLICA</a:t>
            </a:r>
            <a:endParaRPr lang="es-CO"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76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838200" y="448407"/>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200" b="1" dirty="0" smtClean="0">
                <a:latin typeface="Calibri" panose="020F0502020204030204" pitchFamily="34" charset="0"/>
                <a:ea typeface="Calibri" panose="020F0502020204030204" pitchFamily="34" charset="0"/>
                <a:cs typeface="Calibri" panose="020F0502020204030204" pitchFamily="34" charset="0"/>
              </a:rPr>
              <a:t>EVENTO ADVERSO GRAVE POSTERIOR A LA VACUNACIÓN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231008" y="1939676"/>
            <a:ext cx="5494878" cy="2219085"/>
          </a:xfrm>
          <a:prstGeom prst="rect">
            <a:avLst/>
          </a:prstGeom>
        </p:spPr>
      </p:pic>
      <p:pic>
        <p:nvPicPr>
          <p:cNvPr id="4" name="Imagen 3"/>
          <p:cNvPicPr>
            <a:picLocks noChangeAspect="1"/>
          </p:cNvPicPr>
          <p:nvPr/>
        </p:nvPicPr>
        <p:blipFill>
          <a:blip r:embed="rId4"/>
          <a:stretch>
            <a:fillRect/>
          </a:stretch>
        </p:blipFill>
        <p:spPr>
          <a:xfrm>
            <a:off x="6235956" y="1289046"/>
            <a:ext cx="5730374" cy="3942819"/>
          </a:xfrm>
          <a:prstGeom prst="rect">
            <a:avLst/>
          </a:prstGeom>
        </p:spPr>
      </p:pic>
    </p:spTree>
    <p:extLst>
      <p:ext uri="{BB962C8B-B14F-4D97-AF65-F5344CB8AC3E}">
        <p14:creationId xmlns:p14="http://schemas.microsoft.com/office/powerpoint/2010/main" val="132925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838200" y="448407"/>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200" b="1" dirty="0" smtClean="0">
                <a:latin typeface="Calibri" panose="020F0502020204030204" pitchFamily="34" charset="0"/>
                <a:ea typeface="Calibri" panose="020F0502020204030204" pitchFamily="34" charset="0"/>
                <a:cs typeface="Calibri" panose="020F0502020204030204" pitchFamily="34" charset="0"/>
              </a:rPr>
              <a:t>EVENTO ADVERSO GRAVE POSTERIOR A LA VACUNACIÓN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3010953" y="1254843"/>
            <a:ext cx="5906324" cy="3715268"/>
          </a:xfrm>
          <a:prstGeom prst="rect">
            <a:avLst/>
          </a:prstGeom>
        </p:spPr>
      </p:pic>
    </p:spTree>
    <p:extLst>
      <p:ext uri="{BB962C8B-B14F-4D97-AF65-F5344CB8AC3E}">
        <p14:creationId xmlns:p14="http://schemas.microsoft.com/office/powerpoint/2010/main" val="129246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838200" y="448407"/>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200" b="1" dirty="0" smtClean="0">
                <a:latin typeface="Calibri" panose="020F0502020204030204" pitchFamily="34" charset="0"/>
                <a:ea typeface="Calibri" panose="020F0502020204030204" pitchFamily="34" charset="0"/>
                <a:cs typeface="Calibri" panose="020F0502020204030204" pitchFamily="34" charset="0"/>
              </a:rPr>
              <a:t>EVENTO ADVERSO GRAVE POSTERIOR A LA VACUNACIÓN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2177929" y="1215308"/>
            <a:ext cx="8153033" cy="4699112"/>
          </a:xfrm>
          <a:prstGeom prst="rect">
            <a:avLst/>
          </a:prstGeom>
        </p:spPr>
      </p:pic>
    </p:spTree>
    <p:extLst>
      <p:ext uri="{BB962C8B-B14F-4D97-AF65-F5344CB8AC3E}">
        <p14:creationId xmlns:p14="http://schemas.microsoft.com/office/powerpoint/2010/main" val="20844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838200" y="448407"/>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200" b="1" dirty="0" err="1" smtClean="0">
                <a:latin typeface="Calibri" panose="020F0502020204030204" pitchFamily="34" charset="0"/>
                <a:ea typeface="Calibri" panose="020F0502020204030204" pitchFamily="34" charset="0"/>
                <a:cs typeface="Calibri" panose="020F0502020204030204" pitchFamily="34" charset="0"/>
              </a:rPr>
              <a:t>EAPV</a:t>
            </a:r>
            <a:r>
              <a:rPr lang="es-CO" sz="3200" b="1" dirty="0" smtClean="0">
                <a:latin typeface="Calibri" panose="020F0502020204030204" pitchFamily="34" charset="0"/>
                <a:ea typeface="Calibri" panose="020F0502020204030204" pitchFamily="34" charset="0"/>
                <a:cs typeface="Calibri" panose="020F0502020204030204" pitchFamily="34" charset="0"/>
              </a:rPr>
              <a:t> – NOTIFICACIÓN COD.298</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1828799" y="1084018"/>
            <a:ext cx="3476215" cy="5020517"/>
          </a:xfrm>
          <a:prstGeom prst="rect">
            <a:avLst/>
          </a:prstGeom>
        </p:spPr>
      </p:pic>
      <p:pic>
        <p:nvPicPr>
          <p:cNvPr id="4" name="Imagen 3"/>
          <p:cNvPicPr>
            <a:picLocks noChangeAspect="1"/>
          </p:cNvPicPr>
          <p:nvPr/>
        </p:nvPicPr>
        <p:blipFill>
          <a:blip r:embed="rId4"/>
          <a:stretch>
            <a:fillRect/>
          </a:stretch>
        </p:blipFill>
        <p:spPr>
          <a:xfrm>
            <a:off x="5918091" y="1091031"/>
            <a:ext cx="3582511" cy="5020517"/>
          </a:xfrm>
          <a:prstGeom prst="rect">
            <a:avLst/>
          </a:prstGeom>
        </p:spPr>
      </p:pic>
    </p:spTree>
    <p:extLst>
      <p:ext uri="{BB962C8B-B14F-4D97-AF65-F5344CB8AC3E}">
        <p14:creationId xmlns:p14="http://schemas.microsoft.com/office/powerpoint/2010/main" val="1878046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40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DIFTERIA </a:t>
            </a:r>
            <a:endParaRPr lang="es-CO" sz="40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3"/>
          <a:stretch>
            <a:fillRect/>
          </a:stretch>
        </p:blipFill>
        <p:spPr>
          <a:xfrm>
            <a:off x="3509241" y="1732084"/>
            <a:ext cx="5068007" cy="3077004"/>
          </a:xfrm>
          <a:prstGeom prst="rect">
            <a:avLst/>
          </a:prstGeom>
          <a:ln>
            <a:noFill/>
          </a:ln>
          <a:effectLst>
            <a:softEdge rad="112500"/>
          </a:effectLst>
        </p:spPr>
      </p:pic>
    </p:spTree>
    <p:extLst>
      <p:ext uri="{BB962C8B-B14F-4D97-AF65-F5344CB8AC3E}">
        <p14:creationId xmlns:p14="http://schemas.microsoft.com/office/powerpoint/2010/main" val="341166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18392" y="703384"/>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DIFTERIA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
        <p:nvSpPr>
          <p:cNvPr id="2" name="Rectángulo 1"/>
          <p:cNvSpPr/>
          <p:nvPr/>
        </p:nvSpPr>
        <p:spPr>
          <a:xfrm>
            <a:off x="1301261" y="1696916"/>
            <a:ext cx="9832731" cy="3416320"/>
          </a:xfrm>
          <a:prstGeom prst="rect">
            <a:avLst/>
          </a:prstGeom>
        </p:spPr>
        <p:txBody>
          <a:bodyPr wrap="square">
            <a:spAutoFit/>
          </a:bodyPr>
          <a:lstStyle/>
          <a:p>
            <a:pPr algn="just"/>
            <a:r>
              <a:rPr lang="es-ES" sz="2400" dirty="0">
                <a:latin typeface="Calibri" panose="020F0502020204030204" pitchFamily="34" charset="0"/>
                <a:ea typeface="Calibri" panose="020F0502020204030204" pitchFamily="34" charset="0"/>
                <a:cs typeface="Calibri" panose="020F0502020204030204" pitchFamily="34" charset="0"/>
              </a:rPr>
              <a:t>La difteria es una enfermedad </a:t>
            </a:r>
            <a:r>
              <a:rPr lang="es-ES" sz="2400" b="1" dirty="0">
                <a:latin typeface="Calibri" panose="020F0502020204030204" pitchFamily="34" charset="0"/>
                <a:ea typeface="Calibri" panose="020F0502020204030204" pitchFamily="34" charset="0"/>
                <a:cs typeface="Calibri" panose="020F0502020204030204" pitchFamily="34" charset="0"/>
              </a:rPr>
              <a:t>infecciosa </a:t>
            </a:r>
            <a:r>
              <a:rPr lang="es-ES" sz="2400" dirty="0">
                <a:latin typeface="Calibri" panose="020F0502020204030204" pitchFamily="34" charset="0"/>
                <a:ea typeface="Calibri" panose="020F0502020204030204" pitchFamily="34" charset="0"/>
                <a:cs typeface="Calibri" panose="020F0502020204030204" pitchFamily="34" charset="0"/>
              </a:rPr>
              <a:t>causada por </a:t>
            </a:r>
            <a:r>
              <a:rPr lang="es-ES" sz="2400" dirty="0" smtClean="0">
                <a:latin typeface="Calibri" panose="020F0502020204030204" pitchFamily="34" charset="0"/>
                <a:ea typeface="Calibri" panose="020F0502020204030204" pitchFamily="34" charset="0"/>
                <a:cs typeface="Calibri" panose="020F0502020204030204" pitchFamily="34" charset="0"/>
              </a:rPr>
              <a:t>la bacteria </a:t>
            </a:r>
            <a:r>
              <a:rPr lang="es-ES" sz="2400" u="sng" dirty="0" err="1">
                <a:latin typeface="Calibri" panose="020F0502020204030204" pitchFamily="34" charset="0"/>
                <a:ea typeface="Calibri" panose="020F0502020204030204" pitchFamily="34" charset="0"/>
                <a:cs typeface="Calibri" panose="020F0502020204030204" pitchFamily="34" charset="0"/>
              </a:rPr>
              <a:t>Corynebacterium</a:t>
            </a:r>
            <a:r>
              <a:rPr lang="es-ES" sz="2400" u="sng" dirty="0">
                <a:latin typeface="Calibri" panose="020F0502020204030204" pitchFamily="34" charset="0"/>
                <a:ea typeface="Calibri" panose="020F0502020204030204" pitchFamily="34" charset="0"/>
                <a:cs typeface="Calibri" panose="020F0502020204030204" pitchFamily="34" charset="0"/>
              </a:rPr>
              <a:t> </a:t>
            </a:r>
            <a:r>
              <a:rPr lang="es-ES" sz="2400" u="sng" dirty="0" err="1">
                <a:latin typeface="Calibri" panose="020F0502020204030204" pitchFamily="34" charset="0"/>
                <a:ea typeface="Calibri" panose="020F0502020204030204" pitchFamily="34" charset="0"/>
                <a:cs typeface="Calibri" panose="020F0502020204030204" pitchFamily="34" charset="0"/>
              </a:rPr>
              <a:t>diphtheria</a:t>
            </a:r>
            <a:r>
              <a:rPr lang="es-ES" sz="2400" dirty="0">
                <a:latin typeface="Calibri" panose="020F0502020204030204" pitchFamily="34" charset="0"/>
                <a:ea typeface="Calibri" panose="020F0502020204030204" pitchFamily="34" charset="0"/>
                <a:cs typeface="Calibri" panose="020F0502020204030204" pitchFamily="34" charset="0"/>
              </a:rPr>
              <a:t>, que </a:t>
            </a:r>
            <a:r>
              <a:rPr lang="es-ES" sz="2400" dirty="0" smtClean="0">
                <a:latin typeface="Calibri" panose="020F0502020204030204" pitchFamily="34" charset="0"/>
                <a:ea typeface="Calibri" panose="020F0502020204030204" pitchFamily="34" charset="0"/>
                <a:cs typeface="Calibri" panose="020F0502020204030204" pitchFamily="34" charset="0"/>
              </a:rPr>
              <a:t>infecta principalmente </a:t>
            </a:r>
            <a:r>
              <a:rPr lang="es-ES" sz="2400" dirty="0">
                <a:latin typeface="Calibri" panose="020F0502020204030204" pitchFamily="34" charset="0"/>
                <a:ea typeface="Calibri" panose="020F0502020204030204" pitchFamily="34" charset="0"/>
                <a:cs typeface="Calibri" panose="020F0502020204030204" pitchFamily="34" charset="0"/>
              </a:rPr>
              <a:t>la garganta y vías respiratorias superiores, </a:t>
            </a:r>
            <a:r>
              <a:rPr lang="es-ES" sz="2400" dirty="0" smtClean="0">
                <a:latin typeface="Calibri" panose="020F0502020204030204" pitchFamily="34" charset="0"/>
                <a:ea typeface="Calibri" panose="020F0502020204030204" pitchFamily="34" charset="0"/>
                <a:cs typeface="Calibri" panose="020F0502020204030204" pitchFamily="34" charset="0"/>
              </a:rPr>
              <a:t>y produce </a:t>
            </a:r>
            <a:r>
              <a:rPr lang="es-ES" sz="2400" dirty="0">
                <a:latin typeface="Calibri" panose="020F0502020204030204" pitchFamily="34" charset="0"/>
                <a:ea typeface="Calibri" panose="020F0502020204030204" pitchFamily="34" charset="0"/>
                <a:cs typeface="Calibri" panose="020F0502020204030204" pitchFamily="34" charset="0"/>
              </a:rPr>
              <a:t>una toxina que afecta a otros órganos. </a:t>
            </a:r>
            <a:r>
              <a:rPr lang="es-ES" sz="2400" dirty="0" smtClean="0">
                <a:latin typeface="Calibri" panose="020F0502020204030204" pitchFamily="34" charset="0"/>
                <a:ea typeface="Calibri" panose="020F0502020204030204" pitchFamily="34" charset="0"/>
                <a:cs typeface="Calibri" panose="020F0502020204030204" pitchFamily="34" charset="0"/>
              </a:rPr>
              <a:t>La enfermedad </a:t>
            </a:r>
            <a:r>
              <a:rPr lang="es-ES" sz="2400" dirty="0">
                <a:latin typeface="Calibri" panose="020F0502020204030204" pitchFamily="34" charset="0"/>
                <a:ea typeface="Calibri" panose="020F0502020204030204" pitchFamily="34" charset="0"/>
                <a:cs typeface="Calibri" panose="020F0502020204030204" pitchFamily="34" charset="0"/>
              </a:rPr>
              <a:t>tiene un inicio agudo y las </a:t>
            </a:r>
            <a:r>
              <a:rPr lang="es-ES" sz="2400" dirty="0" smtClean="0">
                <a:latin typeface="Calibri" panose="020F0502020204030204" pitchFamily="34" charset="0"/>
                <a:ea typeface="Calibri" panose="020F0502020204030204" pitchFamily="34" charset="0"/>
                <a:cs typeface="Calibri" panose="020F0502020204030204" pitchFamily="34" charset="0"/>
              </a:rPr>
              <a:t>principales características </a:t>
            </a:r>
            <a:r>
              <a:rPr lang="es-ES" sz="2400" dirty="0">
                <a:latin typeface="Calibri" panose="020F0502020204030204" pitchFamily="34" charset="0"/>
                <a:ea typeface="Calibri" panose="020F0502020204030204" pitchFamily="34" charset="0"/>
                <a:cs typeface="Calibri" panose="020F0502020204030204" pitchFamily="34" charset="0"/>
              </a:rPr>
              <a:t>son </a:t>
            </a:r>
            <a:r>
              <a:rPr lang="es-ES" sz="2400" b="1" dirty="0">
                <a:latin typeface="Calibri" panose="020F0502020204030204" pitchFamily="34" charset="0"/>
                <a:ea typeface="Calibri" panose="020F0502020204030204" pitchFamily="34" charset="0"/>
                <a:cs typeface="Calibri" panose="020F0502020204030204" pitchFamily="34" charset="0"/>
              </a:rPr>
              <a:t>dolor de garganta, fiebre baja y </a:t>
            </a:r>
            <a:r>
              <a:rPr lang="es-ES" sz="2400" b="1" dirty="0" smtClean="0">
                <a:latin typeface="Calibri" panose="020F0502020204030204" pitchFamily="34" charset="0"/>
                <a:ea typeface="Calibri" panose="020F0502020204030204" pitchFamily="34" charset="0"/>
                <a:cs typeface="Calibri" panose="020F0502020204030204" pitchFamily="34" charset="0"/>
              </a:rPr>
              <a:t>glándulas inflamadas </a:t>
            </a:r>
            <a:r>
              <a:rPr lang="es-ES" sz="2400" b="1" dirty="0">
                <a:latin typeface="Calibri" panose="020F0502020204030204" pitchFamily="34" charset="0"/>
                <a:ea typeface="Calibri" panose="020F0502020204030204" pitchFamily="34" charset="0"/>
                <a:cs typeface="Calibri" panose="020F0502020204030204" pitchFamily="34" charset="0"/>
              </a:rPr>
              <a:t>en el cuello</a:t>
            </a:r>
            <a:r>
              <a:rPr lang="es-ES" sz="2400" dirty="0">
                <a:latin typeface="Calibri" panose="020F0502020204030204" pitchFamily="34" charset="0"/>
                <a:ea typeface="Calibri" panose="020F0502020204030204" pitchFamily="34" charset="0"/>
                <a:cs typeface="Calibri" panose="020F0502020204030204" pitchFamily="34" charset="0"/>
              </a:rPr>
              <a:t>; en los casos graves, la toxina </a:t>
            </a:r>
            <a:r>
              <a:rPr lang="es-ES" sz="2400" dirty="0" smtClean="0">
                <a:latin typeface="Calibri" panose="020F0502020204030204" pitchFamily="34" charset="0"/>
                <a:ea typeface="Calibri" panose="020F0502020204030204" pitchFamily="34" charset="0"/>
                <a:cs typeface="Calibri" panose="020F0502020204030204" pitchFamily="34" charset="0"/>
              </a:rPr>
              <a:t>diftérica puede </a:t>
            </a:r>
            <a:r>
              <a:rPr lang="es-ES" sz="2400" dirty="0">
                <a:latin typeface="Calibri" panose="020F0502020204030204" pitchFamily="34" charset="0"/>
                <a:ea typeface="Calibri" panose="020F0502020204030204" pitchFamily="34" charset="0"/>
                <a:cs typeface="Calibri" panose="020F0502020204030204" pitchFamily="34" charset="0"/>
              </a:rPr>
              <a:t>causar </a:t>
            </a:r>
            <a:r>
              <a:rPr lang="es-ES" sz="2400" b="1" dirty="0">
                <a:latin typeface="Calibri" panose="020F0502020204030204" pitchFamily="34" charset="0"/>
                <a:ea typeface="Calibri" panose="020F0502020204030204" pitchFamily="34" charset="0"/>
                <a:cs typeface="Calibri" panose="020F0502020204030204" pitchFamily="34" charset="0"/>
              </a:rPr>
              <a:t>miocarditis o neuropatía periférica</a:t>
            </a:r>
            <a:r>
              <a:rPr lang="es-ES" sz="2400" dirty="0">
                <a:latin typeface="Calibri" panose="020F0502020204030204" pitchFamily="34" charset="0"/>
                <a:ea typeface="Calibri" panose="020F0502020204030204" pitchFamily="34" charset="0"/>
                <a:cs typeface="Calibri" panose="020F0502020204030204" pitchFamily="34" charset="0"/>
              </a:rPr>
              <a:t>. La </a:t>
            </a:r>
            <a:r>
              <a:rPr lang="es-ES" sz="2400" dirty="0" smtClean="0">
                <a:latin typeface="Calibri" panose="020F0502020204030204" pitchFamily="34" charset="0"/>
                <a:ea typeface="Calibri" panose="020F0502020204030204" pitchFamily="34" charset="0"/>
                <a:cs typeface="Calibri" panose="020F0502020204030204" pitchFamily="34" charset="0"/>
              </a:rPr>
              <a:t>toxina difteria </a:t>
            </a:r>
            <a:r>
              <a:rPr lang="es-ES" sz="2400" dirty="0">
                <a:latin typeface="Calibri" panose="020F0502020204030204" pitchFamily="34" charset="0"/>
                <a:ea typeface="Calibri" panose="020F0502020204030204" pitchFamily="34" charset="0"/>
                <a:cs typeface="Calibri" panose="020F0502020204030204" pitchFamily="34" charset="0"/>
              </a:rPr>
              <a:t>puede causar que una membrana de tejido </a:t>
            </a:r>
            <a:r>
              <a:rPr lang="es-ES" sz="2400" dirty="0" smtClean="0">
                <a:latin typeface="Calibri" panose="020F0502020204030204" pitchFamily="34" charset="0"/>
                <a:ea typeface="Calibri" panose="020F0502020204030204" pitchFamily="34" charset="0"/>
                <a:cs typeface="Calibri" panose="020F0502020204030204" pitchFamily="34" charset="0"/>
              </a:rPr>
              <a:t>muerto se </a:t>
            </a:r>
            <a:r>
              <a:rPr lang="es-ES" sz="2400" dirty="0">
                <a:latin typeface="Calibri" panose="020F0502020204030204" pitchFamily="34" charset="0"/>
                <a:ea typeface="Calibri" panose="020F0502020204030204" pitchFamily="34" charset="0"/>
                <a:cs typeface="Calibri" panose="020F0502020204030204" pitchFamily="34" charset="0"/>
              </a:rPr>
              <a:t>acumule sobre la garganta y las amígdalas, </a:t>
            </a:r>
            <a:r>
              <a:rPr lang="es-ES" sz="2400" b="1" dirty="0">
                <a:latin typeface="Calibri" panose="020F0502020204030204" pitchFamily="34" charset="0"/>
                <a:ea typeface="Calibri" panose="020F0502020204030204" pitchFamily="34" charset="0"/>
                <a:cs typeface="Calibri" panose="020F0502020204030204" pitchFamily="34" charset="0"/>
              </a:rPr>
              <a:t>dificultando </a:t>
            </a:r>
            <a:r>
              <a:rPr lang="es-ES" sz="2400" b="1" dirty="0" smtClean="0">
                <a:latin typeface="Calibri" panose="020F0502020204030204" pitchFamily="34" charset="0"/>
                <a:ea typeface="Calibri" panose="020F0502020204030204" pitchFamily="34" charset="0"/>
                <a:cs typeface="Calibri" panose="020F0502020204030204" pitchFamily="34" charset="0"/>
              </a:rPr>
              <a:t>la respiración </a:t>
            </a:r>
            <a:r>
              <a:rPr lang="es-ES" sz="2400" b="1" dirty="0">
                <a:latin typeface="Calibri" panose="020F0502020204030204" pitchFamily="34" charset="0"/>
                <a:ea typeface="Calibri" panose="020F0502020204030204" pitchFamily="34" charset="0"/>
                <a:cs typeface="Calibri" panose="020F0502020204030204" pitchFamily="34" charset="0"/>
              </a:rPr>
              <a:t>y la </a:t>
            </a:r>
            <a:r>
              <a:rPr lang="es-ES" sz="2400" b="1" dirty="0" smtClean="0">
                <a:latin typeface="Calibri" panose="020F0502020204030204" pitchFamily="34" charset="0"/>
                <a:ea typeface="Calibri" panose="020F0502020204030204" pitchFamily="34" charset="0"/>
                <a:cs typeface="Calibri" panose="020F0502020204030204" pitchFamily="34" charset="0"/>
              </a:rPr>
              <a:t>deglución.</a:t>
            </a:r>
            <a:endParaRPr lang="es-CO" sz="2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3731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18392" y="703384"/>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DIFTERIA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1159680" y="1503484"/>
            <a:ext cx="10078761" cy="3481753"/>
          </a:xfrm>
          <a:prstGeom prst="rect">
            <a:avLst/>
          </a:prstGeom>
        </p:spPr>
      </p:pic>
    </p:spTree>
    <p:extLst>
      <p:ext uri="{BB962C8B-B14F-4D97-AF65-F5344CB8AC3E}">
        <p14:creationId xmlns:p14="http://schemas.microsoft.com/office/powerpoint/2010/main" val="4110278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429843" y="943341"/>
            <a:ext cx="8790731" cy="5017844"/>
          </a:xfrm>
          <a:prstGeom prst="rect">
            <a:avLst/>
          </a:prstGeom>
        </p:spPr>
      </p:pic>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07730"/>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DIFTERIA – DEFINICIÓN OPERATIVA DE CASO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819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07730"/>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DIFTERIA – PRUEBAS DE LABORATORIO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2012118" y="1096349"/>
            <a:ext cx="3191320" cy="1781424"/>
          </a:xfrm>
          <a:prstGeom prst="rect">
            <a:avLst/>
          </a:prstGeom>
        </p:spPr>
      </p:pic>
      <p:pic>
        <p:nvPicPr>
          <p:cNvPr id="4" name="Imagen 3"/>
          <p:cNvPicPr>
            <a:picLocks noChangeAspect="1"/>
          </p:cNvPicPr>
          <p:nvPr/>
        </p:nvPicPr>
        <p:blipFill>
          <a:blip r:embed="rId4"/>
          <a:stretch>
            <a:fillRect/>
          </a:stretch>
        </p:blipFill>
        <p:spPr>
          <a:xfrm>
            <a:off x="2012118" y="2873630"/>
            <a:ext cx="3191320" cy="2876951"/>
          </a:xfrm>
          <a:prstGeom prst="rect">
            <a:avLst/>
          </a:prstGeom>
        </p:spPr>
      </p:pic>
      <p:pic>
        <p:nvPicPr>
          <p:cNvPr id="5" name="Imagen 4"/>
          <p:cNvPicPr>
            <a:picLocks noChangeAspect="1"/>
          </p:cNvPicPr>
          <p:nvPr/>
        </p:nvPicPr>
        <p:blipFill>
          <a:blip r:embed="rId5"/>
          <a:stretch>
            <a:fillRect/>
          </a:stretch>
        </p:blipFill>
        <p:spPr>
          <a:xfrm>
            <a:off x="5856900" y="1208518"/>
            <a:ext cx="3467584" cy="4467849"/>
          </a:xfrm>
          <a:prstGeom prst="rect">
            <a:avLst/>
          </a:prstGeom>
        </p:spPr>
      </p:pic>
    </p:spTree>
    <p:extLst>
      <p:ext uri="{BB962C8B-B14F-4D97-AF65-F5344CB8AC3E}">
        <p14:creationId xmlns:p14="http://schemas.microsoft.com/office/powerpoint/2010/main" val="3247610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07730"/>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DIFTERIA – NOTIFICACIÓN COD.230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1582616" y="1010950"/>
            <a:ext cx="3342858" cy="4782534"/>
          </a:xfrm>
          <a:prstGeom prst="rect">
            <a:avLst/>
          </a:prstGeom>
        </p:spPr>
      </p:pic>
      <p:pic>
        <p:nvPicPr>
          <p:cNvPr id="7" name="Imagen 6"/>
          <p:cNvPicPr>
            <a:picLocks noChangeAspect="1"/>
          </p:cNvPicPr>
          <p:nvPr/>
        </p:nvPicPr>
        <p:blipFill>
          <a:blip r:embed="rId4"/>
          <a:stretch>
            <a:fillRect/>
          </a:stretch>
        </p:blipFill>
        <p:spPr>
          <a:xfrm>
            <a:off x="6130117" y="1010950"/>
            <a:ext cx="3634592" cy="4607335"/>
          </a:xfrm>
          <a:prstGeom prst="rect">
            <a:avLst/>
          </a:prstGeom>
        </p:spPr>
      </p:pic>
    </p:spTree>
    <p:extLst>
      <p:ext uri="{BB962C8B-B14F-4D97-AF65-F5344CB8AC3E}">
        <p14:creationId xmlns:p14="http://schemas.microsoft.com/office/powerpoint/2010/main" val="3425869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40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SARAMPIÓN Y RUBEOLA </a:t>
            </a:r>
            <a:endParaRPr lang="es-CO" sz="40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pic>
        <p:nvPicPr>
          <p:cNvPr id="1026" name="Picture 2" descr="UNAM alerta brote de sarampión: conoce cómo prevenir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178" y="1774806"/>
            <a:ext cx="5679830" cy="31807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240+ Rubeola Ilustraciones de Stock, gráficos vectoriales libres de  derechos y clip art - iStock | Varicela, Vacuna, Gri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1075" y="1720814"/>
            <a:ext cx="3288690" cy="32886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609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18392" y="703384"/>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SARAMPIÓN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Rectángulo 3"/>
          <p:cNvSpPr/>
          <p:nvPr/>
        </p:nvSpPr>
        <p:spPr>
          <a:xfrm>
            <a:off x="536331" y="1555882"/>
            <a:ext cx="10928837" cy="3785652"/>
          </a:xfrm>
          <a:prstGeom prst="rect">
            <a:avLst/>
          </a:prstGeom>
        </p:spPr>
        <p:txBody>
          <a:bodyPr wrap="square">
            <a:spAutoFit/>
          </a:bodyPr>
          <a:lstStyle/>
          <a:p>
            <a:pPr algn="just"/>
            <a:r>
              <a:rPr lang="es-ES" sz="2400" dirty="0">
                <a:latin typeface="Calibri" panose="020F0502020204030204" pitchFamily="34" charset="0"/>
                <a:ea typeface="Calibri" panose="020F0502020204030204" pitchFamily="34" charset="0"/>
                <a:cs typeface="Calibri" panose="020F0502020204030204" pitchFamily="34" charset="0"/>
              </a:rPr>
              <a:t>El sarampión es una </a:t>
            </a:r>
            <a:r>
              <a:rPr lang="es-ES" sz="2400" b="1" dirty="0">
                <a:latin typeface="Calibri" panose="020F0502020204030204" pitchFamily="34" charset="0"/>
                <a:ea typeface="Calibri" panose="020F0502020204030204" pitchFamily="34" charset="0"/>
                <a:cs typeface="Calibri" panose="020F0502020204030204" pitchFamily="34" charset="0"/>
              </a:rPr>
              <a:t>enfermedad eruptiva aguda</a:t>
            </a:r>
            <a:r>
              <a:rPr lang="es-ES" sz="2400" dirty="0" smtClean="0">
                <a:latin typeface="Calibri" panose="020F0502020204030204" pitchFamily="34" charset="0"/>
                <a:ea typeface="Calibri" panose="020F0502020204030204" pitchFamily="34" charset="0"/>
                <a:cs typeface="Calibri" panose="020F0502020204030204" pitchFamily="34" charset="0"/>
              </a:rPr>
              <a:t>, sumamente </a:t>
            </a:r>
            <a:r>
              <a:rPr lang="es-ES" sz="2400" dirty="0">
                <a:latin typeface="Calibri" panose="020F0502020204030204" pitchFamily="34" charset="0"/>
                <a:ea typeface="Calibri" panose="020F0502020204030204" pitchFamily="34" charset="0"/>
                <a:cs typeface="Calibri" panose="020F0502020204030204" pitchFamily="34" charset="0"/>
              </a:rPr>
              <a:t>contagiosa causada por un virus; </a:t>
            </a:r>
            <a:r>
              <a:rPr lang="es-ES" sz="2400" dirty="0" smtClean="0">
                <a:latin typeface="Calibri" panose="020F0502020204030204" pitchFamily="34" charset="0"/>
                <a:ea typeface="Calibri" panose="020F0502020204030204" pitchFamily="34" charset="0"/>
                <a:cs typeface="Calibri" panose="020F0502020204030204" pitchFamily="34" charset="0"/>
              </a:rPr>
              <a:t>clínicamente se </a:t>
            </a:r>
            <a:r>
              <a:rPr lang="es-ES" sz="2400" dirty="0">
                <a:latin typeface="Calibri" panose="020F0502020204030204" pitchFamily="34" charset="0"/>
                <a:ea typeface="Calibri" panose="020F0502020204030204" pitchFamily="34" charset="0"/>
                <a:cs typeface="Calibri" panose="020F0502020204030204" pitchFamily="34" charset="0"/>
              </a:rPr>
              <a:t>diferencian dos etapas en la enfermedad: la primera</a:t>
            </a:r>
            <a:r>
              <a:rPr lang="es-ES" sz="2400" dirty="0" smtClean="0">
                <a:latin typeface="Calibri" panose="020F0502020204030204" pitchFamily="34" charset="0"/>
                <a:ea typeface="Calibri" panose="020F0502020204030204" pitchFamily="34" charset="0"/>
                <a:cs typeface="Calibri" panose="020F0502020204030204" pitchFamily="34" charset="0"/>
              </a:rPr>
              <a:t>, llamada </a:t>
            </a:r>
            <a:r>
              <a:rPr lang="es-ES" sz="2400" b="1" dirty="0">
                <a:latin typeface="Calibri" panose="020F0502020204030204" pitchFamily="34" charset="0"/>
                <a:ea typeface="Calibri" panose="020F0502020204030204" pitchFamily="34" charset="0"/>
                <a:cs typeface="Calibri" panose="020F0502020204030204" pitchFamily="34" charset="0"/>
              </a:rPr>
              <a:t>fase prodrómica, pre-exantemática o catarral</a:t>
            </a:r>
            <a:r>
              <a:rPr lang="es-ES" sz="2400" dirty="0">
                <a:latin typeface="Calibri" panose="020F0502020204030204" pitchFamily="34" charset="0"/>
                <a:ea typeface="Calibri" panose="020F0502020204030204" pitchFamily="34" charset="0"/>
                <a:cs typeface="Calibri" panose="020F0502020204030204" pitchFamily="34" charset="0"/>
              </a:rPr>
              <a:t>, </a:t>
            </a:r>
            <a:r>
              <a:rPr lang="es-ES" sz="2400" dirty="0" smtClean="0">
                <a:latin typeface="Calibri" panose="020F0502020204030204" pitchFamily="34" charset="0"/>
                <a:ea typeface="Calibri" panose="020F0502020204030204" pitchFamily="34" charset="0"/>
                <a:cs typeface="Calibri" panose="020F0502020204030204" pitchFamily="34" charset="0"/>
              </a:rPr>
              <a:t>se caracteriza </a:t>
            </a:r>
            <a:r>
              <a:rPr lang="es-ES" sz="2400" dirty="0">
                <a:latin typeface="Calibri" panose="020F0502020204030204" pitchFamily="34" charset="0"/>
                <a:ea typeface="Calibri" panose="020F0502020204030204" pitchFamily="34" charset="0"/>
                <a:cs typeface="Calibri" panose="020F0502020204030204" pitchFamily="34" charset="0"/>
              </a:rPr>
              <a:t>por fiebre de 38,5° C a 40,5° C y síntomas de </a:t>
            </a:r>
            <a:r>
              <a:rPr lang="es-ES" sz="2400" dirty="0" smtClean="0">
                <a:latin typeface="Calibri" panose="020F0502020204030204" pitchFamily="34" charset="0"/>
                <a:ea typeface="Calibri" panose="020F0502020204030204" pitchFamily="34" charset="0"/>
                <a:cs typeface="Calibri" panose="020F0502020204030204" pitchFamily="34" charset="0"/>
              </a:rPr>
              <a:t>las vías </a:t>
            </a:r>
            <a:r>
              <a:rPr lang="es-ES" sz="2400" dirty="0">
                <a:latin typeface="Calibri" panose="020F0502020204030204" pitchFamily="34" charset="0"/>
                <a:ea typeface="Calibri" panose="020F0502020204030204" pitchFamily="34" charset="0"/>
                <a:cs typeface="Calibri" panose="020F0502020204030204" pitchFamily="34" charset="0"/>
              </a:rPr>
              <a:t>aéreas superiores, tos y coriza (</a:t>
            </a:r>
            <a:r>
              <a:rPr lang="es-ES" sz="2400" dirty="0" err="1">
                <a:latin typeface="Calibri" panose="020F0502020204030204" pitchFamily="34" charset="0"/>
                <a:ea typeface="Calibri" panose="020F0502020204030204" pitchFamily="34" charset="0"/>
                <a:cs typeface="Calibri" panose="020F0502020204030204" pitchFamily="34" charset="0"/>
              </a:rPr>
              <a:t>rinorrea</a:t>
            </a:r>
            <a:r>
              <a:rPr lang="es-ES" sz="2400" dirty="0">
                <a:latin typeface="Calibri" panose="020F0502020204030204" pitchFamily="34" charset="0"/>
                <a:ea typeface="Calibri" panose="020F0502020204030204" pitchFamily="34" charset="0"/>
                <a:cs typeface="Calibri" panose="020F0502020204030204" pitchFamily="34" charset="0"/>
              </a:rPr>
              <a:t>), además </a:t>
            </a:r>
            <a:r>
              <a:rPr lang="es-ES" sz="2400" dirty="0" smtClean="0">
                <a:latin typeface="Calibri" panose="020F0502020204030204" pitchFamily="34" charset="0"/>
                <a:ea typeface="Calibri" panose="020F0502020204030204" pitchFamily="34" charset="0"/>
                <a:cs typeface="Calibri" panose="020F0502020204030204" pitchFamily="34" charset="0"/>
              </a:rPr>
              <a:t>de una </a:t>
            </a:r>
            <a:r>
              <a:rPr lang="es-ES" sz="2400" dirty="0">
                <a:latin typeface="Calibri" panose="020F0502020204030204" pitchFamily="34" charset="0"/>
                <a:ea typeface="Calibri" panose="020F0502020204030204" pitchFamily="34" charset="0"/>
                <a:cs typeface="Calibri" panose="020F0502020204030204" pitchFamily="34" charset="0"/>
              </a:rPr>
              <a:t>fuerte conjuntivitis; en algunas ocasiones, es </a:t>
            </a:r>
            <a:r>
              <a:rPr lang="es-ES" sz="2400" dirty="0" smtClean="0">
                <a:latin typeface="Calibri" panose="020F0502020204030204" pitchFamily="34" charset="0"/>
                <a:ea typeface="Calibri" panose="020F0502020204030204" pitchFamily="34" charset="0"/>
                <a:cs typeface="Calibri" panose="020F0502020204030204" pitchFamily="34" charset="0"/>
              </a:rPr>
              <a:t>posible detectar </a:t>
            </a:r>
            <a:r>
              <a:rPr lang="es-ES" sz="2400" dirty="0">
                <a:latin typeface="Calibri" panose="020F0502020204030204" pitchFamily="34" charset="0"/>
                <a:ea typeface="Calibri" panose="020F0502020204030204" pitchFamily="34" charset="0"/>
                <a:cs typeface="Calibri" panose="020F0502020204030204" pitchFamily="34" charset="0"/>
              </a:rPr>
              <a:t>las llamadas manchas de </a:t>
            </a:r>
            <a:r>
              <a:rPr lang="es-ES" sz="2400" dirty="0" err="1">
                <a:latin typeface="Calibri" panose="020F0502020204030204" pitchFamily="34" charset="0"/>
                <a:ea typeface="Calibri" panose="020F0502020204030204" pitchFamily="34" charset="0"/>
                <a:cs typeface="Calibri" panose="020F0502020204030204" pitchFamily="34" charset="0"/>
              </a:rPr>
              <a:t>Koplik</a:t>
            </a:r>
            <a:r>
              <a:rPr lang="es-ES" sz="2400" dirty="0">
                <a:latin typeface="Calibri" panose="020F0502020204030204" pitchFamily="34" charset="0"/>
                <a:ea typeface="Calibri" panose="020F0502020204030204" pitchFamily="34" charset="0"/>
                <a:cs typeface="Calibri" panose="020F0502020204030204" pitchFamily="34" charset="0"/>
              </a:rPr>
              <a:t>, </a:t>
            </a:r>
            <a:r>
              <a:rPr lang="es-ES" sz="2400" dirty="0" smtClean="0">
                <a:latin typeface="Calibri" panose="020F0502020204030204" pitchFamily="34" charset="0"/>
                <a:ea typeface="Calibri" panose="020F0502020204030204" pitchFamily="34" charset="0"/>
                <a:cs typeface="Calibri" panose="020F0502020204030204" pitchFamily="34" charset="0"/>
              </a:rPr>
              <a:t>signo característico </a:t>
            </a:r>
            <a:r>
              <a:rPr lang="es-ES" sz="2400" dirty="0">
                <a:latin typeface="Calibri" panose="020F0502020204030204" pitchFamily="34" charset="0"/>
                <a:ea typeface="Calibri" panose="020F0502020204030204" pitchFamily="34" charset="0"/>
                <a:cs typeface="Calibri" panose="020F0502020204030204" pitchFamily="34" charset="0"/>
              </a:rPr>
              <a:t>del </a:t>
            </a:r>
            <a:r>
              <a:rPr lang="es-ES" sz="2400" dirty="0" smtClean="0">
                <a:latin typeface="Calibri" panose="020F0502020204030204" pitchFamily="34" charset="0"/>
                <a:ea typeface="Calibri" panose="020F0502020204030204" pitchFamily="34" charset="0"/>
                <a:cs typeface="Calibri" panose="020F0502020204030204" pitchFamily="34" charset="0"/>
              </a:rPr>
              <a:t>sarampión.</a:t>
            </a:r>
            <a:r>
              <a:rPr lang="es-ES" sz="2400" dirty="0"/>
              <a:t> </a:t>
            </a:r>
            <a:r>
              <a:rPr lang="es-ES" sz="2400" dirty="0">
                <a:latin typeface="Calibri" panose="020F0502020204030204" pitchFamily="34" charset="0"/>
                <a:ea typeface="Calibri" panose="020F0502020204030204" pitchFamily="34" charset="0"/>
                <a:cs typeface="Calibri" panose="020F0502020204030204" pitchFamily="34" charset="0"/>
              </a:rPr>
              <a:t>La segunda fase, llamada </a:t>
            </a:r>
            <a:r>
              <a:rPr lang="es-ES" sz="2400" b="1" dirty="0">
                <a:latin typeface="Calibri" panose="020F0502020204030204" pitchFamily="34" charset="0"/>
                <a:ea typeface="Calibri" panose="020F0502020204030204" pitchFamily="34" charset="0"/>
                <a:cs typeface="Calibri" panose="020F0502020204030204" pitchFamily="34" charset="0"/>
              </a:rPr>
              <a:t>exantemática o eruptiva</a:t>
            </a:r>
            <a:r>
              <a:rPr lang="es-ES" sz="2400" dirty="0">
                <a:latin typeface="Calibri" panose="020F0502020204030204" pitchFamily="34" charset="0"/>
                <a:ea typeface="Calibri" panose="020F0502020204030204" pitchFamily="34" charset="0"/>
                <a:cs typeface="Calibri" panose="020F0502020204030204" pitchFamily="34" charset="0"/>
              </a:rPr>
              <a:t>, se presenta al tercer o cuarto día después del inicio de la enfermedad y se refiere a una erupción característica con manchas rojas parduscas, que comienzan en la cara y después se generalizan; dura de cuatro a siete días y a veces termina con una descamación fina</a:t>
            </a:r>
            <a:endParaRPr lang="es-CO"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7952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316522"/>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CARACTERÍSTICAS GENERALES SARAMPIÓN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386735" y="1189820"/>
            <a:ext cx="6935164" cy="1811214"/>
          </a:xfrm>
          <a:prstGeom prst="rect">
            <a:avLst/>
          </a:prstGeom>
        </p:spPr>
      </p:pic>
      <p:pic>
        <p:nvPicPr>
          <p:cNvPr id="3" name="Imagen 2"/>
          <p:cNvPicPr>
            <a:picLocks noChangeAspect="1"/>
          </p:cNvPicPr>
          <p:nvPr/>
        </p:nvPicPr>
        <p:blipFill>
          <a:blip r:embed="rId4"/>
          <a:stretch>
            <a:fillRect/>
          </a:stretch>
        </p:blipFill>
        <p:spPr>
          <a:xfrm>
            <a:off x="5015945" y="3238721"/>
            <a:ext cx="6756954" cy="2344394"/>
          </a:xfrm>
          <a:prstGeom prst="rect">
            <a:avLst/>
          </a:prstGeom>
        </p:spPr>
      </p:pic>
    </p:spTree>
    <p:extLst>
      <p:ext uri="{BB962C8B-B14F-4D97-AF65-F5344CB8AC3E}">
        <p14:creationId xmlns:p14="http://schemas.microsoft.com/office/powerpoint/2010/main" val="3356884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18392" y="703384"/>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RUBÉOLA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Rectángulo 3"/>
          <p:cNvSpPr/>
          <p:nvPr/>
        </p:nvSpPr>
        <p:spPr>
          <a:xfrm>
            <a:off x="553916" y="1608635"/>
            <a:ext cx="10928837" cy="3785652"/>
          </a:xfrm>
          <a:prstGeom prst="rect">
            <a:avLst/>
          </a:prstGeom>
        </p:spPr>
        <p:txBody>
          <a:bodyPr wrap="square">
            <a:spAutoFit/>
          </a:bodyPr>
          <a:lstStyle/>
          <a:p>
            <a:pPr algn="just"/>
            <a:r>
              <a:rPr lang="es-ES" sz="2400" dirty="0">
                <a:latin typeface="Calibri" panose="020F0502020204030204" pitchFamily="34" charset="0"/>
                <a:ea typeface="Calibri" panose="020F0502020204030204" pitchFamily="34" charset="0"/>
                <a:cs typeface="Calibri" panose="020F0502020204030204" pitchFamily="34" charset="0"/>
              </a:rPr>
              <a:t>E</a:t>
            </a:r>
            <a:r>
              <a:rPr lang="es-ES" sz="2400" dirty="0" smtClean="0">
                <a:latin typeface="Calibri" panose="020F0502020204030204" pitchFamily="34" charset="0"/>
                <a:ea typeface="Calibri" panose="020F0502020204030204" pitchFamily="34" charset="0"/>
                <a:cs typeface="Calibri" panose="020F0502020204030204" pitchFamily="34" charset="0"/>
              </a:rPr>
              <a:t>s una enfermedad </a:t>
            </a:r>
            <a:r>
              <a:rPr lang="es-ES" sz="2400" b="1" dirty="0">
                <a:latin typeface="Calibri" panose="020F0502020204030204" pitchFamily="34" charset="0"/>
                <a:ea typeface="Calibri" panose="020F0502020204030204" pitchFamily="34" charset="0"/>
                <a:cs typeface="Calibri" panose="020F0502020204030204" pitchFamily="34" charset="0"/>
              </a:rPr>
              <a:t>infecciosa, exantemática, viral, aguda</a:t>
            </a:r>
            <a:r>
              <a:rPr lang="es-ES" sz="2400" dirty="0" smtClean="0">
                <a:latin typeface="Calibri" panose="020F0502020204030204" pitchFamily="34" charset="0"/>
                <a:ea typeface="Calibri" panose="020F0502020204030204" pitchFamily="34" charset="0"/>
                <a:cs typeface="Calibri" panose="020F0502020204030204" pitchFamily="34" charset="0"/>
              </a:rPr>
              <a:t>, altamente </a:t>
            </a:r>
            <a:r>
              <a:rPr lang="es-ES" sz="2400" dirty="0">
                <a:latin typeface="Calibri" panose="020F0502020204030204" pitchFamily="34" charset="0"/>
                <a:ea typeface="Calibri" panose="020F0502020204030204" pitchFamily="34" charset="0"/>
                <a:cs typeface="Calibri" panose="020F0502020204030204" pitchFamily="34" charset="0"/>
              </a:rPr>
              <a:t>contagiosa, caracterizada por </a:t>
            </a:r>
            <a:r>
              <a:rPr lang="es-ES" sz="2400" b="1" dirty="0">
                <a:latin typeface="Calibri" panose="020F0502020204030204" pitchFamily="34" charset="0"/>
                <a:ea typeface="Calibri" panose="020F0502020204030204" pitchFamily="34" charset="0"/>
                <a:cs typeface="Calibri" panose="020F0502020204030204" pitchFamily="34" charset="0"/>
              </a:rPr>
              <a:t>fiebre, </a:t>
            </a:r>
            <a:r>
              <a:rPr lang="es-ES" sz="2400" b="1" dirty="0" err="1" smtClean="0">
                <a:latin typeface="Calibri" panose="020F0502020204030204" pitchFamily="34" charset="0"/>
                <a:ea typeface="Calibri" panose="020F0502020204030204" pitchFamily="34" charset="0"/>
                <a:cs typeface="Calibri" panose="020F0502020204030204" pitchFamily="34" charset="0"/>
              </a:rPr>
              <a:t>rash</a:t>
            </a:r>
            <a:r>
              <a:rPr lang="es-ES" sz="2400" b="1" dirty="0" smtClean="0">
                <a:latin typeface="Calibri" panose="020F0502020204030204" pitchFamily="34" charset="0"/>
                <a:ea typeface="Calibri" panose="020F0502020204030204" pitchFamily="34" charset="0"/>
                <a:cs typeface="Calibri" panose="020F0502020204030204" pitchFamily="34" charset="0"/>
              </a:rPr>
              <a:t> </a:t>
            </a:r>
            <a:r>
              <a:rPr lang="es-ES" sz="2400" b="1" dirty="0" err="1" smtClean="0">
                <a:latin typeface="Calibri" panose="020F0502020204030204" pitchFamily="34" charset="0"/>
                <a:ea typeface="Calibri" panose="020F0502020204030204" pitchFamily="34" charset="0"/>
                <a:cs typeface="Calibri" panose="020F0502020204030204" pitchFamily="34" charset="0"/>
              </a:rPr>
              <a:t>máculo-papular</a:t>
            </a:r>
            <a:r>
              <a:rPr lang="es-ES" sz="2400" b="1" dirty="0" smtClean="0">
                <a:latin typeface="Calibri" panose="020F0502020204030204" pitchFamily="34" charset="0"/>
                <a:ea typeface="Calibri" panose="020F0502020204030204" pitchFamily="34" charset="0"/>
                <a:cs typeface="Calibri" panose="020F0502020204030204" pitchFamily="34" charset="0"/>
              </a:rPr>
              <a:t> </a:t>
            </a:r>
            <a:r>
              <a:rPr lang="es-ES" sz="2400" b="1" dirty="0">
                <a:latin typeface="Calibri" panose="020F0502020204030204" pitchFamily="34" charset="0"/>
                <a:ea typeface="Calibri" panose="020F0502020204030204" pitchFamily="34" charset="0"/>
                <a:cs typeface="Calibri" panose="020F0502020204030204" pitchFamily="34" charset="0"/>
              </a:rPr>
              <a:t>difuso puntiforme</a:t>
            </a:r>
            <a:r>
              <a:rPr lang="es-ES" sz="2400" dirty="0">
                <a:latin typeface="Calibri" panose="020F0502020204030204" pitchFamily="34" charset="0"/>
                <a:ea typeface="Calibri" panose="020F0502020204030204" pitchFamily="34" charset="0"/>
                <a:cs typeface="Calibri" panose="020F0502020204030204" pitchFamily="34" charset="0"/>
              </a:rPr>
              <a:t>; los niños </a:t>
            </a:r>
            <a:r>
              <a:rPr lang="es-ES" sz="2400" dirty="0" smtClean="0">
                <a:latin typeface="Calibri" panose="020F0502020204030204" pitchFamily="34" charset="0"/>
                <a:ea typeface="Calibri" panose="020F0502020204030204" pitchFamily="34" charset="0"/>
                <a:cs typeface="Calibri" panose="020F0502020204030204" pitchFamily="34" charset="0"/>
              </a:rPr>
              <a:t>usualmente presentan </a:t>
            </a:r>
            <a:r>
              <a:rPr lang="es-ES" sz="2400" dirty="0">
                <a:latin typeface="Calibri" panose="020F0502020204030204" pitchFamily="34" charset="0"/>
                <a:ea typeface="Calibri" panose="020F0502020204030204" pitchFamily="34" charset="0"/>
                <a:cs typeface="Calibri" panose="020F0502020204030204" pitchFamily="34" charset="0"/>
              </a:rPr>
              <a:t>pocos o ningún síntoma, pero </a:t>
            </a:r>
            <a:r>
              <a:rPr lang="es-ES" sz="2400" dirty="0" smtClean="0">
                <a:latin typeface="Calibri" panose="020F0502020204030204" pitchFamily="34" charset="0"/>
                <a:ea typeface="Calibri" panose="020F0502020204030204" pitchFamily="34" charset="0"/>
                <a:cs typeface="Calibri" panose="020F0502020204030204" pitchFamily="34" charset="0"/>
              </a:rPr>
              <a:t>los adultos pueden presentar </a:t>
            </a:r>
            <a:r>
              <a:rPr lang="es-ES" sz="2400" dirty="0">
                <a:latin typeface="Calibri" panose="020F0502020204030204" pitchFamily="34" charset="0"/>
                <a:ea typeface="Calibri" panose="020F0502020204030204" pitchFamily="34" charset="0"/>
                <a:cs typeface="Calibri" panose="020F0502020204030204" pitchFamily="34" charset="0"/>
              </a:rPr>
              <a:t>pródromos por 1-5 días de fiebre leve (&lt;39°C</a:t>
            </a:r>
            <a:r>
              <a:rPr lang="es-ES" sz="2400" dirty="0" smtClean="0">
                <a:latin typeface="Calibri" panose="020F0502020204030204" pitchFamily="34" charset="0"/>
                <a:ea typeface="Calibri" panose="020F0502020204030204" pitchFamily="34" charset="0"/>
                <a:cs typeface="Calibri" panose="020F0502020204030204" pitchFamily="34" charset="0"/>
              </a:rPr>
              <a:t>), cefalea</a:t>
            </a:r>
            <a:r>
              <a:rPr lang="es-ES" sz="2400" dirty="0">
                <a:latin typeface="Calibri" panose="020F0502020204030204" pitchFamily="34" charset="0"/>
                <a:ea typeface="Calibri" panose="020F0502020204030204" pitchFamily="34" charset="0"/>
                <a:cs typeface="Calibri" panose="020F0502020204030204" pitchFamily="34" charset="0"/>
              </a:rPr>
              <a:t>, malestar general, coriza y </a:t>
            </a:r>
            <a:r>
              <a:rPr lang="es-ES" sz="2400" dirty="0" smtClean="0">
                <a:latin typeface="Calibri" panose="020F0502020204030204" pitchFamily="34" charset="0"/>
                <a:ea typeface="Calibri" panose="020F0502020204030204" pitchFamily="34" charset="0"/>
                <a:cs typeface="Calibri" panose="020F0502020204030204" pitchFamily="34" charset="0"/>
              </a:rPr>
              <a:t>conjuntivitis.</a:t>
            </a:r>
          </a:p>
          <a:p>
            <a:pPr algn="just"/>
            <a:endParaRPr lang="es-ES" sz="2400" dirty="0">
              <a:latin typeface="Calibri" panose="020F0502020204030204" pitchFamily="34" charset="0"/>
              <a:ea typeface="Calibri" panose="020F0502020204030204" pitchFamily="34" charset="0"/>
              <a:cs typeface="Calibri" panose="020F0502020204030204" pitchFamily="34" charset="0"/>
            </a:endParaRPr>
          </a:p>
          <a:p>
            <a:pPr algn="just"/>
            <a:r>
              <a:rPr lang="es-ES" sz="2400" dirty="0">
                <a:latin typeface="Calibri" panose="020F0502020204030204" pitchFamily="34" charset="0"/>
                <a:ea typeface="Calibri" panose="020F0502020204030204" pitchFamily="34" charset="0"/>
                <a:cs typeface="Calibri" panose="020F0502020204030204" pitchFamily="34" charset="0"/>
              </a:rPr>
              <a:t>La característica clínica más relevante es la </a:t>
            </a:r>
            <a:r>
              <a:rPr lang="es-ES" sz="2400" b="1" dirty="0">
                <a:latin typeface="Calibri" panose="020F0502020204030204" pitchFamily="34" charset="0"/>
                <a:ea typeface="Calibri" panose="020F0502020204030204" pitchFamily="34" charset="0"/>
                <a:cs typeface="Calibri" panose="020F0502020204030204" pitchFamily="34" charset="0"/>
              </a:rPr>
              <a:t>presencia </a:t>
            </a:r>
            <a:r>
              <a:rPr lang="es-ES" sz="2400" b="1" dirty="0" smtClean="0">
                <a:latin typeface="Calibri" panose="020F0502020204030204" pitchFamily="34" charset="0"/>
                <a:ea typeface="Calibri" panose="020F0502020204030204" pitchFamily="34" charset="0"/>
                <a:cs typeface="Calibri" panose="020F0502020204030204" pitchFamily="34" charset="0"/>
              </a:rPr>
              <a:t>de </a:t>
            </a:r>
            <a:r>
              <a:rPr lang="es-ES" sz="2400" b="1" dirty="0" err="1" smtClean="0">
                <a:latin typeface="Calibri" panose="020F0502020204030204" pitchFamily="34" charset="0"/>
                <a:ea typeface="Calibri" panose="020F0502020204030204" pitchFamily="34" charset="0"/>
                <a:cs typeface="Calibri" panose="020F0502020204030204" pitchFamily="34" charset="0"/>
              </a:rPr>
              <a:t>linfadenopatías</a:t>
            </a:r>
            <a:r>
              <a:rPr lang="es-ES" sz="2400" b="1" dirty="0" smtClean="0">
                <a:latin typeface="Calibri" panose="020F0502020204030204" pitchFamily="34" charset="0"/>
                <a:ea typeface="Calibri" panose="020F0502020204030204" pitchFamily="34" charset="0"/>
                <a:cs typeface="Calibri" panose="020F0502020204030204" pitchFamily="34" charset="0"/>
              </a:rPr>
              <a:t> </a:t>
            </a:r>
            <a:r>
              <a:rPr lang="es-ES" sz="2400" dirty="0">
                <a:latin typeface="Calibri" panose="020F0502020204030204" pitchFamily="34" charset="0"/>
                <a:ea typeface="Calibri" panose="020F0502020204030204" pitchFamily="34" charset="0"/>
                <a:cs typeface="Calibri" panose="020F0502020204030204" pitchFamily="34" charset="0"/>
              </a:rPr>
              <a:t>pos-auriculares, occipitales y </a:t>
            </a:r>
            <a:r>
              <a:rPr lang="es-ES" sz="2400" dirty="0" smtClean="0">
                <a:latin typeface="Calibri" panose="020F0502020204030204" pitchFamily="34" charset="0"/>
                <a:ea typeface="Calibri" panose="020F0502020204030204" pitchFamily="34" charset="0"/>
                <a:cs typeface="Calibri" panose="020F0502020204030204" pitchFamily="34" charset="0"/>
              </a:rPr>
              <a:t>cervicales posteriores </a:t>
            </a:r>
            <a:r>
              <a:rPr lang="es-ES" sz="2400" dirty="0">
                <a:latin typeface="Calibri" panose="020F0502020204030204" pitchFamily="34" charset="0"/>
                <a:ea typeface="Calibri" panose="020F0502020204030204" pitchFamily="34" charset="0"/>
                <a:cs typeface="Calibri" panose="020F0502020204030204" pitchFamily="34" charset="0"/>
              </a:rPr>
              <a:t>y precede al </a:t>
            </a:r>
            <a:r>
              <a:rPr lang="es-ES" sz="2400" dirty="0" err="1">
                <a:latin typeface="Calibri" panose="020F0502020204030204" pitchFamily="34" charset="0"/>
                <a:ea typeface="Calibri" panose="020F0502020204030204" pitchFamily="34" charset="0"/>
                <a:cs typeface="Calibri" panose="020F0502020204030204" pitchFamily="34" charset="0"/>
              </a:rPr>
              <a:t>rash</a:t>
            </a:r>
            <a:r>
              <a:rPr lang="es-ES" sz="2400" dirty="0">
                <a:latin typeface="Calibri" panose="020F0502020204030204" pitchFamily="34" charset="0"/>
                <a:ea typeface="Calibri" panose="020F0502020204030204" pitchFamily="34" charset="0"/>
                <a:cs typeface="Calibri" panose="020F0502020204030204" pitchFamily="34" charset="0"/>
              </a:rPr>
              <a:t> en 5-10 días. El </a:t>
            </a:r>
            <a:r>
              <a:rPr lang="es-ES" sz="2400" dirty="0" smtClean="0">
                <a:latin typeface="Calibri" panose="020F0502020204030204" pitchFamily="34" charset="0"/>
                <a:ea typeface="Calibri" panose="020F0502020204030204" pitchFamily="34" charset="0"/>
                <a:cs typeface="Calibri" panose="020F0502020204030204" pitchFamily="34" charset="0"/>
              </a:rPr>
              <a:t>exantema tiene </a:t>
            </a:r>
            <a:r>
              <a:rPr lang="es-ES" sz="2400" dirty="0">
                <a:latin typeface="Calibri" panose="020F0502020204030204" pitchFamily="34" charset="0"/>
                <a:ea typeface="Calibri" panose="020F0502020204030204" pitchFamily="34" charset="0"/>
                <a:cs typeface="Calibri" panose="020F0502020204030204" pitchFamily="34" charset="0"/>
              </a:rPr>
              <a:t>máxima intensidad en el segundo día y </a:t>
            </a:r>
            <a:r>
              <a:rPr lang="es-ES" sz="2400" dirty="0" smtClean="0">
                <a:latin typeface="Calibri" panose="020F0502020204030204" pitchFamily="34" charset="0"/>
                <a:ea typeface="Calibri" panose="020F0502020204030204" pitchFamily="34" charset="0"/>
                <a:cs typeface="Calibri" panose="020F0502020204030204" pitchFamily="34" charset="0"/>
              </a:rPr>
              <a:t>desaparece hasta </a:t>
            </a:r>
            <a:r>
              <a:rPr lang="es-ES" sz="2400" dirty="0">
                <a:latin typeface="Calibri" panose="020F0502020204030204" pitchFamily="34" charset="0"/>
                <a:ea typeface="Calibri" panose="020F0502020204030204" pitchFamily="34" charset="0"/>
                <a:cs typeface="Calibri" panose="020F0502020204030204" pitchFamily="34" charset="0"/>
              </a:rPr>
              <a:t>el sexto día; no se presenta </a:t>
            </a:r>
            <a:r>
              <a:rPr lang="es-ES" sz="2400" dirty="0" smtClean="0">
                <a:latin typeface="Calibri" panose="020F0502020204030204" pitchFamily="34" charset="0"/>
                <a:ea typeface="Calibri" panose="020F0502020204030204" pitchFamily="34" charset="0"/>
                <a:cs typeface="Calibri" panose="020F0502020204030204" pitchFamily="34" charset="0"/>
              </a:rPr>
              <a:t>descamación.</a:t>
            </a:r>
            <a:endParaRPr lang="es-CO"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1404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316522"/>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CARACTERÍSTICAS GENERALES RUBÉOLA</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4" name="Imagen 3"/>
          <p:cNvPicPr>
            <a:picLocks noChangeAspect="1"/>
          </p:cNvPicPr>
          <p:nvPr/>
        </p:nvPicPr>
        <p:blipFill>
          <a:blip r:embed="rId3"/>
          <a:stretch>
            <a:fillRect/>
          </a:stretch>
        </p:blipFill>
        <p:spPr>
          <a:xfrm>
            <a:off x="2218193" y="952133"/>
            <a:ext cx="7948406" cy="4499098"/>
          </a:xfrm>
          <a:prstGeom prst="rect">
            <a:avLst/>
          </a:prstGeom>
        </p:spPr>
      </p:pic>
    </p:spTree>
    <p:extLst>
      <p:ext uri="{BB962C8B-B14F-4D97-AF65-F5344CB8AC3E}">
        <p14:creationId xmlns:p14="http://schemas.microsoft.com/office/powerpoint/2010/main" val="629309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316522"/>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DEFINICIÓN OPERATIVA DE CASO SR-RUBÉOLA </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1134208" y="940291"/>
            <a:ext cx="4844561" cy="4803389"/>
          </a:xfrm>
          <a:prstGeom prst="rect">
            <a:avLst/>
          </a:prstGeom>
        </p:spPr>
      </p:pic>
      <p:pic>
        <p:nvPicPr>
          <p:cNvPr id="3" name="Imagen 2"/>
          <p:cNvPicPr>
            <a:picLocks noChangeAspect="1"/>
          </p:cNvPicPr>
          <p:nvPr/>
        </p:nvPicPr>
        <p:blipFill>
          <a:blip r:embed="rId4"/>
          <a:stretch>
            <a:fillRect/>
          </a:stretch>
        </p:blipFill>
        <p:spPr>
          <a:xfrm>
            <a:off x="6213232" y="2641515"/>
            <a:ext cx="5454161" cy="949205"/>
          </a:xfrm>
          <a:prstGeom prst="rect">
            <a:avLst/>
          </a:prstGeom>
        </p:spPr>
      </p:pic>
    </p:spTree>
    <p:extLst>
      <p:ext uri="{BB962C8B-B14F-4D97-AF65-F5344CB8AC3E}">
        <p14:creationId xmlns:p14="http://schemas.microsoft.com/office/powerpoint/2010/main" val="3304519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95653"/>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PRUEBAS DE LABORATORIO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912328" y="1486491"/>
            <a:ext cx="4767503" cy="2826166"/>
          </a:xfrm>
          <a:prstGeom prst="rect">
            <a:avLst/>
          </a:prstGeom>
        </p:spPr>
      </p:pic>
      <p:pic>
        <p:nvPicPr>
          <p:cNvPr id="7" name="Imagen 6"/>
          <p:cNvPicPr>
            <a:picLocks noChangeAspect="1"/>
          </p:cNvPicPr>
          <p:nvPr/>
        </p:nvPicPr>
        <p:blipFill>
          <a:blip r:embed="rId4"/>
          <a:stretch>
            <a:fillRect/>
          </a:stretch>
        </p:blipFill>
        <p:spPr>
          <a:xfrm>
            <a:off x="6213325" y="2706144"/>
            <a:ext cx="5165488" cy="2350235"/>
          </a:xfrm>
          <a:prstGeom prst="rect">
            <a:avLst/>
          </a:prstGeom>
        </p:spPr>
      </p:pic>
    </p:spTree>
    <p:extLst>
      <p:ext uri="{BB962C8B-B14F-4D97-AF65-F5344CB8AC3E}">
        <p14:creationId xmlns:p14="http://schemas.microsoft.com/office/powerpoint/2010/main" val="3729216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07730"/>
            <a:ext cx="10515600" cy="635611"/>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NOTIFICACIÓN </a:t>
            </a:r>
            <a:r>
              <a:rPr lang="es-CO" sz="4000" b="1" dirty="0" err="1" smtClean="0">
                <a:latin typeface="Calibri" panose="020F0502020204030204" pitchFamily="34" charset="0"/>
                <a:ea typeface="Calibri" panose="020F0502020204030204" pitchFamily="34" charset="0"/>
                <a:cs typeface="Calibri" panose="020F0502020204030204" pitchFamily="34" charset="0"/>
              </a:rPr>
              <a:t>COD</a:t>
            </a:r>
            <a:r>
              <a:rPr lang="es-CO" sz="4000" b="1" dirty="0" smtClean="0">
                <a:latin typeface="Calibri" panose="020F0502020204030204" pitchFamily="34" charset="0"/>
                <a:ea typeface="Calibri" panose="020F0502020204030204" pitchFamily="34" charset="0"/>
                <a:cs typeface="Calibri" panose="020F0502020204030204" pitchFamily="34" charset="0"/>
              </a:rPr>
              <a:t>. 710 RUBÉOLA – 730 SARAMPIÓN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2400301" y="1224459"/>
            <a:ext cx="3492004" cy="5004951"/>
          </a:xfrm>
          <a:prstGeom prst="rect">
            <a:avLst/>
          </a:prstGeom>
        </p:spPr>
      </p:pic>
      <p:pic>
        <p:nvPicPr>
          <p:cNvPr id="4" name="Imagen 3"/>
          <p:cNvPicPr>
            <a:picLocks noChangeAspect="1"/>
          </p:cNvPicPr>
          <p:nvPr/>
        </p:nvPicPr>
        <p:blipFill>
          <a:blip r:embed="rId4"/>
          <a:stretch>
            <a:fillRect/>
          </a:stretch>
        </p:blipFill>
        <p:spPr>
          <a:xfrm>
            <a:off x="6659478" y="1295034"/>
            <a:ext cx="3170321" cy="4811284"/>
          </a:xfrm>
          <a:prstGeom prst="rect">
            <a:avLst/>
          </a:prstGeom>
        </p:spPr>
      </p:pic>
    </p:spTree>
    <p:extLst>
      <p:ext uri="{BB962C8B-B14F-4D97-AF65-F5344CB8AC3E}">
        <p14:creationId xmlns:p14="http://schemas.microsoft.com/office/powerpoint/2010/main" val="369264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40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PARÁLISIS FLÁCIDA </a:t>
            </a:r>
            <a:endParaRPr lang="es-CO" sz="40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pic>
        <p:nvPicPr>
          <p:cNvPr id="2" name="Imagen 1"/>
          <p:cNvPicPr>
            <a:picLocks noChangeAspect="1"/>
          </p:cNvPicPr>
          <p:nvPr/>
        </p:nvPicPr>
        <p:blipFill rotWithShape="1">
          <a:blip r:embed="rId3"/>
          <a:srcRect t="2094" b="2905"/>
          <a:stretch/>
        </p:blipFill>
        <p:spPr>
          <a:xfrm>
            <a:off x="4795296" y="1890346"/>
            <a:ext cx="2495898" cy="3086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15166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18392" y="703384"/>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PARÁLISIS FLÁCIDA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
        <p:nvSpPr>
          <p:cNvPr id="2" name="Rectángulo 1"/>
          <p:cNvSpPr/>
          <p:nvPr/>
        </p:nvSpPr>
        <p:spPr>
          <a:xfrm>
            <a:off x="1022838" y="1457153"/>
            <a:ext cx="10111154" cy="3046988"/>
          </a:xfrm>
          <a:prstGeom prst="rect">
            <a:avLst/>
          </a:prstGeom>
        </p:spPr>
        <p:txBody>
          <a:bodyPr wrap="square">
            <a:spAutoFit/>
          </a:bodyPr>
          <a:lstStyle/>
          <a:p>
            <a:pPr algn="just"/>
            <a:r>
              <a:rPr lang="es-ES" sz="3200" dirty="0">
                <a:latin typeface="Calibri" panose="020F0502020204030204" pitchFamily="34" charset="0"/>
                <a:ea typeface="Calibri" panose="020F0502020204030204" pitchFamily="34" charset="0"/>
                <a:cs typeface="Calibri" panose="020F0502020204030204" pitchFamily="34" charset="0"/>
              </a:rPr>
              <a:t>La parálisis se define como la </a:t>
            </a:r>
            <a:r>
              <a:rPr lang="es-ES" sz="3200" b="1" dirty="0">
                <a:latin typeface="Calibri" panose="020F0502020204030204" pitchFamily="34" charset="0"/>
                <a:ea typeface="Calibri" panose="020F0502020204030204" pitchFamily="34" charset="0"/>
                <a:cs typeface="Calibri" panose="020F0502020204030204" pitchFamily="34" charset="0"/>
              </a:rPr>
              <a:t>pérdida parcial o total de la capacidad para realizar movimientos voluntarios</a:t>
            </a:r>
            <a:r>
              <a:rPr lang="es-ES" sz="3200" dirty="0">
                <a:latin typeface="Calibri" panose="020F0502020204030204" pitchFamily="34" charset="0"/>
                <a:ea typeface="Calibri" panose="020F0502020204030204" pitchFamily="34" charset="0"/>
                <a:cs typeface="Calibri" panose="020F0502020204030204" pitchFamily="34" charset="0"/>
              </a:rPr>
              <a:t>; lo que incluye no solamente movimientos de los cuatro miembros, sino también aquellos con un componente automático como la respiración, la deglución y los movimientos oculares </a:t>
            </a:r>
            <a:r>
              <a:rPr lang="es-ES" sz="3200" dirty="0" smtClean="0">
                <a:latin typeface="Calibri" panose="020F0502020204030204" pitchFamily="34" charset="0"/>
                <a:ea typeface="Calibri" panose="020F0502020204030204" pitchFamily="34" charset="0"/>
                <a:cs typeface="Calibri" panose="020F0502020204030204" pitchFamily="34" charset="0"/>
              </a:rPr>
              <a:t>anatómicos.</a:t>
            </a:r>
            <a:endParaRPr lang="es-CO"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4975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530468" y="105508"/>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PARÁLISIS FLÁCIDA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7" name="Imagen 6"/>
          <p:cNvPicPr>
            <a:picLocks noChangeAspect="1"/>
          </p:cNvPicPr>
          <p:nvPr/>
        </p:nvPicPr>
        <p:blipFill>
          <a:blip r:embed="rId3"/>
          <a:stretch>
            <a:fillRect/>
          </a:stretch>
        </p:blipFill>
        <p:spPr>
          <a:xfrm>
            <a:off x="3326421" y="741119"/>
            <a:ext cx="5335225" cy="5452697"/>
          </a:xfrm>
          <a:prstGeom prst="rect">
            <a:avLst/>
          </a:prstGeom>
        </p:spPr>
      </p:pic>
    </p:spTree>
    <p:extLst>
      <p:ext uri="{BB962C8B-B14F-4D97-AF65-F5344CB8AC3E}">
        <p14:creationId xmlns:p14="http://schemas.microsoft.com/office/powerpoint/2010/main" val="394735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982298" y="140676"/>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err="1" smtClean="0">
                <a:latin typeface="Calibri" panose="020F0502020204030204" pitchFamily="34" charset="0"/>
                <a:ea typeface="Calibri" panose="020F0502020204030204" pitchFamily="34" charset="0"/>
                <a:cs typeface="Calibri" panose="020F0502020204030204" pitchFamily="34" charset="0"/>
              </a:rPr>
              <a:t>PFA</a:t>
            </a:r>
            <a:r>
              <a:rPr lang="es-CO" sz="4000" b="1" dirty="0" smtClean="0">
                <a:latin typeface="Calibri" panose="020F0502020204030204" pitchFamily="34" charset="0"/>
                <a:ea typeface="Calibri" panose="020F0502020204030204" pitchFamily="34" charset="0"/>
                <a:cs typeface="Calibri" panose="020F0502020204030204" pitchFamily="34" charset="0"/>
              </a:rPr>
              <a:t>- DEFINICIÓN OPERATIVA DE CASO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3024554" y="716598"/>
            <a:ext cx="5829300" cy="5752295"/>
          </a:xfrm>
          <a:prstGeom prst="rect">
            <a:avLst/>
          </a:prstGeom>
        </p:spPr>
      </p:pic>
    </p:spTree>
    <p:extLst>
      <p:ext uri="{BB962C8B-B14F-4D97-AF65-F5344CB8AC3E}">
        <p14:creationId xmlns:p14="http://schemas.microsoft.com/office/powerpoint/2010/main" val="891880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07730"/>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err="1" smtClean="0">
                <a:latin typeface="Calibri" panose="020F0502020204030204" pitchFamily="34" charset="0"/>
                <a:ea typeface="Calibri" panose="020F0502020204030204" pitchFamily="34" charset="0"/>
                <a:cs typeface="Calibri" panose="020F0502020204030204" pitchFamily="34" charset="0"/>
              </a:rPr>
              <a:t>PFA</a:t>
            </a:r>
            <a:r>
              <a:rPr lang="es-CO" sz="4000" b="1" dirty="0" smtClean="0">
                <a:latin typeface="Calibri" panose="020F0502020204030204" pitchFamily="34" charset="0"/>
                <a:ea typeface="Calibri" panose="020F0502020204030204" pitchFamily="34" charset="0"/>
                <a:cs typeface="Calibri" panose="020F0502020204030204" pitchFamily="34" charset="0"/>
              </a:rPr>
              <a:t>- PRUEBAS DE LABORATORIO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
        <p:nvSpPr>
          <p:cNvPr id="2" name="Rectángulo 1"/>
          <p:cNvSpPr/>
          <p:nvPr/>
        </p:nvSpPr>
        <p:spPr>
          <a:xfrm>
            <a:off x="753208" y="1516522"/>
            <a:ext cx="10254762" cy="1015663"/>
          </a:xfrm>
          <a:prstGeom prst="rect">
            <a:avLst/>
          </a:prstGeom>
        </p:spPr>
        <p:txBody>
          <a:bodyPr wrap="square">
            <a:spAutoFit/>
          </a:bodyPr>
          <a:lstStyle/>
          <a:p>
            <a:pPr algn="just"/>
            <a:r>
              <a:rPr lang="es-ES" sz="2000" dirty="0">
                <a:latin typeface="Calibri" panose="020F0502020204030204" pitchFamily="34" charset="0"/>
                <a:ea typeface="Calibri" panose="020F0502020204030204" pitchFamily="34" charset="0"/>
                <a:cs typeface="Calibri" panose="020F0502020204030204" pitchFamily="34" charset="0"/>
              </a:rPr>
              <a:t>La muestra biológica para el estudio virológico de virus polio es materia fecal, la cual deberá ser tomada en la </a:t>
            </a:r>
            <a:r>
              <a:rPr lang="es-ES" sz="2000" dirty="0" err="1">
                <a:latin typeface="Calibri" panose="020F0502020204030204" pitchFamily="34" charset="0"/>
                <a:ea typeface="Calibri" panose="020F0502020204030204" pitchFamily="34" charset="0"/>
                <a:cs typeface="Calibri" panose="020F0502020204030204" pitchFamily="34" charset="0"/>
              </a:rPr>
              <a:t>IPS</a:t>
            </a:r>
            <a:r>
              <a:rPr lang="es-ES" sz="2000" dirty="0">
                <a:latin typeface="Calibri" panose="020F0502020204030204" pitchFamily="34" charset="0"/>
                <a:ea typeface="Calibri" panose="020F0502020204030204" pitchFamily="34" charset="0"/>
                <a:cs typeface="Calibri" panose="020F0502020204030204" pitchFamily="34" charset="0"/>
              </a:rPr>
              <a:t> en los primeros 14 días de iniciada la parálisis; las heces deben ser recolectadas en envases plásticos boca ancha y tapa rosca; la cantidad optima es de 3 a 5 gr. </a:t>
            </a:r>
            <a:endParaRPr lang="es-CO" sz="200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ángulo 6"/>
          <p:cNvSpPr/>
          <p:nvPr/>
        </p:nvSpPr>
        <p:spPr>
          <a:xfrm>
            <a:off x="691662" y="2852596"/>
            <a:ext cx="10500946" cy="1938992"/>
          </a:xfrm>
          <a:prstGeom prst="rect">
            <a:avLst/>
          </a:prstGeom>
        </p:spPr>
        <p:txBody>
          <a:bodyPr wrap="square">
            <a:spAutoFit/>
          </a:bodyPr>
          <a:lstStyle/>
          <a:p>
            <a:pPr algn="just"/>
            <a:r>
              <a:rPr lang="es-ES" sz="2000" b="1" dirty="0">
                <a:latin typeface="Calibri" panose="020F0502020204030204" pitchFamily="34" charset="0"/>
                <a:ea typeface="Calibri" panose="020F0502020204030204" pitchFamily="34" charset="0"/>
                <a:cs typeface="Calibri" panose="020F0502020204030204" pitchFamily="34" charset="0"/>
              </a:rPr>
              <a:t>Caso probable que fallece: </a:t>
            </a:r>
            <a:r>
              <a:rPr lang="es-ES" sz="2000" dirty="0">
                <a:latin typeface="Calibri" panose="020F0502020204030204" pitchFamily="34" charset="0"/>
                <a:ea typeface="Calibri" panose="020F0502020204030204" pitchFamily="34" charset="0"/>
                <a:cs typeface="Calibri" panose="020F0502020204030204" pitchFamily="34" charset="0"/>
              </a:rPr>
              <a:t>cuando el </a:t>
            </a:r>
            <a:r>
              <a:rPr lang="es-ES" sz="2000" dirty="0" smtClean="0">
                <a:latin typeface="Calibri" panose="020F0502020204030204" pitchFamily="34" charset="0"/>
                <a:ea typeface="Calibri" panose="020F0502020204030204" pitchFamily="34" charset="0"/>
                <a:cs typeface="Calibri" panose="020F0502020204030204" pitchFamily="34" charset="0"/>
              </a:rPr>
              <a:t>caso probable </a:t>
            </a:r>
            <a:r>
              <a:rPr lang="es-ES" sz="2000" dirty="0">
                <a:latin typeface="Calibri" panose="020F0502020204030204" pitchFamily="34" charset="0"/>
                <a:ea typeface="Calibri" panose="020F0502020204030204" pitchFamily="34" charset="0"/>
                <a:cs typeface="Calibri" panose="020F0502020204030204" pitchFamily="34" charset="0"/>
              </a:rPr>
              <a:t>fallezca se hará necropsia y </a:t>
            </a:r>
            <a:r>
              <a:rPr lang="es-ES" sz="2000" dirty="0" smtClean="0">
                <a:latin typeface="Calibri" panose="020F0502020204030204" pitchFamily="34" charset="0"/>
                <a:ea typeface="Calibri" panose="020F0502020204030204" pitchFamily="34" charset="0"/>
                <a:cs typeface="Calibri" panose="020F0502020204030204" pitchFamily="34" charset="0"/>
              </a:rPr>
              <a:t>se recolectarán </a:t>
            </a:r>
            <a:r>
              <a:rPr lang="es-ES" sz="2000" dirty="0">
                <a:latin typeface="Calibri" panose="020F0502020204030204" pitchFamily="34" charset="0"/>
                <a:ea typeface="Calibri" panose="020F0502020204030204" pitchFamily="34" charset="0"/>
                <a:cs typeface="Calibri" panose="020F0502020204030204" pitchFamily="34" charset="0"/>
              </a:rPr>
              <a:t>muestras para aislamiento viral </a:t>
            </a:r>
            <a:r>
              <a:rPr lang="es-ES" sz="2000" dirty="0" smtClean="0">
                <a:latin typeface="Calibri" panose="020F0502020204030204" pitchFamily="34" charset="0"/>
                <a:ea typeface="Calibri" panose="020F0502020204030204" pitchFamily="34" charset="0"/>
                <a:cs typeface="Calibri" panose="020F0502020204030204" pitchFamily="34" charset="0"/>
              </a:rPr>
              <a:t>y estudio </a:t>
            </a:r>
            <a:r>
              <a:rPr lang="es-ES" sz="2000" dirty="0" err="1">
                <a:latin typeface="Calibri" panose="020F0502020204030204" pitchFamily="34" charset="0"/>
                <a:ea typeface="Calibri" panose="020F0502020204030204" pitchFamily="34" charset="0"/>
                <a:cs typeface="Calibri" panose="020F0502020204030204" pitchFamily="34" charset="0"/>
              </a:rPr>
              <a:t>anatomo</a:t>
            </a:r>
            <a:r>
              <a:rPr lang="es-ES" sz="2000" dirty="0">
                <a:latin typeface="Calibri" panose="020F0502020204030204" pitchFamily="34" charset="0"/>
                <a:ea typeface="Calibri" panose="020F0502020204030204" pitchFamily="34" charset="0"/>
                <a:cs typeface="Calibri" panose="020F0502020204030204" pitchFamily="34" charset="0"/>
              </a:rPr>
              <a:t>-patológico.</a:t>
            </a:r>
          </a:p>
          <a:p>
            <a:pPr algn="just"/>
            <a:r>
              <a:rPr lang="es-ES" sz="2000" dirty="0">
                <a:latin typeface="Calibri" panose="020F0502020204030204" pitchFamily="34" charset="0"/>
                <a:ea typeface="Calibri" panose="020F0502020204030204" pitchFamily="34" charset="0"/>
                <a:cs typeface="Calibri" panose="020F0502020204030204" pitchFamily="34" charset="0"/>
              </a:rPr>
              <a:t>Las muestras de tejido se deben obtener </a:t>
            </a:r>
            <a:r>
              <a:rPr lang="es-ES" sz="2000" dirty="0" smtClean="0">
                <a:latin typeface="Calibri" panose="020F0502020204030204" pitchFamily="34" charset="0"/>
                <a:ea typeface="Calibri" panose="020F0502020204030204" pitchFamily="34" charset="0"/>
                <a:cs typeface="Calibri" panose="020F0502020204030204" pitchFamily="34" charset="0"/>
              </a:rPr>
              <a:t>de todo </a:t>
            </a:r>
            <a:r>
              <a:rPr lang="es-ES" sz="2000" dirty="0">
                <a:latin typeface="Calibri" panose="020F0502020204030204" pitchFamily="34" charset="0"/>
                <a:ea typeface="Calibri" panose="020F0502020204030204" pitchFamily="34" charset="0"/>
                <a:cs typeface="Calibri" panose="020F0502020204030204" pitchFamily="34" charset="0"/>
              </a:rPr>
              <a:t>paciente que haya fallecido. Se </a:t>
            </a:r>
            <a:r>
              <a:rPr lang="es-ES" sz="2000" dirty="0" smtClean="0">
                <a:latin typeface="Calibri" panose="020F0502020204030204" pitchFamily="34" charset="0"/>
                <a:ea typeface="Calibri" panose="020F0502020204030204" pitchFamily="34" charset="0"/>
                <a:cs typeface="Calibri" panose="020F0502020204030204" pitchFamily="34" charset="0"/>
              </a:rPr>
              <a:t>deben garantizar </a:t>
            </a:r>
            <a:r>
              <a:rPr lang="es-ES" sz="2000" dirty="0">
                <a:latin typeface="Calibri" panose="020F0502020204030204" pitchFamily="34" charset="0"/>
                <a:ea typeface="Calibri" panose="020F0502020204030204" pitchFamily="34" charset="0"/>
                <a:cs typeface="Calibri" panose="020F0502020204030204" pitchFamily="34" charset="0"/>
              </a:rPr>
              <a:t>muestras de cerebro, </a:t>
            </a:r>
            <a:r>
              <a:rPr lang="es-ES" sz="2000" dirty="0" smtClean="0">
                <a:latin typeface="Calibri" panose="020F0502020204030204" pitchFamily="34" charset="0"/>
                <a:ea typeface="Calibri" panose="020F0502020204030204" pitchFamily="34" charset="0"/>
                <a:cs typeface="Calibri" panose="020F0502020204030204" pitchFamily="34" charset="0"/>
              </a:rPr>
              <a:t>bulbo raquídeo</a:t>
            </a:r>
            <a:r>
              <a:rPr lang="es-ES" sz="2000" dirty="0">
                <a:latin typeface="Calibri" panose="020F0502020204030204" pitchFamily="34" charset="0"/>
                <a:ea typeface="Calibri" panose="020F0502020204030204" pitchFamily="34" charset="0"/>
                <a:cs typeface="Calibri" panose="020F0502020204030204" pitchFamily="34" charset="0"/>
              </a:rPr>
              <a:t>, médula espinal, nervio periférico.</a:t>
            </a:r>
          </a:p>
          <a:p>
            <a:pPr algn="just"/>
            <a:r>
              <a:rPr lang="es-ES" sz="2000" dirty="0">
                <a:latin typeface="Calibri" panose="020F0502020204030204" pitchFamily="34" charset="0"/>
                <a:ea typeface="Calibri" panose="020F0502020204030204" pitchFamily="34" charset="0"/>
                <a:cs typeface="Calibri" panose="020F0502020204030204" pitchFamily="34" charset="0"/>
              </a:rPr>
              <a:t>Esta muestra debe ser remitida al grupo </a:t>
            </a:r>
            <a:r>
              <a:rPr lang="es-ES" sz="2000" dirty="0" smtClean="0">
                <a:latin typeface="Calibri" panose="020F0502020204030204" pitchFamily="34" charset="0"/>
                <a:ea typeface="Calibri" panose="020F0502020204030204" pitchFamily="34" charset="0"/>
                <a:cs typeface="Calibri" panose="020F0502020204030204" pitchFamily="34" charset="0"/>
              </a:rPr>
              <a:t>de patología </a:t>
            </a:r>
            <a:r>
              <a:rPr lang="es-ES" sz="2000" dirty="0">
                <a:latin typeface="Calibri" panose="020F0502020204030204" pitchFamily="34" charset="0"/>
                <a:ea typeface="Calibri" panose="020F0502020204030204" pitchFamily="34" charset="0"/>
                <a:cs typeface="Calibri" panose="020F0502020204030204" pitchFamily="34" charset="0"/>
              </a:rPr>
              <a:t>y de virología del INS, con copia </a:t>
            </a:r>
            <a:r>
              <a:rPr lang="es-ES" sz="2000" dirty="0" smtClean="0">
                <a:latin typeface="Calibri" panose="020F0502020204030204" pitchFamily="34" charset="0"/>
                <a:ea typeface="Calibri" panose="020F0502020204030204" pitchFamily="34" charset="0"/>
                <a:cs typeface="Calibri" panose="020F0502020204030204" pitchFamily="34" charset="0"/>
              </a:rPr>
              <a:t>de ficha </a:t>
            </a:r>
            <a:r>
              <a:rPr lang="es-ES" sz="2000" dirty="0">
                <a:latin typeface="Calibri" panose="020F0502020204030204" pitchFamily="34" charset="0"/>
                <a:ea typeface="Calibri" panose="020F0502020204030204" pitchFamily="34" charset="0"/>
                <a:cs typeface="Calibri" panose="020F0502020204030204" pitchFamily="34" charset="0"/>
              </a:rPr>
              <a:t>de notificación y de la historia </a:t>
            </a:r>
            <a:r>
              <a:rPr lang="es-ES" sz="2000" dirty="0" smtClean="0">
                <a:latin typeface="Calibri" panose="020F0502020204030204" pitchFamily="34" charset="0"/>
                <a:ea typeface="Calibri" panose="020F0502020204030204" pitchFamily="34" charset="0"/>
                <a:cs typeface="Calibri" panose="020F0502020204030204" pitchFamily="34" charset="0"/>
              </a:rPr>
              <a:t>clínica completa.</a:t>
            </a:r>
            <a:endParaRPr lang="es-CO"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38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1043844" y="307730"/>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NOTIFICACIÓN </a:t>
            </a:r>
            <a:r>
              <a:rPr lang="es-CO" sz="4000" b="1" dirty="0" err="1" smtClean="0">
                <a:latin typeface="Calibri" panose="020F0502020204030204" pitchFamily="34" charset="0"/>
                <a:ea typeface="Calibri" panose="020F0502020204030204" pitchFamily="34" charset="0"/>
                <a:cs typeface="Calibri" panose="020F0502020204030204" pitchFamily="34" charset="0"/>
              </a:rPr>
              <a:t>COD</a:t>
            </a:r>
            <a:r>
              <a:rPr lang="es-CO" sz="4000" b="1" dirty="0" smtClean="0">
                <a:latin typeface="Calibri" panose="020F0502020204030204" pitchFamily="34" charset="0"/>
                <a:ea typeface="Calibri" panose="020F0502020204030204" pitchFamily="34" charset="0"/>
                <a:cs typeface="Calibri" panose="020F0502020204030204" pitchFamily="34" charset="0"/>
              </a:rPr>
              <a:t>. 610 </a:t>
            </a:r>
            <a:r>
              <a:rPr lang="es-CO" sz="4000" b="1" dirty="0" err="1" smtClean="0">
                <a:latin typeface="Calibri" panose="020F0502020204030204" pitchFamily="34" charset="0"/>
                <a:ea typeface="Calibri" panose="020F0502020204030204" pitchFamily="34" charset="0"/>
                <a:cs typeface="Calibri" panose="020F0502020204030204" pitchFamily="34" charset="0"/>
              </a:rPr>
              <a:t>PFA</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Imagen 2"/>
          <p:cNvPicPr>
            <a:picLocks noChangeAspect="1"/>
          </p:cNvPicPr>
          <p:nvPr/>
        </p:nvPicPr>
        <p:blipFill>
          <a:blip r:embed="rId3"/>
          <a:stretch>
            <a:fillRect/>
          </a:stretch>
        </p:blipFill>
        <p:spPr>
          <a:xfrm>
            <a:off x="2347546" y="1092574"/>
            <a:ext cx="3631223" cy="5204488"/>
          </a:xfrm>
          <a:prstGeom prst="rect">
            <a:avLst/>
          </a:prstGeom>
        </p:spPr>
      </p:pic>
      <p:pic>
        <p:nvPicPr>
          <p:cNvPr id="2" name="Imagen 1"/>
          <p:cNvPicPr>
            <a:picLocks noChangeAspect="1"/>
          </p:cNvPicPr>
          <p:nvPr/>
        </p:nvPicPr>
        <p:blipFill>
          <a:blip r:embed="rId4"/>
          <a:stretch>
            <a:fillRect/>
          </a:stretch>
        </p:blipFill>
        <p:spPr>
          <a:xfrm>
            <a:off x="6728025" y="1092574"/>
            <a:ext cx="3578499" cy="5004951"/>
          </a:xfrm>
          <a:prstGeom prst="rect">
            <a:avLst/>
          </a:prstGeom>
        </p:spPr>
      </p:pic>
    </p:spTree>
    <p:extLst>
      <p:ext uri="{BB962C8B-B14F-4D97-AF65-F5344CB8AC3E}">
        <p14:creationId xmlns:p14="http://schemas.microsoft.com/office/powerpoint/2010/main" val="2193489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40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INFECCIONES RESPIRATORIAS </a:t>
            </a:r>
            <a:endParaRPr lang="es-CO" sz="40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pic>
        <p:nvPicPr>
          <p:cNvPr id="3074" name="Picture 2" descr="Infecciones Respiratorias Agudas: qué es, síntomas y tratamiento | Top  Doct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0914" y="2004645"/>
            <a:ext cx="5644662" cy="2822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404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40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INFECCIÓN RESPIRATORIA AGUDA</a:t>
            </a:r>
            <a:endParaRPr lang="es-CO" sz="40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sp>
        <p:nvSpPr>
          <p:cNvPr id="2" name="Rectángulo 1"/>
          <p:cNvSpPr/>
          <p:nvPr/>
        </p:nvSpPr>
        <p:spPr>
          <a:xfrm>
            <a:off x="975946" y="1997840"/>
            <a:ext cx="9970476" cy="2677656"/>
          </a:xfrm>
          <a:prstGeom prst="rect">
            <a:avLst/>
          </a:prstGeom>
        </p:spPr>
        <p:txBody>
          <a:bodyPr wrap="square">
            <a:spAutoFit/>
          </a:bodyPr>
          <a:lstStyle/>
          <a:p>
            <a:pPr algn="just"/>
            <a:r>
              <a:rPr lang="es-ES" sz="2800" dirty="0">
                <a:latin typeface="Calibri" panose="020F0502020204030204" pitchFamily="34" charset="0"/>
                <a:ea typeface="Calibri" panose="020F0502020204030204" pitchFamily="34" charset="0"/>
                <a:cs typeface="Calibri" panose="020F0502020204030204" pitchFamily="34" charset="0"/>
              </a:rPr>
              <a:t>La </a:t>
            </a:r>
            <a:r>
              <a:rPr lang="es-ES" sz="2800" b="1" dirty="0">
                <a:latin typeface="Calibri" panose="020F0502020204030204" pitchFamily="34" charset="0"/>
                <a:ea typeface="Calibri" panose="020F0502020204030204" pitchFamily="34" charset="0"/>
                <a:cs typeface="Calibri" panose="020F0502020204030204" pitchFamily="34" charset="0"/>
              </a:rPr>
              <a:t>IRA</a:t>
            </a:r>
            <a:r>
              <a:rPr lang="es-ES" sz="2800" dirty="0">
                <a:latin typeface="Calibri" panose="020F0502020204030204" pitchFamily="34" charset="0"/>
                <a:ea typeface="Calibri" panose="020F0502020204030204" pitchFamily="34" charset="0"/>
                <a:cs typeface="Calibri" panose="020F0502020204030204" pitchFamily="34" charset="0"/>
              </a:rPr>
              <a:t> constituye un grupo </a:t>
            </a:r>
            <a:r>
              <a:rPr lang="es-ES" sz="2800" dirty="0" smtClean="0">
                <a:latin typeface="Calibri" panose="020F0502020204030204" pitchFamily="34" charset="0"/>
                <a:ea typeface="Calibri" panose="020F0502020204030204" pitchFamily="34" charset="0"/>
                <a:cs typeface="Calibri" panose="020F0502020204030204" pitchFamily="34" charset="0"/>
              </a:rPr>
              <a:t>de enfermedades </a:t>
            </a:r>
            <a:r>
              <a:rPr lang="es-ES" sz="2800" dirty="0">
                <a:latin typeface="Calibri" panose="020F0502020204030204" pitchFamily="34" charset="0"/>
                <a:ea typeface="Calibri" panose="020F0502020204030204" pitchFamily="34" charset="0"/>
                <a:cs typeface="Calibri" panose="020F0502020204030204" pitchFamily="34" charset="0"/>
              </a:rPr>
              <a:t>que afectan el </a:t>
            </a:r>
            <a:r>
              <a:rPr lang="es-ES" sz="2800" dirty="0" smtClean="0">
                <a:latin typeface="Calibri" panose="020F0502020204030204" pitchFamily="34" charset="0"/>
                <a:ea typeface="Calibri" panose="020F0502020204030204" pitchFamily="34" charset="0"/>
                <a:cs typeface="Calibri" panose="020F0502020204030204" pitchFamily="34" charset="0"/>
              </a:rPr>
              <a:t>aparato respiratorio </a:t>
            </a:r>
            <a:r>
              <a:rPr lang="es-ES" sz="2800" dirty="0">
                <a:latin typeface="Calibri" panose="020F0502020204030204" pitchFamily="34" charset="0"/>
                <a:ea typeface="Calibri" panose="020F0502020204030204" pitchFamily="34" charset="0"/>
                <a:cs typeface="Calibri" panose="020F0502020204030204" pitchFamily="34" charset="0"/>
              </a:rPr>
              <a:t>alto y bajo; pueden </a:t>
            </a:r>
            <a:r>
              <a:rPr lang="es-ES" sz="2800" dirty="0" smtClean="0">
                <a:latin typeface="Calibri" panose="020F0502020204030204" pitchFamily="34" charset="0"/>
                <a:ea typeface="Calibri" panose="020F0502020204030204" pitchFamily="34" charset="0"/>
                <a:cs typeface="Calibri" panose="020F0502020204030204" pitchFamily="34" charset="0"/>
              </a:rPr>
              <a:t>ser causadas </a:t>
            </a:r>
            <a:r>
              <a:rPr lang="es-ES" sz="2800" dirty="0">
                <a:latin typeface="Calibri" panose="020F0502020204030204" pitchFamily="34" charset="0"/>
                <a:ea typeface="Calibri" panose="020F0502020204030204" pitchFamily="34" charset="0"/>
                <a:cs typeface="Calibri" panose="020F0502020204030204" pitchFamily="34" charset="0"/>
              </a:rPr>
              <a:t>por diferentes </a:t>
            </a:r>
            <a:r>
              <a:rPr lang="es-ES" sz="2800" dirty="0" smtClean="0">
                <a:latin typeface="Calibri" panose="020F0502020204030204" pitchFamily="34" charset="0"/>
                <a:ea typeface="Calibri" panose="020F0502020204030204" pitchFamily="34" charset="0"/>
                <a:cs typeface="Calibri" panose="020F0502020204030204" pitchFamily="34" charset="0"/>
              </a:rPr>
              <a:t>microorganismos como </a:t>
            </a:r>
            <a:r>
              <a:rPr lang="es-ES" sz="2800" dirty="0">
                <a:latin typeface="Calibri" panose="020F0502020204030204" pitchFamily="34" charset="0"/>
                <a:ea typeface="Calibri" panose="020F0502020204030204" pitchFamily="34" charset="0"/>
                <a:cs typeface="Calibri" panose="020F0502020204030204" pitchFamily="34" charset="0"/>
              </a:rPr>
              <a:t>virus y bacterias, entre otros, </a:t>
            </a:r>
            <a:r>
              <a:rPr lang="es-ES" sz="2800" dirty="0" smtClean="0">
                <a:latin typeface="Calibri" panose="020F0502020204030204" pitchFamily="34" charset="0"/>
                <a:ea typeface="Calibri" panose="020F0502020204030204" pitchFamily="34" charset="0"/>
                <a:cs typeface="Calibri" panose="020F0502020204030204" pitchFamily="34" charset="0"/>
              </a:rPr>
              <a:t>con evolución </a:t>
            </a:r>
            <a:r>
              <a:rPr lang="es-ES" sz="2800" dirty="0">
                <a:latin typeface="Calibri" panose="020F0502020204030204" pitchFamily="34" charset="0"/>
                <a:ea typeface="Calibri" panose="020F0502020204030204" pitchFamily="34" charset="0"/>
                <a:cs typeface="Calibri" panose="020F0502020204030204" pitchFamily="34" charset="0"/>
              </a:rPr>
              <a:t>menor a 15 días; puede </a:t>
            </a:r>
            <a:r>
              <a:rPr lang="es-ES" sz="2800" dirty="0" smtClean="0">
                <a:latin typeface="Calibri" panose="020F0502020204030204" pitchFamily="34" charset="0"/>
                <a:ea typeface="Calibri" panose="020F0502020204030204" pitchFamily="34" charset="0"/>
                <a:cs typeface="Calibri" panose="020F0502020204030204" pitchFamily="34" charset="0"/>
              </a:rPr>
              <a:t>causar desde </a:t>
            </a:r>
            <a:r>
              <a:rPr lang="es-ES" sz="2800" dirty="0">
                <a:latin typeface="Calibri" panose="020F0502020204030204" pitchFamily="34" charset="0"/>
                <a:ea typeface="Calibri" panose="020F0502020204030204" pitchFamily="34" charset="0"/>
                <a:cs typeface="Calibri" panose="020F0502020204030204" pitchFamily="34" charset="0"/>
              </a:rPr>
              <a:t>un resfriado común </a:t>
            </a:r>
            <a:r>
              <a:rPr lang="es-ES" sz="2800" dirty="0" smtClean="0">
                <a:latin typeface="Calibri" panose="020F0502020204030204" pitchFamily="34" charset="0"/>
                <a:ea typeface="Calibri" panose="020F0502020204030204" pitchFamily="34" charset="0"/>
                <a:cs typeface="Calibri" panose="020F0502020204030204" pitchFamily="34" charset="0"/>
              </a:rPr>
              <a:t>hasta complicaciones </a:t>
            </a:r>
            <a:r>
              <a:rPr lang="es-ES" sz="2800" dirty="0">
                <a:latin typeface="Calibri" panose="020F0502020204030204" pitchFamily="34" charset="0"/>
                <a:ea typeface="Calibri" panose="020F0502020204030204" pitchFamily="34" charset="0"/>
                <a:cs typeface="Calibri" panose="020F0502020204030204" pitchFamily="34" charset="0"/>
              </a:rPr>
              <a:t>más severas </a:t>
            </a:r>
            <a:r>
              <a:rPr lang="es-ES" sz="2800" dirty="0" smtClean="0">
                <a:latin typeface="Calibri" panose="020F0502020204030204" pitchFamily="34" charset="0"/>
                <a:ea typeface="Calibri" panose="020F0502020204030204" pitchFamily="34" charset="0"/>
                <a:cs typeface="Calibri" panose="020F0502020204030204" pitchFamily="34" charset="0"/>
              </a:rPr>
              <a:t>como neumonía </a:t>
            </a:r>
            <a:r>
              <a:rPr lang="es-ES" sz="2800" dirty="0">
                <a:latin typeface="Calibri" panose="020F0502020204030204" pitchFamily="34" charset="0"/>
                <a:ea typeface="Calibri" panose="020F0502020204030204" pitchFamily="34" charset="0"/>
                <a:cs typeface="Calibri" panose="020F0502020204030204" pitchFamily="34" charset="0"/>
              </a:rPr>
              <a:t>e incluso puede ocasionar </a:t>
            </a:r>
            <a:r>
              <a:rPr lang="es-ES" sz="2800" dirty="0" smtClean="0">
                <a:latin typeface="Calibri" panose="020F0502020204030204" pitchFamily="34" charset="0"/>
                <a:ea typeface="Calibri" panose="020F0502020204030204" pitchFamily="34" charset="0"/>
                <a:cs typeface="Calibri" panose="020F0502020204030204" pitchFamily="34" charset="0"/>
              </a:rPr>
              <a:t>la muerte.</a:t>
            </a:r>
            <a:endParaRPr lang="es-CO"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8811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316522"/>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CARACTERÍSTICAS GENERALES</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592807" y="1382198"/>
            <a:ext cx="6127973" cy="3427194"/>
          </a:xfrm>
          <a:prstGeom prst="rect">
            <a:avLst/>
          </a:prstGeom>
        </p:spPr>
      </p:pic>
      <p:pic>
        <p:nvPicPr>
          <p:cNvPr id="3" name="Imagen 2"/>
          <p:cNvPicPr>
            <a:picLocks noChangeAspect="1"/>
          </p:cNvPicPr>
          <p:nvPr/>
        </p:nvPicPr>
        <p:blipFill>
          <a:blip r:embed="rId4"/>
          <a:stretch>
            <a:fillRect/>
          </a:stretch>
        </p:blipFill>
        <p:spPr>
          <a:xfrm>
            <a:off x="6720780" y="1382198"/>
            <a:ext cx="4814727" cy="3512262"/>
          </a:xfrm>
          <a:prstGeom prst="rect">
            <a:avLst/>
          </a:prstGeom>
        </p:spPr>
      </p:pic>
    </p:spTree>
    <p:extLst>
      <p:ext uri="{BB962C8B-B14F-4D97-AF65-F5344CB8AC3E}">
        <p14:creationId xmlns:p14="http://schemas.microsoft.com/office/powerpoint/2010/main" val="4112192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316522"/>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DEFINICIÓN OPERATIVA DE CASO</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4" name="Imagen 3"/>
          <p:cNvPicPr>
            <a:picLocks noChangeAspect="1"/>
          </p:cNvPicPr>
          <p:nvPr/>
        </p:nvPicPr>
        <p:blipFill>
          <a:blip r:embed="rId3"/>
          <a:stretch>
            <a:fillRect/>
          </a:stretch>
        </p:blipFill>
        <p:spPr>
          <a:xfrm>
            <a:off x="731105" y="1104408"/>
            <a:ext cx="7001852" cy="1800476"/>
          </a:xfrm>
          <a:prstGeom prst="rect">
            <a:avLst/>
          </a:prstGeom>
        </p:spPr>
      </p:pic>
      <p:pic>
        <p:nvPicPr>
          <p:cNvPr id="5" name="Imagen 4"/>
          <p:cNvPicPr>
            <a:picLocks noChangeAspect="1"/>
          </p:cNvPicPr>
          <p:nvPr/>
        </p:nvPicPr>
        <p:blipFill>
          <a:blip r:embed="rId4"/>
          <a:stretch>
            <a:fillRect/>
          </a:stretch>
        </p:blipFill>
        <p:spPr>
          <a:xfrm>
            <a:off x="5884985" y="2904884"/>
            <a:ext cx="5977426" cy="2976515"/>
          </a:xfrm>
          <a:prstGeom prst="rect">
            <a:avLst/>
          </a:prstGeom>
        </p:spPr>
      </p:pic>
    </p:spTree>
    <p:extLst>
      <p:ext uri="{BB962C8B-B14F-4D97-AF65-F5344CB8AC3E}">
        <p14:creationId xmlns:p14="http://schemas.microsoft.com/office/powerpoint/2010/main" val="1660037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112016"/>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DEFINICIÓN OPERATIVA DE CASO</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3138043" y="816815"/>
            <a:ext cx="5812526" cy="2441435"/>
          </a:xfrm>
          <a:prstGeom prst="rect">
            <a:avLst/>
          </a:prstGeom>
        </p:spPr>
      </p:pic>
      <p:pic>
        <p:nvPicPr>
          <p:cNvPr id="3" name="Imagen 2"/>
          <p:cNvPicPr>
            <a:picLocks noChangeAspect="1"/>
          </p:cNvPicPr>
          <p:nvPr/>
        </p:nvPicPr>
        <p:blipFill>
          <a:blip r:embed="rId4"/>
          <a:stretch>
            <a:fillRect/>
          </a:stretch>
        </p:blipFill>
        <p:spPr>
          <a:xfrm>
            <a:off x="3176148" y="3258250"/>
            <a:ext cx="5774421" cy="2717885"/>
          </a:xfrm>
          <a:prstGeom prst="rect">
            <a:avLst/>
          </a:prstGeom>
        </p:spPr>
      </p:pic>
    </p:spTree>
    <p:extLst>
      <p:ext uri="{BB962C8B-B14F-4D97-AF65-F5344CB8AC3E}">
        <p14:creationId xmlns:p14="http://schemas.microsoft.com/office/powerpoint/2010/main" val="1954985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903167" y="334106"/>
            <a:ext cx="10515600" cy="63561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dirty="0" smtClean="0">
                <a:latin typeface="Calibri" panose="020F0502020204030204" pitchFamily="34" charset="0"/>
                <a:ea typeface="Calibri" panose="020F0502020204030204" pitchFamily="34" charset="0"/>
                <a:cs typeface="Calibri" panose="020F0502020204030204" pitchFamily="34" charset="0"/>
              </a:rPr>
              <a:t>PRUEBAS DE LABORATORIO </a:t>
            </a:r>
            <a:endParaRPr lang="es-CO" sz="44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Rectángulo 3"/>
          <p:cNvSpPr/>
          <p:nvPr/>
        </p:nvSpPr>
        <p:spPr>
          <a:xfrm>
            <a:off x="6301644" y="1368472"/>
            <a:ext cx="4832348" cy="3416320"/>
          </a:xfrm>
          <a:prstGeom prst="rect">
            <a:avLst/>
          </a:prstGeom>
        </p:spPr>
        <p:txBody>
          <a:bodyPr wrap="square">
            <a:spAutoFit/>
          </a:bodyPr>
          <a:lstStyle/>
          <a:p>
            <a:pPr algn="just"/>
            <a:r>
              <a:rPr lang="es-ES" dirty="0">
                <a:latin typeface="Calibri" panose="020F0502020204030204" pitchFamily="34" charset="0"/>
                <a:ea typeface="Calibri" panose="020F0502020204030204" pitchFamily="34" charset="0"/>
                <a:cs typeface="Calibri" panose="020F0502020204030204" pitchFamily="34" charset="0"/>
              </a:rPr>
              <a:t>En las muertes por </a:t>
            </a:r>
            <a:r>
              <a:rPr lang="es-ES" dirty="0" err="1">
                <a:latin typeface="Calibri" panose="020F0502020204030204" pitchFamily="34" charset="0"/>
                <a:ea typeface="Calibri" panose="020F0502020204030204" pitchFamily="34" charset="0"/>
                <a:cs typeface="Calibri" panose="020F0502020204030204" pitchFamily="34" charset="0"/>
              </a:rPr>
              <a:t>IRAG</a:t>
            </a:r>
            <a:r>
              <a:rPr lang="es-ES" dirty="0">
                <a:latin typeface="Calibri" panose="020F0502020204030204" pitchFamily="34" charset="0"/>
                <a:ea typeface="Calibri" panose="020F0502020204030204" pitchFamily="34" charset="0"/>
                <a:cs typeface="Calibri" panose="020F0502020204030204" pitchFamily="34" charset="0"/>
              </a:rPr>
              <a:t> inusitado y muertes probables por IRA en menores de cinco años, se deben recolectar cortes de tejido de 3x3 cm de bronquios, tráquea y pulmón de ambos lados (derecho e izquierdo) en solución salina, refrigerados para análisis virológico, con muestra adicional de los mismos tejidos incluyendo cortes de hígado y riñón en formol tamponado al 10 % para estudio histopatológico; adicionalmente en las muertes por </a:t>
            </a:r>
            <a:r>
              <a:rPr lang="es-ES" dirty="0" err="1">
                <a:latin typeface="Calibri" panose="020F0502020204030204" pitchFamily="34" charset="0"/>
                <a:ea typeface="Calibri" panose="020F0502020204030204" pitchFamily="34" charset="0"/>
                <a:cs typeface="Calibri" panose="020F0502020204030204" pitchFamily="34" charset="0"/>
              </a:rPr>
              <a:t>IRAG</a:t>
            </a:r>
            <a:r>
              <a:rPr lang="es-ES" dirty="0">
                <a:latin typeface="Calibri" panose="020F0502020204030204" pitchFamily="34" charset="0"/>
                <a:ea typeface="Calibri" panose="020F0502020204030204" pitchFamily="34" charset="0"/>
                <a:cs typeface="Calibri" panose="020F0502020204030204" pitchFamily="34" charset="0"/>
              </a:rPr>
              <a:t> inusitado se debe recolectar cortes de tejido de hígado y riñón, para análisis histopatológico. </a:t>
            </a:r>
            <a:endParaRPr lang="es-CO" dirty="0">
              <a:latin typeface="Calibri" panose="020F0502020204030204" pitchFamily="34" charset="0"/>
              <a:ea typeface="Calibri" panose="020F0502020204030204" pitchFamily="34" charset="0"/>
              <a:cs typeface="Calibri" panose="020F0502020204030204" pitchFamily="34" charset="0"/>
            </a:endParaRPr>
          </a:p>
        </p:txBody>
      </p:sp>
      <p:sp>
        <p:nvSpPr>
          <p:cNvPr id="5" name="Rectángulo 4"/>
          <p:cNvSpPr/>
          <p:nvPr/>
        </p:nvSpPr>
        <p:spPr>
          <a:xfrm>
            <a:off x="621324" y="1368472"/>
            <a:ext cx="5225562" cy="3416320"/>
          </a:xfrm>
          <a:prstGeom prst="rect">
            <a:avLst/>
          </a:prstGeom>
        </p:spPr>
        <p:txBody>
          <a:bodyPr wrap="square">
            <a:spAutoFit/>
          </a:bodyPr>
          <a:lstStyle/>
          <a:p>
            <a:pPr algn="just"/>
            <a:r>
              <a:rPr lang="es-ES" dirty="0" smtClean="0">
                <a:latin typeface="Calibri" panose="020F0502020204030204" pitchFamily="34" charset="0"/>
                <a:ea typeface="Calibri" panose="020F0502020204030204" pitchFamily="34" charset="0"/>
                <a:cs typeface="Calibri" panose="020F0502020204030204" pitchFamily="34" charset="0"/>
              </a:rPr>
              <a:t>Para la obtención de un diagnóstico virológico acertado, es indispensable la selección adecuada del caso (</a:t>
            </a:r>
            <a:r>
              <a:rPr lang="es-ES" dirty="0" err="1" smtClean="0">
                <a:latin typeface="Calibri" panose="020F0502020204030204" pitchFamily="34" charset="0"/>
                <a:ea typeface="Calibri" panose="020F0502020204030204" pitchFamily="34" charset="0"/>
                <a:cs typeface="Calibri" panose="020F0502020204030204" pitchFamily="34" charset="0"/>
              </a:rPr>
              <a:t>ESI-IRAG</a:t>
            </a:r>
            <a:r>
              <a:rPr lang="es-ES" dirty="0" smtClean="0">
                <a:latin typeface="Calibri" panose="020F0502020204030204" pitchFamily="34" charset="0"/>
                <a:ea typeface="Calibri" panose="020F0502020204030204" pitchFamily="34" charset="0"/>
                <a:cs typeface="Calibri" panose="020F0502020204030204" pitchFamily="34" charset="0"/>
              </a:rPr>
              <a:t>, </a:t>
            </a:r>
            <a:r>
              <a:rPr lang="es-ES" dirty="0" err="1" smtClean="0">
                <a:latin typeface="Calibri" panose="020F0502020204030204" pitchFamily="34" charset="0"/>
                <a:ea typeface="Calibri" panose="020F0502020204030204" pitchFamily="34" charset="0"/>
                <a:cs typeface="Calibri" panose="020F0502020204030204" pitchFamily="34" charset="0"/>
              </a:rPr>
              <a:t>IRAG</a:t>
            </a:r>
            <a:r>
              <a:rPr lang="es-ES" dirty="0" smtClean="0">
                <a:latin typeface="Calibri" panose="020F0502020204030204" pitchFamily="34" charset="0"/>
                <a:ea typeface="Calibri" panose="020F0502020204030204" pitchFamily="34" charset="0"/>
                <a:cs typeface="Calibri" panose="020F0502020204030204" pitchFamily="34" charset="0"/>
              </a:rPr>
              <a:t> inusitado o muertes por IRA) y la recolección adecuada de la muestra (dentro de los primeros 7 a 10 días del inicio de los síntomas), de lo contrario, muestras con más de 10 días después del inicio de síntomas, no serán procesadas por la red de laboratorios ni por el Laboratorio de Virología del INS, al igual que el </a:t>
            </a:r>
            <a:r>
              <a:rPr lang="es-ES" dirty="0" err="1" smtClean="0">
                <a:latin typeface="Calibri" panose="020F0502020204030204" pitchFamily="34" charset="0"/>
                <a:ea typeface="Calibri" panose="020F0502020204030204" pitchFamily="34" charset="0"/>
                <a:cs typeface="Calibri" panose="020F0502020204030204" pitchFamily="34" charset="0"/>
              </a:rPr>
              <a:t>LSPD</a:t>
            </a:r>
            <a:r>
              <a:rPr lang="es-ES" dirty="0" smtClean="0">
                <a:latin typeface="Calibri" panose="020F0502020204030204" pitchFamily="34" charset="0"/>
                <a:ea typeface="Calibri" panose="020F0502020204030204" pitchFamily="34" charset="0"/>
                <a:cs typeface="Calibri" panose="020F0502020204030204" pitchFamily="34" charset="0"/>
              </a:rPr>
              <a:t> no debe procesar estas muestras. Los hisopados nasofaríngeos deben ser recolectados en medio de transporte de viral (</a:t>
            </a:r>
            <a:r>
              <a:rPr lang="es-ES" dirty="0" err="1" smtClean="0">
                <a:latin typeface="Calibri" panose="020F0502020204030204" pitchFamily="34" charset="0"/>
                <a:ea typeface="Calibri" panose="020F0502020204030204" pitchFamily="34" charset="0"/>
                <a:cs typeface="Calibri" panose="020F0502020204030204" pitchFamily="34" charset="0"/>
              </a:rPr>
              <a:t>MTV</a:t>
            </a:r>
            <a:r>
              <a:rPr lang="es-ES" dirty="0" smtClean="0">
                <a:latin typeface="Calibri" panose="020F0502020204030204" pitchFamily="34" charset="0"/>
                <a:ea typeface="Calibri" panose="020F0502020204030204" pitchFamily="34" charset="0"/>
                <a:cs typeface="Calibri" panose="020F0502020204030204" pitchFamily="34" charset="0"/>
              </a:rPr>
              <a:t>) y los aspirados nasofaríngeos en mínimo 3 ml de solución salina.</a:t>
            </a:r>
            <a:endParaRPr lang="es-CO"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7389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964713" y="28168"/>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NOTIFICACIÓN COD.345-346-348-591</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279135" y="1458805"/>
            <a:ext cx="3177529" cy="4499156"/>
          </a:xfrm>
          <a:prstGeom prst="rect">
            <a:avLst/>
          </a:prstGeom>
        </p:spPr>
      </p:pic>
      <p:pic>
        <p:nvPicPr>
          <p:cNvPr id="5" name="Imagen 4"/>
          <p:cNvPicPr>
            <a:picLocks noChangeAspect="1"/>
          </p:cNvPicPr>
          <p:nvPr/>
        </p:nvPicPr>
        <p:blipFill>
          <a:blip r:embed="rId4"/>
          <a:stretch>
            <a:fillRect/>
          </a:stretch>
        </p:blipFill>
        <p:spPr>
          <a:xfrm>
            <a:off x="3566338" y="1458805"/>
            <a:ext cx="2735306" cy="4566930"/>
          </a:xfrm>
          <a:prstGeom prst="rect">
            <a:avLst/>
          </a:prstGeom>
        </p:spPr>
      </p:pic>
      <p:pic>
        <p:nvPicPr>
          <p:cNvPr id="7" name="Imagen 6"/>
          <p:cNvPicPr>
            <a:picLocks noChangeAspect="1"/>
          </p:cNvPicPr>
          <p:nvPr/>
        </p:nvPicPr>
        <p:blipFill>
          <a:blip r:embed="rId5"/>
          <a:stretch>
            <a:fillRect/>
          </a:stretch>
        </p:blipFill>
        <p:spPr>
          <a:xfrm>
            <a:off x="6411318" y="1458805"/>
            <a:ext cx="2498625" cy="4547499"/>
          </a:xfrm>
          <a:prstGeom prst="rect">
            <a:avLst/>
          </a:prstGeom>
        </p:spPr>
      </p:pic>
      <p:pic>
        <p:nvPicPr>
          <p:cNvPr id="8" name="Imagen 7"/>
          <p:cNvPicPr>
            <a:picLocks noChangeAspect="1"/>
          </p:cNvPicPr>
          <p:nvPr/>
        </p:nvPicPr>
        <p:blipFill>
          <a:blip r:embed="rId6"/>
          <a:stretch>
            <a:fillRect/>
          </a:stretch>
        </p:blipFill>
        <p:spPr>
          <a:xfrm>
            <a:off x="8976805" y="1458805"/>
            <a:ext cx="2942305" cy="4499156"/>
          </a:xfrm>
          <a:prstGeom prst="rect">
            <a:avLst/>
          </a:prstGeom>
        </p:spPr>
      </p:pic>
      <p:sp>
        <p:nvSpPr>
          <p:cNvPr id="9" name="CuadroTexto 8"/>
          <p:cNvSpPr txBox="1"/>
          <p:nvPr/>
        </p:nvSpPr>
        <p:spPr>
          <a:xfrm>
            <a:off x="279135" y="876626"/>
            <a:ext cx="9972696" cy="369332"/>
          </a:xfrm>
          <a:prstGeom prst="rect">
            <a:avLst/>
          </a:prstGeom>
          <a:noFill/>
        </p:spPr>
        <p:txBody>
          <a:bodyPr wrap="square" rtlCol="0">
            <a:spAutoFit/>
          </a:bodyPr>
          <a:lstStyle/>
          <a:p>
            <a:r>
              <a:rPr lang="es-ES" b="1" dirty="0" smtClean="0">
                <a:latin typeface="Calibri" panose="020F0502020204030204" pitchFamily="34" charset="0"/>
                <a:ea typeface="Calibri" panose="020F0502020204030204" pitchFamily="34" charset="0"/>
                <a:cs typeface="Calibri" panose="020F0502020204030204" pitchFamily="34" charset="0"/>
              </a:rPr>
              <a:t>NOTA: </a:t>
            </a:r>
            <a:r>
              <a:rPr lang="es-ES" dirty="0" smtClean="0">
                <a:latin typeface="Calibri" panose="020F0502020204030204" pitchFamily="34" charset="0"/>
                <a:ea typeface="Calibri" panose="020F0502020204030204" pitchFamily="34" charset="0"/>
                <a:cs typeface="Calibri" panose="020F0502020204030204" pitchFamily="34" charset="0"/>
              </a:rPr>
              <a:t>Para notificación del evento </a:t>
            </a:r>
            <a:r>
              <a:rPr lang="es-ES" b="1" dirty="0" smtClean="0">
                <a:latin typeface="Calibri" panose="020F0502020204030204" pitchFamily="34" charset="0"/>
                <a:ea typeface="Calibri" panose="020F0502020204030204" pitchFamily="34" charset="0"/>
                <a:cs typeface="Calibri" panose="020F0502020204030204" pitchFamily="34" charset="0"/>
              </a:rPr>
              <a:t>346</a:t>
            </a:r>
            <a:r>
              <a:rPr lang="es-ES" dirty="0" smtClean="0">
                <a:latin typeface="Calibri" panose="020F0502020204030204" pitchFamily="34" charset="0"/>
                <a:ea typeface="Calibri" panose="020F0502020204030204" pitchFamily="34" charset="0"/>
                <a:cs typeface="Calibri" panose="020F0502020204030204" pitchFamily="34" charset="0"/>
              </a:rPr>
              <a:t> únicamente se diligencia la ficha de datos básicos.</a:t>
            </a:r>
            <a:endParaRPr lang="es-CO"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8196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638299" y="2514600"/>
            <a:ext cx="9144000" cy="782515"/>
          </a:xfrm>
        </p:spPr>
        <p:txBody>
          <a:bodyPr>
            <a:noAutofit/>
          </a:bodyPr>
          <a:lstStyle/>
          <a:p>
            <a:r>
              <a:rPr lang="es-ES" sz="40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TETANOS ACCIDENTAL Y NEONATAL  </a:t>
            </a:r>
            <a:endParaRPr lang="es-CO" sz="40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9303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36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TETANOS ACCIDENTAL </a:t>
            </a:r>
            <a:endParaRPr lang="es-CO" sz="36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sp>
        <p:nvSpPr>
          <p:cNvPr id="2" name="Rectángulo 1"/>
          <p:cNvSpPr/>
          <p:nvPr/>
        </p:nvSpPr>
        <p:spPr>
          <a:xfrm>
            <a:off x="1058007" y="2068178"/>
            <a:ext cx="9970476" cy="2246769"/>
          </a:xfrm>
          <a:prstGeom prst="rect">
            <a:avLst/>
          </a:prstGeom>
        </p:spPr>
        <p:txBody>
          <a:bodyPr wrap="square">
            <a:spAutoFit/>
          </a:bodyPr>
          <a:lstStyle/>
          <a:p>
            <a:pPr algn="just"/>
            <a:r>
              <a:rPr lang="es-ES" sz="2800" dirty="0">
                <a:latin typeface="Calibri" panose="020F0502020204030204" pitchFamily="34" charset="0"/>
                <a:ea typeface="Calibri" panose="020F0502020204030204" pitchFamily="34" charset="0"/>
                <a:cs typeface="Calibri" panose="020F0502020204030204" pitchFamily="34" charset="0"/>
              </a:rPr>
              <a:t> L</a:t>
            </a:r>
            <a:r>
              <a:rPr lang="es-ES" sz="2800" dirty="0" smtClean="0">
                <a:latin typeface="Calibri" panose="020F0502020204030204" pitchFamily="34" charset="0"/>
                <a:ea typeface="Calibri" panose="020F0502020204030204" pitchFamily="34" charset="0"/>
                <a:cs typeface="Calibri" panose="020F0502020204030204" pitchFamily="34" charset="0"/>
              </a:rPr>
              <a:t>a </a:t>
            </a:r>
            <a:r>
              <a:rPr lang="es-ES" sz="2800" dirty="0">
                <a:latin typeface="Calibri" panose="020F0502020204030204" pitchFamily="34" charset="0"/>
                <a:ea typeface="Calibri" panose="020F0502020204030204" pitchFamily="34" charset="0"/>
                <a:cs typeface="Calibri" panose="020F0502020204030204" pitchFamily="34" charset="0"/>
              </a:rPr>
              <a:t>enfermedad puede afectar a cualquier </a:t>
            </a:r>
            <a:r>
              <a:rPr lang="es-ES" sz="2800" dirty="0" smtClean="0">
                <a:latin typeface="Calibri" panose="020F0502020204030204" pitchFamily="34" charset="0"/>
                <a:ea typeface="Calibri" panose="020F0502020204030204" pitchFamily="34" charset="0"/>
                <a:cs typeface="Calibri" panose="020F0502020204030204" pitchFamily="34" charset="0"/>
              </a:rPr>
              <a:t>grupo de </a:t>
            </a:r>
            <a:r>
              <a:rPr lang="es-ES" sz="2800" dirty="0">
                <a:latin typeface="Calibri" panose="020F0502020204030204" pitchFamily="34" charset="0"/>
                <a:ea typeface="Calibri" panose="020F0502020204030204" pitchFamily="34" charset="0"/>
                <a:cs typeface="Calibri" panose="020F0502020204030204" pitchFamily="34" charset="0"/>
              </a:rPr>
              <a:t>edad, los estímulos leves pueden </a:t>
            </a:r>
            <a:r>
              <a:rPr lang="es-ES" sz="2800" dirty="0" smtClean="0">
                <a:latin typeface="Calibri" panose="020F0502020204030204" pitchFamily="34" charset="0"/>
                <a:ea typeface="Calibri" panose="020F0502020204030204" pitchFamily="34" charset="0"/>
                <a:cs typeface="Calibri" panose="020F0502020204030204" pitchFamily="34" charset="0"/>
              </a:rPr>
              <a:t>desencadenar actividad </a:t>
            </a:r>
            <a:r>
              <a:rPr lang="es-ES" sz="2800" dirty="0">
                <a:latin typeface="Calibri" panose="020F0502020204030204" pitchFamily="34" charset="0"/>
                <a:ea typeface="Calibri" panose="020F0502020204030204" pitchFamily="34" charset="0"/>
                <a:cs typeface="Calibri" panose="020F0502020204030204" pitchFamily="34" charset="0"/>
              </a:rPr>
              <a:t>generalizada convulsiva tetánica, lo </a:t>
            </a:r>
            <a:r>
              <a:rPr lang="es-ES" sz="2800" dirty="0" smtClean="0">
                <a:latin typeface="Calibri" panose="020F0502020204030204" pitchFamily="34" charset="0"/>
                <a:ea typeface="Calibri" panose="020F0502020204030204" pitchFamily="34" charset="0"/>
                <a:cs typeface="Calibri" panose="020F0502020204030204" pitchFamily="34" charset="0"/>
              </a:rPr>
              <a:t>que contribuye </a:t>
            </a:r>
            <a:r>
              <a:rPr lang="es-ES" sz="2800" dirty="0">
                <a:latin typeface="Calibri" panose="020F0502020204030204" pitchFamily="34" charset="0"/>
                <a:ea typeface="Calibri" panose="020F0502020204030204" pitchFamily="34" charset="0"/>
                <a:cs typeface="Calibri" panose="020F0502020204030204" pitchFamily="34" charset="0"/>
              </a:rPr>
              <a:t>a las complicaciones graves y finalmente a </a:t>
            </a:r>
            <a:r>
              <a:rPr lang="es-ES" sz="2800" dirty="0" smtClean="0">
                <a:latin typeface="Calibri" panose="020F0502020204030204" pitchFamily="34" charset="0"/>
                <a:ea typeface="Calibri" panose="020F0502020204030204" pitchFamily="34" charset="0"/>
                <a:cs typeface="Calibri" panose="020F0502020204030204" pitchFamily="34" charset="0"/>
              </a:rPr>
              <a:t>la muerte</a:t>
            </a:r>
            <a:r>
              <a:rPr lang="es-ES" sz="2800" dirty="0">
                <a:latin typeface="Calibri" panose="020F0502020204030204" pitchFamily="34" charset="0"/>
                <a:ea typeface="Calibri" panose="020F0502020204030204" pitchFamily="34" charset="0"/>
                <a:cs typeface="Calibri" panose="020F0502020204030204" pitchFamily="34" charset="0"/>
              </a:rPr>
              <a:t>, a menos que se le dé un tratamiento de apoyo</a:t>
            </a:r>
            <a:endParaRPr lang="es-CO"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14284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627185" y="131884"/>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CARACTERÍSTICAS GENERALES</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7" name="Imagen 6"/>
          <p:cNvPicPr>
            <a:picLocks noChangeAspect="1"/>
          </p:cNvPicPr>
          <p:nvPr/>
        </p:nvPicPr>
        <p:blipFill>
          <a:blip r:embed="rId3"/>
          <a:stretch>
            <a:fillRect/>
          </a:stretch>
        </p:blipFill>
        <p:spPr>
          <a:xfrm>
            <a:off x="2755695" y="700682"/>
            <a:ext cx="5889304" cy="3540063"/>
          </a:xfrm>
          <a:prstGeom prst="rect">
            <a:avLst/>
          </a:prstGeom>
        </p:spPr>
      </p:pic>
      <p:pic>
        <p:nvPicPr>
          <p:cNvPr id="8" name="Imagen 7"/>
          <p:cNvPicPr>
            <a:picLocks noChangeAspect="1"/>
          </p:cNvPicPr>
          <p:nvPr/>
        </p:nvPicPr>
        <p:blipFill>
          <a:blip r:embed="rId4"/>
          <a:stretch>
            <a:fillRect/>
          </a:stretch>
        </p:blipFill>
        <p:spPr>
          <a:xfrm>
            <a:off x="2755695" y="4240745"/>
            <a:ext cx="5889304" cy="2272636"/>
          </a:xfrm>
          <a:prstGeom prst="rect">
            <a:avLst/>
          </a:prstGeom>
        </p:spPr>
      </p:pic>
    </p:spTree>
    <p:extLst>
      <p:ext uri="{BB962C8B-B14F-4D97-AF65-F5344CB8AC3E}">
        <p14:creationId xmlns:p14="http://schemas.microsoft.com/office/powerpoint/2010/main" val="3190611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803031" y="413238"/>
            <a:ext cx="10515600" cy="635611"/>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DEFINICIÓN OPERATIVA DE CASO TETANOS ACCIDENTAL</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7" name="Imagen 6"/>
          <p:cNvPicPr>
            <a:picLocks noChangeAspect="1"/>
          </p:cNvPicPr>
          <p:nvPr/>
        </p:nvPicPr>
        <p:blipFill>
          <a:blip r:embed="rId3"/>
          <a:stretch>
            <a:fillRect/>
          </a:stretch>
        </p:blipFill>
        <p:spPr>
          <a:xfrm>
            <a:off x="1493744" y="1628276"/>
            <a:ext cx="9134174" cy="2653578"/>
          </a:xfrm>
          <a:prstGeom prst="rect">
            <a:avLst/>
          </a:prstGeom>
        </p:spPr>
      </p:pic>
    </p:spTree>
    <p:extLst>
      <p:ext uri="{BB962C8B-B14F-4D97-AF65-F5344CB8AC3E}">
        <p14:creationId xmlns:p14="http://schemas.microsoft.com/office/powerpoint/2010/main" val="668421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964713" y="28168"/>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NOTIFICACIÓN COD.345-346-348-591</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279135" y="1458805"/>
            <a:ext cx="3177529" cy="4499156"/>
          </a:xfrm>
          <a:prstGeom prst="rect">
            <a:avLst/>
          </a:prstGeom>
        </p:spPr>
      </p:pic>
      <p:pic>
        <p:nvPicPr>
          <p:cNvPr id="5" name="Imagen 4"/>
          <p:cNvPicPr>
            <a:picLocks noChangeAspect="1"/>
          </p:cNvPicPr>
          <p:nvPr/>
        </p:nvPicPr>
        <p:blipFill>
          <a:blip r:embed="rId4"/>
          <a:stretch>
            <a:fillRect/>
          </a:stretch>
        </p:blipFill>
        <p:spPr>
          <a:xfrm>
            <a:off x="3566338" y="1458805"/>
            <a:ext cx="2735306" cy="4566930"/>
          </a:xfrm>
          <a:prstGeom prst="rect">
            <a:avLst/>
          </a:prstGeom>
        </p:spPr>
      </p:pic>
      <p:pic>
        <p:nvPicPr>
          <p:cNvPr id="7" name="Imagen 6"/>
          <p:cNvPicPr>
            <a:picLocks noChangeAspect="1"/>
          </p:cNvPicPr>
          <p:nvPr/>
        </p:nvPicPr>
        <p:blipFill>
          <a:blip r:embed="rId5"/>
          <a:stretch>
            <a:fillRect/>
          </a:stretch>
        </p:blipFill>
        <p:spPr>
          <a:xfrm>
            <a:off x="6411318" y="1458805"/>
            <a:ext cx="2498625" cy="4547499"/>
          </a:xfrm>
          <a:prstGeom prst="rect">
            <a:avLst/>
          </a:prstGeom>
        </p:spPr>
      </p:pic>
      <p:pic>
        <p:nvPicPr>
          <p:cNvPr id="8" name="Imagen 7"/>
          <p:cNvPicPr>
            <a:picLocks noChangeAspect="1"/>
          </p:cNvPicPr>
          <p:nvPr/>
        </p:nvPicPr>
        <p:blipFill>
          <a:blip r:embed="rId6"/>
          <a:stretch>
            <a:fillRect/>
          </a:stretch>
        </p:blipFill>
        <p:spPr>
          <a:xfrm>
            <a:off x="8976805" y="1458805"/>
            <a:ext cx="2942305" cy="4499156"/>
          </a:xfrm>
          <a:prstGeom prst="rect">
            <a:avLst/>
          </a:prstGeom>
        </p:spPr>
      </p:pic>
      <p:sp>
        <p:nvSpPr>
          <p:cNvPr id="9" name="CuadroTexto 8"/>
          <p:cNvSpPr txBox="1"/>
          <p:nvPr/>
        </p:nvSpPr>
        <p:spPr>
          <a:xfrm>
            <a:off x="279135" y="876626"/>
            <a:ext cx="9972696" cy="369332"/>
          </a:xfrm>
          <a:prstGeom prst="rect">
            <a:avLst/>
          </a:prstGeom>
          <a:noFill/>
        </p:spPr>
        <p:txBody>
          <a:bodyPr wrap="square" rtlCol="0">
            <a:spAutoFit/>
          </a:bodyPr>
          <a:lstStyle/>
          <a:p>
            <a:r>
              <a:rPr lang="es-ES" b="1" dirty="0" smtClean="0">
                <a:latin typeface="Calibri" panose="020F0502020204030204" pitchFamily="34" charset="0"/>
                <a:ea typeface="Calibri" panose="020F0502020204030204" pitchFamily="34" charset="0"/>
                <a:cs typeface="Calibri" panose="020F0502020204030204" pitchFamily="34" charset="0"/>
              </a:rPr>
              <a:t>NOTA: </a:t>
            </a:r>
            <a:r>
              <a:rPr lang="es-ES" dirty="0" smtClean="0">
                <a:latin typeface="Calibri" panose="020F0502020204030204" pitchFamily="34" charset="0"/>
                <a:ea typeface="Calibri" panose="020F0502020204030204" pitchFamily="34" charset="0"/>
                <a:cs typeface="Calibri" panose="020F0502020204030204" pitchFamily="34" charset="0"/>
              </a:rPr>
              <a:t>Para notificación del evento </a:t>
            </a:r>
            <a:r>
              <a:rPr lang="es-ES" b="1" dirty="0" smtClean="0">
                <a:latin typeface="Calibri" panose="020F0502020204030204" pitchFamily="34" charset="0"/>
                <a:ea typeface="Calibri" panose="020F0502020204030204" pitchFamily="34" charset="0"/>
                <a:cs typeface="Calibri" panose="020F0502020204030204" pitchFamily="34" charset="0"/>
              </a:rPr>
              <a:t>346</a:t>
            </a:r>
            <a:r>
              <a:rPr lang="es-ES" dirty="0" smtClean="0">
                <a:latin typeface="Calibri" panose="020F0502020204030204" pitchFamily="34" charset="0"/>
                <a:ea typeface="Calibri" panose="020F0502020204030204" pitchFamily="34" charset="0"/>
                <a:cs typeface="Calibri" panose="020F0502020204030204" pitchFamily="34" charset="0"/>
              </a:rPr>
              <a:t> únicamente se diligencia la ficha de datos básicos.</a:t>
            </a:r>
            <a:endParaRPr lang="es-CO"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0151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36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TETANOS NEONATAL</a:t>
            </a:r>
            <a:endParaRPr lang="es-CO" sz="36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sp>
        <p:nvSpPr>
          <p:cNvPr id="3" name="Rectángulo 2"/>
          <p:cNvSpPr/>
          <p:nvPr/>
        </p:nvSpPr>
        <p:spPr>
          <a:xfrm>
            <a:off x="1471245" y="1896686"/>
            <a:ext cx="9609992" cy="2246769"/>
          </a:xfrm>
          <a:prstGeom prst="rect">
            <a:avLst/>
          </a:prstGeom>
        </p:spPr>
        <p:txBody>
          <a:bodyPr wrap="square">
            <a:spAutoFit/>
          </a:bodyPr>
          <a:lstStyle/>
          <a:p>
            <a:pPr algn="just"/>
            <a:r>
              <a:rPr lang="es-ES" sz="2800" dirty="0">
                <a:latin typeface="Calibri" panose="020F0502020204030204" pitchFamily="34" charset="0"/>
                <a:ea typeface="Calibri" panose="020F0502020204030204" pitchFamily="34" charset="0"/>
                <a:cs typeface="Calibri" panose="020F0502020204030204" pitchFamily="34" charset="0"/>
              </a:rPr>
              <a:t>Se </a:t>
            </a:r>
            <a:r>
              <a:rPr lang="es-ES" sz="2800" dirty="0" smtClean="0">
                <a:latin typeface="Calibri" panose="020F0502020204030204" pitchFamily="34" charset="0"/>
                <a:ea typeface="Calibri" panose="020F0502020204030204" pitchFamily="34" charset="0"/>
                <a:cs typeface="Calibri" panose="020F0502020204030204" pitchFamily="34" charset="0"/>
              </a:rPr>
              <a:t>llama </a:t>
            </a:r>
            <a:r>
              <a:rPr lang="es-ES" sz="2800" dirty="0" err="1" smtClean="0">
                <a:latin typeface="Calibri" panose="020F0502020204030204" pitchFamily="34" charset="0"/>
                <a:ea typeface="Calibri" panose="020F0502020204030204" pitchFamily="34" charset="0"/>
                <a:cs typeface="Calibri" panose="020F0502020204030204" pitchFamily="34" charset="0"/>
              </a:rPr>
              <a:t>TNN</a:t>
            </a:r>
            <a:r>
              <a:rPr lang="es-ES" sz="2800" dirty="0" smtClean="0">
                <a:latin typeface="Calibri" panose="020F0502020204030204" pitchFamily="34" charset="0"/>
                <a:ea typeface="Calibri" panose="020F0502020204030204" pitchFamily="34" charset="0"/>
                <a:cs typeface="Calibri" panose="020F0502020204030204" pitchFamily="34" charset="0"/>
              </a:rPr>
              <a:t> </a:t>
            </a:r>
            <a:r>
              <a:rPr lang="es-ES" sz="2800" dirty="0">
                <a:latin typeface="Calibri" panose="020F0502020204030204" pitchFamily="34" charset="0"/>
                <a:ea typeface="Calibri" panose="020F0502020204030204" pitchFamily="34" charset="0"/>
                <a:cs typeface="Calibri" panose="020F0502020204030204" pitchFamily="34" charset="0"/>
              </a:rPr>
              <a:t>a la infección del recién nacido debido a </a:t>
            </a:r>
            <a:r>
              <a:rPr lang="es-ES" sz="2800" dirty="0" smtClean="0">
                <a:latin typeface="Calibri" panose="020F0502020204030204" pitchFamily="34" charset="0"/>
                <a:ea typeface="Calibri" panose="020F0502020204030204" pitchFamily="34" charset="0"/>
                <a:cs typeface="Calibri" panose="020F0502020204030204" pitchFamily="34" charset="0"/>
              </a:rPr>
              <a:t>la introducción </a:t>
            </a:r>
            <a:r>
              <a:rPr lang="es-ES" sz="2800" dirty="0">
                <a:latin typeface="Calibri" panose="020F0502020204030204" pitchFamily="34" charset="0"/>
                <a:ea typeface="Calibri" panose="020F0502020204030204" pitchFamily="34" charset="0"/>
                <a:cs typeface="Calibri" panose="020F0502020204030204" pitchFamily="34" charset="0"/>
              </a:rPr>
              <a:t>de esporas tetánicas a través del corte </a:t>
            </a:r>
            <a:r>
              <a:rPr lang="es-ES" sz="2800" dirty="0" smtClean="0">
                <a:latin typeface="Calibri" panose="020F0502020204030204" pitchFamily="34" charset="0"/>
                <a:ea typeface="Calibri" panose="020F0502020204030204" pitchFamily="34" charset="0"/>
                <a:cs typeface="Calibri" panose="020F0502020204030204" pitchFamily="34" charset="0"/>
              </a:rPr>
              <a:t>del cordón </a:t>
            </a:r>
            <a:r>
              <a:rPr lang="es-ES" sz="2800" dirty="0">
                <a:latin typeface="Calibri" panose="020F0502020204030204" pitchFamily="34" charset="0"/>
                <a:ea typeface="Calibri" panose="020F0502020204030204" pitchFamily="34" charset="0"/>
                <a:cs typeface="Calibri" panose="020F0502020204030204" pitchFamily="34" charset="0"/>
              </a:rPr>
              <a:t>umbilical, generalmente durante partos </a:t>
            </a:r>
            <a:r>
              <a:rPr lang="es-ES" sz="2800" dirty="0" smtClean="0">
                <a:latin typeface="Calibri" panose="020F0502020204030204" pitchFamily="34" charset="0"/>
                <a:ea typeface="Calibri" panose="020F0502020204030204" pitchFamily="34" charset="0"/>
                <a:cs typeface="Calibri" panose="020F0502020204030204" pitchFamily="34" charset="0"/>
              </a:rPr>
              <a:t>no atendidos </a:t>
            </a:r>
            <a:r>
              <a:rPr lang="es-ES" sz="2800" dirty="0">
                <a:latin typeface="Calibri" panose="020F0502020204030204" pitchFamily="34" charset="0"/>
                <a:ea typeface="Calibri" panose="020F0502020204030204" pitchFamily="34" charset="0"/>
                <a:cs typeface="Calibri" panose="020F0502020204030204" pitchFamily="34" charset="0"/>
              </a:rPr>
              <a:t>profesionalmente. Se puede producir </a:t>
            </a:r>
            <a:r>
              <a:rPr lang="es-ES" sz="2800" dirty="0" smtClean="0">
                <a:latin typeface="Calibri" panose="020F0502020204030204" pitchFamily="34" charset="0"/>
                <a:ea typeface="Calibri" panose="020F0502020204030204" pitchFamily="34" charset="0"/>
                <a:cs typeface="Calibri" panose="020F0502020204030204" pitchFamily="34" charset="0"/>
              </a:rPr>
              <a:t>también después </a:t>
            </a:r>
            <a:r>
              <a:rPr lang="es-ES" sz="2800" dirty="0">
                <a:latin typeface="Calibri" panose="020F0502020204030204" pitchFamily="34" charset="0"/>
                <a:ea typeface="Calibri" panose="020F0502020204030204" pitchFamily="34" charset="0"/>
                <a:cs typeface="Calibri" panose="020F0502020204030204" pitchFamily="34" charset="0"/>
              </a:rPr>
              <a:t>del parto, al curar el muñón umbilical </a:t>
            </a:r>
            <a:r>
              <a:rPr lang="es-ES" sz="2800" dirty="0" smtClean="0">
                <a:latin typeface="Calibri" panose="020F0502020204030204" pitchFamily="34" charset="0"/>
                <a:ea typeface="Calibri" panose="020F0502020204030204" pitchFamily="34" charset="0"/>
                <a:cs typeface="Calibri" panose="020F0502020204030204" pitchFamily="34" charset="0"/>
              </a:rPr>
              <a:t>con sustancias contaminadas.</a:t>
            </a:r>
            <a:endParaRPr lang="es-CO"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1897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715108" y="61546"/>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CARACTERÍSTICAS GENERALES</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2610457" y="776288"/>
            <a:ext cx="7245720" cy="5153164"/>
          </a:xfrm>
          <a:prstGeom prst="rect">
            <a:avLst/>
          </a:prstGeom>
        </p:spPr>
      </p:pic>
    </p:spTree>
    <p:extLst>
      <p:ext uri="{BB962C8B-B14F-4D97-AF65-F5344CB8AC3E}">
        <p14:creationId xmlns:p14="http://schemas.microsoft.com/office/powerpoint/2010/main" val="24460831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803031" y="413238"/>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DEFINICIÓN OPERATIVA DE CASO TETANOS NEONATAL</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1857837" y="1180733"/>
            <a:ext cx="8077950" cy="3838792"/>
          </a:xfrm>
          <a:prstGeom prst="rect">
            <a:avLst/>
          </a:prstGeom>
        </p:spPr>
      </p:pic>
    </p:spTree>
    <p:extLst>
      <p:ext uri="{BB962C8B-B14F-4D97-AF65-F5344CB8AC3E}">
        <p14:creationId xmlns:p14="http://schemas.microsoft.com/office/powerpoint/2010/main" val="1002242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a:extLst>
              <a:ext uri="{FF2B5EF4-FFF2-40B4-BE49-F238E27FC236}">
                <a16:creationId xmlns="" xmlns:a16="http://schemas.microsoft.com/office/drawing/2014/main" id="{DF70D763-6570-D3C6-7081-F72349380F07}"/>
              </a:ext>
            </a:extLst>
          </p:cNvPr>
          <p:cNvSpPr txBox="1">
            <a:spLocks/>
          </p:cNvSpPr>
          <p:nvPr/>
        </p:nvSpPr>
        <p:spPr>
          <a:xfrm>
            <a:off x="964713" y="28168"/>
            <a:ext cx="10515600" cy="6356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3600" b="1" dirty="0" smtClean="0">
                <a:latin typeface="Calibri" panose="020F0502020204030204" pitchFamily="34" charset="0"/>
                <a:ea typeface="Calibri" panose="020F0502020204030204" pitchFamily="34" charset="0"/>
                <a:cs typeface="Calibri" panose="020F0502020204030204" pitchFamily="34" charset="0"/>
              </a:rPr>
              <a:t>NOTIFICACIÓN </a:t>
            </a:r>
            <a:r>
              <a:rPr lang="es-CO" sz="3600" b="1" dirty="0" err="1" smtClean="0">
                <a:latin typeface="Calibri" panose="020F0502020204030204" pitchFamily="34" charset="0"/>
                <a:ea typeface="Calibri" panose="020F0502020204030204" pitchFamily="34" charset="0"/>
                <a:cs typeface="Calibri" panose="020F0502020204030204" pitchFamily="34" charset="0"/>
              </a:rPr>
              <a:t>COD</a:t>
            </a:r>
            <a:r>
              <a:rPr lang="es-CO" sz="3600" b="1" dirty="0" smtClean="0">
                <a:latin typeface="Calibri" panose="020F0502020204030204" pitchFamily="34" charset="0"/>
                <a:ea typeface="Calibri" panose="020F0502020204030204" pitchFamily="34" charset="0"/>
                <a:cs typeface="Calibri" panose="020F0502020204030204" pitchFamily="34" charset="0"/>
              </a:rPr>
              <a:t> 760-770 </a:t>
            </a:r>
            <a:endParaRPr lang="es-CO"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3"/>
          <a:stretch>
            <a:fillRect/>
          </a:stretch>
        </p:blipFill>
        <p:spPr>
          <a:xfrm>
            <a:off x="674789" y="663779"/>
            <a:ext cx="3404842" cy="4821015"/>
          </a:xfrm>
          <a:prstGeom prst="rect">
            <a:avLst/>
          </a:prstGeom>
        </p:spPr>
      </p:pic>
      <p:pic>
        <p:nvPicPr>
          <p:cNvPr id="3" name="Imagen 2"/>
          <p:cNvPicPr>
            <a:picLocks noChangeAspect="1"/>
          </p:cNvPicPr>
          <p:nvPr/>
        </p:nvPicPr>
        <p:blipFill>
          <a:blip r:embed="rId4"/>
          <a:stretch>
            <a:fillRect/>
          </a:stretch>
        </p:blipFill>
        <p:spPr>
          <a:xfrm>
            <a:off x="4218194" y="1096017"/>
            <a:ext cx="4075206" cy="3467191"/>
          </a:xfrm>
          <a:prstGeom prst="rect">
            <a:avLst/>
          </a:prstGeom>
        </p:spPr>
      </p:pic>
      <p:pic>
        <p:nvPicPr>
          <p:cNvPr id="4" name="Imagen 3"/>
          <p:cNvPicPr>
            <a:picLocks noChangeAspect="1"/>
          </p:cNvPicPr>
          <p:nvPr/>
        </p:nvPicPr>
        <p:blipFill>
          <a:blip r:embed="rId5"/>
          <a:stretch>
            <a:fillRect/>
          </a:stretch>
        </p:blipFill>
        <p:spPr>
          <a:xfrm>
            <a:off x="8612034" y="663779"/>
            <a:ext cx="3234437" cy="5085727"/>
          </a:xfrm>
          <a:prstGeom prst="rect">
            <a:avLst/>
          </a:prstGeom>
        </p:spPr>
      </p:pic>
    </p:spTree>
    <p:extLst>
      <p:ext uri="{BB962C8B-B14F-4D97-AF65-F5344CB8AC3E}">
        <p14:creationId xmlns:p14="http://schemas.microsoft.com/office/powerpoint/2010/main" val="40945285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471245" y="782515"/>
            <a:ext cx="9144000" cy="782515"/>
          </a:xfrm>
        </p:spPr>
        <p:txBody>
          <a:bodyPr>
            <a:noAutofit/>
          </a:bodyPr>
          <a:lstStyle/>
          <a:p>
            <a:r>
              <a:rPr lang="es-ES" sz="36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BÚSQUEDA ACTIVA INSTITUCIONAL (</a:t>
            </a:r>
            <a:r>
              <a:rPr lang="es-ES" sz="3600" b="1" dirty="0" err="1"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BAI</a:t>
            </a:r>
            <a:r>
              <a:rPr lang="es-ES" sz="36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a:t>
            </a:r>
            <a:endParaRPr lang="es-CO" sz="36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sp>
        <p:nvSpPr>
          <p:cNvPr id="3" name="Rectángulo 2"/>
          <p:cNvSpPr/>
          <p:nvPr/>
        </p:nvSpPr>
        <p:spPr>
          <a:xfrm>
            <a:off x="1471245" y="1896686"/>
            <a:ext cx="9609992" cy="523220"/>
          </a:xfrm>
          <a:prstGeom prst="rect">
            <a:avLst/>
          </a:prstGeom>
        </p:spPr>
        <p:txBody>
          <a:bodyPr wrap="square">
            <a:spAutoFit/>
          </a:bodyPr>
          <a:lstStyle/>
          <a:p>
            <a:pPr algn="just"/>
            <a:endParaRPr lang="es-CO" sz="2800" dirty="0">
              <a:latin typeface="Calibri" panose="020F0502020204030204" pitchFamily="34" charset="0"/>
              <a:ea typeface="Calibri" panose="020F0502020204030204" pitchFamily="34" charset="0"/>
              <a:cs typeface="Calibri" panose="020F0502020204030204" pitchFamily="34" charset="0"/>
            </a:endParaRPr>
          </a:p>
        </p:txBody>
      </p:sp>
      <p:sp>
        <p:nvSpPr>
          <p:cNvPr id="2" name="Rectángulo 1"/>
          <p:cNvSpPr/>
          <p:nvPr/>
        </p:nvSpPr>
        <p:spPr>
          <a:xfrm>
            <a:off x="1002323" y="1896686"/>
            <a:ext cx="10251831" cy="3477875"/>
          </a:xfrm>
          <a:prstGeom prst="rect">
            <a:avLst/>
          </a:prstGeom>
        </p:spPr>
        <p:txBody>
          <a:bodyPr wrap="square">
            <a:spAutoFit/>
          </a:bodyPr>
          <a:lstStyle/>
          <a:p>
            <a:pPr algn="just"/>
            <a:r>
              <a:rPr lang="es-ES" sz="2000" dirty="0" smtClean="0">
                <a:latin typeface="Calibri" panose="020F0502020204030204" pitchFamily="34" charset="0"/>
                <a:ea typeface="Calibri" panose="020F0502020204030204" pitchFamily="34" charset="0"/>
                <a:cs typeface="Calibri" panose="020F0502020204030204" pitchFamily="34" charset="0"/>
              </a:rPr>
              <a:t>Á través de la </a:t>
            </a:r>
            <a:r>
              <a:rPr lang="es-ES" sz="2000" dirty="0" err="1" smtClean="0">
                <a:latin typeface="Calibri" panose="020F0502020204030204" pitchFamily="34" charset="0"/>
                <a:ea typeface="Calibri" panose="020F0502020204030204" pitchFamily="34" charset="0"/>
                <a:cs typeface="Calibri" panose="020F0502020204030204" pitchFamily="34" charset="0"/>
              </a:rPr>
              <a:t>BAI</a:t>
            </a:r>
            <a:r>
              <a:rPr lang="es-ES" sz="2000" dirty="0" smtClean="0">
                <a:latin typeface="Calibri" panose="020F0502020204030204" pitchFamily="34" charset="0"/>
                <a:ea typeface="Calibri" panose="020F0502020204030204" pitchFamily="34" charset="0"/>
                <a:cs typeface="Calibri" panose="020F0502020204030204" pitchFamily="34" charset="0"/>
              </a:rPr>
              <a:t> se puede captar eventos que no fueron reportados en su momento; para realizar </a:t>
            </a:r>
            <a:r>
              <a:rPr lang="es-ES" sz="2000" dirty="0">
                <a:latin typeface="Calibri" panose="020F0502020204030204" pitchFamily="34" charset="0"/>
                <a:ea typeface="Calibri" panose="020F0502020204030204" pitchFamily="34" charset="0"/>
                <a:cs typeface="Calibri" panose="020F0502020204030204" pitchFamily="34" charset="0"/>
              </a:rPr>
              <a:t>la Búsqueda Activa Institucional, se pueden usar diferentes estrategias, así </a:t>
            </a:r>
            <a:r>
              <a:rPr lang="es-ES" sz="2000" dirty="0" smtClean="0">
                <a:latin typeface="Calibri" panose="020F0502020204030204" pitchFamily="34" charset="0"/>
                <a:ea typeface="Calibri" panose="020F0502020204030204" pitchFamily="34" charset="0"/>
                <a:cs typeface="Calibri" panose="020F0502020204030204" pitchFamily="34" charset="0"/>
              </a:rPr>
              <a:t>como fuentes </a:t>
            </a:r>
            <a:r>
              <a:rPr lang="es-ES" sz="2000" dirty="0">
                <a:latin typeface="Calibri" panose="020F0502020204030204" pitchFamily="34" charset="0"/>
                <a:ea typeface="Calibri" panose="020F0502020204030204" pitchFamily="34" charset="0"/>
                <a:cs typeface="Calibri" panose="020F0502020204030204" pitchFamily="34" charset="0"/>
              </a:rPr>
              <a:t>de información como </a:t>
            </a:r>
            <a:r>
              <a:rPr lang="es-ES" sz="2000" dirty="0" err="1">
                <a:latin typeface="Calibri" panose="020F0502020204030204" pitchFamily="34" charset="0"/>
                <a:ea typeface="Calibri" panose="020F0502020204030204" pitchFamily="34" charset="0"/>
                <a:cs typeface="Calibri" panose="020F0502020204030204" pitchFamily="34" charset="0"/>
              </a:rPr>
              <a:t>RIPS</a:t>
            </a:r>
            <a:r>
              <a:rPr lang="es-ES" sz="2000" dirty="0">
                <a:latin typeface="Calibri" panose="020F0502020204030204" pitchFamily="34" charset="0"/>
                <a:ea typeface="Calibri" panose="020F0502020204030204" pitchFamily="34" charset="0"/>
                <a:cs typeface="Calibri" panose="020F0502020204030204" pitchFamily="34" charset="0"/>
              </a:rPr>
              <a:t> u otros registros de prestación de servicios, laboratorios </a:t>
            </a:r>
            <a:r>
              <a:rPr lang="es-ES" sz="2000" dirty="0" smtClean="0">
                <a:latin typeface="Calibri" panose="020F0502020204030204" pitchFamily="34" charset="0"/>
                <a:ea typeface="Calibri" panose="020F0502020204030204" pitchFamily="34" charset="0"/>
                <a:cs typeface="Calibri" panose="020F0502020204030204" pitchFamily="34" charset="0"/>
              </a:rPr>
              <a:t>o programas </a:t>
            </a:r>
            <a:r>
              <a:rPr lang="es-ES" sz="2000" dirty="0">
                <a:latin typeface="Calibri" panose="020F0502020204030204" pitchFamily="34" charset="0"/>
                <a:ea typeface="Calibri" panose="020F0502020204030204" pitchFamily="34" charset="0"/>
                <a:cs typeface="Calibri" panose="020F0502020204030204" pitchFamily="34" charset="0"/>
              </a:rPr>
              <a:t>de acuerdo con el evento</a:t>
            </a:r>
            <a:r>
              <a:rPr lang="es-ES" sz="2000" dirty="0" smtClean="0">
                <a:latin typeface="Calibri" panose="020F0502020204030204" pitchFamily="34" charset="0"/>
                <a:ea typeface="Calibri" panose="020F0502020204030204" pitchFamily="34" charset="0"/>
                <a:cs typeface="Calibri" panose="020F0502020204030204" pitchFamily="34" charset="0"/>
              </a:rPr>
              <a:t>.</a:t>
            </a:r>
          </a:p>
          <a:p>
            <a:pPr algn="just"/>
            <a:endParaRPr lang="es-ES" sz="2000" dirty="0">
              <a:latin typeface="Calibri" panose="020F0502020204030204" pitchFamily="34" charset="0"/>
              <a:ea typeface="Calibri" panose="020F0502020204030204" pitchFamily="34" charset="0"/>
              <a:cs typeface="Calibri" panose="020F0502020204030204" pitchFamily="34" charset="0"/>
            </a:endParaRPr>
          </a:p>
          <a:p>
            <a:pPr algn="just"/>
            <a:r>
              <a:rPr lang="es-ES" sz="2000" dirty="0">
                <a:latin typeface="Calibri" panose="020F0502020204030204" pitchFamily="34" charset="0"/>
                <a:ea typeface="Calibri" panose="020F0502020204030204" pitchFamily="34" charset="0"/>
                <a:cs typeface="Calibri" panose="020F0502020204030204" pitchFamily="34" charset="0"/>
              </a:rPr>
              <a:t>Los criterios para </a:t>
            </a:r>
            <a:r>
              <a:rPr lang="es-ES" sz="2000" dirty="0" smtClean="0">
                <a:latin typeface="Calibri" panose="020F0502020204030204" pitchFamily="34" charset="0"/>
                <a:ea typeface="Calibri" panose="020F0502020204030204" pitchFamily="34" charset="0"/>
                <a:cs typeface="Calibri" panose="020F0502020204030204" pitchFamily="34" charset="0"/>
              </a:rPr>
              <a:t>la realización de la </a:t>
            </a:r>
            <a:r>
              <a:rPr lang="es-ES" sz="2000" dirty="0" err="1" smtClean="0">
                <a:latin typeface="Calibri" panose="020F0502020204030204" pitchFamily="34" charset="0"/>
                <a:ea typeface="Calibri" panose="020F0502020204030204" pitchFamily="34" charset="0"/>
                <a:cs typeface="Calibri" panose="020F0502020204030204" pitchFamily="34" charset="0"/>
              </a:rPr>
              <a:t>BAI</a:t>
            </a:r>
            <a:r>
              <a:rPr lang="es-ES" sz="2000" dirty="0" smtClean="0">
                <a:latin typeface="Calibri" panose="020F0502020204030204" pitchFamily="34" charset="0"/>
                <a:ea typeface="Calibri" panose="020F0502020204030204" pitchFamily="34" charset="0"/>
                <a:cs typeface="Calibri" panose="020F0502020204030204" pitchFamily="34" charset="0"/>
              </a:rPr>
              <a:t> son:</a:t>
            </a:r>
            <a:endParaRPr lang="es-ES" sz="20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s-ES" sz="2000" dirty="0" smtClean="0">
                <a:latin typeface="Calibri" panose="020F0502020204030204" pitchFamily="34" charset="0"/>
                <a:ea typeface="Calibri" panose="020F0502020204030204" pitchFamily="34" charset="0"/>
                <a:cs typeface="Calibri" panose="020F0502020204030204" pitchFamily="34" charset="0"/>
              </a:rPr>
              <a:t>Ante </a:t>
            </a:r>
            <a:r>
              <a:rPr lang="es-ES" sz="2000" dirty="0">
                <a:latin typeface="Calibri" panose="020F0502020204030204" pitchFamily="34" charset="0"/>
                <a:ea typeface="Calibri" panose="020F0502020204030204" pitchFamily="34" charset="0"/>
                <a:cs typeface="Calibri" panose="020F0502020204030204" pitchFamily="34" charset="0"/>
              </a:rPr>
              <a:t>silencio epidemiológico </a:t>
            </a:r>
            <a:endParaRPr lang="es-ES" sz="2000" dirty="0" smtClean="0">
              <a:latin typeface="Calibri" panose="020F0502020204030204" pitchFamily="34" charset="0"/>
              <a:ea typeface="Calibri" panose="020F0502020204030204" pitchFamily="34" charset="0"/>
              <a:cs typeface="Calibri" panose="020F0502020204030204" pitchFamily="34" charset="0"/>
            </a:endParaRPr>
          </a:p>
          <a:p>
            <a:pPr algn="just"/>
            <a:r>
              <a:rPr lang="es-ES" sz="2000" dirty="0" smtClean="0">
                <a:latin typeface="Calibri" panose="020F0502020204030204" pitchFamily="34" charset="0"/>
                <a:ea typeface="Calibri" panose="020F0502020204030204" pitchFamily="34" charset="0"/>
                <a:cs typeface="Calibri" panose="020F0502020204030204" pitchFamily="34" charset="0"/>
              </a:rPr>
              <a:t>-     Ante </a:t>
            </a:r>
            <a:r>
              <a:rPr lang="es-ES" sz="2000" dirty="0">
                <a:latin typeface="Calibri" panose="020F0502020204030204" pitchFamily="34" charset="0"/>
                <a:ea typeface="Calibri" panose="020F0502020204030204" pitchFamily="34" charset="0"/>
                <a:cs typeface="Calibri" panose="020F0502020204030204" pitchFamily="34" charset="0"/>
              </a:rPr>
              <a:t>la identificación de indicadores de vigilancia en niveles inadecuados</a:t>
            </a:r>
          </a:p>
          <a:p>
            <a:pPr marL="342900" indent="-342900" algn="just">
              <a:buFontTx/>
              <a:buChar char="-"/>
            </a:pPr>
            <a:r>
              <a:rPr lang="es-ES" sz="2000" dirty="0" smtClean="0">
                <a:latin typeface="Calibri" panose="020F0502020204030204" pitchFamily="34" charset="0"/>
                <a:ea typeface="Calibri" panose="020F0502020204030204" pitchFamily="34" charset="0"/>
                <a:cs typeface="Calibri" panose="020F0502020204030204" pitchFamily="34" charset="0"/>
              </a:rPr>
              <a:t>Ante </a:t>
            </a:r>
            <a:r>
              <a:rPr lang="es-ES" sz="2000" dirty="0">
                <a:latin typeface="Calibri" panose="020F0502020204030204" pitchFamily="34" charset="0"/>
                <a:ea typeface="Calibri" panose="020F0502020204030204" pitchFamily="34" charset="0"/>
                <a:cs typeface="Calibri" panose="020F0502020204030204" pitchFamily="34" charset="0"/>
              </a:rPr>
              <a:t>comportamientos inusitados como las situaciones de alerta, brotes, epidemias y </a:t>
            </a:r>
            <a:r>
              <a:rPr lang="es-ES" sz="2000" dirty="0" smtClean="0">
                <a:latin typeface="Calibri" panose="020F0502020204030204" pitchFamily="34" charset="0"/>
                <a:ea typeface="Calibri" panose="020F0502020204030204" pitchFamily="34" charset="0"/>
                <a:cs typeface="Calibri" panose="020F0502020204030204" pitchFamily="34" charset="0"/>
              </a:rPr>
              <a:t>caso de </a:t>
            </a:r>
            <a:r>
              <a:rPr lang="es-ES" sz="2000" dirty="0">
                <a:latin typeface="Calibri" panose="020F0502020204030204" pitchFamily="34" charset="0"/>
                <a:ea typeface="Calibri" panose="020F0502020204030204" pitchFamily="34" charset="0"/>
                <a:cs typeface="Calibri" panose="020F0502020204030204" pitchFamily="34" charset="0"/>
              </a:rPr>
              <a:t>potenciales </a:t>
            </a:r>
            <a:r>
              <a:rPr lang="es-ES" sz="2000" dirty="0" err="1">
                <a:latin typeface="Calibri" panose="020F0502020204030204" pitchFamily="34" charset="0"/>
                <a:ea typeface="Calibri" panose="020F0502020204030204" pitchFamily="34" charset="0"/>
                <a:cs typeface="Calibri" panose="020F0502020204030204" pitchFamily="34" charset="0"/>
              </a:rPr>
              <a:t>ESPII</a:t>
            </a:r>
            <a:r>
              <a:rPr lang="es-ES" sz="2000" dirty="0">
                <a:latin typeface="Calibri" panose="020F0502020204030204" pitchFamily="34" charset="0"/>
                <a:ea typeface="Calibri" panose="020F0502020204030204" pitchFamily="34" charset="0"/>
                <a:cs typeface="Calibri" panose="020F0502020204030204" pitchFamily="34" charset="0"/>
              </a:rPr>
              <a:t> o la presencia de eventos emergentes. </a:t>
            </a:r>
            <a:endParaRPr lang="es-ES" sz="2000" dirty="0" smtClean="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s-ES" sz="2000" dirty="0" smtClean="0">
                <a:latin typeface="Calibri" panose="020F0502020204030204" pitchFamily="34" charset="0"/>
                <a:ea typeface="Calibri" panose="020F0502020204030204" pitchFamily="34" charset="0"/>
                <a:cs typeface="Calibri" panose="020F0502020204030204" pitchFamily="34" charset="0"/>
              </a:rPr>
              <a:t>Para captar eventos que no hayan sido notificados. </a:t>
            </a:r>
            <a:endParaRPr lang="es-CO"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0002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 xmlns:a16="http://schemas.microsoft.com/office/drawing/2014/main" id="{82BB3066-7012-DADB-DF72-69658DD13420}"/>
              </a:ext>
            </a:extLst>
          </p:cNvPr>
          <p:cNvSpPr>
            <a:spLocks noGrp="1"/>
          </p:cNvSpPr>
          <p:nvPr>
            <p:ph type="ctrTitle"/>
          </p:nvPr>
        </p:nvSpPr>
        <p:spPr>
          <a:xfrm>
            <a:off x="1172306" y="325315"/>
            <a:ext cx="9144000" cy="782515"/>
          </a:xfrm>
        </p:spPr>
        <p:txBody>
          <a:bodyPr>
            <a:noAutofit/>
          </a:bodyPr>
          <a:lstStyle/>
          <a:p>
            <a:r>
              <a:rPr lang="es-ES" sz="3600" b="1" dirty="0" smtClean="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rPr>
              <a:t>REFERENCIAS </a:t>
            </a:r>
            <a:endParaRPr lang="es-CO" sz="3600" b="1" dirty="0">
              <a:solidFill>
                <a:srgbClr val="0D0D0D"/>
              </a:solidFill>
              <a:effectLst>
                <a:outerShdw blurRad="38100" dist="38100" dir="2700000" algn="tl">
                  <a:srgbClr val="000000">
                    <a:alpha val="43137"/>
                  </a:srgbClr>
                </a:outerShdw>
              </a:effectLst>
              <a:highlight>
                <a:srgbClr val="FFFFFF"/>
              </a:highlight>
              <a:latin typeface="Arial" panose="020B0604020202020204" pitchFamily="34" charset="0"/>
              <a:cs typeface="Arial" panose="020B0604020202020204" pitchFamily="34" charset="0"/>
            </a:endParaRPr>
          </a:p>
        </p:txBody>
      </p:sp>
      <p:sp>
        <p:nvSpPr>
          <p:cNvPr id="3" name="Rectángulo 2"/>
          <p:cNvSpPr/>
          <p:nvPr/>
        </p:nvSpPr>
        <p:spPr>
          <a:xfrm>
            <a:off x="1471245" y="1896686"/>
            <a:ext cx="9609992" cy="523220"/>
          </a:xfrm>
          <a:prstGeom prst="rect">
            <a:avLst/>
          </a:prstGeom>
        </p:spPr>
        <p:txBody>
          <a:bodyPr wrap="square">
            <a:spAutoFit/>
          </a:bodyPr>
          <a:lstStyle/>
          <a:p>
            <a:pPr algn="just"/>
            <a:endParaRPr lang="es-CO" sz="280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ángulo 5"/>
          <p:cNvSpPr/>
          <p:nvPr/>
        </p:nvSpPr>
        <p:spPr>
          <a:xfrm>
            <a:off x="984738" y="1595406"/>
            <a:ext cx="10096499" cy="2554545"/>
          </a:xfrm>
          <a:prstGeom prst="rect">
            <a:avLst/>
          </a:prstGeom>
        </p:spPr>
        <p:txBody>
          <a:bodyPr wrap="square">
            <a:spAutoFit/>
          </a:bodyPr>
          <a:lstStyle/>
          <a:p>
            <a:r>
              <a:rPr lang="es-ES" sz="1600" dirty="0">
                <a:latin typeface="Calibri" panose="020F0502020204030204" pitchFamily="34" charset="0"/>
                <a:ea typeface="Calibri" panose="020F0502020204030204" pitchFamily="34" charset="0"/>
                <a:cs typeface="Calibri" panose="020F0502020204030204" pitchFamily="34" charset="0"/>
              </a:rPr>
              <a:t>INSTITUTO NACIONAL DE SALUD  LINEAMIENTOS NACIONALES 2024,Fecha</a:t>
            </a:r>
          </a:p>
          <a:p>
            <a:r>
              <a:rPr lang="es-ES" sz="1600" dirty="0">
                <a:latin typeface="Calibri" panose="020F0502020204030204" pitchFamily="34" charset="0"/>
                <a:ea typeface="Calibri" panose="020F0502020204030204" pitchFamily="34" charset="0"/>
                <a:cs typeface="Calibri" panose="020F0502020204030204" pitchFamily="34" charset="0"/>
              </a:rPr>
              <a:t>de consulta: 20 mayo de 2024. Disponible en</a:t>
            </a:r>
            <a:r>
              <a:rPr lang="es-ES" sz="1600" dirty="0" smtClean="0">
                <a:latin typeface="Calibri" panose="020F0502020204030204" pitchFamily="34" charset="0"/>
                <a:ea typeface="Calibri" panose="020F0502020204030204" pitchFamily="34" charset="0"/>
                <a:cs typeface="Calibri" panose="020F0502020204030204" pitchFamily="34" charset="0"/>
              </a:rPr>
              <a:t>: https</a:t>
            </a:r>
            <a:r>
              <a:rPr lang="es-ES" sz="1600" dirty="0">
                <a:latin typeface="Calibri" panose="020F0502020204030204" pitchFamily="34" charset="0"/>
                <a:ea typeface="Calibri" panose="020F0502020204030204" pitchFamily="34" charset="0"/>
                <a:cs typeface="Calibri" panose="020F0502020204030204" pitchFamily="34" charset="0"/>
              </a:rPr>
              <a:t>://</a:t>
            </a:r>
            <a:r>
              <a:rPr lang="es-ES" sz="1600" dirty="0" err="1">
                <a:latin typeface="Calibri" panose="020F0502020204030204" pitchFamily="34" charset="0"/>
                <a:ea typeface="Calibri" panose="020F0502020204030204" pitchFamily="34" charset="0"/>
                <a:cs typeface="Calibri" panose="020F0502020204030204" pitchFamily="34" charset="0"/>
              </a:rPr>
              <a:t>www.ins.gov.co</a:t>
            </a:r>
            <a:r>
              <a:rPr lang="es-ES" sz="1600" dirty="0">
                <a:latin typeface="Calibri" panose="020F0502020204030204" pitchFamily="34" charset="0"/>
                <a:ea typeface="Calibri" panose="020F0502020204030204" pitchFamily="34" charset="0"/>
                <a:cs typeface="Calibri" panose="020F0502020204030204" pitchFamily="34" charset="0"/>
              </a:rPr>
              <a:t>/</a:t>
            </a:r>
            <a:r>
              <a:rPr lang="es-ES" sz="1600" dirty="0" err="1">
                <a:latin typeface="Calibri" panose="020F0502020204030204" pitchFamily="34" charset="0"/>
                <a:ea typeface="Calibri" panose="020F0502020204030204" pitchFamily="34" charset="0"/>
                <a:cs typeface="Calibri" panose="020F0502020204030204" pitchFamily="34" charset="0"/>
              </a:rPr>
              <a:t>BibliotecaDigital</a:t>
            </a:r>
            <a:r>
              <a:rPr lang="es-ES" sz="1600" dirty="0">
                <a:latin typeface="Calibri" panose="020F0502020204030204" pitchFamily="34" charset="0"/>
                <a:ea typeface="Calibri" panose="020F0502020204030204" pitchFamily="34" charset="0"/>
                <a:cs typeface="Calibri" panose="020F0502020204030204" pitchFamily="34" charset="0"/>
              </a:rPr>
              <a:t>/lineamientos-nacionales-2024.pdf#page=70&amp;zoom=100,92,808</a:t>
            </a:r>
          </a:p>
          <a:p>
            <a:endParaRPr lang="es-ES" sz="1600" dirty="0">
              <a:latin typeface="Calibri" panose="020F0502020204030204" pitchFamily="34" charset="0"/>
              <a:ea typeface="Calibri" panose="020F0502020204030204" pitchFamily="34" charset="0"/>
              <a:cs typeface="Calibri" panose="020F0502020204030204" pitchFamily="34" charset="0"/>
            </a:endParaRPr>
          </a:p>
          <a:p>
            <a:endParaRPr lang="es-ES" sz="1600" dirty="0">
              <a:latin typeface="Calibri" panose="020F0502020204030204" pitchFamily="34" charset="0"/>
              <a:ea typeface="Calibri" panose="020F0502020204030204" pitchFamily="34" charset="0"/>
              <a:cs typeface="Calibri" panose="020F0502020204030204" pitchFamily="34" charset="0"/>
            </a:endParaRPr>
          </a:p>
          <a:p>
            <a:r>
              <a:rPr lang="es-ES" sz="1600" dirty="0">
                <a:latin typeface="Calibri" panose="020F0502020204030204" pitchFamily="34" charset="0"/>
                <a:ea typeface="Calibri" panose="020F0502020204030204" pitchFamily="34" charset="0"/>
                <a:cs typeface="Calibri" panose="020F0502020204030204" pitchFamily="34" charset="0"/>
              </a:rPr>
              <a:t>INSTITUTO NACIONAL DE SALUD FICHAS Y  PROTOCOLOS ,Fecha</a:t>
            </a:r>
          </a:p>
          <a:p>
            <a:r>
              <a:rPr lang="es-ES" sz="1600" dirty="0">
                <a:latin typeface="Calibri" panose="020F0502020204030204" pitchFamily="34" charset="0"/>
                <a:ea typeface="Calibri" panose="020F0502020204030204" pitchFamily="34" charset="0"/>
                <a:cs typeface="Calibri" panose="020F0502020204030204" pitchFamily="34" charset="0"/>
              </a:rPr>
              <a:t>de consulta: 20 mayo de 2024. Disponible en</a:t>
            </a:r>
            <a:r>
              <a:rPr lang="es-ES" sz="1600" dirty="0" smtClean="0">
                <a:latin typeface="Calibri" panose="020F0502020204030204" pitchFamily="34" charset="0"/>
                <a:ea typeface="Calibri" panose="020F0502020204030204" pitchFamily="34" charset="0"/>
                <a:cs typeface="Calibri" panose="020F0502020204030204" pitchFamily="34" charset="0"/>
              </a:rPr>
              <a:t>: https</a:t>
            </a:r>
            <a:r>
              <a:rPr lang="es-ES" sz="1600" dirty="0">
                <a:latin typeface="Calibri" panose="020F0502020204030204" pitchFamily="34" charset="0"/>
                <a:ea typeface="Calibri" panose="020F0502020204030204" pitchFamily="34" charset="0"/>
                <a:cs typeface="Calibri" panose="020F0502020204030204" pitchFamily="34" charset="0"/>
              </a:rPr>
              <a:t>://</a:t>
            </a:r>
            <a:r>
              <a:rPr lang="es-ES" sz="1600" dirty="0" err="1">
                <a:latin typeface="Calibri" panose="020F0502020204030204" pitchFamily="34" charset="0"/>
                <a:ea typeface="Calibri" panose="020F0502020204030204" pitchFamily="34" charset="0"/>
                <a:cs typeface="Calibri" panose="020F0502020204030204" pitchFamily="34" charset="0"/>
              </a:rPr>
              <a:t>www.ins.gov.co</a:t>
            </a:r>
            <a:r>
              <a:rPr lang="es-ES" sz="1600" dirty="0">
                <a:latin typeface="Calibri" panose="020F0502020204030204" pitchFamily="34" charset="0"/>
                <a:ea typeface="Calibri" panose="020F0502020204030204" pitchFamily="34" charset="0"/>
                <a:cs typeface="Calibri" panose="020F0502020204030204" pitchFamily="34" charset="0"/>
              </a:rPr>
              <a:t>/buscador-eventos/Paginas/Fichas-y-Protocolos.aspx#InplviewHash53b394d9-1b59-4486-827a-d52877de1891=Paged%3DTRUE-p_GroupCol1%3DVIH%252dSIDA-FolderCTID%3D0x012001-PageFirstRow%3D61-WebPartID%3D%7B53B394D9--1B59--4486--827A--D52877DE1891%7D</a:t>
            </a:r>
          </a:p>
        </p:txBody>
      </p:sp>
    </p:spTree>
    <p:extLst>
      <p:ext uri="{BB962C8B-B14F-4D97-AF65-F5344CB8AC3E}">
        <p14:creationId xmlns:p14="http://schemas.microsoft.com/office/powerpoint/2010/main" val="1284508429"/>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492</TotalTime>
  <Words>1256</Words>
  <Application>Microsoft Office PowerPoint</Application>
  <PresentationFormat>Panorámica</PresentationFormat>
  <Paragraphs>74</Paragraphs>
  <Slides>43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43</vt:i4>
      </vt:variant>
    </vt:vector>
  </HeadingPairs>
  <TitlesOfParts>
    <vt:vector size="48" baseType="lpstr">
      <vt:lpstr>Aptos</vt:lpstr>
      <vt:lpstr>Aptos Display</vt:lpstr>
      <vt:lpstr>Arial</vt:lpstr>
      <vt:lpstr>Calibri</vt:lpstr>
      <vt:lpstr>Office Theme</vt:lpstr>
      <vt:lpstr>REPORTE DE EVENTOS ADVERSOS ATRIBUIBLES A LA VACUNACIÓN, DIFTERIA, SARAMPIÓN, PARÁLISIS FLÁCIDA, INFECCIONES RESPIRATORIAS, TETANOS y BAI. </vt:lpstr>
      <vt:lpstr>Presentación de PowerPoint</vt:lpstr>
      <vt:lpstr>Presentación de PowerPoint</vt:lpstr>
      <vt:lpstr>Presentación de PowerPoint</vt:lpstr>
      <vt:lpstr>Presentación de PowerPoint</vt:lpstr>
      <vt:lpstr>DIFTERIA </vt:lpstr>
      <vt:lpstr>Presentación de PowerPoint</vt:lpstr>
      <vt:lpstr>Presentación de PowerPoint</vt:lpstr>
      <vt:lpstr>Presentación de PowerPoint</vt:lpstr>
      <vt:lpstr>Presentación de PowerPoint</vt:lpstr>
      <vt:lpstr>Presentación de PowerPoint</vt:lpstr>
      <vt:lpstr>SARAMPIÓN Y RUBEOLA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PARÁLISIS FLÁCIDA </vt:lpstr>
      <vt:lpstr>Presentación de PowerPoint</vt:lpstr>
      <vt:lpstr>Presentación de PowerPoint</vt:lpstr>
      <vt:lpstr>Presentación de PowerPoint</vt:lpstr>
      <vt:lpstr>Presentación de PowerPoint</vt:lpstr>
      <vt:lpstr>Presentación de PowerPoint</vt:lpstr>
      <vt:lpstr>INFECCIONES RESPIRATORIAS </vt:lpstr>
      <vt:lpstr>INFECCIÓN RESPIRATORIA AGUDA</vt:lpstr>
      <vt:lpstr>Presentación de PowerPoint</vt:lpstr>
      <vt:lpstr>Presentación de PowerPoint</vt:lpstr>
      <vt:lpstr>Presentación de PowerPoint</vt:lpstr>
      <vt:lpstr>Presentación de PowerPoint</vt:lpstr>
      <vt:lpstr>Presentación de PowerPoint</vt:lpstr>
      <vt:lpstr>TETANOS ACCIDENTAL Y NEONATAL  </vt:lpstr>
      <vt:lpstr>TETANOS ACCIDENTAL </vt:lpstr>
      <vt:lpstr>Presentación de PowerPoint</vt:lpstr>
      <vt:lpstr>Presentación de PowerPoint</vt:lpstr>
      <vt:lpstr>Presentación de PowerPoint</vt:lpstr>
      <vt:lpstr>TETANOS NEONATAL</vt:lpstr>
      <vt:lpstr>Presentación de PowerPoint</vt:lpstr>
      <vt:lpstr>Presentación de PowerPoint</vt:lpstr>
      <vt:lpstr>Presentación de PowerPoint</vt:lpstr>
      <vt:lpstr>BÚSQUEDA ACTIVA INSTITUCIONAL (BAI)</vt:lpstr>
      <vt:lpstr>REFERENCIAS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Monserrat alternatives médium tamaño 44-48 puntos</dc:title>
  <dc:creator>CESAR ALBERTO GUISAO MONTENEGRO</dc:creator>
  <cp:lastModifiedBy>LAJAS</cp:lastModifiedBy>
  <cp:revision>47</cp:revision>
  <dcterms:created xsi:type="dcterms:W3CDTF">2024-05-15T13:17:42Z</dcterms:created>
  <dcterms:modified xsi:type="dcterms:W3CDTF">2024-05-21T22:49:21Z</dcterms:modified>
</cp:coreProperties>
</file>