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comments/comment1.xml" ContentType="application/vnd.openxmlformats-officedocument.presentationml.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30.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31.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32.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7" r:id="rId1"/>
  </p:sldMasterIdLst>
  <p:notesMasterIdLst>
    <p:notesMasterId r:id="rId52"/>
  </p:notesMasterIdLst>
  <p:sldIdLst>
    <p:sldId id="550" r:id="rId2"/>
    <p:sldId id="551" r:id="rId3"/>
    <p:sldId id="478" r:id="rId4"/>
    <p:sldId id="497" r:id="rId5"/>
    <p:sldId id="498" r:id="rId6"/>
    <p:sldId id="439" r:id="rId7"/>
    <p:sldId id="401" r:id="rId8"/>
    <p:sldId id="440" r:id="rId9"/>
    <p:sldId id="441" r:id="rId10"/>
    <p:sldId id="442" r:id="rId11"/>
    <p:sldId id="502" r:id="rId12"/>
    <p:sldId id="448" r:id="rId13"/>
    <p:sldId id="503" r:id="rId14"/>
    <p:sldId id="504" r:id="rId15"/>
    <p:sldId id="505" r:id="rId16"/>
    <p:sldId id="446" r:id="rId17"/>
    <p:sldId id="506" r:id="rId18"/>
    <p:sldId id="507" r:id="rId19"/>
    <p:sldId id="487" r:id="rId20"/>
    <p:sldId id="449" r:id="rId21"/>
    <p:sldId id="450" r:id="rId22"/>
    <p:sldId id="513" r:id="rId23"/>
    <p:sldId id="508" r:id="rId24"/>
    <p:sldId id="509" r:id="rId25"/>
    <p:sldId id="516" r:id="rId26"/>
    <p:sldId id="519" r:id="rId27"/>
    <p:sldId id="520" r:id="rId28"/>
    <p:sldId id="521" r:id="rId29"/>
    <p:sldId id="523" r:id="rId30"/>
    <p:sldId id="524" r:id="rId31"/>
    <p:sldId id="525" r:id="rId32"/>
    <p:sldId id="531" r:id="rId33"/>
    <p:sldId id="532" r:id="rId34"/>
    <p:sldId id="533" r:id="rId35"/>
    <p:sldId id="552" r:id="rId36"/>
    <p:sldId id="554" r:id="rId37"/>
    <p:sldId id="555" r:id="rId38"/>
    <p:sldId id="556" r:id="rId39"/>
    <p:sldId id="557" r:id="rId40"/>
    <p:sldId id="558" r:id="rId41"/>
    <p:sldId id="559" r:id="rId42"/>
    <p:sldId id="560" r:id="rId43"/>
    <p:sldId id="561" r:id="rId44"/>
    <p:sldId id="536" r:id="rId45"/>
    <p:sldId id="541" r:id="rId46"/>
    <p:sldId id="542" r:id="rId47"/>
    <p:sldId id="543" r:id="rId48"/>
    <p:sldId id="544" r:id="rId49"/>
    <p:sldId id="546" r:id="rId50"/>
    <p:sldId id="549" r:id="rId51"/>
  </p:sldIdLst>
  <p:sldSz cx="9144000" cy="6858000" type="screen4x3"/>
  <p:notesSz cx="6797675" cy="9926638"/>
  <p:defaultTextStyle>
    <a:defPPr>
      <a:defRPr lang="es-ES_tradnl"/>
    </a:defPPr>
    <a:lvl1pPr algn="l"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uenta Microsoft" initials="CM" lastIdx="1" clrIdx="0">
    <p:extLst>
      <p:ext uri="{19B8F6BF-5375-455C-9EA6-DF929625EA0E}">
        <p15:presenceInfo xmlns:p15="http://schemas.microsoft.com/office/powerpoint/2012/main" userId="e0170e909c4a209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CC"/>
    <a:srgbClr val="66FFCC"/>
    <a:srgbClr val="006666"/>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Estilo claro 3 - Acento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2838BEF-8BB2-4498-84A7-C5851F593DF1}" styleName="Estilo medio 4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8A107856-5554-42FB-B03E-39F5DBC370BA}" styleName="Estilo medio 4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16D9F66E-5EB9-4882-86FB-DCBF35E3C3E4}" styleName="Estilo medio 4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Estilo claro 1 - Acento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Estilo claro 1 - Acento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Estilo medio 1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C4B1156A-380E-4F78-BDF5-A606A8083BF9}" styleName="Estilo medio 4 - Énfasi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912C8C85-51F0-491E-9774-3900AFEF0FD7}" styleName="Estilo claro 2 - Acento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D27102A9-8310-4765-A935-A1911B00CA55}" styleName="Estilo claro 1 - Acento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27" autoAdjust="0"/>
    <p:restoredTop sz="85017" autoAdjust="0"/>
  </p:normalViewPr>
  <p:slideViewPr>
    <p:cSldViewPr snapToGrid="0" snapToObjects="1">
      <p:cViewPr varScale="1">
        <p:scale>
          <a:sx n="98" d="100"/>
          <a:sy n="98" d="100"/>
        </p:scale>
        <p:origin x="1770" y="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2-04-25T00:04:52.963" idx="1">
    <p:pos x="10" y="10"/>
    <p:text/>
    <p:extLst>
      <p:ext uri="{C676402C-5697-4E1C-873F-D02D1690AC5C}">
        <p15:threadingInfo xmlns:p15="http://schemas.microsoft.com/office/powerpoint/2012/main" timeZoneBias="300"/>
      </p:ext>
    </p:extLst>
  </p:cm>
</p:cmLst>
</file>

<file path=ppt/diagrams/_rels/data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diagrams/_rels/data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24.png"/><Relationship Id="rId5" Type="http://schemas.openxmlformats.org/officeDocument/2006/relationships/image" Target="../media/image28.png"/><Relationship Id="rId4" Type="http://schemas.openxmlformats.org/officeDocument/2006/relationships/image" Target="../media/image27.png"/></Relationships>
</file>

<file path=ppt/diagrams/_rels/data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image" Target="../media/image32.png"/><Relationship Id="rId4" Type="http://schemas.openxmlformats.org/officeDocument/2006/relationships/image" Target="../media/image35.png"/></Relationships>
</file>

<file path=ppt/diagrams/_rels/data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image" Target="../media/image39.png"/><Relationship Id="rId4" Type="http://schemas.openxmlformats.org/officeDocument/2006/relationships/image" Target="../media/image42.png"/></Relationships>
</file>

<file path=ppt/diagrams/_rels/data1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image" Target="../media/image67.png"/><Relationship Id="rId5" Type="http://schemas.openxmlformats.org/officeDocument/2006/relationships/image" Target="../media/image71.png"/><Relationship Id="rId4" Type="http://schemas.openxmlformats.org/officeDocument/2006/relationships/image" Target="../media/image70.png"/></Relationships>
</file>

<file path=ppt/diagrams/_rels/data1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image" Target="../media/image73.png"/><Relationship Id="rId5" Type="http://schemas.openxmlformats.org/officeDocument/2006/relationships/image" Target="../media/image77.png"/><Relationship Id="rId4" Type="http://schemas.openxmlformats.org/officeDocument/2006/relationships/image" Target="../media/image76.png"/></Relationships>
</file>

<file path=ppt/diagrams/_rels/data1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image" Target="../media/image78.png"/><Relationship Id="rId4" Type="http://schemas.openxmlformats.org/officeDocument/2006/relationships/image" Target="../media/image81.png"/></Relationships>
</file>

<file path=ppt/diagrams/_rels/data1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image" Target="../media/image82.png"/><Relationship Id="rId4" Type="http://schemas.openxmlformats.org/officeDocument/2006/relationships/image" Target="../media/image85.png"/></Relationships>
</file>

<file path=ppt/diagrams/_rels/drawing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diagrams/_rels/drawing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24.png"/><Relationship Id="rId5" Type="http://schemas.openxmlformats.org/officeDocument/2006/relationships/image" Target="../media/image28.png"/><Relationship Id="rId4" Type="http://schemas.openxmlformats.org/officeDocument/2006/relationships/image" Target="../media/image27.png"/></Relationships>
</file>

<file path=ppt/diagrams/_rels/drawing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image" Target="../media/image32.png"/><Relationship Id="rId4" Type="http://schemas.openxmlformats.org/officeDocument/2006/relationships/image" Target="../media/image35.png"/></Relationships>
</file>

<file path=ppt/diagrams/_rels/drawing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image" Target="../media/image39.png"/><Relationship Id="rId4" Type="http://schemas.openxmlformats.org/officeDocument/2006/relationships/image" Target="../media/image42.png"/></Relationships>
</file>

<file path=ppt/diagrams/_rels/drawing1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image" Target="../media/image67.png"/><Relationship Id="rId5" Type="http://schemas.openxmlformats.org/officeDocument/2006/relationships/image" Target="../media/image71.png"/><Relationship Id="rId4" Type="http://schemas.openxmlformats.org/officeDocument/2006/relationships/image" Target="../media/image70.png"/></Relationships>
</file>

<file path=ppt/diagrams/_rels/drawing1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image" Target="../media/image73.png"/><Relationship Id="rId5" Type="http://schemas.openxmlformats.org/officeDocument/2006/relationships/image" Target="../media/image77.png"/><Relationship Id="rId4" Type="http://schemas.openxmlformats.org/officeDocument/2006/relationships/image" Target="../media/image76.png"/></Relationships>
</file>

<file path=ppt/diagrams/_rels/drawing1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image" Target="../media/image78.png"/><Relationship Id="rId4" Type="http://schemas.openxmlformats.org/officeDocument/2006/relationships/image" Target="../media/image81.png"/></Relationships>
</file>

<file path=ppt/diagrams/_rels/drawing1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image" Target="../media/image82.png"/><Relationship Id="rId4" Type="http://schemas.openxmlformats.org/officeDocument/2006/relationships/image" Target="../media/image85.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3">
  <dgm:title val=""/>
  <dgm:desc val=""/>
  <dgm:catLst>
    <dgm:cat type="colorful" pri="10200"/>
  </dgm:catLst>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4">
  <dgm:title val=""/>
  <dgm:desc val=""/>
  <dgm:catLst>
    <dgm:cat type="colorful" pri="10200"/>
  </dgm:catLst>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B636ABB-FB19-4F5A-860A-C392E1C434FD}" type="doc">
      <dgm:prSet loTypeId="urn:microsoft.com/office/officeart/2005/8/layout/default" loCatId="list" qsTypeId="urn:microsoft.com/office/officeart/2005/8/quickstyle/simple3" qsCatId="simple" csTypeId="urn:microsoft.com/office/officeart/2005/8/colors/colorful2" csCatId="colorful" phldr="1"/>
      <dgm:spPr/>
      <dgm:t>
        <a:bodyPr/>
        <a:lstStyle/>
        <a:p>
          <a:endParaRPr lang="es-CO"/>
        </a:p>
      </dgm:t>
    </dgm:pt>
    <dgm:pt modelId="{8E5DB7FD-BAD7-4E41-9FA7-32C4550C3B64}">
      <dgm:prSet phldrT="[Texto]"/>
      <dgm:spPr/>
      <dgm:t>
        <a:bodyPr/>
        <a:lstStyle/>
        <a:p>
          <a:r>
            <a:rPr lang="es-CO" dirty="0" smtClean="0"/>
            <a:t>Mejorar la salud materna</a:t>
          </a:r>
          <a:endParaRPr lang="es-CO" dirty="0"/>
        </a:p>
      </dgm:t>
    </dgm:pt>
    <dgm:pt modelId="{25C5B82C-9094-44D2-9DC5-88B285996473}" type="parTrans" cxnId="{7645190D-AF71-41B8-BC85-09B82AA05382}">
      <dgm:prSet/>
      <dgm:spPr/>
      <dgm:t>
        <a:bodyPr/>
        <a:lstStyle/>
        <a:p>
          <a:endParaRPr lang="es-CO"/>
        </a:p>
      </dgm:t>
    </dgm:pt>
    <dgm:pt modelId="{F33C1D0F-4BFE-474C-A161-5626899D3395}" type="sibTrans" cxnId="{7645190D-AF71-41B8-BC85-09B82AA05382}">
      <dgm:prSet/>
      <dgm:spPr/>
      <dgm:t>
        <a:bodyPr/>
        <a:lstStyle/>
        <a:p>
          <a:endParaRPr lang="es-CO"/>
        </a:p>
      </dgm:t>
    </dgm:pt>
    <dgm:pt modelId="{535999C1-7756-4EE1-8209-ABFD7BAA9D20}">
      <dgm:prSet/>
      <dgm:spPr/>
      <dgm:t>
        <a:bodyPr/>
        <a:lstStyle/>
        <a:p>
          <a:r>
            <a:rPr lang="es-CO" dirty="0" smtClean="0"/>
            <a:t>Promover el desarrollo del feto</a:t>
          </a:r>
          <a:endParaRPr lang="es-CO" dirty="0"/>
        </a:p>
      </dgm:t>
    </dgm:pt>
    <dgm:pt modelId="{6EC12ABC-0DAF-4EAB-94D9-0561B3315B42}" type="parTrans" cxnId="{2050F007-5D17-44F7-AFB3-80C3AD08750A}">
      <dgm:prSet/>
      <dgm:spPr/>
      <dgm:t>
        <a:bodyPr/>
        <a:lstStyle/>
        <a:p>
          <a:endParaRPr lang="es-CO"/>
        </a:p>
      </dgm:t>
    </dgm:pt>
    <dgm:pt modelId="{F2D8F6CC-9495-4BE0-AAC8-5CB8975A3A82}" type="sibTrans" cxnId="{2050F007-5D17-44F7-AFB3-80C3AD08750A}">
      <dgm:prSet/>
      <dgm:spPr/>
      <dgm:t>
        <a:bodyPr/>
        <a:lstStyle/>
        <a:p>
          <a:endParaRPr lang="es-CO"/>
        </a:p>
      </dgm:t>
    </dgm:pt>
    <dgm:pt modelId="{DD35C11A-DC0D-46FB-AB74-8DA49C9B1801}">
      <dgm:prSet/>
      <dgm:spPr/>
      <dgm:t>
        <a:bodyPr/>
        <a:lstStyle/>
        <a:p>
          <a:r>
            <a:rPr lang="es-CO" dirty="0" smtClean="0"/>
            <a:t>Identificar e intervenir tempranamente los riesgos relacionados con la gestación. </a:t>
          </a:r>
          <a:endParaRPr lang="es-CO" dirty="0"/>
        </a:p>
      </dgm:t>
    </dgm:pt>
    <dgm:pt modelId="{FDE05351-1FB4-4142-887F-04B8AC5AD0AE}" type="parTrans" cxnId="{7E1803FF-2459-4448-BDF3-8EBD681636F5}">
      <dgm:prSet/>
      <dgm:spPr/>
      <dgm:t>
        <a:bodyPr/>
        <a:lstStyle/>
        <a:p>
          <a:endParaRPr lang="es-CO"/>
        </a:p>
      </dgm:t>
    </dgm:pt>
    <dgm:pt modelId="{DD9FD80B-E202-4289-845D-325A6DDCDC7A}" type="sibTrans" cxnId="{7E1803FF-2459-4448-BDF3-8EBD681636F5}">
      <dgm:prSet/>
      <dgm:spPr/>
      <dgm:t>
        <a:bodyPr/>
        <a:lstStyle/>
        <a:p>
          <a:endParaRPr lang="es-CO"/>
        </a:p>
      </dgm:t>
    </dgm:pt>
    <dgm:pt modelId="{07522787-5119-4279-860B-145EE046CA3C}">
      <dgm:prSet/>
      <dgm:spPr/>
      <dgm:t>
        <a:bodyPr/>
        <a:lstStyle/>
        <a:p>
          <a:r>
            <a:rPr lang="es-CO" dirty="0" smtClean="0"/>
            <a:t>Generar condiciones óptimas que permitan un parto seguro. </a:t>
          </a:r>
          <a:endParaRPr lang="es-CO" dirty="0"/>
        </a:p>
      </dgm:t>
    </dgm:pt>
    <dgm:pt modelId="{A0D879E2-A275-48F0-B6D9-ED63AF7D192D}" type="parTrans" cxnId="{CD73D92E-4EAC-4D8F-9600-12F58FDED0DC}">
      <dgm:prSet/>
      <dgm:spPr/>
      <dgm:t>
        <a:bodyPr/>
        <a:lstStyle/>
        <a:p>
          <a:endParaRPr lang="es-CO"/>
        </a:p>
      </dgm:t>
    </dgm:pt>
    <dgm:pt modelId="{8A7C55F5-60E4-4F99-823F-9EF03746DCD1}" type="sibTrans" cxnId="{CD73D92E-4EAC-4D8F-9600-12F58FDED0DC}">
      <dgm:prSet/>
      <dgm:spPr/>
      <dgm:t>
        <a:bodyPr/>
        <a:lstStyle/>
        <a:p>
          <a:endParaRPr lang="es-CO"/>
        </a:p>
      </dgm:t>
    </dgm:pt>
    <dgm:pt modelId="{9FC1617C-D3AE-4C0C-8001-3908F82AD595}" type="pres">
      <dgm:prSet presAssocID="{9B636ABB-FB19-4F5A-860A-C392E1C434FD}" presName="diagram" presStyleCnt="0">
        <dgm:presLayoutVars>
          <dgm:dir/>
          <dgm:resizeHandles val="exact"/>
        </dgm:presLayoutVars>
      </dgm:prSet>
      <dgm:spPr/>
      <dgm:t>
        <a:bodyPr/>
        <a:lstStyle/>
        <a:p>
          <a:endParaRPr lang="es-CO"/>
        </a:p>
      </dgm:t>
    </dgm:pt>
    <dgm:pt modelId="{584EF771-21A2-46BB-9D00-8592EC6DEF01}" type="pres">
      <dgm:prSet presAssocID="{8E5DB7FD-BAD7-4E41-9FA7-32C4550C3B64}" presName="node" presStyleLbl="node1" presStyleIdx="0" presStyleCnt="4">
        <dgm:presLayoutVars>
          <dgm:bulletEnabled val="1"/>
        </dgm:presLayoutVars>
      </dgm:prSet>
      <dgm:spPr/>
      <dgm:t>
        <a:bodyPr/>
        <a:lstStyle/>
        <a:p>
          <a:endParaRPr lang="es-CO"/>
        </a:p>
      </dgm:t>
    </dgm:pt>
    <dgm:pt modelId="{645B7D09-A337-4528-B200-74CF22233E75}" type="pres">
      <dgm:prSet presAssocID="{F33C1D0F-4BFE-474C-A161-5626899D3395}" presName="sibTrans" presStyleCnt="0"/>
      <dgm:spPr/>
    </dgm:pt>
    <dgm:pt modelId="{4DC6E24D-214A-4C63-9DBD-6B9238161018}" type="pres">
      <dgm:prSet presAssocID="{535999C1-7756-4EE1-8209-ABFD7BAA9D20}" presName="node" presStyleLbl="node1" presStyleIdx="1" presStyleCnt="4">
        <dgm:presLayoutVars>
          <dgm:bulletEnabled val="1"/>
        </dgm:presLayoutVars>
      </dgm:prSet>
      <dgm:spPr/>
      <dgm:t>
        <a:bodyPr/>
        <a:lstStyle/>
        <a:p>
          <a:endParaRPr lang="es-CO"/>
        </a:p>
      </dgm:t>
    </dgm:pt>
    <dgm:pt modelId="{49AB4307-B973-4DD4-967B-ABCD3E460EF6}" type="pres">
      <dgm:prSet presAssocID="{F2D8F6CC-9495-4BE0-AAC8-5CB8975A3A82}" presName="sibTrans" presStyleCnt="0"/>
      <dgm:spPr/>
    </dgm:pt>
    <dgm:pt modelId="{362982A3-8AF8-4022-9B02-32896A06AA32}" type="pres">
      <dgm:prSet presAssocID="{DD35C11A-DC0D-46FB-AB74-8DA49C9B1801}" presName="node" presStyleLbl="node1" presStyleIdx="2" presStyleCnt="4">
        <dgm:presLayoutVars>
          <dgm:bulletEnabled val="1"/>
        </dgm:presLayoutVars>
      </dgm:prSet>
      <dgm:spPr/>
      <dgm:t>
        <a:bodyPr/>
        <a:lstStyle/>
        <a:p>
          <a:endParaRPr lang="es-CO"/>
        </a:p>
      </dgm:t>
    </dgm:pt>
    <dgm:pt modelId="{325123EA-3F6E-431A-9846-6DF5583A8A45}" type="pres">
      <dgm:prSet presAssocID="{DD9FD80B-E202-4289-845D-325A6DDCDC7A}" presName="sibTrans" presStyleCnt="0"/>
      <dgm:spPr/>
    </dgm:pt>
    <dgm:pt modelId="{B8762035-9B3E-424A-8C3A-EB619F0B260E}" type="pres">
      <dgm:prSet presAssocID="{07522787-5119-4279-860B-145EE046CA3C}" presName="node" presStyleLbl="node1" presStyleIdx="3" presStyleCnt="4">
        <dgm:presLayoutVars>
          <dgm:bulletEnabled val="1"/>
        </dgm:presLayoutVars>
      </dgm:prSet>
      <dgm:spPr/>
      <dgm:t>
        <a:bodyPr/>
        <a:lstStyle/>
        <a:p>
          <a:endParaRPr lang="es-CO"/>
        </a:p>
      </dgm:t>
    </dgm:pt>
  </dgm:ptLst>
  <dgm:cxnLst>
    <dgm:cxn modelId="{3123A091-AD43-4F95-9AE9-5DFF1E56D44F}" type="presOf" srcId="{8E5DB7FD-BAD7-4E41-9FA7-32C4550C3B64}" destId="{584EF771-21A2-46BB-9D00-8592EC6DEF01}" srcOrd="0" destOrd="0" presId="urn:microsoft.com/office/officeart/2005/8/layout/default"/>
    <dgm:cxn modelId="{01B90C71-B88C-4906-8CD6-5AD648CE9277}" type="presOf" srcId="{9B636ABB-FB19-4F5A-860A-C392E1C434FD}" destId="{9FC1617C-D3AE-4C0C-8001-3908F82AD595}" srcOrd="0" destOrd="0" presId="urn:microsoft.com/office/officeart/2005/8/layout/default"/>
    <dgm:cxn modelId="{5479C82B-DA75-44DC-8AB9-A3355D2F5F80}" type="presOf" srcId="{DD35C11A-DC0D-46FB-AB74-8DA49C9B1801}" destId="{362982A3-8AF8-4022-9B02-32896A06AA32}" srcOrd="0" destOrd="0" presId="urn:microsoft.com/office/officeart/2005/8/layout/default"/>
    <dgm:cxn modelId="{77B1F264-D43B-4DA0-886F-693F0A2A477A}" type="presOf" srcId="{535999C1-7756-4EE1-8209-ABFD7BAA9D20}" destId="{4DC6E24D-214A-4C63-9DBD-6B9238161018}" srcOrd="0" destOrd="0" presId="urn:microsoft.com/office/officeart/2005/8/layout/default"/>
    <dgm:cxn modelId="{2050F007-5D17-44F7-AFB3-80C3AD08750A}" srcId="{9B636ABB-FB19-4F5A-860A-C392E1C434FD}" destId="{535999C1-7756-4EE1-8209-ABFD7BAA9D20}" srcOrd="1" destOrd="0" parTransId="{6EC12ABC-0DAF-4EAB-94D9-0561B3315B42}" sibTransId="{F2D8F6CC-9495-4BE0-AAC8-5CB8975A3A82}"/>
    <dgm:cxn modelId="{CD73D92E-4EAC-4D8F-9600-12F58FDED0DC}" srcId="{9B636ABB-FB19-4F5A-860A-C392E1C434FD}" destId="{07522787-5119-4279-860B-145EE046CA3C}" srcOrd="3" destOrd="0" parTransId="{A0D879E2-A275-48F0-B6D9-ED63AF7D192D}" sibTransId="{8A7C55F5-60E4-4F99-823F-9EF03746DCD1}"/>
    <dgm:cxn modelId="{7E1803FF-2459-4448-BDF3-8EBD681636F5}" srcId="{9B636ABB-FB19-4F5A-860A-C392E1C434FD}" destId="{DD35C11A-DC0D-46FB-AB74-8DA49C9B1801}" srcOrd="2" destOrd="0" parTransId="{FDE05351-1FB4-4142-887F-04B8AC5AD0AE}" sibTransId="{DD9FD80B-E202-4289-845D-325A6DDCDC7A}"/>
    <dgm:cxn modelId="{7645190D-AF71-41B8-BC85-09B82AA05382}" srcId="{9B636ABB-FB19-4F5A-860A-C392E1C434FD}" destId="{8E5DB7FD-BAD7-4E41-9FA7-32C4550C3B64}" srcOrd="0" destOrd="0" parTransId="{25C5B82C-9094-44D2-9DC5-88B285996473}" sibTransId="{F33C1D0F-4BFE-474C-A161-5626899D3395}"/>
    <dgm:cxn modelId="{68AC26AF-B5CC-4C58-9312-29B5792C3894}" type="presOf" srcId="{07522787-5119-4279-860B-145EE046CA3C}" destId="{B8762035-9B3E-424A-8C3A-EB619F0B260E}" srcOrd="0" destOrd="0" presId="urn:microsoft.com/office/officeart/2005/8/layout/default"/>
    <dgm:cxn modelId="{E0EB7CD7-495B-41B2-9F97-DA15706E9795}" type="presParOf" srcId="{9FC1617C-D3AE-4C0C-8001-3908F82AD595}" destId="{584EF771-21A2-46BB-9D00-8592EC6DEF01}" srcOrd="0" destOrd="0" presId="urn:microsoft.com/office/officeart/2005/8/layout/default"/>
    <dgm:cxn modelId="{55804A0B-3139-4E1F-AB0C-FBAAE0E1493A}" type="presParOf" srcId="{9FC1617C-D3AE-4C0C-8001-3908F82AD595}" destId="{645B7D09-A337-4528-B200-74CF22233E75}" srcOrd="1" destOrd="0" presId="urn:microsoft.com/office/officeart/2005/8/layout/default"/>
    <dgm:cxn modelId="{45EBBD51-AD7C-4165-A35A-BAB6D8AAA5C8}" type="presParOf" srcId="{9FC1617C-D3AE-4C0C-8001-3908F82AD595}" destId="{4DC6E24D-214A-4C63-9DBD-6B9238161018}" srcOrd="2" destOrd="0" presId="urn:microsoft.com/office/officeart/2005/8/layout/default"/>
    <dgm:cxn modelId="{6B565968-44B6-4A38-BFD5-63A07F9BF4D9}" type="presParOf" srcId="{9FC1617C-D3AE-4C0C-8001-3908F82AD595}" destId="{49AB4307-B973-4DD4-967B-ABCD3E460EF6}" srcOrd="3" destOrd="0" presId="urn:microsoft.com/office/officeart/2005/8/layout/default"/>
    <dgm:cxn modelId="{D8263566-072B-4CE1-85F8-93E515996302}" type="presParOf" srcId="{9FC1617C-D3AE-4C0C-8001-3908F82AD595}" destId="{362982A3-8AF8-4022-9B02-32896A06AA32}" srcOrd="4" destOrd="0" presId="urn:microsoft.com/office/officeart/2005/8/layout/default"/>
    <dgm:cxn modelId="{C66DCA1F-4F00-4AE2-8265-1C4D16042C1F}" type="presParOf" srcId="{9FC1617C-D3AE-4C0C-8001-3908F82AD595}" destId="{325123EA-3F6E-431A-9846-6DF5583A8A45}" srcOrd="5" destOrd="0" presId="urn:microsoft.com/office/officeart/2005/8/layout/default"/>
    <dgm:cxn modelId="{B4A91642-27B9-4133-B7BE-B5AF29DED0D3}" type="presParOf" srcId="{9FC1617C-D3AE-4C0C-8001-3908F82AD595}" destId="{B8762035-9B3E-424A-8C3A-EB619F0B260E}"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7CEC93E-01FE-44FF-A246-F9CE4FBD2D88}" type="doc">
      <dgm:prSet loTypeId="urn:microsoft.com/office/officeart/2005/8/layout/vList2" loCatId="list" qsTypeId="urn:microsoft.com/office/officeart/2005/8/quickstyle/3d1" qsCatId="3D" csTypeId="urn:microsoft.com/office/officeart/2005/8/colors/colorful2" csCatId="colorful" phldr="1"/>
      <dgm:spPr/>
      <dgm:t>
        <a:bodyPr/>
        <a:lstStyle/>
        <a:p>
          <a:endParaRPr lang="es-CO"/>
        </a:p>
      </dgm:t>
    </dgm:pt>
    <dgm:pt modelId="{682228B4-D655-4587-B387-485481BFFD91}">
      <dgm:prSet phldrT="[Texto]"/>
      <dgm:spPr/>
      <dgm:t>
        <a:bodyPr/>
        <a:lstStyle/>
        <a:p>
          <a:r>
            <a:rPr lang="es-CO" b="1" dirty="0" smtClean="0"/>
            <a:t>Primera Consulta</a:t>
          </a:r>
          <a:endParaRPr lang="es-CO" dirty="0"/>
        </a:p>
      </dgm:t>
    </dgm:pt>
    <dgm:pt modelId="{D242CC35-E2D0-42C5-8577-59DC4ACB8A4F}" type="parTrans" cxnId="{EDB15AE9-131E-4F09-AF83-27B1E0A13D7C}">
      <dgm:prSet/>
      <dgm:spPr/>
      <dgm:t>
        <a:bodyPr/>
        <a:lstStyle/>
        <a:p>
          <a:endParaRPr lang="es-CO"/>
        </a:p>
      </dgm:t>
    </dgm:pt>
    <dgm:pt modelId="{C81B31ED-595F-4BA2-BD0D-180A715156B0}" type="sibTrans" cxnId="{EDB15AE9-131E-4F09-AF83-27B1E0A13D7C}">
      <dgm:prSet/>
      <dgm:spPr/>
      <dgm:t>
        <a:bodyPr/>
        <a:lstStyle/>
        <a:p>
          <a:endParaRPr lang="es-CO"/>
        </a:p>
      </dgm:t>
    </dgm:pt>
    <dgm:pt modelId="{C316E1F6-BE9B-457C-BA8E-455AB621FB75}">
      <dgm:prSet/>
      <dgm:spPr/>
      <dgm:t>
        <a:bodyPr/>
        <a:lstStyle/>
        <a:p>
          <a:r>
            <a:rPr lang="es-CO" dirty="0" smtClean="0"/>
            <a:t>La duración de las consultas de seguimiento será, mínimo, de 20 minutos. </a:t>
          </a:r>
          <a:endParaRPr lang="es-CO" dirty="0"/>
        </a:p>
      </dgm:t>
    </dgm:pt>
    <dgm:pt modelId="{7A288C08-6B7A-4D82-BC42-E5CE78D2CB33}" type="parTrans" cxnId="{84D3467D-B1ED-4954-B4D5-21D785EA52BD}">
      <dgm:prSet/>
      <dgm:spPr/>
      <dgm:t>
        <a:bodyPr/>
        <a:lstStyle/>
        <a:p>
          <a:endParaRPr lang="es-CO"/>
        </a:p>
      </dgm:t>
    </dgm:pt>
    <dgm:pt modelId="{CB3020BD-983D-4062-823E-2F2AEA1712D5}" type="sibTrans" cxnId="{84D3467D-B1ED-4954-B4D5-21D785EA52BD}">
      <dgm:prSet/>
      <dgm:spPr/>
      <dgm:t>
        <a:bodyPr/>
        <a:lstStyle/>
        <a:p>
          <a:endParaRPr lang="es-CO"/>
        </a:p>
      </dgm:t>
    </dgm:pt>
    <dgm:pt modelId="{1D2AFC2E-2736-4A62-AEEA-3263ADA2671D}">
      <dgm:prSet phldrT="[Texto]"/>
      <dgm:spPr/>
      <dgm:t>
        <a:bodyPr/>
        <a:lstStyle/>
        <a:p>
          <a:r>
            <a:rPr lang="es-CO" dirty="0" smtClean="0"/>
            <a:t>Antes de la semana 10 de gestación la duración mínima es de </a:t>
          </a:r>
          <a:r>
            <a:rPr lang="es-CO" b="1" dirty="0" smtClean="0"/>
            <a:t>30 minutos</a:t>
          </a:r>
          <a:endParaRPr lang="es-CO" dirty="0"/>
        </a:p>
      </dgm:t>
    </dgm:pt>
    <dgm:pt modelId="{03C60957-9418-413D-95C3-247577AC876B}" type="parTrans" cxnId="{4634B7DE-B694-476A-8D43-9BD85C1CE39A}">
      <dgm:prSet/>
      <dgm:spPr/>
      <dgm:t>
        <a:bodyPr/>
        <a:lstStyle/>
        <a:p>
          <a:endParaRPr lang="es-CO"/>
        </a:p>
      </dgm:t>
    </dgm:pt>
    <dgm:pt modelId="{FB90C471-3E76-447E-87EF-DF08C3A3D751}" type="sibTrans" cxnId="{4634B7DE-B694-476A-8D43-9BD85C1CE39A}">
      <dgm:prSet/>
      <dgm:spPr/>
      <dgm:t>
        <a:bodyPr/>
        <a:lstStyle/>
        <a:p>
          <a:endParaRPr lang="es-CO"/>
        </a:p>
      </dgm:t>
    </dgm:pt>
    <dgm:pt modelId="{F203E3AA-D3E4-4953-96DC-B8BB1960665F}">
      <dgm:prSet phldrT="[Texto]"/>
      <dgm:spPr/>
      <dgm:t>
        <a:bodyPr/>
        <a:lstStyle/>
        <a:p>
          <a:r>
            <a:rPr lang="es-CO" dirty="0" smtClean="0"/>
            <a:t>Captación tardía, sobre todo </a:t>
          </a:r>
          <a:r>
            <a:rPr lang="es-CO" b="1" dirty="0" smtClean="0"/>
            <a:t>después de la semana 26 de gestación</a:t>
          </a:r>
          <a:r>
            <a:rPr lang="es-CO" dirty="0" smtClean="0"/>
            <a:t>, su duración sería de </a:t>
          </a:r>
          <a:r>
            <a:rPr lang="es-CO" b="1" dirty="0" smtClean="0"/>
            <a:t>40 minutos</a:t>
          </a:r>
          <a:r>
            <a:rPr lang="es-CO" dirty="0" smtClean="0"/>
            <a:t>. </a:t>
          </a:r>
          <a:endParaRPr lang="es-CO" dirty="0"/>
        </a:p>
      </dgm:t>
    </dgm:pt>
    <dgm:pt modelId="{AA16224C-8642-4E80-86AA-B7942CA77F55}" type="parTrans" cxnId="{04AC0806-3864-4DF0-9180-4C00603DB413}">
      <dgm:prSet/>
      <dgm:spPr/>
      <dgm:t>
        <a:bodyPr/>
        <a:lstStyle/>
        <a:p>
          <a:endParaRPr lang="es-CO"/>
        </a:p>
      </dgm:t>
    </dgm:pt>
    <dgm:pt modelId="{07CDF848-C187-4EA1-B664-DD46791CCDE1}" type="sibTrans" cxnId="{04AC0806-3864-4DF0-9180-4C00603DB413}">
      <dgm:prSet/>
      <dgm:spPr/>
      <dgm:t>
        <a:bodyPr/>
        <a:lstStyle/>
        <a:p>
          <a:endParaRPr lang="es-CO"/>
        </a:p>
      </dgm:t>
    </dgm:pt>
    <dgm:pt modelId="{7FD5E909-2B04-439F-8E3C-1DFBBA6F6EFF}">
      <dgm:prSet phldrT="[Texto]"/>
      <dgm:spPr/>
      <dgm:t>
        <a:bodyPr/>
        <a:lstStyle/>
        <a:p>
          <a:endParaRPr lang="es-CO" dirty="0"/>
        </a:p>
      </dgm:t>
    </dgm:pt>
    <dgm:pt modelId="{F9470324-2941-4F1A-A6E1-32750D5ED2F6}" type="parTrans" cxnId="{9EFED8BC-AA81-431C-A8E4-D5B61F2C6424}">
      <dgm:prSet/>
      <dgm:spPr/>
      <dgm:t>
        <a:bodyPr/>
        <a:lstStyle/>
        <a:p>
          <a:endParaRPr lang="es-CO"/>
        </a:p>
      </dgm:t>
    </dgm:pt>
    <dgm:pt modelId="{E1B1149D-76C2-49B9-AC86-30E190303439}" type="sibTrans" cxnId="{9EFED8BC-AA81-431C-A8E4-D5B61F2C6424}">
      <dgm:prSet/>
      <dgm:spPr/>
      <dgm:t>
        <a:bodyPr/>
        <a:lstStyle/>
        <a:p>
          <a:endParaRPr lang="es-CO"/>
        </a:p>
      </dgm:t>
    </dgm:pt>
    <dgm:pt modelId="{4CF2840E-2894-4876-AC73-41D621DC7A34}" type="pres">
      <dgm:prSet presAssocID="{57CEC93E-01FE-44FF-A246-F9CE4FBD2D88}" presName="linear" presStyleCnt="0">
        <dgm:presLayoutVars>
          <dgm:animLvl val="lvl"/>
          <dgm:resizeHandles val="exact"/>
        </dgm:presLayoutVars>
      </dgm:prSet>
      <dgm:spPr/>
      <dgm:t>
        <a:bodyPr/>
        <a:lstStyle/>
        <a:p>
          <a:endParaRPr lang="es-CO"/>
        </a:p>
      </dgm:t>
    </dgm:pt>
    <dgm:pt modelId="{C512DA4A-C5C2-4C46-BD6F-727E4754D454}" type="pres">
      <dgm:prSet presAssocID="{682228B4-D655-4587-B387-485481BFFD91}" presName="parentText" presStyleLbl="node1" presStyleIdx="0" presStyleCnt="2">
        <dgm:presLayoutVars>
          <dgm:chMax val="0"/>
          <dgm:bulletEnabled val="1"/>
        </dgm:presLayoutVars>
      </dgm:prSet>
      <dgm:spPr/>
      <dgm:t>
        <a:bodyPr/>
        <a:lstStyle/>
        <a:p>
          <a:endParaRPr lang="es-CO"/>
        </a:p>
      </dgm:t>
    </dgm:pt>
    <dgm:pt modelId="{A6592301-6350-4FF4-8B65-A9884460395C}" type="pres">
      <dgm:prSet presAssocID="{682228B4-D655-4587-B387-485481BFFD91}" presName="childText" presStyleLbl="revTx" presStyleIdx="0" presStyleCnt="1">
        <dgm:presLayoutVars>
          <dgm:bulletEnabled val="1"/>
        </dgm:presLayoutVars>
      </dgm:prSet>
      <dgm:spPr/>
      <dgm:t>
        <a:bodyPr/>
        <a:lstStyle/>
        <a:p>
          <a:endParaRPr lang="es-CO"/>
        </a:p>
      </dgm:t>
    </dgm:pt>
    <dgm:pt modelId="{A9195EC9-8E94-4BD6-BBE0-D0589C5D3BDA}" type="pres">
      <dgm:prSet presAssocID="{C316E1F6-BE9B-457C-BA8E-455AB621FB75}" presName="parentText" presStyleLbl="node1" presStyleIdx="1" presStyleCnt="2">
        <dgm:presLayoutVars>
          <dgm:chMax val="0"/>
          <dgm:bulletEnabled val="1"/>
        </dgm:presLayoutVars>
      </dgm:prSet>
      <dgm:spPr/>
      <dgm:t>
        <a:bodyPr/>
        <a:lstStyle/>
        <a:p>
          <a:endParaRPr lang="es-CO"/>
        </a:p>
      </dgm:t>
    </dgm:pt>
  </dgm:ptLst>
  <dgm:cxnLst>
    <dgm:cxn modelId="{4B82A298-14BE-4EF3-9288-A3D51CE78B59}" type="presOf" srcId="{C316E1F6-BE9B-457C-BA8E-455AB621FB75}" destId="{A9195EC9-8E94-4BD6-BBE0-D0589C5D3BDA}" srcOrd="0" destOrd="0" presId="urn:microsoft.com/office/officeart/2005/8/layout/vList2"/>
    <dgm:cxn modelId="{96ECB81B-7E9D-4438-93EC-41D415D87599}" type="presOf" srcId="{682228B4-D655-4587-B387-485481BFFD91}" destId="{C512DA4A-C5C2-4C46-BD6F-727E4754D454}" srcOrd="0" destOrd="0" presId="urn:microsoft.com/office/officeart/2005/8/layout/vList2"/>
    <dgm:cxn modelId="{84D3467D-B1ED-4954-B4D5-21D785EA52BD}" srcId="{57CEC93E-01FE-44FF-A246-F9CE4FBD2D88}" destId="{C316E1F6-BE9B-457C-BA8E-455AB621FB75}" srcOrd="1" destOrd="0" parTransId="{7A288C08-6B7A-4D82-BC42-E5CE78D2CB33}" sibTransId="{CB3020BD-983D-4062-823E-2F2AEA1712D5}"/>
    <dgm:cxn modelId="{9EFED8BC-AA81-431C-A8E4-D5B61F2C6424}" srcId="{682228B4-D655-4587-B387-485481BFFD91}" destId="{7FD5E909-2B04-439F-8E3C-1DFBBA6F6EFF}" srcOrd="2" destOrd="0" parTransId="{F9470324-2941-4F1A-A6E1-32750D5ED2F6}" sibTransId="{E1B1149D-76C2-49B9-AC86-30E190303439}"/>
    <dgm:cxn modelId="{8A738C74-6933-40A8-AE65-395CD9CAE54E}" type="presOf" srcId="{1D2AFC2E-2736-4A62-AEEA-3263ADA2671D}" destId="{A6592301-6350-4FF4-8B65-A9884460395C}" srcOrd="0" destOrd="0" presId="urn:microsoft.com/office/officeart/2005/8/layout/vList2"/>
    <dgm:cxn modelId="{4634B7DE-B694-476A-8D43-9BD85C1CE39A}" srcId="{682228B4-D655-4587-B387-485481BFFD91}" destId="{1D2AFC2E-2736-4A62-AEEA-3263ADA2671D}" srcOrd="0" destOrd="0" parTransId="{03C60957-9418-413D-95C3-247577AC876B}" sibTransId="{FB90C471-3E76-447E-87EF-DF08C3A3D751}"/>
    <dgm:cxn modelId="{34441610-5161-4905-ABEF-5DBB857CB8C5}" type="presOf" srcId="{F203E3AA-D3E4-4953-96DC-B8BB1960665F}" destId="{A6592301-6350-4FF4-8B65-A9884460395C}" srcOrd="0" destOrd="1" presId="urn:microsoft.com/office/officeart/2005/8/layout/vList2"/>
    <dgm:cxn modelId="{EDB15AE9-131E-4F09-AF83-27B1E0A13D7C}" srcId="{57CEC93E-01FE-44FF-A246-F9CE4FBD2D88}" destId="{682228B4-D655-4587-B387-485481BFFD91}" srcOrd="0" destOrd="0" parTransId="{D242CC35-E2D0-42C5-8577-59DC4ACB8A4F}" sibTransId="{C81B31ED-595F-4BA2-BD0D-180A715156B0}"/>
    <dgm:cxn modelId="{04AC0806-3864-4DF0-9180-4C00603DB413}" srcId="{682228B4-D655-4587-B387-485481BFFD91}" destId="{F203E3AA-D3E4-4953-96DC-B8BB1960665F}" srcOrd="1" destOrd="0" parTransId="{AA16224C-8642-4E80-86AA-B7942CA77F55}" sibTransId="{07CDF848-C187-4EA1-B664-DD46791CCDE1}"/>
    <dgm:cxn modelId="{4A3FAFDF-A06B-4744-8D24-CDA1679BB74F}" type="presOf" srcId="{7FD5E909-2B04-439F-8E3C-1DFBBA6F6EFF}" destId="{A6592301-6350-4FF4-8B65-A9884460395C}" srcOrd="0" destOrd="2" presId="urn:microsoft.com/office/officeart/2005/8/layout/vList2"/>
    <dgm:cxn modelId="{8C67452C-0A1F-4C28-A6BF-CA97E32197F9}" type="presOf" srcId="{57CEC93E-01FE-44FF-A246-F9CE4FBD2D88}" destId="{4CF2840E-2894-4876-AC73-41D621DC7A34}" srcOrd="0" destOrd="0" presId="urn:microsoft.com/office/officeart/2005/8/layout/vList2"/>
    <dgm:cxn modelId="{EE3EC7AE-EC5D-4214-A860-54C08776F1DA}" type="presParOf" srcId="{4CF2840E-2894-4876-AC73-41D621DC7A34}" destId="{C512DA4A-C5C2-4C46-BD6F-727E4754D454}" srcOrd="0" destOrd="0" presId="urn:microsoft.com/office/officeart/2005/8/layout/vList2"/>
    <dgm:cxn modelId="{1B3D7221-873E-438A-BB51-DF9FC9ED2A3B}" type="presParOf" srcId="{4CF2840E-2894-4876-AC73-41D621DC7A34}" destId="{A6592301-6350-4FF4-8B65-A9884460395C}" srcOrd="1" destOrd="0" presId="urn:microsoft.com/office/officeart/2005/8/layout/vList2"/>
    <dgm:cxn modelId="{95A8F5EE-3E9D-426A-A847-18EBFAD1848E}" type="presParOf" srcId="{4CF2840E-2894-4876-AC73-41D621DC7A34}" destId="{A9195EC9-8E94-4BD6-BBE0-D0589C5D3BDA}"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E1BF00E-4719-45EC-A290-D04E8A08D0CE}" type="doc">
      <dgm:prSet loTypeId="urn:microsoft.com/office/officeart/2005/8/layout/vList6" loCatId="list" qsTypeId="urn:microsoft.com/office/officeart/2005/8/quickstyle/simple5" qsCatId="simple" csTypeId="urn:microsoft.com/office/officeart/2005/8/colors/colorful2" csCatId="colorful" phldr="1"/>
      <dgm:spPr/>
      <dgm:t>
        <a:bodyPr/>
        <a:lstStyle/>
        <a:p>
          <a:endParaRPr lang="es-CO"/>
        </a:p>
      </dgm:t>
    </dgm:pt>
    <dgm:pt modelId="{A41286ED-A6FF-4334-B7BD-34A9AA5140D7}">
      <dgm:prSet phldrT="[Texto]"/>
      <dgm:spPr/>
      <dgm:t>
        <a:bodyPr/>
        <a:lstStyle/>
        <a:p>
          <a:r>
            <a:rPr lang="es-ES" dirty="0" smtClean="0"/>
            <a:t>Asesorar sobre opciones durante el embarazo</a:t>
          </a:r>
          <a:endParaRPr lang="es-CO" dirty="0"/>
        </a:p>
      </dgm:t>
    </dgm:pt>
    <dgm:pt modelId="{DB879E37-F27C-4BB7-AD07-40723966AABD}" type="parTrans" cxnId="{3D33D4A3-9E4F-493E-ABB3-35AAC01CF7F0}">
      <dgm:prSet/>
      <dgm:spPr/>
      <dgm:t>
        <a:bodyPr/>
        <a:lstStyle/>
        <a:p>
          <a:endParaRPr lang="es-CO"/>
        </a:p>
      </dgm:t>
    </dgm:pt>
    <dgm:pt modelId="{540CE86D-6E88-48A2-90BB-955822335795}" type="sibTrans" cxnId="{3D33D4A3-9E4F-493E-ABB3-35AAC01CF7F0}">
      <dgm:prSet/>
      <dgm:spPr/>
      <dgm:t>
        <a:bodyPr/>
        <a:lstStyle/>
        <a:p>
          <a:endParaRPr lang="es-CO"/>
        </a:p>
      </dgm:t>
    </dgm:pt>
    <dgm:pt modelId="{4EAEC5E0-12FE-4FF8-BCDD-B269047CA16A}">
      <dgm:prSet phldrT="[Texto]"/>
      <dgm:spPr/>
      <dgm:t>
        <a:bodyPr/>
        <a:lstStyle/>
        <a:p>
          <a:r>
            <a:rPr lang="es-ES" dirty="0" smtClean="0"/>
            <a:t>Valoración integral de la gestante e identificación de factores de riesgo</a:t>
          </a:r>
          <a:endParaRPr lang="es-CO" dirty="0"/>
        </a:p>
      </dgm:t>
    </dgm:pt>
    <dgm:pt modelId="{AE544436-2753-4780-A4AB-828622F24CDD}" type="parTrans" cxnId="{456DD466-C2E2-4872-B0DF-DBB39C8ACF7A}">
      <dgm:prSet/>
      <dgm:spPr/>
      <dgm:t>
        <a:bodyPr/>
        <a:lstStyle/>
        <a:p>
          <a:endParaRPr lang="es-CO"/>
        </a:p>
      </dgm:t>
    </dgm:pt>
    <dgm:pt modelId="{AF663440-1DD5-4C8B-AC0F-3A8624F0E7BB}" type="sibTrans" cxnId="{456DD466-C2E2-4872-B0DF-DBB39C8ACF7A}">
      <dgm:prSet/>
      <dgm:spPr/>
      <dgm:t>
        <a:bodyPr/>
        <a:lstStyle/>
        <a:p>
          <a:endParaRPr lang="es-CO"/>
        </a:p>
      </dgm:t>
    </dgm:pt>
    <dgm:pt modelId="{B662D39D-2F29-43F7-A19C-4E8919C47469}">
      <dgm:prSet phldrT="[Texto]"/>
      <dgm:spPr/>
      <dgm:t>
        <a:bodyPr/>
        <a:lstStyle/>
        <a:p>
          <a:r>
            <a:rPr lang="es-ES" dirty="0" smtClean="0"/>
            <a:t>Permite elaborar el plan de cuidado</a:t>
          </a:r>
          <a:endParaRPr lang="es-CO" dirty="0"/>
        </a:p>
      </dgm:t>
    </dgm:pt>
    <dgm:pt modelId="{B11DBAA3-26D6-47CB-B05F-922CD4514D55}" type="parTrans" cxnId="{100AA61C-2595-49F6-8BDC-F616D38CBE9C}">
      <dgm:prSet/>
      <dgm:spPr/>
      <dgm:t>
        <a:bodyPr/>
        <a:lstStyle/>
        <a:p>
          <a:endParaRPr lang="es-CO"/>
        </a:p>
      </dgm:t>
    </dgm:pt>
    <dgm:pt modelId="{4E009848-BECE-467E-9EE8-56694CA85B7D}" type="sibTrans" cxnId="{100AA61C-2595-49F6-8BDC-F616D38CBE9C}">
      <dgm:prSet/>
      <dgm:spPr/>
      <dgm:t>
        <a:bodyPr/>
        <a:lstStyle/>
        <a:p>
          <a:endParaRPr lang="es-CO"/>
        </a:p>
      </dgm:t>
    </dgm:pt>
    <dgm:pt modelId="{1358D81C-959C-45B4-9E6D-B713237E6714}">
      <dgm:prSet phldrT="[Texto]"/>
      <dgm:spPr/>
      <dgm:t>
        <a:bodyPr/>
        <a:lstStyle/>
        <a:p>
          <a:r>
            <a:rPr lang="es-ES" dirty="0" smtClean="0"/>
            <a:t>Causales establecidas en la sentencia C355 de 2006 – C055 de 2022</a:t>
          </a:r>
          <a:endParaRPr lang="es-CO" dirty="0"/>
        </a:p>
      </dgm:t>
    </dgm:pt>
    <dgm:pt modelId="{C2812ACA-D4EC-4DFF-A02D-6FDEE02D056C}" type="parTrans" cxnId="{7E703341-7269-420B-9C2E-9598E4E68BC2}">
      <dgm:prSet/>
      <dgm:spPr/>
      <dgm:t>
        <a:bodyPr/>
        <a:lstStyle/>
        <a:p>
          <a:endParaRPr lang="es-CO"/>
        </a:p>
      </dgm:t>
    </dgm:pt>
    <dgm:pt modelId="{AC7BFCE8-1B73-4722-9ABB-C0C947DCD2DC}" type="sibTrans" cxnId="{7E703341-7269-420B-9C2E-9598E4E68BC2}">
      <dgm:prSet/>
      <dgm:spPr/>
      <dgm:t>
        <a:bodyPr/>
        <a:lstStyle/>
        <a:p>
          <a:endParaRPr lang="es-CO"/>
        </a:p>
      </dgm:t>
    </dgm:pt>
    <dgm:pt modelId="{662D00FA-30BB-45BB-B0E2-8355A7A19917}">
      <dgm:prSet phldrT="[Texto]"/>
      <dgm:spPr/>
      <dgm:t>
        <a:bodyPr/>
        <a:lstStyle/>
        <a:p>
          <a:endParaRPr lang="es-CO" dirty="0"/>
        </a:p>
      </dgm:t>
    </dgm:pt>
    <dgm:pt modelId="{C9B75073-6962-4EC1-A72E-2583AAE67227}" type="parTrans" cxnId="{8D240CFD-C2AC-46E4-9339-2CCE4D3DBCBF}">
      <dgm:prSet/>
      <dgm:spPr/>
      <dgm:t>
        <a:bodyPr/>
        <a:lstStyle/>
        <a:p>
          <a:endParaRPr lang="es-CO"/>
        </a:p>
      </dgm:t>
    </dgm:pt>
    <dgm:pt modelId="{F8CD923B-D50B-4D65-812B-854D23E8EA29}" type="sibTrans" cxnId="{8D240CFD-C2AC-46E4-9339-2CCE4D3DBCBF}">
      <dgm:prSet/>
      <dgm:spPr/>
      <dgm:t>
        <a:bodyPr/>
        <a:lstStyle/>
        <a:p>
          <a:endParaRPr lang="es-CO"/>
        </a:p>
      </dgm:t>
    </dgm:pt>
    <dgm:pt modelId="{721D573E-BB4F-4832-A893-007DF1E9239D}">
      <dgm:prSet phldrT="[Texto]"/>
      <dgm:spPr/>
      <dgm:t>
        <a:bodyPr/>
        <a:lstStyle/>
        <a:p>
          <a:r>
            <a:rPr lang="es-ES" dirty="0" smtClean="0"/>
            <a:t>Antes de hacer la inscripción en el control prenatal, debe informarse sobre el derecho a la IVE, </a:t>
          </a:r>
          <a:endParaRPr lang="es-CO" dirty="0"/>
        </a:p>
      </dgm:t>
    </dgm:pt>
    <dgm:pt modelId="{EF239787-7F9C-4C76-9D05-654EAC5C0924}" type="sibTrans" cxnId="{928D882F-456A-4328-9D60-2F85607880E4}">
      <dgm:prSet/>
      <dgm:spPr/>
      <dgm:t>
        <a:bodyPr/>
        <a:lstStyle/>
        <a:p>
          <a:endParaRPr lang="es-CO"/>
        </a:p>
      </dgm:t>
    </dgm:pt>
    <dgm:pt modelId="{41094A55-ABEA-4289-A5A1-67869EA7515C}" type="parTrans" cxnId="{928D882F-456A-4328-9D60-2F85607880E4}">
      <dgm:prSet/>
      <dgm:spPr/>
      <dgm:t>
        <a:bodyPr/>
        <a:lstStyle/>
        <a:p>
          <a:endParaRPr lang="es-CO"/>
        </a:p>
      </dgm:t>
    </dgm:pt>
    <dgm:pt modelId="{BC6BF493-FC4F-4A08-9102-10A1D3C2E51F}">
      <dgm:prSet phldrT="[Texto]"/>
      <dgm:spPr/>
      <dgm:t>
        <a:bodyPr/>
        <a:lstStyle/>
        <a:p>
          <a:r>
            <a:rPr lang="es-CO" dirty="0" smtClean="0"/>
            <a:t>Establecer manejo y brindar recomendaciones</a:t>
          </a:r>
          <a:endParaRPr lang="es-CO" dirty="0"/>
        </a:p>
      </dgm:t>
    </dgm:pt>
    <dgm:pt modelId="{68326BFE-3502-4F77-89CD-0633E314B46F}" type="parTrans" cxnId="{49E09BF2-22B5-4299-AE65-D9016FAD1C78}">
      <dgm:prSet/>
      <dgm:spPr/>
      <dgm:t>
        <a:bodyPr/>
        <a:lstStyle/>
        <a:p>
          <a:endParaRPr lang="es-CO"/>
        </a:p>
      </dgm:t>
    </dgm:pt>
    <dgm:pt modelId="{5B3210AA-59BB-4E35-B62A-8C7E651A1D38}" type="sibTrans" cxnId="{49E09BF2-22B5-4299-AE65-D9016FAD1C78}">
      <dgm:prSet/>
      <dgm:spPr/>
      <dgm:t>
        <a:bodyPr/>
        <a:lstStyle/>
        <a:p>
          <a:endParaRPr lang="es-CO"/>
        </a:p>
      </dgm:t>
    </dgm:pt>
    <dgm:pt modelId="{555FA280-2325-40BC-8EA0-B56810F85796}" type="pres">
      <dgm:prSet presAssocID="{0E1BF00E-4719-45EC-A290-D04E8A08D0CE}" presName="Name0" presStyleCnt="0">
        <dgm:presLayoutVars>
          <dgm:dir/>
          <dgm:animLvl val="lvl"/>
          <dgm:resizeHandles/>
        </dgm:presLayoutVars>
      </dgm:prSet>
      <dgm:spPr/>
      <dgm:t>
        <a:bodyPr/>
        <a:lstStyle/>
        <a:p>
          <a:endParaRPr lang="es-CO"/>
        </a:p>
      </dgm:t>
    </dgm:pt>
    <dgm:pt modelId="{7EE8B424-7BDD-4E1F-9519-EA525DF72910}" type="pres">
      <dgm:prSet presAssocID="{A41286ED-A6FF-4334-B7BD-34A9AA5140D7}" presName="linNode" presStyleCnt="0"/>
      <dgm:spPr/>
    </dgm:pt>
    <dgm:pt modelId="{5D55DC8B-864A-47B9-A693-66F35AF53290}" type="pres">
      <dgm:prSet presAssocID="{A41286ED-A6FF-4334-B7BD-34A9AA5140D7}" presName="parentShp" presStyleLbl="node1" presStyleIdx="0" presStyleCnt="2">
        <dgm:presLayoutVars>
          <dgm:bulletEnabled val="1"/>
        </dgm:presLayoutVars>
      </dgm:prSet>
      <dgm:spPr/>
      <dgm:t>
        <a:bodyPr/>
        <a:lstStyle/>
        <a:p>
          <a:endParaRPr lang="es-CO"/>
        </a:p>
      </dgm:t>
    </dgm:pt>
    <dgm:pt modelId="{B2F2C844-8E73-4159-8673-E34A3EE746D8}" type="pres">
      <dgm:prSet presAssocID="{A41286ED-A6FF-4334-B7BD-34A9AA5140D7}" presName="childShp" presStyleLbl="bgAccFollowNode1" presStyleIdx="0" presStyleCnt="2">
        <dgm:presLayoutVars>
          <dgm:bulletEnabled val="1"/>
        </dgm:presLayoutVars>
      </dgm:prSet>
      <dgm:spPr/>
      <dgm:t>
        <a:bodyPr/>
        <a:lstStyle/>
        <a:p>
          <a:endParaRPr lang="es-CO"/>
        </a:p>
      </dgm:t>
    </dgm:pt>
    <dgm:pt modelId="{B0913E1F-87A2-4851-A1FD-37528BBFC8C9}" type="pres">
      <dgm:prSet presAssocID="{540CE86D-6E88-48A2-90BB-955822335795}" presName="spacing" presStyleCnt="0"/>
      <dgm:spPr/>
    </dgm:pt>
    <dgm:pt modelId="{23EFC496-D5AA-454D-B5D9-15C19DAE0710}" type="pres">
      <dgm:prSet presAssocID="{4EAEC5E0-12FE-4FF8-BCDD-B269047CA16A}" presName="linNode" presStyleCnt="0"/>
      <dgm:spPr/>
    </dgm:pt>
    <dgm:pt modelId="{5563F8A0-2691-4136-9E3F-D9B9C3760740}" type="pres">
      <dgm:prSet presAssocID="{4EAEC5E0-12FE-4FF8-BCDD-B269047CA16A}" presName="parentShp" presStyleLbl="node1" presStyleIdx="1" presStyleCnt="2">
        <dgm:presLayoutVars>
          <dgm:bulletEnabled val="1"/>
        </dgm:presLayoutVars>
      </dgm:prSet>
      <dgm:spPr/>
      <dgm:t>
        <a:bodyPr/>
        <a:lstStyle/>
        <a:p>
          <a:endParaRPr lang="es-CO"/>
        </a:p>
      </dgm:t>
    </dgm:pt>
    <dgm:pt modelId="{078BF75E-AB5A-4F06-A380-282C9DD3C2C3}" type="pres">
      <dgm:prSet presAssocID="{4EAEC5E0-12FE-4FF8-BCDD-B269047CA16A}" presName="childShp" presStyleLbl="bgAccFollowNode1" presStyleIdx="1" presStyleCnt="2">
        <dgm:presLayoutVars>
          <dgm:bulletEnabled val="1"/>
        </dgm:presLayoutVars>
      </dgm:prSet>
      <dgm:spPr/>
      <dgm:t>
        <a:bodyPr/>
        <a:lstStyle/>
        <a:p>
          <a:endParaRPr lang="es-CO"/>
        </a:p>
      </dgm:t>
    </dgm:pt>
  </dgm:ptLst>
  <dgm:cxnLst>
    <dgm:cxn modelId="{7E703341-7269-420B-9C2E-9598E4E68BC2}" srcId="{A41286ED-A6FF-4334-B7BD-34A9AA5140D7}" destId="{1358D81C-959C-45B4-9E6D-B713237E6714}" srcOrd="1" destOrd="0" parTransId="{C2812ACA-D4EC-4DFF-A02D-6FDEE02D056C}" sibTransId="{AC7BFCE8-1B73-4722-9ABB-C0C947DCD2DC}"/>
    <dgm:cxn modelId="{0C825969-B9AC-46D5-A087-140332AFB02E}" type="presOf" srcId="{A41286ED-A6FF-4334-B7BD-34A9AA5140D7}" destId="{5D55DC8B-864A-47B9-A693-66F35AF53290}" srcOrd="0" destOrd="0" presId="urn:microsoft.com/office/officeart/2005/8/layout/vList6"/>
    <dgm:cxn modelId="{B032A784-E782-4D4B-821D-1EF29CE1CA8B}" type="presOf" srcId="{662D00FA-30BB-45BB-B0E2-8355A7A19917}" destId="{078BF75E-AB5A-4F06-A380-282C9DD3C2C3}" srcOrd="0" destOrd="0" presId="urn:microsoft.com/office/officeart/2005/8/layout/vList6"/>
    <dgm:cxn modelId="{435DDE10-7BEB-4049-B71C-6A350FD91B5A}" type="presOf" srcId="{4EAEC5E0-12FE-4FF8-BCDD-B269047CA16A}" destId="{5563F8A0-2691-4136-9E3F-D9B9C3760740}" srcOrd="0" destOrd="0" presId="urn:microsoft.com/office/officeart/2005/8/layout/vList6"/>
    <dgm:cxn modelId="{3D33D4A3-9E4F-493E-ABB3-35AAC01CF7F0}" srcId="{0E1BF00E-4719-45EC-A290-D04E8A08D0CE}" destId="{A41286ED-A6FF-4334-B7BD-34A9AA5140D7}" srcOrd="0" destOrd="0" parTransId="{DB879E37-F27C-4BB7-AD07-40723966AABD}" sibTransId="{540CE86D-6E88-48A2-90BB-955822335795}"/>
    <dgm:cxn modelId="{8D240CFD-C2AC-46E4-9339-2CCE4D3DBCBF}" srcId="{4EAEC5E0-12FE-4FF8-BCDD-B269047CA16A}" destId="{662D00FA-30BB-45BB-B0E2-8355A7A19917}" srcOrd="0" destOrd="0" parTransId="{C9B75073-6962-4EC1-A72E-2583AAE67227}" sibTransId="{F8CD923B-D50B-4D65-812B-854D23E8EA29}"/>
    <dgm:cxn modelId="{3129F73E-B622-4B80-B61B-FF1F7B3947F5}" type="presOf" srcId="{1358D81C-959C-45B4-9E6D-B713237E6714}" destId="{B2F2C844-8E73-4159-8673-E34A3EE746D8}" srcOrd="0" destOrd="1" presId="urn:microsoft.com/office/officeart/2005/8/layout/vList6"/>
    <dgm:cxn modelId="{1293A500-95B7-4355-99C7-A173CC6C602F}" type="presOf" srcId="{B662D39D-2F29-43F7-A19C-4E8919C47469}" destId="{078BF75E-AB5A-4F06-A380-282C9DD3C2C3}" srcOrd="0" destOrd="1" presId="urn:microsoft.com/office/officeart/2005/8/layout/vList6"/>
    <dgm:cxn modelId="{49E09BF2-22B5-4299-AE65-D9016FAD1C78}" srcId="{4EAEC5E0-12FE-4FF8-BCDD-B269047CA16A}" destId="{BC6BF493-FC4F-4A08-9102-10A1D3C2E51F}" srcOrd="2" destOrd="0" parTransId="{68326BFE-3502-4F77-89CD-0633E314B46F}" sibTransId="{5B3210AA-59BB-4E35-B62A-8C7E651A1D38}"/>
    <dgm:cxn modelId="{A4138EAE-EF76-49BC-8736-79A086A756C6}" type="presOf" srcId="{BC6BF493-FC4F-4A08-9102-10A1D3C2E51F}" destId="{078BF75E-AB5A-4F06-A380-282C9DD3C2C3}" srcOrd="0" destOrd="2" presId="urn:microsoft.com/office/officeart/2005/8/layout/vList6"/>
    <dgm:cxn modelId="{0DAB7195-5623-4991-AED6-B6E05C9B4AB1}" type="presOf" srcId="{0E1BF00E-4719-45EC-A290-D04E8A08D0CE}" destId="{555FA280-2325-40BC-8EA0-B56810F85796}" srcOrd="0" destOrd="0" presId="urn:microsoft.com/office/officeart/2005/8/layout/vList6"/>
    <dgm:cxn modelId="{928D882F-456A-4328-9D60-2F85607880E4}" srcId="{A41286ED-A6FF-4334-B7BD-34A9AA5140D7}" destId="{721D573E-BB4F-4832-A893-007DF1E9239D}" srcOrd="0" destOrd="0" parTransId="{41094A55-ABEA-4289-A5A1-67869EA7515C}" sibTransId="{EF239787-7F9C-4C76-9D05-654EAC5C0924}"/>
    <dgm:cxn modelId="{456DD466-C2E2-4872-B0DF-DBB39C8ACF7A}" srcId="{0E1BF00E-4719-45EC-A290-D04E8A08D0CE}" destId="{4EAEC5E0-12FE-4FF8-BCDD-B269047CA16A}" srcOrd="1" destOrd="0" parTransId="{AE544436-2753-4780-A4AB-828622F24CDD}" sibTransId="{AF663440-1DD5-4C8B-AC0F-3A8624F0E7BB}"/>
    <dgm:cxn modelId="{100AA61C-2595-49F6-8BDC-F616D38CBE9C}" srcId="{4EAEC5E0-12FE-4FF8-BCDD-B269047CA16A}" destId="{B662D39D-2F29-43F7-A19C-4E8919C47469}" srcOrd="1" destOrd="0" parTransId="{B11DBAA3-26D6-47CB-B05F-922CD4514D55}" sibTransId="{4E009848-BECE-467E-9EE8-56694CA85B7D}"/>
    <dgm:cxn modelId="{D1B986A3-96A7-4D56-9CC4-CC4E606F96E0}" type="presOf" srcId="{721D573E-BB4F-4832-A893-007DF1E9239D}" destId="{B2F2C844-8E73-4159-8673-E34A3EE746D8}" srcOrd="0" destOrd="0" presId="urn:microsoft.com/office/officeart/2005/8/layout/vList6"/>
    <dgm:cxn modelId="{4F93DAA9-037C-42E9-84CA-5FF47C4E78D5}" type="presParOf" srcId="{555FA280-2325-40BC-8EA0-B56810F85796}" destId="{7EE8B424-7BDD-4E1F-9519-EA525DF72910}" srcOrd="0" destOrd="0" presId="urn:microsoft.com/office/officeart/2005/8/layout/vList6"/>
    <dgm:cxn modelId="{AF94213F-A938-4430-8BF1-9CEA02A13A85}" type="presParOf" srcId="{7EE8B424-7BDD-4E1F-9519-EA525DF72910}" destId="{5D55DC8B-864A-47B9-A693-66F35AF53290}" srcOrd="0" destOrd="0" presId="urn:microsoft.com/office/officeart/2005/8/layout/vList6"/>
    <dgm:cxn modelId="{FD2D2665-7A7F-4C09-97EB-271A1A8A21BB}" type="presParOf" srcId="{7EE8B424-7BDD-4E1F-9519-EA525DF72910}" destId="{B2F2C844-8E73-4159-8673-E34A3EE746D8}" srcOrd="1" destOrd="0" presId="urn:microsoft.com/office/officeart/2005/8/layout/vList6"/>
    <dgm:cxn modelId="{101E19CE-4275-4CD4-9340-ADD617097249}" type="presParOf" srcId="{555FA280-2325-40BC-8EA0-B56810F85796}" destId="{B0913E1F-87A2-4851-A1FD-37528BBFC8C9}" srcOrd="1" destOrd="0" presId="urn:microsoft.com/office/officeart/2005/8/layout/vList6"/>
    <dgm:cxn modelId="{11B85AA8-BB85-4DFB-AAA5-6ED32B8EFC2D}" type="presParOf" srcId="{555FA280-2325-40BC-8EA0-B56810F85796}" destId="{23EFC496-D5AA-454D-B5D9-15C19DAE0710}" srcOrd="2" destOrd="0" presId="urn:microsoft.com/office/officeart/2005/8/layout/vList6"/>
    <dgm:cxn modelId="{1F7658F5-5445-4635-8BC9-A7D33EADE54D}" type="presParOf" srcId="{23EFC496-D5AA-454D-B5D9-15C19DAE0710}" destId="{5563F8A0-2691-4136-9E3F-D9B9C3760740}" srcOrd="0" destOrd="0" presId="urn:microsoft.com/office/officeart/2005/8/layout/vList6"/>
    <dgm:cxn modelId="{76B29539-CB27-4A10-9C0B-BEA15EE2702C}" type="presParOf" srcId="{23EFC496-D5AA-454D-B5D9-15C19DAE0710}" destId="{078BF75E-AB5A-4F06-A380-282C9DD3C2C3}"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518447B-1D7A-4A12-8A15-4A9FD649459C}" type="doc">
      <dgm:prSet loTypeId="urn:microsoft.com/office/officeart/2005/8/layout/pList2" loCatId="list" qsTypeId="urn:microsoft.com/office/officeart/2005/8/quickstyle/simple1" qsCatId="simple" csTypeId="urn:microsoft.com/office/officeart/2005/8/colors/colorful2" csCatId="colorful" phldr="1"/>
      <dgm:spPr/>
    </dgm:pt>
    <dgm:pt modelId="{B9407BAE-6424-4A2E-8708-67182C5DE593}">
      <dgm:prSet phldrT="[Texto]" custT="1"/>
      <dgm:spPr/>
      <dgm:t>
        <a:bodyPr/>
        <a:lstStyle/>
        <a:p>
          <a:r>
            <a:rPr lang="es-ES" sz="2000" dirty="0" smtClean="0"/>
            <a:t>Hasta la semana 12 0.4 mg/día.         En alto riesgo de defectos del tubo neural, dosis de 4 mg.</a:t>
          </a:r>
          <a:endParaRPr lang="es-CO" sz="2000" dirty="0"/>
        </a:p>
      </dgm:t>
    </dgm:pt>
    <dgm:pt modelId="{E9EE9CA3-E5BD-4B79-9111-A1F7E38EE849}" type="parTrans" cxnId="{7FDB9044-7731-4E9E-AF34-4F40C0777982}">
      <dgm:prSet/>
      <dgm:spPr/>
      <dgm:t>
        <a:bodyPr/>
        <a:lstStyle/>
        <a:p>
          <a:endParaRPr lang="es-CO" sz="2000"/>
        </a:p>
      </dgm:t>
    </dgm:pt>
    <dgm:pt modelId="{0A6F00DD-3809-4A10-AFA4-4D9082CBF50D}" type="sibTrans" cxnId="{7FDB9044-7731-4E9E-AF34-4F40C0777982}">
      <dgm:prSet/>
      <dgm:spPr/>
      <dgm:t>
        <a:bodyPr/>
        <a:lstStyle/>
        <a:p>
          <a:endParaRPr lang="es-CO" sz="2000"/>
        </a:p>
      </dgm:t>
    </dgm:pt>
    <dgm:pt modelId="{7A9444FF-BD6D-47DA-AE1F-0A4199BE53C4}">
      <dgm:prSet custT="1"/>
      <dgm:spPr/>
      <dgm:t>
        <a:bodyPr/>
        <a:lstStyle/>
        <a:p>
          <a:r>
            <a:rPr lang="es-ES" sz="2000" dirty="0" smtClean="0"/>
            <a:t>En todas las gestantes, excepto </a:t>
          </a:r>
          <a:r>
            <a:rPr lang="es-ES" sz="2000" dirty="0" err="1" smtClean="0"/>
            <a:t>Hb</a:t>
          </a:r>
          <a:r>
            <a:rPr lang="es-ES" sz="2000" dirty="0" smtClean="0"/>
            <a:t> mayor a 14 g/</a:t>
          </a:r>
          <a:r>
            <a:rPr lang="es-ES" sz="2000" dirty="0" err="1" smtClean="0"/>
            <a:t>dL</a:t>
          </a:r>
          <a:r>
            <a:rPr lang="es-ES" sz="2000" dirty="0" smtClean="0"/>
            <a:t>. </a:t>
          </a:r>
          <a:endParaRPr lang="es-CO" sz="2000" dirty="0"/>
        </a:p>
      </dgm:t>
    </dgm:pt>
    <dgm:pt modelId="{27545C80-FA7D-4D6A-A2C0-F6ECC09880AE}" type="parTrans" cxnId="{D82DCBFB-1035-4ABA-B138-ABB747C7BF3B}">
      <dgm:prSet/>
      <dgm:spPr/>
      <dgm:t>
        <a:bodyPr/>
        <a:lstStyle/>
        <a:p>
          <a:endParaRPr lang="es-CO" sz="2000"/>
        </a:p>
      </dgm:t>
    </dgm:pt>
    <dgm:pt modelId="{0D72D97B-547D-4688-A6F6-6428978E1825}" type="sibTrans" cxnId="{D82DCBFB-1035-4ABA-B138-ABB747C7BF3B}">
      <dgm:prSet/>
      <dgm:spPr/>
      <dgm:t>
        <a:bodyPr/>
        <a:lstStyle/>
        <a:p>
          <a:endParaRPr lang="es-CO" sz="2000"/>
        </a:p>
      </dgm:t>
    </dgm:pt>
    <dgm:pt modelId="{51ABA816-A457-40FB-B706-ECFB27B06FFD}">
      <dgm:prSet custT="1"/>
      <dgm:spPr/>
      <dgm:t>
        <a:bodyPr/>
        <a:lstStyle/>
        <a:p>
          <a:r>
            <a:rPr lang="es-ES" sz="2000" dirty="0" smtClean="0"/>
            <a:t>A partir de la semana 14, administrar 1.200 mg/día.</a:t>
          </a:r>
          <a:endParaRPr lang="es-CO" sz="2000" dirty="0"/>
        </a:p>
      </dgm:t>
    </dgm:pt>
    <dgm:pt modelId="{4B4B8589-C09C-4952-A6FC-BF407DBDB7D1}" type="sibTrans" cxnId="{68728F3D-6F05-4DC0-B0F3-709073ACB0E8}">
      <dgm:prSet/>
      <dgm:spPr/>
      <dgm:t>
        <a:bodyPr/>
        <a:lstStyle/>
        <a:p>
          <a:endParaRPr lang="es-CO" sz="2000"/>
        </a:p>
      </dgm:t>
    </dgm:pt>
    <dgm:pt modelId="{54A80902-20D8-4820-901C-46553B140241}" type="parTrans" cxnId="{68728F3D-6F05-4DC0-B0F3-709073ACB0E8}">
      <dgm:prSet/>
      <dgm:spPr/>
      <dgm:t>
        <a:bodyPr/>
        <a:lstStyle/>
        <a:p>
          <a:endParaRPr lang="es-CO" sz="2000"/>
        </a:p>
      </dgm:t>
    </dgm:pt>
    <dgm:pt modelId="{B921981E-03A7-49CB-98F3-40F2A8BAD7FB}" type="pres">
      <dgm:prSet presAssocID="{A518447B-1D7A-4A12-8A15-4A9FD649459C}" presName="Name0" presStyleCnt="0">
        <dgm:presLayoutVars>
          <dgm:dir/>
          <dgm:resizeHandles val="exact"/>
        </dgm:presLayoutVars>
      </dgm:prSet>
      <dgm:spPr/>
    </dgm:pt>
    <dgm:pt modelId="{A7288D26-F81D-4F83-93FA-A4733C6837B3}" type="pres">
      <dgm:prSet presAssocID="{A518447B-1D7A-4A12-8A15-4A9FD649459C}" presName="bkgdShp" presStyleLbl="alignAccFollowNode1" presStyleIdx="0" presStyleCnt="1" custLinFactNeighborY="505"/>
      <dgm:spPr/>
    </dgm:pt>
    <dgm:pt modelId="{B68DA04D-0556-4498-9581-E0BE427F63C8}" type="pres">
      <dgm:prSet presAssocID="{A518447B-1D7A-4A12-8A15-4A9FD649459C}" presName="linComp" presStyleCnt="0"/>
      <dgm:spPr/>
    </dgm:pt>
    <dgm:pt modelId="{8C64A1AF-4FC9-4350-9167-84C6751F6973}" type="pres">
      <dgm:prSet presAssocID="{B9407BAE-6424-4A2E-8708-67182C5DE593}" presName="compNode" presStyleCnt="0"/>
      <dgm:spPr/>
    </dgm:pt>
    <dgm:pt modelId="{D693D1B4-EC5A-4735-909C-13A0C8A8AE23}" type="pres">
      <dgm:prSet presAssocID="{B9407BAE-6424-4A2E-8708-67182C5DE593}" presName="node" presStyleLbl="node1" presStyleIdx="0" presStyleCnt="3">
        <dgm:presLayoutVars>
          <dgm:bulletEnabled val="1"/>
        </dgm:presLayoutVars>
      </dgm:prSet>
      <dgm:spPr/>
      <dgm:t>
        <a:bodyPr/>
        <a:lstStyle/>
        <a:p>
          <a:endParaRPr lang="es-CO"/>
        </a:p>
      </dgm:t>
    </dgm:pt>
    <dgm:pt modelId="{0D4B97A2-71F0-4DE7-9241-8BDF9672A0F8}" type="pres">
      <dgm:prSet presAssocID="{B9407BAE-6424-4A2E-8708-67182C5DE593}" presName="invisiNode" presStyleLbl="node1" presStyleIdx="0" presStyleCnt="3"/>
      <dgm:spPr/>
    </dgm:pt>
    <dgm:pt modelId="{E7C195FF-0FA0-462F-8DF7-A16F96570EF2}" type="pres">
      <dgm:prSet presAssocID="{B9407BAE-6424-4A2E-8708-67182C5DE593}" presName="imagNode" presStyleLbl="fgImgPlace1" presStyleIdx="0" presStyleCnt="3"/>
      <dgm:spPr>
        <a:blipFill rotWithShape="1">
          <a:blip xmlns:r="http://schemas.openxmlformats.org/officeDocument/2006/relationships" r:embed="rId1"/>
          <a:stretch>
            <a:fillRect/>
          </a:stretch>
        </a:blipFill>
      </dgm:spPr>
    </dgm:pt>
    <dgm:pt modelId="{0B82044E-3ADA-474F-B83D-8656C71533A4}" type="pres">
      <dgm:prSet presAssocID="{0A6F00DD-3809-4A10-AFA4-4D9082CBF50D}" presName="sibTrans" presStyleLbl="sibTrans2D1" presStyleIdx="0" presStyleCnt="0"/>
      <dgm:spPr/>
      <dgm:t>
        <a:bodyPr/>
        <a:lstStyle/>
        <a:p>
          <a:endParaRPr lang="es-CO"/>
        </a:p>
      </dgm:t>
    </dgm:pt>
    <dgm:pt modelId="{AB19C026-031A-4077-BA81-FA409BF4FE03}" type="pres">
      <dgm:prSet presAssocID="{51ABA816-A457-40FB-B706-ECFB27B06FFD}" presName="compNode" presStyleCnt="0"/>
      <dgm:spPr/>
    </dgm:pt>
    <dgm:pt modelId="{0FBC7CD6-D931-40CE-AB80-6B4045AAD479}" type="pres">
      <dgm:prSet presAssocID="{51ABA816-A457-40FB-B706-ECFB27B06FFD}" presName="node" presStyleLbl="node1" presStyleIdx="1" presStyleCnt="3">
        <dgm:presLayoutVars>
          <dgm:bulletEnabled val="1"/>
        </dgm:presLayoutVars>
      </dgm:prSet>
      <dgm:spPr/>
      <dgm:t>
        <a:bodyPr/>
        <a:lstStyle/>
        <a:p>
          <a:endParaRPr lang="es-CO"/>
        </a:p>
      </dgm:t>
    </dgm:pt>
    <dgm:pt modelId="{CB235A28-A0BB-40A2-BA66-BD88AAE40702}" type="pres">
      <dgm:prSet presAssocID="{51ABA816-A457-40FB-B706-ECFB27B06FFD}" presName="invisiNode" presStyleLbl="node1" presStyleIdx="1" presStyleCnt="3"/>
      <dgm:spPr/>
    </dgm:pt>
    <dgm:pt modelId="{767EFD59-D0E7-4CEB-8BE2-C3DAA5BD376B}" type="pres">
      <dgm:prSet presAssocID="{51ABA816-A457-40FB-B706-ECFB27B06FFD}" presName="imagNode" presStyleLbl="fgImgPlace1" presStyleIdx="1" presStyleCnt="3" custLinFactNeighborX="-1660"/>
      <dgm:spPr>
        <a:blipFill rotWithShape="1">
          <a:blip xmlns:r="http://schemas.openxmlformats.org/officeDocument/2006/relationships" r:embed="rId2"/>
          <a:stretch>
            <a:fillRect/>
          </a:stretch>
        </a:blipFill>
      </dgm:spPr>
    </dgm:pt>
    <dgm:pt modelId="{ECD41428-7890-4663-BA06-81AFBDBB7336}" type="pres">
      <dgm:prSet presAssocID="{4B4B8589-C09C-4952-A6FC-BF407DBDB7D1}" presName="sibTrans" presStyleLbl="sibTrans2D1" presStyleIdx="0" presStyleCnt="0"/>
      <dgm:spPr/>
      <dgm:t>
        <a:bodyPr/>
        <a:lstStyle/>
        <a:p>
          <a:endParaRPr lang="es-CO"/>
        </a:p>
      </dgm:t>
    </dgm:pt>
    <dgm:pt modelId="{C023EB78-5188-4B76-9F9A-BA69F8AF81F7}" type="pres">
      <dgm:prSet presAssocID="{7A9444FF-BD6D-47DA-AE1F-0A4199BE53C4}" presName="compNode" presStyleCnt="0"/>
      <dgm:spPr/>
    </dgm:pt>
    <dgm:pt modelId="{45762FA6-3B4B-481B-AA0D-8E8BDE094154}" type="pres">
      <dgm:prSet presAssocID="{7A9444FF-BD6D-47DA-AE1F-0A4199BE53C4}" presName="node" presStyleLbl="node1" presStyleIdx="2" presStyleCnt="3">
        <dgm:presLayoutVars>
          <dgm:bulletEnabled val="1"/>
        </dgm:presLayoutVars>
      </dgm:prSet>
      <dgm:spPr/>
      <dgm:t>
        <a:bodyPr/>
        <a:lstStyle/>
        <a:p>
          <a:endParaRPr lang="es-CO"/>
        </a:p>
      </dgm:t>
    </dgm:pt>
    <dgm:pt modelId="{28547A95-4C44-4E81-BBCC-D088C40D7089}" type="pres">
      <dgm:prSet presAssocID="{7A9444FF-BD6D-47DA-AE1F-0A4199BE53C4}" presName="invisiNode" presStyleLbl="node1" presStyleIdx="2" presStyleCnt="3"/>
      <dgm:spPr/>
    </dgm:pt>
    <dgm:pt modelId="{3013EBAB-4F14-4C16-907D-DD40EF186FDC}" type="pres">
      <dgm:prSet presAssocID="{7A9444FF-BD6D-47DA-AE1F-0A4199BE53C4}" presName="imagNode" presStyleLbl="fgImgPlace1" presStyleIdx="2" presStyleCnt="3"/>
      <dgm:spPr>
        <a:blipFill rotWithShape="1">
          <a:blip xmlns:r="http://schemas.openxmlformats.org/officeDocument/2006/relationships" r:embed="rId3"/>
          <a:stretch>
            <a:fillRect/>
          </a:stretch>
        </a:blipFill>
      </dgm:spPr>
    </dgm:pt>
  </dgm:ptLst>
  <dgm:cxnLst>
    <dgm:cxn modelId="{9863C159-A9B6-47C1-8C55-E643BABA9660}" type="presOf" srcId="{7A9444FF-BD6D-47DA-AE1F-0A4199BE53C4}" destId="{45762FA6-3B4B-481B-AA0D-8E8BDE094154}" srcOrd="0" destOrd="0" presId="urn:microsoft.com/office/officeart/2005/8/layout/pList2"/>
    <dgm:cxn modelId="{68728F3D-6F05-4DC0-B0F3-709073ACB0E8}" srcId="{A518447B-1D7A-4A12-8A15-4A9FD649459C}" destId="{51ABA816-A457-40FB-B706-ECFB27B06FFD}" srcOrd="1" destOrd="0" parTransId="{54A80902-20D8-4820-901C-46553B140241}" sibTransId="{4B4B8589-C09C-4952-A6FC-BF407DBDB7D1}"/>
    <dgm:cxn modelId="{E482444B-C614-484D-B017-9F66D6BA5DE3}" type="presOf" srcId="{B9407BAE-6424-4A2E-8708-67182C5DE593}" destId="{D693D1B4-EC5A-4735-909C-13A0C8A8AE23}" srcOrd="0" destOrd="0" presId="urn:microsoft.com/office/officeart/2005/8/layout/pList2"/>
    <dgm:cxn modelId="{F986BFDA-8C3A-44E4-BBDA-EBBC5D317687}" type="presOf" srcId="{A518447B-1D7A-4A12-8A15-4A9FD649459C}" destId="{B921981E-03A7-49CB-98F3-40F2A8BAD7FB}" srcOrd="0" destOrd="0" presId="urn:microsoft.com/office/officeart/2005/8/layout/pList2"/>
    <dgm:cxn modelId="{D82DCBFB-1035-4ABA-B138-ABB747C7BF3B}" srcId="{A518447B-1D7A-4A12-8A15-4A9FD649459C}" destId="{7A9444FF-BD6D-47DA-AE1F-0A4199BE53C4}" srcOrd="2" destOrd="0" parTransId="{27545C80-FA7D-4D6A-A2C0-F6ECC09880AE}" sibTransId="{0D72D97B-547D-4688-A6F6-6428978E1825}"/>
    <dgm:cxn modelId="{041532C4-0FC0-47A3-B0F6-0B92DA91BC9F}" type="presOf" srcId="{0A6F00DD-3809-4A10-AFA4-4D9082CBF50D}" destId="{0B82044E-3ADA-474F-B83D-8656C71533A4}" srcOrd="0" destOrd="0" presId="urn:microsoft.com/office/officeart/2005/8/layout/pList2"/>
    <dgm:cxn modelId="{7FDB9044-7731-4E9E-AF34-4F40C0777982}" srcId="{A518447B-1D7A-4A12-8A15-4A9FD649459C}" destId="{B9407BAE-6424-4A2E-8708-67182C5DE593}" srcOrd="0" destOrd="0" parTransId="{E9EE9CA3-E5BD-4B79-9111-A1F7E38EE849}" sibTransId="{0A6F00DD-3809-4A10-AFA4-4D9082CBF50D}"/>
    <dgm:cxn modelId="{74C78176-4AAF-43B2-8482-725B95B423EF}" type="presOf" srcId="{51ABA816-A457-40FB-B706-ECFB27B06FFD}" destId="{0FBC7CD6-D931-40CE-AB80-6B4045AAD479}" srcOrd="0" destOrd="0" presId="urn:microsoft.com/office/officeart/2005/8/layout/pList2"/>
    <dgm:cxn modelId="{EAB918BA-76BC-43CA-B722-A9DD6D2B96A1}" type="presOf" srcId="{4B4B8589-C09C-4952-A6FC-BF407DBDB7D1}" destId="{ECD41428-7890-4663-BA06-81AFBDBB7336}" srcOrd="0" destOrd="0" presId="urn:microsoft.com/office/officeart/2005/8/layout/pList2"/>
    <dgm:cxn modelId="{F3C9EAA7-8047-48A2-9F24-629FFBB3FE6C}" type="presParOf" srcId="{B921981E-03A7-49CB-98F3-40F2A8BAD7FB}" destId="{A7288D26-F81D-4F83-93FA-A4733C6837B3}" srcOrd="0" destOrd="0" presId="urn:microsoft.com/office/officeart/2005/8/layout/pList2"/>
    <dgm:cxn modelId="{B0C17E64-B9B4-4042-9B83-ADB299873203}" type="presParOf" srcId="{B921981E-03A7-49CB-98F3-40F2A8BAD7FB}" destId="{B68DA04D-0556-4498-9581-E0BE427F63C8}" srcOrd="1" destOrd="0" presId="urn:microsoft.com/office/officeart/2005/8/layout/pList2"/>
    <dgm:cxn modelId="{CEF4D880-9FC7-441D-9312-84999A8BB4C8}" type="presParOf" srcId="{B68DA04D-0556-4498-9581-E0BE427F63C8}" destId="{8C64A1AF-4FC9-4350-9167-84C6751F6973}" srcOrd="0" destOrd="0" presId="urn:microsoft.com/office/officeart/2005/8/layout/pList2"/>
    <dgm:cxn modelId="{91E4170D-C10B-4F63-B288-B3741B60801F}" type="presParOf" srcId="{8C64A1AF-4FC9-4350-9167-84C6751F6973}" destId="{D693D1B4-EC5A-4735-909C-13A0C8A8AE23}" srcOrd="0" destOrd="0" presId="urn:microsoft.com/office/officeart/2005/8/layout/pList2"/>
    <dgm:cxn modelId="{2B58B87B-D71C-4795-8A68-8C2E5B2A971A}" type="presParOf" srcId="{8C64A1AF-4FC9-4350-9167-84C6751F6973}" destId="{0D4B97A2-71F0-4DE7-9241-8BDF9672A0F8}" srcOrd="1" destOrd="0" presId="urn:microsoft.com/office/officeart/2005/8/layout/pList2"/>
    <dgm:cxn modelId="{B85B61C9-3B9A-4A2A-B2DB-692768267ACB}" type="presParOf" srcId="{8C64A1AF-4FC9-4350-9167-84C6751F6973}" destId="{E7C195FF-0FA0-462F-8DF7-A16F96570EF2}" srcOrd="2" destOrd="0" presId="urn:microsoft.com/office/officeart/2005/8/layout/pList2"/>
    <dgm:cxn modelId="{850BE1CE-EE90-4554-B1F4-D22E7065C603}" type="presParOf" srcId="{B68DA04D-0556-4498-9581-E0BE427F63C8}" destId="{0B82044E-3ADA-474F-B83D-8656C71533A4}" srcOrd="1" destOrd="0" presId="urn:microsoft.com/office/officeart/2005/8/layout/pList2"/>
    <dgm:cxn modelId="{839918E3-9A08-4E9B-A25F-AF1FE4546F77}" type="presParOf" srcId="{B68DA04D-0556-4498-9581-E0BE427F63C8}" destId="{AB19C026-031A-4077-BA81-FA409BF4FE03}" srcOrd="2" destOrd="0" presId="urn:microsoft.com/office/officeart/2005/8/layout/pList2"/>
    <dgm:cxn modelId="{959F8781-F32C-44FB-BEA6-EA3D60C85676}" type="presParOf" srcId="{AB19C026-031A-4077-BA81-FA409BF4FE03}" destId="{0FBC7CD6-D931-40CE-AB80-6B4045AAD479}" srcOrd="0" destOrd="0" presId="urn:microsoft.com/office/officeart/2005/8/layout/pList2"/>
    <dgm:cxn modelId="{B7180FAA-62DB-417D-934B-BA570182FC8F}" type="presParOf" srcId="{AB19C026-031A-4077-BA81-FA409BF4FE03}" destId="{CB235A28-A0BB-40A2-BA66-BD88AAE40702}" srcOrd="1" destOrd="0" presId="urn:microsoft.com/office/officeart/2005/8/layout/pList2"/>
    <dgm:cxn modelId="{9B4D1AE8-331E-43C7-B26F-8DE396D76D18}" type="presParOf" srcId="{AB19C026-031A-4077-BA81-FA409BF4FE03}" destId="{767EFD59-D0E7-4CEB-8BE2-C3DAA5BD376B}" srcOrd="2" destOrd="0" presId="urn:microsoft.com/office/officeart/2005/8/layout/pList2"/>
    <dgm:cxn modelId="{38647514-19CC-46D9-933B-9779848DF464}" type="presParOf" srcId="{B68DA04D-0556-4498-9581-E0BE427F63C8}" destId="{ECD41428-7890-4663-BA06-81AFBDBB7336}" srcOrd="3" destOrd="0" presId="urn:microsoft.com/office/officeart/2005/8/layout/pList2"/>
    <dgm:cxn modelId="{089D45B1-EAC7-4B25-8D4F-E6F5EBC3E398}" type="presParOf" srcId="{B68DA04D-0556-4498-9581-E0BE427F63C8}" destId="{C023EB78-5188-4B76-9F9A-BA69F8AF81F7}" srcOrd="4" destOrd="0" presId="urn:microsoft.com/office/officeart/2005/8/layout/pList2"/>
    <dgm:cxn modelId="{A9FC2639-8833-481E-84CC-384557528DB2}" type="presParOf" srcId="{C023EB78-5188-4B76-9F9A-BA69F8AF81F7}" destId="{45762FA6-3B4B-481B-AA0D-8E8BDE094154}" srcOrd="0" destOrd="0" presId="urn:microsoft.com/office/officeart/2005/8/layout/pList2"/>
    <dgm:cxn modelId="{8FD6414E-C507-499E-9DCE-E4B9A48178AB}" type="presParOf" srcId="{C023EB78-5188-4B76-9F9A-BA69F8AF81F7}" destId="{28547A95-4C44-4E81-BBCC-D088C40D7089}" srcOrd="1" destOrd="0" presId="urn:microsoft.com/office/officeart/2005/8/layout/pList2"/>
    <dgm:cxn modelId="{EA61520F-B6FF-47DD-BF75-6801F494D323}" type="presParOf" srcId="{C023EB78-5188-4B76-9F9A-BA69F8AF81F7}" destId="{3013EBAB-4F14-4C16-907D-DD40EF186FDC}"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880E744-6847-4CA2-8065-0D678A7A9166}" type="doc">
      <dgm:prSet loTypeId="urn:microsoft.com/office/officeart/2005/8/layout/cycle6" loCatId="cycle" qsTypeId="urn:microsoft.com/office/officeart/2005/8/quickstyle/3d4" qsCatId="3D" csTypeId="urn:microsoft.com/office/officeart/2005/8/colors/colorful2" csCatId="colorful" phldr="1"/>
      <dgm:spPr/>
      <dgm:t>
        <a:bodyPr/>
        <a:lstStyle/>
        <a:p>
          <a:endParaRPr lang="es-CO"/>
        </a:p>
      </dgm:t>
    </dgm:pt>
    <dgm:pt modelId="{BC801C39-67CA-4CC7-A855-85560D15A847}">
      <dgm:prSet phldrT="[Texto]" custT="1"/>
      <dgm:spPr/>
      <dgm:t>
        <a:bodyPr/>
        <a:lstStyle/>
        <a:p>
          <a:r>
            <a:rPr lang="es-ES" sz="1800" dirty="0" smtClean="0">
              <a:solidFill>
                <a:schemeClr val="bg2">
                  <a:lumMod val="10000"/>
                </a:schemeClr>
              </a:solidFill>
            </a:rPr>
            <a:t>Valoración integral del estado de salud de las gestantes</a:t>
          </a:r>
          <a:endParaRPr lang="es-CO" sz="1800" dirty="0">
            <a:solidFill>
              <a:schemeClr val="bg2">
                <a:lumMod val="10000"/>
              </a:schemeClr>
            </a:solidFill>
          </a:endParaRPr>
        </a:p>
      </dgm:t>
    </dgm:pt>
    <dgm:pt modelId="{A2179820-D6AE-457A-9445-243FEACDE1CB}" type="parTrans" cxnId="{D490E40F-33DB-4A33-B3AF-4874E778B2E2}">
      <dgm:prSet/>
      <dgm:spPr/>
      <dgm:t>
        <a:bodyPr/>
        <a:lstStyle/>
        <a:p>
          <a:endParaRPr lang="es-CO" sz="2400">
            <a:solidFill>
              <a:schemeClr val="bg2">
                <a:lumMod val="10000"/>
              </a:schemeClr>
            </a:solidFill>
          </a:endParaRPr>
        </a:p>
      </dgm:t>
    </dgm:pt>
    <dgm:pt modelId="{A29631EA-6FCF-441E-A0BB-515242C4B916}" type="sibTrans" cxnId="{D490E40F-33DB-4A33-B3AF-4874E778B2E2}">
      <dgm:prSet/>
      <dgm:spPr/>
      <dgm:t>
        <a:bodyPr/>
        <a:lstStyle/>
        <a:p>
          <a:endParaRPr lang="es-CO" sz="2400">
            <a:solidFill>
              <a:schemeClr val="bg2">
                <a:lumMod val="10000"/>
              </a:schemeClr>
            </a:solidFill>
          </a:endParaRPr>
        </a:p>
      </dgm:t>
    </dgm:pt>
    <dgm:pt modelId="{AD12DEAC-4761-49FE-857D-59606DC5B169}">
      <dgm:prSet custT="1"/>
      <dgm:spPr/>
      <dgm:t>
        <a:bodyPr/>
        <a:lstStyle/>
        <a:p>
          <a:r>
            <a:rPr lang="es-ES" sz="1800" dirty="0" smtClean="0">
              <a:solidFill>
                <a:schemeClr val="bg2">
                  <a:lumMod val="10000"/>
                </a:schemeClr>
              </a:solidFill>
            </a:rPr>
            <a:t>Seguimiento al plan integral de cuidado para la salud</a:t>
          </a:r>
          <a:endParaRPr lang="es-CO" sz="1800" dirty="0">
            <a:solidFill>
              <a:schemeClr val="bg2">
                <a:lumMod val="10000"/>
              </a:schemeClr>
            </a:solidFill>
          </a:endParaRPr>
        </a:p>
      </dgm:t>
    </dgm:pt>
    <dgm:pt modelId="{89377AE3-76DE-45DC-A190-1C4BBBD78EA4}" type="parTrans" cxnId="{66F5E3A5-5893-4C18-899B-674BAAE21E31}">
      <dgm:prSet/>
      <dgm:spPr/>
      <dgm:t>
        <a:bodyPr/>
        <a:lstStyle/>
        <a:p>
          <a:endParaRPr lang="es-CO" sz="2400">
            <a:solidFill>
              <a:schemeClr val="bg2">
                <a:lumMod val="10000"/>
              </a:schemeClr>
            </a:solidFill>
          </a:endParaRPr>
        </a:p>
      </dgm:t>
    </dgm:pt>
    <dgm:pt modelId="{A6EBE462-ABAA-480D-B43A-4B1E8E8327CA}" type="sibTrans" cxnId="{66F5E3A5-5893-4C18-899B-674BAAE21E31}">
      <dgm:prSet/>
      <dgm:spPr/>
      <dgm:t>
        <a:bodyPr/>
        <a:lstStyle/>
        <a:p>
          <a:endParaRPr lang="es-CO" sz="2400">
            <a:solidFill>
              <a:schemeClr val="bg2">
                <a:lumMod val="10000"/>
              </a:schemeClr>
            </a:solidFill>
          </a:endParaRPr>
        </a:p>
      </dgm:t>
    </dgm:pt>
    <dgm:pt modelId="{396BE4B8-234D-4F76-BDF0-BA66AA6B05AD}">
      <dgm:prSet custT="1"/>
      <dgm:spPr/>
      <dgm:t>
        <a:bodyPr/>
        <a:lstStyle/>
        <a:p>
          <a:r>
            <a:rPr lang="es-ES" sz="1800" smtClean="0">
              <a:solidFill>
                <a:schemeClr val="bg2">
                  <a:lumMod val="10000"/>
                </a:schemeClr>
              </a:solidFill>
            </a:rPr>
            <a:t>Detección temprana de alteraciones</a:t>
          </a:r>
          <a:endParaRPr lang="es-CO" sz="1800">
            <a:solidFill>
              <a:schemeClr val="bg2">
                <a:lumMod val="10000"/>
              </a:schemeClr>
            </a:solidFill>
          </a:endParaRPr>
        </a:p>
      </dgm:t>
    </dgm:pt>
    <dgm:pt modelId="{1683933C-DE32-485C-A40C-8B466E76D7CB}" type="parTrans" cxnId="{3462D7E6-51D8-4457-A0A6-13F1FAEE5BBE}">
      <dgm:prSet/>
      <dgm:spPr/>
      <dgm:t>
        <a:bodyPr/>
        <a:lstStyle/>
        <a:p>
          <a:endParaRPr lang="es-CO" sz="2400">
            <a:solidFill>
              <a:schemeClr val="bg2">
                <a:lumMod val="10000"/>
              </a:schemeClr>
            </a:solidFill>
          </a:endParaRPr>
        </a:p>
      </dgm:t>
    </dgm:pt>
    <dgm:pt modelId="{92CE8A02-EC67-4B75-8CF1-BC35B9CBBF16}" type="sibTrans" cxnId="{3462D7E6-51D8-4457-A0A6-13F1FAEE5BBE}">
      <dgm:prSet/>
      <dgm:spPr/>
      <dgm:t>
        <a:bodyPr/>
        <a:lstStyle/>
        <a:p>
          <a:endParaRPr lang="es-CO" sz="2400">
            <a:solidFill>
              <a:schemeClr val="bg2">
                <a:lumMod val="10000"/>
              </a:schemeClr>
            </a:solidFill>
          </a:endParaRPr>
        </a:p>
      </dgm:t>
    </dgm:pt>
    <dgm:pt modelId="{9CCE7CCF-554F-4551-A76C-D9BA340208F1}">
      <dgm:prSet custT="1"/>
      <dgm:spPr/>
      <dgm:t>
        <a:bodyPr/>
        <a:lstStyle/>
        <a:p>
          <a:r>
            <a:rPr lang="es-ES" sz="1800" dirty="0" smtClean="0">
              <a:solidFill>
                <a:schemeClr val="bg2">
                  <a:lumMod val="10000"/>
                </a:schemeClr>
              </a:solidFill>
            </a:rPr>
            <a:t>Información en salud</a:t>
          </a:r>
          <a:endParaRPr lang="es-CO" sz="1800" dirty="0">
            <a:solidFill>
              <a:schemeClr val="bg2">
                <a:lumMod val="10000"/>
              </a:schemeClr>
            </a:solidFill>
          </a:endParaRPr>
        </a:p>
      </dgm:t>
    </dgm:pt>
    <dgm:pt modelId="{540D7A31-8CB8-426F-AD9D-3451A6A049A4}" type="parTrans" cxnId="{A040390A-2571-4ED8-AEA2-3D9498590998}">
      <dgm:prSet/>
      <dgm:spPr/>
      <dgm:t>
        <a:bodyPr/>
        <a:lstStyle/>
        <a:p>
          <a:endParaRPr lang="es-CO" sz="2400">
            <a:solidFill>
              <a:schemeClr val="bg2">
                <a:lumMod val="10000"/>
              </a:schemeClr>
            </a:solidFill>
          </a:endParaRPr>
        </a:p>
      </dgm:t>
    </dgm:pt>
    <dgm:pt modelId="{B02748BD-2A1F-41F6-92E2-F9403B59FA3C}" type="sibTrans" cxnId="{A040390A-2571-4ED8-AEA2-3D9498590998}">
      <dgm:prSet/>
      <dgm:spPr/>
      <dgm:t>
        <a:bodyPr/>
        <a:lstStyle/>
        <a:p>
          <a:endParaRPr lang="es-CO" sz="2400">
            <a:solidFill>
              <a:schemeClr val="bg2">
                <a:lumMod val="10000"/>
              </a:schemeClr>
            </a:solidFill>
          </a:endParaRPr>
        </a:p>
      </dgm:t>
    </dgm:pt>
    <dgm:pt modelId="{6D796D7D-6981-466E-8EBB-8A6EB902603A}">
      <dgm:prSet custT="1"/>
      <dgm:spPr/>
      <dgm:t>
        <a:bodyPr/>
        <a:lstStyle/>
        <a:p>
          <a:r>
            <a:rPr lang="es-ES" sz="1800" dirty="0" smtClean="0">
              <a:solidFill>
                <a:schemeClr val="bg2">
                  <a:lumMod val="10000"/>
                </a:schemeClr>
              </a:solidFill>
            </a:rPr>
            <a:t>Establecimiento del plan de parto</a:t>
          </a:r>
          <a:endParaRPr lang="es-CO" sz="1800" dirty="0">
            <a:solidFill>
              <a:schemeClr val="bg2">
                <a:lumMod val="10000"/>
              </a:schemeClr>
            </a:solidFill>
          </a:endParaRPr>
        </a:p>
      </dgm:t>
    </dgm:pt>
    <dgm:pt modelId="{4AAF46EB-3B56-4732-BA19-36030F2035A6}" type="parTrans" cxnId="{13FC43AE-10F5-4A6D-9429-7A43B8F8E188}">
      <dgm:prSet/>
      <dgm:spPr/>
      <dgm:t>
        <a:bodyPr/>
        <a:lstStyle/>
        <a:p>
          <a:endParaRPr lang="es-CO" sz="2400">
            <a:solidFill>
              <a:schemeClr val="bg2">
                <a:lumMod val="10000"/>
              </a:schemeClr>
            </a:solidFill>
          </a:endParaRPr>
        </a:p>
      </dgm:t>
    </dgm:pt>
    <dgm:pt modelId="{590CF50D-5070-4D77-92E5-8C88E125C4C9}" type="sibTrans" cxnId="{13FC43AE-10F5-4A6D-9429-7A43B8F8E188}">
      <dgm:prSet/>
      <dgm:spPr/>
      <dgm:t>
        <a:bodyPr/>
        <a:lstStyle/>
        <a:p>
          <a:endParaRPr lang="es-CO" sz="2400">
            <a:solidFill>
              <a:schemeClr val="bg2">
                <a:lumMod val="10000"/>
              </a:schemeClr>
            </a:solidFill>
          </a:endParaRPr>
        </a:p>
      </dgm:t>
    </dgm:pt>
    <dgm:pt modelId="{BE12B958-C536-48D5-9B94-6E278994B2CD}" type="pres">
      <dgm:prSet presAssocID="{5880E744-6847-4CA2-8065-0D678A7A9166}" presName="cycle" presStyleCnt="0">
        <dgm:presLayoutVars>
          <dgm:dir/>
          <dgm:resizeHandles val="exact"/>
        </dgm:presLayoutVars>
      </dgm:prSet>
      <dgm:spPr/>
      <dgm:t>
        <a:bodyPr/>
        <a:lstStyle/>
        <a:p>
          <a:endParaRPr lang="es-CO"/>
        </a:p>
      </dgm:t>
    </dgm:pt>
    <dgm:pt modelId="{5F4F4F63-AC29-4B15-9DA6-6E991F415992}" type="pres">
      <dgm:prSet presAssocID="{BC801C39-67CA-4CC7-A855-85560D15A847}" presName="node" presStyleLbl="node1" presStyleIdx="0" presStyleCnt="5" custScaleX="120910" custScaleY="116659">
        <dgm:presLayoutVars>
          <dgm:bulletEnabled val="1"/>
        </dgm:presLayoutVars>
      </dgm:prSet>
      <dgm:spPr/>
      <dgm:t>
        <a:bodyPr/>
        <a:lstStyle/>
        <a:p>
          <a:endParaRPr lang="es-CO"/>
        </a:p>
      </dgm:t>
    </dgm:pt>
    <dgm:pt modelId="{7DCAE755-464E-416F-B06A-8E37E10C7687}" type="pres">
      <dgm:prSet presAssocID="{BC801C39-67CA-4CC7-A855-85560D15A847}" presName="spNode" presStyleCnt="0"/>
      <dgm:spPr/>
    </dgm:pt>
    <dgm:pt modelId="{6364218C-61E7-4AEB-AC8D-8664FFC91B50}" type="pres">
      <dgm:prSet presAssocID="{A29631EA-6FCF-441E-A0BB-515242C4B916}" presName="sibTrans" presStyleLbl="sibTrans1D1" presStyleIdx="0" presStyleCnt="5"/>
      <dgm:spPr/>
      <dgm:t>
        <a:bodyPr/>
        <a:lstStyle/>
        <a:p>
          <a:endParaRPr lang="es-CO"/>
        </a:p>
      </dgm:t>
    </dgm:pt>
    <dgm:pt modelId="{4111547D-58F5-406D-8ABF-678ABF2FC989}" type="pres">
      <dgm:prSet presAssocID="{AD12DEAC-4761-49FE-857D-59606DC5B169}" presName="node" presStyleLbl="node1" presStyleIdx="1" presStyleCnt="5" custScaleX="114294" custScaleY="107380" custRadScaleRad="99317" custRadScaleInc="-5665">
        <dgm:presLayoutVars>
          <dgm:bulletEnabled val="1"/>
        </dgm:presLayoutVars>
      </dgm:prSet>
      <dgm:spPr/>
      <dgm:t>
        <a:bodyPr/>
        <a:lstStyle/>
        <a:p>
          <a:endParaRPr lang="es-CO"/>
        </a:p>
      </dgm:t>
    </dgm:pt>
    <dgm:pt modelId="{D3DF10BB-38B6-4622-8E36-42E77D160A3E}" type="pres">
      <dgm:prSet presAssocID="{AD12DEAC-4761-49FE-857D-59606DC5B169}" presName="spNode" presStyleCnt="0"/>
      <dgm:spPr/>
    </dgm:pt>
    <dgm:pt modelId="{B8F67413-D414-4072-8E60-001203FC098D}" type="pres">
      <dgm:prSet presAssocID="{A6EBE462-ABAA-480D-B43A-4B1E8E8327CA}" presName="sibTrans" presStyleLbl="sibTrans1D1" presStyleIdx="1" presStyleCnt="5"/>
      <dgm:spPr/>
      <dgm:t>
        <a:bodyPr/>
        <a:lstStyle/>
        <a:p>
          <a:endParaRPr lang="es-CO"/>
        </a:p>
      </dgm:t>
    </dgm:pt>
    <dgm:pt modelId="{6C904FE0-CC4D-46AA-9EBD-5CC0EE90C661}" type="pres">
      <dgm:prSet presAssocID="{396BE4B8-234D-4F76-BDF0-BA66AA6B05AD}" presName="node" presStyleLbl="node1" presStyleIdx="2" presStyleCnt="5" custScaleX="115450" custScaleY="113007">
        <dgm:presLayoutVars>
          <dgm:bulletEnabled val="1"/>
        </dgm:presLayoutVars>
      </dgm:prSet>
      <dgm:spPr/>
      <dgm:t>
        <a:bodyPr/>
        <a:lstStyle/>
        <a:p>
          <a:endParaRPr lang="es-CO"/>
        </a:p>
      </dgm:t>
    </dgm:pt>
    <dgm:pt modelId="{A3A6B95E-96DE-47F1-A84B-8ABA5B9FAF8B}" type="pres">
      <dgm:prSet presAssocID="{396BE4B8-234D-4F76-BDF0-BA66AA6B05AD}" presName="spNode" presStyleCnt="0"/>
      <dgm:spPr/>
    </dgm:pt>
    <dgm:pt modelId="{9D0C126F-D08C-4305-AD17-09184A68FBD9}" type="pres">
      <dgm:prSet presAssocID="{92CE8A02-EC67-4B75-8CF1-BC35B9CBBF16}" presName="sibTrans" presStyleLbl="sibTrans1D1" presStyleIdx="2" presStyleCnt="5"/>
      <dgm:spPr/>
      <dgm:t>
        <a:bodyPr/>
        <a:lstStyle/>
        <a:p>
          <a:endParaRPr lang="es-CO"/>
        </a:p>
      </dgm:t>
    </dgm:pt>
    <dgm:pt modelId="{B4FFDC93-1B3D-4228-B726-49AAC5039151}" type="pres">
      <dgm:prSet presAssocID="{9CCE7CCF-554F-4551-A76C-D9BA340208F1}" presName="node" presStyleLbl="node1" presStyleIdx="3" presStyleCnt="5" custScaleX="117566" custScaleY="113007">
        <dgm:presLayoutVars>
          <dgm:bulletEnabled val="1"/>
        </dgm:presLayoutVars>
      </dgm:prSet>
      <dgm:spPr/>
      <dgm:t>
        <a:bodyPr/>
        <a:lstStyle/>
        <a:p>
          <a:endParaRPr lang="es-CO"/>
        </a:p>
      </dgm:t>
    </dgm:pt>
    <dgm:pt modelId="{EA282F5D-1B6C-44CF-B353-3706C5A4C5A3}" type="pres">
      <dgm:prSet presAssocID="{9CCE7CCF-554F-4551-A76C-D9BA340208F1}" presName="spNode" presStyleCnt="0"/>
      <dgm:spPr/>
    </dgm:pt>
    <dgm:pt modelId="{F06A29D8-5B88-4A4C-B862-C3AEE30D92EF}" type="pres">
      <dgm:prSet presAssocID="{B02748BD-2A1F-41F6-92E2-F9403B59FA3C}" presName="sibTrans" presStyleLbl="sibTrans1D1" presStyleIdx="3" presStyleCnt="5"/>
      <dgm:spPr/>
      <dgm:t>
        <a:bodyPr/>
        <a:lstStyle/>
        <a:p>
          <a:endParaRPr lang="es-CO"/>
        </a:p>
      </dgm:t>
    </dgm:pt>
    <dgm:pt modelId="{282CA333-ADBD-4B38-88A5-7CC590E8D24E}" type="pres">
      <dgm:prSet presAssocID="{6D796D7D-6981-466E-8EBB-8A6EB902603A}" presName="node" presStyleLbl="node1" presStyleIdx="4" presStyleCnt="5" custScaleX="112564" custScaleY="107380">
        <dgm:presLayoutVars>
          <dgm:bulletEnabled val="1"/>
        </dgm:presLayoutVars>
      </dgm:prSet>
      <dgm:spPr/>
      <dgm:t>
        <a:bodyPr/>
        <a:lstStyle/>
        <a:p>
          <a:endParaRPr lang="es-CO"/>
        </a:p>
      </dgm:t>
    </dgm:pt>
    <dgm:pt modelId="{A13F6F58-6706-43CD-B8A2-EFA54F0F0FA6}" type="pres">
      <dgm:prSet presAssocID="{6D796D7D-6981-466E-8EBB-8A6EB902603A}" presName="spNode" presStyleCnt="0"/>
      <dgm:spPr/>
    </dgm:pt>
    <dgm:pt modelId="{CB69C675-A5F8-4785-9F21-86F8ACAE1AAD}" type="pres">
      <dgm:prSet presAssocID="{590CF50D-5070-4D77-92E5-8C88E125C4C9}" presName="sibTrans" presStyleLbl="sibTrans1D1" presStyleIdx="4" presStyleCnt="5"/>
      <dgm:spPr/>
      <dgm:t>
        <a:bodyPr/>
        <a:lstStyle/>
        <a:p>
          <a:endParaRPr lang="es-CO"/>
        </a:p>
      </dgm:t>
    </dgm:pt>
  </dgm:ptLst>
  <dgm:cxnLst>
    <dgm:cxn modelId="{061B6EA1-F538-42AD-ADF2-B58FABDF8B5B}" type="presOf" srcId="{B02748BD-2A1F-41F6-92E2-F9403B59FA3C}" destId="{F06A29D8-5B88-4A4C-B862-C3AEE30D92EF}" srcOrd="0" destOrd="0" presId="urn:microsoft.com/office/officeart/2005/8/layout/cycle6"/>
    <dgm:cxn modelId="{66F5E3A5-5893-4C18-899B-674BAAE21E31}" srcId="{5880E744-6847-4CA2-8065-0D678A7A9166}" destId="{AD12DEAC-4761-49FE-857D-59606DC5B169}" srcOrd="1" destOrd="0" parTransId="{89377AE3-76DE-45DC-A190-1C4BBBD78EA4}" sibTransId="{A6EBE462-ABAA-480D-B43A-4B1E8E8327CA}"/>
    <dgm:cxn modelId="{776193AF-88E9-4BD1-99DC-7D87455B6694}" type="presOf" srcId="{396BE4B8-234D-4F76-BDF0-BA66AA6B05AD}" destId="{6C904FE0-CC4D-46AA-9EBD-5CC0EE90C661}" srcOrd="0" destOrd="0" presId="urn:microsoft.com/office/officeart/2005/8/layout/cycle6"/>
    <dgm:cxn modelId="{4A352677-DC28-4C56-81A3-77066007AC39}" type="presOf" srcId="{6D796D7D-6981-466E-8EBB-8A6EB902603A}" destId="{282CA333-ADBD-4B38-88A5-7CC590E8D24E}" srcOrd="0" destOrd="0" presId="urn:microsoft.com/office/officeart/2005/8/layout/cycle6"/>
    <dgm:cxn modelId="{0399A1E0-6240-4387-A3E7-80A1E4467978}" type="presOf" srcId="{9CCE7CCF-554F-4551-A76C-D9BA340208F1}" destId="{B4FFDC93-1B3D-4228-B726-49AAC5039151}" srcOrd="0" destOrd="0" presId="urn:microsoft.com/office/officeart/2005/8/layout/cycle6"/>
    <dgm:cxn modelId="{07B69B56-94E0-478E-9732-09B3ABA6651D}" type="presOf" srcId="{A29631EA-6FCF-441E-A0BB-515242C4B916}" destId="{6364218C-61E7-4AEB-AC8D-8664FFC91B50}" srcOrd="0" destOrd="0" presId="urn:microsoft.com/office/officeart/2005/8/layout/cycle6"/>
    <dgm:cxn modelId="{7890C4C4-C1A9-4EFB-9A08-F6C3F9F485CF}" type="presOf" srcId="{92CE8A02-EC67-4B75-8CF1-BC35B9CBBF16}" destId="{9D0C126F-D08C-4305-AD17-09184A68FBD9}" srcOrd="0" destOrd="0" presId="urn:microsoft.com/office/officeart/2005/8/layout/cycle6"/>
    <dgm:cxn modelId="{F0916870-DF18-4657-A2C9-491B92B5B47E}" type="presOf" srcId="{A6EBE462-ABAA-480D-B43A-4B1E8E8327CA}" destId="{B8F67413-D414-4072-8E60-001203FC098D}" srcOrd="0" destOrd="0" presId="urn:microsoft.com/office/officeart/2005/8/layout/cycle6"/>
    <dgm:cxn modelId="{4C5D904F-89D3-495B-B7B7-85EDFF9E34A8}" type="presOf" srcId="{AD12DEAC-4761-49FE-857D-59606DC5B169}" destId="{4111547D-58F5-406D-8ABF-678ABF2FC989}" srcOrd="0" destOrd="0" presId="urn:microsoft.com/office/officeart/2005/8/layout/cycle6"/>
    <dgm:cxn modelId="{68939F21-B9C3-4DC5-8F17-3FC4FF9A048E}" type="presOf" srcId="{5880E744-6847-4CA2-8065-0D678A7A9166}" destId="{BE12B958-C536-48D5-9B94-6E278994B2CD}" srcOrd="0" destOrd="0" presId="urn:microsoft.com/office/officeart/2005/8/layout/cycle6"/>
    <dgm:cxn modelId="{D490E40F-33DB-4A33-B3AF-4874E778B2E2}" srcId="{5880E744-6847-4CA2-8065-0D678A7A9166}" destId="{BC801C39-67CA-4CC7-A855-85560D15A847}" srcOrd="0" destOrd="0" parTransId="{A2179820-D6AE-457A-9445-243FEACDE1CB}" sibTransId="{A29631EA-6FCF-441E-A0BB-515242C4B916}"/>
    <dgm:cxn modelId="{893AC602-2E7B-42E4-8882-2DA391DA0B3A}" type="presOf" srcId="{590CF50D-5070-4D77-92E5-8C88E125C4C9}" destId="{CB69C675-A5F8-4785-9F21-86F8ACAE1AAD}" srcOrd="0" destOrd="0" presId="urn:microsoft.com/office/officeart/2005/8/layout/cycle6"/>
    <dgm:cxn modelId="{A040390A-2571-4ED8-AEA2-3D9498590998}" srcId="{5880E744-6847-4CA2-8065-0D678A7A9166}" destId="{9CCE7CCF-554F-4551-A76C-D9BA340208F1}" srcOrd="3" destOrd="0" parTransId="{540D7A31-8CB8-426F-AD9D-3451A6A049A4}" sibTransId="{B02748BD-2A1F-41F6-92E2-F9403B59FA3C}"/>
    <dgm:cxn modelId="{3462D7E6-51D8-4457-A0A6-13F1FAEE5BBE}" srcId="{5880E744-6847-4CA2-8065-0D678A7A9166}" destId="{396BE4B8-234D-4F76-BDF0-BA66AA6B05AD}" srcOrd="2" destOrd="0" parTransId="{1683933C-DE32-485C-A40C-8B466E76D7CB}" sibTransId="{92CE8A02-EC67-4B75-8CF1-BC35B9CBBF16}"/>
    <dgm:cxn modelId="{35BA98EA-A5FF-4BD9-988A-5CCE8E082842}" type="presOf" srcId="{BC801C39-67CA-4CC7-A855-85560D15A847}" destId="{5F4F4F63-AC29-4B15-9DA6-6E991F415992}" srcOrd="0" destOrd="0" presId="urn:microsoft.com/office/officeart/2005/8/layout/cycle6"/>
    <dgm:cxn modelId="{13FC43AE-10F5-4A6D-9429-7A43B8F8E188}" srcId="{5880E744-6847-4CA2-8065-0D678A7A9166}" destId="{6D796D7D-6981-466E-8EBB-8A6EB902603A}" srcOrd="4" destOrd="0" parTransId="{4AAF46EB-3B56-4732-BA19-36030F2035A6}" sibTransId="{590CF50D-5070-4D77-92E5-8C88E125C4C9}"/>
    <dgm:cxn modelId="{8DB0151A-C6EF-4A26-BDAD-1C4E3320036C}" type="presParOf" srcId="{BE12B958-C536-48D5-9B94-6E278994B2CD}" destId="{5F4F4F63-AC29-4B15-9DA6-6E991F415992}" srcOrd="0" destOrd="0" presId="urn:microsoft.com/office/officeart/2005/8/layout/cycle6"/>
    <dgm:cxn modelId="{D314A0CE-51F4-4B1F-8EF8-EE893F8DD0E3}" type="presParOf" srcId="{BE12B958-C536-48D5-9B94-6E278994B2CD}" destId="{7DCAE755-464E-416F-B06A-8E37E10C7687}" srcOrd="1" destOrd="0" presId="urn:microsoft.com/office/officeart/2005/8/layout/cycle6"/>
    <dgm:cxn modelId="{BE05B249-B5A0-4F7E-BCF3-5A8F068FA5C2}" type="presParOf" srcId="{BE12B958-C536-48D5-9B94-6E278994B2CD}" destId="{6364218C-61E7-4AEB-AC8D-8664FFC91B50}" srcOrd="2" destOrd="0" presId="urn:microsoft.com/office/officeart/2005/8/layout/cycle6"/>
    <dgm:cxn modelId="{9385EFBD-7895-45E1-A11C-3221B47CC40C}" type="presParOf" srcId="{BE12B958-C536-48D5-9B94-6E278994B2CD}" destId="{4111547D-58F5-406D-8ABF-678ABF2FC989}" srcOrd="3" destOrd="0" presId="urn:microsoft.com/office/officeart/2005/8/layout/cycle6"/>
    <dgm:cxn modelId="{D5A1E674-68FD-4D25-B849-FD8A46507BC2}" type="presParOf" srcId="{BE12B958-C536-48D5-9B94-6E278994B2CD}" destId="{D3DF10BB-38B6-4622-8E36-42E77D160A3E}" srcOrd="4" destOrd="0" presId="urn:microsoft.com/office/officeart/2005/8/layout/cycle6"/>
    <dgm:cxn modelId="{0B790241-E2C2-44F1-994F-132508E8FF65}" type="presParOf" srcId="{BE12B958-C536-48D5-9B94-6E278994B2CD}" destId="{B8F67413-D414-4072-8E60-001203FC098D}" srcOrd="5" destOrd="0" presId="urn:microsoft.com/office/officeart/2005/8/layout/cycle6"/>
    <dgm:cxn modelId="{1BA9FE36-9353-44FE-8F51-18834DE38963}" type="presParOf" srcId="{BE12B958-C536-48D5-9B94-6E278994B2CD}" destId="{6C904FE0-CC4D-46AA-9EBD-5CC0EE90C661}" srcOrd="6" destOrd="0" presId="urn:microsoft.com/office/officeart/2005/8/layout/cycle6"/>
    <dgm:cxn modelId="{CE75180F-DA62-40AB-A3B7-A126EB34C740}" type="presParOf" srcId="{BE12B958-C536-48D5-9B94-6E278994B2CD}" destId="{A3A6B95E-96DE-47F1-A84B-8ABA5B9FAF8B}" srcOrd="7" destOrd="0" presId="urn:microsoft.com/office/officeart/2005/8/layout/cycle6"/>
    <dgm:cxn modelId="{2B09365F-5778-48AB-AA75-5D2DD0802259}" type="presParOf" srcId="{BE12B958-C536-48D5-9B94-6E278994B2CD}" destId="{9D0C126F-D08C-4305-AD17-09184A68FBD9}" srcOrd="8" destOrd="0" presId="urn:microsoft.com/office/officeart/2005/8/layout/cycle6"/>
    <dgm:cxn modelId="{4E0747F1-DD71-4119-AE8D-D2179E31981F}" type="presParOf" srcId="{BE12B958-C536-48D5-9B94-6E278994B2CD}" destId="{B4FFDC93-1B3D-4228-B726-49AAC5039151}" srcOrd="9" destOrd="0" presId="urn:microsoft.com/office/officeart/2005/8/layout/cycle6"/>
    <dgm:cxn modelId="{D299E645-3B2A-48B1-B3FA-0C0683FF8AAD}" type="presParOf" srcId="{BE12B958-C536-48D5-9B94-6E278994B2CD}" destId="{EA282F5D-1B6C-44CF-B353-3706C5A4C5A3}" srcOrd="10" destOrd="0" presId="urn:microsoft.com/office/officeart/2005/8/layout/cycle6"/>
    <dgm:cxn modelId="{079C7D57-A73C-4B71-ADD6-982306840D27}" type="presParOf" srcId="{BE12B958-C536-48D5-9B94-6E278994B2CD}" destId="{F06A29D8-5B88-4A4C-B862-C3AEE30D92EF}" srcOrd="11" destOrd="0" presId="urn:microsoft.com/office/officeart/2005/8/layout/cycle6"/>
    <dgm:cxn modelId="{91F73606-9C90-4D69-942F-583CC735B512}" type="presParOf" srcId="{BE12B958-C536-48D5-9B94-6E278994B2CD}" destId="{282CA333-ADBD-4B38-88A5-7CC590E8D24E}" srcOrd="12" destOrd="0" presId="urn:microsoft.com/office/officeart/2005/8/layout/cycle6"/>
    <dgm:cxn modelId="{72DE6C16-3C00-4C1D-8597-A6C8C5316EC1}" type="presParOf" srcId="{BE12B958-C536-48D5-9B94-6E278994B2CD}" destId="{A13F6F58-6706-43CD-B8A2-EFA54F0F0FA6}" srcOrd="13" destOrd="0" presId="urn:microsoft.com/office/officeart/2005/8/layout/cycle6"/>
    <dgm:cxn modelId="{F44CC37F-A568-499E-9483-A9AF1D0E75D1}" type="presParOf" srcId="{BE12B958-C536-48D5-9B94-6E278994B2CD}" destId="{CB69C675-A5F8-4785-9F21-86F8ACAE1AAD}" srcOrd="14" destOrd="0" presId="urn:microsoft.com/office/officeart/2005/8/layout/cycle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3A7198A-DB87-46DF-B8AD-DBA712E0ACE6}" type="doc">
      <dgm:prSet loTypeId="urn:microsoft.com/office/officeart/2008/layout/VerticalCurvedList" loCatId="list" qsTypeId="urn:microsoft.com/office/officeart/2005/8/quickstyle/3d4" qsCatId="3D" csTypeId="urn:microsoft.com/office/officeart/2005/8/colors/colorful2" csCatId="colorful" phldr="1"/>
      <dgm:spPr/>
      <dgm:t>
        <a:bodyPr/>
        <a:lstStyle/>
        <a:p>
          <a:endParaRPr lang="es-CO"/>
        </a:p>
      </dgm:t>
    </dgm:pt>
    <dgm:pt modelId="{DF714C83-AC70-456B-A4EF-FA9E64619B7B}">
      <dgm:prSet phldrT="[Texto]" custT="1"/>
      <dgm:spPr/>
      <dgm:t>
        <a:bodyPr/>
        <a:lstStyle/>
        <a:p>
          <a:r>
            <a:rPr lang="es-ES" sz="2000" dirty="0" smtClean="0">
              <a:solidFill>
                <a:schemeClr val="bg2">
                  <a:lumMod val="10000"/>
                </a:schemeClr>
              </a:solidFill>
            </a:rPr>
            <a:t>Tensión arterial: </a:t>
          </a:r>
          <a:endParaRPr lang="es-CO" sz="2000" dirty="0">
            <a:solidFill>
              <a:schemeClr val="bg2">
                <a:lumMod val="10000"/>
              </a:schemeClr>
            </a:solidFill>
          </a:endParaRPr>
        </a:p>
      </dgm:t>
    </dgm:pt>
    <dgm:pt modelId="{8846286A-83B0-4926-AA30-2769754B3976}" type="parTrans" cxnId="{69A125F2-1047-4FB7-8418-0434FC2D06D2}">
      <dgm:prSet/>
      <dgm:spPr/>
      <dgm:t>
        <a:bodyPr/>
        <a:lstStyle/>
        <a:p>
          <a:endParaRPr lang="es-CO" sz="2000">
            <a:solidFill>
              <a:schemeClr val="bg2">
                <a:lumMod val="10000"/>
              </a:schemeClr>
            </a:solidFill>
          </a:endParaRPr>
        </a:p>
      </dgm:t>
    </dgm:pt>
    <dgm:pt modelId="{1D1CB937-2CF3-4644-8D56-C25CC52A208F}" type="sibTrans" cxnId="{69A125F2-1047-4FB7-8418-0434FC2D06D2}">
      <dgm:prSet/>
      <dgm:spPr/>
      <dgm:t>
        <a:bodyPr/>
        <a:lstStyle/>
        <a:p>
          <a:endParaRPr lang="es-CO" sz="2000">
            <a:solidFill>
              <a:schemeClr val="bg2">
                <a:lumMod val="10000"/>
              </a:schemeClr>
            </a:solidFill>
          </a:endParaRPr>
        </a:p>
      </dgm:t>
    </dgm:pt>
    <dgm:pt modelId="{3392D988-6280-46A9-8453-4BC339BA5D58}">
      <dgm:prSet custT="1"/>
      <dgm:spPr/>
      <dgm:t>
        <a:bodyPr/>
        <a:lstStyle/>
        <a:p>
          <a:r>
            <a:rPr lang="es-ES" sz="2000" dirty="0" smtClean="0">
              <a:solidFill>
                <a:schemeClr val="bg2">
                  <a:lumMod val="10000"/>
                </a:schemeClr>
              </a:solidFill>
            </a:rPr>
            <a:t>Frecuencia cardiaca fetal.</a:t>
          </a:r>
          <a:endParaRPr lang="es-CO" sz="2000" dirty="0">
            <a:solidFill>
              <a:schemeClr val="bg2">
                <a:lumMod val="10000"/>
              </a:schemeClr>
            </a:solidFill>
          </a:endParaRPr>
        </a:p>
      </dgm:t>
    </dgm:pt>
    <dgm:pt modelId="{4D693EFE-E81D-4BD2-BAC5-962675988C4F}" type="parTrans" cxnId="{E918CE36-5AB2-4888-A308-A0225B60D68E}">
      <dgm:prSet/>
      <dgm:spPr/>
      <dgm:t>
        <a:bodyPr/>
        <a:lstStyle/>
        <a:p>
          <a:endParaRPr lang="es-CO" sz="2000">
            <a:solidFill>
              <a:schemeClr val="bg2">
                <a:lumMod val="10000"/>
              </a:schemeClr>
            </a:solidFill>
          </a:endParaRPr>
        </a:p>
      </dgm:t>
    </dgm:pt>
    <dgm:pt modelId="{77CB4A5A-2148-4701-818A-5485F33D82DD}" type="sibTrans" cxnId="{E918CE36-5AB2-4888-A308-A0225B60D68E}">
      <dgm:prSet/>
      <dgm:spPr/>
      <dgm:t>
        <a:bodyPr/>
        <a:lstStyle/>
        <a:p>
          <a:endParaRPr lang="es-CO" sz="2000">
            <a:solidFill>
              <a:schemeClr val="bg2">
                <a:lumMod val="10000"/>
              </a:schemeClr>
            </a:solidFill>
          </a:endParaRPr>
        </a:p>
      </dgm:t>
    </dgm:pt>
    <dgm:pt modelId="{777F294D-AAB5-49D2-A326-41F48D4795CA}">
      <dgm:prSet custT="1"/>
      <dgm:spPr/>
      <dgm:t>
        <a:bodyPr/>
        <a:lstStyle/>
        <a:p>
          <a:r>
            <a:rPr lang="es-ES" sz="2000" dirty="0" smtClean="0">
              <a:solidFill>
                <a:schemeClr val="bg2">
                  <a:lumMod val="10000"/>
                </a:schemeClr>
              </a:solidFill>
            </a:rPr>
            <a:t>Situación y presentación fetal a partir de la semana 36.</a:t>
          </a:r>
          <a:endParaRPr lang="es-CO" sz="2000" dirty="0">
            <a:solidFill>
              <a:schemeClr val="bg2">
                <a:lumMod val="10000"/>
              </a:schemeClr>
            </a:solidFill>
          </a:endParaRPr>
        </a:p>
      </dgm:t>
    </dgm:pt>
    <dgm:pt modelId="{50BBF1A5-1E9A-44AB-B382-75947060F9C6}" type="parTrans" cxnId="{11C41793-3945-4352-A42D-39FBABE2CC05}">
      <dgm:prSet/>
      <dgm:spPr/>
      <dgm:t>
        <a:bodyPr/>
        <a:lstStyle/>
        <a:p>
          <a:endParaRPr lang="es-CO" sz="2000">
            <a:solidFill>
              <a:schemeClr val="bg2">
                <a:lumMod val="10000"/>
              </a:schemeClr>
            </a:solidFill>
          </a:endParaRPr>
        </a:p>
      </dgm:t>
    </dgm:pt>
    <dgm:pt modelId="{3B817A01-AD70-4480-AD1E-3EB2A0880F41}" type="sibTrans" cxnId="{11C41793-3945-4352-A42D-39FBABE2CC05}">
      <dgm:prSet/>
      <dgm:spPr/>
      <dgm:t>
        <a:bodyPr/>
        <a:lstStyle/>
        <a:p>
          <a:endParaRPr lang="es-CO" sz="2000">
            <a:solidFill>
              <a:schemeClr val="bg2">
                <a:lumMod val="10000"/>
              </a:schemeClr>
            </a:solidFill>
          </a:endParaRPr>
        </a:p>
      </dgm:t>
    </dgm:pt>
    <dgm:pt modelId="{1964AA80-794D-4FF0-80FB-C569B2081AC5}">
      <dgm:prSet phldrT="[Texto]" custT="1"/>
      <dgm:spPr/>
      <dgm:t>
        <a:bodyPr/>
        <a:lstStyle/>
        <a:p>
          <a:r>
            <a:rPr lang="es-ES" sz="2000" dirty="0" smtClean="0">
              <a:solidFill>
                <a:schemeClr val="bg2">
                  <a:lumMod val="10000"/>
                </a:schemeClr>
              </a:solidFill>
            </a:rPr>
            <a:t>Curvas de ganancia de peso 28 s</a:t>
          </a:r>
          <a:endParaRPr lang="es-CO" sz="2000" dirty="0">
            <a:solidFill>
              <a:schemeClr val="bg2">
                <a:lumMod val="10000"/>
              </a:schemeClr>
            </a:solidFill>
          </a:endParaRPr>
        </a:p>
      </dgm:t>
    </dgm:pt>
    <dgm:pt modelId="{AEDAE38D-B23F-4027-A009-E7102CED5ED7}" type="parTrans" cxnId="{AD71C663-988C-4AE0-A9DE-18F2ED2BE2C4}">
      <dgm:prSet/>
      <dgm:spPr/>
      <dgm:t>
        <a:bodyPr/>
        <a:lstStyle/>
        <a:p>
          <a:endParaRPr lang="es-CO" sz="2000">
            <a:solidFill>
              <a:schemeClr val="bg2">
                <a:lumMod val="10000"/>
              </a:schemeClr>
            </a:solidFill>
          </a:endParaRPr>
        </a:p>
      </dgm:t>
    </dgm:pt>
    <dgm:pt modelId="{4C05BE63-DC99-41E5-901C-3F3546629A5D}" type="sibTrans" cxnId="{AD71C663-988C-4AE0-A9DE-18F2ED2BE2C4}">
      <dgm:prSet/>
      <dgm:spPr/>
      <dgm:t>
        <a:bodyPr/>
        <a:lstStyle/>
        <a:p>
          <a:endParaRPr lang="es-CO" sz="2000">
            <a:solidFill>
              <a:schemeClr val="bg2">
                <a:lumMod val="10000"/>
              </a:schemeClr>
            </a:solidFill>
          </a:endParaRPr>
        </a:p>
      </dgm:t>
    </dgm:pt>
    <dgm:pt modelId="{429F1820-F6E4-4015-BD7E-96DE2F6CF3EF}">
      <dgm:prSet phldrT="[Texto]" custT="1"/>
      <dgm:spPr/>
      <dgm:t>
        <a:bodyPr/>
        <a:lstStyle/>
        <a:p>
          <a:r>
            <a:rPr lang="es-ES" sz="2000" smtClean="0">
              <a:solidFill>
                <a:schemeClr val="bg2">
                  <a:lumMod val="10000"/>
                </a:schemeClr>
              </a:solidFill>
            </a:rPr>
            <a:t>Altura uterina.</a:t>
          </a:r>
          <a:endParaRPr lang="es-CO" sz="2000" dirty="0">
            <a:solidFill>
              <a:schemeClr val="bg2">
                <a:lumMod val="10000"/>
              </a:schemeClr>
            </a:solidFill>
          </a:endParaRPr>
        </a:p>
      </dgm:t>
    </dgm:pt>
    <dgm:pt modelId="{E9ECED47-1EDA-46B9-BA7C-F5B225679D2A}" type="parTrans" cxnId="{25F469D4-615A-4C57-97F2-1722D86F0438}">
      <dgm:prSet/>
      <dgm:spPr/>
      <dgm:t>
        <a:bodyPr/>
        <a:lstStyle/>
        <a:p>
          <a:endParaRPr lang="es-CO" sz="2000">
            <a:solidFill>
              <a:schemeClr val="bg2">
                <a:lumMod val="10000"/>
              </a:schemeClr>
            </a:solidFill>
          </a:endParaRPr>
        </a:p>
      </dgm:t>
    </dgm:pt>
    <dgm:pt modelId="{4BFE094B-347C-4A6E-8C38-43C1AAA6C266}" type="sibTrans" cxnId="{25F469D4-615A-4C57-97F2-1722D86F0438}">
      <dgm:prSet/>
      <dgm:spPr/>
      <dgm:t>
        <a:bodyPr/>
        <a:lstStyle/>
        <a:p>
          <a:endParaRPr lang="es-CO" sz="2000">
            <a:solidFill>
              <a:schemeClr val="bg2">
                <a:lumMod val="10000"/>
              </a:schemeClr>
            </a:solidFill>
          </a:endParaRPr>
        </a:p>
      </dgm:t>
    </dgm:pt>
    <dgm:pt modelId="{17A2C62D-F503-44B0-BAF5-CB12B788538E}" type="pres">
      <dgm:prSet presAssocID="{D3A7198A-DB87-46DF-B8AD-DBA712E0ACE6}" presName="Name0" presStyleCnt="0">
        <dgm:presLayoutVars>
          <dgm:chMax val="7"/>
          <dgm:chPref val="7"/>
          <dgm:dir/>
        </dgm:presLayoutVars>
      </dgm:prSet>
      <dgm:spPr/>
      <dgm:t>
        <a:bodyPr/>
        <a:lstStyle/>
        <a:p>
          <a:endParaRPr lang="es-CO"/>
        </a:p>
      </dgm:t>
    </dgm:pt>
    <dgm:pt modelId="{36113AEE-7178-48C0-9202-43D1693D9BF6}" type="pres">
      <dgm:prSet presAssocID="{D3A7198A-DB87-46DF-B8AD-DBA712E0ACE6}" presName="Name1" presStyleCnt="0"/>
      <dgm:spPr/>
    </dgm:pt>
    <dgm:pt modelId="{992F7FB1-DD96-4972-96FC-93162BD3B7E8}" type="pres">
      <dgm:prSet presAssocID="{D3A7198A-DB87-46DF-B8AD-DBA712E0ACE6}" presName="cycle" presStyleCnt="0"/>
      <dgm:spPr/>
    </dgm:pt>
    <dgm:pt modelId="{E3839BBA-48E5-4CBD-88AD-8C87CF83F8A8}" type="pres">
      <dgm:prSet presAssocID="{D3A7198A-DB87-46DF-B8AD-DBA712E0ACE6}" presName="srcNode" presStyleLbl="node1" presStyleIdx="0" presStyleCnt="5"/>
      <dgm:spPr/>
    </dgm:pt>
    <dgm:pt modelId="{B5B243F9-DDE7-4A1F-8A67-865C49BB85EF}" type="pres">
      <dgm:prSet presAssocID="{D3A7198A-DB87-46DF-B8AD-DBA712E0ACE6}" presName="conn" presStyleLbl="parChTrans1D2" presStyleIdx="0" presStyleCnt="1"/>
      <dgm:spPr/>
      <dgm:t>
        <a:bodyPr/>
        <a:lstStyle/>
        <a:p>
          <a:endParaRPr lang="es-CO"/>
        </a:p>
      </dgm:t>
    </dgm:pt>
    <dgm:pt modelId="{B9E40EC1-C3F6-40AF-B55F-11F88B48B7B6}" type="pres">
      <dgm:prSet presAssocID="{D3A7198A-DB87-46DF-B8AD-DBA712E0ACE6}" presName="extraNode" presStyleLbl="node1" presStyleIdx="0" presStyleCnt="5"/>
      <dgm:spPr/>
    </dgm:pt>
    <dgm:pt modelId="{AE6F51B2-2752-40F4-A06D-BD3B3C885807}" type="pres">
      <dgm:prSet presAssocID="{D3A7198A-DB87-46DF-B8AD-DBA712E0ACE6}" presName="dstNode" presStyleLbl="node1" presStyleIdx="0" presStyleCnt="5"/>
      <dgm:spPr/>
    </dgm:pt>
    <dgm:pt modelId="{C13F70BE-18AC-4FD9-8333-C8556DC7F7E3}" type="pres">
      <dgm:prSet presAssocID="{DF714C83-AC70-456B-A4EF-FA9E64619B7B}" presName="text_1" presStyleLbl="node1" presStyleIdx="0" presStyleCnt="5">
        <dgm:presLayoutVars>
          <dgm:bulletEnabled val="1"/>
        </dgm:presLayoutVars>
      </dgm:prSet>
      <dgm:spPr/>
      <dgm:t>
        <a:bodyPr/>
        <a:lstStyle/>
        <a:p>
          <a:endParaRPr lang="es-CO"/>
        </a:p>
      </dgm:t>
    </dgm:pt>
    <dgm:pt modelId="{A4AC3EDA-3CA9-4E1D-BC42-E4826A672517}" type="pres">
      <dgm:prSet presAssocID="{DF714C83-AC70-456B-A4EF-FA9E64619B7B}" presName="accent_1" presStyleCnt="0"/>
      <dgm:spPr/>
    </dgm:pt>
    <dgm:pt modelId="{58A63EF4-D825-41FB-9EF2-2560CB71EDCD}" type="pres">
      <dgm:prSet presAssocID="{DF714C83-AC70-456B-A4EF-FA9E64619B7B}" presName="accentRepeatNode" presStyleLbl="solidFgAcc1" presStyleIdx="0" presStyleCnt="5" custScaleX="134118" custScaleY="129837"/>
      <dgm:spPr>
        <a:blipFill rotWithShape="0">
          <a:blip xmlns:r="http://schemas.openxmlformats.org/officeDocument/2006/relationships" r:embed="rId1"/>
          <a:stretch>
            <a:fillRect/>
          </a:stretch>
        </a:blipFill>
      </dgm:spPr>
    </dgm:pt>
    <dgm:pt modelId="{8F3EE7ED-C4C9-491B-901C-7D538C22462C}" type="pres">
      <dgm:prSet presAssocID="{1964AA80-794D-4FF0-80FB-C569B2081AC5}" presName="text_2" presStyleLbl="node1" presStyleIdx="1" presStyleCnt="5">
        <dgm:presLayoutVars>
          <dgm:bulletEnabled val="1"/>
        </dgm:presLayoutVars>
      </dgm:prSet>
      <dgm:spPr/>
      <dgm:t>
        <a:bodyPr/>
        <a:lstStyle/>
        <a:p>
          <a:endParaRPr lang="es-CO"/>
        </a:p>
      </dgm:t>
    </dgm:pt>
    <dgm:pt modelId="{7A1413D3-5804-44DD-BA59-DA3B0AB54C09}" type="pres">
      <dgm:prSet presAssocID="{1964AA80-794D-4FF0-80FB-C569B2081AC5}" presName="accent_2" presStyleCnt="0"/>
      <dgm:spPr/>
    </dgm:pt>
    <dgm:pt modelId="{008B233B-0809-41E6-A4DB-7036C0313F6B}" type="pres">
      <dgm:prSet presAssocID="{1964AA80-794D-4FF0-80FB-C569B2081AC5}" presName="accentRepeatNode" presStyleLbl="solidFgAcc1" presStyleIdx="1" presStyleCnt="5" custScaleX="126779" custScaleY="128006"/>
      <dgm:spPr>
        <a:blipFill rotWithShape="0">
          <a:blip xmlns:r="http://schemas.openxmlformats.org/officeDocument/2006/relationships" r:embed="rId2"/>
          <a:stretch>
            <a:fillRect/>
          </a:stretch>
        </a:blipFill>
      </dgm:spPr>
      <dgm:t>
        <a:bodyPr/>
        <a:lstStyle/>
        <a:p>
          <a:endParaRPr lang="es-CO"/>
        </a:p>
      </dgm:t>
    </dgm:pt>
    <dgm:pt modelId="{EC27CE4F-312E-4349-8C1C-7255BE5F1B77}" type="pres">
      <dgm:prSet presAssocID="{429F1820-F6E4-4015-BD7E-96DE2F6CF3EF}" presName="text_3" presStyleLbl="node1" presStyleIdx="2" presStyleCnt="5">
        <dgm:presLayoutVars>
          <dgm:bulletEnabled val="1"/>
        </dgm:presLayoutVars>
      </dgm:prSet>
      <dgm:spPr/>
      <dgm:t>
        <a:bodyPr/>
        <a:lstStyle/>
        <a:p>
          <a:endParaRPr lang="es-CO"/>
        </a:p>
      </dgm:t>
    </dgm:pt>
    <dgm:pt modelId="{3CC628FD-A441-4C97-B36D-0B3AE9DE77B9}" type="pres">
      <dgm:prSet presAssocID="{429F1820-F6E4-4015-BD7E-96DE2F6CF3EF}" presName="accent_3" presStyleCnt="0"/>
      <dgm:spPr/>
    </dgm:pt>
    <dgm:pt modelId="{4DF9DB34-7EE9-4312-89C2-4EE6BAA683D0}" type="pres">
      <dgm:prSet presAssocID="{429F1820-F6E4-4015-BD7E-96DE2F6CF3EF}" presName="accentRepeatNode" presStyleLbl="solidFgAcc1" presStyleIdx="2" presStyleCnt="5" custScaleX="116921" custScaleY="115115" custLinFactNeighborY="1599"/>
      <dgm:spPr>
        <a:blipFill rotWithShape="0">
          <a:blip xmlns:r="http://schemas.openxmlformats.org/officeDocument/2006/relationships" r:embed="rId3"/>
          <a:stretch>
            <a:fillRect/>
          </a:stretch>
        </a:blipFill>
      </dgm:spPr>
    </dgm:pt>
    <dgm:pt modelId="{4B2133AB-16EB-43A5-AD04-F41776EC1A3E}" type="pres">
      <dgm:prSet presAssocID="{3392D988-6280-46A9-8453-4BC339BA5D58}" presName="text_4" presStyleLbl="node1" presStyleIdx="3" presStyleCnt="5">
        <dgm:presLayoutVars>
          <dgm:bulletEnabled val="1"/>
        </dgm:presLayoutVars>
      </dgm:prSet>
      <dgm:spPr/>
      <dgm:t>
        <a:bodyPr/>
        <a:lstStyle/>
        <a:p>
          <a:endParaRPr lang="es-CO"/>
        </a:p>
      </dgm:t>
    </dgm:pt>
    <dgm:pt modelId="{2F7DBBD7-FEE0-4610-9690-00149DCBF23E}" type="pres">
      <dgm:prSet presAssocID="{3392D988-6280-46A9-8453-4BC339BA5D58}" presName="accent_4" presStyleCnt="0"/>
      <dgm:spPr/>
    </dgm:pt>
    <dgm:pt modelId="{89CE7DBE-D45E-4D51-B52B-DD591D4FDA24}" type="pres">
      <dgm:prSet presAssocID="{3392D988-6280-46A9-8453-4BC339BA5D58}" presName="accentRepeatNode" presStyleLbl="solidFgAcc1" presStyleIdx="3" presStyleCnt="5" custScaleX="116587" custScaleY="118380" custLinFactNeighborY="3198"/>
      <dgm:spPr>
        <a:blipFill rotWithShape="0">
          <a:blip xmlns:r="http://schemas.openxmlformats.org/officeDocument/2006/relationships" r:embed="rId4"/>
          <a:stretch>
            <a:fillRect/>
          </a:stretch>
        </a:blipFill>
      </dgm:spPr>
    </dgm:pt>
    <dgm:pt modelId="{10BE1D93-3A52-4DD3-8A2E-A254BB73C8DF}" type="pres">
      <dgm:prSet presAssocID="{777F294D-AAB5-49D2-A326-41F48D4795CA}" presName="text_5" presStyleLbl="node1" presStyleIdx="4" presStyleCnt="5">
        <dgm:presLayoutVars>
          <dgm:bulletEnabled val="1"/>
        </dgm:presLayoutVars>
      </dgm:prSet>
      <dgm:spPr/>
      <dgm:t>
        <a:bodyPr/>
        <a:lstStyle/>
        <a:p>
          <a:endParaRPr lang="es-CO"/>
        </a:p>
      </dgm:t>
    </dgm:pt>
    <dgm:pt modelId="{E5A19D86-7F56-40A3-9485-3FD38155C86D}" type="pres">
      <dgm:prSet presAssocID="{777F294D-AAB5-49D2-A326-41F48D4795CA}" presName="accent_5" presStyleCnt="0"/>
      <dgm:spPr/>
    </dgm:pt>
    <dgm:pt modelId="{FF9661C9-AA90-421A-96D2-10D6FCD442FC}" type="pres">
      <dgm:prSet presAssocID="{777F294D-AAB5-49D2-A326-41F48D4795CA}" presName="accentRepeatNode" presStyleLbl="solidFgAcc1" presStyleIdx="4" presStyleCnt="5" custScaleX="121733" custScaleY="131159"/>
      <dgm:spPr>
        <a:blipFill rotWithShape="0">
          <a:blip xmlns:r="http://schemas.openxmlformats.org/officeDocument/2006/relationships" r:embed="rId5"/>
          <a:stretch>
            <a:fillRect/>
          </a:stretch>
        </a:blipFill>
      </dgm:spPr>
    </dgm:pt>
  </dgm:ptLst>
  <dgm:cxnLst>
    <dgm:cxn modelId="{99DE8B12-4EBD-44C7-B5DA-CDCF53849632}" type="presOf" srcId="{DF714C83-AC70-456B-A4EF-FA9E64619B7B}" destId="{C13F70BE-18AC-4FD9-8333-C8556DC7F7E3}" srcOrd="0" destOrd="0" presId="urn:microsoft.com/office/officeart/2008/layout/VerticalCurvedList"/>
    <dgm:cxn modelId="{B0A56F78-ED62-4203-B3F4-16F72B9A82ED}" type="presOf" srcId="{D3A7198A-DB87-46DF-B8AD-DBA712E0ACE6}" destId="{17A2C62D-F503-44B0-BAF5-CB12B788538E}" srcOrd="0" destOrd="0" presId="urn:microsoft.com/office/officeart/2008/layout/VerticalCurvedList"/>
    <dgm:cxn modelId="{69A125F2-1047-4FB7-8418-0434FC2D06D2}" srcId="{D3A7198A-DB87-46DF-B8AD-DBA712E0ACE6}" destId="{DF714C83-AC70-456B-A4EF-FA9E64619B7B}" srcOrd="0" destOrd="0" parTransId="{8846286A-83B0-4926-AA30-2769754B3976}" sibTransId="{1D1CB937-2CF3-4644-8D56-C25CC52A208F}"/>
    <dgm:cxn modelId="{AD71C663-988C-4AE0-A9DE-18F2ED2BE2C4}" srcId="{D3A7198A-DB87-46DF-B8AD-DBA712E0ACE6}" destId="{1964AA80-794D-4FF0-80FB-C569B2081AC5}" srcOrd="1" destOrd="0" parTransId="{AEDAE38D-B23F-4027-A009-E7102CED5ED7}" sibTransId="{4C05BE63-DC99-41E5-901C-3F3546629A5D}"/>
    <dgm:cxn modelId="{11C41793-3945-4352-A42D-39FBABE2CC05}" srcId="{D3A7198A-DB87-46DF-B8AD-DBA712E0ACE6}" destId="{777F294D-AAB5-49D2-A326-41F48D4795CA}" srcOrd="4" destOrd="0" parTransId="{50BBF1A5-1E9A-44AB-B382-75947060F9C6}" sibTransId="{3B817A01-AD70-4480-AD1E-3EB2A0880F41}"/>
    <dgm:cxn modelId="{7666DC86-EF35-4408-9410-340307516943}" type="presOf" srcId="{3392D988-6280-46A9-8453-4BC339BA5D58}" destId="{4B2133AB-16EB-43A5-AD04-F41776EC1A3E}" srcOrd="0" destOrd="0" presId="urn:microsoft.com/office/officeart/2008/layout/VerticalCurvedList"/>
    <dgm:cxn modelId="{E6C362F8-99D4-492F-B344-32B562821CF9}" type="presOf" srcId="{1D1CB937-2CF3-4644-8D56-C25CC52A208F}" destId="{B5B243F9-DDE7-4A1F-8A67-865C49BB85EF}" srcOrd="0" destOrd="0" presId="urn:microsoft.com/office/officeart/2008/layout/VerticalCurvedList"/>
    <dgm:cxn modelId="{E918CE36-5AB2-4888-A308-A0225B60D68E}" srcId="{D3A7198A-DB87-46DF-B8AD-DBA712E0ACE6}" destId="{3392D988-6280-46A9-8453-4BC339BA5D58}" srcOrd="3" destOrd="0" parTransId="{4D693EFE-E81D-4BD2-BAC5-962675988C4F}" sibTransId="{77CB4A5A-2148-4701-818A-5485F33D82DD}"/>
    <dgm:cxn modelId="{A4529D77-3D6B-46C0-8F7E-164EECE795C4}" type="presOf" srcId="{429F1820-F6E4-4015-BD7E-96DE2F6CF3EF}" destId="{EC27CE4F-312E-4349-8C1C-7255BE5F1B77}" srcOrd="0" destOrd="0" presId="urn:microsoft.com/office/officeart/2008/layout/VerticalCurvedList"/>
    <dgm:cxn modelId="{25F469D4-615A-4C57-97F2-1722D86F0438}" srcId="{D3A7198A-DB87-46DF-B8AD-DBA712E0ACE6}" destId="{429F1820-F6E4-4015-BD7E-96DE2F6CF3EF}" srcOrd="2" destOrd="0" parTransId="{E9ECED47-1EDA-46B9-BA7C-F5B225679D2A}" sibTransId="{4BFE094B-347C-4A6E-8C38-43C1AAA6C266}"/>
    <dgm:cxn modelId="{24E37FBC-3FC8-4DEC-8F06-9CED4C34D755}" type="presOf" srcId="{777F294D-AAB5-49D2-A326-41F48D4795CA}" destId="{10BE1D93-3A52-4DD3-8A2E-A254BB73C8DF}" srcOrd="0" destOrd="0" presId="urn:microsoft.com/office/officeart/2008/layout/VerticalCurvedList"/>
    <dgm:cxn modelId="{9A867EFF-5BE1-4109-8EF5-8BE98A20CB1F}" type="presOf" srcId="{1964AA80-794D-4FF0-80FB-C569B2081AC5}" destId="{8F3EE7ED-C4C9-491B-901C-7D538C22462C}" srcOrd="0" destOrd="0" presId="urn:microsoft.com/office/officeart/2008/layout/VerticalCurvedList"/>
    <dgm:cxn modelId="{E691D9BE-1CCA-4505-B4BA-77A4F8E9D308}" type="presParOf" srcId="{17A2C62D-F503-44B0-BAF5-CB12B788538E}" destId="{36113AEE-7178-48C0-9202-43D1693D9BF6}" srcOrd="0" destOrd="0" presId="urn:microsoft.com/office/officeart/2008/layout/VerticalCurvedList"/>
    <dgm:cxn modelId="{00C6F81F-F9F0-40E5-A10D-B23F26E5EF08}" type="presParOf" srcId="{36113AEE-7178-48C0-9202-43D1693D9BF6}" destId="{992F7FB1-DD96-4972-96FC-93162BD3B7E8}" srcOrd="0" destOrd="0" presId="urn:microsoft.com/office/officeart/2008/layout/VerticalCurvedList"/>
    <dgm:cxn modelId="{B0063268-58CA-4740-A035-8EA5ACF31E2F}" type="presParOf" srcId="{992F7FB1-DD96-4972-96FC-93162BD3B7E8}" destId="{E3839BBA-48E5-4CBD-88AD-8C87CF83F8A8}" srcOrd="0" destOrd="0" presId="urn:microsoft.com/office/officeart/2008/layout/VerticalCurvedList"/>
    <dgm:cxn modelId="{DE9A499C-AAB8-4CE1-9D6E-8CEB1C5B6D34}" type="presParOf" srcId="{992F7FB1-DD96-4972-96FC-93162BD3B7E8}" destId="{B5B243F9-DDE7-4A1F-8A67-865C49BB85EF}" srcOrd="1" destOrd="0" presId="urn:microsoft.com/office/officeart/2008/layout/VerticalCurvedList"/>
    <dgm:cxn modelId="{29A3DADA-0116-409B-8C24-E49452C7DF39}" type="presParOf" srcId="{992F7FB1-DD96-4972-96FC-93162BD3B7E8}" destId="{B9E40EC1-C3F6-40AF-B55F-11F88B48B7B6}" srcOrd="2" destOrd="0" presId="urn:microsoft.com/office/officeart/2008/layout/VerticalCurvedList"/>
    <dgm:cxn modelId="{494795DA-414E-4A62-9B64-910D313942DD}" type="presParOf" srcId="{992F7FB1-DD96-4972-96FC-93162BD3B7E8}" destId="{AE6F51B2-2752-40F4-A06D-BD3B3C885807}" srcOrd="3" destOrd="0" presId="urn:microsoft.com/office/officeart/2008/layout/VerticalCurvedList"/>
    <dgm:cxn modelId="{6CA009FB-E111-46F8-A775-B3AC626A6889}" type="presParOf" srcId="{36113AEE-7178-48C0-9202-43D1693D9BF6}" destId="{C13F70BE-18AC-4FD9-8333-C8556DC7F7E3}" srcOrd="1" destOrd="0" presId="urn:microsoft.com/office/officeart/2008/layout/VerticalCurvedList"/>
    <dgm:cxn modelId="{B0187F5E-0577-4ECD-96DE-05B4F6304781}" type="presParOf" srcId="{36113AEE-7178-48C0-9202-43D1693D9BF6}" destId="{A4AC3EDA-3CA9-4E1D-BC42-E4826A672517}" srcOrd="2" destOrd="0" presId="urn:microsoft.com/office/officeart/2008/layout/VerticalCurvedList"/>
    <dgm:cxn modelId="{82DF12D5-4B91-420E-B601-5845B6F488DC}" type="presParOf" srcId="{A4AC3EDA-3CA9-4E1D-BC42-E4826A672517}" destId="{58A63EF4-D825-41FB-9EF2-2560CB71EDCD}" srcOrd="0" destOrd="0" presId="urn:microsoft.com/office/officeart/2008/layout/VerticalCurvedList"/>
    <dgm:cxn modelId="{45B38133-5250-48A2-8EBA-3851AA5E4690}" type="presParOf" srcId="{36113AEE-7178-48C0-9202-43D1693D9BF6}" destId="{8F3EE7ED-C4C9-491B-901C-7D538C22462C}" srcOrd="3" destOrd="0" presId="urn:microsoft.com/office/officeart/2008/layout/VerticalCurvedList"/>
    <dgm:cxn modelId="{61DF434C-EE52-4107-89A3-D08DD0744B52}" type="presParOf" srcId="{36113AEE-7178-48C0-9202-43D1693D9BF6}" destId="{7A1413D3-5804-44DD-BA59-DA3B0AB54C09}" srcOrd="4" destOrd="0" presId="urn:microsoft.com/office/officeart/2008/layout/VerticalCurvedList"/>
    <dgm:cxn modelId="{5777F07B-EE85-4F26-9754-F368120E3B22}" type="presParOf" srcId="{7A1413D3-5804-44DD-BA59-DA3B0AB54C09}" destId="{008B233B-0809-41E6-A4DB-7036C0313F6B}" srcOrd="0" destOrd="0" presId="urn:microsoft.com/office/officeart/2008/layout/VerticalCurvedList"/>
    <dgm:cxn modelId="{5864FE97-C46D-4E35-BC5D-324095B37956}" type="presParOf" srcId="{36113AEE-7178-48C0-9202-43D1693D9BF6}" destId="{EC27CE4F-312E-4349-8C1C-7255BE5F1B77}" srcOrd="5" destOrd="0" presId="urn:microsoft.com/office/officeart/2008/layout/VerticalCurvedList"/>
    <dgm:cxn modelId="{B99176B4-E588-47A5-8D89-595DBFF24520}" type="presParOf" srcId="{36113AEE-7178-48C0-9202-43D1693D9BF6}" destId="{3CC628FD-A441-4C97-B36D-0B3AE9DE77B9}" srcOrd="6" destOrd="0" presId="urn:microsoft.com/office/officeart/2008/layout/VerticalCurvedList"/>
    <dgm:cxn modelId="{5D53F9D0-CFB9-49C1-93F3-71B5A930A141}" type="presParOf" srcId="{3CC628FD-A441-4C97-B36D-0B3AE9DE77B9}" destId="{4DF9DB34-7EE9-4312-89C2-4EE6BAA683D0}" srcOrd="0" destOrd="0" presId="urn:microsoft.com/office/officeart/2008/layout/VerticalCurvedList"/>
    <dgm:cxn modelId="{3085735F-00C4-4E3B-90AB-7913B2E61AE5}" type="presParOf" srcId="{36113AEE-7178-48C0-9202-43D1693D9BF6}" destId="{4B2133AB-16EB-43A5-AD04-F41776EC1A3E}" srcOrd="7" destOrd="0" presId="urn:microsoft.com/office/officeart/2008/layout/VerticalCurvedList"/>
    <dgm:cxn modelId="{6BAFDDC1-D03C-48F6-9F56-50A749CEBE58}" type="presParOf" srcId="{36113AEE-7178-48C0-9202-43D1693D9BF6}" destId="{2F7DBBD7-FEE0-4610-9690-00149DCBF23E}" srcOrd="8" destOrd="0" presId="urn:microsoft.com/office/officeart/2008/layout/VerticalCurvedList"/>
    <dgm:cxn modelId="{108656D4-7DC2-4BEB-AE8E-4A0202FED9C4}" type="presParOf" srcId="{2F7DBBD7-FEE0-4610-9690-00149DCBF23E}" destId="{89CE7DBE-D45E-4D51-B52B-DD591D4FDA24}" srcOrd="0" destOrd="0" presId="urn:microsoft.com/office/officeart/2008/layout/VerticalCurvedList"/>
    <dgm:cxn modelId="{C4153F60-C36D-4FC0-9658-DB03B640113A}" type="presParOf" srcId="{36113AEE-7178-48C0-9202-43D1693D9BF6}" destId="{10BE1D93-3A52-4DD3-8A2E-A254BB73C8DF}" srcOrd="9" destOrd="0" presId="urn:microsoft.com/office/officeart/2008/layout/VerticalCurvedList"/>
    <dgm:cxn modelId="{F2425E99-5F84-4A56-A3C8-ED4055D029A8}" type="presParOf" srcId="{36113AEE-7178-48C0-9202-43D1693D9BF6}" destId="{E5A19D86-7F56-40A3-9485-3FD38155C86D}" srcOrd="10" destOrd="0" presId="urn:microsoft.com/office/officeart/2008/layout/VerticalCurvedList"/>
    <dgm:cxn modelId="{78DE2A76-5BDB-4B89-B0D5-CA22C0599C8B}" type="presParOf" srcId="{E5A19D86-7F56-40A3-9485-3FD38155C86D}" destId="{FF9661C9-AA90-421A-96D2-10D6FCD442FC}"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8BABD6F-0C20-4688-8687-9F709786F7FE}" type="doc">
      <dgm:prSet loTypeId="urn:microsoft.com/office/officeart/2008/layout/CaptionedPictures" loCatId="picture" qsTypeId="urn:microsoft.com/office/officeart/2005/8/quickstyle/3d1" qsCatId="3D" csTypeId="urn:microsoft.com/office/officeart/2005/8/colors/colorful2" csCatId="colorful" phldr="1"/>
      <dgm:spPr/>
      <dgm:t>
        <a:bodyPr/>
        <a:lstStyle/>
        <a:p>
          <a:endParaRPr lang="es-CO"/>
        </a:p>
      </dgm:t>
    </dgm:pt>
    <dgm:pt modelId="{94D8018F-2DED-49AD-8077-5F75A7526060}">
      <dgm:prSet phldrT="[Texto]" custT="1"/>
      <dgm:spPr/>
      <dgm:t>
        <a:bodyPr/>
        <a:lstStyle/>
        <a:p>
          <a:r>
            <a:rPr lang="es-CO" sz="1600" dirty="0" smtClean="0">
              <a:solidFill>
                <a:schemeClr val="bg2">
                  <a:lumMod val="10000"/>
                </a:schemeClr>
              </a:solidFill>
            </a:rPr>
            <a:t>Micronutrientes</a:t>
          </a:r>
          <a:endParaRPr lang="es-CO" sz="1600" dirty="0">
            <a:solidFill>
              <a:schemeClr val="bg2">
                <a:lumMod val="10000"/>
              </a:schemeClr>
            </a:solidFill>
          </a:endParaRPr>
        </a:p>
      </dgm:t>
    </dgm:pt>
    <dgm:pt modelId="{C19B42DD-F23B-40DE-8381-AA30645D9C0A}" type="parTrans" cxnId="{A8AB0A03-D0DA-4BA4-8C08-B5055E3619AA}">
      <dgm:prSet/>
      <dgm:spPr/>
      <dgm:t>
        <a:bodyPr/>
        <a:lstStyle/>
        <a:p>
          <a:endParaRPr lang="es-CO" sz="2400">
            <a:solidFill>
              <a:schemeClr val="bg2">
                <a:lumMod val="10000"/>
              </a:schemeClr>
            </a:solidFill>
          </a:endParaRPr>
        </a:p>
      </dgm:t>
    </dgm:pt>
    <dgm:pt modelId="{A552079E-B53F-4FB4-8CDD-590C200F17D0}" type="sibTrans" cxnId="{A8AB0A03-D0DA-4BA4-8C08-B5055E3619AA}">
      <dgm:prSet/>
      <dgm:spPr/>
      <dgm:t>
        <a:bodyPr/>
        <a:lstStyle/>
        <a:p>
          <a:endParaRPr lang="es-CO" sz="2400">
            <a:solidFill>
              <a:schemeClr val="bg2">
                <a:lumMod val="10000"/>
              </a:schemeClr>
            </a:solidFill>
          </a:endParaRPr>
        </a:p>
      </dgm:t>
    </dgm:pt>
    <dgm:pt modelId="{60206274-0740-4690-B177-920608B152F1}">
      <dgm:prSet phldrT="[Texto]" custT="1"/>
      <dgm:spPr/>
      <dgm:t>
        <a:bodyPr/>
        <a:lstStyle/>
        <a:p>
          <a:r>
            <a:rPr lang="es-CO" sz="1600" smtClean="0">
              <a:solidFill>
                <a:schemeClr val="bg2">
                  <a:lumMod val="10000"/>
                </a:schemeClr>
              </a:solidFill>
            </a:rPr>
            <a:t>Vacunación</a:t>
          </a:r>
          <a:endParaRPr lang="es-CO" sz="1600" dirty="0">
            <a:solidFill>
              <a:schemeClr val="bg2">
                <a:lumMod val="10000"/>
              </a:schemeClr>
            </a:solidFill>
          </a:endParaRPr>
        </a:p>
      </dgm:t>
    </dgm:pt>
    <dgm:pt modelId="{4E0029A5-4D99-4472-AD9D-B9E70DF246FE}" type="parTrans" cxnId="{4C36B2E3-F428-499D-8E45-46003EF08947}">
      <dgm:prSet/>
      <dgm:spPr/>
      <dgm:t>
        <a:bodyPr/>
        <a:lstStyle/>
        <a:p>
          <a:endParaRPr lang="es-CO" sz="2400">
            <a:solidFill>
              <a:schemeClr val="bg2">
                <a:lumMod val="10000"/>
              </a:schemeClr>
            </a:solidFill>
          </a:endParaRPr>
        </a:p>
      </dgm:t>
    </dgm:pt>
    <dgm:pt modelId="{759D9215-8E15-4699-994E-7E982F15161D}" type="sibTrans" cxnId="{4C36B2E3-F428-499D-8E45-46003EF08947}">
      <dgm:prSet/>
      <dgm:spPr/>
      <dgm:t>
        <a:bodyPr/>
        <a:lstStyle/>
        <a:p>
          <a:endParaRPr lang="es-CO" sz="2400">
            <a:solidFill>
              <a:schemeClr val="bg2">
                <a:lumMod val="10000"/>
              </a:schemeClr>
            </a:solidFill>
          </a:endParaRPr>
        </a:p>
      </dgm:t>
    </dgm:pt>
    <dgm:pt modelId="{E19C949F-AA18-4CCC-92A8-88867836C2CA}">
      <dgm:prSet phldrT="[Texto]" custT="1"/>
      <dgm:spPr/>
      <dgm:t>
        <a:bodyPr/>
        <a:lstStyle/>
        <a:p>
          <a:r>
            <a:rPr lang="es-CO" sz="1050" dirty="0" smtClean="0">
              <a:solidFill>
                <a:schemeClr val="bg2">
                  <a:lumMod val="10000"/>
                </a:schemeClr>
              </a:solidFill>
            </a:rPr>
            <a:t>Influenza Covid19 </a:t>
          </a:r>
          <a:endParaRPr lang="es-CO" sz="1050" dirty="0">
            <a:solidFill>
              <a:schemeClr val="bg2">
                <a:lumMod val="10000"/>
              </a:schemeClr>
            </a:solidFill>
          </a:endParaRPr>
        </a:p>
      </dgm:t>
    </dgm:pt>
    <dgm:pt modelId="{4EAC0CE7-4CDD-4555-9472-BBC092608A88}" type="parTrans" cxnId="{F18F1FD8-3F1C-4ACB-8963-C794576F6722}">
      <dgm:prSet/>
      <dgm:spPr/>
      <dgm:t>
        <a:bodyPr/>
        <a:lstStyle/>
        <a:p>
          <a:endParaRPr lang="es-CO" sz="2400">
            <a:solidFill>
              <a:schemeClr val="bg2">
                <a:lumMod val="10000"/>
              </a:schemeClr>
            </a:solidFill>
          </a:endParaRPr>
        </a:p>
      </dgm:t>
    </dgm:pt>
    <dgm:pt modelId="{1758F0CE-9F17-4148-821B-02EDC6D14874}" type="sibTrans" cxnId="{F18F1FD8-3F1C-4ACB-8963-C794576F6722}">
      <dgm:prSet/>
      <dgm:spPr/>
      <dgm:t>
        <a:bodyPr/>
        <a:lstStyle/>
        <a:p>
          <a:endParaRPr lang="es-CO" sz="2400">
            <a:solidFill>
              <a:schemeClr val="bg2">
                <a:lumMod val="10000"/>
              </a:schemeClr>
            </a:solidFill>
          </a:endParaRPr>
        </a:p>
      </dgm:t>
    </dgm:pt>
    <dgm:pt modelId="{A446A29E-4F27-4A66-A474-B602EEDE69AD}">
      <dgm:prSet phldrT="[Texto]" custT="1"/>
      <dgm:spPr/>
      <dgm:t>
        <a:bodyPr/>
        <a:lstStyle/>
        <a:p>
          <a:r>
            <a:rPr lang="es-CO" sz="1600" smtClean="0">
              <a:solidFill>
                <a:schemeClr val="bg2">
                  <a:lumMod val="10000"/>
                </a:schemeClr>
              </a:solidFill>
            </a:rPr>
            <a:t>Acido acetil salicílico</a:t>
          </a:r>
          <a:endParaRPr lang="es-CO" sz="1600" dirty="0">
            <a:solidFill>
              <a:schemeClr val="bg2">
                <a:lumMod val="10000"/>
              </a:schemeClr>
            </a:solidFill>
          </a:endParaRPr>
        </a:p>
      </dgm:t>
    </dgm:pt>
    <dgm:pt modelId="{D56800D1-DFA2-4E51-9EC2-578F7348D9A6}" type="parTrans" cxnId="{D91F77AC-7D14-4A88-A698-ECA90BFAFFDB}">
      <dgm:prSet/>
      <dgm:spPr/>
      <dgm:t>
        <a:bodyPr/>
        <a:lstStyle/>
        <a:p>
          <a:endParaRPr lang="es-CO" sz="2400">
            <a:solidFill>
              <a:schemeClr val="bg2">
                <a:lumMod val="10000"/>
              </a:schemeClr>
            </a:solidFill>
          </a:endParaRPr>
        </a:p>
      </dgm:t>
    </dgm:pt>
    <dgm:pt modelId="{56610D67-5454-4345-936F-A94E23CB935D}" type="sibTrans" cxnId="{D91F77AC-7D14-4A88-A698-ECA90BFAFFDB}">
      <dgm:prSet/>
      <dgm:spPr/>
      <dgm:t>
        <a:bodyPr/>
        <a:lstStyle/>
        <a:p>
          <a:endParaRPr lang="es-CO" sz="2400">
            <a:solidFill>
              <a:schemeClr val="bg2">
                <a:lumMod val="10000"/>
              </a:schemeClr>
            </a:solidFill>
          </a:endParaRPr>
        </a:p>
      </dgm:t>
    </dgm:pt>
    <dgm:pt modelId="{08EEEC16-DE2F-414B-8E8A-6DA10BA266D9}">
      <dgm:prSet phldrT="[Texto]" custT="1"/>
      <dgm:spPr/>
      <dgm:t>
        <a:bodyPr/>
        <a:lstStyle/>
        <a:p>
          <a:endParaRPr lang="es-CO" sz="1100" dirty="0">
            <a:solidFill>
              <a:schemeClr val="bg2">
                <a:lumMod val="10000"/>
              </a:schemeClr>
            </a:solidFill>
          </a:endParaRPr>
        </a:p>
      </dgm:t>
    </dgm:pt>
    <dgm:pt modelId="{A9697E5A-B869-478A-93E3-CEF8D00BF6B9}" type="parTrans" cxnId="{31005834-D10F-4FAC-851C-7D6186853E33}">
      <dgm:prSet/>
      <dgm:spPr/>
      <dgm:t>
        <a:bodyPr/>
        <a:lstStyle/>
        <a:p>
          <a:endParaRPr lang="es-CO" sz="2400">
            <a:solidFill>
              <a:schemeClr val="bg2">
                <a:lumMod val="10000"/>
              </a:schemeClr>
            </a:solidFill>
          </a:endParaRPr>
        </a:p>
      </dgm:t>
    </dgm:pt>
    <dgm:pt modelId="{02F21748-E988-4BCF-8D41-4261DEFC6BF4}" type="sibTrans" cxnId="{31005834-D10F-4FAC-851C-7D6186853E33}">
      <dgm:prSet/>
      <dgm:spPr/>
      <dgm:t>
        <a:bodyPr/>
        <a:lstStyle/>
        <a:p>
          <a:endParaRPr lang="es-CO" sz="2400">
            <a:solidFill>
              <a:schemeClr val="bg2">
                <a:lumMod val="10000"/>
              </a:schemeClr>
            </a:solidFill>
          </a:endParaRPr>
        </a:p>
      </dgm:t>
    </dgm:pt>
    <dgm:pt modelId="{7352BD66-E6BD-4883-9E5A-18C63933FE37}">
      <dgm:prSet phldrT="[Texto]" custT="1"/>
      <dgm:spPr/>
      <dgm:t>
        <a:bodyPr/>
        <a:lstStyle/>
        <a:p>
          <a:r>
            <a:rPr lang="es-CO" sz="1600" smtClean="0">
              <a:solidFill>
                <a:schemeClr val="bg2">
                  <a:lumMod val="10000"/>
                </a:schemeClr>
              </a:solidFill>
            </a:rPr>
            <a:t>Asesoría anticonceptiva</a:t>
          </a:r>
          <a:endParaRPr lang="es-CO" sz="1600" dirty="0">
            <a:solidFill>
              <a:schemeClr val="bg2">
                <a:lumMod val="10000"/>
              </a:schemeClr>
            </a:solidFill>
          </a:endParaRPr>
        </a:p>
      </dgm:t>
    </dgm:pt>
    <dgm:pt modelId="{631F7244-96E5-4F35-A8AB-DB0A5B80B98D}" type="parTrans" cxnId="{49086662-933B-4D97-B821-A448CCEB7D06}">
      <dgm:prSet/>
      <dgm:spPr/>
      <dgm:t>
        <a:bodyPr/>
        <a:lstStyle/>
        <a:p>
          <a:endParaRPr lang="es-CO" sz="2400">
            <a:solidFill>
              <a:schemeClr val="bg2">
                <a:lumMod val="10000"/>
              </a:schemeClr>
            </a:solidFill>
          </a:endParaRPr>
        </a:p>
      </dgm:t>
    </dgm:pt>
    <dgm:pt modelId="{94F8DCE1-403A-4B1C-A439-424A85B3DFA0}" type="sibTrans" cxnId="{49086662-933B-4D97-B821-A448CCEB7D06}">
      <dgm:prSet/>
      <dgm:spPr/>
      <dgm:t>
        <a:bodyPr/>
        <a:lstStyle/>
        <a:p>
          <a:endParaRPr lang="es-CO" sz="2400">
            <a:solidFill>
              <a:schemeClr val="bg2">
                <a:lumMod val="10000"/>
              </a:schemeClr>
            </a:solidFill>
          </a:endParaRPr>
        </a:p>
      </dgm:t>
    </dgm:pt>
    <dgm:pt modelId="{2E031F82-134B-43D1-B5DF-4A810BC0D011}">
      <dgm:prSet phldrT="[Texto]" custT="1"/>
      <dgm:spPr/>
      <dgm:t>
        <a:bodyPr/>
        <a:lstStyle/>
        <a:p>
          <a:r>
            <a:rPr lang="es-CO" sz="1050" dirty="0" smtClean="0">
              <a:solidFill>
                <a:schemeClr val="bg2">
                  <a:lumMod val="10000"/>
                </a:schemeClr>
              </a:solidFill>
            </a:rPr>
            <a:t>Carbonato de Calcio</a:t>
          </a:r>
          <a:endParaRPr lang="es-CO" sz="1050" dirty="0">
            <a:solidFill>
              <a:schemeClr val="bg2">
                <a:lumMod val="10000"/>
              </a:schemeClr>
            </a:solidFill>
          </a:endParaRPr>
        </a:p>
      </dgm:t>
    </dgm:pt>
    <dgm:pt modelId="{D3012B44-4C68-4561-A03A-056DD8742EFB}" type="sibTrans" cxnId="{745026C0-4105-48A8-8FC4-289284C1EDC7}">
      <dgm:prSet/>
      <dgm:spPr/>
      <dgm:t>
        <a:bodyPr/>
        <a:lstStyle/>
        <a:p>
          <a:endParaRPr lang="es-CO" sz="2400">
            <a:solidFill>
              <a:schemeClr val="bg2">
                <a:lumMod val="10000"/>
              </a:schemeClr>
            </a:solidFill>
          </a:endParaRPr>
        </a:p>
      </dgm:t>
    </dgm:pt>
    <dgm:pt modelId="{15A87EB3-97E9-4750-93F1-9CB890E99A9F}" type="parTrans" cxnId="{745026C0-4105-48A8-8FC4-289284C1EDC7}">
      <dgm:prSet/>
      <dgm:spPr/>
      <dgm:t>
        <a:bodyPr/>
        <a:lstStyle/>
        <a:p>
          <a:endParaRPr lang="es-CO" sz="2400">
            <a:solidFill>
              <a:schemeClr val="bg2">
                <a:lumMod val="10000"/>
              </a:schemeClr>
            </a:solidFill>
          </a:endParaRPr>
        </a:p>
      </dgm:t>
    </dgm:pt>
    <dgm:pt modelId="{FAF3D33A-5664-4C62-BA6B-D147C29C7308}">
      <dgm:prSet phldrT="[Texto]" custT="1"/>
      <dgm:spPr/>
      <dgm:t>
        <a:bodyPr/>
        <a:lstStyle/>
        <a:p>
          <a:r>
            <a:rPr lang="es-CO" sz="1050" smtClean="0">
              <a:solidFill>
                <a:schemeClr val="bg2">
                  <a:lumMod val="10000"/>
                </a:schemeClr>
              </a:solidFill>
            </a:rPr>
            <a:t>Sulfato Ferroso</a:t>
          </a:r>
          <a:endParaRPr lang="es-CO" sz="1050" dirty="0">
            <a:solidFill>
              <a:schemeClr val="bg2">
                <a:lumMod val="10000"/>
              </a:schemeClr>
            </a:solidFill>
          </a:endParaRPr>
        </a:p>
      </dgm:t>
    </dgm:pt>
    <dgm:pt modelId="{07F25B0D-E96A-4B70-A582-D32604D1469A}" type="parTrans" cxnId="{14FF491B-0D9D-4079-B949-D7CC2ABF036E}">
      <dgm:prSet/>
      <dgm:spPr/>
      <dgm:t>
        <a:bodyPr/>
        <a:lstStyle/>
        <a:p>
          <a:endParaRPr lang="es-CO" sz="2400">
            <a:solidFill>
              <a:schemeClr val="bg2">
                <a:lumMod val="10000"/>
              </a:schemeClr>
            </a:solidFill>
          </a:endParaRPr>
        </a:p>
      </dgm:t>
    </dgm:pt>
    <dgm:pt modelId="{5D8A21E9-A2FE-41AC-8EDC-5D11B4D1F228}" type="sibTrans" cxnId="{14FF491B-0D9D-4079-B949-D7CC2ABF036E}">
      <dgm:prSet/>
      <dgm:spPr/>
      <dgm:t>
        <a:bodyPr/>
        <a:lstStyle/>
        <a:p>
          <a:endParaRPr lang="es-CO" sz="2400">
            <a:solidFill>
              <a:schemeClr val="bg2">
                <a:lumMod val="10000"/>
              </a:schemeClr>
            </a:solidFill>
          </a:endParaRPr>
        </a:p>
      </dgm:t>
    </dgm:pt>
    <dgm:pt modelId="{7B968EBA-455E-4A38-8182-ED69160DDF44}">
      <dgm:prSet phldrT="[Texto]" custT="1"/>
      <dgm:spPr/>
      <dgm:t>
        <a:bodyPr/>
        <a:lstStyle/>
        <a:p>
          <a:r>
            <a:rPr lang="es-CO" sz="1050" dirty="0" smtClean="0">
              <a:solidFill>
                <a:schemeClr val="bg2">
                  <a:lumMod val="10000"/>
                </a:schemeClr>
              </a:solidFill>
            </a:rPr>
            <a:t>Td - Tdap</a:t>
          </a:r>
          <a:endParaRPr lang="es-CO" sz="1050" dirty="0">
            <a:solidFill>
              <a:schemeClr val="bg2">
                <a:lumMod val="10000"/>
              </a:schemeClr>
            </a:solidFill>
          </a:endParaRPr>
        </a:p>
      </dgm:t>
    </dgm:pt>
    <dgm:pt modelId="{1C537C9A-A935-4EF9-8F91-9068D848DF3D}" type="parTrans" cxnId="{691CA51A-06B7-4012-9EB6-6EEF3678886F}">
      <dgm:prSet/>
      <dgm:spPr/>
      <dgm:t>
        <a:bodyPr/>
        <a:lstStyle/>
        <a:p>
          <a:endParaRPr lang="es-CO" sz="2400">
            <a:solidFill>
              <a:schemeClr val="bg2">
                <a:lumMod val="10000"/>
              </a:schemeClr>
            </a:solidFill>
          </a:endParaRPr>
        </a:p>
      </dgm:t>
    </dgm:pt>
    <dgm:pt modelId="{C200E76E-C95A-43B4-B34F-7FD453EC548A}" type="sibTrans" cxnId="{691CA51A-06B7-4012-9EB6-6EEF3678886F}">
      <dgm:prSet/>
      <dgm:spPr/>
      <dgm:t>
        <a:bodyPr/>
        <a:lstStyle/>
        <a:p>
          <a:endParaRPr lang="es-CO" sz="2400">
            <a:solidFill>
              <a:schemeClr val="bg2">
                <a:lumMod val="10000"/>
              </a:schemeClr>
            </a:solidFill>
          </a:endParaRPr>
        </a:p>
      </dgm:t>
    </dgm:pt>
    <dgm:pt modelId="{65010B8F-73F0-449C-A41C-C970EFBE633F}">
      <dgm:prSet phldrT="[Texto]" custT="1"/>
      <dgm:spPr/>
      <dgm:t>
        <a:bodyPr/>
        <a:lstStyle/>
        <a:p>
          <a:r>
            <a:rPr lang="es-CO" sz="1050" dirty="0" smtClean="0">
              <a:solidFill>
                <a:schemeClr val="bg2">
                  <a:lumMod val="10000"/>
                </a:schemeClr>
              </a:solidFill>
            </a:rPr>
            <a:t>75 a 100 mg desde </a:t>
          </a:r>
          <a:r>
            <a:rPr lang="es-CO" sz="1050" dirty="0" err="1" smtClean="0">
              <a:solidFill>
                <a:schemeClr val="bg2">
                  <a:lumMod val="10000"/>
                </a:schemeClr>
              </a:solidFill>
            </a:rPr>
            <a:t>ss</a:t>
          </a:r>
          <a:r>
            <a:rPr lang="es-CO" sz="1050" dirty="0" smtClean="0">
              <a:solidFill>
                <a:schemeClr val="bg2">
                  <a:lumMod val="10000"/>
                </a:schemeClr>
              </a:solidFill>
            </a:rPr>
            <a:t> 12 hasta el día del parto</a:t>
          </a:r>
          <a:endParaRPr lang="es-CO" sz="1050" dirty="0">
            <a:solidFill>
              <a:schemeClr val="bg2">
                <a:lumMod val="10000"/>
              </a:schemeClr>
            </a:solidFill>
          </a:endParaRPr>
        </a:p>
      </dgm:t>
    </dgm:pt>
    <dgm:pt modelId="{DE1E709B-8D24-4A3D-BA90-233A7F39D36A}" type="sibTrans" cxnId="{5C80A0A2-2DEF-4735-A18A-043BE46A64F9}">
      <dgm:prSet/>
      <dgm:spPr/>
      <dgm:t>
        <a:bodyPr/>
        <a:lstStyle/>
        <a:p>
          <a:endParaRPr lang="es-CO" sz="2400">
            <a:solidFill>
              <a:schemeClr val="bg2">
                <a:lumMod val="10000"/>
              </a:schemeClr>
            </a:solidFill>
          </a:endParaRPr>
        </a:p>
      </dgm:t>
    </dgm:pt>
    <dgm:pt modelId="{D50F629E-546A-4600-ADEC-6D8D78818511}" type="parTrans" cxnId="{5C80A0A2-2DEF-4735-A18A-043BE46A64F9}">
      <dgm:prSet/>
      <dgm:spPr/>
      <dgm:t>
        <a:bodyPr/>
        <a:lstStyle/>
        <a:p>
          <a:endParaRPr lang="es-CO" sz="2400">
            <a:solidFill>
              <a:schemeClr val="bg2">
                <a:lumMod val="10000"/>
              </a:schemeClr>
            </a:solidFill>
          </a:endParaRPr>
        </a:p>
      </dgm:t>
    </dgm:pt>
    <dgm:pt modelId="{28B0EA83-51A3-4A3F-8389-C9C2BCFF662B}">
      <dgm:prSet phldrT="[Texto]" custT="1"/>
      <dgm:spPr/>
      <dgm:t>
        <a:bodyPr/>
        <a:lstStyle/>
        <a:p>
          <a:endParaRPr lang="es-CO" sz="1100" dirty="0" smtClean="0">
            <a:solidFill>
              <a:schemeClr val="bg2">
                <a:lumMod val="10000"/>
              </a:schemeClr>
            </a:solidFill>
          </a:endParaRPr>
        </a:p>
        <a:p>
          <a:r>
            <a:rPr lang="es-CO" sz="1100" dirty="0" smtClean="0">
              <a:solidFill>
                <a:schemeClr val="bg2">
                  <a:lumMod val="10000"/>
                </a:schemeClr>
              </a:solidFill>
            </a:rPr>
            <a:t>Antes de dada el alta hospitalaria</a:t>
          </a:r>
          <a:endParaRPr lang="es-CO" sz="1100" dirty="0">
            <a:solidFill>
              <a:schemeClr val="bg2">
                <a:lumMod val="10000"/>
              </a:schemeClr>
            </a:solidFill>
          </a:endParaRPr>
        </a:p>
      </dgm:t>
    </dgm:pt>
    <dgm:pt modelId="{0419136E-9A90-4950-8E82-273B03DDE6BB}" type="parTrans" cxnId="{66198D7F-4A68-488F-9C73-2EBA5364580F}">
      <dgm:prSet/>
      <dgm:spPr/>
      <dgm:t>
        <a:bodyPr/>
        <a:lstStyle/>
        <a:p>
          <a:endParaRPr lang="es-CO" sz="2400">
            <a:solidFill>
              <a:schemeClr val="bg2">
                <a:lumMod val="10000"/>
              </a:schemeClr>
            </a:solidFill>
          </a:endParaRPr>
        </a:p>
      </dgm:t>
    </dgm:pt>
    <dgm:pt modelId="{C9978D6D-F633-40BF-8F10-A3C9FA68DF2D}" type="sibTrans" cxnId="{66198D7F-4A68-488F-9C73-2EBA5364580F}">
      <dgm:prSet/>
      <dgm:spPr/>
      <dgm:t>
        <a:bodyPr/>
        <a:lstStyle/>
        <a:p>
          <a:endParaRPr lang="es-CO" sz="2400">
            <a:solidFill>
              <a:schemeClr val="bg2">
                <a:lumMod val="10000"/>
              </a:schemeClr>
            </a:solidFill>
          </a:endParaRPr>
        </a:p>
      </dgm:t>
    </dgm:pt>
    <dgm:pt modelId="{5302CD13-7232-436C-A2EC-420CE6680E11}" type="pres">
      <dgm:prSet presAssocID="{68BABD6F-0C20-4688-8687-9F709786F7FE}" presName="Name0" presStyleCnt="0">
        <dgm:presLayoutVars>
          <dgm:chMax/>
          <dgm:chPref/>
          <dgm:dir/>
        </dgm:presLayoutVars>
      </dgm:prSet>
      <dgm:spPr/>
      <dgm:t>
        <a:bodyPr/>
        <a:lstStyle/>
        <a:p>
          <a:endParaRPr lang="es-CO"/>
        </a:p>
      </dgm:t>
    </dgm:pt>
    <dgm:pt modelId="{56720A77-2742-4A2F-B017-5BE3F113A279}" type="pres">
      <dgm:prSet presAssocID="{94D8018F-2DED-49AD-8077-5F75A7526060}" presName="composite" presStyleCnt="0">
        <dgm:presLayoutVars>
          <dgm:chMax val="1"/>
          <dgm:chPref val="1"/>
        </dgm:presLayoutVars>
      </dgm:prSet>
      <dgm:spPr/>
    </dgm:pt>
    <dgm:pt modelId="{E8F0874E-6361-4963-809D-E833F090D32E}" type="pres">
      <dgm:prSet presAssocID="{94D8018F-2DED-49AD-8077-5F75A7526060}" presName="Accent" presStyleLbl="trAlignAcc1" presStyleIdx="0" presStyleCnt="4">
        <dgm:presLayoutVars>
          <dgm:chMax val="0"/>
          <dgm:chPref val="0"/>
        </dgm:presLayoutVars>
      </dgm:prSet>
      <dgm:spPr/>
    </dgm:pt>
    <dgm:pt modelId="{4A8668E8-90EC-4D79-A2F0-D4A2A8532840}" type="pres">
      <dgm:prSet presAssocID="{94D8018F-2DED-49AD-8077-5F75A7526060}" presName="Image" presStyleLbl="alignImgPlace1" presStyleIdx="0" presStyleCnt="4">
        <dgm:presLayoutVars>
          <dgm:chMax val="0"/>
          <dgm:chPref val="0"/>
        </dgm:presLayoutVars>
      </dgm:prSet>
      <dgm:spPr>
        <a:blipFill rotWithShape="1">
          <a:blip xmlns:r="http://schemas.openxmlformats.org/officeDocument/2006/relationships" r:embed="rId1"/>
          <a:stretch>
            <a:fillRect/>
          </a:stretch>
        </a:blipFill>
      </dgm:spPr>
      <dgm:t>
        <a:bodyPr/>
        <a:lstStyle/>
        <a:p>
          <a:endParaRPr lang="es-CO"/>
        </a:p>
      </dgm:t>
    </dgm:pt>
    <dgm:pt modelId="{8CB0BB28-63DE-448D-AF8F-FDFA985F7067}" type="pres">
      <dgm:prSet presAssocID="{94D8018F-2DED-49AD-8077-5F75A7526060}" presName="ChildComposite" presStyleCnt="0"/>
      <dgm:spPr/>
    </dgm:pt>
    <dgm:pt modelId="{C264FA77-FE20-4C44-B9D5-8E777EF5F63D}" type="pres">
      <dgm:prSet presAssocID="{94D8018F-2DED-49AD-8077-5F75A7526060}" presName="Child" presStyleLbl="node1" presStyleIdx="0" presStyleCnt="4">
        <dgm:presLayoutVars>
          <dgm:chMax val="0"/>
          <dgm:chPref val="0"/>
          <dgm:bulletEnabled val="1"/>
        </dgm:presLayoutVars>
      </dgm:prSet>
      <dgm:spPr/>
      <dgm:t>
        <a:bodyPr/>
        <a:lstStyle/>
        <a:p>
          <a:endParaRPr lang="es-CO"/>
        </a:p>
      </dgm:t>
    </dgm:pt>
    <dgm:pt modelId="{F92D5B9A-2E5C-4E5E-9A41-587FE9E161A3}" type="pres">
      <dgm:prSet presAssocID="{94D8018F-2DED-49AD-8077-5F75A7526060}" presName="Parent" presStyleLbl="revTx" presStyleIdx="0" presStyleCnt="4">
        <dgm:presLayoutVars>
          <dgm:chMax val="1"/>
          <dgm:chPref val="0"/>
          <dgm:bulletEnabled val="1"/>
        </dgm:presLayoutVars>
      </dgm:prSet>
      <dgm:spPr/>
      <dgm:t>
        <a:bodyPr/>
        <a:lstStyle/>
        <a:p>
          <a:endParaRPr lang="es-CO"/>
        </a:p>
      </dgm:t>
    </dgm:pt>
    <dgm:pt modelId="{21049C40-B482-46C2-8D54-2726CA511F57}" type="pres">
      <dgm:prSet presAssocID="{A552079E-B53F-4FB4-8CDD-590C200F17D0}" presName="sibTrans" presStyleCnt="0"/>
      <dgm:spPr/>
    </dgm:pt>
    <dgm:pt modelId="{72867EDD-BC6A-42D9-B7BC-F3F50048E57E}" type="pres">
      <dgm:prSet presAssocID="{60206274-0740-4690-B177-920608B152F1}" presName="composite" presStyleCnt="0">
        <dgm:presLayoutVars>
          <dgm:chMax val="1"/>
          <dgm:chPref val="1"/>
        </dgm:presLayoutVars>
      </dgm:prSet>
      <dgm:spPr/>
    </dgm:pt>
    <dgm:pt modelId="{FEE09102-1F95-41D0-92F0-506FEC615769}" type="pres">
      <dgm:prSet presAssocID="{60206274-0740-4690-B177-920608B152F1}" presName="Accent" presStyleLbl="trAlignAcc1" presStyleIdx="1" presStyleCnt="4">
        <dgm:presLayoutVars>
          <dgm:chMax val="0"/>
          <dgm:chPref val="0"/>
        </dgm:presLayoutVars>
      </dgm:prSet>
      <dgm:spPr/>
    </dgm:pt>
    <dgm:pt modelId="{87CEFFDD-BC73-4472-8633-3F8E9F712A91}" type="pres">
      <dgm:prSet presAssocID="{60206274-0740-4690-B177-920608B152F1}" presName="Image" presStyleLbl="alignImgPlace1" presStyleIdx="1" presStyleCnt="4">
        <dgm:presLayoutVars>
          <dgm:chMax val="0"/>
          <dgm:chPref val="0"/>
        </dgm:presLayoutVars>
      </dgm:prSet>
      <dgm:spPr>
        <a:blipFill rotWithShape="1">
          <a:blip xmlns:r="http://schemas.openxmlformats.org/officeDocument/2006/relationships" r:embed="rId2"/>
          <a:stretch>
            <a:fillRect/>
          </a:stretch>
        </a:blipFill>
      </dgm:spPr>
    </dgm:pt>
    <dgm:pt modelId="{14D96AF7-CD0C-43FA-8812-A836E0605E35}" type="pres">
      <dgm:prSet presAssocID="{60206274-0740-4690-B177-920608B152F1}" presName="ChildComposite" presStyleCnt="0"/>
      <dgm:spPr/>
    </dgm:pt>
    <dgm:pt modelId="{F52F4FCF-188B-41B3-873B-E2F14B0E1297}" type="pres">
      <dgm:prSet presAssocID="{60206274-0740-4690-B177-920608B152F1}" presName="Child" presStyleLbl="node1" presStyleIdx="1" presStyleCnt="4">
        <dgm:presLayoutVars>
          <dgm:chMax val="0"/>
          <dgm:chPref val="0"/>
          <dgm:bulletEnabled val="1"/>
        </dgm:presLayoutVars>
      </dgm:prSet>
      <dgm:spPr/>
      <dgm:t>
        <a:bodyPr/>
        <a:lstStyle/>
        <a:p>
          <a:endParaRPr lang="es-CO"/>
        </a:p>
      </dgm:t>
    </dgm:pt>
    <dgm:pt modelId="{6B75B839-6296-4A0A-9768-917F63A1AB10}" type="pres">
      <dgm:prSet presAssocID="{60206274-0740-4690-B177-920608B152F1}" presName="Parent" presStyleLbl="revTx" presStyleIdx="1" presStyleCnt="4">
        <dgm:presLayoutVars>
          <dgm:chMax val="1"/>
          <dgm:chPref val="0"/>
          <dgm:bulletEnabled val="1"/>
        </dgm:presLayoutVars>
      </dgm:prSet>
      <dgm:spPr/>
      <dgm:t>
        <a:bodyPr/>
        <a:lstStyle/>
        <a:p>
          <a:endParaRPr lang="es-CO"/>
        </a:p>
      </dgm:t>
    </dgm:pt>
    <dgm:pt modelId="{965A0336-7E86-495A-ABBA-3F7F9A2F9F0D}" type="pres">
      <dgm:prSet presAssocID="{759D9215-8E15-4699-994E-7E982F15161D}" presName="sibTrans" presStyleCnt="0"/>
      <dgm:spPr/>
    </dgm:pt>
    <dgm:pt modelId="{4D56A9C1-6E56-41DF-AFDC-515019FC22E8}" type="pres">
      <dgm:prSet presAssocID="{A446A29E-4F27-4A66-A474-B602EEDE69AD}" presName="composite" presStyleCnt="0">
        <dgm:presLayoutVars>
          <dgm:chMax val="1"/>
          <dgm:chPref val="1"/>
        </dgm:presLayoutVars>
      </dgm:prSet>
      <dgm:spPr/>
    </dgm:pt>
    <dgm:pt modelId="{5038C85A-4C78-4CEE-8DAE-22389FFCA282}" type="pres">
      <dgm:prSet presAssocID="{A446A29E-4F27-4A66-A474-B602EEDE69AD}" presName="Accent" presStyleLbl="trAlignAcc1" presStyleIdx="2" presStyleCnt="4">
        <dgm:presLayoutVars>
          <dgm:chMax val="0"/>
          <dgm:chPref val="0"/>
        </dgm:presLayoutVars>
      </dgm:prSet>
      <dgm:spPr/>
    </dgm:pt>
    <dgm:pt modelId="{0341B60A-A4BD-4A3A-A5B7-A14118900DA1}" type="pres">
      <dgm:prSet presAssocID="{A446A29E-4F27-4A66-A474-B602EEDE69AD}" presName="Image" presStyleLbl="alignImgPlace1" presStyleIdx="2" presStyleCnt="4">
        <dgm:presLayoutVars>
          <dgm:chMax val="0"/>
          <dgm:chPref val="0"/>
        </dgm:presLayoutVars>
      </dgm:prSet>
      <dgm:spPr>
        <a:blipFill rotWithShape="1">
          <a:blip xmlns:r="http://schemas.openxmlformats.org/officeDocument/2006/relationships" r:embed="rId3"/>
          <a:stretch>
            <a:fillRect/>
          </a:stretch>
        </a:blipFill>
      </dgm:spPr>
    </dgm:pt>
    <dgm:pt modelId="{652E75E6-E597-422D-BAAA-099B755E2BAD}" type="pres">
      <dgm:prSet presAssocID="{A446A29E-4F27-4A66-A474-B602EEDE69AD}" presName="ChildComposite" presStyleCnt="0"/>
      <dgm:spPr/>
    </dgm:pt>
    <dgm:pt modelId="{E217AB64-810C-4404-9BFF-651F5024E2AE}" type="pres">
      <dgm:prSet presAssocID="{A446A29E-4F27-4A66-A474-B602EEDE69AD}" presName="Child" presStyleLbl="node1" presStyleIdx="2" presStyleCnt="4">
        <dgm:presLayoutVars>
          <dgm:chMax val="0"/>
          <dgm:chPref val="0"/>
          <dgm:bulletEnabled val="1"/>
        </dgm:presLayoutVars>
      </dgm:prSet>
      <dgm:spPr/>
      <dgm:t>
        <a:bodyPr/>
        <a:lstStyle/>
        <a:p>
          <a:endParaRPr lang="es-CO"/>
        </a:p>
      </dgm:t>
    </dgm:pt>
    <dgm:pt modelId="{F5EBA3A9-5E3F-4242-9863-E40042D652EE}" type="pres">
      <dgm:prSet presAssocID="{A446A29E-4F27-4A66-A474-B602EEDE69AD}" presName="Parent" presStyleLbl="revTx" presStyleIdx="2" presStyleCnt="4">
        <dgm:presLayoutVars>
          <dgm:chMax val="1"/>
          <dgm:chPref val="0"/>
          <dgm:bulletEnabled val="1"/>
        </dgm:presLayoutVars>
      </dgm:prSet>
      <dgm:spPr/>
      <dgm:t>
        <a:bodyPr/>
        <a:lstStyle/>
        <a:p>
          <a:endParaRPr lang="es-CO"/>
        </a:p>
      </dgm:t>
    </dgm:pt>
    <dgm:pt modelId="{A72F0E79-115D-4087-9C5D-568938BF5A6C}" type="pres">
      <dgm:prSet presAssocID="{56610D67-5454-4345-936F-A94E23CB935D}" presName="sibTrans" presStyleCnt="0"/>
      <dgm:spPr/>
    </dgm:pt>
    <dgm:pt modelId="{6E67AFF6-5917-4F04-A5A7-A56D6F88519D}" type="pres">
      <dgm:prSet presAssocID="{7352BD66-E6BD-4883-9E5A-18C63933FE37}" presName="composite" presStyleCnt="0">
        <dgm:presLayoutVars>
          <dgm:chMax val="1"/>
          <dgm:chPref val="1"/>
        </dgm:presLayoutVars>
      </dgm:prSet>
      <dgm:spPr/>
    </dgm:pt>
    <dgm:pt modelId="{59FC89CA-2153-424D-87A5-E2487FAB7CEC}" type="pres">
      <dgm:prSet presAssocID="{7352BD66-E6BD-4883-9E5A-18C63933FE37}" presName="Accent" presStyleLbl="trAlignAcc1" presStyleIdx="3" presStyleCnt="4">
        <dgm:presLayoutVars>
          <dgm:chMax val="0"/>
          <dgm:chPref val="0"/>
        </dgm:presLayoutVars>
      </dgm:prSet>
      <dgm:spPr/>
    </dgm:pt>
    <dgm:pt modelId="{4E2CB06B-E4D0-4EAA-823F-B9702AFD452D}" type="pres">
      <dgm:prSet presAssocID="{7352BD66-E6BD-4883-9E5A-18C63933FE37}" presName="Image" presStyleLbl="alignImgPlace1" presStyleIdx="3" presStyleCnt="4">
        <dgm:presLayoutVars>
          <dgm:chMax val="0"/>
          <dgm:chPref val="0"/>
        </dgm:presLayoutVars>
      </dgm:prSet>
      <dgm:spPr>
        <a:blipFill rotWithShape="1">
          <a:blip xmlns:r="http://schemas.openxmlformats.org/officeDocument/2006/relationships" r:embed="rId4"/>
          <a:stretch>
            <a:fillRect/>
          </a:stretch>
        </a:blipFill>
      </dgm:spPr>
    </dgm:pt>
    <dgm:pt modelId="{C37F748F-1020-4A11-A6E7-DCFA562C1EB6}" type="pres">
      <dgm:prSet presAssocID="{7352BD66-E6BD-4883-9E5A-18C63933FE37}" presName="ChildComposite" presStyleCnt="0"/>
      <dgm:spPr/>
    </dgm:pt>
    <dgm:pt modelId="{60D424DD-E9BF-43AC-855B-248C62BA15A7}" type="pres">
      <dgm:prSet presAssocID="{7352BD66-E6BD-4883-9E5A-18C63933FE37}" presName="Child" presStyleLbl="node1" presStyleIdx="3" presStyleCnt="4" custScaleY="82453">
        <dgm:presLayoutVars>
          <dgm:chMax val="0"/>
          <dgm:chPref val="0"/>
          <dgm:bulletEnabled val="1"/>
        </dgm:presLayoutVars>
      </dgm:prSet>
      <dgm:spPr/>
      <dgm:t>
        <a:bodyPr/>
        <a:lstStyle/>
        <a:p>
          <a:endParaRPr lang="es-CO"/>
        </a:p>
      </dgm:t>
    </dgm:pt>
    <dgm:pt modelId="{E4D439F5-1B9F-4802-9EE6-E95A738795F9}" type="pres">
      <dgm:prSet presAssocID="{7352BD66-E6BD-4883-9E5A-18C63933FE37}" presName="Parent" presStyleLbl="revTx" presStyleIdx="3" presStyleCnt="4" custScaleY="159651">
        <dgm:presLayoutVars>
          <dgm:chMax val="1"/>
          <dgm:chPref val="0"/>
          <dgm:bulletEnabled val="1"/>
        </dgm:presLayoutVars>
      </dgm:prSet>
      <dgm:spPr/>
      <dgm:t>
        <a:bodyPr/>
        <a:lstStyle/>
        <a:p>
          <a:endParaRPr lang="es-CO"/>
        </a:p>
      </dgm:t>
    </dgm:pt>
  </dgm:ptLst>
  <dgm:cxnLst>
    <dgm:cxn modelId="{31005834-D10F-4FAC-851C-7D6186853E33}" srcId="{7352BD66-E6BD-4883-9E5A-18C63933FE37}" destId="{08EEEC16-DE2F-414B-8E8A-6DA10BA266D9}" srcOrd="1" destOrd="0" parTransId="{A9697E5A-B869-478A-93E3-CEF8D00BF6B9}" sibTransId="{02F21748-E988-4BCF-8D41-4261DEFC6BF4}"/>
    <dgm:cxn modelId="{D91F77AC-7D14-4A88-A698-ECA90BFAFFDB}" srcId="{68BABD6F-0C20-4688-8687-9F709786F7FE}" destId="{A446A29E-4F27-4A66-A474-B602EEDE69AD}" srcOrd="2" destOrd="0" parTransId="{D56800D1-DFA2-4E51-9EC2-578F7348D9A6}" sibTransId="{56610D67-5454-4345-936F-A94E23CB935D}"/>
    <dgm:cxn modelId="{48FA11AC-EE41-4DF2-9BDE-A27BD2D45DDD}" type="presOf" srcId="{68BABD6F-0C20-4688-8687-9F709786F7FE}" destId="{5302CD13-7232-436C-A2EC-420CE6680E11}" srcOrd="0" destOrd="0" presId="urn:microsoft.com/office/officeart/2008/layout/CaptionedPictures"/>
    <dgm:cxn modelId="{D449232E-7A6B-4AC7-80CD-CAD582D8E654}" type="presOf" srcId="{65010B8F-73F0-449C-A41C-C970EFBE633F}" destId="{E217AB64-810C-4404-9BFF-651F5024E2AE}" srcOrd="0" destOrd="0" presId="urn:microsoft.com/office/officeart/2008/layout/CaptionedPictures"/>
    <dgm:cxn modelId="{49086662-933B-4D97-B821-A448CCEB7D06}" srcId="{68BABD6F-0C20-4688-8687-9F709786F7FE}" destId="{7352BD66-E6BD-4883-9E5A-18C63933FE37}" srcOrd="3" destOrd="0" parTransId="{631F7244-96E5-4F35-A8AB-DB0A5B80B98D}" sibTransId="{94F8DCE1-403A-4B1C-A439-424A85B3DFA0}"/>
    <dgm:cxn modelId="{691CA51A-06B7-4012-9EB6-6EEF3678886F}" srcId="{60206274-0740-4690-B177-920608B152F1}" destId="{7B968EBA-455E-4A38-8182-ED69160DDF44}" srcOrd="1" destOrd="0" parTransId="{1C537C9A-A935-4EF9-8F91-9068D848DF3D}" sibTransId="{C200E76E-C95A-43B4-B34F-7FD453EC548A}"/>
    <dgm:cxn modelId="{55ADEF38-EE96-4890-B963-EAF15EBAA544}" type="presOf" srcId="{7B968EBA-455E-4A38-8182-ED69160DDF44}" destId="{F52F4FCF-188B-41B3-873B-E2F14B0E1297}" srcOrd="0" destOrd="1" presId="urn:microsoft.com/office/officeart/2008/layout/CaptionedPictures"/>
    <dgm:cxn modelId="{4C36B2E3-F428-499D-8E45-46003EF08947}" srcId="{68BABD6F-0C20-4688-8687-9F709786F7FE}" destId="{60206274-0740-4690-B177-920608B152F1}" srcOrd="1" destOrd="0" parTransId="{4E0029A5-4D99-4472-AD9D-B9E70DF246FE}" sibTransId="{759D9215-8E15-4699-994E-7E982F15161D}"/>
    <dgm:cxn modelId="{14ED14D0-D36D-4AE3-BD6F-B98EEECC9CC7}" type="presOf" srcId="{28B0EA83-51A3-4A3F-8389-C9C2BCFF662B}" destId="{60D424DD-E9BF-43AC-855B-248C62BA15A7}" srcOrd="0" destOrd="0" presId="urn:microsoft.com/office/officeart/2008/layout/CaptionedPictures"/>
    <dgm:cxn modelId="{955C3842-30C9-471A-A19A-CC4C6F66B816}" type="presOf" srcId="{94D8018F-2DED-49AD-8077-5F75A7526060}" destId="{F92D5B9A-2E5C-4E5E-9A41-587FE9E161A3}" srcOrd="0" destOrd="0" presId="urn:microsoft.com/office/officeart/2008/layout/CaptionedPictures"/>
    <dgm:cxn modelId="{BFE39766-DB4B-48AD-87D4-02AC399A57DB}" type="presOf" srcId="{60206274-0740-4690-B177-920608B152F1}" destId="{6B75B839-6296-4A0A-9768-917F63A1AB10}" srcOrd="0" destOrd="0" presId="urn:microsoft.com/office/officeart/2008/layout/CaptionedPictures"/>
    <dgm:cxn modelId="{A8AB0A03-D0DA-4BA4-8C08-B5055E3619AA}" srcId="{68BABD6F-0C20-4688-8687-9F709786F7FE}" destId="{94D8018F-2DED-49AD-8077-5F75A7526060}" srcOrd="0" destOrd="0" parTransId="{C19B42DD-F23B-40DE-8381-AA30645D9C0A}" sibTransId="{A552079E-B53F-4FB4-8CDD-590C200F17D0}"/>
    <dgm:cxn modelId="{66198D7F-4A68-488F-9C73-2EBA5364580F}" srcId="{7352BD66-E6BD-4883-9E5A-18C63933FE37}" destId="{28B0EA83-51A3-4A3F-8389-C9C2BCFF662B}" srcOrd="0" destOrd="0" parTransId="{0419136E-9A90-4950-8E82-273B03DDE6BB}" sibTransId="{C9978D6D-F633-40BF-8F10-A3C9FA68DF2D}"/>
    <dgm:cxn modelId="{79990AEB-6728-4193-9875-71AD0DF2AA97}" type="presOf" srcId="{A446A29E-4F27-4A66-A474-B602EEDE69AD}" destId="{F5EBA3A9-5E3F-4242-9863-E40042D652EE}" srcOrd="0" destOrd="0" presId="urn:microsoft.com/office/officeart/2008/layout/CaptionedPictures"/>
    <dgm:cxn modelId="{384345EC-9FEE-4795-BEA2-F0B7D4C4FEFD}" type="presOf" srcId="{7352BD66-E6BD-4883-9E5A-18C63933FE37}" destId="{E4D439F5-1B9F-4802-9EE6-E95A738795F9}" srcOrd="0" destOrd="0" presId="urn:microsoft.com/office/officeart/2008/layout/CaptionedPictures"/>
    <dgm:cxn modelId="{14FF491B-0D9D-4079-B949-D7CC2ABF036E}" srcId="{94D8018F-2DED-49AD-8077-5F75A7526060}" destId="{FAF3D33A-5664-4C62-BA6B-D147C29C7308}" srcOrd="1" destOrd="0" parTransId="{07F25B0D-E96A-4B70-A582-D32604D1469A}" sibTransId="{5D8A21E9-A2FE-41AC-8EDC-5D11B4D1F228}"/>
    <dgm:cxn modelId="{F18F1FD8-3F1C-4ACB-8963-C794576F6722}" srcId="{60206274-0740-4690-B177-920608B152F1}" destId="{E19C949F-AA18-4CCC-92A8-88867836C2CA}" srcOrd="0" destOrd="0" parTransId="{4EAC0CE7-4CDD-4555-9472-BBC092608A88}" sibTransId="{1758F0CE-9F17-4148-821B-02EDC6D14874}"/>
    <dgm:cxn modelId="{5C80A0A2-2DEF-4735-A18A-043BE46A64F9}" srcId="{A446A29E-4F27-4A66-A474-B602EEDE69AD}" destId="{65010B8F-73F0-449C-A41C-C970EFBE633F}" srcOrd="0" destOrd="0" parTransId="{D50F629E-546A-4600-ADEC-6D8D78818511}" sibTransId="{DE1E709B-8D24-4A3D-BA90-233A7F39D36A}"/>
    <dgm:cxn modelId="{1333DB22-09BA-46D7-9402-37AC547E56A4}" type="presOf" srcId="{FAF3D33A-5664-4C62-BA6B-D147C29C7308}" destId="{C264FA77-FE20-4C44-B9D5-8E777EF5F63D}" srcOrd="0" destOrd="1" presId="urn:microsoft.com/office/officeart/2008/layout/CaptionedPictures"/>
    <dgm:cxn modelId="{FB5B8680-60C3-4BA2-8841-171654ADCE48}" type="presOf" srcId="{E19C949F-AA18-4CCC-92A8-88867836C2CA}" destId="{F52F4FCF-188B-41B3-873B-E2F14B0E1297}" srcOrd="0" destOrd="0" presId="urn:microsoft.com/office/officeart/2008/layout/CaptionedPictures"/>
    <dgm:cxn modelId="{745026C0-4105-48A8-8FC4-289284C1EDC7}" srcId="{94D8018F-2DED-49AD-8077-5F75A7526060}" destId="{2E031F82-134B-43D1-B5DF-4A810BC0D011}" srcOrd="0" destOrd="0" parTransId="{15A87EB3-97E9-4750-93F1-9CB890E99A9F}" sibTransId="{D3012B44-4C68-4561-A03A-056DD8742EFB}"/>
    <dgm:cxn modelId="{002D74C2-FF4B-4868-9A3B-68732C9FD15F}" type="presOf" srcId="{08EEEC16-DE2F-414B-8E8A-6DA10BA266D9}" destId="{60D424DD-E9BF-43AC-855B-248C62BA15A7}" srcOrd="0" destOrd="1" presId="urn:microsoft.com/office/officeart/2008/layout/CaptionedPictures"/>
    <dgm:cxn modelId="{1B54B388-A04E-4E9D-AC7F-06ABAAEAFFA6}" type="presOf" srcId="{2E031F82-134B-43D1-B5DF-4A810BC0D011}" destId="{C264FA77-FE20-4C44-B9D5-8E777EF5F63D}" srcOrd="0" destOrd="0" presId="urn:microsoft.com/office/officeart/2008/layout/CaptionedPictures"/>
    <dgm:cxn modelId="{E7196DE2-C410-4783-9ACC-D174776CC95F}" type="presParOf" srcId="{5302CD13-7232-436C-A2EC-420CE6680E11}" destId="{56720A77-2742-4A2F-B017-5BE3F113A279}" srcOrd="0" destOrd="0" presId="urn:microsoft.com/office/officeart/2008/layout/CaptionedPictures"/>
    <dgm:cxn modelId="{512F20C3-9673-430E-9527-E59D755CBB66}" type="presParOf" srcId="{56720A77-2742-4A2F-B017-5BE3F113A279}" destId="{E8F0874E-6361-4963-809D-E833F090D32E}" srcOrd="0" destOrd="0" presId="urn:microsoft.com/office/officeart/2008/layout/CaptionedPictures"/>
    <dgm:cxn modelId="{814370EB-7CDF-41DF-8941-E2CAC01BF2B0}" type="presParOf" srcId="{56720A77-2742-4A2F-B017-5BE3F113A279}" destId="{4A8668E8-90EC-4D79-A2F0-D4A2A8532840}" srcOrd="1" destOrd="0" presId="urn:microsoft.com/office/officeart/2008/layout/CaptionedPictures"/>
    <dgm:cxn modelId="{3FC0EE47-8240-42BA-B94A-FE2E187A1D4C}" type="presParOf" srcId="{56720A77-2742-4A2F-B017-5BE3F113A279}" destId="{8CB0BB28-63DE-448D-AF8F-FDFA985F7067}" srcOrd="2" destOrd="0" presId="urn:microsoft.com/office/officeart/2008/layout/CaptionedPictures"/>
    <dgm:cxn modelId="{E902A597-2C61-47B7-A5AB-40C2DB322283}" type="presParOf" srcId="{8CB0BB28-63DE-448D-AF8F-FDFA985F7067}" destId="{C264FA77-FE20-4C44-B9D5-8E777EF5F63D}" srcOrd="0" destOrd="0" presId="urn:microsoft.com/office/officeart/2008/layout/CaptionedPictures"/>
    <dgm:cxn modelId="{59E25DB1-1613-4B03-9FF1-C6E5959E5814}" type="presParOf" srcId="{8CB0BB28-63DE-448D-AF8F-FDFA985F7067}" destId="{F92D5B9A-2E5C-4E5E-9A41-587FE9E161A3}" srcOrd="1" destOrd="0" presId="urn:microsoft.com/office/officeart/2008/layout/CaptionedPictures"/>
    <dgm:cxn modelId="{1010657B-64F7-4BE5-A3E7-4985270E9446}" type="presParOf" srcId="{5302CD13-7232-436C-A2EC-420CE6680E11}" destId="{21049C40-B482-46C2-8D54-2726CA511F57}" srcOrd="1" destOrd="0" presId="urn:microsoft.com/office/officeart/2008/layout/CaptionedPictures"/>
    <dgm:cxn modelId="{BB70C181-BD99-4F02-9E6E-E7513D5C36B9}" type="presParOf" srcId="{5302CD13-7232-436C-A2EC-420CE6680E11}" destId="{72867EDD-BC6A-42D9-B7BC-F3F50048E57E}" srcOrd="2" destOrd="0" presId="urn:microsoft.com/office/officeart/2008/layout/CaptionedPictures"/>
    <dgm:cxn modelId="{C02FF44B-F1A7-4913-BF16-4B752350BFC5}" type="presParOf" srcId="{72867EDD-BC6A-42D9-B7BC-F3F50048E57E}" destId="{FEE09102-1F95-41D0-92F0-506FEC615769}" srcOrd="0" destOrd="0" presId="urn:microsoft.com/office/officeart/2008/layout/CaptionedPictures"/>
    <dgm:cxn modelId="{CD25D2E8-2CEC-40FE-8D09-DDC785F40E2B}" type="presParOf" srcId="{72867EDD-BC6A-42D9-B7BC-F3F50048E57E}" destId="{87CEFFDD-BC73-4472-8633-3F8E9F712A91}" srcOrd="1" destOrd="0" presId="urn:microsoft.com/office/officeart/2008/layout/CaptionedPictures"/>
    <dgm:cxn modelId="{04AF4531-08B1-4452-BD0C-171D0ACF4C6B}" type="presParOf" srcId="{72867EDD-BC6A-42D9-B7BC-F3F50048E57E}" destId="{14D96AF7-CD0C-43FA-8812-A836E0605E35}" srcOrd="2" destOrd="0" presId="urn:microsoft.com/office/officeart/2008/layout/CaptionedPictures"/>
    <dgm:cxn modelId="{9D011CC2-0053-41B5-81DC-EB17239A2F14}" type="presParOf" srcId="{14D96AF7-CD0C-43FA-8812-A836E0605E35}" destId="{F52F4FCF-188B-41B3-873B-E2F14B0E1297}" srcOrd="0" destOrd="0" presId="urn:microsoft.com/office/officeart/2008/layout/CaptionedPictures"/>
    <dgm:cxn modelId="{BF22CD0E-9134-4833-BBF7-A03E72D934BD}" type="presParOf" srcId="{14D96AF7-CD0C-43FA-8812-A836E0605E35}" destId="{6B75B839-6296-4A0A-9768-917F63A1AB10}" srcOrd="1" destOrd="0" presId="urn:microsoft.com/office/officeart/2008/layout/CaptionedPictures"/>
    <dgm:cxn modelId="{1FD3AAAB-4C49-4D0A-A439-A15189A000D7}" type="presParOf" srcId="{5302CD13-7232-436C-A2EC-420CE6680E11}" destId="{965A0336-7E86-495A-ABBA-3F7F9A2F9F0D}" srcOrd="3" destOrd="0" presId="urn:microsoft.com/office/officeart/2008/layout/CaptionedPictures"/>
    <dgm:cxn modelId="{359AA740-8668-41CE-A7AF-85415819B305}" type="presParOf" srcId="{5302CD13-7232-436C-A2EC-420CE6680E11}" destId="{4D56A9C1-6E56-41DF-AFDC-515019FC22E8}" srcOrd="4" destOrd="0" presId="urn:microsoft.com/office/officeart/2008/layout/CaptionedPictures"/>
    <dgm:cxn modelId="{234B4A36-EE18-48D7-A3BC-C8C3F50C7305}" type="presParOf" srcId="{4D56A9C1-6E56-41DF-AFDC-515019FC22E8}" destId="{5038C85A-4C78-4CEE-8DAE-22389FFCA282}" srcOrd="0" destOrd="0" presId="urn:microsoft.com/office/officeart/2008/layout/CaptionedPictures"/>
    <dgm:cxn modelId="{77D9A5C7-5443-4A76-8120-BC7DBE7836BE}" type="presParOf" srcId="{4D56A9C1-6E56-41DF-AFDC-515019FC22E8}" destId="{0341B60A-A4BD-4A3A-A5B7-A14118900DA1}" srcOrd="1" destOrd="0" presId="urn:microsoft.com/office/officeart/2008/layout/CaptionedPictures"/>
    <dgm:cxn modelId="{809AA7FB-96AF-49F4-9173-83A83F68DFA0}" type="presParOf" srcId="{4D56A9C1-6E56-41DF-AFDC-515019FC22E8}" destId="{652E75E6-E597-422D-BAAA-099B755E2BAD}" srcOrd="2" destOrd="0" presId="urn:microsoft.com/office/officeart/2008/layout/CaptionedPictures"/>
    <dgm:cxn modelId="{58863E9F-1A5C-41B4-81E3-882BEE123502}" type="presParOf" srcId="{652E75E6-E597-422D-BAAA-099B755E2BAD}" destId="{E217AB64-810C-4404-9BFF-651F5024E2AE}" srcOrd="0" destOrd="0" presId="urn:microsoft.com/office/officeart/2008/layout/CaptionedPictures"/>
    <dgm:cxn modelId="{6A32EE8C-2783-4549-8A67-F703F387C0BF}" type="presParOf" srcId="{652E75E6-E597-422D-BAAA-099B755E2BAD}" destId="{F5EBA3A9-5E3F-4242-9863-E40042D652EE}" srcOrd="1" destOrd="0" presId="urn:microsoft.com/office/officeart/2008/layout/CaptionedPictures"/>
    <dgm:cxn modelId="{C3EBBA23-88DC-4FC4-A777-F860390CFFD1}" type="presParOf" srcId="{5302CD13-7232-436C-A2EC-420CE6680E11}" destId="{A72F0E79-115D-4087-9C5D-568938BF5A6C}" srcOrd="5" destOrd="0" presId="urn:microsoft.com/office/officeart/2008/layout/CaptionedPictures"/>
    <dgm:cxn modelId="{D450420A-36FC-4E05-A092-738784BCD2BA}" type="presParOf" srcId="{5302CD13-7232-436C-A2EC-420CE6680E11}" destId="{6E67AFF6-5917-4F04-A5A7-A56D6F88519D}" srcOrd="6" destOrd="0" presId="urn:microsoft.com/office/officeart/2008/layout/CaptionedPictures"/>
    <dgm:cxn modelId="{D76196D5-BDC1-42BA-9C17-629498AE56FA}" type="presParOf" srcId="{6E67AFF6-5917-4F04-A5A7-A56D6F88519D}" destId="{59FC89CA-2153-424D-87A5-E2487FAB7CEC}" srcOrd="0" destOrd="0" presId="urn:microsoft.com/office/officeart/2008/layout/CaptionedPictures"/>
    <dgm:cxn modelId="{5DEF675B-FDCC-469D-9ABF-5BCD1E4E8779}" type="presParOf" srcId="{6E67AFF6-5917-4F04-A5A7-A56D6F88519D}" destId="{4E2CB06B-E4D0-4EAA-823F-B9702AFD452D}" srcOrd="1" destOrd="0" presId="urn:microsoft.com/office/officeart/2008/layout/CaptionedPictures"/>
    <dgm:cxn modelId="{27F5A5B2-196B-4960-9CBF-26FE5B8F9DA0}" type="presParOf" srcId="{6E67AFF6-5917-4F04-A5A7-A56D6F88519D}" destId="{C37F748F-1020-4A11-A6E7-DCFA562C1EB6}" srcOrd="2" destOrd="0" presId="urn:microsoft.com/office/officeart/2008/layout/CaptionedPictures"/>
    <dgm:cxn modelId="{CFB92275-1E3A-447F-941B-E54E526DCAD7}" type="presParOf" srcId="{C37F748F-1020-4A11-A6E7-DCFA562C1EB6}" destId="{60D424DD-E9BF-43AC-855B-248C62BA15A7}" srcOrd="0" destOrd="0" presId="urn:microsoft.com/office/officeart/2008/layout/CaptionedPictures"/>
    <dgm:cxn modelId="{28C68E23-9A57-4DC0-8319-51EE51534B31}" type="presParOf" srcId="{C37F748F-1020-4A11-A6E7-DCFA562C1EB6}" destId="{E4D439F5-1B9F-4802-9EE6-E95A738795F9}" srcOrd="1" destOrd="0" presId="urn:microsoft.com/office/officeart/2008/layout/CaptionedPicture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2C1B257-8A7F-490C-994C-2439B93D3DE5}" type="doc">
      <dgm:prSet loTypeId="urn:microsoft.com/office/officeart/2008/layout/VerticalCurvedList#1" loCatId="list" qsTypeId="urn:microsoft.com/office/officeart/2005/8/quickstyle/3d1#1" qsCatId="3D" csTypeId="urn:microsoft.com/office/officeart/2005/8/colors/colorful2#1" csCatId="colorful" phldr="1"/>
      <dgm:spPr/>
      <dgm:t>
        <a:bodyPr/>
        <a:lstStyle/>
        <a:p>
          <a:endParaRPr lang="es-CO"/>
        </a:p>
      </dgm:t>
    </dgm:pt>
    <dgm:pt modelId="{60C0EF2F-7614-4A02-BB34-44E9E65D088C}">
      <dgm:prSet phldrT="[Texto]"/>
      <dgm:spPr/>
      <dgm:t>
        <a:bodyPr/>
        <a:lstStyle/>
        <a:p>
          <a:r>
            <a:rPr lang="es-ES" dirty="0" smtClean="0"/>
            <a:t>Admisión de la gestante en trabajo de parto</a:t>
          </a:r>
          <a:endParaRPr lang="es-CO" dirty="0"/>
        </a:p>
      </dgm:t>
    </dgm:pt>
    <dgm:pt modelId="{23AA9F30-7115-4696-9620-04E5B0922D59}" type="parTrans" cxnId="{1B6E3E42-F2CA-46FB-B978-7E8E0F9E13D3}">
      <dgm:prSet/>
      <dgm:spPr/>
      <dgm:t>
        <a:bodyPr/>
        <a:lstStyle/>
        <a:p>
          <a:endParaRPr lang="es-CO"/>
        </a:p>
      </dgm:t>
    </dgm:pt>
    <dgm:pt modelId="{6E81C0BA-6289-4F5A-993C-0968A0C50ABA}" type="sibTrans" cxnId="{1B6E3E42-F2CA-46FB-B978-7E8E0F9E13D3}">
      <dgm:prSet/>
      <dgm:spPr/>
      <dgm:t>
        <a:bodyPr/>
        <a:lstStyle/>
        <a:p>
          <a:endParaRPr lang="es-CO"/>
        </a:p>
      </dgm:t>
    </dgm:pt>
    <dgm:pt modelId="{D204D47B-442B-46F2-AD1B-F60DA55747E8}">
      <dgm:prSet/>
      <dgm:spPr/>
      <dgm:t>
        <a:bodyPr/>
        <a:lstStyle/>
        <a:p>
          <a:r>
            <a:rPr lang="es-ES" smtClean="0"/>
            <a:t>Atención del primer periodo del parto</a:t>
          </a:r>
          <a:endParaRPr lang="es-CO"/>
        </a:p>
      </dgm:t>
    </dgm:pt>
    <dgm:pt modelId="{42BA6D4D-AA62-4743-9880-770A22559991}" type="parTrans" cxnId="{41BB71AD-0639-4272-A711-433940ECD89D}">
      <dgm:prSet/>
      <dgm:spPr/>
      <dgm:t>
        <a:bodyPr/>
        <a:lstStyle/>
        <a:p>
          <a:endParaRPr lang="es-CO"/>
        </a:p>
      </dgm:t>
    </dgm:pt>
    <dgm:pt modelId="{13F45585-D27E-4306-A659-60A8C6F0BD2B}" type="sibTrans" cxnId="{41BB71AD-0639-4272-A711-433940ECD89D}">
      <dgm:prSet/>
      <dgm:spPr/>
      <dgm:t>
        <a:bodyPr/>
        <a:lstStyle/>
        <a:p>
          <a:endParaRPr lang="es-CO"/>
        </a:p>
      </dgm:t>
    </dgm:pt>
    <dgm:pt modelId="{D99153E1-37C8-4830-8D0A-B0BD654C38A8}">
      <dgm:prSet/>
      <dgm:spPr/>
      <dgm:t>
        <a:bodyPr/>
        <a:lstStyle/>
        <a:p>
          <a:r>
            <a:rPr lang="es-ES" smtClean="0"/>
            <a:t>Atención del expulsivo</a:t>
          </a:r>
          <a:endParaRPr lang="es-CO"/>
        </a:p>
      </dgm:t>
    </dgm:pt>
    <dgm:pt modelId="{E9BA7D9C-FBCA-4AE2-8C97-8553B5D3D231}" type="parTrans" cxnId="{3771B202-5239-407E-B991-F76721697DB9}">
      <dgm:prSet/>
      <dgm:spPr/>
      <dgm:t>
        <a:bodyPr/>
        <a:lstStyle/>
        <a:p>
          <a:endParaRPr lang="es-CO"/>
        </a:p>
      </dgm:t>
    </dgm:pt>
    <dgm:pt modelId="{BD9DC7BE-1BD4-4CB2-A51E-F8AFF6A4725E}" type="sibTrans" cxnId="{3771B202-5239-407E-B991-F76721697DB9}">
      <dgm:prSet/>
      <dgm:spPr/>
      <dgm:t>
        <a:bodyPr/>
        <a:lstStyle/>
        <a:p>
          <a:endParaRPr lang="es-CO"/>
        </a:p>
      </dgm:t>
    </dgm:pt>
    <dgm:pt modelId="{F91FF3BF-DE0E-49AF-AC87-09834D3B61FE}">
      <dgm:prSet/>
      <dgm:spPr/>
      <dgm:t>
        <a:bodyPr/>
        <a:lstStyle/>
        <a:p>
          <a:r>
            <a:rPr lang="es-ES" smtClean="0"/>
            <a:t>Atención del alumbramiento</a:t>
          </a:r>
          <a:endParaRPr lang="es-CO"/>
        </a:p>
      </dgm:t>
    </dgm:pt>
    <dgm:pt modelId="{0F324CAD-7685-47E8-9C72-106B13A6859E}" type="parTrans" cxnId="{5DE350D3-5CDE-4566-A375-8BFD4F9ABB9B}">
      <dgm:prSet/>
      <dgm:spPr/>
      <dgm:t>
        <a:bodyPr/>
        <a:lstStyle/>
        <a:p>
          <a:endParaRPr lang="es-CO"/>
        </a:p>
      </dgm:t>
    </dgm:pt>
    <dgm:pt modelId="{2EC64D32-624D-45EC-8636-FDEB7228427C}" type="sibTrans" cxnId="{5DE350D3-5CDE-4566-A375-8BFD4F9ABB9B}">
      <dgm:prSet/>
      <dgm:spPr/>
      <dgm:t>
        <a:bodyPr/>
        <a:lstStyle/>
        <a:p>
          <a:endParaRPr lang="es-CO"/>
        </a:p>
      </dgm:t>
    </dgm:pt>
    <dgm:pt modelId="{EB37927C-1CE7-4B3A-896F-1ADF5171F90B}" type="pres">
      <dgm:prSet presAssocID="{B2C1B257-8A7F-490C-994C-2439B93D3DE5}" presName="Name0" presStyleCnt="0">
        <dgm:presLayoutVars>
          <dgm:chMax val="7"/>
          <dgm:chPref val="7"/>
          <dgm:dir/>
        </dgm:presLayoutVars>
      </dgm:prSet>
      <dgm:spPr/>
      <dgm:t>
        <a:bodyPr/>
        <a:lstStyle/>
        <a:p>
          <a:endParaRPr lang="es-CO"/>
        </a:p>
      </dgm:t>
    </dgm:pt>
    <dgm:pt modelId="{162FFA13-AD32-487C-8C57-BD86644FA3A6}" type="pres">
      <dgm:prSet presAssocID="{B2C1B257-8A7F-490C-994C-2439B93D3DE5}" presName="Name1" presStyleCnt="0"/>
      <dgm:spPr/>
    </dgm:pt>
    <dgm:pt modelId="{9BF074F1-EC9A-4CFA-90E0-04869A13327D}" type="pres">
      <dgm:prSet presAssocID="{B2C1B257-8A7F-490C-994C-2439B93D3DE5}" presName="cycle" presStyleCnt="0"/>
      <dgm:spPr/>
    </dgm:pt>
    <dgm:pt modelId="{27BE55E1-4E9C-42B9-AFB9-4FB3868B0A8A}" type="pres">
      <dgm:prSet presAssocID="{B2C1B257-8A7F-490C-994C-2439B93D3DE5}" presName="srcNode" presStyleLbl="node1" presStyleIdx="0" presStyleCnt="4"/>
      <dgm:spPr/>
    </dgm:pt>
    <dgm:pt modelId="{CF641710-B9F2-49AC-8CD8-78EC48B3EC45}" type="pres">
      <dgm:prSet presAssocID="{B2C1B257-8A7F-490C-994C-2439B93D3DE5}" presName="conn" presStyleLbl="parChTrans1D2" presStyleIdx="0" presStyleCnt="1"/>
      <dgm:spPr/>
      <dgm:t>
        <a:bodyPr/>
        <a:lstStyle/>
        <a:p>
          <a:endParaRPr lang="es-CO"/>
        </a:p>
      </dgm:t>
    </dgm:pt>
    <dgm:pt modelId="{E65A92C5-A102-42FA-BE67-F841DD45D8BC}" type="pres">
      <dgm:prSet presAssocID="{B2C1B257-8A7F-490C-994C-2439B93D3DE5}" presName="extraNode" presStyleLbl="node1" presStyleIdx="0" presStyleCnt="4"/>
      <dgm:spPr/>
    </dgm:pt>
    <dgm:pt modelId="{0C38D1FB-5386-440D-8B10-73CB8D957E54}" type="pres">
      <dgm:prSet presAssocID="{B2C1B257-8A7F-490C-994C-2439B93D3DE5}" presName="dstNode" presStyleLbl="node1" presStyleIdx="0" presStyleCnt="4"/>
      <dgm:spPr/>
    </dgm:pt>
    <dgm:pt modelId="{0E20F778-2947-4CA1-B65D-D0698FC63E86}" type="pres">
      <dgm:prSet presAssocID="{60C0EF2F-7614-4A02-BB34-44E9E65D088C}" presName="text_1" presStyleLbl="node1" presStyleIdx="0" presStyleCnt="4">
        <dgm:presLayoutVars>
          <dgm:bulletEnabled val="1"/>
        </dgm:presLayoutVars>
      </dgm:prSet>
      <dgm:spPr/>
      <dgm:t>
        <a:bodyPr/>
        <a:lstStyle/>
        <a:p>
          <a:endParaRPr lang="es-CO"/>
        </a:p>
      </dgm:t>
    </dgm:pt>
    <dgm:pt modelId="{2296B3B3-2185-42DE-8D0C-A92B189F67A7}" type="pres">
      <dgm:prSet presAssocID="{60C0EF2F-7614-4A02-BB34-44E9E65D088C}" presName="accent_1" presStyleCnt="0"/>
      <dgm:spPr/>
    </dgm:pt>
    <dgm:pt modelId="{61A61608-D2DC-4DF2-87EB-0AB61A32DFA6}" type="pres">
      <dgm:prSet presAssocID="{60C0EF2F-7614-4A02-BB34-44E9E65D088C}" presName="accentRepeatNode" presStyleLbl="solidFgAcc1" presStyleIdx="0" presStyleCnt="4"/>
      <dgm:spPr>
        <a:blipFill rotWithShape="0">
          <a:blip xmlns:r="http://schemas.openxmlformats.org/officeDocument/2006/relationships" r:embed="rId1"/>
          <a:stretch>
            <a:fillRect/>
          </a:stretch>
        </a:blipFill>
      </dgm:spPr>
    </dgm:pt>
    <dgm:pt modelId="{542F1BE7-C349-40B6-99C7-D368C140968F}" type="pres">
      <dgm:prSet presAssocID="{D204D47B-442B-46F2-AD1B-F60DA55747E8}" presName="text_2" presStyleLbl="node1" presStyleIdx="1" presStyleCnt="4">
        <dgm:presLayoutVars>
          <dgm:bulletEnabled val="1"/>
        </dgm:presLayoutVars>
      </dgm:prSet>
      <dgm:spPr/>
      <dgm:t>
        <a:bodyPr/>
        <a:lstStyle/>
        <a:p>
          <a:endParaRPr lang="es-CO"/>
        </a:p>
      </dgm:t>
    </dgm:pt>
    <dgm:pt modelId="{3A518650-7C8F-4603-AF12-34E42CA46A92}" type="pres">
      <dgm:prSet presAssocID="{D204D47B-442B-46F2-AD1B-F60DA55747E8}" presName="accent_2" presStyleCnt="0"/>
      <dgm:spPr/>
    </dgm:pt>
    <dgm:pt modelId="{AD50B7CB-D5ED-490F-9C48-4EE7C2D54284}" type="pres">
      <dgm:prSet presAssocID="{D204D47B-442B-46F2-AD1B-F60DA55747E8}" presName="accentRepeatNode" presStyleLbl="solidFgAcc1" presStyleIdx="1" presStyleCnt="4"/>
      <dgm:spPr>
        <a:blipFill rotWithShape="0">
          <a:blip xmlns:r="http://schemas.openxmlformats.org/officeDocument/2006/relationships" r:embed="rId2"/>
          <a:stretch>
            <a:fillRect/>
          </a:stretch>
        </a:blipFill>
      </dgm:spPr>
    </dgm:pt>
    <dgm:pt modelId="{7907B8FF-FB35-45A4-9BD1-FA0F5CE9611C}" type="pres">
      <dgm:prSet presAssocID="{D99153E1-37C8-4830-8D0A-B0BD654C38A8}" presName="text_3" presStyleLbl="node1" presStyleIdx="2" presStyleCnt="4">
        <dgm:presLayoutVars>
          <dgm:bulletEnabled val="1"/>
        </dgm:presLayoutVars>
      </dgm:prSet>
      <dgm:spPr/>
      <dgm:t>
        <a:bodyPr/>
        <a:lstStyle/>
        <a:p>
          <a:endParaRPr lang="es-CO"/>
        </a:p>
      </dgm:t>
    </dgm:pt>
    <dgm:pt modelId="{6AA19D60-9440-4117-9B96-5B9341CE9068}" type="pres">
      <dgm:prSet presAssocID="{D99153E1-37C8-4830-8D0A-B0BD654C38A8}" presName="accent_3" presStyleCnt="0"/>
      <dgm:spPr/>
    </dgm:pt>
    <dgm:pt modelId="{5C06897F-CDC2-45E5-9D8E-BAF8712E643C}" type="pres">
      <dgm:prSet presAssocID="{D99153E1-37C8-4830-8D0A-B0BD654C38A8}" presName="accentRepeatNode" presStyleLbl="solidFgAcc1" presStyleIdx="2" presStyleCnt="4"/>
      <dgm:spPr>
        <a:blipFill rotWithShape="0">
          <a:blip xmlns:r="http://schemas.openxmlformats.org/officeDocument/2006/relationships" r:embed="rId3"/>
          <a:stretch>
            <a:fillRect/>
          </a:stretch>
        </a:blipFill>
      </dgm:spPr>
    </dgm:pt>
    <dgm:pt modelId="{47CF7921-338C-4503-AF95-1B6C2A146C7C}" type="pres">
      <dgm:prSet presAssocID="{F91FF3BF-DE0E-49AF-AC87-09834D3B61FE}" presName="text_4" presStyleLbl="node1" presStyleIdx="3" presStyleCnt="4">
        <dgm:presLayoutVars>
          <dgm:bulletEnabled val="1"/>
        </dgm:presLayoutVars>
      </dgm:prSet>
      <dgm:spPr/>
      <dgm:t>
        <a:bodyPr/>
        <a:lstStyle/>
        <a:p>
          <a:endParaRPr lang="es-CO"/>
        </a:p>
      </dgm:t>
    </dgm:pt>
    <dgm:pt modelId="{38929488-109F-490B-A48E-1141B7A21758}" type="pres">
      <dgm:prSet presAssocID="{F91FF3BF-DE0E-49AF-AC87-09834D3B61FE}" presName="accent_4" presStyleCnt="0"/>
      <dgm:spPr/>
    </dgm:pt>
    <dgm:pt modelId="{2DB89247-CAC7-4408-B2A3-E8C7C541602A}" type="pres">
      <dgm:prSet presAssocID="{F91FF3BF-DE0E-49AF-AC87-09834D3B61FE}" presName="accentRepeatNode" presStyleLbl="solidFgAcc1" presStyleIdx="3" presStyleCnt="4"/>
      <dgm:spPr>
        <a:blipFill rotWithShape="0">
          <a:blip xmlns:r="http://schemas.openxmlformats.org/officeDocument/2006/relationships" r:embed="rId4"/>
          <a:stretch>
            <a:fillRect/>
          </a:stretch>
        </a:blipFill>
      </dgm:spPr>
    </dgm:pt>
  </dgm:ptLst>
  <dgm:cxnLst>
    <dgm:cxn modelId="{5DE350D3-5CDE-4566-A375-8BFD4F9ABB9B}" srcId="{B2C1B257-8A7F-490C-994C-2439B93D3DE5}" destId="{F91FF3BF-DE0E-49AF-AC87-09834D3B61FE}" srcOrd="3" destOrd="0" parTransId="{0F324CAD-7685-47E8-9C72-106B13A6859E}" sibTransId="{2EC64D32-624D-45EC-8636-FDEB7228427C}"/>
    <dgm:cxn modelId="{3771B202-5239-407E-B991-F76721697DB9}" srcId="{B2C1B257-8A7F-490C-994C-2439B93D3DE5}" destId="{D99153E1-37C8-4830-8D0A-B0BD654C38A8}" srcOrd="2" destOrd="0" parTransId="{E9BA7D9C-FBCA-4AE2-8C97-8553B5D3D231}" sibTransId="{BD9DC7BE-1BD4-4CB2-A51E-F8AFF6A4725E}"/>
    <dgm:cxn modelId="{41BB71AD-0639-4272-A711-433940ECD89D}" srcId="{B2C1B257-8A7F-490C-994C-2439B93D3DE5}" destId="{D204D47B-442B-46F2-AD1B-F60DA55747E8}" srcOrd="1" destOrd="0" parTransId="{42BA6D4D-AA62-4743-9880-770A22559991}" sibTransId="{13F45585-D27E-4306-A659-60A8C6F0BD2B}"/>
    <dgm:cxn modelId="{077FB9B3-B20F-420E-B026-E5FA6CAB3E23}" type="presOf" srcId="{D99153E1-37C8-4830-8D0A-B0BD654C38A8}" destId="{7907B8FF-FB35-45A4-9BD1-FA0F5CE9611C}" srcOrd="0" destOrd="0" presId="urn:microsoft.com/office/officeart/2008/layout/VerticalCurvedList#1"/>
    <dgm:cxn modelId="{58B7AA90-DFF9-42B7-8B7F-2A42C6C2B604}" type="presOf" srcId="{F91FF3BF-DE0E-49AF-AC87-09834D3B61FE}" destId="{47CF7921-338C-4503-AF95-1B6C2A146C7C}" srcOrd="0" destOrd="0" presId="urn:microsoft.com/office/officeart/2008/layout/VerticalCurvedList#1"/>
    <dgm:cxn modelId="{BF7D4B7B-2E3C-474B-A201-00396C6D9A1C}" type="presOf" srcId="{B2C1B257-8A7F-490C-994C-2439B93D3DE5}" destId="{EB37927C-1CE7-4B3A-896F-1ADF5171F90B}" srcOrd="0" destOrd="0" presId="urn:microsoft.com/office/officeart/2008/layout/VerticalCurvedList#1"/>
    <dgm:cxn modelId="{2AC324FC-340E-47BE-82C7-770C5463ED44}" type="presOf" srcId="{D204D47B-442B-46F2-AD1B-F60DA55747E8}" destId="{542F1BE7-C349-40B6-99C7-D368C140968F}" srcOrd="0" destOrd="0" presId="urn:microsoft.com/office/officeart/2008/layout/VerticalCurvedList#1"/>
    <dgm:cxn modelId="{CA97A21D-D67E-45A8-9DEB-A4717BEF570C}" type="presOf" srcId="{60C0EF2F-7614-4A02-BB34-44E9E65D088C}" destId="{0E20F778-2947-4CA1-B65D-D0698FC63E86}" srcOrd="0" destOrd="0" presId="urn:microsoft.com/office/officeart/2008/layout/VerticalCurvedList#1"/>
    <dgm:cxn modelId="{ED1984CC-4CAC-45C7-B20A-3BA64512C287}" type="presOf" srcId="{6E81C0BA-6289-4F5A-993C-0968A0C50ABA}" destId="{CF641710-B9F2-49AC-8CD8-78EC48B3EC45}" srcOrd="0" destOrd="0" presId="urn:microsoft.com/office/officeart/2008/layout/VerticalCurvedList#1"/>
    <dgm:cxn modelId="{1B6E3E42-F2CA-46FB-B978-7E8E0F9E13D3}" srcId="{B2C1B257-8A7F-490C-994C-2439B93D3DE5}" destId="{60C0EF2F-7614-4A02-BB34-44E9E65D088C}" srcOrd="0" destOrd="0" parTransId="{23AA9F30-7115-4696-9620-04E5B0922D59}" sibTransId="{6E81C0BA-6289-4F5A-993C-0968A0C50ABA}"/>
    <dgm:cxn modelId="{71C2EB5E-932E-4E3D-916B-64D20E6FF1BA}" type="presParOf" srcId="{EB37927C-1CE7-4B3A-896F-1ADF5171F90B}" destId="{162FFA13-AD32-487C-8C57-BD86644FA3A6}" srcOrd="0" destOrd="0" presId="urn:microsoft.com/office/officeart/2008/layout/VerticalCurvedList#1"/>
    <dgm:cxn modelId="{B7A2F042-7FA8-48D0-8581-AA5DC4B8063F}" type="presParOf" srcId="{162FFA13-AD32-487C-8C57-BD86644FA3A6}" destId="{9BF074F1-EC9A-4CFA-90E0-04869A13327D}" srcOrd="0" destOrd="0" presId="urn:microsoft.com/office/officeart/2008/layout/VerticalCurvedList#1"/>
    <dgm:cxn modelId="{8BB23216-659C-4D54-8233-6C9BFD1353CE}" type="presParOf" srcId="{9BF074F1-EC9A-4CFA-90E0-04869A13327D}" destId="{27BE55E1-4E9C-42B9-AFB9-4FB3868B0A8A}" srcOrd="0" destOrd="0" presId="urn:microsoft.com/office/officeart/2008/layout/VerticalCurvedList#1"/>
    <dgm:cxn modelId="{CBFFC9D7-E965-4844-B29E-172BB47D24F6}" type="presParOf" srcId="{9BF074F1-EC9A-4CFA-90E0-04869A13327D}" destId="{CF641710-B9F2-49AC-8CD8-78EC48B3EC45}" srcOrd="1" destOrd="0" presId="urn:microsoft.com/office/officeart/2008/layout/VerticalCurvedList#1"/>
    <dgm:cxn modelId="{90E40BC4-8EA1-4296-9604-5603D86B80E5}" type="presParOf" srcId="{9BF074F1-EC9A-4CFA-90E0-04869A13327D}" destId="{E65A92C5-A102-42FA-BE67-F841DD45D8BC}" srcOrd="2" destOrd="0" presId="urn:microsoft.com/office/officeart/2008/layout/VerticalCurvedList#1"/>
    <dgm:cxn modelId="{7761C657-A630-4830-BC60-C589F5BC8B2D}" type="presParOf" srcId="{9BF074F1-EC9A-4CFA-90E0-04869A13327D}" destId="{0C38D1FB-5386-440D-8B10-73CB8D957E54}" srcOrd="3" destOrd="0" presId="urn:microsoft.com/office/officeart/2008/layout/VerticalCurvedList#1"/>
    <dgm:cxn modelId="{3AAE1047-1C2E-4835-9D61-D5D72A7740D8}" type="presParOf" srcId="{162FFA13-AD32-487C-8C57-BD86644FA3A6}" destId="{0E20F778-2947-4CA1-B65D-D0698FC63E86}" srcOrd="1" destOrd="0" presId="urn:microsoft.com/office/officeart/2008/layout/VerticalCurvedList#1"/>
    <dgm:cxn modelId="{E24EB44F-A97D-4A28-B085-56780CA03992}" type="presParOf" srcId="{162FFA13-AD32-487C-8C57-BD86644FA3A6}" destId="{2296B3B3-2185-42DE-8D0C-A92B189F67A7}" srcOrd="2" destOrd="0" presId="urn:microsoft.com/office/officeart/2008/layout/VerticalCurvedList#1"/>
    <dgm:cxn modelId="{A5A79493-8433-496C-A82B-79D45BB8D7DD}" type="presParOf" srcId="{2296B3B3-2185-42DE-8D0C-A92B189F67A7}" destId="{61A61608-D2DC-4DF2-87EB-0AB61A32DFA6}" srcOrd="0" destOrd="0" presId="urn:microsoft.com/office/officeart/2008/layout/VerticalCurvedList#1"/>
    <dgm:cxn modelId="{F9208D83-6D0C-4D82-B6E6-13A5693C082D}" type="presParOf" srcId="{162FFA13-AD32-487C-8C57-BD86644FA3A6}" destId="{542F1BE7-C349-40B6-99C7-D368C140968F}" srcOrd="3" destOrd="0" presId="urn:microsoft.com/office/officeart/2008/layout/VerticalCurvedList#1"/>
    <dgm:cxn modelId="{A0DAFF4B-7BBB-44FF-BDBB-2CDAF0CC2B20}" type="presParOf" srcId="{162FFA13-AD32-487C-8C57-BD86644FA3A6}" destId="{3A518650-7C8F-4603-AF12-34E42CA46A92}" srcOrd="4" destOrd="0" presId="urn:microsoft.com/office/officeart/2008/layout/VerticalCurvedList#1"/>
    <dgm:cxn modelId="{005DC6D0-5C62-464C-A2C4-BA84A81518AE}" type="presParOf" srcId="{3A518650-7C8F-4603-AF12-34E42CA46A92}" destId="{AD50B7CB-D5ED-490F-9C48-4EE7C2D54284}" srcOrd="0" destOrd="0" presId="urn:microsoft.com/office/officeart/2008/layout/VerticalCurvedList#1"/>
    <dgm:cxn modelId="{6B56F034-3996-4C18-BE77-05BF581A2380}" type="presParOf" srcId="{162FFA13-AD32-487C-8C57-BD86644FA3A6}" destId="{7907B8FF-FB35-45A4-9BD1-FA0F5CE9611C}" srcOrd="5" destOrd="0" presId="urn:microsoft.com/office/officeart/2008/layout/VerticalCurvedList#1"/>
    <dgm:cxn modelId="{6BB8C2B5-62BC-4628-BA7D-AA668B4595D0}" type="presParOf" srcId="{162FFA13-AD32-487C-8C57-BD86644FA3A6}" destId="{6AA19D60-9440-4117-9B96-5B9341CE9068}" srcOrd="6" destOrd="0" presId="urn:microsoft.com/office/officeart/2008/layout/VerticalCurvedList#1"/>
    <dgm:cxn modelId="{FE4E1851-F746-4FFB-800D-743769E86E3F}" type="presParOf" srcId="{6AA19D60-9440-4117-9B96-5B9341CE9068}" destId="{5C06897F-CDC2-45E5-9D8E-BAF8712E643C}" srcOrd="0" destOrd="0" presId="urn:microsoft.com/office/officeart/2008/layout/VerticalCurvedList#1"/>
    <dgm:cxn modelId="{DADD5782-FCEB-4049-852E-2B963FF4CF86}" type="presParOf" srcId="{162FFA13-AD32-487C-8C57-BD86644FA3A6}" destId="{47CF7921-338C-4503-AF95-1B6C2A146C7C}" srcOrd="7" destOrd="0" presId="urn:microsoft.com/office/officeart/2008/layout/VerticalCurvedList#1"/>
    <dgm:cxn modelId="{F5AD42B4-F603-4C55-B2F6-1CC84B2C222E}" type="presParOf" srcId="{162FFA13-AD32-487C-8C57-BD86644FA3A6}" destId="{38929488-109F-490B-A48E-1141B7A21758}" srcOrd="8" destOrd="0" presId="urn:microsoft.com/office/officeart/2008/layout/VerticalCurvedList#1"/>
    <dgm:cxn modelId="{A28E5BBF-D473-459B-B3CA-ED4CD7D1847A}" type="presParOf" srcId="{38929488-109F-490B-A48E-1141B7A21758}" destId="{2DB89247-CAC7-4408-B2A3-E8C7C541602A}" srcOrd="0" destOrd="0" presId="urn:microsoft.com/office/officeart/2008/layout/VerticalCurved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A9C27D2-8305-46B0-86FF-8F0C43E88208}" type="doc">
      <dgm:prSet loTypeId="urn:microsoft.com/office/officeart/2005/8/layout/hProcess7#1" loCatId="process" qsTypeId="urn:microsoft.com/office/officeart/2005/8/quickstyle/3d2#1" qsCatId="3D" csTypeId="urn:microsoft.com/office/officeart/2005/8/colors/colorful2#2" csCatId="colorful" phldr="1"/>
      <dgm:spPr/>
      <dgm:t>
        <a:bodyPr/>
        <a:lstStyle/>
        <a:p>
          <a:endParaRPr lang="es-CO"/>
        </a:p>
      </dgm:t>
    </dgm:pt>
    <dgm:pt modelId="{D745353E-0DAA-4751-AC07-C97203E9D41A}">
      <dgm:prSet phldrT="[Texto]" custT="1"/>
      <dgm:spPr/>
      <dgm:t>
        <a:bodyPr/>
        <a:lstStyle/>
        <a:p>
          <a:pPr algn="ctr"/>
          <a:r>
            <a:rPr lang="es-ES" sz="2600" dirty="0" smtClean="0">
              <a:solidFill>
                <a:schemeClr val="bg2">
                  <a:lumMod val="10000"/>
                </a:schemeClr>
              </a:solidFill>
            </a:rPr>
            <a:t>Dinámica uterina regular</a:t>
          </a:r>
          <a:endParaRPr lang="es-CO" sz="2600" dirty="0">
            <a:solidFill>
              <a:schemeClr val="bg2">
                <a:lumMod val="10000"/>
              </a:schemeClr>
            </a:solidFill>
          </a:endParaRPr>
        </a:p>
      </dgm:t>
    </dgm:pt>
    <dgm:pt modelId="{6A2EB816-774D-498A-B97A-4527AADA4CB1}" type="parTrans" cxnId="{E833519C-71C9-4878-8691-21DF7D558B11}">
      <dgm:prSet/>
      <dgm:spPr/>
      <dgm:t>
        <a:bodyPr/>
        <a:lstStyle/>
        <a:p>
          <a:pPr algn="ctr"/>
          <a:endParaRPr lang="es-CO" sz="2600">
            <a:solidFill>
              <a:schemeClr val="bg2">
                <a:lumMod val="10000"/>
              </a:schemeClr>
            </a:solidFill>
          </a:endParaRPr>
        </a:p>
      </dgm:t>
    </dgm:pt>
    <dgm:pt modelId="{39313DB1-294C-4178-BED9-F3D378D295E1}" type="sibTrans" cxnId="{E833519C-71C9-4878-8691-21DF7D558B11}">
      <dgm:prSet/>
      <dgm:spPr/>
      <dgm:t>
        <a:bodyPr/>
        <a:lstStyle/>
        <a:p>
          <a:pPr algn="ctr"/>
          <a:endParaRPr lang="es-CO" sz="2600">
            <a:solidFill>
              <a:schemeClr val="bg2">
                <a:lumMod val="10000"/>
              </a:schemeClr>
            </a:solidFill>
          </a:endParaRPr>
        </a:p>
      </dgm:t>
    </dgm:pt>
    <dgm:pt modelId="{E81DD6F1-69F0-4FD4-B25E-A7B424E718BA}">
      <dgm:prSet custT="1"/>
      <dgm:spPr/>
      <dgm:t>
        <a:bodyPr/>
        <a:lstStyle/>
        <a:p>
          <a:pPr algn="ctr"/>
          <a:r>
            <a:rPr lang="es-ES" sz="2600" dirty="0" smtClean="0">
              <a:solidFill>
                <a:schemeClr val="bg2">
                  <a:lumMod val="10000"/>
                </a:schemeClr>
              </a:solidFill>
            </a:rPr>
            <a:t>Borramiento cervical &gt;50%</a:t>
          </a:r>
          <a:endParaRPr lang="es-CO" sz="2600" dirty="0">
            <a:solidFill>
              <a:schemeClr val="bg2">
                <a:lumMod val="10000"/>
              </a:schemeClr>
            </a:solidFill>
          </a:endParaRPr>
        </a:p>
      </dgm:t>
    </dgm:pt>
    <dgm:pt modelId="{7F575264-ED43-482D-9F8C-437A8C29B357}" type="parTrans" cxnId="{D3645B78-7FDF-4726-9784-881FE7FD55AD}">
      <dgm:prSet/>
      <dgm:spPr/>
      <dgm:t>
        <a:bodyPr/>
        <a:lstStyle/>
        <a:p>
          <a:pPr algn="ctr"/>
          <a:endParaRPr lang="es-CO" sz="2600">
            <a:solidFill>
              <a:schemeClr val="bg2">
                <a:lumMod val="10000"/>
              </a:schemeClr>
            </a:solidFill>
          </a:endParaRPr>
        </a:p>
      </dgm:t>
    </dgm:pt>
    <dgm:pt modelId="{859095B1-E7ED-447B-A7C9-C766FDAE3108}" type="sibTrans" cxnId="{D3645B78-7FDF-4726-9784-881FE7FD55AD}">
      <dgm:prSet/>
      <dgm:spPr/>
      <dgm:t>
        <a:bodyPr/>
        <a:lstStyle/>
        <a:p>
          <a:pPr algn="ctr"/>
          <a:endParaRPr lang="es-CO" sz="2600">
            <a:solidFill>
              <a:schemeClr val="bg2">
                <a:lumMod val="10000"/>
              </a:schemeClr>
            </a:solidFill>
          </a:endParaRPr>
        </a:p>
      </dgm:t>
    </dgm:pt>
    <dgm:pt modelId="{11CD44C9-5783-4A0C-8492-5672B54D6CB8}">
      <dgm:prSet custT="1"/>
      <dgm:spPr/>
      <dgm:t>
        <a:bodyPr/>
        <a:lstStyle/>
        <a:p>
          <a:pPr algn="ctr"/>
          <a:endParaRPr lang="es-CO" sz="2600" dirty="0">
            <a:solidFill>
              <a:schemeClr val="bg2">
                <a:lumMod val="10000"/>
              </a:schemeClr>
            </a:solidFill>
          </a:endParaRPr>
        </a:p>
      </dgm:t>
    </dgm:pt>
    <dgm:pt modelId="{19A08CCF-7BAF-400C-A208-8A592DE5E84F}" type="parTrans" cxnId="{93050408-3783-4408-BFD5-94E6A448FD69}">
      <dgm:prSet/>
      <dgm:spPr/>
      <dgm:t>
        <a:bodyPr/>
        <a:lstStyle/>
        <a:p>
          <a:pPr algn="ctr"/>
          <a:endParaRPr lang="es-CO" sz="2600">
            <a:solidFill>
              <a:schemeClr val="bg2">
                <a:lumMod val="10000"/>
              </a:schemeClr>
            </a:solidFill>
          </a:endParaRPr>
        </a:p>
      </dgm:t>
    </dgm:pt>
    <dgm:pt modelId="{35F8584B-F0A8-4BEE-9FFD-148FC6685065}" type="sibTrans" cxnId="{93050408-3783-4408-BFD5-94E6A448FD69}">
      <dgm:prSet/>
      <dgm:spPr/>
      <dgm:t>
        <a:bodyPr/>
        <a:lstStyle/>
        <a:p>
          <a:pPr algn="ctr"/>
          <a:endParaRPr lang="es-CO" sz="2600">
            <a:solidFill>
              <a:schemeClr val="bg2">
                <a:lumMod val="10000"/>
              </a:schemeClr>
            </a:solidFill>
          </a:endParaRPr>
        </a:p>
      </dgm:t>
    </dgm:pt>
    <dgm:pt modelId="{88077D57-24F5-402D-B848-8B69B8F195BB}">
      <dgm:prSet custT="1"/>
      <dgm:spPr/>
      <dgm:t>
        <a:bodyPr/>
        <a:lstStyle/>
        <a:p>
          <a:pPr algn="ctr"/>
          <a:r>
            <a:rPr lang="es-ES" sz="2600" dirty="0" smtClean="0">
              <a:solidFill>
                <a:schemeClr val="bg2">
                  <a:lumMod val="10000"/>
                </a:schemeClr>
              </a:solidFill>
            </a:rPr>
            <a:t>Dilatación de 3-4 cm</a:t>
          </a:r>
          <a:endParaRPr lang="es-CO" sz="2600" dirty="0">
            <a:solidFill>
              <a:schemeClr val="bg2">
                <a:lumMod val="10000"/>
              </a:schemeClr>
            </a:solidFill>
          </a:endParaRPr>
        </a:p>
      </dgm:t>
    </dgm:pt>
    <dgm:pt modelId="{E93AB611-731D-407E-A977-D6B4F36BE0AA}" type="sibTrans" cxnId="{A9F02CA1-ED55-4494-8862-D7CC9F7991B6}">
      <dgm:prSet/>
      <dgm:spPr/>
      <dgm:t>
        <a:bodyPr/>
        <a:lstStyle/>
        <a:p>
          <a:pPr algn="ctr"/>
          <a:endParaRPr lang="es-CO" sz="2600">
            <a:solidFill>
              <a:schemeClr val="bg2">
                <a:lumMod val="10000"/>
              </a:schemeClr>
            </a:solidFill>
          </a:endParaRPr>
        </a:p>
      </dgm:t>
    </dgm:pt>
    <dgm:pt modelId="{0383D38F-A5E5-4FF8-86A8-BDAB9376C9EC}" type="parTrans" cxnId="{A9F02CA1-ED55-4494-8862-D7CC9F7991B6}">
      <dgm:prSet/>
      <dgm:spPr/>
      <dgm:t>
        <a:bodyPr/>
        <a:lstStyle/>
        <a:p>
          <a:pPr algn="ctr"/>
          <a:endParaRPr lang="es-CO" sz="2600">
            <a:solidFill>
              <a:schemeClr val="bg2">
                <a:lumMod val="10000"/>
              </a:schemeClr>
            </a:solidFill>
          </a:endParaRPr>
        </a:p>
      </dgm:t>
    </dgm:pt>
    <dgm:pt modelId="{69ACB045-C382-46FB-B3C1-E83C7AF7C2A8}">
      <dgm:prSet phldrT="[Texto]" custT="1"/>
      <dgm:spPr/>
      <dgm:t>
        <a:bodyPr/>
        <a:lstStyle/>
        <a:p>
          <a:pPr algn="ctr"/>
          <a:endParaRPr lang="es-CO" sz="2600" dirty="0">
            <a:solidFill>
              <a:schemeClr val="bg2">
                <a:lumMod val="10000"/>
              </a:schemeClr>
            </a:solidFill>
          </a:endParaRPr>
        </a:p>
      </dgm:t>
    </dgm:pt>
    <dgm:pt modelId="{0EFB1596-5417-4E2A-9572-37C1A77E5E1E}" type="parTrans" cxnId="{75C432A6-42E5-4AAB-B74C-425E4833FCB9}">
      <dgm:prSet/>
      <dgm:spPr/>
      <dgm:t>
        <a:bodyPr/>
        <a:lstStyle/>
        <a:p>
          <a:pPr algn="ctr"/>
          <a:endParaRPr lang="es-CO" sz="2600">
            <a:solidFill>
              <a:schemeClr val="bg2">
                <a:lumMod val="10000"/>
              </a:schemeClr>
            </a:solidFill>
          </a:endParaRPr>
        </a:p>
      </dgm:t>
    </dgm:pt>
    <dgm:pt modelId="{7D57904F-B168-418F-A26E-8E41C413821B}" type="sibTrans" cxnId="{75C432A6-42E5-4AAB-B74C-425E4833FCB9}">
      <dgm:prSet/>
      <dgm:spPr/>
      <dgm:t>
        <a:bodyPr/>
        <a:lstStyle/>
        <a:p>
          <a:pPr algn="ctr"/>
          <a:endParaRPr lang="es-CO" sz="2600">
            <a:solidFill>
              <a:schemeClr val="bg2">
                <a:lumMod val="10000"/>
              </a:schemeClr>
            </a:solidFill>
          </a:endParaRPr>
        </a:p>
      </dgm:t>
    </dgm:pt>
    <dgm:pt modelId="{4590EA28-56DB-4F15-BAEF-72098C77F20A}">
      <dgm:prSet custT="1"/>
      <dgm:spPr/>
      <dgm:t>
        <a:bodyPr/>
        <a:lstStyle/>
        <a:p>
          <a:pPr algn="ctr"/>
          <a:endParaRPr lang="es-CO" sz="2600" dirty="0">
            <a:solidFill>
              <a:schemeClr val="bg2">
                <a:lumMod val="10000"/>
              </a:schemeClr>
            </a:solidFill>
          </a:endParaRPr>
        </a:p>
      </dgm:t>
    </dgm:pt>
    <dgm:pt modelId="{21275F05-58CC-426F-B3BD-91B781A9C13C}" type="parTrans" cxnId="{BD44675C-DCE3-4877-9FB9-A185DA891550}">
      <dgm:prSet/>
      <dgm:spPr/>
      <dgm:t>
        <a:bodyPr/>
        <a:lstStyle/>
        <a:p>
          <a:pPr algn="ctr"/>
          <a:endParaRPr lang="es-CO" sz="2600">
            <a:solidFill>
              <a:schemeClr val="bg2">
                <a:lumMod val="10000"/>
              </a:schemeClr>
            </a:solidFill>
          </a:endParaRPr>
        </a:p>
      </dgm:t>
    </dgm:pt>
    <dgm:pt modelId="{EB9C4268-597C-423A-9B56-BE4D8EBC58F0}" type="sibTrans" cxnId="{BD44675C-DCE3-4877-9FB9-A185DA891550}">
      <dgm:prSet/>
      <dgm:spPr/>
      <dgm:t>
        <a:bodyPr/>
        <a:lstStyle/>
        <a:p>
          <a:pPr algn="ctr"/>
          <a:endParaRPr lang="es-CO" sz="2600">
            <a:solidFill>
              <a:schemeClr val="bg2">
                <a:lumMod val="10000"/>
              </a:schemeClr>
            </a:solidFill>
          </a:endParaRPr>
        </a:p>
      </dgm:t>
    </dgm:pt>
    <dgm:pt modelId="{6F1744B8-4884-4190-8867-6BB6AA6CE0F2}" type="pres">
      <dgm:prSet presAssocID="{0A9C27D2-8305-46B0-86FF-8F0C43E88208}" presName="Name0" presStyleCnt="0">
        <dgm:presLayoutVars>
          <dgm:dir/>
          <dgm:animLvl val="lvl"/>
          <dgm:resizeHandles val="exact"/>
        </dgm:presLayoutVars>
      </dgm:prSet>
      <dgm:spPr/>
      <dgm:t>
        <a:bodyPr/>
        <a:lstStyle/>
        <a:p>
          <a:endParaRPr lang="es-CO"/>
        </a:p>
      </dgm:t>
    </dgm:pt>
    <dgm:pt modelId="{AD5A6A19-9EED-4EA1-8DB0-83040FFD6D79}" type="pres">
      <dgm:prSet presAssocID="{69ACB045-C382-46FB-B3C1-E83C7AF7C2A8}" presName="compositeNode" presStyleCnt="0">
        <dgm:presLayoutVars>
          <dgm:bulletEnabled val="1"/>
        </dgm:presLayoutVars>
      </dgm:prSet>
      <dgm:spPr/>
    </dgm:pt>
    <dgm:pt modelId="{9A0BE864-4FF9-429C-B166-D162FC43AF43}" type="pres">
      <dgm:prSet presAssocID="{69ACB045-C382-46FB-B3C1-E83C7AF7C2A8}" presName="bgRect" presStyleLbl="node1" presStyleIdx="0" presStyleCnt="3"/>
      <dgm:spPr/>
      <dgm:t>
        <a:bodyPr/>
        <a:lstStyle/>
        <a:p>
          <a:endParaRPr lang="es-CO"/>
        </a:p>
      </dgm:t>
    </dgm:pt>
    <dgm:pt modelId="{1FCF9A3C-4FB7-4876-95AE-E6F836E9F13C}" type="pres">
      <dgm:prSet presAssocID="{69ACB045-C382-46FB-B3C1-E83C7AF7C2A8}" presName="parentNode" presStyleLbl="node1" presStyleIdx="0" presStyleCnt="3">
        <dgm:presLayoutVars>
          <dgm:chMax val="0"/>
          <dgm:bulletEnabled val="1"/>
        </dgm:presLayoutVars>
      </dgm:prSet>
      <dgm:spPr/>
      <dgm:t>
        <a:bodyPr/>
        <a:lstStyle/>
        <a:p>
          <a:endParaRPr lang="es-CO"/>
        </a:p>
      </dgm:t>
    </dgm:pt>
    <dgm:pt modelId="{898CD1C6-9F72-4F80-BD75-6EC85A0C7503}" type="pres">
      <dgm:prSet presAssocID="{69ACB045-C382-46FB-B3C1-E83C7AF7C2A8}" presName="childNode" presStyleLbl="node1" presStyleIdx="0" presStyleCnt="3">
        <dgm:presLayoutVars>
          <dgm:bulletEnabled val="1"/>
        </dgm:presLayoutVars>
      </dgm:prSet>
      <dgm:spPr/>
      <dgm:t>
        <a:bodyPr/>
        <a:lstStyle/>
        <a:p>
          <a:endParaRPr lang="es-CO"/>
        </a:p>
      </dgm:t>
    </dgm:pt>
    <dgm:pt modelId="{200A94E3-14AC-47E1-A6B7-A07ED124E463}" type="pres">
      <dgm:prSet presAssocID="{7D57904F-B168-418F-A26E-8E41C413821B}" presName="hSp" presStyleCnt="0"/>
      <dgm:spPr/>
    </dgm:pt>
    <dgm:pt modelId="{930FDFE8-1269-420E-8AE2-DF1D6A5D4FD0}" type="pres">
      <dgm:prSet presAssocID="{7D57904F-B168-418F-A26E-8E41C413821B}" presName="vProcSp" presStyleCnt="0"/>
      <dgm:spPr/>
    </dgm:pt>
    <dgm:pt modelId="{F7C12F43-253A-441B-BAB6-B01503746D52}" type="pres">
      <dgm:prSet presAssocID="{7D57904F-B168-418F-A26E-8E41C413821B}" presName="vSp1" presStyleCnt="0"/>
      <dgm:spPr/>
    </dgm:pt>
    <dgm:pt modelId="{1ACE9648-D998-4A14-BAD7-192B7FCEE03E}" type="pres">
      <dgm:prSet presAssocID="{7D57904F-B168-418F-A26E-8E41C413821B}" presName="simulatedConn" presStyleLbl="solidFgAcc1" presStyleIdx="0" presStyleCnt="2"/>
      <dgm:spPr/>
    </dgm:pt>
    <dgm:pt modelId="{80F6A8F4-01BB-4EAC-A9ED-3007F9697A05}" type="pres">
      <dgm:prSet presAssocID="{7D57904F-B168-418F-A26E-8E41C413821B}" presName="vSp2" presStyleCnt="0"/>
      <dgm:spPr/>
    </dgm:pt>
    <dgm:pt modelId="{E77129DF-6735-4D4C-98EC-4D44F389EFC4}" type="pres">
      <dgm:prSet presAssocID="{7D57904F-B168-418F-A26E-8E41C413821B}" presName="sibTrans" presStyleCnt="0"/>
      <dgm:spPr/>
    </dgm:pt>
    <dgm:pt modelId="{4A389C21-6F4F-443D-B5E8-28774C951FDA}" type="pres">
      <dgm:prSet presAssocID="{11CD44C9-5783-4A0C-8492-5672B54D6CB8}" presName="compositeNode" presStyleCnt="0">
        <dgm:presLayoutVars>
          <dgm:bulletEnabled val="1"/>
        </dgm:presLayoutVars>
      </dgm:prSet>
      <dgm:spPr/>
    </dgm:pt>
    <dgm:pt modelId="{5ECFF9A7-2A1F-4F76-8BEE-DB7CAF954A13}" type="pres">
      <dgm:prSet presAssocID="{11CD44C9-5783-4A0C-8492-5672B54D6CB8}" presName="bgRect" presStyleLbl="node1" presStyleIdx="1" presStyleCnt="3" custScaleX="109569" custLinFactNeighborY="-462"/>
      <dgm:spPr/>
      <dgm:t>
        <a:bodyPr/>
        <a:lstStyle/>
        <a:p>
          <a:endParaRPr lang="es-CO"/>
        </a:p>
      </dgm:t>
    </dgm:pt>
    <dgm:pt modelId="{1C2044D7-BA7E-423E-8B98-D7B7935F208E}" type="pres">
      <dgm:prSet presAssocID="{11CD44C9-5783-4A0C-8492-5672B54D6CB8}" presName="parentNode" presStyleLbl="node1" presStyleIdx="1" presStyleCnt="3">
        <dgm:presLayoutVars>
          <dgm:chMax val="0"/>
          <dgm:bulletEnabled val="1"/>
        </dgm:presLayoutVars>
      </dgm:prSet>
      <dgm:spPr/>
      <dgm:t>
        <a:bodyPr/>
        <a:lstStyle/>
        <a:p>
          <a:endParaRPr lang="es-CO"/>
        </a:p>
      </dgm:t>
    </dgm:pt>
    <dgm:pt modelId="{6E809F47-DF69-4AF2-A74B-E6A24CC2A044}" type="pres">
      <dgm:prSet presAssocID="{11CD44C9-5783-4A0C-8492-5672B54D6CB8}" presName="childNode" presStyleLbl="node1" presStyleIdx="1" presStyleCnt="3">
        <dgm:presLayoutVars>
          <dgm:bulletEnabled val="1"/>
        </dgm:presLayoutVars>
      </dgm:prSet>
      <dgm:spPr/>
      <dgm:t>
        <a:bodyPr/>
        <a:lstStyle/>
        <a:p>
          <a:endParaRPr lang="es-CO"/>
        </a:p>
      </dgm:t>
    </dgm:pt>
    <dgm:pt modelId="{CA96CFF5-5039-43D0-9B78-1D1BD491CA0D}" type="pres">
      <dgm:prSet presAssocID="{35F8584B-F0A8-4BEE-9FFD-148FC6685065}" presName="hSp" presStyleCnt="0"/>
      <dgm:spPr/>
    </dgm:pt>
    <dgm:pt modelId="{5DFD6A2E-71E6-47A7-9599-2B037550E460}" type="pres">
      <dgm:prSet presAssocID="{35F8584B-F0A8-4BEE-9FFD-148FC6685065}" presName="vProcSp" presStyleCnt="0"/>
      <dgm:spPr/>
    </dgm:pt>
    <dgm:pt modelId="{B5818F6E-F22C-4A20-BA47-0EE07E89CFC0}" type="pres">
      <dgm:prSet presAssocID="{35F8584B-F0A8-4BEE-9FFD-148FC6685065}" presName="vSp1" presStyleCnt="0"/>
      <dgm:spPr/>
    </dgm:pt>
    <dgm:pt modelId="{28DF15B6-CAC0-459A-8A8A-08400880EC7E}" type="pres">
      <dgm:prSet presAssocID="{35F8584B-F0A8-4BEE-9FFD-148FC6685065}" presName="simulatedConn" presStyleLbl="solidFgAcc1" presStyleIdx="1" presStyleCnt="2"/>
      <dgm:spPr/>
    </dgm:pt>
    <dgm:pt modelId="{F0A102BF-D71E-42A0-854C-2530ED43F448}" type="pres">
      <dgm:prSet presAssocID="{35F8584B-F0A8-4BEE-9FFD-148FC6685065}" presName="vSp2" presStyleCnt="0"/>
      <dgm:spPr/>
    </dgm:pt>
    <dgm:pt modelId="{7361681A-4812-41C4-95EE-00AA1E7F19A2}" type="pres">
      <dgm:prSet presAssocID="{35F8584B-F0A8-4BEE-9FFD-148FC6685065}" presName="sibTrans" presStyleCnt="0"/>
      <dgm:spPr/>
    </dgm:pt>
    <dgm:pt modelId="{3D1A4AC0-7D9C-4008-B12B-384D71BC937D}" type="pres">
      <dgm:prSet presAssocID="{4590EA28-56DB-4F15-BAEF-72098C77F20A}" presName="compositeNode" presStyleCnt="0">
        <dgm:presLayoutVars>
          <dgm:bulletEnabled val="1"/>
        </dgm:presLayoutVars>
      </dgm:prSet>
      <dgm:spPr/>
    </dgm:pt>
    <dgm:pt modelId="{FC32F8FA-3E6F-47E2-BA89-4750EFAC7D0A}" type="pres">
      <dgm:prSet presAssocID="{4590EA28-56DB-4F15-BAEF-72098C77F20A}" presName="bgRect" presStyleLbl="node1" presStyleIdx="2" presStyleCnt="3" custLinFactNeighborX="-1095" custLinFactNeighborY="462"/>
      <dgm:spPr/>
      <dgm:t>
        <a:bodyPr/>
        <a:lstStyle/>
        <a:p>
          <a:endParaRPr lang="es-CO"/>
        </a:p>
      </dgm:t>
    </dgm:pt>
    <dgm:pt modelId="{B339B347-43BA-4164-B118-57653473652B}" type="pres">
      <dgm:prSet presAssocID="{4590EA28-56DB-4F15-BAEF-72098C77F20A}" presName="parentNode" presStyleLbl="node1" presStyleIdx="2" presStyleCnt="3">
        <dgm:presLayoutVars>
          <dgm:chMax val="0"/>
          <dgm:bulletEnabled val="1"/>
        </dgm:presLayoutVars>
      </dgm:prSet>
      <dgm:spPr/>
      <dgm:t>
        <a:bodyPr/>
        <a:lstStyle/>
        <a:p>
          <a:endParaRPr lang="es-CO"/>
        </a:p>
      </dgm:t>
    </dgm:pt>
    <dgm:pt modelId="{1A2F2185-5E7E-4814-AFEF-9E066F4E5C93}" type="pres">
      <dgm:prSet presAssocID="{4590EA28-56DB-4F15-BAEF-72098C77F20A}" presName="childNode" presStyleLbl="node1" presStyleIdx="2" presStyleCnt="3">
        <dgm:presLayoutVars>
          <dgm:bulletEnabled val="1"/>
        </dgm:presLayoutVars>
      </dgm:prSet>
      <dgm:spPr/>
      <dgm:t>
        <a:bodyPr/>
        <a:lstStyle/>
        <a:p>
          <a:endParaRPr lang="es-CO"/>
        </a:p>
      </dgm:t>
    </dgm:pt>
  </dgm:ptLst>
  <dgm:cxnLst>
    <dgm:cxn modelId="{B0F541F0-2A89-4DDB-A0B1-49F4294A8F25}" type="presOf" srcId="{69ACB045-C382-46FB-B3C1-E83C7AF7C2A8}" destId="{9A0BE864-4FF9-429C-B166-D162FC43AF43}" srcOrd="0" destOrd="0" presId="urn:microsoft.com/office/officeart/2005/8/layout/hProcess7#1"/>
    <dgm:cxn modelId="{75C432A6-42E5-4AAB-B74C-425E4833FCB9}" srcId="{0A9C27D2-8305-46B0-86FF-8F0C43E88208}" destId="{69ACB045-C382-46FB-B3C1-E83C7AF7C2A8}" srcOrd="0" destOrd="0" parTransId="{0EFB1596-5417-4E2A-9572-37C1A77E5E1E}" sibTransId="{7D57904F-B168-418F-A26E-8E41C413821B}"/>
    <dgm:cxn modelId="{C6F5A597-109C-402E-AF4D-8206B23D76B3}" type="presOf" srcId="{0A9C27D2-8305-46B0-86FF-8F0C43E88208}" destId="{6F1744B8-4884-4190-8867-6BB6AA6CE0F2}" srcOrd="0" destOrd="0" presId="urn:microsoft.com/office/officeart/2005/8/layout/hProcess7#1"/>
    <dgm:cxn modelId="{FB9FC307-A655-4958-9D15-3CE40C205F0B}" type="presOf" srcId="{D745353E-0DAA-4751-AC07-C97203E9D41A}" destId="{898CD1C6-9F72-4F80-BD75-6EC85A0C7503}" srcOrd="0" destOrd="0" presId="urn:microsoft.com/office/officeart/2005/8/layout/hProcess7#1"/>
    <dgm:cxn modelId="{BD44675C-DCE3-4877-9FB9-A185DA891550}" srcId="{0A9C27D2-8305-46B0-86FF-8F0C43E88208}" destId="{4590EA28-56DB-4F15-BAEF-72098C77F20A}" srcOrd="2" destOrd="0" parTransId="{21275F05-58CC-426F-B3BD-91B781A9C13C}" sibTransId="{EB9C4268-597C-423A-9B56-BE4D8EBC58F0}"/>
    <dgm:cxn modelId="{FFAFFF74-1FB4-48EA-AE52-C9CCCE852502}" type="presOf" srcId="{11CD44C9-5783-4A0C-8492-5672B54D6CB8}" destId="{5ECFF9A7-2A1F-4F76-8BEE-DB7CAF954A13}" srcOrd="0" destOrd="0" presId="urn:microsoft.com/office/officeart/2005/8/layout/hProcess7#1"/>
    <dgm:cxn modelId="{142C56F9-23D1-40A5-B816-861FEE9F2BD2}" type="presOf" srcId="{69ACB045-C382-46FB-B3C1-E83C7AF7C2A8}" destId="{1FCF9A3C-4FB7-4876-95AE-E6F836E9F13C}" srcOrd="1" destOrd="0" presId="urn:microsoft.com/office/officeart/2005/8/layout/hProcess7#1"/>
    <dgm:cxn modelId="{A9F02CA1-ED55-4494-8862-D7CC9F7991B6}" srcId="{4590EA28-56DB-4F15-BAEF-72098C77F20A}" destId="{88077D57-24F5-402D-B848-8B69B8F195BB}" srcOrd="0" destOrd="0" parTransId="{0383D38F-A5E5-4FF8-86A8-BDAB9376C9EC}" sibTransId="{E93AB611-731D-407E-A977-D6B4F36BE0AA}"/>
    <dgm:cxn modelId="{E833519C-71C9-4878-8691-21DF7D558B11}" srcId="{69ACB045-C382-46FB-B3C1-E83C7AF7C2A8}" destId="{D745353E-0DAA-4751-AC07-C97203E9D41A}" srcOrd="0" destOrd="0" parTransId="{6A2EB816-774D-498A-B97A-4527AADA4CB1}" sibTransId="{39313DB1-294C-4178-BED9-F3D378D295E1}"/>
    <dgm:cxn modelId="{8C9FDD2B-7393-4F7A-ACE2-40331A6210F8}" type="presOf" srcId="{4590EA28-56DB-4F15-BAEF-72098C77F20A}" destId="{B339B347-43BA-4164-B118-57653473652B}" srcOrd="1" destOrd="0" presId="urn:microsoft.com/office/officeart/2005/8/layout/hProcess7#1"/>
    <dgm:cxn modelId="{29494717-60D6-440E-9947-97204E5E94F8}" type="presOf" srcId="{4590EA28-56DB-4F15-BAEF-72098C77F20A}" destId="{FC32F8FA-3E6F-47E2-BA89-4750EFAC7D0A}" srcOrd="0" destOrd="0" presId="urn:microsoft.com/office/officeart/2005/8/layout/hProcess7#1"/>
    <dgm:cxn modelId="{B137697F-32DC-429D-9227-6FA411ECAF9A}" type="presOf" srcId="{E81DD6F1-69F0-4FD4-B25E-A7B424E718BA}" destId="{6E809F47-DF69-4AF2-A74B-E6A24CC2A044}" srcOrd="0" destOrd="0" presId="urn:microsoft.com/office/officeart/2005/8/layout/hProcess7#1"/>
    <dgm:cxn modelId="{93050408-3783-4408-BFD5-94E6A448FD69}" srcId="{0A9C27D2-8305-46B0-86FF-8F0C43E88208}" destId="{11CD44C9-5783-4A0C-8492-5672B54D6CB8}" srcOrd="1" destOrd="0" parTransId="{19A08CCF-7BAF-400C-A208-8A592DE5E84F}" sibTransId="{35F8584B-F0A8-4BEE-9FFD-148FC6685065}"/>
    <dgm:cxn modelId="{7F32C0DA-7460-494B-8FC7-1866DBA83297}" type="presOf" srcId="{11CD44C9-5783-4A0C-8492-5672B54D6CB8}" destId="{1C2044D7-BA7E-423E-8B98-D7B7935F208E}" srcOrd="1" destOrd="0" presId="urn:microsoft.com/office/officeart/2005/8/layout/hProcess7#1"/>
    <dgm:cxn modelId="{D3645B78-7FDF-4726-9784-881FE7FD55AD}" srcId="{11CD44C9-5783-4A0C-8492-5672B54D6CB8}" destId="{E81DD6F1-69F0-4FD4-B25E-A7B424E718BA}" srcOrd="0" destOrd="0" parTransId="{7F575264-ED43-482D-9F8C-437A8C29B357}" sibTransId="{859095B1-E7ED-447B-A7C9-C766FDAE3108}"/>
    <dgm:cxn modelId="{6559B043-3F75-4739-8654-F715D0E91BF1}" type="presOf" srcId="{88077D57-24F5-402D-B848-8B69B8F195BB}" destId="{1A2F2185-5E7E-4814-AFEF-9E066F4E5C93}" srcOrd="0" destOrd="0" presId="urn:microsoft.com/office/officeart/2005/8/layout/hProcess7#1"/>
    <dgm:cxn modelId="{9C448F68-6B41-476F-94B8-BA05FE2F44D2}" type="presParOf" srcId="{6F1744B8-4884-4190-8867-6BB6AA6CE0F2}" destId="{AD5A6A19-9EED-4EA1-8DB0-83040FFD6D79}" srcOrd="0" destOrd="0" presId="urn:microsoft.com/office/officeart/2005/8/layout/hProcess7#1"/>
    <dgm:cxn modelId="{562F60E5-E109-4B1A-B52F-B2CDCEE633FF}" type="presParOf" srcId="{AD5A6A19-9EED-4EA1-8DB0-83040FFD6D79}" destId="{9A0BE864-4FF9-429C-B166-D162FC43AF43}" srcOrd="0" destOrd="0" presId="urn:microsoft.com/office/officeart/2005/8/layout/hProcess7#1"/>
    <dgm:cxn modelId="{5C95CC71-C249-44B0-9573-B75FCFB682D1}" type="presParOf" srcId="{AD5A6A19-9EED-4EA1-8DB0-83040FFD6D79}" destId="{1FCF9A3C-4FB7-4876-95AE-E6F836E9F13C}" srcOrd="1" destOrd="0" presId="urn:microsoft.com/office/officeart/2005/8/layout/hProcess7#1"/>
    <dgm:cxn modelId="{CDEA5F5D-E357-4FF8-BFC4-F59139E3EEA8}" type="presParOf" srcId="{AD5A6A19-9EED-4EA1-8DB0-83040FFD6D79}" destId="{898CD1C6-9F72-4F80-BD75-6EC85A0C7503}" srcOrd="2" destOrd="0" presId="urn:microsoft.com/office/officeart/2005/8/layout/hProcess7#1"/>
    <dgm:cxn modelId="{CAE88C88-0E69-4AE4-A1F0-B1B2A22D27F6}" type="presParOf" srcId="{6F1744B8-4884-4190-8867-6BB6AA6CE0F2}" destId="{200A94E3-14AC-47E1-A6B7-A07ED124E463}" srcOrd="1" destOrd="0" presId="urn:microsoft.com/office/officeart/2005/8/layout/hProcess7#1"/>
    <dgm:cxn modelId="{FBE3E9CC-3354-4370-8C0A-E00E982482A2}" type="presParOf" srcId="{6F1744B8-4884-4190-8867-6BB6AA6CE0F2}" destId="{930FDFE8-1269-420E-8AE2-DF1D6A5D4FD0}" srcOrd="2" destOrd="0" presId="urn:microsoft.com/office/officeart/2005/8/layout/hProcess7#1"/>
    <dgm:cxn modelId="{916DDF1E-ABE8-434D-B3F1-CEC79C268C0F}" type="presParOf" srcId="{930FDFE8-1269-420E-8AE2-DF1D6A5D4FD0}" destId="{F7C12F43-253A-441B-BAB6-B01503746D52}" srcOrd="0" destOrd="0" presId="urn:microsoft.com/office/officeart/2005/8/layout/hProcess7#1"/>
    <dgm:cxn modelId="{6B64F58E-6EC2-4114-8871-C39DE8CF5F98}" type="presParOf" srcId="{930FDFE8-1269-420E-8AE2-DF1D6A5D4FD0}" destId="{1ACE9648-D998-4A14-BAD7-192B7FCEE03E}" srcOrd="1" destOrd="0" presId="urn:microsoft.com/office/officeart/2005/8/layout/hProcess7#1"/>
    <dgm:cxn modelId="{6222C0FA-F415-4923-89F8-CF9DE75C72D6}" type="presParOf" srcId="{930FDFE8-1269-420E-8AE2-DF1D6A5D4FD0}" destId="{80F6A8F4-01BB-4EAC-A9ED-3007F9697A05}" srcOrd="2" destOrd="0" presId="urn:microsoft.com/office/officeart/2005/8/layout/hProcess7#1"/>
    <dgm:cxn modelId="{26FA7259-0CEB-45D9-A8DF-FE693E9C95DA}" type="presParOf" srcId="{6F1744B8-4884-4190-8867-6BB6AA6CE0F2}" destId="{E77129DF-6735-4D4C-98EC-4D44F389EFC4}" srcOrd="3" destOrd="0" presId="urn:microsoft.com/office/officeart/2005/8/layout/hProcess7#1"/>
    <dgm:cxn modelId="{7B18805D-D788-487A-9BA7-577809A61BAA}" type="presParOf" srcId="{6F1744B8-4884-4190-8867-6BB6AA6CE0F2}" destId="{4A389C21-6F4F-443D-B5E8-28774C951FDA}" srcOrd="4" destOrd="0" presId="urn:microsoft.com/office/officeart/2005/8/layout/hProcess7#1"/>
    <dgm:cxn modelId="{6E55E236-D4E5-4B42-AC88-007F725B80F9}" type="presParOf" srcId="{4A389C21-6F4F-443D-B5E8-28774C951FDA}" destId="{5ECFF9A7-2A1F-4F76-8BEE-DB7CAF954A13}" srcOrd="0" destOrd="0" presId="urn:microsoft.com/office/officeart/2005/8/layout/hProcess7#1"/>
    <dgm:cxn modelId="{24160D46-7ADF-4F96-A57D-E30797B3961B}" type="presParOf" srcId="{4A389C21-6F4F-443D-B5E8-28774C951FDA}" destId="{1C2044D7-BA7E-423E-8B98-D7B7935F208E}" srcOrd="1" destOrd="0" presId="urn:microsoft.com/office/officeart/2005/8/layout/hProcess7#1"/>
    <dgm:cxn modelId="{B9FB5127-9AC9-440D-8B64-57F67BD073CF}" type="presParOf" srcId="{4A389C21-6F4F-443D-B5E8-28774C951FDA}" destId="{6E809F47-DF69-4AF2-A74B-E6A24CC2A044}" srcOrd="2" destOrd="0" presId="urn:microsoft.com/office/officeart/2005/8/layout/hProcess7#1"/>
    <dgm:cxn modelId="{672B8A78-8469-4033-939C-9B7C2286F0F6}" type="presParOf" srcId="{6F1744B8-4884-4190-8867-6BB6AA6CE0F2}" destId="{CA96CFF5-5039-43D0-9B78-1D1BD491CA0D}" srcOrd="5" destOrd="0" presId="urn:microsoft.com/office/officeart/2005/8/layout/hProcess7#1"/>
    <dgm:cxn modelId="{9D3DEB79-BC0F-43D2-9085-DF376D74705C}" type="presParOf" srcId="{6F1744B8-4884-4190-8867-6BB6AA6CE0F2}" destId="{5DFD6A2E-71E6-47A7-9599-2B037550E460}" srcOrd="6" destOrd="0" presId="urn:microsoft.com/office/officeart/2005/8/layout/hProcess7#1"/>
    <dgm:cxn modelId="{FD0A5A12-C782-48A1-8DA8-BF87E0B90DA4}" type="presParOf" srcId="{5DFD6A2E-71E6-47A7-9599-2B037550E460}" destId="{B5818F6E-F22C-4A20-BA47-0EE07E89CFC0}" srcOrd="0" destOrd="0" presId="urn:microsoft.com/office/officeart/2005/8/layout/hProcess7#1"/>
    <dgm:cxn modelId="{EDB8B601-833E-4CDF-93F9-B1FC4AEA039D}" type="presParOf" srcId="{5DFD6A2E-71E6-47A7-9599-2B037550E460}" destId="{28DF15B6-CAC0-459A-8A8A-08400880EC7E}" srcOrd="1" destOrd="0" presId="urn:microsoft.com/office/officeart/2005/8/layout/hProcess7#1"/>
    <dgm:cxn modelId="{1C3063C5-19BB-4F88-AF0C-44F6B4B83E37}" type="presParOf" srcId="{5DFD6A2E-71E6-47A7-9599-2B037550E460}" destId="{F0A102BF-D71E-42A0-854C-2530ED43F448}" srcOrd="2" destOrd="0" presId="urn:microsoft.com/office/officeart/2005/8/layout/hProcess7#1"/>
    <dgm:cxn modelId="{830B7897-4241-46AF-B2E4-E5E49060CCC5}" type="presParOf" srcId="{6F1744B8-4884-4190-8867-6BB6AA6CE0F2}" destId="{7361681A-4812-41C4-95EE-00AA1E7F19A2}" srcOrd="7" destOrd="0" presId="urn:microsoft.com/office/officeart/2005/8/layout/hProcess7#1"/>
    <dgm:cxn modelId="{2B3F4455-A807-4A17-8805-272CAEE4C03B}" type="presParOf" srcId="{6F1744B8-4884-4190-8867-6BB6AA6CE0F2}" destId="{3D1A4AC0-7D9C-4008-B12B-384D71BC937D}" srcOrd="8" destOrd="0" presId="urn:microsoft.com/office/officeart/2005/8/layout/hProcess7#1"/>
    <dgm:cxn modelId="{71381401-AF2D-4536-AE0E-7605457F48E7}" type="presParOf" srcId="{3D1A4AC0-7D9C-4008-B12B-384D71BC937D}" destId="{FC32F8FA-3E6F-47E2-BA89-4750EFAC7D0A}" srcOrd="0" destOrd="0" presId="urn:microsoft.com/office/officeart/2005/8/layout/hProcess7#1"/>
    <dgm:cxn modelId="{8B1A26D8-DB35-4F9D-9858-A633B76A589A}" type="presParOf" srcId="{3D1A4AC0-7D9C-4008-B12B-384D71BC937D}" destId="{B339B347-43BA-4164-B118-57653473652B}" srcOrd="1" destOrd="0" presId="urn:microsoft.com/office/officeart/2005/8/layout/hProcess7#1"/>
    <dgm:cxn modelId="{CD8F5AFD-C412-4B0F-A191-EE5FACB90D82}" type="presParOf" srcId="{3D1A4AC0-7D9C-4008-B12B-384D71BC937D}" destId="{1A2F2185-5E7E-4814-AFEF-9E066F4E5C93}" srcOrd="2" destOrd="0" presId="urn:microsoft.com/office/officeart/2005/8/layout/hProcess7#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E1BBDF9-2B5C-4A10-B93F-B67EBB2044F9}" type="doc">
      <dgm:prSet loTypeId="urn:microsoft.com/office/officeart/2005/8/layout/process3#1" loCatId="process" qsTypeId="urn:microsoft.com/office/officeart/2005/8/quickstyle/3d1#2" qsCatId="3D" csTypeId="urn:microsoft.com/office/officeart/2005/8/colors/colorful1#1" csCatId="colorful" phldr="1"/>
      <dgm:spPr/>
      <dgm:t>
        <a:bodyPr/>
        <a:lstStyle/>
        <a:p>
          <a:endParaRPr lang="es-CO"/>
        </a:p>
      </dgm:t>
    </dgm:pt>
    <dgm:pt modelId="{63B537E2-389C-43DC-9CE1-07C4CFE7C8D7}">
      <dgm:prSet phldrT="[Texto]"/>
      <dgm:spPr/>
      <dgm:t>
        <a:bodyPr/>
        <a:lstStyle/>
        <a:p>
          <a:r>
            <a:rPr lang="es-CO" b="1" dirty="0" smtClean="0">
              <a:solidFill>
                <a:schemeClr val="bg2">
                  <a:lumMod val="10000"/>
                </a:schemeClr>
              </a:solidFill>
            </a:rPr>
            <a:t>Fase Latente</a:t>
          </a:r>
          <a:endParaRPr lang="es-CO" b="1" dirty="0">
            <a:solidFill>
              <a:schemeClr val="bg2">
                <a:lumMod val="10000"/>
              </a:schemeClr>
            </a:solidFill>
          </a:endParaRPr>
        </a:p>
      </dgm:t>
    </dgm:pt>
    <dgm:pt modelId="{BCC7A729-B926-4F32-BA2B-FC0F5736CEE2}" type="parTrans" cxnId="{5C98C204-6D6E-428B-893B-1A4DC6A73CA0}">
      <dgm:prSet/>
      <dgm:spPr/>
      <dgm:t>
        <a:bodyPr/>
        <a:lstStyle/>
        <a:p>
          <a:endParaRPr lang="es-CO">
            <a:solidFill>
              <a:schemeClr val="bg2">
                <a:lumMod val="10000"/>
              </a:schemeClr>
            </a:solidFill>
          </a:endParaRPr>
        </a:p>
      </dgm:t>
    </dgm:pt>
    <dgm:pt modelId="{31909394-4D4F-4AAC-9277-7A2F26A481F0}" type="sibTrans" cxnId="{5C98C204-6D6E-428B-893B-1A4DC6A73CA0}">
      <dgm:prSet/>
      <dgm:spPr/>
      <dgm:t>
        <a:bodyPr/>
        <a:lstStyle/>
        <a:p>
          <a:endParaRPr lang="es-CO">
            <a:solidFill>
              <a:schemeClr val="bg2">
                <a:lumMod val="10000"/>
              </a:schemeClr>
            </a:solidFill>
          </a:endParaRPr>
        </a:p>
      </dgm:t>
    </dgm:pt>
    <dgm:pt modelId="{5D0A99F1-D245-4CE5-A233-FF24E8DBB84B}">
      <dgm:prSet phldrT="[Texto]" custT="1"/>
      <dgm:spPr/>
      <dgm:t>
        <a:bodyPr/>
        <a:lstStyle/>
        <a:p>
          <a:r>
            <a:rPr lang="es-CO" sz="2400" dirty="0" smtClean="0">
              <a:solidFill>
                <a:schemeClr val="bg2">
                  <a:lumMod val="10000"/>
                </a:schemeClr>
              </a:solidFill>
            </a:rPr>
            <a:t>Aparición de contracciones</a:t>
          </a:r>
          <a:endParaRPr lang="es-CO" sz="2400" dirty="0">
            <a:solidFill>
              <a:schemeClr val="bg2">
                <a:lumMod val="10000"/>
              </a:schemeClr>
            </a:solidFill>
          </a:endParaRPr>
        </a:p>
      </dgm:t>
    </dgm:pt>
    <dgm:pt modelId="{66000084-8244-44DD-A4D4-C2261CEBC7CA}" type="parTrans" cxnId="{3E547774-D912-42B2-BF32-5FDF1C4EB9B1}">
      <dgm:prSet/>
      <dgm:spPr/>
      <dgm:t>
        <a:bodyPr/>
        <a:lstStyle/>
        <a:p>
          <a:endParaRPr lang="es-CO">
            <a:solidFill>
              <a:schemeClr val="bg2">
                <a:lumMod val="10000"/>
              </a:schemeClr>
            </a:solidFill>
          </a:endParaRPr>
        </a:p>
      </dgm:t>
    </dgm:pt>
    <dgm:pt modelId="{45D9BB57-DBA4-47C7-8B1D-4B62E9933A83}" type="sibTrans" cxnId="{3E547774-D912-42B2-BF32-5FDF1C4EB9B1}">
      <dgm:prSet/>
      <dgm:spPr/>
      <dgm:t>
        <a:bodyPr/>
        <a:lstStyle/>
        <a:p>
          <a:endParaRPr lang="es-CO">
            <a:solidFill>
              <a:schemeClr val="bg2">
                <a:lumMod val="10000"/>
              </a:schemeClr>
            </a:solidFill>
          </a:endParaRPr>
        </a:p>
      </dgm:t>
    </dgm:pt>
    <dgm:pt modelId="{1FC800A4-627E-41FB-BC4D-255F0210AAF6}">
      <dgm:prSet phldrT="[Texto]"/>
      <dgm:spPr/>
      <dgm:t>
        <a:bodyPr/>
        <a:lstStyle/>
        <a:p>
          <a:r>
            <a:rPr lang="es-CO" b="1" dirty="0" smtClean="0">
              <a:solidFill>
                <a:schemeClr val="bg2">
                  <a:lumMod val="10000"/>
                </a:schemeClr>
              </a:solidFill>
            </a:rPr>
            <a:t>Fase Activa</a:t>
          </a:r>
          <a:endParaRPr lang="es-CO" b="1" dirty="0">
            <a:solidFill>
              <a:schemeClr val="bg2">
                <a:lumMod val="10000"/>
              </a:schemeClr>
            </a:solidFill>
          </a:endParaRPr>
        </a:p>
      </dgm:t>
    </dgm:pt>
    <dgm:pt modelId="{867A3E7A-B719-437A-9BD0-D35D1FB80DA5}" type="parTrans" cxnId="{E830EC89-53D2-44C8-B7F3-8FB259B2D698}">
      <dgm:prSet/>
      <dgm:spPr/>
      <dgm:t>
        <a:bodyPr/>
        <a:lstStyle/>
        <a:p>
          <a:endParaRPr lang="es-CO">
            <a:solidFill>
              <a:schemeClr val="bg2">
                <a:lumMod val="10000"/>
              </a:schemeClr>
            </a:solidFill>
          </a:endParaRPr>
        </a:p>
      </dgm:t>
    </dgm:pt>
    <dgm:pt modelId="{2F7FE076-353C-4E0E-9CE0-F46CAA95EA60}" type="sibTrans" cxnId="{E830EC89-53D2-44C8-B7F3-8FB259B2D698}">
      <dgm:prSet/>
      <dgm:spPr/>
      <dgm:t>
        <a:bodyPr/>
        <a:lstStyle/>
        <a:p>
          <a:endParaRPr lang="es-CO">
            <a:solidFill>
              <a:schemeClr val="bg2">
                <a:lumMod val="10000"/>
              </a:schemeClr>
            </a:solidFill>
          </a:endParaRPr>
        </a:p>
      </dgm:t>
    </dgm:pt>
    <dgm:pt modelId="{362C5B76-B709-4E73-94DB-2BE2426C547F}">
      <dgm:prSet phldrT="[Texto]" custT="1"/>
      <dgm:spPr/>
      <dgm:t>
        <a:bodyPr/>
        <a:lstStyle/>
        <a:p>
          <a:r>
            <a:rPr lang="es-ES" sz="2400" dirty="0" smtClean="0">
              <a:solidFill>
                <a:schemeClr val="bg2">
                  <a:lumMod val="10000"/>
                </a:schemeClr>
              </a:solidFill>
            </a:rPr>
            <a:t>Dilatación &gt; a 6</a:t>
          </a:r>
          <a:endParaRPr lang="es-CO" sz="2400" dirty="0">
            <a:solidFill>
              <a:schemeClr val="bg2">
                <a:lumMod val="10000"/>
              </a:schemeClr>
            </a:solidFill>
          </a:endParaRPr>
        </a:p>
      </dgm:t>
    </dgm:pt>
    <dgm:pt modelId="{42E92B0E-0B9E-4FBE-9E9C-A22EF01CDBB8}" type="parTrans" cxnId="{90E497C2-8FD5-46C5-BE27-17FAE026C719}">
      <dgm:prSet/>
      <dgm:spPr/>
      <dgm:t>
        <a:bodyPr/>
        <a:lstStyle/>
        <a:p>
          <a:endParaRPr lang="es-CO">
            <a:solidFill>
              <a:schemeClr val="bg2">
                <a:lumMod val="10000"/>
              </a:schemeClr>
            </a:solidFill>
          </a:endParaRPr>
        </a:p>
      </dgm:t>
    </dgm:pt>
    <dgm:pt modelId="{13E09141-69AA-433E-AE26-C8A22BC7771C}" type="sibTrans" cxnId="{90E497C2-8FD5-46C5-BE27-17FAE026C719}">
      <dgm:prSet/>
      <dgm:spPr/>
      <dgm:t>
        <a:bodyPr/>
        <a:lstStyle/>
        <a:p>
          <a:endParaRPr lang="es-CO">
            <a:solidFill>
              <a:schemeClr val="bg2">
                <a:lumMod val="10000"/>
              </a:schemeClr>
            </a:solidFill>
          </a:endParaRPr>
        </a:p>
      </dgm:t>
    </dgm:pt>
    <dgm:pt modelId="{2C81EA0A-D754-40AE-84A8-3F10C914B047}">
      <dgm:prSet phldrT="[Texto]" custT="1"/>
      <dgm:spPr/>
      <dgm:t>
        <a:bodyPr/>
        <a:lstStyle/>
        <a:p>
          <a:r>
            <a:rPr lang="es-CO" sz="2400" dirty="0" smtClean="0">
              <a:solidFill>
                <a:schemeClr val="bg2">
                  <a:lumMod val="10000"/>
                </a:schemeClr>
              </a:solidFill>
            </a:rPr>
            <a:t>Hasta 6 cms </a:t>
          </a:r>
          <a:endParaRPr lang="es-CO" sz="2400" dirty="0">
            <a:solidFill>
              <a:schemeClr val="bg2">
                <a:lumMod val="10000"/>
              </a:schemeClr>
            </a:solidFill>
          </a:endParaRPr>
        </a:p>
      </dgm:t>
    </dgm:pt>
    <dgm:pt modelId="{B165D900-5129-433B-9F82-E5074CD67B12}" type="parTrans" cxnId="{EED6CCEE-29A3-443A-8D32-4AEA52850CEB}">
      <dgm:prSet/>
      <dgm:spPr/>
      <dgm:t>
        <a:bodyPr/>
        <a:lstStyle/>
        <a:p>
          <a:endParaRPr lang="es-CO"/>
        </a:p>
      </dgm:t>
    </dgm:pt>
    <dgm:pt modelId="{D5ED283E-907B-4687-A44D-7E4C2C77CFF7}" type="sibTrans" cxnId="{EED6CCEE-29A3-443A-8D32-4AEA52850CEB}">
      <dgm:prSet/>
      <dgm:spPr/>
      <dgm:t>
        <a:bodyPr/>
        <a:lstStyle/>
        <a:p>
          <a:endParaRPr lang="es-CO"/>
        </a:p>
      </dgm:t>
    </dgm:pt>
    <dgm:pt modelId="{468810DC-25A6-495E-A0CE-7876670AFDB8}">
      <dgm:prSet phldrT="[Texto]"/>
      <dgm:spPr/>
      <dgm:t>
        <a:bodyPr/>
        <a:lstStyle/>
        <a:p>
          <a:endParaRPr lang="es-CO" sz="2600" dirty="0">
            <a:solidFill>
              <a:schemeClr val="bg2">
                <a:lumMod val="10000"/>
              </a:schemeClr>
            </a:solidFill>
          </a:endParaRPr>
        </a:p>
      </dgm:t>
    </dgm:pt>
    <dgm:pt modelId="{37047B5B-1893-410A-A815-9CAEA94F767C}" type="parTrans" cxnId="{634BD7B5-0F55-4F6B-B9B5-39CADDD3303E}">
      <dgm:prSet/>
      <dgm:spPr/>
      <dgm:t>
        <a:bodyPr/>
        <a:lstStyle/>
        <a:p>
          <a:endParaRPr lang="es-CO"/>
        </a:p>
      </dgm:t>
    </dgm:pt>
    <dgm:pt modelId="{7EBEA175-C570-4C6E-8B08-ECF96A40539E}" type="sibTrans" cxnId="{634BD7B5-0F55-4F6B-B9B5-39CADDD3303E}">
      <dgm:prSet/>
      <dgm:spPr/>
      <dgm:t>
        <a:bodyPr/>
        <a:lstStyle/>
        <a:p>
          <a:endParaRPr lang="es-CO"/>
        </a:p>
      </dgm:t>
    </dgm:pt>
    <dgm:pt modelId="{06EDF841-AA8D-4B7A-AC4A-436311DC8021}">
      <dgm:prSet phldrT="[Texto]" custT="1"/>
      <dgm:spPr/>
      <dgm:t>
        <a:bodyPr/>
        <a:lstStyle/>
        <a:p>
          <a:r>
            <a:rPr lang="es-ES" sz="2400" dirty="0" smtClean="0">
              <a:solidFill>
                <a:schemeClr val="bg2">
                  <a:lumMod val="10000"/>
                </a:schemeClr>
              </a:solidFill>
            </a:rPr>
            <a:t>Dinámica uterina regular</a:t>
          </a:r>
          <a:r>
            <a:rPr lang="es-ES" sz="2600" dirty="0" smtClean="0">
              <a:solidFill>
                <a:schemeClr val="bg2">
                  <a:lumMod val="10000"/>
                </a:schemeClr>
              </a:solidFill>
            </a:rPr>
            <a:t>.</a:t>
          </a:r>
          <a:endParaRPr lang="es-CO" sz="2600" dirty="0">
            <a:solidFill>
              <a:schemeClr val="bg2">
                <a:lumMod val="10000"/>
              </a:schemeClr>
            </a:solidFill>
          </a:endParaRPr>
        </a:p>
      </dgm:t>
    </dgm:pt>
    <dgm:pt modelId="{CD2798DA-ECF8-4D17-AA9E-2E4CE6C5CB4E}" type="parTrans" cxnId="{5D1E85C8-36A5-4EE2-9109-8C921E11D06C}">
      <dgm:prSet/>
      <dgm:spPr/>
      <dgm:t>
        <a:bodyPr/>
        <a:lstStyle/>
        <a:p>
          <a:endParaRPr lang="es-CO"/>
        </a:p>
      </dgm:t>
    </dgm:pt>
    <dgm:pt modelId="{69A52EE4-4E73-434F-B5DE-26FB4891AB86}" type="sibTrans" cxnId="{5D1E85C8-36A5-4EE2-9109-8C921E11D06C}">
      <dgm:prSet/>
      <dgm:spPr/>
      <dgm:t>
        <a:bodyPr/>
        <a:lstStyle/>
        <a:p>
          <a:endParaRPr lang="es-CO"/>
        </a:p>
      </dgm:t>
    </dgm:pt>
    <dgm:pt modelId="{0649DBA6-5F66-48B3-BA47-F56E72E91C3B}" type="pres">
      <dgm:prSet presAssocID="{6E1BBDF9-2B5C-4A10-B93F-B67EBB2044F9}" presName="linearFlow" presStyleCnt="0">
        <dgm:presLayoutVars>
          <dgm:dir/>
          <dgm:animLvl val="lvl"/>
          <dgm:resizeHandles val="exact"/>
        </dgm:presLayoutVars>
      </dgm:prSet>
      <dgm:spPr/>
      <dgm:t>
        <a:bodyPr/>
        <a:lstStyle/>
        <a:p>
          <a:endParaRPr lang="es-CO"/>
        </a:p>
      </dgm:t>
    </dgm:pt>
    <dgm:pt modelId="{7D3451BA-58E3-42D3-8B2F-F589F6EAF32F}" type="pres">
      <dgm:prSet presAssocID="{63B537E2-389C-43DC-9CE1-07C4CFE7C8D7}" presName="composite" presStyleCnt="0"/>
      <dgm:spPr/>
    </dgm:pt>
    <dgm:pt modelId="{CCCBA0B8-D3DC-4BFE-86B4-56A76C04E23D}" type="pres">
      <dgm:prSet presAssocID="{63B537E2-389C-43DC-9CE1-07C4CFE7C8D7}" presName="parTx" presStyleLbl="node1" presStyleIdx="0" presStyleCnt="2">
        <dgm:presLayoutVars>
          <dgm:chMax val="0"/>
          <dgm:chPref val="0"/>
          <dgm:bulletEnabled val="1"/>
        </dgm:presLayoutVars>
      </dgm:prSet>
      <dgm:spPr/>
      <dgm:t>
        <a:bodyPr/>
        <a:lstStyle/>
        <a:p>
          <a:endParaRPr lang="es-CO"/>
        </a:p>
      </dgm:t>
    </dgm:pt>
    <dgm:pt modelId="{3484640D-83EC-43A7-95C2-BA75881673BC}" type="pres">
      <dgm:prSet presAssocID="{63B537E2-389C-43DC-9CE1-07C4CFE7C8D7}" presName="parSh" presStyleLbl="node1" presStyleIdx="0" presStyleCnt="2"/>
      <dgm:spPr/>
      <dgm:t>
        <a:bodyPr/>
        <a:lstStyle/>
        <a:p>
          <a:endParaRPr lang="es-CO"/>
        </a:p>
      </dgm:t>
    </dgm:pt>
    <dgm:pt modelId="{017C7A95-26D2-4F40-89C1-D10F6684F096}" type="pres">
      <dgm:prSet presAssocID="{63B537E2-389C-43DC-9CE1-07C4CFE7C8D7}" presName="desTx" presStyleLbl="fgAcc1" presStyleIdx="0" presStyleCnt="2">
        <dgm:presLayoutVars>
          <dgm:bulletEnabled val="1"/>
        </dgm:presLayoutVars>
      </dgm:prSet>
      <dgm:spPr/>
      <dgm:t>
        <a:bodyPr/>
        <a:lstStyle/>
        <a:p>
          <a:endParaRPr lang="es-CO"/>
        </a:p>
      </dgm:t>
    </dgm:pt>
    <dgm:pt modelId="{5196BD9F-B39F-447D-BF28-C84CF34FB521}" type="pres">
      <dgm:prSet presAssocID="{31909394-4D4F-4AAC-9277-7A2F26A481F0}" presName="sibTrans" presStyleLbl="sibTrans2D1" presStyleIdx="0" presStyleCnt="1"/>
      <dgm:spPr/>
      <dgm:t>
        <a:bodyPr/>
        <a:lstStyle/>
        <a:p>
          <a:endParaRPr lang="es-CO"/>
        </a:p>
      </dgm:t>
    </dgm:pt>
    <dgm:pt modelId="{E7461430-39F1-4806-977B-C24E828D3AC4}" type="pres">
      <dgm:prSet presAssocID="{31909394-4D4F-4AAC-9277-7A2F26A481F0}" presName="connTx" presStyleLbl="sibTrans2D1" presStyleIdx="0" presStyleCnt="1"/>
      <dgm:spPr/>
      <dgm:t>
        <a:bodyPr/>
        <a:lstStyle/>
        <a:p>
          <a:endParaRPr lang="es-CO"/>
        </a:p>
      </dgm:t>
    </dgm:pt>
    <dgm:pt modelId="{317808EB-C142-4245-BD51-BF9E98A254A3}" type="pres">
      <dgm:prSet presAssocID="{1FC800A4-627E-41FB-BC4D-255F0210AAF6}" presName="composite" presStyleCnt="0"/>
      <dgm:spPr/>
    </dgm:pt>
    <dgm:pt modelId="{8567845A-83D5-4581-968B-41BBA478C7A1}" type="pres">
      <dgm:prSet presAssocID="{1FC800A4-627E-41FB-BC4D-255F0210AAF6}" presName="parTx" presStyleLbl="node1" presStyleIdx="0" presStyleCnt="2">
        <dgm:presLayoutVars>
          <dgm:chMax val="0"/>
          <dgm:chPref val="0"/>
          <dgm:bulletEnabled val="1"/>
        </dgm:presLayoutVars>
      </dgm:prSet>
      <dgm:spPr/>
      <dgm:t>
        <a:bodyPr/>
        <a:lstStyle/>
        <a:p>
          <a:endParaRPr lang="es-CO"/>
        </a:p>
      </dgm:t>
    </dgm:pt>
    <dgm:pt modelId="{8D6ED32F-80D5-45F8-B91C-F94AEA2B8D27}" type="pres">
      <dgm:prSet presAssocID="{1FC800A4-627E-41FB-BC4D-255F0210AAF6}" presName="parSh" presStyleLbl="node1" presStyleIdx="1" presStyleCnt="2"/>
      <dgm:spPr/>
      <dgm:t>
        <a:bodyPr/>
        <a:lstStyle/>
        <a:p>
          <a:endParaRPr lang="es-CO"/>
        </a:p>
      </dgm:t>
    </dgm:pt>
    <dgm:pt modelId="{519AD1A2-7D05-4DFE-B237-37632D4BA460}" type="pres">
      <dgm:prSet presAssocID="{1FC800A4-627E-41FB-BC4D-255F0210AAF6}" presName="desTx" presStyleLbl="fgAcc1" presStyleIdx="1" presStyleCnt="2">
        <dgm:presLayoutVars>
          <dgm:bulletEnabled val="1"/>
        </dgm:presLayoutVars>
      </dgm:prSet>
      <dgm:spPr/>
      <dgm:t>
        <a:bodyPr/>
        <a:lstStyle/>
        <a:p>
          <a:endParaRPr lang="es-CO"/>
        </a:p>
      </dgm:t>
    </dgm:pt>
  </dgm:ptLst>
  <dgm:cxnLst>
    <dgm:cxn modelId="{A061E568-B544-4B21-B9C0-1A92A24F1DA4}" type="presOf" srcId="{362C5B76-B709-4E73-94DB-2BE2426C547F}" destId="{519AD1A2-7D05-4DFE-B237-37632D4BA460}" srcOrd="0" destOrd="0" presId="urn:microsoft.com/office/officeart/2005/8/layout/process3#1"/>
    <dgm:cxn modelId="{5C98C204-6D6E-428B-893B-1A4DC6A73CA0}" srcId="{6E1BBDF9-2B5C-4A10-B93F-B67EBB2044F9}" destId="{63B537E2-389C-43DC-9CE1-07C4CFE7C8D7}" srcOrd="0" destOrd="0" parTransId="{BCC7A729-B926-4F32-BA2B-FC0F5736CEE2}" sibTransId="{31909394-4D4F-4AAC-9277-7A2F26A481F0}"/>
    <dgm:cxn modelId="{CF4902AF-30B4-488F-9570-D515BC02A450}" type="presOf" srcId="{5D0A99F1-D245-4CE5-A233-FF24E8DBB84B}" destId="{017C7A95-26D2-4F40-89C1-D10F6684F096}" srcOrd="0" destOrd="0" presId="urn:microsoft.com/office/officeart/2005/8/layout/process3#1"/>
    <dgm:cxn modelId="{675CCFC9-563B-4745-9C29-B2E35F8BC34C}" type="presOf" srcId="{06EDF841-AA8D-4B7A-AC4A-436311DC8021}" destId="{519AD1A2-7D05-4DFE-B237-37632D4BA460}" srcOrd="0" destOrd="1" presId="urn:microsoft.com/office/officeart/2005/8/layout/process3#1"/>
    <dgm:cxn modelId="{3E547774-D912-42B2-BF32-5FDF1C4EB9B1}" srcId="{63B537E2-389C-43DC-9CE1-07C4CFE7C8D7}" destId="{5D0A99F1-D245-4CE5-A233-FF24E8DBB84B}" srcOrd="0" destOrd="0" parTransId="{66000084-8244-44DD-A4D4-C2261CEBC7CA}" sibTransId="{45D9BB57-DBA4-47C7-8B1D-4B62E9933A83}"/>
    <dgm:cxn modelId="{6C826BBF-0D03-4909-A88E-39A28F293D0F}" type="presOf" srcId="{6E1BBDF9-2B5C-4A10-B93F-B67EBB2044F9}" destId="{0649DBA6-5F66-48B3-BA47-F56E72E91C3B}" srcOrd="0" destOrd="0" presId="urn:microsoft.com/office/officeart/2005/8/layout/process3#1"/>
    <dgm:cxn modelId="{93777D43-32D7-4F61-8394-0B5A04BC2702}" type="presOf" srcId="{63B537E2-389C-43DC-9CE1-07C4CFE7C8D7}" destId="{CCCBA0B8-D3DC-4BFE-86B4-56A76C04E23D}" srcOrd="0" destOrd="0" presId="urn:microsoft.com/office/officeart/2005/8/layout/process3#1"/>
    <dgm:cxn modelId="{E830EC89-53D2-44C8-B7F3-8FB259B2D698}" srcId="{6E1BBDF9-2B5C-4A10-B93F-B67EBB2044F9}" destId="{1FC800A4-627E-41FB-BC4D-255F0210AAF6}" srcOrd="1" destOrd="0" parTransId="{867A3E7A-B719-437A-9BD0-D35D1FB80DA5}" sibTransId="{2F7FE076-353C-4E0E-9CE0-F46CAA95EA60}"/>
    <dgm:cxn modelId="{7740E30D-CAF9-4E47-9440-4D08CBA8FD37}" type="presOf" srcId="{1FC800A4-627E-41FB-BC4D-255F0210AAF6}" destId="{8567845A-83D5-4581-968B-41BBA478C7A1}" srcOrd="0" destOrd="0" presId="urn:microsoft.com/office/officeart/2005/8/layout/process3#1"/>
    <dgm:cxn modelId="{E2FC8B48-4BDB-4F14-BDAF-C380109AFC93}" type="presOf" srcId="{468810DC-25A6-495E-A0CE-7876670AFDB8}" destId="{017C7A95-26D2-4F40-89C1-D10F6684F096}" srcOrd="0" destOrd="2" presId="urn:microsoft.com/office/officeart/2005/8/layout/process3#1"/>
    <dgm:cxn modelId="{5A222DB8-E8E5-4111-9B69-F5117192C91A}" type="presOf" srcId="{2C81EA0A-D754-40AE-84A8-3F10C914B047}" destId="{017C7A95-26D2-4F40-89C1-D10F6684F096}" srcOrd="0" destOrd="1" presId="urn:microsoft.com/office/officeart/2005/8/layout/process3#1"/>
    <dgm:cxn modelId="{7374F1C1-FE04-4A90-B97D-ADBC90526A71}" type="presOf" srcId="{31909394-4D4F-4AAC-9277-7A2F26A481F0}" destId="{5196BD9F-B39F-447D-BF28-C84CF34FB521}" srcOrd="0" destOrd="0" presId="urn:microsoft.com/office/officeart/2005/8/layout/process3#1"/>
    <dgm:cxn modelId="{EED6CCEE-29A3-443A-8D32-4AEA52850CEB}" srcId="{63B537E2-389C-43DC-9CE1-07C4CFE7C8D7}" destId="{2C81EA0A-D754-40AE-84A8-3F10C914B047}" srcOrd="1" destOrd="0" parTransId="{B165D900-5129-433B-9F82-E5074CD67B12}" sibTransId="{D5ED283E-907B-4687-A44D-7E4C2C77CFF7}"/>
    <dgm:cxn modelId="{47A8F952-3CAC-496B-BC73-6756F26ADFAE}" type="presOf" srcId="{63B537E2-389C-43DC-9CE1-07C4CFE7C8D7}" destId="{3484640D-83EC-43A7-95C2-BA75881673BC}" srcOrd="1" destOrd="0" presId="urn:microsoft.com/office/officeart/2005/8/layout/process3#1"/>
    <dgm:cxn modelId="{1648883F-7B49-4376-AB6A-B02F694FBBBB}" type="presOf" srcId="{31909394-4D4F-4AAC-9277-7A2F26A481F0}" destId="{E7461430-39F1-4806-977B-C24E828D3AC4}" srcOrd="1" destOrd="0" presId="urn:microsoft.com/office/officeart/2005/8/layout/process3#1"/>
    <dgm:cxn modelId="{634BD7B5-0F55-4F6B-B9B5-39CADDD3303E}" srcId="{63B537E2-389C-43DC-9CE1-07C4CFE7C8D7}" destId="{468810DC-25A6-495E-A0CE-7876670AFDB8}" srcOrd="2" destOrd="0" parTransId="{37047B5B-1893-410A-A815-9CAEA94F767C}" sibTransId="{7EBEA175-C570-4C6E-8B08-ECF96A40539E}"/>
    <dgm:cxn modelId="{90E497C2-8FD5-46C5-BE27-17FAE026C719}" srcId="{1FC800A4-627E-41FB-BC4D-255F0210AAF6}" destId="{362C5B76-B709-4E73-94DB-2BE2426C547F}" srcOrd="0" destOrd="0" parTransId="{42E92B0E-0B9E-4FBE-9E9C-A22EF01CDBB8}" sibTransId="{13E09141-69AA-433E-AE26-C8A22BC7771C}"/>
    <dgm:cxn modelId="{5D1E85C8-36A5-4EE2-9109-8C921E11D06C}" srcId="{1FC800A4-627E-41FB-BC4D-255F0210AAF6}" destId="{06EDF841-AA8D-4B7A-AC4A-436311DC8021}" srcOrd="1" destOrd="0" parTransId="{CD2798DA-ECF8-4D17-AA9E-2E4CE6C5CB4E}" sibTransId="{69A52EE4-4E73-434F-B5DE-26FB4891AB86}"/>
    <dgm:cxn modelId="{F190F4A2-685D-4609-BDA5-2D105AE3FC9F}" type="presOf" srcId="{1FC800A4-627E-41FB-BC4D-255F0210AAF6}" destId="{8D6ED32F-80D5-45F8-B91C-F94AEA2B8D27}" srcOrd="1" destOrd="0" presId="urn:microsoft.com/office/officeart/2005/8/layout/process3#1"/>
    <dgm:cxn modelId="{887666A6-9960-4675-9BA4-696807A51E6D}" type="presParOf" srcId="{0649DBA6-5F66-48B3-BA47-F56E72E91C3B}" destId="{7D3451BA-58E3-42D3-8B2F-F589F6EAF32F}" srcOrd="0" destOrd="0" presId="urn:microsoft.com/office/officeart/2005/8/layout/process3#1"/>
    <dgm:cxn modelId="{7EEB516A-FCA8-4CC1-853B-42BD338472DF}" type="presParOf" srcId="{7D3451BA-58E3-42D3-8B2F-F589F6EAF32F}" destId="{CCCBA0B8-D3DC-4BFE-86B4-56A76C04E23D}" srcOrd="0" destOrd="0" presId="urn:microsoft.com/office/officeart/2005/8/layout/process3#1"/>
    <dgm:cxn modelId="{D1A92436-F5B6-4055-B967-99F20F58434C}" type="presParOf" srcId="{7D3451BA-58E3-42D3-8B2F-F589F6EAF32F}" destId="{3484640D-83EC-43A7-95C2-BA75881673BC}" srcOrd="1" destOrd="0" presId="urn:microsoft.com/office/officeart/2005/8/layout/process3#1"/>
    <dgm:cxn modelId="{CF85B120-DEFB-4E75-B9BD-F4E43E499BF8}" type="presParOf" srcId="{7D3451BA-58E3-42D3-8B2F-F589F6EAF32F}" destId="{017C7A95-26D2-4F40-89C1-D10F6684F096}" srcOrd="2" destOrd="0" presId="urn:microsoft.com/office/officeart/2005/8/layout/process3#1"/>
    <dgm:cxn modelId="{0CB3C429-F670-49D7-BB4F-EA4DE4821BAD}" type="presParOf" srcId="{0649DBA6-5F66-48B3-BA47-F56E72E91C3B}" destId="{5196BD9F-B39F-447D-BF28-C84CF34FB521}" srcOrd="1" destOrd="0" presId="urn:microsoft.com/office/officeart/2005/8/layout/process3#1"/>
    <dgm:cxn modelId="{7035A870-B4BD-4D60-BC47-2EADC5737AA9}" type="presParOf" srcId="{5196BD9F-B39F-447D-BF28-C84CF34FB521}" destId="{E7461430-39F1-4806-977B-C24E828D3AC4}" srcOrd="0" destOrd="0" presId="urn:microsoft.com/office/officeart/2005/8/layout/process3#1"/>
    <dgm:cxn modelId="{948D01F1-65A4-4F63-8730-3731134AB051}" type="presParOf" srcId="{0649DBA6-5F66-48B3-BA47-F56E72E91C3B}" destId="{317808EB-C142-4245-BD51-BF9E98A254A3}" srcOrd="2" destOrd="0" presId="urn:microsoft.com/office/officeart/2005/8/layout/process3#1"/>
    <dgm:cxn modelId="{BC30FB73-7791-4BC6-A735-28F678769FA1}" type="presParOf" srcId="{317808EB-C142-4245-BD51-BF9E98A254A3}" destId="{8567845A-83D5-4581-968B-41BBA478C7A1}" srcOrd="0" destOrd="0" presId="urn:microsoft.com/office/officeart/2005/8/layout/process3#1"/>
    <dgm:cxn modelId="{25FF3993-5E18-4EA9-8EBA-B502F5686831}" type="presParOf" srcId="{317808EB-C142-4245-BD51-BF9E98A254A3}" destId="{8D6ED32F-80D5-45F8-B91C-F94AEA2B8D27}" srcOrd="1" destOrd="0" presId="urn:microsoft.com/office/officeart/2005/8/layout/process3#1"/>
    <dgm:cxn modelId="{DE8CF301-B97F-440B-ACDA-E768F194C06E}" type="presParOf" srcId="{317808EB-C142-4245-BD51-BF9E98A254A3}" destId="{519AD1A2-7D05-4DFE-B237-37632D4BA460}" srcOrd="2" destOrd="0" presId="urn:microsoft.com/office/officeart/2005/8/layout/process3#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1147F4E-2CEA-447F-AC95-1BB7A4598436}" type="doc">
      <dgm:prSet loTypeId="urn:microsoft.com/office/officeart/2005/8/layout/vList2#1" loCatId="list" qsTypeId="urn:microsoft.com/office/officeart/2005/8/quickstyle/3d1#3" qsCatId="3D" csTypeId="urn:microsoft.com/office/officeart/2005/8/colors/colorful2#3" csCatId="colorful" phldr="1"/>
      <dgm:spPr/>
      <dgm:t>
        <a:bodyPr/>
        <a:lstStyle/>
        <a:p>
          <a:endParaRPr lang="es-CO"/>
        </a:p>
      </dgm:t>
    </dgm:pt>
    <dgm:pt modelId="{D55370D2-0A9B-41E4-9D55-63A854035AC1}">
      <dgm:prSet phldrT="[Texto]"/>
      <dgm:spPr/>
      <dgm:t>
        <a:bodyPr/>
        <a:lstStyle/>
        <a:p>
          <a:r>
            <a:rPr lang="es-ES" smtClean="0">
              <a:effectLst/>
              <a:latin typeface="+mn-lt"/>
              <a:ea typeface="+mn-ea"/>
              <a:cs typeface="+mn-cs"/>
            </a:rPr>
            <a:t>Infusión I.V. de 5 a 10 unidades de Oxitocina diluidas en 500 ó 1.000 cc de cristaloides</a:t>
          </a:r>
          <a:endParaRPr lang="es-CO" dirty="0"/>
        </a:p>
      </dgm:t>
    </dgm:pt>
    <dgm:pt modelId="{2AAC5C43-EC04-423B-98C8-B49E3A90BB4C}" type="parTrans" cxnId="{47CB61B8-0B4D-45A6-9A86-3C44F2A6FC9B}">
      <dgm:prSet/>
      <dgm:spPr/>
      <dgm:t>
        <a:bodyPr/>
        <a:lstStyle/>
        <a:p>
          <a:endParaRPr lang="es-CO"/>
        </a:p>
      </dgm:t>
    </dgm:pt>
    <dgm:pt modelId="{D0DCE011-58CA-4493-B0D4-AD6D8E62BCC0}" type="sibTrans" cxnId="{47CB61B8-0B4D-45A6-9A86-3C44F2A6FC9B}">
      <dgm:prSet/>
      <dgm:spPr/>
      <dgm:t>
        <a:bodyPr/>
        <a:lstStyle/>
        <a:p>
          <a:endParaRPr lang="es-CO"/>
        </a:p>
      </dgm:t>
    </dgm:pt>
    <dgm:pt modelId="{5718870D-DBB2-439C-89A1-0D552375A4A6}">
      <dgm:prSet phldrT="[Texto]"/>
      <dgm:spPr/>
      <dgm:t>
        <a:bodyPr/>
        <a:lstStyle/>
        <a:p>
          <a:r>
            <a:rPr lang="es-ES" dirty="0" smtClean="0">
              <a:effectLst/>
              <a:latin typeface="+mn-lt"/>
              <a:ea typeface="+mn-ea"/>
              <a:cs typeface="+mn-cs"/>
            </a:rPr>
            <a:t>Normal una pérdida de 500 cc de sangre luego del parto vaginal normal</a:t>
          </a:r>
          <a:endParaRPr lang="es-CO" dirty="0"/>
        </a:p>
      </dgm:t>
    </dgm:pt>
    <dgm:pt modelId="{4920BACB-6C21-48C0-96C2-020EB7E55DC5}" type="parTrans" cxnId="{809E471F-F082-4655-BC0B-09BE06EE2436}">
      <dgm:prSet/>
      <dgm:spPr/>
      <dgm:t>
        <a:bodyPr/>
        <a:lstStyle/>
        <a:p>
          <a:endParaRPr lang="es-CO"/>
        </a:p>
      </dgm:t>
    </dgm:pt>
    <dgm:pt modelId="{9E47C52F-7A7E-4658-8CC4-F670CDA5CC93}" type="sibTrans" cxnId="{809E471F-F082-4655-BC0B-09BE06EE2436}">
      <dgm:prSet/>
      <dgm:spPr/>
      <dgm:t>
        <a:bodyPr/>
        <a:lstStyle/>
        <a:p>
          <a:endParaRPr lang="es-CO"/>
        </a:p>
      </dgm:t>
    </dgm:pt>
    <dgm:pt modelId="{81BFDB38-1A66-4280-87D8-47F35C5E43C0}">
      <dgm:prSet phldrT="[Texto]"/>
      <dgm:spPr/>
      <dgm:t>
        <a:bodyPr/>
        <a:lstStyle/>
        <a:p>
          <a:r>
            <a:rPr lang="es-ES" dirty="0" smtClean="0">
              <a:effectLst/>
              <a:latin typeface="+mn-lt"/>
              <a:ea typeface="+mn-ea"/>
              <a:cs typeface="+mn-cs"/>
            </a:rPr>
            <a:t>Aplicar el DIU posparto, antes de hacer las suturas perineales, dentro de las primeras 48 horas. </a:t>
          </a:r>
          <a:endParaRPr lang="es-CO" dirty="0"/>
        </a:p>
      </dgm:t>
    </dgm:pt>
    <dgm:pt modelId="{D155EA0C-011C-4E9F-BE35-86E06112C6E5}" type="parTrans" cxnId="{16A5F619-B182-41FC-9DA6-797E1F9E37FF}">
      <dgm:prSet/>
      <dgm:spPr/>
      <dgm:t>
        <a:bodyPr/>
        <a:lstStyle/>
        <a:p>
          <a:endParaRPr lang="es-CO"/>
        </a:p>
      </dgm:t>
    </dgm:pt>
    <dgm:pt modelId="{54D9CDC2-0A29-48A0-8439-51EAF47B658A}" type="sibTrans" cxnId="{16A5F619-B182-41FC-9DA6-797E1F9E37FF}">
      <dgm:prSet/>
      <dgm:spPr/>
      <dgm:t>
        <a:bodyPr/>
        <a:lstStyle/>
        <a:p>
          <a:endParaRPr lang="es-CO"/>
        </a:p>
      </dgm:t>
    </dgm:pt>
    <dgm:pt modelId="{0726FE28-48BF-408E-B7D5-B2771A280EBC}" type="pres">
      <dgm:prSet presAssocID="{61147F4E-2CEA-447F-AC95-1BB7A4598436}" presName="linear" presStyleCnt="0">
        <dgm:presLayoutVars>
          <dgm:animLvl val="lvl"/>
          <dgm:resizeHandles val="exact"/>
        </dgm:presLayoutVars>
      </dgm:prSet>
      <dgm:spPr/>
      <dgm:t>
        <a:bodyPr/>
        <a:lstStyle/>
        <a:p>
          <a:endParaRPr lang="es-ES"/>
        </a:p>
      </dgm:t>
    </dgm:pt>
    <dgm:pt modelId="{A57C6DCC-71B5-4F59-B18A-9E6CC8517DB7}" type="pres">
      <dgm:prSet presAssocID="{D55370D2-0A9B-41E4-9D55-63A854035AC1}" presName="parentText" presStyleLbl="node1" presStyleIdx="0" presStyleCnt="3">
        <dgm:presLayoutVars>
          <dgm:chMax val="0"/>
          <dgm:bulletEnabled val="1"/>
        </dgm:presLayoutVars>
      </dgm:prSet>
      <dgm:spPr/>
      <dgm:t>
        <a:bodyPr/>
        <a:lstStyle/>
        <a:p>
          <a:endParaRPr lang="es-CO"/>
        </a:p>
      </dgm:t>
    </dgm:pt>
    <dgm:pt modelId="{B7DD7709-1262-419D-9D36-0F06BDA5379F}" type="pres">
      <dgm:prSet presAssocID="{D0DCE011-58CA-4493-B0D4-AD6D8E62BCC0}" presName="spacer" presStyleCnt="0"/>
      <dgm:spPr/>
    </dgm:pt>
    <dgm:pt modelId="{F532B659-EAC9-4929-A1B2-3EFAA0F7D152}" type="pres">
      <dgm:prSet presAssocID="{5718870D-DBB2-439C-89A1-0D552375A4A6}" presName="parentText" presStyleLbl="node1" presStyleIdx="1" presStyleCnt="3">
        <dgm:presLayoutVars>
          <dgm:chMax val="0"/>
          <dgm:bulletEnabled val="1"/>
        </dgm:presLayoutVars>
      </dgm:prSet>
      <dgm:spPr/>
      <dgm:t>
        <a:bodyPr/>
        <a:lstStyle/>
        <a:p>
          <a:endParaRPr lang="es-CO"/>
        </a:p>
      </dgm:t>
    </dgm:pt>
    <dgm:pt modelId="{F33A2074-AC32-4964-A862-CBB43D40A1DF}" type="pres">
      <dgm:prSet presAssocID="{9E47C52F-7A7E-4658-8CC4-F670CDA5CC93}" presName="spacer" presStyleCnt="0"/>
      <dgm:spPr/>
    </dgm:pt>
    <dgm:pt modelId="{0DF0E7CC-B8C8-4946-A1E4-4CA9BB8D2AB6}" type="pres">
      <dgm:prSet presAssocID="{81BFDB38-1A66-4280-87D8-47F35C5E43C0}" presName="parentText" presStyleLbl="node1" presStyleIdx="2" presStyleCnt="3">
        <dgm:presLayoutVars>
          <dgm:chMax val="0"/>
          <dgm:bulletEnabled val="1"/>
        </dgm:presLayoutVars>
      </dgm:prSet>
      <dgm:spPr/>
      <dgm:t>
        <a:bodyPr/>
        <a:lstStyle/>
        <a:p>
          <a:endParaRPr lang="es-CO"/>
        </a:p>
      </dgm:t>
    </dgm:pt>
  </dgm:ptLst>
  <dgm:cxnLst>
    <dgm:cxn modelId="{A17B4201-E4A0-483F-90C3-66E86FD20E05}" type="presOf" srcId="{D55370D2-0A9B-41E4-9D55-63A854035AC1}" destId="{A57C6DCC-71B5-4F59-B18A-9E6CC8517DB7}" srcOrd="0" destOrd="0" presId="urn:microsoft.com/office/officeart/2005/8/layout/vList2#1"/>
    <dgm:cxn modelId="{80EAAAC2-CF3E-4981-BF22-6DFDB9320A7D}" type="presOf" srcId="{61147F4E-2CEA-447F-AC95-1BB7A4598436}" destId="{0726FE28-48BF-408E-B7D5-B2771A280EBC}" srcOrd="0" destOrd="0" presId="urn:microsoft.com/office/officeart/2005/8/layout/vList2#1"/>
    <dgm:cxn modelId="{809E471F-F082-4655-BC0B-09BE06EE2436}" srcId="{61147F4E-2CEA-447F-AC95-1BB7A4598436}" destId="{5718870D-DBB2-439C-89A1-0D552375A4A6}" srcOrd="1" destOrd="0" parTransId="{4920BACB-6C21-48C0-96C2-020EB7E55DC5}" sibTransId="{9E47C52F-7A7E-4658-8CC4-F670CDA5CC93}"/>
    <dgm:cxn modelId="{16A5F619-B182-41FC-9DA6-797E1F9E37FF}" srcId="{61147F4E-2CEA-447F-AC95-1BB7A4598436}" destId="{81BFDB38-1A66-4280-87D8-47F35C5E43C0}" srcOrd="2" destOrd="0" parTransId="{D155EA0C-011C-4E9F-BE35-86E06112C6E5}" sibTransId="{54D9CDC2-0A29-48A0-8439-51EAF47B658A}"/>
    <dgm:cxn modelId="{282730CD-74B0-46F8-A993-16DBD8CD9509}" type="presOf" srcId="{81BFDB38-1A66-4280-87D8-47F35C5E43C0}" destId="{0DF0E7CC-B8C8-4946-A1E4-4CA9BB8D2AB6}" srcOrd="0" destOrd="0" presId="urn:microsoft.com/office/officeart/2005/8/layout/vList2#1"/>
    <dgm:cxn modelId="{5C876E32-F2DA-4494-AA0C-CDB3A42F3699}" type="presOf" srcId="{5718870D-DBB2-439C-89A1-0D552375A4A6}" destId="{F532B659-EAC9-4929-A1B2-3EFAA0F7D152}" srcOrd="0" destOrd="0" presId="urn:microsoft.com/office/officeart/2005/8/layout/vList2#1"/>
    <dgm:cxn modelId="{47CB61B8-0B4D-45A6-9A86-3C44F2A6FC9B}" srcId="{61147F4E-2CEA-447F-AC95-1BB7A4598436}" destId="{D55370D2-0A9B-41E4-9D55-63A854035AC1}" srcOrd="0" destOrd="0" parTransId="{2AAC5C43-EC04-423B-98C8-B49E3A90BB4C}" sibTransId="{D0DCE011-58CA-4493-B0D4-AD6D8E62BCC0}"/>
    <dgm:cxn modelId="{E7252EB3-1991-437B-BB13-8BCAF79269A0}" type="presParOf" srcId="{0726FE28-48BF-408E-B7D5-B2771A280EBC}" destId="{A57C6DCC-71B5-4F59-B18A-9E6CC8517DB7}" srcOrd="0" destOrd="0" presId="urn:microsoft.com/office/officeart/2005/8/layout/vList2#1"/>
    <dgm:cxn modelId="{1273E074-9A98-4C2B-A303-D5A361E2E6B6}" type="presParOf" srcId="{0726FE28-48BF-408E-B7D5-B2771A280EBC}" destId="{B7DD7709-1262-419D-9D36-0F06BDA5379F}" srcOrd="1" destOrd="0" presId="urn:microsoft.com/office/officeart/2005/8/layout/vList2#1"/>
    <dgm:cxn modelId="{4809DF45-B14A-4710-A087-43EB8A044C4F}" type="presParOf" srcId="{0726FE28-48BF-408E-B7D5-B2771A280EBC}" destId="{F532B659-EAC9-4929-A1B2-3EFAA0F7D152}" srcOrd="2" destOrd="0" presId="urn:microsoft.com/office/officeart/2005/8/layout/vList2#1"/>
    <dgm:cxn modelId="{F6623486-E21B-472C-BB2D-C905A9F4B113}" type="presParOf" srcId="{0726FE28-48BF-408E-B7D5-B2771A280EBC}" destId="{F33A2074-AC32-4964-A862-CBB43D40A1DF}" srcOrd="3" destOrd="0" presId="urn:microsoft.com/office/officeart/2005/8/layout/vList2#1"/>
    <dgm:cxn modelId="{BB1A45C2-18AE-42A6-B2F7-991899515F3F}" type="presParOf" srcId="{0726FE28-48BF-408E-B7D5-B2771A280EBC}" destId="{0DF0E7CC-B8C8-4946-A1E4-4CA9BB8D2AB6}" srcOrd="4" destOrd="0" presId="urn:microsoft.com/office/officeart/2005/8/layout/vList2#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93871AE4-28CD-4C76-BF5C-6C856704D016}" type="doc">
      <dgm:prSet loTypeId="urn:microsoft.com/office/officeart/2005/8/layout/matrix1#1" loCatId="matrix" qsTypeId="urn:microsoft.com/office/officeart/2005/8/quickstyle/3d1#4" qsCatId="3D" csTypeId="urn:microsoft.com/office/officeart/2005/8/colors/colorful2#4" csCatId="colorful" phldr="1"/>
      <dgm:spPr/>
      <dgm:t>
        <a:bodyPr/>
        <a:lstStyle/>
        <a:p>
          <a:endParaRPr lang="es-CO"/>
        </a:p>
      </dgm:t>
    </dgm:pt>
    <dgm:pt modelId="{4E87D8AC-B59F-4D2D-ACF3-7572ADC26714}">
      <dgm:prSet phldrT="[Texto]"/>
      <dgm:spPr/>
      <dgm:t>
        <a:bodyPr/>
        <a:lstStyle/>
        <a:p>
          <a:r>
            <a:rPr lang="es-CO" dirty="0" smtClean="0"/>
            <a:t>Vigilancia Hemostasia</a:t>
          </a:r>
          <a:endParaRPr lang="es-CO" dirty="0"/>
        </a:p>
      </dgm:t>
    </dgm:pt>
    <dgm:pt modelId="{AF1DF649-5913-4861-9D08-0F03C302D7A7}" type="parTrans" cxnId="{037628CF-DA4C-432B-B24F-20200769714A}">
      <dgm:prSet/>
      <dgm:spPr/>
      <dgm:t>
        <a:bodyPr/>
        <a:lstStyle/>
        <a:p>
          <a:endParaRPr lang="es-CO"/>
        </a:p>
      </dgm:t>
    </dgm:pt>
    <dgm:pt modelId="{9324B889-8292-4D3C-BA17-7492D037C697}" type="sibTrans" cxnId="{037628CF-DA4C-432B-B24F-20200769714A}">
      <dgm:prSet/>
      <dgm:spPr/>
      <dgm:t>
        <a:bodyPr/>
        <a:lstStyle/>
        <a:p>
          <a:endParaRPr lang="es-CO"/>
        </a:p>
      </dgm:t>
    </dgm:pt>
    <dgm:pt modelId="{76848650-1BB6-49ED-B73F-13B09A21E5E7}">
      <dgm:prSet phldrT="[Texto]"/>
      <dgm:spPr/>
      <dgm:t>
        <a:bodyPr/>
        <a:lstStyle/>
        <a:p>
          <a:r>
            <a:rPr lang="es-ES" smtClean="0">
              <a:effectLst/>
              <a:latin typeface="+mn-lt"/>
              <a:ea typeface="+mn-ea"/>
              <a:cs typeface="+mn-cs"/>
            </a:rPr>
            <a:t>Signos vitales maternos.</a:t>
          </a:r>
          <a:endParaRPr lang="es-CO" dirty="0"/>
        </a:p>
      </dgm:t>
    </dgm:pt>
    <dgm:pt modelId="{8CD8D9CE-DF46-47BE-BFAD-BF35EB64DC07}" type="parTrans" cxnId="{CCD87A8B-2CF8-4A81-A828-C28DD78AFAFD}">
      <dgm:prSet/>
      <dgm:spPr/>
      <dgm:t>
        <a:bodyPr/>
        <a:lstStyle/>
        <a:p>
          <a:endParaRPr lang="es-CO"/>
        </a:p>
      </dgm:t>
    </dgm:pt>
    <dgm:pt modelId="{B303E3AF-1853-4EA7-B23D-1A8612A7B5BE}" type="sibTrans" cxnId="{CCD87A8B-2CF8-4A81-A828-C28DD78AFAFD}">
      <dgm:prSet/>
      <dgm:spPr/>
      <dgm:t>
        <a:bodyPr/>
        <a:lstStyle/>
        <a:p>
          <a:endParaRPr lang="es-CO"/>
        </a:p>
      </dgm:t>
    </dgm:pt>
    <dgm:pt modelId="{A9D99490-67C0-4441-9583-B633F727B7CF}">
      <dgm:prSet/>
      <dgm:spPr/>
      <dgm:t>
        <a:bodyPr/>
        <a:lstStyle/>
        <a:p>
          <a:r>
            <a:rPr lang="es-ES" smtClean="0">
              <a:effectLst/>
              <a:latin typeface="+mn-lt"/>
              <a:ea typeface="+mn-ea"/>
              <a:cs typeface="+mn-cs"/>
            </a:rPr>
            <a:t>Globo de seguridad.</a:t>
          </a:r>
          <a:endParaRPr lang="es-CO" dirty="0" smtClean="0">
            <a:effectLst/>
            <a:latin typeface="+mn-lt"/>
            <a:ea typeface="+mn-ea"/>
            <a:cs typeface="+mn-cs"/>
          </a:endParaRPr>
        </a:p>
      </dgm:t>
    </dgm:pt>
    <dgm:pt modelId="{F2FC2A7A-EE1D-47D9-B8BC-1A6E6E73C315}" type="parTrans" cxnId="{EE887609-D64C-4B6C-856A-E5562E4AF152}">
      <dgm:prSet/>
      <dgm:spPr/>
      <dgm:t>
        <a:bodyPr/>
        <a:lstStyle/>
        <a:p>
          <a:endParaRPr lang="es-CO"/>
        </a:p>
      </dgm:t>
    </dgm:pt>
    <dgm:pt modelId="{938CED43-61BF-4D8C-A485-03B046DB4289}" type="sibTrans" cxnId="{EE887609-D64C-4B6C-856A-E5562E4AF152}">
      <dgm:prSet/>
      <dgm:spPr/>
      <dgm:t>
        <a:bodyPr/>
        <a:lstStyle/>
        <a:p>
          <a:endParaRPr lang="es-CO"/>
        </a:p>
      </dgm:t>
    </dgm:pt>
    <dgm:pt modelId="{ED566843-F296-4CBC-A2A9-5F92B71FF7A7}">
      <dgm:prSet/>
      <dgm:spPr/>
      <dgm:t>
        <a:bodyPr/>
        <a:lstStyle/>
        <a:p>
          <a:r>
            <a:rPr lang="es-ES" smtClean="0">
              <a:effectLst/>
              <a:latin typeface="+mn-lt"/>
              <a:ea typeface="+mn-ea"/>
              <a:cs typeface="+mn-cs"/>
            </a:rPr>
            <a:t>Sangrado genital.</a:t>
          </a:r>
          <a:endParaRPr lang="es-CO" dirty="0" smtClean="0">
            <a:effectLst/>
            <a:latin typeface="+mn-lt"/>
            <a:ea typeface="+mn-ea"/>
            <a:cs typeface="+mn-cs"/>
          </a:endParaRPr>
        </a:p>
      </dgm:t>
    </dgm:pt>
    <dgm:pt modelId="{5228FCD0-DD19-453A-BBDE-3DBFEE57D33F}" type="parTrans" cxnId="{F0CF2E49-8591-4AEC-A4A9-3195BF2F21F0}">
      <dgm:prSet/>
      <dgm:spPr/>
      <dgm:t>
        <a:bodyPr/>
        <a:lstStyle/>
        <a:p>
          <a:endParaRPr lang="es-CO"/>
        </a:p>
      </dgm:t>
    </dgm:pt>
    <dgm:pt modelId="{0888C4D6-580E-4300-B22F-7570EDC53137}" type="sibTrans" cxnId="{F0CF2E49-8591-4AEC-A4A9-3195BF2F21F0}">
      <dgm:prSet/>
      <dgm:spPr/>
      <dgm:t>
        <a:bodyPr/>
        <a:lstStyle/>
        <a:p>
          <a:endParaRPr lang="es-CO"/>
        </a:p>
      </dgm:t>
    </dgm:pt>
    <dgm:pt modelId="{808FF16C-DE0F-4374-B200-4963C816AD2D}">
      <dgm:prSet/>
      <dgm:spPr/>
      <dgm:t>
        <a:bodyPr/>
        <a:lstStyle/>
        <a:p>
          <a:r>
            <a:rPr lang="es-ES" dirty="0" smtClean="0">
              <a:effectLst/>
              <a:latin typeface="+mn-lt"/>
              <a:ea typeface="+mn-ea"/>
              <a:cs typeface="+mn-cs"/>
            </a:rPr>
            <a:t>Revisar las suturas vulvares y el sitio de la episiotomía</a:t>
          </a:r>
          <a:endParaRPr lang="es-CO" dirty="0" smtClean="0">
            <a:effectLst/>
            <a:latin typeface="+mn-lt"/>
            <a:ea typeface="+mn-ea"/>
            <a:cs typeface="+mn-cs"/>
          </a:endParaRPr>
        </a:p>
      </dgm:t>
    </dgm:pt>
    <dgm:pt modelId="{863FAB98-B54E-4395-8FD2-65531C52FEF6}" type="parTrans" cxnId="{7F9075DE-7080-4950-9B87-546BCDC43DB7}">
      <dgm:prSet/>
      <dgm:spPr/>
      <dgm:t>
        <a:bodyPr/>
        <a:lstStyle/>
        <a:p>
          <a:endParaRPr lang="es-CO"/>
        </a:p>
      </dgm:t>
    </dgm:pt>
    <dgm:pt modelId="{A57DA550-AA18-4123-A09D-E714CCD6BFAD}" type="sibTrans" cxnId="{7F9075DE-7080-4950-9B87-546BCDC43DB7}">
      <dgm:prSet/>
      <dgm:spPr/>
      <dgm:t>
        <a:bodyPr/>
        <a:lstStyle/>
        <a:p>
          <a:endParaRPr lang="es-CO"/>
        </a:p>
      </dgm:t>
    </dgm:pt>
    <dgm:pt modelId="{7F4D8191-1271-4B12-AC8D-A2B73B98AE38}" type="pres">
      <dgm:prSet presAssocID="{93871AE4-28CD-4C76-BF5C-6C856704D016}" presName="diagram" presStyleCnt="0">
        <dgm:presLayoutVars>
          <dgm:chMax val="1"/>
          <dgm:dir/>
          <dgm:animLvl val="ctr"/>
          <dgm:resizeHandles val="exact"/>
        </dgm:presLayoutVars>
      </dgm:prSet>
      <dgm:spPr/>
      <dgm:t>
        <a:bodyPr/>
        <a:lstStyle/>
        <a:p>
          <a:endParaRPr lang="es-ES"/>
        </a:p>
      </dgm:t>
    </dgm:pt>
    <dgm:pt modelId="{4903BB46-E0EE-4537-BEEE-7235E0D1F874}" type="pres">
      <dgm:prSet presAssocID="{93871AE4-28CD-4C76-BF5C-6C856704D016}" presName="matrix" presStyleCnt="0"/>
      <dgm:spPr/>
    </dgm:pt>
    <dgm:pt modelId="{999E0E8E-0EE3-41C9-8D30-F27332337285}" type="pres">
      <dgm:prSet presAssocID="{93871AE4-28CD-4C76-BF5C-6C856704D016}" presName="tile1" presStyleLbl="node1" presStyleIdx="0" presStyleCnt="4"/>
      <dgm:spPr/>
      <dgm:t>
        <a:bodyPr/>
        <a:lstStyle/>
        <a:p>
          <a:endParaRPr lang="es-CO"/>
        </a:p>
      </dgm:t>
    </dgm:pt>
    <dgm:pt modelId="{74EAF1C4-5B85-4E61-837C-3CDDF8ABB89E}" type="pres">
      <dgm:prSet presAssocID="{93871AE4-28CD-4C76-BF5C-6C856704D016}" presName="tile1text" presStyleLbl="node1" presStyleIdx="0" presStyleCnt="4">
        <dgm:presLayoutVars>
          <dgm:chMax val="0"/>
          <dgm:chPref val="0"/>
          <dgm:bulletEnabled val="1"/>
        </dgm:presLayoutVars>
      </dgm:prSet>
      <dgm:spPr/>
      <dgm:t>
        <a:bodyPr/>
        <a:lstStyle/>
        <a:p>
          <a:endParaRPr lang="es-CO"/>
        </a:p>
      </dgm:t>
    </dgm:pt>
    <dgm:pt modelId="{1D8FB763-39E6-42F4-AC25-92E72E4DEBA5}" type="pres">
      <dgm:prSet presAssocID="{93871AE4-28CD-4C76-BF5C-6C856704D016}" presName="tile2" presStyleLbl="node1" presStyleIdx="1" presStyleCnt="4"/>
      <dgm:spPr/>
      <dgm:t>
        <a:bodyPr/>
        <a:lstStyle/>
        <a:p>
          <a:endParaRPr lang="es-ES"/>
        </a:p>
      </dgm:t>
    </dgm:pt>
    <dgm:pt modelId="{05376D31-90D0-44CA-859C-738D3DFE2469}" type="pres">
      <dgm:prSet presAssocID="{93871AE4-28CD-4C76-BF5C-6C856704D016}" presName="tile2text" presStyleLbl="node1" presStyleIdx="1" presStyleCnt="4">
        <dgm:presLayoutVars>
          <dgm:chMax val="0"/>
          <dgm:chPref val="0"/>
          <dgm:bulletEnabled val="1"/>
        </dgm:presLayoutVars>
      </dgm:prSet>
      <dgm:spPr/>
      <dgm:t>
        <a:bodyPr/>
        <a:lstStyle/>
        <a:p>
          <a:endParaRPr lang="es-ES"/>
        </a:p>
      </dgm:t>
    </dgm:pt>
    <dgm:pt modelId="{F5DC000B-E667-4BAD-91DC-B8353198230D}" type="pres">
      <dgm:prSet presAssocID="{93871AE4-28CD-4C76-BF5C-6C856704D016}" presName="tile3" presStyleLbl="node1" presStyleIdx="2" presStyleCnt="4"/>
      <dgm:spPr/>
      <dgm:t>
        <a:bodyPr/>
        <a:lstStyle/>
        <a:p>
          <a:endParaRPr lang="es-ES"/>
        </a:p>
      </dgm:t>
    </dgm:pt>
    <dgm:pt modelId="{DAC9A3A8-21F8-45F3-8F74-491D78226570}" type="pres">
      <dgm:prSet presAssocID="{93871AE4-28CD-4C76-BF5C-6C856704D016}" presName="tile3text" presStyleLbl="node1" presStyleIdx="2" presStyleCnt="4">
        <dgm:presLayoutVars>
          <dgm:chMax val="0"/>
          <dgm:chPref val="0"/>
          <dgm:bulletEnabled val="1"/>
        </dgm:presLayoutVars>
      </dgm:prSet>
      <dgm:spPr/>
      <dgm:t>
        <a:bodyPr/>
        <a:lstStyle/>
        <a:p>
          <a:endParaRPr lang="es-ES"/>
        </a:p>
      </dgm:t>
    </dgm:pt>
    <dgm:pt modelId="{FB241D36-3E8E-498F-BCC8-040650A134BC}" type="pres">
      <dgm:prSet presAssocID="{93871AE4-28CD-4C76-BF5C-6C856704D016}" presName="tile4" presStyleLbl="node1" presStyleIdx="3" presStyleCnt="4"/>
      <dgm:spPr/>
      <dgm:t>
        <a:bodyPr/>
        <a:lstStyle/>
        <a:p>
          <a:endParaRPr lang="es-CO"/>
        </a:p>
      </dgm:t>
    </dgm:pt>
    <dgm:pt modelId="{D1620391-8790-482C-8F8F-973C6B01CCB9}" type="pres">
      <dgm:prSet presAssocID="{93871AE4-28CD-4C76-BF5C-6C856704D016}" presName="tile4text" presStyleLbl="node1" presStyleIdx="3" presStyleCnt="4">
        <dgm:presLayoutVars>
          <dgm:chMax val="0"/>
          <dgm:chPref val="0"/>
          <dgm:bulletEnabled val="1"/>
        </dgm:presLayoutVars>
      </dgm:prSet>
      <dgm:spPr/>
      <dgm:t>
        <a:bodyPr/>
        <a:lstStyle/>
        <a:p>
          <a:endParaRPr lang="es-CO"/>
        </a:p>
      </dgm:t>
    </dgm:pt>
    <dgm:pt modelId="{86145901-2721-4080-A93F-78AF99E4266C}" type="pres">
      <dgm:prSet presAssocID="{93871AE4-28CD-4C76-BF5C-6C856704D016}" presName="centerTile" presStyleLbl="fgShp" presStyleIdx="0" presStyleCnt="1">
        <dgm:presLayoutVars>
          <dgm:chMax val="0"/>
          <dgm:chPref val="0"/>
        </dgm:presLayoutVars>
      </dgm:prSet>
      <dgm:spPr/>
      <dgm:t>
        <a:bodyPr/>
        <a:lstStyle/>
        <a:p>
          <a:endParaRPr lang="es-ES"/>
        </a:p>
      </dgm:t>
    </dgm:pt>
  </dgm:ptLst>
  <dgm:cxnLst>
    <dgm:cxn modelId="{FBA5FF8D-2D34-4DC4-A722-7441CCA75014}" type="presOf" srcId="{ED566843-F296-4CBC-A2A9-5F92B71FF7A7}" destId="{F5DC000B-E667-4BAD-91DC-B8353198230D}" srcOrd="0" destOrd="0" presId="urn:microsoft.com/office/officeart/2005/8/layout/matrix1#1"/>
    <dgm:cxn modelId="{EE887609-D64C-4B6C-856A-E5562E4AF152}" srcId="{4E87D8AC-B59F-4D2D-ACF3-7572ADC26714}" destId="{A9D99490-67C0-4441-9583-B633F727B7CF}" srcOrd="1" destOrd="0" parTransId="{F2FC2A7A-EE1D-47D9-B8BC-1A6E6E73C315}" sibTransId="{938CED43-61BF-4D8C-A485-03B046DB4289}"/>
    <dgm:cxn modelId="{F0CF2E49-8591-4AEC-A4A9-3195BF2F21F0}" srcId="{4E87D8AC-B59F-4D2D-ACF3-7572ADC26714}" destId="{ED566843-F296-4CBC-A2A9-5F92B71FF7A7}" srcOrd="2" destOrd="0" parTransId="{5228FCD0-DD19-453A-BBDE-3DBFEE57D33F}" sibTransId="{0888C4D6-580E-4300-B22F-7570EDC53137}"/>
    <dgm:cxn modelId="{9C754194-C55C-4BAA-AE01-F66A59135C10}" type="presOf" srcId="{4E87D8AC-B59F-4D2D-ACF3-7572ADC26714}" destId="{86145901-2721-4080-A93F-78AF99E4266C}" srcOrd="0" destOrd="0" presId="urn:microsoft.com/office/officeart/2005/8/layout/matrix1#1"/>
    <dgm:cxn modelId="{9B313E3F-8A0B-4056-80B1-C7A4FEBDA8C3}" type="presOf" srcId="{A9D99490-67C0-4441-9583-B633F727B7CF}" destId="{1D8FB763-39E6-42F4-AC25-92E72E4DEBA5}" srcOrd="0" destOrd="0" presId="urn:microsoft.com/office/officeart/2005/8/layout/matrix1#1"/>
    <dgm:cxn modelId="{037628CF-DA4C-432B-B24F-20200769714A}" srcId="{93871AE4-28CD-4C76-BF5C-6C856704D016}" destId="{4E87D8AC-B59F-4D2D-ACF3-7572ADC26714}" srcOrd="0" destOrd="0" parTransId="{AF1DF649-5913-4861-9D08-0F03C302D7A7}" sibTransId="{9324B889-8292-4D3C-BA17-7492D037C697}"/>
    <dgm:cxn modelId="{1B165BF4-89B2-4802-AAE4-2E5A3A315BD1}" type="presOf" srcId="{808FF16C-DE0F-4374-B200-4963C816AD2D}" destId="{D1620391-8790-482C-8F8F-973C6B01CCB9}" srcOrd="1" destOrd="0" presId="urn:microsoft.com/office/officeart/2005/8/layout/matrix1#1"/>
    <dgm:cxn modelId="{7F9075DE-7080-4950-9B87-546BCDC43DB7}" srcId="{4E87D8AC-B59F-4D2D-ACF3-7572ADC26714}" destId="{808FF16C-DE0F-4374-B200-4963C816AD2D}" srcOrd="3" destOrd="0" parTransId="{863FAB98-B54E-4395-8FD2-65531C52FEF6}" sibTransId="{A57DA550-AA18-4123-A09D-E714CCD6BFAD}"/>
    <dgm:cxn modelId="{FD74EBA3-D53D-4931-A639-CA2C1CE736F2}" type="presOf" srcId="{808FF16C-DE0F-4374-B200-4963C816AD2D}" destId="{FB241D36-3E8E-498F-BCC8-040650A134BC}" srcOrd="0" destOrd="0" presId="urn:microsoft.com/office/officeart/2005/8/layout/matrix1#1"/>
    <dgm:cxn modelId="{C5C50BC1-4A25-404D-90A0-26D3DBD31191}" type="presOf" srcId="{76848650-1BB6-49ED-B73F-13B09A21E5E7}" destId="{999E0E8E-0EE3-41C9-8D30-F27332337285}" srcOrd="0" destOrd="0" presId="urn:microsoft.com/office/officeart/2005/8/layout/matrix1#1"/>
    <dgm:cxn modelId="{9C7EBD77-ABDB-415A-B077-E02CC053BFCD}" type="presOf" srcId="{76848650-1BB6-49ED-B73F-13B09A21E5E7}" destId="{74EAF1C4-5B85-4E61-837C-3CDDF8ABB89E}" srcOrd="1" destOrd="0" presId="urn:microsoft.com/office/officeart/2005/8/layout/matrix1#1"/>
    <dgm:cxn modelId="{CCD87A8B-2CF8-4A81-A828-C28DD78AFAFD}" srcId="{4E87D8AC-B59F-4D2D-ACF3-7572ADC26714}" destId="{76848650-1BB6-49ED-B73F-13B09A21E5E7}" srcOrd="0" destOrd="0" parTransId="{8CD8D9CE-DF46-47BE-BFAD-BF35EB64DC07}" sibTransId="{B303E3AF-1853-4EA7-B23D-1A8612A7B5BE}"/>
    <dgm:cxn modelId="{BC91C744-1FF9-4DBC-87C2-7886462A3773}" type="presOf" srcId="{ED566843-F296-4CBC-A2A9-5F92B71FF7A7}" destId="{DAC9A3A8-21F8-45F3-8F74-491D78226570}" srcOrd="1" destOrd="0" presId="urn:microsoft.com/office/officeart/2005/8/layout/matrix1#1"/>
    <dgm:cxn modelId="{A83A0DBA-0AAF-4368-AB49-0CECD9AC840E}" type="presOf" srcId="{A9D99490-67C0-4441-9583-B633F727B7CF}" destId="{05376D31-90D0-44CA-859C-738D3DFE2469}" srcOrd="1" destOrd="0" presId="urn:microsoft.com/office/officeart/2005/8/layout/matrix1#1"/>
    <dgm:cxn modelId="{FF59CA40-1104-4AFD-9D6A-9131613B36C4}" type="presOf" srcId="{93871AE4-28CD-4C76-BF5C-6C856704D016}" destId="{7F4D8191-1271-4B12-AC8D-A2B73B98AE38}" srcOrd="0" destOrd="0" presId="urn:microsoft.com/office/officeart/2005/8/layout/matrix1#1"/>
    <dgm:cxn modelId="{A26E6351-5C9C-4AA2-A06A-BE79A8FB0731}" type="presParOf" srcId="{7F4D8191-1271-4B12-AC8D-A2B73B98AE38}" destId="{4903BB46-E0EE-4537-BEEE-7235E0D1F874}" srcOrd="0" destOrd="0" presId="urn:microsoft.com/office/officeart/2005/8/layout/matrix1#1"/>
    <dgm:cxn modelId="{99CDBA76-88C1-4E8D-8840-8FA50D90482A}" type="presParOf" srcId="{4903BB46-E0EE-4537-BEEE-7235E0D1F874}" destId="{999E0E8E-0EE3-41C9-8D30-F27332337285}" srcOrd="0" destOrd="0" presId="urn:microsoft.com/office/officeart/2005/8/layout/matrix1#1"/>
    <dgm:cxn modelId="{FA7A223A-CF29-4493-B118-BC3BDD683A1E}" type="presParOf" srcId="{4903BB46-E0EE-4537-BEEE-7235E0D1F874}" destId="{74EAF1C4-5B85-4E61-837C-3CDDF8ABB89E}" srcOrd="1" destOrd="0" presId="urn:microsoft.com/office/officeart/2005/8/layout/matrix1#1"/>
    <dgm:cxn modelId="{B03E8EE2-554B-4082-BA7D-3152FE7256BD}" type="presParOf" srcId="{4903BB46-E0EE-4537-BEEE-7235E0D1F874}" destId="{1D8FB763-39E6-42F4-AC25-92E72E4DEBA5}" srcOrd="2" destOrd="0" presId="urn:microsoft.com/office/officeart/2005/8/layout/matrix1#1"/>
    <dgm:cxn modelId="{5E467A76-4CF9-4CD0-B8F3-9E66D3A57FAD}" type="presParOf" srcId="{4903BB46-E0EE-4537-BEEE-7235E0D1F874}" destId="{05376D31-90D0-44CA-859C-738D3DFE2469}" srcOrd="3" destOrd="0" presId="urn:microsoft.com/office/officeart/2005/8/layout/matrix1#1"/>
    <dgm:cxn modelId="{B66A50C0-33AC-496F-B56B-9BB49BEA6557}" type="presParOf" srcId="{4903BB46-E0EE-4537-BEEE-7235E0D1F874}" destId="{F5DC000B-E667-4BAD-91DC-B8353198230D}" srcOrd="4" destOrd="0" presId="urn:microsoft.com/office/officeart/2005/8/layout/matrix1#1"/>
    <dgm:cxn modelId="{B6FADECD-5DC2-4B82-A10C-984117337A44}" type="presParOf" srcId="{4903BB46-E0EE-4537-BEEE-7235E0D1F874}" destId="{DAC9A3A8-21F8-45F3-8F74-491D78226570}" srcOrd="5" destOrd="0" presId="urn:microsoft.com/office/officeart/2005/8/layout/matrix1#1"/>
    <dgm:cxn modelId="{88774F0F-73FC-4A6C-B820-169D665C0D8F}" type="presParOf" srcId="{4903BB46-E0EE-4537-BEEE-7235E0D1F874}" destId="{FB241D36-3E8E-498F-BCC8-040650A134BC}" srcOrd="6" destOrd="0" presId="urn:microsoft.com/office/officeart/2005/8/layout/matrix1#1"/>
    <dgm:cxn modelId="{053400A4-CFEE-4CE0-AB9F-8E61D8D72068}" type="presParOf" srcId="{4903BB46-E0EE-4537-BEEE-7235E0D1F874}" destId="{D1620391-8790-482C-8F8F-973C6B01CCB9}" srcOrd="7" destOrd="0" presId="urn:microsoft.com/office/officeart/2005/8/layout/matrix1#1"/>
    <dgm:cxn modelId="{059AA6C7-A872-4B56-86C2-5FA1349EEAA5}" type="presParOf" srcId="{7F4D8191-1271-4B12-AC8D-A2B73B98AE38}" destId="{86145901-2721-4080-A93F-78AF99E4266C}" srcOrd="1" destOrd="0" presId="urn:microsoft.com/office/officeart/2005/8/layout/matrix1#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BD0CA830-5244-4D52-974D-41A4AD49C5F5}" type="doc">
      <dgm:prSet loTypeId="urn:microsoft.com/office/officeart/2005/8/layout/pList2" loCatId="picture" qsTypeId="urn:microsoft.com/office/officeart/2005/8/quickstyle/3d1" qsCatId="3D" csTypeId="urn:microsoft.com/office/officeart/2005/8/colors/colorful2" csCatId="colorful" phldr="1"/>
      <dgm:spPr/>
    </dgm:pt>
    <dgm:pt modelId="{101093EC-4834-4725-B6DA-CDB872FD2B04}">
      <dgm:prSet phldrT="[Texto]" custT="1"/>
      <dgm:spPr/>
      <dgm:t>
        <a:bodyPr/>
        <a:lstStyle/>
        <a:p>
          <a:r>
            <a:rPr lang="es-ES" sz="1800" b="1" dirty="0" smtClean="0">
              <a:solidFill>
                <a:schemeClr val="bg2">
                  <a:lumMod val="10000"/>
                </a:schemeClr>
              </a:solidFill>
            </a:rPr>
            <a:t>Limpieza de vía aérea</a:t>
          </a:r>
          <a:endParaRPr lang="es-CO" sz="1800" b="1" dirty="0">
            <a:solidFill>
              <a:schemeClr val="bg2">
                <a:lumMod val="10000"/>
              </a:schemeClr>
            </a:solidFill>
          </a:endParaRPr>
        </a:p>
      </dgm:t>
    </dgm:pt>
    <dgm:pt modelId="{002D4CB4-77E8-4954-88E6-76F0DC1D8CE5}" type="parTrans" cxnId="{F7B230D5-2852-4479-B757-456B19B70679}">
      <dgm:prSet/>
      <dgm:spPr/>
      <dgm:t>
        <a:bodyPr/>
        <a:lstStyle/>
        <a:p>
          <a:endParaRPr lang="es-CO" sz="2000" b="1">
            <a:solidFill>
              <a:schemeClr val="bg2">
                <a:lumMod val="10000"/>
              </a:schemeClr>
            </a:solidFill>
          </a:endParaRPr>
        </a:p>
      </dgm:t>
    </dgm:pt>
    <dgm:pt modelId="{CC909A1E-617E-4EA7-94C4-299E8251469A}" type="sibTrans" cxnId="{F7B230D5-2852-4479-B757-456B19B70679}">
      <dgm:prSet/>
      <dgm:spPr/>
      <dgm:t>
        <a:bodyPr/>
        <a:lstStyle/>
        <a:p>
          <a:endParaRPr lang="es-CO" sz="2000" b="1">
            <a:solidFill>
              <a:schemeClr val="bg2">
                <a:lumMod val="10000"/>
              </a:schemeClr>
            </a:solidFill>
          </a:endParaRPr>
        </a:p>
      </dgm:t>
    </dgm:pt>
    <dgm:pt modelId="{6C911965-FB18-4DA6-92DF-3BAAD1EBDFAF}">
      <dgm:prSet phldrT="[Texto]" custT="1"/>
      <dgm:spPr/>
      <dgm:t>
        <a:bodyPr/>
        <a:lstStyle/>
        <a:p>
          <a:r>
            <a:rPr lang="es-ES" sz="1800" b="1" dirty="0" smtClean="0">
              <a:solidFill>
                <a:schemeClr val="bg2">
                  <a:lumMod val="10000"/>
                </a:schemeClr>
              </a:solidFill>
            </a:rPr>
            <a:t>Secado del recién nacido</a:t>
          </a:r>
          <a:endParaRPr lang="es-CO" sz="1800" b="1" dirty="0">
            <a:solidFill>
              <a:schemeClr val="bg2">
                <a:lumMod val="10000"/>
              </a:schemeClr>
            </a:solidFill>
          </a:endParaRPr>
        </a:p>
      </dgm:t>
    </dgm:pt>
    <dgm:pt modelId="{F90D24BB-E21B-482A-BB43-5EAC70865503}" type="parTrans" cxnId="{35908DB3-9E72-4DC4-9CD6-AFB8BDD37B92}">
      <dgm:prSet/>
      <dgm:spPr/>
      <dgm:t>
        <a:bodyPr/>
        <a:lstStyle/>
        <a:p>
          <a:endParaRPr lang="es-CO" sz="2000" b="1">
            <a:solidFill>
              <a:schemeClr val="bg2">
                <a:lumMod val="10000"/>
              </a:schemeClr>
            </a:solidFill>
          </a:endParaRPr>
        </a:p>
      </dgm:t>
    </dgm:pt>
    <dgm:pt modelId="{899124F6-438B-4F74-9B36-F15C0E5FAB3B}" type="sibTrans" cxnId="{35908DB3-9E72-4DC4-9CD6-AFB8BDD37B92}">
      <dgm:prSet/>
      <dgm:spPr/>
      <dgm:t>
        <a:bodyPr/>
        <a:lstStyle/>
        <a:p>
          <a:endParaRPr lang="es-CO" sz="2000" b="1">
            <a:solidFill>
              <a:schemeClr val="bg2">
                <a:lumMod val="10000"/>
              </a:schemeClr>
            </a:solidFill>
          </a:endParaRPr>
        </a:p>
      </dgm:t>
    </dgm:pt>
    <dgm:pt modelId="{F2F90A30-337A-4CBD-894A-AFE1BF7FDE0C}">
      <dgm:prSet phldrT="[Texto]" custT="1"/>
      <dgm:spPr/>
      <dgm:t>
        <a:bodyPr/>
        <a:lstStyle/>
        <a:p>
          <a:r>
            <a:rPr lang="es-ES" sz="1600" b="1" dirty="0" smtClean="0">
              <a:solidFill>
                <a:schemeClr val="bg2">
                  <a:lumMod val="10000"/>
                </a:schemeClr>
              </a:solidFill>
            </a:rPr>
            <a:t>Observación de la respiración o llanto, y el tono muscular</a:t>
          </a:r>
          <a:endParaRPr lang="es-CO" sz="1600" b="1" dirty="0">
            <a:solidFill>
              <a:schemeClr val="bg2">
                <a:lumMod val="10000"/>
              </a:schemeClr>
            </a:solidFill>
          </a:endParaRPr>
        </a:p>
      </dgm:t>
    </dgm:pt>
    <dgm:pt modelId="{5EDEDFA3-3793-42E8-9318-C184A2EF4561}" type="parTrans" cxnId="{5FB64024-F7F5-41F9-A43C-2C524CC4F722}">
      <dgm:prSet/>
      <dgm:spPr/>
      <dgm:t>
        <a:bodyPr/>
        <a:lstStyle/>
        <a:p>
          <a:endParaRPr lang="es-CO" sz="2000" b="1">
            <a:solidFill>
              <a:schemeClr val="bg2">
                <a:lumMod val="10000"/>
              </a:schemeClr>
            </a:solidFill>
          </a:endParaRPr>
        </a:p>
      </dgm:t>
    </dgm:pt>
    <dgm:pt modelId="{5CD861F9-7C39-4DED-A91A-51A71B790297}" type="sibTrans" cxnId="{5FB64024-F7F5-41F9-A43C-2C524CC4F722}">
      <dgm:prSet/>
      <dgm:spPr/>
      <dgm:t>
        <a:bodyPr/>
        <a:lstStyle/>
        <a:p>
          <a:endParaRPr lang="es-CO" sz="2000" b="1">
            <a:solidFill>
              <a:schemeClr val="bg2">
                <a:lumMod val="10000"/>
              </a:schemeClr>
            </a:solidFill>
          </a:endParaRPr>
        </a:p>
      </dgm:t>
    </dgm:pt>
    <dgm:pt modelId="{D90E7D11-AD8F-403F-A593-B65FD0C3AAC3}">
      <dgm:prSet phldrT="[Texto]" custT="1"/>
      <dgm:spPr/>
      <dgm:t>
        <a:bodyPr/>
        <a:lstStyle/>
        <a:p>
          <a:r>
            <a:rPr lang="es-ES" sz="1600" b="1" dirty="0" smtClean="0">
              <a:solidFill>
                <a:schemeClr val="bg2">
                  <a:lumMod val="10000"/>
                </a:schemeClr>
              </a:solidFill>
            </a:rPr>
            <a:t>Pinzamiento oportuno y corte del cordón umbilical.</a:t>
          </a:r>
          <a:endParaRPr lang="es-CO" sz="1600" b="1" dirty="0">
            <a:solidFill>
              <a:schemeClr val="bg2">
                <a:lumMod val="10000"/>
              </a:schemeClr>
            </a:solidFill>
          </a:endParaRPr>
        </a:p>
      </dgm:t>
    </dgm:pt>
    <dgm:pt modelId="{D380D9CB-5BEB-4A8C-A8C0-384D59C27F68}" type="parTrans" cxnId="{A1207A6E-300E-45D0-95E2-87D383CDD39C}">
      <dgm:prSet/>
      <dgm:spPr/>
      <dgm:t>
        <a:bodyPr/>
        <a:lstStyle/>
        <a:p>
          <a:endParaRPr lang="es-CO" sz="2000" b="1">
            <a:solidFill>
              <a:schemeClr val="bg2">
                <a:lumMod val="10000"/>
              </a:schemeClr>
            </a:solidFill>
          </a:endParaRPr>
        </a:p>
      </dgm:t>
    </dgm:pt>
    <dgm:pt modelId="{76C65A84-1D4B-414F-83BE-D40A8289DAFA}" type="sibTrans" cxnId="{A1207A6E-300E-45D0-95E2-87D383CDD39C}">
      <dgm:prSet/>
      <dgm:spPr/>
      <dgm:t>
        <a:bodyPr/>
        <a:lstStyle/>
        <a:p>
          <a:endParaRPr lang="es-CO" sz="2000" b="1">
            <a:solidFill>
              <a:schemeClr val="bg2">
                <a:lumMod val="10000"/>
              </a:schemeClr>
            </a:solidFill>
          </a:endParaRPr>
        </a:p>
      </dgm:t>
    </dgm:pt>
    <dgm:pt modelId="{1767F692-323D-45E1-A9A2-0479E67DAF0E}">
      <dgm:prSet phldrT="[Texto]" custT="1"/>
      <dgm:spPr/>
      <dgm:t>
        <a:bodyPr/>
        <a:lstStyle/>
        <a:p>
          <a:r>
            <a:rPr lang="es-ES" sz="1800" b="1" dirty="0" smtClean="0">
              <a:solidFill>
                <a:schemeClr val="bg2">
                  <a:lumMod val="10000"/>
                </a:schemeClr>
              </a:solidFill>
            </a:rPr>
            <a:t>Contacto piel a piel </a:t>
          </a:r>
          <a:endParaRPr lang="es-CO" sz="1800" b="1" dirty="0">
            <a:solidFill>
              <a:schemeClr val="bg2">
                <a:lumMod val="10000"/>
              </a:schemeClr>
            </a:solidFill>
          </a:endParaRPr>
        </a:p>
      </dgm:t>
    </dgm:pt>
    <dgm:pt modelId="{FB05FD31-DEA1-4589-85D1-3F6E3EA5FBBE}" type="parTrans" cxnId="{2C569199-6FD6-48F5-A678-4027CEFB4275}">
      <dgm:prSet/>
      <dgm:spPr/>
      <dgm:t>
        <a:bodyPr/>
        <a:lstStyle/>
        <a:p>
          <a:endParaRPr lang="es-CO" sz="2000">
            <a:solidFill>
              <a:schemeClr val="bg2">
                <a:lumMod val="10000"/>
              </a:schemeClr>
            </a:solidFill>
          </a:endParaRPr>
        </a:p>
      </dgm:t>
    </dgm:pt>
    <dgm:pt modelId="{80856621-0166-4C3E-B013-790414809972}" type="sibTrans" cxnId="{2C569199-6FD6-48F5-A678-4027CEFB4275}">
      <dgm:prSet/>
      <dgm:spPr/>
      <dgm:t>
        <a:bodyPr/>
        <a:lstStyle/>
        <a:p>
          <a:endParaRPr lang="es-CO" sz="2000">
            <a:solidFill>
              <a:schemeClr val="bg2">
                <a:lumMod val="10000"/>
              </a:schemeClr>
            </a:solidFill>
          </a:endParaRPr>
        </a:p>
      </dgm:t>
    </dgm:pt>
    <dgm:pt modelId="{F5DC0119-DDE4-4A83-9880-A12A69AA1ADA}" type="pres">
      <dgm:prSet presAssocID="{BD0CA830-5244-4D52-974D-41A4AD49C5F5}" presName="Name0" presStyleCnt="0">
        <dgm:presLayoutVars>
          <dgm:dir/>
          <dgm:resizeHandles val="exact"/>
        </dgm:presLayoutVars>
      </dgm:prSet>
      <dgm:spPr/>
    </dgm:pt>
    <dgm:pt modelId="{CE70DA8D-7C4E-4880-9C5A-1DE442EEC4F8}" type="pres">
      <dgm:prSet presAssocID="{BD0CA830-5244-4D52-974D-41A4AD49C5F5}" presName="bkgdShp" presStyleLbl="alignAccFollowNode1" presStyleIdx="0" presStyleCnt="1" custScaleY="101748"/>
      <dgm:spPr/>
    </dgm:pt>
    <dgm:pt modelId="{8A7D29B3-1A77-429B-BE14-9C20D1073950}" type="pres">
      <dgm:prSet presAssocID="{BD0CA830-5244-4D52-974D-41A4AD49C5F5}" presName="linComp" presStyleCnt="0"/>
      <dgm:spPr/>
    </dgm:pt>
    <dgm:pt modelId="{532DE702-B8BE-4002-983C-30CF67F7239D}" type="pres">
      <dgm:prSet presAssocID="{101093EC-4834-4725-B6DA-CDB872FD2B04}" presName="compNode" presStyleCnt="0"/>
      <dgm:spPr/>
    </dgm:pt>
    <dgm:pt modelId="{1E4F12C7-FE31-471F-9039-288D0C452254}" type="pres">
      <dgm:prSet presAssocID="{101093EC-4834-4725-B6DA-CDB872FD2B04}" presName="node" presStyleLbl="node1" presStyleIdx="0" presStyleCnt="5">
        <dgm:presLayoutVars>
          <dgm:bulletEnabled val="1"/>
        </dgm:presLayoutVars>
      </dgm:prSet>
      <dgm:spPr/>
      <dgm:t>
        <a:bodyPr/>
        <a:lstStyle/>
        <a:p>
          <a:endParaRPr lang="es-CO"/>
        </a:p>
      </dgm:t>
    </dgm:pt>
    <dgm:pt modelId="{E62F4332-B193-439C-A5F4-BD025AAA73A5}" type="pres">
      <dgm:prSet presAssocID="{101093EC-4834-4725-B6DA-CDB872FD2B04}" presName="invisiNode" presStyleLbl="node1" presStyleIdx="0" presStyleCnt="5"/>
      <dgm:spPr/>
    </dgm:pt>
    <dgm:pt modelId="{7AFD2E9F-135F-429A-947E-12419D8B7502}" type="pres">
      <dgm:prSet presAssocID="{101093EC-4834-4725-B6DA-CDB872FD2B04}" presName="imagNode" presStyleLbl="fgImgPlace1" presStyleIdx="0" presStyleCnt="5"/>
      <dgm:spPr>
        <a:blipFill rotWithShape="1">
          <a:blip xmlns:r="http://schemas.openxmlformats.org/officeDocument/2006/relationships" r:embed="rId1"/>
          <a:stretch>
            <a:fillRect/>
          </a:stretch>
        </a:blipFill>
      </dgm:spPr>
    </dgm:pt>
    <dgm:pt modelId="{0B57EA50-9AD4-4AD3-8582-23DA98AB750C}" type="pres">
      <dgm:prSet presAssocID="{CC909A1E-617E-4EA7-94C4-299E8251469A}" presName="sibTrans" presStyleLbl="sibTrans2D1" presStyleIdx="0" presStyleCnt="0"/>
      <dgm:spPr/>
      <dgm:t>
        <a:bodyPr/>
        <a:lstStyle/>
        <a:p>
          <a:endParaRPr lang="es-CO"/>
        </a:p>
      </dgm:t>
    </dgm:pt>
    <dgm:pt modelId="{4D06EE4E-978E-4EE0-BFB7-76CA4E1B1EA3}" type="pres">
      <dgm:prSet presAssocID="{6C911965-FB18-4DA6-92DF-3BAAD1EBDFAF}" presName="compNode" presStyleCnt="0"/>
      <dgm:spPr/>
    </dgm:pt>
    <dgm:pt modelId="{24F5EF2B-8584-4CC1-94F5-0ABCDA40CDD3}" type="pres">
      <dgm:prSet presAssocID="{6C911965-FB18-4DA6-92DF-3BAAD1EBDFAF}" presName="node" presStyleLbl="node1" presStyleIdx="1" presStyleCnt="5">
        <dgm:presLayoutVars>
          <dgm:bulletEnabled val="1"/>
        </dgm:presLayoutVars>
      </dgm:prSet>
      <dgm:spPr/>
      <dgm:t>
        <a:bodyPr/>
        <a:lstStyle/>
        <a:p>
          <a:endParaRPr lang="es-CO"/>
        </a:p>
      </dgm:t>
    </dgm:pt>
    <dgm:pt modelId="{9E78AD0A-AA68-4B0C-BC56-2644760AEDC6}" type="pres">
      <dgm:prSet presAssocID="{6C911965-FB18-4DA6-92DF-3BAAD1EBDFAF}" presName="invisiNode" presStyleLbl="node1" presStyleIdx="1" presStyleCnt="5"/>
      <dgm:spPr/>
    </dgm:pt>
    <dgm:pt modelId="{1E11354C-295F-4D75-94D7-FD5A5B49FDFA}" type="pres">
      <dgm:prSet presAssocID="{6C911965-FB18-4DA6-92DF-3BAAD1EBDFAF}" presName="imagNode" presStyleLbl="fgImgPlace1" presStyleIdx="1" presStyleCnt="5"/>
      <dgm:spPr>
        <a:blipFill rotWithShape="1">
          <a:blip xmlns:r="http://schemas.openxmlformats.org/officeDocument/2006/relationships" r:embed="rId2"/>
          <a:stretch>
            <a:fillRect/>
          </a:stretch>
        </a:blipFill>
      </dgm:spPr>
    </dgm:pt>
    <dgm:pt modelId="{00FC06BD-0417-4BDA-9C3B-D0671F93554A}" type="pres">
      <dgm:prSet presAssocID="{899124F6-438B-4F74-9B36-F15C0E5FAB3B}" presName="sibTrans" presStyleLbl="sibTrans2D1" presStyleIdx="0" presStyleCnt="0"/>
      <dgm:spPr/>
      <dgm:t>
        <a:bodyPr/>
        <a:lstStyle/>
        <a:p>
          <a:endParaRPr lang="es-CO"/>
        </a:p>
      </dgm:t>
    </dgm:pt>
    <dgm:pt modelId="{2F381916-920E-460F-AB5B-C967ACF0CD43}" type="pres">
      <dgm:prSet presAssocID="{F2F90A30-337A-4CBD-894A-AFE1BF7FDE0C}" presName="compNode" presStyleCnt="0"/>
      <dgm:spPr/>
    </dgm:pt>
    <dgm:pt modelId="{2121E56A-B455-4E87-A6ED-13B06D923005}" type="pres">
      <dgm:prSet presAssocID="{F2F90A30-337A-4CBD-894A-AFE1BF7FDE0C}" presName="node" presStyleLbl="node1" presStyleIdx="2" presStyleCnt="5">
        <dgm:presLayoutVars>
          <dgm:bulletEnabled val="1"/>
        </dgm:presLayoutVars>
      </dgm:prSet>
      <dgm:spPr/>
      <dgm:t>
        <a:bodyPr/>
        <a:lstStyle/>
        <a:p>
          <a:endParaRPr lang="es-CO"/>
        </a:p>
      </dgm:t>
    </dgm:pt>
    <dgm:pt modelId="{3E55E3D3-48F6-40F0-AE03-14048A20DC34}" type="pres">
      <dgm:prSet presAssocID="{F2F90A30-337A-4CBD-894A-AFE1BF7FDE0C}" presName="invisiNode" presStyleLbl="node1" presStyleIdx="2" presStyleCnt="5"/>
      <dgm:spPr/>
    </dgm:pt>
    <dgm:pt modelId="{DB7F0999-9C4E-406F-9344-B288C3116AEC}" type="pres">
      <dgm:prSet presAssocID="{F2F90A30-337A-4CBD-894A-AFE1BF7FDE0C}" presName="imagNode" presStyleLbl="fgImgPlace1" presStyleIdx="2" presStyleCnt="5"/>
      <dgm:spPr>
        <a:blipFill rotWithShape="1">
          <a:blip xmlns:r="http://schemas.openxmlformats.org/officeDocument/2006/relationships" r:embed="rId3"/>
          <a:stretch>
            <a:fillRect/>
          </a:stretch>
        </a:blipFill>
      </dgm:spPr>
    </dgm:pt>
    <dgm:pt modelId="{FA421CEB-9DEA-48DD-8F02-9000B5B8D93E}" type="pres">
      <dgm:prSet presAssocID="{5CD861F9-7C39-4DED-A91A-51A71B790297}" presName="sibTrans" presStyleLbl="sibTrans2D1" presStyleIdx="0" presStyleCnt="0"/>
      <dgm:spPr/>
      <dgm:t>
        <a:bodyPr/>
        <a:lstStyle/>
        <a:p>
          <a:endParaRPr lang="es-CO"/>
        </a:p>
      </dgm:t>
    </dgm:pt>
    <dgm:pt modelId="{31CB527D-EF0E-448C-883B-43545A9345B1}" type="pres">
      <dgm:prSet presAssocID="{D90E7D11-AD8F-403F-A593-B65FD0C3AAC3}" presName="compNode" presStyleCnt="0"/>
      <dgm:spPr/>
    </dgm:pt>
    <dgm:pt modelId="{9C21CC1B-48F1-46C1-8E9D-DEC57C8BDB84}" type="pres">
      <dgm:prSet presAssocID="{D90E7D11-AD8F-403F-A593-B65FD0C3AAC3}" presName="node" presStyleLbl="node1" presStyleIdx="3" presStyleCnt="5">
        <dgm:presLayoutVars>
          <dgm:bulletEnabled val="1"/>
        </dgm:presLayoutVars>
      </dgm:prSet>
      <dgm:spPr/>
      <dgm:t>
        <a:bodyPr/>
        <a:lstStyle/>
        <a:p>
          <a:endParaRPr lang="es-CO"/>
        </a:p>
      </dgm:t>
    </dgm:pt>
    <dgm:pt modelId="{9FC74DD7-7C01-4440-8E91-7F34068F5C69}" type="pres">
      <dgm:prSet presAssocID="{D90E7D11-AD8F-403F-A593-B65FD0C3AAC3}" presName="invisiNode" presStyleLbl="node1" presStyleIdx="3" presStyleCnt="5"/>
      <dgm:spPr/>
    </dgm:pt>
    <dgm:pt modelId="{C83C5E23-D5A1-4871-97DE-7BE36DC98468}" type="pres">
      <dgm:prSet presAssocID="{D90E7D11-AD8F-403F-A593-B65FD0C3AAC3}" presName="imagNode" presStyleLbl="fgImgPlace1" presStyleIdx="3" presStyleCnt="5"/>
      <dgm:spPr>
        <a:blipFill rotWithShape="1">
          <a:blip xmlns:r="http://schemas.openxmlformats.org/officeDocument/2006/relationships" r:embed="rId4"/>
          <a:stretch>
            <a:fillRect/>
          </a:stretch>
        </a:blipFill>
      </dgm:spPr>
    </dgm:pt>
    <dgm:pt modelId="{E568D497-0FAF-41E7-9CF5-BBC190FE6A60}" type="pres">
      <dgm:prSet presAssocID="{76C65A84-1D4B-414F-83BE-D40A8289DAFA}" presName="sibTrans" presStyleLbl="sibTrans2D1" presStyleIdx="0" presStyleCnt="0"/>
      <dgm:spPr/>
      <dgm:t>
        <a:bodyPr/>
        <a:lstStyle/>
        <a:p>
          <a:endParaRPr lang="es-CO"/>
        </a:p>
      </dgm:t>
    </dgm:pt>
    <dgm:pt modelId="{DB55869E-CED7-43DD-93D2-EE547F25E25D}" type="pres">
      <dgm:prSet presAssocID="{1767F692-323D-45E1-A9A2-0479E67DAF0E}" presName="compNode" presStyleCnt="0"/>
      <dgm:spPr/>
    </dgm:pt>
    <dgm:pt modelId="{8A69A458-079E-4B32-8323-9499518C2C99}" type="pres">
      <dgm:prSet presAssocID="{1767F692-323D-45E1-A9A2-0479E67DAF0E}" presName="node" presStyleLbl="node1" presStyleIdx="4" presStyleCnt="5">
        <dgm:presLayoutVars>
          <dgm:bulletEnabled val="1"/>
        </dgm:presLayoutVars>
      </dgm:prSet>
      <dgm:spPr/>
      <dgm:t>
        <a:bodyPr/>
        <a:lstStyle/>
        <a:p>
          <a:endParaRPr lang="es-CO"/>
        </a:p>
      </dgm:t>
    </dgm:pt>
    <dgm:pt modelId="{0248386A-15CF-49C0-BE7A-3D79B9728275}" type="pres">
      <dgm:prSet presAssocID="{1767F692-323D-45E1-A9A2-0479E67DAF0E}" presName="invisiNode" presStyleLbl="node1" presStyleIdx="4" presStyleCnt="5"/>
      <dgm:spPr/>
    </dgm:pt>
    <dgm:pt modelId="{AC994B87-9449-4C5C-AB85-A0BEE6889E9C}" type="pres">
      <dgm:prSet presAssocID="{1767F692-323D-45E1-A9A2-0479E67DAF0E}" presName="imagNode" presStyleLbl="fgImgPlace1" presStyleIdx="4" presStyleCnt="5"/>
      <dgm:spPr>
        <a:blipFill rotWithShape="1">
          <a:blip xmlns:r="http://schemas.openxmlformats.org/officeDocument/2006/relationships" r:embed="rId5"/>
          <a:stretch>
            <a:fillRect/>
          </a:stretch>
        </a:blipFill>
      </dgm:spPr>
    </dgm:pt>
  </dgm:ptLst>
  <dgm:cxnLst>
    <dgm:cxn modelId="{FE2D30E6-BD0D-4BF4-BDBA-15062D460A96}" type="presOf" srcId="{BD0CA830-5244-4D52-974D-41A4AD49C5F5}" destId="{F5DC0119-DDE4-4A83-9880-A12A69AA1ADA}" srcOrd="0" destOrd="0" presId="urn:microsoft.com/office/officeart/2005/8/layout/pList2"/>
    <dgm:cxn modelId="{C49A4DCD-6582-4266-8247-829492CB53CE}" type="presOf" srcId="{899124F6-438B-4F74-9B36-F15C0E5FAB3B}" destId="{00FC06BD-0417-4BDA-9C3B-D0671F93554A}" srcOrd="0" destOrd="0" presId="urn:microsoft.com/office/officeart/2005/8/layout/pList2"/>
    <dgm:cxn modelId="{5FB64024-F7F5-41F9-A43C-2C524CC4F722}" srcId="{BD0CA830-5244-4D52-974D-41A4AD49C5F5}" destId="{F2F90A30-337A-4CBD-894A-AFE1BF7FDE0C}" srcOrd="2" destOrd="0" parTransId="{5EDEDFA3-3793-42E8-9318-C184A2EF4561}" sibTransId="{5CD861F9-7C39-4DED-A91A-51A71B790297}"/>
    <dgm:cxn modelId="{35908DB3-9E72-4DC4-9CD6-AFB8BDD37B92}" srcId="{BD0CA830-5244-4D52-974D-41A4AD49C5F5}" destId="{6C911965-FB18-4DA6-92DF-3BAAD1EBDFAF}" srcOrd="1" destOrd="0" parTransId="{F90D24BB-E21B-482A-BB43-5EAC70865503}" sibTransId="{899124F6-438B-4F74-9B36-F15C0E5FAB3B}"/>
    <dgm:cxn modelId="{52C20F06-8E54-4E2F-8976-5847BA0B528F}" type="presOf" srcId="{D90E7D11-AD8F-403F-A593-B65FD0C3AAC3}" destId="{9C21CC1B-48F1-46C1-8E9D-DEC57C8BDB84}" srcOrd="0" destOrd="0" presId="urn:microsoft.com/office/officeart/2005/8/layout/pList2"/>
    <dgm:cxn modelId="{1BC72A76-8573-4291-A834-9E0AC3579957}" type="presOf" srcId="{CC909A1E-617E-4EA7-94C4-299E8251469A}" destId="{0B57EA50-9AD4-4AD3-8582-23DA98AB750C}" srcOrd="0" destOrd="0" presId="urn:microsoft.com/office/officeart/2005/8/layout/pList2"/>
    <dgm:cxn modelId="{DB757E01-FFDB-4B3C-B4B8-50FFE21067B4}" type="presOf" srcId="{101093EC-4834-4725-B6DA-CDB872FD2B04}" destId="{1E4F12C7-FE31-471F-9039-288D0C452254}" srcOrd="0" destOrd="0" presId="urn:microsoft.com/office/officeart/2005/8/layout/pList2"/>
    <dgm:cxn modelId="{BF446C43-02B6-4A59-93AD-BAFE1D4BEB10}" type="presOf" srcId="{5CD861F9-7C39-4DED-A91A-51A71B790297}" destId="{FA421CEB-9DEA-48DD-8F02-9000B5B8D93E}" srcOrd="0" destOrd="0" presId="urn:microsoft.com/office/officeart/2005/8/layout/pList2"/>
    <dgm:cxn modelId="{F7B230D5-2852-4479-B757-456B19B70679}" srcId="{BD0CA830-5244-4D52-974D-41A4AD49C5F5}" destId="{101093EC-4834-4725-B6DA-CDB872FD2B04}" srcOrd="0" destOrd="0" parTransId="{002D4CB4-77E8-4954-88E6-76F0DC1D8CE5}" sibTransId="{CC909A1E-617E-4EA7-94C4-299E8251469A}"/>
    <dgm:cxn modelId="{4291E881-8A96-457E-B0B4-6D7CEFD41A2B}" type="presOf" srcId="{76C65A84-1D4B-414F-83BE-D40A8289DAFA}" destId="{E568D497-0FAF-41E7-9CF5-BBC190FE6A60}" srcOrd="0" destOrd="0" presId="urn:microsoft.com/office/officeart/2005/8/layout/pList2"/>
    <dgm:cxn modelId="{7BF55BCE-DE53-4D9F-AA90-436FD283EAFF}" type="presOf" srcId="{1767F692-323D-45E1-A9A2-0479E67DAF0E}" destId="{8A69A458-079E-4B32-8323-9499518C2C99}" srcOrd="0" destOrd="0" presId="urn:microsoft.com/office/officeart/2005/8/layout/pList2"/>
    <dgm:cxn modelId="{7541D42D-99CB-41B7-BE8B-7D236132F2A4}" type="presOf" srcId="{F2F90A30-337A-4CBD-894A-AFE1BF7FDE0C}" destId="{2121E56A-B455-4E87-A6ED-13B06D923005}" srcOrd="0" destOrd="0" presId="urn:microsoft.com/office/officeart/2005/8/layout/pList2"/>
    <dgm:cxn modelId="{2C569199-6FD6-48F5-A678-4027CEFB4275}" srcId="{BD0CA830-5244-4D52-974D-41A4AD49C5F5}" destId="{1767F692-323D-45E1-A9A2-0479E67DAF0E}" srcOrd="4" destOrd="0" parTransId="{FB05FD31-DEA1-4589-85D1-3F6E3EA5FBBE}" sibTransId="{80856621-0166-4C3E-B013-790414809972}"/>
    <dgm:cxn modelId="{C1474460-AE96-4CAA-8F97-A4B60CA1A2BF}" type="presOf" srcId="{6C911965-FB18-4DA6-92DF-3BAAD1EBDFAF}" destId="{24F5EF2B-8584-4CC1-94F5-0ABCDA40CDD3}" srcOrd="0" destOrd="0" presId="urn:microsoft.com/office/officeart/2005/8/layout/pList2"/>
    <dgm:cxn modelId="{A1207A6E-300E-45D0-95E2-87D383CDD39C}" srcId="{BD0CA830-5244-4D52-974D-41A4AD49C5F5}" destId="{D90E7D11-AD8F-403F-A593-B65FD0C3AAC3}" srcOrd="3" destOrd="0" parTransId="{D380D9CB-5BEB-4A8C-A8C0-384D59C27F68}" sibTransId="{76C65A84-1D4B-414F-83BE-D40A8289DAFA}"/>
    <dgm:cxn modelId="{2E24A63B-1F65-4913-821A-83CB07B6B68F}" type="presParOf" srcId="{F5DC0119-DDE4-4A83-9880-A12A69AA1ADA}" destId="{CE70DA8D-7C4E-4880-9C5A-1DE442EEC4F8}" srcOrd="0" destOrd="0" presId="urn:microsoft.com/office/officeart/2005/8/layout/pList2"/>
    <dgm:cxn modelId="{B8613C50-D247-4460-A0E9-27A3F65832A6}" type="presParOf" srcId="{F5DC0119-DDE4-4A83-9880-A12A69AA1ADA}" destId="{8A7D29B3-1A77-429B-BE14-9C20D1073950}" srcOrd="1" destOrd="0" presId="urn:microsoft.com/office/officeart/2005/8/layout/pList2"/>
    <dgm:cxn modelId="{59BD881F-3255-4331-B4EE-C2BA80056755}" type="presParOf" srcId="{8A7D29B3-1A77-429B-BE14-9C20D1073950}" destId="{532DE702-B8BE-4002-983C-30CF67F7239D}" srcOrd="0" destOrd="0" presId="urn:microsoft.com/office/officeart/2005/8/layout/pList2"/>
    <dgm:cxn modelId="{ACAD8A90-4772-42C1-9ABA-F8EB03EEF874}" type="presParOf" srcId="{532DE702-B8BE-4002-983C-30CF67F7239D}" destId="{1E4F12C7-FE31-471F-9039-288D0C452254}" srcOrd="0" destOrd="0" presId="urn:microsoft.com/office/officeart/2005/8/layout/pList2"/>
    <dgm:cxn modelId="{8B8EF7D2-5949-4A8C-A121-8AF52A926E0C}" type="presParOf" srcId="{532DE702-B8BE-4002-983C-30CF67F7239D}" destId="{E62F4332-B193-439C-A5F4-BD025AAA73A5}" srcOrd="1" destOrd="0" presId="urn:microsoft.com/office/officeart/2005/8/layout/pList2"/>
    <dgm:cxn modelId="{78971FCF-BEA9-4977-B928-6189506B05DE}" type="presParOf" srcId="{532DE702-B8BE-4002-983C-30CF67F7239D}" destId="{7AFD2E9F-135F-429A-947E-12419D8B7502}" srcOrd="2" destOrd="0" presId="urn:microsoft.com/office/officeart/2005/8/layout/pList2"/>
    <dgm:cxn modelId="{68178E39-6F96-4072-B370-EAECDD8A083E}" type="presParOf" srcId="{8A7D29B3-1A77-429B-BE14-9C20D1073950}" destId="{0B57EA50-9AD4-4AD3-8582-23DA98AB750C}" srcOrd="1" destOrd="0" presId="urn:microsoft.com/office/officeart/2005/8/layout/pList2"/>
    <dgm:cxn modelId="{5493339B-EB4D-49DB-A4A8-F53592BF3016}" type="presParOf" srcId="{8A7D29B3-1A77-429B-BE14-9C20D1073950}" destId="{4D06EE4E-978E-4EE0-BFB7-76CA4E1B1EA3}" srcOrd="2" destOrd="0" presId="urn:microsoft.com/office/officeart/2005/8/layout/pList2"/>
    <dgm:cxn modelId="{C59FB1C6-2D78-4D80-93A8-F937C725B937}" type="presParOf" srcId="{4D06EE4E-978E-4EE0-BFB7-76CA4E1B1EA3}" destId="{24F5EF2B-8584-4CC1-94F5-0ABCDA40CDD3}" srcOrd="0" destOrd="0" presId="urn:microsoft.com/office/officeart/2005/8/layout/pList2"/>
    <dgm:cxn modelId="{8C92FE50-E3DC-4A68-B5BB-08B0412A3575}" type="presParOf" srcId="{4D06EE4E-978E-4EE0-BFB7-76CA4E1B1EA3}" destId="{9E78AD0A-AA68-4B0C-BC56-2644760AEDC6}" srcOrd="1" destOrd="0" presId="urn:microsoft.com/office/officeart/2005/8/layout/pList2"/>
    <dgm:cxn modelId="{39650E1A-183A-42D3-82F8-1C464D088E6F}" type="presParOf" srcId="{4D06EE4E-978E-4EE0-BFB7-76CA4E1B1EA3}" destId="{1E11354C-295F-4D75-94D7-FD5A5B49FDFA}" srcOrd="2" destOrd="0" presId="urn:microsoft.com/office/officeart/2005/8/layout/pList2"/>
    <dgm:cxn modelId="{9901C9AC-6FFC-4D6A-B601-E9EB8776BF45}" type="presParOf" srcId="{8A7D29B3-1A77-429B-BE14-9C20D1073950}" destId="{00FC06BD-0417-4BDA-9C3B-D0671F93554A}" srcOrd="3" destOrd="0" presId="urn:microsoft.com/office/officeart/2005/8/layout/pList2"/>
    <dgm:cxn modelId="{50F29AC3-E8BC-4C24-9E60-9EDD9DEF43D4}" type="presParOf" srcId="{8A7D29B3-1A77-429B-BE14-9C20D1073950}" destId="{2F381916-920E-460F-AB5B-C967ACF0CD43}" srcOrd="4" destOrd="0" presId="urn:microsoft.com/office/officeart/2005/8/layout/pList2"/>
    <dgm:cxn modelId="{18EE1EB7-7620-449D-A80E-AEBE73C0F21B}" type="presParOf" srcId="{2F381916-920E-460F-AB5B-C967ACF0CD43}" destId="{2121E56A-B455-4E87-A6ED-13B06D923005}" srcOrd="0" destOrd="0" presId="urn:microsoft.com/office/officeart/2005/8/layout/pList2"/>
    <dgm:cxn modelId="{120C53D7-9AE1-41C1-A2FA-B2FC27040949}" type="presParOf" srcId="{2F381916-920E-460F-AB5B-C967ACF0CD43}" destId="{3E55E3D3-48F6-40F0-AE03-14048A20DC34}" srcOrd="1" destOrd="0" presId="urn:microsoft.com/office/officeart/2005/8/layout/pList2"/>
    <dgm:cxn modelId="{1B68EEBC-54E2-4D06-AC1C-0FCDC50E3150}" type="presParOf" srcId="{2F381916-920E-460F-AB5B-C967ACF0CD43}" destId="{DB7F0999-9C4E-406F-9344-B288C3116AEC}" srcOrd="2" destOrd="0" presId="urn:microsoft.com/office/officeart/2005/8/layout/pList2"/>
    <dgm:cxn modelId="{4EE3FB14-79B6-49A2-A965-946B1FA35607}" type="presParOf" srcId="{8A7D29B3-1A77-429B-BE14-9C20D1073950}" destId="{FA421CEB-9DEA-48DD-8F02-9000B5B8D93E}" srcOrd="5" destOrd="0" presId="urn:microsoft.com/office/officeart/2005/8/layout/pList2"/>
    <dgm:cxn modelId="{EBAC1D79-48F4-45F1-8BE2-D438114270B4}" type="presParOf" srcId="{8A7D29B3-1A77-429B-BE14-9C20D1073950}" destId="{31CB527D-EF0E-448C-883B-43545A9345B1}" srcOrd="6" destOrd="0" presId="urn:microsoft.com/office/officeart/2005/8/layout/pList2"/>
    <dgm:cxn modelId="{9D3C22E3-7FF0-4F20-9983-68B9B77B00FE}" type="presParOf" srcId="{31CB527D-EF0E-448C-883B-43545A9345B1}" destId="{9C21CC1B-48F1-46C1-8E9D-DEC57C8BDB84}" srcOrd="0" destOrd="0" presId="urn:microsoft.com/office/officeart/2005/8/layout/pList2"/>
    <dgm:cxn modelId="{FEABCB75-1E8B-4092-84FC-21E2E66A7863}" type="presParOf" srcId="{31CB527D-EF0E-448C-883B-43545A9345B1}" destId="{9FC74DD7-7C01-4440-8E91-7F34068F5C69}" srcOrd="1" destOrd="0" presId="urn:microsoft.com/office/officeart/2005/8/layout/pList2"/>
    <dgm:cxn modelId="{9980E333-C597-4D85-BBDB-72DE0898CC51}" type="presParOf" srcId="{31CB527D-EF0E-448C-883B-43545A9345B1}" destId="{C83C5E23-D5A1-4871-97DE-7BE36DC98468}" srcOrd="2" destOrd="0" presId="urn:microsoft.com/office/officeart/2005/8/layout/pList2"/>
    <dgm:cxn modelId="{DAA50628-B806-4F57-8B4D-C7C9B92C8C44}" type="presParOf" srcId="{8A7D29B3-1A77-429B-BE14-9C20D1073950}" destId="{E568D497-0FAF-41E7-9CF5-BBC190FE6A60}" srcOrd="7" destOrd="0" presId="urn:microsoft.com/office/officeart/2005/8/layout/pList2"/>
    <dgm:cxn modelId="{83C2CEB3-DF9C-4F02-9BD0-520498A64326}" type="presParOf" srcId="{8A7D29B3-1A77-429B-BE14-9C20D1073950}" destId="{DB55869E-CED7-43DD-93D2-EE547F25E25D}" srcOrd="8" destOrd="0" presId="urn:microsoft.com/office/officeart/2005/8/layout/pList2"/>
    <dgm:cxn modelId="{1C6464BC-6165-4E6B-93FC-28E7A30F5E5D}" type="presParOf" srcId="{DB55869E-CED7-43DD-93D2-EE547F25E25D}" destId="{8A69A458-079E-4B32-8323-9499518C2C99}" srcOrd="0" destOrd="0" presId="urn:microsoft.com/office/officeart/2005/8/layout/pList2"/>
    <dgm:cxn modelId="{0DD624BF-1E8E-4F92-BE32-29F04D3A7630}" type="presParOf" srcId="{DB55869E-CED7-43DD-93D2-EE547F25E25D}" destId="{0248386A-15CF-49C0-BE7A-3D79B9728275}" srcOrd="1" destOrd="0" presId="urn:microsoft.com/office/officeart/2005/8/layout/pList2"/>
    <dgm:cxn modelId="{7A31A0E5-5074-42B9-862F-6CDC990A145C}" type="presParOf" srcId="{DB55869E-CED7-43DD-93D2-EE547F25E25D}" destId="{AC994B87-9449-4C5C-AB85-A0BEE6889E9C}" srcOrd="2" destOrd="0" presId="urn:microsoft.com/office/officeart/2005/8/layout/p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BD0CA830-5244-4D52-974D-41A4AD49C5F5}" type="doc">
      <dgm:prSet loTypeId="urn:microsoft.com/office/officeart/2005/8/layout/pList2" loCatId="picture" qsTypeId="urn:microsoft.com/office/officeart/2005/8/quickstyle/simple5" qsCatId="simple" csTypeId="urn:microsoft.com/office/officeart/2005/8/colors/colorful3" csCatId="colorful" phldr="1"/>
      <dgm:spPr/>
    </dgm:pt>
    <dgm:pt modelId="{101093EC-4834-4725-B6DA-CDB872FD2B04}">
      <dgm:prSet phldrT="[Texto]" custT="1"/>
      <dgm:spPr/>
      <dgm:t>
        <a:bodyPr/>
        <a:lstStyle/>
        <a:p>
          <a:r>
            <a:rPr lang="es-ES" sz="1800" b="1" dirty="0" smtClean="0">
              <a:solidFill>
                <a:schemeClr val="bg2">
                  <a:lumMod val="10000"/>
                </a:schemeClr>
              </a:solidFill>
            </a:rPr>
            <a:t>Lactancia materna</a:t>
          </a:r>
          <a:endParaRPr lang="es-CO" sz="1800" b="1" dirty="0">
            <a:solidFill>
              <a:schemeClr val="bg2">
                <a:lumMod val="10000"/>
              </a:schemeClr>
            </a:solidFill>
          </a:endParaRPr>
        </a:p>
      </dgm:t>
    </dgm:pt>
    <dgm:pt modelId="{002D4CB4-77E8-4954-88E6-76F0DC1D8CE5}" type="parTrans" cxnId="{F7B230D5-2852-4479-B757-456B19B70679}">
      <dgm:prSet/>
      <dgm:spPr/>
      <dgm:t>
        <a:bodyPr/>
        <a:lstStyle/>
        <a:p>
          <a:endParaRPr lang="es-CO" sz="2000" b="1">
            <a:solidFill>
              <a:schemeClr val="bg2">
                <a:lumMod val="10000"/>
              </a:schemeClr>
            </a:solidFill>
          </a:endParaRPr>
        </a:p>
      </dgm:t>
    </dgm:pt>
    <dgm:pt modelId="{CC909A1E-617E-4EA7-94C4-299E8251469A}" type="sibTrans" cxnId="{F7B230D5-2852-4479-B757-456B19B70679}">
      <dgm:prSet/>
      <dgm:spPr/>
      <dgm:t>
        <a:bodyPr/>
        <a:lstStyle/>
        <a:p>
          <a:endParaRPr lang="es-CO" sz="2000" b="1">
            <a:solidFill>
              <a:schemeClr val="bg2">
                <a:lumMod val="10000"/>
              </a:schemeClr>
            </a:solidFill>
          </a:endParaRPr>
        </a:p>
      </dgm:t>
    </dgm:pt>
    <dgm:pt modelId="{6C911965-FB18-4DA6-92DF-3BAAD1EBDFAF}">
      <dgm:prSet phldrT="[Texto]" custT="1"/>
      <dgm:spPr/>
      <dgm:t>
        <a:bodyPr/>
        <a:lstStyle/>
        <a:p>
          <a:r>
            <a:rPr lang="es-ES" sz="1800" b="1" dirty="0" smtClean="0">
              <a:solidFill>
                <a:schemeClr val="bg2">
                  <a:lumMod val="10000"/>
                </a:schemeClr>
              </a:solidFill>
            </a:rPr>
            <a:t>Limpieza de las secreciones </a:t>
          </a:r>
          <a:endParaRPr lang="es-CO" sz="1800" b="1" dirty="0">
            <a:solidFill>
              <a:schemeClr val="bg2">
                <a:lumMod val="10000"/>
              </a:schemeClr>
            </a:solidFill>
          </a:endParaRPr>
        </a:p>
      </dgm:t>
    </dgm:pt>
    <dgm:pt modelId="{F90D24BB-E21B-482A-BB43-5EAC70865503}" type="parTrans" cxnId="{35908DB3-9E72-4DC4-9CD6-AFB8BDD37B92}">
      <dgm:prSet/>
      <dgm:spPr/>
      <dgm:t>
        <a:bodyPr/>
        <a:lstStyle/>
        <a:p>
          <a:endParaRPr lang="es-CO" sz="2000" b="1">
            <a:solidFill>
              <a:schemeClr val="bg2">
                <a:lumMod val="10000"/>
              </a:schemeClr>
            </a:solidFill>
          </a:endParaRPr>
        </a:p>
      </dgm:t>
    </dgm:pt>
    <dgm:pt modelId="{899124F6-438B-4F74-9B36-F15C0E5FAB3B}" type="sibTrans" cxnId="{35908DB3-9E72-4DC4-9CD6-AFB8BDD37B92}">
      <dgm:prSet/>
      <dgm:spPr/>
      <dgm:t>
        <a:bodyPr/>
        <a:lstStyle/>
        <a:p>
          <a:endParaRPr lang="es-CO" sz="2000" b="1">
            <a:solidFill>
              <a:schemeClr val="bg2">
                <a:lumMod val="10000"/>
              </a:schemeClr>
            </a:solidFill>
          </a:endParaRPr>
        </a:p>
      </dgm:t>
    </dgm:pt>
    <dgm:pt modelId="{F2F90A30-337A-4CBD-894A-AFE1BF7FDE0C}">
      <dgm:prSet phldrT="[Texto]" custT="1"/>
      <dgm:spPr/>
      <dgm:t>
        <a:bodyPr/>
        <a:lstStyle/>
        <a:p>
          <a:r>
            <a:rPr lang="es-ES" sz="1800" b="1" dirty="0" smtClean="0">
              <a:solidFill>
                <a:schemeClr val="bg2">
                  <a:lumMod val="10000"/>
                </a:schemeClr>
              </a:solidFill>
            </a:rPr>
            <a:t>Apoyo a la adaptación neonatal inmediata / Evitarse la separación del binomio madre-hijo</a:t>
          </a:r>
          <a:endParaRPr lang="es-CO" sz="1800" b="1" dirty="0">
            <a:solidFill>
              <a:schemeClr val="bg2">
                <a:lumMod val="10000"/>
              </a:schemeClr>
            </a:solidFill>
          </a:endParaRPr>
        </a:p>
      </dgm:t>
    </dgm:pt>
    <dgm:pt modelId="{5EDEDFA3-3793-42E8-9318-C184A2EF4561}" type="parTrans" cxnId="{5FB64024-F7F5-41F9-A43C-2C524CC4F722}">
      <dgm:prSet/>
      <dgm:spPr/>
      <dgm:t>
        <a:bodyPr/>
        <a:lstStyle/>
        <a:p>
          <a:endParaRPr lang="es-CO" sz="2000" b="1">
            <a:solidFill>
              <a:schemeClr val="bg2">
                <a:lumMod val="10000"/>
              </a:schemeClr>
            </a:solidFill>
          </a:endParaRPr>
        </a:p>
      </dgm:t>
    </dgm:pt>
    <dgm:pt modelId="{5CD861F9-7C39-4DED-A91A-51A71B790297}" type="sibTrans" cxnId="{5FB64024-F7F5-41F9-A43C-2C524CC4F722}">
      <dgm:prSet/>
      <dgm:spPr/>
      <dgm:t>
        <a:bodyPr/>
        <a:lstStyle/>
        <a:p>
          <a:endParaRPr lang="es-CO" sz="2000" b="1">
            <a:solidFill>
              <a:schemeClr val="bg2">
                <a:lumMod val="10000"/>
              </a:schemeClr>
            </a:solidFill>
          </a:endParaRPr>
        </a:p>
      </dgm:t>
    </dgm:pt>
    <dgm:pt modelId="{D90E7D11-AD8F-403F-A593-B65FD0C3AAC3}">
      <dgm:prSet phldrT="[Texto]" custT="1"/>
      <dgm:spPr/>
      <dgm:t>
        <a:bodyPr/>
        <a:lstStyle/>
        <a:p>
          <a:r>
            <a:rPr lang="es-ES" sz="1800" b="1" dirty="0" smtClean="0">
              <a:solidFill>
                <a:schemeClr val="bg2">
                  <a:lumMod val="10000"/>
                </a:schemeClr>
              </a:solidFill>
            </a:rPr>
            <a:t>Valoración del </a:t>
          </a:r>
          <a:r>
            <a:rPr lang="es-ES" sz="1800" b="1" dirty="0" err="1" smtClean="0">
              <a:solidFill>
                <a:schemeClr val="bg2">
                  <a:lumMod val="10000"/>
                </a:schemeClr>
              </a:solidFill>
            </a:rPr>
            <a:t>APGAR</a:t>
          </a:r>
          <a:endParaRPr lang="es-CO" sz="1800" b="1" dirty="0">
            <a:solidFill>
              <a:schemeClr val="bg2">
                <a:lumMod val="10000"/>
              </a:schemeClr>
            </a:solidFill>
          </a:endParaRPr>
        </a:p>
      </dgm:t>
    </dgm:pt>
    <dgm:pt modelId="{D380D9CB-5BEB-4A8C-A8C0-384D59C27F68}" type="parTrans" cxnId="{A1207A6E-300E-45D0-95E2-87D383CDD39C}">
      <dgm:prSet/>
      <dgm:spPr/>
      <dgm:t>
        <a:bodyPr/>
        <a:lstStyle/>
        <a:p>
          <a:endParaRPr lang="es-CO" sz="2000" b="1">
            <a:solidFill>
              <a:schemeClr val="bg2">
                <a:lumMod val="10000"/>
              </a:schemeClr>
            </a:solidFill>
          </a:endParaRPr>
        </a:p>
      </dgm:t>
    </dgm:pt>
    <dgm:pt modelId="{76C65A84-1D4B-414F-83BE-D40A8289DAFA}" type="sibTrans" cxnId="{A1207A6E-300E-45D0-95E2-87D383CDD39C}">
      <dgm:prSet/>
      <dgm:spPr/>
      <dgm:t>
        <a:bodyPr/>
        <a:lstStyle/>
        <a:p>
          <a:endParaRPr lang="es-CO" sz="2000" b="1">
            <a:solidFill>
              <a:schemeClr val="bg2">
                <a:lumMod val="10000"/>
              </a:schemeClr>
            </a:solidFill>
          </a:endParaRPr>
        </a:p>
      </dgm:t>
    </dgm:pt>
    <dgm:pt modelId="{1767F692-323D-45E1-A9A2-0479E67DAF0E}">
      <dgm:prSet phldrT="[Texto]" custT="1"/>
      <dgm:spPr/>
      <dgm:t>
        <a:bodyPr/>
        <a:lstStyle/>
        <a:p>
          <a:r>
            <a:rPr lang="es-ES" sz="1800" b="1" dirty="0" smtClean="0">
              <a:solidFill>
                <a:schemeClr val="bg2">
                  <a:lumMod val="10000"/>
                </a:schemeClr>
              </a:solidFill>
            </a:rPr>
            <a:t>Escala de </a:t>
          </a:r>
          <a:r>
            <a:rPr lang="es-ES" sz="1800" b="1" dirty="0" err="1" smtClean="0">
              <a:solidFill>
                <a:schemeClr val="bg2">
                  <a:lumMod val="10000"/>
                </a:schemeClr>
              </a:solidFill>
            </a:rPr>
            <a:t>Silverman</a:t>
          </a:r>
          <a:r>
            <a:rPr lang="es-ES" sz="1800" b="1" dirty="0" smtClean="0">
              <a:solidFill>
                <a:schemeClr val="bg2">
                  <a:lumMod val="10000"/>
                </a:schemeClr>
              </a:solidFill>
            </a:rPr>
            <a:t>–Anderson</a:t>
          </a:r>
          <a:endParaRPr lang="es-CO" sz="1800" b="1" dirty="0">
            <a:solidFill>
              <a:schemeClr val="bg2">
                <a:lumMod val="10000"/>
              </a:schemeClr>
            </a:solidFill>
          </a:endParaRPr>
        </a:p>
      </dgm:t>
    </dgm:pt>
    <dgm:pt modelId="{FB05FD31-DEA1-4589-85D1-3F6E3EA5FBBE}" type="parTrans" cxnId="{2C569199-6FD6-48F5-A678-4027CEFB4275}">
      <dgm:prSet/>
      <dgm:spPr/>
      <dgm:t>
        <a:bodyPr/>
        <a:lstStyle/>
        <a:p>
          <a:endParaRPr lang="es-CO" sz="2000">
            <a:solidFill>
              <a:schemeClr val="bg2">
                <a:lumMod val="10000"/>
              </a:schemeClr>
            </a:solidFill>
          </a:endParaRPr>
        </a:p>
      </dgm:t>
    </dgm:pt>
    <dgm:pt modelId="{80856621-0166-4C3E-B013-790414809972}" type="sibTrans" cxnId="{2C569199-6FD6-48F5-A678-4027CEFB4275}">
      <dgm:prSet/>
      <dgm:spPr/>
      <dgm:t>
        <a:bodyPr/>
        <a:lstStyle/>
        <a:p>
          <a:endParaRPr lang="es-CO" sz="2000">
            <a:solidFill>
              <a:schemeClr val="bg2">
                <a:lumMod val="10000"/>
              </a:schemeClr>
            </a:solidFill>
          </a:endParaRPr>
        </a:p>
      </dgm:t>
    </dgm:pt>
    <dgm:pt modelId="{F5DC0119-DDE4-4A83-9880-A12A69AA1ADA}" type="pres">
      <dgm:prSet presAssocID="{BD0CA830-5244-4D52-974D-41A4AD49C5F5}" presName="Name0" presStyleCnt="0">
        <dgm:presLayoutVars>
          <dgm:dir/>
          <dgm:resizeHandles val="exact"/>
        </dgm:presLayoutVars>
      </dgm:prSet>
      <dgm:spPr/>
    </dgm:pt>
    <dgm:pt modelId="{CE70DA8D-7C4E-4880-9C5A-1DE442EEC4F8}" type="pres">
      <dgm:prSet presAssocID="{BD0CA830-5244-4D52-974D-41A4AD49C5F5}" presName="bkgdShp" presStyleLbl="alignAccFollowNode1" presStyleIdx="0" presStyleCnt="1"/>
      <dgm:spPr/>
    </dgm:pt>
    <dgm:pt modelId="{8A7D29B3-1A77-429B-BE14-9C20D1073950}" type="pres">
      <dgm:prSet presAssocID="{BD0CA830-5244-4D52-974D-41A4AD49C5F5}" presName="linComp" presStyleCnt="0"/>
      <dgm:spPr/>
    </dgm:pt>
    <dgm:pt modelId="{532DE702-B8BE-4002-983C-30CF67F7239D}" type="pres">
      <dgm:prSet presAssocID="{101093EC-4834-4725-B6DA-CDB872FD2B04}" presName="compNode" presStyleCnt="0"/>
      <dgm:spPr/>
    </dgm:pt>
    <dgm:pt modelId="{1E4F12C7-FE31-471F-9039-288D0C452254}" type="pres">
      <dgm:prSet presAssocID="{101093EC-4834-4725-B6DA-CDB872FD2B04}" presName="node" presStyleLbl="node1" presStyleIdx="0" presStyleCnt="5">
        <dgm:presLayoutVars>
          <dgm:bulletEnabled val="1"/>
        </dgm:presLayoutVars>
      </dgm:prSet>
      <dgm:spPr/>
      <dgm:t>
        <a:bodyPr/>
        <a:lstStyle/>
        <a:p>
          <a:endParaRPr lang="es-CO"/>
        </a:p>
      </dgm:t>
    </dgm:pt>
    <dgm:pt modelId="{E62F4332-B193-439C-A5F4-BD025AAA73A5}" type="pres">
      <dgm:prSet presAssocID="{101093EC-4834-4725-B6DA-CDB872FD2B04}" presName="invisiNode" presStyleLbl="node1" presStyleIdx="0" presStyleCnt="5"/>
      <dgm:spPr/>
    </dgm:pt>
    <dgm:pt modelId="{7AFD2E9F-135F-429A-947E-12419D8B7502}" type="pres">
      <dgm:prSet presAssocID="{101093EC-4834-4725-B6DA-CDB872FD2B04}" presName="imagNode" presStyleLbl="fgImgPlace1" presStyleIdx="0" presStyleCnt="5"/>
      <dgm:spPr>
        <a:blipFill rotWithShape="1">
          <a:blip xmlns:r="http://schemas.openxmlformats.org/officeDocument/2006/relationships" r:embed="rId1"/>
          <a:stretch>
            <a:fillRect/>
          </a:stretch>
        </a:blipFill>
      </dgm:spPr>
    </dgm:pt>
    <dgm:pt modelId="{0B57EA50-9AD4-4AD3-8582-23DA98AB750C}" type="pres">
      <dgm:prSet presAssocID="{CC909A1E-617E-4EA7-94C4-299E8251469A}" presName="sibTrans" presStyleLbl="sibTrans2D1" presStyleIdx="0" presStyleCnt="0"/>
      <dgm:spPr/>
      <dgm:t>
        <a:bodyPr/>
        <a:lstStyle/>
        <a:p>
          <a:endParaRPr lang="es-CO"/>
        </a:p>
      </dgm:t>
    </dgm:pt>
    <dgm:pt modelId="{4D06EE4E-978E-4EE0-BFB7-76CA4E1B1EA3}" type="pres">
      <dgm:prSet presAssocID="{6C911965-FB18-4DA6-92DF-3BAAD1EBDFAF}" presName="compNode" presStyleCnt="0"/>
      <dgm:spPr/>
    </dgm:pt>
    <dgm:pt modelId="{24F5EF2B-8584-4CC1-94F5-0ABCDA40CDD3}" type="pres">
      <dgm:prSet presAssocID="{6C911965-FB18-4DA6-92DF-3BAAD1EBDFAF}" presName="node" presStyleLbl="node1" presStyleIdx="1" presStyleCnt="5">
        <dgm:presLayoutVars>
          <dgm:bulletEnabled val="1"/>
        </dgm:presLayoutVars>
      </dgm:prSet>
      <dgm:spPr/>
      <dgm:t>
        <a:bodyPr/>
        <a:lstStyle/>
        <a:p>
          <a:endParaRPr lang="es-CO"/>
        </a:p>
      </dgm:t>
    </dgm:pt>
    <dgm:pt modelId="{9E78AD0A-AA68-4B0C-BC56-2644760AEDC6}" type="pres">
      <dgm:prSet presAssocID="{6C911965-FB18-4DA6-92DF-3BAAD1EBDFAF}" presName="invisiNode" presStyleLbl="node1" presStyleIdx="1" presStyleCnt="5"/>
      <dgm:spPr/>
    </dgm:pt>
    <dgm:pt modelId="{1E11354C-295F-4D75-94D7-FD5A5B49FDFA}" type="pres">
      <dgm:prSet presAssocID="{6C911965-FB18-4DA6-92DF-3BAAD1EBDFAF}" presName="imagNode" presStyleLbl="fgImgPlace1" presStyleIdx="1" presStyleCnt="5"/>
      <dgm:spPr>
        <a:blipFill rotWithShape="1">
          <a:blip xmlns:r="http://schemas.openxmlformats.org/officeDocument/2006/relationships" r:embed="rId2"/>
          <a:stretch>
            <a:fillRect/>
          </a:stretch>
        </a:blipFill>
      </dgm:spPr>
    </dgm:pt>
    <dgm:pt modelId="{00FC06BD-0417-4BDA-9C3B-D0671F93554A}" type="pres">
      <dgm:prSet presAssocID="{899124F6-438B-4F74-9B36-F15C0E5FAB3B}" presName="sibTrans" presStyleLbl="sibTrans2D1" presStyleIdx="0" presStyleCnt="0"/>
      <dgm:spPr/>
      <dgm:t>
        <a:bodyPr/>
        <a:lstStyle/>
        <a:p>
          <a:endParaRPr lang="es-CO"/>
        </a:p>
      </dgm:t>
    </dgm:pt>
    <dgm:pt modelId="{2F381916-920E-460F-AB5B-C967ACF0CD43}" type="pres">
      <dgm:prSet presAssocID="{F2F90A30-337A-4CBD-894A-AFE1BF7FDE0C}" presName="compNode" presStyleCnt="0"/>
      <dgm:spPr/>
    </dgm:pt>
    <dgm:pt modelId="{2121E56A-B455-4E87-A6ED-13B06D923005}" type="pres">
      <dgm:prSet presAssocID="{F2F90A30-337A-4CBD-894A-AFE1BF7FDE0C}" presName="node" presStyleLbl="node1" presStyleIdx="2" presStyleCnt="5">
        <dgm:presLayoutVars>
          <dgm:bulletEnabled val="1"/>
        </dgm:presLayoutVars>
      </dgm:prSet>
      <dgm:spPr/>
      <dgm:t>
        <a:bodyPr/>
        <a:lstStyle/>
        <a:p>
          <a:endParaRPr lang="es-CO"/>
        </a:p>
      </dgm:t>
    </dgm:pt>
    <dgm:pt modelId="{3E55E3D3-48F6-40F0-AE03-14048A20DC34}" type="pres">
      <dgm:prSet presAssocID="{F2F90A30-337A-4CBD-894A-AFE1BF7FDE0C}" presName="invisiNode" presStyleLbl="node1" presStyleIdx="2" presStyleCnt="5"/>
      <dgm:spPr/>
    </dgm:pt>
    <dgm:pt modelId="{DB7F0999-9C4E-406F-9344-B288C3116AEC}" type="pres">
      <dgm:prSet presAssocID="{F2F90A30-337A-4CBD-894A-AFE1BF7FDE0C}" presName="imagNode" presStyleLbl="fgImgPlace1" presStyleIdx="2" presStyleCnt="5"/>
      <dgm:spPr>
        <a:blipFill rotWithShape="1">
          <a:blip xmlns:r="http://schemas.openxmlformats.org/officeDocument/2006/relationships" r:embed="rId3"/>
          <a:stretch>
            <a:fillRect/>
          </a:stretch>
        </a:blipFill>
      </dgm:spPr>
    </dgm:pt>
    <dgm:pt modelId="{FA421CEB-9DEA-48DD-8F02-9000B5B8D93E}" type="pres">
      <dgm:prSet presAssocID="{5CD861F9-7C39-4DED-A91A-51A71B790297}" presName="sibTrans" presStyleLbl="sibTrans2D1" presStyleIdx="0" presStyleCnt="0"/>
      <dgm:spPr/>
      <dgm:t>
        <a:bodyPr/>
        <a:lstStyle/>
        <a:p>
          <a:endParaRPr lang="es-CO"/>
        </a:p>
      </dgm:t>
    </dgm:pt>
    <dgm:pt modelId="{31CB527D-EF0E-448C-883B-43545A9345B1}" type="pres">
      <dgm:prSet presAssocID="{D90E7D11-AD8F-403F-A593-B65FD0C3AAC3}" presName="compNode" presStyleCnt="0"/>
      <dgm:spPr/>
    </dgm:pt>
    <dgm:pt modelId="{9C21CC1B-48F1-46C1-8E9D-DEC57C8BDB84}" type="pres">
      <dgm:prSet presAssocID="{D90E7D11-AD8F-403F-A593-B65FD0C3AAC3}" presName="node" presStyleLbl="node1" presStyleIdx="3" presStyleCnt="5">
        <dgm:presLayoutVars>
          <dgm:bulletEnabled val="1"/>
        </dgm:presLayoutVars>
      </dgm:prSet>
      <dgm:spPr/>
      <dgm:t>
        <a:bodyPr/>
        <a:lstStyle/>
        <a:p>
          <a:endParaRPr lang="es-CO"/>
        </a:p>
      </dgm:t>
    </dgm:pt>
    <dgm:pt modelId="{9FC74DD7-7C01-4440-8E91-7F34068F5C69}" type="pres">
      <dgm:prSet presAssocID="{D90E7D11-AD8F-403F-A593-B65FD0C3AAC3}" presName="invisiNode" presStyleLbl="node1" presStyleIdx="3" presStyleCnt="5"/>
      <dgm:spPr/>
    </dgm:pt>
    <dgm:pt modelId="{C83C5E23-D5A1-4871-97DE-7BE36DC98468}" type="pres">
      <dgm:prSet presAssocID="{D90E7D11-AD8F-403F-A593-B65FD0C3AAC3}" presName="imagNode" presStyleLbl="fgImgPlace1" presStyleIdx="3" presStyleCnt="5"/>
      <dgm:spPr>
        <a:blipFill rotWithShape="1">
          <a:blip xmlns:r="http://schemas.openxmlformats.org/officeDocument/2006/relationships" r:embed="rId4"/>
          <a:stretch>
            <a:fillRect/>
          </a:stretch>
        </a:blipFill>
      </dgm:spPr>
    </dgm:pt>
    <dgm:pt modelId="{E568D497-0FAF-41E7-9CF5-BBC190FE6A60}" type="pres">
      <dgm:prSet presAssocID="{76C65A84-1D4B-414F-83BE-D40A8289DAFA}" presName="sibTrans" presStyleLbl="sibTrans2D1" presStyleIdx="0" presStyleCnt="0"/>
      <dgm:spPr/>
      <dgm:t>
        <a:bodyPr/>
        <a:lstStyle/>
        <a:p>
          <a:endParaRPr lang="es-CO"/>
        </a:p>
      </dgm:t>
    </dgm:pt>
    <dgm:pt modelId="{DB55869E-CED7-43DD-93D2-EE547F25E25D}" type="pres">
      <dgm:prSet presAssocID="{1767F692-323D-45E1-A9A2-0479E67DAF0E}" presName="compNode" presStyleCnt="0"/>
      <dgm:spPr/>
    </dgm:pt>
    <dgm:pt modelId="{8A69A458-079E-4B32-8323-9499518C2C99}" type="pres">
      <dgm:prSet presAssocID="{1767F692-323D-45E1-A9A2-0479E67DAF0E}" presName="node" presStyleLbl="node1" presStyleIdx="4" presStyleCnt="5">
        <dgm:presLayoutVars>
          <dgm:bulletEnabled val="1"/>
        </dgm:presLayoutVars>
      </dgm:prSet>
      <dgm:spPr/>
      <dgm:t>
        <a:bodyPr/>
        <a:lstStyle/>
        <a:p>
          <a:endParaRPr lang="es-CO"/>
        </a:p>
      </dgm:t>
    </dgm:pt>
    <dgm:pt modelId="{0248386A-15CF-49C0-BE7A-3D79B9728275}" type="pres">
      <dgm:prSet presAssocID="{1767F692-323D-45E1-A9A2-0479E67DAF0E}" presName="invisiNode" presStyleLbl="node1" presStyleIdx="4" presStyleCnt="5"/>
      <dgm:spPr/>
    </dgm:pt>
    <dgm:pt modelId="{AC994B87-9449-4C5C-AB85-A0BEE6889E9C}" type="pres">
      <dgm:prSet presAssocID="{1767F692-323D-45E1-A9A2-0479E67DAF0E}" presName="imagNode" presStyleLbl="fgImgPlace1" presStyleIdx="4" presStyleCnt="5"/>
      <dgm:spPr>
        <a:blipFill rotWithShape="1">
          <a:blip xmlns:r="http://schemas.openxmlformats.org/officeDocument/2006/relationships" r:embed="rId5"/>
          <a:stretch>
            <a:fillRect/>
          </a:stretch>
        </a:blipFill>
      </dgm:spPr>
    </dgm:pt>
  </dgm:ptLst>
  <dgm:cxnLst>
    <dgm:cxn modelId="{5FB64024-F7F5-41F9-A43C-2C524CC4F722}" srcId="{BD0CA830-5244-4D52-974D-41A4AD49C5F5}" destId="{F2F90A30-337A-4CBD-894A-AFE1BF7FDE0C}" srcOrd="2" destOrd="0" parTransId="{5EDEDFA3-3793-42E8-9318-C184A2EF4561}" sibTransId="{5CD861F9-7C39-4DED-A91A-51A71B790297}"/>
    <dgm:cxn modelId="{35908DB3-9E72-4DC4-9CD6-AFB8BDD37B92}" srcId="{BD0CA830-5244-4D52-974D-41A4AD49C5F5}" destId="{6C911965-FB18-4DA6-92DF-3BAAD1EBDFAF}" srcOrd="1" destOrd="0" parTransId="{F90D24BB-E21B-482A-BB43-5EAC70865503}" sibTransId="{899124F6-438B-4F74-9B36-F15C0E5FAB3B}"/>
    <dgm:cxn modelId="{93B4279B-2EFB-476E-BB99-E1E95AE995A4}" type="presOf" srcId="{899124F6-438B-4F74-9B36-F15C0E5FAB3B}" destId="{00FC06BD-0417-4BDA-9C3B-D0671F93554A}" srcOrd="0" destOrd="0" presId="urn:microsoft.com/office/officeart/2005/8/layout/pList2"/>
    <dgm:cxn modelId="{819669B7-045C-4CCE-ACDD-32B8259B86A1}" type="presOf" srcId="{1767F692-323D-45E1-A9A2-0479E67DAF0E}" destId="{8A69A458-079E-4B32-8323-9499518C2C99}" srcOrd="0" destOrd="0" presId="urn:microsoft.com/office/officeart/2005/8/layout/pList2"/>
    <dgm:cxn modelId="{F7B230D5-2852-4479-B757-456B19B70679}" srcId="{BD0CA830-5244-4D52-974D-41A4AD49C5F5}" destId="{101093EC-4834-4725-B6DA-CDB872FD2B04}" srcOrd="0" destOrd="0" parTransId="{002D4CB4-77E8-4954-88E6-76F0DC1D8CE5}" sibTransId="{CC909A1E-617E-4EA7-94C4-299E8251469A}"/>
    <dgm:cxn modelId="{EB2959C0-3F49-45E0-A1F6-29DC307C956B}" type="presOf" srcId="{5CD861F9-7C39-4DED-A91A-51A71B790297}" destId="{FA421CEB-9DEA-48DD-8F02-9000B5B8D93E}" srcOrd="0" destOrd="0" presId="urn:microsoft.com/office/officeart/2005/8/layout/pList2"/>
    <dgm:cxn modelId="{F7316BA7-510D-47BC-8B6B-369348CFA9D3}" type="presOf" srcId="{76C65A84-1D4B-414F-83BE-D40A8289DAFA}" destId="{E568D497-0FAF-41E7-9CF5-BBC190FE6A60}" srcOrd="0" destOrd="0" presId="urn:microsoft.com/office/officeart/2005/8/layout/pList2"/>
    <dgm:cxn modelId="{1D1F9A62-C84D-4868-9475-FF95E01F6A5C}" type="presOf" srcId="{6C911965-FB18-4DA6-92DF-3BAAD1EBDFAF}" destId="{24F5EF2B-8584-4CC1-94F5-0ABCDA40CDD3}" srcOrd="0" destOrd="0" presId="urn:microsoft.com/office/officeart/2005/8/layout/pList2"/>
    <dgm:cxn modelId="{2C569199-6FD6-48F5-A678-4027CEFB4275}" srcId="{BD0CA830-5244-4D52-974D-41A4AD49C5F5}" destId="{1767F692-323D-45E1-A9A2-0479E67DAF0E}" srcOrd="4" destOrd="0" parTransId="{FB05FD31-DEA1-4589-85D1-3F6E3EA5FBBE}" sibTransId="{80856621-0166-4C3E-B013-790414809972}"/>
    <dgm:cxn modelId="{ECC5D55C-D35B-4A8C-9C7A-8F0308BF7FD0}" type="presOf" srcId="{D90E7D11-AD8F-403F-A593-B65FD0C3AAC3}" destId="{9C21CC1B-48F1-46C1-8E9D-DEC57C8BDB84}" srcOrd="0" destOrd="0" presId="urn:microsoft.com/office/officeart/2005/8/layout/pList2"/>
    <dgm:cxn modelId="{93E2366D-8D65-48B6-AB2F-F2B5F49C9E37}" type="presOf" srcId="{101093EC-4834-4725-B6DA-CDB872FD2B04}" destId="{1E4F12C7-FE31-471F-9039-288D0C452254}" srcOrd="0" destOrd="0" presId="urn:microsoft.com/office/officeart/2005/8/layout/pList2"/>
    <dgm:cxn modelId="{846D4C77-A3B1-4FB7-9AA2-368F8F069B90}" type="presOf" srcId="{BD0CA830-5244-4D52-974D-41A4AD49C5F5}" destId="{F5DC0119-DDE4-4A83-9880-A12A69AA1ADA}" srcOrd="0" destOrd="0" presId="urn:microsoft.com/office/officeart/2005/8/layout/pList2"/>
    <dgm:cxn modelId="{B2411904-D2E7-42EB-92E7-8601495840F9}" type="presOf" srcId="{CC909A1E-617E-4EA7-94C4-299E8251469A}" destId="{0B57EA50-9AD4-4AD3-8582-23DA98AB750C}" srcOrd="0" destOrd="0" presId="urn:microsoft.com/office/officeart/2005/8/layout/pList2"/>
    <dgm:cxn modelId="{F2CC2E02-4535-4C42-9BE3-31CD466028A1}" type="presOf" srcId="{F2F90A30-337A-4CBD-894A-AFE1BF7FDE0C}" destId="{2121E56A-B455-4E87-A6ED-13B06D923005}" srcOrd="0" destOrd="0" presId="urn:microsoft.com/office/officeart/2005/8/layout/pList2"/>
    <dgm:cxn modelId="{A1207A6E-300E-45D0-95E2-87D383CDD39C}" srcId="{BD0CA830-5244-4D52-974D-41A4AD49C5F5}" destId="{D90E7D11-AD8F-403F-A593-B65FD0C3AAC3}" srcOrd="3" destOrd="0" parTransId="{D380D9CB-5BEB-4A8C-A8C0-384D59C27F68}" sibTransId="{76C65A84-1D4B-414F-83BE-D40A8289DAFA}"/>
    <dgm:cxn modelId="{94409A74-3F9C-474A-80B5-A2940EA69150}" type="presParOf" srcId="{F5DC0119-DDE4-4A83-9880-A12A69AA1ADA}" destId="{CE70DA8D-7C4E-4880-9C5A-1DE442EEC4F8}" srcOrd="0" destOrd="0" presId="urn:microsoft.com/office/officeart/2005/8/layout/pList2"/>
    <dgm:cxn modelId="{9D74C2C0-9B01-48D7-9B37-52B83C21B247}" type="presParOf" srcId="{F5DC0119-DDE4-4A83-9880-A12A69AA1ADA}" destId="{8A7D29B3-1A77-429B-BE14-9C20D1073950}" srcOrd="1" destOrd="0" presId="urn:microsoft.com/office/officeart/2005/8/layout/pList2"/>
    <dgm:cxn modelId="{806487EE-1B06-41FB-B551-26F7BC7FD7C2}" type="presParOf" srcId="{8A7D29B3-1A77-429B-BE14-9C20D1073950}" destId="{532DE702-B8BE-4002-983C-30CF67F7239D}" srcOrd="0" destOrd="0" presId="urn:microsoft.com/office/officeart/2005/8/layout/pList2"/>
    <dgm:cxn modelId="{F62C1616-AC17-4065-8267-1ABA7ABF2498}" type="presParOf" srcId="{532DE702-B8BE-4002-983C-30CF67F7239D}" destId="{1E4F12C7-FE31-471F-9039-288D0C452254}" srcOrd="0" destOrd="0" presId="urn:microsoft.com/office/officeart/2005/8/layout/pList2"/>
    <dgm:cxn modelId="{E008D1B3-E78C-4770-81BA-5D9470D31487}" type="presParOf" srcId="{532DE702-B8BE-4002-983C-30CF67F7239D}" destId="{E62F4332-B193-439C-A5F4-BD025AAA73A5}" srcOrd="1" destOrd="0" presId="urn:microsoft.com/office/officeart/2005/8/layout/pList2"/>
    <dgm:cxn modelId="{5F8557D1-8917-4B28-9F98-315D3A18258E}" type="presParOf" srcId="{532DE702-B8BE-4002-983C-30CF67F7239D}" destId="{7AFD2E9F-135F-429A-947E-12419D8B7502}" srcOrd="2" destOrd="0" presId="urn:microsoft.com/office/officeart/2005/8/layout/pList2"/>
    <dgm:cxn modelId="{06C67F4B-132C-4AC2-9F82-78EA7D472105}" type="presParOf" srcId="{8A7D29B3-1A77-429B-BE14-9C20D1073950}" destId="{0B57EA50-9AD4-4AD3-8582-23DA98AB750C}" srcOrd="1" destOrd="0" presId="urn:microsoft.com/office/officeart/2005/8/layout/pList2"/>
    <dgm:cxn modelId="{8FD7DF83-851D-4A36-AD44-55E5825D11E4}" type="presParOf" srcId="{8A7D29B3-1A77-429B-BE14-9C20D1073950}" destId="{4D06EE4E-978E-4EE0-BFB7-76CA4E1B1EA3}" srcOrd="2" destOrd="0" presId="urn:microsoft.com/office/officeart/2005/8/layout/pList2"/>
    <dgm:cxn modelId="{813B060F-A873-4042-AD70-992620A3BADD}" type="presParOf" srcId="{4D06EE4E-978E-4EE0-BFB7-76CA4E1B1EA3}" destId="{24F5EF2B-8584-4CC1-94F5-0ABCDA40CDD3}" srcOrd="0" destOrd="0" presId="urn:microsoft.com/office/officeart/2005/8/layout/pList2"/>
    <dgm:cxn modelId="{82626867-0435-4DE3-906D-0CF307FDE54B}" type="presParOf" srcId="{4D06EE4E-978E-4EE0-BFB7-76CA4E1B1EA3}" destId="{9E78AD0A-AA68-4B0C-BC56-2644760AEDC6}" srcOrd="1" destOrd="0" presId="urn:microsoft.com/office/officeart/2005/8/layout/pList2"/>
    <dgm:cxn modelId="{AD3F605D-378B-4DD5-9EA4-9FBFF85D7F33}" type="presParOf" srcId="{4D06EE4E-978E-4EE0-BFB7-76CA4E1B1EA3}" destId="{1E11354C-295F-4D75-94D7-FD5A5B49FDFA}" srcOrd="2" destOrd="0" presId="urn:microsoft.com/office/officeart/2005/8/layout/pList2"/>
    <dgm:cxn modelId="{AE76AA61-7978-4529-9EFD-5DC5577AE26B}" type="presParOf" srcId="{8A7D29B3-1A77-429B-BE14-9C20D1073950}" destId="{00FC06BD-0417-4BDA-9C3B-D0671F93554A}" srcOrd="3" destOrd="0" presId="urn:microsoft.com/office/officeart/2005/8/layout/pList2"/>
    <dgm:cxn modelId="{193CB042-0065-4F2F-B4B3-C8241C653275}" type="presParOf" srcId="{8A7D29B3-1A77-429B-BE14-9C20D1073950}" destId="{2F381916-920E-460F-AB5B-C967ACF0CD43}" srcOrd="4" destOrd="0" presId="urn:microsoft.com/office/officeart/2005/8/layout/pList2"/>
    <dgm:cxn modelId="{C745356C-BCC5-46DB-8380-C8538B0DD429}" type="presParOf" srcId="{2F381916-920E-460F-AB5B-C967ACF0CD43}" destId="{2121E56A-B455-4E87-A6ED-13B06D923005}" srcOrd="0" destOrd="0" presId="urn:microsoft.com/office/officeart/2005/8/layout/pList2"/>
    <dgm:cxn modelId="{F622D19B-A17B-4045-ACA5-F29A4B10CFF5}" type="presParOf" srcId="{2F381916-920E-460F-AB5B-C967ACF0CD43}" destId="{3E55E3D3-48F6-40F0-AE03-14048A20DC34}" srcOrd="1" destOrd="0" presId="urn:microsoft.com/office/officeart/2005/8/layout/pList2"/>
    <dgm:cxn modelId="{D195ABBA-4013-4167-90C0-8839E8407034}" type="presParOf" srcId="{2F381916-920E-460F-AB5B-C967ACF0CD43}" destId="{DB7F0999-9C4E-406F-9344-B288C3116AEC}" srcOrd="2" destOrd="0" presId="urn:microsoft.com/office/officeart/2005/8/layout/pList2"/>
    <dgm:cxn modelId="{4D239697-2C99-4A8D-A61F-8BD2879C24AA}" type="presParOf" srcId="{8A7D29B3-1A77-429B-BE14-9C20D1073950}" destId="{FA421CEB-9DEA-48DD-8F02-9000B5B8D93E}" srcOrd="5" destOrd="0" presId="urn:microsoft.com/office/officeart/2005/8/layout/pList2"/>
    <dgm:cxn modelId="{A1EE3F8A-D5F5-4A3D-A25E-0AD87E6F1F34}" type="presParOf" srcId="{8A7D29B3-1A77-429B-BE14-9C20D1073950}" destId="{31CB527D-EF0E-448C-883B-43545A9345B1}" srcOrd="6" destOrd="0" presId="urn:microsoft.com/office/officeart/2005/8/layout/pList2"/>
    <dgm:cxn modelId="{27C9A7FB-04BA-4314-A832-8F4BA176553D}" type="presParOf" srcId="{31CB527D-EF0E-448C-883B-43545A9345B1}" destId="{9C21CC1B-48F1-46C1-8E9D-DEC57C8BDB84}" srcOrd="0" destOrd="0" presId="urn:microsoft.com/office/officeart/2005/8/layout/pList2"/>
    <dgm:cxn modelId="{0E895756-206B-4B14-9E3A-06E38608442C}" type="presParOf" srcId="{31CB527D-EF0E-448C-883B-43545A9345B1}" destId="{9FC74DD7-7C01-4440-8E91-7F34068F5C69}" srcOrd="1" destOrd="0" presId="urn:microsoft.com/office/officeart/2005/8/layout/pList2"/>
    <dgm:cxn modelId="{7A7A5A6B-E919-48DE-A2A3-B941689FA9D0}" type="presParOf" srcId="{31CB527D-EF0E-448C-883B-43545A9345B1}" destId="{C83C5E23-D5A1-4871-97DE-7BE36DC98468}" srcOrd="2" destOrd="0" presId="urn:microsoft.com/office/officeart/2005/8/layout/pList2"/>
    <dgm:cxn modelId="{94139B76-2D43-4D67-8E01-19C5E97B1CEC}" type="presParOf" srcId="{8A7D29B3-1A77-429B-BE14-9C20D1073950}" destId="{E568D497-0FAF-41E7-9CF5-BBC190FE6A60}" srcOrd="7" destOrd="0" presId="urn:microsoft.com/office/officeart/2005/8/layout/pList2"/>
    <dgm:cxn modelId="{321BA7BB-C322-4634-93D5-07F857A69051}" type="presParOf" srcId="{8A7D29B3-1A77-429B-BE14-9C20D1073950}" destId="{DB55869E-CED7-43DD-93D2-EE547F25E25D}" srcOrd="8" destOrd="0" presId="urn:microsoft.com/office/officeart/2005/8/layout/pList2"/>
    <dgm:cxn modelId="{1C99DECC-FBDB-4240-BC44-397EAC7598F5}" type="presParOf" srcId="{DB55869E-CED7-43DD-93D2-EE547F25E25D}" destId="{8A69A458-079E-4B32-8323-9499518C2C99}" srcOrd="0" destOrd="0" presId="urn:microsoft.com/office/officeart/2005/8/layout/pList2"/>
    <dgm:cxn modelId="{8D08B11A-A8FE-48AA-869C-05D309EC093B}" type="presParOf" srcId="{DB55869E-CED7-43DD-93D2-EE547F25E25D}" destId="{0248386A-15CF-49C0-BE7A-3D79B9728275}" srcOrd="1" destOrd="0" presId="urn:microsoft.com/office/officeart/2005/8/layout/pList2"/>
    <dgm:cxn modelId="{082D4266-74BB-4AC3-AB69-411FD6660925}" type="presParOf" srcId="{DB55869E-CED7-43DD-93D2-EE547F25E25D}" destId="{AC994B87-9449-4C5C-AB85-A0BEE6889E9C}" srcOrd="2" destOrd="0" presId="urn:microsoft.com/office/officeart/2005/8/layout/p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BD0CA830-5244-4D52-974D-41A4AD49C5F5}" type="doc">
      <dgm:prSet loTypeId="urn:microsoft.com/office/officeart/2005/8/layout/pList2" loCatId="picture" qsTypeId="urn:microsoft.com/office/officeart/2005/8/quickstyle/3d1" qsCatId="3D" csTypeId="urn:microsoft.com/office/officeart/2005/8/colors/colorful2" csCatId="colorful" phldr="1"/>
      <dgm:spPr/>
    </dgm:pt>
    <dgm:pt modelId="{101093EC-4834-4725-B6DA-CDB872FD2B04}">
      <dgm:prSet phldrT="[Texto]" custT="1"/>
      <dgm:spPr/>
      <dgm:t>
        <a:bodyPr/>
        <a:lstStyle/>
        <a:p>
          <a:r>
            <a:rPr lang="es-ES" sz="1800" b="1" dirty="0" smtClean="0">
              <a:solidFill>
                <a:schemeClr val="bg2">
                  <a:lumMod val="10000"/>
                </a:schemeClr>
              </a:solidFill>
            </a:rPr>
            <a:t>Examen físico neonatal inicial</a:t>
          </a:r>
          <a:endParaRPr lang="es-CO" sz="1800" b="1" dirty="0">
            <a:solidFill>
              <a:schemeClr val="bg2">
                <a:lumMod val="10000"/>
              </a:schemeClr>
            </a:solidFill>
          </a:endParaRPr>
        </a:p>
      </dgm:t>
    </dgm:pt>
    <dgm:pt modelId="{002D4CB4-77E8-4954-88E6-76F0DC1D8CE5}" type="parTrans" cxnId="{F7B230D5-2852-4479-B757-456B19B70679}">
      <dgm:prSet/>
      <dgm:spPr/>
      <dgm:t>
        <a:bodyPr/>
        <a:lstStyle/>
        <a:p>
          <a:endParaRPr lang="es-CO" sz="2000" b="1">
            <a:solidFill>
              <a:schemeClr val="bg2">
                <a:lumMod val="10000"/>
              </a:schemeClr>
            </a:solidFill>
          </a:endParaRPr>
        </a:p>
      </dgm:t>
    </dgm:pt>
    <dgm:pt modelId="{CC909A1E-617E-4EA7-94C4-299E8251469A}" type="sibTrans" cxnId="{F7B230D5-2852-4479-B757-456B19B70679}">
      <dgm:prSet/>
      <dgm:spPr/>
      <dgm:t>
        <a:bodyPr/>
        <a:lstStyle/>
        <a:p>
          <a:endParaRPr lang="es-CO" sz="2000" b="1">
            <a:solidFill>
              <a:schemeClr val="bg2">
                <a:lumMod val="10000"/>
              </a:schemeClr>
            </a:solidFill>
          </a:endParaRPr>
        </a:p>
      </dgm:t>
    </dgm:pt>
    <dgm:pt modelId="{6C911965-FB18-4DA6-92DF-3BAAD1EBDFAF}">
      <dgm:prSet phldrT="[Texto]" custT="1"/>
      <dgm:spPr/>
      <dgm:t>
        <a:bodyPr/>
        <a:lstStyle/>
        <a:p>
          <a:r>
            <a:rPr lang="es-ES" sz="1800" b="1" dirty="0" smtClean="0">
              <a:solidFill>
                <a:schemeClr val="bg2">
                  <a:lumMod val="10000"/>
                </a:schemeClr>
              </a:solidFill>
            </a:rPr>
            <a:t>Identificación del recién nacido y expedición del certificado de recién nacido vivo</a:t>
          </a:r>
          <a:endParaRPr lang="es-CO" sz="1800" b="1" dirty="0">
            <a:solidFill>
              <a:schemeClr val="bg2">
                <a:lumMod val="10000"/>
              </a:schemeClr>
            </a:solidFill>
          </a:endParaRPr>
        </a:p>
      </dgm:t>
    </dgm:pt>
    <dgm:pt modelId="{F90D24BB-E21B-482A-BB43-5EAC70865503}" type="parTrans" cxnId="{35908DB3-9E72-4DC4-9CD6-AFB8BDD37B92}">
      <dgm:prSet/>
      <dgm:spPr/>
      <dgm:t>
        <a:bodyPr/>
        <a:lstStyle/>
        <a:p>
          <a:endParaRPr lang="es-CO" sz="2000" b="1">
            <a:solidFill>
              <a:schemeClr val="bg2">
                <a:lumMod val="10000"/>
              </a:schemeClr>
            </a:solidFill>
          </a:endParaRPr>
        </a:p>
      </dgm:t>
    </dgm:pt>
    <dgm:pt modelId="{899124F6-438B-4F74-9B36-F15C0E5FAB3B}" type="sibTrans" cxnId="{35908DB3-9E72-4DC4-9CD6-AFB8BDD37B92}">
      <dgm:prSet/>
      <dgm:spPr/>
      <dgm:t>
        <a:bodyPr/>
        <a:lstStyle/>
        <a:p>
          <a:endParaRPr lang="es-CO" sz="2000" b="1">
            <a:solidFill>
              <a:schemeClr val="bg2">
                <a:lumMod val="10000"/>
              </a:schemeClr>
            </a:solidFill>
          </a:endParaRPr>
        </a:p>
      </dgm:t>
    </dgm:pt>
    <dgm:pt modelId="{F2F90A30-337A-4CBD-894A-AFE1BF7FDE0C}">
      <dgm:prSet phldrT="[Texto]" custT="1"/>
      <dgm:spPr/>
      <dgm:t>
        <a:bodyPr/>
        <a:lstStyle/>
        <a:p>
          <a:r>
            <a:rPr lang="es-ES" sz="1800" b="1" dirty="0" smtClean="0">
              <a:solidFill>
                <a:schemeClr val="bg2">
                  <a:lumMod val="10000"/>
                </a:schemeClr>
              </a:solidFill>
            </a:rPr>
            <a:t>Profilaxis umbilical</a:t>
          </a:r>
          <a:endParaRPr lang="es-CO" sz="1800" b="1" dirty="0">
            <a:solidFill>
              <a:schemeClr val="bg2">
                <a:lumMod val="10000"/>
              </a:schemeClr>
            </a:solidFill>
          </a:endParaRPr>
        </a:p>
      </dgm:t>
    </dgm:pt>
    <dgm:pt modelId="{5EDEDFA3-3793-42E8-9318-C184A2EF4561}" type="parTrans" cxnId="{5FB64024-F7F5-41F9-A43C-2C524CC4F722}">
      <dgm:prSet/>
      <dgm:spPr/>
      <dgm:t>
        <a:bodyPr/>
        <a:lstStyle/>
        <a:p>
          <a:endParaRPr lang="es-CO" sz="2000" b="1">
            <a:solidFill>
              <a:schemeClr val="bg2">
                <a:lumMod val="10000"/>
              </a:schemeClr>
            </a:solidFill>
          </a:endParaRPr>
        </a:p>
      </dgm:t>
    </dgm:pt>
    <dgm:pt modelId="{5CD861F9-7C39-4DED-A91A-51A71B790297}" type="sibTrans" cxnId="{5FB64024-F7F5-41F9-A43C-2C524CC4F722}">
      <dgm:prSet/>
      <dgm:spPr/>
      <dgm:t>
        <a:bodyPr/>
        <a:lstStyle/>
        <a:p>
          <a:endParaRPr lang="es-CO" sz="2000" b="1">
            <a:solidFill>
              <a:schemeClr val="bg2">
                <a:lumMod val="10000"/>
              </a:schemeClr>
            </a:solidFill>
          </a:endParaRPr>
        </a:p>
      </dgm:t>
    </dgm:pt>
    <dgm:pt modelId="{D90E7D11-AD8F-403F-A593-B65FD0C3AAC3}">
      <dgm:prSet phldrT="[Texto]" custT="1"/>
      <dgm:spPr/>
      <dgm:t>
        <a:bodyPr/>
        <a:lstStyle/>
        <a:p>
          <a:r>
            <a:rPr lang="es-ES" sz="1800" b="1" dirty="0" smtClean="0">
              <a:solidFill>
                <a:schemeClr val="bg2">
                  <a:lumMod val="10000"/>
                </a:schemeClr>
              </a:solidFill>
            </a:rPr>
            <a:t>Profilaxis ocular</a:t>
          </a:r>
          <a:endParaRPr lang="es-CO" sz="1800" b="1" dirty="0">
            <a:solidFill>
              <a:schemeClr val="bg2">
                <a:lumMod val="10000"/>
              </a:schemeClr>
            </a:solidFill>
          </a:endParaRPr>
        </a:p>
      </dgm:t>
    </dgm:pt>
    <dgm:pt modelId="{D380D9CB-5BEB-4A8C-A8C0-384D59C27F68}" type="parTrans" cxnId="{A1207A6E-300E-45D0-95E2-87D383CDD39C}">
      <dgm:prSet/>
      <dgm:spPr/>
      <dgm:t>
        <a:bodyPr/>
        <a:lstStyle/>
        <a:p>
          <a:endParaRPr lang="es-CO" sz="2000" b="1">
            <a:solidFill>
              <a:schemeClr val="bg2">
                <a:lumMod val="10000"/>
              </a:schemeClr>
            </a:solidFill>
          </a:endParaRPr>
        </a:p>
      </dgm:t>
    </dgm:pt>
    <dgm:pt modelId="{76C65A84-1D4B-414F-83BE-D40A8289DAFA}" type="sibTrans" cxnId="{A1207A6E-300E-45D0-95E2-87D383CDD39C}">
      <dgm:prSet/>
      <dgm:spPr/>
      <dgm:t>
        <a:bodyPr/>
        <a:lstStyle/>
        <a:p>
          <a:endParaRPr lang="es-CO" sz="2000" b="1">
            <a:solidFill>
              <a:schemeClr val="bg2">
                <a:lumMod val="10000"/>
              </a:schemeClr>
            </a:solidFill>
          </a:endParaRPr>
        </a:p>
      </dgm:t>
    </dgm:pt>
    <dgm:pt modelId="{F5DC0119-DDE4-4A83-9880-A12A69AA1ADA}" type="pres">
      <dgm:prSet presAssocID="{BD0CA830-5244-4D52-974D-41A4AD49C5F5}" presName="Name0" presStyleCnt="0">
        <dgm:presLayoutVars>
          <dgm:dir/>
          <dgm:resizeHandles val="exact"/>
        </dgm:presLayoutVars>
      </dgm:prSet>
      <dgm:spPr/>
    </dgm:pt>
    <dgm:pt modelId="{CE70DA8D-7C4E-4880-9C5A-1DE442EEC4F8}" type="pres">
      <dgm:prSet presAssocID="{BD0CA830-5244-4D52-974D-41A4AD49C5F5}" presName="bkgdShp" presStyleLbl="alignAccFollowNode1" presStyleIdx="0" presStyleCnt="1"/>
      <dgm:spPr/>
    </dgm:pt>
    <dgm:pt modelId="{8A7D29B3-1A77-429B-BE14-9C20D1073950}" type="pres">
      <dgm:prSet presAssocID="{BD0CA830-5244-4D52-974D-41A4AD49C5F5}" presName="linComp" presStyleCnt="0"/>
      <dgm:spPr/>
    </dgm:pt>
    <dgm:pt modelId="{532DE702-B8BE-4002-983C-30CF67F7239D}" type="pres">
      <dgm:prSet presAssocID="{101093EC-4834-4725-B6DA-CDB872FD2B04}" presName="compNode" presStyleCnt="0"/>
      <dgm:spPr/>
    </dgm:pt>
    <dgm:pt modelId="{1E4F12C7-FE31-471F-9039-288D0C452254}" type="pres">
      <dgm:prSet presAssocID="{101093EC-4834-4725-B6DA-CDB872FD2B04}" presName="node" presStyleLbl="node1" presStyleIdx="0" presStyleCnt="4">
        <dgm:presLayoutVars>
          <dgm:bulletEnabled val="1"/>
        </dgm:presLayoutVars>
      </dgm:prSet>
      <dgm:spPr/>
      <dgm:t>
        <a:bodyPr/>
        <a:lstStyle/>
        <a:p>
          <a:endParaRPr lang="es-CO"/>
        </a:p>
      </dgm:t>
    </dgm:pt>
    <dgm:pt modelId="{E62F4332-B193-439C-A5F4-BD025AAA73A5}" type="pres">
      <dgm:prSet presAssocID="{101093EC-4834-4725-B6DA-CDB872FD2B04}" presName="invisiNode" presStyleLbl="node1" presStyleIdx="0" presStyleCnt="4"/>
      <dgm:spPr/>
    </dgm:pt>
    <dgm:pt modelId="{7AFD2E9F-135F-429A-947E-12419D8B7502}" type="pres">
      <dgm:prSet presAssocID="{101093EC-4834-4725-B6DA-CDB872FD2B04}" presName="imagNode" presStyleLbl="fgImgPlace1" presStyleIdx="0" presStyleCnt="4"/>
      <dgm:spPr>
        <a:blipFill rotWithShape="1">
          <a:blip xmlns:r="http://schemas.openxmlformats.org/officeDocument/2006/relationships" r:embed="rId1"/>
          <a:stretch>
            <a:fillRect/>
          </a:stretch>
        </a:blipFill>
      </dgm:spPr>
    </dgm:pt>
    <dgm:pt modelId="{0B57EA50-9AD4-4AD3-8582-23DA98AB750C}" type="pres">
      <dgm:prSet presAssocID="{CC909A1E-617E-4EA7-94C4-299E8251469A}" presName="sibTrans" presStyleLbl="sibTrans2D1" presStyleIdx="0" presStyleCnt="0"/>
      <dgm:spPr/>
      <dgm:t>
        <a:bodyPr/>
        <a:lstStyle/>
        <a:p>
          <a:endParaRPr lang="es-CO"/>
        </a:p>
      </dgm:t>
    </dgm:pt>
    <dgm:pt modelId="{4D06EE4E-978E-4EE0-BFB7-76CA4E1B1EA3}" type="pres">
      <dgm:prSet presAssocID="{6C911965-FB18-4DA6-92DF-3BAAD1EBDFAF}" presName="compNode" presStyleCnt="0"/>
      <dgm:spPr/>
    </dgm:pt>
    <dgm:pt modelId="{24F5EF2B-8584-4CC1-94F5-0ABCDA40CDD3}" type="pres">
      <dgm:prSet presAssocID="{6C911965-FB18-4DA6-92DF-3BAAD1EBDFAF}" presName="node" presStyleLbl="node1" presStyleIdx="1" presStyleCnt="4">
        <dgm:presLayoutVars>
          <dgm:bulletEnabled val="1"/>
        </dgm:presLayoutVars>
      </dgm:prSet>
      <dgm:spPr/>
      <dgm:t>
        <a:bodyPr/>
        <a:lstStyle/>
        <a:p>
          <a:endParaRPr lang="es-CO"/>
        </a:p>
      </dgm:t>
    </dgm:pt>
    <dgm:pt modelId="{9E78AD0A-AA68-4B0C-BC56-2644760AEDC6}" type="pres">
      <dgm:prSet presAssocID="{6C911965-FB18-4DA6-92DF-3BAAD1EBDFAF}" presName="invisiNode" presStyleLbl="node1" presStyleIdx="1" presStyleCnt="4"/>
      <dgm:spPr/>
    </dgm:pt>
    <dgm:pt modelId="{1E11354C-295F-4D75-94D7-FD5A5B49FDFA}" type="pres">
      <dgm:prSet presAssocID="{6C911965-FB18-4DA6-92DF-3BAAD1EBDFAF}" presName="imagNode" presStyleLbl="fgImgPlace1" presStyleIdx="1" presStyleCnt="4"/>
      <dgm:spPr>
        <a:blipFill rotWithShape="1">
          <a:blip xmlns:r="http://schemas.openxmlformats.org/officeDocument/2006/relationships" r:embed="rId2"/>
          <a:stretch>
            <a:fillRect/>
          </a:stretch>
        </a:blipFill>
      </dgm:spPr>
    </dgm:pt>
    <dgm:pt modelId="{00FC06BD-0417-4BDA-9C3B-D0671F93554A}" type="pres">
      <dgm:prSet presAssocID="{899124F6-438B-4F74-9B36-F15C0E5FAB3B}" presName="sibTrans" presStyleLbl="sibTrans2D1" presStyleIdx="0" presStyleCnt="0"/>
      <dgm:spPr/>
      <dgm:t>
        <a:bodyPr/>
        <a:lstStyle/>
        <a:p>
          <a:endParaRPr lang="es-CO"/>
        </a:p>
      </dgm:t>
    </dgm:pt>
    <dgm:pt modelId="{2F381916-920E-460F-AB5B-C967ACF0CD43}" type="pres">
      <dgm:prSet presAssocID="{F2F90A30-337A-4CBD-894A-AFE1BF7FDE0C}" presName="compNode" presStyleCnt="0"/>
      <dgm:spPr/>
    </dgm:pt>
    <dgm:pt modelId="{2121E56A-B455-4E87-A6ED-13B06D923005}" type="pres">
      <dgm:prSet presAssocID="{F2F90A30-337A-4CBD-894A-AFE1BF7FDE0C}" presName="node" presStyleLbl="node1" presStyleIdx="2" presStyleCnt="4">
        <dgm:presLayoutVars>
          <dgm:bulletEnabled val="1"/>
        </dgm:presLayoutVars>
      </dgm:prSet>
      <dgm:spPr/>
      <dgm:t>
        <a:bodyPr/>
        <a:lstStyle/>
        <a:p>
          <a:endParaRPr lang="es-CO"/>
        </a:p>
      </dgm:t>
    </dgm:pt>
    <dgm:pt modelId="{3E55E3D3-48F6-40F0-AE03-14048A20DC34}" type="pres">
      <dgm:prSet presAssocID="{F2F90A30-337A-4CBD-894A-AFE1BF7FDE0C}" presName="invisiNode" presStyleLbl="node1" presStyleIdx="2" presStyleCnt="4"/>
      <dgm:spPr/>
    </dgm:pt>
    <dgm:pt modelId="{DB7F0999-9C4E-406F-9344-B288C3116AEC}" type="pres">
      <dgm:prSet presAssocID="{F2F90A30-337A-4CBD-894A-AFE1BF7FDE0C}" presName="imagNode" presStyleLbl="fgImgPlace1" presStyleIdx="2" presStyleCnt="4"/>
      <dgm:spPr>
        <a:blipFill rotWithShape="1">
          <a:blip xmlns:r="http://schemas.openxmlformats.org/officeDocument/2006/relationships" r:embed="rId3"/>
          <a:stretch>
            <a:fillRect/>
          </a:stretch>
        </a:blipFill>
      </dgm:spPr>
    </dgm:pt>
    <dgm:pt modelId="{FA421CEB-9DEA-48DD-8F02-9000B5B8D93E}" type="pres">
      <dgm:prSet presAssocID="{5CD861F9-7C39-4DED-A91A-51A71B790297}" presName="sibTrans" presStyleLbl="sibTrans2D1" presStyleIdx="0" presStyleCnt="0"/>
      <dgm:spPr/>
      <dgm:t>
        <a:bodyPr/>
        <a:lstStyle/>
        <a:p>
          <a:endParaRPr lang="es-CO"/>
        </a:p>
      </dgm:t>
    </dgm:pt>
    <dgm:pt modelId="{31CB527D-EF0E-448C-883B-43545A9345B1}" type="pres">
      <dgm:prSet presAssocID="{D90E7D11-AD8F-403F-A593-B65FD0C3AAC3}" presName="compNode" presStyleCnt="0"/>
      <dgm:spPr/>
    </dgm:pt>
    <dgm:pt modelId="{9C21CC1B-48F1-46C1-8E9D-DEC57C8BDB84}" type="pres">
      <dgm:prSet presAssocID="{D90E7D11-AD8F-403F-A593-B65FD0C3AAC3}" presName="node" presStyleLbl="node1" presStyleIdx="3" presStyleCnt="4">
        <dgm:presLayoutVars>
          <dgm:bulletEnabled val="1"/>
        </dgm:presLayoutVars>
      </dgm:prSet>
      <dgm:spPr/>
      <dgm:t>
        <a:bodyPr/>
        <a:lstStyle/>
        <a:p>
          <a:endParaRPr lang="es-CO"/>
        </a:p>
      </dgm:t>
    </dgm:pt>
    <dgm:pt modelId="{9FC74DD7-7C01-4440-8E91-7F34068F5C69}" type="pres">
      <dgm:prSet presAssocID="{D90E7D11-AD8F-403F-A593-B65FD0C3AAC3}" presName="invisiNode" presStyleLbl="node1" presStyleIdx="3" presStyleCnt="4"/>
      <dgm:spPr/>
    </dgm:pt>
    <dgm:pt modelId="{C83C5E23-D5A1-4871-97DE-7BE36DC98468}" type="pres">
      <dgm:prSet presAssocID="{D90E7D11-AD8F-403F-A593-B65FD0C3AAC3}" presName="imagNode" presStyleLbl="fgImgPlace1" presStyleIdx="3" presStyleCnt="4"/>
      <dgm:spPr>
        <a:blipFill rotWithShape="1">
          <a:blip xmlns:r="http://schemas.openxmlformats.org/officeDocument/2006/relationships" r:embed="rId4"/>
          <a:stretch>
            <a:fillRect/>
          </a:stretch>
        </a:blipFill>
      </dgm:spPr>
    </dgm:pt>
  </dgm:ptLst>
  <dgm:cxnLst>
    <dgm:cxn modelId="{B8ED8DD1-A6B4-44BC-BC6F-059779CC3C21}" type="presOf" srcId="{101093EC-4834-4725-B6DA-CDB872FD2B04}" destId="{1E4F12C7-FE31-471F-9039-288D0C452254}" srcOrd="0" destOrd="0" presId="urn:microsoft.com/office/officeart/2005/8/layout/pList2"/>
    <dgm:cxn modelId="{5FB64024-F7F5-41F9-A43C-2C524CC4F722}" srcId="{BD0CA830-5244-4D52-974D-41A4AD49C5F5}" destId="{F2F90A30-337A-4CBD-894A-AFE1BF7FDE0C}" srcOrd="2" destOrd="0" parTransId="{5EDEDFA3-3793-42E8-9318-C184A2EF4561}" sibTransId="{5CD861F9-7C39-4DED-A91A-51A71B790297}"/>
    <dgm:cxn modelId="{35908DB3-9E72-4DC4-9CD6-AFB8BDD37B92}" srcId="{BD0CA830-5244-4D52-974D-41A4AD49C5F5}" destId="{6C911965-FB18-4DA6-92DF-3BAAD1EBDFAF}" srcOrd="1" destOrd="0" parTransId="{F90D24BB-E21B-482A-BB43-5EAC70865503}" sibTransId="{899124F6-438B-4F74-9B36-F15C0E5FAB3B}"/>
    <dgm:cxn modelId="{9B0BD906-3124-4CA6-BE3D-1AA53FCC3005}" type="presOf" srcId="{5CD861F9-7C39-4DED-A91A-51A71B790297}" destId="{FA421CEB-9DEA-48DD-8F02-9000B5B8D93E}" srcOrd="0" destOrd="0" presId="urn:microsoft.com/office/officeart/2005/8/layout/pList2"/>
    <dgm:cxn modelId="{DA966395-6C0B-40F5-B954-835E10DF729A}" type="presOf" srcId="{D90E7D11-AD8F-403F-A593-B65FD0C3AAC3}" destId="{9C21CC1B-48F1-46C1-8E9D-DEC57C8BDB84}" srcOrd="0" destOrd="0" presId="urn:microsoft.com/office/officeart/2005/8/layout/pList2"/>
    <dgm:cxn modelId="{F7B230D5-2852-4479-B757-456B19B70679}" srcId="{BD0CA830-5244-4D52-974D-41A4AD49C5F5}" destId="{101093EC-4834-4725-B6DA-CDB872FD2B04}" srcOrd="0" destOrd="0" parTransId="{002D4CB4-77E8-4954-88E6-76F0DC1D8CE5}" sibTransId="{CC909A1E-617E-4EA7-94C4-299E8251469A}"/>
    <dgm:cxn modelId="{3762ADED-9B0C-4313-8C74-BBAEDF0D7170}" type="presOf" srcId="{899124F6-438B-4F74-9B36-F15C0E5FAB3B}" destId="{00FC06BD-0417-4BDA-9C3B-D0671F93554A}" srcOrd="0" destOrd="0" presId="urn:microsoft.com/office/officeart/2005/8/layout/pList2"/>
    <dgm:cxn modelId="{0DB22865-4B10-4014-AFB4-FABD4ADAE6BB}" type="presOf" srcId="{BD0CA830-5244-4D52-974D-41A4AD49C5F5}" destId="{F5DC0119-DDE4-4A83-9880-A12A69AA1ADA}" srcOrd="0" destOrd="0" presId="urn:microsoft.com/office/officeart/2005/8/layout/pList2"/>
    <dgm:cxn modelId="{F8A1462E-BBF0-4ED7-A06A-6E5CD5E9C472}" type="presOf" srcId="{CC909A1E-617E-4EA7-94C4-299E8251469A}" destId="{0B57EA50-9AD4-4AD3-8582-23DA98AB750C}" srcOrd="0" destOrd="0" presId="urn:microsoft.com/office/officeart/2005/8/layout/pList2"/>
    <dgm:cxn modelId="{62DC3457-AEB8-43C2-8C0A-0F50F373CD03}" type="presOf" srcId="{F2F90A30-337A-4CBD-894A-AFE1BF7FDE0C}" destId="{2121E56A-B455-4E87-A6ED-13B06D923005}" srcOrd="0" destOrd="0" presId="urn:microsoft.com/office/officeart/2005/8/layout/pList2"/>
    <dgm:cxn modelId="{4103A0B2-9122-4B61-87CE-42D4F2124317}" type="presOf" srcId="{6C911965-FB18-4DA6-92DF-3BAAD1EBDFAF}" destId="{24F5EF2B-8584-4CC1-94F5-0ABCDA40CDD3}" srcOrd="0" destOrd="0" presId="urn:microsoft.com/office/officeart/2005/8/layout/pList2"/>
    <dgm:cxn modelId="{A1207A6E-300E-45D0-95E2-87D383CDD39C}" srcId="{BD0CA830-5244-4D52-974D-41A4AD49C5F5}" destId="{D90E7D11-AD8F-403F-A593-B65FD0C3AAC3}" srcOrd="3" destOrd="0" parTransId="{D380D9CB-5BEB-4A8C-A8C0-384D59C27F68}" sibTransId="{76C65A84-1D4B-414F-83BE-D40A8289DAFA}"/>
    <dgm:cxn modelId="{205399A4-AD13-4320-881A-AA5BF351094F}" type="presParOf" srcId="{F5DC0119-DDE4-4A83-9880-A12A69AA1ADA}" destId="{CE70DA8D-7C4E-4880-9C5A-1DE442EEC4F8}" srcOrd="0" destOrd="0" presId="urn:microsoft.com/office/officeart/2005/8/layout/pList2"/>
    <dgm:cxn modelId="{684697E1-E314-402E-AE37-02E00D22E9E4}" type="presParOf" srcId="{F5DC0119-DDE4-4A83-9880-A12A69AA1ADA}" destId="{8A7D29B3-1A77-429B-BE14-9C20D1073950}" srcOrd="1" destOrd="0" presId="urn:microsoft.com/office/officeart/2005/8/layout/pList2"/>
    <dgm:cxn modelId="{C18883BE-0CAA-4454-AD0F-37BAF6DDD718}" type="presParOf" srcId="{8A7D29B3-1A77-429B-BE14-9C20D1073950}" destId="{532DE702-B8BE-4002-983C-30CF67F7239D}" srcOrd="0" destOrd="0" presId="urn:microsoft.com/office/officeart/2005/8/layout/pList2"/>
    <dgm:cxn modelId="{441FC259-0382-4CFC-9468-A09158D8FE76}" type="presParOf" srcId="{532DE702-B8BE-4002-983C-30CF67F7239D}" destId="{1E4F12C7-FE31-471F-9039-288D0C452254}" srcOrd="0" destOrd="0" presId="urn:microsoft.com/office/officeart/2005/8/layout/pList2"/>
    <dgm:cxn modelId="{2DA0A9BA-7954-4335-BC4C-143F141B0822}" type="presParOf" srcId="{532DE702-B8BE-4002-983C-30CF67F7239D}" destId="{E62F4332-B193-439C-A5F4-BD025AAA73A5}" srcOrd="1" destOrd="0" presId="urn:microsoft.com/office/officeart/2005/8/layout/pList2"/>
    <dgm:cxn modelId="{3B24D376-C040-42F7-9CFB-1A8D7E843913}" type="presParOf" srcId="{532DE702-B8BE-4002-983C-30CF67F7239D}" destId="{7AFD2E9F-135F-429A-947E-12419D8B7502}" srcOrd="2" destOrd="0" presId="urn:microsoft.com/office/officeart/2005/8/layout/pList2"/>
    <dgm:cxn modelId="{99D614B4-B254-4D42-85B8-E8CDBAC578C4}" type="presParOf" srcId="{8A7D29B3-1A77-429B-BE14-9C20D1073950}" destId="{0B57EA50-9AD4-4AD3-8582-23DA98AB750C}" srcOrd="1" destOrd="0" presId="urn:microsoft.com/office/officeart/2005/8/layout/pList2"/>
    <dgm:cxn modelId="{9037A652-579D-46C0-9440-F7E242E03DD7}" type="presParOf" srcId="{8A7D29B3-1A77-429B-BE14-9C20D1073950}" destId="{4D06EE4E-978E-4EE0-BFB7-76CA4E1B1EA3}" srcOrd="2" destOrd="0" presId="urn:microsoft.com/office/officeart/2005/8/layout/pList2"/>
    <dgm:cxn modelId="{374F7D96-CAEA-4999-BA7E-A5BFB0DED855}" type="presParOf" srcId="{4D06EE4E-978E-4EE0-BFB7-76CA4E1B1EA3}" destId="{24F5EF2B-8584-4CC1-94F5-0ABCDA40CDD3}" srcOrd="0" destOrd="0" presId="urn:microsoft.com/office/officeart/2005/8/layout/pList2"/>
    <dgm:cxn modelId="{5284A7C3-F416-4D4D-827F-C11D9B7B3AC4}" type="presParOf" srcId="{4D06EE4E-978E-4EE0-BFB7-76CA4E1B1EA3}" destId="{9E78AD0A-AA68-4B0C-BC56-2644760AEDC6}" srcOrd="1" destOrd="0" presId="urn:microsoft.com/office/officeart/2005/8/layout/pList2"/>
    <dgm:cxn modelId="{E1A62870-4778-490A-A367-722692E755C5}" type="presParOf" srcId="{4D06EE4E-978E-4EE0-BFB7-76CA4E1B1EA3}" destId="{1E11354C-295F-4D75-94D7-FD5A5B49FDFA}" srcOrd="2" destOrd="0" presId="urn:microsoft.com/office/officeart/2005/8/layout/pList2"/>
    <dgm:cxn modelId="{74F7C8F1-8677-463F-8228-BE43E6F2942C}" type="presParOf" srcId="{8A7D29B3-1A77-429B-BE14-9C20D1073950}" destId="{00FC06BD-0417-4BDA-9C3B-D0671F93554A}" srcOrd="3" destOrd="0" presId="urn:microsoft.com/office/officeart/2005/8/layout/pList2"/>
    <dgm:cxn modelId="{F8BF45E5-93D5-4238-8EB6-415F4687B34D}" type="presParOf" srcId="{8A7D29B3-1A77-429B-BE14-9C20D1073950}" destId="{2F381916-920E-460F-AB5B-C967ACF0CD43}" srcOrd="4" destOrd="0" presId="urn:microsoft.com/office/officeart/2005/8/layout/pList2"/>
    <dgm:cxn modelId="{B6F61857-E797-4367-A5D6-D3905E4F3A9E}" type="presParOf" srcId="{2F381916-920E-460F-AB5B-C967ACF0CD43}" destId="{2121E56A-B455-4E87-A6ED-13B06D923005}" srcOrd="0" destOrd="0" presId="urn:microsoft.com/office/officeart/2005/8/layout/pList2"/>
    <dgm:cxn modelId="{5A2BE624-99D5-4850-A817-565664A0D012}" type="presParOf" srcId="{2F381916-920E-460F-AB5B-C967ACF0CD43}" destId="{3E55E3D3-48F6-40F0-AE03-14048A20DC34}" srcOrd="1" destOrd="0" presId="urn:microsoft.com/office/officeart/2005/8/layout/pList2"/>
    <dgm:cxn modelId="{6BB8F51E-AFAE-4C69-80E6-D84CE53038A4}" type="presParOf" srcId="{2F381916-920E-460F-AB5B-C967ACF0CD43}" destId="{DB7F0999-9C4E-406F-9344-B288C3116AEC}" srcOrd="2" destOrd="0" presId="urn:microsoft.com/office/officeart/2005/8/layout/pList2"/>
    <dgm:cxn modelId="{F7B2DFBA-B217-4437-B7CA-9EA7F6FF64B9}" type="presParOf" srcId="{8A7D29B3-1A77-429B-BE14-9C20D1073950}" destId="{FA421CEB-9DEA-48DD-8F02-9000B5B8D93E}" srcOrd="5" destOrd="0" presId="urn:microsoft.com/office/officeart/2005/8/layout/pList2"/>
    <dgm:cxn modelId="{665979C5-1C4A-4C0F-962F-F7E2B8536777}" type="presParOf" srcId="{8A7D29B3-1A77-429B-BE14-9C20D1073950}" destId="{31CB527D-EF0E-448C-883B-43545A9345B1}" srcOrd="6" destOrd="0" presId="urn:microsoft.com/office/officeart/2005/8/layout/pList2"/>
    <dgm:cxn modelId="{A125B40E-86CD-4E98-8E11-2CC6B365A2EB}" type="presParOf" srcId="{31CB527D-EF0E-448C-883B-43545A9345B1}" destId="{9C21CC1B-48F1-46C1-8E9D-DEC57C8BDB84}" srcOrd="0" destOrd="0" presId="urn:microsoft.com/office/officeart/2005/8/layout/pList2"/>
    <dgm:cxn modelId="{6AF4AB2B-8F00-4B3D-81B7-D40E9B9E58DA}" type="presParOf" srcId="{31CB527D-EF0E-448C-883B-43545A9345B1}" destId="{9FC74DD7-7C01-4440-8E91-7F34068F5C69}" srcOrd="1" destOrd="0" presId="urn:microsoft.com/office/officeart/2005/8/layout/pList2"/>
    <dgm:cxn modelId="{66DF29D1-8D37-4B51-B9AB-8121B85E9B0D}" type="presParOf" srcId="{31CB527D-EF0E-448C-883B-43545A9345B1}" destId="{C83C5E23-D5A1-4871-97DE-7BE36DC98468}" srcOrd="2" destOrd="0" presId="urn:microsoft.com/office/officeart/2005/8/layout/p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BD0CA830-5244-4D52-974D-41A4AD49C5F5}" type="doc">
      <dgm:prSet loTypeId="urn:microsoft.com/office/officeart/2005/8/layout/pList2" loCatId="picture" qsTypeId="urn:microsoft.com/office/officeart/2005/8/quickstyle/simple5" qsCatId="simple" csTypeId="urn:microsoft.com/office/officeart/2005/8/colors/colorful3" csCatId="colorful" phldr="1"/>
      <dgm:spPr/>
    </dgm:pt>
    <dgm:pt modelId="{101093EC-4834-4725-B6DA-CDB872FD2B04}">
      <dgm:prSet phldrT="[Texto]" custT="1"/>
      <dgm:spPr/>
      <dgm:t>
        <a:bodyPr/>
        <a:lstStyle/>
        <a:p>
          <a:r>
            <a:rPr lang="es-ES" sz="1800" b="1" dirty="0" smtClean="0">
              <a:solidFill>
                <a:schemeClr val="bg2">
                  <a:lumMod val="10000"/>
                </a:schemeClr>
              </a:solidFill>
            </a:rPr>
            <a:t>Toma de muestra de sangre de cordón</a:t>
          </a:r>
          <a:endParaRPr lang="es-CO" sz="1800" b="1" dirty="0">
            <a:solidFill>
              <a:schemeClr val="bg2">
                <a:lumMod val="10000"/>
              </a:schemeClr>
            </a:solidFill>
          </a:endParaRPr>
        </a:p>
      </dgm:t>
    </dgm:pt>
    <dgm:pt modelId="{002D4CB4-77E8-4954-88E6-76F0DC1D8CE5}" type="parTrans" cxnId="{F7B230D5-2852-4479-B757-456B19B70679}">
      <dgm:prSet/>
      <dgm:spPr/>
      <dgm:t>
        <a:bodyPr/>
        <a:lstStyle/>
        <a:p>
          <a:endParaRPr lang="es-CO" sz="2000" b="1">
            <a:solidFill>
              <a:schemeClr val="bg2">
                <a:lumMod val="10000"/>
              </a:schemeClr>
            </a:solidFill>
          </a:endParaRPr>
        </a:p>
      </dgm:t>
    </dgm:pt>
    <dgm:pt modelId="{CC909A1E-617E-4EA7-94C4-299E8251469A}" type="sibTrans" cxnId="{F7B230D5-2852-4479-B757-456B19B70679}">
      <dgm:prSet/>
      <dgm:spPr/>
      <dgm:t>
        <a:bodyPr/>
        <a:lstStyle/>
        <a:p>
          <a:endParaRPr lang="es-CO" sz="2000" b="1">
            <a:solidFill>
              <a:schemeClr val="bg2">
                <a:lumMod val="10000"/>
              </a:schemeClr>
            </a:solidFill>
          </a:endParaRPr>
        </a:p>
      </dgm:t>
    </dgm:pt>
    <dgm:pt modelId="{6C911965-FB18-4DA6-92DF-3BAAD1EBDFAF}">
      <dgm:prSet phldrT="[Texto]" custT="1"/>
      <dgm:spPr/>
      <dgm:t>
        <a:bodyPr/>
        <a:lstStyle/>
        <a:p>
          <a:r>
            <a:rPr lang="es-ES" sz="1800" b="1" dirty="0" smtClean="0">
              <a:solidFill>
                <a:schemeClr val="bg2">
                  <a:lumMod val="10000"/>
                </a:schemeClr>
              </a:solidFill>
            </a:rPr>
            <a:t>Toma de medidas </a:t>
          </a:r>
          <a:r>
            <a:rPr lang="es-ES" sz="1800" b="1" dirty="0" err="1" smtClean="0">
              <a:solidFill>
                <a:schemeClr val="bg2">
                  <a:lumMod val="10000"/>
                </a:schemeClr>
              </a:solidFill>
            </a:rPr>
            <a:t>antropo</a:t>
          </a:r>
          <a:r>
            <a:rPr lang="es-ES" sz="1800" b="1" dirty="0" smtClean="0">
              <a:solidFill>
                <a:schemeClr val="bg2">
                  <a:lumMod val="10000"/>
                </a:schemeClr>
              </a:solidFill>
            </a:rPr>
            <a:t>-métricas</a:t>
          </a:r>
          <a:endParaRPr lang="es-CO" sz="1800" b="1" dirty="0">
            <a:solidFill>
              <a:schemeClr val="bg2">
                <a:lumMod val="10000"/>
              </a:schemeClr>
            </a:solidFill>
          </a:endParaRPr>
        </a:p>
      </dgm:t>
    </dgm:pt>
    <dgm:pt modelId="{F90D24BB-E21B-482A-BB43-5EAC70865503}" type="parTrans" cxnId="{35908DB3-9E72-4DC4-9CD6-AFB8BDD37B92}">
      <dgm:prSet/>
      <dgm:spPr/>
      <dgm:t>
        <a:bodyPr/>
        <a:lstStyle/>
        <a:p>
          <a:endParaRPr lang="es-CO" sz="2000" b="1">
            <a:solidFill>
              <a:schemeClr val="bg2">
                <a:lumMod val="10000"/>
              </a:schemeClr>
            </a:solidFill>
          </a:endParaRPr>
        </a:p>
      </dgm:t>
    </dgm:pt>
    <dgm:pt modelId="{899124F6-438B-4F74-9B36-F15C0E5FAB3B}" type="sibTrans" cxnId="{35908DB3-9E72-4DC4-9CD6-AFB8BDD37B92}">
      <dgm:prSet/>
      <dgm:spPr/>
      <dgm:t>
        <a:bodyPr/>
        <a:lstStyle/>
        <a:p>
          <a:endParaRPr lang="es-CO" sz="2000" b="1">
            <a:solidFill>
              <a:schemeClr val="bg2">
                <a:lumMod val="10000"/>
              </a:schemeClr>
            </a:solidFill>
          </a:endParaRPr>
        </a:p>
      </dgm:t>
    </dgm:pt>
    <dgm:pt modelId="{F2F90A30-337A-4CBD-894A-AFE1BF7FDE0C}">
      <dgm:prSet phldrT="[Texto]" custT="1"/>
      <dgm:spPr/>
      <dgm:t>
        <a:bodyPr/>
        <a:lstStyle/>
        <a:p>
          <a:r>
            <a:rPr lang="es-ES" sz="1800" b="1" dirty="0" smtClean="0">
              <a:solidFill>
                <a:schemeClr val="bg2">
                  <a:lumMod val="10000"/>
                </a:schemeClr>
              </a:solidFill>
            </a:rPr>
            <a:t>Registro de los datos en la historia clínica</a:t>
          </a:r>
          <a:endParaRPr lang="es-CO" sz="1800" b="1" dirty="0">
            <a:solidFill>
              <a:schemeClr val="bg2">
                <a:lumMod val="10000"/>
              </a:schemeClr>
            </a:solidFill>
          </a:endParaRPr>
        </a:p>
      </dgm:t>
    </dgm:pt>
    <dgm:pt modelId="{5EDEDFA3-3793-42E8-9318-C184A2EF4561}" type="parTrans" cxnId="{5FB64024-F7F5-41F9-A43C-2C524CC4F722}">
      <dgm:prSet/>
      <dgm:spPr/>
      <dgm:t>
        <a:bodyPr/>
        <a:lstStyle/>
        <a:p>
          <a:endParaRPr lang="es-CO" sz="2000" b="1">
            <a:solidFill>
              <a:schemeClr val="bg2">
                <a:lumMod val="10000"/>
              </a:schemeClr>
            </a:solidFill>
          </a:endParaRPr>
        </a:p>
      </dgm:t>
    </dgm:pt>
    <dgm:pt modelId="{5CD861F9-7C39-4DED-A91A-51A71B790297}" type="sibTrans" cxnId="{5FB64024-F7F5-41F9-A43C-2C524CC4F722}">
      <dgm:prSet/>
      <dgm:spPr/>
      <dgm:t>
        <a:bodyPr/>
        <a:lstStyle/>
        <a:p>
          <a:endParaRPr lang="es-CO" sz="2000" b="1">
            <a:solidFill>
              <a:schemeClr val="bg2">
                <a:lumMod val="10000"/>
              </a:schemeClr>
            </a:solidFill>
          </a:endParaRPr>
        </a:p>
      </dgm:t>
    </dgm:pt>
    <dgm:pt modelId="{49506E51-2FAD-4468-AC84-1C75050FF851}">
      <dgm:prSet phldrT="[Texto]" custT="1"/>
      <dgm:spPr/>
      <dgm:t>
        <a:bodyPr/>
        <a:lstStyle/>
        <a:p>
          <a:r>
            <a:rPr lang="es-ES" sz="1800" b="1" dirty="0" smtClean="0">
              <a:solidFill>
                <a:schemeClr val="bg2">
                  <a:lumMod val="10000"/>
                </a:schemeClr>
              </a:solidFill>
            </a:rPr>
            <a:t>Profilaxis de la enfermedad hemorrágica del recién nacido</a:t>
          </a:r>
          <a:endParaRPr lang="es-CO" sz="1800" b="1" dirty="0">
            <a:solidFill>
              <a:schemeClr val="bg2">
                <a:lumMod val="10000"/>
              </a:schemeClr>
            </a:solidFill>
          </a:endParaRPr>
        </a:p>
      </dgm:t>
    </dgm:pt>
    <dgm:pt modelId="{679D5EED-8147-4ED7-997E-5F87CB68905F}" type="parTrans" cxnId="{66BE7044-76EC-4E09-BE33-4C8879CEFE67}">
      <dgm:prSet/>
      <dgm:spPr/>
      <dgm:t>
        <a:bodyPr/>
        <a:lstStyle/>
        <a:p>
          <a:endParaRPr lang="es-CO">
            <a:solidFill>
              <a:schemeClr val="bg2">
                <a:lumMod val="10000"/>
              </a:schemeClr>
            </a:solidFill>
          </a:endParaRPr>
        </a:p>
      </dgm:t>
    </dgm:pt>
    <dgm:pt modelId="{DA31BC07-D5D5-4745-B098-5453C1AC7147}" type="sibTrans" cxnId="{66BE7044-76EC-4E09-BE33-4C8879CEFE67}">
      <dgm:prSet/>
      <dgm:spPr/>
      <dgm:t>
        <a:bodyPr/>
        <a:lstStyle/>
        <a:p>
          <a:endParaRPr lang="es-CO">
            <a:solidFill>
              <a:schemeClr val="bg2">
                <a:lumMod val="10000"/>
              </a:schemeClr>
            </a:solidFill>
          </a:endParaRPr>
        </a:p>
      </dgm:t>
    </dgm:pt>
    <dgm:pt modelId="{F5DC0119-DDE4-4A83-9880-A12A69AA1ADA}" type="pres">
      <dgm:prSet presAssocID="{BD0CA830-5244-4D52-974D-41A4AD49C5F5}" presName="Name0" presStyleCnt="0">
        <dgm:presLayoutVars>
          <dgm:dir/>
          <dgm:resizeHandles val="exact"/>
        </dgm:presLayoutVars>
      </dgm:prSet>
      <dgm:spPr/>
    </dgm:pt>
    <dgm:pt modelId="{CE70DA8D-7C4E-4880-9C5A-1DE442EEC4F8}" type="pres">
      <dgm:prSet presAssocID="{BD0CA830-5244-4D52-974D-41A4AD49C5F5}" presName="bkgdShp" presStyleLbl="alignAccFollowNode1" presStyleIdx="0" presStyleCnt="1"/>
      <dgm:spPr/>
    </dgm:pt>
    <dgm:pt modelId="{8A7D29B3-1A77-429B-BE14-9C20D1073950}" type="pres">
      <dgm:prSet presAssocID="{BD0CA830-5244-4D52-974D-41A4AD49C5F5}" presName="linComp" presStyleCnt="0"/>
      <dgm:spPr/>
    </dgm:pt>
    <dgm:pt modelId="{3FDFE117-7AE6-4C07-B043-D56E4D752007}" type="pres">
      <dgm:prSet presAssocID="{49506E51-2FAD-4468-AC84-1C75050FF851}" presName="compNode" presStyleCnt="0"/>
      <dgm:spPr/>
    </dgm:pt>
    <dgm:pt modelId="{661B019C-B56C-4CD7-BA5D-88CC38C45782}" type="pres">
      <dgm:prSet presAssocID="{49506E51-2FAD-4468-AC84-1C75050FF851}" presName="node" presStyleLbl="node1" presStyleIdx="0" presStyleCnt="4">
        <dgm:presLayoutVars>
          <dgm:bulletEnabled val="1"/>
        </dgm:presLayoutVars>
      </dgm:prSet>
      <dgm:spPr/>
      <dgm:t>
        <a:bodyPr/>
        <a:lstStyle/>
        <a:p>
          <a:endParaRPr lang="es-CO"/>
        </a:p>
      </dgm:t>
    </dgm:pt>
    <dgm:pt modelId="{0D40252E-2EE1-49B2-A033-4D7B39001A39}" type="pres">
      <dgm:prSet presAssocID="{49506E51-2FAD-4468-AC84-1C75050FF851}" presName="invisiNode" presStyleLbl="node1" presStyleIdx="0" presStyleCnt="4"/>
      <dgm:spPr/>
    </dgm:pt>
    <dgm:pt modelId="{34586838-68C7-491D-9907-13539DF6B0FE}" type="pres">
      <dgm:prSet presAssocID="{49506E51-2FAD-4468-AC84-1C75050FF851}" presName="imagNode" presStyleLbl="fgImgPlace1" presStyleIdx="0" presStyleCnt="4"/>
      <dgm:spPr>
        <a:blipFill rotWithShape="1">
          <a:blip xmlns:r="http://schemas.openxmlformats.org/officeDocument/2006/relationships" r:embed="rId1"/>
          <a:stretch>
            <a:fillRect/>
          </a:stretch>
        </a:blipFill>
      </dgm:spPr>
    </dgm:pt>
    <dgm:pt modelId="{9A24EEE3-6901-47D6-A2E7-23397623C457}" type="pres">
      <dgm:prSet presAssocID="{DA31BC07-D5D5-4745-B098-5453C1AC7147}" presName="sibTrans" presStyleLbl="sibTrans2D1" presStyleIdx="0" presStyleCnt="0"/>
      <dgm:spPr/>
      <dgm:t>
        <a:bodyPr/>
        <a:lstStyle/>
        <a:p>
          <a:endParaRPr lang="es-CO"/>
        </a:p>
      </dgm:t>
    </dgm:pt>
    <dgm:pt modelId="{532DE702-B8BE-4002-983C-30CF67F7239D}" type="pres">
      <dgm:prSet presAssocID="{101093EC-4834-4725-B6DA-CDB872FD2B04}" presName="compNode" presStyleCnt="0"/>
      <dgm:spPr/>
    </dgm:pt>
    <dgm:pt modelId="{1E4F12C7-FE31-471F-9039-288D0C452254}" type="pres">
      <dgm:prSet presAssocID="{101093EC-4834-4725-B6DA-CDB872FD2B04}" presName="node" presStyleLbl="node1" presStyleIdx="1" presStyleCnt="4">
        <dgm:presLayoutVars>
          <dgm:bulletEnabled val="1"/>
        </dgm:presLayoutVars>
      </dgm:prSet>
      <dgm:spPr/>
      <dgm:t>
        <a:bodyPr/>
        <a:lstStyle/>
        <a:p>
          <a:endParaRPr lang="es-CO"/>
        </a:p>
      </dgm:t>
    </dgm:pt>
    <dgm:pt modelId="{E62F4332-B193-439C-A5F4-BD025AAA73A5}" type="pres">
      <dgm:prSet presAssocID="{101093EC-4834-4725-B6DA-CDB872FD2B04}" presName="invisiNode" presStyleLbl="node1" presStyleIdx="1" presStyleCnt="4"/>
      <dgm:spPr/>
    </dgm:pt>
    <dgm:pt modelId="{7AFD2E9F-135F-429A-947E-12419D8B7502}" type="pres">
      <dgm:prSet presAssocID="{101093EC-4834-4725-B6DA-CDB872FD2B04}" presName="imagNode" presStyleLbl="fgImgPlace1" presStyleIdx="1" presStyleCnt="4"/>
      <dgm:spPr>
        <a:blipFill rotWithShape="1">
          <a:blip xmlns:r="http://schemas.openxmlformats.org/officeDocument/2006/relationships" r:embed="rId2"/>
          <a:stretch>
            <a:fillRect/>
          </a:stretch>
        </a:blipFill>
      </dgm:spPr>
    </dgm:pt>
    <dgm:pt modelId="{0B57EA50-9AD4-4AD3-8582-23DA98AB750C}" type="pres">
      <dgm:prSet presAssocID="{CC909A1E-617E-4EA7-94C4-299E8251469A}" presName="sibTrans" presStyleLbl="sibTrans2D1" presStyleIdx="0" presStyleCnt="0"/>
      <dgm:spPr/>
      <dgm:t>
        <a:bodyPr/>
        <a:lstStyle/>
        <a:p>
          <a:endParaRPr lang="es-CO"/>
        </a:p>
      </dgm:t>
    </dgm:pt>
    <dgm:pt modelId="{4D06EE4E-978E-4EE0-BFB7-76CA4E1B1EA3}" type="pres">
      <dgm:prSet presAssocID="{6C911965-FB18-4DA6-92DF-3BAAD1EBDFAF}" presName="compNode" presStyleCnt="0"/>
      <dgm:spPr/>
    </dgm:pt>
    <dgm:pt modelId="{24F5EF2B-8584-4CC1-94F5-0ABCDA40CDD3}" type="pres">
      <dgm:prSet presAssocID="{6C911965-FB18-4DA6-92DF-3BAAD1EBDFAF}" presName="node" presStyleLbl="node1" presStyleIdx="2" presStyleCnt="4">
        <dgm:presLayoutVars>
          <dgm:bulletEnabled val="1"/>
        </dgm:presLayoutVars>
      </dgm:prSet>
      <dgm:spPr/>
      <dgm:t>
        <a:bodyPr/>
        <a:lstStyle/>
        <a:p>
          <a:endParaRPr lang="es-CO"/>
        </a:p>
      </dgm:t>
    </dgm:pt>
    <dgm:pt modelId="{9E78AD0A-AA68-4B0C-BC56-2644760AEDC6}" type="pres">
      <dgm:prSet presAssocID="{6C911965-FB18-4DA6-92DF-3BAAD1EBDFAF}" presName="invisiNode" presStyleLbl="node1" presStyleIdx="2" presStyleCnt="4"/>
      <dgm:spPr/>
    </dgm:pt>
    <dgm:pt modelId="{1E11354C-295F-4D75-94D7-FD5A5B49FDFA}" type="pres">
      <dgm:prSet presAssocID="{6C911965-FB18-4DA6-92DF-3BAAD1EBDFAF}" presName="imagNode" presStyleLbl="fgImgPlace1" presStyleIdx="2" presStyleCnt="4"/>
      <dgm:spPr>
        <a:blipFill rotWithShape="1">
          <a:blip xmlns:r="http://schemas.openxmlformats.org/officeDocument/2006/relationships" r:embed="rId3"/>
          <a:stretch>
            <a:fillRect/>
          </a:stretch>
        </a:blipFill>
      </dgm:spPr>
    </dgm:pt>
    <dgm:pt modelId="{00FC06BD-0417-4BDA-9C3B-D0671F93554A}" type="pres">
      <dgm:prSet presAssocID="{899124F6-438B-4F74-9B36-F15C0E5FAB3B}" presName="sibTrans" presStyleLbl="sibTrans2D1" presStyleIdx="0" presStyleCnt="0"/>
      <dgm:spPr/>
      <dgm:t>
        <a:bodyPr/>
        <a:lstStyle/>
        <a:p>
          <a:endParaRPr lang="es-CO"/>
        </a:p>
      </dgm:t>
    </dgm:pt>
    <dgm:pt modelId="{2F381916-920E-460F-AB5B-C967ACF0CD43}" type="pres">
      <dgm:prSet presAssocID="{F2F90A30-337A-4CBD-894A-AFE1BF7FDE0C}" presName="compNode" presStyleCnt="0"/>
      <dgm:spPr/>
    </dgm:pt>
    <dgm:pt modelId="{2121E56A-B455-4E87-A6ED-13B06D923005}" type="pres">
      <dgm:prSet presAssocID="{F2F90A30-337A-4CBD-894A-AFE1BF7FDE0C}" presName="node" presStyleLbl="node1" presStyleIdx="3" presStyleCnt="4">
        <dgm:presLayoutVars>
          <dgm:bulletEnabled val="1"/>
        </dgm:presLayoutVars>
      </dgm:prSet>
      <dgm:spPr/>
      <dgm:t>
        <a:bodyPr/>
        <a:lstStyle/>
        <a:p>
          <a:endParaRPr lang="es-CO"/>
        </a:p>
      </dgm:t>
    </dgm:pt>
    <dgm:pt modelId="{3E55E3D3-48F6-40F0-AE03-14048A20DC34}" type="pres">
      <dgm:prSet presAssocID="{F2F90A30-337A-4CBD-894A-AFE1BF7FDE0C}" presName="invisiNode" presStyleLbl="node1" presStyleIdx="3" presStyleCnt="4"/>
      <dgm:spPr/>
    </dgm:pt>
    <dgm:pt modelId="{DB7F0999-9C4E-406F-9344-B288C3116AEC}" type="pres">
      <dgm:prSet presAssocID="{F2F90A30-337A-4CBD-894A-AFE1BF7FDE0C}" presName="imagNode" presStyleLbl="fgImgPlace1" presStyleIdx="3" presStyleCnt="4"/>
      <dgm:spPr>
        <a:blipFill rotWithShape="1">
          <a:blip xmlns:r="http://schemas.openxmlformats.org/officeDocument/2006/relationships" r:embed="rId4"/>
          <a:stretch>
            <a:fillRect/>
          </a:stretch>
        </a:blipFill>
      </dgm:spPr>
    </dgm:pt>
  </dgm:ptLst>
  <dgm:cxnLst>
    <dgm:cxn modelId="{55232D49-80C4-4912-A1A8-DFF75DF2F0AC}" type="presOf" srcId="{49506E51-2FAD-4468-AC84-1C75050FF851}" destId="{661B019C-B56C-4CD7-BA5D-88CC38C45782}" srcOrd="0" destOrd="0" presId="urn:microsoft.com/office/officeart/2005/8/layout/pList2"/>
    <dgm:cxn modelId="{66BE7044-76EC-4E09-BE33-4C8879CEFE67}" srcId="{BD0CA830-5244-4D52-974D-41A4AD49C5F5}" destId="{49506E51-2FAD-4468-AC84-1C75050FF851}" srcOrd="0" destOrd="0" parTransId="{679D5EED-8147-4ED7-997E-5F87CB68905F}" sibTransId="{DA31BC07-D5D5-4745-B098-5453C1AC7147}"/>
    <dgm:cxn modelId="{5FB64024-F7F5-41F9-A43C-2C524CC4F722}" srcId="{BD0CA830-5244-4D52-974D-41A4AD49C5F5}" destId="{F2F90A30-337A-4CBD-894A-AFE1BF7FDE0C}" srcOrd="3" destOrd="0" parTransId="{5EDEDFA3-3793-42E8-9318-C184A2EF4561}" sibTransId="{5CD861F9-7C39-4DED-A91A-51A71B790297}"/>
    <dgm:cxn modelId="{35908DB3-9E72-4DC4-9CD6-AFB8BDD37B92}" srcId="{BD0CA830-5244-4D52-974D-41A4AD49C5F5}" destId="{6C911965-FB18-4DA6-92DF-3BAAD1EBDFAF}" srcOrd="2" destOrd="0" parTransId="{F90D24BB-E21B-482A-BB43-5EAC70865503}" sibTransId="{899124F6-438B-4F74-9B36-F15C0E5FAB3B}"/>
    <dgm:cxn modelId="{0BC88D08-EFE0-440B-A1EE-25BAD3D81B5E}" type="presOf" srcId="{CC909A1E-617E-4EA7-94C4-299E8251469A}" destId="{0B57EA50-9AD4-4AD3-8582-23DA98AB750C}" srcOrd="0" destOrd="0" presId="urn:microsoft.com/office/officeart/2005/8/layout/pList2"/>
    <dgm:cxn modelId="{F7B230D5-2852-4479-B757-456B19B70679}" srcId="{BD0CA830-5244-4D52-974D-41A4AD49C5F5}" destId="{101093EC-4834-4725-B6DA-CDB872FD2B04}" srcOrd="1" destOrd="0" parTransId="{002D4CB4-77E8-4954-88E6-76F0DC1D8CE5}" sibTransId="{CC909A1E-617E-4EA7-94C4-299E8251469A}"/>
    <dgm:cxn modelId="{07121484-3A17-4F4C-BF0C-B67EC3261FC0}" type="presOf" srcId="{DA31BC07-D5D5-4745-B098-5453C1AC7147}" destId="{9A24EEE3-6901-47D6-A2E7-23397623C457}" srcOrd="0" destOrd="0" presId="urn:microsoft.com/office/officeart/2005/8/layout/pList2"/>
    <dgm:cxn modelId="{4B0F0D77-8B9F-4F65-A244-19869D3EC257}" type="presOf" srcId="{101093EC-4834-4725-B6DA-CDB872FD2B04}" destId="{1E4F12C7-FE31-471F-9039-288D0C452254}" srcOrd="0" destOrd="0" presId="urn:microsoft.com/office/officeart/2005/8/layout/pList2"/>
    <dgm:cxn modelId="{1337E19E-45F9-4D96-8C5C-9859357664E9}" type="presOf" srcId="{F2F90A30-337A-4CBD-894A-AFE1BF7FDE0C}" destId="{2121E56A-B455-4E87-A6ED-13B06D923005}" srcOrd="0" destOrd="0" presId="urn:microsoft.com/office/officeart/2005/8/layout/pList2"/>
    <dgm:cxn modelId="{3253F54D-39C0-4493-AFC4-7C0DB3522B03}" type="presOf" srcId="{899124F6-438B-4F74-9B36-F15C0E5FAB3B}" destId="{00FC06BD-0417-4BDA-9C3B-D0671F93554A}" srcOrd="0" destOrd="0" presId="urn:microsoft.com/office/officeart/2005/8/layout/pList2"/>
    <dgm:cxn modelId="{B32A5F1E-8F9E-41AD-B2B0-FC36331648FD}" type="presOf" srcId="{BD0CA830-5244-4D52-974D-41A4AD49C5F5}" destId="{F5DC0119-DDE4-4A83-9880-A12A69AA1ADA}" srcOrd="0" destOrd="0" presId="urn:microsoft.com/office/officeart/2005/8/layout/pList2"/>
    <dgm:cxn modelId="{71ECE7F9-E0F0-4F20-9E73-84C0B0F3F615}" type="presOf" srcId="{6C911965-FB18-4DA6-92DF-3BAAD1EBDFAF}" destId="{24F5EF2B-8584-4CC1-94F5-0ABCDA40CDD3}" srcOrd="0" destOrd="0" presId="urn:microsoft.com/office/officeart/2005/8/layout/pList2"/>
    <dgm:cxn modelId="{32586257-870B-4B48-8834-1C1F9B62F25C}" type="presParOf" srcId="{F5DC0119-DDE4-4A83-9880-A12A69AA1ADA}" destId="{CE70DA8D-7C4E-4880-9C5A-1DE442EEC4F8}" srcOrd="0" destOrd="0" presId="urn:microsoft.com/office/officeart/2005/8/layout/pList2"/>
    <dgm:cxn modelId="{EAE38C16-2671-48EC-B190-D6C3F712C4D9}" type="presParOf" srcId="{F5DC0119-DDE4-4A83-9880-A12A69AA1ADA}" destId="{8A7D29B3-1A77-429B-BE14-9C20D1073950}" srcOrd="1" destOrd="0" presId="urn:microsoft.com/office/officeart/2005/8/layout/pList2"/>
    <dgm:cxn modelId="{47C6844D-6C87-4F31-9734-9A5A3F67F89C}" type="presParOf" srcId="{8A7D29B3-1A77-429B-BE14-9C20D1073950}" destId="{3FDFE117-7AE6-4C07-B043-D56E4D752007}" srcOrd="0" destOrd="0" presId="urn:microsoft.com/office/officeart/2005/8/layout/pList2"/>
    <dgm:cxn modelId="{CB1D9C71-8E2B-45AB-B62C-1FE130B45FF0}" type="presParOf" srcId="{3FDFE117-7AE6-4C07-B043-D56E4D752007}" destId="{661B019C-B56C-4CD7-BA5D-88CC38C45782}" srcOrd="0" destOrd="0" presId="urn:microsoft.com/office/officeart/2005/8/layout/pList2"/>
    <dgm:cxn modelId="{EB1BF9F7-9F54-4D13-BA32-0454E6E12A43}" type="presParOf" srcId="{3FDFE117-7AE6-4C07-B043-D56E4D752007}" destId="{0D40252E-2EE1-49B2-A033-4D7B39001A39}" srcOrd="1" destOrd="0" presId="urn:microsoft.com/office/officeart/2005/8/layout/pList2"/>
    <dgm:cxn modelId="{63AAB1A5-9A07-4266-95A8-1AF6F67274E1}" type="presParOf" srcId="{3FDFE117-7AE6-4C07-B043-D56E4D752007}" destId="{34586838-68C7-491D-9907-13539DF6B0FE}" srcOrd="2" destOrd="0" presId="urn:microsoft.com/office/officeart/2005/8/layout/pList2"/>
    <dgm:cxn modelId="{AD2A1F67-C1FB-4C8B-82A1-EEF887ABF58E}" type="presParOf" srcId="{8A7D29B3-1A77-429B-BE14-9C20D1073950}" destId="{9A24EEE3-6901-47D6-A2E7-23397623C457}" srcOrd="1" destOrd="0" presId="urn:microsoft.com/office/officeart/2005/8/layout/pList2"/>
    <dgm:cxn modelId="{2A31A52F-00C9-47A4-99C9-5F03F851A081}" type="presParOf" srcId="{8A7D29B3-1A77-429B-BE14-9C20D1073950}" destId="{532DE702-B8BE-4002-983C-30CF67F7239D}" srcOrd="2" destOrd="0" presId="urn:microsoft.com/office/officeart/2005/8/layout/pList2"/>
    <dgm:cxn modelId="{75A5C5E9-8B70-4EEA-8702-1A5C4D7E12CE}" type="presParOf" srcId="{532DE702-B8BE-4002-983C-30CF67F7239D}" destId="{1E4F12C7-FE31-471F-9039-288D0C452254}" srcOrd="0" destOrd="0" presId="urn:microsoft.com/office/officeart/2005/8/layout/pList2"/>
    <dgm:cxn modelId="{32315736-0F90-463F-AA18-431AA1150FB0}" type="presParOf" srcId="{532DE702-B8BE-4002-983C-30CF67F7239D}" destId="{E62F4332-B193-439C-A5F4-BD025AAA73A5}" srcOrd="1" destOrd="0" presId="urn:microsoft.com/office/officeart/2005/8/layout/pList2"/>
    <dgm:cxn modelId="{58132D2C-43CB-4597-B717-B691A518F079}" type="presParOf" srcId="{532DE702-B8BE-4002-983C-30CF67F7239D}" destId="{7AFD2E9F-135F-429A-947E-12419D8B7502}" srcOrd="2" destOrd="0" presId="urn:microsoft.com/office/officeart/2005/8/layout/pList2"/>
    <dgm:cxn modelId="{FB825060-EC00-4632-A351-C552B453CFDC}" type="presParOf" srcId="{8A7D29B3-1A77-429B-BE14-9C20D1073950}" destId="{0B57EA50-9AD4-4AD3-8582-23DA98AB750C}" srcOrd="3" destOrd="0" presId="urn:microsoft.com/office/officeart/2005/8/layout/pList2"/>
    <dgm:cxn modelId="{1CB4A6F9-3E97-4A38-A75F-534421618C7A}" type="presParOf" srcId="{8A7D29B3-1A77-429B-BE14-9C20D1073950}" destId="{4D06EE4E-978E-4EE0-BFB7-76CA4E1B1EA3}" srcOrd="4" destOrd="0" presId="urn:microsoft.com/office/officeart/2005/8/layout/pList2"/>
    <dgm:cxn modelId="{673C5C86-D82A-4CC6-B936-F9E487DB5D61}" type="presParOf" srcId="{4D06EE4E-978E-4EE0-BFB7-76CA4E1B1EA3}" destId="{24F5EF2B-8584-4CC1-94F5-0ABCDA40CDD3}" srcOrd="0" destOrd="0" presId="urn:microsoft.com/office/officeart/2005/8/layout/pList2"/>
    <dgm:cxn modelId="{E9086035-94AB-409D-90CE-ED38A77CA457}" type="presParOf" srcId="{4D06EE4E-978E-4EE0-BFB7-76CA4E1B1EA3}" destId="{9E78AD0A-AA68-4B0C-BC56-2644760AEDC6}" srcOrd="1" destOrd="0" presId="urn:microsoft.com/office/officeart/2005/8/layout/pList2"/>
    <dgm:cxn modelId="{13FD80BB-562C-4961-89A3-718C0723A4C3}" type="presParOf" srcId="{4D06EE4E-978E-4EE0-BFB7-76CA4E1B1EA3}" destId="{1E11354C-295F-4D75-94D7-FD5A5B49FDFA}" srcOrd="2" destOrd="0" presId="urn:microsoft.com/office/officeart/2005/8/layout/pList2"/>
    <dgm:cxn modelId="{DB952321-CB8B-4E07-97AE-A40408DEF615}" type="presParOf" srcId="{8A7D29B3-1A77-429B-BE14-9C20D1073950}" destId="{00FC06BD-0417-4BDA-9C3B-D0671F93554A}" srcOrd="5" destOrd="0" presId="urn:microsoft.com/office/officeart/2005/8/layout/pList2"/>
    <dgm:cxn modelId="{D4133D76-2AD3-46DF-99BE-BC25481BDAA8}" type="presParOf" srcId="{8A7D29B3-1A77-429B-BE14-9C20D1073950}" destId="{2F381916-920E-460F-AB5B-C967ACF0CD43}" srcOrd="6" destOrd="0" presId="urn:microsoft.com/office/officeart/2005/8/layout/pList2"/>
    <dgm:cxn modelId="{4AB827F2-B314-41A1-919C-45657E0F1CB6}" type="presParOf" srcId="{2F381916-920E-460F-AB5B-C967ACF0CD43}" destId="{2121E56A-B455-4E87-A6ED-13B06D923005}" srcOrd="0" destOrd="0" presId="urn:microsoft.com/office/officeart/2005/8/layout/pList2"/>
    <dgm:cxn modelId="{9933BFDC-EE98-4D04-B834-0A55C48BD896}" type="presParOf" srcId="{2F381916-920E-460F-AB5B-C967ACF0CD43}" destId="{3E55E3D3-48F6-40F0-AE03-14048A20DC34}" srcOrd="1" destOrd="0" presId="urn:microsoft.com/office/officeart/2005/8/layout/pList2"/>
    <dgm:cxn modelId="{198B6300-88C9-43CC-AEEC-4357EC91A1C6}" type="presParOf" srcId="{2F381916-920E-460F-AB5B-C967ACF0CD43}" destId="{DB7F0999-9C4E-406F-9344-B288C3116AEC}"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20DF3D7E-4555-4235-9413-42A0B456D209}" type="doc">
      <dgm:prSet loTypeId="urn:microsoft.com/office/officeart/2005/8/layout/hierarchy4" loCatId="list" qsTypeId="urn:microsoft.com/office/officeart/2005/8/quickstyle/3d1" qsCatId="3D" csTypeId="urn:microsoft.com/office/officeart/2005/8/colors/accent2_3" csCatId="accent2" phldr="1"/>
      <dgm:spPr/>
      <dgm:t>
        <a:bodyPr/>
        <a:lstStyle/>
        <a:p>
          <a:endParaRPr lang="es-CO"/>
        </a:p>
      </dgm:t>
    </dgm:pt>
    <dgm:pt modelId="{5BAE4D5B-B8FA-41C3-B117-9BBCDE452BB5}">
      <dgm:prSet phldrT="[Texto]"/>
      <dgm:spPr/>
      <dgm:t>
        <a:bodyPr/>
        <a:lstStyle/>
        <a:p>
          <a:r>
            <a:rPr lang="es-ES" dirty="0" smtClean="0">
              <a:solidFill>
                <a:schemeClr val="bg2">
                  <a:lumMod val="10000"/>
                </a:schemeClr>
              </a:solidFill>
              <a:effectLst/>
              <a:latin typeface="+mn-lt"/>
              <a:ea typeface="+mn-ea"/>
              <a:cs typeface="+mn-cs"/>
            </a:rPr>
            <a:t>Cumplido las condiciones mencionadas previamente</a:t>
          </a:r>
          <a:endParaRPr lang="es-CO" dirty="0">
            <a:solidFill>
              <a:schemeClr val="bg2">
                <a:lumMod val="10000"/>
              </a:schemeClr>
            </a:solidFill>
          </a:endParaRPr>
        </a:p>
      </dgm:t>
    </dgm:pt>
    <dgm:pt modelId="{B4A51006-5121-4052-A188-9AFC297B6848}" type="parTrans" cxnId="{08724491-F18F-4A5B-9721-2D212B54F5A2}">
      <dgm:prSet/>
      <dgm:spPr/>
      <dgm:t>
        <a:bodyPr/>
        <a:lstStyle/>
        <a:p>
          <a:endParaRPr lang="es-CO">
            <a:solidFill>
              <a:schemeClr val="bg2">
                <a:lumMod val="10000"/>
              </a:schemeClr>
            </a:solidFill>
          </a:endParaRPr>
        </a:p>
      </dgm:t>
    </dgm:pt>
    <dgm:pt modelId="{B0F9B248-8444-4148-927B-5A084225EFFC}" type="sibTrans" cxnId="{08724491-F18F-4A5B-9721-2D212B54F5A2}">
      <dgm:prSet/>
      <dgm:spPr/>
      <dgm:t>
        <a:bodyPr/>
        <a:lstStyle/>
        <a:p>
          <a:endParaRPr lang="es-CO">
            <a:solidFill>
              <a:schemeClr val="bg2">
                <a:lumMod val="10000"/>
              </a:schemeClr>
            </a:solidFill>
          </a:endParaRPr>
        </a:p>
      </dgm:t>
    </dgm:pt>
    <dgm:pt modelId="{11F3176C-8156-413D-BD89-87F186D02B5C}">
      <dgm:prSet phldrT="[Texto]" custT="1"/>
      <dgm:spPr/>
      <dgm:t>
        <a:bodyPr/>
        <a:lstStyle/>
        <a:p>
          <a:r>
            <a:rPr lang="es-ES" sz="1800" dirty="0" smtClean="0">
              <a:solidFill>
                <a:schemeClr val="bg2">
                  <a:lumMod val="10000"/>
                </a:schemeClr>
              </a:solidFill>
              <a:effectLst/>
              <a:latin typeface="+mn-lt"/>
              <a:ea typeface="+mn-ea"/>
              <a:cs typeface="+mn-cs"/>
            </a:rPr>
            <a:t>Expedido y registrado el carné de salud infantil, se haya registrado la Historia Clínica Perinatal Simplificada del CLAP</a:t>
          </a:r>
          <a:endParaRPr lang="es-CO" sz="1800" dirty="0">
            <a:solidFill>
              <a:schemeClr val="bg2">
                <a:lumMod val="10000"/>
              </a:schemeClr>
            </a:solidFill>
          </a:endParaRPr>
        </a:p>
      </dgm:t>
    </dgm:pt>
    <dgm:pt modelId="{38C7ED5F-1EF3-4C7E-BF0E-EA34AEBCF275}" type="parTrans" cxnId="{594DFD59-09E3-45CC-B7AB-B31F8B81F252}">
      <dgm:prSet/>
      <dgm:spPr/>
      <dgm:t>
        <a:bodyPr/>
        <a:lstStyle/>
        <a:p>
          <a:endParaRPr lang="es-CO">
            <a:solidFill>
              <a:schemeClr val="bg2">
                <a:lumMod val="10000"/>
              </a:schemeClr>
            </a:solidFill>
          </a:endParaRPr>
        </a:p>
      </dgm:t>
    </dgm:pt>
    <dgm:pt modelId="{EA796DAA-EF87-4F47-971C-1AFCA91DDE61}" type="sibTrans" cxnId="{594DFD59-09E3-45CC-B7AB-B31F8B81F252}">
      <dgm:prSet/>
      <dgm:spPr/>
      <dgm:t>
        <a:bodyPr/>
        <a:lstStyle/>
        <a:p>
          <a:endParaRPr lang="es-CO">
            <a:solidFill>
              <a:schemeClr val="bg2">
                <a:lumMod val="10000"/>
              </a:schemeClr>
            </a:solidFill>
          </a:endParaRPr>
        </a:p>
      </dgm:t>
    </dgm:pt>
    <dgm:pt modelId="{848696B5-E440-4EF4-9C8D-98BF88E5A817}">
      <dgm:prSet phldrT="[Texto]" custT="1"/>
      <dgm:spPr/>
      <dgm:t>
        <a:bodyPr/>
        <a:lstStyle/>
        <a:p>
          <a:r>
            <a:rPr lang="es-ES" sz="1800" dirty="0" smtClean="0">
              <a:solidFill>
                <a:schemeClr val="bg2">
                  <a:lumMod val="10000"/>
                </a:schemeClr>
              </a:solidFill>
              <a:effectLst/>
              <a:latin typeface="+mn-lt"/>
              <a:ea typeface="+mn-ea"/>
              <a:cs typeface="+mn-cs"/>
            </a:rPr>
            <a:t>Tamizajes neonatales </a:t>
          </a:r>
          <a:r>
            <a:rPr lang="es-ES" sz="1800" dirty="0" err="1" smtClean="0">
              <a:solidFill>
                <a:schemeClr val="bg2">
                  <a:lumMod val="10000"/>
                </a:schemeClr>
              </a:solidFill>
              <a:effectLst/>
              <a:latin typeface="+mn-lt"/>
              <a:ea typeface="+mn-ea"/>
              <a:cs typeface="+mn-cs"/>
            </a:rPr>
            <a:t>tsh</a:t>
          </a:r>
          <a:r>
            <a:rPr lang="es-ES" sz="1800" dirty="0" smtClean="0">
              <a:solidFill>
                <a:schemeClr val="bg2">
                  <a:lumMod val="10000"/>
                </a:schemeClr>
              </a:solidFill>
              <a:effectLst/>
              <a:latin typeface="+mn-lt"/>
              <a:ea typeface="+mn-ea"/>
              <a:cs typeface="+mn-cs"/>
            </a:rPr>
            <a:t> – 3 </a:t>
          </a:r>
          <a:r>
            <a:rPr lang="es-ES" sz="1800" dirty="0" err="1" smtClean="0">
              <a:solidFill>
                <a:schemeClr val="bg2">
                  <a:lumMod val="10000"/>
                </a:schemeClr>
              </a:solidFill>
              <a:effectLst/>
              <a:latin typeface="+mn-lt"/>
              <a:ea typeface="+mn-ea"/>
              <a:cs typeface="+mn-cs"/>
            </a:rPr>
            <a:t>Dias</a:t>
          </a:r>
          <a:r>
            <a:rPr lang="es-ES" sz="1800" dirty="0" smtClean="0">
              <a:solidFill>
                <a:schemeClr val="bg2">
                  <a:lumMod val="10000"/>
                </a:schemeClr>
              </a:solidFill>
              <a:effectLst/>
              <a:latin typeface="+mn-lt"/>
              <a:ea typeface="+mn-ea"/>
              <a:cs typeface="+mn-cs"/>
            </a:rPr>
            <a:t> </a:t>
          </a:r>
          <a:endParaRPr lang="es-CO" sz="1800" dirty="0">
            <a:solidFill>
              <a:schemeClr val="bg2">
                <a:lumMod val="10000"/>
              </a:schemeClr>
            </a:solidFill>
          </a:endParaRPr>
        </a:p>
      </dgm:t>
    </dgm:pt>
    <dgm:pt modelId="{6C50D114-F13C-4392-B680-F21DE46DEBB7}" type="parTrans" cxnId="{B7DF40CA-9649-49A9-9318-CABE9AB2E371}">
      <dgm:prSet/>
      <dgm:spPr/>
      <dgm:t>
        <a:bodyPr/>
        <a:lstStyle/>
        <a:p>
          <a:endParaRPr lang="es-CO">
            <a:solidFill>
              <a:schemeClr val="bg2">
                <a:lumMod val="10000"/>
              </a:schemeClr>
            </a:solidFill>
          </a:endParaRPr>
        </a:p>
      </dgm:t>
    </dgm:pt>
    <dgm:pt modelId="{8D7234DF-4188-4786-B5E1-575ACC0C8A54}" type="sibTrans" cxnId="{B7DF40CA-9649-49A9-9318-CABE9AB2E371}">
      <dgm:prSet/>
      <dgm:spPr/>
      <dgm:t>
        <a:bodyPr/>
        <a:lstStyle/>
        <a:p>
          <a:endParaRPr lang="es-CO">
            <a:solidFill>
              <a:schemeClr val="bg2">
                <a:lumMod val="10000"/>
              </a:schemeClr>
            </a:solidFill>
          </a:endParaRPr>
        </a:p>
      </dgm:t>
    </dgm:pt>
    <dgm:pt modelId="{26B85D67-64E5-4980-9DA9-C976E270E304}">
      <dgm:prSet phldrT="[Texto]" custT="1"/>
      <dgm:spPr/>
      <dgm:t>
        <a:bodyPr/>
        <a:lstStyle/>
        <a:p>
          <a:r>
            <a:rPr lang="es-CO" sz="1800" dirty="0" smtClean="0">
              <a:solidFill>
                <a:schemeClr val="bg2">
                  <a:lumMod val="10000"/>
                </a:schemeClr>
              </a:solidFill>
            </a:rPr>
            <a:t>Cita de control  los próximos 3 a 5 días</a:t>
          </a:r>
          <a:endParaRPr lang="es-CO" sz="1800" dirty="0">
            <a:solidFill>
              <a:schemeClr val="bg2">
                <a:lumMod val="10000"/>
              </a:schemeClr>
            </a:solidFill>
          </a:endParaRPr>
        </a:p>
      </dgm:t>
    </dgm:pt>
    <dgm:pt modelId="{93E8F78E-0BEC-4580-8801-B37871E6332F}" type="parTrans" cxnId="{E5AC0388-D93C-46C5-B767-AD77BA0F6158}">
      <dgm:prSet/>
      <dgm:spPr/>
      <dgm:t>
        <a:bodyPr/>
        <a:lstStyle/>
        <a:p>
          <a:endParaRPr lang="es-CO">
            <a:solidFill>
              <a:schemeClr val="bg2">
                <a:lumMod val="10000"/>
              </a:schemeClr>
            </a:solidFill>
          </a:endParaRPr>
        </a:p>
      </dgm:t>
    </dgm:pt>
    <dgm:pt modelId="{D4D499EC-85EF-4CF1-99CA-165273BD5D60}" type="sibTrans" cxnId="{E5AC0388-D93C-46C5-B767-AD77BA0F6158}">
      <dgm:prSet/>
      <dgm:spPr/>
      <dgm:t>
        <a:bodyPr/>
        <a:lstStyle/>
        <a:p>
          <a:endParaRPr lang="es-CO">
            <a:solidFill>
              <a:schemeClr val="bg2">
                <a:lumMod val="10000"/>
              </a:schemeClr>
            </a:solidFill>
          </a:endParaRPr>
        </a:p>
      </dgm:t>
    </dgm:pt>
    <dgm:pt modelId="{D2881BB6-3B1A-4A34-8022-29658B9FE2B4}">
      <dgm:prSet phldrT="[Texto]"/>
      <dgm:spPr/>
      <dgm:t>
        <a:bodyPr/>
        <a:lstStyle/>
        <a:p>
          <a:r>
            <a:rPr lang="es-ES" dirty="0" smtClean="0">
              <a:solidFill>
                <a:schemeClr val="bg2">
                  <a:lumMod val="10000"/>
                </a:schemeClr>
              </a:solidFill>
              <a:effectLst/>
              <a:latin typeface="+mn-lt"/>
              <a:ea typeface="+mn-ea"/>
              <a:cs typeface="+mn-cs"/>
            </a:rPr>
            <a:t>Brindado recomendaciones de cuidado y manejo ambulatorio del recién nacido </a:t>
          </a:r>
          <a:endParaRPr lang="es-CO" dirty="0">
            <a:solidFill>
              <a:schemeClr val="bg2">
                <a:lumMod val="10000"/>
              </a:schemeClr>
            </a:solidFill>
          </a:endParaRPr>
        </a:p>
      </dgm:t>
    </dgm:pt>
    <dgm:pt modelId="{095FD5AC-D21D-44D1-BE2E-8EFE737EBED0}" type="parTrans" cxnId="{772D9B93-1DD4-45C7-977E-ABE5B33671B5}">
      <dgm:prSet/>
      <dgm:spPr/>
      <dgm:t>
        <a:bodyPr/>
        <a:lstStyle/>
        <a:p>
          <a:endParaRPr lang="es-CO">
            <a:solidFill>
              <a:schemeClr val="bg2">
                <a:lumMod val="10000"/>
              </a:schemeClr>
            </a:solidFill>
          </a:endParaRPr>
        </a:p>
      </dgm:t>
    </dgm:pt>
    <dgm:pt modelId="{AB173BFF-BC37-44EE-B902-D08432F4977D}" type="sibTrans" cxnId="{772D9B93-1DD4-45C7-977E-ABE5B33671B5}">
      <dgm:prSet/>
      <dgm:spPr/>
      <dgm:t>
        <a:bodyPr/>
        <a:lstStyle/>
        <a:p>
          <a:endParaRPr lang="es-CO">
            <a:solidFill>
              <a:schemeClr val="bg2">
                <a:lumMod val="10000"/>
              </a:schemeClr>
            </a:solidFill>
          </a:endParaRPr>
        </a:p>
      </dgm:t>
    </dgm:pt>
    <dgm:pt modelId="{55C7F3FD-8922-4CC7-B40B-C64A4320D6D4}">
      <dgm:prSet phldrT="[Texto]" custT="1"/>
      <dgm:spPr/>
      <dgm:t>
        <a:bodyPr/>
        <a:lstStyle/>
        <a:p>
          <a:r>
            <a:rPr lang="es-CO" sz="1800" dirty="0" smtClean="0">
              <a:solidFill>
                <a:schemeClr val="bg2">
                  <a:lumMod val="10000"/>
                </a:schemeClr>
              </a:solidFill>
            </a:rPr>
            <a:t>Valoración de Lactancia Materna</a:t>
          </a:r>
          <a:endParaRPr lang="es-CO" sz="1800" dirty="0">
            <a:solidFill>
              <a:schemeClr val="bg2">
                <a:lumMod val="10000"/>
              </a:schemeClr>
            </a:solidFill>
          </a:endParaRPr>
        </a:p>
      </dgm:t>
    </dgm:pt>
    <dgm:pt modelId="{494D60F3-6315-486A-B574-33713AFC50C0}" type="parTrans" cxnId="{8C215962-D015-444F-8A8F-833A596DFFF3}">
      <dgm:prSet/>
      <dgm:spPr/>
      <dgm:t>
        <a:bodyPr/>
        <a:lstStyle/>
        <a:p>
          <a:endParaRPr lang="es-CO">
            <a:solidFill>
              <a:schemeClr val="bg2">
                <a:lumMod val="10000"/>
              </a:schemeClr>
            </a:solidFill>
          </a:endParaRPr>
        </a:p>
      </dgm:t>
    </dgm:pt>
    <dgm:pt modelId="{648D5A08-5B52-4E68-9900-C0CB0D58C44D}" type="sibTrans" cxnId="{8C215962-D015-444F-8A8F-833A596DFFF3}">
      <dgm:prSet/>
      <dgm:spPr/>
      <dgm:t>
        <a:bodyPr/>
        <a:lstStyle/>
        <a:p>
          <a:endParaRPr lang="es-CO">
            <a:solidFill>
              <a:schemeClr val="bg2">
                <a:lumMod val="10000"/>
              </a:schemeClr>
            </a:solidFill>
          </a:endParaRPr>
        </a:p>
      </dgm:t>
    </dgm:pt>
    <dgm:pt modelId="{3DA00EFC-0A46-47BB-BB7C-B38307EC69B1}" type="pres">
      <dgm:prSet presAssocID="{20DF3D7E-4555-4235-9413-42A0B456D209}" presName="Name0" presStyleCnt="0">
        <dgm:presLayoutVars>
          <dgm:chPref val="1"/>
          <dgm:dir/>
          <dgm:animOne val="branch"/>
          <dgm:animLvl val="lvl"/>
          <dgm:resizeHandles/>
        </dgm:presLayoutVars>
      </dgm:prSet>
      <dgm:spPr/>
      <dgm:t>
        <a:bodyPr/>
        <a:lstStyle/>
        <a:p>
          <a:endParaRPr lang="es-CO"/>
        </a:p>
      </dgm:t>
    </dgm:pt>
    <dgm:pt modelId="{E0E09A5F-2449-4D2C-B87E-55F42A546F06}" type="pres">
      <dgm:prSet presAssocID="{5BAE4D5B-B8FA-41C3-B117-9BBCDE452BB5}" presName="vertOne" presStyleCnt="0"/>
      <dgm:spPr/>
    </dgm:pt>
    <dgm:pt modelId="{4ABBB328-0D8E-40F7-A1F9-887BB0D09247}" type="pres">
      <dgm:prSet presAssocID="{5BAE4D5B-B8FA-41C3-B117-9BBCDE452BB5}" presName="txOne" presStyleLbl="node0" presStyleIdx="0" presStyleCnt="1">
        <dgm:presLayoutVars>
          <dgm:chPref val="3"/>
        </dgm:presLayoutVars>
      </dgm:prSet>
      <dgm:spPr/>
      <dgm:t>
        <a:bodyPr/>
        <a:lstStyle/>
        <a:p>
          <a:endParaRPr lang="es-CO"/>
        </a:p>
      </dgm:t>
    </dgm:pt>
    <dgm:pt modelId="{732FF59D-64A0-447F-ACBE-5EEAE4B3B35A}" type="pres">
      <dgm:prSet presAssocID="{5BAE4D5B-B8FA-41C3-B117-9BBCDE452BB5}" presName="parTransOne" presStyleCnt="0"/>
      <dgm:spPr/>
    </dgm:pt>
    <dgm:pt modelId="{80029421-C739-44D3-ABF9-B460D1CB5459}" type="pres">
      <dgm:prSet presAssocID="{5BAE4D5B-B8FA-41C3-B117-9BBCDE452BB5}" presName="horzOne" presStyleCnt="0"/>
      <dgm:spPr/>
    </dgm:pt>
    <dgm:pt modelId="{42E0C8A1-30AE-49B0-969B-5AA449473116}" type="pres">
      <dgm:prSet presAssocID="{11F3176C-8156-413D-BD89-87F186D02B5C}" presName="vertTwo" presStyleCnt="0"/>
      <dgm:spPr/>
    </dgm:pt>
    <dgm:pt modelId="{FD060958-A989-422B-AC86-7398FA7CFC58}" type="pres">
      <dgm:prSet presAssocID="{11F3176C-8156-413D-BD89-87F186D02B5C}" presName="txTwo" presStyleLbl="node2" presStyleIdx="0" presStyleCnt="2">
        <dgm:presLayoutVars>
          <dgm:chPref val="3"/>
        </dgm:presLayoutVars>
      </dgm:prSet>
      <dgm:spPr/>
      <dgm:t>
        <a:bodyPr/>
        <a:lstStyle/>
        <a:p>
          <a:endParaRPr lang="es-CO"/>
        </a:p>
      </dgm:t>
    </dgm:pt>
    <dgm:pt modelId="{B62432BE-C4A8-4007-A544-9B1345770AA8}" type="pres">
      <dgm:prSet presAssocID="{11F3176C-8156-413D-BD89-87F186D02B5C}" presName="parTransTwo" presStyleCnt="0"/>
      <dgm:spPr/>
    </dgm:pt>
    <dgm:pt modelId="{708F67B1-7D0E-4FB6-B3B7-AA37FD6919B3}" type="pres">
      <dgm:prSet presAssocID="{11F3176C-8156-413D-BD89-87F186D02B5C}" presName="horzTwo" presStyleCnt="0"/>
      <dgm:spPr/>
    </dgm:pt>
    <dgm:pt modelId="{4DD0F1E9-350F-41DA-856D-A190B941F6A8}" type="pres">
      <dgm:prSet presAssocID="{848696B5-E440-4EF4-9C8D-98BF88E5A817}" presName="vertThree" presStyleCnt="0"/>
      <dgm:spPr/>
    </dgm:pt>
    <dgm:pt modelId="{FEDE179C-9AE7-48BC-83AD-41E04BBC0BD9}" type="pres">
      <dgm:prSet presAssocID="{848696B5-E440-4EF4-9C8D-98BF88E5A817}" presName="txThree" presStyleLbl="node3" presStyleIdx="0" presStyleCnt="3">
        <dgm:presLayoutVars>
          <dgm:chPref val="3"/>
        </dgm:presLayoutVars>
      </dgm:prSet>
      <dgm:spPr/>
      <dgm:t>
        <a:bodyPr/>
        <a:lstStyle/>
        <a:p>
          <a:endParaRPr lang="es-CO"/>
        </a:p>
      </dgm:t>
    </dgm:pt>
    <dgm:pt modelId="{5D66111E-35D9-4EBE-8413-626E23366E4B}" type="pres">
      <dgm:prSet presAssocID="{848696B5-E440-4EF4-9C8D-98BF88E5A817}" presName="horzThree" presStyleCnt="0"/>
      <dgm:spPr/>
    </dgm:pt>
    <dgm:pt modelId="{39F9F4D9-3737-4CF0-B9D1-0065BF975CC8}" type="pres">
      <dgm:prSet presAssocID="{8D7234DF-4188-4786-B5E1-575ACC0C8A54}" presName="sibSpaceThree" presStyleCnt="0"/>
      <dgm:spPr/>
    </dgm:pt>
    <dgm:pt modelId="{77E76434-C3AB-46A9-BA9C-04E48F68830A}" type="pres">
      <dgm:prSet presAssocID="{26B85D67-64E5-4980-9DA9-C976E270E304}" presName="vertThree" presStyleCnt="0"/>
      <dgm:spPr/>
    </dgm:pt>
    <dgm:pt modelId="{F9E1706E-A8CD-4A69-A088-D209036A08AD}" type="pres">
      <dgm:prSet presAssocID="{26B85D67-64E5-4980-9DA9-C976E270E304}" presName="txThree" presStyleLbl="node3" presStyleIdx="1" presStyleCnt="3">
        <dgm:presLayoutVars>
          <dgm:chPref val="3"/>
        </dgm:presLayoutVars>
      </dgm:prSet>
      <dgm:spPr/>
      <dgm:t>
        <a:bodyPr/>
        <a:lstStyle/>
        <a:p>
          <a:endParaRPr lang="es-CO"/>
        </a:p>
      </dgm:t>
    </dgm:pt>
    <dgm:pt modelId="{E36D29DB-D541-4180-BE92-2B2328132C3C}" type="pres">
      <dgm:prSet presAssocID="{26B85D67-64E5-4980-9DA9-C976E270E304}" presName="horzThree" presStyleCnt="0"/>
      <dgm:spPr/>
    </dgm:pt>
    <dgm:pt modelId="{0EBBCA53-CDE9-4859-87A7-2A8439D552EB}" type="pres">
      <dgm:prSet presAssocID="{EA796DAA-EF87-4F47-971C-1AFCA91DDE61}" presName="sibSpaceTwo" presStyleCnt="0"/>
      <dgm:spPr/>
    </dgm:pt>
    <dgm:pt modelId="{FB880C9A-59AF-48AE-A55A-72CB404415F3}" type="pres">
      <dgm:prSet presAssocID="{D2881BB6-3B1A-4A34-8022-29658B9FE2B4}" presName="vertTwo" presStyleCnt="0"/>
      <dgm:spPr/>
    </dgm:pt>
    <dgm:pt modelId="{E0744CBF-4942-4F08-8072-ABA1F0DEB22C}" type="pres">
      <dgm:prSet presAssocID="{D2881BB6-3B1A-4A34-8022-29658B9FE2B4}" presName="txTwo" presStyleLbl="node2" presStyleIdx="1" presStyleCnt="2">
        <dgm:presLayoutVars>
          <dgm:chPref val="3"/>
        </dgm:presLayoutVars>
      </dgm:prSet>
      <dgm:spPr/>
      <dgm:t>
        <a:bodyPr/>
        <a:lstStyle/>
        <a:p>
          <a:endParaRPr lang="es-CO"/>
        </a:p>
      </dgm:t>
    </dgm:pt>
    <dgm:pt modelId="{F60A955A-F1EE-4FE1-A56B-A037B13782C7}" type="pres">
      <dgm:prSet presAssocID="{D2881BB6-3B1A-4A34-8022-29658B9FE2B4}" presName="parTransTwo" presStyleCnt="0"/>
      <dgm:spPr/>
    </dgm:pt>
    <dgm:pt modelId="{DB278C85-3617-447C-B7A0-C275060F9340}" type="pres">
      <dgm:prSet presAssocID="{D2881BB6-3B1A-4A34-8022-29658B9FE2B4}" presName="horzTwo" presStyleCnt="0"/>
      <dgm:spPr/>
    </dgm:pt>
    <dgm:pt modelId="{1A822A14-4DBA-450C-AB81-946020E8B870}" type="pres">
      <dgm:prSet presAssocID="{55C7F3FD-8922-4CC7-B40B-C64A4320D6D4}" presName="vertThree" presStyleCnt="0"/>
      <dgm:spPr/>
    </dgm:pt>
    <dgm:pt modelId="{FCCF885D-8159-4D8B-B27F-CBE807A561EB}" type="pres">
      <dgm:prSet presAssocID="{55C7F3FD-8922-4CC7-B40B-C64A4320D6D4}" presName="txThree" presStyleLbl="node3" presStyleIdx="2" presStyleCnt="3">
        <dgm:presLayoutVars>
          <dgm:chPref val="3"/>
        </dgm:presLayoutVars>
      </dgm:prSet>
      <dgm:spPr/>
      <dgm:t>
        <a:bodyPr/>
        <a:lstStyle/>
        <a:p>
          <a:endParaRPr lang="es-CO"/>
        </a:p>
      </dgm:t>
    </dgm:pt>
    <dgm:pt modelId="{D532EBA4-2128-48BA-B9D1-3E7555A8AB72}" type="pres">
      <dgm:prSet presAssocID="{55C7F3FD-8922-4CC7-B40B-C64A4320D6D4}" presName="horzThree" presStyleCnt="0"/>
      <dgm:spPr/>
    </dgm:pt>
  </dgm:ptLst>
  <dgm:cxnLst>
    <dgm:cxn modelId="{F5665154-C6B1-4323-8C1E-F91FB2C7BD8D}" type="presOf" srcId="{5BAE4D5B-B8FA-41C3-B117-9BBCDE452BB5}" destId="{4ABBB328-0D8E-40F7-A1F9-887BB0D09247}" srcOrd="0" destOrd="0" presId="urn:microsoft.com/office/officeart/2005/8/layout/hierarchy4"/>
    <dgm:cxn modelId="{8C215962-D015-444F-8A8F-833A596DFFF3}" srcId="{D2881BB6-3B1A-4A34-8022-29658B9FE2B4}" destId="{55C7F3FD-8922-4CC7-B40B-C64A4320D6D4}" srcOrd="0" destOrd="0" parTransId="{494D60F3-6315-486A-B574-33713AFC50C0}" sibTransId="{648D5A08-5B52-4E68-9900-C0CB0D58C44D}"/>
    <dgm:cxn modelId="{052F3F1D-6D4E-4611-911A-DF90E20F6BC6}" type="presOf" srcId="{848696B5-E440-4EF4-9C8D-98BF88E5A817}" destId="{FEDE179C-9AE7-48BC-83AD-41E04BBC0BD9}" srcOrd="0" destOrd="0" presId="urn:microsoft.com/office/officeart/2005/8/layout/hierarchy4"/>
    <dgm:cxn modelId="{A570C923-0FED-49C8-8462-D6CD13226618}" type="presOf" srcId="{D2881BB6-3B1A-4A34-8022-29658B9FE2B4}" destId="{E0744CBF-4942-4F08-8072-ABA1F0DEB22C}" srcOrd="0" destOrd="0" presId="urn:microsoft.com/office/officeart/2005/8/layout/hierarchy4"/>
    <dgm:cxn modelId="{021C70DE-2C3E-4220-860A-8FAA49D4CFA4}" type="presOf" srcId="{20DF3D7E-4555-4235-9413-42A0B456D209}" destId="{3DA00EFC-0A46-47BB-BB7C-B38307EC69B1}" srcOrd="0" destOrd="0" presId="urn:microsoft.com/office/officeart/2005/8/layout/hierarchy4"/>
    <dgm:cxn modelId="{772D9B93-1DD4-45C7-977E-ABE5B33671B5}" srcId="{5BAE4D5B-B8FA-41C3-B117-9BBCDE452BB5}" destId="{D2881BB6-3B1A-4A34-8022-29658B9FE2B4}" srcOrd="1" destOrd="0" parTransId="{095FD5AC-D21D-44D1-BE2E-8EFE737EBED0}" sibTransId="{AB173BFF-BC37-44EE-B902-D08432F4977D}"/>
    <dgm:cxn modelId="{97C3E2CD-F409-4D6F-BFCE-7409D87E56D5}" type="presOf" srcId="{26B85D67-64E5-4980-9DA9-C976E270E304}" destId="{F9E1706E-A8CD-4A69-A088-D209036A08AD}" srcOrd="0" destOrd="0" presId="urn:microsoft.com/office/officeart/2005/8/layout/hierarchy4"/>
    <dgm:cxn modelId="{C1016A02-6D19-4B72-9E43-4CCC7D3AD7A4}" type="presOf" srcId="{11F3176C-8156-413D-BD89-87F186D02B5C}" destId="{FD060958-A989-422B-AC86-7398FA7CFC58}" srcOrd="0" destOrd="0" presId="urn:microsoft.com/office/officeart/2005/8/layout/hierarchy4"/>
    <dgm:cxn modelId="{08724491-F18F-4A5B-9721-2D212B54F5A2}" srcId="{20DF3D7E-4555-4235-9413-42A0B456D209}" destId="{5BAE4D5B-B8FA-41C3-B117-9BBCDE452BB5}" srcOrd="0" destOrd="0" parTransId="{B4A51006-5121-4052-A188-9AFC297B6848}" sibTransId="{B0F9B248-8444-4148-927B-5A084225EFFC}"/>
    <dgm:cxn modelId="{E5AC0388-D93C-46C5-B767-AD77BA0F6158}" srcId="{11F3176C-8156-413D-BD89-87F186D02B5C}" destId="{26B85D67-64E5-4980-9DA9-C976E270E304}" srcOrd="1" destOrd="0" parTransId="{93E8F78E-0BEC-4580-8801-B37871E6332F}" sibTransId="{D4D499EC-85EF-4CF1-99CA-165273BD5D60}"/>
    <dgm:cxn modelId="{B7DF40CA-9649-49A9-9318-CABE9AB2E371}" srcId="{11F3176C-8156-413D-BD89-87F186D02B5C}" destId="{848696B5-E440-4EF4-9C8D-98BF88E5A817}" srcOrd="0" destOrd="0" parTransId="{6C50D114-F13C-4392-B680-F21DE46DEBB7}" sibTransId="{8D7234DF-4188-4786-B5E1-575ACC0C8A54}"/>
    <dgm:cxn modelId="{E0E860B3-2B92-4E4D-888D-7E1D1B0F4075}" type="presOf" srcId="{55C7F3FD-8922-4CC7-B40B-C64A4320D6D4}" destId="{FCCF885D-8159-4D8B-B27F-CBE807A561EB}" srcOrd="0" destOrd="0" presId="urn:microsoft.com/office/officeart/2005/8/layout/hierarchy4"/>
    <dgm:cxn modelId="{594DFD59-09E3-45CC-B7AB-B31F8B81F252}" srcId="{5BAE4D5B-B8FA-41C3-B117-9BBCDE452BB5}" destId="{11F3176C-8156-413D-BD89-87F186D02B5C}" srcOrd="0" destOrd="0" parTransId="{38C7ED5F-1EF3-4C7E-BF0E-EA34AEBCF275}" sibTransId="{EA796DAA-EF87-4F47-971C-1AFCA91DDE61}"/>
    <dgm:cxn modelId="{B2D879C6-0C80-467B-9DDD-13825119F790}" type="presParOf" srcId="{3DA00EFC-0A46-47BB-BB7C-B38307EC69B1}" destId="{E0E09A5F-2449-4D2C-B87E-55F42A546F06}" srcOrd="0" destOrd="0" presId="urn:microsoft.com/office/officeart/2005/8/layout/hierarchy4"/>
    <dgm:cxn modelId="{0039AB47-922C-4BEA-8837-161331575218}" type="presParOf" srcId="{E0E09A5F-2449-4D2C-B87E-55F42A546F06}" destId="{4ABBB328-0D8E-40F7-A1F9-887BB0D09247}" srcOrd="0" destOrd="0" presId="urn:microsoft.com/office/officeart/2005/8/layout/hierarchy4"/>
    <dgm:cxn modelId="{230F8EF0-D5DB-48D1-842D-8993E28D176D}" type="presParOf" srcId="{E0E09A5F-2449-4D2C-B87E-55F42A546F06}" destId="{732FF59D-64A0-447F-ACBE-5EEAE4B3B35A}" srcOrd="1" destOrd="0" presId="urn:microsoft.com/office/officeart/2005/8/layout/hierarchy4"/>
    <dgm:cxn modelId="{9ED2DE75-D2D1-409C-A340-E75C42F82369}" type="presParOf" srcId="{E0E09A5F-2449-4D2C-B87E-55F42A546F06}" destId="{80029421-C739-44D3-ABF9-B460D1CB5459}" srcOrd="2" destOrd="0" presId="urn:microsoft.com/office/officeart/2005/8/layout/hierarchy4"/>
    <dgm:cxn modelId="{0B1CF8E1-B13F-4342-91BA-7E30E5A6FED7}" type="presParOf" srcId="{80029421-C739-44D3-ABF9-B460D1CB5459}" destId="{42E0C8A1-30AE-49B0-969B-5AA449473116}" srcOrd="0" destOrd="0" presId="urn:microsoft.com/office/officeart/2005/8/layout/hierarchy4"/>
    <dgm:cxn modelId="{70C501F8-34AA-4330-A989-B1ADD9A7D9C4}" type="presParOf" srcId="{42E0C8A1-30AE-49B0-969B-5AA449473116}" destId="{FD060958-A989-422B-AC86-7398FA7CFC58}" srcOrd="0" destOrd="0" presId="urn:microsoft.com/office/officeart/2005/8/layout/hierarchy4"/>
    <dgm:cxn modelId="{0ACDE3B4-3D9C-4C77-814E-11F51D7048E5}" type="presParOf" srcId="{42E0C8A1-30AE-49B0-969B-5AA449473116}" destId="{B62432BE-C4A8-4007-A544-9B1345770AA8}" srcOrd="1" destOrd="0" presId="urn:microsoft.com/office/officeart/2005/8/layout/hierarchy4"/>
    <dgm:cxn modelId="{A7390772-1D18-45AB-B496-013D8D5B69ED}" type="presParOf" srcId="{42E0C8A1-30AE-49B0-969B-5AA449473116}" destId="{708F67B1-7D0E-4FB6-B3B7-AA37FD6919B3}" srcOrd="2" destOrd="0" presId="urn:microsoft.com/office/officeart/2005/8/layout/hierarchy4"/>
    <dgm:cxn modelId="{C2D64716-7D1D-4152-B876-F6C5EE2234BB}" type="presParOf" srcId="{708F67B1-7D0E-4FB6-B3B7-AA37FD6919B3}" destId="{4DD0F1E9-350F-41DA-856D-A190B941F6A8}" srcOrd="0" destOrd="0" presId="urn:microsoft.com/office/officeart/2005/8/layout/hierarchy4"/>
    <dgm:cxn modelId="{3D551C00-0676-413E-B334-0D8FFDC91DEE}" type="presParOf" srcId="{4DD0F1E9-350F-41DA-856D-A190B941F6A8}" destId="{FEDE179C-9AE7-48BC-83AD-41E04BBC0BD9}" srcOrd="0" destOrd="0" presId="urn:microsoft.com/office/officeart/2005/8/layout/hierarchy4"/>
    <dgm:cxn modelId="{67C7C48F-6411-4AF8-B283-BA28D6557866}" type="presParOf" srcId="{4DD0F1E9-350F-41DA-856D-A190B941F6A8}" destId="{5D66111E-35D9-4EBE-8413-626E23366E4B}" srcOrd="1" destOrd="0" presId="urn:microsoft.com/office/officeart/2005/8/layout/hierarchy4"/>
    <dgm:cxn modelId="{ED31CAB9-1F2C-4196-A7A4-D17BB4D94BC9}" type="presParOf" srcId="{708F67B1-7D0E-4FB6-B3B7-AA37FD6919B3}" destId="{39F9F4D9-3737-4CF0-B9D1-0065BF975CC8}" srcOrd="1" destOrd="0" presId="urn:microsoft.com/office/officeart/2005/8/layout/hierarchy4"/>
    <dgm:cxn modelId="{EE2E8ADD-193F-40B5-8C39-983DA8B20034}" type="presParOf" srcId="{708F67B1-7D0E-4FB6-B3B7-AA37FD6919B3}" destId="{77E76434-C3AB-46A9-BA9C-04E48F68830A}" srcOrd="2" destOrd="0" presId="urn:microsoft.com/office/officeart/2005/8/layout/hierarchy4"/>
    <dgm:cxn modelId="{50EBA940-C10D-4D8E-96F3-B77E9C2FD38D}" type="presParOf" srcId="{77E76434-C3AB-46A9-BA9C-04E48F68830A}" destId="{F9E1706E-A8CD-4A69-A088-D209036A08AD}" srcOrd="0" destOrd="0" presId="urn:microsoft.com/office/officeart/2005/8/layout/hierarchy4"/>
    <dgm:cxn modelId="{FF4F0055-2A61-4C2E-9FE1-5AF07CCF17CD}" type="presParOf" srcId="{77E76434-C3AB-46A9-BA9C-04E48F68830A}" destId="{E36D29DB-D541-4180-BE92-2B2328132C3C}" srcOrd="1" destOrd="0" presId="urn:microsoft.com/office/officeart/2005/8/layout/hierarchy4"/>
    <dgm:cxn modelId="{12AA08D6-38EC-47F6-9194-F145393E0665}" type="presParOf" srcId="{80029421-C739-44D3-ABF9-B460D1CB5459}" destId="{0EBBCA53-CDE9-4859-87A7-2A8439D552EB}" srcOrd="1" destOrd="0" presId="urn:microsoft.com/office/officeart/2005/8/layout/hierarchy4"/>
    <dgm:cxn modelId="{C4D6DDD0-860A-41BA-AEAA-2834457E1DE4}" type="presParOf" srcId="{80029421-C739-44D3-ABF9-B460D1CB5459}" destId="{FB880C9A-59AF-48AE-A55A-72CB404415F3}" srcOrd="2" destOrd="0" presId="urn:microsoft.com/office/officeart/2005/8/layout/hierarchy4"/>
    <dgm:cxn modelId="{B7E3372E-E870-4D42-AAA4-D41D9F910841}" type="presParOf" srcId="{FB880C9A-59AF-48AE-A55A-72CB404415F3}" destId="{E0744CBF-4942-4F08-8072-ABA1F0DEB22C}" srcOrd="0" destOrd="0" presId="urn:microsoft.com/office/officeart/2005/8/layout/hierarchy4"/>
    <dgm:cxn modelId="{6BE64B8F-1654-4496-97C1-D8B0A6C0402E}" type="presParOf" srcId="{FB880C9A-59AF-48AE-A55A-72CB404415F3}" destId="{F60A955A-F1EE-4FE1-A56B-A037B13782C7}" srcOrd="1" destOrd="0" presId="urn:microsoft.com/office/officeart/2005/8/layout/hierarchy4"/>
    <dgm:cxn modelId="{83EA34E4-3E87-4C2F-9771-9C03EBD18198}" type="presParOf" srcId="{FB880C9A-59AF-48AE-A55A-72CB404415F3}" destId="{DB278C85-3617-447C-B7A0-C275060F9340}" srcOrd="2" destOrd="0" presId="urn:microsoft.com/office/officeart/2005/8/layout/hierarchy4"/>
    <dgm:cxn modelId="{9219AB65-47E0-4F9E-88D3-604B6A0CF8FC}" type="presParOf" srcId="{DB278C85-3617-447C-B7A0-C275060F9340}" destId="{1A822A14-4DBA-450C-AB81-946020E8B870}" srcOrd="0" destOrd="0" presId="urn:microsoft.com/office/officeart/2005/8/layout/hierarchy4"/>
    <dgm:cxn modelId="{6D40AFB0-2A73-4AEA-9A6C-69685E9B39B8}" type="presParOf" srcId="{1A822A14-4DBA-450C-AB81-946020E8B870}" destId="{FCCF885D-8159-4D8B-B27F-CBE807A561EB}" srcOrd="0" destOrd="0" presId="urn:microsoft.com/office/officeart/2005/8/layout/hierarchy4"/>
    <dgm:cxn modelId="{55FB6456-F4C4-45D7-A2CF-573C727D65A2}" type="presParOf" srcId="{1A822A14-4DBA-450C-AB81-946020E8B870}" destId="{D532EBA4-2128-48BA-B9D1-3E7555A8AB72}"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4EF771-21A2-46BB-9D00-8592EC6DEF01}">
      <dsp:nvSpPr>
        <dsp:cNvPr id="0" name=""/>
        <dsp:cNvSpPr/>
      </dsp:nvSpPr>
      <dsp:spPr>
        <a:xfrm>
          <a:off x="423337" y="79"/>
          <a:ext cx="3480688" cy="2088413"/>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s-CO" sz="2800" kern="1200" dirty="0" smtClean="0"/>
            <a:t>Mejorar la salud materna</a:t>
          </a:r>
          <a:endParaRPr lang="es-CO" sz="2800" kern="1200" dirty="0"/>
        </a:p>
      </dsp:txBody>
      <dsp:txXfrm>
        <a:off x="423337" y="79"/>
        <a:ext cx="3480688" cy="2088413"/>
      </dsp:txXfrm>
    </dsp:sp>
    <dsp:sp modelId="{4DC6E24D-214A-4C63-9DBD-6B9238161018}">
      <dsp:nvSpPr>
        <dsp:cNvPr id="0" name=""/>
        <dsp:cNvSpPr/>
      </dsp:nvSpPr>
      <dsp:spPr>
        <a:xfrm>
          <a:off x="4252094" y="79"/>
          <a:ext cx="3480688" cy="2088413"/>
        </a:xfrm>
        <a:prstGeom prst="rect">
          <a:avLst/>
        </a:prstGeom>
        <a:gradFill rotWithShape="0">
          <a:gsLst>
            <a:gs pos="0">
              <a:schemeClr val="accent2">
                <a:hueOff val="-485121"/>
                <a:satOff val="-27976"/>
                <a:lumOff val="2876"/>
                <a:alphaOff val="0"/>
                <a:lumMod val="110000"/>
                <a:satMod val="105000"/>
                <a:tint val="67000"/>
              </a:schemeClr>
            </a:gs>
            <a:gs pos="50000">
              <a:schemeClr val="accent2">
                <a:hueOff val="-485121"/>
                <a:satOff val="-27976"/>
                <a:lumOff val="2876"/>
                <a:alphaOff val="0"/>
                <a:lumMod val="105000"/>
                <a:satMod val="103000"/>
                <a:tint val="73000"/>
              </a:schemeClr>
            </a:gs>
            <a:gs pos="100000">
              <a:schemeClr val="accent2">
                <a:hueOff val="-485121"/>
                <a:satOff val="-27976"/>
                <a:lumOff val="2876"/>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s-CO" sz="2800" kern="1200" dirty="0" smtClean="0"/>
            <a:t>Promover el desarrollo del feto</a:t>
          </a:r>
          <a:endParaRPr lang="es-CO" sz="2800" kern="1200" dirty="0"/>
        </a:p>
      </dsp:txBody>
      <dsp:txXfrm>
        <a:off x="4252094" y="79"/>
        <a:ext cx="3480688" cy="2088413"/>
      </dsp:txXfrm>
    </dsp:sp>
    <dsp:sp modelId="{362982A3-8AF8-4022-9B02-32896A06AA32}">
      <dsp:nvSpPr>
        <dsp:cNvPr id="0" name=""/>
        <dsp:cNvSpPr/>
      </dsp:nvSpPr>
      <dsp:spPr>
        <a:xfrm>
          <a:off x="423337" y="2436561"/>
          <a:ext cx="3480688" cy="2088413"/>
        </a:xfrm>
        <a:prstGeom prst="rect">
          <a:avLst/>
        </a:prstGeom>
        <a:gradFill rotWithShape="0">
          <a:gsLst>
            <a:gs pos="0">
              <a:schemeClr val="accent2">
                <a:hueOff val="-970242"/>
                <a:satOff val="-55952"/>
                <a:lumOff val="5752"/>
                <a:alphaOff val="0"/>
                <a:lumMod val="110000"/>
                <a:satMod val="105000"/>
                <a:tint val="67000"/>
              </a:schemeClr>
            </a:gs>
            <a:gs pos="50000">
              <a:schemeClr val="accent2">
                <a:hueOff val="-970242"/>
                <a:satOff val="-55952"/>
                <a:lumOff val="5752"/>
                <a:alphaOff val="0"/>
                <a:lumMod val="105000"/>
                <a:satMod val="103000"/>
                <a:tint val="73000"/>
              </a:schemeClr>
            </a:gs>
            <a:gs pos="100000">
              <a:schemeClr val="accent2">
                <a:hueOff val="-970242"/>
                <a:satOff val="-55952"/>
                <a:lumOff val="575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s-CO" sz="2800" kern="1200" dirty="0" smtClean="0"/>
            <a:t>Identificar e intervenir tempranamente los riesgos relacionados con la gestación. </a:t>
          </a:r>
          <a:endParaRPr lang="es-CO" sz="2800" kern="1200" dirty="0"/>
        </a:p>
      </dsp:txBody>
      <dsp:txXfrm>
        <a:off x="423337" y="2436561"/>
        <a:ext cx="3480688" cy="2088413"/>
      </dsp:txXfrm>
    </dsp:sp>
    <dsp:sp modelId="{B8762035-9B3E-424A-8C3A-EB619F0B260E}">
      <dsp:nvSpPr>
        <dsp:cNvPr id="0" name=""/>
        <dsp:cNvSpPr/>
      </dsp:nvSpPr>
      <dsp:spPr>
        <a:xfrm>
          <a:off x="4252094" y="2436561"/>
          <a:ext cx="3480688" cy="2088413"/>
        </a:xfrm>
        <a:prstGeom prst="rect">
          <a:avLst/>
        </a:prstGeom>
        <a:gradFill rotWithShape="0">
          <a:gsLst>
            <a:gs pos="0">
              <a:schemeClr val="accent2">
                <a:hueOff val="-1455363"/>
                <a:satOff val="-83928"/>
                <a:lumOff val="8628"/>
                <a:alphaOff val="0"/>
                <a:lumMod val="110000"/>
                <a:satMod val="105000"/>
                <a:tint val="67000"/>
              </a:schemeClr>
            </a:gs>
            <a:gs pos="50000">
              <a:schemeClr val="accent2">
                <a:hueOff val="-1455363"/>
                <a:satOff val="-83928"/>
                <a:lumOff val="8628"/>
                <a:alphaOff val="0"/>
                <a:lumMod val="105000"/>
                <a:satMod val="103000"/>
                <a:tint val="73000"/>
              </a:schemeClr>
            </a:gs>
            <a:gs pos="100000">
              <a:schemeClr val="accent2">
                <a:hueOff val="-1455363"/>
                <a:satOff val="-83928"/>
                <a:lumOff val="862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s-CO" sz="2800" kern="1200" dirty="0" smtClean="0"/>
            <a:t>Generar condiciones óptimas que permitan un parto seguro. </a:t>
          </a:r>
          <a:endParaRPr lang="es-CO" sz="2800" kern="1200" dirty="0"/>
        </a:p>
      </dsp:txBody>
      <dsp:txXfrm>
        <a:off x="4252094" y="2436561"/>
        <a:ext cx="3480688" cy="20884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12DA4A-C5C2-4C46-BD6F-727E4754D454}">
      <dsp:nvSpPr>
        <dsp:cNvPr id="0" name=""/>
        <dsp:cNvSpPr/>
      </dsp:nvSpPr>
      <dsp:spPr>
        <a:xfrm>
          <a:off x="0" y="67939"/>
          <a:ext cx="7886700" cy="1191754"/>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a:lnSpc>
              <a:spcPct val="90000"/>
            </a:lnSpc>
            <a:spcBef>
              <a:spcPct val="0"/>
            </a:spcBef>
            <a:spcAft>
              <a:spcPct val="35000"/>
            </a:spcAft>
          </a:pPr>
          <a:r>
            <a:rPr lang="es-CO" sz="3000" b="1" kern="1200" dirty="0" smtClean="0"/>
            <a:t>Primera Consulta</a:t>
          </a:r>
          <a:endParaRPr lang="es-CO" sz="3000" kern="1200" dirty="0"/>
        </a:p>
      </dsp:txBody>
      <dsp:txXfrm>
        <a:off x="58177" y="126116"/>
        <a:ext cx="7770346" cy="1075400"/>
      </dsp:txXfrm>
    </dsp:sp>
    <dsp:sp modelId="{A6592301-6350-4FF4-8B65-A9884460395C}">
      <dsp:nvSpPr>
        <dsp:cNvPr id="0" name=""/>
        <dsp:cNvSpPr/>
      </dsp:nvSpPr>
      <dsp:spPr>
        <a:xfrm>
          <a:off x="0" y="1259694"/>
          <a:ext cx="7886700" cy="1831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0403" tIns="38100" rIns="213360" bIns="38100" numCol="1" spcCol="1270" anchor="t" anchorCtr="0">
          <a:noAutofit/>
        </a:bodyPr>
        <a:lstStyle/>
        <a:p>
          <a:pPr marL="228600" lvl="1" indent="-228600" algn="l" defTabSz="1022350">
            <a:lnSpc>
              <a:spcPct val="90000"/>
            </a:lnSpc>
            <a:spcBef>
              <a:spcPct val="0"/>
            </a:spcBef>
            <a:spcAft>
              <a:spcPct val="20000"/>
            </a:spcAft>
            <a:buChar char="••"/>
          </a:pPr>
          <a:r>
            <a:rPr lang="es-CO" sz="2300" kern="1200" dirty="0" smtClean="0"/>
            <a:t>Antes de la semana 10 de gestación la duración mínima es de </a:t>
          </a:r>
          <a:r>
            <a:rPr lang="es-CO" sz="2300" b="1" kern="1200" dirty="0" smtClean="0"/>
            <a:t>30 minutos</a:t>
          </a:r>
          <a:endParaRPr lang="es-CO" sz="2300" kern="1200" dirty="0"/>
        </a:p>
        <a:p>
          <a:pPr marL="228600" lvl="1" indent="-228600" algn="l" defTabSz="1022350">
            <a:lnSpc>
              <a:spcPct val="90000"/>
            </a:lnSpc>
            <a:spcBef>
              <a:spcPct val="0"/>
            </a:spcBef>
            <a:spcAft>
              <a:spcPct val="20000"/>
            </a:spcAft>
            <a:buChar char="••"/>
          </a:pPr>
          <a:r>
            <a:rPr lang="es-CO" sz="2300" kern="1200" dirty="0" smtClean="0"/>
            <a:t>Captación tardía, sobre todo </a:t>
          </a:r>
          <a:r>
            <a:rPr lang="es-CO" sz="2300" b="1" kern="1200" dirty="0" smtClean="0"/>
            <a:t>después de la semana 26 de gestación</a:t>
          </a:r>
          <a:r>
            <a:rPr lang="es-CO" sz="2300" kern="1200" dirty="0" smtClean="0"/>
            <a:t>, su duración sería de </a:t>
          </a:r>
          <a:r>
            <a:rPr lang="es-CO" sz="2300" b="1" kern="1200" dirty="0" smtClean="0"/>
            <a:t>40 minutos</a:t>
          </a:r>
          <a:r>
            <a:rPr lang="es-CO" sz="2300" kern="1200" dirty="0" smtClean="0"/>
            <a:t>. </a:t>
          </a:r>
          <a:endParaRPr lang="es-CO" sz="2300" kern="1200" dirty="0"/>
        </a:p>
        <a:p>
          <a:pPr marL="228600" lvl="1" indent="-228600" algn="l" defTabSz="1022350">
            <a:lnSpc>
              <a:spcPct val="90000"/>
            </a:lnSpc>
            <a:spcBef>
              <a:spcPct val="0"/>
            </a:spcBef>
            <a:spcAft>
              <a:spcPct val="20000"/>
            </a:spcAft>
            <a:buChar char="••"/>
          </a:pPr>
          <a:endParaRPr lang="es-CO" sz="2300" kern="1200" dirty="0"/>
        </a:p>
      </dsp:txBody>
      <dsp:txXfrm>
        <a:off x="0" y="1259694"/>
        <a:ext cx="7886700" cy="1831950"/>
      </dsp:txXfrm>
    </dsp:sp>
    <dsp:sp modelId="{A9195EC9-8E94-4BD6-BBE0-D0589C5D3BDA}">
      <dsp:nvSpPr>
        <dsp:cNvPr id="0" name=""/>
        <dsp:cNvSpPr/>
      </dsp:nvSpPr>
      <dsp:spPr>
        <a:xfrm>
          <a:off x="0" y="3091644"/>
          <a:ext cx="7886700" cy="1191754"/>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a:lnSpc>
              <a:spcPct val="90000"/>
            </a:lnSpc>
            <a:spcBef>
              <a:spcPct val="0"/>
            </a:spcBef>
            <a:spcAft>
              <a:spcPct val="35000"/>
            </a:spcAft>
          </a:pPr>
          <a:r>
            <a:rPr lang="es-CO" sz="3000" kern="1200" dirty="0" smtClean="0"/>
            <a:t>La duración de las consultas de seguimiento será, mínimo, de 20 minutos. </a:t>
          </a:r>
          <a:endParaRPr lang="es-CO" sz="3000" kern="1200" dirty="0"/>
        </a:p>
      </dsp:txBody>
      <dsp:txXfrm>
        <a:off x="58177" y="3149821"/>
        <a:ext cx="7770346" cy="10754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2C844-8E73-4159-8673-E34A3EE746D8}">
      <dsp:nvSpPr>
        <dsp:cNvPr id="0" name=""/>
        <dsp:cNvSpPr/>
      </dsp:nvSpPr>
      <dsp:spPr>
        <a:xfrm>
          <a:off x="3218905" y="531"/>
          <a:ext cx="4828359" cy="2071559"/>
        </a:xfrm>
        <a:prstGeom prst="rightArrow">
          <a:avLst>
            <a:gd name="adj1" fmla="val 75000"/>
            <a:gd name="adj2" fmla="val 50000"/>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2065" tIns="12065" rIns="12065" bIns="12065" numCol="1" spcCol="1270" anchor="t" anchorCtr="0">
          <a:noAutofit/>
        </a:bodyPr>
        <a:lstStyle/>
        <a:p>
          <a:pPr marL="171450" lvl="1" indent="-171450" algn="l" defTabSz="844550">
            <a:lnSpc>
              <a:spcPct val="90000"/>
            </a:lnSpc>
            <a:spcBef>
              <a:spcPct val="0"/>
            </a:spcBef>
            <a:spcAft>
              <a:spcPct val="15000"/>
            </a:spcAft>
            <a:buChar char="••"/>
          </a:pPr>
          <a:r>
            <a:rPr lang="es-ES" sz="1900" kern="1200" dirty="0" smtClean="0"/>
            <a:t>Antes de hacer la inscripción en el control prenatal, debe informarse sobre el derecho a la IVE, </a:t>
          </a:r>
          <a:endParaRPr lang="es-CO" sz="1900" kern="1200" dirty="0"/>
        </a:p>
        <a:p>
          <a:pPr marL="171450" lvl="1" indent="-171450" algn="l" defTabSz="844550">
            <a:lnSpc>
              <a:spcPct val="90000"/>
            </a:lnSpc>
            <a:spcBef>
              <a:spcPct val="0"/>
            </a:spcBef>
            <a:spcAft>
              <a:spcPct val="15000"/>
            </a:spcAft>
            <a:buChar char="••"/>
          </a:pPr>
          <a:r>
            <a:rPr lang="es-ES" sz="1900" kern="1200" dirty="0" smtClean="0"/>
            <a:t>Causales establecidas en la sentencia C355 de 2006 – C055 de 2022</a:t>
          </a:r>
          <a:endParaRPr lang="es-CO" sz="1900" kern="1200" dirty="0"/>
        </a:p>
      </dsp:txBody>
      <dsp:txXfrm>
        <a:off x="3218905" y="259476"/>
        <a:ext cx="4051524" cy="1553669"/>
      </dsp:txXfrm>
    </dsp:sp>
    <dsp:sp modelId="{5D55DC8B-864A-47B9-A693-66F35AF53290}">
      <dsp:nvSpPr>
        <dsp:cNvPr id="0" name=""/>
        <dsp:cNvSpPr/>
      </dsp:nvSpPr>
      <dsp:spPr>
        <a:xfrm>
          <a:off x="0" y="531"/>
          <a:ext cx="3218906" cy="2071559"/>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0490" tIns="55245" rIns="110490" bIns="55245" numCol="1" spcCol="1270" anchor="ctr" anchorCtr="0">
          <a:noAutofit/>
        </a:bodyPr>
        <a:lstStyle/>
        <a:p>
          <a:pPr lvl="0" algn="ctr" defTabSz="1289050">
            <a:lnSpc>
              <a:spcPct val="90000"/>
            </a:lnSpc>
            <a:spcBef>
              <a:spcPct val="0"/>
            </a:spcBef>
            <a:spcAft>
              <a:spcPct val="35000"/>
            </a:spcAft>
          </a:pPr>
          <a:r>
            <a:rPr lang="es-ES" sz="2900" kern="1200" dirty="0" smtClean="0"/>
            <a:t>Asesorar sobre opciones durante el embarazo</a:t>
          </a:r>
          <a:endParaRPr lang="es-CO" sz="2900" kern="1200" dirty="0"/>
        </a:p>
      </dsp:txBody>
      <dsp:txXfrm>
        <a:off x="101125" y="101656"/>
        <a:ext cx="3016656" cy="1869309"/>
      </dsp:txXfrm>
    </dsp:sp>
    <dsp:sp modelId="{078BF75E-AB5A-4F06-A380-282C9DD3C2C3}">
      <dsp:nvSpPr>
        <dsp:cNvPr id="0" name=""/>
        <dsp:cNvSpPr/>
      </dsp:nvSpPr>
      <dsp:spPr>
        <a:xfrm>
          <a:off x="3218905" y="2279246"/>
          <a:ext cx="4828359" cy="2071559"/>
        </a:xfrm>
        <a:prstGeom prst="rightArrow">
          <a:avLst>
            <a:gd name="adj1" fmla="val 75000"/>
            <a:gd name="adj2" fmla="val 50000"/>
          </a:avLst>
        </a:prstGeom>
        <a:solidFill>
          <a:schemeClr val="accent2">
            <a:tint val="40000"/>
            <a:alpha val="90000"/>
            <a:hueOff val="-849226"/>
            <a:satOff val="-75346"/>
            <a:lumOff val="-769"/>
            <a:alphaOff val="0"/>
          </a:schemeClr>
        </a:solidFill>
        <a:ln w="6350" cap="flat" cmpd="sng" algn="ctr">
          <a:solidFill>
            <a:schemeClr val="accent2">
              <a:tint val="40000"/>
              <a:alpha val="90000"/>
              <a:hueOff val="-849226"/>
              <a:satOff val="-75346"/>
              <a:lumOff val="-769"/>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2065" tIns="12065" rIns="12065" bIns="12065" numCol="1" spcCol="1270" anchor="t" anchorCtr="0">
          <a:noAutofit/>
        </a:bodyPr>
        <a:lstStyle/>
        <a:p>
          <a:pPr marL="171450" lvl="1" indent="-171450" algn="l" defTabSz="844550">
            <a:lnSpc>
              <a:spcPct val="90000"/>
            </a:lnSpc>
            <a:spcBef>
              <a:spcPct val="0"/>
            </a:spcBef>
            <a:spcAft>
              <a:spcPct val="15000"/>
            </a:spcAft>
            <a:buChar char="••"/>
          </a:pPr>
          <a:endParaRPr lang="es-CO" sz="1900" kern="1200" dirty="0"/>
        </a:p>
        <a:p>
          <a:pPr marL="171450" lvl="1" indent="-171450" algn="l" defTabSz="844550">
            <a:lnSpc>
              <a:spcPct val="90000"/>
            </a:lnSpc>
            <a:spcBef>
              <a:spcPct val="0"/>
            </a:spcBef>
            <a:spcAft>
              <a:spcPct val="15000"/>
            </a:spcAft>
            <a:buChar char="••"/>
          </a:pPr>
          <a:r>
            <a:rPr lang="es-ES" sz="1900" kern="1200" dirty="0" smtClean="0"/>
            <a:t>Permite elaborar el plan de cuidado</a:t>
          </a:r>
          <a:endParaRPr lang="es-CO" sz="1900" kern="1200" dirty="0"/>
        </a:p>
        <a:p>
          <a:pPr marL="171450" lvl="1" indent="-171450" algn="l" defTabSz="844550">
            <a:lnSpc>
              <a:spcPct val="90000"/>
            </a:lnSpc>
            <a:spcBef>
              <a:spcPct val="0"/>
            </a:spcBef>
            <a:spcAft>
              <a:spcPct val="15000"/>
            </a:spcAft>
            <a:buChar char="••"/>
          </a:pPr>
          <a:r>
            <a:rPr lang="es-CO" sz="1900" kern="1200" dirty="0" smtClean="0"/>
            <a:t>Establecer manejo y brindar recomendaciones</a:t>
          </a:r>
          <a:endParaRPr lang="es-CO" sz="1900" kern="1200" dirty="0"/>
        </a:p>
      </dsp:txBody>
      <dsp:txXfrm>
        <a:off x="3218905" y="2538191"/>
        <a:ext cx="4051524" cy="1553669"/>
      </dsp:txXfrm>
    </dsp:sp>
    <dsp:sp modelId="{5563F8A0-2691-4136-9E3F-D9B9C3760740}">
      <dsp:nvSpPr>
        <dsp:cNvPr id="0" name=""/>
        <dsp:cNvSpPr/>
      </dsp:nvSpPr>
      <dsp:spPr>
        <a:xfrm>
          <a:off x="0" y="2279246"/>
          <a:ext cx="3218906" cy="2071559"/>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0490" tIns="55245" rIns="110490" bIns="55245" numCol="1" spcCol="1270" anchor="ctr" anchorCtr="0">
          <a:noAutofit/>
        </a:bodyPr>
        <a:lstStyle/>
        <a:p>
          <a:pPr lvl="0" algn="ctr" defTabSz="1289050">
            <a:lnSpc>
              <a:spcPct val="90000"/>
            </a:lnSpc>
            <a:spcBef>
              <a:spcPct val="0"/>
            </a:spcBef>
            <a:spcAft>
              <a:spcPct val="35000"/>
            </a:spcAft>
          </a:pPr>
          <a:r>
            <a:rPr lang="es-ES" sz="2900" kern="1200" dirty="0" smtClean="0"/>
            <a:t>Valoración integral de la gestante e identificación de factores de riesgo</a:t>
          </a:r>
          <a:endParaRPr lang="es-CO" sz="2900" kern="1200" dirty="0"/>
        </a:p>
      </dsp:txBody>
      <dsp:txXfrm>
        <a:off x="101125" y="2380371"/>
        <a:ext cx="3016656" cy="18693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288D26-F81D-4F83-93FA-A4733C6837B3}">
      <dsp:nvSpPr>
        <dsp:cNvPr id="0" name=""/>
        <dsp:cNvSpPr/>
      </dsp:nvSpPr>
      <dsp:spPr>
        <a:xfrm>
          <a:off x="0" y="10884"/>
          <a:ext cx="7048497" cy="2155371"/>
        </a:xfrm>
        <a:prstGeom prst="roundRect">
          <a:avLst>
            <a:gd name="adj" fmla="val 10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7C195FF-0FA0-462F-8DF7-A16F96570EF2}">
      <dsp:nvSpPr>
        <dsp:cNvPr id="0" name=""/>
        <dsp:cNvSpPr/>
      </dsp:nvSpPr>
      <dsp:spPr>
        <a:xfrm>
          <a:off x="211454" y="287382"/>
          <a:ext cx="2070495" cy="1580605"/>
        </a:xfrm>
        <a:prstGeom prst="roundRect">
          <a:avLst>
            <a:gd name="adj" fmla="val 10000"/>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693D1B4-EC5A-4735-909C-13A0C8A8AE23}">
      <dsp:nvSpPr>
        <dsp:cNvPr id="0" name=""/>
        <dsp:cNvSpPr/>
      </dsp:nvSpPr>
      <dsp:spPr>
        <a:xfrm rot="10800000">
          <a:off x="211454" y="2155371"/>
          <a:ext cx="2070495" cy="2634342"/>
        </a:xfrm>
        <a:prstGeom prst="round2SameRect">
          <a:avLst>
            <a:gd name="adj1" fmla="val 10500"/>
            <a:gd name="adj2" fmla="val 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lvl="0" algn="ctr" defTabSz="889000">
            <a:lnSpc>
              <a:spcPct val="90000"/>
            </a:lnSpc>
            <a:spcBef>
              <a:spcPct val="0"/>
            </a:spcBef>
            <a:spcAft>
              <a:spcPct val="35000"/>
            </a:spcAft>
          </a:pPr>
          <a:r>
            <a:rPr lang="es-ES" sz="2000" kern="1200" dirty="0" smtClean="0"/>
            <a:t>Hasta la semana 12 0.4 mg/día.         En alto riesgo de defectos del tubo neural, dosis de 4 mg.</a:t>
          </a:r>
          <a:endParaRPr lang="es-CO" sz="2000" kern="1200" dirty="0"/>
        </a:p>
      </dsp:txBody>
      <dsp:txXfrm rot="10800000">
        <a:off x="275129" y="2155371"/>
        <a:ext cx="1943145" cy="2570667"/>
      </dsp:txXfrm>
    </dsp:sp>
    <dsp:sp modelId="{767EFD59-D0E7-4CEB-8BE2-C3DAA5BD376B}">
      <dsp:nvSpPr>
        <dsp:cNvPr id="0" name=""/>
        <dsp:cNvSpPr/>
      </dsp:nvSpPr>
      <dsp:spPr>
        <a:xfrm>
          <a:off x="2454630" y="287382"/>
          <a:ext cx="2070495" cy="1580605"/>
        </a:xfrm>
        <a:prstGeom prst="roundRect">
          <a:avLst>
            <a:gd name="adj" fmla="val 10000"/>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FBC7CD6-D931-40CE-AB80-6B4045AAD479}">
      <dsp:nvSpPr>
        <dsp:cNvPr id="0" name=""/>
        <dsp:cNvSpPr/>
      </dsp:nvSpPr>
      <dsp:spPr>
        <a:xfrm rot="10800000">
          <a:off x="2489000" y="2155371"/>
          <a:ext cx="2070495" cy="2634342"/>
        </a:xfrm>
        <a:prstGeom prst="round2SameRect">
          <a:avLst>
            <a:gd name="adj1" fmla="val 10500"/>
            <a:gd name="adj2" fmla="val 0"/>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lvl="0" algn="ctr" defTabSz="889000">
            <a:lnSpc>
              <a:spcPct val="90000"/>
            </a:lnSpc>
            <a:spcBef>
              <a:spcPct val="0"/>
            </a:spcBef>
            <a:spcAft>
              <a:spcPct val="35000"/>
            </a:spcAft>
          </a:pPr>
          <a:r>
            <a:rPr lang="es-ES" sz="2000" kern="1200" dirty="0" smtClean="0"/>
            <a:t>A partir de la semana 14, administrar 1.200 mg/día.</a:t>
          </a:r>
          <a:endParaRPr lang="es-CO" sz="2000" kern="1200" dirty="0"/>
        </a:p>
      </dsp:txBody>
      <dsp:txXfrm rot="10800000">
        <a:off x="2552675" y="2155371"/>
        <a:ext cx="1943145" cy="2570667"/>
      </dsp:txXfrm>
    </dsp:sp>
    <dsp:sp modelId="{3013EBAB-4F14-4C16-907D-DD40EF186FDC}">
      <dsp:nvSpPr>
        <dsp:cNvPr id="0" name=""/>
        <dsp:cNvSpPr/>
      </dsp:nvSpPr>
      <dsp:spPr>
        <a:xfrm>
          <a:off x="4766546" y="287382"/>
          <a:ext cx="2070495" cy="1580605"/>
        </a:xfrm>
        <a:prstGeom prst="roundRect">
          <a:avLst>
            <a:gd name="adj" fmla="val 10000"/>
          </a:avLst>
        </a:prstGeom>
        <a:blipFill rotWithShape="1">
          <a:blip xmlns:r="http://schemas.openxmlformats.org/officeDocument/2006/relationships" r:embed="rId3"/>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5762FA6-3B4B-481B-AA0D-8E8BDE094154}">
      <dsp:nvSpPr>
        <dsp:cNvPr id="0" name=""/>
        <dsp:cNvSpPr/>
      </dsp:nvSpPr>
      <dsp:spPr>
        <a:xfrm rot="10800000">
          <a:off x="4766546" y="2155371"/>
          <a:ext cx="2070495" cy="2634342"/>
        </a:xfrm>
        <a:prstGeom prst="round2SameRect">
          <a:avLst>
            <a:gd name="adj1" fmla="val 10500"/>
            <a:gd name="adj2" fmla="val 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lvl="0" algn="ctr" defTabSz="889000">
            <a:lnSpc>
              <a:spcPct val="90000"/>
            </a:lnSpc>
            <a:spcBef>
              <a:spcPct val="0"/>
            </a:spcBef>
            <a:spcAft>
              <a:spcPct val="35000"/>
            </a:spcAft>
          </a:pPr>
          <a:r>
            <a:rPr lang="es-ES" sz="2000" kern="1200" dirty="0" smtClean="0"/>
            <a:t>En todas las gestantes, excepto </a:t>
          </a:r>
          <a:r>
            <a:rPr lang="es-ES" sz="2000" kern="1200" dirty="0" err="1" smtClean="0"/>
            <a:t>Hb</a:t>
          </a:r>
          <a:r>
            <a:rPr lang="es-ES" sz="2000" kern="1200" dirty="0" smtClean="0"/>
            <a:t> mayor a 14 g/</a:t>
          </a:r>
          <a:r>
            <a:rPr lang="es-ES" sz="2000" kern="1200" dirty="0" err="1" smtClean="0"/>
            <a:t>dL</a:t>
          </a:r>
          <a:r>
            <a:rPr lang="es-ES" sz="2000" kern="1200" dirty="0" smtClean="0"/>
            <a:t>. </a:t>
          </a:r>
          <a:endParaRPr lang="es-CO" sz="2000" kern="1200" dirty="0"/>
        </a:p>
      </dsp:txBody>
      <dsp:txXfrm rot="10800000">
        <a:off x="4830221" y="2155371"/>
        <a:ext cx="1943145" cy="257066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4F4F63-AC29-4B15-9DA6-6E991F415992}">
      <dsp:nvSpPr>
        <dsp:cNvPr id="0" name=""/>
        <dsp:cNvSpPr/>
      </dsp:nvSpPr>
      <dsp:spPr>
        <a:xfrm>
          <a:off x="2309366" y="-44627"/>
          <a:ext cx="2007192" cy="1258804"/>
        </a:xfrm>
        <a:prstGeom prst="roundRect">
          <a:avLst/>
        </a:prstGeom>
        <a:solidFill>
          <a:schemeClr val="accent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solidFill>
                <a:schemeClr val="bg2">
                  <a:lumMod val="10000"/>
                </a:schemeClr>
              </a:solidFill>
            </a:rPr>
            <a:t>Valoración integral del estado de salud de las gestantes</a:t>
          </a:r>
          <a:endParaRPr lang="es-CO" sz="1800" kern="1200" dirty="0">
            <a:solidFill>
              <a:schemeClr val="bg2">
                <a:lumMod val="10000"/>
              </a:schemeClr>
            </a:solidFill>
          </a:endParaRPr>
        </a:p>
      </dsp:txBody>
      <dsp:txXfrm>
        <a:off x="2370816" y="16823"/>
        <a:ext cx="1884292" cy="1135904"/>
      </dsp:txXfrm>
    </dsp:sp>
    <dsp:sp modelId="{6364218C-61E7-4AEB-AC8D-8664FFC91B50}">
      <dsp:nvSpPr>
        <dsp:cNvPr id="0" name=""/>
        <dsp:cNvSpPr/>
      </dsp:nvSpPr>
      <dsp:spPr>
        <a:xfrm>
          <a:off x="1128474" y="568402"/>
          <a:ext cx="4307986" cy="4307986"/>
        </a:xfrm>
        <a:custGeom>
          <a:avLst/>
          <a:gdLst/>
          <a:ahLst/>
          <a:cxnLst/>
          <a:rect l="0" t="0" r="0" b="0"/>
          <a:pathLst>
            <a:path>
              <a:moveTo>
                <a:pt x="3196289" y="268972"/>
              </a:moveTo>
              <a:arcTo wR="2153993" hR="2153993" stAng="17936389" swAng="1476724"/>
            </a:path>
          </a:pathLst>
        </a:custGeom>
        <a:noFill/>
        <a:ln w="6350" cap="flat" cmpd="sng" algn="ctr">
          <a:solidFill>
            <a:schemeClr val="accent2">
              <a:hueOff val="0"/>
              <a:satOff val="0"/>
              <a:lumOff val="0"/>
              <a:alphaOff val="0"/>
            </a:schemeClr>
          </a:solidFill>
          <a:prstDash val="solid"/>
          <a:miter lim="800000"/>
        </a:ln>
        <a:effectLst/>
        <a:scene3d>
          <a:camera prst="orthographicFront"/>
          <a:lightRig rig="chilly" dir="t"/>
        </a:scene3d>
        <a:sp3d z="-40000" prstMaterial="matte"/>
      </dsp:spPr>
      <dsp:style>
        <a:lnRef idx="1">
          <a:scrgbClr r="0" g="0" b="0"/>
        </a:lnRef>
        <a:fillRef idx="0">
          <a:scrgbClr r="0" g="0" b="0"/>
        </a:fillRef>
        <a:effectRef idx="0">
          <a:scrgbClr r="0" g="0" b="0"/>
        </a:effectRef>
        <a:fontRef idx="minor"/>
      </dsp:style>
    </dsp:sp>
    <dsp:sp modelId="{4111547D-58F5-406D-8ABF-678ABF2FC989}">
      <dsp:nvSpPr>
        <dsp:cNvPr id="0" name=""/>
        <dsp:cNvSpPr/>
      </dsp:nvSpPr>
      <dsp:spPr>
        <a:xfrm>
          <a:off x="4382601" y="1450265"/>
          <a:ext cx="1897362" cy="1158680"/>
        </a:xfrm>
        <a:prstGeom prst="roundRect">
          <a:avLst/>
        </a:prstGeom>
        <a:solidFill>
          <a:schemeClr val="accent2">
            <a:hueOff val="-363841"/>
            <a:satOff val="-20982"/>
            <a:lumOff val="2157"/>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solidFill>
                <a:schemeClr val="bg2">
                  <a:lumMod val="10000"/>
                </a:schemeClr>
              </a:solidFill>
            </a:rPr>
            <a:t>Seguimiento al plan integral de cuidado para la salud</a:t>
          </a:r>
          <a:endParaRPr lang="es-CO" sz="1800" kern="1200" dirty="0">
            <a:solidFill>
              <a:schemeClr val="bg2">
                <a:lumMod val="10000"/>
              </a:schemeClr>
            </a:solidFill>
          </a:endParaRPr>
        </a:p>
      </dsp:txBody>
      <dsp:txXfrm>
        <a:off x="4439163" y="1506827"/>
        <a:ext cx="1784238" cy="1045556"/>
      </dsp:txXfrm>
    </dsp:sp>
    <dsp:sp modelId="{B8F67413-D414-4072-8E60-001203FC098D}">
      <dsp:nvSpPr>
        <dsp:cNvPr id="0" name=""/>
        <dsp:cNvSpPr/>
      </dsp:nvSpPr>
      <dsp:spPr>
        <a:xfrm>
          <a:off x="1145659" y="606587"/>
          <a:ext cx="4307986" cy="4307986"/>
        </a:xfrm>
        <a:custGeom>
          <a:avLst/>
          <a:gdLst/>
          <a:ahLst/>
          <a:cxnLst/>
          <a:rect l="0" t="0" r="0" b="0"/>
          <a:pathLst>
            <a:path>
              <a:moveTo>
                <a:pt x="4303517" y="2015314"/>
              </a:moveTo>
              <a:arcTo wR="2153993" hR="2153993" stAng="21378518" swAng="2063954"/>
            </a:path>
          </a:pathLst>
        </a:custGeom>
        <a:noFill/>
        <a:ln w="6350" cap="flat" cmpd="sng" algn="ctr">
          <a:solidFill>
            <a:schemeClr val="accent2">
              <a:hueOff val="-363841"/>
              <a:satOff val="-20982"/>
              <a:lumOff val="2157"/>
              <a:alphaOff val="0"/>
            </a:schemeClr>
          </a:solidFill>
          <a:prstDash val="solid"/>
          <a:miter lim="800000"/>
        </a:ln>
        <a:effectLst/>
        <a:scene3d>
          <a:camera prst="orthographicFront"/>
          <a:lightRig rig="chilly" dir="t"/>
        </a:scene3d>
        <a:sp3d z="-40000" prstMaterial="matte"/>
      </dsp:spPr>
      <dsp:style>
        <a:lnRef idx="1">
          <a:scrgbClr r="0" g="0" b="0"/>
        </a:lnRef>
        <a:fillRef idx="0">
          <a:scrgbClr r="0" g="0" b="0"/>
        </a:fillRef>
        <a:effectRef idx="0">
          <a:scrgbClr r="0" g="0" b="0"/>
        </a:effectRef>
        <a:fontRef idx="minor"/>
      </dsp:style>
    </dsp:sp>
    <dsp:sp modelId="{6C904FE0-CC4D-46AA-9EBD-5CC0EE90C661}">
      <dsp:nvSpPr>
        <dsp:cNvPr id="0" name=""/>
        <dsp:cNvSpPr/>
      </dsp:nvSpPr>
      <dsp:spPr>
        <a:xfrm>
          <a:off x="3620772" y="3871686"/>
          <a:ext cx="1916552" cy="1219398"/>
        </a:xfrm>
        <a:prstGeom prst="roundRect">
          <a:avLst/>
        </a:prstGeom>
        <a:solidFill>
          <a:schemeClr val="accent2">
            <a:hueOff val="-727682"/>
            <a:satOff val="-41964"/>
            <a:lumOff val="4314"/>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smtClean="0">
              <a:solidFill>
                <a:schemeClr val="bg2">
                  <a:lumMod val="10000"/>
                </a:schemeClr>
              </a:solidFill>
            </a:rPr>
            <a:t>Detección temprana de alteraciones</a:t>
          </a:r>
          <a:endParaRPr lang="es-CO" sz="1800" kern="1200">
            <a:solidFill>
              <a:schemeClr val="bg2">
                <a:lumMod val="10000"/>
              </a:schemeClr>
            </a:solidFill>
          </a:endParaRPr>
        </a:p>
      </dsp:txBody>
      <dsp:txXfrm>
        <a:off x="3680298" y="3931212"/>
        <a:ext cx="1797500" cy="1100346"/>
      </dsp:txXfrm>
    </dsp:sp>
    <dsp:sp modelId="{9D0C126F-D08C-4305-AD17-09184A68FBD9}">
      <dsp:nvSpPr>
        <dsp:cNvPr id="0" name=""/>
        <dsp:cNvSpPr/>
      </dsp:nvSpPr>
      <dsp:spPr>
        <a:xfrm>
          <a:off x="1158970" y="584775"/>
          <a:ext cx="4307986" cy="4307986"/>
        </a:xfrm>
        <a:custGeom>
          <a:avLst/>
          <a:gdLst/>
          <a:ahLst/>
          <a:cxnLst/>
          <a:rect l="0" t="0" r="0" b="0"/>
          <a:pathLst>
            <a:path>
              <a:moveTo>
                <a:pt x="2455881" y="4286725"/>
              </a:moveTo>
              <a:arcTo wR="2153993" hR="2153993" stAng="4916598" swAng="938499"/>
            </a:path>
          </a:pathLst>
        </a:custGeom>
        <a:noFill/>
        <a:ln w="6350" cap="flat" cmpd="sng" algn="ctr">
          <a:solidFill>
            <a:schemeClr val="accent2">
              <a:hueOff val="-727682"/>
              <a:satOff val="-41964"/>
              <a:lumOff val="4314"/>
              <a:alphaOff val="0"/>
            </a:schemeClr>
          </a:solidFill>
          <a:prstDash val="solid"/>
          <a:miter lim="800000"/>
        </a:ln>
        <a:effectLst/>
        <a:scene3d>
          <a:camera prst="orthographicFront"/>
          <a:lightRig rig="chilly" dir="t"/>
        </a:scene3d>
        <a:sp3d z="-40000" prstMaterial="matte"/>
      </dsp:spPr>
      <dsp:style>
        <a:lnRef idx="1">
          <a:scrgbClr r="0" g="0" b="0"/>
        </a:lnRef>
        <a:fillRef idx="0">
          <a:scrgbClr r="0" g="0" b="0"/>
        </a:fillRef>
        <a:effectRef idx="0">
          <a:scrgbClr r="0" g="0" b="0"/>
        </a:effectRef>
        <a:fontRef idx="minor"/>
      </dsp:style>
    </dsp:sp>
    <dsp:sp modelId="{B4FFDC93-1B3D-4228-B726-49AAC5039151}">
      <dsp:nvSpPr>
        <dsp:cNvPr id="0" name=""/>
        <dsp:cNvSpPr/>
      </dsp:nvSpPr>
      <dsp:spPr>
        <a:xfrm>
          <a:off x="1071038" y="3871686"/>
          <a:ext cx="1951679" cy="1219398"/>
        </a:xfrm>
        <a:prstGeom prst="roundRect">
          <a:avLst/>
        </a:prstGeom>
        <a:solidFill>
          <a:schemeClr val="accent2">
            <a:hueOff val="-1091522"/>
            <a:satOff val="-62946"/>
            <a:lumOff val="6471"/>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solidFill>
                <a:schemeClr val="bg2">
                  <a:lumMod val="10000"/>
                </a:schemeClr>
              </a:solidFill>
            </a:rPr>
            <a:t>Información en salud</a:t>
          </a:r>
          <a:endParaRPr lang="es-CO" sz="1800" kern="1200" dirty="0">
            <a:solidFill>
              <a:schemeClr val="bg2">
                <a:lumMod val="10000"/>
              </a:schemeClr>
            </a:solidFill>
          </a:endParaRPr>
        </a:p>
      </dsp:txBody>
      <dsp:txXfrm>
        <a:off x="1130564" y="3931212"/>
        <a:ext cx="1832627" cy="1100346"/>
      </dsp:txXfrm>
    </dsp:sp>
    <dsp:sp modelId="{F06A29D8-5B88-4A4C-B862-C3AEE30D92EF}">
      <dsp:nvSpPr>
        <dsp:cNvPr id="0" name=""/>
        <dsp:cNvSpPr/>
      </dsp:nvSpPr>
      <dsp:spPr>
        <a:xfrm>
          <a:off x="1158970" y="584775"/>
          <a:ext cx="4307986" cy="4307986"/>
        </a:xfrm>
        <a:custGeom>
          <a:avLst/>
          <a:gdLst/>
          <a:ahLst/>
          <a:cxnLst/>
          <a:rect l="0" t="0" r="0" b="0"/>
          <a:pathLst>
            <a:path>
              <a:moveTo>
                <a:pt x="315405" y="3276170"/>
              </a:moveTo>
              <a:arcTo wR="2153993" hR="2153993" stAng="8916138" swAng="2001483"/>
            </a:path>
          </a:pathLst>
        </a:custGeom>
        <a:noFill/>
        <a:ln w="6350" cap="flat" cmpd="sng" algn="ctr">
          <a:solidFill>
            <a:schemeClr val="accent2">
              <a:hueOff val="-1091522"/>
              <a:satOff val="-62946"/>
              <a:lumOff val="6471"/>
              <a:alphaOff val="0"/>
            </a:schemeClr>
          </a:solidFill>
          <a:prstDash val="solid"/>
          <a:miter lim="800000"/>
        </a:ln>
        <a:effectLst/>
        <a:scene3d>
          <a:camera prst="orthographicFront"/>
          <a:lightRig rig="chilly" dir="t"/>
        </a:scene3d>
        <a:sp3d z="-40000" prstMaterial="matte"/>
      </dsp:spPr>
      <dsp:style>
        <a:lnRef idx="1">
          <a:scrgbClr r="0" g="0" b="0"/>
        </a:lnRef>
        <a:fillRef idx="0">
          <a:scrgbClr r="0" g="0" b="0"/>
        </a:fillRef>
        <a:effectRef idx="0">
          <a:scrgbClr r="0" g="0" b="0"/>
        </a:effectRef>
        <a:fontRef idx="minor"/>
      </dsp:style>
    </dsp:sp>
    <dsp:sp modelId="{282CA333-ADBD-4B38-88A5-7CC590E8D24E}">
      <dsp:nvSpPr>
        <dsp:cNvPr id="0" name=""/>
        <dsp:cNvSpPr/>
      </dsp:nvSpPr>
      <dsp:spPr>
        <a:xfrm>
          <a:off x="330072" y="1493807"/>
          <a:ext cx="1868642" cy="1158680"/>
        </a:xfrm>
        <a:prstGeom prst="roundRect">
          <a:avLst/>
        </a:prstGeom>
        <a:solidFill>
          <a:schemeClr val="accent2">
            <a:hueOff val="-1455363"/>
            <a:satOff val="-83928"/>
            <a:lumOff val="8628"/>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solidFill>
                <a:schemeClr val="bg2">
                  <a:lumMod val="10000"/>
                </a:schemeClr>
              </a:solidFill>
            </a:rPr>
            <a:t>Establecimiento del plan de parto</a:t>
          </a:r>
          <a:endParaRPr lang="es-CO" sz="1800" kern="1200" dirty="0">
            <a:solidFill>
              <a:schemeClr val="bg2">
                <a:lumMod val="10000"/>
              </a:schemeClr>
            </a:solidFill>
          </a:endParaRPr>
        </a:p>
      </dsp:txBody>
      <dsp:txXfrm>
        <a:off x="386634" y="1550369"/>
        <a:ext cx="1755518" cy="1045556"/>
      </dsp:txXfrm>
    </dsp:sp>
    <dsp:sp modelId="{CB69C675-A5F8-4785-9F21-86F8ACAE1AAD}">
      <dsp:nvSpPr>
        <dsp:cNvPr id="0" name=""/>
        <dsp:cNvSpPr/>
      </dsp:nvSpPr>
      <dsp:spPr>
        <a:xfrm>
          <a:off x="1158970" y="584775"/>
          <a:ext cx="4307986" cy="4307986"/>
        </a:xfrm>
        <a:custGeom>
          <a:avLst/>
          <a:gdLst/>
          <a:ahLst/>
          <a:cxnLst/>
          <a:rect l="0" t="0" r="0" b="0"/>
          <a:pathLst>
            <a:path>
              <a:moveTo>
                <a:pt x="402036" y="900862"/>
              </a:moveTo>
              <a:arcTo wR="2153993" hR="2153993" stAng="12934512" swAng="1583283"/>
            </a:path>
          </a:pathLst>
        </a:custGeom>
        <a:noFill/>
        <a:ln w="6350" cap="flat" cmpd="sng" algn="ctr">
          <a:solidFill>
            <a:schemeClr val="accent2">
              <a:hueOff val="-1455363"/>
              <a:satOff val="-83928"/>
              <a:lumOff val="8628"/>
              <a:alphaOff val="0"/>
            </a:schemeClr>
          </a:solidFill>
          <a:prstDash val="solid"/>
          <a:miter lim="800000"/>
        </a:ln>
        <a:effectLst/>
        <a:scene3d>
          <a:camera prst="orthographicFront"/>
          <a:lightRig rig="chilly" dir="t"/>
        </a:scene3d>
        <a:sp3d z="-40000" prstMaterial="matte"/>
      </dsp:spPr>
      <dsp:style>
        <a:lnRef idx="1">
          <a:scrgbClr r="0" g="0" b="0"/>
        </a:lnRef>
        <a:fillRef idx="0">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243F9-DDE7-4A1F-8A67-865C49BB85EF}">
      <dsp:nvSpPr>
        <dsp:cNvPr id="0" name=""/>
        <dsp:cNvSpPr/>
      </dsp:nvSpPr>
      <dsp:spPr>
        <a:xfrm>
          <a:off x="-5697402" y="-881656"/>
          <a:ext cx="6857824" cy="6857824"/>
        </a:xfrm>
        <a:prstGeom prst="blockArc">
          <a:avLst>
            <a:gd name="adj1" fmla="val 18900000"/>
            <a:gd name="adj2" fmla="val 2700000"/>
            <a:gd name="adj3" fmla="val 315"/>
          </a:avLst>
        </a:prstGeom>
        <a:noFill/>
        <a:ln w="12700" cap="flat" cmpd="sng" algn="ctr">
          <a:solidFill>
            <a:schemeClr val="accent3">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C13F70BE-18AC-4FD9-8333-C8556DC7F7E3}">
      <dsp:nvSpPr>
        <dsp:cNvPr id="0" name=""/>
        <dsp:cNvSpPr/>
      </dsp:nvSpPr>
      <dsp:spPr>
        <a:xfrm>
          <a:off x="542599" y="318305"/>
          <a:ext cx="6959919" cy="637017"/>
        </a:xfrm>
        <a:prstGeom prst="rect">
          <a:avLst/>
        </a:prstGeom>
        <a:solidFill>
          <a:schemeClr val="accent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05633" tIns="50800" rIns="50800" bIns="50800" numCol="1" spcCol="1270" anchor="ctr" anchorCtr="0">
          <a:noAutofit/>
        </a:bodyPr>
        <a:lstStyle/>
        <a:p>
          <a:pPr lvl="0" algn="l" defTabSz="889000">
            <a:lnSpc>
              <a:spcPct val="90000"/>
            </a:lnSpc>
            <a:spcBef>
              <a:spcPct val="0"/>
            </a:spcBef>
            <a:spcAft>
              <a:spcPct val="35000"/>
            </a:spcAft>
          </a:pPr>
          <a:r>
            <a:rPr lang="es-ES" sz="2000" kern="1200" dirty="0" smtClean="0">
              <a:solidFill>
                <a:schemeClr val="bg2">
                  <a:lumMod val="10000"/>
                </a:schemeClr>
              </a:solidFill>
            </a:rPr>
            <a:t>Tensión arterial: </a:t>
          </a:r>
          <a:endParaRPr lang="es-CO" sz="2000" kern="1200" dirty="0">
            <a:solidFill>
              <a:schemeClr val="bg2">
                <a:lumMod val="10000"/>
              </a:schemeClr>
            </a:solidFill>
          </a:endParaRPr>
        </a:p>
      </dsp:txBody>
      <dsp:txXfrm>
        <a:off x="542599" y="318305"/>
        <a:ext cx="6959919" cy="637017"/>
      </dsp:txXfrm>
    </dsp:sp>
    <dsp:sp modelId="{58A63EF4-D825-41FB-9EF2-2560CB71EDCD}">
      <dsp:nvSpPr>
        <dsp:cNvPr id="0" name=""/>
        <dsp:cNvSpPr/>
      </dsp:nvSpPr>
      <dsp:spPr>
        <a:xfrm>
          <a:off x="8627" y="119886"/>
          <a:ext cx="1067944" cy="1033855"/>
        </a:xfrm>
        <a:prstGeom prst="ellipse">
          <a:avLst/>
        </a:prstGeom>
        <a:blipFill rotWithShape="0">
          <a:blip xmlns:r="http://schemas.openxmlformats.org/officeDocument/2006/relationships" r:embed="rId1"/>
          <a:stretch>
            <a:fillRect/>
          </a:stretch>
        </a:blipFill>
        <a:ln w="6350" cap="flat" cmpd="sng" algn="ctr">
          <a:solidFill>
            <a:schemeClr val="accent2">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8F3EE7ED-C4C9-491B-901C-7D538C22462C}">
      <dsp:nvSpPr>
        <dsp:cNvPr id="0" name=""/>
        <dsp:cNvSpPr/>
      </dsp:nvSpPr>
      <dsp:spPr>
        <a:xfrm>
          <a:off x="999067" y="1273526"/>
          <a:ext cx="6503451" cy="637017"/>
        </a:xfrm>
        <a:prstGeom prst="rect">
          <a:avLst/>
        </a:prstGeom>
        <a:solidFill>
          <a:schemeClr val="accent2">
            <a:hueOff val="-363841"/>
            <a:satOff val="-20982"/>
            <a:lumOff val="2157"/>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05633" tIns="50800" rIns="50800" bIns="50800" numCol="1" spcCol="1270" anchor="ctr" anchorCtr="0">
          <a:noAutofit/>
        </a:bodyPr>
        <a:lstStyle/>
        <a:p>
          <a:pPr lvl="0" algn="l" defTabSz="889000">
            <a:lnSpc>
              <a:spcPct val="90000"/>
            </a:lnSpc>
            <a:spcBef>
              <a:spcPct val="0"/>
            </a:spcBef>
            <a:spcAft>
              <a:spcPct val="35000"/>
            </a:spcAft>
          </a:pPr>
          <a:r>
            <a:rPr lang="es-ES" sz="2000" kern="1200" dirty="0" smtClean="0">
              <a:solidFill>
                <a:schemeClr val="bg2">
                  <a:lumMod val="10000"/>
                </a:schemeClr>
              </a:solidFill>
            </a:rPr>
            <a:t>Curvas de ganancia de peso 28 s</a:t>
          </a:r>
          <a:endParaRPr lang="es-CO" sz="2000" kern="1200" dirty="0">
            <a:solidFill>
              <a:schemeClr val="bg2">
                <a:lumMod val="10000"/>
              </a:schemeClr>
            </a:solidFill>
          </a:endParaRPr>
        </a:p>
      </dsp:txBody>
      <dsp:txXfrm>
        <a:off x="999067" y="1273526"/>
        <a:ext cx="6503451" cy="637017"/>
      </dsp:txXfrm>
    </dsp:sp>
    <dsp:sp modelId="{008B233B-0809-41E6-A4DB-7036C0313F6B}">
      <dsp:nvSpPr>
        <dsp:cNvPr id="0" name=""/>
        <dsp:cNvSpPr/>
      </dsp:nvSpPr>
      <dsp:spPr>
        <a:xfrm>
          <a:off x="494314" y="1082396"/>
          <a:ext cx="1009505" cy="1019276"/>
        </a:xfrm>
        <a:prstGeom prst="ellipse">
          <a:avLst/>
        </a:prstGeom>
        <a:blipFill rotWithShape="0">
          <a:blip xmlns:r="http://schemas.openxmlformats.org/officeDocument/2006/relationships" r:embed="rId2"/>
          <a:stretch>
            <a:fillRect/>
          </a:stretch>
        </a:blipFill>
        <a:ln w="6350" cap="flat" cmpd="sng" algn="ctr">
          <a:solidFill>
            <a:schemeClr val="accent2">
              <a:hueOff val="-363841"/>
              <a:satOff val="-20982"/>
              <a:lumOff val="2157"/>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EC27CE4F-312E-4349-8C1C-7255BE5F1B77}">
      <dsp:nvSpPr>
        <dsp:cNvPr id="0" name=""/>
        <dsp:cNvSpPr/>
      </dsp:nvSpPr>
      <dsp:spPr>
        <a:xfrm>
          <a:off x="1139166" y="2228747"/>
          <a:ext cx="6363352" cy="637017"/>
        </a:xfrm>
        <a:prstGeom prst="rect">
          <a:avLst/>
        </a:prstGeom>
        <a:solidFill>
          <a:schemeClr val="accent2">
            <a:hueOff val="-727682"/>
            <a:satOff val="-41964"/>
            <a:lumOff val="4314"/>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05633" tIns="50800" rIns="50800" bIns="50800" numCol="1" spcCol="1270" anchor="ctr" anchorCtr="0">
          <a:noAutofit/>
        </a:bodyPr>
        <a:lstStyle/>
        <a:p>
          <a:pPr lvl="0" algn="l" defTabSz="889000">
            <a:lnSpc>
              <a:spcPct val="90000"/>
            </a:lnSpc>
            <a:spcBef>
              <a:spcPct val="0"/>
            </a:spcBef>
            <a:spcAft>
              <a:spcPct val="35000"/>
            </a:spcAft>
          </a:pPr>
          <a:r>
            <a:rPr lang="es-ES" sz="2000" kern="1200" smtClean="0">
              <a:solidFill>
                <a:schemeClr val="bg2">
                  <a:lumMod val="10000"/>
                </a:schemeClr>
              </a:solidFill>
            </a:rPr>
            <a:t>Altura uterina.</a:t>
          </a:r>
          <a:endParaRPr lang="es-CO" sz="2000" kern="1200" dirty="0">
            <a:solidFill>
              <a:schemeClr val="bg2">
                <a:lumMod val="10000"/>
              </a:schemeClr>
            </a:solidFill>
          </a:endParaRPr>
        </a:p>
      </dsp:txBody>
      <dsp:txXfrm>
        <a:off x="1139166" y="2228747"/>
        <a:ext cx="6363352" cy="637017"/>
      </dsp:txXfrm>
    </dsp:sp>
    <dsp:sp modelId="{4DF9DB34-7EE9-4312-89C2-4EE6BAA683D0}">
      <dsp:nvSpPr>
        <dsp:cNvPr id="0" name=""/>
        <dsp:cNvSpPr/>
      </dsp:nvSpPr>
      <dsp:spPr>
        <a:xfrm>
          <a:off x="673661" y="2101674"/>
          <a:ext cx="931009" cy="916628"/>
        </a:xfrm>
        <a:prstGeom prst="ellipse">
          <a:avLst/>
        </a:prstGeom>
        <a:blipFill rotWithShape="0">
          <a:blip xmlns:r="http://schemas.openxmlformats.org/officeDocument/2006/relationships" r:embed="rId3"/>
          <a:stretch>
            <a:fillRect/>
          </a:stretch>
        </a:blipFill>
        <a:ln w="6350" cap="flat" cmpd="sng" algn="ctr">
          <a:solidFill>
            <a:schemeClr val="accent2">
              <a:hueOff val="-727682"/>
              <a:satOff val="-41964"/>
              <a:lumOff val="4314"/>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4B2133AB-16EB-43A5-AD04-F41776EC1A3E}">
      <dsp:nvSpPr>
        <dsp:cNvPr id="0" name=""/>
        <dsp:cNvSpPr/>
      </dsp:nvSpPr>
      <dsp:spPr>
        <a:xfrm>
          <a:off x="999067" y="3183968"/>
          <a:ext cx="6503451" cy="637017"/>
        </a:xfrm>
        <a:prstGeom prst="rect">
          <a:avLst/>
        </a:prstGeom>
        <a:solidFill>
          <a:schemeClr val="accent2">
            <a:hueOff val="-1091522"/>
            <a:satOff val="-62946"/>
            <a:lumOff val="6471"/>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05633" tIns="50800" rIns="50800" bIns="50800" numCol="1" spcCol="1270" anchor="ctr" anchorCtr="0">
          <a:noAutofit/>
        </a:bodyPr>
        <a:lstStyle/>
        <a:p>
          <a:pPr lvl="0" algn="l" defTabSz="889000">
            <a:lnSpc>
              <a:spcPct val="90000"/>
            </a:lnSpc>
            <a:spcBef>
              <a:spcPct val="0"/>
            </a:spcBef>
            <a:spcAft>
              <a:spcPct val="35000"/>
            </a:spcAft>
          </a:pPr>
          <a:r>
            <a:rPr lang="es-ES" sz="2000" kern="1200" dirty="0" smtClean="0">
              <a:solidFill>
                <a:schemeClr val="bg2">
                  <a:lumMod val="10000"/>
                </a:schemeClr>
              </a:solidFill>
            </a:rPr>
            <a:t>Frecuencia cardiaca fetal.</a:t>
          </a:r>
          <a:endParaRPr lang="es-CO" sz="2000" kern="1200" dirty="0">
            <a:solidFill>
              <a:schemeClr val="bg2">
                <a:lumMod val="10000"/>
              </a:schemeClr>
            </a:solidFill>
          </a:endParaRPr>
        </a:p>
      </dsp:txBody>
      <dsp:txXfrm>
        <a:off x="999067" y="3183968"/>
        <a:ext cx="6503451" cy="637017"/>
      </dsp:txXfrm>
    </dsp:sp>
    <dsp:sp modelId="{89CE7DBE-D45E-4D51-B52B-DD591D4FDA24}">
      <dsp:nvSpPr>
        <dsp:cNvPr id="0" name=""/>
        <dsp:cNvSpPr/>
      </dsp:nvSpPr>
      <dsp:spPr>
        <a:xfrm>
          <a:off x="534892" y="3056628"/>
          <a:ext cx="928349" cy="942627"/>
        </a:xfrm>
        <a:prstGeom prst="ellipse">
          <a:avLst/>
        </a:prstGeom>
        <a:blipFill rotWithShape="0">
          <a:blip xmlns:r="http://schemas.openxmlformats.org/officeDocument/2006/relationships" r:embed="rId4"/>
          <a:stretch>
            <a:fillRect/>
          </a:stretch>
        </a:blipFill>
        <a:ln w="6350" cap="flat" cmpd="sng" algn="ctr">
          <a:solidFill>
            <a:schemeClr val="accent2">
              <a:hueOff val="-1091522"/>
              <a:satOff val="-62946"/>
              <a:lumOff val="6471"/>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10BE1D93-3A52-4DD3-8A2E-A254BB73C8DF}">
      <dsp:nvSpPr>
        <dsp:cNvPr id="0" name=""/>
        <dsp:cNvSpPr/>
      </dsp:nvSpPr>
      <dsp:spPr>
        <a:xfrm>
          <a:off x="542599" y="4139189"/>
          <a:ext cx="6959919" cy="637017"/>
        </a:xfrm>
        <a:prstGeom prst="rect">
          <a:avLst/>
        </a:prstGeom>
        <a:solidFill>
          <a:schemeClr val="accent2">
            <a:hueOff val="-1455363"/>
            <a:satOff val="-83928"/>
            <a:lumOff val="8628"/>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05633" tIns="50800" rIns="50800" bIns="50800" numCol="1" spcCol="1270" anchor="ctr" anchorCtr="0">
          <a:noAutofit/>
        </a:bodyPr>
        <a:lstStyle/>
        <a:p>
          <a:pPr lvl="0" algn="l" defTabSz="889000">
            <a:lnSpc>
              <a:spcPct val="90000"/>
            </a:lnSpc>
            <a:spcBef>
              <a:spcPct val="0"/>
            </a:spcBef>
            <a:spcAft>
              <a:spcPct val="35000"/>
            </a:spcAft>
          </a:pPr>
          <a:r>
            <a:rPr lang="es-ES" sz="2000" kern="1200" dirty="0" smtClean="0">
              <a:solidFill>
                <a:schemeClr val="bg2">
                  <a:lumMod val="10000"/>
                </a:schemeClr>
              </a:solidFill>
            </a:rPr>
            <a:t>Situación y presentación fetal a partir de la semana 36.</a:t>
          </a:r>
          <a:endParaRPr lang="es-CO" sz="2000" kern="1200" dirty="0">
            <a:solidFill>
              <a:schemeClr val="bg2">
                <a:lumMod val="10000"/>
              </a:schemeClr>
            </a:solidFill>
          </a:endParaRPr>
        </a:p>
      </dsp:txBody>
      <dsp:txXfrm>
        <a:off x="542599" y="4139189"/>
        <a:ext cx="6959919" cy="637017"/>
      </dsp:txXfrm>
    </dsp:sp>
    <dsp:sp modelId="{FF9661C9-AA90-421A-96D2-10D6FCD442FC}">
      <dsp:nvSpPr>
        <dsp:cNvPr id="0" name=""/>
        <dsp:cNvSpPr/>
      </dsp:nvSpPr>
      <dsp:spPr>
        <a:xfrm>
          <a:off x="57936" y="3935506"/>
          <a:ext cx="969326" cy="1044382"/>
        </a:xfrm>
        <a:prstGeom prst="ellipse">
          <a:avLst/>
        </a:prstGeom>
        <a:blipFill rotWithShape="0">
          <a:blip xmlns:r="http://schemas.openxmlformats.org/officeDocument/2006/relationships" r:embed="rId5"/>
          <a:stretch>
            <a:fillRect/>
          </a:stretch>
        </a:blipFill>
        <a:ln w="6350" cap="flat" cmpd="sng" algn="ctr">
          <a:solidFill>
            <a:schemeClr val="accent2">
              <a:hueOff val="-1455363"/>
              <a:satOff val="-83928"/>
              <a:lumOff val="8628"/>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F0874E-6361-4963-809D-E833F090D32E}">
      <dsp:nvSpPr>
        <dsp:cNvPr id="0" name=""/>
        <dsp:cNvSpPr/>
      </dsp:nvSpPr>
      <dsp:spPr>
        <a:xfrm>
          <a:off x="1126133" y="54823"/>
          <a:ext cx="2360598" cy="2777175"/>
        </a:xfrm>
        <a:prstGeom prst="rect">
          <a:avLst/>
        </a:prstGeom>
        <a:solidFill>
          <a:schemeClr val="lt1">
            <a:alpha val="40000"/>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4A8668E8-90EC-4D79-A2F0-D4A2A8532840}">
      <dsp:nvSpPr>
        <dsp:cNvPr id="0" name=""/>
        <dsp:cNvSpPr/>
      </dsp:nvSpPr>
      <dsp:spPr>
        <a:xfrm>
          <a:off x="1244163" y="165910"/>
          <a:ext cx="2124539" cy="1805163"/>
        </a:xfrm>
        <a:prstGeom prst="rect">
          <a:avLst/>
        </a:prstGeom>
        <a:blipFill rotWithShape="1">
          <a:blip xmlns:r="http://schemas.openxmlformats.org/officeDocument/2006/relationships" r:embed="rId1"/>
          <a:stretch>
            <a:fillRect/>
          </a:stretch>
        </a:blipFill>
        <a:ln>
          <a:noFill/>
        </a:ln>
        <a:effectLst/>
        <a:scene3d>
          <a:camera prst="orthographicFront"/>
          <a:lightRig rig="flat" dir="t"/>
        </a:scene3d>
        <a:sp3d prstMaterial="plastic">
          <a:bevelT w="88900" h="88900"/>
          <a:bevelB w="88900" h="31750" prst="angle"/>
        </a:sp3d>
      </dsp:spPr>
      <dsp:style>
        <a:lnRef idx="0">
          <a:scrgbClr r="0" g="0" b="0"/>
        </a:lnRef>
        <a:fillRef idx="3">
          <a:scrgbClr r="0" g="0" b="0"/>
        </a:fillRef>
        <a:effectRef idx="2">
          <a:scrgbClr r="0" g="0" b="0"/>
        </a:effectRef>
        <a:fontRef idx="minor"/>
      </dsp:style>
    </dsp:sp>
    <dsp:sp modelId="{C264FA77-FE20-4C44-B9D5-8E777EF5F63D}">
      <dsp:nvSpPr>
        <dsp:cNvPr id="0" name=""/>
        <dsp:cNvSpPr/>
      </dsp:nvSpPr>
      <dsp:spPr>
        <a:xfrm>
          <a:off x="1244163" y="2248813"/>
          <a:ext cx="2124539" cy="472097"/>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lvl="0" algn="l" defTabSz="466725">
            <a:lnSpc>
              <a:spcPct val="90000"/>
            </a:lnSpc>
            <a:spcBef>
              <a:spcPct val="0"/>
            </a:spcBef>
            <a:spcAft>
              <a:spcPct val="35000"/>
            </a:spcAft>
          </a:pPr>
          <a:r>
            <a:rPr lang="es-CO" sz="1050" kern="1200" dirty="0" smtClean="0">
              <a:solidFill>
                <a:schemeClr val="bg2">
                  <a:lumMod val="10000"/>
                </a:schemeClr>
              </a:solidFill>
            </a:rPr>
            <a:t>Carbonato de Calcio</a:t>
          </a:r>
          <a:endParaRPr lang="es-CO" sz="1050" kern="1200" dirty="0">
            <a:solidFill>
              <a:schemeClr val="bg2">
                <a:lumMod val="10000"/>
              </a:schemeClr>
            </a:solidFill>
          </a:endParaRPr>
        </a:p>
        <a:p>
          <a:pPr lvl="0" algn="l" defTabSz="466725">
            <a:lnSpc>
              <a:spcPct val="90000"/>
            </a:lnSpc>
            <a:spcBef>
              <a:spcPct val="0"/>
            </a:spcBef>
            <a:spcAft>
              <a:spcPct val="35000"/>
            </a:spcAft>
          </a:pPr>
          <a:r>
            <a:rPr lang="es-CO" sz="1050" kern="1200" smtClean="0">
              <a:solidFill>
                <a:schemeClr val="bg2">
                  <a:lumMod val="10000"/>
                </a:schemeClr>
              </a:solidFill>
            </a:rPr>
            <a:t>Sulfato Ferroso</a:t>
          </a:r>
          <a:endParaRPr lang="es-CO" sz="1050" kern="1200" dirty="0">
            <a:solidFill>
              <a:schemeClr val="bg2">
                <a:lumMod val="10000"/>
              </a:schemeClr>
            </a:solidFill>
          </a:endParaRPr>
        </a:p>
      </dsp:txBody>
      <dsp:txXfrm>
        <a:off x="1244163" y="2248813"/>
        <a:ext cx="2124539" cy="472097"/>
      </dsp:txXfrm>
    </dsp:sp>
    <dsp:sp modelId="{F92D5B9A-2E5C-4E5E-9A41-587FE9E161A3}">
      <dsp:nvSpPr>
        <dsp:cNvPr id="0" name=""/>
        <dsp:cNvSpPr/>
      </dsp:nvSpPr>
      <dsp:spPr>
        <a:xfrm>
          <a:off x="1244163" y="1971074"/>
          <a:ext cx="2124539" cy="2777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CO" sz="1600" kern="1200" dirty="0" smtClean="0">
              <a:solidFill>
                <a:schemeClr val="bg2">
                  <a:lumMod val="10000"/>
                </a:schemeClr>
              </a:solidFill>
            </a:rPr>
            <a:t>Micronutrientes</a:t>
          </a:r>
          <a:endParaRPr lang="es-CO" sz="1600" kern="1200" dirty="0">
            <a:solidFill>
              <a:schemeClr val="bg2">
                <a:lumMod val="10000"/>
              </a:schemeClr>
            </a:solidFill>
          </a:endParaRPr>
        </a:p>
      </dsp:txBody>
      <dsp:txXfrm>
        <a:off x="1244163" y="1971074"/>
        <a:ext cx="2124539" cy="277739"/>
      </dsp:txXfrm>
    </dsp:sp>
    <dsp:sp modelId="{FEE09102-1F95-41D0-92F0-506FEC615769}">
      <dsp:nvSpPr>
        <dsp:cNvPr id="0" name=""/>
        <dsp:cNvSpPr/>
      </dsp:nvSpPr>
      <dsp:spPr>
        <a:xfrm>
          <a:off x="3831189" y="54823"/>
          <a:ext cx="2360598" cy="2777175"/>
        </a:xfrm>
        <a:prstGeom prst="rect">
          <a:avLst/>
        </a:prstGeom>
        <a:solidFill>
          <a:schemeClr val="lt1">
            <a:alpha val="40000"/>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87CEFFDD-BC73-4472-8633-3F8E9F712A91}">
      <dsp:nvSpPr>
        <dsp:cNvPr id="0" name=""/>
        <dsp:cNvSpPr/>
      </dsp:nvSpPr>
      <dsp:spPr>
        <a:xfrm>
          <a:off x="3949219" y="165910"/>
          <a:ext cx="2124539" cy="1805163"/>
        </a:xfrm>
        <a:prstGeom prst="rect">
          <a:avLst/>
        </a:prstGeom>
        <a:blipFill rotWithShape="1">
          <a:blip xmlns:r="http://schemas.openxmlformats.org/officeDocument/2006/relationships" r:embed="rId2"/>
          <a:stretch>
            <a:fillRect/>
          </a:stretch>
        </a:blipFill>
        <a:ln>
          <a:noFill/>
        </a:ln>
        <a:effectLst/>
        <a:scene3d>
          <a:camera prst="orthographicFront"/>
          <a:lightRig rig="flat" dir="t"/>
        </a:scene3d>
        <a:sp3d prstMaterial="plastic">
          <a:bevelT w="88900" h="88900"/>
          <a:bevelB w="88900" h="31750" prst="angle"/>
        </a:sp3d>
      </dsp:spPr>
      <dsp:style>
        <a:lnRef idx="0">
          <a:scrgbClr r="0" g="0" b="0"/>
        </a:lnRef>
        <a:fillRef idx="3">
          <a:scrgbClr r="0" g="0" b="0"/>
        </a:fillRef>
        <a:effectRef idx="2">
          <a:scrgbClr r="0" g="0" b="0"/>
        </a:effectRef>
        <a:fontRef idx="minor"/>
      </dsp:style>
    </dsp:sp>
    <dsp:sp modelId="{F52F4FCF-188B-41B3-873B-E2F14B0E1297}">
      <dsp:nvSpPr>
        <dsp:cNvPr id="0" name=""/>
        <dsp:cNvSpPr/>
      </dsp:nvSpPr>
      <dsp:spPr>
        <a:xfrm>
          <a:off x="3949219" y="2248813"/>
          <a:ext cx="2124539" cy="472097"/>
        </a:xfrm>
        <a:prstGeom prst="rect">
          <a:avLst/>
        </a:prstGeom>
        <a:gradFill rotWithShape="0">
          <a:gsLst>
            <a:gs pos="0">
              <a:schemeClr val="accent2">
                <a:hueOff val="-485121"/>
                <a:satOff val="-27976"/>
                <a:lumOff val="2876"/>
                <a:alphaOff val="0"/>
                <a:satMod val="103000"/>
                <a:lumMod val="102000"/>
                <a:tint val="94000"/>
              </a:schemeClr>
            </a:gs>
            <a:gs pos="50000">
              <a:schemeClr val="accent2">
                <a:hueOff val="-485121"/>
                <a:satOff val="-27976"/>
                <a:lumOff val="2876"/>
                <a:alphaOff val="0"/>
                <a:satMod val="110000"/>
                <a:lumMod val="100000"/>
                <a:shade val="100000"/>
              </a:schemeClr>
            </a:gs>
            <a:gs pos="100000">
              <a:schemeClr val="accent2">
                <a:hueOff val="-485121"/>
                <a:satOff val="-27976"/>
                <a:lumOff val="287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lvl="0" algn="l" defTabSz="466725">
            <a:lnSpc>
              <a:spcPct val="90000"/>
            </a:lnSpc>
            <a:spcBef>
              <a:spcPct val="0"/>
            </a:spcBef>
            <a:spcAft>
              <a:spcPct val="35000"/>
            </a:spcAft>
          </a:pPr>
          <a:r>
            <a:rPr lang="es-CO" sz="1050" kern="1200" dirty="0" smtClean="0">
              <a:solidFill>
                <a:schemeClr val="bg2">
                  <a:lumMod val="10000"/>
                </a:schemeClr>
              </a:solidFill>
            </a:rPr>
            <a:t>Influenza Covid19 </a:t>
          </a:r>
          <a:endParaRPr lang="es-CO" sz="1050" kern="1200" dirty="0">
            <a:solidFill>
              <a:schemeClr val="bg2">
                <a:lumMod val="10000"/>
              </a:schemeClr>
            </a:solidFill>
          </a:endParaRPr>
        </a:p>
        <a:p>
          <a:pPr lvl="0" algn="l" defTabSz="466725">
            <a:lnSpc>
              <a:spcPct val="90000"/>
            </a:lnSpc>
            <a:spcBef>
              <a:spcPct val="0"/>
            </a:spcBef>
            <a:spcAft>
              <a:spcPct val="35000"/>
            </a:spcAft>
          </a:pPr>
          <a:r>
            <a:rPr lang="es-CO" sz="1050" kern="1200" dirty="0" smtClean="0">
              <a:solidFill>
                <a:schemeClr val="bg2">
                  <a:lumMod val="10000"/>
                </a:schemeClr>
              </a:solidFill>
            </a:rPr>
            <a:t>Td - Tdap</a:t>
          </a:r>
          <a:endParaRPr lang="es-CO" sz="1050" kern="1200" dirty="0">
            <a:solidFill>
              <a:schemeClr val="bg2">
                <a:lumMod val="10000"/>
              </a:schemeClr>
            </a:solidFill>
          </a:endParaRPr>
        </a:p>
      </dsp:txBody>
      <dsp:txXfrm>
        <a:off x="3949219" y="2248813"/>
        <a:ext cx="2124539" cy="472097"/>
      </dsp:txXfrm>
    </dsp:sp>
    <dsp:sp modelId="{6B75B839-6296-4A0A-9768-917F63A1AB10}">
      <dsp:nvSpPr>
        <dsp:cNvPr id="0" name=""/>
        <dsp:cNvSpPr/>
      </dsp:nvSpPr>
      <dsp:spPr>
        <a:xfrm>
          <a:off x="3949219" y="1971074"/>
          <a:ext cx="2124539" cy="2777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CO" sz="1600" kern="1200" smtClean="0">
              <a:solidFill>
                <a:schemeClr val="bg2">
                  <a:lumMod val="10000"/>
                </a:schemeClr>
              </a:solidFill>
            </a:rPr>
            <a:t>Vacunación</a:t>
          </a:r>
          <a:endParaRPr lang="es-CO" sz="1600" kern="1200" dirty="0">
            <a:solidFill>
              <a:schemeClr val="bg2">
                <a:lumMod val="10000"/>
              </a:schemeClr>
            </a:solidFill>
          </a:endParaRPr>
        </a:p>
      </dsp:txBody>
      <dsp:txXfrm>
        <a:off x="3949219" y="1971074"/>
        <a:ext cx="2124539" cy="277739"/>
      </dsp:txXfrm>
    </dsp:sp>
    <dsp:sp modelId="{5038C85A-4C78-4CEE-8DAE-22389FFCA282}">
      <dsp:nvSpPr>
        <dsp:cNvPr id="0" name=""/>
        <dsp:cNvSpPr/>
      </dsp:nvSpPr>
      <dsp:spPr>
        <a:xfrm>
          <a:off x="1126133" y="3068058"/>
          <a:ext cx="2360598" cy="2777175"/>
        </a:xfrm>
        <a:prstGeom prst="rect">
          <a:avLst/>
        </a:prstGeom>
        <a:solidFill>
          <a:schemeClr val="lt1">
            <a:alpha val="40000"/>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0341B60A-A4BD-4A3A-A5B7-A14118900DA1}">
      <dsp:nvSpPr>
        <dsp:cNvPr id="0" name=""/>
        <dsp:cNvSpPr/>
      </dsp:nvSpPr>
      <dsp:spPr>
        <a:xfrm>
          <a:off x="1244163" y="3179145"/>
          <a:ext cx="2124539" cy="1805163"/>
        </a:xfrm>
        <a:prstGeom prst="rect">
          <a:avLst/>
        </a:prstGeom>
        <a:blipFill rotWithShape="1">
          <a:blip xmlns:r="http://schemas.openxmlformats.org/officeDocument/2006/relationships" r:embed="rId3"/>
          <a:stretch>
            <a:fillRect/>
          </a:stretch>
        </a:blipFill>
        <a:ln>
          <a:noFill/>
        </a:ln>
        <a:effectLst/>
        <a:scene3d>
          <a:camera prst="orthographicFront"/>
          <a:lightRig rig="flat" dir="t"/>
        </a:scene3d>
        <a:sp3d prstMaterial="plastic">
          <a:bevelT w="88900" h="88900"/>
          <a:bevelB w="88900" h="31750" prst="angle"/>
        </a:sp3d>
      </dsp:spPr>
      <dsp:style>
        <a:lnRef idx="0">
          <a:scrgbClr r="0" g="0" b="0"/>
        </a:lnRef>
        <a:fillRef idx="3">
          <a:scrgbClr r="0" g="0" b="0"/>
        </a:fillRef>
        <a:effectRef idx="2">
          <a:scrgbClr r="0" g="0" b="0"/>
        </a:effectRef>
        <a:fontRef idx="minor"/>
      </dsp:style>
    </dsp:sp>
    <dsp:sp modelId="{E217AB64-810C-4404-9BFF-651F5024E2AE}">
      <dsp:nvSpPr>
        <dsp:cNvPr id="0" name=""/>
        <dsp:cNvSpPr/>
      </dsp:nvSpPr>
      <dsp:spPr>
        <a:xfrm>
          <a:off x="1244163" y="5262049"/>
          <a:ext cx="2124539" cy="472097"/>
        </a:xfrm>
        <a:prstGeom prst="rect">
          <a:avLst/>
        </a:prstGeom>
        <a:gradFill rotWithShape="0">
          <a:gsLst>
            <a:gs pos="0">
              <a:schemeClr val="accent2">
                <a:hueOff val="-970242"/>
                <a:satOff val="-55952"/>
                <a:lumOff val="5752"/>
                <a:alphaOff val="0"/>
                <a:satMod val="103000"/>
                <a:lumMod val="102000"/>
                <a:tint val="94000"/>
              </a:schemeClr>
            </a:gs>
            <a:gs pos="50000">
              <a:schemeClr val="accent2">
                <a:hueOff val="-970242"/>
                <a:satOff val="-55952"/>
                <a:lumOff val="5752"/>
                <a:alphaOff val="0"/>
                <a:satMod val="110000"/>
                <a:lumMod val="100000"/>
                <a:shade val="100000"/>
              </a:schemeClr>
            </a:gs>
            <a:gs pos="100000">
              <a:schemeClr val="accent2">
                <a:hueOff val="-970242"/>
                <a:satOff val="-55952"/>
                <a:lumOff val="5752"/>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66725">
            <a:lnSpc>
              <a:spcPct val="90000"/>
            </a:lnSpc>
            <a:spcBef>
              <a:spcPct val="0"/>
            </a:spcBef>
            <a:spcAft>
              <a:spcPct val="35000"/>
            </a:spcAft>
          </a:pPr>
          <a:r>
            <a:rPr lang="es-CO" sz="1050" kern="1200" dirty="0" smtClean="0">
              <a:solidFill>
                <a:schemeClr val="bg2">
                  <a:lumMod val="10000"/>
                </a:schemeClr>
              </a:solidFill>
            </a:rPr>
            <a:t>75 a 100 mg desde </a:t>
          </a:r>
          <a:r>
            <a:rPr lang="es-CO" sz="1050" kern="1200" dirty="0" err="1" smtClean="0">
              <a:solidFill>
                <a:schemeClr val="bg2">
                  <a:lumMod val="10000"/>
                </a:schemeClr>
              </a:solidFill>
            </a:rPr>
            <a:t>ss</a:t>
          </a:r>
          <a:r>
            <a:rPr lang="es-CO" sz="1050" kern="1200" dirty="0" smtClean="0">
              <a:solidFill>
                <a:schemeClr val="bg2">
                  <a:lumMod val="10000"/>
                </a:schemeClr>
              </a:solidFill>
            </a:rPr>
            <a:t> 12 hasta el día del parto</a:t>
          </a:r>
          <a:endParaRPr lang="es-CO" sz="1050" kern="1200" dirty="0">
            <a:solidFill>
              <a:schemeClr val="bg2">
                <a:lumMod val="10000"/>
              </a:schemeClr>
            </a:solidFill>
          </a:endParaRPr>
        </a:p>
      </dsp:txBody>
      <dsp:txXfrm>
        <a:off x="1244163" y="5262049"/>
        <a:ext cx="2124539" cy="472097"/>
      </dsp:txXfrm>
    </dsp:sp>
    <dsp:sp modelId="{F5EBA3A9-5E3F-4242-9863-E40042D652EE}">
      <dsp:nvSpPr>
        <dsp:cNvPr id="0" name=""/>
        <dsp:cNvSpPr/>
      </dsp:nvSpPr>
      <dsp:spPr>
        <a:xfrm>
          <a:off x="1244163" y="4984309"/>
          <a:ext cx="2124539" cy="2777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CO" sz="1600" kern="1200" smtClean="0">
              <a:solidFill>
                <a:schemeClr val="bg2">
                  <a:lumMod val="10000"/>
                </a:schemeClr>
              </a:solidFill>
            </a:rPr>
            <a:t>Acido acetil salicílico</a:t>
          </a:r>
          <a:endParaRPr lang="es-CO" sz="1600" kern="1200" dirty="0">
            <a:solidFill>
              <a:schemeClr val="bg2">
                <a:lumMod val="10000"/>
              </a:schemeClr>
            </a:solidFill>
          </a:endParaRPr>
        </a:p>
      </dsp:txBody>
      <dsp:txXfrm>
        <a:off x="1244163" y="4984309"/>
        <a:ext cx="2124539" cy="277739"/>
      </dsp:txXfrm>
    </dsp:sp>
    <dsp:sp modelId="{59FC89CA-2153-424D-87A5-E2487FAB7CEC}">
      <dsp:nvSpPr>
        <dsp:cNvPr id="0" name=""/>
        <dsp:cNvSpPr/>
      </dsp:nvSpPr>
      <dsp:spPr>
        <a:xfrm>
          <a:off x="3831189" y="3068058"/>
          <a:ext cx="2360598" cy="2777175"/>
        </a:xfrm>
        <a:prstGeom prst="rect">
          <a:avLst/>
        </a:prstGeom>
        <a:solidFill>
          <a:schemeClr val="lt1">
            <a:alpha val="40000"/>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4E2CB06B-E4D0-4EAA-823F-B9702AFD452D}">
      <dsp:nvSpPr>
        <dsp:cNvPr id="0" name=""/>
        <dsp:cNvSpPr/>
      </dsp:nvSpPr>
      <dsp:spPr>
        <a:xfrm>
          <a:off x="3949219" y="3179145"/>
          <a:ext cx="2124539" cy="1805163"/>
        </a:xfrm>
        <a:prstGeom prst="rect">
          <a:avLst/>
        </a:prstGeom>
        <a:blipFill rotWithShape="1">
          <a:blip xmlns:r="http://schemas.openxmlformats.org/officeDocument/2006/relationships" r:embed="rId4"/>
          <a:stretch>
            <a:fillRect/>
          </a:stretch>
        </a:blipFill>
        <a:ln>
          <a:noFill/>
        </a:ln>
        <a:effectLst/>
        <a:scene3d>
          <a:camera prst="orthographicFront"/>
          <a:lightRig rig="flat" dir="t"/>
        </a:scene3d>
        <a:sp3d prstMaterial="plastic">
          <a:bevelT w="88900" h="88900"/>
          <a:bevelB w="88900" h="31750" prst="angle"/>
        </a:sp3d>
      </dsp:spPr>
      <dsp:style>
        <a:lnRef idx="0">
          <a:scrgbClr r="0" g="0" b="0"/>
        </a:lnRef>
        <a:fillRef idx="3">
          <a:scrgbClr r="0" g="0" b="0"/>
        </a:fillRef>
        <a:effectRef idx="2">
          <a:scrgbClr r="0" g="0" b="0"/>
        </a:effectRef>
        <a:fontRef idx="minor"/>
      </dsp:style>
    </dsp:sp>
    <dsp:sp modelId="{60D424DD-E9BF-43AC-855B-248C62BA15A7}">
      <dsp:nvSpPr>
        <dsp:cNvPr id="0" name=""/>
        <dsp:cNvSpPr/>
      </dsp:nvSpPr>
      <dsp:spPr>
        <a:xfrm>
          <a:off x="3949219" y="5365596"/>
          <a:ext cx="2124539" cy="389258"/>
        </a:xfrm>
        <a:prstGeom prst="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lvl="0" algn="l" defTabSz="488950">
            <a:lnSpc>
              <a:spcPct val="90000"/>
            </a:lnSpc>
            <a:spcBef>
              <a:spcPct val="0"/>
            </a:spcBef>
            <a:spcAft>
              <a:spcPct val="35000"/>
            </a:spcAft>
          </a:pPr>
          <a:endParaRPr lang="es-CO" sz="1100" kern="1200" dirty="0" smtClean="0">
            <a:solidFill>
              <a:schemeClr val="bg2">
                <a:lumMod val="10000"/>
              </a:schemeClr>
            </a:solidFill>
          </a:endParaRPr>
        </a:p>
        <a:p>
          <a:pPr lvl="0" algn="l" defTabSz="488950">
            <a:lnSpc>
              <a:spcPct val="90000"/>
            </a:lnSpc>
            <a:spcBef>
              <a:spcPct val="0"/>
            </a:spcBef>
            <a:spcAft>
              <a:spcPct val="35000"/>
            </a:spcAft>
          </a:pPr>
          <a:r>
            <a:rPr lang="es-CO" sz="1100" kern="1200" dirty="0" smtClean="0">
              <a:solidFill>
                <a:schemeClr val="bg2">
                  <a:lumMod val="10000"/>
                </a:schemeClr>
              </a:solidFill>
            </a:rPr>
            <a:t>Antes de dada el alta hospitalaria</a:t>
          </a:r>
          <a:endParaRPr lang="es-CO" sz="1100" kern="1200" dirty="0">
            <a:solidFill>
              <a:schemeClr val="bg2">
                <a:lumMod val="10000"/>
              </a:schemeClr>
            </a:solidFill>
          </a:endParaRPr>
        </a:p>
        <a:p>
          <a:pPr lvl="0" algn="l" defTabSz="488950">
            <a:lnSpc>
              <a:spcPct val="90000"/>
            </a:lnSpc>
            <a:spcBef>
              <a:spcPct val="0"/>
            </a:spcBef>
            <a:spcAft>
              <a:spcPct val="35000"/>
            </a:spcAft>
          </a:pPr>
          <a:endParaRPr lang="es-CO" sz="1100" kern="1200" dirty="0">
            <a:solidFill>
              <a:schemeClr val="bg2">
                <a:lumMod val="10000"/>
              </a:schemeClr>
            </a:solidFill>
          </a:endParaRPr>
        </a:p>
      </dsp:txBody>
      <dsp:txXfrm>
        <a:off x="3949219" y="5365596"/>
        <a:ext cx="2124539" cy="389258"/>
      </dsp:txXfrm>
    </dsp:sp>
    <dsp:sp modelId="{E4D439F5-1B9F-4802-9EE6-E95A738795F9}">
      <dsp:nvSpPr>
        <dsp:cNvPr id="0" name=""/>
        <dsp:cNvSpPr/>
      </dsp:nvSpPr>
      <dsp:spPr>
        <a:xfrm>
          <a:off x="3949219" y="4963600"/>
          <a:ext cx="2124539" cy="4434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CO" sz="1600" kern="1200" smtClean="0">
              <a:solidFill>
                <a:schemeClr val="bg2">
                  <a:lumMod val="10000"/>
                </a:schemeClr>
              </a:solidFill>
            </a:rPr>
            <a:t>Asesoría anticonceptiva</a:t>
          </a:r>
          <a:endParaRPr lang="es-CO" sz="1600" kern="1200" dirty="0">
            <a:solidFill>
              <a:schemeClr val="bg2">
                <a:lumMod val="10000"/>
              </a:schemeClr>
            </a:solidFill>
          </a:endParaRPr>
        </a:p>
      </dsp:txBody>
      <dsp:txXfrm>
        <a:off x="3949219" y="4963600"/>
        <a:ext cx="2124539" cy="44341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641710-B9F2-49AC-8CD8-78EC48B3EC45}">
      <dsp:nvSpPr>
        <dsp:cNvPr id="0" name=""/>
        <dsp:cNvSpPr/>
      </dsp:nvSpPr>
      <dsp:spPr>
        <a:xfrm>
          <a:off x="-4594335" y="-704407"/>
          <a:ext cx="5472816" cy="5472816"/>
        </a:xfrm>
        <a:prstGeom prst="blockArc">
          <a:avLst>
            <a:gd name="adj1" fmla="val 18900000"/>
            <a:gd name="adj2" fmla="val 2700000"/>
            <a:gd name="adj3" fmla="val 395"/>
          </a:avLst>
        </a:prstGeom>
        <a:noFill/>
        <a:ln w="12700" cap="flat" cmpd="sng" algn="ctr">
          <a:solidFill>
            <a:schemeClr val="accent3">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0E20F778-2947-4CA1-B65D-D0698FC63E86}">
      <dsp:nvSpPr>
        <dsp:cNvPr id="0" name=""/>
        <dsp:cNvSpPr/>
      </dsp:nvSpPr>
      <dsp:spPr>
        <a:xfrm>
          <a:off x="460128" y="312440"/>
          <a:ext cx="4340429" cy="625205"/>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96257" tIns="45720" rIns="45720" bIns="45720" numCol="1" spcCol="1270" anchor="ctr" anchorCtr="0">
          <a:noAutofit/>
        </a:bodyPr>
        <a:lstStyle/>
        <a:p>
          <a:pPr lvl="0" algn="l" defTabSz="800100">
            <a:lnSpc>
              <a:spcPct val="90000"/>
            </a:lnSpc>
            <a:spcBef>
              <a:spcPct val="0"/>
            </a:spcBef>
            <a:spcAft>
              <a:spcPct val="35000"/>
            </a:spcAft>
          </a:pPr>
          <a:r>
            <a:rPr lang="es-ES" sz="1800" kern="1200" dirty="0" smtClean="0"/>
            <a:t>Admisión de la gestante en trabajo de parto</a:t>
          </a:r>
          <a:endParaRPr lang="es-CO" sz="1800" kern="1200" dirty="0"/>
        </a:p>
      </dsp:txBody>
      <dsp:txXfrm>
        <a:off x="460128" y="312440"/>
        <a:ext cx="4340429" cy="625205"/>
      </dsp:txXfrm>
    </dsp:sp>
    <dsp:sp modelId="{61A61608-D2DC-4DF2-87EB-0AB61A32DFA6}">
      <dsp:nvSpPr>
        <dsp:cNvPr id="0" name=""/>
        <dsp:cNvSpPr/>
      </dsp:nvSpPr>
      <dsp:spPr>
        <a:xfrm>
          <a:off x="69375" y="234289"/>
          <a:ext cx="781507" cy="781507"/>
        </a:xfrm>
        <a:prstGeom prst="ellipse">
          <a:avLst/>
        </a:prstGeom>
        <a:blipFill rotWithShape="0">
          <a:blip xmlns:r="http://schemas.openxmlformats.org/officeDocument/2006/relationships" r:embed="rId1"/>
          <a:stretch>
            <a:fillRect/>
          </a:stretch>
        </a:blipFill>
        <a:ln w="6350" cap="flat" cmpd="sng" algn="ctr">
          <a:solidFill>
            <a:schemeClr val="accent2">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542F1BE7-C349-40B6-99C7-D368C140968F}">
      <dsp:nvSpPr>
        <dsp:cNvPr id="0" name=""/>
        <dsp:cNvSpPr/>
      </dsp:nvSpPr>
      <dsp:spPr>
        <a:xfrm>
          <a:off x="818573" y="1250411"/>
          <a:ext cx="3981985" cy="625205"/>
        </a:xfrm>
        <a:prstGeom prst="rect">
          <a:avLst/>
        </a:prstGeom>
        <a:gradFill rotWithShape="0">
          <a:gsLst>
            <a:gs pos="0">
              <a:schemeClr val="accent2">
                <a:hueOff val="-485121"/>
                <a:satOff val="-27976"/>
                <a:lumOff val="2876"/>
                <a:alphaOff val="0"/>
                <a:satMod val="103000"/>
                <a:lumMod val="102000"/>
                <a:tint val="94000"/>
              </a:schemeClr>
            </a:gs>
            <a:gs pos="50000">
              <a:schemeClr val="accent2">
                <a:hueOff val="-485121"/>
                <a:satOff val="-27976"/>
                <a:lumOff val="2876"/>
                <a:alphaOff val="0"/>
                <a:satMod val="110000"/>
                <a:lumMod val="100000"/>
                <a:shade val="100000"/>
              </a:schemeClr>
            </a:gs>
            <a:gs pos="100000">
              <a:schemeClr val="accent2">
                <a:hueOff val="-485121"/>
                <a:satOff val="-27976"/>
                <a:lumOff val="287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96257" tIns="45720" rIns="45720" bIns="45720" numCol="1" spcCol="1270" anchor="ctr" anchorCtr="0">
          <a:noAutofit/>
        </a:bodyPr>
        <a:lstStyle/>
        <a:p>
          <a:pPr lvl="0" algn="l" defTabSz="800100">
            <a:lnSpc>
              <a:spcPct val="90000"/>
            </a:lnSpc>
            <a:spcBef>
              <a:spcPct val="0"/>
            </a:spcBef>
            <a:spcAft>
              <a:spcPct val="35000"/>
            </a:spcAft>
          </a:pPr>
          <a:r>
            <a:rPr lang="es-ES" sz="1800" kern="1200" smtClean="0"/>
            <a:t>Atención del primer periodo del parto</a:t>
          </a:r>
          <a:endParaRPr lang="es-CO" sz="1800" kern="1200"/>
        </a:p>
      </dsp:txBody>
      <dsp:txXfrm>
        <a:off x="818573" y="1250411"/>
        <a:ext cx="3981985" cy="625205"/>
      </dsp:txXfrm>
    </dsp:sp>
    <dsp:sp modelId="{AD50B7CB-D5ED-490F-9C48-4EE7C2D54284}">
      <dsp:nvSpPr>
        <dsp:cNvPr id="0" name=""/>
        <dsp:cNvSpPr/>
      </dsp:nvSpPr>
      <dsp:spPr>
        <a:xfrm>
          <a:off x="427819" y="1172260"/>
          <a:ext cx="781507" cy="781507"/>
        </a:xfrm>
        <a:prstGeom prst="ellipse">
          <a:avLst/>
        </a:prstGeom>
        <a:blipFill rotWithShape="0">
          <a:blip xmlns:r="http://schemas.openxmlformats.org/officeDocument/2006/relationships" r:embed="rId2"/>
          <a:stretch>
            <a:fillRect/>
          </a:stretch>
        </a:blipFill>
        <a:ln w="6350" cap="flat" cmpd="sng" algn="ctr">
          <a:solidFill>
            <a:schemeClr val="accent2">
              <a:hueOff val="-485121"/>
              <a:satOff val="-27976"/>
              <a:lumOff val="2876"/>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7907B8FF-FB35-45A4-9BD1-FA0F5CE9611C}">
      <dsp:nvSpPr>
        <dsp:cNvPr id="0" name=""/>
        <dsp:cNvSpPr/>
      </dsp:nvSpPr>
      <dsp:spPr>
        <a:xfrm>
          <a:off x="818573" y="2188382"/>
          <a:ext cx="3981985" cy="625205"/>
        </a:xfrm>
        <a:prstGeom prst="rect">
          <a:avLst/>
        </a:prstGeom>
        <a:gradFill rotWithShape="0">
          <a:gsLst>
            <a:gs pos="0">
              <a:schemeClr val="accent2">
                <a:hueOff val="-970242"/>
                <a:satOff val="-55952"/>
                <a:lumOff val="5752"/>
                <a:alphaOff val="0"/>
                <a:satMod val="103000"/>
                <a:lumMod val="102000"/>
                <a:tint val="94000"/>
              </a:schemeClr>
            </a:gs>
            <a:gs pos="50000">
              <a:schemeClr val="accent2">
                <a:hueOff val="-970242"/>
                <a:satOff val="-55952"/>
                <a:lumOff val="5752"/>
                <a:alphaOff val="0"/>
                <a:satMod val="110000"/>
                <a:lumMod val="100000"/>
                <a:shade val="100000"/>
              </a:schemeClr>
            </a:gs>
            <a:gs pos="100000">
              <a:schemeClr val="accent2">
                <a:hueOff val="-970242"/>
                <a:satOff val="-55952"/>
                <a:lumOff val="5752"/>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96257" tIns="45720" rIns="45720" bIns="45720" numCol="1" spcCol="1270" anchor="ctr" anchorCtr="0">
          <a:noAutofit/>
        </a:bodyPr>
        <a:lstStyle/>
        <a:p>
          <a:pPr lvl="0" algn="l" defTabSz="800100">
            <a:lnSpc>
              <a:spcPct val="90000"/>
            </a:lnSpc>
            <a:spcBef>
              <a:spcPct val="0"/>
            </a:spcBef>
            <a:spcAft>
              <a:spcPct val="35000"/>
            </a:spcAft>
          </a:pPr>
          <a:r>
            <a:rPr lang="es-ES" sz="1800" kern="1200" smtClean="0"/>
            <a:t>Atención del expulsivo</a:t>
          </a:r>
          <a:endParaRPr lang="es-CO" sz="1800" kern="1200"/>
        </a:p>
      </dsp:txBody>
      <dsp:txXfrm>
        <a:off x="818573" y="2188382"/>
        <a:ext cx="3981985" cy="625205"/>
      </dsp:txXfrm>
    </dsp:sp>
    <dsp:sp modelId="{5C06897F-CDC2-45E5-9D8E-BAF8712E643C}">
      <dsp:nvSpPr>
        <dsp:cNvPr id="0" name=""/>
        <dsp:cNvSpPr/>
      </dsp:nvSpPr>
      <dsp:spPr>
        <a:xfrm>
          <a:off x="427819" y="2110232"/>
          <a:ext cx="781507" cy="781507"/>
        </a:xfrm>
        <a:prstGeom prst="ellipse">
          <a:avLst/>
        </a:prstGeom>
        <a:blipFill rotWithShape="0">
          <a:blip xmlns:r="http://schemas.openxmlformats.org/officeDocument/2006/relationships" r:embed="rId3"/>
          <a:stretch>
            <a:fillRect/>
          </a:stretch>
        </a:blipFill>
        <a:ln w="6350" cap="flat" cmpd="sng" algn="ctr">
          <a:solidFill>
            <a:schemeClr val="accent2">
              <a:hueOff val="-970242"/>
              <a:satOff val="-55952"/>
              <a:lumOff val="5752"/>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47CF7921-338C-4503-AF95-1B6C2A146C7C}">
      <dsp:nvSpPr>
        <dsp:cNvPr id="0" name=""/>
        <dsp:cNvSpPr/>
      </dsp:nvSpPr>
      <dsp:spPr>
        <a:xfrm>
          <a:off x="460128" y="3126353"/>
          <a:ext cx="4340429" cy="625205"/>
        </a:xfrm>
        <a:prstGeom prst="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96257" tIns="45720" rIns="45720" bIns="45720" numCol="1" spcCol="1270" anchor="ctr" anchorCtr="0">
          <a:noAutofit/>
        </a:bodyPr>
        <a:lstStyle/>
        <a:p>
          <a:pPr lvl="0" algn="l" defTabSz="800100">
            <a:lnSpc>
              <a:spcPct val="90000"/>
            </a:lnSpc>
            <a:spcBef>
              <a:spcPct val="0"/>
            </a:spcBef>
            <a:spcAft>
              <a:spcPct val="35000"/>
            </a:spcAft>
          </a:pPr>
          <a:r>
            <a:rPr lang="es-ES" sz="1800" kern="1200" smtClean="0"/>
            <a:t>Atención del alumbramiento</a:t>
          </a:r>
          <a:endParaRPr lang="es-CO" sz="1800" kern="1200"/>
        </a:p>
      </dsp:txBody>
      <dsp:txXfrm>
        <a:off x="460128" y="3126353"/>
        <a:ext cx="4340429" cy="625205"/>
      </dsp:txXfrm>
    </dsp:sp>
    <dsp:sp modelId="{2DB89247-CAC7-4408-B2A3-E8C7C541602A}">
      <dsp:nvSpPr>
        <dsp:cNvPr id="0" name=""/>
        <dsp:cNvSpPr/>
      </dsp:nvSpPr>
      <dsp:spPr>
        <a:xfrm>
          <a:off x="69375" y="3048203"/>
          <a:ext cx="781507" cy="781507"/>
        </a:xfrm>
        <a:prstGeom prst="ellipse">
          <a:avLst/>
        </a:prstGeom>
        <a:blipFill rotWithShape="0">
          <a:blip xmlns:r="http://schemas.openxmlformats.org/officeDocument/2006/relationships" r:embed="rId4"/>
          <a:stretch>
            <a:fillRect/>
          </a:stretch>
        </a:blipFill>
        <a:ln w="6350" cap="flat" cmpd="sng" algn="ctr">
          <a:solidFill>
            <a:schemeClr val="accent2">
              <a:hueOff val="-1455363"/>
              <a:satOff val="-83928"/>
              <a:lumOff val="8628"/>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0BE864-4FF9-429C-B166-D162FC43AF43}">
      <dsp:nvSpPr>
        <dsp:cNvPr id="0" name=""/>
        <dsp:cNvSpPr/>
      </dsp:nvSpPr>
      <dsp:spPr>
        <a:xfrm>
          <a:off x="4716" y="0"/>
          <a:ext cx="2055914" cy="1335481"/>
        </a:xfrm>
        <a:prstGeom prst="roundRect">
          <a:avLst>
            <a:gd name="adj" fmla="val 5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0" tIns="89154" rIns="115570" bIns="0" numCol="1" spcCol="1270" anchor="t" anchorCtr="0">
          <a:noAutofit/>
        </a:bodyPr>
        <a:lstStyle/>
        <a:p>
          <a:pPr lvl="0" algn="ctr" defTabSz="1155700">
            <a:lnSpc>
              <a:spcPct val="90000"/>
            </a:lnSpc>
            <a:spcBef>
              <a:spcPct val="0"/>
            </a:spcBef>
            <a:spcAft>
              <a:spcPct val="35000"/>
            </a:spcAft>
          </a:pPr>
          <a:endParaRPr lang="es-CO" sz="2600" kern="1200" dirty="0">
            <a:solidFill>
              <a:schemeClr val="bg2">
                <a:lumMod val="10000"/>
              </a:schemeClr>
            </a:solidFill>
          </a:endParaRPr>
        </a:p>
      </dsp:txBody>
      <dsp:txXfrm rot="16200000">
        <a:off x="-337238" y="341955"/>
        <a:ext cx="1095094" cy="411182"/>
      </dsp:txXfrm>
    </dsp:sp>
    <dsp:sp modelId="{898CD1C6-9F72-4F80-BD75-6EC85A0C7503}">
      <dsp:nvSpPr>
        <dsp:cNvPr id="0" name=""/>
        <dsp:cNvSpPr/>
      </dsp:nvSpPr>
      <dsp:spPr>
        <a:xfrm>
          <a:off x="415899" y="0"/>
          <a:ext cx="1531656" cy="1335481"/>
        </a:xfrm>
        <a:prstGeom prst="rect">
          <a:avLst/>
        </a:prstGeom>
        <a:noFill/>
        <a:ln>
          <a:noFill/>
        </a:ln>
        <a:effectLst/>
        <a:scene3d>
          <a:camera prst="orthographicFront"/>
          <a:lightRig rig="threePt" dir="t">
            <a:rot lat="0" lon="0" rev="7500000"/>
          </a:lightRig>
        </a:scene3d>
        <a:sp3d/>
      </dsp:spPr>
      <dsp:style>
        <a:lnRef idx="0">
          <a:scrgbClr r="0" g="0" b="0"/>
        </a:lnRef>
        <a:fillRef idx="3">
          <a:scrgbClr r="0" g="0" b="0"/>
        </a:fillRef>
        <a:effectRef idx="2">
          <a:scrgbClr r="0" g="0" b="0"/>
        </a:effectRef>
        <a:fontRef idx="minor">
          <a:schemeClr val="lt1"/>
        </a:fontRef>
      </dsp:style>
      <dsp:txBody>
        <a:bodyPr spcFirstLastPara="0" vert="horz" wrap="square" lIns="0" tIns="89154" rIns="0" bIns="0" numCol="1" spcCol="1270" anchor="t" anchorCtr="0">
          <a:noAutofit/>
        </a:bodyPr>
        <a:lstStyle/>
        <a:p>
          <a:pPr lvl="0" algn="ctr" defTabSz="1155700">
            <a:lnSpc>
              <a:spcPct val="90000"/>
            </a:lnSpc>
            <a:spcBef>
              <a:spcPct val="0"/>
            </a:spcBef>
            <a:spcAft>
              <a:spcPct val="35000"/>
            </a:spcAft>
          </a:pPr>
          <a:r>
            <a:rPr lang="es-ES" sz="2600" kern="1200" dirty="0" smtClean="0">
              <a:solidFill>
                <a:schemeClr val="bg2">
                  <a:lumMod val="10000"/>
                </a:schemeClr>
              </a:solidFill>
            </a:rPr>
            <a:t>Dinámica uterina regular</a:t>
          </a:r>
          <a:endParaRPr lang="es-CO" sz="2600" kern="1200" dirty="0">
            <a:solidFill>
              <a:schemeClr val="bg2">
                <a:lumMod val="10000"/>
              </a:schemeClr>
            </a:solidFill>
          </a:endParaRPr>
        </a:p>
      </dsp:txBody>
      <dsp:txXfrm>
        <a:off x="415899" y="0"/>
        <a:ext cx="1531656" cy="1335481"/>
      </dsp:txXfrm>
    </dsp:sp>
    <dsp:sp modelId="{5ECFF9A7-2A1F-4F76-8BEE-DB7CAF954A13}">
      <dsp:nvSpPr>
        <dsp:cNvPr id="0" name=""/>
        <dsp:cNvSpPr/>
      </dsp:nvSpPr>
      <dsp:spPr>
        <a:xfrm>
          <a:off x="2132588" y="0"/>
          <a:ext cx="2252645" cy="1335481"/>
        </a:xfrm>
        <a:prstGeom prst="roundRect">
          <a:avLst>
            <a:gd name="adj" fmla="val 5000"/>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0" tIns="89154" rIns="115570" bIns="0" numCol="1" spcCol="1270" anchor="t" anchorCtr="0">
          <a:noAutofit/>
        </a:bodyPr>
        <a:lstStyle/>
        <a:p>
          <a:pPr lvl="0" algn="ctr" defTabSz="1155700">
            <a:lnSpc>
              <a:spcPct val="90000"/>
            </a:lnSpc>
            <a:spcBef>
              <a:spcPct val="0"/>
            </a:spcBef>
            <a:spcAft>
              <a:spcPct val="35000"/>
            </a:spcAft>
          </a:pPr>
          <a:endParaRPr lang="es-CO" sz="2600" kern="1200" dirty="0">
            <a:solidFill>
              <a:schemeClr val="bg2">
                <a:lumMod val="10000"/>
              </a:schemeClr>
            </a:solidFill>
          </a:endParaRPr>
        </a:p>
      </dsp:txBody>
      <dsp:txXfrm rot="16200000">
        <a:off x="1810305" y="322282"/>
        <a:ext cx="1095094" cy="450529"/>
      </dsp:txXfrm>
    </dsp:sp>
    <dsp:sp modelId="{1ACE9648-D998-4A14-BAD7-192B7FCEE03E}">
      <dsp:nvSpPr>
        <dsp:cNvPr id="0" name=""/>
        <dsp:cNvSpPr/>
      </dsp:nvSpPr>
      <dsp:spPr>
        <a:xfrm rot="5400000">
          <a:off x="2044766" y="990323"/>
          <a:ext cx="196202" cy="308387"/>
        </a:xfrm>
        <a:prstGeom prst="flowChartExtract">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6E809F47-DF69-4AF2-A74B-E6A24CC2A044}">
      <dsp:nvSpPr>
        <dsp:cNvPr id="0" name=""/>
        <dsp:cNvSpPr/>
      </dsp:nvSpPr>
      <dsp:spPr>
        <a:xfrm>
          <a:off x="2568854" y="0"/>
          <a:ext cx="1678220" cy="1335481"/>
        </a:xfrm>
        <a:prstGeom prst="rect">
          <a:avLst/>
        </a:prstGeom>
        <a:noFill/>
        <a:ln>
          <a:noFill/>
        </a:ln>
        <a:effectLst/>
        <a:scene3d>
          <a:camera prst="orthographicFront"/>
          <a:lightRig rig="threePt" dir="t">
            <a:rot lat="0" lon="0" rev="7500000"/>
          </a:lightRig>
        </a:scene3d>
        <a:sp3d/>
      </dsp:spPr>
      <dsp:style>
        <a:lnRef idx="0">
          <a:scrgbClr r="0" g="0" b="0"/>
        </a:lnRef>
        <a:fillRef idx="3">
          <a:scrgbClr r="0" g="0" b="0"/>
        </a:fillRef>
        <a:effectRef idx="2">
          <a:scrgbClr r="0" g="0" b="0"/>
        </a:effectRef>
        <a:fontRef idx="minor">
          <a:schemeClr val="lt1"/>
        </a:fontRef>
      </dsp:style>
      <dsp:txBody>
        <a:bodyPr spcFirstLastPara="0" vert="horz" wrap="square" lIns="0" tIns="89154" rIns="0" bIns="0" numCol="1" spcCol="1270" anchor="t" anchorCtr="0">
          <a:noAutofit/>
        </a:bodyPr>
        <a:lstStyle/>
        <a:p>
          <a:pPr lvl="0" algn="ctr" defTabSz="1155700">
            <a:lnSpc>
              <a:spcPct val="90000"/>
            </a:lnSpc>
            <a:spcBef>
              <a:spcPct val="0"/>
            </a:spcBef>
            <a:spcAft>
              <a:spcPct val="35000"/>
            </a:spcAft>
          </a:pPr>
          <a:r>
            <a:rPr lang="es-ES" sz="2600" kern="1200" dirty="0" smtClean="0">
              <a:solidFill>
                <a:schemeClr val="bg2">
                  <a:lumMod val="10000"/>
                </a:schemeClr>
              </a:solidFill>
            </a:rPr>
            <a:t>Borramiento cervical &gt;50%</a:t>
          </a:r>
          <a:endParaRPr lang="es-CO" sz="2600" kern="1200" dirty="0">
            <a:solidFill>
              <a:schemeClr val="bg2">
                <a:lumMod val="10000"/>
              </a:schemeClr>
            </a:solidFill>
          </a:endParaRPr>
        </a:p>
      </dsp:txBody>
      <dsp:txXfrm>
        <a:off x="2568854" y="0"/>
        <a:ext cx="1678220" cy="1335481"/>
      </dsp:txXfrm>
    </dsp:sp>
    <dsp:sp modelId="{FC32F8FA-3E6F-47E2-BA89-4750EFAC7D0A}">
      <dsp:nvSpPr>
        <dsp:cNvPr id="0" name=""/>
        <dsp:cNvSpPr/>
      </dsp:nvSpPr>
      <dsp:spPr>
        <a:xfrm>
          <a:off x="4434678" y="0"/>
          <a:ext cx="2055914" cy="1335481"/>
        </a:xfrm>
        <a:prstGeom prst="roundRect">
          <a:avLst>
            <a:gd name="adj" fmla="val 5000"/>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0" tIns="89154" rIns="115570" bIns="0" numCol="1" spcCol="1270" anchor="t" anchorCtr="0">
          <a:noAutofit/>
        </a:bodyPr>
        <a:lstStyle/>
        <a:p>
          <a:pPr lvl="0" algn="ctr" defTabSz="1155700">
            <a:lnSpc>
              <a:spcPct val="90000"/>
            </a:lnSpc>
            <a:spcBef>
              <a:spcPct val="0"/>
            </a:spcBef>
            <a:spcAft>
              <a:spcPct val="35000"/>
            </a:spcAft>
          </a:pPr>
          <a:endParaRPr lang="es-CO" sz="2600" kern="1200" dirty="0">
            <a:solidFill>
              <a:schemeClr val="bg2">
                <a:lumMod val="10000"/>
              </a:schemeClr>
            </a:solidFill>
          </a:endParaRPr>
        </a:p>
      </dsp:txBody>
      <dsp:txXfrm rot="16200000">
        <a:off x="4092722" y="341955"/>
        <a:ext cx="1095094" cy="411182"/>
      </dsp:txXfrm>
    </dsp:sp>
    <dsp:sp modelId="{28DF15B6-CAC0-459A-8A8A-08400880EC7E}">
      <dsp:nvSpPr>
        <dsp:cNvPr id="0" name=""/>
        <dsp:cNvSpPr/>
      </dsp:nvSpPr>
      <dsp:spPr>
        <a:xfrm rot="5400000">
          <a:off x="4369368" y="990323"/>
          <a:ext cx="196202" cy="308387"/>
        </a:xfrm>
        <a:prstGeom prst="flowChartExtract">
          <a:avLst/>
        </a:prstGeom>
        <a:solidFill>
          <a:schemeClr val="lt1">
            <a:hueOff val="0"/>
            <a:satOff val="0"/>
            <a:lumOff val="0"/>
            <a:alphaOff val="0"/>
          </a:schemeClr>
        </a:solidFill>
        <a:ln w="6350" cap="flat" cmpd="sng" algn="ctr">
          <a:solidFill>
            <a:schemeClr val="accent2">
              <a:hueOff val="-1455363"/>
              <a:satOff val="-83928"/>
              <a:lumOff val="8628"/>
              <a:alphaOff val="0"/>
            </a:schemeClr>
          </a:solidFill>
          <a:prstDash val="solid"/>
          <a:miter lim="800000"/>
        </a:ln>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1A2F2185-5E7E-4814-AFEF-9E066F4E5C93}">
      <dsp:nvSpPr>
        <dsp:cNvPr id="0" name=""/>
        <dsp:cNvSpPr/>
      </dsp:nvSpPr>
      <dsp:spPr>
        <a:xfrm>
          <a:off x="4845861" y="0"/>
          <a:ext cx="1531656" cy="1335481"/>
        </a:xfrm>
        <a:prstGeom prst="rect">
          <a:avLst/>
        </a:prstGeom>
        <a:noFill/>
        <a:ln>
          <a:noFill/>
        </a:ln>
        <a:effectLst/>
        <a:scene3d>
          <a:camera prst="orthographicFront"/>
          <a:lightRig rig="threePt" dir="t">
            <a:rot lat="0" lon="0" rev="7500000"/>
          </a:lightRig>
        </a:scene3d>
        <a:sp3d/>
      </dsp:spPr>
      <dsp:style>
        <a:lnRef idx="0">
          <a:scrgbClr r="0" g="0" b="0"/>
        </a:lnRef>
        <a:fillRef idx="3">
          <a:scrgbClr r="0" g="0" b="0"/>
        </a:fillRef>
        <a:effectRef idx="2">
          <a:scrgbClr r="0" g="0" b="0"/>
        </a:effectRef>
        <a:fontRef idx="minor">
          <a:schemeClr val="lt1"/>
        </a:fontRef>
      </dsp:style>
      <dsp:txBody>
        <a:bodyPr spcFirstLastPara="0" vert="horz" wrap="square" lIns="0" tIns="89154" rIns="0" bIns="0" numCol="1" spcCol="1270" anchor="t" anchorCtr="0">
          <a:noAutofit/>
        </a:bodyPr>
        <a:lstStyle/>
        <a:p>
          <a:pPr lvl="0" algn="ctr" defTabSz="1155700">
            <a:lnSpc>
              <a:spcPct val="90000"/>
            </a:lnSpc>
            <a:spcBef>
              <a:spcPct val="0"/>
            </a:spcBef>
            <a:spcAft>
              <a:spcPct val="35000"/>
            </a:spcAft>
          </a:pPr>
          <a:r>
            <a:rPr lang="es-ES" sz="2600" kern="1200" dirty="0" smtClean="0">
              <a:solidFill>
                <a:schemeClr val="bg2">
                  <a:lumMod val="10000"/>
                </a:schemeClr>
              </a:solidFill>
            </a:rPr>
            <a:t>Dilatación de 3-4 cm</a:t>
          </a:r>
          <a:endParaRPr lang="es-CO" sz="2600" kern="1200" dirty="0">
            <a:solidFill>
              <a:schemeClr val="bg2">
                <a:lumMod val="10000"/>
              </a:schemeClr>
            </a:solidFill>
          </a:endParaRPr>
        </a:p>
      </dsp:txBody>
      <dsp:txXfrm>
        <a:off x="4845861" y="0"/>
        <a:ext cx="1531656" cy="133548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84640D-83EC-43A7-95C2-BA75881673BC}">
      <dsp:nvSpPr>
        <dsp:cNvPr id="0" name=""/>
        <dsp:cNvSpPr/>
      </dsp:nvSpPr>
      <dsp:spPr>
        <a:xfrm>
          <a:off x="2806" y="843971"/>
          <a:ext cx="2409452" cy="1296000"/>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13360" tIns="213360" rIns="213360" bIns="114300" numCol="1" spcCol="1270" anchor="t" anchorCtr="0">
          <a:noAutofit/>
        </a:bodyPr>
        <a:lstStyle/>
        <a:p>
          <a:pPr lvl="0" algn="l" defTabSz="1333500">
            <a:lnSpc>
              <a:spcPct val="90000"/>
            </a:lnSpc>
            <a:spcBef>
              <a:spcPct val="0"/>
            </a:spcBef>
            <a:spcAft>
              <a:spcPct val="35000"/>
            </a:spcAft>
          </a:pPr>
          <a:r>
            <a:rPr lang="es-CO" sz="3000" b="1" kern="1200" dirty="0" smtClean="0">
              <a:solidFill>
                <a:schemeClr val="bg2">
                  <a:lumMod val="10000"/>
                </a:schemeClr>
              </a:solidFill>
            </a:rPr>
            <a:t>Fase Latente</a:t>
          </a:r>
          <a:endParaRPr lang="es-CO" sz="3000" b="1" kern="1200" dirty="0">
            <a:solidFill>
              <a:schemeClr val="bg2">
                <a:lumMod val="10000"/>
              </a:schemeClr>
            </a:solidFill>
          </a:endParaRPr>
        </a:p>
      </dsp:txBody>
      <dsp:txXfrm>
        <a:off x="2806" y="843971"/>
        <a:ext cx="2409452" cy="864000"/>
      </dsp:txXfrm>
    </dsp:sp>
    <dsp:sp modelId="{017C7A95-26D2-4F40-89C1-D10F6684F096}">
      <dsp:nvSpPr>
        <dsp:cNvPr id="0" name=""/>
        <dsp:cNvSpPr/>
      </dsp:nvSpPr>
      <dsp:spPr>
        <a:xfrm>
          <a:off x="496309" y="1707971"/>
          <a:ext cx="2409452" cy="2247750"/>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70688" tIns="170688" rIns="170688" bIns="170688" numCol="1" spcCol="1270" anchor="t" anchorCtr="0">
          <a:noAutofit/>
        </a:bodyPr>
        <a:lstStyle/>
        <a:p>
          <a:pPr marL="228600" lvl="1" indent="-228600" algn="l" defTabSz="1066800">
            <a:lnSpc>
              <a:spcPct val="90000"/>
            </a:lnSpc>
            <a:spcBef>
              <a:spcPct val="0"/>
            </a:spcBef>
            <a:spcAft>
              <a:spcPct val="15000"/>
            </a:spcAft>
            <a:buChar char="••"/>
          </a:pPr>
          <a:r>
            <a:rPr lang="es-CO" sz="2400" kern="1200" dirty="0" smtClean="0">
              <a:solidFill>
                <a:schemeClr val="bg2">
                  <a:lumMod val="10000"/>
                </a:schemeClr>
              </a:solidFill>
            </a:rPr>
            <a:t>Aparición de contracciones</a:t>
          </a:r>
          <a:endParaRPr lang="es-CO" sz="2400" kern="1200" dirty="0">
            <a:solidFill>
              <a:schemeClr val="bg2">
                <a:lumMod val="10000"/>
              </a:schemeClr>
            </a:solidFill>
          </a:endParaRPr>
        </a:p>
        <a:p>
          <a:pPr marL="228600" lvl="1" indent="-228600" algn="l" defTabSz="1066800">
            <a:lnSpc>
              <a:spcPct val="90000"/>
            </a:lnSpc>
            <a:spcBef>
              <a:spcPct val="0"/>
            </a:spcBef>
            <a:spcAft>
              <a:spcPct val="15000"/>
            </a:spcAft>
            <a:buChar char="••"/>
          </a:pPr>
          <a:r>
            <a:rPr lang="es-CO" sz="2400" kern="1200" dirty="0" smtClean="0">
              <a:solidFill>
                <a:schemeClr val="bg2">
                  <a:lumMod val="10000"/>
                </a:schemeClr>
              </a:solidFill>
            </a:rPr>
            <a:t>Hasta 6 cms </a:t>
          </a:r>
          <a:endParaRPr lang="es-CO" sz="2400" kern="1200" dirty="0">
            <a:solidFill>
              <a:schemeClr val="bg2">
                <a:lumMod val="10000"/>
              </a:schemeClr>
            </a:solidFill>
          </a:endParaRPr>
        </a:p>
        <a:p>
          <a:pPr marL="228600" lvl="1" indent="-228600" algn="l" defTabSz="1155700">
            <a:lnSpc>
              <a:spcPct val="90000"/>
            </a:lnSpc>
            <a:spcBef>
              <a:spcPct val="0"/>
            </a:spcBef>
            <a:spcAft>
              <a:spcPct val="15000"/>
            </a:spcAft>
            <a:buChar char="••"/>
          </a:pPr>
          <a:endParaRPr lang="es-CO" sz="2600" kern="1200" dirty="0">
            <a:solidFill>
              <a:schemeClr val="bg2">
                <a:lumMod val="10000"/>
              </a:schemeClr>
            </a:solidFill>
          </a:endParaRPr>
        </a:p>
      </dsp:txBody>
      <dsp:txXfrm>
        <a:off x="562143" y="1773805"/>
        <a:ext cx="2277784" cy="2116082"/>
      </dsp:txXfrm>
    </dsp:sp>
    <dsp:sp modelId="{5196BD9F-B39F-447D-BF28-C84CF34FB521}">
      <dsp:nvSpPr>
        <dsp:cNvPr id="0" name=""/>
        <dsp:cNvSpPr/>
      </dsp:nvSpPr>
      <dsp:spPr>
        <a:xfrm>
          <a:off x="2777523" y="976029"/>
          <a:ext cx="774360" cy="599883"/>
        </a:xfrm>
        <a:prstGeom prst="rightArrow">
          <a:avLst>
            <a:gd name="adj1" fmla="val 60000"/>
            <a:gd name="adj2" fmla="val 5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s-CO" sz="2400" kern="1200">
            <a:solidFill>
              <a:schemeClr val="bg2">
                <a:lumMod val="10000"/>
              </a:schemeClr>
            </a:solidFill>
          </a:endParaRPr>
        </a:p>
      </dsp:txBody>
      <dsp:txXfrm>
        <a:off x="2777523" y="1096006"/>
        <a:ext cx="594395" cy="359929"/>
      </dsp:txXfrm>
    </dsp:sp>
    <dsp:sp modelId="{8D6ED32F-80D5-45F8-B91C-F94AEA2B8D27}">
      <dsp:nvSpPr>
        <dsp:cNvPr id="0" name=""/>
        <dsp:cNvSpPr/>
      </dsp:nvSpPr>
      <dsp:spPr>
        <a:xfrm>
          <a:off x="3873316" y="843971"/>
          <a:ext cx="2409452" cy="1296000"/>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13360" tIns="213360" rIns="213360" bIns="114300" numCol="1" spcCol="1270" anchor="t" anchorCtr="0">
          <a:noAutofit/>
        </a:bodyPr>
        <a:lstStyle/>
        <a:p>
          <a:pPr lvl="0" algn="l" defTabSz="1333500">
            <a:lnSpc>
              <a:spcPct val="90000"/>
            </a:lnSpc>
            <a:spcBef>
              <a:spcPct val="0"/>
            </a:spcBef>
            <a:spcAft>
              <a:spcPct val="35000"/>
            </a:spcAft>
          </a:pPr>
          <a:r>
            <a:rPr lang="es-CO" sz="3000" b="1" kern="1200" dirty="0" smtClean="0">
              <a:solidFill>
                <a:schemeClr val="bg2">
                  <a:lumMod val="10000"/>
                </a:schemeClr>
              </a:solidFill>
            </a:rPr>
            <a:t>Fase Activa</a:t>
          </a:r>
          <a:endParaRPr lang="es-CO" sz="3000" b="1" kern="1200" dirty="0">
            <a:solidFill>
              <a:schemeClr val="bg2">
                <a:lumMod val="10000"/>
              </a:schemeClr>
            </a:solidFill>
          </a:endParaRPr>
        </a:p>
      </dsp:txBody>
      <dsp:txXfrm>
        <a:off x="3873316" y="843971"/>
        <a:ext cx="2409452" cy="864000"/>
      </dsp:txXfrm>
    </dsp:sp>
    <dsp:sp modelId="{519AD1A2-7D05-4DFE-B237-37632D4BA460}">
      <dsp:nvSpPr>
        <dsp:cNvPr id="0" name=""/>
        <dsp:cNvSpPr/>
      </dsp:nvSpPr>
      <dsp:spPr>
        <a:xfrm>
          <a:off x="4366818" y="1707971"/>
          <a:ext cx="2409452" cy="2247750"/>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70688" tIns="170688" rIns="170688" bIns="170688" numCol="1" spcCol="1270" anchor="t" anchorCtr="0">
          <a:noAutofit/>
        </a:bodyPr>
        <a:lstStyle/>
        <a:p>
          <a:pPr marL="228600" lvl="1" indent="-228600" algn="l" defTabSz="1066800">
            <a:lnSpc>
              <a:spcPct val="90000"/>
            </a:lnSpc>
            <a:spcBef>
              <a:spcPct val="0"/>
            </a:spcBef>
            <a:spcAft>
              <a:spcPct val="15000"/>
            </a:spcAft>
            <a:buChar char="••"/>
          </a:pPr>
          <a:r>
            <a:rPr lang="es-ES" sz="2400" kern="1200" dirty="0" smtClean="0">
              <a:solidFill>
                <a:schemeClr val="bg2">
                  <a:lumMod val="10000"/>
                </a:schemeClr>
              </a:solidFill>
            </a:rPr>
            <a:t>Dilatación &gt; a 6</a:t>
          </a:r>
          <a:endParaRPr lang="es-CO" sz="2400" kern="1200" dirty="0">
            <a:solidFill>
              <a:schemeClr val="bg2">
                <a:lumMod val="10000"/>
              </a:schemeClr>
            </a:solidFill>
          </a:endParaRPr>
        </a:p>
        <a:p>
          <a:pPr marL="228600" lvl="1" indent="-228600" algn="l" defTabSz="1066800">
            <a:lnSpc>
              <a:spcPct val="90000"/>
            </a:lnSpc>
            <a:spcBef>
              <a:spcPct val="0"/>
            </a:spcBef>
            <a:spcAft>
              <a:spcPct val="15000"/>
            </a:spcAft>
            <a:buChar char="••"/>
          </a:pPr>
          <a:r>
            <a:rPr lang="es-ES" sz="2400" kern="1200" dirty="0" smtClean="0">
              <a:solidFill>
                <a:schemeClr val="bg2">
                  <a:lumMod val="10000"/>
                </a:schemeClr>
              </a:solidFill>
            </a:rPr>
            <a:t>Dinámica uterina regular</a:t>
          </a:r>
          <a:r>
            <a:rPr lang="es-ES" sz="2600" kern="1200" dirty="0" smtClean="0">
              <a:solidFill>
                <a:schemeClr val="bg2">
                  <a:lumMod val="10000"/>
                </a:schemeClr>
              </a:solidFill>
            </a:rPr>
            <a:t>.</a:t>
          </a:r>
          <a:endParaRPr lang="es-CO" sz="2600" kern="1200" dirty="0">
            <a:solidFill>
              <a:schemeClr val="bg2">
                <a:lumMod val="10000"/>
              </a:schemeClr>
            </a:solidFill>
          </a:endParaRPr>
        </a:p>
      </dsp:txBody>
      <dsp:txXfrm>
        <a:off x="4432652" y="1773805"/>
        <a:ext cx="2277784" cy="211608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7C6DCC-71B5-4F59-B18A-9E6CC8517DB7}">
      <dsp:nvSpPr>
        <dsp:cNvPr id="0" name=""/>
        <dsp:cNvSpPr/>
      </dsp:nvSpPr>
      <dsp:spPr>
        <a:xfrm>
          <a:off x="0" y="14455"/>
          <a:ext cx="4161761" cy="98982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s-ES" sz="1800" kern="1200" smtClean="0">
              <a:effectLst/>
              <a:latin typeface="+mn-lt"/>
              <a:ea typeface="+mn-ea"/>
              <a:cs typeface="+mn-cs"/>
            </a:rPr>
            <a:t>Infusión I.V. de 5 a 10 unidades de Oxitocina diluidas en 500 ó 1.000 cc de cristaloides</a:t>
          </a:r>
          <a:endParaRPr lang="es-CO" sz="1800" kern="1200" dirty="0"/>
        </a:p>
      </dsp:txBody>
      <dsp:txXfrm>
        <a:off x="48319" y="62774"/>
        <a:ext cx="4065123" cy="893182"/>
      </dsp:txXfrm>
    </dsp:sp>
    <dsp:sp modelId="{F532B659-EAC9-4929-A1B2-3EFAA0F7D152}">
      <dsp:nvSpPr>
        <dsp:cNvPr id="0" name=""/>
        <dsp:cNvSpPr/>
      </dsp:nvSpPr>
      <dsp:spPr>
        <a:xfrm>
          <a:off x="0" y="1056115"/>
          <a:ext cx="4161761" cy="989820"/>
        </a:xfrm>
        <a:prstGeom prst="roundRect">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s-ES" sz="1800" kern="1200" dirty="0" smtClean="0">
              <a:effectLst/>
              <a:latin typeface="+mn-lt"/>
              <a:ea typeface="+mn-ea"/>
              <a:cs typeface="+mn-cs"/>
            </a:rPr>
            <a:t>Normal una pérdida de 500 cc de sangre luego del parto vaginal normal</a:t>
          </a:r>
          <a:endParaRPr lang="es-CO" sz="1800" kern="1200" dirty="0"/>
        </a:p>
      </dsp:txBody>
      <dsp:txXfrm>
        <a:off x="48319" y="1104434"/>
        <a:ext cx="4065123" cy="893182"/>
      </dsp:txXfrm>
    </dsp:sp>
    <dsp:sp modelId="{0DF0E7CC-B8C8-4946-A1E4-4CA9BB8D2AB6}">
      <dsp:nvSpPr>
        <dsp:cNvPr id="0" name=""/>
        <dsp:cNvSpPr/>
      </dsp:nvSpPr>
      <dsp:spPr>
        <a:xfrm>
          <a:off x="0" y="2097775"/>
          <a:ext cx="4161761" cy="989820"/>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s-ES" sz="1800" kern="1200" dirty="0" smtClean="0">
              <a:effectLst/>
              <a:latin typeface="+mn-lt"/>
              <a:ea typeface="+mn-ea"/>
              <a:cs typeface="+mn-cs"/>
            </a:rPr>
            <a:t>Aplicar el DIU posparto, antes de hacer las suturas perineales, dentro de las primeras 48 horas. </a:t>
          </a:r>
          <a:endParaRPr lang="es-CO" sz="1800" kern="1200" dirty="0"/>
        </a:p>
      </dsp:txBody>
      <dsp:txXfrm>
        <a:off x="48319" y="2146094"/>
        <a:ext cx="4065123" cy="89318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9E0E8E-0EE3-41C9-8D30-F27332337285}">
      <dsp:nvSpPr>
        <dsp:cNvPr id="0" name=""/>
        <dsp:cNvSpPr/>
      </dsp:nvSpPr>
      <dsp:spPr>
        <a:xfrm rot="16200000">
          <a:off x="384659" y="-384659"/>
          <a:ext cx="1742179" cy="2511499"/>
        </a:xfrm>
        <a:prstGeom prst="round1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s-ES" sz="2100" kern="1200" smtClean="0">
              <a:effectLst/>
              <a:latin typeface="+mn-lt"/>
              <a:ea typeface="+mn-ea"/>
              <a:cs typeface="+mn-cs"/>
            </a:rPr>
            <a:t>Signos vitales maternos.</a:t>
          </a:r>
          <a:endParaRPr lang="es-CO" sz="2100" kern="1200" dirty="0"/>
        </a:p>
      </dsp:txBody>
      <dsp:txXfrm rot="5400000">
        <a:off x="0" y="0"/>
        <a:ext cx="2511499" cy="1306634"/>
      </dsp:txXfrm>
    </dsp:sp>
    <dsp:sp modelId="{1D8FB763-39E6-42F4-AC25-92E72E4DEBA5}">
      <dsp:nvSpPr>
        <dsp:cNvPr id="0" name=""/>
        <dsp:cNvSpPr/>
      </dsp:nvSpPr>
      <dsp:spPr>
        <a:xfrm>
          <a:off x="2511499" y="0"/>
          <a:ext cx="2511499" cy="1742179"/>
        </a:xfrm>
        <a:prstGeom prst="round1Rect">
          <a:avLst/>
        </a:prstGeom>
        <a:gradFill rotWithShape="0">
          <a:gsLst>
            <a:gs pos="0">
              <a:schemeClr val="accent2">
                <a:hueOff val="-485121"/>
                <a:satOff val="-27976"/>
                <a:lumOff val="2876"/>
                <a:alphaOff val="0"/>
                <a:satMod val="103000"/>
                <a:lumMod val="102000"/>
                <a:tint val="94000"/>
              </a:schemeClr>
            </a:gs>
            <a:gs pos="50000">
              <a:schemeClr val="accent2">
                <a:hueOff val="-485121"/>
                <a:satOff val="-27976"/>
                <a:lumOff val="2876"/>
                <a:alphaOff val="0"/>
                <a:satMod val="110000"/>
                <a:lumMod val="100000"/>
                <a:shade val="100000"/>
              </a:schemeClr>
            </a:gs>
            <a:gs pos="100000">
              <a:schemeClr val="accent2">
                <a:hueOff val="-485121"/>
                <a:satOff val="-27976"/>
                <a:lumOff val="287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s-ES" sz="2100" kern="1200" smtClean="0">
              <a:effectLst/>
              <a:latin typeface="+mn-lt"/>
              <a:ea typeface="+mn-ea"/>
              <a:cs typeface="+mn-cs"/>
            </a:rPr>
            <a:t>Globo de seguridad.</a:t>
          </a:r>
          <a:endParaRPr lang="es-CO" sz="2100" kern="1200" dirty="0" smtClean="0">
            <a:effectLst/>
            <a:latin typeface="+mn-lt"/>
            <a:ea typeface="+mn-ea"/>
            <a:cs typeface="+mn-cs"/>
          </a:endParaRPr>
        </a:p>
      </dsp:txBody>
      <dsp:txXfrm>
        <a:off x="2511499" y="0"/>
        <a:ext cx="2511499" cy="1306634"/>
      </dsp:txXfrm>
    </dsp:sp>
    <dsp:sp modelId="{F5DC000B-E667-4BAD-91DC-B8353198230D}">
      <dsp:nvSpPr>
        <dsp:cNvPr id="0" name=""/>
        <dsp:cNvSpPr/>
      </dsp:nvSpPr>
      <dsp:spPr>
        <a:xfrm rot="10800000">
          <a:off x="0" y="1742179"/>
          <a:ext cx="2511499" cy="1742179"/>
        </a:xfrm>
        <a:prstGeom prst="round1Rect">
          <a:avLst/>
        </a:prstGeom>
        <a:gradFill rotWithShape="0">
          <a:gsLst>
            <a:gs pos="0">
              <a:schemeClr val="accent2">
                <a:hueOff val="-970242"/>
                <a:satOff val="-55952"/>
                <a:lumOff val="5752"/>
                <a:alphaOff val="0"/>
                <a:satMod val="103000"/>
                <a:lumMod val="102000"/>
                <a:tint val="94000"/>
              </a:schemeClr>
            </a:gs>
            <a:gs pos="50000">
              <a:schemeClr val="accent2">
                <a:hueOff val="-970242"/>
                <a:satOff val="-55952"/>
                <a:lumOff val="5752"/>
                <a:alphaOff val="0"/>
                <a:satMod val="110000"/>
                <a:lumMod val="100000"/>
                <a:shade val="100000"/>
              </a:schemeClr>
            </a:gs>
            <a:gs pos="100000">
              <a:schemeClr val="accent2">
                <a:hueOff val="-970242"/>
                <a:satOff val="-55952"/>
                <a:lumOff val="5752"/>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s-ES" sz="2100" kern="1200" smtClean="0">
              <a:effectLst/>
              <a:latin typeface="+mn-lt"/>
              <a:ea typeface="+mn-ea"/>
              <a:cs typeface="+mn-cs"/>
            </a:rPr>
            <a:t>Sangrado genital.</a:t>
          </a:r>
          <a:endParaRPr lang="es-CO" sz="2100" kern="1200" dirty="0" smtClean="0">
            <a:effectLst/>
            <a:latin typeface="+mn-lt"/>
            <a:ea typeface="+mn-ea"/>
            <a:cs typeface="+mn-cs"/>
          </a:endParaRPr>
        </a:p>
      </dsp:txBody>
      <dsp:txXfrm rot="10800000">
        <a:off x="0" y="2177723"/>
        <a:ext cx="2511499" cy="1306634"/>
      </dsp:txXfrm>
    </dsp:sp>
    <dsp:sp modelId="{FB241D36-3E8E-498F-BCC8-040650A134BC}">
      <dsp:nvSpPr>
        <dsp:cNvPr id="0" name=""/>
        <dsp:cNvSpPr/>
      </dsp:nvSpPr>
      <dsp:spPr>
        <a:xfrm rot="5400000">
          <a:off x="2896159" y="1357519"/>
          <a:ext cx="1742179" cy="2511499"/>
        </a:xfrm>
        <a:prstGeom prst="round1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s-ES" sz="2100" kern="1200" dirty="0" smtClean="0">
              <a:effectLst/>
              <a:latin typeface="+mn-lt"/>
              <a:ea typeface="+mn-ea"/>
              <a:cs typeface="+mn-cs"/>
            </a:rPr>
            <a:t>Revisar las suturas vulvares y el sitio de la episiotomía</a:t>
          </a:r>
          <a:endParaRPr lang="es-CO" sz="2100" kern="1200" dirty="0" smtClean="0">
            <a:effectLst/>
            <a:latin typeface="+mn-lt"/>
            <a:ea typeface="+mn-ea"/>
            <a:cs typeface="+mn-cs"/>
          </a:endParaRPr>
        </a:p>
      </dsp:txBody>
      <dsp:txXfrm rot="-5400000">
        <a:off x="2511499" y="2177723"/>
        <a:ext cx="2511499" cy="1306634"/>
      </dsp:txXfrm>
    </dsp:sp>
    <dsp:sp modelId="{86145901-2721-4080-A93F-78AF99E4266C}">
      <dsp:nvSpPr>
        <dsp:cNvPr id="0" name=""/>
        <dsp:cNvSpPr/>
      </dsp:nvSpPr>
      <dsp:spPr>
        <a:xfrm>
          <a:off x="1758049" y="1306634"/>
          <a:ext cx="1506899" cy="871089"/>
        </a:xfrm>
        <a:prstGeom prst="roundRect">
          <a:avLst/>
        </a:prstGeom>
        <a:solidFill>
          <a:schemeClr val="accent2">
            <a:tint val="40000"/>
            <a:hueOff val="0"/>
            <a:satOff val="0"/>
            <a:lumOff val="0"/>
            <a:alphaOff val="0"/>
          </a:schemeClr>
        </a:solidFill>
        <a:ln>
          <a:noFill/>
        </a:ln>
        <a:effectLst>
          <a:outerShdw blurRad="57150" dist="19050" dir="5400000" algn="ctr" rotWithShape="0">
            <a:srgbClr val="000000">
              <a:alpha val="63000"/>
            </a:srgbClr>
          </a:outerShdw>
        </a:effectLst>
        <a:scene3d>
          <a:camera prst="orthographicFront"/>
          <a:lightRig rig="flat" dir="t"/>
        </a:scene3d>
        <a:sp3d z="190500" prstMaterial="plastic">
          <a:bevelT w="120900" h="88900"/>
          <a:bevelB w="88900" h="31750" prst="angle"/>
        </a:sp3d>
      </dsp:spPr>
      <dsp:style>
        <a:lnRef idx="0">
          <a:scrgbClr r="0" g="0" b="0"/>
        </a:lnRef>
        <a:fillRef idx="1">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s-CO" sz="2100" kern="1200" dirty="0" smtClean="0"/>
            <a:t>Vigilancia Hemostasia</a:t>
          </a:r>
          <a:endParaRPr lang="es-CO" sz="2100" kern="1200" dirty="0"/>
        </a:p>
      </dsp:txBody>
      <dsp:txXfrm>
        <a:off x="1800572" y="1349157"/>
        <a:ext cx="1421853" cy="786043"/>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70DA8D-7C4E-4880-9C5A-1DE442EEC4F8}">
      <dsp:nvSpPr>
        <dsp:cNvPr id="0" name=""/>
        <dsp:cNvSpPr/>
      </dsp:nvSpPr>
      <dsp:spPr>
        <a:xfrm>
          <a:off x="0" y="-6978"/>
          <a:ext cx="7978529" cy="1624790"/>
        </a:xfrm>
        <a:prstGeom prst="roundRect">
          <a:avLst>
            <a:gd name="adj" fmla="val 10000"/>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7AFD2E9F-135F-429A-947E-12419D8B7502}">
      <dsp:nvSpPr>
        <dsp:cNvPr id="0" name=""/>
        <dsp:cNvSpPr/>
      </dsp:nvSpPr>
      <dsp:spPr>
        <a:xfrm>
          <a:off x="241919" y="219895"/>
          <a:ext cx="1387905" cy="1171043"/>
        </a:xfrm>
        <a:prstGeom prst="roundRect">
          <a:avLst>
            <a:gd name="adj" fmla="val 10000"/>
          </a:avLst>
        </a:prstGeom>
        <a:blipFill rotWithShape="1">
          <a:blip xmlns:r="http://schemas.openxmlformats.org/officeDocument/2006/relationships" r:embed="rId1"/>
          <a:stretch>
            <a:fillRect/>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1E4F12C7-FE31-471F-9039-288D0C452254}">
      <dsp:nvSpPr>
        <dsp:cNvPr id="0" name=""/>
        <dsp:cNvSpPr/>
      </dsp:nvSpPr>
      <dsp:spPr>
        <a:xfrm rot="10800000">
          <a:off x="241919" y="1603855"/>
          <a:ext cx="1387905" cy="1951738"/>
        </a:xfrm>
        <a:prstGeom prst="round2SameRect">
          <a:avLst>
            <a:gd name="adj1" fmla="val 10500"/>
            <a:gd name="adj2" fmla="val 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t" anchorCtr="0">
          <a:noAutofit/>
        </a:bodyPr>
        <a:lstStyle/>
        <a:p>
          <a:pPr lvl="0" algn="ctr" defTabSz="800100">
            <a:lnSpc>
              <a:spcPct val="90000"/>
            </a:lnSpc>
            <a:spcBef>
              <a:spcPct val="0"/>
            </a:spcBef>
            <a:spcAft>
              <a:spcPct val="35000"/>
            </a:spcAft>
          </a:pPr>
          <a:r>
            <a:rPr lang="es-ES" sz="1800" b="1" kern="1200" dirty="0" smtClean="0">
              <a:solidFill>
                <a:schemeClr val="bg2">
                  <a:lumMod val="10000"/>
                </a:schemeClr>
              </a:solidFill>
            </a:rPr>
            <a:t>Limpieza de vía aérea</a:t>
          </a:r>
          <a:endParaRPr lang="es-CO" sz="1800" b="1" kern="1200" dirty="0">
            <a:solidFill>
              <a:schemeClr val="bg2">
                <a:lumMod val="10000"/>
              </a:schemeClr>
            </a:solidFill>
          </a:endParaRPr>
        </a:p>
      </dsp:txBody>
      <dsp:txXfrm rot="10800000">
        <a:off x="284602" y="1603855"/>
        <a:ext cx="1302539" cy="1909055"/>
      </dsp:txXfrm>
    </dsp:sp>
    <dsp:sp modelId="{1E11354C-295F-4D75-94D7-FD5A5B49FDFA}">
      <dsp:nvSpPr>
        <dsp:cNvPr id="0" name=""/>
        <dsp:cNvSpPr/>
      </dsp:nvSpPr>
      <dsp:spPr>
        <a:xfrm>
          <a:off x="1768615" y="219895"/>
          <a:ext cx="1387905" cy="1171043"/>
        </a:xfrm>
        <a:prstGeom prst="roundRect">
          <a:avLst>
            <a:gd name="adj" fmla="val 10000"/>
          </a:avLst>
        </a:prstGeom>
        <a:blipFill rotWithShape="1">
          <a:blip xmlns:r="http://schemas.openxmlformats.org/officeDocument/2006/relationships" r:embed="rId2"/>
          <a:stretch>
            <a:fillRect/>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24F5EF2B-8584-4CC1-94F5-0ABCDA40CDD3}">
      <dsp:nvSpPr>
        <dsp:cNvPr id="0" name=""/>
        <dsp:cNvSpPr/>
      </dsp:nvSpPr>
      <dsp:spPr>
        <a:xfrm rot="10800000">
          <a:off x="1768615" y="1603855"/>
          <a:ext cx="1387905" cy="1951738"/>
        </a:xfrm>
        <a:prstGeom prst="round2SameRect">
          <a:avLst>
            <a:gd name="adj1" fmla="val 10500"/>
            <a:gd name="adj2" fmla="val 0"/>
          </a:avLst>
        </a:prstGeom>
        <a:gradFill rotWithShape="0">
          <a:gsLst>
            <a:gs pos="0">
              <a:schemeClr val="accent2">
                <a:hueOff val="-363841"/>
                <a:satOff val="-20982"/>
                <a:lumOff val="2157"/>
                <a:alphaOff val="0"/>
                <a:satMod val="103000"/>
                <a:lumMod val="102000"/>
                <a:tint val="94000"/>
              </a:schemeClr>
            </a:gs>
            <a:gs pos="50000">
              <a:schemeClr val="accent2">
                <a:hueOff val="-363841"/>
                <a:satOff val="-20982"/>
                <a:lumOff val="2157"/>
                <a:alphaOff val="0"/>
                <a:satMod val="110000"/>
                <a:lumMod val="100000"/>
                <a:shade val="100000"/>
              </a:schemeClr>
            </a:gs>
            <a:gs pos="100000">
              <a:schemeClr val="accent2">
                <a:hueOff val="-363841"/>
                <a:satOff val="-20982"/>
                <a:lumOff val="2157"/>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t" anchorCtr="0">
          <a:noAutofit/>
        </a:bodyPr>
        <a:lstStyle/>
        <a:p>
          <a:pPr lvl="0" algn="ctr" defTabSz="800100">
            <a:lnSpc>
              <a:spcPct val="90000"/>
            </a:lnSpc>
            <a:spcBef>
              <a:spcPct val="0"/>
            </a:spcBef>
            <a:spcAft>
              <a:spcPct val="35000"/>
            </a:spcAft>
          </a:pPr>
          <a:r>
            <a:rPr lang="es-ES" sz="1800" b="1" kern="1200" dirty="0" smtClean="0">
              <a:solidFill>
                <a:schemeClr val="bg2">
                  <a:lumMod val="10000"/>
                </a:schemeClr>
              </a:solidFill>
            </a:rPr>
            <a:t>Secado del recién nacido</a:t>
          </a:r>
          <a:endParaRPr lang="es-CO" sz="1800" b="1" kern="1200" dirty="0">
            <a:solidFill>
              <a:schemeClr val="bg2">
                <a:lumMod val="10000"/>
              </a:schemeClr>
            </a:solidFill>
          </a:endParaRPr>
        </a:p>
      </dsp:txBody>
      <dsp:txXfrm rot="10800000">
        <a:off x="1811298" y="1603855"/>
        <a:ext cx="1302539" cy="1909055"/>
      </dsp:txXfrm>
    </dsp:sp>
    <dsp:sp modelId="{DB7F0999-9C4E-406F-9344-B288C3116AEC}">
      <dsp:nvSpPr>
        <dsp:cNvPr id="0" name=""/>
        <dsp:cNvSpPr/>
      </dsp:nvSpPr>
      <dsp:spPr>
        <a:xfrm>
          <a:off x="3295311" y="219895"/>
          <a:ext cx="1387905" cy="1171043"/>
        </a:xfrm>
        <a:prstGeom prst="roundRect">
          <a:avLst>
            <a:gd name="adj" fmla="val 10000"/>
          </a:avLst>
        </a:prstGeom>
        <a:blipFill rotWithShape="1">
          <a:blip xmlns:r="http://schemas.openxmlformats.org/officeDocument/2006/relationships" r:embed="rId3"/>
          <a:stretch>
            <a:fillRect/>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2121E56A-B455-4E87-A6ED-13B06D923005}">
      <dsp:nvSpPr>
        <dsp:cNvPr id="0" name=""/>
        <dsp:cNvSpPr/>
      </dsp:nvSpPr>
      <dsp:spPr>
        <a:xfrm rot="10800000">
          <a:off x="3295311" y="1603855"/>
          <a:ext cx="1387905" cy="1951738"/>
        </a:xfrm>
        <a:prstGeom prst="round2SameRect">
          <a:avLst>
            <a:gd name="adj1" fmla="val 10500"/>
            <a:gd name="adj2" fmla="val 0"/>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t" anchorCtr="0">
          <a:noAutofit/>
        </a:bodyPr>
        <a:lstStyle/>
        <a:p>
          <a:pPr lvl="0" algn="ctr" defTabSz="711200">
            <a:lnSpc>
              <a:spcPct val="90000"/>
            </a:lnSpc>
            <a:spcBef>
              <a:spcPct val="0"/>
            </a:spcBef>
            <a:spcAft>
              <a:spcPct val="35000"/>
            </a:spcAft>
          </a:pPr>
          <a:r>
            <a:rPr lang="es-ES" sz="1600" b="1" kern="1200" dirty="0" smtClean="0">
              <a:solidFill>
                <a:schemeClr val="bg2">
                  <a:lumMod val="10000"/>
                </a:schemeClr>
              </a:solidFill>
            </a:rPr>
            <a:t>Observación de la respiración o llanto, y el tono muscular</a:t>
          </a:r>
          <a:endParaRPr lang="es-CO" sz="1600" b="1" kern="1200" dirty="0">
            <a:solidFill>
              <a:schemeClr val="bg2">
                <a:lumMod val="10000"/>
              </a:schemeClr>
            </a:solidFill>
          </a:endParaRPr>
        </a:p>
      </dsp:txBody>
      <dsp:txXfrm rot="10800000">
        <a:off x="3337994" y="1603855"/>
        <a:ext cx="1302539" cy="1909055"/>
      </dsp:txXfrm>
    </dsp:sp>
    <dsp:sp modelId="{C83C5E23-D5A1-4871-97DE-7BE36DC98468}">
      <dsp:nvSpPr>
        <dsp:cNvPr id="0" name=""/>
        <dsp:cNvSpPr/>
      </dsp:nvSpPr>
      <dsp:spPr>
        <a:xfrm>
          <a:off x="4822007" y="219895"/>
          <a:ext cx="1387905" cy="1171043"/>
        </a:xfrm>
        <a:prstGeom prst="roundRect">
          <a:avLst>
            <a:gd name="adj" fmla="val 10000"/>
          </a:avLst>
        </a:prstGeom>
        <a:blipFill rotWithShape="1">
          <a:blip xmlns:r="http://schemas.openxmlformats.org/officeDocument/2006/relationships" r:embed="rId4"/>
          <a:stretch>
            <a:fillRect/>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9C21CC1B-48F1-46C1-8E9D-DEC57C8BDB84}">
      <dsp:nvSpPr>
        <dsp:cNvPr id="0" name=""/>
        <dsp:cNvSpPr/>
      </dsp:nvSpPr>
      <dsp:spPr>
        <a:xfrm rot="10800000">
          <a:off x="4822007" y="1603855"/>
          <a:ext cx="1387905" cy="1951738"/>
        </a:xfrm>
        <a:prstGeom prst="round2SameRect">
          <a:avLst>
            <a:gd name="adj1" fmla="val 10500"/>
            <a:gd name="adj2" fmla="val 0"/>
          </a:avLst>
        </a:prstGeom>
        <a:gradFill rotWithShape="0">
          <a:gsLst>
            <a:gs pos="0">
              <a:schemeClr val="accent2">
                <a:hueOff val="-1091522"/>
                <a:satOff val="-62946"/>
                <a:lumOff val="6471"/>
                <a:alphaOff val="0"/>
                <a:satMod val="103000"/>
                <a:lumMod val="102000"/>
                <a:tint val="94000"/>
              </a:schemeClr>
            </a:gs>
            <a:gs pos="50000">
              <a:schemeClr val="accent2">
                <a:hueOff val="-1091522"/>
                <a:satOff val="-62946"/>
                <a:lumOff val="6471"/>
                <a:alphaOff val="0"/>
                <a:satMod val="110000"/>
                <a:lumMod val="100000"/>
                <a:shade val="100000"/>
              </a:schemeClr>
            </a:gs>
            <a:gs pos="100000">
              <a:schemeClr val="accent2">
                <a:hueOff val="-1091522"/>
                <a:satOff val="-62946"/>
                <a:lumOff val="6471"/>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t" anchorCtr="0">
          <a:noAutofit/>
        </a:bodyPr>
        <a:lstStyle/>
        <a:p>
          <a:pPr lvl="0" algn="ctr" defTabSz="711200">
            <a:lnSpc>
              <a:spcPct val="90000"/>
            </a:lnSpc>
            <a:spcBef>
              <a:spcPct val="0"/>
            </a:spcBef>
            <a:spcAft>
              <a:spcPct val="35000"/>
            </a:spcAft>
          </a:pPr>
          <a:r>
            <a:rPr lang="es-ES" sz="1600" b="1" kern="1200" dirty="0" smtClean="0">
              <a:solidFill>
                <a:schemeClr val="bg2">
                  <a:lumMod val="10000"/>
                </a:schemeClr>
              </a:solidFill>
            </a:rPr>
            <a:t>Pinzamiento oportuno y corte del cordón umbilical.</a:t>
          </a:r>
          <a:endParaRPr lang="es-CO" sz="1600" b="1" kern="1200" dirty="0">
            <a:solidFill>
              <a:schemeClr val="bg2">
                <a:lumMod val="10000"/>
              </a:schemeClr>
            </a:solidFill>
          </a:endParaRPr>
        </a:p>
      </dsp:txBody>
      <dsp:txXfrm rot="10800000">
        <a:off x="4864690" y="1603855"/>
        <a:ext cx="1302539" cy="1909055"/>
      </dsp:txXfrm>
    </dsp:sp>
    <dsp:sp modelId="{AC994B87-9449-4C5C-AB85-A0BEE6889E9C}">
      <dsp:nvSpPr>
        <dsp:cNvPr id="0" name=""/>
        <dsp:cNvSpPr/>
      </dsp:nvSpPr>
      <dsp:spPr>
        <a:xfrm>
          <a:off x="6348704" y="219895"/>
          <a:ext cx="1387905" cy="1171043"/>
        </a:xfrm>
        <a:prstGeom prst="roundRect">
          <a:avLst>
            <a:gd name="adj" fmla="val 10000"/>
          </a:avLst>
        </a:prstGeom>
        <a:blipFill rotWithShape="1">
          <a:blip xmlns:r="http://schemas.openxmlformats.org/officeDocument/2006/relationships" r:embed="rId5"/>
          <a:stretch>
            <a:fillRect/>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A69A458-079E-4B32-8323-9499518C2C99}">
      <dsp:nvSpPr>
        <dsp:cNvPr id="0" name=""/>
        <dsp:cNvSpPr/>
      </dsp:nvSpPr>
      <dsp:spPr>
        <a:xfrm rot="10800000">
          <a:off x="6348704" y="1603855"/>
          <a:ext cx="1387905" cy="1951738"/>
        </a:xfrm>
        <a:prstGeom prst="round2SameRect">
          <a:avLst>
            <a:gd name="adj1" fmla="val 10500"/>
            <a:gd name="adj2" fmla="val 0"/>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t" anchorCtr="0">
          <a:noAutofit/>
        </a:bodyPr>
        <a:lstStyle/>
        <a:p>
          <a:pPr lvl="0" algn="ctr" defTabSz="800100">
            <a:lnSpc>
              <a:spcPct val="90000"/>
            </a:lnSpc>
            <a:spcBef>
              <a:spcPct val="0"/>
            </a:spcBef>
            <a:spcAft>
              <a:spcPct val="35000"/>
            </a:spcAft>
          </a:pPr>
          <a:r>
            <a:rPr lang="es-ES" sz="1800" b="1" kern="1200" dirty="0" smtClean="0">
              <a:solidFill>
                <a:schemeClr val="bg2">
                  <a:lumMod val="10000"/>
                </a:schemeClr>
              </a:solidFill>
            </a:rPr>
            <a:t>Contacto piel a piel </a:t>
          </a:r>
          <a:endParaRPr lang="es-CO" sz="1800" b="1" kern="1200" dirty="0">
            <a:solidFill>
              <a:schemeClr val="bg2">
                <a:lumMod val="10000"/>
              </a:schemeClr>
            </a:solidFill>
          </a:endParaRPr>
        </a:p>
      </dsp:txBody>
      <dsp:txXfrm rot="10800000">
        <a:off x="6391387" y="1603855"/>
        <a:ext cx="1302539" cy="1909055"/>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70DA8D-7C4E-4880-9C5A-1DE442EEC4F8}">
      <dsp:nvSpPr>
        <dsp:cNvPr id="0" name=""/>
        <dsp:cNvSpPr/>
      </dsp:nvSpPr>
      <dsp:spPr>
        <a:xfrm>
          <a:off x="0" y="0"/>
          <a:ext cx="8018402" cy="1621809"/>
        </a:xfrm>
        <a:prstGeom prst="roundRect">
          <a:avLst>
            <a:gd name="adj" fmla="val 10000"/>
          </a:avLst>
        </a:prstGeom>
        <a:solidFill>
          <a:schemeClr val="accent3">
            <a:tint val="40000"/>
            <a:alpha val="90000"/>
            <a:hueOff val="0"/>
            <a:satOff val="0"/>
            <a:lumOff val="0"/>
            <a:alphaOff val="0"/>
          </a:schemeClr>
        </a:solidFill>
        <a:ln w="6350" cap="flat" cmpd="sng" algn="ctr">
          <a:solidFill>
            <a:schemeClr val="accent3">
              <a:tint val="40000"/>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7AFD2E9F-135F-429A-947E-12419D8B7502}">
      <dsp:nvSpPr>
        <dsp:cNvPr id="0" name=""/>
        <dsp:cNvSpPr/>
      </dsp:nvSpPr>
      <dsp:spPr>
        <a:xfrm>
          <a:off x="243128" y="216241"/>
          <a:ext cx="1394841" cy="1189327"/>
        </a:xfrm>
        <a:prstGeom prst="roundRect">
          <a:avLst>
            <a:gd name="adj" fmla="val 10000"/>
          </a:avLst>
        </a:prstGeom>
        <a:blipFill rotWithShape="1">
          <a:blip xmlns:r="http://schemas.openxmlformats.org/officeDocument/2006/relationships" r:embed="rId1"/>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1E4F12C7-FE31-471F-9039-288D0C452254}">
      <dsp:nvSpPr>
        <dsp:cNvPr id="0" name=""/>
        <dsp:cNvSpPr/>
      </dsp:nvSpPr>
      <dsp:spPr>
        <a:xfrm rot="10800000">
          <a:off x="243128" y="1621809"/>
          <a:ext cx="1394841" cy="1982212"/>
        </a:xfrm>
        <a:prstGeom prst="round2SameRect">
          <a:avLst>
            <a:gd name="adj1" fmla="val 10500"/>
            <a:gd name="adj2" fmla="val 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8016" tIns="128016" rIns="128016" bIns="128016" numCol="1" spcCol="1270" anchor="t" anchorCtr="0">
          <a:noAutofit/>
        </a:bodyPr>
        <a:lstStyle/>
        <a:p>
          <a:pPr lvl="0" algn="ctr" defTabSz="800100">
            <a:lnSpc>
              <a:spcPct val="90000"/>
            </a:lnSpc>
            <a:spcBef>
              <a:spcPct val="0"/>
            </a:spcBef>
            <a:spcAft>
              <a:spcPct val="35000"/>
            </a:spcAft>
          </a:pPr>
          <a:r>
            <a:rPr lang="es-ES" sz="1800" b="1" kern="1200" dirty="0" smtClean="0">
              <a:solidFill>
                <a:schemeClr val="bg2">
                  <a:lumMod val="10000"/>
                </a:schemeClr>
              </a:solidFill>
            </a:rPr>
            <a:t>Lactancia materna</a:t>
          </a:r>
          <a:endParaRPr lang="es-CO" sz="1800" b="1" kern="1200" dirty="0">
            <a:solidFill>
              <a:schemeClr val="bg2">
                <a:lumMod val="10000"/>
              </a:schemeClr>
            </a:solidFill>
          </a:endParaRPr>
        </a:p>
      </dsp:txBody>
      <dsp:txXfrm rot="10800000">
        <a:off x="286024" y="1621809"/>
        <a:ext cx="1309049" cy="1939316"/>
      </dsp:txXfrm>
    </dsp:sp>
    <dsp:sp modelId="{1E11354C-295F-4D75-94D7-FD5A5B49FDFA}">
      <dsp:nvSpPr>
        <dsp:cNvPr id="0" name=""/>
        <dsp:cNvSpPr/>
      </dsp:nvSpPr>
      <dsp:spPr>
        <a:xfrm>
          <a:off x="1777454" y="216241"/>
          <a:ext cx="1394841" cy="1189327"/>
        </a:xfrm>
        <a:prstGeom prst="roundRect">
          <a:avLst>
            <a:gd name="adj" fmla="val 10000"/>
          </a:avLst>
        </a:prstGeom>
        <a:blipFill rotWithShape="1">
          <a:blip xmlns:r="http://schemas.openxmlformats.org/officeDocument/2006/relationships" r:embed="rId2"/>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24F5EF2B-8584-4CC1-94F5-0ABCDA40CDD3}">
      <dsp:nvSpPr>
        <dsp:cNvPr id="0" name=""/>
        <dsp:cNvSpPr/>
      </dsp:nvSpPr>
      <dsp:spPr>
        <a:xfrm rot="10800000">
          <a:off x="1777454" y="1621809"/>
          <a:ext cx="1394841" cy="1982212"/>
        </a:xfrm>
        <a:prstGeom prst="round2SameRect">
          <a:avLst>
            <a:gd name="adj1" fmla="val 10500"/>
            <a:gd name="adj2" fmla="val 0"/>
          </a:avLst>
        </a:prstGeom>
        <a:gradFill rotWithShape="0">
          <a:gsLst>
            <a:gs pos="0">
              <a:schemeClr val="accent3">
                <a:hueOff val="677650"/>
                <a:satOff val="25000"/>
                <a:lumOff val="-3676"/>
                <a:alphaOff val="0"/>
                <a:satMod val="103000"/>
                <a:lumMod val="102000"/>
                <a:tint val="94000"/>
              </a:schemeClr>
            </a:gs>
            <a:gs pos="50000">
              <a:schemeClr val="accent3">
                <a:hueOff val="677650"/>
                <a:satOff val="25000"/>
                <a:lumOff val="-3676"/>
                <a:alphaOff val="0"/>
                <a:satMod val="110000"/>
                <a:lumMod val="100000"/>
                <a:shade val="100000"/>
              </a:schemeClr>
            </a:gs>
            <a:gs pos="100000">
              <a:schemeClr val="accent3">
                <a:hueOff val="677650"/>
                <a:satOff val="25000"/>
                <a:lumOff val="-3676"/>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8016" tIns="128016" rIns="128016" bIns="128016" numCol="1" spcCol="1270" anchor="t" anchorCtr="0">
          <a:noAutofit/>
        </a:bodyPr>
        <a:lstStyle/>
        <a:p>
          <a:pPr lvl="0" algn="ctr" defTabSz="800100">
            <a:lnSpc>
              <a:spcPct val="90000"/>
            </a:lnSpc>
            <a:spcBef>
              <a:spcPct val="0"/>
            </a:spcBef>
            <a:spcAft>
              <a:spcPct val="35000"/>
            </a:spcAft>
          </a:pPr>
          <a:r>
            <a:rPr lang="es-ES" sz="1800" b="1" kern="1200" dirty="0" smtClean="0">
              <a:solidFill>
                <a:schemeClr val="bg2">
                  <a:lumMod val="10000"/>
                </a:schemeClr>
              </a:solidFill>
            </a:rPr>
            <a:t>Limpieza de las secreciones </a:t>
          </a:r>
          <a:endParaRPr lang="es-CO" sz="1800" b="1" kern="1200" dirty="0">
            <a:solidFill>
              <a:schemeClr val="bg2">
                <a:lumMod val="10000"/>
              </a:schemeClr>
            </a:solidFill>
          </a:endParaRPr>
        </a:p>
      </dsp:txBody>
      <dsp:txXfrm rot="10800000">
        <a:off x="1820350" y="1621809"/>
        <a:ext cx="1309049" cy="1939316"/>
      </dsp:txXfrm>
    </dsp:sp>
    <dsp:sp modelId="{DB7F0999-9C4E-406F-9344-B288C3116AEC}">
      <dsp:nvSpPr>
        <dsp:cNvPr id="0" name=""/>
        <dsp:cNvSpPr/>
      </dsp:nvSpPr>
      <dsp:spPr>
        <a:xfrm>
          <a:off x="3311780" y="216241"/>
          <a:ext cx="1394841" cy="1189327"/>
        </a:xfrm>
        <a:prstGeom prst="roundRect">
          <a:avLst>
            <a:gd name="adj" fmla="val 10000"/>
          </a:avLst>
        </a:prstGeom>
        <a:blipFill rotWithShape="1">
          <a:blip xmlns:r="http://schemas.openxmlformats.org/officeDocument/2006/relationships" r:embed="rId3"/>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2121E56A-B455-4E87-A6ED-13B06D923005}">
      <dsp:nvSpPr>
        <dsp:cNvPr id="0" name=""/>
        <dsp:cNvSpPr/>
      </dsp:nvSpPr>
      <dsp:spPr>
        <a:xfrm rot="10800000">
          <a:off x="3311780" y="1621809"/>
          <a:ext cx="1394841" cy="1982212"/>
        </a:xfrm>
        <a:prstGeom prst="round2SameRect">
          <a:avLst>
            <a:gd name="adj1" fmla="val 10500"/>
            <a:gd name="adj2" fmla="val 0"/>
          </a:avLst>
        </a:prstGeom>
        <a:gradFill rotWithShape="0">
          <a:gsLst>
            <a:gs pos="0">
              <a:schemeClr val="accent3">
                <a:hueOff val="1355300"/>
                <a:satOff val="50000"/>
                <a:lumOff val="-7353"/>
                <a:alphaOff val="0"/>
                <a:satMod val="103000"/>
                <a:lumMod val="102000"/>
                <a:tint val="94000"/>
              </a:schemeClr>
            </a:gs>
            <a:gs pos="50000">
              <a:schemeClr val="accent3">
                <a:hueOff val="1355300"/>
                <a:satOff val="50000"/>
                <a:lumOff val="-7353"/>
                <a:alphaOff val="0"/>
                <a:satMod val="110000"/>
                <a:lumMod val="100000"/>
                <a:shade val="100000"/>
              </a:schemeClr>
            </a:gs>
            <a:gs pos="100000">
              <a:schemeClr val="accent3">
                <a:hueOff val="1355300"/>
                <a:satOff val="50000"/>
                <a:lumOff val="-735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8016" tIns="128016" rIns="128016" bIns="128016" numCol="1" spcCol="1270" anchor="t" anchorCtr="0">
          <a:noAutofit/>
        </a:bodyPr>
        <a:lstStyle/>
        <a:p>
          <a:pPr lvl="0" algn="ctr" defTabSz="800100">
            <a:lnSpc>
              <a:spcPct val="90000"/>
            </a:lnSpc>
            <a:spcBef>
              <a:spcPct val="0"/>
            </a:spcBef>
            <a:spcAft>
              <a:spcPct val="35000"/>
            </a:spcAft>
          </a:pPr>
          <a:r>
            <a:rPr lang="es-ES" sz="1800" b="1" kern="1200" dirty="0" smtClean="0">
              <a:solidFill>
                <a:schemeClr val="bg2">
                  <a:lumMod val="10000"/>
                </a:schemeClr>
              </a:solidFill>
            </a:rPr>
            <a:t>Apoyo a la adaptación neonatal inmediata / Evitarse la separación del binomio madre-hijo</a:t>
          </a:r>
          <a:endParaRPr lang="es-CO" sz="1800" b="1" kern="1200" dirty="0">
            <a:solidFill>
              <a:schemeClr val="bg2">
                <a:lumMod val="10000"/>
              </a:schemeClr>
            </a:solidFill>
          </a:endParaRPr>
        </a:p>
      </dsp:txBody>
      <dsp:txXfrm rot="10800000">
        <a:off x="3354676" y="1621809"/>
        <a:ext cx="1309049" cy="1939316"/>
      </dsp:txXfrm>
    </dsp:sp>
    <dsp:sp modelId="{C83C5E23-D5A1-4871-97DE-7BE36DC98468}">
      <dsp:nvSpPr>
        <dsp:cNvPr id="0" name=""/>
        <dsp:cNvSpPr/>
      </dsp:nvSpPr>
      <dsp:spPr>
        <a:xfrm>
          <a:off x="4846106" y="216241"/>
          <a:ext cx="1394841" cy="1189327"/>
        </a:xfrm>
        <a:prstGeom prst="roundRect">
          <a:avLst>
            <a:gd name="adj" fmla="val 10000"/>
          </a:avLst>
        </a:prstGeom>
        <a:blipFill rotWithShape="1">
          <a:blip xmlns:r="http://schemas.openxmlformats.org/officeDocument/2006/relationships" r:embed="rId4"/>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9C21CC1B-48F1-46C1-8E9D-DEC57C8BDB84}">
      <dsp:nvSpPr>
        <dsp:cNvPr id="0" name=""/>
        <dsp:cNvSpPr/>
      </dsp:nvSpPr>
      <dsp:spPr>
        <a:xfrm rot="10800000">
          <a:off x="4846106" y="1621809"/>
          <a:ext cx="1394841" cy="1982212"/>
        </a:xfrm>
        <a:prstGeom prst="round2SameRect">
          <a:avLst>
            <a:gd name="adj1" fmla="val 10500"/>
            <a:gd name="adj2" fmla="val 0"/>
          </a:avLst>
        </a:prstGeom>
        <a:gradFill rotWithShape="0">
          <a:gsLst>
            <a:gs pos="0">
              <a:schemeClr val="accent3">
                <a:hueOff val="2032949"/>
                <a:satOff val="75000"/>
                <a:lumOff val="-11029"/>
                <a:alphaOff val="0"/>
                <a:satMod val="103000"/>
                <a:lumMod val="102000"/>
                <a:tint val="94000"/>
              </a:schemeClr>
            </a:gs>
            <a:gs pos="50000">
              <a:schemeClr val="accent3">
                <a:hueOff val="2032949"/>
                <a:satOff val="75000"/>
                <a:lumOff val="-11029"/>
                <a:alphaOff val="0"/>
                <a:satMod val="110000"/>
                <a:lumMod val="100000"/>
                <a:shade val="100000"/>
              </a:schemeClr>
            </a:gs>
            <a:gs pos="100000">
              <a:schemeClr val="accent3">
                <a:hueOff val="2032949"/>
                <a:satOff val="75000"/>
                <a:lumOff val="-11029"/>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8016" tIns="128016" rIns="128016" bIns="128016" numCol="1" spcCol="1270" anchor="t" anchorCtr="0">
          <a:noAutofit/>
        </a:bodyPr>
        <a:lstStyle/>
        <a:p>
          <a:pPr lvl="0" algn="ctr" defTabSz="800100">
            <a:lnSpc>
              <a:spcPct val="90000"/>
            </a:lnSpc>
            <a:spcBef>
              <a:spcPct val="0"/>
            </a:spcBef>
            <a:spcAft>
              <a:spcPct val="35000"/>
            </a:spcAft>
          </a:pPr>
          <a:r>
            <a:rPr lang="es-ES" sz="1800" b="1" kern="1200" dirty="0" smtClean="0">
              <a:solidFill>
                <a:schemeClr val="bg2">
                  <a:lumMod val="10000"/>
                </a:schemeClr>
              </a:solidFill>
            </a:rPr>
            <a:t>Valoración del </a:t>
          </a:r>
          <a:r>
            <a:rPr lang="es-ES" sz="1800" b="1" kern="1200" dirty="0" err="1" smtClean="0">
              <a:solidFill>
                <a:schemeClr val="bg2">
                  <a:lumMod val="10000"/>
                </a:schemeClr>
              </a:solidFill>
            </a:rPr>
            <a:t>APGAR</a:t>
          </a:r>
          <a:endParaRPr lang="es-CO" sz="1800" b="1" kern="1200" dirty="0">
            <a:solidFill>
              <a:schemeClr val="bg2">
                <a:lumMod val="10000"/>
              </a:schemeClr>
            </a:solidFill>
          </a:endParaRPr>
        </a:p>
      </dsp:txBody>
      <dsp:txXfrm rot="10800000">
        <a:off x="4889002" y="1621809"/>
        <a:ext cx="1309049" cy="1939316"/>
      </dsp:txXfrm>
    </dsp:sp>
    <dsp:sp modelId="{AC994B87-9449-4C5C-AB85-A0BEE6889E9C}">
      <dsp:nvSpPr>
        <dsp:cNvPr id="0" name=""/>
        <dsp:cNvSpPr/>
      </dsp:nvSpPr>
      <dsp:spPr>
        <a:xfrm>
          <a:off x="6380431" y="216241"/>
          <a:ext cx="1394841" cy="1189327"/>
        </a:xfrm>
        <a:prstGeom prst="roundRect">
          <a:avLst>
            <a:gd name="adj" fmla="val 10000"/>
          </a:avLst>
        </a:prstGeom>
        <a:blipFill rotWithShape="1">
          <a:blip xmlns:r="http://schemas.openxmlformats.org/officeDocument/2006/relationships" r:embed="rId5"/>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8A69A458-079E-4B32-8323-9499518C2C99}">
      <dsp:nvSpPr>
        <dsp:cNvPr id="0" name=""/>
        <dsp:cNvSpPr/>
      </dsp:nvSpPr>
      <dsp:spPr>
        <a:xfrm rot="10800000">
          <a:off x="6380431" y="1621809"/>
          <a:ext cx="1394841" cy="1982212"/>
        </a:xfrm>
        <a:prstGeom prst="round2SameRect">
          <a:avLst>
            <a:gd name="adj1" fmla="val 10500"/>
            <a:gd name="adj2" fmla="val 0"/>
          </a:avLst>
        </a:prstGeom>
        <a:gradFill rotWithShape="0">
          <a:gsLst>
            <a:gs pos="0">
              <a:schemeClr val="accent3">
                <a:hueOff val="2710599"/>
                <a:satOff val="100000"/>
                <a:lumOff val="-14706"/>
                <a:alphaOff val="0"/>
                <a:satMod val="103000"/>
                <a:lumMod val="102000"/>
                <a:tint val="94000"/>
              </a:schemeClr>
            </a:gs>
            <a:gs pos="50000">
              <a:schemeClr val="accent3">
                <a:hueOff val="2710599"/>
                <a:satOff val="100000"/>
                <a:lumOff val="-14706"/>
                <a:alphaOff val="0"/>
                <a:satMod val="110000"/>
                <a:lumMod val="100000"/>
                <a:shade val="100000"/>
              </a:schemeClr>
            </a:gs>
            <a:gs pos="100000">
              <a:schemeClr val="accent3">
                <a:hueOff val="2710599"/>
                <a:satOff val="100000"/>
                <a:lumOff val="-14706"/>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8016" tIns="128016" rIns="128016" bIns="128016" numCol="1" spcCol="1270" anchor="t" anchorCtr="0">
          <a:noAutofit/>
        </a:bodyPr>
        <a:lstStyle/>
        <a:p>
          <a:pPr lvl="0" algn="ctr" defTabSz="800100">
            <a:lnSpc>
              <a:spcPct val="90000"/>
            </a:lnSpc>
            <a:spcBef>
              <a:spcPct val="0"/>
            </a:spcBef>
            <a:spcAft>
              <a:spcPct val="35000"/>
            </a:spcAft>
          </a:pPr>
          <a:r>
            <a:rPr lang="es-ES" sz="1800" b="1" kern="1200" dirty="0" smtClean="0">
              <a:solidFill>
                <a:schemeClr val="bg2">
                  <a:lumMod val="10000"/>
                </a:schemeClr>
              </a:solidFill>
            </a:rPr>
            <a:t>Escala de </a:t>
          </a:r>
          <a:r>
            <a:rPr lang="es-ES" sz="1800" b="1" kern="1200" dirty="0" err="1" smtClean="0">
              <a:solidFill>
                <a:schemeClr val="bg2">
                  <a:lumMod val="10000"/>
                </a:schemeClr>
              </a:solidFill>
            </a:rPr>
            <a:t>Silverman</a:t>
          </a:r>
          <a:r>
            <a:rPr lang="es-ES" sz="1800" b="1" kern="1200" dirty="0" smtClean="0">
              <a:solidFill>
                <a:schemeClr val="bg2">
                  <a:lumMod val="10000"/>
                </a:schemeClr>
              </a:solidFill>
            </a:rPr>
            <a:t>–Anderson</a:t>
          </a:r>
          <a:endParaRPr lang="es-CO" sz="1800" b="1" kern="1200" dirty="0">
            <a:solidFill>
              <a:schemeClr val="bg2">
                <a:lumMod val="10000"/>
              </a:schemeClr>
            </a:solidFill>
          </a:endParaRPr>
        </a:p>
      </dsp:txBody>
      <dsp:txXfrm rot="10800000">
        <a:off x="6423327" y="1621809"/>
        <a:ext cx="1309049" cy="193931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70DA8D-7C4E-4880-9C5A-1DE442EEC4F8}">
      <dsp:nvSpPr>
        <dsp:cNvPr id="0" name=""/>
        <dsp:cNvSpPr/>
      </dsp:nvSpPr>
      <dsp:spPr>
        <a:xfrm>
          <a:off x="0" y="0"/>
          <a:ext cx="8018402" cy="1621809"/>
        </a:xfrm>
        <a:prstGeom prst="roundRect">
          <a:avLst>
            <a:gd name="adj" fmla="val 10000"/>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7AFD2E9F-135F-429A-947E-12419D8B7502}">
      <dsp:nvSpPr>
        <dsp:cNvPr id="0" name=""/>
        <dsp:cNvSpPr/>
      </dsp:nvSpPr>
      <dsp:spPr>
        <a:xfrm>
          <a:off x="242760" y="216241"/>
          <a:ext cx="1751832" cy="1189327"/>
        </a:xfrm>
        <a:prstGeom prst="roundRect">
          <a:avLst>
            <a:gd name="adj" fmla="val 10000"/>
          </a:avLst>
        </a:prstGeom>
        <a:blipFill rotWithShape="1">
          <a:blip xmlns:r="http://schemas.openxmlformats.org/officeDocument/2006/relationships" r:embed="rId1"/>
          <a:stretch>
            <a:fillRect/>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1E4F12C7-FE31-471F-9039-288D0C452254}">
      <dsp:nvSpPr>
        <dsp:cNvPr id="0" name=""/>
        <dsp:cNvSpPr/>
      </dsp:nvSpPr>
      <dsp:spPr>
        <a:xfrm rot="10800000">
          <a:off x="242760" y="1621809"/>
          <a:ext cx="1751832" cy="1982212"/>
        </a:xfrm>
        <a:prstGeom prst="round2SameRect">
          <a:avLst>
            <a:gd name="adj1" fmla="val 10500"/>
            <a:gd name="adj2" fmla="val 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t" anchorCtr="0">
          <a:noAutofit/>
        </a:bodyPr>
        <a:lstStyle/>
        <a:p>
          <a:pPr lvl="0" algn="ctr" defTabSz="800100">
            <a:lnSpc>
              <a:spcPct val="90000"/>
            </a:lnSpc>
            <a:spcBef>
              <a:spcPct val="0"/>
            </a:spcBef>
            <a:spcAft>
              <a:spcPct val="35000"/>
            </a:spcAft>
          </a:pPr>
          <a:r>
            <a:rPr lang="es-ES" sz="1800" b="1" kern="1200" dirty="0" smtClean="0">
              <a:solidFill>
                <a:schemeClr val="bg2">
                  <a:lumMod val="10000"/>
                </a:schemeClr>
              </a:solidFill>
            </a:rPr>
            <a:t>Examen físico neonatal inicial</a:t>
          </a:r>
          <a:endParaRPr lang="es-CO" sz="1800" b="1" kern="1200" dirty="0">
            <a:solidFill>
              <a:schemeClr val="bg2">
                <a:lumMod val="10000"/>
              </a:schemeClr>
            </a:solidFill>
          </a:endParaRPr>
        </a:p>
      </dsp:txBody>
      <dsp:txXfrm rot="10800000">
        <a:off x="296635" y="1621809"/>
        <a:ext cx="1644082" cy="1928337"/>
      </dsp:txXfrm>
    </dsp:sp>
    <dsp:sp modelId="{1E11354C-295F-4D75-94D7-FD5A5B49FDFA}">
      <dsp:nvSpPr>
        <dsp:cNvPr id="0" name=""/>
        <dsp:cNvSpPr/>
      </dsp:nvSpPr>
      <dsp:spPr>
        <a:xfrm>
          <a:off x="2169776" y="216241"/>
          <a:ext cx="1751832" cy="1189327"/>
        </a:xfrm>
        <a:prstGeom prst="roundRect">
          <a:avLst>
            <a:gd name="adj" fmla="val 10000"/>
          </a:avLst>
        </a:prstGeom>
        <a:blipFill rotWithShape="1">
          <a:blip xmlns:r="http://schemas.openxmlformats.org/officeDocument/2006/relationships" r:embed="rId2"/>
          <a:stretch>
            <a:fillRect/>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24F5EF2B-8584-4CC1-94F5-0ABCDA40CDD3}">
      <dsp:nvSpPr>
        <dsp:cNvPr id="0" name=""/>
        <dsp:cNvSpPr/>
      </dsp:nvSpPr>
      <dsp:spPr>
        <a:xfrm rot="10800000">
          <a:off x="2169776" y="1621809"/>
          <a:ext cx="1751832" cy="1982212"/>
        </a:xfrm>
        <a:prstGeom prst="round2SameRect">
          <a:avLst>
            <a:gd name="adj1" fmla="val 10500"/>
            <a:gd name="adj2" fmla="val 0"/>
          </a:avLst>
        </a:prstGeom>
        <a:gradFill rotWithShape="0">
          <a:gsLst>
            <a:gs pos="0">
              <a:schemeClr val="accent2">
                <a:hueOff val="-485121"/>
                <a:satOff val="-27976"/>
                <a:lumOff val="2876"/>
                <a:alphaOff val="0"/>
                <a:satMod val="103000"/>
                <a:lumMod val="102000"/>
                <a:tint val="94000"/>
              </a:schemeClr>
            </a:gs>
            <a:gs pos="50000">
              <a:schemeClr val="accent2">
                <a:hueOff val="-485121"/>
                <a:satOff val="-27976"/>
                <a:lumOff val="2876"/>
                <a:alphaOff val="0"/>
                <a:satMod val="110000"/>
                <a:lumMod val="100000"/>
                <a:shade val="100000"/>
              </a:schemeClr>
            </a:gs>
            <a:gs pos="100000">
              <a:schemeClr val="accent2">
                <a:hueOff val="-485121"/>
                <a:satOff val="-27976"/>
                <a:lumOff val="287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t" anchorCtr="0">
          <a:noAutofit/>
        </a:bodyPr>
        <a:lstStyle/>
        <a:p>
          <a:pPr lvl="0" algn="ctr" defTabSz="800100">
            <a:lnSpc>
              <a:spcPct val="90000"/>
            </a:lnSpc>
            <a:spcBef>
              <a:spcPct val="0"/>
            </a:spcBef>
            <a:spcAft>
              <a:spcPct val="35000"/>
            </a:spcAft>
          </a:pPr>
          <a:r>
            <a:rPr lang="es-ES" sz="1800" b="1" kern="1200" dirty="0" smtClean="0">
              <a:solidFill>
                <a:schemeClr val="bg2">
                  <a:lumMod val="10000"/>
                </a:schemeClr>
              </a:solidFill>
            </a:rPr>
            <a:t>Identificación del recién nacido y expedición del certificado de recién nacido vivo</a:t>
          </a:r>
          <a:endParaRPr lang="es-CO" sz="1800" b="1" kern="1200" dirty="0">
            <a:solidFill>
              <a:schemeClr val="bg2">
                <a:lumMod val="10000"/>
              </a:schemeClr>
            </a:solidFill>
          </a:endParaRPr>
        </a:p>
      </dsp:txBody>
      <dsp:txXfrm rot="10800000">
        <a:off x="2223651" y="1621809"/>
        <a:ext cx="1644082" cy="1928337"/>
      </dsp:txXfrm>
    </dsp:sp>
    <dsp:sp modelId="{DB7F0999-9C4E-406F-9344-B288C3116AEC}">
      <dsp:nvSpPr>
        <dsp:cNvPr id="0" name=""/>
        <dsp:cNvSpPr/>
      </dsp:nvSpPr>
      <dsp:spPr>
        <a:xfrm>
          <a:off x="4096792" y="216241"/>
          <a:ext cx="1751832" cy="1189327"/>
        </a:xfrm>
        <a:prstGeom prst="roundRect">
          <a:avLst>
            <a:gd name="adj" fmla="val 10000"/>
          </a:avLst>
        </a:prstGeom>
        <a:blipFill rotWithShape="1">
          <a:blip xmlns:r="http://schemas.openxmlformats.org/officeDocument/2006/relationships" r:embed="rId3"/>
          <a:stretch>
            <a:fillRect/>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2121E56A-B455-4E87-A6ED-13B06D923005}">
      <dsp:nvSpPr>
        <dsp:cNvPr id="0" name=""/>
        <dsp:cNvSpPr/>
      </dsp:nvSpPr>
      <dsp:spPr>
        <a:xfrm rot="10800000">
          <a:off x="4096792" y="1621809"/>
          <a:ext cx="1751832" cy="1982212"/>
        </a:xfrm>
        <a:prstGeom prst="round2SameRect">
          <a:avLst>
            <a:gd name="adj1" fmla="val 10500"/>
            <a:gd name="adj2" fmla="val 0"/>
          </a:avLst>
        </a:prstGeom>
        <a:gradFill rotWithShape="0">
          <a:gsLst>
            <a:gs pos="0">
              <a:schemeClr val="accent2">
                <a:hueOff val="-970242"/>
                <a:satOff val="-55952"/>
                <a:lumOff val="5752"/>
                <a:alphaOff val="0"/>
                <a:satMod val="103000"/>
                <a:lumMod val="102000"/>
                <a:tint val="94000"/>
              </a:schemeClr>
            </a:gs>
            <a:gs pos="50000">
              <a:schemeClr val="accent2">
                <a:hueOff val="-970242"/>
                <a:satOff val="-55952"/>
                <a:lumOff val="5752"/>
                <a:alphaOff val="0"/>
                <a:satMod val="110000"/>
                <a:lumMod val="100000"/>
                <a:shade val="100000"/>
              </a:schemeClr>
            </a:gs>
            <a:gs pos="100000">
              <a:schemeClr val="accent2">
                <a:hueOff val="-970242"/>
                <a:satOff val="-55952"/>
                <a:lumOff val="5752"/>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t" anchorCtr="0">
          <a:noAutofit/>
        </a:bodyPr>
        <a:lstStyle/>
        <a:p>
          <a:pPr lvl="0" algn="ctr" defTabSz="800100">
            <a:lnSpc>
              <a:spcPct val="90000"/>
            </a:lnSpc>
            <a:spcBef>
              <a:spcPct val="0"/>
            </a:spcBef>
            <a:spcAft>
              <a:spcPct val="35000"/>
            </a:spcAft>
          </a:pPr>
          <a:r>
            <a:rPr lang="es-ES" sz="1800" b="1" kern="1200" dirty="0" smtClean="0">
              <a:solidFill>
                <a:schemeClr val="bg2">
                  <a:lumMod val="10000"/>
                </a:schemeClr>
              </a:solidFill>
            </a:rPr>
            <a:t>Profilaxis umbilical</a:t>
          </a:r>
          <a:endParaRPr lang="es-CO" sz="1800" b="1" kern="1200" dirty="0">
            <a:solidFill>
              <a:schemeClr val="bg2">
                <a:lumMod val="10000"/>
              </a:schemeClr>
            </a:solidFill>
          </a:endParaRPr>
        </a:p>
      </dsp:txBody>
      <dsp:txXfrm rot="10800000">
        <a:off x="4150667" y="1621809"/>
        <a:ext cx="1644082" cy="1928337"/>
      </dsp:txXfrm>
    </dsp:sp>
    <dsp:sp modelId="{C83C5E23-D5A1-4871-97DE-7BE36DC98468}">
      <dsp:nvSpPr>
        <dsp:cNvPr id="0" name=""/>
        <dsp:cNvSpPr/>
      </dsp:nvSpPr>
      <dsp:spPr>
        <a:xfrm>
          <a:off x="6023808" y="216241"/>
          <a:ext cx="1751832" cy="1189327"/>
        </a:xfrm>
        <a:prstGeom prst="roundRect">
          <a:avLst>
            <a:gd name="adj" fmla="val 10000"/>
          </a:avLst>
        </a:prstGeom>
        <a:blipFill rotWithShape="1">
          <a:blip xmlns:r="http://schemas.openxmlformats.org/officeDocument/2006/relationships" r:embed="rId4"/>
          <a:stretch>
            <a:fillRect/>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9C21CC1B-48F1-46C1-8E9D-DEC57C8BDB84}">
      <dsp:nvSpPr>
        <dsp:cNvPr id="0" name=""/>
        <dsp:cNvSpPr/>
      </dsp:nvSpPr>
      <dsp:spPr>
        <a:xfrm rot="10800000">
          <a:off x="6023808" y="1621809"/>
          <a:ext cx="1751832" cy="1982212"/>
        </a:xfrm>
        <a:prstGeom prst="round2SameRect">
          <a:avLst>
            <a:gd name="adj1" fmla="val 10500"/>
            <a:gd name="adj2" fmla="val 0"/>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t" anchorCtr="0">
          <a:noAutofit/>
        </a:bodyPr>
        <a:lstStyle/>
        <a:p>
          <a:pPr lvl="0" algn="ctr" defTabSz="800100">
            <a:lnSpc>
              <a:spcPct val="90000"/>
            </a:lnSpc>
            <a:spcBef>
              <a:spcPct val="0"/>
            </a:spcBef>
            <a:spcAft>
              <a:spcPct val="35000"/>
            </a:spcAft>
          </a:pPr>
          <a:r>
            <a:rPr lang="es-ES" sz="1800" b="1" kern="1200" dirty="0" smtClean="0">
              <a:solidFill>
                <a:schemeClr val="bg2">
                  <a:lumMod val="10000"/>
                </a:schemeClr>
              </a:solidFill>
            </a:rPr>
            <a:t>Profilaxis ocular</a:t>
          </a:r>
          <a:endParaRPr lang="es-CO" sz="1800" b="1" kern="1200" dirty="0">
            <a:solidFill>
              <a:schemeClr val="bg2">
                <a:lumMod val="10000"/>
              </a:schemeClr>
            </a:solidFill>
          </a:endParaRPr>
        </a:p>
      </dsp:txBody>
      <dsp:txXfrm rot="10800000">
        <a:off x="6077683" y="1621809"/>
        <a:ext cx="1644082" cy="1928337"/>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70DA8D-7C4E-4880-9C5A-1DE442EEC4F8}">
      <dsp:nvSpPr>
        <dsp:cNvPr id="0" name=""/>
        <dsp:cNvSpPr/>
      </dsp:nvSpPr>
      <dsp:spPr>
        <a:xfrm>
          <a:off x="0" y="0"/>
          <a:ext cx="7934546" cy="1625398"/>
        </a:xfrm>
        <a:prstGeom prst="roundRect">
          <a:avLst>
            <a:gd name="adj" fmla="val 10000"/>
          </a:avLst>
        </a:prstGeom>
        <a:solidFill>
          <a:schemeClr val="accent3">
            <a:tint val="40000"/>
            <a:alpha val="90000"/>
            <a:hueOff val="0"/>
            <a:satOff val="0"/>
            <a:lumOff val="0"/>
            <a:alphaOff val="0"/>
          </a:schemeClr>
        </a:solidFill>
        <a:ln w="6350" cap="flat" cmpd="sng" algn="ctr">
          <a:solidFill>
            <a:schemeClr val="accent3">
              <a:tint val="40000"/>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34586838-68C7-491D-9907-13539DF6B0FE}">
      <dsp:nvSpPr>
        <dsp:cNvPr id="0" name=""/>
        <dsp:cNvSpPr/>
      </dsp:nvSpPr>
      <dsp:spPr>
        <a:xfrm>
          <a:off x="240221" y="216719"/>
          <a:ext cx="1733512" cy="1191958"/>
        </a:xfrm>
        <a:prstGeom prst="roundRect">
          <a:avLst>
            <a:gd name="adj" fmla="val 10000"/>
          </a:avLst>
        </a:prstGeom>
        <a:blipFill rotWithShape="1">
          <a:blip xmlns:r="http://schemas.openxmlformats.org/officeDocument/2006/relationships" r:embed="rId1"/>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661B019C-B56C-4CD7-BA5D-88CC38C45782}">
      <dsp:nvSpPr>
        <dsp:cNvPr id="0" name=""/>
        <dsp:cNvSpPr/>
      </dsp:nvSpPr>
      <dsp:spPr>
        <a:xfrm rot="10800000">
          <a:off x="240221" y="1625398"/>
          <a:ext cx="1733512" cy="1986597"/>
        </a:xfrm>
        <a:prstGeom prst="round2SameRect">
          <a:avLst>
            <a:gd name="adj1" fmla="val 10500"/>
            <a:gd name="adj2" fmla="val 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8016" tIns="128016" rIns="128016" bIns="128016" numCol="1" spcCol="1270" anchor="t" anchorCtr="0">
          <a:noAutofit/>
        </a:bodyPr>
        <a:lstStyle/>
        <a:p>
          <a:pPr lvl="0" algn="ctr" defTabSz="800100">
            <a:lnSpc>
              <a:spcPct val="90000"/>
            </a:lnSpc>
            <a:spcBef>
              <a:spcPct val="0"/>
            </a:spcBef>
            <a:spcAft>
              <a:spcPct val="35000"/>
            </a:spcAft>
          </a:pPr>
          <a:r>
            <a:rPr lang="es-ES" sz="1800" b="1" kern="1200" dirty="0" smtClean="0">
              <a:solidFill>
                <a:schemeClr val="bg2">
                  <a:lumMod val="10000"/>
                </a:schemeClr>
              </a:solidFill>
            </a:rPr>
            <a:t>Profilaxis de la enfermedad hemorrágica del recién nacido</a:t>
          </a:r>
          <a:endParaRPr lang="es-CO" sz="1800" b="1" kern="1200" dirty="0">
            <a:solidFill>
              <a:schemeClr val="bg2">
                <a:lumMod val="10000"/>
              </a:schemeClr>
            </a:solidFill>
          </a:endParaRPr>
        </a:p>
      </dsp:txBody>
      <dsp:txXfrm rot="10800000">
        <a:off x="293532" y="1625398"/>
        <a:ext cx="1626890" cy="1933286"/>
      </dsp:txXfrm>
    </dsp:sp>
    <dsp:sp modelId="{7AFD2E9F-135F-429A-947E-12419D8B7502}">
      <dsp:nvSpPr>
        <dsp:cNvPr id="0" name=""/>
        <dsp:cNvSpPr/>
      </dsp:nvSpPr>
      <dsp:spPr>
        <a:xfrm>
          <a:off x="2147085" y="216719"/>
          <a:ext cx="1733512" cy="1191958"/>
        </a:xfrm>
        <a:prstGeom prst="roundRect">
          <a:avLst>
            <a:gd name="adj" fmla="val 10000"/>
          </a:avLst>
        </a:prstGeom>
        <a:blipFill rotWithShape="1">
          <a:blip xmlns:r="http://schemas.openxmlformats.org/officeDocument/2006/relationships" r:embed="rId2"/>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1E4F12C7-FE31-471F-9039-288D0C452254}">
      <dsp:nvSpPr>
        <dsp:cNvPr id="0" name=""/>
        <dsp:cNvSpPr/>
      </dsp:nvSpPr>
      <dsp:spPr>
        <a:xfrm rot="10800000">
          <a:off x="2147085" y="1625398"/>
          <a:ext cx="1733512" cy="1986597"/>
        </a:xfrm>
        <a:prstGeom prst="round2SameRect">
          <a:avLst>
            <a:gd name="adj1" fmla="val 10500"/>
            <a:gd name="adj2" fmla="val 0"/>
          </a:avLst>
        </a:prstGeom>
        <a:gradFill rotWithShape="0">
          <a:gsLst>
            <a:gs pos="0">
              <a:schemeClr val="accent3">
                <a:hueOff val="903533"/>
                <a:satOff val="33333"/>
                <a:lumOff val="-4902"/>
                <a:alphaOff val="0"/>
                <a:satMod val="103000"/>
                <a:lumMod val="102000"/>
                <a:tint val="94000"/>
              </a:schemeClr>
            </a:gs>
            <a:gs pos="50000">
              <a:schemeClr val="accent3">
                <a:hueOff val="903533"/>
                <a:satOff val="33333"/>
                <a:lumOff val="-4902"/>
                <a:alphaOff val="0"/>
                <a:satMod val="110000"/>
                <a:lumMod val="100000"/>
                <a:shade val="100000"/>
              </a:schemeClr>
            </a:gs>
            <a:gs pos="100000">
              <a:schemeClr val="accent3">
                <a:hueOff val="903533"/>
                <a:satOff val="33333"/>
                <a:lumOff val="-490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8016" tIns="128016" rIns="128016" bIns="128016" numCol="1" spcCol="1270" anchor="t" anchorCtr="0">
          <a:noAutofit/>
        </a:bodyPr>
        <a:lstStyle/>
        <a:p>
          <a:pPr lvl="0" algn="ctr" defTabSz="800100">
            <a:lnSpc>
              <a:spcPct val="90000"/>
            </a:lnSpc>
            <a:spcBef>
              <a:spcPct val="0"/>
            </a:spcBef>
            <a:spcAft>
              <a:spcPct val="35000"/>
            </a:spcAft>
          </a:pPr>
          <a:r>
            <a:rPr lang="es-ES" sz="1800" b="1" kern="1200" dirty="0" smtClean="0">
              <a:solidFill>
                <a:schemeClr val="bg2">
                  <a:lumMod val="10000"/>
                </a:schemeClr>
              </a:solidFill>
            </a:rPr>
            <a:t>Toma de muestra de sangre de cordón</a:t>
          </a:r>
          <a:endParaRPr lang="es-CO" sz="1800" b="1" kern="1200" dirty="0">
            <a:solidFill>
              <a:schemeClr val="bg2">
                <a:lumMod val="10000"/>
              </a:schemeClr>
            </a:solidFill>
          </a:endParaRPr>
        </a:p>
      </dsp:txBody>
      <dsp:txXfrm rot="10800000">
        <a:off x="2200396" y="1625398"/>
        <a:ext cx="1626890" cy="1933286"/>
      </dsp:txXfrm>
    </dsp:sp>
    <dsp:sp modelId="{1E11354C-295F-4D75-94D7-FD5A5B49FDFA}">
      <dsp:nvSpPr>
        <dsp:cNvPr id="0" name=""/>
        <dsp:cNvSpPr/>
      </dsp:nvSpPr>
      <dsp:spPr>
        <a:xfrm>
          <a:off x="4053948" y="216719"/>
          <a:ext cx="1733512" cy="1191958"/>
        </a:xfrm>
        <a:prstGeom prst="roundRect">
          <a:avLst>
            <a:gd name="adj" fmla="val 10000"/>
          </a:avLst>
        </a:prstGeom>
        <a:blipFill rotWithShape="1">
          <a:blip xmlns:r="http://schemas.openxmlformats.org/officeDocument/2006/relationships" r:embed="rId3"/>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24F5EF2B-8584-4CC1-94F5-0ABCDA40CDD3}">
      <dsp:nvSpPr>
        <dsp:cNvPr id="0" name=""/>
        <dsp:cNvSpPr/>
      </dsp:nvSpPr>
      <dsp:spPr>
        <a:xfrm rot="10800000">
          <a:off x="4053948" y="1625398"/>
          <a:ext cx="1733512" cy="1986597"/>
        </a:xfrm>
        <a:prstGeom prst="round2SameRect">
          <a:avLst>
            <a:gd name="adj1" fmla="val 10500"/>
            <a:gd name="adj2" fmla="val 0"/>
          </a:avLst>
        </a:prstGeom>
        <a:gradFill rotWithShape="0">
          <a:gsLst>
            <a:gs pos="0">
              <a:schemeClr val="accent3">
                <a:hueOff val="1807066"/>
                <a:satOff val="66667"/>
                <a:lumOff val="-9804"/>
                <a:alphaOff val="0"/>
                <a:satMod val="103000"/>
                <a:lumMod val="102000"/>
                <a:tint val="94000"/>
              </a:schemeClr>
            </a:gs>
            <a:gs pos="50000">
              <a:schemeClr val="accent3">
                <a:hueOff val="1807066"/>
                <a:satOff val="66667"/>
                <a:lumOff val="-9804"/>
                <a:alphaOff val="0"/>
                <a:satMod val="110000"/>
                <a:lumMod val="100000"/>
                <a:shade val="100000"/>
              </a:schemeClr>
            </a:gs>
            <a:gs pos="100000">
              <a:schemeClr val="accent3">
                <a:hueOff val="1807066"/>
                <a:satOff val="66667"/>
                <a:lumOff val="-980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8016" tIns="128016" rIns="128016" bIns="128016" numCol="1" spcCol="1270" anchor="t" anchorCtr="0">
          <a:noAutofit/>
        </a:bodyPr>
        <a:lstStyle/>
        <a:p>
          <a:pPr lvl="0" algn="ctr" defTabSz="800100">
            <a:lnSpc>
              <a:spcPct val="90000"/>
            </a:lnSpc>
            <a:spcBef>
              <a:spcPct val="0"/>
            </a:spcBef>
            <a:spcAft>
              <a:spcPct val="35000"/>
            </a:spcAft>
          </a:pPr>
          <a:r>
            <a:rPr lang="es-ES" sz="1800" b="1" kern="1200" dirty="0" smtClean="0">
              <a:solidFill>
                <a:schemeClr val="bg2">
                  <a:lumMod val="10000"/>
                </a:schemeClr>
              </a:solidFill>
            </a:rPr>
            <a:t>Toma de medidas </a:t>
          </a:r>
          <a:r>
            <a:rPr lang="es-ES" sz="1800" b="1" kern="1200" dirty="0" err="1" smtClean="0">
              <a:solidFill>
                <a:schemeClr val="bg2">
                  <a:lumMod val="10000"/>
                </a:schemeClr>
              </a:solidFill>
            </a:rPr>
            <a:t>antropo</a:t>
          </a:r>
          <a:r>
            <a:rPr lang="es-ES" sz="1800" b="1" kern="1200" dirty="0" smtClean="0">
              <a:solidFill>
                <a:schemeClr val="bg2">
                  <a:lumMod val="10000"/>
                </a:schemeClr>
              </a:solidFill>
            </a:rPr>
            <a:t>-métricas</a:t>
          </a:r>
          <a:endParaRPr lang="es-CO" sz="1800" b="1" kern="1200" dirty="0">
            <a:solidFill>
              <a:schemeClr val="bg2">
                <a:lumMod val="10000"/>
              </a:schemeClr>
            </a:solidFill>
          </a:endParaRPr>
        </a:p>
      </dsp:txBody>
      <dsp:txXfrm rot="10800000">
        <a:off x="4107259" y="1625398"/>
        <a:ext cx="1626890" cy="1933286"/>
      </dsp:txXfrm>
    </dsp:sp>
    <dsp:sp modelId="{DB7F0999-9C4E-406F-9344-B288C3116AEC}">
      <dsp:nvSpPr>
        <dsp:cNvPr id="0" name=""/>
        <dsp:cNvSpPr/>
      </dsp:nvSpPr>
      <dsp:spPr>
        <a:xfrm>
          <a:off x="5960812" y="216719"/>
          <a:ext cx="1733512" cy="1191958"/>
        </a:xfrm>
        <a:prstGeom prst="roundRect">
          <a:avLst>
            <a:gd name="adj" fmla="val 10000"/>
          </a:avLst>
        </a:prstGeom>
        <a:blipFill rotWithShape="1">
          <a:blip xmlns:r="http://schemas.openxmlformats.org/officeDocument/2006/relationships" r:embed="rId4"/>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2121E56A-B455-4E87-A6ED-13B06D923005}">
      <dsp:nvSpPr>
        <dsp:cNvPr id="0" name=""/>
        <dsp:cNvSpPr/>
      </dsp:nvSpPr>
      <dsp:spPr>
        <a:xfrm rot="10800000">
          <a:off x="5960812" y="1625398"/>
          <a:ext cx="1733512" cy="1986597"/>
        </a:xfrm>
        <a:prstGeom prst="round2SameRect">
          <a:avLst>
            <a:gd name="adj1" fmla="val 10500"/>
            <a:gd name="adj2" fmla="val 0"/>
          </a:avLst>
        </a:prstGeom>
        <a:gradFill rotWithShape="0">
          <a:gsLst>
            <a:gs pos="0">
              <a:schemeClr val="accent3">
                <a:hueOff val="2710599"/>
                <a:satOff val="100000"/>
                <a:lumOff val="-14706"/>
                <a:alphaOff val="0"/>
                <a:satMod val="103000"/>
                <a:lumMod val="102000"/>
                <a:tint val="94000"/>
              </a:schemeClr>
            </a:gs>
            <a:gs pos="50000">
              <a:schemeClr val="accent3">
                <a:hueOff val="2710599"/>
                <a:satOff val="100000"/>
                <a:lumOff val="-14706"/>
                <a:alphaOff val="0"/>
                <a:satMod val="110000"/>
                <a:lumMod val="100000"/>
                <a:shade val="100000"/>
              </a:schemeClr>
            </a:gs>
            <a:gs pos="100000">
              <a:schemeClr val="accent3">
                <a:hueOff val="2710599"/>
                <a:satOff val="100000"/>
                <a:lumOff val="-14706"/>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8016" tIns="128016" rIns="128016" bIns="128016" numCol="1" spcCol="1270" anchor="t" anchorCtr="0">
          <a:noAutofit/>
        </a:bodyPr>
        <a:lstStyle/>
        <a:p>
          <a:pPr lvl="0" algn="ctr" defTabSz="800100">
            <a:lnSpc>
              <a:spcPct val="90000"/>
            </a:lnSpc>
            <a:spcBef>
              <a:spcPct val="0"/>
            </a:spcBef>
            <a:spcAft>
              <a:spcPct val="35000"/>
            </a:spcAft>
          </a:pPr>
          <a:r>
            <a:rPr lang="es-ES" sz="1800" b="1" kern="1200" dirty="0" smtClean="0">
              <a:solidFill>
                <a:schemeClr val="bg2">
                  <a:lumMod val="10000"/>
                </a:schemeClr>
              </a:solidFill>
            </a:rPr>
            <a:t>Registro de los datos en la historia clínica</a:t>
          </a:r>
          <a:endParaRPr lang="es-CO" sz="1800" b="1" kern="1200" dirty="0">
            <a:solidFill>
              <a:schemeClr val="bg2">
                <a:lumMod val="10000"/>
              </a:schemeClr>
            </a:solidFill>
          </a:endParaRPr>
        </a:p>
      </dsp:txBody>
      <dsp:txXfrm rot="10800000">
        <a:off x="6014123" y="1625398"/>
        <a:ext cx="1626890" cy="1933286"/>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BBB328-0D8E-40F7-A1F9-887BB0D09247}">
      <dsp:nvSpPr>
        <dsp:cNvPr id="0" name=""/>
        <dsp:cNvSpPr/>
      </dsp:nvSpPr>
      <dsp:spPr>
        <a:xfrm>
          <a:off x="890" y="754"/>
          <a:ext cx="7756804" cy="1071863"/>
        </a:xfrm>
        <a:prstGeom prst="roundRect">
          <a:avLst>
            <a:gd name="adj" fmla="val 10000"/>
          </a:avLst>
        </a:prstGeom>
        <a:gradFill rotWithShape="0">
          <a:gsLst>
            <a:gs pos="0">
              <a:schemeClr val="accent2">
                <a:shade val="80000"/>
                <a:hueOff val="0"/>
                <a:satOff val="0"/>
                <a:lumOff val="0"/>
                <a:alphaOff val="0"/>
                <a:satMod val="103000"/>
                <a:lumMod val="102000"/>
                <a:tint val="94000"/>
              </a:schemeClr>
            </a:gs>
            <a:gs pos="50000">
              <a:schemeClr val="accent2">
                <a:shade val="80000"/>
                <a:hueOff val="0"/>
                <a:satOff val="0"/>
                <a:lumOff val="0"/>
                <a:alphaOff val="0"/>
                <a:satMod val="110000"/>
                <a:lumMod val="100000"/>
                <a:shade val="100000"/>
              </a:schemeClr>
            </a:gs>
            <a:gs pos="100000">
              <a:schemeClr val="accent2">
                <a:shade val="80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s-ES" sz="2800" kern="1200" dirty="0" smtClean="0">
              <a:solidFill>
                <a:schemeClr val="bg2">
                  <a:lumMod val="10000"/>
                </a:schemeClr>
              </a:solidFill>
              <a:effectLst/>
              <a:latin typeface="+mn-lt"/>
              <a:ea typeface="+mn-ea"/>
              <a:cs typeface="+mn-cs"/>
            </a:rPr>
            <a:t>Cumplido las condiciones mencionadas previamente</a:t>
          </a:r>
          <a:endParaRPr lang="es-CO" sz="2800" kern="1200" dirty="0">
            <a:solidFill>
              <a:schemeClr val="bg2">
                <a:lumMod val="10000"/>
              </a:schemeClr>
            </a:solidFill>
          </a:endParaRPr>
        </a:p>
      </dsp:txBody>
      <dsp:txXfrm>
        <a:off x="32284" y="32148"/>
        <a:ext cx="7694016" cy="1009075"/>
      </dsp:txXfrm>
    </dsp:sp>
    <dsp:sp modelId="{FD060958-A989-422B-AC86-7398FA7CFC58}">
      <dsp:nvSpPr>
        <dsp:cNvPr id="0" name=""/>
        <dsp:cNvSpPr/>
      </dsp:nvSpPr>
      <dsp:spPr>
        <a:xfrm>
          <a:off x="890" y="1206271"/>
          <a:ext cx="5066984" cy="1071863"/>
        </a:xfrm>
        <a:prstGeom prst="roundRect">
          <a:avLst>
            <a:gd name="adj" fmla="val 10000"/>
          </a:avLst>
        </a:prstGeom>
        <a:gradFill rotWithShape="0">
          <a:gsLst>
            <a:gs pos="0">
              <a:schemeClr val="accent2">
                <a:tint val="99000"/>
                <a:hueOff val="0"/>
                <a:satOff val="0"/>
                <a:lumOff val="0"/>
                <a:alphaOff val="0"/>
                <a:satMod val="103000"/>
                <a:lumMod val="102000"/>
                <a:tint val="94000"/>
              </a:schemeClr>
            </a:gs>
            <a:gs pos="50000">
              <a:schemeClr val="accent2">
                <a:tint val="99000"/>
                <a:hueOff val="0"/>
                <a:satOff val="0"/>
                <a:lumOff val="0"/>
                <a:alphaOff val="0"/>
                <a:satMod val="110000"/>
                <a:lumMod val="100000"/>
                <a:shade val="100000"/>
              </a:schemeClr>
            </a:gs>
            <a:gs pos="100000">
              <a:schemeClr val="accent2">
                <a:tint val="99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solidFill>
                <a:schemeClr val="bg2">
                  <a:lumMod val="10000"/>
                </a:schemeClr>
              </a:solidFill>
              <a:effectLst/>
              <a:latin typeface="+mn-lt"/>
              <a:ea typeface="+mn-ea"/>
              <a:cs typeface="+mn-cs"/>
            </a:rPr>
            <a:t>Expedido y registrado el carné de salud infantil, se haya registrado la Historia Clínica Perinatal Simplificada del CLAP</a:t>
          </a:r>
          <a:endParaRPr lang="es-CO" sz="1800" kern="1200" dirty="0">
            <a:solidFill>
              <a:schemeClr val="bg2">
                <a:lumMod val="10000"/>
              </a:schemeClr>
            </a:solidFill>
          </a:endParaRPr>
        </a:p>
      </dsp:txBody>
      <dsp:txXfrm>
        <a:off x="32284" y="1237665"/>
        <a:ext cx="5004196" cy="1009075"/>
      </dsp:txXfrm>
    </dsp:sp>
    <dsp:sp modelId="{FEDE179C-9AE7-48BC-83AD-41E04BBC0BD9}">
      <dsp:nvSpPr>
        <dsp:cNvPr id="0" name=""/>
        <dsp:cNvSpPr/>
      </dsp:nvSpPr>
      <dsp:spPr>
        <a:xfrm>
          <a:off x="890" y="2411788"/>
          <a:ext cx="2481383" cy="1071863"/>
        </a:xfrm>
        <a:prstGeom prst="roundRect">
          <a:avLst>
            <a:gd name="adj" fmla="val 10000"/>
          </a:avLst>
        </a:prstGeom>
        <a:gradFill rotWithShape="0">
          <a:gsLst>
            <a:gs pos="0">
              <a:schemeClr val="accent2">
                <a:tint val="80000"/>
                <a:hueOff val="0"/>
                <a:satOff val="0"/>
                <a:lumOff val="0"/>
                <a:alphaOff val="0"/>
                <a:satMod val="103000"/>
                <a:lumMod val="102000"/>
                <a:tint val="94000"/>
              </a:schemeClr>
            </a:gs>
            <a:gs pos="50000">
              <a:schemeClr val="accent2">
                <a:tint val="80000"/>
                <a:hueOff val="0"/>
                <a:satOff val="0"/>
                <a:lumOff val="0"/>
                <a:alphaOff val="0"/>
                <a:satMod val="110000"/>
                <a:lumMod val="100000"/>
                <a:shade val="100000"/>
              </a:schemeClr>
            </a:gs>
            <a:gs pos="100000">
              <a:schemeClr val="accent2">
                <a:tint val="80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solidFill>
                <a:schemeClr val="bg2">
                  <a:lumMod val="10000"/>
                </a:schemeClr>
              </a:solidFill>
              <a:effectLst/>
              <a:latin typeface="+mn-lt"/>
              <a:ea typeface="+mn-ea"/>
              <a:cs typeface="+mn-cs"/>
            </a:rPr>
            <a:t>Tamizajes neonatales </a:t>
          </a:r>
          <a:r>
            <a:rPr lang="es-ES" sz="1800" kern="1200" dirty="0" err="1" smtClean="0">
              <a:solidFill>
                <a:schemeClr val="bg2">
                  <a:lumMod val="10000"/>
                </a:schemeClr>
              </a:solidFill>
              <a:effectLst/>
              <a:latin typeface="+mn-lt"/>
              <a:ea typeface="+mn-ea"/>
              <a:cs typeface="+mn-cs"/>
            </a:rPr>
            <a:t>tsh</a:t>
          </a:r>
          <a:r>
            <a:rPr lang="es-ES" sz="1800" kern="1200" dirty="0" smtClean="0">
              <a:solidFill>
                <a:schemeClr val="bg2">
                  <a:lumMod val="10000"/>
                </a:schemeClr>
              </a:solidFill>
              <a:effectLst/>
              <a:latin typeface="+mn-lt"/>
              <a:ea typeface="+mn-ea"/>
              <a:cs typeface="+mn-cs"/>
            </a:rPr>
            <a:t> – 3 </a:t>
          </a:r>
          <a:r>
            <a:rPr lang="es-ES" sz="1800" kern="1200" dirty="0" err="1" smtClean="0">
              <a:solidFill>
                <a:schemeClr val="bg2">
                  <a:lumMod val="10000"/>
                </a:schemeClr>
              </a:solidFill>
              <a:effectLst/>
              <a:latin typeface="+mn-lt"/>
              <a:ea typeface="+mn-ea"/>
              <a:cs typeface="+mn-cs"/>
            </a:rPr>
            <a:t>Dias</a:t>
          </a:r>
          <a:r>
            <a:rPr lang="es-ES" sz="1800" kern="1200" dirty="0" smtClean="0">
              <a:solidFill>
                <a:schemeClr val="bg2">
                  <a:lumMod val="10000"/>
                </a:schemeClr>
              </a:solidFill>
              <a:effectLst/>
              <a:latin typeface="+mn-lt"/>
              <a:ea typeface="+mn-ea"/>
              <a:cs typeface="+mn-cs"/>
            </a:rPr>
            <a:t> </a:t>
          </a:r>
          <a:endParaRPr lang="es-CO" sz="1800" kern="1200" dirty="0">
            <a:solidFill>
              <a:schemeClr val="bg2">
                <a:lumMod val="10000"/>
              </a:schemeClr>
            </a:solidFill>
          </a:endParaRPr>
        </a:p>
      </dsp:txBody>
      <dsp:txXfrm>
        <a:off x="32284" y="2443182"/>
        <a:ext cx="2418595" cy="1009075"/>
      </dsp:txXfrm>
    </dsp:sp>
    <dsp:sp modelId="{F9E1706E-A8CD-4A69-A088-D209036A08AD}">
      <dsp:nvSpPr>
        <dsp:cNvPr id="0" name=""/>
        <dsp:cNvSpPr/>
      </dsp:nvSpPr>
      <dsp:spPr>
        <a:xfrm>
          <a:off x="2586491" y="2411788"/>
          <a:ext cx="2481383" cy="1071863"/>
        </a:xfrm>
        <a:prstGeom prst="roundRect">
          <a:avLst>
            <a:gd name="adj" fmla="val 10000"/>
          </a:avLst>
        </a:prstGeom>
        <a:gradFill rotWithShape="0">
          <a:gsLst>
            <a:gs pos="0">
              <a:schemeClr val="accent2">
                <a:tint val="80000"/>
                <a:hueOff val="0"/>
                <a:satOff val="0"/>
                <a:lumOff val="0"/>
                <a:alphaOff val="0"/>
                <a:satMod val="103000"/>
                <a:lumMod val="102000"/>
                <a:tint val="94000"/>
              </a:schemeClr>
            </a:gs>
            <a:gs pos="50000">
              <a:schemeClr val="accent2">
                <a:tint val="80000"/>
                <a:hueOff val="0"/>
                <a:satOff val="0"/>
                <a:lumOff val="0"/>
                <a:alphaOff val="0"/>
                <a:satMod val="110000"/>
                <a:lumMod val="100000"/>
                <a:shade val="100000"/>
              </a:schemeClr>
            </a:gs>
            <a:gs pos="100000">
              <a:schemeClr val="accent2">
                <a:tint val="80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CO" sz="1800" kern="1200" dirty="0" smtClean="0">
              <a:solidFill>
                <a:schemeClr val="bg2">
                  <a:lumMod val="10000"/>
                </a:schemeClr>
              </a:solidFill>
            </a:rPr>
            <a:t>Cita de control  los próximos 3 a 5 días</a:t>
          </a:r>
          <a:endParaRPr lang="es-CO" sz="1800" kern="1200" dirty="0">
            <a:solidFill>
              <a:schemeClr val="bg2">
                <a:lumMod val="10000"/>
              </a:schemeClr>
            </a:solidFill>
          </a:endParaRPr>
        </a:p>
      </dsp:txBody>
      <dsp:txXfrm>
        <a:off x="2617885" y="2443182"/>
        <a:ext cx="2418595" cy="1009075"/>
      </dsp:txXfrm>
    </dsp:sp>
    <dsp:sp modelId="{E0744CBF-4942-4F08-8072-ABA1F0DEB22C}">
      <dsp:nvSpPr>
        <dsp:cNvPr id="0" name=""/>
        <dsp:cNvSpPr/>
      </dsp:nvSpPr>
      <dsp:spPr>
        <a:xfrm>
          <a:off x="5276311" y="1206271"/>
          <a:ext cx="2481383" cy="1071863"/>
        </a:xfrm>
        <a:prstGeom prst="roundRect">
          <a:avLst>
            <a:gd name="adj" fmla="val 10000"/>
          </a:avLst>
        </a:prstGeom>
        <a:gradFill rotWithShape="0">
          <a:gsLst>
            <a:gs pos="0">
              <a:schemeClr val="accent2">
                <a:tint val="99000"/>
                <a:hueOff val="0"/>
                <a:satOff val="0"/>
                <a:lumOff val="0"/>
                <a:alphaOff val="0"/>
                <a:satMod val="103000"/>
                <a:lumMod val="102000"/>
                <a:tint val="94000"/>
              </a:schemeClr>
            </a:gs>
            <a:gs pos="50000">
              <a:schemeClr val="accent2">
                <a:tint val="99000"/>
                <a:hueOff val="0"/>
                <a:satOff val="0"/>
                <a:lumOff val="0"/>
                <a:alphaOff val="0"/>
                <a:satMod val="110000"/>
                <a:lumMod val="100000"/>
                <a:shade val="100000"/>
              </a:schemeClr>
            </a:gs>
            <a:gs pos="100000">
              <a:schemeClr val="accent2">
                <a:tint val="99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 sz="1500" kern="1200" dirty="0" smtClean="0">
              <a:solidFill>
                <a:schemeClr val="bg2">
                  <a:lumMod val="10000"/>
                </a:schemeClr>
              </a:solidFill>
              <a:effectLst/>
              <a:latin typeface="+mn-lt"/>
              <a:ea typeface="+mn-ea"/>
              <a:cs typeface="+mn-cs"/>
            </a:rPr>
            <a:t>Brindado recomendaciones de cuidado y manejo ambulatorio del recién nacido </a:t>
          </a:r>
          <a:endParaRPr lang="es-CO" sz="1500" kern="1200" dirty="0">
            <a:solidFill>
              <a:schemeClr val="bg2">
                <a:lumMod val="10000"/>
              </a:schemeClr>
            </a:solidFill>
          </a:endParaRPr>
        </a:p>
      </dsp:txBody>
      <dsp:txXfrm>
        <a:off x="5307705" y="1237665"/>
        <a:ext cx="2418595" cy="1009075"/>
      </dsp:txXfrm>
    </dsp:sp>
    <dsp:sp modelId="{FCCF885D-8159-4D8B-B27F-CBE807A561EB}">
      <dsp:nvSpPr>
        <dsp:cNvPr id="0" name=""/>
        <dsp:cNvSpPr/>
      </dsp:nvSpPr>
      <dsp:spPr>
        <a:xfrm>
          <a:off x="5276311" y="2411788"/>
          <a:ext cx="2481383" cy="1071863"/>
        </a:xfrm>
        <a:prstGeom prst="roundRect">
          <a:avLst>
            <a:gd name="adj" fmla="val 10000"/>
          </a:avLst>
        </a:prstGeom>
        <a:gradFill rotWithShape="0">
          <a:gsLst>
            <a:gs pos="0">
              <a:schemeClr val="accent2">
                <a:tint val="80000"/>
                <a:hueOff val="0"/>
                <a:satOff val="0"/>
                <a:lumOff val="0"/>
                <a:alphaOff val="0"/>
                <a:satMod val="103000"/>
                <a:lumMod val="102000"/>
                <a:tint val="94000"/>
              </a:schemeClr>
            </a:gs>
            <a:gs pos="50000">
              <a:schemeClr val="accent2">
                <a:tint val="80000"/>
                <a:hueOff val="0"/>
                <a:satOff val="0"/>
                <a:lumOff val="0"/>
                <a:alphaOff val="0"/>
                <a:satMod val="110000"/>
                <a:lumMod val="100000"/>
                <a:shade val="100000"/>
              </a:schemeClr>
            </a:gs>
            <a:gs pos="100000">
              <a:schemeClr val="accent2">
                <a:tint val="80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CO" sz="1800" kern="1200" dirty="0" smtClean="0">
              <a:solidFill>
                <a:schemeClr val="bg2">
                  <a:lumMod val="10000"/>
                </a:schemeClr>
              </a:solidFill>
            </a:rPr>
            <a:t>Valoración de Lactancia Materna</a:t>
          </a:r>
          <a:endParaRPr lang="es-CO" sz="1800" kern="1200" dirty="0">
            <a:solidFill>
              <a:schemeClr val="bg2">
                <a:lumMod val="10000"/>
              </a:schemeClr>
            </a:solidFill>
          </a:endParaRPr>
        </a:p>
      </dsp:txBody>
      <dsp:txXfrm>
        <a:off x="5307705" y="2443182"/>
        <a:ext cx="2418595" cy="1009075"/>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5.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VerticalCurvedList#1">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srcNode" val="srcNode"/>
            <dgm:param type="dstNode" val="dstNode"/>
            <dgm:param type="endSty" val="noArr"/>
            <dgm:param type="connRout" val="curve"/>
            <dgm:param type="begPts" val="ctr"/>
            <dgm:param type="endPts" val="ct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parTxRTLAlign" val="l"/>
                <dgm:param type="shpTxLTRAlignCh" val="l"/>
                <dgm:param type="shpTxRTLAlignCh" val="l"/>
              </dgm:alg>
            </dgm:if>
            <dgm:else name="Name2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parTxRTLAlign" val="l"/>
                <dgm:param type="shpTxLTRAlignCh" val="l"/>
                <dgm:param type="shpTxRTLAlignCh" val="l"/>
              </dgm:alg>
            </dgm:if>
            <dgm:else name="Name3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parTxRTLAlign" val="l"/>
                <dgm:param type="shpTxLTRAlignCh" val="l"/>
                <dgm:param type="shpTxRTLAlignCh" val="l"/>
              </dgm:alg>
            </dgm:if>
            <dgm:else name="Name3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parTxRTLAlign" val="l"/>
                <dgm:param type="shpTxLTRAlignCh" val="l"/>
                <dgm:param type="shpTxRTLAlignCh" val="l"/>
              </dgm:alg>
            </dgm:if>
            <dgm:else name="Name4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parTxRTLAlign" val="l"/>
                <dgm:param type="shpTxLTRAlignCh" val="l"/>
                <dgm:param type="shpTxRTLAlignCh" val="l"/>
              </dgm:alg>
            </dgm:if>
            <dgm:else name="Name4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parTxRTLAlign" val="l"/>
                <dgm:param type="shpTxLTRAlignCh" val="l"/>
                <dgm:param type="shpTxRTLAlignCh" val="l"/>
              </dgm:alg>
            </dgm:if>
            <dgm:else name="Name5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parTxRTLAlign" val="l"/>
                <dgm:param type="shpTxLTRAlignCh" val="l"/>
                <dgm:param type="shpTxRTLAlignCh" val="l"/>
              </dgm:alg>
            </dgm:if>
            <dgm:else name="Name5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hProcess7#1">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parTxLTRAlign" val="r"/>
                <dgm:param type="parTxRTLAlign" val="r"/>
                <dgm:param type="txAnchorVert" val="t"/>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parTxLTRAlign" val="l"/>
                <dgm:param type="parTxRTLAlign" val="l"/>
                <dgm:param type="txAnchorVert" val="t"/>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3#1">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srcNode" val="parTx"/>
            <dgm:param type="dstNode" val="parTx"/>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1">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matrix1#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parTxLTRAlign" val="l"/>
                  <dgm:param type="parTxRTLAlign" val="r"/>
                  <dgm:param type="txAnchorVert" val="t"/>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parTxLTRAlign" val="l"/>
                  <dgm:param type="parTxRTLAlign" val="r"/>
                  <dgm:param type="txAnchorVert" val="t"/>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parTxLTRAlign" val="l"/>
                  <dgm:param type="parTxRTLAlign" val="r"/>
                  <dgm:param type="txAnchorVert" val="t"/>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parTxLTRAlign" val="l"/>
                  <dgm:param type="parTxRTLAlign" val="r"/>
                  <dgm:param type="txAnchorVert" val="t"/>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13.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14.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15.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16.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17.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Def>
</file>

<file path=ppt/diagrams/quickStyle9.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Def>
</file>

<file path=ppt/diagrams/quickStyle10.xml><?xml version="1.0" encoding="utf-8"?>
<dgm:styleDef xmlns:dgm="http://schemas.openxmlformats.org/drawingml/2006/diagram" xmlns:a="http://schemas.openxmlformats.org/drawingml/2006/main" uniqueId="urn:microsoft.com/office/officeart/2005/8/quickstyle/3d1#2">
  <dgm:title val=""/>
  <dgm:desc val=""/>
  <dgm:catLst>
    <dgm:cat type="3D" pri="11100"/>
  </dgm:catLst>
  <dgm:scene3d>
    <a:camera prst="orthographicFront"/>
    <a:lightRig rig="threePt" dir="t"/>
  </dgm:scene3d>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Def>
</file>

<file path=ppt/diagrams/quickStyle11.xml><?xml version="1.0" encoding="utf-8"?>
<dgm:styleDef xmlns:dgm="http://schemas.openxmlformats.org/drawingml/2006/diagram" xmlns:a="http://schemas.openxmlformats.org/drawingml/2006/main" uniqueId="urn:microsoft.com/office/officeart/2005/8/quickstyle/3d1#3">
  <dgm:title val=""/>
  <dgm:desc val=""/>
  <dgm:catLst>
    <dgm:cat type="3D" pri="11100"/>
  </dgm:catLst>
  <dgm:scene3d>
    <a:camera prst="orthographicFront"/>
    <a:lightRig rig="threePt" dir="t"/>
  </dgm:scene3d>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Def>
</file>

<file path=ppt/diagrams/quickStyle12.xml><?xml version="1.0" encoding="utf-8"?>
<dgm:styleDef xmlns:dgm="http://schemas.openxmlformats.org/drawingml/2006/diagram" xmlns:a="http://schemas.openxmlformats.org/drawingml/2006/main" uniqueId="urn:microsoft.com/office/officeart/2005/8/quickstyle/3d1#4">
  <dgm:title val=""/>
  <dgm:desc val=""/>
  <dgm:catLst>
    <dgm:cat type="3D" pri="11100"/>
  </dgm:catLst>
  <dgm:scene3d>
    <a:camera prst="orthographicFront"/>
    <a:lightRig rig="threePt" dir="t"/>
  </dgm:scene3d>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Def>
</file>

<file path=ppt/diagrams/quickStyle1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F57A38D2-B095-4F58-B882-DD1088BAD12C}" type="datetimeFigureOut">
              <a:rPr lang="es-CO" smtClean="0"/>
              <a:pPr/>
              <a:t>8/04/2024</a:t>
            </a:fld>
            <a:endParaRPr lang="es-CO"/>
          </a:p>
        </p:txBody>
      </p:sp>
      <p:sp>
        <p:nvSpPr>
          <p:cNvPr id="4" name="3 Marcador de imagen de diapositiva"/>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s-CO"/>
          </a:p>
        </p:txBody>
      </p:sp>
      <p:sp>
        <p:nvSpPr>
          <p:cNvPr id="5" name="4 Marcador de notas"/>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5 Marcador de pie de página"/>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s-CO"/>
          </a:p>
        </p:txBody>
      </p:sp>
      <p:sp>
        <p:nvSpPr>
          <p:cNvPr id="7" name="6 Marcador de número de diapositiva"/>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EBDB293C-6C12-4A11-A7AE-30DEF3E5782C}" type="slidenum">
              <a:rPr lang="es-CO" smtClean="0"/>
              <a:pPr/>
              <a:t>‹Nº›</a:t>
            </a:fld>
            <a:endParaRPr lang="es-CO"/>
          </a:p>
        </p:txBody>
      </p:sp>
    </p:spTree>
    <p:extLst>
      <p:ext uri="{BB962C8B-B14F-4D97-AF65-F5344CB8AC3E}">
        <p14:creationId xmlns:p14="http://schemas.microsoft.com/office/powerpoint/2010/main" val="13885625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indent="0" algn="just">
              <a:buNone/>
            </a:pPr>
            <a:r>
              <a:rPr lang="es-CO" sz="1200" dirty="0" smtClean="0"/>
              <a:t>Por tanto </a:t>
            </a:r>
            <a:r>
              <a:rPr lang="es-CO" sz="1200" b="1" dirty="0" smtClean="0">
                <a:solidFill>
                  <a:schemeClr val="accent4">
                    <a:lumMod val="75000"/>
                  </a:schemeClr>
                </a:solidFill>
              </a:rPr>
              <a:t>para el desarrollo oportuno de esta atención</a:t>
            </a:r>
            <a:r>
              <a:rPr lang="es-CO" sz="1200" dirty="0" smtClean="0"/>
              <a:t>, es preciso implementar los </a:t>
            </a:r>
            <a:r>
              <a:rPr lang="es-CO" sz="1200" b="1" dirty="0" smtClean="0">
                <a:solidFill>
                  <a:schemeClr val="accent4">
                    <a:lumMod val="75000"/>
                  </a:schemeClr>
                </a:solidFill>
              </a:rPr>
              <a:t>mecanismos que garanticen la detección y captación temprana de las gestantes</a:t>
            </a:r>
            <a:r>
              <a:rPr lang="es-CO" sz="1200" dirty="0" smtClean="0"/>
              <a:t>, después de la primera falta menstrual y </a:t>
            </a:r>
            <a:r>
              <a:rPr lang="es-CO" sz="1200" b="1" dirty="0" smtClean="0">
                <a:solidFill>
                  <a:schemeClr val="accent4">
                    <a:lumMod val="75000"/>
                  </a:schemeClr>
                </a:solidFill>
              </a:rPr>
              <a:t>antes de la semana 10 de gestación. </a:t>
            </a:r>
          </a:p>
          <a:p>
            <a:endParaRPr lang="es-CO" dirty="0"/>
          </a:p>
        </p:txBody>
      </p:sp>
      <p:sp>
        <p:nvSpPr>
          <p:cNvPr id="4" name="Marcador de número de diapositiva 3"/>
          <p:cNvSpPr>
            <a:spLocks noGrp="1"/>
          </p:cNvSpPr>
          <p:nvPr>
            <p:ph type="sldNum" sz="quarter" idx="10"/>
          </p:nvPr>
        </p:nvSpPr>
        <p:spPr/>
        <p:txBody>
          <a:bodyPr/>
          <a:lstStyle/>
          <a:p>
            <a:fld id="{EBDB293C-6C12-4A11-A7AE-30DEF3E5782C}" type="slidenum">
              <a:rPr lang="es-CO" smtClean="0"/>
              <a:pPr/>
              <a:t>5</a:t>
            </a:fld>
            <a:endParaRPr lang="es-CO"/>
          </a:p>
        </p:txBody>
      </p:sp>
    </p:spTree>
    <p:extLst>
      <p:ext uri="{BB962C8B-B14F-4D97-AF65-F5344CB8AC3E}">
        <p14:creationId xmlns:p14="http://schemas.microsoft.com/office/powerpoint/2010/main" val="20390064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dirty="0" smtClean="0"/>
              <a:t> Captación tardía su proceso, sobre todo </a:t>
            </a:r>
            <a:r>
              <a:rPr lang="es-CO" b="1" dirty="0" smtClean="0"/>
              <a:t>después de la semana 26 de gestación</a:t>
            </a:r>
            <a:r>
              <a:rPr lang="es-CO" dirty="0" smtClean="0"/>
              <a:t>, se recomienda tener en su primer control todas las actividades recomendadas para las consultas previas, así como aquellas que correspondan a la consulta actual. Por lo tanto su duración sería de </a:t>
            </a:r>
            <a:r>
              <a:rPr lang="es-CO" b="1" dirty="0" smtClean="0"/>
              <a:t>40 minutos</a:t>
            </a:r>
            <a:r>
              <a:rPr lang="es-CO" dirty="0" smtClean="0"/>
              <a:t>. </a:t>
            </a:r>
          </a:p>
          <a:p>
            <a:endParaRPr lang="es-CO" dirty="0"/>
          </a:p>
        </p:txBody>
      </p:sp>
      <p:sp>
        <p:nvSpPr>
          <p:cNvPr id="4" name="Marcador de número de diapositiva 3"/>
          <p:cNvSpPr>
            <a:spLocks noGrp="1"/>
          </p:cNvSpPr>
          <p:nvPr>
            <p:ph type="sldNum" sz="quarter" idx="10"/>
          </p:nvPr>
        </p:nvSpPr>
        <p:spPr/>
        <p:txBody>
          <a:bodyPr/>
          <a:lstStyle/>
          <a:p>
            <a:fld id="{EBDB293C-6C12-4A11-A7AE-30DEF3E5782C}" type="slidenum">
              <a:rPr lang="es-CO" smtClean="0"/>
              <a:pPr/>
              <a:t>6</a:t>
            </a:fld>
            <a:endParaRPr lang="es-CO"/>
          </a:p>
        </p:txBody>
      </p:sp>
    </p:spTree>
    <p:extLst>
      <p:ext uri="{BB962C8B-B14F-4D97-AF65-F5344CB8AC3E}">
        <p14:creationId xmlns:p14="http://schemas.microsoft.com/office/powerpoint/2010/main" val="27312356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r>
              <a:rPr lang="es-ES" sz="1200" kern="1200" dirty="0" smtClean="0">
                <a:solidFill>
                  <a:schemeClr val="tx1"/>
                </a:solidFill>
                <a:effectLst/>
                <a:latin typeface="+mn-lt"/>
                <a:ea typeface="+mn-ea"/>
                <a:cs typeface="+mn-cs"/>
              </a:rPr>
              <a:t>Asesorar sobre opciones durante el embarazo</a:t>
            </a:r>
            <a:endParaRPr lang="es-CO"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Realizar la inscripción de la mujer gestante en el control prenatal</a:t>
            </a:r>
            <a:endParaRPr lang="es-CO"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Valorar el estado de salud de la gestantes</a:t>
            </a:r>
            <a:endParaRPr lang="es-CO"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Identificar factores protectores y de riesgo biológicos y psicosociales</a:t>
            </a:r>
            <a:endParaRPr lang="es-CO"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Detectar tempranamente alteraciones</a:t>
            </a:r>
            <a:endParaRPr lang="es-CO"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Brindar información en salud</a:t>
            </a:r>
            <a:endParaRPr lang="es-CO"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Establecer el plan integral de cuidado para la salud</a:t>
            </a:r>
            <a:endParaRPr lang="es-CO" sz="1200" kern="1200" dirty="0" smtClean="0">
              <a:solidFill>
                <a:schemeClr val="tx1"/>
              </a:solidFill>
              <a:effectLst/>
              <a:latin typeface="+mn-lt"/>
              <a:ea typeface="+mn-ea"/>
              <a:cs typeface="+mn-cs"/>
            </a:endParaRPr>
          </a:p>
          <a:p>
            <a:endParaRPr lang="es-CO" dirty="0"/>
          </a:p>
        </p:txBody>
      </p:sp>
      <p:sp>
        <p:nvSpPr>
          <p:cNvPr id="4" name="Marcador de número de diapositiva 3"/>
          <p:cNvSpPr>
            <a:spLocks noGrp="1"/>
          </p:cNvSpPr>
          <p:nvPr>
            <p:ph type="sldNum" sz="quarter" idx="10"/>
          </p:nvPr>
        </p:nvSpPr>
        <p:spPr/>
        <p:txBody>
          <a:bodyPr/>
          <a:lstStyle/>
          <a:p>
            <a:fld id="{EBDB293C-6C12-4A11-A7AE-30DEF3E5782C}" type="slidenum">
              <a:rPr lang="es-CO" smtClean="0"/>
              <a:pPr/>
              <a:t>7</a:t>
            </a:fld>
            <a:endParaRPr lang="es-CO"/>
          </a:p>
        </p:txBody>
      </p:sp>
    </p:spTree>
    <p:extLst>
      <p:ext uri="{BB962C8B-B14F-4D97-AF65-F5344CB8AC3E}">
        <p14:creationId xmlns:p14="http://schemas.microsoft.com/office/powerpoint/2010/main" val="17952204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normAutofit fontScale="92500" lnSpcReduction="20000"/>
          </a:bodyPr>
          <a:lstStyle/>
          <a:p>
            <a:r>
              <a:rPr lang="es-CO" dirty="0" smtClean="0"/>
              <a:t>Sirven para realizar una atención completa e integral de la gestante </a:t>
            </a:r>
          </a:p>
          <a:p>
            <a:r>
              <a:rPr lang="es-ES" sz="1200" b="1" i="1" kern="1200" dirty="0" smtClean="0">
                <a:solidFill>
                  <a:schemeClr val="tx1"/>
                </a:solidFill>
                <a:effectLst/>
                <a:latin typeface="+mn-lt"/>
                <a:ea typeface="+mn-ea"/>
                <a:cs typeface="+mn-cs"/>
              </a:rPr>
              <a:t>Antecedentes personales: </a:t>
            </a:r>
            <a:r>
              <a:rPr lang="es-ES" sz="1200" kern="1200" dirty="0" smtClean="0">
                <a:solidFill>
                  <a:schemeClr val="tx1"/>
                </a:solidFill>
                <a:effectLst/>
                <a:latin typeface="+mn-lt"/>
                <a:ea typeface="+mn-ea"/>
                <a:cs typeface="+mn-cs"/>
              </a:rPr>
              <a:t>patológicos, quirúrgicos, nutricionales, traumáticos, tóxicos, alérgicos, (medicamentos recibidos, tabaquismo, alcoholismo, sustancias psicoactivas, exposición a tóxicos e irradiación y otros), trastornos mentales, signos de alarma y tratamientos recibidos durante la gestación actual, trombosis venosa profunda, tromboembolismo y trastornos de </a:t>
            </a:r>
            <a:r>
              <a:rPr lang="es-ES" sz="1200" kern="1200" dirty="0" err="1" smtClean="0">
                <a:solidFill>
                  <a:schemeClr val="tx1"/>
                </a:solidFill>
                <a:effectLst/>
                <a:latin typeface="+mn-lt"/>
                <a:ea typeface="+mn-ea"/>
                <a:cs typeface="+mn-cs"/>
              </a:rPr>
              <a:t>hipercoagulabilidad</a:t>
            </a:r>
            <a:r>
              <a:rPr lang="es-ES" sz="1200" kern="1200" dirty="0" smtClean="0">
                <a:solidFill>
                  <a:schemeClr val="tx1"/>
                </a:solidFill>
                <a:effectLst/>
                <a:latin typeface="+mn-lt"/>
                <a:ea typeface="+mn-ea"/>
                <a:cs typeface="+mn-cs"/>
              </a:rPr>
              <a:t>.</a:t>
            </a:r>
            <a:endParaRPr lang="es-CO" sz="1200" kern="1200" dirty="0" smtClean="0">
              <a:solidFill>
                <a:schemeClr val="tx1"/>
              </a:solidFill>
              <a:effectLst/>
              <a:latin typeface="+mn-lt"/>
              <a:ea typeface="+mn-ea"/>
              <a:cs typeface="+mn-cs"/>
            </a:endParaRPr>
          </a:p>
          <a:p>
            <a:r>
              <a:rPr lang="es-ES" sz="1200" b="1" i="1" kern="1200" dirty="0" smtClean="0">
                <a:solidFill>
                  <a:schemeClr val="tx1"/>
                </a:solidFill>
                <a:effectLst/>
                <a:latin typeface="+mn-lt"/>
                <a:ea typeface="+mn-ea"/>
                <a:cs typeface="+mn-cs"/>
              </a:rPr>
              <a:t>Antecedentes ginecológicos: </a:t>
            </a:r>
            <a:r>
              <a:rPr lang="es-ES" sz="1200" kern="1200" dirty="0" smtClean="0">
                <a:solidFill>
                  <a:schemeClr val="tx1"/>
                </a:solidFill>
                <a:effectLst/>
                <a:latin typeface="+mn-lt"/>
                <a:ea typeface="+mn-ea"/>
                <a:cs typeface="+mn-cs"/>
              </a:rPr>
              <a:t>indagar edad de la menarquía, patrón de ciclos menstruales, fecha de las dos últimas menstruaciones, métodos anticonceptivos utilizados y hasta cuando, antecedente o presencia de flujos vaginales, infecciones de transmisión sexual incluyendo el VIH, historia y tratamientos de infertilidad.</a:t>
            </a:r>
            <a:endParaRPr lang="es-CO" sz="1200" kern="1200" dirty="0" smtClean="0">
              <a:solidFill>
                <a:schemeClr val="tx1"/>
              </a:solidFill>
              <a:effectLst/>
              <a:latin typeface="+mn-lt"/>
              <a:ea typeface="+mn-ea"/>
              <a:cs typeface="+mn-cs"/>
            </a:endParaRPr>
          </a:p>
          <a:p>
            <a:r>
              <a:rPr lang="es-ES" sz="1200" b="1" i="1" kern="1200" dirty="0" smtClean="0">
                <a:solidFill>
                  <a:schemeClr val="tx1"/>
                </a:solidFill>
                <a:effectLst/>
                <a:latin typeface="+mn-lt"/>
                <a:ea typeface="+mn-ea"/>
                <a:cs typeface="+mn-cs"/>
              </a:rPr>
              <a:t>Antecedentes obstétricos</a:t>
            </a:r>
            <a:r>
              <a:rPr lang="es-ES" sz="1200" kern="1200" dirty="0" smtClean="0">
                <a:solidFill>
                  <a:schemeClr val="tx1"/>
                </a:solidFill>
                <a:effectLst/>
                <a:latin typeface="+mn-lt"/>
                <a:ea typeface="+mn-ea"/>
                <a:cs typeface="+mn-cs"/>
              </a:rPr>
              <a:t>: total de gestaciones, intervalos </a:t>
            </a:r>
            <a:r>
              <a:rPr lang="es-ES" sz="1200" kern="1200" dirty="0" err="1" smtClean="0">
                <a:solidFill>
                  <a:schemeClr val="tx1"/>
                </a:solidFill>
                <a:effectLst/>
                <a:latin typeface="+mn-lt"/>
                <a:ea typeface="+mn-ea"/>
                <a:cs typeface="+mn-cs"/>
              </a:rPr>
              <a:t>intergenésicos</a:t>
            </a:r>
            <a:r>
              <a:rPr lang="es-ES" sz="1200" kern="1200" dirty="0" smtClean="0">
                <a:solidFill>
                  <a:schemeClr val="tx1"/>
                </a:solidFill>
                <a:effectLst/>
                <a:latin typeface="+mn-lt"/>
                <a:ea typeface="+mn-ea"/>
                <a:cs typeface="+mn-cs"/>
              </a:rPr>
              <a:t>, abortos, ectópicos, molas, placenta previa, </a:t>
            </a:r>
            <a:r>
              <a:rPr lang="es-ES" sz="1200" kern="1200" dirty="0" err="1" smtClean="0">
                <a:solidFill>
                  <a:schemeClr val="tx1"/>
                </a:solidFill>
                <a:effectLst/>
                <a:latin typeface="+mn-lt"/>
                <a:ea typeface="+mn-ea"/>
                <a:cs typeface="+mn-cs"/>
              </a:rPr>
              <a:t>abruptio</a:t>
            </a:r>
            <a:r>
              <a:rPr lang="es-ES" sz="1200" kern="1200" dirty="0" smtClean="0">
                <a:solidFill>
                  <a:schemeClr val="tx1"/>
                </a:solidFill>
                <a:effectLst/>
                <a:latin typeface="+mn-lt"/>
                <a:ea typeface="+mn-ea"/>
                <a:cs typeface="+mn-cs"/>
              </a:rPr>
              <a:t>, ruptura prematura de membranas, </a:t>
            </a:r>
            <a:r>
              <a:rPr lang="es-ES" sz="1200" kern="1200" dirty="0" err="1" smtClean="0">
                <a:solidFill>
                  <a:schemeClr val="tx1"/>
                </a:solidFill>
                <a:effectLst/>
                <a:latin typeface="+mn-lt"/>
                <a:ea typeface="+mn-ea"/>
                <a:cs typeface="+mn-cs"/>
              </a:rPr>
              <a:t>polihidramnios</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oligoamnios</a:t>
            </a:r>
            <a:r>
              <a:rPr lang="es-ES" sz="1200" kern="1200" dirty="0" smtClean="0">
                <a:solidFill>
                  <a:schemeClr val="tx1"/>
                </a:solidFill>
                <a:effectLst/>
                <a:latin typeface="+mn-lt"/>
                <a:ea typeface="+mn-ea"/>
                <a:cs typeface="+mn-cs"/>
              </a:rPr>
              <a:t>, retardo en el crecimiento intrauterino, número de partos, fecha del último, si han sido únicos o múltiples, prematuro a término o prolongado, por vía vaginal o por cesárea, retención placentaria, infecciones en el post parto, hemorragia obstétrica que requirió trasfusión, preeclampsia, eclampsia o síndrome HELLP; número de nacidos vivos o muertos, hijos con malformaciones congénitas, muertes perinatales y causas y peso al nacer.</a:t>
            </a:r>
            <a:endParaRPr lang="es-CO" sz="1200" kern="1200" dirty="0" smtClean="0">
              <a:solidFill>
                <a:schemeClr val="tx1"/>
              </a:solidFill>
              <a:effectLst/>
              <a:latin typeface="+mn-lt"/>
              <a:ea typeface="+mn-ea"/>
              <a:cs typeface="+mn-cs"/>
            </a:endParaRPr>
          </a:p>
          <a:p>
            <a:r>
              <a:rPr lang="es-ES" sz="1200" b="1" i="1" kern="1200" dirty="0" smtClean="0">
                <a:solidFill>
                  <a:schemeClr val="tx1"/>
                </a:solidFill>
                <a:effectLst/>
                <a:latin typeface="+mn-lt"/>
                <a:ea typeface="+mn-ea"/>
                <a:cs typeface="+mn-cs"/>
              </a:rPr>
              <a:t>Antecedentes familiares: </a:t>
            </a:r>
            <a:r>
              <a:rPr lang="es-ES" sz="1200" kern="1200" dirty="0" smtClean="0">
                <a:solidFill>
                  <a:schemeClr val="tx1"/>
                </a:solidFill>
                <a:effectLst/>
                <a:latin typeface="+mn-lt"/>
                <a:ea typeface="+mn-ea"/>
                <a:cs typeface="+mn-cs"/>
              </a:rPr>
              <a:t>hipertensión arterial crónica, preeclampsia, eclampsia, cardiopatías, diabetes, metabólicas, autoinmunes, infecciosas, congénitas, epilepsia, trastornos mentales, gestaciones múltiples, tuberculosis, neoplasias y otras.</a:t>
            </a:r>
            <a:endParaRPr lang="es-CO" sz="1200" kern="1200" dirty="0" smtClean="0">
              <a:solidFill>
                <a:schemeClr val="tx1"/>
              </a:solidFill>
              <a:effectLst/>
              <a:latin typeface="+mn-lt"/>
              <a:ea typeface="+mn-ea"/>
              <a:cs typeface="+mn-cs"/>
            </a:endParaRPr>
          </a:p>
          <a:p>
            <a:r>
              <a:rPr lang="es-ES" sz="1200" b="1" i="1" kern="1200" dirty="0" smtClean="0">
                <a:solidFill>
                  <a:schemeClr val="tx1"/>
                </a:solidFill>
                <a:effectLst/>
                <a:latin typeface="+mn-lt"/>
                <a:ea typeface="+mn-ea"/>
                <a:cs typeface="+mn-cs"/>
              </a:rPr>
              <a:t>Gestación actual: </a:t>
            </a:r>
            <a:r>
              <a:rPr lang="es-ES" sz="1200" kern="1200" dirty="0" smtClean="0">
                <a:solidFill>
                  <a:schemeClr val="tx1"/>
                </a:solidFill>
                <a:effectLst/>
                <a:latin typeface="+mn-lt"/>
                <a:ea typeface="+mn-ea"/>
                <a:cs typeface="+mn-cs"/>
              </a:rPr>
              <a:t>edad gestacional probable (fecha de la última menstruación, altura uterina o ecografía obstétrica), presencia o ausencia de movimiento fetales, sintomatología infecciosa urinaria o </a:t>
            </a:r>
            <a:r>
              <a:rPr lang="es-ES" sz="1200" kern="1200" dirty="0" err="1" smtClean="0">
                <a:solidFill>
                  <a:schemeClr val="tx1"/>
                </a:solidFill>
                <a:effectLst/>
                <a:latin typeface="+mn-lt"/>
                <a:ea typeface="+mn-ea"/>
                <a:cs typeface="+mn-cs"/>
              </a:rPr>
              <a:t>cervico</a:t>
            </a:r>
            <a:r>
              <a:rPr lang="es-ES" sz="1200" kern="1200" dirty="0" smtClean="0">
                <a:solidFill>
                  <a:schemeClr val="tx1"/>
                </a:solidFill>
                <a:effectLst/>
                <a:latin typeface="+mn-lt"/>
                <a:ea typeface="+mn-ea"/>
                <a:cs typeface="+mn-cs"/>
              </a:rPr>
              <a:t> vaginal, cefaleas persistentes, edemas progresivos en cara o miembros superiores e inferiores, epigastralgia y otros. Además indagar signos y síntomas gastrointestinales asociados a la gestación: nauseas, vómito, </a:t>
            </a:r>
            <a:r>
              <a:rPr lang="es-ES" sz="1200" kern="1200" dirty="0" err="1" smtClean="0">
                <a:solidFill>
                  <a:schemeClr val="tx1"/>
                </a:solidFill>
                <a:effectLst/>
                <a:latin typeface="+mn-lt"/>
                <a:ea typeface="+mn-ea"/>
                <a:cs typeface="+mn-cs"/>
              </a:rPr>
              <a:t>epigastralgias</a:t>
            </a:r>
            <a:r>
              <a:rPr lang="es-ES" sz="1200" kern="1200" dirty="0" smtClean="0">
                <a:solidFill>
                  <a:schemeClr val="tx1"/>
                </a:solidFill>
                <a:effectLst/>
                <a:latin typeface="+mn-lt"/>
                <a:ea typeface="+mn-ea"/>
                <a:cs typeface="+mn-cs"/>
              </a:rPr>
              <a:t> y hemorroides.</a:t>
            </a:r>
            <a:endParaRPr lang="es-CO" sz="1200" kern="1200" dirty="0" smtClean="0">
              <a:solidFill>
                <a:schemeClr val="tx1"/>
              </a:solidFill>
              <a:effectLst/>
              <a:latin typeface="+mn-lt"/>
              <a:ea typeface="+mn-ea"/>
              <a:cs typeface="+mn-cs"/>
            </a:endParaRPr>
          </a:p>
          <a:p>
            <a:r>
              <a:rPr lang="es-ES" sz="1200" b="1" i="1" kern="1200" dirty="0" smtClean="0">
                <a:solidFill>
                  <a:schemeClr val="tx1"/>
                </a:solidFill>
                <a:effectLst/>
                <a:latin typeface="+mn-lt"/>
                <a:ea typeface="+mn-ea"/>
                <a:cs typeface="+mn-cs"/>
              </a:rPr>
              <a:t>Valoración psicosocial: </a:t>
            </a:r>
            <a:r>
              <a:rPr lang="es-ES" sz="1200" kern="1200" dirty="0" smtClean="0">
                <a:solidFill>
                  <a:schemeClr val="tx1"/>
                </a:solidFill>
                <a:effectLst/>
                <a:latin typeface="+mn-lt"/>
                <a:ea typeface="+mn-ea"/>
                <a:cs typeface="+mn-cs"/>
              </a:rPr>
              <a:t>debe incluir la estructura y dinámica familiar, las redes de apoyo familiar, social y comunitario, gestación deseada, gestación programada. Indagar o identificar situaciones de vulnerabilidad: estresores, exclusión social, pobreza, marginalidad, e indagar sobre su manejo. Se recomienda para el análisis de estas variables utilizar la escala de riesgo biológico y psicosocial de Herrera y Hurtado (Anexo 2). </a:t>
            </a:r>
            <a:endParaRPr lang="es-CO" sz="1200" kern="1200" dirty="0" smtClean="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EBDB293C-6C12-4A11-A7AE-30DEF3E5782C}" type="slidenum">
              <a:rPr lang="es-CO" smtClean="0"/>
              <a:pPr/>
              <a:t>9</a:t>
            </a:fld>
            <a:endParaRPr lang="es-CO"/>
          </a:p>
        </p:txBody>
      </p:sp>
    </p:spTree>
    <p:extLst>
      <p:ext uri="{BB962C8B-B14F-4D97-AF65-F5344CB8AC3E}">
        <p14:creationId xmlns:p14="http://schemas.microsoft.com/office/powerpoint/2010/main" val="29079180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dirty="0" smtClean="0"/>
              <a:t>Si el primer control prenatal es tardío (después de la semana 16 – 18) se recomienda registrar el IMC pregestacional y con base en este establecer las metas de ganancia de peso durante la </a:t>
            </a:r>
            <a:r>
              <a:rPr lang="es-CO" dirty="0" smtClean="0"/>
              <a:t>gestación.</a:t>
            </a:r>
          </a:p>
          <a:p>
            <a:endParaRPr lang="es-CO" dirty="0"/>
          </a:p>
        </p:txBody>
      </p:sp>
      <p:sp>
        <p:nvSpPr>
          <p:cNvPr id="4" name="Marcador de número de diapositiva 3"/>
          <p:cNvSpPr>
            <a:spLocks noGrp="1"/>
          </p:cNvSpPr>
          <p:nvPr>
            <p:ph type="sldNum" sz="quarter" idx="10"/>
          </p:nvPr>
        </p:nvSpPr>
        <p:spPr/>
        <p:txBody>
          <a:bodyPr/>
          <a:lstStyle/>
          <a:p>
            <a:fld id="{EBDB293C-6C12-4A11-A7AE-30DEF3E5782C}" type="slidenum">
              <a:rPr lang="es-CO" smtClean="0"/>
              <a:pPr/>
              <a:t>10</a:t>
            </a:fld>
            <a:endParaRPr lang="es-CO"/>
          </a:p>
        </p:txBody>
      </p:sp>
    </p:spTree>
    <p:extLst>
      <p:ext uri="{BB962C8B-B14F-4D97-AF65-F5344CB8AC3E}">
        <p14:creationId xmlns:p14="http://schemas.microsoft.com/office/powerpoint/2010/main" val="23602748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normAutofit/>
          </a:bodyPr>
          <a:lstStyle/>
          <a:p>
            <a:r>
              <a:rPr lang="es-ES" sz="1200" kern="1200" dirty="0" smtClean="0">
                <a:solidFill>
                  <a:schemeClr val="tx1"/>
                </a:solidFill>
                <a:effectLst/>
                <a:latin typeface="+mn-lt"/>
                <a:ea typeface="+mn-ea"/>
                <a:cs typeface="+mn-cs"/>
              </a:rPr>
              <a:t>De acuerdo con la información obtenida de la anamnesis, el examen físico y los exámenes paraclínicos se valora y clasifica el riesgo para su intervención oportuna.</a:t>
            </a:r>
          </a:p>
          <a:p>
            <a:r>
              <a:rPr lang="es-ES" sz="1200" kern="1200" dirty="0" smtClean="0">
                <a:solidFill>
                  <a:schemeClr val="tx1"/>
                </a:solidFill>
                <a:effectLst/>
                <a:latin typeface="+mn-lt"/>
                <a:ea typeface="+mn-ea"/>
                <a:cs typeface="+mn-cs"/>
              </a:rPr>
              <a:t>Estas gestantes deberán ser remitidas al especialista en ginecoobstetricia para valoración, quien les definirá un plan de atención integral de acuerdo con su condición de salud.</a:t>
            </a:r>
          </a:p>
          <a:p>
            <a:r>
              <a:rPr lang="es-ES" sz="1200" kern="1200" dirty="0" smtClean="0">
                <a:solidFill>
                  <a:schemeClr val="tx1"/>
                </a:solidFill>
                <a:effectLst/>
                <a:latin typeface="+mn-lt"/>
                <a:ea typeface="+mn-ea"/>
                <a:cs typeface="+mn-cs"/>
              </a:rPr>
              <a:t>Si la mujer tiene o se sospecha que tiene una enfermedad mental grave se debe garantizar su atención en un servicio especializado de salud mental. </a:t>
            </a:r>
          </a:p>
          <a:p>
            <a:r>
              <a:rPr lang="es-ES" sz="1200" kern="1200" dirty="0" smtClean="0">
                <a:solidFill>
                  <a:schemeClr val="tx1"/>
                </a:solidFill>
                <a:effectLst/>
                <a:latin typeface="+mn-lt"/>
                <a:ea typeface="+mn-ea"/>
                <a:cs typeface="+mn-cs"/>
              </a:rPr>
              <a:t>Los factores de muy alto riesgo y de alto riesgo que incrementan la posibilidad de presentar un evento tromboembólico venoso son:</a:t>
            </a:r>
          </a:p>
          <a:p>
            <a:r>
              <a:rPr lang="es-ES" sz="1200" kern="1200" dirty="0" smtClean="0">
                <a:solidFill>
                  <a:schemeClr val="tx1"/>
                </a:solidFill>
                <a:effectLst/>
                <a:latin typeface="+mn-lt"/>
                <a:ea typeface="+mn-ea"/>
                <a:cs typeface="+mn-cs"/>
              </a:rPr>
              <a:t>Para la clasificación de riesgo de eventos tromboembólicos se deberá tener en cuenta la escala anexa (Anexo 11).</a:t>
            </a:r>
          </a:p>
          <a:p>
            <a:r>
              <a:rPr lang="es-ES" sz="1200" kern="1200" dirty="0" smtClean="0">
                <a:solidFill>
                  <a:schemeClr val="tx1"/>
                </a:solidFill>
                <a:effectLst/>
                <a:latin typeface="+mn-lt"/>
                <a:ea typeface="+mn-ea"/>
                <a:cs typeface="+mn-cs"/>
              </a:rPr>
              <a:t>La gestante con una primera prueba de anticuerpos rápida reactiva para VIH (VIH 1 y VIH 2) realice inmediatamente una segunda prueba de anticuerpos diferente a la primera; si esta sale reactiva tome inmediatamente una muestra de sangre total para realizar carga viral de VIH, inicie tratamiento antirretroviral profiláctico y remita al prestador complementario para que le continúen manejo y definan el diagnóstico final.</a:t>
            </a:r>
          </a:p>
          <a:p>
            <a:endParaRPr lang="es-CO" dirty="0"/>
          </a:p>
        </p:txBody>
      </p:sp>
      <p:sp>
        <p:nvSpPr>
          <p:cNvPr id="4" name="Marcador de número de diapositiva 3"/>
          <p:cNvSpPr>
            <a:spLocks noGrp="1"/>
          </p:cNvSpPr>
          <p:nvPr>
            <p:ph type="sldNum" sz="quarter" idx="10"/>
          </p:nvPr>
        </p:nvSpPr>
        <p:spPr/>
        <p:txBody>
          <a:bodyPr/>
          <a:lstStyle/>
          <a:p>
            <a:fld id="{EBDB293C-6C12-4A11-A7AE-30DEF3E5782C}" type="slidenum">
              <a:rPr lang="es-CO" smtClean="0"/>
              <a:pPr/>
              <a:t>12</a:t>
            </a:fld>
            <a:endParaRPr lang="es-CO"/>
          </a:p>
        </p:txBody>
      </p:sp>
    </p:spTree>
    <p:extLst>
      <p:ext uri="{BB962C8B-B14F-4D97-AF65-F5344CB8AC3E}">
        <p14:creationId xmlns:p14="http://schemas.microsoft.com/office/powerpoint/2010/main" val="19417990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O" dirty="0" smtClean="0"/>
              <a:t>Mujeres con alto riesgo son</a:t>
            </a:r>
            <a:r>
              <a:rPr lang="es-CO" baseline="0" dirty="0" smtClean="0"/>
              <a:t> las que presentan: Y requerirán uso de </a:t>
            </a:r>
            <a:r>
              <a:rPr lang="es-CO" b="1" baseline="0" dirty="0" smtClean="0"/>
              <a:t>ASA</a:t>
            </a:r>
          </a:p>
          <a:p>
            <a:r>
              <a:rPr lang="es-CO" dirty="0" smtClean="0"/>
              <a:t>Antecedente de Trastorno Hipertensivo del embarazo</a:t>
            </a:r>
          </a:p>
          <a:p>
            <a:r>
              <a:rPr lang="es-CO" dirty="0" smtClean="0"/>
              <a:t>Enfermedad Renal crónica</a:t>
            </a:r>
          </a:p>
          <a:p>
            <a:r>
              <a:rPr lang="es-CO" dirty="0" smtClean="0"/>
              <a:t>Enfermedad autoinmune</a:t>
            </a:r>
          </a:p>
          <a:p>
            <a:r>
              <a:rPr lang="es-CO" dirty="0" smtClean="0"/>
              <a:t>DM tipo 1 o 2 </a:t>
            </a:r>
          </a:p>
          <a:p>
            <a:r>
              <a:rPr lang="es-CO" dirty="0" smtClean="0"/>
              <a:t>HTA crónica </a:t>
            </a:r>
            <a:endParaRPr lang="es-CO" dirty="0"/>
          </a:p>
        </p:txBody>
      </p:sp>
      <p:sp>
        <p:nvSpPr>
          <p:cNvPr id="4" name="Marcador de número de diapositiva 3"/>
          <p:cNvSpPr>
            <a:spLocks noGrp="1"/>
          </p:cNvSpPr>
          <p:nvPr>
            <p:ph type="sldNum" sz="quarter" idx="10"/>
          </p:nvPr>
        </p:nvSpPr>
        <p:spPr/>
        <p:txBody>
          <a:bodyPr/>
          <a:lstStyle/>
          <a:p>
            <a:fld id="{EBDB293C-6C12-4A11-A7AE-30DEF3E5782C}" type="slidenum">
              <a:rPr lang="es-CO" smtClean="0"/>
              <a:pPr/>
              <a:t>13</a:t>
            </a:fld>
            <a:endParaRPr lang="es-CO"/>
          </a:p>
        </p:txBody>
      </p:sp>
    </p:spTree>
    <p:extLst>
      <p:ext uri="{BB962C8B-B14F-4D97-AF65-F5344CB8AC3E}">
        <p14:creationId xmlns:p14="http://schemas.microsoft.com/office/powerpoint/2010/main" val="39304525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O" dirty="0" smtClean="0"/>
              <a:t>Riesgo moderado para lo cual requiere dos elementos: </a:t>
            </a:r>
          </a:p>
          <a:p>
            <a:r>
              <a:rPr lang="es-CO" dirty="0" smtClean="0"/>
              <a:t>Primer embarazo </a:t>
            </a:r>
          </a:p>
          <a:p>
            <a:r>
              <a:rPr lang="es-CO" dirty="0" smtClean="0"/>
              <a:t>Edad de 40 años o mas</a:t>
            </a:r>
          </a:p>
          <a:p>
            <a:r>
              <a:rPr lang="es-CO" dirty="0" smtClean="0"/>
              <a:t>Intervalo </a:t>
            </a:r>
            <a:r>
              <a:rPr lang="es-CO" dirty="0" err="1" smtClean="0"/>
              <a:t>intergenesico</a:t>
            </a:r>
            <a:r>
              <a:rPr lang="es-CO" dirty="0" smtClean="0"/>
              <a:t> mayor a 10 años</a:t>
            </a:r>
          </a:p>
          <a:p>
            <a:r>
              <a:rPr lang="es-CO" dirty="0" smtClean="0"/>
              <a:t>IMC &gt;</a:t>
            </a:r>
            <a:r>
              <a:rPr lang="es-CO" baseline="0" dirty="0" smtClean="0"/>
              <a:t> o = a 35</a:t>
            </a:r>
          </a:p>
          <a:p>
            <a:r>
              <a:rPr lang="es-CO" baseline="0" dirty="0" smtClean="0"/>
              <a:t>Antecedente familiar de preeclampsia</a:t>
            </a:r>
          </a:p>
          <a:p>
            <a:r>
              <a:rPr lang="es-CO" baseline="0" dirty="0" smtClean="0"/>
              <a:t>Embarazo Múltiple</a:t>
            </a:r>
          </a:p>
          <a:p>
            <a:r>
              <a:rPr lang="es-CO" baseline="0" dirty="0" smtClean="0"/>
              <a:t>Con dos entonces manejo con </a:t>
            </a:r>
            <a:r>
              <a:rPr lang="es-CO" b="1" baseline="0" dirty="0" smtClean="0"/>
              <a:t>ASA</a:t>
            </a:r>
            <a:r>
              <a:rPr lang="es-CO" baseline="0" dirty="0" smtClean="0"/>
              <a:t> desde </a:t>
            </a:r>
            <a:r>
              <a:rPr lang="es-CO" baseline="0" dirty="0" err="1" smtClean="0"/>
              <a:t>ss</a:t>
            </a:r>
            <a:r>
              <a:rPr lang="es-CO" baseline="0" dirty="0" smtClean="0"/>
              <a:t> 12 hasta el </a:t>
            </a:r>
            <a:r>
              <a:rPr lang="es-CO" baseline="0" dirty="0" err="1" smtClean="0"/>
              <a:t>dia</a:t>
            </a:r>
            <a:r>
              <a:rPr lang="es-CO" baseline="0" dirty="0" smtClean="0"/>
              <a:t> del parto</a:t>
            </a:r>
            <a:endParaRPr lang="es-CO" dirty="0"/>
          </a:p>
        </p:txBody>
      </p:sp>
      <p:sp>
        <p:nvSpPr>
          <p:cNvPr id="4" name="Marcador de número de diapositiva 3"/>
          <p:cNvSpPr>
            <a:spLocks noGrp="1"/>
          </p:cNvSpPr>
          <p:nvPr>
            <p:ph type="sldNum" sz="quarter" idx="10"/>
          </p:nvPr>
        </p:nvSpPr>
        <p:spPr/>
        <p:txBody>
          <a:bodyPr/>
          <a:lstStyle/>
          <a:p>
            <a:fld id="{EBDB293C-6C12-4A11-A7AE-30DEF3E5782C}" type="slidenum">
              <a:rPr lang="es-CO" smtClean="0"/>
              <a:pPr/>
              <a:t>14</a:t>
            </a:fld>
            <a:endParaRPr lang="es-CO"/>
          </a:p>
        </p:txBody>
      </p:sp>
    </p:spTree>
    <p:extLst>
      <p:ext uri="{BB962C8B-B14F-4D97-AF65-F5344CB8AC3E}">
        <p14:creationId xmlns:p14="http://schemas.microsoft.com/office/powerpoint/2010/main" val="6651848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200" dirty="0" smtClean="0">
                <a:solidFill>
                  <a:schemeClr val="tx1"/>
                </a:solidFill>
                <a:effectLst/>
                <a:latin typeface="+mn-lt"/>
                <a:ea typeface="+mn-ea"/>
                <a:cs typeface="+mn-cs"/>
              </a:rPr>
              <a:t>Debe realizarse de acuerdo con el esquema de vacunación vigente y los antecedentes de vacunación de la gestante. El esquema de vacunación para las gestantes incluye las</a:t>
            </a:r>
            <a:r>
              <a:rPr lang="es-ES" sz="1200" kern="1200" baseline="0" dirty="0" smtClean="0">
                <a:solidFill>
                  <a:schemeClr val="tx1"/>
                </a:solidFill>
                <a:effectLst/>
                <a:latin typeface="+mn-lt"/>
                <a:ea typeface="+mn-ea"/>
                <a:cs typeface="+mn-cs"/>
              </a:rPr>
              <a:t> </a:t>
            </a:r>
            <a:r>
              <a:rPr lang="es-ES" sz="1200" kern="1200" dirty="0" smtClean="0">
                <a:solidFill>
                  <a:schemeClr val="tx1"/>
                </a:solidFill>
                <a:effectLst/>
                <a:latin typeface="+mn-lt"/>
                <a:ea typeface="+mn-ea"/>
                <a:cs typeface="+mn-cs"/>
              </a:rPr>
              <a:t>siguientes vacunas:</a:t>
            </a:r>
            <a:endParaRPr lang="es-CO"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Toxoide tetánico diftérico del adulto (Td) según antecedente </a:t>
            </a:r>
            <a:r>
              <a:rPr lang="es-ES" sz="1200" kern="1200" dirty="0" err="1" smtClean="0">
                <a:solidFill>
                  <a:schemeClr val="tx1"/>
                </a:solidFill>
                <a:effectLst/>
                <a:latin typeface="+mn-lt"/>
                <a:ea typeface="+mn-ea"/>
                <a:cs typeface="+mn-cs"/>
              </a:rPr>
              <a:t>vacunal</a:t>
            </a:r>
            <a:r>
              <a:rPr lang="es-ES" sz="1200" kern="1200" dirty="0" smtClean="0">
                <a:solidFill>
                  <a:schemeClr val="tx1"/>
                </a:solidFill>
                <a:effectLst/>
                <a:latin typeface="+mn-lt"/>
                <a:ea typeface="+mn-ea"/>
                <a:cs typeface="+mn-cs"/>
              </a:rPr>
              <a:t>.</a:t>
            </a:r>
            <a:endParaRPr lang="es-CO"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Influenza estacional a partir de la semana 14</a:t>
            </a:r>
            <a:endParaRPr lang="es-CO"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Tétanos, difteria y Tos ferina </a:t>
            </a:r>
            <a:r>
              <a:rPr lang="es-ES" sz="1200" kern="1200" dirty="0" err="1" smtClean="0">
                <a:solidFill>
                  <a:schemeClr val="tx1"/>
                </a:solidFill>
                <a:effectLst/>
                <a:latin typeface="+mn-lt"/>
                <a:ea typeface="+mn-ea"/>
                <a:cs typeface="+mn-cs"/>
              </a:rPr>
              <a:t>acelular</a:t>
            </a:r>
            <a:r>
              <a:rPr lang="es-ES" sz="1200" kern="1200" dirty="0" smtClean="0">
                <a:solidFill>
                  <a:schemeClr val="tx1"/>
                </a:solidFill>
                <a:effectLst/>
                <a:latin typeface="+mn-lt"/>
                <a:ea typeface="+mn-ea"/>
                <a:cs typeface="+mn-cs"/>
              </a:rPr>
              <a:t> (Tdap) a partir de la semana 26 de </a:t>
            </a:r>
            <a:r>
              <a:rPr lang="es-ES" sz="1200" kern="1200" dirty="0" err="1" smtClean="0">
                <a:solidFill>
                  <a:schemeClr val="tx1"/>
                </a:solidFill>
                <a:effectLst/>
                <a:latin typeface="+mn-lt"/>
                <a:ea typeface="+mn-ea"/>
                <a:cs typeface="+mn-cs"/>
              </a:rPr>
              <a:t>gestacion</a:t>
            </a:r>
            <a:endParaRPr lang="es-CO" dirty="0"/>
          </a:p>
        </p:txBody>
      </p:sp>
      <p:sp>
        <p:nvSpPr>
          <p:cNvPr id="4" name="Marcador de número de diapositiva 3"/>
          <p:cNvSpPr>
            <a:spLocks noGrp="1"/>
          </p:cNvSpPr>
          <p:nvPr>
            <p:ph type="sldNum" sz="quarter" idx="10"/>
          </p:nvPr>
        </p:nvSpPr>
        <p:spPr/>
        <p:txBody>
          <a:bodyPr/>
          <a:lstStyle/>
          <a:p>
            <a:fld id="{EBDB293C-6C12-4A11-A7AE-30DEF3E5782C}" type="slidenum">
              <a:rPr lang="es-CO" smtClean="0"/>
              <a:pPr/>
              <a:t>17</a:t>
            </a:fld>
            <a:endParaRPr lang="es-CO"/>
          </a:p>
        </p:txBody>
      </p:sp>
    </p:spTree>
    <p:extLst>
      <p:ext uri="{BB962C8B-B14F-4D97-AF65-F5344CB8AC3E}">
        <p14:creationId xmlns:p14="http://schemas.microsoft.com/office/powerpoint/2010/main" val="16288898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EBDB293C-6C12-4A11-A7AE-30DEF3E5782C}" type="slidenum">
              <a:rPr lang="es-CO" smtClean="0"/>
              <a:pPr/>
              <a:t>18</a:t>
            </a:fld>
            <a:endParaRPr lang="es-CO"/>
          </a:p>
        </p:txBody>
      </p:sp>
    </p:spTree>
    <p:extLst>
      <p:ext uri="{BB962C8B-B14F-4D97-AF65-F5344CB8AC3E}">
        <p14:creationId xmlns:p14="http://schemas.microsoft.com/office/powerpoint/2010/main" val="39229100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r>
              <a:rPr lang="es-ES" sz="1200" kern="1200" dirty="0" smtClean="0">
                <a:solidFill>
                  <a:schemeClr val="tx1"/>
                </a:solidFill>
                <a:effectLst/>
                <a:latin typeface="+mn-lt"/>
                <a:ea typeface="+mn-ea"/>
                <a:cs typeface="+mn-cs"/>
              </a:rPr>
              <a:t>Tensión arterial (si hubiese criterios de preeclampsia, esto es: mayor o igual a 140/90, al menos en 2 ocasiones separadas por al menos 4 horas, después de la semana 20 de gestación, o mayor o igual a 160/110 en una sola toma; deberá ser llevada a un servicio hospitalario para el estudio inmediato de afectación de órgano blanco, se deberá garantizar continuidad de la atención hasta acceder a este servicio).</a:t>
            </a:r>
            <a:endParaRPr lang="es-CO"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Curvas de ganancia de peso: la gestante con inadecuada ganancia a las 28 semanas debe continuar su control a cargo de un equipo multidisciplinario especializado.</a:t>
            </a:r>
            <a:endParaRPr lang="es-CO"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Altura uterina.</a:t>
            </a:r>
            <a:endParaRPr lang="es-CO"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Frecuencia cardiaca fetal.</a:t>
            </a:r>
            <a:endParaRPr lang="es-CO"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Situación y presentación fetal a partir de la semana 36</a:t>
            </a:r>
            <a:endParaRPr lang="es-CO" dirty="0"/>
          </a:p>
        </p:txBody>
      </p:sp>
      <p:sp>
        <p:nvSpPr>
          <p:cNvPr id="4" name="Marcador de número de diapositiva 3"/>
          <p:cNvSpPr>
            <a:spLocks noGrp="1"/>
          </p:cNvSpPr>
          <p:nvPr>
            <p:ph type="sldNum" sz="quarter" idx="10"/>
          </p:nvPr>
        </p:nvSpPr>
        <p:spPr/>
        <p:txBody>
          <a:bodyPr/>
          <a:lstStyle/>
          <a:p>
            <a:fld id="{EBDB293C-6C12-4A11-A7AE-30DEF3E5782C}" type="slidenum">
              <a:rPr lang="es-CO" smtClean="0"/>
              <a:pPr/>
              <a:t>20</a:t>
            </a:fld>
            <a:endParaRPr lang="es-CO"/>
          </a:p>
        </p:txBody>
      </p:sp>
    </p:spTree>
    <p:extLst>
      <p:ext uri="{BB962C8B-B14F-4D97-AF65-F5344CB8AC3E}">
        <p14:creationId xmlns:p14="http://schemas.microsoft.com/office/powerpoint/2010/main" val="39144156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normAutofit/>
          </a:bodyPr>
          <a:lstStyle/>
          <a:p>
            <a:pPr lvl="0"/>
            <a:r>
              <a:rPr lang="es-ES" sz="1200" kern="1200" dirty="0" smtClean="0">
                <a:solidFill>
                  <a:schemeClr val="tx1"/>
                </a:solidFill>
                <a:effectLst/>
                <a:latin typeface="+mn-lt"/>
                <a:ea typeface="+mn-ea"/>
                <a:cs typeface="+mn-cs"/>
              </a:rPr>
              <a:t>Ecografía obstétrica para la detección de anomalías estructurales. Realizar entre la semana 18 y semana 23 + 6 días.</a:t>
            </a:r>
            <a:endParaRPr lang="es-CO"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Prueba de tolerancia oral a la glucosa (PTOG) con 75 gramos (g) de glucosa. Realizar entre la semana 24 y 28 de gestación.</a:t>
            </a:r>
            <a:endParaRPr lang="es-CO"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Hemograma. Realizar en la semana 28 de gestación.</a:t>
            </a:r>
            <a:endParaRPr lang="es-CO"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Tamización para estreptococo del grupo B con cultivo rectal y vaginal. Realizar entre la semana 35 a 37 de gestación.</a:t>
            </a:r>
            <a:endParaRPr lang="es-CO"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En zonas endémicas de malaria se debe indicar una gota gruesa mensual.</a:t>
            </a:r>
            <a:endParaRPr lang="es-CO"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Todo examen paraclínico que sea anormal deberá ser informado inmediatamente por medio documentable a la EAPB para contactar y reorientar al control prenatal inmediatamente.</a:t>
            </a:r>
            <a:endParaRPr lang="es-CO"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 </a:t>
            </a:r>
            <a:endParaRPr lang="es-CO"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Aplicación de la prueba de tamizaje ASSIST para detección temprana y valoración del riesgo por consumo de sustancias psicoactivas y alcohol para gestantes que manifiestan mantener su consumo durante el embarazo.</a:t>
            </a:r>
            <a:endParaRPr lang="es-CO"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Los profesionales clínicos deben utilizar los criterios definidos en el CIE-10, el DSM-5, o cuando corresponda, su actualización vigente, como referencia para realizar el diagnóstico de los trastornos por consumo de alcohol y otras sustancias psicoactivas. Para los pacientes con diagnóstico de un trastorno por uso de sustancias, se canaliza a la Ruta Integral de Atención en Salud para personas con trastornos del comportamiento manifiestos por uso de sustancias psicoactivas y alcohol.</a:t>
            </a:r>
            <a:br>
              <a:rPr lang="es-ES" sz="1200" kern="1200" dirty="0" smtClean="0">
                <a:solidFill>
                  <a:schemeClr val="tx1"/>
                </a:solidFill>
                <a:effectLst/>
                <a:latin typeface="+mn-lt"/>
                <a:ea typeface="+mn-ea"/>
                <a:cs typeface="+mn-cs"/>
              </a:rPr>
            </a:br>
            <a:endParaRPr lang="es-CO" dirty="0"/>
          </a:p>
        </p:txBody>
      </p:sp>
      <p:sp>
        <p:nvSpPr>
          <p:cNvPr id="4" name="Marcador de número de diapositiva 3"/>
          <p:cNvSpPr>
            <a:spLocks noGrp="1"/>
          </p:cNvSpPr>
          <p:nvPr>
            <p:ph type="sldNum" sz="quarter" idx="10"/>
          </p:nvPr>
        </p:nvSpPr>
        <p:spPr/>
        <p:txBody>
          <a:bodyPr/>
          <a:lstStyle/>
          <a:p>
            <a:fld id="{EBDB293C-6C12-4A11-A7AE-30DEF3E5782C}" type="slidenum">
              <a:rPr lang="es-CO" smtClean="0"/>
              <a:pPr/>
              <a:t>21</a:t>
            </a:fld>
            <a:endParaRPr lang="es-CO"/>
          </a:p>
        </p:txBody>
      </p:sp>
    </p:spTree>
    <p:extLst>
      <p:ext uri="{BB962C8B-B14F-4D97-AF65-F5344CB8AC3E}">
        <p14:creationId xmlns:p14="http://schemas.microsoft.com/office/powerpoint/2010/main" val="35514362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5"/>
            <a:r>
              <a:rPr lang="es-ES" sz="1200" kern="1200" dirty="0" smtClean="0">
                <a:solidFill>
                  <a:schemeClr val="tx1"/>
                </a:solidFill>
                <a:effectLst/>
                <a:latin typeface="+mn-lt"/>
                <a:ea typeface="+mn-ea"/>
                <a:cs typeface="+mn-cs"/>
              </a:rPr>
              <a:t>gestación y hasta el día del parto en mujeres con un criterio de alto riesgo</a:t>
            </a:r>
            <a:r>
              <a:rPr lang="es-ES" sz="1200" kern="1200" baseline="30000" dirty="0" smtClean="0">
                <a:solidFill>
                  <a:schemeClr val="tx1"/>
                </a:solidFill>
                <a:effectLst/>
                <a:latin typeface="+mn-lt"/>
                <a:ea typeface="+mn-ea"/>
                <a:cs typeface="+mn-cs"/>
              </a:rPr>
              <a:t>14</a:t>
            </a:r>
            <a:r>
              <a:rPr lang="es-ES" sz="1200" kern="1200" dirty="0" smtClean="0">
                <a:solidFill>
                  <a:schemeClr val="tx1"/>
                </a:solidFill>
                <a:effectLst/>
                <a:latin typeface="+mn-lt"/>
                <a:ea typeface="+mn-ea"/>
                <a:cs typeface="+mn-cs"/>
              </a:rPr>
              <a:t>, o con dos o más factores de riesgo moderado para preeclampsia</a:t>
            </a:r>
            <a:r>
              <a:rPr lang="es-ES" sz="1200" kern="1200" baseline="30000" dirty="0" smtClean="0">
                <a:solidFill>
                  <a:schemeClr val="tx1"/>
                </a:solidFill>
                <a:effectLst/>
                <a:latin typeface="+mn-lt"/>
                <a:ea typeface="+mn-ea"/>
                <a:cs typeface="+mn-cs"/>
              </a:rPr>
              <a:t>15</a:t>
            </a:r>
            <a:r>
              <a:rPr lang="es-ES" sz="1200" kern="1200" dirty="0" smtClean="0">
                <a:solidFill>
                  <a:schemeClr val="tx1"/>
                </a:solidFill>
                <a:effectLst/>
                <a:latin typeface="+mn-lt"/>
                <a:ea typeface="+mn-ea"/>
                <a:cs typeface="+mn-cs"/>
              </a:rPr>
              <a:t>.</a:t>
            </a:r>
            <a:endParaRPr lang="es-CO" sz="1200" kern="1200" dirty="0" smtClean="0">
              <a:solidFill>
                <a:schemeClr val="tx1"/>
              </a:solidFill>
              <a:effectLst/>
              <a:latin typeface="+mn-lt"/>
              <a:ea typeface="+mn-ea"/>
              <a:cs typeface="+mn-cs"/>
            </a:endParaRPr>
          </a:p>
          <a:p>
            <a:pPr lvl="5"/>
            <a:r>
              <a:rPr lang="es-ES" sz="1200" kern="1200" dirty="0" smtClean="0">
                <a:solidFill>
                  <a:schemeClr val="tx1"/>
                </a:solidFill>
                <a:effectLst/>
                <a:latin typeface="+mn-lt"/>
                <a:ea typeface="+mn-ea"/>
                <a:cs typeface="+mn-cs"/>
              </a:rPr>
              <a:t>Suministro de condones para prevenir el riesgo de ITS, incluida en zonas de riesgo para </a:t>
            </a:r>
            <a:r>
              <a:rPr lang="es-ES" sz="1200" kern="1200" dirty="0" err="1" smtClean="0">
                <a:solidFill>
                  <a:schemeClr val="tx1"/>
                </a:solidFill>
                <a:effectLst/>
                <a:latin typeface="+mn-lt"/>
                <a:ea typeface="+mn-ea"/>
                <a:cs typeface="+mn-cs"/>
              </a:rPr>
              <a:t>Zikv</a:t>
            </a:r>
            <a:r>
              <a:rPr lang="es-ES" sz="1200" kern="1200" dirty="0" smtClean="0">
                <a:solidFill>
                  <a:schemeClr val="tx1"/>
                </a:solidFill>
                <a:effectLst/>
                <a:latin typeface="+mn-lt"/>
                <a:ea typeface="+mn-ea"/>
                <a:cs typeface="+mn-cs"/>
              </a:rPr>
              <a:t>.</a:t>
            </a:r>
            <a:endParaRPr lang="es-CO" sz="1200" kern="1200" dirty="0" smtClean="0">
              <a:solidFill>
                <a:schemeClr val="tx1"/>
              </a:solidFill>
              <a:effectLst/>
              <a:latin typeface="+mn-lt"/>
              <a:ea typeface="+mn-ea"/>
              <a:cs typeface="+mn-cs"/>
            </a:endParaRPr>
          </a:p>
          <a:p>
            <a:pPr lvl="5"/>
            <a:r>
              <a:rPr lang="es-ES" sz="1200" kern="1200" dirty="0" smtClean="0">
                <a:solidFill>
                  <a:schemeClr val="tx1"/>
                </a:solidFill>
                <a:effectLst/>
                <a:latin typeface="+mn-lt"/>
                <a:ea typeface="+mn-ea"/>
                <a:cs typeface="+mn-cs"/>
              </a:rPr>
              <a:t>Se deberá hacer una asesoría formal anticonceptiva, en caso tal, se deberá incluir en la historia clínica el método elegido para ser iniciado desde el post parto antes de dada el alta hospitalaria. Esta elección se deberá incluir también en el carnet perinatal.</a:t>
            </a:r>
            <a:endParaRPr lang="es-CO" sz="1200" kern="1200" dirty="0" smtClean="0">
              <a:solidFill>
                <a:schemeClr val="tx1"/>
              </a:solidFill>
              <a:effectLst/>
              <a:latin typeface="+mn-lt"/>
              <a:ea typeface="+mn-ea"/>
              <a:cs typeface="+mn-cs"/>
            </a:endParaRPr>
          </a:p>
          <a:p>
            <a:pPr lvl="5"/>
            <a:r>
              <a:rPr lang="es-ES" sz="1200" kern="1200" dirty="0" smtClean="0">
                <a:solidFill>
                  <a:schemeClr val="tx1"/>
                </a:solidFill>
                <a:effectLst/>
                <a:latin typeface="+mn-lt"/>
                <a:ea typeface="+mn-ea"/>
                <a:cs typeface="+mn-cs"/>
              </a:rPr>
              <a:t>Si se identifica </a:t>
            </a:r>
            <a:r>
              <a:rPr lang="es-ES" sz="1200" kern="1200" dirty="0" err="1" smtClean="0">
                <a:solidFill>
                  <a:schemeClr val="tx1"/>
                </a:solidFill>
                <a:effectLst/>
                <a:latin typeface="+mn-lt"/>
                <a:ea typeface="+mn-ea"/>
                <a:cs typeface="+mn-cs"/>
              </a:rPr>
              <a:t>pubalgia</a:t>
            </a:r>
            <a:r>
              <a:rPr lang="es-ES" sz="1200" kern="1200" dirty="0" smtClean="0">
                <a:solidFill>
                  <a:schemeClr val="tx1"/>
                </a:solidFill>
                <a:effectLst/>
                <a:latin typeface="+mn-lt"/>
                <a:ea typeface="+mn-ea"/>
                <a:cs typeface="+mn-cs"/>
              </a:rPr>
              <a:t> asociada a la gestación remitir a terapia física.</a:t>
            </a:r>
            <a:endParaRPr lang="es-CO" sz="1200" kern="1200" dirty="0" smtClean="0">
              <a:solidFill>
                <a:schemeClr val="tx1"/>
              </a:solidFill>
              <a:effectLst/>
              <a:latin typeface="+mn-lt"/>
              <a:ea typeface="+mn-ea"/>
              <a:cs typeface="+mn-cs"/>
            </a:endParaRPr>
          </a:p>
          <a:p>
            <a:pPr lvl="5"/>
            <a:r>
              <a:rPr lang="es-ES" sz="1200" kern="1200" dirty="0" smtClean="0">
                <a:solidFill>
                  <a:schemeClr val="tx1"/>
                </a:solidFill>
                <a:effectLst/>
                <a:latin typeface="+mn-lt"/>
                <a:ea typeface="+mn-ea"/>
                <a:cs typeface="+mn-cs"/>
              </a:rPr>
              <a:t>Se deberá proveer desparasitación antihelmíntica a gestantes en segundo y tercer trimestre de embarazo que habiten en zonas de alto riesgo de infección por </a:t>
            </a:r>
            <a:r>
              <a:rPr lang="es-ES" sz="1200" kern="1200" dirty="0" err="1" smtClean="0">
                <a:solidFill>
                  <a:schemeClr val="tx1"/>
                </a:solidFill>
                <a:effectLst/>
                <a:latin typeface="+mn-lt"/>
                <a:ea typeface="+mn-ea"/>
                <a:cs typeface="+mn-cs"/>
              </a:rPr>
              <a:t>geohelmintos</a:t>
            </a:r>
            <a:r>
              <a:rPr lang="es-ES" sz="1200" kern="1200" dirty="0" smtClean="0">
                <a:solidFill>
                  <a:schemeClr val="tx1"/>
                </a:solidFill>
                <a:effectLst/>
                <a:latin typeface="+mn-lt"/>
                <a:ea typeface="+mn-ea"/>
                <a:cs typeface="+mn-cs"/>
              </a:rPr>
              <a:t> (no acueducto, no alcantarillado, agricultoras o mineras, grupos étnicos y áreas con altos índices de Necesidades Básicas Insatisfechas), con </a:t>
            </a:r>
            <a:r>
              <a:rPr lang="es-ES" sz="1200" kern="1200" dirty="0" err="1" smtClean="0">
                <a:solidFill>
                  <a:schemeClr val="tx1"/>
                </a:solidFill>
                <a:effectLst/>
                <a:latin typeface="+mn-lt"/>
                <a:ea typeface="+mn-ea"/>
                <a:cs typeface="+mn-cs"/>
              </a:rPr>
              <a:t>Albendazol</a:t>
            </a:r>
            <a:r>
              <a:rPr lang="es-ES" sz="1200" kern="1200" dirty="0" smtClean="0">
                <a:solidFill>
                  <a:schemeClr val="tx1"/>
                </a:solidFill>
                <a:effectLst/>
                <a:latin typeface="+mn-lt"/>
                <a:ea typeface="+mn-ea"/>
                <a:cs typeface="+mn-cs"/>
              </a:rPr>
              <a:t> a dosis única de 400 mg </a:t>
            </a:r>
            <a:r>
              <a:rPr lang="es-ES" sz="1200" kern="1200" dirty="0" err="1" smtClean="0">
                <a:solidFill>
                  <a:schemeClr val="tx1"/>
                </a:solidFill>
                <a:effectLst/>
                <a:latin typeface="+mn-lt"/>
                <a:ea typeface="+mn-ea"/>
                <a:cs typeface="+mn-cs"/>
              </a:rPr>
              <a:t>via</a:t>
            </a:r>
            <a:r>
              <a:rPr lang="es-ES" sz="1200" kern="1200" dirty="0" smtClean="0">
                <a:solidFill>
                  <a:schemeClr val="tx1"/>
                </a:solidFill>
                <a:effectLst/>
                <a:latin typeface="+mn-lt"/>
                <a:ea typeface="+mn-ea"/>
                <a:cs typeface="+mn-cs"/>
              </a:rPr>
              <a:t> oral.</a:t>
            </a:r>
            <a:endParaRPr lang="es-CO" sz="1200" kern="1200" dirty="0" smtClean="0">
              <a:solidFill>
                <a:schemeClr val="tx1"/>
              </a:solidFill>
              <a:effectLst/>
              <a:latin typeface="+mn-lt"/>
              <a:ea typeface="+mn-ea"/>
              <a:cs typeface="+mn-cs"/>
            </a:endParaRPr>
          </a:p>
          <a:p>
            <a:endParaRPr lang="es-CO" dirty="0"/>
          </a:p>
        </p:txBody>
      </p:sp>
      <p:sp>
        <p:nvSpPr>
          <p:cNvPr id="4" name="Marcador de número de diapositiva 3"/>
          <p:cNvSpPr>
            <a:spLocks noGrp="1"/>
          </p:cNvSpPr>
          <p:nvPr>
            <p:ph type="sldNum" sz="quarter" idx="10"/>
          </p:nvPr>
        </p:nvSpPr>
        <p:spPr/>
        <p:txBody>
          <a:bodyPr/>
          <a:lstStyle/>
          <a:p>
            <a:fld id="{EBDB293C-6C12-4A11-A7AE-30DEF3E5782C}" type="slidenum">
              <a:rPr lang="es-CO" smtClean="0"/>
              <a:pPr/>
              <a:t>23</a:t>
            </a:fld>
            <a:endParaRPr lang="es-CO"/>
          </a:p>
        </p:txBody>
      </p:sp>
    </p:spTree>
    <p:extLst>
      <p:ext uri="{BB962C8B-B14F-4D97-AF65-F5344CB8AC3E}">
        <p14:creationId xmlns:p14="http://schemas.microsoft.com/office/powerpoint/2010/main" val="32390935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smtClean="0">
                <a:solidFill>
                  <a:schemeClr val="tx1"/>
                </a:solidFill>
                <a:effectLst/>
                <a:latin typeface="+mn-lt"/>
                <a:ea typeface="+mn-ea"/>
                <a:cs typeface="+mn-cs"/>
              </a:rPr>
              <a:t>En el último trimestre se realiza el análisis crítico de la evolución de la gestación. </a:t>
            </a:r>
          </a:p>
          <a:p>
            <a:r>
              <a:rPr lang="es-ES" sz="1200" kern="1200" dirty="0" smtClean="0">
                <a:solidFill>
                  <a:schemeClr val="tx1"/>
                </a:solidFill>
                <a:effectLst/>
                <a:latin typeface="+mn-lt"/>
                <a:ea typeface="+mn-ea"/>
                <a:cs typeface="+mn-cs"/>
              </a:rPr>
              <a:t>Este plan incluye:</a:t>
            </a:r>
            <a:endParaRPr lang="es-CO"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Confirmar presentación fetal (maniobras de </a:t>
            </a:r>
            <a:r>
              <a:rPr lang="es-ES" sz="1200" kern="1200" dirty="0" err="1" smtClean="0">
                <a:solidFill>
                  <a:schemeClr val="tx1"/>
                </a:solidFill>
                <a:effectLst/>
                <a:latin typeface="+mn-lt"/>
                <a:ea typeface="+mn-ea"/>
                <a:cs typeface="+mn-cs"/>
              </a:rPr>
              <a:t>Leopold</a:t>
            </a:r>
            <a:r>
              <a:rPr lang="es-ES" sz="1200" kern="1200" dirty="0" smtClean="0">
                <a:solidFill>
                  <a:schemeClr val="tx1"/>
                </a:solidFill>
                <a:effectLst/>
                <a:latin typeface="+mn-lt"/>
                <a:ea typeface="+mn-ea"/>
                <a:cs typeface="+mn-cs"/>
              </a:rPr>
              <a:t>).</a:t>
            </a:r>
            <a:endParaRPr lang="es-CO"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Definir el componente y prestador para la atención del parto (incluye gestión con la familia, sobre los aspectos logísticos de la ausencia de la mujer en el hogar y la tenencia de sus hijas o hijos si los tiene) y remitir. En contextos rurales y étnicos en los que la gestante prefiera hacer uso de médicos tradicionales o parteras, se deberá dar información para la activación del sistema de referencia y transporte comunitario en caso de signos de alarma.</a:t>
            </a:r>
            <a:endParaRPr lang="es-CO"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Información sobre el trabajo de parto, analgesia intra parto y manejo de embarazo prolongado</a:t>
            </a:r>
            <a:endParaRPr lang="es-CO"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Signos para reconocer el inicio del trabajo de parto.</a:t>
            </a:r>
            <a:endParaRPr lang="es-CO"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Cuidados del recién nacido.</a:t>
            </a:r>
            <a:endParaRPr lang="es-CO"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Cuidados postnatales</a:t>
            </a:r>
            <a:endParaRPr lang="es-CO" dirty="0"/>
          </a:p>
        </p:txBody>
      </p:sp>
      <p:sp>
        <p:nvSpPr>
          <p:cNvPr id="4" name="Marcador de número de diapositiva 3"/>
          <p:cNvSpPr>
            <a:spLocks noGrp="1"/>
          </p:cNvSpPr>
          <p:nvPr>
            <p:ph type="sldNum" sz="quarter" idx="10"/>
          </p:nvPr>
        </p:nvSpPr>
        <p:spPr/>
        <p:txBody>
          <a:bodyPr/>
          <a:lstStyle/>
          <a:p>
            <a:fld id="{EBDB293C-6C12-4A11-A7AE-30DEF3E5782C}" type="slidenum">
              <a:rPr lang="es-CO" smtClean="0"/>
              <a:pPr/>
              <a:t>24</a:t>
            </a:fld>
            <a:endParaRPr lang="es-CO"/>
          </a:p>
        </p:txBody>
      </p:sp>
    </p:spTree>
    <p:extLst>
      <p:ext uri="{BB962C8B-B14F-4D97-AF65-F5344CB8AC3E}">
        <p14:creationId xmlns:p14="http://schemas.microsoft.com/office/powerpoint/2010/main" val="32938595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r>
              <a:rPr lang="es-ES" sz="1200" kern="1200" dirty="0" smtClean="0">
                <a:solidFill>
                  <a:schemeClr val="tx1"/>
                </a:solidFill>
                <a:effectLst/>
                <a:latin typeface="+mn-lt"/>
                <a:ea typeface="+mn-ea"/>
                <a:cs typeface="+mn-cs"/>
              </a:rPr>
              <a:t>Identificación, motivo de consulta, fecha probable del parto, inicio de las contracciones, percepción de movimientos fetales, expulsión de tapón mucoso, ruptura de membranas y sangrado.</a:t>
            </a:r>
            <a:endParaRPr lang="es-CO"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Indagar por la presencia o ausencia de síntomas premonitorios de preeclampsia (cefalea, visión borrosa, </a:t>
            </a:r>
            <a:r>
              <a:rPr lang="es-ES" sz="1200" kern="1200" dirty="0" err="1" smtClean="0">
                <a:solidFill>
                  <a:schemeClr val="tx1"/>
                </a:solidFill>
                <a:effectLst/>
                <a:latin typeface="+mn-lt"/>
                <a:ea typeface="+mn-ea"/>
                <a:cs typeface="+mn-cs"/>
              </a:rPr>
              <a:t>tinitus</a:t>
            </a:r>
            <a:r>
              <a:rPr lang="es-ES" sz="1200" kern="1200" dirty="0" smtClean="0">
                <a:solidFill>
                  <a:schemeClr val="tx1"/>
                </a:solidFill>
                <a:effectLst/>
                <a:latin typeface="+mn-lt"/>
                <a:ea typeface="+mn-ea"/>
                <a:cs typeface="+mn-cs"/>
              </a:rPr>
              <a:t>, fosfenos, epigastralgia, vómitos en el III trimestre).</a:t>
            </a:r>
            <a:endParaRPr lang="es-CO"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Antecedentes patológicos, quirúrgicos, alérgicos, ginecológicos, obstétricos, farmacológicos y familiares.</a:t>
            </a:r>
            <a:endParaRPr lang="es-CO"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Revisión completa por sistemas.</a:t>
            </a:r>
            <a:endParaRPr lang="es-CO"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Identificación de factores de riesgo y condiciones patológicas.</a:t>
            </a:r>
            <a:endParaRPr lang="es-CO" sz="1200" kern="1200" dirty="0" smtClean="0">
              <a:solidFill>
                <a:schemeClr val="tx1"/>
              </a:solidFill>
              <a:effectLst/>
              <a:latin typeface="+mn-lt"/>
              <a:ea typeface="+mn-ea"/>
              <a:cs typeface="+mn-cs"/>
            </a:endParaRPr>
          </a:p>
          <a:p>
            <a:endParaRPr lang="es-CO" dirty="0"/>
          </a:p>
        </p:txBody>
      </p:sp>
      <p:sp>
        <p:nvSpPr>
          <p:cNvPr id="4" name="Marcador de número de diapositiva 3"/>
          <p:cNvSpPr>
            <a:spLocks noGrp="1"/>
          </p:cNvSpPr>
          <p:nvPr>
            <p:ph type="sldNum" sz="quarter" idx="10"/>
          </p:nvPr>
        </p:nvSpPr>
        <p:spPr/>
        <p:txBody>
          <a:bodyPr/>
          <a:lstStyle/>
          <a:p>
            <a:fld id="{87502FB9-AA9C-443C-810D-B8BF878157C2}" type="slidenum">
              <a:rPr lang="en-US" smtClean="0"/>
              <a:t>27</a:t>
            </a:fld>
            <a:endParaRPr lang="en-US"/>
          </a:p>
        </p:txBody>
      </p:sp>
    </p:spTree>
    <p:extLst>
      <p:ext uri="{BB962C8B-B14F-4D97-AF65-F5344CB8AC3E}">
        <p14:creationId xmlns:p14="http://schemas.microsoft.com/office/powerpoint/2010/main" val="42314906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s-ES" dirty="0" smtClean="0"/>
              <a:t>Valoración obstétrica que incluya la actividad uterina, las condiciones del cuello, la posición, situación y estación del feto, fetocardia, altura uterina, tamaño del feto, número de fetos.</a:t>
            </a:r>
            <a:endParaRPr lang="es-CO" dirty="0" smtClean="0"/>
          </a:p>
          <a:p>
            <a:endParaRPr lang="es-CO" dirty="0"/>
          </a:p>
        </p:txBody>
      </p:sp>
      <p:sp>
        <p:nvSpPr>
          <p:cNvPr id="4" name="Marcador de número de diapositiva 3"/>
          <p:cNvSpPr>
            <a:spLocks noGrp="1"/>
          </p:cNvSpPr>
          <p:nvPr>
            <p:ph type="sldNum" sz="quarter" idx="10"/>
          </p:nvPr>
        </p:nvSpPr>
        <p:spPr/>
        <p:txBody>
          <a:bodyPr/>
          <a:lstStyle/>
          <a:p>
            <a:fld id="{87502FB9-AA9C-443C-810D-B8BF878157C2}" type="slidenum">
              <a:rPr lang="en-US" smtClean="0"/>
              <a:t>28</a:t>
            </a:fld>
            <a:endParaRPr lang="en-US"/>
          </a:p>
        </p:txBody>
      </p:sp>
    </p:spTree>
    <p:extLst>
      <p:ext uri="{BB962C8B-B14F-4D97-AF65-F5344CB8AC3E}">
        <p14:creationId xmlns:p14="http://schemas.microsoft.com/office/powerpoint/2010/main" val="41327647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228600" indent="-228600">
              <a:buAutoNum type="arabicPeriod"/>
            </a:pPr>
            <a:r>
              <a:rPr lang="es-ES" sz="1200" kern="1200" dirty="0" smtClean="0">
                <a:solidFill>
                  <a:schemeClr val="tx1"/>
                </a:solidFill>
                <a:effectLst/>
                <a:latin typeface="+mn-lt"/>
                <a:ea typeface="+mn-ea"/>
                <a:cs typeface="+mn-cs"/>
              </a:rPr>
              <a:t>3</a:t>
            </a:r>
            <a:r>
              <a:rPr lang="es-ES" sz="1200" kern="1200" baseline="0" dirty="0" smtClean="0">
                <a:solidFill>
                  <a:schemeClr val="tx1"/>
                </a:solidFill>
                <a:effectLst/>
                <a:latin typeface="+mn-lt"/>
                <a:ea typeface="+mn-ea"/>
                <a:cs typeface="+mn-cs"/>
              </a:rPr>
              <a:t> a 5 contracciones en 10 minutos con una duración de 30 a 60 segundos de intensidad</a:t>
            </a:r>
          </a:p>
          <a:p>
            <a:pPr marL="228600" indent="-228600">
              <a:buAutoNum type="arabicPeriod"/>
            </a:pPr>
            <a:endParaRPr lang="es-ES"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Valorar el riesgo obstétrico y las condiciones de acceso (distancia al domicilio, condiciones y disponibilidad de transporte, etc.), socioeconómicas, cognitivas y de aseguramiento de la gestante para la toma de decisiones sobre la observación o la hospitalización de las pacientes que no cumplan con los criterios de admisión en el trabajo de parto.</a:t>
            </a:r>
            <a:endParaRPr lang="es-CO"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 </a:t>
            </a:r>
            <a:endParaRPr lang="es-CO"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Quienes no estén en condiciones para la admisión, deberán recibir información sobre signos para observar, cambios para analizar e indicaciones muy precisas de regresar al hospital cuando ocurran estos cambios (inicio de actividad uterina, sangrado genital, </a:t>
            </a:r>
            <a:r>
              <a:rPr lang="es-ES" sz="1200" kern="1200" dirty="0" err="1" smtClean="0">
                <a:solidFill>
                  <a:schemeClr val="tx1"/>
                </a:solidFill>
                <a:effectLst/>
                <a:latin typeface="+mn-lt"/>
                <a:ea typeface="+mn-ea"/>
                <a:cs typeface="+mn-cs"/>
              </a:rPr>
              <a:t>amniorrea</a:t>
            </a:r>
            <a:r>
              <a:rPr lang="es-ES" sz="1200" kern="1200" dirty="0" smtClean="0">
                <a:solidFill>
                  <a:schemeClr val="tx1"/>
                </a:solidFill>
                <a:effectLst/>
                <a:latin typeface="+mn-lt"/>
                <a:ea typeface="+mn-ea"/>
                <a:cs typeface="+mn-cs"/>
              </a:rPr>
              <a:t>, disminución en la percepción de los movimientos fetales, epigastralgia, visión borrosa, fosfenos, </a:t>
            </a:r>
            <a:r>
              <a:rPr lang="es-ES" sz="1200" kern="1200" dirty="0" err="1" smtClean="0">
                <a:solidFill>
                  <a:schemeClr val="tx1"/>
                </a:solidFill>
                <a:effectLst/>
                <a:latin typeface="+mn-lt"/>
                <a:ea typeface="+mn-ea"/>
                <a:cs typeface="+mn-cs"/>
              </a:rPr>
              <a:t>tinitus</a:t>
            </a:r>
            <a:r>
              <a:rPr lang="es-ES" sz="1200" kern="1200" dirty="0" smtClean="0">
                <a:solidFill>
                  <a:schemeClr val="tx1"/>
                </a:solidFill>
                <a:effectLst/>
                <a:latin typeface="+mn-lt"/>
                <a:ea typeface="+mn-ea"/>
                <a:cs typeface="+mn-cs"/>
              </a:rPr>
              <a:t>, cefalea intensa).</a:t>
            </a:r>
            <a:endParaRPr lang="es-CO"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 </a:t>
            </a:r>
            <a:endParaRPr lang="es-CO"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Considerar de acuerdo a criterio médico, los factores de riesgo maternos o fetales identificados para la admisión de la gestante.</a:t>
            </a:r>
            <a:endParaRPr lang="es-CO" dirty="0"/>
          </a:p>
        </p:txBody>
      </p:sp>
      <p:sp>
        <p:nvSpPr>
          <p:cNvPr id="4" name="Marcador de número de diapositiva 3"/>
          <p:cNvSpPr>
            <a:spLocks noGrp="1"/>
          </p:cNvSpPr>
          <p:nvPr>
            <p:ph type="sldNum" sz="quarter" idx="10"/>
          </p:nvPr>
        </p:nvSpPr>
        <p:spPr/>
        <p:txBody>
          <a:bodyPr/>
          <a:lstStyle/>
          <a:p>
            <a:fld id="{87502FB9-AA9C-443C-810D-B8BF878157C2}" type="slidenum">
              <a:rPr lang="en-US" smtClean="0"/>
              <a:t>29</a:t>
            </a:fld>
            <a:endParaRPr lang="en-US"/>
          </a:p>
        </p:txBody>
      </p:sp>
    </p:spTree>
    <p:extLst>
      <p:ext uri="{BB962C8B-B14F-4D97-AF65-F5344CB8AC3E}">
        <p14:creationId xmlns:p14="http://schemas.microsoft.com/office/powerpoint/2010/main" val="18220816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s-ES" sz="1200" kern="1200" dirty="0" smtClean="0">
                <a:solidFill>
                  <a:schemeClr val="tx1"/>
                </a:solidFill>
                <a:effectLst/>
                <a:latin typeface="+mn-lt"/>
                <a:ea typeface="+mn-ea"/>
                <a:cs typeface="+mn-cs"/>
              </a:rPr>
              <a:t>Al visualizar la placenta, se toma con las dos manos, se inicia un movimiento de rotación para enrollar las membranas y favorecer su expulsión completa. Debe revisarse la placenta tanto por su cara materna (observar su integridad) como por su cara fetal (presencia de infartos, quistes, etcétera). También debe verificarse la integridad de las membranas, el aspecto del cordón umbilical, su inserción y el número de vasos (lo normal, dos arterias y una vena). Ante la duda de que haya alumbramiento incompleto, debe procederse a la revisión uterina y extracción manual de los restos retenidos.</a:t>
            </a:r>
            <a:endParaRPr lang="es-CO" sz="1200" kern="1200" dirty="0" smtClean="0">
              <a:solidFill>
                <a:schemeClr val="tx1"/>
              </a:solidFill>
              <a:effectLst/>
              <a:latin typeface="+mn-lt"/>
              <a:ea typeface="+mn-ea"/>
              <a:cs typeface="+mn-cs"/>
            </a:endParaRPr>
          </a:p>
          <a:p>
            <a:endParaRPr lang="es-CO" dirty="0"/>
          </a:p>
        </p:txBody>
      </p:sp>
      <p:sp>
        <p:nvSpPr>
          <p:cNvPr id="4" name="Marcador de número de diapositiva 3"/>
          <p:cNvSpPr>
            <a:spLocks noGrp="1"/>
          </p:cNvSpPr>
          <p:nvPr>
            <p:ph type="sldNum" sz="quarter" idx="10"/>
          </p:nvPr>
        </p:nvSpPr>
        <p:spPr/>
        <p:txBody>
          <a:bodyPr/>
          <a:lstStyle/>
          <a:p>
            <a:fld id="{87502FB9-AA9C-443C-810D-B8BF878157C2}" type="slidenum">
              <a:rPr lang="en-US" smtClean="0"/>
              <a:t>32</a:t>
            </a:fld>
            <a:endParaRPr lang="en-US"/>
          </a:p>
        </p:txBody>
      </p:sp>
    </p:spTree>
    <p:extLst>
      <p:ext uri="{BB962C8B-B14F-4D97-AF65-F5344CB8AC3E}">
        <p14:creationId xmlns:p14="http://schemas.microsoft.com/office/powerpoint/2010/main" val="1909674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smtClean="0">
                <a:solidFill>
                  <a:schemeClr val="tx1"/>
                </a:solidFill>
                <a:effectLst/>
                <a:latin typeface="+mn-lt"/>
                <a:ea typeface="+mn-ea"/>
                <a:cs typeface="+mn-cs"/>
              </a:rPr>
              <a:t>Después del alumbramiento se continúa con una infusión I.V. de 5 a10 unidades de Oxitocina diluidas en 500 </a:t>
            </a:r>
            <a:r>
              <a:rPr lang="es-ES" sz="1200" kern="1200" dirty="0" err="1" smtClean="0">
                <a:solidFill>
                  <a:schemeClr val="tx1"/>
                </a:solidFill>
                <a:effectLst/>
                <a:latin typeface="+mn-lt"/>
                <a:ea typeface="+mn-ea"/>
                <a:cs typeface="+mn-cs"/>
              </a:rPr>
              <a:t>ó</a:t>
            </a:r>
            <a:r>
              <a:rPr lang="es-ES" sz="1200" kern="1200" dirty="0" smtClean="0">
                <a:solidFill>
                  <a:schemeClr val="tx1"/>
                </a:solidFill>
                <a:effectLst/>
                <a:latin typeface="+mn-lt"/>
                <a:ea typeface="+mn-ea"/>
                <a:cs typeface="+mn-cs"/>
              </a:rPr>
              <a:t> 1.000 cc de cristaloides para prevenir la hemorragia posparto por atonía uterina. Se considera normal una pérdida de 500 cc de sangre luego del parto vaginal normal. Si la madre lo ha elegido, se puede proceder a aplicar el DIU posparto. Éste debe aplicarse antes de hacer las suturas perineales; si no es posible, se hará dentro de las primeras 48 horas del posparto. La aplicación del DIU posparto debe ser hecha por personal experto con entrenamiento específico.</a:t>
            </a:r>
            <a:endParaRPr lang="es-CO"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 </a:t>
            </a:r>
            <a:endParaRPr lang="es-CO"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Durante los siguientes minutos luego del parto se producen la mayoría de hemorragias, por lo cual es preciso vigilar la hemostasia uterina, teniendo en cuenta los siguientes aspectos:</a:t>
            </a:r>
            <a:endParaRPr lang="es-CO"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Signos vitales maternos.</a:t>
            </a:r>
            <a:endParaRPr lang="es-CO"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Globo de seguridad.</a:t>
            </a:r>
            <a:endParaRPr lang="es-CO"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Sangrado genital.</a:t>
            </a:r>
            <a:endParaRPr lang="es-CO"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Revisar las suturas vulvares o el sitio de la episiotomía para descartar la formación de hematomas.</a:t>
            </a:r>
            <a:endParaRPr lang="es-CO"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 </a:t>
            </a:r>
            <a:endParaRPr lang="es-CO" sz="1200" kern="1200" dirty="0" smtClean="0">
              <a:solidFill>
                <a:schemeClr val="tx1"/>
              </a:solidFill>
              <a:effectLst/>
              <a:latin typeface="+mn-lt"/>
              <a:ea typeface="+mn-ea"/>
              <a:cs typeface="+mn-cs"/>
            </a:endParaRPr>
          </a:p>
          <a:p>
            <a:endParaRPr lang="es-CO" dirty="0"/>
          </a:p>
        </p:txBody>
      </p:sp>
      <p:sp>
        <p:nvSpPr>
          <p:cNvPr id="4" name="Marcador de número de diapositiva 3"/>
          <p:cNvSpPr>
            <a:spLocks noGrp="1"/>
          </p:cNvSpPr>
          <p:nvPr>
            <p:ph type="sldNum" sz="quarter" idx="10"/>
          </p:nvPr>
        </p:nvSpPr>
        <p:spPr/>
        <p:txBody>
          <a:bodyPr/>
          <a:lstStyle/>
          <a:p>
            <a:fld id="{87502FB9-AA9C-443C-810D-B8BF878157C2}" type="slidenum">
              <a:rPr lang="en-US" smtClean="0"/>
              <a:t>33</a:t>
            </a:fld>
            <a:endParaRPr lang="en-US"/>
          </a:p>
        </p:txBody>
      </p:sp>
    </p:spTree>
    <p:extLst>
      <p:ext uri="{BB962C8B-B14F-4D97-AF65-F5344CB8AC3E}">
        <p14:creationId xmlns:p14="http://schemas.microsoft.com/office/powerpoint/2010/main" val="8461159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smtClean="0">
                <a:solidFill>
                  <a:schemeClr val="tx1"/>
                </a:solidFill>
                <a:effectLst/>
                <a:latin typeface="+mn-lt"/>
                <a:ea typeface="+mn-ea"/>
                <a:cs typeface="+mn-cs"/>
              </a:rPr>
              <a:t>Después del alumbramiento se continúa con una infusión I.V. de 5 a10 unidades de Oxitocina diluidas en 500 </a:t>
            </a:r>
            <a:r>
              <a:rPr lang="es-ES" sz="1200" kern="1200" dirty="0" err="1" smtClean="0">
                <a:solidFill>
                  <a:schemeClr val="tx1"/>
                </a:solidFill>
                <a:effectLst/>
                <a:latin typeface="+mn-lt"/>
                <a:ea typeface="+mn-ea"/>
                <a:cs typeface="+mn-cs"/>
              </a:rPr>
              <a:t>ó</a:t>
            </a:r>
            <a:r>
              <a:rPr lang="es-ES" sz="1200" kern="1200" dirty="0" smtClean="0">
                <a:solidFill>
                  <a:schemeClr val="tx1"/>
                </a:solidFill>
                <a:effectLst/>
                <a:latin typeface="+mn-lt"/>
                <a:ea typeface="+mn-ea"/>
                <a:cs typeface="+mn-cs"/>
              </a:rPr>
              <a:t> 1.000 cc de cristaloides para prevenir la hemorragia posparto por atonía uterina. Se considera normal una pérdida de 500 cc de sangre luego del parto vaginal normal. Si la madre lo ha elegido, se puede proceder a aplicar el DIU posparto. Éste debe aplicarse antes de hacer las suturas perineales; si no es posible, se hará dentro de las primeras 48 horas del posparto. La aplicación del DIU posparto debe ser hecha por personal experto con entrenamiento específico.</a:t>
            </a:r>
            <a:endParaRPr lang="es-CO"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 </a:t>
            </a:r>
            <a:endParaRPr lang="es-CO"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Durante los siguientes minutos luego del parto se producen la mayoría de hemorragias, por lo cual es preciso vigilar la hemostasia uterina, teniendo en cuenta los siguientes aspectos:</a:t>
            </a:r>
            <a:endParaRPr lang="es-CO"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Signos vitales maternos.</a:t>
            </a:r>
            <a:endParaRPr lang="es-CO"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Globo de seguridad.</a:t>
            </a:r>
            <a:endParaRPr lang="es-CO"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Sangrado genital.</a:t>
            </a:r>
            <a:endParaRPr lang="es-CO"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Revisar las suturas vulvares o el sitio de la episiotomía para descartar la formación de hematomas.</a:t>
            </a:r>
            <a:endParaRPr lang="es-CO"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 </a:t>
            </a:r>
            <a:endParaRPr lang="es-CO" sz="1200" kern="1200" dirty="0" smtClean="0">
              <a:solidFill>
                <a:schemeClr val="tx1"/>
              </a:solidFill>
              <a:effectLst/>
              <a:latin typeface="+mn-lt"/>
              <a:ea typeface="+mn-ea"/>
              <a:cs typeface="+mn-cs"/>
            </a:endParaRPr>
          </a:p>
          <a:p>
            <a:endParaRPr lang="es-CO" dirty="0"/>
          </a:p>
        </p:txBody>
      </p:sp>
      <p:sp>
        <p:nvSpPr>
          <p:cNvPr id="4" name="Marcador de número de diapositiva 3"/>
          <p:cNvSpPr>
            <a:spLocks noGrp="1"/>
          </p:cNvSpPr>
          <p:nvPr>
            <p:ph type="sldNum" sz="quarter" idx="10"/>
          </p:nvPr>
        </p:nvSpPr>
        <p:spPr/>
        <p:txBody>
          <a:bodyPr/>
          <a:lstStyle/>
          <a:p>
            <a:fld id="{87502FB9-AA9C-443C-810D-B8BF878157C2}" type="slidenum">
              <a:rPr lang="en-US" smtClean="0"/>
              <a:t>34</a:t>
            </a:fld>
            <a:endParaRPr lang="en-US"/>
          </a:p>
        </p:txBody>
      </p:sp>
    </p:spTree>
    <p:extLst>
      <p:ext uri="{BB962C8B-B14F-4D97-AF65-F5344CB8AC3E}">
        <p14:creationId xmlns:p14="http://schemas.microsoft.com/office/powerpoint/2010/main" val="23703591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dirty="0" smtClean="0"/>
              <a:t>Durante este, se producen la mayoría de las hemorragias, por lo cual es preciso vigilar la hemostasia uterina, teniendo en cuenta los siguientes aspectos: </a:t>
            </a:r>
          </a:p>
          <a:p>
            <a:pPr marL="0" marR="0" lvl="0" indent="0" algn="l" defTabSz="914400" rtl="0" eaLnBrk="1" fontAlgn="auto" latinLnBrk="0" hangingPunct="1">
              <a:lnSpc>
                <a:spcPct val="100000"/>
              </a:lnSpc>
              <a:spcBef>
                <a:spcPts val="0"/>
              </a:spcBef>
              <a:spcAft>
                <a:spcPts val="0"/>
              </a:spcAft>
              <a:buClrTx/>
              <a:buSzTx/>
              <a:buFontTx/>
              <a:buNone/>
              <a:tabLst/>
              <a:defRPr/>
            </a:pPr>
            <a:r>
              <a:rPr lang="es-MX" dirty="0" smtClean="0"/>
              <a:t>Si no se producen alteraciones en este período, la madre debe trasladarse al sector de alojamiento conjunto y allí se le instruirá y apoyará sobre la lactancia materna a libre demanda, vacunación, puericultura, signos de alarma, consulta de puerperio y demás temáticas pertinente.</a:t>
            </a:r>
          </a:p>
          <a:p>
            <a:r>
              <a:rPr lang="es-ES" sz="1200" kern="1200" dirty="0" smtClean="0">
                <a:solidFill>
                  <a:schemeClr val="tx1"/>
                </a:solidFill>
                <a:effectLst/>
                <a:latin typeface="+mn-lt"/>
                <a:ea typeface="+mn-ea"/>
                <a:cs typeface="+mn-cs"/>
              </a:rPr>
              <a:t> </a:t>
            </a:r>
            <a:endParaRPr lang="es-CO"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En caso de presentarse hemorragia, debe evaluarse la capacidad resolutiva de la institución y, si es necesario, deberá ser remitida a un nivel de mayor complejidad, previa identificación de su causa, estabilización hemodinámica e inicio del tratamiento, asegurando su ingreso en la institución de referencia.</a:t>
            </a:r>
            <a:endParaRPr lang="es-CO"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MX" dirty="0" smtClean="0"/>
          </a:p>
          <a:p>
            <a:endParaRPr lang="es-CO" dirty="0"/>
          </a:p>
        </p:txBody>
      </p:sp>
      <p:sp>
        <p:nvSpPr>
          <p:cNvPr id="4" name="Marcador de número de diapositiva 3"/>
          <p:cNvSpPr>
            <a:spLocks noGrp="1"/>
          </p:cNvSpPr>
          <p:nvPr>
            <p:ph type="sldNum" sz="quarter" idx="10"/>
          </p:nvPr>
        </p:nvSpPr>
        <p:spPr/>
        <p:txBody>
          <a:bodyPr/>
          <a:lstStyle/>
          <a:p>
            <a:fld id="{EBDB293C-6C12-4A11-A7AE-30DEF3E5782C}" type="slidenum">
              <a:rPr lang="es-CO" smtClean="0"/>
              <a:pPr/>
              <a:t>36</a:t>
            </a:fld>
            <a:endParaRPr lang="es-CO"/>
          </a:p>
        </p:txBody>
      </p:sp>
    </p:spTree>
    <p:extLst>
      <p:ext uri="{BB962C8B-B14F-4D97-AF65-F5344CB8AC3E}">
        <p14:creationId xmlns:p14="http://schemas.microsoft.com/office/powerpoint/2010/main" val="7637930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indent="0" algn="just">
              <a:buNone/>
            </a:pPr>
            <a:r>
              <a:rPr lang="es-MX" sz="1200" dirty="0" smtClean="0"/>
              <a:t>Las siguientes acciones deben incluirse durante este período, además de las acciones descritas en el puerperio inmediato:</a:t>
            </a:r>
          </a:p>
          <a:p>
            <a:pPr algn="just"/>
            <a:r>
              <a:rPr lang="es-MX" sz="1200" dirty="0" smtClean="0"/>
              <a:t>Vigilar y controlar la involución uterina y el aspecto de los loquios.</a:t>
            </a:r>
          </a:p>
          <a:p>
            <a:pPr algn="just"/>
            <a:r>
              <a:rPr lang="es-MX" sz="1200" dirty="0" smtClean="0"/>
              <a:t>Detectar tempranamente las complicaciones como hemorragia e infección puerperal, vigilando la presencia de taquicardia, fiebre, taquipnea, </a:t>
            </a:r>
            <a:r>
              <a:rPr lang="es-MX" sz="1200" dirty="0" err="1" smtClean="0"/>
              <a:t>subinvolución</a:t>
            </a:r>
            <a:r>
              <a:rPr lang="es-MX" sz="1200" dirty="0" smtClean="0"/>
              <a:t> uterina, hipersensibilidad a la palpación uterina y loquios fétidos.</a:t>
            </a:r>
          </a:p>
          <a:p>
            <a:pPr algn="just"/>
            <a:r>
              <a:rPr lang="es-MX" sz="1200" dirty="0" smtClean="0"/>
              <a:t>Deambulación temprana.</a:t>
            </a:r>
          </a:p>
          <a:p>
            <a:pPr algn="just"/>
            <a:r>
              <a:rPr lang="es-MX" sz="1200" dirty="0" smtClean="0"/>
              <a:t>Alimentación adecuada a la madre.</a:t>
            </a:r>
          </a:p>
          <a:p>
            <a:pPr marL="0" indent="0" algn="just">
              <a:buNone/>
            </a:pPr>
            <a:endParaRPr lang="es-MX" sz="1200" dirty="0" smtClean="0"/>
          </a:p>
          <a:p>
            <a:pPr marL="0" indent="0" algn="just">
              <a:buNone/>
            </a:pPr>
            <a:r>
              <a:rPr lang="es-MX" sz="1200" dirty="0" smtClean="0"/>
              <a:t>Finalmente se incluye la consulta ambulatoria post parto que deberá llevarse a cabo entre el 3° y el 5° días post parto.</a:t>
            </a:r>
            <a:endParaRPr lang="es-CO" sz="1200" dirty="0" smtClean="0"/>
          </a:p>
          <a:p>
            <a:endParaRPr lang="es-CO" dirty="0"/>
          </a:p>
        </p:txBody>
      </p:sp>
      <p:sp>
        <p:nvSpPr>
          <p:cNvPr id="4" name="Marcador de número de diapositiva 3"/>
          <p:cNvSpPr>
            <a:spLocks noGrp="1"/>
          </p:cNvSpPr>
          <p:nvPr>
            <p:ph type="sldNum" sz="quarter" idx="10"/>
          </p:nvPr>
        </p:nvSpPr>
        <p:spPr/>
        <p:txBody>
          <a:bodyPr/>
          <a:lstStyle/>
          <a:p>
            <a:fld id="{EBDB293C-6C12-4A11-A7AE-30DEF3E5782C}" type="slidenum">
              <a:rPr lang="es-CO" smtClean="0"/>
              <a:pPr/>
              <a:t>37</a:t>
            </a:fld>
            <a:endParaRPr lang="es-CO"/>
          </a:p>
        </p:txBody>
      </p:sp>
    </p:spTree>
    <p:extLst>
      <p:ext uri="{BB962C8B-B14F-4D97-AF65-F5344CB8AC3E}">
        <p14:creationId xmlns:p14="http://schemas.microsoft.com/office/powerpoint/2010/main" val="30803390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dirty="0" smtClean="0"/>
              <a:t>Se debe realizar un tamizaje para depresión posparto Se sugiere que en las diferentes visitas con la mujer tras el parto se le realicen las siguientes preguntas para identificar la posibilidad de una depresión posparto: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200" dirty="0" smtClean="0">
                <a:solidFill>
                  <a:schemeClr val="tx1"/>
                </a:solidFill>
                <a:effectLst/>
                <a:latin typeface="+mn-lt"/>
                <a:ea typeface="+mn-ea"/>
                <a:cs typeface="+mn-cs"/>
              </a:rPr>
              <a:t>Quienes hayan respondido afirmativamente estas dos preguntas deberán tener un acompañamiento de personal de </a:t>
            </a:r>
            <a:r>
              <a:rPr lang="es-ES" sz="1200" b="1" kern="1200" dirty="0" smtClean="0">
                <a:solidFill>
                  <a:schemeClr val="tx1"/>
                </a:solidFill>
                <a:effectLst/>
                <a:latin typeface="+mn-lt"/>
                <a:ea typeface="+mn-ea"/>
                <a:cs typeface="+mn-cs"/>
              </a:rPr>
              <a:t>psicología y psiquiatría </a:t>
            </a:r>
            <a:r>
              <a:rPr lang="es-ES" sz="1200" kern="1200" dirty="0" smtClean="0">
                <a:solidFill>
                  <a:schemeClr val="tx1"/>
                </a:solidFill>
                <a:effectLst/>
                <a:latin typeface="+mn-lt"/>
                <a:ea typeface="+mn-ea"/>
                <a:cs typeface="+mn-cs"/>
              </a:rPr>
              <a:t>para hacer </a:t>
            </a:r>
            <a:r>
              <a:rPr lang="es-ES" sz="1200" b="1" kern="1200" dirty="0" smtClean="0">
                <a:solidFill>
                  <a:schemeClr val="tx1"/>
                </a:solidFill>
                <a:effectLst/>
                <a:latin typeface="+mn-lt"/>
                <a:ea typeface="+mn-ea"/>
                <a:cs typeface="+mn-cs"/>
              </a:rPr>
              <a:t>diagnostico confirmatorio de la Depresión y brindar apoyo terapéutico que se requiera</a:t>
            </a:r>
            <a:r>
              <a:rPr lang="es-ES" sz="1200" kern="1200" dirty="0" smtClean="0">
                <a:solidFill>
                  <a:schemeClr val="tx1"/>
                </a:solidFill>
                <a:effectLst/>
                <a:latin typeface="+mn-lt"/>
                <a:ea typeface="+mn-ea"/>
                <a:cs typeface="+mn-cs"/>
              </a:rPr>
              <a:t>. </a:t>
            </a:r>
            <a:endParaRPr lang="es-CO" dirty="0" smtClean="0"/>
          </a:p>
          <a:p>
            <a:endParaRPr lang="es-CO" dirty="0"/>
          </a:p>
        </p:txBody>
      </p:sp>
      <p:sp>
        <p:nvSpPr>
          <p:cNvPr id="4" name="Marcador de número de diapositiva 3"/>
          <p:cNvSpPr>
            <a:spLocks noGrp="1"/>
          </p:cNvSpPr>
          <p:nvPr>
            <p:ph type="sldNum" sz="quarter" idx="10"/>
          </p:nvPr>
        </p:nvSpPr>
        <p:spPr/>
        <p:txBody>
          <a:bodyPr/>
          <a:lstStyle/>
          <a:p>
            <a:fld id="{EBDB293C-6C12-4A11-A7AE-30DEF3E5782C}" type="slidenum">
              <a:rPr lang="es-CO" smtClean="0"/>
              <a:pPr/>
              <a:t>38</a:t>
            </a:fld>
            <a:endParaRPr lang="es-CO"/>
          </a:p>
        </p:txBody>
      </p:sp>
    </p:spTree>
    <p:extLst>
      <p:ext uri="{BB962C8B-B14F-4D97-AF65-F5344CB8AC3E}">
        <p14:creationId xmlns:p14="http://schemas.microsoft.com/office/powerpoint/2010/main" val="9534656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200" dirty="0" smtClean="0">
                <a:solidFill>
                  <a:schemeClr val="tx1"/>
                </a:solidFill>
                <a:effectLst/>
                <a:latin typeface="+mn-lt"/>
                <a:ea typeface="+mn-ea"/>
                <a:cs typeface="+mn-cs"/>
              </a:rPr>
              <a:t>Se deberá realizar un </a:t>
            </a:r>
            <a:r>
              <a:rPr lang="es-ES" sz="1200" b="1" kern="1200" dirty="0" smtClean="0">
                <a:solidFill>
                  <a:schemeClr val="tx1"/>
                </a:solidFill>
                <a:effectLst/>
                <a:latin typeface="+mn-lt"/>
                <a:ea typeface="+mn-ea"/>
                <a:cs typeface="+mn-cs"/>
              </a:rPr>
              <a:t>seguimiento por el equipo de salud mental posterior al alta </a:t>
            </a:r>
            <a:r>
              <a:rPr lang="es-ES" sz="1200" kern="1200" dirty="0" smtClean="0">
                <a:solidFill>
                  <a:schemeClr val="tx1"/>
                </a:solidFill>
                <a:effectLst/>
                <a:latin typeface="+mn-lt"/>
                <a:ea typeface="+mn-ea"/>
                <a:cs typeface="+mn-cs"/>
              </a:rPr>
              <a:t>a aquellas mujeres que tengan un puntaje mayor a 12 puntos en la Escala de depresión posnatal de Edimburgo EPDS.</a:t>
            </a:r>
            <a:r>
              <a:rPr lang="es-ES" sz="1200" kern="1200" baseline="0" dirty="0" smtClean="0">
                <a:solidFill>
                  <a:schemeClr val="tx1"/>
                </a:solidFill>
                <a:effectLst/>
                <a:latin typeface="+mn-lt"/>
                <a:ea typeface="+mn-ea"/>
                <a:cs typeface="+mn-cs"/>
              </a:rPr>
              <a:t> </a:t>
            </a:r>
            <a:endParaRPr lang="es-CO" sz="1200" kern="1200" dirty="0" smtClean="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EBDB293C-6C12-4A11-A7AE-30DEF3E5782C}" type="slidenum">
              <a:rPr lang="es-CO" smtClean="0"/>
              <a:pPr/>
              <a:t>39</a:t>
            </a:fld>
            <a:endParaRPr lang="es-CO"/>
          </a:p>
        </p:txBody>
      </p:sp>
    </p:spTree>
    <p:extLst>
      <p:ext uri="{BB962C8B-B14F-4D97-AF65-F5344CB8AC3E}">
        <p14:creationId xmlns:p14="http://schemas.microsoft.com/office/powerpoint/2010/main" val="11647265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718820">
              <a:lnSpc>
                <a:spcPts val="1260"/>
              </a:lnSpc>
              <a:spcAft>
                <a:spcPts val="0"/>
              </a:spcAft>
            </a:pPr>
            <a:r>
              <a:rPr lang="es-ES" dirty="0" smtClean="0">
                <a:latin typeface="Arial MT"/>
                <a:ea typeface="Arial MT"/>
                <a:cs typeface="Arial MT"/>
              </a:rPr>
              <a:t>En</a:t>
            </a:r>
            <a:r>
              <a:rPr lang="es-ES" spc="-5" dirty="0" smtClean="0">
                <a:latin typeface="Arial MT"/>
                <a:ea typeface="Arial MT"/>
                <a:cs typeface="Arial MT"/>
              </a:rPr>
              <a:t> </a:t>
            </a:r>
            <a:r>
              <a:rPr lang="es-ES" dirty="0" smtClean="0">
                <a:latin typeface="Arial MT"/>
                <a:ea typeface="Arial MT"/>
                <a:cs typeface="Arial MT"/>
              </a:rPr>
              <a:t>caso de</a:t>
            </a:r>
            <a:r>
              <a:rPr lang="es-ES" spc="-10" dirty="0" smtClean="0">
                <a:latin typeface="Arial MT"/>
                <a:ea typeface="Arial MT"/>
                <a:cs typeface="Arial MT"/>
              </a:rPr>
              <a:t> </a:t>
            </a:r>
            <a:r>
              <a:rPr lang="es-ES" dirty="0" smtClean="0">
                <a:latin typeface="Arial MT"/>
                <a:ea typeface="Arial MT"/>
                <a:cs typeface="Arial MT"/>
              </a:rPr>
              <a:t>presentarse</a:t>
            </a:r>
            <a:r>
              <a:rPr lang="es-ES" spc="-10" dirty="0" smtClean="0">
                <a:latin typeface="Arial MT"/>
                <a:ea typeface="Arial MT"/>
                <a:cs typeface="Arial MT"/>
              </a:rPr>
              <a:t> </a:t>
            </a:r>
            <a:r>
              <a:rPr lang="es-ES" dirty="0" smtClean="0">
                <a:latin typeface="Arial MT"/>
                <a:ea typeface="Arial MT"/>
                <a:cs typeface="Arial MT"/>
              </a:rPr>
              <a:t>alguno</a:t>
            </a:r>
            <a:r>
              <a:rPr lang="es-ES" spc="-5" dirty="0" smtClean="0">
                <a:latin typeface="Arial MT"/>
                <a:ea typeface="Arial MT"/>
                <a:cs typeface="Arial MT"/>
              </a:rPr>
              <a:t> </a:t>
            </a:r>
            <a:r>
              <a:rPr lang="es-ES" dirty="0" smtClean="0">
                <a:latin typeface="Arial MT"/>
                <a:ea typeface="Arial MT"/>
                <a:cs typeface="Arial MT"/>
              </a:rPr>
              <a:t>de</a:t>
            </a:r>
            <a:r>
              <a:rPr lang="es-ES" spc="-10" dirty="0" smtClean="0">
                <a:latin typeface="Arial MT"/>
                <a:ea typeface="Arial MT"/>
                <a:cs typeface="Arial MT"/>
              </a:rPr>
              <a:t> </a:t>
            </a:r>
            <a:r>
              <a:rPr lang="es-ES" dirty="0" smtClean="0">
                <a:latin typeface="Arial MT"/>
                <a:ea typeface="Arial MT"/>
                <a:cs typeface="Arial MT"/>
              </a:rPr>
              <a:t>ellos debe</a:t>
            </a:r>
            <a:r>
              <a:rPr lang="es-ES" spc="-10" dirty="0" smtClean="0">
                <a:latin typeface="Arial MT"/>
                <a:ea typeface="Arial MT"/>
                <a:cs typeface="Arial MT"/>
              </a:rPr>
              <a:t> </a:t>
            </a:r>
            <a:r>
              <a:rPr lang="es-ES" dirty="0" smtClean="0">
                <a:latin typeface="Arial MT"/>
                <a:ea typeface="Arial MT"/>
                <a:cs typeface="Arial MT"/>
              </a:rPr>
              <a:t>regresar</a:t>
            </a:r>
            <a:r>
              <a:rPr lang="es-ES" spc="-5" dirty="0" smtClean="0">
                <a:latin typeface="Arial MT"/>
                <a:ea typeface="Arial MT"/>
                <a:cs typeface="Arial MT"/>
              </a:rPr>
              <a:t> </a:t>
            </a:r>
            <a:r>
              <a:rPr lang="es-ES" dirty="0" smtClean="0">
                <a:latin typeface="Arial MT"/>
                <a:ea typeface="Arial MT"/>
                <a:cs typeface="Arial MT"/>
              </a:rPr>
              <a:t>a</a:t>
            </a:r>
            <a:r>
              <a:rPr lang="es-ES" spc="-5" dirty="0" smtClean="0">
                <a:latin typeface="Arial MT"/>
                <a:ea typeface="Arial MT"/>
                <a:cs typeface="Arial MT"/>
              </a:rPr>
              <a:t> </a:t>
            </a:r>
            <a:r>
              <a:rPr lang="es-ES" dirty="0" smtClean="0">
                <a:latin typeface="Arial MT"/>
                <a:ea typeface="Arial MT"/>
                <a:cs typeface="Arial MT"/>
              </a:rPr>
              <a:t>la institución.</a:t>
            </a:r>
            <a:r>
              <a:rPr lang="es-ES" spc="-5" dirty="0" smtClean="0">
                <a:latin typeface="Arial MT"/>
                <a:ea typeface="Arial MT"/>
                <a:cs typeface="Arial MT"/>
              </a:rPr>
              <a:t> </a:t>
            </a:r>
          </a:p>
          <a:p>
            <a:pPr marL="718820">
              <a:lnSpc>
                <a:spcPts val="1260"/>
              </a:lnSpc>
              <a:spcAft>
                <a:spcPts val="0"/>
              </a:spcAft>
            </a:pPr>
            <a:r>
              <a:rPr lang="es-ES" spc="-5" dirty="0" smtClean="0">
                <a:latin typeface="Arial MT"/>
              </a:rPr>
              <a:t>Completar el esquema de inmunizaciones</a:t>
            </a:r>
          </a:p>
          <a:p>
            <a:pPr marL="718820">
              <a:lnSpc>
                <a:spcPts val="1260"/>
              </a:lnSpc>
              <a:spcAft>
                <a:spcPts val="0"/>
              </a:spcAft>
            </a:pPr>
            <a:r>
              <a:rPr lang="es-ES" spc="-5" dirty="0" err="1" smtClean="0">
                <a:latin typeface="Arial MT"/>
              </a:rPr>
              <a:t>Hemoclasificacion</a:t>
            </a:r>
            <a:r>
              <a:rPr lang="es-ES" spc="-5" dirty="0" smtClean="0">
                <a:latin typeface="Arial MT"/>
              </a:rPr>
              <a:t> del recién nacido</a:t>
            </a:r>
            <a:endParaRPr lang="es-CO" dirty="0"/>
          </a:p>
        </p:txBody>
      </p:sp>
      <p:sp>
        <p:nvSpPr>
          <p:cNvPr id="4" name="Marcador de número de diapositiva 3"/>
          <p:cNvSpPr>
            <a:spLocks noGrp="1"/>
          </p:cNvSpPr>
          <p:nvPr>
            <p:ph type="sldNum" sz="quarter" idx="10"/>
          </p:nvPr>
        </p:nvSpPr>
        <p:spPr/>
        <p:txBody>
          <a:bodyPr/>
          <a:lstStyle/>
          <a:p>
            <a:fld id="{EBDB293C-6C12-4A11-A7AE-30DEF3E5782C}" type="slidenum">
              <a:rPr lang="es-CO" smtClean="0"/>
              <a:pPr/>
              <a:t>40</a:t>
            </a:fld>
            <a:endParaRPr lang="es-CO"/>
          </a:p>
        </p:txBody>
      </p:sp>
    </p:spTree>
    <p:extLst>
      <p:ext uri="{BB962C8B-B14F-4D97-AF65-F5344CB8AC3E}">
        <p14:creationId xmlns:p14="http://schemas.microsoft.com/office/powerpoint/2010/main" val="20537861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200" dirty="0" smtClean="0">
                <a:solidFill>
                  <a:schemeClr val="tx1"/>
                </a:solidFill>
                <a:effectLst/>
                <a:latin typeface="+mn-lt"/>
                <a:ea typeface="+mn-ea"/>
                <a:cs typeface="+mn-cs"/>
              </a:rPr>
              <a:t>Se deberá agendar la cita de control del posparto como parte de las actividades en el ámbito intrahospitalario, que deberá realizar se entre el tercer y el séptimo día posparto. Esta consulta se deberá enfocar especialmente en informar sobre signos de alarma para consultar por el servicio de urgencias, especialmente para hemorragia posparto, infección, </a:t>
            </a:r>
            <a:r>
              <a:rPr lang="es-ES" sz="1200" kern="1200" dirty="0" err="1" smtClean="0">
                <a:solidFill>
                  <a:schemeClr val="tx1"/>
                </a:solidFill>
                <a:effectLst/>
                <a:latin typeface="+mn-lt"/>
                <a:ea typeface="+mn-ea"/>
                <a:cs typeface="+mn-cs"/>
              </a:rPr>
              <a:t>Preclampsia</a:t>
            </a:r>
            <a:r>
              <a:rPr lang="es-ES" sz="1200" kern="1200" dirty="0" smtClean="0">
                <a:solidFill>
                  <a:schemeClr val="tx1"/>
                </a:solidFill>
                <a:effectLst/>
                <a:latin typeface="+mn-lt"/>
                <a:ea typeface="+mn-ea"/>
                <a:cs typeface="+mn-cs"/>
              </a:rPr>
              <a:t>, eclampsia y tromboembolismo.</a:t>
            </a:r>
            <a:endParaRPr lang="es-CO"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CO" sz="1200" kern="1200" dirty="0" smtClean="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EBDB293C-6C12-4A11-A7AE-30DEF3E5782C}" type="slidenum">
              <a:rPr lang="es-CO" smtClean="0"/>
              <a:pPr/>
              <a:t>41</a:t>
            </a:fld>
            <a:endParaRPr lang="es-CO"/>
          </a:p>
        </p:txBody>
      </p:sp>
    </p:spTree>
    <p:extLst>
      <p:ext uri="{BB962C8B-B14F-4D97-AF65-F5344CB8AC3E}">
        <p14:creationId xmlns:p14="http://schemas.microsoft.com/office/powerpoint/2010/main" val="19308782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smtClean="0">
                <a:solidFill>
                  <a:schemeClr val="tx1"/>
                </a:solidFill>
                <a:effectLst/>
                <a:latin typeface="+mn-lt"/>
                <a:ea typeface="+mn-ea"/>
                <a:cs typeface="+mn-cs"/>
              </a:rPr>
              <a:t>En caso de presentarse alguno de ellos debe regresar a la institución.  </a:t>
            </a:r>
            <a:endParaRPr lang="es-CO" sz="1200" kern="1200" dirty="0" smtClean="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EBDB293C-6C12-4A11-A7AE-30DEF3E5782C}" type="slidenum">
              <a:rPr lang="es-CO" smtClean="0"/>
              <a:pPr/>
              <a:t>42</a:t>
            </a:fld>
            <a:endParaRPr lang="es-CO"/>
          </a:p>
        </p:txBody>
      </p:sp>
    </p:spTree>
    <p:extLst>
      <p:ext uri="{BB962C8B-B14F-4D97-AF65-F5344CB8AC3E}">
        <p14:creationId xmlns:p14="http://schemas.microsoft.com/office/powerpoint/2010/main" val="1215964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normAutofit/>
          </a:bodyPr>
          <a:lstStyle/>
          <a:p>
            <a:pPr marL="718820">
              <a:lnSpc>
                <a:spcPts val="1260"/>
              </a:lnSpc>
              <a:spcAft>
                <a:spcPts val="0"/>
              </a:spcAft>
            </a:pPr>
            <a:r>
              <a:rPr lang="es-ES" dirty="0" smtClean="0">
                <a:latin typeface="Arial MT"/>
                <a:ea typeface="Arial MT"/>
                <a:cs typeface="Arial MT"/>
              </a:rPr>
              <a:t>Se</a:t>
            </a:r>
            <a:r>
              <a:rPr lang="es-ES" spc="-10" dirty="0" smtClean="0">
                <a:latin typeface="Arial MT"/>
                <a:ea typeface="Arial MT"/>
                <a:cs typeface="Arial MT"/>
              </a:rPr>
              <a:t> </a:t>
            </a:r>
            <a:r>
              <a:rPr lang="es-ES" dirty="0" smtClean="0">
                <a:latin typeface="Arial MT"/>
                <a:ea typeface="Arial MT"/>
                <a:cs typeface="Arial MT"/>
              </a:rPr>
              <a:t>debe</a:t>
            </a:r>
            <a:r>
              <a:rPr lang="es-ES" spc="-5" dirty="0" smtClean="0">
                <a:latin typeface="Arial MT"/>
                <a:ea typeface="Arial MT"/>
                <a:cs typeface="Arial MT"/>
              </a:rPr>
              <a:t> </a:t>
            </a:r>
            <a:r>
              <a:rPr lang="es-ES" dirty="0" smtClean="0">
                <a:latin typeface="Arial MT"/>
                <a:ea typeface="Arial MT"/>
                <a:cs typeface="Arial MT"/>
              </a:rPr>
              <a:t>además:</a:t>
            </a:r>
            <a:endParaRPr lang="es-CO" dirty="0" smtClean="0">
              <a:latin typeface="Arial MT"/>
              <a:ea typeface="Arial MT"/>
              <a:cs typeface="Arial MT"/>
            </a:endParaRPr>
          </a:p>
          <a:p>
            <a:r>
              <a:rPr lang="es-ES" sz="1100" dirty="0" smtClean="0">
                <a:latin typeface="Arial MT"/>
                <a:ea typeface="Arial MT"/>
                <a:cs typeface="Arial MT"/>
              </a:rPr>
              <a:t> </a:t>
            </a:r>
            <a:r>
              <a:rPr lang="es-ES" sz="1200" kern="1200" dirty="0" smtClean="0">
                <a:solidFill>
                  <a:schemeClr val="tx1"/>
                </a:solidFill>
                <a:effectLst/>
                <a:latin typeface="+mn-lt"/>
                <a:ea typeface="+mn-ea"/>
                <a:cs typeface="+mn-cs"/>
              </a:rPr>
              <a:t>Informar sobre la importancia de la </a:t>
            </a:r>
            <a:r>
              <a:rPr lang="es-ES" sz="1200" b="1" kern="1200" dirty="0" smtClean="0">
                <a:solidFill>
                  <a:schemeClr val="tx1"/>
                </a:solidFill>
                <a:effectLst/>
                <a:latin typeface="+mn-lt"/>
                <a:ea typeface="+mn-ea"/>
                <a:cs typeface="+mn-cs"/>
              </a:rPr>
              <a:t>lactancia materna exclusiva, puericultura básica, alimentación balanceada adecuada para la madre, fortalecimiento de los vínculos afectivos </a:t>
            </a:r>
            <a:r>
              <a:rPr lang="es-ES" sz="1200" kern="1200" dirty="0" smtClean="0">
                <a:solidFill>
                  <a:schemeClr val="tx1"/>
                </a:solidFill>
                <a:effectLst/>
                <a:latin typeface="+mn-lt"/>
                <a:ea typeface="+mn-ea"/>
                <a:cs typeface="+mn-cs"/>
              </a:rPr>
              <a:t>(la importancia del contacto piel a piel y la lactancia materna temprana, como los principales factores que permiten el establecimiento de vínculo afectivo), la autoestima y el autocuidado, la importancia de la actividad física progresiva para promover la recuperación del tono muscular de la mujer y de la actividad de la vida diaria (por ejemplo con paseos diarios); así mismo se informará sobre las diferentes formas de violencia de género y sexual y los mecanismos de denuncia de las mismas,. información sobre los hábitos de sueño y descanso</a:t>
            </a:r>
          </a:p>
          <a:p>
            <a:endParaRPr lang="es-ES"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Para conseguir el alivio del dolor derivado de la involución uterina, administrar AINES de acción corta como el ibuprofeno de 600 mg o acetaminofén en dosis que no excedan los 4.000 mg al día. El dolor cede espontáneamente al final de la primera semana tras el parto.</a:t>
            </a:r>
          </a:p>
          <a:p>
            <a:endParaRPr lang="es-CO" dirty="0"/>
          </a:p>
        </p:txBody>
      </p:sp>
      <p:sp>
        <p:nvSpPr>
          <p:cNvPr id="4" name="Marcador de número de diapositiva 3"/>
          <p:cNvSpPr>
            <a:spLocks noGrp="1"/>
          </p:cNvSpPr>
          <p:nvPr>
            <p:ph type="sldNum" sz="quarter" idx="10"/>
          </p:nvPr>
        </p:nvSpPr>
        <p:spPr/>
        <p:txBody>
          <a:bodyPr/>
          <a:lstStyle/>
          <a:p>
            <a:fld id="{EBDB293C-6C12-4A11-A7AE-30DEF3E5782C}" type="slidenum">
              <a:rPr lang="es-CO" smtClean="0"/>
              <a:pPr/>
              <a:t>43</a:t>
            </a:fld>
            <a:endParaRPr lang="es-CO"/>
          </a:p>
        </p:txBody>
      </p:sp>
    </p:spTree>
    <p:extLst>
      <p:ext uri="{BB962C8B-B14F-4D97-AF65-F5344CB8AC3E}">
        <p14:creationId xmlns:p14="http://schemas.microsoft.com/office/powerpoint/2010/main" val="32236821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normAutofit fontScale="77500" lnSpcReduction="20000"/>
          </a:bodyPr>
          <a:lstStyle/>
          <a:p>
            <a:r>
              <a:rPr lang="es-ES" sz="1200" kern="1200" dirty="0" smtClean="0">
                <a:solidFill>
                  <a:schemeClr val="tx1"/>
                </a:solidFill>
                <a:effectLst/>
                <a:latin typeface="+mn-lt"/>
                <a:ea typeface="+mn-ea"/>
                <a:cs typeface="+mn-cs"/>
              </a:rPr>
              <a:t>La adaptación neonatal inmediata está representada por el conjunto de modificaciones </a:t>
            </a:r>
            <a:r>
              <a:rPr lang="es-ES" sz="1200" kern="1200" dirty="0" err="1" smtClean="0">
                <a:solidFill>
                  <a:schemeClr val="tx1"/>
                </a:solidFill>
                <a:effectLst/>
                <a:latin typeface="+mn-lt"/>
                <a:ea typeface="+mn-ea"/>
                <a:cs typeface="+mn-cs"/>
              </a:rPr>
              <a:t>cardio</a:t>
            </a:r>
            <a:r>
              <a:rPr lang="es-ES" sz="1200" kern="1200" dirty="0" smtClean="0">
                <a:solidFill>
                  <a:schemeClr val="tx1"/>
                </a:solidFill>
                <a:effectLst/>
                <a:latin typeface="+mn-lt"/>
                <a:ea typeface="+mn-ea"/>
                <a:cs typeface="+mn-cs"/>
              </a:rPr>
              <a:t>-hemodinámicas, respiratorias y de todo orden que sucede en procura de la adecuación del ser humano al entorno atmosférico al nacer. De su éxito depende fundamentalmente el adecuado y exitoso tránsito de la condición intrauterina a la vida en el ambiente exterior.</a:t>
            </a:r>
          </a:p>
          <a:p>
            <a:r>
              <a:rPr lang="es-ES" sz="1200" kern="1200" dirty="0" smtClean="0">
                <a:solidFill>
                  <a:schemeClr val="tx1"/>
                </a:solidFill>
                <a:effectLst/>
                <a:latin typeface="+mn-lt"/>
                <a:ea typeface="+mn-ea"/>
                <a:cs typeface="+mn-cs"/>
              </a:rPr>
              <a:t>Las salas de adaptación neonatal deben disponer de un pendón o una pieza informativa sobre el manejo del recién nacido con depresión respiratoria o con necesidad de reanimación neonatal.</a:t>
            </a:r>
            <a:endParaRPr lang="es-CO" sz="1200" kern="1200" dirty="0" smtClean="0">
              <a:solidFill>
                <a:schemeClr val="tx1"/>
              </a:solidFill>
              <a:effectLst/>
              <a:latin typeface="+mn-lt"/>
              <a:ea typeface="+mn-ea"/>
              <a:cs typeface="+mn-cs"/>
            </a:endParaRPr>
          </a:p>
          <a:p>
            <a:pPr lvl="0"/>
            <a:r>
              <a:rPr lang="es-ES" sz="1200" b="1" kern="1200" dirty="0" smtClean="0">
                <a:solidFill>
                  <a:schemeClr val="tx1"/>
                </a:solidFill>
                <a:effectLst/>
                <a:latin typeface="+mn-lt"/>
                <a:ea typeface="+mn-ea"/>
                <a:cs typeface="+mn-cs"/>
              </a:rPr>
              <a:t>Limpieza de las vías aéreas: </a:t>
            </a:r>
            <a:r>
              <a:rPr lang="es-ES" sz="1200" kern="1200" dirty="0" smtClean="0">
                <a:solidFill>
                  <a:schemeClr val="tx1"/>
                </a:solidFill>
                <a:effectLst/>
                <a:latin typeface="+mn-lt"/>
                <a:ea typeface="+mn-ea"/>
                <a:cs typeface="+mn-cs"/>
              </a:rPr>
              <a:t>En el momento en que el recién nacido asome la cabeza, se deben limpiar manualmente las secreciones primero de la boca y luego de las fosas nasales. Se debe evitar la realización de succión de las vías aéreas de forma rutinaria y se debe reservar este procedimiento solo para los casos de líquido amniótico con meconio espeso, sangre o pus con obstrucción de la vía aérea o si el recién nacido se encuentra con depresión respiratoria.</a:t>
            </a:r>
          </a:p>
          <a:p>
            <a:pPr lvl="0"/>
            <a:r>
              <a:rPr lang="es-ES" sz="1200" b="1" kern="1200" dirty="0" smtClean="0">
                <a:solidFill>
                  <a:schemeClr val="tx1"/>
                </a:solidFill>
                <a:effectLst/>
                <a:latin typeface="+mn-lt"/>
                <a:ea typeface="+mn-ea"/>
                <a:cs typeface="+mn-cs"/>
              </a:rPr>
              <a:t>Secado del recién nacido:</a:t>
            </a:r>
            <a:r>
              <a:rPr lang="es-ES" sz="1200" b="0" kern="1200" dirty="0" smtClean="0">
                <a:solidFill>
                  <a:schemeClr val="tx1"/>
                </a:solidFill>
                <a:effectLst/>
                <a:latin typeface="+mn-lt"/>
                <a:ea typeface="+mn-ea"/>
                <a:cs typeface="+mn-cs"/>
              </a:rPr>
              <a:t> Proceder al secado completo. Para esto, se coloca al recién nacido sobre el abdomen </a:t>
            </a:r>
            <a:r>
              <a:rPr lang="es-ES" sz="1200" kern="1200" dirty="0" smtClean="0">
                <a:solidFill>
                  <a:schemeClr val="tx1"/>
                </a:solidFill>
                <a:effectLst/>
                <a:latin typeface="+mn-lt"/>
                <a:ea typeface="+mn-ea"/>
                <a:cs typeface="+mn-cs"/>
              </a:rPr>
              <a:t>de la madre, en contacto piel a piel y se inicia con el secado de la cabeza y cara y luego del resto del cuerpo en forma suave, gentil y exhaustiva, con campo seco y tibio. Posteriormente debe cubrirse con campo seco y tibio, y debe tenerse especial cuidado en evitar la pérdida de calor por la cabeza colocando un gorro. En caso de no contar con gorro,  una alternativa sería armar  un turbante con una compresa tibia y seca. En el caso de los recién nacidos prematuros, se recomienda manejar de acuerdo con las indicaciones específicas del lineamiento de atención al recién nacido prematuro</a:t>
            </a:r>
          </a:p>
          <a:p>
            <a:pPr lvl="0"/>
            <a:r>
              <a:rPr lang="es-ES" sz="1200" b="1" kern="1200" dirty="0" smtClean="0">
                <a:solidFill>
                  <a:schemeClr val="tx1"/>
                </a:solidFill>
                <a:effectLst/>
                <a:latin typeface="+mn-lt"/>
                <a:ea typeface="+mn-ea"/>
                <a:cs typeface="+mn-cs"/>
              </a:rPr>
              <a:t>Observación de la respiración o llanto, y el tono muscular:</a:t>
            </a:r>
            <a:r>
              <a:rPr lang="es-ES" sz="1200" b="1" kern="1200" baseline="0" dirty="0" smtClean="0">
                <a:solidFill>
                  <a:schemeClr val="tx1"/>
                </a:solidFill>
                <a:effectLst/>
                <a:latin typeface="+mn-lt"/>
                <a:ea typeface="+mn-ea"/>
                <a:cs typeface="+mn-cs"/>
              </a:rPr>
              <a:t> </a:t>
            </a:r>
            <a:r>
              <a:rPr lang="es-ES" sz="1200" kern="1200" dirty="0" smtClean="0">
                <a:solidFill>
                  <a:schemeClr val="tx1"/>
                </a:solidFill>
                <a:effectLst/>
                <a:latin typeface="+mn-lt"/>
                <a:ea typeface="+mn-ea"/>
                <a:cs typeface="+mn-cs"/>
              </a:rPr>
              <a:t>La limpieza de las vías aéreas y el secado estimulan al recién nacido. Si el niño se encuentra en apnea, debe iniciarse la atención del recién nacido deprimido con ventilación con presión positiva según el esquema de reanimación neonatal vigente de las Guías de Soporte Vital Avanzado Neonatal (NALS, por sus siglas en inglés).</a:t>
            </a:r>
            <a:endParaRPr lang="es-CO" sz="1200" kern="1200" dirty="0" smtClean="0">
              <a:solidFill>
                <a:schemeClr val="tx1"/>
              </a:solidFill>
              <a:effectLst/>
              <a:latin typeface="+mn-lt"/>
              <a:ea typeface="+mn-ea"/>
              <a:cs typeface="+mn-cs"/>
            </a:endParaRPr>
          </a:p>
          <a:p>
            <a:r>
              <a:rPr lang="es-ES" sz="1200" b="1" kern="1200" dirty="0" smtClean="0">
                <a:solidFill>
                  <a:schemeClr val="tx1"/>
                </a:solidFill>
                <a:effectLst/>
                <a:latin typeface="+mn-lt"/>
                <a:ea typeface="+mn-ea"/>
                <a:cs typeface="+mn-cs"/>
              </a:rPr>
              <a:t>Pinzamiento oportuno y corte del cordón umbilical:</a:t>
            </a:r>
            <a:r>
              <a:rPr lang="es-ES" sz="1200" kern="1200" dirty="0" smtClean="0">
                <a:solidFill>
                  <a:schemeClr val="tx1"/>
                </a:solidFill>
                <a:effectLst/>
                <a:latin typeface="+mn-lt"/>
                <a:ea typeface="+mn-ea"/>
                <a:cs typeface="+mn-cs"/>
              </a:rPr>
              <a:t> Excepto si tiene indicaciones para realización de pinzamiento inmediato, debe realizarse entre el segundo o tercer minuto de nacido o cuando este deje de latir. Se consideran criterios para pinzamiento inmediato del cordón umbilical el abrupcio de placenta y la placenta previa sangrante. Se debe considerar el pinzamiento diferido del cordón umbilical en los casos de prolapso o procidencia de cordón umbilical, nacimiento vaginal con ruptura prolongada de membranas o de nacimiento vaginal en podálica donde se presume hipovolemia sin sangrado placentario. En todo caso, se deben tener en cuenta los criterios de latido umbilical, ingurgitación de vena umbilical y perfusión satisfactoria de piel para el pinzamiento del cordón umbilical. En los casos en que coexista algún criterio para pinzamiento inmediato con algún otro criterio para pinzamiento oportuno o diferido, debe prevalecerse el inmediato. Todo el instrumental que se use para pinzar y cortar el cordón umbilical debe estar estéril.</a:t>
            </a:r>
          </a:p>
          <a:p>
            <a:pPr lvl="0"/>
            <a:r>
              <a:rPr lang="es-ES" sz="1200" b="1" kern="1200" dirty="0" smtClean="0">
                <a:solidFill>
                  <a:schemeClr val="tx1"/>
                </a:solidFill>
                <a:effectLst/>
                <a:latin typeface="+mn-lt"/>
                <a:ea typeface="+mn-ea"/>
                <a:cs typeface="+mn-cs"/>
              </a:rPr>
              <a:t>Continuar el contacto piel a piel con la madre si las condiciones clínicas lo permiten</a:t>
            </a:r>
            <a:r>
              <a:rPr lang="es-ES" sz="1200" b="0" kern="1200" dirty="0" smtClean="0">
                <a:solidFill>
                  <a:schemeClr val="tx1"/>
                </a:solidFill>
                <a:effectLst/>
                <a:latin typeface="+mn-lt"/>
                <a:ea typeface="+mn-ea"/>
                <a:cs typeface="+mn-cs"/>
              </a:rPr>
              <a:t>:</a:t>
            </a:r>
            <a:r>
              <a:rPr lang="es-ES" sz="1200" b="0" kern="1200" baseline="0" dirty="0" smtClean="0">
                <a:solidFill>
                  <a:schemeClr val="tx1"/>
                </a:solidFill>
                <a:effectLst/>
                <a:latin typeface="+mn-lt"/>
                <a:ea typeface="+mn-ea"/>
                <a:cs typeface="+mn-cs"/>
              </a:rPr>
              <a:t> </a:t>
            </a:r>
            <a:r>
              <a:rPr lang="es-ES" sz="1200" kern="1200" dirty="0" smtClean="0">
                <a:solidFill>
                  <a:schemeClr val="tx1"/>
                </a:solidFill>
                <a:effectLst/>
                <a:latin typeface="+mn-lt"/>
                <a:ea typeface="+mn-ea"/>
                <a:cs typeface="+mn-cs"/>
              </a:rPr>
              <a:t>Adicionalmente, debe presentarse el recién nacido a la madre y al padre o al acompañante (si se permitió la entrada del padre o de acompañante al parto) con el objeto de favorecer la relación vincular de los padres con el recién nacido. Se debe continuar monitoreando la respiración y se debe estimular el inicio de la lactancia materna. Si el niño se encuentra sano, se recomienda no separar de la madre durante los primeros 60 minutos, e incluso se deben postergar los procedimientos de aplicación de profilaxis, antropometría y examen físico completo después de este tiempo.</a:t>
            </a:r>
            <a:endParaRPr lang="es-CO" sz="1200" kern="1200" dirty="0" smtClean="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87502FB9-AA9C-443C-810D-B8BF878157C2}" type="slidenum">
              <a:rPr lang="en-US" smtClean="0"/>
              <a:t>45</a:t>
            </a:fld>
            <a:endParaRPr lang="en-US"/>
          </a:p>
        </p:txBody>
      </p:sp>
    </p:spTree>
    <p:extLst>
      <p:ext uri="{BB962C8B-B14F-4D97-AF65-F5344CB8AC3E}">
        <p14:creationId xmlns:p14="http://schemas.microsoft.com/office/powerpoint/2010/main" val="39893724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normAutofit lnSpcReduction="10000"/>
          </a:bodyPr>
          <a:lstStyle/>
          <a:p>
            <a:pPr lvl="0"/>
            <a:r>
              <a:rPr lang="es-ES" sz="1200" b="1" kern="1200" dirty="0" smtClean="0">
                <a:solidFill>
                  <a:schemeClr val="tx1"/>
                </a:solidFill>
                <a:effectLst/>
                <a:latin typeface="+mn-lt"/>
                <a:ea typeface="+mn-ea"/>
                <a:cs typeface="+mn-cs"/>
              </a:rPr>
              <a:t>Lactancia materna: </a:t>
            </a:r>
            <a:r>
              <a:rPr lang="es-ES" sz="1200" kern="1200" dirty="0" smtClean="0">
                <a:solidFill>
                  <a:schemeClr val="tx1"/>
                </a:solidFill>
                <a:effectLst/>
                <a:latin typeface="+mn-lt"/>
                <a:ea typeface="+mn-ea"/>
                <a:cs typeface="+mn-cs"/>
              </a:rPr>
              <a:t>Se recomienda iniciar la lactancia materna durante el contacto piel a piel siempre que la madre esté en condiciones VIH, sarampión, parotiditis, rubeola, tuberculosis o varicela y sospecha de galactosemia en el recién nacido.</a:t>
            </a:r>
            <a:endParaRPr lang="es-CO" sz="1200" kern="1200" dirty="0" smtClean="0">
              <a:solidFill>
                <a:schemeClr val="tx1"/>
              </a:solidFill>
              <a:effectLst/>
              <a:latin typeface="+mn-lt"/>
              <a:ea typeface="+mn-ea"/>
              <a:cs typeface="+mn-cs"/>
            </a:endParaRPr>
          </a:p>
          <a:p>
            <a:pPr lvl="0"/>
            <a:r>
              <a:rPr lang="es-ES" sz="1200" b="1" kern="1200" dirty="0" smtClean="0">
                <a:solidFill>
                  <a:schemeClr val="tx1"/>
                </a:solidFill>
                <a:effectLst/>
                <a:latin typeface="+mn-lt"/>
                <a:ea typeface="+mn-ea"/>
                <a:cs typeface="+mn-cs"/>
              </a:rPr>
              <a:t>Limpieza de las secreciones </a:t>
            </a:r>
            <a:r>
              <a:rPr lang="es-ES" sz="1200" kern="1200" dirty="0" smtClean="0">
                <a:solidFill>
                  <a:schemeClr val="tx1"/>
                </a:solidFill>
                <a:effectLst/>
                <a:latin typeface="+mn-lt"/>
                <a:ea typeface="+mn-ea"/>
                <a:cs typeface="+mn-cs"/>
              </a:rPr>
              <a:t>de la boca nuevamente, si es necesario. </a:t>
            </a:r>
          </a:p>
          <a:p>
            <a:pPr lvl="0"/>
            <a:r>
              <a:rPr lang="es-ES" sz="1200" b="1" kern="1200" dirty="0" smtClean="0">
                <a:solidFill>
                  <a:schemeClr val="tx1"/>
                </a:solidFill>
                <a:effectLst/>
                <a:latin typeface="+mn-lt"/>
                <a:ea typeface="+mn-ea"/>
                <a:cs typeface="+mn-cs"/>
              </a:rPr>
              <a:t>Continuación del apoyo a la adaptación neonatal inmediata mientras se encuentra en contacto piel a piel y debe evitarse la separación del binomio madre-hijo. </a:t>
            </a:r>
            <a:r>
              <a:rPr lang="es-ES" sz="1200" kern="1200" dirty="0" smtClean="0">
                <a:solidFill>
                  <a:schemeClr val="tx1"/>
                </a:solidFill>
                <a:effectLst/>
                <a:latin typeface="+mn-lt"/>
                <a:ea typeface="+mn-ea"/>
                <a:cs typeface="+mn-cs"/>
              </a:rPr>
              <a:t>En caso en el que el recién nacido deba ser separado de la madre durante la transición de su adaptación neonatal, debe ubicarse bajo fuente de calor que idealmente debe ubicarse en la misma sala de partos/de cirugía/de nacimientos.</a:t>
            </a:r>
            <a:endParaRPr lang="es-CO" sz="1200" kern="1200" dirty="0" smtClean="0">
              <a:solidFill>
                <a:schemeClr val="tx1"/>
              </a:solidFill>
              <a:effectLst/>
              <a:latin typeface="+mn-lt"/>
              <a:ea typeface="+mn-ea"/>
              <a:cs typeface="+mn-cs"/>
            </a:endParaRPr>
          </a:p>
          <a:p>
            <a:r>
              <a:rPr lang="es-ES" sz="1200" b="1" kern="1200" dirty="0" smtClean="0">
                <a:solidFill>
                  <a:schemeClr val="tx1"/>
                </a:solidFill>
                <a:effectLst/>
                <a:latin typeface="+mn-lt"/>
                <a:ea typeface="+mn-ea"/>
                <a:cs typeface="+mn-cs"/>
              </a:rPr>
              <a:t>Valoración del APGAR</a:t>
            </a:r>
            <a:r>
              <a:rPr lang="es-ES" sz="1200" kern="1200" dirty="0" smtClean="0">
                <a:solidFill>
                  <a:schemeClr val="tx1"/>
                </a:solidFill>
                <a:effectLst/>
                <a:latin typeface="+mn-lt"/>
                <a:ea typeface="+mn-ea"/>
                <a:cs typeface="+mn-cs"/>
              </a:rPr>
              <a:t>: Se debe valorar la vitalidad y reactividad del recién nacido con la Escala de </a:t>
            </a:r>
            <a:r>
              <a:rPr lang="es-ES" sz="1200" kern="1200" dirty="0" err="1" smtClean="0">
                <a:solidFill>
                  <a:schemeClr val="tx1"/>
                </a:solidFill>
                <a:effectLst/>
                <a:latin typeface="+mn-lt"/>
                <a:ea typeface="+mn-ea"/>
                <a:cs typeface="+mn-cs"/>
              </a:rPr>
              <a:t>Apgar</a:t>
            </a:r>
            <a:r>
              <a:rPr lang="es-ES" sz="1200" kern="1200" dirty="0" smtClean="0">
                <a:solidFill>
                  <a:schemeClr val="tx1"/>
                </a:solidFill>
                <a:effectLst/>
                <a:latin typeface="+mn-lt"/>
                <a:ea typeface="+mn-ea"/>
                <a:cs typeface="+mn-cs"/>
              </a:rPr>
              <a:t> al minuto y a los 5 minutos para describir de forma estandarizada la vitalidad, teniendo en cuenta, de forma especial, la evaluación del tono muscular, el esfuerzo respiratorio y la frecuencia cardiaca. No se deben retrasar las intervenciones para los recién nacidos deprimidos hasta la valoración de un minuto. La adaptación neonatal inmediata se apoya si el </a:t>
            </a:r>
            <a:r>
              <a:rPr lang="es-ES" sz="1200" kern="1200" dirty="0" err="1" smtClean="0">
                <a:solidFill>
                  <a:schemeClr val="tx1"/>
                </a:solidFill>
                <a:effectLst/>
                <a:latin typeface="+mn-lt"/>
                <a:ea typeface="+mn-ea"/>
                <a:cs typeface="+mn-cs"/>
              </a:rPr>
              <a:t>Apgar</a:t>
            </a:r>
            <a:r>
              <a:rPr lang="es-ES" sz="1200" kern="1200" dirty="0" smtClean="0">
                <a:solidFill>
                  <a:schemeClr val="tx1"/>
                </a:solidFill>
                <a:effectLst/>
                <a:latin typeface="+mn-lt"/>
                <a:ea typeface="+mn-ea"/>
                <a:cs typeface="+mn-cs"/>
              </a:rPr>
              <a:t> es de 7 o más, se conduce si el </a:t>
            </a:r>
            <a:r>
              <a:rPr lang="es-ES" sz="1200" kern="1200" dirty="0" err="1" smtClean="0">
                <a:solidFill>
                  <a:schemeClr val="tx1"/>
                </a:solidFill>
                <a:effectLst/>
                <a:latin typeface="+mn-lt"/>
                <a:ea typeface="+mn-ea"/>
                <a:cs typeface="+mn-cs"/>
              </a:rPr>
              <a:t>Apgar</a:t>
            </a:r>
            <a:r>
              <a:rPr lang="es-ES" sz="1200" kern="1200" dirty="0" smtClean="0">
                <a:solidFill>
                  <a:schemeClr val="tx1"/>
                </a:solidFill>
                <a:effectLst/>
                <a:latin typeface="+mn-lt"/>
                <a:ea typeface="+mn-ea"/>
                <a:cs typeface="+mn-cs"/>
              </a:rPr>
              <a:t> es de 5 a 7 o se induce si es de 4 o menos. En todo caso, se debe vigilar la estabilización del recién nacido. Para los casos de </a:t>
            </a:r>
            <a:r>
              <a:rPr lang="es-ES" sz="1200" kern="1200" dirty="0" err="1" smtClean="0">
                <a:solidFill>
                  <a:schemeClr val="tx1"/>
                </a:solidFill>
                <a:effectLst/>
                <a:latin typeface="+mn-lt"/>
                <a:ea typeface="+mn-ea"/>
                <a:cs typeface="+mn-cs"/>
              </a:rPr>
              <a:t>Apgar</a:t>
            </a:r>
            <a:r>
              <a:rPr lang="es-ES" sz="1200" kern="1200" dirty="0" smtClean="0">
                <a:solidFill>
                  <a:schemeClr val="tx1"/>
                </a:solidFill>
                <a:effectLst/>
                <a:latin typeface="+mn-lt"/>
                <a:ea typeface="+mn-ea"/>
                <a:cs typeface="+mn-cs"/>
              </a:rPr>
              <a:t> menor de 7 se debe valorar la capacidad resolutiva de la institución y remitir a nivel con la complejidad necesaria para proveer la atención neonatal adecuada. Si el recién nacido tuvo un </a:t>
            </a:r>
            <a:r>
              <a:rPr lang="es-ES" sz="1200" kern="1200" dirty="0" err="1" smtClean="0">
                <a:solidFill>
                  <a:schemeClr val="tx1"/>
                </a:solidFill>
                <a:effectLst/>
                <a:latin typeface="+mn-lt"/>
                <a:ea typeface="+mn-ea"/>
                <a:cs typeface="+mn-cs"/>
              </a:rPr>
              <a:t>Apgar</a:t>
            </a:r>
            <a:r>
              <a:rPr lang="es-ES" sz="1200" kern="1200" dirty="0" smtClean="0">
                <a:solidFill>
                  <a:schemeClr val="tx1"/>
                </a:solidFill>
                <a:effectLst/>
                <a:latin typeface="+mn-lt"/>
                <a:ea typeface="+mn-ea"/>
                <a:cs typeface="+mn-cs"/>
              </a:rPr>
              <a:t> menor de 7 a los cinco minutos, se debe descartar asfixia perinatal. Si el neonato debe ser remitido, debe transportarse de acuerdo con los criterios de transporte neonatal seguro y adecuado a su condición clínica. Ver Descripción de la Escala de APGAR en el Anexo 9.</a:t>
            </a:r>
          </a:p>
          <a:p>
            <a:pPr lvl="0"/>
            <a:r>
              <a:rPr lang="es-ES" sz="1200" b="1" kern="1200" dirty="0" smtClean="0">
                <a:solidFill>
                  <a:schemeClr val="tx1"/>
                </a:solidFill>
                <a:effectLst/>
                <a:latin typeface="+mn-lt"/>
                <a:ea typeface="+mn-ea"/>
                <a:cs typeface="+mn-cs"/>
              </a:rPr>
              <a:t>Escala de </a:t>
            </a:r>
            <a:r>
              <a:rPr lang="es-ES" sz="1200" b="1" kern="1200" dirty="0" err="1" smtClean="0">
                <a:solidFill>
                  <a:schemeClr val="tx1"/>
                </a:solidFill>
                <a:effectLst/>
                <a:latin typeface="+mn-lt"/>
                <a:ea typeface="+mn-ea"/>
                <a:cs typeface="+mn-cs"/>
              </a:rPr>
              <a:t>Silverman</a:t>
            </a:r>
            <a:r>
              <a:rPr lang="es-ES" sz="1200" b="1" kern="1200" dirty="0" smtClean="0">
                <a:solidFill>
                  <a:schemeClr val="tx1"/>
                </a:solidFill>
                <a:effectLst/>
                <a:latin typeface="+mn-lt"/>
                <a:ea typeface="+mn-ea"/>
                <a:cs typeface="+mn-cs"/>
              </a:rPr>
              <a:t>–Anderson</a:t>
            </a:r>
            <a:r>
              <a:rPr lang="es-ES" sz="1200" kern="1200" dirty="0" smtClean="0">
                <a:solidFill>
                  <a:schemeClr val="tx1"/>
                </a:solidFill>
                <a:effectLst/>
                <a:latin typeface="+mn-lt"/>
                <a:ea typeface="+mn-ea"/>
                <a:cs typeface="+mn-cs"/>
              </a:rPr>
              <a:t>: Debe realizarse si el recién nacido tiene dificultad respiratoria a los 10 minutos de nacimiento. Ver Descripción de la Escala de APGAR en el Anexo 10.</a:t>
            </a:r>
            <a:endParaRPr lang="es-CO" sz="1200" kern="1200" dirty="0" smtClean="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87502FB9-AA9C-443C-810D-B8BF878157C2}" type="slidenum">
              <a:rPr lang="en-US" smtClean="0"/>
              <a:t>46</a:t>
            </a:fld>
            <a:endParaRPr lang="en-US"/>
          </a:p>
        </p:txBody>
      </p:sp>
    </p:spTree>
    <p:extLst>
      <p:ext uri="{BB962C8B-B14F-4D97-AF65-F5344CB8AC3E}">
        <p14:creationId xmlns:p14="http://schemas.microsoft.com/office/powerpoint/2010/main" val="4606605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normAutofit fontScale="92500" lnSpcReduction="10000"/>
          </a:bodyPr>
          <a:lstStyle/>
          <a:p>
            <a:pPr lvl="0"/>
            <a:r>
              <a:rPr lang="es-ES" sz="1200" b="1" kern="1200" dirty="0" smtClean="0">
                <a:solidFill>
                  <a:schemeClr val="tx1"/>
                </a:solidFill>
                <a:effectLst/>
                <a:latin typeface="+mn-lt"/>
                <a:ea typeface="+mn-ea"/>
                <a:cs typeface="+mn-cs"/>
              </a:rPr>
              <a:t>Examen físico neonatal inicial</a:t>
            </a:r>
            <a:r>
              <a:rPr lang="es-ES" sz="1200" kern="1200" dirty="0" smtClean="0">
                <a:solidFill>
                  <a:schemeClr val="tx1"/>
                </a:solidFill>
                <a:effectLst/>
                <a:latin typeface="+mn-lt"/>
                <a:ea typeface="+mn-ea"/>
                <a:cs typeface="+mn-cs"/>
              </a:rPr>
              <a:t>: Luego de los primeros 60 minutos de vida (después del contacto piel a piel con la madre y de la consolidación de la adaptación neonatal) y dentro de los primeros 90 minutos de vida se procederá a un examen breve, el cual busca evaluar la adecuada transición del recién nacido a la vida extrauterina, identificar el sexo, detectar tempranamente anomalías congénitas y ofrecer información inicial del estado del recién nacido a los padres. Durante la realización de este examen físico, debe verificarse la permeabilidad esofágica y anal. Así mismo, debe medirse la temperatura, la cual debe estar entre 36,5 y 37,5º centígrados. Por encima o por debajo de estos valores, debe considerarse una señal de peligro.</a:t>
            </a:r>
            <a:endParaRPr lang="es-CO" sz="1200" kern="1200" dirty="0" smtClean="0">
              <a:solidFill>
                <a:schemeClr val="tx1"/>
              </a:solidFill>
              <a:effectLst/>
              <a:latin typeface="+mn-lt"/>
              <a:ea typeface="+mn-ea"/>
              <a:cs typeface="+mn-cs"/>
            </a:endParaRPr>
          </a:p>
          <a:p>
            <a:pPr lvl="0"/>
            <a:r>
              <a:rPr lang="es-ES" sz="1200" b="1" kern="1200" dirty="0" smtClean="0">
                <a:solidFill>
                  <a:schemeClr val="tx1"/>
                </a:solidFill>
                <a:effectLst/>
                <a:latin typeface="+mn-lt"/>
                <a:ea typeface="+mn-ea"/>
                <a:cs typeface="+mn-cs"/>
              </a:rPr>
              <a:t>Identificación del recién nacido y expedición del certificado de recién nacido vivo</a:t>
            </a:r>
            <a:r>
              <a:rPr lang="es-ES" sz="1200" kern="1200" dirty="0" smtClean="0">
                <a:solidFill>
                  <a:schemeClr val="tx1"/>
                </a:solidFill>
                <a:effectLst/>
                <a:latin typeface="+mn-lt"/>
                <a:ea typeface="+mn-ea"/>
                <a:cs typeface="+mn-cs"/>
              </a:rPr>
              <a:t>: Debe realizarse frente a la madre y antes de su separación siempre y cuando no interfiera con la conducción o inducción de la adaptación neonatal. En la manilla de identificación del recién nacido se debe describir fecha y hora de nacimiento, nombre de la madre, número de historia clínica, sexo, peso, talla y perímetro cefálico. La expedición del certificado de recién nacido vivo debe realizarse por parte del profesional que atiende el parto y sin este documento ningún niño puede salir de la institución en la que nació.</a:t>
            </a:r>
            <a:endParaRPr lang="es-CO" sz="1200" kern="1200" dirty="0" smtClean="0">
              <a:solidFill>
                <a:schemeClr val="tx1"/>
              </a:solidFill>
              <a:effectLst/>
              <a:latin typeface="+mn-lt"/>
              <a:ea typeface="+mn-ea"/>
              <a:cs typeface="+mn-cs"/>
            </a:endParaRPr>
          </a:p>
          <a:p>
            <a:pPr lvl="0"/>
            <a:r>
              <a:rPr lang="es-ES" sz="1200" b="1" kern="1200" dirty="0" smtClean="0">
                <a:solidFill>
                  <a:schemeClr val="tx1"/>
                </a:solidFill>
                <a:effectLst/>
                <a:latin typeface="+mn-lt"/>
                <a:ea typeface="+mn-ea"/>
                <a:cs typeface="+mn-cs"/>
              </a:rPr>
              <a:t>Profilaxis umbilical</a:t>
            </a:r>
            <a:r>
              <a:rPr lang="es-ES" sz="1200" kern="1200" dirty="0" smtClean="0">
                <a:solidFill>
                  <a:schemeClr val="tx1"/>
                </a:solidFill>
                <a:effectLst/>
                <a:latin typeface="+mn-lt"/>
                <a:ea typeface="+mn-ea"/>
                <a:cs typeface="+mn-cs"/>
              </a:rPr>
              <a:t>: Se debe realizar la ligadura del muñón umbilical con una liga de caucho o una liga equivalente que sea efectiva y segura. Se debe verificar que no se atrape la piel </a:t>
            </a:r>
            <a:r>
              <a:rPr lang="es-ES" sz="1200" kern="1200" dirty="0" err="1" smtClean="0">
                <a:solidFill>
                  <a:schemeClr val="tx1"/>
                </a:solidFill>
                <a:effectLst/>
                <a:latin typeface="+mn-lt"/>
                <a:ea typeface="+mn-ea"/>
                <a:cs typeface="+mn-cs"/>
              </a:rPr>
              <a:t>periumbilical</a:t>
            </a:r>
            <a:r>
              <a:rPr lang="es-ES" sz="1200" kern="1200" dirty="0" smtClean="0">
                <a:solidFill>
                  <a:schemeClr val="tx1"/>
                </a:solidFill>
                <a:effectLst/>
                <a:latin typeface="+mn-lt"/>
                <a:ea typeface="+mn-ea"/>
                <a:cs typeface="+mn-cs"/>
              </a:rPr>
              <a:t> sino únicamente el muñón umbilical y se debe realizar la limpieza del muñón umbilical con Clorhexidina o </a:t>
            </a:r>
            <a:r>
              <a:rPr lang="es-ES" sz="1200" kern="1200" dirty="0" err="1" smtClean="0">
                <a:solidFill>
                  <a:schemeClr val="tx1"/>
                </a:solidFill>
                <a:effectLst/>
                <a:latin typeface="+mn-lt"/>
                <a:ea typeface="+mn-ea"/>
                <a:cs typeface="+mn-cs"/>
              </a:rPr>
              <a:t>Yodopovidona</a:t>
            </a:r>
            <a:r>
              <a:rPr lang="es-ES" sz="1200" kern="1200" dirty="0" smtClean="0">
                <a:solidFill>
                  <a:schemeClr val="tx1"/>
                </a:solidFill>
                <a:effectLst/>
                <a:latin typeface="+mn-lt"/>
                <a:ea typeface="+mn-ea"/>
                <a:cs typeface="+mn-cs"/>
              </a:rPr>
              <a:t> teniendo cuidado de retirar el exceso del antiséptico que haya podido aplicarse en la piel del recién nacido.</a:t>
            </a:r>
            <a:endParaRPr lang="es-CO" sz="1200" kern="1200" dirty="0" smtClean="0">
              <a:solidFill>
                <a:schemeClr val="tx1"/>
              </a:solidFill>
              <a:effectLst/>
              <a:latin typeface="+mn-lt"/>
              <a:ea typeface="+mn-ea"/>
              <a:cs typeface="+mn-cs"/>
            </a:endParaRPr>
          </a:p>
          <a:p>
            <a:pPr lvl="0"/>
            <a:r>
              <a:rPr lang="es-ES" sz="1200" b="1" kern="1200" dirty="0" smtClean="0">
                <a:solidFill>
                  <a:schemeClr val="tx1"/>
                </a:solidFill>
                <a:effectLst/>
                <a:latin typeface="+mn-lt"/>
                <a:ea typeface="+mn-ea"/>
                <a:cs typeface="+mn-cs"/>
              </a:rPr>
              <a:t>Profilaxis ocular: </a:t>
            </a:r>
            <a:r>
              <a:rPr lang="es-ES" sz="1200" kern="1200" dirty="0" smtClean="0">
                <a:solidFill>
                  <a:schemeClr val="tx1"/>
                </a:solidFill>
                <a:effectLst/>
                <a:latin typeface="+mn-lt"/>
                <a:ea typeface="+mn-ea"/>
                <a:cs typeface="+mn-cs"/>
              </a:rPr>
              <a:t>Para la prevención de la oftalmía neonatal se debe realizar con solución oftálmica de </a:t>
            </a:r>
            <a:r>
              <a:rPr lang="es-ES" sz="1200" kern="1200" dirty="0" err="1" smtClean="0">
                <a:solidFill>
                  <a:schemeClr val="tx1"/>
                </a:solidFill>
                <a:effectLst/>
                <a:latin typeface="+mn-lt"/>
                <a:ea typeface="+mn-ea"/>
                <a:cs typeface="+mn-cs"/>
              </a:rPr>
              <a:t>Povidona</a:t>
            </a:r>
            <a:r>
              <a:rPr lang="es-ES" sz="1200" kern="1200" dirty="0" smtClean="0">
                <a:solidFill>
                  <a:schemeClr val="tx1"/>
                </a:solidFill>
                <a:effectLst/>
                <a:latin typeface="+mn-lt"/>
                <a:ea typeface="+mn-ea"/>
                <a:cs typeface="+mn-cs"/>
              </a:rPr>
              <a:t> iodada al 2,5% o al 5% (según disponibilidad), una gota en cada ojo en dosis única. En caso de no contar con solución oftálmica de </a:t>
            </a:r>
            <a:r>
              <a:rPr lang="es-ES" sz="1200" kern="1200" dirty="0" err="1" smtClean="0">
                <a:solidFill>
                  <a:schemeClr val="tx1"/>
                </a:solidFill>
                <a:effectLst/>
                <a:latin typeface="+mn-lt"/>
                <a:ea typeface="+mn-ea"/>
                <a:cs typeface="+mn-cs"/>
              </a:rPr>
              <a:t>Povidona</a:t>
            </a:r>
            <a:r>
              <a:rPr lang="es-ES" sz="1200" kern="1200" dirty="0" smtClean="0">
                <a:solidFill>
                  <a:schemeClr val="tx1"/>
                </a:solidFill>
                <a:effectLst/>
                <a:latin typeface="+mn-lt"/>
                <a:ea typeface="+mn-ea"/>
                <a:cs typeface="+mn-cs"/>
              </a:rPr>
              <a:t> iodada, se puede hacer uso de solución de pomada de </a:t>
            </a:r>
            <a:r>
              <a:rPr lang="es-ES" sz="1200" kern="1200" dirty="0" err="1" smtClean="0">
                <a:solidFill>
                  <a:schemeClr val="tx1"/>
                </a:solidFill>
                <a:effectLst/>
                <a:latin typeface="+mn-lt"/>
                <a:ea typeface="+mn-ea"/>
                <a:cs typeface="+mn-cs"/>
              </a:rPr>
              <a:t>Eritromicina</a:t>
            </a:r>
            <a:r>
              <a:rPr lang="es-ES" sz="1200" kern="1200" dirty="0" smtClean="0">
                <a:solidFill>
                  <a:schemeClr val="tx1"/>
                </a:solidFill>
                <a:effectLst/>
                <a:latin typeface="+mn-lt"/>
                <a:ea typeface="+mn-ea"/>
                <a:cs typeface="+mn-cs"/>
              </a:rPr>
              <a:t> al 0,5%, de pomada de tetraciclina al 1% o de nitrato de plata al 1%. Es importante reconocer que con el uso de nitrato de plata hay descripciones de efectos irritantes.</a:t>
            </a:r>
            <a:endParaRPr lang="es-CO"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
            </a:r>
            <a:br>
              <a:rPr lang="es-ES" sz="1200" kern="1200" dirty="0" smtClean="0">
                <a:solidFill>
                  <a:schemeClr val="tx1"/>
                </a:solidFill>
                <a:effectLst/>
                <a:latin typeface="+mn-lt"/>
                <a:ea typeface="+mn-ea"/>
                <a:cs typeface="+mn-cs"/>
              </a:rPr>
            </a:br>
            <a:endParaRPr lang="es-CO" dirty="0" smtClean="0"/>
          </a:p>
        </p:txBody>
      </p:sp>
      <p:sp>
        <p:nvSpPr>
          <p:cNvPr id="4" name="Marcador de número de diapositiva 3"/>
          <p:cNvSpPr>
            <a:spLocks noGrp="1"/>
          </p:cNvSpPr>
          <p:nvPr>
            <p:ph type="sldNum" sz="quarter" idx="10"/>
          </p:nvPr>
        </p:nvSpPr>
        <p:spPr/>
        <p:txBody>
          <a:bodyPr/>
          <a:lstStyle/>
          <a:p>
            <a:fld id="{87502FB9-AA9C-443C-810D-B8BF878157C2}" type="slidenum">
              <a:rPr lang="en-US" smtClean="0"/>
              <a:t>47</a:t>
            </a:fld>
            <a:endParaRPr lang="en-US"/>
          </a:p>
        </p:txBody>
      </p:sp>
    </p:spTree>
    <p:extLst>
      <p:ext uri="{BB962C8B-B14F-4D97-AF65-F5344CB8AC3E}">
        <p14:creationId xmlns:p14="http://schemas.microsoft.com/office/powerpoint/2010/main" val="22736582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normAutofit fontScale="92500" lnSpcReduction="10000"/>
          </a:bodyPr>
          <a:lstStyle/>
          <a:p>
            <a:r>
              <a:rPr lang="es-ES" sz="1200" b="1" kern="1200" dirty="0" smtClean="0">
                <a:solidFill>
                  <a:schemeClr val="tx1"/>
                </a:solidFill>
                <a:effectLst/>
                <a:latin typeface="+mn-lt"/>
                <a:ea typeface="+mn-ea"/>
                <a:cs typeface="+mn-cs"/>
              </a:rPr>
              <a:t>Profilaxis de la enfermedad hemorrágica del recién nacido</a:t>
            </a:r>
            <a:r>
              <a:rPr lang="es-ES" sz="1200" kern="1200" dirty="0" smtClean="0">
                <a:solidFill>
                  <a:schemeClr val="tx1"/>
                </a:solidFill>
                <a:effectLst/>
                <a:latin typeface="+mn-lt"/>
                <a:ea typeface="+mn-ea"/>
                <a:cs typeface="+mn-cs"/>
              </a:rPr>
              <a:t>: Se debe aplicar Vitamina K 1 mg por vía intramuscular en la región anterior del muslo en dosis única. Si se dispone de Vitamina K en presentación oral con equivalencia farmacológica a la presentación parenteral, puede administrarse en lugar de esta última. Para el recién nacido con peso menor de 1.500 gramos, la dosis de Vitamina K es de 0,5 mg vía intramuscular en dosis única en la misma localización anatómica del recién nacido a término.</a:t>
            </a:r>
            <a:endParaRPr lang="es-CO" sz="1200" kern="1200" dirty="0" smtClean="0">
              <a:solidFill>
                <a:schemeClr val="tx1"/>
              </a:solidFill>
              <a:effectLst/>
              <a:latin typeface="+mn-lt"/>
              <a:ea typeface="+mn-ea"/>
              <a:cs typeface="+mn-cs"/>
            </a:endParaRPr>
          </a:p>
          <a:p>
            <a:pPr lvl="0"/>
            <a:r>
              <a:rPr lang="es-ES" sz="1200" b="1" kern="1200" dirty="0" smtClean="0">
                <a:solidFill>
                  <a:schemeClr val="tx1"/>
                </a:solidFill>
                <a:effectLst/>
                <a:latin typeface="+mn-lt"/>
                <a:ea typeface="+mn-ea"/>
                <a:cs typeface="+mn-cs"/>
              </a:rPr>
              <a:t>Toma de muestra de sangre de cordón</a:t>
            </a:r>
            <a:r>
              <a:rPr lang="es-ES" sz="1200" kern="1200" dirty="0" smtClean="0">
                <a:solidFill>
                  <a:schemeClr val="tx1"/>
                </a:solidFill>
                <a:effectLst/>
                <a:latin typeface="+mn-lt"/>
                <a:ea typeface="+mn-ea"/>
                <a:cs typeface="+mn-cs"/>
              </a:rPr>
              <a:t>: Se tomará muestra de sangre de cordón para la </a:t>
            </a:r>
            <a:r>
              <a:rPr lang="es-ES" sz="1200" kern="1200" dirty="0" err="1" smtClean="0">
                <a:solidFill>
                  <a:schemeClr val="tx1"/>
                </a:solidFill>
                <a:effectLst/>
                <a:latin typeface="+mn-lt"/>
                <a:ea typeface="+mn-ea"/>
                <a:cs typeface="+mn-cs"/>
              </a:rPr>
              <a:t>hemoclasificación</a:t>
            </a:r>
            <a:r>
              <a:rPr lang="es-ES" sz="1200" kern="1200" dirty="0" smtClean="0">
                <a:solidFill>
                  <a:schemeClr val="tx1"/>
                </a:solidFill>
                <a:effectLst/>
                <a:latin typeface="+mn-lt"/>
                <a:ea typeface="+mn-ea"/>
                <a:cs typeface="+mn-cs"/>
              </a:rPr>
              <a:t> neonatal, para el tamizaje de hipotiroidismo congénito con TSH neonatal y para la realización de otras pruebas de laboratorio según los antecedentes maternos identificados (por ejemplo, VDRL, gota gruesa, etc.). La muestra de sangre de cordón debe tomarse con la </a:t>
            </a:r>
            <a:r>
              <a:rPr lang="es-ES" sz="1200" kern="1200" dirty="0" err="1" smtClean="0">
                <a:solidFill>
                  <a:schemeClr val="tx1"/>
                </a:solidFill>
                <a:effectLst/>
                <a:latin typeface="+mn-lt"/>
                <a:ea typeface="+mn-ea"/>
                <a:cs typeface="+mn-cs"/>
              </a:rPr>
              <a:t>técnica</a:t>
            </a:r>
            <a:r>
              <a:rPr lang="es-ES" sz="1200" kern="1200" dirty="0" smtClean="0">
                <a:solidFill>
                  <a:schemeClr val="tx1"/>
                </a:solidFill>
                <a:effectLst/>
                <a:latin typeface="+mn-lt"/>
                <a:ea typeface="+mn-ea"/>
                <a:cs typeface="+mn-cs"/>
              </a:rPr>
              <a:t> de “asa” y no debe tomarse mientras no haya habido alumbramiento de la placenta. En el momento en que se implemente el programa de tamizaje neonatal (que incluye tamizaje de errores innatos del metabolismo), se realizarán consideraciones respecto a la toma de la muestra para tamizaje de hipotiroidismo congénito y las demás pruebas de tamizaje en sangre. Mientras tanto, se continuará con los procedimientos relacionados con la toma de muestra de sangre de cordón para detección de hipotiroidismo congénito. Previo al nacimiento, ha debido procederse a la revisión de los exámenes maternos de Hepatitis B, Toxoplasmosis, Sífilis y VIH, si no se cuenta con estos resultados, deben haberse solicitado a la madre en el momento de la admisión para el trabajo de parto.</a:t>
            </a:r>
            <a:endParaRPr lang="es-CO" sz="1200" kern="1200" dirty="0" smtClean="0">
              <a:solidFill>
                <a:schemeClr val="tx1"/>
              </a:solidFill>
              <a:effectLst/>
              <a:latin typeface="+mn-lt"/>
              <a:ea typeface="+mn-ea"/>
              <a:cs typeface="+mn-cs"/>
            </a:endParaRPr>
          </a:p>
          <a:p>
            <a:pPr lvl="0"/>
            <a:r>
              <a:rPr lang="es-ES" sz="1200" b="1" kern="1200" dirty="0" smtClean="0">
                <a:solidFill>
                  <a:schemeClr val="tx1"/>
                </a:solidFill>
                <a:effectLst/>
                <a:latin typeface="+mn-lt"/>
                <a:ea typeface="+mn-ea"/>
                <a:cs typeface="+mn-cs"/>
              </a:rPr>
              <a:t>Toma de medidas antropométricas</a:t>
            </a:r>
            <a:r>
              <a:rPr lang="es-ES" sz="1200" kern="1200" dirty="0" smtClean="0">
                <a:solidFill>
                  <a:schemeClr val="tx1"/>
                </a:solidFill>
                <a:effectLst/>
                <a:latin typeface="+mn-lt"/>
                <a:ea typeface="+mn-ea"/>
                <a:cs typeface="+mn-cs"/>
              </a:rPr>
              <a:t>: Se deben tomar medidas de peso, talla, perímetro cefálico y perímetro torácico a todos los recién nacidos, y se deben registrar en la historia clínica. Debe prestarse especial atención a los casos en los que las medidas antropométricas no se correspondan adecuadamente con la edad gestacional, con el objeto de anticiparse a distintos riesgos perinatales y postnatales. Luego de la antropometría del examen físico más detallado, puede procederse a vestir al recién nacido.</a:t>
            </a:r>
            <a:endParaRPr lang="es-CO" sz="1200" kern="1200" dirty="0" smtClean="0">
              <a:solidFill>
                <a:schemeClr val="tx1"/>
              </a:solidFill>
              <a:effectLst/>
              <a:latin typeface="+mn-lt"/>
              <a:ea typeface="+mn-ea"/>
              <a:cs typeface="+mn-cs"/>
            </a:endParaRPr>
          </a:p>
          <a:p>
            <a:r>
              <a:rPr lang="es-ES" sz="1200" b="1" kern="1200" dirty="0" smtClean="0">
                <a:solidFill>
                  <a:schemeClr val="tx1"/>
                </a:solidFill>
                <a:effectLst/>
                <a:latin typeface="+mn-lt"/>
                <a:ea typeface="+mn-ea"/>
                <a:cs typeface="+mn-cs"/>
              </a:rPr>
              <a:t>Registro de los datos en la historia clínica</a:t>
            </a:r>
            <a:r>
              <a:rPr lang="es-ES" sz="1200" kern="1200" dirty="0" smtClean="0">
                <a:solidFill>
                  <a:schemeClr val="tx1"/>
                </a:solidFill>
                <a:effectLst/>
                <a:latin typeface="+mn-lt"/>
                <a:ea typeface="+mn-ea"/>
                <a:cs typeface="+mn-cs"/>
              </a:rPr>
              <a:t>: En la historia clínica deben registrarse todos los detalles del nacimiento y de los procedimientos realizados al recién nacido. Se debe identificar al recién nacido e indicar las actividades a realizar durante las siguientes cuatro horas de vida.</a:t>
            </a:r>
            <a:endParaRPr lang="es-CO" sz="1200" kern="1200" dirty="0" smtClean="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87502FB9-AA9C-443C-810D-B8BF878157C2}" type="slidenum">
              <a:rPr lang="en-US" smtClean="0"/>
              <a:t>48</a:t>
            </a:fld>
            <a:endParaRPr lang="en-US"/>
          </a:p>
        </p:txBody>
      </p:sp>
    </p:spTree>
    <p:extLst>
      <p:ext uri="{BB962C8B-B14F-4D97-AF65-F5344CB8AC3E}">
        <p14:creationId xmlns:p14="http://schemas.microsoft.com/office/powerpoint/2010/main" val="103188686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s-ES" b="1" dirty="0" smtClean="0"/>
              <a:t>Criterios Hospitalarios para egreso del recién nacido sano:</a:t>
            </a:r>
            <a:r>
              <a:rPr lang="es-ES" b="1" baseline="0" dirty="0" smtClean="0"/>
              <a:t> </a:t>
            </a:r>
            <a:r>
              <a:rPr lang="es-ES" dirty="0" smtClean="0"/>
              <a:t>Valoración obstétrica que incluya la actividad uterina, las condiciones del cuello, la posición, situación y estación del feto, fetocardia, altura uterina, tamaño del feto, número de fetos.</a:t>
            </a:r>
            <a:endParaRPr lang="es-CO" dirty="0" smtClean="0"/>
          </a:p>
          <a:p>
            <a:endParaRPr lang="es-CO" dirty="0"/>
          </a:p>
        </p:txBody>
      </p:sp>
      <p:sp>
        <p:nvSpPr>
          <p:cNvPr id="4" name="Marcador de número de diapositiva 3"/>
          <p:cNvSpPr>
            <a:spLocks noGrp="1"/>
          </p:cNvSpPr>
          <p:nvPr>
            <p:ph type="sldNum" sz="quarter" idx="10"/>
          </p:nvPr>
        </p:nvSpPr>
        <p:spPr/>
        <p:txBody>
          <a:bodyPr/>
          <a:lstStyle/>
          <a:p>
            <a:fld id="{87502FB9-AA9C-443C-810D-B8BF878157C2}" type="slidenum">
              <a:rPr lang="en-US" smtClean="0"/>
              <a:t>49</a:t>
            </a:fld>
            <a:endParaRPr lang="en-US"/>
          </a:p>
        </p:txBody>
      </p:sp>
    </p:spTree>
    <p:extLst>
      <p:ext uri="{BB962C8B-B14F-4D97-AF65-F5344CB8AC3E}">
        <p14:creationId xmlns:p14="http://schemas.microsoft.com/office/powerpoint/2010/main" val="13145422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smtClean="0">
                <a:solidFill>
                  <a:schemeClr val="tx1"/>
                </a:solidFill>
                <a:effectLst/>
                <a:latin typeface="+mn-lt"/>
                <a:ea typeface="+mn-ea"/>
                <a:cs typeface="+mn-cs"/>
              </a:rPr>
              <a:t>Se dará el egreso hospitalario cuando se hayan cumplido las condiciones mencionadas previamente para el egreso, se hayan entregado las recomendaciones de cuidado y manejo ambulatorio del recién nacido (y se verifique que los padres las hayan comprendido), se haya expedido y registrado el carné único de salud infantil, se haya registrado la Historia Clínica Perinatal Simplificada del CLAP, se hayan realizado los tamizajes neonatales (una vez se haya generado la directriz para su implementación desde el Ministerio de Salud y Protección Social) o esté programada su realización, se haya asignado la cita de control por pediatría para los siguientes 3 a 5 días del egreso hospitalario o ya esté programada para la primera semana de vida, y se haya asignado la consulta de valoración de la lactancia materna.</a:t>
            </a:r>
            <a:endParaRPr lang="es-CO" sz="1200" kern="1200" dirty="0" smtClean="0">
              <a:solidFill>
                <a:schemeClr val="tx1"/>
              </a:solidFill>
              <a:effectLst/>
              <a:latin typeface="+mn-lt"/>
              <a:ea typeface="+mn-ea"/>
              <a:cs typeface="+mn-cs"/>
            </a:endParaRPr>
          </a:p>
          <a:p>
            <a:endParaRPr lang="es-CO" dirty="0"/>
          </a:p>
        </p:txBody>
      </p:sp>
      <p:sp>
        <p:nvSpPr>
          <p:cNvPr id="4" name="Marcador de número de diapositiva 3"/>
          <p:cNvSpPr>
            <a:spLocks noGrp="1"/>
          </p:cNvSpPr>
          <p:nvPr>
            <p:ph type="sldNum" sz="quarter" idx="10"/>
          </p:nvPr>
        </p:nvSpPr>
        <p:spPr/>
        <p:txBody>
          <a:bodyPr/>
          <a:lstStyle/>
          <a:p>
            <a:fld id="{87502FB9-AA9C-443C-810D-B8BF878157C2}" type="slidenum">
              <a:rPr lang="en-US" smtClean="0"/>
              <a:t>50</a:t>
            </a:fld>
            <a:endParaRPr lang="en-US"/>
          </a:p>
        </p:txBody>
      </p:sp>
    </p:spTree>
    <p:extLst>
      <p:ext uri="{BB962C8B-B14F-4D97-AF65-F5344CB8AC3E}">
        <p14:creationId xmlns:p14="http://schemas.microsoft.com/office/powerpoint/2010/main" val="25169464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143000" y="1122363"/>
            <a:ext cx="6858000" cy="2387600"/>
          </a:xfrm>
        </p:spPr>
        <p:txBody>
          <a:bodyPr anchor="b"/>
          <a:lstStyle>
            <a:lvl1pPr algn="ctr">
              <a:defRPr sz="4500"/>
            </a:lvl1pPr>
          </a:lstStyle>
          <a:p>
            <a:r>
              <a:rPr lang="es-ES" smtClean="0"/>
              <a:t>Haga clic para modificar el estilo de título del patrón</a:t>
            </a:r>
            <a:endParaRPr lang="es-CO"/>
          </a:p>
        </p:txBody>
      </p:sp>
      <p:sp>
        <p:nvSpPr>
          <p:cNvPr id="3" name="Subtítulo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smtClean="0"/>
              <a:t>Haga clic para modificar el estilo de subtítulo del patrón</a:t>
            </a:r>
            <a:endParaRPr lang="es-CO"/>
          </a:p>
        </p:txBody>
      </p:sp>
      <p:sp>
        <p:nvSpPr>
          <p:cNvPr id="4" name="Marcador de fecha 3"/>
          <p:cNvSpPr>
            <a:spLocks noGrp="1"/>
          </p:cNvSpPr>
          <p:nvPr>
            <p:ph type="dt" sz="half" idx="10"/>
          </p:nvPr>
        </p:nvSpPr>
        <p:spPr/>
        <p:txBody>
          <a:bodyPr/>
          <a:lstStyle/>
          <a:p>
            <a:pPr>
              <a:defRPr/>
            </a:pPr>
            <a:fld id="{03CE2D5F-404B-4328-BF5F-D36534136351}" type="datetimeFigureOut">
              <a:rPr lang="es-ES_tradnl" smtClean="0"/>
              <a:pPr>
                <a:defRPr/>
              </a:pPr>
              <a:t>08/04/2024</a:t>
            </a:fld>
            <a:endParaRPr lang="es-ES_tradnl" dirty="0"/>
          </a:p>
        </p:txBody>
      </p:sp>
      <p:sp>
        <p:nvSpPr>
          <p:cNvPr id="5" name="Marcador de pie de página 4"/>
          <p:cNvSpPr>
            <a:spLocks noGrp="1"/>
          </p:cNvSpPr>
          <p:nvPr>
            <p:ph type="ftr" sz="quarter" idx="11"/>
          </p:nvPr>
        </p:nvSpPr>
        <p:spPr/>
        <p:txBody>
          <a:bodyPr/>
          <a:lstStyle/>
          <a:p>
            <a:pPr>
              <a:defRPr/>
            </a:pPr>
            <a:endParaRPr lang="es-ES_tradnl" dirty="0"/>
          </a:p>
        </p:txBody>
      </p:sp>
      <p:sp>
        <p:nvSpPr>
          <p:cNvPr id="6" name="Marcador de número de diapositiva 5"/>
          <p:cNvSpPr>
            <a:spLocks noGrp="1"/>
          </p:cNvSpPr>
          <p:nvPr>
            <p:ph type="sldNum" sz="quarter" idx="12"/>
          </p:nvPr>
        </p:nvSpPr>
        <p:spPr/>
        <p:txBody>
          <a:bodyPr/>
          <a:lstStyle/>
          <a:p>
            <a:fld id="{28841A08-BDC8-4F3E-8E4B-0F7FDFD8EFF1}" type="slidenum">
              <a:rPr lang="es-ES_tradnl" smtClean="0"/>
              <a:pPr/>
              <a:t>‹Nº›</a:t>
            </a:fld>
            <a:endParaRPr lang="es-ES_tradnl" dirty="0"/>
          </a:p>
        </p:txBody>
      </p:sp>
    </p:spTree>
    <p:extLst>
      <p:ext uri="{BB962C8B-B14F-4D97-AF65-F5344CB8AC3E}">
        <p14:creationId xmlns:p14="http://schemas.microsoft.com/office/powerpoint/2010/main" val="4270621434"/>
      </p:ext>
    </p:extLst>
  </p:cSld>
  <p:clrMapOvr>
    <a:masterClrMapping/>
  </p:clrMapOvr>
  <p:transition spd="slow">
    <p:push dir="u"/>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fld id="{C7A11892-DD81-4E05-A40F-D48186A2F178}" type="datetime1">
              <a:rPr lang="en-US" smtClean="0"/>
              <a:t>4/8/2024</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F56F6C6F-08BA-4F04-B5FC-8CEDA87A251D}" type="slidenum">
              <a:rPr lang="en-US" smtClean="0"/>
              <a:t>‹Nº›</a:t>
            </a:fld>
            <a:endParaRPr lang="en-US"/>
          </a:p>
        </p:txBody>
      </p:sp>
    </p:spTree>
    <p:extLst>
      <p:ext uri="{BB962C8B-B14F-4D97-AF65-F5344CB8AC3E}">
        <p14:creationId xmlns:p14="http://schemas.microsoft.com/office/powerpoint/2010/main" val="2982097943"/>
      </p:ext>
    </p:extLst>
  </p:cSld>
  <p:clrMapOvr>
    <a:masterClrMapping/>
  </p:clrMapOvr>
  <p:transition spd="slow">
    <p:push dir="u"/>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39"/>
            <a:ext cx="7886700" cy="2852737"/>
          </a:xfrm>
        </p:spPr>
        <p:txBody>
          <a:bodyPr anchor="b"/>
          <a:lstStyle>
            <a:lvl1pPr>
              <a:defRPr sz="4500"/>
            </a:lvl1p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pPr>
              <a:defRPr/>
            </a:pPr>
            <a:fld id="{03CE2D5F-404B-4328-BF5F-D36534136351}" type="datetimeFigureOut">
              <a:rPr lang="es-ES_tradnl" smtClean="0"/>
              <a:pPr>
                <a:defRPr/>
              </a:pPr>
              <a:t>08/04/2024</a:t>
            </a:fld>
            <a:endParaRPr lang="es-ES_tradnl" dirty="0"/>
          </a:p>
        </p:txBody>
      </p:sp>
      <p:sp>
        <p:nvSpPr>
          <p:cNvPr id="5" name="Marcador de pie de página 4"/>
          <p:cNvSpPr>
            <a:spLocks noGrp="1"/>
          </p:cNvSpPr>
          <p:nvPr>
            <p:ph type="ftr" sz="quarter" idx="11"/>
          </p:nvPr>
        </p:nvSpPr>
        <p:spPr/>
        <p:txBody>
          <a:bodyPr/>
          <a:lstStyle/>
          <a:p>
            <a:pPr>
              <a:defRPr/>
            </a:pPr>
            <a:endParaRPr lang="es-ES_tradnl" dirty="0"/>
          </a:p>
        </p:txBody>
      </p:sp>
      <p:sp>
        <p:nvSpPr>
          <p:cNvPr id="6" name="Marcador de número de diapositiva 5"/>
          <p:cNvSpPr>
            <a:spLocks noGrp="1"/>
          </p:cNvSpPr>
          <p:nvPr>
            <p:ph type="sldNum" sz="quarter" idx="12"/>
          </p:nvPr>
        </p:nvSpPr>
        <p:spPr/>
        <p:txBody>
          <a:bodyPr/>
          <a:lstStyle/>
          <a:p>
            <a:fld id="{28841A08-BDC8-4F3E-8E4B-0F7FDFD8EFF1}" type="slidenum">
              <a:rPr lang="es-ES_tradnl" smtClean="0"/>
              <a:pPr/>
              <a:t>‹Nº›</a:t>
            </a:fld>
            <a:endParaRPr lang="es-ES_tradnl" dirty="0"/>
          </a:p>
        </p:txBody>
      </p:sp>
    </p:spTree>
    <p:extLst>
      <p:ext uri="{BB962C8B-B14F-4D97-AF65-F5344CB8AC3E}">
        <p14:creationId xmlns:p14="http://schemas.microsoft.com/office/powerpoint/2010/main" val="739620006"/>
      </p:ext>
    </p:extLst>
  </p:cSld>
  <p:clrMapOvr>
    <a:masterClrMapping/>
  </p:clrMapOvr>
  <p:transition spd="slow">
    <p:push dir="u"/>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contenido 2"/>
          <p:cNvSpPr>
            <a:spLocks noGrp="1"/>
          </p:cNvSpPr>
          <p:nvPr>
            <p:ph sz="half" idx="1"/>
          </p:nvPr>
        </p:nvSpPr>
        <p:spPr>
          <a:xfrm>
            <a:off x="628650" y="1825625"/>
            <a:ext cx="38862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contenido 3"/>
          <p:cNvSpPr>
            <a:spLocks noGrp="1"/>
          </p:cNvSpPr>
          <p:nvPr>
            <p:ph sz="half" idx="2"/>
          </p:nvPr>
        </p:nvSpPr>
        <p:spPr>
          <a:xfrm>
            <a:off x="4629150" y="1825625"/>
            <a:ext cx="38862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Marcador de fecha 4"/>
          <p:cNvSpPr>
            <a:spLocks noGrp="1"/>
          </p:cNvSpPr>
          <p:nvPr>
            <p:ph type="dt" sz="half" idx="10"/>
          </p:nvPr>
        </p:nvSpPr>
        <p:spPr/>
        <p:txBody>
          <a:bodyPr/>
          <a:lstStyle/>
          <a:p>
            <a:fld id="{52427FA3-37FA-47FF-8D7C-AB5CDBBB0C8E}" type="datetime1">
              <a:rPr lang="en-US" smtClean="0"/>
              <a:t>4/8/2024</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F56F6C6F-08BA-4F04-B5FC-8CEDA87A251D}" type="slidenum">
              <a:rPr lang="en-US" smtClean="0"/>
              <a:t>‹Nº›</a:t>
            </a:fld>
            <a:endParaRPr lang="en-US"/>
          </a:p>
        </p:txBody>
      </p:sp>
    </p:spTree>
    <p:extLst>
      <p:ext uri="{BB962C8B-B14F-4D97-AF65-F5344CB8AC3E}">
        <p14:creationId xmlns:p14="http://schemas.microsoft.com/office/powerpoint/2010/main" val="3938873690"/>
      </p:ext>
    </p:extLst>
  </p:cSld>
  <p:clrMapOvr>
    <a:masterClrMapping/>
  </p:clrMapOvr>
  <p:transition spd="slow">
    <p:push dir="u"/>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29841" y="365126"/>
            <a:ext cx="7886700" cy="1325563"/>
          </a:xfrm>
        </p:spPr>
        <p:txBody>
          <a:body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629842" y="2505075"/>
            <a:ext cx="3868340"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Marcador de texto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4629150" y="2505075"/>
            <a:ext cx="3887391"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Marcador de fecha 6"/>
          <p:cNvSpPr>
            <a:spLocks noGrp="1"/>
          </p:cNvSpPr>
          <p:nvPr>
            <p:ph type="dt" sz="half" idx="10"/>
          </p:nvPr>
        </p:nvSpPr>
        <p:spPr/>
        <p:txBody>
          <a:bodyPr/>
          <a:lstStyle/>
          <a:p>
            <a:pPr>
              <a:defRPr/>
            </a:pPr>
            <a:fld id="{03CE2D5F-404B-4328-BF5F-D36534136351}" type="datetimeFigureOut">
              <a:rPr lang="es-ES_tradnl" smtClean="0"/>
              <a:pPr>
                <a:defRPr/>
              </a:pPr>
              <a:t>08/04/2024</a:t>
            </a:fld>
            <a:endParaRPr lang="es-ES_tradnl" dirty="0"/>
          </a:p>
        </p:txBody>
      </p:sp>
      <p:sp>
        <p:nvSpPr>
          <p:cNvPr id="8" name="Marcador de pie de página 7"/>
          <p:cNvSpPr>
            <a:spLocks noGrp="1"/>
          </p:cNvSpPr>
          <p:nvPr>
            <p:ph type="ftr" sz="quarter" idx="11"/>
          </p:nvPr>
        </p:nvSpPr>
        <p:spPr/>
        <p:txBody>
          <a:bodyPr/>
          <a:lstStyle/>
          <a:p>
            <a:pPr>
              <a:defRPr/>
            </a:pPr>
            <a:endParaRPr lang="es-ES_tradnl" dirty="0"/>
          </a:p>
        </p:txBody>
      </p:sp>
      <p:sp>
        <p:nvSpPr>
          <p:cNvPr id="9" name="Marcador de número de diapositiva 8"/>
          <p:cNvSpPr>
            <a:spLocks noGrp="1"/>
          </p:cNvSpPr>
          <p:nvPr>
            <p:ph type="sldNum" sz="quarter" idx="12"/>
          </p:nvPr>
        </p:nvSpPr>
        <p:spPr/>
        <p:txBody>
          <a:bodyPr/>
          <a:lstStyle/>
          <a:p>
            <a:fld id="{28841A08-BDC8-4F3E-8E4B-0F7FDFD8EFF1}" type="slidenum">
              <a:rPr lang="es-ES_tradnl" smtClean="0"/>
              <a:pPr/>
              <a:t>‹Nº›</a:t>
            </a:fld>
            <a:endParaRPr lang="es-ES_tradnl" dirty="0"/>
          </a:p>
        </p:txBody>
      </p:sp>
    </p:spTree>
    <p:extLst>
      <p:ext uri="{BB962C8B-B14F-4D97-AF65-F5344CB8AC3E}">
        <p14:creationId xmlns:p14="http://schemas.microsoft.com/office/powerpoint/2010/main" val="3359351260"/>
      </p:ext>
    </p:extLst>
  </p:cSld>
  <p:clrMapOvr>
    <a:masterClrMapping/>
  </p:clrMapOvr>
  <p:transition spd="slow">
    <p:push dir="u"/>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fecha 2"/>
          <p:cNvSpPr>
            <a:spLocks noGrp="1"/>
          </p:cNvSpPr>
          <p:nvPr>
            <p:ph type="dt" sz="half" idx="10"/>
          </p:nvPr>
        </p:nvSpPr>
        <p:spPr/>
        <p:txBody>
          <a:bodyPr/>
          <a:lstStyle/>
          <a:p>
            <a:pPr>
              <a:defRPr/>
            </a:pPr>
            <a:fld id="{03CE2D5F-404B-4328-BF5F-D36534136351}" type="datetimeFigureOut">
              <a:rPr lang="es-ES_tradnl" smtClean="0"/>
              <a:pPr>
                <a:defRPr/>
              </a:pPr>
              <a:t>08/04/2024</a:t>
            </a:fld>
            <a:endParaRPr lang="es-ES_tradnl" dirty="0"/>
          </a:p>
        </p:txBody>
      </p:sp>
      <p:sp>
        <p:nvSpPr>
          <p:cNvPr id="4" name="Marcador de pie de página 3"/>
          <p:cNvSpPr>
            <a:spLocks noGrp="1"/>
          </p:cNvSpPr>
          <p:nvPr>
            <p:ph type="ftr" sz="quarter" idx="11"/>
          </p:nvPr>
        </p:nvSpPr>
        <p:spPr/>
        <p:txBody>
          <a:bodyPr/>
          <a:lstStyle/>
          <a:p>
            <a:pPr>
              <a:defRPr/>
            </a:pPr>
            <a:endParaRPr lang="es-ES_tradnl" dirty="0"/>
          </a:p>
        </p:txBody>
      </p:sp>
      <p:sp>
        <p:nvSpPr>
          <p:cNvPr id="5" name="Marcador de número de diapositiva 4"/>
          <p:cNvSpPr>
            <a:spLocks noGrp="1"/>
          </p:cNvSpPr>
          <p:nvPr>
            <p:ph type="sldNum" sz="quarter" idx="12"/>
          </p:nvPr>
        </p:nvSpPr>
        <p:spPr/>
        <p:txBody>
          <a:bodyPr/>
          <a:lstStyle/>
          <a:p>
            <a:fld id="{28841A08-BDC8-4F3E-8E4B-0F7FDFD8EFF1}" type="slidenum">
              <a:rPr lang="es-ES_tradnl" smtClean="0"/>
              <a:pPr/>
              <a:t>‹Nº›</a:t>
            </a:fld>
            <a:endParaRPr lang="es-ES_tradnl" dirty="0"/>
          </a:p>
        </p:txBody>
      </p:sp>
    </p:spTree>
    <p:extLst>
      <p:ext uri="{BB962C8B-B14F-4D97-AF65-F5344CB8AC3E}">
        <p14:creationId xmlns:p14="http://schemas.microsoft.com/office/powerpoint/2010/main" val="3428940453"/>
      </p:ext>
    </p:extLst>
  </p:cSld>
  <p:clrMapOvr>
    <a:masterClrMapping/>
  </p:clrMapOvr>
  <p:transition spd="slow">
    <p:push dir="u"/>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23FDA28B-C02A-42BB-A2E9-C0A6835A53E1}" type="datetime1">
              <a:rPr lang="en-US" smtClean="0"/>
              <a:t>4/8/2024</a:t>
            </a:fld>
            <a:endParaRPr lang="en-US"/>
          </a:p>
        </p:txBody>
      </p:sp>
      <p:sp>
        <p:nvSpPr>
          <p:cNvPr id="3" name="Marcador de pie de página 2"/>
          <p:cNvSpPr>
            <a:spLocks noGrp="1"/>
          </p:cNvSpPr>
          <p:nvPr>
            <p:ph type="ftr" sz="quarter" idx="11"/>
          </p:nvPr>
        </p:nvSpPr>
        <p:spPr/>
        <p:txBody>
          <a:bodyPr/>
          <a:lstStyle/>
          <a:p>
            <a:endParaRPr lang="en-US"/>
          </a:p>
        </p:txBody>
      </p:sp>
      <p:sp>
        <p:nvSpPr>
          <p:cNvPr id="4" name="Marcador de número de diapositiva 3"/>
          <p:cNvSpPr>
            <a:spLocks noGrp="1"/>
          </p:cNvSpPr>
          <p:nvPr>
            <p:ph type="sldNum" sz="quarter" idx="12"/>
          </p:nvPr>
        </p:nvSpPr>
        <p:spPr/>
        <p:txBody>
          <a:bodyPr/>
          <a:lstStyle/>
          <a:p>
            <a:fld id="{F56F6C6F-08BA-4F04-B5FC-8CEDA87A251D}" type="slidenum">
              <a:rPr lang="en-US" smtClean="0"/>
              <a:t>‹Nº›</a:t>
            </a:fld>
            <a:endParaRPr lang="en-US"/>
          </a:p>
        </p:txBody>
      </p:sp>
    </p:spTree>
    <p:extLst>
      <p:ext uri="{BB962C8B-B14F-4D97-AF65-F5344CB8AC3E}">
        <p14:creationId xmlns:p14="http://schemas.microsoft.com/office/powerpoint/2010/main" val="520097523"/>
      </p:ext>
    </p:extLst>
  </p:cSld>
  <p:clrMapOvr>
    <a:masterClrMapping/>
  </p:clrMapOvr>
  <p:transition spd="slow">
    <p:push dir="u"/>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2400"/>
            </a:lvl1pPr>
          </a:lstStyle>
          <a:p>
            <a:r>
              <a:rPr lang="es-ES" smtClean="0"/>
              <a:t>Haga clic para modificar el estilo de título del patrón</a:t>
            </a:r>
            <a:endParaRPr lang="es-CO"/>
          </a:p>
        </p:txBody>
      </p:sp>
      <p:sp>
        <p:nvSpPr>
          <p:cNvPr id="3" name="Marcador de contenido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texto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pPr>
              <a:defRPr/>
            </a:pPr>
            <a:fld id="{03CE2D5F-404B-4328-BF5F-D36534136351}" type="datetimeFigureOut">
              <a:rPr lang="es-ES_tradnl" smtClean="0"/>
              <a:pPr>
                <a:defRPr/>
              </a:pPr>
              <a:t>08/04/2024</a:t>
            </a:fld>
            <a:endParaRPr lang="es-ES_tradnl" dirty="0"/>
          </a:p>
        </p:txBody>
      </p:sp>
      <p:sp>
        <p:nvSpPr>
          <p:cNvPr id="6" name="Marcador de pie de página 5"/>
          <p:cNvSpPr>
            <a:spLocks noGrp="1"/>
          </p:cNvSpPr>
          <p:nvPr>
            <p:ph type="ftr" sz="quarter" idx="11"/>
          </p:nvPr>
        </p:nvSpPr>
        <p:spPr/>
        <p:txBody>
          <a:bodyPr/>
          <a:lstStyle/>
          <a:p>
            <a:pPr>
              <a:defRPr/>
            </a:pPr>
            <a:endParaRPr lang="es-ES_tradnl" dirty="0"/>
          </a:p>
        </p:txBody>
      </p:sp>
      <p:sp>
        <p:nvSpPr>
          <p:cNvPr id="7" name="Marcador de número de diapositiva 6"/>
          <p:cNvSpPr>
            <a:spLocks noGrp="1"/>
          </p:cNvSpPr>
          <p:nvPr>
            <p:ph type="sldNum" sz="quarter" idx="12"/>
          </p:nvPr>
        </p:nvSpPr>
        <p:spPr/>
        <p:txBody>
          <a:bodyPr/>
          <a:lstStyle/>
          <a:p>
            <a:fld id="{28841A08-BDC8-4F3E-8E4B-0F7FDFD8EFF1}" type="slidenum">
              <a:rPr lang="es-ES_tradnl" smtClean="0"/>
              <a:pPr/>
              <a:t>‹Nº›</a:t>
            </a:fld>
            <a:endParaRPr lang="es-ES_tradnl" dirty="0"/>
          </a:p>
        </p:txBody>
      </p:sp>
    </p:spTree>
    <p:extLst>
      <p:ext uri="{BB962C8B-B14F-4D97-AF65-F5344CB8AC3E}">
        <p14:creationId xmlns:p14="http://schemas.microsoft.com/office/powerpoint/2010/main" val="2177030105"/>
      </p:ext>
    </p:extLst>
  </p:cSld>
  <p:clrMapOvr>
    <a:masterClrMapping/>
  </p:clrMapOvr>
  <p:transition spd="slow">
    <p:push dir="u"/>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2400"/>
            </a:lvl1pPr>
          </a:lstStyle>
          <a:p>
            <a:r>
              <a:rPr lang="es-ES" smtClean="0"/>
              <a:t>Haga clic para modificar el estilo de título del patrón</a:t>
            </a:r>
            <a:endParaRPr lang="es-CO"/>
          </a:p>
        </p:txBody>
      </p:sp>
      <p:sp>
        <p:nvSpPr>
          <p:cNvPr id="3" name="Marcador de posición de imagen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s-CO"/>
          </a:p>
        </p:txBody>
      </p:sp>
      <p:sp>
        <p:nvSpPr>
          <p:cNvPr id="4" name="Marcador de texto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pPr>
              <a:defRPr/>
            </a:pPr>
            <a:fld id="{03CE2D5F-404B-4328-BF5F-D36534136351}" type="datetimeFigureOut">
              <a:rPr lang="es-ES_tradnl" smtClean="0"/>
              <a:pPr>
                <a:defRPr/>
              </a:pPr>
              <a:t>08/04/2024</a:t>
            </a:fld>
            <a:endParaRPr lang="es-ES_tradnl" dirty="0"/>
          </a:p>
        </p:txBody>
      </p:sp>
      <p:sp>
        <p:nvSpPr>
          <p:cNvPr id="6" name="Marcador de pie de página 5"/>
          <p:cNvSpPr>
            <a:spLocks noGrp="1"/>
          </p:cNvSpPr>
          <p:nvPr>
            <p:ph type="ftr" sz="quarter" idx="11"/>
          </p:nvPr>
        </p:nvSpPr>
        <p:spPr/>
        <p:txBody>
          <a:bodyPr/>
          <a:lstStyle/>
          <a:p>
            <a:pPr>
              <a:defRPr/>
            </a:pPr>
            <a:endParaRPr lang="es-ES_tradnl" dirty="0"/>
          </a:p>
        </p:txBody>
      </p:sp>
      <p:sp>
        <p:nvSpPr>
          <p:cNvPr id="7" name="Marcador de número de diapositiva 6"/>
          <p:cNvSpPr>
            <a:spLocks noGrp="1"/>
          </p:cNvSpPr>
          <p:nvPr>
            <p:ph type="sldNum" sz="quarter" idx="12"/>
          </p:nvPr>
        </p:nvSpPr>
        <p:spPr/>
        <p:txBody>
          <a:bodyPr/>
          <a:lstStyle/>
          <a:p>
            <a:fld id="{28841A08-BDC8-4F3E-8E4B-0F7FDFD8EFF1}" type="slidenum">
              <a:rPr lang="es-ES_tradnl" smtClean="0"/>
              <a:pPr/>
              <a:t>‹Nº›</a:t>
            </a:fld>
            <a:endParaRPr lang="es-ES_tradnl" dirty="0"/>
          </a:p>
        </p:txBody>
      </p:sp>
    </p:spTree>
    <p:extLst>
      <p:ext uri="{BB962C8B-B14F-4D97-AF65-F5344CB8AC3E}">
        <p14:creationId xmlns:p14="http://schemas.microsoft.com/office/powerpoint/2010/main" val="3187816063"/>
      </p:ext>
    </p:extLst>
  </p:cSld>
  <p:clrMapOvr>
    <a:masterClrMapping/>
  </p:clrMapOvr>
  <p:transition spd="slow">
    <p:push dir="u"/>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pPr>
              <a:defRPr/>
            </a:pPr>
            <a:fld id="{03CE2D5F-404B-4328-BF5F-D36534136351}" type="datetimeFigureOut">
              <a:rPr lang="es-ES_tradnl" smtClean="0"/>
              <a:pPr>
                <a:defRPr/>
              </a:pPr>
              <a:t>08/04/2024</a:t>
            </a:fld>
            <a:endParaRPr lang="es-ES_tradnl" dirty="0"/>
          </a:p>
        </p:txBody>
      </p:sp>
      <p:sp>
        <p:nvSpPr>
          <p:cNvPr id="5" name="Marcador de pie de página 4"/>
          <p:cNvSpPr>
            <a:spLocks noGrp="1"/>
          </p:cNvSpPr>
          <p:nvPr>
            <p:ph type="ftr" sz="quarter" idx="11"/>
          </p:nvPr>
        </p:nvSpPr>
        <p:spPr/>
        <p:txBody>
          <a:bodyPr/>
          <a:lstStyle/>
          <a:p>
            <a:pPr>
              <a:defRPr/>
            </a:pPr>
            <a:endParaRPr lang="es-ES_tradnl" dirty="0"/>
          </a:p>
        </p:txBody>
      </p:sp>
      <p:sp>
        <p:nvSpPr>
          <p:cNvPr id="6" name="Marcador de número de diapositiva 5"/>
          <p:cNvSpPr>
            <a:spLocks noGrp="1"/>
          </p:cNvSpPr>
          <p:nvPr>
            <p:ph type="sldNum" sz="quarter" idx="12"/>
          </p:nvPr>
        </p:nvSpPr>
        <p:spPr/>
        <p:txBody>
          <a:bodyPr/>
          <a:lstStyle/>
          <a:p>
            <a:fld id="{28841A08-BDC8-4F3E-8E4B-0F7FDFD8EFF1}" type="slidenum">
              <a:rPr lang="es-ES_tradnl" smtClean="0"/>
              <a:pPr/>
              <a:t>‹Nº›</a:t>
            </a:fld>
            <a:endParaRPr lang="es-ES_tradnl" dirty="0"/>
          </a:p>
        </p:txBody>
      </p:sp>
    </p:spTree>
    <p:extLst>
      <p:ext uri="{BB962C8B-B14F-4D97-AF65-F5344CB8AC3E}">
        <p14:creationId xmlns:p14="http://schemas.microsoft.com/office/powerpoint/2010/main" val="109156586"/>
      </p:ext>
    </p:extLst>
  </p:cSld>
  <p:clrMapOvr>
    <a:masterClrMapping/>
  </p:clrMapOvr>
  <p:transition spd="slow">
    <p:push dir="u"/>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43675" y="365125"/>
            <a:ext cx="1971675" cy="5811838"/>
          </a:xfrm>
        </p:spPr>
        <p:txBody>
          <a:bodyPr vert="eaVert"/>
          <a:lstStyle/>
          <a:p>
            <a:r>
              <a:rPr lang="es-ES" smtClean="0"/>
              <a:t>Haga clic para modificar el estilo de título del patrón</a:t>
            </a:r>
            <a:endParaRPr lang="es-CO"/>
          </a:p>
        </p:txBody>
      </p:sp>
      <p:sp>
        <p:nvSpPr>
          <p:cNvPr id="3" name="Marcador de texto vertical 2"/>
          <p:cNvSpPr>
            <a:spLocks noGrp="1"/>
          </p:cNvSpPr>
          <p:nvPr>
            <p:ph type="body" orient="vert" idx="1"/>
          </p:nvPr>
        </p:nvSpPr>
        <p:spPr>
          <a:xfrm>
            <a:off x="628650" y="365125"/>
            <a:ext cx="5800725"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pPr>
              <a:defRPr/>
            </a:pPr>
            <a:fld id="{03CE2D5F-404B-4328-BF5F-D36534136351}" type="datetimeFigureOut">
              <a:rPr lang="es-ES_tradnl" smtClean="0"/>
              <a:pPr>
                <a:defRPr/>
              </a:pPr>
              <a:t>08/04/2024</a:t>
            </a:fld>
            <a:endParaRPr lang="es-ES_tradnl" dirty="0"/>
          </a:p>
        </p:txBody>
      </p:sp>
      <p:sp>
        <p:nvSpPr>
          <p:cNvPr id="5" name="Marcador de pie de página 4"/>
          <p:cNvSpPr>
            <a:spLocks noGrp="1"/>
          </p:cNvSpPr>
          <p:nvPr>
            <p:ph type="ftr" sz="quarter" idx="11"/>
          </p:nvPr>
        </p:nvSpPr>
        <p:spPr/>
        <p:txBody>
          <a:bodyPr/>
          <a:lstStyle/>
          <a:p>
            <a:pPr>
              <a:defRPr/>
            </a:pPr>
            <a:endParaRPr lang="es-ES_tradnl" dirty="0"/>
          </a:p>
        </p:txBody>
      </p:sp>
      <p:sp>
        <p:nvSpPr>
          <p:cNvPr id="6" name="Marcador de número de diapositiva 5"/>
          <p:cNvSpPr>
            <a:spLocks noGrp="1"/>
          </p:cNvSpPr>
          <p:nvPr>
            <p:ph type="sldNum" sz="quarter" idx="12"/>
          </p:nvPr>
        </p:nvSpPr>
        <p:spPr/>
        <p:txBody>
          <a:bodyPr/>
          <a:lstStyle/>
          <a:p>
            <a:fld id="{28841A08-BDC8-4F3E-8E4B-0F7FDFD8EFF1}" type="slidenum">
              <a:rPr lang="es-ES_tradnl" smtClean="0"/>
              <a:pPr/>
              <a:t>‹Nº›</a:t>
            </a:fld>
            <a:endParaRPr lang="es-ES_tradnl" dirty="0"/>
          </a:p>
        </p:txBody>
      </p:sp>
    </p:spTree>
    <p:extLst>
      <p:ext uri="{BB962C8B-B14F-4D97-AF65-F5344CB8AC3E}">
        <p14:creationId xmlns:p14="http://schemas.microsoft.com/office/powerpoint/2010/main" val="1396771599"/>
      </p:ext>
    </p:extLst>
  </p:cSld>
  <p:clrMapOvr>
    <a:masterClrMapping/>
  </p:clrMapOvr>
  <p:transition spd="slow">
    <p:push dir="u"/>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eño personalizado">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03CE2D5F-404B-4328-BF5F-D36534136351}" type="datetimeFigureOut">
              <a:rPr lang="es-ES_tradnl" smtClean="0"/>
              <a:pPr>
                <a:defRPr/>
              </a:pPr>
              <a:t>08/04/2024</a:t>
            </a:fld>
            <a:endParaRPr lang="es-ES_tradnl" dirty="0"/>
          </a:p>
        </p:txBody>
      </p:sp>
      <p:sp>
        <p:nvSpPr>
          <p:cNvPr id="5" name="Marcador de pie de página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s-ES_tradnl" dirty="0"/>
          </a:p>
        </p:txBody>
      </p:sp>
      <p:sp>
        <p:nvSpPr>
          <p:cNvPr id="6" name="Marcador de número de diapositiva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8841A08-BDC8-4F3E-8E4B-0F7FDFD8EFF1}" type="slidenum">
              <a:rPr lang="es-ES_tradnl" smtClean="0"/>
              <a:pPr/>
              <a:t>‹Nº›</a:t>
            </a:fld>
            <a:endParaRPr lang="es-ES_tradnl" dirty="0"/>
          </a:p>
        </p:txBody>
      </p:sp>
    </p:spTree>
    <p:extLst>
      <p:ext uri="{BB962C8B-B14F-4D97-AF65-F5344CB8AC3E}">
        <p14:creationId xmlns:p14="http://schemas.microsoft.com/office/powerpoint/2010/main" val="3068749342"/>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694" r:id="rId12"/>
  </p:sldLayoutIdLst>
  <p:transition spd="slow">
    <p:push dir="u"/>
  </p:transition>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C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23.jpeg"/><Relationship Id="rId7" Type="http://schemas.openxmlformats.org/officeDocument/2006/relationships/diagramColors" Target="../diagrams/colors5.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3.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43.jpe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46.GIF"/><Relationship Id="rId4" Type="http://schemas.openxmlformats.org/officeDocument/2006/relationships/image" Target="../media/image45.jpeg"/></Relationships>
</file>

<file path=ppt/slides/_rels/slide2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29.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 Id="rId9" Type="http://schemas.openxmlformats.org/officeDocument/2006/relationships/image" Target="../media/image48.png"/></Relationships>
</file>

<file path=ppt/slides/_rels/slide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diagramLayout" Target="../diagrams/layout10.xml"/><Relationship Id="rId7" Type="http://schemas.openxmlformats.org/officeDocument/2006/relationships/image" Target="../media/image51.pn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 Id="rId9" Type="http://schemas.openxmlformats.org/officeDocument/2006/relationships/image" Target="../media/image53.png"/></Relationships>
</file>

<file path=ppt/slides/_rels/slide3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56.png"/><Relationship Id="rId4" Type="http://schemas.openxmlformats.org/officeDocument/2006/relationships/image" Target="../media/image55.jpeg"/></Relationships>
</file>

<file path=ppt/slides/_rels/slide33.xml.rels><?xml version="1.0" encoding="UTF-8" standalone="yes"?>
<Relationships xmlns="http://schemas.openxmlformats.org/package/2006/relationships"><Relationship Id="rId8" Type="http://schemas.openxmlformats.org/officeDocument/2006/relationships/diagramData" Target="../diagrams/data12.xml"/><Relationship Id="rId13" Type="http://schemas.openxmlformats.org/officeDocument/2006/relationships/image" Target="../media/image57.png"/><Relationship Id="rId3" Type="http://schemas.openxmlformats.org/officeDocument/2006/relationships/diagramData" Target="../diagrams/data11.xml"/><Relationship Id="rId7" Type="http://schemas.microsoft.com/office/2007/relationships/diagramDrawing" Target="../diagrams/drawing11.xml"/><Relationship Id="rId12" Type="http://schemas.microsoft.com/office/2007/relationships/diagramDrawing" Target="../diagrams/drawing12.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11.xml"/><Relationship Id="rId11" Type="http://schemas.openxmlformats.org/officeDocument/2006/relationships/diagramColors" Target="../diagrams/colors12.xml"/><Relationship Id="rId5" Type="http://schemas.openxmlformats.org/officeDocument/2006/relationships/diagramQuickStyle" Target="../diagrams/quickStyle11.xml"/><Relationship Id="rId10" Type="http://schemas.openxmlformats.org/officeDocument/2006/relationships/diagramQuickStyle" Target="../diagrams/quickStyle12.xml"/><Relationship Id="rId4" Type="http://schemas.openxmlformats.org/officeDocument/2006/relationships/diagramLayout" Target="../diagrams/layout11.xml"/><Relationship Id="rId9" Type="http://schemas.openxmlformats.org/officeDocument/2006/relationships/diagramLayout" Target="../diagrams/layout12.xml"/><Relationship Id="rId14" Type="http://schemas.openxmlformats.org/officeDocument/2006/relationships/image" Target="../media/image48.png"/></Relationships>
</file>

<file path=ppt/slides/_rels/slide3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3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microsoft.com/office/2007/relationships/diagramDrawing" Target="../diagrams/drawing13.xml"/><Relationship Id="rId3" Type="http://schemas.openxmlformats.org/officeDocument/2006/relationships/image" Target="../media/image48.png"/><Relationship Id="rId7" Type="http://schemas.openxmlformats.org/officeDocument/2006/relationships/diagramColors" Target="../diagrams/colors13.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diagramQuickStyle" Target="../diagrams/quickStyle13.xml"/><Relationship Id="rId5" Type="http://schemas.openxmlformats.org/officeDocument/2006/relationships/diagramLayout" Target="../diagrams/layout13.xml"/><Relationship Id="rId4" Type="http://schemas.openxmlformats.org/officeDocument/2006/relationships/diagramData" Target="../diagrams/data13.xml"/><Relationship Id="rId9" Type="http://schemas.openxmlformats.org/officeDocument/2006/relationships/image" Target="../media/image72.png"/></Relationships>
</file>

<file path=ppt/slides/_rels/slide46.xml.rels><?xml version="1.0" encoding="UTF-8" standalone="yes"?>
<Relationships xmlns="http://schemas.openxmlformats.org/package/2006/relationships"><Relationship Id="rId8" Type="http://schemas.microsoft.com/office/2007/relationships/diagramDrawing" Target="../diagrams/drawing14.xml"/><Relationship Id="rId3" Type="http://schemas.openxmlformats.org/officeDocument/2006/relationships/image" Target="../media/image48.png"/><Relationship Id="rId7" Type="http://schemas.openxmlformats.org/officeDocument/2006/relationships/diagramColors" Target="../diagrams/colors14.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diagramQuickStyle" Target="../diagrams/quickStyle14.xml"/><Relationship Id="rId5" Type="http://schemas.openxmlformats.org/officeDocument/2006/relationships/diagramLayout" Target="../diagrams/layout14.xml"/><Relationship Id="rId4" Type="http://schemas.openxmlformats.org/officeDocument/2006/relationships/diagramData" Target="../diagrams/data14.xml"/><Relationship Id="rId9" Type="http://schemas.openxmlformats.org/officeDocument/2006/relationships/image" Target="../media/image72.png"/></Relationships>
</file>

<file path=ppt/slides/_rels/slide47.xml.rels><?xml version="1.0" encoding="UTF-8" standalone="yes"?>
<Relationships xmlns="http://schemas.openxmlformats.org/package/2006/relationships"><Relationship Id="rId8" Type="http://schemas.microsoft.com/office/2007/relationships/diagramDrawing" Target="../diagrams/drawing15.xml"/><Relationship Id="rId3" Type="http://schemas.openxmlformats.org/officeDocument/2006/relationships/image" Target="../media/image48.png"/><Relationship Id="rId7" Type="http://schemas.openxmlformats.org/officeDocument/2006/relationships/diagramColors" Target="../diagrams/colors15.xm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diagramQuickStyle" Target="../diagrams/quickStyle15.xml"/><Relationship Id="rId5" Type="http://schemas.openxmlformats.org/officeDocument/2006/relationships/diagramLayout" Target="../diagrams/layout15.xml"/><Relationship Id="rId4" Type="http://schemas.openxmlformats.org/officeDocument/2006/relationships/diagramData" Target="../diagrams/data15.xml"/><Relationship Id="rId9" Type="http://schemas.openxmlformats.org/officeDocument/2006/relationships/image" Target="../media/image72.png"/></Relationships>
</file>

<file path=ppt/slides/_rels/slide48.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4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86.png"/></Relationships>
</file>

<file path=ppt/slides/_rels/slide50.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 xmlns:a16="http://schemas.microsoft.com/office/drawing/2014/main" id="{DA9C06F2-4387-42BC-A699-CFC523520C6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53521" y="2661804"/>
            <a:ext cx="2278925" cy="1131680"/>
          </a:xfrm>
          <a:prstGeom prst="rect">
            <a:avLst/>
          </a:prstGeom>
        </p:spPr>
      </p:pic>
      <p:pic>
        <p:nvPicPr>
          <p:cNvPr id="3" name="Imagen 2">
            <a:extLst>
              <a:ext uri="{FF2B5EF4-FFF2-40B4-BE49-F238E27FC236}">
                <a16:creationId xmlns="" xmlns:a16="http://schemas.microsoft.com/office/drawing/2014/main" id="{A83D7C17-B175-4D88-99E7-C78FF61913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857250"/>
            <a:ext cx="9144001" cy="5143500"/>
          </a:xfrm>
          <a:prstGeom prst="rect">
            <a:avLst/>
          </a:prstGeom>
        </p:spPr>
      </p:pic>
    </p:spTree>
    <p:extLst>
      <p:ext uri="{BB962C8B-B14F-4D97-AF65-F5344CB8AC3E}">
        <p14:creationId xmlns:p14="http://schemas.microsoft.com/office/powerpoint/2010/main" val="1432313541"/>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 xmlns:a16="http://schemas.microsoft.com/office/drawing/2014/main" id="{A4814BD5-C8F8-406A-9504-67B301AB67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069"/>
            <a:ext cx="9144000" cy="5143500"/>
          </a:xfrm>
          <a:prstGeom prst="rect">
            <a:avLst/>
          </a:prstGeom>
        </p:spPr>
      </p:pic>
      <p:sp>
        <p:nvSpPr>
          <p:cNvPr id="4" name="6 Título">
            <a:extLst>
              <a:ext uri="{FF2B5EF4-FFF2-40B4-BE49-F238E27FC236}">
                <a16:creationId xmlns="" xmlns:a16="http://schemas.microsoft.com/office/drawing/2014/main" id="{E30241D5-1CAA-42B3-94EF-66FCF3F252B4}"/>
              </a:ext>
            </a:extLst>
          </p:cNvPr>
          <p:cNvSpPr>
            <a:spLocks noGrp="1"/>
          </p:cNvSpPr>
          <p:nvPr>
            <p:ph type="ctrTitle"/>
          </p:nvPr>
        </p:nvSpPr>
        <p:spPr>
          <a:xfrm>
            <a:off x="1657350" y="2354595"/>
            <a:ext cx="5829300" cy="1790469"/>
          </a:xfrm>
        </p:spPr>
        <p:txBody>
          <a:bodyPr>
            <a:normAutofit/>
          </a:bodyPr>
          <a:lstStyle/>
          <a:p>
            <a:pPr marL="5776" marR="2310" indent="1733">
              <a:spcBef>
                <a:spcPts val="48"/>
              </a:spcBef>
              <a:tabLst>
                <a:tab pos="4082160" algn="l"/>
              </a:tabLst>
            </a:pPr>
            <a:r>
              <a:rPr lang="es-CO" sz="1819" b="1" dirty="0">
                <a:ln w="22225">
                  <a:noFill/>
                  <a:prstDash val="solid"/>
                </a:ln>
                <a:solidFill>
                  <a:schemeClr val="bg1"/>
                </a:solidFill>
                <a:latin typeface="Arial Rounded MT Bold" panose="020F0704030504030204" pitchFamily="34" charset="0"/>
                <a:cs typeface="Times New Roman"/>
              </a:rPr>
              <a:t>RUTA MATERNO PERINATAL 3280 /2018 </a:t>
            </a:r>
            <a:br>
              <a:rPr lang="es-CO" sz="1819" b="1" dirty="0">
                <a:ln w="22225">
                  <a:noFill/>
                  <a:prstDash val="solid"/>
                </a:ln>
                <a:solidFill>
                  <a:schemeClr val="bg1"/>
                </a:solidFill>
                <a:latin typeface="Arial Rounded MT Bold" panose="020F0704030504030204" pitchFamily="34" charset="0"/>
                <a:cs typeface="Times New Roman"/>
              </a:rPr>
            </a:br>
            <a:r>
              <a:rPr lang="es-CO" sz="1819" b="1" dirty="0" smtClean="0">
                <a:ln w="22225">
                  <a:noFill/>
                  <a:prstDash val="solid"/>
                </a:ln>
                <a:solidFill>
                  <a:schemeClr val="bg1"/>
                </a:solidFill>
                <a:latin typeface="Arial Rounded MT Bold" panose="020F0704030504030204" pitchFamily="34" charset="0"/>
                <a:cs typeface="Times New Roman"/>
              </a:rPr>
              <a:t>CLÍNICA </a:t>
            </a:r>
            <a:r>
              <a:rPr lang="es-CO" sz="1819" b="1" dirty="0">
                <a:ln w="22225">
                  <a:noFill/>
                  <a:prstDash val="solid"/>
                </a:ln>
                <a:solidFill>
                  <a:schemeClr val="bg1"/>
                </a:solidFill>
                <a:latin typeface="Arial Rounded MT Bold" panose="020F0704030504030204" pitchFamily="34" charset="0"/>
                <a:cs typeface="Times New Roman"/>
              </a:rPr>
              <a:t>LAS LAJAS </a:t>
            </a:r>
          </a:p>
        </p:txBody>
      </p:sp>
    </p:spTree>
    <p:extLst>
      <p:ext uri="{BB962C8B-B14F-4D97-AF65-F5344CB8AC3E}">
        <p14:creationId xmlns:p14="http://schemas.microsoft.com/office/powerpoint/2010/main" val="518642922"/>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20 Rectángulo"/>
          <p:cNvSpPr/>
          <p:nvPr/>
        </p:nvSpPr>
        <p:spPr>
          <a:xfrm>
            <a:off x="0" y="857250"/>
            <a:ext cx="9144000" cy="51435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12" name="311 Onda"/>
          <p:cNvSpPr/>
          <p:nvPr/>
        </p:nvSpPr>
        <p:spPr>
          <a:xfrm rot="19431949">
            <a:off x="7160615" y="4664914"/>
            <a:ext cx="1197749" cy="545399"/>
          </a:xfrm>
          <a:prstGeom prst="wave">
            <a:avLst>
              <a:gd name="adj1" fmla="val 12500"/>
              <a:gd name="adj2" fmla="val 3176"/>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
        <p:nvSpPr>
          <p:cNvPr id="295" name="294 Onda"/>
          <p:cNvSpPr/>
          <p:nvPr/>
        </p:nvSpPr>
        <p:spPr>
          <a:xfrm rot="1562096">
            <a:off x="1024947" y="5127839"/>
            <a:ext cx="1531561" cy="466052"/>
          </a:xfrm>
          <a:prstGeom prst="wav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
        <p:nvSpPr>
          <p:cNvPr id="288" name="287 Onda"/>
          <p:cNvSpPr/>
          <p:nvPr/>
        </p:nvSpPr>
        <p:spPr>
          <a:xfrm rot="1036725">
            <a:off x="402960" y="3266327"/>
            <a:ext cx="1706593" cy="525066"/>
          </a:xfrm>
          <a:prstGeom prst="wav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
        <p:nvSpPr>
          <p:cNvPr id="270" name="269 Onda"/>
          <p:cNvSpPr/>
          <p:nvPr/>
        </p:nvSpPr>
        <p:spPr>
          <a:xfrm rot="19908126">
            <a:off x="2656813" y="1544684"/>
            <a:ext cx="1706593" cy="525066"/>
          </a:xfrm>
          <a:prstGeom prst="wav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pic>
        <p:nvPicPr>
          <p:cNvPr id="20" name="Picture 2"/>
          <p:cNvPicPr>
            <a:picLocks noChangeAspect="1" noChangeArrowheads="1"/>
          </p:cNvPicPr>
          <p:nvPr/>
        </p:nvPicPr>
        <p:blipFill>
          <a:blip r:embed="rId2" cstate="print"/>
          <a:srcRect/>
          <a:stretch>
            <a:fillRect/>
          </a:stretch>
        </p:blipFill>
        <p:spPr bwMode="auto">
          <a:xfrm>
            <a:off x="566058" y="847037"/>
            <a:ext cx="8577943" cy="310251"/>
          </a:xfrm>
          <a:prstGeom prst="rect">
            <a:avLst/>
          </a:prstGeom>
          <a:solidFill>
            <a:srgbClr val="215968"/>
          </a:solidFill>
          <a:ln w="9525">
            <a:noFill/>
            <a:miter lim="800000"/>
            <a:headEnd/>
            <a:tailEnd/>
          </a:ln>
        </p:spPr>
      </p:pic>
      <p:sp>
        <p:nvSpPr>
          <p:cNvPr id="26" name="1 Título"/>
          <p:cNvSpPr txBox="1">
            <a:spLocks/>
          </p:cNvSpPr>
          <p:nvPr/>
        </p:nvSpPr>
        <p:spPr bwMode="auto">
          <a:xfrm>
            <a:off x="729343" y="880110"/>
            <a:ext cx="8392886" cy="309325"/>
          </a:xfrm>
          <a:prstGeom prst="rect">
            <a:avLst/>
          </a:prstGeom>
          <a:noFill/>
          <a:ln w="9525">
            <a:noFill/>
            <a:miter lim="800000"/>
            <a:headEnd/>
            <a:tailEnd/>
          </a:ln>
        </p:spPr>
        <p:txBody>
          <a:bodyPr anchor="ctr"/>
          <a:lstStyle/>
          <a:p>
            <a:pPr algn="r">
              <a:lnSpc>
                <a:spcPct val="90000"/>
              </a:lnSpc>
              <a:defRPr/>
            </a:pPr>
            <a:r>
              <a:rPr lang="es-CO" sz="2400" b="1" dirty="0">
                <a:solidFill>
                  <a:schemeClr val="bg1"/>
                </a:solidFill>
              </a:rPr>
              <a:t>RUTA INTEGRAL DE ATENCIÓN EN SALUD – MATERNO PERINATAL</a:t>
            </a:r>
          </a:p>
        </p:txBody>
      </p:sp>
      <p:sp>
        <p:nvSpPr>
          <p:cNvPr id="142" name="141 Rectángulo"/>
          <p:cNvSpPr/>
          <p:nvPr/>
        </p:nvSpPr>
        <p:spPr>
          <a:xfrm>
            <a:off x="630494" y="2044018"/>
            <a:ext cx="7123471" cy="52254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
        <p:nvSpPr>
          <p:cNvPr id="143" name="142 Rectángulo"/>
          <p:cNvSpPr/>
          <p:nvPr/>
        </p:nvSpPr>
        <p:spPr>
          <a:xfrm>
            <a:off x="1319981" y="3547265"/>
            <a:ext cx="6537223" cy="47109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
        <p:nvSpPr>
          <p:cNvPr id="144" name="143 Rectángulo"/>
          <p:cNvSpPr/>
          <p:nvPr/>
        </p:nvSpPr>
        <p:spPr>
          <a:xfrm>
            <a:off x="1412159" y="4894623"/>
            <a:ext cx="6163789" cy="39128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cxnSp>
        <p:nvCxnSpPr>
          <p:cNvPr id="156" name="155 Conector recto"/>
          <p:cNvCxnSpPr/>
          <p:nvPr/>
        </p:nvCxnSpPr>
        <p:spPr>
          <a:xfrm>
            <a:off x="782222" y="2281900"/>
            <a:ext cx="6697285" cy="14660"/>
          </a:xfrm>
          <a:prstGeom prst="line">
            <a:avLst/>
          </a:prstGeom>
          <a:ln w="38100">
            <a:solidFill>
              <a:schemeClr val="bg1"/>
            </a:solidFill>
            <a:prstDash val="lgDash"/>
          </a:ln>
          <a:scene3d>
            <a:camera prst="orthographicFront">
              <a:rot lat="1800000" lon="0" rev="0"/>
            </a:camera>
            <a:lightRig rig="threePt" dir="t"/>
          </a:scene3d>
        </p:spPr>
        <p:style>
          <a:lnRef idx="1">
            <a:schemeClr val="accent1"/>
          </a:lnRef>
          <a:fillRef idx="0">
            <a:schemeClr val="accent1"/>
          </a:fillRef>
          <a:effectRef idx="0">
            <a:schemeClr val="accent1"/>
          </a:effectRef>
          <a:fontRef idx="minor">
            <a:schemeClr val="tx1"/>
          </a:fontRef>
        </p:style>
      </p:cxnSp>
      <p:cxnSp>
        <p:nvCxnSpPr>
          <p:cNvPr id="158" name="157 Conector recto"/>
          <p:cNvCxnSpPr/>
          <p:nvPr/>
        </p:nvCxnSpPr>
        <p:spPr>
          <a:xfrm>
            <a:off x="1413097" y="3801410"/>
            <a:ext cx="6444107" cy="13551"/>
          </a:xfrm>
          <a:prstGeom prst="line">
            <a:avLst/>
          </a:prstGeom>
          <a:ln w="38100">
            <a:solidFill>
              <a:schemeClr val="bg1"/>
            </a:solidFill>
            <a:prstDash val="lgDash"/>
          </a:ln>
          <a:scene3d>
            <a:camera prst="orthographicFront">
              <a:rot lat="1800000" lon="0" rev="0"/>
            </a:camera>
            <a:lightRig rig="threePt" dir="t"/>
          </a:scene3d>
        </p:spPr>
        <p:style>
          <a:lnRef idx="1">
            <a:schemeClr val="accent1"/>
          </a:lnRef>
          <a:fillRef idx="0">
            <a:schemeClr val="accent1"/>
          </a:fillRef>
          <a:effectRef idx="0">
            <a:schemeClr val="accent1"/>
          </a:effectRef>
          <a:fontRef idx="minor">
            <a:schemeClr val="tx1"/>
          </a:fontRef>
        </p:style>
      </p:cxnSp>
      <p:sp>
        <p:nvSpPr>
          <p:cNvPr id="186" name="185 Lágrima"/>
          <p:cNvSpPr/>
          <p:nvPr/>
        </p:nvSpPr>
        <p:spPr>
          <a:xfrm rot="8055760">
            <a:off x="1848744" y="2113606"/>
            <a:ext cx="147716" cy="156545"/>
          </a:xfrm>
          <a:prstGeom prst="teardrop">
            <a:avLst>
              <a:gd name="adj" fmla="val 200000"/>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91" name="190 Rectángulo redondeado"/>
          <p:cNvSpPr/>
          <p:nvPr/>
        </p:nvSpPr>
        <p:spPr>
          <a:xfrm>
            <a:off x="1307996" y="1317201"/>
            <a:ext cx="1598960" cy="582919"/>
          </a:xfrm>
          <a:prstGeom prst="roundRect">
            <a:avLst/>
          </a:prstGeom>
          <a:solidFill>
            <a:schemeClr val="bg1"/>
          </a:solidFill>
          <a:ln w="38100">
            <a:solidFill>
              <a:srgbClr val="2C90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50" b="1" dirty="0">
                <a:solidFill>
                  <a:schemeClr val="tx1">
                    <a:lumMod val="95000"/>
                    <a:lumOff val="5000"/>
                  </a:schemeClr>
                </a:solidFill>
              </a:rPr>
              <a:t>ATENCIÓN</a:t>
            </a:r>
          </a:p>
          <a:p>
            <a:pPr algn="ctr"/>
            <a:r>
              <a:rPr lang="es-CO" sz="1050" b="1" dirty="0">
                <a:solidFill>
                  <a:schemeClr val="tx1">
                    <a:lumMod val="95000"/>
                    <a:lumOff val="5000"/>
                  </a:schemeClr>
                </a:solidFill>
              </a:rPr>
              <a:t>PRECONCEPCIONAL</a:t>
            </a:r>
          </a:p>
        </p:txBody>
      </p:sp>
      <p:sp>
        <p:nvSpPr>
          <p:cNvPr id="192" name="191 Rectángulo redondeado"/>
          <p:cNvSpPr/>
          <p:nvPr/>
        </p:nvSpPr>
        <p:spPr>
          <a:xfrm>
            <a:off x="5854451" y="1383695"/>
            <a:ext cx="1318022" cy="414336"/>
          </a:xfrm>
          <a:prstGeom prst="roundRect">
            <a:avLst/>
          </a:prstGeom>
          <a:solidFill>
            <a:schemeClr val="bg1"/>
          </a:solidFill>
          <a:ln w="38100">
            <a:solidFill>
              <a:srgbClr val="2C90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50" b="1" dirty="0">
                <a:solidFill>
                  <a:schemeClr val="tx1">
                    <a:lumMod val="95000"/>
                    <a:lumOff val="5000"/>
                  </a:schemeClr>
                </a:solidFill>
              </a:rPr>
              <a:t>CONTROL PRENATAL</a:t>
            </a:r>
          </a:p>
        </p:txBody>
      </p:sp>
      <p:sp>
        <p:nvSpPr>
          <p:cNvPr id="214" name="213 Rectángulo redondeado"/>
          <p:cNvSpPr/>
          <p:nvPr/>
        </p:nvSpPr>
        <p:spPr>
          <a:xfrm>
            <a:off x="6851903" y="2756812"/>
            <a:ext cx="1299487" cy="577004"/>
          </a:xfrm>
          <a:prstGeom prst="roundRect">
            <a:avLst/>
          </a:prstGeom>
          <a:solidFill>
            <a:schemeClr val="bg1"/>
          </a:solidFill>
          <a:ln w="38100">
            <a:solidFill>
              <a:srgbClr val="2C90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50" b="1" dirty="0">
                <a:solidFill>
                  <a:schemeClr val="tx1">
                    <a:lumMod val="95000"/>
                    <a:lumOff val="5000"/>
                  </a:schemeClr>
                </a:solidFill>
              </a:rPr>
              <a:t>ATENCIÓN POR ODONTOLOGÍA</a:t>
            </a:r>
          </a:p>
        </p:txBody>
      </p:sp>
      <p:sp>
        <p:nvSpPr>
          <p:cNvPr id="217" name="216 Rectángulo redondeado"/>
          <p:cNvSpPr/>
          <p:nvPr/>
        </p:nvSpPr>
        <p:spPr>
          <a:xfrm>
            <a:off x="3379761" y="3000943"/>
            <a:ext cx="1182154" cy="392900"/>
          </a:xfrm>
          <a:prstGeom prst="roundRect">
            <a:avLst/>
          </a:prstGeom>
          <a:solidFill>
            <a:schemeClr val="bg1"/>
          </a:solidFill>
          <a:ln w="38100">
            <a:solidFill>
              <a:srgbClr val="2C90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50" b="1" dirty="0">
                <a:solidFill>
                  <a:schemeClr val="tx1">
                    <a:lumMod val="95000"/>
                    <a:lumOff val="5000"/>
                  </a:schemeClr>
                </a:solidFill>
              </a:rPr>
              <a:t>ATENCIÓN DEL PARTO</a:t>
            </a:r>
          </a:p>
        </p:txBody>
      </p:sp>
      <p:sp>
        <p:nvSpPr>
          <p:cNvPr id="219" name="218 Lágrima"/>
          <p:cNvSpPr/>
          <p:nvPr/>
        </p:nvSpPr>
        <p:spPr>
          <a:xfrm rot="8055760">
            <a:off x="7386533" y="3447418"/>
            <a:ext cx="147716" cy="156545"/>
          </a:xfrm>
          <a:prstGeom prst="teardrop">
            <a:avLst>
              <a:gd name="adj" fmla="val 200000"/>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47" name="246 Lágrima"/>
          <p:cNvSpPr/>
          <p:nvPr/>
        </p:nvSpPr>
        <p:spPr>
          <a:xfrm rot="8055760">
            <a:off x="5685745" y="3497768"/>
            <a:ext cx="147716" cy="156545"/>
          </a:xfrm>
          <a:prstGeom prst="teardrop">
            <a:avLst>
              <a:gd name="adj" fmla="val 200000"/>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48" name="247 Rectángulo redondeado"/>
          <p:cNvSpPr/>
          <p:nvPr/>
        </p:nvSpPr>
        <p:spPr>
          <a:xfrm>
            <a:off x="1749486" y="2846399"/>
            <a:ext cx="1182154" cy="544218"/>
          </a:xfrm>
          <a:prstGeom prst="roundRect">
            <a:avLst/>
          </a:prstGeom>
          <a:solidFill>
            <a:schemeClr val="bg1"/>
          </a:solidFill>
          <a:ln w="38100">
            <a:solidFill>
              <a:srgbClr val="2C90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50" b="1" dirty="0">
                <a:solidFill>
                  <a:schemeClr val="tx1">
                    <a:lumMod val="95000"/>
                    <a:lumOff val="5000"/>
                  </a:schemeClr>
                </a:solidFill>
              </a:rPr>
              <a:t>ATENCIÓN DEL PUERPERIO</a:t>
            </a:r>
          </a:p>
        </p:txBody>
      </p:sp>
      <p:sp>
        <p:nvSpPr>
          <p:cNvPr id="249" name="248 Rectángulo redondeado"/>
          <p:cNvSpPr/>
          <p:nvPr/>
        </p:nvSpPr>
        <p:spPr>
          <a:xfrm>
            <a:off x="1357388" y="4096886"/>
            <a:ext cx="1182154" cy="512777"/>
          </a:xfrm>
          <a:prstGeom prst="roundRect">
            <a:avLst/>
          </a:prstGeom>
          <a:solidFill>
            <a:schemeClr val="bg1"/>
          </a:solidFill>
          <a:ln w="38100">
            <a:solidFill>
              <a:srgbClr val="2C90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50" b="1" dirty="0">
                <a:solidFill>
                  <a:schemeClr val="tx1">
                    <a:lumMod val="95000"/>
                    <a:lumOff val="5000"/>
                  </a:schemeClr>
                </a:solidFill>
              </a:rPr>
              <a:t>ATENCIÓN DEL RECIÉN NACIDO</a:t>
            </a:r>
          </a:p>
        </p:txBody>
      </p:sp>
      <p:sp>
        <p:nvSpPr>
          <p:cNvPr id="250" name="249 Rectángulo redondeado"/>
          <p:cNvSpPr/>
          <p:nvPr/>
        </p:nvSpPr>
        <p:spPr>
          <a:xfrm>
            <a:off x="7365145" y="1171641"/>
            <a:ext cx="1616623" cy="848319"/>
          </a:xfrm>
          <a:prstGeom prst="roundRect">
            <a:avLst/>
          </a:prstGeom>
          <a:solidFill>
            <a:schemeClr val="bg1"/>
          </a:solidFill>
          <a:ln w="38100">
            <a:solidFill>
              <a:srgbClr val="2C90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50" b="1" dirty="0">
                <a:solidFill>
                  <a:schemeClr val="tx1">
                    <a:lumMod val="95000"/>
                    <a:lumOff val="5000"/>
                  </a:schemeClr>
                </a:solidFill>
              </a:rPr>
              <a:t>CURSO DE PREPARACIÓN PARA LA </a:t>
            </a:r>
            <a:r>
              <a:rPr lang="es-CO" sz="1050" b="1" dirty="0" smtClean="0">
                <a:solidFill>
                  <a:schemeClr val="tx1">
                    <a:lumMod val="95000"/>
                    <a:lumOff val="5000"/>
                  </a:schemeClr>
                </a:solidFill>
              </a:rPr>
              <a:t>MATERNIDAD Y PATERNIDAD</a:t>
            </a:r>
            <a:endParaRPr lang="es-CO" sz="1050" b="1" dirty="0">
              <a:solidFill>
                <a:schemeClr val="tx1">
                  <a:lumMod val="95000"/>
                  <a:lumOff val="5000"/>
                </a:schemeClr>
              </a:solidFill>
            </a:endParaRPr>
          </a:p>
        </p:txBody>
      </p:sp>
      <p:sp>
        <p:nvSpPr>
          <p:cNvPr id="251" name="250 Arco de bloque"/>
          <p:cNvSpPr/>
          <p:nvPr/>
        </p:nvSpPr>
        <p:spPr>
          <a:xfrm rot="5400000">
            <a:off x="6753154" y="1969148"/>
            <a:ext cx="1979974" cy="2145415"/>
          </a:xfrm>
          <a:prstGeom prst="blockArc">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
        <p:nvSpPr>
          <p:cNvPr id="252" name="251 Arco de bloque"/>
          <p:cNvSpPr/>
          <p:nvPr/>
        </p:nvSpPr>
        <p:spPr>
          <a:xfrm rot="16200000">
            <a:off x="675429" y="3460797"/>
            <a:ext cx="1681667" cy="1982392"/>
          </a:xfrm>
          <a:prstGeom prst="blockArc">
            <a:avLst>
              <a:gd name="adj1" fmla="val 10119173"/>
              <a:gd name="adj2" fmla="val 170942"/>
              <a:gd name="adj3" fmla="val 22755"/>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
        <p:nvSpPr>
          <p:cNvPr id="256" name="255 Arco"/>
          <p:cNvSpPr/>
          <p:nvPr/>
        </p:nvSpPr>
        <p:spPr>
          <a:xfrm>
            <a:off x="6557964" y="2255806"/>
            <a:ext cx="2035969" cy="1787096"/>
          </a:xfrm>
          <a:prstGeom prst="arc">
            <a:avLst/>
          </a:prstGeom>
          <a:ln w="38100">
            <a:solidFill>
              <a:schemeClr val="bg1"/>
            </a:solidFill>
            <a:prstDash val="lgDash"/>
          </a:ln>
          <a:scene3d>
            <a:camera prst="orthographicFront">
              <a:rot lat="1800000" lon="0" rev="0"/>
            </a:camera>
            <a:lightRig rig="threePt" dir="t"/>
          </a:scene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257" name="256 Arco"/>
          <p:cNvSpPr/>
          <p:nvPr/>
        </p:nvSpPr>
        <p:spPr>
          <a:xfrm rot="6290076">
            <a:off x="7385771" y="2580933"/>
            <a:ext cx="1239148" cy="1203146"/>
          </a:xfrm>
          <a:prstGeom prst="arc">
            <a:avLst>
              <a:gd name="adj1" fmla="val 15176332"/>
              <a:gd name="adj2" fmla="val 0"/>
            </a:avLst>
          </a:prstGeom>
          <a:ln w="38100">
            <a:solidFill>
              <a:schemeClr val="bg1"/>
            </a:solidFill>
            <a:prstDash val="lgDash"/>
          </a:ln>
          <a:scene3d>
            <a:camera prst="orthographicFront">
              <a:rot lat="1800000" lon="0" rev="0"/>
            </a:camera>
            <a:lightRig rig="threePt" dir="t"/>
          </a:scene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264" name="263 Rectángulo redondeado"/>
          <p:cNvSpPr/>
          <p:nvPr/>
        </p:nvSpPr>
        <p:spPr>
          <a:xfrm>
            <a:off x="5144448" y="2819097"/>
            <a:ext cx="1182154" cy="542601"/>
          </a:xfrm>
          <a:prstGeom prst="roundRect">
            <a:avLst/>
          </a:prstGeom>
          <a:solidFill>
            <a:schemeClr val="bg1"/>
          </a:solidFill>
          <a:ln w="38100">
            <a:solidFill>
              <a:srgbClr val="2C90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50" b="1" dirty="0">
                <a:solidFill>
                  <a:schemeClr val="tx1">
                    <a:lumMod val="95000"/>
                    <a:lumOff val="5000"/>
                  </a:schemeClr>
                </a:solidFill>
              </a:rPr>
              <a:t>ATENCIÓN POR NUTRICIÓN</a:t>
            </a:r>
          </a:p>
        </p:txBody>
      </p:sp>
      <p:sp>
        <p:nvSpPr>
          <p:cNvPr id="212" name="211 Lágrima"/>
          <p:cNvSpPr/>
          <p:nvPr/>
        </p:nvSpPr>
        <p:spPr>
          <a:xfrm rot="8055760">
            <a:off x="8185137" y="2160620"/>
            <a:ext cx="147716" cy="156545"/>
          </a:xfrm>
          <a:prstGeom prst="teardrop">
            <a:avLst>
              <a:gd name="adj" fmla="val 200000"/>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65" name="264 Lágrima"/>
          <p:cNvSpPr/>
          <p:nvPr/>
        </p:nvSpPr>
        <p:spPr>
          <a:xfrm rot="8055760">
            <a:off x="6276475" y="1913356"/>
            <a:ext cx="147716" cy="156545"/>
          </a:xfrm>
          <a:prstGeom prst="teardrop">
            <a:avLst>
              <a:gd name="adj" fmla="val 200000"/>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66" name="265 Lágrima"/>
          <p:cNvSpPr/>
          <p:nvPr/>
        </p:nvSpPr>
        <p:spPr>
          <a:xfrm rot="8055760">
            <a:off x="3852565" y="3495926"/>
            <a:ext cx="147716" cy="156545"/>
          </a:xfrm>
          <a:prstGeom prst="teardrop">
            <a:avLst>
              <a:gd name="adj" fmla="val 200000"/>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67" name="266 Rectángulo redondeado"/>
          <p:cNvSpPr/>
          <p:nvPr/>
        </p:nvSpPr>
        <p:spPr>
          <a:xfrm>
            <a:off x="4750670" y="4120187"/>
            <a:ext cx="1182154" cy="485903"/>
          </a:xfrm>
          <a:prstGeom prst="roundRect">
            <a:avLst/>
          </a:prstGeom>
          <a:solidFill>
            <a:schemeClr val="bg1"/>
          </a:solidFill>
          <a:ln w="38100">
            <a:solidFill>
              <a:srgbClr val="2C90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50" b="1" dirty="0">
                <a:solidFill>
                  <a:schemeClr val="tx1">
                    <a:lumMod val="95000"/>
                    <a:lumOff val="5000"/>
                  </a:schemeClr>
                </a:solidFill>
              </a:rPr>
              <a:t>ATENCIÓN DE LA FAMILIA</a:t>
            </a:r>
          </a:p>
        </p:txBody>
      </p:sp>
      <p:sp>
        <p:nvSpPr>
          <p:cNvPr id="268" name="267 Rectángulo redondeado"/>
          <p:cNvSpPr/>
          <p:nvPr/>
        </p:nvSpPr>
        <p:spPr>
          <a:xfrm>
            <a:off x="6182991" y="4120187"/>
            <a:ext cx="1182154" cy="482331"/>
          </a:xfrm>
          <a:prstGeom prst="roundRect">
            <a:avLst/>
          </a:prstGeom>
          <a:solidFill>
            <a:schemeClr val="bg1"/>
          </a:solidFill>
          <a:ln w="38100">
            <a:solidFill>
              <a:srgbClr val="2C90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50" b="1" dirty="0">
                <a:solidFill>
                  <a:schemeClr val="tx1">
                    <a:lumMod val="95000"/>
                    <a:lumOff val="5000"/>
                  </a:schemeClr>
                </a:solidFill>
              </a:rPr>
              <a:t>ATENCIÓN A LA COMUNIDAD</a:t>
            </a:r>
          </a:p>
        </p:txBody>
      </p:sp>
      <p:sp>
        <p:nvSpPr>
          <p:cNvPr id="286" name="285 Forma libre"/>
          <p:cNvSpPr/>
          <p:nvPr/>
        </p:nvSpPr>
        <p:spPr>
          <a:xfrm rot="21385226">
            <a:off x="2864875" y="1487743"/>
            <a:ext cx="1338416" cy="696862"/>
          </a:xfrm>
          <a:custGeom>
            <a:avLst/>
            <a:gdLst>
              <a:gd name="connsiteX0" fmla="*/ 0 w 1784555"/>
              <a:gd name="connsiteY0" fmla="*/ 929149 h 929149"/>
              <a:gd name="connsiteX1" fmla="*/ 176981 w 1784555"/>
              <a:gd name="connsiteY1" fmla="*/ 707923 h 929149"/>
              <a:gd name="connsiteX2" fmla="*/ 663678 w 1784555"/>
              <a:gd name="connsiteY2" fmla="*/ 486697 h 929149"/>
              <a:gd name="connsiteX3" fmla="*/ 1283110 w 1784555"/>
              <a:gd name="connsiteY3" fmla="*/ 309716 h 929149"/>
              <a:gd name="connsiteX4" fmla="*/ 1784555 w 1784555"/>
              <a:gd name="connsiteY4" fmla="*/ 0 h 929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4555" h="929149">
                <a:moveTo>
                  <a:pt x="0" y="929149"/>
                </a:moveTo>
                <a:cubicBezTo>
                  <a:pt x="33184" y="855407"/>
                  <a:pt x="66368" y="781665"/>
                  <a:pt x="176981" y="707923"/>
                </a:cubicBezTo>
                <a:cubicBezTo>
                  <a:pt x="287594" y="634181"/>
                  <a:pt x="479323" y="553065"/>
                  <a:pt x="663678" y="486697"/>
                </a:cubicBezTo>
                <a:cubicBezTo>
                  <a:pt x="848033" y="420329"/>
                  <a:pt x="1096297" y="390832"/>
                  <a:pt x="1283110" y="309716"/>
                </a:cubicBezTo>
                <a:cubicBezTo>
                  <a:pt x="1469923" y="228600"/>
                  <a:pt x="1698523" y="58993"/>
                  <a:pt x="1784555" y="0"/>
                </a:cubicBezTo>
              </a:path>
            </a:pathLst>
          </a:custGeom>
          <a:ln w="38100">
            <a:solidFill>
              <a:schemeClr val="bg1"/>
            </a:solidFill>
            <a:prstDash val="lgDash"/>
          </a:ln>
          <a:scene3d>
            <a:camera prst="orthographicFront">
              <a:rot lat="1800000" lon="0" rev="0"/>
            </a:camera>
            <a:lightRig rig="threePt" dir="t"/>
          </a:scene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194" name="193 Lágrima"/>
          <p:cNvSpPr/>
          <p:nvPr/>
        </p:nvSpPr>
        <p:spPr>
          <a:xfrm rot="8055760">
            <a:off x="3661645" y="1453615"/>
            <a:ext cx="147716" cy="156545"/>
          </a:xfrm>
          <a:prstGeom prst="teardrop">
            <a:avLst>
              <a:gd name="adj" fmla="val 200000"/>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72" name="271 Rectángulo redondeado"/>
          <p:cNvSpPr/>
          <p:nvPr/>
        </p:nvSpPr>
        <p:spPr>
          <a:xfrm>
            <a:off x="4104924" y="1196575"/>
            <a:ext cx="1326172" cy="556637"/>
          </a:xfrm>
          <a:prstGeom prst="roundRect">
            <a:avLst/>
          </a:prstGeom>
          <a:solidFill>
            <a:schemeClr val="bg1"/>
          </a:solidFill>
          <a:ln w="38100">
            <a:solidFill>
              <a:srgbClr val="2C90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50" b="1" dirty="0">
                <a:solidFill>
                  <a:schemeClr val="tx1">
                    <a:lumMod val="95000"/>
                    <a:lumOff val="5000"/>
                  </a:schemeClr>
                </a:solidFill>
              </a:rPr>
              <a:t>INTERRUPCIÓN VOLUNTARIA DEL EMBARAZO</a:t>
            </a:r>
          </a:p>
        </p:txBody>
      </p:sp>
      <p:sp>
        <p:nvSpPr>
          <p:cNvPr id="287" name="286 Lágrima"/>
          <p:cNvSpPr/>
          <p:nvPr/>
        </p:nvSpPr>
        <p:spPr>
          <a:xfrm rot="8055760">
            <a:off x="2241648" y="3513787"/>
            <a:ext cx="147716" cy="156545"/>
          </a:xfrm>
          <a:prstGeom prst="teardrop">
            <a:avLst>
              <a:gd name="adj" fmla="val 200000"/>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89" name="288 Forma libre"/>
          <p:cNvSpPr/>
          <p:nvPr/>
        </p:nvSpPr>
        <p:spPr>
          <a:xfrm>
            <a:off x="492919" y="3257550"/>
            <a:ext cx="1003697" cy="482204"/>
          </a:xfrm>
          <a:custGeom>
            <a:avLst/>
            <a:gdLst>
              <a:gd name="connsiteX0" fmla="*/ 0 w 1338262"/>
              <a:gd name="connsiteY0" fmla="*/ 0 h 642938"/>
              <a:gd name="connsiteX1" fmla="*/ 428625 w 1338262"/>
              <a:gd name="connsiteY1" fmla="*/ 57150 h 642938"/>
              <a:gd name="connsiteX2" fmla="*/ 828675 w 1338262"/>
              <a:gd name="connsiteY2" fmla="*/ 285750 h 642938"/>
              <a:gd name="connsiteX3" fmla="*/ 1257300 w 1338262"/>
              <a:gd name="connsiteY3" fmla="*/ 485775 h 642938"/>
              <a:gd name="connsiteX4" fmla="*/ 1314450 w 1338262"/>
              <a:gd name="connsiteY4" fmla="*/ 642938 h 642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8262" h="642938">
                <a:moveTo>
                  <a:pt x="0" y="0"/>
                </a:moveTo>
                <a:cubicBezTo>
                  <a:pt x="145256" y="4762"/>
                  <a:pt x="290513" y="9525"/>
                  <a:pt x="428625" y="57150"/>
                </a:cubicBezTo>
                <a:cubicBezTo>
                  <a:pt x="566737" y="104775"/>
                  <a:pt x="690563" y="214313"/>
                  <a:pt x="828675" y="285750"/>
                </a:cubicBezTo>
                <a:cubicBezTo>
                  <a:pt x="966787" y="357187"/>
                  <a:pt x="1176338" y="426244"/>
                  <a:pt x="1257300" y="485775"/>
                </a:cubicBezTo>
                <a:cubicBezTo>
                  <a:pt x="1338262" y="545306"/>
                  <a:pt x="1300163" y="614363"/>
                  <a:pt x="1314450" y="642938"/>
                </a:cubicBezTo>
              </a:path>
            </a:pathLst>
          </a:custGeom>
          <a:ln w="38100">
            <a:solidFill>
              <a:schemeClr val="bg1"/>
            </a:solidFill>
            <a:prstDash val="lgDash"/>
          </a:ln>
          <a:scene3d>
            <a:camera prst="orthographicFront">
              <a:rot lat="1800000" lon="0" rev="0"/>
            </a:camera>
            <a:lightRig rig="threePt" dir="t"/>
          </a:scene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290" name="289 Rectángulo redondeado"/>
          <p:cNvSpPr/>
          <p:nvPr/>
        </p:nvSpPr>
        <p:spPr>
          <a:xfrm>
            <a:off x="211927" y="2521061"/>
            <a:ext cx="1256116" cy="629333"/>
          </a:xfrm>
          <a:prstGeom prst="roundRect">
            <a:avLst/>
          </a:prstGeom>
          <a:solidFill>
            <a:schemeClr val="bg1"/>
          </a:solidFill>
          <a:ln w="38100">
            <a:solidFill>
              <a:srgbClr val="2C90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50" b="1" dirty="0">
                <a:solidFill>
                  <a:schemeClr val="tx1">
                    <a:lumMod val="95000"/>
                    <a:lumOff val="5000"/>
                  </a:schemeClr>
                </a:solidFill>
              </a:rPr>
              <a:t>ATENCIÓN DE EMERGENCIAS OBSTÉTRICAS</a:t>
            </a:r>
          </a:p>
        </p:txBody>
      </p:sp>
      <p:sp>
        <p:nvSpPr>
          <p:cNvPr id="291" name="290 Lágrima"/>
          <p:cNvSpPr/>
          <p:nvPr/>
        </p:nvSpPr>
        <p:spPr>
          <a:xfrm rot="8055760">
            <a:off x="695026" y="3188746"/>
            <a:ext cx="147716" cy="156545"/>
          </a:xfrm>
          <a:prstGeom prst="teardrop">
            <a:avLst>
              <a:gd name="adj" fmla="val 200000"/>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92" name="291 Lágrima"/>
          <p:cNvSpPr/>
          <p:nvPr/>
        </p:nvSpPr>
        <p:spPr>
          <a:xfrm rot="8055760">
            <a:off x="1601946" y="4761526"/>
            <a:ext cx="147716" cy="156545"/>
          </a:xfrm>
          <a:prstGeom prst="teardrop">
            <a:avLst>
              <a:gd name="adj" fmla="val 200000"/>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96" name="295 Rectángulo redondeado"/>
          <p:cNvSpPr/>
          <p:nvPr/>
        </p:nvSpPr>
        <p:spPr>
          <a:xfrm>
            <a:off x="2456144" y="5215223"/>
            <a:ext cx="1539405" cy="636304"/>
          </a:xfrm>
          <a:prstGeom prst="roundRect">
            <a:avLst/>
          </a:prstGeom>
          <a:solidFill>
            <a:schemeClr val="bg1"/>
          </a:solidFill>
          <a:ln w="38100">
            <a:solidFill>
              <a:srgbClr val="2C90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50" b="1" dirty="0">
                <a:solidFill>
                  <a:schemeClr val="tx1">
                    <a:lumMod val="95000"/>
                    <a:lumOff val="5000"/>
                  </a:schemeClr>
                </a:solidFill>
              </a:rPr>
              <a:t>COMPLICACIONES </a:t>
            </a:r>
          </a:p>
          <a:p>
            <a:pPr algn="ctr"/>
            <a:r>
              <a:rPr lang="es-CO" sz="1050" b="1" dirty="0">
                <a:solidFill>
                  <a:schemeClr val="tx1">
                    <a:lumMod val="95000"/>
                    <a:lumOff val="5000"/>
                  </a:schemeClr>
                </a:solidFill>
              </a:rPr>
              <a:t>DEL RECIÉN NACIDO</a:t>
            </a:r>
          </a:p>
        </p:txBody>
      </p:sp>
      <p:sp>
        <p:nvSpPr>
          <p:cNvPr id="297" name="296 Lágrima"/>
          <p:cNvSpPr/>
          <p:nvPr/>
        </p:nvSpPr>
        <p:spPr>
          <a:xfrm rot="8055760">
            <a:off x="2208119" y="5368972"/>
            <a:ext cx="147716" cy="156545"/>
          </a:xfrm>
          <a:prstGeom prst="teardrop">
            <a:avLst>
              <a:gd name="adj" fmla="val 200000"/>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98" name="297 Rectángulo redondeado"/>
          <p:cNvSpPr/>
          <p:nvPr/>
        </p:nvSpPr>
        <p:spPr>
          <a:xfrm>
            <a:off x="3046886" y="4080016"/>
            <a:ext cx="1182154" cy="531264"/>
          </a:xfrm>
          <a:prstGeom prst="roundRect">
            <a:avLst/>
          </a:prstGeom>
          <a:solidFill>
            <a:schemeClr val="bg1"/>
          </a:solidFill>
          <a:ln w="38100">
            <a:solidFill>
              <a:srgbClr val="2C90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50" b="1" dirty="0">
                <a:solidFill>
                  <a:schemeClr val="tx1">
                    <a:lumMod val="95000"/>
                    <a:lumOff val="5000"/>
                  </a:schemeClr>
                </a:solidFill>
              </a:rPr>
              <a:t>CONTROL DEL RECIÉN NACIDO</a:t>
            </a:r>
          </a:p>
        </p:txBody>
      </p:sp>
      <p:sp>
        <p:nvSpPr>
          <p:cNvPr id="299" name="298 Lágrima"/>
          <p:cNvSpPr/>
          <p:nvPr/>
        </p:nvSpPr>
        <p:spPr>
          <a:xfrm rot="8055760">
            <a:off x="3548956" y="4746083"/>
            <a:ext cx="147716" cy="156545"/>
          </a:xfrm>
          <a:prstGeom prst="teardrop">
            <a:avLst>
              <a:gd name="adj" fmla="val 200000"/>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00" name="299 Lágrima"/>
          <p:cNvSpPr/>
          <p:nvPr/>
        </p:nvSpPr>
        <p:spPr>
          <a:xfrm rot="8055760">
            <a:off x="5217022" y="4678217"/>
            <a:ext cx="147716" cy="156545"/>
          </a:xfrm>
          <a:prstGeom prst="teardrop">
            <a:avLst>
              <a:gd name="adj" fmla="val 200000"/>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01" name="300 Lágrima"/>
          <p:cNvSpPr/>
          <p:nvPr/>
        </p:nvSpPr>
        <p:spPr>
          <a:xfrm rot="8055760">
            <a:off x="6692206" y="4706792"/>
            <a:ext cx="147716" cy="156545"/>
          </a:xfrm>
          <a:prstGeom prst="teardrop">
            <a:avLst>
              <a:gd name="adj" fmla="val 200000"/>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04" name="303 Forma libre"/>
          <p:cNvSpPr/>
          <p:nvPr/>
        </p:nvSpPr>
        <p:spPr>
          <a:xfrm rot="276960">
            <a:off x="725868" y="3705016"/>
            <a:ext cx="846535" cy="1471040"/>
          </a:xfrm>
          <a:custGeom>
            <a:avLst/>
            <a:gdLst>
              <a:gd name="connsiteX0" fmla="*/ 978694 w 1135857"/>
              <a:gd name="connsiteY0" fmla="*/ 0 h 1690687"/>
              <a:gd name="connsiteX1" fmla="*/ 564357 w 1135857"/>
              <a:gd name="connsiteY1" fmla="*/ 28575 h 1690687"/>
              <a:gd name="connsiteX2" fmla="*/ 221457 w 1135857"/>
              <a:gd name="connsiteY2" fmla="*/ 285750 h 1690687"/>
              <a:gd name="connsiteX3" fmla="*/ 35719 w 1135857"/>
              <a:gd name="connsiteY3" fmla="*/ 542925 h 1690687"/>
              <a:gd name="connsiteX4" fmla="*/ 7144 w 1135857"/>
              <a:gd name="connsiteY4" fmla="*/ 928687 h 1690687"/>
              <a:gd name="connsiteX5" fmla="*/ 50007 w 1135857"/>
              <a:gd name="connsiteY5" fmla="*/ 1214437 h 1690687"/>
              <a:gd name="connsiteX6" fmla="*/ 264319 w 1135857"/>
              <a:gd name="connsiteY6" fmla="*/ 1485900 h 1690687"/>
              <a:gd name="connsiteX7" fmla="*/ 592932 w 1135857"/>
              <a:gd name="connsiteY7" fmla="*/ 1657350 h 1690687"/>
              <a:gd name="connsiteX8" fmla="*/ 1135857 w 1135857"/>
              <a:gd name="connsiteY8" fmla="*/ 1685925 h 169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5857" h="1690687">
                <a:moveTo>
                  <a:pt x="978694" y="0"/>
                </a:moveTo>
                <a:lnTo>
                  <a:pt x="564357" y="28575"/>
                </a:lnTo>
                <a:cubicBezTo>
                  <a:pt x="438151" y="76200"/>
                  <a:pt x="309563" y="200025"/>
                  <a:pt x="221457" y="285750"/>
                </a:cubicBezTo>
                <a:cubicBezTo>
                  <a:pt x="133351" y="371475"/>
                  <a:pt x="71438" y="435769"/>
                  <a:pt x="35719" y="542925"/>
                </a:cubicBezTo>
                <a:cubicBezTo>
                  <a:pt x="0" y="650081"/>
                  <a:pt x="4763" y="816768"/>
                  <a:pt x="7144" y="928687"/>
                </a:cubicBezTo>
                <a:cubicBezTo>
                  <a:pt x="9525" y="1040606"/>
                  <a:pt x="7145" y="1121568"/>
                  <a:pt x="50007" y="1214437"/>
                </a:cubicBezTo>
                <a:cubicBezTo>
                  <a:pt x="92869" y="1307306"/>
                  <a:pt x="173832" y="1412081"/>
                  <a:pt x="264319" y="1485900"/>
                </a:cubicBezTo>
                <a:cubicBezTo>
                  <a:pt x="354806" y="1559719"/>
                  <a:pt x="447676" y="1624013"/>
                  <a:pt x="592932" y="1657350"/>
                </a:cubicBezTo>
                <a:cubicBezTo>
                  <a:pt x="738188" y="1690687"/>
                  <a:pt x="937022" y="1688306"/>
                  <a:pt x="1135857" y="1685925"/>
                </a:cubicBezTo>
              </a:path>
            </a:pathLst>
          </a:custGeom>
          <a:ln w="38100">
            <a:solidFill>
              <a:schemeClr val="bg1"/>
            </a:solidFill>
            <a:prstDash val="lgDash"/>
          </a:ln>
          <a:scene3d>
            <a:camera prst="orthographicFront">
              <a:rot lat="1800000" lon="0" rev="0"/>
            </a:camera>
            <a:lightRig rig="threePt" dir="t"/>
          </a:scene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305" name="304 Forma libre"/>
          <p:cNvSpPr/>
          <p:nvPr/>
        </p:nvSpPr>
        <p:spPr>
          <a:xfrm>
            <a:off x="1510904" y="5111354"/>
            <a:ext cx="857250" cy="578644"/>
          </a:xfrm>
          <a:custGeom>
            <a:avLst/>
            <a:gdLst>
              <a:gd name="connsiteX0" fmla="*/ 0 w 1143000"/>
              <a:gd name="connsiteY0" fmla="*/ 0 h 771525"/>
              <a:gd name="connsiteX1" fmla="*/ 228600 w 1143000"/>
              <a:gd name="connsiteY1" fmla="*/ 200025 h 771525"/>
              <a:gd name="connsiteX2" fmla="*/ 514350 w 1143000"/>
              <a:gd name="connsiteY2" fmla="*/ 385762 h 771525"/>
              <a:gd name="connsiteX3" fmla="*/ 785812 w 1143000"/>
              <a:gd name="connsiteY3" fmla="*/ 557212 h 771525"/>
              <a:gd name="connsiteX4" fmla="*/ 1143000 w 1143000"/>
              <a:gd name="connsiteY4" fmla="*/ 771525 h 771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0" h="771525">
                <a:moveTo>
                  <a:pt x="0" y="0"/>
                </a:moveTo>
                <a:cubicBezTo>
                  <a:pt x="71437" y="67865"/>
                  <a:pt x="142875" y="135731"/>
                  <a:pt x="228600" y="200025"/>
                </a:cubicBezTo>
                <a:cubicBezTo>
                  <a:pt x="314325" y="264319"/>
                  <a:pt x="514350" y="385762"/>
                  <a:pt x="514350" y="385762"/>
                </a:cubicBezTo>
                <a:cubicBezTo>
                  <a:pt x="607218" y="445293"/>
                  <a:pt x="681037" y="492918"/>
                  <a:pt x="785812" y="557212"/>
                </a:cubicBezTo>
                <a:cubicBezTo>
                  <a:pt x="890587" y="621506"/>
                  <a:pt x="1143000" y="771525"/>
                  <a:pt x="1143000" y="771525"/>
                </a:cubicBezTo>
              </a:path>
            </a:pathLst>
          </a:custGeom>
          <a:ln w="38100">
            <a:solidFill>
              <a:schemeClr val="bg1"/>
            </a:solidFill>
            <a:prstDash val="lgDash"/>
          </a:ln>
          <a:scene3d>
            <a:camera prst="orthographicFront">
              <a:rot lat="1800000" lon="0" rev="0"/>
            </a:camera>
            <a:lightRig rig="threePt" dir="t"/>
          </a:scene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pic>
        <p:nvPicPr>
          <p:cNvPr id="306" name="Picture 3" descr="C:\Users\Oscar\Desktop\GESTANTE.png"/>
          <p:cNvPicPr>
            <a:picLocks noChangeAspect="1" noChangeArrowheads="1"/>
          </p:cNvPicPr>
          <p:nvPr/>
        </p:nvPicPr>
        <p:blipFill>
          <a:blip r:embed="rId3" cstate="print">
            <a:clrChange>
              <a:clrFrom>
                <a:srgbClr val="FFFFFF"/>
              </a:clrFrom>
              <a:clrTo>
                <a:srgbClr val="FFFFFF">
                  <a:alpha val="0"/>
                </a:srgbClr>
              </a:clrTo>
            </a:clrChange>
            <a:duotone>
              <a:prstClr val="black"/>
              <a:schemeClr val="accent1">
                <a:tint val="45000"/>
                <a:satMod val="400000"/>
              </a:schemeClr>
            </a:duotone>
          </a:blip>
          <a:srcRect/>
          <a:stretch>
            <a:fillRect/>
          </a:stretch>
        </p:blipFill>
        <p:spPr bwMode="auto">
          <a:xfrm>
            <a:off x="6479319" y="1855085"/>
            <a:ext cx="378619" cy="728663"/>
          </a:xfrm>
          <a:prstGeom prst="rect">
            <a:avLst/>
          </a:prstGeom>
          <a:noFill/>
        </p:spPr>
      </p:pic>
      <p:pic>
        <p:nvPicPr>
          <p:cNvPr id="87044" name="Picture 4"/>
          <p:cNvPicPr>
            <a:picLocks noChangeAspect="1" noChangeArrowheads="1"/>
          </p:cNvPicPr>
          <p:nvPr/>
        </p:nvPicPr>
        <p:blipFill>
          <a:blip r:embed="rId4" cstate="print">
            <a:duotone>
              <a:schemeClr val="accent5">
                <a:shade val="45000"/>
                <a:satMod val="135000"/>
              </a:schemeClr>
              <a:prstClr val="white"/>
            </a:duotone>
            <a:clrChange>
              <a:clrFrom>
                <a:srgbClr val="FFFFFF"/>
              </a:clrFrom>
              <a:clrTo>
                <a:srgbClr val="FFFFFF">
                  <a:alpha val="0"/>
                </a:srgbClr>
              </a:clrTo>
            </a:clrChange>
          </a:blip>
          <a:srcRect/>
          <a:stretch>
            <a:fillRect/>
          </a:stretch>
        </p:blipFill>
        <p:spPr bwMode="auto">
          <a:xfrm>
            <a:off x="667940" y="1516430"/>
            <a:ext cx="500063" cy="942975"/>
          </a:xfrm>
          <a:prstGeom prst="rect">
            <a:avLst/>
          </a:prstGeom>
          <a:noFill/>
        </p:spPr>
      </p:pic>
      <p:pic>
        <p:nvPicPr>
          <p:cNvPr id="309" name="Picture 3" descr="C:\Users\Oscar\Desktop\GESTANTE.png"/>
          <p:cNvPicPr>
            <a:picLocks noChangeAspect="1" noChangeArrowheads="1"/>
          </p:cNvPicPr>
          <p:nvPr/>
        </p:nvPicPr>
        <p:blipFill>
          <a:blip r:embed="rId3" cstate="print">
            <a:clrChange>
              <a:clrFrom>
                <a:srgbClr val="FFFFFF"/>
              </a:clrFrom>
              <a:clrTo>
                <a:srgbClr val="FFFFFF">
                  <a:alpha val="0"/>
                </a:srgbClr>
              </a:clrTo>
            </a:clrChange>
            <a:duotone>
              <a:prstClr val="black"/>
              <a:schemeClr val="accent1">
                <a:tint val="45000"/>
                <a:satMod val="400000"/>
              </a:schemeClr>
            </a:duotone>
          </a:blip>
          <a:srcRect/>
          <a:stretch>
            <a:fillRect/>
          </a:stretch>
        </p:blipFill>
        <p:spPr bwMode="auto">
          <a:xfrm flipH="1">
            <a:off x="6664871" y="3339703"/>
            <a:ext cx="382190" cy="728663"/>
          </a:xfrm>
          <a:prstGeom prst="rect">
            <a:avLst/>
          </a:prstGeom>
          <a:noFill/>
        </p:spPr>
      </p:pic>
      <p:sp>
        <p:nvSpPr>
          <p:cNvPr id="313" name="312 Onda"/>
          <p:cNvSpPr/>
          <p:nvPr/>
        </p:nvSpPr>
        <p:spPr>
          <a:xfrm rot="2325296" flipV="1">
            <a:off x="7175227" y="5032013"/>
            <a:ext cx="1197749" cy="566712"/>
          </a:xfrm>
          <a:prstGeom prst="wave">
            <a:avLst>
              <a:gd name="adj1" fmla="val 12500"/>
              <a:gd name="adj2" fmla="val 3176"/>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cxnSp>
        <p:nvCxnSpPr>
          <p:cNvPr id="162" name="161 Conector recto"/>
          <p:cNvCxnSpPr/>
          <p:nvPr/>
        </p:nvCxnSpPr>
        <p:spPr>
          <a:xfrm>
            <a:off x="1275160" y="5082311"/>
            <a:ext cx="6150769" cy="7611"/>
          </a:xfrm>
          <a:prstGeom prst="line">
            <a:avLst/>
          </a:prstGeom>
          <a:ln w="38100">
            <a:solidFill>
              <a:schemeClr val="bg1"/>
            </a:solidFill>
            <a:prstDash val="lgDash"/>
          </a:ln>
          <a:scene3d>
            <a:camera prst="orthographicFront">
              <a:rot lat="1800000" lon="0" rev="0"/>
            </a:camera>
            <a:lightRig rig="threePt" dir="t"/>
          </a:scene3d>
        </p:spPr>
        <p:style>
          <a:lnRef idx="1">
            <a:schemeClr val="accent1"/>
          </a:lnRef>
          <a:fillRef idx="0">
            <a:schemeClr val="accent1"/>
          </a:fillRef>
          <a:effectRef idx="0">
            <a:schemeClr val="accent1"/>
          </a:effectRef>
          <a:fontRef idx="minor">
            <a:schemeClr val="tx1"/>
          </a:fontRef>
        </p:style>
      </p:cxnSp>
      <p:sp>
        <p:nvSpPr>
          <p:cNvPr id="314" name="313 Forma libre"/>
          <p:cNvSpPr/>
          <p:nvPr/>
        </p:nvSpPr>
        <p:spPr>
          <a:xfrm>
            <a:off x="7533085" y="4682728"/>
            <a:ext cx="610790" cy="385763"/>
          </a:xfrm>
          <a:custGeom>
            <a:avLst/>
            <a:gdLst>
              <a:gd name="connsiteX0" fmla="*/ 0 w 814387"/>
              <a:gd name="connsiteY0" fmla="*/ 514350 h 514350"/>
              <a:gd name="connsiteX1" fmla="*/ 300037 w 814387"/>
              <a:gd name="connsiteY1" fmla="*/ 400050 h 514350"/>
              <a:gd name="connsiteX2" fmla="*/ 614362 w 814387"/>
              <a:gd name="connsiteY2" fmla="*/ 200025 h 514350"/>
              <a:gd name="connsiteX3" fmla="*/ 814387 w 814387"/>
              <a:gd name="connsiteY3" fmla="*/ 0 h 514350"/>
            </a:gdLst>
            <a:ahLst/>
            <a:cxnLst>
              <a:cxn ang="0">
                <a:pos x="connsiteX0" y="connsiteY0"/>
              </a:cxn>
              <a:cxn ang="0">
                <a:pos x="connsiteX1" y="connsiteY1"/>
              </a:cxn>
              <a:cxn ang="0">
                <a:pos x="connsiteX2" y="connsiteY2"/>
              </a:cxn>
              <a:cxn ang="0">
                <a:pos x="connsiteX3" y="connsiteY3"/>
              </a:cxn>
            </a:cxnLst>
            <a:rect l="l" t="t" r="r" b="b"/>
            <a:pathLst>
              <a:path w="814387" h="514350">
                <a:moveTo>
                  <a:pt x="0" y="514350"/>
                </a:moveTo>
                <a:cubicBezTo>
                  <a:pt x="98821" y="483393"/>
                  <a:pt x="197643" y="452437"/>
                  <a:pt x="300037" y="400050"/>
                </a:cubicBezTo>
                <a:cubicBezTo>
                  <a:pt x="402431" y="347663"/>
                  <a:pt x="528637" y="266700"/>
                  <a:pt x="614362" y="200025"/>
                </a:cubicBezTo>
                <a:cubicBezTo>
                  <a:pt x="700087" y="133350"/>
                  <a:pt x="757237" y="66675"/>
                  <a:pt x="814387" y="0"/>
                </a:cubicBezTo>
              </a:path>
            </a:pathLst>
          </a:custGeom>
          <a:ln w="38100">
            <a:solidFill>
              <a:schemeClr val="bg1"/>
            </a:solidFill>
            <a:prstDash val="lgDash"/>
          </a:ln>
          <a:scene3d>
            <a:camera prst="orthographicFront">
              <a:rot lat="1800000" lon="0" rev="0"/>
            </a:camera>
            <a:lightRig rig="threePt" dir="t"/>
          </a:scene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315" name="314 Forma libre"/>
          <p:cNvSpPr/>
          <p:nvPr/>
        </p:nvSpPr>
        <p:spPr>
          <a:xfrm>
            <a:off x="7425929" y="5068491"/>
            <a:ext cx="750094" cy="492919"/>
          </a:xfrm>
          <a:custGeom>
            <a:avLst/>
            <a:gdLst>
              <a:gd name="connsiteX0" fmla="*/ 0 w 1000125"/>
              <a:gd name="connsiteY0" fmla="*/ 0 h 657225"/>
              <a:gd name="connsiteX1" fmla="*/ 385762 w 1000125"/>
              <a:gd name="connsiteY1" fmla="*/ 257175 h 657225"/>
              <a:gd name="connsiteX2" fmla="*/ 700087 w 1000125"/>
              <a:gd name="connsiteY2" fmla="*/ 371475 h 657225"/>
              <a:gd name="connsiteX3" fmla="*/ 1000125 w 1000125"/>
              <a:gd name="connsiteY3" fmla="*/ 657225 h 657225"/>
            </a:gdLst>
            <a:ahLst/>
            <a:cxnLst>
              <a:cxn ang="0">
                <a:pos x="connsiteX0" y="connsiteY0"/>
              </a:cxn>
              <a:cxn ang="0">
                <a:pos x="connsiteX1" y="connsiteY1"/>
              </a:cxn>
              <a:cxn ang="0">
                <a:pos x="connsiteX2" y="connsiteY2"/>
              </a:cxn>
              <a:cxn ang="0">
                <a:pos x="connsiteX3" y="connsiteY3"/>
              </a:cxn>
            </a:cxnLst>
            <a:rect l="l" t="t" r="r" b="b"/>
            <a:pathLst>
              <a:path w="1000125" h="657225">
                <a:moveTo>
                  <a:pt x="0" y="0"/>
                </a:moveTo>
                <a:cubicBezTo>
                  <a:pt x="134540" y="97631"/>
                  <a:pt x="269081" y="195262"/>
                  <a:pt x="385762" y="257175"/>
                </a:cubicBezTo>
                <a:cubicBezTo>
                  <a:pt x="502443" y="319088"/>
                  <a:pt x="597693" y="304800"/>
                  <a:pt x="700087" y="371475"/>
                </a:cubicBezTo>
                <a:cubicBezTo>
                  <a:pt x="802481" y="438150"/>
                  <a:pt x="901303" y="547687"/>
                  <a:pt x="1000125" y="657225"/>
                </a:cubicBezTo>
              </a:path>
            </a:pathLst>
          </a:custGeom>
          <a:ln w="38100">
            <a:solidFill>
              <a:schemeClr val="bg1"/>
            </a:solidFill>
            <a:prstDash val="lgDash"/>
          </a:ln>
          <a:scene3d>
            <a:camera prst="orthographicFront">
              <a:rot lat="1800000" lon="0" rev="0"/>
            </a:camera>
            <a:lightRig rig="threePt" dir="t"/>
          </a:scene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grpSp>
        <p:nvGrpSpPr>
          <p:cNvPr id="316" name="48 Grupo"/>
          <p:cNvGrpSpPr/>
          <p:nvPr/>
        </p:nvGrpSpPr>
        <p:grpSpPr>
          <a:xfrm>
            <a:off x="8106500" y="4998923"/>
            <a:ext cx="217712" cy="212271"/>
            <a:chOff x="8062686" y="1110343"/>
            <a:chExt cx="377371" cy="362857"/>
          </a:xfrm>
        </p:grpSpPr>
        <p:grpSp>
          <p:nvGrpSpPr>
            <p:cNvPr id="317" name="27 Grupo"/>
            <p:cNvGrpSpPr/>
            <p:nvPr/>
          </p:nvGrpSpPr>
          <p:grpSpPr>
            <a:xfrm>
              <a:off x="8084458" y="1219199"/>
              <a:ext cx="348342" cy="174172"/>
              <a:chOff x="7460341" y="1930401"/>
              <a:chExt cx="551542" cy="333828"/>
            </a:xfrm>
          </p:grpSpPr>
          <p:sp>
            <p:nvSpPr>
              <p:cNvPr id="319" name="318 Proceso"/>
              <p:cNvSpPr/>
              <p:nvPr/>
            </p:nvSpPr>
            <p:spPr>
              <a:xfrm>
                <a:off x="7518400" y="1944914"/>
                <a:ext cx="420914" cy="319315"/>
              </a:xfrm>
              <a:prstGeom prst="flowChartProcess">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20" name="319 Triángulo isósceles"/>
              <p:cNvSpPr/>
              <p:nvPr/>
            </p:nvSpPr>
            <p:spPr>
              <a:xfrm rot="10800000">
                <a:off x="7460341" y="1930401"/>
                <a:ext cx="551542" cy="188683"/>
              </a:xfrm>
              <a:prstGeom prst="triangle">
                <a:avLst/>
              </a:prstGeom>
              <a:solidFill>
                <a:schemeClr val="accent4">
                  <a:lumMod val="75000"/>
                </a:schemeClr>
              </a:solidFill>
              <a:ln w="28575">
                <a:solidFill>
                  <a:srgbClr val="F3FA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grpSp>
        <p:sp>
          <p:nvSpPr>
            <p:cNvPr id="318" name="317 Elipse"/>
            <p:cNvSpPr/>
            <p:nvPr/>
          </p:nvSpPr>
          <p:spPr>
            <a:xfrm>
              <a:off x="8062686" y="1110343"/>
              <a:ext cx="377371" cy="362857"/>
            </a:xfrm>
            <a:prstGeom prst="ellipse">
              <a:avLst/>
            </a:prstGeom>
            <a:noFill/>
            <a:ln w="38100" cmpd="dbl">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grpSp>
      <p:sp>
        <p:nvSpPr>
          <p:cNvPr id="321" name="320 Rectángulo redondeado"/>
          <p:cNvSpPr/>
          <p:nvPr/>
        </p:nvSpPr>
        <p:spPr>
          <a:xfrm>
            <a:off x="7729534" y="4068366"/>
            <a:ext cx="1360886" cy="640742"/>
          </a:xfrm>
          <a:prstGeom prst="roundRect">
            <a:avLst/>
          </a:prstGeom>
          <a:solidFill>
            <a:schemeClr val="bg1"/>
          </a:solidFill>
          <a:ln w="38100">
            <a:solidFill>
              <a:srgbClr val="2C90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50" b="1" dirty="0">
                <a:solidFill>
                  <a:schemeClr val="tx1">
                    <a:lumMod val="95000"/>
                    <a:lumOff val="5000"/>
                  </a:schemeClr>
                </a:solidFill>
              </a:rPr>
              <a:t>RIAPMS – PRIMERA INFANCIA</a:t>
            </a:r>
          </a:p>
        </p:txBody>
      </p:sp>
      <p:sp>
        <p:nvSpPr>
          <p:cNvPr id="322" name="321 Rectángulo redondeado"/>
          <p:cNvSpPr/>
          <p:nvPr/>
        </p:nvSpPr>
        <p:spPr>
          <a:xfrm>
            <a:off x="8051008" y="5357815"/>
            <a:ext cx="1003697" cy="525066"/>
          </a:xfrm>
          <a:prstGeom prst="roundRect">
            <a:avLst/>
          </a:prstGeom>
          <a:solidFill>
            <a:schemeClr val="bg1"/>
          </a:solidFill>
          <a:ln w="38100">
            <a:solidFill>
              <a:srgbClr val="2C90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50" b="1" dirty="0">
                <a:solidFill>
                  <a:schemeClr val="tx1">
                    <a:lumMod val="95000"/>
                    <a:lumOff val="5000"/>
                  </a:schemeClr>
                </a:solidFill>
              </a:rPr>
              <a:t>RIAPMS</a:t>
            </a:r>
          </a:p>
          <a:p>
            <a:pPr algn="ctr"/>
            <a:r>
              <a:rPr lang="es-CO" sz="788" b="1" dirty="0">
                <a:solidFill>
                  <a:schemeClr val="tx1">
                    <a:lumMod val="95000"/>
                    <a:lumOff val="5000"/>
                  </a:schemeClr>
                </a:solidFill>
              </a:rPr>
              <a:t>Adolescencia</a:t>
            </a:r>
          </a:p>
          <a:p>
            <a:pPr algn="ctr"/>
            <a:r>
              <a:rPr lang="es-CO" sz="788" b="1" dirty="0">
                <a:solidFill>
                  <a:schemeClr val="tx1">
                    <a:lumMod val="95000"/>
                    <a:lumOff val="5000"/>
                  </a:schemeClr>
                </a:solidFill>
              </a:rPr>
              <a:t>Juventud</a:t>
            </a:r>
          </a:p>
          <a:p>
            <a:pPr algn="ctr"/>
            <a:r>
              <a:rPr lang="es-CO" sz="788" b="1" dirty="0">
                <a:solidFill>
                  <a:schemeClr val="tx1">
                    <a:lumMod val="95000"/>
                    <a:lumOff val="5000"/>
                  </a:schemeClr>
                </a:solidFill>
              </a:rPr>
              <a:t>Adultez</a:t>
            </a:r>
          </a:p>
        </p:txBody>
      </p:sp>
      <p:sp>
        <p:nvSpPr>
          <p:cNvPr id="323" name="322 Lágrima"/>
          <p:cNvSpPr/>
          <p:nvPr/>
        </p:nvSpPr>
        <p:spPr>
          <a:xfrm rot="8055760">
            <a:off x="7674472" y="4735367"/>
            <a:ext cx="147716" cy="156545"/>
          </a:xfrm>
          <a:prstGeom prst="teardrop">
            <a:avLst>
              <a:gd name="adj" fmla="val 200000"/>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24" name="323 Lágrima"/>
          <p:cNvSpPr/>
          <p:nvPr/>
        </p:nvSpPr>
        <p:spPr>
          <a:xfrm rot="8055760">
            <a:off x="7856637" y="5271148"/>
            <a:ext cx="147716" cy="156545"/>
          </a:xfrm>
          <a:prstGeom prst="teardrop">
            <a:avLst>
              <a:gd name="adj" fmla="val 200000"/>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87046" name="Picture 6"/>
          <p:cNvPicPr>
            <a:picLocks noChangeAspect="1" noChangeArrowheads="1"/>
          </p:cNvPicPr>
          <p:nvPr/>
        </p:nvPicPr>
        <p:blipFill>
          <a:blip r:embed="rId5" cstate="print">
            <a:clrChange>
              <a:clrFrom>
                <a:srgbClr val="FFFFFF"/>
              </a:clrFrom>
              <a:clrTo>
                <a:srgbClr val="FFFFFF">
                  <a:alpha val="0"/>
                </a:srgbClr>
              </a:clrTo>
            </a:clrChange>
            <a:duotone>
              <a:schemeClr val="accent5">
                <a:shade val="45000"/>
                <a:satMod val="135000"/>
              </a:schemeClr>
              <a:prstClr val="white"/>
            </a:duotone>
          </a:blip>
          <a:srcRect/>
          <a:stretch>
            <a:fillRect/>
          </a:stretch>
        </p:blipFill>
        <p:spPr bwMode="auto">
          <a:xfrm>
            <a:off x="1264778" y="3236864"/>
            <a:ext cx="422952" cy="748590"/>
          </a:xfrm>
          <a:prstGeom prst="rect">
            <a:avLst/>
          </a:prstGeom>
          <a:noFill/>
          <a:ln w="9525">
            <a:noFill/>
            <a:miter lim="800000"/>
            <a:headEnd/>
            <a:tailEnd/>
          </a:ln>
        </p:spPr>
      </p:pic>
      <p:pic>
        <p:nvPicPr>
          <p:cNvPr id="325" name="Picture 2"/>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4813459" y="5689998"/>
            <a:ext cx="2912507" cy="276463"/>
          </a:xfrm>
          <a:prstGeom prst="rect">
            <a:avLst/>
          </a:prstGeom>
          <a:noFill/>
          <a:ln w="9525">
            <a:noFill/>
            <a:miter lim="800000"/>
            <a:headEnd/>
            <a:tailEnd/>
          </a:ln>
        </p:spPr>
      </p:pic>
      <p:sp>
        <p:nvSpPr>
          <p:cNvPr id="70" name="CuadroTexto 69"/>
          <p:cNvSpPr txBox="1"/>
          <p:nvPr/>
        </p:nvSpPr>
        <p:spPr>
          <a:xfrm>
            <a:off x="7347857" y="6127897"/>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sp>
        <p:nvSpPr>
          <p:cNvPr id="2" name="Rayo 1"/>
          <p:cNvSpPr/>
          <p:nvPr/>
        </p:nvSpPr>
        <p:spPr>
          <a:xfrm>
            <a:off x="5518842" y="1281391"/>
            <a:ext cx="682491" cy="826778"/>
          </a:xfrm>
          <a:prstGeom prst="lightningBol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s-CO"/>
          </a:p>
        </p:txBody>
      </p:sp>
    </p:spTree>
    <p:extLst>
      <p:ext uri="{BB962C8B-B14F-4D97-AF65-F5344CB8AC3E}">
        <p14:creationId xmlns:p14="http://schemas.microsoft.com/office/powerpoint/2010/main" val="7122213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3087 0.04884 L 0.2372 0.04676 " pathEditMode="relative" ptsTypes="AA">
                                      <p:cBhvr>
                                        <p:cTn id="6" dur="2000" fill="hold"/>
                                        <p:tgtEl>
                                          <p:spTgt spid="87044"/>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0.29816 0.04676 L 0.56194 0.04676 " pathEditMode="relative" ptsTypes="AA">
                                      <p:cBhvr>
                                        <p:cTn id="10" dur="2000" fill="hold"/>
                                        <p:tgtEl>
                                          <p:spTgt spid="87044"/>
                                        </p:tgtEl>
                                        <p:attrNameLst>
                                          <p:attrName>ppt_x</p:attrName>
                                          <p:attrName>ppt_y</p:attrName>
                                        </p:attrNameLst>
                                      </p:cBhvr>
                                    </p:animMotion>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87044"/>
                                        </p:tgtEl>
                                        <p:attrNameLst>
                                          <p:attrName>style.visibility</p:attrName>
                                        </p:attrNameLst>
                                      </p:cBhvr>
                                      <p:to>
                                        <p:strVal val="hidden"/>
                                      </p:to>
                                    </p:set>
                                  </p:childTnLst>
                                </p:cTn>
                              </p:par>
                            </p:childTnLst>
                          </p:cTn>
                        </p:par>
                        <p:par>
                          <p:cTn id="15" fill="hold">
                            <p:stCondLst>
                              <p:cond delay="0"/>
                            </p:stCondLst>
                            <p:childTnLst>
                              <p:par>
                                <p:cTn id="16" presetID="1" presetClass="entr" presetSubtype="0" fill="hold" nodeType="afterEffect">
                                  <p:stCondLst>
                                    <p:cond delay="0"/>
                                  </p:stCondLst>
                                  <p:childTnLst>
                                    <p:set>
                                      <p:cBhvr>
                                        <p:cTn id="17" dur="1" fill="hold">
                                          <p:stCondLst>
                                            <p:cond delay="0"/>
                                          </p:stCondLst>
                                        </p:cTn>
                                        <p:tgtEl>
                                          <p:spTgt spid="30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0" presetClass="path" presetSubtype="0" accel="50000" decel="50000" fill="hold" nodeType="clickEffect">
                                  <p:stCondLst>
                                    <p:cond delay="0"/>
                                  </p:stCondLst>
                                  <p:childTnLst>
                                    <p:animMotion origin="layout" path="M 3.33333E-6 -1.11111E-6 C 0.04739 -0.00092 0.09548 -0.00231 0.12621 0.01528 C 0.15729 0.03333 0.18055 0.07732 0.18489 0.1081 C 0.18906 0.13889 0.17691 0.18171 0.15208 0.20046 C 0.12743 0.21898 0.05486 0.21505 0.03646 0.21898 " pathEditMode="relative" rAng="0" ptsTypes="AAAAA">
                                      <p:cBhvr>
                                        <p:cTn id="21" dur="2000" fill="hold"/>
                                        <p:tgtEl>
                                          <p:spTgt spid="306"/>
                                        </p:tgtEl>
                                        <p:attrNameLst>
                                          <p:attrName>ppt_x</p:attrName>
                                          <p:attrName>ppt_y</p:attrName>
                                        </p:attrNameLst>
                                      </p:cBhvr>
                                      <p:rCtr x="9271" y="10903"/>
                                    </p:animMotion>
                                  </p:childTnLst>
                                </p:cTn>
                              </p:par>
                            </p:childTnLst>
                          </p:cTn>
                        </p:par>
                      </p:childTnLst>
                    </p:cTn>
                  </p:par>
                  <p:par>
                    <p:cTn id="22" fill="hold">
                      <p:stCondLst>
                        <p:cond delay="indefinite"/>
                      </p:stCondLst>
                      <p:childTnLst>
                        <p:par>
                          <p:cTn id="23" fill="hold">
                            <p:stCondLst>
                              <p:cond delay="0"/>
                            </p:stCondLst>
                            <p:childTnLst>
                              <p:par>
                                <p:cTn id="24" presetID="1" presetClass="exit" presetSubtype="0" fill="hold" nodeType="clickEffect">
                                  <p:stCondLst>
                                    <p:cond delay="0"/>
                                  </p:stCondLst>
                                  <p:childTnLst>
                                    <p:set>
                                      <p:cBhvr>
                                        <p:cTn id="25" dur="1" fill="hold">
                                          <p:stCondLst>
                                            <p:cond delay="0"/>
                                          </p:stCondLst>
                                        </p:cTn>
                                        <p:tgtEl>
                                          <p:spTgt spid="306"/>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09"/>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0" presetClass="path" presetSubtype="0" accel="50000" decel="50000" fill="hold" nodeType="clickEffect">
                                  <p:stCondLst>
                                    <p:cond delay="0"/>
                                  </p:stCondLst>
                                  <p:childTnLst>
                                    <p:animMotion origin="layout" path="M -0.03368 -0.00348 L -0.45451 -0.00348 " pathEditMode="relative" rAng="0" ptsTypes="AA">
                                      <p:cBhvr>
                                        <p:cTn id="33" dur="2000" fill="hold"/>
                                        <p:tgtEl>
                                          <p:spTgt spid="309"/>
                                        </p:tgtEl>
                                        <p:attrNameLst>
                                          <p:attrName>ppt_x</p:attrName>
                                          <p:attrName>ppt_y</p:attrName>
                                        </p:attrNameLst>
                                      </p:cBhvr>
                                      <p:rCtr x="-21042" y="0"/>
                                    </p:animMotion>
                                  </p:childTnLst>
                                </p:cTn>
                              </p:par>
                            </p:childTnLst>
                          </p:cTn>
                        </p:par>
                      </p:childTnLst>
                    </p:cTn>
                  </p:par>
                  <p:par>
                    <p:cTn id="34" fill="hold">
                      <p:stCondLst>
                        <p:cond delay="indefinite"/>
                      </p:stCondLst>
                      <p:childTnLst>
                        <p:par>
                          <p:cTn id="35" fill="hold">
                            <p:stCondLst>
                              <p:cond delay="0"/>
                            </p:stCondLst>
                            <p:childTnLst>
                              <p:par>
                                <p:cTn id="36" presetID="1" presetClass="exit" presetSubtype="0" fill="hold" nodeType="clickEffect">
                                  <p:stCondLst>
                                    <p:cond delay="0"/>
                                  </p:stCondLst>
                                  <p:childTnLst>
                                    <p:set>
                                      <p:cBhvr>
                                        <p:cTn id="37" dur="1" fill="hold">
                                          <p:stCondLst>
                                            <p:cond delay="0"/>
                                          </p:stCondLst>
                                        </p:cTn>
                                        <p:tgtEl>
                                          <p:spTgt spid="309"/>
                                        </p:tgtEl>
                                        <p:attrNameLst>
                                          <p:attrName>style.visibility</p:attrName>
                                        </p:attrNameLst>
                                      </p:cBhvr>
                                      <p:to>
                                        <p:strVal val="hidden"/>
                                      </p:to>
                                    </p:set>
                                  </p:childTnLst>
                                </p:cTn>
                              </p:par>
                              <p:par>
                                <p:cTn id="38" presetID="1" presetClass="entr" presetSubtype="0" fill="hold" nodeType="withEffect">
                                  <p:stCondLst>
                                    <p:cond delay="0"/>
                                  </p:stCondLst>
                                  <p:childTnLst>
                                    <p:set>
                                      <p:cBhvr>
                                        <p:cTn id="39" dur="1" fill="hold">
                                          <p:stCondLst>
                                            <p:cond delay="0"/>
                                          </p:stCondLst>
                                        </p:cTn>
                                        <p:tgtEl>
                                          <p:spTgt spid="87046"/>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0" presetClass="path" presetSubtype="0" accel="50000" decel="50000" fill="hold" nodeType="clickEffect">
                                  <p:stCondLst>
                                    <p:cond delay="0"/>
                                  </p:stCondLst>
                                  <p:childTnLst>
                                    <p:animMotion origin="layout" path="M -3.05556E-6 4.44444E-6 C -0.02777 0.02453 -0.05538 0.0493 -0.06597 0.0743 C -0.07656 0.0993 -0.07083 0.12824 -0.06354 0.15023 C -0.05607 0.17245 -0.03819 0.19722 -0.02205 0.20787 C -0.00573 0.21851 0.01407 0.21643 0.03386 0.21458 " pathEditMode="relative" rAng="0" ptsTypes="AAAAA">
                                      <p:cBhvr>
                                        <p:cTn id="43" dur="2000" fill="hold"/>
                                        <p:tgtEl>
                                          <p:spTgt spid="87046"/>
                                        </p:tgtEl>
                                        <p:attrNameLst>
                                          <p:attrName>ppt_x</p:attrName>
                                          <p:attrName>ppt_y</p:attrName>
                                        </p:attrNameLst>
                                      </p:cBhvr>
                                      <p:rCtr x="-1910" y="10810"/>
                                    </p:animMotion>
                                  </p:childTnLst>
                                </p:cTn>
                              </p:par>
                            </p:childTnLst>
                          </p:cTn>
                        </p:par>
                      </p:childTnLst>
                    </p:cTn>
                  </p:par>
                  <p:par>
                    <p:cTn id="44" fill="hold">
                      <p:stCondLst>
                        <p:cond delay="indefinite"/>
                      </p:stCondLst>
                      <p:childTnLst>
                        <p:par>
                          <p:cTn id="45" fill="hold">
                            <p:stCondLst>
                              <p:cond delay="0"/>
                            </p:stCondLst>
                            <p:childTnLst>
                              <p:par>
                                <p:cTn id="46" presetID="1" presetClass="exit" presetSubtype="0" fill="hold" nodeType="clickEffect">
                                  <p:stCondLst>
                                    <p:cond delay="0"/>
                                  </p:stCondLst>
                                  <p:childTnLst>
                                    <p:set>
                                      <p:cBhvr>
                                        <p:cTn id="47" dur="1" fill="hold">
                                          <p:stCondLst>
                                            <p:cond delay="0"/>
                                          </p:stCondLst>
                                        </p:cTn>
                                        <p:tgtEl>
                                          <p:spTgt spid="87046"/>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Interfaz de usuario gráfica, Sitio web&#10;&#10;Descripción generada automáticamente">
            <a:extLst>
              <a:ext uri="{FF2B5EF4-FFF2-40B4-BE49-F238E27FC236}">
                <a16:creationId xmlns="" xmlns:a16="http://schemas.microsoft.com/office/drawing/2014/main" id="{9F5AF904-8FBA-4464-9611-429197825BF2}"/>
              </a:ext>
            </a:extLst>
          </p:cNvPr>
          <p:cNvPicPr>
            <a:picLocks noChangeAspect="1"/>
          </p:cNvPicPr>
          <p:nvPr/>
        </p:nvPicPr>
        <p:blipFill rotWithShape="1">
          <a:blip r:embed="rId2">
            <a:extLst>
              <a:ext uri="{28A0092B-C50C-407E-A947-70E740481C1C}">
                <a14:useLocalDpi xmlns:a14="http://schemas.microsoft.com/office/drawing/2010/main" val="0"/>
              </a:ext>
            </a:extLst>
          </a:blip>
          <a:srcRect b="13265"/>
          <a:stretch/>
        </p:blipFill>
        <p:spPr>
          <a:xfrm>
            <a:off x="0" y="365126"/>
            <a:ext cx="9143999" cy="5906465"/>
          </a:xfrm>
          <a:prstGeom prst="rect">
            <a:avLst/>
          </a:prstGeom>
        </p:spPr>
      </p:pic>
      <p:sp>
        <p:nvSpPr>
          <p:cNvPr id="6" name="CuadroTexto 5"/>
          <p:cNvSpPr txBox="1"/>
          <p:nvPr/>
        </p:nvSpPr>
        <p:spPr>
          <a:xfrm>
            <a:off x="7347857" y="6096000"/>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sp>
        <p:nvSpPr>
          <p:cNvPr id="3" name="Marcador de contenido 2"/>
          <p:cNvSpPr>
            <a:spLocks noGrp="1"/>
          </p:cNvSpPr>
          <p:nvPr>
            <p:ph idx="1"/>
          </p:nvPr>
        </p:nvSpPr>
        <p:spPr>
          <a:xfrm>
            <a:off x="2546904" y="2452465"/>
            <a:ext cx="3287368" cy="1822036"/>
          </a:xfrm>
        </p:spPr>
        <p:txBody>
          <a:bodyPr>
            <a:noAutofit/>
          </a:bodyPr>
          <a:lstStyle/>
          <a:p>
            <a:pPr marL="0" indent="0" algn="ctr">
              <a:buNone/>
            </a:pPr>
            <a:r>
              <a:rPr lang="es-CO" sz="6000" b="1" spc="50" dirty="0" smtClean="0">
                <a:ln w="0"/>
                <a:solidFill>
                  <a:schemeClr val="bg2"/>
                </a:solidFill>
                <a:effectLst>
                  <a:innerShdw blurRad="63500" dist="50800" dir="13500000">
                    <a:srgbClr val="000000">
                      <a:alpha val="50000"/>
                    </a:srgbClr>
                  </a:innerShdw>
                </a:effectLst>
              </a:rPr>
              <a:t>Control Prenatal</a:t>
            </a:r>
            <a:endParaRPr lang="es-CO" sz="6000" b="1" spc="50" dirty="0">
              <a:ln w="0"/>
              <a:solidFill>
                <a:schemeClr val="bg2"/>
              </a:solidFill>
              <a:effectLst>
                <a:innerShdw blurRad="63500" dist="50800" dir="13500000">
                  <a:srgbClr val="000000">
                    <a:alpha val="50000"/>
                  </a:srgbClr>
                </a:innerShdw>
              </a:effectLst>
            </a:endParaRPr>
          </a:p>
        </p:txBody>
      </p:sp>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38" y="7678"/>
            <a:ext cx="9144000" cy="357448"/>
          </a:xfrm>
          <a:prstGeom prst="rect">
            <a:avLst/>
          </a:prstGeom>
        </p:spPr>
      </p:pic>
    </p:spTree>
    <p:extLst>
      <p:ext uri="{BB962C8B-B14F-4D97-AF65-F5344CB8AC3E}">
        <p14:creationId xmlns:p14="http://schemas.microsoft.com/office/powerpoint/2010/main" val="3816947075"/>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idx="1"/>
            <p:extLst>
              <p:ext uri="{D42A27DB-BD31-4B8C-83A1-F6EECF244321}">
                <p14:modId xmlns:p14="http://schemas.microsoft.com/office/powerpoint/2010/main" val="3829067825"/>
              </p:ext>
            </p:extLst>
          </p:nvPr>
        </p:nvGraphicFramePr>
        <p:xfrm>
          <a:off x="519793" y="1102862"/>
          <a:ext cx="8156121" cy="45250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CuadroTexto 4"/>
          <p:cNvSpPr txBox="1"/>
          <p:nvPr/>
        </p:nvSpPr>
        <p:spPr>
          <a:xfrm>
            <a:off x="7347857" y="6096000"/>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spTree>
    <p:extLst>
      <p:ext uri="{BB962C8B-B14F-4D97-AF65-F5344CB8AC3E}">
        <p14:creationId xmlns:p14="http://schemas.microsoft.com/office/powerpoint/2010/main" val="2254271371"/>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Marcador de contenido 6"/>
          <p:cNvGraphicFramePr>
            <a:graphicFrameLocks noGrp="1"/>
          </p:cNvGraphicFramePr>
          <p:nvPr>
            <p:ph idx="1"/>
            <p:extLst>
              <p:ext uri="{D42A27DB-BD31-4B8C-83A1-F6EECF244321}">
                <p14:modId xmlns:p14="http://schemas.microsoft.com/office/powerpoint/2010/main" val="3058521321"/>
              </p:ext>
            </p:extLst>
          </p:nvPr>
        </p:nvGraphicFramePr>
        <p:xfrm>
          <a:off x="628650" y="1521213"/>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1 Título"/>
          <p:cNvSpPr txBox="1">
            <a:spLocks/>
          </p:cNvSpPr>
          <p:nvPr/>
        </p:nvSpPr>
        <p:spPr>
          <a:xfrm>
            <a:off x="595992" y="256269"/>
            <a:ext cx="7919358" cy="132556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auto">
              <a:spcAft>
                <a:spcPts val="0"/>
              </a:spcAft>
            </a:pPr>
            <a:r>
              <a:rPr lang="es-CO" sz="3600" b="1" dirty="0" smtClean="0">
                <a:solidFill>
                  <a:schemeClr val="accent1"/>
                </a:solidFill>
                <a:latin typeface="Aharoni" panose="02010803020104030203" pitchFamily="2" charset="-79"/>
                <a:cs typeface="Aharoni" panose="02010803020104030203" pitchFamily="2" charset="-79"/>
              </a:rPr>
              <a:t>Duración mínima recomendada</a:t>
            </a:r>
            <a:endParaRPr lang="es-CO" dirty="0"/>
          </a:p>
        </p:txBody>
      </p:sp>
      <p:sp>
        <p:nvSpPr>
          <p:cNvPr id="8" name="CuadroTexto 7"/>
          <p:cNvSpPr txBox="1"/>
          <p:nvPr/>
        </p:nvSpPr>
        <p:spPr>
          <a:xfrm>
            <a:off x="7347857" y="6096000"/>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spTree>
    <p:extLst>
      <p:ext uri="{BB962C8B-B14F-4D97-AF65-F5344CB8AC3E}">
        <p14:creationId xmlns:p14="http://schemas.microsoft.com/office/powerpoint/2010/main" val="1483265940"/>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4">
            <a:extLst>
              <a:ext uri="{FF2B5EF4-FFF2-40B4-BE49-F238E27FC236}">
                <a16:creationId xmlns="" xmlns:a16="http://schemas.microsoft.com/office/drawing/2014/main" id="{920C443C-7BF0-4D37-BD3A-DBE94F20AA46}"/>
              </a:ext>
            </a:extLst>
          </p:cNvPr>
          <p:cNvGraphicFramePr>
            <a:graphicFrameLocks noGrp="1"/>
          </p:cNvGraphicFramePr>
          <p:nvPr>
            <p:extLst>
              <p:ext uri="{D42A27DB-BD31-4B8C-83A1-F6EECF244321}">
                <p14:modId xmlns:p14="http://schemas.microsoft.com/office/powerpoint/2010/main" val="2845727506"/>
              </p:ext>
            </p:extLst>
          </p:nvPr>
        </p:nvGraphicFramePr>
        <p:xfrm>
          <a:off x="293913" y="772886"/>
          <a:ext cx="8588830" cy="5158014"/>
        </p:xfrm>
        <a:graphic>
          <a:graphicData uri="http://schemas.openxmlformats.org/drawingml/2006/table">
            <a:tbl>
              <a:tblPr firstRow="1" bandRow="1">
                <a:tableStyleId>{68D230F3-CF80-4859-8CE7-A43EE81993B5}</a:tableStyleId>
              </a:tblPr>
              <a:tblGrid>
                <a:gridCol w="4294415">
                  <a:extLst>
                    <a:ext uri="{9D8B030D-6E8A-4147-A177-3AD203B41FA5}">
                      <a16:colId xmlns="" xmlns:a16="http://schemas.microsoft.com/office/drawing/2014/main" val="1035700865"/>
                    </a:ext>
                  </a:extLst>
                </a:gridCol>
                <a:gridCol w="4294415">
                  <a:extLst>
                    <a:ext uri="{9D8B030D-6E8A-4147-A177-3AD203B41FA5}">
                      <a16:colId xmlns="" xmlns:a16="http://schemas.microsoft.com/office/drawing/2014/main" val="2596658634"/>
                    </a:ext>
                  </a:extLst>
                </a:gridCol>
              </a:tblGrid>
              <a:tr h="576218">
                <a:tc gridSpan="2">
                  <a:txBody>
                    <a:bodyPr/>
                    <a:lstStyle/>
                    <a:p>
                      <a:pPr algn="ctr"/>
                      <a:r>
                        <a:rPr lang="es-CO" sz="2800" dirty="0"/>
                        <a:t>Atenciones incluidas</a:t>
                      </a:r>
                    </a:p>
                  </a:txBody>
                  <a:tcPr anchor="ctr"/>
                </a:tc>
                <a:tc hMerge="1">
                  <a:txBody>
                    <a:bodyPr/>
                    <a:lstStyle/>
                    <a:p>
                      <a:endParaRPr lang="es-CO" sz="2000" dirty="0"/>
                    </a:p>
                  </a:txBody>
                  <a:tcPr/>
                </a:tc>
                <a:extLst>
                  <a:ext uri="{0D108BD9-81ED-4DB2-BD59-A6C34878D82A}">
                    <a16:rowId xmlns="" xmlns:a16="http://schemas.microsoft.com/office/drawing/2014/main" val="1399565996"/>
                  </a:ext>
                </a:extLst>
              </a:tr>
              <a:tr h="4581796">
                <a:tc>
                  <a:txBody>
                    <a:bodyPr/>
                    <a:lstStyle/>
                    <a:p>
                      <a:pPr marL="342900" lvl="0" indent="-342900">
                        <a:buFont typeface="Wingdings" panose="05000000000000000000" pitchFamily="2" charset="2"/>
                        <a:buChar char="ü"/>
                      </a:pPr>
                      <a:r>
                        <a:rPr lang="es-ES" sz="2000" kern="1200" dirty="0" smtClean="0">
                          <a:solidFill>
                            <a:schemeClr val="tx1"/>
                          </a:solidFill>
                          <a:effectLst/>
                          <a:latin typeface="+mn-lt"/>
                          <a:ea typeface="+mn-ea"/>
                          <a:cs typeface="+mn-cs"/>
                        </a:rPr>
                        <a:t>Asesorar sobre opciones durante el embarazo</a:t>
                      </a:r>
                      <a:endParaRPr lang="es-CO" sz="2000" kern="1200" dirty="0" smtClean="0">
                        <a:solidFill>
                          <a:schemeClr val="tx1"/>
                        </a:solidFill>
                        <a:effectLst/>
                        <a:latin typeface="+mn-lt"/>
                        <a:ea typeface="+mn-ea"/>
                        <a:cs typeface="+mn-cs"/>
                      </a:endParaRPr>
                    </a:p>
                    <a:p>
                      <a:pPr marL="342900" lvl="0" indent="-342900">
                        <a:buFont typeface="Wingdings" panose="05000000000000000000" pitchFamily="2" charset="2"/>
                        <a:buChar char="ü"/>
                      </a:pPr>
                      <a:r>
                        <a:rPr lang="es-ES" sz="2000" kern="1200" dirty="0" smtClean="0">
                          <a:solidFill>
                            <a:schemeClr val="tx1"/>
                          </a:solidFill>
                          <a:effectLst/>
                          <a:latin typeface="+mn-lt"/>
                          <a:ea typeface="+mn-ea"/>
                          <a:cs typeface="+mn-cs"/>
                        </a:rPr>
                        <a:t>Realizar la inscripción de la</a:t>
                      </a:r>
                      <a:r>
                        <a:rPr lang="es-ES" sz="2000" kern="1200" baseline="0" dirty="0" smtClean="0">
                          <a:solidFill>
                            <a:schemeClr val="tx1"/>
                          </a:solidFill>
                          <a:effectLst/>
                          <a:latin typeface="+mn-lt"/>
                          <a:ea typeface="+mn-ea"/>
                          <a:cs typeface="+mn-cs"/>
                        </a:rPr>
                        <a:t> </a:t>
                      </a:r>
                      <a:r>
                        <a:rPr lang="es-ES" sz="2000" kern="1200" dirty="0" smtClean="0">
                          <a:solidFill>
                            <a:schemeClr val="tx1"/>
                          </a:solidFill>
                          <a:effectLst/>
                          <a:latin typeface="+mn-lt"/>
                          <a:ea typeface="+mn-ea"/>
                          <a:cs typeface="+mn-cs"/>
                        </a:rPr>
                        <a:t>gestante en el control prenatal</a:t>
                      </a:r>
                      <a:endParaRPr lang="es-CO" sz="2000" kern="1200" dirty="0" smtClean="0">
                        <a:solidFill>
                          <a:schemeClr val="tx1"/>
                        </a:solidFill>
                        <a:effectLst/>
                        <a:latin typeface="+mn-lt"/>
                        <a:ea typeface="+mn-ea"/>
                        <a:cs typeface="+mn-cs"/>
                      </a:endParaRPr>
                    </a:p>
                    <a:p>
                      <a:pPr marL="285750" indent="-285750" algn="just">
                        <a:buFont typeface="Wingdings" panose="05000000000000000000" pitchFamily="2" charset="2"/>
                        <a:buChar char="ü"/>
                      </a:pPr>
                      <a:r>
                        <a:rPr lang="es-CO" sz="2000" dirty="0" smtClean="0"/>
                        <a:t>Valorar </a:t>
                      </a:r>
                      <a:r>
                        <a:rPr lang="es-CO" sz="2000" dirty="0"/>
                        <a:t>el estado de salud de la gestante.</a:t>
                      </a:r>
                    </a:p>
                    <a:p>
                      <a:pPr marL="285750" indent="-285750" algn="just">
                        <a:buFont typeface="Wingdings" panose="05000000000000000000" pitchFamily="2" charset="2"/>
                        <a:buChar char="ü"/>
                      </a:pPr>
                      <a:r>
                        <a:rPr lang="es-CO" sz="2000" dirty="0"/>
                        <a:t>Identificar factores protectores y de riesgo biológicos y psicosociales</a:t>
                      </a:r>
                    </a:p>
                    <a:p>
                      <a:pPr marL="285750" indent="-285750" algn="just">
                        <a:buFont typeface="Wingdings" panose="05000000000000000000" pitchFamily="2" charset="2"/>
                        <a:buChar char="ü"/>
                      </a:pPr>
                      <a:r>
                        <a:rPr lang="es-CO" sz="2000" dirty="0"/>
                        <a:t>Detectar tempranamente alteraciones</a:t>
                      </a:r>
                    </a:p>
                    <a:p>
                      <a:pPr marL="285750" indent="-285750" algn="just">
                        <a:buFont typeface="Wingdings" panose="05000000000000000000" pitchFamily="2" charset="2"/>
                        <a:buChar char="ü"/>
                      </a:pPr>
                      <a:r>
                        <a:rPr lang="es-CO" sz="2000" dirty="0"/>
                        <a:t>Brindar información en salud </a:t>
                      </a:r>
                    </a:p>
                    <a:p>
                      <a:pPr marL="285750" indent="-285750" algn="just">
                        <a:buFont typeface="Wingdings" panose="05000000000000000000" pitchFamily="2" charset="2"/>
                        <a:buChar char="ü"/>
                      </a:pPr>
                      <a:r>
                        <a:rPr lang="es-CO" sz="2000" dirty="0"/>
                        <a:t>Establecer el plan integral de cuidado</a:t>
                      </a:r>
                      <a:r>
                        <a:rPr lang="es-CO" sz="2000" dirty="0" smtClean="0"/>
                        <a:t>.</a:t>
                      </a:r>
                      <a:endParaRPr lang="es-CO" sz="2000" dirty="0">
                        <a:latin typeface="+mn-lt"/>
                      </a:endParaRPr>
                    </a:p>
                  </a:txBody>
                  <a:tcPr/>
                </a:tc>
                <a:tc>
                  <a:txBody>
                    <a:bodyPr/>
                    <a:lstStyle/>
                    <a:p>
                      <a:pPr marL="285750" indent="-285750" algn="just">
                        <a:buFont typeface="Wingdings" panose="05000000000000000000" pitchFamily="2" charset="2"/>
                        <a:buChar char="ü"/>
                      </a:pPr>
                      <a:r>
                        <a:rPr lang="es-CO" sz="2000" dirty="0" smtClean="0"/>
                        <a:t>10 </a:t>
                      </a:r>
                      <a:r>
                        <a:rPr lang="es-CO" sz="2000" dirty="0"/>
                        <a:t>controles nulíparas y 7 </a:t>
                      </a:r>
                      <a:r>
                        <a:rPr lang="es-CO" sz="2000" dirty="0" smtClean="0"/>
                        <a:t>multíparas.</a:t>
                      </a:r>
                      <a:endParaRPr lang="es-CO" sz="2000" dirty="0"/>
                    </a:p>
                    <a:p>
                      <a:pPr marL="285750" indent="-285750" algn="just">
                        <a:buFont typeface="Wingdings" panose="05000000000000000000" pitchFamily="2" charset="2"/>
                        <a:buChar char="ü"/>
                      </a:pPr>
                      <a:r>
                        <a:rPr lang="es-CO" sz="2000" dirty="0" smtClean="0"/>
                        <a:t>Control Mensual </a:t>
                      </a:r>
                      <a:r>
                        <a:rPr lang="es-CO" sz="2000" dirty="0"/>
                        <a:t>hasta la semana </a:t>
                      </a:r>
                      <a:r>
                        <a:rPr lang="es-CO" sz="2000" dirty="0" smtClean="0"/>
                        <a:t>36,</a:t>
                      </a:r>
                      <a:r>
                        <a:rPr lang="es-CO" sz="2000" baseline="0" dirty="0" smtClean="0"/>
                        <a:t> </a:t>
                      </a:r>
                      <a:r>
                        <a:rPr lang="es-CO" sz="2000" dirty="0" smtClean="0"/>
                        <a:t>en </a:t>
                      </a:r>
                      <a:r>
                        <a:rPr lang="es-CO" sz="2000" dirty="0"/>
                        <a:t>adelante cada 15 días hasta la semana 40</a:t>
                      </a:r>
                    </a:p>
                    <a:p>
                      <a:pPr marL="285750" indent="-285750" algn="just">
                        <a:buFont typeface="Wingdings" panose="05000000000000000000" pitchFamily="2" charset="2"/>
                        <a:buChar char="ü"/>
                      </a:pPr>
                      <a:r>
                        <a:rPr lang="es-CO" sz="2000" dirty="0" smtClean="0"/>
                        <a:t>Escala </a:t>
                      </a:r>
                      <a:r>
                        <a:rPr lang="es-CO" sz="2000" dirty="0"/>
                        <a:t>de Herrera y </a:t>
                      </a:r>
                      <a:r>
                        <a:rPr lang="es-CO" sz="2000" dirty="0" smtClean="0"/>
                        <a:t>Hurtado clasificar cada trimestre de la</a:t>
                      </a:r>
                      <a:r>
                        <a:rPr lang="es-CO" sz="2000" baseline="0" dirty="0" smtClean="0"/>
                        <a:t> gestación </a:t>
                      </a:r>
                    </a:p>
                    <a:p>
                      <a:pPr marL="285750" indent="-285750" algn="just">
                        <a:buFont typeface="Wingdings" panose="05000000000000000000" pitchFamily="2" charset="2"/>
                        <a:buChar char="ü"/>
                      </a:pPr>
                      <a:r>
                        <a:rPr lang="es-ES" sz="2000" baseline="0" dirty="0" smtClean="0"/>
                        <a:t>En la semana </a:t>
                      </a:r>
                      <a:r>
                        <a:rPr lang="es-ES" sz="2000" baseline="0" dirty="0" err="1" smtClean="0"/>
                        <a:t>28s</a:t>
                      </a:r>
                      <a:r>
                        <a:rPr lang="es-ES" sz="2000" baseline="0" dirty="0" smtClean="0"/>
                        <a:t> se debe de realizar presuntas riesgo depresión posparto </a:t>
                      </a:r>
                      <a:endParaRPr lang="es-CO" sz="2000" dirty="0"/>
                    </a:p>
                    <a:p>
                      <a:pPr marL="285750" indent="-285750" algn="just">
                        <a:buFont typeface="Wingdings" panose="05000000000000000000" pitchFamily="2" charset="2"/>
                        <a:buChar char="ü"/>
                      </a:pPr>
                      <a:r>
                        <a:rPr lang="es-CO" sz="2000" dirty="0" smtClean="0"/>
                        <a:t>Paraclínicos</a:t>
                      </a:r>
                      <a:endParaRPr lang="es-CO" sz="2000" dirty="0"/>
                    </a:p>
                    <a:p>
                      <a:pPr marL="285750" indent="-285750" algn="just">
                        <a:buFont typeface="Wingdings" panose="05000000000000000000" pitchFamily="2" charset="2"/>
                        <a:buChar char="ü"/>
                      </a:pPr>
                      <a:r>
                        <a:rPr lang="es-CO" sz="2000" dirty="0"/>
                        <a:t>Micronutrientes </a:t>
                      </a:r>
                    </a:p>
                    <a:p>
                      <a:pPr marL="285750" indent="-285750" algn="just">
                        <a:buFont typeface="Wingdings" panose="05000000000000000000" pitchFamily="2" charset="2"/>
                        <a:buChar char="ü"/>
                      </a:pPr>
                      <a:r>
                        <a:rPr lang="es-CO" sz="2000" dirty="0"/>
                        <a:t>Curso de preparación para la maternidad y la </a:t>
                      </a:r>
                      <a:r>
                        <a:rPr lang="es-CO" sz="2000" dirty="0" smtClean="0"/>
                        <a:t>paternidad</a:t>
                      </a:r>
                      <a:endParaRPr lang="es-CO" sz="2000" dirty="0"/>
                    </a:p>
                  </a:txBody>
                  <a:tcPr/>
                </a:tc>
                <a:extLst>
                  <a:ext uri="{0D108BD9-81ED-4DB2-BD59-A6C34878D82A}">
                    <a16:rowId xmlns="" xmlns:a16="http://schemas.microsoft.com/office/drawing/2014/main" val="970532730"/>
                  </a:ext>
                </a:extLst>
              </a:tr>
            </a:tbl>
          </a:graphicData>
        </a:graphic>
      </p:graphicFrame>
      <p:sp>
        <p:nvSpPr>
          <p:cNvPr id="3" name="CuadroTexto 2"/>
          <p:cNvSpPr txBox="1"/>
          <p:nvPr/>
        </p:nvSpPr>
        <p:spPr>
          <a:xfrm>
            <a:off x="7347857" y="6096000"/>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spTree>
    <p:extLst>
      <p:ext uri="{BB962C8B-B14F-4D97-AF65-F5344CB8AC3E}">
        <p14:creationId xmlns:p14="http://schemas.microsoft.com/office/powerpoint/2010/main" val="2256141354"/>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7347857" y="6096000"/>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sp>
        <p:nvSpPr>
          <p:cNvPr id="7" name="1 Título"/>
          <p:cNvSpPr txBox="1">
            <a:spLocks/>
          </p:cNvSpPr>
          <p:nvPr/>
        </p:nvSpPr>
        <p:spPr>
          <a:xfrm>
            <a:off x="595992" y="256269"/>
            <a:ext cx="7919358" cy="132556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auto">
              <a:spcAft>
                <a:spcPts val="0"/>
              </a:spcAft>
            </a:pPr>
            <a:r>
              <a:rPr lang="es-CO" sz="3600" b="1" dirty="0" smtClean="0">
                <a:solidFill>
                  <a:schemeClr val="accent1"/>
                </a:solidFill>
                <a:cs typeface="Aharoni" panose="02010803020104030203" pitchFamily="2" charset="-79"/>
              </a:rPr>
              <a:t>Primera Consulta Prenatal</a:t>
            </a:r>
            <a:endParaRPr lang="es-CO" dirty="0"/>
          </a:p>
        </p:txBody>
      </p:sp>
      <p:graphicFrame>
        <p:nvGraphicFramePr>
          <p:cNvPr id="9" name="Marcador de contenido 8"/>
          <p:cNvGraphicFramePr>
            <a:graphicFrameLocks noGrp="1"/>
          </p:cNvGraphicFramePr>
          <p:nvPr>
            <p:ph idx="1"/>
            <p:extLst>
              <p:ext uri="{D42A27DB-BD31-4B8C-83A1-F6EECF244321}">
                <p14:modId xmlns:p14="http://schemas.microsoft.com/office/powerpoint/2010/main" val="3961236291"/>
              </p:ext>
            </p:extLst>
          </p:nvPr>
        </p:nvGraphicFramePr>
        <p:xfrm>
          <a:off x="595991" y="1581832"/>
          <a:ext cx="8047265"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65486987"/>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4">
            <a:extLst>
              <a:ext uri="{FF2B5EF4-FFF2-40B4-BE49-F238E27FC236}">
                <a16:creationId xmlns="" xmlns:a16="http://schemas.microsoft.com/office/drawing/2014/main" id="{4B1DF736-D466-4811-AA04-B3995444DBBD}"/>
              </a:ext>
            </a:extLst>
          </p:cNvPr>
          <p:cNvGraphicFramePr>
            <a:graphicFrameLocks noGrp="1"/>
          </p:cNvGraphicFramePr>
          <p:nvPr>
            <p:ph idx="1"/>
            <p:extLst>
              <p:ext uri="{D42A27DB-BD31-4B8C-83A1-F6EECF244321}">
                <p14:modId xmlns:p14="http://schemas.microsoft.com/office/powerpoint/2010/main" val="1457208655"/>
              </p:ext>
            </p:extLst>
          </p:nvPr>
        </p:nvGraphicFramePr>
        <p:xfrm>
          <a:off x="442913" y="560122"/>
          <a:ext cx="8186737" cy="4989892"/>
        </p:xfrm>
        <a:graphic>
          <a:graphicData uri="http://schemas.openxmlformats.org/drawingml/2006/table">
            <a:tbl>
              <a:tblPr firstRow="1" bandRow="1">
                <a:tableStyleId>{21E4AEA4-8DFA-4A89-87EB-49C32662AFE0}</a:tableStyleId>
              </a:tblPr>
              <a:tblGrid>
                <a:gridCol w="4020230">
                  <a:extLst>
                    <a:ext uri="{9D8B030D-6E8A-4147-A177-3AD203B41FA5}">
                      <a16:colId xmlns="" xmlns:a16="http://schemas.microsoft.com/office/drawing/2014/main" val="4226221754"/>
                    </a:ext>
                  </a:extLst>
                </a:gridCol>
                <a:gridCol w="4166507">
                  <a:extLst>
                    <a:ext uri="{9D8B030D-6E8A-4147-A177-3AD203B41FA5}">
                      <a16:colId xmlns="" xmlns:a16="http://schemas.microsoft.com/office/drawing/2014/main" val="934428487"/>
                    </a:ext>
                  </a:extLst>
                </a:gridCol>
              </a:tblGrid>
              <a:tr h="990371">
                <a:tc gridSpan="2">
                  <a:txBody>
                    <a:bodyPr/>
                    <a:lstStyle/>
                    <a:p>
                      <a:pPr algn="ctr"/>
                      <a:r>
                        <a:rPr lang="es-CO" sz="2800" b="0" dirty="0"/>
                        <a:t>Valoración integral </a:t>
                      </a:r>
                      <a:r>
                        <a:rPr lang="es-CO" sz="2800" b="0" dirty="0" smtClean="0"/>
                        <a:t>del estado de salud de la gestante e identificación de factores de riesgo.</a:t>
                      </a:r>
                      <a:r>
                        <a:rPr lang="es-CO" sz="2800" dirty="0" smtClean="0"/>
                        <a:t> </a:t>
                      </a:r>
                      <a:r>
                        <a:rPr lang="es-CO" sz="2800" b="1" dirty="0" smtClean="0"/>
                        <a:t>Anamnesis </a:t>
                      </a:r>
                      <a:endParaRPr lang="es-CO" sz="2800" b="1" dirty="0"/>
                    </a:p>
                  </a:txBody>
                  <a:tcPr/>
                </a:tc>
                <a:tc hMerge="1">
                  <a:txBody>
                    <a:bodyPr/>
                    <a:lstStyle/>
                    <a:p>
                      <a:endParaRPr lang="es-CO" sz="1800" b="0" dirty="0"/>
                    </a:p>
                  </a:txBody>
                  <a:tcPr/>
                </a:tc>
                <a:extLst>
                  <a:ext uri="{0D108BD9-81ED-4DB2-BD59-A6C34878D82A}">
                    <a16:rowId xmlns="" xmlns:a16="http://schemas.microsoft.com/office/drawing/2014/main" val="1078254633"/>
                  </a:ext>
                </a:extLst>
              </a:tr>
              <a:tr h="580500">
                <a:tc>
                  <a:txBody>
                    <a:bodyPr/>
                    <a:lstStyle/>
                    <a:p>
                      <a:r>
                        <a:rPr lang="es-CO" sz="2400" b="0" dirty="0" smtClean="0"/>
                        <a:t>Antecedentes </a:t>
                      </a:r>
                      <a:r>
                        <a:rPr lang="es-CO" sz="2400" b="0" dirty="0"/>
                        <a:t>personales</a:t>
                      </a:r>
                    </a:p>
                  </a:txBody>
                  <a:tcPr anchor="ctr"/>
                </a:tc>
                <a:tc>
                  <a:txBody>
                    <a:bodyPr/>
                    <a:lstStyle/>
                    <a:p>
                      <a:r>
                        <a:rPr lang="es-CO" sz="2400" b="0" kern="1200" dirty="0">
                          <a:solidFill>
                            <a:schemeClr val="dk1"/>
                          </a:solidFill>
                        </a:rPr>
                        <a:t>Gestación actual</a:t>
                      </a:r>
                      <a:endParaRPr lang="es-CO" sz="2400" b="0" dirty="0"/>
                    </a:p>
                  </a:txBody>
                  <a:tcPr anchor="ctr"/>
                </a:tc>
                <a:extLst>
                  <a:ext uri="{0D108BD9-81ED-4DB2-BD59-A6C34878D82A}">
                    <a16:rowId xmlns="" xmlns:a16="http://schemas.microsoft.com/office/drawing/2014/main" val="1194760316"/>
                  </a:ext>
                </a:extLst>
              </a:tr>
              <a:tr h="862581">
                <a:tc>
                  <a:txBody>
                    <a:bodyPr/>
                    <a:lstStyle/>
                    <a:p>
                      <a:r>
                        <a:rPr lang="es-MX" sz="2400" b="0" kern="1200" dirty="0">
                          <a:solidFill>
                            <a:schemeClr val="dk1"/>
                          </a:solidFill>
                        </a:rPr>
                        <a:t>Antecedentes ginecológicos</a:t>
                      </a:r>
                      <a:endParaRPr lang="es-CO" sz="2400" b="0" dirty="0"/>
                    </a:p>
                  </a:txBody>
                  <a:tcPr anchor="ctr"/>
                </a:tc>
                <a:tc>
                  <a:txBody>
                    <a:bodyPr/>
                    <a:lstStyle/>
                    <a:p>
                      <a:r>
                        <a:rPr lang="es-CO" sz="2400" b="0" kern="1200" dirty="0">
                          <a:solidFill>
                            <a:schemeClr val="dk1"/>
                          </a:solidFill>
                        </a:rPr>
                        <a:t>Valoración psicosocial</a:t>
                      </a:r>
                      <a:endParaRPr lang="es-CO" sz="2400" b="0" dirty="0"/>
                    </a:p>
                  </a:txBody>
                  <a:tcPr anchor="ctr"/>
                </a:tc>
                <a:extLst>
                  <a:ext uri="{0D108BD9-81ED-4DB2-BD59-A6C34878D82A}">
                    <a16:rowId xmlns="" xmlns:a16="http://schemas.microsoft.com/office/drawing/2014/main" val="3931346990"/>
                  </a:ext>
                </a:extLst>
              </a:tr>
              <a:tr h="100196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s-CO" sz="2400" b="0" kern="1200" dirty="0">
                          <a:solidFill>
                            <a:schemeClr val="dk1"/>
                          </a:solidFill>
                        </a:rPr>
                        <a:t>Antecedentes obstétricos</a:t>
                      </a:r>
                      <a:endParaRPr lang="es-CO" sz="2400" b="0" dirty="0"/>
                    </a:p>
                    <a:p>
                      <a:endParaRPr lang="es-CO" sz="2400" b="0" dirty="0"/>
                    </a:p>
                  </a:txBody>
                  <a:tcPr anchor="ctr"/>
                </a:tc>
                <a:tc>
                  <a:txBody>
                    <a:bodyPr/>
                    <a:lstStyle/>
                    <a:p>
                      <a:r>
                        <a:rPr lang="es-MX" sz="2400" b="0" kern="1200" dirty="0">
                          <a:solidFill>
                            <a:schemeClr val="dk1"/>
                          </a:solidFill>
                        </a:rPr>
                        <a:t>Indagar la exposición a violencias</a:t>
                      </a:r>
                      <a:endParaRPr lang="es-CO" sz="2400" b="0" dirty="0"/>
                    </a:p>
                  </a:txBody>
                  <a:tcPr anchor="ctr"/>
                </a:tc>
                <a:extLst>
                  <a:ext uri="{0D108BD9-81ED-4DB2-BD59-A6C34878D82A}">
                    <a16:rowId xmlns="" xmlns:a16="http://schemas.microsoft.com/office/drawing/2014/main" val="1895852"/>
                  </a:ext>
                </a:extLst>
              </a:tr>
              <a:tr h="1245951">
                <a:tc>
                  <a:txBody>
                    <a:bodyPr/>
                    <a:lstStyle/>
                    <a:p>
                      <a:r>
                        <a:rPr lang="es-CO" sz="2400" b="0" kern="1200" dirty="0">
                          <a:solidFill>
                            <a:schemeClr val="dk1"/>
                          </a:solidFill>
                        </a:rPr>
                        <a:t>Antecedentes familiares</a:t>
                      </a:r>
                      <a:endParaRPr lang="es-CO" sz="2400" b="0" dirty="0"/>
                    </a:p>
                  </a:txBody>
                  <a:tcPr anchor="ctr"/>
                </a:tc>
                <a:tc>
                  <a:txBody>
                    <a:bodyPr/>
                    <a:lstStyle/>
                    <a:p>
                      <a:r>
                        <a:rPr lang="es-MX" sz="2400" b="0" dirty="0"/>
                        <a:t>Indagar a todas las mujeres embarazadas sobre el uso de alcohol y sustancias psicoactivas.</a:t>
                      </a:r>
                    </a:p>
                  </a:txBody>
                  <a:tcPr anchor="ctr"/>
                </a:tc>
                <a:extLst>
                  <a:ext uri="{0D108BD9-81ED-4DB2-BD59-A6C34878D82A}">
                    <a16:rowId xmlns="" xmlns:a16="http://schemas.microsoft.com/office/drawing/2014/main" val="2681992754"/>
                  </a:ext>
                </a:extLst>
              </a:tr>
            </a:tbl>
          </a:graphicData>
        </a:graphic>
      </p:graphicFrame>
      <p:sp>
        <p:nvSpPr>
          <p:cNvPr id="5" name="Llamada rectangular redondeada 4"/>
          <p:cNvSpPr/>
          <p:nvPr/>
        </p:nvSpPr>
        <p:spPr>
          <a:xfrm>
            <a:off x="8258783" y="2150894"/>
            <a:ext cx="4484914" cy="3853542"/>
          </a:xfrm>
          <a:prstGeom prst="wedgeRoundRectCallout">
            <a:avLst>
              <a:gd name="adj1" fmla="val 53916"/>
              <a:gd name="adj2" fmla="val -6482"/>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lvl="0"/>
            <a:r>
              <a:rPr lang="es-ES" dirty="0"/>
              <a:t>¿DURANTE EL ULTIMO AÑO, ha sido humillada, menospreciada, insultada o amenazada por su pareja?</a:t>
            </a:r>
            <a:endParaRPr lang="es-CO" dirty="0"/>
          </a:p>
          <a:p>
            <a:pPr lvl="0"/>
            <a:r>
              <a:rPr lang="es-ES" dirty="0" smtClean="0"/>
              <a:t>¿DURANTE EL ÚLTIMO AÑO, fue </a:t>
            </a:r>
            <a:r>
              <a:rPr lang="es-ES" dirty="0"/>
              <a:t>golpeada, bofeteada, pateada, o lastimada físicamente de </a:t>
            </a:r>
            <a:r>
              <a:rPr lang="es-ES" dirty="0" smtClean="0"/>
              <a:t>otra manera</a:t>
            </a:r>
            <a:r>
              <a:rPr lang="es-ES" dirty="0"/>
              <a:t>?</a:t>
            </a:r>
            <a:endParaRPr lang="es-CO" dirty="0"/>
          </a:p>
          <a:p>
            <a:pPr lvl="0"/>
            <a:r>
              <a:rPr lang="es-ES" dirty="0"/>
              <a:t>¿DESDE QUE ESTÁ EN GESTACIÓN, ha sido golpeada, bofeteada, pateada, o lastimada físicamente de alguna manera?</a:t>
            </a:r>
            <a:endParaRPr lang="es-CO" dirty="0"/>
          </a:p>
          <a:p>
            <a:pPr lvl="0"/>
            <a:r>
              <a:rPr lang="es-ES" dirty="0"/>
              <a:t>¿DURANTE EL ÚLTIMO AÑO, fue forzada a tener relaciones sexuales?</a:t>
            </a:r>
            <a:endParaRPr lang="es-CO" dirty="0"/>
          </a:p>
        </p:txBody>
      </p:sp>
    </p:spTree>
    <p:extLst>
      <p:ext uri="{BB962C8B-B14F-4D97-AF65-F5344CB8AC3E}">
        <p14:creationId xmlns:p14="http://schemas.microsoft.com/office/powerpoint/2010/main" val="28959392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3"/>
          <a:stretch>
            <a:fillRect/>
          </a:stretch>
        </p:blipFill>
        <p:spPr>
          <a:xfrm>
            <a:off x="809284" y="3881436"/>
            <a:ext cx="2105025" cy="2295525"/>
          </a:xfrm>
          <a:prstGeom prst="rect">
            <a:avLst/>
          </a:prstGeom>
        </p:spPr>
      </p:pic>
      <p:sp>
        <p:nvSpPr>
          <p:cNvPr id="2" name="Título 1">
            <a:extLst>
              <a:ext uri="{FF2B5EF4-FFF2-40B4-BE49-F238E27FC236}">
                <a16:creationId xmlns="" xmlns:a16="http://schemas.microsoft.com/office/drawing/2014/main" id="{B057107F-8EFF-4108-8D84-A65BDF1723CD}"/>
              </a:ext>
            </a:extLst>
          </p:cNvPr>
          <p:cNvSpPr>
            <a:spLocks noGrp="1"/>
          </p:cNvSpPr>
          <p:nvPr>
            <p:ph type="title"/>
          </p:nvPr>
        </p:nvSpPr>
        <p:spPr>
          <a:xfrm>
            <a:off x="628650" y="365126"/>
            <a:ext cx="7886700" cy="888205"/>
          </a:xfrm>
        </p:spPr>
        <p:txBody>
          <a:bodyPr/>
          <a:lstStyle/>
          <a:p>
            <a:r>
              <a:rPr lang="es-CO" b="1" dirty="0"/>
              <a:t>Examen físico</a:t>
            </a:r>
          </a:p>
        </p:txBody>
      </p:sp>
      <p:sp>
        <p:nvSpPr>
          <p:cNvPr id="3" name="Marcador de contenido 2">
            <a:extLst>
              <a:ext uri="{FF2B5EF4-FFF2-40B4-BE49-F238E27FC236}">
                <a16:creationId xmlns="" xmlns:a16="http://schemas.microsoft.com/office/drawing/2014/main" id="{3D94AE6F-F754-4BCE-AF62-49E63B8DC3F3}"/>
              </a:ext>
            </a:extLst>
          </p:cNvPr>
          <p:cNvSpPr>
            <a:spLocks noGrp="1"/>
          </p:cNvSpPr>
          <p:nvPr>
            <p:ph idx="1"/>
          </p:nvPr>
        </p:nvSpPr>
        <p:spPr>
          <a:xfrm>
            <a:off x="628650" y="1253331"/>
            <a:ext cx="7886700" cy="2796152"/>
          </a:xfrm>
        </p:spPr>
        <p:txBody>
          <a:bodyPr>
            <a:normAutofit/>
          </a:bodyPr>
          <a:lstStyle/>
          <a:p>
            <a:pPr algn="just"/>
            <a:r>
              <a:rPr lang="es-MX" b="1" dirty="0"/>
              <a:t>Realizar examen físico </a:t>
            </a:r>
            <a:r>
              <a:rPr lang="es-MX" b="1" dirty="0" smtClean="0"/>
              <a:t>completo: </a:t>
            </a:r>
            <a:r>
              <a:rPr lang="es-MX" dirty="0" smtClean="0"/>
              <a:t>céfalo </a:t>
            </a:r>
            <a:r>
              <a:rPr lang="es-MX" dirty="0"/>
              <a:t>caudal </a:t>
            </a:r>
            <a:endParaRPr lang="es-MX" dirty="0" smtClean="0"/>
          </a:p>
          <a:p>
            <a:pPr algn="just"/>
            <a:r>
              <a:rPr lang="es-MX" dirty="0" smtClean="0"/>
              <a:t>Tomar </a:t>
            </a:r>
            <a:r>
              <a:rPr lang="es-MX" dirty="0"/>
              <a:t>signos vitales: pulso, respiración, temperatura y tensión arterial.</a:t>
            </a:r>
          </a:p>
          <a:p>
            <a:pPr algn="just"/>
            <a:r>
              <a:rPr lang="es-MX" b="1" dirty="0" smtClean="0"/>
              <a:t>Valoración antropométrica: </a:t>
            </a:r>
            <a:r>
              <a:rPr lang="es-MX" dirty="0"/>
              <a:t>peso, talla, altura uterina y valorar estado </a:t>
            </a:r>
            <a:r>
              <a:rPr lang="es-MX" dirty="0" smtClean="0"/>
              <a:t>nutrición. Se </a:t>
            </a:r>
            <a:r>
              <a:rPr lang="es-MX" dirty="0"/>
              <a:t>debe registrar el índice de masa corporal (</a:t>
            </a:r>
            <a:r>
              <a:rPr lang="es-MX" dirty="0" smtClean="0"/>
              <a:t>IMC)</a:t>
            </a:r>
          </a:p>
          <a:p>
            <a:pPr algn="just"/>
            <a:r>
              <a:rPr lang="es-MX" b="1" dirty="0" smtClean="0"/>
              <a:t>Valoración Ginecológica</a:t>
            </a:r>
            <a:endParaRPr lang="es-MX" b="1" dirty="0"/>
          </a:p>
          <a:p>
            <a:endParaRPr lang="es-CO" dirty="0"/>
          </a:p>
        </p:txBody>
      </p:sp>
      <p:pic>
        <p:nvPicPr>
          <p:cNvPr id="5" name="Imagen 4">
            <a:extLst>
              <a:ext uri="{FF2B5EF4-FFF2-40B4-BE49-F238E27FC236}">
                <a16:creationId xmlns="" xmlns:a16="http://schemas.microsoft.com/office/drawing/2014/main" id="{C62E4F2A-318E-44E7-A151-69745AB591CC}"/>
              </a:ext>
            </a:extLst>
          </p:cNvPr>
          <p:cNvPicPr>
            <a:picLocks noChangeAspect="1"/>
          </p:cNvPicPr>
          <p:nvPr/>
        </p:nvPicPr>
        <p:blipFill>
          <a:blip r:embed="rId4"/>
          <a:stretch>
            <a:fillRect/>
          </a:stretch>
        </p:blipFill>
        <p:spPr>
          <a:xfrm>
            <a:off x="3034055" y="4226500"/>
            <a:ext cx="5374142" cy="1291744"/>
          </a:xfrm>
          <a:prstGeom prst="rect">
            <a:avLst/>
          </a:prstGeom>
        </p:spPr>
      </p:pic>
      <p:sp>
        <p:nvSpPr>
          <p:cNvPr id="7" name="CuadroTexto 6"/>
          <p:cNvSpPr txBox="1"/>
          <p:nvPr/>
        </p:nvSpPr>
        <p:spPr>
          <a:xfrm>
            <a:off x="7347857" y="6096000"/>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spTree>
    <p:extLst>
      <p:ext uri="{BB962C8B-B14F-4D97-AF65-F5344CB8AC3E}">
        <p14:creationId xmlns:p14="http://schemas.microsoft.com/office/powerpoint/2010/main" val="120486234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7347857" y="6096000"/>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sp>
        <p:nvSpPr>
          <p:cNvPr id="6" name="Título 1">
            <a:extLst>
              <a:ext uri="{FF2B5EF4-FFF2-40B4-BE49-F238E27FC236}">
                <a16:creationId xmlns="" xmlns:a16="http://schemas.microsoft.com/office/drawing/2014/main" id="{9CEFB66A-0B55-42A9-9135-5F5398DAE534}"/>
              </a:ext>
            </a:extLst>
          </p:cNvPr>
          <p:cNvSpPr>
            <a:spLocks noGrp="1"/>
          </p:cNvSpPr>
          <p:nvPr>
            <p:ph type="title"/>
          </p:nvPr>
        </p:nvSpPr>
        <p:spPr>
          <a:xfrm>
            <a:off x="628650" y="365127"/>
            <a:ext cx="7886700" cy="849312"/>
          </a:xfrm>
        </p:spPr>
        <p:txBody>
          <a:bodyPr>
            <a:normAutofit/>
          </a:bodyPr>
          <a:lstStyle/>
          <a:p>
            <a:r>
              <a:rPr lang="es-CO" b="1" dirty="0"/>
              <a:t>Solicitud de exámenes paraclínicos</a:t>
            </a:r>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4081879232"/>
              </p:ext>
            </p:extLst>
          </p:nvPr>
        </p:nvGraphicFramePr>
        <p:xfrm>
          <a:off x="1698172" y="1257651"/>
          <a:ext cx="5823857" cy="4814813"/>
        </p:xfrm>
        <a:graphic>
          <a:graphicData uri="http://schemas.openxmlformats.org/drawingml/2006/table">
            <a:tbl>
              <a:tblPr firstRow="1" firstCol="1" bandRow="1">
                <a:tableStyleId>{0E3FDE45-AF77-4B5C-9715-49D594BDF05E}</a:tableStyleId>
              </a:tblPr>
              <a:tblGrid>
                <a:gridCol w="3538898">
                  <a:extLst>
                    <a:ext uri="{9D8B030D-6E8A-4147-A177-3AD203B41FA5}">
                      <a16:colId xmlns="" xmlns:a16="http://schemas.microsoft.com/office/drawing/2014/main" val="20000"/>
                    </a:ext>
                  </a:extLst>
                </a:gridCol>
                <a:gridCol w="2284959">
                  <a:extLst>
                    <a:ext uri="{9D8B030D-6E8A-4147-A177-3AD203B41FA5}">
                      <a16:colId xmlns="" xmlns:a16="http://schemas.microsoft.com/office/drawing/2014/main" val="20001"/>
                    </a:ext>
                  </a:extLst>
                </a:gridCol>
              </a:tblGrid>
              <a:tr h="459420">
                <a:tc>
                  <a:txBody>
                    <a:bodyPr/>
                    <a:lstStyle/>
                    <a:p>
                      <a:pPr algn="just">
                        <a:spcAft>
                          <a:spcPts val="0"/>
                        </a:spcAft>
                      </a:pPr>
                      <a:r>
                        <a:rPr lang="en-US" sz="1800" dirty="0">
                          <a:effectLst/>
                        </a:rPr>
                        <a:t>PARACLINICO</a:t>
                      </a:r>
                      <a:endParaRPr lang="es-CO" sz="28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800" dirty="0">
                          <a:effectLst/>
                        </a:rPr>
                        <a:t>1er Trimestre </a:t>
                      </a:r>
                      <a:endParaRPr lang="es-CO" sz="2800" dirty="0">
                        <a:effectLst/>
                      </a:endParaRPr>
                    </a:p>
                    <a:p>
                      <a:pPr algn="just">
                        <a:spcAft>
                          <a:spcPts val="0"/>
                        </a:spcAft>
                      </a:pPr>
                      <a:r>
                        <a:rPr lang="en-US" sz="1800" dirty="0">
                          <a:effectLst/>
                        </a:rPr>
                        <a:t>(1-12 semanas) </a:t>
                      </a:r>
                      <a:endParaRPr lang="es-CO" sz="28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0"/>
                  </a:ext>
                </a:extLst>
              </a:tr>
              <a:tr h="229709">
                <a:tc>
                  <a:txBody>
                    <a:bodyPr/>
                    <a:lstStyle/>
                    <a:p>
                      <a:pPr algn="just">
                        <a:spcAft>
                          <a:spcPts val="0"/>
                        </a:spcAft>
                      </a:pPr>
                      <a:r>
                        <a:rPr lang="en-US" sz="1800" b="0" dirty="0" err="1">
                          <a:effectLst/>
                        </a:rPr>
                        <a:t>Hemoclasificacion</a:t>
                      </a:r>
                      <a:endParaRPr lang="es-CO" sz="2800" b="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800" dirty="0" smtClean="0">
                          <a:effectLst/>
                        </a:rPr>
                        <a:t>SI</a:t>
                      </a:r>
                      <a:endParaRPr lang="es-CO" sz="28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1"/>
                  </a:ext>
                </a:extLst>
              </a:tr>
              <a:tr h="229709">
                <a:tc>
                  <a:txBody>
                    <a:bodyPr/>
                    <a:lstStyle/>
                    <a:p>
                      <a:pPr algn="just">
                        <a:spcAft>
                          <a:spcPts val="0"/>
                        </a:spcAft>
                      </a:pPr>
                      <a:r>
                        <a:rPr lang="en-US" sz="1800" b="0" dirty="0">
                          <a:solidFill>
                            <a:schemeClr val="tx1"/>
                          </a:solidFill>
                          <a:effectLst/>
                        </a:rPr>
                        <a:t>Hemograma </a:t>
                      </a:r>
                      <a:endParaRPr lang="es-CO" sz="2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800" dirty="0" smtClean="0">
                          <a:effectLst/>
                        </a:rPr>
                        <a:t>SI</a:t>
                      </a:r>
                      <a:endParaRPr lang="es-CO" sz="28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2"/>
                  </a:ext>
                </a:extLst>
              </a:tr>
              <a:tr h="229709">
                <a:tc>
                  <a:txBody>
                    <a:bodyPr/>
                    <a:lstStyle/>
                    <a:p>
                      <a:pPr algn="just">
                        <a:spcAft>
                          <a:spcPts val="0"/>
                        </a:spcAft>
                      </a:pPr>
                      <a:r>
                        <a:rPr lang="en-US" sz="1800" b="0" dirty="0" err="1">
                          <a:solidFill>
                            <a:schemeClr val="tx1"/>
                          </a:solidFill>
                          <a:effectLst/>
                        </a:rPr>
                        <a:t>HBAgS</a:t>
                      </a:r>
                      <a:endParaRPr lang="es-CO" sz="2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800" dirty="0" smtClean="0">
                          <a:effectLst/>
                        </a:rPr>
                        <a:t>SI</a:t>
                      </a:r>
                      <a:endParaRPr lang="es-CO" sz="28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3"/>
                  </a:ext>
                </a:extLst>
              </a:tr>
              <a:tr h="229709">
                <a:tc>
                  <a:txBody>
                    <a:bodyPr/>
                    <a:lstStyle/>
                    <a:p>
                      <a:pPr algn="just">
                        <a:spcAft>
                          <a:spcPts val="0"/>
                        </a:spcAft>
                      </a:pPr>
                      <a:r>
                        <a:rPr lang="en-US" sz="1800" b="0" dirty="0" smtClean="0">
                          <a:effectLst/>
                        </a:rPr>
                        <a:t>Glicemia</a:t>
                      </a:r>
                      <a:endParaRPr lang="es-CO" sz="2800" b="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800" dirty="0" smtClean="0">
                          <a:effectLst/>
                        </a:rPr>
                        <a:t>SI</a:t>
                      </a:r>
                      <a:endParaRPr lang="es-CO" sz="28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4"/>
                  </a:ext>
                </a:extLst>
              </a:tr>
              <a:tr h="229709">
                <a:tc>
                  <a:txBody>
                    <a:bodyPr/>
                    <a:lstStyle/>
                    <a:p>
                      <a:pPr algn="just">
                        <a:spcAft>
                          <a:spcPts val="0"/>
                        </a:spcAft>
                      </a:pPr>
                      <a:r>
                        <a:rPr lang="en-US" sz="1800" b="0" dirty="0">
                          <a:effectLst/>
                        </a:rPr>
                        <a:t>VIH</a:t>
                      </a:r>
                      <a:endParaRPr lang="es-CO" sz="2800" b="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800" dirty="0" smtClean="0">
                          <a:effectLst/>
                        </a:rPr>
                        <a:t>SI</a:t>
                      </a:r>
                      <a:endParaRPr lang="es-CO" sz="28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5"/>
                  </a:ext>
                </a:extLst>
              </a:tr>
              <a:tr h="229709">
                <a:tc>
                  <a:txBody>
                    <a:bodyPr/>
                    <a:lstStyle/>
                    <a:p>
                      <a:pPr algn="just">
                        <a:spcAft>
                          <a:spcPts val="0"/>
                        </a:spcAft>
                      </a:pPr>
                      <a:r>
                        <a:rPr lang="en-US" sz="1800" b="0" dirty="0" err="1" smtClean="0">
                          <a:solidFill>
                            <a:schemeClr val="tx1"/>
                          </a:solidFill>
                          <a:effectLst/>
                        </a:rPr>
                        <a:t>PRT</a:t>
                      </a:r>
                      <a:r>
                        <a:rPr lang="en-US" sz="1800" b="0" dirty="0" smtClean="0">
                          <a:solidFill>
                            <a:schemeClr val="tx1"/>
                          </a:solidFill>
                          <a:effectLst/>
                        </a:rPr>
                        <a:t>- </a:t>
                      </a:r>
                      <a:r>
                        <a:rPr lang="en-US" sz="1800" b="0" dirty="0" err="1" smtClean="0">
                          <a:solidFill>
                            <a:schemeClr val="tx1"/>
                          </a:solidFill>
                          <a:effectLst/>
                        </a:rPr>
                        <a:t>sifilis</a:t>
                      </a:r>
                      <a:endParaRPr lang="es-CO" sz="2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800" dirty="0" smtClean="0">
                          <a:effectLst/>
                        </a:rPr>
                        <a:t>SI</a:t>
                      </a:r>
                      <a:endParaRPr lang="es-CO" sz="28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6"/>
                  </a:ext>
                </a:extLst>
              </a:tr>
              <a:tr h="229709">
                <a:tc>
                  <a:txBody>
                    <a:bodyPr/>
                    <a:lstStyle/>
                    <a:p>
                      <a:pPr algn="just">
                        <a:spcAft>
                          <a:spcPts val="0"/>
                        </a:spcAft>
                      </a:pPr>
                      <a:r>
                        <a:rPr lang="en-US" sz="1800" b="0" dirty="0">
                          <a:effectLst/>
                        </a:rPr>
                        <a:t>Urocultivo</a:t>
                      </a:r>
                      <a:endParaRPr lang="es-CO" sz="2800" b="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800" dirty="0">
                          <a:effectLst/>
                        </a:rPr>
                        <a:t>Hasta Semana 16</a:t>
                      </a:r>
                      <a:endParaRPr lang="es-CO" sz="28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7"/>
                  </a:ext>
                </a:extLst>
              </a:tr>
              <a:tr h="229709">
                <a:tc>
                  <a:txBody>
                    <a:bodyPr/>
                    <a:lstStyle/>
                    <a:p>
                      <a:pPr algn="just">
                        <a:spcAft>
                          <a:spcPts val="0"/>
                        </a:spcAft>
                      </a:pPr>
                      <a:r>
                        <a:rPr lang="en-US" sz="1800" b="0" dirty="0" smtClean="0">
                          <a:effectLst/>
                        </a:rPr>
                        <a:t>Rubeola IgG</a:t>
                      </a:r>
                      <a:endParaRPr lang="es-CO" sz="2800" b="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800" dirty="0" smtClean="0">
                          <a:effectLst/>
                        </a:rPr>
                        <a:t>SI</a:t>
                      </a:r>
                      <a:endParaRPr lang="es-CO" sz="28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9"/>
                  </a:ext>
                </a:extLst>
              </a:tr>
              <a:tr h="229709">
                <a:tc>
                  <a:txBody>
                    <a:bodyPr/>
                    <a:lstStyle/>
                    <a:p>
                      <a:pPr algn="just">
                        <a:spcAft>
                          <a:spcPts val="0"/>
                        </a:spcAft>
                      </a:pPr>
                      <a:r>
                        <a:rPr lang="en-US" sz="1800" b="0" dirty="0" smtClean="0">
                          <a:effectLst/>
                        </a:rPr>
                        <a:t>Toxoplasma</a:t>
                      </a:r>
                      <a:r>
                        <a:rPr lang="en-US" sz="1800" b="0" baseline="0" dirty="0" smtClean="0">
                          <a:effectLst/>
                        </a:rPr>
                        <a:t> IgG – IgM </a:t>
                      </a:r>
                      <a:endParaRPr lang="es-CO" sz="2800" b="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800" dirty="0" smtClean="0">
                          <a:effectLst/>
                        </a:rPr>
                        <a:t>SI</a:t>
                      </a:r>
                      <a:endParaRPr lang="es-CO" sz="28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10"/>
                  </a:ext>
                </a:extLst>
              </a:tr>
              <a:tr h="291182">
                <a:tc>
                  <a:txBody>
                    <a:bodyPr/>
                    <a:lstStyle/>
                    <a:p>
                      <a:pPr algn="just">
                        <a:spcAft>
                          <a:spcPts val="0"/>
                        </a:spcAft>
                      </a:pPr>
                      <a:r>
                        <a:rPr lang="es-ES" sz="1800" b="0" kern="1200" baseline="0" dirty="0" smtClean="0">
                          <a:solidFill>
                            <a:schemeClr val="tx1"/>
                          </a:solidFill>
                          <a:effectLst/>
                          <a:latin typeface="+mn-lt"/>
                          <a:ea typeface="+mn-ea"/>
                          <a:cs typeface="+mn-cs"/>
                        </a:rPr>
                        <a:t>Gota Gruesa</a:t>
                      </a:r>
                      <a:endParaRPr lang="es-CO" sz="2800" b="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s-CO" sz="1800" dirty="0" smtClean="0">
                          <a:solidFill>
                            <a:schemeClr val="bg2">
                              <a:lumMod val="10000"/>
                            </a:schemeClr>
                          </a:solidFill>
                          <a:effectLst/>
                          <a:latin typeface="+mn-lt"/>
                          <a:ea typeface="Calibri" panose="020F0502020204030204" pitchFamily="34" charset="0"/>
                          <a:cs typeface="Times New Roman" panose="02020603050405020304" pitchFamily="18" charset="0"/>
                        </a:rPr>
                        <a:t>Zona</a:t>
                      </a:r>
                      <a:r>
                        <a:rPr lang="es-CO" sz="1800" baseline="0" dirty="0" smtClean="0">
                          <a:solidFill>
                            <a:schemeClr val="bg2">
                              <a:lumMod val="10000"/>
                            </a:schemeClr>
                          </a:solidFill>
                          <a:effectLst/>
                          <a:latin typeface="+mn-lt"/>
                          <a:ea typeface="Calibri" panose="020F0502020204030204" pitchFamily="34" charset="0"/>
                          <a:cs typeface="Times New Roman" panose="02020603050405020304" pitchFamily="18" charset="0"/>
                        </a:rPr>
                        <a:t> endémica</a:t>
                      </a:r>
                      <a:endParaRPr lang="es-CO" sz="2000" dirty="0" smtClean="0">
                        <a:solidFill>
                          <a:schemeClr val="bg2">
                            <a:lumMod val="10000"/>
                          </a:schemeClr>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11"/>
                  </a:ext>
                </a:extLst>
              </a:tr>
              <a:tr h="336387">
                <a:tc>
                  <a:txBody>
                    <a:bodyPr/>
                    <a:lstStyle/>
                    <a:p>
                      <a:pPr algn="just">
                        <a:spcAft>
                          <a:spcPts val="0"/>
                        </a:spcAft>
                      </a:pPr>
                      <a:r>
                        <a:rPr kumimoji="0" lang="es-ES" sz="1800" b="0" i="0" u="none" strike="noStrike" kern="1200" cap="none" spc="0" normalizeH="0" baseline="0" noProof="0" dirty="0" smtClean="0">
                          <a:ln>
                            <a:noFill/>
                          </a:ln>
                          <a:solidFill>
                            <a:srgbClr val="4D4D4D"/>
                          </a:solidFill>
                          <a:effectLst/>
                          <a:uLnTx/>
                          <a:uFillTx/>
                          <a:latin typeface="+mn-lt"/>
                          <a:ea typeface="+mn-ea"/>
                          <a:cs typeface="+mn-cs"/>
                        </a:rPr>
                        <a:t>Chagas</a:t>
                      </a:r>
                      <a:endParaRPr lang="es-CO" sz="2800" b="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s-CO" sz="1800" dirty="0" smtClean="0">
                          <a:solidFill>
                            <a:schemeClr val="bg2">
                              <a:lumMod val="10000"/>
                            </a:schemeClr>
                          </a:solidFill>
                          <a:effectLst/>
                          <a:latin typeface="+mn-lt"/>
                          <a:ea typeface="Calibri" panose="020F0502020204030204" pitchFamily="34" charset="0"/>
                          <a:cs typeface="Times New Roman" panose="02020603050405020304" pitchFamily="18" charset="0"/>
                        </a:rPr>
                        <a:t>Zona endémica</a:t>
                      </a:r>
                    </a:p>
                  </a:txBody>
                  <a:tcPr marL="68580" marR="68580" marT="0" marB="0"/>
                </a:tc>
                <a:extLst>
                  <a:ext uri="{0D108BD9-81ED-4DB2-BD59-A6C34878D82A}">
                    <a16:rowId xmlns="" xmlns:a16="http://schemas.microsoft.com/office/drawing/2014/main" val="10012"/>
                  </a:ext>
                </a:extLst>
              </a:tr>
              <a:tr h="229709">
                <a:tc>
                  <a:txBody>
                    <a:bodyPr/>
                    <a:lstStyle/>
                    <a:p>
                      <a:pPr algn="just">
                        <a:spcAft>
                          <a:spcPts val="0"/>
                        </a:spcAft>
                      </a:pPr>
                      <a:endParaRPr lang="es-CO" sz="2800" b="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 sz="1800">
                          <a:effectLst/>
                        </a:rPr>
                        <a:t> </a:t>
                      </a:r>
                      <a:endParaRPr lang="es-CO" sz="280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13"/>
                  </a:ext>
                </a:extLst>
              </a:tr>
              <a:tr h="264607">
                <a:tc>
                  <a:txBody>
                    <a:bodyPr/>
                    <a:lstStyle/>
                    <a:p>
                      <a:pPr algn="just">
                        <a:spcAft>
                          <a:spcPts val="0"/>
                        </a:spcAft>
                      </a:pPr>
                      <a:r>
                        <a:rPr lang="es-ES" sz="1800" b="0" dirty="0">
                          <a:effectLst/>
                        </a:rPr>
                        <a:t>Ecografías</a:t>
                      </a:r>
                      <a:endParaRPr lang="es-CO" sz="2800" b="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 sz="1800" dirty="0">
                          <a:effectLst/>
                        </a:rPr>
                        <a:t>Semana 10.6 y 13.6</a:t>
                      </a:r>
                      <a:endParaRPr lang="es-CO" sz="28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14"/>
                  </a:ext>
                </a:extLst>
              </a:tr>
              <a:tr h="468684">
                <a:tc>
                  <a:txBody>
                    <a:bodyPr/>
                    <a:lstStyle/>
                    <a:p>
                      <a:pPr algn="just">
                        <a:spcAft>
                          <a:spcPts val="0"/>
                        </a:spcAft>
                      </a:pPr>
                      <a:endParaRPr lang="es-CO" sz="2800" b="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 sz="1800" dirty="0">
                          <a:effectLst/>
                        </a:rPr>
                        <a:t> </a:t>
                      </a:r>
                      <a:endParaRPr lang="es-CO" sz="28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15"/>
                  </a:ext>
                </a:extLst>
              </a:tr>
            </a:tbl>
          </a:graphicData>
        </a:graphic>
      </p:graphicFrame>
    </p:spTree>
    <p:extLst>
      <p:ext uri="{BB962C8B-B14F-4D97-AF65-F5344CB8AC3E}">
        <p14:creationId xmlns:p14="http://schemas.microsoft.com/office/powerpoint/2010/main" val="3019570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p:cNvSpPr txBox="1"/>
          <p:nvPr/>
        </p:nvSpPr>
        <p:spPr>
          <a:xfrm>
            <a:off x="7347857" y="6096000"/>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sp>
        <p:nvSpPr>
          <p:cNvPr id="5" name="Título 1">
            <a:extLst>
              <a:ext uri="{FF2B5EF4-FFF2-40B4-BE49-F238E27FC236}">
                <a16:creationId xmlns="" xmlns:a16="http://schemas.microsoft.com/office/drawing/2014/main" id="{B057107F-8EFF-4108-8D84-A65BDF1723CD}"/>
              </a:ext>
            </a:extLst>
          </p:cNvPr>
          <p:cNvSpPr>
            <a:spLocks noGrp="1"/>
          </p:cNvSpPr>
          <p:nvPr>
            <p:ph type="title"/>
          </p:nvPr>
        </p:nvSpPr>
        <p:spPr>
          <a:xfrm>
            <a:off x="465364" y="441326"/>
            <a:ext cx="7886700" cy="888205"/>
          </a:xfrm>
        </p:spPr>
        <p:txBody>
          <a:bodyPr/>
          <a:lstStyle/>
          <a:p>
            <a:r>
              <a:rPr lang="es-CO" b="1" dirty="0" smtClean="0"/>
              <a:t>Valoración del riesgo materno</a:t>
            </a:r>
            <a:endParaRPr lang="es-CO" b="1" dirty="0"/>
          </a:p>
        </p:txBody>
      </p:sp>
      <p:sp>
        <p:nvSpPr>
          <p:cNvPr id="3" name="CuadroTexto 2"/>
          <p:cNvSpPr txBox="1"/>
          <p:nvPr/>
        </p:nvSpPr>
        <p:spPr>
          <a:xfrm>
            <a:off x="421811" y="1606123"/>
            <a:ext cx="4019557" cy="193899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just"/>
            <a:r>
              <a:rPr lang="es-ES" sz="2000" dirty="0"/>
              <a:t>G</a:t>
            </a:r>
            <a:r>
              <a:rPr lang="es-ES" sz="2000" dirty="0" smtClean="0"/>
              <a:t>estantes </a:t>
            </a:r>
            <a:r>
              <a:rPr lang="es-ES" sz="2000" dirty="0"/>
              <a:t>con factores de riesgo biosicosociales, enfermedades asociadas y propias de la gestación tienen mayor riesgo de morbimortalidad materna </a:t>
            </a:r>
            <a:r>
              <a:rPr lang="es-ES" sz="2000" dirty="0" smtClean="0"/>
              <a:t>y perinatal.</a:t>
            </a:r>
            <a:endParaRPr lang="es-CO" sz="2000" dirty="0"/>
          </a:p>
        </p:txBody>
      </p:sp>
      <p:sp>
        <p:nvSpPr>
          <p:cNvPr id="4" name="Rectángulo 3"/>
          <p:cNvSpPr/>
          <p:nvPr/>
        </p:nvSpPr>
        <p:spPr>
          <a:xfrm>
            <a:off x="421811" y="3821707"/>
            <a:ext cx="4019557" cy="1631216"/>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es-ES" sz="2000" dirty="0"/>
              <a:t>Si la mujer tiene o se sospecha que tiene una enfermedad mental </a:t>
            </a:r>
            <a:r>
              <a:rPr lang="es-ES" sz="2000" dirty="0" smtClean="0"/>
              <a:t>grave </a:t>
            </a:r>
            <a:r>
              <a:rPr lang="es-ES" sz="2000" dirty="0">
                <a:solidFill>
                  <a:schemeClr val="tx1"/>
                </a:solidFill>
              </a:rPr>
              <a:t>se debe garantizar su atención en un servicio especializado de salud mental.</a:t>
            </a:r>
            <a:endParaRPr lang="es-CO" sz="2000" dirty="0"/>
          </a:p>
        </p:txBody>
      </p:sp>
      <p:sp>
        <p:nvSpPr>
          <p:cNvPr id="7" name="Rectángulo 6"/>
          <p:cNvSpPr/>
          <p:nvPr/>
        </p:nvSpPr>
        <p:spPr>
          <a:xfrm>
            <a:off x="4648200" y="1606374"/>
            <a:ext cx="4223657" cy="1631216"/>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342900" lvl="0" indent="-342900" algn="just">
              <a:buFont typeface="Arial" panose="020B0604020202020204" pitchFamily="34" charset="0"/>
              <a:buChar char="•"/>
            </a:pPr>
            <a:r>
              <a:rPr lang="es-ES" sz="2000" dirty="0"/>
              <a:t>Trombofilias heredadas o </a:t>
            </a:r>
            <a:r>
              <a:rPr lang="es-ES" sz="2000" dirty="0" smtClean="0"/>
              <a:t>adquiridas.</a:t>
            </a:r>
          </a:p>
          <a:p>
            <a:pPr marL="342900" lvl="0" indent="-342900" algn="just">
              <a:buFont typeface="Arial" panose="020B0604020202020204" pitchFamily="34" charset="0"/>
              <a:buChar char="•"/>
            </a:pPr>
            <a:r>
              <a:rPr lang="es-ES" sz="2000" dirty="0" smtClean="0"/>
              <a:t>Evento </a:t>
            </a:r>
            <a:r>
              <a:rPr lang="es-ES" sz="2000" dirty="0"/>
              <a:t>tromboembólico venoso </a:t>
            </a:r>
            <a:r>
              <a:rPr lang="es-ES" sz="2000" dirty="0" smtClean="0"/>
              <a:t>previo</a:t>
            </a:r>
          </a:p>
          <a:p>
            <a:pPr marL="342900" lvl="0" indent="-342900" algn="just">
              <a:buFont typeface="Arial" panose="020B0604020202020204" pitchFamily="34" charset="0"/>
              <a:buChar char="•"/>
            </a:pPr>
            <a:r>
              <a:rPr lang="es-ES" sz="2000" dirty="0" smtClean="0"/>
              <a:t>Anemia </a:t>
            </a:r>
            <a:r>
              <a:rPr lang="es-ES" sz="2000" dirty="0"/>
              <a:t>de células falciformes</a:t>
            </a:r>
          </a:p>
        </p:txBody>
      </p:sp>
      <p:sp>
        <p:nvSpPr>
          <p:cNvPr id="10" name="Rectángulo 9"/>
          <p:cNvSpPr/>
          <p:nvPr/>
        </p:nvSpPr>
        <p:spPr>
          <a:xfrm>
            <a:off x="4648200" y="3541471"/>
            <a:ext cx="4223657" cy="193899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es-ES" sz="2000" dirty="0">
                <a:latin typeface="Arial MT"/>
                <a:ea typeface="Arial MT"/>
                <a:cs typeface="Arial MT"/>
              </a:rPr>
              <a:t>La gestante con una primera prueba de anticuerpos rápida reactiva para VIH (VIH 1 y VIH 2) realice inmediatamente una segunda prueba de anticuerpos diferente a la </a:t>
            </a:r>
            <a:r>
              <a:rPr lang="es-ES" sz="2000" dirty="0" smtClean="0">
                <a:latin typeface="Arial MT"/>
                <a:ea typeface="Arial MT"/>
                <a:cs typeface="Arial MT"/>
              </a:rPr>
              <a:t>primera</a:t>
            </a:r>
            <a:endParaRPr lang="es-CO" sz="2000" dirty="0"/>
          </a:p>
        </p:txBody>
      </p:sp>
    </p:spTree>
    <p:extLst>
      <p:ext uri="{BB962C8B-B14F-4D97-AF65-F5344CB8AC3E}">
        <p14:creationId xmlns:p14="http://schemas.microsoft.com/office/powerpoint/2010/main" val="280598429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p:cNvSpPr txBox="1"/>
          <p:nvPr/>
        </p:nvSpPr>
        <p:spPr>
          <a:xfrm>
            <a:off x="7347857" y="6096000"/>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pic>
        <p:nvPicPr>
          <p:cNvPr id="6" name="Imagen 5"/>
          <p:cNvPicPr>
            <a:picLocks noChangeAspect="1"/>
          </p:cNvPicPr>
          <p:nvPr/>
        </p:nvPicPr>
        <p:blipFill>
          <a:blip r:embed="rId3"/>
          <a:stretch>
            <a:fillRect/>
          </a:stretch>
        </p:blipFill>
        <p:spPr>
          <a:xfrm>
            <a:off x="1457325" y="271462"/>
            <a:ext cx="6229350" cy="6315075"/>
          </a:xfrm>
          <a:prstGeom prst="rect">
            <a:avLst/>
          </a:prstGeom>
        </p:spPr>
      </p:pic>
    </p:spTree>
    <p:extLst>
      <p:ext uri="{BB962C8B-B14F-4D97-AF65-F5344CB8AC3E}">
        <p14:creationId xmlns:p14="http://schemas.microsoft.com/office/powerpoint/2010/main" val="2644225124"/>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7347857" y="6096000"/>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pic>
        <p:nvPicPr>
          <p:cNvPr id="4" name="Imagen 3"/>
          <p:cNvPicPr>
            <a:picLocks noChangeAspect="1"/>
          </p:cNvPicPr>
          <p:nvPr/>
        </p:nvPicPr>
        <p:blipFill>
          <a:blip r:embed="rId3"/>
          <a:stretch>
            <a:fillRect/>
          </a:stretch>
        </p:blipFill>
        <p:spPr>
          <a:xfrm>
            <a:off x="1306285" y="537252"/>
            <a:ext cx="6687911" cy="5545822"/>
          </a:xfrm>
          <a:prstGeom prst="rect">
            <a:avLst/>
          </a:prstGeom>
        </p:spPr>
      </p:pic>
    </p:spTree>
    <p:extLst>
      <p:ext uri="{BB962C8B-B14F-4D97-AF65-F5344CB8AC3E}">
        <p14:creationId xmlns:p14="http://schemas.microsoft.com/office/powerpoint/2010/main" val="3603519436"/>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7347857" y="6096000"/>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pic>
        <p:nvPicPr>
          <p:cNvPr id="4" name="Imagen 3"/>
          <p:cNvPicPr>
            <a:picLocks noChangeAspect="1"/>
          </p:cNvPicPr>
          <p:nvPr/>
        </p:nvPicPr>
        <p:blipFill>
          <a:blip r:embed="rId2"/>
          <a:stretch>
            <a:fillRect/>
          </a:stretch>
        </p:blipFill>
        <p:spPr>
          <a:xfrm>
            <a:off x="1124630" y="905555"/>
            <a:ext cx="6752352" cy="4580845"/>
          </a:xfrm>
          <a:prstGeom prst="rect">
            <a:avLst/>
          </a:prstGeom>
        </p:spPr>
      </p:pic>
    </p:spTree>
    <p:extLst>
      <p:ext uri="{BB962C8B-B14F-4D97-AF65-F5344CB8AC3E}">
        <p14:creationId xmlns:p14="http://schemas.microsoft.com/office/powerpoint/2010/main" val="3194045359"/>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7347857" y="6096000"/>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sp>
        <p:nvSpPr>
          <p:cNvPr id="7" name="1 Título"/>
          <p:cNvSpPr txBox="1">
            <a:spLocks/>
          </p:cNvSpPr>
          <p:nvPr/>
        </p:nvSpPr>
        <p:spPr>
          <a:xfrm>
            <a:off x="482976" y="139466"/>
            <a:ext cx="6821337" cy="132556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auto">
              <a:spcAft>
                <a:spcPts val="0"/>
              </a:spcAft>
            </a:pPr>
            <a:r>
              <a:rPr lang="es-CO" sz="3600" b="1" dirty="0" smtClean="0">
                <a:solidFill>
                  <a:schemeClr val="accent1"/>
                </a:solidFill>
                <a:cs typeface="Aharoni" panose="02010803020104030203" pitchFamily="2" charset="-79"/>
              </a:rPr>
              <a:t>Plan de cuidado</a:t>
            </a:r>
            <a:endParaRPr lang="es-CO" dirty="0"/>
          </a:p>
        </p:txBody>
      </p:sp>
      <p:graphicFrame>
        <p:nvGraphicFramePr>
          <p:cNvPr id="4" name="Diagrama 3"/>
          <p:cNvGraphicFramePr/>
          <p:nvPr>
            <p:extLst>
              <p:ext uri="{D42A27DB-BD31-4B8C-83A1-F6EECF244321}">
                <p14:modId xmlns:p14="http://schemas.microsoft.com/office/powerpoint/2010/main" val="1831863797"/>
              </p:ext>
            </p:extLst>
          </p:nvPr>
        </p:nvGraphicFramePr>
        <p:xfrm>
          <a:off x="1050473" y="1306286"/>
          <a:ext cx="7048497" cy="47897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ítulo 1">
            <a:extLst>
              <a:ext uri="{FF2B5EF4-FFF2-40B4-BE49-F238E27FC236}">
                <a16:creationId xmlns="" xmlns:a16="http://schemas.microsoft.com/office/drawing/2014/main" id="{B057107F-8EFF-4108-8D84-A65BDF1723CD}"/>
              </a:ext>
            </a:extLst>
          </p:cNvPr>
          <p:cNvSpPr>
            <a:spLocks noGrp="1"/>
          </p:cNvSpPr>
          <p:nvPr>
            <p:ph type="title"/>
          </p:nvPr>
        </p:nvSpPr>
        <p:spPr>
          <a:xfrm>
            <a:off x="1202873" y="1030462"/>
            <a:ext cx="2999014" cy="888205"/>
          </a:xfrm>
        </p:spPr>
        <p:txBody>
          <a:bodyPr>
            <a:normAutofit/>
          </a:bodyPr>
          <a:lstStyle/>
          <a:p>
            <a:r>
              <a:rPr lang="es-CO" sz="2700" b="1" dirty="0" smtClean="0"/>
              <a:t>Micronutrientes</a:t>
            </a:r>
            <a:endParaRPr lang="es-CO" sz="2700" b="1" dirty="0"/>
          </a:p>
        </p:txBody>
      </p:sp>
    </p:spTree>
    <p:extLst>
      <p:ext uri="{BB962C8B-B14F-4D97-AF65-F5344CB8AC3E}">
        <p14:creationId xmlns:p14="http://schemas.microsoft.com/office/powerpoint/2010/main" val="1022880225"/>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p:cNvSpPr txBox="1"/>
          <p:nvPr/>
        </p:nvSpPr>
        <p:spPr>
          <a:xfrm>
            <a:off x="7347857" y="6096000"/>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sp>
        <p:nvSpPr>
          <p:cNvPr id="5" name="Título 1">
            <a:extLst>
              <a:ext uri="{FF2B5EF4-FFF2-40B4-BE49-F238E27FC236}">
                <a16:creationId xmlns="" xmlns:a16="http://schemas.microsoft.com/office/drawing/2014/main" id="{B057107F-8EFF-4108-8D84-A65BDF1723CD}"/>
              </a:ext>
            </a:extLst>
          </p:cNvPr>
          <p:cNvSpPr txBox="1">
            <a:spLocks/>
          </p:cNvSpPr>
          <p:nvPr/>
        </p:nvSpPr>
        <p:spPr>
          <a:xfrm>
            <a:off x="713016" y="387228"/>
            <a:ext cx="2999014" cy="888205"/>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auto">
              <a:spcAft>
                <a:spcPts val="0"/>
              </a:spcAft>
            </a:pPr>
            <a:r>
              <a:rPr lang="es-CO" sz="3200" b="1" dirty="0" smtClean="0"/>
              <a:t>Vacunación</a:t>
            </a:r>
            <a:endParaRPr lang="es-CO" sz="3200" b="1" dirty="0"/>
          </a:p>
        </p:txBody>
      </p:sp>
      <p:pic>
        <p:nvPicPr>
          <p:cNvPr id="6154" name="Picture 10" descr="La vacunación en embarazadas se asocia con menor riesgo de infección por  COVID-19 - El médico interactiv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143" y="1177127"/>
            <a:ext cx="8586561" cy="4918873"/>
          </a:xfrm>
          <a:prstGeom prst="rect">
            <a:avLst/>
          </a:prstGeom>
          <a:noFill/>
          <a:extLst>
            <a:ext uri="{909E8E84-426E-40DD-AFC4-6F175D3DCCD1}">
              <a14:hiddenFill xmlns:a14="http://schemas.microsoft.com/office/drawing/2010/main">
                <a:solidFill>
                  <a:srgbClr val="FFFFFF"/>
                </a:solidFill>
              </a14:hiddenFill>
            </a:ext>
          </a:extLst>
        </p:spPr>
      </p:pic>
      <p:sp>
        <p:nvSpPr>
          <p:cNvPr id="7" name="Nube 6"/>
          <p:cNvSpPr/>
          <p:nvPr/>
        </p:nvSpPr>
        <p:spPr>
          <a:xfrm>
            <a:off x="444386" y="1442764"/>
            <a:ext cx="1980861" cy="1245135"/>
          </a:xfrm>
          <a:prstGeom prst="cloud">
            <a:avLst/>
          </a:prstGeom>
          <a:blipFill>
            <a:blip r:embed="rId4"/>
            <a:tile tx="0" ty="0" sx="100000" sy="100000" flip="none" algn="tl"/>
          </a:blipFill>
          <a:ln w="12700">
            <a:solidFill>
              <a:srgbClr val="0070C0"/>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2800" dirty="0" smtClean="0">
                <a:solidFill>
                  <a:schemeClr val="bg2">
                    <a:lumMod val="10000"/>
                  </a:schemeClr>
                </a:solidFill>
              </a:rPr>
              <a:t>Td</a:t>
            </a:r>
            <a:endParaRPr lang="es-CO" sz="3200" dirty="0">
              <a:solidFill>
                <a:schemeClr val="bg2">
                  <a:lumMod val="10000"/>
                </a:schemeClr>
              </a:solidFill>
            </a:endParaRPr>
          </a:p>
        </p:txBody>
      </p:sp>
      <p:sp>
        <p:nvSpPr>
          <p:cNvPr id="14" name="Nube 13"/>
          <p:cNvSpPr/>
          <p:nvPr/>
        </p:nvSpPr>
        <p:spPr>
          <a:xfrm>
            <a:off x="2677886" y="1371599"/>
            <a:ext cx="2100943" cy="1308825"/>
          </a:xfrm>
          <a:prstGeom prst="cloud">
            <a:avLst/>
          </a:prstGeom>
          <a:blipFill>
            <a:blip r:embed="rId4"/>
            <a:tile tx="0" ty="0" sx="100000" sy="100000" flip="none" algn="tl"/>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300" dirty="0" smtClean="0">
                <a:solidFill>
                  <a:schemeClr val="bg2">
                    <a:lumMod val="10000"/>
                  </a:schemeClr>
                </a:solidFill>
              </a:rPr>
              <a:t>Influenza</a:t>
            </a:r>
          </a:p>
          <a:p>
            <a:pPr algn="ctr"/>
            <a:r>
              <a:rPr lang="es-CO" sz="2300" dirty="0" smtClean="0">
                <a:solidFill>
                  <a:schemeClr val="bg2">
                    <a:lumMod val="10000"/>
                  </a:schemeClr>
                </a:solidFill>
              </a:rPr>
              <a:t>14s</a:t>
            </a:r>
            <a:endParaRPr lang="es-CO" sz="2300" dirty="0">
              <a:solidFill>
                <a:schemeClr val="bg2">
                  <a:lumMod val="10000"/>
                </a:schemeClr>
              </a:solidFill>
            </a:endParaRPr>
          </a:p>
        </p:txBody>
      </p:sp>
      <p:sp>
        <p:nvSpPr>
          <p:cNvPr id="15" name="Nube 14"/>
          <p:cNvSpPr/>
          <p:nvPr/>
        </p:nvSpPr>
        <p:spPr>
          <a:xfrm>
            <a:off x="1200150" y="2942871"/>
            <a:ext cx="2130426" cy="1196675"/>
          </a:xfrm>
          <a:prstGeom prst="cloud">
            <a:avLst/>
          </a:prstGeom>
          <a:blipFill>
            <a:blip r:embed="rId4"/>
            <a:tile tx="0" ty="0" sx="100000" sy="100000" flip="none" algn="tl"/>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400" dirty="0" smtClean="0">
                <a:solidFill>
                  <a:schemeClr val="bg2">
                    <a:lumMod val="10000"/>
                  </a:schemeClr>
                </a:solidFill>
              </a:rPr>
              <a:t>Tdap</a:t>
            </a:r>
          </a:p>
          <a:p>
            <a:pPr algn="ctr"/>
            <a:r>
              <a:rPr lang="es-CO" sz="2400" dirty="0" smtClean="0">
                <a:solidFill>
                  <a:schemeClr val="bg2">
                    <a:lumMod val="10000"/>
                  </a:schemeClr>
                </a:solidFill>
              </a:rPr>
              <a:t>26s</a:t>
            </a:r>
            <a:endParaRPr lang="es-CO" sz="2400" dirty="0">
              <a:solidFill>
                <a:schemeClr val="bg2">
                  <a:lumMod val="10000"/>
                </a:schemeClr>
              </a:solidFill>
            </a:endParaRPr>
          </a:p>
        </p:txBody>
      </p:sp>
      <p:sp>
        <p:nvSpPr>
          <p:cNvPr id="16" name="Nube 15"/>
          <p:cNvSpPr/>
          <p:nvPr/>
        </p:nvSpPr>
        <p:spPr>
          <a:xfrm>
            <a:off x="1021898" y="4404374"/>
            <a:ext cx="2381250" cy="1500441"/>
          </a:xfrm>
          <a:prstGeom prst="cloud">
            <a:avLst/>
          </a:prstGeom>
          <a:blipFill>
            <a:blip r:embed="rId5"/>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2400" dirty="0" smtClean="0">
              <a:solidFill>
                <a:schemeClr val="bg2">
                  <a:lumMod val="10000"/>
                </a:schemeClr>
              </a:solidFill>
            </a:endParaRPr>
          </a:p>
          <a:p>
            <a:pPr algn="ctr"/>
            <a:r>
              <a:rPr lang="es-CO" sz="2400" dirty="0" smtClean="0">
                <a:solidFill>
                  <a:schemeClr val="bg2">
                    <a:lumMod val="10000"/>
                  </a:schemeClr>
                </a:solidFill>
              </a:rPr>
              <a:t>Covid19</a:t>
            </a:r>
          </a:p>
          <a:p>
            <a:pPr algn="ctr"/>
            <a:r>
              <a:rPr lang="es-CO" sz="2400" dirty="0" smtClean="0">
                <a:solidFill>
                  <a:schemeClr val="bg2">
                    <a:lumMod val="10000"/>
                  </a:schemeClr>
                </a:solidFill>
              </a:rPr>
              <a:t>12s – 42d</a:t>
            </a:r>
          </a:p>
          <a:p>
            <a:pPr algn="ctr"/>
            <a:endParaRPr lang="es-CO" sz="2400" dirty="0">
              <a:solidFill>
                <a:schemeClr val="bg2">
                  <a:lumMod val="10000"/>
                </a:schemeClr>
              </a:solidFill>
            </a:endParaRPr>
          </a:p>
        </p:txBody>
      </p:sp>
    </p:spTree>
    <p:extLst>
      <p:ext uri="{BB962C8B-B14F-4D97-AF65-F5344CB8AC3E}">
        <p14:creationId xmlns:p14="http://schemas.microsoft.com/office/powerpoint/2010/main" val="369574485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P spid="15" grpId="0" animBg="1"/>
      <p:bldP spid="1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descr="Silueta De Mujer Embarazada Más Acuarela Abstracta Pintada. Pintura De Arte  Digital. Fotos, Retratos, Imágenes Y Fotografía De Archivo Libres De  Derecho. Image 7095775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0534" y="2307771"/>
            <a:ext cx="3998315" cy="323248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aphicFrame>
        <p:nvGraphicFramePr>
          <p:cNvPr id="4" name="Diagrama 3"/>
          <p:cNvGraphicFramePr/>
          <p:nvPr>
            <p:extLst>
              <p:ext uri="{D42A27DB-BD31-4B8C-83A1-F6EECF244321}">
                <p14:modId xmlns:p14="http://schemas.microsoft.com/office/powerpoint/2010/main" val="1198124459"/>
              </p:ext>
            </p:extLst>
          </p:nvPr>
        </p:nvGraphicFramePr>
        <p:xfrm>
          <a:off x="1107622" y="1179285"/>
          <a:ext cx="6640286" cy="50473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1 Título"/>
          <p:cNvSpPr txBox="1">
            <a:spLocks/>
          </p:cNvSpPr>
          <p:nvPr/>
        </p:nvSpPr>
        <p:spPr>
          <a:xfrm>
            <a:off x="468086" y="118606"/>
            <a:ext cx="7919358" cy="132556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auto">
              <a:spcAft>
                <a:spcPts val="0"/>
              </a:spcAft>
            </a:pPr>
            <a:r>
              <a:rPr lang="es-CO" sz="3200" b="1" dirty="0" smtClean="0">
                <a:solidFill>
                  <a:schemeClr val="accent1"/>
                </a:solidFill>
                <a:cs typeface="Aharoni" panose="02010803020104030203" pitchFamily="2" charset="-79"/>
              </a:rPr>
              <a:t>Control Prenatal de Seguimiento</a:t>
            </a:r>
            <a:endParaRPr lang="es-CO" sz="3200" dirty="0"/>
          </a:p>
        </p:txBody>
      </p:sp>
      <p:sp>
        <p:nvSpPr>
          <p:cNvPr id="6" name="CuadroTexto 5"/>
          <p:cNvSpPr txBox="1"/>
          <p:nvPr/>
        </p:nvSpPr>
        <p:spPr>
          <a:xfrm>
            <a:off x="7347857" y="6096000"/>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spTree>
    <p:extLst>
      <p:ext uri="{BB962C8B-B14F-4D97-AF65-F5344CB8AC3E}">
        <p14:creationId xmlns:p14="http://schemas.microsoft.com/office/powerpoint/2010/main" val="1141653986"/>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p:cNvGraphicFramePr>
            <a:graphicFrameLocks noGrp="1"/>
          </p:cNvGraphicFramePr>
          <p:nvPr>
            <p:extLst>
              <p:ext uri="{D42A27DB-BD31-4B8C-83A1-F6EECF244321}">
                <p14:modId xmlns:p14="http://schemas.microsoft.com/office/powerpoint/2010/main" val="3416555122"/>
              </p:ext>
            </p:extLst>
          </p:nvPr>
        </p:nvGraphicFramePr>
        <p:xfrm>
          <a:off x="396551" y="816432"/>
          <a:ext cx="8341567" cy="5074296"/>
        </p:xfrm>
        <a:graphic>
          <a:graphicData uri="http://schemas.openxmlformats.org/drawingml/2006/table">
            <a:tbl>
              <a:tblPr firstRow="1" firstCol="1" bandRow="1">
                <a:tableStyleId>{C4B1156A-380E-4F78-BDF5-A606A8083BF9}</a:tableStyleId>
              </a:tblPr>
              <a:tblGrid>
                <a:gridCol w="3892420">
                  <a:extLst>
                    <a:ext uri="{9D8B030D-6E8A-4147-A177-3AD203B41FA5}">
                      <a16:colId xmlns="" xmlns:a16="http://schemas.microsoft.com/office/drawing/2014/main" val="20000"/>
                    </a:ext>
                  </a:extLst>
                </a:gridCol>
                <a:gridCol w="4449147">
                  <a:extLst>
                    <a:ext uri="{9D8B030D-6E8A-4147-A177-3AD203B41FA5}">
                      <a16:colId xmlns="" xmlns:a16="http://schemas.microsoft.com/office/drawing/2014/main" val="20001"/>
                    </a:ext>
                  </a:extLst>
                </a:gridCol>
              </a:tblGrid>
              <a:tr h="318956">
                <a:tc>
                  <a:txBody>
                    <a:bodyPr/>
                    <a:lstStyle/>
                    <a:p>
                      <a:pPr algn="ctr">
                        <a:spcAft>
                          <a:spcPts val="0"/>
                        </a:spcAft>
                        <a:tabLst>
                          <a:tab pos="1371600" algn="l"/>
                        </a:tabLst>
                      </a:pPr>
                      <a:r>
                        <a:rPr lang="es-ES" sz="1800" dirty="0">
                          <a:effectLst/>
                        </a:rPr>
                        <a:t>SIGNOS DE ALARMA</a:t>
                      </a:r>
                      <a:endParaRPr lang="es-CO"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tabLst>
                          <a:tab pos="1371600" algn="l"/>
                        </a:tabLst>
                      </a:pPr>
                      <a:r>
                        <a:rPr lang="es-ES" sz="1800">
                          <a:effectLst/>
                        </a:rPr>
                        <a:t>SIGNOS DE ALARMA OBSTÉTRICOS</a:t>
                      </a:r>
                      <a:endParaRPr lang="es-CO" sz="20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 xmlns:a16="http://schemas.microsoft.com/office/drawing/2014/main" val="10000"/>
                  </a:ext>
                </a:extLst>
              </a:tr>
              <a:tr h="318956">
                <a:tc>
                  <a:txBody>
                    <a:bodyPr/>
                    <a:lstStyle/>
                    <a:p>
                      <a:pPr algn="just">
                        <a:spcAft>
                          <a:spcPts val="0"/>
                        </a:spcAft>
                        <a:tabLst>
                          <a:tab pos="1371600" algn="l"/>
                        </a:tabLst>
                      </a:pPr>
                      <a:r>
                        <a:rPr lang="es-ES" sz="1800" dirty="0">
                          <a:effectLst/>
                        </a:rPr>
                        <a:t>Fiebre (Mayor o igual a 38C) </a:t>
                      </a:r>
                      <a:endParaRPr lang="es-CO" sz="2000" b="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457200" algn="just">
                        <a:spcAft>
                          <a:spcPts val="0"/>
                        </a:spcAft>
                        <a:tabLst>
                          <a:tab pos="1371600" algn="l"/>
                        </a:tabLst>
                      </a:pPr>
                      <a:r>
                        <a:rPr lang="es-ES" sz="1800" dirty="0" smtClean="0">
                          <a:effectLst/>
                        </a:rPr>
                        <a:t>Dolor </a:t>
                      </a:r>
                      <a:r>
                        <a:rPr lang="es-ES" sz="1800" dirty="0">
                          <a:effectLst/>
                        </a:rPr>
                        <a:t>de cabeza </a:t>
                      </a:r>
                      <a:endParaRPr lang="es-CO"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 xmlns:a16="http://schemas.microsoft.com/office/drawing/2014/main" val="10001"/>
                  </a:ext>
                </a:extLst>
              </a:tr>
              <a:tr h="637911">
                <a:tc>
                  <a:txBody>
                    <a:bodyPr/>
                    <a:lstStyle/>
                    <a:p>
                      <a:pPr algn="just">
                        <a:spcAft>
                          <a:spcPts val="0"/>
                        </a:spcAft>
                        <a:tabLst>
                          <a:tab pos="1371600" algn="l"/>
                        </a:tabLst>
                      </a:pPr>
                      <a:r>
                        <a:rPr lang="es-ES" sz="1800" dirty="0">
                          <a:effectLst/>
                        </a:rPr>
                        <a:t>Tos (con o sin producción de esputo) </a:t>
                      </a:r>
                      <a:endParaRPr lang="es-CO" sz="2000" b="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457200" algn="just">
                        <a:spcAft>
                          <a:spcPts val="0"/>
                        </a:spcAft>
                        <a:tabLst>
                          <a:tab pos="1371600" algn="l"/>
                        </a:tabLst>
                      </a:pPr>
                      <a:r>
                        <a:rPr lang="es-ES" sz="1800" dirty="0" smtClean="0">
                          <a:effectLst/>
                        </a:rPr>
                        <a:t>Ver </a:t>
                      </a:r>
                      <a:r>
                        <a:rPr lang="es-ES" sz="1800" dirty="0">
                          <a:effectLst/>
                        </a:rPr>
                        <a:t>lucecitas o visión borrosa </a:t>
                      </a:r>
                      <a:endParaRPr lang="es-CO"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 xmlns:a16="http://schemas.microsoft.com/office/drawing/2014/main" val="10002"/>
                  </a:ext>
                </a:extLst>
              </a:tr>
              <a:tr h="318956">
                <a:tc>
                  <a:txBody>
                    <a:bodyPr/>
                    <a:lstStyle/>
                    <a:p>
                      <a:pPr algn="just">
                        <a:spcAft>
                          <a:spcPts val="0"/>
                        </a:spcAft>
                        <a:tabLst>
                          <a:tab pos="1371600" algn="l"/>
                        </a:tabLst>
                      </a:pPr>
                      <a:r>
                        <a:rPr lang="es-ES" sz="1800" dirty="0">
                          <a:effectLst/>
                        </a:rPr>
                        <a:t>Dolor al respirar </a:t>
                      </a:r>
                      <a:endParaRPr lang="es-CO" sz="2000" b="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tabLst>
                          <a:tab pos="1371600" algn="l"/>
                        </a:tabLst>
                      </a:pPr>
                      <a:r>
                        <a:rPr lang="es-ES" sz="1800" dirty="0">
                          <a:effectLst/>
                        </a:rPr>
                        <a:t>Escuchar pitos o zumbidos </a:t>
                      </a:r>
                      <a:endParaRPr lang="es-CO"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 xmlns:a16="http://schemas.microsoft.com/office/drawing/2014/main" val="10003"/>
                  </a:ext>
                </a:extLst>
              </a:tr>
              <a:tr h="637911">
                <a:tc>
                  <a:txBody>
                    <a:bodyPr/>
                    <a:lstStyle/>
                    <a:p>
                      <a:pPr algn="just">
                        <a:spcAft>
                          <a:spcPts val="0"/>
                        </a:spcAft>
                        <a:tabLst>
                          <a:tab pos="1371600" algn="l"/>
                        </a:tabLst>
                      </a:pPr>
                      <a:r>
                        <a:rPr lang="es-ES" sz="1800">
                          <a:effectLst/>
                        </a:rPr>
                        <a:t>Dificultad para respirar (sensación de disnea o ahogo)</a:t>
                      </a:r>
                      <a:endParaRPr lang="es-CO" sz="2000" b="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tabLst>
                          <a:tab pos="1371600" algn="l"/>
                        </a:tabLst>
                      </a:pPr>
                      <a:r>
                        <a:rPr lang="es-ES" sz="1800" dirty="0">
                          <a:effectLst/>
                        </a:rPr>
                        <a:t>Dolor en la boca de estómago </a:t>
                      </a:r>
                      <a:endParaRPr lang="es-CO"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 xmlns:a16="http://schemas.microsoft.com/office/drawing/2014/main" val="10004"/>
                  </a:ext>
                </a:extLst>
              </a:tr>
              <a:tr h="608916">
                <a:tc>
                  <a:txBody>
                    <a:bodyPr/>
                    <a:lstStyle/>
                    <a:p>
                      <a:pPr algn="just">
                        <a:spcAft>
                          <a:spcPts val="0"/>
                        </a:spcAft>
                        <a:tabLst>
                          <a:tab pos="1371600" algn="l"/>
                        </a:tabLst>
                      </a:pPr>
                      <a:r>
                        <a:rPr lang="es-ES" sz="1800" dirty="0">
                          <a:effectLst/>
                        </a:rPr>
                        <a:t>Fatiga o malestar general intensos </a:t>
                      </a:r>
                      <a:endParaRPr lang="es-CO" sz="2000" b="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tabLst>
                          <a:tab pos="1371600" algn="l"/>
                        </a:tabLst>
                      </a:pPr>
                      <a:r>
                        <a:rPr lang="es-ES" sz="1800" dirty="0">
                          <a:effectLst/>
                        </a:rPr>
                        <a:t>Edemas o inflamación de manos y/o cara  </a:t>
                      </a:r>
                      <a:endParaRPr lang="es-CO"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 xmlns:a16="http://schemas.microsoft.com/office/drawing/2014/main" val="10005"/>
                  </a:ext>
                </a:extLst>
              </a:tr>
              <a:tr h="637911">
                <a:tc>
                  <a:txBody>
                    <a:bodyPr/>
                    <a:lstStyle/>
                    <a:p>
                      <a:pPr algn="just">
                        <a:spcAft>
                          <a:spcPts val="0"/>
                        </a:spcAft>
                        <a:tabLst>
                          <a:tab pos="1371600" algn="l"/>
                        </a:tabLst>
                      </a:pPr>
                      <a:r>
                        <a:rPr lang="es-ES" sz="1800">
                          <a:effectLst/>
                        </a:rPr>
                        <a:t>Incapacidad para tolerar la vía oral</a:t>
                      </a:r>
                      <a:endParaRPr lang="es-CO" sz="2000" b="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tabLst>
                          <a:tab pos="1371600" algn="l"/>
                        </a:tabLst>
                      </a:pPr>
                      <a:r>
                        <a:rPr lang="es-ES" sz="1800" dirty="0">
                          <a:effectLst/>
                        </a:rPr>
                        <a:t>Disminución marcada o ausencia de movimientos      fetales</a:t>
                      </a:r>
                      <a:endParaRPr lang="es-CO"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 xmlns:a16="http://schemas.microsoft.com/office/drawing/2014/main" val="10006"/>
                  </a:ext>
                </a:extLst>
              </a:tr>
              <a:tr h="318956">
                <a:tc>
                  <a:txBody>
                    <a:bodyPr/>
                    <a:lstStyle/>
                    <a:p>
                      <a:pPr algn="just">
                        <a:spcAft>
                          <a:spcPts val="0"/>
                        </a:spcAft>
                        <a:tabLst>
                          <a:tab pos="1371600" algn="l"/>
                        </a:tabLst>
                      </a:pPr>
                      <a:r>
                        <a:rPr lang="es-ES" sz="1800">
                          <a:effectLst/>
                        </a:rPr>
                        <a:t>Náuseas o vomito persistente</a:t>
                      </a:r>
                      <a:endParaRPr lang="es-CO" sz="2000" b="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tabLst>
                          <a:tab pos="1371600" algn="l"/>
                        </a:tabLst>
                      </a:pPr>
                      <a:r>
                        <a:rPr lang="es-ES" sz="1800">
                          <a:effectLst/>
                        </a:rPr>
                        <a:t>Actividad uterina </a:t>
                      </a:r>
                      <a:endParaRPr lang="es-CO" sz="20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 xmlns:a16="http://schemas.microsoft.com/office/drawing/2014/main" val="10007"/>
                  </a:ext>
                </a:extLst>
              </a:tr>
              <a:tr h="318956">
                <a:tc>
                  <a:txBody>
                    <a:bodyPr/>
                    <a:lstStyle/>
                    <a:p>
                      <a:pPr algn="just">
                        <a:spcAft>
                          <a:spcPts val="0"/>
                        </a:spcAft>
                        <a:tabLst>
                          <a:tab pos="1371600" algn="l"/>
                        </a:tabLst>
                      </a:pPr>
                      <a:r>
                        <a:rPr lang="es-ES" sz="1800">
                          <a:effectLst/>
                        </a:rPr>
                        <a:t>Hemoptisis </a:t>
                      </a:r>
                      <a:endParaRPr lang="es-CO" sz="2000" b="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tabLst>
                          <a:tab pos="1371600" algn="l"/>
                        </a:tabLst>
                      </a:pPr>
                      <a:r>
                        <a:rPr lang="es-ES" sz="1800">
                          <a:effectLst/>
                        </a:rPr>
                        <a:t>Sangrado por vagina   </a:t>
                      </a:r>
                      <a:endParaRPr lang="es-CO" sz="20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 xmlns:a16="http://schemas.microsoft.com/office/drawing/2014/main" val="10008"/>
                  </a:ext>
                </a:extLst>
              </a:tr>
              <a:tr h="637911">
                <a:tc>
                  <a:txBody>
                    <a:bodyPr/>
                    <a:lstStyle/>
                    <a:p>
                      <a:pPr algn="just">
                        <a:spcAft>
                          <a:spcPts val="0"/>
                        </a:spcAft>
                        <a:tabLst>
                          <a:tab pos="1371600" algn="l"/>
                        </a:tabLst>
                      </a:pPr>
                      <a:r>
                        <a:rPr lang="es-ES" sz="1800" dirty="0">
                          <a:effectLst/>
                        </a:rPr>
                        <a:t>Diarrea  </a:t>
                      </a:r>
                      <a:endParaRPr lang="es-CO" sz="2000" b="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tabLst>
                          <a:tab pos="1371600" algn="l"/>
                        </a:tabLst>
                      </a:pPr>
                      <a:r>
                        <a:rPr lang="es-ES" sz="1800">
                          <a:effectLst/>
                        </a:rPr>
                        <a:t>Salida de líquido claro transparente o blanco por vagina </a:t>
                      </a:r>
                      <a:endParaRPr lang="es-CO" sz="20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 xmlns:a16="http://schemas.microsoft.com/office/drawing/2014/main" val="10009"/>
                  </a:ext>
                </a:extLst>
              </a:tr>
              <a:tr h="318956">
                <a:tc>
                  <a:txBody>
                    <a:bodyPr/>
                    <a:lstStyle/>
                    <a:p>
                      <a:pPr algn="just">
                        <a:spcAft>
                          <a:spcPts val="0"/>
                        </a:spcAft>
                        <a:tabLst>
                          <a:tab pos="1371600" algn="l"/>
                        </a:tabLst>
                      </a:pPr>
                      <a:r>
                        <a:rPr lang="es-ES" sz="1800">
                          <a:effectLst/>
                        </a:rPr>
                        <a:t> </a:t>
                      </a:r>
                      <a:endParaRPr lang="es-CO"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tabLst>
                          <a:tab pos="1371600" algn="l"/>
                        </a:tabLst>
                      </a:pPr>
                      <a:r>
                        <a:rPr lang="es-ES" sz="1800" dirty="0">
                          <a:effectLst/>
                        </a:rPr>
                        <a:t>Dolor o ardor al orinar </a:t>
                      </a:r>
                      <a:endParaRPr lang="es-CO"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 xmlns:a16="http://schemas.microsoft.com/office/drawing/2014/main" val="10010"/>
                  </a:ext>
                </a:extLst>
              </a:tr>
            </a:tbl>
          </a:graphicData>
        </a:graphic>
      </p:graphicFrame>
      <p:sp>
        <p:nvSpPr>
          <p:cNvPr id="3" name="CuadroTexto 2"/>
          <p:cNvSpPr txBox="1"/>
          <p:nvPr/>
        </p:nvSpPr>
        <p:spPr>
          <a:xfrm>
            <a:off x="7347857" y="6096000"/>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spTree>
    <p:extLst>
      <p:ext uri="{BB962C8B-B14F-4D97-AF65-F5344CB8AC3E}">
        <p14:creationId xmlns:p14="http://schemas.microsoft.com/office/powerpoint/2010/main" val="2845188867"/>
      </p:ext>
    </p:extLst>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7347857" y="6096000"/>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graphicFrame>
        <p:nvGraphicFramePr>
          <p:cNvPr id="6" name="Diagrama 5"/>
          <p:cNvGraphicFramePr/>
          <p:nvPr>
            <p:extLst>
              <p:ext uri="{D42A27DB-BD31-4B8C-83A1-F6EECF244321}">
                <p14:modId xmlns:p14="http://schemas.microsoft.com/office/powerpoint/2010/main" val="273797880"/>
              </p:ext>
            </p:extLst>
          </p:nvPr>
        </p:nvGraphicFramePr>
        <p:xfrm>
          <a:off x="642253" y="1153885"/>
          <a:ext cx="7511146" cy="5094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ítulo 1">
            <a:extLst>
              <a:ext uri="{FF2B5EF4-FFF2-40B4-BE49-F238E27FC236}">
                <a16:creationId xmlns="" xmlns:a16="http://schemas.microsoft.com/office/drawing/2014/main" id="{B057107F-8EFF-4108-8D84-A65BDF1723CD}"/>
              </a:ext>
            </a:extLst>
          </p:cNvPr>
          <p:cNvSpPr>
            <a:spLocks noGrp="1"/>
          </p:cNvSpPr>
          <p:nvPr>
            <p:ph type="title"/>
          </p:nvPr>
        </p:nvSpPr>
        <p:spPr>
          <a:xfrm>
            <a:off x="628650" y="365126"/>
            <a:ext cx="3736521" cy="888205"/>
          </a:xfrm>
        </p:spPr>
        <p:txBody>
          <a:bodyPr/>
          <a:lstStyle/>
          <a:p>
            <a:r>
              <a:rPr lang="es-CO" b="1" dirty="0"/>
              <a:t>Examen físico</a:t>
            </a:r>
          </a:p>
        </p:txBody>
      </p:sp>
    </p:spTree>
    <p:extLst>
      <p:ext uri="{BB962C8B-B14F-4D97-AF65-F5344CB8AC3E}">
        <p14:creationId xmlns:p14="http://schemas.microsoft.com/office/powerpoint/2010/main" val="2920188436"/>
      </p:ext>
    </p:extLst>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9CEFB66A-0B55-42A9-9135-5F5398DAE534}"/>
              </a:ext>
            </a:extLst>
          </p:cNvPr>
          <p:cNvSpPr>
            <a:spLocks noGrp="1"/>
          </p:cNvSpPr>
          <p:nvPr>
            <p:ph type="title"/>
          </p:nvPr>
        </p:nvSpPr>
        <p:spPr>
          <a:xfrm>
            <a:off x="626181" y="0"/>
            <a:ext cx="7886700" cy="642616"/>
          </a:xfrm>
        </p:spPr>
        <p:txBody>
          <a:bodyPr>
            <a:normAutofit/>
          </a:bodyPr>
          <a:lstStyle/>
          <a:p>
            <a:pPr algn="ctr"/>
            <a:r>
              <a:rPr lang="es-CO" b="1" dirty="0"/>
              <a:t>Solicitud de exámenes paraclínicos</a:t>
            </a:r>
          </a:p>
        </p:txBody>
      </p:sp>
      <p:graphicFrame>
        <p:nvGraphicFramePr>
          <p:cNvPr id="7" name="Marcador de contenido 3"/>
          <p:cNvGraphicFramePr>
            <a:graphicFrameLocks noGrp="1"/>
          </p:cNvGraphicFramePr>
          <p:nvPr>
            <p:ph idx="1"/>
            <p:extLst>
              <p:ext uri="{D42A27DB-BD31-4B8C-83A1-F6EECF244321}">
                <p14:modId xmlns:p14="http://schemas.microsoft.com/office/powerpoint/2010/main" val="1057067973"/>
              </p:ext>
            </p:extLst>
          </p:nvPr>
        </p:nvGraphicFramePr>
        <p:xfrm>
          <a:off x="299610" y="642620"/>
          <a:ext cx="8539843" cy="4710682"/>
        </p:xfrm>
        <a:graphic>
          <a:graphicData uri="http://schemas.openxmlformats.org/drawingml/2006/table">
            <a:tbl>
              <a:tblPr firstRow="1" firstCol="1" bandRow="1">
                <a:tableStyleId>{0E3FDE45-AF77-4B5C-9715-49D594BDF05E}</a:tableStyleId>
              </a:tblPr>
              <a:tblGrid>
                <a:gridCol w="2486120">
                  <a:extLst>
                    <a:ext uri="{9D8B030D-6E8A-4147-A177-3AD203B41FA5}">
                      <a16:colId xmlns="" xmlns:a16="http://schemas.microsoft.com/office/drawing/2014/main" val="20000"/>
                    </a:ext>
                  </a:extLst>
                </a:gridCol>
                <a:gridCol w="2020186">
                  <a:extLst>
                    <a:ext uri="{9D8B030D-6E8A-4147-A177-3AD203B41FA5}">
                      <a16:colId xmlns="" xmlns:a16="http://schemas.microsoft.com/office/drawing/2014/main" val="20001"/>
                    </a:ext>
                  </a:extLst>
                </a:gridCol>
                <a:gridCol w="2052084">
                  <a:extLst>
                    <a:ext uri="{9D8B030D-6E8A-4147-A177-3AD203B41FA5}">
                      <a16:colId xmlns="" xmlns:a16="http://schemas.microsoft.com/office/drawing/2014/main" val="20002"/>
                    </a:ext>
                  </a:extLst>
                </a:gridCol>
                <a:gridCol w="1981453">
                  <a:extLst>
                    <a:ext uri="{9D8B030D-6E8A-4147-A177-3AD203B41FA5}">
                      <a16:colId xmlns="" xmlns:a16="http://schemas.microsoft.com/office/drawing/2014/main" val="20003"/>
                    </a:ext>
                  </a:extLst>
                </a:gridCol>
              </a:tblGrid>
              <a:tr h="425146">
                <a:tc>
                  <a:txBody>
                    <a:bodyPr/>
                    <a:lstStyle/>
                    <a:p>
                      <a:pPr algn="just">
                        <a:spcAft>
                          <a:spcPts val="0"/>
                        </a:spcAft>
                      </a:pPr>
                      <a:r>
                        <a:rPr lang="en-US" sz="1200" dirty="0">
                          <a:effectLst/>
                        </a:rPr>
                        <a:t>PARACLINICO</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a:effectLst/>
                        </a:rPr>
                        <a:t>1er Trimestre </a:t>
                      </a:r>
                      <a:endParaRPr lang="es-CO" sz="1200" dirty="0">
                        <a:effectLst/>
                      </a:endParaRPr>
                    </a:p>
                    <a:p>
                      <a:pPr algn="just">
                        <a:spcAft>
                          <a:spcPts val="0"/>
                        </a:spcAft>
                      </a:pPr>
                      <a:r>
                        <a:rPr lang="en-US" sz="1200" dirty="0">
                          <a:effectLst/>
                        </a:rPr>
                        <a:t>(1-12 semanas) </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a:effectLst/>
                        </a:rPr>
                        <a:t>2do Trimestre</a:t>
                      </a:r>
                      <a:endParaRPr lang="es-CO" sz="1200" dirty="0">
                        <a:effectLst/>
                      </a:endParaRPr>
                    </a:p>
                    <a:p>
                      <a:pPr algn="just">
                        <a:spcAft>
                          <a:spcPts val="0"/>
                        </a:spcAft>
                      </a:pPr>
                      <a:r>
                        <a:rPr lang="en-US" sz="1200" dirty="0">
                          <a:effectLst/>
                        </a:rPr>
                        <a:t>(13-28 semanas)</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a:effectLst/>
                        </a:rPr>
                        <a:t>3er Trimestre </a:t>
                      </a:r>
                      <a:endParaRPr lang="es-CO" sz="1200" dirty="0">
                        <a:effectLst/>
                      </a:endParaRPr>
                    </a:p>
                    <a:p>
                      <a:pPr algn="just">
                        <a:spcAft>
                          <a:spcPts val="0"/>
                        </a:spcAft>
                      </a:pPr>
                      <a:r>
                        <a:rPr lang="en-US" sz="1200" dirty="0">
                          <a:effectLst/>
                        </a:rPr>
                        <a:t>(29/40 semanas)</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0"/>
                  </a:ext>
                </a:extLst>
              </a:tr>
              <a:tr h="241778">
                <a:tc>
                  <a:txBody>
                    <a:bodyPr/>
                    <a:lstStyle/>
                    <a:p>
                      <a:pPr algn="just">
                        <a:spcAft>
                          <a:spcPts val="0"/>
                        </a:spcAft>
                      </a:pPr>
                      <a:r>
                        <a:rPr lang="en-US" sz="1200" dirty="0" err="1">
                          <a:effectLst/>
                        </a:rPr>
                        <a:t>Hemoclasificacion</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smtClean="0">
                          <a:effectLst/>
                        </a:rPr>
                        <a:t>SI</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a:effectLst/>
                        </a:rPr>
                        <a:t> </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a:effectLst/>
                        </a:rPr>
                        <a:t> </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1"/>
                  </a:ext>
                </a:extLst>
              </a:tr>
              <a:tr h="241778">
                <a:tc>
                  <a:txBody>
                    <a:bodyPr/>
                    <a:lstStyle/>
                    <a:p>
                      <a:pPr algn="just">
                        <a:spcAft>
                          <a:spcPts val="0"/>
                        </a:spcAft>
                      </a:pPr>
                      <a:r>
                        <a:rPr lang="en-US" sz="1200" dirty="0">
                          <a:effectLst/>
                        </a:rPr>
                        <a:t>Hemograma </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smtClean="0">
                          <a:effectLst/>
                        </a:rPr>
                        <a:t>SI</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a:effectLst/>
                        </a:rPr>
                        <a:t>Semana 28</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a:effectLst/>
                        </a:rPr>
                        <a:t> </a:t>
                      </a:r>
                      <a:endParaRPr lang="es-CO" sz="120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2"/>
                  </a:ext>
                </a:extLst>
              </a:tr>
              <a:tr h="241778">
                <a:tc>
                  <a:txBody>
                    <a:bodyPr/>
                    <a:lstStyle/>
                    <a:p>
                      <a:pPr algn="just">
                        <a:spcAft>
                          <a:spcPts val="0"/>
                        </a:spcAft>
                      </a:pPr>
                      <a:r>
                        <a:rPr lang="en-US" sz="1200" dirty="0" err="1">
                          <a:effectLst/>
                        </a:rPr>
                        <a:t>HBAgS</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smtClean="0">
                          <a:effectLst/>
                        </a:rPr>
                        <a:t>SI</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a:effectLst/>
                        </a:rPr>
                        <a:t> </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a:effectLst/>
                        </a:rPr>
                        <a:t> </a:t>
                      </a:r>
                      <a:endParaRPr lang="es-CO" sz="120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3"/>
                  </a:ext>
                </a:extLst>
              </a:tr>
              <a:tr h="241778">
                <a:tc>
                  <a:txBody>
                    <a:bodyPr/>
                    <a:lstStyle/>
                    <a:p>
                      <a:pPr algn="just">
                        <a:spcAft>
                          <a:spcPts val="0"/>
                        </a:spcAft>
                      </a:pPr>
                      <a:r>
                        <a:rPr lang="en-US" sz="1200" dirty="0" smtClean="0">
                          <a:effectLst/>
                        </a:rPr>
                        <a:t>Glicemia</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smtClean="0">
                          <a:effectLst/>
                        </a:rPr>
                        <a:t>SI</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a:effectLst/>
                        </a:rPr>
                        <a:t> </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a:effectLst/>
                        </a:rPr>
                        <a:t> </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4"/>
                  </a:ext>
                </a:extLst>
              </a:tr>
              <a:tr h="386860">
                <a:tc>
                  <a:txBody>
                    <a:bodyPr/>
                    <a:lstStyle/>
                    <a:p>
                      <a:pPr algn="just">
                        <a:spcAft>
                          <a:spcPts val="0"/>
                        </a:spcAft>
                      </a:pPr>
                      <a:r>
                        <a:rPr lang="en-US" sz="1200" dirty="0">
                          <a:effectLst/>
                        </a:rPr>
                        <a:t>VIH</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smtClean="0">
                          <a:effectLst/>
                        </a:rPr>
                        <a:t>SI</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a:effectLst/>
                        </a:rPr>
                        <a:t>SI</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smtClean="0">
                          <a:effectLst/>
                        </a:rPr>
                        <a:t>SI al</a:t>
                      </a:r>
                      <a:r>
                        <a:rPr lang="en-US" sz="1200" baseline="0" dirty="0" smtClean="0">
                          <a:effectLst/>
                        </a:rPr>
                        <a:t> memento del parto</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5"/>
                  </a:ext>
                </a:extLst>
              </a:tr>
              <a:tr h="241778">
                <a:tc>
                  <a:txBody>
                    <a:bodyPr/>
                    <a:lstStyle/>
                    <a:p>
                      <a:pPr algn="just">
                        <a:spcAft>
                          <a:spcPts val="0"/>
                        </a:spcAft>
                      </a:pPr>
                      <a:r>
                        <a:rPr lang="en-US" sz="1200" dirty="0" err="1" smtClean="0">
                          <a:effectLst/>
                        </a:rPr>
                        <a:t>PRT</a:t>
                      </a:r>
                      <a:r>
                        <a:rPr lang="en-US" sz="1200" dirty="0" smtClean="0">
                          <a:effectLst/>
                        </a:rPr>
                        <a:t> </a:t>
                      </a:r>
                      <a:r>
                        <a:rPr lang="en-US" sz="1200" dirty="0" err="1" smtClean="0">
                          <a:effectLst/>
                        </a:rPr>
                        <a:t>sifilis</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smtClean="0">
                          <a:effectLst/>
                        </a:rPr>
                        <a:t>SI</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a:effectLst/>
                        </a:rPr>
                        <a:t>SI</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a:effectLst/>
                        </a:rPr>
                        <a:t>SI</a:t>
                      </a:r>
                      <a:endParaRPr lang="es-CO" sz="120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6"/>
                  </a:ext>
                </a:extLst>
              </a:tr>
              <a:tr h="251073">
                <a:tc>
                  <a:txBody>
                    <a:bodyPr/>
                    <a:lstStyle/>
                    <a:p>
                      <a:pPr algn="just">
                        <a:spcAft>
                          <a:spcPts val="0"/>
                        </a:spcAft>
                      </a:pPr>
                      <a:r>
                        <a:rPr lang="en-US" sz="1200" dirty="0">
                          <a:effectLst/>
                        </a:rPr>
                        <a:t>Urocultivo</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a:effectLst/>
                        </a:rPr>
                        <a:t>Hasta Semana 16</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MX" sz="1200" spc="-75" dirty="0" smtClean="0">
                          <a:effectLst/>
                        </a:rPr>
                        <a:t>Si</a:t>
                      </a:r>
                      <a:r>
                        <a:rPr lang="es-MX" sz="1200" spc="-75" baseline="0" dirty="0" smtClean="0">
                          <a:effectLst/>
                        </a:rPr>
                        <a:t> </a:t>
                      </a:r>
                      <a:r>
                        <a:rPr lang="es-MX" sz="1200" spc="-75" dirty="0" smtClean="0">
                          <a:effectLst/>
                        </a:rPr>
                        <a:t>bacteriuria </a:t>
                      </a:r>
                      <a:r>
                        <a:rPr lang="es-MX" sz="1200" spc="-75" dirty="0">
                          <a:effectLst/>
                        </a:rPr>
                        <a:t>asintomática</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a:effectLst/>
                        </a:rPr>
                        <a:t> </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7"/>
                  </a:ext>
                </a:extLst>
              </a:tr>
              <a:tr h="241778">
                <a:tc>
                  <a:txBody>
                    <a:bodyPr/>
                    <a:lstStyle/>
                    <a:p>
                      <a:pPr algn="just">
                        <a:spcAft>
                          <a:spcPts val="0"/>
                        </a:spcAft>
                      </a:pPr>
                      <a:r>
                        <a:rPr lang="en-US" sz="1200" dirty="0" smtClean="0">
                          <a:effectLst/>
                        </a:rPr>
                        <a:t>Rubeola IgG</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smtClean="0">
                          <a:effectLst/>
                        </a:rPr>
                        <a:t>SI</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a:effectLst/>
                        </a:rPr>
                        <a:t> </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a:effectLst/>
                        </a:rPr>
                        <a:t> </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9"/>
                  </a:ext>
                </a:extLst>
              </a:tr>
              <a:tr h="242342">
                <a:tc>
                  <a:txBody>
                    <a:bodyPr/>
                    <a:lstStyle/>
                    <a:p>
                      <a:pPr algn="just">
                        <a:spcAft>
                          <a:spcPts val="0"/>
                        </a:spcAft>
                      </a:pPr>
                      <a:r>
                        <a:rPr lang="en-US" sz="1200" dirty="0" smtClean="0">
                          <a:effectLst/>
                        </a:rPr>
                        <a:t>Toxoplasma</a:t>
                      </a:r>
                      <a:r>
                        <a:rPr lang="en-US" sz="1200" baseline="0" dirty="0" smtClean="0">
                          <a:effectLst/>
                        </a:rPr>
                        <a:t> IgG – IgM </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smtClean="0">
                          <a:effectLst/>
                        </a:rPr>
                        <a:t>SI</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a:effectLst/>
                        </a:rPr>
                        <a:t> </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a:effectLst/>
                        </a:rPr>
                        <a:t> </a:t>
                      </a:r>
                      <a:endParaRPr lang="en-US" sz="1200" dirty="0" smtClean="0">
                        <a:effectLst/>
                      </a:endParaRPr>
                    </a:p>
                  </a:txBody>
                  <a:tcPr marL="68580" marR="68580" marT="0" marB="0"/>
                </a:tc>
                <a:extLst>
                  <a:ext uri="{0D108BD9-81ED-4DB2-BD59-A6C34878D82A}">
                    <a16:rowId xmlns="" xmlns:a16="http://schemas.microsoft.com/office/drawing/2014/main" val="10010"/>
                  </a:ext>
                </a:extLst>
              </a:tr>
              <a:tr h="483558">
                <a:tc>
                  <a:txBody>
                    <a:bodyPr/>
                    <a:lstStyle/>
                    <a:p>
                      <a:pPr algn="just">
                        <a:spcAft>
                          <a:spcPts val="0"/>
                        </a:spcAft>
                      </a:pPr>
                      <a:r>
                        <a:rPr lang="es-ES" sz="1200" b="1" kern="1200" baseline="0" dirty="0" smtClean="0">
                          <a:solidFill>
                            <a:schemeClr val="tx1"/>
                          </a:solidFill>
                          <a:effectLst/>
                          <a:latin typeface="+mn-lt"/>
                          <a:ea typeface="+mn-ea"/>
                          <a:cs typeface="+mn-cs"/>
                        </a:rPr>
                        <a:t>Gota Gruesa</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s-CO" sz="1200" dirty="0" smtClean="0">
                          <a:solidFill>
                            <a:schemeClr val="bg2">
                              <a:lumMod val="10000"/>
                            </a:schemeClr>
                          </a:solidFill>
                          <a:effectLst/>
                          <a:latin typeface="+mn-lt"/>
                          <a:ea typeface="Calibri" panose="020F0502020204030204" pitchFamily="34" charset="0"/>
                          <a:cs typeface="Times New Roman" panose="02020603050405020304" pitchFamily="18" charset="0"/>
                        </a:rPr>
                        <a:t>Zona</a:t>
                      </a:r>
                      <a:r>
                        <a:rPr lang="es-CO" sz="1200" baseline="0" dirty="0" smtClean="0">
                          <a:solidFill>
                            <a:schemeClr val="bg2">
                              <a:lumMod val="10000"/>
                            </a:schemeClr>
                          </a:solidFill>
                          <a:effectLst/>
                          <a:latin typeface="+mn-lt"/>
                          <a:ea typeface="Calibri" panose="020F0502020204030204" pitchFamily="34" charset="0"/>
                          <a:cs typeface="Times New Roman" panose="02020603050405020304" pitchFamily="18" charset="0"/>
                        </a:rPr>
                        <a:t> endémica Mensual </a:t>
                      </a:r>
                      <a:endParaRPr lang="es-CO" sz="1200" dirty="0" smtClean="0">
                        <a:solidFill>
                          <a:schemeClr val="bg2">
                            <a:lumMod val="10000"/>
                          </a:schemeClr>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11"/>
                  </a:ext>
                </a:extLst>
              </a:tr>
              <a:tr h="362668">
                <a:tc>
                  <a:txBody>
                    <a:bodyPr/>
                    <a:lstStyle/>
                    <a:p>
                      <a:pPr algn="just">
                        <a:spcAft>
                          <a:spcPts val="0"/>
                        </a:spcAft>
                      </a:pPr>
                      <a:r>
                        <a:rPr kumimoji="0" lang="es-ES" sz="1200" b="1" i="0" u="none" strike="noStrike" kern="1200" cap="none" spc="0" normalizeH="0" baseline="0" noProof="0" dirty="0" smtClean="0">
                          <a:ln>
                            <a:noFill/>
                          </a:ln>
                          <a:solidFill>
                            <a:schemeClr val="tx1"/>
                          </a:solidFill>
                          <a:effectLst/>
                          <a:uLnTx/>
                          <a:uFillTx/>
                          <a:latin typeface="+mn-lt"/>
                          <a:ea typeface="+mn-ea"/>
                          <a:cs typeface="+mn-cs"/>
                        </a:rPr>
                        <a:t>Chagas</a:t>
                      </a:r>
                      <a:endParaRPr lang="es-CO"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s-CO" sz="1200" dirty="0" smtClean="0">
                          <a:solidFill>
                            <a:schemeClr val="bg2">
                              <a:lumMod val="10000"/>
                            </a:schemeClr>
                          </a:solidFill>
                          <a:effectLst/>
                          <a:latin typeface="+mn-lt"/>
                          <a:ea typeface="Calibri" panose="020F0502020204030204" pitchFamily="34" charset="0"/>
                          <a:cs typeface="Times New Roman" panose="02020603050405020304" pitchFamily="18" charset="0"/>
                        </a:rPr>
                        <a:t>Zona endémica</a:t>
                      </a:r>
                    </a:p>
                  </a:txBody>
                  <a:tcPr marL="68580" marR="68580" marT="0" marB="0"/>
                </a:tc>
                <a:tc>
                  <a:txBody>
                    <a:bodyPr/>
                    <a:lstStyle/>
                    <a:p>
                      <a:pPr algn="just">
                        <a:spcAft>
                          <a:spcPts val="0"/>
                        </a:spcAft>
                      </a:pP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12"/>
                  </a:ext>
                </a:extLst>
              </a:tr>
              <a:tr h="362668">
                <a:tc>
                  <a:txBody>
                    <a:bodyPr/>
                    <a:lstStyle/>
                    <a:p>
                      <a:pPr algn="just">
                        <a:spcAft>
                          <a:spcPts val="0"/>
                        </a:spcAft>
                      </a:pPr>
                      <a:r>
                        <a:rPr lang="es-ES" sz="12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PRUEBA</a:t>
                      </a:r>
                      <a:r>
                        <a:rPr lang="es-ES" sz="1200" baseline="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DE TOLERANCIA A LA GLUCOSA </a:t>
                      </a:r>
                      <a:endParaRPr lang="es-CO"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 sz="1200" dirty="0">
                          <a:effectLst/>
                        </a:rPr>
                        <a:t> </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 sz="1200" dirty="0">
                          <a:effectLst/>
                        </a:rPr>
                        <a:t>Entre semana 24 y 28</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 sz="1200" dirty="0">
                          <a:effectLst/>
                        </a:rPr>
                        <a:t> </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13"/>
                  </a:ext>
                </a:extLst>
              </a:tr>
              <a:tr h="259049">
                <a:tc>
                  <a:txBody>
                    <a:bodyPr/>
                    <a:lstStyle/>
                    <a:p>
                      <a:pPr algn="just">
                        <a:spcAft>
                          <a:spcPts val="0"/>
                        </a:spcAft>
                      </a:pPr>
                      <a:r>
                        <a:rPr lang="es-ES" sz="1200" dirty="0">
                          <a:effectLst/>
                        </a:rPr>
                        <a:t>Ecografías</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 sz="1200">
                          <a:effectLst/>
                        </a:rPr>
                        <a:t>Semana 10.6 y 13.6</a:t>
                      </a:r>
                      <a:endParaRPr lang="es-CO" sz="120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 sz="1200" dirty="0" smtClean="0">
                          <a:effectLst/>
                        </a:rPr>
                        <a:t>Semana</a:t>
                      </a:r>
                      <a:r>
                        <a:rPr lang="es-ES" sz="1200" baseline="0" dirty="0" smtClean="0">
                          <a:effectLst/>
                        </a:rPr>
                        <a:t> </a:t>
                      </a:r>
                      <a:r>
                        <a:rPr lang="es-ES" sz="1200" dirty="0" smtClean="0">
                          <a:effectLst/>
                        </a:rPr>
                        <a:t>18-22</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 sz="1200" dirty="0" smtClean="0">
                          <a:effectLst/>
                        </a:rPr>
                        <a:t>AU</a:t>
                      </a:r>
                      <a:r>
                        <a:rPr lang="es-ES" sz="1200" baseline="0" dirty="0" smtClean="0">
                          <a:effectLst/>
                        </a:rPr>
                        <a:t> &lt; p</a:t>
                      </a:r>
                      <a:r>
                        <a:rPr lang="es-ES" sz="1200" dirty="0" smtClean="0">
                          <a:effectLst/>
                        </a:rPr>
                        <a:t>10 o &gt;</a:t>
                      </a:r>
                      <a:r>
                        <a:rPr lang="es-ES" sz="1200" baseline="0" dirty="0" smtClean="0">
                          <a:effectLst/>
                        </a:rPr>
                        <a:t> p90</a:t>
                      </a:r>
                      <a:r>
                        <a:rPr lang="es-ES" sz="1200" dirty="0" smtClean="0">
                          <a:effectLst/>
                        </a:rPr>
                        <a:t> </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14"/>
                  </a:ext>
                </a:extLst>
              </a:tr>
              <a:tr h="483558">
                <a:tc>
                  <a:txBody>
                    <a:bodyPr/>
                    <a:lstStyle/>
                    <a:p>
                      <a:pPr algn="just">
                        <a:spcAft>
                          <a:spcPts val="0"/>
                        </a:spcAft>
                      </a:pPr>
                      <a:r>
                        <a:rPr lang="es-ES" sz="1200" dirty="0" smtClean="0">
                          <a:effectLst/>
                        </a:rPr>
                        <a:t>Cultivo</a:t>
                      </a:r>
                      <a:r>
                        <a:rPr lang="es-ES" sz="1200" baseline="0" dirty="0" smtClean="0">
                          <a:effectLst/>
                        </a:rPr>
                        <a:t> </a:t>
                      </a:r>
                      <a:r>
                        <a:rPr lang="es-ES" sz="1200" b="1" kern="1200" dirty="0" smtClean="0">
                          <a:solidFill>
                            <a:schemeClr val="tx1"/>
                          </a:solidFill>
                          <a:effectLst/>
                          <a:latin typeface="+mn-lt"/>
                          <a:ea typeface="+mn-ea"/>
                          <a:cs typeface="+mn-cs"/>
                        </a:rPr>
                        <a:t>rectal</a:t>
                      </a:r>
                      <a:r>
                        <a:rPr lang="es-ES" sz="1200" b="1" kern="1200" baseline="0" dirty="0" smtClean="0">
                          <a:solidFill>
                            <a:schemeClr val="tx1"/>
                          </a:solidFill>
                          <a:effectLst/>
                          <a:latin typeface="+mn-lt"/>
                          <a:ea typeface="+mn-ea"/>
                          <a:cs typeface="+mn-cs"/>
                        </a:rPr>
                        <a:t> </a:t>
                      </a:r>
                      <a:r>
                        <a:rPr lang="es-ES" sz="1200" b="1" kern="1200" dirty="0" smtClean="0">
                          <a:solidFill>
                            <a:schemeClr val="tx1"/>
                          </a:solidFill>
                          <a:effectLst/>
                          <a:latin typeface="+mn-lt"/>
                          <a:ea typeface="+mn-ea"/>
                          <a:cs typeface="+mn-cs"/>
                        </a:rPr>
                        <a:t>y vaginal</a:t>
                      </a:r>
                      <a:r>
                        <a:rPr lang="es-ES" sz="1200" b="1" kern="1200" baseline="0" dirty="0" smtClean="0">
                          <a:solidFill>
                            <a:schemeClr val="tx1"/>
                          </a:solidFill>
                          <a:effectLst/>
                          <a:latin typeface="+mn-lt"/>
                          <a:ea typeface="+mn-ea"/>
                          <a:cs typeface="+mn-cs"/>
                        </a:rPr>
                        <a:t> p</a:t>
                      </a:r>
                      <a:r>
                        <a:rPr lang="es-ES" sz="1200" dirty="0" smtClean="0">
                          <a:effectLst/>
                        </a:rPr>
                        <a:t>ara </a:t>
                      </a:r>
                      <a:r>
                        <a:rPr lang="es-ES" sz="1200" dirty="0">
                          <a:effectLst/>
                        </a:rPr>
                        <a:t>Estreptococco del grupo B</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 sz="1200" dirty="0">
                          <a:effectLst/>
                        </a:rPr>
                        <a:t> </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 sz="1200" dirty="0">
                          <a:effectLst/>
                        </a:rPr>
                        <a:t> </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 sz="1200" dirty="0">
                          <a:effectLst/>
                        </a:rPr>
                        <a:t>Semana </a:t>
                      </a:r>
                      <a:r>
                        <a:rPr lang="es-ES" sz="1200" dirty="0" smtClean="0">
                          <a:effectLst/>
                        </a:rPr>
                        <a:t>35</a:t>
                      </a:r>
                      <a:r>
                        <a:rPr lang="es-ES" sz="1200" baseline="0" dirty="0" smtClean="0">
                          <a:effectLst/>
                        </a:rPr>
                        <a:t> - 37</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15"/>
                  </a:ext>
                </a:extLst>
              </a:tr>
            </a:tbl>
          </a:graphicData>
        </a:graphic>
      </p:graphicFrame>
      <p:sp>
        <p:nvSpPr>
          <p:cNvPr id="5" name="CuadroTexto 4"/>
          <p:cNvSpPr txBox="1"/>
          <p:nvPr/>
        </p:nvSpPr>
        <p:spPr>
          <a:xfrm>
            <a:off x="7347857" y="6096000"/>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sp>
        <p:nvSpPr>
          <p:cNvPr id="3" name="Rectángulo 2"/>
          <p:cNvSpPr/>
          <p:nvPr/>
        </p:nvSpPr>
        <p:spPr>
          <a:xfrm>
            <a:off x="262185" y="5353302"/>
            <a:ext cx="8633687" cy="1077218"/>
          </a:xfrm>
          <a:prstGeom prst="rect">
            <a:avLst/>
          </a:prstGeom>
          <a:noFill/>
        </p:spPr>
        <p:txBody>
          <a:bodyPr wrap="square" lIns="91440" tIns="45720" rIns="91440" bIns="45720">
            <a:spAutoFit/>
          </a:bodyPr>
          <a:lstStyle/>
          <a:p>
            <a:pPr lvl="0"/>
            <a:r>
              <a:rPr lang="es-ES" sz="1600" dirty="0"/>
              <a:t>Prueba </a:t>
            </a:r>
            <a:r>
              <a:rPr lang="es-ES" sz="1600" dirty="0" err="1"/>
              <a:t>treponémica</a:t>
            </a:r>
            <a:r>
              <a:rPr lang="es-ES" sz="1600" dirty="0"/>
              <a:t> rápida, </a:t>
            </a:r>
            <a:r>
              <a:rPr lang="es-ES" sz="1600" dirty="0" err="1" smtClean="0"/>
              <a:t>Hemoclasificación</a:t>
            </a:r>
            <a:r>
              <a:rPr lang="es-ES" sz="1600" dirty="0"/>
              <a:t>, si la gestante </a:t>
            </a:r>
            <a:r>
              <a:rPr lang="es-ES" sz="1600" b="1" dirty="0"/>
              <a:t>NO</a:t>
            </a:r>
            <a:r>
              <a:rPr lang="es-ES" sz="1600" dirty="0"/>
              <a:t> tuvo control prenatal.</a:t>
            </a:r>
            <a:endParaRPr lang="es-CO" sz="1600" dirty="0"/>
          </a:p>
          <a:p>
            <a:pPr lvl="0"/>
            <a:r>
              <a:rPr lang="es-ES" sz="1600" dirty="0"/>
              <a:t>Prueba para VIH (prueba rápida) en caso de </a:t>
            </a:r>
            <a:r>
              <a:rPr lang="es-ES" sz="1600" b="1" dirty="0"/>
              <a:t>NO </a:t>
            </a:r>
            <a:r>
              <a:rPr lang="es-ES" sz="1600" dirty="0"/>
              <a:t>haberse realizado en el tercer trimestre.</a:t>
            </a:r>
            <a:endParaRPr lang="es-CO" sz="1600" dirty="0"/>
          </a:p>
          <a:p>
            <a:pPr lvl="0"/>
            <a:r>
              <a:rPr lang="es-ES" sz="1600" dirty="0"/>
              <a:t>Gota gruesa en zona endémica de </a:t>
            </a:r>
            <a:r>
              <a:rPr lang="es-ES" sz="1600" dirty="0" smtClean="0"/>
              <a:t>malaria. Antígeno </a:t>
            </a:r>
            <a:r>
              <a:rPr lang="es-ES" sz="1600" dirty="0"/>
              <a:t>de superficie de hepatitis B si </a:t>
            </a:r>
            <a:r>
              <a:rPr lang="es-ES" sz="1600" b="1" dirty="0"/>
              <a:t>NO</a:t>
            </a:r>
            <a:r>
              <a:rPr lang="es-ES" sz="1600" dirty="0"/>
              <a:t> cuenta con tamizaje durante la consulta para el cuidado prenatal</a:t>
            </a:r>
            <a:endParaRPr lang="es-CO" sz="1600" dirty="0"/>
          </a:p>
        </p:txBody>
      </p:sp>
    </p:spTree>
    <p:extLst>
      <p:ext uri="{BB962C8B-B14F-4D97-AF65-F5344CB8AC3E}">
        <p14:creationId xmlns:p14="http://schemas.microsoft.com/office/powerpoint/2010/main" val="70523998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 xmlns:a16="http://schemas.microsoft.com/office/drawing/2014/main" id="{9CEFB66A-0B55-42A9-9135-5F5398DAE534}"/>
              </a:ext>
            </a:extLst>
          </p:cNvPr>
          <p:cNvSpPr txBox="1">
            <a:spLocks/>
          </p:cNvSpPr>
          <p:nvPr/>
        </p:nvSpPr>
        <p:spPr>
          <a:xfrm>
            <a:off x="628650" y="365127"/>
            <a:ext cx="7886700" cy="84931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auto">
              <a:spcAft>
                <a:spcPts val="0"/>
              </a:spcAft>
            </a:pPr>
            <a:r>
              <a:rPr lang="es-CO" b="1" smtClean="0"/>
              <a:t>Solicitud de exámenes paraclínicos</a:t>
            </a:r>
            <a:endParaRPr lang="es-CO" b="1" dirty="0"/>
          </a:p>
        </p:txBody>
      </p:sp>
      <p:sp>
        <p:nvSpPr>
          <p:cNvPr id="5" name="Rectángulo redondeado 4"/>
          <p:cNvSpPr/>
          <p:nvPr/>
        </p:nvSpPr>
        <p:spPr>
          <a:xfrm>
            <a:off x="175224" y="1708030"/>
            <a:ext cx="2856422" cy="3991021"/>
          </a:xfrm>
          <a:prstGeom prst="roundRect">
            <a:avLst/>
          </a:prstGeom>
        </p:spPr>
        <p:style>
          <a:lnRef idx="2">
            <a:schemeClr val="accent1"/>
          </a:lnRef>
          <a:fillRef idx="1">
            <a:schemeClr val="lt1"/>
          </a:fillRef>
          <a:effectRef idx="0">
            <a:schemeClr val="accent1"/>
          </a:effectRef>
          <a:fontRef idx="minor">
            <a:schemeClr val="dk1"/>
          </a:fontRef>
        </p:style>
        <p:txBody>
          <a:bodyPr rtlCol="0" anchor="t" anchorCtr="0"/>
          <a:lstStyle/>
          <a:p>
            <a:pPr algn="ctr"/>
            <a:r>
              <a:rPr lang="es-CO" b="1" dirty="0" smtClean="0"/>
              <a:t>ECOGRAFIA DE TAMIZAJE</a:t>
            </a:r>
          </a:p>
          <a:p>
            <a:pPr algn="ctr"/>
            <a:r>
              <a:rPr lang="es-CO" dirty="0" smtClean="0"/>
              <a:t>10 semanas + 6 días y 13 semanas + 6 días</a:t>
            </a:r>
          </a:p>
          <a:p>
            <a:pPr algn="ctr"/>
            <a:r>
              <a:rPr lang="es-CO" dirty="0" smtClean="0"/>
              <a:t>Tamizaje de aneuploidias</a:t>
            </a:r>
            <a:endParaRPr lang="es-CO" dirty="0"/>
          </a:p>
        </p:txBody>
      </p:sp>
      <p:sp>
        <p:nvSpPr>
          <p:cNvPr id="6" name="Rectángulo redondeado 5"/>
          <p:cNvSpPr/>
          <p:nvPr/>
        </p:nvSpPr>
        <p:spPr>
          <a:xfrm>
            <a:off x="3175868" y="1708030"/>
            <a:ext cx="2856422" cy="3991021"/>
          </a:xfrm>
          <a:prstGeom prst="roundRect">
            <a:avLst/>
          </a:prstGeom>
        </p:spPr>
        <p:style>
          <a:lnRef idx="2">
            <a:schemeClr val="accent1"/>
          </a:lnRef>
          <a:fillRef idx="1">
            <a:schemeClr val="lt1"/>
          </a:fillRef>
          <a:effectRef idx="0">
            <a:schemeClr val="accent1"/>
          </a:effectRef>
          <a:fontRef idx="minor">
            <a:schemeClr val="dk1"/>
          </a:fontRef>
        </p:style>
        <p:txBody>
          <a:bodyPr rtlCol="0" anchor="t" anchorCtr="0"/>
          <a:lstStyle/>
          <a:p>
            <a:pPr algn="ctr"/>
            <a:r>
              <a:rPr lang="es-CO" b="1" dirty="0" smtClean="0"/>
              <a:t>ECOGRAFÍA DE DETALLE ANATOMICO</a:t>
            </a:r>
          </a:p>
          <a:p>
            <a:pPr algn="ctr"/>
            <a:r>
              <a:rPr lang="es-CO" dirty="0" smtClean="0"/>
              <a:t>Entre semana 18 y semana 23 + 6 días</a:t>
            </a:r>
          </a:p>
        </p:txBody>
      </p:sp>
      <p:sp>
        <p:nvSpPr>
          <p:cNvPr id="7" name="Rectángulo redondeado 6"/>
          <p:cNvSpPr/>
          <p:nvPr/>
        </p:nvSpPr>
        <p:spPr>
          <a:xfrm>
            <a:off x="6142007" y="1708030"/>
            <a:ext cx="2856422" cy="3991022"/>
          </a:xfrm>
          <a:prstGeom prst="roundRect">
            <a:avLst/>
          </a:prstGeom>
        </p:spPr>
        <p:style>
          <a:lnRef idx="2">
            <a:schemeClr val="accent1"/>
          </a:lnRef>
          <a:fillRef idx="1">
            <a:schemeClr val="lt1"/>
          </a:fillRef>
          <a:effectRef idx="0">
            <a:schemeClr val="accent1"/>
          </a:effectRef>
          <a:fontRef idx="minor">
            <a:schemeClr val="dk1"/>
          </a:fontRef>
        </p:style>
        <p:txBody>
          <a:bodyPr rtlCol="0" anchor="t" anchorCtr="0"/>
          <a:lstStyle/>
          <a:p>
            <a:pPr algn="ctr"/>
            <a:r>
              <a:rPr lang="es-CO" b="1" dirty="0" smtClean="0"/>
              <a:t>ECOGRAFÍA OBSTÉTRICA</a:t>
            </a:r>
          </a:p>
          <a:p>
            <a:pPr algn="ctr"/>
            <a:r>
              <a:rPr lang="es-CO" dirty="0" smtClean="0"/>
              <a:t>Altura uterina menor a percentil 10 o mayor al 90</a:t>
            </a:r>
            <a:endParaRPr lang="es-CO" dirty="0"/>
          </a:p>
        </p:txBody>
      </p:sp>
      <p:pic>
        <p:nvPicPr>
          <p:cNvPr id="1026" name="Picture 2" descr="Ecografía de marcadores en el primer trimestre de gestación en la Unidad de  Ecografia del Centro Gutenber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766" y="3714173"/>
            <a:ext cx="2363338" cy="172969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ECOGRAFÍA DE DETALLE ANATÓMICO III NIVEL DE COMPLEJIDAD - Unifetus5D Dra.  Nicol Corredor Ginecóloga Obstetra. Perinatólog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8820" y="3748396"/>
            <a:ext cx="2664745" cy="159884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0" name="Picture 6" descr="LAS ECOGRAFÍAS EN EL EMBARAZ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56112" y="3703540"/>
            <a:ext cx="2428211" cy="182419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1" name="CuadroTexto 10"/>
          <p:cNvSpPr txBox="1"/>
          <p:nvPr/>
        </p:nvSpPr>
        <p:spPr>
          <a:xfrm>
            <a:off x="7347857" y="6096000"/>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spTree>
    <p:extLst>
      <p:ext uri="{BB962C8B-B14F-4D97-AF65-F5344CB8AC3E}">
        <p14:creationId xmlns:p14="http://schemas.microsoft.com/office/powerpoint/2010/main" val="2923689780"/>
      </p:ext>
    </p:extLst>
  </p:cSld>
  <p:clrMapOvr>
    <a:masterClrMapping/>
  </p:clrMapOvr>
  <p:transition spd="slow">
    <p:push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p:cNvSpPr txBox="1"/>
          <p:nvPr/>
        </p:nvSpPr>
        <p:spPr>
          <a:xfrm>
            <a:off x="7347857" y="6096000"/>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graphicFrame>
        <p:nvGraphicFramePr>
          <p:cNvPr id="7" name="Marcador de contenido 6"/>
          <p:cNvGraphicFramePr>
            <a:graphicFrameLocks noGrp="1"/>
          </p:cNvGraphicFramePr>
          <p:nvPr>
            <p:ph idx="1"/>
            <p:extLst>
              <p:ext uri="{D42A27DB-BD31-4B8C-83A1-F6EECF244321}">
                <p14:modId xmlns:p14="http://schemas.microsoft.com/office/powerpoint/2010/main" val="533198102"/>
              </p:ext>
            </p:extLst>
          </p:nvPr>
        </p:nvGraphicFramePr>
        <p:xfrm>
          <a:off x="2696939" y="359229"/>
          <a:ext cx="7317922" cy="59000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ítulo 1">
            <a:extLst>
              <a:ext uri="{FF2B5EF4-FFF2-40B4-BE49-F238E27FC236}">
                <a16:creationId xmlns="" xmlns:a16="http://schemas.microsoft.com/office/drawing/2014/main" id="{84F10281-1713-437B-9C76-0BAFAAB6E792}"/>
              </a:ext>
            </a:extLst>
          </p:cNvPr>
          <p:cNvSpPr txBox="1">
            <a:spLocks/>
          </p:cNvSpPr>
          <p:nvPr/>
        </p:nvSpPr>
        <p:spPr>
          <a:xfrm>
            <a:off x="244930" y="610216"/>
            <a:ext cx="6917869" cy="1474559"/>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auto">
              <a:spcAft>
                <a:spcPts val="0"/>
              </a:spcAft>
            </a:pPr>
            <a:r>
              <a:rPr lang="es-CO" sz="2800" b="1" dirty="0" smtClean="0"/>
              <a:t>Seguimiento al plan</a:t>
            </a:r>
          </a:p>
          <a:p>
            <a:pPr fontAlgn="auto">
              <a:spcAft>
                <a:spcPts val="0"/>
              </a:spcAft>
            </a:pPr>
            <a:r>
              <a:rPr lang="es-CO" sz="2800" b="1" dirty="0" smtClean="0"/>
              <a:t>integral de cuidado </a:t>
            </a:r>
          </a:p>
          <a:p>
            <a:pPr fontAlgn="auto">
              <a:spcAft>
                <a:spcPts val="0"/>
              </a:spcAft>
            </a:pPr>
            <a:r>
              <a:rPr lang="es-CO" sz="2800" b="1" dirty="0" smtClean="0"/>
              <a:t>para la Salud</a:t>
            </a:r>
            <a:endParaRPr lang="es-CO" sz="2800" b="1" dirty="0"/>
          </a:p>
        </p:txBody>
      </p:sp>
      <p:sp>
        <p:nvSpPr>
          <p:cNvPr id="9" name="Rectángulo 8"/>
          <p:cNvSpPr/>
          <p:nvPr/>
        </p:nvSpPr>
        <p:spPr>
          <a:xfrm>
            <a:off x="1116723" y="3325642"/>
            <a:ext cx="2124539" cy="1805163"/>
          </a:xfrm>
          <a:prstGeom prst="rect">
            <a:avLst/>
          </a:prstGeom>
          <a:blipFill rotWithShape="1">
            <a:blip r:embed="rId8"/>
            <a:stretch>
              <a:fillRect/>
            </a:stretch>
          </a:blipFill>
          <a:scene3d>
            <a:camera prst="orthographicFront"/>
            <a:lightRig rig="flat" dir="t"/>
          </a:scene3d>
          <a:sp3d prstMaterial="plastic">
            <a:bevelT w="88900" h="88900"/>
            <a:bevelB w="88900" h="31750" prst="angle"/>
          </a:sp3d>
        </p:spPr>
        <p:style>
          <a:lnRef idx="0">
            <a:schemeClr val="lt1">
              <a:hueOff val="0"/>
              <a:satOff val="0"/>
              <a:lumOff val="0"/>
              <a:alphaOff val="0"/>
            </a:schemeClr>
          </a:lnRef>
          <a:fillRef idx="3">
            <a:scrgbClr r="0" g="0" b="0"/>
          </a:fillRef>
          <a:effectRef idx="2">
            <a:schemeClr val="accent2">
              <a:tint val="50000"/>
              <a:hueOff val="0"/>
              <a:satOff val="0"/>
              <a:lumOff val="0"/>
              <a:alphaOff val="0"/>
            </a:schemeClr>
          </a:effectRef>
          <a:fontRef idx="minor">
            <a:schemeClr val="lt1">
              <a:hueOff val="0"/>
              <a:satOff val="0"/>
              <a:lumOff val="0"/>
              <a:alphaOff val="0"/>
            </a:schemeClr>
          </a:fontRef>
        </p:style>
      </p:sp>
      <p:grpSp>
        <p:nvGrpSpPr>
          <p:cNvPr id="10" name="Grupo 9"/>
          <p:cNvGrpSpPr/>
          <p:nvPr/>
        </p:nvGrpSpPr>
        <p:grpSpPr>
          <a:xfrm>
            <a:off x="1116722" y="2975330"/>
            <a:ext cx="2124542" cy="1252894"/>
            <a:chOff x="1244160" y="995919"/>
            <a:chExt cx="2124542" cy="1252894"/>
          </a:xfrm>
        </p:grpSpPr>
        <p:sp>
          <p:nvSpPr>
            <p:cNvPr id="11" name="Rectángulo 10"/>
            <p:cNvSpPr/>
            <p:nvPr/>
          </p:nvSpPr>
          <p:spPr>
            <a:xfrm>
              <a:off x="1244163" y="1971074"/>
              <a:ext cx="2124539" cy="277739"/>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2" name="Rectángulo 11"/>
            <p:cNvSpPr/>
            <p:nvPr/>
          </p:nvSpPr>
          <p:spPr>
            <a:xfrm>
              <a:off x="1244160" y="995919"/>
              <a:ext cx="2124539" cy="27773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CO" sz="1600" kern="1200" dirty="0" smtClean="0">
                  <a:solidFill>
                    <a:schemeClr val="bg2">
                      <a:lumMod val="10000"/>
                    </a:schemeClr>
                  </a:solidFill>
                </a:rPr>
                <a:t>Desparasitación </a:t>
              </a:r>
              <a:endParaRPr lang="es-CO" sz="1600" kern="1200" dirty="0">
                <a:solidFill>
                  <a:schemeClr val="bg2">
                    <a:lumMod val="10000"/>
                  </a:schemeClr>
                </a:solidFill>
              </a:endParaRPr>
            </a:p>
          </p:txBody>
        </p:sp>
      </p:grpSp>
      <p:grpSp>
        <p:nvGrpSpPr>
          <p:cNvPr id="13" name="Grupo 12"/>
          <p:cNvGrpSpPr/>
          <p:nvPr/>
        </p:nvGrpSpPr>
        <p:grpSpPr>
          <a:xfrm>
            <a:off x="1116724" y="5088718"/>
            <a:ext cx="2124539" cy="472097"/>
            <a:chOff x="1244163" y="2248813"/>
            <a:chExt cx="2124539" cy="472097"/>
          </a:xfrm>
          <a:scene3d>
            <a:camera prst="orthographicFront"/>
            <a:lightRig rig="flat" dir="t"/>
          </a:scene3d>
        </p:grpSpPr>
        <p:sp>
          <p:nvSpPr>
            <p:cNvPr id="14" name="Rectángulo 13"/>
            <p:cNvSpPr/>
            <p:nvPr/>
          </p:nvSpPr>
          <p:spPr>
            <a:xfrm>
              <a:off x="1244163" y="2248813"/>
              <a:ext cx="2124539" cy="472097"/>
            </a:xfrm>
            <a:prstGeom prst="rect">
              <a:avLst/>
            </a:prstGeom>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15" name="Rectángulo 14"/>
            <p:cNvSpPr/>
            <p:nvPr/>
          </p:nvSpPr>
          <p:spPr>
            <a:xfrm>
              <a:off x="1244163" y="2248813"/>
              <a:ext cx="2124539" cy="472097"/>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l" defTabSz="466725">
                <a:lnSpc>
                  <a:spcPct val="90000"/>
                </a:lnSpc>
                <a:spcBef>
                  <a:spcPct val="0"/>
                </a:spcBef>
                <a:spcAft>
                  <a:spcPct val="35000"/>
                </a:spcAft>
              </a:pPr>
              <a:r>
                <a:rPr lang="es-CO" sz="1050" kern="1200" dirty="0" smtClean="0">
                  <a:solidFill>
                    <a:schemeClr val="bg2">
                      <a:lumMod val="10000"/>
                    </a:schemeClr>
                  </a:solidFill>
                </a:rPr>
                <a:t>Albendazol dosis única de 400 mg </a:t>
              </a:r>
              <a:r>
                <a:rPr lang="es-CO" sz="1050" kern="1200" dirty="0" err="1" smtClean="0">
                  <a:solidFill>
                    <a:schemeClr val="bg2">
                      <a:lumMod val="10000"/>
                    </a:schemeClr>
                  </a:solidFill>
                </a:rPr>
                <a:t>via</a:t>
              </a:r>
              <a:r>
                <a:rPr lang="es-CO" sz="1050" kern="1200" dirty="0" smtClean="0">
                  <a:solidFill>
                    <a:schemeClr val="bg2">
                      <a:lumMod val="10000"/>
                    </a:schemeClr>
                  </a:solidFill>
                </a:rPr>
                <a:t> oral 2 y trimestre </a:t>
              </a:r>
              <a:endParaRPr lang="es-CO" sz="1050" kern="1200" dirty="0">
                <a:solidFill>
                  <a:schemeClr val="bg2">
                    <a:lumMod val="10000"/>
                  </a:schemeClr>
                </a:solidFill>
              </a:endParaRPr>
            </a:p>
          </p:txBody>
        </p:sp>
      </p:grpSp>
    </p:spTree>
    <p:extLst>
      <p:ext uri="{BB962C8B-B14F-4D97-AF65-F5344CB8AC3E}">
        <p14:creationId xmlns:p14="http://schemas.microsoft.com/office/powerpoint/2010/main" val="3535476274"/>
      </p:ext>
    </p:extLst>
  </p:cSld>
  <p:clrMapOvr>
    <a:masterClrMapping/>
  </p:clrMapOvr>
  <p:transition spd="slow">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3"/>
          <a:stretch>
            <a:fillRect/>
          </a:stretch>
        </p:blipFill>
        <p:spPr>
          <a:xfrm>
            <a:off x="6116641" y="2897282"/>
            <a:ext cx="2784152" cy="2200012"/>
          </a:xfrm>
          <a:prstGeom prst="rect">
            <a:avLst/>
          </a:prstGeom>
          <a:ln>
            <a:noFill/>
          </a:ln>
          <a:effectLst>
            <a:softEdge rad="112500"/>
          </a:effectLst>
        </p:spPr>
      </p:pic>
      <p:sp>
        <p:nvSpPr>
          <p:cNvPr id="8" name="CuadroTexto 7"/>
          <p:cNvSpPr txBox="1"/>
          <p:nvPr/>
        </p:nvSpPr>
        <p:spPr>
          <a:xfrm>
            <a:off x="7347857" y="6096000"/>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sp>
        <p:nvSpPr>
          <p:cNvPr id="3" name="Marcador de contenido 2"/>
          <p:cNvSpPr>
            <a:spLocks noGrp="1"/>
          </p:cNvSpPr>
          <p:nvPr>
            <p:ph idx="1"/>
          </p:nvPr>
        </p:nvSpPr>
        <p:spPr>
          <a:xfrm>
            <a:off x="429988" y="701913"/>
            <a:ext cx="7886700" cy="5311649"/>
          </a:xfrm>
        </p:spPr>
        <p:txBody>
          <a:bodyPr>
            <a:normAutofit/>
          </a:bodyPr>
          <a:lstStyle/>
          <a:p>
            <a:r>
              <a:rPr lang="es-CO" sz="2600" dirty="0" smtClean="0"/>
              <a:t>Confirmar presentación fetal ( maniobras de </a:t>
            </a:r>
            <a:r>
              <a:rPr lang="es-CO" sz="2600" dirty="0" err="1"/>
              <a:t>L</a:t>
            </a:r>
            <a:r>
              <a:rPr lang="es-CO" sz="2600" dirty="0" err="1" smtClean="0"/>
              <a:t>eopold</a:t>
            </a:r>
            <a:r>
              <a:rPr lang="es-CO" sz="2600" dirty="0" smtClean="0"/>
              <a:t>)</a:t>
            </a:r>
          </a:p>
          <a:p>
            <a:r>
              <a:rPr lang="es-CO" sz="2600" dirty="0" smtClean="0"/>
              <a:t>Definir prestador para la atención</a:t>
            </a:r>
          </a:p>
          <a:p>
            <a:r>
              <a:rPr lang="es-CO" sz="2600" dirty="0" smtClean="0"/>
              <a:t>Signos para reconocer el inicio del trabajo de parto</a:t>
            </a:r>
          </a:p>
          <a:p>
            <a:r>
              <a:rPr lang="es-CO" sz="2600" dirty="0" smtClean="0"/>
              <a:t>Fecha probable de parto</a:t>
            </a:r>
          </a:p>
          <a:p>
            <a:r>
              <a:rPr lang="es-CO" sz="2600" dirty="0" smtClean="0"/>
              <a:t>Información sobre el trabajo de parto y analgesia y manejo del embarazo prolongado</a:t>
            </a:r>
            <a:endParaRPr lang="es-CO" sz="2600" dirty="0"/>
          </a:p>
          <a:p>
            <a:r>
              <a:rPr lang="es-CO" sz="2600" dirty="0" smtClean="0"/>
              <a:t>Cuidados del recién nacido</a:t>
            </a:r>
          </a:p>
          <a:p>
            <a:r>
              <a:rPr lang="es-CO" sz="2600" dirty="0" smtClean="0"/>
              <a:t>Cuidados postnatales</a:t>
            </a:r>
          </a:p>
          <a:p>
            <a:r>
              <a:rPr lang="es-ES" sz="2600" dirty="0" smtClean="0"/>
              <a:t>Clasificación del riesgo : riesgo psicosocial y enfermedades propias de la gestación </a:t>
            </a:r>
          </a:p>
          <a:p>
            <a:pPr marL="0" indent="0">
              <a:buNone/>
            </a:pPr>
            <a:r>
              <a:rPr lang="es-ES" sz="2600" dirty="0" err="1" smtClean="0"/>
              <a:t>Intrumento</a:t>
            </a:r>
            <a:r>
              <a:rPr lang="es-ES" sz="2600" dirty="0" smtClean="0"/>
              <a:t> : </a:t>
            </a:r>
            <a:r>
              <a:rPr lang="es-ES" sz="2600" dirty="0" err="1" smtClean="0"/>
              <a:t>Evaluár</a:t>
            </a:r>
            <a:r>
              <a:rPr lang="es-ES" sz="2600" dirty="0" smtClean="0"/>
              <a:t> </a:t>
            </a:r>
            <a:r>
              <a:rPr lang="es-ES" sz="2600" dirty="0" err="1" smtClean="0"/>
              <a:t>CLAP</a:t>
            </a:r>
            <a:r>
              <a:rPr lang="es-ES" sz="2600" dirty="0" smtClean="0"/>
              <a:t> materno ; escala de riesgo Psicosocial y Atalah </a:t>
            </a:r>
            <a:endParaRPr lang="es-CO" sz="2600" dirty="0" smtClean="0"/>
          </a:p>
          <a:p>
            <a:pPr marL="0" indent="0">
              <a:buNone/>
            </a:pPr>
            <a:endParaRPr lang="es-CO" sz="2600" dirty="0"/>
          </a:p>
        </p:txBody>
      </p:sp>
      <p:sp>
        <p:nvSpPr>
          <p:cNvPr id="4" name="Título 1">
            <a:extLst>
              <a:ext uri="{FF2B5EF4-FFF2-40B4-BE49-F238E27FC236}">
                <a16:creationId xmlns="" xmlns:a16="http://schemas.microsoft.com/office/drawing/2014/main" id="{84F10281-1713-437B-9C76-0BAFAAB6E792}"/>
              </a:ext>
            </a:extLst>
          </p:cNvPr>
          <p:cNvSpPr txBox="1">
            <a:spLocks/>
          </p:cNvSpPr>
          <p:nvPr/>
        </p:nvSpPr>
        <p:spPr>
          <a:xfrm>
            <a:off x="244930" y="610216"/>
            <a:ext cx="6917869" cy="1474559"/>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auto">
              <a:spcAft>
                <a:spcPts val="0"/>
              </a:spcAft>
            </a:pPr>
            <a:endParaRPr lang="es-CO" sz="2800" b="1" dirty="0"/>
          </a:p>
        </p:txBody>
      </p:sp>
      <p:sp>
        <p:nvSpPr>
          <p:cNvPr id="5" name="Título 1">
            <a:extLst>
              <a:ext uri="{FF2B5EF4-FFF2-40B4-BE49-F238E27FC236}">
                <a16:creationId xmlns="" xmlns:a16="http://schemas.microsoft.com/office/drawing/2014/main" id="{84F10281-1713-437B-9C76-0BAFAAB6E792}"/>
              </a:ext>
            </a:extLst>
          </p:cNvPr>
          <p:cNvSpPr txBox="1">
            <a:spLocks/>
          </p:cNvSpPr>
          <p:nvPr/>
        </p:nvSpPr>
        <p:spPr>
          <a:xfrm>
            <a:off x="2910310" y="15108"/>
            <a:ext cx="2926055" cy="686805"/>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fontAlgn="auto">
              <a:spcAft>
                <a:spcPts val="0"/>
              </a:spcAft>
            </a:pPr>
            <a:r>
              <a:rPr lang="es-CO" sz="2800" b="1" dirty="0" smtClean="0"/>
              <a:t>Plan de Parto </a:t>
            </a:r>
            <a:endParaRPr lang="es-CO" sz="2800" b="1" dirty="0"/>
          </a:p>
        </p:txBody>
      </p:sp>
    </p:spTree>
    <p:extLst>
      <p:ext uri="{BB962C8B-B14F-4D97-AF65-F5344CB8AC3E}">
        <p14:creationId xmlns:p14="http://schemas.microsoft.com/office/powerpoint/2010/main" val="3447377885"/>
      </p:ext>
    </p:extLst>
  </p:cSld>
  <p:clrMapOvr>
    <a:masterClrMapping/>
  </p:clrMapOvr>
  <p:transition spd="slow">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Atencion del trabajo de parto - Docs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0543" y="1779375"/>
            <a:ext cx="4741982" cy="3556487"/>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855536"/>
            <a:ext cx="6858000" cy="301752"/>
          </a:xfrm>
          <a:prstGeom prst="rect">
            <a:avLst/>
          </a:prstGeom>
        </p:spPr>
      </p:pic>
      <p:sp>
        <p:nvSpPr>
          <p:cNvPr id="2" name="CuadroTexto 1"/>
          <p:cNvSpPr txBox="1"/>
          <p:nvPr/>
        </p:nvSpPr>
        <p:spPr>
          <a:xfrm>
            <a:off x="862713" y="1157289"/>
            <a:ext cx="5080715" cy="646331"/>
          </a:xfrm>
          <a:prstGeom prst="rect">
            <a:avLst/>
          </a:prstGeom>
          <a:noFill/>
        </p:spPr>
        <p:txBody>
          <a:bodyPr wrap="square" rtlCol="0">
            <a:spAutoFit/>
          </a:bodyPr>
          <a:lstStyle/>
          <a:p>
            <a:pPr algn="ctr"/>
            <a:r>
              <a:rPr lang="es-CO" b="1" dirty="0">
                <a:latin typeface="Verdana" panose="020B0604030504040204" pitchFamily="34" charset="0"/>
                <a:ea typeface="Verdana" panose="020B0604030504040204" pitchFamily="34" charset="0"/>
              </a:rPr>
              <a:t>Dimensión Sexualidad, Derechos Sexuales y Reproductivos </a:t>
            </a:r>
          </a:p>
        </p:txBody>
      </p:sp>
      <p:sp>
        <p:nvSpPr>
          <p:cNvPr id="6" name="CuadroTexto 5"/>
          <p:cNvSpPr txBox="1"/>
          <p:nvPr/>
        </p:nvSpPr>
        <p:spPr>
          <a:xfrm>
            <a:off x="7390398" y="5323974"/>
            <a:ext cx="1606216"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es-CO" dirty="0"/>
          </a:p>
        </p:txBody>
      </p:sp>
    </p:spTree>
    <p:extLst>
      <p:ext uri="{BB962C8B-B14F-4D97-AF65-F5344CB8AC3E}">
        <p14:creationId xmlns:p14="http://schemas.microsoft.com/office/powerpoint/2010/main" val="2478080232"/>
      </p:ext>
    </p:extLst>
  </p:cSld>
  <p:clrMapOvr>
    <a:masterClrMapping/>
  </p:clrMapOvr>
  <p:transition spd="slow">
    <p:push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857250"/>
            <a:ext cx="9144000" cy="5212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6" name="CuadroTexto 5"/>
          <p:cNvSpPr txBox="1"/>
          <p:nvPr/>
        </p:nvSpPr>
        <p:spPr>
          <a:xfrm>
            <a:off x="7390398" y="5489972"/>
            <a:ext cx="1344529"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es-CO" dirty="0"/>
          </a:p>
        </p:txBody>
      </p:sp>
      <p:sp>
        <p:nvSpPr>
          <p:cNvPr id="7" name="CuadroTexto 6"/>
          <p:cNvSpPr txBox="1"/>
          <p:nvPr/>
        </p:nvSpPr>
        <p:spPr>
          <a:xfrm>
            <a:off x="91582" y="898564"/>
            <a:ext cx="3860792" cy="507831"/>
          </a:xfrm>
          <a:prstGeom prst="rect">
            <a:avLst/>
          </a:prstGeom>
          <a:noFill/>
        </p:spPr>
        <p:txBody>
          <a:bodyPr wrap="square" rtlCol="0">
            <a:spAutoFit/>
          </a:bodyPr>
          <a:lstStyle/>
          <a:p>
            <a:r>
              <a:rPr lang="es-ES" sz="2700" dirty="0">
                <a:ln w="0"/>
                <a:solidFill>
                  <a:schemeClr val="bg2">
                    <a:lumMod val="10000"/>
                  </a:schemeClr>
                </a:solidFill>
                <a:effectLst>
                  <a:outerShdw blurRad="38100" dist="19050" dir="2700000" algn="tl" rotWithShape="0">
                    <a:schemeClr val="dk1">
                      <a:alpha val="40000"/>
                    </a:schemeClr>
                  </a:outerShdw>
                </a:effectLst>
              </a:rPr>
              <a:t>Atenciones Incluidas</a:t>
            </a:r>
            <a:endParaRPr lang="es-CO" sz="2700" dirty="0">
              <a:ln w="0"/>
              <a:solidFill>
                <a:schemeClr val="bg2">
                  <a:lumMod val="10000"/>
                </a:schemeClr>
              </a:solidFill>
              <a:effectLst>
                <a:outerShdw blurRad="38100" dist="19050" dir="2700000" algn="tl" rotWithShape="0">
                  <a:schemeClr val="dk1">
                    <a:alpha val="40000"/>
                  </a:schemeClr>
                </a:outerShdw>
              </a:effectLst>
            </a:endParaRPr>
          </a:p>
        </p:txBody>
      </p:sp>
      <p:graphicFrame>
        <p:nvGraphicFramePr>
          <p:cNvPr id="2" name="Diagrama 1"/>
          <p:cNvGraphicFramePr/>
          <p:nvPr/>
        </p:nvGraphicFramePr>
        <p:xfrm>
          <a:off x="504324" y="1467490"/>
          <a:ext cx="4855745"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1266" name="Picture 2" descr="Mujer Después Del Parto Con El Bebé Ilustración del Vector - Ilustración de  historieta, amor: 20180749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68472" y="1742738"/>
            <a:ext cx="3747837" cy="374783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1900976"/>
      </p:ext>
    </p:extLst>
  </p:cSld>
  <p:clrMapOvr>
    <a:masterClrMapping/>
  </p:clrMapOvr>
  <p:transition spd="slow">
    <p:push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p:cNvSpPr txBox="1"/>
          <p:nvPr/>
        </p:nvSpPr>
        <p:spPr>
          <a:xfrm>
            <a:off x="7390398" y="5489972"/>
            <a:ext cx="1344529"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es-CO" dirty="0"/>
          </a:p>
        </p:txBody>
      </p:sp>
      <p:sp>
        <p:nvSpPr>
          <p:cNvPr id="2" name="Marcador de contenido 1"/>
          <p:cNvSpPr>
            <a:spLocks noGrp="1"/>
          </p:cNvSpPr>
          <p:nvPr>
            <p:ph idx="1"/>
          </p:nvPr>
        </p:nvSpPr>
        <p:spPr>
          <a:xfrm>
            <a:off x="6144183" y="3975036"/>
            <a:ext cx="2437340" cy="500221"/>
          </a:xfrm>
        </p:spPr>
        <p:txBody>
          <a:bodyPr>
            <a:normAutofit/>
          </a:bodyPr>
          <a:lstStyle/>
          <a:p>
            <a:pPr algn="ctr"/>
            <a:r>
              <a:rPr lang="es-ES" sz="1800" b="1" dirty="0"/>
              <a:t>Examen Físico</a:t>
            </a:r>
            <a:endParaRPr lang="es-CO" sz="1800" b="1" dirty="0"/>
          </a:p>
        </p:txBody>
      </p:sp>
      <p:sp>
        <p:nvSpPr>
          <p:cNvPr id="5" name="Rectángulo 4"/>
          <p:cNvSpPr/>
          <p:nvPr/>
        </p:nvSpPr>
        <p:spPr>
          <a:xfrm>
            <a:off x="0" y="857250"/>
            <a:ext cx="9144000" cy="5212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6" name="CuadroTexto 5"/>
          <p:cNvSpPr txBox="1"/>
          <p:nvPr/>
        </p:nvSpPr>
        <p:spPr>
          <a:xfrm>
            <a:off x="91582" y="898564"/>
            <a:ext cx="3860792" cy="507831"/>
          </a:xfrm>
          <a:prstGeom prst="rect">
            <a:avLst/>
          </a:prstGeom>
          <a:noFill/>
        </p:spPr>
        <p:txBody>
          <a:bodyPr wrap="square" rtlCol="0">
            <a:spAutoFit/>
          </a:bodyPr>
          <a:lstStyle/>
          <a:p>
            <a:r>
              <a:rPr lang="es-ES" sz="2700" dirty="0">
                <a:ln w="0"/>
                <a:solidFill>
                  <a:schemeClr val="bg2">
                    <a:lumMod val="10000"/>
                  </a:schemeClr>
                </a:solidFill>
                <a:effectLst>
                  <a:outerShdw blurRad="38100" dist="19050" dir="2700000" algn="tl" rotWithShape="0">
                    <a:schemeClr val="dk1">
                      <a:alpha val="40000"/>
                    </a:schemeClr>
                  </a:outerShdw>
                </a:effectLst>
              </a:rPr>
              <a:t>Atenciones Incluidas</a:t>
            </a:r>
            <a:endParaRPr lang="es-CO" sz="2700" dirty="0">
              <a:ln w="0"/>
              <a:solidFill>
                <a:schemeClr val="bg2">
                  <a:lumMod val="10000"/>
                </a:schemeClr>
              </a:solidFill>
              <a:effectLst>
                <a:outerShdw blurRad="38100" dist="19050" dir="2700000" algn="tl" rotWithShape="0">
                  <a:schemeClr val="dk1">
                    <a:alpha val="40000"/>
                  </a:schemeClr>
                </a:outerShdw>
              </a:effectLst>
            </a:endParaRPr>
          </a:p>
        </p:txBody>
      </p:sp>
      <p:sp>
        <p:nvSpPr>
          <p:cNvPr id="3" name="Rectángulo 2"/>
          <p:cNvSpPr/>
          <p:nvPr/>
        </p:nvSpPr>
        <p:spPr>
          <a:xfrm>
            <a:off x="628650" y="1423620"/>
            <a:ext cx="5078250" cy="415498"/>
          </a:xfrm>
          <a:prstGeom prst="rect">
            <a:avLst/>
          </a:prstGeom>
        </p:spPr>
        <p:txBody>
          <a:bodyPr wrap="none">
            <a:spAutoFit/>
          </a:bodyPr>
          <a:lstStyle/>
          <a:p>
            <a:pPr lvl="0"/>
            <a:r>
              <a:rPr lang="es-ES" sz="2100" b="1" dirty="0">
                <a:solidFill>
                  <a:schemeClr val="bg2">
                    <a:lumMod val="10000"/>
                  </a:schemeClr>
                </a:solidFill>
              </a:rPr>
              <a:t>Admisión de la gestante en trabajo de parto</a:t>
            </a:r>
            <a:endParaRPr lang="es-CO" sz="2100" b="1" dirty="0">
              <a:solidFill>
                <a:schemeClr val="bg2">
                  <a:lumMod val="10000"/>
                </a:schemeClr>
              </a:solidFill>
            </a:endParaRPr>
          </a:p>
        </p:txBody>
      </p:sp>
      <p:pic>
        <p:nvPicPr>
          <p:cNvPr id="12290" name="Picture 2" descr="Historia clínica y diagnóstico de la tarjeta del paciente | Vector Premiu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8650" y="1971820"/>
            <a:ext cx="2387847" cy="1886399"/>
          </a:xfrm>
          <a:prstGeom prst="round2DiagRect">
            <a:avLst>
              <a:gd name="adj1" fmla="val 16667"/>
              <a:gd name="adj2" fmla="val 32427"/>
            </a:avLst>
          </a:prstGeom>
          <a:ln w="88900" cap="sq">
            <a:solidFill>
              <a:srgbClr val="FFFFFF"/>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2292" name="Picture 4" descr="Feliz Mujer Embarazada Con Médico En Hospital Visita Vectores Libres de  Derechos - iStoc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9883" y="1971820"/>
            <a:ext cx="2387847" cy="1886399"/>
          </a:xfrm>
          <a:prstGeom prst="round2DiagRect">
            <a:avLst>
              <a:gd name="adj1" fmla="val 16667"/>
              <a:gd name="adj2" fmla="val 35677"/>
            </a:avLst>
          </a:prstGeom>
          <a:ln w="88900" cap="sq">
            <a:solidFill>
              <a:srgbClr val="FFFFFF"/>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2294" name="Picture 6" descr="Técnicas de Diagnóstico Prenatal | La genética al alcance de todos,  Genética, herencia, malformaciones congénitas, enfermedades hereditarias,  genes, abort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31998" y="3505479"/>
            <a:ext cx="2143125" cy="2421731"/>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2" name="Marcador de contenido 1"/>
          <p:cNvSpPr txBox="1"/>
          <p:nvPr/>
        </p:nvSpPr>
        <p:spPr>
          <a:xfrm>
            <a:off x="3456298" y="3005258"/>
            <a:ext cx="2123785" cy="500221"/>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s-ES" sz="1800" b="1" dirty="0"/>
              <a:t>Paraclínicos</a:t>
            </a:r>
            <a:endParaRPr lang="es-CO" sz="1800" b="1" dirty="0"/>
          </a:p>
        </p:txBody>
      </p:sp>
      <p:sp>
        <p:nvSpPr>
          <p:cNvPr id="13" name="Marcador de contenido 1"/>
          <p:cNvSpPr txBox="1"/>
          <p:nvPr/>
        </p:nvSpPr>
        <p:spPr>
          <a:xfrm>
            <a:off x="787753" y="3975036"/>
            <a:ext cx="2123785" cy="500221"/>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s-ES" sz="1800" b="1" dirty="0"/>
              <a:t>Anamnesis</a:t>
            </a:r>
            <a:endParaRPr lang="es-CO" sz="1800" b="1" dirty="0"/>
          </a:p>
        </p:txBody>
      </p:sp>
      <p:sp>
        <p:nvSpPr>
          <p:cNvPr id="4" name="CuadroTexto 3"/>
          <p:cNvSpPr txBox="1"/>
          <p:nvPr/>
        </p:nvSpPr>
        <p:spPr>
          <a:xfrm>
            <a:off x="5787956" y="4475257"/>
            <a:ext cx="3482503" cy="2215991"/>
          </a:xfrm>
          <a:prstGeom prst="rect">
            <a:avLst/>
          </a:prstGeom>
          <a:noFill/>
        </p:spPr>
        <p:txBody>
          <a:bodyPr wrap="square" rtlCol="0">
            <a:spAutoFit/>
          </a:bodyPr>
          <a:lstStyle/>
          <a:p>
            <a:pPr lvl="0"/>
            <a:r>
              <a:rPr lang="es-ES" sz="1200" dirty="0"/>
              <a:t>Prueba </a:t>
            </a:r>
            <a:r>
              <a:rPr lang="es-ES" sz="1200" dirty="0" err="1"/>
              <a:t>treponémica</a:t>
            </a:r>
            <a:r>
              <a:rPr lang="es-ES" sz="1200" dirty="0"/>
              <a:t> rápida, </a:t>
            </a:r>
            <a:endParaRPr lang="es-CO" sz="1200" dirty="0"/>
          </a:p>
          <a:p>
            <a:pPr lvl="0"/>
            <a:r>
              <a:rPr lang="es-ES" sz="1200" dirty="0" err="1"/>
              <a:t>Hemoclasificación</a:t>
            </a:r>
            <a:r>
              <a:rPr lang="es-ES" sz="1200" dirty="0"/>
              <a:t>, si la gestante </a:t>
            </a:r>
            <a:r>
              <a:rPr lang="es-ES" sz="1200" b="1" dirty="0" smtClean="0"/>
              <a:t>NO</a:t>
            </a:r>
            <a:r>
              <a:rPr lang="es-ES" sz="1200" dirty="0" smtClean="0"/>
              <a:t> </a:t>
            </a:r>
            <a:r>
              <a:rPr lang="es-ES" sz="1200" dirty="0"/>
              <a:t>tuvo control prenatal.</a:t>
            </a:r>
            <a:endParaRPr lang="es-CO" sz="1200" dirty="0"/>
          </a:p>
          <a:p>
            <a:pPr lvl="0"/>
            <a:r>
              <a:rPr lang="es-ES" sz="1200" dirty="0"/>
              <a:t>Prueba para VIH (prueba rápida) en caso de </a:t>
            </a:r>
            <a:r>
              <a:rPr lang="es-ES" sz="1200" b="1" dirty="0" smtClean="0"/>
              <a:t>NO </a:t>
            </a:r>
            <a:r>
              <a:rPr lang="es-ES" sz="1200" dirty="0" smtClean="0"/>
              <a:t>haberse </a:t>
            </a:r>
            <a:r>
              <a:rPr lang="es-ES" sz="1200" dirty="0"/>
              <a:t>realizado en el tercer trimestre.</a:t>
            </a:r>
            <a:endParaRPr lang="es-CO" sz="1200" dirty="0"/>
          </a:p>
          <a:p>
            <a:pPr lvl="0"/>
            <a:r>
              <a:rPr lang="es-ES" sz="1200" dirty="0"/>
              <a:t>Gota gruesa en zona endémica de malaria.</a:t>
            </a:r>
            <a:endParaRPr lang="es-CO" sz="1200" dirty="0"/>
          </a:p>
          <a:p>
            <a:pPr lvl="0"/>
            <a:r>
              <a:rPr lang="es-ES" sz="1200" dirty="0"/>
              <a:t>Hematocrito y hemoglobina.</a:t>
            </a:r>
            <a:endParaRPr lang="es-CO" sz="1200" dirty="0"/>
          </a:p>
          <a:p>
            <a:pPr lvl="0"/>
            <a:r>
              <a:rPr lang="es-ES" sz="1200" dirty="0"/>
              <a:t>Antígeno de superficie de hepatitis B si </a:t>
            </a:r>
            <a:r>
              <a:rPr lang="es-ES" sz="1200" b="1" dirty="0" smtClean="0"/>
              <a:t>NO</a:t>
            </a:r>
            <a:r>
              <a:rPr lang="es-ES" sz="1200" dirty="0" smtClean="0"/>
              <a:t> </a:t>
            </a:r>
            <a:r>
              <a:rPr lang="es-ES" sz="1200" dirty="0"/>
              <a:t>cuenta con tamizaje durante la consulta para el cuidado prenatal</a:t>
            </a:r>
            <a:endParaRPr lang="es-CO" sz="1200" dirty="0"/>
          </a:p>
          <a:p>
            <a:endParaRPr lang="es-CO" dirty="0"/>
          </a:p>
        </p:txBody>
      </p:sp>
    </p:spTree>
    <p:extLst>
      <p:ext uri="{BB962C8B-B14F-4D97-AF65-F5344CB8AC3E}">
        <p14:creationId xmlns:p14="http://schemas.microsoft.com/office/powerpoint/2010/main" val="2732982983"/>
      </p:ext>
    </p:extLst>
  </p:cSld>
  <p:clrMapOvr>
    <a:masterClrMapping/>
  </p:clrMapOvr>
  <p:transition spd="slow">
    <p:push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3"/>
          <a:stretch>
            <a:fillRect/>
          </a:stretch>
        </p:blipFill>
        <p:spPr>
          <a:xfrm>
            <a:off x="1152024" y="1502968"/>
            <a:ext cx="6848976" cy="3880184"/>
          </a:xfrm>
          <a:prstGeom prst="rect">
            <a:avLst/>
          </a:prstGeom>
          <a:ln>
            <a:noFill/>
          </a:ln>
          <a:effectLst>
            <a:softEdge rad="112500"/>
          </a:effectLst>
        </p:spPr>
      </p:pic>
      <p:sp>
        <p:nvSpPr>
          <p:cNvPr id="7" name="Rectángulo 6"/>
          <p:cNvSpPr/>
          <p:nvPr/>
        </p:nvSpPr>
        <p:spPr>
          <a:xfrm>
            <a:off x="0" y="857250"/>
            <a:ext cx="9144000" cy="5212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10" name="CuadroTexto 9"/>
          <p:cNvSpPr txBox="1"/>
          <p:nvPr/>
        </p:nvSpPr>
        <p:spPr>
          <a:xfrm>
            <a:off x="7390398" y="5489972"/>
            <a:ext cx="1344529"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es-CO" dirty="0"/>
          </a:p>
        </p:txBody>
      </p:sp>
      <p:sp>
        <p:nvSpPr>
          <p:cNvPr id="11" name="CuadroTexto 10"/>
          <p:cNvSpPr txBox="1"/>
          <p:nvPr/>
        </p:nvSpPr>
        <p:spPr>
          <a:xfrm>
            <a:off x="91582" y="898564"/>
            <a:ext cx="3860792" cy="507831"/>
          </a:xfrm>
          <a:prstGeom prst="rect">
            <a:avLst/>
          </a:prstGeom>
          <a:noFill/>
        </p:spPr>
        <p:txBody>
          <a:bodyPr wrap="square" rtlCol="0">
            <a:spAutoFit/>
          </a:bodyPr>
          <a:lstStyle/>
          <a:p>
            <a:r>
              <a:rPr lang="es-ES" sz="2700" dirty="0">
                <a:ln w="0"/>
                <a:solidFill>
                  <a:schemeClr val="bg2">
                    <a:lumMod val="10000"/>
                  </a:schemeClr>
                </a:solidFill>
                <a:effectLst>
                  <a:outerShdw blurRad="38100" dist="19050" dir="2700000" algn="tl" rotWithShape="0">
                    <a:schemeClr val="dk1">
                      <a:alpha val="40000"/>
                    </a:schemeClr>
                  </a:outerShdw>
                </a:effectLst>
              </a:rPr>
              <a:t>Atenciones Incluidas</a:t>
            </a:r>
            <a:endParaRPr lang="es-CO" sz="2700" dirty="0">
              <a:ln w="0"/>
              <a:solidFill>
                <a:schemeClr val="bg2">
                  <a:lumMod val="10000"/>
                </a:schemeClr>
              </a:solidFill>
              <a:effectLst>
                <a:outerShdw blurRad="38100" dist="19050" dir="2700000" algn="tl" rotWithShape="0">
                  <a:schemeClr val="dk1">
                    <a:alpha val="40000"/>
                  </a:schemeClr>
                </a:outerShdw>
              </a:effectLst>
            </a:endParaRPr>
          </a:p>
        </p:txBody>
      </p:sp>
      <p:sp>
        <p:nvSpPr>
          <p:cNvPr id="3" name="Elipse 2"/>
          <p:cNvSpPr/>
          <p:nvPr/>
        </p:nvSpPr>
        <p:spPr>
          <a:xfrm>
            <a:off x="2206292" y="1424624"/>
            <a:ext cx="4696827" cy="4069682"/>
          </a:xfrm>
          <a:prstGeom prst="ellipse">
            <a:avLst/>
          </a:prstGeom>
          <a:solidFill>
            <a:schemeClr val="accent1">
              <a:lumMod val="20000"/>
              <a:lumOff val="8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s-CO"/>
          </a:p>
        </p:txBody>
      </p:sp>
      <p:sp>
        <p:nvSpPr>
          <p:cNvPr id="12" name="Rectángulo 11"/>
          <p:cNvSpPr/>
          <p:nvPr/>
        </p:nvSpPr>
        <p:spPr>
          <a:xfrm>
            <a:off x="628651" y="1423620"/>
            <a:ext cx="1540871" cy="369332"/>
          </a:xfrm>
          <a:prstGeom prst="rect">
            <a:avLst/>
          </a:prstGeom>
        </p:spPr>
        <p:txBody>
          <a:bodyPr wrap="none">
            <a:spAutoFit/>
          </a:bodyPr>
          <a:lstStyle/>
          <a:p>
            <a:pPr lvl="0"/>
            <a:r>
              <a:rPr lang="es-ES" b="1" dirty="0">
                <a:solidFill>
                  <a:schemeClr val="bg2">
                    <a:lumMod val="10000"/>
                  </a:schemeClr>
                </a:solidFill>
              </a:rPr>
              <a:t>Examen físico </a:t>
            </a:r>
            <a:endParaRPr lang="es-CO" b="1" dirty="0">
              <a:solidFill>
                <a:schemeClr val="bg2">
                  <a:lumMod val="10000"/>
                </a:schemeClr>
              </a:solidFill>
            </a:endParaRPr>
          </a:p>
        </p:txBody>
      </p:sp>
      <p:sp>
        <p:nvSpPr>
          <p:cNvPr id="15" name="Marcador de contenido 1"/>
          <p:cNvSpPr>
            <a:spLocks noGrp="1"/>
          </p:cNvSpPr>
          <p:nvPr>
            <p:ph idx="1"/>
          </p:nvPr>
        </p:nvSpPr>
        <p:spPr>
          <a:xfrm>
            <a:off x="2467978" y="2056811"/>
            <a:ext cx="4083217" cy="3294239"/>
          </a:xfrm>
        </p:spPr>
        <p:txBody>
          <a:bodyPr>
            <a:normAutofit/>
          </a:bodyPr>
          <a:lstStyle/>
          <a:p>
            <a:pPr lvl="0" algn="ctr"/>
            <a:r>
              <a:rPr lang="es-ES" sz="1650" dirty="0"/>
              <a:t>Valoración del aspecto general</a:t>
            </a:r>
          </a:p>
          <a:p>
            <a:pPr lvl="0" algn="ctr"/>
            <a:r>
              <a:rPr lang="es-ES" sz="1650" dirty="0"/>
              <a:t>Valoración del estado nutricional</a:t>
            </a:r>
            <a:endParaRPr lang="es-CO" sz="1650" dirty="0"/>
          </a:p>
          <a:p>
            <a:pPr lvl="0" algn="ctr"/>
            <a:r>
              <a:rPr lang="es-ES" sz="1650" dirty="0"/>
              <a:t>Toma de signos vitales</a:t>
            </a:r>
            <a:endParaRPr lang="es-CO" sz="1650" dirty="0"/>
          </a:p>
          <a:p>
            <a:pPr lvl="0" algn="ctr"/>
            <a:r>
              <a:rPr lang="es-ES" sz="1650" dirty="0"/>
              <a:t>Revisión de síntomas por sistemas</a:t>
            </a:r>
          </a:p>
          <a:p>
            <a:pPr lvl="0" algn="ctr"/>
            <a:r>
              <a:rPr lang="es-ES" sz="1650" dirty="0"/>
              <a:t>Valoración del estado mental</a:t>
            </a:r>
            <a:endParaRPr lang="es-CO" sz="1650" dirty="0"/>
          </a:p>
          <a:p>
            <a:pPr lvl="0" algn="ctr"/>
            <a:r>
              <a:rPr lang="es-ES" sz="1650" dirty="0"/>
              <a:t>Valoración ginecológica.</a:t>
            </a:r>
            <a:endParaRPr lang="es-CO" sz="1650" dirty="0"/>
          </a:p>
          <a:p>
            <a:pPr lvl="0" algn="ctr"/>
            <a:r>
              <a:rPr lang="es-ES" sz="1650" dirty="0"/>
              <a:t>Valoración obstétrica </a:t>
            </a:r>
          </a:p>
          <a:p>
            <a:pPr lvl="0" algn="ctr"/>
            <a:r>
              <a:rPr lang="es-ES" sz="1650" dirty="0"/>
              <a:t>Valoración de genitales externos, estado de las membranas y pelvimetría clínica</a:t>
            </a:r>
            <a:endParaRPr lang="es-CO" sz="1650" dirty="0"/>
          </a:p>
        </p:txBody>
      </p:sp>
      <p:pic>
        <p:nvPicPr>
          <p:cNvPr id="9" name="Imagen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73376" y="5553993"/>
            <a:ext cx="829444" cy="402643"/>
          </a:xfrm>
          <a:prstGeom prst="rect">
            <a:avLst/>
          </a:prstGeom>
        </p:spPr>
      </p:pic>
    </p:spTree>
    <p:extLst>
      <p:ext uri="{BB962C8B-B14F-4D97-AF65-F5344CB8AC3E}">
        <p14:creationId xmlns:p14="http://schemas.microsoft.com/office/powerpoint/2010/main" val="4170042655"/>
      </p:ext>
    </p:extLst>
  </p:cSld>
  <p:clrMapOvr>
    <a:masterClrMapping/>
  </p:clrMapOvr>
  <p:transition spd="slow">
    <p:push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0" y="857250"/>
            <a:ext cx="9144000" cy="5212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8" name="CuadroTexto 7"/>
          <p:cNvSpPr txBox="1"/>
          <p:nvPr/>
        </p:nvSpPr>
        <p:spPr>
          <a:xfrm>
            <a:off x="7390398" y="5489972"/>
            <a:ext cx="1344529"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es-CO" dirty="0"/>
          </a:p>
        </p:txBody>
      </p:sp>
      <p:sp>
        <p:nvSpPr>
          <p:cNvPr id="9" name="CuadroTexto 8"/>
          <p:cNvSpPr txBox="1"/>
          <p:nvPr/>
        </p:nvSpPr>
        <p:spPr>
          <a:xfrm>
            <a:off x="91582" y="898564"/>
            <a:ext cx="3860792" cy="507831"/>
          </a:xfrm>
          <a:prstGeom prst="rect">
            <a:avLst/>
          </a:prstGeom>
          <a:noFill/>
        </p:spPr>
        <p:txBody>
          <a:bodyPr wrap="square" rtlCol="0">
            <a:spAutoFit/>
          </a:bodyPr>
          <a:lstStyle/>
          <a:p>
            <a:r>
              <a:rPr lang="es-ES" sz="2700" dirty="0">
                <a:ln w="0"/>
                <a:solidFill>
                  <a:schemeClr val="bg2">
                    <a:lumMod val="10000"/>
                  </a:schemeClr>
                </a:solidFill>
                <a:effectLst>
                  <a:outerShdw blurRad="38100" dist="19050" dir="2700000" algn="tl" rotWithShape="0">
                    <a:schemeClr val="dk1">
                      <a:alpha val="40000"/>
                    </a:schemeClr>
                  </a:outerShdw>
                </a:effectLst>
              </a:rPr>
              <a:t>Atenciones Incluidas</a:t>
            </a:r>
            <a:endParaRPr lang="es-CO" sz="2700" dirty="0">
              <a:ln w="0"/>
              <a:solidFill>
                <a:schemeClr val="bg2">
                  <a:lumMod val="10000"/>
                </a:schemeClr>
              </a:solidFill>
              <a:effectLst>
                <a:outerShdw blurRad="38100" dist="19050" dir="2700000" algn="tl" rotWithShape="0">
                  <a:schemeClr val="dk1">
                    <a:alpha val="40000"/>
                  </a:schemeClr>
                </a:outerShdw>
              </a:effectLst>
            </a:endParaRPr>
          </a:p>
        </p:txBody>
      </p:sp>
      <p:graphicFrame>
        <p:nvGraphicFramePr>
          <p:cNvPr id="4" name="Diagrama 3"/>
          <p:cNvGraphicFramePr/>
          <p:nvPr/>
        </p:nvGraphicFramePr>
        <p:xfrm>
          <a:off x="1368879" y="2287650"/>
          <a:ext cx="6517822" cy="13354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AutoShape 2" descr="Alto Riesgo Obstétrico » Prenatal Puebla"/>
          <p:cNvSpPr>
            <a:spLocks noChangeAspect="1" noChangeArrowheads="1"/>
          </p:cNvSpPr>
          <p:nvPr/>
        </p:nvSpPr>
        <p:spPr bwMode="auto">
          <a:xfrm>
            <a:off x="116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es-CO"/>
          </a:p>
        </p:txBody>
      </p:sp>
      <p:pic>
        <p:nvPicPr>
          <p:cNvPr id="7" name="Imagen 6"/>
          <p:cNvPicPr>
            <a:picLocks noChangeAspect="1"/>
          </p:cNvPicPr>
          <p:nvPr/>
        </p:nvPicPr>
        <p:blipFill>
          <a:blip r:embed="rId8"/>
          <a:stretch>
            <a:fillRect/>
          </a:stretch>
        </p:blipFill>
        <p:spPr>
          <a:xfrm>
            <a:off x="3460553" y="3770174"/>
            <a:ext cx="2269161" cy="21548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3" name="Rectángulo 12"/>
          <p:cNvSpPr/>
          <p:nvPr/>
        </p:nvSpPr>
        <p:spPr>
          <a:xfrm>
            <a:off x="230982" y="1570023"/>
            <a:ext cx="4969669" cy="553998"/>
          </a:xfrm>
          <a:prstGeom prst="rect">
            <a:avLst/>
          </a:prstGeom>
        </p:spPr>
        <p:txBody>
          <a:bodyPr wrap="square">
            <a:spAutoFit/>
          </a:bodyPr>
          <a:lstStyle/>
          <a:p>
            <a:r>
              <a:rPr lang="es-ES" sz="1500" dirty="0">
                <a:latin typeface="Arial MT"/>
                <a:ea typeface="Arial MT"/>
                <a:cs typeface="Arial MT"/>
              </a:rPr>
              <a:t>Considerar la admisión a la IPS para la atención del parto cuando se</a:t>
            </a:r>
            <a:r>
              <a:rPr lang="es-ES" sz="1500" spc="4" dirty="0">
                <a:latin typeface="Arial MT"/>
                <a:ea typeface="Arial MT"/>
                <a:cs typeface="Arial MT"/>
              </a:rPr>
              <a:t> </a:t>
            </a:r>
            <a:r>
              <a:rPr lang="es-ES" sz="1500" dirty="0">
                <a:latin typeface="Arial MT"/>
                <a:ea typeface="Arial MT"/>
                <a:cs typeface="Arial MT"/>
              </a:rPr>
              <a:t>cumplan</a:t>
            </a:r>
            <a:r>
              <a:rPr lang="es-ES" sz="1500" spc="-4" dirty="0">
                <a:latin typeface="Arial MT"/>
                <a:ea typeface="Arial MT"/>
                <a:cs typeface="Arial MT"/>
              </a:rPr>
              <a:t> </a:t>
            </a:r>
            <a:r>
              <a:rPr lang="es-ES" sz="1500" dirty="0">
                <a:latin typeface="Arial MT"/>
                <a:ea typeface="Arial MT"/>
                <a:cs typeface="Arial MT"/>
              </a:rPr>
              <a:t>los</a:t>
            </a:r>
            <a:r>
              <a:rPr lang="es-ES" sz="1500" spc="-8" dirty="0">
                <a:latin typeface="Arial MT"/>
                <a:ea typeface="Arial MT"/>
                <a:cs typeface="Arial MT"/>
              </a:rPr>
              <a:t> </a:t>
            </a:r>
            <a:r>
              <a:rPr lang="es-ES" sz="1500" dirty="0">
                <a:latin typeface="Arial MT"/>
                <a:ea typeface="Arial MT"/>
                <a:cs typeface="Arial MT"/>
              </a:rPr>
              <a:t>siguientes</a:t>
            </a:r>
            <a:r>
              <a:rPr lang="es-ES" sz="1500" spc="4" dirty="0">
                <a:latin typeface="Arial MT"/>
                <a:ea typeface="Arial MT"/>
                <a:cs typeface="Arial MT"/>
              </a:rPr>
              <a:t> </a:t>
            </a:r>
            <a:r>
              <a:rPr lang="es-ES" sz="1500" dirty="0">
                <a:latin typeface="Arial MT"/>
                <a:ea typeface="Arial MT"/>
                <a:cs typeface="Arial MT"/>
              </a:rPr>
              <a:t>criterios:</a:t>
            </a:r>
            <a:endParaRPr lang="es-CO" sz="1500" dirty="0"/>
          </a:p>
        </p:txBody>
      </p:sp>
      <p:pic>
        <p:nvPicPr>
          <p:cNvPr id="10" name="Imagen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273376" y="5553993"/>
            <a:ext cx="829444" cy="402643"/>
          </a:xfrm>
          <a:prstGeom prst="rect">
            <a:avLst/>
          </a:prstGeom>
        </p:spPr>
      </p:pic>
    </p:spTree>
    <p:extLst>
      <p:ext uri="{BB962C8B-B14F-4D97-AF65-F5344CB8AC3E}">
        <p14:creationId xmlns:p14="http://schemas.microsoft.com/office/powerpoint/2010/main" val="34478442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0" y="857250"/>
            <a:ext cx="9144000" cy="5212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7" name="CuadroTexto 6"/>
          <p:cNvSpPr txBox="1"/>
          <p:nvPr/>
        </p:nvSpPr>
        <p:spPr>
          <a:xfrm>
            <a:off x="91582" y="898564"/>
            <a:ext cx="3860792" cy="507831"/>
          </a:xfrm>
          <a:prstGeom prst="rect">
            <a:avLst/>
          </a:prstGeom>
          <a:noFill/>
        </p:spPr>
        <p:txBody>
          <a:bodyPr wrap="square" rtlCol="0">
            <a:spAutoFit/>
          </a:bodyPr>
          <a:lstStyle/>
          <a:p>
            <a:r>
              <a:rPr lang="es-ES" sz="2700" dirty="0">
                <a:ln w="0"/>
                <a:solidFill>
                  <a:schemeClr val="bg2">
                    <a:lumMod val="10000"/>
                  </a:schemeClr>
                </a:solidFill>
                <a:effectLst>
                  <a:outerShdw blurRad="38100" dist="19050" dir="2700000" algn="tl" rotWithShape="0">
                    <a:schemeClr val="dk1">
                      <a:alpha val="40000"/>
                    </a:schemeClr>
                  </a:outerShdw>
                </a:effectLst>
              </a:rPr>
              <a:t>Atenciones Incluidas</a:t>
            </a:r>
            <a:endParaRPr lang="es-CO" sz="2700" dirty="0">
              <a:ln w="0"/>
              <a:solidFill>
                <a:schemeClr val="bg2">
                  <a:lumMod val="10000"/>
                </a:schemeClr>
              </a:solidFill>
              <a:effectLst>
                <a:outerShdw blurRad="38100" dist="19050" dir="2700000" algn="tl" rotWithShape="0">
                  <a:schemeClr val="dk1">
                    <a:alpha val="40000"/>
                  </a:schemeClr>
                </a:outerShdw>
              </a:effectLst>
            </a:endParaRPr>
          </a:p>
        </p:txBody>
      </p:sp>
      <p:pic>
        <p:nvPicPr>
          <p:cNvPr id="5" name="Imagen 4"/>
          <p:cNvPicPr>
            <a:picLocks noChangeAspect="1"/>
          </p:cNvPicPr>
          <p:nvPr/>
        </p:nvPicPr>
        <p:blipFill>
          <a:blip r:embed="rId2"/>
          <a:stretch>
            <a:fillRect/>
          </a:stretch>
        </p:blipFill>
        <p:spPr>
          <a:xfrm>
            <a:off x="2193656" y="1386623"/>
            <a:ext cx="4756688" cy="4614127"/>
          </a:xfrm>
          <a:prstGeom prst="rect">
            <a:avLst/>
          </a:prstGeom>
        </p:spPr>
      </p:pic>
      <p:sp>
        <p:nvSpPr>
          <p:cNvPr id="10" name="CuadroTexto 9"/>
          <p:cNvSpPr txBox="1"/>
          <p:nvPr/>
        </p:nvSpPr>
        <p:spPr>
          <a:xfrm>
            <a:off x="7390398" y="5489972"/>
            <a:ext cx="1344529"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es-CO" dirty="0"/>
          </a:p>
        </p:txBody>
      </p:sp>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73376" y="5553993"/>
            <a:ext cx="829444" cy="402643"/>
          </a:xfrm>
          <a:prstGeom prst="rect">
            <a:avLst/>
          </a:prstGeom>
        </p:spPr>
      </p:pic>
    </p:spTree>
    <p:extLst>
      <p:ext uri="{BB962C8B-B14F-4D97-AF65-F5344CB8AC3E}">
        <p14:creationId xmlns:p14="http://schemas.microsoft.com/office/powerpoint/2010/main" val="2937688844"/>
      </p:ext>
    </p:extLst>
  </p:cSld>
  <p:clrMapOvr>
    <a:masterClrMapping/>
  </p:clrMapOvr>
  <p:transition spd="slow">
    <p:push di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0" y="857250"/>
            <a:ext cx="9144000" cy="5212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8" name="CuadroTexto 7"/>
          <p:cNvSpPr txBox="1"/>
          <p:nvPr/>
        </p:nvSpPr>
        <p:spPr>
          <a:xfrm>
            <a:off x="7390398" y="5489972"/>
            <a:ext cx="1344529"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es-CO" dirty="0"/>
          </a:p>
        </p:txBody>
      </p:sp>
      <p:sp>
        <p:nvSpPr>
          <p:cNvPr id="9" name="CuadroTexto 8"/>
          <p:cNvSpPr txBox="1"/>
          <p:nvPr/>
        </p:nvSpPr>
        <p:spPr>
          <a:xfrm>
            <a:off x="91582" y="898564"/>
            <a:ext cx="3860792" cy="507831"/>
          </a:xfrm>
          <a:prstGeom prst="rect">
            <a:avLst/>
          </a:prstGeom>
          <a:noFill/>
        </p:spPr>
        <p:txBody>
          <a:bodyPr wrap="square" rtlCol="0">
            <a:spAutoFit/>
          </a:bodyPr>
          <a:lstStyle/>
          <a:p>
            <a:r>
              <a:rPr lang="es-ES" sz="2700" dirty="0">
                <a:ln w="0"/>
                <a:solidFill>
                  <a:schemeClr val="bg2">
                    <a:lumMod val="10000"/>
                  </a:schemeClr>
                </a:solidFill>
                <a:effectLst>
                  <a:outerShdw blurRad="38100" dist="19050" dir="2700000" algn="tl" rotWithShape="0">
                    <a:schemeClr val="dk1">
                      <a:alpha val="40000"/>
                    </a:schemeClr>
                  </a:outerShdw>
                </a:effectLst>
              </a:rPr>
              <a:t>Atenciones Incluidas</a:t>
            </a:r>
            <a:endParaRPr lang="es-CO" sz="2700" dirty="0">
              <a:ln w="0"/>
              <a:solidFill>
                <a:schemeClr val="bg2">
                  <a:lumMod val="10000"/>
                </a:schemeClr>
              </a:solidFill>
              <a:effectLst>
                <a:outerShdw blurRad="38100" dist="19050" dir="2700000" algn="tl" rotWithShape="0">
                  <a:schemeClr val="dk1">
                    <a:alpha val="40000"/>
                  </a:schemeClr>
                </a:outerShdw>
              </a:effectLst>
            </a:endParaRPr>
          </a:p>
        </p:txBody>
      </p:sp>
      <p:sp>
        <p:nvSpPr>
          <p:cNvPr id="12" name="Rectángulo 11"/>
          <p:cNvSpPr/>
          <p:nvPr/>
        </p:nvSpPr>
        <p:spPr>
          <a:xfrm>
            <a:off x="628650" y="1423620"/>
            <a:ext cx="4415248" cy="415498"/>
          </a:xfrm>
          <a:prstGeom prst="rect">
            <a:avLst/>
          </a:prstGeom>
        </p:spPr>
        <p:txBody>
          <a:bodyPr wrap="none">
            <a:spAutoFit/>
          </a:bodyPr>
          <a:lstStyle/>
          <a:p>
            <a:pPr lvl="0"/>
            <a:r>
              <a:rPr lang="es-ES" sz="2100" b="1" dirty="0">
                <a:solidFill>
                  <a:schemeClr val="bg2">
                    <a:lumMod val="10000"/>
                  </a:schemeClr>
                </a:solidFill>
              </a:rPr>
              <a:t>Atención del primer periodo del parto</a:t>
            </a:r>
            <a:endParaRPr lang="es-CO" sz="2100" b="1" dirty="0">
              <a:solidFill>
                <a:schemeClr val="bg2">
                  <a:lumMod val="10000"/>
                </a:schemeClr>
              </a:solidFill>
            </a:endParaRPr>
          </a:p>
        </p:txBody>
      </p:sp>
      <p:graphicFrame>
        <p:nvGraphicFramePr>
          <p:cNvPr id="2" name="Diagrama 1"/>
          <p:cNvGraphicFramePr/>
          <p:nvPr>
            <p:extLst/>
          </p:nvPr>
        </p:nvGraphicFramePr>
        <p:xfrm>
          <a:off x="1182461" y="1117855"/>
          <a:ext cx="6779078" cy="47996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Imagen 6"/>
          <p:cNvPicPr>
            <a:picLocks noChangeAspect="1"/>
          </p:cNvPicPr>
          <p:nvPr/>
        </p:nvPicPr>
        <p:blipFill>
          <a:blip r:embed="rId7"/>
          <a:stretch>
            <a:fillRect/>
          </a:stretch>
        </p:blipFill>
        <p:spPr>
          <a:xfrm>
            <a:off x="7329783" y="4227295"/>
            <a:ext cx="1614848" cy="1396928"/>
          </a:xfrm>
          <a:prstGeom prst="rect">
            <a:avLst/>
          </a:prstGeom>
        </p:spPr>
      </p:pic>
      <p:pic>
        <p:nvPicPr>
          <p:cNvPr id="10" name="Imagen 9"/>
          <p:cNvPicPr>
            <a:picLocks noChangeAspect="1"/>
          </p:cNvPicPr>
          <p:nvPr/>
        </p:nvPicPr>
        <p:blipFill>
          <a:blip r:embed="rId8"/>
          <a:stretch>
            <a:fillRect/>
          </a:stretch>
        </p:blipFill>
        <p:spPr>
          <a:xfrm>
            <a:off x="138754" y="3690764"/>
            <a:ext cx="1814829" cy="1569921"/>
          </a:xfrm>
          <a:prstGeom prst="rect">
            <a:avLst/>
          </a:prstGeom>
        </p:spPr>
      </p:pic>
      <p:pic>
        <p:nvPicPr>
          <p:cNvPr id="11" name="Imagen 10"/>
          <p:cNvPicPr>
            <a:picLocks noChangeAspect="1"/>
          </p:cNvPicPr>
          <p:nvPr/>
        </p:nvPicPr>
        <p:blipFill>
          <a:blip r:embed="rId9"/>
          <a:stretch>
            <a:fillRect/>
          </a:stretch>
        </p:blipFill>
        <p:spPr>
          <a:xfrm>
            <a:off x="7329784" y="1521999"/>
            <a:ext cx="1614848" cy="1396928"/>
          </a:xfrm>
          <a:prstGeom prst="rect">
            <a:avLst/>
          </a:prstGeom>
        </p:spPr>
      </p:pic>
    </p:spTree>
    <p:extLst>
      <p:ext uri="{BB962C8B-B14F-4D97-AF65-F5344CB8AC3E}">
        <p14:creationId xmlns:p14="http://schemas.microsoft.com/office/powerpoint/2010/main" val="3426879172"/>
      </p:ext>
    </p:extLst>
  </p:cSld>
  <p:clrMapOvr>
    <a:masterClrMapping/>
  </p:clrMapOvr>
  <p:transition spd="slow">
    <p:push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0" y="857250"/>
            <a:ext cx="9144000" cy="5212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10" name="CuadroTexto 9"/>
          <p:cNvSpPr txBox="1"/>
          <p:nvPr/>
        </p:nvSpPr>
        <p:spPr>
          <a:xfrm>
            <a:off x="7390398" y="5489972"/>
            <a:ext cx="1344529"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es-CO" dirty="0"/>
          </a:p>
        </p:txBody>
      </p:sp>
      <p:sp>
        <p:nvSpPr>
          <p:cNvPr id="11" name="CuadroTexto 10"/>
          <p:cNvSpPr txBox="1"/>
          <p:nvPr/>
        </p:nvSpPr>
        <p:spPr>
          <a:xfrm>
            <a:off x="91582" y="898564"/>
            <a:ext cx="3860792" cy="507831"/>
          </a:xfrm>
          <a:prstGeom prst="rect">
            <a:avLst/>
          </a:prstGeom>
          <a:noFill/>
        </p:spPr>
        <p:txBody>
          <a:bodyPr wrap="square" rtlCol="0">
            <a:spAutoFit/>
          </a:bodyPr>
          <a:lstStyle/>
          <a:p>
            <a:r>
              <a:rPr lang="es-ES" sz="2700" dirty="0">
                <a:ln w="0"/>
                <a:solidFill>
                  <a:schemeClr val="bg2">
                    <a:lumMod val="10000"/>
                  </a:schemeClr>
                </a:solidFill>
                <a:effectLst>
                  <a:outerShdw blurRad="38100" dist="19050" dir="2700000" algn="tl" rotWithShape="0">
                    <a:schemeClr val="dk1">
                      <a:alpha val="40000"/>
                    </a:schemeClr>
                  </a:outerShdw>
                </a:effectLst>
              </a:rPr>
              <a:t>Atenciones Incluidas</a:t>
            </a:r>
            <a:endParaRPr lang="es-CO" sz="2700" dirty="0">
              <a:ln w="0"/>
              <a:solidFill>
                <a:schemeClr val="bg2">
                  <a:lumMod val="10000"/>
                </a:schemeClr>
              </a:solidFill>
              <a:effectLst>
                <a:outerShdw blurRad="38100" dist="19050" dir="2700000" algn="tl" rotWithShape="0">
                  <a:schemeClr val="dk1">
                    <a:alpha val="40000"/>
                  </a:schemeClr>
                </a:outerShdw>
              </a:effectLst>
            </a:endParaRPr>
          </a:p>
        </p:txBody>
      </p:sp>
      <p:sp>
        <p:nvSpPr>
          <p:cNvPr id="12" name="Rectángulo 11"/>
          <p:cNvSpPr/>
          <p:nvPr/>
        </p:nvSpPr>
        <p:spPr>
          <a:xfrm>
            <a:off x="509033" y="1487824"/>
            <a:ext cx="4315491" cy="415498"/>
          </a:xfrm>
          <a:prstGeom prst="rect">
            <a:avLst/>
          </a:prstGeom>
        </p:spPr>
        <p:txBody>
          <a:bodyPr wrap="square">
            <a:spAutoFit/>
          </a:bodyPr>
          <a:lstStyle/>
          <a:p>
            <a:pPr lvl="0"/>
            <a:r>
              <a:rPr lang="es-ES" sz="2100" b="1" dirty="0">
                <a:solidFill>
                  <a:schemeClr val="bg2">
                    <a:lumMod val="10000"/>
                  </a:schemeClr>
                </a:solidFill>
              </a:rPr>
              <a:t>Atención del Alumbramiento</a:t>
            </a:r>
            <a:endParaRPr lang="es-CO" sz="2100" b="1" dirty="0">
              <a:solidFill>
                <a:schemeClr val="bg2">
                  <a:lumMod val="10000"/>
                </a:schemeClr>
              </a:solidFill>
            </a:endParaRPr>
          </a:p>
        </p:txBody>
      </p:sp>
      <p:pic>
        <p:nvPicPr>
          <p:cNvPr id="3074" name="Picture 2" descr="Atención del alumbramiento Flashcards | Quiz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0186" y="2042592"/>
            <a:ext cx="3914544" cy="230958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Rectángulo 1"/>
          <p:cNvSpPr/>
          <p:nvPr/>
        </p:nvSpPr>
        <p:spPr>
          <a:xfrm>
            <a:off x="3066572" y="2214370"/>
            <a:ext cx="2756338" cy="830997"/>
          </a:xfrm>
          <a:prstGeom prst="rect">
            <a:avLst/>
          </a:prstGeom>
        </p:spPr>
        <p:txBody>
          <a:bodyPr wrap="square">
            <a:spAutoFit/>
          </a:bodyPr>
          <a:lstStyle/>
          <a:p>
            <a:pPr algn="ctr"/>
            <a:r>
              <a:rPr lang="es-ES" sz="2400" dirty="0">
                <a:solidFill>
                  <a:schemeClr val="tx1">
                    <a:lumMod val="50000"/>
                  </a:schemeClr>
                </a:solidFill>
                <a:latin typeface="Arial MT"/>
                <a:ea typeface="Arial MT"/>
                <a:cs typeface="Arial MT"/>
              </a:rPr>
              <a:t>Manejo</a:t>
            </a:r>
            <a:r>
              <a:rPr lang="es-ES" sz="2400" spc="4" dirty="0">
                <a:solidFill>
                  <a:schemeClr val="tx1">
                    <a:lumMod val="50000"/>
                  </a:schemeClr>
                </a:solidFill>
                <a:latin typeface="Arial MT"/>
                <a:ea typeface="Arial MT"/>
                <a:cs typeface="Arial MT"/>
              </a:rPr>
              <a:t> </a:t>
            </a:r>
            <a:r>
              <a:rPr lang="es-ES" sz="2400" dirty="0">
                <a:solidFill>
                  <a:schemeClr val="tx1">
                    <a:lumMod val="50000"/>
                  </a:schemeClr>
                </a:solidFill>
                <a:latin typeface="Arial MT"/>
                <a:ea typeface="Arial MT"/>
                <a:cs typeface="Arial MT"/>
              </a:rPr>
              <a:t>activo</a:t>
            </a:r>
            <a:r>
              <a:rPr lang="es-ES" sz="2400" spc="4" dirty="0">
                <a:solidFill>
                  <a:schemeClr val="tx1">
                    <a:lumMod val="50000"/>
                  </a:schemeClr>
                </a:solidFill>
                <a:latin typeface="Arial MT"/>
                <a:ea typeface="Arial MT"/>
                <a:cs typeface="Arial MT"/>
              </a:rPr>
              <a:t> </a:t>
            </a:r>
            <a:r>
              <a:rPr lang="es-ES" sz="2400" dirty="0">
                <a:solidFill>
                  <a:schemeClr val="tx1">
                    <a:lumMod val="50000"/>
                  </a:schemeClr>
                </a:solidFill>
                <a:latin typeface="Arial MT"/>
                <a:ea typeface="Arial MT"/>
                <a:cs typeface="Arial MT"/>
              </a:rPr>
              <a:t>del</a:t>
            </a:r>
            <a:r>
              <a:rPr lang="es-ES" sz="2400" spc="4" dirty="0">
                <a:solidFill>
                  <a:schemeClr val="tx1">
                    <a:lumMod val="50000"/>
                  </a:schemeClr>
                </a:solidFill>
                <a:latin typeface="Arial MT"/>
                <a:ea typeface="Arial MT"/>
                <a:cs typeface="Arial MT"/>
              </a:rPr>
              <a:t> </a:t>
            </a:r>
            <a:r>
              <a:rPr lang="es-ES" sz="2400" dirty="0">
                <a:solidFill>
                  <a:schemeClr val="tx1">
                    <a:lumMod val="50000"/>
                  </a:schemeClr>
                </a:solidFill>
                <a:latin typeface="Arial MT"/>
                <a:ea typeface="Arial MT"/>
                <a:cs typeface="Arial MT"/>
              </a:rPr>
              <a:t>alumbramiento</a:t>
            </a:r>
            <a:endParaRPr lang="es-CO" sz="2400" dirty="0">
              <a:solidFill>
                <a:schemeClr val="tx1">
                  <a:lumMod val="50000"/>
                </a:schemeClr>
              </a:solidFill>
            </a:endParaRPr>
          </a:p>
        </p:txBody>
      </p:sp>
      <p:sp>
        <p:nvSpPr>
          <p:cNvPr id="3" name="Rectángulo 2"/>
          <p:cNvSpPr/>
          <p:nvPr/>
        </p:nvSpPr>
        <p:spPr>
          <a:xfrm>
            <a:off x="2650828" y="4333617"/>
            <a:ext cx="3706907" cy="553998"/>
          </a:xfrm>
          <a:prstGeom prst="rect">
            <a:avLst/>
          </a:prstGeom>
        </p:spPr>
        <p:txBody>
          <a:bodyPr wrap="square">
            <a:spAutoFit/>
          </a:bodyPr>
          <a:lstStyle/>
          <a:p>
            <a:pPr algn="ctr"/>
            <a:r>
              <a:rPr lang="es-ES" sz="1500" dirty="0">
                <a:ea typeface="Arial MT"/>
                <a:cs typeface="Arial MT"/>
              </a:rPr>
              <a:t>Palpación abdominal para descartar la presencia de</a:t>
            </a:r>
            <a:r>
              <a:rPr lang="es-ES" sz="1500" spc="4" dirty="0">
                <a:ea typeface="Arial MT"/>
                <a:cs typeface="Arial MT"/>
              </a:rPr>
              <a:t> </a:t>
            </a:r>
            <a:r>
              <a:rPr lang="es-ES" sz="1500" dirty="0">
                <a:ea typeface="Arial MT"/>
                <a:cs typeface="Arial MT"/>
              </a:rPr>
              <a:t>otro</a:t>
            </a:r>
            <a:r>
              <a:rPr lang="es-ES" sz="1500" spc="-19" dirty="0">
                <a:ea typeface="Arial MT"/>
                <a:cs typeface="Arial MT"/>
              </a:rPr>
              <a:t> </a:t>
            </a:r>
            <a:r>
              <a:rPr lang="es-ES" sz="1500" dirty="0">
                <a:ea typeface="Arial MT"/>
                <a:cs typeface="Arial MT"/>
              </a:rPr>
              <a:t>feto.</a:t>
            </a:r>
            <a:endParaRPr lang="es-CO" sz="1500" dirty="0"/>
          </a:p>
        </p:txBody>
      </p:sp>
      <p:pic>
        <p:nvPicPr>
          <p:cNvPr id="3076" name="Picture 4" descr="Oxitocina 10 U.I./mL - Vitali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4010" y="1880239"/>
            <a:ext cx="1593751" cy="159375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4" name="Rectángulo 13"/>
          <p:cNvSpPr/>
          <p:nvPr/>
        </p:nvSpPr>
        <p:spPr>
          <a:xfrm>
            <a:off x="804452" y="3236521"/>
            <a:ext cx="1572867" cy="738664"/>
          </a:xfrm>
          <a:prstGeom prst="rect">
            <a:avLst/>
          </a:prstGeom>
        </p:spPr>
        <p:txBody>
          <a:bodyPr wrap="none">
            <a:spAutoFit/>
          </a:bodyPr>
          <a:lstStyle/>
          <a:p>
            <a:pPr algn="ctr"/>
            <a:r>
              <a:rPr lang="es-ES" sz="1050" dirty="0"/>
              <a:t>5 UI o 10 UI  </a:t>
            </a:r>
            <a:r>
              <a:rPr lang="es-ES" sz="1050" dirty="0">
                <a:ea typeface="Arial MT"/>
                <a:cs typeface="Arial MT"/>
              </a:rPr>
              <a:t>Vía IM</a:t>
            </a:r>
          </a:p>
          <a:p>
            <a:pPr algn="ctr"/>
            <a:r>
              <a:rPr lang="es-ES" sz="1050" dirty="0"/>
              <a:t>EV lenta en 10 ml </a:t>
            </a:r>
          </a:p>
          <a:p>
            <a:pPr algn="ctr"/>
            <a:r>
              <a:rPr lang="es-ES" sz="1050" dirty="0"/>
              <a:t>tiempo no menor a 3 min</a:t>
            </a:r>
            <a:endParaRPr lang="es-CO" sz="1050" dirty="0"/>
          </a:p>
          <a:p>
            <a:pPr algn="ctr"/>
            <a:endParaRPr lang="es-CO" sz="1050" dirty="0"/>
          </a:p>
        </p:txBody>
      </p:sp>
      <p:sp>
        <p:nvSpPr>
          <p:cNvPr id="15" name="Rectángulo 14"/>
          <p:cNvSpPr/>
          <p:nvPr/>
        </p:nvSpPr>
        <p:spPr>
          <a:xfrm>
            <a:off x="6678528" y="3358593"/>
            <a:ext cx="1895200" cy="415498"/>
          </a:xfrm>
          <a:prstGeom prst="rect">
            <a:avLst/>
          </a:prstGeom>
        </p:spPr>
        <p:txBody>
          <a:bodyPr wrap="square">
            <a:spAutoFit/>
          </a:bodyPr>
          <a:lstStyle/>
          <a:p>
            <a:pPr algn="ctr"/>
            <a:r>
              <a:rPr lang="es-ES" sz="1050" dirty="0">
                <a:ea typeface="Arial MT"/>
                <a:cs typeface="Arial MT"/>
              </a:rPr>
              <a:t>600</a:t>
            </a:r>
            <a:r>
              <a:rPr lang="es-ES" sz="1050" spc="4" dirty="0">
                <a:ea typeface="Arial MT"/>
                <a:cs typeface="Arial MT"/>
              </a:rPr>
              <a:t> </a:t>
            </a:r>
            <a:r>
              <a:rPr lang="es-ES" sz="1050" dirty="0">
                <a:ea typeface="Arial MT"/>
                <a:cs typeface="Arial MT"/>
              </a:rPr>
              <a:t>mcg</a:t>
            </a:r>
            <a:r>
              <a:rPr lang="es-ES" sz="1050" spc="4" dirty="0">
                <a:ea typeface="Arial MT"/>
                <a:cs typeface="Arial MT"/>
              </a:rPr>
              <a:t> </a:t>
            </a:r>
            <a:r>
              <a:rPr lang="es-ES" sz="1050" dirty="0">
                <a:ea typeface="Arial MT"/>
                <a:cs typeface="Arial MT"/>
              </a:rPr>
              <a:t>misoprostol</a:t>
            </a:r>
            <a:r>
              <a:rPr lang="es-ES" sz="1050" spc="4" dirty="0">
                <a:ea typeface="Arial MT"/>
                <a:cs typeface="Arial MT"/>
              </a:rPr>
              <a:t> </a:t>
            </a:r>
          </a:p>
          <a:p>
            <a:pPr algn="ctr"/>
            <a:r>
              <a:rPr lang="es-ES" sz="1050" dirty="0">
                <a:ea typeface="Arial MT"/>
                <a:cs typeface="Arial MT"/>
              </a:rPr>
              <a:t>Vía</a:t>
            </a:r>
            <a:r>
              <a:rPr lang="es-ES" sz="1050" spc="4" dirty="0">
                <a:ea typeface="Arial MT"/>
                <a:cs typeface="Arial MT"/>
              </a:rPr>
              <a:t> </a:t>
            </a:r>
            <a:r>
              <a:rPr lang="es-ES" sz="1050" dirty="0">
                <a:ea typeface="Arial MT"/>
                <a:cs typeface="Arial MT"/>
              </a:rPr>
              <a:t>sublingual</a:t>
            </a:r>
            <a:r>
              <a:rPr lang="es-ES" sz="1050" spc="4" dirty="0">
                <a:ea typeface="Arial MT"/>
                <a:cs typeface="Arial MT"/>
              </a:rPr>
              <a:t> </a:t>
            </a:r>
            <a:endParaRPr lang="es-CO" sz="1050" dirty="0"/>
          </a:p>
        </p:txBody>
      </p:sp>
      <p:pic>
        <p:nvPicPr>
          <p:cNvPr id="3078" name="Picture 6" descr="Cytil 200Mg Misoprostol TQ x 7 Tableta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33411" y="1827572"/>
            <a:ext cx="1932343" cy="1932344"/>
          </a:xfrm>
          <a:prstGeom prst="rect">
            <a:avLst/>
          </a:prstGeom>
          <a:noFill/>
          <a:extLst>
            <a:ext uri="{909E8E84-426E-40DD-AFC4-6F175D3DCCD1}">
              <a14:hiddenFill xmlns:a14="http://schemas.microsoft.com/office/drawing/2010/main">
                <a:solidFill>
                  <a:srgbClr val="FFFFFF"/>
                </a:solidFill>
              </a14:hiddenFill>
            </a:ext>
          </a:extLst>
        </p:spPr>
      </p:pic>
      <p:sp>
        <p:nvSpPr>
          <p:cNvPr id="16" name="CuadroTexto 15"/>
          <p:cNvSpPr txBox="1"/>
          <p:nvPr/>
        </p:nvSpPr>
        <p:spPr>
          <a:xfrm>
            <a:off x="257247" y="4966489"/>
            <a:ext cx="2667276" cy="553998"/>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s-CO" sz="1500" b="1" dirty="0"/>
              <a:t>Tracción controlada del cordón</a:t>
            </a:r>
          </a:p>
        </p:txBody>
      </p:sp>
      <p:sp>
        <p:nvSpPr>
          <p:cNvPr id="20" name="CuadroTexto 19"/>
          <p:cNvSpPr txBox="1"/>
          <p:nvPr/>
        </p:nvSpPr>
        <p:spPr>
          <a:xfrm>
            <a:off x="3084765" y="4959057"/>
            <a:ext cx="2990407" cy="553998"/>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s-ES" sz="1500" b="1" dirty="0"/>
              <a:t>Pinzamiento una vez cesado el latido del cordón </a:t>
            </a:r>
            <a:endParaRPr lang="es-CO" sz="1500" b="1" dirty="0"/>
          </a:p>
        </p:txBody>
      </p:sp>
      <p:sp>
        <p:nvSpPr>
          <p:cNvPr id="21" name="CuadroTexto 20"/>
          <p:cNvSpPr txBox="1"/>
          <p:nvPr/>
        </p:nvSpPr>
        <p:spPr>
          <a:xfrm>
            <a:off x="6244808" y="4954948"/>
            <a:ext cx="2668311" cy="553998"/>
          </a:xfrm>
          <a:prstGeom prst="rect">
            <a:avLst/>
          </a:prstGeom>
        </p:spPr>
        <p:style>
          <a:lnRef idx="2">
            <a:schemeClr val="accent2"/>
          </a:lnRef>
          <a:fillRef idx="1">
            <a:schemeClr val="lt1"/>
          </a:fillRef>
          <a:effectRef idx="0">
            <a:schemeClr val="accent2"/>
          </a:effectRef>
          <a:fontRef idx="minor">
            <a:schemeClr val="dk1"/>
          </a:fontRef>
        </p:style>
        <p:txBody>
          <a:bodyPr wrap="square" rtlCol="0" anchor="ctr" anchorCtr="0">
            <a:spAutoFit/>
          </a:bodyPr>
          <a:lstStyle/>
          <a:p>
            <a:pPr algn="ctr"/>
            <a:r>
              <a:rPr lang="es-ES" sz="1500" b="1" dirty="0"/>
              <a:t>Masaje uterino</a:t>
            </a:r>
          </a:p>
          <a:p>
            <a:pPr algn="ctr"/>
            <a:endParaRPr lang="es-CO" sz="1500" b="1" dirty="0"/>
          </a:p>
        </p:txBody>
      </p:sp>
      <p:pic>
        <p:nvPicPr>
          <p:cNvPr id="17" name="Imagen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73376" y="5553993"/>
            <a:ext cx="829444" cy="402643"/>
          </a:xfrm>
          <a:prstGeom prst="rect">
            <a:avLst/>
          </a:prstGeom>
        </p:spPr>
      </p:pic>
    </p:spTree>
    <p:extLst>
      <p:ext uri="{BB962C8B-B14F-4D97-AF65-F5344CB8AC3E}">
        <p14:creationId xmlns:p14="http://schemas.microsoft.com/office/powerpoint/2010/main" val="4375188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07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p:bldP spid="15" grpId="0"/>
      <p:bldP spid="16" grpId="0" animBg="1"/>
      <p:bldP spid="20" grpId="0" animBg="1"/>
      <p:bldP spid="2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0" y="857250"/>
            <a:ext cx="9144000" cy="5212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2700" b="1" dirty="0">
                <a:ln w="0"/>
                <a:solidFill>
                  <a:schemeClr val="bg2">
                    <a:lumMod val="10000"/>
                  </a:schemeClr>
                </a:solidFill>
                <a:effectLst>
                  <a:outerShdw blurRad="38100" dist="19050" dir="2700000" algn="tl" rotWithShape="0">
                    <a:schemeClr val="dk1">
                      <a:alpha val="40000"/>
                    </a:schemeClr>
                  </a:outerShdw>
                </a:effectLst>
              </a:rPr>
              <a:t>Atenciones Incluidas</a:t>
            </a:r>
            <a:endParaRPr lang="es-CO" sz="2700" b="1" dirty="0">
              <a:ln w="0"/>
              <a:solidFill>
                <a:schemeClr val="bg2">
                  <a:lumMod val="10000"/>
                </a:schemeClr>
              </a:solidFill>
              <a:effectLst>
                <a:outerShdw blurRad="38100" dist="19050" dir="2700000" algn="tl" rotWithShape="0">
                  <a:schemeClr val="dk1">
                    <a:alpha val="40000"/>
                  </a:schemeClr>
                </a:outerShdw>
              </a:effectLst>
            </a:endParaRPr>
          </a:p>
        </p:txBody>
      </p:sp>
      <p:sp>
        <p:nvSpPr>
          <p:cNvPr id="7" name="CuadroTexto 6"/>
          <p:cNvSpPr txBox="1"/>
          <p:nvPr/>
        </p:nvSpPr>
        <p:spPr>
          <a:xfrm>
            <a:off x="7390398" y="5489972"/>
            <a:ext cx="1344529"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es-CO" dirty="0"/>
          </a:p>
        </p:txBody>
      </p:sp>
      <p:sp>
        <p:nvSpPr>
          <p:cNvPr id="8" name="Rectángulo 7"/>
          <p:cNvSpPr/>
          <p:nvPr/>
        </p:nvSpPr>
        <p:spPr>
          <a:xfrm>
            <a:off x="588740" y="1433898"/>
            <a:ext cx="4315527" cy="415498"/>
          </a:xfrm>
          <a:prstGeom prst="rect">
            <a:avLst/>
          </a:prstGeom>
        </p:spPr>
        <p:txBody>
          <a:bodyPr wrap="square">
            <a:spAutoFit/>
          </a:bodyPr>
          <a:lstStyle/>
          <a:p>
            <a:pPr lvl="0"/>
            <a:r>
              <a:rPr lang="es-ES" sz="2100" b="1" dirty="0">
                <a:solidFill>
                  <a:schemeClr val="bg2">
                    <a:lumMod val="10000"/>
                  </a:schemeClr>
                </a:solidFill>
              </a:rPr>
              <a:t>Atención del Alumbramiento</a:t>
            </a:r>
            <a:endParaRPr lang="es-CO" sz="2100" b="1" dirty="0">
              <a:solidFill>
                <a:schemeClr val="bg2">
                  <a:lumMod val="10000"/>
                </a:schemeClr>
              </a:solidFill>
            </a:endParaRPr>
          </a:p>
        </p:txBody>
      </p:sp>
      <p:graphicFrame>
        <p:nvGraphicFramePr>
          <p:cNvPr id="3" name="Diagrama 2"/>
          <p:cNvGraphicFramePr/>
          <p:nvPr/>
        </p:nvGraphicFramePr>
        <p:xfrm>
          <a:off x="519223" y="2101259"/>
          <a:ext cx="4161761" cy="31020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a 5"/>
          <p:cNvGraphicFramePr/>
          <p:nvPr/>
        </p:nvGraphicFramePr>
        <p:xfrm>
          <a:off x="235005" y="1910105"/>
          <a:ext cx="5022998" cy="348435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9" name="Imagen 8"/>
          <p:cNvPicPr>
            <a:picLocks noChangeAspect="1"/>
          </p:cNvPicPr>
          <p:nvPr/>
        </p:nvPicPr>
        <p:blipFill>
          <a:blip r:embed="rId13"/>
          <a:stretch>
            <a:fillRect/>
          </a:stretch>
        </p:blipFill>
        <p:spPr>
          <a:xfrm>
            <a:off x="5414631" y="1826313"/>
            <a:ext cx="3508744" cy="3508744"/>
          </a:xfrm>
          <a:prstGeom prst="rect">
            <a:avLst/>
          </a:prstGeom>
        </p:spPr>
      </p:pic>
      <p:pic>
        <p:nvPicPr>
          <p:cNvPr id="10" name="Imagen 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273376" y="5553993"/>
            <a:ext cx="829444" cy="402643"/>
          </a:xfrm>
          <a:prstGeom prst="rect">
            <a:avLst/>
          </a:prstGeom>
        </p:spPr>
      </p:pic>
    </p:spTree>
    <p:extLst>
      <p:ext uri="{BB962C8B-B14F-4D97-AF65-F5344CB8AC3E}">
        <p14:creationId xmlns:p14="http://schemas.microsoft.com/office/powerpoint/2010/main" val="6110521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Graphic spid="6" grpId="0">
        <p:bldAsOne/>
      </p:bldGraphic>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3"/>
          <a:srcRect l="13074"/>
          <a:stretch>
            <a:fillRect/>
          </a:stretch>
        </p:blipFill>
        <p:spPr>
          <a:xfrm>
            <a:off x="1143000" y="1117957"/>
            <a:ext cx="6858000" cy="4448345"/>
          </a:xfrm>
          <a:prstGeom prst="rect">
            <a:avLst/>
          </a:prstGeom>
          <a:ln>
            <a:noFill/>
          </a:ln>
          <a:effectLst>
            <a:softEdge rad="112500"/>
          </a:effectLst>
        </p:spPr>
      </p:pic>
      <p:sp>
        <p:nvSpPr>
          <p:cNvPr id="2" name="Rectángulo 1"/>
          <p:cNvSpPr/>
          <p:nvPr/>
        </p:nvSpPr>
        <p:spPr>
          <a:xfrm>
            <a:off x="2416175" y="2570887"/>
            <a:ext cx="4744854" cy="1869743"/>
          </a:xfrm>
          <a:prstGeom prst="rect">
            <a:avLst/>
          </a:prstGeom>
        </p:spPr>
        <p:txBody>
          <a:bodyPr wrap="square">
            <a:spAutoFit/>
          </a:bodyPr>
          <a:lstStyle/>
          <a:p>
            <a:pPr algn="just"/>
            <a:r>
              <a:rPr lang="es-ES" sz="1650" dirty="0">
                <a:solidFill>
                  <a:schemeClr val="accent6">
                    <a:lumMod val="50000"/>
                  </a:schemeClr>
                </a:solidFill>
                <a:latin typeface="Calibri" panose="020F0502020204030204" charset="0"/>
                <a:cs typeface="Calibri" panose="020F0502020204030204" charset="0"/>
              </a:rPr>
              <a:t>En caso de presentarse hemorragia, debe </a:t>
            </a:r>
            <a:r>
              <a:rPr lang="es-ES" sz="1650" b="1" dirty="0">
                <a:solidFill>
                  <a:schemeClr val="accent6">
                    <a:lumMod val="50000"/>
                  </a:schemeClr>
                </a:solidFill>
                <a:latin typeface="Calibri" panose="020F0502020204030204" charset="0"/>
                <a:cs typeface="Calibri" panose="020F0502020204030204" charset="0"/>
              </a:rPr>
              <a:t>evaluarse la capacidad resolutiva </a:t>
            </a:r>
            <a:r>
              <a:rPr lang="es-ES" sz="1650" dirty="0">
                <a:solidFill>
                  <a:schemeClr val="accent6">
                    <a:lumMod val="50000"/>
                  </a:schemeClr>
                </a:solidFill>
                <a:latin typeface="Calibri" panose="020F0502020204030204" charset="0"/>
                <a:cs typeface="Calibri" panose="020F0502020204030204" charset="0"/>
              </a:rPr>
              <a:t>de la institución y, si es necesario, deberá ser remitida a un nivel de mayor complejidad, previa: </a:t>
            </a:r>
          </a:p>
          <a:p>
            <a:pPr marL="942975" lvl="2" indent="-257175" algn="just">
              <a:buFont typeface="Arial" panose="020B0604020202020204" pitchFamily="34" charset="0"/>
              <a:buChar char="•"/>
            </a:pPr>
            <a:r>
              <a:rPr lang="es-ES" sz="1650" dirty="0">
                <a:solidFill>
                  <a:schemeClr val="accent6">
                    <a:lumMod val="50000"/>
                  </a:schemeClr>
                </a:solidFill>
                <a:latin typeface="Calibri" panose="020F0502020204030204" charset="0"/>
                <a:cs typeface="Calibri" panose="020F0502020204030204" charset="0"/>
              </a:rPr>
              <a:t>Identificación de su causa</a:t>
            </a:r>
          </a:p>
          <a:p>
            <a:pPr marL="942975" lvl="2" indent="-257175" algn="just">
              <a:buFont typeface="Arial" panose="020B0604020202020204" pitchFamily="34" charset="0"/>
              <a:buChar char="•"/>
            </a:pPr>
            <a:r>
              <a:rPr lang="es-ES" sz="1650" dirty="0">
                <a:solidFill>
                  <a:schemeClr val="accent6">
                    <a:lumMod val="50000"/>
                  </a:schemeClr>
                </a:solidFill>
                <a:latin typeface="Calibri" panose="020F0502020204030204" charset="0"/>
                <a:cs typeface="Calibri" panose="020F0502020204030204" charset="0"/>
              </a:rPr>
              <a:t>Estabilización hemodinámica </a:t>
            </a:r>
          </a:p>
          <a:p>
            <a:pPr marL="942975" lvl="2" indent="-257175" algn="just">
              <a:buFont typeface="Arial" panose="020B0604020202020204" pitchFamily="34" charset="0"/>
              <a:buChar char="•"/>
            </a:pPr>
            <a:r>
              <a:rPr lang="es-ES" sz="1650" dirty="0">
                <a:solidFill>
                  <a:schemeClr val="accent6">
                    <a:lumMod val="50000"/>
                  </a:schemeClr>
                </a:solidFill>
                <a:latin typeface="Calibri" panose="020F0502020204030204" charset="0"/>
                <a:cs typeface="Calibri" panose="020F0502020204030204" charset="0"/>
              </a:rPr>
              <a:t>Inicio del tratamiento</a:t>
            </a:r>
          </a:p>
        </p:txBody>
      </p:sp>
      <p:sp>
        <p:nvSpPr>
          <p:cNvPr id="5" name="Rectángulo 4"/>
          <p:cNvSpPr/>
          <p:nvPr/>
        </p:nvSpPr>
        <p:spPr>
          <a:xfrm>
            <a:off x="0" y="857250"/>
            <a:ext cx="9144000" cy="5212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2700" b="1" dirty="0">
                <a:ln w="0"/>
                <a:solidFill>
                  <a:schemeClr val="bg2">
                    <a:lumMod val="10000"/>
                  </a:schemeClr>
                </a:solidFill>
                <a:effectLst>
                  <a:outerShdw blurRad="38100" dist="19050" dir="2700000" algn="tl" rotWithShape="0">
                    <a:schemeClr val="dk1">
                      <a:alpha val="40000"/>
                    </a:schemeClr>
                  </a:outerShdw>
                </a:effectLst>
              </a:rPr>
              <a:t>Atenciones Incluidas</a:t>
            </a:r>
            <a:endParaRPr lang="es-CO" sz="2700" b="1" dirty="0">
              <a:ln w="0"/>
              <a:solidFill>
                <a:schemeClr val="bg2">
                  <a:lumMod val="10000"/>
                </a:schemeClr>
              </a:solidFill>
              <a:effectLst>
                <a:outerShdw blurRad="38100" dist="19050" dir="2700000" algn="tl" rotWithShape="0">
                  <a:schemeClr val="dk1">
                    <a:alpha val="40000"/>
                  </a:schemeClr>
                </a:outerShdw>
              </a:effectLst>
            </a:endParaRPr>
          </a:p>
        </p:txBody>
      </p:sp>
      <p:sp>
        <p:nvSpPr>
          <p:cNvPr id="7" name="CuadroTexto 6"/>
          <p:cNvSpPr txBox="1"/>
          <p:nvPr/>
        </p:nvSpPr>
        <p:spPr>
          <a:xfrm>
            <a:off x="7390398" y="5489972"/>
            <a:ext cx="1344529"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es-CO" dirty="0"/>
          </a:p>
        </p:txBody>
      </p:sp>
      <p:sp>
        <p:nvSpPr>
          <p:cNvPr id="8" name="Rectángulo 7"/>
          <p:cNvSpPr/>
          <p:nvPr/>
        </p:nvSpPr>
        <p:spPr>
          <a:xfrm>
            <a:off x="2534498" y="1383525"/>
            <a:ext cx="4315491" cy="415498"/>
          </a:xfrm>
          <a:prstGeom prst="rect">
            <a:avLst/>
          </a:prstGeom>
        </p:spPr>
        <p:txBody>
          <a:bodyPr wrap="square">
            <a:spAutoFit/>
          </a:bodyPr>
          <a:lstStyle/>
          <a:p>
            <a:pPr lvl="0"/>
            <a:r>
              <a:rPr lang="es-ES" sz="2100" b="1" dirty="0">
                <a:solidFill>
                  <a:schemeClr val="bg2">
                    <a:lumMod val="10000"/>
                  </a:schemeClr>
                </a:solidFill>
              </a:rPr>
              <a:t>Atención del Alumbramiento</a:t>
            </a:r>
            <a:endParaRPr lang="es-CO" sz="2100" b="1" dirty="0">
              <a:solidFill>
                <a:schemeClr val="bg2">
                  <a:lumMod val="10000"/>
                </a:schemeClr>
              </a:solidFill>
            </a:endParaRPr>
          </a:p>
        </p:txBody>
      </p:sp>
      <p:pic>
        <p:nvPicPr>
          <p:cNvPr id="9" name="Imagen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73376" y="5553993"/>
            <a:ext cx="829444" cy="402643"/>
          </a:xfrm>
          <a:prstGeom prst="rect">
            <a:avLst/>
          </a:prstGeom>
        </p:spPr>
      </p:pic>
    </p:spTree>
    <p:extLst>
      <p:ext uri="{BB962C8B-B14F-4D97-AF65-F5344CB8AC3E}">
        <p14:creationId xmlns:p14="http://schemas.microsoft.com/office/powerpoint/2010/main" val="1242956544"/>
      </p:ext>
    </p:extLst>
  </p:cSld>
  <p:clrMapOvr>
    <a:masterClrMapping/>
  </p:clrMapOvr>
  <p:transition spd="slow">
    <p:push dir="u"/>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7347857" y="6096000"/>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pic>
        <p:nvPicPr>
          <p:cNvPr id="4" name="Imagen 3"/>
          <p:cNvPicPr>
            <a:picLocks noChangeAspect="1"/>
          </p:cNvPicPr>
          <p:nvPr/>
        </p:nvPicPr>
        <p:blipFill>
          <a:blip r:embed="rId2"/>
          <a:stretch>
            <a:fillRect/>
          </a:stretch>
        </p:blipFill>
        <p:spPr>
          <a:xfrm>
            <a:off x="1120546" y="429706"/>
            <a:ext cx="7117935" cy="5861277"/>
          </a:xfrm>
          <a:prstGeom prst="rect">
            <a:avLst/>
          </a:prstGeom>
          <a:ln>
            <a:noFill/>
          </a:ln>
          <a:effectLst>
            <a:softEdge rad="112500"/>
          </a:effectLst>
        </p:spPr>
      </p:pic>
      <p:sp>
        <p:nvSpPr>
          <p:cNvPr id="6" name="Título 1"/>
          <p:cNvSpPr txBox="1">
            <a:spLocks/>
          </p:cNvSpPr>
          <p:nvPr/>
        </p:nvSpPr>
        <p:spPr>
          <a:xfrm>
            <a:off x="5323114" y="5639087"/>
            <a:ext cx="4097860" cy="1325563"/>
          </a:xfrm>
          <a:prstGeom prst="rect">
            <a:avLst/>
          </a:prstGeom>
        </p:spPr>
        <p:txBody>
          <a:bodyP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fontAlgn="auto">
              <a:spcAft>
                <a:spcPts val="0"/>
              </a:spcAft>
            </a:pPr>
            <a:r>
              <a:rPr lang="es-CO" sz="4000" b="1" dirty="0" smtClean="0">
                <a:solidFill>
                  <a:schemeClr val="accent1"/>
                </a:solidFill>
                <a:latin typeface="Arial Black" panose="020B0A04020102020204" pitchFamily="34" charset="0"/>
                <a:cs typeface="Aharoni" panose="02010803020104030203" pitchFamily="2" charset="-79"/>
              </a:rPr>
              <a:t>ATENCIÓN POSPARTO</a:t>
            </a:r>
            <a:endParaRPr lang="es-CO" sz="3600" b="1" dirty="0">
              <a:latin typeface="Arial Black" panose="020B0A04020102020204" pitchFamily="34" charset="0"/>
            </a:endParaRPr>
          </a:p>
        </p:txBody>
      </p:sp>
    </p:spTree>
    <p:extLst>
      <p:ext uri="{BB962C8B-B14F-4D97-AF65-F5344CB8AC3E}">
        <p14:creationId xmlns:p14="http://schemas.microsoft.com/office/powerpoint/2010/main" val="2732850432"/>
      </p:ext>
    </p:extLst>
  </p:cSld>
  <p:clrMapOvr>
    <a:masterClrMapping/>
  </p:clrMapOvr>
  <p:transition spd="slow">
    <p:push dir="u"/>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7347857" y="6096000"/>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pic>
        <p:nvPicPr>
          <p:cNvPr id="8" name="Imagen 7"/>
          <p:cNvPicPr>
            <a:picLocks noChangeAspect="1"/>
          </p:cNvPicPr>
          <p:nvPr/>
        </p:nvPicPr>
        <p:blipFill>
          <a:blip r:embed="rId3"/>
          <a:stretch>
            <a:fillRect/>
          </a:stretch>
        </p:blipFill>
        <p:spPr>
          <a:xfrm>
            <a:off x="5476875" y="577585"/>
            <a:ext cx="3667125" cy="3257550"/>
          </a:xfrm>
          <a:prstGeom prst="rect">
            <a:avLst/>
          </a:prstGeom>
          <a:ln>
            <a:noFill/>
          </a:ln>
          <a:effectLst>
            <a:softEdge rad="112500"/>
          </a:effectLst>
        </p:spPr>
      </p:pic>
      <p:sp>
        <p:nvSpPr>
          <p:cNvPr id="10" name="1 Título"/>
          <p:cNvSpPr>
            <a:spLocks noGrp="1"/>
          </p:cNvSpPr>
          <p:nvPr>
            <p:ph type="title"/>
          </p:nvPr>
        </p:nvSpPr>
        <p:spPr>
          <a:xfrm>
            <a:off x="364672" y="432250"/>
            <a:ext cx="7886700" cy="1325563"/>
          </a:xfrm>
        </p:spPr>
        <p:txBody>
          <a:bodyPr>
            <a:normAutofit/>
          </a:bodyPr>
          <a:lstStyle/>
          <a:p>
            <a:r>
              <a:rPr lang="es-CO" sz="4000" b="1" dirty="0" smtClean="0">
                <a:solidFill>
                  <a:schemeClr val="accent1"/>
                </a:solidFill>
                <a:latin typeface="Aharoni" panose="02010803020104030203" pitchFamily="2" charset="-79"/>
                <a:cs typeface="Aharoni" panose="02010803020104030203" pitchFamily="2" charset="-79"/>
              </a:rPr>
              <a:t>Puerperio Inmediato</a:t>
            </a:r>
            <a:endParaRPr lang="es-CO" sz="3600" dirty="0"/>
          </a:p>
        </p:txBody>
      </p:sp>
      <p:sp>
        <p:nvSpPr>
          <p:cNvPr id="11" name="Rectángulo 10"/>
          <p:cNvSpPr/>
          <p:nvPr/>
        </p:nvSpPr>
        <p:spPr>
          <a:xfrm>
            <a:off x="210908" y="1744695"/>
            <a:ext cx="7136949" cy="461665"/>
          </a:xfrm>
          <a:prstGeom prst="rect">
            <a:avLst/>
          </a:prstGeom>
        </p:spPr>
        <p:txBody>
          <a:bodyPr wrap="square">
            <a:spAutoFit/>
          </a:bodyPr>
          <a:lstStyle/>
          <a:p>
            <a:pPr marL="0" indent="0" algn="just">
              <a:buNone/>
            </a:pPr>
            <a:r>
              <a:rPr lang="es-MX" sz="2400" dirty="0" smtClean="0"/>
              <a:t>Comprende </a:t>
            </a:r>
            <a:r>
              <a:rPr lang="es-MX" sz="2400" dirty="0"/>
              <a:t>las </a:t>
            </a:r>
            <a:r>
              <a:rPr lang="es-MX" sz="2400" b="1" dirty="0">
                <a:solidFill>
                  <a:srgbClr val="FF0000"/>
                </a:solidFill>
              </a:rPr>
              <a:t>dos primeras horas post parto</a:t>
            </a:r>
            <a:r>
              <a:rPr lang="es-MX" sz="2400" dirty="0" smtClean="0"/>
              <a:t>. </a:t>
            </a:r>
          </a:p>
        </p:txBody>
      </p:sp>
      <p:sp>
        <p:nvSpPr>
          <p:cNvPr id="12" name="Rectángulo redondeado 11"/>
          <p:cNvSpPr/>
          <p:nvPr/>
        </p:nvSpPr>
        <p:spPr>
          <a:xfrm>
            <a:off x="1515831" y="2501216"/>
            <a:ext cx="3254828" cy="1570875"/>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endParaRPr lang="es-MX" sz="2000" dirty="0" smtClean="0"/>
          </a:p>
          <a:p>
            <a:pPr algn="just"/>
            <a:endParaRPr lang="es-MX" sz="2000" dirty="0"/>
          </a:p>
          <a:p>
            <a:pPr algn="just"/>
            <a:r>
              <a:rPr lang="es-MX" sz="2000" dirty="0" smtClean="0"/>
              <a:t>Signos </a:t>
            </a:r>
            <a:r>
              <a:rPr lang="es-MX" sz="2000" dirty="0"/>
              <a:t>vitales maternos. </a:t>
            </a:r>
          </a:p>
          <a:p>
            <a:pPr algn="ctr"/>
            <a:r>
              <a:rPr lang="es-MX" sz="2000" dirty="0"/>
              <a:t>Toma de signos vitales cada </a:t>
            </a:r>
            <a:r>
              <a:rPr lang="es-MX" sz="2000" b="1" dirty="0">
                <a:solidFill>
                  <a:srgbClr val="FF0000"/>
                </a:solidFill>
              </a:rPr>
              <a:t>15 minutos por 2 horas</a:t>
            </a:r>
            <a:r>
              <a:rPr lang="es-MX" sz="2000" b="1" dirty="0" smtClean="0">
                <a:solidFill>
                  <a:srgbClr val="FF0000"/>
                </a:solidFill>
              </a:rPr>
              <a:t>.</a:t>
            </a:r>
          </a:p>
          <a:p>
            <a:pPr algn="ctr"/>
            <a:r>
              <a:rPr lang="es-MX" sz="2000" b="1" dirty="0" smtClean="0">
                <a:solidFill>
                  <a:srgbClr val="FF0000"/>
                </a:solidFill>
              </a:rPr>
              <a:t>APLICACIÓN DE ESCALA DE ALERTA TEMPRANA </a:t>
            </a:r>
            <a:endParaRPr lang="es-MX" sz="2000" b="1" dirty="0">
              <a:solidFill>
                <a:srgbClr val="FF0000"/>
              </a:solidFill>
            </a:endParaRPr>
          </a:p>
          <a:p>
            <a:pPr algn="just"/>
            <a:endParaRPr lang="es-MX" sz="2000" dirty="0"/>
          </a:p>
          <a:p>
            <a:endParaRPr lang="es-MX" sz="2000" dirty="0"/>
          </a:p>
        </p:txBody>
      </p:sp>
      <p:sp>
        <p:nvSpPr>
          <p:cNvPr id="13" name="Rectángulo redondeado 12"/>
          <p:cNvSpPr/>
          <p:nvPr/>
        </p:nvSpPr>
        <p:spPr>
          <a:xfrm>
            <a:off x="595991" y="4390007"/>
            <a:ext cx="2547254" cy="143385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MX" dirty="0" smtClean="0"/>
              <a:t>Globo </a:t>
            </a:r>
            <a:r>
              <a:rPr lang="es-MX" dirty="0"/>
              <a:t>de seguridad</a:t>
            </a:r>
            <a:r>
              <a:rPr lang="es-MX" dirty="0" smtClean="0"/>
              <a:t>.</a:t>
            </a:r>
            <a:endParaRPr lang="es-MX" dirty="0"/>
          </a:p>
        </p:txBody>
      </p:sp>
      <p:sp>
        <p:nvSpPr>
          <p:cNvPr id="14" name="Rectángulo redondeado 13"/>
          <p:cNvSpPr/>
          <p:nvPr/>
        </p:nvSpPr>
        <p:spPr>
          <a:xfrm>
            <a:off x="3265714" y="4360414"/>
            <a:ext cx="2547254" cy="143385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MX" dirty="0" smtClean="0"/>
              <a:t>Sangrado </a:t>
            </a:r>
            <a:r>
              <a:rPr lang="es-MX" dirty="0"/>
              <a:t>genital. </a:t>
            </a:r>
          </a:p>
        </p:txBody>
      </p:sp>
      <p:sp>
        <p:nvSpPr>
          <p:cNvPr id="15" name="Rectángulo redondeado 14"/>
          <p:cNvSpPr/>
          <p:nvPr/>
        </p:nvSpPr>
        <p:spPr>
          <a:xfrm>
            <a:off x="5940196" y="4379121"/>
            <a:ext cx="2815321" cy="143385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r>
              <a:rPr lang="es-MX" dirty="0" smtClean="0"/>
              <a:t>Revisar </a:t>
            </a:r>
            <a:r>
              <a:rPr lang="es-MX" dirty="0"/>
              <a:t>las suturas vulvares o el sitio de la </a:t>
            </a:r>
          </a:p>
          <a:p>
            <a:pPr algn="ctr"/>
            <a:r>
              <a:rPr lang="es-MX" dirty="0"/>
              <a:t>episiotomía para descartar la formación de hematomas.</a:t>
            </a:r>
          </a:p>
        </p:txBody>
      </p:sp>
    </p:spTree>
    <p:extLst>
      <p:ext uri="{BB962C8B-B14F-4D97-AF65-F5344CB8AC3E}">
        <p14:creationId xmlns:p14="http://schemas.microsoft.com/office/powerpoint/2010/main" val="92079157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7347857" y="6096000"/>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pic>
        <p:nvPicPr>
          <p:cNvPr id="15" name="Imagen 14"/>
          <p:cNvPicPr>
            <a:picLocks noChangeAspect="1"/>
          </p:cNvPicPr>
          <p:nvPr/>
        </p:nvPicPr>
        <p:blipFill>
          <a:blip r:embed="rId3"/>
          <a:stretch>
            <a:fillRect/>
          </a:stretch>
        </p:blipFill>
        <p:spPr>
          <a:xfrm>
            <a:off x="7075944" y="2002969"/>
            <a:ext cx="2060916" cy="4928277"/>
          </a:xfrm>
          <a:prstGeom prst="rect">
            <a:avLst/>
          </a:prstGeom>
          <a:ln>
            <a:noFill/>
          </a:ln>
          <a:effectLst>
            <a:softEdge rad="112500"/>
          </a:effectLst>
        </p:spPr>
      </p:pic>
      <p:sp>
        <p:nvSpPr>
          <p:cNvPr id="5" name="1 Título"/>
          <p:cNvSpPr txBox="1">
            <a:spLocks/>
          </p:cNvSpPr>
          <p:nvPr/>
        </p:nvSpPr>
        <p:spPr>
          <a:xfrm>
            <a:off x="364672" y="432250"/>
            <a:ext cx="7886700" cy="132556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auto">
              <a:spcAft>
                <a:spcPts val="0"/>
              </a:spcAft>
            </a:pPr>
            <a:r>
              <a:rPr lang="es-CO" sz="4000" b="1" dirty="0" smtClean="0">
                <a:solidFill>
                  <a:schemeClr val="accent1"/>
                </a:solidFill>
                <a:latin typeface="Aharoni" panose="02010803020104030203" pitchFamily="2" charset="-79"/>
                <a:cs typeface="Aharoni" panose="02010803020104030203" pitchFamily="2" charset="-79"/>
              </a:rPr>
              <a:t>Puerperio </a:t>
            </a:r>
            <a:r>
              <a:rPr lang="es-CO" sz="4000" b="1" dirty="0">
                <a:solidFill>
                  <a:schemeClr val="accent1"/>
                </a:solidFill>
                <a:latin typeface="Aharoni" panose="02010803020104030203" pitchFamily="2" charset="-79"/>
                <a:cs typeface="Aharoni" panose="02010803020104030203" pitchFamily="2" charset="-79"/>
              </a:rPr>
              <a:t>M</a:t>
            </a:r>
            <a:r>
              <a:rPr lang="es-CO" sz="4000" b="1" dirty="0" smtClean="0">
                <a:solidFill>
                  <a:schemeClr val="accent1"/>
                </a:solidFill>
                <a:latin typeface="Aharoni" panose="02010803020104030203" pitchFamily="2" charset="-79"/>
                <a:cs typeface="Aharoni" panose="02010803020104030203" pitchFamily="2" charset="-79"/>
              </a:rPr>
              <a:t>ediato</a:t>
            </a:r>
            <a:endParaRPr lang="es-CO" sz="3600" dirty="0"/>
          </a:p>
        </p:txBody>
      </p:sp>
      <p:sp>
        <p:nvSpPr>
          <p:cNvPr id="9" name="Marcador de contenido 2">
            <a:extLst>
              <a:ext uri="{FF2B5EF4-FFF2-40B4-BE49-F238E27FC236}">
                <a16:creationId xmlns="" xmlns:a16="http://schemas.microsoft.com/office/drawing/2014/main" id="{052197DE-BB3F-4914-B2B7-6A24A77E0012}"/>
              </a:ext>
            </a:extLst>
          </p:cNvPr>
          <p:cNvSpPr>
            <a:spLocks noGrp="1"/>
          </p:cNvSpPr>
          <p:nvPr>
            <p:ph idx="1"/>
          </p:nvPr>
        </p:nvSpPr>
        <p:spPr>
          <a:xfrm>
            <a:off x="536116" y="1585269"/>
            <a:ext cx="8143875" cy="755160"/>
          </a:xfrm>
        </p:spPr>
        <p:txBody>
          <a:bodyPr>
            <a:noAutofit/>
          </a:bodyPr>
          <a:lstStyle/>
          <a:p>
            <a:pPr marL="0" indent="0" algn="just">
              <a:buNone/>
            </a:pPr>
            <a:r>
              <a:rPr lang="es-MX" sz="2400" dirty="0"/>
              <a:t>C</a:t>
            </a:r>
            <a:r>
              <a:rPr lang="es-MX" sz="2400" dirty="0" smtClean="0"/>
              <a:t>omprende </a:t>
            </a:r>
            <a:r>
              <a:rPr lang="es-MX" sz="2400" b="1" dirty="0" smtClean="0">
                <a:solidFill>
                  <a:srgbClr val="FF0000"/>
                </a:solidFill>
              </a:rPr>
              <a:t>desde </a:t>
            </a:r>
            <a:r>
              <a:rPr lang="es-MX" sz="2400" b="1" dirty="0">
                <a:solidFill>
                  <a:srgbClr val="FF0000"/>
                </a:solidFill>
              </a:rPr>
              <a:t>las primeras dos hasta las 48 horas post parto</a:t>
            </a:r>
            <a:r>
              <a:rPr lang="es-MX" sz="2400" b="1" dirty="0" smtClean="0">
                <a:solidFill>
                  <a:srgbClr val="FF0000"/>
                </a:solidFill>
              </a:rPr>
              <a:t>.</a:t>
            </a:r>
          </a:p>
          <a:p>
            <a:pPr marL="0" indent="0" algn="just">
              <a:buNone/>
            </a:pPr>
            <a:endParaRPr lang="es-MX" sz="2400" dirty="0"/>
          </a:p>
        </p:txBody>
      </p:sp>
      <p:sp>
        <p:nvSpPr>
          <p:cNvPr id="10" name="Rectángulo redondeado 9"/>
          <p:cNvSpPr/>
          <p:nvPr/>
        </p:nvSpPr>
        <p:spPr>
          <a:xfrm>
            <a:off x="829354" y="2523373"/>
            <a:ext cx="2547254" cy="143385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s-MX" dirty="0"/>
              <a:t>Vigilar y controlar la involución uterina y el aspecto de los loquios</a:t>
            </a:r>
          </a:p>
        </p:txBody>
      </p:sp>
      <p:sp>
        <p:nvSpPr>
          <p:cNvPr id="11" name="Rectángulo redondeado 10"/>
          <p:cNvSpPr/>
          <p:nvPr/>
        </p:nvSpPr>
        <p:spPr>
          <a:xfrm>
            <a:off x="3876673" y="2527712"/>
            <a:ext cx="2654755" cy="142951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s-MX" dirty="0"/>
              <a:t>Detectar tempranamente las complicaciones como hemorragia e infección </a:t>
            </a:r>
            <a:r>
              <a:rPr lang="es-MX" dirty="0" smtClean="0"/>
              <a:t>puerperal Y riesgo </a:t>
            </a:r>
            <a:r>
              <a:rPr lang="es-MX" dirty="0" err="1" smtClean="0"/>
              <a:t>tromboembolitico</a:t>
            </a:r>
            <a:r>
              <a:rPr lang="es-MX" dirty="0" smtClean="0"/>
              <a:t> </a:t>
            </a:r>
            <a:endParaRPr lang="es-MX" dirty="0"/>
          </a:p>
        </p:txBody>
      </p:sp>
      <p:sp>
        <p:nvSpPr>
          <p:cNvPr id="12" name="Rectángulo redondeado 11"/>
          <p:cNvSpPr/>
          <p:nvPr/>
        </p:nvSpPr>
        <p:spPr>
          <a:xfrm>
            <a:off x="817789" y="4398325"/>
            <a:ext cx="2547254" cy="143385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s-MX" dirty="0"/>
              <a:t>Deambulación temprana</a:t>
            </a:r>
            <a:r>
              <a:rPr lang="es-MX" dirty="0" smtClean="0"/>
              <a:t>.</a:t>
            </a:r>
            <a:endParaRPr lang="es-MX" dirty="0"/>
          </a:p>
        </p:txBody>
      </p:sp>
      <p:sp>
        <p:nvSpPr>
          <p:cNvPr id="13" name="Rectángulo redondeado 12"/>
          <p:cNvSpPr/>
          <p:nvPr/>
        </p:nvSpPr>
        <p:spPr>
          <a:xfrm>
            <a:off x="3876674" y="4398325"/>
            <a:ext cx="2654755" cy="143385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s-MX" dirty="0" smtClean="0"/>
              <a:t>Alimentación </a:t>
            </a:r>
            <a:r>
              <a:rPr lang="es-MX" dirty="0"/>
              <a:t>adecuada a la madre.</a:t>
            </a:r>
          </a:p>
        </p:txBody>
      </p:sp>
    </p:spTree>
    <p:extLst>
      <p:ext uri="{BB962C8B-B14F-4D97-AF65-F5344CB8AC3E}">
        <p14:creationId xmlns:p14="http://schemas.microsoft.com/office/powerpoint/2010/main" val="237594267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7347857" y="6096000"/>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pic>
        <p:nvPicPr>
          <p:cNvPr id="5" name="Imagen 4"/>
          <p:cNvPicPr>
            <a:picLocks noChangeAspect="1"/>
          </p:cNvPicPr>
          <p:nvPr/>
        </p:nvPicPr>
        <p:blipFill>
          <a:blip r:embed="rId3"/>
          <a:stretch>
            <a:fillRect/>
          </a:stretch>
        </p:blipFill>
        <p:spPr>
          <a:xfrm>
            <a:off x="1236888" y="3031815"/>
            <a:ext cx="6568849" cy="3232971"/>
          </a:xfrm>
          <a:prstGeom prst="rect">
            <a:avLst/>
          </a:prstGeom>
        </p:spPr>
      </p:pic>
      <p:sp>
        <p:nvSpPr>
          <p:cNvPr id="4" name="1 Título"/>
          <p:cNvSpPr txBox="1">
            <a:spLocks/>
          </p:cNvSpPr>
          <p:nvPr/>
        </p:nvSpPr>
        <p:spPr>
          <a:xfrm>
            <a:off x="312964" y="307975"/>
            <a:ext cx="7886700" cy="103916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auto">
              <a:spcAft>
                <a:spcPts val="0"/>
              </a:spcAft>
            </a:pPr>
            <a:r>
              <a:rPr lang="es-CO" sz="3600" b="1" dirty="0" smtClean="0">
                <a:solidFill>
                  <a:schemeClr val="accent1"/>
                </a:solidFill>
                <a:latin typeface="Aharoni" panose="02010803020104030203" pitchFamily="2" charset="-79"/>
                <a:cs typeface="Aharoni" panose="02010803020104030203" pitchFamily="2" charset="-79"/>
              </a:rPr>
              <a:t>Tamizaje de depresión Postparto</a:t>
            </a:r>
            <a:endParaRPr lang="es-CO" sz="3200" dirty="0"/>
          </a:p>
        </p:txBody>
      </p:sp>
      <p:sp>
        <p:nvSpPr>
          <p:cNvPr id="2" name="Rectángulo 1"/>
          <p:cNvSpPr/>
          <p:nvPr/>
        </p:nvSpPr>
        <p:spPr>
          <a:xfrm>
            <a:off x="-917803" y="1270476"/>
            <a:ext cx="10878232" cy="2031325"/>
          </a:xfrm>
          <a:prstGeom prst="rect">
            <a:avLst/>
          </a:prstGeom>
        </p:spPr>
        <p:txBody>
          <a:bodyPr wrap="square">
            <a:spAutoFit/>
          </a:bodyPr>
          <a:lstStyle/>
          <a:p>
            <a:pPr marL="1454785" marR="1082675" indent="-285750" algn="just">
              <a:spcAft>
                <a:spcPts val="0"/>
              </a:spcAft>
              <a:buFont typeface="Arial" panose="020B0604020202020204" pitchFamily="34" charset="0"/>
              <a:buChar char="•"/>
            </a:pPr>
            <a:r>
              <a:rPr lang="es-ES" i="1" dirty="0">
                <a:latin typeface="Arial" panose="020B0604020202020204" pitchFamily="34" charset="0"/>
                <a:ea typeface="Arial MT"/>
                <a:cs typeface="Arial MT"/>
              </a:rPr>
              <a:t>“Durante</a:t>
            </a:r>
            <a:r>
              <a:rPr lang="es-ES" i="1" spc="260" dirty="0">
                <a:latin typeface="Arial" panose="020B0604020202020204" pitchFamily="34" charset="0"/>
                <a:ea typeface="Arial MT"/>
                <a:cs typeface="Arial MT"/>
              </a:rPr>
              <a:t> </a:t>
            </a:r>
            <a:r>
              <a:rPr lang="es-ES" i="1" dirty="0">
                <a:latin typeface="Arial" panose="020B0604020202020204" pitchFamily="34" charset="0"/>
                <a:ea typeface="Arial MT"/>
                <a:cs typeface="Arial MT"/>
              </a:rPr>
              <a:t>el</a:t>
            </a:r>
            <a:r>
              <a:rPr lang="es-ES" i="1" spc="260" dirty="0">
                <a:latin typeface="Arial" panose="020B0604020202020204" pitchFamily="34" charset="0"/>
                <a:ea typeface="Arial MT"/>
                <a:cs typeface="Arial MT"/>
              </a:rPr>
              <a:t> </a:t>
            </a:r>
            <a:r>
              <a:rPr lang="es-ES" i="1" dirty="0">
                <a:latin typeface="Arial" panose="020B0604020202020204" pitchFamily="34" charset="0"/>
                <a:ea typeface="Arial MT"/>
                <a:cs typeface="Arial MT"/>
              </a:rPr>
              <a:t>último</a:t>
            </a:r>
            <a:r>
              <a:rPr lang="es-ES" i="1" spc="265" dirty="0">
                <a:latin typeface="Arial" panose="020B0604020202020204" pitchFamily="34" charset="0"/>
                <a:ea typeface="Arial MT"/>
                <a:cs typeface="Arial MT"/>
              </a:rPr>
              <a:t> </a:t>
            </a:r>
            <a:r>
              <a:rPr lang="es-ES" i="1" dirty="0">
                <a:latin typeface="Arial" panose="020B0604020202020204" pitchFamily="34" charset="0"/>
                <a:ea typeface="Arial MT"/>
                <a:cs typeface="Arial MT"/>
              </a:rPr>
              <a:t>mes,</a:t>
            </a:r>
            <a:r>
              <a:rPr lang="es-ES" i="1" spc="260" dirty="0">
                <a:latin typeface="Arial" panose="020B0604020202020204" pitchFamily="34" charset="0"/>
                <a:ea typeface="Arial MT"/>
                <a:cs typeface="Arial MT"/>
              </a:rPr>
              <a:t> </a:t>
            </a:r>
            <a:r>
              <a:rPr lang="es-ES" i="1" dirty="0">
                <a:latin typeface="Arial" panose="020B0604020202020204" pitchFamily="34" charset="0"/>
                <a:ea typeface="Arial MT"/>
                <a:cs typeface="Arial MT"/>
              </a:rPr>
              <a:t>¿se</a:t>
            </a:r>
            <a:r>
              <a:rPr lang="es-ES" i="1" spc="265" dirty="0">
                <a:latin typeface="Arial" panose="020B0604020202020204" pitchFamily="34" charset="0"/>
                <a:ea typeface="Arial MT"/>
                <a:cs typeface="Arial MT"/>
              </a:rPr>
              <a:t> </a:t>
            </a:r>
            <a:r>
              <a:rPr lang="es-ES" i="1" dirty="0">
                <a:latin typeface="Arial" panose="020B0604020202020204" pitchFamily="34" charset="0"/>
                <a:ea typeface="Arial MT"/>
                <a:cs typeface="Arial MT"/>
              </a:rPr>
              <a:t>ha</a:t>
            </a:r>
            <a:r>
              <a:rPr lang="es-ES" i="1" spc="260" dirty="0">
                <a:latin typeface="Arial" panose="020B0604020202020204" pitchFamily="34" charset="0"/>
                <a:ea typeface="Arial MT"/>
                <a:cs typeface="Arial MT"/>
              </a:rPr>
              <a:t> </a:t>
            </a:r>
            <a:r>
              <a:rPr lang="es-ES" i="1" dirty="0">
                <a:latin typeface="Arial" panose="020B0604020202020204" pitchFamily="34" charset="0"/>
                <a:ea typeface="Arial MT"/>
                <a:cs typeface="Arial MT"/>
              </a:rPr>
              <a:t>preocupado</a:t>
            </a:r>
            <a:r>
              <a:rPr lang="es-ES" i="1" spc="265" dirty="0">
                <a:latin typeface="Arial" panose="020B0604020202020204" pitchFamily="34" charset="0"/>
                <a:ea typeface="Arial MT"/>
                <a:cs typeface="Arial MT"/>
              </a:rPr>
              <a:t> </a:t>
            </a:r>
            <a:r>
              <a:rPr lang="es-ES" i="1" dirty="0">
                <a:latin typeface="Arial" panose="020B0604020202020204" pitchFamily="34" charset="0"/>
                <a:ea typeface="Arial MT"/>
                <a:cs typeface="Arial MT"/>
              </a:rPr>
              <a:t>porque</a:t>
            </a:r>
            <a:r>
              <a:rPr lang="es-ES" i="1" spc="265" dirty="0">
                <a:latin typeface="Arial" panose="020B0604020202020204" pitchFamily="34" charset="0"/>
                <a:ea typeface="Arial MT"/>
                <a:cs typeface="Arial MT"/>
              </a:rPr>
              <a:t> </a:t>
            </a:r>
            <a:r>
              <a:rPr lang="es-ES" i="1" dirty="0" smtClean="0">
                <a:latin typeface="Arial" panose="020B0604020202020204" pitchFamily="34" charset="0"/>
                <a:ea typeface="Arial MT"/>
                <a:cs typeface="Arial MT"/>
              </a:rPr>
              <a:t>con</a:t>
            </a:r>
            <a:r>
              <a:rPr lang="es-ES" i="1" spc="265" dirty="0" smtClean="0">
                <a:latin typeface="Arial" panose="020B0604020202020204" pitchFamily="34" charset="0"/>
                <a:ea typeface="Arial MT"/>
                <a:cs typeface="Arial MT"/>
              </a:rPr>
              <a:t> </a:t>
            </a:r>
            <a:r>
              <a:rPr lang="es-ES" i="1" dirty="0" smtClean="0">
                <a:latin typeface="Arial" panose="020B0604020202020204" pitchFamily="34" charset="0"/>
                <a:ea typeface="Arial MT"/>
                <a:cs typeface="Arial MT"/>
              </a:rPr>
              <a:t>frecuencia</a:t>
            </a:r>
            <a:r>
              <a:rPr lang="es-ES" i="1" spc="265" dirty="0" smtClean="0">
                <a:latin typeface="Arial" panose="020B0604020202020204" pitchFamily="34" charset="0"/>
                <a:ea typeface="Arial MT"/>
                <a:cs typeface="Arial MT"/>
              </a:rPr>
              <a:t> </a:t>
            </a:r>
            <a:r>
              <a:rPr lang="es-ES" i="1" dirty="0">
                <a:latin typeface="Arial" panose="020B0604020202020204" pitchFamily="34" charset="0"/>
                <a:ea typeface="Arial MT"/>
                <a:cs typeface="Arial MT"/>
              </a:rPr>
              <a:t>se</a:t>
            </a:r>
            <a:r>
              <a:rPr lang="es-ES" i="1" spc="265" dirty="0">
                <a:latin typeface="Arial" panose="020B0604020202020204" pitchFamily="34" charset="0"/>
                <a:ea typeface="Arial MT"/>
                <a:cs typeface="Arial MT"/>
              </a:rPr>
              <a:t> </a:t>
            </a:r>
            <a:r>
              <a:rPr lang="es-ES" i="1" dirty="0">
                <a:latin typeface="Arial" panose="020B0604020202020204" pitchFamily="34" charset="0"/>
                <a:ea typeface="Arial MT"/>
                <a:cs typeface="Arial MT"/>
              </a:rPr>
              <a:t>sentía</a:t>
            </a:r>
            <a:r>
              <a:rPr lang="es-ES" i="1" spc="250" dirty="0">
                <a:latin typeface="Arial" panose="020B0604020202020204" pitchFamily="34" charset="0"/>
                <a:ea typeface="Arial MT"/>
                <a:cs typeface="Arial MT"/>
              </a:rPr>
              <a:t> </a:t>
            </a:r>
            <a:r>
              <a:rPr lang="es-ES" i="1" dirty="0">
                <a:latin typeface="Arial" panose="020B0604020202020204" pitchFamily="34" charset="0"/>
                <a:ea typeface="Arial MT"/>
                <a:cs typeface="Arial MT"/>
              </a:rPr>
              <a:t>triste,</a:t>
            </a:r>
            <a:r>
              <a:rPr lang="es-ES" i="1" spc="-290" dirty="0">
                <a:latin typeface="Arial" panose="020B0604020202020204" pitchFamily="34" charset="0"/>
                <a:ea typeface="Arial MT"/>
                <a:cs typeface="Arial MT"/>
              </a:rPr>
              <a:t> </a:t>
            </a:r>
            <a:r>
              <a:rPr lang="es-ES" i="1" dirty="0">
                <a:latin typeface="Arial" panose="020B0604020202020204" pitchFamily="34" charset="0"/>
                <a:ea typeface="Arial MT"/>
                <a:cs typeface="Arial MT"/>
              </a:rPr>
              <a:t>deprimida</a:t>
            </a:r>
            <a:r>
              <a:rPr lang="es-ES" i="1" spc="-5" dirty="0">
                <a:latin typeface="Arial" panose="020B0604020202020204" pitchFamily="34" charset="0"/>
                <a:ea typeface="Arial MT"/>
                <a:cs typeface="Arial MT"/>
              </a:rPr>
              <a:t> </a:t>
            </a:r>
            <a:r>
              <a:rPr lang="es-ES" i="1" dirty="0">
                <a:latin typeface="Arial" panose="020B0604020202020204" pitchFamily="34" charset="0"/>
                <a:ea typeface="Arial MT"/>
                <a:cs typeface="Arial MT"/>
              </a:rPr>
              <a:t>o</a:t>
            </a:r>
            <a:r>
              <a:rPr lang="es-ES" i="1" spc="-10" dirty="0">
                <a:latin typeface="Arial" panose="020B0604020202020204" pitchFamily="34" charset="0"/>
                <a:ea typeface="Arial MT"/>
                <a:cs typeface="Arial MT"/>
              </a:rPr>
              <a:t> </a:t>
            </a:r>
            <a:r>
              <a:rPr lang="es-ES" i="1" dirty="0">
                <a:latin typeface="Arial" panose="020B0604020202020204" pitchFamily="34" charset="0"/>
                <a:ea typeface="Arial MT"/>
                <a:cs typeface="Arial MT"/>
              </a:rPr>
              <a:t>sin esperanza</a:t>
            </a:r>
            <a:r>
              <a:rPr lang="es-ES" i="1" dirty="0" smtClean="0">
                <a:latin typeface="Arial" panose="020B0604020202020204" pitchFamily="34" charset="0"/>
                <a:ea typeface="Arial MT"/>
                <a:cs typeface="Arial MT"/>
              </a:rPr>
              <a:t>?”</a:t>
            </a:r>
          </a:p>
          <a:p>
            <a:pPr marL="1454785" marR="1082675" indent="-285750" algn="just">
              <a:spcAft>
                <a:spcPts val="0"/>
              </a:spcAft>
              <a:buFont typeface="Arial" panose="020B0604020202020204" pitchFamily="34" charset="0"/>
              <a:buChar char="•"/>
            </a:pPr>
            <a:endParaRPr lang="es-CO" dirty="0" smtClean="0">
              <a:latin typeface="Arial MT"/>
              <a:ea typeface="Arial MT"/>
              <a:cs typeface="Arial MT"/>
            </a:endParaRPr>
          </a:p>
          <a:p>
            <a:pPr marL="1454785" marR="1082675" indent="-285750" algn="just">
              <a:spcAft>
                <a:spcPts val="0"/>
              </a:spcAft>
              <a:buFont typeface="Arial" panose="020B0604020202020204" pitchFamily="34" charset="0"/>
              <a:buChar char="•"/>
            </a:pPr>
            <a:r>
              <a:rPr lang="es-ES" i="1" dirty="0" smtClean="0">
                <a:latin typeface="Arial" panose="020B0604020202020204" pitchFamily="34" charset="0"/>
                <a:ea typeface="Arial MT"/>
                <a:cs typeface="Arial MT"/>
              </a:rPr>
              <a:t>“</a:t>
            </a:r>
            <a:r>
              <a:rPr lang="es-ES" i="1" dirty="0">
                <a:latin typeface="Arial" panose="020B0604020202020204" pitchFamily="34" charset="0"/>
                <a:ea typeface="Arial MT"/>
                <a:cs typeface="Arial MT"/>
              </a:rPr>
              <a:t>Durante</a:t>
            </a:r>
            <a:r>
              <a:rPr lang="es-ES" i="1" spc="110" dirty="0">
                <a:latin typeface="Arial" panose="020B0604020202020204" pitchFamily="34" charset="0"/>
                <a:ea typeface="Arial MT"/>
                <a:cs typeface="Arial MT"/>
              </a:rPr>
              <a:t> </a:t>
            </a:r>
            <a:r>
              <a:rPr lang="es-ES" i="1" dirty="0">
                <a:latin typeface="Arial" panose="020B0604020202020204" pitchFamily="34" charset="0"/>
                <a:ea typeface="Arial MT"/>
                <a:cs typeface="Arial MT"/>
              </a:rPr>
              <a:t>el</a:t>
            </a:r>
            <a:r>
              <a:rPr lang="es-ES" i="1" spc="105" dirty="0">
                <a:latin typeface="Arial" panose="020B0604020202020204" pitchFamily="34" charset="0"/>
                <a:ea typeface="Arial MT"/>
                <a:cs typeface="Arial MT"/>
              </a:rPr>
              <a:t> </a:t>
            </a:r>
            <a:r>
              <a:rPr lang="es-ES" i="1" dirty="0">
                <a:latin typeface="Arial" panose="020B0604020202020204" pitchFamily="34" charset="0"/>
                <a:ea typeface="Arial MT"/>
                <a:cs typeface="Arial MT"/>
              </a:rPr>
              <a:t>último</a:t>
            </a:r>
            <a:r>
              <a:rPr lang="es-ES" i="1" spc="100" dirty="0">
                <a:latin typeface="Arial" panose="020B0604020202020204" pitchFamily="34" charset="0"/>
                <a:ea typeface="Arial MT"/>
                <a:cs typeface="Arial MT"/>
              </a:rPr>
              <a:t> </a:t>
            </a:r>
            <a:r>
              <a:rPr lang="es-ES" i="1" dirty="0">
                <a:latin typeface="Arial" panose="020B0604020202020204" pitchFamily="34" charset="0"/>
                <a:ea typeface="Arial MT"/>
                <a:cs typeface="Arial MT"/>
              </a:rPr>
              <a:t>mes,</a:t>
            </a:r>
            <a:r>
              <a:rPr lang="es-ES" i="1" spc="105" dirty="0">
                <a:latin typeface="Arial" panose="020B0604020202020204" pitchFamily="34" charset="0"/>
                <a:ea typeface="Arial MT"/>
                <a:cs typeface="Arial MT"/>
              </a:rPr>
              <a:t> </a:t>
            </a:r>
            <a:r>
              <a:rPr lang="es-ES" i="1" dirty="0">
                <a:latin typeface="Arial" panose="020B0604020202020204" pitchFamily="34" charset="0"/>
                <a:ea typeface="Arial MT"/>
                <a:cs typeface="Arial MT"/>
              </a:rPr>
              <a:t>¿se</a:t>
            </a:r>
            <a:r>
              <a:rPr lang="es-ES" i="1" spc="125" dirty="0">
                <a:latin typeface="Arial" panose="020B0604020202020204" pitchFamily="34" charset="0"/>
                <a:ea typeface="Arial MT"/>
                <a:cs typeface="Arial MT"/>
              </a:rPr>
              <a:t> </a:t>
            </a:r>
            <a:r>
              <a:rPr lang="es-ES" i="1" dirty="0">
                <a:latin typeface="Arial" panose="020B0604020202020204" pitchFamily="34" charset="0"/>
                <a:ea typeface="Arial MT"/>
                <a:cs typeface="Arial MT"/>
              </a:rPr>
              <a:t>ha</a:t>
            </a:r>
            <a:r>
              <a:rPr lang="es-ES" i="1" spc="110" dirty="0">
                <a:latin typeface="Arial" panose="020B0604020202020204" pitchFamily="34" charset="0"/>
                <a:ea typeface="Arial MT"/>
                <a:cs typeface="Arial MT"/>
              </a:rPr>
              <a:t> </a:t>
            </a:r>
            <a:r>
              <a:rPr lang="es-ES" i="1" dirty="0">
                <a:latin typeface="Arial" panose="020B0604020202020204" pitchFamily="34" charset="0"/>
                <a:ea typeface="Arial MT"/>
                <a:cs typeface="Arial MT"/>
              </a:rPr>
              <a:t>preocupado</a:t>
            </a:r>
            <a:r>
              <a:rPr lang="es-ES" i="1" spc="110" dirty="0">
                <a:latin typeface="Arial" panose="020B0604020202020204" pitchFamily="34" charset="0"/>
                <a:ea typeface="Arial MT"/>
                <a:cs typeface="Arial MT"/>
              </a:rPr>
              <a:t> </a:t>
            </a:r>
            <a:r>
              <a:rPr lang="es-ES" i="1" dirty="0">
                <a:latin typeface="Arial" panose="020B0604020202020204" pitchFamily="34" charset="0"/>
                <a:ea typeface="Arial MT"/>
                <a:cs typeface="Arial MT"/>
              </a:rPr>
              <a:t>porque</a:t>
            </a:r>
            <a:r>
              <a:rPr lang="es-ES" i="1" spc="125" dirty="0">
                <a:latin typeface="Arial" panose="020B0604020202020204" pitchFamily="34" charset="0"/>
                <a:ea typeface="Arial MT"/>
                <a:cs typeface="Arial MT"/>
              </a:rPr>
              <a:t> </a:t>
            </a:r>
            <a:r>
              <a:rPr lang="es-ES" i="1" dirty="0" smtClean="0">
                <a:latin typeface="Arial" panose="020B0604020202020204" pitchFamily="34" charset="0"/>
                <a:ea typeface="Arial MT"/>
                <a:cs typeface="Arial MT"/>
              </a:rPr>
              <a:t>con frecuencia</a:t>
            </a:r>
            <a:r>
              <a:rPr lang="es-ES" i="1" spc="115" dirty="0" smtClean="0">
                <a:latin typeface="Arial" panose="020B0604020202020204" pitchFamily="34" charset="0"/>
                <a:ea typeface="Arial MT"/>
                <a:cs typeface="Arial MT"/>
              </a:rPr>
              <a:t> </a:t>
            </a:r>
            <a:r>
              <a:rPr lang="es-ES" i="1" dirty="0">
                <a:latin typeface="Arial" panose="020B0604020202020204" pitchFamily="34" charset="0"/>
                <a:ea typeface="Arial MT"/>
                <a:cs typeface="Arial MT"/>
              </a:rPr>
              <a:t>sentía</a:t>
            </a:r>
            <a:r>
              <a:rPr lang="es-ES" i="1" spc="125" dirty="0">
                <a:latin typeface="Arial" panose="020B0604020202020204" pitchFamily="34" charset="0"/>
                <a:ea typeface="Arial MT"/>
                <a:cs typeface="Arial MT"/>
              </a:rPr>
              <a:t> </a:t>
            </a:r>
            <a:r>
              <a:rPr lang="es-ES" i="1" dirty="0">
                <a:latin typeface="Arial" panose="020B0604020202020204" pitchFamily="34" charset="0"/>
                <a:ea typeface="Arial MT"/>
                <a:cs typeface="Arial MT"/>
              </a:rPr>
              <a:t>poco</a:t>
            </a:r>
            <a:r>
              <a:rPr lang="es-ES" i="1" spc="125" dirty="0">
                <a:latin typeface="Arial" panose="020B0604020202020204" pitchFamily="34" charset="0"/>
                <a:ea typeface="Arial MT"/>
                <a:cs typeface="Arial MT"/>
              </a:rPr>
              <a:t> </a:t>
            </a:r>
            <a:r>
              <a:rPr lang="es-ES" i="1" dirty="0">
                <a:latin typeface="Arial" panose="020B0604020202020204" pitchFamily="34" charset="0"/>
                <a:ea typeface="Arial MT"/>
                <a:cs typeface="Arial MT"/>
              </a:rPr>
              <a:t>interés</a:t>
            </a:r>
            <a:r>
              <a:rPr lang="es-ES" i="1" spc="-290" dirty="0">
                <a:latin typeface="Arial" panose="020B0604020202020204" pitchFamily="34" charset="0"/>
                <a:ea typeface="Arial MT"/>
                <a:cs typeface="Arial MT"/>
              </a:rPr>
              <a:t> </a:t>
            </a:r>
            <a:r>
              <a:rPr lang="es-ES" i="1" dirty="0">
                <a:latin typeface="Arial" panose="020B0604020202020204" pitchFamily="34" charset="0"/>
                <a:ea typeface="Arial MT"/>
                <a:cs typeface="Arial MT"/>
              </a:rPr>
              <a:t>por</a:t>
            </a:r>
            <a:r>
              <a:rPr lang="es-ES" i="1" spc="-15" dirty="0">
                <a:latin typeface="Arial" panose="020B0604020202020204" pitchFamily="34" charset="0"/>
                <a:ea typeface="Arial MT"/>
                <a:cs typeface="Arial MT"/>
              </a:rPr>
              <a:t> </a:t>
            </a:r>
            <a:r>
              <a:rPr lang="es-ES" i="1" dirty="0">
                <a:latin typeface="Arial" panose="020B0604020202020204" pitchFamily="34" charset="0"/>
                <a:ea typeface="Arial MT"/>
                <a:cs typeface="Arial MT"/>
              </a:rPr>
              <a:t>realizar actividades </a:t>
            </a:r>
            <a:r>
              <a:rPr lang="es-ES" i="1" dirty="0" smtClean="0">
                <a:latin typeface="Arial" panose="020B0604020202020204" pitchFamily="34" charset="0"/>
                <a:ea typeface="Arial MT"/>
                <a:cs typeface="Arial MT"/>
              </a:rPr>
              <a:t>y además</a:t>
            </a:r>
            <a:r>
              <a:rPr lang="es-ES" i="1" spc="-15" dirty="0" smtClean="0">
                <a:latin typeface="Arial" panose="020B0604020202020204" pitchFamily="34" charset="0"/>
                <a:ea typeface="Arial MT"/>
                <a:cs typeface="Arial MT"/>
              </a:rPr>
              <a:t> </a:t>
            </a:r>
            <a:r>
              <a:rPr lang="es-ES" i="1" dirty="0">
                <a:latin typeface="Arial" panose="020B0604020202020204" pitchFamily="34" charset="0"/>
                <a:ea typeface="Arial MT"/>
                <a:cs typeface="Arial MT"/>
              </a:rPr>
              <a:t>no</a:t>
            </a:r>
            <a:r>
              <a:rPr lang="es-ES" i="1" spc="-15" dirty="0">
                <a:latin typeface="Arial" panose="020B0604020202020204" pitchFamily="34" charset="0"/>
                <a:ea typeface="Arial MT"/>
                <a:cs typeface="Arial MT"/>
              </a:rPr>
              <a:t> </a:t>
            </a:r>
            <a:r>
              <a:rPr lang="es-ES" i="1" dirty="0">
                <a:latin typeface="Arial" panose="020B0604020202020204" pitchFamily="34" charset="0"/>
                <a:ea typeface="Arial MT"/>
                <a:cs typeface="Arial MT"/>
              </a:rPr>
              <a:t>sentía</a:t>
            </a:r>
            <a:r>
              <a:rPr lang="es-ES" i="1" spc="-5" dirty="0">
                <a:latin typeface="Arial" panose="020B0604020202020204" pitchFamily="34" charset="0"/>
                <a:ea typeface="Arial MT"/>
                <a:cs typeface="Arial MT"/>
              </a:rPr>
              <a:t> </a:t>
            </a:r>
            <a:r>
              <a:rPr lang="es-ES" i="1" dirty="0">
                <a:latin typeface="Arial" panose="020B0604020202020204" pitchFamily="34" charset="0"/>
                <a:ea typeface="Arial MT"/>
                <a:cs typeface="Arial MT"/>
              </a:rPr>
              <a:t>que</a:t>
            </a:r>
            <a:r>
              <a:rPr lang="es-ES" i="1" spc="-15" dirty="0">
                <a:latin typeface="Arial" panose="020B0604020202020204" pitchFamily="34" charset="0"/>
                <a:ea typeface="Arial MT"/>
                <a:cs typeface="Arial MT"/>
              </a:rPr>
              <a:t> </a:t>
            </a:r>
            <a:r>
              <a:rPr lang="es-ES" i="1" dirty="0">
                <a:latin typeface="Arial" panose="020B0604020202020204" pitchFamily="34" charset="0"/>
                <a:ea typeface="Arial MT"/>
                <a:cs typeface="Arial MT"/>
              </a:rPr>
              <a:t>le</a:t>
            </a:r>
            <a:r>
              <a:rPr lang="es-ES" i="1" spc="-5" dirty="0">
                <a:latin typeface="Arial" panose="020B0604020202020204" pitchFamily="34" charset="0"/>
                <a:ea typeface="Arial MT"/>
                <a:cs typeface="Arial MT"/>
              </a:rPr>
              <a:t> p</a:t>
            </a:r>
            <a:r>
              <a:rPr lang="es-ES" i="1" dirty="0" smtClean="0">
                <a:latin typeface="Arial" panose="020B0604020202020204" pitchFamily="34" charset="0"/>
                <a:ea typeface="Arial MT"/>
                <a:cs typeface="Arial MT"/>
              </a:rPr>
              <a:t>roporcionaran</a:t>
            </a:r>
            <a:r>
              <a:rPr lang="es-ES" i="1" spc="-5" dirty="0" smtClean="0">
                <a:latin typeface="Arial" panose="020B0604020202020204" pitchFamily="34" charset="0"/>
                <a:ea typeface="Arial MT"/>
                <a:cs typeface="Arial MT"/>
              </a:rPr>
              <a:t> </a:t>
            </a:r>
            <a:r>
              <a:rPr lang="es-ES" i="1" dirty="0">
                <a:latin typeface="Arial" panose="020B0604020202020204" pitchFamily="34" charset="0"/>
                <a:ea typeface="Arial MT"/>
                <a:cs typeface="Arial MT"/>
              </a:rPr>
              <a:t>placer?”</a:t>
            </a:r>
            <a:endParaRPr lang="es-CO" dirty="0">
              <a:latin typeface="Arial MT"/>
              <a:ea typeface="Arial MT"/>
              <a:cs typeface="Arial MT"/>
            </a:endParaRPr>
          </a:p>
          <a:p>
            <a:pPr algn="just">
              <a:spcAft>
                <a:spcPts val="0"/>
              </a:spcAft>
            </a:pPr>
            <a:r>
              <a:rPr lang="es-ES" i="1" dirty="0">
                <a:latin typeface="Arial" panose="020B0604020202020204" pitchFamily="34" charset="0"/>
                <a:ea typeface="Arial MT"/>
                <a:cs typeface="Arial MT"/>
              </a:rPr>
              <a:t> </a:t>
            </a:r>
            <a:endParaRPr lang="es-CO" dirty="0">
              <a:effectLst/>
              <a:latin typeface="Arial MT"/>
              <a:ea typeface="Arial MT"/>
              <a:cs typeface="Arial MT"/>
            </a:endParaRPr>
          </a:p>
        </p:txBody>
      </p:sp>
    </p:spTree>
    <p:extLst>
      <p:ext uri="{BB962C8B-B14F-4D97-AF65-F5344CB8AC3E}">
        <p14:creationId xmlns:p14="http://schemas.microsoft.com/office/powerpoint/2010/main" val="33210019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7347857" y="6096000"/>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pic>
        <p:nvPicPr>
          <p:cNvPr id="5" name="Imagen 4"/>
          <p:cNvPicPr>
            <a:picLocks noChangeAspect="1"/>
          </p:cNvPicPr>
          <p:nvPr/>
        </p:nvPicPr>
        <p:blipFill>
          <a:blip r:embed="rId3"/>
          <a:stretch>
            <a:fillRect/>
          </a:stretch>
        </p:blipFill>
        <p:spPr>
          <a:xfrm>
            <a:off x="1609721" y="148852"/>
            <a:ext cx="6167553" cy="6709148"/>
          </a:xfrm>
          <a:prstGeom prst="rect">
            <a:avLst/>
          </a:prstGeom>
        </p:spPr>
      </p:pic>
      <p:sp>
        <p:nvSpPr>
          <p:cNvPr id="6" name="CuadroTexto 5"/>
          <p:cNvSpPr txBox="1"/>
          <p:nvPr/>
        </p:nvSpPr>
        <p:spPr>
          <a:xfrm>
            <a:off x="6368143" y="6237514"/>
            <a:ext cx="696686" cy="369332"/>
          </a:xfrm>
          <a:prstGeom prst="rect">
            <a:avLst/>
          </a:prstGeom>
          <a:noFill/>
        </p:spPr>
        <p:txBody>
          <a:bodyPr wrap="square" rtlCol="0">
            <a:spAutoFit/>
          </a:bodyPr>
          <a:lstStyle/>
          <a:p>
            <a:r>
              <a:rPr lang="es-CO" b="1" dirty="0" smtClean="0">
                <a:solidFill>
                  <a:schemeClr val="accent4"/>
                </a:solidFill>
              </a:rPr>
              <a:t>&gt;12</a:t>
            </a:r>
            <a:endParaRPr lang="es-CO" b="1" dirty="0">
              <a:solidFill>
                <a:schemeClr val="accent4"/>
              </a:solidFill>
            </a:endParaRPr>
          </a:p>
        </p:txBody>
      </p:sp>
    </p:spTree>
    <p:extLst>
      <p:ext uri="{BB962C8B-B14F-4D97-AF65-F5344CB8AC3E}">
        <p14:creationId xmlns:p14="http://schemas.microsoft.com/office/powerpoint/2010/main" val="408904768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3"/>
          <a:stretch>
            <a:fillRect/>
          </a:stretch>
        </p:blipFill>
        <p:spPr>
          <a:xfrm>
            <a:off x="810985" y="453065"/>
            <a:ext cx="7353300" cy="3609975"/>
          </a:xfrm>
          <a:prstGeom prst="rect">
            <a:avLst/>
          </a:prstGeom>
          <a:ln>
            <a:noFill/>
          </a:ln>
          <a:effectLst>
            <a:softEdge rad="112500"/>
          </a:effectLst>
        </p:spPr>
      </p:pic>
      <p:sp>
        <p:nvSpPr>
          <p:cNvPr id="5" name="CuadroTexto 4"/>
          <p:cNvSpPr txBox="1"/>
          <p:nvPr/>
        </p:nvSpPr>
        <p:spPr>
          <a:xfrm>
            <a:off x="7347857" y="6096000"/>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sp>
        <p:nvSpPr>
          <p:cNvPr id="3" name="Rectangle 4"/>
          <p:cNvSpPr>
            <a:spLocks noChangeArrowheads="1"/>
          </p:cNvSpPr>
          <p:nvPr/>
        </p:nvSpPr>
        <p:spPr bwMode="auto">
          <a:xfrm>
            <a:off x="-666750" y="4757319"/>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sz="2400"/>
          </a:p>
        </p:txBody>
      </p:sp>
      <p:sp>
        <p:nvSpPr>
          <p:cNvPr id="6" name="Rectangle 5"/>
          <p:cNvSpPr>
            <a:spLocks noChangeArrowheads="1"/>
          </p:cNvSpPr>
          <p:nvPr/>
        </p:nvSpPr>
        <p:spPr bwMode="auto">
          <a:xfrm>
            <a:off x="721701" y="4205435"/>
            <a:ext cx="8030414"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CO" b="0" i="0" u="none" strike="noStrike" cap="none" normalizeH="0" baseline="0" dirty="0" smtClean="0">
                <a:ln>
                  <a:noFill/>
                </a:ln>
                <a:solidFill>
                  <a:schemeClr val="tx1"/>
                </a:solidFill>
                <a:effectLst/>
                <a:latin typeface="Arial" panose="020B0604020202020204" pitchFamily="34" charset="0"/>
                <a:ea typeface="Arial MT"/>
                <a:cs typeface="Arial MT"/>
              </a:rPr>
              <a:t>Entregar el registro de nacido vivo y promover que se haga el registro civil del recién nacido en forma inmediata.</a:t>
            </a:r>
            <a:endParaRPr kumimoji="0" lang="es-CO" altLang="es-CO"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CO" altLang="es-CO" b="0" i="0" u="none" strike="noStrike" cap="none" normalizeH="0" baseline="0" dirty="0" smtClean="0">
              <a:ln>
                <a:noFill/>
              </a:ln>
              <a:solidFill>
                <a:schemeClr val="tx1"/>
              </a:solidFill>
              <a:effectLst/>
              <a:latin typeface="Arial" panose="020B0604020202020204" pitchFamily="34" charset="0"/>
            </a:endParaRPr>
          </a:p>
        </p:txBody>
      </p:sp>
      <p:sp>
        <p:nvSpPr>
          <p:cNvPr id="7" name="Rectangle 6"/>
          <p:cNvSpPr>
            <a:spLocks noChangeArrowheads="1"/>
          </p:cNvSpPr>
          <p:nvPr/>
        </p:nvSpPr>
        <p:spPr bwMode="auto">
          <a:xfrm>
            <a:off x="726281" y="4998640"/>
            <a:ext cx="33522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CO" b="0" i="0" u="none" strike="noStrike" cap="none" normalizeH="0" baseline="0" dirty="0" smtClean="0">
                <a:ln>
                  <a:noFill/>
                </a:ln>
                <a:solidFill>
                  <a:schemeClr val="tx1"/>
                </a:solidFill>
                <a:effectLst/>
                <a:latin typeface="Arial" panose="020B0604020202020204" pitchFamily="34" charset="0"/>
                <a:ea typeface="Arial MT"/>
                <a:cs typeface="Arial MT"/>
              </a:rPr>
              <a:t>Asesorar sobre anticoncepción</a:t>
            </a:r>
            <a:endParaRPr kumimoji="0" lang="es-CO" altLang="es-CO"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CO" altLang="es-CO" b="0" i="0" u="none" strike="noStrike" cap="none" normalizeH="0" baseline="0" dirty="0" smtClean="0">
              <a:ln>
                <a:noFill/>
              </a:ln>
              <a:solidFill>
                <a:schemeClr val="tx1"/>
              </a:solidFill>
              <a:effectLst/>
              <a:latin typeface="Arial" panose="020B0604020202020204" pitchFamily="34" charset="0"/>
            </a:endParaRPr>
          </a:p>
        </p:txBody>
      </p:sp>
      <p:sp>
        <p:nvSpPr>
          <p:cNvPr id="8" name="Rectangle 7"/>
          <p:cNvSpPr>
            <a:spLocks noChangeArrowheads="1"/>
          </p:cNvSpPr>
          <p:nvPr/>
        </p:nvSpPr>
        <p:spPr bwMode="auto">
          <a:xfrm>
            <a:off x="726281" y="5533488"/>
            <a:ext cx="773019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CO" b="0" i="0" u="none" strike="noStrike" cap="none" normalizeH="0" baseline="0" dirty="0" smtClean="0">
                <a:ln>
                  <a:noFill/>
                </a:ln>
                <a:solidFill>
                  <a:schemeClr val="tx1"/>
                </a:solidFill>
                <a:effectLst/>
                <a:latin typeface="Arial" panose="020B0604020202020204" pitchFamily="34" charset="0"/>
                <a:ea typeface="Arial MT"/>
                <a:cs typeface="Arial MT"/>
              </a:rPr>
              <a:t>Proveer los anticonceptivos antes del alta hospitalaria se deberá partir de anteriores asesorías anticonceptiva</a:t>
            </a:r>
            <a:endParaRPr kumimoji="0" lang="es-ES" altLang="es-CO"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1392935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802995" y="1609658"/>
            <a:ext cx="7527298" cy="3724342"/>
          </a:xfrm>
          <a:prstGeom prst="rect">
            <a:avLst/>
          </a:prstGeom>
          <a:ln>
            <a:noFill/>
          </a:ln>
          <a:effectLst>
            <a:softEdge rad="112500"/>
          </a:effectLst>
        </p:spPr>
      </p:pic>
      <p:sp>
        <p:nvSpPr>
          <p:cNvPr id="3" name="CuadroTexto 2"/>
          <p:cNvSpPr txBox="1"/>
          <p:nvPr/>
        </p:nvSpPr>
        <p:spPr>
          <a:xfrm>
            <a:off x="7403646" y="6068466"/>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sp>
        <p:nvSpPr>
          <p:cNvPr id="4" name="Rectángulo 3"/>
          <p:cNvSpPr/>
          <p:nvPr/>
        </p:nvSpPr>
        <p:spPr>
          <a:xfrm>
            <a:off x="621843" y="611831"/>
            <a:ext cx="7708450" cy="830997"/>
          </a:xfrm>
          <a:prstGeom prst="rect">
            <a:avLst/>
          </a:prstGeom>
        </p:spPr>
        <p:txBody>
          <a:bodyPr wrap="square">
            <a:spAutoFit/>
          </a:bodyPr>
          <a:lstStyle/>
          <a:p>
            <a:pPr marL="0" indent="0" algn="ctr">
              <a:buNone/>
            </a:pPr>
            <a:r>
              <a:rPr lang="es-MX" sz="2400" dirty="0"/>
              <a:t>Finalmente se incluye la </a:t>
            </a:r>
            <a:r>
              <a:rPr lang="es-MX" sz="2400" b="1" dirty="0">
                <a:solidFill>
                  <a:schemeClr val="accent4"/>
                </a:solidFill>
              </a:rPr>
              <a:t>consulta ambulatoria </a:t>
            </a:r>
            <a:r>
              <a:rPr lang="es-MX" sz="2400" dirty="0"/>
              <a:t>post parto que deberá llevarse a cabo entre el </a:t>
            </a:r>
            <a:r>
              <a:rPr lang="es-MX" sz="2400" b="1" dirty="0">
                <a:solidFill>
                  <a:schemeClr val="accent4"/>
                </a:solidFill>
              </a:rPr>
              <a:t>3° y el 5° días post parto</a:t>
            </a:r>
            <a:r>
              <a:rPr lang="es-MX" sz="2400" dirty="0"/>
              <a:t>.</a:t>
            </a:r>
            <a:endParaRPr lang="es-CO" sz="2400" dirty="0"/>
          </a:p>
        </p:txBody>
      </p:sp>
      <p:sp>
        <p:nvSpPr>
          <p:cNvPr id="5" name="Rectángulo 4"/>
          <p:cNvSpPr/>
          <p:nvPr/>
        </p:nvSpPr>
        <p:spPr>
          <a:xfrm>
            <a:off x="360589" y="5471717"/>
            <a:ext cx="8675914" cy="707886"/>
          </a:xfrm>
          <a:prstGeom prst="rect">
            <a:avLst/>
          </a:prstGeom>
        </p:spPr>
        <p:txBody>
          <a:bodyPr wrap="square">
            <a:spAutoFit/>
          </a:bodyPr>
          <a:lstStyle/>
          <a:p>
            <a:pPr marL="718820" marR="1081405" algn="ctr">
              <a:spcAft>
                <a:spcPts val="0"/>
              </a:spcAft>
            </a:pPr>
            <a:r>
              <a:rPr lang="es-ES" sz="2000" dirty="0">
                <a:latin typeface="Arial MT"/>
                <a:ea typeface="Arial MT"/>
                <a:cs typeface="Arial MT"/>
              </a:rPr>
              <a:t>El alta hospitalaria se debe dar a las 24 horas de un parto vaginal y de 48 después de una</a:t>
            </a:r>
            <a:r>
              <a:rPr lang="es-ES" sz="2000" spc="5" dirty="0">
                <a:latin typeface="Arial MT"/>
                <a:ea typeface="Arial MT"/>
                <a:cs typeface="Arial MT"/>
              </a:rPr>
              <a:t> </a:t>
            </a:r>
            <a:r>
              <a:rPr lang="es-ES" sz="2000" dirty="0">
                <a:latin typeface="Arial MT"/>
                <a:ea typeface="Arial MT"/>
                <a:cs typeface="Arial MT"/>
              </a:rPr>
              <a:t>cesárea</a:t>
            </a:r>
            <a:r>
              <a:rPr lang="es-ES" sz="2000" spc="-10" dirty="0">
                <a:latin typeface="Arial MT"/>
                <a:ea typeface="Arial MT"/>
                <a:cs typeface="Arial MT"/>
              </a:rPr>
              <a:t> </a:t>
            </a:r>
            <a:r>
              <a:rPr lang="es-ES" sz="2000" dirty="0">
                <a:latin typeface="Arial MT"/>
                <a:ea typeface="Arial MT"/>
                <a:cs typeface="Arial MT"/>
              </a:rPr>
              <a:t>como</a:t>
            </a:r>
            <a:r>
              <a:rPr lang="es-ES" sz="2000" spc="-10" dirty="0">
                <a:latin typeface="Arial MT"/>
                <a:ea typeface="Arial MT"/>
                <a:cs typeface="Arial MT"/>
              </a:rPr>
              <a:t> </a:t>
            </a:r>
            <a:r>
              <a:rPr lang="es-ES" sz="2000" dirty="0">
                <a:latin typeface="Arial MT"/>
                <a:ea typeface="Arial MT"/>
                <a:cs typeface="Arial MT"/>
              </a:rPr>
              <a:t>mínimo.</a:t>
            </a:r>
            <a:endParaRPr lang="es-CO" sz="2000" dirty="0">
              <a:effectLst/>
              <a:latin typeface="Arial MT"/>
              <a:ea typeface="Arial MT"/>
              <a:cs typeface="Arial MT"/>
            </a:endParaRPr>
          </a:p>
        </p:txBody>
      </p:sp>
    </p:spTree>
    <p:extLst>
      <p:ext uri="{BB962C8B-B14F-4D97-AF65-F5344CB8AC3E}">
        <p14:creationId xmlns:p14="http://schemas.microsoft.com/office/powerpoint/2010/main" val="281906970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idx="1"/>
            <p:extLst/>
          </p:nvPr>
        </p:nvGraphicFramePr>
        <p:xfrm>
          <a:off x="650166" y="807182"/>
          <a:ext cx="7886700" cy="4988560"/>
        </p:xfrm>
        <a:graphic>
          <a:graphicData uri="http://schemas.openxmlformats.org/drawingml/2006/table">
            <a:tbl>
              <a:tblPr firstRow="1" bandRow="1">
                <a:tableStyleId>{D27102A9-8310-4765-A935-A1911B00CA55}</a:tableStyleId>
              </a:tblPr>
              <a:tblGrid>
                <a:gridCol w="7886700">
                  <a:extLst>
                    <a:ext uri="{9D8B030D-6E8A-4147-A177-3AD203B41FA5}">
                      <a16:colId xmlns="" xmlns:a16="http://schemas.microsoft.com/office/drawing/2014/main" val="20000"/>
                    </a:ext>
                  </a:extLst>
                </a:gridCol>
              </a:tblGrid>
              <a:tr h="370840">
                <a:tc>
                  <a:txBody>
                    <a:bodyPr/>
                    <a:lstStyle/>
                    <a:p>
                      <a:pPr algn="ctr"/>
                      <a:r>
                        <a:rPr lang="es-CO" sz="1800" dirty="0" smtClean="0"/>
                        <a:t>SIGNOS DE ALARMA EN EL POSTPARTO</a:t>
                      </a:r>
                      <a:endParaRPr lang="es-CO" sz="1800" dirty="0"/>
                    </a:p>
                  </a:txBody>
                  <a:tcPr/>
                </a:tc>
                <a:extLst>
                  <a:ext uri="{0D108BD9-81ED-4DB2-BD59-A6C34878D82A}">
                    <a16:rowId xmlns="" xmlns:a16="http://schemas.microsoft.com/office/drawing/2014/main" val="10000"/>
                  </a:ext>
                </a:extLst>
              </a:tr>
              <a:tr h="370840">
                <a:tc>
                  <a:txBody>
                    <a:bodyPr/>
                    <a:lstStyle/>
                    <a:p>
                      <a:pPr lvl="0"/>
                      <a:r>
                        <a:rPr lang="es-ES" sz="1800" kern="1200" dirty="0" smtClean="0">
                          <a:effectLst/>
                        </a:rPr>
                        <a:t>Presencia de loquios con mal olor, sangrados abundantes o hemorragia</a:t>
                      </a:r>
                      <a:endParaRPr lang="es-CO" sz="1800" kern="1200" dirty="0" smtClean="0">
                        <a:solidFill>
                          <a:schemeClr val="dk1"/>
                        </a:solidFill>
                        <a:effectLst/>
                        <a:latin typeface="+mn-lt"/>
                        <a:ea typeface="+mn-ea"/>
                        <a:cs typeface="+mn-cs"/>
                      </a:endParaRPr>
                    </a:p>
                  </a:txBody>
                  <a:tcPr/>
                </a:tc>
                <a:extLst>
                  <a:ext uri="{0D108BD9-81ED-4DB2-BD59-A6C34878D82A}">
                    <a16:rowId xmlns="" xmlns:a16="http://schemas.microsoft.com/office/drawing/2014/main" val="10001"/>
                  </a:ext>
                </a:extLst>
              </a:tr>
              <a:tr h="370840">
                <a:tc>
                  <a:txBody>
                    <a:bodyPr/>
                    <a:lstStyle/>
                    <a:p>
                      <a:pPr lvl="0"/>
                      <a:r>
                        <a:rPr lang="es-ES" sz="1800" kern="1200" dirty="0" smtClean="0">
                          <a:effectLst/>
                        </a:rPr>
                        <a:t>Síntomas premonitorios: cefalea, visión borrosa, </a:t>
                      </a:r>
                      <a:r>
                        <a:rPr lang="es-ES" sz="1800" kern="1200" dirty="0" err="1" smtClean="0">
                          <a:effectLst/>
                        </a:rPr>
                        <a:t>tinnitus</a:t>
                      </a:r>
                      <a:r>
                        <a:rPr lang="es-ES" sz="1800" kern="1200" dirty="0" smtClean="0">
                          <a:effectLst/>
                        </a:rPr>
                        <a:t>, fosfenos, alteraciones visuales, convulsiones, epigastralgia</a:t>
                      </a:r>
                      <a:endParaRPr lang="es-CO" sz="1800" kern="1200" dirty="0" smtClean="0">
                        <a:solidFill>
                          <a:schemeClr val="dk1"/>
                        </a:solidFill>
                        <a:effectLst/>
                        <a:latin typeface="+mn-lt"/>
                        <a:ea typeface="+mn-ea"/>
                        <a:cs typeface="+mn-cs"/>
                      </a:endParaRPr>
                    </a:p>
                  </a:txBody>
                  <a:tcPr/>
                </a:tc>
                <a:extLst>
                  <a:ext uri="{0D108BD9-81ED-4DB2-BD59-A6C34878D82A}">
                    <a16:rowId xmlns="" xmlns:a16="http://schemas.microsoft.com/office/drawing/2014/main" val="10002"/>
                  </a:ext>
                </a:extLst>
              </a:tr>
              <a:tr h="370840">
                <a:tc>
                  <a:txBody>
                    <a:bodyPr/>
                    <a:lstStyle/>
                    <a:p>
                      <a:pPr lvl="0"/>
                      <a:r>
                        <a:rPr lang="es-ES" sz="1800" kern="1200" dirty="0" smtClean="0">
                          <a:effectLst/>
                        </a:rPr>
                        <a:t>Fiebre</a:t>
                      </a:r>
                      <a:endParaRPr lang="es-CO" sz="1800" kern="1200" dirty="0" smtClean="0">
                        <a:solidFill>
                          <a:schemeClr val="dk1"/>
                        </a:solidFill>
                        <a:effectLst/>
                        <a:latin typeface="+mn-lt"/>
                        <a:ea typeface="+mn-ea"/>
                        <a:cs typeface="+mn-cs"/>
                      </a:endParaRPr>
                    </a:p>
                  </a:txBody>
                  <a:tcPr/>
                </a:tc>
                <a:extLst>
                  <a:ext uri="{0D108BD9-81ED-4DB2-BD59-A6C34878D82A}">
                    <a16:rowId xmlns="" xmlns:a16="http://schemas.microsoft.com/office/drawing/2014/main" val="10003"/>
                  </a:ext>
                </a:extLst>
              </a:tr>
              <a:tr h="370840">
                <a:tc>
                  <a:txBody>
                    <a:bodyPr/>
                    <a:lstStyle/>
                    <a:p>
                      <a:pPr lvl="0"/>
                      <a:r>
                        <a:rPr lang="es-ES" sz="1800" kern="1200" dirty="0" smtClean="0">
                          <a:effectLst/>
                        </a:rPr>
                        <a:t>Sangrado genital abundante</a:t>
                      </a:r>
                      <a:endParaRPr lang="es-CO" sz="1800" kern="1200" dirty="0" smtClean="0">
                        <a:solidFill>
                          <a:schemeClr val="dk1"/>
                        </a:solidFill>
                        <a:effectLst/>
                        <a:latin typeface="+mn-lt"/>
                        <a:ea typeface="+mn-ea"/>
                        <a:cs typeface="+mn-cs"/>
                      </a:endParaRPr>
                    </a:p>
                  </a:txBody>
                  <a:tcPr/>
                </a:tc>
                <a:extLst>
                  <a:ext uri="{0D108BD9-81ED-4DB2-BD59-A6C34878D82A}">
                    <a16:rowId xmlns="" xmlns:a16="http://schemas.microsoft.com/office/drawing/2014/main" val="10004"/>
                  </a:ext>
                </a:extLst>
              </a:tr>
              <a:tr h="370840">
                <a:tc>
                  <a:txBody>
                    <a:bodyPr/>
                    <a:lstStyle/>
                    <a:p>
                      <a:pPr lvl="0"/>
                      <a:r>
                        <a:rPr lang="es-ES" sz="1800" kern="1200" dirty="0" smtClean="0">
                          <a:effectLst/>
                        </a:rPr>
                        <a:t>Dolor en hipogastrio, vómito, diarrea.</a:t>
                      </a:r>
                      <a:endParaRPr lang="es-CO" sz="1800" kern="1200" dirty="0" smtClean="0">
                        <a:solidFill>
                          <a:schemeClr val="dk1"/>
                        </a:solidFill>
                        <a:effectLst/>
                        <a:latin typeface="+mn-lt"/>
                        <a:ea typeface="+mn-ea"/>
                        <a:cs typeface="+mn-cs"/>
                      </a:endParaRPr>
                    </a:p>
                  </a:txBody>
                  <a:tcPr/>
                </a:tc>
                <a:extLst>
                  <a:ext uri="{0D108BD9-81ED-4DB2-BD59-A6C34878D82A}">
                    <a16:rowId xmlns="" xmlns:a16="http://schemas.microsoft.com/office/drawing/2014/main" val="10005"/>
                  </a:ext>
                </a:extLst>
              </a:tr>
              <a:tr h="370840">
                <a:tc>
                  <a:txBody>
                    <a:bodyPr/>
                    <a:lstStyle/>
                    <a:p>
                      <a:pPr lvl="0"/>
                      <a:r>
                        <a:rPr lang="es-ES" sz="1800" kern="1200" dirty="0" smtClean="0">
                          <a:effectLst/>
                        </a:rPr>
                        <a:t>Empeoramiento o la experiencia de nuevos dolores perianales o uterinos</a:t>
                      </a:r>
                      <a:endParaRPr lang="es-CO" sz="1800" kern="1200" dirty="0" smtClean="0">
                        <a:solidFill>
                          <a:schemeClr val="dk1"/>
                        </a:solidFill>
                        <a:effectLst/>
                        <a:latin typeface="+mn-lt"/>
                        <a:ea typeface="+mn-ea"/>
                        <a:cs typeface="+mn-cs"/>
                      </a:endParaRPr>
                    </a:p>
                  </a:txBody>
                  <a:tcPr/>
                </a:tc>
                <a:extLst>
                  <a:ext uri="{0D108BD9-81ED-4DB2-BD59-A6C34878D82A}">
                    <a16:rowId xmlns="" xmlns:a16="http://schemas.microsoft.com/office/drawing/2014/main" val="10006"/>
                  </a:ext>
                </a:extLst>
              </a:tr>
              <a:tr h="370840">
                <a:tc>
                  <a:txBody>
                    <a:bodyPr/>
                    <a:lstStyle/>
                    <a:p>
                      <a:pPr lvl="0"/>
                      <a:r>
                        <a:rPr lang="es-ES" sz="1800" kern="1200" dirty="0" smtClean="0">
                          <a:effectLst/>
                        </a:rPr>
                        <a:t>Dolores agudos (cefaleas, torácico o abdominal)</a:t>
                      </a:r>
                      <a:endParaRPr lang="es-CO" sz="1800" kern="1200" dirty="0" smtClean="0">
                        <a:solidFill>
                          <a:schemeClr val="dk1"/>
                        </a:solidFill>
                        <a:effectLst/>
                        <a:latin typeface="+mn-lt"/>
                        <a:ea typeface="+mn-ea"/>
                        <a:cs typeface="+mn-cs"/>
                      </a:endParaRPr>
                    </a:p>
                  </a:txBody>
                  <a:tcPr/>
                </a:tc>
                <a:extLst>
                  <a:ext uri="{0D108BD9-81ED-4DB2-BD59-A6C34878D82A}">
                    <a16:rowId xmlns="" xmlns:a16="http://schemas.microsoft.com/office/drawing/2014/main" val="10007"/>
                  </a:ext>
                </a:extLst>
              </a:tr>
              <a:tr h="370840">
                <a:tc>
                  <a:txBody>
                    <a:bodyPr/>
                    <a:lstStyle/>
                    <a:p>
                      <a:pPr lvl="0"/>
                      <a:r>
                        <a:rPr lang="es-ES" sz="1800" kern="1200" dirty="0" smtClean="0">
                          <a:effectLst/>
                        </a:rPr>
                        <a:t>Disuria (micción dolorosa, incompleta o dificultosa)</a:t>
                      </a:r>
                      <a:endParaRPr lang="es-CO" sz="1800" kern="1200" dirty="0" smtClean="0">
                        <a:solidFill>
                          <a:schemeClr val="dk1"/>
                        </a:solidFill>
                        <a:effectLst/>
                        <a:latin typeface="+mn-lt"/>
                        <a:ea typeface="+mn-ea"/>
                        <a:cs typeface="+mn-cs"/>
                      </a:endParaRPr>
                    </a:p>
                  </a:txBody>
                  <a:tcPr/>
                </a:tc>
                <a:extLst>
                  <a:ext uri="{0D108BD9-81ED-4DB2-BD59-A6C34878D82A}">
                    <a16:rowId xmlns="" xmlns:a16="http://schemas.microsoft.com/office/drawing/2014/main" val="10008"/>
                  </a:ext>
                </a:extLst>
              </a:tr>
              <a:tr h="370840">
                <a:tc>
                  <a:txBody>
                    <a:bodyPr/>
                    <a:lstStyle/>
                    <a:p>
                      <a:pPr lvl="0"/>
                      <a:r>
                        <a:rPr lang="es-ES" sz="1800" kern="1200" dirty="0" smtClean="0">
                          <a:effectLst/>
                        </a:rPr>
                        <a:t>Problemas con las mamas (enrojecimiento, dolor, calor)</a:t>
                      </a:r>
                      <a:endParaRPr lang="es-CO" sz="1800" kern="1200" dirty="0" smtClean="0">
                        <a:solidFill>
                          <a:schemeClr val="dk1"/>
                        </a:solidFill>
                        <a:effectLst/>
                        <a:latin typeface="+mn-lt"/>
                        <a:ea typeface="+mn-ea"/>
                        <a:cs typeface="+mn-cs"/>
                      </a:endParaRPr>
                    </a:p>
                  </a:txBody>
                  <a:tcPr/>
                </a:tc>
                <a:extLst>
                  <a:ext uri="{0D108BD9-81ED-4DB2-BD59-A6C34878D82A}">
                    <a16:rowId xmlns="" xmlns:a16="http://schemas.microsoft.com/office/drawing/2014/main" val="10009"/>
                  </a:ext>
                </a:extLst>
              </a:tr>
              <a:tr h="370840">
                <a:tc>
                  <a:txBody>
                    <a:bodyPr/>
                    <a:lstStyle/>
                    <a:p>
                      <a:pPr lvl="0"/>
                      <a:r>
                        <a:rPr lang="es-ES" sz="1800" kern="1200" dirty="0" smtClean="0">
                          <a:effectLst/>
                        </a:rPr>
                        <a:t>Dolor o hinchazón en las piernas</a:t>
                      </a:r>
                      <a:endParaRPr lang="es-CO" sz="1800" kern="1200" dirty="0" smtClean="0">
                        <a:solidFill>
                          <a:schemeClr val="dk1"/>
                        </a:solidFill>
                        <a:effectLst/>
                        <a:latin typeface="+mn-lt"/>
                        <a:ea typeface="+mn-ea"/>
                        <a:cs typeface="+mn-cs"/>
                      </a:endParaRPr>
                    </a:p>
                  </a:txBody>
                  <a:tcPr/>
                </a:tc>
                <a:extLst>
                  <a:ext uri="{0D108BD9-81ED-4DB2-BD59-A6C34878D82A}">
                    <a16:rowId xmlns="" xmlns:a16="http://schemas.microsoft.com/office/drawing/2014/main" val="10010"/>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s-ES" sz="1800" kern="1200" dirty="0" smtClean="0">
                          <a:effectLst/>
                        </a:rPr>
                        <a:t>Estado de ánimo que afecta a la relación con el recién nacido, con los demás o que no permite una actividad normal.</a:t>
                      </a:r>
                      <a:endParaRPr lang="es-CO" sz="1800" dirty="0"/>
                    </a:p>
                  </a:txBody>
                  <a:tcPr/>
                </a:tc>
                <a:extLst>
                  <a:ext uri="{0D108BD9-81ED-4DB2-BD59-A6C34878D82A}">
                    <a16:rowId xmlns="" xmlns:a16="http://schemas.microsoft.com/office/drawing/2014/main" val="10011"/>
                  </a:ext>
                </a:extLst>
              </a:tr>
            </a:tbl>
          </a:graphicData>
        </a:graphic>
      </p:graphicFrame>
      <p:sp>
        <p:nvSpPr>
          <p:cNvPr id="5" name="CuadroTexto 4"/>
          <p:cNvSpPr txBox="1"/>
          <p:nvPr/>
        </p:nvSpPr>
        <p:spPr>
          <a:xfrm>
            <a:off x="7347857" y="6096000"/>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spTree>
    <p:extLst>
      <p:ext uri="{BB962C8B-B14F-4D97-AF65-F5344CB8AC3E}">
        <p14:creationId xmlns:p14="http://schemas.microsoft.com/office/powerpoint/2010/main" val="3600911118"/>
      </p:ext>
    </p:extLst>
  </p:cSld>
  <p:clrMapOvr>
    <a:masterClrMapping/>
  </p:clrMapOvr>
  <p:transition spd="slow">
    <p:push dir="u"/>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7347857" y="6096000"/>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sp>
        <p:nvSpPr>
          <p:cNvPr id="3" name="Redondear rectángulo de esquina diagonal 2"/>
          <p:cNvSpPr/>
          <p:nvPr/>
        </p:nvSpPr>
        <p:spPr>
          <a:xfrm>
            <a:off x="707568" y="631371"/>
            <a:ext cx="2307771" cy="1262743"/>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CO" dirty="0" smtClean="0"/>
              <a:t>Lactancia Materna Exclusiva</a:t>
            </a:r>
            <a:endParaRPr lang="es-CO" dirty="0"/>
          </a:p>
        </p:txBody>
      </p:sp>
      <p:sp>
        <p:nvSpPr>
          <p:cNvPr id="4" name="Redondear rectángulo de esquina diagonal 3"/>
          <p:cNvSpPr/>
          <p:nvPr/>
        </p:nvSpPr>
        <p:spPr>
          <a:xfrm>
            <a:off x="3494312" y="631371"/>
            <a:ext cx="2307771" cy="1262743"/>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CO" dirty="0" smtClean="0"/>
              <a:t>Puericultura Básica</a:t>
            </a:r>
            <a:endParaRPr lang="es-CO" dirty="0"/>
          </a:p>
        </p:txBody>
      </p:sp>
      <p:sp>
        <p:nvSpPr>
          <p:cNvPr id="5" name="Redondear rectángulo de esquina diagonal 4"/>
          <p:cNvSpPr/>
          <p:nvPr/>
        </p:nvSpPr>
        <p:spPr>
          <a:xfrm>
            <a:off x="6281055" y="631371"/>
            <a:ext cx="2307771" cy="1262743"/>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CO" dirty="0" smtClean="0"/>
              <a:t>Alimentación Balanceada</a:t>
            </a:r>
            <a:endParaRPr lang="es-CO" dirty="0"/>
          </a:p>
        </p:txBody>
      </p:sp>
      <p:sp>
        <p:nvSpPr>
          <p:cNvPr id="6" name="Redondear rectángulo de esquina diagonal 5"/>
          <p:cNvSpPr/>
          <p:nvPr/>
        </p:nvSpPr>
        <p:spPr>
          <a:xfrm>
            <a:off x="6281055" y="2569027"/>
            <a:ext cx="2307771" cy="1262743"/>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CO" dirty="0" smtClean="0"/>
              <a:t>Fortalecimiento del vinculo afectivo </a:t>
            </a:r>
            <a:endParaRPr lang="es-CO" dirty="0"/>
          </a:p>
        </p:txBody>
      </p:sp>
      <p:sp>
        <p:nvSpPr>
          <p:cNvPr id="7" name="Redondear rectángulo de esquina diagonal 6"/>
          <p:cNvSpPr/>
          <p:nvPr/>
        </p:nvSpPr>
        <p:spPr>
          <a:xfrm>
            <a:off x="3494311" y="2569027"/>
            <a:ext cx="2307771" cy="1262743"/>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CO" dirty="0" smtClean="0"/>
              <a:t>Autoestima y Autocuidado</a:t>
            </a:r>
            <a:endParaRPr lang="es-CO" dirty="0"/>
          </a:p>
        </p:txBody>
      </p:sp>
      <p:sp>
        <p:nvSpPr>
          <p:cNvPr id="8" name="Redondear rectángulo de esquina diagonal 7"/>
          <p:cNvSpPr/>
          <p:nvPr/>
        </p:nvSpPr>
        <p:spPr>
          <a:xfrm>
            <a:off x="707567" y="2569027"/>
            <a:ext cx="2307771" cy="1262743"/>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CO" dirty="0" smtClean="0"/>
              <a:t>Actividad física progresiva</a:t>
            </a:r>
            <a:endParaRPr lang="es-CO" dirty="0"/>
          </a:p>
        </p:txBody>
      </p:sp>
      <p:sp>
        <p:nvSpPr>
          <p:cNvPr id="9" name="Redondear rectángulo de esquina diagonal 8"/>
          <p:cNvSpPr/>
          <p:nvPr/>
        </p:nvSpPr>
        <p:spPr>
          <a:xfrm>
            <a:off x="707568" y="4506684"/>
            <a:ext cx="2307771" cy="1262743"/>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CO" dirty="0" smtClean="0"/>
              <a:t>Formas de violencia</a:t>
            </a:r>
            <a:endParaRPr lang="es-CO" dirty="0"/>
          </a:p>
        </p:txBody>
      </p:sp>
      <p:sp>
        <p:nvSpPr>
          <p:cNvPr id="10" name="Redondear rectángulo de esquina diagonal 9"/>
          <p:cNvSpPr/>
          <p:nvPr/>
        </p:nvSpPr>
        <p:spPr>
          <a:xfrm>
            <a:off x="3494312" y="4506683"/>
            <a:ext cx="2307771" cy="1262743"/>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CO" smtClean="0"/>
              <a:t>Sueño y descanso </a:t>
            </a:r>
            <a:endParaRPr lang="es-CO" dirty="0"/>
          </a:p>
        </p:txBody>
      </p:sp>
      <p:sp>
        <p:nvSpPr>
          <p:cNvPr id="11" name="Redondear rectángulo de esquina diagonal 10"/>
          <p:cNvSpPr/>
          <p:nvPr/>
        </p:nvSpPr>
        <p:spPr>
          <a:xfrm>
            <a:off x="6281056" y="4506684"/>
            <a:ext cx="2307771" cy="1262743"/>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CO" dirty="0" smtClean="0"/>
              <a:t>Alivio del dolor: AINES </a:t>
            </a:r>
            <a:endParaRPr lang="es-CO" dirty="0"/>
          </a:p>
        </p:txBody>
      </p:sp>
    </p:spTree>
    <p:extLst>
      <p:ext uri="{BB962C8B-B14F-4D97-AF65-F5344CB8AC3E}">
        <p14:creationId xmlns:p14="http://schemas.microsoft.com/office/powerpoint/2010/main" val="128809493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546734" y="1237034"/>
            <a:ext cx="5080715" cy="646331"/>
          </a:xfrm>
          <a:prstGeom prst="rect">
            <a:avLst/>
          </a:prstGeom>
          <a:noFill/>
        </p:spPr>
        <p:txBody>
          <a:bodyPr wrap="square" rtlCol="0">
            <a:spAutoFit/>
          </a:bodyPr>
          <a:lstStyle/>
          <a:p>
            <a:pPr algn="ctr"/>
            <a:r>
              <a:rPr lang="es-CO" b="1" dirty="0">
                <a:latin typeface="Verdana" panose="020B0604030504040204" pitchFamily="34" charset="0"/>
                <a:ea typeface="Verdana" panose="020B0604030504040204" pitchFamily="34" charset="0"/>
              </a:rPr>
              <a:t>Dimensión Sexualidad, Derechos Sexuales y Reproductivos </a:t>
            </a:r>
          </a:p>
        </p:txBody>
      </p:sp>
      <p:sp>
        <p:nvSpPr>
          <p:cNvPr id="6" name="CuadroTexto 5"/>
          <p:cNvSpPr txBox="1"/>
          <p:nvPr/>
        </p:nvSpPr>
        <p:spPr>
          <a:xfrm>
            <a:off x="7390398" y="5323974"/>
            <a:ext cx="1606216"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es-CO" dirty="0"/>
          </a:p>
        </p:txBody>
      </p:sp>
      <p:pic>
        <p:nvPicPr>
          <p:cNvPr id="3" name="Imagen 2"/>
          <p:cNvPicPr>
            <a:picLocks noChangeAspect="1"/>
          </p:cNvPicPr>
          <p:nvPr/>
        </p:nvPicPr>
        <p:blipFill>
          <a:blip r:embed="rId2"/>
          <a:stretch>
            <a:fillRect/>
          </a:stretch>
        </p:blipFill>
        <p:spPr>
          <a:xfrm>
            <a:off x="257174" y="2043638"/>
            <a:ext cx="5819332" cy="31713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CuadroTexto 3"/>
          <p:cNvSpPr txBox="1"/>
          <p:nvPr/>
        </p:nvSpPr>
        <p:spPr>
          <a:xfrm>
            <a:off x="6172242" y="4326112"/>
            <a:ext cx="2930578" cy="1015663"/>
          </a:xfrm>
          <a:prstGeom prst="rect">
            <a:avLst/>
          </a:prstGeom>
          <a:noFill/>
        </p:spPr>
        <p:txBody>
          <a:bodyPr wrap="square" rtlCol="0">
            <a:spAutoFit/>
          </a:bodyPr>
          <a:lstStyle/>
          <a:p>
            <a:r>
              <a:rPr lang="es-CO" sz="3000" dirty="0">
                <a:ln w="0"/>
                <a:solidFill>
                  <a:schemeClr val="tx1">
                    <a:lumMod val="50000"/>
                  </a:schemeClr>
                </a:solidFill>
                <a:effectLst>
                  <a:outerShdw blurRad="38100" dist="19050" dir="2700000" algn="tl" rotWithShape="0">
                    <a:schemeClr val="dk1">
                      <a:alpha val="40000"/>
                    </a:schemeClr>
                  </a:outerShdw>
                </a:effectLst>
                <a:latin typeface="+mj-lt"/>
              </a:rPr>
              <a:t>Atención del Recién Nacido</a:t>
            </a:r>
          </a:p>
        </p:txBody>
      </p:sp>
    </p:spTree>
    <p:extLst>
      <p:ext uri="{BB962C8B-B14F-4D97-AF65-F5344CB8AC3E}">
        <p14:creationId xmlns:p14="http://schemas.microsoft.com/office/powerpoint/2010/main" val="2973397399"/>
      </p:ext>
    </p:extLst>
  </p:cSld>
  <p:clrMapOvr>
    <a:masterClrMapping/>
  </p:clrMapOvr>
  <p:transition spd="slow">
    <p:push dir="u"/>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0" y="829297"/>
            <a:ext cx="9144000" cy="5212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10" name="CuadroTexto 9"/>
          <p:cNvSpPr txBox="1"/>
          <p:nvPr/>
        </p:nvSpPr>
        <p:spPr>
          <a:xfrm>
            <a:off x="7390398" y="5489972"/>
            <a:ext cx="1344529"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es-CO" dirty="0"/>
          </a:p>
        </p:txBody>
      </p:sp>
      <p:sp>
        <p:nvSpPr>
          <p:cNvPr id="11" name="CuadroTexto 10"/>
          <p:cNvSpPr txBox="1"/>
          <p:nvPr/>
        </p:nvSpPr>
        <p:spPr>
          <a:xfrm>
            <a:off x="91582" y="898564"/>
            <a:ext cx="3860792" cy="507831"/>
          </a:xfrm>
          <a:prstGeom prst="rect">
            <a:avLst/>
          </a:prstGeom>
          <a:noFill/>
        </p:spPr>
        <p:txBody>
          <a:bodyPr wrap="square" rtlCol="0">
            <a:spAutoFit/>
          </a:bodyPr>
          <a:lstStyle/>
          <a:p>
            <a:r>
              <a:rPr lang="es-ES" sz="2700" dirty="0">
                <a:ln w="0"/>
                <a:solidFill>
                  <a:schemeClr val="bg2">
                    <a:lumMod val="10000"/>
                  </a:schemeClr>
                </a:solidFill>
                <a:effectLst>
                  <a:outerShdw blurRad="38100" dist="19050" dir="2700000" algn="tl" rotWithShape="0">
                    <a:schemeClr val="dk1">
                      <a:alpha val="40000"/>
                    </a:schemeClr>
                  </a:outerShdw>
                </a:effectLst>
              </a:rPr>
              <a:t>Atenciones Incluidas</a:t>
            </a:r>
            <a:endParaRPr lang="es-CO" sz="2700" dirty="0">
              <a:ln w="0"/>
              <a:solidFill>
                <a:schemeClr val="bg2">
                  <a:lumMod val="10000"/>
                </a:schemeClr>
              </a:solidFill>
              <a:effectLst>
                <a:outerShdw blurRad="38100" dist="19050" dir="2700000" algn="tl" rotWithShape="0">
                  <a:schemeClr val="dk1">
                    <a:alpha val="40000"/>
                  </a:schemeClr>
                </a:outerShdw>
              </a:effectLst>
            </a:endParaRPr>
          </a:p>
        </p:txBody>
      </p:sp>
      <p:pic>
        <p:nvPicPr>
          <p:cNvPr id="9" name="Imagen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73376" y="5553993"/>
            <a:ext cx="829444" cy="402643"/>
          </a:xfrm>
          <a:prstGeom prst="rect">
            <a:avLst/>
          </a:prstGeom>
        </p:spPr>
      </p:pic>
      <p:graphicFrame>
        <p:nvGraphicFramePr>
          <p:cNvPr id="8" name="Marcador de contenido 7"/>
          <p:cNvGraphicFramePr>
            <a:graphicFrameLocks noGrp="1"/>
          </p:cNvGraphicFramePr>
          <p:nvPr>
            <p:ph idx="1"/>
            <p:extLst/>
          </p:nvPr>
        </p:nvGraphicFramePr>
        <p:xfrm>
          <a:off x="171327" y="1909874"/>
          <a:ext cx="7978529" cy="354861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Rectángulo 3"/>
          <p:cNvSpPr/>
          <p:nvPr/>
        </p:nvSpPr>
        <p:spPr>
          <a:xfrm>
            <a:off x="911560" y="1390995"/>
            <a:ext cx="7284495" cy="346249"/>
          </a:xfrm>
          <a:prstGeom prst="rect">
            <a:avLst/>
          </a:prstGeom>
        </p:spPr>
        <p:txBody>
          <a:bodyPr wrap="none">
            <a:spAutoFit/>
          </a:bodyPr>
          <a:lstStyle/>
          <a:p>
            <a:pPr lvl="3" algn="r">
              <a:spcBef>
                <a:spcPts val="668"/>
              </a:spcBef>
              <a:spcAft>
                <a:spcPts val="0"/>
              </a:spcAft>
              <a:tabLst>
                <a:tab pos="951548" algn="l"/>
              </a:tabLst>
            </a:pPr>
            <a:r>
              <a:rPr lang="es-ES" sz="1650" b="1" i="1" spc="-8" dirty="0">
                <a:solidFill>
                  <a:schemeClr val="bg2">
                    <a:lumMod val="10000"/>
                  </a:schemeClr>
                </a:solidFill>
                <a:latin typeface="+mj-lt"/>
                <a:ea typeface="Cambria" panose="02040503050406030204" pitchFamily="18" charset="0"/>
                <a:cs typeface="Cambria" panose="02040503050406030204" pitchFamily="18" charset="0"/>
              </a:rPr>
              <a:t>Atención</a:t>
            </a:r>
            <a:r>
              <a:rPr lang="es-ES" sz="1650" b="1" i="1" spc="-15" dirty="0">
                <a:solidFill>
                  <a:schemeClr val="bg2">
                    <a:lumMod val="10000"/>
                  </a:schemeClr>
                </a:solidFill>
                <a:latin typeface="+mj-lt"/>
                <a:ea typeface="Cambria" panose="02040503050406030204" pitchFamily="18" charset="0"/>
                <a:cs typeface="Cambria" panose="02040503050406030204" pitchFamily="18" charset="0"/>
              </a:rPr>
              <a:t> </a:t>
            </a:r>
            <a:r>
              <a:rPr lang="es-ES" sz="1650" b="1" i="1" spc="-8" dirty="0">
                <a:solidFill>
                  <a:schemeClr val="bg2">
                    <a:lumMod val="10000"/>
                  </a:schemeClr>
                </a:solidFill>
                <a:latin typeface="+mj-lt"/>
                <a:ea typeface="Cambria" panose="02040503050406030204" pitchFamily="18" charset="0"/>
                <a:cs typeface="Cambria" panose="02040503050406030204" pitchFamily="18" charset="0"/>
              </a:rPr>
              <a:t>del</a:t>
            </a:r>
            <a:r>
              <a:rPr lang="es-ES" sz="1650" b="1" i="1" spc="-15" dirty="0">
                <a:solidFill>
                  <a:schemeClr val="bg2">
                    <a:lumMod val="10000"/>
                  </a:schemeClr>
                </a:solidFill>
                <a:latin typeface="+mj-lt"/>
                <a:ea typeface="Cambria" panose="02040503050406030204" pitchFamily="18" charset="0"/>
                <a:cs typeface="Cambria" panose="02040503050406030204" pitchFamily="18" charset="0"/>
              </a:rPr>
              <a:t> </a:t>
            </a:r>
            <a:r>
              <a:rPr lang="es-ES" sz="1650" b="1" i="1" spc="-8" dirty="0">
                <a:solidFill>
                  <a:schemeClr val="bg2">
                    <a:lumMod val="10000"/>
                  </a:schemeClr>
                </a:solidFill>
                <a:latin typeface="+mj-lt"/>
                <a:ea typeface="Cambria" panose="02040503050406030204" pitchFamily="18" charset="0"/>
                <a:cs typeface="Cambria" panose="02040503050406030204" pitchFamily="18" charset="0"/>
              </a:rPr>
              <a:t>recién nacido</a:t>
            </a:r>
            <a:r>
              <a:rPr lang="es-ES" sz="1650" b="1" i="1" spc="-11" dirty="0">
                <a:solidFill>
                  <a:schemeClr val="bg2">
                    <a:lumMod val="10000"/>
                  </a:schemeClr>
                </a:solidFill>
                <a:latin typeface="+mj-lt"/>
                <a:ea typeface="Cambria" panose="02040503050406030204" pitchFamily="18" charset="0"/>
                <a:cs typeface="Cambria" panose="02040503050406030204" pitchFamily="18" charset="0"/>
              </a:rPr>
              <a:t> </a:t>
            </a:r>
            <a:r>
              <a:rPr lang="es-ES" sz="1650" b="1" i="1" spc="-8" dirty="0">
                <a:solidFill>
                  <a:schemeClr val="bg2">
                    <a:lumMod val="10000"/>
                  </a:schemeClr>
                </a:solidFill>
                <a:latin typeface="+mj-lt"/>
                <a:ea typeface="Cambria" panose="02040503050406030204" pitchFamily="18" charset="0"/>
                <a:cs typeface="Cambria" panose="02040503050406030204" pitchFamily="18" charset="0"/>
              </a:rPr>
              <a:t>en</a:t>
            </a:r>
            <a:r>
              <a:rPr lang="es-ES" sz="1650" b="1" i="1" spc="-11" dirty="0">
                <a:solidFill>
                  <a:schemeClr val="bg2">
                    <a:lumMod val="10000"/>
                  </a:schemeClr>
                </a:solidFill>
                <a:latin typeface="+mj-lt"/>
                <a:ea typeface="Cambria" panose="02040503050406030204" pitchFamily="18" charset="0"/>
                <a:cs typeface="Cambria" panose="02040503050406030204" pitchFamily="18" charset="0"/>
              </a:rPr>
              <a:t> </a:t>
            </a:r>
            <a:r>
              <a:rPr lang="es-ES" sz="1650" b="1" i="1" spc="-8" dirty="0">
                <a:solidFill>
                  <a:schemeClr val="bg2">
                    <a:lumMod val="10000"/>
                  </a:schemeClr>
                </a:solidFill>
                <a:latin typeface="+mj-lt"/>
                <a:ea typeface="Cambria" panose="02040503050406030204" pitchFamily="18" charset="0"/>
                <a:cs typeface="Cambria" panose="02040503050406030204" pitchFamily="18" charset="0"/>
              </a:rPr>
              <a:t>sala</a:t>
            </a:r>
            <a:r>
              <a:rPr lang="es-ES" sz="1650" b="1" i="1" spc="-11" dirty="0">
                <a:solidFill>
                  <a:schemeClr val="bg2">
                    <a:lumMod val="10000"/>
                  </a:schemeClr>
                </a:solidFill>
                <a:latin typeface="+mj-lt"/>
                <a:ea typeface="Cambria" panose="02040503050406030204" pitchFamily="18" charset="0"/>
                <a:cs typeface="Cambria" panose="02040503050406030204" pitchFamily="18" charset="0"/>
              </a:rPr>
              <a:t> </a:t>
            </a:r>
            <a:r>
              <a:rPr lang="es-ES" sz="1650" b="1" i="1" spc="-8" dirty="0">
                <a:solidFill>
                  <a:schemeClr val="bg2">
                    <a:lumMod val="10000"/>
                  </a:schemeClr>
                </a:solidFill>
                <a:latin typeface="+mj-lt"/>
                <a:ea typeface="Cambria" panose="02040503050406030204" pitchFamily="18" charset="0"/>
                <a:cs typeface="Cambria" panose="02040503050406030204" pitchFamily="18" charset="0"/>
              </a:rPr>
              <a:t>de</a:t>
            </a:r>
            <a:r>
              <a:rPr lang="es-ES" sz="1650" b="1" i="1" spc="-11" dirty="0">
                <a:solidFill>
                  <a:schemeClr val="bg2">
                    <a:lumMod val="10000"/>
                  </a:schemeClr>
                </a:solidFill>
                <a:latin typeface="+mj-lt"/>
                <a:ea typeface="Cambria" panose="02040503050406030204" pitchFamily="18" charset="0"/>
                <a:cs typeface="Cambria" panose="02040503050406030204" pitchFamily="18" charset="0"/>
              </a:rPr>
              <a:t> </a:t>
            </a:r>
            <a:r>
              <a:rPr lang="es-ES" sz="1650" b="1" i="1" spc="-8" dirty="0">
                <a:solidFill>
                  <a:schemeClr val="bg2">
                    <a:lumMod val="10000"/>
                  </a:schemeClr>
                </a:solidFill>
                <a:latin typeface="+mj-lt"/>
                <a:ea typeface="Cambria" panose="02040503050406030204" pitchFamily="18" charset="0"/>
                <a:cs typeface="Cambria" panose="02040503050406030204" pitchFamily="18" charset="0"/>
              </a:rPr>
              <a:t>partos/nacimientos</a:t>
            </a:r>
            <a:endParaRPr lang="en-US" sz="1650" b="1" i="1" spc="-8" dirty="0">
              <a:solidFill>
                <a:schemeClr val="bg2">
                  <a:lumMod val="10000"/>
                </a:schemeClr>
              </a:solidFill>
              <a:latin typeface="+mj-lt"/>
              <a:ea typeface="Cambria" panose="02040503050406030204" pitchFamily="18" charset="0"/>
              <a:cs typeface="Cambria" panose="02040503050406030204" pitchFamily="18" charset="0"/>
            </a:endParaRPr>
          </a:p>
        </p:txBody>
      </p:sp>
      <p:pic>
        <p:nvPicPr>
          <p:cNvPr id="5" name="Imagen 4"/>
          <p:cNvPicPr>
            <a:picLocks noChangeAspect="1"/>
          </p:cNvPicPr>
          <p:nvPr/>
        </p:nvPicPr>
        <p:blipFill>
          <a:blip r:embed="rId9"/>
          <a:stretch>
            <a:fillRect/>
          </a:stretch>
        </p:blipFill>
        <p:spPr>
          <a:xfrm>
            <a:off x="8265922" y="1433512"/>
            <a:ext cx="828675" cy="79295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070377851"/>
      </p:ext>
    </p:extLst>
  </p:cSld>
  <p:clrMapOvr>
    <a:masterClrMapping/>
  </p:clrMapOvr>
  <p:transition spd="slow">
    <p:push dir="u"/>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0" y="829297"/>
            <a:ext cx="9144000" cy="5212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10" name="CuadroTexto 9"/>
          <p:cNvSpPr txBox="1"/>
          <p:nvPr/>
        </p:nvSpPr>
        <p:spPr>
          <a:xfrm>
            <a:off x="7390398" y="5489972"/>
            <a:ext cx="1344529"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es-CO" dirty="0"/>
          </a:p>
        </p:txBody>
      </p:sp>
      <p:sp>
        <p:nvSpPr>
          <p:cNvPr id="11" name="CuadroTexto 10"/>
          <p:cNvSpPr txBox="1"/>
          <p:nvPr/>
        </p:nvSpPr>
        <p:spPr>
          <a:xfrm>
            <a:off x="91582" y="898564"/>
            <a:ext cx="3860792" cy="507831"/>
          </a:xfrm>
          <a:prstGeom prst="rect">
            <a:avLst/>
          </a:prstGeom>
          <a:noFill/>
        </p:spPr>
        <p:txBody>
          <a:bodyPr wrap="square" rtlCol="0">
            <a:spAutoFit/>
          </a:bodyPr>
          <a:lstStyle/>
          <a:p>
            <a:r>
              <a:rPr lang="es-ES" sz="2700" dirty="0">
                <a:ln w="0"/>
                <a:solidFill>
                  <a:schemeClr val="bg2">
                    <a:lumMod val="10000"/>
                  </a:schemeClr>
                </a:solidFill>
                <a:effectLst>
                  <a:outerShdw blurRad="38100" dist="19050" dir="2700000" algn="tl" rotWithShape="0">
                    <a:schemeClr val="dk1">
                      <a:alpha val="40000"/>
                    </a:schemeClr>
                  </a:outerShdw>
                </a:effectLst>
              </a:rPr>
              <a:t>Atenciones Incluidas</a:t>
            </a:r>
            <a:endParaRPr lang="es-CO" sz="2700" dirty="0">
              <a:ln w="0"/>
              <a:solidFill>
                <a:schemeClr val="bg2">
                  <a:lumMod val="10000"/>
                </a:schemeClr>
              </a:solidFill>
              <a:effectLst>
                <a:outerShdw blurRad="38100" dist="19050" dir="2700000" algn="tl" rotWithShape="0">
                  <a:schemeClr val="dk1">
                    <a:alpha val="40000"/>
                  </a:schemeClr>
                </a:outerShdw>
              </a:effectLst>
            </a:endParaRPr>
          </a:p>
        </p:txBody>
      </p:sp>
      <p:pic>
        <p:nvPicPr>
          <p:cNvPr id="9" name="Imagen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73376" y="5553993"/>
            <a:ext cx="829444" cy="402643"/>
          </a:xfrm>
          <a:prstGeom prst="rect">
            <a:avLst/>
          </a:prstGeom>
        </p:spPr>
      </p:pic>
      <p:graphicFrame>
        <p:nvGraphicFramePr>
          <p:cNvPr id="8" name="Marcador de contenido 7"/>
          <p:cNvGraphicFramePr>
            <a:graphicFrameLocks noGrp="1"/>
          </p:cNvGraphicFramePr>
          <p:nvPr>
            <p:ph idx="1"/>
            <p:extLst/>
          </p:nvPr>
        </p:nvGraphicFramePr>
        <p:xfrm>
          <a:off x="123480" y="1854052"/>
          <a:ext cx="8018402" cy="360402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Rectángulo 3"/>
          <p:cNvSpPr/>
          <p:nvPr/>
        </p:nvSpPr>
        <p:spPr>
          <a:xfrm>
            <a:off x="911560" y="1375046"/>
            <a:ext cx="7284495" cy="346249"/>
          </a:xfrm>
          <a:prstGeom prst="rect">
            <a:avLst/>
          </a:prstGeom>
        </p:spPr>
        <p:txBody>
          <a:bodyPr wrap="none">
            <a:spAutoFit/>
          </a:bodyPr>
          <a:lstStyle/>
          <a:p>
            <a:pPr lvl="3" algn="r">
              <a:spcBef>
                <a:spcPts val="668"/>
              </a:spcBef>
              <a:spcAft>
                <a:spcPts val="0"/>
              </a:spcAft>
              <a:tabLst>
                <a:tab pos="951548" algn="l"/>
              </a:tabLst>
            </a:pPr>
            <a:r>
              <a:rPr lang="es-ES" sz="1650" b="1" i="1" spc="-8" dirty="0">
                <a:solidFill>
                  <a:schemeClr val="bg2">
                    <a:lumMod val="10000"/>
                  </a:schemeClr>
                </a:solidFill>
                <a:latin typeface="+mj-lt"/>
                <a:ea typeface="Cambria" panose="02040503050406030204" pitchFamily="18" charset="0"/>
                <a:cs typeface="Cambria" panose="02040503050406030204" pitchFamily="18" charset="0"/>
              </a:rPr>
              <a:t>Atención</a:t>
            </a:r>
            <a:r>
              <a:rPr lang="es-ES" sz="1650" b="1" i="1" spc="-15" dirty="0">
                <a:solidFill>
                  <a:schemeClr val="bg2">
                    <a:lumMod val="10000"/>
                  </a:schemeClr>
                </a:solidFill>
                <a:latin typeface="+mj-lt"/>
                <a:ea typeface="Cambria" panose="02040503050406030204" pitchFamily="18" charset="0"/>
                <a:cs typeface="Cambria" panose="02040503050406030204" pitchFamily="18" charset="0"/>
              </a:rPr>
              <a:t> </a:t>
            </a:r>
            <a:r>
              <a:rPr lang="es-ES" sz="1650" b="1" i="1" spc="-8" dirty="0">
                <a:solidFill>
                  <a:schemeClr val="bg2">
                    <a:lumMod val="10000"/>
                  </a:schemeClr>
                </a:solidFill>
                <a:latin typeface="+mj-lt"/>
                <a:ea typeface="Cambria" panose="02040503050406030204" pitchFamily="18" charset="0"/>
                <a:cs typeface="Cambria" panose="02040503050406030204" pitchFamily="18" charset="0"/>
              </a:rPr>
              <a:t>del</a:t>
            </a:r>
            <a:r>
              <a:rPr lang="es-ES" sz="1650" b="1" i="1" spc="-15" dirty="0">
                <a:solidFill>
                  <a:schemeClr val="bg2">
                    <a:lumMod val="10000"/>
                  </a:schemeClr>
                </a:solidFill>
                <a:latin typeface="+mj-lt"/>
                <a:ea typeface="Cambria" panose="02040503050406030204" pitchFamily="18" charset="0"/>
                <a:cs typeface="Cambria" panose="02040503050406030204" pitchFamily="18" charset="0"/>
              </a:rPr>
              <a:t> </a:t>
            </a:r>
            <a:r>
              <a:rPr lang="es-ES" sz="1650" b="1" i="1" spc="-8" dirty="0">
                <a:solidFill>
                  <a:schemeClr val="bg2">
                    <a:lumMod val="10000"/>
                  </a:schemeClr>
                </a:solidFill>
                <a:latin typeface="+mj-lt"/>
                <a:ea typeface="Cambria" panose="02040503050406030204" pitchFamily="18" charset="0"/>
                <a:cs typeface="Cambria" panose="02040503050406030204" pitchFamily="18" charset="0"/>
              </a:rPr>
              <a:t>recién nacido</a:t>
            </a:r>
            <a:r>
              <a:rPr lang="es-ES" sz="1650" b="1" i="1" spc="-11" dirty="0">
                <a:solidFill>
                  <a:schemeClr val="bg2">
                    <a:lumMod val="10000"/>
                  </a:schemeClr>
                </a:solidFill>
                <a:latin typeface="+mj-lt"/>
                <a:ea typeface="Cambria" panose="02040503050406030204" pitchFamily="18" charset="0"/>
                <a:cs typeface="Cambria" panose="02040503050406030204" pitchFamily="18" charset="0"/>
              </a:rPr>
              <a:t> </a:t>
            </a:r>
            <a:r>
              <a:rPr lang="es-ES" sz="1650" b="1" i="1" spc="-8" dirty="0">
                <a:solidFill>
                  <a:schemeClr val="bg2">
                    <a:lumMod val="10000"/>
                  </a:schemeClr>
                </a:solidFill>
                <a:latin typeface="+mj-lt"/>
                <a:ea typeface="Cambria" panose="02040503050406030204" pitchFamily="18" charset="0"/>
                <a:cs typeface="Cambria" panose="02040503050406030204" pitchFamily="18" charset="0"/>
              </a:rPr>
              <a:t>en</a:t>
            </a:r>
            <a:r>
              <a:rPr lang="es-ES" sz="1650" b="1" i="1" spc="-11" dirty="0">
                <a:solidFill>
                  <a:schemeClr val="bg2">
                    <a:lumMod val="10000"/>
                  </a:schemeClr>
                </a:solidFill>
                <a:latin typeface="+mj-lt"/>
                <a:ea typeface="Cambria" panose="02040503050406030204" pitchFamily="18" charset="0"/>
                <a:cs typeface="Cambria" panose="02040503050406030204" pitchFamily="18" charset="0"/>
              </a:rPr>
              <a:t> </a:t>
            </a:r>
            <a:r>
              <a:rPr lang="es-ES" sz="1650" b="1" i="1" spc="-8" dirty="0">
                <a:solidFill>
                  <a:schemeClr val="bg2">
                    <a:lumMod val="10000"/>
                  </a:schemeClr>
                </a:solidFill>
                <a:latin typeface="+mj-lt"/>
                <a:ea typeface="Cambria" panose="02040503050406030204" pitchFamily="18" charset="0"/>
                <a:cs typeface="Cambria" panose="02040503050406030204" pitchFamily="18" charset="0"/>
              </a:rPr>
              <a:t>sala</a:t>
            </a:r>
            <a:r>
              <a:rPr lang="es-ES" sz="1650" b="1" i="1" spc="-11" dirty="0">
                <a:solidFill>
                  <a:schemeClr val="bg2">
                    <a:lumMod val="10000"/>
                  </a:schemeClr>
                </a:solidFill>
                <a:latin typeface="+mj-lt"/>
                <a:ea typeface="Cambria" panose="02040503050406030204" pitchFamily="18" charset="0"/>
                <a:cs typeface="Cambria" panose="02040503050406030204" pitchFamily="18" charset="0"/>
              </a:rPr>
              <a:t> </a:t>
            </a:r>
            <a:r>
              <a:rPr lang="es-ES" sz="1650" b="1" i="1" spc="-8" dirty="0">
                <a:solidFill>
                  <a:schemeClr val="bg2">
                    <a:lumMod val="10000"/>
                  </a:schemeClr>
                </a:solidFill>
                <a:latin typeface="+mj-lt"/>
                <a:ea typeface="Cambria" panose="02040503050406030204" pitchFamily="18" charset="0"/>
                <a:cs typeface="Cambria" panose="02040503050406030204" pitchFamily="18" charset="0"/>
              </a:rPr>
              <a:t>de</a:t>
            </a:r>
            <a:r>
              <a:rPr lang="es-ES" sz="1650" b="1" i="1" spc="-11" dirty="0">
                <a:solidFill>
                  <a:schemeClr val="bg2">
                    <a:lumMod val="10000"/>
                  </a:schemeClr>
                </a:solidFill>
                <a:latin typeface="+mj-lt"/>
                <a:ea typeface="Cambria" panose="02040503050406030204" pitchFamily="18" charset="0"/>
                <a:cs typeface="Cambria" panose="02040503050406030204" pitchFamily="18" charset="0"/>
              </a:rPr>
              <a:t> </a:t>
            </a:r>
            <a:r>
              <a:rPr lang="es-ES" sz="1650" b="1" i="1" spc="-8" dirty="0">
                <a:solidFill>
                  <a:schemeClr val="bg2">
                    <a:lumMod val="10000"/>
                  </a:schemeClr>
                </a:solidFill>
                <a:latin typeface="+mj-lt"/>
                <a:ea typeface="Cambria" panose="02040503050406030204" pitchFamily="18" charset="0"/>
                <a:cs typeface="Cambria" panose="02040503050406030204" pitchFamily="18" charset="0"/>
              </a:rPr>
              <a:t>partos/nacimientos</a:t>
            </a:r>
            <a:endParaRPr lang="en-US" sz="1650" b="1" i="1" spc="-8" dirty="0">
              <a:solidFill>
                <a:schemeClr val="bg2">
                  <a:lumMod val="10000"/>
                </a:schemeClr>
              </a:solidFill>
              <a:latin typeface="+mj-lt"/>
              <a:ea typeface="Cambria" panose="02040503050406030204" pitchFamily="18" charset="0"/>
              <a:cs typeface="Cambria" panose="02040503050406030204" pitchFamily="18" charset="0"/>
            </a:endParaRPr>
          </a:p>
        </p:txBody>
      </p:sp>
      <p:pic>
        <p:nvPicPr>
          <p:cNvPr id="5" name="Imagen 4"/>
          <p:cNvPicPr>
            <a:picLocks noChangeAspect="1"/>
          </p:cNvPicPr>
          <p:nvPr/>
        </p:nvPicPr>
        <p:blipFill>
          <a:blip r:embed="rId9"/>
          <a:stretch>
            <a:fillRect/>
          </a:stretch>
        </p:blipFill>
        <p:spPr>
          <a:xfrm>
            <a:off x="8265922" y="1433512"/>
            <a:ext cx="828675" cy="79295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47356980"/>
      </p:ext>
    </p:extLst>
  </p:cSld>
  <p:clrMapOvr>
    <a:masterClrMapping/>
  </p:clrMapOvr>
  <p:transition spd="slow">
    <p:push dir="u"/>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0" y="829297"/>
            <a:ext cx="9144000" cy="5212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10" name="CuadroTexto 9"/>
          <p:cNvSpPr txBox="1"/>
          <p:nvPr/>
        </p:nvSpPr>
        <p:spPr>
          <a:xfrm>
            <a:off x="7390398" y="5489972"/>
            <a:ext cx="1344529"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es-CO" dirty="0"/>
          </a:p>
        </p:txBody>
      </p:sp>
      <p:sp>
        <p:nvSpPr>
          <p:cNvPr id="11" name="CuadroTexto 10"/>
          <p:cNvSpPr txBox="1"/>
          <p:nvPr/>
        </p:nvSpPr>
        <p:spPr>
          <a:xfrm>
            <a:off x="91582" y="898564"/>
            <a:ext cx="3860792" cy="507831"/>
          </a:xfrm>
          <a:prstGeom prst="rect">
            <a:avLst/>
          </a:prstGeom>
          <a:noFill/>
        </p:spPr>
        <p:txBody>
          <a:bodyPr wrap="square" rtlCol="0">
            <a:spAutoFit/>
          </a:bodyPr>
          <a:lstStyle/>
          <a:p>
            <a:r>
              <a:rPr lang="es-ES" sz="2700" dirty="0">
                <a:ln w="0"/>
                <a:solidFill>
                  <a:schemeClr val="bg2">
                    <a:lumMod val="10000"/>
                  </a:schemeClr>
                </a:solidFill>
                <a:effectLst>
                  <a:outerShdw blurRad="38100" dist="19050" dir="2700000" algn="tl" rotWithShape="0">
                    <a:schemeClr val="dk1">
                      <a:alpha val="40000"/>
                    </a:schemeClr>
                  </a:outerShdw>
                </a:effectLst>
              </a:rPr>
              <a:t>Atenciones Incluidas</a:t>
            </a:r>
            <a:endParaRPr lang="es-CO" sz="2700" dirty="0">
              <a:ln w="0"/>
              <a:solidFill>
                <a:schemeClr val="bg2">
                  <a:lumMod val="10000"/>
                </a:schemeClr>
              </a:solidFill>
              <a:effectLst>
                <a:outerShdw blurRad="38100" dist="19050" dir="2700000" algn="tl" rotWithShape="0">
                  <a:schemeClr val="dk1">
                    <a:alpha val="40000"/>
                  </a:schemeClr>
                </a:outerShdw>
              </a:effectLst>
            </a:endParaRPr>
          </a:p>
        </p:txBody>
      </p:sp>
      <p:pic>
        <p:nvPicPr>
          <p:cNvPr id="9" name="Imagen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73376" y="5553993"/>
            <a:ext cx="829444" cy="402643"/>
          </a:xfrm>
          <a:prstGeom prst="rect">
            <a:avLst/>
          </a:prstGeom>
        </p:spPr>
      </p:pic>
      <p:graphicFrame>
        <p:nvGraphicFramePr>
          <p:cNvPr id="8" name="Marcador de contenido 7"/>
          <p:cNvGraphicFramePr>
            <a:graphicFrameLocks noGrp="1"/>
          </p:cNvGraphicFramePr>
          <p:nvPr>
            <p:ph idx="1"/>
            <p:extLst/>
          </p:nvPr>
        </p:nvGraphicFramePr>
        <p:xfrm>
          <a:off x="123480" y="1854052"/>
          <a:ext cx="8018402" cy="360402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Rectángulo 3"/>
          <p:cNvSpPr/>
          <p:nvPr/>
        </p:nvSpPr>
        <p:spPr>
          <a:xfrm>
            <a:off x="911560" y="1375046"/>
            <a:ext cx="7284495" cy="346249"/>
          </a:xfrm>
          <a:prstGeom prst="rect">
            <a:avLst/>
          </a:prstGeom>
        </p:spPr>
        <p:txBody>
          <a:bodyPr wrap="none">
            <a:spAutoFit/>
          </a:bodyPr>
          <a:lstStyle/>
          <a:p>
            <a:pPr lvl="3" algn="r">
              <a:spcBef>
                <a:spcPts val="668"/>
              </a:spcBef>
              <a:spcAft>
                <a:spcPts val="0"/>
              </a:spcAft>
              <a:tabLst>
                <a:tab pos="951548" algn="l"/>
              </a:tabLst>
            </a:pPr>
            <a:r>
              <a:rPr lang="es-ES" sz="1650" b="1" i="1" spc="-8" dirty="0">
                <a:solidFill>
                  <a:schemeClr val="bg2">
                    <a:lumMod val="10000"/>
                  </a:schemeClr>
                </a:solidFill>
                <a:latin typeface="+mj-lt"/>
                <a:ea typeface="Cambria" panose="02040503050406030204" pitchFamily="18" charset="0"/>
                <a:cs typeface="Cambria" panose="02040503050406030204" pitchFamily="18" charset="0"/>
              </a:rPr>
              <a:t>Atención</a:t>
            </a:r>
            <a:r>
              <a:rPr lang="es-ES" sz="1650" b="1" i="1" spc="-15" dirty="0">
                <a:solidFill>
                  <a:schemeClr val="bg2">
                    <a:lumMod val="10000"/>
                  </a:schemeClr>
                </a:solidFill>
                <a:latin typeface="+mj-lt"/>
                <a:ea typeface="Cambria" panose="02040503050406030204" pitchFamily="18" charset="0"/>
                <a:cs typeface="Cambria" panose="02040503050406030204" pitchFamily="18" charset="0"/>
              </a:rPr>
              <a:t> </a:t>
            </a:r>
            <a:r>
              <a:rPr lang="es-ES" sz="1650" b="1" i="1" spc="-8" dirty="0">
                <a:solidFill>
                  <a:schemeClr val="bg2">
                    <a:lumMod val="10000"/>
                  </a:schemeClr>
                </a:solidFill>
                <a:latin typeface="+mj-lt"/>
                <a:ea typeface="Cambria" panose="02040503050406030204" pitchFamily="18" charset="0"/>
                <a:cs typeface="Cambria" panose="02040503050406030204" pitchFamily="18" charset="0"/>
              </a:rPr>
              <a:t>del</a:t>
            </a:r>
            <a:r>
              <a:rPr lang="es-ES" sz="1650" b="1" i="1" spc="-15" dirty="0">
                <a:solidFill>
                  <a:schemeClr val="bg2">
                    <a:lumMod val="10000"/>
                  </a:schemeClr>
                </a:solidFill>
                <a:latin typeface="+mj-lt"/>
                <a:ea typeface="Cambria" panose="02040503050406030204" pitchFamily="18" charset="0"/>
                <a:cs typeface="Cambria" panose="02040503050406030204" pitchFamily="18" charset="0"/>
              </a:rPr>
              <a:t> </a:t>
            </a:r>
            <a:r>
              <a:rPr lang="es-ES" sz="1650" b="1" i="1" spc="-8" dirty="0">
                <a:solidFill>
                  <a:schemeClr val="bg2">
                    <a:lumMod val="10000"/>
                  </a:schemeClr>
                </a:solidFill>
                <a:latin typeface="+mj-lt"/>
                <a:ea typeface="Cambria" panose="02040503050406030204" pitchFamily="18" charset="0"/>
                <a:cs typeface="Cambria" panose="02040503050406030204" pitchFamily="18" charset="0"/>
              </a:rPr>
              <a:t>recién nacido</a:t>
            </a:r>
            <a:r>
              <a:rPr lang="es-ES" sz="1650" b="1" i="1" spc="-11" dirty="0">
                <a:solidFill>
                  <a:schemeClr val="bg2">
                    <a:lumMod val="10000"/>
                  </a:schemeClr>
                </a:solidFill>
                <a:latin typeface="+mj-lt"/>
                <a:ea typeface="Cambria" panose="02040503050406030204" pitchFamily="18" charset="0"/>
                <a:cs typeface="Cambria" panose="02040503050406030204" pitchFamily="18" charset="0"/>
              </a:rPr>
              <a:t> </a:t>
            </a:r>
            <a:r>
              <a:rPr lang="es-ES" sz="1650" b="1" i="1" spc="-8" dirty="0">
                <a:solidFill>
                  <a:schemeClr val="bg2">
                    <a:lumMod val="10000"/>
                  </a:schemeClr>
                </a:solidFill>
                <a:latin typeface="+mj-lt"/>
                <a:ea typeface="Cambria" panose="02040503050406030204" pitchFamily="18" charset="0"/>
                <a:cs typeface="Cambria" panose="02040503050406030204" pitchFamily="18" charset="0"/>
              </a:rPr>
              <a:t>en</a:t>
            </a:r>
            <a:r>
              <a:rPr lang="es-ES" sz="1650" b="1" i="1" spc="-11" dirty="0">
                <a:solidFill>
                  <a:schemeClr val="bg2">
                    <a:lumMod val="10000"/>
                  </a:schemeClr>
                </a:solidFill>
                <a:latin typeface="+mj-lt"/>
                <a:ea typeface="Cambria" panose="02040503050406030204" pitchFamily="18" charset="0"/>
                <a:cs typeface="Cambria" panose="02040503050406030204" pitchFamily="18" charset="0"/>
              </a:rPr>
              <a:t> </a:t>
            </a:r>
            <a:r>
              <a:rPr lang="es-ES" sz="1650" b="1" i="1" spc="-8" dirty="0">
                <a:solidFill>
                  <a:schemeClr val="bg2">
                    <a:lumMod val="10000"/>
                  </a:schemeClr>
                </a:solidFill>
                <a:latin typeface="+mj-lt"/>
                <a:ea typeface="Cambria" panose="02040503050406030204" pitchFamily="18" charset="0"/>
                <a:cs typeface="Cambria" panose="02040503050406030204" pitchFamily="18" charset="0"/>
              </a:rPr>
              <a:t>sala</a:t>
            </a:r>
            <a:r>
              <a:rPr lang="es-ES" sz="1650" b="1" i="1" spc="-11" dirty="0">
                <a:solidFill>
                  <a:schemeClr val="bg2">
                    <a:lumMod val="10000"/>
                  </a:schemeClr>
                </a:solidFill>
                <a:latin typeface="+mj-lt"/>
                <a:ea typeface="Cambria" panose="02040503050406030204" pitchFamily="18" charset="0"/>
                <a:cs typeface="Cambria" panose="02040503050406030204" pitchFamily="18" charset="0"/>
              </a:rPr>
              <a:t> </a:t>
            </a:r>
            <a:r>
              <a:rPr lang="es-ES" sz="1650" b="1" i="1" spc="-8" dirty="0">
                <a:solidFill>
                  <a:schemeClr val="bg2">
                    <a:lumMod val="10000"/>
                  </a:schemeClr>
                </a:solidFill>
                <a:latin typeface="+mj-lt"/>
                <a:ea typeface="Cambria" panose="02040503050406030204" pitchFamily="18" charset="0"/>
                <a:cs typeface="Cambria" panose="02040503050406030204" pitchFamily="18" charset="0"/>
              </a:rPr>
              <a:t>de</a:t>
            </a:r>
            <a:r>
              <a:rPr lang="es-ES" sz="1650" b="1" i="1" spc="-11" dirty="0">
                <a:solidFill>
                  <a:schemeClr val="bg2">
                    <a:lumMod val="10000"/>
                  </a:schemeClr>
                </a:solidFill>
                <a:latin typeface="+mj-lt"/>
                <a:ea typeface="Cambria" panose="02040503050406030204" pitchFamily="18" charset="0"/>
                <a:cs typeface="Cambria" panose="02040503050406030204" pitchFamily="18" charset="0"/>
              </a:rPr>
              <a:t> </a:t>
            </a:r>
            <a:r>
              <a:rPr lang="es-ES" sz="1650" b="1" i="1" spc="-8" dirty="0">
                <a:solidFill>
                  <a:schemeClr val="bg2">
                    <a:lumMod val="10000"/>
                  </a:schemeClr>
                </a:solidFill>
                <a:latin typeface="+mj-lt"/>
                <a:ea typeface="Cambria" panose="02040503050406030204" pitchFamily="18" charset="0"/>
                <a:cs typeface="Cambria" panose="02040503050406030204" pitchFamily="18" charset="0"/>
              </a:rPr>
              <a:t>partos/nacimientos</a:t>
            </a:r>
            <a:endParaRPr lang="en-US" sz="1650" b="1" i="1" spc="-8" dirty="0">
              <a:solidFill>
                <a:schemeClr val="bg2">
                  <a:lumMod val="10000"/>
                </a:schemeClr>
              </a:solidFill>
              <a:latin typeface="+mj-lt"/>
              <a:ea typeface="Cambria" panose="02040503050406030204" pitchFamily="18" charset="0"/>
              <a:cs typeface="Cambria" panose="02040503050406030204" pitchFamily="18" charset="0"/>
            </a:endParaRPr>
          </a:p>
        </p:txBody>
      </p:sp>
      <p:pic>
        <p:nvPicPr>
          <p:cNvPr id="5" name="Imagen 4"/>
          <p:cNvPicPr>
            <a:picLocks noChangeAspect="1"/>
          </p:cNvPicPr>
          <p:nvPr/>
        </p:nvPicPr>
        <p:blipFill>
          <a:blip r:embed="rId9"/>
          <a:stretch>
            <a:fillRect/>
          </a:stretch>
        </p:blipFill>
        <p:spPr>
          <a:xfrm>
            <a:off x="8265922" y="1433512"/>
            <a:ext cx="828675" cy="79295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260091428"/>
      </p:ext>
    </p:extLst>
  </p:cSld>
  <p:clrMapOvr>
    <a:masterClrMapping/>
  </p:clrMapOvr>
  <p:transition spd="slow">
    <p:push dir="u"/>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0" y="829297"/>
            <a:ext cx="9144000" cy="5212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10" name="CuadroTexto 9"/>
          <p:cNvSpPr txBox="1"/>
          <p:nvPr/>
        </p:nvSpPr>
        <p:spPr>
          <a:xfrm>
            <a:off x="7390398" y="5489972"/>
            <a:ext cx="1344529"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es-CO" dirty="0"/>
          </a:p>
        </p:txBody>
      </p:sp>
      <p:sp>
        <p:nvSpPr>
          <p:cNvPr id="11" name="CuadroTexto 10"/>
          <p:cNvSpPr txBox="1"/>
          <p:nvPr/>
        </p:nvSpPr>
        <p:spPr>
          <a:xfrm>
            <a:off x="91582" y="898564"/>
            <a:ext cx="3860792" cy="507831"/>
          </a:xfrm>
          <a:prstGeom prst="rect">
            <a:avLst/>
          </a:prstGeom>
          <a:noFill/>
        </p:spPr>
        <p:txBody>
          <a:bodyPr wrap="square" rtlCol="0">
            <a:spAutoFit/>
          </a:bodyPr>
          <a:lstStyle/>
          <a:p>
            <a:r>
              <a:rPr lang="es-ES" sz="2700" dirty="0">
                <a:ln w="0"/>
                <a:solidFill>
                  <a:schemeClr val="bg2">
                    <a:lumMod val="10000"/>
                  </a:schemeClr>
                </a:solidFill>
                <a:effectLst>
                  <a:outerShdw blurRad="38100" dist="19050" dir="2700000" algn="tl" rotWithShape="0">
                    <a:schemeClr val="dk1">
                      <a:alpha val="40000"/>
                    </a:schemeClr>
                  </a:outerShdw>
                </a:effectLst>
              </a:rPr>
              <a:t>Atenciones Incluidas</a:t>
            </a:r>
            <a:endParaRPr lang="es-CO" sz="2700" dirty="0">
              <a:ln w="0"/>
              <a:solidFill>
                <a:schemeClr val="bg2">
                  <a:lumMod val="10000"/>
                </a:schemeClr>
              </a:solidFill>
              <a:effectLst>
                <a:outerShdw blurRad="38100" dist="19050" dir="2700000" algn="tl" rotWithShape="0">
                  <a:schemeClr val="dk1">
                    <a:alpha val="40000"/>
                  </a:schemeClr>
                </a:outerShdw>
              </a:effectLst>
            </a:endParaRPr>
          </a:p>
        </p:txBody>
      </p:sp>
      <p:graphicFrame>
        <p:nvGraphicFramePr>
          <p:cNvPr id="8" name="Marcador de contenido 7"/>
          <p:cNvGraphicFramePr>
            <a:graphicFrameLocks noGrp="1"/>
          </p:cNvGraphicFramePr>
          <p:nvPr>
            <p:ph idx="1"/>
            <p:extLst/>
          </p:nvPr>
        </p:nvGraphicFramePr>
        <p:xfrm>
          <a:off x="207335" y="1846078"/>
          <a:ext cx="7934546" cy="36119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ángulo 3"/>
          <p:cNvSpPr/>
          <p:nvPr/>
        </p:nvSpPr>
        <p:spPr>
          <a:xfrm>
            <a:off x="911560" y="1375046"/>
            <a:ext cx="7284495" cy="346249"/>
          </a:xfrm>
          <a:prstGeom prst="rect">
            <a:avLst/>
          </a:prstGeom>
        </p:spPr>
        <p:txBody>
          <a:bodyPr wrap="none">
            <a:spAutoFit/>
          </a:bodyPr>
          <a:lstStyle/>
          <a:p>
            <a:pPr lvl="3" algn="r">
              <a:spcBef>
                <a:spcPts val="668"/>
              </a:spcBef>
              <a:spcAft>
                <a:spcPts val="0"/>
              </a:spcAft>
              <a:tabLst>
                <a:tab pos="951548" algn="l"/>
              </a:tabLst>
            </a:pPr>
            <a:r>
              <a:rPr lang="es-ES" sz="1650" b="1" i="1" spc="-8" dirty="0">
                <a:solidFill>
                  <a:schemeClr val="bg2">
                    <a:lumMod val="10000"/>
                  </a:schemeClr>
                </a:solidFill>
                <a:latin typeface="+mj-lt"/>
                <a:ea typeface="Cambria" panose="02040503050406030204" pitchFamily="18" charset="0"/>
                <a:cs typeface="Cambria" panose="02040503050406030204" pitchFamily="18" charset="0"/>
              </a:rPr>
              <a:t>Atención</a:t>
            </a:r>
            <a:r>
              <a:rPr lang="es-ES" sz="1650" b="1" i="1" spc="-15" dirty="0">
                <a:solidFill>
                  <a:schemeClr val="bg2">
                    <a:lumMod val="10000"/>
                  </a:schemeClr>
                </a:solidFill>
                <a:latin typeface="+mj-lt"/>
                <a:ea typeface="Cambria" panose="02040503050406030204" pitchFamily="18" charset="0"/>
                <a:cs typeface="Cambria" panose="02040503050406030204" pitchFamily="18" charset="0"/>
              </a:rPr>
              <a:t> </a:t>
            </a:r>
            <a:r>
              <a:rPr lang="es-ES" sz="1650" b="1" i="1" spc="-8" dirty="0">
                <a:solidFill>
                  <a:schemeClr val="bg2">
                    <a:lumMod val="10000"/>
                  </a:schemeClr>
                </a:solidFill>
                <a:latin typeface="+mj-lt"/>
                <a:ea typeface="Cambria" panose="02040503050406030204" pitchFamily="18" charset="0"/>
                <a:cs typeface="Cambria" panose="02040503050406030204" pitchFamily="18" charset="0"/>
              </a:rPr>
              <a:t>del</a:t>
            </a:r>
            <a:r>
              <a:rPr lang="es-ES" sz="1650" b="1" i="1" spc="-15" dirty="0">
                <a:solidFill>
                  <a:schemeClr val="bg2">
                    <a:lumMod val="10000"/>
                  </a:schemeClr>
                </a:solidFill>
                <a:latin typeface="+mj-lt"/>
                <a:ea typeface="Cambria" panose="02040503050406030204" pitchFamily="18" charset="0"/>
                <a:cs typeface="Cambria" panose="02040503050406030204" pitchFamily="18" charset="0"/>
              </a:rPr>
              <a:t> </a:t>
            </a:r>
            <a:r>
              <a:rPr lang="es-ES" sz="1650" b="1" i="1" spc="-8" dirty="0">
                <a:solidFill>
                  <a:schemeClr val="bg2">
                    <a:lumMod val="10000"/>
                  </a:schemeClr>
                </a:solidFill>
                <a:latin typeface="+mj-lt"/>
                <a:ea typeface="Cambria" panose="02040503050406030204" pitchFamily="18" charset="0"/>
                <a:cs typeface="Cambria" panose="02040503050406030204" pitchFamily="18" charset="0"/>
              </a:rPr>
              <a:t>recién nacido</a:t>
            </a:r>
            <a:r>
              <a:rPr lang="es-ES" sz="1650" b="1" i="1" spc="-11" dirty="0">
                <a:solidFill>
                  <a:schemeClr val="bg2">
                    <a:lumMod val="10000"/>
                  </a:schemeClr>
                </a:solidFill>
                <a:latin typeface="+mj-lt"/>
                <a:ea typeface="Cambria" panose="02040503050406030204" pitchFamily="18" charset="0"/>
                <a:cs typeface="Cambria" panose="02040503050406030204" pitchFamily="18" charset="0"/>
              </a:rPr>
              <a:t> </a:t>
            </a:r>
            <a:r>
              <a:rPr lang="es-ES" sz="1650" b="1" i="1" spc="-8" dirty="0">
                <a:solidFill>
                  <a:schemeClr val="bg2">
                    <a:lumMod val="10000"/>
                  </a:schemeClr>
                </a:solidFill>
                <a:latin typeface="+mj-lt"/>
                <a:ea typeface="Cambria" panose="02040503050406030204" pitchFamily="18" charset="0"/>
                <a:cs typeface="Cambria" panose="02040503050406030204" pitchFamily="18" charset="0"/>
              </a:rPr>
              <a:t>en</a:t>
            </a:r>
            <a:r>
              <a:rPr lang="es-ES" sz="1650" b="1" i="1" spc="-11" dirty="0">
                <a:solidFill>
                  <a:schemeClr val="bg2">
                    <a:lumMod val="10000"/>
                  </a:schemeClr>
                </a:solidFill>
                <a:latin typeface="+mj-lt"/>
                <a:ea typeface="Cambria" panose="02040503050406030204" pitchFamily="18" charset="0"/>
                <a:cs typeface="Cambria" panose="02040503050406030204" pitchFamily="18" charset="0"/>
              </a:rPr>
              <a:t> </a:t>
            </a:r>
            <a:r>
              <a:rPr lang="es-ES" sz="1650" b="1" i="1" spc="-8" dirty="0">
                <a:solidFill>
                  <a:schemeClr val="bg2">
                    <a:lumMod val="10000"/>
                  </a:schemeClr>
                </a:solidFill>
                <a:latin typeface="+mj-lt"/>
                <a:ea typeface="Cambria" panose="02040503050406030204" pitchFamily="18" charset="0"/>
                <a:cs typeface="Cambria" panose="02040503050406030204" pitchFamily="18" charset="0"/>
              </a:rPr>
              <a:t>sala</a:t>
            </a:r>
            <a:r>
              <a:rPr lang="es-ES" sz="1650" b="1" i="1" spc="-11" dirty="0">
                <a:solidFill>
                  <a:schemeClr val="bg2">
                    <a:lumMod val="10000"/>
                  </a:schemeClr>
                </a:solidFill>
                <a:latin typeface="+mj-lt"/>
                <a:ea typeface="Cambria" panose="02040503050406030204" pitchFamily="18" charset="0"/>
                <a:cs typeface="Cambria" panose="02040503050406030204" pitchFamily="18" charset="0"/>
              </a:rPr>
              <a:t> </a:t>
            </a:r>
            <a:r>
              <a:rPr lang="es-ES" sz="1650" b="1" i="1" spc="-8" dirty="0">
                <a:solidFill>
                  <a:schemeClr val="bg2">
                    <a:lumMod val="10000"/>
                  </a:schemeClr>
                </a:solidFill>
                <a:latin typeface="+mj-lt"/>
                <a:ea typeface="Cambria" panose="02040503050406030204" pitchFamily="18" charset="0"/>
                <a:cs typeface="Cambria" panose="02040503050406030204" pitchFamily="18" charset="0"/>
              </a:rPr>
              <a:t>de</a:t>
            </a:r>
            <a:r>
              <a:rPr lang="es-ES" sz="1650" b="1" i="1" spc="-11" dirty="0">
                <a:solidFill>
                  <a:schemeClr val="bg2">
                    <a:lumMod val="10000"/>
                  </a:schemeClr>
                </a:solidFill>
                <a:latin typeface="+mj-lt"/>
                <a:ea typeface="Cambria" panose="02040503050406030204" pitchFamily="18" charset="0"/>
                <a:cs typeface="Cambria" panose="02040503050406030204" pitchFamily="18" charset="0"/>
              </a:rPr>
              <a:t> </a:t>
            </a:r>
            <a:r>
              <a:rPr lang="es-ES" sz="1650" b="1" i="1" spc="-8" dirty="0">
                <a:solidFill>
                  <a:schemeClr val="bg2">
                    <a:lumMod val="10000"/>
                  </a:schemeClr>
                </a:solidFill>
                <a:latin typeface="+mj-lt"/>
                <a:ea typeface="Cambria" panose="02040503050406030204" pitchFamily="18" charset="0"/>
                <a:cs typeface="Cambria" panose="02040503050406030204" pitchFamily="18" charset="0"/>
              </a:rPr>
              <a:t>partos/nacimientos</a:t>
            </a:r>
            <a:endParaRPr lang="en-US" sz="1650" b="1" i="1" spc="-8" dirty="0">
              <a:solidFill>
                <a:schemeClr val="bg2">
                  <a:lumMod val="10000"/>
                </a:schemeClr>
              </a:solidFill>
              <a:latin typeface="+mj-lt"/>
              <a:ea typeface="Cambria" panose="02040503050406030204" pitchFamily="18" charset="0"/>
              <a:cs typeface="Cambria" panose="02040503050406030204" pitchFamily="18" charset="0"/>
            </a:endParaRPr>
          </a:p>
        </p:txBody>
      </p:sp>
      <p:pic>
        <p:nvPicPr>
          <p:cNvPr id="5" name="Imagen 4"/>
          <p:cNvPicPr>
            <a:picLocks noChangeAspect="1"/>
          </p:cNvPicPr>
          <p:nvPr/>
        </p:nvPicPr>
        <p:blipFill>
          <a:blip r:embed="rId8"/>
          <a:stretch>
            <a:fillRect/>
          </a:stretch>
        </p:blipFill>
        <p:spPr>
          <a:xfrm>
            <a:off x="8265922" y="1433512"/>
            <a:ext cx="828675" cy="79295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902905971"/>
      </p:ext>
    </p:extLst>
  </p:cSld>
  <p:clrMapOvr>
    <a:masterClrMapping/>
  </p:clrMapOvr>
  <p:transition spd="slow">
    <p:push dir="u"/>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0" y="857250"/>
            <a:ext cx="9144000" cy="5212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10" name="CuadroTexto 9"/>
          <p:cNvSpPr txBox="1"/>
          <p:nvPr/>
        </p:nvSpPr>
        <p:spPr>
          <a:xfrm>
            <a:off x="7390398" y="5489972"/>
            <a:ext cx="1344529"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es-CO" dirty="0"/>
          </a:p>
        </p:txBody>
      </p:sp>
      <p:sp>
        <p:nvSpPr>
          <p:cNvPr id="11" name="CuadroTexto 10"/>
          <p:cNvSpPr txBox="1"/>
          <p:nvPr/>
        </p:nvSpPr>
        <p:spPr>
          <a:xfrm>
            <a:off x="320040" y="285398"/>
            <a:ext cx="3860792" cy="507831"/>
          </a:xfrm>
          <a:prstGeom prst="rect">
            <a:avLst/>
          </a:prstGeom>
          <a:noFill/>
        </p:spPr>
        <p:txBody>
          <a:bodyPr wrap="square" rtlCol="0">
            <a:spAutoFit/>
          </a:bodyPr>
          <a:lstStyle/>
          <a:p>
            <a:r>
              <a:rPr lang="es-ES" sz="2700" dirty="0">
                <a:ln w="0"/>
                <a:solidFill>
                  <a:schemeClr val="bg2">
                    <a:lumMod val="10000"/>
                  </a:schemeClr>
                </a:solidFill>
                <a:effectLst>
                  <a:outerShdw blurRad="38100" dist="19050" dir="2700000" algn="tl" rotWithShape="0">
                    <a:schemeClr val="dk1">
                      <a:alpha val="40000"/>
                    </a:schemeClr>
                  </a:outerShdw>
                </a:effectLst>
              </a:rPr>
              <a:t>Atenciones Incluidas</a:t>
            </a:r>
            <a:endParaRPr lang="es-CO" sz="2700" dirty="0">
              <a:ln w="0"/>
              <a:solidFill>
                <a:schemeClr val="bg2">
                  <a:lumMod val="10000"/>
                </a:schemeClr>
              </a:solidFill>
              <a:effectLst>
                <a:outerShdw blurRad="38100" dist="19050" dir="2700000" algn="tl" rotWithShape="0">
                  <a:schemeClr val="dk1">
                    <a:alpha val="40000"/>
                  </a:schemeClr>
                </a:outerShdw>
              </a:effectLst>
            </a:endParaRPr>
          </a:p>
        </p:txBody>
      </p:sp>
      <p:pic>
        <p:nvPicPr>
          <p:cNvPr id="9" name="Imagen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73376" y="5553993"/>
            <a:ext cx="829444" cy="402643"/>
          </a:xfrm>
          <a:prstGeom prst="rect">
            <a:avLst/>
          </a:prstGeom>
        </p:spPr>
      </p:pic>
      <p:pic>
        <p:nvPicPr>
          <p:cNvPr id="5" name="Imagen 4"/>
          <p:cNvPicPr>
            <a:picLocks noChangeAspect="1"/>
          </p:cNvPicPr>
          <p:nvPr/>
        </p:nvPicPr>
        <p:blipFill>
          <a:blip r:embed="rId4"/>
          <a:stretch>
            <a:fillRect/>
          </a:stretch>
        </p:blipFill>
        <p:spPr>
          <a:xfrm>
            <a:off x="8273376" y="1442479"/>
            <a:ext cx="829444" cy="81668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 name="Marcador de contenido 1"/>
          <p:cNvSpPr>
            <a:spLocks noGrp="1"/>
          </p:cNvSpPr>
          <p:nvPr>
            <p:ph idx="1"/>
          </p:nvPr>
        </p:nvSpPr>
        <p:spPr>
          <a:xfrm>
            <a:off x="-41180" y="1378458"/>
            <a:ext cx="9144000" cy="5064443"/>
          </a:xfrm>
        </p:spPr>
        <p:txBody>
          <a:bodyPr>
            <a:normAutofit fontScale="25000" lnSpcReduction="20000"/>
          </a:bodyPr>
          <a:lstStyle/>
          <a:p>
            <a:pPr algn="just"/>
            <a:r>
              <a:rPr lang="es-ES" sz="5600" b="1" dirty="0"/>
              <a:t>Cuidados durante las primeras veinticuatro horas de vida.  primeros 90 minutos de vida  </a:t>
            </a:r>
            <a:endParaRPr lang="es-CO" sz="5600" b="1" dirty="0"/>
          </a:p>
          <a:p>
            <a:pPr lvl="0" algn="just"/>
            <a:r>
              <a:rPr lang="es-ES" sz="5600" b="1" dirty="0" smtClean="0"/>
              <a:t>Realizar </a:t>
            </a:r>
            <a:r>
              <a:rPr lang="es-ES" sz="5600" b="1" dirty="0"/>
              <a:t>examen físico completo por profesional de medicina o especialista en pediatría</a:t>
            </a:r>
            <a:r>
              <a:rPr lang="es-ES" sz="5600" dirty="0"/>
              <a:t>: </a:t>
            </a:r>
            <a:endParaRPr lang="es-CO" sz="5600" dirty="0"/>
          </a:p>
          <a:p>
            <a:pPr lvl="0" algn="just"/>
            <a:r>
              <a:rPr lang="es-ES" sz="5600" b="1" dirty="0"/>
              <a:t>Control de signos vitales</a:t>
            </a:r>
            <a:r>
              <a:rPr lang="es-ES" sz="5600" dirty="0"/>
              <a:t> nacido</a:t>
            </a:r>
            <a:r>
              <a:rPr lang="es-ES" sz="5600" dirty="0" smtClean="0"/>
              <a:t>. Y cada 6 horas la </a:t>
            </a:r>
            <a:r>
              <a:rPr lang="es-ES" sz="5600" dirty="0"/>
              <a:t>tensión arterial en las cuatro extremidades con el objeto de encontrar hipertensión arterial generalizada o de predominio en miembros superiores respecto de los miembros inferiores, como medida para el tamizaje de coartación aórtica.</a:t>
            </a:r>
            <a:r>
              <a:rPr lang="es-ES" sz="5600" dirty="0" smtClean="0"/>
              <a:t> </a:t>
            </a:r>
            <a:endParaRPr lang="es-CO" sz="5600" dirty="0"/>
          </a:p>
          <a:p>
            <a:pPr lvl="0" algn="just"/>
            <a:r>
              <a:rPr lang="es-ES" sz="5600" b="1" dirty="0"/>
              <a:t>Vigilar condiciones higiénicas y del vestido</a:t>
            </a:r>
            <a:r>
              <a:rPr lang="es-ES" sz="5600" dirty="0"/>
              <a:t>.</a:t>
            </a:r>
            <a:endParaRPr lang="es-CO" sz="5600" b="1" dirty="0"/>
          </a:p>
          <a:p>
            <a:pPr lvl="0" algn="just"/>
            <a:r>
              <a:rPr lang="es-ES" sz="5600" b="1" dirty="0"/>
              <a:t>Revisar los resultados </a:t>
            </a:r>
            <a:endParaRPr lang="es-CO" sz="5600" dirty="0"/>
          </a:p>
          <a:p>
            <a:pPr lvl="0" algn="just"/>
            <a:r>
              <a:rPr lang="es-ES" sz="5600" b="1" dirty="0"/>
              <a:t>Vacunar: </a:t>
            </a:r>
            <a:r>
              <a:rPr lang="es-ES" sz="5600" b="1" dirty="0" smtClean="0"/>
              <a:t>BCG HB </a:t>
            </a:r>
            <a:endParaRPr lang="es-CO" sz="5600" dirty="0"/>
          </a:p>
          <a:p>
            <a:pPr lvl="0" algn="just"/>
            <a:r>
              <a:rPr lang="es-ES" sz="5600" b="1" dirty="0"/>
              <a:t>Realizar tamizaje de cardiopatía congénita: </a:t>
            </a:r>
            <a:r>
              <a:rPr lang="es-ES" sz="5600" dirty="0"/>
              <a:t>se debe realizar a las 24 horas de nacido antes del egreso hospitalario y en caso de continuar en el hospital, a las 48 horas de edad nuevamente. Se debe hacer con pulso oximetría </a:t>
            </a:r>
            <a:r>
              <a:rPr lang="es-ES" sz="5600" dirty="0" err="1"/>
              <a:t>preductal</a:t>
            </a:r>
            <a:r>
              <a:rPr lang="es-ES" sz="5600" dirty="0"/>
              <a:t> (en miembro superior derecho) y post-ductal (en miembros inferiores). Se considerará anormal cuando se registre una diferencia mayor a 3% en la saturación de oxígeno entre estas medidas, o cuando esta se encuentre en un nivel menor a 90%. </a:t>
            </a:r>
            <a:endParaRPr lang="es-CO" sz="5600" dirty="0"/>
          </a:p>
          <a:p>
            <a:pPr lvl="0" algn="just"/>
            <a:r>
              <a:rPr lang="es-ES" sz="5600" b="1" dirty="0"/>
              <a:t>Realizar tamizaje visual: </a:t>
            </a:r>
            <a:r>
              <a:rPr lang="es-ES" sz="5600" dirty="0"/>
              <a:t>se debe realizar con las técnicas semiológicas básicas de inspección ocular y realización de reflejo rojo retiniano. </a:t>
            </a:r>
            <a:endParaRPr lang="es-CO" sz="5600" dirty="0"/>
          </a:p>
          <a:p>
            <a:pPr lvl="0" algn="just"/>
            <a:r>
              <a:rPr lang="es-ES" sz="5600" b="1" dirty="0"/>
              <a:t>Realizar tamizaje auditivo: </a:t>
            </a:r>
            <a:r>
              <a:rPr lang="es-ES" sz="5600" dirty="0"/>
              <a:t>el tamizaje auditivo neonatal es de carácter obligatorio. Debe hacerse con Emisiones </a:t>
            </a:r>
            <a:r>
              <a:rPr lang="es-ES" sz="5600" dirty="0" err="1"/>
              <a:t>Otoacústicas</a:t>
            </a:r>
            <a:r>
              <a:rPr lang="es-ES" sz="5600" dirty="0"/>
              <a:t> (</a:t>
            </a:r>
            <a:r>
              <a:rPr lang="es-ES" sz="5600" dirty="0" err="1"/>
              <a:t>EOA</a:t>
            </a:r>
            <a:r>
              <a:rPr lang="es-ES" sz="5600" dirty="0"/>
              <a:t>) </a:t>
            </a:r>
            <a:r>
              <a:rPr lang="es-ES" sz="5600" dirty="0" smtClean="0"/>
              <a:t>24 horas antes del egreso del paciente </a:t>
            </a:r>
            <a:endParaRPr lang="es-CO" sz="5600" dirty="0" smtClean="0"/>
          </a:p>
          <a:p>
            <a:pPr lvl="0" algn="just"/>
            <a:r>
              <a:rPr lang="es-ES" sz="5600" b="1" dirty="0" smtClean="0"/>
              <a:t>Realizar </a:t>
            </a:r>
            <a:r>
              <a:rPr lang="es-ES" sz="5600" b="1" dirty="0"/>
              <a:t>tamizaje </a:t>
            </a:r>
            <a:r>
              <a:rPr lang="es-ES" sz="5600" b="1" dirty="0" smtClean="0"/>
              <a:t> de </a:t>
            </a:r>
            <a:r>
              <a:rPr lang="es-ES" sz="5600" b="1" dirty="0"/>
              <a:t>errores innatos del </a:t>
            </a:r>
            <a:r>
              <a:rPr lang="es-ES" sz="5600" b="1" dirty="0" smtClean="0"/>
              <a:t>metabolismo: </a:t>
            </a:r>
            <a:r>
              <a:rPr lang="es-ES" sz="5600" dirty="0" err="1" smtClean="0"/>
              <a:t>TSH</a:t>
            </a:r>
            <a:r>
              <a:rPr lang="es-ES" sz="5600" dirty="0" smtClean="0"/>
              <a:t> </a:t>
            </a:r>
            <a:endParaRPr lang="es-CO" sz="5600" dirty="0"/>
          </a:p>
          <a:p>
            <a:pPr lvl="0" algn="just"/>
            <a:r>
              <a:rPr lang="es-ES" sz="5600" b="1" dirty="0"/>
              <a:t>Iniciar suplementación de hierro: </a:t>
            </a:r>
            <a:r>
              <a:rPr lang="es-ES" sz="5600" dirty="0"/>
              <a:t>se iniciará suplementación de hierro elemental</a:t>
            </a:r>
            <a:endParaRPr lang="es-CO" sz="5600" dirty="0"/>
          </a:p>
          <a:p>
            <a:pPr lvl="0" algn="just"/>
            <a:r>
              <a:rPr lang="es-ES" sz="5600" b="1" dirty="0" smtClean="0"/>
              <a:t>Educar </a:t>
            </a:r>
            <a:r>
              <a:rPr lang="es-ES" sz="5600" b="1" dirty="0"/>
              <a:t>a los padres y acompañantes sobre los cuidados del recién nacido y </a:t>
            </a:r>
            <a:r>
              <a:rPr lang="es-ES" sz="5600" b="1" dirty="0" smtClean="0"/>
              <a:t>sobre</a:t>
            </a:r>
            <a:endParaRPr lang="es-CO" sz="5600" dirty="0"/>
          </a:p>
          <a:p>
            <a:pPr lvl="0" algn="just"/>
            <a:r>
              <a:rPr lang="es-ES" sz="5600" dirty="0"/>
              <a:t>Entregar el </a:t>
            </a:r>
            <a:r>
              <a:rPr lang="es-ES" sz="5600" b="1" dirty="0"/>
              <a:t>certificado de recién nacido vivo y </a:t>
            </a:r>
            <a:r>
              <a:rPr lang="es-ES" sz="5600" dirty="0"/>
              <a:t>orientar acerca de la expedición del </a:t>
            </a:r>
            <a:r>
              <a:rPr lang="es-ES" sz="5600" b="1" dirty="0"/>
              <a:t>registro civil</a:t>
            </a:r>
            <a:r>
              <a:rPr lang="es-ES" sz="5600" dirty="0"/>
              <a:t>.</a:t>
            </a:r>
            <a:endParaRPr lang="es-CO" sz="5600" dirty="0"/>
          </a:p>
          <a:p>
            <a:pPr lvl="0" algn="just"/>
            <a:r>
              <a:rPr lang="es-ES" sz="5600" b="1" dirty="0"/>
              <a:t>En caso de tratarse de un recién nacido hijo de padres sin aseguramiento</a:t>
            </a:r>
            <a:r>
              <a:rPr lang="es-ES" sz="5600" dirty="0"/>
              <a:t>, </a:t>
            </a:r>
            <a:endParaRPr lang="es-CO" sz="5600" dirty="0"/>
          </a:p>
          <a:p>
            <a:pPr lvl="0" algn="just"/>
            <a:r>
              <a:rPr lang="es-ES" sz="5600" b="1" dirty="0"/>
              <a:t>Remitir al recién nacido </a:t>
            </a:r>
            <a:endParaRPr lang="es-CO" sz="5600" dirty="0"/>
          </a:p>
          <a:p>
            <a:endParaRPr lang="es-CO" dirty="0"/>
          </a:p>
        </p:txBody>
      </p:sp>
    </p:spTree>
    <p:extLst>
      <p:ext uri="{BB962C8B-B14F-4D97-AF65-F5344CB8AC3E}">
        <p14:creationId xmlns:p14="http://schemas.microsoft.com/office/powerpoint/2010/main" val="2057586589"/>
      </p:ext>
    </p:extLst>
  </p:cSld>
  <p:clrMapOvr>
    <a:masterClrMapping/>
  </p:clrMapOvr>
  <p:transition spd="slow">
    <p:push dir="u"/>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0" y="857250"/>
            <a:ext cx="9144000" cy="5212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10" name="CuadroTexto 9"/>
          <p:cNvSpPr txBox="1"/>
          <p:nvPr/>
        </p:nvSpPr>
        <p:spPr>
          <a:xfrm>
            <a:off x="7390398" y="5489972"/>
            <a:ext cx="1344529"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es-CO" dirty="0"/>
          </a:p>
        </p:txBody>
      </p:sp>
      <p:sp>
        <p:nvSpPr>
          <p:cNvPr id="11" name="CuadroTexto 10"/>
          <p:cNvSpPr txBox="1"/>
          <p:nvPr/>
        </p:nvSpPr>
        <p:spPr>
          <a:xfrm>
            <a:off x="91582" y="898564"/>
            <a:ext cx="3860792" cy="507831"/>
          </a:xfrm>
          <a:prstGeom prst="rect">
            <a:avLst/>
          </a:prstGeom>
          <a:noFill/>
        </p:spPr>
        <p:txBody>
          <a:bodyPr wrap="square" rtlCol="0">
            <a:spAutoFit/>
          </a:bodyPr>
          <a:lstStyle/>
          <a:p>
            <a:r>
              <a:rPr lang="es-ES" sz="2700" dirty="0">
                <a:ln w="0"/>
                <a:solidFill>
                  <a:schemeClr val="bg2">
                    <a:lumMod val="10000"/>
                  </a:schemeClr>
                </a:solidFill>
                <a:effectLst>
                  <a:outerShdw blurRad="38100" dist="19050" dir="2700000" algn="tl" rotWithShape="0">
                    <a:schemeClr val="dk1">
                      <a:alpha val="40000"/>
                    </a:schemeClr>
                  </a:outerShdw>
                </a:effectLst>
              </a:rPr>
              <a:t>Atenciones Incluidas</a:t>
            </a:r>
            <a:endParaRPr lang="es-CO" sz="2700" dirty="0">
              <a:ln w="0"/>
              <a:solidFill>
                <a:schemeClr val="bg2">
                  <a:lumMod val="10000"/>
                </a:schemeClr>
              </a:solidFill>
              <a:effectLst>
                <a:outerShdw blurRad="38100" dist="19050" dir="2700000" algn="tl" rotWithShape="0">
                  <a:schemeClr val="dk1">
                    <a:alpha val="40000"/>
                  </a:schemeClr>
                </a:outerShdw>
              </a:effectLst>
            </a:endParaRPr>
          </a:p>
        </p:txBody>
      </p:sp>
      <p:graphicFrame>
        <p:nvGraphicFramePr>
          <p:cNvPr id="3" name="Marcador de contenido 2"/>
          <p:cNvGraphicFramePr>
            <a:graphicFrameLocks noGrp="1"/>
          </p:cNvGraphicFramePr>
          <p:nvPr>
            <p:ph idx="1"/>
            <p:extLst>
              <p:ext uri="{D42A27DB-BD31-4B8C-83A1-F6EECF244321}">
                <p14:modId xmlns:p14="http://schemas.microsoft.com/office/powerpoint/2010/main" val="2927846793"/>
              </p:ext>
            </p:extLst>
          </p:nvPr>
        </p:nvGraphicFramePr>
        <p:xfrm>
          <a:off x="207859" y="1901899"/>
          <a:ext cx="7758585" cy="34844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ángulo 4"/>
          <p:cNvSpPr/>
          <p:nvPr/>
        </p:nvSpPr>
        <p:spPr>
          <a:xfrm>
            <a:off x="5531126" y="1425466"/>
            <a:ext cx="2594963" cy="346249"/>
          </a:xfrm>
          <a:prstGeom prst="rect">
            <a:avLst/>
          </a:prstGeom>
        </p:spPr>
        <p:txBody>
          <a:bodyPr wrap="square">
            <a:spAutoFit/>
          </a:bodyPr>
          <a:lstStyle/>
          <a:p>
            <a:pPr algn="r"/>
            <a:r>
              <a:rPr lang="es-ES" sz="1650" i="1" dirty="0">
                <a:solidFill>
                  <a:schemeClr val="bg2">
                    <a:lumMod val="10000"/>
                  </a:schemeClr>
                </a:solidFill>
                <a:latin typeface="+mj-lt"/>
                <a:ea typeface="Arial MT"/>
                <a:cs typeface="Arial MT"/>
              </a:rPr>
              <a:t>Egreso hospitalario</a:t>
            </a:r>
            <a:endParaRPr lang="es-CO" sz="1650" i="1" dirty="0">
              <a:solidFill>
                <a:schemeClr val="bg2">
                  <a:lumMod val="10000"/>
                </a:schemeClr>
              </a:solidFill>
              <a:latin typeface="+mj-lt"/>
            </a:endParaRPr>
          </a:p>
        </p:txBody>
      </p:sp>
      <p:pic>
        <p:nvPicPr>
          <p:cNvPr id="4" name="Imagen 3"/>
          <p:cNvPicPr>
            <a:picLocks noChangeAspect="1"/>
          </p:cNvPicPr>
          <p:nvPr/>
        </p:nvPicPr>
        <p:blipFill>
          <a:blip r:embed="rId8"/>
          <a:stretch>
            <a:fillRect/>
          </a:stretch>
        </p:blipFill>
        <p:spPr>
          <a:xfrm>
            <a:off x="8251014" y="1447507"/>
            <a:ext cx="829444" cy="82944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336813279"/>
      </p:ext>
    </p:extLst>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7120</TotalTime>
  <Words>6972</Words>
  <Application>Microsoft Office PowerPoint</Application>
  <PresentationFormat>Presentación en pantalla (4:3)</PresentationFormat>
  <Paragraphs>604</Paragraphs>
  <Slides>50</Slides>
  <Notes>34</Notes>
  <HiddenSlides>0</HiddenSlides>
  <MMClips>0</MMClips>
  <ScaleCrop>false</ScaleCrop>
  <HeadingPairs>
    <vt:vector size="6" baseType="variant">
      <vt:variant>
        <vt:lpstr>Fuentes usadas</vt:lpstr>
      </vt:variant>
      <vt:variant>
        <vt:i4>11</vt:i4>
      </vt:variant>
      <vt:variant>
        <vt:lpstr>Tema</vt:lpstr>
      </vt:variant>
      <vt:variant>
        <vt:i4>1</vt:i4>
      </vt:variant>
      <vt:variant>
        <vt:lpstr>Títulos de diapositiva</vt:lpstr>
      </vt:variant>
      <vt:variant>
        <vt:i4>50</vt:i4>
      </vt:variant>
    </vt:vector>
  </HeadingPairs>
  <TitlesOfParts>
    <vt:vector size="62" baseType="lpstr">
      <vt:lpstr>Aharoni</vt:lpstr>
      <vt:lpstr>Arial</vt:lpstr>
      <vt:lpstr>Arial Black</vt:lpstr>
      <vt:lpstr>Arial MT</vt:lpstr>
      <vt:lpstr>Arial Rounded MT Bold</vt:lpstr>
      <vt:lpstr>Calibri</vt:lpstr>
      <vt:lpstr>Calibri Light</vt:lpstr>
      <vt:lpstr>Cambria</vt:lpstr>
      <vt:lpstr>Times New Roman</vt:lpstr>
      <vt:lpstr>Verdana</vt:lpstr>
      <vt:lpstr>Wingdings</vt:lpstr>
      <vt:lpstr>Tema de Office</vt:lpstr>
      <vt:lpstr>Presentación de PowerPoint</vt:lpstr>
      <vt:lpstr>RUTA MATERNO PERINATAL 3280 /2018  CLÍNICA LAS LAJAS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Examen físico</vt:lpstr>
      <vt:lpstr>Solicitud de exámenes paraclínicos</vt:lpstr>
      <vt:lpstr>Valoración del riesgo materno</vt:lpstr>
      <vt:lpstr>Presentación de PowerPoint</vt:lpstr>
      <vt:lpstr>Presentación de PowerPoint</vt:lpstr>
      <vt:lpstr>Presentación de PowerPoint</vt:lpstr>
      <vt:lpstr>Micronutrientes</vt:lpstr>
      <vt:lpstr>Presentación de PowerPoint</vt:lpstr>
      <vt:lpstr>Presentación de PowerPoint</vt:lpstr>
      <vt:lpstr>Presentación de PowerPoint</vt:lpstr>
      <vt:lpstr>Examen físico</vt:lpstr>
      <vt:lpstr>Solicitud de exámenes paraclínicos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Puerperio Inmediato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 de Microsoft Office</dc:creator>
  <cp:lastModifiedBy>LAJAS</cp:lastModifiedBy>
  <cp:revision>422</cp:revision>
  <cp:lastPrinted>2023-06-21T21:49:23Z</cp:lastPrinted>
  <dcterms:created xsi:type="dcterms:W3CDTF">2016-01-27T01:19:48Z</dcterms:created>
  <dcterms:modified xsi:type="dcterms:W3CDTF">2024-04-08T21:20:48Z</dcterms:modified>
</cp:coreProperties>
</file>