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304" r:id="rId3"/>
    <p:sldId id="267" r:id="rId4"/>
    <p:sldId id="275" r:id="rId5"/>
    <p:sldId id="280" r:id="rId6"/>
    <p:sldId id="277" r:id="rId7"/>
    <p:sldId id="289" r:id="rId8"/>
    <p:sldId id="284" r:id="rId9"/>
    <p:sldId id="279" r:id="rId10"/>
    <p:sldId id="305" r:id="rId11"/>
    <p:sldId id="300" r:id="rId12"/>
    <p:sldId id="291" r:id="rId13"/>
    <p:sldId id="296" r:id="rId14"/>
    <p:sldId id="306" r:id="rId15"/>
    <p:sldId id="271" r:id="rId16"/>
    <p:sldId id="302" r:id="rId17"/>
    <p:sldId id="299" r:id="rId18"/>
    <p:sldId id="307" r:id="rId19"/>
    <p:sldId id="297" r:id="rId20"/>
    <p:sldId id="298" r:id="rId21"/>
    <p:sldId id="270" r:id="rId22"/>
    <p:sldId id="261" r:id="rId2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00FF"/>
    <a:srgbClr val="00CC66"/>
    <a:srgbClr val="34EC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137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6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732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8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2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6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3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53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15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51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2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54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B8AB-97AB-4AB4-B772-5118C014C5AB}" type="datetimeFigureOut">
              <a:rPr lang="es-CO" smtClean="0"/>
              <a:t>1/02/2024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7" name="4 Subtítulo"/>
          <p:cNvSpPr txBox="1">
            <a:spLocks/>
          </p:cNvSpPr>
          <p:nvPr/>
        </p:nvSpPr>
        <p:spPr bwMode="auto">
          <a:xfrm>
            <a:off x="1146449" y="5606161"/>
            <a:ext cx="6851101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O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GESTIÓN AMBIENTAL</a:t>
            </a:r>
            <a:endParaRPr lang="es-CO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902110"/>
            <a:ext cx="2040774" cy="1012415"/>
          </a:xfrm>
          <a:prstGeom prst="rect">
            <a:avLst/>
          </a:prstGeom>
        </p:spPr>
      </p:pic>
      <p:sp>
        <p:nvSpPr>
          <p:cNvPr id="9" name="6 Título"/>
          <p:cNvSpPr txBox="1">
            <a:spLocks/>
          </p:cNvSpPr>
          <p:nvPr/>
        </p:nvSpPr>
        <p:spPr>
          <a:xfrm>
            <a:off x="942699" y="2200021"/>
            <a:ext cx="7772400" cy="1747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  </a:t>
            </a:r>
          </a:p>
          <a:p>
            <a:r>
              <a:rPr lang="es-ES" sz="40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PGIRASA </a:t>
            </a:r>
            <a:r>
              <a:rPr lang="es-ES" sz="40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2024</a:t>
            </a:r>
            <a:endParaRPr lang="es-ES" sz="4000" b="1" dirty="0" smtClean="0">
              <a:solidFill>
                <a:schemeClr val="accent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16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396253" y="920473"/>
            <a:ext cx="4590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INSTITUCIONES PRESTADORAS DE SERVICIOS  DE SALUD </a:t>
            </a:r>
            <a:endParaRPr lang="es-CO" dirty="0"/>
          </a:p>
        </p:txBody>
      </p:sp>
      <p:sp>
        <p:nvSpPr>
          <p:cNvPr id="11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114032" y="6350000"/>
            <a:ext cx="22033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</a:t>
            </a:r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2024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pic>
        <p:nvPicPr>
          <p:cNvPr id="10" name="Imagen 9" descr="https://www.clinicalaslajas.com/wp-content/uploads/2018/06/Nueva-Fachada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905000"/>
            <a:ext cx="5248141" cy="3349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901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6"/>
            <a:ext cx="9144000" cy="1877712"/>
          </a:xfrm>
          <a:prstGeom prst="rect">
            <a:avLst/>
          </a:prstGeom>
        </p:spPr>
      </p:pic>
      <p:sp>
        <p:nvSpPr>
          <p:cNvPr id="1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537967"/>
            <a:ext cx="8229600" cy="3982370"/>
          </a:xfrm>
        </p:spPr>
        <p:txBody>
          <a:bodyPr lIns="90488" tIns="44450" rIns="90488" bIns="44450">
            <a:normAutofit fontScale="47500" lnSpcReduction="20000"/>
          </a:bodyPr>
          <a:lstStyle/>
          <a:p>
            <a:pPr algn="ctr">
              <a:buSzPct val="110000"/>
              <a:buNone/>
            </a:pPr>
            <a:r>
              <a:rPr lang="es-ES" altLang="es-CO" sz="2800" b="1" dirty="0" smtClean="0"/>
              <a:t>   </a:t>
            </a:r>
          </a:p>
          <a:p>
            <a:pPr algn="ctr">
              <a:lnSpc>
                <a:spcPct val="120000"/>
              </a:lnSpc>
              <a:buSzPct val="110000"/>
              <a:buNone/>
            </a:pPr>
            <a:endParaRPr lang="es-ES" altLang="es-CO" sz="4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buSzPct val="110000"/>
              <a:buNone/>
            </a:pPr>
            <a:r>
              <a:rPr lang="es-ES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Documento que contiene de una manera organizada y coherente </a:t>
            </a:r>
            <a:r>
              <a:rPr lang="es-CO" altLang="es-CO" sz="5100" dirty="0">
                <a:latin typeface="Arial" panose="020B0604020202020204" pitchFamily="34" charset="0"/>
                <a:cs typeface="Arial" panose="020B0604020202020204" pitchFamily="34" charset="0"/>
              </a:rPr>
              <a:t>la gestión integral de los residuos generados en la atención en salud y otras actividades realizadas por los procesos misionales, estratégicos y de apoyo que se desarrollan en </a:t>
            </a:r>
            <a:r>
              <a:rPr lang="es-CO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Clínica </a:t>
            </a:r>
            <a:r>
              <a:rPr lang="es-CO" altLang="es-CO" sz="510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CO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Lajas.</a:t>
            </a:r>
            <a:r>
              <a:rPr lang="es-ES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 Que tiene como objetivo  </a:t>
            </a:r>
            <a:r>
              <a:rPr lang="es-CO" altLang="es-CO" sz="5100" dirty="0">
                <a:latin typeface="Arial" panose="020B0604020202020204" pitchFamily="34" charset="0"/>
                <a:cs typeface="Arial" panose="020B0604020202020204" pitchFamily="34" charset="0"/>
              </a:rPr>
              <a:t>minimizar </a:t>
            </a:r>
            <a:r>
              <a:rPr lang="es-CO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CO" altLang="es-CO" sz="5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RIESGOS e IMPACTO </a:t>
            </a:r>
            <a:r>
              <a:rPr lang="es-CO" altLang="es-CO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en el medio ambiente y salud de las personas</a:t>
            </a:r>
            <a:endParaRPr lang="es-ES" altLang="es-CO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  <a:buSzPct val="110000"/>
              <a:buFont typeface="Wingdings" panose="05000000000000000000" pitchFamily="2" charset="2"/>
              <a:buNone/>
            </a:pPr>
            <a:r>
              <a:rPr lang="es-ES" altLang="es-CO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s-ES" altLang="es-CO" sz="2400" b="1" dirty="0" smtClean="0"/>
          </a:p>
        </p:txBody>
      </p:sp>
      <p:sp>
        <p:nvSpPr>
          <p:cNvPr id="9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903080" y="6468321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10" name="Rectángulo 9"/>
          <p:cNvSpPr/>
          <p:nvPr/>
        </p:nvSpPr>
        <p:spPr>
          <a:xfrm>
            <a:off x="901522" y="739024"/>
            <a:ext cx="76500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36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sz="3600" dirty="0" smtClean="0"/>
          </a:p>
          <a:p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13439491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9" y="11720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299616" y="974439"/>
            <a:ext cx="2544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altLang="es-CO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LEGAL</a:t>
            </a:r>
            <a:endParaRPr lang="es-CO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30812" y="1399217"/>
            <a:ext cx="334036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 algn="just">
              <a:buFont typeface="Wingdings" pitchFamily="2" charset="2"/>
              <a:buChar char="Ø"/>
              <a:defRPr/>
            </a:pPr>
            <a:r>
              <a:rPr lang="es-MX" sz="1600" b="1" dirty="0">
                <a:latin typeface="Tahoma" pitchFamily="34" charset="0"/>
              </a:rPr>
              <a:t>Decreto 351 de 2014: Articulo 2°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MX" sz="1600" b="1" dirty="0">
                <a:latin typeface="Tahoma" pitchFamily="34" charset="0"/>
              </a:rPr>
              <a:t>   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MX" sz="1600" dirty="0">
                <a:latin typeface="Tahoma" pitchFamily="34" charset="0"/>
              </a:rPr>
              <a:t>   </a:t>
            </a:r>
            <a:r>
              <a:rPr lang="es-MX" sz="1600" dirty="0" smtClean="0">
                <a:latin typeface="Tahoma" pitchFamily="34" charset="0"/>
              </a:rPr>
              <a:t>Aplicación:</a:t>
            </a:r>
            <a:endParaRPr lang="es-CO" sz="1600" dirty="0" smtClean="0"/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Práctica </a:t>
            </a:r>
            <a:r>
              <a:rPr lang="es-CO" sz="1600" dirty="0">
                <a:solidFill>
                  <a:srgbClr val="0000CC"/>
                </a:solidFill>
              </a:rPr>
              <a:t>médica </a:t>
            </a:r>
            <a:endParaRPr lang="es-CO" sz="1600" dirty="0" smtClean="0">
              <a:solidFill>
                <a:srgbClr val="0000CC"/>
              </a:solidFill>
            </a:endParaRP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>
                <a:solidFill>
                  <a:srgbClr val="0000CC"/>
                </a:solidFill>
              </a:rPr>
              <a:t>P</a:t>
            </a:r>
            <a:r>
              <a:rPr lang="es-CO" sz="1600" dirty="0" smtClean="0">
                <a:solidFill>
                  <a:srgbClr val="0000CC"/>
                </a:solidFill>
              </a:rPr>
              <a:t>ráctica odontológica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Apoyo </a:t>
            </a:r>
            <a:r>
              <a:rPr lang="es-CO" sz="1600" dirty="0">
                <a:solidFill>
                  <a:srgbClr val="0000CC"/>
                </a:solidFill>
              </a:rPr>
              <a:t>diagnóstico </a:t>
            </a:r>
            <a:endParaRPr lang="es-CO" sz="1600" dirty="0" smtClean="0">
              <a:solidFill>
                <a:srgbClr val="0000CC"/>
              </a:solidFill>
            </a:endParaRP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 </a:t>
            </a:r>
            <a:r>
              <a:rPr lang="es-CO" sz="1600" dirty="0">
                <a:solidFill>
                  <a:srgbClr val="0000CC"/>
                </a:solidFill>
              </a:rPr>
              <a:t>Apoyo </a:t>
            </a:r>
            <a:r>
              <a:rPr lang="es-CO" sz="1600" dirty="0" smtClean="0">
                <a:solidFill>
                  <a:srgbClr val="0000CC"/>
                </a:solidFill>
              </a:rPr>
              <a:t>terapéutico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Otras </a:t>
            </a:r>
            <a:r>
              <a:rPr lang="es-CO" sz="1600" dirty="0">
                <a:solidFill>
                  <a:srgbClr val="0000CC"/>
                </a:solidFill>
              </a:rPr>
              <a:t>actividades relacionadas con </a:t>
            </a:r>
            <a:r>
              <a:rPr lang="es-CO" sz="1600" dirty="0" smtClean="0">
                <a:solidFill>
                  <a:srgbClr val="0000CC"/>
                </a:solidFill>
              </a:rPr>
              <a:t>la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salud </a:t>
            </a:r>
            <a:r>
              <a:rPr lang="es-CO" sz="1600" dirty="0">
                <a:solidFill>
                  <a:srgbClr val="0000CC"/>
                </a:solidFill>
              </a:rPr>
              <a:t>humana</a:t>
            </a:r>
          </a:p>
          <a:p>
            <a:pPr algn="just"/>
            <a:endParaRPr lang="es-CO" b="1" dirty="0" smtClean="0"/>
          </a:p>
          <a:p>
            <a:pPr algn="just"/>
            <a:endParaRPr lang="es-CO" b="1" dirty="0"/>
          </a:p>
          <a:p>
            <a:pPr algn="just"/>
            <a:endParaRPr lang="es-CO" b="1" dirty="0" smtClean="0"/>
          </a:p>
          <a:p>
            <a:pPr algn="just"/>
            <a:endParaRPr lang="es-CO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133035" y="1392987"/>
            <a:ext cx="314499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DECRETO </a:t>
            </a:r>
            <a:r>
              <a:rPr lang="es-CO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780/2016</a:t>
            </a: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Ministerio de Salud y Protección </a:t>
            </a:r>
            <a:r>
              <a:rPr lang="es-CO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Social.</a:t>
            </a:r>
          </a:p>
          <a:p>
            <a:pPr algn="just"/>
            <a:endParaRPr lang="es-CO" altLang="es-CO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Por medio del cual se expide el Decreto Único Reglamentario del</a:t>
            </a: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Sector Salud y Protección Social" </a:t>
            </a: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TÍTULO 10: Gestión integral de los residuos generados en la atención de</a:t>
            </a: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Salud y otras </a:t>
            </a:r>
            <a:r>
              <a:rPr lang="es-CO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actividades. </a:t>
            </a:r>
            <a:endParaRPr lang="es-CO" alt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/>
          </a:p>
        </p:txBody>
      </p:sp>
      <p:sp>
        <p:nvSpPr>
          <p:cNvPr id="5" name="Flecha izquierda y derecha 4"/>
          <p:cNvSpPr/>
          <p:nvPr/>
        </p:nvSpPr>
        <p:spPr>
          <a:xfrm>
            <a:off x="3556126" y="1916373"/>
            <a:ext cx="1576909" cy="52493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705841" y="1952360"/>
            <a:ext cx="15280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34EC4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34EC4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>
              <a:solidFill>
                <a:srgbClr val="34EC46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12" name="Rectángulo 11"/>
          <p:cNvSpPr/>
          <p:nvPr/>
        </p:nvSpPr>
        <p:spPr>
          <a:xfrm>
            <a:off x="3158645" y="3866287"/>
            <a:ext cx="2544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 smtClean="0">
                <a:solidFill>
                  <a:srgbClr val="0033CC"/>
                </a:solidFill>
              </a:rPr>
              <a:t>RESOLUCIÓN 2184 DE 2019 </a:t>
            </a:r>
            <a:endParaRPr lang="es-CO" b="1" dirty="0">
              <a:solidFill>
                <a:srgbClr val="0033CC"/>
              </a:solidFill>
            </a:endParaRPr>
          </a:p>
        </p:txBody>
      </p:sp>
      <p:sp>
        <p:nvSpPr>
          <p:cNvPr id="17" name="Flecha izquierda y derecha 16"/>
          <p:cNvSpPr/>
          <p:nvPr/>
        </p:nvSpPr>
        <p:spPr>
          <a:xfrm rot="16200000">
            <a:off x="3590317" y="2854184"/>
            <a:ext cx="1576909" cy="52493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 17"/>
          <p:cNvSpPr/>
          <p:nvPr/>
        </p:nvSpPr>
        <p:spPr>
          <a:xfrm rot="5400000">
            <a:off x="3470601" y="2942372"/>
            <a:ext cx="15280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NUEVO </a:t>
            </a:r>
            <a:endParaRPr lang="es-ES" sz="20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>
              <a:solidFill>
                <a:srgbClr val="34EC46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614567" y="4367952"/>
            <a:ext cx="60029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dirty="0"/>
              <a:t>Ministerio de Ambiente y Desarrollo Sostenible, en conjunto con el Ministerio de Vivienda, Ciudad y Territorio, mediante Resolución, establecieron </a:t>
            </a:r>
            <a:r>
              <a:rPr lang="es-ES_tradnl" dirty="0" smtClean="0"/>
              <a:t>el </a:t>
            </a:r>
            <a:r>
              <a:rPr lang="es-ES_tradnl" dirty="0"/>
              <a:t>código de colores unificado para la separación de residuos en</a:t>
            </a:r>
            <a:r>
              <a:rPr lang="es-ES_tradnl" i="1" dirty="0"/>
              <a:t> </a:t>
            </a:r>
            <a:r>
              <a:rPr lang="es-ES_tradnl" dirty="0"/>
              <a:t>la fuente. </a:t>
            </a:r>
            <a:r>
              <a:rPr lang="es-CO" dirty="0"/>
              <a:t>Por la cual se modifica la resolución 668 de 2016 sobre el uso racional de bolsas plásticas y se adoptan otras </a:t>
            </a:r>
            <a:r>
              <a:rPr lang="es-CO" dirty="0" smtClean="0"/>
              <a:t>disposiciones.</a:t>
            </a:r>
            <a:endParaRPr lang="es-CO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616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474135" y="2318421"/>
            <a:ext cx="3589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alt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14" name="6 Título"/>
          <p:cNvSpPr txBox="1">
            <a:spLocks/>
          </p:cNvSpPr>
          <p:nvPr/>
        </p:nvSpPr>
        <p:spPr>
          <a:xfrm>
            <a:off x="474135" y="959991"/>
            <a:ext cx="8064558" cy="7899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OBLIGACIONES DEL GENERADOR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55315" y="1059368"/>
            <a:ext cx="851519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endParaRPr lang="es-CO" dirty="0"/>
          </a:p>
          <a:p>
            <a:pPr algn="just"/>
            <a:endParaRPr lang="es-CO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Capacitar </a:t>
            </a: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al personal encargado de la gestión integral de los residuos generados, con el fin de prevenir o reducir el riesgo que estos residuos representan para la salud y el ambiente, </a:t>
            </a:r>
            <a:r>
              <a:rPr lang="es-CO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 como brindar los elementos de protección personal necesarios para la manipulación de estos. </a:t>
            </a: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dar </a:t>
            </a: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cumplimiento a la normatividad de seguridad y salud del trabajador a que haya lugar. </a:t>
            </a:r>
            <a:endParaRPr lang="es-CO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 smtClean="0"/>
          </a:p>
          <a:p>
            <a:pPr algn="just"/>
            <a:r>
              <a:rPr lang="es-CO" dirty="0" smtClean="0">
                <a:solidFill>
                  <a:schemeClr val="bg1"/>
                </a:solidFill>
              </a:rPr>
              <a:t>personal </a:t>
            </a:r>
            <a:r>
              <a:rPr lang="es-CO" dirty="0">
                <a:solidFill>
                  <a:schemeClr val="bg1"/>
                </a:solidFill>
              </a:rPr>
              <a:t>capacitado y entrenado para su implementación</a:t>
            </a:r>
            <a:r>
              <a:rPr lang="es-CO" dirty="0"/>
              <a:t>. </a:t>
            </a:r>
          </a:p>
          <a:p>
            <a:pPr algn="just"/>
            <a:endParaRPr lang="es-CO" dirty="0" smtClean="0"/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51593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1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1574442" y="2333109"/>
            <a:ext cx="599511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CO" dirty="0"/>
              <a:t> </a:t>
            </a:r>
            <a:r>
              <a:rPr lang="es-CO" sz="2400" b="1" dirty="0" smtClean="0"/>
              <a:t>Para </a:t>
            </a:r>
            <a:r>
              <a:rPr lang="es-CO" sz="2400" b="1" dirty="0"/>
              <a:t>otorgar el certificado de cumplimiento de las condiciones del </a:t>
            </a:r>
            <a:r>
              <a:rPr lang="es-CO" sz="2800" b="1" dirty="0">
                <a:solidFill>
                  <a:srgbClr val="0033CC"/>
                </a:solidFill>
              </a:rPr>
              <a:t>Sistema Único de Habilitación </a:t>
            </a:r>
            <a:r>
              <a:rPr lang="es-CO" sz="2400" b="1" dirty="0"/>
              <a:t>de los servicios de salud, la autoridad sanitaria competente deberá verificar el cumplimiento de lo establecido en </a:t>
            </a:r>
            <a:r>
              <a:rPr lang="es-CO" sz="2400" b="1" dirty="0" smtClean="0"/>
              <a:t>la normatividad. </a:t>
            </a:r>
            <a:endParaRPr lang="es-CO" sz="2400" b="1" dirty="0"/>
          </a:p>
        </p:txBody>
      </p:sp>
      <p:sp>
        <p:nvSpPr>
          <p:cNvPr id="12" name="6 Título"/>
          <p:cNvSpPr txBox="1">
            <a:spLocks/>
          </p:cNvSpPr>
          <p:nvPr/>
        </p:nvSpPr>
        <p:spPr>
          <a:xfrm>
            <a:off x="1335359" y="1318511"/>
            <a:ext cx="6921128" cy="845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Obligaciones de las</a:t>
            </a:r>
          </a:p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Autoridades del sector salud </a:t>
            </a:r>
          </a:p>
        </p:txBody>
      </p:sp>
    </p:spTree>
    <p:extLst>
      <p:ext uri="{BB962C8B-B14F-4D97-AF65-F5344CB8AC3E}">
        <p14:creationId xmlns:p14="http://schemas.microsoft.com/office/powerpoint/2010/main" val="41726787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63" y="5050315"/>
            <a:ext cx="9144000" cy="1877712"/>
          </a:xfrm>
          <a:prstGeom prst="rect">
            <a:avLst/>
          </a:prstGeom>
        </p:spPr>
      </p:pic>
      <p:sp>
        <p:nvSpPr>
          <p:cNvPr id="5" name="Flecha abajo 4"/>
          <p:cNvSpPr/>
          <p:nvPr/>
        </p:nvSpPr>
        <p:spPr>
          <a:xfrm rot="16200000">
            <a:off x="4213956" y="903396"/>
            <a:ext cx="620083" cy="12994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539198" y="1409264"/>
            <a:ext cx="3335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RESIDUOS HOSPITALARIOS</a:t>
            </a:r>
            <a:endParaRPr lang="es-CO" dirty="0">
              <a:solidFill>
                <a:srgbClr val="00B0F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903749" y="2781588"/>
            <a:ext cx="3444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just">
              <a:buFont typeface="Arial" panose="020B0604020202020204" pitchFamily="34" charset="0"/>
              <a:buNone/>
              <a:defRPr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generan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las instituciones de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salud.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077456" y="6350000"/>
            <a:ext cx="223992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</a:t>
            </a:r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2024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7" name="CuadroTexto 6"/>
          <p:cNvSpPr txBox="1"/>
          <p:nvPr/>
        </p:nvSpPr>
        <p:spPr>
          <a:xfrm>
            <a:off x="5230780" y="1059808"/>
            <a:ext cx="2663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ustancias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Subproductos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sólidos,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Líquidos</a:t>
            </a:r>
            <a:endParaRPr lang="es-CO" dirty="0"/>
          </a:p>
        </p:txBody>
      </p:sp>
      <p:sp>
        <p:nvSpPr>
          <p:cNvPr id="11" name="Flecha abajo 10"/>
          <p:cNvSpPr/>
          <p:nvPr/>
        </p:nvSpPr>
        <p:spPr>
          <a:xfrm>
            <a:off x="5964489" y="2043216"/>
            <a:ext cx="462069" cy="8813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12"/>
          <p:cNvSpPr/>
          <p:nvPr/>
        </p:nvSpPr>
        <p:spPr>
          <a:xfrm>
            <a:off x="146909" y="3826126"/>
            <a:ext cx="30596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just">
              <a:buFont typeface="Arial" panose="020B0604020202020204" pitchFamily="34" charset="0"/>
              <a:buNone/>
              <a:defRPr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Implementar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la gestión integral que abarca: el manejo, la cobertura y planeación de todas las actividades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relacionadas con los residuos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desde su generación hasta su disposición final.</a:t>
            </a:r>
          </a:p>
        </p:txBody>
      </p:sp>
      <p:sp>
        <p:nvSpPr>
          <p:cNvPr id="14" name="Flecha abajo 13"/>
          <p:cNvSpPr/>
          <p:nvPr/>
        </p:nvSpPr>
        <p:spPr>
          <a:xfrm rot="5400000">
            <a:off x="3742721" y="3989385"/>
            <a:ext cx="476382" cy="16599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 14"/>
          <p:cNvSpPr/>
          <p:nvPr/>
        </p:nvSpPr>
        <p:spPr>
          <a:xfrm>
            <a:off x="4840027" y="4346349"/>
            <a:ext cx="34448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just">
              <a:buFont typeface="Arial" panose="020B0604020202020204" pitchFamily="34" charset="0"/>
              <a:buNone/>
              <a:defRPr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, composición y origen requieren de un manejo específico para evitar la propagación de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infecciones, enfermedades y daño ambiental.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echa abajo 15"/>
          <p:cNvSpPr/>
          <p:nvPr/>
        </p:nvSpPr>
        <p:spPr>
          <a:xfrm>
            <a:off x="5964489" y="3412545"/>
            <a:ext cx="462069" cy="10108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16"/>
          <p:cNvSpPr/>
          <p:nvPr/>
        </p:nvSpPr>
        <p:spPr>
          <a:xfrm>
            <a:off x="3874278" y="1394006"/>
            <a:ext cx="1404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SON?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670151" y="2114049"/>
            <a:ext cx="1194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DONDE SE GENERAN?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442851" y="3512246"/>
            <a:ext cx="1505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PELIGROSOS?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353489" y="4436802"/>
            <a:ext cx="15053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OBLIGACIÓN DEL GENERADOR?</a:t>
            </a:r>
            <a:endParaRPr lang="es-CO" sz="1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Tipos de residuos hospitalarios y cómo gestionarlos | Netj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02" y="1879262"/>
            <a:ext cx="2903406" cy="145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325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11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123176" y="6502400"/>
            <a:ext cx="234660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</a:t>
            </a:r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2024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112391"/>
            <a:ext cx="8366760" cy="5004499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4892040" y="5861304"/>
            <a:ext cx="0" cy="255586"/>
          </a:xfrm>
          <a:prstGeom prst="straightConnector1">
            <a:avLst/>
          </a:prstGeom>
          <a:ln w="285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4331970" y="6032645"/>
            <a:ext cx="1447038" cy="276999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 smtClean="0"/>
              <a:t>QUÍMICOS </a:t>
            </a:r>
            <a:endParaRPr lang="es-CO" sz="1200" b="1" dirty="0"/>
          </a:p>
        </p:txBody>
      </p:sp>
    </p:spTree>
    <p:extLst>
      <p:ext uri="{BB962C8B-B14F-4D97-AF65-F5344CB8AC3E}">
        <p14:creationId xmlns:p14="http://schemas.microsoft.com/office/powerpoint/2010/main" val="2615973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4" name="6 Título"/>
          <p:cNvSpPr txBox="1">
            <a:spLocks/>
          </p:cNvSpPr>
          <p:nvPr/>
        </p:nvSpPr>
        <p:spPr>
          <a:xfrm>
            <a:off x="334851" y="-89488"/>
            <a:ext cx="8982530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123176" y="6461191"/>
            <a:ext cx="219420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 </a:t>
            </a:r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2024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2" name="6 Título"/>
          <p:cNvSpPr txBox="1">
            <a:spLocks/>
          </p:cNvSpPr>
          <p:nvPr/>
        </p:nvSpPr>
        <p:spPr>
          <a:xfrm>
            <a:off x="1335359" y="290167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CLASIFICACIÓN DE RESIDUOS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r="3101"/>
          <a:stretch/>
        </p:blipFill>
        <p:spPr>
          <a:xfrm>
            <a:off x="1369854" y="909139"/>
            <a:ext cx="6206706" cy="547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54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4" name="6 Título"/>
          <p:cNvSpPr txBox="1">
            <a:spLocks/>
          </p:cNvSpPr>
          <p:nvPr/>
        </p:nvSpPr>
        <p:spPr>
          <a:xfrm>
            <a:off x="321972" y="-89488"/>
            <a:ext cx="8995409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2" name="6 Título"/>
          <p:cNvSpPr txBox="1">
            <a:spLocks/>
          </p:cNvSpPr>
          <p:nvPr/>
        </p:nvSpPr>
        <p:spPr>
          <a:xfrm>
            <a:off x="1335359" y="290167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CLASIFICACIÓN DE RESIDUOS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505" y="870502"/>
            <a:ext cx="6055559" cy="546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261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5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50761" y="894267"/>
            <a:ext cx="80308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 smtClean="0">
                <a:solidFill>
                  <a:srgbClr val="0033CC"/>
                </a:solidFill>
              </a:rPr>
              <a:t>PRINCIPIOS </a:t>
            </a:r>
            <a:r>
              <a:rPr lang="es-ES" altLang="es-CO" sz="2800" b="1" dirty="0">
                <a:solidFill>
                  <a:srgbClr val="0033CC"/>
                </a:solidFill>
              </a:rPr>
              <a:t>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103625" y="2009382"/>
            <a:ext cx="85852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>
              <a:defRPr/>
            </a:pPr>
            <a:r>
              <a:rPr lang="es-E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SEGREGACIÓN </a:t>
            </a:r>
            <a:r>
              <a:rPr lang="es-E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(separación)  en  la </a:t>
            </a:r>
            <a:r>
              <a:rPr lang="es-E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fuente:</a:t>
            </a:r>
            <a:endParaRPr lang="es-E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defRPr/>
            </a:pPr>
            <a:endParaRPr lang="es-ES" sz="2000" u="sng" dirty="0">
              <a:solidFill>
                <a:srgbClr val="FF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>
              <a:defRPr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 la base fundamental  de la adecuada gestión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residuos y</a:t>
            </a:r>
          </a:p>
          <a:p>
            <a:pPr marL="990600" lvl="1" indent="-533400" algn="just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consiste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 la SEPARACIÓN SELECTIVA INICIAL de los residuos en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sitio de generación.</a:t>
            </a:r>
          </a:p>
          <a:p>
            <a:pPr marL="990600" lvl="1" indent="-533400" algn="just">
              <a:defRPr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Cada residuo hospitalario DEBE ser depositado en el sitio correcto.</a:t>
            </a:r>
          </a:p>
          <a:p>
            <a:pPr marL="990600" lvl="1" indent="-533400" algn="just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cadena de actividades y procesos depende de la adecuada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clasificación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90600" lvl="1" indent="-533400" algn="just">
              <a:defRPr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656" y="4636594"/>
            <a:ext cx="2052637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5094152" y="4645643"/>
            <a:ext cx="38436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_tradnl" altLang="es-CO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_tradnl" altLang="es-CO" b="1" dirty="0">
                <a:latin typeface="Arial" panose="020B0604020202020204" pitchFamily="34" charset="0"/>
                <a:cs typeface="Arial" panose="020B0604020202020204" pitchFamily="34" charset="0"/>
              </a:rPr>
              <a:t>autocuidado</a:t>
            </a:r>
            <a:r>
              <a:rPr lang="es-ES_tradnl" altLang="es-CO" dirty="0">
                <a:latin typeface="Arial" panose="020B0604020202020204" pitchFamily="34" charset="0"/>
                <a:cs typeface="Arial" panose="020B0604020202020204" pitchFamily="34" charset="0"/>
              </a:rPr>
              <a:t> y la </a:t>
            </a:r>
            <a:r>
              <a:rPr lang="es-ES_tradnl" altLang="es-CO" b="1" dirty="0">
                <a:latin typeface="Arial" panose="020B0604020202020204" pitchFamily="34" charset="0"/>
                <a:cs typeface="Arial" panose="020B0604020202020204" pitchFamily="34" charset="0"/>
              </a:rPr>
              <a:t>Bioseguridad</a:t>
            </a:r>
            <a:r>
              <a:rPr lang="es-ES_tradnl" altLang="es-CO" dirty="0">
                <a:latin typeface="Arial" panose="020B0604020202020204" pitchFamily="34" charset="0"/>
                <a:cs typeface="Arial" panose="020B0604020202020204" pitchFamily="34" charset="0"/>
              </a:rPr>
              <a:t> son fundamentales para la prevención del accidentes con riesgo biológico”.</a:t>
            </a:r>
            <a:endParaRPr lang="es-CO" dirty="0"/>
          </a:p>
        </p:txBody>
      </p:sp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49269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0043"/>
            <a:ext cx="9144000" cy="1877712"/>
          </a:xfrm>
          <a:prstGeom prst="rect">
            <a:avLst/>
          </a:prstGeom>
        </p:spPr>
      </p:pic>
      <p:pic>
        <p:nvPicPr>
          <p:cNvPr id="11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182" y="3331225"/>
            <a:ext cx="1905025" cy="157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435113" y="959991"/>
            <a:ext cx="7369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s-ES_tradn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MANEJO DE RESIDUOS PELIGROSOS 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022504" y="1585769"/>
            <a:ext cx="472743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Los residuos Peligrosos DEBEN ser depositados en bolsas o recipientes rígidos  de COLOR ROJO, debidamente rotulados. Ya que son recogidos por la empresa especial de aseo EMAS y trasladados para su disposición final en celdas especiales previa incineración.  </a:t>
            </a:r>
          </a:p>
          <a:p>
            <a:pPr algn="just"/>
            <a:endParaRPr lang="es-ES" alt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endParaRPr lang="es-ES" alt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2129136" y="3555591"/>
            <a:ext cx="35499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Char char="-"/>
            </a:pPr>
            <a:r>
              <a:rPr lang="es-ES" altLang="es-CO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CO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altLang="es-CO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Biosanitarios</a:t>
            </a:r>
          </a:p>
          <a:p>
            <a:pPr algn="ctr"/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es-ES" altLang="es-CO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2.Anatomopatalógicos</a:t>
            </a:r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es-ES" altLang="es-CO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3.Cortopunzantes</a:t>
            </a:r>
          </a:p>
          <a:p>
            <a:pPr algn="ctr"/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es-ES" altLang="es-CO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4.De  </a:t>
            </a:r>
            <a:r>
              <a:rPr lang="es-ES" altLang="es-CO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</a:p>
          <a:p>
            <a:pPr algn="ctr">
              <a:buFontTx/>
              <a:buChar char="-"/>
            </a:pPr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es-ES" altLang="es-CO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-5. </a:t>
            </a:r>
            <a:r>
              <a:rPr lang="es-ES" altLang="es-CO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Quimicos</a:t>
            </a:r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77" y="2340989"/>
            <a:ext cx="1637459" cy="260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240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9" name="Flecha abajo 8"/>
          <p:cNvSpPr/>
          <p:nvPr/>
        </p:nvSpPr>
        <p:spPr>
          <a:xfrm>
            <a:off x="4693907" y="490848"/>
            <a:ext cx="284493" cy="469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371973" y="961161"/>
            <a:ext cx="44848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RECIPIENTES PARA MATERIAL CORTOPUNZANTES: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4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752" y="2475776"/>
            <a:ext cx="1137647" cy="198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27653" y="1721519"/>
            <a:ext cx="73138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Resolución </a:t>
            </a:r>
            <a:r>
              <a:rPr lang="es-ES" b="1" cap="all" dirty="0">
                <a:latin typeface="Arial" panose="020B0604020202020204" pitchFamily="34" charset="0"/>
                <a:cs typeface="Arial" panose="020B0604020202020204" pitchFamily="34" charset="0"/>
              </a:rPr>
              <a:t>1164 del </a:t>
            </a:r>
            <a:r>
              <a:rPr lang="es-ES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  <a:p>
            <a:pPr algn="just">
              <a:defRPr/>
            </a:pPr>
            <a:endParaRPr lang="es-ES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SzPct val="120000"/>
              <a:defRPr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Resistentes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 ruptura y perforación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por  elementos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corto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punzantes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4313" indent="-214313" algn="just">
              <a:buSzPct val="120000"/>
              <a:defRPr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Desechables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y de paredes gruesas</a:t>
            </a:r>
            <a:r>
              <a:rPr lang="es-MX" cap="al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4313" indent="-214313" algn="just">
              <a:buSzPct val="120000"/>
              <a:defRPr/>
            </a:pPr>
            <a:r>
              <a:rPr lang="es-ES" altLang="es-CO" dirty="0">
                <a:latin typeface="Arial" panose="020B0604020202020204" pitchFamily="34" charset="0"/>
                <a:cs typeface="Arial" panose="020B0604020202020204" pitchFamily="34" charset="0"/>
              </a:rPr>
              <a:t>Rotulados de acuerdo con la clase de residuo.</a:t>
            </a:r>
            <a:endParaRPr lang="es-MX" alt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SzPct val="120000"/>
              <a:defRPr/>
            </a:pPr>
            <a:r>
              <a:rPr lang="es-ES" altLang="es-CO" dirty="0">
                <a:latin typeface="Arial" panose="020B0604020202020204" pitchFamily="34" charset="0"/>
                <a:cs typeface="Arial" panose="020B0604020202020204" pitchFamily="34" charset="0"/>
              </a:rPr>
              <a:t>Livianos y de capacidad no mayor a 2.9 litros</a:t>
            </a:r>
            <a:r>
              <a:rPr lang="es-MX" altLang="es-CO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dirty="0"/>
          </a:p>
        </p:txBody>
      </p:sp>
      <p:pic>
        <p:nvPicPr>
          <p:cNvPr id="15" name="5 Imagen" descr="guardian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009" y="533833"/>
            <a:ext cx="1428036" cy="178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785896" y="397348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los recipientes para elementos corto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punzantes deben estar debidamente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ROTULADOS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con nombre de la entidad, área, tipo de residuo (fármaco o biológico), fecha de iniciación de uso, fecha finalización de uso,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llenar solo hasta las ¾ partes.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059" y="4672561"/>
            <a:ext cx="2260985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662809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9" name="Flecha abajo 8"/>
          <p:cNvSpPr/>
          <p:nvPr/>
        </p:nvSpPr>
        <p:spPr>
          <a:xfrm>
            <a:off x="4740985" y="401099"/>
            <a:ext cx="397943" cy="5009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" name="Rectángulo 1"/>
          <p:cNvSpPr/>
          <p:nvPr/>
        </p:nvSpPr>
        <p:spPr>
          <a:xfrm>
            <a:off x="805084" y="1493478"/>
            <a:ext cx="7506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544" y="959991"/>
            <a:ext cx="7438823" cy="534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54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5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411367" y="1302296"/>
            <a:ext cx="8412593" cy="4363513"/>
          </a:xfrm>
          <a:prstGeom prst="rect">
            <a:avLst/>
          </a:prstGeom>
        </p:spPr>
        <p:txBody>
          <a:bodyPr vert="horz" lIns="90488" tIns="44450" rIns="90488" bIns="44450" numCol="2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SzPct val="110000"/>
              <a:buFont typeface="Kino MT"/>
              <a:buNone/>
            </a:pPr>
            <a:endParaRPr lang="es-ES" altLang="es-C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s-ES" altLang="es-C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La disposición de residuos líquidos deberá realizarse de acuerdo con los estándares de vertimientos, según Decreto 1594/84  Planta de tratamiento de aguas residuales. </a:t>
            </a:r>
          </a:p>
          <a:p>
            <a:pPr algn="just">
              <a:lnSpc>
                <a:spcPct val="80000"/>
              </a:lnSpc>
              <a:buSzPct val="110000"/>
              <a:buFont typeface="Kino MT"/>
              <a:buNone/>
            </a:pPr>
            <a:endParaRPr lang="es-ES" altLang="es-CO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s-ES" altLang="es-C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El generador continuará siendo responsable en forma integral por los efectos ocasionados a la salud o al medio ambiente, de un contenido químico o biológico no declarado al receptor o a las autoridades sanitarias ambientales.</a:t>
            </a:r>
          </a:p>
          <a:p>
            <a:pPr algn="just" hangingPunct="0"/>
            <a:r>
              <a:rPr lang="es-E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900" dirty="0">
                <a:latin typeface="Arial" panose="020B0604020202020204" pitchFamily="34" charset="0"/>
                <a:cs typeface="Arial" panose="020B0604020202020204" pitchFamily="34" charset="0"/>
              </a:rPr>
              <a:t>cumplimiento de la nueva normatividad, Sociedad Las Lajas SAS ha realizado el </a:t>
            </a:r>
            <a:r>
              <a:rPr lang="es-E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900" dirty="0">
                <a:latin typeface="Arial" panose="020B0604020202020204" pitchFamily="34" charset="0"/>
                <a:cs typeface="Arial" panose="020B0604020202020204" pitchFamily="34" charset="0"/>
              </a:rPr>
              <a:t>tratamiento de aguas residuales </a:t>
            </a:r>
            <a:r>
              <a:rPr lang="es-E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por medio de la PTAR con </a:t>
            </a:r>
            <a:r>
              <a:rPr lang="es-ES" sz="2900" dirty="0">
                <a:latin typeface="Arial" panose="020B0604020202020204" pitchFamily="34" charset="0"/>
                <a:cs typeface="Arial" panose="020B0604020202020204" pitchFamily="34" charset="0"/>
              </a:rPr>
              <a:t>el firme propósito de dar el manejo adecuado a las aguas producidas en la </a:t>
            </a:r>
            <a:r>
              <a:rPr lang="es-E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entidad antes de ser vertidas al alcantarillado. </a:t>
            </a:r>
          </a:p>
          <a:p>
            <a:pPr algn="just" hangingPunct="0"/>
            <a:endParaRPr lang="es-CO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  <a:buSzPct val="110000"/>
              <a:buFont typeface="Kino MT"/>
              <a:buNone/>
            </a:pPr>
            <a:r>
              <a:rPr lang="es-ES" altLang="es-C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1367" y="919724"/>
            <a:ext cx="448484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RESIDUOS LIQUIDOS  :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178040" y="6350000"/>
            <a:ext cx="213934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</a:t>
            </a:r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2024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pic>
        <p:nvPicPr>
          <p:cNvPr id="2050" name="Picture 2" descr="20190125_1511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43" b="11461"/>
          <a:stretch>
            <a:fillRect/>
          </a:stretch>
        </p:blipFill>
        <p:spPr bwMode="auto">
          <a:xfrm>
            <a:off x="4896210" y="3735728"/>
            <a:ext cx="2940197" cy="21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372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24249" y="894267"/>
            <a:ext cx="76573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>
                <a:solidFill>
                  <a:srgbClr val="0033CC"/>
                </a:solidFill>
              </a:rPr>
              <a:t>PRINCIPIOS 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840909" y="2206786"/>
            <a:ext cx="44046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 algn="just"/>
            <a:r>
              <a:rPr lang="es-ES" altLang="es-CO" b="1" u="sng" dirty="0">
                <a:latin typeface="Arial" panose="020B0604020202020204" pitchFamily="34" charset="0"/>
                <a:cs typeface="Arial" panose="020B0604020202020204" pitchFamily="34" charset="0"/>
              </a:rPr>
              <a:t>Movimiento interno de residuos</a:t>
            </a:r>
          </a:p>
          <a:p>
            <a:pPr marL="990600" lvl="1" indent="-533400" algn="just"/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generador debe diseñar unas 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rutas</a:t>
            </a: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recolección interna según la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distribución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de la planta física,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estableciendo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horarios e identificación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cada punto de generación:</a:t>
            </a:r>
          </a:p>
          <a:p>
            <a:pPr marL="990600" lvl="1" indent="-533400" algn="just"/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Número, capacidad, color de los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recipientes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a utilizar, tipo de residuo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generado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por área.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909" y="2343949"/>
            <a:ext cx="447051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>
              <a:lnSpc>
                <a:spcPct val="90000"/>
              </a:lnSpc>
            </a:pPr>
            <a:r>
              <a:rPr lang="es-ES" altLang="es-CO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Desactivación:</a:t>
            </a:r>
          </a:p>
          <a:p>
            <a:pPr marL="990600" lvl="1" indent="-533400">
              <a:lnSpc>
                <a:spcPct val="90000"/>
              </a:lnSpc>
            </a:pPr>
            <a:endParaRPr lang="es-ES" altLang="es-CO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Los residuos peligrosos deben ser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Desactivados previo a su disposición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inal con: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Peróxido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de hidrógeno al 10%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Formaldehído del 1% al 4%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err="1">
                <a:latin typeface="Arial" panose="020B0604020202020204" pitchFamily="34" charset="0"/>
                <a:cs typeface="Arial" panose="020B0604020202020204" pitchFamily="34" charset="0"/>
              </a:rPr>
              <a:t>Glutaraldehído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 al 2%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Amonios cuaternarios a 800 ppm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err="1">
                <a:latin typeface="Arial" panose="020B0604020202020204" pitchFamily="34" charset="0"/>
                <a:cs typeface="Arial" panose="020B0604020202020204" pitchFamily="34" charset="0"/>
              </a:rPr>
              <a:t>Yodóforos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90600" lvl="1" indent="-533400">
              <a:lnSpc>
                <a:spcPct val="90000"/>
              </a:lnSpc>
            </a:pPr>
            <a:endParaRPr lang="es-ES" alt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PROHIBIDO EL USO DE 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HIPOCLORITO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SODIO O DE CALCIO  cuando 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tratamiento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final es 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INCINERACIÓN.</a:t>
            </a:r>
            <a:endParaRPr lang="es-ES" alt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lnSpc>
                <a:spcPct val="90000"/>
              </a:lnSpc>
            </a:pPr>
            <a:endParaRPr lang="es-ES" altLang="es-CO" b="1" dirty="0">
              <a:solidFill>
                <a:srgbClr val="FF9999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37857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5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72732" y="894267"/>
            <a:ext cx="78045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>
                <a:solidFill>
                  <a:srgbClr val="0033CC"/>
                </a:solidFill>
              </a:rPr>
              <a:t>PRINCIPIOS 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75309" y="204784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CO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Bioseguridad</a:t>
            </a:r>
            <a:r>
              <a:rPr lang="es-ES" altLang="es-CO" sz="20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alt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ES" alt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las prácticas que tienen por objeto eliminar o minimizar el factor de riesgo que pueda afectar la salud o  la vida o contaminar el medio </a:t>
            </a:r>
            <a:r>
              <a:rPr lang="es-ES" alt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ambiente.</a:t>
            </a:r>
          </a:p>
          <a:p>
            <a:pPr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Por lo tanto es OBLIGATORIO el uso  adecuado de los elementos de protección personal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962" y="2210083"/>
            <a:ext cx="3415771" cy="2570737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461708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82580" y="907146"/>
            <a:ext cx="77989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>
                <a:solidFill>
                  <a:srgbClr val="0033CC"/>
                </a:solidFill>
              </a:rPr>
              <a:t>PRINCIPIOS 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24933" y="225179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>
              <a:buClr>
                <a:schemeClr val="accent3"/>
              </a:buClr>
              <a:defRPr/>
            </a:pP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KITS PARA EL MANEJO DE RESIDUOS:   </a:t>
            </a:r>
          </a:p>
          <a:p>
            <a:pPr marL="274320" indent="-274320">
              <a:buClr>
                <a:schemeClr val="accent3"/>
              </a:buClr>
              <a:defRPr/>
            </a:pPr>
            <a:endParaRPr lang="es-ES" b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   Clínica las Lajas a implementado dentro del PGIRASA 2023 KITS especiales, dispuestos en cada servicio, para el manejo de derrames accidentales de residuos.</a:t>
            </a:r>
          </a:p>
          <a:p>
            <a:pPr marL="285750" indent="-285750" algn="just"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r>
              <a:rPr lang="es-ES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  manejo derrame de mercuriales</a:t>
            </a:r>
          </a:p>
          <a:p>
            <a:pPr marL="285750" indent="-285750" algn="just"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r>
              <a:rPr lang="es-ES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  manejo derrame medicamentos</a:t>
            </a:r>
          </a:p>
          <a:p>
            <a:pPr marL="285750" indent="-285750" algn="just"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r>
              <a:rPr lang="es-ES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 manejo derrame de residuos </a:t>
            </a:r>
            <a:r>
              <a:rPr lang="es-ES" b="1" u="sng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biosanitarios</a:t>
            </a:r>
            <a:r>
              <a:rPr lang="es-ES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peligrosos.</a:t>
            </a:r>
            <a:endParaRPr lang="es-E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5" descr="MCj0250896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6776" y="2038589"/>
            <a:ext cx="3234267" cy="3168343"/>
          </a:xfrm>
        </p:spPr>
      </p:pic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903101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82580" y="894267"/>
            <a:ext cx="77989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>
                <a:solidFill>
                  <a:srgbClr val="0033CC"/>
                </a:solidFill>
              </a:rPr>
              <a:t>PRINCIPIOS 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24933" y="225179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>
              <a:buClr>
                <a:schemeClr val="accent3"/>
              </a:buClr>
              <a:defRPr/>
            </a:pP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Cultura  </a:t>
            </a: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de  la  no basura</a:t>
            </a: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   </a:t>
            </a:r>
          </a:p>
          <a:p>
            <a:pPr marL="274320" indent="-274320">
              <a:buClr>
                <a:schemeClr val="accent3"/>
              </a:buClr>
              <a:defRPr/>
            </a:pPr>
            <a:endParaRPr lang="es-ES" b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Son los comportamientos adoptados por los trabajadores, para reducir las cantidades de residuos generados dentro de las instituciones de salud,    así como también el aprovechamiento  de los residuos potencialmente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reutilizables.</a:t>
            </a:r>
          </a:p>
          <a:p>
            <a:pPr marL="274320" indent="-274320" algn="just">
              <a:buClr>
                <a:schemeClr val="accent3"/>
              </a:buClr>
              <a:defRPr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s-CO" b="1" dirty="0">
                <a:solidFill>
                  <a:srgbClr val="00B050"/>
                </a:solidFill>
              </a:rPr>
              <a:t>REDUCIR, REUTILIZACIÓN Y RECICLAR – 3R</a:t>
            </a:r>
            <a:endParaRPr lang="es-ES" b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5" descr="MCj0250896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6776" y="2038589"/>
            <a:ext cx="3234267" cy="3168343"/>
          </a:xfrm>
        </p:spPr>
      </p:pic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82568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9" name="Flecha abajo 8"/>
          <p:cNvSpPr/>
          <p:nvPr/>
        </p:nvSpPr>
        <p:spPr>
          <a:xfrm>
            <a:off x="4693907" y="490847"/>
            <a:ext cx="514337" cy="8060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" name="Rectángulo 1"/>
          <p:cNvSpPr/>
          <p:nvPr/>
        </p:nvSpPr>
        <p:spPr>
          <a:xfrm>
            <a:off x="805084" y="1208418"/>
            <a:ext cx="78993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RESPEL</a:t>
            </a:r>
            <a:r>
              <a:rPr lang="es-CO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 - Residuos </a:t>
            </a:r>
            <a:r>
              <a:rPr lang="es-CO" b="1" dirty="0">
                <a:solidFill>
                  <a:srgbClr val="202124"/>
                </a:solidFill>
                <a:latin typeface="arial" panose="020B0604020202020204" pitchFamily="34" charset="0"/>
              </a:rPr>
              <a:t>Sólidos </a:t>
            </a:r>
            <a:r>
              <a:rPr lang="es-CO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peligros</a:t>
            </a:r>
          </a:p>
          <a:p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Existe otro tipo de residuos peligrosos y que requieren manejo especial</a:t>
            </a:r>
          </a:p>
          <a:p>
            <a:r>
              <a:rPr lang="es-CO" dirty="0">
                <a:solidFill>
                  <a:srgbClr val="202124"/>
                </a:solidFill>
                <a:latin typeface="arial" panose="020B0604020202020204" pitchFamily="34" charset="0"/>
              </a:rPr>
              <a:t>p</a:t>
            </a:r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ara su disposición final:</a:t>
            </a:r>
          </a:p>
          <a:p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Pilas, baterías usadas, tinta de impresoras, </a:t>
            </a:r>
            <a:r>
              <a:rPr lang="es-CO" dirty="0" err="1" smtClean="0">
                <a:solidFill>
                  <a:srgbClr val="202124"/>
                </a:solidFill>
                <a:latin typeface="arial" panose="020B0604020202020204" pitchFamily="34" charset="0"/>
              </a:rPr>
              <a:t>toners</a:t>
            </a:r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,</a:t>
            </a:r>
          </a:p>
          <a:p>
            <a:r>
              <a:rPr lang="es-CO" dirty="0">
                <a:solidFill>
                  <a:srgbClr val="202124"/>
                </a:solidFill>
                <a:latin typeface="arial" panose="020B0604020202020204" pitchFamily="34" charset="0"/>
              </a:rPr>
              <a:t>l</a:t>
            </a:r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íquido de revelado, aceites, lámparas fluorescentes</a:t>
            </a:r>
          </a:p>
          <a:p>
            <a:endParaRPr lang="es-CO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088" y="1993248"/>
            <a:ext cx="1602105" cy="3412276"/>
          </a:xfrm>
          <a:prstGeom prst="rect">
            <a:avLst/>
          </a:prstGeom>
        </p:spPr>
      </p:pic>
      <p:pic>
        <p:nvPicPr>
          <p:cNvPr id="1026" name="Picture 2" descr="Resultado de imagen de residuos resp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84" y="2950081"/>
            <a:ext cx="5614004" cy="17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313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3167"/>
            <a:ext cx="9144000" cy="1877712"/>
          </a:xfrm>
          <a:prstGeom prst="rect">
            <a:avLst/>
          </a:prstGeom>
        </p:spPr>
      </p:pic>
      <p:sp>
        <p:nvSpPr>
          <p:cNvPr id="5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163" y="1700011"/>
            <a:ext cx="2281673" cy="345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" name="CuadroTexto 1"/>
          <p:cNvSpPr txBox="1"/>
          <p:nvPr/>
        </p:nvSpPr>
        <p:spPr>
          <a:xfrm>
            <a:off x="797918" y="985746"/>
            <a:ext cx="245986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 smtClean="0"/>
              <a:t>Estamos en riesgo permanente ……..</a:t>
            </a:r>
          </a:p>
          <a:p>
            <a:r>
              <a:rPr lang="es-CO" sz="2000" dirty="0" smtClean="0"/>
              <a:t>Asumamos la </a:t>
            </a:r>
            <a:r>
              <a:rPr lang="es-CO" sz="2000" dirty="0" smtClean="0">
                <a:solidFill>
                  <a:srgbClr val="0033CC"/>
                </a:solidFill>
              </a:rPr>
              <a:t>responsabilidad</a:t>
            </a:r>
            <a:r>
              <a:rPr lang="es-CO" sz="2000" dirty="0" smtClean="0"/>
              <a:t> de nuestra protección y la de nuestros compañeros realizando una </a:t>
            </a:r>
            <a:r>
              <a:rPr lang="es-CO" sz="2000" dirty="0" smtClean="0">
                <a:solidFill>
                  <a:srgbClr val="FF0000"/>
                </a:solidFill>
              </a:rPr>
              <a:t>segregación adecuada  </a:t>
            </a:r>
            <a:r>
              <a:rPr lang="es-CO" sz="2000" dirty="0" smtClean="0"/>
              <a:t>de los residuos que generamos y haciendo buen uso de los elementos de protección personal…. 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044" y="2022962"/>
            <a:ext cx="2650944" cy="263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54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92578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3993</TotalTime>
  <Words>1239</Words>
  <Application>Microsoft Office PowerPoint</Application>
  <PresentationFormat>Presentación en pantalla (4:3)</PresentationFormat>
  <Paragraphs>184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3" baseType="lpstr">
      <vt:lpstr>Aharoni</vt:lpstr>
      <vt:lpstr>Algerian</vt:lpstr>
      <vt:lpstr>arial</vt:lpstr>
      <vt:lpstr>arial</vt:lpstr>
      <vt:lpstr>Calibri</vt:lpstr>
      <vt:lpstr>Calibri Light</vt:lpstr>
      <vt:lpstr>Kino MT</vt:lpstr>
      <vt:lpstr>Tahoma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ETCLINLAJAS2</dc:creator>
  <cp:lastModifiedBy>Lajas</cp:lastModifiedBy>
  <cp:revision>277</cp:revision>
  <dcterms:created xsi:type="dcterms:W3CDTF">2018-01-25T14:07:46Z</dcterms:created>
  <dcterms:modified xsi:type="dcterms:W3CDTF">2024-02-01T20:09:05Z</dcterms:modified>
</cp:coreProperties>
</file>