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20" r:id="rId1"/>
  </p:sldMasterIdLst>
  <p:notesMasterIdLst>
    <p:notesMasterId r:id="rId18"/>
  </p:notesMasterIdLst>
  <p:handoutMasterIdLst>
    <p:handoutMasterId r:id="rId19"/>
  </p:handoutMasterIdLst>
  <p:sldIdLst>
    <p:sldId id="375" r:id="rId2"/>
    <p:sldId id="385" r:id="rId3"/>
    <p:sldId id="386" r:id="rId4"/>
    <p:sldId id="374" r:id="rId5"/>
    <p:sldId id="371" r:id="rId6"/>
    <p:sldId id="379" r:id="rId7"/>
    <p:sldId id="380" r:id="rId8"/>
    <p:sldId id="319" r:id="rId9"/>
    <p:sldId id="381" r:id="rId10"/>
    <p:sldId id="382" r:id="rId11"/>
    <p:sldId id="383" r:id="rId12"/>
    <p:sldId id="322" r:id="rId13"/>
    <p:sldId id="384" r:id="rId14"/>
    <p:sldId id="340" r:id="rId15"/>
    <p:sldId id="367" r:id="rId16"/>
    <p:sldId id="295" r:id="rId17"/>
  </p:sldIdLst>
  <p:sldSz cx="12192000" cy="6858000"/>
  <p:notesSz cx="6858000" cy="9144000"/>
  <p:embeddedFontLst>
    <p:embeddedFont>
      <p:font typeface="Montserrat Semi Bold" panose="020B0604020202020204" charset="0"/>
      <p:bold r:id="rId20"/>
    </p:embeddedFont>
    <p:embeddedFont>
      <p:font typeface="Montserrat" panose="020B0604020202020204" charset="0"/>
      <p:regular r:id="rId21"/>
    </p:embeddedFont>
    <p:embeddedFont>
      <p:font typeface="Calibri" panose="020F0502020204030204" pitchFamily="34" charset="0"/>
      <p:regular r:id="rId22"/>
      <p:bold r:id="rId23"/>
      <p:italic r:id="rId24"/>
      <p:boldItalic r:id="rId25"/>
    </p:embeddedFont>
    <p:embeddedFont>
      <p:font typeface="Century Gothic" panose="020B0502020202020204" pitchFamily="34" charset="0"/>
      <p:regular r:id="rId26"/>
      <p:bold r:id="rId27"/>
      <p:italic r:id="rId28"/>
      <p:boldItalic r:id="rId29"/>
    </p:embeddedFont>
    <p:embeddedFont>
      <p:font typeface="Montserrat Medium" panose="020B0604020202020204" charset="0"/>
      <p:regular r:id="rId30"/>
      <p: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CC66FF"/>
    <a:srgbClr val="79ACFF"/>
    <a:srgbClr val="AAEB35"/>
    <a:srgbClr val="2EB2BF"/>
    <a:srgbClr val="619D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8" autoAdjust="0"/>
    <p:restoredTop sz="85820" autoAdjust="0"/>
  </p:normalViewPr>
  <p:slideViewPr>
    <p:cSldViewPr snapToGrid="0">
      <p:cViewPr varScale="1">
        <p:scale>
          <a:sx n="100" d="100"/>
          <a:sy n="100" d="100"/>
        </p:scale>
        <p:origin x="648" y="78"/>
      </p:cViewPr>
      <p:guideLst/>
    </p:cSldViewPr>
  </p:slideViewPr>
  <p:notesTextViewPr>
    <p:cViewPr>
      <p:scale>
        <a:sx n="1" d="1"/>
        <a:sy n="1" d="1"/>
      </p:scale>
      <p:origin x="0" y="0"/>
    </p:cViewPr>
  </p:notesTextViewPr>
  <p:sorterViewPr>
    <p:cViewPr>
      <p:scale>
        <a:sx n="100" d="100"/>
        <a:sy n="100" d="100"/>
      </p:scale>
      <p:origin x="0" y="-378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F1CF1F-18DE-4BB3-AEE1-579CA8D7CC73}" type="datetimeFigureOut">
              <a:rPr lang="en-US" smtClean="0"/>
              <a:t>11/28/2022</a:t>
            </a:fld>
            <a:endParaRPr lang="en-U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B6F4D1-9C13-4FD1-9EFA-F44170425249}" type="slidenum">
              <a:rPr lang="en-US" smtClean="0"/>
              <a:t>‹Nº›</a:t>
            </a:fld>
            <a:endParaRPr lang="en-US"/>
          </a:p>
        </p:txBody>
      </p:sp>
    </p:spTree>
    <p:extLst>
      <p:ext uri="{BB962C8B-B14F-4D97-AF65-F5344CB8AC3E}">
        <p14:creationId xmlns:p14="http://schemas.microsoft.com/office/powerpoint/2010/main" val="746653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DBAD6-DCFD-4352-A790-8998E10A6546}" type="datetimeFigureOut">
              <a:rPr lang="en-US" smtClean="0"/>
              <a:t>11/28/2022</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02FB9-AA9C-443C-810D-B8BF878157C2}" type="slidenum">
              <a:rPr lang="en-US" smtClean="0"/>
              <a:t>‹Nº›</a:t>
            </a:fld>
            <a:endParaRPr lang="en-US"/>
          </a:p>
        </p:txBody>
      </p:sp>
    </p:spTree>
    <p:extLst>
      <p:ext uri="{BB962C8B-B14F-4D97-AF65-F5344CB8AC3E}">
        <p14:creationId xmlns:p14="http://schemas.microsoft.com/office/powerpoint/2010/main" val="174429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7502FB9-AA9C-443C-810D-B8BF878157C2}" type="slidenum">
              <a:rPr lang="en-US" smtClean="0"/>
              <a:t>12</a:t>
            </a:fld>
            <a:endParaRPr lang="en-US"/>
          </a:p>
        </p:txBody>
      </p:sp>
    </p:spTree>
    <p:extLst>
      <p:ext uri="{BB962C8B-B14F-4D97-AF65-F5344CB8AC3E}">
        <p14:creationId xmlns:p14="http://schemas.microsoft.com/office/powerpoint/2010/main" val="3668816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7502FB9-AA9C-443C-810D-B8BF878157C2}" type="slidenum">
              <a:rPr lang="en-US" smtClean="0"/>
              <a:t>13</a:t>
            </a:fld>
            <a:endParaRPr lang="en-US"/>
          </a:p>
        </p:txBody>
      </p:sp>
    </p:spTree>
    <p:extLst>
      <p:ext uri="{BB962C8B-B14F-4D97-AF65-F5344CB8AC3E}">
        <p14:creationId xmlns:p14="http://schemas.microsoft.com/office/powerpoint/2010/main" val="368098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7502FB9-AA9C-443C-810D-B8BF878157C2}" type="slidenum">
              <a:rPr lang="en-US" smtClean="0"/>
              <a:t>16</a:t>
            </a:fld>
            <a:endParaRPr lang="en-US"/>
          </a:p>
        </p:txBody>
      </p:sp>
    </p:spTree>
    <p:extLst>
      <p:ext uri="{BB962C8B-B14F-4D97-AF65-F5344CB8AC3E}">
        <p14:creationId xmlns:p14="http://schemas.microsoft.com/office/powerpoint/2010/main" val="3557600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8FB8C4D0-7E8D-470F-B6BB-0F687ED92B54}"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1358907110"/>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A11892-DD81-4E05-A40F-D48186A2F178}"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272538442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7530138-EA6C-4A4E-8E14-F84991DA81E2}"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146242223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2427FA3-37FA-47FF-8D7C-AB5CDBBB0C8E}" type="datetime1">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15607431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375323E-E2CE-4A75-ACAD-A711EC83C494}" type="datetime1">
              <a:rPr lang="en-US" smtClean="0"/>
              <a:t>11/28/2022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78098255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EAF5019-CF7D-47F4-AB60-647741B38359}" type="datetime1">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142451762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FDA28B-C02A-42BB-A2E9-C0A6835A53E1}" type="datetime1">
              <a:rPr lang="en-US" smtClean="0"/>
              <a:t>11/28/2022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247452827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AF8408AD-9023-44DE-B232-8938F8E1FB97}" type="datetime1">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97751740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CA774F9A-0BEB-4BC8-A0AB-DB80163F0C3E}" type="datetime1">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819892798"/>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26BCE1-D38A-4C11-81FB-FF00E8132A47}"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144554559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92950C3-32FF-4435-8BED-E159A15AFFCD}" type="datetime1">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358976261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B67DC-8B75-4E15-924B-ACF54A25F6F7}" type="datetime1">
              <a:rPr lang="en-US" smtClean="0"/>
              <a:t>11/28/2022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6F6C6F-08BA-4F04-B5FC-8CEDA87A251D}" type="slidenum">
              <a:rPr lang="en-US" smtClean="0"/>
              <a:t>‹Nº›</a:t>
            </a:fld>
            <a:endParaRPr lang="en-US"/>
          </a:p>
        </p:txBody>
      </p:sp>
    </p:spTree>
    <p:extLst>
      <p:ext uri="{BB962C8B-B14F-4D97-AF65-F5344CB8AC3E}">
        <p14:creationId xmlns:p14="http://schemas.microsoft.com/office/powerpoint/2010/main" val="29652331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push dir="u"/>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8.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8BC53410-9935-B7AC-70FE-CF6917E3FC69}"/>
              </a:ext>
            </a:extLst>
          </p:cNvPr>
          <p:cNvSpPr txBox="1"/>
          <p:nvPr/>
        </p:nvSpPr>
        <p:spPr>
          <a:xfrm>
            <a:off x="851255" y="470717"/>
            <a:ext cx="10867869" cy="1661993"/>
          </a:xfrm>
          <a:prstGeom prst="rect">
            <a:avLst/>
          </a:prstGeom>
          <a:noFill/>
        </p:spPr>
        <p:txBody>
          <a:bodyPr wrap="square" rtlCol="0">
            <a:spAutoFit/>
          </a:bodyPr>
          <a:lstStyle/>
          <a:p>
            <a:pPr algn="ctr"/>
            <a:r>
              <a:rPr lang="es-ES" sz="3200" dirty="0"/>
              <a:t>LINEAMIENTOS DÍA MUNDIAL DE RESPUESTA AL VIH – 1 DE DICIEMBRE</a:t>
            </a:r>
            <a:endParaRPr lang="es-CO" sz="3200" dirty="0"/>
          </a:p>
          <a:p>
            <a:r>
              <a:rPr lang="es-ES" dirty="0"/>
              <a:t> </a:t>
            </a:r>
            <a:endParaRPr lang="es-CO" dirty="0"/>
          </a:p>
          <a:p>
            <a:endParaRPr lang="es-CO" sz="2000" dirty="0"/>
          </a:p>
        </p:txBody>
      </p:sp>
      <p:sp>
        <p:nvSpPr>
          <p:cNvPr id="4" name="CuadroTexto 3">
            <a:extLst>
              <a:ext uri="{FF2B5EF4-FFF2-40B4-BE49-F238E27FC236}">
                <a16:creationId xmlns:a16="http://schemas.microsoft.com/office/drawing/2014/main" xmlns="" id="{FE50D949-5DB8-236E-B033-C8195AF05C47}"/>
              </a:ext>
            </a:extLst>
          </p:cNvPr>
          <p:cNvSpPr txBox="1"/>
          <p:nvPr/>
        </p:nvSpPr>
        <p:spPr>
          <a:xfrm>
            <a:off x="1762175" y="1556159"/>
            <a:ext cx="9046028" cy="369332"/>
          </a:xfrm>
          <a:prstGeom prst="rect">
            <a:avLst/>
          </a:prstGeom>
          <a:noFill/>
        </p:spPr>
        <p:txBody>
          <a:bodyPr wrap="square">
            <a:spAutoFit/>
          </a:bodyPr>
          <a:lstStyle/>
          <a:p>
            <a:pPr algn="ctr"/>
            <a:r>
              <a:rPr lang="es-CO" b="1" dirty="0">
                <a:solidFill>
                  <a:srgbClr val="2EB2BF"/>
                </a:solidFill>
                <a:latin typeface="Century Gothic" panose="020B0502020202020204" pitchFamily="34" charset="0"/>
              </a:rPr>
              <a:t>DIMENSIÓN SEXUALIDAD DSDR-PROGRAMA AMPLIADO DE INMUNIZACIONES</a:t>
            </a:r>
            <a:endParaRPr lang="es-CO" dirty="0">
              <a:solidFill>
                <a:srgbClr val="2EB2BF"/>
              </a:solidFill>
            </a:endParaRPr>
          </a:p>
        </p:txBody>
      </p:sp>
      <p:pic>
        <p:nvPicPr>
          <p:cNvPr id="6" name="Imagen 5">
            <a:extLst>
              <a:ext uri="{FF2B5EF4-FFF2-40B4-BE49-F238E27FC236}">
                <a16:creationId xmlns:a16="http://schemas.microsoft.com/office/drawing/2014/main" xmlns="" id="{EA509F61-84A3-836B-4CD8-BB3B015BEF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24" y="5232874"/>
            <a:ext cx="3051830" cy="1615675"/>
          </a:xfrm>
          <a:prstGeom prst="rect">
            <a:avLst/>
          </a:prstGeom>
        </p:spPr>
      </p:pic>
      <p:pic>
        <p:nvPicPr>
          <p:cNvPr id="5" name="object 2">
            <a:extLst>
              <a:ext uri="{FF2B5EF4-FFF2-40B4-BE49-F238E27FC236}">
                <a16:creationId xmlns:a16="http://schemas.microsoft.com/office/drawing/2014/main" xmlns="" id="{0C6021F9-37C6-E2B3-A145-7787B843C60E}"/>
              </a:ext>
            </a:extLst>
          </p:cNvPr>
          <p:cNvPicPr/>
          <p:nvPr/>
        </p:nvPicPr>
        <p:blipFill>
          <a:blip r:embed="rId3" cstate="print"/>
          <a:stretch>
            <a:fillRect/>
          </a:stretch>
        </p:blipFill>
        <p:spPr>
          <a:xfrm>
            <a:off x="4718958" y="1925491"/>
            <a:ext cx="3686370" cy="4622266"/>
          </a:xfrm>
          <a:prstGeom prst="rect">
            <a:avLst/>
          </a:prstGeom>
        </p:spPr>
      </p:pic>
    </p:spTree>
    <p:extLst>
      <p:ext uri="{BB962C8B-B14F-4D97-AF65-F5344CB8AC3E}">
        <p14:creationId xmlns:p14="http://schemas.microsoft.com/office/powerpoint/2010/main" val="207334016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B4A2B2A1-8D8A-4085-AE95-63F8302F9965}"/>
              </a:ext>
            </a:extLst>
          </p:cNvPr>
          <p:cNvSpPr/>
          <p:nvPr/>
        </p:nvSpPr>
        <p:spPr>
          <a:xfrm>
            <a:off x="3089189" y="2075935"/>
            <a:ext cx="5609968" cy="2767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COMPORTAMIENTO EPIDEMILOGICO ITS-VIH </a:t>
            </a:r>
            <a:endParaRPr lang="es-CO" sz="3200" b="1" dirty="0"/>
          </a:p>
        </p:txBody>
      </p:sp>
    </p:spTree>
    <p:extLst>
      <p:ext uri="{BB962C8B-B14F-4D97-AF65-F5344CB8AC3E}">
        <p14:creationId xmlns:p14="http://schemas.microsoft.com/office/powerpoint/2010/main" val="115417704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5A89C94-39E5-7D0C-0C57-3EC12F5A0146}"/>
              </a:ext>
            </a:extLst>
          </p:cNvPr>
          <p:cNvSpPr txBox="1">
            <a:spLocks/>
          </p:cNvSpPr>
          <p:nvPr/>
        </p:nvSpPr>
        <p:spPr>
          <a:xfrm>
            <a:off x="332848" y="2564063"/>
            <a:ext cx="5624607" cy="17298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s-MX" sz="4000" b="1" dirty="0">
                <a:solidFill>
                  <a:schemeClr val="accent1">
                    <a:lumMod val="75000"/>
                  </a:schemeClr>
                </a:solidFill>
                <a:latin typeface="Montserrat" panose="00000500000000000000" pitchFamily="2" charset="0"/>
              </a:rPr>
              <a:t>Número de casos de Hepatitis B a semana epidemiológica 42</a:t>
            </a:r>
            <a:endParaRPr lang="es-CO" sz="4000" b="1" dirty="0">
              <a:solidFill>
                <a:schemeClr val="accent1">
                  <a:lumMod val="75000"/>
                </a:schemeClr>
              </a:solidFill>
              <a:latin typeface="Montserrat" panose="00000500000000000000" pitchFamily="2" charset="0"/>
            </a:endParaRPr>
          </a:p>
        </p:txBody>
      </p:sp>
      <p:graphicFrame>
        <p:nvGraphicFramePr>
          <p:cNvPr id="3" name="Tabla 2">
            <a:extLst>
              <a:ext uri="{FF2B5EF4-FFF2-40B4-BE49-F238E27FC236}">
                <a16:creationId xmlns:a16="http://schemas.microsoft.com/office/drawing/2014/main" xmlns="" id="{FDBC1D01-39A8-3CDA-6060-B11A794B903F}"/>
              </a:ext>
            </a:extLst>
          </p:cNvPr>
          <p:cNvGraphicFramePr>
            <a:graphicFrameLocks noGrp="1"/>
          </p:cNvGraphicFramePr>
          <p:nvPr>
            <p:extLst>
              <p:ext uri="{D42A27DB-BD31-4B8C-83A1-F6EECF244321}">
                <p14:modId xmlns:p14="http://schemas.microsoft.com/office/powerpoint/2010/main" val="1779065644"/>
              </p:ext>
            </p:extLst>
          </p:nvPr>
        </p:nvGraphicFramePr>
        <p:xfrm>
          <a:off x="5957455" y="70632"/>
          <a:ext cx="6096001" cy="6787368"/>
        </p:xfrm>
        <a:graphic>
          <a:graphicData uri="http://schemas.openxmlformats.org/drawingml/2006/table">
            <a:tbl>
              <a:tblPr>
                <a:tableStyleId>{5C22544A-7EE6-4342-B048-85BDC9FD1C3A}</a:tableStyleId>
              </a:tblPr>
              <a:tblGrid>
                <a:gridCol w="4623267">
                  <a:extLst>
                    <a:ext uri="{9D8B030D-6E8A-4147-A177-3AD203B41FA5}">
                      <a16:colId xmlns:a16="http://schemas.microsoft.com/office/drawing/2014/main" xmlns="" val="4082925022"/>
                    </a:ext>
                  </a:extLst>
                </a:gridCol>
                <a:gridCol w="1472734">
                  <a:extLst>
                    <a:ext uri="{9D8B030D-6E8A-4147-A177-3AD203B41FA5}">
                      <a16:colId xmlns:a16="http://schemas.microsoft.com/office/drawing/2014/main" xmlns="" val="654097141"/>
                    </a:ext>
                  </a:extLst>
                </a:gridCol>
              </a:tblGrid>
              <a:tr h="276020">
                <a:tc>
                  <a:txBody>
                    <a:bodyPr/>
                    <a:lstStyle/>
                    <a:p>
                      <a:pPr algn="ctr" fontAlgn="b"/>
                      <a:r>
                        <a:rPr lang="es-CO" sz="1800" b="1" u="none" strike="noStrike" dirty="0">
                          <a:effectLst/>
                        </a:rPr>
                        <a:t>MUNICIPIO DE PROCEDENCIA</a:t>
                      </a:r>
                      <a:endParaRPr lang="es-CO" sz="1800" b="1" i="0" u="none" strike="noStrike" dirty="0">
                        <a:effectLst/>
                        <a:latin typeface="Arial" panose="020B0604020202020204" pitchFamily="34" charset="0"/>
                      </a:endParaRPr>
                    </a:p>
                  </a:txBody>
                  <a:tcPr marL="9525" marR="9525" marT="9525" marB="0" anchor="b">
                    <a:solidFill>
                      <a:schemeClr val="accent2">
                        <a:lumMod val="60000"/>
                        <a:lumOff val="40000"/>
                      </a:schemeClr>
                    </a:solidFill>
                  </a:tcPr>
                </a:tc>
                <a:tc>
                  <a:txBody>
                    <a:bodyPr/>
                    <a:lstStyle/>
                    <a:p>
                      <a:pPr algn="ctr" fontAlgn="b"/>
                      <a:r>
                        <a:rPr lang="es-CO" sz="1800" b="1" u="none" strike="noStrike" dirty="0">
                          <a:effectLst/>
                        </a:rPr>
                        <a:t>TOTAL</a:t>
                      </a:r>
                      <a:endParaRPr lang="es-CO" sz="1800" b="1" i="0" u="none" strike="noStrike" dirty="0">
                        <a:effectLst/>
                        <a:latin typeface="Arial" panose="020B060402020202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xmlns="" val="1973156174"/>
                  </a:ext>
                </a:extLst>
              </a:tr>
              <a:tr h="276020">
                <a:tc>
                  <a:txBody>
                    <a:bodyPr/>
                    <a:lstStyle/>
                    <a:p>
                      <a:pPr algn="l" fontAlgn="b"/>
                      <a:r>
                        <a:rPr lang="es-CO" sz="1800" u="none" strike="noStrike">
                          <a:effectLst/>
                        </a:rPr>
                        <a:t>BARBACOAS</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dirty="0">
                          <a:effectLst/>
                        </a:rPr>
                        <a:t>1</a:t>
                      </a:r>
                      <a:endParaRPr lang="es-CO" sz="18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xmlns="" val="1076149053"/>
                  </a:ext>
                </a:extLst>
              </a:tr>
              <a:tr h="276020">
                <a:tc>
                  <a:txBody>
                    <a:bodyPr/>
                    <a:lstStyle/>
                    <a:p>
                      <a:pPr algn="l" fontAlgn="b"/>
                      <a:r>
                        <a:rPr lang="es-CO" sz="1800" u="none" strike="noStrike">
                          <a:effectLst/>
                        </a:rPr>
                        <a:t>BUESACO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1493682982"/>
                  </a:ext>
                </a:extLst>
              </a:tr>
              <a:tr h="276020">
                <a:tc>
                  <a:txBody>
                    <a:bodyPr/>
                    <a:lstStyle/>
                    <a:p>
                      <a:pPr algn="l" fontAlgn="b"/>
                      <a:r>
                        <a:rPr lang="es-CO" sz="1800" u="none" strike="noStrike" dirty="0">
                          <a:effectLst/>
                        </a:rPr>
                        <a:t>CUMBITARA</a:t>
                      </a:r>
                      <a:endParaRPr lang="es-CO" sz="1800" b="0" i="0" u="none" strike="noStrike" dirty="0">
                        <a:effectLst/>
                        <a:latin typeface="Arial" panose="020B0604020202020204" pitchFamily="34" charset="0"/>
                      </a:endParaRPr>
                    </a:p>
                  </a:txBody>
                  <a:tcPr marL="9525" marR="9525" marT="9525" marB="0" anchor="b"/>
                </a:tc>
                <a:tc>
                  <a:txBody>
                    <a:bodyPr/>
                    <a:lstStyle/>
                    <a:p>
                      <a:pPr algn="ctr" fontAlgn="b"/>
                      <a:r>
                        <a:rPr lang="es-CO" sz="1800" u="none" strike="noStrike">
                          <a:effectLst/>
                        </a:rPr>
                        <a:t>4</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036934710"/>
                  </a:ext>
                </a:extLst>
              </a:tr>
              <a:tr h="276020">
                <a:tc>
                  <a:txBody>
                    <a:bodyPr/>
                    <a:lstStyle/>
                    <a:p>
                      <a:pPr algn="l" fontAlgn="b"/>
                      <a:r>
                        <a:rPr lang="es-CO" sz="1800" u="none" strike="noStrike">
                          <a:effectLst/>
                        </a:rPr>
                        <a:t>EL CHARCO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4</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013795602"/>
                  </a:ext>
                </a:extLst>
              </a:tr>
              <a:tr h="276020">
                <a:tc>
                  <a:txBody>
                    <a:bodyPr/>
                    <a:lstStyle/>
                    <a:p>
                      <a:pPr algn="l" fontAlgn="b"/>
                      <a:r>
                        <a:rPr lang="es-CO" sz="1800" u="none" strike="noStrike" dirty="0">
                          <a:effectLst/>
                        </a:rPr>
                        <a:t>EL TABLON</a:t>
                      </a:r>
                      <a:endParaRPr lang="es-CO" sz="1800" b="0" i="0" u="none" strike="noStrike" dirty="0">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138430242"/>
                  </a:ext>
                </a:extLst>
              </a:tr>
              <a:tr h="276020">
                <a:tc>
                  <a:txBody>
                    <a:bodyPr/>
                    <a:lstStyle/>
                    <a:p>
                      <a:pPr algn="l" fontAlgn="b"/>
                      <a:r>
                        <a:rPr lang="es-CO" sz="1800" u="none" strike="noStrike">
                          <a:effectLst/>
                        </a:rPr>
                        <a:t>EL TAMBO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580858977"/>
                  </a:ext>
                </a:extLst>
              </a:tr>
              <a:tr h="276020">
                <a:tc>
                  <a:txBody>
                    <a:bodyPr/>
                    <a:lstStyle/>
                    <a:p>
                      <a:pPr algn="l" fontAlgn="b"/>
                      <a:r>
                        <a:rPr lang="es-CO" sz="1800" u="none" strike="noStrike" dirty="0">
                          <a:effectLst/>
                        </a:rPr>
                        <a:t>IPIALES</a:t>
                      </a:r>
                      <a:endParaRPr lang="es-CO" sz="1800" b="0" i="0" u="none" strike="noStrike" dirty="0">
                        <a:effectLst/>
                        <a:latin typeface="Arial" panose="020B0604020202020204" pitchFamily="34" charset="0"/>
                      </a:endParaRPr>
                    </a:p>
                  </a:txBody>
                  <a:tcPr marL="9525" marR="9525" marT="9525" marB="0" anchor="b"/>
                </a:tc>
                <a:tc>
                  <a:txBody>
                    <a:bodyPr/>
                    <a:lstStyle/>
                    <a:p>
                      <a:pPr algn="ctr" fontAlgn="b"/>
                      <a:r>
                        <a:rPr lang="es-CO" sz="1800" u="none" strike="noStrike">
                          <a:effectLst/>
                        </a:rPr>
                        <a:t>5</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1924027995"/>
                  </a:ext>
                </a:extLst>
              </a:tr>
              <a:tr h="276020">
                <a:tc>
                  <a:txBody>
                    <a:bodyPr/>
                    <a:lstStyle/>
                    <a:p>
                      <a:pPr algn="l" fontAlgn="b"/>
                      <a:r>
                        <a:rPr lang="es-CO" sz="1800" u="none" strike="noStrike">
                          <a:effectLst/>
                        </a:rPr>
                        <a:t>LA CRUZ</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1895723323"/>
                  </a:ext>
                </a:extLst>
              </a:tr>
              <a:tr h="276020">
                <a:tc>
                  <a:txBody>
                    <a:bodyPr/>
                    <a:lstStyle/>
                    <a:p>
                      <a:pPr algn="l" fontAlgn="b"/>
                      <a:r>
                        <a:rPr lang="es-CO" sz="1800" u="none" strike="noStrike">
                          <a:effectLst/>
                        </a:rPr>
                        <a:t>LA FLORIDA</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888240693"/>
                  </a:ext>
                </a:extLst>
              </a:tr>
              <a:tr h="276020">
                <a:tc>
                  <a:txBody>
                    <a:bodyPr/>
                    <a:lstStyle/>
                    <a:p>
                      <a:pPr algn="l" fontAlgn="b"/>
                      <a:r>
                        <a:rPr lang="es-CO" sz="1800" u="none" strike="noStrike" dirty="0">
                          <a:effectLst/>
                        </a:rPr>
                        <a:t>LA UNION</a:t>
                      </a:r>
                      <a:endParaRPr lang="es-CO" sz="1800" b="0" i="0" u="none" strike="noStrike" dirty="0">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890087964"/>
                  </a:ext>
                </a:extLst>
              </a:tr>
              <a:tr h="542778">
                <a:tc>
                  <a:txBody>
                    <a:bodyPr/>
                    <a:lstStyle/>
                    <a:p>
                      <a:pPr algn="l" fontAlgn="b"/>
                      <a:r>
                        <a:rPr lang="es-ES" sz="1800" u="none" strike="noStrike">
                          <a:effectLst/>
                        </a:rPr>
                        <a:t>OLAYA HERRERA(BOCAS DE SATINGA</a:t>
                      </a:r>
                      <a:endParaRPr lang="es-ES"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5</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4235355530"/>
                  </a:ext>
                </a:extLst>
              </a:tr>
              <a:tr h="276020">
                <a:tc>
                  <a:txBody>
                    <a:bodyPr/>
                    <a:lstStyle/>
                    <a:p>
                      <a:pPr algn="l" fontAlgn="b"/>
                      <a:r>
                        <a:rPr lang="es-CO" sz="1800" u="none" strike="noStrike">
                          <a:effectLst/>
                        </a:rPr>
                        <a:t>PASTO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16</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3718747746"/>
                  </a:ext>
                </a:extLst>
              </a:tr>
              <a:tr h="276020">
                <a:tc>
                  <a:txBody>
                    <a:bodyPr/>
                    <a:lstStyle/>
                    <a:p>
                      <a:pPr algn="l" fontAlgn="b"/>
                      <a:r>
                        <a:rPr lang="es-CO" sz="1800" u="none" strike="noStrike">
                          <a:effectLst/>
                        </a:rPr>
                        <a:t>POLICARPA</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464974689"/>
                  </a:ext>
                </a:extLst>
              </a:tr>
              <a:tr h="276020">
                <a:tc>
                  <a:txBody>
                    <a:bodyPr/>
                    <a:lstStyle/>
                    <a:p>
                      <a:pPr algn="l" fontAlgn="b"/>
                      <a:r>
                        <a:rPr lang="es-CO" sz="1800" u="none" strike="noStrike">
                          <a:effectLst/>
                        </a:rPr>
                        <a:t>PROVIDENCIA</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3803893043"/>
                  </a:ext>
                </a:extLst>
              </a:tr>
              <a:tr h="276020">
                <a:tc>
                  <a:txBody>
                    <a:bodyPr/>
                    <a:lstStyle/>
                    <a:p>
                      <a:pPr algn="l" fontAlgn="b"/>
                      <a:r>
                        <a:rPr lang="es-CO" sz="1800" u="none" strike="noStrike">
                          <a:effectLst/>
                        </a:rPr>
                        <a:t>PUPIALES</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1646497719"/>
                  </a:ext>
                </a:extLst>
              </a:tr>
              <a:tr h="276020">
                <a:tc>
                  <a:txBody>
                    <a:bodyPr/>
                    <a:lstStyle/>
                    <a:p>
                      <a:pPr algn="l" fontAlgn="b"/>
                      <a:r>
                        <a:rPr lang="es-CO" sz="1800" u="none" strike="noStrike">
                          <a:effectLst/>
                        </a:rPr>
                        <a:t>ROBERTO PAYAN (SAN JOSE)</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3</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4208211871"/>
                  </a:ext>
                </a:extLst>
              </a:tr>
              <a:tr h="276020">
                <a:tc>
                  <a:txBody>
                    <a:bodyPr/>
                    <a:lstStyle/>
                    <a:p>
                      <a:pPr algn="l" fontAlgn="b"/>
                      <a:r>
                        <a:rPr lang="es-CO" sz="1800" u="none" strike="noStrike">
                          <a:effectLst/>
                        </a:rPr>
                        <a:t>SAMANIEGO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1894341835"/>
                  </a:ext>
                </a:extLst>
              </a:tr>
              <a:tr h="276020">
                <a:tc>
                  <a:txBody>
                    <a:bodyPr/>
                    <a:lstStyle/>
                    <a:p>
                      <a:pPr algn="l" fontAlgn="b"/>
                      <a:r>
                        <a:rPr lang="es-CO" sz="1800" u="none" strike="noStrike">
                          <a:effectLst/>
                        </a:rPr>
                        <a:t>SAN PABLO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1</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3643926805"/>
                  </a:ext>
                </a:extLst>
              </a:tr>
              <a:tr h="276020">
                <a:tc>
                  <a:txBody>
                    <a:bodyPr/>
                    <a:lstStyle/>
                    <a:p>
                      <a:pPr algn="l" fontAlgn="b"/>
                      <a:r>
                        <a:rPr lang="es-CO" sz="1800" u="none" strike="noStrike">
                          <a:effectLst/>
                        </a:rPr>
                        <a:t>SANTA BARBARA (ISCUANDE)</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889621425"/>
                  </a:ext>
                </a:extLst>
              </a:tr>
              <a:tr h="276020">
                <a:tc>
                  <a:txBody>
                    <a:bodyPr/>
                    <a:lstStyle/>
                    <a:p>
                      <a:pPr algn="l" fontAlgn="b"/>
                      <a:r>
                        <a:rPr lang="es-CO" sz="1800" u="none" strike="noStrike">
                          <a:effectLst/>
                        </a:rPr>
                        <a:t>TUMACO</a:t>
                      </a:r>
                      <a:endParaRPr lang="es-CO" sz="1800" b="0" i="0" u="none" strike="noStrike">
                        <a:effectLst/>
                        <a:latin typeface="Arial" panose="020B0604020202020204" pitchFamily="34" charset="0"/>
                      </a:endParaRPr>
                    </a:p>
                  </a:txBody>
                  <a:tcPr marL="9525" marR="9525" marT="9525" marB="0" anchor="b"/>
                </a:tc>
                <a:tc>
                  <a:txBody>
                    <a:bodyPr/>
                    <a:lstStyle/>
                    <a:p>
                      <a:pPr algn="ctr" fontAlgn="b"/>
                      <a:r>
                        <a:rPr lang="es-CO" sz="1800" u="none" strike="noStrike">
                          <a:effectLst/>
                        </a:rPr>
                        <a:t>32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4007968410"/>
                  </a:ext>
                </a:extLst>
              </a:tr>
              <a:tr h="276020">
                <a:tc>
                  <a:txBody>
                    <a:bodyPr/>
                    <a:lstStyle/>
                    <a:p>
                      <a:pPr algn="l" fontAlgn="b"/>
                      <a:r>
                        <a:rPr lang="es-CO" sz="1800" u="none" strike="noStrike" dirty="0">
                          <a:effectLst/>
                        </a:rPr>
                        <a:t>TUQUERRES</a:t>
                      </a:r>
                      <a:endParaRPr lang="es-CO" sz="1800" b="0" i="0" u="none" strike="noStrike" dirty="0">
                        <a:effectLst/>
                        <a:latin typeface="Arial" panose="020B0604020202020204" pitchFamily="34" charset="0"/>
                      </a:endParaRPr>
                    </a:p>
                  </a:txBody>
                  <a:tcPr marL="9525" marR="9525" marT="9525" marB="0" anchor="b"/>
                </a:tc>
                <a:tc>
                  <a:txBody>
                    <a:bodyPr/>
                    <a:lstStyle/>
                    <a:p>
                      <a:pPr algn="ctr" fontAlgn="b"/>
                      <a:r>
                        <a:rPr lang="es-CO" sz="1800" u="none" strike="noStrike">
                          <a:effectLst/>
                        </a:rPr>
                        <a:t>2</a:t>
                      </a:r>
                      <a:endParaRPr lang="es-CO" sz="18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xmlns="" val="220055649"/>
                  </a:ext>
                </a:extLst>
              </a:tr>
              <a:tr h="276020">
                <a:tc>
                  <a:txBody>
                    <a:bodyPr/>
                    <a:lstStyle/>
                    <a:p>
                      <a:pPr algn="ctr" fontAlgn="b"/>
                      <a:r>
                        <a:rPr lang="es-CO" sz="1800" b="1" u="none" strike="noStrike" dirty="0">
                          <a:effectLst/>
                        </a:rPr>
                        <a:t>TOTAL</a:t>
                      </a:r>
                      <a:endParaRPr lang="es-CO" sz="1800" b="1" i="0" u="none" strike="noStrike" dirty="0">
                        <a:effectLst/>
                        <a:latin typeface="Arial" panose="020B0604020202020204" pitchFamily="34" charset="0"/>
                      </a:endParaRPr>
                    </a:p>
                  </a:txBody>
                  <a:tcPr marL="9525" marR="9525" marT="9525" marB="0" anchor="b">
                    <a:solidFill>
                      <a:schemeClr val="accent4">
                        <a:lumMod val="60000"/>
                        <a:lumOff val="40000"/>
                      </a:schemeClr>
                    </a:solidFill>
                  </a:tcPr>
                </a:tc>
                <a:tc>
                  <a:txBody>
                    <a:bodyPr/>
                    <a:lstStyle/>
                    <a:p>
                      <a:pPr algn="ctr" fontAlgn="b"/>
                      <a:r>
                        <a:rPr lang="es-CO" sz="1800" b="1" u="none" strike="noStrike" dirty="0">
                          <a:effectLst/>
                        </a:rPr>
                        <a:t>89</a:t>
                      </a:r>
                      <a:endParaRPr lang="es-CO" sz="1800" b="1" i="0" u="none" strike="noStrike" dirty="0">
                        <a:effectLst/>
                        <a:latin typeface="Arial" panose="020B060402020202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xmlns="" val="4014979284"/>
                  </a:ext>
                </a:extLst>
              </a:tr>
            </a:tbl>
          </a:graphicData>
        </a:graphic>
      </p:graphicFrame>
    </p:spTree>
    <p:extLst>
      <p:ext uri="{BB962C8B-B14F-4D97-AF65-F5344CB8AC3E}">
        <p14:creationId xmlns:p14="http://schemas.microsoft.com/office/powerpoint/2010/main" val="30571029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BE14AFD2-2C35-93C1-8F8B-53F1C9EE4B4E}"/>
              </a:ext>
            </a:extLst>
          </p:cNvPr>
          <p:cNvPicPr>
            <a:picLocks noChangeAspect="1"/>
          </p:cNvPicPr>
          <p:nvPr/>
        </p:nvPicPr>
        <p:blipFill>
          <a:blip r:embed="rId2"/>
          <a:stretch>
            <a:fillRect/>
          </a:stretch>
        </p:blipFill>
        <p:spPr>
          <a:xfrm>
            <a:off x="924767" y="564026"/>
            <a:ext cx="9857957" cy="5729948"/>
          </a:xfrm>
          <a:prstGeom prst="rect">
            <a:avLst/>
          </a:prstGeom>
          <a:ln>
            <a:noFill/>
          </a:ln>
          <a:effectLst>
            <a:softEdge rad="112500"/>
          </a:effectLst>
        </p:spPr>
      </p:pic>
      <p:sp>
        <p:nvSpPr>
          <p:cNvPr id="2" name="Rectángulo 1"/>
          <p:cNvSpPr/>
          <p:nvPr/>
        </p:nvSpPr>
        <p:spPr>
          <a:xfrm>
            <a:off x="2230616" y="1934348"/>
            <a:ext cx="7246257" cy="83356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O" sz="3600" b="1" dirty="0"/>
              <a:t>Objetivo general</a:t>
            </a:r>
          </a:p>
        </p:txBody>
      </p:sp>
      <p:sp>
        <p:nvSpPr>
          <p:cNvPr id="4" name="Rectángulo 3">
            <a:extLst>
              <a:ext uri="{FF2B5EF4-FFF2-40B4-BE49-F238E27FC236}">
                <a16:creationId xmlns:a16="http://schemas.microsoft.com/office/drawing/2014/main" xmlns="" id="{A032FAB4-F9E5-450A-B5A8-D99BF113D989}"/>
              </a:ext>
            </a:extLst>
          </p:cNvPr>
          <p:cNvSpPr/>
          <p:nvPr/>
        </p:nvSpPr>
        <p:spPr>
          <a:xfrm>
            <a:off x="2230615" y="2825588"/>
            <a:ext cx="7246257" cy="2625295"/>
          </a:xfrm>
          <a:prstGeom prst="rect">
            <a:avLst/>
          </a:prstGeom>
          <a:solidFill>
            <a:schemeClr val="accent2"/>
          </a:solidFill>
        </p:spPr>
        <p:style>
          <a:lnRef idx="3">
            <a:schemeClr val="lt1"/>
          </a:lnRef>
          <a:fillRef idx="1">
            <a:schemeClr val="accent3"/>
          </a:fillRef>
          <a:effectRef idx="1">
            <a:schemeClr val="accent3"/>
          </a:effectRef>
          <a:fontRef idx="minor">
            <a:schemeClr val="lt1"/>
          </a:fontRef>
        </p:style>
        <p:txBody>
          <a:bodyPr rtlCol="0" anchor="ctr"/>
          <a:lstStyle/>
          <a:p>
            <a:pPr algn="just"/>
            <a:r>
              <a:rPr lang="es-ES" sz="2000" dirty="0"/>
              <a:t>Desarrollar capacidades institucionales y comunitarias para la implementación de los diferentes componentes de la estrategia de prevención combinada para el fortalecimiento de la respuesta nacional al VIH.</a:t>
            </a:r>
            <a:endParaRPr lang="es-CO" sz="2000" b="1" dirty="0"/>
          </a:p>
        </p:txBody>
      </p:sp>
    </p:spTree>
    <p:extLst>
      <p:ext uri="{BB962C8B-B14F-4D97-AF65-F5344CB8AC3E}">
        <p14:creationId xmlns:p14="http://schemas.microsoft.com/office/powerpoint/2010/main" val="335253403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ublicdomainq-0002179orrrbs.png (3840×2880) | 꽃 프레임, 졸업장, 사진틀">
            <a:extLst>
              <a:ext uri="{FF2B5EF4-FFF2-40B4-BE49-F238E27FC236}">
                <a16:creationId xmlns:a16="http://schemas.microsoft.com/office/drawing/2014/main" xmlns="" id="{1872412B-BBB5-46E2-8BEF-C8F0C406C5AA}"/>
              </a:ext>
            </a:extLst>
          </p:cNvPr>
          <p:cNvPicPr/>
          <p:nvPr/>
        </p:nvPicPr>
        <p:blipFill rotWithShape="1">
          <a:blip r:embed="rId2" cstate="print">
            <a:extLst>
              <a:ext uri="{28A0092B-C50C-407E-A947-70E740481C1C}">
                <a14:useLocalDpi xmlns:a14="http://schemas.microsoft.com/office/drawing/2010/main" val="0"/>
              </a:ext>
            </a:extLst>
          </a:blip>
          <a:srcRect l="1455" t="2507" r="1254" b="2785"/>
          <a:stretch/>
        </p:blipFill>
        <p:spPr bwMode="auto">
          <a:xfrm>
            <a:off x="1458204" y="360862"/>
            <a:ext cx="9275592" cy="5840730"/>
          </a:xfrm>
          <a:prstGeom prst="rect">
            <a:avLst/>
          </a:prstGeom>
          <a:noFill/>
          <a:ln>
            <a:noFill/>
          </a:ln>
        </p:spPr>
      </p:pic>
      <p:sp>
        <p:nvSpPr>
          <p:cNvPr id="4" name="Rectángulo 3">
            <a:extLst>
              <a:ext uri="{FF2B5EF4-FFF2-40B4-BE49-F238E27FC236}">
                <a16:creationId xmlns:a16="http://schemas.microsoft.com/office/drawing/2014/main" xmlns="" id="{E43701FD-A671-45CB-B0AE-EF5495FD197B}"/>
              </a:ext>
            </a:extLst>
          </p:cNvPr>
          <p:cNvSpPr/>
          <p:nvPr/>
        </p:nvSpPr>
        <p:spPr>
          <a:xfrm>
            <a:off x="2421087" y="1977085"/>
            <a:ext cx="6881248" cy="362702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lvl="0" algn="just"/>
            <a:endParaRPr lang="es-ES" sz="2000" dirty="0"/>
          </a:p>
          <a:p>
            <a:pPr marL="342900" lvl="0" indent="-342900" algn="just">
              <a:buFont typeface="Arial" panose="020B0604020202020204" pitchFamily="34" charset="0"/>
              <a:buChar char="•"/>
            </a:pPr>
            <a:r>
              <a:rPr lang="es-ES" sz="2000" dirty="0"/>
              <a:t>Promover una visión conjunta sobre la importancia de eliminar actitudes de estigma y la discriminación desde los servicios de salud para acercar a los servicios a las poblaciones más afectadas por VIH/Sida. </a:t>
            </a:r>
            <a:endParaRPr lang="es-CO" sz="2000" b="1" dirty="0"/>
          </a:p>
          <a:p>
            <a:pPr marL="342900" lvl="0" indent="-342900" algn="just">
              <a:buFont typeface="Arial" panose="020B0604020202020204" pitchFamily="34" charset="0"/>
              <a:buChar char="•"/>
            </a:pPr>
            <a:endParaRPr lang="es-ES" sz="2000" dirty="0"/>
          </a:p>
          <a:p>
            <a:pPr marL="342900" lvl="0" indent="-342900" algn="just">
              <a:buFont typeface="Arial" panose="020B0604020202020204" pitchFamily="34" charset="0"/>
              <a:buChar char="•"/>
            </a:pPr>
            <a:r>
              <a:rPr lang="es-ES" sz="2000" dirty="0"/>
              <a:t>Promover el conocimiento de medidas biomédicas como el uso del condón, la </a:t>
            </a:r>
            <a:r>
              <a:rPr lang="es-ES" sz="2000" dirty="0" err="1"/>
              <a:t>PrEP</a:t>
            </a:r>
            <a:r>
              <a:rPr lang="es-ES" sz="2000" dirty="0"/>
              <a:t>, la PEP, el diagnóstico temprano, el tratamiento oportuno y otras estrategias para prevenir el VIH </a:t>
            </a:r>
            <a:endParaRPr lang="es-CO" sz="2000" b="1" dirty="0"/>
          </a:p>
          <a:p>
            <a:pPr algn="ctr"/>
            <a:r>
              <a:rPr lang="es-MX" sz="2800" dirty="0"/>
              <a:t> </a:t>
            </a:r>
            <a:endParaRPr lang="es-CO" sz="2800" dirty="0"/>
          </a:p>
        </p:txBody>
      </p:sp>
      <p:sp>
        <p:nvSpPr>
          <p:cNvPr id="5" name="Rectángulo 4">
            <a:extLst>
              <a:ext uri="{FF2B5EF4-FFF2-40B4-BE49-F238E27FC236}">
                <a16:creationId xmlns:a16="http://schemas.microsoft.com/office/drawing/2014/main" xmlns="" id="{1CB07B8A-E346-4DB5-A0F6-3FA8BED532EA}"/>
              </a:ext>
            </a:extLst>
          </p:cNvPr>
          <p:cNvSpPr/>
          <p:nvPr/>
        </p:nvSpPr>
        <p:spPr>
          <a:xfrm>
            <a:off x="2421087" y="951306"/>
            <a:ext cx="6881248" cy="822048"/>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lvl="0" algn="just"/>
            <a:r>
              <a:rPr lang="es-ES" sz="3600" dirty="0"/>
              <a:t>Objetivos específicos </a:t>
            </a:r>
            <a:endParaRPr lang="es-CO" sz="3600" dirty="0"/>
          </a:p>
        </p:txBody>
      </p:sp>
    </p:spTree>
    <p:extLst>
      <p:ext uri="{BB962C8B-B14F-4D97-AF65-F5344CB8AC3E}">
        <p14:creationId xmlns:p14="http://schemas.microsoft.com/office/powerpoint/2010/main" val="414358008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ublicdomainq-0002179orrrbs.png (3840×2880) | 꽃 프레임, 졸업장, 사진틀">
            <a:extLst>
              <a:ext uri="{FF2B5EF4-FFF2-40B4-BE49-F238E27FC236}">
                <a16:creationId xmlns:a16="http://schemas.microsoft.com/office/drawing/2014/main" xmlns="" id="{1872412B-BBB5-46E2-8BEF-C8F0C406C5AA}"/>
              </a:ext>
            </a:extLst>
          </p:cNvPr>
          <p:cNvPicPr/>
          <p:nvPr/>
        </p:nvPicPr>
        <p:blipFill rotWithShape="1">
          <a:blip r:embed="rId2" cstate="print">
            <a:extLst>
              <a:ext uri="{28A0092B-C50C-407E-A947-70E740481C1C}">
                <a14:useLocalDpi xmlns:a14="http://schemas.microsoft.com/office/drawing/2010/main" val="0"/>
              </a:ext>
            </a:extLst>
          </a:blip>
          <a:srcRect l="1455" t="2507" r="1254" b="2785"/>
          <a:stretch/>
        </p:blipFill>
        <p:spPr bwMode="auto">
          <a:xfrm>
            <a:off x="1458204" y="360862"/>
            <a:ext cx="9275592" cy="5840730"/>
          </a:xfrm>
          <a:prstGeom prst="rect">
            <a:avLst/>
          </a:prstGeom>
          <a:noFill/>
          <a:ln>
            <a:noFill/>
          </a:ln>
        </p:spPr>
      </p:pic>
      <p:sp>
        <p:nvSpPr>
          <p:cNvPr id="4" name="Rectángulo 3">
            <a:extLst>
              <a:ext uri="{FF2B5EF4-FFF2-40B4-BE49-F238E27FC236}">
                <a16:creationId xmlns:a16="http://schemas.microsoft.com/office/drawing/2014/main" xmlns="" id="{E43701FD-A671-45CB-B0AE-EF5495FD197B}"/>
              </a:ext>
            </a:extLst>
          </p:cNvPr>
          <p:cNvSpPr/>
          <p:nvPr/>
        </p:nvSpPr>
        <p:spPr>
          <a:xfrm>
            <a:off x="2421087" y="1977085"/>
            <a:ext cx="7464318" cy="362702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lvl="0" algn="just"/>
            <a:endParaRPr lang="es-ES" sz="2000" dirty="0"/>
          </a:p>
          <a:p>
            <a:pPr marL="342900" lvl="0" indent="-342900" algn="just">
              <a:buFont typeface="Arial" panose="020B0604020202020204" pitchFamily="34" charset="0"/>
              <a:buChar char="•"/>
            </a:pPr>
            <a:r>
              <a:rPr lang="es-ES" sz="2000" dirty="0"/>
              <a:t>Analizar los factores comportamentales y las estrategias comportamentales para reorientar los mensajes preventivos, con base en las lecciones aprendidas hasta el momento de la pandemia de VIH. </a:t>
            </a:r>
            <a:endParaRPr lang="es-CO" sz="2000" b="1" dirty="0"/>
          </a:p>
          <a:p>
            <a:pPr marL="342900" lvl="0" indent="-342900" algn="just">
              <a:buFont typeface="Arial" panose="020B0604020202020204" pitchFamily="34" charset="0"/>
              <a:buChar char="•"/>
            </a:pPr>
            <a:endParaRPr lang="es-ES" sz="2000" dirty="0"/>
          </a:p>
          <a:p>
            <a:pPr marL="342900" lvl="0" indent="-342900" algn="just">
              <a:buFont typeface="Arial" panose="020B0604020202020204" pitchFamily="34" charset="0"/>
              <a:buChar char="•"/>
            </a:pPr>
            <a:r>
              <a:rPr lang="es-ES" sz="2000" dirty="0"/>
              <a:t>Promover diálogos que permitan reconocer retos, avances y logros en la promoción de los derechos sexuales y derechos reproductivos en las poblaciones clave o más afectadas por el VIH/Sida.</a:t>
            </a:r>
            <a:endParaRPr lang="es-CO" sz="2000" b="1" dirty="0"/>
          </a:p>
          <a:p>
            <a:pPr algn="ctr"/>
            <a:r>
              <a:rPr lang="es-MX" sz="2800" dirty="0"/>
              <a:t> </a:t>
            </a:r>
            <a:endParaRPr lang="es-CO" sz="2800" dirty="0"/>
          </a:p>
        </p:txBody>
      </p:sp>
      <p:sp>
        <p:nvSpPr>
          <p:cNvPr id="5" name="Rectángulo 4">
            <a:extLst>
              <a:ext uri="{FF2B5EF4-FFF2-40B4-BE49-F238E27FC236}">
                <a16:creationId xmlns:a16="http://schemas.microsoft.com/office/drawing/2014/main" xmlns="" id="{1CB07B8A-E346-4DB5-A0F6-3FA8BED532EA}"/>
              </a:ext>
            </a:extLst>
          </p:cNvPr>
          <p:cNvSpPr/>
          <p:nvPr/>
        </p:nvSpPr>
        <p:spPr>
          <a:xfrm>
            <a:off x="2421087" y="951306"/>
            <a:ext cx="7464318" cy="822048"/>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lvl="0" algn="just"/>
            <a:r>
              <a:rPr lang="es-ES" sz="3600" dirty="0"/>
              <a:t>Objetivos específicos </a:t>
            </a:r>
            <a:endParaRPr lang="es-CO" sz="3600" dirty="0"/>
          </a:p>
        </p:txBody>
      </p:sp>
    </p:spTree>
    <p:extLst>
      <p:ext uri="{BB962C8B-B14F-4D97-AF65-F5344CB8AC3E}">
        <p14:creationId xmlns:p14="http://schemas.microsoft.com/office/powerpoint/2010/main" val="31552053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BE14AFD2-2C35-93C1-8F8B-53F1C9EE4B4E}"/>
              </a:ext>
            </a:extLst>
          </p:cNvPr>
          <p:cNvPicPr>
            <a:picLocks noChangeAspect="1"/>
          </p:cNvPicPr>
          <p:nvPr/>
        </p:nvPicPr>
        <p:blipFill>
          <a:blip r:embed="rId2"/>
          <a:stretch>
            <a:fillRect/>
          </a:stretch>
        </p:blipFill>
        <p:spPr>
          <a:xfrm>
            <a:off x="924767" y="564026"/>
            <a:ext cx="9857957" cy="5729948"/>
          </a:xfrm>
          <a:prstGeom prst="rect">
            <a:avLst/>
          </a:prstGeom>
          <a:ln>
            <a:noFill/>
          </a:ln>
          <a:effectLst>
            <a:softEdge rad="112500"/>
          </a:effectLst>
        </p:spPr>
      </p:pic>
      <p:sp>
        <p:nvSpPr>
          <p:cNvPr id="2" name="Rectángulo 1"/>
          <p:cNvSpPr/>
          <p:nvPr/>
        </p:nvSpPr>
        <p:spPr>
          <a:xfrm>
            <a:off x="2230616" y="1835492"/>
            <a:ext cx="7246257" cy="83356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CO" sz="3600" b="1" dirty="0"/>
              <a:t>Estrategia de comunicación</a:t>
            </a:r>
          </a:p>
        </p:txBody>
      </p:sp>
      <p:sp>
        <p:nvSpPr>
          <p:cNvPr id="4" name="Rectángulo 3">
            <a:extLst>
              <a:ext uri="{FF2B5EF4-FFF2-40B4-BE49-F238E27FC236}">
                <a16:creationId xmlns:a16="http://schemas.microsoft.com/office/drawing/2014/main" xmlns="" id="{A032FAB4-F9E5-450A-B5A8-D99BF113D989}"/>
              </a:ext>
            </a:extLst>
          </p:cNvPr>
          <p:cNvSpPr/>
          <p:nvPr/>
        </p:nvSpPr>
        <p:spPr>
          <a:xfrm>
            <a:off x="2230615" y="2751446"/>
            <a:ext cx="7246257" cy="317979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lvl="0"/>
            <a:r>
              <a:rPr lang="es-ES" sz="2000" dirty="0"/>
              <a:t>El lema internacional para esta fecha es: </a:t>
            </a:r>
          </a:p>
          <a:p>
            <a:pPr lvl="0"/>
            <a:r>
              <a:rPr lang="es-ES" sz="2400" b="1" dirty="0"/>
              <a:t>¡IGUALDAD YA!</a:t>
            </a:r>
          </a:p>
          <a:p>
            <a:pPr lvl="0"/>
            <a:endParaRPr lang="es-CO" sz="2000" dirty="0"/>
          </a:p>
          <a:p>
            <a:pPr lvl="0"/>
            <a:r>
              <a:rPr lang="es-ES" sz="2400" b="1" dirty="0"/>
              <a:t>ENFRENTANDO DESIGUALDADES</a:t>
            </a:r>
            <a:r>
              <a:rPr lang="es-ES" sz="2000" dirty="0"/>
              <a:t>, para reforzar los mensajes alrededor del mismo.</a:t>
            </a:r>
          </a:p>
          <a:p>
            <a:pPr lvl="0"/>
            <a:endParaRPr lang="es-CO" sz="2000" dirty="0"/>
          </a:p>
          <a:p>
            <a:pPr lvl="0" algn="just"/>
            <a:r>
              <a:rPr lang="es-ES" sz="2000" dirty="0"/>
              <a:t>se recomiendan un grupo de mensajes siempre vigentes que pueden ser incluidos en notas informativas o boletines de prensa sobre la respuesta al VIH.</a:t>
            </a:r>
            <a:endParaRPr lang="es-CO" sz="2000" dirty="0"/>
          </a:p>
        </p:txBody>
      </p:sp>
    </p:spTree>
    <p:extLst>
      <p:ext uri="{BB962C8B-B14F-4D97-AF65-F5344CB8AC3E}">
        <p14:creationId xmlns:p14="http://schemas.microsoft.com/office/powerpoint/2010/main" val="327647078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resentación de fondo acuarela de memphis | Vector Gratis">
            <a:extLst>
              <a:ext uri="{FF2B5EF4-FFF2-40B4-BE49-F238E27FC236}">
                <a16:creationId xmlns:a16="http://schemas.microsoft.com/office/drawing/2014/main" xmlns="" id="{A67DCE41-7392-443B-A715-9CA7428C9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5560" y="388620"/>
            <a:ext cx="980298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xmlns="" id="{98B53B10-B1E2-4928-8FC4-F09533B81A04}"/>
              </a:ext>
            </a:extLst>
          </p:cNvPr>
          <p:cNvSpPr/>
          <p:nvPr/>
        </p:nvSpPr>
        <p:spPr>
          <a:xfrm>
            <a:off x="2718486" y="1691640"/>
            <a:ext cx="7117492" cy="441197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ES" sz="2000" dirty="0"/>
          </a:p>
          <a:p>
            <a:pPr lvl="0" algn="just"/>
            <a:r>
              <a:rPr lang="es-ES" sz="2000" dirty="0">
                <a:solidFill>
                  <a:srgbClr val="0070C0"/>
                </a:solidFill>
              </a:rPr>
              <a:t>Hoy por hoy existen diferentes formas de prevenir la transmisión del VIH que van desde el uso del condón, procesos educativos, suministro de medicamentos, entre otros, con los cuales se corta la cadena de transmisión de la infección. Si las diferentes alternativas se emplean en forma combinada se potencia su efecto preventivo. </a:t>
            </a:r>
            <a:endParaRPr lang="es-CO" sz="2000" dirty="0">
              <a:solidFill>
                <a:srgbClr val="0070C0"/>
              </a:solidFill>
            </a:endParaRPr>
          </a:p>
          <a:p>
            <a:pPr lvl="0" algn="just"/>
            <a:endParaRPr lang="es-ES" sz="2000" dirty="0">
              <a:solidFill>
                <a:srgbClr val="0070C0"/>
              </a:solidFill>
            </a:endParaRPr>
          </a:p>
          <a:p>
            <a:pPr lvl="0" algn="just"/>
            <a:r>
              <a:rPr lang="es-ES" sz="2000" dirty="0">
                <a:solidFill>
                  <a:srgbClr val="0070C0"/>
                </a:solidFill>
              </a:rPr>
              <a:t>Poner fin a la epidemia del VIH implica reducir las desigualdades, facilitando el acceso a los servicios de salud, reduciendo el estigma y la discriminación y propiciando el respeto a los derechos humanos y la inclusión. </a:t>
            </a:r>
            <a:endParaRPr lang="es-CO" sz="2000" dirty="0">
              <a:solidFill>
                <a:srgbClr val="0070C0"/>
              </a:solidFill>
            </a:endParaRPr>
          </a:p>
          <a:p>
            <a:pPr algn="ctr"/>
            <a:endParaRPr lang="es-CO" sz="2000" dirty="0"/>
          </a:p>
        </p:txBody>
      </p:sp>
      <p:sp>
        <p:nvSpPr>
          <p:cNvPr id="5" name="Rectángulo 4">
            <a:extLst>
              <a:ext uri="{FF2B5EF4-FFF2-40B4-BE49-F238E27FC236}">
                <a16:creationId xmlns:a16="http://schemas.microsoft.com/office/drawing/2014/main" xmlns="" id="{AE05F6D2-B852-4116-9109-C121F58EB884}"/>
              </a:ext>
            </a:extLst>
          </p:cNvPr>
          <p:cNvSpPr/>
          <p:nvPr/>
        </p:nvSpPr>
        <p:spPr>
          <a:xfrm>
            <a:off x="3832859" y="630810"/>
            <a:ext cx="3408199" cy="9372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2800" dirty="0">
                <a:solidFill>
                  <a:schemeClr val="tx1">
                    <a:lumMod val="50000"/>
                  </a:schemeClr>
                </a:solidFill>
              </a:rPr>
              <a:t>Mensajes clave</a:t>
            </a:r>
            <a:endParaRPr lang="es-CO" sz="2800" dirty="0">
              <a:solidFill>
                <a:schemeClr val="tx1">
                  <a:lumMod val="50000"/>
                </a:schemeClr>
              </a:solidFill>
            </a:endParaRPr>
          </a:p>
        </p:txBody>
      </p:sp>
    </p:spTree>
    <p:extLst>
      <p:ext uri="{BB962C8B-B14F-4D97-AF65-F5344CB8AC3E}">
        <p14:creationId xmlns:p14="http://schemas.microsoft.com/office/powerpoint/2010/main" val="31128645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resentación de fondo acuarela de memphis | Vector Gratis">
            <a:extLst>
              <a:ext uri="{FF2B5EF4-FFF2-40B4-BE49-F238E27FC236}">
                <a16:creationId xmlns:a16="http://schemas.microsoft.com/office/drawing/2014/main" xmlns="" id="{A67DCE41-7392-443B-A715-9CA7428C9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5560" y="388620"/>
            <a:ext cx="980298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xmlns="" id="{98B53B10-B1E2-4928-8FC4-F09533B81A04}"/>
              </a:ext>
            </a:extLst>
          </p:cNvPr>
          <p:cNvSpPr/>
          <p:nvPr/>
        </p:nvSpPr>
        <p:spPr>
          <a:xfrm>
            <a:off x="2718486" y="1691641"/>
            <a:ext cx="6771503" cy="389361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endParaRPr lang="es-ES" dirty="0"/>
          </a:p>
          <a:p>
            <a:pPr lvl="0" algn="just"/>
            <a:r>
              <a:rPr lang="es-ES" sz="2000" dirty="0"/>
              <a:t>Actitudes como el miedo, el prejuicio hacia las personas infectadas o el rechazo y la exclusión, aumentan las posibilidades de expansión del VIH. </a:t>
            </a:r>
            <a:endParaRPr lang="es-CO" sz="2000" dirty="0"/>
          </a:p>
          <a:p>
            <a:pPr lvl="0" algn="just"/>
            <a:endParaRPr lang="es-ES" sz="2000" dirty="0"/>
          </a:p>
          <a:p>
            <a:pPr lvl="0" algn="just"/>
            <a:r>
              <a:rPr lang="es-ES" sz="2000" dirty="0"/>
              <a:t>En la prevención del VIH, respetar las diferencias es tan importante como el uso correcto y constante del condón. </a:t>
            </a:r>
            <a:endParaRPr lang="es-CO" sz="2000" dirty="0"/>
          </a:p>
          <a:p>
            <a:pPr algn="ctr"/>
            <a:endParaRPr lang="es-CO" dirty="0"/>
          </a:p>
        </p:txBody>
      </p:sp>
      <p:sp>
        <p:nvSpPr>
          <p:cNvPr id="5" name="Rectángulo 4">
            <a:extLst>
              <a:ext uri="{FF2B5EF4-FFF2-40B4-BE49-F238E27FC236}">
                <a16:creationId xmlns:a16="http://schemas.microsoft.com/office/drawing/2014/main" xmlns="" id="{AE05F6D2-B852-4116-9109-C121F58EB884}"/>
              </a:ext>
            </a:extLst>
          </p:cNvPr>
          <p:cNvSpPr/>
          <p:nvPr/>
        </p:nvSpPr>
        <p:spPr>
          <a:xfrm>
            <a:off x="3832859" y="630810"/>
            <a:ext cx="3408199" cy="9372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2800" dirty="0">
                <a:solidFill>
                  <a:schemeClr val="tx1">
                    <a:lumMod val="50000"/>
                  </a:schemeClr>
                </a:solidFill>
              </a:rPr>
              <a:t>Mensajes clave</a:t>
            </a:r>
            <a:endParaRPr lang="es-CO" sz="2800" dirty="0">
              <a:solidFill>
                <a:schemeClr val="tx1">
                  <a:lumMod val="50000"/>
                </a:schemeClr>
              </a:solidFill>
            </a:endParaRPr>
          </a:p>
        </p:txBody>
      </p:sp>
    </p:spTree>
    <p:extLst>
      <p:ext uri="{BB962C8B-B14F-4D97-AF65-F5344CB8AC3E}">
        <p14:creationId xmlns:p14="http://schemas.microsoft.com/office/powerpoint/2010/main" val="181362925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resentación de fondo acuarela de memphis | Vector Gratis">
            <a:extLst>
              <a:ext uri="{FF2B5EF4-FFF2-40B4-BE49-F238E27FC236}">
                <a16:creationId xmlns:a16="http://schemas.microsoft.com/office/drawing/2014/main" xmlns="" id="{A67DCE41-7392-443B-A715-9CA7428C9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5560" y="388620"/>
            <a:ext cx="980298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xmlns="" id="{98B53B10-B1E2-4928-8FC4-F09533B81A04}"/>
              </a:ext>
            </a:extLst>
          </p:cNvPr>
          <p:cNvSpPr/>
          <p:nvPr/>
        </p:nvSpPr>
        <p:spPr>
          <a:xfrm>
            <a:off x="2718486" y="1691641"/>
            <a:ext cx="6771503" cy="3893616"/>
          </a:xfrm>
          <a:prstGeom prst="rect">
            <a:avLst/>
          </a:prstGeom>
          <a:solidFill>
            <a:schemeClr val="accent3">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endParaRPr lang="es-ES" dirty="0"/>
          </a:p>
          <a:p>
            <a:pPr lvl="0" algn="just"/>
            <a:r>
              <a:rPr lang="es-ES" sz="2000" dirty="0"/>
              <a:t>La</a:t>
            </a:r>
            <a:r>
              <a:rPr lang="es-ES" dirty="0"/>
              <a:t> </a:t>
            </a:r>
            <a:r>
              <a:rPr lang="es-ES" sz="2000" dirty="0"/>
              <a:t>profilaxis preexposición (toma de medicamentos para prevenir el VIH) es una estrategia efectiva que debe conducir también a la prevención y atención de otras infecciones de transmisión sexual. </a:t>
            </a:r>
            <a:endParaRPr lang="es-CO" sz="2000" dirty="0"/>
          </a:p>
          <a:p>
            <a:pPr lvl="0" algn="just"/>
            <a:endParaRPr lang="es-ES" sz="2000" dirty="0"/>
          </a:p>
          <a:p>
            <a:pPr lvl="0" algn="just"/>
            <a:r>
              <a:rPr lang="es-ES" sz="2000" dirty="0"/>
              <a:t>Cuando se ha estado expuesto al VIH es importante acercarse a los servicios de salud para acceder a la prueba. Está incluida en los planes de salud y se debe garantizar la confidencialidad</a:t>
            </a:r>
            <a:r>
              <a:rPr lang="es-ES" dirty="0"/>
              <a:t>. </a:t>
            </a:r>
            <a:endParaRPr lang="es-CO" dirty="0"/>
          </a:p>
          <a:p>
            <a:pPr algn="ctr"/>
            <a:endParaRPr lang="es-CO" dirty="0"/>
          </a:p>
        </p:txBody>
      </p:sp>
      <p:sp>
        <p:nvSpPr>
          <p:cNvPr id="5" name="Rectángulo 4">
            <a:extLst>
              <a:ext uri="{FF2B5EF4-FFF2-40B4-BE49-F238E27FC236}">
                <a16:creationId xmlns:a16="http://schemas.microsoft.com/office/drawing/2014/main" xmlns="" id="{AE05F6D2-B852-4116-9109-C121F58EB884}"/>
              </a:ext>
            </a:extLst>
          </p:cNvPr>
          <p:cNvSpPr/>
          <p:nvPr/>
        </p:nvSpPr>
        <p:spPr>
          <a:xfrm>
            <a:off x="3832859" y="630810"/>
            <a:ext cx="3408199" cy="9372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2800" dirty="0">
                <a:solidFill>
                  <a:schemeClr val="tx1">
                    <a:lumMod val="50000"/>
                  </a:schemeClr>
                </a:solidFill>
              </a:rPr>
              <a:t>Mensajes clave</a:t>
            </a:r>
            <a:endParaRPr lang="es-CO" sz="2800" dirty="0">
              <a:solidFill>
                <a:schemeClr val="tx1">
                  <a:lumMod val="50000"/>
                </a:schemeClr>
              </a:solidFill>
            </a:endParaRPr>
          </a:p>
        </p:txBody>
      </p:sp>
    </p:spTree>
    <p:extLst>
      <p:ext uri="{BB962C8B-B14F-4D97-AF65-F5344CB8AC3E}">
        <p14:creationId xmlns:p14="http://schemas.microsoft.com/office/powerpoint/2010/main" val="117853458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resentación de fondo acuarela de memphis | Vector Gratis">
            <a:extLst>
              <a:ext uri="{FF2B5EF4-FFF2-40B4-BE49-F238E27FC236}">
                <a16:creationId xmlns:a16="http://schemas.microsoft.com/office/drawing/2014/main" xmlns="" id="{A67DCE41-7392-443B-A715-9CA7428C9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5560" y="388620"/>
            <a:ext cx="980298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xmlns="" id="{98B53B10-B1E2-4928-8FC4-F09533B81A04}"/>
              </a:ext>
            </a:extLst>
          </p:cNvPr>
          <p:cNvSpPr/>
          <p:nvPr/>
        </p:nvSpPr>
        <p:spPr>
          <a:xfrm>
            <a:off x="2718486" y="1691641"/>
            <a:ext cx="6771503" cy="3893616"/>
          </a:xfrm>
          <a:prstGeom prst="rect">
            <a:avLst/>
          </a:prstGeom>
          <a:solidFill>
            <a:srgbClr val="00B0F0"/>
          </a:solidFill>
        </p:spPr>
        <p:style>
          <a:lnRef idx="1">
            <a:schemeClr val="accent4"/>
          </a:lnRef>
          <a:fillRef idx="2">
            <a:schemeClr val="accent4"/>
          </a:fillRef>
          <a:effectRef idx="1">
            <a:schemeClr val="accent4"/>
          </a:effectRef>
          <a:fontRef idx="minor">
            <a:schemeClr val="dk1"/>
          </a:fontRef>
        </p:style>
        <p:txBody>
          <a:bodyPr rtlCol="0" anchor="ctr"/>
          <a:lstStyle/>
          <a:p>
            <a:pPr lvl="0"/>
            <a:endParaRPr lang="es-ES" dirty="0"/>
          </a:p>
          <a:p>
            <a:pPr lvl="0" algn="just"/>
            <a:r>
              <a:rPr lang="es-ES" sz="2000" dirty="0">
                <a:solidFill>
                  <a:srgbClr val="FFFF00"/>
                </a:solidFill>
              </a:rPr>
              <a:t>Cumplir con el tratamiento antirretroviral de forma adecuada, no solo mejora el estado inmunológico de la persona, sino que baja a tal punto los niveles de VIH en la sangre, que no es posible transmitir la infección. El tratamiento sirve como prevención. Indetectable=intransmisible.</a:t>
            </a:r>
            <a:endParaRPr lang="es-CO" sz="2000" dirty="0">
              <a:solidFill>
                <a:srgbClr val="FFFF00"/>
              </a:solidFill>
            </a:endParaRPr>
          </a:p>
          <a:p>
            <a:pPr lvl="0" algn="just"/>
            <a:endParaRPr lang="es-ES" sz="2000" dirty="0">
              <a:solidFill>
                <a:srgbClr val="FFFF00"/>
              </a:solidFill>
            </a:endParaRPr>
          </a:p>
          <a:p>
            <a:pPr lvl="0" algn="just"/>
            <a:r>
              <a:rPr lang="es-ES" sz="2000" dirty="0">
                <a:solidFill>
                  <a:srgbClr val="FFFF00"/>
                </a:solidFill>
              </a:rPr>
              <a:t>No juzgue a las personas que viven con VIH ni a aquellas que tienen orientaciones sexuales o identidades de género diversas. El prejuicio aleja a las personas de la prevención.</a:t>
            </a:r>
            <a:endParaRPr lang="es-CO" dirty="0">
              <a:solidFill>
                <a:srgbClr val="FFFF00"/>
              </a:solidFill>
            </a:endParaRPr>
          </a:p>
          <a:p>
            <a:pPr algn="ctr"/>
            <a:endParaRPr lang="es-CO" dirty="0"/>
          </a:p>
        </p:txBody>
      </p:sp>
      <p:sp>
        <p:nvSpPr>
          <p:cNvPr id="5" name="Rectángulo 4">
            <a:extLst>
              <a:ext uri="{FF2B5EF4-FFF2-40B4-BE49-F238E27FC236}">
                <a16:creationId xmlns:a16="http://schemas.microsoft.com/office/drawing/2014/main" xmlns="" id="{AE05F6D2-B852-4116-9109-C121F58EB884}"/>
              </a:ext>
            </a:extLst>
          </p:cNvPr>
          <p:cNvSpPr/>
          <p:nvPr/>
        </p:nvSpPr>
        <p:spPr>
          <a:xfrm>
            <a:off x="3832859" y="630810"/>
            <a:ext cx="3408199" cy="9372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2800" dirty="0">
                <a:solidFill>
                  <a:schemeClr val="tx1">
                    <a:lumMod val="50000"/>
                  </a:schemeClr>
                </a:solidFill>
              </a:rPr>
              <a:t>Mensajes clave</a:t>
            </a:r>
            <a:endParaRPr lang="es-CO" sz="2800" dirty="0">
              <a:solidFill>
                <a:schemeClr val="tx1">
                  <a:lumMod val="50000"/>
                </a:schemeClr>
              </a:solidFill>
            </a:endParaRPr>
          </a:p>
        </p:txBody>
      </p:sp>
    </p:spTree>
    <p:extLst>
      <p:ext uri="{BB962C8B-B14F-4D97-AF65-F5344CB8AC3E}">
        <p14:creationId xmlns:p14="http://schemas.microsoft.com/office/powerpoint/2010/main" val="124024348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F6CDD667-3326-45A3-AA7C-98A16179E81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415" b="100000" l="0" r="94922"/>
                    </a14:imgEffect>
                  </a14:imgLayer>
                </a14:imgProps>
              </a:ext>
            </a:extLst>
          </a:blip>
          <a:stretch>
            <a:fillRect/>
          </a:stretch>
        </p:blipFill>
        <p:spPr>
          <a:xfrm>
            <a:off x="-636814" y="1273811"/>
            <a:ext cx="6874328" cy="4965994"/>
          </a:xfrm>
          <a:prstGeom prst="rect">
            <a:avLst/>
          </a:prstGeom>
        </p:spPr>
      </p:pic>
      <p:pic>
        <p:nvPicPr>
          <p:cNvPr id="3" name="Imagen 2">
            <a:extLst>
              <a:ext uri="{FF2B5EF4-FFF2-40B4-BE49-F238E27FC236}">
                <a16:creationId xmlns:a16="http://schemas.microsoft.com/office/drawing/2014/main" xmlns="" id="{ECDF96AA-1014-42AE-BFC6-DAB1A50085E3}"/>
              </a:ext>
            </a:extLst>
          </p:cNvPr>
          <p:cNvPicPr>
            <a:picLocks noChangeAspect="1"/>
          </p:cNvPicPr>
          <p:nvPr/>
        </p:nvPicPr>
        <p:blipFill rotWithShape="1">
          <a:blip r:embed="rId5"/>
          <a:srcRect l="35107"/>
          <a:stretch/>
        </p:blipFill>
        <p:spPr>
          <a:xfrm>
            <a:off x="5452757" y="322412"/>
            <a:ext cx="6739243" cy="5843829"/>
          </a:xfrm>
          <a:prstGeom prst="rect">
            <a:avLst/>
          </a:prstGeom>
        </p:spPr>
      </p:pic>
      <p:sp>
        <p:nvSpPr>
          <p:cNvPr id="4" name="Rectángulo 3">
            <a:extLst>
              <a:ext uri="{FF2B5EF4-FFF2-40B4-BE49-F238E27FC236}">
                <a16:creationId xmlns:a16="http://schemas.microsoft.com/office/drawing/2014/main" xmlns="" id="{3D54FEB1-6F22-44BB-8475-3A2A32831DE8}"/>
              </a:ext>
            </a:extLst>
          </p:cNvPr>
          <p:cNvSpPr/>
          <p:nvPr/>
        </p:nvSpPr>
        <p:spPr>
          <a:xfrm>
            <a:off x="5033114" y="2095798"/>
            <a:ext cx="6352680" cy="3322021"/>
          </a:xfrm>
          <a:prstGeom prst="rect">
            <a:avLst/>
          </a:prstGeom>
          <a:solidFill>
            <a:schemeClr val="accent2">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marL="342900" lvl="0" indent="-342900">
              <a:buFont typeface="Arial" panose="020B0604020202020204" pitchFamily="34" charset="0"/>
              <a:buChar char="•"/>
            </a:pPr>
            <a:endParaRPr lang="es-ES" sz="2400" dirty="0">
              <a:solidFill>
                <a:schemeClr val="tx1">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Evite el riesgo de contacto con el VIH… </a:t>
            </a:r>
            <a:endParaRPr lang="es-CO" sz="2000" dirty="0">
              <a:solidFill>
                <a:schemeClr val="accent4">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Use condón: Úselo bien, úselo siempre. </a:t>
            </a:r>
            <a:endParaRPr lang="es-CO" sz="2000" dirty="0">
              <a:solidFill>
                <a:schemeClr val="accent4">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No comparta jeringas, agujas ni equipos de tatuaje. </a:t>
            </a:r>
            <a:endParaRPr lang="es-CO" sz="2000" dirty="0">
              <a:solidFill>
                <a:schemeClr val="accent4">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No mezcle sexo con drogas o alcohol. </a:t>
            </a:r>
            <a:endParaRPr lang="es-CO" sz="2000" dirty="0">
              <a:solidFill>
                <a:schemeClr val="accent4">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Hable con su pareja sobre medidas de protección. </a:t>
            </a:r>
            <a:endParaRPr lang="es-CO" sz="2000" dirty="0">
              <a:solidFill>
                <a:schemeClr val="accent4">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Solicite un diagnóstico oportuno del VIH… </a:t>
            </a:r>
            <a:endParaRPr lang="es-CO" sz="2000" dirty="0">
              <a:solidFill>
                <a:schemeClr val="accent4">
                  <a:lumMod val="50000"/>
                </a:schemeClr>
              </a:solidFill>
            </a:endParaRPr>
          </a:p>
          <a:p>
            <a:pPr marL="285750" lvl="0" indent="-285750">
              <a:buFont typeface="Wingdings" panose="05000000000000000000" pitchFamily="2" charset="2"/>
              <a:buChar char="ü"/>
            </a:pPr>
            <a:r>
              <a:rPr lang="es-ES" sz="2000" dirty="0">
                <a:solidFill>
                  <a:schemeClr val="accent4">
                    <a:lumMod val="50000"/>
                  </a:schemeClr>
                </a:solidFill>
              </a:rPr>
              <a:t>Ante cualquier duda o riesgo acuda a su centro de salud. </a:t>
            </a:r>
            <a:endParaRPr lang="es-CO" sz="2000" dirty="0">
              <a:solidFill>
                <a:schemeClr val="accent4">
                  <a:lumMod val="50000"/>
                </a:schemeClr>
              </a:solidFill>
            </a:endParaRPr>
          </a:p>
          <a:p>
            <a:pPr algn="ctr"/>
            <a:endParaRPr lang="es-CO" dirty="0"/>
          </a:p>
        </p:txBody>
      </p:sp>
      <p:sp>
        <p:nvSpPr>
          <p:cNvPr id="5" name="Rectángulo 4">
            <a:extLst>
              <a:ext uri="{FF2B5EF4-FFF2-40B4-BE49-F238E27FC236}">
                <a16:creationId xmlns:a16="http://schemas.microsoft.com/office/drawing/2014/main" xmlns="" id="{F45C5F0C-882E-4696-9C3E-55D70A936BFF}"/>
              </a:ext>
            </a:extLst>
          </p:cNvPr>
          <p:cNvSpPr/>
          <p:nvPr/>
        </p:nvSpPr>
        <p:spPr>
          <a:xfrm>
            <a:off x="5033114" y="1200247"/>
            <a:ext cx="4333308" cy="91841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s-MX" sz="2800" dirty="0">
                <a:solidFill>
                  <a:schemeClr val="bg1"/>
                </a:solidFill>
              </a:rPr>
              <a:t>Mensajes prevención combinada</a:t>
            </a:r>
            <a:endParaRPr lang="es-CO" sz="2800" dirty="0">
              <a:solidFill>
                <a:schemeClr val="bg1"/>
              </a:solidFill>
            </a:endParaRPr>
          </a:p>
        </p:txBody>
      </p:sp>
    </p:spTree>
    <p:extLst>
      <p:ext uri="{BB962C8B-B14F-4D97-AF65-F5344CB8AC3E}">
        <p14:creationId xmlns:p14="http://schemas.microsoft.com/office/powerpoint/2010/main" val="151511604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F6CDD667-3326-45A3-AA7C-98A16179E81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415" b="100000" l="0" r="94922"/>
                    </a14:imgEffect>
                  </a14:imgLayer>
                </a14:imgProps>
              </a:ext>
            </a:extLst>
          </a:blip>
          <a:stretch>
            <a:fillRect/>
          </a:stretch>
        </p:blipFill>
        <p:spPr>
          <a:xfrm>
            <a:off x="-636814" y="1273811"/>
            <a:ext cx="6874328" cy="4965994"/>
          </a:xfrm>
          <a:prstGeom prst="rect">
            <a:avLst/>
          </a:prstGeom>
        </p:spPr>
      </p:pic>
      <p:pic>
        <p:nvPicPr>
          <p:cNvPr id="3" name="Imagen 2">
            <a:extLst>
              <a:ext uri="{FF2B5EF4-FFF2-40B4-BE49-F238E27FC236}">
                <a16:creationId xmlns:a16="http://schemas.microsoft.com/office/drawing/2014/main" xmlns="" id="{ECDF96AA-1014-42AE-BFC6-DAB1A50085E3}"/>
              </a:ext>
            </a:extLst>
          </p:cNvPr>
          <p:cNvPicPr>
            <a:picLocks noChangeAspect="1"/>
          </p:cNvPicPr>
          <p:nvPr/>
        </p:nvPicPr>
        <p:blipFill rotWithShape="1">
          <a:blip r:embed="rId5"/>
          <a:srcRect l="35107"/>
          <a:stretch/>
        </p:blipFill>
        <p:spPr>
          <a:xfrm>
            <a:off x="5452757" y="322412"/>
            <a:ext cx="6739243" cy="5843829"/>
          </a:xfrm>
          <a:prstGeom prst="rect">
            <a:avLst/>
          </a:prstGeom>
        </p:spPr>
      </p:pic>
      <p:sp>
        <p:nvSpPr>
          <p:cNvPr id="4" name="Rectángulo 3">
            <a:extLst>
              <a:ext uri="{FF2B5EF4-FFF2-40B4-BE49-F238E27FC236}">
                <a16:creationId xmlns:a16="http://schemas.microsoft.com/office/drawing/2014/main" xmlns="" id="{3D54FEB1-6F22-44BB-8475-3A2A32831DE8}"/>
              </a:ext>
            </a:extLst>
          </p:cNvPr>
          <p:cNvSpPr/>
          <p:nvPr/>
        </p:nvSpPr>
        <p:spPr>
          <a:xfrm>
            <a:off x="5033114" y="2095798"/>
            <a:ext cx="6352680" cy="3761305"/>
          </a:xfrm>
          <a:prstGeom prst="rect">
            <a:avLst/>
          </a:prstGeom>
          <a:solidFill>
            <a:schemeClr val="accent2">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marL="342900" lvl="0" indent="-342900">
              <a:buFont typeface="Arial" panose="020B0604020202020204" pitchFamily="34" charset="0"/>
              <a:buChar char="•"/>
            </a:pPr>
            <a:endParaRPr lang="es-ES" sz="2400" dirty="0">
              <a:solidFill>
                <a:schemeClr val="tx1">
                  <a:lumMod val="50000"/>
                </a:schemeClr>
              </a:solidFill>
            </a:endParaRPr>
          </a:p>
          <a:p>
            <a:pPr marL="285750" lvl="0" indent="-285750">
              <a:buFont typeface="Wingdings" panose="05000000000000000000" pitchFamily="2" charset="2"/>
              <a:buChar char="ü"/>
            </a:pPr>
            <a:r>
              <a:rPr lang="es-ES" sz="2000" dirty="0"/>
              <a:t>Solicite la prueba de VIH durante el control prenatal. </a:t>
            </a:r>
            <a:endParaRPr lang="es-CO" sz="2000" dirty="0"/>
          </a:p>
          <a:p>
            <a:pPr marL="285750" lvl="0" indent="-285750">
              <a:buFont typeface="Wingdings" panose="05000000000000000000" pitchFamily="2" charset="2"/>
              <a:buChar char="ü"/>
            </a:pPr>
            <a:r>
              <a:rPr lang="es-ES" sz="2000" dirty="0"/>
              <a:t>La prueba rápida es segura y confiable. </a:t>
            </a:r>
            <a:endParaRPr lang="es-CO" sz="2000" dirty="0"/>
          </a:p>
          <a:p>
            <a:pPr marL="285750" lvl="0" indent="-285750">
              <a:buFont typeface="Wingdings" panose="05000000000000000000" pitchFamily="2" charset="2"/>
              <a:buChar char="ü"/>
            </a:pPr>
            <a:r>
              <a:rPr lang="es-ES" sz="2000" dirty="0"/>
              <a:t>El VIH es tratable. Exija tratamiento sin interrupciones para el VIH… </a:t>
            </a:r>
            <a:endParaRPr lang="es-CO" sz="2000" dirty="0"/>
          </a:p>
          <a:p>
            <a:pPr marL="285750" lvl="0" indent="-285750">
              <a:buFont typeface="Wingdings" panose="05000000000000000000" pitchFamily="2" charset="2"/>
              <a:buChar char="ü"/>
            </a:pPr>
            <a:r>
              <a:rPr lang="es-ES" sz="2000" dirty="0"/>
              <a:t>Es un derecho. Los medicamentos los cubre el plan de beneficios en salud. </a:t>
            </a:r>
            <a:endParaRPr lang="es-CO" sz="2000" dirty="0"/>
          </a:p>
          <a:p>
            <a:pPr marL="285750" lvl="0" indent="-285750">
              <a:buFont typeface="Wingdings" panose="05000000000000000000" pitchFamily="2" charset="2"/>
              <a:buChar char="ü"/>
            </a:pPr>
            <a:r>
              <a:rPr lang="es-ES" sz="2000" dirty="0"/>
              <a:t>Los medicamentos prolongan y mejoran la calidad de vida. </a:t>
            </a:r>
            <a:endParaRPr lang="es-CO" sz="2000" dirty="0"/>
          </a:p>
          <a:p>
            <a:pPr marL="285750" lvl="0" indent="-285750">
              <a:buFont typeface="Wingdings" panose="05000000000000000000" pitchFamily="2" charset="2"/>
              <a:buChar char="ü"/>
            </a:pPr>
            <a:r>
              <a:rPr lang="es-ES" sz="2000" dirty="0"/>
              <a:t>El tratamiento es prevención, cuando se alcanza la indetectabilidad del virus.</a:t>
            </a:r>
            <a:endParaRPr lang="es-CO" sz="2000" dirty="0"/>
          </a:p>
          <a:p>
            <a:pPr algn="ctr"/>
            <a:endParaRPr lang="es-CO" dirty="0"/>
          </a:p>
        </p:txBody>
      </p:sp>
      <p:sp>
        <p:nvSpPr>
          <p:cNvPr id="5" name="Rectángulo 4">
            <a:extLst>
              <a:ext uri="{FF2B5EF4-FFF2-40B4-BE49-F238E27FC236}">
                <a16:creationId xmlns:a16="http://schemas.microsoft.com/office/drawing/2014/main" xmlns="" id="{F45C5F0C-882E-4696-9C3E-55D70A936BFF}"/>
              </a:ext>
            </a:extLst>
          </p:cNvPr>
          <p:cNvSpPr/>
          <p:nvPr/>
        </p:nvSpPr>
        <p:spPr>
          <a:xfrm>
            <a:off x="5033114" y="1200247"/>
            <a:ext cx="4333308" cy="91841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s-MX" sz="2800" dirty="0">
                <a:solidFill>
                  <a:schemeClr val="bg1"/>
                </a:solidFill>
              </a:rPr>
              <a:t>Mensajes prevención combinada</a:t>
            </a:r>
            <a:endParaRPr lang="es-CO" sz="2800" dirty="0">
              <a:solidFill>
                <a:schemeClr val="bg1"/>
              </a:solidFill>
            </a:endParaRPr>
          </a:p>
        </p:txBody>
      </p:sp>
    </p:spTree>
    <p:extLst>
      <p:ext uri="{BB962C8B-B14F-4D97-AF65-F5344CB8AC3E}">
        <p14:creationId xmlns:p14="http://schemas.microsoft.com/office/powerpoint/2010/main" val="363619702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FFFB79A-614C-4C0C-B0F3-8DD4EB364098}"/>
              </a:ext>
            </a:extLst>
          </p:cNvPr>
          <p:cNvSpPr>
            <a:spLocks noGrp="1"/>
          </p:cNvSpPr>
          <p:nvPr>
            <p:ph type="title"/>
          </p:nvPr>
        </p:nvSpPr>
        <p:spPr>
          <a:xfrm>
            <a:off x="2682515" y="780680"/>
            <a:ext cx="8527870" cy="691987"/>
          </a:xfrm>
          <a:solidFill>
            <a:schemeClr val="accent2">
              <a:lumMod val="75000"/>
            </a:schemeClr>
          </a:solidFill>
          <a:ln>
            <a:solidFill>
              <a:srgbClr val="FF0000"/>
            </a:solidFill>
          </a:ln>
        </p:spPr>
        <p:style>
          <a:lnRef idx="0">
            <a:schemeClr val="accent3"/>
          </a:lnRef>
          <a:fillRef idx="3">
            <a:schemeClr val="accent3"/>
          </a:fillRef>
          <a:effectRef idx="3">
            <a:schemeClr val="accent3"/>
          </a:effectRef>
          <a:fontRef idx="minor">
            <a:schemeClr val="lt1"/>
          </a:fontRef>
        </p:style>
        <p:txBody>
          <a:bodyPr>
            <a:noAutofit/>
          </a:bodyPr>
          <a:lstStyle/>
          <a:p>
            <a:r>
              <a:rPr lang="es-ES" sz="2000" dirty="0"/>
              <a:t/>
            </a:r>
            <a:br>
              <a:rPr lang="es-ES" sz="2000" dirty="0"/>
            </a:br>
            <a:r>
              <a:rPr lang="es-ES" sz="2000" dirty="0"/>
              <a:t/>
            </a:r>
            <a:br>
              <a:rPr lang="es-ES" sz="2000" dirty="0"/>
            </a:br>
            <a:r>
              <a:rPr lang="es-MX" sz="2000" dirty="0">
                <a:solidFill>
                  <a:schemeClr val="bg1"/>
                </a:solidFill>
              </a:rPr>
              <a:t>Participación de organizaciones de base comunitaria</a:t>
            </a:r>
            <a:r>
              <a:rPr lang="es-ES" sz="2000" dirty="0"/>
              <a:t/>
            </a:r>
            <a:br>
              <a:rPr lang="es-ES" sz="2000" dirty="0"/>
            </a:br>
            <a:r>
              <a:rPr lang="es-CO" sz="2000" dirty="0"/>
              <a:t/>
            </a:r>
            <a:br>
              <a:rPr lang="es-CO" sz="2000" dirty="0"/>
            </a:br>
            <a:endParaRPr lang="es-CO" sz="2000" dirty="0"/>
          </a:p>
        </p:txBody>
      </p:sp>
      <p:pic>
        <p:nvPicPr>
          <p:cNvPr id="3" name="Picture 4" descr="Stock Vector Ilustración De Dibujos Animados Joven Empresaria En Traje De  La Celebración Gran Señal En Blanco. Ilustraciones Vectoriales, Clip Art  Vectorizado Libre De Derechos. Image 35804668.">
            <a:extLst>
              <a:ext uri="{FF2B5EF4-FFF2-40B4-BE49-F238E27FC236}">
                <a16:creationId xmlns:a16="http://schemas.microsoft.com/office/drawing/2014/main" xmlns="" id="{361B751B-59D8-4E34-997A-55D28F05DE11}"/>
              </a:ext>
            </a:extLst>
          </p:cNvPr>
          <p:cNvPicPr/>
          <p:nvPr/>
        </p:nvPicPr>
        <p:blipFill rotWithShape="1">
          <a:blip r:embed="rId2" cstate="print">
            <a:extLst>
              <a:ext uri="{28A0092B-C50C-407E-A947-70E740481C1C}">
                <a14:useLocalDpi xmlns:a14="http://schemas.microsoft.com/office/drawing/2010/main" val="0"/>
              </a:ext>
            </a:extLst>
          </a:blip>
          <a:srcRect r="35952"/>
          <a:stretch/>
        </p:blipFill>
        <p:spPr bwMode="auto">
          <a:xfrm>
            <a:off x="814526" y="1302725"/>
            <a:ext cx="1867989" cy="4252549"/>
          </a:xfrm>
          <a:prstGeom prst="rect">
            <a:avLst/>
          </a:prstGeom>
          <a:ln>
            <a:noFill/>
          </a:ln>
          <a:effectLst>
            <a:softEdge rad="112500"/>
          </a:effectLst>
          <a:extLst>
            <a:ext uri="{53640926-AAD7-44D8-BBD7-CCE9431645EC}">
              <a14:shadowObscured xmlns:a14="http://schemas.microsoft.com/office/drawing/2010/main"/>
            </a:ext>
          </a:extLst>
        </p:spPr>
      </p:pic>
      <p:sp>
        <p:nvSpPr>
          <p:cNvPr id="4" name="Título 1">
            <a:extLst>
              <a:ext uri="{FF2B5EF4-FFF2-40B4-BE49-F238E27FC236}">
                <a16:creationId xmlns:a16="http://schemas.microsoft.com/office/drawing/2014/main" xmlns="" id="{5FFFB79A-614C-4C0C-B0F3-8DD4EB364098}"/>
              </a:ext>
            </a:extLst>
          </p:cNvPr>
          <p:cNvSpPr txBox="1">
            <a:spLocks/>
          </p:cNvSpPr>
          <p:nvPr/>
        </p:nvSpPr>
        <p:spPr>
          <a:xfrm>
            <a:off x="2682515" y="1631083"/>
            <a:ext cx="8527870" cy="963343"/>
          </a:xfrm>
          <a:prstGeom prst="rect">
            <a:avLst/>
          </a:prstGeom>
          <a:solidFill>
            <a:srgbClr val="AAEB35"/>
          </a:solid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s-ES" sz="2400" dirty="0">
              <a:solidFill>
                <a:srgbClr val="00B0F0"/>
              </a:solidFill>
            </a:endParaRPr>
          </a:p>
          <a:p>
            <a:pPr algn="ctr"/>
            <a:r>
              <a:rPr lang="es-ES" sz="2400" dirty="0">
                <a:solidFill>
                  <a:srgbClr val="00B0F0"/>
                </a:solidFill>
              </a:rPr>
              <a:t/>
            </a:r>
            <a:br>
              <a:rPr lang="es-ES" sz="2400" dirty="0">
                <a:solidFill>
                  <a:srgbClr val="00B0F0"/>
                </a:solidFill>
              </a:rPr>
            </a:br>
            <a:endParaRPr lang="es-ES" sz="2400" dirty="0">
              <a:solidFill>
                <a:srgbClr val="00B0F0"/>
              </a:solidFill>
            </a:endParaRPr>
          </a:p>
          <a:p>
            <a:r>
              <a:rPr lang="es-MX" sz="2000" dirty="0">
                <a:solidFill>
                  <a:schemeClr val="tx1">
                    <a:lumMod val="50000"/>
                  </a:schemeClr>
                </a:solidFill>
              </a:rPr>
              <a:t>Gestión de aseguradores y prestadores</a:t>
            </a:r>
          </a:p>
          <a:p>
            <a:r>
              <a:rPr lang="es-MX" sz="2000" dirty="0">
                <a:solidFill>
                  <a:schemeClr val="tx1">
                    <a:lumMod val="50000"/>
                  </a:schemeClr>
                </a:solidFill>
              </a:rPr>
              <a:t>Desarrollo de capacidades</a:t>
            </a:r>
          </a:p>
          <a:p>
            <a:r>
              <a:rPr lang="es-MX" sz="2000" dirty="0">
                <a:solidFill>
                  <a:schemeClr val="tx1">
                    <a:lumMod val="50000"/>
                  </a:schemeClr>
                </a:solidFill>
              </a:rPr>
              <a:t>Trabajar con enfoque diferencial</a:t>
            </a:r>
            <a:r>
              <a:rPr lang="es-ES" sz="2400" dirty="0">
                <a:solidFill>
                  <a:schemeClr val="tx1">
                    <a:lumMod val="50000"/>
                  </a:schemeClr>
                </a:solidFill>
              </a:rPr>
              <a:t/>
            </a:r>
            <a:br>
              <a:rPr lang="es-ES" sz="2400" dirty="0">
                <a:solidFill>
                  <a:schemeClr val="tx1">
                    <a:lumMod val="50000"/>
                  </a:schemeClr>
                </a:solidFill>
              </a:rPr>
            </a:br>
            <a:r>
              <a:rPr lang="es-ES" sz="2400" dirty="0">
                <a:solidFill>
                  <a:srgbClr val="00B0F0"/>
                </a:solidFill>
              </a:rPr>
              <a:t/>
            </a:r>
            <a:br>
              <a:rPr lang="es-ES" sz="2400" dirty="0">
                <a:solidFill>
                  <a:srgbClr val="00B0F0"/>
                </a:solidFill>
              </a:rPr>
            </a:br>
            <a:r>
              <a:rPr lang="es-CO" sz="2400" dirty="0">
                <a:solidFill>
                  <a:srgbClr val="00B0F0"/>
                </a:solidFill>
              </a:rPr>
              <a:t/>
            </a:r>
            <a:br>
              <a:rPr lang="es-CO" sz="2400" dirty="0">
                <a:solidFill>
                  <a:srgbClr val="00B0F0"/>
                </a:solidFill>
              </a:rPr>
            </a:br>
            <a:endParaRPr lang="es-CO" sz="2400" dirty="0">
              <a:solidFill>
                <a:srgbClr val="00B0F0"/>
              </a:solidFill>
            </a:endParaRPr>
          </a:p>
        </p:txBody>
      </p:sp>
      <p:sp>
        <p:nvSpPr>
          <p:cNvPr id="5" name="Título 1">
            <a:extLst>
              <a:ext uri="{FF2B5EF4-FFF2-40B4-BE49-F238E27FC236}">
                <a16:creationId xmlns:a16="http://schemas.microsoft.com/office/drawing/2014/main" xmlns="" id="{0A98BAFD-532F-4E52-9740-263E395E5098}"/>
              </a:ext>
            </a:extLst>
          </p:cNvPr>
          <p:cNvSpPr txBox="1">
            <a:spLocks/>
          </p:cNvSpPr>
          <p:nvPr/>
        </p:nvSpPr>
        <p:spPr>
          <a:xfrm>
            <a:off x="2682515" y="2718566"/>
            <a:ext cx="8527870" cy="963342"/>
          </a:xfrm>
          <a:prstGeom prst="rect">
            <a:avLst/>
          </a:prstGeom>
          <a:solidFill>
            <a:srgbClr val="FFC000"/>
          </a:solidFill>
          <a:ln>
            <a:solidFill>
              <a:srgbClr val="FF0000"/>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a:r>
              <a:rPr lang="es-ES" sz="2400" dirty="0"/>
              <a:t/>
            </a:r>
            <a:br>
              <a:rPr lang="es-ES" sz="2400" dirty="0"/>
            </a:br>
            <a:r>
              <a:rPr lang="es-ES" sz="2400" dirty="0"/>
              <a:t/>
            </a:r>
            <a:br>
              <a:rPr lang="es-ES" sz="2400" dirty="0"/>
            </a:br>
            <a:r>
              <a:rPr lang="es-ES" sz="2400" dirty="0"/>
              <a:t/>
            </a:r>
            <a:br>
              <a:rPr lang="es-ES" sz="2400" dirty="0"/>
            </a:br>
            <a:r>
              <a:rPr lang="es-MX" sz="2000" dirty="0">
                <a:solidFill>
                  <a:schemeClr val="tx1">
                    <a:lumMod val="50000"/>
                  </a:schemeClr>
                </a:solidFill>
              </a:rPr>
              <a:t>Acciones de promoción de la salud</a:t>
            </a:r>
          </a:p>
          <a:p>
            <a:pPr algn="just"/>
            <a:r>
              <a:rPr lang="es-MX" sz="2000" dirty="0">
                <a:solidFill>
                  <a:schemeClr val="tx1">
                    <a:lumMod val="50000"/>
                  </a:schemeClr>
                </a:solidFill>
              </a:rPr>
              <a:t>Intervenciones para la gestión del riesgo (tamizaje, vacunación)</a:t>
            </a:r>
          </a:p>
          <a:p>
            <a:pPr algn="ctr"/>
            <a:r>
              <a:rPr lang="es-ES" sz="2400" dirty="0"/>
              <a:t/>
            </a:r>
            <a:br>
              <a:rPr lang="es-ES" sz="2400" dirty="0"/>
            </a:br>
            <a:r>
              <a:rPr lang="es-CO" sz="2400" dirty="0"/>
              <a:t/>
            </a:r>
            <a:br>
              <a:rPr lang="es-CO" sz="2400" dirty="0"/>
            </a:br>
            <a:endParaRPr lang="es-CO" sz="2400" dirty="0"/>
          </a:p>
        </p:txBody>
      </p:sp>
      <p:sp>
        <p:nvSpPr>
          <p:cNvPr id="6" name="Título 1">
            <a:extLst>
              <a:ext uri="{FF2B5EF4-FFF2-40B4-BE49-F238E27FC236}">
                <a16:creationId xmlns:a16="http://schemas.microsoft.com/office/drawing/2014/main" xmlns="" id="{6035D419-43C4-4B67-87D2-6C473E00F579}"/>
              </a:ext>
            </a:extLst>
          </p:cNvPr>
          <p:cNvSpPr txBox="1">
            <a:spLocks/>
          </p:cNvSpPr>
          <p:nvPr/>
        </p:nvSpPr>
        <p:spPr>
          <a:xfrm>
            <a:off x="2682515" y="3840826"/>
            <a:ext cx="8527870" cy="630103"/>
          </a:xfrm>
          <a:prstGeom prst="rect">
            <a:avLst/>
          </a:prstGeom>
          <a:solidFill>
            <a:srgbClr val="79ACFF"/>
          </a:solidFill>
          <a:ln>
            <a:solidFill>
              <a:srgbClr val="FF0000"/>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dirty="0"/>
              <a:t/>
            </a:r>
            <a:br>
              <a:rPr lang="es-ES" sz="2400" dirty="0"/>
            </a:br>
            <a:r>
              <a:rPr lang="es-ES" sz="2400" dirty="0"/>
              <a:t/>
            </a:r>
            <a:br>
              <a:rPr lang="es-ES" sz="2400" dirty="0"/>
            </a:br>
            <a:r>
              <a:rPr lang="es-ES" sz="2400" dirty="0"/>
              <a:t/>
            </a:r>
            <a:br>
              <a:rPr lang="es-ES" sz="2400" dirty="0"/>
            </a:br>
            <a:r>
              <a:rPr lang="es-MX" sz="2000" dirty="0">
                <a:solidFill>
                  <a:schemeClr val="tx1">
                    <a:lumMod val="50000"/>
                  </a:schemeClr>
                </a:solidFill>
              </a:rPr>
              <a:t>Vincular organizaciones de base comunitaria</a:t>
            </a:r>
          </a:p>
          <a:p>
            <a:pPr algn="ctr"/>
            <a:r>
              <a:rPr lang="es-ES" sz="2400" dirty="0"/>
              <a:t/>
            </a:r>
            <a:br>
              <a:rPr lang="es-ES" sz="2400" dirty="0"/>
            </a:br>
            <a:r>
              <a:rPr lang="es-CO" sz="2400" dirty="0"/>
              <a:t/>
            </a:r>
            <a:br>
              <a:rPr lang="es-CO" sz="2400" dirty="0"/>
            </a:br>
            <a:endParaRPr lang="es-CO" sz="2400" dirty="0"/>
          </a:p>
        </p:txBody>
      </p:sp>
      <p:sp>
        <p:nvSpPr>
          <p:cNvPr id="7" name="Título 1">
            <a:extLst>
              <a:ext uri="{FF2B5EF4-FFF2-40B4-BE49-F238E27FC236}">
                <a16:creationId xmlns:a16="http://schemas.microsoft.com/office/drawing/2014/main" xmlns="" id="{DD499791-2068-4EF0-B0E4-30D3C50A303F}"/>
              </a:ext>
            </a:extLst>
          </p:cNvPr>
          <p:cNvSpPr txBox="1">
            <a:spLocks/>
          </p:cNvSpPr>
          <p:nvPr/>
        </p:nvSpPr>
        <p:spPr>
          <a:xfrm>
            <a:off x="2682515" y="4629826"/>
            <a:ext cx="8527870" cy="437437"/>
          </a:xfrm>
          <a:prstGeom prst="rect">
            <a:avLst/>
          </a:prstGeom>
          <a:solidFill>
            <a:srgbClr val="FF0000"/>
          </a:solidFill>
          <a:ln>
            <a:solidFill>
              <a:srgbClr val="FF0000"/>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dirty="0"/>
              <a:t/>
            </a:r>
            <a:br>
              <a:rPr lang="es-ES" sz="2400" dirty="0"/>
            </a:br>
            <a:r>
              <a:rPr lang="es-ES" sz="2400" dirty="0"/>
              <a:t/>
            </a:r>
            <a:br>
              <a:rPr lang="es-ES" sz="2400" dirty="0"/>
            </a:br>
            <a:r>
              <a:rPr lang="es-ES" sz="2400" dirty="0"/>
              <a:t/>
            </a:r>
            <a:br>
              <a:rPr lang="es-ES" sz="2400" dirty="0"/>
            </a:br>
            <a:endParaRPr lang="es-ES" sz="2400" dirty="0"/>
          </a:p>
          <a:p>
            <a:r>
              <a:rPr lang="es-MX" sz="2000" dirty="0">
                <a:solidFill>
                  <a:schemeClr val="tx1">
                    <a:lumMod val="50000"/>
                  </a:schemeClr>
                </a:solidFill>
              </a:rPr>
              <a:t>Educación y entrega de preservativos</a:t>
            </a:r>
          </a:p>
          <a:p>
            <a:endParaRPr lang="es-MX" sz="2000" dirty="0">
              <a:solidFill>
                <a:schemeClr val="tx1">
                  <a:lumMod val="50000"/>
                </a:schemeClr>
              </a:solidFill>
            </a:endParaRPr>
          </a:p>
          <a:p>
            <a:pPr algn="ctr"/>
            <a:r>
              <a:rPr lang="es-ES" sz="2400" dirty="0"/>
              <a:t/>
            </a:r>
            <a:br>
              <a:rPr lang="es-ES" sz="2400" dirty="0"/>
            </a:br>
            <a:r>
              <a:rPr lang="es-CO" sz="2400" dirty="0"/>
              <a:t/>
            </a:r>
            <a:br>
              <a:rPr lang="es-CO" sz="2400" dirty="0"/>
            </a:br>
            <a:endParaRPr lang="es-CO" sz="2400" dirty="0"/>
          </a:p>
        </p:txBody>
      </p:sp>
      <p:sp>
        <p:nvSpPr>
          <p:cNvPr id="8" name="Título 1">
            <a:extLst>
              <a:ext uri="{FF2B5EF4-FFF2-40B4-BE49-F238E27FC236}">
                <a16:creationId xmlns:a16="http://schemas.microsoft.com/office/drawing/2014/main" xmlns="" id="{29F5C410-C6AB-4C63-BE36-2F5E6B3FC7FC}"/>
              </a:ext>
            </a:extLst>
          </p:cNvPr>
          <p:cNvSpPr txBox="1">
            <a:spLocks/>
          </p:cNvSpPr>
          <p:nvPr/>
        </p:nvSpPr>
        <p:spPr>
          <a:xfrm>
            <a:off x="2686631" y="5177654"/>
            <a:ext cx="8527870" cy="437437"/>
          </a:xfrm>
          <a:prstGeom prst="rect">
            <a:avLst/>
          </a:prstGeom>
          <a:solidFill>
            <a:srgbClr val="CC66FF"/>
          </a:solidFill>
          <a:ln>
            <a:solidFill>
              <a:srgbClr val="FF0000"/>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dirty="0"/>
              <a:t/>
            </a:r>
            <a:br>
              <a:rPr lang="es-ES" sz="2400" dirty="0"/>
            </a:br>
            <a:r>
              <a:rPr lang="es-ES" sz="2400" dirty="0"/>
              <a:t/>
            </a:r>
            <a:br>
              <a:rPr lang="es-ES" sz="2400" dirty="0"/>
            </a:br>
            <a:r>
              <a:rPr lang="es-ES" sz="2400" dirty="0"/>
              <a:t/>
            </a:r>
            <a:br>
              <a:rPr lang="es-ES" sz="2400" dirty="0"/>
            </a:br>
            <a:endParaRPr lang="es-ES" sz="2400" dirty="0"/>
          </a:p>
          <a:p>
            <a:r>
              <a:rPr lang="es-MX" sz="2000" dirty="0">
                <a:solidFill>
                  <a:schemeClr val="tx1">
                    <a:lumMod val="50000"/>
                  </a:schemeClr>
                </a:solidFill>
              </a:rPr>
              <a:t>Difusión de mensajes clave</a:t>
            </a:r>
          </a:p>
          <a:p>
            <a:endParaRPr lang="es-MX" sz="2000" dirty="0">
              <a:solidFill>
                <a:schemeClr val="tx1">
                  <a:lumMod val="50000"/>
                </a:schemeClr>
              </a:solidFill>
            </a:endParaRPr>
          </a:p>
          <a:p>
            <a:pPr algn="ctr"/>
            <a:r>
              <a:rPr lang="es-ES" sz="2400" dirty="0"/>
              <a:t/>
            </a:r>
            <a:br>
              <a:rPr lang="es-ES" sz="2400" dirty="0"/>
            </a:br>
            <a:r>
              <a:rPr lang="es-CO" sz="2400" dirty="0"/>
              <a:t/>
            </a:r>
            <a:br>
              <a:rPr lang="es-CO" sz="2400" dirty="0"/>
            </a:br>
            <a:endParaRPr lang="es-CO" sz="2400" dirty="0"/>
          </a:p>
        </p:txBody>
      </p:sp>
      <p:sp>
        <p:nvSpPr>
          <p:cNvPr id="9" name="Título 1">
            <a:extLst>
              <a:ext uri="{FF2B5EF4-FFF2-40B4-BE49-F238E27FC236}">
                <a16:creationId xmlns:a16="http://schemas.microsoft.com/office/drawing/2014/main" xmlns="" id="{E1AA804F-F409-4616-9B48-EF8B1482E1B0}"/>
              </a:ext>
            </a:extLst>
          </p:cNvPr>
          <p:cNvSpPr txBox="1">
            <a:spLocks/>
          </p:cNvSpPr>
          <p:nvPr/>
        </p:nvSpPr>
        <p:spPr>
          <a:xfrm>
            <a:off x="2715461" y="5725478"/>
            <a:ext cx="8527870" cy="437437"/>
          </a:xfrm>
          <a:prstGeom prst="rect">
            <a:avLst/>
          </a:prstGeom>
          <a:solidFill>
            <a:srgbClr val="FF5050"/>
          </a:solidFill>
          <a:ln>
            <a:solidFill>
              <a:srgbClr val="FF0000"/>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 sz="2400" dirty="0"/>
              <a:t/>
            </a:r>
            <a:br>
              <a:rPr lang="es-ES" sz="2400" dirty="0"/>
            </a:br>
            <a:r>
              <a:rPr lang="es-ES" sz="2400" dirty="0"/>
              <a:t/>
            </a:r>
            <a:br>
              <a:rPr lang="es-ES" sz="2400" dirty="0"/>
            </a:br>
            <a:r>
              <a:rPr lang="es-ES" sz="2400" dirty="0"/>
              <a:t/>
            </a:r>
            <a:br>
              <a:rPr lang="es-ES" sz="2400" dirty="0"/>
            </a:br>
            <a:endParaRPr lang="es-ES" sz="2400" dirty="0"/>
          </a:p>
          <a:p>
            <a:r>
              <a:rPr lang="es-MX" sz="2000" dirty="0">
                <a:solidFill>
                  <a:schemeClr val="bg1"/>
                </a:solidFill>
              </a:rPr>
              <a:t>Foro académico</a:t>
            </a:r>
          </a:p>
          <a:p>
            <a:endParaRPr lang="es-MX" sz="2000" dirty="0">
              <a:solidFill>
                <a:schemeClr val="tx1">
                  <a:lumMod val="50000"/>
                </a:schemeClr>
              </a:solidFill>
            </a:endParaRPr>
          </a:p>
          <a:p>
            <a:pPr algn="ctr"/>
            <a:r>
              <a:rPr lang="es-ES" sz="2400" dirty="0"/>
              <a:t/>
            </a:r>
            <a:br>
              <a:rPr lang="es-ES" sz="2400" dirty="0"/>
            </a:br>
            <a:r>
              <a:rPr lang="es-CO" sz="2400" dirty="0"/>
              <a:t/>
            </a:r>
            <a:br>
              <a:rPr lang="es-CO" sz="2400" dirty="0"/>
            </a:br>
            <a:endParaRPr lang="es-CO" sz="2400" dirty="0"/>
          </a:p>
        </p:txBody>
      </p:sp>
    </p:spTree>
    <p:extLst>
      <p:ext uri="{BB962C8B-B14F-4D97-AF65-F5344CB8AC3E}">
        <p14:creationId xmlns:p14="http://schemas.microsoft.com/office/powerpoint/2010/main" val="270668761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ublicdomainq-0002179orrrbs.png (3840×2880) | 꽃 프레임, 졸업장, 사진틀">
            <a:extLst>
              <a:ext uri="{FF2B5EF4-FFF2-40B4-BE49-F238E27FC236}">
                <a16:creationId xmlns:a16="http://schemas.microsoft.com/office/drawing/2014/main" xmlns="" id="{1872412B-BBB5-46E2-8BEF-C8F0C406C5AA}"/>
              </a:ext>
            </a:extLst>
          </p:cNvPr>
          <p:cNvPicPr/>
          <p:nvPr/>
        </p:nvPicPr>
        <p:blipFill rotWithShape="1">
          <a:blip r:embed="rId2" cstate="print">
            <a:extLst>
              <a:ext uri="{28A0092B-C50C-407E-A947-70E740481C1C}">
                <a14:useLocalDpi xmlns:a14="http://schemas.microsoft.com/office/drawing/2010/main" val="0"/>
              </a:ext>
            </a:extLst>
          </a:blip>
          <a:srcRect l="1455" t="2507" r="1254" b="2785"/>
          <a:stretch/>
        </p:blipFill>
        <p:spPr bwMode="auto">
          <a:xfrm>
            <a:off x="1458204" y="360862"/>
            <a:ext cx="9275592" cy="5840730"/>
          </a:xfrm>
          <a:prstGeom prst="rect">
            <a:avLst/>
          </a:prstGeom>
          <a:noFill/>
          <a:ln>
            <a:noFill/>
          </a:ln>
        </p:spPr>
      </p:pic>
      <p:sp>
        <p:nvSpPr>
          <p:cNvPr id="4" name="Rectángulo 3">
            <a:extLst>
              <a:ext uri="{FF2B5EF4-FFF2-40B4-BE49-F238E27FC236}">
                <a16:creationId xmlns:a16="http://schemas.microsoft.com/office/drawing/2014/main" xmlns="" id="{E43701FD-A671-45CB-B0AE-EF5495FD197B}"/>
              </a:ext>
            </a:extLst>
          </p:cNvPr>
          <p:cNvSpPr/>
          <p:nvPr/>
        </p:nvSpPr>
        <p:spPr>
          <a:xfrm>
            <a:off x="2475051" y="1499252"/>
            <a:ext cx="7241897" cy="356394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endParaRPr lang="es-ES" sz="2000" i="1" u="sng" dirty="0">
              <a:solidFill>
                <a:schemeClr val="tx1"/>
              </a:solidFill>
              <a:latin typeface="Calibri" panose="020F0502020204030204" pitchFamily="34" charset="0"/>
              <a:cs typeface="Calibri" panose="020F0502020204030204" pitchFamily="34" charset="0"/>
            </a:endParaRPr>
          </a:p>
          <a:p>
            <a:endParaRPr lang="es-ES" sz="2000" i="1" u="sng" dirty="0">
              <a:solidFill>
                <a:schemeClr val="tx1"/>
              </a:solidFill>
              <a:latin typeface="Calibri" panose="020F0502020204030204" pitchFamily="34" charset="0"/>
              <a:cs typeface="Calibri" panose="020F0502020204030204" pitchFamily="34" charset="0"/>
            </a:endParaRPr>
          </a:p>
          <a:p>
            <a:endParaRPr lang="es-ES" sz="2400" i="1" u="sng" dirty="0">
              <a:solidFill>
                <a:schemeClr val="tx1"/>
              </a:solidFill>
              <a:cs typeface="Calibri" panose="020F0502020204030204" pitchFamily="34" charset="0"/>
            </a:endParaRPr>
          </a:p>
          <a:p>
            <a:r>
              <a:rPr lang="es-ES" sz="2400" i="1" u="sng" dirty="0">
                <a:solidFill>
                  <a:schemeClr val="tx1"/>
                </a:solidFill>
                <a:cs typeface="Calibri" panose="020F0502020204030204" pitchFamily="34" charset="0"/>
              </a:rPr>
              <a:t>Realización de Jornadas de tamizaje “Pruebaton</a:t>
            </a:r>
            <a:r>
              <a:rPr lang="es-ES" sz="2400" i="1" u="sng" dirty="0">
                <a:solidFill>
                  <a:schemeClr val="tx1"/>
                </a:solidFill>
              </a:rPr>
              <a:t>”</a:t>
            </a:r>
          </a:p>
          <a:p>
            <a:endParaRPr lang="es-ES" i="1" u="sng" dirty="0">
              <a:solidFill>
                <a:schemeClr val="tx1"/>
              </a:solidFill>
            </a:endParaRPr>
          </a:p>
          <a:p>
            <a:endParaRPr lang="es-ES" i="1" u="sng" dirty="0">
              <a:solidFill>
                <a:schemeClr val="tx1"/>
              </a:solidFill>
            </a:endParaRPr>
          </a:p>
          <a:p>
            <a:pPr algn="just"/>
            <a:r>
              <a:rPr lang="es-ES" sz="2000" b="1" dirty="0">
                <a:solidFill>
                  <a:schemeClr val="tx1"/>
                </a:solidFill>
              </a:rPr>
              <a:t>En el marco de las actividades de conmemoración, se deben intensificar acciones de tamizaje y vacunación con las poblaciones incluidas en el lineamiento, en articulación con los equipos del PAI, salud mental, EAPB, ESE e IPS y organizaciones de la sociedad civil, entre otras</a:t>
            </a:r>
            <a:endParaRPr lang="es-CO" sz="2000" b="1" dirty="0">
              <a:solidFill>
                <a:schemeClr val="tx1"/>
              </a:solidFill>
            </a:endParaRPr>
          </a:p>
          <a:p>
            <a:pPr algn="ctr"/>
            <a:endParaRPr lang="es-MX" sz="2800" b="1" i="1" dirty="0">
              <a:solidFill>
                <a:schemeClr val="tx1"/>
              </a:solidFill>
            </a:endParaRPr>
          </a:p>
          <a:p>
            <a:pPr algn="ctr"/>
            <a:endParaRPr lang="es-MX" sz="2800" b="1" i="1" dirty="0">
              <a:solidFill>
                <a:schemeClr val="tx1"/>
              </a:solidFill>
            </a:endParaRPr>
          </a:p>
          <a:p>
            <a:pPr algn="ctr"/>
            <a:endParaRPr lang="es-CO" sz="2800" dirty="0"/>
          </a:p>
        </p:txBody>
      </p:sp>
    </p:spTree>
    <p:extLst>
      <p:ext uri="{BB962C8B-B14F-4D97-AF65-F5344CB8AC3E}">
        <p14:creationId xmlns:p14="http://schemas.microsoft.com/office/powerpoint/2010/main" val="9321311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racias profesores, sanitarios y fuerzas de seguridad | Colegio San Juan  Bosco | Salesianas | Salamanca">
            <a:extLst>
              <a:ext uri="{FF2B5EF4-FFF2-40B4-BE49-F238E27FC236}">
                <a16:creationId xmlns:a16="http://schemas.microsoft.com/office/drawing/2014/main" xmlns="" id="{1C7B0932-8D63-4399-9E16-6AA510498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47569"/>
            <a:ext cx="5089566" cy="35612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xmlns="" id="{F3D39E7E-DB0D-1DDB-3815-0C48460B58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2625" r="-996" b="14340"/>
          <a:stretch>
            <a:fillRect/>
          </a:stretch>
        </p:blipFill>
        <p:spPr bwMode="auto">
          <a:xfrm>
            <a:off x="342406" y="2601625"/>
            <a:ext cx="4749120" cy="341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029584"/>
      </p:ext>
    </p:extLst>
  </p:cSld>
  <p:clrMapOvr>
    <a:masterClrMapping/>
  </p:clrMapOvr>
  <p:transition spd="slow">
    <p:push dir="u"/>
  </p:transition>
</p:sld>
</file>

<file path=ppt/theme/theme1.xml><?xml version="1.0" encoding="utf-8"?>
<a:theme xmlns:a="http://schemas.openxmlformats.org/drawingml/2006/main" name="Tema de Office">
  <a:themeElements>
    <a:clrScheme name="Colores_MINARIÑO">
      <a:dk1>
        <a:srgbClr val="4D4D4D"/>
      </a:dk1>
      <a:lt1>
        <a:srgbClr val="FFFFFF"/>
      </a:lt1>
      <a:dk2>
        <a:srgbClr val="44546A"/>
      </a:dk2>
      <a:lt2>
        <a:srgbClr val="E7E6E6"/>
      </a:lt2>
      <a:accent1>
        <a:srgbClr val="2EB2BF"/>
      </a:accent1>
      <a:accent2>
        <a:srgbClr val="E72676"/>
      </a:accent2>
      <a:accent3>
        <a:srgbClr val="FED11C"/>
      </a:accent3>
      <a:accent4>
        <a:srgbClr val="E7393E"/>
      </a:accent4>
      <a:accent5>
        <a:srgbClr val="54AA32"/>
      </a:accent5>
      <a:accent6>
        <a:srgbClr val="ED790D"/>
      </a:accent6>
      <a:hlink>
        <a:srgbClr val="2EB2BF"/>
      </a:hlink>
      <a:folHlink>
        <a:srgbClr val="4D4D4D"/>
      </a:folHlink>
    </a:clrScheme>
    <a:fontScheme name="Montserrat">
      <a:majorFont>
        <a:latin typeface="Montserrat Semi Bold"/>
        <a:ea typeface=""/>
        <a:cs typeface=""/>
      </a:majorFont>
      <a:minorFont>
        <a:latin typeface="Montserrat Medium"/>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Gobernación" id="{7CB366B7-E7B0-4EF8-8C03-B8EB471B5A36}" vid="{67911D0F-44A2-4A4D-9A6A-0719738D346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 Power Point - Gobernación de Nariño</Template>
  <TotalTime>3533</TotalTime>
  <Words>809</Words>
  <Application>Microsoft Office PowerPoint</Application>
  <PresentationFormat>Panorámica</PresentationFormat>
  <Paragraphs>143</Paragraphs>
  <Slides>16</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Montserrat Semi Bold</vt:lpstr>
      <vt:lpstr>Montserrat</vt:lpstr>
      <vt:lpstr>Calibri</vt:lpstr>
      <vt:lpstr>Century Gothic</vt:lpstr>
      <vt:lpstr>Montserrat Medium</vt:lpstr>
      <vt:lpstr>Wingdings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Participación de organizaciones de base comunitaria  </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LAJAS</cp:lastModifiedBy>
  <cp:revision>202</cp:revision>
  <dcterms:created xsi:type="dcterms:W3CDTF">2020-01-29T20:44:25Z</dcterms:created>
  <dcterms:modified xsi:type="dcterms:W3CDTF">2022-11-28T21:03:53Z</dcterms:modified>
</cp:coreProperties>
</file>