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59" r:id="rId5"/>
    <p:sldId id="262" r:id="rId6"/>
    <p:sldId id="265" r:id="rId7"/>
    <p:sldId id="273" r:id="rId8"/>
    <p:sldId id="269" r:id="rId9"/>
    <p:sldId id="268" r:id="rId10"/>
    <p:sldId id="267" r:id="rId11"/>
    <p:sldId id="266" r:id="rId12"/>
    <p:sldId id="264" r:id="rId13"/>
    <p:sldId id="282" r:id="rId14"/>
    <p:sldId id="283" r:id="rId15"/>
    <p:sldId id="281" r:id="rId16"/>
    <p:sldId id="280" r:id="rId17"/>
    <p:sldId id="279" r:id="rId18"/>
    <p:sldId id="278" r:id="rId19"/>
    <p:sldId id="277" r:id="rId20"/>
    <p:sldId id="276" r:id="rId21"/>
    <p:sldId id="284" r:id="rId22"/>
    <p:sldId id="275" r:id="rId23"/>
    <p:sldId id="288" r:id="rId24"/>
    <p:sldId id="274" r:id="rId25"/>
    <p:sldId id="287" r:id="rId26"/>
    <p:sldId id="286" r:id="rId27"/>
    <p:sldId id="285" r:id="rId28"/>
    <p:sldId id="292" r:id="rId29"/>
    <p:sldId id="291" r:id="rId30"/>
    <p:sldId id="290" r:id="rId31"/>
    <p:sldId id="289" r:id="rId32"/>
    <p:sldId id="260" r:id="rId3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0A2A3D4-77DD-485F-8A69-45E92E1B52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7B404C85-BACC-491D-B787-77C2ACAC84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3B5144E-3F46-4458-9B76-B9D9A859D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07/11/2023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D96F0FDC-F16D-44CA-9D76-7249E7F55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04611D01-0C6E-4704-8C88-1CDD78F05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34594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55DEFA9-5A28-40DD-83E5-45F59DD35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864B6831-F307-423F-87FF-D81D68AC2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442F39D9-9137-44B0-BC81-E6132FB95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07/11/2023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AF15368-D5E6-4DB2-80EB-4F4DA53BF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886A9A58-2358-4075-8C42-94D8841C5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75858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0FDF8AB-8429-4387-9F21-3F311C1AC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D7512EE2-05CC-45AC-AFA4-3150D8415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EEE1BF1C-2AAC-400E-832C-C4F6FAA33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07/11/2023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5D1DE5EA-1732-463B-9B7C-2E33CA3E4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4846C93-7085-46E6-94FE-04EC3F0FB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41198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EB46118-DA5B-4C4E-A76F-A7A3F0E50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6259AA0B-F208-4A97-8C5E-49302EF8BD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0DCC5DD5-3DDC-4969-B76A-F982E4136E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64DA5663-A83B-4F37-B991-D0CD6A379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07/11/2023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08EB77A4-8502-4A3B-805B-D21D2EF97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6D175314-7E77-44A7-A148-93342F040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53938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C848CD2-D21E-48F2-A45A-8939FA03D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E744E81D-98D0-4A58-AC8B-F0703EA2F6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D77D5619-0D69-4A62-AEEE-549EC8867E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A2056F1B-DEE8-4468-8F12-E9EDA8AEC3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FDBF0D4A-00EC-45DD-A0F5-BA37D0550A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A1F23EAF-51D9-4A86-BF36-10D9F63FC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07/11/2023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92880512-3947-495B-8B6A-34D067490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0E15EC79-CDBA-4CE7-8FCE-DAA08F5EB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66873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A177596-583B-4C90-A8D9-ABA74F955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2C3C65AA-9343-4473-98CA-E94C7A30B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07/11/2023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5529685B-28AC-4591-86BE-6502BF1D6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C8230E97-13D6-4114-90DA-96ADEE0D1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38582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8F1103FC-1DAC-4FEA-8613-238E17200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07/11/2023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EEA1991E-C6A5-4953-8752-0B984C29A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1F82DC38-FB2F-4AC9-AEDA-439D21F43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3142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9DBF5DB-716A-47FA-9B0A-EB272C86F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4A4E7DFB-4E08-4F86-9067-9565515EF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39A5E53B-B734-422B-9EF9-18DC89F26C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AC4430B3-FC6F-4E6E-B4C4-447C615ED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07/11/2023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6E82FBC6-5567-4ADE-B45C-328F1894C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AEF27AFB-45EB-4A69-AEDC-1EF99CEF6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14229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5EECE3F-47BB-48D6-8775-B904F9EFB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901B6322-D6ED-4157-A847-A0CF71649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FEF21633-AEC8-4E17-9D33-B6578B0E39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88C8BC57-D42F-4754-A410-76A0CA112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07/11/2023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2E6E21A3-9E68-43F7-B9C3-1C9D9A02C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6D674F4B-4C3A-48D6-AFC4-B2DD05B50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90474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F1ADD61-B4FF-402D-808A-696AF1821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9DF2F584-2BD6-4B62-8673-839BAF708B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927D21D9-5118-4DC7-9B3D-B268AF493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07/11/2023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F044A46-07F8-4713-BC14-04DC349E7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AF44AE45-3D81-44D6-B8F7-049EB17C5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8773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6A3E6E32-5755-4F3C-B57B-795517925B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B45BAFCF-6BEC-4322-9288-D0EB87FC31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E5FB5AE0-98CD-4513-9F23-81CC19658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07/11/2023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864AC81-DD7E-49D9-BB3D-FD071400C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AD300D98-BCAD-4716-AE66-2F1877857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44502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A4584E81-3C2C-4947-88D7-EA900915B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041A4D9D-CF3C-4A14-8764-DC2E2961F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FE49306-17CF-42A1-8255-C2CCE8BD05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455A47-865E-4CE1-91CA-BC86FD2552EE}" type="datetimeFigureOut">
              <a:rPr lang="es-CO" smtClean="0"/>
              <a:t>07/11/2023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0791001-8274-41A1-875F-3A5FBCB1CB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D2D4DC40-271B-49B3-92F5-04AE8BF446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94291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DA9C06F2-4387-42BC-A699-CFC523520C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028" y="2406071"/>
            <a:ext cx="3038566" cy="150890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A83D7C17-B175-4D88-99E7-C78FF61913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4" y="-268476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57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A4814BD5-C8F8-406A-9504-67B301AB67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6 Título">
            <a:extLst>
              <a:ext uri="{FF2B5EF4-FFF2-40B4-BE49-F238E27FC236}">
                <a16:creationId xmlns="" xmlns:a16="http://schemas.microsoft.com/office/drawing/2014/main" id="{E30241D5-1CAA-42B3-94EF-66FCF3F252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800" y="1122363"/>
            <a:ext cx="7772400" cy="2387600"/>
          </a:xfrm>
        </p:spPr>
        <p:txBody>
          <a:bodyPr>
            <a:normAutofit/>
          </a:bodyPr>
          <a:lstStyle/>
          <a:p>
            <a:r>
              <a:rPr lang="es-ES" sz="2400" b="1" dirty="0" smtClean="0">
                <a:solidFill>
                  <a:schemeClr val="bg1"/>
                </a:solidFill>
              </a:rPr>
              <a:t>GUIA DE INTERVENCION MHGAP PARA LOS TRASTORNOS MENTALES  </a:t>
            </a:r>
            <a:br>
              <a:rPr lang="es-ES" sz="2400" b="1" dirty="0" smtClean="0">
                <a:solidFill>
                  <a:schemeClr val="bg1"/>
                </a:solidFill>
              </a:rPr>
            </a:br>
            <a:endParaRPr lang="es-ES" sz="2400" b="1" i="1" dirty="0">
              <a:solidFill>
                <a:schemeClr val="bg1"/>
              </a:solidFill>
            </a:endParaRPr>
          </a:p>
        </p:txBody>
      </p:sp>
      <p:sp>
        <p:nvSpPr>
          <p:cNvPr id="6" name="3 Título">
            <a:extLst>
              <a:ext uri="{FF2B5EF4-FFF2-40B4-BE49-F238E27FC236}">
                <a16:creationId xmlns="" xmlns:a16="http://schemas.microsoft.com/office/drawing/2014/main" id="{48EA6D6A-74BE-4EF4-A5FE-FA99D7B2E2F6}"/>
              </a:ext>
            </a:extLst>
          </p:cNvPr>
          <p:cNvSpPr txBox="1">
            <a:spLocks/>
          </p:cNvSpPr>
          <p:nvPr/>
        </p:nvSpPr>
        <p:spPr bwMode="auto">
          <a:xfrm>
            <a:off x="3295258" y="4699438"/>
            <a:ext cx="5829300" cy="377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97500"/>
          </a:bodyPr>
          <a:lstStyle/>
          <a:p>
            <a:pPr algn="ctr">
              <a:defRPr/>
            </a:pPr>
            <a:r>
              <a:rPr lang="es-CO" sz="1500" b="1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CARMEN ELENA PAREDES BURBANO</a:t>
            </a:r>
            <a:endParaRPr lang="es-CO" sz="210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4 Subtítulo">
            <a:extLst>
              <a:ext uri="{FF2B5EF4-FFF2-40B4-BE49-F238E27FC236}">
                <a16:creationId xmlns="" xmlns:a16="http://schemas.microsoft.com/office/drawing/2014/main" id="{C9657E82-5419-4C22-889F-9D0EFAF8C2EE}"/>
              </a:ext>
            </a:extLst>
          </p:cNvPr>
          <p:cNvSpPr txBox="1">
            <a:spLocks/>
          </p:cNvSpPr>
          <p:nvPr/>
        </p:nvSpPr>
        <p:spPr bwMode="auto">
          <a:xfrm>
            <a:off x="3781033" y="5023289"/>
            <a:ext cx="4800600" cy="270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s-CO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LIDER SALUD MENTAL  </a:t>
            </a:r>
            <a:endParaRPr lang="es-CO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26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497069" y="595993"/>
            <a:ext cx="1079958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dirty="0">
                <a:solidFill>
                  <a:srgbClr val="005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Programa de acción para superar</a:t>
            </a:r>
          </a:p>
          <a:p>
            <a:r>
              <a:rPr lang="es-CO" sz="2400" b="1" dirty="0">
                <a:solidFill>
                  <a:srgbClr val="005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brechas en salud mental (mhGAP):</a:t>
            </a:r>
          </a:p>
          <a:p>
            <a:endParaRPr lang="es-MX" sz="2400" b="1" dirty="0" smtClean="0">
              <a:solidFill>
                <a:srgbClr val="00577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b="1" dirty="0" smtClean="0">
                <a:solidFill>
                  <a:srgbClr val="005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Antecedentes</a:t>
            </a:r>
          </a:p>
          <a:p>
            <a:endParaRPr lang="es-MX" sz="2400" b="1" dirty="0">
              <a:solidFill>
                <a:srgbClr val="00577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Según </a:t>
            </a: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CO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Organización </a:t>
            </a: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Mundial de </a:t>
            </a:r>
            <a:r>
              <a:rPr lang="es-CO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Salud (OMS), más de 45% de la población mundial vive </a:t>
            </a: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un </a:t>
            </a:r>
            <a:r>
              <a:rPr lang="es-CO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país donde hay menos de </a:t>
            </a:r>
            <a:r>
              <a:rPr lang="es-CO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psiquiatra </a:t>
            </a:r>
            <a:r>
              <a:rPr lang="es-CO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cada </a:t>
            </a:r>
            <a:r>
              <a:rPr lang="es-CO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100.000 personas </a:t>
            </a:r>
            <a:r>
              <a:rPr lang="es-CO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aún menos neurólogos</a:t>
            </a: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CO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 </a:t>
            </a:r>
            <a:r>
              <a:rPr lang="es-CO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claro que </a:t>
            </a: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depender exclusivamente </a:t>
            </a:r>
            <a:r>
              <a:rPr lang="es-CO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los especialistas para prestar servicios a </a:t>
            </a: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personas </a:t>
            </a:r>
            <a:r>
              <a:rPr lang="es-CO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afectadas </a:t>
            </a: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trastornos </a:t>
            </a:r>
            <a:r>
              <a:rPr lang="es-CO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mentales</a:t>
            </a:r>
            <a:r>
              <a:rPr lang="es-CO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O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neurológicos</a:t>
            </a:r>
            <a:r>
              <a:rPr lang="es-CO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consumo </a:t>
            </a:r>
            <a:r>
              <a:rPr lang="es-CO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CO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sustancias</a:t>
            </a:r>
            <a:r>
              <a:rPr lang="es-CO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(MNS) impediría a millones de </a:t>
            </a: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personas tener </a:t>
            </a:r>
            <a:r>
              <a:rPr lang="es-CO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acceso a los servicios que necesitan. </a:t>
            </a:r>
            <a:endParaRPr lang="es-CO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O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CO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tanto, se creó el Programa </a:t>
            </a: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acción </a:t>
            </a:r>
            <a:r>
              <a:rPr lang="es-CO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superar las brechas en salud mental (mhGAP) con </a:t>
            </a: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objetivo </a:t>
            </a:r>
            <a:r>
              <a:rPr lang="es-CO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ampliar la atención para los trastornos MNS.</a:t>
            </a:r>
            <a:endParaRPr lang="es-MX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786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309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5410199" y="733425"/>
            <a:ext cx="660082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CO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desarrollo de ésta guía busca facilitar </a:t>
            </a: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intervenciones por parte de los profesionales de atención de salud no </a:t>
            </a:r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especializados.  </a:t>
            </a:r>
          </a:p>
          <a:p>
            <a:pPr algn="ctr"/>
            <a:endParaRPr lang="es-CO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programa sostiene que, con la atención adecuada, la asistencia psicosocial y los medicamentos, decenas de millones de personas podrían ser tratas por depresión, psicosis y epilepsia, evitar el suicidio y comenzar a llevar una vida plena, incluso cuando los recursos son escasos. </a:t>
            </a:r>
          </a:p>
          <a:p>
            <a:pPr algn="ctr"/>
            <a:endParaRPr lang="es-CO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 objetivo es aumentar la atención no especializada, para atender las necesidades no satisfechas de las personas con trastornos </a:t>
            </a:r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MNS (Mentales, Neurológicos y por consumo de Sustancias) </a:t>
            </a: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prioritarios. </a:t>
            </a:r>
            <a:endParaRPr lang="es-MX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" y="1047750"/>
            <a:ext cx="534924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843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AutoShape 2" descr="Enfermera imágenes de stock de arte vectorial |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r="54389"/>
          <a:stretch/>
        </p:blipFill>
        <p:spPr>
          <a:xfrm>
            <a:off x="155575" y="7937"/>
            <a:ext cx="2606675" cy="541139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828925" y="160338"/>
            <a:ext cx="8982075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b="1" dirty="0">
                <a:solidFill>
                  <a:srgbClr val="005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Cómo utilizar la GI-</a:t>
            </a:r>
            <a:r>
              <a:rPr lang="es-CO" sz="2000" b="1" dirty="0" err="1">
                <a:solidFill>
                  <a:srgbClr val="005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mhGAP</a:t>
            </a:r>
            <a:r>
              <a:rPr lang="es-CO" sz="2000" b="1" dirty="0">
                <a:solidFill>
                  <a:srgbClr val="005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versión </a:t>
            </a:r>
            <a:r>
              <a:rPr lang="es-CO" sz="2000" b="1" dirty="0" smtClean="0">
                <a:solidFill>
                  <a:srgbClr val="005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2.0</a:t>
            </a:r>
          </a:p>
          <a:p>
            <a:endParaRPr lang="es-CO" sz="2000" b="1" dirty="0">
              <a:solidFill>
                <a:srgbClr val="00577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GI-mh  GAP </a:t>
            </a:r>
            <a:r>
              <a:rPr lang="es-CO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2.0 empieza con el módulo “</a:t>
            </a:r>
            <a:r>
              <a:rPr lang="es-CO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Atención </a:t>
            </a:r>
            <a:r>
              <a:rPr lang="es-CO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prácticas </a:t>
            </a:r>
            <a:r>
              <a:rPr lang="es-CO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esenciales de salud</a:t>
            </a:r>
            <a:r>
              <a:rPr lang="es-CO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</a:p>
          <a:p>
            <a:pPr algn="just"/>
            <a:r>
              <a:rPr lang="es-CO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CO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</a:t>
            </a:r>
            <a:r>
              <a:rPr lang="es-CO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CO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rácticas </a:t>
            </a:r>
            <a:r>
              <a:rPr lang="es-CO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clínicas </a:t>
            </a:r>
            <a:r>
              <a:rPr lang="es-CO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es-CO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CO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Directrices generales</a:t>
            </a:r>
          </a:p>
          <a:p>
            <a:pPr algn="just"/>
            <a:endParaRPr lang="es-CO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O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GI-mh GAP </a:t>
            </a:r>
            <a:r>
              <a:rPr lang="es-CO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incluye un esquema principal, que </a:t>
            </a:r>
            <a:r>
              <a:rPr lang="es-CO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proporciona </a:t>
            </a:r>
            <a:r>
              <a:rPr lang="es-CO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información</a:t>
            </a:r>
            <a:r>
              <a:rPr lang="es-CO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 las </a:t>
            </a:r>
            <a:r>
              <a:rPr lang="es-CO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formas más comunes </a:t>
            </a:r>
            <a:r>
              <a:rPr lang="es-CO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CO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manifestación de </a:t>
            </a:r>
            <a:r>
              <a:rPr lang="es-CO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trastornos </a:t>
            </a:r>
            <a:r>
              <a:rPr lang="es-CO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mentales.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CO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O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CO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módulos (9 en total)</a:t>
            </a:r>
          </a:p>
          <a:p>
            <a:pPr algn="just"/>
            <a:r>
              <a:rPr lang="es-CO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CO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Organizados </a:t>
            </a:r>
            <a:r>
              <a:rPr lang="es-CO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trastornos </a:t>
            </a:r>
            <a:r>
              <a:rPr lang="es-CO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prioritarios individuales.  </a:t>
            </a:r>
          </a:p>
          <a:p>
            <a:pPr algn="just"/>
            <a:r>
              <a:rPr lang="es-CO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- Son </a:t>
            </a:r>
            <a:r>
              <a:rPr lang="es-CO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herramienta para la toma de </a:t>
            </a:r>
            <a:r>
              <a:rPr lang="es-CO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decisiones y </a:t>
            </a:r>
            <a:r>
              <a:rPr lang="es-CO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manejo clínico</a:t>
            </a:r>
            <a:r>
              <a:rPr lang="es-CO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s-CO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CO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Color distinto para </a:t>
            </a:r>
            <a:r>
              <a:rPr lang="es-CO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permitir una fácil diferenciación. </a:t>
            </a:r>
            <a:endParaRPr lang="es-CO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CO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Hay </a:t>
            </a:r>
            <a:r>
              <a:rPr lang="es-CO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introducción que explica </a:t>
            </a:r>
            <a:r>
              <a:rPr lang="es-CO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trastorno.</a:t>
            </a:r>
          </a:p>
          <a:p>
            <a:pPr algn="just"/>
            <a:r>
              <a:rPr lang="es-CO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CO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Describe </a:t>
            </a:r>
            <a:r>
              <a:rPr lang="es-CO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CO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pasos clave </a:t>
            </a:r>
            <a:r>
              <a:rPr lang="es-CO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evaluación y del manejo</a:t>
            </a:r>
            <a:r>
              <a:rPr lang="es-CO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CO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O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 uno de los módulos consta de tres secciones</a:t>
            </a:r>
            <a:r>
              <a:rPr lang="es-CO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es-CO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</a:t>
            </a:r>
            <a:r>
              <a:rPr lang="es-CO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Evaluación</a:t>
            </a:r>
          </a:p>
          <a:p>
            <a:pPr algn="just"/>
            <a:endParaRPr lang="es-CO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Manejo</a:t>
            </a:r>
            <a:endParaRPr lang="es-CO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</a:t>
            </a:r>
          </a:p>
          <a:p>
            <a:pPr algn="just"/>
            <a:r>
              <a:rPr lang="es-CO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Seguimiento</a:t>
            </a:r>
            <a:endParaRPr lang="es-CO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O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527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3583998" y="495459"/>
            <a:ext cx="764597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MODULOS DE LA GUIA mh –GAP Versión 2.0</a:t>
            </a:r>
          </a:p>
          <a:p>
            <a:endParaRPr lang="es-CO" sz="2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Atención y prácticas esenciales en salud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Depresión     </a:t>
            </a:r>
            <a:endParaRPr lang="es-CO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Psicosis 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Epilepsia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Trastornos mentales y conductuales del niño y el adolescente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Demencia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Trastornos por consumo de sustancias psicoactivas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Autolesión – suicidio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CO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Otros procedimientos en la salud mental importantes</a:t>
            </a:r>
          </a:p>
          <a:p>
            <a:pPr marL="342900" indent="-342900">
              <a:buFont typeface="+mj-lt"/>
              <a:buAutoNum type="arabicPeriod"/>
            </a:pP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392507" y="1844562"/>
            <a:ext cx="914400" cy="280555"/>
          </a:xfrm>
          <a:prstGeom prst="rect">
            <a:avLst/>
          </a:prstGeom>
          <a:solidFill>
            <a:srgbClr val="A35388"/>
          </a:solidFill>
          <a:ln>
            <a:solidFill>
              <a:srgbClr val="A353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DEP </a:t>
            </a:r>
            <a:endParaRPr lang="es-MX" dirty="0"/>
          </a:p>
        </p:txBody>
      </p:sp>
      <p:sp>
        <p:nvSpPr>
          <p:cNvPr id="8" name="Rectángulo 7"/>
          <p:cNvSpPr/>
          <p:nvPr/>
        </p:nvSpPr>
        <p:spPr>
          <a:xfrm>
            <a:off x="2392507" y="2280145"/>
            <a:ext cx="914400" cy="280555"/>
          </a:xfrm>
          <a:prstGeom prst="rect">
            <a:avLst/>
          </a:prstGeom>
          <a:solidFill>
            <a:srgbClr val="4158B9"/>
          </a:solidFill>
          <a:ln>
            <a:solidFill>
              <a:srgbClr val="4158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PSI</a:t>
            </a:r>
            <a:endParaRPr lang="es-MX" dirty="0"/>
          </a:p>
        </p:txBody>
      </p:sp>
      <p:sp>
        <p:nvSpPr>
          <p:cNvPr id="10" name="Rectángulo 9"/>
          <p:cNvSpPr/>
          <p:nvPr/>
        </p:nvSpPr>
        <p:spPr>
          <a:xfrm>
            <a:off x="2392507" y="2756491"/>
            <a:ext cx="914400" cy="280555"/>
          </a:xfrm>
          <a:prstGeom prst="rect">
            <a:avLst/>
          </a:prstGeom>
          <a:solidFill>
            <a:srgbClr val="43A6C5"/>
          </a:solidFill>
          <a:ln>
            <a:solidFill>
              <a:srgbClr val="43A6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EPI</a:t>
            </a:r>
            <a:endParaRPr lang="es-MX" dirty="0"/>
          </a:p>
        </p:txBody>
      </p:sp>
      <p:sp>
        <p:nvSpPr>
          <p:cNvPr id="11" name="Rectángulo 10"/>
          <p:cNvSpPr/>
          <p:nvPr/>
        </p:nvSpPr>
        <p:spPr>
          <a:xfrm>
            <a:off x="2409825" y="3191678"/>
            <a:ext cx="897082" cy="271654"/>
          </a:xfrm>
          <a:prstGeom prst="rect">
            <a:avLst/>
          </a:prstGeom>
          <a:solidFill>
            <a:srgbClr val="1BDB49"/>
          </a:solidFill>
          <a:ln>
            <a:solidFill>
              <a:srgbClr val="1BDB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MCON</a:t>
            </a:r>
            <a:endParaRPr lang="es-MX" dirty="0"/>
          </a:p>
        </p:txBody>
      </p:sp>
      <p:sp>
        <p:nvSpPr>
          <p:cNvPr id="12" name="Rectángulo 11"/>
          <p:cNvSpPr/>
          <p:nvPr/>
        </p:nvSpPr>
        <p:spPr>
          <a:xfrm>
            <a:off x="2392507" y="3659123"/>
            <a:ext cx="914400" cy="280555"/>
          </a:xfrm>
          <a:prstGeom prst="rect">
            <a:avLst/>
          </a:prstGeom>
          <a:solidFill>
            <a:srgbClr val="87D25E"/>
          </a:solidFill>
          <a:ln>
            <a:solidFill>
              <a:srgbClr val="87D2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DEM</a:t>
            </a:r>
            <a:endParaRPr lang="es-MX" dirty="0"/>
          </a:p>
        </p:txBody>
      </p:sp>
      <p:sp>
        <p:nvSpPr>
          <p:cNvPr id="13" name="Rectángulo 12"/>
          <p:cNvSpPr/>
          <p:nvPr/>
        </p:nvSpPr>
        <p:spPr>
          <a:xfrm>
            <a:off x="2392507" y="4135469"/>
            <a:ext cx="914400" cy="264857"/>
          </a:xfrm>
          <a:prstGeom prst="rect">
            <a:avLst/>
          </a:prstGeom>
          <a:solidFill>
            <a:srgbClr val="F69B1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SUS</a:t>
            </a:r>
            <a:endParaRPr lang="es-MX" dirty="0"/>
          </a:p>
        </p:txBody>
      </p:sp>
      <p:sp>
        <p:nvSpPr>
          <p:cNvPr id="14" name="Rectángulo 13"/>
          <p:cNvSpPr/>
          <p:nvPr/>
        </p:nvSpPr>
        <p:spPr>
          <a:xfrm>
            <a:off x="2392507" y="4626893"/>
            <a:ext cx="914400" cy="280555"/>
          </a:xfrm>
          <a:prstGeom prst="rect">
            <a:avLst/>
          </a:prstGeom>
          <a:solidFill>
            <a:srgbClr val="BC4C1A"/>
          </a:solidFill>
          <a:ln>
            <a:solidFill>
              <a:srgbClr val="BC4C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SUI</a:t>
            </a: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2392507" y="5134015"/>
            <a:ext cx="914400" cy="280555"/>
          </a:xfrm>
          <a:prstGeom prst="rect">
            <a:avLst/>
          </a:prstGeom>
          <a:solidFill>
            <a:srgbClr val="B45472"/>
          </a:solidFill>
          <a:ln>
            <a:solidFill>
              <a:srgbClr val="B454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OTR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18515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8522" t="24386" r="27955" b="3066"/>
          <a:stretch/>
        </p:blipFill>
        <p:spPr>
          <a:xfrm>
            <a:off x="971550" y="190499"/>
            <a:ext cx="10494949" cy="570547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399" y="1785232"/>
            <a:ext cx="5069625" cy="3529718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6430717" y="1785232"/>
            <a:ext cx="4637333" cy="369331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endParaRPr lang="es-ES" b="1" dirty="0">
              <a:solidFill>
                <a:srgbClr val="FFFFFF"/>
              </a:solidFill>
              <a:latin typeface="FrutigerNextLT-Bold"/>
            </a:endParaRPr>
          </a:p>
          <a:p>
            <a:pPr marL="342900" indent="-342900">
              <a:buAutoNum type="alphaUcPeriod"/>
            </a:pPr>
            <a:r>
              <a:rPr lang="es-ES" b="1" dirty="0">
                <a:solidFill>
                  <a:srgbClr val="FFFFFF"/>
                </a:solidFill>
                <a:latin typeface="FrutigerNextLT-Bold"/>
              </a:rPr>
              <a:t>PRINCIPIOS GENERALES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FFFFFF"/>
                </a:solidFill>
                <a:latin typeface="FrutigerNextLT-Medium"/>
              </a:rPr>
              <a:t>Use habilidades de comunicación eficaces.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FFFFFF"/>
                </a:solidFill>
                <a:latin typeface="FrutigerNextLT-Medium"/>
              </a:rPr>
              <a:t>Promueva el respeto y la dignidad.</a:t>
            </a:r>
          </a:p>
          <a:p>
            <a:endParaRPr lang="es-ES" b="1" dirty="0">
              <a:solidFill>
                <a:srgbClr val="FFFFFF"/>
              </a:solidFill>
              <a:latin typeface="FrutigerNextLT-Bold"/>
            </a:endParaRPr>
          </a:p>
          <a:p>
            <a:r>
              <a:rPr lang="es-ES" b="1" dirty="0">
                <a:solidFill>
                  <a:srgbClr val="FFFFFF"/>
                </a:solidFill>
                <a:latin typeface="FrutigerNextLT-Bold"/>
              </a:rPr>
              <a:t>B. ELEMENTOS ESENCIALES DE LA PRÁCTICA CLÍNICA DE SALUD MENTAL</a:t>
            </a:r>
          </a:p>
          <a:p>
            <a:endParaRPr lang="es-ES" b="1" dirty="0">
              <a:solidFill>
                <a:srgbClr val="FFFFFF"/>
              </a:solidFill>
              <a:latin typeface="FrutigerNextLT-Bold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FFFFFF"/>
                </a:solidFill>
                <a:latin typeface="FrutigerNextLT-Medium"/>
              </a:rPr>
              <a:t>Evalúe la salud física.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FFFFFF"/>
                </a:solidFill>
                <a:latin typeface="FrutigerNextLT-Medium"/>
              </a:rPr>
              <a:t>Realice una evaluación para determinar si </a:t>
            </a:r>
            <a:r>
              <a:rPr lang="es-ES" sz="1400" dirty="0" smtClean="0">
                <a:solidFill>
                  <a:srgbClr val="FFFFFF"/>
                </a:solidFill>
                <a:latin typeface="FrutigerNextLT-Medium"/>
              </a:rPr>
              <a:t>existe </a:t>
            </a:r>
            <a:r>
              <a:rPr lang="es-ES" sz="1400" dirty="0">
                <a:solidFill>
                  <a:srgbClr val="FFFFFF"/>
                </a:solidFill>
                <a:latin typeface="FrutigerNextLT-Medium"/>
              </a:rPr>
              <a:t>un trastorno mental, neurológico o por consumo de sustancias (MNS).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FFFFFF"/>
                </a:solidFill>
                <a:latin typeface="FrutigerNextLT-Medium"/>
              </a:rPr>
              <a:t>Trate los trastornos MNS.</a:t>
            </a:r>
          </a:p>
          <a:p>
            <a:endParaRPr lang="es-ES" sz="1400" dirty="0">
              <a:solidFill>
                <a:srgbClr val="FFFFFF"/>
              </a:solidFill>
              <a:latin typeface="FrutigerNextLT-Medium"/>
            </a:endParaRPr>
          </a:p>
          <a:p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3153349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" y="0"/>
            <a:ext cx="12192000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4454" r="5136"/>
          <a:stretch/>
        </p:blipFill>
        <p:spPr>
          <a:xfrm>
            <a:off x="8018998" y="1332771"/>
            <a:ext cx="4068227" cy="4487004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350194" y="1285875"/>
            <a:ext cx="7326956" cy="4607547"/>
          </a:xfrm>
          <a:prstGeom prst="rect">
            <a:avLst/>
          </a:prstGeom>
          <a:solidFill>
            <a:srgbClr val="A353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s-CO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s-CO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s-CO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s-CO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s-CO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CO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Procurar la atención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en un lugar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privado.</a:t>
            </a:r>
          </a:p>
          <a:p>
            <a:endParaRPr lang="es-CO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Mostrar actitud cordial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s-MX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Mantener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el contacto visual y muestre un lenguaje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corporal y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expresiones faciales que faciliten la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confianza.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s-CO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Explicar sobre la confidencialidad de su historia.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s-CO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los cuidadores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están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presentes,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sugerir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que desea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hablar con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la persona a solas (salvo que se trate de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niños pequeños)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obtenga su consentimiento para compartir la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información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clínica.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Solicitar acompañamiento en caso de personas menores de edad. </a:t>
            </a:r>
          </a:p>
          <a:p>
            <a:endParaRPr lang="es-CO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s-CO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s-CO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s-CO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s-CO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s-CO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s-CO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s-CO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s-CO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s-MX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44268" y="66221"/>
            <a:ext cx="112749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dirty="0" smtClean="0">
                <a:solidFill>
                  <a:srgbClr val="002060"/>
                </a:solidFill>
              </a:rPr>
              <a:t>                                              I.  HABILIDADES DE COMUNICACIÓN EFICACES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s-CO" sz="2400" b="1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CO" sz="2400" b="1" u="sng" dirty="0" smtClean="0">
                <a:solidFill>
                  <a:srgbClr val="002060"/>
                </a:solidFill>
              </a:rPr>
              <a:t>Crear </a:t>
            </a:r>
            <a:r>
              <a:rPr lang="es-CO" sz="2400" b="1" u="sng" dirty="0">
                <a:solidFill>
                  <a:srgbClr val="002060"/>
                </a:solidFill>
              </a:rPr>
              <a:t>un ambiente que </a:t>
            </a:r>
            <a:r>
              <a:rPr lang="es-CO" sz="2400" b="1" u="sng" dirty="0" smtClean="0">
                <a:solidFill>
                  <a:srgbClr val="002060"/>
                </a:solidFill>
              </a:rPr>
              <a:t>facilite </a:t>
            </a:r>
            <a:r>
              <a:rPr lang="es-CO" sz="2400" b="1" u="sng" dirty="0">
                <a:solidFill>
                  <a:srgbClr val="002060"/>
                </a:solidFill>
              </a:rPr>
              <a:t> </a:t>
            </a:r>
            <a:r>
              <a:rPr lang="es-CO" sz="2400" b="1" u="sng" dirty="0" smtClean="0">
                <a:solidFill>
                  <a:srgbClr val="002060"/>
                </a:solidFill>
              </a:rPr>
              <a:t>comunicación </a:t>
            </a:r>
            <a:r>
              <a:rPr lang="es-CO" sz="2400" b="1" u="sng" dirty="0">
                <a:solidFill>
                  <a:srgbClr val="002060"/>
                </a:solidFill>
              </a:rPr>
              <a:t>abierta</a:t>
            </a:r>
            <a:endParaRPr lang="es-MX" sz="2400" b="1" u="sng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084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033973" y="185874"/>
            <a:ext cx="4910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 sz="2400" b="1" dirty="0" smtClean="0">
                <a:solidFill>
                  <a:srgbClr val="00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Hacer </a:t>
            </a:r>
            <a:r>
              <a:rPr lang="es-MX" sz="2400" b="1" dirty="0">
                <a:solidFill>
                  <a:srgbClr val="00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participar a la persona</a:t>
            </a: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390650" y="896310"/>
            <a:ext cx="97821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Haga participar a la persona (y con su </a:t>
            </a:r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consentimiento, a </a:t>
            </a: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 cuidadores y su familia) en todos los aspectos de </a:t>
            </a:r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evaluación </a:t>
            </a: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el manejo tanto como sea posible. Esto </a:t>
            </a:r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incluye a niños, </a:t>
            </a: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adolescentes y adultos mayores.</a:t>
            </a:r>
            <a:endParaRPr lang="es-MX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-468" t="3117" r="5267" b="-3117"/>
          <a:stretch/>
        </p:blipFill>
        <p:spPr>
          <a:xfrm>
            <a:off x="3305174" y="2068411"/>
            <a:ext cx="5468755" cy="386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561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639511" y="340806"/>
            <a:ext cx="33954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 sz="2400" dirty="0">
                <a:solidFill>
                  <a:srgbClr val="002060"/>
                </a:solidFill>
              </a:rPr>
              <a:t>Comience por escuchar</a:t>
            </a:r>
          </a:p>
        </p:txBody>
      </p:sp>
      <p:sp>
        <p:nvSpPr>
          <p:cNvPr id="4" name="Rectángulo 3"/>
          <p:cNvSpPr/>
          <p:nvPr/>
        </p:nvSpPr>
        <p:spPr>
          <a:xfrm>
            <a:off x="426894" y="1228725"/>
            <a:ext cx="6107256" cy="4032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O" sz="2000" dirty="0">
                <a:solidFill>
                  <a:srgbClr val="002060"/>
                </a:solidFill>
              </a:rPr>
              <a:t>Escuche activamente. </a:t>
            </a:r>
            <a:endParaRPr lang="es-CO" sz="2000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O" sz="2000" dirty="0" smtClean="0">
                <a:solidFill>
                  <a:srgbClr val="002060"/>
                </a:solidFill>
              </a:rPr>
              <a:t>Muéstrese</a:t>
            </a:r>
            <a:r>
              <a:rPr lang="es-CO" sz="2000" dirty="0">
                <a:solidFill>
                  <a:srgbClr val="002060"/>
                </a:solidFill>
              </a:rPr>
              <a:t> </a:t>
            </a:r>
            <a:r>
              <a:rPr lang="es-CO" sz="2000" dirty="0" smtClean="0">
                <a:solidFill>
                  <a:srgbClr val="002060"/>
                </a:solidFill>
              </a:rPr>
              <a:t>comprensivo </a:t>
            </a:r>
            <a:r>
              <a:rPr lang="es-CO" sz="2000" dirty="0">
                <a:solidFill>
                  <a:srgbClr val="002060"/>
                </a:solidFill>
              </a:rPr>
              <a:t>y sensible.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O" sz="2000" dirty="0">
                <a:solidFill>
                  <a:srgbClr val="002060"/>
                </a:solidFill>
              </a:rPr>
              <a:t>Permítale a la persona hablar </a:t>
            </a:r>
            <a:r>
              <a:rPr lang="es-CO" sz="2000" dirty="0" smtClean="0">
                <a:solidFill>
                  <a:srgbClr val="002060"/>
                </a:solidFill>
              </a:rPr>
              <a:t>sin interrupción</a:t>
            </a:r>
            <a:r>
              <a:rPr lang="es-CO" sz="2000" dirty="0">
                <a:solidFill>
                  <a:srgbClr val="002060"/>
                </a:solidFill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O" sz="2000" dirty="0">
                <a:solidFill>
                  <a:srgbClr val="002060"/>
                </a:solidFill>
              </a:rPr>
              <a:t>Si los antecedentes son poco claros, sea paciente y pida </a:t>
            </a:r>
            <a:r>
              <a:rPr lang="es-CO" sz="2000" dirty="0" smtClean="0">
                <a:solidFill>
                  <a:srgbClr val="002060"/>
                </a:solidFill>
              </a:rPr>
              <a:t>una aclaración.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O" sz="2000" dirty="0" smtClean="0">
                <a:solidFill>
                  <a:srgbClr val="002060"/>
                </a:solidFill>
              </a:rPr>
              <a:t>Con </a:t>
            </a:r>
            <a:r>
              <a:rPr lang="es-CO" sz="2000" dirty="0">
                <a:solidFill>
                  <a:srgbClr val="002060"/>
                </a:solidFill>
              </a:rPr>
              <a:t>los niños, use un lenguaje que puedan </a:t>
            </a:r>
            <a:r>
              <a:rPr lang="es-CO" sz="2000" dirty="0" smtClean="0">
                <a:solidFill>
                  <a:srgbClr val="002060"/>
                </a:solidFill>
              </a:rPr>
              <a:t>comprender. Por </a:t>
            </a:r>
            <a:r>
              <a:rPr lang="es-CO" sz="2000" dirty="0">
                <a:solidFill>
                  <a:srgbClr val="002060"/>
                </a:solidFill>
              </a:rPr>
              <a:t>ejemplo, pregunte acerca de sus intereses (</a:t>
            </a:r>
            <a:r>
              <a:rPr lang="es-CO" sz="2000" dirty="0" smtClean="0">
                <a:solidFill>
                  <a:srgbClr val="002060"/>
                </a:solidFill>
              </a:rPr>
              <a:t>juguetes, amigos</a:t>
            </a:r>
            <a:r>
              <a:rPr lang="es-CO" sz="2000" dirty="0">
                <a:solidFill>
                  <a:srgbClr val="002060"/>
                </a:solidFill>
              </a:rPr>
              <a:t>, </a:t>
            </a:r>
            <a:r>
              <a:rPr lang="es-CO" sz="2000" dirty="0" smtClean="0">
                <a:solidFill>
                  <a:srgbClr val="002060"/>
                </a:solidFill>
              </a:rPr>
              <a:t>la escuela</a:t>
            </a:r>
            <a:r>
              <a:rPr lang="es-CO" sz="2000" dirty="0">
                <a:solidFill>
                  <a:srgbClr val="002060"/>
                </a:solidFill>
              </a:rPr>
              <a:t>, etc</a:t>
            </a:r>
            <a:r>
              <a:rPr lang="es-CO" sz="2000" dirty="0" smtClean="0">
                <a:solidFill>
                  <a:srgbClr val="002060"/>
                </a:solidFill>
              </a:rPr>
              <a:t>.).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O" sz="2000" dirty="0" smtClean="0">
                <a:solidFill>
                  <a:srgbClr val="002060"/>
                </a:solidFill>
              </a:rPr>
              <a:t>Con </a:t>
            </a:r>
            <a:r>
              <a:rPr lang="es-CO" sz="2000" dirty="0">
                <a:solidFill>
                  <a:srgbClr val="002060"/>
                </a:solidFill>
              </a:rPr>
              <a:t>los adolescentes, transmita que usted comprende </a:t>
            </a:r>
            <a:r>
              <a:rPr lang="es-CO" sz="2000" dirty="0" smtClean="0">
                <a:solidFill>
                  <a:srgbClr val="002060"/>
                </a:solidFill>
              </a:rPr>
              <a:t>sus sentimientos </a:t>
            </a:r>
            <a:r>
              <a:rPr lang="es-CO" sz="2000" dirty="0">
                <a:solidFill>
                  <a:srgbClr val="002060"/>
                </a:solidFill>
              </a:rPr>
              <a:t>y su situación.</a:t>
            </a:r>
            <a:endParaRPr lang="es-MX" sz="2000" dirty="0">
              <a:solidFill>
                <a:srgbClr val="002060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791325" y="1228725"/>
            <a:ext cx="4972169" cy="403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9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0" y="0"/>
            <a:ext cx="56959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s-CO" b="1" dirty="0">
                <a:solidFill>
                  <a:srgbClr val="002857"/>
                </a:solidFill>
                <a:latin typeface="FrutigerNextLT-Bold"/>
              </a:rPr>
              <a:t>Sea amistoso y respetuoso en </a:t>
            </a:r>
            <a:r>
              <a:rPr lang="es-CO" b="1" dirty="0" smtClean="0">
                <a:solidFill>
                  <a:srgbClr val="002857"/>
                </a:solidFill>
                <a:latin typeface="FrutigerNextLT-Bold"/>
              </a:rPr>
              <a:t>todo momento </a:t>
            </a:r>
            <a:r>
              <a:rPr lang="es-CO" b="1" dirty="0">
                <a:solidFill>
                  <a:srgbClr val="002857"/>
                </a:solidFill>
                <a:latin typeface="FrutigerNextLT-Bold"/>
              </a:rPr>
              <a:t>y no juzgue a la </a:t>
            </a:r>
            <a:r>
              <a:rPr lang="es-CO" b="1" dirty="0" smtClean="0">
                <a:solidFill>
                  <a:srgbClr val="002857"/>
                </a:solidFill>
                <a:latin typeface="FrutigerNextLT-Bold"/>
              </a:rPr>
              <a:t>persona</a:t>
            </a:r>
            <a:endParaRPr lang="es-CO" b="1" dirty="0">
              <a:solidFill>
                <a:srgbClr val="002857"/>
              </a:solidFill>
              <a:latin typeface="FrutigerNextLT-Bold"/>
            </a:endParaRPr>
          </a:p>
          <a:p>
            <a:r>
              <a:rPr lang="es-MX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Manténgase </a:t>
            </a:r>
            <a:r>
              <a:rPr lang="es-MX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tranquilo y paciente.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Font typeface="Wingdings" panose="05000000000000000000" pitchFamily="2" charset="2"/>
              <a:buChar char="v"/>
            </a:pPr>
            <a:endParaRPr lang="es-MX" dirty="0"/>
          </a:p>
        </p:txBody>
      </p:sp>
      <p:sp>
        <p:nvSpPr>
          <p:cNvPr id="4" name="Rectángulo 3"/>
          <p:cNvSpPr/>
          <p:nvPr/>
        </p:nvSpPr>
        <p:spPr>
          <a:xfrm>
            <a:off x="0" y="1182798"/>
            <a:ext cx="64437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 b="1" dirty="0">
                <a:solidFill>
                  <a:srgbClr val="002857"/>
                </a:solidFill>
                <a:latin typeface="FrutigerNextLT-Bold"/>
              </a:rPr>
              <a:t>Use buenas aptitudes </a:t>
            </a:r>
            <a:r>
              <a:rPr lang="es-MX" b="1" dirty="0" smtClean="0">
                <a:solidFill>
                  <a:srgbClr val="002857"/>
                </a:solidFill>
                <a:latin typeface="FrutigerNextLT-Bold"/>
              </a:rPr>
              <a:t>verbales de </a:t>
            </a:r>
            <a:r>
              <a:rPr lang="es-MX" b="1" dirty="0">
                <a:solidFill>
                  <a:srgbClr val="002857"/>
                </a:solidFill>
                <a:latin typeface="FrutigerNextLT-Bold"/>
              </a:rPr>
              <a:t>comunicación</a:t>
            </a:r>
            <a:endParaRPr lang="es-MX" dirty="0"/>
          </a:p>
        </p:txBody>
      </p:sp>
      <p:sp>
        <p:nvSpPr>
          <p:cNvPr id="6" name="Rectángulo 5"/>
          <p:cNvSpPr/>
          <p:nvPr/>
        </p:nvSpPr>
        <p:spPr>
          <a:xfrm>
            <a:off x="585355" y="1642395"/>
            <a:ext cx="562494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un lenguaje </a:t>
            </a:r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sencillo, claro </a:t>
            </a: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conciso.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preguntas de </a:t>
            </a:r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interpretación </a:t>
            </a: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abierta, sintetice y</a:t>
            </a:r>
          </a:p>
          <a:p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esclarezca </a:t>
            </a: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comentarios que usted haga.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Permita </a:t>
            </a: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la persona haga preguntas acerca de </a:t>
            </a:r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que no entiende o le inquieta. </a:t>
            </a:r>
            <a:endParaRPr lang="es-MX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-52127" y="3281735"/>
            <a:ext cx="62624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CO" b="1" dirty="0">
                <a:solidFill>
                  <a:srgbClr val="002857"/>
                </a:solidFill>
                <a:latin typeface="FrutigerNextLT-Bold"/>
              </a:rPr>
              <a:t>Responda con sensibilidad cuando </a:t>
            </a:r>
            <a:r>
              <a:rPr lang="es-CO" b="1" dirty="0" smtClean="0">
                <a:solidFill>
                  <a:srgbClr val="002857"/>
                </a:solidFill>
                <a:latin typeface="FrutigerNextLT-Bold"/>
              </a:rPr>
              <a:t>las </a:t>
            </a:r>
            <a:r>
              <a:rPr lang="es-MX" b="1" dirty="0" smtClean="0">
                <a:solidFill>
                  <a:srgbClr val="002857"/>
                </a:solidFill>
                <a:latin typeface="FrutigerNextLT-Bold"/>
              </a:rPr>
              <a:t>personas </a:t>
            </a:r>
            <a:r>
              <a:rPr lang="es-MX" b="1" dirty="0">
                <a:solidFill>
                  <a:srgbClr val="002857"/>
                </a:solidFill>
                <a:latin typeface="FrutigerNextLT-Bold"/>
              </a:rPr>
              <a:t>revelen experiencias </a:t>
            </a:r>
            <a:r>
              <a:rPr lang="es-MX" b="1" dirty="0" smtClean="0">
                <a:solidFill>
                  <a:srgbClr val="002857"/>
                </a:solidFill>
                <a:latin typeface="FrutigerNextLT-Bold"/>
              </a:rPr>
              <a:t>difíciles </a:t>
            </a:r>
            <a:r>
              <a:rPr lang="es-CO" b="1" dirty="0" smtClean="0">
                <a:solidFill>
                  <a:srgbClr val="002857"/>
                </a:solidFill>
                <a:latin typeface="FrutigerNextLT-Bold"/>
              </a:rPr>
              <a:t>(por </a:t>
            </a:r>
            <a:r>
              <a:rPr lang="es-CO" b="1" dirty="0">
                <a:solidFill>
                  <a:srgbClr val="002857"/>
                </a:solidFill>
                <a:latin typeface="FrutigerNextLT-Bold"/>
              </a:rPr>
              <a:t>ejemplo, acerca de </a:t>
            </a:r>
            <a:r>
              <a:rPr lang="es-CO" b="1" dirty="0" smtClean="0">
                <a:solidFill>
                  <a:srgbClr val="002857"/>
                </a:solidFill>
                <a:latin typeface="FrutigerNextLT-Bold"/>
              </a:rPr>
              <a:t>agresión </a:t>
            </a:r>
            <a:r>
              <a:rPr lang="es-MX" b="1" dirty="0" smtClean="0">
                <a:solidFill>
                  <a:srgbClr val="002857"/>
                </a:solidFill>
                <a:latin typeface="FrutigerNextLT-Bold"/>
              </a:rPr>
              <a:t>sexual</a:t>
            </a:r>
            <a:r>
              <a:rPr lang="es-MX" b="1" dirty="0">
                <a:solidFill>
                  <a:srgbClr val="002857"/>
                </a:solidFill>
                <a:latin typeface="FrutigerNextLT-Bold"/>
              </a:rPr>
              <a:t>, violencia o </a:t>
            </a:r>
            <a:r>
              <a:rPr lang="es-MX" b="1" dirty="0" smtClean="0">
                <a:solidFill>
                  <a:srgbClr val="002857"/>
                </a:solidFill>
                <a:latin typeface="FrutigerNextLT-Bold"/>
              </a:rPr>
              <a:t>lesiones auto infligidas)</a:t>
            </a:r>
            <a:endParaRPr lang="es-MX" dirty="0"/>
          </a:p>
        </p:txBody>
      </p:sp>
      <p:sp>
        <p:nvSpPr>
          <p:cNvPr id="2" name="Rectángulo 1"/>
          <p:cNvSpPr/>
          <p:nvPr/>
        </p:nvSpPr>
        <p:spPr>
          <a:xfrm>
            <a:off x="585355" y="4255146"/>
            <a:ext cx="552017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Recuerde a la persona que lo que le dicen a usted </a:t>
            </a:r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 </a:t>
            </a: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mantendrá confidencial.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CO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Reconozca </a:t>
            </a: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puede haber sido difícil para la </a:t>
            </a:r>
            <a:r>
              <a:rPr lang="es-CO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  </a:t>
            </a: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revelar la información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704" y="400172"/>
            <a:ext cx="5209775" cy="3581278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7244811" y="4363225"/>
            <a:ext cx="38079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2800" b="1" dirty="0" smtClean="0">
                <a:solidFill>
                  <a:srgbClr val="002060"/>
                </a:solidFill>
              </a:rPr>
              <a:t>Brinde primeros auxilios</a:t>
            </a:r>
          </a:p>
          <a:p>
            <a:pPr algn="ctr"/>
            <a:r>
              <a:rPr lang="es-CO" sz="2800" b="1" dirty="0" smtClean="0">
                <a:solidFill>
                  <a:srgbClr val="002060"/>
                </a:solidFill>
              </a:rPr>
              <a:t> psicológicos </a:t>
            </a:r>
            <a:endParaRPr lang="es-MX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621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336421" y="171451"/>
            <a:ext cx="7519158" cy="593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3200" b="1" dirty="0" smtClean="0">
                <a:solidFill>
                  <a:srgbClr val="002857"/>
                </a:solidFill>
                <a:latin typeface="FrutigerNextLT-BoldCn"/>
              </a:rPr>
              <a:t>II. Promueva </a:t>
            </a:r>
            <a:r>
              <a:rPr lang="es-CO" sz="3200" b="1" dirty="0">
                <a:solidFill>
                  <a:srgbClr val="002857"/>
                </a:solidFill>
                <a:latin typeface="FrutigerNextLT-BoldCn"/>
              </a:rPr>
              <a:t>el respeto y la dignidad</a:t>
            </a:r>
            <a:endParaRPr lang="es-MX" sz="3200" dirty="0"/>
          </a:p>
        </p:txBody>
      </p:sp>
      <p:sp>
        <p:nvSpPr>
          <p:cNvPr id="9" name="Rectángulo 8"/>
          <p:cNvSpPr/>
          <p:nvPr/>
        </p:nvSpPr>
        <p:spPr>
          <a:xfrm>
            <a:off x="2336421" y="1204478"/>
            <a:ext cx="7606145" cy="4643872"/>
          </a:xfrm>
          <a:prstGeom prst="rect">
            <a:avLst/>
          </a:prstGeom>
          <a:solidFill>
            <a:schemeClr val="bg1"/>
          </a:solidFill>
          <a:ln w="28575">
            <a:solidFill>
              <a:srgbClr val="1BDB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800" dirty="0" smtClean="0">
              <a:solidFill>
                <a:srgbClr val="1BDB49"/>
              </a:solidFill>
            </a:endParaRPr>
          </a:p>
          <a:p>
            <a:pPr algn="ctr"/>
            <a:endParaRPr lang="es-CO" sz="2800" b="1" dirty="0" smtClean="0">
              <a:solidFill>
                <a:srgbClr val="1BDB49"/>
              </a:solidFill>
            </a:endParaRPr>
          </a:p>
          <a:p>
            <a:pPr algn="ctr"/>
            <a:r>
              <a:rPr lang="es-CO" sz="2800" b="1" dirty="0" smtClean="0">
                <a:solidFill>
                  <a:srgbClr val="1BDB49"/>
                </a:solidFill>
              </a:rPr>
              <a:t>LO QUE SE DEBE HACER </a:t>
            </a:r>
          </a:p>
          <a:p>
            <a:pPr algn="ctr"/>
            <a:endParaRPr lang="es-CO" sz="2800" b="1" dirty="0" smtClean="0">
              <a:solidFill>
                <a:srgbClr val="1BDB49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sz="2400" dirty="0" smtClean="0">
                <a:solidFill>
                  <a:srgbClr val="002060"/>
                </a:solidFill>
              </a:rPr>
              <a:t>Tratar a las personas con trastornos MNS con respeto y dignidad.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sz="2400" dirty="0" smtClean="0">
                <a:solidFill>
                  <a:srgbClr val="002060"/>
                </a:solidFill>
              </a:rPr>
              <a:t>Proteger la confidencialidad de la historia de estos pacientes.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sz="2400" dirty="0" smtClean="0">
                <a:solidFill>
                  <a:srgbClr val="002060"/>
                </a:solidFill>
              </a:rPr>
              <a:t>Garantizar la privacidad en el entorno clínico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sz="2400" dirty="0" smtClean="0">
                <a:solidFill>
                  <a:srgbClr val="002060"/>
                </a:solidFill>
              </a:rPr>
              <a:t>Brindar siempre acceso a la información y explicar los riesgos y beneficios del tratamiento propuesto.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sz="2400" dirty="0" smtClean="0">
                <a:solidFill>
                  <a:srgbClr val="002060"/>
                </a:solidFill>
              </a:rPr>
              <a:t>Asegurarse de que la persona otorgue su consentimiento ante su tratamiento si está en condiciones de hacerlo. </a:t>
            </a:r>
          </a:p>
          <a:p>
            <a:endParaRPr lang="es-CO" sz="2400" dirty="0">
              <a:solidFill>
                <a:srgbClr val="002060"/>
              </a:solidFill>
            </a:endParaRPr>
          </a:p>
          <a:p>
            <a:endParaRPr lang="es-CO" sz="2400" dirty="0" smtClean="0">
              <a:solidFill>
                <a:srgbClr val="002060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es-MX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623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130135" y="238425"/>
            <a:ext cx="75541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3200" b="1" dirty="0" smtClean="0">
                <a:solidFill>
                  <a:srgbClr val="002857"/>
                </a:solidFill>
                <a:latin typeface="FrutigerNextLT-BoldCn"/>
              </a:rPr>
              <a:t>II. Promueva </a:t>
            </a:r>
            <a:r>
              <a:rPr lang="es-CO" sz="3200" b="1" dirty="0">
                <a:solidFill>
                  <a:srgbClr val="002857"/>
                </a:solidFill>
                <a:latin typeface="FrutigerNextLT-BoldCn"/>
              </a:rPr>
              <a:t>el respeto y la dignidad</a:t>
            </a:r>
            <a:endParaRPr lang="es-MX" sz="3200" dirty="0"/>
          </a:p>
        </p:txBody>
      </p:sp>
      <p:sp>
        <p:nvSpPr>
          <p:cNvPr id="4" name="Rectángulo 3"/>
          <p:cNvSpPr/>
          <p:nvPr/>
        </p:nvSpPr>
        <p:spPr>
          <a:xfrm>
            <a:off x="2344016" y="1164979"/>
            <a:ext cx="7542934" cy="4291446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400" dirty="0" smtClean="0">
              <a:solidFill>
                <a:srgbClr val="C00000"/>
              </a:solidFill>
            </a:endParaRPr>
          </a:p>
          <a:p>
            <a:pPr algn="ctr"/>
            <a:endParaRPr lang="es-CO" sz="2400" dirty="0">
              <a:solidFill>
                <a:srgbClr val="C00000"/>
              </a:solidFill>
            </a:endParaRPr>
          </a:p>
          <a:p>
            <a:pPr algn="ctr"/>
            <a:r>
              <a:rPr lang="es-CO" sz="2800" b="1" dirty="0" smtClean="0">
                <a:solidFill>
                  <a:srgbClr val="C00000"/>
                </a:solidFill>
              </a:rPr>
              <a:t>LO QUE NO SE DEBE HACER </a:t>
            </a:r>
          </a:p>
          <a:p>
            <a:pPr algn="ctr"/>
            <a:endParaRPr lang="es-CO" sz="2400" dirty="0" smtClean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sz="2400" dirty="0" smtClean="0">
                <a:solidFill>
                  <a:srgbClr val="002060"/>
                </a:solidFill>
              </a:rPr>
              <a:t>Discriminar a las personas con trastornos MNS.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sz="2400" dirty="0" smtClean="0">
                <a:solidFill>
                  <a:srgbClr val="002060"/>
                </a:solidFill>
              </a:rPr>
              <a:t>Pasar por alto las prioridades o los deseos de las personas con trastornos MNS.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sz="2400" dirty="0">
                <a:solidFill>
                  <a:srgbClr val="002060"/>
                </a:solidFill>
              </a:rPr>
              <a:t>T</a:t>
            </a:r>
            <a:r>
              <a:rPr lang="es-CO" sz="2400" dirty="0" smtClean="0">
                <a:solidFill>
                  <a:srgbClr val="002060"/>
                </a:solidFill>
              </a:rPr>
              <a:t>omar decisiones a cerca o en nombre de las personas con trastornos MNS.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sz="2400" dirty="0" smtClean="0">
                <a:solidFill>
                  <a:srgbClr val="002060"/>
                </a:solidFill>
              </a:rPr>
              <a:t>Utilizar un lenguaje excesivamente técnico que impida una comprensión clara del diagnostico y su plan de manejo. </a:t>
            </a:r>
          </a:p>
          <a:p>
            <a:endParaRPr lang="es-CO" sz="2400" dirty="0" smtClean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097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029171" y="192724"/>
            <a:ext cx="66261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002857"/>
                </a:solidFill>
                <a:latin typeface="FrutigerNextLT-BoldCn"/>
              </a:rPr>
              <a:t>B. ELEMENTOS ESENCIALES DE LA PRÁCTICA CLÍNICA DE SALUD MENTAL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57300" y="1024605"/>
            <a:ext cx="3950058" cy="53246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Evaluación de la salud física.</a:t>
            </a:r>
          </a:p>
          <a:p>
            <a:endParaRPr lang="es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Tome notas detalladas de los antecedentes y pregunte acerca de los factores de riesgo.</a:t>
            </a:r>
          </a:p>
          <a:p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Realice un examen físico.</a:t>
            </a: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    Considere un diagnóstico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diferencial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Detecte las comorbilidades.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670996" y="1734779"/>
            <a:ext cx="4765184" cy="113334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dirty="0"/>
              <a:t>Inactividad física, alimentación inapropiada, consumo perjudicial de tabaco, alcohol u otras sustancias, comportamientos peligrosos y enfermedades crónicas.</a:t>
            </a:r>
            <a:endParaRPr lang="es-ES" dirty="0"/>
          </a:p>
        </p:txBody>
      </p:sp>
      <p:sp>
        <p:nvSpPr>
          <p:cNvPr id="7" name="Rectángulo 6"/>
          <p:cNvSpPr/>
          <p:nvPr/>
        </p:nvSpPr>
        <p:spPr>
          <a:xfrm>
            <a:off x="5670996" y="3357524"/>
            <a:ext cx="4765184" cy="1133341"/>
          </a:xfrm>
          <a:prstGeom prst="rect">
            <a:avLst/>
          </a:prstGeom>
          <a:solidFill>
            <a:srgbClr val="B454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dirty="0"/>
              <a:t>Descarte trastornos físicos y causas subyacentes de las</a:t>
            </a:r>
          </a:p>
          <a:p>
            <a:r>
              <a:rPr lang="es-ES" sz="1600" dirty="0"/>
              <a:t>manifestaciones de MNS. </a:t>
            </a:r>
            <a:endParaRPr lang="es-ES" dirty="0"/>
          </a:p>
        </p:txBody>
      </p:sp>
      <p:sp>
        <p:nvSpPr>
          <p:cNvPr id="8" name="Rectángulo 7"/>
          <p:cNvSpPr/>
          <p:nvPr/>
        </p:nvSpPr>
        <p:spPr>
          <a:xfrm>
            <a:off x="5722510" y="4980270"/>
            <a:ext cx="4765184" cy="113334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dirty="0"/>
              <a:t>A menudo una persona puede tener al mismo tiempo más de un trastorno mental, neurológico o por consumo de sustancias. Es importante evaluar y tratar esto cuando ocurre.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480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66650" y="377985"/>
            <a:ext cx="11025249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857250">
              <a:buAutoNum type="romanUcPeriod"/>
            </a:pPr>
            <a:r>
              <a:rPr lang="es-ES" sz="3600" b="1" dirty="0" smtClean="0">
                <a:solidFill>
                  <a:srgbClr val="002857"/>
                </a:solidFill>
                <a:latin typeface="FrutigerNextLT-Bold"/>
              </a:rPr>
              <a:t>Manejo </a:t>
            </a:r>
            <a:r>
              <a:rPr lang="es-ES" sz="3600" b="1" dirty="0">
                <a:solidFill>
                  <a:srgbClr val="002857"/>
                </a:solidFill>
                <a:latin typeface="FrutigerNextLT-Bold"/>
              </a:rPr>
              <a:t>de la salud </a:t>
            </a:r>
            <a:r>
              <a:rPr lang="es-ES" sz="3600" b="1" dirty="0" smtClean="0">
                <a:solidFill>
                  <a:srgbClr val="002857"/>
                </a:solidFill>
                <a:latin typeface="FrutigerNextLT-Bold"/>
              </a:rPr>
              <a:t>física</a:t>
            </a:r>
          </a:p>
          <a:p>
            <a:endParaRPr lang="es-ES" sz="3600" b="1" dirty="0">
              <a:solidFill>
                <a:srgbClr val="002857"/>
              </a:solidFill>
              <a:latin typeface="FrutigerNextLT-Bold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ES" dirty="0" smtClean="0">
                <a:solidFill>
                  <a:srgbClr val="002060"/>
                </a:solidFill>
                <a:latin typeface="FrutigerNextLT-Regular"/>
              </a:rPr>
              <a:t>Tratar </a:t>
            </a:r>
            <a:r>
              <a:rPr lang="es-ES" dirty="0">
                <a:solidFill>
                  <a:srgbClr val="002060"/>
                </a:solidFill>
                <a:latin typeface="FrutigerNextLT-Regular"/>
              </a:rPr>
              <a:t>las comorbilidades existentes </a:t>
            </a:r>
            <a:r>
              <a:rPr lang="es-ES" dirty="0" smtClean="0">
                <a:solidFill>
                  <a:srgbClr val="002060"/>
                </a:solidFill>
                <a:latin typeface="FrutigerNextLT-Regular"/>
              </a:rPr>
              <a:t>simultáneamente con el </a:t>
            </a:r>
            <a:r>
              <a:rPr lang="pt-BR" dirty="0" smtClean="0">
                <a:solidFill>
                  <a:srgbClr val="002060"/>
                </a:solidFill>
                <a:latin typeface="FrutigerNextLT-Regular"/>
              </a:rPr>
              <a:t>transtorno </a:t>
            </a:r>
            <a:r>
              <a:rPr lang="pt-BR" dirty="0">
                <a:solidFill>
                  <a:srgbClr val="002060"/>
                </a:solidFill>
                <a:latin typeface="FrutigerNextLT-Regular"/>
              </a:rPr>
              <a:t>MNS. </a:t>
            </a:r>
            <a:endParaRPr lang="pt-BR" dirty="0" smtClean="0">
              <a:solidFill>
                <a:srgbClr val="002060"/>
              </a:solidFill>
              <a:latin typeface="FrutigerNextLT-Regular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pt-BR" dirty="0" smtClean="0">
                <a:solidFill>
                  <a:srgbClr val="002060"/>
                </a:solidFill>
                <a:latin typeface="FrutigerNextLT-Regular"/>
              </a:rPr>
              <a:t>Derivar  </a:t>
            </a:r>
            <a:r>
              <a:rPr lang="pt-BR" dirty="0">
                <a:solidFill>
                  <a:srgbClr val="002060"/>
                </a:solidFill>
                <a:latin typeface="FrutigerNextLT-Regular"/>
              </a:rPr>
              <a:t>a especialistas, de </a:t>
            </a:r>
            <a:r>
              <a:rPr lang="pt-BR" dirty="0" smtClean="0">
                <a:solidFill>
                  <a:srgbClr val="002060"/>
                </a:solidFill>
                <a:latin typeface="FrutigerNextLT-Regular"/>
              </a:rPr>
              <a:t>ser </a:t>
            </a:r>
            <a:r>
              <a:rPr lang="es-ES" dirty="0" smtClean="0">
                <a:solidFill>
                  <a:srgbClr val="002060"/>
                </a:solidFill>
                <a:latin typeface="FrutigerNextLT-Regular"/>
              </a:rPr>
              <a:t>necesario</a:t>
            </a:r>
            <a:r>
              <a:rPr lang="es-ES" dirty="0">
                <a:solidFill>
                  <a:srgbClr val="002060"/>
                </a:solidFill>
                <a:latin typeface="FrutigerNextLT-Regular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ES" dirty="0" smtClean="0">
                <a:solidFill>
                  <a:srgbClr val="002060"/>
                </a:solidFill>
                <a:latin typeface="FrutigerNextLT-Regular"/>
              </a:rPr>
              <a:t>Instruir </a:t>
            </a:r>
            <a:r>
              <a:rPr lang="es-ES" dirty="0">
                <a:solidFill>
                  <a:srgbClr val="002060"/>
                </a:solidFill>
                <a:latin typeface="FrutigerNextLT-Regular"/>
              </a:rPr>
              <a:t>al paciente acerca de los factores de </a:t>
            </a:r>
            <a:r>
              <a:rPr lang="es-ES" dirty="0" smtClean="0">
                <a:solidFill>
                  <a:srgbClr val="002060"/>
                </a:solidFill>
                <a:latin typeface="FrutigerNextLT-Regular"/>
              </a:rPr>
              <a:t>riesgo modificables </a:t>
            </a:r>
            <a:r>
              <a:rPr lang="es-ES" dirty="0">
                <a:solidFill>
                  <a:srgbClr val="002060"/>
                </a:solidFill>
                <a:latin typeface="FrutigerNextLT-Regular"/>
              </a:rPr>
              <a:t>a fin de prevenir las enfermedades y </a:t>
            </a:r>
            <a:r>
              <a:rPr lang="es-ES" dirty="0" smtClean="0">
                <a:solidFill>
                  <a:srgbClr val="002060"/>
                </a:solidFill>
                <a:latin typeface="FrutigerNextLT-Regular"/>
              </a:rPr>
              <a:t>promueva un </a:t>
            </a:r>
            <a:r>
              <a:rPr lang="es-ES" dirty="0">
                <a:solidFill>
                  <a:srgbClr val="002060"/>
                </a:solidFill>
                <a:latin typeface="FrutigerNextLT-Regular"/>
              </a:rPr>
              <a:t>modo de vida saludable</a:t>
            </a:r>
            <a:r>
              <a:rPr lang="es-ES" dirty="0" smtClean="0">
                <a:solidFill>
                  <a:srgbClr val="002060"/>
                </a:solidFill>
                <a:latin typeface="FrutigerNextLT-Regular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s-ES" dirty="0">
              <a:solidFill>
                <a:srgbClr val="002060"/>
              </a:solidFill>
              <a:latin typeface="FrutigerNextLT-Regular"/>
            </a:endParaRPr>
          </a:p>
          <a:p>
            <a:pPr algn="just"/>
            <a:r>
              <a:rPr lang="es-ES" dirty="0">
                <a:solidFill>
                  <a:srgbClr val="002060"/>
                </a:solidFill>
                <a:latin typeface="FrutigerNextLT-Regular"/>
              </a:rPr>
              <a:t>Para apoyar la salud </a:t>
            </a:r>
            <a:r>
              <a:rPr lang="es-ES" dirty="0" smtClean="0">
                <a:solidFill>
                  <a:srgbClr val="002060"/>
                </a:solidFill>
                <a:latin typeface="FrutigerNextLT-Regular"/>
              </a:rPr>
              <a:t>física </a:t>
            </a:r>
            <a:r>
              <a:rPr lang="es-ES" dirty="0">
                <a:solidFill>
                  <a:srgbClr val="002060"/>
                </a:solidFill>
                <a:latin typeface="FrutigerNextLT-Regular"/>
              </a:rPr>
              <a:t>de las personas con </a:t>
            </a:r>
            <a:r>
              <a:rPr lang="es-ES" dirty="0" smtClean="0">
                <a:solidFill>
                  <a:srgbClr val="002060"/>
                </a:solidFill>
                <a:latin typeface="FrutigerNextLT-Regular"/>
              </a:rPr>
              <a:t>trastornos MNS</a:t>
            </a:r>
            <a:r>
              <a:rPr lang="es-ES" dirty="0">
                <a:solidFill>
                  <a:srgbClr val="002060"/>
                </a:solidFill>
                <a:latin typeface="FrutigerNextLT-Regular"/>
              </a:rPr>
              <a:t>, </a:t>
            </a:r>
            <a:r>
              <a:rPr lang="es-ES" dirty="0" smtClean="0">
                <a:solidFill>
                  <a:srgbClr val="002060"/>
                </a:solidFill>
                <a:latin typeface="FrutigerNextLT-Regular"/>
              </a:rPr>
              <a:t>también es importante tener en cuenta:</a:t>
            </a:r>
          </a:p>
          <a:p>
            <a:pPr algn="just"/>
            <a:endParaRPr lang="es-ES" dirty="0" smtClean="0">
              <a:solidFill>
                <a:srgbClr val="002060"/>
              </a:solidFill>
              <a:latin typeface="FrutigerNextLT-Regular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rgbClr val="002060"/>
                </a:solidFill>
                <a:latin typeface="FrutigerNextLT-Regular"/>
              </a:rPr>
              <a:t>Brindar </a:t>
            </a:r>
            <a:r>
              <a:rPr lang="es-ES" dirty="0">
                <a:solidFill>
                  <a:srgbClr val="002060"/>
                </a:solidFill>
                <a:latin typeface="FrutigerNextLT-Regular"/>
              </a:rPr>
              <a:t>asesoramiento acerca de la importancia de la actividad </a:t>
            </a:r>
            <a:r>
              <a:rPr lang="es-ES" dirty="0" smtClean="0">
                <a:solidFill>
                  <a:srgbClr val="002060"/>
                </a:solidFill>
                <a:latin typeface="FrutigerNextLT-Regular"/>
              </a:rPr>
              <a:t>física </a:t>
            </a:r>
            <a:r>
              <a:rPr lang="es-ES" dirty="0">
                <a:solidFill>
                  <a:srgbClr val="002060"/>
                </a:solidFill>
                <a:latin typeface="FrutigerNextLT-Regular"/>
              </a:rPr>
              <a:t>y una </a:t>
            </a:r>
            <a:r>
              <a:rPr lang="es-ES" dirty="0" smtClean="0">
                <a:solidFill>
                  <a:srgbClr val="002060"/>
                </a:solidFill>
                <a:latin typeface="FrutigerNextLT-Regular"/>
              </a:rPr>
              <a:t>alimentación saludable.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rgbClr val="002060"/>
                </a:solidFill>
                <a:latin typeface="FrutigerNextLT-Regular"/>
              </a:rPr>
              <a:t>Instruir </a:t>
            </a:r>
            <a:r>
              <a:rPr lang="es-ES" dirty="0">
                <a:solidFill>
                  <a:srgbClr val="002060"/>
                </a:solidFill>
                <a:latin typeface="FrutigerNextLT-Regular"/>
              </a:rPr>
              <a:t>a las personas acerca del consumo perjudicial </a:t>
            </a:r>
            <a:r>
              <a:rPr lang="es-ES" dirty="0" smtClean="0">
                <a:solidFill>
                  <a:srgbClr val="002060"/>
                </a:solidFill>
                <a:latin typeface="FrutigerNextLT-Regular"/>
              </a:rPr>
              <a:t>de alcohol.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rgbClr val="002060"/>
                </a:solidFill>
                <a:latin typeface="FrutigerNextLT-Regular"/>
              </a:rPr>
              <a:t>Promover </a:t>
            </a:r>
            <a:r>
              <a:rPr lang="es-ES" dirty="0">
                <a:solidFill>
                  <a:srgbClr val="002060"/>
                </a:solidFill>
                <a:latin typeface="FrutigerNextLT-Regular"/>
              </a:rPr>
              <a:t>el abandono del consumo de tabaco y </a:t>
            </a:r>
            <a:r>
              <a:rPr lang="es-ES" dirty="0" smtClean="0">
                <a:solidFill>
                  <a:srgbClr val="002060"/>
                </a:solidFill>
                <a:latin typeface="FrutigerNextLT-Regular"/>
              </a:rPr>
              <a:t>el consumo </a:t>
            </a:r>
            <a:r>
              <a:rPr lang="es-ES" dirty="0">
                <a:solidFill>
                  <a:srgbClr val="002060"/>
                </a:solidFill>
                <a:latin typeface="FrutigerNextLT-Regular"/>
              </a:rPr>
              <a:t>de </a:t>
            </a:r>
            <a:r>
              <a:rPr lang="es-ES" dirty="0" smtClean="0">
                <a:solidFill>
                  <a:srgbClr val="002060"/>
                </a:solidFill>
                <a:latin typeface="FrutigerNextLT-Regular"/>
              </a:rPr>
              <a:t>sustancias.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02060"/>
                </a:solidFill>
                <a:latin typeface="FrutigerNextLT-Regular"/>
              </a:rPr>
              <a:t>I</a:t>
            </a:r>
            <a:r>
              <a:rPr lang="es-ES" dirty="0" smtClean="0">
                <a:solidFill>
                  <a:srgbClr val="002060"/>
                </a:solidFill>
                <a:latin typeface="FrutigerNextLT-Regular"/>
              </a:rPr>
              <a:t>nstruir </a:t>
            </a:r>
            <a:r>
              <a:rPr lang="es-ES" dirty="0">
                <a:solidFill>
                  <a:srgbClr val="002060"/>
                </a:solidFill>
                <a:latin typeface="FrutigerNextLT-Regular"/>
              </a:rPr>
              <a:t>acerca de otros comportamientos peligrosos (</a:t>
            </a:r>
            <a:r>
              <a:rPr lang="es-ES" dirty="0" smtClean="0">
                <a:solidFill>
                  <a:srgbClr val="002060"/>
                </a:solidFill>
                <a:latin typeface="FrutigerNextLT-Regular"/>
              </a:rPr>
              <a:t>por ejemplo</a:t>
            </a:r>
            <a:r>
              <a:rPr lang="es-ES" dirty="0">
                <a:solidFill>
                  <a:srgbClr val="002060"/>
                </a:solidFill>
                <a:latin typeface="FrutigerNextLT-Regular"/>
              </a:rPr>
              <a:t>, relaciones sexuales sin </a:t>
            </a:r>
            <a:r>
              <a:rPr lang="es-ES" dirty="0" smtClean="0">
                <a:solidFill>
                  <a:srgbClr val="002060"/>
                </a:solidFill>
                <a:latin typeface="FrutigerNextLT-Regular"/>
              </a:rPr>
              <a:t>protección)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rgbClr val="002060"/>
                </a:solidFill>
                <a:latin typeface="FrutigerNextLT-Regular"/>
              </a:rPr>
              <a:t>Efectuar periódicamente exámenes </a:t>
            </a:r>
            <a:r>
              <a:rPr lang="es-ES" dirty="0">
                <a:solidFill>
                  <a:srgbClr val="002060"/>
                </a:solidFill>
                <a:latin typeface="FrutigerNextLT-Regular"/>
              </a:rPr>
              <a:t>de salud </a:t>
            </a:r>
            <a:r>
              <a:rPr lang="es-ES" dirty="0" smtClean="0">
                <a:solidFill>
                  <a:srgbClr val="002060"/>
                </a:solidFill>
                <a:latin typeface="FrutigerNextLT-Regular"/>
              </a:rPr>
              <a:t>física y administrar vacunas.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rgbClr val="002060"/>
                </a:solidFill>
                <a:latin typeface="FrutigerNextLT-Regular"/>
              </a:rPr>
              <a:t>Preparar </a:t>
            </a:r>
            <a:r>
              <a:rPr lang="es-ES" dirty="0">
                <a:solidFill>
                  <a:srgbClr val="002060"/>
                </a:solidFill>
                <a:latin typeface="FrutigerNextLT-Regular"/>
              </a:rPr>
              <a:t>a las personas para los cambios del </a:t>
            </a:r>
            <a:r>
              <a:rPr lang="es-ES" dirty="0" smtClean="0">
                <a:solidFill>
                  <a:srgbClr val="002060"/>
                </a:solidFill>
                <a:latin typeface="FrutigerNextLT-Regular"/>
              </a:rPr>
              <a:t>desarrollo durante </a:t>
            </a:r>
            <a:r>
              <a:rPr lang="es-ES" dirty="0">
                <a:solidFill>
                  <a:srgbClr val="002060"/>
                </a:solidFill>
                <a:latin typeface="FrutigerNextLT-Regular"/>
              </a:rPr>
              <a:t>la vida, como la pubertad y la menopausia, </a:t>
            </a:r>
            <a:r>
              <a:rPr lang="es-ES" dirty="0" smtClean="0">
                <a:solidFill>
                  <a:srgbClr val="002060"/>
                </a:solidFill>
                <a:latin typeface="FrutigerNextLT-Regular"/>
              </a:rPr>
              <a:t>y prestarles </a:t>
            </a:r>
            <a:r>
              <a:rPr lang="es-ES" dirty="0">
                <a:solidFill>
                  <a:srgbClr val="002060"/>
                </a:solidFill>
                <a:latin typeface="FrutigerNextLT-Regular"/>
              </a:rPr>
              <a:t>el apoyo </a:t>
            </a:r>
            <a:r>
              <a:rPr lang="es-ES" dirty="0" smtClean="0">
                <a:solidFill>
                  <a:srgbClr val="002060"/>
                </a:solidFill>
                <a:latin typeface="FrutigerNextLT-Regular"/>
              </a:rPr>
              <a:t>necesario.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rgbClr val="002060"/>
                </a:solidFill>
                <a:latin typeface="FrutigerNextLT-Regular"/>
              </a:rPr>
              <a:t>Analizar </a:t>
            </a:r>
            <a:r>
              <a:rPr lang="es-ES" dirty="0">
                <a:solidFill>
                  <a:srgbClr val="002060"/>
                </a:solidFill>
                <a:latin typeface="FrutigerNextLT-Regular"/>
              </a:rPr>
              <a:t>planes para el embarazo y </a:t>
            </a:r>
            <a:r>
              <a:rPr lang="es-ES" dirty="0" smtClean="0">
                <a:solidFill>
                  <a:srgbClr val="002060"/>
                </a:solidFill>
                <a:latin typeface="FrutigerNextLT-Regular"/>
              </a:rPr>
              <a:t>métodos de anticoncepción </a:t>
            </a:r>
            <a:r>
              <a:rPr lang="es-ES" dirty="0">
                <a:solidFill>
                  <a:srgbClr val="002060"/>
                </a:solidFill>
                <a:latin typeface="FrutigerNextLT-Regular"/>
              </a:rPr>
              <a:t>con las mujeres en edad fecunda.</a:t>
            </a:r>
            <a:endParaRPr lang="es-E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888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70024" y="82844"/>
            <a:ext cx="749142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600" b="1" dirty="0">
                <a:solidFill>
                  <a:srgbClr val="002857"/>
                </a:solidFill>
                <a:latin typeface="FrutigerNextLT-BoldCn"/>
              </a:rPr>
              <a:t>II. </a:t>
            </a:r>
            <a:r>
              <a:rPr lang="es-ES" sz="2600" b="1" dirty="0" smtClean="0">
                <a:solidFill>
                  <a:srgbClr val="002857"/>
                </a:solidFill>
                <a:latin typeface="FrutigerNextLT-BoldCn"/>
              </a:rPr>
              <a:t>Evaluar presencia de trastorno mental, neurológico </a:t>
            </a:r>
            <a:r>
              <a:rPr lang="es-ES" sz="2600" b="1" dirty="0">
                <a:solidFill>
                  <a:srgbClr val="002857"/>
                </a:solidFill>
                <a:latin typeface="FrutigerNextLT-BoldCn"/>
              </a:rPr>
              <a:t>o por consumo de </a:t>
            </a:r>
            <a:r>
              <a:rPr lang="es-ES" sz="2600" b="1" dirty="0" smtClean="0">
                <a:solidFill>
                  <a:srgbClr val="002857"/>
                </a:solidFill>
                <a:latin typeface="FrutigerNextLT-BoldCn"/>
              </a:rPr>
              <a:t>sustancias</a:t>
            </a:r>
            <a:endParaRPr lang="es-ES" sz="2600" b="1" dirty="0">
              <a:solidFill>
                <a:srgbClr val="002857"/>
              </a:solidFill>
              <a:latin typeface="FrutigerNextLT-BoldCn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70024" y="1313645"/>
            <a:ext cx="724225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Primero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 analiza la dolencia que se manifiesta, luego se elabora una historia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clínica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incluya preguntas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acerca de anteriores problemas mentales,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neurológicos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por consumo de sustancias psicoactivas, problemas de salud general, antecedentes familiares de trastornos MNS y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antecedentes psicosociales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Observe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la persona (examen del estado mental), formule un diagnostico diferencial y determine el trastorno MNS. </a:t>
            </a:r>
            <a:endParaRPr lang="es-ES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 de la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evaluación, efectúe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examen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físico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solicite pruebas básicas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laboratorio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según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 necesario. La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evaluación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realiza con el consentimiento fundamentado de la persona.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3282" y="1606345"/>
            <a:ext cx="3617718" cy="3967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731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947689" y="237622"/>
            <a:ext cx="22966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002857"/>
                </a:solidFill>
                <a:latin typeface="FrutigerNextLT-BoldCn"/>
              </a:rPr>
              <a:t>HISTORIA CLÍNICA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437547" y="708591"/>
            <a:ext cx="7093576" cy="1569660"/>
          </a:xfrm>
          <a:prstGeom prst="rect">
            <a:avLst/>
          </a:prstGeom>
          <a:ln>
            <a:solidFill>
              <a:srgbClr val="1BDB49"/>
            </a:solidFill>
          </a:ln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Motivo de consulta</a:t>
            </a:r>
          </a:p>
          <a:p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Síntoma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razón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 por el que la persona esta solicitando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atención. (Pregunte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cuando, por que y como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comenzó; es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importante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recopilar tanta información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sea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posible acerca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los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síntomas del paciente y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situación.)</a:t>
            </a:r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40096" y="2516564"/>
            <a:ext cx="7091027" cy="1569660"/>
          </a:xfrm>
          <a:prstGeom prst="rect">
            <a:avLst/>
          </a:prstGeom>
          <a:ln>
            <a:solidFill>
              <a:srgbClr val="FF6699"/>
            </a:solidFill>
          </a:ln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Antecedentes de MNS anteriores</a:t>
            </a:r>
          </a:p>
          <a:p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Pregunte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acerca de problemas similares en el pasado, hospitalizaciones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medicamentos psiquiátricos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recetados para trastornos MNS y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algún intento anterior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suicidio y consumo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tabaco, alcohol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sustancias psicoactivas</a:t>
            </a:r>
            <a:endParaRPr lang="es-ES" sz="2000" dirty="0">
              <a:solidFill>
                <a:srgbClr val="002060"/>
              </a:solidFill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335360"/>
              </p:ext>
            </p:extLst>
          </p:nvPr>
        </p:nvGraphicFramePr>
        <p:xfrm>
          <a:off x="7753349" y="1047750"/>
          <a:ext cx="4105275" cy="4476749"/>
        </p:xfrm>
        <a:graphic>
          <a:graphicData uri="http://schemas.openxmlformats.org/drawingml/2006/table">
            <a:tbl>
              <a:tblPr/>
              <a:tblGrid>
                <a:gridCol w="4105275"/>
              </a:tblGrid>
              <a:tr h="99005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 ANTECEDENTES PERSONALES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645688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Patológico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02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Quirúrgicos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02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Ginecobstétricos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02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Enfermedad </a:t>
                      </a:r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mental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979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Hábitos de consumo de SPA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02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Traumáticos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93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Farmacológicos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ectángulo 7"/>
          <p:cNvSpPr/>
          <p:nvPr/>
        </p:nvSpPr>
        <p:spPr>
          <a:xfrm>
            <a:off x="484570" y="4577810"/>
            <a:ext cx="7046554" cy="1292662"/>
          </a:xfrm>
          <a:prstGeom prst="rect">
            <a:avLst/>
          </a:prstGeom>
          <a:ln>
            <a:solidFill>
              <a:srgbClr val="BC4C1A"/>
            </a:solidFill>
          </a:ln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Antecedentes familiares de </a:t>
            </a:r>
            <a:r>
              <a:rPr lang="pt-BR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transtornos </a:t>
            </a:r>
            <a:r>
              <a:rPr lang="pt-BR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MNS</a:t>
            </a:r>
          </a:p>
          <a:p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Indagar si algún familiar tuvo síntomas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similares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recibió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tratamiento para un trastorno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mental, neurológico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por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consumo de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sustancias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psicoactivas</a:t>
            </a:r>
            <a:r>
              <a:rPr lang="es-E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1333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0"/>
            <a:ext cx="12192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021044" y="1196672"/>
            <a:ext cx="8435661" cy="2400657"/>
          </a:xfrm>
          <a:prstGeom prst="rect">
            <a:avLst/>
          </a:prstGeom>
          <a:ln>
            <a:solidFill>
              <a:srgbClr val="1BDB49"/>
            </a:solidFill>
          </a:ln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Antecedentes psicosociales</a:t>
            </a:r>
          </a:p>
          <a:p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Indagar sobre factores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estresantes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actuales, métodos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hacerles frente y apoyo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Evaluar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funcionamiento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socio-ocupacional actual (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esta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funcionando la persona en su hogar, en el trabajo y en sus relaciones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Obtener información básica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 como y donde vive la persona, su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educativo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sus antecedentes laborales, su estado civil y el numero y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edades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sus hijos, sus ingresos y la estructura y condiciones de vida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familia.</a:t>
            </a:r>
            <a:endParaRPr lang="es-ES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263779" y="4009059"/>
            <a:ext cx="58083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i="1" dirty="0">
                <a:solidFill>
                  <a:srgbClr val="002060"/>
                </a:solidFill>
                <a:latin typeface="FrutigerNextLT-It"/>
              </a:rPr>
              <a:t>Cuando se trata de niños y adolescentes, pregunte si tienen un cuidador</a:t>
            </a:r>
          </a:p>
          <a:p>
            <a:pPr algn="ctr"/>
            <a:r>
              <a:rPr lang="es-ES" b="1" i="1" dirty="0">
                <a:solidFill>
                  <a:srgbClr val="002060"/>
                </a:solidFill>
                <a:latin typeface="FrutigerNextLT-It"/>
              </a:rPr>
              <a:t>y la naturaleza y calidad de la relación entre ellos.</a:t>
            </a:r>
            <a:endParaRPr lang="es-E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8238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37882" y="437881"/>
            <a:ext cx="5991493" cy="1446550"/>
          </a:xfrm>
          <a:prstGeom prst="rect">
            <a:avLst/>
          </a:prstGeom>
          <a:ln>
            <a:solidFill>
              <a:srgbClr val="F69B16"/>
            </a:solidFill>
          </a:ln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Examen físico</a:t>
            </a:r>
          </a:p>
          <a:p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Realice un examen físico específico guiado por la información </a:t>
            </a:r>
            <a:r>
              <a:rPr lang="es-E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encontrada durante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evaluación para determinar la presencia de trastornos MNS</a:t>
            </a:r>
            <a:r>
              <a:rPr lang="es-E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437882" y="2412877"/>
            <a:ext cx="5991493" cy="144655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Examen del estado </a:t>
            </a:r>
            <a:r>
              <a:rPr lang="es-E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mental</a:t>
            </a:r>
            <a:endParaRPr lang="es-E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Observe la apariencia y el comportamiento de la persona, su estado </a:t>
            </a:r>
            <a:r>
              <a:rPr lang="es-E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animo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afectivo.</a:t>
            </a:r>
          </a:p>
          <a:p>
            <a:r>
              <a:rPr lang="es-E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539543"/>
              </p:ext>
            </p:extLst>
          </p:nvPr>
        </p:nvGraphicFramePr>
        <p:xfrm>
          <a:off x="6657707" y="485237"/>
          <a:ext cx="4893972" cy="4782087"/>
        </p:xfrm>
        <a:graphic>
          <a:graphicData uri="http://schemas.openxmlformats.org/drawingml/2006/table">
            <a:tbl>
              <a:tblPr/>
              <a:tblGrid>
                <a:gridCol w="4893972"/>
              </a:tblGrid>
              <a:tr h="40799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 EXAMEN MENTAL</a:t>
                      </a:r>
                    </a:p>
                  </a:txBody>
                  <a:tcPr marL="7784" marR="7784" marT="7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568501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anose="05000000000000000000" pitchFamily="2" charset="2"/>
                        <a:buChar char="v"/>
                      </a:pPr>
                      <a:r>
                        <a:rPr lang="es-E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Apariencia </a:t>
                      </a:r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general, actitud y </a:t>
                      </a:r>
                      <a:r>
                        <a:rPr lang="es-E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comportamiento, curso</a:t>
                      </a:r>
                      <a:r>
                        <a:rPr lang="es-E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de vida, personalidad de base. 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84" marR="7784" marT="7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557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anose="05000000000000000000" pitchFamily="2" charset="2"/>
                        <a:buChar char="v"/>
                      </a:pPr>
                      <a:r>
                        <a:rPr lang="es-E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Conciencia, Atención 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84" marR="7784" marT="7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716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anose="05000000000000000000" pitchFamily="2" charset="2"/>
                        <a:buChar char="v"/>
                      </a:pPr>
                      <a:r>
                        <a:rPr lang="es-E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Orientación                                          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84" marR="7784" marT="7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716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anose="05000000000000000000" pitchFamily="2" charset="2"/>
                        <a:buChar char="v"/>
                      </a:pPr>
                      <a:r>
                        <a:rPr lang="es-E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Memoria</a:t>
                      </a:r>
                      <a:r>
                        <a:rPr lang="es-E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84" marR="7784" marT="7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716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anose="05000000000000000000" pitchFamily="2" charset="2"/>
                        <a:buChar char="v"/>
                      </a:pPr>
                      <a:r>
                        <a:rPr lang="es-E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Lenguaje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84" marR="7784" marT="7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716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anose="05000000000000000000" pitchFamily="2" charset="2"/>
                        <a:buChar char="v"/>
                      </a:pPr>
                      <a:r>
                        <a:rPr lang="es-E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Pensamiento  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84" marR="7784" marT="7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716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</a:t>
                      </a:r>
                      <a:r>
                        <a:rPr lang="es-E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Sensopercepción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84" marR="7784" marT="7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716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</a:t>
                      </a:r>
                      <a:r>
                        <a:rPr lang="es-E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Inteligencia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84" marR="7784" marT="7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716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Juicio de realidad 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84" marR="7784" marT="7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716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Conciencia de Enfermedad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84" marR="7784" marT="7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716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anose="05000000000000000000" pitchFamily="2" charset="2"/>
                        <a:buChar char="v"/>
                      </a:pPr>
                      <a:r>
                        <a:rPr lang="es-E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Conducta habitual y Conducta Social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84" marR="7784" marT="7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716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anose="05000000000000000000" pitchFamily="2" charset="2"/>
                        <a:buChar char="v"/>
                      </a:pPr>
                      <a:r>
                        <a:rPr lang="es-E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Psicomotricidad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84" marR="7784" marT="7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8163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anose="05000000000000000000" pitchFamily="2" charset="2"/>
                        <a:buChar char="v"/>
                      </a:pPr>
                      <a:r>
                        <a:rPr lang="es-E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Capacidad</a:t>
                      </a:r>
                      <a:r>
                        <a:rPr lang="es-E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de Esfuerzo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84" marR="7784" marT="7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716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anose="05000000000000000000" pitchFamily="2" charset="2"/>
                        <a:buChar char="v"/>
                      </a:pPr>
                      <a:r>
                        <a:rPr lang="es-E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Estado</a:t>
                      </a:r>
                      <a:r>
                        <a:rPr lang="es-E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afectivo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84" marR="7784" marT="7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72038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15155" y="580848"/>
            <a:ext cx="7219145" cy="95410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Diagnóstico diferencial</a:t>
            </a:r>
          </a:p>
          <a:p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Considere el diagnóstico diferencial y descarte afecciones que se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manifiestan con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síntomas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similares</a:t>
            </a:r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515153" y="2392802"/>
            <a:ext cx="7219145" cy="892552"/>
          </a:xfrm>
          <a:prstGeom prst="rect">
            <a:avLst/>
          </a:prstGeom>
          <a:ln>
            <a:solidFill>
              <a:srgbClr val="4158B9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s-ES" sz="2000" b="1" dirty="0">
                <a:solidFill>
                  <a:srgbClr val="002060"/>
                </a:solidFill>
                <a:latin typeface="FrutigerNextLT-Bold"/>
              </a:rPr>
              <a:t>Pruebas de laboratorio </a:t>
            </a:r>
            <a:r>
              <a:rPr lang="es-ES" sz="2000" b="1" dirty="0" smtClean="0">
                <a:solidFill>
                  <a:srgbClr val="002060"/>
                </a:solidFill>
                <a:latin typeface="FrutigerNextLT-Bold"/>
              </a:rPr>
              <a:t>básicas</a:t>
            </a:r>
            <a:endParaRPr lang="es-ES" sz="2000" b="1" dirty="0">
              <a:solidFill>
                <a:srgbClr val="002060"/>
              </a:solidFill>
              <a:latin typeface="FrutigerNextLT-Bold"/>
            </a:endParaRPr>
          </a:p>
          <a:p>
            <a:pPr lvl="0"/>
            <a:r>
              <a:rPr lang="es-ES" sz="1600" dirty="0">
                <a:solidFill>
                  <a:srgbClr val="002060"/>
                </a:solidFill>
                <a:latin typeface="FrutigerNextLT-Regular"/>
              </a:rPr>
              <a:t>Solicite pruebas de laboratorio cuando </a:t>
            </a:r>
            <a:r>
              <a:rPr lang="es-ES" sz="1600" dirty="0" smtClean="0">
                <a:solidFill>
                  <a:srgbClr val="002060"/>
                </a:solidFill>
                <a:latin typeface="FrutigerNextLT-Regular"/>
              </a:rPr>
              <a:t>estén </a:t>
            </a:r>
            <a:r>
              <a:rPr lang="es-ES" sz="1600" dirty="0">
                <a:solidFill>
                  <a:srgbClr val="002060"/>
                </a:solidFill>
                <a:latin typeface="FrutigerNextLT-Regular"/>
              </a:rPr>
              <a:t>indicadas y sean </a:t>
            </a:r>
            <a:r>
              <a:rPr lang="es-ES" sz="1600" dirty="0" smtClean="0">
                <a:solidFill>
                  <a:srgbClr val="002060"/>
                </a:solidFill>
                <a:latin typeface="FrutigerNextLT-Regular"/>
              </a:rPr>
              <a:t>factibles, </a:t>
            </a:r>
            <a:r>
              <a:rPr lang="pt-BR" sz="1600" dirty="0" smtClean="0">
                <a:solidFill>
                  <a:srgbClr val="002060"/>
                </a:solidFill>
                <a:latin typeface="FrutigerNextLT-Regular"/>
              </a:rPr>
              <a:t>especialmente </a:t>
            </a:r>
            <a:r>
              <a:rPr lang="pt-BR" sz="1600" dirty="0">
                <a:solidFill>
                  <a:srgbClr val="002060"/>
                </a:solidFill>
                <a:latin typeface="FrutigerNextLT-Regular"/>
              </a:rPr>
              <a:t>para descartar causas </a:t>
            </a:r>
            <a:r>
              <a:rPr lang="pt-BR" sz="1600" dirty="0" smtClean="0">
                <a:solidFill>
                  <a:srgbClr val="002060"/>
                </a:solidFill>
                <a:latin typeface="FrutigerNextLT-Regular"/>
              </a:rPr>
              <a:t>físicas.</a:t>
            </a:r>
            <a:endParaRPr lang="es-ES" sz="1600" dirty="0">
              <a:solidFill>
                <a:srgbClr val="002060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15155" y="3984569"/>
            <a:ext cx="7219146" cy="1446550"/>
          </a:xfrm>
          <a:prstGeom prst="rect">
            <a:avLst/>
          </a:prstGeom>
          <a:ln>
            <a:solidFill>
              <a:srgbClr val="BC4C1A"/>
            </a:solidFill>
          </a:ln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Determine el trastorno mental, neurológico o </a:t>
            </a:r>
            <a:r>
              <a:rPr lang="es-E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consumo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sustancias</a:t>
            </a:r>
          </a:p>
          <a:p>
            <a:r>
              <a:rPr lang="es-ES" sz="1600" dirty="0">
                <a:solidFill>
                  <a:srgbClr val="002060"/>
                </a:solidFill>
                <a:latin typeface="FrutigerNextLT-Regular"/>
              </a:rPr>
              <a:t>Identifique el trastorno MNS usando el modulo o los </a:t>
            </a:r>
            <a:r>
              <a:rPr lang="es-ES" sz="1600" dirty="0" smtClean="0">
                <a:solidFill>
                  <a:srgbClr val="002060"/>
                </a:solidFill>
                <a:latin typeface="FrutigerNextLT-Regular"/>
              </a:rPr>
              <a:t>módulos apropiados</a:t>
            </a:r>
            <a:r>
              <a:rPr lang="es-ES" sz="1600" dirty="0">
                <a:solidFill>
                  <a:srgbClr val="002060"/>
                </a:solidFill>
                <a:latin typeface="FrutigerNextLT-Regular"/>
              </a:rPr>
              <a:t>.</a:t>
            </a:r>
          </a:p>
          <a:p>
            <a:r>
              <a:rPr lang="es-ES" sz="1600" dirty="0">
                <a:solidFill>
                  <a:srgbClr val="002060"/>
                </a:solidFill>
                <a:latin typeface="FrutigerNextLT-Regular"/>
              </a:rPr>
              <a:t>Determine si existen </a:t>
            </a:r>
            <a:r>
              <a:rPr lang="es-ES" sz="1600" dirty="0" smtClean="0">
                <a:solidFill>
                  <a:srgbClr val="002060"/>
                </a:solidFill>
                <a:latin typeface="FrutigerNextLT-Regular"/>
              </a:rPr>
              <a:t>síntomas </a:t>
            </a:r>
            <a:r>
              <a:rPr lang="es-ES" sz="1600" dirty="0">
                <a:solidFill>
                  <a:srgbClr val="002060"/>
                </a:solidFill>
                <a:latin typeface="FrutigerNextLT-Regular"/>
              </a:rPr>
              <a:t>de otros trastornos MNS prioritarios </a:t>
            </a:r>
            <a:endParaRPr lang="es-ES" sz="1600" dirty="0" smtClean="0">
              <a:solidFill>
                <a:srgbClr val="002060"/>
              </a:solidFill>
              <a:latin typeface="FrutigerNextLT-Regular"/>
            </a:endParaRPr>
          </a:p>
          <a:p>
            <a:r>
              <a:rPr lang="es-ES" sz="1600" dirty="0" smtClean="0">
                <a:solidFill>
                  <a:srgbClr val="002060"/>
                </a:solidFill>
                <a:latin typeface="FrutigerNextLT-Regular"/>
              </a:rPr>
              <a:t>Siga </a:t>
            </a:r>
            <a:r>
              <a:rPr lang="es-ES" sz="1600" dirty="0">
                <a:solidFill>
                  <a:srgbClr val="002060"/>
                </a:solidFill>
                <a:latin typeface="FrutigerNextLT-Regular"/>
              </a:rPr>
              <a:t>el algoritmo de manejo y los protocolos de tratamiento apropiados.</a:t>
            </a:r>
            <a:endParaRPr lang="es-ES" sz="1600" dirty="0">
              <a:solidFill>
                <a:srgbClr val="00206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1075" y="2064184"/>
            <a:ext cx="4084148" cy="136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2543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208" y="4980270"/>
            <a:ext cx="9144793" cy="187773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1" y="6102030"/>
            <a:ext cx="1530229" cy="75597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4323030" y="179162"/>
            <a:ext cx="32368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002857"/>
                </a:solidFill>
                <a:latin typeface="FrutigerNextLT-BoldCn"/>
              </a:rPr>
              <a:t>III. Trate los trastornos MNS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11730" t="32533" r="10815" b="8072"/>
          <a:stretch/>
        </p:blipFill>
        <p:spPr>
          <a:xfrm>
            <a:off x="1121232" y="695458"/>
            <a:ext cx="10218718" cy="6162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96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897487" y="1084338"/>
            <a:ext cx="839702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AutoNum type="arabicPeriod"/>
            </a:pPr>
            <a:r>
              <a:rPr lang="es-ES" sz="3600" b="1" dirty="0" smtClean="0">
                <a:solidFill>
                  <a:srgbClr val="00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Planificación </a:t>
            </a:r>
            <a:r>
              <a:rPr lang="es-ES" sz="3600" b="1" dirty="0">
                <a:solidFill>
                  <a:srgbClr val="00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ES" sz="3600" b="1" dirty="0" smtClean="0">
                <a:solidFill>
                  <a:srgbClr val="00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tratamiento</a:t>
            </a:r>
          </a:p>
          <a:p>
            <a:endParaRPr lang="es-ES" sz="3600" b="1" dirty="0">
              <a:solidFill>
                <a:srgbClr val="0028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Examine y determine metas del tratamiento que respeten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voluntad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las preferencias del paciente en cuanto a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atención.</a:t>
            </a:r>
          </a:p>
          <a:p>
            <a:pPr algn="just"/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Incluya al cuidador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después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obtener el consentimiento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Promueva la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 vigilancia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los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síntomas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explique cuando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debe solicitar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atención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urgencia.</a:t>
            </a:r>
          </a:p>
        </p:txBody>
      </p:sp>
    </p:spTree>
    <p:extLst>
      <p:ext uri="{BB962C8B-B14F-4D97-AF65-F5344CB8AC3E}">
        <p14:creationId xmlns:p14="http://schemas.microsoft.com/office/powerpoint/2010/main" val="23115302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661643" y="510191"/>
            <a:ext cx="8538693" cy="5524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3600" b="1" dirty="0" smtClean="0">
                <a:solidFill>
                  <a:srgbClr val="00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Intervenciones psicosociales</a:t>
            </a:r>
          </a:p>
          <a:p>
            <a:pPr algn="just"/>
            <a:endParaRPr lang="es-ES" sz="3600" b="1" dirty="0" smtClean="0">
              <a:solidFill>
                <a:srgbClr val="0028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 coeducación</a:t>
            </a:r>
            <a:endParaRPr lang="es-E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Suministre a la persona información acerca del trastorno</a:t>
            </a:r>
          </a:p>
          <a:p>
            <a:pPr algn="just"/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MNS, en especial sobre</a:t>
            </a:r>
            <a:r>
              <a:rPr lang="es-E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endParaRPr lang="es-E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Cual es el trastorno, la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evolución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los resultados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esperados.</a:t>
            </a:r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tratamientos disponibles para el trastorno y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beneficios esperados y la duración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tratamiento.</a:t>
            </a:r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importancia de cumplir el tratamiento, incluido lo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puede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hacer la persona (por ejemplo, tomar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medicamentos o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realizar intervenciones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psicológicas pertinentes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como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ejercicios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relajación).</a:t>
            </a:r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Posibles efectos secundarios (a corto y a largo plazo)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todo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medicamento prescrito, que la persona debe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vigilar, al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igual que sus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cuidadores. </a:t>
            </a:r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posible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participación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asistentes sociales,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encargados de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casos, agentes comunitarios de salud u otros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miembros de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confianza de la comunidad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931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75"/>
            <a:ext cx="12192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809626" y="195143"/>
            <a:ext cx="7886699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Reduzca el estrés y </a:t>
            </a:r>
            <a:r>
              <a:rPr lang="es-E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fortalezca los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apoyos </a:t>
            </a:r>
            <a:r>
              <a:rPr lang="es-E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sociales</a:t>
            </a:r>
          </a:p>
          <a:p>
            <a:pPr algn="just"/>
            <a:endParaRPr lang="es-E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Aborde los factores psicosociales estresantes actuales: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problemas familiares y de relaciones, problemas económicos o vinculados con el empleo, la ocupación, los medios de vida.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Evalué y aborde toda situación de violencia o abuso.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Examine la posibilidad de derivar el caso a una institución de protección. 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Identifique los familiares que pueden prestar apoyo y haga que participen tanto como sea posible y apropiado.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Fortalezca los apoyos sociales y su red de apoyo</a:t>
            </a:r>
          </a:p>
          <a:p>
            <a:pPr algn="just"/>
            <a:endParaRPr lang="es-ES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24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BRINDE PRIMEROS AUXILIOS PSICOLOGICOS </a:t>
            </a:r>
            <a:endParaRPr lang="es-ES" sz="24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3425" y="4429124"/>
            <a:ext cx="3724275" cy="186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3564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532"/>
            <a:ext cx="12192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859127" y="752059"/>
            <a:ext cx="1031369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Promueva el funcionamiento </a:t>
            </a:r>
            <a:r>
              <a:rPr lang="es-E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adecuado en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actividades </a:t>
            </a:r>
            <a:r>
              <a:rPr lang="es-E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diarias</a:t>
            </a:r>
          </a:p>
          <a:p>
            <a:endParaRPr lang="es-E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Preste apoyo a la persona para que, en la medida de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posible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continúe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 actividades sociales, educativas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ocupacionales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ordinarias.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Facilite su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participación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actividades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económicas.</a:t>
            </a:r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Ofrezca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capacitación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habilidades para la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vida y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habilidades sociales, de ser necesario.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859126" y="3308233"/>
            <a:ext cx="103136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ES" sz="2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Tratamiento psicológico</a:t>
            </a:r>
          </a:p>
          <a:p>
            <a:pPr algn="just"/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tratamientos 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psicológicos </a:t>
            </a:r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 intervenciones 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normalmente requieren </a:t>
            </a:r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dedicarles un tiempo considerable 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suelen </a:t>
            </a:r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 suministrados por especialistas capacitados. 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obstante</a:t>
            </a:r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pueden ser 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realizados eficazmente </a:t>
            </a:r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trabajadores no </a:t>
            </a:r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especializados, capacitados 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supervisados</a:t>
            </a:r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y mediante 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autoayuda guiada.</a:t>
            </a:r>
            <a:endParaRPr lang="es-ES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920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31045" y="888203"/>
            <a:ext cx="6960355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600" b="1" dirty="0">
                <a:solidFill>
                  <a:srgbClr val="002857"/>
                </a:solidFill>
                <a:latin typeface="FrutigerNextLT-Bold"/>
              </a:rPr>
              <a:t>3</a:t>
            </a:r>
            <a:r>
              <a:rPr lang="es-ES" sz="3200" b="1" dirty="0">
                <a:solidFill>
                  <a:srgbClr val="00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Intervenciones farmacológicas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Siga las directrices sobre </a:t>
            </a:r>
            <a:r>
              <a:rPr lang="es-ES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psicofarmacología </a:t>
            </a: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incluidas </a:t>
            </a:r>
            <a:r>
              <a:rPr lang="es-ES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cada </a:t>
            </a: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modulo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ES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intervenciones </a:t>
            </a:r>
            <a:r>
              <a:rPr lang="es-ES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farmacológicas </a:t>
            </a: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cuando disponga </a:t>
            </a:r>
            <a:r>
              <a:rPr lang="es-ES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ellas </a:t>
            </a: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cuando </a:t>
            </a:r>
            <a:r>
              <a:rPr lang="es-ES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estén </a:t>
            </a: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indicadas en el algoritmo de </a:t>
            </a:r>
            <a:r>
              <a:rPr lang="es-ES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manejo y </a:t>
            </a: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cuadro proporcionados</a:t>
            </a:r>
            <a:r>
              <a:rPr lang="es-ES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ES" sz="16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seleccionar los medicamentos esenciales </a:t>
            </a:r>
            <a:r>
              <a:rPr lang="es-ES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apropiados, considere </a:t>
            </a: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perfil de efectos secundarios de los </a:t>
            </a:r>
            <a:r>
              <a:rPr lang="es-ES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medicamentos (a </a:t>
            </a: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 y largo plazo), la eficacia del </a:t>
            </a:r>
            <a:r>
              <a:rPr lang="es-ES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tratamiento anterior</a:t>
            </a: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las interacciones medicamentosas o las </a:t>
            </a:r>
            <a:r>
              <a:rPr lang="es-ES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interacciones entre </a:t>
            </a: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medicamentos y la enfermedad</a:t>
            </a:r>
            <a:r>
              <a:rPr lang="es-ES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ES" sz="16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Instruya </a:t>
            </a: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la persona acerca de los riesgos y los </a:t>
            </a:r>
            <a:r>
              <a:rPr lang="es-ES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beneficios del </a:t>
            </a: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tratamiento, los posibles efectos secundarios, </a:t>
            </a:r>
            <a:r>
              <a:rPr lang="es-ES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duración </a:t>
            </a: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tratamiento y la importancia de </a:t>
            </a:r>
            <a:r>
              <a:rPr lang="es-ES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observarlo rigurosamente.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ES" sz="16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Consulte </a:t>
            </a: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un especialista </a:t>
            </a:r>
            <a:r>
              <a:rPr lang="es-ES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según </a:t>
            </a: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 necesario</a:t>
            </a:r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0" y="1683691"/>
            <a:ext cx="4562475" cy="308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6964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6675"/>
            <a:ext cx="12192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526286" y="365595"/>
            <a:ext cx="87193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 smtClean="0">
                <a:solidFill>
                  <a:srgbClr val="00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Derivación </a:t>
            </a:r>
            <a:r>
              <a:rPr lang="es-ES" sz="2400" b="1" dirty="0">
                <a:solidFill>
                  <a:srgbClr val="00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un </a:t>
            </a:r>
            <a:r>
              <a:rPr lang="es-ES" sz="2400" b="1" dirty="0" smtClean="0">
                <a:solidFill>
                  <a:srgbClr val="00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especialista u hospital </a:t>
            </a:r>
            <a:r>
              <a:rPr lang="es-ES" sz="2400" b="1" dirty="0">
                <a:solidFill>
                  <a:srgbClr val="00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b="1" dirty="0" smtClean="0">
                <a:solidFill>
                  <a:srgbClr val="00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 necesario</a:t>
            </a:r>
            <a:endParaRPr lang="es-ES" sz="2400" b="1" dirty="0">
              <a:solidFill>
                <a:srgbClr val="0028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Manténgase </a:t>
            </a:r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alerta para detectar situaciones que 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puedan requerir </a:t>
            </a:r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derivación </a:t>
            </a:r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un especialista o a un hospital, 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ejemplo</a:t>
            </a:r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la ausencia de respuesta al tratamiento, 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efectos secundarios </a:t>
            </a:r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graves de intervenciones 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farmacológicas, y </a:t>
            </a:r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riesgo 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autolesión </a:t>
            </a:r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suicidio</a:t>
            </a:r>
            <a:r>
              <a:rPr lang="es-E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526286" y="2358000"/>
            <a:ext cx="871939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Seguimiento</a:t>
            </a:r>
            <a:endParaRPr lang="es-E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Organice una visita del paciente al consultorio para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seguimiento después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evaluación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inicial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Después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cada visita, programe una cita para el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seguimiento e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insista en la importancia de la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atención.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Haga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cita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un momento que sea mutuamente conveniente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Programe visitas de seguimiento inicial con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mayor frecuencia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hasta que los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síntomas empiecen a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responder al tratamiento. Una vez que los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síntomas comiencen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mejorar, programe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citas menos frecuentes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pero periódicas.</a:t>
            </a:r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6240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191"/>
            <a:ext cx="12192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884072" y="162189"/>
            <a:ext cx="861596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2400" b="1" dirty="0" smtClean="0">
              <a:solidFill>
                <a:srgbClr val="0028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400" b="1" dirty="0">
              <a:solidFill>
                <a:srgbClr val="0028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400" b="1" dirty="0" smtClean="0">
                <a:solidFill>
                  <a:srgbClr val="00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es-ES" sz="2400" b="1" dirty="0">
                <a:solidFill>
                  <a:srgbClr val="00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Enlaces con otros sectores</a:t>
            </a:r>
          </a:p>
          <a:p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garantizar una </a:t>
            </a:r>
            <a:r>
              <a:rPr lang="es-E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atención </a:t>
            </a: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integral y basada en </a:t>
            </a:r>
            <a:r>
              <a:rPr lang="es-E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evaluación </a:t>
            </a: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inicial, vincule a la persona con servicios </a:t>
            </a:r>
            <a:r>
              <a:rPr lang="es-E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empleo </a:t>
            </a: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de </a:t>
            </a:r>
            <a:r>
              <a:rPr lang="es-E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educación, </a:t>
            </a: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con servicios sociales (</a:t>
            </a:r>
            <a:r>
              <a:rPr lang="es-E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incluidos los concernientes </a:t>
            </a: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la vivienda) y otros </a:t>
            </a:r>
            <a:r>
              <a:rPr lang="es-E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sectores pertinentes</a:t>
            </a: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Triángulo isósceles 3"/>
          <p:cNvSpPr/>
          <p:nvPr/>
        </p:nvSpPr>
        <p:spPr>
          <a:xfrm>
            <a:off x="5337622" y="3083234"/>
            <a:ext cx="2189409" cy="1889339"/>
          </a:xfrm>
          <a:prstGeom prst="triangle">
            <a:avLst/>
          </a:prstGeom>
          <a:solidFill>
            <a:srgbClr val="1BDB49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6003458" y="2651350"/>
            <a:ext cx="857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SALUD 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3898433" y="4665793"/>
            <a:ext cx="1451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JUSTICIA </a:t>
            </a:r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7680458" y="4603241"/>
            <a:ext cx="1452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PROTECCION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7804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775"/>
            <a:ext cx="12192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762125" y="371475"/>
            <a:ext cx="5867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 smtClean="0">
                <a:solidFill>
                  <a:srgbClr val="00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es-ES" sz="2400" b="1" dirty="0">
                <a:solidFill>
                  <a:srgbClr val="00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Grupos de población especiales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60212" y="1339402"/>
            <a:ext cx="7269313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b="1" dirty="0" smtClean="0">
              <a:solidFill>
                <a:srgbClr val="0028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000" b="1" dirty="0" smtClean="0">
                <a:solidFill>
                  <a:srgbClr val="00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NIÑOS </a:t>
            </a:r>
            <a:r>
              <a:rPr lang="es-ES" sz="2000" b="1" dirty="0">
                <a:solidFill>
                  <a:srgbClr val="00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000" b="1" dirty="0" smtClean="0">
                <a:solidFill>
                  <a:srgbClr val="00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ADOLESCENTES</a:t>
            </a:r>
          </a:p>
          <a:p>
            <a:endParaRPr lang="es-ES" sz="2000" b="1" dirty="0">
              <a:solidFill>
                <a:srgbClr val="0028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Investigue una posible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exposición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factores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adversos, como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violencia y el descuido, que puedan afectar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salud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mental y el bienestar.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Trate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los adolescentes que pudieran venir solos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conseguir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ayuda, aunque no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estén acompañados por padres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tutores. Obtenga el consentimiento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fundamentado del  adolescente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Brinde oportunidades al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niño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al adolescente para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expresen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 inquietudes en privado.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Adapte su lenguaje al nivel de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comprensión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niño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adolescente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Indague 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acerca de los recursos disponibles dentro de </a:t>
            </a:r>
            <a:r>
              <a:rPr lang="es-E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familia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la escuela y la comunidad.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177964" y="1834758"/>
            <a:ext cx="3633036" cy="318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9158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76518" y="695324"/>
            <a:ext cx="5952857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00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MUJERES DURANTE EL </a:t>
            </a:r>
            <a:r>
              <a:rPr lang="es-ES" sz="2400" b="1" dirty="0" smtClean="0">
                <a:solidFill>
                  <a:srgbClr val="00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EMBARAZO O </a:t>
            </a:r>
            <a:r>
              <a:rPr lang="es-ES" sz="2400" b="1" dirty="0">
                <a:solidFill>
                  <a:srgbClr val="00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b="1" dirty="0" smtClean="0">
                <a:solidFill>
                  <a:srgbClr val="00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LACTANCIA</a:t>
            </a:r>
          </a:p>
          <a:p>
            <a:endParaRPr lang="es-ES" sz="2400" b="1" dirty="0">
              <a:solidFill>
                <a:srgbClr val="0028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Sirva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enlace con el especialista en salud materna </a:t>
            </a:r>
            <a:r>
              <a:rPr lang="es-E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organizar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atención.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Considere la consulta con un especialista en salud </a:t>
            </a:r>
            <a:r>
              <a:rPr lang="es-E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mental, si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hay</a:t>
            </a:r>
            <a:r>
              <a:rPr lang="es-E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Obre con cautela con las intervenciones </a:t>
            </a:r>
            <a:r>
              <a:rPr lang="es-E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farmacológicas; verifique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toxicidad para el feto y el traspaso de </a:t>
            </a:r>
            <a:r>
              <a:rPr lang="es-E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fármacos a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leche materna. Consulte a un especialista </a:t>
            </a:r>
            <a:r>
              <a:rPr lang="es-E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según sea necesario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5893" y="1700274"/>
            <a:ext cx="4773582" cy="298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8344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F5FD64A-D015-49E0-BD31-2DB3C7317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39497" y="101827"/>
            <a:ext cx="5856528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ADULTOS </a:t>
            </a:r>
            <a:r>
              <a:rPr lang="es-E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MAYORES</a:t>
            </a:r>
          </a:p>
          <a:p>
            <a:pPr algn="just"/>
            <a:endParaRPr lang="es-E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Aborde los factores psicosociales estresantes que </a:t>
            </a:r>
            <a:r>
              <a:rPr lang="es-E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 particularmente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pertinentes para la persona, </a:t>
            </a:r>
            <a:r>
              <a:rPr lang="es-E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respetando su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necesidad de </a:t>
            </a:r>
            <a:r>
              <a:rPr lang="es-E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autonomía.</a:t>
            </a:r>
          </a:p>
          <a:p>
            <a:pPr algn="just"/>
            <a:endParaRPr lang="es-E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Determine y trate los problemas de salud </a:t>
            </a:r>
            <a:r>
              <a:rPr lang="es-E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física concurrentes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aborde los </a:t>
            </a:r>
            <a:r>
              <a:rPr lang="es-E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déficits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sensoriales (como </a:t>
            </a:r>
            <a:r>
              <a:rPr lang="es-E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disminución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agudeza visual o la </a:t>
            </a:r>
            <a:r>
              <a:rPr lang="es-E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audición deficiente) con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dispositivos apropiados (por ejemplo, una </a:t>
            </a:r>
            <a:r>
              <a:rPr lang="es-E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lupa, audífonos).</a:t>
            </a:r>
          </a:p>
          <a:p>
            <a:pPr algn="just"/>
            <a:endParaRPr lang="es-E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dosis inferiores de los medicamentos.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Prevea un mayor riesgo de interacciones </a:t>
            </a:r>
            <a:r>
              <a:rPr lang="es-E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medicamentosas.</a:t>
            </a:r>
          </a:p>
          <a:p>
            <a:pPr algn="just"/>
            <a:endParaRPr lang="es-E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Aborde las necesidades de los cuidadores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100" y="1289535"/>
            <a:ext cx="5457825" cy="363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9060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C72E04BA-2948-4728-B557-3DC7106FCC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557"/>
            <a:ext cx="12192000" cy="6920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1333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1162</TotalTime>
  <Words>2612</Words>
  <Application>Microsoft Office PowerPoint</Application>
  <PresentationFormat>Panorámica</PresentationFormat>
  <Paragraphs>334</Paragraphs>
  <Slides>32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43" baseType="lpstr">
      <vt:lpstr>Arial</vt:lpstr>
      <vt:lpstr>Calibri</vt:lpstr>
      <vt:lpstr>Calibri Light</vt:lpstr>
      <vt:lpstr>Courier New</vt:lpstr>
      <vt:lpstr>FrutigerNextLT-Bold</vt:lpstr>
      <vt:lpstr>FrutigerNextLT-BoldCn</vt:lpstr>
      <vt:lpstr>FrutigerNextLT-It</vt:lpstr>
      <vt:lpstr>FrutigerNextLT-Medium</vt:lpstr>
      <vt:lpstr>FrutigerNextLT-Regular</vt:lpstr>
      <vt:lpstr>Wingdings</vt:lpstr>
      <vt:lpstr>Tema de Office</vt:lpstr>
      <vt:lpstr>Presentación de PowerPoint</vt:lpstr>
      <vt:lpstr>GUIA DE INTERVENCION MHGAP PARA LOS TRASTORNOS MENTALES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LAJAS</cp:lastModifiedBy>
  <cp:revision>45</cp:revision>
  <dcterms:created xsi:type="dcterms:W3CDTF">2022-03-15T22:25:29Z</dcterms:created>
  <dcterms:modified xsi:type="dcterms:W3CDTF">2023-11-07T13:20:41Z</dcterms:modified>
</cp:coreProperties>
</file>