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7"/>
  </p:notesMasterIdLst>
  <p:sldIdLst>
    <p:sldId id="279" r:id="rId2"/>
    <p:sldId id="341" r:id="rId3"/>
    <p:sldId id="362" r:id="rId4"/>
    <p:sldId id="342" r:id="rId5"/>
    <p:sldId id="344" r:id="rId6"/>
    <p:sldId id="347" r:id="rId7"/>
    <p:sldId id="348" r:id="rId8"/>
    <p:sldId id="349" r:id="rId9"/>
    <p:sldId id="350" r:id="rId10"/>
    <p:sldId id="351" r:id="rId11"/>
    <p:sldId id="353" r:id="rId12"/>
    <p:sldId id="354" r:id="rId13"/>
    <p:sldId id="355" r:id="rId14"/>
    <p:sldId id="356" r:id="rId15"/>
    <p:sldId id="357" r:id="rId16"/>
    <p:sldId id="358" r:id="rId17"/>
    <p:sldId id="359" r:id="rId18"/>
    <p:sldId id="360" r:id="rId19"/>
    <p:sldId id="361" r:id="rId20"/>
    <p:sldId id="329" r:id="rId21"/>
    <p:sldId id="363" r:id="rId22"/>
    <p:sldId id="364" r:id="rId23"/>
    <p:sldId id="365" r:id="rId24"/>
    <p:sldId id="366" r:id="rId25"/>
    <p:sldId id="31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tha Lucia Londoño Velez" initials="MLLV" lastIdx="8" clrIdx="0">
    <p:extLst/>
  </p:cmAuthor>
  <p:cmAuthor id="2" name="Diana Isaura Piñarte Suarez" initials="DIPS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2281C8"/>
    <a:srgbClr val="FF9900"/>
    <a:srgbClr val="EFF7FF"/>
    <a:srgbClr val="FFFFFF"/>
    <a:srgbClr val="088DD0"/>
    <a:srgbClr val="FFF9F3"/>
    <a:srgbClr val="F7FFF7"/>
    <a:srgbClr val="CCCCFF"/>
    <a:srgbClr val="F2F7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00" autoAdjust="0"/>
    <p:restoredTop sz="90137" autoAdjust="0"/>
  </p:normalViewPr>
  <p:slideViewPr>
    <p:cSldViewPr snapToGrid="0" snapToObjects="1">
      <p:cViewPr varScale="1">
        <p:scale>
          <a:sx n="63" d="100"/>
          <a:sy n="63" d="100"/>
        </p:scale>
        <p:origin x="73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65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3C5A5A-A396-F640-8B61-098D12779E18}" type="datetimeFigureOut">
              <a:rPr lang="es-ES_tradnl" smtClean="0"/>
              <a:t>21/06/2019</a:t>
            </a:fld>
            <a:endParaRPr lang="es-ES_tradnl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A7414F-1563-E04E-8E12-1A11FD1DB907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63063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 smtClean="0"/>
              <a:t>Tiene</a:t>
            </a:r>
            <a:r>
              <a:rPr lang="es-CO" baseline="0" dirty="0" smtClean="0"/>
              <a:t> animación</a:t>
            </a:r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7414F-1563-E04E-8E12-1A11FD1DB907}" type="slidenum">
              <a:rPr lang="es-ES_tradnl" smtClean="0"/>
              <a:t>2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38623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A7414F-1563-E04E-8E12-1A11FD1DB907}" type="slidenum">
              <a:rPr kumimoji="0" lang="es-ES_trad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S_tradn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29497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 smtClean="0"/>
              <a:t>Tiene</a:t>
            </a:r>
            <a:r>
              <a:rPr lang="es-CO" baseline="0" dirty="0" smtClean="0"/>
              <a:t> animación</a:t>
            </a:r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7414F-1563-E04E-8E12-1A11FD1DB907}" type="slidenum">
              <a:rPr lang="es-ES_tradnl" smtClean="0"/>
              <a:t>4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38623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 smtClean="0"/>
              <a:t>Tiene</a:t>
            </a:r>
            <a:r>
              <a:rPr lang="es-CO" baseline="0" dirty="0" smtClean="0"/>
              <a:t> animación</a:t>
            </a:r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7414F-1563-E04E-8E12-1A11FD1DB907}" type="slidenum">
              <a:rPr lang="es-ES_tradnl" smtClean="0"/>
              <a:t>5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386238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 smtClean="0"/>
              <a:t>Tiene</a:t>
            </a:r>
            <a:r>
              <a:rPr lang="es-CO" baseline="0" dirty="0" smtClean="0"/>
              <a:t> animación</a:t>
            </a:r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7414F-1563-E04E-8E12-1A11FD1DB907}" type="slidenum">
              <a:rPr lang="es-ES_tradnl" smtClean="0"/>
              <a:t>6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386238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 smtClean="0"/>
              <a:t>Tiene</a:t>
            </a:r>
            <a:r>
              <a:rPr lang="es-CO" baseline="0" dirty="0" smtClean="0"/>
              <a:t> animación</a:t>
            </a:r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7414F-1563-E04E-8E12-1A11FD1DB907}" type="slidenum">
              <a:rPr lang="es-ES_tradnl" smtClean="0"/>
              <a:t>7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386238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7414F-1563-E04E-8E12-1A11FD1DB907}" type="slidenum">
              <a:rPr lang="es-ES_tradnl" smtClean="0"/>
              <a:t>8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386238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 smtClean="0"/>
              <a:t>Tiene</a:t>
            </a:r>
            <a:r>
              <a:rPr lang="es-CO" baseline="0" dirty="0" smtClean="0"/>
              <a:t> animación</a:t>
            </a:r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7414F-1563-E04E-8E12-1A11FD1DB907}" type="slidenum">
              <a:rPr lang="es-ES_tradnl" smtClean="0"/>
              <a:t>9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386238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 smtClean="0"/>
              <a:t>Tiene</a:t>
            </a:r>
            <a:r>
              <a:rPr lang="es-CO" baseline="0" dirty="0" smtClean="0"/>
              <a:t> animación</a:t>
            </a:r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7414F-1563-E04E-8E12-1A11FD1DB907}" type="slidenum">
              <a:rPr lang="es-ES_tradnl" smtClean="0"/>
              <a:t>10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386238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7414F-1563-E04E-8E12-1A11FD1DB907}" type="slidenum">
              <a:rPr lang="es-ES_tradnl" smtClean="0"/>
              <a:t>11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386238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7414F-1563-E04E-8E12-1A11FD1DB907}" type="slidenum">
              <a:rPr lang="es-ES_tradnl" smtClean="0"/>
              <a:t>12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386238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7414F-1563-E04E-8E12-1A11FD1DB907}" type="slidenum">
              <a:rPr lang="es-ES_tradnl" smtClean="0"/>
              <a:t>13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386238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7414F-1563-E04E-8E12-1A11FD1DB907}" type="slidenum">
              <a:rPr lang="es-ES_tradnl" smtClean="0"/>
              <a:t>14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386238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7414F-1563-E04E-8E12-1A11FD1DB907}" type="slidenum">
              <a:rPr lang="es-ES_tradnl" smtClean="0"/>
              <a:t>15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386238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7414F-1563-E04E-8E12-1A11FD1DB907}" type="slidenum">
              <a:rPr lang="es-ES_tradnl" smtClean="0"/>
              <a:t>16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386238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7414F-1563-E04E-8E12-1A11FD1DB907}" type="slidenum">
              <a:rPr lang="es-ES_tradnl" smtClean="0"/>
              <a:t>17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386238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7414F-1563-E04E-8E12-1A11FD1DB907}" type="slidenum">
              <a:rPr lang="es-ES_tradnl" smtClean="0"/>
              <a:t>18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386238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7414F-1563-E04E-8E12-1A11FD1DB907}" type="slidenum">
              <a:rPr lang="es-ES_tradnl" smtClean="0"/>
              <a:t>19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38623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992AA-3194-5C48-ADA9-5108DF1A142B}" type="datetimeFigureOut">
              <a:rPr lang="es-ES_tradnl" smtClean="0"/>
              <a:t>21/06/2019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574C-595B-E944-A077-1869BFCF0BBE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722969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992AA-3194-5C48-ADA9-5108DF1A142B}" type="datetimeFigureOut">
              <a:rPr lang="es-ES_tradnl" smtClean="0"/>
              <a:t>21/06/2019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574C-595B-E944-A077-1869BFCF0BBE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50952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992AA-3194-5C48-ADA9-5108DF1A142B}" type="datetimeFigureOut">
              <a:rPr lang="es-ES_tradnl" smtClean="0"/>
              <a:t>21/06/2019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574C-595B-E944-A077-1869BFCF0BBE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696077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992AA-3194-5C48-ADA9-5108DF1A142B}" type="datetimeFigureOut">
              <a:rPr lang="es-ES_tradnl" smtClean="0"/>
              <a:t>21/06/2019</a:t>
            </a:fld>
            <a:endParaRPr lang="es-ES_tradn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574C-595B-E944-A077-1869BFCF0BBE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324223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992AA-3194-5C48-ADA9-5108DF1A142B}" type="datetimeFigureOut">
              <a:rPr lang="es-ES_tradnl" smtClean="0"/>
              <a:t>21/06/2019</a:t>
            </a:fld>
            <a:endParaRPr lang="es-ES_tradnl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574C-595B-E944-A077-1869BFCF0BBE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936863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992AA-3194-5C48-ADA9-5108DF1A142B}" type="datetimeFigureOut">
              <a:rPr lang="es-ES_tradnl" smtClean="0"/>
              <a:t>21/06/2019</a:t>
            </a:fld>
            <a:endParaRPr lang="es-ES_tradnl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574C-595B-E944-A077-1869BFCF0BBE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622496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992AA-3194-5C48-ADA9-5108DF1A142B}" type="datetimeFigureOut">
              <a:rPr lang="es-ES_tradnl" smtClean="0"/>
              <a:t>21/06/2019</a:t>
            </a:fld>
            <a:endParaRPr lang="es-ES_tradnl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574C-595B-E944-A077-1869BFCF0BBE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191284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992AA-3194-5C48-ADA9-5108DF1A142B}" type="datetimeFigureOut">
              <a:rPr lang="es-ES_tradnl" smtClean="0"/>
              <a:t>21/06/2019</a:t>
            </a:fld>
            <a:endParaRPr lang="es-ES_tradn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574C-595B-E944-A077-1869BFCF0BBE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433277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992AA-3194-5C48-ADA9-5108DF1A142B}" type="datetimeFigureOut">
              <a:rPr lang="es-ES_tradnl" smtClean="0"/>
              <a:t>21/06/2019</a:t>
            </a:fld>
            <a:endParaRPr lang="es-ES_tradn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574C-595B-E944-A077-1869BFCF0BBE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776556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992AA-3194-5C48-ADA9-5108DF1A142B}" type="datetimeFigureOut">
              <a:rPr lang="es-ES_tradnl" smtClean="0"/>
              <a:t>21/06/2019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574C-595B-E944-A077-1869BFCF0BBE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21749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992AA-3194-5C48-ADA9-5108DF1A142B}" type="datetimeFigureOut">
              <a:rPr lang="es-ES_tradnl" smtClean="0"/>
              <a:t>21/06/2019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574C-595B-E944-A077-1869BFCF0BBE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860928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992AA-3194-5C48-ADA9-5108DF1A142B}" type="datetimeFigureOut">
              <a:rPr lang="es-ES_tradnl" smtClean="0"/>
              <a:t>21/06/2019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88574C-595B-E944-A077-1869BFCF0BBE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798500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nsalud.gov.co/Documents/Acceso%20a%20MIPRES%20Versi%C3%B3n%20de%20Capacitaci%C3%B3n.pdf" TargetMode="External"/><Relationship Id="rId2" Type="http://schemas.openxmlformats.org/officeDocument/2006/relationships/hyperlink" Target="https://www.minsalud.gov.co/Documentos%20y%20Publicaciones/Manual%20de%20Usuario%20M%C3%B3dulo%20Prescripcion%20v4.0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127889"/>
            <a:ext cx="12192000" cy="2232834"/>
          </a:xfrm>
          <a:prstGeom prst="rect">
            <a:avLst/>
          </a:prstGeom>
          <a:solidFill>
            <a:srgbClr val="088D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3" name="TextBox 2"/>
          <p:cNvSpPr txBox="1"/>
          <p:nvPr/>
        </p:nvSpPr>
        <p:spPr>
          <a:xfrm>
            <a:off x="1099063" y="3346803"/>
            <a:ext cx="99938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60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¿Cómo prescribir la Fórmula Terapéutica Lista para el Consumo?</a:t>
            </a:r>
            <a:endParaRPr lang="es-ES_tradnl" sz="3600" b="1" i="1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2708910" y="4536492"/>
            <a:ext cx="6667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Régimen contributivo y subsidiado</a:t>
            </a:r>
            <a:endParaRPr lang="es-CO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E2D2A8B6-06B2-4945-BC6B-B320FFA13C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9660" y="5982393"/>
            <a:ext cx="4445000" cy="762000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="" xmlns:a16="http://schemas.microsoft.com/office/drawing/2014/main" id="{568A6893-E400-754B-A18B-D28CB324ABE5}"/>
              </a:ext>
            </a:extLst>
          </p:cNvPr>
          <p:cNvGrpSpPr/>
          <p:nvPr/>
        </p:nvGrpSpPr>
        <p:grpSpPr>
          <a:xfrm>
            <a:off x="0" y="6305204"/>
            <a:ext cx="7539644" cy="162096"/>
            <a:chOff x="98367" y="6363394"/>
            <a:chExt cx="7145682" cy="162098"/>
          </a:xfrm>
        </p:grpSpPr>
        <p:sp>
          <p:nvSpPr>
            <p:cNvPr id="10" name="Rectángulo 9">
              <a:extLst>
                <a:ext uri="{FF2B5EF4-FFF2-40B4-BE49-F238E27FC236}">
                  <a16:creationId xmlns="" xmlns:a16="http://schemas.microsoft.com/office/drawing/2014/main" id="{EAAC13E0-789C-C142-8640-A256B1C2E930}"/>
                </a:ext>
              </a:extLst>
            </p:cNvPr>
            <p:cNvSpPr/>
            <p:nvPr/>
          </p:nvSpPr>
          <p:spPr>
            <a:xfrm>
              <a:off x="98367" y="6363394"/>
              <a:ext cx="4630189" cy="162098"/>
            </a:xfrm>
            <a:prstGeom prst="rect">
              <a:avLst/>
            </a:prstGeom>
            <a:solidFill>
              <a:srgbClr val="00A3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="" xmlns:a16="http://schemas.microsoft.com/office/drawing/2014/main" id="{75468E9D-A1AB-7E44-8ECA-3ACBB2374A4F}"/>
                </a:ext>
              </a:extLst>
            </p:cNvPr>
            <p:cNvSpPr/>
            <p:nvPr/>
          </p:nvSpPr>
          <p:spPr>
            <a:xfrm>
              <a:off x="4729445" y="6363394"/>
              <a:ext cx="1107948" cy="162098"/>
            </a:xfrm>
            <a:prstGeom prst="rect">
              <a:avLst/>
            </a:prstGeom>
            <a:solidFill>
              <a:srgbClr val="00A3E4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="" xmlns:a16="http://schemas.microsoft.com/office/drawing/2014/main" id="{EB295E1C-B9E0-6A43-B31B-AB0EB21B14BC}"/>
                </a:ext>
              </a:extLst>
            </p:cNvPr>
            <p:cNvSpPr/>
            <p:nvPr/>
          </p:nvSpPr>
          <p:spPr>
            <a:xfrm>
              <a:off x="5837393" y="6363394"/>
              <a:ext cx="937474" cy="162098"/>
            </a:xfrm>
            <a:prstGeom prst="rect">
              <a:avLst/>
            </a:prstGeom>
            <a:solidFill>
              <a:srgbClr val="00A3E4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="" xmlns:a16="http://schemas.microsoft.com/office/drawing/2014/main" id="{69578AB3-4041-814E-AB40-6C8B6C5C76E3}"/>
                </a:ext>
              </a:extLst>
            </p:cNvPr>
            <p:cNvSpPr/>
            <p:nvPr/>
          </p:nvSpPr>
          <p:spPr>
            <a:xfrm>
              <a:off x="6774867" y="6363394"/>
              <a:ext cx="469182" cy="162098"/>
            </a:xfrm>
            <a:prstGeom prst="rect">
              <a:avLst/>
            </a:prstGeom>
            <a:solidFill>
              <a:srgbClr val="00A3E4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</p:grpSp>
    </p:spTree>
    <p:extLst>
      <p:ext uri="{BB962C8B-B14F-4D97-AF65-F5344CB8AC3E}">
        <p14:creationId xmlns:p14="http://schemas.microsoft.com/office/powerpoint/2010/main" val="130326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21680"/>
            <a:ext cx="12192000" cy="708937"/>
          </a:xfrm>
          <a:prstGeom prst="rect">
            <a:avLst/>
          </a:prstGeom>
          <a:solidFill>
            <a:srgbClr val="088D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3" name="TextBox 2"/>
          <p:cNvSpPr txBox="1"/>
          <p:nvPr/>
        </p:nvSpPr>
        <p:spPr>
          <a:xfrm>
            <a:off x="1206960" y="62292"/>
            <a:ext cx="10610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Módulo de prescripción aplicativo MIPRES</a:t>
            </a:r>
            <a:endParaRPr lang="es-ES_tradnl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charset="0"/>
              <a:ea typeface="Verdana" charset="0"/>
              <a:cs typeface="Verdana" charset="0"/>
            </a:endParaRPr>
          </a:p>
        </p:txBody>
      </p:sp>
      <p:pic>
        <p:nvPicPr>
          <p:cNvPr id="2050" name="Picture 2" descr="Resultado de imagen para mip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642" y="2785134"/>
            <a:ext cx="10353675" cy="2771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800100" y="937260"/>
            <a:ext cx="106527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Resoluciones 1885 y 2438 de 2018</a:t>
            </a:r>
          </a:p>
          <a:p>
            <a:endParaRPr lang="es-CO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r>
              <a:rPr lang="es-CO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Por las cuales </a:t>
            </a:r>
            <a:r>
              <a:rPr lang="es-CO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 establece el procedimiento de acceso, reporte de prescripción, suministro, verificación, control, pago y análisis de la información de servicios y tecnologías en salud no cubiertas por el Plan de Beneficios en Salud con cargo a la UPC y se dictan otras </a:t>
            </a:r>
            <a:r>
              <a:rPr lang="es-CO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disposiciones. </a:t>
            </a:r>
            <a:endParaRPr lang="es-E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B9B6BD61-97CD-9A4D-9168-BED77A171D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9660" y="5982393"/>
            <a:ext cx="4445000" cy="762000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="" xmlns:a16="http://schemas.microsoft.com/office/drawing/2014/main" id="{6371AFFC-B3D9-C843-872A-33D514BF0BEC}"/>
              </a:ext>
            </a:extLst>
          </p:cNvPr>
          <p:cNvGrpSpPr/>
          <p:nvPr/>
        </p:nvGrpSpPr>
        <p:grpSpPr>
          <a:xfrm>
            <a:off x="0" y="6305204"/>
            <a:ext cx="7539644" cy="162096"/>
            <a:chOff x="98367" y="6363394"/>
            <a:chExt cx="7145682" cy="162098"/>
          </a:xfrm>
        </p:grpSpPr>
        <p:sp>
          <p:nvSpPr>
            <p:cNvPr id="8" name="Rectángulo 7">
              <a:extLst>
                <a:ext uri="{FF2B5EF4-FFF2-40B4-BE49-F238E27FC236}">
                  <a16:creationId xmlns="" xmlns:a16="http://schemas.microsoft.com/office/drawing/2014/main" id="{185A16E2-99E7-EA4E-936C-8A8BA2C957C4}"/>
                </a:ext>
              </a:extLst>
            </p:cNvPr>
            <p:cNvSpPr/>
            <p:nvPr/>
          </p:nvSpPr>
          <p:spPr>
            <a:xfrm>
              <a:off x="98367" y="6363394"/>
              <a:ext cx="4630189" cy="162098"/>
            </a:xfrm>
            <a:prstGeom prst="rect">
              <a:avLst/>
            </a:prstGeom>
            <a:solidFill>
              <a:srgbClr val="00A3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="" xmlns:a16="http://schemas.microsoft.com/office/drawing/2014/main" id="{52A8390A-114B-134E-A78B-669670567148}"/>
                </a:ext>
              </a:extLst>
            </p:cNvPr>
            <p:cNvSpPr/>
            <p:nvPr/>
          </p:nvSpPr>
          <p:spPr>
            <a:xfrm>
              <a:off x="4729445" y="6363394"/>
              <a:ext cx="1107948" cy="162098"/>
            </a:xfrm>
            <a:prstGeom prst="rect">
              <a:avLst/>
            </a:prstGeom>
            <a:solidFill>
              <a:srgbClr val="00A3E4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="" xmlns:a16="http://schemas.microsoft.com/office/drawing/2014/main" id="{5D4B6726-C52B-614B-8633-E2CCEA5E5425}"/>
                </a:ext>
              </a:extLst>
            </p:cNvPr>
            <p:cNvSpPr/>
            <p:nvPr/>
          </p:nvSpPr>
          <p:spPr>
            <a:xfrm>
              <a:off x="5837393" y="6363394"/>
              <a:ext cx="937474" cy="162098"/>
            </a:xfrm>
            <a:prstGeom prst="rect">
              <a:avLst/>
            </a:prstGeom>
            <a:solidFill>
              <a:srgbClr val="00A3E4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="" xmlns:a16="http://schemas.microsoft.com/office/drawing/2014/main" id="{272315A2-2F64-D64D-AFE2-7DAD8B0DF350}"/>
                </a:ext>
              </a:extLst>
            </p:cNvPr>
            <p:cNvSpPr/>
            <p:nvPr/>
          </p:nvSpPr>
          <p:spPr>
            <a:xfrm>
              <a:off x="6774867" y="6363394"/>
              <a:ext cx="469182" cy="162098"/>
            </a:xfrm>
            <a:prstGeom prst="rect">
              <a:avLst/>
            </a:prstGeom>
            <a:solidFill>
              <a:srgbClr val="00A3E4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</p:grpSp>
    </p:spTree>
    <p:extLst>
      <p:ext uri="{BB962C8B-B14F-4D97-AF65-F5344CB8AC3E}">
        <p14:creationId xmlns:p14="http://schemas.microsoft.com/office/powerpoint/2010/main" val="149507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1"/>
          <p:cNvSpPr/>
          <p:nvPr/>
        </p:nvSpPr>
        <p:spPr>
          <a:xfrm>
            <a:off x="0" y="2417585"/>
            <a:ext cx="10668000" cy="1443318"/>
          </a:xfrm>
          <a:prstGeom prst="rect">
            <a:avLst/>
          </a:prstGeom>
          <a:solidFill>
            <a:srgbClr val="088D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39" name="TextBox 2"/>
          <p:cNvSpPr txBox="1"/>
          <p:nvPr/>
        </p:nvSpPr>
        <p:spPr>
          <a:xfrm>
            <a:off x="358515" y="2769912"/>
            <a:ext cx="102159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200" b="1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15 pasos </a:t>
            </a:r>
            <a:r>
              <a:rPr lang="es-ES_tradnl" sz="420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para prescribir la FTLC</a:t>
            </a:r>
            <a:endParaRPr lang="es-ES_tradnl" sz="4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charset="0"/>
              <a:ea typeface="Verdana" charset="0"/>
              <a:cs typeface="Verdana" charset="0"/>
            </a:endParaRPr>
          </a:p>
        </p:txBody>
      </p:sp>
      <p:grpSp>
        <p:nvGrpSpPr>
          <p:cNvPr id="40" name="Group 5"/>
          <p:cNvGrpSpPr/>
          <p:nvPr/>
        </p:nvGrpSpPr>
        <p:grpSpPr>
          <a:xfrm>
            <a:off x="9348231" y="4574146"/>
            <a:ext cx="2452473" cy="2283854"/>
            <a:chOff x="6487193" y="-2475646"/>
            <a:chExt cx="2001114" cy="2163568"/>
          </a:xfrm>
        </p:grpSpPr>
        <p:sp>
          <p:nvSpPr>
            <p:cNvPr id="41" name="Rectangle 6"/>
            <p:cNvSpPr/>
            <p:nvPr/>
          </p:nvSpPr>
          <p:spPr>
            <a:xfrm>
              <a:off x="6487193" y="-1829311"/>
              <a:ext cx="607815" cy="151723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7"/>
            <p:cNvSpPr/>
            <p:nvPr/>
          </p:nvSpPr>
          <p:spPr>
            <a:xfrm>
              <a:off x="7183843" y="-2475646"/>
              <a:ext cx="607815" cy="21635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Rectangle 8"/>
            <p:cNvSpPr/>
            <p:nvPr/>
          </p:nvSpPr>
          <p:spPr>
            <a:xfrm>
              <a:off x="7880492" y="-2010986"/>
              <a:ext cx="607815" cy="16989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4" name="Shape 909"/>
          <p:cNvGrpSpPr/>
          <p:nvPr/>
        </p:nvGrpSpPr>
        <p:grpSpPr>
          <a:xfrm>
            <a:off x="9720686" y="5002240"/>
            <a:ext cx="1245077" cy="1300015"/>
            <a:chOff x="3955900" y="2984500"/>
            <a:chExt cx="414000" cy="422525"/>
          </a:xfrm>
        </p:grpSpPr>
        <p:sp>
          <p:nvSpPr>
            <p:cNvPr id="45" name="Shape 910"/>
            <p:cNvSpPr/>
            <p:nvPr/>
          </p:nvSpPr>
          <p:spPr>
            <a:xfrm>
              <a:off x="3955900" y="2984500"/>
              <a:ext cx="315700" cy="315675"/>
            </a:xfrm>
            <a:custGeom>
              <a:avLst/>
              <a:gdLst/>
              <a:ahLst/>
              <a:cxnLst/>
              <a:rect l="0" t="0" r="0" b="0"/>
              <a:pathLst>
                <a:path w="12628" h="12627" extrusionOk="0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6" name="Shape 911"/>
            <p:cNvSpPr/>
            <p:nvPr/>
          </p:nvSpPr>
          <p:spPr>
            <a:xfrm>
              <a:off x="3992525" y="3021125"/>
              <a:ext cx="242425" cy="242425"/>
            </a:xfrm>
            <a:custGeom>
              <a:avLst/>
              <a:gdLst/>
              <a:ahLst/>
              <a:cxnLst/>
              <a:rect l="0" t="0" r="0" b="0"/>
              <a:pathLst>
                <a:path w="9697" h="9697" extrusionOk="0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7" name="Shape 912"/>
            <p:cNvSpPr/>
            <p:nvPr/>
          </p:nvSpPr>
          <p:spPr>
            <a:xfrm>
              <a:off x="4215400" y="3253150"/>
              <a:ext cx="154500" cy="153875"/>
            </a:xfrm>
            <a:custGeom>
              <a:avLst/>
              <a:gdLst/>
              <a:ahLst/>
              <a:cxnLst/>
              <a:rect l="0" t="0" r="0" b="0"/>
              <a:pathLst>
                <a:path w="6180" h="6155" extrusionOk="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2832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" name="CuadroTexto 1"/>
          <p:cNvSpPr txBox="1"/>
          <p:nvPr/>
        </p:nvSpPr>
        <p:spPr>
          <a:xfrm>
            <a:off x="1301798" y="3926236"/>
            <a:ext cx="88935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solidFill>
                  <a:schemeClr val="accent5"/>
                </a:solidFill>
              </a:rPr>
              <a:t>Elaborado por: </a:t>
            </a:r>
            <a:r>
              <a:rPr lang="es-CO" dirty="0" smtClean="0"/>
              <a:t>Subdirección de salud nutricional, alimentos y bebidas</a:t>
            </a:r>
            <a:endParaRPr lang="es-CO" dirty="0"/>
          </a:p>
        </p:txBody>
      </p:sp>
      <p:grpSp>
        <p:nvGrpSpPr>
          <p:cNvPr id="14" name="Grupo 13">
            <a:extLst>
              <a:ext uri="{FF2B5EF4-FFF2-40B4-BE49-F238E27FC236}">
                <a16:creationId xmlns="" xmlns:a16="http://schemas.microsoft.com/office/drawing/2014/main" id="{6371AFFC-B3D9-C843-872A-33D514BF0BEC}"/>
              </a:ext>
            </a:extLst>
          </p:cNvPr>
          <p:cNvGrpSpPr/>
          <p:nvPr/>
        </p:nvGrpSpPr>
        <p:grpSpPr>
          <a:xfrm>
            <a:off x="0" y="6305204"/>
            <a:ext cx="7539644" cy="162096"/>
            <a:chOff x="98367" y="6363394"/>
            <a:chExt cx="7145682" cy="162098"/>
          </a:xfrm>
        </p:grpSpPr>
        <p:sp>
          <p:nvSpPr>
            <p:cNvPr id="15" name="Rectángulo 14">
              <a:extLst>
                <a:ext uri="{FF2B5EF4-FFF2-40B4-BE49-F238E27FC236}">
                  <a16:creationId xmlns="" xmlns:a16="http://schemas.microsoft.com/office/drawing/2014/main" id="{185A16E2-99E7-EA4E-936C-8A8BA2C957C4}"/>
                </a:ext>
              </a:extLst>
            </p:cNvPr>
            <p:cNvSpPr/>
            <p:nvPr/>
          </p:nvSpPr>
          <p:spPr>
            <a:xfrm>
              <a:off x="98367" y="6363394"/>
              <a:ext cx="4630189" cy="162098"/>
            </a:xfrm>
            <a:prstGeom prst="rect">
              <a:avLst/>
            </a:prstGeom>
            <a:solidFill>
              <a:srgbClr val="00A3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6" name="Rectángulo 15">
              <a:extLst>
                <a:ext uri="{FF2B5EF4-FFF2-40B4-BE49-F238E27FC236}">
                  <a16:creationId xmlns="" xmlns:a16="http://schemas.microsoft.com/office/drawing/2014/main" id="{52A8390A-114B-134E-A78B-669670567148}"/>
                </a:ext>
              </a:extLst>
            </p:cNvPr>
            <p:cNvSpPr/>
            <p:nvPr/>
          </p:nvSpPr>
          <p:spPr>
            <a:xfrm>
              <a:off x="4729445" y="6363394"/>
              <a:ext cx="1107948" cy="162098"/>
            </a:xfrm>
            <a:prstGeom prst="rect">
              <a:avLst/>
            </a:prstGeom>
            <a:solidFill>
              <a:srgbClr val="00A3E4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7" name="Rectángulo 16">
              <a:extLst>
                <a:ext uri="{FF2B5EF4-FFF2-40B4-BE49-F238E27FC236}">
                  <a16:creationId xmlns="" xmlns:a16="http://schemas.microsoft.com/office/drawing/2014/main" id="{5D4B6726-C52B-614B-8633-E2CCEA5E5425}"/>
                </a:ext>
              </a:extLst>
            </p:cNvPr>
            <p:cNvSpPr/>
            <p:nvPr/>
          </p:nvSpPr>
          <p:spPr>
            <a:xfrm>
              <a:off x="5837393" y="6363394"/>
              <a:ext cx="937474" cy="162098"/>
            </a:xfrm>
            <a:prstGeom prst="rect">
              <a:avLst/>
            </a:prstGeom>
            <a:solidFill>
              <a:srgbClr val="00A3E4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8" name="Rectángulo 17">
              <a:extLst>
                <a:ext uri="{FF2B5EF4-FFF2-40B4-BE49-F238E27FC236}">
                  <a16:creationId xmlns="" xmlns:a16="http://schemas.microsoft.com/office/drawing/2014/main" id="{272315A2-2F64-D64D-AFE2-7DAD8B0DF350}"/>
                </a:ext>
              </a:extLst>
            </p:cNvPr>
            <p:cNvSpPr/>
            <p:nvPr/>
          </p:nvSpPr>
          <p:spPr>
            <a:xfrm>
              <a:off x="6774867" y="6363394"/>
              <a:ext cx="469182" cy="162098"/>
            </a:xfrm>
            <a:prstGeom prst="rect">
              <a:avLst/>
            </a:prstGeom>
            <a:solidFill>
              <a:srgbClr val="00A3E4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</p:grpSp>
    </p:spTree>
    <p:extLst>
      <p:ext uri="{BB962C8B-B14F-4D97-AF65-F5344CB8AC3E}">
        <p14:creationId xmlns:p14="http://schemas.microsoft.com/office/powerpoint/2010/main" val="56462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 Conector recto"/>
          <p:cNvCxnSpPr/>
          <p:nvPr/>
        </p:nvCxnSpPr>
        <p:spPr>
          <a:xfrm>
            <a:off x="-45720" y="1090017"/>
            <a:ext cx="40005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0" y="-21680"/>
            <a:ext cx="12192000" cy="708937"/>
          </a:xfrm>
          <a:prstGeom prst="rect">
            <a:avLst/>
          </a:prstGeom>
          <a:solidFill>
            <a:srgbClr val="088D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3" name="TextBox 2"/>
          <p:cNvSpPr txBox="1"/>
          <p:nvPr/>
        </p:nvSpPr>
        <p:spPr>
          <a:xfrm>
            <a:off x="1206960" y="62292"/>
            <a:ext cx="10610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Módulo de prescripción aplicativo MIPRES</a:t>
            </a:r>
            <a:endParaRPr lang="es-ES_tradnl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charset="0"/>
              <a:ea typeface="Verdana" charset="0"/>
              <a:cs typeface="Verdana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" y="96582"/>
            <a:ext cx="1783080" cy="477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05740" y="868680"/>
            <a:ext cx="1691640" cy="44267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20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Paso 1</a:t>
            </a:r>
            <a:endParaRPr lang="es-ES" sz="200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988820" y="868680"/>
            <a:ext cx="8907180" cy="132802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Ingresar a la aplicación. Cuando se ingresa a la aplicación se visualiza la pantalla de inicio de sesión, en esta pantalla se debe diligenciar el nombre de usuario y clave en los campos correspondientes, luego se debe hacer clic en el botón “Iniciar sesión”.</a:t>
            </a:r>
            <a:endParaRPr lang="es-E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B9B6BD61-97CD-9A4D-9168-BED77A171D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8735" y="6312222"/>
            <a:ext cx="3071093" cy="526473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="" xmlns:a16="http://schemas.microsoft.com/office/drawing/2014/main" id="{6371AFFC-B3D9-C843-872A-33D514BF0BEC}"/>
              </a:ext>
            </a:extLst>
          </p:cNvPr>
          <p:cNvGrpSpPr/>
          <p:nvPr/>
        </p:nvGrpSpPr>
        <p:grpSpPr>
          <a:xfrm>
            <a:off x="0" y="6499740"/>
            <a:ext cx="7539644" cy="162096"/>
            <a:chOff x="98367" y="6363394"/>
            <a:chExt cx="7145682" cy="162098"/>
          </a:xfrm>
        </p:grpSpPr>
        <p:sp>
          <p:nvSpPr>
            <p:cNvPr id="12" name="Rectángulo 11">
              <a:extLst>
                <a:ext uri="{FF2B5EF4-FFF2-40B4-BE49-F238E27FC236}">
                  <a16:creationId xmlns="" xmlns:a16="http://schemas.microsoft.com/office/drawing/2014/main" id="{185A16E2-99E7-EA4E-936C-8A8BA2C957C4}"/>
                </a:ext>
              </a:extLst>
            </p:cNvPr>
            <p:cNvSpPr/>
            <p:nvPr/>
          </p:nvSpPr>
          <p:spPr>
            <a:xfrm>
              <a:off x="98367" y="6363394"/>
              <a:ext cx="4630189" cy="162098"/>
            </a:xfrm>
            <a:prstGeom prst="rect">
              <a:avLst/>
            </a:prstGeom>
            <a:solidFill>
              <a:srgbClr val="00A3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="" xmlns:a16="http://schemas.microsoft.com/office/drawing/2014/main" id="{52A8390A-114B-134E-A78B-669670567148}"/>
                </a:ext>
              </a:extLst>
            </p:cNvPr>
            <p:cNvSpPr/>
            <p:nvPr/>
          </p:nvSpPr>
          <p:spPr>
            <a:xfrm>
              <a:off x="4729445" y="6363394"/>
              <a:ext cx="1107948" cy="162098"/>
            </a:xfrm>
            <a:prstGeom prst="rect">
              <a:avLst/>
            </a:prstGeom>
            <a:solidFill>
              <a:srgbClr val="00A3E4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="" xmlns:a16="http://schemas.microsoft.com/office/drawing/2014/main" id="{5D4B6726-C52B-614B-8633-E2CCEA5E5425}"/>
                </a:ext>
              </a:extLst>
            </p:cNvPr>
            <p:cNvSpPr/>
            <p:nvPr/>
          </p:nvSpPr>
          <p:spPr>
            <a:xfrm>
              <a:off x="5837393" y="6363394"/>
              <a:ext cx="937474" cy="162098"/>
            </a:xfrm>
            <a:prstGeom prst="rect">
              <a:avLst/>
            </a:prstGeom>
            <a:solidFill>
              <a:srgbClr val="00A3E4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5" name="Rectángulo 14">
              <a:extLst>
                <a:ext uri="{FF2B5EF4-FFF2-40B4-BE49-F238E27FC236}">
                  <a16:creationId xmlns="" xmlns:a16="http://schemas.microsoft.com/office/drawing/2014/main" id="{272315A2-2F64-D64D-AFE2-7DAD8B0DF350}"/>
                </a:ext>
              </a:extLst>
            </p:cNvPr>
            <p:cNvSpPr/>
            <p:nvPr/>
          </p:nvSpPr>
          <p:spPr>
            <a:xfrm>
              <a:off x="6774867" y="6363394"/>
              <a:ext cx="469182" cy="162098"/>
            </a:xfrm>
            <a:prstGeom prst="rect">
              <a:avLst/>
            </a:prstGeom>
            <a:solidFill>
              <a:srgbClr val="00A3E4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</p:grp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5"/>
          <a:srcRect l="8303" t="10627" r="8414" b="29673"/>
          <a:stretch/>
        </p:blipFill>
        <p:spPr>
          <a:xfrm>
            <a:off x="1651643" y="2346953"/>
            <a:ext cx="9581533" cy="3863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06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 Conector recto"/>
          <p:cNvCxnSpPr/>
          <p:nvPr/>
        </p:nvCxnSpPr>
        <p:spPr>
          <a:xfrm>
            <a:off x="-45720" y="1090017"/>
            <a:ext cx="40005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0" y="-21680"/>
            <a:ext cx="12192000" cy="708937"/>
          </a:xfrm>
          <a:prstGeom prst="rect">
            <a:avLst/>
          </a:prstGeom>
          <a:solidFill>
            <a:srgbClr val="088D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3" name="TextBox 2"/>
          <p:cNvSpPr txBox="1"/>
          <p:nvPr/>
        </p:nvSpPr>
        <p:spPr>
          <a:xfrm>
            <a:off x="1206960" y="62292"/>
            <a:ext cx="10610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Módulo de prescripción aplicativo MIPRES</a:t>
            </a:r>
            <a:endParaRPr lang="es-ES_tradnl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charset="0"/>
              <a:ea typeface="Verdana" charset="0"/>
              <a:cs typeface="Verdana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" y="96582"/>
            <a:ext cx="1783080" cy="477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05740" y="868680"/>
            <a:ext cx="1691640" cy="44267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20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Paso 2</a:t>
            </a:r>
            <a:endParaRPr lang="es-ES" sz="200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988820" y="868680"/>
            <a:ext cx="9406890" cy="102155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CO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Una vez ingrese el profesional de la salud, debe seleccionar la IPS en que se encuentra prestando </a:t>
            </a:r>
            <a:r>
              <a:rPr lang="es-CO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 servicio </a:t>
            </a:r>
            <a:r>
              <a:rPr lang="es-CO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 el rol que tiene asignado para acceder a la </a:t>
            </a:r>
            <a:r>
              <a:rPr lang="es-CO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aplicación “Rol_prescriptor”, presione continuar.</a:t>
            </a:r>
            <a:endParaRPr lang="es-CO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l="11149" t="10284" r="10086" b="25891"/>
          <a:stretch/>
        </p:blipFill>
        <p:spPr>
          <a:xfrm>
            <a:off x="1206960" y="2071659"/>
            <a:ext cx="9883389" cy="4504987"/>
          </a:xfrm>
          <a:prstGeom prst="rect">
            <a:avLst/>
          </a:prstGeom>
        </p:spPr>
      </p:pic>
      <p:sp>
        <p:nvSpPr>
          <p:cNvPr id="10" name="9 Rectángulo"/>
          <p:cNvSpPr/>
          <p:nvPr/>
        </p:nvSpPr>
        <p:spPr>
          <a:xfrm>
            <a:off x="5624488" y="3813517"/>
            <a:ext cx="887730" cy="27432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084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l="11122" t="10058" r="9992" b="44378"/>
          <a:stretch/>
        </p:blipFill>
        <p:spPr>
          <a:xfrm>
            <a:off x="948690" y="2098035"/>
            <a:ext cx="10293740" cy="4305695"/>
          </a:xfrm>
          <a:prstGeom prst="rect">
            <a:avLst/>
          </a:prstGeom>
        </p:spPr>
      </p:pic>
      <p:cxnSp>
        <p:nvCxnSpPr>
          <p:cNvPr id="8" name="7 Conector recto"/>
          <p:cNvCxnSpPr/>
          <p:nvPr/>
        </p:nvCxnSpPr>
        <p:spPr>
          <a:xfrm>
            <a:off x="-45720" y="1090017"/>
            <a:ext cx="40005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0" y="-21680"/>
            <a:ext cx="12192000" cy="708937"/>
          </a:xfrm>
          <a:prstGeom prst="rect">
            <a:avLst/>
          </a:prstGeom>
          <a:solidFill>
            <a:srgbClr val="088D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3" name="TextBox 2"/>
          <p:cNvSpPr txBox="1"/>
          <p:nvPr/>
        </p:nvSpPr>
        <p:spPr>
          <a:xfrm>
            <a:off x="1206960" y="62292"/>
            <a:ext cx="10610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Módulo de prescripción aplicativo MIPRES</a:t>
            </a:r>
            <a:endParaRPr lang="es-ES_tradnl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charset="0"/>
              <a:ea typeface="Verdana" charset="0"/>
              <a:cs typeface="Verdana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" y="96582"/>
            <a:ext cx="1783080" cy="477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05740" y="868680"/>
            <a:ext cx="1691640" cy="44267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20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Paso 3</a:t>
            </a:r>
            <a:endParaRPr lang="es-ES" sz="200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988820" y="868680"/>
            <a:ext cx="9406890" cy="102155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CO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CO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Seleccione la función “Registrar” </a:t>
            </a:r>
            <a:r>
              <a:rPr lang="es-CO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 despliega la pantalla del Formulario “Registrar Prescripción</a:t>
            </a:r>
            <a:r>
              <a:rPr lang="es-CO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”, el </a:t>
            </a:r>
            <a:r>
              <a:rPr lang="es-CO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cual permite diligenciar los datos necesarios para realizar la </a:t>
            </a:r>
            <a:r>
              <a:rPr lang="es-CO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prescripción.</a:t>
            </a:r>
            <a:endParaRPr lang="es-CO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785131" y="3498102"/>
            <a:ext cx="1394460" cy="349997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Estrella de 6 puntas"/>
          <p:cNvSpPr/>
          <p:nvPr/>
        </p:nvSpPr>
        <p:spPr>
          <a:xfrm>
            <a:off x="1452782" y="3553085"/>
            <a:ext cx="217170" cy="240030"/>
          </a:xfrm>
          <a:prstGeom prst="star6">
            <a:avLst/>
          </a:prstGeom>
          <a:solidFill>
            <a:srgbClr val="FFFF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5662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 Conector recto"/>
          <p:cNvCxnSpPr/>
          <p:nvPr/>
        </p:nvCxnSpPr>
        <p:spPr>
          <a:xfrm>
            <a:off x="-45720" y="1090017"/>
            <a:ext cx="40005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0" y="-21680"/>
            <a:ext cx="12192000" cy="708937"/>
          </a:xfrm>
          <a:prstGeom prst="rect">
            <a:avLst/>
          </a:prstGeom>
          <a:solidFill>
            <a:srgbClr val="088D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3" name="TextBox 2"/>
          <p:cNvSpPr txBox="1"/>
          <p:nvPr/>
        </p:nvSpPr>
        <p:spPr>
          <a:xfrm>
            <a:off x="1206960" y="62292"/>
            <a:ext cx="10610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Módulo de prescripción aplicativo MIPRES</a:t>
            </a:r>
            <a:endParaRPr lang="es-ES_tradnl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charset="0"/>
              <a:ea typeface="Verdana" charset="0"/>
              <a:cs typeface="Verdana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" y="96582"/>
            <a:ext cx="1783080" cy="477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05740" y="868680"/>
            <a:ext cx="1691640" cy="44267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20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Paso 4</a:t>
            </a:r>
            <a:endParaRPr lang="es-ES" sz="200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988820" y="868680"/>
            <a:ext cx="9406890" cy="132802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Comienza la pantalla de datos iniciales, en donde deberán diligenciar datos del paciente, ámbito de atención, si el paciente tiene o no una enfermedad huérfana y el diagnóstico principal y relacionados si es el caso, luego dar “continuar” y seleccionar el grafo “N” = Producto nutricional. </a:t>
            </a:r>
            <a:endParaRPr lang="es-CO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9" t="3387" r="7369" b="8983"/>
          <a:stretch/>
        </p:blipFill>
        <p:spPr bwMode="auto">
          <a:xfrm>
            <a:off x="1440770" y="2232328"/>
            <a:ext cx="9104515" cy="4512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6421194" y="3277590"/>
            <a:ext cx="312117" cy="356259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Estrella de 6 puntas"/>
          <p:cNvSpPr/>
          <p:nvPr/>
        </p:nvSpPr>
        <p:spPr>
          <a:xfrm>
            <a:off x="6468695" y="3033997"/>
            <a:ext cx="217170" cy="240030"/>
          </a:xfrm>
          <a:prstGeom prst="star6">
            <a:avLst/>
          </a:prstGeom>
          <a:solidFill>
            <a:srgbClr val="FFFF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Abrir llave"/>
          <p:cNvSpPr/>
          <p:nvPr/>
        </p:nvSpPr>
        <p:spPr>
          <a:xfrm>
            <a:off x="2491740" y="4171950"/>
            <a:ext cx="182880" cy="2000250"/>
          </a:xfrm>
          <a:prstGeom prst="leftBrace">
            <a:avLst/>
          </a:prstGeom>
          <a:ln w="19050">
            <a:solidFill>
              <a:srgbClr val="FF000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Rectángulo"/>
          <p:cNvSpPr/>
          <p:nvPr/>
        </p:nvSpPr>
        <p:spPr>
          <a:xfrm>
            <a:off x="5419164" y="5897880"/>
            <a:ext cx="1002030" cy="27432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084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 Conector recto"/>
          <p:cNvCxnSpPr/>
          <p:nvPr/>
        </p:nvCxnSpPr>
        <p:spPr>
          <a:xfrm>
            <a:off x="-45720" y="1090017"/>
            <a:ext cx="40005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0" y="-21680"/>
            <a:ext cx="12192000" cy="708937"/>
          </a:xfrm>
          <a:prstGeom prst="rect">
            <a:avLst/>
          </a:prstGeom>
          <a:solidFill>
            <a:srgbClr val="088D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3" name="TextBox 2"/>
          <p:cNvSpPr txBox="1"/>
          <p:nvPr/>
        </p:nvSpPr>
        <p:spPr>
          <a:xfrm>
            <a:off x="1206960" y="62292"/>
            <a:ext cx="10610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Módulo de prescripción aplicativo MIPRES</a:t>
            </a:r>
            <a:endParaRPr lang="es-ES_tradnl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charset="0"/>
              <a:ea typeface="Verdana" charset="0"/>
              <a:cs typeface="Verdana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" y="96582"/>
            <a:ext cx="1783080" cy="477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05740" y="868680"/>
            <a:ext cx="1691640" cy="44267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20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Paso 4</a:t>
            </a:r>
            <a:endParaRPr lang="es-ES" sz="200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988820" y="902970"/>
            <a:ext cx="9406890" cy="40862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Importante tener en cuenta en este paso:</a:t>
            </a:r>
            <a:endParaRPr lang="es-CO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752475" y="1998464"/>
            <a:ext cx="1068705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u="sng" dirty="0" smtClean="0">
                <a:solidFill>
                  <a:srgbClr val="0070C0"/>
                </a:solidFill>
              </a:rPr>
              <a:t>Ámbito: </a:t>
            </a:r>
            <a:r>
              <a:rPr lang="es-CO" u="sng" dirty="0" smtClean="0"/>
              <a:t>Seleccionar el ámbito en que se encuentra el paciente y considerar:</a:t>
            </a:r>
          </a:p>
          <a:p>
            <a:endParaRPr lang="es-CO" dirty="0"/>
          </a:p>
          <a:p>
            <a:r>
              <a:rPr lang="es-CO" b="1" dirty="0" smtClean="0"/>
              <a:t>Ambulatorio no priorizado: </a:t>
            </a:r>
            <a:r>
              <a:rPr lang="es-CO" dirty="0" smtClean="0"/>
              <a:t> La FTLC debe entregarse en los 5 días siguientes a la prescripción.</a:t>
            </a:r>
            <a:endParaRPr lang="es-CO" b="1" dirty="0" smtClean="0"/>
          </a:p>
          <a:p>
            <a:r>
              <a:rPr lang="es-CO" b="1" dirty="0" smtClean="0"/>
              <a:t>Ambulatorio </a:t>
            </a:r>
            <a:r>
              <a:rPr lang="es-CO" b="1" dirty="0"/>
              <a:t>priorizado: </a:t>
            </a:r>
            <a:r>
              <a:rPr lang="es-CO" dirty="0"/>
              <a:t>La FTLC debe entregarse durante las 24 horas siguientes a la prescripción</a:t>
            </a:r>
            <a:r>
              <a:rPr lang="es-CO" dirty="0" smtClean="0"/>
              <a:t>.</a:t>
            </a:r>
          </a:p>
          <a:p>
            <a:endParaRPr lang="es-CO" dirty="0"/>
          </a:p>
          <a:p>
            <a:r>
              <a:rPr lang="es-CO" b="1" u="sng" dirty="0" smtClean="0">
                <a:solidFill>
                  <a:srgbClr val="0070C0"/>
                </a:solidFill>
              </a:rPr>
              <a:t>Diagnóstico principal: </a:t>
            </a:r>
            <a:r>
              <a:rPr lang="es-CO" u="sng" dirty="0" smtClean="0"/>
              <a:t>Debe diligenciarse de acuerdo al código CIE – 10, así:</a:t>
            </a:r>
          </a:p>
          <a:p>
            <a:endParaRPr lang="es-CO" dirty="0"/>
          </a:p>
          <a:p>
            <a:r>
              <a:rPr lang="es-ES" dirty="0" smtClean="0"/>
              <a:t>E43 DESNUTRICIÓN PROTEICO CALÓRICA </a:t>
            </a:r>
            <a:r>
              <a:rPr lang="es-ES" b="1" dirty="0"/>
              <a:t>SEVERA</a:t>
            </a:r>
            <a:r>
              <a:rPr lang="es-ES" dirty="0"/>
              <a:t>, NO ESPECIFICADA</a:t>
            </a:r>
          </a:p>
          <a:p>
            <a:r>
              <a:rPr lang="es-ES" dirty="0"/>
              <a:t>E440 </a:t>
            </a:r>
            <a:r>
              <a:rPr lang="es-ES" dirty="0" smtClean="0"/>
              <a:t>DESNUTRICIÓN PROTEICO </a:t>
            </a:r>
            <a:r>
              <a:rPr lang="es-ES" dirty="0"/>
              <a:t>CALÓRICA</a:t>
            </a:r>
            <a:r>
              <a:rPr lang="es-ES" dirty="0" smtClean="0"/>
              <a:t> </a:t>
            </a:r>
            <a:r>
              <a:rPr lang="es-ES" b="1" dirty="0" smtClean="0"/>
              <a:t>MODERADA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13224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12058" t="10090" r="11131" b="32598"/>
          <a:stretch/>
        </p:blipFill>
        <p:spPr>
          <a:xfrm>
            <a:off x="922606" y="1833772"/>
            <a:ext cx="10769568" cy="4520136"/>
          </a:xfrm>
          <a:prstGeom prst="rect">
            <a:avLst/>
          </a:prstGeom>
        </p:spPr>
      </p:pic>
      <p:cxnSp>
        <p:nvCxnSpPr>
          <p:cNvPr id="8" name="7 Conector recto"/>
          <p:cNvCxnSpPr/>
          <p:nvPr/>
        </p:nvCxnSpPr>
        <p:spPr>
          <a:xfrm>
            <a:off x="-45720" y="1090017"/>
            <a:ext cx="40005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0" y="-21680"/>
            <a:ext cx="12192000" cy="708937"/>
          </a:xfrm>
          <a:prstGeom prst="rect">
            <a:avLst/>
          </a:prstGeom>
          <a:solidFill>
            <a:srgbClr val="088D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3" name="TextBox 2"/>
          <p:cNvSpPr txBox="1"/>
          <p:nvPr/>
        </p:nvSpPr>
        <p:spPr>
          <a:xfrm>
            <a:off x="1206960" y="62292"/>
            <a:ext cx="10610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Módulo de prescripción aplicativo MIPRES</a:t>
            </a:r>
            <a:endParaRPr lang="es-ES_tradnl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charset="0"/>
              <a:ea typeface="Verdana" charset="0"/>
              <a:cs typeface="Verdana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" y="96582"/>
            <a:ext cx="1783080" cy="477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05740" y="868680"/>
            <a:ext cx="1691640" cy="44267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20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Paso 5</a:t>
            </a:r>
            <a:endParaRPr lang="es-ES" sz="200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988820" y="902970"/>
            <a:ext cx="9406890" cy="71508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 la pantalla de prescripción de nutrición se debe, dar clic al botón “agregar producto nutricional”:</a:t>
            </a:r>
            <a:endParaRPr lang="es-CO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8445890" y="3919890"/>
            <a:ext cx="1999371" cy="349997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strella de 6 puntas"/>
          <p:cNvSpPr/>
          <p:nvPr/>
        </p:nvSpPr>
        <p:spPr>
          <a:xfrm>
            <a:off x="10538460" y="3973825"/>
            <a:ext cx="217170" cy="240030"/>
          </a:xfrm>
          <a:prstGeom prst="star6">
            <a:avLst/>
          </a:prstGeom>
          <a:solidFill>
            <a:srgbClr val="FFFF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998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14016" t="10358" r="15237" b="34621"/>
          <a:stretch/>
        </p:blipFill>
        <p:spPr>
          <a:xfrm>
            <a:off x="705081" y="1935850"/>
            <a:ext cx="10781837" cy="4716728"/>
          </a:xfrm>
          <a:prstGeom prst="rect">
            <a:avLst/>
          </a:prstGeom>
        </p:spPr>
      </p:pic>
      <p:cxnSp>
        <p:nvCxnSpPr>
          <p:cNvPr id="8" name="7 Conector recto"/>
          <p:cNvCxnSpPr/>
          <p:nvPr/>
        </p:nvCxnSpPr>
        <p:spPr>
          <a:xfrm>
            <a:off x="-45720" y="1090017"/>
            <a:ext cx="40005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0" y="-21680"/>
            <a:ext cx="12192000" cy="708937"/>
          </a:xfrm>
          <a:prstGeom prst="rect">
            <a:avLst/>
          </a:prstGeom>
          <a:solidFill>
            <a:srgbClr val="088D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3" name="TextBox 2"/>
          <p:cNvSpPr txBox="1"/>
          <p:nvPr/>
        </p:nvSpPr>
        <p:spPr>
          <a:xfrm>
            <a:off x="1206960" y="62292"/>
            <a:ext cx="10610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Módulo de prescripción aplicativo MIPRES</a:t>
            </a:r>
            <a:endParaRPr lang="es-ES_tradnl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charset="0"/>
              <a:ea typeface="Verdana" charset="0"/>
              <a:cs typeface="Verdana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" y="96582"/>
            <a:ext cx="1783080" cy="477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05740" y="868680"/>
            <a:ext cx="1691640" cy="44267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20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Paso 6</a:t>
            </a:r>
            <a:endParaRPr lang="es-ES" sz="200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988820" y="902970"/>
            <a:ext cx="9406890" cy="71508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continuación aparecerá una nueva pantalla con 1 pregunta de seguridad las cual debe ser respondida para proceder a la prescripción:</a:t>
            </a:r>
            <a:endParaRPr lang="es-CO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50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 Conector recto"/>
          <p:cNvCxnSpPr/>
          <p:nvPr/>
        </p:nvCxnSpPr>
        <p:spPr>
          <a:xfrm>
            <a:off x="-45720" y="1090017"/>
            <a:ext cx="40005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0" y="-21680"/>
            <a:ext cx="12192000" cy="708937"/>
          </a:xfrm>
          <a:prstGeom prst="rect">
            <a:avLst/>
          </a:prstGeom>
          <a:solidFill>
            <a:srgbClr val="088D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3" name="TextBox 2"/>
          <p:cNvSpPr txBox="1"/>
          <p:nvPr/>
        </p:nvSpPr>
        <p:spPr>
          <a:xfrm>
            <a:off x="1206960" y="62292"/>
            <a:ext cx="10610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Módulo de prescripción aplicativo MIPRES</a:t>
            </a:r>
            <a:endParaRPr lang="es-ES_tradnl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charset="0"/>
              <a:ea typeface="Verdana" charset="0"/>
              <a:cs typeface="Verdana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" y="96582"/>
            <a:ext cx="1783080" cy="477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05740" y="868680"/>
            <a:ext cx="1691640" cy="44267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20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Paso 7</a:t>
            </a:r>
            <a:endParaRPr lang="es-ES" sz="200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988819" y="845820"/>
            <a:ext cx="9828657" cy="64698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CO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Inicia la prescripción de la FTLC, seleccionar tipo de prescripción “única” o “sucesiva”. Posterior, seleccionar </a:t>
            </a:r>
            <a:r>
              <a:rPr lang="es-CO" sz="16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tipo de producto nutricional</a:t>
            </a:r>
            <a:r>
              <a:rPr lang="es-CO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como lo muestra la imagen:</a:t>
            </a:r>
            <a:endParaRPr lang="es-CO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l="12867" t="10067" r="13986" b="10477"/>
          <a:stretch/>
        </p:blipFill>
        <p:spPr>
          <a:xfrm>
            <a:off x="1287193" y="1651369"/>
            <a:ext cx="9617613" cy="5145910"/>
          </a:xfrm>
          <a:prstGeom prst="rect">
            <a:avLst/>
          </a:prstGeom>
        </p:spPr>
      </p:pic>
      <p:sp>
        <p:nvSpPr>
          <p:cNvPr id="13" name="12 Estrella de 6 puntas"/>
          <p:cNvSpPr/>
          <p:nvPr/>
        </p:nvSpPr>
        <p:spPr>
          <a:xfrm>
            <a:off x="1932549" y="4741333"/>
            <a:ext cx="217170" cy="240030"/>
          </a:xfrm>
          <a:prstGeom prst="star6">
            <a:avLst/>
          </a:prstGeom>
          <a:solidFill>
            <a:srgbClr val="FFFF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8247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14132" t="10284" r="15774" b="10694"/>
          <a:stretch/>
        </p:blipFill>
        <p:spPr>
          <a:xfrm>
            <a:off x="2045677" y="1378954"/>
            <a:ext cx="8100646" cy="5136996"/>
          </a:xfrm>
          <a:prstGeom prst="rect">
            <a:avLst/>
          </a:prstGeom>
        </p:spPr>
      </p:pic>
      <p:cxnSp>
        <p:nvCxnSpPr>
          <p:cNvPr id="8" name="7 Conector recto"/>
          <p:cNvCxnSpPr/>
          <p:nvPr/>
        </p:nvCxnSpPr>
        <p:spPr>
          <a:xfrm>
            <a:off x="-45720" y="1090017"/>
            <a:ext cx="40005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0" y="-21680"/>
            <a:ext cx="12192000" cy="708937"/>
          </a:xfrm>
          <a:prstGeom prst="rect">
            <a:avLst/>
          </a:prstGeom>
          <a:solidFill>
            <a:srgbClr val="088D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3" name="TextBox 2"/>
          <p:cNvSpPr txBox="1"/>
          <p:nvPr/>
        </p:nvSpPr>
        <p:spPr>
          <a:xfrm>
            <a:off x="1206960" y="62292"/>
            <a:ext cx="10610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Módulo de prescripción aplicativo MIPRES</a:t>
            </a:r>
            <a:endParaRPr lang="es-ES_tradnl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charset="0"/>
              <a:ea typeface="Verdana" charset="0"/>
              <a:cs typeface="Verdana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" y="96582"/>
            <a:ext cx="1783080" cy="477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05740" y="868680"/>
            <a:ext cx="1691640" cy="44267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20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Paso 8</a:t>
            </a:r>
            <a:endParaRPr lang="es-ES" sz="200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988819" y="845820"/>
            <a:ext cx="9828657" cy="37457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CO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Seleccionar </a:t>
            </a:r>
            <a:r>
              <a:rPr lang="es-CO" sz="16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producto nutricional</a:t>
            </a:r>
            <a:r>
              <a:rPr lang="es-CO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así:</a:t>
            </a:r>
            <a:endParaRPr lang="es-CO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12 Estrella de 6 puntas"/>
          <p:cNvSpPr/>
          <p:nvPr/>
        </p:nvSpPr>
        <p:spPr>
          <a:xfrm>
            <a:off x="9281677" y="3908553"/>
            <a:ext cx="217170" cy="240030"/>
          </a:xfrm>
          <a:prstGeom prst="star6">
            <a:avLst/>
          </a:prstGeom>
          <a:solidFill>
            <a:srgbClr val="FFFF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388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 Conector recto"/>
          <p:cNvCxnSpPr/>
          <p:nvPr/>
        </p:nvCxnSpPr>
        <p:spPr>
          <a:xfrm>
            <a:off x="-45720" y="1090017"/>
            <a:ext cx="40005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0" y="-21680"/>
            <a:ext cx="12192000" cy="708937"/>
          </a:xfrm>
          <a:prstGeom prst="rect">
            <a:avLst/>
          </a:prstGeom>
          <a:solidFill>
            <a:srgbClr val="088D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3" name="TextBox 2"/>
          <p:cNvSpPr txBox="1"/>
          <p:nvPr/>
        </p:nvSpPr>
        <p:spPr>
          <a:xfrm>
            <a:off x="1206960" y="62292"/>
            <a:ext cx="10610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Módulo de prescripción aplicativo MIPRES</a:t>
            </a:r>
            <a:endParaRPr lang="es-ES_tradnl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charset="0"/>
              <a:ea typeface="Verdana" charset="0"/>
              <a:cs typeface="Verdana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" y="96582"/>
            <a:ext cx="1783080" cy="477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05740" y="868680"/>
            <a:ext cx="1691640" cy="44267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20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Paso 9</a:t>
            </a:r>
            <a:endParaRPr lang="es-ES" sz="200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988819" y="845820"/>
            <a:ext cx="9828657" cy="37457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CO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Seleccionar </a:t>
            </a:r>
            <a:r>
              <a:rPr lang="es-CO" sz="16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forma</a:t>
            </a:r>
            <a:r>
              <a:rPr lang="es-CO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así:</a:t>
            </a:r>
            <a:endParaRPr lang="es-CO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l="13066" t="9796" r="13909" b="10530"/>
          <a:stretch/>
        </p:blipFill>
        <p:spPr>
          <a:xfrm>
            <a:off x="1805354" y="1311354"/>
            <a:ext cx="8862646" cy="5439115"/>
          </a:xfrm>
          <a:prstGeom prst="rect">
            <a:avLst/>
          </a:prstGeom>
        </p:spPr>
      </p:pic>
      <p:sp>
        <p:nvSpPr>
          <p:cNvPr id="13" name="12 Estrella de 6 puntas"/>
          <p:cNvSpPr/>
          <p:nvPr/>
        </p:nvSpPr>
        <p:spPr>
          <a:xfrm>
            <a:off x="2352441" y="4355270"/>
            <a:ext cx="217170" cy="240030"/>
          </a:xfrm>
          <a:prstGeom prst="star6">
            <a:avLst/>
          </a:prstGeom>
          <a:solidFill>
            <a:srgbClr val="FFFF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820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 Conector recto"/>
          <p:cNvCxnSpPr/>
          <p:nvPr/>
        </p:nvCxnSpPr>
        <p:spPr>
          <a:xfrm>
            <a:off x="-45720" y="1090017"/>
            <a:ext cx="40005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0" y="-21680"/>
            <a:ext cx="12192000" cy="708937"/>
          </a:xfrm>
          <a:prstGeom prst="rect">
            <a:avLst/>
          </a:prstGeom>
          <a:solidFill>
            <a:srgbClr val="088D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3" name="TextBox 2"/>
          <p:cNvSpPr txBox="1"/>
          <p:nvPr/>
        </p:nvSpPr>
        <p:spPr>
          <a:xfrm>
            <a:off x="1206960" y="62292"/>
            <a:ext cx="10610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Módulo de prescripción aplicativo MIPRES</a:t>
            </a:r>
            <a:endParaRPr lang="es-ES_tradnl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charset="0"/>
              <a:ea typeface="Verdana" charset="0"/>
              <a:cs typeface="Verdana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" y="96582"/>
            <a:ext cx="1783080" cy="477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05740" y="868680"/>
            <a:ext cx="1691640" cy="44267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20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Paso 10</a:t>
            </a:r>
            <a:endParaRPr lang="es-ES" sz="200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988819" y="845820"/>
            <a:ext cx="9828657" cy="37457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CO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Seleccionar </a:t>
            </a:r>
            <a:r>
              <a:rPr lang="es-CO" sz="16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vía de administración</a:t>
            </a:r>
            <a:r>
              <a:rPr lang="es-CO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así:</a:t>
            </a:r>
            <a:endParaRPr lang="es-CO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l="13921" t="9633" r="15619" b="10260"/>
          <a:stretch/>
        </p:blipFill>
        <p:spPr>
          <a:xfrm>
            <a:off x="1897380" y="1401814"/>
            <a:ext cx="8182414" cy="5232774"/>
          </a:xfrm>
          <a:prstGeom prst="rect">
            <a:avLst/>
          </a:prstGeom>
        </p:spPr>
      </p:pic>
      <p:sp>
        <p:nvSpPr>
          <p:cNvPr id="13" name="12 Estrella de 6 puntas"/>
          <p:cNvSpPr/>
          <p:nvPr/>
        </p:nvSpPr>
        <p:spPr>
          <a:xfrm>
            <a:off x="9167153" y="4310282"/>
            <a:ext cx="217170" cy="240030"/>
          </a:xfrm>
          <a:prstGeom prst="star6">
            <a:avLst/>
          </a:prstGeom>
          <a:solidFill>
            <a:srgbClr val="FFFF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340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15875" t="9566" r="16555" b="9707"/>
          <a:stretch/>
        </p:blipFill>
        <p:spPr>
          <a:xfrm>
            <a:off x="2203938" y="1311353"/>
            <a:ext cx="7784123" cy="5343981"/>
          </a:xfrm>
          <a:prstGeom prst="rect">
            <a:avLst/>
          </a:prstGeom>
        </p:spPr>
      </p:pic>
      <p:cxnSp>
        <p:nvCxnSpPr>
          <p:cNvPr id="8" name="7 Conector recto"/>
          <p:cNvCxnSpPr/>
          <p:nvPr/>
        </p:nvCxnSpPr>
        <p:spPr>
          <a:xfrm>
            <a:off x="-45720" y="1090017"/>
            <a:ext cx="40005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0" y="-21680"/>
            <a:ext cx="12192000" cy="708937"/>
          </a:xfrm>
          <a:prstGeom prst="rect">
            <a:avLst/>
          </a:prstGeom>
          <a:solidFill>
            <a:srgbClr val="088D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3" name="TextBox 2"/>
          <p:cNvSpPr txBox="1"/>
          <p:nvPr/>
        </p:nvSpPr>
        <p:spPr>
          <a:xfrm>
            <a:off x="1206960" y="62292"/>
            <a:ext cx="10610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Módulo de prescripción aplicativo MIPRES</a:t>
            </a:r>
            <a:endParaRPr lang="es-ES_tradnl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charset="0"/>
              <a:ea typeface="Verdana" charset="0"/>
              <a:cs typeface="Verdana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" y="96582"/>
            <a:ext cx="1783080" cy="477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05740" y="868680"/>
            <a:ext cx="1691640" cy="44267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20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Paso 11</a:t>
            </a:r>
            <a:endParaRPr lang="es-ES" sz="200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988819" y="845820"/>
            <a:ext cx="9828657" cy="37457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CO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Indicar </a:t>
            </a:r>
            <a:r>
              <a:rPr lang="es-CO" sz="16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dosis, frecuencia de administración y cantidad total</a:t>
            </a:r>
            <a:r>
              <a:rPr lang="es-CO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endParaRPr lang="es-CO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368062" y="4294430"/>
            <a:ext cx="7385538" cy="667874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strella de 6 puntas"/>
          <p:cNvSpPr/>
          <p:nvPr/>
        </p:nvSpPr>
        <p:spPr>
          <a:xfrm>
            <a:off x="9920946" y="4508352"/>
            <a:ext cx="217170" cy="240030"/>
          </a:xfrm>
          <a:prstGeom prst="star6">
            <a:avLst/>
          </a:prstGeom>
          <a:solidFill>
            <a:srgbClr val="FFFF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786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3"/>
          <a:srcRect l="15875" t="28539" r="16555" b="15643"/>
          <a:stretch/>
        </p:blipFill>
        <p:spPr>
          <a:xfrm>
            <a:off x="1712814" y="1568647"/>
            <a:ext cx="9213093" cy="3695015"/>
          </a:xfrm>
          <a:prstGeom prst="rect">
            <a:avLst/>
          </a:prstGeom>
        </p:spPr>
      </p:pic>
      <p:cxnSp>
        <p:nvCxnSpPr>
          <p:cNvPr id="8" name="7 Conector recto"/>
          <p:cNvCxnSpPr/>
          <p:nvPr/>
        </p:nvCxnSpPr>
        <p:spPr>
          <a:xfrm>
            <a:off x="-45720" y="1090017"/>
            <a:ext cx="40005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0" y="-21680"/>
            <a:ext cx="12192000" cy="708937"/>
          </a:xfrm>
          <a:prstGeom prst="rect">
            <a:avLst/>
          </a:prstGeom>
          <a:solidFill>
            <a:srgbClr val="088D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3" name="TextBox 2"/>
          <p:cNvSpPr txBox="1"/>
          <p:nvPr/>
        </p:nvSpPr>
        <p:spPr>
          <a:xfrm>
            <a:off x="1206960" y="62292"/>
            <a:ext cx="10610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Módulo de prescripción aplicativo MIPRES</a:t>
            </a:r>
            <a:endParaRPr lang="es-ES_tradnl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charset="0"/>
              <a:ea typeface="Verdana" charset="0"/>
              <a:cs typeface="Verdana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" y="96582"/>
            <a:ext cx="1783080" cy="477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05740" y="868680"/>
            <a:ext cx="1691640" cy="44267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20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Paso 12</a:t>
            </a:r>
            <a:endParaRPr lang="es-ES" sz="200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988819" y="845820"/>
            <a:ext cx="9828657" cy="64698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CO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Diligenciar </a:t>
            </a:r>
            <a:r>
              <a:rPr lang="es-CO" sz="16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justificación e indicaciones o recomendaciones para el paciente, </a:t>
            </a:r>
            <a:r>
              <a:rPr lang="es-CO" sz="1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 finalizar dar clic en “Agregar producto nutricional” :</a:t>
            </a:r>
            <a:endParaRPr lang="es-CO" sz="16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348865" y="5404704"/>
            <a:ext cx="8149590" cy="1331188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strella de 6 puntas"/>
          <p:cNvSpPr/>
          <p:nvPr/>
        </p:nvSpPr>
        <p:spPr>
          <a:xfrm>
            <a:off x="10410972" y="4848803"/>
            <a:ext cx="217170" cy="240030"/>
          </a:xfrm>
          <a:prstGeom prst="star6">
            <a:avLst/>
          </a:prstGeom>
          <a:solidFill>
            <a:srgbClr val="FFFF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2556778" y="5535563"/>
            <a:ext cx="77759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b="1" i="1" dirty="0" smtClean="0"/>
              <a:t>Ejemplo</a:t>
            </a:r>
            <a:r>
              <a:rPr lang="es-CO" dirty="0" smtClean="0"/>
              <a:t>: Niña </a:t>
            </a:r>
            <a:r>
              <a:rPr lang="es-CO" dirty="0"/>
              <a:t>de 36 meses de edad, con peso actual de </a:t>
            </a:r>
            <a:r>
              <a:rPr lang="es-CO" dirty="0" smtClean="0"/>
              <a:t>8,8 </a:t>
            </a:r>
            <a:r>
              <a:rPr lang="es-CO" dirty="0"/>
              <a:t>kg y talla 85 cm, con clasificación nutricional en peso para la talla: </a:t>
            </a:r>
            <a:r>
              <a:rPr lang="es-CO" dirty="0" smtClean="0"/>
              <a:t>-3 </a:t>
            </a:r>
            <a:r>
              <a:rPr lang="es-CO" dirty="0"/>
              <a:t>DE, diagnostico de desnutrición aguda </a:t>
            </a:r>
            <a:r>
              <a:rPr lang="es-CO" dirty="0" smtClean="0"/>
              <a:t>severa </a:t>
            </a:r>
            <a:r>
              <a:rPr lang="es-CO" dirty="0"/>
              <a:t>sin complicaciones; que requiere inicio de formula terapéutica lista para el consumo, para el tratamiento de la desnutrición en el hogar</a:t>
            </a:r>
            <a:r>
              <a:rPr lang="es-CO" dirty="0" smtClean="0"/>
              <a:t>.</a:t>
            </a:r>
            <a:endParaRPr lang="es-ES" dirty="0"/>
          </a:p>
        </p:txBody>
      </p:sp>
      <p:cxnSp>
        <p:nvCxnSpPr>
          <p:cNvPr id="7" name="6 Conector angular"/>
          <p:cNvCxnSpPr>
            <a:endCxn id="11" idx="1"/>
          </p:cNvCxnSpPr>
          <p:nvPr/>
        </p:nvCxnSpPr>
        <p:spPr>
          <a:xfrm rot="5400000">
            <a:off x="1611148" y="5332579"/>
            <a:ext cx="1475437" cy="1"/>
          </a:xfrm>
          <a:prstGeom prst="bentConnector4">
            <a:avLst>
              <a:gd name="adj1" fmla="val -4318"/>
              <a:gd name="adj2" fmla="val 2286010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17 Rectángulo"/>
          <p:cNvSpPr/>
          <p:nvPr/>
        </p:nvSpPr>
        <p:spPr>
          <a:xfrm>
            <a:off x="8414971" y="4863138"/>
            <a:ext cx="1917749" cy="258754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4880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17736" t="10465" r="17136" b="25854"/>
          <a:stretch/>
        </p:blipFill>
        <p:spPr>
          <a:xfrm>
            <a:off x="1547446" y="1401814"/>
            <a:ext cx="9683261" cy="5325793"/>
          </a:xfrm>
          <a:prstGeom prst="rect">
            <a:avLst/>
          </a:prstGeom>
        </p:spPr>
      </p:pic>
      <p:cxnSp>
        <p:nvCxnSpPr>
          <p:cNvPr id="8" name="7 Conector recto"/>
          <p:cNvCxnSpPr/>
          <p:nvPr/>
        </p:nvCxnSpPr>
        <p:spPr>
          <a:xfrm>
            <a:off x="-45720" y="1090017"/>
            <a:ext cx="40005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0" y="-21680"/>
            <a:ext cx="12192000" cy="708937"/>
          </a:xfrm>
          <a:prstGeom prst="rect">
            <a:avLst/>
          </a:prstGeom>
          <a:solidFill>
            <a:srgbClr val="088D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3" name="TextBox 2"/>
          <p:cNvSpPr txBox="1"/>
          <p:nvPr/>
        </p:nvSpPr>
        <p:spPr>
          <a:xfrm>
            <a:off x="1206960" y="62292"/>
            <a:ext cx="10610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Módulo de prescripción aplicativo MIPRES</a:t>
            </a:r>
            <a:endParaRPr lang="es-ES_tradnl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charset="0"/>
              <a:ea typeface="Verdana" charset="0"/>
              <a:cs typeface="Verdana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" y="96582"/>
            <a:ext cx="1783080" cy="477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05740" y="868680"/>
            <a:ext cx="1691640" cy="44267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20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Paso 13</a:t>
            </a:r>
            <a:endParaRPr lang="es-ES" sz="200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988819" y="845820"/>
            <a:ext cx="9828657" cy="37457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CO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Dar clic en “Guardar solicitud”</a:t>
            </a:r>
            <a:r>
              <a:rPr lang="es-CO" sz="1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endParaRPr lang="es-CO" sz="16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5523253" y="5631643"/>
            <a:ext cx="1731645" cy="332797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strella de 6 puntas"/>
          <p:cNvSpPr/>
          <p:nvPr/>
        </p:nvSpPr>
        <p:spPr>
          <a:xfrm>
            <a:off x="7302624" y="5678026"/>
            <a:ext cx="217170" cy="240030"/>
          </a:xfrm>
          <a:prstGeom prst="star6">
            <a:avLst/>
          </a:prstGeom>
          <a:solidFill>
            <a:srgbClr val="FFFF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049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15997" t="9650" r="16717" b="39116"/>
          <a:stretch/>
        </p:blipFill>
        <p:spPr>
          <a:xfrm>
            <a:off x="937846" y="1739397"/>
            <a:ext cx="10330524" cy="4424690"/>
          </a:xfrm>
          <a:prstGeom prst="rect">
            <a:avLst/>
          </a:prstGeom>
        </p:spPr>
      </p:pic>
      <p:cxnSp>
        <p:nvCxnSpPr>
          <p:cNvPr id="8" name="7 Conector recto"/>
          <p:cNvCxnSpPr/>
          <p:nvPr/>
        </p:nvCxnSpPr>
        <p:spPr>
          <a:xfrm>
            <a:off x="-45720" y="1090017"/>
            <a:ext cx="40005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0" y="-21680"/>
            <a:ext cx="12192000" cy="708937"/>
          </a:xfrm>
          <a:prstGeom prst="rect">
            <a:avLst/>
          </a:prstGeom>
          <a:solidFill>
            <a:srgbClr val="088D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3" name="TextBox 2"/>
          <p:cNvSpPr txBox="1"/>
          <p:nvPr/>
        </p:nvSpPr>
        <p:spPr>
          <a:xfrm>
            <a:off x="1206960" y="62292"/>
            <a:ext cx="10610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Módulo de prescripción aplicativo MIPRES</a:t>
            </a:r>
            <a:endParaRPr lang="es-ES_tradnl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charset="0"/>
              <a:ea typeface="Verdana" charset="0"/>
              <a:cs typeface="Verdana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" y="96582"/>
            <a:ext cx="1783080" cy="477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05740" y="868680"/>
            <a:ext cx="1691640" cy="44267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20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Paso 14</a:t>
            </a:r>
            <a:endParaRPr lang="es-ES" sz="200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988819" y="845820"/>
            <a:ext cx="9828657" cy="37457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CO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Dar clic en “Imprimir fórmula médica”</a:t>
            </a:r>
            <a:r>
              <a:rPr lang="es-CO" sz="1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endParaRPr lang="es-CO" sz="16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8445011" y="3410295"/>
            <a:ext cx="1245871" cy="70330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strella de 6 puntas"/>
          <p:cNvSpPr/>
          <p:nvPr/>
        </p:nvSpPr>
        <p:spPr>
          <a:xfrm>
            <a:off x="9844946" y="3641932"/>
            <a:ext cx="217170" cy="240030"/>
          </a:xfrm>
          <a:prstGeom prst="star6">
            <a:avLst/>
          </a:prstGeom>
          <a:solidFill>
            <a:srgbClr val="FFFF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398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21680"/>
            <a:ext cx="12192000" cy="708937"/>
          </a:xfrm>
          <a:prstGeom prst="rect">
            <a:avLst/>
          </a:prstGeom>
          <a:solidFill>
            <a:srgbClr val="088D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3" name="TextBox 2"/>
          <p:cNvSpPr txBox="1"/>
          <p:nvPr/>
        </p:nvSpPr>
        <p:spPr>
          <a:xfrm>
            <a:off x="1206960" y="62292"/>
            <a:ext cx="10610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Módulo de prescripción aplicativo MIPRES</a:t>
            </a:r>
            <a:endParaRPr lang="es-ES_tradnl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charset="0"/>
              <a:ea typeface="Verdana" charset="0"/>
              <a:cs typeface="Verdana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" y="96582"/>
            <a:ext cx="1783080" cy="477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731521" y="845820"/>
            <a:ext cx="11085956" cy="37457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CO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 la fórmula médica impresa, finaliza la prescripción.</a:t>
            </a:r>
            <a:endParaRPr lang="es-CO" sz="16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4"/>
          <a:stretch/>
        </p:blipFill>
        <p:spPr bwMode="auto">
          <a:xfrm>
            <a:off x="1432560" y="1258327"/>
            <a:ext cx="9029700" cy="554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2474595" y="3794500"/>
            <a:ext cx="1817370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CO" sz="1000" dirty="0" smtClean="0"/>
              <a:t>11111111</a:t>
            </a:r>
            <a:endParaRPr lang="es-ES" sz="1000" dirty="0"/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E2D2A8B6-06B2-4945-BC6B-B320FFA13C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0521" y="1457862"/>
            <a:ext cx="1950525" cy="56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05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/>
          <p:nvPr/>
        </p:nvSpPr>
        <p:spPr>
          <a:xfrm>
            <a:off x="0" y="0"/>
            <a:ext cx="926354" cy="6858000"/>
          </a:xfrm>
          <a:prstGeom prst="rect">
            <a:avLst/>
          </a:prstGeom>
          <a:solidFill>
            <a:srgbClr val="088D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62" name="61 CuadroTexto"/>
          <p:cNvSpPr txBox="1"/>
          <p:nvPr/>
        </p:nvSpPr>
        <p:spPr>
          <a:xfrm>
            <a:off x="1781726" y="1638062"/>
            <a:ext cx="961398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/>
              <a:t>M</a:t>
            </a:r>
            <a:r>
              <a:rPr lang="es-CO" dirty="0" smtClean="0"/>
              <a:t>anual de usuario del aplicativo web reporte de prescripción de servicios y tecnologías en salud no cubiertos por el Plan de Beneficios en Salud con cargo a la UPC </a:t>
            </a:r>
            <a:r>
              <a:rPr lang="es-CO" dirty="0"/>
              <a:t>–MIPRES </a:t>
            </a:r>
            <a:r>
              <a:rPr lang="es-CO" dirty="0" smtClean="0"/>
              <a:t>NoPBS.</a:t>
            </a:r>
          </a:p>
          <a:p>
            <a:pPr algn="just"/>
            <a:r>
              <a:rPr lang="es-CO" dirty="0"/>
              <a:t> </a:t>
            </a:r>
            <a:r>
              <a:rPr lang="es-CO" dirty="0" smtClean="0"/>
              <a:t>    Link</a:t>
            </a:r>
            <a:r>
              <a:rPr lang="es-CO" dirty="0"/>
              <a:t>: </a:t>
            </a:r>
            <a:r>
              <a:rPr lang="es-CO" dirty="0">
                <a:hlinkClick r:id="rId2"/>
              </a:rPr>
              <a:t>https://</a:t>
            </a:r>
            <a:r>
              <a:rPr lang="es-CO" dirty="0" smtClean="0">
                <a:hlinkClick r:id="rId2"/>
              </a:rPr>
              <a:t>www.minsalud.gov.co/Documentos%20y%20Publicaciones/Manual%20de%20Usuario%20M%C3%B3dulo%20Prescripcion%20v4.0.pdf</a:t>
            </a:r>
            <a:endParaRPr lang="es-CO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 smtClean="0"/>
              <a:t>Módulo MIPRES versión capacitación</a:t>
            </a:r>
          </a:p>
          <a:p>
            <a:pPr algn="just"/>
            <a:r>
              <a:rPr lang="es-CO" dirty="0"/>
              <a:t> </a:t>
            </a:r>
            <a:r>
              <a:rPr lang="es-CO" dirty="0" smtClean="0"/>
              <a:t>     Link</a:t>
            </a:r>
          </a:p>
          <a:p>
            <a:pPr algn="just"/>
            <a:r>
              <a:rPr lang="es-CO" dirty="0">
                <a:hlinkClick r:id="rId3"/>
              </a:rPr>
              <a:t>https://</a:t>
            </a:r>
            <a:r>
              <a:rPr lang="es-CO" dirty="0" smtClean="0">
                <a:hlinkClick r:id="rId3"/>
              </a:rPr>
              <a:t>www.minsalud.gov.co/Documents/Acceso%20a%20MIPRES%20Versi%C3%B3n%20de%20Capacitaci%C3%B3n.pdf</a:t>
            </a:r>
            <a:endParaRPr lang="es-CO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dirty="0"/>
          </a:p>
          <a:p>
            <a:pPr algn="just"/>
            <a:endParaRPr lang="es-CO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dirty="0"/>
          </a:p>
        </p:txBody>
      </p:sp>
      <p:sp>
        <p:nvSpPr>
          <p:cNvPr id="72" name="71 CuadroTexto"/>
          <p:cNvSpPr txBox="1"/>
          <p:nvPr/>
        </p:nvSpPr>
        <p:spPr>
          <a:xfrm>
            <a:off x="1303020" y="710446"/>
            <a:ext cx="10092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Documentos recomendados…</a:t>
            </a:r>
            <a:endParaRPr lang="es-ES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B9B6BD61-97CD-9A4D-9168-BED77A171D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9660" y="5982393"/>
            <a:ext cx="4445000" cy="762000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="" xmlns:a16="http://schemas.microsoft.com/office/drawing/2014/main" id="{6371AFFC-B3D9-C843-872A-33D514BF0BEC}"/>
              </a:ext>
            </a:extLst>
          </p:cNvPr>
          <p:cNvGrpSpPr/>
          <p:nvPr/>
        </p:nvGrpSpPr>
        <p:grpSpPr>
          <a:xfrm>
            <a:off x="0" y="6305204"/>
            <a:ext cx="7539644" cy="162096"/>
            <a:chOff x="98367" y="6363394"/>
            <a:chExt cx="7145682" cy="162098"/>
          </a:xfrm>
        </p:grpSpPr>
        <p:sp>
          <p:nvSpPr>
            <p:cNvPr id="8" name="Rectángulo 7">
              <a:extLst>
                <a:ext uri="{FF2B5EF4-FFF2-40B4-BE49-F238E27FC236}">
                  <a16:creationId xmlns="" xmlns:a16="http://schemas.microsoft.com/office/drawing/2014/main" id="{185A16E2-99E7-EA4E-936C-8A8BA2C957C4}"/>
                </a:ext>
              </a:extLst>
            </p:cNvPr>
            <p:cNvSpPr/>
            <p:nvPr/>
          </p:nvSpPr>
          <p:spPr>
            <a:xfrm>
              <a:off x="98367" y="6363394"/>
              <a:ext cx="4630189" cy="162098"/>
            </a:xfrm>
            <a:prstGeom prst="rect">
              <a:avLst/>
            </a:prstGeom>
            <a:solidFill>
              <a:srgbClr val="00A3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="" xmlns:a16="http://schemas.microsoft.com/office/drawing/2014/main" id="{52A8390A-114B-134E-A78B-669670567148}"/>
                </a:ext>
              </a:extLst>
            </p:cNvPr>
            <p:cNvSpPr/>
            <p:nvPr/>
          </p:nvSpPr>
          <p:spPr>
            <a:xfrm>
              <a:off x="4729445" y="6363394"/>
              <a:ext cx="1107948" cy="162098"/>
            </a:xfrm>
            <a:prstGeom prst="rect">
              <a:avLst/>
            </a:prstGeom>
            <a:solidFill>
              <a:srgbClr val="00A3E4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="" xmlns:a16="http://schemas.microsoft.com/office/drawing/2014/main" id="{5D4B6726-C52B-614B-8633-E2CCEA5E5425}"/>
                </a:ext>
              </a:extLst>
            </p:cNvPr>
            <p:cNvSpPr/>
            <p:nvPr/>
          </p:nvSpPr>
          <p:spPr>
            <a:xfrm>
              <a:off x="5837393" y="6363394"/>
              <a:ext cx="937474" cy="162098"/>
            </a:xfrm>
            <a:prstGeom prst="rect">
              <a:avLst/>
            </a:prstGeom>
            <a:solidFill>
              <a:srgbClr val="00A3E4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="" xmlns:a16="http://schemas.microsoft.com/office/drawing/2014/main" id="{272315A2-2F64-D64D-AFE2-7DAD8B0DF350}"/>
                </a:ext>
              </a:extLst>
            </p:cNvPr>
            <p:cNvSpPr/>
            <p:nvPr/>
          </p:nvSpPr>
          <p:spPr>
            <a:xfrm>
              <a:off x="6774867" y="6363394"/>
              <a:ext cx="469182" cy="162098"/>
            </a:xfrm>
            <a:prstGeom prst="rect">
              <a:avLst/>
            </a:prstGeom>
            <a:solidFill>
              <a:srgbClr val="00A3E4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</p:grpSp>
    </p:spTree>
    <p:extLst>
      <p:ext uri="{BB962C8B-B14F-4D97-AF65-F5344CB8AC3E}">
        <p14:creationId xmlns:p14="http://schemas.microsoft.com/office/powerpoint/2010/main" val="35028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/>
          <p:nvPr/>
        </p:nvSpPr>
        <p:spPr>
          <a:xfrm>
            <a:off x="0" y="0"/>
            <a:ext cx="926354" cy="6858000"/>
          </a:xfrm>
          <a:prstGeom prst="rect">
            <a:avLst/>
          </a:prstGeom>
          <a:solidFill>
            <a:srgbClr val="088D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6" name="71 CuadroTexto"/>
          <p:cNvSpPr txBox="1"/>
          <p:nvPr/>
        </p:nvSpPr>
        <p:spPr>
          <a:xfrm>
            <a:off x="1303019" y="756572"/>
            <a:ext cx="10092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Escenarios de atención en Nariño</a:t>
            </a:r>
            <a:endParaRPr lang="es-ES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B9B6BD61-97CD-9A4D-9168-BED77A171D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9660" y="5982393"/>
            <a:ext cx="4445000" cy="762000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="" xmlns:a16="http://schemas.microsoft.com/office/drawing/2014/main" id="{6371AFFC-B3D9-C843-872A-33D514BF0BEC}"/>
              </a:ext>
            </a:extLst>
          </p:cNvPr>
          <p:cNvGrpSpPr/>
          <p:nvPr/>
        </p:nvGrpSpPr>
        <p:grpSpPr>
          <a:xfrm>
            <a:off x="0" y="6305204"/>
            <a:ext cx="7539644" cy="162096"/>
            <a:chOff x="98367" y="6363394"/>
            <a:chExt cx="7145682" cy="162098"/>
          </a:xfrm>
        </p:grpSpPr>
        <p:sp>
          <p:nvSpPr>
            <p:cNvPr id="9" name="Rectángulo 8">
              <a:extLst>
                <a:ext uri="{FF2B5EF4-FFF2-40B4-BE49-F238E27FC236}">
                  <a16:creationId xmlns="" xmlns:a16="http://schemas.microsoft.com/office/drawing/2014/main" id="{185A16E2-99E7-EA4E-936C-8A8BA2C957C4}"/>
                </a:ext>
              </a:extLst>
            </p:cNvPr>
            <p:cNvSpPr/>
            <p:nvPr/>
          </p:nvSpPr>
          <p:spPr>
            <a:xfrm>
              <a:off x="98367" y="6363394"/>
              <a:ext cx="4630189" cy="162098"/>
            </a:xfrm>
            <a:prstGeom prst="rect">
              <a:avLst/>
            </a:prstGeom>
            <a:solidFill>
              <a:srgbClr val="00A3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="" xmlns:a16="http://schemas.microsoft.com/office/drawing/2014/main" id="{52A8390A-114B-134E-A78B-669670567148}"/>
                </a:ext>
              </a:extLst>
            </p:cNvPr>
            <p:cNvSpPr/>
            <p:nvPr/>
          </p:nvSpPr>
          <p:spPr>
            <a:xfrm>
              <a:off x="4729445" y="6363394"/>
              <a:ext cx="1107948" cy="162098"/>
            </a:xfrm>
            <a:prstGeom prst="rect">
              <a:avLst/>
            </a:prstGeom>
            <a:solidFill>
              <a:srgbClr val="00A3E4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="" xmlns:a16="http://schemas.microsoft.com/office/drawing/2014/main" id="{5D4B6726-C52B-614B-8633-E2CCEA5E5425}"/>
                </a:ext>
              </a:extLst>
            </p:cNvPr>
            <p:cNvSpPr/>
            <p:nvPr/>
          </p:nvSpPr>
          <p:spPr>
            <a:xfrm>
              <a:off x="5837393" y="6363394"/>
              <a:ext cx="937474" cy="162098"/>
            </a:xfrm>
            <a:prstGeom prst="rect">
              <a:avLst/>
            </a:prstGeom>
            <a:solidFill>
              <a:srgbClr val="00A3E4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="" xmlns:a16="http://schemas.microsoft.com/office/drawing/2014/main" id="{272315A2-2F64-D64D-AFE2-7DAD8B0DF350}"/>
                </a:ext>
              </a:extLst>
            </p:cNvPr>
            <p:cNvSpPr/>
            <p:nvPr/>
          </p:nvSpPr>
          <p:spPr>
            <a:xfrm>
              <a:off x="6774867" y="6363394"/>
              <a:ext cx="469182" cy="162098"/>
            </a:xfrm>
            <a:prstGeom prst="rect">
              <a:avLst/>
            </a:prstGeom>
            <a:solidFill>
              <a:srgbClr val="00A3E4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</p:grpSp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072" y="1531620"/>
            <a:ext cx="1473763" cy="2019300"/>
          </a:xfrm>
          <a:prstGeom prst="rect">
            <a:avLst/>
          </a:prstGeom>
        </p:spPr>
      </p:pic>
      <p:sp>
        <p:nvSpPr>
          <p:cNvPr id="14" name="61 CuadroTexto"/>
          <p:cNvSpPr txBox="1"/>
          <p:nvPr/>
        </p:nvSpPr>
        <p:spPr>
          <a:xfrm>
            <a:off x="941594" y="3478536"/>
            <a:ext cx="22110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 smtClean="0"/>
              <a:t>Niño y Niña DNT Aguda Moderada/Severa y complicaciones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s-CO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s-CO" dirty="0"/>
          </a:p>
        </p:txBody>
      </p:sp>
      <p:sp>
        <p:nvSpPr>
          <p:cNvPr id="15" name="Flecha derecha 14"/>
          <p:cNvSpPr/>
          <p:nvPr/>
        </p:nvSpPr>
        <p:spPr>
          <a:xfrm>
            <a:off x="3010492" y="177432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61 CuadroTexto"/>
          <p:cNvSpPr txBox="1"/>
          <p:nvPr/>
        </p:nvSpPr>
        <p:spPr>
          <a:xfrm>
            <a:off x="3844398" y="1693470"/>
            <a:ext cx="2211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 smtClean="0">
                <a:solidFill>
                  <a:srgbClr val="FF0000"/>
                </a:solidFill>
              </a:rPr>
              <a:t>Atención en IPS Complementaria</a:t>
            </a:r>
            <a:endParaRPr lang="es-CO" dirty="0">
              <a:solidFill>
                <a:srgbClr val="FF0000"/>
              </a:solidFill>
            </a:endParaRPr>
          </a:p>
        </p:txBody>
      </p:sp>
      <p:sp>
        <p:nvSpPr>
          <p:cNvPr id="17" name="Flecha derecha 16"/>
          <p:cNvSpPr/>
          <p:nvPr/>
        </p:nvSpPr>
        <p:spPr>
          <a:xfrm>
            <a:off x="5910933" y="177431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61 CuadroTexto"/>
          <p:cNvSpPr txBox="1"/>
          <p:nvPr/>
        </p:nvSpPr>
        <p:spPr>
          <a:xfrm>
            <a:off x="6889341" y="1355514"/>
            <a:ext cx="4506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 smtClean="0"/>
              <a:t>El niño sólo debería recibir dentro de su alimentación fórmula especializada para el manejo integrado de la DNT – F-75 </a:t>
            </a:r>
            <a:r>
              <a:rPr lang="es-CO" dirty="0" smtClean="0"/>
              <a:t>y transición para egreso</a:t>
            </a:r>
            <a:endParaRPr lang="es-CO" dirty="0"/>
          </a:p>
        </p:txBody>
      </p:sp>
      <p:sp>
        <p:nvSpPr>
          <p:cNvPr id="19" name="Flecha derecha 18"/>
          <p:cNvSpPr/>
          <p:nvPr/>
        </p:nvSpPr>
        <p:spPr>
          <a:xfrm rot="5400000">
            <a:off x="9065708" y="2479357"/>
            <a:ext cx="24688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20" name="61 CuadroTexto"/>
          <p:cNvSpPr txBox="1"/>
          <p:nvPr/>
        </p:nvSpPr>
        <p:spPr>
          <a:xfrm>
            <a:off x="4678680" y="2866772"/>
            <a:ext cx="6713839" cy="313932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dirty="0" smtClean="0"/>
              <a:t>Los procedimientos hospitalarios necesarios para garantizar su vida son tecnologías cubiertas por el POS, incluyendo su alimentación mientras se encuentre en internación.</a:t>
            </a:r>
          </a:p>
          <a:p>
            <a:pPr algn="ctr"/>
            <a:endParaRPr lang="es-CO" dirty="0"/>
          </a:p>
          <a:p>
            <a:pPr algn="ctr"/>
            <a:r>
              <a:rPr lang="es-CO" dirty="0" smtClean="0"/>
              <a:t>Las IPS deben garantizar la F-75 para estos casos con cargo al servicio de </a:t>
            </a:r>
            <a:r>
              <a:rPr lang="es-CO" dirty="0" smtClean="0"/>
              <a:t>internación. Las </a:t>
            </a:r>
            <a:r>
              <a:rPr lang="es-CO" dirty="0" smtClean="0"/>
              <a:t>FTLC necesarias para la </a:t>
            </a:r>
            <a:r>
              <a:rPr lang="es-CO" dirty="0" smtClean="0"/>
              <a:t>transición y egreso hospitalario se prescriben en MIPRES.</a:t>
            </a:r>
            <a:endParaRPr lang="es-CO" dirty="0" smtClean="0"/>
          </a:p>
          <a:p>
            <a:pPr algn="ctr"/>
            <a:endParaRPr lang="es-CO" dirty="0"/>
          </a:p>
          <a:p>
            <a:pPr algn="ctr"/>
            <a:r>
              <a:rPr lang="es-CO" dirty="0" smtClean="0"/>
              <a:t>El niño manejado en complementario SIEMPRE es contra-referido a la IPS Primaria. Cada caso deberá contener sus soportes para garantizar la continuidad del tratamiento desde el nivel primario</a:t>
            </a:r>
            <a:endParaRPr lang="es-CO" dirty="0"/>
          </a:p>
        </p:txBody>
      </p:sp>
      <p:sp>
        <p:nvSpPr>
          <p:cNvPr id="21" name="71 CuadroTexto"/>
          <p:cNvSpPr txBox="1"/>
          <p:nvPr/>
        </p:nvSpPr>
        <p:spPr>
          <a:xfrm>
            <a:off x="1303019" y="756572"/>
            <a:ext cx="10092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Escenarios de atención en Nariño - IDSN</a:t>
            </a:r>
            <a:endParaRPr lang="es-ES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302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/>
          <p:nvPr/>
        </p:nvSpPr>
        <p:spPr>
          <a:xfrm>
            <a:off x="0" y="0"/>
            <a:ext cx="926354" cy="6858000"/>
          </a:xfrm>
          <a:prstGeom prst="rect">
            <a:avLst/>
          </a:prstGeom>
          <a:solidFill>
            <a:srgbClr val="088D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6" name="71 CuadroTexto"/>
          <p:cNvSpPr txBox="1"/>
          <p:nvPr/>
        </p:nvSpPr>
        <p:spPr>
          <a:xfrm>
            <a:off x="1303019" y="756572"/>
            <a:ext cx="10092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Escenarios de atención en Nariño</a:t>
            </a:r>
            <a:endParaRPr lang="es-ES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B9B6BD61-97CD-9A4D-9168-BED77A171D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9660" y="5982393"/>
            <a:ext cx="4445000" cy="762000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="" xmlns:a16="http://schemas.microsoft.com/office/drawing/2014/main" id="{6371AFFC-B3D9-C843-872A-33D514BF0BEC}"/>
              </a:ext>
            </a:extLst>
          </p:cNvPr>
          <p:cNvGrpSpPr/>
          <p:nvPr/>
        </p:nvGrpSpPr>
        <p:grpSpPr>
          <a:xfrm>
            <a:off x="0" y="6305204"/>
            <a:ext cx="7539644" cy="162096"/>
            <a:chOff x="98367" y="6363394"/>
            <a:chExt cx="7145682" cy="162098"/>
          </a:xfrm>
        </p:grpSpPr>
        <p:sp>
          <p:nvSpPr>
            <p:cNvPr id="9" name="Rectángulo 8">
              <a:extLst>
                <a:ext uri="{FF2B5EF4-FFF2-40B4-BE49-F238E27FC236}">
                  <a16:creationId xmlns="" xmlns:a16="http://schemas.microsoft.com/office/drawing/2014/main" id="{185A16E2-99E7-EA4E-936C-8A8BA2C957C4}"/>
                </a:ext>
              </a:extLst>
            </p:cNvPr>
            <p:cNvSpPr/>
            <p:nvPr/>
          </p:nvSpPr>
          <p:spPr>
            <a:xfrm>
              <a:off x="98367" y="6363394"/>
              <a:ext cx="4630189" cy="162098"/>
            </a:xfrm>
            <a:prstGeom prst="rect">
              <a:avLst/>
            </a:prstGeom>
            <a:solidFill>
              <a:srgbClr val="00A3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="" xmlns:a16="http://schemas.microsoft.com/office/drawing/2014/main" id="{52A8390A-114B-134E-A78B-669670567148}"/>
                </a:ext>
              </a:extLst>
            </p:cNvPr>
            <p:cNvSpPr/>
            <p:nvPr/>
          </p:nvSpPr>
          <p:spPr>
            <a:xfrm>
              <a:off x="4729445" y="6363394"/>
              <a:ext cx="1107948" cy="162098"/>
            </a:xfrm>
            <a:prstGeom prst="rect">
              <a:avLst/>
            </a:prstGeom>
            <a:solidFill>
              <a:srgbClr val="00A3E4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="" xmlns:a16="http://schemas.microsoft.com/office/drawing/2014/main" id="{5D4B6726-C52B-614B-8633-E2CCEA5E5425}"/>
                </a:ext>
              </a:extLst>
            </p:cNvPr>
            <p:cNvSpPr/>
            <p:nvPr/>
          </p:nvSpPr>
          <p:spPr>
            <a:xfrm>
              <a:off x="5837393" y="6363394"/>
              <a:ext cx="937474" cy="162098"/>
            </a:xfrm>
            <a:prstGeom prst="rect">
              <a:avLst/>
            </a:prstGeom>
            <a:solidFill>
              <a:srgbClr val="00A3E4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="" xmlns:a16="http://schemas.microsoft.com/office/drawing/2014/main" id="{272315A2-2F64-D64D-AFE2-7DAD8B0DF350}"/>
                </a:ext>
              </a:extLst>
            </p:cNvPr>
            <p:cNvSpPr/>
            <p:nvPr/>
          </p:nvSpPr>
          <p:spPr>
            <a:xfrm>
              <a:off x="6774867" y="6363394"/>
              <a:ext cx="469182" cy="162098"/>
            </a:xfrm>
            <a:prstGeom prst="rect">
              <a:avLst/>
            </a:prstGeom>
            <a:solidFill>
              <a:srgbClr val="00A3E4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</p:grpSp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072" y="1531620"/>
            <a:ext cx="1473763" cy="2019300"/>
          </a:xfrm>
          <a:prstGeom prst="rect">
            <a:avLst/>
          </a:prstGeom>
        </p:spPr>
      </p:pic>
      <p:sp>
        <p:nvSpPr>
          <p:cNvPr id="14" name="61 CuadroTexto"/>
          <p:cNvSpPr txBox="1"/>
          <p:nvPr/>
        </p:nvSpPr>
        <p:spPr>
          <a:xfrm>
            <a:off x="941594" y="3478536"/>
            <a:ext cx="22110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 smtClean="0"/>
              <a:t>Niño y Niña DNT Aguda Moderada/Severa y complicaciones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s-CO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s-CO" dirty="0"/>
          </a:p>
        </p:txBody>
      </p:sp>
      <p:sp>
        <p:nvSpPr>
          <p:cNvPr id="15" name="Flecha derecha 14"/>
          <p:cNvSpPr/>
          <p:nvPr/>
        </p:nvSpPr>
        <p:spPr>
          <a:xfrm>
            <a:off x="3010492" y="177432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61 CuadroTexto"/>
          <p:cNvSpPr txBox="1"/>
          <p:nvPr/>
        </p:nvSpPr>
        <p:spPr>
          <a:xfrm>
            <a:off x="3844398" y="1693470"/>
            <a:ext cx="2211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 smtClean="0">
                <a:solidFill>
                  <a:srgbClr val="FF0000"/>
                </a:solidFill>
              </a:rPr>
              <a:t>Atención en IPS Primaria</a:t>
            </a:r>
            <a:endParaRPr lang="es-CO" dirty="0">
              <a:solidFill>
                <a:srgbClr val="FF0000"/>
              </a:solidFill>
            </a:endParaRPr>
          </a:p>
        </p:txBody>
      </p:sp>
      <p:sp>
        <p:nvSpPr>
          <p:cNvPr id="17" name="Flecha derecha 16"/>
          <p:cNvSpPr/>
          <p:nvPr/>
        </p:nvSpPr>
        <p:spPr>
          <a:xfrm>
            <a:off x="5910933" y="177431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61 CuadroTexto"/>
          <p:cNvSpPr txBox="1"/>
          <p:nvPr/>
        </p:nvSpPr>
        <p:spPr>
          <a:xfrm>
            <a:off x="6990998" y="1461171"/>
            <a:ext cx="41444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 smtClean="0"/>
              <a:t>El niño sólo debería recibir dentro de su MANEJO PREHOSPITALARIO fórmula especializada para el manejo integrado de la DNT – F-75 </a:t>
            </a:r>
            <a:endParaRPr lang="es-CO" dirty="0"/>
          </a:p>
        </p:txBody>
      </p:sp>
      <p:sp>
        <p:nvSpPr>
          <p:cNvPr id="19" name="Flecha derecha 18"/>
          <p:cNvSpPr/>
          <p:nvPr/>
        </p:nvSpPr>
        <p:spPr>
          <a:xfrm rot="5400000">
            <a:off x="9152555" y="2623180"/>
            <a:ext cx="24688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20" name="61 CuadroTexto"/>
          <p:cNvSpPr txBox="1"/>
          <p:nvPr/>
        </p:nvSpPr>
        <p:spPr>
          <a:xfrm>
            <a:off x="6976188" y="3098357"/>
            <a:ext cx="4503178" cy="92333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dirty="0" smtClean="0"/>
              <a:t>Los procedimientos necesarios para garantizar su vida durante el traslado y remisión son tecnologías cubiertas por el POS</a:t>
            </a:r>
            <a:endParaRPr lang="es-CO" dirty="0"/>
          </a:p>
        </p:txBody>
      </p:sp>
      <p:sp>
        <p:nvSpPr>
          <p:cNvPr id="21" name="71 CuadroTexto"/>
          <p:cNvSpPr txBox="1"/>
          <p:nvPr/>
        </p:nvSpPr>
        <p:spPr>
          <a:xfrm>
            <a:off x="1303019" y="756572"/>
            <a:ext cx="10092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Escenarios de atención en Nariño - IDSN</a:t>
            </a:r>
            <a:endParaRPr lang="es-ES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97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/>
          <p:nvPr/>
        </p:nvSpPr>
        <p:spPr>
          <a:xfrm>
            <a:off x="0" y="0"/>
            <a:ext cx="926354" cy="6858000"/>
          </a:xfrm>
          <a:prstGeom prst="rect">
            <a:avLst/>
          </a:prstGeom>
          <a:solidFill>
            <a:srgbClr val="088D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6" name="71 CuadroTexto"/>
          <p:cNvSpPr txBox="1"/>
          <p:nvPr/>
        </p:nvSpPr>
        <p:spPr>
          <a:xfrm>
            <a:off x="1303019" y="756572"/>
            <a:ext cx="10092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Escenarios de atención en Nariño - IDSN</a:t>
            </a:r>
            <a:endParaRPr lang="es-ES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B9B6BD61-97CD-9A4D-9168-BED77A171D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9660" y="5997633"/>
            <a:ext cx="4445000" cy="762000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="" xmlns:a16="http://schemas.microsoft.com/office/drawing/2014/main" id="{6371AFFC-B3D9-C843-872A-33D514BF0BEC}"/>
              </a:ext>
            </a:extLst>
          </p:cNvPr>
          <p:cNvGrpSpPr/>
          <p:nvPr/>
        </p:nvGrpSpPr>
        <p:grpSpPr>
          <a:xfrm>
            <a:off x="0" y="6305204"/>
            <a:ext cx="7539644" cy="162096"/>
            <a:chOff x="98367" y="6363394"/>
            <a:chExt cx="7145682" cy="162098"/>
          </a:xfrm>
        </p:grpSpPr>
        <p:sp>
          <p:nvSpPr>
            <p:cNvPr id="9" name="Rectángulo 8">
              <a:extLst>
                <a:ext uri="{FF2B5EF4-FFF2-40B4-BE49-F238E27FC236}">
                  <a16:creationId xmlns="" xmlns:a16="http://schemas.microsoft.com/office/drawing/2014/main" id="{185A16E2-99E7-EA4E-936C-8A8BA2C957C4}"/>
                </a:ext>
              </a:extLst>
            </p:cNvPr>
            <p:cNvSpPr/>
            <p:nvPr/>
          </p:nvSpPr>
          <p:spPr>
            <a:xfrm>
              <a:off x="98367" y="6363394"/>
              <a:ext cx="4630189" cy="162098"/>
            </a:xfrm>
            <a:prstGeom prst="rect">
              <a:avLst/>
            </a:prstGeom>
            <a:solidFill>
              <a:srgbClr val="00A3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="" xmlns:a16="http://schemas.microsoft.com/office/drawing/2014/main" id="{52A8390A-114B-134E-A78B-669670567148}"/>
                </a:ext>
              </a:extLst>
            </p:cNvPr>
            <p:cNvSpPr/>
            <p:nvPr/>
          </p:nvSpPr>
          <p:spPr>
            <a:xfrm>
              <a:off x="4729445" y="6363394"/>
              <a:ext cx="1107948" cy="162098"/>
            </a:xfrm>
            <a:prstGeom prst="rect">
              <a:avLst/>
            </a:prstGeom>
            <a:solidFill>
              <a:srgbClr val="00A3E4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="" xmlns:a16="http://schemas.microsoft.com/office/drawing/2014/main" id="{5D4B6726-C52B-614B-8633-E2CCEA5E5425}"/>
                </a:ext>
              </a:extLst>
            </p:cNvPr>
            <p:cNvSpPr/>
            <p:nvPr/>
          </p:nvSpPr>
          <p:spPr>
            <a:xfrm>
              <a:off x="5837393" y="6363394"/>
              <a:ext cx="937474" cy="162098"/>
            </a:xfrm>
            <a:prstGeom prst="rect">
              <a:avLst/>
            </a:prstGeom>
            <a:solidFill>
              <a:srgbClr val="00A3E4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="" xmlns:a16="http://schemas.microsoft.com/office/drawing/2014/main" id="{272315A2-2F64-D64D-AFE2-7DAD8B0DF350}"/>
                </a:ext>
              </a:extLst>
            </p:cNvPr>
            <p:cNvSpPr/>
            <p:nvPr/>
          </p:nvSpPr>
          <p:spPr>
            <a:xfrm>
              <a:off x="6774867" y="6363394"/>
              <a:ext cx="469182" cy="162098"/>
            </a:xfrm>
            <a:prstGeom prst="rect">
              <a:avLst/>
            </a:prstGeom>
            <a:solidFill>
              <a:srgbClr val="00A3E4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</p:grpSp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072" y="1318260"/>
            <a:ext cx="1473763" cy="2019300"/>
          </a:xfrm>
          <a:prstGeom prst="rect">
            <a:avLst/>
          </a:prstGeom>
        </p:spPr>
      </p:pic>
      <p:sp>
        <p:nvSpPr>
          <p:cNvPr id="14" name="61 CuadroTexto"/>
          <p:cNvSpPr txBox="1"/>
          <p:nvPr/>
        </p:nvSpPr>
        <p:spPr>
          <a:xfrm>
            <a:off x="941594" y="3265176"/>
            <a:ext cx="22110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 smtClean="0"/>
              <a:t>Niño y Niña DNT Aguda Moderada/Severa SIN complicaciones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s-CO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s-CO" dirty="0"/>
          </a:p>
        </p:txBody>
      </p:sp>
      <p:sp>
        <p:nvSpPr>
          <p:cNvPr id="15" name="Flecha derecha 14"/>
          <p:cNvSpPr/>
          <p:nvPr/>
        </p:nvSpPr>
        <p:spPr>
          <a:xfrm>
            <a:off x="3010492" y="156096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61 CuadroTexto"/>
          <p:cNvSpPr txBox="1"/>
          <p:nvPr/>
        </p:nvSpPr>
        <p:spPr>
          <a:xfrm>
            <a:off x="3890118" y="1524809"/>
            <a:ext cx="2698697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solidFill>
                  <a:srgbClr val="FF0000"/>
                </a:solidFill>
              </a:rPr>
              <a:t>Atención en IPS Primaria de municipios Certificados</a:t>
            </a:r>
          </a:p>
          <a:p>
            <a:pPr algn="ctr"/>
            <a:endParaRPr lang="es-CO" dirty="0">
              <a:solidFill>
                <a:srgbClr val="FF0000"/>
              </a:solidFill>
            </a:endParaRPr>
          </a:p>
          <a:p>
            <a:pPr algn="ctr"/>
            <a:r>
              <a:rPr lang="es-CO" sz="1400" dirty="0" smtClean="0">
                <a:solidFill>
                  <a:srgbClr val="FF0000"/>
                </a:solidFill>
              </a:rPr>
              <a:t>Pasto, Albán, Aldana, Ancuya, Belén, Buesaco, Colón, Consacá, Contadero, Cuaspud, Cumbal, Chachaguí, El Rosario, El Tablón, El Tambo, Funes, Guachucal, Guaitarilla, Gualmatán, Iles, Imués, Ipiales, La Cruz, La Florida, La Llanada, La Unión, Linares, Los Andes, Mallama, Ospina, Potosí, Providencia, Puerres, Pupiales, Ricaurte, Roberto Payán, Sandoná, San Pablo, San Pedro, Santa Cruz, Tangua, Yacuanquer (42 municipios)</a:t>
            </a:r>
            <a:endParaRPr lang="es-CO" sz="1400" dirty="0">
              <a:solidFill>
                <a:srgbClr val="FF0000"/>
              </a:solidFill>
            </a:endParaRPr>
          </a:p>
        </p:txBody>
      </p:sp>
      <p:sp>
        <p:nvSpPr>
          <p:cNvPr id="17" name="Flecha derecha 16"/>
          <p:cNvSpPr/>
          <p:nvPr/>
        </p:nvSpPr>
        <p:spPr>
          <a:xfrm>
            <a:off x="6646949" y="160422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61 CuadroTexto"/>
          <p:cNvSpPr txBox="1"/>
          <p:nvPr/>
        </p:nvSpPr>
        <p:spPr>
          <a:xfrm>
            <a:off x="7554454" y="1298871"/>
            <a:ext cx="41444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 smtClean="0"/>
              <a:t>El niño sólo debería recibir dentro de su MANEJO fórmula terapéutica lista para el consumo FTLC de acuerdo a Res. 5406 de 2015. EXCEPTUANDO LAS LIMITACIONES ESTABLECIDAS EN EL LINEAMIENTO</a:t>
            </a:r>
            <a:endParaRPr lang="es-CO" dirty="0"/>
          </a:p>
        </p:txBody>
      </p:sp>
      <p:sp>
        <p:nvSpPr>
          <p:cNvPr id="19" name="Flecha derecha 18"/>
          <p:cNvSpPr/>
          <p:nvPr/>
        </p:nvSpPr>
        <p:spPr>
          <a:xfrm rot="5400000">
            <a:off x="9563611" y="2613280"/>
            <a:ext cx="24688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20" name="61 CuadroTexto"/>
          <p:cNvSpPr txBox="1"/>
          <p:nvPr/>
        </p:nvSpPr>
        <p:spPr>
          <a:xfrm>
            <a:off x="6766561" y="3015935"/>
            <a:ext cx="5425440" cy="286232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dirty="0" smtClean="0"/>
              <a:t>De acuerdo con el modelo II establecido por el art. 9 y 10 de la Res. 1479 de 2015 adoptada por Nariño, corresponde a las EPS y sus redes de atención:</a:t>
            </a:r>
          </a:p>
          <a:p>
            <a:pPr algn="ctr"/>
            <a:endParaRPr lang="es-CO" dirty="0"/>
          </a:p>
          <a:p>
            <a:pPr marL="342900" indent="-342900" algn="just">
              <a:buAutoNum type="arabicPeriod"/>
            </a:pPr>
            <a:r>
              <a:rPr lang="es-CO" dirty="0" smtClean="0"/>
              <a:t>La IPS de nivel primario debe garantizar la continuidad del tratamiento con FTLC con cargo a los recursos de subsidio a la oferta establecidos con la Entidad Territorial respectiva. </a:t>
            </a:r>
          </a:p>
          <a:p>
            <a:pPr marL="342900" indent="-342900" algn="just">
              <a:buAutoNum type="arabicPeriod"/>
            </a:pPr>
            <a:r>
              <a:rPr lang="es-CO" dirty="0" smtClean="0"/>
              <a:t>La responsabilidad de suscribir estas contrataciones corresponde a los Municipios Certificados </a:t>
            </a:r>
          </a:p>
        </p:txBody>
      </p:sp>
    </p:spTree>
    <p:extLst>
      <p:ext uri="{BB962C8B-B14F-4D97-AF65-F5344CB8AC3E}">
        <p14:creationId xmlns:p14="http://schemas.microsoft.com/office/powerpoint/2010/main" val="146017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/>
          <p:nvPr/>
        </p:nvSpPr>
        <p:spPr>
          <a:xfrm>
            <a:off x="0" y="0"/>
            <a:ext cx="926354" cy="6858000"/>
          </a:xfrm>
          <a:prstGeom prst="rect">
            <a:avLst/>
          </a:prstGeom>
          <a:solidFill>
            <a:srgbClr val="088D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6" name="71 CuadroTexto"/>
          <p:cNvSpPr txBox="1"/>
          <p:nvPr/>
        </p:nvSpPr>
        <p:spPr>
          <a:xfrm>
            <a:off x="1303019" y="756572"/>
            <a:ext cx="10092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Escenarios de atención en Nariño</a:t>
            </a:r>
            <a:endParaRPr lang="es-ES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B9B6BD61-97CD-9A4D-9168-BED77A171D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9660" y="5982393"/>
            <a:ext cx="4445000" cy="762000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="" xmlns:a16="http://schemas.microsoft.com/office/drawing/2014/main" id="{6371AFFC-B3D9-C843-872A-33D514BF0BEC}"/>
              </a:ext>
            </a:extLst>
          </p:cNvPr>
          <p:cNvGrpSpPr/>
          <p:nvPr/>
        </p:nvGrpSpPr>
        <p:grpSpPr>
          <a:xfrm>
            <a:off x="0" y="6305204"/>
            <a:ext cx="7539644" cy="162096"/>
            <a:chOff x="98367" y="6363394"/>
            <a:chExt cx="7145682" cy="162098"/>
          </a:xfrm>
        </p:grpSpPr>
        <p:sp>
          <p:nvSpPr>
            <p:cNvPr id="9" name="Rectángulo 8">
              <a:extLst>
                <a:ext uri="{FF2B5EF4-FFF2-40B4-BE49-F238E27FC236}">
                  <a16:creationId xmlns="" xmlns:a16="http://schemas.microsoft.com/office/drawing/2014/main" id="{185A16E2-99E7-EA4E-936C-8A8BA2C957C4}"/>
                </a:ext>
              </a:extLst>
            </p:cNvPr>
            <p:cNvSpPr/>
            <p:nvPr/>
          </p:nvSpPr>
          <p:spPr>
            <a:xfrm>
              <a:off x="98367" y="6363394"/>
              <a:ext cx="4630189" cy="162098"/>
            </a:xfrm>
            <a:prstGeom prst="rect">
              <a:avLst/>
            </a:prstGeom>
            <a:solidFill>
              <a:srgbClr val="00A3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="" xmlns:a16="http://schemas.microsoft.com/office/drawing/2014/main" id="{52A8390A-114B-134E-A78B-669670567148}"/>
                </a:ext>
              </a:extLst>
            </p:cNvPr>
            <p:cNvSpPr/>
            <p:nvPr/>
          </p:nvSpPr>
          <p:spPr>
            <a:xfrm>
              <a:off x="4729445" y="6363394"/>
              <a:ext cx="1107948" cy="162098"/>
            </a:xfrm>
            <a:prstGeom prst="rect">
              <a:avLst/>
            </a:prstGeom>
            <a:solidFill>
              <a:srgbClr val="00A3E4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="" xmlns:a16="http://schemas.microsoft.com/office/drawing/2014/main" id="{5D4B6726-C52B-614B-8633-E2CCEA5E5425}"/>
                </a:ext>
              </a:extLst>
            </p:cNvPr>
            <p:cNvSpPr/>
            <p:nvPr/>
          </p:nvSpPr>
          <p:spPr>
            <a:xfrm>
              <a:off x="5837393" y="6363394"/>
              <a:ext cx="937474" cy="162098"/>
            </a:xfrm>
            <a:prstGeom prst="rect">
              <a:avLst/>
            </a:prstGeom>
            <a:solidFill>
              <a:srgbClr val="00A3E4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="" xmlns:a16="http://schemas.microsoft.com/office/drawing/2014/main" id="{272315A2-2F64-D64D-AFE2-7DAD8B0DF350}"/>
                </a:ext>
              </a:extLst>
            </p:cNvPr>
            <p:cNvSpPr/>
            <p:nvPr/>
          </p:nvSpPr>
          <p:spPr>
            <a:xfrm>
              <a:off x="6774867" y="6363394"/>
              <a:ext cx="469182" cy="162098"/>
            </a:xfrm>
            <a:prstGeom prst="rect">
              <a:avLst/>
            </a:prstGeom>
            <a:solidFill>
              <a:srgbClr val="00A3E4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</p:grpSp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072" y="1531620"/>
            <a:ext cx="1473763" cy="2019300"/>
          </a:xfrm>
          <a:prstGeom prst="rect">
            <a:avLst/>
          </a:prstGeom>
        </p:spPr>
      </p:pic>
      <p:sp>
        <p:nvSpPr>
          <p:cNvPr id="14" name="61 CuadroTexto"/>
          <p:cNvSpPr txBox="1"/>
          <p:nvPr/>
        </p:nvSpPr>
        <p:spPr>
          <a:xfrm>
            <a:off x="941594" y="3478536"/>
            <a:ext cx="22110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 smtClean="0"/>
              <a:t>Niño y Niña DNT Aguda Moderada/Severa SIN complicaciones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s-CO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s-CO" dirty="0"/>
          </a:p>
        </p:txBody>
      </p:sp>
      <p:sp>
        <p:nvSpPr>
          <p:cNvPr id="15" name="Flecha derecha 14"/>
          <p:cNvSpPr/>
          <p:nvPr/>
        </p:nvSpPr>
        <p:spPr>
          <a:xfrm>
            <a:off x="3010492" y="177432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61 CuadroTexto"/>
          <p:cNvSpPr txBox="1"/>
          <p:nvPr/>
        </p:nvSpPr>
        <p:spPr>
          <a:xfrm>
            <a:off x="3890118" y="1738169"/>
            <a:ext cx="269869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solidFill>
                  <a:srgbClr val="FF0000"/>
                </a:solidFill>
              </a:rPr>
              <a:t>Atención en IPS Primaria de municipios No Certificados</a:t>
            </a:r>
          </a:p>
          <a:p>
            <a:pPr algn="ctr"/>
            <a:endParaRPr lang="es-CO" dirty="0">
              <a:solidFill>
                <a:srgbClr val="FF0000"/>
              </a:solidFill>
            </a:endParaRPr>
          </a:p>
          <a:p>
            <a:pPr algn="ctr"/>
            <a:r>
              <a:rPr lang="es-CO" sz="1400" dirty="0" smtClean="0">
                <a:solidFill>
                  <a:srgbClr val="FF0000"/>
                </a:solidFill>
              </a:rPr>
              <a:t>Arboleda, Barbacoas, Córdoba, Cumbitara, El Charco, El Peñol, La Tola, Leiva, Maguí, Mosquera, Nariño, Olaya Herrera, Francisco Pizarro, Policarpa, Sandoná, San Bernardo, San Lorenzo, Santa Bárbara, Sapuyes, Taminango, Tumaco y Túquerres. (22 municipios)</a:t>
            </a:r>
            <a:endParaRPr lang="es-CO" sz="1400" dirty="0">
              <a:solidFill>
                <a:srgbClr val="FF0000"/>
              </a:solidFill>
            </a:endParaRPr>
          </a:p>
        </p:txBody>
      </p:sp>
      <p:sp>
        <p:nvSpPr>
          <p:cNvPr id="17" name="Flecha derecha 16"/>
          <p:cNvSpPr/>
          <p:nvPr/>
        </p:nvSpPr>
        <p:spPr>
          <a:xfrm>
            <a:off x="6646949" y="181758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21" name="61 CuadroTexto"/>
          <p:cNvSpPr txBox="1"/>
          <p:nvPr/>
        </p:nvSpPr>
        <p:spPr>
          <a:xfrm>
            <a:off x="7554454" y="1512231"/>
            <a:ext cx="41444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 smtClean="0"/>
              <a:t>El niño sólo debería recibir dentro de su MANEJO fórmula terapéutica lista para el consumo FTLC de acuerdo a Res. 5406 de 2015. </a:t>
            </a:r>
            <a:r>
              <a:rPr lang="es-CO" dirty="0"/>
              <a:t>EXCEPTUANDO LAS LIMITACIONES ESTABLECIDAS EN EL LINEAMIENTO</a:t>
            </a:r>
          </a:p>
        </p:txBody>
      </p:sp>
      <p:sp>
        <p:nvSpPr>
          <p:cNvPr id="22" name="Flecha derecha 21"/>
          <p:cNvSpPr/>
          <p:nvPr/>
        </p:nvSpPr>
        <p:spPr>
          <a:xfrm rot="5400000">
            <a:off x="9563611" y="2826640"/>
            <a:ext cx="24688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61 CuadroTexto"/>
          <p:cNvSpPr txBox="1"/>
          <p:nvPr/>
        </p:nvSpPr>
        <p:spPr>
          <a:xfrm>
            <a:off x="6646949" y="3275015"/>
            <a:ext cx="5545051" cy="286232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dirty="0" smtClean="0"/>
              <a:t>De acuerdo con el modelo II establecido por el art. 9 y 10 de la Res. 1479 de 2015 adoptada por Nariño, corresponde a las EPS y sus redes de atención:</a:t>
            </a:r>
          </a:p>
          <a:p>
            <a:pPr algn="ctr"/>
            <a:endParaRPr lang="es-CO" dirty="0"/>
          </a:p>
          <a:p>
            <a:pPr marL="342900" indent="-342900" algn="just">
              <a:buAutoNum type="arabicPeriod"/>
            </a:pPr>
            <a:r>
              <a:rPr lang="es-CO" dirty="0"/>
              <a:t>La IPS de nivel primario debe garantizar la continuidad del tratamiento con FTLC con cargo a los recursos de subsidio a la oferta establecidos con la Entidad Territorial respectiva. </a:t>
            </a:r>
          </a:p>
          <a:p>
            <a:pPr marL="342900" indent="-342900" algn="just">
              <a:buAutoNum type="arabicPeriod"/>
            </a:pPr>
            <a:r>
              <a:rPr lang="es-CO" dirty="0"/>
              <a:t>La responsabilidad de suscribir estas contrataciones corresponde </a:t>
            </a:r>
            <a:r>
              <a:rPr lang="es-CO" dirty="0" smtClean="0"/>
              <a:t>al IDSN</a:t>
            </a:r>
            <a:endParaRPr lang="es-CO" dirty="0"/>
          </a:p>
        </p:txBody>
      </p:sp>
      <p:sp>
        <p:nvSpPr>
          <p:cNvPr id="20" name="71 CuadroTexto"/>
          <p:cNvSpPr txBox="1"/>
          <p:nvPr/>
        </p:nvSpPr>
        <p:spPr>
          <a:xfrm>
            <a:off x="1303019" y="756572"/>
            <a:ext cx="10092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Escenarios de atención en Nariño - IDSN</a:t>
            </a:r>
            <a:endParaRPr lang="es-ES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954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4510844"/>
            <a:ext cx="10668000" cy="1443318"/>
          </a:xfrm>
          <a:prstGeom prst="rect">
            <a:avLst/>
          </a:prstGeom>
          <a:solidFill>
            <a:srgbClr val="088D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3" name="TextBox 2"/>
          <p:cNvSpPr txBox="1"/>
          <p:nvPr/>
        </p:nvSpPr>
        <p:spPr>
          <a:xfrm>
            <a:off x="8318305" y="4776132"/>
            <a:ext cx="217893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4200" dirty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Gracias</a:t>
            </a:r>
            <a:endParaRPr lang="es-ES_tradnl" sz="4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charset="0"/>
              <a:ea typeface="Verdana" charset="0"/>
              <a:cs typeface="Verdana" charset="0"/>
            </a:endParaRPr>
          </a:p>
        </p:txBody>
      </p:sp>
      <p:pic>
        <p:nvPicPr>
          <p:cNvPr id="6" name="Picture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777"/>
          <a:stretch/>
        </p:blipFill>
        <p:spPr>
          <a:xfrm>
            <a:off x="9065363" y="5954162"/>
            <a:ext cx="2654496" cy="806722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523999" y="3560469"/>
            <a:ext cx="77876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rgbClr val="0070C0"/>
                </a:solidFill>
              </a:rPr>
              <a:t>Subdirección de salud nutricional, alimentos y bebidas</a:t>
            </a:r>
          </a:p>
          <a:p>
            <a:endParaRPr lang="es-CO" dirty="0">
              <a:solidFill>
                <a:srgbClr val="0070C0"/>
              </a:solidFill>
            </a:endParaRPr>
          </a:p>
          <a:p>
            <a:r>
              <a:rPr lang="es-CO" dirty="0" smtClean="0"/>
              <a:t>Versión: 1 de octubre de 2018 – Adaptada por IDSN 11 de  febrero de 2019</a:t>
            </a:r>
            <a:endParaRPr lang="es-CO" dirty="0"/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B9B6BD61-97CD-9A4D-9168-BED77A171D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9660" y="5982393"/>
            <a:ext cx="4445000" cy="762000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="" xmlns:a16="http://schemas.microsoft.com/office/drawing/2014/main" id="{6371AFFC-B3D9-C843-872A-33D514BF0BEC}"/>
              </a:ext>
            </a:extLst>
          </p:cNvPr>
          <p:cNvGrpSpPr/>
          <p:nvPr/>
        </p:nvGrpSpPr>
        <p:grpSpPr>
          <a:xfrm>
            <a:off x="0" y="6305204"/>
            <a:ext cx="7539644" cy="162096"/>
            <a:chOff x="98367" y="6363394"/>
            <a:chExt cx="7145682" cy="162098"/>
          </a:xfrm>
        </p:grpSpPr>
        <p:sp>
          <p:nvSpPr>
            <p:cNvPr id="9" name="Rectángulo 8">
              <a:extLst>
                <a:ext uri="{FF2B5EF4-FFF2-40B4-BE49-F238E27FC236}">
                  <a16:creationId xmlns="" xmlns:a16="http://schemas.microsoft.com/office/drawing/2014/main" id="{185A16E2-99E7-EA4E-936C-8A8BA2C957C4}"/>
                </a:ext>
              </a:extLst>
            </p:cNvPr>
            <p:cNvSpPr/>
            <p:nvPr/>
          </p:nvSpPr>
          <p:spPr>
            <a:xfrm>
              <a:off x="98367" y="6363394"/>
              <a:ext cx="4630189" cy="162098"/>
            </a:xfrm>
            <a:prstGeom prst="rect">
              <a:avLst/>
            </a:prstGeom>
            <a:solidFill>
              <a:srgbClr val="00A3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="" xmlns:a16="http://schemas.microsoft.com/office/drawing/2014/main" id="{52A8390A-114B-134E-A78B-669670567148}"/>
                </a:ext>
              </a:extLst>
            </p:cNvPr>
            <p:cNvSpPr/>
            <p:nvPr/>
          </p:nvSpPr>
          <p:spPr>
            <a:xfrm>
              <a:off x="4729445" y="6363394"/>
              <a:ext cx="1107948" cy="162098"/>
            </a:xfrm>
            <a:prstGeom prst="rect">
              <a:avLst/>
            </a:prstGeom>
            <a:solidFill>
              <a:srgbClr val="00A3E4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="" xmlns:a16="http://schemas.microsoft.com/office/drawing/2014/main" id="{5D4B6726-C52B-614B-8633-E2CCEA5E5425}"/>
                </a:ext>
              </a:extLst>
            </p:cNvPr>
            <p:cNvSpPr/>
            <p:nvPr/>
          </p:nvSpPr>
          <p:spPr>
            <a:xfrm>
              <a:off x="5837393" y="6363394"/>
              <a:ext cx="937474" cy="162098"/>
            </a:xfrm>
            <a:prstGeom prst="rect">
              <a:avLst/>
            </a:prstGeom>
            <a:solidFill>
              <a:srgbClr val="00A3E4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="" xmlns:a16="http://schemas.microsoft.com/office/drawing/2014/main" id="{272315A2-2F64-D64D-AFE2-7DAD8B0DF350}"/>
                </a:ext>
              </a:extLst>
            </p:cNvPr>
            <p:cNvSpPr/>
            <p:nvPr/>
          </p:nvSpPr>
          <p:spPr>
            <a:xfrm>
              <a:off x="6774867" y="6363394"/>
              <a:ext cx="469182" cy="162098"/>
            </a:xfrm>
            <a:prstGeom prst="rect">
              <a:avLst/>
            </a:prstGeom>
            <a:solidFill>
              <a:srgbClr val="00A3E4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</p:grpSp>
    </p:spTree>
    <p:extLst>
      <p:ext uri="{BB962C8B-B14F-4D97-AF65-F5344CB8AC3E}">
        <p14:creationId xmlns:p14="http://schemas.microsoft.com/office/powerpoint/2010/main" val="170285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6556</TotalTime>
  <Words>1389</Words>
  <Application>Microsoft Office PowerPoint</Application>
  <PresentationFormat>Panorámica</PresentationFormat>
  <Paragraphs>141</Paragraphs>
  <Slides>25</Slides>
  <Notes>18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Verdana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Catalina Maria Cruz Rodriguez</dc:creator>
  <cp:lastModifiedBy>JOSE TOMAS FRANCO CADENA</cp:lastModifiedBy>
  <cp:revision>637</cp:revision>
  <dcterms:created xsi:type="dcterms:W3CDTF">2017-04-05T19:18:25Z</dcterms:created>
  <dcterms:modified xsi:type="dcterms:W3CDTF">2019-06-21T18:43:00Z</dcterms:modified>
</cp:coreProperties>
</file>