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sldIdLst>
    <p:sldId id="256" r:id="rId2"/>
    <p:sldId id="257" r:id="rId3"/>
    <p:sldId id="275" r:id="rId4"/>
    <p:sldId id="265" r:id="rId5"/>
    <p:sldId id="276" r:id="rId6"/>
    <p:sldId id="277" r:id="rId7"/>
    <p:sldId id="278" r:id="rId8"/>
    <p:sldId id="261" r:id="rId9"/>
    <p:sldId id="279" r:id="rId10"/>
    <p:sldId id="280" r:id="rId11"/>
    <p:sldId id="281" r:id="rId12"/>
    <p:sldId id="282" r:id="rId13"/>
    <p:sldId id="263" r:id="rId14"/>
    <p:sldId id="283" r:id="rId15"/>
    <p:sldId id="284" r:id="rId16"/>
    <p:sldId id="285" r:id="rId17"/>
    <p:sldId id="286" r:id="rId18"/>
    <p:sldId id="287" r:id="rId19"/>
    <p:sldId id="288" r:id="rId20"/>
    <p:sldId id="289" r:id="rId21"/>
    <p:sldId id="290" r:id="rId22"/>
    <p:sldId id="291" r:id="rId23"/>
    <p:sldId id="292" r:id="rId24"/>
    <p:sldId id="293" r:id="rId25"/>
    <p:sldId id="294" r:id="rId26"/>
    <p:sldId id="295" r:id="rId27"/>
    <p:sldId id="296" r:id="rId28"/>
    <p:sldId id="297" r:id="rId29"/>
    <p:sldId id="298" r:id="rId30"/>
    <p:sldId id="269" r:id="rId31"/>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80" autoAdjust="0"/>
    <p:restoredTop sz="94660"/>
  </p:normalViewPr>
  <p:slideViewPr>
    <p:cSldViewPr snapToGrid="0">
      <p:cViewPr varScale="1">
        <p:scale>
          <a:sx n="92" d="100"/>
          <a:sy n="92" d="100"/>
        </p:scale>
        <p:origin x="13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95B9D1-3CC2-4263-8495-9645DFD64434}" type="doc">
      <dgm:prSet loTypeId="urn:microsoft.com/office/officeart/2005/8/layout/vList3" loCatId="list" qsTypeId="urn:microsoft.com/office/officeart/2005/8/quickstyle/simple1" qsCatId="simple" csTypeId="urn:microsoft.com/office/officeart/2005/8/colors/accent1_2" csCatId="accent1" phldr="1"/>
      <dgm:spPr/>
    </dgm:pt>
    <dgm:pt modelId="{B5EBC4C8-118A-45BA-A12B-7E3C5562C1AA}">
      <dgm:prSet phldrT="[Texto]" custT="1"/>
      <dgm:spPr>
        <a:solidFill>
          <a:schemeClr val="bg1"/>
        </a:solidFill>
        <a:ln>
          <a:solidFill>
            <a:schemeClr val="accent6">
              <a:lumMod val="75000"/>
            </a:schemeClr>
          </a:solidFill>
        </a:ln>
      </dgm:spPr>
      <dgm:t>
        <a:bodyPr/>
        <a:lstStyle/>
        <a:p>
          <a:r>
            <a:rPr lang="es-ES" sz="1800" b="1" kern="1200" dirty="0" smtClean="0">
              <a:solidFill>
                <a:schemeClr val="tx1"/>
              </a:solidFill>
              <a:latin typeface="Century Gothic" panose="020B0502020202020204" pitchFamily="34" charset="0"/>
            </a:rPr>
            <a:t>Síntomas: </a:t>
          </a:r>
          <a:r>
            <a:rPr lang="es-ES" sz="1800" kern="1200" dirty="0" smtClean="0">
              <a:solidFill>
                <a:schemeClr val="tx1"/>
              </a:solidFill>
              <a:latin typeface="Century Gothic" panose="020B0502020202020204" pitchFamily="34" charset="0"/>
            </a:rPr>
            <a:t>disnea, cianosis, ortopnea, cefalea, hipotensión, ingurgitación yugular y signos de falla cardiaca congestiva. </a:t>
          </a:r>
          <a:endParaRPr lang="es-CO" sz="1800" kern="1200" dirty="0">
            <a:solidFill>
              <a:schemeClr val="tx1"/>
            </a:solidFill>
            <a:latin typeface="Century Gothic" panose="020B0502020202020204" pitchFamily="34" charset="0"/>
            <a:ea typeface="+mn-ea"/>
            <a:cs typeface="+mn-cs"/>
          </a:endParaRPr>
        </a:p>
      </dgm:t>
    </dgm:pt>
    <dgm:pt modelId="{CF95A039-5F70-4FBB-A305-FFF8F6476367}" type="parTrans" cxnId="{1100060F-33B1-484A-85C1-EEF6D88D4EF1}">
      <dgm:prSet/>
      <dgm:spPr/>
      <dgm:t>
        <a:bodyPr/>
        <a:lstStyle/>
        <a:p>
          <a:endParaRPr lang="es-CO"/>
        </a:p>
      </dgm:t>
    </dgm:pt>
    <dgm:pt modelId="{C4B2CD8B-A191-4D21-8871-4C4EED291D61}" type="sibTrans" cxnId="{1100060F-33B1-484A-85C1-EEF6D88D4EF1}">
      <dgm:prSet/>
      <dgm:spPr/>
      <dgm:t>
        <a:bodyPr/>
        <a:lstStyle/>
        <a:p>
          <a:endParaRPr lang="es-CO"/>
        </a:p>
      </dgm:t>
    </dgm:pt>
    <dgm:pt modelId="{9E9B704D-F302-4960-82EE-12FED17EA3B6}">
      <dgm:prSet custT="1"/>
      <dgm:spPr>
        <a:solidFill>
          <a:schemeClr val="bg1"/>
        </a:solidFill>
        <a:ln>
          <a:solidFill>
            <a:schemeClr val="accent6">
              <a:lumMod val="75000"/>
            </a:schemeClr>
          </a:solidFill>
        </a:ln>
      </dgm:spPr>
      <dgm:t>
        <a:bodyPr/>
        <a:lstStyle/>
        <a:p>
          <a:r>
            <a:rPr lang="es-ES" sz="1800" b="1" kern="1200" dirty="0" smtClean="0">
              <a:solidFill>
                <a:schemeClr val="tx1"/>
              </a:solidFill>
              <a:latin typeface="Century Gothic" panose="020B0502020202020204" pitchFamily="34" charset="0"/>
            </a:rPr>
            <a:t>Manejo: </a:t>
          </a:r>
          <a:r>
            <a:rPr lang="es-ES" sz="1800" kern="1200" dirty="0" smtClean="0">
              <a:solidFill>
                <a:schemeClr val="tx1"/>
              </a:solidFill>
              <a:latin typeface="Century Gothic" panose="020B0502020202020204" pitchFamily="34" charset="0"/>
            </a:rPr>
            <a:t>dirigido a extraer el exceso de volumen del paciente con diuréticos. </a:t>
          </a:r>
          <a:endParaRPr lang="es-CO" sz="1800" kern="1200" dirty="0">
            <a:solidFill>
              <a:schemeClr val="tx1"/>
            </a:solidFill>
            <a:latin typeface="Century Gothic" panose="020B0502020202020204" pitchFamily="34" charset="0"/>
            <a:ea typeface="+mn-ea"/>
            <a:cs typeface="+mn-cs"/>
          </a:endParaRPr>
        </a:p>
      </dgm:t>
    </dgm:pt>
    <dgm:pt modelId="{9EFDCABB-51B2-49EE-93F7-EB6AB29E2EF9}" type="sibTrans" cxnId="{290D290B-CE0C-4378-AF69-8D2CC54F95E9}">
      <dgm:prSet/>
      <dgm:spPr/>
      <dgm:t>
        <a:bodyPr/>
        <a:lstStyle/>
        <a:p>
          <a:endParaRPr lang="es-CO"/>
        </a:p>
      </dgm:t>
    </dgm:pt>
    <dgm:pt modelId="{0FD1EC54-15D4-4971-916A-CA22CE9A16F3}" type="parTrans" cxnId="{290D290B-CE0C-4378-AF69-8D2CC54F95E9}">
      <dgm:prSet/>
      <dgm:spPr/>
      <dgm:t>
        <a:bodyPr/>
        <a:lstStyle/>
        <a:p>
          <a:endParaRPr lang="es-CO"/>
        </a:p>
      </dgm:t>
    </dgm:pt>
    <dgm:pt modelId="{AE0DBDAA-0A5A-4374-9692-C73E8FF88111}">
      <dgm:prSet phldrT="[Texto]" custT="1"/>
      <dgm:spPr>
        <a:solidFill>
          <a:schemeClr val="bg1"/>
        </a:solidFill>
        <a:ln>
          <a:solidFill>
            <a:schemeClr val="accent6">
              <a:lumMod val="75000"/>
            </a:schemeClr>
          </a:solidFill>
        </a:ln>
      </dgm:spPr>
      <dgm:t>
        <a:bodyPr/>
        <a:lstStyle/>
        <a:p>
          <a:r>
            <a:rPr lang="es-ES" sz="1800" b="1" kern="1200" dirty="0" smtClean="0">
              <a:solidFill>
                <a:schemeClr val="tx1"/>
              </a:solidFill>
              <a:latin typeface="Century Gothic" panose="020B0502020202020204" pitchFamily="34" charset="0"/>
            </a:rPr>
            <a:t>Prevención: </a:t>
          </a:r>
          <a:r>
            <a:rPr lang="es-ES" sz="1800" kern="1200" dirty="0" smtClean="0">
              <a:solidFill>
                <a:schemeClr val="tx1"/>
              </a:solidFill>
              <a:latin typeface="Century Gothic" panose="020B0502020202020204" pitchFamily="34" charset="0"/>
            </a:rPr>
            <a:t>Premedicar los paciente con riesgo con diuréticos. </a:t>
          </a:r>
          <a:endParaRPr lang="es-CO" sz="2300" kern="1200" dirty="0">
            <a:solidFill>
              <a:schemeClr val="tx1"/>
            </a:solidFill>
          </a:endParaRPr>
        </a:p>
      </dgm:t>
    </dgm:pt>
    <dgm:pt modelId="{198CBC0D-ED9B-4FC7-9288-7F9F28E09988}" type="sibTrans" cxnId="{1003F4E7-A313-44CA-99FB-A66B6AD00DE9}">
      <dgm:prSet/>
      <dgm:spPr/>
      <dgm:t>
        <a:bodyPr/>
        <a:lstStyle/>
        <a:p>
          <a:endParaRPr lang="es-CO"/>
        </a:p>
      </dgm:t>
    </dgm:pt>
    <dgm:pt modelId="{AFFDB6BF-42D9-4FA2-9716-40FAD9431306}" type="parTrans" cxnId="{1003F4E7-A313-44CA-99FB-A66B6AD00DE9}">
      <dgm:prSet/>
      <dgm:spPr/>
      <dgm:t>
        <a:bodyPr/>
        <a:lstStyle/>
        <a:p>
          <a:endParaRPr lang="es-CO"/>
        </a:p>
      </dgm:t>
    </dgm:pt>
    <dgm:pt modelId="{5F7C41C6-C7AE-4282-8AB7-82E5346A82A9}" type="pres">
      <dgm:prSet presAssocID="{E995B9D1-3CC2-4263-8495-9645DFD64434}" presName="linearFlow" presStyleCnt="0">
        <dgm:presLayoutVars>
          <dgm:dir/>
          <dgm:resizeHandles val="exact"/>
        </dgm:presLayoutVars>
      </dgm:prSet>
      <dgm:spPr/>
    </dgm:pt>
    <dgm:pt modelId="{DBEFD209-5569-44BE-AF82-8A9900F50A66}" type="pres">
      <dgm:prSet presAssocID="{B5EBC4C8-118A-45BA-A12B-7E3C5562C1AA}" presName="composite" presStyleCnt="0"/>
      <dgm:spPr/>
    </dgm:pt>
    <dgm:pt modelId="{9969DABD-F1C8-4698-BB3D-ED5D01CEFA3C}" type="pres">
      <dgm:prSet presAssocID="{B5EBC4C8-118A-45BA-A12B-7E3C5562C1AA}" presName="imgShp" presStyleLbl="fgImgPlace1" presStyleIdx="0" presStyleCnt="3"/>
      <dgm:spPr>
        <a:solidFill>
          <a:schemeClr val="accent1"/>
        </a:solidFill>
        <a:ln>
          <a:solidFill>
            <a:schemeClr val="accent1"/>
          </a:solidFill>
        </a:ln>
      </dgm:spPr>
    </dgm:pt>
    <dgm:pt modelId="{EFA1B3FA-1945-4884-B54F-9D662697F6F7}" type="pres">
      <dgm:prSet presAssocID="{B5EBC4C8-118A-45BA-A12B-7E3C5562C1AA}" presName="txShp" presStyleLbl="node1" presStyleIdx="0" presStyleCnt="3">
        <dgm:presLayoutVars>
          <dgm:bulletEnabled val="1"/>
        </dgm:presLayoutVars>
      </dgm:prSet>
      <dgm:spPr/>
      <dgm:t>
        <a:bodyPr/>
        <a:lstStyle/>
        <a:p>
          <a:endParaRPr lang="es-CO"/>
        </a:p>
      </dgm:t>
    </dgm:pt>
    <dgm:pt modelId="{7CF32F60-A744-4D0D-8908-CB77ABA2E74F}" type="pres">
      <dgm:prSet presAssocID="{C4B2CD8B-A191-4D21-8871-4C4EED291D61}" presName="spacing" presStyleCnt="0"/>
      <dgm:spPr/>
    </dgm:pt>
    <dgm:pt modelId="{7163B197-782C-4B00-BB01-B3B996F09544}" type="pres">
      <dgm:prSet presAssocID="{9E9B704D-F302-4960-82EE-12FED17EA3B6}" presName="composite" presStyleCnt="0"/>
      <dgm:spPr/>
    </dgm:pt>
    <dgm:pt modelId="{6B66452F-3E06-40A7-99BD-09DE2218BACB}" type="pres">
      <dgm:prSet presAssocID="{9E9B704D-F302-4960-82EE-12FED17EA3B6}" presName="imgShp" presStyleLbl="fgImgPlace1" presStyleIdx="1" presStyleCnt="3"/>
      <dgm:spPr>
        <a:solidFill>
          <a:schemeClr val="accent1"/>
        </a:solidFill>
        <a:ln>
          <a:solidFill>
            <a:srgbClr val="00B0F0"/>
          </a:solidFill>
        </a:ln>
      </dgm:spPr>
    </dgm:pt>
    <dgm:pt modelId="{A1C379A7-49AB-4E09-8D48-89F8830E9476}" type="pres">
      <dgm:prSet presAssocID="{9E9B704D-F302-4960-82EE-12FED17EA3B6}" presName="txShp" presStyleLbl="node1" presStyleIdx="1" presStyleCnt="3">
        <dgm:presLayoutVars>
          <dgm:bulletEnabled val="1"/>
        </dgm:presLayoutVars>
      </dgm:prSet>
      <dgm:spPr/>
      <dgm:t>
        <a:bodyPr/>
        <a:lstStyle/>
        <a:p>
          <a:endParaRPr lang="es-CO"/>
        </a:p>
      </dgm:t>
    </dgm:pt>
    <dgm:pt modelId="{FC4885BE-1469-4E56-88C3-D29DE751E4D7}" type="pres">
      <dgm:prSet presAssocID="{9EFDCABB-51B2-49EE-93F7-EB6AB29E2EF9}" presName="spacing" presStyleCnt="0"/>
      <dgm:spPr/>
    </dgm:pt>
    <dgm:pt modelId="{CEE023A5-E3A5-4AA8-82BC-1E108E58E016}" type="pres">
      <dgm:prSet presAssocID="{AE0DBDAA-0A5A-4374-9692-C73E8FF88111}" presName="composite" presStyleCnt="0"/>
      <dgm:spPr/>
    </dgm:pt>
    <dgm:pt modelId="{2271BCB0-779D-41EE-A637-26F0B4CB0E5E}" type="pres">
      <dgm:prSet presAssocID="{AE0DBDAA-0A5A-4374-9692-C73E8FF88111}" presName="imgShp" presStyleLbl="fgImgPlace1" presStyleIdx="2" presStyleCnt="3"/>
      <dgm:spPr>
        <a:solidFill>
          <a:schemeClr val="accent1"/>
        </a:solidFill>
        <a:ln>
          <a:solidFill>
            <a:srgbClr val="00B0F0"/>
          </a:solidFill>
        </a:ln>
      </dgm:spPr>
    </dgm:pt>
    <dgm:pt modelId="{76457810-0603-452E-9280-C44DEECDFB36}" type="pres">
      <dgm:prSet presAssocID="{AE0DBDAA-0A5A-4374-9692-C73E8FF88111}" presName="txShp" presStyleLbl="node1" presStyleIdx="2" presStyleCnt="3">
        <dgm:presLayoutVars>
          <dgm:bulletEnabled val="1"/>
        </dgm:presLayoutVars>
      </dgm:prSet>
      <dgm:spPr/>
      <dgm:t>
        <a:bodyPr/>
        <a:lstStyle/>
        <a:p>
          <a:endParaRPr lang="es-CO"/>
        </a:p>
      </dgm:t>
    </dgm:pt>
  </dgm:ptLst>
  <dgm:cxnLst>
    <dgm:cxn modelId="{1100060F-33B1-484A-85C1-EEF6D88D4EF1}" srcId="{E995B9D1-3CC2-4263-8495-9645DFD64434}" destId="{B5EBC4C8-118A-45BA-A12B-7E3C5562C1AA}" srcOrd="0" destOrd="0" parTransId="{CF95A039-5F70-4FBB-A305-FFF8F6476367}" sibTransId="{C4B2CD8B-A191-4D21-8871-4C4EED291D61}"/>
    <dgm:cxn modelId="{9E226C51-427B-4543-9142-B1A5C6388E82}" type="presOf" srcId="{B5EBC4C8-118A-45BA-A12B-7E3C5562C1AA}" destId="{EFA1B3FA-1945-4884-B54F-9D662697F6F7}" srcOrd="0" destOrd="0" presId="urn:microsoft.com/office/officeart/2005/8/layout/vList3"/>
    <dgm:cxn modelId="{C540582F-EB09-46A9-B22C-CD206667FDE4}" type="presOf" srcId="{AE0DBDAA-0A5A-4374-9692-C73E8FF88111}" destId="{76457810-0603-452E-9280-C44DEECDFB36}" srcOrd="0" destOrd="0" presId="urn:microsoft.com/office/officeart/2005/8/layout/vList3"/>
    <dgm:cxn modelId="{1003F4E7-A313-44CA-99FB-A66B6AD00DE9}" srcId="{E995B9D1-3CC2-4263-8495-9645DFD64434}" destId="{AE0DBDAA-0A5A-4374-9692-C73E8FF88111}" srcOrd="2" destOrd="0" parTransId="{AFFDB6BF-42D9-4FA2-9716-40FAD9431306}" sibTransId="{198CBC0D-ED9B-4FC7-9288-7F9F28E09988}"/>
    <dgm:cxn modelId="{F4C97354-8783-4EFD-946C-F39BC6C9FEF2}" type="presOf" srcId="{9E9B704D-F302-4960-82EE-12FED17EA3B6}" destId="{A1C379A7-49AB-4E09-8D48-89F8830E9476}" srcOrd="0" destOrd="0" presId="urn:microsoft.com/office/officeart/2005/8/layout/vList3"/>
    <dgm:cxn modelId="{290D290B-CE0C-4378-AF69-8D2CC54F95E9}" srcId="{E995B9D1-3CC2-4263-8495-9645DFD64434}" destId="{9E9B704D-F302-4960-82EE-12FED17EA3B6}" srcOrd="1" destOrd="0" parTransId="{0FD1EC54-15D4-4971-916A-CA22CE9A16F3}" sibTransId="{9EFDCABB-51B2-49EE-93F7-EB6AB29E2EF9}"/>
    <dgm:cxn modelId="{0AF83441-EC0F-475C-AAD7-D735A3B49B41}" type="presOf" srcId="{E995B9D1-3CC2-4263-8495-9645DFD64434}" destId="{5F7C41C6-C7AE-4282-8AB7-82E5346A82A9}" srcOrd="0" destOrd="0" presId="urn:microsoft.com/office/officeart/2005/8/layout/vList3"/>
    <dgm:cxn modelId="{7A2A0C33-7F7E-44E9-ABCA-699AA90E4130}" type="presParOf" srcId="{5F7C41C6-C7AE-4282-8AB7-82E5346A82A9}" destId="{DBEFD209-5569-44BE-AF82-8A9900F50A66}" srcOrd="0" destOrd="0" presId="urn:microsoft.com/office/officeart/2005/8/layout/vList3"/>
    <dgm:cxn modelId="{21F6D876-D4E8-4C3E-95EF-D167B2E26B16}" type="presParOf" srcId="{DBEFD209-5569-44BE-AF82-8A9900F50A66}" destId="{9969DABD-F1C8-4698-BB3D-ED5D01CEFA3C}" srcOrd="0" destOrd="0" presId="urn:microsoft.com/office/officeart/2005/8/layout/vList3"/>
    <dgm:cxn modelId="{C230D4FB-2375-4BD9-898B-ECA6BFE2480B}" type="presParOf" srcId="{DBEFD209-5569-44BE-AF82-8A9900F50A66}" destId="{EFA1B3FA-1945-4884-B54F-9D662697F6F7}" srcOrd="1" destOrd="0" presId="urn:microsoft.com/office/officeart/2005/8/layout/vList3"/>
    <dgm:cxn modelId="{9D63A25D-3305-4CBD-8E12-90C1F61A9BA7}" type="presParOf" srcId="{5F7C41C6-C7AE-4282-8AB7-82E5346A82A9}" destId="{7CF32F60-A744-4D0D-8908-CB77ABA2E74F}" srcOrd="1" destOrd="0" presId="urn:microsoft.com/office/officeart/2005/8/layout/vList3"/>
    <dgm:cxn modelId="{C826D456-096D-4D1D-92CA-C0DEDE306BDA}" type="presParOf" srcId="{5F7C41C6-C7AE-4282-8AB7-82E5346A82A9}" destId="{7163B197-782C-4B00-BB01-B3B996F09544}" srcOrd="2" destOrd="0" presId="urn:microsoft.com/office/officeart/2005/8/layout/vList3"/>
    <dgm:cxn modelId="{B31753F5-0C9A-4FD4-A741-A6BB338D8E92}" type="presParOf" srcId="{7163B197-782C-4B00-BB01-B3B996F09544}" destId="{6B66452F-3E06-40A7-99BD-09DE2218BACB}" srcOrd="0" destOrd="0" presId="urn:microsoft.com/office/officeart/2005/8/layout/vList3"/>
    <dgm:cxn modelId="{0B1869DB-D68A-4AEE-8E1F-09C4DCBDD6C5}" type="presParOf" srcId="{7163B197-782C-4B00-BB01-B3B996F09544}" destId="{A1C379A7-49AB-4E09-8D48-89F8830E9476}" srcOrd="1" destOrd="0" presId="urn:microsoft.com/office/officeart/2005/8/layout/vList3"/>
    <dgm:cxn modelId="{41DF27AD-A28C-4711-BC00-223A9D3ACD16}" type="presParOf" srcId="{5F7C41C6-C7AE-4282-8AB7-82E5346A82A9}" destId="{FC4885BE-1469-4E56-88C3-D29DE751E4D7}" srcOrd="3" destOrd="0" presId="urn:microsoft.com/office/officeart/2005/8/layout/vList3"/>
    <dgm:cxn modelId="{5B2F1A39-897E-4FD1-A6CB-FDCD441C20D5}" type="presParOf" srcId="{5F7C41C6-C7AE-4282-8AB7-82E5346A82A9}" destId="{CEE023A5-E3A5-4AA8-82BC-1E108E58E016}" srcOrd="4" destOrd="0" presId="urn:microsoft.com/office/officeart/2005/8/layout/vList3"/>
    <dgm:cxn modelId="{47996D1D-60D8-4EC5-8392-A8F19F5199E2}" type="presParOf" srcId="{CEE023A5-E3A5-4AA8-82BC-1E108E58E016}" destId="{2271BCB0-779D-41EE-A637-26F0B4CB0E5E}" srcOrd="0" destOrd="0" presId="urn:microsoft.com/office/officeart/2005/8/layout/vList3"/>
    <dgm:cxn modelId="{25476C94-7C2E-42AD-812F-AD5980D0C05F}" type="presParOf" srcId="{CEE023A5-E3A5-4AA8-82BC-1E108E58E016}" destId="{76457810-0603-452E-9280-C44DEECDFB36}"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B33F71DC-3789-4EEE-8682-C54E035F37BA}" type="datetimeFigureOut">
              <a:rPr lang="es-CO" smtClean="0"/>
              <a:t>29/09/2023</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E0C5AF64-E13F-4C20-9870-914993368EEB}" type="slidenum">
              <a:rPr lang="es-CO" smtClean="0"/>
              <a:t>‹Nº›</a:t>
            </a:fld>
            <a:endParaRPr lang="es-CO" dirty="0"/>
          </a:p>
        </p:txBody>
      </p:sp>
    </p:spTree>
    <p:extLst>
      <p:ext uri="{BB962C8B-B14F-4D97-AF65-F5344CB8AC3E}">
        <p14:creationId xmlns:p14="http://schemas.microsoft.com/office/powerpoint/2010/main" val="1180537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33F71DC-3789-4EEE-8682-C54E035F37BA}" type="datetimeFigureOut">
              <a:rPr lang="es-CO" smtClean="0"/>
              <a:t>29/09/2023</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E0C5AF64-E13F-4C20-9870-914993368EEB}" type="slidenum">
              <a:rPr lang="es-CO" smtClean="0"/>
              <a:t>‹Nº›</a:t>
            </a:fld>
            <a:endParaRPr lang="es-CO" dirty="0"/>
          </a:p>
        </p:txBody>
      </p:sp>
    </p:spTree>
    <p:extLst>
      <p:ext uri="{BB962C8B-B14F-4D97-AF65-F5344CB8AC3E}">
        <p14:creationId xmlns:p14="http://schemas.microsoft.com/office/powerpoint/2010/main" val="373059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33F71DC-3789-4EEE-8682-C54E035F37BA}" type="datetimeFigureOut">
              <a:rPr lang="es-CO" smtClean="0"/>
              <a:t>29/09/2023</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E0C5AF64-E13F-4C20-9870-914993368EEB}" type="slidenum">
              <a:rPr lang="es-CO" smtClean="0"/>
              <a:t>‹Nº›</a:t>
            </a:fld>
            <a:endParaRPr lang="es-CO" dirty="0"/>
          </a:p>
        </p:txBody>
      </p:sp>
    </p:spTree>
    <p:extLst>
      <p:ext uri="{BB962C8B-B14F-4D97-AF65-F5344CB8AC3E}">
        <p14:creationId xmlns:p14="http://schemas.microsoft.com/office/powerpoint/2010/main" val="3613660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B33F71DC-3789-4EEE-8682-C54E035F37BA}" type="datetimeFigureOut">
              <a:rPr lang="es-CO" smtClean="0"/>
              <a:t>29/09/2023</a:t>
            </a:fld>
            <a:endParaRPr lang="es-CO" dirty="0"/>
          </a:p>
        </p:txBody>
      </p:sp>
      <p:sp>
        <p:nvSpPr>
          <p:cNvPr id="6" name="Footer Placeholder 5"/>
          <p:cNvSpPr>
            <a:spLocks noGrp="1"/>
          </p:cNvSpPr>
          <p:nvPr>
            <p:ph type="ftr" sz="quarter" idx="11"/>
          </p:nvPr>
        </p:nvSpPr>
        <p:spPr/>
        <p:txBody>
          <a:bodyPr/>
          <a:lstStyle/>
          <a:p>
            <a:endParaRPr lang="es-CO" dirty="0"/>
          </a:p>
        </p:txBody>
      </p:sp>
      <p:sp>
        <p:nvSpPr>
          <p:cNvPr id="7" name="Slide Number Placeholder 6"/>
          <p:cNvSpPr>
            <a:spLocks noGrp="1"/>
          </p:cNvSpPr>
          <p:nvPr>
            <p:ph type="sldNum" sz="quarter" idx="12"/>
          </p:nvPr>
        </p:nvSpPr>
        <p:spPr/>
        <p:txBody>
          <a:bodyPr/>
          <a:lstStyle/>
          <a:p>
            <a:fld id="{E0C5AF64-E13F-4C20-9870-914993368EEB}" type="slidenum">
              <a:rPr lang="es-CO" smtClean="0"/>
              <a:t>‹Nº›</a:t>
            </a:fld>
            <a:endParaRPr lang="es-CO" dirty="0"/>
          </a:p>
        </p:txBody>
      </p:sp>
    </p:spTree>
    <p:extLst>
      <p:ext uri="{BB962C8B-B14F-4D97-AF65-F5344CB8AC3E}">
        <p14:creationId xmlns:p14="http://schemas.microsoft.com/office/powerpoint/2010/main" val="1770254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33F71DC-3789-4EEE-8682-C54E035F37BA}" type="datetimeFigureOut">
              <a:rPr lang="es-CO" smtClean="0"/>
              <a:t>29/09/2023</a:t>
            </a:fld>
            <a:endParaRPr lang="es-CO" dirty="0"/>
          </a:p>
        </p:txBody>
      </p:sp>
      <p:sp>
        <p:nvSpPr>
          <p:cNvPr id="8" name="Footer Placeholder 7"/>
          <p:cNvSpPr>
            <a:spLocks noGrp="1"/>
          </p:cNvSpPr>
          <p:nvPr>
            <p:ph type="ftr" sz="quarter" idx="11"/>
          </p:nvPr>
        </p:nvSpPr>
        <p:spPr/>
        <p:txBody>
          <a:bodyPr/>
          <a:lstStyle/>
          <a:p>
            <a:endParaRPr lang="es-CO" dirty="0"/>
          </a:p>
        </p:txBody>
      </p:sp>
      <p:sp>
        <p:nvSpPr>
          <p:cNvPr id="9" name="Slide Number Placeholder 8"/>
          <p:cNvSpPr>
            <a:spLocks noGrp="1"/>
          </p:cNvSpPr>
          <p:nvPr>
            <p:ph type="sldNum" sz="quarter" idx="12"/>
          </p:nvPr>
        </p:nvSpPr>
        <p:spPr/>
        <p:txBody>
          <a:bodyPr/>
          <a:lstStyle/>
          <a:p>
            <a:fld id="{E0C5AF64-E13F-4C20-9870-914993368EEB}" type="slidenum">
              <a:rPr lang="es-CO" smtClean="0"/>
              <a:t>‹Nº›</a:t>
            </a:fld>
            <a:endParaRPr lang="es-CO" dirty="0"/>
          </a:p>
        </p:txBody>
      </p:sp>
    </p:spTree>
    <p:extLst>
      <p:ext uri="{BB962C8B-B14F-4D97-AF65-F5344CB8AC3E}">
        <p14:creationId xmlns:p14="http://schemas.microsoft.com/office/powerpoint/2010/main" val="1386804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33F71DC-3789-4EEE-8682-C54E035F37BA}" type="datetimeFigureOut">
              <a:rPr lang="es-CO" smtClean="0"/>
              <a:t>29/09/2023</a:t>
            </a:fld>
            <a:endParaRPr lang="es-CO" dirty="0"/>
          </a:p>
        </p:txBody>
      </p:sp>
      <p:sp>
        <p:nvSpPr>
          <p:cNvPr id="4" name="Footer Placeholder 3"/>
          <p:cNvSpPr>
            <a:spLocks noGrp="1"/>
          </p:cNvSpPr>
          <p:nvPr>
            <p:ph type="ftr" sz="quarter" idx="11"/>
          </p:nvPr>
        </p:nvSpPr>
        <p:spPr/>
        <p:txBody>
          <a:bodyPr/>
          <a:lstStyle/>
          <a:p>
            <a:endParaRPr lang="es-CO" dirty="0"/>
          </a:p>
        </p:txBody>
      </p:sp>
      <p:sp>
        <p:nvSpPr>
          <p:cNvPr id="5" name="Slide Number Placeholder 4"/>
          <p:cNvSpPr>
            <a:spLocks noGrp="1"/>
          </p:cNvSpPr>
          <p:nvPr>
            <p:ph type="sldNum" sz="quarter" idx="12"/>
          </p:nvPr>
        </p:nvSpPr>
        <p:spPr/>
        <p:txBody>
          <a:bodyPr/>
          <a:lstStyle/>
          <a:p>
            <a:fld id="{E0C5AF64-E13F-4C20-9870-914993368EEB}" type="slidenum">
              <a:rPr lang="es-CO" smtClean="0"/>
              <a:t>‹Nº›</a:t>
            </a:fld>
            <a:endParaRPr lang="es-CO" dirty="0"/>
          </a:p>
        </p:txBody>
      </p:sp>
    </p:spTree>
    <p:extLst>
      <p:ext uri="{BB962C8B-B14F-4D97-AF65-F5344CB8AC3E}">
        <p14:creationId xmlns:p14="http://schemas.microsoft.com/office/powerpoint/2010/main" val="839093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3F71DC-3789-4EEE-8682-C54E035F37BA}" type="datetimeFigureOut">
              <a:rPr lang="es-CO" smtClean="0"/>
              <a:t>29/09/2023</a:t>
            </a:fld>
            <a:endParaRPr lang="es-CO" dirty="0"/>
          </a:p>
        </p:txBody>
      </p:sp>
      <p:sp>
        <p:nvSpPr>
          <p:cNvPr id="3" name="Footer Placeholder 2"/>
          <p:cNvSpPr>
            <a:spLocks noGrp="1"/>
          </p:cNvSpPr>
          <p:nvPr>
            <p:ph type="ftr" sz="quarter" idx="11"/>
          </p:nvPr>
        </p:nvSpPr>
        <p:spPr/>
        <p:txBody>
          <a:bodyPr/>
          <a:lstStyle/>
          <a:p>
            <a:endParaRPr lang="es-CO" dirty="0"/>
          </a:p>
        </p:txBody>
      </p:sp>
      <p:sp>
        <p:nvSpPr>
          <p:cNvPr id="4" name="Slide Number Placeholder 3"/>
          <p:cNvSpPr>
            <a:spLocks noGrp="1"/>
          </p:cNvSpPr>
          <p:nvPr>
            <p:ph type="sldNum" sz="quarter" idx="12"/>
          </p:nvPr>
        </p:nvSpPr>
        <p:spPr/>
        <p:txBody>
          <a:bodyPr/>
          <a:lstStyle/>
          <a:p>
            <a:fld id="{E0C5AF64-E13F-4C20-9870-914993368EEB}" type="slidenum">
              <a:rPr lang="es-CO" smtClean="0"/>
              <a:t>‹Nº›</a:t>
            </a:fld>
            <a:endParaRPr lang="es-CO" dirty="0"/>
          </a:p>
        </p:txBody>
      </p:sp>
    </p:spTree>
    <p:extLst>
      <p:ext uri="{BB962C8B-B14F-4D97-AF65-F5344CB8AC3E}">
        <p14:creationId xmlns:p14="http://schemas.microsoft.com/office/powerpoint/2010/main" val="2832364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33F71DC-3789-4EEE-8682-C54E035F37BA}" type="datetimeFigureOut">
              <a:rPr lang="es-CO" smtClean="0"/>
              <a:t>29/09/2023</a:t>
            </a:fld>
            <a:endParaRPr lang="es-CO" dirty="0"/>
          </a:p>
        </p:txBody>
      </p:sp>
      <p:sp>
        <p:nvSpPr>
          <p:cNvPr id="6" name="Footer Placeholder 5"/>
          <p:cNvSpPr>
            <a:spLocks noGrp="1"/>
          </p:cNvSpPr>
          <p:nvPr>
            <p:ph type="ftr" sz="quarter" idx="11"/>
          </p:nvPr>
        </p:nvSpPr>
        <p:spPr/>
        <p:txBody>
          <a:bodyPr/>
          <a:lstStyle/>
          <a:p>
            <a:endParaRPr lang="es-CO" dirty="0"/>
          </a:p>
        </p:txBody>
      </p:sp>
      <p:sp>
        <p:nvSpPr>
          <p:cNvPr id="7" name="Slide Number Placeholder 6"/>
          <p:cNvSpPr>
            <a:spLocks noGrp="1"/>
          </p:cNvSpPr>
          <p:nvPr>
            <p:ph type="sldNum" sz="quarter" idx="12"/>
          </p:nvPr>
        </p:nvSpPr>
        <p:spPr/>
        <p:txBody>
          <a:bodyPr/>
          <a:lstStyle/>
          <a:p>
            <a:fld id="{E0C5AF64-E13F-4C20-9870-914993368EEB}" type="slidenum">
              <a:rPr lang="es-CO" smtClean="0"/>
              <a:t>‹Nº›</a:t>
            </a:fld>
            <a:endParaRPr lang="es-CO" dirty="0"/>
          </a:p>
        </p:txBody>
      </p:sp>
    </p:spTree>
    <p:extLst>
      <p:ext uri="{BB962C8B-B14F-4D97-AF65-F5344CB8AC3E}">
        <p14:creationId xmlns:p14="http://schemas.microsoft.com/office/powerpoint/2010/main" val="2903716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smtClean="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33F71DC-3789-4EEE-8682-C54E035F37BA}" type="datetimeFigureOut">
              <a:rPr lang="es-CO" smtClean="0"/>
              <a:t>29/09/2023</a:t>
            </a:fld>
            <a:endParaRPr lang="es-CO" dirty="0"/>
          </a:p>
        </p:txBody>
      </p:sp>
      <p:sp>
        <p:nvSpPr>
          <p:cNvPr id="6" name="Footer Placeholder 5"/>
          <p:cNvSpPr>
            <a:spLocks noGrp="1"/>
          </p:cNvSpPr>
          <p:nvPr>
            <p:ph type="ftr" sz="quarter" idx="11"/>
          </p:nvPr>
        </p:nvSpPr>
        <p:spPr/>
        <p:txBody>
          <a:bodyPr/>
          <a:lstStyle/>
          <a:p>
            <a:endParaRPr lang="es-CO" dirty="0"/>
          </a:p>
        </p:txBody>
      </p:sp>
      <p:sp>
        <p:nvSpPr>
          <p:cNvPr id="7" name="Slide Number Placeholder 6"/>
          <p:cNvSpPr>
            <a:spLocks noGrp="1"/>
          </p:cNvSpPr>
          <p:nvPr>
            <p:ph type="sldNum" sz="quarter" idx="12"/>
          </p:nvPr>
        </p:nvSpPr>
        <p:spPr/>
        <p:txBody>
          <a:bodyPr/>
          <a:lstStyle/>
          <a:p>
            <a:fld id="{E0C5AF64-E13F-4C20-9870-914993368EEB}" type="slidenum">
              <a:rPr lang="es-CO" smtClean="0"/>
              <a:t>‹Nº›</a:t>
            </a:fld>
            <a:endParaRPr lang="es-CO" dirty="0"/>
          </a:p>
        </p:txBody>
      </p:sp>
    </p:spTree>
    <p:extLst>
      <p:ext uri="{BB962C8B-B14F-4D97-AF65-F5344CB8AC3E}">
        <p14:creationId xmlns:p14="http://schemas.microsoft.com/office/powerpoint/2010/main" val="533051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33F71DC-3789-4EEE-8682-C54E035F37BA}" type="datetimeFigureOut">
              <a:rPr lang="es-CO" smtClean="0"/>
              <a:t>29/09/2023</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E0C5AF64-E13F-4C20-9870-914993368EEB}" type="slidenum">
              <a:rPr lang="es-CO" smtClean="0"/>
              <a:t>‹Nº›</a:t>
            </a:fld>
            <a:endParaRPr lang="es-CO" dirty="0"/>
          </a:p>
        </p:txBody>
      </p:sp>
    </p:spTree>
    <p:extLst>
      <p:ext uri="{BB962C8B-B14F-4D97-AF65-F5344CB8AC3E}">
        <p14:creationId xmlns:p14="http://schemas.microsoft.com/office/powerpoint/2010/main" val="3520002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33F71DC-3789-4EEE-8682-C54E035F37BA}" type="datetimeFigureOut">
              <a:rPr lang="es-CO" smtClean="0"/>
              <a:t>29/09/2023</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E0C5AF64-E13F-4C20-9870-914993368EEB}" type="slidenum">
              <a:rPr lang="es-CO" smtClean="0"/>
              <a:t>‹Nº›</a:t>
            </a:fld>
            <a:endParaRPr lang="es-CO"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75969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33F71DC-3789-4EEE-8682-C54E035F37BA}" type="datetimeFigureOut">
              <a:rPr lang="es-CO" smtClean="0"/>
              <a:t>29/09/2023</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E0C5AF64-E13F-4C20-9870-914993368EEB}" type="slidenum">
              <a:rPr lang="es-CO" smtClean="0"/>
              <a:t>‹Nº›</a:t>
            </a:fld>
            <a:endParaRPr lang="es-CO" dirty="0"/>
          </a:p>
        </p:txBody>
      </p:sp>
    </p:spTree>
    <p:extLst>
      <p:ext uri="{BB962C8B-B14F-4D97-AF65-F5344CB8AC3E}">
        <p14:creationId xmlns:p14="http://schemas.microsoft.com/office/powerpoint/2010/main" val="28339719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33F71DC-3789-4EEE-8682-C54E035F37BA}" type="datetimeFigureOut">
              <a:rPr lang="es-CO" smtClean="0"/>
              <a:t>29/09/2023</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E0C5AF64-E13F-4C20-9870-914993368EEB}" type="slidenum">
              <a:rPr lang="es-CO" smtClean="0"/>
              <a:t>‹Nº›</a:t>
            </a:fld>
            <a:endParaRPr lang="es-CO"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84759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33F71DC-3789-4EEE-8682-C54E035F37BA}" type="datetimeFigureOut">
              <a:rPr lang="es-CO" smtClean="0"/>
              <a:t>29/09/2023</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E0C5AF64-E13F-4C20-9870-914993368EEB}" type="slidenum">
              <a:rPr lang="es-CO" smtClean="0"/>
              <a:t>‹Nº›</a:t>
            </a:fld>
            <a:endParaRPr lang="es-CO" dirty="0"/>
          </a:p>
        </p:txBody>
      </p:sp>
    </p:spTree>
    <p:extLst>
      <p:ext uri="{BB962C8B-B14F-4D97-AF65-F5344CB8AC3E}">
        <p14:creationId xmlns:p14="http://schemas.microsoft.com/office/powerpoint/2010/main" val="3559543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33F71DC-3789-4EEE-8682-C54E035F37BA}" type="datetimeFigureOut">
              <a:rPr lang="es-CO" smtClean="0"/>
              <a:t>29/09/2023</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E0C5AF64-E13F-4C20-9870-914993368EEB}" type="slidenum">
              <a:rPr lang="es-CO" smtClean="0"/>
              <a:t>‹Nº›</a:t>
            </a:fld>
            <a:endParaRPr lang="es-CO" dirty="0"/>
          </a:p>
        </p:txBody>
      </p:sp>
    </p:spTree>
    <p:extLst>
      <p:ext uri="{BB962C8B-B14F-4D97-AF65-F5344CB8AC3E}">
        <p14:creationId xmlns:p14="http://schemas.microsoft.com/office/powerpoint/2010/main" val="36582595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33F71DC-3789-4EEE-8682-C54E035F37BA}" type="datetimeFigureOut">
              <a:rPr lang="es-CO" smtClean="0"/>
              <a:t>29/09/2023</a:t>
            </a:fld>
            <a:endParaRPr lang="es-CO" dirty="0"/>
          </a:p>
        </p:txBody>
      </p:sp>
      <p:sp>
        <p:nvSpPr>
          <p:cNvPr id="5" name="Footer Placeholder 4"/>
          <p:cNvSpPr>
            <a:spLocks noGrp="1"/>
          </p:cNvSpPr>
          <p:nvPr>
            <p:ph type="ftr" sz="quarter" idx="11"/>
          </p:nvPr>
        </p:nvSpPr>
        <p:spPr/>
        <p:txBody>
          <a:bodyPr/>
          <a:lstStyle/>
          <a:p>
            <a:endParaRPr lang="es-CO" dirty="0"/>
          </a:p>
        </p:txBody>
      </p:sp>
      <p:sp>
        <p:nvSpPr>
          <p:cNvPr id="6" name="Slide Number Placeholder 5"/>
          <p:cNvSpPr>
            <a:spLocks noGrp="1"/>
          </p:cNvSpPr>
          <p:nvPr>
            <p:ph type="sldNum" sz="quarter" idx="12"/>
          </p:nvPr>
        </p:nvSpPr>
        <p:spPr/>
        <p:txBody>
          <a:bodyPr/>
          <a:lstStyle/>
          <a:p>
            <a:fld id="{E0C5AF64-E13F-4C20-9870-914993368EEB}" type="slidenum">
              <a:rPr lang="es-CO" smtClean="0"/>
              <a:t>‹Nº›</a:t>
            </a:fld>
            <a:endParaRPr lang="es-CO" dirty="0"/>
          </a:p>
        </p:txBody>
      </p:sp>
    </p:spTree>
    <p:extLst>
      <p:ext uri="{BB962C8B-B14F-4D97-AF65-F5344CB8AC3E}">
        <p14:creationId xmlns:p14="http://schemas.microsoft.com/office/powerpoint/2010/main" val="4275308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33F71DC-3789-4EEE-8682-C54E035F37BA}" type="datetimeFigureOut">
              <a:rPr lang="es-CO" smtClean="0"/>
              <a:t>29/09/2023</a:t>
            </a:fld>
            <a:endParaRPr lang="es-CO"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CO"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E0C5AF64-E13F-4C20-9870-914993368EEB}" type="slidenum">
              <a:rPr lang="es-CO" smtClean="0"/>
              <a:t>‹Nº›</a:t>
            </a:fld>
            <a:endParaRPr lang="es-CO" dirty="0"/>
          </a:p>
        </p:txBody>
      </p:sp>
    </p:spTree>
    <p:extLst>
      <p:ext uri="{BB962C8B-B14F-4D97-AF65-F5344CB8AC3E}">
        <p14:creationId xmlns:p14="http://schemas.microsoft.com/office/powerpoint/2010/main" val="370087362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minsalud.gov.co/sites/rid/Lists/BibliotecaDigital/RIDE/DE/CA/complicaciones-manejo-de-sangre-y-transfusion-sanguinea.pdf"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clinica las laj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623454" y="1007336"/>
            <a:ext cx="7408718" cy="1754326"/>
          </a:xfrm>
          <a:prstGeom prst="rect">
            <a:avLst/>
          </a:prstGeom>
          <a:noFill/>
        </p:spPr>
        <p:txBody>
          <a:bodyPr wrap="square" rtlCol="0">
            <a:spAutoFit/>
          </a:bodyPr>
          <a:lstStyle/>
          <a:p>
            <a:pPr algn="ctr"/>
            <a:r>
              <a:rPr lang="es-CO" sz="3600" b="1" dirty="0" smtClean="0">
                <a:latin typeface="Comic Sans MS" panose="030F0702030302020204" pitchFamily="66" charset="0"/>
                <a:ea typeface="Segoe UI Black" panose="020B0A02040204020203" pitchFamily="34" charset="0"/>
              </a:rPr>
              <a:t>REACCIONES ADVERSAS A LA TRANSFUSIÓN DE HEMOCOMPONENTES </a:t>
            </a:r>
          </a:p>
        </p:txBody>
      </p:sp>
      <p:sp>
        <p:nvSpPr>
          <p:cNvPr id="5" name="CuadroTexto 4"/>
          <p:cNvSpPr txBox="1"/>
          <p:nvPr/>
        </p:nvSpPr>
        <p:spPr>
          <a:xfrm>
            <a:off x="696190" y="4031672"/>
            <a:ext cx="4125191" cy="1200329"/>
          </a:xfrm>
          <a:prstGeom prst="rect">
            <a:avLst/>
          </a:prstGeom>
          <a:noFill/>
        </p:spPr>
        <p:txBody>
          <a:bodyPr wrap="square" rtlCol="0">
            <a:spAutoFit/>
          </a:bodyPr>
          <a:lstStyle/>
          <a:p>
            <a:pPr algn="ctr"/>
            <a:r>
              <a:rPr lang="es-CO" dirty="0">
                <a:latin typeface="Segoe UI Black" panose="020B0A02040204020203" pitchFamily="34" charset="0"/>
                <a:ea typeface="Segoe UI Black" panose="020B0A02040204020203" pitchFamily="34" charset="0"/>
              </a:rPr>
              <a:t>Por:  </a:t>
            </a:r>
            <a:endParaRPr lang="es-CO" dirty="0" smtClean="0">
              <a:latin typeface="Segoe UI Black" panose="020B0A02040204020203" pitchFamily="34" charset="0"/>
              <a:ea typeface="Segoe UI Black" panose="020B0A02040204020203" pitchFamily="34" charset="0"/>
            </a:endParaRPr>
          </a:p>
          <a:p>
            <a:pPr algn="ctr"/>
            <a:r>
              <a:rPr lang="es-CO" dirty="0" err="1" smtClean="0">
                <a:latin typeface="Segoe UI Black" panose="020B0A02040204020203" pitchFamily="34" charset="0"/>
                <a:ea typeface="Segoe UI Black" panose="020B0A02040204020203" pitchFamily="34" charset="0"/>
              </a:rPr>
              <a:t>Dr</a:t>
            </a:r>
            <a:r>
              <a:rPr lang="es-CO" dirty="0" smtClean="0">
                <a:latin typeface="Segoe UI Black" panose="020B0A02040204020203" pitchFamily="34" charset="0"/>
                <a:ea typeface="Segoe UI Black" panose="020B0A02040204020203" pitchFamily="34" charset="0"/>
              </a:rPr>
              <a:t>: Javier </a:t>
            </a:r>
            <a:r>
              <a:rPr lang="es-CO" dirty="0" err="1" smtClean="0">
                <a:latin typeface="Segoe UI Black" panose="020B0A02040204020203" pitchFamily="34" charset="0"/>
                <a:ea typeface="Segoe UI Black" panose="020B0A02040204020203" pitchFamily="34" charset="0"/>
              </a:rPr>
              <a:t>Unigarro</a:t>
            </a:r>
            <a:r>
              <a:rPr lang="es-CO" dirty="0" smtClean="0">
                <a:latin typeface="Segoe UI Black" panose="020B0A02040204020203" pitchFamily="34" charset="0"/>
                <a:ea typeface="Segoe UI Black" panose="020B0A02040204020203" pitchFamily="34" charset="0"/>
              </a:rPr>
              <a:t> </a:t>
            </a:r>
            <a:endParaRPr lang="es-CO" dirty="0">
              <a:latin typeface="Segoe UI Black" panose="020B0A02040204020203" pitchFamily="34" charset="0"/>
              <a:ea typeface="Segoe UI Black" panose="020B0A02040204020203" pitchFamily="34" charset="0"/>
            </a:endParaRPr>
          </a:p>
          <a:p>
            <a:pPr algn="ctr"/>
            <a:r>
              <a:rPr lang="es-CO" dirty="0" err="1" smtClean="0">
                <a:latin typeface="Segoe UI Black" panose="020B0A02040204020203" pitchFamily="34" charset="0"/>
                <a:ea typeface="Segoe UI Black" panose="020B0A02040204020203" pitchFamily="34" charset="0"/>
              </a:rPr>
              <a:t>Jf</a:t>
            </a:r>
            <a:r>
              <a:rPr lang="es-CO" dirty="0" smtClean="0">
                <a:latin typeface="Segoe UI Black" panose="020B0A02040204020203" pitchFamily="34" charset="0"/>
                <a:ea typeface="Segoe UI Black" panose="020B0A02040204020203" pitchFamily="34" charset="0"/>
              </a:rPr>
              <a:t>: Sandra </a:t>
            </a:r>
            <a:r>
              <a:rPr lang="es-CO" dirty="0" err="1" smtClean="0">
                <a:latin typeface="Segoe UI Black" panose="020B0A02040204020203" pitchFamily="34" charset="0"/>
                <a:ea typeface="Segoe UI Black" panose="020B0A02040204020203" pitchFamily="34" charset="0"/>
              </a:rPr>
              <a:t>Perenguez</a:t>
            </a:r>
            <a:endParaRPr lang="es-CO" dirty="0" smtClean="0">
              <a:latin typeface="Segoe UI Black" panose="020B0A02040204020203" pitchFamily="34" charset="0"/>
              <a:ea typeface="Segoe UI Black" panose="020B0A02040204020203" pitchFamily="34" charset="0"/>
            </a:endParaRPr>
          </a:p>
          <a:p>
            <a:pPr algn="ctr"/>
            <a:r>
              <a:rPr lang="es-CO" smtClean="0">
                <a:latin typeface="Segoe UI Black" panose="020B0A02040204020203" pitchFamily="34" charset="0"/>
                <a:ea typeface="Segoe UI Black" panose="020B0A02040204020203" pitchFamily="34" charset="0"/>
              </a:rPr>
              <a:t> </a:t>
            </a:r>
            <a:endParaRPr lang="es-CO" dirty="0">
              <a:latin typeface="Segoe UI Black" panose="020B0A02040204020203" pitchFamily="34" charset="0"/>
              <a:ea typeface="Segoe UI Black" panose="020B0A02040204020203" pitchFamily="34" charset="0"/>
            </a:endParaRPr>
          </a:p>
        </p:txBody>
      </p:sp>
      <p:pic>
        <p:nvPicPr>
          <p:cNvPr id="3" name="Picture 4" descr="Transfusión Sanguínea | Secretaría de Salu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6919" y="3435694"/>
            <a:ext cx="2732808" cy="19475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1974163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246910" y="1309257"/>
            <a:ext cx="6213765" cy="3785652"/>
          </a:xfrm>
          <a:prstGeom prst="rect">
            <a:avLst/>
          </a:prstGeom>
          <a:noFill/>
        </p:spPr>
        <p:txBody>
          <a:bodyPr wrap="square" rtlCol="0">
            <a:spAutoFit/>
          </a:bodyPr>
          <a:lstStyle/>
          <a:p>
            <a:pPr algn="ctr"/>
            <a:r>
              <a:rPr lang="es-CO" sz="2400" b="1" dirty="0" smtClean="0">
                <a:latin typeface="Arial Rounded MT Bold" panose="020F0704030504030204" pitchFamily="34" charset="0"/>
              </a:rPr>
              <a:t>Definición RAT . </a:t>
            </a:r>
            <a:r>
              <a:rPr lang="es-CO" sz="2400" dirty="0" smtClean="0">
                <a:latin typeface="Arial Rounded MT Bold" panose="020F0704030504030204" pitchFamily="34" charset="0"/>
              </a:rPr>
              <a:t> </a:t>
            </a:r>
          </a:p>
          <a:p>
            <a:pPr algn="ctr"/>
            <a:endParaRPr lang="es-CO" b="1" dirty="0" smtClean="0"/>
          </a:p>
          <a:p>
            <a:pPr algn="ctr"/>
            <a:endParaRPr lang="es-CO" b="1" dirty="0" smtClean="0"/>
          </a:p>
          <a:p>
            <a:pPr marL="285750" indent="-285750" algn="just">
              <a:buFont typeface="Arial" panose="020B0604020202020204" pitchFamily="34" charset="0"/>
              <a:buChar char="•"/>
            </a:pPr>
            <a:r>
              <a:rPr lang="es-CO" dirty="0" smtClean="0">
                <a:latin typeface="Century Gothic" panose="020B0502020202020204" pitchFamily="34" charset="0"/>
              </a:rPr>
              <a:t>Es una respuesta indeseada e imprevista asociada a la transfusión de sangre o sus derivados, que se presenta durante o después de la transfusión de componentes sanguíneos,  y afecta la seguridad del paciente receptor. </a:t>
            </a:r>
          </a:p>
          <a:p>
            <a:pPr marL="285750" indent="-285750" algn="just">
              <a:buFont typeface="Arial" panose="020B0604020202020204" pitchFamily="34" charset="0"/>
              <a:buChar char="•"/>
            </a:pPr>
            <a:endParaRPr lang="es-ES" dirty="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Las </a:t>
            </a:r>
            <a:r>
              <a:rPr lang="es-ES" b="1" dirty="0" smtClean="0">
                <a:latin typeface="Century Gothic" panose="020B0502020202020204" pitchFamily="34" charset="0"/>
              </a:rPr>
              <a:t>RAT </a:t>
            </a:r>
            <a:r>
              <a:rPr lang="es-ES" dirty="0" smtClean="0">
                <a:latin typeface="Century Gothic" panose="020B0502020202020204" pitchFamily="34" charset="0"/>
              </a:rPr>
              <a:t>se pueden asociar directamente con la calidad de los componentes sanguíneos, con factores propios de cada paciente, o por error humano. </a:t>
            </a:r>
            <a:endParaRPr lang="es-CO" dirty="0">
              <a:latin typeface="Century Gothic" panose="020B0502020202020204" pitchFamily="34" charset="0"/>
            </a:endParaRPr>
          </a:p>
        </p:txBody>
      </p:sp>
      <p:pic>
        <p:nvPicPr>
          <p:cNvPr id="9" name="Picture 2" descr="Resultado de imagen para clinica las laj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497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68929" y="623457"/>
            <a:ext cx="6213765" cy="4893647"/>
          </a:xfrm>
          <a:prstGeom prst="rect">
            <a:avLst/>
          </a:prstGeom>
          <a:noFill/>
        </p:spPr>
        <p:txBody>
          <a:bodyPr wrap="square" rtlCol="0">
            <a:spAutoFit/>
          </a:bodyPr>
          <a:lstStyle/>
          <a:p>
            <a:pPr algn="ctr"/>
            <a:r>
              <a:rPr lang="es-CO" sz="2400" b="1" dirty="0" smtClean="0">
                <a:latin typeface="Arial Rounded MT Bold" panose="020F0704030504030204" pitchFamily="34" charset="0"/>
              </a:rPr>
              <a:t>Clasificación  RAT . </a:t>
            </a:r>
            <a:r>
              <a:rPr lang="es-CO" sz="2400" dirty="0" smtClean="0">
                <a:latin typeface="Arial Rounded MT Bold" panose="020F0704030504030204" pitchFamily="34" charset="0"/>
              </a:rPr>
              <a:t> </a:t>
            </a:r>
          </a:p>
          <a:p>
            <a:pPr algn="ctr"/>
            <a:endParaRPr lang="es-CO" b="1" dirty="0" smtClean="0"/>
          </a:p>
          <a:p>
            <a:pPr marL="742950" lvl="1" indent="-285750" algn="just">
              <a:lnSpc>
                <a:spcPct val="150000"/>
              </a:lnSpc>
              <a:buFont typeface="Wingdings" panose="05000000000000000000" pitchFamily="2" charset="2"/>
              <a:buChar char="v"/>
            </a:pPr>
            <a:r>
              <a:rPr lang="es-ES" dirty="0" smtClean="0">
                <a:latin typeface="Century Gothic" panose="020B0502020202020204" pitchFamily="34" charset="0"/>
              </a:rPr>
              <a:t>Agudas no infecciosas </a:t>
            </a:r>
          </a:p>
          <a:p>
            <a:pPr marL="742950" lvl="1" indent="-285750" algn="just">
              <a:lnSpc>
                <a:spcPct val="150000"/>
              </a:lnSpc>
              <a:buFont typeface="Wingdings" panose="05000000000000000000" pitchFamily="2" charset="2"/>
              <a:buChar char="v"/>
            </a:pPr>
            <a:r>
              <a:rPr lang="es-ES" dirty="0" smtClean="0">
                <a:latin typeface="Century Gothic" panose="020B0502020202020204" pitchFamily="34" charset="0"/>
              </a:rPr>
              <a:t>Tardías no infecciosas</a:t>
            </a:r>
          </a:p>
          <a:p>
            <a:pPr marL="742950" lvl="1" indent="-285750" algn="just">
              <a:lnSpc>
                <a:spcPct val="150000"/>
              </a:lnSpc>
              <a:buFont typeface="Wingdings" panose="05000000000000000000" pitchFamily="2" charset="2"/>
              <a:buChar char="v"/>
            </a:pPr>
            <a:r>
              <a:rPr lang="es-ES" dirty="0" smtClean="0">
                <a:latin typeface="Century Gothic" panose="020B0502020202020204" pitchFamily="34" charset="0"/>
              </a:rPr>
              <a:t>Infecciones transmitidas por la transfusión: ITT</a:t>
            </a:r>
          </a:p>
          <a:p>
            <a:pPr marL="742950" lvl="1" indent="-285750" algn="just">
              <a:lnSpc>
                <a:spcPct val="150000"/>
              </a:lnSpc>
              <a:buFont typeface="Arial" panose="020B0604020202020204" pitchFamily="34" charset="0"/>
              <a:buChar char="•"/>
            </a:pPr>
            <a:endParaRPr lang="es-ES" dirty="0">
              <a:latin typeface="Century Gothic" panose="020B0502020202020204" pitchFamily="34" charset="0"/>
            </a:endParaRPr>
          </a:p>
          <a:p>
            <a:pPr lvl="1" algn="just">
              <a:lnSpc>
                <a:spcPct val="150000"/>
              </a:lnSpc>
            </a:pPr>
            <a:r>
              <a:rPr lang="es-ES" dirty="0" smtClean="0">
                <a:latin typeface="Century Gothic" panose="020B0502020202020204" pitchFamily="34" charset="0"/>
              </a:rPr>
              <a:t>Las RAT agudas con mas frecuentes y mas fáciles de identificar. </a:t>
            </a:r>
          </a:p>
          <a:p>
            <a:pPr lvl="1" algn="just">
              <a:lnSpc>
                <a:spcPct val="150000"/>
              </a:lnSpc>
            </a:pPr>
            <a:endParaRPr lang="es-ES" dirty="0" smtClean="0">
              <a:latin typeface="Century Gothic" panose="020B0502020202020204" pitchFamily="34" charset="0"/>
            </a:endParaRPr>
          </a:p>
          <a:p>
            <a:pPr lvl="1" algn="just">
              <a:lnSpc>
                <a:spcPct val="150000"/>
              </a:lnSpc>
            </a:pPr>
            <a:r>
              <a:rPr lang="es-ES" dirty="0" smtClean="0">
                <a:latin typeface="Century Gothic" panose="020B0502020202020204" pitchFamily="34" charset="0"/>
              </a:rPr>
              <a:t>Al menos el 20% de las transfusiones presentan alguna clase de RAT Y el 5% de ellas son consideradas serias o severas. </a:t>
            </a:r>
            <a:endParaRPr lang="es-ES" dirty="0">
              <a:latin typeface="Century Gothic" panose="020B0502020202020204" pitchFamily="34" charset="0"/>
            </a:endParaRPr>
          </a:p>
        </p:txBody>
      </p:sp>
      <p:pic>
        <p:nvPicPr>
          <p:cNvPr id="6" name="Picture 2" descr="Resultado de imagen para clinica las laj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9761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ascota Masculina Caucásica Con Problemas Y Fiebre Síntomas. Ideal Para  Materiales Educativos Y De Salud Y De Información Médica Ilustraciones  Vectoriales, Clip Art Vectorizado Libre De Derechos. Image 7422245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00180" y="4193403"/>
            <a:ext cx="1677462" cy="1677462"/>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862445" y="613065"/>
            <a:ext cx="5777346" cy="5139869"/>
          </a:xfrm>
          <a:prstGeom prst="rect">
            <a:avLst/>
          </a:prstGeom>
          <a:noFill/>
        </p:spPr>
        <p:txBody>
          <a:bodyPr wrap="square" rtlCol="0">
            <a:spAutoFit/>
          </a:bodyPr>
          <a:lstStyle/>
          <a:p>
            <a:pPr algn="ctr"/>
            <a:r>
              <a:rPr lang="es-ES" sz="2000" b="1" dirty="0" smtClean="0">
                <a:latin typeface="Century Gothic" panose="020B0502020202020204" pitchFamily="34" charset="0"/>
              </a:rPr>
              <a:t>Reacciones transfusionales agudas no infeccionas</a:t>
            </a:r>
          </a:p>
          <a:p>
            <a:pPr algn="just"/>
            <a:endParaRPr lang="es-ES" dirty="0" smtClean="0">
              <a:latin typeface="Century Gothic" panose="020B0502020202020204" pitchFamily="34" charset="0"/>
            </a:endParaRPr>
          </a:p>
          <a:p>
            <a:pPr algn="just"/>
            <a:endParaRPr lang="es-ES" dirty="0">
              <a:latin typeface="Century Gothic" panose="020B0502020202020204" pitchFamily="34" charset="0"/>
            </a:endParaRPr>
          </a:p>
          <a:p>
            <a:pPr algn="just"/>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Reacción febril, no hemolítica</a:t>
            </a:r>
          </a:p>
          <a:p>
            <a:pPr marL="285750" indent="-285750" algn="just">
              <a:buFont typeface="Arial" panose="020B0604020202020204" pitchFamily="34" charset="0"/>
              <a:buChar char="•"/>
            </a:pPr>
            <a:r>
              <a:rPr lang="es-ES" dirty="0" smtClean="0">
                <a:latin typeface="Century Gothic" panose="020B0502020202020204" pitchFamily="34" charset="0"/>
              </a:rPr>
              <a:t>Reacción alérgica </a:t>
            </a:r>
          </a:p>
          <a:p>
            <a:pPr marL="285750" indent="-285750" algn="just">
              <a:buFont typeface="Arial" panose="020B0604020202020204" pitchFamily="34" charset="0"/>
              <a:buChar char="•"/>
            </a:pPr>
            <a:r>
              <a:rPr lang="es-ES" dirty="0" smtClean="0">
                <a:latin typeface="Century Gothic" panose="020B0502020202020204" pitchFamily="34" charset="0"/>
              </a:rPr>
              <a:t>Reacciones hemolíticas agudas</a:t>
            </a:r>
          </a:p>
          <a:p>
            <a:pPr marL="285750" indent="-285750" algn="just">
              <a:buFont typeface="Arial" panose="020B0604020202020204" pitchFamily="34" charset="0"/>
              <a:buChar char="•"/>
            </a:pPr>
            <a:r>
              <a:rPr lang="es-ES" dirty="0" smtClean="0">
                <a:latin typeface="Century Gothic" panose="020B0502020202020204" pitchFamily="34" charset="0"/>
              </a:rPr>
              <a:t>Hemolisis no inmune </a:t>
            </a:r>
          </a:p>
          <a:p>
            <a:pPr marL="285750" indent="-285750" algn="just">
              <a:buFont typeface="Arial" panose="020B0604020202020204" pitchFamily="34" charset="0"/>
              <a:buChar char="•"/>
            </a:pPr>
            <a:r>
              <a:rPr lang="es-ES" dirty="0" smtClean="0">
                <a:latin typeface="Century Gothic" panose="020B0502020202020204" pitchFamily="34" charset="0"/>
              </a:rPr>
              <a:t>Daño pulmonar agudo relacionado con transfusión TRALI</a:t>
            </a:r>
          </a:p>
          <a:p>
            <a:pPr marL="285750" indent="-285750" algn="just">
              <a:buFont typeface="Arial" panose="020B0604020202020204" pitchFamily="34" charset="0"/>
              <a:buChar char="•"/>
            </a:pPr>
            <a:r>
              <a:rPr lang="es-ES" dirty="0" smtClean="0">
                <a:latin typeface="Century Gothic" panose="020B0502020202020204" pitchFamily="34" charset="0"/>
              </a:rPr>
              <a:t>Sobrecarga circulatoria relacionada con transfusión TACO.</a:t>
            </a:r>
          </a:p>
          <a:p>
            <a:pPr marL="285750" indent="-285750" algn="just">
              <a:buFont typeface="Arial" panose="020B0604020202020204" pitchFamily="34" charset="0"/>
              <a:buChar char="•"/>
            </a:pPr>
            <a:r>
              <a:rPr lang="es-ES" dirty="0" smtClean="0">
                <a:latin typeface="Century Gothic" panose="020B0502020202020204" pitchFamily="34" charset="0"/>
              </a:rPr>
              <a:t>Reacciones metabólicas</a:t>
            </a:r>
          </a:p>
          <a:p>
            <a:pPr marL="285750" indent="-285750" algn="just">
              <a:buFont typeface="Arial" panose="020B0604020202020204" pitchFamily="34" charset="0"/>
              <a:buChar char="•"/>
            </a:pPr>
            <a:r>
              <a:rPr lang="es-ES" dirty="0" smtClean="0">
                <a:latin typeface="Century Gothic" panose="020B0502020202020204" pitchFamily="34" charset="0"/>
              </a:rPr>
              <a:t>Reacciones hipotensoras. </a:t>
            </a:r>
          </a:p>
          <a:p>
            <a:pPr algn="just"/>
            <a:endParaRPr lang="es-ES" dirty="0" smtClean="0">
              <a:latin typeface="Century Gothic" panose="020B0502020202020204" pitchFamily="34" charset="0"/>
            </a:endParaRPr>
          </a:p>
          <a:p>
            <a:pPr algn="just"/>
            <a:endParaRPr lang="es-ES" dirty="0">
              <a:latin typeface="Century Gothic" panose="020B0502020202020204" pitchFamily="34" charset="0"/>
            </a:endParaRPr>
          </a:p>
          <a:p>
            <a:pPr algn="just"/>
            <a:r>
              <a:rPr lang="es-ES" dirty="0" smtClean="0">
                <a:latin typeface="Century Gothic" panose="020B0502020202020204" pitchFamily="34" charset="0"/>
              </a:rPr>
              <a:t> </a:t>
            </a:r>
            <a:endParaRPr lang="es-CO" dirty="0">
              <a:latin typeface="Century Gothic" panose="020B0502020202020204" pitchFamily="34" charset="0"/>
            </a:endParaRPr>
          </a:p>
        </p:txBody>
      </p:sp>
      <p:pic>
        <p:nvPicPr>
          <p:cNvPr id="9" name="Picture 2" descr="Resultado de imagen para cli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34813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924790" y="987138"/>
            <a:ext cx="5777346" cy="4031873"/>
          </a:xfrm>
          <a:prstGeom prst="rect">
            <a:avLst/>
          </a:prstGeom>
          <a:noFill/>
        </p:spPr>
        <p:txBody>
          <a:bodyPr wrap="square" rtlCol="0">
            <a:spAutoFit/>
          </a:bodyPr>
          <a:lstStyle/>
          <a:p>
            <a:pPr algn="ctr"/>
            <a:r>
              <a:rPr lang="es-ES" sz="2000" b="1" dirty="0" smtClean="0">
                <a:latin typeface="Century Gothic" panose="020B0502020202020204" pitchFamily="34" charset="0"/>
              </a:rPr>
              <a:t>Reacciones transfusionales tardías  no infeccionas</a:t>
            </a:r>
          </a:p>
          <a:p>
            <a:pPr algn="just"/>
            <a:endParaRPr lang="es-ES" dirty="0" smtClean="0">
              <a:latin typeface="Century Gothic" panose="020B0502020202020204" pitchFamily="34" charset="0"/>
            </a:endParaRPr>
          </a:p>
          <a:p>
            <a:pPr algn="just"/>
            <a:endParaRPr lang="es-ES" dirty="0">
              <a:latin typeface="Century Gothic" panose="020B0502020202020204" pitchFamily="34" charset="0"/>
            </a:endParaRPr>
          </a:p>
          <a:p>
            <a:pPr algn="just"/>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Reacción hemolítica tardía </a:t>
            </a:r>
          </a:p>
          <a:p>
            <a:pPr marL="285750" indent="-285750" algn="just">
              <a:buFont typeface="Arial" panose="020B0604020202020204" pitchFamily="34" charset="0"/>
              <a:buChar char="•"/>
            </a:pPr>
            <a:r>
              <a:rPr lang="es-ES" dirty="0" smtClean="0">
                <a:latin typeface="Century Gothic" panose="020B0502020202020204" pitchFamily="34" charset="0"/>
              </a:rPr>
              <a:t>Purpura postranfusional</a:t>
            </a:r>
          </a:p>
          <a:p>
            <a:pPr marL="285750" indent="-285750" algn="just">
              <a:buFont typeface="Arial" panose="020B0604020202020204" pitchFamily="34" charset="0"/>
              <a:buChar char="•"/>
            </a:pPr>
            <a:r>
              <a:rPr lang="es-ES" dirty="0" smtClean="0">
                <a:latin typeface="Century Gothic" panose="020B0502020202020204" pitchFamily="34" charset="0"/>
              </a:rPr>
              <a:t>Enfermedad injerto versus huésped EIVH </a:t>
            </a:r>
          </a:p>
          <a:p>
            <a:pPr marL="285750" indent="-285750" algn="just">
              <a:buFont typeface="Arial" panose="020B0604020202020204" pitchFamily="34" charset="0"/>
              <a:buChar char="•"/>
            </a:pPr>
            <a:r>
              <a:rPr lang="es-ES" dirty="0" smtClean="0">
                <a:latin typeface="Century Gothic" panose="020B0502020202020204" pitchFamily="34" charset="0"/>
              </a:rPr>
              <a:t>Efectos inmunomoduladores de la transfusión TRIM</a:t>
            </a:r>
          </a:p>
          <a:p>
            <a:pPr marL="285750" indent="-285750" algn="just">
              <a:buFont typeface="Arial" panose="020B0604020202020204" pitchFamily="34" charset="0"/>
              <a:buChar char="•"/>
            </a:pPr>
            <a:r>
              <a:rPr lang="es-ES" dirty="0" smtClean="0">
                <a:latin typeface="Century Gothic" panose="020B0502020202020204" pitchFamily="34" charset="0"/>
              </a:rPr>
              <a:t>Sobrecarga de hierro. </a:t>
            </a:r>
          </a:p>
          <a:p>
            <a:pPr algn="just"/>
            <a:endParaRPr lang="es-ES" dirty="0" smtClean="0">
              <a:latin typeface="Century Gothic" panose="020B0502020202020204" pitchFamily="34" charset="0"/>
            </a:endParaRPr>
          </a:p>
          <a:p>
            <a:pPr algn="just"/>
            <a:endParaRPr lang="es-ES" dirty="0">
              <a:latin typeface="Century Gothic" panose="020B0502020202020204" pitchFamily="34" charset="0"/>
            </a:endParaRPr>
          </a:p>
          <a:p>
            <a:pPr algn="just"/>
            <a:r>
              <a:rPr lang="es-ES" dirty="0" smtClean="0">
                <a:latin typeface="Century Gothic" panose="020B0502020202020204" pitchFamily="34" charset="0"/>
              </a:rPr>
              <a:t> </a:t>
            </a:r>
            <a:endParaRPr lang="es-CO" dirty="0">
              <a:latin typeface="Century Gothic" panose="020B0502020202020204" pitchFamily="34" charset="0"/>
            </a:endParaRPr>
          </a:p>
        </p:txBody>
      </p:sp>
      <p:pic>
        <p:nvPicPr>
          <p:cNvPr id="9" name="Picture 2" descr="Resultado de imagen para clinica las laj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72597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onaciones de sangre segura? - Ciencia UNAM"/>
          <p:cNvPicPr>
            <a:picLocks noChangeAspect="1" noChangeArrowheads="1"/>
          </p:cNvPicPr>
          <p:nvPr/>
        </p:nvPicPr>
        <p:blipFill rotWithShape="1">
          <a:blip r:embed="rId2">
            <a:extLst>
              <a:ext uri="{28A0092B-C50C-407E-A947-70E740481C1C}">
                <a14:useLocalDpi xmlns:a14="http://schemas.microsoft.com/office/drawing/2010/main" val="0"/>
              </a:ext>
            </a:extLst>
          </a:blip>
          <a:srcRect t="9848"/>
          <a:stretch/>
        </p:blipFill>
        <p:spPr bwMode="auto">
          <a:xfrm>
            <a:off x="5826914" y="2847179"/>
            <a:ext cx="2132522" cy="19985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4" name="CuadroTexto 3"/>
          <p:cNvSpPr txBox="1"/>
          <p:nvPr/>
        </p:nvSpPr>
        <p:spPr>
          <a:xfrm>
            <a:off x="924789" y="987138"/>
            <a:ext cx="7034647" cy="5109091"/>
          </a:xfrm>
          <a:prstGeom prst="rect">
            <a:avLst/>
          </a:prstGeom>
          <a:noFill/>
        </p:spPr>
        <p:txBody>
          <a:bodyPr wrap="square" rtlCol="0">
            <a:spAutoFit/>
          </a:bodyPr>
          <a:lstStyle/>
          <a:p>
            <a:pPr algn="ctr"/>
            <a:r>
              <a:rPr lang="es-ES" sz="2000" b="1" dirty="0" smtClean="0">
                <a:latin typeface="Century Gothic" panose="020B0502020202020204" pitchFamily="34" charset="0"/>
              </a:rPr>
              <a:t>Enfermedades transmitidas por transfusión ITT </a:t>
            </a:r>
          </a:p>
          <a:p>
            <a:pPr algn="just"/>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Contaminación bacteriana de los componentes sanguíneos.</a:t>
            </a:r>
          </a:p>
          <a:p>
            <a:pPr algn="just"/>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Infecciones virales: </a:t>
            </a:r>
          </a:p>
          <a:p>
            <a:pPr algn="just"/>
            <a:endParaRPr lang="es-ES" dirty="0" smtClean="0">
              <a:latin typeface="Century Gothic" panose="020B0502020202020204" pitchFamily="34" charset="0"/>
            </a:endParaRPr>
          </a:p>
          <a:p>
            <a:pPr marL="742950" lvl="1" indent="-285750" algn="just">
              <a:buFont typeface="Courier New" panose="02070309020205020404" pitchFamily="49" charset="0"/>
              <a:buChar char="o"/>
            </a:pPr>
            <a:r>
              <a:rPr lang="es-ES" dirty="0" smtClean="0">
                <a:latin typeface="Century Gothic" panose="020B0502020202020204" pitchFamily="34" charset="0"/>
              </a:rPr>
              <a:t>Hepatitis b o c</a:t>
            </a:r>
          </a:p>
          <a:p>
            <a:pPr marL="742950" lvl="1" indent="-285750" algn="just">
              <a:buFont typeface="Courier New" panose="02070309020205020404" pitchFamily="49" charset="0"/>
              <a:buChar char="o"/>
            </a:pPr>
            <a:r>
              <a:rPr lang="es-ES" dirty="0" smtClean="0">
                <a:latin typeface="Century Gothic" panose="020B0502020202020204" pitchFamily="34" charset="0"/>
              </a:rPr>
              <a:t>VIH</a:t>
            </a:r>
          </a:p>
          <a:p>
            <a:pPr marL="742950" lvl="1" indent="-285750" algn="just">
              <a:buFont typeface="Courier New" panose="02070309020205020404" pitchFamily="49" charset="0"/>
              <a:buChar char="o"/>
            </a:pPr>
            <a:r>
              <a:rPr lang="es-ES" dirty="0" smtClean="0">
                <a:latin typeface="Century Gothic" panose="020B0502020202020204" pitchFamily="34" charset="0"/>
              </a:rPr>
              <a:t>Virus linfotropico humano  HTLV I, II</a:t>
            </a:r>
          </a:p>
          <a:p>
            <a:pPr marL="742950" lvl="1" indent="-285750" algn="just">
              <a:buFont typeface="Courier New" panose="02070309020205020404" pitchFamily="49" charset="0"/>
              <a:buChar char="o"/>
            </a:pPr>
            <a:r>
              <a:rPr lang="es-ES" dirty="0" smtClean="0">
                <a:latin typeface="Century Gothic" panose="020B0502020202020204" pitchFamily="34" charset="0"/>
              </a:rPr>
              <a:t>Citomegalovirus</a:t>
            </a:r>
          </a:p>
          <a:p>
            <a:pPr marL="742950" lvl="1" indent="-285750" algn="just">
              <a:buFont typeface="Courier New" panose="02070309020205020404" pitchFamily="49" charset="0"/>
              <a:buChar char="o"/>
            </a:pPr>
            <a:r>
              <a:rPr lang="es-ES" dirty="0" smtClean="0">
                <a:latin typeface="Century Gothic" panose="020B0502020202020204" pitchFamily="34" charset="0"/>
              </a:rPr>
              <a:t>Virus de Epstein </a:t>
            </a:r>
            <a:r>
              <a:rPr lang="es-ES" dirty="0" err="1" smtClean="0">
                <a:latin typeface="Century Gothic" panose="020B0502020202020204" pitchFamily="34" charset="0"/>
              </a:rPr>
              <a:t>Barr</a:t>
            </a:r>
            <a:r>
              <a:rPr lang="es-ES" dirty="0" smtClean="0">
                <a:latin typeface="Century Gothic" panose="020B0502020202020204" pitchFamily="34" charset="0"/>
              </a:rPr>
              <a:t> </a:t>
            </a:r>
          </a:p>
          <a:p>
            <a:pPr marL="742950" lvl="1" indent="-285750" algn="just">
              <a:buFont typeface="Courier New" panose="02070309020205020404" pitchFamily="49" charset="0"/>
              <a:buChar char="o"/>
            </a:pPr>
            <a:r>
              <a:rPr lang="es-ES" dirty="0" smtClean="0">
                <a:latin typeface="Century Gothic" panose="020B0502020202020204" pitchFamily="34" charset="0"/>
              </a:rPr>
              <a:t>Herpes virus 6 y 8</a:t>
            </a:r>
          </a:p>
          <a:p>
            <a:pPr marL="742950" lvl="1" indent="-285750" algn="just">
              <a:buFont typeface="Courier New" panose="02070309020205020404" pitchFamily="49" charset="0"/>
              <a:buChar char="o"/>
            </a:pPr>
            <a:r>
              <a:rPr lang="es-ES" dirty="0" smtClean="0">
                <a:latin typeface="Century Gothic" panose="020B0502020202020204" pitchFamily="34" charset="0"/>
              </a:rPr>
              <a:t>Parvovirus B19</a:t>
            </a:r>
          </a:p>
          <a:p>
            <a:pPr marL="742950" lvl="1" indent="-285750" algn="just">
              <a:buFont typeface="Courier New" panose="02070309020205020404" pitchFamily="49" charset="0"/>
              <a:buChar char="o"/>
            </a:pPr>
            <a:r>
              <a:rPr lang="es-ES" dirty="0" smtClean="0">
                <a:latin typeface="Century Gothic" panose="020B0502020202020204" pitchFamily="34" charset="0"/>
              </a:rPr>
              <a:t>Sífilis, Chagas, malaria, fiebre amarillas y dengue. </a:t>
            </a:r>
          </a:p>
          <a:p>
            <a:pPr algn="just"/>
            <a:endParaRPr lang="es-ES" dirty="0" smtClean="0">
              <a:latin typeface="Century Gothic" panose="020B0502020202020204" pitchFamily="34" charset="0"/>
            </a:endParaRPr>
          </a:p>
          <a:p>
            <a:pPr algn="just"/>
            <a:endParaRPr lang="es-ES" dirty="0">
              <a:latin typeface="Century Gothic" panose="020B0502020202020204" pitchFamily="34" charset="0"/>
            </a:endParaRPr>
          </a:p>
          <a:p>
            <a:pPr algn="just"/>
            <a:r>
              <a:rPr lang="es-ES" dirty="0" smtClean="0">
                <a:latin typeface="Century Gothic" panose="020B0502020202020204" pitchFamily="34" charset="0"/>
              </a:rPr>
              <a:t> </a:t>
            </a:r>
            <a:endParaRPr lang="es-CO" dirty="0">
              <a:latin typeface="Century Gothic" panose="020B0502020202020204" pitchFamily="34" charset="0"/>
            </a:endParaRPr>
          </a:p>
        </p:txBody>
      </p:sp>
      <p:pic>
        <p:nvPicPr>
          <p:cNvPr id="9" name="Picture 2" descr="Resultado de imagen para cli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54210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aucasian white doctor visiting patient in coma lying in bed in the  hospital. Patient during blood transfusion procedure. Health care concept.  Vector cartoon illustration isolated on white background. vector de Stock |"/>
          <p:cNvPicPr>
            <a:picLocks noChangeAspect="1" noChangeArrowheads="1"/>
          </p:cNvPicPr>
          <p:nvPr/>
        </p:nvPicPr>
        <p:blipFill rotWithShape="1">
          <a:blip r:embed="rId2">
            <a:extLst>
              <a:ext uri="{28A0092B-C50C-407E-A947-70E740481C1C}">
                <a14:useLocalDpi xmlns:a14="http://schemas.microsoft.com/office/drawing/2010/main" val="0"/>
              </a:ext>
            </a:extLst>
          </a:blip>
          <a:srcRect l="9333" t="8863" r="9000" b="12470"/>
          <a:stretch/>
        </p:blipFill>
        <p:spPr bwMode="auto">
          <a:xfrm>
            <a:off x="5065832" y="820881"/>
            <a:ext cx="2114286" cy="203661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394852" y="342902"/>
            <a:ext cx="7242466" cy="5970865"/>
          </a:xfrm>
          <a:prstGeom prst="rect">
            <a:avLst/>
          </a:prstGeom>
          <a:noFill/>
        </p:spPr>
        <p:txBody>
          <a:bodyPr wrap="square" rtlCol="0">
            <a:spAutoFit/>
          </a:bodyPr>
          <a:lstStyle/>
          <a:p>
            <a:pPr algn="ctr"/>
            <a:r>
              <a:rPr lang="es-ES" sz="2000" b="1" dirty="0" smtClean="0">
                <a:latin typeface="Century Gothic" panose="020B0502020202020204" pitchFamily="34" charset="0"/>
              </a:rPr>
              <a:t>RECONOCIMIENTO Y MANEJO INICIAL DE LAS RAT AGUDAS </a:t>
            </a:r>
          </a:p>
          <a:p>
            <a:pPr algn="just"/>
            <a:endParaRPr lang="es-ES" dirty="0" smtClean="0">
              <a:latin typeface="Century Gothic" panose="020B0502020202020204" pitchFamily="34" charset="0"/>
            </a:endParaRPr>
          </a:p>
          <a:p>
            <a:pPr algn="just"/>
            <a:r>
              <a:rPr lang="es-ES" b="1" dirty="0" smtClean="0">
                <a:latin typeface="Century Gothic" panose="020B0502020202020204" pitchFamily="34" charset="0"/>
              </a:rPr>
              <a:t>Importante…. </a:t>
            </a:r>
          </a:p>
          <a:p>
            <a:pPr algn="just"/>
            <a:endParaRPr lang="es-ES" dirty="0" smtClean="0">
              <a:latin typeface="Century Gothic" panose="020B0502020202020204" pitchFamily="34" charset="0"/>
            </a:endParaRPr>
          </a:p>
          <a:p>
            <a:pPr algn="just"/>
            <a:endParaRPr lang="es-ES" dirty="0" smtClean="0">
              <a:latin typeface="Century Gothic" panose="020B0502020202020204" pitchFamily="34" charset="0"/>
            </a:endParaRPr>
          </a:p>
          <a:p>
            <a:pPr algn="just"/>
            <a:r>
              <a:rPr lang="es-ES" dirty="0" smtClean="0">
                <a:latin typeface="Century Gothic" panose="020B0502020202020204" pitchFamily="34" charset="0"/>
              </a:rPr>
              <a:t>La identificación temprana de las reacción adversa y una rápida evaluación clínica son esenciales. </a:t>
            </a:r>
          </a:p>
          <a:p>
            <a:pPr algn="just"/>
            <a:endParaRPr lang="es-ES" dirty="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El personal a cargo de la transfusión debe tener entrenamiento en medicina transfusional, soporte básico de vida y manejo de emergencias anafiláctica. </a:t>
            </a:r>
          </a:p>
          <a:p>
            <a:pPr marL="285750" indent="-285750" algn="just">
              <a:buFont typeface="Arial" panose="020B0604020202020204" pitchFamily="34" charset="0"/>
              <a:buChar char="•"/>
            </a:pPr>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El reconocimiento temprano y manejo de las reacciones adversas transfusionales deben estar entre las políticas institucionales. </a:t>
            </a:r>
          </a:p>
          <a:p>
            <a:pPr marL="285750" indent="-285750" algn="just">
              <a:buFont typeface="Arial" panose="020B0604020202020204" pitchFamily="34" charset="0"/>
              <a:buChar char="•"/>
            </a:pPr>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Los pacientes transfundidos deben ser observados durante las 24 horas siguientes a las transfusión. </a:t>
            </a:r>
          </a:p>
          <a:p>
            <a:pPr algn="just"/>
            <a:endParaRPr lang="es-ES" dirty="0">
              <a:latin typeface="Century Gothic" panose="020B0502020202020204" pitchFamily="34" charset="0"/>
            </a:endParaRPr>
          </a:p>
          <a:p>
            <a:pPr algn="just"/>
            <a:r>
              <a:rPr lang="es-ES" dirty="0" smtClean="0">
                <a:latin typeface="Century Gothic" panose="020B0502020202020204" pitchFamily="34" charset="0"/>
              </a:rPr>
              <a:t> </a:t>
            </a:r>
            <a:endParaRPr lang="es-CO" dirty="0">
              <a:latin typeface="Century Gothic" panose="020B0502020202020204" pitchFamily="34" charset="0"/>
            </a:endParaRPr>
          </a:p>
        </p:txBody>
      </p:sp>
      <p:pic>
        <p:nvPicPr>
          <p:cNvPr id="9" name="Picture 2" descr="Resultado de imagen para cli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97070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extLst>
              <a:ext uri="{28A0092B-C50C-407E-A947-70E740481C1C}">
                <a14:useLocalDpi xmlns:a14="http://schemas.microsoft.com/office/drawing/2010/main" val="0"/>
              </a:ext>
            </a:extLst>
          </a:blip>
          <a:srcRect l="6248" t="19799" r="6441" b="22785"/>
          <a:stretch/>
        </p:blipFill>
        <p:spPr>
          <a:xfrm>
            <a:off x="2369127" y="5082516"/>
            <a:ext cx="4707082" cy="1143001"/>
          </a:xfrm>
          <a:prstGeom prst="rect">
            <a:avLst/>
          </a:prstGeom>
          <a:ln>
            <a:noFill/>
          </a:ln>
          <a:effectLst>
            <a:softEdge rad="112500"/>
          </a:effectLst>
        </p:spPr>
      </p:pic>
      <p:sp>
        <p:nvSpPr>
          <p:cNvPr id="4" name="CuadroTexto 3"/>
          <p:cNvSpPr txBox="1"/>
          <p:nvPr/>
        </p:nvSpPr>
        <p:spPr>
          <a:xfrm>
            <a:off x="529936" y="270165"/>
            <a:ext cx="6909955" cy="4678204"/>
          </a:xfrm>
          <a:prstGeom prst="rect">
            <a:avLst/>
          </a:prstGeom>
          <a:noFill/>
        </p:spPr>
        <p:txBody>
          <a:bodyPr wrap="square" rtlCol="0">
            <a:spAutoFit/>
          </a:bodyPr>
          <a:lstStyle/>
          <a:p>
            <a:endParaRPr lang="es-CO" b="1" dirty="0" smtClean="0"/>
          </a:p>
          <a:p>
            <a:pPr algn="ctr"/>
            <a:r>
              <a:rPr lang="es-CO" sz="2800" b="1" dirty="0" smtClean="0">
                <a:latin typeface="Century Gothic" panose="020B0502020202020204" pitchFamily="34" charset="0"/>
              </a:rPr>
              <a:t>HEMOLISIS AGUDAS</a:t>
            </a:r>
          </a:p>
          <a:p>
            <a:pPr algn="ctr"/>
            <a:endParaRPr lang="es-CO" b="1" dirty="0" smtClean="0">
              <a:latin typeface="Century Gothic" panose="020B0502020202020204" pitchFamily="34" charset="0"/>
            </a:endParaRPr>
          </a:p>
          <a:p>
            <a:pPr marL="285750" indent="-285750" algn="just">
              <a:buFont typeface="Arial" panose="020B0604020202020204" pitchFamily="34" charset="0"/>
              <a:buChar char="•"/>
            </a:pPr>
            <a:r>
              <a:rPr lang="es-CO" dirty="0" smtClean="0">
                <a:latin typeface="Century Gothic" panose="020B0502020202020204" pitchFamily="34" charset="0"/>
              </a:rPr>
              <a:t>Se presentan </a:t>
            </a:r>
            <a:r>
              <a:rPr lang="es-CO" dirty="0">
                <a:latin typeface="Century Gothic" panose="020B0502020202020204" pitchFamily="34" charset="0"/>
              </a:rPr>
              <a:t>d</a:t>
            </a:r>
            <a:r>
              <a:rPr lang="es-CO" dirty="0" smtClean="0">
                <a:latin typeface="Century Gothic" panose="020B0502020202020204" pitchFamily="34" charset="0"/>
              </a:rPr>
              <a:t>urante las primeras 24 horas de la transfusión</a:t>
            </a:r>
          </a:p>
          <a:p>
            <a:pPr marL="285750" indent="-285750" algn="just">
              <a:buFont typeface="Arial" panose="020B0604020202020204" pitchFamily="34" charset="0"/>
              <a:buChar char="•"/>
            </a:pPr>
            <a:r>
              <a:rPr lang="es-CO" dirty="0" smtClean="0">
                <a:latin typeface="Century Gothic" panose="020B0502020202020204" pitchFamily="34" charset="0"/>
              </a:rPr>
              <a:t>La causa mas común es la incompatibilidad ABO</a:t>
            </a:r>
          </a:p>
          <a:p>
            <a:pPr marL="285750" indent="-285750" algn="just">
              <a:buFont typeface="Arial" panose="020B0604020202020204" pitchFamily="34" charset="0"/>
              <a:buChar char="•"/>
            </a:pPr>
            <a:r>
              <a:rPr lang="es-ES" dirty="0" smtClean="0">
                <a:latin typeface="Century Gothic" panose="020B0502020202020204" pitchFamily="34" charset="0"/>
              </a:rPr>
              <a:t>Los eritrocitos del donante interactúan con anticuerpos preformados en el receptor: respuesta inflamatoria sistémica. </a:t>
            </a:r>
          </a:p>
          <a:p>
            <a:pPr algn="just"/>
            <a:endParaRPr lang="es-ES" dirty="0">
              <a:latin typeface="Century Gothic" panose="020B0502020202020204" pitchFamily="34" charset="0"/>
            </a:endParaRPr>
          </a:p>
          <a:p>
            <a:pPr algn="just"/>
            <a:r>
              <a:rPr lang="es-ES" b="1" dirty="0" smtClean="0">
                <a:latin typeface="Century Gothic" panose="020B0502020202020204" pitchFamily="34" charset="0"/>
              </a:rPr>
              <a:t>La severidad depende de: </a:t>
            </a:r>
          </a:p>
          <a:p>
            <a:pPr algn="just"/>
            <a:endParaRPr lang="es-ES" b="1" dirty="0" smtClean="0">
              <a:latin typeface="Century Gothic" panose="020B0502020202020204" pitchFamily="34" charset="0"/>
            </a:endParaRPr>
          </a:p>
          <a:p>
            <a:pPr marL="285750" indent="-285750" algn="just">
              <a:buFontTx/>
              <a:buChar char="-"/>
            </a:pPr>
            <a:r>
              <a:rPr lang="es-ES" dirty="0" smtClean="0">
                <a:latin typeface="Century Gothic" panose="020B0502020202020204" pitchFamily="34" charset="0"/>
              </a:rPr>
              <a:t>clase, subclase y concentración de inmunoglobulina comprometida (extravascular IGM, extravascular IGG )</a:t>
            </a:r>
          </a:p>
          <a:p>
            <a:pPr marL="285750" indent="-285750" algn="just">
              <a:buFontTx/>
              <a:buChar char="-"/>
            </a:pPr>
            <a:r>
              <a:rPr lang="es-ES" dirty="0" smtClean="0">
                <a:latin typeface="Century Gothic" panose="020B0502020202020204" pitchFamily="34" charset="0"/>
              </a:rPr>
              <a:t>Cantidad de glóbulos rojos incompatibles.</a:t>
            </a:r>
          </a:p>
          <a:p>
            <a:pPr marL="285750" indent="-285750" algn="just">
              <a:buFontTx/>
              <a:buChar char="-"/>
            </a:pPr>
            <a:r>
              <a:rPr lang="es-ES" dirty="0" smtClean="0">
                <a:latin typeface="Century Gothic" panose="020B0502020202020204" pitchFamily="34" charset="0"/>
              </a:rPr>
              <a:t>La hemolisis extravascular es mas frecuente. </a:t>
            </a:r>
            <a:endParaRPr lang="es-CO" dirty="0">
              <a:latin typeface="Century Gothic" panose="020B0502020202020204" pitchFamily="34" charset="0"/>
            </a:endParaRPr>
          </a:p>
        </p:txBody>
      </p:sp>
      <p:pic>
        <p:nvPicPr>
          <p:cNvPr id="9" name="Picture 2" descr="Resultado de imagen para cli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04755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extLst>
              <a:ext uri="{28A0092B-C50C-407E-A947-70E740481C1C}">
                <a14:useLocalDpi xmlns:a14="http://schemas.microsoft.com/office/drawing/2010/main" val="0"/>
              </a:ext>
            </a:extLst>
          </a:blip>
          <a:srcRect l="6248" t="19799" r="6441" b="22785"/>
          <a:stretch/>
        </p:blipFill>
        <p:spPr>
          <a:xfrm>
            <a:off x="2369127" y="5082516"/>
            <a:ext cx="4707082" cy="1143001"/>
          </a:xfrm>
          <a:prstGeom prst="rect">
            <a:avLst/>
          </a:prstGeom>
          <a:ln>
            <a:noFill/>
          </a:ln>
          <a:effectLst>
            <a:softEdge rad="112500"/>
          </a:effectLst>
        </p:spPr>
      </p:pic>
      <p:sp>
        <p:nvSpPr>
          <p:cNvPr id="4" name="CuadroTexto 3"/>
          <p:cNvSpPr txBox="1"/>
          <p:nvPr/>
        </p:nvSpPr>
        <p:spPr>
          <a:xfrm>
            <a:off x="509154" y="987137"/>
            <a:ext cx="6317673" cy="3754874"/>
          </a:xfrm>
          <a:prstGeom prst="rect">
            <a:avLst/>
          </a:prstGeom>
          <a:noFill/>
        </p:spPr>
        <p:txBody>
          <a:bodyPr wrap="square" rtlCol="0">
            <a:spAutoFit/>
          </a:bodyPr>
          <a:lstStyle/>
          <a:p>
            <a:r>
              <a:rPr lang="es-CO" sz="2000" b="1" dirty="0" smtClean="0">
                <a:latin typeface="Century Gothic" panose="020B0502020202020204" pitchFamily="34" charset="0"/>
              </a:rPr>
              <a:t>… Hemolisis agudas</a:t>
            </a:r>
          </a:p>
          <a:p>
            <a:endParaRPr lang="es-CO" sz="2000" b="1" dirty="0" smtClean="0">
              <a:latin typeface="Century Gothic" panose="020B0502020202020204" pitchFamily="34" charset="0"/>
            </a:endParaRPr>
          </a:p>
          <a:p>
            <a:pPr algn="just"/>
            <a:r>
              <a:rPr lang="es-ES" b="1" dirty="0" smtClean="0">
                <a:latin typeface="Century Gothic" panose="020B0502020202020204" pitchFamily="34" charset="0"/>
              </a:rPr>
              <a:t>Frecuencia: </a:t>
            </a:r>
            <a:r>
              <a:rPr lang="es-ES" dirty="0" smtClean="0">
                <a:latin typeface="Century Gothic" panose="020B0502020202020204" pitchFamily="34" charset="0"/>
              </a:rPr>
              <a:t>1 en 25 mil unidades</a:t>
            </a:r>
          </a:p>
          <a:p>
            <a:pPr algn="just"/>
            <a:endParaRPr lang="es-ES" dirty="0" smtClean="0">
              <a:latin typeface="Century Gothic" panose="020B0502020202020204" pitchFamily="34" charset="0"/>
            </a:endParaRPr>
          </a:p>
          <a:p>
            <a:pPr algn="just"/>
            <a:r>
              <a:rPr lang="es-ES" b="1" dirty="0" smtClean="0">
                <a:latin typeface="Century Gothic" panose="020B0502020202020204" pitchFamily="34" charset="0"/>
              </a:rPr>
              <a:t>Mortalidad: </a:t>
            </a:r>
            <a:r>
              <a:rPr lang="es-ES" dirty="0" smtClean="0">
                <a:latin typeface="Century Gothic" panose="020B0502020202020204" pitchFamily="34" charset="0"/>
              </a:rPr>
              <a:t>del 5 al 10 %, depende de la cantidad de eritrocitos incompatibles transfundidos.</a:t>
            </a:r>
          </a:p>
          <a:p>
            <a:pPr algn="just"/>
            <a:endParaRPr lang="es-ES" dirty="0" smtClean="0">
              <a:latin typeface="Century Gothic" panose="020B0502020202020204" pitchFamily="34" charset="0"/>
            </a:endParaRPr>
          </a:p>
          <a:p>
            <a:pPr algn="just"/>
            <a:r>
              <a:rPr lang="es-ES" b="1" dirty="0" smtClean="0">
                <a:latin typeface="Century Gothic" panose="020B0502020202020204" pitchFamily="34" charset="0"/>
              </a:rPr>
              <a:t>Errores en el proceso de transfusión: </a:t>
            </a:r>
            <a:r>
              <a:rPr lang="es-ES" dirty="0" smtClean="0">
                <a:latin typeface="Century Gothic" panose="020B0502020202020204" pitchFamily="34" charset="0"/>
              </a:rPr>
              <a:t>al tomar la muestra, al cruzar la sangre, al aplicar un componente. </a:t>
            </a:r>
          </a:p>
          <a:p>
            <a:pPr algn="just"/>
            <a:endParaRPr lang="es-ES" dirty="0">
              <a:latin typeface="Century Gothic" panose="020B0502020202020204" pitchFamily="34" charset="0"/>
            </a:endParaRPr>
          </a:p>
          <a:p>
            <a:pPr algn="just"/>
            <a:r>
              <a:rPr lang="es-ES" dirty="0" smtClean="0">
                <a:latin typeface="Century Gothic" panose="020B0502020202020204" pitchFamily="34" charset="0"/>
              </a:rPr>
              <a:t>Reacciones menos serias en paciente inmunocomprometidos. </a:t>
            </a:r>
            <a:endParaRPr lang="es-CO" dirty="0" smtClean="0">
              <a:latin typeface="Century Gothic" panose="020B0502020202020204" pitchFamily="34" charset="0"/>
            </a:endParaRPr>
          </a:p>
        </p:txBody>
      </p:sp>
      <p:pic>
        <p:nvPicPr>
          <p:cNvPr id="9" name="Picture 2" descr="Resultado de imagen para cli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53903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extLst>
              <a:ext uri="{28A0092B-C50C-407E-A947-70E740481C1C}">
                <a14:useLocalDpi xmlns:a14="http://schemas.microsoft.com/office/drawing/2010/main" val="0"/>
              </a:ext>
            </a:extLst>
          </a:blip>
          <a:srcRect l="6248" t="19799" r="6441" b="22785"/>
          <a:stretch/>
        </p:blipFill>
        <p:spPr>
          <a:xfrm>
            <a:off x="2369127" y="5082516"/>
            <a:ext cx="4707082" cy="1143001"/>
          </a:xfrm>
          <a:prstGeom prst="rect">
            <a:avLst/>
          </a:prstGeom>
          <a:ln>
            <a:noFill/>
          </a:ln>
          <a:effectLst>
            <a:softEdge rad="112500"/>
          </a:effectLst>
        </p:spPr>
      </p:pic>
      <p:sp>
        <p:nvSpPr>
          <p:cNvPr id="4" name="CuadroTexto 3"/>
          <p:cNvSpPr txBox="1"/>
          <p:nvPr/>
        </p:nvSpPr>
        <p:spPr>
          <a:xfrm>
            <a:off x="477981" y="773644"/>
            <a:ext cx="7045037" cy="4308872"/>
          </a:xfrm>
          <a:prstGeom prst="rect">
            <a:avLst/>
          </a:prstGeom>
          <a:noFill/>
        </p:spPr>
        <p:txBody>
          <a:bodyPr wrap="square" rtlCol="0">
            <a:spAutoFit/>
          </a:bodyPr>
          <a:lstStyle/>
          <a:p>
            <a:r>
              <a:rPr lang="es-CO" sz="2000" b="1" dirty="0" smtClean="0">
                <a:latin typeface="Century Gothic" panose="020B0502020202020204" pitchFamily="34" charset="0"/>
              </a:rPr>
              <a:t>… Hemolisis agudas</a:t>
            </a:r>
          </a:p>
          <a:p>
            <a:endParaRPr lang="es-CO" sz="2000" b="1"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Se manifiestan principalmente con fiebre y escalofrío. </a:t>
            </a:r>
          </a:p>
          <a:p>
            <a:pPr algn="just"/>
            <a:r>
              <a:rPr lang="es-ES" dirty="0" smtClean="0">
                <a:latin typeface="Century Gothic" panose="020B0502020202020204" pitchFamily="34" charset="0"/>
              </a:rPr>
              <a:t>Otros síntomas:  </a:t>
            </a:r>
          </a:p>
          <a:p>
            <a:pPr algn="just"/>
            <a:r>
              <a:rPr lang="es-ES" dirty="0" smtClean="0">
                <a:latin typeface="Century Gothic" panose="020B0502020202020204" pitchFamily="34" charset="0"/>
              </a:rPr>
              <a:t>Disnea, dolor torácico, abdominal, dolor en sitios de punción, vomito, dolor dorsal, hipotensión, sangrado por sitios de venopunción.  </a:t>
            </a:r>
          </a:p>
          <a:p>
            <a:pPr algn="just"/>
            <a:endParaRPr lang="es-ES" dirty="0">
              <a:latin typeface="Century Gothic" panose="020B0502020202020204" pitchFamily="34" charset="0"/>
            </a:endParaRPr>
          </a:p>
          <a:p>
            <a:pPr algn="just"/>
            <a:r>
              <a:rPr lang="es-ES" b="1" dirty="0" smtClean="0">
                <a:latin typeface="Century Gothic" panose="020B0502020202020204" pitchFamily="34" charset="0"/>
              </a:rPr>
              <a:t>CID: </a:t>
            </a:r>
            <a:r>
              <a:rPr lang="es-ES" dirty="0" smtClean="0">
                <a:latin typeface="Century Gothic" panose="020B0502020202020204" pitchFamily="34" charset="0"/>
              </a:rPr>
              <a:t>en paciente con sensorio alterado, pacientes bajo anestesia general (hematuria por sonda vesical), sangrado inesperado. </a:t>
            </a:r>
          </a:p>
          <a:p>
            <a:pPr algn="just"/>
            <a:endParaRPr lang="es-ES" dirty="0">
              <a:latin typeface="Century Gothic" panose="020B0502020202020204" pitchFamily="34" charset="0"/>
            </a:endParaRPr>
          </a:p>
          <a:p>
            <a:pPr algn="just"/>
            <a:r>
              <a:rPr lang="es-ES" dirty="0" smtClean="0">
                <a:latin typeface="Century Gothic" panose="020B0502020202020204" pitchFamily="34" charset="0"/>
              </a:rPr>
              <a:t>La hipotensión produce vasoconstricción en la circulación esplénica, pulmonar y renal que agrava la isquemia en estos órganos. </a:t>
            </a:r>
          </a:p>
        </p:txBody>
      </p:sp>
      <p:pic>
        <p:nvPicPr>
          <p:cNvPr id="9" name="Picture 2" descr="Resultado de imagen para cli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46042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extLst>
              <a:ext uri="{28A0092B-C50C-407E-A947-70E740481C1C}">
                <a14:useLocalDpi xmlns:a14="http://schemas.microsoft.com/office/drawing/2010/main" val="0"/>
              </a:ext>
            </a:extLst>
          </a:blip>
          <a:srcRect l="6248" t="19799" r="6441" b="22785"/>
          <a:stretch/>
        </p:blipFill>
        <p:spPr>
          <a:xfrm>
            <a:off x="2369127" y="5082516"/>
            <a:ext cx="4707082" cy="1143001"/>
          </a:xfrm>
          <a:prstGeom prst="rect">
            <a:avLst/>
          </a:prstGeom>
          <a:ln>
            <a:noFill/>
          </a:ln>
          <a:effectLst>
            <a:softEdge rad="112500"/>
          </a:effectLst>
        </p:spPr>
      </p:pic>
      <p:sp>
        <p:nvSpPr>
          <p:cNvPr id="4" name="CuadroTexto 3"/>
          <p:cNvSpPr txBox="1"/>
          <p:nvPr/>
        </p:nvSpPr>
        <p:spPr>
          <a:xfrm>
            <a:off x="602673" y="981463"/>
            <a:ext cx="6328064" cy="3477875"/>
          </a:xfrm>
          <a:prstGeom prst="rect">
            <a:avLst/>
          </a:prstGeom>
          <a:noFill/>
        </p:spPr>
        <p:txBody>
          <a:bodyPr wrap="square" rtlCol="0">
            <a:spAutoFit/>
          </a:bodyPr>
          <a:lstStyle/>
          <a:p>
            <a:r>
              <a:rPr lang="es-CO" sz="2000" b="1" dirty="0" smtClean="0">
                <a:latin typeface="Century Gothic" panose="020B0502020202020204" pitchFamily="34" charset="0"/>
              </a:rPr>
              <a:t>… Hemolisis agudas</a:t>
            </a:r>
          </a:p>
          <a:p>
            <a:endParaRPr lang="es-CO" sz="2000" b="1" dirty="0" smtClean="0">
              <a:latin typeface="Century Gothic" panose="020B0502020202020204" pitchFamily="34" charset="0"/>
            </a:endParaRPr>
          </a:p>
          <a:p>
            <a:pPr marL="285750" indent="-285750" algn="just">
              <a:buFont typeface="Arial" panose="020B0604020202020204" pitchFamily="34" charset="0"/>
              <a:buChar char="•"/>
            </a:pPr>
            <a:r>
              <a:rPr lang="es-ES" b="1" dirty="0" smtClean="0">
                <a:latin typeface="Century Gothic" panose="020B0502020202020204" pitchFamily="34" charset="0"/>
              </a:rPr>
              <a:t>Complicaciones: </a:t>
            </a:r>
            <a:r>
              <a:rPr lang="es-ES" dirty="0" smtClean="0">
                <a:latin typeface="Century Gothic" panose="020B0502020202020204" pitchFamily="34" charset="0"/>
              </a:rPr>
              <a:t>hemoglobinuria, CID, falla renal. </a:t>
            </a:r>
          </a:p>
          <a:p>
            <a:pPr marL="285750" indent="-285750" algn="just">
              <a:buFont typeface="Arial" panose="020B0604020202020204" pitchFamily="34" charset="0"/>
              <a:buChar char="•"/>
            </a:pPr>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Riesgo de falla renal y muerte directamente proporcional a la cantidad de hemoderivado transfundido y a la concentración de inmunoglobulina. </a:t>
            </a:r>
          </a:p>
          <a:p>
            <a:pPr marL="285750" indent="-285750" algn="just">
              <a:buFont typeface="Arial" panose="020B0604020202020204" pitchFamily="34" charset="0"/>
              <a:buChar char="•"/>
            </a:pPr>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La liberación de citoquinas activadas y la liberación masiva de aminas vasoactivas llevan al paciente al choque distributivo  rápidamente. </a:t>
            </a:r>
          </a:p>
        </p:txBody>
      </p:sp>
      <p:pic>
        <p:nvPicPr>
          <p:cNvPr id="9" name="Picture 2" descr="Resultado de imagen para cli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76695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extLst>
              <a:ext uri="{28A0092B-C50C-407E-A947-70E740481C1C}">
                <a14:useLocalDpi xmlns:a14="http://schemas.microsoft.com/office/drawing/2010/main" val="0"/>
              </a:ext>
            </a:extLst>
          </a:blip>
          <a:srcRect l="6248" t="19799" r="6441" b="22785"/>
          <a:stretch/>
        </p:blipFill>
        <p:spPr>
          <a:xfrm>
            <a:off x="2369127" y="5082516"/>
            <a:ext cx="4707082" cy="1143001"/>
          </a:xfrm>
          <a:prstGeom prst="rect">
            <a:avLst/>
          </a:prstGeom>
          <a:ln>
            <a:noFill/>
          </a:ln>
          <a:effectLst>
            <a:softEdge rad="112500"/>
          </a:effectLst>
        </p:spPr>
      </p:pic>
      <p:sp>
        <p:nvSpPr>
          <p:cNvPr id="4" name="CuadroTexto 3"/>
          <p:cNvSpPr txBox="1"/>
          <p:nvPr/>
        </p:nvSpPr>
        <p:spPr>
          <a:xfrm>
            <a:off x="748145" y="773644"/>
            <a:ext cx="6328064" cy="4031873"/>
          </a:xfrm>
          <a:prstGeom prst="rect">
            <a:avLst/>
          </a:prstGeom>
          <a:noFill/>
        </p:spPr>
        <p:txBody>
          <a:bodyPr wrap="square" rtlCol="0">
            <a:spAutoFit/>
          </a:bodyPr>
          <a:lstStyle/>
          <a:p>
            <a:r>
              <a:rPr lang="es-CO" sz="2000" b="1" dirty="0" smtClean="0">
                <a:latin typeface="Century Gothic" panose="020B0502020202020204" pitchFamily="34" charset="0"/>
              </a:rPr>
              <a:t>… Hemolisis agudas</a:t>
            </a:r>
          </a:p>
          <a:p>
            <a:endParaRPr lang="es-CO" sz="2000" b="1" dirty="0" smtClean="0">
              <a:latin typeface="Century Gothic" panose="020B0502020202020204" pitchFamily="34" charset="0"/>
            </a:endParaRPr>
          </a:p>
          <a:p>
            <a:pPr algn="just"/>
            <a:r>
              <a:rPr lang="es-ES" b="1" dirty="0" smtClean="0">
                <a:latin typeface="Century Gothic" panose="020B0502020202020204" pitchFamily="34" charset="0"/>
              </a:rPr>
              <a:t>¿Que hacer ?</a:t>
            </a:r>
          </a:p>
          <a:p>
            <a:pPr algn="just"/>
            <a:endParaRPr lang="es-ES" b="1"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Minimizar posibilidad de exposición </a:t>
            </a:r>
          </a:p>
          <a:p>
            <a:pPr marL="285750" indent="-285750" algn="just">
              <a:buFont typeface="Arial" panose="020B0604020202020204" pitchFamily="34" charset="0"/>
              <a:buChar char="•"/>
            </a:pPr>
            <a:r>
              <a:rPr lang="es-ES" dirty="0" smtClean="0">
                <a:latin typeface="Century Gothic" panose="020B0502020202020204" pitchFamily="34" charset="0"/>
              </a:rPr>
              <a:t>Suspender transfusión de manera inmediata </a:t>
            </a:r>
          </a:p>
          <a:p>
            <a:pPr marL="285750" indent="-285750" algn="just">
              <a:buFont typeface="Arial" panose="020B0604020202020204" pitchFamily="34" charset="0"/>
              <a:buChar char="•"/>
            </a:pPr>
            <a:r>
              <a:rPr lang="es-ES" dirty="0" smtClean="0">
                <a:latin typeface="Century Gothic" panose="020B0502020202020204" pitchFamily="34" charset="0"/>
              </a:rPr>
              <a:t>Garantizar un buen acceso venoso.</a:t>
            </a:r>
          </a:p>
          <a:p>
            <a:pPr marL="285750" indent="-285750" algn="just">
              <a:buFont typeface="Arial" panose="020B0604020202020204" pitchFamily="34" charset="0"/>
              <a:buChar char="•"/>
            </a:pPr>
            <a:r>
              <a:rPr lang="es-ES" dirty="0" smtClean="0">
                <a:latin typeface="Century Gothic" panose="020B0502020202020204" pitchFamily="34" charset="0"/>
              </a:rPr>
              <a:t>Administrar liquido endovenosos, manitol, furosemida (40-80 mg)</a:t>
            </a:r>
          </a:p>
          <a:p>
            <a:pPr marL="285750" indent="-285750" algn="just">
              <a:buFont typeface="Arial" panose="020B0604020202020204" pitchFamily="34" charset="0"/>
              <a:buChar char="•"/>
            </a:pPr>
            <a:r>
              <a:rPr lang="es-ES" dirty="0" smtClean="0">
                <a:latin typeface="Century Gothic" panose="020B0502020202020204" pitchFamily="34" charset="0"/>
              </a:rPr>
              <a:t>Confirmar integridad de unidad e identificación de paciente.</a:t>
            </a:r>
          </a:p>
          <a:p>
            <a:pPr marL="285750" indent="-285750" algn="just">
              <a:buFont typeface="Arial" panose="020B0604020202020204" pitchFamily="34" charset="0"/>
              <a:buChar char="•"/>
            </a:pPr>
            <a:r>
              <a:rPr lang="es-ES" dirty="0" smtClean="0">
                <a:latin typeface="Century Gothic" panose="020B0502020202020204" pitchFamily="34" charset="0"/>
              </a:rPr>
              <a:t>Manejo de hipotensión en caso de que se presente</a:t>
            </a:r>
          </a:p>
          <a:p>
            <a:pPr marL="285750" indent="-285750" algn="just">
              <a:buFont typeface="Arial" panose="020B0604020202020204" pitchFamily="34" charset="0"/>
              <a:buChar char="•"/>
            </a:pPr>
            <a:r>
              <a:rPr lang="es-ES" dirty="0" smtClean="0">
                <a:latin typeface="Century Gothic" panose="020B0502020202020204" pitchFamily="34" charset="0"/>
              </a:rPr>
              <a:t>Mejorar perfusión renal y asegurar un adecuado gastó cardiaco y urinario. </a:t>
            </a:r>
          </a:p>
        </p:txBody>
      </p:sp>
      <p:pic>
        <p:nvPicPr>
          <p:cNvPr id="9" name="Picture 2" descr="Resultado de imagen para cli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13967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rotWithShape="1">
          <a:blip r:embed="rId2">
            <a:extLst>
              <a:ext uri="{28A0092B-C50C-407E-A947-70E740481C1C}">
                <a14:useLocalDpi xmlns:a14="http://schemas.microsoft.com/office/drawing/2010/main" val="0"/>
              </a:ext>
            </a:extLst>
          </a:blip>
          <a:srcRect l="19850" t="11518" r="19850" b="16034"/>
          <a:stretch/>
        </p:blipFill>
        <p:spPr>
          <a:xfrm>
            <a:off x="6702136" y="2440490"/>
            <a:ext cx="1054690" cy="2006819"/>
          </a:xfrm>
          <a:prstGeom prst="rect">
            <a:avLst/>
          </a:prstGeom>
          <a:ln>
            <a:noFill/>
          </a:ln>
          <a:effectLst>
            <a:softEdge rad="112500"/>
          </a:effectLst>
        </p:spPr>
      </p:pic>
      <p:sp>
        <p:nvSpPr>
          <p:cNvPr id="4" name="CuadroTexto 3"/>
          <p:cNvSpPr txBox="1"/>
          <p:nvPr/>
        </p:nvSpPr>
        <p:spPr>
          <a:xfrm>
            <a:off x="571499" y="613065"/>
            <a:ext cx="6130637" cy="4955203"/>
          </a:xfrm>
          <a:prstGeom prst="rect">
            <a:avLst/>
          </a:prstGeom>
          <a:noFill/>
        </p:spPr>
        <p:txBody>
          <a:bodyPr wrap="square" rtlCol="0">
            <a:spAutoFit/>
          </a:bodyPr>
          <a:lstStyle/>
          <a:p>
            <a:endParaRPr lang="es-CO" b="1" dirty="0" smtClean="0"/>
          </a:p>
          <a:p>
            <a:pPr algn="ctr"/>
            <a:r>
              <a:rPr lang="es-CO" sz="2800" b="1" dirty="0" smtClean="0">
                <a:latin typeface="Century Gothic" panose="020B0502020202020204" pitchFamily="34" charset="0"/>
              </a:rPr>
              <a:t>Reacción febril no hemolítica </a:t>
            </a:r>
          </a:p>
          <a:p>
            <a:pPr algn="just"/>
            <a:endParaRPr lang="es-CO" b="1" dirty="0">
              <a:latin typeface="Century Gothic" panose="020B0502020202020204" pitchFamily="34" charset="0"/>
            </a:endParaRPr>
          </a:p>
          <a:p>
            <a:pPr algn="just"/>
            <a:r>
              <a:rPr lang="es-CO" dirty="0" smtClean="0">
                <a:latin typeface="Century Gothic" panose="020B0502020202020204" pitchFamily="34" charset="0"/>
              </a:rPr>
              <a:t>Definida como el aumento de 1 ° c dentro de las primeras horas después de la transfusión, no atribuible a otras cusas. </a:t>
            </a:r>
          </a:p>
          <a:p>
            <a:pPr algn="just"/>
            <a:endParaRPr lang="es-ES" dirty="0">
              <a:latin typeface="Century Gothic" panose="020B0502020202020204" pitchFamily="34" charset="0"/>
            </a:endParaRPr>
          </a:p>
          <a:p>
            <a:pPr algn="just"/>
            <a:endParaRPr lang="es-ES" b="1" dirty="0" smtClean="0">
              <a:latin typeface="Century Gothic" panose="020B0502020202020204" pitchFamily="34" charset="0"/>
            </a:endParaRPr>
          </a:p>
          <a:p>
            <a:pPr algn="just"/>
            <a:r>
              <a:rPr lang="es-ES" b="1" dirty="0" smtClean="0">
                <a:latin typeface="Century Gothic" panose="020B0502020202020204" pitchFamily="34" charset="0"/>
              </a:rPr>
              <a:t>Dada por: </a:t>
            </a:r>
            <a:r>
              <a:rPr lang="es-ES" dirty="0" smtClean="0">
                <a:latin typeface="Century Gothic" panose="020B0502020202020204" pitchFamily="34" charset="0"/>
              </a:rPr>
              <a:t>Interacción de anticuerpos presentes en el plasma del receptor y los antígenos presentes en los productos transfundidos. </a:t>
            </a:r>
          </a:p>
          <a:p>
            <a:pPr algn="just"/>
            <a:endParaRPr lang="es-ES" dirty="0" smtClean="0">
              <a:latin typeface="Century Gothic" panose="020B0502020202020204" pitchFamily="34" charset="0"/>
            </a:endParaRPr>
          </a:p>
          <a:p>
            <a:pPr algn="just"/>
            <a:r>
              <a:rPr lang="es-ES" b="1" dirty="0" smtClean="0">
                <a:latin typeface="Century Gothic" panose="020B0502020202020204" pitchFamily="34" charset="0"/>
              </a:rPr>
              <a:t>Mediada por:  </a:t>
            </a:r>
            <a:r>
              <a:rPr lang="es-ES" dirty="0" smtClean="0">
                <a:latin typeface="Century Gothic" panose="020B0502020202020204" pitchFamily="34" charset="0"/>
              </a:rPr>
              <a:t>respuesta inmune contra leucocitos del donante o acumulación de modificadores de la respuesta inflamatoria (liberación de citoquinas pro inflamatorias) durante el almacenamiento del componente. </a:t>
            </a:r>
            <a:endParaRPr lang="es-CO" dirty="0">
              <a:latin typeface="Century Gothic" panose="020B0502020202020204" pitchFamily="34" charset="0"/>
            </a:endParaRPr>
          </a:p>
        </p:txBody>
      </p:sp>
      <p:pic>
        <p:nvPicPr>
          <p:cNvPr id="9" name="Picture 2" descr="Resultado de imagen para cli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90952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rotWithShape="1">
          <a:blip r:embed="rId2">
            <a:extLst>
              <a:ext uri="{28A0092B-C50C-407E-A947-70E740481C1C}">
                <a14:useLocalDpi xmlns:a14="http://schemas.microsoft.com/office/drawing/2010/main" val="0"/>
              </a:ext>
            </a:extLst>
          </a:blip>
          <a:srcRect l="19850" t="11518" r="19850" b="16034"/>
          <a:stretch/>
        </p:blipFill>
        <p:spPr>
          <a:xfrm>
            <a:off x="6567054" y="2482054"/>
            <a:ext cx="1054690" cy="2006819"/>
          </a:xfrm>
          <a:prstGeom prst="rect">
            <a:avLst/>
          </a:prstGeom>
          <a:ln>
            <a:noFill/>
          </a:ln>
          <a:effectLst>
            <a:softEdge rad="112500"/>
          </a:effectLst>
        </p:spPr>
      </p:pic>
      <p:sp>
        <p:nvSpPr>
          <p:cNvPr id="4" name="CuadroTexto 3"/>
          <p:cNvSpPr txBox="1"/>
          <p:nvPr/>
        </p:nvSpPr>
        <p:spPr>
          <a:xfrm>
            <a:off x="571500" y="613065"/>
            <a:ext cx="5818910" cy="4339650"/>
          </a:xfrm>
          <a:prstGeom prst="rect">
            <a:avLst/>
          </a:prstGeom>
          <a:noFill/>
        </p:spPr>
        <p:txBody>
          <a:bodyPr wrap="square" rtlCol="0">
            <a:spAutoFit/>
          </a:bodyPr>
          <a:lstStyle/>
          <a:p>
            <a:endParaRPr lang="es-CO" b="1" dirty="0" smtClean="0"/>
          </a:p>
          <a:p>
            <a:r>
              <a:rPr lang="es-CO" sz="2400" b="1" dirty="0" smtClean="0">
                <a:latin typeface="Century Gothic" panose="020B0502020202020204" pitchFamily="34" charset="0"/>
              </a:rPr>
              <a:t>…Reacción febril no hemolítica </a:t>
            </a:r>
          </a:p>
          <a:p>
            <a:pPr algn="just"/>
            <a:endParaRPr lang="es-CO" b="1" dirty="0">
              <a:latin typeface="Century Gothic" panose="020B0502020202020204" pitchFamily="34" charset="0"/>
            </a:endParaRPr>
          </a:p>
          <a:p>
            <a:pPr algn="just"/>
            <a:r>
              <a:rPr lang="es-CO" b="1" dirty="0" smtClean="0">
                <a:latin typeface="Century Gothic" panose="020B0502020202020204" pitchFamily="34" charset="0"/>
              </a:rPr>
              <a:t>Manifestaciones clínicas. </a:t>
            </a:r>
          </a:p>
          <a:p>
            <a:pPr algn="just"/>
            <a:endParaRPr lang="es-CO" b="1"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Los síntomas se presentan usualmente durante la transfusión; pero pueden aparecer hasta 12 horas después de haber terminado la transfusión. </a:t>
            </a:r>
          </a:p>
          <a:p>
            <a:pPr algn="just"/>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La fiebre puede estar acompañada de escalofríos y temblor. (administrar antipirético)</a:t>
            </a:r>
          </a:p>
          <a:p>
            <a:pPr marL="285750" indent="-285750" algn="just">
              <a:buFont typeface="Arial" panose="020B0604020202020204" pitchFamily="34" charset="0"/>
              <a:buChar char="•"/>
            </a:pPr>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Los síntomas secundarios incluyen: Cefalea, nauseas y  vomito</a:t>
            </a:r>
            <a:endParaRPr lang="es-CO" dirty="0">
              <a:latin typeface="Century Gothic" panose="020B0502020202020204" pitchFamily="34" charset="0"/>
            </a:endParaRPr>
          </a:p>
        </p:txBody>
      </p:sp>
      <p:pic>
        <p:nvPicPr>
          <p:cNvPr id="9" name="Picture 2" descr="Resultado de imagen para cli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83776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675409" y="467592"/>
            <a:ext cx="4478482" cy="5047536"/>
          </a:xfrm>
          <a:prstGeom prst="rect">
            <a:avLst/>
          </a:prstGeom>
          <a:noFill/>
        </p:spPr>
        <p:txBody>
          <a:bodyPr wrap="square" rtlCol="0">
            <a:spAutoFit/>
          </a:bodyPr>
          <a:lstStyle/>
          <a:p>
            <a:pPr algn="ctr"/>
            <a:r>
              <a:rPr lang="es-CO" sz="3200" b="1" dirty="0" smtClean="0">
                <a:latin typeface="Century Gothic" panose="020B0502020202020204" pitchFamily="34" charset="0"/>
              </a:rPr>
              <a:t>REACCIONES ALÉRGICAS </a:t>
            </a:r>
          </a:p>
          <a:p>
            <a:endParaRPr lang="es-CO" sz="2400" b="1" dirty="0" smtClean="0">
              <a:latin typeface="Century Gothic" panose="020B0502020202020204" pitchFamily="34" charset="0"/>
            </a:endParaRPr>
          </a:p>
          <a:p>
            <a:pPr algn="just"/>
            <a:endParaRPr lang="es-CO" b="1" dirty="0">
              <a:latin typeface="Century Gothic" panose="020B0502020202020204" pitchFamily="34" charset="0"/>
            </a:endParaRPr>
          </a:p>
          <a:p>
            <a:pPr marL="342900" indent="-342900" algn="just">
              <a:buAutoNum type="arabicPeriod"/>
            </a:pPr>
            <a:r>
              <a:rPr lang="es-CO" b="1" dirty="0" smtClean="0">
                <a:latin typeface="Century Gothic" panose="020B0502020202020204" pitchFamily="34" charset="0"/>
              </a:rPr>
              <a:t>Anafilaxia.</a:t>
            </a:r>
          </a:p>
          <a:p>
            <a:pPr algn="just"/>
            <a:endParaRPr lang="es-CO" b="1" dirty="0" smtClean="0">
              <a:latin typeface="Century Gothic" panose="020B0502020202020204" pitchFamily="34" charset="0"/>
            </a:endParaRPr>
          </a:p>
          <a:p>
            <a:pPr algn="just"/>
            <a:r>
              <a:rPr lang="es-ES" b="1" dirty="0" smtClean="0">
                <a:latin typeface="Century Gothic" panose="020B0502020202020204" pitchFamily="34" charset="0"/>
              </a:rPr>
              <a:t>Frecuencia: </a:t>
            </a:r>
            <a:r>
              <a:rPr lang="es-ES" dirty="0" smtClean="0">
                <a:latin typeface="Century Gothic" panose="020B0502020202020204" pitchFamily="34" charset="0"/>
              </a:rPr>
              <a:t>0.001% de todas las transfusiones, 1:2000 a 5000 unidades.  Mas común en transfusión de plaquetas  y plasma. </a:t>
            </a:r>
          </a:p>
          <a:p>
            <a:pPr algn="just"/>
            <a:endParaRPr lang="es-ES" dirty="0">
              <a:latin typeface="Century Gothic" panose="020B0502020202020204" pitchFamily="34" charset="0"/>
            </a:endParaRPr>
          </a:p>
          <a:p>
            <a:pPr algn="just"/>
            <a:r>
              <a:rPr lang="es-ES" b="1" dirty="0" smtClean="0">
                <a:latin typeface="Century Gothic" panose="020B0502020202020204" pitchFamily="34" charset="0"/>
              </a:rPr>
              <a:t>Dada por: </a:t>
            </a:r>
            <a:r>
              <a:rPr lang="es-ES" dirty="0" smtClean="0">
                <a:latin typeface="Century Gothic" panose="020B0502020202020204" pitchFamily="34" charset="0"/>
              </a:rPr>
              <a:t>reacción entre anticuerpos y proteínas del plasma del donante, formación de inmunocomplejos y activación del complemento. </a:t>
            </a:r>
          </a:p>
          <a:p>
            <a:pPr algn="just"/>
            <a:r>
              <a:rPr lang="es-ES" dirty="0" smtClean="0">
                <a:latin typeface="Century Gothic" panose="020B0502020202020204" pitchFamily="34" charset="0"/>
              </a:rPr>
              <a:t> </a:t>
            </a:r>
          </a:p>
        </p:txBody>
      </p:sp>
      <p:pic>
        <p:nvPicPr>
          <p:cNvPr id="9" name="Picture 2" descr="Resultado de imagen para clinica las laj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p:cNvPicPr>
            <a:picLocks noChangeAspect="1"/>
          </p:cNvPicPr>
          <p:nvPr/>
        </p:nvPicPr>
        <p:blipFill rotWithShape="1">
          <a:blip r:embed="rId3">
            <a:extLst>
              <a:ext uri="{28A0092B-C50C-407E-A947-70E740481C1C}">
                <a14:useLocalDpi xmlns:a14="http://schemas.microsoft.com/office/drawing/2010/main" val="0"/>
              </a:ext>
            </a:extLst>
          </a:blip>
          <a:srcRect l="17841" t="20642" r="20113" b="4661"/>
          <a:stretch/>
        </p:blipFill>
        <p:spPr>
          <a:xfrm>
            <a:off x="5288803" y="2473037"/>
            <a:ext cx="2784933" cy="2514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198892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675408" y="488374"/>
            <a:ext cx="5226628" cy="5109091"/>
          </a:xfrm>
          <a:prstGeom prst="rect">
            <a:avLst/>
          </a:prstGeom>
          <a:noFill/>
        </p:spPr>
        <p:txBody>
          <a:bodyPr wrap="square" rtlCol="0">
            <a:spAutoFit/>
          </a:bodyPr>
          <a:lstStyle/>
          <a:p>
            <a:pPr algn="ctr"/>
            <a:r>
              <a:rPr lang="es-CO" sz="3200" b="1" dirty="0" smtClean="0">
                <a:latin typeface="Century Gothic" panose="020B0502020202020204" pitchFamily="34" charset="0"/>
              </a:rPr>
              <a:t>REACCIONES ALÉRGICAS </a:t>
            </a:r>
          </a:p>
          <a:p>
            <a:endParaRPr lang="es-CO" sz="2400" b="1" dirty="0" smtClean="0">
              <a:latin typeface="Century Gothic" panose="020B0502020202020204" pitchFamily="34" charset="0"/>
            </a:endParaRPr>
          </a:p>
          <a:p>
            <a:pPr algn="just"/>
            <a:r>
              <a:rPr lang="es-CO" b="1" dirty="0" smtClean="0">
                <a:latin typeface="Century Gothic" panose="020B0502020202020204" pitchFamily="34" charset="0"/>
              </a:rPr>
              <a:t>…Anafilaxia.</a:t>
            </a:r>
          </a:p>
          <a:p>
            <a:pPr algn="just"/>
            <a:endParaRPr lang="es-CO" b="1" dirty="0" smtClean="0">
              <a:latin typeface="Century Gothic" panose="020B0502020202020204" pitchFamily="34" charset="0"/>
            </a:endParaRPr>
          </a:p>
          <a:p>
            <a:pPr algn="just"/>
            <a:r>
              <a:rPr lang="es-ES" b="1" dirty="0" smtClean="0">
                <a:latin typeface="Century Gothic" panose="020B0502020202020204" pitchFamily="34" charset="0"/>
              </a:rPr>
              <a:t>Manifestaciones clínicas:</a:t>
            </a:r>
          </a:p>
          <a:p>
            <a:pPr algn="just"/>
            <a:endParaRPr lang="es-CO" b="1" dirty="0" smtClean="0">
              <a:latin typeface="Century Gothic" panose="020B0502020202020204" pitchFamily="34" charset="0"/>
            </a:endParaRPr>
          </a:p>
          <a:p>
            <a:pPr algn="just"/>
            <a:r>
              <a:rPr lang="es-ES" dirty="0" smtClean="0">
                <a:latin typeface="Century Gothic" panose="020B0502020202020204" pitchFamily="34" charset="0"/>
              </a:rPr>
              <a:t>Pueden aparecer signos y síntomas sistémicos que incluyen: </a:t>
            </a:r>
          </a:p>
          <a:p>
            <a:pPr algn="just"/>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Hipertensión transitoria seguida de hipotensión </a:t>
            </a:r>
          </a:p>
          <a:p>
            <a:pPr marL="285750" indent="-285750" algn="just">
              <a:buFont typeface="Arial" panose="020B0604020202020204" pitchFamily="34" charset="0"/>
              <a:buChar char="•"/>
            </a:pPr>
            <a:r>
              <a:rPr lang="es-ES" dirty="0" smtClean="0">
                <a:latin typeface="Century Gothic" panose="020B0502020202020204" pitchFamily="34" charset="0"/>
              </a:rPr>
              <a:t>Flushing facial </a:t>
            </a:r>
          </a:p>
          <a:p>
            <a:pPr marL="285750" indent="-285750" algn="just">
              <a:buFont typeface="Arial" panose="020B0604020202020204" pitchFamily="34" charset="0"/>
              <a:buChar char="•"/>
            </a:pPr>
            <a:r>
              <a:rPr lang="es-ES" dirty="0" smtClean="0">
                <a:latin typeface="Century Gothic" panose="020B0502020202020204" pitchFamily="34" charset="0"/>
              </a:rPr>
              <a:t>Edema laríngeo </a:t>
            </a:r>
          </a:p>
          <a:p>
            <a:pPr marL="285750" indent="-285750" algn="just">
              <a:buFont typeface="Arial" panose="020B0604020202020204" pitchFamily="34" charset="0"/>
              <a:buChar char="•"/>
            </a:pPr>
            <a:r>
              <a:rPr lang="es-ES" dirty="0" smtClean="0">
                <a:latin typeface="Century Gothic" panose="020B0502020202020204" pitchFamily="34" charset="0"/>
              </a:rPr>
              <a:t>Broncoespasmo</a:t>
            </a:r>
          </a:p>
          <a:p>
            <a:pPr marL="285750" indent="-285750" algn="just">
              <a:buFont typeface="Arial" panose="020B0604020202020204" pitchFamily="34" charset="0"/>
              <a:buChar char="•"/>
            </a:pPr>
            <a:r>
              <a:rPr lang="es-ES" dirty="0" smtClean="0">
                <a:latin typeface="Century Gothic" panose="020B0502020202020204" pitchFamily="34" charset="0"/>
              </a:rPr>
              <a:t>Dificultad  respiratoria </a:t>
            </a:r>
          </a:p>
          <a:p>
            <a:pPr marL="285750" indent="-285750" algn="just">
              <a:buFont typeface="Arial" panose="020B0604020202020204" pitchFamily="34" charset="0"/>
              <a:buChar char="•"/>
            </a:pPr>
            <a:r>
              <a:rPr lang="es-ES" dirty="0" smtClean="0">
                <a:latin typeface="Century Gothic" panose="020B0502020202020204" pitchFamily="34" charset="0"/>
              </a:rPr>
              <a:t>Perdida de conciencia y choque </a:t>
            </a:r>
          </a:p>
          <a:p>
            <a:pPr marL="285750" indent="-285750" algn="just">
              <a:buFont typeface="Arial" panose="020B0604020202020204" pitchFamily="34" charset="0"/>
              <a:buChar char="•"/>
            </a:pPr>
            <a:r>
              <a:rPr lang="es-ES" dirty="0" smtClean="0">
                <a:latin typeface="Century Gothic" panose="020B0502020202020204" pitchFamily="34" charset="0"/>
              </a:rPr>
              <a:t>Pueden haber lesiones cutáneas. </a:t>
            </a:r>
          </a:p>
        </p:txBody>
      </p:sp>
      <p:pic>
        <p:nvPicPr>
          <p:cNvPr id="9" name="Picture 2" descr="Resultado de imagen para clinica las laj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a:picLocks noChangeAspect="1"/>
          </p:cNvPicPr>
          <p:nvPr/>
        </p:nvPicPr>
        <p:blipFill rotWithShape="1">
          <a:blip r:embed="rId3">
            <a:extLst>
              <a:ext uri="{28A0092B-C50C-407E-A947-70E740481C1C}">
                <a14:useLocalDpi xmlns:a14="http://schemas.microsoft.com/office/drawing/2010/main" val="0"/>
              </a:ext>
            </a:extLst>
          </a:blip>
          <a:srcRect t="7819" r="50727" b="53636"/>
          <a:stretch/>
        </p:blipFill>
        <p:spPr>
          <a:xfrm>
            <a:off x="6037865" y="1323045"/>
            <a:ext cx="1578670" cy="1234974"/>
          </a:xfrm>
          <a:prstGeom prst="ellipse">
            <a:avLst/>
          </a:prstGeom>
          <a:ln>
            <a:noFill/>
          </a:ln>
          <a:effectLst>
            <a:softEdge rad="112500"/>
          </a:effectLst>
        </p:spPr>
      </p:pic>
      <p:pic>
        <p:nvPicPr>
          <p:cNvPr id="6" name="Imagen 5"/>
          <p:cNvPicPr>
            <a:picLocks noChangeAspect="1"/>
          </p:cNvPicPr>
          <p:nvPr/>
        </p:nvPicPr>
        <p:blipFill rotWithShape="1">
          <a:blip r:embed="rId3">
            <a:extLst>
              <a:ext uri="{28A0092B-C50C-407E-A947-70E740481C1C}">
                <a14:useLocalDpi xmlns:a14="http://schemas.microsoft.com/office/drawing/2010/main" val="0"/>
              </a:ext>
            </a:extLst>
          </a:blip>
          <a:srcRect l="51091" t="6727" b="53637"/>
          <a:stretch/>
        </p:blipFill>
        <p:spPr>
          <a:xfrm>
            <a:off x="6608619" y="2302945"/>
            <a:ext cx="1645747" cy="1333728"/>
          </a:xfrm>
          <a:prstGeom prst="ellipse">
            <a:avLst/>
          </a:prstGeom>
          <a:ln>
            <a:noFill/>
          </a:ln>
          <a:effectLst>
            <a:softEdge rad="112500"/>
          </a:effectLst>
        </p:spPr>
      </p:pic>
      <p:pic>
        <p:nvPicPr>
          <p:cNvPr id="7" name="Imagen 6"/>
          <p:cNvPicPr>
            <a:picLocks noChangeAspect="1"/>
          </p:cNvPicPr>
          <p:nvPr/>
        </p:nvPicPr>
        <p:blipFill rotWithShape="1">
          <a:blip r:embed="rId3">
            <a:extLst>
              <a:ext uri="{28A0092B-C50C-407E-A947-70E740481C1C}">
                <a14:useLocalDpi xmlns:a14="http://schemas.microsoft.com/office/drawing/2010/main" val="0"/>
              </a:ext>
            </a:extLst>
          </a:blip>
          <a:srcRect t="55818" r="49636" b="6364"/>
          <a:stretch/>
        </p:blipFill>
        <p:spPr>
          <a:xfrm>
            <a:off x="6661961" y="3537919"/>
            <a:ext cx="1592405" cy="1195741"/>
          </a:xfrm>
          <a:prstGeom prst="ellipse">
            <a:avLst/>
          </a:prstGeom>
          <a:ln>
            <a:noFill/>
          </a:ln>
          <a:effectLst>
            <a:softEdge rad="112500"/>
          </a:effectLst>
        </p:spPr>
      </p:pic>
      <p:pic>
        <p:nvPicPr>
          <p:cNvPr id="8" name="Imagen 7"/>
          <p:cNvPicPr>
            <a:picLocks noChangeAspect="1"/>
          </p:cNvPicPr>
          <p:nvPr/>
        </p:nvPicPr>
        <p:blipFill rotWithShape="1">
          <a:blip r:embed="rId3">
            <a:extLst>
              <a:ext uri="{28A0092B-C50C-407E-A947-70E740481C1C}">
                <a14:useLocalDpi xmlns:a14="http://schemas.microsoft.com/office/drawing/2010/main" val="0"/>
              </a:ext>
            </a:extLst>
          </a:blip>
          <a:srcRect l="52182" t="55818" r="-182" b="5636"/>
          <a:stretch/>
        </p:blipFill>
        <p:spPr>
          <a:xfrm>
            <a:off x="5942480" y="4523819"/>
            <a:ext cx="1515683" cy="1217139"/>
          </a:xfrm>
          <a:prstGeom prst="ellipse">
            <a:avLst/>
          </a:prstGeom>
          <a:ln>
            <a:noFill/>
          </a:ln>
          <a:effectLst>
            <a:softEdge rad="112500"/>
          </a:effectLst>
        </p:spPr>
      </p:pic>
    </p:spTree>
    <p:extLst>
      <p:ext uri="{BB962C8B-B14F-4D97-AF65-F5344CB8AC3E}">
        <p14:creationId xmlns:p14="http://schemas.microsoft.com/office/powerpoint/2010/main" val="18793090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9753" y="1798224"/>
            <a:ext cx="3138056" cy="31380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CuadroTexto 3"/>
          <p:cNvSpPr txBox="1"/>
          <p:nvPr/>
        </p:nvSpPr>
        <p:spPr>
          <a:xfrm>
            <a:off x="602672" y="935185"/>
            <a:ext cx="5247410" cy="4001095"/>
          </a:xfrm>
          <a:prstGeom prst="rect">
            <a:avLst/>
          </a:prstGeom>
          <a:noFill/>
        </p:spPr>
        <p:txBody>
          <a:bodyPr wrap="square" rtlCol="0">
            <a:spAutoFit/>
          </a:bodyPr>
          <a:lstStyle/>
          <a:p>
            <a:pPr algn="ctr"/>
            <a:r>
              <a:rPr lang="es-CO" sz="3200" b="1" dirty="0" smtClean="0">
                <a:latin typeface="Century Gothic" panose="020B0502020202020204" pitchFamily="34" charset="0"/>
              </a:rPr>
              <a:t>REACCIONES ALÉRGICAS </a:t>
            </a:r>
          </a:p>
          <a:p>
            <a:endParaRPr lang="es-CO" sz="2400" b="1" dirty="0" smtClean="0">
              <a:latin typeface="Century Gothic" panose="020B0502020202020204" pitchFamily="34" charset="0"/>
            </a:endParaRPr>
          </a:p>
          <a:p>
            <a:pPr algn="just"/>
            <a:r>
              <a:rPr lang="es-CO" b="1" dirty="0" smtClean="0">
                <a:latin typeface="Century Gothic" panose="020B0502020202020204" pitchFamily="34" charset="0"/>
              </a:rPr>
              <a:t>…Anafilaxia.</a:t>
            </a:r>
          </a:p>
          <a:p>
            <a:pPr algn="just"/>
            <a:endParaRPr lang="es-CO" b="1" dirty="0" smtClean="0">
              <a:latin typeface="Century Gothic" panose="020B0502020202020204" pitchFamily="34" charset="0"/>
            </a:endParaRPr>
          </a:p>
          <a:p>
            <a:pPr algn="just"/>
            <a:r>
              <a:rPr lang="es-ES" b="1" dirty="0" smtClean="0">
                <a:latin typeface="Century Gothic" panose="020B0502020202020204" pitchFamily="34" charset="0"/>
              </a:rPr>
              <a:t>Manejo medico </a:t>
            </a:r>
          </a:p>
          <a:p>
            <a:pPr algn="just"/>
            <a:endParaRPr lang="es-ES" b="1"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Suspender inmediatamente transfusión. </a:t>
            </a:r>
          </a:p>
          <a:p>
            <a:pPr marL="285750" indent="-285750" algn="just">
              <a:buFont typeface="Arial" panose="020B0604020202020204" pitchFamily="34" charset="0"/>
              <a:buChar char="•"/>
            </a:pPr>
            <a:r>
              <a:rPr lang="es-ES" dirty="0" smtClean="0">
                <a:latin typeface="Century Gothic" panose="020B0502020202020204" pitchFamily="34" charset="0"/>
              </a:rPr>
              <a:t>Administrar antihistamínicos, hidroxicina im o iv </a:t>
            </a:r>
          </a:p>
          <a:p>
            <a:pPr marL="285750" indent="-285750" algn="just">
              <a:buFont typeface="Arial" panose="020B0604020202020204" pitchFamily="34" charset="0"/>
              <a:buChar char="•"/>
            </a:pPr>
            <a:r>
              <a:rPr lang="es-ES" dirty="0" smtClean="0">
                <a:latin typeface="Century Gothic" panose="020B0502020202020204" pitchFamily="34" charset="0"/>
              </a:rPr>
              <a:t>Adrenalina 0.3- 0.5 ml im, si lo requiere  </a:t>
            </a:r>
          </a:p>
          <a:p>
            <a:pPr marL="285750" indent="-285750" algn="just">
              <a:buFont typeface="Arial" panose="020B0604020202020204" pitchFamily="34" charset="0"/>
              <a:buChar char="•"/>
            </a:pPr>
            <a:r>
              <a:rPr lang="es-ES" dirty="0" smtClean="0">
                <a:latin typeface="Century Gothic" panose="020B0502020202020204" pitchFamily="34" charset="0"/>
              </a:rPr>
              <a:t>Lev: cristaloides 500-1000 cc </a:t>
            </a:r>
          </a:p>
          <a:p>
            <a:pPr marL="285750" indent="-285750" algn="just">
              <a:buFont typeface="Arial" panose="020B0604020202020204" pitchFamily="34" charset="0"/>
              <a:buChar char="•"/>
            </a:pPr>
            <a:r>
              <a:rPr lang="es-ES" dirty="0" smtClean="0">
                <a:latin typeface="Century Gothic" panose="020B0502020202020204" pitchFamily="34" charset="0"/>
              </a:rPr>
              <a:t>Esteroides 200 o 300 mg de hisdrocortisona iv </a:t>
            </a:r>
          </a:p>
        </p:txBody>
      </p:sp>
      <p:pic>
        <p:nvPicPr>
          <p:cNvPr id="9" name="Picture 2" descr="Resultado de imagen para cli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94577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696190" y="633848"/>
            <a:ext cx="6764483" cy="1785104"/>
          </a:xfrm>
          <a:prstGeom prst="rect">
            <a:avLst/>
          </a:prstGeom>
          <a:noFill/>
        </p:spPr>
        <p:txBody>
          <a:bodyPr wrap="square" rtlCol="0">
            <a:spAutoFit/>
          </a:bodyPr>
          <a:lstStyle/>
          <a:p>
            <a:pPr algn="ctr"/>
            <a:r>
              <a:rPr lang="es-CO" sz="3200" b="1" dirty="0" smtClean="0">
                <a:latin typeface="Century Gothic" panose="020B0502020202020204" pitchFamily="34" charset="0"/>
              </a:rPr>
              <a:t>REACCIONES ALÉRGICAS </a:t>
            </a:r>
          </a:p>
          <a:p>
            <a:endParaRPr lang="es-CO" sz="2400" b="1" dirty="0" smtClean="0">
              <a:latin typeface="Century Gothic" panose="020B0502020202020204" pitchFamily="34" charset="0"/>
            </a:endParaRPr>
          </a:p>
          <a:p>
            <a:pPr algn="just"/>
            <a:r>
              <a:rPr lang="es-CO" b="1" dirty="0" smtClean="0">
                <a:latin typeface="Century Gothic" panose="020B0502020202020204" pitchFamily="34" charset="0"/>
              </a:rPr>
              <a:t>…Anafilaxia.</a:t>
            </a:r>
          </a:p>
          <a:p>
            <a:pPr algn="just"/>
            <a:endParaRPr lang="es-CO" b="1" dirty="0" smtClean="0">
              <a:latin typeface="Century Gothic" panose="020B0502020202020204" pitchFamily="34" charset="0"/>
            </a:endParaRPr>
          </a:p>
          <a:p>
            <a:pPr algn="just"/>
            <a:r>
              <a:rPr lang="es-ES" b="1" dirty="0" smtClean="0">
                <a:latin typeface="Century Gothic" panose="020B0502020202020204" pitchFamily="34" charset="0"/>
              </a:rPr>
              <a:t>Recomendaciones </a:t>
            </a:r>
            <a:endParaRPr lang="es-CO" b="1" dirty="0" smtClean="0">
              <a:latin typeface="Century Gothic" panose="020B0502020202020204" pitchFamily="34" charset="0"/>
            </a:endParaRPr>
          </a:p>
        </p:txBody>
      </p:sp>
      <p:pic>
        <p:nvPicPr>
          <p:cNvPr id="9" name="Picture 2" descr="Resultado de imagen para clinica las laj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p:cNvSpPr txBox="1"/>
          <p:nvPr/>
        </p:nvSpPr>
        <p:spPr>
          <a:xfrm>
            <a:off x="820882" y="2571944"/>
            <a:ext cx="3730335"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es-ES" b="1" dirty="0" smtClean="0">
                <a:latin typeface="Century Gothic" panose="020B0502020202020204" pitchFamily="34" charset="0"/>
              </a:rPr>
              <a:t>- Se </a:t>
            </a:r>
            <a:r>
              <a:rPr lang="es-ES" b="1" dirty="0">
                <a:latin typeface="Century Gothic" panose="020B0502020202020204" pitchFamily="34" charset="0"/>
              </a:rPr>
              <a:t>recomienda pre medicar 30 min antes de la transfusión con antihistamínicos o </a:t>
            </a:r>
            <a:r>
              <a:rPr lang="es-ES" b="1" dirty="0" smtClean="0">
                <a:latin typeface="Century Gothic" panose="020B0502020202020204" pitchFamily="34" charset="0"/>
              </a:rPr>
              <a:t>esteroides. </a:t>
            </a:r>
            <a:endParaRPr lang="es-CO" b="1" dirty="0">
              <a:latin typeface="Century Gothic" panose="020B0502020202020204" pitchFamily="34" charset="0"/>
            </a:endParaRPr>
          </a:p>
        </p:txBody>
      </p:sp>
      <p:sp>
        <p:nvSpPr>
          <p:cNvPr id="5" name="Rectángulo 4"/>
          <p:cNvSpPr/>
          <p:nvPr/>
        </p:nvSpPr>
        <p:spPr>
          <a:xfrm>
            <a:off x="1984662" y="4025939"/>
            <a:ext cx="4187537" cy="923330"/>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s-ES" b="1" dirty="0" smtClean="0">
                <a:latin typeface="Century Gothic" panose="020B0502020202020204" pitchFamily="34" charset="0"/>
              </a:rPr>
              <a:t>- Indagar sobre RAT previas a todos los pacientes antes de la transfusión.  </a:t>
            </a:r>
            <a:endParaRPr lang="es-ES" b="1" dirty="0">
              <a:latin typeface="Century Gothic" panose="020B0502020202020204" pitchFamily="34" charset="0"/>
            </a:endParaRPr>
          </a:p>
        </p:txBody>
      </p:sp>
      <p:sp>
        <p:nvSpPr>
          <p:cNvPr id="7" name="Rectángulo 6"/>
          <p:cNvSpPr/>
          <p:nvPr/>
        </p:nvSpPr>
        <p:spPr>
          <a:xfrm>
            <a:off x="3633354" y="5379260"/>
            <a:ext cx="4187537" cy="646331"/>
          </a:xfrm>
          <a:prstGeom prst="rect">
            <a:avLst/>
          </a:prstGeom>
          <a:ln/>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es-ES" b="1" dirty="0" smtClean="0">
                <a:latin typeface="Century Gothic" panose="020B0502020202020204" pitchFamily="34" charset="0"/>
              </a:rPr>
              <a:t>- Evitar el uso de plasma fresco congelado indiscriminadamente. </a:t>
            </a:r>
            <a:endParaRPr lang="es-ES" b="1" dirty="0">
              <a:latin typeface="Century Gothic" panose="020B0502020202020204" pitchFamily="34" charset="0"/>
            </a:endParaRPr>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4739" y="1603589"/>
            <a:ext cx="2221633" cy="2053853"/>
          </a:xfrm>
          <a:prstGeom prst="rect">
            <a:avLst/>
          </a:prstGeom>
        </p:spPr>
      </p:pic>
    </p:spTree>
    <p:extLst>
      <p:ext uri="{BB962C8B-B14F-4D97-AF65-F5344CB8AC3E}">
        <p14:creationId xmlns:p14="http://schemas.microsoft.com/office/powerpoint/2010/main" val="21423974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rotWithShape="1">
          <a:blip r:embed="rId2" cstate="print">
            <a:extLst>
              <a:ext uri="{28A0092B-C50C-407E-A947-70E740481C1C}">
                <a14:useLocalDpi xmlns:a14="http://schemas.microsoft.com/office/drawing/2010/main" val="0"/>
              </a:ext>
            </a:extLst>
          </a:blip>
          <a:srcRect l="4727" t="12546"/>
          <a:stretch/>
        </p:blipFill>
        <p:spPr>
          <a:xfrm>
            <a:off x="5912427" y="1475510"/>
            <a:ext cx="2248274" cy="20637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CuadroTexto 3"/>
          <p:cNvSpPr txBox="1"/>
          <p:nvPr/>
        </p:nvSpPr>
        <p:spPr>
          <a:xfrm>
            <a:off x="696191" y="520442"/>
            <a:ext cx="5112327" cy="3170099"/>
          </a:xfrm>
          <a:prstGeom prst="rect">
            <a:avLst/>
          </a:prstGeom>
          <a:noFill/>
        </p:spPr>
        <p:txBody>
          <a:bodyPr wrap="square" rtlCol="0">
            <a:spAutoFit/>
          </a:bodyPr>
          <a:lstStyle/>
          <a:p>
            <a:pPr algn="ctr"/>
            <a:r>
              <a:rPr lang="es-CO" sz="3200" b="1" dirty="0" smtClean="0">
                <a:latin typeface="Century Gothic" panose="020B0502020202020204" pitchFamily="34" charset="0"/>
              </a:rPr>
              <a:t>REACCIONES ALÉRGICAS </a:t>
            </a:r>
          </a:p>
          <a:p>
            <a:endParaRPr lang="es-CO" sz="2400" b="1" dirty="0" smtClean="0">
              <a:latin typeface="Century Gothic" panose="020B0502020202020204" pitchFamily="34" charset="0"/>
            </a:endParaRPr>
          </a:p>
          <a:p>
            <a:pPr algn="just"/>
            <a:r>
              <a:rPr lang="es-CO" b="1" dirty="0" smtClean="0">
                <a:latin typeface="Century Gothic" panose="020B0502020202020204" pitchFamily="34" charset="0"/>
              </a:rPr>
              <a:t>2. Urticaria .</a:t>
            </a:r>
          </a:p>
          <a:p>
            <a:pPr algn="just"/>
            <a:endParaRPr lang="es-CO" b="1" dirty="0" smtClean="0">
              <a:latin typeface="Century Gothic" panose="020B0502020202020204" pitchFamily="34" charset="0"/>
            </a:endParaRPr>
          </a:p>
          <a:p>
            <a:pPr algn="just"/>
            <a:r>
              <a:rPr lang="es-ES" dirty="0" smtClean="0">
                <a:latin typeface="Century Gothic" panose="020B0502020202020204" pitchFamily="34" charset="0"/>
              </a:rPr>
              <a:t>Manifestaciones incompletas de anafilaxia </a:t>
            </a:r>
          </a:p>
          <a:p>
            <a:pPr algn="just"/>
            <a:endParaRPr lang="es-ES" dirty="0" smtClean="0">
              <a:latin typeface="Century Gothic" panose="020B0502020202020204" pitchFamily="34" charset="0"/>
            </a:endParaRPr>
          </a:p>
          <a:p>
            <a:pPr algn="just"/>
            <a:r>
              <a:rPr lang="es-ES" b="1" dirty="0" smtClean="0">
                <a:latin typeface="Century Gothic" panose="020B0502020202020204" pitchFamily="34" charset="0"/>
              </a:rPr>
              <a:t>Frecuencia: </a:t>
            </a:r>
            <a:r>
              <a:rPr lang="es-ES" dirty="0" smtClean="0">
                <a:latin typeface="Century Gothic" panose="020B0502020202020204" pitchFamily="34" charset="0"/>
              </a:rPr>
              <a:t>1 en casa 1000 unidades de GRE, puede presentarse en cualquier componente transfundido.</a:t>
            </a:r>
          </a:p>
          <a:p>
            <a:pPr algn="just"/>
            <a:endParaRPr lang="es-ES" b="1" dirty="0">
              <a:latin typeface="Century Gothic" panose="020B0502020202020204" pitchFamily="34" charset="0"/>
            </a:endParaRPr>
          </a:p>
        </p:txBody>
      </p:sp>
      <p:pic>
        <p:nvPicPr>
          <p:cNvPr id="9" name="Picture 2" descr="Resultado de imagen para cli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p:cNvSpPr txBox="1"/>
          <p:nvPr/>
        </p:nvSpPr>
        <p:spPr>
          <a:xfrm>
            <a:off x="696191" y="3842668"/>
            <a:ext cx="3325091" cy="1754326"/>
          </a:xfrm>
          <a:prstGeom prst="rect">
            <a:avLst/>
          </a:prstGeom>
          <a:noFill/>
          <a:ln>
            <a:solidFill>
              <a:schemeClr val="accent1"/>
            </a:solidFill>
          </a:ln>
        </p:spPr>
        <p:txBody>
          <a:bodyPr wrap="square" rtlCol="0">
            <a:spAutoFit/>
          </a:bodyPr>
          <a:lstStyle/>
          <a:p>
            <a:pPr marL="285750" indent="-285750" algn="just">
              <a:buFont typeface="Arial" panose="020B0604020202020204" pitchFamily="34" charset="0"/>
              <a:buChar char="•"/>
            </a:pPr>
            <a:r>
              <a:rPr lang="es-ES" b="1" dirty="0">
                <a:latin typeface="Century Gothic" panose="020B0502020202020204" pitchFamily="34" charset="0"/>
              </a:rPr>
              <a:t>Manifestaciones clínicas </a:t>
            </a:r>
          </a:p>
          <a:p>
            <a:pPr algn="just"/>
            <a:endParaRPr lang="es-ES" b="1" dirty="0">
              <a:latin typeface="Century Gothic" panose="020B0502020202020204" pitchFamily="34" charset="0"/>
            </a:endParaRPr>
          </a:p>
          <a:p>
            <a:pPr algn="just"/>
            <a:r>
              <a:rPr lang="es-ES" dirty="0">
                <a:latin typeface="Century Gothic" panose="020B0502020202020204" pitchFamily="34" charset="0"/>
              </a:rPr>
              <a:t>Usualmente se presenta con ampollas eritematosas pruriginosas en el cuello y en el tórax </a:t>
            </a:r>
            <a:r>
              <a:rPr lang="es-ES" dirty="0" smtClean="0">
                <a:latin typeface="Century Gothic" panose="020B0502020202020204" pitchFamily="34" charset="0"/>
              </a:rPr>
              <a:t>. </a:t>
            </a:r>
            <a:endParaRPr lang="es-ES" dirty="0">
              <a:latin typeface="Century Gothic" panose="020B0502020202020204" pitchFamily="34" charset="0"/>
            </a:endParaRPr>
          </a:p>
        </p:txBody>
      </p:sp>
      <p:sp>
        <p:nvSpPr>
          <p:cNvPr id="11" name="CuadroTexto 10"/>
          <p:cNvSpPr txBox="1"/>
          <p:nvPr/>
        </p:nvSpPr>
        <p:spPr>
          <a:xfrm>
            <a:off x="4546021" y="3843542"/>
            <a:ext cx="3215987" cy="1754326"/>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marL="285750" indent="-285750" algn="just">
              <a:buFont typeface="Arial" panose="020B0604020202020204" pitchFamily="34" charset="0"/>
              <a:buChar char="•"/>
            </a:pPr>
            <a:r>
              <a:rPr lang="es-ES" b="1" dirty="0">
                <a:latin typeface="Century Gothic" panose="020B0502020202020204" pitchFamily="34" charset="0"/>
              </a:rPr>
              <a:t>Manejo</a:t>
            </a:r>
            <a:r>
              <a:rPr lang="es-CO" b="1" dirty="0">
                <a:latin typeface="Century Gothic" panose="020B0502020202020204" pitchFamily="34" charset="0"/>
              </a:rPr>
              <a:t>: </a:t>
            </a:r>
            <a:r>
              <a:rPr lang="es-CO" dirty="0">
                <a:latin typeface="Century Gothic" panose="020B0502020202020204" pitchFamily="34" charset="0"/>
              </a:rPr>
              <a:t>incluye administración de medicamentos, cuando la sintomatología cede se puede reiniciar la transfusión. </a:t>
            </a:r>
            <a:endParaRPr lang="es-CO" dirty="0"/>
          </a:p>
        </p:txBody>
      </p:sp>
    </p:spTree>
    <p:extLst>
      <p:ext uri="{BB962C8B-B14F-4D97-AF65-F5344CB8AC3E}">
        <p14:creationId xmlns:p14="http://schemas.microsoft.com/office/powerpoint/2010/main" val="8337950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extLst>
              <a:ext uri="{28A0092B-C50C-407E-A947-70E740481C1C}">
                <a14:useLocalDpi xmlns:a14="http://schemas.microsoft.com/office/drawing/2010/main" val="0"/>
              </a:ext>
            </a:extLst>
          </a:blip>
          <a:srcRect l="70029" t="21465" r="3835" b="26009"/>
          <a:stretch/>
        </p:blipFill>
        <p:spPr>
          <a:xfrm>
            <a:off x="6260524" y="4239490"/>
            <a:ext cx="1911927" cy="2161310"/>
          </a:xfrm>
          <a:prstGeom prst="rect">
            <a:avLst/>
          </a:prstGeom>
          <a:ln>
            <a:noFill/>
          </a:ln>
          <a:effectLst>
            <a:softEdge rad="112500"/>
          </a:effectLst>
        </p:spPr>
      </p:pic>
      <p:sp>
        <p:nvSpPr>
          <p:cNvPr id="4" name="CuadroTexto 3"/>
          <p:cNvSpPr txBox="1"/>
          <p:nvPr/>
        </p:nvSpPr>
        <p:spPr>
          <a:xfrm>
            <a:off x="498764" y="520442"/>
            <a:ext cx="7346373" cy="1138773"/>
          </a:xfrm>
          <a:prstGeom prst="rect">
            <a:avLst/>
          </a:prstGeom>
          <a:noFill/>
        </p:spPr>
        <p:txBody>
          <a:bodyPr wrap="square" rtlCol="0">
            <a:spAutoFit/>
          </a:bodyPr>
          <a:lstStyle/>
          <a:p>
            <a:pPr algn="ctr"/>
            <a:r>
              <a:rPr lang="es-CO" sz="3200" b="1" dirty="0" smtClean="0">
                <a:latin typeface="Century Gothic" panose="020B0502020202020204" pitchFamily="34" charset="0"/>
              </a:rPr>
              <a:t>INJURIA PULMONAR AGUDA – TRALI </a:t>
            </a:r>
          </a:p>
          <a:p>
            <a:pPr algn="just"/>
            <a:endParaRPr lang="es-ES" dirty="0" smtClean="0">
              <a:latin typeface="Century Gothic" panose="020B0502020202020204" pitchFamily="34" charset="0"/>
            </a:endParaRPr>
          </a:p>
          <a:p>
            <a:pPr algn="just"/>
            <a:endParaRPr lang="es-ES" b="1" dirty="0">
              <a:latin typeface="Century Gothic" panose="020B0502020202020204" pitchFamily="34" charset="0"/>
            </a:endParaRPr>
          </a:p>
        </p:txBody>
      </p:sp>
      <p:pic>
        <p:nvPicPr>
          <p:cNvPr id="9" name="Picture 2" descr="Resultado de imagen para cli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p:cNvSpPr txBox="1"/>
          <p:nvPr/>
        </p:nvSpPr>
        <p:spPr>
          <a:xfrm>
            <a:off x="997527" y="1659215"/>
            <a:ext cx="5922818" cy="4247317"/>
          </a:xfrm>
          <a:prstGeom prst="rect">
            <a:avLst/>
          </a:prstGeom>
          <a:noFill/>
        </p:spPr>
        <p:txBody>
          <a:bodyPr wrap="square" rtlCol="0">
            <a:spAutoFit/>
          </a:bodyPr>
          <a:lstStyle/>
          <a:p>
            <a:pPr marL="285750" indent="-285750" algn="just">
              <a:buFont typeface="Wingdings" panose="05000000000000000000" pitchFamily="2" charset="2"/>
              <a:buChar char="v"/>
            </a:pPr>
            <a:r>
              <a:rPr lang="es-CO" dirty="0" smtClean="0">
                <a:latin typeface="Century Gothic" panose="020B0502020202020204" pitchFamily="34" charset="0"/>
              </a:rPr>
              <a:t>Se presenta durante o inmediatamente después de la transfusión, usualmente con transfusión de plasma. </a:t>
            </a:r>
          </a:p>
          <a:p>
            <a:pPr marL="285750" indent="-285750" algn="just">
              <a:buFont typeface="Wingdings" panose="05000000000000000000" pitchFamily="2" charset="2"/>
              <a:buChar char="v"/>
            </a:pPr>
            <a:endParaRPr lang="es-CO" dirty="0">
              <a:latin typeface="Century Gothic" panose="020B0502020202020204" pitchFamily="34" charset="0"/>
            </a:endParaRPr>
          </a:p>
          <a:p>
            <a:pPr marL="285750" indent="-285750" algn="just">
              <a:buFont typeface="Wingdings" panose="05000000000000000000" pitchFamily="2" charset="2"/>
              <a:buChar char="v"/>
            </a:pPr>
            <a:r>
              <a:rPr lang="es-ES" dirty="0" smtClean="0">
                <a:latin typeface="Century Gothic" panose="020B0502020202020204" pitchFamily="34" charset="0"/>
              </a:rPr>
              <a:t>Ocurre cuando los anticuerpos en el plasma de donante atacan a los leucocitos (granulocitos) del hospedero.</a:t>
            </a:r>
          </a:p>
          <a:p>
            <a:pPr marL="285750" indent="-285750" algn="just">
              <a:buFont typeface="Wingdings" panose="05000000000000000000" pitchFamily="2" charset="2"/>
              <a:buChar char="v"/>
            </a:pPr>
            <a:endParaRPr lang="es-ES" dirty="0" smtClean="0">
              <a:latin typeface="Century Gothic" panose="020B0502020202020204" pitchFamily="34" charset="0"/>
            </a:endParaRPr>
          </a:p>
          <a:p>
            <a:pPr marL="285750" indent="-285750" algn="just">
              <a:buFont typeface="Wingdings" panose="05000000000000000000" pitchFamily="2" charset="2"/>
              <a:buChar char="v"/>
            </a:pPr>
            <a:r>
              <a:rPr lang="es-ES" dirty="0">
                <a:latin typeface="Century Gothic" panose="020B0502020202020204" pitchFamily="34" charset="0"/>
              </a:rPr>
              <a:t>P</a:t>
            </a:r>
            <a:r>
              <a:rPr lang="es-ES" dirty="0" smtClean="0">
                <a:latin typeface="Century Gothic" panose="020B0502020202020204" pitchFamily="34" charset="0"/>
              </a:rPr>
              <a:t>roduce activación de los neutrófilos del receptor con lesión en los capilares pulmonares (dilatación) </a:t>
            </a:r>
          </a:p>
          <a:p>
            <a:pPr marL="285750" indent="-285750" algn="just">
              <a:buFont typeface="Wingdings" panose="05000000000000000000" pitchFamily="2" charset="2"/>
              <a:buChar char="v"/>
            </a:pPr>
            <a:endParaRPr lang="es-ES" dirty="0" smtClean="0">
              <a:latin typeface="Century Gothic" panose="020B0502020202020204" pitchFamily="34" charset="0"/>
            </a:endParaRPr>
          </a:p>
          <a:p>
            <a:pPr marL="285750" indent="-285750" algn="just">
              <a:buFont typeface="Wingdings" panose="05000000000000000000" pitchFamily="2" charset="2"/>
              <a:buChar char="v"/>
            </a:pPr>
            <a:r>
              <a:rPr lang="es-ES" dirty="0" smtClean="0">
                <a:latin typeface="Century Gothic" panose="020B0502020202020204" pitchFamily="34" charset="0"/>
              </a:rPr>
              <a:t>Ocurre en el 0.01% e transfusiones de glóbulos rojos.</a:t>
            </a:r>
          </a:p>
          <a:p>
            <a:pPr marL="285750" indent="-285750" algn="just">
              <a:buFont typeface="Wingdings" panose="05000000000000000000" pitchFamily="2" charset="2"/>
              <a:buChar char="v"/>
            </a:pPr>
            <a:endParaRPr lang="es-CO" dirty="0" smtClean="0">
              <a:latin typeface="Century Gothic" panose="020B0502020202020204" pitchFamily="34" charset="0"/>
            </a:endParaRPr>
          </a:p>
        </p:txBody>
      </p:sp>
    </p:spTree>
    <p:extLst>
      <p:ext uri="{BB962C8B-B14F-4D97-AF65-F5344CB8AC3E}">
        <p14:creationId xmlns:p14="http://schemas.microsoft.com/office/powerpoint/2010/main" val="1160839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extLst>
              <a:ext uri="{28A0092B-C50C-407E-A947-70E740481C1C}">
                <a14:useLocalDpi xmlns:a14="http://schemas.microsoft.com/office/drawing/2010/main" val="0"/>
              </a:ext>
            </a:extLst>
          </a:blip>
          <a:srcRect l="33199" t="17600" r="21692" b="30315"/>
          <a:stretch/>
        </p:blipFill>
        <p:spPr>
          <a:xfrm>
            <a:off x="4931937" y="2621343"/>
            <a:ext cx="2913199" cy="1887634"/>
          </a:xfrm>
          <a:prstGeom prst="rect">
            <a:avLst/>
          </a:prstGeom>
        </p:spPr>
      </p:pic>
      <p:sp>
        <p:nvSpPr>
          <p:cNvPr id="4" name="CuadroTexto 3"/>
          <p:cNvSpPr txBox="1"/>
          <p:nvPr/>
        </p:nvSpPr>
        <p:spPr>
          <a:xfrm>
            <a:off x="498764" y="520442"/>
            <a:ext cx="7346373" cy="1138773"/>
          </a:xfrm>
          <a:prstGeom prst="rect">
            <a:avLst/>
          </a:prstGeom>
          <a:noFill/>
        </p:spPr>
        <p:txBody>
          <a:bodyPr wrap="square" rtlCol="0">
            <a:spAutoFit/>
          </a:bodyPr>
          <a:lstStyle/>
          <a:p>
            <a:pPr algn="ctr"/>
            <a:r>
              <a:rPr lang="es-CO" sz="3200" b="1" dirty="0" smtClean="0">
                <a:latin typeface="Century Gothic" panose="020B0502020202020204" pitchFamily="34" charset="0"/>
              </a:rPr>
              <a:t>INJURIA PULMONAR AGUDA – TRALI </a:t>
            </a:r>
          </a:p>
          <a:p>
            <a:pPr algn="just"/>
            <a:endParaRPr lang="es-ES" dirty="0" smtClean="0">
              <a:latin typeface="Century Gothic" panose="020B0502020202020204" pitchFamily="34" charset="0"/>
            </a:endParaRPr>
          </a:p>
          <a:p>
            <a:pPr algn="just"/>
            <a:endParaRPr lang="es-ES" b="1" dirty="0">
              <a:latin typeface="Century Gothic" panose="020B0502020202020204" pitchFamily="34" charset="0"/>
            </a:endParaRPr>
          </a:p>
        </p:txBody>
      </p:sp>
      <p:pic>
        <p:nvPicPr>
          <p:cNvPr id="9" name="Picture 2" descr="Resultado de imagen para cli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p:cNvSpPr txBox="1"/>
          <p:nvPr/>
        </p:nvSpPr>
        <p:spPr>
          <a:xfrm>
            <a:off x="654627" y="1659215"/>
            <a:ext cx="5922818" cy="2308324"/>
          </a:xfrm>
          <a:prstGeom prst="rect">
            <a:avLst/>
          </a:prstGeom>
          <a:noFill/>
        </p:spPr>
        <p:txBody>
          <a:bodyPr wrap="square" rtlCol="0">
            <a:spAutoFit/>
          </a:bodyPr>
          <a:lstStyle/>
          <a:p>
            <a:pPr algn="just"/>
            <a:r>
              <a:rPr lang="es-ES" b="1" dirty="0" smtClean="0">
                <a:latin typeface="Century Gothic" panose="020B0502020202020204" pitchFamily="34" charset="0"/>
              </a:rPr>
              <a:t>Manifestaciones clínicas:</a:t>
            </a:r>
          </a:p>
          <a:p>
            <a:pPr algn="just"/>
            <a:endParaRPr lang="es-ES" b="1"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Disnea, hipoxemia, taquicardia fiebre, hipotensión, y cianosis.  </a:t>
            </a:r>
          </a:p>
          <a:p>
            <a:pPr marL="285750" indent="-285750" algn="just">
              <a:buFont typeface="Arial" panose="020B0604020202020204" pitchFamily="34" charset="0"/>
              <a:buChar char="•"/>
            </a:pPr>
            <a:r>
              <a:rPr lang="es-ES" dirty="0" smtClean="0">
                <a:latin typeface="Century Gothic" panose="020B0502020202020204" pitchFamily="34" charset="0"/>
              </a:rPr>
              <a:t>SDRA 6 horas después de la transfusión </a:t>
            </a:r>
          </a:p>
          <a:p>
            <a:pPr marL="285750" indent="-285750" algn="just">
              <a:buFont typeface="Arial" panose="020B0604020202020204" pitchFamily="34" charset="0"/>
              <a:buChar char="•"/>
            </a:pPr>
            <a:r>
              <a:rPr lang="es-ES" dirty="0" smtClean="0">
                <a:latin typeface="Century Gothic" panose="020B0502020202020204" pitchFamily="34" charset="0"/>
              </a:rPr>
              <a:t>Edema agua de pulmón sin evidencia de sobrecarga respiratoria.</a:t>
            </a:r>
          </a:p>
          <a:p>
            <a:pPr algn="just"/>
            <a:endParaRPr lang="es-CO" dirty="0" smtClean="0">
              <a:latin typeface="Century Gothic" panose="020B0502020202020204" pitchFamily="34" charset="0"/>
            </a:endParaRPr>
          </a:p>
        </p:txBody>
      </p:sp>
      <p:sp>
        <p:nvSpPr>
          <p:cNvPr id="5" name="CuadroTexto 4"/>
          <p:cNvSpPr txBox="1"/>
          <p:nvPr/>
        </p:nvSpPr>
        <p:spPr>
          <a:xfrm>
            <a:off x="1517074" y="4115585"/>
            <a:ext cx="5922818" cy="1477328"/>
          </a:xfrm>
          <a:prstGeom prst="rect">
            <a:avLst/>
          </a:prstGeom>
          <a:noFill/>
        </p:spPr>
        <p:txBody>
          <a:bodyPr wrap="square" rtlCol="0">
            <a:spAutoFit/>
          </a:bodyPr>
          <a:lstStyle/>
          <a:p>
            <a:pPr algn="just"/>
            <a:r>
              <a:rPr lang="es-ES" b="1" dirty="0" smtClean="0">
                <a:latin typeface="Century Gothic" panose="020B0502020202020204" pitchFamily="34" charset="0"/>
              </a:rPr>
              <a:t>Manejo: </a:t>
            </a:r>
          </a:p>
          <a:p>
            <a:pPr algn="just"/>
            <a:endParaRPr lang="es-ES" b="1"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Soporte de oxigeno, IOT, con recuperación a las 48 horas.   </a:t>
            </a:r>
          </a:p>
          <a:p>
            <a:pPr algn="just"/>
            <a:endParaRPr lang="es-CO" dirty="0" smtClean="0">
              <a:latin typeface="Century Gothic" panose="020B0502020202020204" pitchFamily="34" charset="0"/>
            </a:endParaRPr>
          </a:p>
        </p:txBody>
      </p:sp>
    </p:spTree>
    <p:extLst>
      <p:ext uri="{BB962C8B-B14F-4D97-AF65-F5344CB8AC3E}">
        <p14:creationId xmlns:p14="http://schemas.microsoft.com/office/powerpoint/2010/main" val="37025458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rotWithShape="1">
          <a:blip r:embed="rId2">
            <a:extLst>
              <a:ext uri="{28A0092B-C50C-407E-A947-70E740481C1C}">
                <a14:useLocalDpi xmlns:a14="http://schemas.microsoft.com/office/drawing/2010/main" val="0"/>
              </a:ext>
            </a:extLst>
          </a:blip>
          <a:srcRect l="58691" t="36214" r="12088" b="16034"/>
          <a:stretch/>
        </p:blipFill>
        <p:spPr>
          <a:xfrm>
            <a:off x="5517573" y="1885867"/>
            <a:ext cx="2026228" cy="2483428"/>
          </a:xfrm>
          <a:prstGeom prst="rect">
            <a:avLst/>
          </a:prstGeom>
          <a:ln>
            <a:noFill/>
          </a:ln>
          <a:effectLst>
            <a:softEdge rad="112500"/>
          </a:effectLst>
        </p:spPr>
      </p:pic>
      <p:sp>
        <p:nvSpPr>
          <p:cNvPr id="4" name="CuadroTexto 3"/>
          <p:cNvSpPr txBox="1"/>
          <p:nvPr/>
        </p:nvSpPr>
        <p:spPr>
          <a:xfrm>
            <a:off x="498764" y="520442"/>
            <a:ext cx="7346373" cy="1138773"/>
          </a:xfrm>
          <a:prstGeom prst="rect">
            <a:avLst/>
          </a:prstGeom>
          <a:noFill/>
        </p:spPr>
        <p:txBody>
          <a:bodyPr wrap="square" rtlCol="0">
            <a:spAutoFit/>
          </a:bodyPr>
          <a:lstStyle/>
          <a:p>
            <a:pPr algn="ctr"/>
            <a:r>
              <a:rPr lang="es-CO" sz="3200" b="1" dirty="0" smtClean="0">
                <a:latin typeface="Century Gothic" panose="020B0502020202020204" pitchFamily="34" charset="0"/>
              </a:rPr>
              <a:t>SOBRECARGA CIRCULATORIA-TACO </a:t>
            </a:r>
          </a:p>
          <a:p>
            <a:pPr algn="just"/>
            <a:endParaRPr lang="es-ES" dirty="0" smtClean="0">
              <a:latin typeface="Century Gothic" panose="020B0502020202020204" pitchFamily="34" charset="0"/>
            </a:endParaRPr>
          </a:p>
          <a:p>
            <a:pPr algn="just"/>
            <a:endParaRPr lang="es-ES" b="1" dirty="0">
              <a:latin typeface="Century Gothic" panose="020B0502020202020204" pitchFamily="34" charset="0"/>
            </a:endParaRPr>
          </a:p>
        </p:txBody>
      </p:sp>
      <p:pic>
        <p:nvPicPr>
          <p:cNvPr id="9" name="Picture 2" descr="Resultado de imagen para cli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p:cNvSpPr txBox="1"/>
          <p:nvPr/>
        </p:nvSpPr>
        <p:spPr>
          <a:xfrm>
            <a:off x="665019" y="1773515"/>
            <a:ext cx="4520046" cy="2862322"/>
          </a:xfrm>
          <a:prstGeom prst="rect">
            <a:avLst/>
          </a:prstGeom>
          <a:noFill/>
        </p:spPr>
        <p:txBody>
          <a:bodyPr wrap="square" rtlCol="0">
            <a:spAutoFit/>
          </a:bodyPr>
          <a:lstStyle/>
          <a:p>
            <a:pPr algn="just"/>
            <a:endParaRPr lang="es-ES" b="1"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Edema pulmonar agudo debido a la sobrecarga de volumen.  </a:t>
            </a:r>
          </a:p>
          <a:p>
            <a:pPr marL="285750" indent="-285750" algn="just">
              <a:buFont typeface="Arial" panose="020B0604020202020204" pitchFamily="34" charset="0"/>
              <a:buChar char="•"/>
            </a:pPr>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Niños y ancianos son población en riesgo</a:t>
            </a:r>
          </a:p>
          <a:p>
            <a:pPr marL="285750" indent="-285750" algn="just">
              <a:buFont typeface="Arial" panose="020B0604020202020204" pitchFamily="34" charset="0"/>
              <a:buChar char="•"/>
            </a:pPr>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Incrementos rápidos en paciente con ICC e Insuficiencia renal. </a:t>
            </a:r>
          </a:p>
          <a:p>
            <a:pPr algn="just"/>
            <a:endParaRPr lang="es-CO" dirty="0" smtClean="0">
              <a:latin typeface="Century Gothic" panose="020B0502020202020204" pitchFamily="34" charset="0"/>
            </a:endParaRPr>
          </a:p>
        </p:txBody>
      </p:sp>
    </p:spTree>
    <p:extLst>
      <p:ext uri="{BB962C8B-B14F-4D97-AF65-F5344CB8AC3E}">
        <p14:creationId xmlns:p14="http://schemas.microsoft.com/office/powerpoint/2010/main" val="27791095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498764" y="520442"/>
            <a:ext cx="7346373" cy="1138773"/>
          </a:xfrm>
          <a:prstGeom prst="rect">
            <a:avLst/>
          </a:prstGeom>
          <a:noFill/>
        </p:spPr>
        <p:txBody>
          <a:bodyPr wrap="square" rtlCol="0">
            <a:spAutoFit/>
          </a:bodyPr>
          <a:lstStyle/>
          <a:p>
            <a:pPr algn="ctr"/>
            <a:r>
              <a:rPr lang="es-CO" sz="3200" b="1" dirty="0" smtClean="0">
                <a:latin typeface="Century Gothic" panose="020B0502020202020204" pitchFamily="34" charset="0"/>
              </a:rPr>
              <a:t>SOBRECARGA CIRCULATORIA-TACO </a:t>
            </a:r>
          </a:p>
          <a:p>
            <a:pPr algn="just"/>
            <a:endParaRPr lang="es-ES" dirty="0" smtClean="0">
              <a:latin typeface="Century Gothic" panose="020B0502020202020204" pitchFamily="34" charset="0"/>
            </a:endParaRPr>
          </a:p>
          <a:p>
            <a:pPr algn="just"/>
            <a:endParaRPr lang="es-ES" b="1" dirty="0">
              <a:latin typeface="Century Gothic" panose="020B0502020202020204" pitchFamily="34" charset="0"/>
            </a:endParaRPr>
          </a:p>
        </p:txBody>
      </p:sp>
      <p:pic>
        <p:nvPicPr>
          <p:cNvPr id="9" name="Picture 2" descr="Resultado de imagen para clinica las laj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Diagrama 5"/>
          <p:cNvGraphicFramePr/>
          <p:nvPr>
            <p:extLst>
              <p:ext uri="{D42A27DB-BD31-4B8C-83A1-F6EECF244321}">
                <p14:modId xmlns:p14="http://schemas.microsoft.com/office/powerpoint/2010/main" val="2988460246"/>
              </p:ext>
            </p:extLst>
          </p:nvPr>
        </p:nvGraphicFramePr>
        <p:xfrm>
          <a:off x="-114299" y="1502409"/>
          <a:ext cx="7959436" cy="43953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422155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498764" y="520442"/>
            <a:ext cx="7346373" cy="861774"/>
          </a:xfrm>
          <a:prstGeom prst="rect">
            <a:avLst/>
          </a:prstGeom>
          <a:noFill/>
        </p:spPr>
        <p:txBody>
          <a:bodyPr wrap="square" rtlCol="0">
            <a:spAutoFit/>
          </a:bodyPr>
          <a:lstStyle/>
          <a:p>
            <a:pPr algn="ctr"/>
            <a:r>
              <a:rPr lang="es-CO" sz="3200" b="1" dirty="0" smtClean="0">
                <a:latin typeface="Century Gothic" panose="020B0502020202020204" pitchFamily="34" charset="0"/>
              </a:rPr>
              <a:t>Reacciones metabólicas </a:t>
            </a:r>
            <a:endParaRPr lang="es-ES" dirty="0" smtClean="0">
              <a:latin typeface="Century Gothic" panose="020B0502020202020204" pitchFamily="34" charset="0"/>
            </a:endParaRPr>
          </a:p>
          <a:p>
            <a:pPr algn="just"/>
            <a:endParaRPr lang="es-ES" b="1" dirty="0">
              <a:latin typeface="Century Gothic" panose="020B0502020202020204" pitchFamily="34" charset="0"/>
            </a:endParaRPr>
          </a:p>
        </p:txBody>
      </p:sp>
      <p:pic>
        <p:nvPicPr>
          <p:cNvPr id="9" name="Picture 2" descr="Resultado de imagen para clinica las laj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p:cNvSpPr txBox="1"/>
          <p:nvPr/>
        </p:nvSpPr>
        <p:spPr>
          <a:xfrm>
            <a:off x="706583" y="1530262"/>
            <a:ext cx="6431972" cy="3139321"/>
          </a:xfrm>
          <a:prstGeom prst="rect">
            <a:avLst/>
          </a:prstGeom>
          <a:noFill/>
        </p:spPr>
        <p:txBody>
          <a:bodyPr wrap="square" rtlCol="0">
            <a:spAutoFit/>
          </a:bodyPr>
          <a:lstStyle/>
          <a:p>
            <a:pPr algn="just"/>
            <a:endParaRPr lang="es-ES" b="1" dirty="0" smtClean="0">
              <a:latin typeface="Century Gothic" panose="020B0502020202020204" pitchFamily="34" charset="0"/>
            </a:endParaRPr>
          </a:p>
          <a:p>
            <a:pPr marL="285750" indent="-285750" algn="just">
              <a:buFont typeface="Arial" panose="020B0604020202020204" pitchFamily="34" charset="0"/>
              <a:buChar char="•"/>
            </a:pPr>
            <a:r>
              <a:rPr lang="es-ES" b="1" dirty="0" smtClean="0">
                <a:latin typeface="Century Gothic" panose="020B0502020202020204" pitchFamily="34" charset="0"/>
              </a:rPr>
              <a:t>Toxicidad por citrato: </a:t>
            </a:r>
            <a:r>
              <a:rPr lang="es-ES" dirty="0" smtClean="0">
                <a:latin typeface="Century Gothic" panose="020B0502020202020204" pitchFamily="34" charset="0"/>
              </a:rPr>
              <a:t>cuando se presenta transfusión masiva debido a la unión de citrato (anticoagulante de los hemocomponentes) a calcio sérico  produciendo hipocalcemia. </a:t>
            </a:r>
          </a:p>
          <a:p>
            <a:pPr marL="285750" indent="-285750" algn="just">
              <a:buFont typeface="Arial" panose="020B0604020202020204" pitchFamily="34" charset="0"/>
              <a:buChar char="•"/>
            </a:pPr>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b="1" dirty="0" smtClean="0">
                <a:latin typeface="Century Gothic" panose="020B0502020202020204" pitchFamily="34" charset="0"/>
              </a:rPr>
              <a:t>Hipotermia: </a:t>
            </a:r>
            <a:r>
              <a:rPr lang="es-ES" dirty="0" smtClean="0">
                <a:latin typeface="Century Gothic" panose="020B0502020202020204" pitchFamily="34" charset="0"/>
              </a:rPr>
              <a:t>produce arritmias ventriculares.</a:t>
            </a:r>
          </a:p>
          <a:p>
            <a:pPr marL="285750" indent="-285750" algn="just">
              <a:buFont typeface="Arial" panose="020B0604020202020204" pitchFamily="34" charset="0"/>
              <a:buChar char="•"/>
            </a:pPr>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b="1" dirty="0" smtClean="0">
                <a:latin typeface="Century Gothic" panose="020B0502020202020204" pitchFamily="34" charset="0"/>
              </a:rPr>
              <a:t>Híper o hipocalmia: </a:t>
            </a:r>
            <a:r>
              <a:rPr lang="es-ES" dirty="0" smtClean="0">
                <a:latin typeface="Century Gothic" panose="020B0502020202020204" pitchFamily="34" charset="0"/>
              </a:rPr>
              <a:t>por efectos de almacenamiento de los GRE</a:t>
            </a:r>
          </a:p>
          <a:p>
            <a:pPr algn="just"/>
            <a:endParaRPr lang="es-CO" dirty="0" smtClean="0">
              <a:latin typeface="Century Gothic" panose="020B0502020202020204" pitchFamily="34" charset="0"/>
            </a:endParaRPr>
          </a:p>
        </p:txBody>
      </p:sp>
    </p:spTree>
    <p:extLst>
      <p:ext uri="{BB962C8B-B14F-4D97-AF65-F5344CB8AC3E}">
        <p14:creationId xmlns:p14="http://schemas.microsoft.com/office/powerpoint/2010/main" val="34222345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extLst>
              <a:ext uri="{28A0092B-C50C-407E-A947-70E740481C1C}">
                <a14:useLocalDpi xmlns:a14="http://schemas.microsoft.com/office/drawing/2010/main" val="0"/>
              </a:ext>
            </a:extLst>
          </a:blip>
          <a:srcRect l="6248" t="19799" r="6441" b="22785"/>
          <a:stretch/>
        </p:blipFill>
        <p:spPr>
          <a:xfrm>
            <a:off x="2369127" y="5082516"/>
            <a:ext cx="4707082" cy="1143001"/>
          </a:xfrm>
          <a:prstGeom prst="rect">
            <a:avLst/>
          </a:prstGeom>
          <a:ln>
            <a:noFill/>
          </a:ln>
          <a:effectLst>
            <a:softEdge rad="112500"/>
          </a:effectLst>
        </p:spPr>
      </p:pic>
      <p:sp>
        <p:nvSpPr>
          <p:cNvPr id="4" name="CuadroTexto 3"/>
          <p:cNvSpPr txBox="1"/>
          <p:nvPr/>
        </p:nvSpPr>
        <p:spPr>
          <a:xfrm>
            <a:off x="779318" y="249383"/>
            <a:ext cx="5891646" cy="5509200"/>
          </a:xfrm>
          <a:prstGeom prst="rect">
            <a:avLst/>
          </a:prstGeom>
          <a:noFill/>
        </p:spPr>
        <p:txBody>
          <a:bodyPr wrap="square" rtlCol="0">
            <a:spAutoFit/>
          </a:bodyPr>
          <a:lstStyle/>
          <a:p>
            <a:endParaRPr lang="es-CO" b="1" dirty="0" smtClean="0"/>
          </a:p>
          <a:p>
            <a:pPr algn="ctr"/>
            <a:r>
              <a:rPr lang="es-CO" sz="2800" b="1" dirty="0" smtClean="0">
                <a:latin typeface="Century Gothic" panose="020B0502020202020204" pitchFamily="34" charset="0"/>
              </a:rPr>
              <a:t>HEMOLISIS TARDÍAS </a:t>
            </a:r>
          </a:p>
          <a:p>
            <a:pPr algn="ctr"/>
            <a:endParaRPr lang="es-CO" b="1"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Ocurren entre 7 y 14 días pos transfusión.</a:t>
            </a:r>
          </a:p>
          <a:p>
            <a:pPr marL="285750" indent="-285750" algn="just">
              <a:buFont typeface="Arial" panose="020B0604020202020204" pitchFamily="34" charset="0"/>
              <a:buChar char="•"/>
            </a:pPr>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Se presenta por la formación de anticuerpos contra eritrocitos transfundidos.</a:t>
            </a:r>
          </a:p>
          <a:p>
            <a:pPr marL="285750" indent="-285750" algn="just">
              <a:buFont typeface="Arial" panose="020B0604020202020204" pitchFamily="34" charset="0"/>
              <a:buChar char="•"/>
            </a:pPr>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proceso lento u menos severo que la hemolisis aguda.</a:t>
            </a:r>
          </a:p>
          <a:p>
            <a:pPr marL="285750" indent="-285750" algn="just">
              <a:buFont typeface="Arial" panose="020B0604020202020204" pitchFamily="34" charset="0"/>
              <a:buChar char="•"/>
            </a:pPr>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Ocurre de 1 en 25 mil unidades transfundidas</a:t>
            </a:r>
          </a:p>
          <a:p>
            <a:pPr marL="285750" indent="-285750" algn="just">
              <a:buFont typeface="Arial" panose="020B0604020202020204" pitchFamily="34" charset="0"/>
              <a:buChar char="•"/>
            </a:pPr>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Se manifiesta con fiebre, descenso de hemoglobina con o sin ictericia. </a:t>
            </a:r>
          </a:p>
          <a:p>
            <a:pPr algn="just"/>
            <a:endParaRPr lang="es-ES" dirty="0" smtClean="0">
              <a:latin typeface="Century Gothic" panose="020B0502020202020204" pitchFamily="34" charset="0"/>
            </a:endParaRPr>
          </a:p>
          <a:p>
            <a:pPr algn="just"/>
            <a:endParaRPr lang="es-ES" dirty="0">
              <a:latin typeface="Century Gothic" panose="020B0502020202020204" pitchFamily="34" charset="0"/>
            </a:endParaRPr>
          </a:p>
          <a:p>
            <a:pPr algn="just"/>
            <a:endParaRPr lang="es-ES" dirty="0" smtClean="0">
              <a:latin typeface="Century Gothic" panose="020B0502020202020204" pitchFamily="34" charset="0"/>
            </a:endParaRPr>
          </a:p>
          <a:p>
            <a:pPr marL="285750" indent="-285750" algn="just">
              <a:buFont typeface="Arial" panose="020B0604020202020204" pitchFamily="34" charset="0"/>
              <a:buChar char="•"/>
            </a:pPr>
            <a:endParaRPr lang="es-CO" dirty="0">
              <a:latin typeface="Century Gothic" panose="020B0502020202020204" pitchFamily="34" charset="0"/>
            </a:endParaRPr>
          </a:p>
        </p:txBody>
      </p:sp>
      <p:pic>
        <p:nvPicPr>
          <p:cNvPr id="9" name="Picture 2" descr="Resultado de imagen para cli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5985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509153" y="240804"/>
            <a:ext cx="7096992" cy="6617196"/>
          </a:xfrm>
          <a:prstGeom prst="rect">
            <a:avLst/>
          </a:prstGeom>
          <a:noFill/>
        </p:spPr>
        <p:txBody>
          <a:bodyPr wrap="square" rtlCol="0">
            <a:spAutoFit/>
          </a:bodyPr>
          <a:lstStyle/>
          <a:p>
            <a:endParaRPr lang="es-CO" b="1" dirty="0" smtClean="0"/>
          </a:p>
          <a:p>
            <a:pPr algn="ctr"/>
            <a:r>
              <a:rPr lang="es-CO" sz="2800" b="1" dirty="0" smtClean="0">
                <a:latin typeface="Century Gothic" panose="020B0502020202020204" pitchFamily="34" charset="0"/>
              </a:rPr>
              <a:t>PURPURA POS TRANSFUSIONAL</a:t>
            </a:r>
          </a:p>
          <a:p>
            <a:pPr algn="ctr"/>
            <a:endParaRPr lang="es-CO" b="1"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Inicio abrupto de trombocitopenia una semana después de la transfusión (&lt; de 100.000 plaquetas)</a:t>
            </a:r>
          </a:p>
          <a:p>
            <a:pPr marL="285750" indent="-285750" algn="just">
              <a:buFont typeface="Arial" panose="020B0604020202020204" pitchFamily="34" charset="0"/>
              <a:buChar char="•"/>
            </a:pPr>
            <a:endParaRPr lang="es-ES" dirty="0" smtClean="0">
              <a:latin typeface="Century Gothic" panose="020B0502020202020204" pitchFamily="34" charset="0"/>
            </a:endParaRPr>
          </a:p>
          <a:p>
            <a:pPr marL="285750" indent="-285750" algn="just">
              <a:buFont typeface="Arial" panose="020B0604020202020204" pitchFamily="34" charset="0"/>
              <a:buChar char="•"/>
            </a:pPr>
            <a:r>
              <a:rPr lang="es-CO" dirty="0">
                <a:latin typeface="Century Gothic" panose="020B0502020202020204" pitchFamily="34" charset="0"/>
              </a:rPr>
              <a:t>Aproximadamente el 50% de los pacientes politransfundidos se vuelven refractarios a los CP, limitando la efectividad clínica de esta terapia</a:t>
            </a:r>
            <a:r>
              <a:rPr lang="es-CO" dirty="0" smtClean="0">
                <a:latin typeface="Century Gothic" panose="020B0502020202020204" pitchFamily="34" charset="0"/>
              </a:rPr>
              <a:t>.</a:t>
            </a:r>
          </a:p>
          <a:p>
            <a:pPr marL="285750" indent="-285750" algn="just">
              <a:buFont typeface="Arial" panose="020B0604020202020204" pitchFamily="34" charset="0"/>
              <a:buChar char="•"/>
            </a:pPr>
            <a:endParaRPr lang="es-CO" dirty="0" smtClean="0">
              <a:latin typeface="Century Gothic" panose="020B0502020202020204" pitchFamily="34" charset="0"/>
            </a:endParaRPr>
          </a:p>
          <a:p>
            <a:pPr marL="285750" indent="-285750" algn="just">
              <a:buFont typeface="Arial" panose="020B0604020202020204" pitchFamily="34" charset="0"/>
              <a:buChar char="•"/>
            </a:pPr>
            <a:r>
              <a:rPr lang="es-CO" dirty="0">
                <a:latin typeface="Century Gothic" panose="020B0502020202020204" pitchFamily="34" charset="0"/>
              </a:rPr>
              <a:t>la presencia de fiebre, sepsis, CID, uso concurrente de drogas, esplenomegalia e incompatibilidad del grupo sanguíneo ABO pueden contribuir a la recuperación inadecuada de plaquetas después de una </a:t>
            </a:r>
            <a:r>
              <a:rPr lang="es-CO" dirty="0" smtClean="0">
                <a:latin typeface="Century Gothic" panose="020B0502020202020204" pitchFamily="34" charset="0"/>
              </a:rPr>
              <a:t>transfusión.</a:t>
            </a:r>
            <a:endParaRPr lang="es-ES" dirty="0">
              <a:latin typeface="Century Gothic" panose="020B0502020202020204" pitchFamily="34" charset="0"/>
            </a:endParaRPr>
          </a:p>
          <a:p>
            <a:pPr algn="just"/>
            <a:endParaRPr lang="es-ES" dirty="0" smtClean="0">
              <a:latin typeface="Century Gothic" panose="020B0502020202020204" pitchFamily="34" charset="0"/>
            </a:endParaRPr>
          </a:p>
          <a:p>
            <a:pPr algn="just"/>
            <a:r>
              <a:rPr lang="es-ES" b="1" dirty="0" smtClean="0">
                <a:latin typeface="Century Gothic" panose="020B0502020202020204" pitchFamily="34" charset="0"/>
              </a:rPr>
              <a:t>Manejo:</a:t>
            </a:r>
          </a:p>
          <a:p>
            <a:pPr algn="just"/>
            <a:endParaRPr lang="es-ES" dirty="0" smtClean="0">
              <a:latin typeface="Century Gothic" panose="020B0502020202020204" pitchFamily="34" charset="0"/>
            </a:endParaRPr>
          </a:p>
          <a:p>
            <a:pPr algn="just"/>
            <a:r>
              <a:rPr lang="es-ES" dirty="0" smtClean="0">
                <a:latin typeface="Century Gothic" panose="020B0502020202020204" pitchFamily="34" charset="0"/>
              </a:rPr>
              <a:t>Uso de esteroides, plasmaferesis –inmunoglobulina </a:t>
            </a:r>
          </a:p>
          <a:p>
            <a:pPr marL="285750" indent="-285750" algn="just">
              <a:buFont typeface="Arial" panose="020B0604020202020204" pitchFamily="34" charset="0"/>
              <a:buChar char="•"/>
            </a:pPr>
            <a:endParaRPr lang="es-ES" dirty="0" smtClean="0">
              <a:latin typeface="Century Gothic" panose="020B0502020202020204" pitchFamily="34" charset="0"/>
            </a:endParaRPr>
          </a:p>
          <a:p>
            <a:pPr algn="just"/>
            <a:endParaRPr lang="es-ES" dirty="0" smtClean="0">
              <a:latin typeface="Century Gothic" panose="020B0502020202020204" pitchFamily="34" charset="0"/>
            </a:endParaRPr>
          </a:p>
          <a:p>
            <a:pPr algn="just"/>
            <a:endParaRPr lang="es-ES" dirty="0">
              <a:latin typeface="Century Gothic" panose="020B0502020202020204" pitchFamily="34" charset="0"/>
            </a:endParaRPr>
          </a:p>
          <a:p>
            <a:pPr algn="just"/>
            <a:endParaRPr lang="es-ES" dirty="0" smtClean="0">
              <a:latin typeface="Century Gothic" panose="020B0502020202020204" pitchFamily="34" charset="0"/>
            </a:endParaRPr>
          </a:p>
          <a:p>
            <a:pPr marL="285750" indent="-285750" algn="just">
              <a:buFont typeface="Arial" panose="020B0604020202020204" pitchFamily="34" charset="0"/>
              <a:buChar char="•"/>
            </a:pPr>
            <a:endParaRPr lang="es-CO" dirty="0">
              <a:latin typeface="Century Gothic" panose="020B0502020202020204" pitchFamily="34" charset="0"/>
            </a:endParaRPr>
          </a:p>
        </p:txBody>
      </p:sp>
      <p:pic>
        <p:nvPicPr>
          <p:cNvPr id="9" name="Picture 2" descr="Resultado de imagen para clinica las laj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55779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550717" y="93519"/>
            <a:ext cx="7242465" cy="7048083"/>
          </a:xfrm>
          <a:prstGeom prst="rect">
            <a:avLst/>
          </a:prstGeom>
          <a:noFill/>
        </p:spPr>
        <p:txBody>
          <a:bodyPr wrap="square" rtlCol="0">
            <a:spAutoFit/>
          </a:bodyPr>
          <a:lstStyle/>
          <a:p>
            <a:endParaRPr lang="es-CO" b="1" dirty="0" smtClean="0"/>
          </a:p>
          <a:p>
            <a:pPr algn="ctr"/>
            <a:r>
              <a:rPr lang="es-CO" sz="2800" b="1" dirty="0" smtClean="0">
                <a:latin typeface="Century Gothic" panose="020B0502020202020204" pitchFamily="34" charset="0"/>
              </a:rPr>
              <a:t>Enfermedad injerto vs hospedero</a:t>
            </a:r>
          </a:p>
          <a:p>
            <a:pPr algn="ctr"/>
            <a:r>
              <a:rPr lang="es-CO" sz="2800" b="1" dirty="0" smtClean="0">
                <a:latin typeface="Century Gothic" panose="020B0502020202020204" pitchFamily="34" charset="0"/>
              </a:rPr>
              <a:t> </a:t>
            </a:r>
          </a:p>
          <a:p>
            <a:pPr algn="just"/>
            <a:r>
              <a:rPr lang="es-CO" dirty="0">
                <a:latin typeface="Century Gothic" panose="020B0502020202020204" pitchFamily="34" charset="0"/>
              </a:rPr>
              <a:t>Reacción inmunológica mediada por linfocitos presentes en el componente sanguíneo transfundido, que proliferan ante la incapacidad del receptor de rechazarlos y que mediante mecanismos diversos establecen un daño tisular de gravedad variable que puede conducir a la </a:t>
            </a:r>
            <a:r>
              <a:rPr lang="es-CO" dirty="0" smtClean="0">
                <a:latin typeface="Century Gothic" panose="020B0502020202020204" pitchFamily="34" charset="0"/>
              </a:rPr>
              <a:t>muerte</a:t>
            </a:r>
          </a:p>
          <a:p>
            <a:pPr algn="just"/>
            <a:endParaRPr lang="es-CO" dirty="0">
              <a:latin typeface="Century Gothic" panose="020B0502020202020204" pitchFamily="34" charset="0"/>
            </a:endParaRPr>
          </a:p>
          <a:p>
            <a:pPr algn="just"/>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b="1" dirty="0" smtClean="0">
                <a:latin typeface="Century Gothic" panose="020B0502020202020204" pitchFamily="34" charset="0"/>
              </a:rPr>
              <a:t>Síntomas: </a:t>
            </a:r>
            <a:r>
              <a:rPr lang="es-ES" dirty="0" smtClean="0">
                <a:latin typeface="Century Gothic" panose="020B0502020202020204" pitchFamily="34" charset="0"/>
              </a:rPr>
              <a:t>fiebre, dermatitis, eritrodermia, hepatitis, enterocolitis, pancitopenia severa.</a:t>
            </a:r>
          </a:p>
          <a:p>
            <a:pPr marL="285750" indent="-285750" algn="just">
              <a:buFont typeface="Arial" panose="020B0604020202020204" pitchFamily="34" charset="0"/>
              <a:buChar char="•"/>
            </a:pPr>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Alta tasa de mortalidad 99%</a:t>
            </a:r>
          </a:p>
          <a:p>
            <a:pPr marL="285750" indent="-285750" algn="just">
              <a:buFont typeface="Arial" panose="020B0604020202020204" pitchFamily="34" charset="0"/>
              <a:buChar char="•"/>
            </a:pPr>
            <a:endParaRPr lang="es-ES"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Puede presentarse desde 7 días hasta tres semanas después de la transfusión.</a:t>
            </a:r>
          </a:p>
          <a:p>
            <a:pPr algn="just"/>
            <a:endParaRPr lang="es-ES" dirty="0" smtClean="0">
              <a:latin typeface="Century Gothic" panose="020B0502020202020204" pitchFamily="34" charset="0"/>
            </a:endParaRPr>
          </a:p>
          <a:p>
            <a:pPr algn="just"/>
            <a:endParaRPr lang="es-ES" dirty="0" smtClean="0">
              <a:latin typeface="Century Gothic" panose="020B0502020202020204" pitchFamily="34" charset="0"/>
            </a:endParaRPr>
          </a:p>
          <a:p>
            <a:pPr marL="285750" indent="-285750" algn="just">
              <a:buFont typeface="Arial" panose="020B0604020202020204" pitchFamily="34" charset="0"/>
              <a:buChar char="•"/>
            </a:pPr>
            <a:endParaRPr lang="es-ES" dirty="0" smtClean="0">
              <a:latin typeface="Century Gothic" panose="020B0502020202020204" pitchFamily="34" charset="0"/>
            </a:endParaRPr>
          </a:p>
          <a:p>
            <a:pPr algn="just"/>
            <a:endParaRPr lang="es-ES" dirty="0" smtClean="0">
              <a:latin typeface="Century Gothic" panose="020B0502020202020204" pitchFamily="34" charset="0"/>
            </a:endParaRPr>
          </a:p>
          <a:p>
            <a:pPr algn="just"/>
            <a:endParaRPr lang="es-ES" dirty="0">
              <a:latin typeface="Century Gothic" panose="020B0502020202020204" pitchFamily="34" charset="0"/>
            </a:endParaRPr>
          </a:p>
          <a:p>
            <a:pPr algn="just"/>
            <a:endParaRPr lang="es-ES" dirty="0" smtClean="0">
              <a:latin typeface="Century Gothic" panose="020B0502020202020204" pitchFamily="34" charset="0"/>
            </a:endParaRPr>
          </a:p>
          <a:p>
            <a:pPr marL="285750" indent="-285750" algn="just">
              <a:buFont typeface="Arial" panose="020B0604020202020204" pitchFamily="34" charset="0"/>
              <a:buChar char="•"/>
            </a:pPr>
            <a:endParaRPr lang="es-CO" dirty="0">
              <a:latin typeface="Century Gothic" panose="020B0502020202020204" pitchFamily="34" charset="0"/>
            </a:endParaRPr>
          </a:p>
        </p:txBody>
      </p:sp>
      <p:pic>
        <p:nvPicPr>
          <p:cNvPr id="9" name="Picture 2" descr="Resultado de imagen para clinica las laj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90479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893618" y="488374"/>
            <a:ext cx="6951518" cy="6617196"/>
          </a:xfrm>
          <a:prstGeom prst="rect">
            <a:avLst/>
          </a:prstGeom>
          <a:noFill/>
        </p:spPr>
        <p:txBody>
          <a:bodyPr wrap="square" rtlCol="0">
            <a:spAutoFit/>
          </a:bodyPr>
          <a:lstStyle/>
          <a:p>
            <a:endParaRPr lang="es-CO" b="1" dirty="0" smtClean="0"/>
          </a:p>
          <a:p>
            <a:pPr algn="ctr"/>
            <a:r>
              <a:rPr lang="es-CO" sz="2800" b="1" dirty="0" smtClean="0">
                <a:latin typeface="Century Gothic" panose="020B0502020202020204" pitchFamily="34" charset="0"/>
              </a:rPr>
              <a:t>CONTAMINACIÓN BACTERIANA </a:t>
            </a:r>
          </a:p>
          <a:p>
            <a:pPr algn="ctr"/>
            <a:endParaRPr lang="es-CO" b="1" dirty="0" smtClean="0">
              <a:latin typeface="Century Gothic" panose="020B0502020202020204" pitchFamily="34" charset="0"/>
            </a:endParaRPr>
          </a:p>
          <a:p>
            <a:pPr marL="285750" indent="-285750" algn="just">
              <a:buFont typeface="Arial" panose="020B0604020202020204" pitchFamily="34" charset="0"/>
              <a:buChar char="•"/>
            </a:pPr>
            <a:r>
              <a:rPr lang="es-ES" dirty="0" smtClean="0">
                <a:latin typeface="Century Gothic" panose="020B0502020202020204" pitchFamily="34" charset="0"/>
              </a:rPr>
              <a:t>Se da 1</a:t>
            </a:r>
            <a:r>
              <a:rPr lang="es-ES" dirty="0">
                <a:latin typeface="Century Gothic" panose="020B0502020202020204" pitchFamily="34" charset="0"/>
              </a:rPr>
              <a:t> </a:t>
            </a:r>
            <a:r>
              <a:rPr lang="es-ES" dirty="0" smtClean="0">
                <a:latin typeface="Century Gothic" panose="020B0502020202020204" pitchFamily="34" charset="0"/>
              </a:rPr>
              <a:t>en 2.5 millones de unidades de glóbulos rojos.</a:t>
            </a:r>
          </a:p>
          <a:p>
            <a:pPr marL="285750" indent="-285750" algn="just">
              <a:buFont typeface="Arial" panose="020B0604020202020204" pitchFamily="34" charset="0"/>
              <a:buChar char="•"/>
            </a:pPr>
            <a:endParaRPr lang="es-ES" dirty="0" smtClean="0">
              <a:latin typeface="Century Gothic" panose="020B0502020202020204" pitchFamily="34" charset="0"/>
            </a:endParaRPr>
          </a:p>
          <a:p>
            <a:pPr marL="285750" indent="-285750" algn="just">
              <a:buFont typeface="Arial" panose="020B0604020202020204" pitchFamily="34" charset="0"/>
              <a:buChar char="•"/>
            </a:pPr>
            <a:r>
              <a:rPr lang="es-CO" dirty="0" smtClean="0">
                <a:latin typeface="Century Gothic" panose="020B0502020202020204" pitchFamily="34" charset="0"/>
              </a:rPr>
              <a:t>Se </a:t>
            </a:r>
            <a:r>
              <a:rPr lang="es-CO" dirty="0">
                <a:latin typeface="Century Gothic" panose="020B0502020202020204" pitchFamily="34" charset="0"/>
              </a:rPr>
              <a:t>produce cuando un componente sanguíneo se encuentra contaminado por bacterias, generalmente las productoras de </a:t>
            </a:r>
            <a:r>
              <a:rPr lang="es-CO" dirty="0" smtClean="0">
                <a:latin typeface="Century Gothic" panose="020B0502020202020204" pitchFamily="34" charset="0"/>
              </a:rPr>
              <a:t>endotoxinas.</a:t>
            </a:r>
          </a:p>
          <a:p>
            <a:pPr marL="285750" indent="-285750" algn="just">
              <a:buFont typeface="Arial" panose="020B0604020202020204" pitchFamily="34" charset="0"/>
              <a:buChar char="•"/>
            </a:pPr>
            <a:endParaRPr lang="es-CO" dirty="0" smtClean="0">
              <a:latin typeface="Century Gothic" panose="020B0502020202020204" pitchFamily="34" charset="0"/>
            </a:endParaRPr>
          </a:p>
          <a:p>
            <a:pPr marL="285750" indent="-285750" algn="just">
              <a:buFont typeface="Arial" panose="020B0604020202020204" pitchFamily="34" charset="0"/>
              <a:buChar char="•"/>
            </a:pPr>
            <a:r>
              <a:rPr lang="es-CO" dirty="0">
                <a:latin typeface="Century Gothic" panose="020B0502020202020204" pitchFamily="34" charset="0"/>
              </a:rPr>
              <a:t>Los microorganismos principalmente implicados en la contaminación de plaquetas son: Pseudomona fluorescens, Escherichia coli, </a:t>
            </a:r>
            <a:r>
              <a:rPr lang="es-CO" dirty="0" smtClean="0">
                <a:latin typeface="Century Gothic" panose="020B0502020202020204" pitchFamily="34" charset="0"/>
              </a:rPr>
              <a:t>Staphilococcus </a:t>
            </a:r>
            <a:r>
              <a:rPr lang="es-CO" dirty="0">
                <a:latin typeface="Century Gothic" panose="020B0502020202020204" pitchFamily="34" charset="0"/>
              </a:rPr>
              <a:t>epidermidis y aureus, Bacillus </a:t>
            </a:r>
            <a:r>
              <a:rPr lang="es-CO" dirty="0" smtClean="0">
                <a:latin typeface="Century Gothic" panose="020B0502020202020204" pitchFamily="34" charset="0"/>
              </a:rPr>
              <a:t>cereus. </a:t>
            </a:r>
          </a:p>
          <a:p>
            <a:pPr marL="285750" indent="-285750" algn="just">
              <a:buFont typeface="Arial" panose="020B0604020202020204" pitchFamily="34" charset="0"/>
              <a:buChar char="•"/>
            </a:pPr>
            <a:endParaRPr lang="es-CO" dirty="0" smtClean="0">
              <a:latin typeface="Century Gothic" panose="020B0502020202020204" pitchFamily="34" charset="0"/>
            </a:endParaRPr>
          </a:p>
          <a:p>
            <a:pPr marL="285750" indent="-285750" algn="just">
              <a:buFont typeface="Arial" panose="020B0604020202020204" pitchFamily="34" charset="0"/>
              <a:buChar char="•"/>
            </a:pPr>
            <a:r>
              <a:rPr lang="es-CO" dirty="0">
                <a:latin typeface="Century Gothic" panose="020B0502020202020204" pitchFamily="34" charset="0"/>
              </a:rPr>
              <a:t>La contaminación puede ocurrir durante el proceso de extracción de la sangre por gérmenes de la piel del donante o durante el procesamiento</a:t>
            </a:r>
            <a:endParaRPr lang="es-ES" dirty="0">
              <a:latin typeface="Century Gothic" panose="020B0502020202020204" pitchFamily="34" charset="0"/>
            </a:endParaRPr>
          </a:p>
          <a:p>
            <a:pPr algn="just"/>
            <a:endParaRPr lang="es-ES" dirty="0" smtClean="0">
              <a:latin typeface="Century Gothic" panose="020B0502020202020204" pitchFamily="34" charset="0"/>
            </a:endParaRPr>
          </a:p>
          <a:p>
            <a:pPr marL="285750" indent="-285750" algn="just">
              <a:buFont typeface="Arial" panose="020B0604020202020204" pitchFamily="34" charset="0"/>
              <a:buChar char="•"/>
            </a:pPr>
            <a:endParaRPr lang="es-ES" dirty="0" smtClean="0">
              <a:latin typeface="Century Gothic" panose="020B0502020202020204" pitchFamily="34" charset="0"/>
            </a:endParaRPr>
          </a:p>
          <a:p>
            <a:pPr algn="just"/>
            <a:endParaRPr lang="es-ES" dirty="0" smtClean="0">
              <a:latin typeface="Century Gothic" panose="020B0502020202020204" pitchFamily="34" charset="0"/>
            </a:endParaRPr>
          </a:p>
          <a:p>
            <a:pPr algn="just"/>
            <a:endParaRPr lang="es-ES" dirty="0">
              <a:latin typeface="Century Gothic" panose="020B0502020202020204" pitchFamily="34" charset="0"/>
            </a:endParaRPr>
          </a:p>
          <a:p>
            <a:pPr algn="just"/>
            <a:endParaRPr lang="es-ES" dirty="0" smtClean="0">
              <a:latin typeface="Century Gothic" panose="020B0502020202020204" pitchFamily="34" charset="0"/>
            </a:endParaRPr>
          </a:p>
          <a:p>
            <a:pPr marL="285750" indent="-285750" algn="just">
              <a:buFont typeface="Arial" panose="020B0604020202020204" pitchFamily="34" charset="0"/>
              <a:buChar char="•"/>
            </a:pPr>
            <a:endParaRPr lang="es-CO" dirty="0">
              <a:latin typeface="Century Gothic" panose="020B0502020202020204" pitchFamily="34" charset="0"/>
            </a:endParaRPr>
          </a:p>
        </p:txBody>
      </p:sp>
      <p:pic>
        <p:nvPicPr>
          <p:cNvPr id="9" name="Picture 2" descr="Resultado de imagen para clinica las laj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6005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893618" y="488374"/>
            <a:ext cx="6951518" cy="5786199"/>
          </a:xfrm>
          <a:prstGeom prst="rect">
            <a:avLst/>
          </a:prstGeom>
          <a:noFill/>
        </p:spPr>
        <p:txBody>
          <a:bodyPr wrap="square" rtlCol="0">
            <a:spAutoFit/>
          </a:bodyPr>
          <a:lstStyle/>
          <a:p>
            <a:endParaRPr lang="es-CO" b="1" dirty="0" smtClean="0"/>
          </a:p>
          <a:p>
            <a:pPr algn="ctr"/>
            <a:r>
              <a:rPr lang="es-CO" sz="2800" b="1" dirty="0" smtClean="0">
                <a:latin typeface="Century Gothic" panose="020B0502020202020204" pitchFamily="34" charset="0"/>
              </a:rPr>
              <a:t>Bibliografía </a:t>
            </a:r>
          </a:p>
          <a:p>
            <a:pPr algn="ctr"/>
            <a:endParaRPr lang="es-CO" b="1" dirty="0" smtClean="0">
              <a:latin typeface="Century Gothic" panose="020B0502020202020204" pitchFamily="34" charset="0"/>
            </a:endParaRPr>
          </a:p>
          <a:p>
            <a:pPr marL="285750" indent="-285750" algn="just">
              <a:buFont typeface="Arial" panose="020B0604020202020204" pitchFamily="34" charset="0"/>
              <a:buChar char="•"/>
            </a:pPr>
            <a:r>
              <a:rPr lang="es-ES" dirty="0">
                <a:latin typeface="Century Gothic" panose="020B0502020202020204" pitchFamily="34" charset="0"/>
              </a:rPr>
              <a:t>Bossa e, Valenzuela Y. Reacciones adversas a  la transfusión de componentes sanguíneos. http://bibliotecadigital.usbcali.edu.co/bitstream/10819/5661/1/Reacciones%20adversas%20a%20la%20transfusi%C3%B3n_Elizabeth%20Bossa%20M_2017.pdf.</a:t>
            </a:r>
          </a:p>
          <a:p>
            <a:pPr marL="285750" indent="-285750" algn="just">
              <a:buFont typeface="Arial" panose="020B0604020202020204" pitchFamily="34" charset="0"/>
              <a:buChar char="•"/>
            </a:pPr>
            <a:endParaRPr lang="es-ES" dirty="0">
              <a:latin typeface="Century Gothic" panose="020B0502020202020204" pitchFamily="34" charset="0"/>
            </a:endParaRPr>
          </a:p>
          <a:p>
            <a:pPr marL="285750" indent="-285750" algn="just">
              <a:buFont typeface="Arial" panose="020B0604020202020204" pitchFamily="34" charset="0"/>
              <a:buChar char="•"/>
            </a:pPr>
            <a:r>
              <a:rPr lang="es-CO" dirty="0" smtClean="0">
                <a:latin typeface="Century Gothic" panose="020B0502020202020204" pitchFamily="34" charset="0"/>
              </a:rPr>
              <a:t>Prevenir </a:t>
            </a:r>
            <a:r>
              <a:rPr lang="es-CO" dirty="0">
                <a:latin typeface="Century Gothic" panose="020B0502020202020204" pitchFamily="34" charset="0"/>
              </a:rPr>
              <a:t>complicaciones asociadas a disponibilidad y manejo de sangre, componentes y a la transfusión sanguínea </a:t>
            </a:r>
            <a:r>
              <a:rPr lang="es-CO" dirty="0">
                <a:latin typeface="Century Gothic" panose="020B0502020202020204" pitchFamily="34" charset="0"/>
                <a:hlinkClick r:id="rId2"/>
              </a:rPr>
              <a:t>https://www.minsalud.gov.co/sites/rid/Lists/BibliotecaDigital/RIDE/DE/CA/complicaciones-manejo-de-sangre-y-transfusion-sanguinea.pdf</a:t>
            </a:r>
            <a:r>
              <a:rPr lang="es-CO" dirty="0">
                <a:latin typeface="Century Gothic" panose="020B0502020202020204" pitchFamily="34" charset="0"/>
              </a:rPr>
              <a:t>. </a:t>
            </a:r>
          </a:p>
          <a:p>
            <a:pPr marL="285750" indent="-285750" algn="just">
              <a:buFont typeface="Arial" panose="020B0604020202020204" pitchFamily="34" charset="0"/>
              <a:buChar char="•"/>
            </a:pPr>
            <a:endParaRPr lang="es-ES" dirty="0">
              <a:latin typeface="Century Gothic" panose="020B0502020202020204" pitchFamily="34" charset="0"/>
            </a:endParaRPr>
          </a:p>
          <a:p>
            <a:pPr algn="just"/>
            <a:endParaRPr lang="es-ES" dirty="0" smtClean="0">
              <a:latin typeface="Century Gothic" panose="020B0502020202020204" pitchFamily="34" charset="0"/>
            </a:endParaRPr>
          </a:p>
          <a:p>
            <a:pPr algn="just"/>
            <a:endParaRPr lang="es-ES" dirty="0">
              <a:latin typeface="Century Gothic" panose="020B0502020202020204" pitchFamily="34" charset="0"/>
            </a:endParaRPr>
          </a:p>
          <a:p>
            <a:pPr algn="just"/>
            <a:endParaRPr lang="es-ES" dirty="0" smtClean="0">
              <a:latin typeface="Century Gothic" panose="020B0502020202020204" pitchFamily="34" charset="0"/>
            </a:endParaRPr>
          </a:p>
          <a:p>
            <a:pPr marL="285750" indent="-285750" algn="just">
              <a:buFont typeface="Arial" panose="020B0604020202020204" pitchFamily="34" charset="0"/>
              <a:buChar char="•"/>
            </a:pPr>
            <a:endParaRPr lang="es-CO" dirty="0">
              <a:latin typeface="Century Gothic" panose="020B0502020202020204" pitchFamily="34" charset="0"/>
            </a:endParaRPr>
          </a:p>
        </p:txBody>
      </p:sp>
      <p:pic>
        <p:nvPicPr>
          <p:cNvPr id="9" name="Picture 2" descr="Resultado de imagen para clinica las la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8060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Resultado de imagen para clinica las laj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164" y="5740959"/>
            <a:ext cx="1953492" cy="969116"/>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270164" y="2621713"/>
            <a:ext cx="7741227" cy="1862048"/>
          </a:xfrm>
          <a:prstGeom prst="rect">
            <a:avLst/>
          </a:prstGeom>
          <a:noFill/>
        </p:spPr>
        <p:txBody>
          <a:bodyPr wrap="square" rtlCol="0">
            <a:spAutoFit/>
          </a:bodyPr>
          <a:lstStyle/>
          <a:p>
            <a:pPr algn="ctr"/>
            <a:r>
              <a:rPr lang="es-CO" sz="11500" b="1" dirty="0" smtClean="0">
                <a:ln w="12700">
                  <a:solidFill>
                    <a:schemeClr val="accent3">
                      <a:lumMod val="50000"/>
                    </a:schemeClr>
                  </a:solidFill>
                  <a:prstDash val="solid"/>
                </a:ln>
                <a:solidFill>
                  <a:srgbClr val="002060"/>
                </a:solidFill>
                <a:effectLst>
                  <a:innerShdw blurRad="177800">
                    <a:schemeClr val="accent3">
                      <a:lumMod val="50000"/>
                    </a:schemeClr>
                  </a:innerShdw>
                </a:effectLst>
                <a:latin typeface="Showcard Gothic" panose="04020904020102020604" pitchFamily="82" charset="0"/>
              </a:rPr>
              <a:t>*GRACIAS*</a:t>
            </a:r>
            <a:r>
              <a:rPr lang="es-CO" sz="11500" b="1" dirty="0" smtClean="0">
                <a:ln w="12700">
                  <a:solidFill>
                    <a:schemeClr val="accent3">
                      <a:lumMod val="50000"/>
                    </a:schemeClr>
                  </a:solidFill>
                  <a:prstDash val="solid"/>
                </a:ln>
                <a:solidFill>
                  <a:srgbClr val="002060"/>
                </a:solidFill>
                <a:effectLst>
                  <a:innerShdw blurRad="177800">
                    <a:schemeClr val="accent3">
                      <a:lumMod val="50000"/>
                    </a:schemeClr>
                  </a:innerShdw>
                </a:effectLst>
                <a:latin typeface="Arial Rounded MT Bold" panose="020F0704030504030204" pitchFamily="34" charset="0"/>
              </a:rPr>
              <a:t> </a:t>
            </a:r>
            <a:endParaRPr lang="es-CO" sz="11500" b="1" dirty="0">
              <a:ln w="12700">
                <a:solidFill>
                  <a:schemeClr val="accent3">
                    <a:lumMod val="50000"/>
                  </a:schemeClr>
                </a:solidFill>
                <a:prstDash val="solid"/>
              </a:ln>
              <a:solidFill>
                <a:srgbClr val="002060"/>
              </a:solidFill>
              <a:effectLst>
                <a:innerShdw blurRad="177800">
                  <a:schemeClr val="accent3">
                    <a:lumMod val="50000"/>
                  </a:schemeClr>
                </a:innerShdw>
              </a:effectLst>
              <a:latin typeface="Bodoni MT" panose="02070603080606020203" pitchFamily="18" charset="0"/>
            </a:endParaRPr>
          </a:p>
        </p:txBody>
      </p:sp>
    </p:spTree>
    <p:extLst>
      <p:ext uri="{BB962C8B-B14F-4D97-AF65-F5344CB8AC3E}">
        <p14:creationId xmlns:p14="http://schemas.microsoft.com/office/powerpoint/2010/main" val="454678716"/>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1048</TotalTime>
  <Words>1602</Words>
  <Application>Microsoft Office PowerPoint</Application>
  <PresentationFormat>Presentación en pantalla (4:3)</PresentationFormat>
  <Paragraphs>303</Paragraphs>
  <Slides>30</Slides>
  <Notes>0</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30</vt:i4>
      </vt:variant>
    </vt:vector>
  </HeadingPairs>
  <TitlesOfParts>
    <vt:vector size="42" baseType="lpstr">
      <vt:lpstr>Arial</vt:lpstr>
      <vt:lpstr>Arial Rounded MT Bold</vt:lpstr>
      <vt:lpstr>Bodoni MT</vt:lpstr>
      <vt:lpstr>Century Gothic</vt:lpstr>
      <vt:lpstr>Comic Sans MS</vt:lpstr>
      <vt:lpstr>Courier New</vt:lpstr>
      <vt:lpstr>Segoe UI Black</vt:lpstr>
      <vt:lpstr>Showcard Gothic</vt:lpstr>
      <vt:lpstr>Trebuchet MS</vt:lpstr>
      <vt:lpstr>Wingdings</vt:lpstr>
      <vt:lpstr>Wingdings 3</vt:lpstr>
      <vt:lpstr>Faceta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jefurg</dc:creator>
  <cp:lastModifiedBy>JEFES</cp:lastModifiedBy>
  <cp:revision>87</cp:revision>
  <dcterms:created xsi:type="dcterms:W3CDTF">2018-08-03T06:12:46Z</dcterms:created>
  <dcterms:modified xsi:type="dcterms:W3CDTF">2023-09-29T23:52:32Z</dcterms:modified>
</cp:coreProperties>
</file>