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sldIdLst>
    <p:sldId id="256" r:id="rId2"/>
    <p:sldId id="303" r:id="rId3"/>
    <p:sldId id="289" r:id="rId4"/>
    <p:sldId id="294" r:id="rId5"/>
    <p:sldId id="291" r:id="rId6"/>
    <p:sldId id="292" r:id="rId7"/>
    <p:sldId id="293" r:id="rId8"/>
    <p:sldId id="322" r:id="rId9"/>
    <p:sldId id="304" r:id="rId10"/>
    <p:sldId id="307" r:id="rId11"/>
    <p:sldId id="299" r:id="rId12"/>
    <p:sldId id="323" r:id="rId13"/>
    <p:sldId id="302" r:id="rId14"/>
    <p:sldId id="300" r:id="rId15"/>
    <p:sldId id="339" r:id="rId16"/>
    <p:sldId id="308" r:id="rId17"/>
    <p:sldId id="309" r:id="rId18"/>
    <p:sldId id="310" r:id="rId19"/>
    <p:sldId id="325" r:id="rId20"/>
    <p:sldId id="312" r:id="rId21"/>
    <p:sldId id="337" r:id="rId22"/>
    <p:sldId id="338" r:id="rId23"/>
    <p:sldId id="326" r:id="rId24"/>
    <p:sldId id="313" r:id="rId25"/>
    <p:sldId id="314" r:id="rId26"/>
    <p:sldId id="315" r:id="rId27"/>
    <p:sldId id="316" r:id="rId28"/>
    <p:sldId id="317" r:id="rId29"/>
    <p:sldId id="318" r:id="rId30"/>
    <p:sldId id="319" r:id="rId31"/>
    <p:sldId id="328" r:id="rId32"/>
    <p:sldId id="330" r:id="rId33"/>
    <p:sldId id="331" r:id="rId34"/>
    <p:sldId id="332" r:id="rId35"/>
    <p:sldId id="327" r:id="rId36"/>
    <p:sldId id="333" r:id="rId37"/>
    <p:sldId id="334" r:id="rId38"/>
    <p:sldId id="335" r:id="rId39"/>
    <p:sldId id="336" r:id="rId40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99"/>
    <a:srgbClr val="605AB2"/>
    <a:srgbClr val="564EBE"/>
    <a:srgbClr val="9D13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D083AE6-46FA-4A59-8FB0-9F97EB10719F}" styleName="Estilo claro 3 - Acento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FABFCF23-3B69-468F-B69F-88F6DE6A72F2}" styleName="Estilo medio 1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5FD0F851-EC5A-4D38-B0AD-8093EC10F338}" styleName="Estilo claro 1 - Acento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8305" autoAdjust="0"/>
  </p:normalViewPr>
  <p:slideViewPr>
    <p:cSldViewPr>
      <p:cViewPr varScale="1">
        <p:scale>
          <a:sx n="80" d="100"/>
          <a:sy n="80" d="100"/>
        </p:scale>
        <p:origin x="1704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gif"/><Relationship Id="rId1" Type="http://schemas.openxmlformats.org/officeDocument/2006/relationships/image" Target="../media/image19.jpeg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gif"/><Relationship Id="rId1" Type="http://schemas.openxmlformats.org/officeDocument/2006/relationships/image" Target="../media/image19.jpeg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5A89A8A-8262-410C-904F-A135B4FDA7B9}" type="doc">
      <dgm:prSet loTypeId="urn:microsoft.com/office/officeart/2005/8/layout/vList3#1" loCatId="list" qsTypeId="urn:microsoft.com/office/officeart/2005/8/quickstyle/simple1" qsCatId="simple" csTypeId="urn:microsoft.com/office/officeart/2005/8/colors/colorful3" csCatId="colorful" phldr="1"/>
      <dgm:spPr/>
    </dgm:pt>
    <dgm:pt modelId="{4D2C6D77-FE89-4B8B-9959-E1C57910B8FD}">
      <dgm:prSet phldrT="[Texto]"/>
      <dgm:spPr/>
      <dgm:t>
        <a:bodyPr/>
        <a:lstStyle/>
        <a:p>
          <a:r>
            <a:rPr lang="es-CO" dirty="0"/>
            <a:t>Educación</a:t>
          </a:r>
          <a:endParaRPr lang="es-ES" dirty="0"/>
        </a:p>
      </dgm:t>
    </dgm:pt>
    <dgm:pt modelId="{98F28491-5398-421B-9353-FE74437C2E11}" type="parTrans" cxnId="{FA73B5FD-BF7B-405B-9B33-4DE3603B876B}">
      <dgm:prSet/>
      <dgm:spPr/>
      <dgm:t>
        <a:bodyPr/>
        <a:lstStyle/>
        <a:p>
          <a:endParaRPr lang="es-ES"/>
        </a:p>
      </dgm:t>
    </dgm:pt>
    <dgm:pt modelId="{A3FD8405-EA70-4650-BCC0-D77C843033D3}" type="sibTrans" cxnId="{FA73B5FD-BF7B-405B-9B33-4DE3603B876B}">
      <dgm:prSet/>
      <dgm:spPr/>
      <dgm:t>
        <a:bodyPr/>
        <a:lstStyle/>
        <a:p>
          <a:endParaRPr lang="es-ES"/>
        </a:p>
      </dgm:t>
    </dgm:pt>
    <dgm:pt modelId="{5AA0E9D0-8168-42F3-BD2B-31AD84FE449C}">
      <dgm:prSet phldrT="[Texto]"/>
      <dgm:spPr/>
      <dgm:t>
        <a:bodyPr/>
        <a:lstStyle/>
        <a:p>
          <a:r>
            <a:rPr lang="es-CO" dirty="0"/>
            <a:t>Cesación tabáquica</a:t>
          </a:r>
          <a:endParaRPr lang="es-ES" dirty="0"/>
        </a:p>
      </dgm:t>
    </dgm:pt>
    <dgm:pt modelId="{13529680-9CE5-4839-97CF-B35792431BD8}" type="parTrans" cxnId="{E932D880-54A3-498A-AF72-76804C973157}">
      <dgm:prSet/>
      <dgm:spPr/>
      <dgm:t>
        <a:bodyPr/>
        <a:lstStyle/>
        <a:p>
          <a:endParaRPr lang="es-ES"/>
        </a:p>
      </dgm:t>
    </dgm:pt>
    <dgm:pt modelId="{32F85072-79A4-4064-827D-6493A7BE04BE}" type="sibTrans" cxnId="{E932D880-54A3-498A-AF72-76804C973157}">
      <dgm:prSet/>
      <dgm:spPr/>
      <dgm:t>
        <a:bodyPr/>
        <a:lstStyle/>
        <a:p>
          <a:endParaRPr lang="es-ES"/>
        </a:p>
      </dgm:t>
    </dgm:pt>
    <dgm:pt modelId="{4E453981-0D00-4A30-BDFE-BE11AD6D61E6}">
      <dgm:prSet phldrT="[Texto]"/>
      <dgm:spPr/>
      <dgm:t>
        <a:bodyPr/>
        <a:lstStyle/>
        <a:p>
          <a:r>
            <a:rPr lang="es-CO" dirty="0"/>
            <a:t>Evitar la exposición al humo de biomasa</a:t>
          </a:r>
          <a:endParaRPr lang="es-ES" dirty="0"/>
        </a:p>
      </dgm:t>
    </dgm:pt>
    <dgm:pt modelId="{8882267D-B682-4CAD-9789-FEF412739DFD}" type="parTrans" cxnId="{44A6B2D4-E14B-4FC4-B949-592DD928FF39}">
      <dgm:prSet/>
      <dgm:spPr/>
      <dgm:t>
        <a:bodyPr/>
        <a:lstStyle/>
        <a:p>
          <a:endParaRPr lang="es-ES"/>
        </a:p>
      </dgm:t>
    </dgm:pt>
    <dgm:pt modelId="{65C4B194-E0CF-4AC2-8BB6-D56747307BF2}" type="sibTrans" cxnId="{44A6B2D4-E14B-4FC4-B949-592DD928FF39}">
      <dgm:prSet/>
      <dgm:spPr/>
      <dgm:t>
        <a:bodyPr/>
        <a:lstStyle/>
        <a:p>
          <a:endParaRPr lang="es-ES"/>
        </a:p>
      </dgm:t>
    </dgm:pt>
    <dgm:pt modelId="{58D235E2-04EF-4A46-9776-71DA64F9CD52}">
      <dgm:prSet phldrT="[Texto]"/>
      <dgm:spPr/>
      <dgm:t>
        <a:bodyPr/>
        <a:lstStyle/>
        <a:p>
          <a:r>
            <a:rPr lang="es-CO" dirty="0"/>
            <a:t>Vacunación</a:t>
          </a:r>
          <a:endParaRPr lang="es-ES" dirty="0"/>
        </a:p>
      </dgm:t>
    </dgm:pt>
    <dgm:pt modelId="{2636FBD6-464B-48BE-A6FA-E8A261E50326}" type="parTrans" cxnId="{FF1AA02A-58B2-4E42-B27B-34F41E5B61CF}">
      <dgm:prSet/>
      <dgm:spPr/>
      <dgm:t>
        <a:bodyPr/>
        <a:lstStyle/>
        <a:p>
          <a:endParaRPr lang="es-ES"/>
        </a:p>
      </dgm:t>
    </dgm:pt>
    <dgm:pt modelId="{2C62582E-0915-44D3-A5E0-7194DC3D2103}" type="sibTrans" cxnId="{FF1AA02A-58B2-4E42-B27B-34F41E5B61CF}">
      <dgm:prSet/>
      <dgm:spPr/>
      <dgm:t>
        <a:bodyPr/>
        <a:lstStyle/>
        <a:p>
          <a:endParaRPr lang="es-ES"/>
        </a:p>
      </dgm:t>
    </dgm:pt>
    <dgm:pt modelId="{C20DEE37-B183-4D1E-918E-669B1739DF9A}">
      <dgm:prSet phldrT="[Texto]"/>
      <dgm:spPr/>
      <dgm:t>
        <a:bodyPr/>
        <a:lstStyle/>
        <a:p>
          <a:r>
            <a:rPr lang="es-CO" dirty="0"/>
            <a:t>Apoyo nutricional</a:t>
          </a:r>
          <a:endParaRPr lang="es-ES" dirty="0"/>
        </a:p>
      </dgm:t>
    </dgm:pt>
    <dgm:pt modelId="{89C7F538-1895-4DAF-A1C2-DE89E860369E}" type="parTrans" cxnId="{189208EF-B561-44E0-8AC2-E8DB3908C576}">
      <dgm:prSet/>
      <dgm:spPr/>
      <dgm:t>
        <a:bodyPr/>
        <a:lstStyle/>
        <a:p>
          <a:endParaRPr lang="es-ES"/>
        </a:p>
      </dgm:t>
    </dgm:pt>
    <dgm:pt modelId="{6E0A1FC8-2F44-46DE-AF5A-A8AAE67D3FD8}" type="sibTrans" cxnId="{189208EF-B561-44E0-8AC2-E8DB3908C576}">
      <dgm:prSet/>
      <dgm:spPr/>
      <dgm:t>
        <a:bodyPr/>
        <a:lstStyle/>
        <a:p>
          <a:endParaRPr lang="es-ES"/>
        </a:p>
      </dgm:t>
    </dgm:pt>
    <dgm:pt modelId="{4F48F8F2-CCEF-45F9-8CF7-6CF7579C843B}">
      <dgm:prSet phldrT="[Texto]"/>
      <dgm:spPr/>
      <dgm:t>
        <a:bodyPr/>
        <a:lstStyle/>
        <a:p>
          <a:r>
            <a:rPr lang="es-CO" dirty="0"/>
            <a:t>Actividad física</a:t>
          </a:r>
          <a:endParaRPr lang="es-ES" dirty="0"/>
        </a:p>
      </dgm:t>
    </dgm:pt>
    <dgm:pt modelId="{1F24F80D-3424-474B-AD89-B05989233E6F}" type="parTrans" cxnId="{F2835A8F-C9DE-421B-A0E9-B97DF90C4EF3}">
      <dgm:prSet/>
      <dgm:spPr/>
      <dgm:t>
        <a:bodyPr/>
        <a:lstStyle/>
        <a:p>
          <a:endParaRPr lang="es-ES"/>
        </a:p>
      </dgm:t>
    </dgm:pt>
    <dgm:pt modelId="{653CB143-6D71-4DA1-8533-91CC1C889893}" type="sibTrans" cxnId="{F2835A8F-C9DE-421B-A0E9-B97DF90C4EF3}">
      <dgm:prSet/>
      <dgm:spPr/>
      <dgm:t>
        <a:bodyPr/>
        <a:lstStyle/>
        <a:p>
          <a:endParaRPr lang="es-ES"/>
        </a:p>
      </dgm:t>
    </dgm:pt>
    <dgm:pt modelId="{CBA1C1D3-3E90-49BD-A1F1-61072C871C77}" type="pres">
      <dgm:prSet presAssocID="{55A89A8A-8262-410C-904F-A135B4FDA7B9}" presName="linearFlow" presStyleCnt="0">
        <dgm:presLayoutVars>
          <dgm:dir/>
          <dgm:resizeHandles val="exact"/>
        </dgm:presLayoutVars>
      </dgm:prSet>
      <dgm:spPr/>
    </dgm:pt>
    <dgm:pt modelId="{13F95C49-CAC9-4D67-B635-08DD175A16E5}" type="pres">
      <dgm:prSet presAssocID="{4D2C6D77-FE89-4B8B-9959-E1C57910B8FD}" presName="composite" presStyleCnt="0"/>
      <dgm:spPr/>
    </dgm:pt>
    <dgm:pt modelId="{F4A44136-0AF5-4C51-9C4F-26CE53DAD693}" type="pres">
      <dgm:prSet presAssocID="{4D2C6D77-FE89-4B8B-9959-E1C57910B8FD}" presName="imgShp" presStyleLbl="fgImgPlace1" presStyleIdx="0" presStyleCnt="6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28381945-0116-4FCC-AC2F-35A71D4E3378}" type="pres">
      <dgm:prSet presAssocID="{4D2C6D77-FE89-4B8B-9959-E1C57910B8FD}" presName="txShp" presStyleLbl="node1" presStyleIdx="0" presStyleCnt="6">
        <dgm:presLayoutVars>
          <dgm:bulletEnabled val="1"/>
        </dgm:presLayoutVars>
      </dgm:prSet>
      <dgm:spPr/>
    </dgm:pt>
    <dgm:pt modelId="{C2FCE228-A970-4A61-8E24-6F961BFEF5F1}" type="pres">
      <dgm:prSet presAssocID="{A3FD8405-EA70-4650-BCC0-D77C843033D3}" presName="spacing" presStyleCnt="0"/>
      <dgm:spPr/>
    </dgm:pt>
    <dgm:pt modelId="{9A62DB39-B715-492B-92BC-670805660B20}" type="pres">
      <dgm:prSet presAssocID="{5AA0E9D0-8168-42F3-BD2B-31AD84FE449C}" presName="composite" presStyleCnt="0"/>
      <dgm:spPr/>
    </dgm:pt>
    <dgm:pt modelId="{850634B2-81D1-40BF-AC0B-6877061D19B0}" type="pres">
      <dgm:prSet presAssocID="{5AA0E9D0-8168-42F3-BD2B-31AD84FE449C}" presName="imgShp" presStyleLbl="fgImgPlace1" presStyleIdx="1" presStyleCnt="6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417CCD23-D316-4DF5-AB45-4EE097C6FE1A}" type="pres">
      <dgm:prSet presAssocID="{5AA0E9D0-8168-42F3-BD2B-31AD84FE449C}" presName="txShp" presStyleLbl="node1" presStyleIdx="1" presStyleCnt="6">
        <dgm:presLayoutVars>
          <dgm:bulletEnabled val="1"/>
        </dgm:presLayoutVars>
      </dgm:prSet>
      <dgm:spPr/>
    </dgm:pt>
    <dgm:pt modelId="{FF816588-F855-4F3C-943F-EC42E0D4D1B0}" type="pres">
      <dgm:prSet presAssocID="{32F85072-79A4-4064-827D-6493A7BE04BE}" presName="spacing" presStyleCnt="0"/>
      <dgm:spPr/>
    </dgm:pt>
    <dgm:pt modelId="{837FA357-5330-4D0A-A086-88EBE64445A6}" type="pres">
      <dgm:prSet presAssocID="{4E453981-0D00-4A30-BDFE-BE11AD6D61E6}" presName="composite" presStyleCnt="0"/>
      <dgm:spPr/>
    </dgm:pt>
    <dgm:pt modelId="{DD8F3CDE-0417-4330-8DEC-A3663D2B3BA3}" type="pres">
      <dgm:prSet presAssocID="{4E453981-0D00-4A30-BDFE-BE11AD6D61E6}" presName="imgShp" presStyleLbl="fgImgPlace1" presStyleIdx="2" presStyleCnt="6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7821F2BA-0BB3-4F73-BC01-BFFD2B55AFCC}" type="pres">
      <dgm:prSet presAssocID="{4E453981-0D00-4A30-BDFE-BE11AD6D61E6}" presName="txShp" presStyleLbl="node1" presStyleIdx="2" presStyleCnt="6">
        <dgm:presLayoutVars>
          <dgm:bulletEnabled val="1"/>
        </dgm:presLayoutVars>
      </dgm:prSet>
      <dgm:spPr/>
    </dgm:pt>
    <dgm:pt modelId="{3C32D54B-03DA-4AA7-B565-DE254A78390D}" type="pres">
      <dgm:prSet presAssocID="{65C4B194-E0CF-4AC2-8BB6-D56747307BF2}" presName="spacing" presStyleCnt="0"/>
      <dgm:spPr/>
    </dgm:pt>
    <dgm:pt modelId="{901732F1-29A1-4B7A-BC70-4A75FC0F4BC8}" type="pres">
      <dgm:prSet presAssocID="{58D235E2-04EF-4A46-9776-71DA64F9CD52}" presName="composite" presStyleCnt="0"/>
      <dgm:spPr/>
    </dgm:pt>
    <dgm:pt modelId="{184CAC23-E82F-4385-B938-DDE16BE555B3}" type="pres">
      <dgm:prSet presAssocID="{58D235E2-04EF-4A46-9776-71DA64F9CD52}" presName="imgShp" presStyleLbl="fgImgPlace1" presStyleIdx="3" presStyleCnt="6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</dgm:pt>
    <dgm:pt modelId="{61C61EFF-7B98-4EBB-A235-E7EE58111B02}" type="pres">
      <dgm:prSet presAssocID="{58D235E2-04EF-4A46-9776-71DA64F9CD52}" presName="txShp" presStyleLbl="node1" presStyleIdx="3" presStyleCnt="6">
        <dgm:presLayoutVars>
          <dgm:bulletEnabled val="1"/>
        </dgm:presLayoutVars>
      </dgm:prSet>
      <dgm:spPr/>
    </dgm:pt>
    <dgm:pt modelId="{87FBEB52-4592-47B6-9A96-975C600AE6E6}" type="pres">
      <dgm:prSet presAssocID="{2C62582E-0915-44D3-A5E0-7194DC3D2103}" presName="spacing" presStyleCnt="0"/>
      <dgm:spPr/>
    </dgm:pt>
    <dgm:pt modelId="{874C899C-6C2D-432D-B4D2-4BD8B60C40A3}" type="pres">
      <dgm:prSet presAssocID="{C20DEE37-B183-4D1E-918E-669B1739DF9A}" presName="composite" presStyleCnt="0"/>
      <dgm:spPr/>
    </dgm:pt>
    <dgm:pt modelId="{BD0A194C-D5BB-4C57-A2C7-D53D9CFB19F4}" type="pres">
      <dgm:prSet presAssocID="{C20DEE37-B183-4D1E-918E-669B1739DF9A}" presName="imgShp" presStyleLbl="fgImgPlace1" presStyleIdx="4" presStyleCnt="6"/>
      <dgm:spPr>
        <a:blipFill rotWithShape="0">
          <a:blip xmlns:r="http://schemas.openxmlformats.org/officeDocument/2006/relationships" r:embed="rId5"/>
          <a:stretch>
            <a:fillRect/>
          </a:stretch>
        </a:blipFill>
      </dgm:spPr>
    </dgm:pt>
    <dgm:pt modelId="{1C28ADD0-66B8-42B2-9108-E926F9281B12}" type="pres">
      <dgm:prSet presAssocID="{C20DEE37-B183-4D1E-918E-669B1739DF9A}" presName="txShp" presStyleLbl="node1" presStyleIdx="4" presStyleCnt="6">
        <dgm:presLayoutVars>
          <dgm:bulletEnabled val="1"/>
        </dgm:presLayoutVars>
      </dgm:prSet>
      <dgm:spPr/>
    </dgm:pt>
    <dgm:pt modelId="{483326A0-2501-4D5E-83E9-8525F7FEDD79}" type="pres">
      <dgm:prSet presAssocID="{6E0A1FC8-2F44-46DE-AF5A-A8AAE67D3FD8}" presName="spacing" presStyleCnt="0"/>
      <dgm:spPr/>
    </dgm:pt>
    <dgm:pt modelId="{AC69209F-444F-46E2-8EAC-65F86393CCFA}" type="pres">
      <dgm:prSet presAssocID="{4F48F8F2-CCEF-45F9-8CF7-6CF7579C843B}" presName="composite" presStyleCnt="0"/>
      <dgm:spPr/>
    </dgm:pt>
    <dgm:pt modelId="{F0ED4365-8BF7-4BDE-BBAB-FC272AEDC7C4}" type="pres">
      <dgm:prSet presAssocID="{4F48F8F2-CCEF-45F9-8CF7-6CF7579C843B}" presName="imgShp" presStyleLbl="fgImgPlace1" presStyleIdx="5" presStyleCnt="6"/>
      <dgm:spPr>
        <a:blipFill rotWithShape="0">
          <a:blip xmlns:r="http://schemas.openxmlformats.org/officeDocument/2006/relationships" r:embed="rId6"/>
          <a:stretch>
            <a:fillRect/>
          </a:stretch>
        </a:blipFill>
      </dgm:spPr>
    </dgm:pt>
    <dgm:pt modelId="{06ACBFF1-FAD9-4C04-8527-BAD0835AF560}" type="pres">
      <dgm:prSet presAssocID="{4F48F8F2-CCEF-45F9-8CF7-6CF7579C843B}" presName="txShp" presStyleLbl="node1" presStyleIdx="5" presStyleCnt="6">
        <dgm:presLayoutVars>
          <dgm:bulletEnabled val="1"/>
        </dgm:presLayoutVars>
      </dgm:prSet>
      <dgm:spPr/>
    </dgm:pt>
  </dgm:ptLst>
  <dgm:cxnLst>
    <dgm:cxn modelId="{FF1AA02A-58B2-4E42-B27B-34F41E5B61CF}" srcId="{55A89A8A-8262-410C-904F-A135B4FDA7B9}" destId="{58D235E2-04EF-4A46-9776-71DA64F9CD52}" srcOrd="3" destOrd="0" parTransId="{2636FBD6-464B-48BE-A6FA-E8A261E50326}" sibTransId="{2C62582E-0915-44D3-A5E0-7194DC3D2103}"/>
    <dgm:cxn modelId="{1B3A763A-3459-48EB-8518-1FBE4B420526}" type="presOf" srcId="{C20DEE37-B183-4D1E-918E-669B1739DF9A}" destId="{1C28ADD0-66B8-42B2-9108-E926F9281B12}" srcOrd="0" destOrd="0" presId="urn:microsoft.com/office/officeart/2005/8/layout/vList3#1"/>
    <dgm:cxn modelId="{45AAF15E-921B-451C-994D-A6B87BDC08FF}" type="presOf" srcId="{4E453981-0D00-4A30-BDFE-BE11AD6D61E6}" destId="{7821F2BA-0BB3-4F73-BC01-BFFD2B55AFCC}" srcOrd="0" destOrd="0" presId="urn:microsoft.com/office/officeart/2005/8/layout/vList3#1"/>
    <dgm:cxn modelId="{10638F64-378F-436F-84F4-1E453D7F986B}" type="presOf" srcId="{5AA0E9D0-8168-42F3-BD2B-31AD84FE449C}" destId="{417CCD23-D316-4DF5-AB45-4EE097C6FE1A}" srcOrd="0" destOrd="0" presId="urn:microsoft.com/office/officeart/2005/8/layout/vList3#1"/>
    <dgm:cxn modelId="{0A2D7B54-F54E-49D2-9757-44BC11F665AF}" type="presOf" srcId="{58D235E2-04EF-4A46-9776-71DA64F9CD52}" destId="{61C61EFF-7B98-4EBB-A235-E7EE58111B02}" srcOrd="0" destOrd="0" presId="urn:microsoft.com/office/officeart/2005/8/layout/vList3#1"/>
    <dgm:cxn modelId="{E932D880-54A3-498A-AF72-76804C973157}" srcId="{55A89A8A-8262-410C-904F-A135B4FDA7B9}" destId="{5AA0E9D0-8168-42F3-BD2B-31AD84FE449C}" srcOrd="1" destOrd="0" parTransId="{13529680-9CE5-4839-97CF-B35792431BD8}" sibTransId="{32F85072-79A4-4064-827D-6493A7BE04BE}"/>
    <dgm:cxn modelId="{FCB27E88-CDA2-4FE6-903F-68C51BCA9175}" type="presOf" srcId="{4D2C6D77-FE89-4B8B-9959-E1C57910B8FD}" destId="{28381945-0116-4FCC-AC2F-35A71D4E3378}" srcOrd="0" destOrd="0" presId="urn:microsoft.com/office/officeart/2005/8/layout/vList3#1"/>
    <dgm:cxn modelId="{F2835A8F-C9DE-421B-A0E9-B97DF90C4EF3}" srcId="{55A89A8A-8262-410C-904F-A135B4FDA7B9}" destId="{4F48F8F2-CCEF-45F9-8CF7-6CF7579C843B}" srcOrd="5" destOrd="0" parTransId="{1F24F80D-3424-474B-AD89-B05989233E6F}" sibTransId="{653CB143-6D71-4DA1-8533-91CC1C889893}"/>
    <dgm:cxn modelId="{87DC7AC9-9E3B-4644-AF20-CF4D100E318E}" type="presOf" srcId="{4F48F8F2-CCEF-45F9-8CF7-6CF7579C843B}" destId="{06ACBFF1-FAD9-4C04-8527-BAD0835AF560}" srcOrd="0" destOrd="0" presId="urn:microsoft.com/office/officeart/2005/8/layout/vList3#1"/>
    <dgm:cxn modelId="{44A6B2D4-E14B-4FC4-B949-592DD928FF39}" srcId="{55A89A8A-8262-410C-904F-A135B4FDA7B9}" destId="{4E453981-0D00-4A30-BDFE-BE11AD6D61E6}" srcOrd="2" destOrd="0" parTransId="{8882267D-B682-4CAD-9789-FEF412739DFD}" sibTransId="{65C4B194-E0CF-4AC2-8BB6-D56747307BF2}"/>
    <dgm:cxn modelId="{9F2C2AEE-1130-4F99-81F3-D6CD1E11A64E}" type="presOf" srcId="{55A89A8A-8262-410C-904F-A135B4FDA7B9}" destId="{CBA1C1D3-3E90-49BD-A1F1-61072C871C77}" srcOrd="0" destOrd="0" presId="urn:microsoft.com/office/officeart/2005/8/layout/vList3#1"/>
    <dgm:cxn modelId="{189208EF-B561-44E0-8AC2-E8DB3908C576}" srcId="{55A89A8A-8262-410C-904F-A135B4FDA7B9}" destId="{C20DEE37-B183-4D1E-918E-669B1739DF9A}" srcOrd="4" destOrd="0" parTransId="{89C7F538-1895-4DAF-A1C2-DE89E860369E}" sibTransId="{6E0A1FC8-2F44-46DE-AF5A-A8AAE67D3FD8}"/>
    <dgm:cxn modelId="{FA73B5FD-BF7B-405B-9B33-4DE3603B876B}" srcId="{55A89A8A-8262-410C-904F-A135B4FDA7B9}" destId="{4D2C6D77-FE89-4B8B-9959-E1C57910B8FD}" srcOrd="0" destOrd="0" parTransId="{98F28491-5398-421B-9353-FE74437C2E11}" sibTransId="{A3FD8405-EA70-4650-BCC0-D77C843033D3}"/>
    <dgm:cxn modelId="{E86EDB09-FA0B-4B09-9925-745B523F9029}" type="presParOf" srcId="{CBA1C1D3-3E90-49BD-A1F1-61072C871C77}" destId="{13F95C49-CAC9-4D67-B635-08DD175A16E5}" srcOrd="0" destOrd="0" presId="urn:microsoft.com/office/officeart/2005/8/layout/vList3#1"/>
    <dgm:cxn modelId="{CEFED8DF-D9EB-48BB-8114-06552C617C57}" type="presParOf" srcId="{13F95C49-CAC9-4D67-B635-08DD175A16E5}" destId="{F4A44136-0AF5-4C51-9C4F-26CE53DAD693}" srcOrd="0" destOrd="0" presId="urn:microsoft.com/office/officeart/2005/8/layout/vList3#1"/>
    <dgm:cxn modelId="{99544DF0-2D55-41D5-8D5E-851472D27D09}" type="presParOf" srcId="{13F95C49-CAC9-4D67-B635-08DD175A16E5}" destId="{28381945-0116-4FCC-AC2F-35A71D4E3378}" srcOrd="1" destOrd="0" presId="urn:microsoft.com/office/officeart/2005/8/layout/vList3#1"/>
    <dgm:cxn modelId="{7DF56DF2-7A61-47DA-9E85-AE593064B7C8}" type="presParOf" srcId="{CBA1C1D3-3E90-49BD-A1F1-61072C871C77}" destId="{C2FCE228-A970-4A61-8E24-6F961BFEF5F1}" srcOrd="1" destOrd="0" presId="urn:microsoft.com/office/officeart/2005/8/layout/vList3#1"/>
    <dgm:cxn modelId="{D16AD225-EB54-4071-93D9-D81454363138}" type="presParOf" srcId="{CBA1C1D3-3E90-49BD-A1F1-61072C871C77}" destId="{9A62DB39-B715-492B-92BC-670805660B20}" srcOrd="2" destOrd="0" presId="urn:microsoft.com/office/officeart/2005/8/layout/vList3#1"/>
    <dgm:cxn modelId="{CE38F4D7-7362-45D0-BEEF-FE23ACF45054}" type="presParOf" srcId="{9A62DB39-B715-492B-92BC-670805660B20}" destId="{850634B2-81D1-40BF-AC0B-6877061D19B0}" srcOrd="0" destOrd="0" presId="urn:microsoft.com/office/officeart/2005/8/layout/vList3#1"/>
    <dgm:cxn modelId="{82339223-8774-4906-8013-FEC435857645}" type="presParOf" srcId="{9A62DB39-B715-492B-92BC-670805660B20}" destId="{417CCD23-D316-4DF5-AB45-4EE097C6FE1A}" srcOrd="1" destOrd="0" presId="urn:microsoft.com/office/officeart/2005/8/layout/vList3#1"/>
    <dgm:cxn modelId="{9BDE31C5-91F5-4149-B97D-5699E9A2C04E}" type="presParOf" srcId="{CBA1C1D3-3E90-49BD-A1F1-61072C871C77}" destId="{FF816588-F855-4F3C-943F-EC42E0D4D1B0}" srcOrd="3" destOrd="0" presId="urn:microsoft.com/office/officeart/2005/8/layout/vList3#1"/>
    <dgm:cxn modelId="{39603EFC-8D33-4D2F-B2FE-B61CB855EF50}" type="presParOf" srcId="{CBA1C1D3-3E90-49BD-A1F1-61072C871C77}" destId="{837FA357-5330-4D0A-A086-88EBE64445A6}" srcOrd="4" destOrd="0" presId="urn:microsoft.com/office/officeart/2005/8/layout/vList3#1"/>
    <dgm:cxn modelId="{AA3726D7-44E8-48E8-A151-D469EEABAE6A}" type="presParOf" srcId="{837FA357-5330-4D0A-A086-88EBE64445A6}" destId="{DD8F3CDE-0417-4330-8DEC-A3663D2B3BA3}" srcOrd="0" destOrd="0" presId="urn:microsoft.com/office/officeart/2005/8/layout/vList3#1"/>
    <dgm:cxn modelId="{8DE90641-61F9-4EEA-9AD6-E81F9D0F7FE3}" type="presParOf" srcId="{837FA357-5330-4D0A-A086-88EBE64445A6}" destId="{7821F2BA-0BB3-4F73-BC01-BFFD2B55AFCC}" srcOrd="1" destOrd="0" presId="urn:microsoft.com/office/officeart/2005/8/layout/vList3#1"/>
    <dgm:cxn modelId="{82A19497-0472-4F16-A4F9-DBE95A9C3857}" type="presParOf" srcId="{CBA1C1D3-3E90-49BD-A1F1-61072C871C77}" destId="{3C32D54B-03DA-4AA7-B565-DE254A78390D}" srcOrd="5" destOrd="0" presId="urn:microsoft.com/office/officeart/2005/8/layout/vList3#1"/>
    <dgm:cxn modelId="{150BA9B9-C993-41A4-8B75-709D87ECDD8D}" type="presParOf" srcId="{CBA1C1D3-3E90-49BD-A1F1-61072C871C77}" destId="{901732F1-29A1-4B7A-BC70-4A75FC0F4BC8}" srcOrd="6" destOrd="0" presId="urn:microsoft.com/office/officeart/2005/8/layout/vList3#1"/>
    <dgm:cxn modelId="{1D4EF2FD-BB0E-4E0E-BD8E-CE2B69F1755C}" type="presParOf" srcId="{901732F1-29A1-4B7A-BC70-4A75FC0F4BC8}" destId="{184CAC23-E82F-4385-B938-DDE16BE555B3}" srcOrd="0" destOrd="0" presId="urn:microsoft.com/office/officeart/2005/8/layout/vList3#1"/>
    <dgm:cxn modelId="{9FC82CB5-6713-478D-AEFD-5AAA6ADCE338}" type="presParOf" srcId="{901732F1-29A1-4B7A-BC70-4A75FC0F4BC8}" destId="{61C61EFF-7B98-4EBB-A235-E7EE58111B02}" srcOrd="1" destOrd="0" presId="urn:microsoft.com/office/officeart/2005/8/layout/vList3#1"/>
    <dgm:cxn modelId="{92A63410-8DA8-4072-A411-16D87327AB90}" type="presParOf" srcId="{CBA1C1D3-3E90-49BD-A1F1-61072C871C77}" destId="{87FBEB52-4592-47B6-9A96-975C600AE6E6}" srcOrd="7" destOrd="0" presId="urn:microsoft.com/office/officeart/2005/8/layout/vList3#1"/>
    <dgm:cxn modelId="{7001BBCC-C524-4D7B-AC21-C44DA738CEF4}" type="presParOf" srcId="{CBA1C1D3-3E90-49BD-A1F1-61072C871C77}" destId="{874C899C-6C2D-432D-B4D2-4BD8B60C40A3}" srcOrd="8" destOrd="0" presId="urn:microsoft.com/office/officeart/2005/8/layout/vList3#1"/>
    <dgm:cxn modelId="{AD60DE13-FDB1-4BF1-AD33-C7E9A1B6055D}" type="presParOf" srcId="{874C899C-6C2D-432D-B4D2-4BD8B60C40A3}" destId="{BD0A194C-D5BB-4C57-A2C7-D53D9CFB19F4}" srcOrd="0" destOrd="0" presId="urn:microsoft.com/office/officeart/2005/8/layout/vList3#1"/>
    <dgm:cxn modelId="{0A9FB0C6-5B46-4117-9954-8CD243B5AA6A}" type="presParOf" srcId="{874C899C-6C2D-432D-B4D2-4BD8B60C40A3}" destId="{1C28ADD0-66B8-42B2-9108-E926F9281B12}" srcOrd="1" destOrd="0" presId="urn:microsoft.com/office/officeart/2005/8/layout/vList3#1"/>
    <dgm:cxn modelId="{29C3E6E7-829D-4100-A376-B19C7EF9EF99}" type="presParOf" srcId="{CBA1C1D3-3E90-49BD-A1F1-61072C871C77}" destId="{483326A0-2501-4D5E-83E9-8525F7FEDD79}" srcOrd="9" destOrd="0" presId="urn:microsoft.com/office/officeart/2005/8/layout/vList3#1"/>
    <dgm:cxn modelId="{816C2103-5B85-4E18-886B-D2E8DA220BC1}" type="presParOf" srcId="{CBA1C1D3-3E90-49BD-A1F1-61072C871C77}" destId="{AC69209F-444F-46E2-8EAC-65F86393CCFA}" srcOrd="10" destOrd="0" presId="urn:microsoft.com/office/officeart/2005/8/layout/vList3#1"/>
    <dgm:cxn modelId="{CAD2ED7C-914D-4DC7-A05F-DCAB1A910819}" type="presParOf" srcId="{AC69209F-444F-46E2-8EAC-65F86393CCFA}" destId="{F0ED4365-8BF7-4BDE-BBAB-FC272AEDC7C4}" srcOrd="0" destOrd="0" presId="urn:microsoft.com/office/officeart/2005/8/layout/vList3#1"/>
    <dgm:cxn modelId="{A01CBF82-014D-4CEE-A583-ACBFE472F333}" type="presParOf" srcId="{AC69209F-444F-46E2-8EAC-65F86393CCFA}" destId="{06ACBFF1-FAD9-4C04-8527-BAD0835AF560}" srcOrd="1" destOrd="0" presId="urn:microsoft.com/office/officeart/2005/8/layout/vList3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91C7E27-45BC-4ADD-B9A5-BF32BDC69FC3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1C2C5F3F-F3D3-4795-9036-9C1BAB35C735}">
      <dgm:prSet phldrT="[Texto]"/>
      <dgm:spPr/>
      <dgm:t>
        <a:bodyPr/>
        <a:lstStyle/>
        <a:p>
          <a:r>
            <a:rPr lang="es-CO" b="1" dirty="0"/>
            <a:t>BRONCODILATADORES</a:t>
          </a:r>
          <a:endParaRPr lang="es-ES" b="1" dirty="0"/>
        </a:p>
      </dgm:t>
    </dgm:pt>
    <dgm:pt modelId="{CA9208C9-9B8C-4914-8DE5-C5EE3AE742D2}" type="parTrans" cxnId="{09CAC1A3-E73F-4D21-A11D-5977FC5DE008}">
      <dgm:prSet/>
      <dgm:spPr/>
      <dgm:t>
        <a:bodyPr/>
        <a:lstStyle/>
        <a:p>
          <a:endParaRPr lang="es-ES"/>
        </a:p>
      </dgm:t>
    </dgm:pt>
    <dgm:pt modelId="{FCF42F3B-DE1C-4830-90C6-82FF3E510950}" type="sibTrans" cxnId="{09CAC1A3-E73F-4D21-A11D-5977FC5DE008}">
      <dgm:prSet/>
      <dgm:spPr/>
      <dgm:t>
        <a:bodyPr/>
        <a:lstStyle/>
        <a:p>
          <a:endParaRPr lang="es-ES"/>
        </a:p>
      </dgm:t>
    </dgm:pt>
    <dgm:pt modelId="{D15A504C-1A2E-4072-84A2-5AAD4FDAAB61}">
      <dgm:prSet phldrT="[Texto]"/>
      <dgm:spPr/>
      <dgm:t>
        <a:bodyPr/>
        <a:lstStyle/>
        <a:p>
          <a:r>
            <a:rPr lang="es-CO" dirty="0"/>
            <a:t>Duración de acción</a:t>
          </a:r>
          <a:endParaRPr lang="es-ES" dirty="0"/>
        </a:p>
      </dgm:t>
    </dgm:pt>
    <dgm:pt modelId="{23225BE7-FE0D-4E7E-ACAB-1DA974F020AF}" type="parTrans" cxnId="{50CBA4DC-C38A-4DD1-B756-43D5625880E7}">
      <dgm:prSet/>
      <dgm:spPr/>
      <dgm:t>
        <a:bodyPr/>
        <a:lstStyle/>
        <a:p>
          <a:endParaRPr lang="es-ES"/>
        </a:p>
      </dgm:t>
    </dgm:pt>
    <dgm:pt modelId="{FCBB5771-D144-4CE6-8609-01074AB4D278}" type="sibTrans" cxnId="{50CBA4DC-C38A-4DD1-B756-43D5625880E7}">
      <dgm:prSet/>
      <dgm:spPr/>
      <dgm:t>
        <a:bodyPr/>
        <a:lstStyle/>
        <a:p>
          <a:endParaRPr lang="es-ES"/>
        </a:p>
      </dgm:t>
    </dgm:pt>
    <dgm:pt modelId="{D4E4BEBC-1FB7-4CE1-BA1C-295DD6EEDE57}">
      <dgm:prSet phldrT="[Texto]"/>
      <dgm:spPr/>
      <dgm:t>
        <a:bodyPr/>
        <a:lstStyle/>
        <a:p>
          <a:r>
            <a:rPr lang="es-CO" dirty="0"/>
            <a:t>Acción corta</a:t>
          </a:r>
        </a:p>
        <a:p>
          <a:r>
            <a:rPr lang="es-CO" dirty="0"/>
            <a:t>(</a:t>
          </a:r>
          <a:r>
            <a:rPr lang="es-CO" dirty="0" err="1"/>
            <a:t>Salbutamol</a:t>
          </a:r>
          <a:r>
            <a:rPr lang="es-CO" dirty="0"/>
            <a:t>, </a:t>
          </a:r>
          <a:r>
            <a:rPr lang="es-CO" dirty="0" err="1"/>
            <a:t>Ipratropio</a:t>
          </a:r>
          <a:r>
            <a:rPr lang="es-CO" dirty="0"/>
            <a:t>, </a:t>
          </a:r>
          <a:r>
            <a:rPr lang="es-CO" dirty="0" err="1"/>
            <a:t>fenoterol</a:t>
          </a:r>
          <a:r>
            <a:rPr lang="es-CO" dirty="0"/>
            <a:t>, </a:t>
          </a:r>
          <a:r>
            <a:rPr lang="es-CO" dirty="0" err="1"/>
            <a:t>terbutalina</a:t>
          </a:r>
          <a:r>
            <a:rPr lang="es-CO" dirty="0"/>
            <a:t>)</a:t>
          </a:r>
          <a:endParaRPr lang="es-ES" dirty="0"/>
        </a:p>
      </dgm:t>
    </dgm:pt>
    <dgm:pt modelId="{90830B40-443A-43A1-8A74-BE1D293D3AAD}" type="parTrans" cxnId="{2306D860-BD9E-4F81-B9AF-2E6381AD8BBB}">
      <dgm:prSet/>
      <dgm:spPr/>
      <dgm:t>
        <a:bodyPr/>
        <a:lstStyle/>
        <a:p>
          <a:endParaRPr lang="es-ES"/>
        </a:p>
      </dgm:t>
    </dgm:pt>
    <dgm:pt modelId="{606A29BE-5E7F-4E95-8775-60F2583EB72B}" type="sibTrans" cxnId="{2306D860-BD9E-4F81-B9AF-2E6381AD8BBB}">
      <dgm:prSet/>
      <dgm:spPr/>
      <dgm:t>
        <a:bodyPr/>
        <a:lstStyle/>
        <a:p>
          <a:endParaRPr lang="es-ES"/>
        </a:p>
      </dgm:t>
    </dgm:pt>
    <dgm:pt modelId="{2DC44E95-836F-49BF-847C-1D673B067654}">
      <dgm:prSet phldrT="[Texto]"/>
      <dgm:spPr/>
      <dgm:t>
        <a:bodyPr/>
        <a:lstStyle/>
        <a:p>
          <a:r>
            <a:rPr lang="es-CO" dirty="0"/>
            <a:t>Acción prolongada</a:t>
          </a:r>
          <a:endParaRPr lang="es-ES" dirty="0"/>
        </a:p>
      </dgm:t>
    </dgm:pt>
    <dgm:pt modelId="{C3A1E734-32F5-46FE-A9D8-A2EF135B21E2}" type="parTrans" cxnId="{99AAE271-59AE-4693-9DD1-B4566173DABE}">
      <dgm:prSet/>
      <dgm:spPr/>
      <dgm:t>
        <a:bodyPr/>
        <a:lstStyle/>
        <a:p>
          <a:endParaRPr lang="es-ES"/>
        </a:p>
      </dgm:t>
    </dgm:pt>
    <dgm:pt modelId="{BEF8DBF7-E11C-48B4-BB24-6B0BE4663B64}" type="sibTrans" cxnId="{99AAE271-59AE-4693-9DD1-B4566173DABE}">
      <dgm:prSet/>
      <dgm:spPr/>
      <dgm:t>
        <a:bodyPr/>
        <a:lstStyle/>
        <a:p>
          <a:endParaRPr lang="es-ES"/>
        </a:p>
      </dgm:t>
    </dgm:pt>
    <dgm:pt modelId="{44A63539-D1DE-4A23-9D48-2555D7B4C833}">
      <dgm:prSet phldrT="[Texto]"/>
      <dgm:spPr/>
      <dgm:t>
        <a:bodyPr/>
        <a:lstStyle/>
        <a:p>
          <a:r>
            <a:rPr lang="es-CO" dirty="0"/>
            <a:t>Modo de acción</a:t>
          </a:r>
          <a:endParaRPr lang="es-ES" dirty="0"/>
        </a:p>
      </dgm:t>
    </dgm:pt>
    <dgm:pt modelId="{3F8F5E48-748E-4480-8A41-CFC15AB07046}" type="parTrans" cxnId="{4B05CBDF-72B3-465B-B1D1-16EB54E907A2}">
      <dgm:prSet/>
      <dgm:spPr/>
      <dgm:t>
        <a:bodyPr/>
        <a:lstStyle/>
        <a:p>
          <a:endParaRPr lang="es-ES"/>
        </a:p>
      </dgm:t>
    </dgm:pt>
    <dgm:pt modelId="{91A29D32-BA1D-4BE4-8DB5-C0667FAE3FED}" type="sibTrans" cxnId="{4B05CBDF-72B3-465B-B1D1-16EB54E907A2}">
      <dgm:prSet/>
      <dgm:spPr/>
      <dgm:t>
        <a:bodyPr/>
        <a:lstStyle/>
        <a:p>
          <a:endParaRPr lang="es-ES"/>
        </a:p>
      </dgm:t>
    </dgm:pt>
    <dgm:pt modelId="{D471AC3E-813D-4F45-8B65-8952B6479EAC}">
      <dgm:prSet phldrT="[Texto]"/>
      <dgm:spPr/>
      <dgm:t>
        <a:bodyPr/>
        <a:lstStyle/>
        <a:p>
          <a:r>
            <a:rPr lang="es-CO" dirty="0"/>
            <a:t>LABA </a:t>
          </a:r>
        </a:p>
        <a:p>
          <a:r>
            <a:rPr lang="es-CO" dirty="0"/>
            <a:t>(</a:t>
          </a:r>
          <a:r>
            <a:rPr lang="es-CO" dirty="0" err="1"/>
            <a:t>Formoterol</a:t>
          </a:r>
          <a:r>
            <a:rPr lang="es-CO" dirty="0"/>
            <a:t>, </a:t>
          </a:r>
          <a:r>
            <a:rPr lang="es-CO" dirty="0" err="1"/>
            <a:t>Salmeterol</a:t>
          </a:r>
          <a:r>
            <a:rPr lang="es-CO" dirty="0"/>
            <a:t>, </a:t>
          </a:r>
          <a:r>
            <a:rPr lang="es-CO" dirty="0" err="1"/>
            <a:t>Indacaterol</a:t>
          </a:r>
          <a:r>
            <a:rPr lang="es-CO" dirty="0"/>
            <a:t>)</a:t>
          </a:r>
        </a:p>
      </dgm:t>
    </dgm:pt>
    <dgm:pt modelId="{EA41B1C0-2360-422D-82EB-086182D2B400}" type="parTrans" cxnId="{40BFCA9F-B53B-4205-9E8E-117ECA683C19}">
      <dgm:prSet/>
      <dgm:spPr/>
      <dgm:t>
        <a:bodyPr/>
        <a:lstStyle/>
        <a:p>
          <a:endParaRPr lang="es-ES"/>
        </a:p>
      </dgm:t>
    </dgm:pt>
    <dgm:pt modelId="{79DA9661-DB58-4CF4-8DE1-4E0A80CB8B40}" type="sibTrans" cxnId="{40BFCA9F-B53B-4205-9E8E-117ECA683C19}">
      <dgm:prSet/>
      <dgm:spPr/>
      <dgm:t>
        <a:bodyPr/>
        <a:lstStyle/>
        <a:p>
          <a:endParaRPr lang="es-ES"/>
        </a:p>
      </dgm:t>
    </dgm:pt>
    <dgm:pt modelId="{AAC3CD6E-A320-47E6-85ED-41BD09441E74}">
      <dgm:prSet phldrT="[Texto]"/>
      <dgm:spPr/>
      <dgm:t>
        <a:bodyPr/>
        <a:lstStyle/>
        <a:p>
          <a:r>
            <a:rPr lang="es-CO" dirty="0"/>
            <a:t>LAMA</a:t>
          </a:r>
        </a:p>
        <a:p>
          <a:r>
            <a:rPr lang="es-CO" dirty="0"/>
            <a:t>(</a:t>
          </a:r>
          <a:r>
            <a:rPr lang="es-CO" dirty="0" err="1"/>
            <a:t>Tiotropio</a:t>
          </a:r>
          <a:r>
            <a:rPr lang="es-CO" dirty="0"/>
            <a:t>)</a:t>
          </a:r>
          <a:endParaRPr lang="es-ES" dirty="0"/>
        </a:p>
      </dgm:t>
    </dgm:pt>
    <dgm:pt modelId="{DDB6C843-089C-4391-8F49-9F2FB3488165}" type="parTrans" cxnId="{01FEFA7D-2B9F-445F-83EB-1DFF853DC731}">
      <dgm:prSet/>
      <dgm:spPr/>
      <dgm:t>
        <a:bodyPr/>
        <a:lstStyle/>
        <a:p>
          <a:endParaRPr lang="es-ES"/>
        </a:p>
      </dgm:t>
    </dgm:pt>
    <dgm:pt modelId="{B2C2D087-229C-4F0A-A070-ACB94B52D036}" type="sibTrans" cxnId="{01FEFA7D-2B9F-445F-83EB-1DFF853DC731}">
      <dgm:prSet/>
      <dgm:spPr/>
      <dgm:t>
        <a:bodyPr/>
        <a:lstStyle/>
        <a:p>
          <a:endParaRPr lang="es-ES"/>
        </a:p>
      </dgm:t>
    </dgm:pt>
    <dgm:pt modelId="{05E2E6B9-36CD-4D3B-84D7-0039B508C004}" type="pres">
      <dgm:prSet presAssocID="{291C7E27-45BC-4ADD-B9A5-BF32BDC69FC3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01F5E299-F2EA-4E2C-B916-E9387F1B9DE4}" type="pres">
      <dgm:prSet presAssocID="{1C2C5F3F-F3D3-4795-9036-9C1BAB35C735}" presName="hierRoot1" presStyleCnt="0"/>
      <dgm:spPr/>
    </dgm:pt>
    <dgm:pt modelId="{8EC6BF33-5248-4BC1-80F0-48C5119D0204}" type="pres">
      <dgm:prSet presAssocID="{1C2C5F3F-F3D3-4795-9036-9C1BAB35C735}" presName="composite" presStyleCnt="0"/>
      <dgm:spPr/>
    </dgm:pt>
    <dgm:pt modelId="{9C6341A3-DA22-4965-8CA4-2BD9FCC6456F}" type="pres">
      <dgm:prSet presAssocID="{1C2C5F3F-F3D3-4795-9036-9C1BAB35C735}" presName="background" presStyleLbl="node0" presStyleIdx="0" presStyleCnt="1"/>
      <dgm:spPr/>
    </dgm:pt>
    <dgm:pt modelId="{7ECDC901-7F35-4763-870E-9F4FBDAC6A93}" type="pres">
      <dgm:prSet presAssocID="{1C2C5F3F-F3D3-4795-9036-9C1BAB35C735}" presName="text" presStyleLbl="fgAcc0" presStyleIdx="0" presStyleCnt="1">
        <dgm:presLayoutVars>
          <dgm:chPref val="3"/>
        </dgm:presLayoutVars>
      </dgm:prSet>
      <dgm:spPr/>
    </dgm:pt>
    <dgm:pt modelId="{2F720386-9826-41E1-AFAF-0A8315BFDE75}" type="pres">
      <dgm:prSet presAssocID="{1C2C5F3F-F3D3-4795-9036-9C1BAB35C735}" presName="hierChild2" presStyleCnt="0"/>
      <dgm:spPr/>
    </dgm:pt>
    <dgm:pt modelId="{4F3DBA8E-77F5-40AF-81A1-18F3AC675D6B}" type="pres">
      <dgm:prSet presAssocID="{23225BE7-FE0D-4E7E-ACAB-1DA974F020AF}" presName="Name10" presStyleLbl="parChTrans1D2" presStyleIdx="0" presStyleCnt="2"/>
      <dgm:spPr/>
    </dgm:pt>
    <dgm:pt modelId="{15ECC053-EFD0-4EC4-BC33-97C00C1792E6}" type="pres">
      <dgm:prSet presAssocID="{D15A504C-1A2E-4072-84A2-5AAD4FDAAB61}" presName="hierRoot2" presStyleCnt="0"/>
      <dgm:spPr/>
    </dgm:pt>
    <dgm:pt modelId="{6638C8D4-E4E7-4804-B081-389FDFF7C805}" type="pres">
      <dgm:prSet presAssocID="{D15A504C-1A2E-4072-84A2-5AAD4FDAAB61}" presName="composite2" presStyleCnt="0"/>
      <dgm:spPr/>
    </dgm:pt>
    <dgm:pt modelId="{473FF66C-6F51-4D90-B94E-66BE1BFDF691}" type="pres">
      <dgm:prSet presAssocID="{D15A504C-1A2E-4072-84A2-5AAD4FDAAB61}" presName="background2" presStyleLbl="node2" presStyleIdx="0" presStyleCnt="2"/>
      <dgm:spPr/>
    </dgm:pt>
    <dgm:pt modelId="{C2ABB2EC-6963-41C8-867C-F4637B811720}" type="pres">
      <dgm:prSet presAssocID="{D15A504C-1A2E-4072-84A2-5AAD4FDAAB61}" presName="text2" presStyleLbl="fgAcc2" presStyleIdx="0" presStyleCnt="2">
        <dgm:presLayoutVars>
          <dgm:chPref val="3"/>
        </dgm:presLayoutVars>
      </dgm:prSet>
      <dgm:spPr/>
    </dgm:pt>
    <dgm:pt modelId="{59A76F30-F7D2-4B8D-80F5-E03D304D4198}" type="pres">
      <dgm:prSet presAssocID="{D15A504C-1A2E-4072-84A2-5AAD4FDAAB61}" presName="hierChild3" presStyleCnt="0"/>
      <dgm:spPr/>
    </dgm:pt>
    <dgm:pt modelId="{AF30EDC5-8449-470F-BC4E-8E8A3F0BCFE3}" type="pres">
      <dgm:prSet presAssocID="{90830B40-443A-43A1-8A74-BE1D293D3AAD}" presName="Name17" presStyleLbl="parChTrans1D3" presStyleIdx="0" presStyleCnt="4"/>
      <dgm:spPr/>
    </dgm:pt>
    <dgm:pt modelId="{E2BDBC54-4D6A-4F26-A7CD-7B6E2B6A293A}" type="pres">
      <dgm:prSet presAssocID="{D4E4BEBC-1FB7-4CE1-BA1C-295DD6EEDE57}" presName="hierRoot3" presStyleCnt="0"/>
      <dgm:spPr/>
    </dgm:pt>
    <dgm:pt modelId="{F9D4E3BB-36E4-46F8-A7A1-3645A79042C8}" type="pres">
      <dgm:prSet presAssocID="{D4E4BEBC-1FB7-4CE1-BA1C-295DD6EEDE57}" presName="composite3" presStyleCnt="0"/>
      <dgm:spPr/>
    </dgm:pt>
    <dgm:pt modelId="{9A1F3A73-6294-4C69-B672-9C02398E7996}" type="pres">
      <dgm:prSet presAssocID="{D4E4BEBC-1FB7-4CE1-BA1C-295DD6EEDE57}" presName="background3" presStyleLbl="node3" presStyleIdx="0" presStyleCnt="4"/>
      <dgm:spPr/>
    </dgm:pt>
    <dgm:pt modelId="{71C496C8-2CDB-47A3-B088-C5550B1E8E9C}" type="pres">
      <dgm:prSet presAssocID="{D4E4BEBC-1FB7-4CE1-BA1C-295DD6EEDE57}" presName="text3" presStyleLbl="fgAcc3" presStyleIdx="0" presStyleCnt="4">
        <dgm:presLayoutVars>
          <dgm:chPref val="3"/>
        </dgm:presLayoutVars>
      </dgm:prSet>
      <dgm:spPr/>
    </dgm:pt>
    <dgm:pt modelId="{3A76D63E-48E1-4654-94DE-7D7047B5B074}" type="pres">
      <dgm:prSet presAssocID="{D4E4BEBC-1FB7-4CE1-BA1C-295DD6EEDE57}" presName="hierChild4" presStyleCnt="0"/>
      <dgm:spPr/>
    </dgm:pt>
    <dgm:pt modelId="{8A90DB38-E5A9-43EF-B529-0D15DC0341C8}" type="pres">
      <dgm:prSet presAssocID="{C3A1E734-32F5-46FE-A9D8-A2EF135B21E2}" presName="Name17" presStyleLbl="parChTrans1D3" presStyleIdx="1" presStyleCnt="4"/>
      <dgm:spPr/>
    </dgm:pt>
    <dgm:pt modelId="{A9E99D79-37BD-45A7-A456-C073A790AA80}" type="pres">
      <dgm:prSet presAssocID="{2DC44E95-836F-49BF-847C-1D673B067654}" presName="hierRoot3" presStyleCnt="0"/>
      <dgm:spPr/>
    </dgm:pt>
    <dgm:pt modelId="{4FBDE7D4-E607-42FD-BBC4-E5ABB654F885}" type="pres">
      <dgm:prSet presAssocID="{2DC44E95-836F-49BF-847C-1D673B067654}" presName="composite3" presStyleCnt="0"/>
      <dgm:spPr/>
    </dgm:pt>
    <dgm:pt modelId="{C758D627-02C4-4116-8F2D-277EB048475D}" type="pres">
      <dgm:prSet presAssocID="{2DC44E95-836F-49BF-847C-1D673B067654}" presName="background3" presStyleLbl="node3" presStyleIdx="1" presStyleCnt="4"/>
      <dgm:spPr/>
    </dgm:pt>
    <dgm:pt modelId="{ADF80383-DFE1-4DE7-AB1D-35EFAE864322}" type="pres">
      <dgm:prSet presAssocID="{2DC44E95-836F-49BF-847C-1D673B067654}" presName="text3" presStyleLbl="fgAcc3" presStyleIdx="1" presStyleCnt="4">
        <dgm:presLayoutVars>
          <dgm:chPref val="3"/>
        </dgm:presLayoutVars>
      </dgm:prSet>
      <dgm:spPr/>
    </dgm:pt>
    <dgm:pt modelId="{E06C01B4-CFA8-42FD-9B96-575EAFF8F1CC}" type="pres">
      <dgm:prSet presAssocID="{2DC44E95-836F-49BF-847C-1D673B067654}" presName="hierChild4" presStyleCnt="0"/>
      <dgm:spPr/>
    </dgm:pt>
    <dgm:pt modelId="{86ACB1F4-6FB8-4213-A115-5BEBB68EF4C0}" type="pres">
      <dgm:prSet presAssocID="{3F8F5E48-748E-4480-8A41-CFC15AB07046}" presName="Name10" presStyleLbl="parChTrans1D2" presStyleIdx="1" presStyleCnt="2"/>
      <dgm:spPr/>
    </dgm:pt>
    <dgm:pt modelId="{65915E33-3AE4-4326-AD43-6821E2744F28}" type="pres">
      <dgm:prSet presAssocID="{44A63539-D1DE-4A23-9D48-2555D7B4C833}" presName="hierRoot2" presStyleCnt="0"/>
      <dgm:spPr/>
    </dgm:pt>
    <dgm:pt modelId="{CDC0B1DB-BF86-460F-89D7-3F578E212ECE}" type="pres">
      <dgm:prSet presAssocID="{44A63539-D1DE-4A23-9D48-2555D7B4C833}" presName="composite2" presStyleCnt="0"/>
      <dgm:spPr/>
    </dgm:pt>
    <dgm:pt modelId="{12B977D2-B95B-445E-BEEC-C84A915CD4F8}" type="pres">
      <dgm:prSet presAssocID="{44A63539-D1DE-4A23-9D48-2555D7B4C833}" presName="background2" presStyleLbl="node2" presStyleIdx="1" presStyleCnt="2"/>
      <dgm:spPr/>
    </dgm:pt>
    <dgm:pt modelId="{6EA3D0DB-BE10-4CD9-9010-D64439369D8A}" type="pres">
      <dgm:prSet presAssocID="{44A63539-D1DE-4A23-9D48-2555D7B4C833}" presName="text2" presStyleLbl="fgAcc2" presStyleIdx="1" presStyleCnt="2">
        <dgm:presLayoutVars>
          <dgm:chPref val="3"/>
        </dgm:presLayoutVars>
      </dgm:prSet>
      <dgm:spPr/>
    </dgm:pt>
    <dgm:pt modelId="{C9C64D2C-A778-41A7-82B8-9FAC959666CD}" type="pres">
      <dgm:prSet presAssocID="{44A63539-D1DE-4A23-9D48-2555D7B4C833}" presName="hierChild3" presStyleCnt="0"/>
      <dgm:spPr/>
    </dgm:pt>
    <dgm:pt modelId="{865B2A1B-1B28-4D6A-9B3D-B6C3E786CD53}" type="pres">
      <dgm:prSet presAssocID="{EA41B1C0-2360-422D-82EB-086182D2B400}" presName="Name17" presStyleLbl="parChTrans1D3" presStyleIdx="2" presStyleCnt="4"/>
      <dgm:spPr/>
    </dgm:pt>
    <dgm:pt modelId="{07016768-003D-492D-8451-FF0AEF654ED5}" type="pres">
      <dgm:prSet presAssocID="{D471AC3E-813D-4F45-8B65-8952B6479EAC}" presName="hierRoot3" presStyleCnt="0"/>
      <dgm:spPr/>
    </dgm:pt>
    <dgm:pt modelId="{767982CC-AB12-4A72-8C37-6D43F3A39E24}" type="pres">
      <dgm:prSet presAssocID="{D471AC3E-813D-4F45-8B65-8952B6479EAC}" presName="composite3" presStyleCnt="0"/>
      <dgm:spPr/>
    </dgm:pt>
    <dgm:pt modelId="{48CA1937-0BEC-4EF3-AB46-50BFEBD3A0F5}" type="pres">
      <dgm:prSet presAssocID="{D471AC3E-813D-4F45-8B65-8952B6479EAC}" presName="background3" presStyleLbl="node3" presStyleIdx="2" presStyleCnt="4"/>
      <dgm:spPr/>
    </dgm:pt>
    <dgm:pt modelId="{4D168A4B-593A-448E-8FFE-69148FF790F8}" type="pres">
      <dgm:prSet presAssocID="{D471AC3E-813D-4F45-8B65-8952B6479EAC}" presName="text3" presStyleLbl="fgAcc3" presStyleIdx="2" presStyleCnt="4">
        <dgm:presLayoutVars>
          <dgm:chPref val="3"/>
        </dgm:presLayoutVars>
      </dgm:prSet>
      <dgm:spPr/>
    </dgm:pt>
    <dgm:pt modelId="{49C62C1C-C13E-4226-9294-79C8A718ACE9}" type="pres">
      <dgm:prSet presAssocID="{D471AC3E-813D-4F45-8B65-8952B6479EAC}" presName="hierChild4" presStyleCnt="0"/>
      <dgm:spPr/>
    </dgm:pt>
    <dgm:pt modelId="{FC5F4CD6-998D-4CAE-A109-F1DD7938D6B6}" type="pres">
      <dgm:prSet presAssocID="{DDB6C843-089C-4391-8F49-9F2FB3488165}" presName="Name17" presStyleLbl="parChTrans1D3" presStyleIdx="3" presStyleCnt="4"/>
      <dgm:spPr/>
    </dgm:pt>
    <dgm:pt modelId="{A577AC32-B8BA-40DD-A411-C0EFC2FD0137}" type="pres">
      <dgm:prSet presAssocID="{AAC3CD6E-A320-47E6-85ED-41BD09441E74}" presName="hierRoot3" presStyleCnt="0"/>
      <dgm:spPr/>
    </dgm:pt>
    <dgm:pt modelId="{8730F018-4BD8-49E2-A166-86E99A5796DD}" type="pres">
      <dgm:prSet presAssocID="{AAC3CD6E-A320-47E6-85ED-41BD09441E74}" presName="composite3" presStyleCnt="0"/>
      <dgm:spPr/>
    </dgm:pt>
    <dgm:pt modelId="{2C1D81C3-C819-494F-AFCE-47ED5B06CEC0}" type="pres">
      <dgm:prSet presAssocID="{AAC3CD6E-A320-47E6-85ED-41BD09441E74}" presName="background3" presStyleLbl="node3" presStyleIdx="3" presStyleCnt="4"/>
      <dgm:spPr/>
    </dgm:pt>
    <dgm:pt modelId="{CF9B29E7-CBC4-4D04-8819-14779D611B0C}" type="pres">
      <dgm:prSet presAssocID="{AAC3CD6E-A320-47E6-85ED-41BD09441E74}" presName="text3" presStyleLbl="fgAcc3" presStyleIdx="3" presStyleCnt="4">
        <dgm:presLayoutVars>
          <dgm:chPref val="3"/>
        </dgm:presLayoutVars>
      </dgm:prSet>
      <dgm:spPr/>
    </dgm:pt>
    <dgm:pt modelId="{FF1224A8-DB45-4549-929E-D6B72F4F3C04}" type="pres">
      <dgm:prSet presAssocID="{AAC3CD6E-A320-47E6-85ED-41BD09441E74}" presName="hierChild4" presStyleCnt="0"/>
      <dgm:spPr/>
    </dgm:pt>
  </dgm:ptLst>
  <dgm:cxnLst>
    <dgm:cxn modelId="{A860502A-6528-4FBE-8FE0-7557F81B736C}" type="presOf" srcId="{DDB6C843-089C-4391-8F49-9F2FB3488165}" destId="{FC5F4CD6-998D-4CAE-A109-F1DD7938D6B6}" srcOrd="0" destOrd="0" presId="urn:microsoft.com/office/officeart/2005/8/layout/hierarchy1"/>
    <dgm:cxn modelId="{F7792C2D-F294-439C-9E71-8D11CE8E2E5A}" type="presOf" srcId="{EA41B1C0-2360-422D-82EB-086182D2B400}" destId="{865B2A1B-1B28-4D6A-9B3D-B6C3E786CD53}" srcOrd="0" destOrd="0" presId="urn:microsoft.com/office/officeart/2005/8/layout/hierarchy1"/>
    <dgm:cxn modelId="{4DD37C37-AA05-4313-AA81-FBEB13560CBB}" type="presOf" srcId="{3F8F5E48-748E-4480-8A41-CFC15AB07046}" destId="{86ACB1F4-6FB8-4213-A115-5BEBB68EF4C0}" srcOrd="0" destOrd="0" presId="urn:microsoft.com/office/officeart/2005/8/layout/hierarchy1"/>
    <dgm:cxn modelId="{6A84EC3F-CD1E-4BB2-9C25-E69ACDF65337}" type="presOf" srcId="{1C2C5F3F-F3D3-4795-9036-9C1BAB35C735}" destId="{7ECDC901-7F35-4763-870E-9F4FBDAC6A93}" srcOrd="0" destOrd="0" presId="urn:microsoft.com/office/officeart/2005/8/layout/hierarchy1"/>
    <dgm:cxn modelId="{2306D860-BD9E-4F81-B9AF-2E6381AD8BBB}" srcId="{D15A504C-1A2E-4072-84A2-5AAD4FDAAB61}" destId="{D4E4BEBC-1FB7-4CE1-BA1C-295DD6EEDE57}" srcOrd="0" destOrd="0" parTransId="{90830B40-443A-43A1-8A74-BE1D293D3AAD}" sibTransId="{606A29BE-5E7F-4E95-8775-60F2583EB72B}"/>
    <dgm:cxn modelId="{CDBFA547-7B83-4D00-9819-DA677105B03C}" type="presOf" srcId="{291C7E27-45BC-4ADD-B9A5-BF32BDC69FC3}" destId="{05E2E6B9-36CD-4D3B-84D7-0039B508C004}" srcOrd="0" destOrd="0" presId="urn:microsoft.com/office/officeart/2005/8/layout/hierarchy1"/>
    <dgm:cxn modelId="{99AAE271-59AE-4693-9DD1-B4566173DABE}" srcId="{D15A504C-1A2E-4072-84A2-5AAD4FDAAB61}" destId="{2DC44E95-836F-49BF-847C-1D673B067654}" srcOrd="1" destOrd="0" parTransId="{C3A1E734-32F5-46FE-A9D8-A2EF135B21E2}" sibTransId="{BEF8DBF7-E11C-48B4-BB24-6B0BE4663B64}"/>
    <dgm:cxn modelId="{CBBD7D52-9220-47C3-B4DC-7303F5710773}" type="presOf" srcId="{44A63539-D1DE-4A23-9D48-2555D7B4C833}" destId="{6EA3D0DB-BE10-4CD9-9010-D64439369D8A}" srcOrd="0" destOrd="0" presId="urn:microsoft.com/office/officeart/2005/8/layout/hierarchy1"/>
    <dgm:cxn modelId="{76DA7B59-8A1A-44A4-8D20-A35FBABB645B}" type="presOf" srcId="{D4E4BEBC-1FB7-4CE1-BA1C-295DD6EEDE57}" destId="{71C496C8-2CDB-47A3-B088-C5550B1E8E9C}" srcOrd="0" destOrd="0" presId="urn:microsoft.com/office/officeart/2005/8/layout/hierarchy1"/>
    <dgm:cxn modelId="{01FEFA7D-2B9F-445F-83EB-1DFF853DC731}" srcId="{44A63539-D1DE-4A23-9D48-2555D7B4C833}" destId="{AAC3CD6E-A320-47E6-85ED-41BD09441E74}" srcOrd="1" destOrd="0" parTransId="{DDB6C843-089C-4391-8F49-9F2FB3488165}" sibTransId="{B2C2D087-229C-4F0A-A070-ACB94B52D036}"/>
    <dgm:cxn modelId="{9D802481-1BF3-49E6-B789-4C5B4D3E89BC}" type="presOf" srcId="{D15A504C-1A2E-4072-84A2-5AAD4FDAAB61}" destId="{C2ABB2EC-6963-41C8-867C-F4637B811720}" srcOrd="0" destOrd="0" presId="urn:microsoft.com/office/officeart/2005/8/layout/hierarchy1"/>
    <dgm:cxn modelId="{71B51185-A4D1-4AF7-BD33-7D28ADC5DD1D}" type="presOf" srcId="{D471AC3E-813D-4F45-8B65-8952B6479EAC}" destId="{4D168A4B-593A-448E-8FFE-69148FF790F8}" srcOrd="0" destOrd="0" presId="urn:microsoft.com/office/officeart/2005/8/layout/hierarchy1"/>
    <dgm:cxn modelId="{40BFCA9F-B53B-4205-9E8E-117ECA683C19}" srcId="{44A63539-D1DE-4A23-9D48-2555D7B4C833}" destId="{D471AC3E-813D-4F45-8B65-8952B6479EAC}" srcOrd="0" destOrd="0" parTransId="{EA41B1C0-2360-422D-82EB-086182D2B400}" sibTransId="{79DA9661-DB58-4CF4-8DE1-4E0A80CB8B40}"/>
    <dgm:cxn modelId="{09CAC1A3-E73F-4D21-A11D-5977FC5DE008}" srcId="{291C7E27-45BC-4ADD-B9A5-BF32BDC69FC3}" destId="{1C2C5F3F-F3D3-4795-9036-9C1BAB35C735}" srcOrd="0" destOrd="0" parTransId="{CA9208C9-9B8C-4914-8DE5-C5EE3AE742D2}" sibTransId="{FCF42F3B-DE1C-4830-90C6-82FF3E510950}"/>
    <dgm:cxn modelId="{676969A8-1A9B-4672-B51F-DB07BA2F4429}" type="presOf" srcId="{2DC44E95-836F-49BF-847C-1D673B067654}" destId="{ADF80383-DFE1-4DE7-AB1D-35EFAE864322}" srcOrd="0" destOrd="0" presId="urn:microsoft.com/office/officeart/2005/8/layout/hierarchy1"/>
    <dgm:cxn modelId="{61A22BC3-0A82-4889-A3FB-7385FE82EF95}" type="presOf" srcId="{90830B40-443A-43A1-8A74-BE1D293D3AAD}" destId="{AF30EDC5-8449-470F-BC4E-8E8A3F0BCFE3}" srcOrd="0" destOrd="0" presId="urn:microsoft.com/office/officeart/2005/8/layout/hierarchy1"/>
    <dgm:cxn modelId="{CEA724D4-36FE-4B8F-9664-26EA3B27F3DE}" type="presOf" srcId="{AAC3CD6E-A320-47E6-85ED-41BD09441E74}" destId="{CF9B29E7-CBC4-4D04-8819-14779D611B0C}" srcOrd="0" destOrd="0" presId="urn:microsoft.com/office/officeart/2005/8/layout/hierarchy1"/>
    <dgm:cxn modelId="{50CBA4DC-C38A-4DD1-B756-43D5625880E7}" srcId="{1C2C5F3F-F3D3-4795-9036-9C1BAB35C735}" destId="{D15A504C-1A2E-4072-84A2-5AAD4FDAAB61}" srcOrd="0" destOrd="0" parTransId="{23225BE7-FE0D-4E7E-ACAB-1DA974F020AF}" sibTransId="{FCBB5771-D144-4CE6-8609-01074AB4D278}"/>
    <dgm:cxn modelId="{7E5569DD-887A-4E4F-BA9B-BBBD4961F1CC}" type="presOf" srcId="{C3A1E734-32F5-46FE-A9D8-A2EF135B21E2}" destId="{8A90DB38-E5A9-43EF-B529-0D15DC0341C8}" srcOrd="0" destOrd="0" presId="urn:microsoft.com/office/officeart/2005/8/layout/hierarchy1"/>
    <dgm:cxn modelId="{4B05CBDF-72B3-465B-B1D1-16EB54E907A2}" srcId="{1C2C5F3F-F3D3-4795-9036-9C1BAB35C735}" destId="{44A63539-D1DE-4A23-9D48-2555D7B4C833}" srcOrd="1" destOrd="0" parTransId="{3F8F5E48-748E-4480-8A41-CFC15AB07046}" sibTransId="{91A29D32-BA1D-4BE4-8DB5-C0667FAE3FED}"/>
    <dgm:cxn modelId="{A70117ED-B65F-4427-8093-2BB956E30611}" type="presOf" srcId="{23225BE7-FE0D-4E7E-ACAB-1DA974F020AF}" destId="{4F3DBA8E-77F5-40AF-81A1-18F3AC675D6B}" srcOrd="0" destOrd="0" presId="urn:microsoft.com/office/officeart/2005/8/layout/hierarchy1"/>
    <dgm:cxn modelId="{9A84CC8C-43F7-4B48-A528-8AB43B7A36F5}" type="presParOf" srcId="{05E2E6B9-36CD-4D3B-84D7-0039B508C004}" destId="{01F5E299-F2EA-4E2C-B916-E9387F1B9DE4}" srcOrd="0" destOrd="0" presId="urn:microsoft.com/office/officeart/2005/8/layout/hierarchy1"/>
    <dgm:cxn modelId="{6D7A1C80-2DFE-4E14-8F0D-CA0CD45566D8}" type="presParOf" srcId="{01F5E299-F2EA-4E2C-B916-E9387F1B9DE4}" destId="{8EC6BF33-5248-4BC1-80F0-48C5119D0204}" srcOrd="0" destOrd="0" presId="urn:microsoft.com/office/officeart/2005/8/layout/hierarchy1"/>
    <dgm:cxn modelId="{A7826999-34AA-404F-96C1-A2BC5A363A4F}" type="presParOf" srcId="{8EC6BF33-5248-4BC1-80F0-48C5119D0204}" destId="{9C6341A3-DA22-4965-8CA4-2BD9FCC6456F}" srcOrd="0" destOrd="0" presId="urn:microsoft.com/office/officeart/2005/8/layout/hierarchy1"/>
    <dgm:cxn modelId="{F978F584-8249-47C6-B72D-7933B4D17751}" type="presParOf" srcId="{8EC6BF33-5248-4BC1-80F0-48C5119D0204}" destId="{7ECDC901-7F35-4763-870E-9F4FBDAC6A93}" srcOrd="1" destOrd="0" presId="urn:microsoft.com/office/officeart/2005/8/layout/hierarchy1"/>
    <dgm:cxn modelId="{FF06037E-97A8-4AB5-A3D6-4AA10C5BF721}" type="presParOf" srcId="{01F5E299-F2EA-4E2C-B916-E9387F1B9DE4}" destId="{2F720386-9826-41E1-AFAF-0A8315BFDE75}" srcOrd="1" destOrd="0" presId="urn:microsoft.com/office/officeart/2005/8/layout/hierarchy1"/>
    <dgm:cxn modelId="{940C121C-054E-47E0-9ADD-5097FC8645FA}" type="presParOf" srcId="{2F720386-9826-41E1-AFAF-0A8315BFDE75}" destId="{4F3DBA8E-77F5-40AF-81A1-18F3AC675D6B}" srcOrd="0" destOrd="0" presId="urn:microsoft.com/office/officeart/2005/8/layout/hierarchy1"/>
    <dgm:cxn modelId="{364A4ED0-C8AF-4AA5-A120-7F773F9A0017}" type="presParOf" srcId="{2F720386-9826-41E1-AFAF-0A8315BFDE75}" destId="{15ECC053-EFD0-4EC4-BC33-97C00C1792E6}" srcOrd="1" destOrd="0" presId="urn:microsoft.com/office/officeart/2005/8/layout/hierarchy1"/>
    <dgm:cxn modelId="{3F1E4D9B-3E1F-4A47-8A89-9E6B7B82D5E5}" type="presParOf" srcId="{15ECC053-EFD0-4EC4-BC33-97C00C1792E6}" destId="{6638C8D4-E4E7-4804-B081-389FDFF7C805}" srcOrd="0" destOrd="0" presId="urn:microsoft.com/office/officeart/2005/8/layout/hierarchy1"/>
    <dgm:cxn modelId="{E24DB250-283D-4DCF-A024-E74DA135D79F}" type="presParOf" srcId="{6638C8D4-E4E7-4804-B081-389FDFF7C805}" destId="{473FF66C-6F51-4D90-B94E-66BE1BFDF691}" srcOrd="0" destOrd="0" presId="urn:microsoft.com/office/officeart/2005/8/layout/hierarchy1"/>
    <dgm:cxn modelId="{E092EF6E-01AB-474C-A428-578AC3CCCDAA}" type="presParOf" srcId="{6638C8D4-E4E7-4804-B081-389FDFF7C805}" destId="{C2ABB2EC-6963-41C8-867C-F4637B811720}" srcOrd="1" destOrd="0" presId="urn:microsoft.com/office/officeart/2005/8/layout/hierarchy1"/>
    <dgm:cxn modelId="{176EC1A4-AD29-4DD8-824F-52061934A400}" type="presParOf" srcId="{15ECC053-EFD0-4EC4-BC33-97C00C1792E6}" destId="{59A76F30-F7D2-4B8D-80F5-E03D304D4198}" srcOrd="1" destOrd="0" presId="urn:microsoft.com/office/officeart/2005/8/layout/hierarchy1"/>
    <dgm:cxn modelId="{36FD80DA-D9A2-4D16-9C81-E02705ABCE22}" type="presParOf" srcId="{59A76F30-F7D2-4B8D-80F5-E03D304D4198}" destId="{AF30EDC5-8449-470F-BC4E-8E8A3F0BCFE3}" srcOrd="0" destOrd="0" presId="urn:microsoft.com/office/officeart/2005/8/layout/hierarchy1"/>
    <dgm:cxn modelId="{216AAE00-F1C3-432E-8786-A9FE1B8AAE69}" type="presParOf" srcId="{59A76F30-F7D2-4B8D-80F5-E03D304D4198}" destId="{E2BDBC54-4D6A-4F26-A7CD-7B6E2B6A293A}" srcOrd="1" destOrd="0" presId="urn:microsoft.com/office/officeart/2005/8/layout/hierarchy1"/>
    <dgm:cxn modelId="{9651CD29-B632-47CD-B2A5-96D8438C5523}" type="presParOf" srcId="{E2BDBC54-4D6A-4F26-A7CD-7B6E2B6A293A}" destId="{F9D4E3BB-36E4-46F8-A7A1-3645A79042C8}" srcOrd="0" destOrd="0" presId="urn:microsoft.com/office/officeart/2005/8/layout/hierarchy1"/>
    <dgm:cxn modelId="{6747648A-4EAF-4673-AF22-320BFA070362}" type="presParOf" srcId="{F9D4E3BB-36E4-46F8-A7A1-3645A79042C8}" destId="{9A1F3A73-6294-4C69-B672-9C02398E7996}" srcOrd="0" destOrd="0" presId="urn:microsoft.com/office/officeart/2005/8/layout/hierarchy1"/>
    <dgm:cxn modelId="{25B3DF07-79D9-4AB4-946D-B2B5074191D8}" type="presParOf" srcId="{F9D4E3BB-36E4-46F8-A7A1-3645A79042C8}" destId="{71C496C8-2CDB-47A3-B088-C5550B1E8E9C}" srcOrd="1" destOrd="0" presId="urn:microsoft.com/office/officeart/2005/8/layout/hierarchy1"/>
    <dgm:cxn modelId="{8984BA9C-0292-4DAF-A4AF-378F25761ABA}" type="presParOf" srcId="{E2BDBC54-4D6A-4F26-A7CD-7B6E2B6A293A}" destId="{3A76D63E-48E1-4654-94DE-7D7047B5B074}" srcOrd="1" destOrd="0" presId="urn:microsoft.com/office/officeart/2005/8/layout/hierarchy1"/>
    <dgm:cxn modelId="{DE3ADD26-1A27-4BE9-A92C-1C7E3C9D7FAC}" type="presParOf" srcId="{59A76F30-F7D2-4B8D-80F5-E03D304D4198}" destId="{8A90DB38-E5A9-43EF-B529-0D15DC0341C8}" srcOrd="2" destOrd="0" presId="urn:microsoft.com/office/officeart/2005/8/layout/hierarchy1"/>
    <dgm:cxn modelId="{88F61557-1238-492E-A586-D2B46EFD1CC0}" type="presParOf" srcId="{59A76F30-F7D2-4B8D-80F5-E03D304D4198}" destId="{A9E99D79-37BD-45A7-A456-C073A790AA80}" srcOrd="3" destOrd="0" presId="urn:microsoft.com/office/officeart/2005/8/layout/hierarchy1"/>
    <dgm:cxn modelId="{97FCD5BB-E184-448D-902F-07C67556CFD6}" type="presParOf" srcId="{A9E99D79-37BD-45A7-A456-C073A790AA80}" destId="{4FBDE7D4-E607-42FD-BBC4-E5ABB654F885}" srcOrd="0" destOrd="0" presId="urn:microsoft.com/office/officeart/2005/8/layout/hierarchy1"/>
    <dgm:cxn modelId="{7E6183E4-EEFD-446B-93EC-0D7F037A3839}" type="presParOf" srcId="{4FBDE7D4-E607-42FD-BBC4-E5ABB654F885}" destId="{C758D627-02C4-4116-8F2D-277EB048475D}" srcOrd="0" destOrd="0" presId="urn:microsoft.com/office/officeart/2005/8/layout/hierarchy1"/>
    <dgm:cxn modelId="{4569BD90-D529-4E26-9F30-B64ACDD9C9E6}" type="presParOf" srcId="{4FBDE7D4-E607-42FD-BBC4-E5ABB654F885}" destId="{ADF80383-DFE1-4DE7-AB1D-35EFAE864322}" srcOrd="1" destOrd="0" presId="urn:microsoft.com/office/officeart/2005/8/layout/hierarchy1"/>
    <dgm:cxn modelId="{319370BB-C6B8-45E3-9454-1F9EC064BCA5}" type="presParOf" srcId="{A9E99D79-37BD-45A7-A456-C073A790AA80}" destId="{E06C01B4-CFA8-42FD-9B96-575EAFF8F1CC}" srcOrd="1" destOrd="0" presId="urn:microsoft.com/office/officeart/2005/8/layout/hierarchy1"/>
    <dgm:cxn modelId="{67E76174-7679-4B77-903A-DD2972912A27}" type="presParOf" srcId="{2F720386-9826-41E1-AFAF-0A8315BFDE75}" destId="{86ACB1F4-6FB8-4213-A115-5BEBB68EF4C0}" srcOrd="2" destOrd="0" presId="urn:microsoft.com/office/officeart/2005/8/layout/hierarchy1"/>
    <dgm:cxn modelId="{E2E37DF7-5E8A-456E-B7DD-9114584B7AC8}" type="presParOf" srcId="{2F720386-9826-41E1-AFAF-0A8315BFDE75}" destId="{65915E33-3AE4-4326-AD43-6821E2744F28}" srcOrd="3" destOrd="0" presId="urn:microsoft.com/office/officeart/2005/8/layout/hierarchy1"/>
    <dgm:cxn modelId="{8B34460D-0EA3-4FD0-BCF6-22C0FD8BF8EF}" type="presParOf" srcId="{65915E33-3AE4-4326-AD43-6821E2744F28}" destId="{CDC0B1DB-BF86-460F-89D7-3F578E212ECE}" srcOrd="0" destOrd="0" presId="urn:microsoft.com/office/officeart/2005/8/layout/hierarchy1"/>
    <dgm:cxn modelId="{2A95EC85-2E34-42DB-A7AF-C7E14D23A042}" type="presParOf" srcId="{CDC0B1DB-BF86-460F-89D7-3F578E212ECE}" destId="{12B977D2-B95B-445E-BEEC-C84A915CD4F8}" srcOrd="0" destOrd="0" presId="urn:microsoft.com/office/officeart/2005/8/layout/hierarchy1"/>
    <dgm:cxn modelId="{9C30000E-2E3E-4B19-83AA-0158462A7900}" type="presParOf" srcId="{CDC0B1DB-BF86-460F-89D7-3F578E212ECE}" destId="{6EA3D0DB-BE10-4CD9-9010-D64439369D8A}" srcOrd="1" destOrd="0" presId="urn:microsoft.com/office/officeart/2005/8/layout/hierarchy1"/>
    <dgm:cxn modelId="{D75B6243-7545-42D6-A6C2-BA27134EB243}" type="presParOf" srcId="{65915E33-3AE4-4326-AD43-6821E2744F28}" destId="{C9C64D2C-A778-41A7-82B8-9FAC959666CD}" srcOrd="1" destOrd="0" presId="urn:microsoft.com/office/officeart/2005/8/layout/hierarchy1"/>
    <dgm:cxn modelId="{744B21E5-8306-4413-A26D-3D115B324DFF}" type="presParOf" srcId="{C9C64D2C-A778-41A7-82B8-9FAC959666CD}" destId="{865B2A1B-1B28-4D6A-9B3D-B6C3E786CD53}" srcOrd="0" destOrd="0" presId="urn:microsoft.com/office/officeart/2005/8/layout/hierarchy1"/>
    <dgm:cxn modelId="{671891BD-9530-424F-90F5-0EE070673047}" type="presParOf" srcId="{C9C64D2C-A778-41A7-82B8-9FAC959666CD}" destId="{07016768-003D-492D-8451-FF0AEF654ED5}" srcOrd="1" destOrd="0" presId="urn:microsoft.com/office/officeart/2005/8/layout/hierarchy1"/>
    <dgm:cxn modelId="{2D402877-F4A7-4E58-9938-C69C300901BA}" type="presParOf" srcId="{07016768-003D-492D-8451-FF0AEF654ED5}" destId="{767982CC-AB12-4A72-8C37-6D43F3A39E24}" srcOrd="0" destOrd="0" presId="urn:microsoft.com/office/officeart/2005/8/layout/hierarchy1"/>
    <dgm:cxn modelId="{950EEB19-0355-43E8-9FE7-EF3CBF1C0F17}" type="presParOf" srcId="{767982CC-AB12-4A72-8C37-6D43F3A39E24}" destId="{48CA1937-0BEC-4EF3-AB46-50BFEBD3A0F5}" srcOrd="0" destOrd="0" presId="urn:microsoft.com/office/officeart/2005/8/layout/hierarchy1"/>
    <dgm:cxn modelId="{01E2C7ED-0DBC-41FF-A968-E50BD9177259}" type="presParOf" srcId="{767982CC-AB12-4A72-8C37-6D43F3A39E24}" destId="{4D168A4B-593A-448E-8FFE-69148FF790F8}" srcOrd="1" destOrd="0" presId="urn:microsoft.com/office/officeart/2005/8/layout/hierarchy1"/>
    <dgm:cxn modelId="{4BEA4983-E211-45DA-A8D3-CC49481D7A62}" type="presParOf" srcId="{07016768-003D-492D-8451-FF0AEF654ED5}" destId="{49C62C1C-C13E-4226-9294-79C8A718ACE9}" srcOrd="1" destOrd="0" presId="urn:microsoft.com/office/officeart/2005/8/layout/hierarchy1"/>
    <dgm:cxn modelId="{15082B1E-3273-48D3-9B8F-EAF38C14C9BE}" type="presParOf" srcId="{C9C64D2C-A778-41A7-82B8-9FAC959666CD}" destId="{FC5F4CD6-998D-4CAE-A109-F1DD7938D6B6}" srcOrd="2" destOrd="0" presId="urn:microsoft.com/office/officeart/2005/8/layout/hierarchy1"/>
    <dgm:cxn modelId="{D81A8095-2FD8-48A6-AB05-00B3B7373813}" type="presParOf" srcId="{C9C64D2C-A778-41A7-82B8-9FAC959666CD}" destId="{A577AC32-B8BA-40DD-A411-C0EFC2FD0137}" srcOrd="3" destOrd="0" presId="urn:microsoft.com/office/officeart/2005/8/layout/hierarchy1"/>
    <dgm:cxn modelId="{FD8103EE-EBE7-4003-B806-17625F1EADC4}" type="presParOf" srcId="{A577AC32-B8BA-40DD-A411-C0EFC2FD0137}" destId="{8730F018-4BD8-49E2-A166-86E99A5796DD}" srcOrd="0" destOrd="0" presId="urn:microsoft.com/office/officeart/2005/8/layout/hierarchy1"/>
    <dgm:cxn modelId="{F022BC6E-C38B-46AF-AA85-95F81ACD28BF}" type="presParOf" srcId="{8730F018-4BD8-49E2-A166-86E99A5796DD}" destId="{2C1D81C3-C819-494F-AFCE-47ED5B06CEC0}" srcOrd="0" destOrd="0" presId="urn:microsoft.com/office/officeart/2005/8/layout/hierarchy1"/>
    <dgm:cxn modelId="{570B4B66-E880-4FF4-9F92-21A514D0EE31}" type="presParOf" srcId="{8730F018-4BD8-49E2-A166-86E99A5796DD}" destId="{CF9B29E7-CBC4-4D04-8819-14779D611B0C}" srcOrd="1" destOrd="0" presId="urn:microsoft.com/office/officeart/2005/8/layout/hierarchy1"/>
    <dgm:cxn modelId="{ACA9971D-DB30-4412-8253-254D78141174}" type="presParOf" srcId="{A577AC32-B8BA-40DD-A411-C0EFC2FD0137}" destId="{FF1224A8-DB45-4549-929E-D6B72F4F3C04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0643384-0B1E-4AD2-AB46-98F1A5B5594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F009DD8D-4A27-42AA-97C8-9AF8791D47A7}">
      <dgm:prSet phldrT="[Texto]"/>
      <dgm:spPr/>
      <dgm:t>
        <a:bodyPr/>
        <a:lstStyle/>
        <a:p>
          <a:r>
            <a:rPr lang="es-CO" dirty="0"/>
            <a:t>Monoterapia</a:t>
          </a:r>
          <a:endParaRPr lang="es-ES" dirty="0"/>
        </a:p>
      </dgm:t>
    </dgm:pt>
    <dgm:pt modelId="{7EB57F83-6B61-41A2-9531-837A55903CB9}" type="parTrans" cxnId="{4B584C7E-2BD9-44FD-B2A3-924237AFD8B9}">
      <dgm:prSet/>
      <dgm:spPr/>
      <dgm:t>
        <a:bodyPr/>
        <a:lstStyle/>
        <a:p>
          <a:endParaRPr lang="es-ES"/>
        </a:p>
      </dgm:t>
    </dgm:pt>
    <dgm:pt modelId="{7E9D863E-E3B9-41AC-A8E2-EAB5291A856C}" type="sibTrans" cxnId="{4B584C7E-2BD9-44FD-B2A3-924237AFD8B9}">
      <dgm:prSet/>
      <dgm:spPr/>
      <dgm:t>
        <a:bodyPr/>
        <a:lstStyle/>
        <a:p>
          <a:endParaRPr lang="es-ES"/>
        </a:p>
      </dgm:t>
    </dgm:pt>
    <dgm:pt modelId="{FD525E06-EC43-40E7-B4C3-8A3250C9F5BA}">
      <dgm:prSet phldrT="[Texto]"/>
      <dgm:spPr/>
      <dgm:t>
        <a:bodyPr/>
        <a:lstStyle/>
        <a:p>
          <a:pPr algn="just"/>
          <a:r>
            <a:rPr lang="es-ES" dirty="0" err="1"/>
            <a:t>Broncodilatador</a:t>
          </a:r>
          <a:r>
            <a:rPr lang="es-ES" dirty="0"/>
            <a:t> de acción prolongada está indicada en aquellos pacientes sintomáticos que requieren tratamiento regular</a:t>
          </a:r>
        </a:p>
      </dgm:t>
    </dgm:pt>
    <dgm:pt modelId="{E63953BA-718D-4780-BAF0-526660DA2128}" type="parTrans" cxnId="{6B409E06-FF73-4A28-A480-AE7EC7ED31A8}">
      <dgm:prSet/>
      <dgm:spPr/>
      <dgm:t>
        <a:bodyPr/>
        <a:lstStyle/>
        <a:p>
          <a:endParaRPr lang="es-ES"/>
        </a:p>
      </dgm:t>
    </dgm:pt>
    <dgm:pt modelId="{5A896B8C-5D13-438A-839F-0DF273D041C4}" type="sibTrans" cxnId="{6B409E06-FF73-4A28-A480-AE7EC7ED31A8}">
      <dgm:prSet/>
      <dgm:spPr/>
      <dgm:t>
        <a:bodyPr/>
        <a:lstStyle/>
        <a:p>
          <a:endParaRPr lang="es-ES"/>
        </a:p>
      </dgm:t>
    </dgm:pt>
    <dgm:pt modelId="{7BABD054-CCE2-4E68-8794-8B6826681BCA}">
      <dgm:prSet phldrT="[Texto]"/>
      <dgm:spPr/>
      <dgm:t>
        <a:bodyPr/>
        <a:lstStyle/>
        <a:p>
          <a:r>
            <a:rPr lang="es-CO" dirty="0"/>
            <a:t>Terapia doble</a:t>
          </a:r>
          <a:endParaRPr lang="es-ES" dirty="0"/>
        </a:p>
      </dgm:t>
    </dgm:pt>
    <dgm:pt modelId="{D0949944-82C8-4FE3-95A3-0B2FCC452D53}" type="parTrans" cxnId="{3FFDBD2D-6241-49DF-91BA-DF011F8C901E}">
      <dgm:prSet/>
      <dgm:spPr/>
      <dgm:t>
        <a:bodyPr/>
        <a:lstStyle/>
        <a:p>
          <a:endParaRPr lang="es-ES"/>
        </a:p>
      </dgm:t>
    </dgm:pt>
    <dgm:pt modelId="{D5E0FA3F-252A-4B21-B869-F96FE5AB9428}" type="sibTrans" cxnId="{3FFDBD2D-6241-49DF-91BA-DF011F8C901E}">
      <dgm:prSet/>
      <dgm:spPr/>
      <dgm:t>
        <a:bodyPr/>
        <a:lstStyle/>
        <a:p>
          <a:endParaRPr lang="es-ES"/>
        </a:p>
      </dgm:t>
    </dgm:pt>
    <dgm:pt modelId="{ED328685-C06E-4C04-936E-682F961EA041}">
      <dgm:prSet phldrT="[Texto]"/>
      <dgm:spPr/>
      <dgm:t>
        <a:bodyPr/>
        <a:lstStyle/>
        <a:p>
          <a:r>
            <a:rPr lang="es-CO" dirty="0"/>
            <a:t>LABA + LAMA (</a:t>
          </a:r>
          <a:r>
            <a:rPr lang="es-CO" dirty="0" err="1"/>
            <a:t>Tiotropio</a:t>
          </a:r>
          <a:r>
            <a:rPr lang="es-CO" dirty="0"/>
            <a:t>)</a:t>
          </a:r>
          <a:endParaRPr lang="es-ES" dirty="0"/>
        </a:p>
      </dgm:t>
    </dgm:pt>
    <dgm:pt modelId="{D6617DCD-F2F3-400E-BC34-D30E111DF0DF}" type="parTrans" cxnId="{F223BEAA-D83F-47B4-B449-8458C1930EBB}">
      <dgm:prSet/>
      <dgm:spPr/>
      <dgm:t>
        <a:bodyPr/>
        <a:lstStyle/>
        <a:p>
          <a:endParaRPr lang="es-ES"/>
        </a:p>
      </dgm:t>
    </dgm:pt>
    <dgm:pt modelId="{13BA96DE-68DE-4E89-AF47-097BCE28D865}" type="sibTrans" cxnId="{F223BEAA-D83F-47B4-B449-8458C1930EBB}">
      <dgm:prSet/>
      <dgm:spPr/>
      <dgm:t>
        <a:bodyPr/>
        <a:lstStyle/>
        <a:p>
          <a:endParaRPr lang="es-ES"/>
        </a:p>
      </dgm:t>
    </dgm:pt>
    <dgm:pt modelId="{D98F696F-8C07-48B1-A792-857ED8E99668}">
      <dgm:prSet phldrT="[Texto]"/>
      <dgm:spPr/>
      <dgm:t>
        <a:bodyPr/>
        <a:lstStyle/>
        <a:p>
          <a:r>
            <a:rPr lang="es-CO" dirty="0"/>
            <a:t>LABA + EI + </a:t>
          </a:r>
          <a:r>
            <a:rPr lang="es-CO" dirty="0" err="1"/>
            <a:t>Tiotropio</a:t>
          </a:r>
          <a:r>
            <a:rPr lang="es-CO" dirty="0"/>
            <a:t> (</a:t>
          </a:r>
          <a:r>
            <a:rPr lang="es-CO" dirty="0" err="1"/>
            <a:t>Budesonida</a:t>
          </a:r>
          <a:r>
            <a:rPr lang="es-CO" dirty="0"/>
            <a:t>/</a:t>
          </a:r>
          <a:r>
            <a:rPr lang="es-CO" dirty="0" err="1"/>
            <a:t>Formoterol</a:t>
          </a:r>
          <a:r>
            <a:rPr lang="es-CO" dirty="0"/>
            <a:t>)  (</a:t>
          </a:r>
          <a:r>
            <a:rPr lang="es-CO" dirty="0" err="1"/>
            <a:t>Fluticasona</a:t>
          </a:r>
          <a:r>
            <a:rPr lang="es-CO" dirty="0"/>
            <a:t>/ </a:t>
          </a:r>
          <a:r>
            <a:rPr lang="es-CO" dirty="0" err="1"/>
            <a:t>Salmeterol</a:t>
          </a:r>
          <a:r>
            <a:rPr lang="es-CO" dirty="0"/>
            <a:t>)</a:t>
          </a:r>
          <a:endParaRPr lang="es-ES" dirty="0"/>
        </a:p>
      </dgm:t>
    </dgm:pt>
    <dgm:pt modelId="{23689B75-A8AA-4F32-A6D1-56A2A969ACEE}" type="parTrans" cxnId="{774A4A8F-86E5-4F80-9247-BE706A5C8A8D}">
      <dgm:prSet/>
      <dgm:spPr/>
      <dgm:t>
        <a:bodyPr/>
        <a:lstStyle/>
        <a:p>
          <a:endParaRPr lang="es-ES"/>
        </a:p>
      </dgm:t>
    </dgm:pt>
    <dgm:pt modelId="{338C3455-F5D5-4E7F-B0D9-7384CB306CCD}" type="sibTrans" cxnId="{774A4A8F-86E5-4F80-9247-BE706A5C8A8D}">
      <dgm:prSet/>
      <dgm:spPr/>
      <dgm:t>
        <a:bodyPr/>
        <a:lstStyle/>
        <a:p>
          <a:endParaRPr lang="es-ES"/>
        </a:p>
      </dgm:t>
    </dgm:pt>
    <dgm:pt modelId="{057B8225-E1CC-45EB-9ACA-DA67A40BA635}">
      <dgm:prSet phldrT="[Texto]"/>
      <dgm:spPr/>
      <dgm:t>
        <a:bodyPr/>
        <a:lstStyle/>
        <a:p>
          <a:r>
            <a:rPr lang="es-CO" dirty="0"/>
            <a:t>Terapia triple</a:t>
          </a:r>
          <a:endParaRPr lang="es-ES" dirty="0"/>
        </a:p>
      </dgm:t>
    </dgm:pt>
    <dgm:pt modelId="{57BD4A77-247D-4F8D-A8A6-5C9D488AC124}" type="parTrans" cxnId="{9443AA3A-8B63-436A-BE90-E276168B59C6}">
      <dgm:prSet/>
      <dgm:spPr/>
      <dgm:t>
        <a:bodyPr/>
        <a:lstStyle/>
        <a:p>
          <a:endParaRPr lang="es-ES"/>
        </a:p>
      </dgm:t>
    </dgm:pt>
    <dgm:pt modelId="{2DE50A62-F712-4CF5-8104-BC6257FB6998}" type="sibTrans" cxnId="{9443AA3A-8B63-436A-BE90-E276168B59C6}">
      <dgm:prSet/>
      <dgm:spPr/>
      <dgm:t>
        <a:bodyPr/>
        <a:lstStyle/>
        <a:p>
          <a:endParaRPr lang="es-ES"/>
        </a:p>
      </dgm:t>
    </dgm:pt>
    <dgm:pt modelId="{D964B5CF-F284-4133-9BC3-20C019897690}">
      <dgm:prSet phldrT="[Texto]"/>
      <dgm:spPr/>
      <dgm:t>
        <a:bodyPr/>
        <a:lstStyle/>
        <a:p>
          <a:r>
            <a:rPr lang="es-CO" dirty="0"/>
            <a:t>LABA + EI (</a:t>
          </a:r>
          <a:r>
            <a:rPr lang="es-CO" dirty="0" err="1"/>
            <a:t>Budesonida</a:t>
          </a:r>
          <a:r>
            <a:rPr lang="es-CO" dirty="0"/>
            <a:t>/</a:t>
          </a:r>
          <a:r>
            <a:rPr lang="es-CO" dirty="0" err="1"/>
            <a:t>Formoterol</a:t>
          </a:r>
          <a:r>
            <a:rPr lang="es-CO" dirty="0"/>
            <a:t>) (</a:t>
          </a:r>
          <a:r>
            <a:rPr lang="es-CO" dirty="0" err="1"/>
            <a:t>Fluticasona</a:t>
          </a:r>
          <a:r>
            <a:rPr lang="es-CO" dirty="0"/>
            <a:t>/</a:t>
          </a:r>
          <a:r>
            <a:rPr lang="es-CO" dirty="0" err="1"/>
            <a:t>Salmeterol</a:t>
          </a:r>
          <a:r>
            <a:rPr lang="es-CO" dirty="0"/>
            <a:t>)</a:t>
          </a:r>
          <a:endParaRPr lang="es-ES" dirty="0"/>
        </a:p>
      </dgm:t>
    </dgm:pt>
    <dgm:pt modelId="{E0324C64-8A36-4DBA-B59A-E990213A01F7}" type="parTrans" cxnId="{6FF1B1FA-856A-4F89-8EDB-BDA6C38379D8}">
      <dgm:prSet/>
      <dgm:spPr/>
      <dgm:t>
        <a:bodyPr/>
        <a:lstStyle/>
        <a:p>
          <a:endParaRPr lang="es-ES"/>
        </a:p>
      </dgm:t>
    </dgm:pt>
    <dgm:pt modelId="{BEE4BAB9-AF22-4598-A5FD-41DF35CB8E94}" type="sibTrans" cxnId="{6FF1B1FA-856A-4F89-8EDB-BDA6C38379D8}">
      <dgm:prSet/>
      <dgm:spPr/>
      <dgm:t>
        <a:bodyPr/>
        <a:lstStyle/>
        <a:p>
          <a:endParaRPr lang="es-ES"/>
        </a:p>
      </dgm:t>
    </dgm:pt>
    <dgm:pt modelId="{A5782140-3644-4146-98D2-6B5F2228EFA6}">
      <dgm:prSet phldrT="[Texto]"/>
      <dgm:spPr/>
      <dgm:t>
        <a:bodyPr/>
        <a:lstStyle/>
        <a:p>
          <a:r>
            <a:rPr lang="es-CO" dirty="0"/>
            <a:t>EPOC con exacerbaciones infecciosas frecuentes</a:t>
          </a:r>
          <a:endParaRPr lang="es-ES" dirty="0"/>
        </a:p>
      </dgm:t>
    </dgm:pt>
    <dgm:pt modelId="{EBF62635-28AF-48A7-9EE0-1ED92307F732}" type="parTrans" cxnId="{ACC09FF5-2CBD-4906-9069-7212BF94F7F9}">
      <dgm:prSet/>
      <dgm:spPr/>
      <dgm:t>
        <a:bodyPr/>
        <a:lstStyle/>
        <a:p>
          <a:endParaRPr lang="es-ES"/>
        </a:p>
      </dgm:t>
    </dgm:pt>
    <dgm:pt modelId="{66DB7F21-8951-4AEC-8B2F-35950BEDC8D7}" type="sibTrans" cxnId="{ACC09FF5-2CBD-4906-9069-7212BF94F7F9}">
      <dgm:prSet/>
      <dgm:spPr/>
      <dgm:t>
        <a:bodyPr/>
        <a:lstStyle/>
        <a:p>
          <a:endParaRPr lang="es-ES"/>
        </a:p>
      </dgm:t>
    </dgm:pt>
    <dgm:pt modelId="{CC981F30-3927-4036-9224-C3E8562F3792}">
      <dgm:prSet phldrT="[Texto]"/>
      <dgm:spPr/>
      <dgm:t>
        <a:bodyPr/>
        <a:lstStyle/>
        <a:p>
          <a:r>
            <a:rPr lang="es-CO" dirty="0"/>
            <a:t>Profilaxis con </a:t>
          </a:r>
          <a:r>
            <a:rPr lang="es-CO" dirty="0" err="1"/>
            <a:t>Moxifloxacina</a:t>
          </a:r>
          <a:r>
            <a:rPr lang="es-CO" dirty="0"/>
            <a:t> (Pulsos c/8 </a:t>
          </a:r>
          <a:r>
            <a:rPr lang="es-CO" dirty="0" err="1"/>
            <a:t>sem</a:t>
          </a:r>
          <a:r>
            <a:rPr lang="es-CO" dirty="0"/>
            <a:t>)</a:t>
          </a:r>
          <a:endParaRPr lang="es-ES" dirty="0"/>
        </a:p>
      </dgm:t>
    </dgm:pt>
    <dgm:pt modelId="{A67F67AD-AF2A-4B1A-B4AD-2F21E919F256}" type="parTrans" cxnId="{44916F70-079E-43A6-ABA6-C8C4BB8AB51D}">
      <dgm:prSet/>
      <dgm:spPr/>
      <dgm:t>
        <a:bodyPr/>
        <a:lstStyle/>
        <a:p>
          <a:endParaRPr lang="es-ES"/>
        </a:p>
      </dgm:t>
    </dgm:pt>
    <dgm:pt modelId="{BE98DC3E-525C-4DD7-82A3-A17C6C5013E3}" type="sibTrans" cxnId="{44916F70-079E-43A6-ABA6-C8C4BB8AB51D}">
      <dgm:prSet/>
      <dgm:spPr/>
      <dgm:t>
        <a:bodyPr/>
        <a:lstStyle/>
        <a:p>
          <a:endParaRPr lang="es-ES"/>
        </a:p>
      </dgm:t>
    </dgm:pt>
    <dgm:pt modelId="{7621A278-4C63-4009-9A46-120C96DE2E57}" type="pres">
      <dgm:prSet presAssocID="{10643384-0B1E-4AD2-AB46-98F1A5B55943}" presName="linear" presStyleCnt="0">
        <dgm:presLayoutVars>
          <dgm:animLvl val="lvl"/>
          <dgm:resizeHandles val="exact"/>
        </dgm:presLayoutVars>
      </dgm:prSet>
      <dgm:spPr/>
    </dgm:pt>
    <dgm:pt modelId="{B611F90D-5064-452C-A16C-B788D911A932}" type="pres">
      <dgm:prSet presAssocID="{F009DD8D-4A27-42AA-97C8-9AF8791D47A7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DCE042FC-E069-458D-9346-A83C9387FB1D}" type="pres">
      <dgm:prSet presAssocID="{F009DD8D-4A27-42AA-97C8-9AF8791D47A7}" presName="childText" presStyleLbl="revTx" presStyleIdx="0" presStyleCnt="4">
        <dgm:presLayoutVars>
          <dgm:bulletEnabled val="1"/>
        </dgm:presLayoutVars>
      </dgm:prSet>
      <dgm:spPr/>
    </dgm:pt>
    <dgm:pt modelId="{AE72E5AC-FE5D-4B0E-A11E-64B78F926AE6}" type="pres">
      <dgm:prSet presAssocID="{7BABD054-CCE2-4E68-8794-8B6826681BCA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EF1F06CC-DBC6-4B85-BF58-441B01059027}" type="pres">
      <dgm:prSet presAssocID="{7BABD054-CCE2-4E68-8794-8B6826681BCA}" presName="childText" presStyleLbl="revTx" presStyleIdx="1" presStyleCnt="4">
        <dgm:presLayoutVars>
          <dgm:bulletEnabled val="1"/>
        </dgm:presLayoutVars>
      </dgm:prSet>
      <dgm:spPr/>
    </dgm:pt>
    <dgm:pt modelId="{E4B4185B-204A-4EE9-8AE5-87F18CAB8754}" type="pres">
      <dgm:prSet presAssocID="{057B8225-E1CC-45EB-9ACA-DA67A40BA635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D4A2A9D2-DCFE-4C36-B29D-71CC4558E392}" type="pres">
      <dgm:prSet presAssocID="{057B8225-E1CC-45EB-9ACA-DA67A40BA635}" presName="childText" presStyleLbl="revTx" presStyleIdx="2" presStyleCnt="4">
        <dgm:presLayoutVars>
          <dgm:bulletEnabled val="1"/>
        </dgm:presLayoutVars>
      </dgm:prSet>
      <dgm:spPr/>
    </dgm:pt>
    <dgm:pt modelId="{46999B7D-32B5-48CC-B982-B34A99384DBB}" type="pres">
      <dgm:prSet presAssocID="{A5782140-3644-4146-98D2-6B5F2228EFA6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AE01506E-2012-4571-A819-ACA036930C44}" type="pres">
      <dgm:prSet presAssocID="{A5782140-3644-4146-98D2-6B5F2228EFA6}" presName="childText" presStyleLbl="revTx" presStyleIdx="3" presStyleCnt="4">
        <dgm:presLayoutVars>
          <dgm:bulletEnabled val="1"/>
        </dgm:presLayoutVars>
      </dgm:prSet>
      <dgm:spPr/>
    </dgm:pt>
  </dgm:ptLst>
  <dgm:cxnLst>
    <dgm:cxn modelId="{6B409E06-FF73-4A28-A480-AE7EC7ED31A8}" srcId="{F009DD8D-4A27-42AA-97C8-9AF8791D47A7}" destId="{FD525E06-EC43-40E7-B4C3-8A3250C9F5BA}" srcOrd="0" destOrd="0" parTransId="{E63953BA-718D-4780-BAF0-526660DA2128}" sibTransId="{5A896B8C-5D13-438A-839F-0DF273D041C4}"/>
    <dgm:cxn modelId="{3FFDBD2D-6241-49DF-91BA-DF011F8C901E}" srcId="{10643384-0B1E-4AD2-AB46-98F1A5B55943}" destId="{7BABD054-CCE2-4E68-8794-8B6826681BCA}" srcOrd="1" destOrd="0" parTransId="{D0949944-82C8-4FE3-95A3-0B2FCC452D53}" sibTransId="{D5E0FA3F-252A-4B21-B869-F96FE5AB9428}"/>
    <dgm:cxn modelId="{9443AA3A-8B63-436A-BE90-E276168B59C6}" srcId="{10643384-0B1E-4AD2-AB46-98F1A5B55943}" destId="{057B8225-E1CC-45EB-9ACA-DA67A40BA635}" srcOrd="2" destOrd="0" parTransId="{57BD4A77-247D-4F8D-A8A6-5C9D488AC124}" sibTransId="{2DE50A62-F712-4CF5-8104-BC6257FB6998}"/>
    <dgm:cxn modelId="{E8A8344D-2CC8-41FC-9945-E2F238F4080E}" type="presOf" srcId="{CC981F30-3927-4036-9224-C3E8562F3792}" destId="{AE01506E-2012-4571-A819-ACA036930C44}" srcOrd="0" destOrd="0" presId="urn:microsoft.com/office/officeart/2005/8/layout/vList2"/>
    <dgm:cxn modelId="{44916F70-079E-43A6-ABA6-C8C4BB8AB51D}" srcId="{A5782140-3644-4146-98D2-6B5F2228EFA6}" destId="{CC981F30-3927-4036-9224-C3E8562F3792}" srcOrd="0" destOrd="0" parTransId="{A67F67AD-AF2A-4B1A-B4AD-2F21E919F256}" sibTransId="{BE98DC3E-525C-4DD7-82A3-A17C6C5013E3}"/>
    <dgm:cxn modelId="{4B584C7E-2BD9-44FD-B2A3-924237AFD8B9}" srcId="{10643384-0B1E-4AD2-AB46-98F1A5B55943}" destId="{F009DD8D-4A27-42AA-97C8-9AF8791D47A7}" srcOrd="0" destOrd="0" parTransId="{7EB57F83-6B61-41A2-9531-837A55903CB9}" sibTransId="{7E9D863E-E3B9-41AC-A8E2-EAB5291A856C}"/>
    <dgm:cxn modelId="{774A4A8F-86E5-4F80-9247-BE706A5C8A8D}" srcId="{057B8225-E1CC-45EB-9ACA-DA67A40BA635}" destId="{D98F696F-8C07-48B1-A792-857ED8E99668}" srcOrd="0" destOrd="0" parTransId="{23689B75-A8AA-4F32-A6D1-56A2A969ACEE}" sibTransId="{338C3455-F5D5-4E7F-B0D9-7384CB306CCD}"/>
    <dgm:cxn modelId="{37292D9D-79BD-4EEC-98FE-6014CF17462D}" type="presOf" srcId="{F009DD8D-4A27-42AA-97C8-9AF8791D47A7}" destId="{B611F90D-5064-452C-A16C-B788D911A932}" srcOrd="0" destOrd="0" presId="urn:microsoft.com/office/officeart/2005/8/layout/vList2"/>
    <dgm:cxn modelId="{F223BEAA-D83F-47B4-B449-8458C1930EBB}" srcId="{7BABD054-CCE2-4E68-8794-8B6826681BCA}" destId="{ED328685-C06E-4C04-936E-682F961EA041}" srcOrd="0" destOrd="0" parTransId="{D6617DCD-F2F3-400E-BC34-D30E111DF0DF}" sibTransId="{13BA96DE-68DE-4E89-AF47-097BCE28D865}"/>
    <dgm:cxn modelId="{85759EB8-9818-429F-8848-07458E050709}" type="presOf" srcId="{057B8225-E1CC-45EB-9ACA-DA67A40BA635}" destId="{E4B4185B-204A-4EE9-8AE5-87F18CAB8754}" srcOrd="0" destOrd="0" presId="urn:microsoft.com/office/officeart/2005/8/layout/vList2"/>
    <dgm:cxn modelId="{93FD70D1-B682-4CD6-899A-418F2229FAD0}" type="presOf" srcId="{FD525E06-EC43-40E7-B4C3-8A3250C9F5BA}" destId="{DCE042FC-E069-458D-9346-A83C9387FB1D}" srcOrd="0" destOrd="0" presId="urn:microsoft.com/office/officeart/2005/8/layout/vList2"/>
    <dgm:cxn modelId="{1D8E4AD9-3745-4A93-9EFA-CC542B7BD559}" type="presOf" srcId="{10643384-0B1E-4AD2-AB46-98F1A5B55943}" destId="{7621A278-4C63-4009-9A46-120C96DE2E57}" srcOrd="0" destOrd="0" presId="urn:microsoft.com/office/officeart/2005/8/layout/vList2"/>
    <dgm:cxn modelId="{EB5FBFE4-0E82-4A20-968A-141C39E58CA1}" type="presOf" srcId="{7BABD054-CCE2-4E68-8794-8B6826681BCA}" destId="{AE72E5AC-FE5D-4B0E-A11E-64B78F926AE6}" srcOrd="0" destOrd="0" presId="urn:microsoft.com/office/officeart/2005/8/layout/vList2"/>
    <dgm:cxn modelId="{E20D8EED-BFB2-4F37-B4A7-69470514BE27}" type="presOf" srcId="{A5782140-3644-4146-98D2-6B5F2228EFA6}" destId="{46999B7D-32B5-48CC-B982-B34A99384DBB}" srcOrd="0" destOrd="0" presId="urn:microsoft.com/office/officeart/2005/8/layout/vList2"/>
    <dgm:cxn modelId="{1BE7B9ED-1473-4EB0-8024-4256981A02E9}" type="presOf" srcId="{D98F696F-8C07-48B1-A792-857ED8E99668}" destId="{D4A2A9D2-DCFE-4C36-B29D-71CC4558E392}" srcOrd="0" destOrd="0" presId="urn:microsoft.com/office/officeart/2005/8/layout/vList2"/>
    <dgm:cxn modelId="{DF94F4F0-BD4F-44F9-A4DF-F56FF4FC246F}" type="presOf" srcId="{D964B5CF-F284-4133-9BC3-20C019897690}" destId="{EF1F06CC-DBC6-4B85-BF58-441B01059027}" srcOrd="0" destOrd="1" presId="urn:microsoft.com/office/officeart/2005/8/layout/vList2"/>
    <dgm:cxn modelId="{F31FDDF2-F7BA-4786-B91C-83D25F606B42}" type="presOf" srcId="{ED328685-C06E-4C04-936E-682F961EA041}" destId="{EF1F06CC-DBC6-4B85-BF58-441B01059027}" srcOrd="0" destOrd="0" presId="urn:microsoft.com/office/officeart/2005/8/layout/vList2"/>
    <dgm:cxn modelId="{ACC09FF5-2CBD-4906-9069-7212BF94F7F9}" srcId="{10643384-0B1E-4AD2-AB46-98F1A5B55943}" destId="{A5782140-3644-4146-98D2-6B5F2228EFA6}" srcOrd="3" destOrd="0" parTransId="{EBF62635-28AF-48A7-9EE0-1ED92307F732}" sibTransId="{66DB7F21-8951-4AEC-8B2F-35950BEDC8D7}"/>
    <dgm:cxn modelId="{6FF1B1FA-856A-4F89-8EDB-BDA6C38379D8}" srcId="{7BABD054-CCE2-4E68-8794-8B6826681BCA}" destId="{D964B5CF-F284-4133-9BC3-20C019897690}" srcOrd="1" destOrd="0" parTransId="{E0324C64-8A36-4DBA-B59A-E990213A01F7}" sibTransId="{BEE4BAB9-AF22-4598-A5FD-41DF35CB8E94}"/>
    <dgm:cxn modelId="{435B4E6E-7EAA-4602-AC1A-C6D847A0BA18}" type="presParOf" srcId="{7621A278-4C63-4009-9A46-120C96DE2E57}" destId="{B611F90D-5064-452C-A16C-B788D911A932}" srcOrd="0" destOrd="0" presId="urn:microsoft.com/office/officeart/2005/8/layout/vList2"/>
    <dgm:cxn modelId="{922A5D65-024A-4F81-AB5A-C6067D781756}" type="presParOf" srcId="{7621A278-4C63-4009-9A46-120C96DE2E57}" destId="{DCE042FC-E069-458D-9346-A83C9387FB1D}" srcOrd="1" destOrd="0" presId="urn:microsoft.com/office/officeart/2005/8/layout/vList2"/>
    <dgm:cxn modelId="{73DB76C2-87C2-4952-874A-FF536B5EC0FA}" type="presParOf" srcId="{7621A278-4C63-4009-9A46-120C96DE2E57}" destId="{AE72E5AC-FE5D-4B0E-A11E-64B78F926AE6}" srcOrd="2" destOrd="0" presId="urn:microsoft.com/office/officeart/2005/8/layout/vList2"/>
    <dgm:cxn modelId="{24B2FBE9-B435-44B0-9A1E-CA44766A4243}" type="presParOf" srcId="{7621A278-4C63-4009-9A46-120C96DE2E57}" destId="{EF1F06CC-DBC6-4B85-BF58-441B01059027}" srcOrd="3" destOrd="0" presId="urn:microsoft.com/office/officeart/2005/8/layout/vList2"/>
    <dgm:cxn modelId="{1434B68F-B365-4DEB-BEC0-D7043F5B89BD}" type="presParOf" srcId="{7621A278-4C63-4009-9A46-120C96DE2E57}" destId="{E4B4185B-204A-4EE9-8AE5-87F18CAB8754}" srcOrd="4" destOrd="0" presId="urn:microsoft.com/office/officeart/2005/8/layout/vList2"/>
    <dgm:cxn modelId="{305C5749-96D7-4B8C-9BB3-DD5165DE3B0A}" type="presParOf" srcId="{7621A278-4C63-4009-9A46-120C96DE2E57}" destId="{D4A2A9D2-DCFE-4C36-B29D-71CC4558E392}" srcOrd="5" destOrd="0" presId="urn:microsoft.com/office/officeart/2005/8/layout/vList2"/>
    <dgm:cxn modelId="{65061B44-94C9-4090-8719-117A45F83399}" type="presParOf" srcId="{7621A278-4C63-4009-9A46-120C96DE2E57}" destId="{46999B7D-32B5-48CC-B982-B34A99384DBB}" srcOrd="6" destOrd="0" presId="urn:microsoft.com/office/officeart/2005/8/layout/vList2"/>
    <dgm:cxn modelId="{E0555BD3-B8FF-4A81-9D1C-FEBE51B032AD}" type="presParOf" srcId="{7621A278-4C63-4009-9A46-120C96DE2E57}" destId="{AE01506E-2012-4571-A819-ACA036930C44}" srcOrd="7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3EDC093-E071-419C-9583-828F88EBD46E}" type="doc">
      <dgm:prSet loTypeId="urn:microsoft.com/office/officeart/2005/8/layout/default#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C447B24F-073B-4538-A8EB-860D5DCFDD96}">
      <dgm:prSet phldrT="[Texto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>
        <a:ln w="57150"/>
      </dgm:spPr>
      <dgm:t>
        <a:bodyPr/>
        <a:lstStyle/>
        <a:p>
          <a:r>
            <a:rPr lang="es-ES" b="1" dirty="0"/>
            <a:t>Enfermedades pulmonares</a:t>
          </a:r>
          <a:r>
            <a:rPr lang="es-ES" dirty="0"/>
            <a:t>: Neumonía, derrame pleural, neumotórax, TEP, obstrucción de la vía aérea alta, aspiración recurrente.</a:t>
          </a:r>
        </a:p>
      </dgm:t>
    </dgm:pt>
    <dgm:pt modelId="{7FB17148-349A-42DA-96F5-D0E1300E158C}" type="parTrans" cxnId="{88ACEBEE-19D1-477B-89CD-DECD7146A5BE}">
      <dgm:prSet/>
      <dgm:spPr/>
      <dgm:t>
        <a:bodyPr/>
        <a:lstStyle/>
        <a:p>
          <a:endParaRPr lang="es-ES"/>
        </a:p>
      </dgm:t>
    </dgm:pt>
    <dgm:pt modelId="{7F909E6F-F8D1-4C1D-B4A4-B286F03994BB}" type="sibTrans" cxnId="{88ACEBEE-19D1-477B-89CD-DECD7146A5BE}">
      <dgm:prSet/>
      <dgm:spPr/>
      <dgm:t>
        <a:bodyPr/>
        <a:lstStyle/>
        <a:p>
          <a:endParaRPr lang="es-ES"/>
        </a:p>
      </dgm:t>
    </dgm:pt>
    <dgm:pt modelId="{3C1FD36A-3D4B-4B95-AEEF-124189D34F6C}">
      <dgm:prSet phldrT="[Texto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>
        <a:ln w="57150"/>
      </dgm:spPr>
      <dgm:t>
        <a:bodyPr/>
        <a:lstStyle/>
        <a:p>
          <a:pPr algn="ctr"/>
          <a:r>
            <a:rPr lang="es-ES" b="1" dirty="0"/>
            <a:t>Enfermedades no pulmonares</a:t>
          </a:r>
          <a:r>
            <a:rPr lang="es-ES" dirty="0"/>
            <a:t>: Arritmias cardiacas, cardiopatía isquémica, insuficiencia</a:t>
          </a:r>
        </a:p>
        <a:p>
          <a:pPr algn="ctr"/>
          <a:r>
            <a:rPr lang="es-ES" dirty="0"/>
            <a:t>cardiaca, trastornos de ansiedad o pánico</a:t>
          </a:r>
        </a:p>
      </dgm:t>
    </dgm:pt>
    <dgm:pt modelId="{2B13B87A-32AA-4FBA-9BC2-A8942F533FC3}" type="parTrans" cxnId="{B36150F6-A21A-40E0-A17C-E1A9CADAF633}">
      <dgm:prSet/>
      <dgm:spPr/>
      <dgm:t>
        <a:bodyPr/>
        <a:lstStyle/>
        <a:p>
          <a:endParaRPr lang="es-ES"/>
        </a:p>
      </dgm:t>
    </dgm:pt>
    <dgm:pt modelId="{5E8CC222-5363-4677-AD11-6C965C8F8842}" type="sibTrans" cxnId="{B36150F6-A21A-40E0-A17C-E1A9CADAF633}">
      <dgm:prSet/>
      <dgm:spPr/>
      <dgm:t>
        <a:bodyPr/>
        <a:lstStyle/>
        <a:p>
          <a:endParaRPr lang="es-ES"/>
        </a:p>
      </dgm:t>
    </dgm:pt>
    <dgm:pt modelId="{0C1FBD4C-CDCC-4F70-A594-4F901BC8A649}">
      <dgm:prSet phldrT="[Texto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>
        <a:ln w="57150"/>
      </dgm:spPr>
      <dgm:t>
        <a:bodyPr/>
        <a:lstStyle/>
        <a:p>
          <a:r>
            <a:rPr lang="es-ES" b="1" dirty="0"/>
            <a:t>Otros</a:t>
          </a:r>
          <a:r>
            <a:rPr lang="es-ES" dirty="0"/>
            <a:t>: Drogas tales como </a:t>
          </a:r>
          <a:r>
            <a:rPr lang="el-GR" dirty="0"/>
            <a:t>β </a:t>
          </a:r>
          <a:r>
            <a:rPr lang="es-ES" dirty="0"/>
            <a:t>bloqueantes no selectivos o sedantes.</a:t>
          </a:r>
        </a:p>
      </dgm:t>
    </dgm:pt>
    <dgm:pt modelId="{8038D978-D44E-492D-BED0-94B12F18D2D6}" type="parTrans" cxnId="{7A176219-05B4-4CE9-9764-D5C0A5E956F8}">
      <dgm:prSet/>
      <dgm:spPr/>
      <dgm:t>
        <a:bodyPr/>
        <a:lstStyle/>
        <a:p>
          <a:endParaRPr lang="es-ES"/>
        </a:p>
      </dgm:t>
    </dgm:pt>
    <dgm:pt modelId="{44626737-B504-4F57-B76A-4EF5CC69922B}" type="sibTrans" cxnId="{7A176219-05B4-4CE9-9764-D5C0A5E956F8}">
      <dgm:prSet/>
      <dgm:spPr/>
      <dgm:t>
        <a:bodyPr/>
        <a:lstStyle/>
        <a:p>
          <a:endParaRPr lang="es-ES"/>
        </a:p>
      </dgm:t>
    </dgm:pt>
    <dgm:pt modelId="{1E6A8AEC-D6D5-4D9F-8BF5-9F050380B2FF}" type="pres">
      <dgm:prSet presAssocID="{E3EDC093-E071-419C-9583-828F88EBD46E}" presName="diagram" presStyleCnt="0">
        <dgm:presLayoutVars>
          <dgm:dir/>
          <dgm:resizeHandles val="exact"/>
        </dgm:presLayoutVars>
      </dgm:prSet>
      <dgm:spPr/>
    </dgm:pt>
    <dgm:pt modelId="{21B3416E-95C4-4E15-B287-26DC1E17E52F}" type="pres">
      <dgm:prSet presAssocID="{C447B24F-073B-4538-A8EB-860D5DCFDD96}" presName="node" presStyleLbl="node1" presStyleIdx="0" presStyleCnt="3">
        <dgm:presLayoutVars>
          <dgm:bulletEnabled val="1"/>
        </dgm:presLayoutVars>
      </dgm:prSet>
      <dgm:spPr/>
    </dgm:pt>
    <dgm:pt modelId="{631E6193-2F15-4CEB-9477-6F783266B738}" type="pres">
      <dgm:prSet presAssocID="{7F909E6F-F8D1-4C1D-B4A4-B286F03994BB}" presName="sibTrans" presStyleCnt="0"/>
      <dgm:spPr/>
    </dgm:pt>
    <dgm:pt modelId="{084BFFC1-DE1A-4ED3-A9FE-244BDB2D4186}" type="pres">
      <dgm:prSet presAssocID="{3C1FD36A-3D4B-4B95-AEEF-124189D34F6C}" presName="node" presStyleLbl="node1" presStyleIdx="1" presStyleCnt="3">
        <dgm:presLayoutVars>
          <dgm:bulletEnabled val="1"/>
        </dgm:presLayoutVars>
      </dgm:prSet>
      <dgm:spPr/>
    </dgm:pt>
    <dgm:pt modelId="{CF42315C-D531-4F88-87AA-49DBFBF51B2D}" type="pres">
      <dgm:prSet presAssocID="{5E8CC222-5363-4677-AD11-6C965C8F8842}" presName="sibTrans" presStyleCnt="0"/>
      <dgm:spPr/>
    </dgm:pt>
    <dgm:pt modelId="{4D44EF8E-EABB-4657-9049-7A2C0802D166}" type="pres">
      <dgm:prSet presAssocID="{0C1FBD4C-CDCC-4F70-A594-4F901BC8A649}" presName="node" presStyleLbl="node1" presStyleIdx="2" presStyleCnt="3">
        <dgm:presLayoutVars>
          <dgm:bulletEnabled val="1"/>
        </dgm:presLayoutVars>
      </dgm:prSet>
      <dgm:spPr/>
    </dgm:pt>
  </dgm:ptLst>
  <dgm:cxnLst>
    <dgm:cxn modelId="{AEF47513-D9A3-48DD-ADF9-D29DB6B42E44}" type="presOf" srcId="{C447B24F-073B-4538-A8EB-860D5DCFDD96}" destId="{21B3416E-95C4-4E15-B287-26DC1E17E52F}" srcOrd="0" destOrd="0" presId="urn:microsoft.com/office/officeart/2005/8/layout/default#1"/>
    <dgm:cxn modelId="{7A176219-05B4-4CE9-9764-D5C0A5E956F8}" srcId="{E3EDC093-E071-419C-9583-828F88EBD46E}" destId="{0C1FBD4C-CDCC-4F70-A594-4F901BC8A649}" srcOrd="2" destOrd="0" parTransId="{8038D978-D44E-492D-BED0-94B12F18D2D6}" sibTransId="{44626737-B504-4F57-B76A-4EF5CC69922B}"/>
    <dgm:cxn modelId="{694F766E-BD51-489C-BC2E-E69255396F24}" type="presOf" srcId="{3C1FD36A-3D4B-4B95-AEEF-124189D34F6C}" destId="{084BFFC1-DE1A-4ED3-A9FE-244BDB2D4186}" srcOrd="0" destOrd="0" presId="urn:microsoft.com/office/officeart/2005/8/layout/default#1"/>
    <dgm:cxn modelId="{DABB159E-B7F0-45FF-B843-B6EB115C37E0}" type="presOf" srcId="{0C1FBD4C-CDCC-4F70-A594-4F901BC8A649}" destId="{4D44EF8E-EABB-4657-9049-7A2C0802D166}" srcOrd="0" destOrd="0" presId="urn:microsoft.com/office/officeart/2005/8/layout/default#1"/>
    <dgm:cxn modelId="{1D79F0E3-1D27-428D-906D-1CB4C5C3068A}" type="presOf" srcId="{E3EDC093-E071-419C-9583-828F88EBD46E}" destId="{1E6A8AEC-D6D5-4D9F-8BF5-9F050380B2FF}" srcOrd="0" destOrd="0" presId="urn:microsoft.com/office/officeart/2005/8/layout/default#1"/>
    <dgm:cxn modelId="{88ACEBEE-19D1-477B-89CD-DECD7146A5BE}" srcId="{E3EDC093-E071-419C-9583-828F88EBD46E}" destId="{C447B24F-073B-4538-A8EB-860D5DCFDD96}" srcOrd="0" destOrd="0" parTransId="{7FB17148-349A-42DA-96F5-D0E1300E158C}" sibTransId="{7F909E6F-F8D1-4C1D-B4A4-B286F03994BB}"/>
    <dgm:cxn modelId="{B36150F6-A21A-40E0-A17C-E1A9CADAF633}" srcId="{E3EDC093-E071-419C-9583-828F88EBD46E}" destId="{3C1FD36A-3D4B-4B95-AEEF-124189D34F6C}" srcOrd="1" destOrd="0" parTransId="{2B13B87A-32AA-4FBA-9BC2-A8942F533FC3}" sibTransId="{5E8CC222-5363-4677-AD11-6C965C8F8842}"/>
    <dgm:cxn modelId="{A83639B8-3D35-44CB-BF3A-7E51AE6DB30D}" type="presParOf" srcId="{1E6A8AEC-D6D5-4D9F-8BF5-9F050380B2FF}" destId="{21B3416E-95C4-4E15-B287-26DC1E17E52F}" srcOrd="0" destOrd="0" presId="urn:microsoft.com/office/officeart/2005/8/layout/default#1"/>
    <dgm:cxn modelId="{3C18525C-C18E-4ACC-895C-DAC5BEA07D2E}" type="presParOf" srcId="{1E6A8AEC-D6D5-4D9F-8BF5-9F050380B2FF}" destId="{631E6193-2F15-4CEB-9477-6F783266B738}" srcOrd="1" destOrd="0" presId="urn:microsoft.com/office/officeart/2005/8/layout/default#1"/>
    <dgm:cxn modelId="{A87D5B8C-AD46-4FDD-936B-562498286DDD}" type="presParOf" srcId="{1E6A8AEC-D6D5-4D9F-8BF5-9F050380B2FF}" destId="{084BFFC1-DE1A-4ED3-A9FE-244BDB2D4186}" srcOrd="2" destOrd="0" presId="urn:microsoft.com/office/officeart/2005/8/layout/default#1"/>
    <dgm:cxn modelId="{9248CED0-829A-44D6-B957-07D466A76799}" type="presParOf" srcId="{1E6A8AEC-D6D5-4D9F-8BF5-9F050380B2FF}" destId="{CF42315C-D531-4F88-87AA-49DBFBF51B2D}" srcOrd="3" destOrd="0" presId="urn:microsoft.com/office/officeart/2005/8/layout/default#1"/>
    <dgm:cxn modelId="{201D6A04-5E3F-4DA6-82A7-CAD1E8DE1100}" type="presParOf" srcId="{1E6A8AEC-D6D5-4D9F-8BF5-9F050380B2FF}" destId="{4D44EF8E-EABB-4657-9049-7A2C0802D166}" srcOrd="4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381945-0116-4FCC-AC2F-35A71D4E3378}">
      <dsp:nvSpPr>
        <dsp:cNvPr id="0" name=""/>
        <dsp:cNvSpPr/>
      </dsp:nvSpPr>
      <dsp:spPr>
        <a:xfrm rot="10800000">
          <a:off x="2011901" y="1202"/>
          <a:ext cx="7315965" cy="676632"/>
        </a:xfrm>
        <a:prstGeom prst="homePlat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8376" tIns="118110" rIns="220472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3100" kern="1200" dirty="0"/>
            <a:t>Educación</a:t>
          </a:r>
          <a:endParaRPr lang="es-ES" sz="3100" kern="1200" dirty="0"/>
        </a:p>
      </dsp:txBody>
      <dsp:txXfrm rot="10800000">
        <a:off x="2181059" y="1202"/>
        <a:ext cx="7146807" cy="676632"/>
      </dsp:txXfrm>
    </dsp:sp>
    <dsp:sp modelId="{F4A44136-0AF5-4C51-9C4F-26CE53DAD693}">
      <dsp:nvSpPr>
        <dsp:cNvPr id="0" name=""/>
        <dsp:cNvSpPr/>
      </dsp:nvSpPr>
      <dsp:spPr>
        <a:xfrm>
          <a:off x="1673585" y="1202"/>
          <a:ext cx="676632" cy="676632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17CCD23-D316-4DF5-AB45-4EE097C6FE1A}">
      <dsp:nvSpPr>
        <dsp:cNvPr id="0" name=""/>
        <dsp:cNvSpPr/>
      </dsp:nvSpPr>
      <dsp:spPr>
        <a:xfrm rot="10800000">
          <a:off x="2011901" y="879814"/>
          <a:ext cx="7315965" cy="676632"/>
        </a:xfrm>
        <a:prstGeom prst="homePlate">
          <a:avLst/>
        </a:prstGeom>
        <a:solidFill>
          <a:schemeClr val="accent3">
            <a:hueOff val="2250053"/>
            <a:satOff val="-3376"/>
            <a:lumOff val="-54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8376" tIns="118110" rIns="220472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3100" kern="1200" dirty="0"/>
            <a:t>Cesación tabáquica</a:t>
          </a:r>
          <a:endParaRPr lang="es-ES" sz="3100" kern="1200" dirty="0"/>
        </a:p>
      </dsp:txBody>
      <dsp:txXfrm rot="10800000">
        <a:off x="2181059" y="879814"/>
        <a:ext cx="7146807" cy="676632"/>
      </dsp:txXfrm>
    </dsp:sp>
    <dsp:sp modelId="{850634B2-81D1-40BF-AC0B-6877061D19B0}">
      <dsp:nvSpPr>
        <dsp:cNvPr id="0" name=""/>
        <dsp:cNvSpPr/>
      </dsp:nvSpPr>
      <dsp:spPr>
        <a:xfrm>
          <a:off x="1673585" y="879814"/>
          <a:ext cx="676632" cy="676632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21F2BA-0BB3-4F73-BC01-BFFD2B55AFCC}">
      <dsp:nvSpPr>
        <dsp:cNvPr id="0" name=""/>
        <dsp:cNvSpPr/>
      </dsp:nvSpPr>
      <dsp:spPr>
        <a:xfrm rot="10800000">
          <a:off x="2011901" y="1758426"/>
          <a:ext cx="7315965" cy="676632"/>
        </a:xfrm>
        <a:prstGeom prst="homePlate">
          <a:avLst/>
        </a:prstGeom>
        <a:solidFill>
          <a:schemeClr val="accent3">
            <a:hueOff val="4500106"/>
            <a:satOff val="-6752"/>
            <a:lumOff val="-109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8376" tIns="118110" rIns="220472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3100" kern="1200" dirty="0"/>
            <a:t>Evitar la exposición al humo de biomasa</a:t>
          </a:r>
          <a:endParaRPr lang="es-ES" sz="3100" kern="1200" dirty="0"/>
        </a:p>
      </dsp:txBody>
      <dsp:txXfrm rot="10800000">
        <a:off x="2181059" y="1758426"/>
        <a:ext cx="7146807" cy="676632"/>
      </dsp:txXfrm>
    </dsp:sp>
    <dsp:sp modelId="{DD8F3CDE-0417-4330-8DEC-A3663D2B3BA3}">
      <dsp:nvSpPr>
        <dsp:cNvPr id="0" name=""/>
        <dsp:cNvSpPr/>
      </dsp:nvSpPr>
      <dsp:spPr>
        <a:xfrm>
          <a:off x="1673585" y="1758426"/>
          <a:ext cx="676632" cy="676632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1C61EFF-7B98-4EBB-A235-E7EE58111B02}">
      <dsp:nvSpPr>
        <dsp:cNvPr id="0" name=""/>
        <dsp:cNvSpPr/>
      </dsp:nvSpPr>
      <dsp:spPr>
        <a:xfrm rot="10800000">
          <a:off x="2011901" y="2637038"/>
          <a:ext cx="7315965" cy="676632"/>
        </a:xfrm>
        <a:prstGeom prst="homePlate">
          <a:avLst/>
        </a:prstGeom>
        <a:solidFill>
          <a:schemeClr val="accent3">
            <a:hueOff val="6750158"/>
            <a:satOff val="-10128"/>
            <a:lumOff val="-164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8376" tIns="118110" rIns="220472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3100" kern="1200" dirty="0"/>
            <a:t>Vacunación</a:t>
          </a:r>
          <a:endParaRPr lang="es-ES" sz="3100" kern="1200" dirty="0"/>
        </a:p>
      </dsp:txBody>
      <dsp:txXfrm rot="10800000">
        <a:off x="2181059" y="2637038"/>
        <a:ext cx="7146807" cy="676632"/>
      </dsp:txXfrm>
    </dsp:sp>
    <dsp:sp modelId="{184CAC23-E82F-4385-B938-DDE16BE555B3}">
      <dsp:nvSpPr>
        <dsp:cNvPr id="0" name=""/>
        <dsp:cNvSpPr/>
      </dsp:nvSpPr>
      <dsp:spPr>
        <a:xfrm>
          <a:off x="1673585" y="2637038"/>
          <a:ext cx="676632" cy="676632"/>
        </a:xfrm>
        <a:prstGeom prst="ellipse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C28ADD0-66B8-42B2-9108-E926F9281B12}">
      <dsp:nvSpPr>
        <dsp:cNvPr id="0" name=""/>
        <dsp:cNvSpPr/>
      </dsp:nvSpPr>
      <dsp:spPr>
        <a:xfrm rot="10800000">
          <a:off x="2011901" y="3515650"/>
          <a:ext cx="7315965" cy="676632"/>
        </a:xfrm>
        <a:prstGeom prst="homePlate">
          <a:avLst/>
        </a:prstGeom>
        <a:solidFill>
          <a:schemeClr val="accent3">
            <a:hueOff val="9000211"/>
            <a:satOff val="-13504"/>
            <a:lumOff val="-219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8376" tIns="118110" rIns="220472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3100" kern="1200" dirty="0"/>
            <a:t>Apoyo nutricional</a:t>
          </a:r>
          <a:endParaRPr lang="es-ES" sz="3100" kern="1200" dirty="0"/>
        </a:p>
      </dsp:txBody>
      <dsp:txXfrm rot="10800000">
        <a:off x="2181059" y="3515650"/>
        <a:ext cx="7146807" cy="676632"/>
      </dsp:txXfrm>
    </dsp:sp>
    <dsp:sp modelId="{BD0A194C-D5BB-4C57-A2C7-D53D9CFB19F4}">
      <dsp:nvSpPr>
        <dsp:cNvPr id="0" name=""/>
        <dsp:cNvSpPr/>
      </dsp:nvSpPr>
      <dsp:spPr>
        <a:xfrm>
          <a:off x="1673585" y="3515650"/>
          <a:ext cx="676632" cy="676632"/>
        </a:xfrm>
        <a:prstGeom prst="ellipse">
          <a:avLst/>
        </a:prstGeom>
        <a:blipFill rotWithShape="0">
          <a:blip xmlns:r="http://schemas.openxmlformats.org/officeDocument/2006/relationships" r:embed="rId5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6ACBFF1-FAD9-4C04-8527-BAD0835AF560}">
      <dsp:nvSpPr>
        <dsp:cNvPr id="0" name=""/>
        <dsp:cNvSpPr/>
      </dsp:nvSpPr>
      <dsp:spPr>
        <a:xfrm rot="10800000">
          <a:off x="2011901" y="4394263"/>
          <a:ext cx="7315965" cy="676632"/>
        </a:xfrm>
        <a:prstGeom prst="homePlate">
          <a:avLst/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8376" tIns="118110" rIns="220472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3100" kern="1200" dirty="0"/>
            <a:t>Actividad física</a:t>
          </a:r>
          <a:endParaRPr lang="es-ES" sz="3100" kern="1200" dirty="0"/>
        </a:p>
      </dsp:txBody>
      <dsp:txXfrm rot="10800000">
        <a:off x="2181059" y="4394263"/>
        <a:ext cx="7146807" cy="676632"/>
      </dsp:txXfrm>
    </dsp:sp>
    <dsp:sp modelId="{F0ED4365-8BF7-4BDE-BBAB-FC272AEDC7C4}">
      <dsp:nvSpPr>
        <dsp:cNvPr id="0" name=""/>
        <dsp:cNvSpPr/>
      </dsp:nvSpPr>
      <dsp:spPr>
        <a:xfrm>
          <a:off x="1673585" y="4394263"/>
          <a:ext cx="676632" cy="676632"/>
        </a:xfrm>
        <a:prstGeom prst="ellipse">
          <a:avLst/>
        </a:prstGeom>
        <a:blipFill rotWithShape="0">
          <a:blip xmlns:r="http://schemas.openxmlformats.org/officeDocument/2006/relationships" r:embed="rId6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5F4CD6-998D-4CAE-A109-F1DD7938D6B6}">
      <dsp:nvSpPr>
        <dsp:cNvPr id="0" name=""/>
        <dsp:cNvSpPr/>
      </dsp:nvSpPr>
      <dsp:spPr>
        <a:xfrm>
          <a:off x="6697270" y="3748841"/>
          <a:ext cx="1150640" cy="54760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3173"/>
              </a:lnTo>
              <a:lnTo>
                <a:pt x="1150640" y="373173"/>
              </a:lnTo>
              <a:lnTo>
                <a:pt x="1150640" y="54760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5B2A1B-1B28-4D6A-9B3D-B6C3E786CD53}">
      <dsp:nvSpPr>
        <dsp:cNvPr id="0" name=""/>
        <dsp:cNvSpPr/>
      </dsp:nvSpPr>
      <dsp:spPr>
        <a:xfrm>
          <a:off x="5546630" y="3748841"/>
          <a:ext cx="1150640" cy="547600"/>
        </a:xfrm>
        <a:custGeom>
          <a:avLst/>
          <a:gdLst/>
          <a:ahLst/>
          <a:cxnLst/>
          <a:rect l="0" t="0" r="0" b="0"/>
          <a:pathLst>
            <a:path>
              <a:moveTo>
                <a:pt x="1150640" y="0"/>
              </a:moveTo>
              <a:lnTo>
                <a:pt x="1150640" y="373173"/>
              </a:lnTo>
              <a:lnTo>
                <a:pt x="0" y="373173"/>
              </a:lnTo>
              <a:lnTo>
                <a:pt x="0" y="54760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ACB1F4-6FB8-4213-A115-5BEBB68EF4C0}">
      <dsp:nvSpPr>
        <dsp:cNvPr id="0" name=""/>
        <dsp:cNvSpPr/>
      </dsp:nvSpPr>
      <dsp:spPr>
        <a:xfrm>
          <a:off x="4395990" y="2005621"/>
          <a:ext cx="2301280" cy="54760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3173"/>
              </a:lnTo>
              <a:lnTo>
                <a:pt x="2301280" y="373173"/>
              </a:lnTo>
              <a:lnTo>
                <a:pt x="2301280" y="54760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A90DB38-E5A9-43EF-B529-0D15DC0341C8}">
      <dsp:nvSpPr>
        <dsp:cNvPr id="0" name=""/>
        <dsp:cNvSpPr/>
      </dsp:nvSpPr>
      <dsp:spPr>
        <a:xfrm>
          <a:off x="2094710" y="3748841"/>
          <a:ext cx="1150640" cy="54760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3173"/>
              </a:lnTo>
              <a:lnTo>
                <a:pt x="1150640" y="373173"/>
              </a:lnTo>
              <a:lnTo>
                <a:pt x="1150640" y="54760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30EDC5-8449-470F-BC4E-8E8A3F0BCFE3}">
      <dsp:nvSpPr>
        <dsp:cNvPr id="0" name=""/>
        <dsp:cNvSpPr/>
      </dsp:nvSpPr>
      <dsp:spPr>
        <a:xfrm>
          <a:off x="944069" y="3748841"/>
          <a:ext cx="1150640" cy="547600"/>
        </a:xfrm>
        <a:custGeom>
          <a:avLst/>
          <a:gdLst/>
          <a:ahLst/>
          <a:cxnLst/>
          <a:rect l="0" t="0" r="0" b="0"/>
          <a:pathLst>
            <a:path>
              <a:moveTo>
                <a:pt x="1150640" y="0"/>
              </a:moveTo>
              <a:lnTo>
                <a:pt x="1150640" y="373173"/>
              </a:lnTo>
              <a:lnTo>
                <a:pt x="0" y="373173"/>
              </a:lnTo>
              <a:lnTo>
                <a:pt x="0" y="54760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3DBA8E-77F5-40AF-81A1-18F3AC675D6B}">
      <dsp:nvSpPr>
        <dsp:cNvPr id="0" name=""/>
        <dsp:cNvSpPr/>
      </dsp:nvSpPr>
      <dsp:spPr>
        <a:xfrm>
          <a:off x="2094710" y="2005621"/>
          <a:ext cx="2301280" cy="547600"/>
        </a:xfrm>
        <a:custGeom>
          <a:avLst/>
          <a:gdLst/>
          <a:ahLst/>
          <a:cxnLst/>
          <a:rect l="0" t="0" r="0" b="0"/>
          <a:pathLst>
            <a:path>
              <a:moveTo>
                <a:pt x="2301280" y="0"/>
              </a:moveTo>
              <a:lnTo>
                <a:pt x="2301280" y="373173"/>
              </a:lnTo>
              <a:lnTo>
                <a:pt x="0" y="373173"/>
              </a:lnTo>
              <a:lnTo>
                <a:pt x="0" y="54760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C6341A3-DA22-4965-8CA4-2BD9FCC6456F}">
      <dsp:nvSpPr>
        <dsp:cNvPr id="0" name=""/>
        <dsp:cNvSpPr/>
      </dsp:nvSpPr>
      <dsp:spPr>
        <a:xfrm>
          <a:off x="3454557" y="810001"/>
          <a:ext cx="1882865" cy="119561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CDC901-7F35-4763-870E-9F4FBDAC6A93}">
      <dsp:nvSpPr>
        <dsp:cNvPr id="0" name=""/>
        <dsp:cNvSpPr/>
      </dsp:nvSpPr>
      <dsp:spPr>
        <a:xfrm>
          <a:off x="3663764" y="1008748"/>
          <a:ext cx="1882865" cy="119561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400" b="1" kern="1200" dirty="0"/>
            <a:t>BRONCODILATADORES</a:t>
          </a:r>
          <a:endParaRPr lang="es-ES" sz="1400" b="1" kern="1200" dirty="0"/>
        </a:p>
      </dsp:txBody>
      <dsp:txXfrm>
        <a:off x="3698782" y="1043766"/>
        <a:ext cx="1812829" cy="1125583"/>
      </dsp:txXfrm>
    </dsp:sp>
    <dsp:sp modelId="{473FF66C-6F51-4D90-B94E-66BE1BFDF691}">
      <dsp:nvSpPr>
        <dsp:cNvPr id="0" name=""/>
        <dsp:cNvSpPr/>
      </dsp:nvSpPr>
      <dsp:spPr>
        <a:xfrm>
          <a:off x="1153277" y="2553221"/>
          <a:ext cx="1882865" cy="119561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2ABB2EC-6963-41C8-867C-F4637B811720}">
      <dsp:nvSpPr>
        <dsp:cNvPr id="0" name=""/>
        <dsp:cNvSpPr/>
      </dsp:nvSpPr>
      <dsp:spPr>
        <a:xfrm>
          <a:off x="1362484" y="2751968"/>
          <a:ext cx="1882865" cy="119561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400" kern="1200" dirty="0"/>
            <a:t>Duración de acción</a:t>
          </a:r>
          <a:endParaRPr lang="es-ES" sz="1400" kern="1200" dirty="0"/>
        </a:p>
      </dsp:txBody>
      <dsp:txXfrm>
        <a:off x="1397502" y="2786986"/>
        <a:ext cx="1812829" cy="1125583"/>
      </dsp:txXfrm>
    </dsp:sp>
    <dsp:sp modelId="{9A1F3A73-6294-4C69-B672-9C02398E7996}">
      <dsp:nvSpPr>
        <dsp:cNvPr id="0" name=""/>
        <dsp:cNvSpPr/>
      </dsp:nvSpPr>
      <dsp:spPr>
        <a:xfrm>
          <a:off x="2637" y="4296441"/>
          <a:ext cx="1882865" cy="119561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C496C8-2CDB-47A3-B088-C5550B1E8E9C}">
      <dsp:nvSpPr>
        <dsp:cNvPr id="0" name=""/>
        <dsp:cNvSpPr/>
      </dsp:nvSpPr>
      <dsp:spPr>
        <a:xfrm>
          <a:off x="211844" y="4495188"/>
          <a:ext cx="1882865" cy="119561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400" kern="1200" dirty="0"/>
            <a:t>Acción corta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400" kern="1200" dirty="0"/>
            <a:t>(</a:t>
          </a:r>
          <a:r>
            <a:rPr lang="es-CO" sz="1400" kern="1200" dirty="0" err="1"/>
            <a:t>Salbutamol</a:t>
          </a:r>
          <a:r>
            <a:rPr lang="es-CO" sz="1400" kern="1200" dirty="0"/>
            <a:t>, </a:t>
          </a:r>
          <a:r>
            <a:rPr lang="es-CO" sz="1400" kern="1200" dirty="0" err="1"/>
            <a:t>Ipratropio</a:t>
          </a:r>
          <a:r>
            <a:rPr lang="es-CO" sz="1400" kern="1200" dirty="0"/>
            <a:t>, </a:t>
          </a:r>
          <a:r>
            <a:rPr lang="es-CO" sz="1400" kern="1200" dirty="0" err="1"/>
            <a:t>fenoterol</a:t>
          </a:r>
          <a:r>
            <a:rPr lang="es-CO" sz="1400" kern="1200" dirty="0"/>
            <a:t>, </a:t>
          </a:r>
          <a:r>
            <a:rPr lang="es-CO" sz="1400" kern="1200" dirty="0" err="1"/>
            <a:t>terbutalina</a:t>
          </a:r>
          <a:r>
            <a:rPr lang="es-CO" sz="1400" kern="1200" dirty="0"/>
            <a:t>)</a:t>
          </a:r>
          <a:endParaRPr lang="es-ES" sz="1400" kern="1200" dirty="0"/>
        </a:p>
      </dsp:txBody>
      <dsp:txXfrm>
        <a:off x="246862" y="4530206"/>
        <a:ext cx="1812829" cy="1125583"/>
      </dsp:txXfrm>
    </dsp:sp>
    <dsp:sp modelId="{C758D627-02C4-4116-8F2D-277EB048475D}">
      <dsp:nvSpPr>
        <dsp:cNvPr id="0" name=""/>
        <dsp:cNvSpPr/>
      </dsp:nvSpPr>
      <dsp:spPr>
        <a:xfrm>
          <a:off x="2303917" y="4296441"/>
          <a:ext cx="1882865" cy="119561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F80383-DFE1-4DE7-AB1D-35EFAE864322}">
      <dsp:nvSpPr>
        <dsp:cNvPr id="0" name=""/>
        <dsp:cNvSpPr/>
      </dsp:nvSpPr>
      <dsp:spPr>
        <a:xfrm>
          <a:off x="2513124" y="4495188"/>
          <a:ext cx="1882865" cy="119561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400" kern="1200" dirty="0"/>
            <a:t>Acción prolongada</a:t>
          </a:r>
          <a:endParaRPr lang="es-ES" sz="1400" kern="1200" dirty="0"/>
        </a:p>
      </dsp:txBody>
      <dsp:txXfrm>
        <a:off x="2548142" y="4530206"/>
        <a:ext cx="1812829" cy="1125583"/>
      </dsp:txXfrm>
    </dsp:sp>
    <dsp:sp modelId="{12B977D2-B95B-445E-BEEC-C84A915CD4F8}">
      <dsp:nvSpPr>
        <dsp:cNvPr id="0" name=""/>
        <dsp:cNvSpPr/>
      </dsp:nvSpPr>
      <dsp:spPr>
        <a:xfrm>
          <a:off x="5755837" y="2553221"/>
          <a:ext cx="1882865" cy="119561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EA3D0DB-BE10-4CD9-9010-D64439369D8A}">
      <dsp:nvSpPr>
        <dsp:cNvPr id="0" name=""/>
        <dsp:cNvSpPr/>
      </dsp:nvSpPr>
      <dsp:spPr>
        <a:xfrm>
          <a:off x="5965045" y="2751968"/>
          <a:ext cx="1882865" cy="119561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400" kern="1200" dirty="0"/>
            <a:t>Modo de acción</a:t>
          </a:r>
          <a:endParaRPr lang="es-ES" sz="1400" kern="1200" dirty="0"/>
        </a:p>
      </dsp:txBody>
      <dsp:txXfrm>
        <a:off x="6000063" y="2786986"/>
        <a:ext cx="1812829" cy="1125583"/>
      </dsp:txXfrm>
    </dsp:sp>
    <dsp:sp modelId="{48CA1937-0BEC-4EF3-AB46-50BFEBD3A0F5}">
      <dsp:nvSpPr>
        <dsp:cNvPr id="0" name=""/>
        <dsp:cNvSpPr/>
      </dsp:nvSpPr>
      <dsp:spPr>
        <a:xfrm>
          <a:off x="4605197" y="4296441"/>
          <a:ext cx="1882865" cy="119561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D168A4B-593A-448E-8FFE-69148FF790F8}">
      <dsp:nvSpPr>
        <dsp:cNvPr id="0" name=""/>
        <dsp:cNvSpPr/>
      </dsp:nvSpPr>
      <dsp:spPr>
        <a:xfrm>
          <a:off x="4814404" y="4495188"/>
          <a:ext cx="1882865" cy="119561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400" kern="1200" dirty="0"/>
            <a:t>LABA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400" kern="1200" dirty="0"/>
            <a:t>(</a:t>
          </a:r>
          <a:r>
            <a:rPr lang="es-CO" sz="1400" kern="1200" dirty="0" err="1"/>
            <a:t>Formoterol</a:t>
          </a:r>
          <a:r>
            <a:rPr lang="es-CO" sz="1400" kern="1200" dirty="0"/>
            <a:t>, </a:t>
          </a:r>
          <a:r>
            <a:rPr lang="es-CO" sz="1400" kern="1200" dirty="0" err="1"/>
            <a:t>Salmeterol</a:t>
          </a:r>
          <a:r>
            <a:rPr lang="es-CO" sz="1400" kern="1200" dirty="0"/>
            <a:t>, </a:t>
          </a:r>
          <a:r>
            <a:rPr lang="es-CO" sz="1400" kern="1200" dirty="0" err="1"/>
            <a:t>Indacaterol</a:t>
          </a:r>
          <a:r>
            <a:rPr lang="es-CO" sz="1400" kern="1200" dirty="0"/>
            <a:t>)</a:t>
          </a:r>
        </a:p>
      </dsp:txBody>
      <dsp:txXfrm>
        <a:off x="4849422" y="4530206"/>
        <a:ext cx="1812829" cy="1125583"/>
      </dsp:txXfrm>
    </dsp:sp>
    <dsp:sp modelId="{2C1D81C3-C819-494F-AFCE-47ED5B06CEC0}">
      <dsp:nvSpPr>
        <dsp:cNvPr id="0" name=""/>
        <dsp:cNvSpPr/>
      </dsp:nvSpPr>
      <dsp:spPr>
        <a:xfrm>
          <a:off x="6906477" y="4296441"/>
          <a:ext cx="1882865" cy="119561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9B29E7-CBC4-4D04-8819-14779D611B0C}">
      <dsp:nvSpPr>
        <dsp:cNvPr id="0" name=""/>
        <dsp:cNvSpPr/>
      </dsp:nvSpPr>
      <dsp:spPr>
        <a:xfrm>
          <a:off x="7115685" y="4495188"/>
          <a:ext cx="1882865" cy="119561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400" kern="1200" dirty="0"/>
            <a:t>LAMA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400" kern="1200" dirty="0"/>
            <a:t>(</a:t>
          </a:r>
          <a:r>
            <a:rPr lang="es-CO" sz="1400" kern="1200" dirty="0" err="1"/>
            <a:t>Tiotropio</a:t>
          </a:r>
          <a:r>
            <a:rPr lang="es-CO" sz="1400" kern="1200" dirty="0"/>
            <a:t>)</a:t>
          </a:r>
          <a:endParaRPr lang="es-ES" sz="1400" kern="1200" dirty="0"/>
        </a:p>
      </dsp:txBody>
      <dsp:txXfrm>
        <a:off x="7150703" y="4530206"/>
        <a:ext cx="1812829" cy="112558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11F90D-5064-452C-A16C-B788D911A932}">
      <dsp:nvSpPr>
        <dsp:cNvPr id="0" name=""/>
        <dsp:cNvSpPr/>
      </dsp:nvSpPr>
      <dsp:spPr>
        <a:xfrm>
          <a:off x="0" y="258771"/>
          <a:ext cx="8358246" cy="7195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3000" kern="1200" dirty="0"/>
            <a:t>Monoterapia</a:t>
          </a:r>
          <a:endParaRPr lang="es-ES" sz="3000" kern="1200" dirty="0"/>
        </a:p>
      </dsp:txBody>
      <dsp:txXfrm>
        <a:off x="35125" y="293896"/>
        <a:ext cx="8287996" cy="649299"/>
      </dsp:txXfrm>
    </dsp:sp>
    <dsp:sp modelId="{DCE042FC-E069-458D-9346-A83C9387FB1D}">
      <dsp:nvSpPr>
        <dsp:cNvPr id="0" name=""/>
        <dsp:cNvSpPr/>
      </dsp:nvSpPr>
      <dsp:spPr>
        <a:xfrm>
          <a:off x="0" y="978321"/>
          <a:ext cx="8358246" cy="7296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5374" tIns="38100" rIns="213360" bIns="38100" numCol="1" spcCol="1270" anchor="t" anchorCtr="0">
          <a:noAutofit/>
        </a:bodyPr>
        <a:lstStyle/>
        <a:p>
          <a:pPr marL="228600" lvl="1" indent="-228600" algn="just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2300" kern="1200" dirty="0" err="1"/>
            <a:t>Broncodilatador</a:t>
          </a:r>
          <a:r>
            <a:rPr lang="es-ES" sz="2300" kern="1200" dirty="0"/>
            <a:t> de acción prolongada está indicada en aquellos pacientes sintomáticos que requieren tratamiento regular</a:t>
          </a:r>
        </a:p>
      </dsp:txBody>
      <dsp:txXfrm>
        <a:off x="0" y="978321"/>
        <a:ext cx="8358246" cy="729675"/>
      </dsp:txXfrm>
    </dsp:sp>
    <dsp:sp modelId="{AE72E5AC-FE5D-4B0E-A11E-64B78F926AE6}">
      <dsp:nvSpPr>
        <dsp:cNvPr id="0" name=""/>
        <dsp:cNvSpPr/>
      </dsp:nvSpPr>
      <dsp:spPr>
        <a:xfrm>
          <a:off x="0" y="1707996"/>
          <a:ext cx="8358246" cy="7195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3000" kern="1200" dirty="0"/>
            <a:t>Terapia doble</a:t>
          </a:r>
          <a:endParaRPr lang="es-ES" sz="3000" kern="1200" dirty="0"/>
        </a:p>
      </dsp:txBody>
      <dsp:txXfrm>
        <a:off x="35125" y="1743121"/>
        <a:ext cx="8287996" cy="649299"/>
      </dsp:txXfrm>
    </dsp:sp>
    <dsp:sp modelId="{EF1F06CC-DBC6-4B85-BF58-441B01059027}">
      <dsp:nvSpPr>
        <dsp:cNvPr id="0" name=""/>
        <dsp:cNvSpPr/>
      </dsp:nvSpPr>
      <dsp:spPr>
        <a:xfrm>
          <a:off x="0" y="2427546"/>
          <a:ext cx="8358246" cy="7917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5374" tIns="38100" rIns="213360" bIns="38100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CO" sz="2300" kern="1200" dirty="0"/>
            <a:t>LABA + LAMA (</a:t>
          </a:r>
          <a:r>
            <a:rPr lang="es-CO" sz="2300" kern="1200" dirty="0" err="1"/>
            <a:t>Tiotropio</a:t>
          </a:r>
          <a:r>
            <a:rPr lang="es-CO" sz="2300" kern="1200" dirty="0"/>
            <a:t>)</a:t>
          </a:r>
          <a:endParaRPr lang="es-ES" sz="2300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CO" sz="2300" kern="1200" dirty="0"/>
            <a:t>LABA + EI (</a:t>
          </a:r>
          <a:r>
            <a:rPr lang="es-CO" sz="2300" kern="1200" dirty="0" err="1"/>
            <a:t>Budesonida</a:t>
          </a:r>
          <a:r>
            <a:rPr lang="es-CO" sz="2300" kern="1200" dirty="0"/>
            <a:t>/</a:t>
          </a:r>
          <a:r>
            <a:rPr lang="es-CO" sz="2300" kern="1200" dirty="0" err="1"/>
            <a:t>Formoterol</a:t>
          </a:r>
          <a:r>
            <a:rPr lang="es-CO" sz="2300" kern="1200" dirty="0"/>
            <a:t>) (</a:t>
          </a:r>
          <a:r>
            <a:rPr lang="es-CO" sz="2300" kern="1200" dirty="0" err="1"/>
            <a:t>Fluticasona</a:t>
          </a:r>
          <a:r>
            <a:rPr lang="es-CO" sz="2300" kern="1200" dirty="0"/>
            <a:t>/</a:t>
          </a:r>
          <a:r>
            <a:rPr lang="es-CO" sz="2300" kern="1200" dirty="0" err="1"/>
            <a:t>Salmeterol</a:t>
          </a:r>
          <a:r>
            <a:rPr lang="es-CO" sz="2300" kern="1200" dirty="0"/>
            <a:t>)</a:t>
          </a:r>
          <a:endParaRPr lang="es-ES" sz="2300" kern="1200" dirty="0"/>
        </a:p>
      </dsp:txBody>
      <dsp:txXfrm>
        <a:off x="0" y="2427546"/>
        <a:ext cx="8358246" cy="791774"/>
      </dsp:txXfrm>
    </dsp:sp>
    <dsp:sp modelId="{E4B4185B-204A-4EE9-8AE5-87F18CAB8754}">
      <dsp:nvSpPr>
        <dsp:cNvPr id="0" name=""/>
        <dsp:cNvSpPr/>
      </dsp:nvSpPr>
      <dsp:spPr>
        <a:xfrm>
          <a:off x="0" y="3219321"/>
          <a:ext cx="8358246" cy="7195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3000" kern="1200" dirty="0"/>
            <a:t>Terapia triple</a:t>
          </a:r>
          <a:endParaRPr lang="es-ES" sz="3000" kern="1200" dirty="0"/>
        </a:p>
      </dsp:txBody>
      <dsp:txXfrm>
        <a:off x="35125" y="3254446"/>
        <a:ext cx="8287996" cy="649299"/>
      </dsp:txXfrm>
    </dsp:sp>
    <dsp:sp modelId="{D4A2A9D2-DCFE-4C36-B29D-71CC4558E392}">
      <dsp:nvSpPr>
        <dsp:cNvPr id="0" name=""/>
        <dsp:cNvSpPr/>
      </dsp:nvSpPr>
      <dsp:spPr>
        <a:xfrm>
          <a:off x="0" y="3938871"/>
          <a:ext cx="8358246" cy="7296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5374" tIns="38100" rIns="213360" bIns="38100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CO" sz="2300" kern="1200" dirty="0"/>
            <a:t>LABA + EI + </a:t>
          </a:r>
          <a:r>
            <a:rPr lang="es-CO" sz="2300" kern="1200" dirty="0" err="1"/>
            <a:t>Tiotropio</a:t>
          </a:r>
          <a:r>
            <a:rPr lang="es-CO" sz="2300" kern="1200" dirty="0"/>
            <a:t> (</a:t>
          </a:r>
          <a:r>
            <a:rPr lang="es-CO" sz="2300" kern="1200" dirty="0" err="1"/>
            <a:t>Budesonida</a:t>
          </a:r>
          <a:r>
            <a:rPr lang="es-CO" sz="2300" kern="1200" dirty="0"/>
            <a:t>/</a:t>
          </a:r>
          <a:r>
            <a:rPr lang="es-CO" sz="2300" kern="1200" dirty="0" err="1"/>
            <a:t>Formoterol</a:t>
          </a:r>
          <a:r>
            <a:rPr lang="es-CO" sz="2300" kern="1200" dirty="0"/>
            <a:t>)  (</a:t>
          </a:r>
          <a:r>
            <a:rPr lang="es-CO" sz="2300" kern="1200" dirty="0" err="1"/>
            <a:t>Fluticasona</a:t>
          </a:r>
          <a:r>
            <a:rPr lang="es-CO" sz="2300" kern="1200" dirty="0"/>
            <a:t>/ </a:t>
          </a:r>
          <a:r>
            <a:rPr lang="es-CO" sz="2300" kern="1200" dirty="0" err="1"/>
            <a:t>Salmeterol</a:t>
          </a:r>
          <a:r>
            <a:rPr lang="es-CO" sz="2300" kern="1200" dirty="0"/>
            <a:t>)</a:t>
          </a:r>
          <a:endParaRPr lang="es-ES" sz="2300" kern="1200" dirty="0"/>
        </a:p>
      </dsp:txBody>
      <dsp:txXfrm>
        <a:off x="0" y="3938871"/>
        <a:ext cx="8358246" cy="729675"/>
      </dsp:txXfrm>
    </dsp:sp>
    <dsp:sp modelId="{46999B7D-32B5-48CC-B982-B34A99384DBB}">
      <dsp:nvSpPr>
        <dsp:cNvPr id="0" name=""/>
        <dsp:cNvSpPr/>
      </dsp:nvSpPr>
      <dsp:spPr>
        <a:xfrm>
          <a:off x="0" y="4668546"/>
          <a:ext cx="8358246" cy="7195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3000" kern="1200" dirty="0"/>
            <a:t>EPOC con exacerbaciones infecciosas frecuentes</a:t>
          </a:r>
          <a:endParaRPr lang="es-ES" sz="3000" kern="1200" dirty="0"/>
        </a:p>
      </dsp:txBody>
      <dsp:txXfrm>
        <a:off x="35125" y="4703671"/>
        <a:ext cx="8287996" cy="649299"/>
      </dsp:txXfrm>
    </dsp:sp>
    <dsp:sp modelId="{AE01506E-2012-4571-A819-ACA036930C44}">
      <dsp:nvSpPr>
        <dsp:cNvPr id="0" name=""/>
        <dsp:cNvSpPr/>
      </dsp:nvSpPr>
      <dsp:spPr>
        <a:xfrm>
          <a:off x="0" y="5388096"/>
          <a:ext cx="8358246" cy="496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5374" tIns="38100" rIns="213360" bIns="38100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CO" sz="2300" kern="1200" dirty="0"/>
            <a:t>Profilaxis con </a:t>
          </a:r>
          <a:r>
            <a:rPr lang="es-CO" sz="2300" kern="1200" dirty="0" err="1"/>
            <a:t>Moxifloxacina</a:t>
          </a:r>
          <a:r>
            <a:rPr lang="es-CO" sz="2300" kern="1200" dirty="0"/>
            <a:t> (Pulsos c/8 </a:t>
          </a:r>
          <a:r>
            <a:rPr lang="es-CO" sz="2300" kern="1200" dirty="0" err="1"/>
            <a:t>sem</a:t>
          </a:r>
          <a:r>
            <a:rPr lang="es-CO" sz="2300" kern="1200" dirty="0"/>
            <a:t>)</a:t>
          </a:r>
          <a:endParaRPr lang="es-ES" sz="2300" kern="1200" dirty="0"/>
        </a:p>
      </dsp:txBody>
      <dsp:txXfrm>
        <a:off x="0" y="5388096"/>
        <a:ext cx="8358246" cy="4968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B3416E-95C4-4E15-B287-26DC1E17E52F}">
      <dsp:nvSpPr>
        <dsp:cNvPr id="0" name=""/>
        <dsp:cNvSpPr/>
      </dsp:nvSpPr>
      <dsp:spPr>
        <a:xfrm>
          <a:off x="994" y="210374"/>
          <a:ext cx="3877116" cy="2326269"/>
        </a:xfrm>
        <a:prstGeom prst="rect">
          <a:avLst/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57150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b="1" kern="1200" dirty="0"/>
            <a:t>Enfermedades pulmonares</a:t>
          </a:r>
          <a:r>
            <a:rPr lang="es-ES" sz="2400" kern="1200" dirty="0"/>
            <a:t>: Neumonía, derrame pleural, neumotórax, TEP, obstrucción de la vía aérea alta, aspiración recurrente.</a:t>
          </a:r>
        </a:p>
      </dsp:txBody>
      <dsp:txXfrm>
        <a:off x="994" y="210374"/>
        <a:ext cx="3877116" cy="2326269"/>
      </dsp:txXfrm>
    </dsp:sp>
    <dsp:sp modelId="{084BFFC1-DE1A-4ED3-A9FE-244BDB2D4186}">
      <dsp:nvSpPr>
        <dsp:cNvPr id="0" name=""/>
        <dsp:cNvSpPr/>
      </dsp:nvSpPr>
      <dsp:spPr>
        <a:xfrm>
          <a:off x="4265821" y="210374"/>
          <a:ext cx="3877116" cy="2326269"/>
        </a:xfrm>
        <a:prstGeom prst="rect">
          <a:avLst/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57150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b="1" kern="1200" dirty="0"/>
            <a:t>Enfermedades no pulmonares</a:t>
          </a:r>
          <a:r>
            <a:rPr lang="es-ES" sz="2400" kern="1200" dirty="0"/>
            <a:t>: Arritmias cardiacas, cardiopatía isquémica, insuficiencia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kern="1200" dirty="0"/>
            <a:t>cardiaca, trastornos de ansiedad o pánico</a:t>
          </a:r>
        </a:p>
      </dsp:txBody>
      <dsp:txXfrm>
        <a:off x="4265821" y="210374"/>
        <a:ext cx="3877116" cy="2326269"/>
      </dsp:txXfrm>
    </dsp:sp>
    <dsp:sp modelId="{4D44EF8E-EABB-4657-9049-7A2C0802D166}">
      <dsp:nvSpPr>
        <dsp:cNvPr id="0" name=""/>
        <dsp:cNvSpPr/>
      </dsp:nvSpPr>
      <dsp:spPr>
        <a:xfrm>
          <a:off x="2133407" y="2924355"/>
          <a:ext cx="3877116" cy="2326269"/>
        </a:xfrm>
        <a:prstGeom prst="rect">
          <a:avLst/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57150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b="1" kern="1200" dirty="0"/>
            <a:t>Otros</a:t>
          </a:r>
          <a:r>
            <a:rPr lang="es-ES" sz="2400" kern="1200" dirty="0"/>
            <a:t>: Drogas tales como </a:t>
          </a:r>
          <a:r>
            <a:rPr lang="el-GR" sz="2400" kern="1200" dirty="0"/>
            <a:t>β </a:t>
          </a:r>
          <a:r>
            <a:rPr lang="es-ES" sz="2400" kern="1200" dirty="0"/>
            <a:t>bloqueantes no selectivos o sedantes.</a:t>
          </a:r>
        </a:p>
      </dsp:txBody>
      <dsp:txXfrm>
        <a:off x="2133407" y="2924355"/>
        <a:ext cx="3877116" cy="232626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#1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7515D9-61A8-4283-8FA8-64A5AE5AB38A}" type="datetimeFigureOut">
              <a:rPr lang="es-MX" smtClean="0"/>
              <a:pPr/>
              <a:t>24/10/2023</a:t>
            </a:fld>
            <a:endParaRPr lang="es-MX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4006AB-82C6-4269-B633-69A5321A72B4}" type="slidenum">
              <a:rPr lang="es-MX" smtClean="0"/>
              <a:pPr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9298801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O" dirty="0"/>
              <a:t>PREPOCOL </a:t>
            </a:r>
            <a:r>
              <a:rPr lang="es-CO" dirty="0" err="1"/>
              <a:t>encontro</a:t>
            </a:r>
            <a:r>
              <a:rPr lang="es-CO" dirty="0"/>
              <a:t> en individuos con </a:t>
            </a:r>
            <a:r>
              <a:rPr lang="es-CO" dirty="0" err="1"/>
              <a:t>exposicion</a:t>
            </a:r>
            <a:r>
              <a:rPr lang="es-CO" dirty="0"/>
              <a:t> al humo de </a:t>
            </a:r>
            <a:r>
              <a:rPr lang="es-CO" dirty="0" err="1"/>
              <a:t>lena</a:t>
            </a:r>
            <a:r>
              <a:rPr lang="es-CO" dirty="0"/>
              <a:t> ≥ 10 anos un mayor riesgo de desarrollo de EPOC.</a:t>
            </a:r>
          </a:p>
          <a:p>
            <a:r>
              <a:rPr lang="es-CO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Antecedente de tuberculosis: </a:t>
            </a:r>
            <a:r>
              <a:rPr lang="es-CO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Datos del estudio PLATINO muestran una prevalencia de EPOC de 30.7% entre los individuos con historia de tuberculosis en </a:t>
            </a:r>
            <a:r>
              <a:rPr lang="es-CO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comparacion</a:t>
            </a:r>
            <a:r>
              <a:rPr lang="es-CO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 13% entre aquellos sin historia previa21.</a:t>
            </a:r>
          </a:p>
          <a:p>
            <a:r>
              <a:rPr lang="es-CO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Los eventos respiratorios que ocurren en etapas tempranas de la vida limitan el desarrollo del</a:t>
            </a:r>
          </a:p>
          <a:p>
            <a:r>
              <a:rPr lang="es-CO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aparato respiratorio y la </a:t>
            </a:r>
            <a:r>
              <a:rPr lang="es-CO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funcion</a:t>
            </a:r>
            <a:r>
              <a:rPr lang="es-CO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pulmonar y son un factor de riesgo independiente para la EPOC.</a:t>
            </a:r>
          </a:p>
          <a:p>
            <a:r>
              <a:rPr lang="es-CO" sz="1200" b="1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ontaminación</a:t>
            </a:r>
            <a:r>
              <a:rPr lang="es-CO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ambiental y exposición laboral: </a:t>
            </a:r>
            <a:r>
              <a:rPr lang="es-CO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</a:t>
            </a:r>
            <a:r>
              <a:rPr lang="es-CO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exposicion</a:t>
            </a:r>
            <a:r>
              <a:rPr lang="es-CO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 gases24, vapores o polvos</a:t>
            </a:r>
          </a:p>
          <a:p>
            <a:r>
              <a:rPr lang="es-CO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organicos</a:t>
            </a:r>
            <a:r>
              <a:rPr lang="es-CO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 </a:t>
            </a:r>
            <a:r>
              <a:rPr lang="es-CO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inorganicos</a:t>
            </a:r>
            <a:r>
              <a:rPr lang="es-CO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derivados de procesos industriales, </a:t>
            </a:r>
            <a:r>
              <a:rPr lang="es-CO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combustion</a:t>
            </a:r>
            <a:r>
              <a:rPr lang="es-CO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motores o calefacciones</a:t>
            </a:r>
          </a:p>
          <a:p>
            <a:r>
              <a:rPr lang="es-CO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constituyen un factor de riesgo para la </a:t>
            </a:r>
            <a:r>
              <a:rPr lang="es-CO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exacerbacion</a:t>
            </a:r>
            <a:r>
              <a:rPr lang="es-CO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la EPOC</a:t>
            </a:r>
          </a:p>
          <a:p>
            <a:r>
              <a:rPr lang="es-CO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Déficit de </a:t>
            </a:r>
            <a:r>
              <a:rPr lang="es-CO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α</a:t>
            </a:r>
            <a:r>
              <a:rPr lang="es-CO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1-antitripsina: </a:t>
            </a:r>
            <a:r>
              <a:rPr lang="es-CO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Los individuos con </a:t>
            </a:r>
            <a:r>
              <a:rPr lang="es-CO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deficit</a:t>
            </a:r>
            <a:r>
              <a:rPr lang="es-CO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α1-antitripsina y fumadores desarrollan</a:t>
            </a:r>
          </a:p>
          <a:p>
            <a:r>
              <a:rPr lang="es-CO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enfisema precozmente25. Esta enzima tiene una </a:t>
            </a:r>
            <a:r>
              <a:rPr lang="es-CO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participacion</a:t>
            </a:r>
            <a:r>
              <a:rPr lang="es-CO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importante en la </a:t>
            </a:r>
            <a:r>
              <a:rPr lang="es-CO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proteccion</a:t>
            </a:r>
            <a:r>
              <a:rPr lang="es-CO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las</a:t>
            </a:r>
          </a:p>
          <a:p>
            <a:r>
              <a:rPr lang="es-CO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estructuras pulmonares como inhibidora de las proteasas.</a:t>
            </a:r>
          </a:p>
          <a:p>
            <a:r>
              <a:rPr lang="es-CO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Género: </a:t>
            </a:r>
            <a:r>
              <a:rPr lang="es-CO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Existen diferencias de genero en la EPOC27 y algunos estudios sugieren una mayor susceptibilidad</a:t>
            </a:r>
          </a:p>
          <a:p>
            <a:r>
              <a:rPr lang="es-CO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 mujeres, aunque los datos no son concluyentes.</a:t>
            </a:r>
            <a:endParaRPr lang="es-CO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4006AB-82C6-4269-B633-69A5321A72B4}" type="slidenum">
              <a:rPr lang="es-MX" smtClean="0"/>
              <a:pPr/>
              <a:t>6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9041689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O" dirty="0"/>
              <a:t>ESPIROMETRICO  (VEF1/CVF) &lt; 0.70 después de administración de un broncodilatador inhalado, generalmente un s2 adrenérgico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4006AB-82C6-4269-B633-69A5321A72B4}" type="slidenum">
              <a:rPr lang="es-MX" smtClean="0"/>
              <a:pPr/>
              <a:t>11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830737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4006AB-82C6-4269-B633-69A5321A72B4}" type="slidenum">
              <a:rPr lang="es-MX" smtClean="0"/>
              <a:pPr/>
              <a:t>13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0146584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s-ES" dirty="0"/>
              <a:t>Indicar tratamiento progresivo y escalonado, en el mismo sentido que la enfermedad progresa.</a:t>
            </a:r>
          </a:p>
          <a:p>
            <a:r>
              <a:rPr lang="es-ES" dirty="0"/>
              <a:t>• Las medidas generales y de prevención (educación, cesación tabáquica, vacunación, apoyo nutricional, actividad física) se recomiendan </a:t>
            </a:r>
          </a:p>
          <a:p>
            <a:r>
              <a:rPr lang="es-ES" dirty="0"/>
              <a:t>en todos los pacientes con EPOC.</a:t>
            </a:r>
          </a:p>
          <a:p>
            <a:endParaRPr lang="es-CO" dirty="0"/>
          </a:p>
          <a:p>
            <a:r>
              <a:rPr lang="es-ES" dirty="0"/>
              <a:t>El tratamiento de la </a:t>
            </a:r>
            <a:r>
              <a:rPr lang="es-ES" dirty="0" err="1"/>
              <a:t>epoC</a:t>
            </a:r>
            <a:r>
              <a:rPr lang="es-ES" dirty="0"/>
              <a:t> se realiza en forma progresiva y escalonada de acuerdo a la gravedad de la enfermedad y puede ser modificado en función de la respuesta al mismo. La Figura 4 muestra </a:t>
            </a:r>
          </a:p>
          <a:p>
            <a:r>
              <a:rPr lang="es-ES" dirty="0"/>
              <a:t>el esquema general del tratamiento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6F739-99F8-42B2-8408-B2E706817623}" type="slidenum">
              <a:rPr lang="es-ES" smtClean="0"/>
              <a:pPr/>
              <a:t>16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885761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B473F-BAD9-4E9A-9314-A8478EE0F469}" type="datetimeFigureOut">
              <a:rPr lang="es-MX" smtClean="0"/>
              <a:pPr/>
              <a:t>24/10/2023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4B3ED-894D-4543-9CE0-5769FE768251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B473F-BAD9-4E9A-9314-A8478EE0F469}" type="datetimeFigureOut">
              <a:rPr lang="es-MX" smtClean="0"/>
              <a:pPr/>
              <a:t>24/10/2023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4B3ED-894D-4543-9CE0-5769FE768251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B473F-BAD9-4E9A-9314-A8478EE0F469}" type="datetimeFigureOut">
              <a:rPr lang="es-MX" smtClean="0"/>
              <a:pPr/>
              <a:t>24/10/2023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4B3ED-894D-4543-9CE0-5769FE768251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B473F-BAD9-4E9A-9314-A8478EE0F469}" type="datetimeFigureOut">
              <a:rPr lang="es-MX" smtClean="0"/>
              <a:pPr/>
              <a:t>24/10/2023</a:t>
            </a:fld>
            <a:endParaRPr lang="es-MX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4B3ED-894D-4543-9CE0-5769FE768251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B473F-BAD9-4E9A-9314-A8478EE0F469}" type="datetimeFigureOut">
              <a:rPr lang="es-MX" smtClean="0"/>
              <a:pPr/>
              <a:t>24/10/2023</a:t>
            </a:fld>
            <a:endParaRPr lang="es-MX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4B3ED-894D-4543-9CE0-5769FE768251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B473F-BAD9-4E9A-9314-A8478EE0F469}" type="datetimeFigureOut">
              <a:rPr lang="es-MX" smtClean="0"/>
              <a:pPr/>
              <a:t>24/10/2023</a:t>
            </a:fld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4B3ED-894D-4543-9CE0-5769FE768251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B473F-BAD9-4E9A-9314-A8478EE0F469}" type="datetimeFigureOut">
              <a:rPr lang="es-MX" smtClean="0"/>
              <a:pPr/>
              <a:t>24/10/2023</a:t>
            </a:fld>
            <a:endParaRPr lang="es-MX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4B3ED-894D-4543-9CE0-5769FE768251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B473F-BAD9-4E9A-9314-A8478EE0F469}" type="datetimeFigureOut">
              <a:rPr lang="es-MX" smtClean="0"/>
              <a:pPr/>
              <a:t>24/10/2023</a:t>
            </a:fld>
            <a:endParaRPr lang="es-MX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4B3ED-894D-4543-9CE0-5769FE768251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B473F-BAD9-4E9A-9314-A8478EE0F469}" type="datetimeFigureOut">
              <a:rPr lang="es-MX" smtClean="0"/>
              <a:pPr/>
              <a:t>24/10/2023</a:t>
            </a:fld>
            <a:endParaRPr lang="es-MX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4B3ED-894D-4543-9CE0-5769FE768251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B473F-BAD9-4E9A-9314-A8478EE0F469}" type="datetimeFigureOut">
              <a:rPr lang="es-MX" smtClean="0"/>
              <a:pPr/>
              <a:t>24/10/2023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4B3ED-894D-4543-9CE0-5769FE768251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B473F-BAD9-4E9A-9314-A8478EE0F469}" type="datetimeFigureOut">
              <a:rPr lang="es-MX" smtClean="0"/>
              <a:pPr/>
              <a:t>24/10/2023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4B3ED-894D-4543-9CE0-5769FE768251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7B473F-BAD9-4E9A-9314-A8478EE0F469}" type="datetimeFigureOut">
              <a:rPr lang="es-MX" smtClean="0"/>
              <a:pPr/>
              <a:t>24/10/2023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4B3ED-894D-4543-9CE0-5769FE768251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microsoft.com/office/2007/relationships/hdphoto" Target="../media/hdphoto2.wdp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http://3.bp.blogspot.com/-hOztcOPRX7c/Tp3MtLSG1aI/AAAAAAAAAXc/UIbGkVI_BUQ/s1600/DibujoAnestesiaInfantil.jpg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179512" y="836712"/>
            <a:ext cx="8736387" cy="5192614"/>
          </a:xfrm>
          <a:prstGeom prst="rect">
            <a:avLst/>
          </a:prstGeom>
          <a:noFill/>
        </p:spPr>
      </p:pic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395536" y="1196752"/>
            <a:ext cx="8060432" cy="2118097"/>
          </a:xfrm>
        </p:spPr>
        <p:txBody>
          <a:bodyPr>
            <a:normAutofit/>
          </a:bodyPr>
          <a:lstStyle/>
          <a:p>
            <a:r>
              <a:rPr lang="es-MX" sz="4800" b="1" dirty="0">
                <a:solidFill>
                  <a:schemeClr val="accent1">
                    <a:lumMod val="75000"/>
                  </a:schemeClr>
                </a:solidFill>
              </a:rPr>
              <a:t>ENFERMEDAD PULMONAR OBSTRUCTIVA CRÓNICA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s-MX" sz="3600" b="1" dirty="0"/>
              <a:t>Carolina  Rosero Botina </a:t>
            </a:r>
          </a:p>
          <a:p>
            <a:r>
              <a:rPr lang="es-MX" sz="3600" b="1" dirty="0"/>
              <a:t>Médica de Urgencias Clínica las Lajas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70" name="Picture 6" descr="http://3.bp.blogspot.com/-J3TIwNPiJj8/UWGjNz9AhRI/AAAAAAAAAIc/ACtq3BjWO1c/s1600/epoc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10185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76" b="4204"/>
          <a:stretch/>
        </p:blipFill>
        <p:spPr bwMode="auto">
          <a:xfrm>
            <a:off x="7092279" y="2564904"/>
            <a:ext cx="2051721" cy="41597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11560" y="260648"/>
            <a:ext cx="6275040" cy="922114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s-CO" b="1" dirty="0"/>
              <a:t>EPOC 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3528" y="1700808"/>
            <a:ext cx="6840760" cy="4896544"/>
          </a:xfrm>
          <a:ln w="762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es-CO" sz="2400" i="1" dirty="0"/>
              <a:t>Es una enfermedad prevenible y tratable, con afectación sistémica extra-pulmonar. El componente pulmonar se caracteriza por una limitación al flujo de aire que no es completamente reversible, es por lo general progresiva y se asocia con una respuesta inflamatoria pulmonar anómala a partículas o gases nocivos.</a:t>
            </a:r>
          </a:p>
          <a:p>
            <a:pPr marL="0" indent="0" algn="ctr">
              <a:buNone/>
            </a:pPr>
            <a:endParaRPr lang="es-CO" sz="2400" i="1" dirty="0"/>
          </a:p>
          <a:p>
            <a:pPr marL="0" indent="0" algn="ctr">
              <a:buNone/>
            </a:pPr>
            <a:r>
              <a:rPr lang="es-CO" sz="2400" i="1" dirty="0"/>
              <a:t>La limitación se debe a la afectación de las pequeñas vías aéreas (</a:t>
            </a:r>
            <a:r>
              <a:rPr lang="es-CO" sz="2400" b="1" i="1" dirty="0"/>
              <a:t>BRONQUITIS</a:t>
            </a:r>
            <a:r>
              <a:rPr lang="es-CO" sz="2400" i="1" dirty="0"/>
              <a:t>) y la destrucción parenquimatosa (</a:t>
            </a:r>
            <a:r>
              <a:rPr lang="es-CO" sz="2400" b="1" i="1" dirty="0"/>
              <a:t>ENFISEMA</a:t>
            </a:r>
            <a:r>
              <a:rPr lang="es-CO" sz="2400" i="1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6307663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254637" y="620688"/>
            <a:ext cx="388843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</a:pPr>
            <a:r>
              <a:rPr lang="es-CO" sz="2800" dirty="0">
                <a:solidFill>
                  <a:prstClr val="black"/>
                </a:solidFill>
              </a:rPr>
              <a:t>La EPOC es una enfermedad inflamatoria que afecta la vía aérea, los alvéolos y la circulación pulmonar. </a:t>
            </a:r>
          </a:p>
        </p:txBody>
      </p:sp>
      <p:sp>
        <p:nvSpPr>
          <p:cNvPr id="5" name="4 Rectángulo"/>
          <p:cNvSpPr/>
          <p:nvPr/>
        </p:nvSpPr>
        <p:spPr>
          <a:xfrm>
            <a:off x="564372" y="3573016"/>
            <a:ext cx="8256099" cy="150810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CO" sz="2300" dirty="0"/>
              <a:t>La inflamación crónica produce: engrosamiento de la pared bronquial con disminución de calibre y destrucción alveolar con agrandamiento de los espacios aéreos y pérdida de los anclajes bronquiales.</a:t>
            </a:r>
          </a:p>
        </p:txBody>
      </p:sp>
      <p:sp>
        <p:nvSpPr>
          <p:cNvPr id="7" name="6 Rectángulo"/>
          <p:cNvSpPr/>
          <p:nvPr/>
        </p:nvSpPr>
        <p:spPr>
          <a:xfrm>
            <a:off x="492365" y="5301208"/>
            <a:ext cx="8329814" cy="115416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CO" sz="2300" dirty="0"/>
              <a:t>Las consecuencias funcionales son obstrucción al flujo aéreo, colapso espiratorio del árbol bronquial y pérdida del retroceso elástico.</a:t>
            </a:r>
          </a:p>
        </p:txBody>
      </p:sp>
      <p:sp>
        <p:nvSpPr>
          <p:cNvPr id="8" name="AutoShape 2" descr="https://encrypted-tbn3.gstatic.com/images?q=tbn:ANd9GcRJORcMKpFNFy3AJTKAyjY4U3iXa9C9FrijjkgntCtaipaatBsYBQ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793"/>
          <a:stretch/>
        </p:blipFill>
        <p:spPr bwMode="auto">
          <a:xfrm>
            <a:off x="4480933" y="7937"/>
            <a:ext cx="4512261" cy="321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83839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15" t="9024" r="8076"/>
          <a:stretch/>
        </p:blipFill>
        <p:spPr bwMode="auto">
          <a:xfrm>
            <a:off x="2516510" y="3182459"/>
            <a:ext cx="4149823" cy="3675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1540204" y="2108568"/>
            <a:ext cx="5905323" cy="369332"/>
          </a:xfrm>
          <a:prstGeom prst="rect">
            <a:avLst/>
          </a:prstGeom>
          <a:ln w="38100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CO" dirty="0"/>
              <a:t>Gran MM. importante impacto socio-</a:t>
            </a:r>
            <a:r>
              <a:rPr lang="es-CO" dirty="0" err="1"/>
              <a:t>economico</a:t>
            </a:r>
            <a:endParaRPr lang="es-CO" dirty="0"/>
          </a:p>
        </p:txBody>
      </p:sp>
      <p:sp>
        <p:nvSpPr>
          <p:cNvPr id="3" name="2 Rectángulo"/>
          <p:cNvSpPr/>
          <p:nvPr/>
        </p:nvSpPr>
        <p:spPr>
          <a:xfrm>
            <a:off x="2319399" y="2605554"/>
            <a:ext cx="4346934" cy="369332"/>
          </a:xfrm>
          <a:prstGeom prst="rect">
            <a:avLst/>
          </a:prstGeom>
          <a:ln w="38100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CO" dirty="0"/>
              <a:t>Es la 4ta causa mortalidad mundial</a:t>
            </a:r>
          </a:p>
        </p:txBody>
      </p:sp>
      <p:sp>
        <p:nvSpPr>
          <p:cNvPr id="4" name="3 Rectángulo"/>
          <p:cNvSpPr/>
          <p:nvPr/>
        </p:nvSpPr>
        <p:spPr>
          <a:xfrm>
            <a:off x="993304" y="1592090"/>
            <a:ext cx="6696744" cy="369332"/>
          </a:xfrm>
          <a:prstGeom prst="rect">
            <a:avLst/>
          </a:prstGeom>
          <a:ln w="38100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CO" dirty="0"/>
              <a:t>Aumenta con la edad y es mayor en hombres que en mujeres.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971600" y="372864"/>
            <a:ext cx="7092280" cy="769441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CO" sz="4400" b="1" dirty="0"/>
              <a:t>EPIDEMIOLOGIA </a:t>
            </a:r>
          </a:p>
        </p:txBody>
      </p:sp>
    </p:spTree>
    <p:extLst>
      <p:ext uri="{BB962C8B-B14F-4D97-AF65-F5344CB8AC3E}">
        <p14:creationId xmlns:p14="http://schemas.microsoft.com/office/powerpoint/2010/main" val="18948398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3500" y="4195539"/>
            <a:ext cx="4000500" cy="265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864096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s-CO" dirty="0"/>
              <a:t>FACTORES DE RIESGO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95536" y="2614151"/>
            <a:ext cx="8229600" cy="4055209"/>
          </a:xfrm>
        </p:spPr>
        <p:txBody>
          <a:bodyPr>
            <a:normAutofit/>
          </a:bodyPr>
          <a:lstStyle/>
          <a:p>
            <a:r>
              <a:rPr lang="es-CO" sz="2800" dirty="0"/>
              <a:t>La exposición a biomasa</a:t>
            </a:r>
          </a:p>
          <a:p>
            <a:r>
              <a:rPr lang="es-CO" sz="2800" dirty="0"/>
              <a:t>Contaminación ambiental y exposición laboral </a:t>
            </a:r>
          </a:p>
          <a:p>
            <a:r>
              <a:rPr lang="es-CO" sz="2800" dirty="0"/>
              <a:t>Antecedente de tuberculosis (prevalencia de EPOC de 30.7%)</a:t>
            </a:r>
          </a:p>
          <a:p>
            <a:r>
              <a:rPr lang="es-CO" sz="2800" dirty="0"/>
              <a:t>Enfermedades respiratorias </a:t>
            </a:r>
            <a:r>
              <a:rPr lang="es-CO" sz="2800" dirty="0">
                <a:solidFill>
                  <a:schemeClr val="bg1"/>
                </a:solidFill>
              </a:rPr>
              <a:t>en la infancia.</a:t>
            </a:r>
          </a:p>
          <a:p>
            <a:r>
              <a:rPr lang="es-CO" sz="2800" dirty="0"/>
              <a:t>Déficit de α1-antitripsina</a:t>
            </a:r>
          </a:p>
          <a:p>
            <a:r>
              <a:rPr lang="es-CO" sz="2800" dirty="0"/>
              <a:t>Factores genéticos </a:t>
            </a:r>
          </a:p>
          <a:p>
            <a:r>
              <a:rPr lang="es-CO" sz="2800" dirty="0"/>
              <a:t>Género</a:t>
            </a:r>
          </a:p>
        </p:txBody>
      </p:sp>
      <p:sp>
        <p:nvSpPr>
          <p:cNvPr id="4" name="3 Rectángulo"/>
          <p:cNvSpPr/>
          <p:nvPr/>
        </p:nvSpPr>
        <p:spPr>
          <a:xfrm>
            <a:off x="1547664" y="1484784"/>
            <a:ext cx="6264696" cy="95410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CO" sz="2800" dirty="0"/>
              <a:t>El principal factor de riesgo para la EPOC es el </a:t>
            </a:r>
            <a:r>
              <a:rPr lang="es-CO" sz="2800" b="1" dirty="0"/>
              <a:t>tabaquismo</a:t>
            </a:r>
            <a:r>
              <a:rPr lang="es-CO" sz="28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6561749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s-CO" dirty="0"/>
              <a:t>CUADRO CLINICO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1988840"/>
            <a:ext cx="6707088" cy="3312368"/>
          </a:xfrm>
        </p:spPr>
        <p:txBody>
          <a:bodyPr>
            <a:normAutofit/>
          </a:bodyPr>
          <a:lstStyle/>
          <a:p>
            <a:r>
              <a:rPr lang="es-CO" b="1" dirty="0"/>
              <a:t>DISNEA: </a:t>
            </a:r>
            <a:r>
              <a:rPr lang="es-CO" dirty="0"/>
              <a:t>progresiva, persistente que empeora con el esfuerzo</a:t>
            </a:r>
          </a:p>
          <a:p>
            <a:r>
              <a:rPr lang="es-CO" b="1" dirty="0"/>
              <a:t>TOS</a:t>
            </a:r>
          </a:p>
          <a:p>
            <a:r>
              <a:rPr lang="es-CO" b="1" dirty="0"/>
              <a:t>EXPECTORACIÓN</a:t>
            </a:r>
            <a:endParaRPr lang="es-CO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2282" y="3645024"/>
            <a:ext cx="2491184" cy="28936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60820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32656"/>
            <a:ext cx="8822682" cy="6336704"/>
          </a:xfrm>
          <a:prstGeom prst="rect">
            <a:avLst/>
          </a:prstGeom>
          <a:noFill/>
          <a:ln w="57150">
            <a:solidFill>
              <a:schemeClr val="accent3">
                <a:lumMod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04796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3548316"/>
            <a:ext cx="2638425" cy="339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179512" y="188640"/>
            <a:ext cx="5332040" cy="3416320"/>
          </a:xfrm>
          <a:prstGeom prst="rect">
            <a:avLst/>
          </a:prstGeom>
          <a:ln w="5715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CO" sz="2400" b="1" dirty="0">
                <a:latin typeface="Arial"/>
              </a:rPr>
              <a:t>"</a:t>
            </a:r>
            <a:r>
              <a:rPr lang="es-CO" sz="2400" b="1" i="1" dirty="0">
                <a:solidFill>
                  <a:schemeClr val="accent1">
                    <a:lumMod val="75000"/>
                  </a:schemeClr>
                </a:solidFill>
                <a:latin typeface="Arial"/>
              </a:rPr>
              <a:t>abotagados azules</a:t>
            </a:r>
            <a:r>
              <a:rPr lang="es-CO" sz="2400" dirty="0">
                <a:latin typeface="Arial"/>
              </a:rPr>
              <a:t>" pacientes cianóticos con edema y la congestión de las conjuntivas, el aumento de peso, los signos de hipertensión pulmonar (ingurgitación yugular, hepatomegalia), el edema de miembros inferiores, la tos con expectoración, cefalea y la confusión al despertar. </a:t>
            </a:r>
          </a:p>
        </p:txBody>
      </p:sp>
      <p:sp>
        <p:nvSpPr>
          <p:cNvPr id="6" name="5 Rectángulo"/>
          <p:cNvSpPr/>
          <p:nvPr/>
        </p:nvSpPr>
        <p:spPr>
          <a:xfrm>
            <a:off x="4355976" y="3720272"/>
            <a:ext cx="4608512" cy="3046988"/>
          </a:xfrm>
          <a:prstGeom prst="rect">
            <a:avLst/>
          </a:prstGeom>
          <a:ln w="57150">
            <a:solidFill>
              <a:srgbClr val="9D135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CO" sz="2400" dirty="0">
                <a:latin typeface="Arial"/>
              </a:rPr>
              <a:t>"</a:t>
            </a:r>
            <a:r>
              <a:rPr lang="es-CO" sz="2400" b="1" i="1" dirty="0">
                <a:solidFill>
                  <a:schemeClr val="accent2">
                    <a:lumMod val="75000"/>
                  </a:schemeClr>
                </a:solidFill>
                <a:latin typeface="Arial"/>
              </a:rPr>
              <a:t>sopladores rosados</a:t>
            </a:r>
            <a:r>
              <a:rPr lang="es-CO" sz="2400" dirty="0">
                <a:latin typeface="Arial"/>
              </a:rPr>
              <a:t>"  pacientes colorados con disnea, el aumento de la frecuencia respiratoria, el uso de los músculos accesorios de la respiración, la pérdida de peso y los cuadros de depresión e insomnio. </a:t>
            </a:r>
            <a:endParaRPr lang="es-CO" sz="2400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22870"/>
            <a:ext cx="2924944" cy="3454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4922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5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84" t="27500" r="24218" b="50000"/>
          <a:stretch/>
        </p:blipFill>
        <p:spPr bwMode="auto">
          <a:xfrm>
            <a:off x="467544" y="764704"/>
            <a:ext cx="8136904" cy="4824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23697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92696" y="0"/>
            <a:ext cx="8229600" cy="1143000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s-CO" dirty="0"/>
              <a:t>DIAGNOSTICO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7496" y="3729500"/>
            <a:ext cx="4536504" cy="3092683"/>
          </a:xfrm>
          <a:prstGeom prst="rect">
            <a:avLst/>
          </a:prstGeom>
          <a:ln w="9525">
            <a:solidFill>
              <a:srgbClr val="00B050"/>
            </a:solidFill>
            <a:miter lim="800000"/>
            <a:headEnd/>
            <a:tailEnd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59" t="42456" r="23517" b="30348"/>
          <a:stretch/>
        </p:blipFill>
        <p:spPr bwMode="auto">
          <a:xfrm>
            <a:off x="539552" y="1300650"/>
            <a:ext cx="5143500" cy="24003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6300192" y="2044005"/>
            <a:ext cx="182293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GOLD</a:t>
            </a:r>
            <a:endParaRPr lang="es-ES" sz="5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971600" y="4581128"/>
            <a:ext cx="252027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s-ES" sz="5400" b="1" dirty="0">
                <a:ln/>
                <a:solidFill>
                  <a:schemeClr val="accent3"/>
                </a:solidFill>
              </a:rPr>
              <a:t>ALAT</a:t>
            </a:r>
          </a:p>
        </p:txBody>
      </p:sp>
    </p:spTree>
    <p:extLst>
      <p:ext uri="{BB962C8B-B14F-4D97-AF65-F5344CB8AC3E}">
        <p14:creationId xmlns:p14="http://schemas.microsoft.com/office/powerpoint/2010/main" val="9010796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908720"/>
            <a:ext cx="8259039" cy="4680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93035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6" name="Picture 6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53" t="37572" r="23047" b="12126"/>
          <a:stretch/>
        </p:blipFill>
        <p:spPr bwMode="auto">
          <a:xfrm>
            <a:off x="0" y="116632"/>
            <a:ext cx="9203638" cy="6769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81522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94" t="20528" r="17891" b="24125"/>
          <a:stretch/>
        </p:blipFill>
        <p:spPr bwMode="auto">
          <a:xfrm>
            <a:off x="251520" y="1235434"/>
            <a:ext cx="8640960" cy="5554749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539552" y="22086"/>
            <a:ext cx="8064896" cy="707886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CO" sz="4000" b="1" dirty="0"/>
              <a:t>DIAGNOSTICO DIFERENCIAL </a:t>
            </a:r>
          </a:p>
        </p:txBody>
      </p:sp>
    </p:spTree>
    <p:extLst>
      <p:ext uri="{BB962C8B-B14F-4D97-AF65-F5344CB8AC3E}">
        <p14:creationId xmlns:p14="http://schemas.microsoft.com/office/powerpoint/2010/main" val="24059421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CO" sz="8000" b="1" dirty="0"/>
              <a:t>TTO</a:t>
            </a:r>
            <a:endParaRPr lang="es-ES" sz="8000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solidFill>
            <a:schemeClr val="accent4">
              <a:lumMod val="75000"/>
            </a:schemeClr>
          </a:solidFill>
        </p:spPr>
        <p:txBody>
          <a:bodyPr>
            <a:normAutofit fontScale="92500"/>
          </a:bodyPr>
          <a:lstStyle/>
          <a:p>
            <a:pPr algn="ctr">
              <a:buNone/>
            </a:pPr>
            <a:r>
              <a:rPr lang="es-CO" b="1" dirty="0">
                <a:solidFill>
                  <a:schemeClr val="bg1"/>
                </a:solidFill>
              </a:rPr>
              <a:t>OBJETIVOS</a:t>
            </a:r>
          </a:p>
          <a:p>
            <a:pPr algn="just"/>
            <a:r>
              <a:rPr lang="es-CO" dirty="0">
                <a:solidFill>
                  <a:schemeClr val="bg1"/>
                </a:solidFill>
              </a:rPr>
              <a:t>Determinar la gravedad de la enfermedad</a:t>
            </a:r>
          </a:p>
          <a:p>
            <a:pPr algn="just"/>
            <a:r>
              <a:rPr lang="es-CO" dirty="0">
                <a:solidFill>
                  <a:schemeClr val="bg1"/>
                </a:solidFill>
              </a:rPr>
              <a:t>Determinar su impacto sobre el estado de salud.</a:t>
            </a:r>
          </a:p>
          <a:p>
            <a:pPr algn="just"/>
            <a:r>
              <a:rPr lang="es-CO" dirty="0">
                <a:solidFill>
                  <a:schemeClr val="bg1"/>
                </a:solidFill>
              </a:rPr>
              <a:t>Riesgo de futuros episodios (exacerbaciones, hospitalizaciones, fallecimientos)</a:t>
            </a:r>
          </a:p>
          <a:p>
            <a:pPr algn="ctr">
              <a:buNone/>
            </a:pPr>
            <a:r>
              <a:rPr lang="es-CO" b="1" dirty="0">
                <a:solidFill>
                  <a:schemeClr val="bg1"/>
                </a:solidFill>
              </a:rPr>
              <a:t>SE DEBE EVALUAR</a:t>
            </a:r>
          </a:p>
          <a:p>
            <a:pPr algn="ctr">
              <a:buNone/>
            </a:pPr>
            <a:r>
              <a:rPr lang="es-CO" dirty="0">
                <a:solidFill>
                  <a:schemeClr val="bg1"/>
                </a:solidFill>
              </a:rPr>
              <a:t>Síntomas, grado de limitación al flujo aéreo, riesgo de exacerbaciones, Comorbilidades.</a:t>
            </a:r>
          </a:p>
          <a:p>
            <a:endParaRPr lang="es-E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80408" y="12998"/>
            <a:ext cx="8933688" cy="1143000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s-CO" sz="2800" b="1" dirty="0"/>
              <a:t>ESQUEMA GENERAL DEL TRATAMIENTO DE EPOC</a:t>
            </a:r>
            <a:endParaRPr lang="es-ES" sz="2800" b="1" dirty="0"/>
          </a:p>
        </p:txBody>
      </p:sp>
      <p:pic>
        <p:nvPicPr>
          <p:cNvPr id="1026" name="Picture 2" descr="C:\Users\Carolina\Desktop\FIG 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3348" y="1219198"/>
            <a:ext cx="8707808" cy="3924314"/>
          </a:xfrm>
          <a:prstGeom prst="rect">
            <a:avLst/>
          </a:prstGeom>
          <a:noFill/>
        </p:spPr>
      </p:pic>
      <p:pic>
        <p:nvPicPr>
          <p:cNvPr id="1027" name="Picture 3" descr="C:\Users\Carolina\Desktop\FIG 2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357290" y="5143536"/>
            <a:ext cx="7643867" cy="17144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554245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7149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s-CO" dirty="0"/>
              <a:t>MEDIDAS GENERALES Y DE PREVENCIÓN</a:t>
            </a:r>
            <a:endParaRPr lang="es-ES" dirty="0"/>
          </a:p>
        </p:txBody>
      </p:sp>
      <p:graphicFrame>
        <p:nvGraphicFramePr>
          <p:cNvPr id="4" name="3 Diagrama"/>
          <p:cNvGraphicFramePr/>
          <p:nvPr>
            <p:extLst>
              <p:ext uri="{D42A27DB-BD31-4B8C-83A1-F6EECF244321}">
                <p14:modId xmlns:p14="http://schemas.microsoft.com/office/powerpoint/2010/main" val="3868502335"/>
              </p:ext>
            </p:extLst>
          </p:nvPr>
        </p:nvGraphicFramePr>
        <p:xfrm>
          <a:off x="-1000164" y="1500174"/>
          <a:ext cx="11001452" cy="50720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207383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2051" name="Picture 3" descr="C:\Users\Carolina\Desktop\FIG 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0850" y="360363"/>
            <a:ext cx="8240713" cy="613568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660023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Diagrama"/>
          <p:cNvGraphicFramePr/>
          <p:nvPr/>
        </p:nvGraphicFramePr>
        <p:xfrm>
          <a:off x="-32" y="-357166"/>
          <a:ext cx="9001188" cy="65008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4 Rectángulo redondeado"/>
          <p:cNvSpPr/>
          <p:nvPr/>
        </p:nvSpPr>
        <p:spPr>
          <a:xfrm>
            <a:off x="1500166" y="5643578"/>
            <a:ext cx="600079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/>
              <a:t>Inhibidores de la </a:t>
            </a:r>
            <a:r>
              <a:rPr lang="es-CO" dirty="0" err="1"/>
              <a:t>fosfodiesterasa</a:t>
            </a:r>
            <a:r>
              <a:rPr lang="es-CO" dirty="0"/>
              <a:t>: Teofilina y </a:t>
            </a:r>
            <a:r>
              <a:rPr lang="es-CO" dirty="0" err="1"/>
              <a:t>Roflumilast</a:t>
            </a:r>
            <a:r>
              <a:rPr lang="es-CO" dirty="0"/>
              <a:t> </a:t>
            </a:r>
            <a:endParaRPr lang="es-E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Picture 2" descr="C:\Users\Carolina\Desktop\FIG 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7513" y="422275"/>
            <a:ext cx="8307387" cy="60118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834733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1026" name="Picture 2" descr="C:\Users\Carolina\Desktop\FIG 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203916"/>
            <a:ext cx="7870743" cy="65112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2050" name="Picture 2" descr="C:\Users\Carolina\Desktop\FIG 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8" y="494567"/>
            <a:ext cx="9001156" cy="593482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Diagrama"/>
          <p:cNvGraphicFramePr/>
          <p:nvPr/>
        </p:nvGraphicFramePr>
        <p:xfrm>
          <a:off x="428596" y="357166"/>
          <a:ext cx="8358246" cy="61436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es-CO" dirty="0"/>
              <a:t>TRATAMIENTO NO FARMACOLÓGICO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928662" y="1500174"/>
            <a:ext cx="7498080" cy="5357826"/>
          </a:xfrm>
        </p:spPr>
        <p:txBody>
          <a:bodyPr>
            <a:normAutofit fontScale="92500" lnSpcReduction="10000"/>
          </a:bodyPr>
          <a:lstStyle/>
          <a:p>
            <a:r>
              <a:rPr lang="es-CO" dirty="0"/>
              <a:t>OXIGENOTERAPIA</a:t>
            </a:r>
          </a:p>
          <a:p>
            <a:endParaRPr lang="es-CO" dirty="0"/>
          </a:p>
          <a:p>
            <a:endParaRPr lang="es-CO" dirty="0"/>
          </a:p>
          <a:p>
            <a:endParaRPr lang="es-CO" dirty="0"/>
          </a:p>
          <a:p>
            <a:endParaRPr lang="es-CO" dirty="0"/>
          </a:p>
          <a:p>
            <a:endParaRPr lang="es-CO" dirty="0"/>
          </a:p>
          <a:p>
            <a:endParaRPr lang="es-CO" dirty="0"/>
          </a:p>
          <a:p>
            <a:endParaRPr lang="es-CO" dirty="0"/>
          </a:p>
          <a:p>
            <a:endParaRPr lang="es-CO" dirty="0"/>
          </a:p>
          <a:p>
            <a:r>
              <a:rPr lang="es-CO" dirty="0"/>
              <a:t>REHABILITACIIÓN PULMONAR</a:t>
            </a:r>
            <a:endParaRPr lang="es-ES" dirty="0"/>
          </a:p>
        </p:txBody>
      </p:sp>
      <p:pic>
        <p:nvPicPr>
          <p:cNvPr id="21507" name="Picture 3" descr="C:\Users\Carolina\Desktop\FIG 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06" y="2071678"/>
            <a:ext cx="9021808" cy="392906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490578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71472" y="428612"/>
            <a:ext cx="8290778" cy="1143000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es-CO" dirty="0"/>
              <a:t>TRATAMIENTO EN ETAPAS AVANZADAS DE LA ENFERMEDAD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57224" y="2071678"/>
            <a:ext cx="7498080" cy="1909762"/>
          </a:xfrm>
        </p:spPr>
        <p:txBody>
          <a:bodyPr/>
          <a:lstStyle/>
          <a:p>
            <a:r>
              <a:rPr lang="es-CO" dirty="0"/>
              <a:t>Cirugía de reducción de volumen y trasplante pulmonar.</a:t>
            </a:r>
          </a:p>
          <a:p>
            <a:r>
              <a:rPr lang="es-CO" dirty="0"/>
              <a:t>Ventilación domiciliaria no invasiva.</a:t>
            </a:r>
            <a:endParaRPr lang="es-ES" dirty="0"/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428596" y="4357698"/>
            <a:ext cx="8290778" cy="1143000"/>
          </a:xfrm>
          <a:prstGeom prst="rect">
            <a:avLst/>
          </a:prstGeom>
        </p:spPr>
        <p:txBody>
          <a:bodyPr anchor="ctr">
            <a:normAutofit fontScale="9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O" sz="4300" dirty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CUIDADOS PALIATIVOS EN LAS FASES FINALES DE LA ENFERMEDA</a:t>
            </a:r>
            <a:endParaRPr kumimoji="0" lang="es-ES" sz="43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1253154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56CBC47C-C542-8696-A27C-0609B4B4F0B2}"/>
              </a:ext>
            </a:extLst>
          </p:cNvPr>
          <p:cNvSpPr/>
          <p:nvPr/>
        </p:nvSpPr>
        <p:spPr>
          <a:xfrm>
            <a:off x="-5896" y="-128281"/>
            <a:ext cx="9144000" cy="6858000"/>
          </a:xfrm>
          <a:prstGeom prst="rect">
            <a:avLst/>
          </a:prstGeom>
          <a:solidFill>
            <a:srgbClr val="336699"/>
          </a:solidFill>
          <a:ln>
            <a:solidFill>
              <a:srgbClr val="33669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24578" name="Picture 2" descr="http://img.yasalud.com/uploads/2010/02/epoc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09611" y="848925"/>
            <a:ext cx="3634389" cy="4903588"/>
          </a:xfrm>
          <a:prstGeom prst="rect">
            <a:avLst/>
          </a:prstGeom>
          <a:noFill/>
        </p:spPr>
      </p:pic>
      <p:sp>
        <p:nvSpPr>
          <p:cNvPr id="5" name="4 CuadroTexto"/>
          <p:cNvSpPr txBox="1"/>
          <p:nvPr/>
        </p:nvSpPr>
        <p:spPr>
          <a:xfrm>
            <a:off x="-2212" y="1105487"/>
            <a:ext cx="5511823" cy="4154984"/>
          </a:xfrm>
          <a:prstGeom prst="rect">
            <a:avLst/>
          </a:prstGeom>
          <a:solidFill>
            <a:srgbClr val="336699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CO" sz="6600" dirty="0">
                <a:solidFill>
                  <a:schemeClr val="bg1"/>
                </a:solidFill>
              </a:rPr>
              <a:t>EXACERBACIÓN </a:t>
            </a:r>
          </a:p>
          <a:p>
            <a:pPr algn="ctr"/>
            <a:r>
              <a:rPr lang="es-CO" sz="6600" dirty="0">
                <a:solidFill>
                  <a:schemeClr val="bg1"/>
                </a:solidFill>
              </a:rPr>
              <a:t>DE LA </a:t>
            </a:r>
          </a:p>
          <a:p>
            <a:pPr algn="ctr"/>
            <a:r>
              <a:rPr lang="es-CO" sz="6600" dirty="0">
                <a:solidFill>
                  <a:schemeClr val="bg1"/>
                </a:solidFill>
              </a:rPr>
              <a:t>EPOC </a:t>
            </a:r>
          </a:p>
          <a:p>
            <a:pPr algn="ctr"/>
            <a:r>
              <a:rPr lang="es-CO" sz="6600" dirty="0">
                <a:solidFill>
                  <a:schemeClr val="bg1"/>
                </a:solidFill>
              </a:rPr>
              <a:t>ESTABLE</a:t>
            </a:r>
            <a:endParaRPr lang="es-ES" sz="6600" dirty="0"/>
          </a:p>
        </p:txBody>
      </p:sp>
    </p:spTree>
    <p:extLst>
      <p:ext uri="{BB962C8B-B14F-4D97-AF65-F5344CB8AC3E}">
        <p14:creationId xmlns:p14="http://schemas.microsoft.com/office/powerpoint/2010/main" val="18651527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s-CO" dirty="0"/>
              <a:t>DEFINICIÓN</a:t>
            </a:r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785786" y="1668742"/>
            <a:ext cx="7572428" cy="2677656"/>
          </a:xfrm>
          <a:prstGeom prst="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sz="2800" dirty="0"/>
              <a:t>La exacerbación es un evento agudo en el curso natural de la EPOC caracterizado por aumento en la disnea, tos y/o expectoración (volumen o purulencia) basal del paciente mas allá de la variabilidad diaria y suficiente para requerir modificación del tratamiento regular.</a:t>
            </a:r>
          </a:p>
        </p:txBody>
      </p:sp>
    </p:spTree>
    <p:extLst>
      <p:ext uri="{BB962C8B-B14F-4D97-AF65-F5344CB8AC3E}">
        <p14:creationId xmlns:p14="http://schemas.microsoft.com/office/powerpoint/2010/main" val="203887536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s-CO" dirty="0"/>
              <a:t>PREVENCIÓN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60134" y="1590676"/>
            <a:ext cx="7498080" cy="4981596"/>
          </a:xfrm>
          <a:ln w="38100">
            <a:solidFill>
              <a:schemeClr val="accent4">
                <a:lumMod val="75000"/>
              </a:schemeClr>
            </a:solidFill>
          </a:ln>
        </p:spPr>
        <p:txBody>
          <a:bodyPr>
            <a:normAutofit fontScale="92500" lnSpcReduction="10000"/>
          </a:bodyPr>
          <a:lstStyle/>
          <a:p>
            <a:pPr algn="just"/>
            <a:r>
              <a:rPr lang="es-ES" dirty="0"/>
              <a:t>Cesación tabáquica, ejercicio físico y rehabilitación. </a:t>
            </a:r>
          </a:p>
          <a:p>
            <a:pPr algn="just"/>
            <a:r>
              <a:rPr lang="es-ES" dirty="0"/>
              <a:t> Adecuado tratamiento de la EPOC estable.</a:t>
            </a:r>
          </a:p>
          <a:p>
            <a:pPr algn="just"/>
            <a:r>
              <a:rPr lang="es-ES" dirty="0"/>
              <a:t> Los fármacos con demostrada efectividad, los broncodilatadores de acción prolongada y la terapia combinada. </a:t>
            </a:r>
          </a:p>
          <a:p>
            <a:pPr algn="just"/>
            <a:r>
              <a:rPr lang="es-ES" dirty="0"/>
              <a:t>Inmunizaciones </a:t>
            </a:r>
          </a:p>
          <a:p>
            <a:pPr algn="just"/>
            <a:r>
              <a:rPr lang="es-ES" dirty="0"/>
              <a:t>Cirugía de reducción de volumen pulmonar. </a:t>
            </a:r>
          </a:p>
          <a:p>
            <a:pPr algn="just"/>
            <a:r>
              <a:rPr lang="es-ES" dirty="0"/>
              <a:t>Los programas de auto-cuidado reducen el riesgo de hospitalización en EPOC.</a:t>
            </a:r>
          </a:p>
        </p:txBody>
      </p:sp>
    </p:spTree>
    <p:extLst>
      <p:ext uri="{BB962C8B-B14F-4D97-AF65-F5344CB8AC3E}">
        <p14:creationId xmlns:p14="http://schemas.microsoft.com/office/powerpoint/2010/main" val="292682671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75000"/>
            </a:schemeClr>
          </a:solidFill>
        </p:spPr>
        <p:txBody>
          <a:bodyPr/>
          <a:lstStyle/>
          <a:p>
            <a:r>
              <a:rPr lang="es-CO" dirty="0">
                <a:solidFill>
                  <a:schemeClr val="bg1"/>
                </a:solidFill>
              </a:rPr>
              <a:t>ETIOLOGÍA</a:t>
            </a:r>
            <a:endParaRPr lang="es-ES" dirty="0">
              <a:solidFill>
                <a:schemeClr val="bg1"/>
              </a:solidFill>
            </a:endParaRPr>
          </a:p>
        </p:txBody>
      </p:sp>
      <p:pic>
        <p:nvPicPr>
          <p:cNvPr id="26627" name="Picture 3" descr="C:\Users\Carolina\Desktop\FIG 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66" y="1500174"/>
            <a:ext cx="6143668" cy="5123266"/>
          </a:xfrm>
          <a:prstGeom prst="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37552820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s-CO" dirty="0"/>
              <a:t>DIAGNÓSTICO DIFERENCIAL</a:t>
            </a:r>
            <a:endParaRPr lang="es-ES" dirty="0"/>
          </a:p>
        </p:txBody>
      </p:sp>
      <p:graphicFrame>
        <p:nvGraphicFramePr>
          <p:cNvPr id="4" name="3 Diagrama"/>
          <p:cNvGraphicFramePr/>
          <p:nvPr>
            <p:extLst>
              <p:ext uri="{D42A27DB-BD31-4B8C-83A1-F6EECF244321}">
                <p14:modId xmlns:p14="http://schemas.microsoft.com/office/powerpoint/2010/main" val="4284213621"/>
              </p:ext>
            </p:extLst>
          </p:nvPr>
        </p:nvGraphicFramePr>
        <p:xfrm>
          <a:off x="500034" y="1397000"/>
          <a:ext cx="8143932" cy="5461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4412224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75000"/>
            </a:schemeClr>
          </a:solidFill>
        </p:spPr>
        <p:txBody>
          <a:bodyPr>
            <a:normAutofit fontScale="90000"/>
          </a:bodyPr>
          <a:lstStyle/>
          <a:p>
            <a:r>
              <a:rPr lang="es-CO" dirty="0">
                <a:solidFill>
                  <a:schemeClr val="bg1"/>
                </a:solidFill>
              </a:rPr>
              <a:t>EXACERBACIÓN Y HOSPITALIZACIÓN</a:t>
            </a:r>
            <a:endParaRPr lang="es-ES" dirty="0">
              <a:solidFill>
                <a:schemeClr val="bg1"/>
              </a:solidFill>
            </a:endParaRPr>
          </a:p>
        </p:txBody>
      </p:sp>
      <p:pic>
        <p:nvPicPr>
          <p:cNvPr id="2050" name="Picture 2" descr="C:\Users\Carolina\Desktop\figura 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1562120"/>
            <a:ext cx="7286676" cy="51253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75000"/>
            </a:schemeClr>
          </a:solidFill>
        </p:spPr>
        <p:txBody>
          <a:bodyPr>
            <a:normAutofit fontScale="90000"/>
          </a:bodyPr>
          <a:lstStyle/>
          <a:p>
            <a:r>
              <a:rPr lang="es-CO" dirty="0">
                <a:solidFill>
                  <a:schemeClr val="bg1"/>
                </a:solidFill>
              </a:rPr>
              <a:t>E-EPOC DE MANEJO AMBULATORIO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85804" y="1714488"/>
            <a:ext cx="8229600" cy="4525963"/>
          </a:xfrm>
          <a:ln w="38100">
            <a:solidFill>
              <a:schemeClr val="accent4">
                <a:lumMod val="75000"/>
              </a:schemeClr>
            </a:solidFill>
          </a:ln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s-CO" dirty="0"/>
              <a:t>CONDICIONES GENERALES:</a:t>
            </a:r>
            <a:endParaRPr lang="es-ES" dirty="0"/>
          </a:p>
          <a:p>
            <a:r>
              <a:rPr lang="es-ES" dirty="0"/>
              <a:t>La intensidad de los síntomas no pone en peligro la vida del paciente.</a:t>
            </a:r>
          </a:p>
          <a:p>
            <a:r>
              <a:rPr lang="es-ES" dirty="0"/>
              <a:t>No tiene enfermedad concomitante o si la tiene está bien controlada.</a:t>
            </a:r>
          </a:p>
          <a:p>
            <a:r>
              <a:rPr lang="es-ES" dirty="0"/>
              <a:t>No ha tenido hospitalizaciones por EPOC en los seis meses anteriores.</a:t>
            </a:r>
          </a:p>
          <a:p>
            <a:r>
              <a:rPr lang="es-ES" dirty="0"/>
              <a:t>Tiene apoyo domiciliario adecuado.</a:t>
            </a:r>
          </a:p>
          <a:p>
            <a:r>
              <a:rPr lang="es-ES" dirty="0"/>
              <a:t>Tolera bien la vía oral.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Carolina\Desktop\figura 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214290"/>
            <a:ext cx="8215339" cy="64216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75000"/>
            </a:schemeClr>
          </a:solidFill>
        </p:spPr>
        <p:txBody>
          <a:bodyPr>
            <a:normAutofit fontScale="90000"/>
          </a:bodyPr>
          <a:lstStyle/>
          <a:p>
            <a:r>
              <a:rPr lang="es-CO" dirty="0">
                <a:solidFill>
                  <a:schemeClr val="bg1"/>
                </a:solidFill>
              </a:rPr>
              <a:t>Cuando la expectoración es purulenta…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89119"/>
            <a:ext cx="8229600" cy="4525963"/>
          </a:xfrm>
          <a:ln w="38100">
            <a:solidFill>
              <a:schemeClr val="accent4">
                <a:lumMod val="75000"/>
              </a:schemeClr>
            </a:solidFill>
          </a:ln>
        </p:spPr>
        <p:txBody>
          <a:bodyPr>
            <a:normAutofit fontScale="92500"/>
          </a:bodyPr>
          <a:lstStyle/>
          <a:p>
            <a:pPr algn="just">
              <a:buNone/>
            </a:pPr>
            <a:r>
              <a:rPr lang="es-ES" dirty="0"/>
              <a:t>Factores de riesgo de infección por </a:t>
            </a:r>
            <a:r>
              <a:rPr lang="es-ES" i="1" dirty="0"/>
              <a:t>P. </a:t>
            </a:r>
            <a:r>
              <a:rPr lang="es-ES" i="1" dirty="0" err="1"/>
              <a:t>aeruginosa</a:t>
            </a:r>
            <a:r>
              <a:rPr lang="es-ES" i="1" dirty="0"/>
              <a:t>:</a:t>
            </a:r>
            <a:endParaRPr lang="es-ES" dirty="0"/>
          </a:p>
          <a:p>
            <a:pPr algn="just"/>
            <a:r>
              <a:rPr lang="es-ES" dirty="0"/>
              <a:t>Deterioro de la función pulmonar</a:t>
            </a:r>
          </a:p>
          <a:p>
            <a:pPr algn="just"/>
            <a:r>
              <a:rPr lang="es-ES" dirty="0"/>
              <a:t>(VEF1 &lt; 30% de lo esperado)</a:t>
            </a:r>
          </a:p>
          <a:p>
            <a:pPr algn="just"/>
            <a:r>
              <a:rPr lang="es-ES" dirty="0"/>
              <a:t>Bronquiectasias</a:t>
            </a:r>
          </a:p>
          <a:p>
            <a:pPr algn="just"/>
            <a:r>
              <a:rPr lang="es-ES" dirty="0"/>
              <a:t>Aislamiento de P. </a:t>
            </a:r>
            <a:r>
              <a:rPr lang="es-ES" dirty="0" err="1"/>
              <a:t>aeruginosa</a:t>
            </a:r>
            <a:r>
              <a:rPr lang="es-ES" dirty="0"/>
              <a:t> en agudización previa</a:t>
            </a:r>
          </a:p>
          <a:p>
            <a:pPr algn="just"/>
            <a:r>
              <a:rPr lang="es-ES" dirty="0"/>
              <a:t>Colonización bronquial por P. </a:t>
            </a:r>
            <a:r>
              <a:rPr lang="es-ES" dirty="0" err="1"/>
              <a:t>aeruginosa</a:t>
            </a:r>
            <a:endParaRPr lang="es-ES" dirty="0"/>
          </a:p>
          <a:p>
            <a:pPr algn="just"/>
            <a:r>
              <a:rPr lang="es-ES" dirty="0"/>
              <a:t>Tratamiento antibiótico en los tres meses previos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Carolina\Desktop\FIG 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2" y="71414"/>
            <a:ext cx="5919383" cy="671514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82726"/>
          </a:xfrm>
          <a:solidFill>
            <a:schemeClr val="accent4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es-CO" dirty="0">
                <a:solidFill>
                  <a:schemeClr val="bg1"/>
                </a:solidFill>
              </a:rPr>
              <a:t>E-EPOC DE MANEJO INTRAHOSPITALARIO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974871"/>
            <a:ext cx="8229600" cy="4525963"/>
          </a:xfrm>
        </p:spPr>
        <p:txBody>
          <a:bodyPr>
            <a:normAutofit fontScale="92500" lnSpcReduction="10000"/>
          </a:bodyPr>
          <a:lstStyle/>
          <a:p>
            <a:r>
              <a:rPr lang="es-ES" dirty="0"/>
              <a:t>Historia Clínica completa.</a:t>
            </a:r>
          </a:p>
          <a:p>
            <a:r>
              <a:rPr lang="es-ES" dirty="0"/>
              <a:t>Gasometría Arterial. </a:t>
            </a:r>
          </a:p>
          <a:p>
            <a:r>
              <a:rPr lang="es-ES" dirty="0"/>
              <a:t>Radiología de Tórax. </a:t>
            </a:r>
          </a:p>
          <a:p>
            <a:r>
              <a:rPr lang="es-ES" dirty="0"/>
              <a:t>Electrocardiograma. </a:t>
            </a:r>
          </a:p>
          <a:p>
            <a:r>
              <a:rPr lang="es-ES" dirty="0"/>
              <a:t>Cultivo de esputo</a:t>
            </a:r>
          </a:p>
          <a:p>
            <a:r>
              <a:rPr lang="es-ES" dirty="0"/>
              <a:t>Test de Función pulmonar.</a:t>
            </a:r>
          </a:p>
          <a:p>
            <a:r>
              <a:rPr lang="es-ES" dirty="0"/>
              <a:t>Evaluación de enfermedades concomitantes (</a:t>
            </a:r>
            <a:r>
              <a:rPr lang="es-ES" dirty="0" err="1"/>
              <a:t>comorbilidades</a:t>
            </a:r>
            <a:r>
              <a:rPr lang="es-ES" dirty="0"/>
              <a:t> cardiovasculares y diabetes </a:t>
            </a:r>
            <a:r>
              <a:rPr lang="es-ES" dirty="0" err="1"/>
              <a:t>mellitus</a:t>
            </a:r>
            <a:r>
              <a:rPr lang="es-ES" dirty="0"/>
              <a:t>)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00034" y="642918"/>
            <a:ext cx="8229600" cy="5786478"/>
          </a:xfrm>
        </p:spPr>
        <p:txBody>
          <a:bodyPr/>
          <a:lstStyle/>
          <a:p>
            <a:pPr>
              <a:buNone/>
            </a:pPr>
            <a:r>
              <a:rPr lang="es-CO" b="1" dirty="0"/>
              <a:t>Oxigenoterapia</a:t>
            </a:r>
          </a:p>
          <a:p>
            <a:pPr>
              <a:buNone/>
            </a:pPr>
            <a:r>
              <a:rPr lang="es-ES" b="1" dirty="0"/>
              <a:t>Ventilación Mecánica No Invasiva</a:t>
            </a:r>
            <a:endParaRPr lang="es-ES" dirty="0"/>
          </a:p>
        </p:txBody>
      </p:sp>
      <p:pic>
        <p:nvPicPr>
          <p:cNvPr id="4098" name="Picture 2" descr="C:\Users\Carolina\Desktop\figura 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8149" y="1838346"/>
            <a:ext cx="6564313" cy="45910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403235"/>
            <a:ext cx="8229600" cy="645476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ES" b="1" dirty="0"/>
              <a:t>Ventilación Mecánica Invasiva</a:t>
            </a:r>
          </a:p>
          <a:p>
            <a:pPr>
              <a:buNone/>
            </a:pPr>
            <a:endParaRPr lang="es-CO" b="1" dirty="0"/>
          </a:p>
          <a:p>
            <a:pPr>
              <a:buNone/>
            </a:pPr>
            <a:endParaRPr lang="es-CO" b="1" dirty="0"/>
          </a:p>
          <a:p>
            <a:pPr>
              <a:buNone/>
            </a:pPr>
            <a:endParaRPr lang="es-CO" b="1" dirty="0"/>
          </a:p>
          <a:p>
            <a:pPr>
              <a:buNone/>
            </a:pPr>
            <a:endParaRPr lang="es-CO" b="1" dirty="0"/>
          </a:p>
          <a:p>
            <a:pPr>
              <a:buNone/>
            </a:pPr>
            <a:endParaRPr lang="es-CO" b="1" dirty="0"/>
          </a:p>
          <a:p>
            <a:pPr>
              <a:buNone/>
            </a:pPr>
            <a:r>
              <a:rPr lang="es-CO" b="1" dirty="0"/>
              <a:t>Alta Hospitalaria</a:t>
            </a:r>
          </a:p>
          <a:p>
            <a:pPr algn="just">
              <a:buNone/>
            </a:pPr>
            <a:r>
              <a:rPr lang="es-ES" dirty="0"/>
              <a:t>	Estabilidad clínica y gasométrica que le permita al paciente controlar su enfermedad en el domicilio, aunque persista hipoxemia leve y/o hipercapnia sin alteración del </a:t>
            </a:r>
            <a:r>
              <a:rPr lang="es-ES" dirty="0" err="1"/>
              <a:t>Ph.</a:t>
            </a:r>
            <a:endParaRPr lang="es-ES" dirty="0"/>
          </a:p>
        </p:txBody>
      </p:sp>
      <p:pic>
        <p:nvPicPr>
          <p:cNvPr id="5122" name="Picture 2" descr="C:\Users\Carolina\Desktop\figura 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071546"/>
            <a:ext cx="8215525" cy="27860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www.microcaos.net/wp-content/2010/01/frases-de-homer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2852"/>
            <a:ext cx="9144032" cy="5449844"/>
          </a:xfrm>
          <a:prstGeom prst="rect">
            <a:avLst/>
          </a:prstGeom>
          <a:noFill/>
        </p:spPr>
      </p:pic>
      <p:sp>
        <p:nvSpPr>
          <p:cNvPr id="4" name="3 Rectángulo"/>
          <p:cNvSpPr/>
          <p:nvPr/>
        </p:nvSpPr>
        <p:spPr>
          <a:xfrm>
            <a:off x="1814298" y="5000636"/>
            <a:ext cx="5900974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s-CO" sz="9600" b="1" dirty="0">
                <a:ln/>
                <a:solidFill>
                  <a:schemeClr val="accent3"/>
                </a:solidFill>
                <a:latin typeface="Comic Sans MS" pitchFamily="66" charset="0"/>
              </a:rPr>
              <a:t>GRACIAS</a:t>
            </a:r>
            <a:endParaRPr lang="es-ES" sz="9600" b="1" cap="none" spc="0" dirty="0">
              <a:ln/>
              <a:solidFill>
                <a:schemeClr val="accent3"/>
              </a:solidFill>
              <a:effectLst/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1394</TotalTime>
  <Words>1196</Words>
  <Application>Microsoft Office PowerPoint</Application>
  <PresentationFormat>Presentación en pantalla (4:3)</PresentationFormat>
  <Paragraphs>160</Paragraphs>
  <Slides>39</Slides>
  <Notes>4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39</vt:i4>
      </vt:variant>
    </vt:vector>
  </HeadingPairs>
  <TitlesOfParts>
    <vt:vector size="43" baseType="lpstr">
      <vt:lpstr>Arial</vt:lpstr>
      <vt:lpstr>Calibri</vt:lpstr>
      <vt:lpstr>Comic Sans MS</vt:lpstr>
      <vt:lpstr>Tema de Office</vt:lpstr>
      <vt:lpstr>ENFERMEDAD PULMONAR OBSTRUCTIVA CRÓNICA</vt:lpstr>
      <vt:lpstr>Presentación de PowerPoint</vt:lpstr>
      <vt:lpstr>EPOC </vt:lpstr>
      <vt:lpstr>Presentación de PowerPoint</vt:lpstr>
      <vt:lpstr>Presentación de PowerPoint</vt:lpstr>
      <vt:lpstr>FACTORES DE RIESGO</vt:lpstr>
      <vt:lpstr>CUADRO CLINICO</vt:lpstr>
      <vt:lpstr>Presentación de PowerPoint</vt:lpstr>
      <vt:lpstr>Presentación de PowerPoint</vt:lpstr>
      <vt:lpstr>Presentación de PowerPoint</vt:lpstr>
      <vt:lpstr>DIAGNOSTICO</vt:lpstr>
      <vt:lpstr>Presentación de PowerPoint</vt:lpstr>
      <vt:lpstr>Presentación de PowerPoint</vt:lpstr>
      <vt:lpstr>Presentación de PowerPoint</vt:lpstr>
      <vt:lpstr>TTO</vt:lpstr>
      <vt:lpstr>ESQUEMA GENERAL DEL TRATAMIENTO DE EPOC</vt:lpstr>
      <vt:lpstr>MEDIDAS GENERALES Y DE PREVENCIÓN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TRATAMIENTO NO FARMACOLÓGICO</vt:lpstr>
      <vt:lpstr>TRATAMIENTO EN ETAPAS AVANZADAS DE LA ENFERMEDAD</vt:lpstr>
      <vt:lpstr>Presentación de PowerPoint</vt:lpstr>
      <vt:lpstr>DEFINICIÓN</vt:lpstr>
      <vt:lpstr>PREVENCIÓN</vt:lpstr>
      <vt:lpstr>ETIOLOGÍA</vt:lpstr>
      <vt:lpstr>DIAGNÓSTICO DIFERENCIAL</vt:lpstr>
      <vt:lpstr>EXACERBACIÓN Y HOSPITALIZACIÓN</vt:lpstr>
      <vt:lpstr>E-EPOC DE MANEJO AMBULATORIO</vt:lpstr>
      <vt:lpstr>Presentación de PowerPoint</vt:lpstr>
      <vt:lpstr>Cuando la expectoración es purulenta…</vt:lpstr>
      <vt:lpstr>Presentación de PowerPoint</vt:lpstr>
      <vt:lpstr>E-EPOC DE MANEJO INTRAHOSPITALARIO</vt:lpstr>
      <vt:lpstr>Presentación de PowerPoint</vt:lpstr>
      <vt:lpstr>Presentación de PowerPoint</vt:lpstr>
      <vt:lpstr>Presentación de PowerPoint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Historia clínica</dc:title>
  <dc:creator>Propietario</dc:creator>
  <cp:lastModifiedBy>Lajas</cp:lastModifiedBy>
  <cp:revision>122</cp:revision>
  <dcterms:created xsi:type="dcterms:W3CDTF">2014-05-02T00:19:42Z</dcterms:created>
  <dcterms:modified xsi:type="dcterms:W3CDTF">2023-10-24T21:57:12Z</dcterms:modified>
</cp:coreProperties>
</file>