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97" r:id="rId4"/>
    <p:sldId id="301" r:id="rId5"/>
    <p:sldId id="296" r:id="rId6"/>
    <p:sldId id="302" r:id="rId7"/>
    <p:sldId id="278" r:id="rId8"/>
    <p:sldId id="291" r:id="rId9"/>
    <p:sldId id="257" r:id="rId10"/>
    <p:sldId id="306" r:id="rId11"/>
    <p:sldId id="258" r:id="rId12"/>
    <p:sldId id="313" r:id="rId13"/>
    <p:sldId id="307" r:id="rId14"/>
    <p:sldId id="314" r:id="rId15"/>
    <p:sldId id="303" r:id="rId16"/>
    <p:sldId id="309" r:id="rId17"/>
    <p:sldId id="332" r:id="rId18"/>
    <p:sldId id="333" r:id="rId19"/>
    <p:sldId id="326" r:id="rId20"/>
    <p:sldId id="327" r:id="rId21"/>
    <p:sldId id="328" r:id="rId22"/>
    <p:sldId id="329" r:id="rId23"/>
    <p:sldId id="330" r:id="rId24"/>
    <p:sldId id="331" r:id="rId25"/>
    <p:sldId id="318" r:id="rId26"/>
    <p:sldId id="315" r:id="rId27"/>
    <p:sldId id="316" r:id="rId28"/>
    <p:sldId id="317" r:id="rId29"/>
    <p:sldId id="320" r:id="rId30"/>
    <p:sldId id="310" r:id="rId31"/>
    <p:sldId id="275" r:id="rId32"/>
    <p:sldId id="262" r:id="rId3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90" d="100"/>
          <a:sy n="90" d="100"/>
        </p:scale>
        <p:origin x="4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B24F3-7FE3-4AC5-9719-1F87355A1977}" type="doc">
      <dgm:prSet loTypeId="urn:microsoft.com/office/officeart/2005/8/layout/targe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C835AD4D-3CFB-4392-BC7B-A5DE62104218}">
      <dgm:prSet phldrT="[Texto]" custT="1"/>
      <dgm:spPr/>
      <dgm:t>
        <a:bodyPr/>
        <a:lstStyle/>
        <a:p>
          <a:r>
            <a:rPr lang="es-EC" sz="3600" b="1" dirty="0"/>
            <a:t>MANIFESTACIONES CLINICAS</a:t>
          </a:r>
        </a:p>
      </dgm:t>
    </dgm:pt>
    <dgm:pt modelId="{D478972A-A2C3-46D9-85DD-A1A4A16A8B67}" type="parTrans" cxnId="{D9AAD89D-995F-46C0-A6B0-52C80CF70B4A}">
      <dgm:prSet/>
      <dgm:spPr/>
      <dgm:t>
        <a:bodyPr/>
        <a:lstStyle/>
        <a:p>
          <a:endParaRPr lang="es-EC"/>
        </a:p>
      </dgm:t>
    </dgm:pt>
    <dgm:pt modelId="{1467CDEC-552A-4A3E-83BC-EA7C636C18FC}" type="sibTrans" cxnId="{D9AAD89D-995F-46C0-A6B0-52C80CF70B4A}">
      <dgm:prSet/>
      <dgm:spPr/>
      <dgm:t>
        <a:bodyPr/>
        <a:lstStyle/>
        <a:p>
          <a:endParaRPr lang="es-EC"/>
        </a:p>
      </dgm:t>
    </dgm:pt>
    <dgm:pt modelId="{50B5848F-CC38-4535-BA5D-BC3FDA5CE293}">
      <dgm:prSet/>
      <dgm:spPr/>
      <dgm:t>
        <a:bodyPr/>
        <a:lstStyle/>
        <a:p>
          <a:r>
            <a:rPr lang="es-EC" dirty="0"/>
            <a:t>La ausencia de síntomas es frecuente, pero suele existir:</a:t>
          </a:r>
        </a:p>
      </dgm:t>
    </dgm:pt>
    <dgm:pt modelId="{AE5F4BE4-A50E-4C16-85B5-AC49CF409D2A}" type="parTrans" cxnId="{0C9416C7-CF35-4245-8435-06AD095D485A}">
      <dgm:prSet/>
      <dgm:spPr/>
      <dgm:t>
        <a:bodyPr/>
        <a:lstStyle/>
        <a:p>
          <a:endParaRPr lang="es-EC"/>
        </a:p>
      </dgm:t>
    </dgm:pt>
    <dgm:pt modelId="{BB523FD8-4D79-48D5-BAC0-0B2A129A8F06}" type="sibTrans" cxnId="{0C9416C7-CF35-4245-8435-06AD095D485A}">
      <dgm:prSet/>
      <dgm:spPr/>
      <dgm:t>
        <a:bodyPr/>
        <a:lstStyle/>
        <a:p>
          <a:endParaRPr lang="es-EC"/>
        </a:p>
      </dgm:t>
    </dgm:pt>
    <dgm:pt modelId="{6C46E4B9-B24B-4C19-8581-CF5DDEA1F25B}">
      <dgm:prSet/>
      <dgm:spPr/>
      <dgm:t>
        <a:bodyPr/>
        <a:lstStyle/>
        <a:p>
          <a:r>
            <a:rPr lang="es-EC" dirty="0"/>
            <a:t>Cefalea</a:t>
          </a:r>
        </a:p>
      </dgm:t>
    </dgm:pt>
    <dgm:pt modelId="{715CECB6-55CC-4442-A855-F58B7A6A9E71}" type="parTrans" cxnId="{2C3992ED-F8A0-4C6B-BB71-7BA3BA767296}">
      <dgm:prSet/>
      <dgm:spPr/>
      <dgm:t>
        <a:bodyPr/>
        <a:lstStyle/>
        <a:p>
          <a:endParaRPr lang="es-EC"/>
        </a:p>
      </dgm:t>
    </dgm:pt>
    <dgm:pt modelId="{521EAF59-8164-43A7-A08B-B67BD310DD78}" type="sibTrans" cxnId="{2C3992ED-F8A0-4C6B-BB71-7BA3BA767296}">
      <dgm:prSet/>
      <dgm:spPr/>
      <dgm:t>
        <a:bodyPr/>
        <a:lstStyle/>
        <a:p>
          <a:endParaRPr lang="es-EC"/>
        </a:p>
      </dgm:t>
    </dgm:pt>
    <dgm:pt modelId="{D8C09B01-0757-4686-90AF-DF0A60E0DDFC}">
      <dgm:prSet/>
      <dgm:spPr/>
      <dgm:t>
        <a:bodyPr/>
        <a:lstStyle/>
        <a:p>
          <a:r>
            <a:rPr lang="es-EC"/>
            <a:t>Palpitaciones</a:t>
          </a:r>
          <a:endParaRPr lang="es-EC" dirty="0"/>
        </a:p>
      </dgm:t>
    </dgm:pt>
    <dgm:pt modelId="{2B83058F-A6DF-4FC2-BE57-AA38085921ED}" type="parTrans" cxnId="{5F646591-5618-4BD5-AEF8-31548AEE3A31}">
      <dgm:prSet/>
      <dgm:spPr/>
      <dgm:t>
        <a:bodyPr/>
        <a:lstStyle/>
        <a:p>
          <a:endParaRPr lang="es-EC"/>
        </a:p>
      </dgm:t>
    </dgm:pt>
    <dgm:pt modelId="{283C6229-AAA1-4DF1-9346-DC5B282AD2EE}" type="sibTrans" cxnId="{5F646591-5618-4BD5-AEF8-31548AEE3A31}">
      <dgm:prSet/>
      <dgm:spPr/>
      <dgm:t>
        <a:bodyPr/>
        <a:lstStyle/>
        <a:p>
          <a:endParaRPr lang="es-EC"/>
        </a:p>
      </dgm:t>
    </dgm:pt>
    <dgm:pt modelId="{525D62D9-046C-48CD-B591-E53D7148813E}">
      <dgm:prSet/>
      <dgm:spPr/>
      <dgm:t>
        <a:bodyPr/>
        <a:lstStyle/>
        <a:p>
          <a:r>
            <a:rPr lang="es-EC" dirty="0"/>
            <a:t>Tinnitus</a:t>
          </a:r>
        </a:p>
      </dgm:t>
    </dgm:pt>
    <dgm:pt modelId="{B5FC4B02-C32D-496A-AB9E-5061466F8148}" type="parTrans" cxnId="{1AEC76D3-587C-4C46-9703-1336A8798813}">
      <dgm:prSet/>
      <dgm:spPr/>
      <dgm:t>
        <a:bodyPr/>
        <a:lstStyle/>
        <a:p>
          <a:endParaRPr lang="es-EC"/>
        </a:p>
      </dgm:t>
    </dgm:pt>
    <dgm:pt modelId="{29CF2A9B-C2D1-4D49-A914-47187401069F}" type="sibTrans" cxnId="{1AEC76D3-587C-4C46-9703-1336A8798813}">
      <dgm:prSet/>
      <dgm:spPr/>
      <dgm:t>
        <a:bodyPr/>
        <a:lstStyle/>
        <a:p>
          <a:endParaRPr lang="es-EC"/>
        </a:p>
      </dgm:t>
    </dgm:pt>
    <dgm:pt modelId="{1EA220DC-FE97-46DE-8D38-3A41B5C87FEB}">
      <dgm:prSet/>
      <dgm:spPr/>
      <dgm:t>
        <a:bodyPr/>
        <a:lstStyle/>
        <a:p>
          <a:r>
            <a:rPr lang="es-EC" dirty="0"/>
            <a:t>Fatiga fácil</a:t>
          </a:r>
        </a:p>
      </dgm:t>
    </dgm:pt>
    <dgm:pt modelId="{1A562BC2-41D3-4F69-ABEC-A748BAC52CEB}" type="parTrans" cxnId="{FD783D93-EBA0-4527-99C9-957A9471E791}">
      <dgm:prSet/>
      <dgm:spPr/>
      <dgm:t>
        <a:bodyPr/>
        <a:lstStyle/>
        <a:p>
          <a:endParaRPr lang="es-EC"/>
        </a:p>
      </dgm:t>
    </dgm:pt>
    <dgm:pt modelId="{93F362D0-F329-474F-BAEA-19F7D5407305}" type="sibTrans" cxnId="{FD783D93-EBA0-4527-99C9-957A9471E791}">
      <dgm:prSet/>
      <dgm:spPr/>
      <dgm:t>
        <a:bodyPr/>
        <a:lstStyle/>
        <a:p>
          <a:endParaRPr lang="es-EC"/>
        </a:p>
      </dgm:t>
    </dgm:pt>
    <dgm:pt modelId="{D5190600-A9A9-49F1-B7DC-60D57093BE15}">
      <dgm:prSet/>
      <dgm:spPr/>
      <dgm:t>
        <a:bodyPr/>
        <a:lstStyle/>
        <a:p>
          <a:r>
            <a:rPr lang="es-EC" dirty="0"/>
            <a:t>Disnea</a:t>
          </a:r>
        </a:p>
      </dgm:t>
    </dgm:pt>
    <dgm:pt modelId="{929D3802-9168-4BDA-BFCD-644BFF0915FF}" type="parTrans" cxnId="{01731F9F-1832-4DFE-9408-3C0E3B0F3032}">
      <dgm:prSet/>
      <dgm:spPr/>
      <dgm:t>
        <a:bodyPr/>
        <a:lstStyle/>
        <a:p>
          <a:endParaRPr lang="es-EC"/>
        </a:p>
      </dgm:t>
    </dgm:pt>
    <dgm:pt modelId="{072A17F5-FEB6-4C0C-A60A-57F9AF6A3098}" type="sibTrans" cxnId="{01731F9F-1832-4DFE-9408-3C0E3B0F3032}">
      <dgm:prSet/>
      <dgm:spPr/>
      <dgm:t>
        <a:bodyPr/>
        <a:lstStyle/>
        <a:p>
          <a:endParaRPr lang="es-EC"/>
        </a:p>
      </dgm:t>
    </dgm:pt>
    <dgm:pt modelId="{55281A46-818F-45E7-A595-FEEFD4E73DFF}">
      <dgm:prSet/>
      <dgm:spPr/>
      <dgm:t>
        <a:bodyPr/>
        <a:lstStyle/>
        <a:p>
          <a:r>
            <a:rPr lang="es-EC" dirty="0"/>
            <a:t>Angina de pecho</a:t>
          </a:r>
        </a:p>
      </dgm:t>
    </dgm:pt>
    <dgm:pt modelId="{D4B2817A-DB28-4579-A2FD-093C34FEA6C2}" type="parTrans" cxnId="{1E4E481A-543B-429C-996B-69BE6D3349AD}">
      <dgm:prSet/>
      <dgm:spPr/>
      <dgm:t>
        <a:bodyPr/>
        <a:lstStyle/>
        <a:p>
          <a:endParaRPr lang="es-EC"/>
        </a:p>
      </dgm:t>
    </dgm:pt>
    <dgm:pt modelId="{5F5D5C92-D018-4380-AF75-48B946CBE63F}" type="sibTrans" cxnId="{1E4E481A-543B-429C-996B-69BE6D3349AD}">
      <dgm:prSet/>
      <dgm:spPr/>
      <dgm:t>
        <a:bodyPr/>
        <a:lstStyle/>
        <a:p>
          <a:endParaRPr lang="es-EC"/>
        </a:p>
      </dgm:t>
    </dgm:pt>
    <dgm:pt modelId="{8136E1C1-EAE0-46F7-8C70-077015BEB8CF}">
      <dgm:prSet/>
      <dgm:spPr/>
      <dgm:t>
        <a:bodyPr/>
        <a:lstStyle/>
        <a:p>
          <a:r>
            <a:rPr lang="es-EC" dirty="0"/>
            <a:t>Visión borrosa</a:t>
          </a:r>
        </a:p>
      </dgm:t>
    </dgm:pt>
    <dgm:pt modelId="{3F1F6668-0FA3-4BC5-9CC7-6B7AD8517B9F}" type="parTrans" cxnId="{742E4F81-7134-4120-86A1-DFAF192B36E5}">
      <dgm:prSet/>
      <dgm:spPr/>
      <dgm:t>
        <a:bodyPr/>
        <a:lstStyle/>
        <a:p>
          <a:endParaRPr lang="es-EC"/>
        </a:p>
      </dgm:t>
    </dgm:pt>
    <dgm:pt modelId="{2483BD6E-429C-44CE-A8D7-442CADD4E4A5}" type="sibTrans" cxnId="{742E4F81-7134-4120-86A1-DFAF192B36E5}">
      <dgm:prSet/>
      <dgm:spPr/>
      <dgm:t>
        <a:bodyPr/>
        <a:lstStyle/>
        <a:p>
          <a:endParaRPr lang="es-EC"/>
        </a:p>
      </dgm:t>
    </dgm:pt>
    <dgm:pt modelId="{48BD3DA7-5CE6-48B6-9802-3D6476013CFA}" type="pres">
      <dgm:prSet presAssocID="{F93B24F3-7FE3-4AC5-9719-1F87355A197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621C18F3-ECAF-46C8-B66B-C302FB94A8ED}" type="pres">
      <dgm:prSet presAssocID="{C835AD4D-3CFB-4392-BC7B-A5DE62104218}" presName="circle1" presStyleLbl="node1" presStyleIdx="0" presStyleCnt="1"/>
      <dgm:spPr/>
    </dgm:pt>
    <dgm:pt modelId="{19D2B7F7-8C66-4415-AC0C-63269745B99B}" type="pres">
      <dgm:prSet presAssocID="{C835AD4D-3CFB-4392-BC7B-A5DE62104218}" presName="space" presStyleCnt="0"/>
      <dgm:spPr/>
    </dgm:pt>
    <dgm:pt modelId="{3471514E-F775-4C29-8663-07B3713FFB24}" type="pres">
      <dgm:prSet presAssocID="{C835AD4D-3CFB-4392-BC7B-A5DE62104218}" presName="rect1" presStyleLbl="alignAcc1" presStyleIdx="0" presStyleCnt="1"/>
      <dgm:spPr/>
    </dgm:pt>
    <dgm:pt modelId="{8995608E-B290-44C6-8C25-CC411FF32742}" type="pres">
      <dgm:prSet presAssocID="{C835AD4D-3CFB-4392-BC7B-A5DE62104218}" presName="rect1ParTx" presStyleLbl="alignAcc1" presStyleIdx="0" presStyleCnt="1">
        <dgm:presLayoutVars>
          <dgm:chMax val="1"/>
          <dgm:bulletEnabled val="1"/>
        </dgm:presLayoutVars>
      </dgm:prSet>
      <dgm:spPr/>
    </dgm:pt>
    <dgm:pt modelId="{C379E587-5015-4CDE-9596-9B83F256AD7B}" type="pres">
      <dgm:prSet presAssocID="{C835AD4D-3CFB-4392-BC7B-A5DE62104218}" presName="rect1ChTx" presStyleLbl="alignAcc1" presStyleIdx="0" presStyleCnt="1">
        <dgm:presLayoutVars>
          <dgm:bulletEnabled val="1"/>
        </dgm:presLayoutVars>
      </dgm:prSet>
      <dgm:spPr/>
    </dgm:pt>
  </dgm:ptLst>
  <dgm:cxnLst>
    <dgm:cxn modelId="{AE00980C-8165-41F2-AE57-5C6004003A52}" type="presOf" srcId="{C835AD4D-3CFB-4392-BC7B-A5DE62104218}" destId="{3471514E-F775-4C29-8663-07B3713FFB24}" srcOrd="0" destOrd="0" presId="urn:microsoft.com/office/officeart/2005/8/layout/target3"/>
    <dgm:cxn modelId="{24512519-F683-40B7-90D0-7AD6F6B2E30E}" type="presOf" srcId="{50B5848F-CC38-4535-BA5D-BC3FDA5CE293}" destId="{C379E587-5015-4CDE-9596-9B83F256AD7B}" srcOrd="0" destOrd="0" presId="urn:microsoft.com/office/officeart/2005/8/layout/target3"/>
    <dgm:cxn modelId="{1E4E481A-543B-429C-996B-69BE6D3349AD}" srcId="{C835AD4D-3CFB-4392-BC7B-A5DE62104218}" destId="{55281A46-818F-45E7-A595-FEEFD4E73DFF}" srcOrd="6" destOrd="0" parTransId="{D4B2817A-DB28-4579-A2FD-093C34FEA6C2}" sibTransId="{5F5D5C92-D018-4380-AF75-48B946CBE63F}"/>
    <dgm:cxn modelId="{3C09001D-95EB-4D75-B13C-8363425814E5}" type="presOf" srcId="{F93B24F3-7FE3-4AC5-9719-1F87355A1977}" destId="{48BD3DA7-5CE6-48B6-9802-3D6476013CFA}" srcOrd="0" destOrd="0" presId="urn:microsoft.com/office/officeart/2005/8/layout/target3"/>
    <dgm:cxn modelId="{E5101955-969E-4800-A78B-9C1325EB63B1}" type="presOf" srcId="{525D62D9-046C-48CD-B591-E53D7148813E}" destId="{C379E587-5015-4CDE-9596-9B83F256AD7B}" srcOrd="0" destOrd="3" presId="urn:microsoft.com/office/officeart/2005/8/layout/target3"/>
    <dgm:cxn modelId="{0039FC7C-E8D3-497D-90CF-9047E8050DBE}" type="presOf" srcId="{55281A46-818F-45E7-A595-FEEFD4E73DFF}" destId="{C379E587-5015-4CDE-9596-9B83F256AD7B}" srcOrd="0" destOrd="6" presId="urn:microsoft.com/office/officeart/2005/8/layout/target3"/>
    <dgm:cxn modelId="{742E4F81-7134-4120-86A1-DFAF192B36E5}" srcId="{C835AD4D-3CFB-4392-BC7B-A5DE62104218}" destId="{8136E1C1-EAE0-46F7-8C70-077015BEB8CF}" srcOrd="7" destOrd="0" parTransId="{3F1F6668-0FA3-4BC5-9CC7-6B7AD8517B9F}" sibTransId="{2483BD6E-429C-44CE-A8D7-442CADD4E4A5}"/>
    <dgm:cxn modelId="{5F646591-5618-4BD5-AEF8-31548AEE3A31}" srcId="{C835AD4D-3CFB-4392-BC7B-A5DE62104218}" destId="{D8C09B01-0757-4686-90AF-DF0A60E0DDFC}" srcOrd="2" destOrd="0" parTransId="{2B83058F-A6DF-4FC2-BE57-AA38085921ED}" sibTransId="{283C6229-AAA1-4DF1-9346-DC5B282AD2EE}"/>
    <dgm:cxn modelId="{FD783D93-EBA0-4527-99C9-957A9471E791}" srcId="{C835AD4D-3CFB-4392-BC7B-A5DE62104218}" destId="{1EA220DC-FE97-46DE-8D38-3A41B5C87FEB}" srcOrd="4" destOrd="0" parTransId="{1A562BC2-41D3-4F69-ABEC-A748BAC52CEB}" sibTransId="{93F362D0-F329-474F-BAEA-19F7D5407305}"/>
    <dgm:cxn modelId="{F583239A-A653-497B-87CB-3A65DB9E5D2F}" type="presOf" srcId="{6C46E4B9-B24B-4C19-8581-CF5DDEA1F25B}" destId="{C379E587-5015-4CDE-9596-9B83F256AD7B}" srcOrd="0" destOrd="1" presId="urn:microsoft.com/office/officeart/2005/8/layout/target3"/>
    <dgm:cxn modelId="{D9AAD89D-995F-46C0-A6B0-52C80CF70B4A}" srcId="{F93B24F3-7FE3-4AC5-9719-1F87355A1977}" destId="{C835AD4D-3CFB-4392-BC7B-A5DE62104218}" srcOrd="0" destOrd="0" parTransId="{D478972A-A2C3-46D9-85DD-A1A4A16A8B67}" sibTransId="{1467CDEC-552A-4A3E-83BC-EA7C636C18FC}"/>
    <dgm:cxn modelId="{01731F9F-1832-4DFE-9408-3C0E3B0F3032}" srcId="{C835AD4D-3CFB-4392-BC7B-A5DE62104218}" destId="{D5190600-A9A9-49F1-B7DC-60D57093BE15}" srcOrd="5" destOrd="0" parTransId="{929D3802-9168-4BDA-BFCD-644BFF0915FF}" sibTransId="{072A17F5-FEB6-4C0C-A60A-57F9AF6A3098}"/>
    <dgm:cxn modelId="{DF9E78AA-AA9A-4416-9F7F-77B97EA544F9}" type="presOf" srcId="{1EA220DC-FE97-46DE-8D38-3A41B5C87FEB}" destId="{C379E587-5015-4CDE-9596-9B83F256AD7B}" srcOrd="0" destOrd="4" presId="urn:microsoft.com/office/officeart/2005/8/layout/target3"/>
    <dgm:cxn modelId="{6A5D15AF-0E4B-42A5-8399-87DFA8F45B0F}" type="presOf" srcId="{D8C09B01-0757-4686-90AF-DF0A60E0DDFC}" destId="{C379E587-5015-4CDE-9596-9B83F256AD7B}" srcOrd="0" destOrd="2" presId="urn:microsoft.com/office/officeart/2005/8/layout/target3"/>
    <dgm:cxn modelId="{0C9416C7-CF35-4245-8435-06AD095D485A}" srcId="{C835AD4D-3CFB-4392-BC7B-A5DE62104218}" destId="{50B5848F-CC38-4535-BA5D-BC3FDA5CE293}" srcOrd="0" destOrd="0" parTransId="{AE5F4BE4-A50E-4C16-85B5-AC49CF409D2A}" sibTransId="{BB523FD8-4D79-48D5-BAC0-0B2A129A8F06}"/>
    <dgm:cxn modelId="{B0F143D0-8D7D-4449-AB24-7D4041EDD35E}" type="presOf" srcId="{C835AD4D-3CFB-4392-BC7B-A5DE62104218}" destId="{8995608E-B290-44C6-8C25-CC411FF32742}" srcOrd="1" destOrd="0" presId="urn:microsoft.com/office/officeart/2005/8/layout/target3"/>
    <dgm:cxn modelId="{1AEC76D3-587C-4C46-9703-1336A8798813}" srcId="{C835AD4D-3CFB-4392-BC7B-A5DE62104218}" destId="{525D62D9-046C-48CD-B591-E53D7148813E}" srcOrd="3" destOrd="0" parTransId="{B5FC4B02-C32D-496A-AB9E-5061466F8148}" sibTransId="{29CF2A9B-C2D1-4D49-A914-47187401069F}"/>
    <dgm:cxn modelId="{83DFB9D8-1DFF-4D5E-ACED-AB552999C1FB}" type="presOf" srcId="{8136E1C1-EAE0-46F7-8C70-077015BEB8CF}" destId="{C379E587-5015-4CDE-9596-9B83F256AD7B}" srcOrd="0" destOrd="7" presId="urn:microsoft.com/office/officeart/2005/8/layout/target3"/>
    <dgm:cxn modelId="{FF7A5BE1-95DF-4D46-9F88-B7DA09169372}" type="presOf" srcId="{D5190600-A9A9-49F1-B7DC-60D57093BE15}" destId="{C379E587-5015-4CDE-9596-9B83F256AD7B}" srcOrd="0" destOrd="5" presId="urn:microsoft.com/office/officeart/2005/8/layout/target3"/>
    <dgm:cxn modelId="{2C3992ED-F8A0-4C6B-BB71-7BA3BA767296}" srcId="{C835AD4D-3CFB-4392-BC7B-A5DE62104218}" destId="{6C46E4B9-B24B-4C19-8581-CF5DDEA1F25B}" srcOrd="1" destOrd="0" parTransId="{715CECB6-55CC-4442-A855-F58B7A6A9E71}" sibTransId="{521EAF59-8164-43A7-A08B-B67BD310DD78}"/>
    <dgm:cxn modelId="{CACABB21-D61C-4B42-9CF7-D9BCD0705345}" type="presParOf" srcId="{48BD3DA7-5CE6-48B6-9802-3D6476013CFA}" destId="{621C18F3-ECAF-46C8-B66B-C302FB94A8ED}" srcOrd="0" destOrd="0" presId="urn:microsoft.com/office/officeart/2005/8/layout/target3"/>
    <dgm:cxn modelId="{211BB4E1-10F5-400D-B112-9B49D198F4A9}" type="presParOf" srcId="{48BD3DA7-5CE6-48B6-9802-3D6476013CFA}" destId="{19D2B7F7-8C66-4415-AC0C-63269745B99B}" srcOrd="1" destOrd="0" presId="urn:microsoft.com/office/officeart/2005/8/layout/target3"/>
    <dgm:cxn modelId="{9168020F-B8D7-444D-88CF-29A05E0A909B}" type="presParOf" srcId="{48BD3DA7-5CE6-48B6-9802-3D6476013CFA}" destId="{3471514E-F775-4C29-8663-07B3713FFB24}" srcOrd="2" destOrd="0" presId="urn:microsoft.com/office/officeart/2005/8/layout/target3"/>
    <dgm:cxn modelId="{63DD6765-6D6F-47A9-9342-4CD786ADF05E}" type="presParOf" srcId="{48BD3DA7-5CE6-48B6-9802-3D6476013CFA}" destId="{8995608E-B290-44C6-8C25-CC411FF32742}" srcOrd="3" destOrd="0" presId="urn:microsoft.com/office/officeart/2005/8/layout/target3"/>
    <dgm:cxn modelId="{B8CEA423-E28E-4870-929E-D3B6BAAE7846}" type="presParOf" srcId="{48BD3DA7-5CE6-48B6-9802-3D6476013CFA}" destId="{C379E587-5015-4CDE-9596-9B83F256AD7B}" srcOrd="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640E57-C44F-4ED6-A7EC-5034B093791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D05D069F-47B5-47C1-B966-28FD748186EA}">
      <dgm:prSet phldrT="[Texto]" custT="1"/>
      <dgm:spPr/>
      <dgm:t>
        <a:bodyPr/>
        <a:lstStyle/>
        <a:p>
          <a:r>
            <a:rPr lang="es-EC" sz="3200" dirty="0"/>
            <a:t>FACTORES QUE INCIDEN EN HIPERTENSION</a:t>
          </a:r>
        </a:p>
      </dgm:t>
    </dgm:pt>
    <dgm:pt modelId="{6F6ADB50-53E0-400E-8364-366983EC3817}" type="parTrans" cxnId="{6E894D5C-C949-4509-97E2-B70C54A263C8}">
      <dgm:prSet/>
      <dgm:spPr/>
      <dgm:t>
        <a:bodyPr/>
        <a:lstStyle/>
        <a:p>
          <a:endParaRPr lang="es-EC"/>
        </a:p>
      </dgm:t>
    </dgm:pt>
    <dgm:pt modelId="{1BFC3510-4596-4C49-B670-6262B0E74AEC}" type="sibTrans" cxnId="{6E894D5C-C949-4509-97E2-B70C54A263C8}">
      <dgm:prSet/>
      <dgm:spPr/>
      <dgm:t>
        <a:bodyPr/>
        <a:lstStyle/>
        <a:p>
          <a:endParaRPr lang="es-EC"/>
        </a:p>
      </dgm:t>
    </dgm:pt>
    <dgm:pt modelId="{716C4124-1ACB-43EA-BA80-DDD53EDC3916}">
      <dgm:prSet custT="1"/>
      <dgm:spPr/>
      <dgm:t>
        <a:bodyPr/>
        <a:lstStyle/>
        <a:p>
          <a:r>
            <a:rPr lang="es-EC" sz="2000"/>
            <a:t>FACTORES NO MODIFICABLES</a:t>
          </a:r>
          <a:endParaRPr lang="es-EC" sz="2000" dirty="0"/>
        </a:p>
      </dgm:t>
    </dgm:pt>
    <dgm:pt modelId="{440BA486-7F42-498D-B0B6-03B70F076446}" type="parTrans" cxnId="{F48B7BF2-FC80-44AA-9457-AB84F9DE3673}">
      <dgm:prSet/>
      <dgm:spPr/>
      <dgm:t>
        <a:bodyPr/>
        <a:lstStyle/>
        <a:p>
          <a:endParaRPr lang="es-EC"/>
        </a:p>
      </dgm:t>
    </dgm:pt>
    <dgm:pt modelId="{1EDB99ED-5E5B-45C1-97DE-305952C62170}" type="sibTrans" cxnId="{F48B7BF2-FC80-44AA-9457-AB84F9DE3673}">
      <dgm:prSet/>
      <dgm:spPr/>
      <dgm:t>
        <a:bodyPr/>
        <a:lstStyle/>
        <a:p>
          <a:endParaRPr lang="es-EC"/>
        </a:p>
      </dgm:t>
    </dgm:pt>
    <dgm:pt modelId="{6E868776-50BE-4DD9-8104-111036304F64}">
      <dgm:prSet custT="1"/>
      <dgm:spPr/>
      <dgm:t>
        <a:bodyPr/>
        <a:lstStyle/>
        <a:p>
          <a:r>
            <a:rPr lang="es-EC" sz="1600"/>
            <a:t>SEXO</a:t>
          </a:r>
          <a:endParaRPr lang="es-EC" sz="1600" dirty="0"/>
        </a:p>
      </dgm:t>
    </dgm:pt>
    <dgm:pt modelId="{B35C934C-8F21-46C6-A143-651A3B5334B6}" type="parTrans" cxnId="{D8EACF29-2539-45D7-9C43-D72E0109A129}">
      <dgm:prSet/>
      <dgm:spPr/>
      <dgm:t>
        <a:bodyPr/>
        <a:lstStyle/>
        <a:p>
          <a:endParaRPr lang="es-EC"/>
        </a:p>
      </dgm:t>
    </dgm:pt>
    <dgm:pt modelId="{238E38ED-F41F-4EB9-AC17-555B2A0D9603}" type="sibTrans" cxnId="{D8EACF29-2539-45D7-9C43-D72E0109A129}">
      <dgm:prSet/>
      <dgm:spPr/>
      <dgm:t>
        <a:bodyPr/>
        <a:lstStyle/>
        <a:p>
          <a:endParaRPr lang="es-EC"/>
        </a:p>
      </dgm:t>
    </dgm:pt>
    <dgm:pt modelId="{D792C9E1-E0E8-4EB0-81DB-761C4FB731EA}">
      <dgm:prSet custT="1"/>
      <dgm:spPr/>
      <dgm:t>
        <a:bodyPr/>
        <a:lstStyle/>
        <a:p>
          <a:r>
            <a:rPr lang="es-EC" sz="1600"/>
            <a:t>EDAD</a:t>
          </a:r>
          <a:endParaRPr lang="es-EC" sz="1600" dirty="0"/>
        </a:p>
      </dgm:t>
    </dgm:pt>
    <dgm:pt modelId="{65B9E129-CF29-4F5E-A6F1-750DECEF1C6F}" type="parTrans" cxnId="{6D4FDBC2-FC2E-4185-9F00-C464192479FE}">
      <dgm:prSet/>
      <dgm:spPr/>
      <dgm:t>
        <a:bodyPr/>
        <a:lstStyle/>
        <a:p>
          <a:endParaRPr lang="es-EC"/>
        </a:p>
      </dgm:t>
    </dgm:pt>
    <dgm:pt modelId="{CF3BF13B-29B1-4632-AEC3-E922A1CE61F0}" type="sibTrans" cxnId="{6D4FDBC2-FC2E-4185-9F00-C464192479FE}">
      <dgm:prSet/>
      <dgm:spPr/>
      <dgm:t>
        <a:bodyPr/>
        <a:lstStyle/>
        <a:p>
          <a:endParaRPr lang="es-EC"/>
        </a:p>
      </dgm:t>
    </dgm:pt>
    <dgm:pt modelId="{1930D155-B921-4873-A144-E27A0CE3FEA4}">
      <dgm:prSet custT="1"/>
      <dgm:spPr/>
      <dgm:t>
        <a:bodyPr/>
        <a:lstStyle/>
        <a:p>
          <a:r>
            <a:rPr lang="es-EC" sz="1600"/>
            <a:t>RAZA</a:t>
          </a:r>
          <a:endParaRPr lang="es-EC" sz="1600" dirty="0"/>
        </a:p>
      </dgm:t>
    </dgm:pt>
    <dgm:pt modelId="{2A683DE5-EBED-4CE5-96F2-BFCD2EE9380B}" type="parTrans" cxnId="{31C4D174-C372-4AFC-A66D-8562EA9FCEC0}">
      <dgm:prSet/>
      <dgm:spPr/>
      <dgm:t>
        <a:bodyPr/>
        <a:lstStyle/>
        <a:p>
          <a:endParaRPr lang="es-EC"/>
        </a:p>
      </dgm:t>
    </dgm:pt>
    <dgm:pt modelId="{BA8A1DC3-6297-4E17-BB5A-15BD929D2728}" type="sibTrans" cxnId="{31C4D174-C372-4AFC-A66D-8562EA9FCEC0}">
      <dgm:prSet/>
      <dgm:spPr/>
      <dgm:t>
        <a:bodyPr/>
        <a:lstStyle/>
        <a:p>
          <a:endParaRPr lang="es-EC"/>
        </a:p>
      </dgm:t>
    </dgm:pt>
    <dgm:pt modelId="{ADF36200-1620-4838-B39D-DD0CFE1B074F}">
      <dgm:prSet custT="1"/>
      <dgm:spPr/>
      <dgm:t>
        <a:bodyPr/>
        <a:lstStyle/>
        <a:p>
          <a:r>
            <a:rPr lang="es-EC" sz="1600"/>
            <a:t>ANTECEDENTES FAMILIARES</a:t>
          </a:r>
          <a:endParaRPr lang="es-EC" sz="1600" dirty="0"/>
        </a:p>
      </dgm:t>
    </dgm:pt>
    <dgm:pt modelId="{03C89C0F-25B9-4407-8836-F28F6E884699}" type="parTrans" cxnId="{DB5C53AD-EEC0-4167-B4D0-CC7DBA8CE398}">
      <dgm:prSet/>
      <dgm:spPr/>
      <dgm:t>
        <a:bodyPr/>
        <a:lstStyle/>
        <a:p>
          <a:endParaRPr lang="es-EC"/>
        </a:p>
      </dgm:t>
    </dgm:pt>
    <dgm:pt modelId="{B4ADF15A-0A23-4BC0-9252-3FD2F8CF582C}" type="sibTrans" cxnId="{DB5C53AD-EEC0-4167-B4D0-CC7DBA8CE398}">
      <dgm:prSet/>
      <dgm:spPr/>
      <dgm:t>
        <a:bodyPr/>
        <a:lstStyle/>
        <a:p>
          <a:endParaRPr lang="es-EC"/>
        </a:p>
      </dgm:t>
    </dgm:pt>
    <dgm:pt modelId="{DDCDACF0-E041-412E-954A-3C2E66FB5A34}">
      <dgm:prSet custT="1"/>
      <dgm:spPr/>
      <dgm:t>
        <a:bodyPr/>
        <a:lstStyle/>
        <a:p>
          <a:r>
            <a:rPr lang="es-EC" sz="2000" dirty="0"/>
            <a:t>FACTORES MODIFICABLES</a:t>
          </a:r>
        </a:p>
      </dgm:t>
    </dgm:pt>
    <dgm:pt modelId="{EA737E66-5527-4B3C-A8B0-76DC408192CD}" type="parTrans" cxnId="{7B5925AE-D6C3-46E4-85A6-649FF537987B}">
      <dgm:prSet/>
      <dgm:spPr/>
      <dgm:t>
        <a:bodyPr/>
        <a:lstStyle/>
        <a:p>
          <a:endParaRPr lang="es-EC"/>
        </a:p>
      </dgm:t>
    </dgm:pt>
    <dgm:pt modelId="{5F0DB0FC-E066-449F-9290-03677163B7AF}" type="sibTrans" cxnId="{7B5925AE-D6C3-46E4-85A6-649FF537987B}">
      <dgm:prSet/>
      <dgm:spPr/>
      <dgm:t>
        <a:bodyPr/>
        <a:lstStyle/>
        <a:p>
          <a:endParaRPr lang="es-EC"/>
        </a:p>
      </dgm:t>
    </dgm:pt>
    <dgm:pt modelId="{25FDC412-D4BC-4685-853B-AF16E37EF738}">
      <dgm:prSet custT="1"/>
      <dgm:spPr/>
      <dgm:t>
        <a:bodyPr/>
        <a:lstStyle/>
        <a:p>
          <a:r>
            <a:rPr lang="es-EC" sz="1600" dirty="0"/>
            <a:t>OBESIDAD</a:t>
          </a:r>
        </a:p>
      </dgm:t>
    </dgm:pt>
    <dgm:pt modelId="{6B901BA2-4945-4C8F-80DB-D518C51A6FEF}" type="parTrans" cxnId="{5A67F601-8238-40CB-A3BA-88647D833E14}">
      <dgm:prSet/>
      <dgm:spPr/>
      <dgm:t>
        <a:bodyPr/>
        <a:lstStyle/>
        <a:p>
          <a:endParaRPr lang="es-EC"/>
        </a:p>
      </dgm:t>
    </dgm:pt>
    <dgm:pt modelId="{D9AF478B-2248-41C1-BE28-C9F599C4D279}" type="sibTrans" cxnId="{5A67F601-8238-40CB-A3BA-88647D833E14}">
      <dgm:prSet/>
      <dgm:spPr/>
      <dgm:t>
        <a:bodyPr/>
        <a:lstStyle/>
        <a:p>
          <a:endParaRPr lang="es-EC"/>
        </a:p>
      </dgm:t>
    </dgm:pt>
    <dgm:pt modelId="{14EC9671-6349-4BEC-972E-A3E5C48573C5}">
      <dgm:prSet custT="1"/>
      <dgm:spPr/>
      <dgm:t>
        <a:bodyPr/>
        <a:lstStyle/>
        <a:p>
          <a:r>
            <a:rPr lang="es-EC" sz="1600" dirty="0"/>
            <a:t>TABACO</a:t>
          </a:r>
        </a:p>
      </dgm:t>
    </dgm:pt>
    <dgm:pt modelId="{92845C4C-507E-420D-ABA5-006F71058BEE}" type="parTrans" cxnId="{C2FE8217-352D-435F-9FAF-23A34AE8C683}">
      <dgm:prSet/>
      <dgm:spPr/>
      <dgm:t>
        <a:bodyPr/>
        <a:lstStyle/>
        <a:p>
          <a:endParaRPr lang="es-EC"/>
        </a:p>
      </dgm:t>
    </dgm:pt>
    <dgm:pt modelId="{C08861F3-31A3-41C3-894B-343099DBCEBA}" type="sibTrans" cxnId="{C2FE8217-352D-435F-9FAF-23A34AE8C683}">
      <dgm:prSet/>
      <dgm:spPr/>
      <dgm:t>
        <a:bodyPr/>
        <a:lstStyle/>
        <a:p>
          <a:endParaRPr lang="es-EC"/>
        </a:p>
      </dgm:t>
    </dgm:pt>
    <dgm:pt modelId="{8C6C10C1-CD4E-49AF-9A84-5CB94195477E}">
      <dgm:prSet custT="1"/>
      <dgm:spPr/>
      <dgm:t>
        <a:bodyPr/>
        <a:lstStyle/>
        <a:p>
          <a:r>
            <a:rPr lang="es-EC" sz="1600" dirty="0"/>
            <a:t>ALCOHOL</a:t>
          </a:r>
        </a:p>
      </dgm:t>
    </dgm:pt>
    <dgm:pt modelId="{7A61842D-144B-4D59-895F-DD974B271289}" type="parTrans" cxnId="{0B8695A0-2D58-4C3E-850E-14AB03ABE515}">
      <dgm:prSet/>
      <dgm:spPr/>
      <dgm:t>
        <a:bodyPr/>
        <a:lstStyle/>
        <a:p>
          <a:endParaRPr lang="es-EC"/>
        </a:p>
      </dgm:t>
    </dgm:pt>
    <dgm:pt modelId="{FB12CB4C-EB46-4E66-B73D-1E5DE271B61E}" type="sibTrans" cxnId="{0B8695A0-2D58-4C3E-850E-14AB03ABE515}">
      <dgm:prSet/>
      <dgm:spPr/>
      <dgm:t>
        <a:bodyPr/>
        <a:lstStyle/>
        <a:p>
          <a:endParaRPr lang="es-EC"/>
        </a:p>
      </dgm:t>
    </dgm:pt>
    <dgm:pt modelId="{BF23250D-E774-48CE-A0DD-FA1F39A3F127}">
      <dgm:prSet custT="1"/>
      <dgm:spPr/>
      <dgm:t>
        <a:bodyPr/>
        <a:lstStyle/>
        <a:p>
          <a:r>
            <a:rPr lang="es-EC" sz="1600" dirty="0"/>
            <a:t>COLESTEROL</a:t>
          </a:r>
        </a:p>
      </dgm:t>
    </dgm:pt>
    <dgm:pt modelId="{195F61EF-1A47-46B0-BEFC-43BB98DF41D8}" type="parTrans" cxnId="{43F40B4B-D530-4553-A280-62EFE401523A}">
      <dgm:prSet/>
      <dgm:spPr/>
      <dgm:t>
        <a:bodyPr/>
        <a:lstStyle/>
        <a:p>
          <a:endParaRPr lang="es-EC"/>
        </a:p>
      </dgm:t>
    </dgm:pt>
    <dgm:pt modelId="{DD0C045C-116C-4223-9471-62C065AE02CE}" type="sibTrans" cxnId="{43F40B4B-D530-4553-A280-62EFE401523A}">
      <dgm:prSet/>
      <dgm:spPr/>
      <dgm:t>
        <a:bodyPr/>
        <a:lstStyle/>
        <a:p>
          <a:endParaRPr lang="es-EC"/>
        </a:p>
      </dgm:t>
    </dgm:pt>
    <dgm:pt modelId="{D4E059CC-811F-48CC-804D-C47745872008}">
      <dgm:prSet custT="1"/>
      <dgm:spPr/>
      <dgm:t>
        <a:bodyPr/>
        <a:lstStyle/>
        <a:p>
          <a:r>
            <a:rPr lang="es-EC" sz="1600" dirty="0"/>
            <a:t>DIABETES</a:t>
          </a:r>
        </a:p>
      </dgm:t>
    </dgm:pt>
    <dgm:pt modelId="{D4267E37-8A70-4D30-9C6D-B67316D1AED9}" type="parTrans" cxnId="{B5D3BE23-0091-43CF-8BB9-51FA7693B1B0}">
      <dgm:prSet/>
      <dgm:spPr/>
      <dgm:t>
        <a:bodyPr/>
        <a:lstStyle/>
        <a:p>
          <a:endParaRPr lang="es-EC"/>
        </a:p>
      </dgm:t>
    </dgm:pt>
    <dgm:pt modelId="{79AEF29D-ED1E-4768-9E24-E92C3B880B8A}" type="sibTrans" cxnId="{B5D3BE23-0091-43CF-8BB9-51FA7693B1B0}">
      <dgm:prSet/>
      <dgm:spPr/>
      <dgm:t>
        <a:bodyPr/>
        <a:lstStyle/>
        <a:p>
          <a:endParaRPr lang="es-EC"/>
        </a:p>
      </dgm:t>
    </dgm:pt>
    <dgm:pt modelId="{DFC07DE4-C0DE-47F6-97D4-99FF14664399}">
      <dgm:prSet custT="1"/>
      <dgm:spPr/>
      <dgm:t>
        <a:bodyPr/>
        <a:lstStyle/>
        <a:p>
          <a:r>
            <a:rPr lang="es-EC" sz="1600" dirty="0"/>
            <a:t>SEDENTARISMO</a:t>
          </a:r>
        </a:p>
      </dgm:t>
    </dgm:pt>
    <dgm:pt modelId="{D37F413E-4A4A-4DFC-853D-96BB8E809175}" type="parTrans" cxnId="{66D64687-4438-4338-AE6C-8CAE47F2203C}">
      <dgm:prSet/>
      <dgm:spPr/>
      <dgm:t>
        <a:bodyPr/>
        <a:lstStyle/>
        <a:p>
          <a:endParaRPr lang="es-EC"/>
        </a:p>
      </dgm:t>
    </dgm:pt>
    <dgm:pt modelId="{35E7C9E0-D668-4360-9602-DAA2448E98DF}" type="sibTrans" cxnId="{66D64687-4438-4338-AE6C-8CAE47F2203C}">
      <dgm:prSet/>
      <dgm:spPr/>
      <dgm:t>
        <a:bodyPr/>
        <a:lstStyle/>
        <a:p>
          <a:endParaRPr lang="es-EC"/>
        </a:p>
      </dgm:t>
    </dgm:pt>
    <dgm:pt modelId="{9D216603-DE45-4772-93AD-8BA10F75EDEC}" type="pres">
      <dgm:prSet presAssocID="{27640E57-C44F-4ED6-A7EC-5034B093791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FDA3DEC-C9A1-4D25-9F2A-BD02507571FF}" type="pres">
      <dgm:prSet presAssocID="{D05D069F-47B5-47C1-B966-28FD748186EA}" presName="root" presStyleCnt="0"/>
      <dgm:spPr/>
    </dgm:pt>
    <dgm:pt modelId="{43D8DB5C-B5E0-4448-971E-B85BFD02DCF0}" type="pres">
      <dgm:prSet presAssocID="{D05D069F-47B5-47C1-B966-28FD748186EA}" presName="rootComposite" presStyleCnt="0"/>
      <dgm:spPr/>
    </dgm:pt>
    <dgm:pt modelId="{C2CED5CC-1C14-450A-8501-AF64CDE49849}" type="pres">
      <dgm:prSet presAssocID="{D05D069F-47B5-47C1-B966-28FD748186EA}" presName="rootText" presStyleLbl="node1" presStyleIdx="0" presStyleCnt="1"/>
      <dgm:spPr/>
    </dgm:pt>
    <dgm:pt modelId="{5DE603C3-608B-422B-B53D-275882C030A9}" type="pres">
      <dgm:prSet presAssocID="{D05D069F-47B5-47C1-B966-28FD748186EA}" presName="rootConnector" presStyleLbl="node1" presStyleIdx="0" presStyleCnt="1"/>
      <dgm:spPr/>
    </dgm:pt>
    <dgm:pt modelId="{21C91478-8B22-4F08-952D-F8E4DE525F4B}" type="pres">
      <dgm:prSet presAssocID="{D05D069F-47B5-47C1-B966-28FD748186EA}" presName="childShape" presStyleCnt="0"/>
      <dgm:spPr/>
    </dgm:pt>
    <dgm:pt modelId="{37B0865C-B6A0-4F99-8029-ED18BF2C06F5}" type="pres">
      <dgm:prSet presAssocID="{440BA486-7F42-498D-B0B6-03B70F076446}" presName="Name13" presStyleLbl="parChTrans1D2" presStyleIdx="0" presStyleCnt="2"/>
      <dgm:spPr/>
    </dgm:pt>
    <dgm:pt modelId="{13370F2F-2CA5-4440-B4F7-73DDC950E977}" type="pres">
      <dgm:prSet presAssocID="{716C4124-1ACB-43EA-BA80-DDD53EDC3916}" presName="childText" presStyleLbl="bgAcc1" presStyleIdx="0" presStyleCnt="2">
        <dgm:presLayoutVars>
          <dgm:bulletEnabled val="1"/>
        </dgm:presLayoutVars>
      </dgm:prSet>
      <dgm:spPr/>
    </dgm:pt>
    <dgm:pt modelId="{92DAE6C8-965B-47A2-8968-DB972CC683E8}" type="pres">
      <dgm:prSet presAssocID="{EA737E66-5527-4B3C-A8B0-76DC408192CD}" presName="Name13" presStyleLbl="parChTrans1D2" presStyleIdx="1" presStyleCnt="2"/>
      <dgm:spPr/>
    </dgm:pt>
    <dgm:pt modelId="{8D6A3621-0A9D-4BD2-9BB5-437C437425DE}" type="pres">
      <dgm:prSet presAssocID="{DDCDACF0-E041-412E-954A-3C2E66FB5A34}" presName="childText" presStyleLbl="bgAcc1" presStyleIdx="1" presStyleCnt="2" custScaleX="103393" custScaleY="120322">
        <dgm:presLayoutVars>
          <dgm:bulletEnabled val="1"/>
        </dgm:presLayoutVars>
      </dgm:prSet>
      <dgm:spPr/>
    </dgm:pt>
  </dgm:ptLst>
  <dgm:cxnLst>
    <dgm:cxn modelId="{5A67F601-8238-40CB-A3BA-88647D833E14}" srcId="{DDCDACF0-E041-412E-954A-3C2E66FB5A34}" destId="{25FDC412-D4BC-4685-853B-AF16E37EF738}" srcOrd="0" destOrd="0" parTransId="{6B901BA2-4945-4C8F-80DB-D518C51A6FEF}" sibTransId="{D9AF478B-2248-41C1-BE28-C9F599C4D279}"/>
    <dgm:cxn modelId="{4010AB14-5ED1-4C46-BC4F-9811B1973730}" type="presOf" srcId="{ADF36200-1620-4838-B39D-DD0CFE1B074F}" destId="{13370F2F-2CA5-4440-B4F7-73DDC950E977}" srcOrd="0" destOrd="4" presId="urn:microsoft.com/office/officeart/2005/8/layout/hierarchy3"/>
    <dgm:cxn modelId="{0A4A6E17-F714-4B44-B33B-1707B70D89C9}" type="presOf" srcId="{D4E059CC-811F-48CC-804D-C47745872008}" destId="{8D6A3621-0A9D-4BD2-9BB5-437C437425DE}" srcOrd="0" destOrd="5" presId="urn:microsoft.com/office/officeart/2005/8/layout/hierarchy3"/>
    <dgm:cxn modelId="{C2FE8217-352D-435F-9FAF-23A34AE8C683}" srcId="{DDCDACF0-E041-412E-954A-3C2E66FB5A34}" destId="{14EC9671-6349-4BEC-972E-A3E5C48573C5}" srcOrd="1" destOrd="0" parTransId="{92845C4C-507E-420D-ABA5-006F71058BEE}" sibTransId="{C08861F3-31A3-41C3-894B-343099DBCEBA}"/>
    <dgm:cxn modelId="{B5D3BE23-0091-43CF-8BB9-51FA7693B1B0}" srcId="{DDCDACF0-E041-412E-954A-3C2E66FB5A34}" destId="{D4E059CC-811F-48CC-804D-C47745872008}" srcOrd="4" destOrd="0" parTransId="{D4267E37-8A70-4D30-9C6D-B67316D1AED9}" sibTransId="{79AEF29D-ED1E-4768-9E24-E92C3B880B8A}"/>
    <dgm:cxn modelId="{AE59E925-97DE-4982-990F-7A17F81DB576}" type="presOf" srcId="{DDCDACF0-E041-412E-954A-3C2E66FB5A34}" destId="{8D6A3621-0A9D-4BD2-9BB5-437C437425DE}" srcOrd="0" destOrd="0" presId="urn:microsoft.com/office/officeart/2005/8/layout/hierarchy3"/>
    <dgm:cxn modelId="{D8EACF29-2539-45D7-9C43-D72E0109A129}" srcId="{716C4124-1ACB-43EA-BA80-DDD53EDC3916}" destId="{6E868776-50BE-4DD9-8104-111036304F64}" srcOrd="0" destOrd="0" parTransId="{B35C934C-8F21-46C6-A143-651A3B5334B6}" sibTransId="{238E38ED-F41F-4EB9-AC17-555B2A0D9603}"/>
    <dgm:cxn modelId="{1F32FA2B-CF96-475D-AE29-312D7F6E40E1}" type="presOf" srcId="{D05D069F-47B5-47C1-B966-28FD748186EA}" destId="{C2CED5CC-1C14-450A-8501-AF64CDE49849}" srcOrd="0" destOrd="0" presId="urn:microsoft.com/office/officeart/2005/8/layout/hierarchy3"/>
    <dgm:cxn modelId="{2BD2153D-7478-44F0-85F1-0B91E8B65727}" type="presOf" srcId="{D792C9E1-E0E8-4EB0-81DB-761C4FB731EA}" destId="{13370F2F-2CA5-4440-B4F7-73DDC950E977}" srcOrd="0" destOrd="2" presId="urn:microsoft.com/office/officeart/2005/8/layout/hierarchy3"/>
    <dgm:cxn modelId="{6E894D5C-C949-4509-97E2-B70C54A263C8}" srcId="{27640E57-C44F-4ED6-A7EC-5034B093791A}" destId="{D05D069F-47B5-47C1-B966-28FD748186EA}" srcOrd="0" destOrd="0" parTransId="{6F6ADB50-53E0-400E-8364-366983EC3817}" sibTransId="{1BFC3510-4596-4C49-B670-6262B0E74AEC}"/>
    <dgm:cxn modelId="{45B05341-10C5-43A4-AB9B-C6EC1F28AD6E}" type="presOf" srcId="{D05D069F-47B5-47C1-B966-28FD748186EA}" destId="{5DE603C3-608B-422B-B53D-275882C030A9}" srcOrd="1" destOrd="0" presId="urn:microsoft.com/office/officeart/2005/8/layout/hierarchy3"/>
    <dgm:cxn modelId="{D1A24744-567D-4065-998A-763EB4B1A82F}" type="presOf" srcId="{8C6C10C1-CD4E-49AF-9A84-5CB94195477E}" destId="{8D6A3621-0A9D-4BD2-9BB5-437C437425DE}" srcOrd="0" destOrd="3" presId="urn:microsoft.com/office/officeart/2005/8/layout/hierarchy3"/>
    <dgm:cxn modelId="{64700347-1DB0-4468-9BCB-5C6F0C2FD2CC}" type="presOf" srcId="{14EC9671-6349-4BEC-972E-A3E5C48573C5}" destId="{8D6A3621-0A9D-4BD2-9BB5-437C437425DE}" srcOrd="0" destOrd="2" presId="urn:microsoft.com/office/officeart/2005/8/layout/hierarchy3"/>
    <dgm:cxn modelId="{43F40B4B-D530-4553-A280-62EFE401523A}" srcId="{DDCDACF0-E041-412E-954A-3C2E66FB5A34}" destId="{BF23250D-E774-48CE-A0DD-FA1F39A3F127}" srcOrd="3" destOrd="0" parTransId="{195F61EF-1A47-46B0-BEFC-43BB98DF41D8}" sibTransId="{DD0C045C-116C-4223-9471-62C065AE02CE}"/>
    <dgm:cxn modelId="{34D2DC71-B9B5-4CA7-8AD9-689A1BABE7A9}" type="presOf" srcId="{BF23250D-E774-48CE-A0DD-FA1F39A3F127}" destId="{8D6A3621-0A9D-4BD2-9BB5-437C437425DE}" srcOrd="0" destOrd="4" presId="urn:microsoft.com/office/officeart/2005/8/layout/hierarchy3"/>
    <dgm:cxn modelId="{31C4D174-C372-4AFC-A66D-8562EA9FCEC0}" srcId="{716C4124-1ACB-43EA-BA80-DDD53EDC3916}" destId="{1930D155-B921-4873-A144-E27A0CE3FEA4}" srcOrd="2" destOrd="0" parTransId="{2A683DE5-EBED-4CE5-96F2-BFCD2EE9380B}" sibTransId="{BA8A1DC3-6297-4E17-BB5A-15BD929D2728}"/>
    <dgm:cxn modelId="{FD7B0E55-9507-4980-AD0D-000282FCDC81}" type="presOf" srcId="{25FDC412-D4BC-4685-853B-AF16E37EF738}" destId="{8D6A3621-0A9D-4BD2-9BB5-437C437425DE}" srcOrd="0" destOrd="1" presId="urn:microsoft.com/office/officeart/2005/8/layout/hierarchy3"/>
    <dgm:cxn modelId="{92D4FE59-9D14-4682-89CC-8A3F8499FDE0}" type="presOf" srcId="{EA737E66-5527-4B3C-A8B0-76DC408192CD}" destId="{92DAE6C8-965B-47A2-8968-DB972CC683E8}" srcOrd="0" destOrd="0" presId="urn:microsoft.com/office/officeart/2005/8/layout/hierarchy3"/>
    <dgm:cxn modelId="{183F2C5A-8F13-45DF-850F-D04105689F61}" type="presOf" srcId="{440BA486-7F42-498D-B0B6-03B70F076446}" destId="{37B0865C-B6A0-4F99-8029-ED18BF2C06F5}" srcOrd="0" destOrd="0" presId="urn:microsoft.com/office/officeart/2005/8/layout/hierarchy3"/>
    <dgm:cxn modelId="{66D64687-4438-4338-AE6C-8CAE47F2203C}" srcId="{DDCDACF0-E041-412E-954A-3C2E66FB5A34}" destId="{DFC07DE4-C0DE-47F6-97D4-99FF14664399}" srcOrd="5" destOrd="0" parTransId="{D37F413E-4A4A-4DFC-853D-96BB8E809175}" sibTransId="{35E7C9E0-D668-4360-9602-DAA2448E98DF}"/>
    <dgm:cxn modelId="{DF0ACE90-5049-464D-8071-F1E1BAFD352A}" type="presOf" srcId="{716C4124-1ACB-43EA-BA80-DDD53EDC3916}" destId="{13370F2F-2CA5-4440-B4F7-73DDC950E977}" srcOrd="0" destOrd="0" presId="urn:microsoft.com/office/officeart/2005/8/layout/hierarchy3"/>
    <dgm:cxn modelId="{AAD96A9A-5C01-4683-AD0F-BA66D8259E72}" type="presOf" srcId="{27640E57-C44F-4ED6-A7EC-5034B093791A}" destId="{9D216603-DE45-4772-93AD-8BA10F75EDEC}" srcOrd="0" destOrd="0" presId="urn:microsoft.com/office/officeart/2005/8/layout/hierarchy3"/>
    <dgm:cxn modelId="{0B8695A0-2D58-4C3E-850E-14AB03ABE515}" srcId="{DDCDACF0-E041-412E-954A-3C2E66FB5A34}" destId="{8C6C10C1-CD4E-49AF-9A84-5CB94195477E}" srcOrd="2" destOrd="0" parTransId="{7A61842D-144B-4D59-895F-DD974B271289}" sibTransId="{FB12CB4C-EB46-4E66-B73D-1E5DE271B61E}"/>
    <dgm:cxn modelId="{DB5C53AD-EEC0-4167-B4D0-CC7DBA8CE398}" srcId="{716C4124-1ACB-43EA-BA80-DDD53EDC3916}" destId="{ADF36200-1620-4838-B39D-DD0CFE1B074F}" srcOrd="3" destOrd="0" parTransId="{03C89C0F-25B9-4407-8836-F28F6E884699}" sibTransId="{B4ADF15A-0A23-4BC0-9252-3FD2F8CF582C}"/>
    <dgm:cxn modelId="{7B5925AE-D6C3-46E4-85A6-649FF537987B}" srcId="{D05D069F-47B5-47C1-B966-28FD748186EA}" destId="{DDCDACF0-E041-412E-954A-3C2E66FB5A34}" srcOrd="1" destOrd="0" parTransId="{EA737E66-5527-4B3C-A8B0-76DC408192CD}" sibTransId="{5F0DB0FC-E066-449F-9290-03677163B7AF}"/>
    <dgm:cxn modelId="{0F740AB5-2A16-4D7E-A3BE-DC44624B62C1}" type="presOf" srcId="{6E868776-50BE-4DD9-8104-111036304F64}" destId="{13370F2F-2CA5-4440-B4F7-73DDC950E977}" srcOrd="0" destOrd="1" presId="urn:microsoft.com/office/officeart/2005/8/layout/hierarchy3"/>
    <dgm:cxn modelId="{F4DFD9B5-6536-49C2-A38C-7D002D141016}" type="presOf" srcId="{1930D155-B921-4873-A144-E27A0CE3FEA4}" destId="{13370F2F-2CA5-4440-B4F7-73DDC950E977}" srcOrd="0" destOrd="3" presId="urn:microsoft.com/office/officeart/2005/8/layout/hierarchy3"/>
    <dgm:cxn modelId="{6D4FDBC2-FC2E-4185-9F00-C464192479FE}" srcId="{716C4124-1ACB-43EA-BA80-DDD53EDC3916}" destId="{D792C9E1-E0E8-4EB0-81DB-761C4FB731EA}" srcOrd="1" destOrd="0" parTransId="{65B9E129-CF29-4F5E-A6F1-750DECEF1C6F}" sibTransId="{CF3BF13B-29B1-4632-AEC3-E922A1CE61F0}"/>
    <dgm:cxn modelId="{DD94E0F0-932E-47F0-BCA1-24B625E79CFA}" type="presOf" srcId="{DFC07DE4-C0DE-47F6-97D4-99FF14664399}" destId="{8D6A3621-0A9D-4BD2-9BB5-437C437425DE}" srcOrd="0" destOrd="6" presId="urn:microsoft.com/office/officeart/2005/8/layout/hierarchy3"/>
    <dgm:cxn modelId="{F48B7BF2-FC80-44AA-9457-AB84F9DE3673}" srcId="{D05D069F-47B5-47C1-B966-28FD748186EA}" destId="{716C4124-1ACB-43EA-BA80-DDD53EDC3916}" srcOrd="0" destOrd="0" parTransId="{440BA486-7F42-498D-B0B6-03B70F076446}" sibTransId="{1EDB99ED-5E5B-45C1-97DE-305952C62170}"/>
    <dgm:cxn modelId="{8F7F69D4-4137-4017-86C5-3EE2EBEA08C4}" type="presParOf" srcId="{9D216603-DE45-4772-93AD-8BA10F75EDEC}" destId="{FFDA3DEC-C9A1-4D25-9F2A-BD02507571FF}" srcOrd="0" destOrd="0" presId="urn:microsoft.com/office/officeart/2005/8/layout/hierarchy3"/>
    <dgm:cxn modelId="{10727D56-F386-4471-83CA-EE1805AA30F4}" type="presParOf" srcId="{FFDA3DEC-C9A1-4D25-9F2A-BD02507571FF}" destId="{43D8DB5C-B5E0-4448-971E-B85BFD02DCF0}" srcOrd="0" destOrd="0" presId="urn:microsoft.com/office/officeart/2005/8/layout/hierarchy3"/>
    <dgm:cxn modelId="{97DE0145-B3C6-412B-85F8-F2B1B8932D3A}" type="presParOf" srcId="{43D8DB5C-B5E0-4448-971E-B85BFD02DCF0}" destId="{C2CED5CC-1C14-450A-8501-AF64CDE49849}" srcOrd="0" destOrd="0" presId="urn:microsoft.com/office/officeart/2005/8/layout/hierarchy3"/>
    <dgm:cxn modelId="{E294590D-1E1A-4E4F-A394-D090A39592D1}" type="presParOf" srcId="{43D8DB5C-B5E0-4448-971E-B85BFD02DCF0}" destId="{5DE603C3-608B-422B-B53D-275882C030A9}" srcOrd="1" destOrd="0" presId="urn:microsoft.com/office/officeart/2005/8/layout/hierarchy3"/>
    <dgm:cxn modelId="{CB368072-B0CC-4B7F-81C8-6E06DA70238C}" type="presParOf" srcId="{FFDA3DEC-C9A1-4D25-9F2A-BD02507571FF}" destId="{21C91478-8B22-4F08-952D-F8E4DE525F4B}" srcOrd="1" destOrd="0" presId="urn:microsoft.com/office/officeart/2005/8/layout/hierarchy3"/>
    <dgm:cxn modelId="{FB5BCDC0-46B4-474C-8AC6-E755C60FAE57}" type="presParOf" srcId="{21C91478-8B22-4F08-952D-F8E4DE525F4B}" destId="{37B0865C-B6A0-4F99-8029-ED18BF2C06F5}" srcOrd="0" destOrd="0" presId="urn:microsoft.com/office/officeart/2005/8/layout/hierarchy3"/>
    <dgm:cxn modelId="{7B399AEF-440E-483B-BCC2-1EA64404F08F}" type="presParOf" srcId="{21C91478-8B22-4F08-952D-F8E4DE525F4B}" destId="{13370F2F-2CA5-4440-B4F7-73DDC950E977}" srcOrd="1" destOrd="0" presId="urn:microsoft.com/office/officeart/2005/8/layout/hierarchy3"/>
    <dgm:cxn modelId="{42CE4369-8AEA-4042-960D-DC0F0006AD80}" type="presParOf" srcId="{21C91478-8B22-4F08-952D-F8E4DE525F4B}" destId="{92DAE6C8-965B-47A2-8968-DB972CC683E8}" srcOrd="2" destOrd="0" presId="urn:microsoft.com/office/officeart/2005/8/layout/hierarchy3"/>
    <dgm:cxn modelId="{182433CF-C4C4-47D1-AA80-2D029AE85426}" type="presParOf" srcId="{21C91478-8B22-4F08-952D-F8E4DE525F4B}" destId="{8D6A3621-0A9D-4BD2-9BB5-437C437425D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1C18F3-ECAF-46C8-B66B-C302FB94A8ED}">
      <dsp:nvSpPr>
        <dsp:cNvPr id="0" name=""/>
        <dsp:cNvSpPr/>
      </dsp:nvSpPr>
      <dsp:spPr>
        <a:xfrm>
          <a:off x="0" y="0"/>
          <a:ext cx="5418667" cy="541866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471514E-F775-4C29-8663-07B3713FFB24}">
      <dsp:nvSpPr>
        <dsp:cNvPr id="0" name=""/>
        <dsp:cNvSpPr/>
      </dsp:nvSpPr>
      <dsp:spPr>
        <a:xfrm>
          <a:off x="2709333" y="0"/>
          <a:ext cx="7921543" cy="541866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600" b="1" kern="1200" dirty="0"/>
            <a:t>MANIFESTACIONES CLINICAS</a:t>
          </a:r>
        </a:p>
      </dsp:txBody>
      <dsp:txXfrm>
        <a:off x="2709333" y="0"/>
        <a:ext cx="3960771" cy="5418667"/>
      </dsp:txXfrm>
    </dsp:sp>
    <dsp:sp modelId="{C379E587-5015-4CDE-9596-9B83F256AD7B}">
      <dsp:nvSpPr>
        <dsp:cNvPr id="0" name=""/>
        <dsp:cNvSpPr/>
      </dsp:nvSpPr>
      <dsp:spPr>
        <a:xfrm>
          <a:off x="6670105" y="0"/>
          <a:ext cx="3960771" cy="5418667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3000" kern="1200" dirty="0"/>
            <a:t>La ausencia de síntomas es frecuente, pero suele existir: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3000" kern="1200" dirty="0"/>
            <a:t>Cefalea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3000" kern="1200"/>
            <a:t>Palpitaciones</a:t>
          </a:r>
          <a:endParaRPr lang="es-EC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3000" kern="1200" dirty="0"/>
            <a:t>Tinnitus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3000" kern="1200" dirty="0"/>
            <a:t>Fatiga fácil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3000" kern="1200" dirty="0"/>
            <a:t>Disnea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3000" kern="1200" dirty="0"/>
            <a:t>Angina de pecho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3000" kern="1200" dirty="0"/>
            <a:t>Visión borrosa</a:t>
          </a:r>
        </a:p>
      </dsp:txBody>
      <dsp:txXfrm>
        <a:off x="6670105" y="0"/>
        <a:ext cx="3960771" cy="54186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CED5CC-1C14-450A-8501-AF64CDE49849}">
      <dsp:nvSpPr>
        <dsp:cNvPr id="0" name=""/>
        <dsp:cNvSpPr/>
      </dsp:nvSpPr>
      <dsp:spPr>
        <a:xfrm>
          <a:off x="1862885" y="941"/>
          <a:ext cx="3485061" cy="174253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200" kern="1200" dirty="0"/>
            <a:t>FACTORES QUE INCIDEN EN HIPERTENSION</a:t>
          </a:r>
        </a:p>
      </dsp:txBody>
      <dsp:txXfrm>
        <a:off x="1913922" y="51978"/>
        <a:ext cx="3382987" cy="1640456"/>
      </dsp:txXfrm>
    </dsp:sp>
    <dsp:sp modelId="{37B0865C-B6A0-4F99-8029-ED18BF2C06F5}">
      <dsp:nvSpPr>
        <dsp:cNvPr id="0" name=""/>
        <dsp:cNvSpPr/>
      </dsp:nvSpPr>
      <dsp:spPr>
        <a:xfrm>
          <a:off x="2211391" y="1743471"/>
          <a:ext cx="348506" cy="1306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6897"/>
              </a:lnTo>
              <a:lnTo>
                <a:pt x="348506" y="130689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370F2F-2CA5-4440-B4F7-73DDC950E977}">
      <dsp:nvSpPr>
        <dsp:cNvPr id="0" name=""/>
        <dsp:cNvSpPr/>
      </dsp:nvSpPr>
      <dsp:spPr>
        <a:xfrm>
          <a:off x="2559897" y="2179104"/>
          <a:ext cx="2788048" cy="17425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/>
            <a:t>FACTORES NO MODIFICABLES</a:t>
          </a:r>
          <a:endParaRPr lang="es-EC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/>
            <a:t>SEXO</a:t>
          </a:r>
          <a:endParaRPr lang="es-EC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/>
            <a:t>EDAD</a:t>
          </a:r>
          <a:endParaRPr lang="es-EC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/>
            <a:t>RAZA</a:t>
          </a:r>
          <a:endParaRPr lang="es-EC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/>
            <a:t>ANTECEDENTES FAMILIARES</a:t>
          </a:r>
          <a:endParaRPr lang="es-EC" sz="1600" kern="1200" dirty="0"/>
        </a:p>
      </dsp:txBody>
      <dsp:txXfrm>
        <a:off x="2610934" y="2230141"/>
        <a:ext cx="2685974" cy="1640456"/>
      </dsp:txXfrm>
    </dsp:sp>
    <dsp:sp modelId="{92DAE6C8-965B-47A2-8968-DB972CC683E8}">
      <dsp:nvSpPr>
        <dsp:cNvPr id="0" name=""/>
        <dsp:cNvSpPr/>
      </dsp:nvSpPr>
      <dsp:spPr>
        <a:xfrm>
          <a:off x="2211391" y="1743471"/>
          <a:ext cx="348506" cy="36621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2119"/>
              </a:lnTo>
              <a:lnTo>
                <a:pt x="348506" y="366211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6A3621-0A9D-4BD2-9BB5-437C437425DE}">
      <dsp:nvSpPr>
        <dsp:cNvPr id="0" name=""/>
        <dsp:cNvSpPr/>
      </dsp:nvSpPr>
      <dsp:spPr>
        <a:xfrm>
          <a:off x="2559897" y="4357267"/>
          <a:ext cx="2882647" cy="2096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/>
            <a:t>FACTORES MODIFICABLES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 dirty="0"/>
            <a:t>OBESIDAD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 dirty="0"/>
            <a:t>TABACO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 dirty="0"/>
            <a:t>ALCOHOL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 dirty="0"/>
            <a:t>COLESTEROL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 dirty="0"/>
            <a:t>DIABETES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600" kern="1200" dirty="0"/>
            <a:t>SEDENTARISMO</a:t>
          </a:r>
        </a:p>
      </dsp:txBody>
      <dsp:txXfrm>
        <a:off x="2621306" y="4418676"/>
        <a:ext cx="2759829" cy="19738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44DC3-F7A5-41F8-9CBC-94AD82755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F5D4E7-F30F-44D1-8B30-ED8737E254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F4A848-F858-4D04-B306-C24047FE5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5EB9-33AD-4711-A81F-4358B195B9A7}" type="datetimeFigureOut">
              <a:rPr lang="es-EC" smtClean="0"/>
              <a:t>24/10/2023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40307E-7991-448E-9F83-0348311CC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553BB7-7041-47E5-8116-28861AF35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617-5B52-4E96-B44C-7E1F6AA6DD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97939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B0DFE1-2AD0-4762-915A-A085BCEE7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086F4C-75A4-482F-95D4-F87AF0F8F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D55C4F-C000-4502-8474-E0EB9F90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5EB9-33AD-4711-A81F-4358B195B9A7}" type="datetimeFigureOut">
              <a:rPr lang="es-EC" smtClean="0"/>
              <a:t>24/10/2023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670799-5C55-4EE6-BF52-3B005B619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C88FB3-C56A-4E4D-83D3-57CAD015C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617-5B52-4E96-B44C-7E1F6AA6DD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597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442897-BE0D-43F6-A1CE-01FE1C94E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01DD57-62CF-463F-933F-CE2C76FF9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B181BA-50D8-4A24-85D6-4FD61D054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5EB9-33AD-4711-A81F-4358B195B9A7}" type="datetimeFigureOut">
              <a:rPr lang="es-EC" smtClean="0"/>
              <a:t>24/10/2023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111373-DA57-436F-9DA1-FB91A3ECD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6669D6-E203-4781-A4E1-8F08F186F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617-5B52-4E96-B44C-7E1F6AA6DD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67111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BFA3FB-D74A-4DB6-9D7B-98A95301F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27F6A7-0057-430D-BE92-792EE1E8FD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B0A7444-5670-4070-9F2B-A5616F2DE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0333C0-2A4C-49C2-B7F1-501156D59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5EB9-33AD-4711-A81F-4358B195B9A7}" type="datetimeFigureOut">
              <a:rPr lang="es-EC" smtClean="0"/>
              <a:t>24/10/2023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DE523C-32C7-4C2A-AFFB-DF6ED5636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3BC111-CAA1-497E-9A9A-64089746C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617-5B52-4E96-B44C-7E1F6AA6DD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08893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2E686-0C0F-4CB0-8464-4213E655E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EB6EDA-2EB3-428F-AD24-5D51BC911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0ABA24B-8A7C-4E99-805C-5F1D96412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9A554E4-9EED-4D16-8F74-35A9F1F135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604BD17-CB1D-43DE-9AD5-A8DA8FCAB5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E108929-CB9D-4DB8-9DCC-B001507AE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5EB9-33AD-4711-A81F-4358B195B9A7}" type="datetimeFigureOut">
              <a:rPr lang="es-EC" smtClean="0"/>
              <a:t>24/10/2023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333FA3D-835C-4F55-BE0D-C1507A2A6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99E7B9-DD2B-478B-AAE8-368580FEE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617-5B52-4E96-B44C-7E1F6AA6DD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61147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07662E-4D1D-4ED7-B587-8E5567B6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2873720-2D47-4E2D-B3E1-AD81723FE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5EB9-33AD-4711-A81F-4358B195B9A7}" type="datetimeFigureOut">
              <a:rPr lang="es-EC" smtClean="0"/>
              <a:t>24/10/2023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26103D5-3B4E-46C9-964D-C1559F6A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F8D3B3E-0D25-47A4-9139-4678BB039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617-5B52-4E96-B44C-7E1F6AA6DD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50359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E76FB87-D4F3-442F-A4CC-000235DC0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5EB9-33AD-4711-A81F-4358B195B9A7}" type="datetimeFigureOut">
              <a:rPr lang="es-EC" smtClean="0"/>
              <a:t>24/10/2023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1E4F9A0-CD64-48A6-97C0-1C33ED2B4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E90ED9C-3E60-4F07-8803-0E657A6FE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617-5B52-4E96-B44C-7E1F6AA6DD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47846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3EFF5E-329B-4AE2-9684-6F98E34F7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71821F-5436-4FF4-BC1A-824AE5396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FCD5A7-D036-4790-A0A2-E43DC20F29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6D7F01-D885-4F84-9D36-C198F6E53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5EB9-33AD-4711-A81F-4358B195B9A7}" type="datetimeFigureOut">
              <a:rPr lang="es-EC" smtClean="0"/>
              <a:t>24/10/2023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B6EDF1-62B5-4052-A0F4-C687314B0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B99A8E9-506F-4048-A760-326E33162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617-5B52-4E96-B44C-7E1F6AA6DD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2050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EE3F95-CA7A-4699-B1CE-A9B87123B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1068FEA-7959-4577-BECC-8D26E416E8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46269D0-59A2-46C6-8284-F99F3883B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961997-50A3-4F2D-AE43-1CBB2DEF1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5EB9-33AD-4711-A81F-4358B195B9A7}" type="datetimeFigureOut">
              <a:rPr lang="es-EC" smtClean="0"/>
              <a:t>24/10/2023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B54DB0-63F0-43B2-80E4-C8570449A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3D0982-FC1F-4F03-BCB0-D5002BE69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617-5B52-4E96-B44C-7E1F6AA6DD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38610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AB6F7-C29E-4E49-AA3B-6F9BB8936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A05589-C986-4FC6-8C0E-89042D0E7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A0161E-ED86-4C1B-AFB9-B5F52D917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5EB9-33AD-4711-A81F-4358B195B9A7}" type="datetimeFigureOut">
              <a:rPr lang="es-EC" smtClean="0"/>
              <a:t>24/10/2023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B43B79-C335-413D-9D98-41E4CAD00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2C40B6-DC11-4B1D-9818-559910FFD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617-5B52-4E96-B44C-7E1F6AA6DD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13607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8C8529-EBE1-4A90-A05D-59D606EDA7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A04CD06-A750-4771-82F6-CAF79013A8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5A8222-5A3C-4528-9396-E54691DD4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5EB9-33AD-4711-A81F-4358B195B9A7}" type="datetimeFigureOut">
              <a:rPr lang="es-EC" smtClean="0"/>
              <a:t>24/10/2023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2638B-D8D5-441E-8D62-33B4D3D63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293E3B-FB13-4E56-A8FB-13C1A0BB9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617-5B52-4E96-B44C-7E1F6AA6DD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50918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C2FB557-640A-42BF-869F-9CB103E7C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D0AF66-675C-4466-A168-AD3F3C28F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17C4DC-6148-4BFF-899D-9A64DC6181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35EB9-33AD-4711-A81F-4358B195B9A7}" type="datetimeFigureOut">
              <a:rPr lang="es-EC" smtClean="0"/>
              <a:t>24/10/2023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0B72D9-6B51-4CB7-B7C5-408336D1E4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C3F697-7440-4B13-8EA1-D6CB89DD3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DC617-5B52-4E96-B44C-7E1F6AA6DD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2639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0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13.jpeg"/><Relationship Id="rId5" Type="http://schemas.openxmlformats.org/officeDocument/2006/relationships/diagramData" Target="../diagrams/data2.xml"/><Relationship Id="rId10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ptodate.com/contents/overview-of-hypertension-in-adults?search=hipertension%20arterial&amp;source=search_result&amp;selectedTitle=1~150&amp;usage_type=default&amp;display_rank=1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F99321-EDEE-47BB-B47F-BA3181E3B1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79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598AF71-36C7-4758-B17E-B4115F8691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9CCE5BB-992F-4DE5-8563-AC2E96DA474A}"/>
              </a:ext>
            </a:extLst>
          </p:cNvPr>
          <p:cNvSpPr/>
          <p:nvPr/>
        </p:nvSpPr>
        <p:spPr>
          <a:xfrm>
            <a:off x="2400300" y="3126659"/>
            <a:ext cx="7391400" cy="20205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es-EC" sz="4800" b="1" dirty="0">
                <a:solidFill>
                  <a:schemeClr val="bg1"/>
                </a:solidFill>
              </a:rPr>
              <a:t>HIPERTENSION ARTERIAL</a:t>
            </a:r>
          </a:p>
          <a:p>
            <a:pPr algn="ctr"/>
            <a:endParaRPr lang="es-EC" sz="3200" b="1" dirty="0">
              <a:solidFill>
                <a:schemeClr val="bg1"/>
              </a:solidFill>
            </a:endParaRPr>
          </a:p>
          <a:p>
            <a:pPr algn="ctr"/>
            <a:r>
              <a:rPr lang="es-EC" sz="3200" b="1" dirty="0">
                <a:solidFill>
                  <a:schemeClr val="bg1"/>
                </a:solidFill>
              </a:rPr>
              <a:t>DR DARIO MEJIA</a:t>
            </a:r>
          </a:p>
        </p:txBody>
      </p:sp>
    </p:spTree>
    <p:extLst>
      <p:ext uri="{BB962C8B-B14F-4D97-AF65-F5344CB8AC3E}">
        <p14:creationId xmlns:p14="http://schemas.microsoft.com/office/powerpoint/2010/main" val="1766544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0479E10-AA1F-4105-BE52-B14448A421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2" descr="Sindrome de Hipertension Arterial Sistemico">
            <a:extLst>
              <a:ext uri="{FF2B5EF4-FFF2-40B4-BE49-F238E27FC236}">
                <a16:creationId xmlns:a16="http://schemas.microsoft.com/office/drawing/2014/main" id="{4AE2EBC8-E996-4B36-80B1-4F198E5F1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037" y="3490735"/>
            <a:ext cx="6183925" cy="25122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6B173F2-0B84-47E4-838E-838CD7C7BBAD}"/>
              </a:ext>
            </a:extLst>
          </p:cNvPr>
          <p:cNvSpPr/>
          <p:nvPr/>
        </p:nvSpPr>
        <p:spPr>
          <a:xfrm>
            <a:off x="1622474" y="613271"/>
            <a:ext cx="4994032" cy="6752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2800" b="1" dirty="0"/>
              <a:t>¿QUE ES LA PRESION ARTERIAL?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7F2C7B3-0B63-433A-BBD3-71736BFD1EEB}"/>
              </a:ext>
            </a:extLst>
          </p:cNvPr>
          <p:cNvSpPr/>
          <p:nvPr/>
        </p:nvSpPr>
        <p:spPr>
          <a:xfrm>
            <a:off x="717454" y="1543281"/>
            <a:ext cx="6804072" cy="1642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000" dirty="0"/>
              <a:t>Es la fuerza ejercida por la sangre contra cualquier área de la pared arterial.</a:t>
            </a:r>
          </a:p>
          <a:p>
            <a:pPr algn="ctr"/>
            <a:endParaRPr lang="es-EC" sz="2000" dirty="0"/>
          </a:p>
          <a:p>
            <a:pPr algn="ctr"/>
            <a:r>
              <a:rPr lang="es-EC" sz="2000" dirty="0"/>
              <a:t>El mantenimiento de la presión arterial es necesario para la perfusión adecuada de los órganos. </a:t>
            </a:r>
          </a:p>
        </p:txBody>
      </p:sp>
      <p:pic>
        <p:nvPicPr>
          <p:cNvPr id="4" name="Picture 4" descr="Presión sanguínea: MedlinePlus enciclopedia médica illustración">
            <a:extLst>
              <a:ext uri="{FF2B5EF4-FFF2-40B4-BE49-F238E27FC236}">
                <a16:creationId xmlns:a16="http://schemas.microsoft.com/office/drawing/2014/main" id="{924C12FB-3183-4D06-95D3-20FA3CFBB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680" y="747117"/>
            <a:ext cx="3432516" cy="274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71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2D94A28-ED9B-41CF-B6CA-B1D6F0AFE8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6" descr="Qué es la presión arterial? - Cirugía Rex">
            <a:extLst>
              <a:ext uri="{FF2B5EF4-FFF2-40B4-BE49-F238E27FC236}">
                <a16:creationId xmlns:a16="http://schemas.microsoft.com/office/drawing/2014/main" id="{0215DDC1-A3CC-4B71-91F0-6F6DC7D588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4"/>
          <a:stretch/>
        </p:blipFill>
        <p:spPr bwMode="auto">
          <a:xfrm>
            <a:off x="1900236" y="1200664"/>
            <a:ext cx="8391525" cy="3476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DBE7A43-2868-42DE-BB3B-10968FE87BBC}"/>
              </a:ext>
            </a:extLst>
          </p:cNvPr>
          <p:cNvSpPr/>
          <p:nvPr/>
        </p:nvSpPr>
        <p:spPr>
          <a:xfrm>
            <a:off x="1238246" y="352415"/>
            <a:ext cx="9715503" cy="646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3200" dirty="0"/>
              <a:t>LA PRESION ARTERIAL CONSTA DE DOS COMPONENTES: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802F7A8-49D8-4B2B-90DA-E7BE39282D78}"/>
              </a:ext>
            </a:extLst>
          </p:cNvPr>
          <p:cNvSpPr txBox="1"/>
          <p:nvPr/>
        </p:nvSpPr>
        <p:spPr>
          <a:xfrm>
            <a:off x="1350498" y="4567425"/>
            <a:ext cx="4745499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400" b="0" i="0" dirty="0">
                <a:solidFill>
                  <a:srgbClr val="202124"/>
                </a:solidFill>
                <a:effectLst/>
                <a:latin typeface="Google Sans"/>
              </a:rPr>
              <a:t>P</a:t>
            </a:r>
            <a:r>
              <a:rPr lang="es-ES" sz="2400" b="0" i="0" dirty="0">
                <a:solidFill>
                  <a:srgbClr val="040C28"/>
                </a:solidFill>
                <a:effectLst/>
                <a:latin typeface="Google Sans"/>
              </a:rPr>
              <a:t>resión sistólica:</a:t>
            </a:r>
            <a:r>
              <a:rPr lang="es-ES" sz="2400" b="0" i="0" dirty="0">
                <a:solidFill>
                  <a:srgbClr val="202124"/>
                </a:solidFill>
                <a:effectLst/>
                <a:latin typeface="Google Sans"/>
              </a:rPr>
              <a:t> que se mide durante el latido del corazón (momento de </a:t>
            </a:r>
            <a:r>
              <a:rPr lang="es-ES" sz="2400" b="0" i="0" dirty="0">
                <a:solidFill>
                  <a:srgbClr val="040C28"/>
                </a:solidFill>
                <a:effectLst/>
                <a:latin typeface="Google Sans"/>
              </a:rPr>
              <a:t>presión</a:t>
            </a:r>
            <a:r>
              <a:rPr lang="es-ES" sz="2400" b="0" i="0" dirty="0">
                <a:solidFill>
                  <a:srgbClr val="202124"/>
                </a:solidFill>
                <a:effectLst/>
                <a:latin typeface="Google Sans"/>
              </a:rPr>
              <a:t> máxima). </a:t>
            </a:r>
            <a:endParaRPr lang="es-EC" sz="2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1D42408-6F85-4CE5-9330-002648D085A5}"/>
              </a:ext>
            </a:extLst>
          </p:cNvPr>
          <p:cNvSpPr txBox="1"/>
          <p:nvPr/>
        </p:nvSpPr>
        <p:spPr>
          <a:xfrm>
            <a:off x="6359330" y="4567425"/>
            <a:ext cx="4937027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400" dirty="0">
                <a:solidFill>
                  <a:srgbClr val="040C28"/>
                </a:solidFill>
                <a:latin typeface="Google Sans"/>
              </a:rPr>
              <a:t>P</a:t>
            </a:r>
            <a:r>
              <a:rPr lang="es-ES" sz="2400" b="0" i="0" dirty="0">
                <a:solidFill>
                  <a:srgbClr val="040C28"/>
                </a:solidFill>
                <a:effectLst/>
                <a:latin typeface="Google Sans"/>
              </a:rPr>
              <a:t>resión diastólica:</a:t>
            </a:r>
            <a:r>
              <a:rPr lang="es-ES" sz="2400" b="0" i="0" dirty="0">
                <a:solidFill>
                  <a:srgbClr val="202124"/>
                </a:solidFill>
                <a:effectLst/>
                <a:latin typeface="Google Sans"/>
              </a:rPr>
              <a:t> que se mide durante el descanso entre dos latidos (momento de </a:t>
            </a:r>
            <a:r>
              <a:rPr lang="es-ES" sz="2400" b="0" i="0" dirty="0">
                <a:solidFill>
                  <a:srgbClr val="040C28"/>
                </a:solidFill>
                <a:effectLst/>
                <a:latin typeface="Google Sans"/>
              </a:rPr>
              <a:t>presión</a:t>
            </a:r>
            <a:r>
              <a:rPr lang="es-ES" sz="2400" b="0" i="0" dirty="0">
                <a:solidFill>
                  <a:srgbClr val="202124"/>
                </a:solidFill>
                <a:effectLst/>
                <a:latin typeface="Google Sans"/>
              </a:rPr>
              <a:t> mínima).</a:t>
            </a:r>
            <a:endParaRPr lang="es-EC" sz="2400" dirty="0"/>
          </a:p>
        </p:txBody>
      </p:sp>
    </p:spTree>
    <p:extLst>
      <p:ext uri="{BB962C8B-B14F-4D97-AF65-F5344CB8AC3E}">
        <p14:creationId xmlns:p14="http://schemas.microsoft.com/office/powerpoint/2010/main" val="2924446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AGNÓSTICO DE HIPERTENSIÓN ARTERIAL | Revista Médica Clínica Las Condes">
            <a:extLst>
              <a:ext uri="{FF2B5EF4-FFF2-40B4-BE49-F238E27FC236}">
                <a16:creationId xmlns:a16="http://schemas.microsoft.com/office/drawing/2014/main" id="{1314E7F0-14A5-45D5-AC7D-FE29C9BC05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9" b="11590"/>
          <a:stretch/>
        </p:blipFill>
        <p:spPr bwMode="auto">
          <a:xfrm>
            <a:off x="1163637" y="1121897"/>
            <a:ext cx="9864725" cy="55708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E410B49-D96C-4180-9454-97F5DB113941}"/>
              </a:ext>
            </a:extLst>
          </p:cNvPr>
          <p:cNvSpPr txBox="1"/>
          <p:nvPr/>
        </p:nvSpPr>
        <p:spPr>
          <a:xfrm>
            <a:off x="1645211" y="20061"/>
            <a:ext cx="92424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>
                <a:solidFill>
                  <a:srgbClr val="C00000"/>
                </a:solidFill>
              </a:rPr>
              <a:t>FACTORES QUE COMPROMETEN EL CONTROL DE PRESIÓN ARTERIAL</a:t>
            </a:r>
          </a:p>
        </p:txBody>
      </p:sp>
    </p:spTree>
    <p:extLst>
      <p:ext uri="{BB962C8B-B14F-4D97-AF65-F5344CB8AC3E}">
        <p14:creationId xmlns:p14="http://schemas.microsoft.com/office/powerpoint/2010/main" val="709896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80E2491-1A71-4CAB-8C67-B9C7579099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4BEA362-6CDF-4F63-B3AC-397FD18B9E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74" r="6031"/>
          <a:stretch/>
        </p:blipFill>
        <p:spPr>
          <a:xfrm>
            <a:off x="6962639" y="450171"/>
            <a:ext cx="4755315" cy="531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A2CE87E-04C4-4347-B5A5-933D8E15A75B}"/>
              </a:ext>
            </a:extLst>
          </p:cNvPr>
          <p:cNvSpPr/>
          <p:nvPr/>
        </p:nvSpPr>
        <p:spPr>
          <a:xfrm>
            <a:off x="984739" y="928466"/>
            <a:ext cx="5429259" cy="7033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¿Qué es HIPERTENSIÓN ARTERIAL?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8490F3F-6312-4054-A830-F588EEC895FA}"/>
              </a:ext>
            </a:extLst>
          </p:cNvPr>
          <p:cNvSpPr/>
          <p:nvPr/>
        </p:nvSpPr>
        <p:spPr>
          <a:xfrm>
            <a:off x="852485" y="1842870"/>
            <a:ext cx="5693765" cy="339031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C" sz="2000" dirty="0"/>
              <a:t>Es el aumento de presión arterial de forma crónica, por encima de valores normales.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EC" sz="20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C" sz="2000" dirty="0"/>
              <a:t>Su patogénesis es el resultado de numerosos factores genéticos y ambientales que tiene múltiples efectos compuestos sobre la estructura y función cardiovascular y renal.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EC" sz="20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C" sz="2000" dirty="0"/>
              <a:t>Por lo general no presenta síntomas y puede ocasionar en el tiempo lesiones de órgano blanco.</a:t>
            </a:r>
          </a:p>
        </p:txBody>
      </p:sp>
    </p:spTree>
    <p:extLst>
      <p:ext uri="{BB962C8B-B14F-4D97-AF65-F5344CB8AC3E}">
        <p14:creationId xmlns:p14="http://schemas.microsoft.com/office/powerpoint/2010/main" val="96814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CBD0F756-919F-4EF3-983A-728378944A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9137552"/>
              </p:ext>
            </p:extLst>
          </p:nvPr>
        </p:nvGraphicFramePr>
        <p:xfrm>
          <a:off x="780561" y="596574"/>
          <a:ext cx="1063087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uál es la relación entre sobrepeso e hipertensión?">
            <a:extLst>
              <a:ext uri="{FF2B5EF4-FFF2-40B4-BE49-F238E27FC236}">
                <a16:creationId xmlns:a16="http://schemas.microsoft.com/office/drawing/2014/main" id="{02578251-F3CB-423E-B158-3285A8B26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107" y="4325815"/>
            <a:ext cx="3283263" cy="2189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El sedentarismo aumenta el riesgo de morir por covid-19">
            <a:extLst>
              <a:ext uri="{FF2B5EF4-FFF2-40B4-BE49-F238E27FC236}">
                <a16:creationId xmlns:a16="http://schemas.microsoft.com/office/drawing/2014/main" id="{83C65838-1A6D-4FE7-8910-55FE21647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706" y="4193981"/>
            <a:ext cx="3283263" cy="2462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PROGRAMA DE CONTROL Y TRATAMIENTO DE LA HIPERTENSIÓN ARTERIAL EN HATORGODO  Y ANYAKO">
            <a:extLst>
              <a:ext uri="{FF2B5EF4-FFF2-40B4-BE49-F238E27FC236}">
                <a16:creationId xmlns:a16="http://schemas.microsoft.com/office/drawing/2014/main" id="{7C27DF74-ADA1-4B5C-AAE3-178B29B50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107" y="201572"/>
            <a:ext cx="3282461" cy="24618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CB938BA2-30D7-4A1A-A871-196F6B8FC3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1322470"/>
              </p:ext>
            </p:extLst>
          </p:nvPr>
        </p:nvGraphicFramePr>
        <p:xfrm>
          <a:off x="-1209430" y="201572"/>
          <a:ext cx="7305430" cy="6454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170" name="Picture 2" descr="La hipertensión arterial en los ancianos y sus consecuencias | Los Nogales">
            <a:extLst>
              <a:ext uri="{FF2B5EF4-FFF2-40B4-BE49-F238E27FC236}">
                <a16:creationId xmlns:a16="http://schemas.microsoft.com/office/drawing/2014/main" id="{78DB5128-70DC-4499-888E-71F0E5C86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031" y="201572"/>
            <a:ext cx="3616570" cy="24110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OPS/OMS | El consumo de tabaco y la hipertensión aumentan riesgo de muerte  por enfermedad cardiovascular">
            <a:extLst>
              <a:ext uri="{FF2B5EF4-FFF2-40B4-BE49-F238E27FC236}">
                <a16:creationId xmlns:a16="http://schemas.microsoft.com/office/drawing/2014/main" id="{C3AC6492-ADCD-4E5D-B8D0-A06452101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660" y="2427775"/>
            <a:ext cx="3282460" cy="20570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797A454-D12B-4E58-846D-30080CB9D4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224AE08-86AA-40F4-9540-56B1F0D7BF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40" t="29585" r="6417" b="11898"/>
          <a:stretch/>
        </p:blipFill>
        <p:spPr>
          <a:xfrm>
            <a:off x="337776" y="311076"/>
            <a:ext cx="11516448" cy="513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29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8B3001E-7A7C-492E-8DDD-E8E47918AC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CA9D250-DE2B-4958-B971-4B5283660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658" y="196947"/>
            <a:ext cx="9472683" cy="568114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B71D1F3-5C6B-4EBB-AA6C-EBEAD7743527}"/>
              </a:ext>
            </a:extLst>
          </p:cNvPr>
          <p:cNvSpPr/>
          <p:nvPr/>
        </p:nvSpPr>
        <p:spPr>
          <a:xfrm>
            <a:off x="919089" y="196947"/>
            <a:ext cx="10353822" cy="4360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/>
              <a:t>RECOMENDACIONES DE MEDICIONES DE PRESION ARTERIAL EN CONSULTORIO Y FUERA DEL MISMO</a:t>
            </a:r>
          </a:p>
        </p:txBody>
      </p:sp>
    </p:spTree>
    <p:extLst>
      <p:ext uri="{BB962C8B-B14F-4D97-AF65-F5344CB8AC3E}">
        <p14:creationId xmlns:p14="http://schemas.microsoft.com/office/powerpoint/2010/main" val="3121355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9A5D449-714E-46CD-90C0-4B1A073DE3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68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C638B6C-25EE-44E8-9B21-C1D9BACF6B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68" t="21527" r="18355" b="16903"/>
          <a:stretch/>
        </p:blipFill>
        <p:spPr>
          <a:xfrm>
            <a:off x="1503685" y="14067"/>
            <a:ext cx="9184629" cy="595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914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3891FA8-754D-462F-9F55-1EDD7A1018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8D87B9E-9433-44CF-B3E7-1FB8F8E81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190" y="654295"/>
            <a:ext cx="8059275" cy="52680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78E273C-0625-4A74-B4F1-D8951BE88AFE}"/>
              </a:ext>
            </a:extLst>
          </p:cNvPr>
          <p:cNvSpPr txBox="1"/>
          <p:nvPr/>
        </p:nvSpPr>
        <p:spPr>
          <a:xfrm>
            <a:off x="731520" y="126609"/>
            <a:ext cx="7005711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C" sz="2800" b="1" dirty="0"/>
              <a:t>FACTORES DE RIESGO CARDIOVASCULAR</a:t>
            </a:r>
          </a:p>
        </p:txBody>
      </p:sp>
    </p:spTree>
    <p:extLst>
      <p:ext uri="{BB962C8B-B14F-4D97-AF65-F5344CB8AC3E}">
        <p14:creationId xmlns:p14="http://schemas.microsoft.com/office/powerpoint/2010/main" val="3746557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36E0497-94A0-4A49-810E-8CC5FD8CDA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B2D4562-A8AC-45D7-873D-4730516484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66"/>
          <a:stretch/>
        </p:blipFill>
        <p:spPr>
          <a:xfrm>
            <a:off x="2906106" y="0"/>
            <a:ext cx="9046744" cy="591784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132DF0B-4648-413B-819A-C32D7B2B0456}"/>
              </a:ext>
            </a:extLst>
          </p:cNvPr>
          <p:cNvSpPr txBox="1"/>
          <p:nvPr/>
        </p:nvSpPr>
        <p:spPr>
          <a:xfrm>
            <a:off x="239150" y="1989427"/>
            <a:ext cx="2666956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400" b="1" dirty="0"/>
              <a:t>RIESGO CARDIOVASCULAR DE ACUERDO A GRADO Y ESTADIO DE LA HTA</a:t>
            </a:r>
          </a:p>
        </p:txBody>
      </p:sp>
    </p:spTree>
    <p:extLst>
      <p:ext uri="{BB962C8B-B14F-4D97-AF65-F5344CB8AC3E}">
        <p14:creationId xmlns:p14="http://schemas.microsoft.com/office/powerpoint/2010/main" val="153490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2AAA8B7-D2C6-4268-816F-35149F0E40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3" descr="image.jpg">
            <a:extLst>
              <a:ext uri="{FF2B5EF4-FFF2-40B4-BE49-F238E27FC236}">
                <a16:creationId xmlns:a16="http://schemas.microsoft.com/office/drawing/2014/main" id="{0B7F9F3C-F319-4291-A7F9-38DD2A4F53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77" r="6708" b="17193"/>
          <a:stretch/>
        </p:blipFill>
        <p:spPr>
          <a:xfrm>
            <a:off x="2007094" y="787790"/>
            <a:ext cx="8177811" cy="458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99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FF73ECD-CDFB-4EAB-A1CC-4980FDDD0E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7EAC935-F957-4DC8-9DFD-91ACA1115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335" y="0"/>
            <a:ext cx="10150486" cy="5987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2245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167DB33-C75A-4A1B-8E94-CA4C0D3F99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0E60062-18ED-4ACF-A24E-46CA2E684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69" y="1076180"/>
            <a:ext cx="11932261" cy="36364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8598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3324001-A145-4200-A6A5-9A97D933C6AC}"/>
              </a:ext>
            </a:extLst>
          </p:cNvPr>
          <p:cNvSpPr txBox="1"/>
          <p:nvPr/>
        </p:nvSpPr>
        <p:spPr>
          <a:xfrm>
            <a:off x="3070469" y="458402"/>
            <a:ext cx="6066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800" b="1" dirty="0"/>
              <a:t>TRATAMIENTO NO FARMACOLOGICO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359FFB62-A123-4229-8AD9-0B5D2023E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079592"/>
              </p:ext>
            </p:extLst>
          </p:nvPr>
        </p:nvGraphicFramePr>
        <p:xfrm>
          <a:off x="114300" y="1200228"/>
          <a:ext cx="1197903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4432">
                  <a:extLst>
                    <a:ext uri="{9D8B030D-6E8A-4147-A177-3AD203B41FA5}">
                      <a16:colId xmlns:a16="http://schemas.microsoft.com/office/drawing/2014/main" val="3774614631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302892296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1012664223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3601656903"/>
                    </a:ext>
                  </a:extLst>
                </a:gridCol>
                <a:gridCol w="1790698">
                  <a:extLst>
                    <a:ext uri="{9D8B030D-6E8A-4147-A177-3AD203B41FA5}">
                      <a16:colId xmlns:a16="http://schemas.microsoft.com/office/drawing/2014/main" val="3258595252"/>
                    </a:ext>
                  </a:extLst>
                </a:gridCol>
              </a:tblGrid>
              <a:tr h="180164">
                <a:tc rowSpan="2" gridSpan="2">
                  <a:txBody>
                    <a:bodyPr/>
                    <a:lstStyle/>
                    <a:p>
                      <a:pPr algn="ctr"/>
                      <a:r>
                        <a:rPr lang="es-EC" dirty="0"/>
                        <a:t>INTERVENCION FARMACOLOGICA</a:t>
                      </a:r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C" dirty="0"/>
                        <a:t>DOSIS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C" dirty="0"/>
                        <a:t>IMPACTO PROXIMADO  EN LA PAS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0102068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HIPERTENSION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/>
                        <a:t>NORMOTENSION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54538320"/>
                  </a:ext>
                </a:extLst>
              </a:tr>
              <a:tr h="437580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Perdida de peso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Peso/grasa corporal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mejor objetivo es el peso corporal ideal, pero busque una reducción de al menos 1 kg en el peso corporal para la mayoría de los adultos con sobrepeso. Espere aproximadamente 1 mmHg por cada 1 kg de reducción de peso corporal.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-5mmHg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-3mmHg</a:t>
                      </a:r>
                      <a:endParaRPr lang="es-EC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9000607"/>
                  </a:ext>
                </a:extLst>
              </a:tr>
              <a:tr h="437580"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Dieta saludable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Patrón dietético DASH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Consumir una dieta rica en frutas, verduras, cereales integrales y productos lácteos bajos en grasa, con contenido reducido de grasas saturadas y totales.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-</a:t>
                      </a:r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11mmHg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-</a:t>
                      </a:r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3mmHg</a:t>
                      </a:r>
                      <a:endParaRPr lang="es-EC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4487148"/>
                  </a:ext>
                </a:extLst>
              </a:tr>
              <a:tr h="437580">
                <a:tc>
                  <a:txBody>
                    <a:bodyPr/>
                    <a:lstStyle/>
                    <a:p>
                      <a:pPr algn="ctr"/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Ingesta reducida de sodio en la dieta.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Sodio dietético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objetivo óptimo es &lt;1500 mg/día, pero el objetivo es una reducción de al menos 1000 mg/día en la mayoría de los adultos.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 a -6 mmHg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 a -3 mmHg</a:t>
                      </a:r>
                      <a:endParaRPr lang="es-EC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2019635"/>
                  </a:ext>
                </a:extLst>
              </a:tr>
              <a:tr h="437580">
                <a:tc>
                  <a:txBody>
                    <a:bodyPr/>
                    <a:lstStyle/>
                    <a:p>
                      <a:pPr algn="ctr"/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Ingesta mejorada de potasio en la dieta.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Potasio dietético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Apunte a 3500 a 5000 mg/día, preferiblemente mediante el consumo de una dieta rica en potasio.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-</a:t>
                      </a:r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4mmHg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-</a:t>
                      </a:r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2mmHg</a:t>
                      </a:r>
                      <a:endParaRPr lang="es-EC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0637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683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5F8109E-57D8-49A6-88FE-242F1C9D4E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428967"/>
              </p:ext>
            </p:extLst>
          </p:nvPr>
        </p:nvGraphicFramePr>
        <p:xfrm>
          <a:off x="106485" y="1040130"/>
          <a:ext cx="1197903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4432">
                  <a:extLst>
                    <a:ext uri="{9D8B030D-6E8A-4147-A177-3AD203B41FA5}">
                      <a16:colId xmlns:a16="http://schemas.microsoft.com/office/drawing/2014/main" val="102788025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131718667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2875259225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3228761436"/>
                    </a:ext>
                  </a:extLst>
                </a:gridCol>
                <a:gridCol w="1790698">
                  <a:extLst>
                    <a:ext uri="{9D8B030D-6E8A-4147-A177-3AD203B41FA5}">
                      <a16:colId xmlns:a16="http://schemas.microsoft.com/office/drawing/2014/main" val="3836197136"/>
                    </a:ext>
                  </a:extLst>
                </a:gridCol>
              </a:tblGrid>
              <a:tr h="180164">
                <a:tc rowSpan="2" gridSpan="2">
                  <a:txBody>
                    <a:bodyPr/>
                    <a:lstStyle/>
                    <a:p>
                      <a:pPr algn="ctr"/>
                      <a:r>
                        <a:rPr lang="es-EC" dirty="0"/>
                        <a:t>INTERVENCION FARMACOLOGICA</a:t>
                      </a:r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C" dirty="0"/>
                        <a:t>DOSIS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C" dirty="0"/>
                        <a:t>IMPACTO PROXIMADO  EN LA PAS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838895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HIPERTENSION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/>
                        <a:t>NORMOTENSION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27069029"/>
                  </a:ext>
                </a:extLst>
              </a:tr>
              <a:tr h="437580">
                <a:tc rowSpan="3"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Actividad física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Aerobio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 a 150 minutos/semana.</a:t>
                      </a:r>
                    </a:p>
                    <a:p>
                      <a:pPr algn="ctr"/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Reserva de frecuencia cardíaca del 65 al 75%.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 a -8 mmHg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/>
                        <a:t>-</a:t>
                      </a:r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a -4 mmHg</a:t>
                      </a:r>
                      <a:endParaRPr lang="es-EC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3237316"/>
                  </a:ext>
                </a:extLst>
              </a:tr>
              <a:tr h="437580">
                <a:tc v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Resistencia dinámica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 a 150 minutos/semana.</a:t>
                      </a:r>
                    </a:p>
                    <a:p>
                      <a:pPr algn="ctr"/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a 80% del peso máximo de 1 repetición.</a:t>
                      </a:r>
                    </a:p>
                    <a:p>
                      <a:pPr algn="ctr"/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ejercicios, 3 series/ejercicio, 10 repeticiones/serie.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-4mmHg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-2mmHg</a:t>
                      </a:r>
                      <a:endParaRPr lang="es-EC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539952"/>
                  </a:ext>
                </a:extLst>
              </a:tr>
              <a:tr h="437580">
                <a:tc v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resistencia isométrica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× 2 minutos (agarre manual), 1 minuto de descanso entre ejercicios, 30 a 40% de contracción voluntaria máxima, 3 sesiones/semana.</a:t>
                      </a:r>
                    </a:p>
                    <a:p>
                      <a:pPr algn="ctr"/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a 10 semanas.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-5mmHg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-4mmHg</a:t>
                      </a:r>
                      <a:endParaRPr lang="es-EC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4532763"/>
                  </a:ext>
                </a:extLst>
              </a:tr>
              <a:tr h="437580">
                <a:tc>
                  <a:txBody>
                    <a:bodyPr/>
                    <a:lstStyle/>
                    <a:p>
                      <a:pPr algn="ctr"/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Moderación en el consumo de alcohol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Consumo de alcohol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personas que beben alcohol, reduzca el alcohol a: </a:t>
                      </a:r>
                    </a:p>
                    <a:p>
                      <a:pPr lvl="1" algn="ctr"/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Hombres: ≤2 tragos al día.</a:t>
                      </a:r>
                    </a:p>
                    <a:p>
                      <a:pPr lvl="1" algn="ctr"/>
                      <a:r>
                        <a:rPr lang="es-E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Mujeres: ≤1 trago al día.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-4mmHg</a:t>
                      </a:r>
                      <a:endParaRPr lang="es-EC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-3mmHg</a:t>
                      </a:r>
                      <a:endParaRPr lang="es-EC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0463441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9AB57FF-F44B-41DA-9F46-0438F3C08DDE}"/>
              </a:ext>
            </a:extLst>
          </p:cNvPr>
          <p:cNvSpPr txBox="1"/>
          <p:nvPr/>
        </p:nvSpPr>
        <p:spPr>
          <a:xfrm>
            <a:off x="3070469" y="458402"/>
            <a:ext cx="6066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800" b="1" dirty="0"/>
              <a:t>TRATAMIENTO NO FARMACOLOGICO</a:t>
            </a:r>
          </a:p>
        </p:txBody>
      </p:sp>
    </p:spTree>
    <p:extLst>
      <p:ext uri="{BB962C8B-B14F-4D97-AF65-F5344CB8AC3E}">
        <p14:creationId xmlns:p14="http://schemas.microsoft.com/office/powerpoint/2010/main" val="2408238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age.jpg">
            <a:extLst>
              <a:ext uri="{FF2B5EF4-FFF2-40B4-BE49-F238E27FC236}">
                <a16:creationId xmlns:a16="http://schemas.microsoft.com/office/drawing/2014/main" id="{4AAD64B1-F394-42A5-86C6-DB82453EA7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55" t="26667" r="7533" b="31795"/>
          <a:stretch/>
        </p:blipFill>
        <p:spPr>
          <a:xfrm>
            <a:off x="1111307" y="2022232"/>
            <a:ext cx="9969385" cy="321798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CA9258E-50D2-472D-AB7E-8D1F09E9793F}"/>
              </a:ext>
            </a:extLst>
          </p:cNvPr>
          <p:cNvSpPr txBox="1"/>
          <p:nvPr/>
        </p:nvSpPr>
        <p:spPr>
          <a:xfrm>
            <a:off x="773725" y="879228"/>
            <a:ext cx="4618892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800" b="1" dirty="0"/>
              <a:t>RECOMENDACIONES JNC</a:t>
            </a:r>
          </a:p>
        </p:txBody>
      </p:sp>
    </p:spTree>
    <p:extLst>
      <p:ext uri="{BB962C8B-B14F-4D97-AF65-F5344CB8AC3E}">
        <p14:creationId xmlns:p14="http://schemas.microsoft.com/office/powerpoint/2010/main" val="2956184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age.jpg">
            <a:extLst>
              <a:ext uri="{FF2B5EF4-FFF2-40B4-BE49-F238E27FC236}">
                <a16:creationId xmlns:a16="http://schemas.microsoft.com/office/drawing/2014/main" id="{0885636B-6C0F-4041-8448-4488B8EB7E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78" t="26667" r="5496" b="20810"/>
          <a:stretch/>
        </p:blipFill>
        <p:spPr>
          <a:xfrm>
            <a:off x="895480" y="1776048"/>
            <a:ext cx="10401039" cy="409721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295DB08-50E4-4236-A5D4-EE2AB1B59C13}"/>
              </a:ext>
            </a:extLst>
          </p:cNvPr>
          <p:cNvSpPr txBox="1"/>
          <p:nvPr/>
        </p:nvSpPr>
        <p:spPr>
          <a:xfrm>
            <a:off x="773725" y="879228"/>
            <a:ext cx="4618892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800" b="1" dirty="0"/>
              <a:t>RECOMENDACIONES JNC</a:t>
            </a:r>
          </a:p>
        </p:txBody>
      </p:sp>
    </p:spTree>
    <p:extLst>
      <p:ext uri="{BB962C8B-B14F-4D97-AF65-F5344CB8AC3E}">
        <p14:creationId xmlns:p14="http://schemas.microsoft.com/office/powerpoint/2010/main" val="3847795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age.jpg">
            <a:extLst>
              <a:ext uri="{FF2B5EF4-FFF2-40B4-BE49-F238E27FC236}">
                <a16:creationId xmlns:a16="http://schemas.microsoft.com/office/drawing/2014/main" id="{9BBC008A-9711-44F4-9FE8-7CB134AD50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7" t="26667" r="6217" b="18974"/>
          <a:stretch/>
        </p:blipFill>
        <p:spPr>
          <a:xfrm>
            <a:off x="920149" y="1740878"/>
            <a:ext cx="10351702" cy="422030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6B03A77-1399-4263-9EEA-C1C509EF1F19}"/>
              </a:ext>
            </a:extLst>
          </p:cNvPr>
          <p:cNvSpPr txBox="1"/>
          <p:nvPr/>
        </p:nvSpPr>
        <p:spPr>
          <a:xfrm>
            <a:off x="773725" y="879228"/>
            <a:ext cx="4618892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800" b="1" dirty="0"/>
              <a:t>RECOMENDACIONES JNC</a:t>
            </a:r>
          </a:p>
        </p:txBody>
      </p:sp>
    </p:spTree>
    <p:extLst>
      <p:ext uri="{BB962C8B-B14F-4D97-AF65-F5344CB8AC3E}">
        <p14:creationId xmlns:p14="http://schemas.microsoft.com/office/powerpoint/2010/main" val="3383417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age.jpg">
            <a:extLst>
              <a:ext uri="{FF2B5EF4-FFF2-40B4-BE49-F238E27FC236}">
                <a16:creationId xmlns:a16="http://schemas.microsoft.com/office/drawing/2014/main" id="{DEE4F390-141C-4FB4-92F4-39ED10846B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47" t="26667" r="4215" b="20810"/>
          <a:stretch/>
        </p:blipFill>
        <p:spPr>
          <a:xfrm>
            <a:off x="630478" y="1926921"/>
            <a:ext cx="10931043" cy="413977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FB9A52B-0F8B-4909-9128-0926EAB751FB}"/>
              </a:ext>
            </a:extLst>
          </p:cNvPr>
          <p:cNvSpPr txBox="1"/>
          <p:nvPr/>
        </p:nvSpPr>
        <p:spPr>
          <a:xfrm>
            <a:off x="773725" y="879228"/>
            <a:ext cx="4618892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800" b="1" dirty="0"/>
              <a:t>RECOMENDACIONES JNC</a:t>
            </a:r>
          </a:p>
        </p:txBody>
      </p:sp>
    </p:spTree>
    <p:extLst>
      <p:ext uri="{BB962C8B-B14F-4D97-AF65-F5344CB8AC3E}">
        <p14:creationId xmlns:p14="http://schemas.microsoft.com/office/powerpoint/2010/main" val="2238209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age.jpg">
            <a:extLst>
              <a:ext uri="{FF2B5EF4-FFF2-40B4-BE49-F238E27FC236}">
                <a16:creationId xmlns:a16="http://schemas.microsoft.com/office/drawing/2014/main" id="{39E1F3E4-76D8-4373-BC75-502AAB60A5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22" t="26667" r="5352" b="43589"/>
          <a:stretch/>
        </p:blipFill>
        <p:spPr>
          <a:xfrm>
            <a:off x="538652" y="2461848"/>
            <a:ext cx="11114696" cy="247942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48CE4A2-2589-4C5F-81C9-93226BAE0561}"/>
              </a:ext>
            </a:extLst>
          </p:cNvPr>
          <p:cNvSpPr txBox="1"/>
          <p:nvPr/>
        </p:nvSpPr>
        <p:spPr>
          <a:xfrm>
            <a:off x="773725" y="879228"/>
            <a:ext cx="4618892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800" b="1" dirty="0"/>
              <a:t>RECOMENDACIONES JNC</a:t>
            </a:r>
          </a:p>
        </p:txBody>
      </p:sp>
    </p:spTree>
    <p:extLst>
      <p:ext uri="{BB962C8B-B14F-4D97-AF65-F5344CB8AC3E}">
        <p14:creationId xmlns:p14="http://schemas.microsoft.com/office/powerpoint/2010/main" val="3170695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age.jpg">
            <a:extLst>
              <a:ext uri="{FF2B5EF4-FFF2-40B4-BE49-F238E27FC236}">
                <a16:creationId xmlns:a16="http://schemas.microsoft.com/office/drawing/2014/main" id="{7A98E453-3085-4DDA-AF93-A415EE509F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78" t="29231" r="4359" b="18246"/>
          <a:stretch/>
        </p:blipFill>
        <p:spPr>
          <a:xfrm>
            <a:off x="727361" y="1776048"/>
            <a:ext cx="10737277" cy="416653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76B08DD-A18F-46BA-8177-394513C883C3}"/>
              </a:ext>
            </a:extLst>
          </p:cNvPr>
          <p:cNvSpPr txBox="1"/>
          <p:nvPr/>
        </p:nvSpPr>
        <p:spPr>
          <a:xfrm>
            <a:off x="773725" y="879228"/>
            <a:ext cx="4618892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800" b="1" dirty="0"/>
              <a:t>RECOMENDACIONES JNC</a:t>
            </a:r>
          </a:p>
        </p:txBody>
      </p:sp>
    </p:spTree>
    <p:extLst>
      <p:ext uri="{BB962C8B-B14F-4D97-AF65-F5344CB8AC3E}">
        <p14:creationId xmlns:p14="http://schemas.microsoft.com/office/powerpoint/2010/main" val="2504582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822B591-87C5-46EB-941A-13523F763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017" y="467418"/>
            <a:ext cx="10321983" cy="592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57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48FF8F5-592F-4484-80EA-A93DD017B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120" y="174943"/>
            <a:ext cx="9509760" cy="650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76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E4855AF-36D0-4830-B61A-322E39FB5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69" y="253218"/>
            <a:ext cx="11274190" cy="637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62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B38CF3F-CDE4-4EB1-8839-F7EDB61F8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37" y="245587"/>
            <a:ext cx="8786447" cy="246843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09225E7-9F05-4B0B-9A77-DF05301163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3" t="5538" r="3334" b="16356"/>
          <a:stretch/>
        </p:blipFill>
        <p:spPr>
          <a:xfrm>
            <a:off x="2303585" y="2650758"/>
            <a:ext cx="9618785" cy="417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32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DB1D52C-DBF9-4F54-9A51-8E7E5007C9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662"/>
          <a:stretch/>
        </p:blipFill>
        <p:spPr>
          <a:xfrm>
            <a:off x="1088850" y="111302"/>
            <a:ext cx="10014300" cy="674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0284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271B190-105F-48FD-861F-AAEA30F5BE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742"/>
          <a:stretch/>
        </p:blipFill>
        <p:spPr>
          <a:xfrm>
            <a:off x="768565" y="167715"/>
            <a:ext cx="10654869" cy="652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0216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5026A77-7072-47C3-BCA2-CD1CCACC3FE6}"/>
              </a:ext>
            </a:extLst>
          </p:cNvPr>
          <p:cNvSpPr txBox="1"/>
          <p:nvPr/>
        </p:nvSpPr>
        <p:spPr>
          <a:xfrm>
            <a:off x="1283090" y="1987061"/>
            <a:ext cx="962581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endParaRPr lang="es-EC" dirty="0"/>
          </a:p>
          <a:p>
            <a:pPr marL="285750" indent="-285750">
              <a:buFontTx/>
              <a:buChar char="-"/>
            </a:pPr>
            <a:r>
              <a:rPr lang="es-EC" dirty="0" err="1"/>
              <a:t>Mancia</a:t>
            </a:r>
            <a:r>
              <a:rPr lang="es-EC" dirty="0"/>
              <a:t> </a:t>
            </a:r>
            <a:r>
              <a:rPr lang="es-EC" dirty="0" err="1"/>
              <a:t>Chairperson</a:t>
            </a:r>
            <a:r>
              <a:rPr lang="es-EC" dirty="0"/>
              <a:t> G, </a:t>
            </a:r>
            <a:r>
              <a:rPr lang="es-EC" dirty="0" err="1"/>
              <a:t>Kreutz</a:t>
            </a:r>
            <a:r>
              <a:rPr lang="es-EC" dirty="0"/>
              <a:t> Co‑</a:t>
            </a:r>
            <a:r>
              <a:rPr lang="es-EC" dirty="0" err="1"/>
              <a:t>Chair</a:t>
            </a:r>
            <a:r>
              <a:rPr lang="es-EC" dirty="0"/>
              <a:t> R, </a:t>
            </a:r>
            <a:r>
              <a:rPr lang="es-EC" dirty="0" err="1"/>
              <a:t>Brunström</a:t>
            </a:r>
            <a:r>
              <a:rPr lang="es-EC" dirty="0"/>
              <a:t> M, et al. 2023 ESH </a:t>
            </a:r>
            <a:r>
              <a:rPr lang="es-EC" dirty="0" err="1"/>
              <a:t>Guidelines</a:t>
            </a:r>
            <a:r>
              <a:rPr lang="es-EC" dirty="0"/>
              <a:t> </a:t>
            </a:r>
            <a:r>
              <a:rPr lang="es-EC" dirty="0" err="1"/>
              <a:t>for</a:t>
            </a:r>
            <a:r>
              <a:rPr lang="es-EC" dirty="0"/>
              <a:t> </a:t>
            </a:r>
            <a:r>
              <a:rPr lang="es-EC" dirty="0" err="1"/>
              <a:t>the</a:t>
            </a:r>
            <a:r>
              <a:rPr lang="es-EC" dirty="0"/>
              <a:t> </a:t>
            </a:r>
            <a:r>
              <a:rPr lang="es-EC" dirty="0" err="1"/>
              <a:t>management</a:t>
            </a:r>
            <a:r>
              <a:rPr lang="es-EC" dirty="0"/>
              <a:t> </a:t>
            </a:r>
            <a:r>
              <a:rPr lang="es-EC" dirty="0" err="1"/>
              <a:t>of</a:t>
            </a:r>
            <a:r>
              <a:rPr lang="es-EC" dirty="0"/>
              <a:t> arterial </a:t>
            </a:r>
            <a:r>
              <a:rPr lang="es-EC" dirty="0" err="1"/>
              <a:t>hypertension</a:t>
            </a:r>
            <a:r>
              <a:rPr lang="es-EC" dirty="0"/>
              <a:t> </a:t>
            </a:r>
            <a:r>
              <a:rPr lang="es-EC" dirty="0" err="1"/>
              <a:t>The</a:t>
            </a:r>
            <a:r>
              <a:rPr lang="es-EC" dirty="0"/>
              <a:t> </a:t>
            </a:r>
            <a:r>
              <a:rPr lang="es-EC" dirty="0" err="1"/>
              <a:t>Task</a:t>
            </a:r>
            <a:r>
              <a:rPr lang="es-EC" dirty="0"/>
              <a:t> </a:t>
            </a:r>
            <a:r>
              <a:rPr lang="es-EC" dirty="0" err="1"/>
              <a:t>Force</a:t>
            </a:r>
            <a:r>
              <a:rPr lang="es-EC" dirty="0"/>
              <a:t> </a:t>
            </a:r>
            <a:r>
              <a:rPr lang="es-EC" dirty="0" err="1"/>
              <a:t>for</a:t>
            </a:r>
            <a:r>
              <a:rPr lang="es-EC" dirty="0"/>
              <a:t> </a:t>
            </a:r>
            <a:r>
              <a:rPr lang="es-EC" dirty="0" err="1"/>
              <a:t>the</a:t>
            </a:r>
            <a:r>
              <a:rPr lang="es-EC" dirty="0"/>
              <a:t> </a:t>
            </a:r>
            <a:r>
              <a:rPr lang="es-EC" dirty="0" err="1"/>
              <a:t>management</a:t>
            </a:r>
            <a:r>
              <a:rPr lang="es-EC" dirty="0"/>
              <a:t> </a:t>
            </a:r>
            <a:r>
              <a:rPr lang="es-EC" dirty="0" err="1"/>
              <a:t>of</a:t>
            </a:r>
            <a:r>
              <a:rPr lang="es-EC" dirty="0"/>
              <a:t> arterial </a:t>
            </a:r>
            <a:r>
              <a:rPr lang="es-EC" dirty="0" err="1"/>
              <a:t>hypertension</a:t>
            </a:r>
            <a:r>
              <a:rPr lang="es-EC" dirty="0"/>
              <a:t> </a:t>
            </a:r>
            <a:r>
              <a:rPr lang="es-EC" dirty="0" err="1"/>
              <a:t>of</a:t>
            </a:r>
            <a:r>
              <a:rPr lang="es-EC" dirty="0"/>
              <a:t> </a:t>
            </a:r>
            <a:r>
              <a:rPr lang="es-EC" dirty="0" err="1"/>
              <a:t>the</a:t>
            </a:r>
            <a:r>
              <a:rPr lang="es-EC" dirty="0"/>
              <a:t> </a:t>
            </a:r>
            <a:r>
              <a:rPr lang="es-EC" dirty="0" err="1"/>
              <a:t>European</a:t>
            </a:r>
            <a:r>
              <a:rPr lang="es-EC" dirty="0"/>
              <a:t> </a:t>
            </a:r>
            <a:r>
              <a:rPr lang="es-EC" dirty="0" err="1"/>
              <a:t>Society</a:t>
            </a:r>
            <a:r>
              <a:rPr lang="es-EC" dirty="0"/>
              <a:t> </a:t>
            </a:r>
            <a:r>
              <a:rPr lang="es-EC" dirty="0" err="1"/>
              <a:t>of</a:t>
            </a:r>
            <a:r>
              <a:rPr lang="es-EC" dirty="0"/>
              <a:t> </a:t>
            </a:r>
            <a:r>
              <a:rPr lang="es-EC" dirty="0" err="1"/>
              <a:t>Hypertension</a:t>
            </a:r>
            <a:r>
              <a:rPr lang="es-EC" dirty="0"/>
              <a:t> </a:t>
            </a:r>
            <a:r>
              <a:rPr lang="es-EC" dirty="0" err="1"/>
              <a:t>Endorsed</a:t>
            </a:r>
            <a:r>
              <a:rPr lang="es-EC" dirty="0"/>
              <a:t> </a:t>
            </a:r>
            <a:r>
              <a:rPr lang="es-EC" dirty="0" err="1"/>
              <a:t>by</a:t>
            </a:r>
            <a:r>
              <a:rPr lang="es-EC" dirty="0"/>
              <a:t> </a:t>
            </a:r>
            <a:r>
              <a:rPr lang="es-EC" dirty="0" err="1"/>
              <a:t>the</a:t>
            </a:r>
            <a:r>
              <a:rPr lang="es-EC" dirty="0"/>
              <a:t> </a:t>
            </a:r>
            <a:r>
              <a:rPr lang="es-EC" dirty="0" err="1"/>
              <a:t>European</a:t>
            </a:r>
            <a:r>
              <a:rPr lang="es-EC" dirty="0"/>
              <a:t> Renal </a:t>
            </a:r>
            <a:r>
              <a:rPr lang="es-EC" dirty="0" err="1"/>
              <a:t>Associaon</a:t>
            </a:r>
            <a:r>
              <a:rPr lang="es-EC" dirty="0"/>
              <a:t> (ERA) and </a:t>
            </a:r>
            <a:r>
              <a:rPr lang="es-EC" dirty="0" err="1"/>
              <a:t>the</a:t>
            </a:r>
            <a:r>
              <a:rPr lang="es-EC" dirty="0"/>
              <a:t> </a:t>
            </a:r>
            <a:r>
              <a:rPr lang="es-EC" dirty="0" err="1"/>
              <a:t>Internaonal</a:t>
            </a:r>
            <a:r>
              <a:rPr lang="es-EC" dirty="0"/>
              <a:t> </a:t>
            </a:r>
            <a:r>
              <a:rPr lang="es-EC" dirty="0" err="1"/>
              <a:t>Society</a:t>
            </a:r>
            <a:r>
              <a:rPr lang="es-EC" dirty="0"/>
              <a:t> </a:t>
            </a:r>
            <a:r>
              <a:rPr lang="es-EC" dirty="0" err="1"/>
              <a:t>of</a:t>
            </a:r>
            <a:r>
              <a:rPr lang="es-EC" dirty="0"/>
              <a:t> </a:t>
            </a:r>
            <a:r>
              <a:rPr lang="es-EC" dirty="0" err="1"/>
              <a:t>Hypertension</a:t>
            </a:r>
            <a:r>
              <a:rPr lang="es-EC" dirty="0"/>
              <a:t> (ISH). J </a:t>
            </a:r>
            <a:r>
              <a:rPr lang="es-EC" dirty="0" err="1"/>
              <a:t>Hypertens</a:t>
            </a:r>
            <a:r>
              <a:rPr lang="es-EC" dirty="0"/>
              <a:t>. 2023 Jun 21. </a:t>
            </a:r>
            <a:r>
              <a:rPr lang="es-EC" dirty="0" err="1"/>
              <a:t>doi</a:t>
            </a:r>
            <a:r>
              <a:rPr lang="es-EC" dirty="0"/>
              <a:t>: 10.1097/HJH.0000000000003480</a:t>
            </a:r>
          </a:p>
          <a:p>
            <a:pPr marL="285750" indent="-285750">
              <a:buFontTx/>
              <a:buChar char="-"/>
            </a:pPr>
            <a:r>
              <a:rPr lang="es-EC" dirty="0"/>
              <a:t>Jan Basile, </a:t>
            </a:r>
            <a:r>
              <a:rPr lang="es-EC" dirty="0" err="1"/>
              <a:t>MDMichael</a:t>
            </a:r>
            <a:r>
              <a:rPr lang="es-EC" dirty="0"/>
              <a:t> J. Bloch, MD, FACP, FASH, FSVM, FNLA. </a:t>
            </a:r>
            <a:r>
              <a:rPr lang="es-ES" dirty="0"/>
              <a:t>Descripción general de la hipertensión en adultos. In: </a:t>
            </a:r>
            <a:r>
              <a:rPr lang="es-ES" dirty="0" err="1"/>
              <a:t>UpToDate</a:t>
            </a:r>
            <a:r>
              <a:rPr lang="es-ES" dirty="0"/>
              <a:t>. </a:t>
            </a:r>
            <a:r>
              <a:rPr lang="es-ES" dirty="0">
                <a:hlinkClick r:id="rId2"/>
              </a:rPr>
              <a:t>https://www.uptodate.com/contents/overview-of-hypertension-in-adults?search=hipertension%20arterial&amp;source=search_result&amp;selectedTitle=1~150&amp;usage_type=default&amp;display_rank=1</a:t>
            </a:r>
            <a:endParaRPr lang="es-ES" dirty="0"/>
          </a:p>
          <a:p>
            <a:pPr marL="285750" indent="-285750">
              <a:buFontTx/>
              <a:buChar char="-"/>
            </a:pPr>
            <a:r>
              <a:rPr lang="es-ES" dirty="0"/>
              <a:t>Hipertensión en adultos: diagnóstico y tratamiento. Instituto Nacional para la Excelencia en la Salud y la Atención (NICE). http://www.nice.org.uk/guidance/ng136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ED67CF2-1953-4EC8-B8C9-449836D1CC0A}"/>
              </a:ext>
            </a:extLst>
          </p:cNvPr>
          <p:cNvSpPr txBox="1"/>
          <p:nvPr/>
        </p:nvSpPr>
        <p:spPr>
          <a:xfrm>
            <a:off x="967154" y="1987061"/>
            <a:ext cx="6407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BIBLIOGRAFIA</a:t>
            </a:r>
          </a:p>
        </p:txBody>
      </p:sp>
    </p:spTree>
    <p:extLst>
      <p:ext uri="{BB962C8B-B14F-4D97-AF65-F5344CB8AC3E}">
        <p14:creationId xmlns:p14="http://schemas.microsoft.com/office/powerpoint/2010/main" val="28113805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EA23DE0-1E52-497E-A0FB-D99C456252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625"/>
            <a:ext cx="12192000" cy="692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194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4596</TotalTime>
  <Words>771</Words>
  <Application>Microsoft Office PowerPoint</Application>
  <PresentationFormat>Panorámica</PresentationFormat>
  <Paragraphs>109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Google Sans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Dario Mejia</dc:creator>
  <cp:lastModifiedBy>Lajas</cp:lastModifiedBy>
  <cp:revision>56</cp:revision>
  <dcterms:created xsi:type="dcterms:W3CDTF">2023-10-10T02:29:48Z</dcterms:created>
  <dcterms:modified xsi:type="dcterms:W3CDTF">2023-10-24T21:42:45Z</dcterms:modified>
</cp:coreProperties>
</file>