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59" r:id="rId5"/>
    <p:sldId id="260" r:id="rId6"/>
    <p:sldId id="273" r:id="rId7"/>
    <p:sldId id="271" r:id="rId8"/>
    <p:sldId id="261" r:id="rId9"/>
    <p:sldId id="262" r:id="rId10"/>
    <p:sldId id="270" r:id="rId11"/>
    <p:sldId id="269" r:id="rId12"/>
    <p:sldId id="263" r:id="rId13"/>
    <p:sldId id="268" r:id="rId14"/>
    <p:sldId id="267"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C71"/>
    <a:srgbClr val="C0D3DA"/>
    <a:srgbClr val="B6B7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206" autoAdjust="0"/>
  </p:normalViewPr>
  <p:slideViewPr>
    <p:cSldViewPr snapToGrid="0">
      <p:cViewPr varScale="1">
        <p:scale>
          <a:sx n="81" d="100"/>
          <a:sy n="81" d="100"/>
        </p:scale>
        <p:origin x="93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A85B3-51AF-4782-A74E-B76832EB3D0F}" type="datetimeFigureOut">
              <a:rPr lang="es-CO" smtClean="0"/>
              <a:t>24/10/2023</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B5896-28AB-4C7A-A779-15B5D632BCF3}" type="slidenum">
              <a:rPr lang="es-CO" smtClean="0"/>
              <a:t>‹Nº›</a:t>
            </a:fld>
            <a:endParaRPr lang="es-CO"/>
          </a:p>
        </p:txBody>
      </p:sp>
    </p:spTree>
    <p:extLst>
      <p:ext uri="{BB962C8B-B14F-4D97-AF65-F5344CB8AC3E}">
        <p14:creationId xmlns:p14="http://schemas.microsoft.com/office/powerpoint/2010/main" val="1299821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CEB5896-28AB-4C7A-A779-15B5D632BCF3}" type="slidenum">
              <a:rPr lang="es-CO" smtClean="0"/>
              <a:t>2</a:t>
            </a:fld>
            <a:endParaRPr lang="es-CO"/>
          </a:p>
        </p:txBody>
      </p:sp>
    </p:spTree>
    <p:extLst>
      <p:ext uri="{BB962C8B-B14F-4D97-AF65-F5344CB8AC3E}">
        <p14:creationId xmlns:p14="http://schemas.microsoft.com/office/powerpoint/2010/main" val="2314648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i="0" dirty="0">
                <a:solidFill>
                  <a:srgbClr val="000000"/>
                </a:solidFill>
                <a:effectLst/>
                <a:latin typeface="Arial" panose="020B0604020202020204" pitchFamily="34" charset="0"/>
              </a:rPr>
              <a:t>llegar al diagnóstico cuando existan dos pruebas anormales en la misma o en diferentes muestras sanguíneas (sea GB, HbA1c o SOG)</a:t>
            </a:r>
            <a:r>
              <a:rPr lang="es-ES" b="0" i="0" dirty="0">
                <a:solidFill>
                  <a:srgbClr val="000000"/>
                </a:solidFill>
                <a:effectLst/>
                <a:latin typeface="Arial" panose="020B0604020202020204" pitchFamily="34" charset="0"/>
              </a:rPr>
              <a:t>, en el caso que no existieran signos claros de hiperglucemia. Si los resultados son discordantes en dos pruebas distintas, aquel que se encuentre por encima del umbral debe ser repetido. Si los resultados están muy ajustados a los límites se recomienda repetir las pruebas entre los 3-6 meses.</a:t>
            </a:r>
            <a:endParaRPr lang="es-CO" dirty="0"/>
          </a:p>
        </p:txBody>
      </p:sp>
      <p:sp>
        <p:nvSpPr>
          <p:cNvPr id="4" name="Marcador de número de diapositiva 3"/>
          <p:cNvSpPr>
            <a:spLocks noGrp="1"/>
          </p:cNvSpPr>
          <p:nvPr>
            <p:ph type="sldNum" sz="quarter" idx="5"/>
          </p:nvPr>
        </p:nvSpPr>
        <p:spPr/>
        <p:txBody>
          <a:bodyPr/>
          <a:lstStyle/>
          <a:p>
            <a:fld id="{4CEB5896-28AB-4C7A-A779-15B5D632BCF3}" type="slidenum">
              <a:rPr lang="es-CO" smtClean="0"/>
              <a:t>5</a:t>
            </a:fld>
            <a:endParaRPr lang="es-CO"/>
          </a:p>
        </p:txBody>
      </p:sp>
    </p:spTree>
    <p:extLst>
      <p:ext uri="{BB962C8B-B14F-4D97-AF65-F5344CB8AC3E}">
        <p14:creationId xmlns:p14="http://schemas.microsoft.com/office/powerpoint/2010/main" val="2112683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i="0" dirty="0">
                <a:solidFill>
                  <a:srgbClr val="000000"/>
                </a:solidFill>
                <a:effectLst/>
                <a:latin typeface="Arial" panose="020B0604020202020204" pitchFamily="34" charset="0"/>
              </a:rPr>
              <a:t>llegar al diagnóstico cuando existan dos pruebas anormales en la misma o en diferentes muestras sanguíneas (sea GB, HbA1c o SOG)</a:t>
            </a:r>
            <a:r>
              <a:rPr lang="es-ES" b="0" i="0" dirty="0">
                <a:solidFill>
                  <a:srgbClr val="000000"/>
                </a:solidFill>
                <a:effectLst/>
                <a:latin typeface="Arial" panose="020B0604020202020204" pitchFamily="34" charset="0"/>
              </a:rPr>
              <a:t>, en el caso que no existieran signos claros de hiperglucemia. Si los resultados son discordantes en dos pruebas distintas, aquel que se encuentre por encima del umbral debe ser repetido. Si los resultados están muy ajustados a los límites se recomienda repetir las pruebas entre los 3-6 meses.</a:t>
            </a:r>
            <a:endParaRPr lang="es-CO" dirty="0"/>
          </a:p>
        </p:txBody>
      </p:sp>
      <p:sp>
        <p:nvSpPr>
          <p:cNvPr id="4" name="Marcador de número de diapositiva 3"/>
          <p:cNvSpPr>
            <a:spLocks noGrp="1"/>
          </p:cNvSpPr>
          <p:nvPr>
            <p:ph type="sldNum" sz="quarter" idx="5"/>
          </p:nvPr>
        </p:nvSpPr>
        <p:spPr/>
        <p:txBody>
          <a:bodyPr/>
          <a:lstStyle/>
          <a:p>
            <a:fld id="{4CEB5896-28AB-4C7A-A779-15B5D632BCF3}" type="slidenum">
              <a:rPr lang="es-CO" smtClean="0"/>
              <a:t>6</a:t>
            </a:fld>
            <a:endParaRPr lang="es-CO"/>
          </a:p>
        </p:txBody>
      </p:sp>
    </p:spTree>
    <p:extLst>
      <p:ext uri="{BB962C8B-B14F-4D97-AF65-F5344CB8AC3E}">
        <p14:creationId xmlns:p14="http://schemas.microsoft.com/office/powerpoint/2010/main" val="3944770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10/24/2023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077816-4FA4-FB7A-C460-DD181721F2E5}"/>
              </a:ext>
            </a:extLst>
          </p:cNvPr>
          <p:cNvSpPr>
            <a:spLocks noGrp="1"/>
          </p:cNvSpPr>
          <p:nvPr>
            <p:ph type="ctrTitle"/>
          </p:nvPr>
        </p:nvSpPr>
        <p:spPr>
          <a:xfrm>
            <a:off x="2589213" y="522027"/>
            <a:ext cx="8915399" cy="2262781"/>
          </a:xfrm>
        </p:spPr>
        <p:txBody>
          <a:bodyPr>
            <a:normAutofit/>
          </a:bodyPr>
          <a:lstStyle/>
          <a:p>
            <a:r>
              <a:rPr lang="es-ES" sz="7200" dirty="0">
                <a:ln w="0"/>
                <a:solidFill>
                  <a:srgbClr val="385C71"/>
                </a:solidFill>
                <a:effectLst>
                  <a:reflection blurRad="6350" stA="53000" endA="300" endPos="35500" dir="5400000" sy="-90000" algn="bl" rotWithShape="0"/>
                </a:effectLst>
              </a:rPr>
              <a:t>DIABETES MELLITUS</a:t>
            </a:r>
            <a:endParaRPr lang="es-CO" sz="7200" dirty="0">
              <a:ln w="0"/>
              <a:solidFill>
                <a:srgbClr val="385C71"/>
              </a:solidFill>
              <a:effectLst>
                <a:reflection blurRad="6350" stA="53000" endA="300" endPos="35500" dir="5400000" sy="-90000" algn="bl" rotWithShape="0"/>
              </a:effectLst>
            </a:endParaRPr>
          </a:p>
        </p:txBody>
      </p:sp>
      <p:sp>
        <p:nvSpPr>
          <p:cNvPr id="3" name="Subtítulo 2">
            <a:extLst>
              <a:ext uri="{FF2B5EF4-FFF2-40B4-BE49-F238E27FC236}">
                <a16:creationId xmlns:a16="http://schemas.microsoft.com/office/drawing/2014/main" id="{18F26F69-3322-88F8-F9CB-2B3C2A118581}"/>
              </a:ext>
            </a:extLst>
          </p:cNvPr>
          <p:cNvSpPr>
            <a:spLocks noGrp="1"/>
          </p:cNvSpPr>
          <p:nvPr>
            <p:ph type="subTitle" idx="1"/>
          </p:nvPr>
        </p:nvSpPr>
        <p:spPr>
          <a:xfrm>
            <a:off x="2589212" y="3753797"/>
            <a:ext cx="8915399" cy="1126283"/>
          </a:xfrm>
        </p:spPr>
        <p:txBody>
          <a:bodyPr>
            <a:normAutofit/>
          </a:bodyPr>
          <a:lstStyle/>
          <a:p>
            <a:r>
              <a:rPr lang="es-ES" sz="2400" b="1" dirty="0">
                <a:solidFill>
                  <a:schemeClr val="tx1"/>
                </a:solidFill>
              </a:rPr>
              <a:t>JAVIER POLO CHAMORRO</a:t>
            </a:r>
          </a:p>
          <a:p>
            <a:r>
              <a:rPr lang="es-ES" sz="2400" b="1" dirty="0">
                <a:solidFill>
                  <a:schemeClr val="tx1"/>
                </a:solidFill>
              </a:rPr>
              <a:t>MEDICO GENERAL </a:t>
            </a:r>
            <a:endParaRPr lang="es-CO" sz="2400" b="1" dirty="0">
              <a:solidFill>
                <a:schemeClr val="tx1"/>
              </a:solidFill>
            </a:endParaRPr>
          </a:p>
        </p:txBody>
      </p:sp>
      <p:pic>
        <p:nvPicPr>
          <p:cNvPr id="1026" name="Picture 2" descr="Diabetes mellitus: síntomas, tratamiento y prevención | Buenos Dias Nebraska">
            <a:extLst>
              <a:ext uri="{FF2B5EF4-FFF2-40B4-BE49-F238E27FC236}">
                <a16:creationId xmlns:a16="http://schemas.microsoft.com/office/drawing/2014/main" id="{03D286D4-B60C-4D76-32EB-B97AD4FC4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7958" y="3419703"/>
            <a:ext cx="4646653" cy="2920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240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a:xfrm>
            <a:off x="815002" y="1540189"/>
            <a:ext cx="6363720" cy="3777622"/>
          </a:xfrm>
        </p:spPr>
        <p:txBody>
          <a:bodyPr/>
          <a:lstStyle/>
          <a:p>
            <a:pPr marL="0" indent="0" algn="just">
              <a:buNone/>
            </a:pPr>
            <a:r>
              <a:rPr lang="es-ES" b="1" dirty="0"/>
              <a:t>La diabetes es una afección crónica compleja que requiere atención médica continua con estrategias multifactoriales de reducción de riesgos más allá del control de la glucosa. </a:t>
            </a:r>
          </a:p>
          <a:p>
            <a:pPr marL="0" indent="0" algn="just">
              <a:buNone/>
            </a:pPr>
            <a:endParaRPr lang="es-ES" b="1" dirty="0"/>
          </a:p>
          <a:p>
            <a:pPr marL="0" indent="0" algn="just">
              <a:buNone/>
            </a:pPr>
            <a:r>
              <a:rPr lang="es-ES" b="1" dirty="0"/>
              <a:t>La educación y el apoyo continuos para el autocontrol de la diabetes son fundamentales para empoderar a las personas, prevenir complicaciones agudas y reducir el riesgo de complicaciones a largo plazo. </a:t>
            </a:r>
            <a:endParaRPr lang="es-CO" b="1" dirty="0"/>
          </a:p>
        </p:txBody>
      </p:sp>
      <p:pic>
        <p:nvPicPr>
          <p:cNvPr id="1026" name="Picture 2">
            <a:extLst>
              <a:ext uri="{FF2B5EF4-FFF2-40B4-BE49-F238E27FC236}">
                <a16:creationId xmlns:a16="http://schemas.microsoft.com/office/drawing/2014/main" id="{711CF8EB-8152-501A-0346-786C3F5137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3518" y="123568"/>
            <a:ext cx="4021094" cy="593742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540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a:xfrm>
            <a:off x="1640156" y="141611"/>
            <a:ext cx="8911687" cy="1280890"/>
          </a:xfrm>
        </p:spPr>
        <p:txBody>
          <a:bodyPr/>
          <a:lstStyle/>
          <a:p>
            <a:r>
              <a:rPr lang="es-ES" b="1" dirty="0">
                <a:effectLst>
                  <a:outerShdw blurRad="38100" dist="38100" dir="2700000" algn="tl">
                    <a:srgbClr val="000000">
                      <a:alpha val="43137"/>
                    </a:srgbClr>
                  </a:outerShdw>
                </a:effectLst>
              </a:rPr>
              <a:t>TAMIZAJE</a:t>
            </a:r>
            <a:endParaRPr lang="es-CO" b="1" dirty="0">
              <a:effectLst>
                <a:outerShdw blurRad="38100" dist="38100" dir="2700000" algn="tl">
                  <a:srgbClr val="000000">
                    <a:alpha val="43137"/>
                  </a:srgbClr>
                </a:outerShdw>
              </a:effectLst>
            </a:endParaRPr>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30F87FFF-20E9-2DEE-FD37-3DD507116319}"/>
              </a:ext>
            </a:extLst>
          </p:cNvPr>
          <p:cNvPicPr>
            <a:picLocks noChangeAspect="1"/>
          </p:cNvPicPr>
          <p:nvPr/>
        </p:nvPicPr>
        <p:blipFill>
          <a:blip r:embed="rId2"/>
          <a:stretch>
            <a:fillRect/>
          </a:stretch>
        </p:blipFill>
        <p:spPr>
          <a:xfrm>
            <a:off x="1640156" y="1248079"/>
            <a:ext cx="9864456" cy="5425676"/>
          </a:xfrm>
          <a:prstGeom prst="rect">
            <a:avLst/>
          </a:prstGeom>
        </p:spPr>
      </p:pic>
    </p:spTree>
    <p:extLst>
      <p:ext uri="{BB962C8B-B14F-4D97-AF65-F5344CB8AC3E}">
        <p14:creationId xmlns:p14="http://schemas.microsoft.com/office/powerpoint/2010/main" val="1097007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p:txBody>
          <a:bodyPr/>
          <a:lstStyle/>
          <a:p>
            <a:endParaRPr lang="es-CO"/>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57375791-377D-C716-2B03-8E6DFD5551D9}"/>
              </a:ext>
            </a:extLst>
          </p:cNvPr>
          <p:cNvPicPr>
            <a:picLocks noChangeAspect="1"/>
          </p:cNvPicPr>
          <p:nvPr/>
        </p:nvPicPr>
        <p:blipFill>
          <a:blip r:embed="rId2"/>
          <a:stretch>
            <a:fillRect/>
          </a:stretch>
        </p:blipFill>
        <p:spPr>
          <a:xfrm>
            <a:off x="1934119" y="533831"/>
            <a:ext cx="9570493" cy="5790338"/>
          </a:xfrm>
          <a:prstGeom prst="rect">
            <a:avLst/>
          </a:prstGeom>
        </p:spPr>
      </p:pic>
    </p:spTree>
    <p:extLst>
      <p:ext uri="{BB962C8B-B14F-4D97-AF65-F5344CB8AC3E}">
        <p14:creationId xmlns:p14="http://schemas.microsoft.com/office/powerpoint/2010/main" val="1759246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a:xfrm>
            <a:off x="1640156" y="250727"/>
            <a:ext cx="8911687" cy="1280890"/>
          </a:xfrm>
        </p:spPr>
        <p:txBody>
          <a:bodyPr/>
          <a:lstStyle/>
          <a:p>
            <a:r>
              <a:rPr lang="es-ES" b="1" dirty="0">
                <a:effectLst>
                  <a:outerShdw blurRad="38100" dist="38100" dir="2700000" algn="tl">
                    <a:srgbClr val="000000">
                      <a:alpha val="43137"/>
                    </a:srgbClr>
                  </a:outerShdw>
                </a:effectLst>
              </a:rPr>
              <a:t>DIAGNOSTICO</a:t>
            </a:r>
            <a:endParaRPr lang="es-CO" b="1" dirty="0">
              <a:effectLst>
                <a:outerShdw blurRad="38100" dist="38100" dir="2700000" algn="tl">
                  <a:srgbClr val="000000">
                    <a:alpha val="43137"/>
                  </a:srgbClr>
                </a:outerShdw>
              </a:effectLst>
            </a:endParaRPr>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B65CFC74-2DC9-8196-3CB2-37F95BFA4F2A}"/>
              </a:ext>
            </a:extLst>
          </p:cNvPr>
          <p:cNvPicPr>
            <a:picLocks noChangeAspect="1"/>
          </p:cNvPicPr>
          <p:nvPr/>
        </p:nvPicPr>
        <p:blipFill>
          <a:blip r:embed="rId3"/>
          <a:stretch>
            <a:fillRect/>
          </a:stretch>
        </p:blipFill>
        <p:spPr>
          <a:xfrm>
            <a:off x="1597850" y="1264555"/>
            <a:ext cx="9906762" cy="5342718"/>
          </a:xfrm>
          <a:prstGeom prst="rect">
            <a:avLst/>
          </a:prstGeom>
        </p:spPr>
      </p:pic>
    </p:spTree>
    <p:extLst>
      <p:ext uri="{BB962C8B-B14F-4D97-AF65-F5344CB8AC3E}">
        <p14:creationId xmlns:p14="http://schemas.microsoft.com/office/powerpoint/2010/main" val="4035913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a:xfrm>
            <a:off x="1637731" y="504967"/>
            <a:ext cx="9866881" cy="5378959"/>
          </a:xfrm>
        </p:spPr>
        <p:txBody>
          <a:bodyPr/>
          <a:lstStyle/>
          <a:p>
            <a:r>
              <a:rPr lang="es-ES" b="1" i="0" dirty="0">
                <a:solidFill>
                  <a:srgbClr val="000000"/>
                </a:solidFill>
                <a:effectLst/>
                <a:latin typeface="Arial" panose="020B0604020202020204" pitchFamily="34" charset="0"/>
              </a:rPr>
              <a:t>La HbA1c se podrá emplear si el método</a:t>
            </a:r>
            <a:r>
              <a:rPr lang="es-ES" b="0" i="0" dirty="0">
                <a:solidFill>
                  <a:srgbClr val="000000"/>
                </a:solidFill>
                <a:effectLst/>
                <a:latin typeface="Arial" panose="020B0604020202020204" pitchFamily="34" charset="0"/>
              </a:rPr>
              <a:t> para obtenerla está certificado por la </a:t>
            </a:r>
            <a:r>
              <a:rPr lang="es-ES" b="0" i="0" dirty="0" err="1">
                <a:solidFill>
                  <a:srgbClr val="000000"/>
                </a:solidFill>
                <a:effectLst/>
                <a:latin typeface="Arial" panose="020B0604020202020204" pitchFamily="34" charset="0"/>
              </a:rPr>
              <a:t>National</a:t>
            </a:r>
            <a:r>
              <a:rPr lang="es-ES" b="0" i="0" dirty="0">
                <a:solidFill>
                  <a:srgbClr val="000000"/>
                </a:solidFill>
                <a:effectLst/>
                <a:latin typeface="Arial" panose="020B0604020202020204" pitchFamily="34" charset="0"/>
              </a:rPr>
              <a:t> </a:t>
            </a:r>
            <a:r>
              <a:rPr lang="es-ES" b="0" i="0" dirty="0" err="1">
                <a:solidFill>
                  <a:srgbClr val="000000"/>
                </a:solidFill>
                <a:effectLst/>
                <a:latin typeface="Arial" panose="020B0604020202020204" pitchFamily="34" charset="0"/>
              </a:rPr>
              <a:t>Glycohemoglobin</a:t>
            </a:r>
            <a:r>
              <a:rPr lang="es-ES" b="0" i="0" dirty="0">
                <a:solidFill>
                  <a:srgbClr val="000000"/>
                </a:solidFill>
                <a:effectLst/>
                <a:latin typeface="Arial" panose="020B0604020202020204" pitchFamily="34" charset="0"/>
              </a:rPr>
              <a:t> </a:t>
            </a:r>
            <a:r>
              <a:rPr lang="es-ES" b="0" i="0" dirty="0" err="1">
                <a:solidFill>
                  <a:srgbClr val="000000"/>
                </a:solidFill>
                <a:effectLst/>
                <a:latin typeface="Arial" panose="020B0604020202020204" pitchFamily="34" charset="0"/>
              </a:rPr>
              <a:t>Standarization</a:t>
            </a:r>
            <a:r>
              <a:rPr lang="es-ES" b="0" i="0" dirty="0">
                <a:solidFill>
                  <a:srgbClr val="000000"/>
                </a:solidFill>
                <a:effectLst/>
                <a:latin typeface="Arial" panose="020B0604020202020204" pitchFamily="34" charset="0"/>
              </a:rPr>
              <a:t> </a:t>
            </a:r>
            <a:r>
              <a:rPr lang="es-ES" b="0" i="0" dirty="0" err="1">
                <a:solidFill>
                  <a:srgbClr val="000000"/>
                </a:solidFill>
                <a:effectLst/>
                <a:latin typeface="Arial" panose="020B0604020202020204" pitchFamily="34" charset="0"/>
              </a:rPr>
              <a:t>Program</a:t>
            </a:r>
            <a:r>
              <a:rPr lang="es-ES" b="0" i="0" dirty="0">
                <a:solidFill>
                  <a:srgbClr val="000000"/>
                </a:solidFill>
                <a:effectLst/>
                <a:latin typeface="Arial" panose="020B0604020202020204" pitchFamily="34" charset="0"/>
              </a:rPr>
              <a:t> (NGSP) y estandarizado por el estudio Diabetes Control and </a:t>
            </a:r>
            <a:r>
              <a:rPr lang="es-ES" b="0" i="0" dirty="0" err="1">
                <a:solidFill>
                  <a:srgbClr val="000000"/>
                </a:solidFill>
                <a:effectLst/>
                <a:latin typeface="Arial" panose="020B0604020202020204" pitchFamily="34" charset="0"/>
              </a:rPr>
              <a:t>Complications</a:t>
            </a:r>
            <a:r>
              <a:rPr lang="es-ES" b="0" i="0" dirty="0">
                <a:solidFill>
                  <a:srgbClr val="000000"/>
                </a:solidFill>
                <a:effectLst/>
                <a:latin typeface="Arial" panose="020B0604020202020204" pitchFamily="34" charset="0"/>
              </a:rPr>
              <a:t> Trial (DCCT) (B).  </a:t>
            </a:r>
            <a:endParaRPr lang="es-CO" dirty="0"/>
          </a:p>
        </p:txBody>
      </p:sp>
      <p:pic>
        <p:nvPicPr>
          <p:cNvPr id="7" name="Imagen 6">
            <a:extLst>
              <a:ext uri="{FF2B5EF4-FFF2-40B4-BE49-F238E27FC236}">
                <a16:creationId xmlns:a16="http://schemas.microsoft.com/office/drawing/2014/main" id="{BC67B70B-7A2C-D8AD-8028-B4F3B5A9D7BA}"/>
              </a:ext>
            </a:extLst>
          </p:cNvPr>
          <p:cNvPicPr>
            <a:picLocks noChangeAspect="1"/>
          </p:cNvPicPr>
          <p:nvPr/>
        </p:nvPicPr>
        <p:blipFill rotWithShape="1">
          <a:blip r:embed="rId3"/>
          <a:srcRect/>
          <a:stretch/>
        </p:blipFill>
        <p:spPr>
          <a:xfrm>
            <a:off x="684805" y="1464664"/>
            <a:ext cx="10991850" cy="1543050"/>
          </a:xfrm>
          <a:prstGeom prst="rect">
            <a:avLst/>
          </a:prstGeom>
        </p:spPr>
      </p:pic>
      <p:pic>
        <p:nvPicPr>
          <p:cNvPr id="8" name="Imagen 7">
            <a:extLst>
              <a:ext uri="{FF2B5EF4-FFF2-40B4-BE49-F238E27FC236}">
                <a16:creationId xmlns:a16="http://schemas.microsoft.com/office/drawing/2014/main" id="{D71DA09F-CA01-19FB-DF74-258091C9502C}"/>
              </a:ext>
            </a:extLst>
          </p:cNvPr>
          <p:cNvPicPr>
            <a:picLocks noChangeAspect="1"/>
          </p:cNvPicPr>
          <p:nvPr/>
        </p:nvPicPr>
        <p:blipFill>
          <a:blip r:embed="rId4"/>
          <a:stretch>
            <a:fillRect/>
          </a:stretch>
        </p:blipFill>
        <p:spPr>
          <a:xfrm>
            <a:off x="725749" y="3021343"/>
            <a:ext cx="10934700" cy="733425"/>
          </a:xfrm>
          <a:prstGeom prst="rect">
            <a:avLst/>
          </a:prstGeom>
        </p:spPr>
      </p:pic>
      <p:pic>
        <p:nvPicPr>
          <p:cNvPr id="9" name="Imagen 8">
            <a:extLst>
              <a:ext uri="{FF2B5EF4-FFF2-40B4-BE49-F238E27FC236}">
                <a16:creationId xmlns:a16="http://schemas.microsoft.com/office/drawing/2014/main" id="{56582BD1-C956-883C-ED23-6BC054BDE03F}"/>
              </a:ext>
            </a:extLst>
          </p:cNvPr>
          <p:cNvPicPr>
            <a:picLocks noChangeAspect="1"/>
          </p:cNvPicPr>
          <p:nvPr/>
        </p:nvPicPr>
        <p:blipFill>
          <a:blip r:embed="rId5"/>
          <a:stretch>
            <a:fillRect/>
          </a:stretch>
        </p:blipFill>
        <p:spPr>
          <a:xfrm>
            <a:off x="697174" y="3749296"/>
            <a:ext cx="10953750" cy="495300"/>
          </a:xfrm>
          <a:prstGeom prst="rect">
            <a:avLst/>
          </a:prstGeom>
        </p:spPr>
      </p:pic>
      <p:pic>
        <p:nvPicPr>
          <p:cNvPr id="10" name="Imagen 9">
            <a:extLst>
              <a:ext uri="{FF2B5EF4-FFF2-40B4-BE49-F238E27FC236}">
                <a16:creationId xmlns:a16="http://schemas.microsoft.com/office/drawing/2014/main" id="{234F345B-B5AB-2F80-DA6F-526FD49AB129}"/>
              </a:ext>
            </a:extLst>
          </p:cNvPr>
          <p:cNvPicPr>
            <a:picLocks noChangeAspect="1"/>
          </p:cNvPicPr>
          <p:nvPr/>
        </p:nvPicPr>
        <p:blipFill>
          <a:blip r:embed="rId6"/>
          <a:stretch>
            <a:fillRect/>
          </a:stretch>
        </p:blipFill>
        <p:spPr>
          <a:xfrm>
            <a:off x="692127" y="4255758"/>
            <a:ext cx="10944225" cy="257175"/>
          </a:xfrm>
          <a:prstGeom prst="rect">
            <a:avLst/>
          </a:prstGeom>
        </p:spPr>
      </p:pic>
      <p:pic>
        <p:nvPicPr>
          <p:cNvPr id="11" name="Imagen 10">
            <a:extLst>
              <a:ext uri="{FF2B5EF4-FFF2-40B4-BE49-F238E27FC236}">
                <a16:creationId xmlns:a16="http://schemas.microsoft.com/office/drawing/2014/main" id="{7CE168C7-3943-80E1-D398-B6DD6C03EDDB}"/>
              </a:ext>
            </a:extLst>
          </p:cNvPr>
          <p:cNvPicPr>
            <a:picLocks noChangeAspect="1"/>
          </p:cNvPicPr>
          <p:nvPr/>
        </p:nvPicPr>
        <p:blipFill>
          <a:blip r:embed="rId7"/>
          <a:stretch>
            <a:fillRect/>
          </a:stretch>
        </p:blipFill>
        <p:spPr>
          <a:xfrm>
            <a:off x="705775" y="4533475"/>
            <a:ext cx="10944225" cy="247650"/>
          </a:xfrm>
          <a:prstGeom prst="rect">
            <a:avLst/>
          </a:prstGeom>
        </p:spPr>
      </p:pic>
      <p:pic>
        <p:nvPicPr>
          <p:cNvPr id="12" name="Imagen 11">
            <a:extLst>
              <a:ext uri="{FF2B5EF4-FFF2-40B4-BE49-F238E27FC236}">
                <a16:creationId xmlns:a16="http://schemas.microsoft.com/office/drawing/2014/main" id="{BE84C672-D18B-2765-7DD8-4A992FA23AF6}"/>
              </a:ext>
            </a:extLst>
          </p:cNvPr>
          <p:cNvPicPr>
            <a:picLocks noChangeAspect="1"/>
          </p:cNvPicPr>
          <p:nvPr/>
        </p:nvPicPr>
        <p:blipFill>
          <a:blip r:embed="rId8"/>
          <a:stretch>
            <a:fillRect/>
          </a:stretch>
        </p:blipFill>
        <p:spPr>
          <a:xfrm>
            <a:off x="701652" y="4788665"/>
            <a:ext cx="10925175" cy="228600"/>
          </a:xfrm>
          <a:prstGeom prst="rect">
            <a:avLst/>
          </a:prstGeom>
        </p:spPr>
      </p:pic>
      <p:pic>
        <p:nvPicPr>
          <p:cNvPr id="13" name="Imagen 12">
            <a:extLst>
              <a:ext uri="{FF2B5EF4-FFF2-40B4-BE49-F238E27FC236}">
                <a16:creationId xmlns:a16="http://schemas.microsoft.com/office/drawing/2014/main" id="{B1513B8A-54D0-CF92-A695-F6C82538CDCA}"/>
              </a:ext>
            </a:extLst>
          </p:cNvPr>
          <p:cNvPicPr>
            <a:picLocks noChangeAspect="1"/>
          </p:cNvPicPr>
          <p:nvPr/>
        </p:nvPicPr>
        <p:blipFill>
          <a:blip r:embed="rId9"/>
          <a:stretch>
            <a:fillRect/>
          </a:stretch>
        </p:blipFill>
        <p:spPr>
          <a:xfrm>
            <a:off x="687365" y="5046976"/>
            <a:ext cx="10953750" cy="476250"/>
          </a:xfrm>
          <a:prstGeom prst="rect">
            <a:avLst/>
          </a:prstGeom>
        </p:spPr>
      </p:pic>
      <p:pic>
        <p:nvPicPr>
          <p:cNvPr id="14" name="Imagen 13">
            <a:extLst>
              <a:ext uri="{FF2B5EF4-FFF2-40B4-BE49-F238E27FC236}">
                <a16:creationId xmlns:a16="http://schemas.microsoft.com/office/drawing/2014/main" id="{171BB65F-0D6D-172B-B8A6-9012C595DC6D}"/>
              </a:ext>
            </a:extLst>
          </p:cNvPr>
          <p:cNvPicPr>
            <a:picLocks noChangeAspect="1"/>
          </p:cNvPicPr>
          <p:nvPr/>
        </p:nvPicPr>
        <p:blipFill>
          <a:blip r:embed="rId10"/>
          <a:stretch>
            <a:fillRect/>
          </a:stretch>
        </p:blipFill>
        <p:spPr>
          <a:xfrm>
            <a:off x="650543" y="5536623"/>
            <a:ext cx="10972800" cy="257175"/>
          </a:xfrm>
          <a:prstGeom prst="rect">
            <a:avLst/>
          </a:prstGeom>
        </p:spPr>
      </p:pic>
      <p:pic>
        <p:nvPicPr>
          <p:cNvPr id="15" name="Imagen 14">
            <a:extLst>
              <a:ext uri="{FF2B5EF4-FFF2-40B4-BE49-F238E27FC236}">
                <a16:creationId xmlns:a16="http://schemas.microsoft.com/office/drawing/2014/main" id="{4C3737B9-1552-3783-3754-4125BDA5F3B0}"/>
              </a:ext>
            </a:extLst>
          </p:cNvPr>
          <p:cNvPicPr>
            <a:picLocks noChangeAspect="1"/>
          </p:cNvPicPr>
          <p:nvPr/>
        </p:nvPicPr>
        <p:blipFill>
          <a:blip r:embed="rId11"/>
          <a:stretch>
            <a:fillRect/>
          </a:stretch>
        </p:blipFill>
        <p:spPr>
          <a:xfrm>
            <a:off x="655306" y="5816182"/>
            <a:ext cx="10963275" cy="962025"/>
          </a:xfrm>
          <a:prstGeom prst="rect">
            <a:avLst/>
          </a:prstGeom>
        </p:spPr>
      </p:pic>
    </p:spTree>
    <p:extLst>
      <p:ext uri="{BB962C8B-B14F-4D97-AF65-F5344CB8AC3E}">
        <p14:creationId xmlns:p14="http://schemas.microsoft.com/office/powerpoint/2010/main" val="587014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a:xfrm>
            <a:off x="1640156" y="306333"/>
            <a:ext cx="8911687" cy="1280890"/>
          </a:xfrm>
        </p:spPr>
        <p:txBody>
          <a:bodyPr/>
          <a:lstStyle/>
          <a:p>
            <a:r>
              <a:rPr lang="es-ES" b="1" dirty="0">
                <a:effectLst>
                  <a:outerShdw blurRad="38100" dist="38100" dir="2700000" algn="tl">
                    <a:srgbClr val="000000">
                      <a:alpha val="43137"/>
                    </a:srgbClr>
                  </a:outerShdw>
                </a:effectLst>
              </a:rPr>
              <a:t>CLASIFICACIÓN</a:t>
            </a:r>
            <a:endParaRPr lang="es-CO" b="1" dirty="0">
              <a:effectLst>
                <a:outerShdw blurRad="38100" dist="38100" dir="2700000" algn="tl">
                  <a:srgbClr val="000000">
                    <a:alpha val="43137"/>
                  </a:srgbClr>
                </a:outerShdw>
              </a:effectLst>
            </a:endParaRPr>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a:xfrm>
            <a:off x="1538334" y="1724168"/>
            <a:ext cx="9762011" cy="4226256"/>
          </a:xfrm>
        </p:spPr>
        <p:txBody>
          <a:bodyPr>
            <a:normAutofit fontScale="92500" lnSpcReduction="10000"/>
          </a:bodyPr>
          <a:lstStyle/>
          <a:p>
            <a:pPr algn="just"/>
            <a:r>
              <a:rPr lang="es-ES" dirty="0">
                <a:solidFill>
                  <a:srgbClr val="000000"/>
                </a:solidFill>
                <a:latin typeface="Arial" panose="020B0604020202020204" pitchFamily="34" charset="0"/>
              </a:rPr>
              <a:t>C</a:t>
            </a:r>
            <a:r>
              <a:rPr lang="es-ES" b="0" i="0" dirty="0">
                <a:solidFill>
                  <a:srgbClr val="000000"/>
                </a:solidFill>
                <a:effectLst/>
                <a:latin typeface="Arial" panose="020B0604020202020204" pitchFamily="34" charset="0"/>
              </a:rPr>
              <a:t>lasificación  en  cuatro grandes entidades: diabetes tipo 1 (DM1), diabetes tipo 2 (DM2), diabetes gestacional (DG), y los tipos específicos de DM debidos a otras causas.</a:t>
            </a:r>
          </a:p>
          <a:p>
            <a:pPr algn="just"/>
            <a:r>
              <a:rPr lang="es-ES" b="0" i="0" dirty="0">
                <a:solidFill>
                  <a:srgbClr val="000000"/>
                </a:solidFill>
                <a:effectLst/>
                <a:latin typeface="Arial" panose="020B0604020202020204" pitchFamily="34" charset="0"/>
              </a:rPr>
              <a:t>Así, la DM1 se debe a la destrucción inmunológica de las células beta-pancreáticas produciendo una deficiencia absoluta de insulina (INS). </a:t>
            </a:r>
            <a:r>
              <a:rPr lang="es-ES" b="1" i="0" dirty="0">
                <a:solidFill>
                  <a:srgbClr val="000000"/>
                </a:solidFill>
                <a:effectLst/>
                <a:latin typeface="Arial" panose="020B0604020202020204" pitchFamily="34" charset="0"/>
              </a:rPr>
              <a:t>Dentro de ésta, se incluyen a los adultos con una autoinmunidad lenta y progresiva como causa de DM. Es la denominada “</a:t>
            </a:r>
            <a:r>
              <a:rPr lang="es-ES" b="1" i="0" dirty="0" err="1">
                <a:solidFill>
                  <a:srgbClr val="000000"/>
                </a:solidFill>
                <a:effectLst/>
                <a:latin typeface="Arial" panose="020B0604020202020204" pitchFamily="34" charset="0"/>
              </a:rPr>
              <a:t>latent</a:t>
            </a:r>
            <a:r>
              <a:rPr lang="es-ES" b="1" i="0" dirty="0">
                <a:solidFill>
                  <a:srgbClr val="000000"/>
                </a:solidFill>
                <a:effectLst/>
                <a:latin typeface="Arial" panose="020B0604020202020204" pitchFamily="34" charset="0"/>
              </a:rPr>
              <a:t> </a:t>
            </a:r>
            <a:r>
              <a:rPr lang="es-ES" b="1" i="0" dirty="0" err="1">
                <a:solidFill>
                  <a:srgbClr val="000000"/>
                </a:solidFill>
                <a:effectLst/>
                <a:latin typeface="Arial" panose="020B0604020202020204" pitchFamily="34" charset="0"/>
              </a:rPr>
              <a:t>autoimmune</a:t>
            </a:r>
            <a:r>
              <a:rPr lang="es-ES" b="1" i="0" dirty="0">
                <a:solidFill>
                  <a:srgbClr val="000000"/>
                </a:solidFill>
                <a:effectLst/>
                <a:latin typeface="Arial" panose="020B0604020202020204" pitchFamily="34" charset="0"/>
              </a:rPr>
              <a:t> diabetes in </a:t>
            </a:r>
            <a:r>
              <a:rPr lang="es-ES" b="1" i="0" dirty="0" err="1">
                <a:solidFill>
                  <a:srgbClr val="000000"/>
                </a:solidFill>
                <a:effectLst/>
                <a:latin typeface="Arial" panose="020B0604020202020204" pitchFamily="34" charset="0"/>
              </a:rPr>
              <a:t>adults</a:t>
            </a:r>
            <a:r>
              <a:rPr lang="es-ES" b="1" i="0" dirty="0">
                <a:solidFill>
                  <a:srgbClr val="000000"/>
                </a:solidFill>
                <a:effectLst/>
                <a:latin typeface="Arial" panose="020B0604020202020204" pitchFamily="34" charset="0"/>
              </a:rPr>
              <a:t>” (LADA) o DM1.</a:t>
            </a:r>
            <a:endParaRPr lang="es-ES" b="0" i="0" dirty="0">
              <a:solidFill>
                <a:srgbClr val="000000"/>
              </a:solidFill>
              <a:effectLst/>
              <a:latin typeface="Arial" panose="020B0604020202020204" pitchFamily="34" charset="0"/>
            </a:endParaRPr>
          </a:p>
          <a:p>
            <a:pPr algn="just"/>
            <a:r>
              <a:rPr lang="es-ES" b="0" i="0" dirty="0">
                <a:solidFill>
                  <a:srgbClr val="000000"/>
                </a:solidFill>
                <a:effectLst/>
                <a:latin typeface="Arial" panose="020B0604020202020204" pitchFamily="34" charset="0"/>
              </a:rPr>
              <a:t>La DM2 se debe a un déficit progresivo de la secreción de INS iniciado tras un proceso de resistencia insulínica.</a:t>
            </a:r>
          </a:p>
          <a:p>
            <a:pPr algn="just"/>
            <a:r>
              <a:rPr lang="es-ES" b="0" i="0" dirty="0">
                <a:solidFill>
                  <a:srgbClr val="000000"/>
                </a:solidFill>
                <a:effectLst/>
                <a:latin typeface="Arial" panose="020B0604020202020204" pitchFamily="34" charset="0"/>
              </a:rPr>
              <a:t>Los “otros tipos específicos de DM por otras causas” abarcan desde la DM monogénica (diabetes neonatal, </a:t>
            </a:r>
            <a:r>
              <a:rPr lang="es-ES" b="0" i="0" dirty="0" err="1">
                <a:solidFill>
                  <a:srgbClr val="000000"/>
                </a:solidFill>
                <a:effectLst/>
                <a:latin typeface="Arial" panose="020B0604020202020204" pitchFamily="34" charset="0"/>
              </a:rPr>
              <a:t>maturity-onset</a:t>
            </a:r>
            <a:r>
              <a:rPr lang="es-ES" b="0" i="0" dirty="0">
                <a:solidFill>
                  <a:srgbClr val="000000"/>
                </a:solidFill>
                <a:effectLst/>
                <a:latin typeface="Arial" panose="020B0604020202020204" pitchFamily="34" charset="0"/>
              </a:rPr>
              <a:t> diabetes </a:t>
            </a:r>
            <a:r>
              <a:rPr lang="es-ES" b="0" i="0" dirty="0" err="1">
                <a:solidFill>
                  <a:srgbClr val="000000"/>
                </a:solidFill>
                <a:effectLst/>
                <a:latin typeface="Arial" panose="020B0604020202020204" pitchFamily="34" charset="0"/>
              </a:rPr>
              <a:t>of</a:t>
            </a:r>
            <a:r>
              <a:rPr lang="es-ES" b="0" i="0" dirty="0">
                <a:solidFill>
                  <a:srgbClr val="000000"/>
                </a:solidFill>
                <a:effectLst/>
                <a:latin typeface="Arial" panose="020B0604020202020204" pitchFamily="34" charset="0"/>
              </a:rPr>
              <a:t> </a:t>
            </a:r>
            <a:r>
              <a:rPr lang="es-ES" b="0" i="0" dirty="0" err="1">
                <a:solidFill>
                  <a:srgbClr val="000000"/>
                </a:solidFill>
                <a:effectLst/>
                <a:latin typeface="Arial" panose="020B0604020202020204" pitchFamily="34" charset="0"/>
              </a:rPr>
              <a:t>the</a:t>
            </a:r>
            <a:r>
              <a:rPr lang="es-ES" b="0" i="0" dirty="0">
                <a:solidFill>
                  <a:srgbClr val="000000"/>
                </a:solidFill>
                <a:effectLst/>
                <a:latin typeface="Arial" panose="020B0604020202020204" pitchFamily="34" charset="0"/>
              </a:rPr>
              <a:t> Young -MODY-), las enfermedades del páncreas exocrino (fibrosis quística...), o las DM producidas por fármacos (glucocorticoides, tratamiento del virus de inmunodeficiencia humana -VIH-, trasplante de órganos).</a:t>
            </a:r>
          </a:p>
          <a:p>
            <a:pPr algn="just"/>
            <a:r>
              <a:rPr lang="es-ES" b="1" i="0" dirty="0">
                <a:solidFill>
                  <a:srgbClr val="000000"/>
                </a:solidFill>
                <a:effectLst/>
                <a:latin typeface="Arial" panose="020B0604020202020204" pitchFamily="34" charset="0"/>
              </a:rPr>
              <a:t>La DG es aquella que se diagnosticaría en el segundo o tercer trimestre del embarazo sin que haya antecedentes de DM. </a:t>
            </a:r>
            <a:endParaRPr lang="es-ES" b="0" i="0" dirty="0">
              <a:solidFill>
                <a:srgbClr val="000000"/>
              </a:solidFill>
              <a:effectLst/>
              <a:latin typeface="Arial" panose="020B0604020202020204" pitchFamily="34" charset="0"/>
            </a:endParaRPr>
          </a:p>
          <a:p>
            <a:endParaRPr lang="es-CO" dirty="0"/>
          </a:p>
        </p:txBody>
      </p:sp>
    </p:spTree>
    <p:extLst>
      <p:ext uri="{BB962C8B-B14F-4D97-AF65-F5344CB8AC3E}">
        <p14:creationId xmlns:p14="http://schemas.microsoft.com/office/powerpoint/2010/main" val="609744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a:xfrm>
            <a:off x="1640156" y="192033"/>
            <a:ext cx="8911687" cy="1280890"/>
          </a:xfrm>
        </p:spPr>
        <p:txBody>
          <a:bodyPr/>
          <a:lstStyle/>
          <a:p>
            <a:r>
              <a:rPr lang="es-ES" b="1" dirty="0">
                <a:effectLst>
                  <a:outerShdw blurRad="38100" dist="38100" dir="2700000" algn="tl">
                    <a:srgbClr val="000000">
                      <a:alpha val="43137"/>
                    </a:srgbClr>
                  </a:outerShdw>
                </a:effectLst>
              </a:rPr>
              <a:t>PLAN DE MANEJO</a:t>
            </a:r>
            <a:endParaRPr lang="es-CO" b="1" dirty="0">
              <a:effectLst>
                <a:outerShdw blurRad="38100" dist="38100" dir="2700000" algn="tl">
                  <a:srgbClr val="000000">
                    <a:alpha val="43137"/>
                  </a:srgbClr>
                </a:outerShdw>
              </a:effectLst>
            </a:endParaRPr>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3B167880-3D12-4600-791B-917BFF2C326A}"/>
              </a:ext>
            </a:extLst>
          </p:cNvPr>
          <p:cNvPicPr>
            <a:picLocks noChangeAspect="1"/>
          </p:cNvPicPr>
          <p:nvPr/>
        </p:nvPicPr>
        <p:blipFill>
          <a:blip r:embed="rId2"/>
          <a:stretch>
            <a:fillRect/>
          </a:stretch>
        </p:blipFill>
        <p:spPr>
          <a:xfrm>
            <a:off x="1487457" y="1133195"/>
            <a:ext cx="10017155" cy="5287112"/>
          </a:xfrm>
          <a:prstGeom prst="rect">
            <a:avLst/>
          </a:prstGeom>
        </p:spPr>
      </p:pic>
    </p:spTree>
    <p:extLst>
      <p:ext uri="{BB962C8B-B14F-4D97-AF65-F5344CB8AC3E}">
        <p14:creationId xmlns:p14="http://schemas.microsoft.com/office/powerpoint/2010/main" val="2722325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p:txBody>
          <a:bodyPr/>
          <a:lstStyle/>
          <a:p>
            <a:endParaRPr lang="es-CO"/>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7AA0F5D7-0B23-4CED-0394-E7CB8745832A}"/>
              </a:ext>
            </a:extLst>
          </p:cNvPr>
          <p:cNvPicPr>
            <a:picLocks noChangeAspect="1"/>
          </p:cNvPicPr>
          <p:nvPr/>
        </p:nvPicPr>
        <p:blipFill>
          <a:blip r:embed="rId2"/>
          <a:stretch>
            <a:fillRect/>
          </a:stretch>
        </p:blipFill>
        <p:spPr>
          <a:xfrm>
            <a:off x="1961415" y="487632"/>
            <a:ext cx="9543197" cy="5423590"/>
          </a:xfrm>
          <a:prstGeom prst="rect">
            <a:avLst/>
          </a:prstGeom>
        </p:spPr>
      </p:pic>
    </p:spTree>
    <p:extLst>
      <p:ext uri="{BB962C8B-B14F-4D97-AF65-F5344CB8AC3E}">
        <p14:creationId xmlns:p14="http://schemas.microsoft.com/office/powerpoint/2010/main" val="493080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a:xfrm>
            <a:off x="1640156" y="146438"/>
            <a:ext cx="8911687" cy="1280890"/>
          </a:xfrm>
        </p:spPr>
        <p:txBody>
          <a:bodyPr/>
          <a:lstStyle/>
          <a:p>
            <a:r>
              <a:rPr lang="es-ES" b="1" dirty="0">
                <a:effectLst>
                  <a:outerShdw blurRad="38100" dist="38100" dir="2700000" algn="tl">
                    <a:srgbClr val="000000">
                      <a:alpha val="43137"/>
                    </a:srgbClr>
                  </a:outerShdw>
                </a:effectLst>
              </a:rPr>
              <a:t>CONTROL</a:t>
            </a:r>
            <a:endParaRPr lang="es-CO" b="1" dirty="0">
              <a:effectLst>
                <a:outerShdw blurRad="38100" dist="38100" dir="2700000" algn="tl">
                  <a:srgbClr val="000000">
                    <a:alpha val="43137"/>
                  </a:srgbClr>
                </a:outerShdw>
              </a:effectLst>
            </a:endParaRPr>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B71F9B42-A098-A5FD-6888-B4FCB633327B}"/>
              </a:ext>
            </a:extLst>
          </p:cNvPr>
          <p:cNvPicPr>
            <a:picLocks noChangeAspect="1"/>
          </p:cNvPicPr>
          <p:nvPr/>
        </p:nvPicPr>
        <p:blipFill>
          <a:blip r:embed="rId2"/>
          <a:stretch>
            <a:fillRect/>
          </a:stretch>
        </p:blipFill>
        <p:spPr>
          <a:xfrm>
            <a:off x="1640155" y="1571367"/>
            <a:ext cx="9864457" cy="4638364"/>
          </a:xfrm>
          <a:prstGeom prst="rect">
            <a:avLst/>
          </a:prstGeom>
        </p:spPr>
      </p:pic>
    </p:spTree>
    <p:extLst>
      <p:ext uri="{BB962C8B-B14F-4D97-AF65-F5344CB8AC3E}">
        <p14:creationId xmlns:p14="http://schemas.microsoft.com/office/powerpoint/2010/main" val="3879398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p:txBody>
          <a:bodyPr/>
          <a:lstStyle/>
          <a:p>
            <a:endParaRPr lang="es-CO"/>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CF4471E2-6C7D-1878-D4EF-C9D1E870F972}"/>
              </a:ext>
            </a:extLst>
          </p:cNvPr>
          <p:cNvPicPr>
            <a:picLocks noChangeAspect="1"/>
          </p:cNvPicPr>
          <p:nvPr/>
        </p:nvPicPr>
        <p:blipFill>
          <a:blip r:embed="rId2"/>
          <a:stretch>
            <a:fillRect/>
          </a:stretch>
        </p:blipFill>
        <p:spPr>
          <a:xfrm>
            <a:off x="1893176" y="297256"/>
            <a:ext cx="9611436" cy="5613965"/>
          </a:xfrm>
          <a:prstGeom prst="rect">
            <a:avLst/>
          </a:prstGeom>
        </p:spPr>
      </p:pic>
    </p:spTree>
    <p:extLst>
      <p:ext uri="{BB962C8B-B14F-4D97-AF65-F5344CB8AC3E}">
        <p14:creationId xmlns:p14="http://schemas.microsoft.com/office/powerpoint/2010/main" val="1323665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p:txBody>
          <a:bodyPr/>
          <a:lstStyle/>
          <a:p>
            <a:endParaRPr lang="es-CO"/>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C3FB2856-2AC6-F068-94B4-5F6C3730EF5A}"/>
              </a:ext>
            </a:extLst>
          </p:cNvPr>
          <p:cNvPicPr>
            <a:picLocks noChangeAspect="1"/>
          </p:cNvPicPr>
          <p:nvPr/>
        </p:nvPicPr>
        <p:blipFill>
          <a:blip r:embed="rId2"/>
          <a:stretch>
            <a:fillRect/>
          </a:stretch>
        </p:blipFill>
        <p:spPr>
          <a:xfrm>
            <a:off x="1893176" y="624110"/>
            <a:ext cx="9611436" cy="5287112"/>
          </a:xfrm>
          <a:prstGeom prst="rect">
            <a:avLst/>
          </a:prstGeom>
        </p:spPr>
      </p:pic>
    </p:spTree>
    <p:extLst>
      <p:ext uri="{BB962C8B-B14F-4D97-AF65-F5344CB8AC3E}">
        <p14:creationId xmlns:p14="http://schemas.microsoft.com/office/powerpoint/2010/main" val="3164869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a:xfrm>
            <a:off x="1760412" y="229079"/>
            <a:ext cx="8911687" cy="1280890"/>
          </a:xfrm>
        </p:spPr>
        <p:txBody>
          <a:bodyPr/>
          <a:lstStyle/>
          <a:p>
            <a:r>
              <a:rPr lang="es-ES" b="1" dirty="0">
                <a:effectLst>
                  <a:outerShdw blurRad="38100" dist="38100" dir="2700000" algn="tl">
                    <a:srgbClr val="000000">
                      <a:alpha val="43137"/>
                    </a:srgbClr>
                  </a:outerShdw>
                </a:effectLst>
              </a:rPr>
              <a:t>TRATAMIENTO</a:t>
            </a:r>
            <a:endParaRPr lang="es-CO" b="1" dirty="0">
              <a:effectLst>
                <a:outerShdw blurRad="38100" dist="38100" dir="2700000" algn="tl">
                  <a:srgbClr val="000000">
                    <a:alpha val="43137"/>
                  </a:srgbClr>
                </a:outerShdw>
              </a:effectLst>
            </a:endParaRPr>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78C23624-C03A-E9A5-75A2-EACF00A115E9}"/>
              </a:ext>
            </a:extLst>
          </p:cNvPr>
          <p:cNvPicPr>
            <a:picLocks noChangeAspect="1"/>
          </p:cNvPicPr>
          <p:nvPr/>
        </p:nvPicPr>
        <p:blipFill>
          <a:blip r:embed="rId2"/>
          <a:stretch>
            <a:fillRect/>
          </a:stretch>
        </p:blipFill>
        <p:spPr>
          <a:xfrm>
            <a:off x="1760411" y="1635959"/>
            <a:ext cx="9744201" cy="4371494"/>
          </a:xfrm>
          <a:prstGeom prst="rect">
            <a:avLst/>
          </a:prstGeom>
        </p:spPr>
      </p:pic>
    </p:spTree>
    <p:extLst>
      <p:ext uri="{BB962C8B-B14F-4D97-AF65-F5344CB8AC3E}">
        <p14:creationId xmlns:p14="http://schemas.microsoft.com/office/powerpoint/2010/main" val="1903171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FE51A07-4BF3-299C-60E5-8C8588212094}"/>
              </a:ext>
            </a:extLst>
          </p:cNvPr>
          <p:cNvSpPr>
            <a:spLocks noGrp="1"/>
          </p:cNvSpPr>
          <p:nvPr>
            <p:ph type="title"/>
          </p:nvPr>
        </p:nvSpPr>
        <p:spPr/>
        <p:txBody>
          <a:bodyPr/>
          <a:lstStyle/>
          <a:p>
            <a:endParaRPr lang="es-CO"/>
          </a:p>
        </p:txBody>
      </p:sp>
      <p:sp>
        <p:nvSpPr>
          <p:cNvPr id="5" name="Marcador de contenido 4">
            <a:extLst>
              <a:ext uri="{FF2B5EF4-FFF2-40B4-BE49-F238E27FC236}">
                <a16:creationId xmlns:a16="http://schemas.microsoft.com/office/drawing/2014/main" id="{598F2A3D-0960-C905-003A-990CFE4B57BC}"/>
              </a:ext>
            </a:extLst>
          </p:cNvPr>
          <p:cNvSpPr>
            <a:spLocks noGrp="1"/>
          </p:cNvSpPr>
          <p:nvPr>
            <p:ph idx="1"/>
          </p:nvPr>
        </p:nvSpPr>
        <p:spPr/>
        <p:txBody>
          <a:bodyPr/>
          <a:lstStyle/>
          <a:p>
            <a:endParaRPr lang="es-CO"/>
          </a:p>
        </p:txBody>
      </p:sp>
      <p:pic>
        <p:nvPicPr>
          <p:cNvPr id="3" name="Imagen 2">
            <a:extLst>
              <a:ext uri="{FF2B5EF4-FFF2-40B4-BE49-F238E27FC236}">
                <a16:creationId xmlns:a16="http://schemas.microsoft.com/office/drawing/2014/main" id="{A3EB6672-A4AE-93BD-F7F3-5938A0E19583}"/>
              </a:ext>
            </a:extLst>
          </p:cNvPr>
          <p:cNvPicPr>
            <a:picLocks noChangeAspect="1"/>
          </p:cNvPicPr>
          <p:nvPr/>
        </p:nvPicPr>
        <p:blipFill rotWithShape="1">
          <a:blip r:embed="rId2"/>
          <a:srcRect b="2494"/>
          <a:stretch/>
        </p:blipFill>
        <p:spPr>
          <a:xfrm>
            <a:off x="1947768" y="527575"/>
            <a:ext cx="9556844" cy="5383647"/>
          </a:xfrm>
          <a:prstGeom prst="rect">
            <a:avLst/>
          </a:prstGeom>
        </p:spPr>
      </p:pic>
    </p:spTree>
    <p:extLst>
      <p:ext uri="{BB962C8B-B14F-4D97-AF65-F5344CB8AC3E}">
        <p14:creationId xmlns:p14="http://schemas.microsoft.com/office/powerpoint/2010/main" val="513098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09D4DFC-DF0B-A514-E599-765560AAEE34}"/>
              </a:ext>
            </a:extLst>
          </p:cNvPr>
          <p:cNvSpPr/>
          <p:nvPr/>
        </p:nvSpPr>
        <p:spPr>
          <a:xfrm>
            <a:off x="2526504" y="43053"/>
            <a:ext cx="7982166" cy="1446550"/>
          </a:xfrm>
          <a:prstGeom prst="rect">
            <a:avLst/>
          </a:prstGeom>
          <a:noFill/>
        </p:spPr>
        <p:txBody>
          <a:bodyPr wrap="square" lIns="91440" tIns="45720" rIns="91440" bIns="45720">
            <a:spAutoFit/>
          </a:bodyPr>
          <a:lstStyle/>
          <a:p>
            <a:pPr algn="ctr"/>
            <a:r>
              <a:rPr lang="es-ES" sz="8800" b="1" dirty="0">
                <a:ln w="6600">
                  <a:solidFill>
                    <a:schemeClr val="accent2"/>
                  </a:solidFill>
                  <a:prstDash val="solid"/>
                </a:ln>
                <a:solidFill>
                  <a:srgbClr val="FFFFFF"/>
                </a:solidFill>
                <a:effectLst>
                  <a:outerShdw dist="38100" dir="2700000" algn="tl" rotWithShape="0">
                    <a:schemeClr val="accent2"/>
                  </a:outerShdw>
                </a:effectLst>
              </a:rPr>
              <a:t>GRACIAS</a:t>
            </a:r>
          </a:p>
        </p:txBody>
      </p:sp>
      <p:pic>
        <p:nvPicPr>
          <p:cNvPr id="2050" name="Picture 2" descr="Pin de Reyna Sofic en Memes | De 8, Resumen, Motivo">
            <a:extLst>
              <a:ext uri="{FF2B5EF4-FFF2-40B4-BE49-F238E27FC236}">
                <a16:creationId xmlns:a16="http://schemas.microsoft.com/office/drawing/2014/main" id="{0DD8C842-00B6-3D62-E501-AAA053C852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2540" y="1685475"/>
            <a:ext cx="6110094" cy="4951342"/>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899602"/>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1458</TotalTime>
  <Words>463</Words>
  <Application>Microsoft Office PowerPoint</Application>
  <PresentationFormat>Panorámica</PresentationFormat>
  <Paragraphs>24</Paragraphs>
  <Slides>15</Slides>
  <Notes>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Arial</vt:lpstr>
      <vt:lpstr>Calibri</vt:lpstr>
      <vt:lpstr>Century Gothic</vt:lpstr>
      <vt:lpstr>Wingdings 3</vt:lpstr>
      <vt:lpstr>Espiral</vt:lpstr>
      <vt:lpstr>DIABETES MELLITUS</vt:lpstr>
      <vt:lpstr>Presentación de PowerPoint</vt:lpstr>
      <vt:lpstr>TAMIZAJE</vt:lpstr>
      <vt:lpstr>Presentación de PowerPoint</vt:lpstr>
      <vt:lpstr>DIAGNOSTICO</vt:lpstr>
      <vt:lpstr>Presentación de PowerPoint</vt:lpstr>
      <vt:lpstr>CLASIFICACIÓN</vt:lpstr>
      <vt:lpstr>PLAN DE MANEJO</vt:lpstr>
      <vt:lpstr>Presentación de PowerPoint</vt:lpstr>
      <vt:lpstr>CONTROL</vt:lpstr>
      <vt:lpstr>Presentación de PowerPoint</vt:lpstr>
      <vt:lpstr>Presentación de PowerPoint</vt:lpstr>
      <vt:lpstr>TRATAMIENTO</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MELLITUS</dc:title>
  <dc:creator>ivan polo chamorro</dc:creator>
  <cp:lastModifiedBy>Lajas</cp:lastModifiedBy>
  <cp:revision>4</cp:revision>
  <dcterms:created xsi:type="dcterms:W3CDTF">2023-10-11T02:19:52Z</dcterms:created>
  <dcterms:modified xsi:type="dcterms:W3CDTF">2023-10-24T21:50:00Z</dcterms:modified>
</cp:coreProperties>
</file>