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9" r:id="rId4"/>
    <p:sldId id="266" r:id="rId5"/>
    <p:sldId id="281" r:id="rId6"/>
    <p:sldId id="282" r:id="rId7"/>
    <p:sldId id="335" r:id="rId8"/>
    <p:sldId id="283" r:id="rId9"/>
    <p:sldId id="280" r:id="rId10"/>
    <p:sldId id="285" r:id="rId11"/>
    <p:sldId id="324" r:id="rId12"/>
    <p:sldId id="325" r:id="rId13"/>
    <p:sldId id="262" r:id="rId14"/>
    <p:sldId id="328" r:id="rId15"/>
    <p:sldId id="326" r:id="rId16"/>
    <p:sldId id="327" r:id="rId17"/>
    <p:sldId id="268" r:id="rId18"/>
    <p:sldId id="332" r:id="rId19"/>
    <p:sldId id="278" r:id="rId20"/>
    <p:sldId id="269" r:id="rId21"/>
    <p:sldId id="270" r:id="rId22"/>
    <p:sldId id="333" r:id="rId23"/>
    <p:sldId id="294" r:id="rId24"/>
    <p:sldId id="289" r:id="rId25"/>
    <p:sldId id="290" r:id="rId26"/>
    <p:sldId id="291" r:id="rId27"/>
    <p:sldId id="292" r:id="rId28"/>
    <p:sldId id="295" r:id="rId29"/>
    <p:sldId id="293" r:id="rId30"/>
    <p:sldId id="296" r:id="rId31"/>
    <p:sldId id="297" r:id="rId32"/>
    <p:sldId id="306" r:id="rId33"/>
    <p:sldId id="298" r:id="rId34"/>
    <p:sldId id="300" r:id="rId35"/>
    <p:sldId id="305" r:id="rId36"/>
    <p:sldId id="304" r:id="rId37"/>
    <p:sldId id="303" r:id="rId38"/>
    <p:sldId id="302" r:id="rId39"/>
    <p:sldId id="309" r:id="rId40"/>
    <p:sldId id="307" r:id="rId41"/>
    <p:sldId id="308" r:id="rId42"/>
    <p:sldId id="316" r:id="rId43"/>
    <p:sldId id="310" r:id="rId44"/>
    <p:sldId id="311" r:id="rId45"/>
    <p:sldId id="312" r:id="rId46"/>
    <p:sldId id="313" r:id="rId47"/>
    <p:sldId id="314" r:id="rId48"/>
    <p:sldId id="315" r:id="rId49"/>
    <p:sldId id="317" r:id="rId50"/>
    <p:sldId id="318" r:id="rId51"/>
    <p:sldId id="319" r:id="rId52"/>
    <p:sldId id="323" r:id="rId53"/>
    <p:sldId id="320" r:id="rId54"/>
    <p:sldId id="321" r:id="rId55"/>
    <p:sldId id="334" r:id="rId56"/>
    <p:sldId id="286" r:id="rId57"/>
    <p:sldId id="287" r:id="rId58"/>
    <p:sldId id="288" r:id="rId59"/>
    <p:sldId id="260" r:id="rId6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96" autoAdjust="0"/>
    <p:restoredTop sz="94660"/>
  </p:normalViewPr>
  <p:slideViewPr>
    <p:cSldViewPr snapToGrid="0">
      <p:cViewPr varScale="1">
        <p:scale>
          <a:sx n="100" d="100"/>
          <a:sy n="100" d="100"/>
        </p:scale>
        <p:origin x="96" y="3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_rels/data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0548F5-ADDD-43B7-B2FE-2E821E0D96FE}"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s-ES"/>
        </a:p>
      </dgm:t>
    </dgm:pt>
    <dgm:pt modelId="{28226E89-D279-49ED-A4D0-B45BF2DBD7F6}">
      <dgm:prSet/>
      <dgm:spPr/>
      <dgm:t>
        <a:bodyPr/>
        <a:lstStyle/>
        <a:p>
          <a:pPr rtl="0"/>
          <a:r>
            <a:rPr lang="es-CO" dirty="0" smtClean="0">
              <a:solidFill>
                <a:schemeClr val="bg1"/>
              </a:solidFill>
            </a:rPr>
            <a:t>El Artículo 219-B del Código de Procedimiento Penal en el que se señala</a:t>
          </a:r>
          <a:endParaRPr lang="es-CO" dirty="0">
            <a:solidFill>
              <a:schemeClr val="bg1"/>
            </a:solidFill>
          </a:endParaRPr>
        </a:p>
      </dgm:t>
    </dgm:pt>
    <dgm:pt modelId="{E6FFF42B-41F4-4EAA-8300-267B947BC23C}" type="parTrans" cxnId="{C3C5CE8B-24FD-4CE3-8F85-6E5D0E6BA0F4}">
      <dgm:prSet/>
      <dgm:spPr/>
      <dgm:t>
        <a:bodyPr/>
        <a:lstStyle/>
        <a:p>
          <a:endParaRPr lang="es-ES"/>
        </a:p>
      </dgm:t>
    </dgm:pt>
    <dgm:pt modelId="{32FD1A8B-1091-4544-B80E-E31CECFD1156}" type="sibTrans" cxnId="{C3C5CE8B-24FD-4CE3-8F85-6E5D0E6BA0F4}">
      <dgm:prSet/>
      <dgm:spPr/>
      <dgm:t>
        <a:bodyPr/>
        <a:lstStyle/>
        <a:p>
          <a:endParaRPr lang="es-ES"/>
        </a:p>
      </dgm:t>
    </dgm:pt>
    <dgm:pt modelId="{B4BC35E1-6971-4C45-84E8-7CE8A4E161E8}">
      <dgm:prSet/>
      <dgm:spPr/>
      <dgm:t>
        <a:bodyPr/>
        <a:lstStyle/>
        <a:p>
          <a:pPr algn="just" rtl="0"/>
          <a:r>
            <a:rPr lang="es-CO" dirty="0" smtClean="0">
              <a:solidFill>
                <a:srgbClr val="002060"/>
              </a:solidFill>
            </a:rPr>
            <a:t>Omisión de denuncia. El que, por razón de su oficio, cargo, o actividad, tuviere conocimiento de la utilización de menores para la realización de cualquiera de las conductas previstas en el presente capítulo y omitiere informar a las autoridades administrativas o judiciales competentes sobre tales hechos, incurrirá en multa de trece puntos treinta y tres (13.33) a setenta y cinco (75) salarios mínimos legales mensuales vigentes. Si la conducta se realizare por servidor público, se impondrá, además, la pérdida del empleo</a:t>
          </a:r>
          <a:endParaRPr lang="es-CO" dirty="0">
            <a:solidFill>
              <a:srgbClr val="002060"/>
            </a:solidFill>
          </a:endParaRPr>
        </a:p>
      </dgm:t>
    </dgm:pt>
    <dgm:pt modelId="{1FA437EC-0DA7-43DC-A68A-B8D2830F0631}" type="parTrans" cxnId="{33D76F3A-5B1C-418A-8534-C5172AFC9B84}">
      <dgm:prSet/>
      <dgm:spPr/>
      <dgm:t>
        <a:bodyPr/>
        <a:lstStyle/>
        <a:p>
          <a:endParaRPr lang="es-ES"/>
        </a:p>
      </dgm:t>
    </dgm:pt>
    <dgm:pt modelId="{8E70BA45-5CF5-4EC0-A7B9-50B845A91C2A}" type="sibTrans" cxnId="{33D76F3A-5B1C-418A-8534-C5172AFC9B84}">
      <dgm:prSet/>
      <dgm:spPr/>
      <dgm:t>
        <a:bodyPr/>
        <a:lstStyle/>
        <a:p>
          <a:endParaRPr lang="es-ES"/>
        </a:p>
      </dgm:t>
    </dgm:pt>
    <dgm:pt modelId="{8D6B5D65-621B-47BE-B28A-4D1FD2A44A1A}" type="pres">
      <dgm:prSet presAssocID="{CB0548F5-ADDD-43B7-B2FE-2E821E0D96FE}" presName="linear" presStyleCnt="0">
        <dgm:presLayoutVars>
          <dgm:animLvl val="lvl"/>
          <dgm:resizeHandles val="exact"/>
        </dgm:presLayoutVars>
      </dgm:prSet>
      <dgm:spPr/>
      <dgm:t>
        <a:bodyPr/>
        <a:lstStyle/>
        <a:p>
          <a:endParaRPr lang="es-MX"/>
        </a:p>
      </dgm:t>
    </dgm:pt>
    <dgm:pt modelId="{CB214E6E-A388-4F59-A53F-4932B6097B2A}" type="pres">
      <dgm:prSet presAssocID="{28226E89-D279-49ED-A4D0-B45BF2DBD7F6}" presName="parentText" presStyleLbl="node1" presStyleIdx="0" presStyleCnt="1" custScaleX="98551" custScaleY="96222">
        <dgm:presLayoutVars>
          <dgm:chMax val="0"/>
          <dgm:bulletEnabled val="1"/>
        </dgm:presLayoutVars>
      </dgm:prSet>
      <dgm:spPr/>
      <dgm:t>
        <a:bodyPr/>
        <a:lstStyle/>
        <a:p>
          <a:endParaRPr lang="es-MX"/>
        </a:p>
      </dgm:t>
    </dgm:pt>
    <dgm:pt modelId="{DA933AAC-EDD8-4800-92CF-CCE62EB72592}" type="pres">
      <dgm:prSet presAssocID="{28226E89-D279-49ED-A4D0-B45BF2DBD7F6}" presName="childText" presStyleLbl="revTx" presStyleIdx="0" presStyleCnt="1">
        <dgm:presLayoutVars>
          <dgm:bulletEnabled val="1"/>
        </dgm:presLayoutVars>
      </dgm:prSet>
      <dgm:spPr/>
      <dgm:t>
        <a:bodyPr/>
        <a:lstStyle/>
        <a:p>
          <a:endParaRPr lang="es-ES"/>
        </a:p>
      </dgm:t>
    </dgm:pt>
  </dgm:ptLst>
  <dgm:cxnLst>
    <dgm:cxn modelId="{A2F5BF60-3180-4183-BEF3-43A187D0BDBC}" type="presOf" srcId="{CB0548F5-ADDD-43B7-B2FE-2E821E0D96FE}" destId="{8D6B5D65-621B-47BE-B28A-4D1FD2A44A1A}" srcOrd="0" destOrd="0" presId="urn:microsoft.com/office/officeart/2005/8/layout/vList2"/>
    <dgm:cxn modelId="{0DCCC423-2428-44CA-B82F-B5673FF93BA8}" type="presOf" srcId="{28226E89-D279-49ED-A4D0-B45BF2DBD7F6}" destId="{CB214E6E-A388-4F59-A53F-4932B6097B2A}" srcOrd="0" destOrd="0" presId="urn:microsoft.com/office/officeart/2005/8/layout/vList2"/>
    <dgm:cxn modelId="{33D76F3A-5B1C-418A-8534-C5172AFC9B84}" srcId="{28226E89-D279-49ED-A4D0-B45BF2DBD7F6}" destId="{B4BC35E1-6971-4C45-84E8-7CE8A4E161E8}" srcOrd="0" destOrd="0" parTransId="{1FA437EC-0DA7-43DC-A68A-B8D2830F0631}" sibTransId="{8E70BA45-5CF5-4EC0-A7B9-50B845A91C2A}"/>
    <dgm:cxn modelId="{C3C5CE8B-24FD-4CE3-8F85-6E5D0E6BA0F4}" srcId="{CB0548F5-ADDD-43B7-B2FE-2E821E0D96FE}" destId="{28226E89-D279-49ED-A4D0-B45BF2DBD7F6}" srcOrd="0" destOrd="0" parTransId="{E6FFF42B-41F4-4EAA-8300-267B947BC23C}" sibTransId="{32FD1A8B-1091-4544-B80E-E31CECFD1156}"/>
    <dgm:cxn modelId="{D4943C07-94FC-4301-9C07-6E6E5DCD308B}" type="presOf" srcId="{B4BC35E1-6971-4C45-84E8-7CE8A4E161E8}" destId="{DA933AAC-EDD8-4800-92CF-CCE62EB72592}" srcOrd="0" destOrd="0" presId="urn:microsoft.com/office/officeart/2005/8/layout/vList2"/>
    <dgm:cxn modelId="{812A63C7-9316-4ED0-8966-ABFC2070444A}" type="presParOf" srcId="{8D6B5D65-621B-47BE-B28A-4D1FD2A44A1A}" destId="{CB214E6E-A388-4F59-A53F-4932B6097B2A}" srcOrd="0" destOrd="0" presId="urn:microsoft.com/office/officeart/2005/8/layout/vList2"/>
    <dgm:cxn modelId="{2582F753-7ADA-43C6-8391-CD7D316D64C8}" type="presParOf" srcId="{8D6B5D65-621B-47BE-B28A-4D1FD2A44A1A}" destId="{DA933AAC-EDD8-4800-92CF-CCE62EB72592}"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D03AA5-4832-4DB8-B856-69AA9375CF93}"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s-ES"/>
        </a:p>
      </dgm:t>
    </dgm:pt>
    <dgm:pt modelId="{08E0A3AB-15B6-484B-91C8-B4CD42C5F761}">
      <dgm:prSet/>
      <dgm:spPr/>
      <dgm:t>
        <a:bodyPr/>
        <a:lstStyle/>
        <a:p>
          <a:pPr rtl="0"/>
          <a:r>
            <a:rPr lang="es-CO" smtClean="0"/>
            <a:t>En las primeras 72 horas de ocurrida la victimización, constituye una prioridad I dentro del triage de urgencias</a:t>
          </a:r>
          <a:endParaRPr lang="es-CO"/>
        </a:p>
      </dgm:t>
    </dgm:pt>
    <dgm:pt modelId="{D2DDDFDA-A5D6-418E-98AA-D215B4D086FA}" type="parTrans" cxnId="{F3CFD2DA-DF34-49AA-84BA-CF94E2C59666}">
      <dgm:prSet/>
      <dgm:spPr/>
      <dgm:t>
        <a:bodyPr/>
        <a:lstStyle/>
        <a:p>
          <a:endParaRPr lang="es-ES"/>
        </a:p>
      </dgm:t>
    </dgm:pt>
    <dgm:pt modelId="{62EE6097-9CFE-442D-B6FA-CBD8436D24E2}" type="sibTrans" cxnId="{F3CFD2DA-DF34-49AA-84BA-CF94E2C59666}">
      <dgm:prSet/>
      <dgm:spPr/>
      <dgm:t>
        <a:bodyPr/>
        <a:lstStyle/>
        <a:p>
          <a:endParaRPr lang="es-ES"/>
        </a:p>
      </dgm:t>
    </dgm:pt>
    <dgm:pt modelId="{F35D3503-C1F3-436C-8840-8FAE2BC81C3C}">
      <dgm:prSet/>
      <dgm:spPr/>
      <dgm:t>
        <a:bodyPr/>
        <a:lstStyle/>
        <a:p>
          <a:pPr rtl="0"/>
          <a:r>
            <a:rPr lang="es-CO" dirty="0" smtClean="0"/>
            <a:t>Luego de 72 horas se puede clasificar como prioridad II, excepto que la víctima acuda con ideación depresiva, de muerte o suicida</a:t>
          </a:r>
          <a:endParaRPr lang="es-CO" dirty="0"/>
        </a:p>
      </dgm:t>
    </dgm:pt>
    <dgm:pt modelId="{DFFEB1D6-1695-4226-9F66-6C5DF79B6D96}" type="parTrans" cxnId="{48952827-309F-48CE-96AE-0FB356A019D1}">
      <dgm:prSet/>
      <dgm:spPr/>
      <dgm:t>
        <a:bodyPr/>
        <a:lstStyle/>
        <a:p>
          <a:endParaRPr lang="es-ES"/>
        </a:p>
      </dgm:t>
    </dgm:pt>
    <dgm:pt modelId="{DBF563FB-70B2-4492-91FC-F440E665ACF9}" type="sibTrans" cxnId="{48952827-309F-48CE-96AE-0FB356A019D1}">
      <dgm:prSet/>
      <dgm:spPr/>
      <dgm:t>
        <a:bodyPr/>
        <a:lstStyle/>
        <a:p>
          <a:endParaRPr lang="es-ES"/>
        </a:p>
      </dgm:t>
    </dgm:pt>
    <dgm:pt modelId="{0F0B36EF-A963-4113-92D4-22562BED151E}">
      <dgm:prSet/>
      <dgm:spPr/>
      <dgm:t>
        <a:bodyPr/>
        <a:lstStyle/>
        <a:p>
          <a:pPr rtl="0"/>
          <a:r>
            <a:rPr lang="es-CO" smtClean="0"/>
            <a:t>Lo primero que debe realizarse es una valoración del peligro inminente que pueda estar corriendo la vida de la víctima, de modo que se brinde la estabilización necesaria</a:t>
          </a:r>
          <a:endParaRPr lang="es-CO"/>
        </a:p>
      </dgm:t>
    </dgm:pt>
    <dgm:pt modelId="{CF302E74-D5A0-438E-A0A2-954AFB4795AF}" type="parTrans" cxnId="{A83FC89F-6DA2-430E-B895-6F9E53295B7F}">
      <dgm:prSet/>
      <dgm:spPr/>
      <dgm:t>
        <a:bodyPr/>
        <a:lstStyle/>
        <a:p>
          <a:endParaRPr lang="es-ES"/>
        </a:p>
      </dgm:t>
    </dgm:pt>
    <dgm:pt modelId="{5A94A98A-54DE-4571-BC9C-94B1E97CB5D9}" type="sibTrans" cxnId="{A83FC89F-6DA2-430E-B895-6F9E53295B7F}">
      <dgm:prSet/>
      <dgm:spPr/>
      <dgm:t>
        <a:bodyPr/>
        <a:lstStyle/>
        <a:p>
          <a:endParaRPr lang="es-ES"/>
        </a:p>
      </dgm:t>
    </dgm:pt>
    <dgm:pt modelId="{85FAF2BC-251F-4824-964E-5C340270DC1B}" type="pres">
      <dgm:prSet presAssocID="{87D03AA5-4832-4DB8-B856-69AA9375CF93}" presName="Name0" presStyleCnt="0">
        <dgm:presLayoutVars>
          <dgm:dir/>
          <dgm:resizeHandles val="exact"/>
        </dgm:presLayoutVars>
      </dgm:prSet>
      <dgm:spPr/>
      <dgm:t>
        <a:bodyPr/>
        <a:lstStyle/>
        <a:p>
          <a:endParaRPr lang="es-MX"/>
        </a:p>
      </dgm:t>
    </dgm:pt>
    <dgm:pt modelId="{0E8DCAC1-0439-47C3-858B-2BC897BA9552}" type="pres">
      <dgm:prSet presAssocID="{87D03AA5-4832-4DB8-B856-69AA9375CF93}" presName="fgShape" presStyleLbl="fgShp" presStyleIdx="0" presStyleCnt="1"/>
      <dgm:spPr/>
    </dgm:pt>
    <dgm:pt modelId="{5B77ABF0-7936-4DCB-8DFF-C781F662D898}" type="pres">
      <dgm:prSet presAssocID="{87D03AA5-4832-4DB8-B856-69AA9375CF93}" presName="linComp" presStyleCnt="0"/>
      <dgm:spPr/>
    </dgm:pt>
    <dgm:pt modelId="{8B894F21-B747-4373-9BB1-A5A05E5F6BC8}" type="pres">
      <dgm:prSet presAssocID="{08E0A3AB-15B6-484B-91C8-B4CD42C5F761}" presName="compNode" presStyleCnt="0"/>
      <dgm:spPr/>
    </dgm:pt>
    <dgm:pt modelId="{38DAEE8B-7574-43C4-B1A5-F8001C565E59}" type="pres">
      <dgm:prSet presAssocID="{08E0A3AB-15B6-484B-91C8-B4CD42C5F761}" presName="bkgdShape" presStyleLbl="node1" presStyleIdx="0" presStyleCnt="3"/>
      <dgm:spPr/>
      <dgm:t>
        <a:bodyPr/>
        <a:lstStyle/>
        <a:p>
          <a:endParaRPr lang="es-MX"/>
        </a:p>
      </dgm:t>
    </dgm:pt>
    <dgm:pt modelId="{98F5FEDB-27B6-4788-B411-90927C064A89}" type="pres">
      <dgm:prSet presAssocID="{08E0A3AB-15B6-484B-91C8-B4CD42C5F761}" presName="nodeTx" presStyleLbl="node1" presStyleIdx="0" presStyleCnt="3">
        <dgm:presLayoutVars>
          <dgm:bulletEnabled val="1"/>
        </dgm:presLayoutVars>
      </dgm:prSet>
      <dgm:spPr/>
      <dgm:t>
        <a:bodyPr/>
        <a:lstStyle/>
        <a:p>
          <a:endParaRPr lang="es-MX"/>
        </a:p>
      </dgm:t>
    </dgm:pt>
    <dgm:pt modelId="{F4A869E9-D2C9-4261-B1CD-C4A7C4A13A69}" type="pres">
      <dgm:prSet presAssocID="{08E0A3AB-15B6-484B-91C8-B4CD42C5F761}" presName="invisiNode" presStyleLbl="node1" presStyleIdx="0" presStyleCnt="3"/>
      <dgm:spPr/>
    </dgm:pt>
    <dgm:pt modelId="{52F73A90-291E-4B98-9D08-D4205D0C039A}" type="pres">
      <dgm:prSet presAssocID="{08E0A3AB-15B6-484B-91C8-B4CD42C5F761}" presName="imagNode" presStyleLbl="fgImgPlace1" presStyleIdx="0" presStyleCnt="3"/>
      <dgm:spPr>
        <a:blipFill rotWithShape="1">
          <a:blip xmlns:r="http://schemas.openxmlformats.org/officeDocument/2006/relationships" r:embed="rId1"/>
          <a:stretch>
            <a:fillRect/>
          </a:stretch>
        </a:blipFill>
      </dgm:spPr>
    </dgm:pt>
    <dgm:pt modelId="{132C3B3F-C46E-4955-8802-379A171C8011}" type="pres">
      <dgm:prSet presAssocID="{62EE6097-9CFE-442D-B6FA-CBD8436D24E2}" presName="sibTrans" presStyleLbl="sibTrans2D1" presStyleIdx="0" presStyleCnt="0"/>
      <dgm:spPr/>
      <dgm:t>
        <a:bodyPr/>
        <a:lstStyle/>
        <a:p>
          <a:endParaRPr lang="es-MX"/>
        </a:p>
      </dgm:t>
    </dgm:pt>
    <dgm:pt modelId="{48D68B4A-5594-46C6-9E2A-A6BE514E4956}" type="pres">
      <dgm:prSet presAssocID="{F35D3503-C1F3-436C-8840-8FAE2BC81C3C}" presName="compNode" presStyleCnt="0"/>
      <dgm:spPr/>
    </dgm:pt>
    <dgm:pt modelId="{FBD8E282-76A1-4E64-A856-6C8DB49AA5E4}" type="pres">
      <dgm:prSet presAssocID="{F35D3503-C1F3-436C-8840-8FAE2BC81C3C}" presName="bkgdShape" presStyleLbl="node1" presStyleIdx="1" presStyleCnt="3"/>
      <dgm:spPr/>
      <dgm:t>
        <a:bodyPr/>
        <a:lstStyle/>
        <a:p>
          <a:endParaRPr lang="es-MX"/>
        </a:p>
      </dgm:t>
    </dgm:pt>
    <dgm:pt modelId="{B117CA8D-F373-4046-B7E1-C36F625173C8}" type="pres">
      <dgm:prSet presAssocID="{F35D3503-C1F3-436C-8840-8FAE2BC81C3C}" presName="nodeTx" presStyleLbl="node1" presStyleIdx="1" presStyleCnt="3">
        <dgm:presLayoutVars>
          <dgm:bulletEnabled val="1"/>
        </dgm:presLayoutVars>
      </dgm:prSet>
      <dgm:spPr/>
      <dgm:t>
        <a:bodyPr/>
        <a:lstStyle/>
        <a:p>
          <a:endParaRPr lang="es-MX"/>
        </a:p>
      </dgm:t>
    </dgm:pt>
    <dgm:pt modelId="{D1010F79-16A7-4232-9F8F-4E38BD0AA079}" type="pres">
      <dgm:prSet presAssocID="{F35D3503-C1F3-436C-8840-8FAE2BC81C3C}" presName="invisiNode" presStyleLbl="node1" presStyleIdx="1" presStyleCnt="3"/>
      <dgm:spPr/>
    </dgm:pt>
    <dgm:pt modelId="{50E73D1B-96E9-4B9C-B15B-38B13894E865}" type="pres">
      <dgm:prSet presAssocID="{F35D3503-C1F3-436C-8840-8FAE2BC81C3C}" presName="imagNode" presStyleLbl="fgImgPlace1" presStyleIdx="1" presStyleCnt="3"/>
      <dgm:spPr>
        <a:blipFill rotWithShape="1">
          <a:blip xmlns:r="http://schemas.openxmlformats.org/officeDocument/2006/relationships" r:embed="rId2"/>
          <a:stretch>
            <a:fillRect/>
          </a:stretch>
        </a:blipFill>
      </dgm:spPr>
    </dgm:pt>
    <dgm:pt modelId="{22965A68-6A9C-4CD6-94FC-A2F0442BA6C1}" type="pres">
      <dgm:prSet presAssocID="{DBF563FB-70B2-4492-91FC-F440E665ACF9}" presName="sibTrans" presStyleLbl="sibTrans2D1" presStyleIdx="0" presStyleCnt="0"/>
      <dgm:spPr/>
      <dgm:t>
        <a:bodyPr/>
        <a:lstStyle/>
        <a:p>
          <a:endParaRPr lang="es-MX"/>
        </a:p>
      </dgm:t>
    </dgm:pt>
    <dgm:pt modelId="{613739C9-A703-4AC3-BBE3-B3607240BC6D}" type="pres">
      <dgm:prSet presAssocID="{0F0B36EF-A963-4113-92D4-22562BED151E}" presName="compNode" presStyleCnt="0"/>
      <dgm:spPr/>
    </dgm:pt>
    <dgm:pt modelId="{142AE3B1-7FC6-4C30-A36E-14ADB979D070}" type="pres">
      <dgm:prSet presAssocID="{0F0B36EF-A963-4113-92D4-22562BED151E}" presName="bkgdShape" presStyleLbl="node1" presStyleIdx="2" presStyleCnt="3"/>
      <dgm:spPr/>
      <dgm:t>
        <a:bodyPr/>
        <a:lstStyle/>
        <a:p>
          <a:endParaRPr lang="es-MX"/>
        </a:p>
      </dgm:t>
    </dgm:pt>
    <dgm:pt modelId="{F3823D35-E6D2-48CC-9473-854BEBB74B5A}" type="pres">
      <dgm:prSet presAssocID="{0F0B36EF-A963-4113-92D4-22562BED151E}" presName="nodeTx" presStyleLbl="node1" presStyleIdx="2" presStyleCnt="3">
        <dgm:presLayoutVars>
          <dgm:bulletEnabled val="1"/>
        </dgm:presLayoutVars>
      </dgm:prSet>
      <dgm:spPr/>
      <dgm:t>
        <a:bodyPr/>
        <a:lstStyle/>
        <a:p>
          <a:endParaRPr lang="es-MX"/>
        </a:p>
      </dgm:t>
    </dgm:pt>
    <dgm:pt modelId="{179A84E3-DD92-42B2-94BB-3864BE354508}" type="pres">
      <dgm:prSet presAssocID="{0F0B36EF-A963-4113-92D4-22562BED151E}" presName="invisiNode" presStyleLbl="node1" presStyleIdx="2" presStyleCnt="3"/>
      <dgm:spPr/>
    </dgm:pt>
    <dgm:pt modelId="{73AA3B41-5F9D-4321-9919-63358D85EAE1}" type="pres">
      <dgm:prSet presAssocID="{0F0B36EF-A963-4113-92D4-22562BED151E}" presName="imagNode" presStyleLbl="fgImgPlace1" presStyleIdx="2" presStyleCnt="3"/>
      <dgm:spPr>
        <a:blipFill rotWithShape="1">
          <a:blip xmlns:r="http://schemas.openxmlformats.org/officeDocument/2006/relationships" r:embed="rId3"/>
          <a:stretch>
            <a:fillRect/>
          </a:stretch>
        </a:blipFill>
      </dgm:spPr>
    </dgm:pt>
  </dgm:ptLst>
  <dgm:cxnLst>
    <dgm:cxn modelId="{A83FC89F-6DA2-430E-B895-6F9E53295B7F}" srcId="{87D03AA5-4832-4DB8-B856-69AA9375CF93}" destId="{0F0B36EF-A963-4113-92D4-22562BED151E}" srcOrd="2" destOrd="0" parTransId="{CF302E74-D5A0-438E-A0A2-954AFB4795AF}" sibTransId="{5A94A98A-54DE-4571-BC9C-94B1E97CB5D9}"/>
    <dgm:cxn modelId="{6C72273B-7671-43D0-8567-21B44AFF2119}" type="presOf" srcId="{08E0A3AB-15B6-484B-91C8-B4CD42C5F761}" destId="{98F5FEDB-27B6-4788-B411-90927C064A89}" srcOrd="1" destOrd="0" presId="urn:microsoft.com/office/officeart/2005/8/layout/hList7"/>
    <dgm:cxn modelId="{07761697-4879-4BA0-8B0B-1911354A818D}" type="presOf" srcId="{F35D3503-C1F3-436C-8840-8FAE2BC81C3C}" destId="{FBD8E282-76A1-4E64-A856-6C8DB49AA5E4}" srcOrd="0" destOrd="0" presId="urn:microsoft.com/office/officeart/2005/8/layout/hList7"/>
    <dgm:cxn modelId="{18D2EF8B-05CB-403F-B4FE-EAE442853CF1}" type="presOf" srcId="{62EE6097-9CFE-442D-B6FA-CBD8436D24E2}" destId="{132C3B3F-C46E-4955-8802-379A171C8011}" srcOrd="0" destOrd="0" presId="urn:microsoft.com/office/officeart/2005/8/layout/hList7"/>
    <dgm:cxn modelId="{50B4BCAF-2526-40A7-A454-4C407E861CE9}" type="presOf" srcId="{08E0A3AB-15B6-484B-91C8-B4CD42C5F761}" destId="{38DAEE8B-7574-43C4-B1A5-F8001C565E59}" srcOrd="0" destOrd="0" presId="urn:microsoft.com/office/officeart/2005/8/layout/hList7"/>
    <dgm:cxn modelId="{E73C6438-2C9A-4EE1-84DD-3268A7AA0246}" type="presOf" srcId="{0F0B36EF-A963-4113-92D4-22562BED151E}" destId="{F3823D35-E6D2-48CC-9473-854BEBB74B5A}" srcOrd="1" destOrd="0" presId="urn:microsoft.com/office/officeart/2005/8/layout/hList7"/>
    <dgm:cxn modelId="{F3CFD2DA-DF34-49AA-84BA-CF94E2C59666}" srcId="{87D03AA5-4832-4DB8-B856-69AA9375CF93}" destId="{08E0A3AB-15B6-484B-91C8-B4CD42C5F761}" srcOrd="0" destOrd="0" parTransId="{D2DDDFDA-A5D6-418E-98AA-D215B4D086FA}" sibTransId="{62EE6097-9CFE-442D-B6FA-CBD8436D24E2}"/>
    <dgm:cxn modelId="{DE0E5CCA-C095-4B7B-AFAC-B777476EF535}" type="presOf" srcId="{DBF563FB-70B2-4492-91FC-F440E665ACF9}" destId="{22965A68-6A9C-4CD6-94FC-A2F0442BA6C1}" srcOrd="0" destOrd="0" presId="urn:microsoft.com/office/officeart/2005/8/layout/hList7"/>
    <dgm:cxn modelId="{48952827-309F-48CE-96AE-0FB356A019D1}" srcId="{87D03AA5-4832-4DB8-B856-69AA9375CF93}" destId="{F35D3503-C1F3-436C-8840-8FAE2BC81C3C}" srcOrd="1" destOrd="0" parTransId="{DFFEB1D6-1695-4226-9F66-6C5DF79B6D96}" sibTransId="{DBF563FB-70B2-4492-91FC-F440E665ACF9}"/>
    <dgm:cxn modelId="{5F362B8A-546A-4D72-BE63-55DFBECF1FC1}" type="presOf" srcId="{87D03AA5-4832-4DB8-B856-69AA9375CF93}" destId="{85FAF2BC-251F-4824-964E-5C340270DC1B}" srcOrd="0" destOrd="0" presId="urn:microsoft.com/office/officeart/2005/8/layout/hList7"/>
    <dgm:cxn modelId="{7489A488-67D3-48DB-98FF-369B46264721}" type="presOf" srcId="{0F0B36EF-A963-4113-92D4-22562BED151E}" destId="{142AE3B1-7FC6-4C30-A36E-14ADB979D070}" srcOrd="0" destOrd="0" presId="urn:microsoft.com/office/officeart/2005/8/layout/hList7"/>
    <dgm:cxn modelId="{C61953E0-06D6-469D-994E-198419C182EC}" type="presOf" srcId="{F35D3503-C1F3-436C-8840-8FAE2BC81C3C}" destId="{B117CA8D-F373-4046-B7E1-C36F625173C8}" srcOrd="1" destOrd="0" presId="urn:microsoft.com/office/officeart/2005/8/layout/hList7"/>
    <dgm:cxn modelId="{3AE7906B-95DA-46B6-B934-8C3BB2E4AB4A}" type="presParOf" srcId="{85FAF2BC-251F-4824-964E-5C340270DC1B}" destId="{0E8DCAC1-0439-47C3-858B-2BC897BA9552}" srcOrd="0" destOrd="0" presId="urn:microsoft.com/office/officeart/2005/8/layout/hList7"/>
    <dgm:cxn modelId="{EA41D618-D33D-42E5-B9AD-E1675FFC0375}" type="presParOf" srcId="{85FAF2BC-251F-4824-964E-5C340270DC1B}" destId="{5B77ABF0-7936-4DCB-8DFF-C781F662D898}" srcOrd="1" destOrd="0" presId="urn:microsoft.com/office/officeart/2005/8/layout/hList7"/>
    <dgm:cxn modelId="{47358D2A-3EF5-40E7-87C8-E950D39D683A}" type="presParOf" srcId="{5B77ABF0-7936-4DCB-8DFF-C781F662D898}" destId="{8B894F21-B747-4373-9BB1-A5A05E5F6BC8}" srcOrd="0" destOrd="0" presId="urn:microsoft.com/office/officeart/2005/8/layout/hList7"/>
    <dgm:cxn modelId="{E2909EB0-53C8-4BB8-850B-4A47C5999631}" type="presParOf" srcId="{8B894F21-B747-4373-9BB1-A5A05E5F6BC8}" destId="{38DAEE8B-7574-43C4-B1A5-F8001C565E59}" srcOrd="0" destOrd="0" presId="urn:microsoft.com/office/officeart/2005/8/layout/hList7"/>
    <dgm:cxn modelId="{5A0D010E-DB7F-4240-9FF2-E86D375BA8A6}" type="presParOf" srcId="{8B894F21-B747-4373-9BB1-A5A05E5F6BC8}" destId="{98F5FEDB-27B6-4788-B411-90927C064A89}" srcOrd="1" destOrd="0" presId="urn:microsoft.com/office/officeart/2005/8/layout/hList7"/>
    <dgm:cxn modelId="{3FFB61DC-D221-4059-9C25-CE84BA56AF1B}" type="presParOf" srcId="{8B894F21-B747-4373-9BB1-A5A05E5F6BC8}" destId="{F4A869E9-D2C9-4261-B1CD-C4A7C4A13A69}" srcOrd="2" destOrd="0" presId="urn:microsoft.com/office/officeart/2005/8/layout/hList7"/>
    <dgm:cxn modelId="{A330AC59-EFFF-4D94-AF1E-6FE61457DEC5}" type="presParOf" srcId="{8B894F21-B747-4373-9BB1-A5A05E5F6BC8}" destId="{52F73A90-291E-4B98-9D08-D4205D0C039A}" srcOrd="3" destOrd="0" presId="urn:microsoft.com/office/officeart/2005/8/layout/hList7"/>
    <dgm:cxn modelId="{B76695B2-D3B5-4831-AF29-F9E29AD57244}" type="presParOf" srcId="{5B77ABF0-7936-4DCB-8DFF-C781F662D898}" destId="{132C3B3F-C46E-4955-8802-379A171C8011}" srcOrd="1" destOrd="0" presId="urn:microsoft.com/office/officeart/2005/8/layout/hList7"/>
    <dgm:cxn modelId="{A212853F-B937-4A8F-BB14-E68A086268BE}" type="presParOf" srcId="{5B77ABF0-7936-4DCB-8DFF-C781F662D898}" destId="{48D68B4A-5594-46C6-9E2A-A6BE514E4956}" srcOrd="2" destOrd="0" presId="urn:microsoft.com/office/officeart/2005/8/layout/hList7"/>
    <dgm:cxn modelId="{75115CA8-BF59-464F-8272-1FA2BA841E6A}" type="presParOf" srcId="{48D68B4A-5594-46C6-9E2A-A6BE514E4956}" destId="{FBD8E282-76A1-4E64-A856-6C8DB49AA5E4}" srcOrd="0" destOrd="0" presId="urn:microsoft.com/office/officeart/2005/8/layout/hList7"/>
    <dgm:cxn modelId="{B07B74AD-843B-49CA-9B6E-4ECB4283112C}" type="presParOf" srcId="{48D68B4A-5594-46C6-9E2A-A6BE514E4956}" destId="{B117CA8D-F373-4046-B7E1-C36F625173C8}" srcOrd="1" destOrd="0" presId="urn:microsoft.com/office/officeart/2005/8/layout/hList7"/>
    <dgm:cxn modelId="{8B5E9540-8579-42C9-885F-5879416E3F57}" type="presParOf" srcId="{48D68B4A-5594-46C6-9E2A-A6BE514E4956}" destId="{D1010F79-16A7-4232-9F8F-4E38BD0AA079}" srcOrd="2" destOrd="0" presId="urn:microsoft.com/office/officeart/2005/8/layout/hList7"/>
    <dgm:cxn modelId="{F19E88D9-3EF1-474B-B841-A0B1C503C2E8}" type="presParOf" srcId="{48D68B4A-5594-46C6-9E2A-A6BE514E4956}" destId="{50E73D1B-96E9-4B9C-B15B-38B13894E865}" srcOrd="3" destOrd="0" presId="urn:microsoft.com/office/officeart/2005/8/layout/hList7"/>
    <dgm:cxn modelId="{32E190E4-9975-4EC8-8DEA-B41B81C035D1}" type="presParOf" srcId="{5B77ABF0-7936-4DCB-8DFF-C781F662D898}" destId="{22965A68-6A9C-4CD6-94FC-A2F0442BA6C1}" srcOrd="3" destOrd="0" presId="urn:microsoft.com/office/officeart/2005/8/layout/hList7"/>
    <dgm:cxn modelId="{DF156D5E-4C6E-44F4-BABE-89FD16916E9A}" type="presParOf" srcId="{5B77ABF0-7936-4DCB-8DFF-C781F662D898}" destId="{613739C9-A703-4AC3-BBE3-B3607240BC6D}" srcOrd="4" destOrd="0" presId="urn:microsoft.com/office/officeart/2005/8/layout/hList7"/>
    <dgm:cxn modelId="{0B154A0E-2EBC-4153-8A6E-D5CB7000EAC1}" type="presParOf" srcId="{613739C9-A703-4AC3-BBE3-B3607240BC6D}" destId="{142AE3B1-7FC6-4C30-A36E-14ADB979D070}" srcOrd="0" destOrd="0" presId="urn:microsoft.com/office/officeart/2005/8/layout/hList7"/>
    <dgm:cxn modelId="{CDD41807-8591-40C3-8116-A9BC1D79D86D}" type="presParOf" srcId="{613739C9-A703-4AC3-BBE3-B3607240BC6D}" destId="{F3823D35-E6D2-48CC-9473-854BEBB74B5A}" srcOrd="1" destOrd="0" presId="urn:microsoft.com/office/officeart/2005/8/layout/hList7"/>
    <dgm:cxn modelId="{D305C006-2A0A-4743-94F6-6D8978F78941}" type="presParOf" srcId="{613739C9-A703-4AC3-BBE3-B3607240BC6D}" destId="{179A84E3-DD92-42B2-94BB-3864BE354508}" srcOrd="2" destOrd="0" presId="urn:microsoft.com/office/officeart/2005/8/layout/hList7"/>
    <dgm:cxn modelId="{11739F64-8EA7-4C19-BB22-4B324055D87A}" type="presParOf" srcId="{613739C9-A703-4AC3-BBE3-B3607240BC6D}" destId="{73AA3B41-5F9D-4321-9919-63358D85EAE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52CA30-7307-4E2C-9930-C423AFF172D2}"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es-ES"/>
        </a:p>
      </dgm:t>
    </dgm:pt>
    <dgm:pt modelId="{7819AED1-7923-451E-8529-9111AE6FA1B7}">
      <dgm:prSet/>
      <dgm:spPr/>
      <dgm:t>
        <a:bodyPr/>
        <a:lstStyle/>
        <a:p>
          <a:pPr rtl="0"/>
          <a:r>
            <a:rPr lang="es-CO" dirty="0" smtClean="0">
              <a:solidFill>
                <a:srgbClr val="002060"/>
              </a:solidFill>
            </a:rPr>
            <a:t>Valoración y manejo de los riesgos de auto y heteroagresión por parte del médico/a general)</a:t>
          </a:r>
          <a:endParaRPr lang="es-CO" dirty="0">
            <a:solidFill>
              <a:srgbClr val="002060"/>
            </a:solidFill>
          </a:endParaRPr>
        </a:p>
      </dgm:t>
    </dgm:pt>
    <dgm:pt modelId="{6CF51BB6-AB45-4907-AE53-2FF02099FB18}" type="parTrans" cxnId="{34E5FD7E-310A-43C0-9764-FD652003EE0E}">
      <dgm:prSet/>
      <dgm:spPr/>
      <dgm:t>
        <a:bodyPr/>
        <a:lstStyle/>
        <a:p>
          <a:endParaRPr lang="es-ES"/>
        </a:p>
      </dgm:t>
    </dgm:pt>
    <dgm:pt modelId="{4230AF15-A2B2-45B2-8617-50EEFD48FE34}" type="sibTrans" cxnId="{34E5FD7E-310A-43C0-9764-FD652003EE0E}">
      <dgm:prSet/>
      <dgm:spPr/>
      <dgm:t>
        <a:bodyPr/>
        <a:lstStyle/>
        <a:p>
          <a:endParaRPr lang="es-ES"/>
        </a:p>
      </dgm:t>
    </dgm:pt>
    <dgm:pt modelId="{9CAEE206-B7B9-47AF-9FF2-21C53CFE37A3}">
      <dgm:prSet/>
      <dgm:spPr/>
      <dgm:t>
        <a:bodyPr/>
        <a:lstStyle/>
        <a:p>
          <a:pPr rtl="0"/>
          <a:r>
            <a:rPr lang="es-CO" dirty="0" smtClean="0">
              <a:solidFill>
                <a:srgbClr val="002060"/>
              </a:solidFill>
            </a:rPr>
            <a:t>Debe intentar tranquilizar a la víctima; y ante su fallo, debe preferirse proceder a brindar sedación inicial (si está clínicamente indicado)</a:t>
          </a:r>
          <a:endParaRPr lang="es-CO" dirty="0">
            <a:solidFill>
              <a:srgbClr val="002060"/>
            </a:solidFill>
          </a:endParaRPr>
        </a:p>
      </dgm:t>
    </dgm:pt>
    <dgm:pt modelId="{CABA1643-027D-418D-8F40-E70D2C431FA9}" type="parTrans" cxnId="{E996D44D-2909-4A70-A83A-20509ED26EAA}">
      <dgm:prSet/>
      <dgm:spPr/>
      <dgm:t>
        <a:bodyPr/>
        <a:lstStyle/>
        <a:p>
          <a:endParaRPr lang="es-ES"/>
        </a:p>
      </dgm:t>
    </dgm:pt>
    <dgm:pt modelId="{989F0FC1-3068-4620-A6BA-12D33E4A4C03}" type="sibTrans" cxnId="{E996D44D-2909-4A70-A83A-20509ED26EAA}">
      <dgm:prSet/>
      <dgm:spPr/>
      <dgm:t>
        <a:bodyPr/>
        <a:lstStyle/>
        <a:p>
          <a:endParaRPr lang="es-ES"/>
        </a:p>
      </dgm:t>
    </dgm:pt>
    <dgm:pt modelId="{25FA364E-1C02-4719-A5E2-F05F3DF21E3C}">
      <dgm:prSet/>
      <dgm:spPr/>
      <dgm:t>
        <a:bodyPr/>
        <a:lstStyle/>
        <a:p>
          <a:pPr rtl="0"/>
          <a:r>
            <a:rPr lang="es-CO" dirty="0" smtClean="0">
              <a:solidFill>
                <a:srgbClr val="002060"/>
              </a:solidFill>
            </a:rPr>
            <a:t>Examen mental completo, debe ser coherente, claro, que especifique todos sus componentes: apariencia, actitud, orientación,  memoria, atención, lenguaje, pensamiento, estado afectivo. </a:t>
          </a:r>
          <a:endParaRPr lang="es-CO" dirty="0">
            <a:solidFill>
              <a:srgbClr val="002060"/>
            </a:solidFill>
          </a:endParaRPr>
        </a:p>
      </dgm:t>
    </dgm:pt>
    <dgm:pt modelId="{4A4CA880-14E7-413D-A424-899469F59B0D}" type="parTrans" cxnId="{61511E54-FF15-473F-9020-FE64398CA9E7}">
      <dgm:prSet/>
      <dgm:spPr/>
      <dgm:t>
        <a:bodyPr/>
        <a:lstStyle/>
        <a:p>
          <a:endParaRPr lang="es-ES"/>
        </a:p>
      </dgm:t>
    </dgm:pt>
    <dgm:pt modelId="{0FCD7576-D27E-4E1C-8168-FB3C8172F6C3}" type="sibTrans" cxnId="{61511E54-FF15-473F-9020-FE64398CA9E7}">
      <dgm:prSet/>
      <dgm:spPr/>
      <dgm:t>
        <a:bodyPr/>
        <a:lstStyle/>
        <a:p>
          <a:endParaRPr lang="es-ES"/>
        </a:p>
      </dgm:t>
    </dgm:pt>
    <dgm:pt modelId="{E77B0318-9292-48D4-9F46-334541CF4D25}">
      <dgm:prSet/>
      <dgm:spPr/>
      <dgm:t>
        <a:bodyPr/>
        <a:lstStyle/>
        <a:p>
          <a:pPr rtl="0"/>
          <a:r>
            <a:rPr lang="es-CO" dirty="0" smtClean="0">
              <a:solidFill>
                <a:srgbClr val="002060"/>
              </a:solidFill>
            </a:rPr>
            <a:t>Examinar de manera sistemática y dibuje en pictogramas la localización y aspecto exacto de todas las heridas, contusiones, petequias, marcas y demás signos físicos encontrados</a:t>
          </a:r>
        </a:p>
      </dgm:t>
    </dgm:pt>
    <dgm:pt modelId="{A9CB6702-8E14-4D32-BA8D-BC3153C24831}" type="parTrans" cxnId="{337BC4F4-90FD-4CF1-8555-762769D0C5C8}">
      <dgm:prSet/>
      <dgm:spPr/>
      <dgm:t>
        <a:bodyPr/>
        <a:lstStyle/>
        <a:p>
          <a:endParaRPr lang="es-ES"/>
        </a:p>
      </dgm:t>
    </dgm:pt>
    <dgm:pt modelId="{812E63BD-E0B7-4F2E-83F8-0F472A0859F8}" type="sibTrans" cxnId="{337BC4F4-90FD-4CF1-8555-762769D0C5C8}">
      <dgm:prSet/>
      <dgm:spPr/>
      <dgm:t>
        <a:bodyPr/>
        <a:lstStyle/>
        <a:p>
          <a:endParaRPr lang="es-ES"/>
        </a:p>
      </dgm:t>
    </dgm:pt>
    <dgm:pt modelId="{F19F5C41-66C6-4F88-BB84-F9D52E1870AC}">
      <dgm:prSet/>
      <dgm:spPr/>
      <dgm:t>
        <a:bodyPr/>
        <a:lstStyle/>
        <a:p>
          <a:pPr rtl="0"/>
          <a:endParaRPr lang="es-CO" dirty="0"/>
        </a:p>
      </dgm:t>
    </dgm:pt>
    <dgm:pt modelId="{D602F1B6-477F-43BE-BF1D-0B2E65DB78E8}" type="parTrans" cxnId="{0EFB2210-BE08-49D5-9ABB-DACFA0C0913F}">
      <dgm:prSet/>
      <dgm:spPr/>
      <dgm:t>
        <a:bodyPr/>
        <a:lstStyle/>
        <a:p>
          <a:endParaRPr lang="es-ES"/>
        </a:p>
      </dgm:t>
    </dgm:pt>
    <dgm:pt modelId="{7A65E80E-170C-471E-8EDB-F54535EBC5A5}" type="sibTrans" cxnId="{0EFB2210-BE08-49D5-9ABB-DACFA0C0913F}">
      <dgm:prSet/>
      <dgm:spPr/>
      <dgm:t>
        <a:bodyPr/>
        <a:lstStyle/>
        <a:p>
          <a:endParaRPr lang="es-ES"/>
        </a:p>
      </dgm:t>
    </dgm:pt>
    <dgm:pt modelId="{57E7426B-8317-4CA2-B526-C024E37CF290}" type="pres">
      <dgm:prSet presAssocID="{FD52CA30-7307-4E2C-9930-C423AFF172D2}" presName="vert0" presStyleCnt="0">
        <dgm:presLayoutVars>
          <dgm:dir/>
          <dgm:animOne val="branch"/>
          <dgm:animLvl val="lvl"/>
        </dgm:presLayoutVars>
      </dgm:prSet>
      <dgm:spPr/>
      <dgm:t>
        <a:bodyPr/>
        <a:lstStyle/>
        <a:p>
          <a:endParaRPr lang="es-MX"/>
        </a:p>
      </dgm:t>
    </dgm:pt>
    <dgm:pt modelId="{B222C1B9-C4AF-4232-8518-E72FD130F65D}" type="pres">
      <dgm:prSet presAssocID="{7819AED1-7923-451E-8529-9111AE6FA1B7}" presName="thickLine" presStyleLbl="alignNode1" presStyleIdx="0" presStyleCnt="5"/>
      <dgm:spPr/>
    </dgm:pt>
    <dgm:pt modelId="{F8E70FD1-EEC9-4614-9ECA-E61C692D5BE0}" type="pres">
      <dgm:prSet presAssocID="{7819AED1-7923-451E-8529-9111AE6FA1B7}" presName="horz1" presStyleCnt="0"/>
      <dgm:spPr/>
    </dgm:pt>
    <dgm:pt modelId="{1458D5FD-36C5-49F2-A814-B11896457DBA}" type="pres">
      <dgm:prSet presAssocID="{7819AED1-7923-451E-8529-9111AE6FA1B7}" presName="tx1" presStyleLbl="revTx" presStyleIdx="0" presStyleCnt="5"/>
      <dgm:spPr/>
      <dgm:t>
        <a:bodyPr/>
        <a:lstStyle/>
        <a:p>
          <a:endParaRPr lang="es-MX"/>
        </a:p>
      </dgm:t>
    </dgm:pt>
    <dgm:pt modelId="{9F9F8E90-C7E0-4BB5-B53C-4D1CD7166843}" type="pres">
      <dgm:prSet presAssocID="{7819AED1-7923-451E-8529-9111AE6FA1B7}" presName="vert1" presStyleCnt="0"/>
      <dgm:spPr/>
    </dgm:pt>
    <dgm:pt modelId="{8EA5525D-41F1-4BBE-82BA-0BE5C41B72E3}" type="pres">
      <dgm:prSet presAssocID="{9CAEE206-B7B9-47AF-9FF2-21C53CFE37A3}" presName="thickLine" presStyleLbl="alignNode1" presStyleIdx="1" presStyleCnt="5"/>
      <dgm:spPr/>
    </dgm:pt>
    <dgm:pt modelId="{33C8B07F-DAB4-40F2-908B-F485F7E96242}" type="pres">
      <dgm:prSet presAssocID="{9CAEE206-B7B9-47AF-9FF2-21C53CFE37A3}" presName="horz1" presStyleCnt="0"/>
      <dgm:spPr/>
    </dgm:pt>
    <dgm:pt modelId="{E35D3042-98DC-46CB-B8C2-1E1C66D975D3}" type="pres">
      <dgm:prSet presAssocID="{9CAEE206-B7B9-47AF-9FF2-21C53CFE37A3}" presName="tx1" presStyleLbl="revTx" presStyleIdx="1" presStyleCnt="5"/>
      <dgm:spPr/>
      <dgm:t>
        <a:bodyPr/>
        <a:lstStyle/>
        <a:p>
          <a:endParaRPr lang="es-MX"/>
        </a:p>
      </dgm:t>
    </dgm:pt>
    <dgm:pt modelId="{3A83CC8A-C2ED-4F58-B59E-8F92D0F22A3F}" type="pres">
      <dgm:prSet presAssocID="{9CAEE206-B7B9-47AF-9FF2-21C53CFE37A3}" presName="vert1" presStyleCnt="0"/>
      <dgm:spPr/>
    </dgm:pt>
    <dgm:pt modelId="{9A584D7C-1723-4382-AA01-60BE901F7021}" type="pres">
      <dgm:prSet presAssocID="{25FA364E-1C02-4719-A5E2-F05F3DF21E3C}" presName="thickLine" presStyleLbl="alignNode1" presStyleIdx="2" presStyleCnt="5"/>
      <dgm:spPr/>
    </dgm:pt>
    <dgm:pt modelId="{633C637D-C91C-4DF7-8F93-5487046A4807}" type="pres">
      <dgm:prSet presAssocID="{25FA364E-1C02-4719-A5E2-F05F3DF21E3C}" presName="horz1" presStyleCnt="0"/>
      <dgm:spPr/>
    </dgm:pt>
    <dgm:pt modelId="{44D2212D-7906-4860-BA8B-DA518AE834C6}" type="pres">
      <dgm:prSet presAssocID="{25FA364E-1C02-4719-A5E2-F05F3DF21E3C}" presName="tx1" presStyleLbl="revTx" presStyleIdx="2" presStyleCnt="5"/>
      <dgm:spPr/>
      <dgm:t>
        <a:bodyPr/>
        <a:lstStyle/>
        <a:p>
          <a:endParaRPr lang="es-MX"/>
        </a:p>
      </dgm:t>
    </dgm:pt>
    <dgm:pt modelId="{16B208A2-79EB-4F24-B885-93641D7F57EA}" type="pres">
      <dgm:prSet presAssocID="{25FA364E-1C02-4719-A5E2-F05F3DF21E3C}" presName="vert1" presStyleCnt="0"/>
      <dgm:spPr/>
    </dgm:pt>
    <dgm:pt modelId="{C0D7912F-0E66-4F01-BB7C-08FD3A0F40DA}" type="pres">
      <dgm:prSet presAssocID="{E77B0318-9292-48D4-9F46-334541CF4D25}" presName="thickLine" presStyleLbl="alignNode1" presStyleIdx="3" presStyleCnt="5"/>
      <dgm:spPr/>
    </dgm:pt>
    <dgm:pt modelId="{51388EFE-D5F3-4AD0-A6F1-05A21DED201C}" type="pres">
      <dgm:prSet presAssocID="{E77B0318-9292-48D4-9F46-334541CF4D25}" presName="horz1" presStyleCnt="0"/>
      <dgm:spPr/>
    </dgm:pt>
    <dgm:pt modelId="{89DD27F4-AF71-4A25-9C3C-E628093E6798}" type="pres">
      <dgm:prSet presAssocID="{E77B0318-9292-48D4-9F46-334541CF4D25}" presName="tx1" presStyleLbl="revTx" presStyleIdx="3" presStyleCnt="5"/>
      <dgm:spPr/>
      <dgm:t>
        <a:bodyPr/>
        <a:lstStyle/>
        <a:p>
          <a:endParaRPr lang="es-MX"/>
        </a:p>
      </dgm:t>
    </dgm:pt>
    <dgm:pt modelId="{775C19B3-3A9B-4D00-AD92-03958B1D82E5}" type="pres">
      <dgm:prSet presAssocID="{E77B0318-9292-48D4-9F46-334541CF4D25}" presName="vert1" presStyleCnt="0"/>
      <dgm:spPr/>
    </dgm:pt>
    <dgm:pt modelId="{9E2B11D7-B5B9-4C8E-B931-4C1D57C75C6B}" type="pres">
      <dgm:prSet presAssocID="{F19F5C41-66C6-4F88-BB84-F9D52E1870AC}" presName="thickLine" presStyleLbl="alignNode1" presStyleIdx="4" presStyleCnt="5"/>
      <dgm:spPr/>
    </dgm:pt>
    <dgm:pt modelId="{79572C7B-870E-4B1D-AC9A-8AC9B92E023E}" type="pres">
      <dgm:prSet presAssocID="{F19F5C41-66C6-4F88-BB84-F9D52E1870AC}" presName="horz1" presStyleCnt="0"/>
      <dgm:spPr/>
    </dgm:pt>
    <dgm:pt modelId="{63438D4F-FEB3-49FA-AEED-00FFF5C8C568}" type="pres">
      <dgm:prSet presAssocID="{F19F5C41-66C6-4F88-BB84-F9D52E1870AC}" presName="tx1" presStyleLbl="revTx" presStyleIdx="4" presStyleCnt="5"/>
      <dgm:spPr/>
      <dgm:t>
        <a:bodyPr/>
        <a:lstStyle/>
        <a:p>
          <a:endParaRPr lang="es-MX"/>
        </a:p>
      </dgm:t>
    </dgm:pt>
    <dgm:pt modelId="{B30DE16E-221F-4606-A5F8-2253A3B4395D}" type="pres">
      <dgm:prSet presAssocID="{F19F5C41-66C6-4F88-BB84-F9D52E1870AC}" presName="vert1" presStyleCnt="0"/>
      <dgm:spPr/>
    </dgm:pt>
  </dgm:ptLst>
  <dgm:cxnLst>
    <dgm:cxn modelId="{250E9F1C-120D-4C6F-AF86-A6B528499152}" type="presOf" srcId="{25FA364E-1C02-4719-A5E2-F05F3DF21E3C}" destId="{44D2212D-7906-4860-BA8B-DA518AE834C6}" srcOrd="0" destOrd="0" presId="urn:microsoft.com/office/officeart/2008/layout/LinedList"/>
    <dgm:cxn modelId="{ED873E05-823D-4FE6-8193-9B07031EDC9C}" type="presOf" srcId="{E77B0318-9292-48D4-9F46-334541CF4D25}" destId="{89DD27F4-AF71-4A25-9C3C-E628093E6798}" srcOrd="0" destOrd="0" presId="urn:microsoft.com/office/officeart/2008/layout/LinedList"/>
    <dgm:cxn modelId="{61511E54-FF15-473F-9020-FE64398CA9E7}" srcId="{FD52CA30-7307-4E2C-9930-C423AFF172D2}" destId="{25FA364E-1C02-4719-A5E2-F05F3DF21E3C}" srcOrd="2" destOrd="0" parTransId="{4A4CA880-14E7-413D-A424-899469F59B0D}" sibTransId="{0FCD7576-D27E-4E1C-8168-FB3C8172F6C3}"/>
    <dgm:cxn modelId="{34E5FD7E-310A-43C0-9764-FD652003EE0E}" srcId="{FD52CA30-7307-4E2C-9930-C423AFF172D2}" destId="{7819AED1-7923-451E-8529-9111AE6FA1B7}" srcOrd="0" destOrd="0" parTransId="{6CF51BB6-AB45-4907-AE53-2FF02099FB18}" sibTransId="{4230AF15-A2B2-45B2-8617-50EEFD48FE34}"/>
    <dgm:cxn modelId="{75B783DC-C1AE-4704-A74A-BBC2D05CFC75}" type="presOf" srcId="{F19F5C41-66C6-4F88-BB84-F9D52E1870AC}" destId="{63438D4F-FEB3-49FA-AEED-00FFF5C8C568}" srcOrd="0" destOrd="0" presId="urn:microsoft.com/office/officeart/2008/layout/LinedList"/>
    <dgm:cxn modelId="{0EFB2210-BE08-49D5-9ABB-DACFA0C0913F}" srcId="{FD52CA30-7307-4E2C-9930-C423AFF172D2}" destId="{F19F5C41-66C6-4F88-BB84-F9D52E1870AC}" srcOrd="4" destOrd="0" parTransId="{D602F1B6-477F-43BE-BF1D-0B2E65DB78E8}" sibTransId="{7A65E80E-170C-471E-8EDB-F54535EBC5A5}"/>
    <dgm:cxn modelId="{51A794F7-9F54-4570-A489-DCA2898A0F91}" type="presOf" srcId="{FD52CA30-7307-4E2C-9930-C423AFF172D2}" destId="{57E7426B-8317-4CA2-B526-C024E37CF290}" srcOrd="0" destOrd="0" presId="urn:microsoft.com/office/officeart/2008/layout/LinedList"/>
    <dgm:cxn modelId="{337BC4F4-90FD-4CF1-8555-762769D0C5C8}" srcId="{FD52CA30-7307-4E2C-9930-C423AFF172D2}" destId="{E77B0318-9292-48D4-9F46-334541CF4D25}" srcOrd="3" destOrd="0" parTransId="{A9CB6702-8E14-4D32-BA8D-BC3153C24831}" sibTransId="{812E63BD-E0B7-4F2E-83F8-0F472A0859F8}"/>
    <dgm:cxn modelId="{E996D44D-2909-4A70-A83A-20509ED26EAA}" srcId="{FD52CA30-7307-4E2C-9930-C423AFF172D2}" destId="{9CAEE206-B7B9-47AF-9FF2-21C53CFE37A3}" srcOrd="1" destOrd="0" parTransId="{CABA1643-027D-418D-8F40-E70D2C431FA9}" sibTransId="{989F0FC1-3068-4620-A6BA-12D33E4A4C03}"/>
    <dgm:cxn modelId="{9551153B-3246-4262-8156-799878D12015}" type="presOf" srcId="{7819AED1-7923-451E-8529-9111AE6FA1B7}" destId="{1458D5FD-36C5-49F2-A814-B11896457DBA}" srcOrd="0" destOrd="0" presId="urn:microsoft.com/office/officeart/2008/layout/LinedList"/>
    <dgm:cxn modelId="{55D8A286-9936-440B-9B96-71CC372B7D8F}" type="presOf" srcId="{9CAEE206-B7B9-47AF-9FF2-21C53CFE37A3}" destId="{E35D3042-98DC-46CB-B8C2-1E1C66D975D3}" srcOrd="0" destOrd="0" presId="urn:microsoft.com/office/officeart/2008/layout/LinedList"/>
    <dgm:cxn modelId="{67EBB613-45DD-4BEC-BAE5-868B702C3568}" type="presParOf" srcId="{57E7426B-8317-4CA2-B526-C024E37CF290}" destId="{B222C1B9-C4AF-4232-8518-E72FD130F65D}" srcOrd="0" destOrd="0" presId="urn:microsoft.com/office/officeart/2008/layout/LinedList"/>
    <dgm:cxn modelId="{004AE42E-7724-4E65-82FB-AEE66F250891}" type="presParOf" srcId="{57E7426B-8317-4CA2-B526-C024E37CF290}" destId="{F8E70FD1-EEC9-4614-9ECA-E61C692D5BE0}" srcOrd="1" destOrd="0" presId="urn:microsoft.com/office/officeart/2008/layout/LinedList"/>
    <dgm:cxn modelId="{F0E074E1-3FE7-4700-97EF-2736FA6D95A0}" type="presParOf" srcId="{F8E70FD1-EEC9-4614-9ECA-E61C692D5BE0}" destId="{1458D5FD-36C5-49F2-A814-B11896457DBA}" srcOrd="0" destOrd="0" presId="urn:microsoft.com/office/officeart/2008/layout/LinedList"/>
    <dgm:cxn modelId="{AD771DD9-99BD-4D4B-9018-A0263BA8DBAC}" type="presParOf" srcId="{F8E70FD1-EEC9-4614-9ECA-E61C692D5BE0}" destId="{9F9F8E90-C7E0-4BB5-B53C-4D1CD7166843}" srcOrd="1" destOrd="0" presId="urn:microsoft.com/office/officeart/2008/layout/LinedList"/>
    <dgm:cxn modelId="{0E6CBE72-0DC1-4005-943A-05F397CC2AE6}" type="presParOf" srcId="{57E7426B-8317-4CA2-B526-C024E37CF290}" destId="{8EA5525D-41F1-4BBE-82BA-0BE5C41B72E3}" srcOrd="2" destOrd="0" presId="urn:microsoft.com/office/officeart/2008/layout/LinedList"/>
    <dgm:cxn modelId="{8DD9282E-0428-433E-8CE7-BAAF62A453D2}" type="presParOf" srcId="{57E7426B-8317-4CA2-B526-C024E37CF290}" destId="{33C8B07F-DAB4-40F2-908B-F485F7E96242}" srcOrd="3" destOrd="0" presId="urn:microsoft.com/office/officeart/2008/layout/LinedList"/>
    <dgm:cxn modelId="{136D5A06-D152-4ACE-88D1-F94ED18E3FE4}" type="presParOf" srcId="{33C8B07F-DAB4-40F2-908B-F485F7E96242}" destId="{E35D3042-98DC-46CB-B8C2-1E1C66D975D3}" srcOrd="0" destOrd="0" presId="urn:microsoft.com/office/officeart/2008/layout/LinedList"/>
    <dgm:cxn modelId="{C2682D7D-571A-4931-9CDC-C66A4DD46344}" type="presParOf" srcId="{33C8B07F-DAB4-40F2-908B-F485F7E96242}" destId="{3A83CC8A-C2ED-4F58-B59E-8F92D0F22A3F}" srcOrd="1" destOrd="0" presId="urn:microsoft.com/office/officeart/2008/layout/LinedList"/>
    <dgm:cxn modelId="{CFA0EBA0-E16B-423D-B371-DDCD6AE57899}" type="presParOf" srcId="{57E7426B-8317-4CA2-B526-C024E37CF290}" destId="{9A584D7C-1723-4382-AA01-60BE901F7021}" srcOrd="4" destOrd="0" presId="urn:microsoft.com/office/officeart/2008/layout/LinedList"/>
    <dgm:cxn modelId="{52DD5A69-6F0D-409B-BE6D-99C17FF1EA30}" type="presParOf" srcId="{57E7426B-8317-4CA2-B526-C024E37CF290}" destId="{633C637D-C91C-4DF7-8F93-5487046A4807}" srcOrd="5" destOrd="0" presId="urn:microsoft.com/office/officeart/2008/layout/LinedList"/>
    <dgm:cxn modelId="{5A335D7D-4159-4CB1-902B-DE4F7CE724C1}" type="presParOf" srcId="{633C637D-C91C-4DF7-8F93-5487046A4807}" destId="{44D2212D-7906-4860-BA8B-DA518AE834C6}" srcOrd="0" destOrd="0" presId="urn:microsoft.com/office/officeart/2008/layout/LinedList"/>
    <dgm:cxn modelId="{E42C8F16-E3B9-409D-82B2-3A4A17260D91}" type="presParOf" srcId="{633C637D-C91C-4DF7-8F93-5487046A4807}" destId="{16B208A2-79EB-4F24-B885-93641D7F57EA}" srcOrd="1" destOrd="0" presId="urn:microsoft.com/office/officeart/2008/layout/LinedList"/>
    <dgm:cxn modelId="{4615D27B-21B6-478E-8C34-A2C0FBE62ED9}" type="presParOf" srcId="{57E7426B-8317-4CA2-B526-C024E37CF290}" destId="{C0D7912F-0E66-4F01-BB7C-08FD3A0F40DA}" srcOrd="6" destOrd="0" presId="urn:microsoft.com/office/officeart/2008/layout/LinedList"/>
    <dgm:cxn modelId="{A125C9E4-C101-482E-ADA0-2E36A4CE3D5B}" type="presParOf" srcId="{57E7426B-8317-4CA2-B526-C024E37CF290}" destId="{51388EFE-D5F3-4AD0-A6F1-05A21DED201C}" srcOrd="7" destOrd="0" presId="urn:microsoft.com/office/officeart/2008/layout/LinedList"/>
    <dgm:cxn modelId="{4D46F54B-D202-4A97-8F3E-58C75F282A72}" type="presParOf" srcId="{51388EFE-D5F3-4AD0-A6F1-05A21DED201C}" destId="{89DD27F4-AF71-4A25-9C3C-E628093E6798}" srcOrd="0" destOrd="0" presId="urn:microsoft.com/office/officeart/2008/layout/LinedList"/>
    <dgm:cxn modelId="{93F50E96-347F-4F16-8D75-213398B0B3B8}" type="presParOf" srcId="{51388EFE-D5F3-4AD0-A6F1-05A21DED201C}" destId="{775C19B3-3A9B-4D00-AD92-03958B1D82E5}" srcOrd="1" destOrd="0" presId="urn:microsoft.com/office/officeart/2008/layout/LinedList"/>
    <dgm:cxn modelId="{4B82B5E0-A839-4DAE-AF02-17D79F05DF36}" type="presParOf" srcId="{57E7426B-8317-4CA2-B526-C024E37CF290}" destId="{9E2B11D7-B5B9-4C8E-B931-4C1D57C75C6B}" srcOrd="8" destOrd="0" presId="urn:microsoft.com/office/officeart/2008/layout/LinedList"/>
    <dgm:cxn modelId="{FCC77071-06DC-49E7-A78B-6AD8289A8639}" type="presParOf" srcId="{57E7426B-8317-4CA2-B526-C024E37CF290}" destId="{79572C7B-870E-4B1D-AC9A-8AC9B92E023E}" srcOrd="9" destOrd="0" presId="urn:microsoft.com/office/officeart/2008/layout/LinedList"/>
    <dgm:cxn modelId="{1CCD7C70-28E5-4810-A005-8DE82DFD6C07}" type="presParOf" srcId="{79572C7B-870E-4B1D-AC9A-8AC9B92E023E}" destId="{63438D4F-FEB3-49FA-AEED-00FFF5C8C568}" srcOrd="0" destOrd="0" presId="urn:microsoft.com/office/officeart/2008/layout/LinedList"/>
    <dgm:cxn modelId="{2B616276-232A-4950-80CF-251BB7E7687C}" type="presParOf" srcId="{79572C7B-870E-4B1D-AC9A-8AC9B92E023E}" destId="{B30DE16E-221F-4606-A5F8-2253A3B4395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344D7F-7E69-4CB2-A5F8-38CFCA1E49CF}"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es-ES"/>
        </a:p>
      </dgm:t>
    </dgm:pt>
    <dgm:pt modelId="{D8B6C592-6A66-45D5-A067-49621BB36A0F}">
      <dgm:prSet/>
      <dgm:spPr/>
      <dgm:t>
        <a:bodyPr/>
        <a:lstStyle/>
        <a:p>
          <a:pPr rtl="0"/>
          <a:r>
            <a:rPr lang="es-CO" dirty="0" smtClean="0"/>
            <a:t>Serología VDRL</a:t>
          </a:r>
          <a:endParaRPr lang="es-CO" dirty="0"/>
        </a:p>
      </dgm:t>
    </dgm:pt>
    <dgm:pt modelId="{874D3E23-470D-42C5-8057-4A76AFCFE557}" type="parTrans" cxnId="{4A36B41B-2C14-4780-96B0-1F65AFC65F7B}">
      <dgm:prSet/>
      <dgm:spPr/>
      <dgm:t>
        <a:bodyPr/>
        <a:lstStyle/>
        <a:p>
          <a:endParaRPr lang="es-ES"/>
        </a:p>
      </dgm:t>
    </dgm:pt>
    <dgm:pt modelId="{5217D495-28F5-4F25-BED9-79A793C70229}" type="sibTrans" cxnId="{4A36B41B-2C14-4780-96B0-1F65AFC65F7B}">
      <dgm:prSet/>
      <dgm:spPr/>
      <dgm:t>
        <a:bodyPr/>
        <a:lstStyle/>
        <a:p>
          <a:endParaRPr lang="es-ES"/>
        </a:p>
      </dgm:t>
    </dgm:pt>
    <dgm:pt modelId="{14CD268F-1841-40F7-8749-D51B84B12C6A}">
      <dgm:prSet/>
      <dgm:spPr/>
      <dgm:t>
        <a:bodyPr/>
        <a:lstStyle/>
        <a:p>
          <a:pPr rtl="0"/>
          <a:r>
            <a:rPr lang="es-CO" smtClean="0"/>
            <a:t>VIH</a:t>
          </a:r>
          <a:endParaRPr lang="es-CO"/>
        </a:p>
      </dgm:t>
    </dgm:pt>
    <dgm:pt modelId="{F2B332EB-9BF5-4509-B1BD-88AE82CDB0F7}" type="parTrans" cxnId="{DCA2B29B-FDA8-43DA-A8CC-F95367EDC0C9}">
      <dgm:prSet/>
      <dgm:spPr/>
      <dgm:t>
        <a:bodyPr/>
        <a:lstStyle/>
        <a:p>
          <a:endParaRPr lang="es-ES"/>
        </a:p>
      </dgm:t>
    </dgm:pt>
    <dgm:pt modelId="{517E5C48-EF5A-4D8A-B73C-3C06F203DA09}" type="sibTrans" cxnId="{DCA2B29B-FDA8-43DA-A8CC-F95367EDC0C9}">
      <dgm:prSet/>
      <dgm:spPr/>
      <dgm:t>
        <a:bodyPr/>
        <a:lstStyle/>
        <a:p>
          <a:endParaRPr lang="es-ES"/>
        </a:p>
      </dgm:t>
    </dgm:pt>
    <dgm:pt modelId="{EFF0DD80-217C-4FB2-ADD7-4CA4C58570E5}">
      <dgm:prSet/>
      <dgm:spPr/>
      <dgm:t>
        <a:bodyPr/>
        <a:lstStyle/>
        <a:p>
          <a:pPr rtl="0"/>
          <a:r>
            <a:rPr lang="es-CO" smtClean="0"/>
            <a:t>Hepatitis B</a:t>
          </a:r>
          <a:endParaRPr lang="es-CO"/>
        </a:p>
      </dgm:t>
    </dgm:pt>
    <dgm:pt modelId="{58780393-CA55-46FD-B447-0F63B6D050BE}" type="parTrans" cxnId="{41B7B390-EB01-4DDE-B514-6609088B1DA6}">
      <dgm:prSet/>
      <dgm:spPr/>
      <dgm:t>
        <a:bodyPr/>
        <a:lstStyle/>
        <a:p>
          <a:endParaRPr lang="es-ES"/>
        </a:p>
      </dgm:t>
    </dgm:pt>
    <dgm:pt modelId="{2C3D71DF-7073-44AC-B231-28D369CB7143}" type="sibTrans" cxnId="{41B7B390-EB01-4DDE-B514-6609088B1DA6}">
      <dgm:prSet/>
      <dgm:spPr/>
      <dgm:t>
        <a:bodyPr/>
        <a:lstStyle/>
        <a:p>
          <a:endParaRPr lang="es-ES"/>
        </a:p>
      </dgm:t>
    </dgm:pt>
    <dgm:pt modelId="{36952EED-E119-4082-A728-FE743C547135}">
      <dgm:prSet/>
      <dgm:spPr/>
      <dgm:t>
        <a:bodyPr/>
        <a:lstStyle/>
        <a:p>
          <a:pPr rtl="0"/>
          <a:r>
            <a:rPr lang="es-CO" smtClean="0"/>
            <a:t>Gram y cultivo agar chocolate detección Gonococo</a:t>
          </a:r>
          <a:endParaRPr lang="es-CO"/>
        </a:p>
      </dgm:t>
    </dgm:pt>
    <dgm:pt modelId="{5BA9002D-5150-434D-8A54-13EE4C0C1B3C}" type="parTrans" cxnId="{F589A9EE-7F73-4389-A6DA-31CA9AAB26B1}">
      <dgm:prSet/>
      <dgm:spPr/>
      <dgm:t>
        <a:bodyPr/>
        <a:lstStyle/>
        <a:p>
          <a:endParaRPr lang="es-ES"/>
        </a:p>
      </dgm:t>
    </dgm:pt>
    <dgm:pt modelId="{0CC8EBF6-934A-4AD2-8003-766D95F262B7}" type="sibTrans" cxnId="{F589A9EE-7F73-4389-A6DA-31CA9AAB26B1}">
      <dgm:prSet/>
      <dgm:spPr/>
      <dgm:t>
        <a:bodyPr/>
        <a:lstStyle/>
        <a:p>
          <a:endParaRPr lang="es-ES"/>
        </a:p>
      </dgm:t>
    </dgm:pt>
    <dgm:pt modelId="{5804FA7E-FBCF-47DE-B358-CEF8405C40BF}">
      <dgm:prSet/>
      <dgm:spPr/>
      <dgm:t>
        <a:bodyPr/>
        <a:lstStyle/>
        <a:p>
          <a:pPr rtl="0"/>
          <a:r>
            <a:rPr lang="es-CO" smtClean="0"/>
            <a:t>Frotis vaginal</a:t>
          </a:r>
          <a:endParaRPr lang="es-CO"/>
        </a:p>
      </dgm:t>
    </dgm:pt>
    <dgm:pt modelId="{E43B5A1F-D3E7-48D9-BB1A-A6B210489E59}" type="parTrans" cxnId="{BA19B455-BE20-4C0B-8CFD-2C4583A3000F}">
      <dgm:prSet/>
      <dgm:spPr/>
      <dgm:t>
        <a:bodyPr/>
        <a:lstStyle/>
        <a:p>
          <a:endParaRPr lang="es-ES"/>
        </a:p>
      </dgm:t>
    </dgm:pt>
    <dgm:pt modelId="{47568ED7-1A87-431E-9D99-E0C9AFCDC2BB}" type="sibTrans" cxnId="{BA19B455-BE20-4C0B-8CFD-2C4583A3000F}">
      <dgm:prSet/>
      <dgm:spPr/>
      <dgm:t>
        <a:bodyPr/>
        <a:lstStyle/>
        <a:p>
          <a:endParaRPr lang="es-ES"/>
        </a:p>
      </dgm:t>
    </dgm:pt>
    <dgm:pt modelId="{34867B5C-8165-4AFD-9DDB-7234BB9B6F59}">
      <dgm:prSet/>
      <dgm:spPr/>
      <dgm:t>
        <a:bodyPr/>
        <a:lstStyle/>
        <a:p>
          <a:pPr rtl="0"/>
          <a:r>
            <a:rPr lang="es-CO" smtClean="0"/>
            <a:t>La toma de exámenes paraclínicos a excepción de la prueba de VIH, no es pre-requisito para el inicio de las profilaxis contra ITS - VIH/SIDA en las primeras 72 horas </a:t>
          </a:r>
          <a:endParaRPr lang="es-CO"/>
        </a:p>
      </dgm:t>
    </dgm:pt>
    <dgm:pt modelId="{63B19246-D62E-4D24-9B47-A97E22DE68DD}" type="parTrans" cxnId="{CDBFBC68-E3F7-42B3-B682-72727F776E7D}">
      <dgm:prSet/>
      <dgm:spPr/>
      <dgm:t>
        <a:bodyPr/>
        <a:lstStyle/>
        <a:p>
          <a:endParaRPr lang="es-ES"/>
        </a:p>
      </dgm:t>
    </dgm:pt>
    <dgm:pt modelId="{49492ECB-6842-40FB-921F-6FF1A0A0AD48}" type="sibTrans" cxnId="{CDBFBC68-E3F7-42B3-B682-72727F776E7D}">
      <dgm:prSet/>
      <dgm:spPr/>
      <dgm:t>
        <a:bodyPr/>
        <a:lstStyle/>
        <a:p>
          <a:endParaRPr lang="es-ES"/>
        </a:p>
      </dgm:t>
    </dgm:pt>
    <dgm:pt modelId="{174D12E4-88C1-461D-BBCA-A560223CC5CA}">
      <dgm:prSet/>
      <dgm:spPr/>
      <dgm:t>
        <a:bodyPr/>
        <a:lstStyle/>
        <a:p>
          <a:pPr rtl="0"/>
          <a:r>
            <a:rPr lang="es-CO" smtClean="0"/>
            <a:t>4-5 días prueba de embarazo</a:t>
          </a:r>
          <a:endParaRPr lang="es-CO"/>
        </a:p>
      </dgm:t>
    </dgm:pt>
    <dgm:pt modelId="{252CE36B-F7DB-4036-9EA0-FF64D79CD975}" type="parTrans" cxnId="{D57269F3-C883-4245-B341-753487D0A747}">
      <dgm:prSet/>
      <dgm:spPr/>
      <dgm:t>
        <a:bodyPr/>
        <a:lstStyle/>
        <a:p>
          <a:endParaRPr lang="es-ES"/>
        </a:p>
      </dgm:t>
    </dgm:pt>
    <dgm:pt modelId="{1552A4F1-3722-4348-9576-16283A589CDA}" type="sibTrans" cxnId="{D57269F3-C883-4245-B341-753487D0A747}">
      <dgm:prSet/>
      <dgm:spPr/>
      <dgm:t>
        <a:bodyPr/>
        <a:lstStyle/>
        <a:p>
          <a:endParaRPr lang="es-ES"/>
        </a:p>
      </dgm:t>
    </dgm:pt>
    <dgm:pt modelId="{A9314AF0-95B9-4519-A0C3-64BD5D5EE075}">
      <dgm:prSet/>
      <dgm:spPr/>
      <dgm:t>
        <a:bodyPr/>
        <a:lstStyle/>
        <a:p>
          <a:pPr rtl="0"/>
          <a:r>
            <a:rPr lang="es-CO" smtClean="0"/>
            <a:t>La prueba de toma de embarazo no debe retrasar la oportunidad de la prescripción de la anticoncepción de emergencia en las víctimas de violencia sexual</a:t>
          </a:r>
          <a:endParaRPr lang="es-CO"/>
        </a:p>
      </dgm:t>
    </dgm:pt>
    <dgm:pt modelId="{22A22B6B-C801-4AB0-A902-2E168607071A}" type="parTrans" cxnId="{1EFC0A80-C311-4EA5-A57E-A2EB5130B009}">
      <dgm:prSet/>
      <dgm:spPr/>
      <dgm:t>
        <a:bodyPr/>
        <a:lstStyle/>
        <a:p>
          <a:endParaRPr lang="es-ES"/>
        </a:p>
      </dgm:t>
    </dgm:pt>
    <dgm:pt modelId="{B0E138EA-A411-4F69-BE95-6558B6183A9C}" type="sibTrans" cxnId="{1EFC0A80-C311-4EA5-A57E-A2EB5130B009}">
      <dgm:prSet/>
      <dgm:spPr/>
      <dgm:t>
        <a:bodyPr/>
        <a:lstStyle/>
        <a:p>
          <a:endParaRPr lang="es-ES"/>
        </a:p>
      </dgm:t>
    </dgm:pt>
    <dgm:pt modelId="{4E933F2C-4AED-493F-8FB0-EED167E6C1CE}" type="pres">
      <dgm:prSet presAssocID="{68344D7F-7E69-4CB2-A5F8-38CFCA1E49CF}" presName="linear" presStyleCnt="0">
        <dgm:presLayoutVars>
          <dgm:animLvl val="lvl"/>
          <dgm:resizeHandles val="exact"/>
        </dgm:presLayoutVars>
      </dgm:prSet>
      <dgm:spPr/>
      <dgm:t>
        <a:bodyPr/>
        <a:lstStyle/>
        <a:p>
          <a:endParaRPr lang="es-MX"/>
        </a:p>
      </dgm:t>
    </dgm:pt>
    <dgm:pt modelId="{6F35E8E3-C1AC-4E31-B180-C87AD5A68357}" type="pres">
      <dgm:prSet presAssocID="{D8B6C592-6A66-45D5-A067-49621BB36A0F}" presName="parentText" presStyleLbl="node1" presStyleIdx="0" presStyleCnt="6" custLinFactNeighborY="94494">
        <dgm:presLayoutVars>
          <dgm:chMax val="0"/>
          <dgm:bulletEnabled val="1"/>
        </dgm:presLayoutVars>
      </dgm:prSet>
      <dgm:spPr/>
      <dgm:t>
        <a:bodyPr/>
        <a:lstStyle/>
        <a:p>
          <a:endParaRPr lang="es-MX"/>
        </a:p>
      </dgm:t>
    </dgm:pt>
    <dgm:pt modelId="{3E2D921B-F1AF-47EA-97B8-9FDE636E6D9D}" type="pres">
      <dgm:prSet presAssocID="{5217D495-28F5-4F25-BED9-79A793C70229}" presName="spacer" presStyleCnt="0"/>
      <dgm:spPr/>
    </dgm:pt>
    <dgm:pt modelId="{479647D5-4DF5-42A2-921C-33C2A9D98FE4}" type="pres">
      <dgm:prSet presAssocID="{14CD268F-1841-40F7-8749-D51B84B12C6A}" presName="parentText" presStyleLbl="node1" presStyleIdx="1" presStyleCnt="6">
        <dgm:presLayoutVars>
          <dgm:chMax val="0"/>
          <dgm:bulletEnabled val="1"/>
        </dgm:presLayoutVars>
      </dgm:prSet>
      <dgm:spPr/>
      <dgm:t>
        <a:bodyPr/>
        <a:lstStyle/>
        <a:p>
          <a:endParaRPr lang="es-MX"/>
        </a:p>
      </dgm:t>
    </dgm:pt>
    <dgm:pt modelId="{5251B10B-ADF3-4401-AD73-93C62BC8A0C9}" type="pres">
      <dgm:prSet presAssocID="{517E5C48-EF5A-4D8A-B73C-3C06F203DA09}" presName="spacer" presStyleCnt="0"/>
      <dgm:spPr/>
    </dgm:pt>
    <dgm:pt modelId="{ACED4DD7-DA55-4F58-AF2F-451FE6CF64B0}" type="pres">
      <dgm:prSet presAssocID="{EFF0DD80-217C-4FB2-ADD7-4CA4C58570E5}" presName="parentText" presStyleLbl="node1" presStyleIdx="2" presStyleCnt="6">
        <dgm:presLayoutVars>
          <dgm:chMax val="0"/>
          <dgm:bulletEnabled val="1"/>
        </dgm:presLayoutVars>
      </dgm:prSet>
      <dgm:spPr/>
      <dgm:t>
        <a:bodyPr/>
        <a:lstStyle/>
        <a:p>
          <a:endParaRPr lang="es-MX"/>
        </a:p>
      </dgm:t>
    </dgm:pt>
    <dgm:pt modelId="{A926AF69-136B-4FC3-9290-9803DFC868DA}" type="pres">
      <dgm:prSet presAssocID="{2C3D71DF-7073-44AC-B231-28D369CB7143}" presName="spacer" presStyleCnt="0"/>
      <dgm:spPr/>
    </dgm:pt>
    <dgm:pt modelId="{F849AB06-6C0F-4006-97A9-87689040508E}" type="pres">
      <dgm:prSet presAssocID="{36952EED-E119-4082-A728-FE743C547135}" presName="parentText" presStyleLbl="node1" presStyleIdx="3" presStyleCnt="6">
        <dgm:presLayoutVars>
          <dgm:chMax val="0"/>
          <dgm:bulletEnabled val="1"/>
        </dgm:presLayoutVars>
      </dgm:prSet>
      <dgm:spPr/>
      <dgm:t>
        <a:bodyPr/>
        <a:lstStyle/>
        <a:p>
          <a:endParaRPr lang="es-MX"/>
        </a:p>
      </dgm:t>
    </dgm:pt>
    <dgm:pt modelId="{2E8802B2-0168-4F58-A884-3E8BBA0DC015}" type="pres">
      <dgm:prSet presAssocID="{0CC8EBF6-934A-4AD2-8003-766D95F262B7}" presName="spacer" presStyleCnt="0"/>
      <dgm:spPr/>
    </dgm:pt>
    <dgm:pt modelId="{32951110-897F-4222-AC95-447BEC2DD351}" type="pres">
      <dgm:prSet presAssocID="{5804FA7E-FBCF-47DE-B358-CEF8405C40BF}" presName="parentText" presStyleLbl="node1" presStyleIdx="4" presStyleCnt="6" custLinFactNeighborX="2279" custLinFactNeighborY="-9527">
        <dgm:presLayoutVars>
          <dgm:chMax val="0"/>
          <dgm:bulletEnabled val="1"/>
        </dgm:presLayoutVars>
      </dgm:prSet>
      <dgm:spPr/>
      <dgm:t>
        <a:bodyPr/>
        <a:lstStyle/>
        <a:p>
          <a:endParaRPr lang="es-MX"/>
        </a:p>
      </dgm:t>
    </dgm:pt>
    <dgm:pt modelId="{879F596D-9223-4A83-8506-B400D9856174}" type="pres">
      <dgm:prSet presAssocID="{5804FA7E-FBCF-47DE-B358-CEF8405C40BF}" presName="childText" presStyleLbl="revTx" presStyleIdx="0" presStyleCnt="2">
        <dgm:presLayoutVars>
          <dgm:bulletEnabled val="1"/>
        </dgm:presLayoutVars>
      </dgm:prSet>
      <dgm:spPr/>
      <dgm:t>
        <a:bodyPr/>
        <a:lstStyle/>
        <a:p>
          <a:endParaRPr lang="es-MX"/>
        </a:p>
      </dgm:t>
    </dgm:pt>
    <dgm:pt modelId="{9154F6D9-FE4E-471D-8ED9-F810B6955008}" type="pres">
      <dgm:prSet presAssocID="{174D12E4-88C1-461D-BBCA-A560223CC5CA}" presName="parentText" presStyleLbl="node1" presStyleIdx="5" presStyleCnt="6">
        <dgm:presLayoutVars>
          <dgm:chMax val="0"/>
          <dgm:bulletEnabled val="1"/>
        </dgm:presLayoutVars>
      </dgm:prSet>
      <dgm:spPr/>
      <dgm:t>
        <a:bodyPr/>
        <a:lstStyle/>
        <a:p>
          <a:endParaRPr lang="es-MX"/>
        </a:p>
      </dgm:t>
    </dgm:pt>
    <dgm:pt modelId="{8D728AD4-DB7E-4830-832C-532B039EEACA}" type="pres">
      <dgm:prSet presAssocID="{174D12E4-88C1-461D-BBCA-A560223CC5CA}" presName="childText" presStyleLbl="revTx" presStyleIdx="1" presStyleCnt="2">
        <dgm:presLayoutVars>
          <dgm:bulletEnabled val="1"/>
        </dgm:presLayoutVars>
      </dgm:prSet>
      <dgm:spPr/>
      <dgm:t>
        <a:bodyPr/>
        <a:lstStyle/>
        <a:p>
          <a:endParaRPr lang="es-MX"/>
        </a:p>
      </dgm:t>
    </dgm:pt>
  </dgm:ptLst>
  <dgm:cxnLst>
    <dgm:cxn modelId="{987A7260-D8BF-4F95-808A-CB56EB85015A}" type="presOf" srcId="{34867B5C-8165-4AFD-9DDB-7234BB9B6F59}" destId="{879F596D-9223-4A83-8506-B400D9856174}" srcOrd="0" destOrd="0" presId="urn:microsoft.com/office/officeart/2005/8/layout/vList2"/>
    <dgm:cxn modelId="{1AE5630A-58EC-4C52-9C30-28F1EFA22BE4}" type="presOf" srcId="{5804FA7E-FBCF-47DE-B358-CEF8405C40BF}" destId="{32951110-897F-4222-AC95-447BEC2DD351}" srcOrd="0" destOrd="0" presId="urn:microsoft.com/office/officeart/2005/8/layout/vList2"/>
    <dgm:cxn modelId="{5CC953EE-2052-49F1-AD1A-5993DDE17147}" type="presOf" srcId="{A9314AF0-95B9-4519-A0C3-64BD5D5EE075}" destId="{8D728AD4-DB7E-4830-832C-532B039EEACA}" srcOrd="0" destOrd="0" presId="urn:microsoft.com/office/officeart/2005/8/layout/vList2"/>
    <dgm:cxn modelId="{CDBFBC68-E3F7-42B3-B682-72727F776E7D}" srcId="{5804FA7E-FBCF-47DE-B358-CEF8405C40BF}" destId="{34867B5C-8165-4AFD-9DDB-7234BB9B6F59}" srcOrd="0" destOrd="0" parTransId="{63B19246-D62E-4D24-9B47-A97E22DE68DD}" sibTransId="{49492ECB-6842-40FB-921F-6FF1A0A0AD48}"/>
    <dgm:cxn modelId="{BA19B455-BE20-4C0B-8CFD-2C4583A3000F}" srcId="{68344D7F-7E69-4CB2-A5F8-38CFCA1E49CF}" destId="{5804FA7E-FBCF-47DE-B358-CEF8405C40BF}" srcOrd="4" destOrd="0" parTransId="{E43B5A1F-D3E7-48D9-BB1A-A6B210489E59}" sibTransId="{47568ED7-1A87-431E-9D99-E0C9AFCDC2BB}"/>
    <dgm:cxn modelId="{1EFC0A80-C311-4EA5-A57E-A2EB5130B009}" srcId="{174D12E4-88C1-461D-BBCA-A560223CC5CA}" destId="{A9314AF0-95B9-4519-A0C3-64BD5D5EE075}" srcOrd="0" destOrd="0" parTransId="{22A22B6B-C801-4AB0-A902-2E168607071A}" sibTransId="{B0E138EA-A411-4F69-BE95-6558B6183A9C}"/>
    <dgm:cxn modelId="{DCA2B29B-FDA8-43DA-A8CC-F95367EDC0C9}" srcId="{68344D7F-7E69-4CB2-A5F8-38CFCA1E49CF}" destId="{14CD268F-1841-40F7-8749-D51B84B12C6A}" srcOrd="1" destOrd="0" parTransId="{F2B332EB-9BF5-4509-B1BD-88AE82CDB0F7}" sibTransId="{517E5C48-EF5A-4D8A-B73C-3C06F203DA09}"/>
    <dgm:cxn modelId="{4A36B41B-2C14-4780-96B0-1F65AFC65F7B}" srcId="{68344D7F-7E69-4CB2-A5F8-38CFCA1E49CF}" destId="{D8B6C592-6A66-45D5-A067-49621BB36A0F}" srcOrd="0" destOrd="0" parTransId="{874D3E23-470D-42C5-8057-4A76AFCFE557}" sibTransId="{5217D495-28F5-4F25-BED9-79A793C70229}"/>
    <dgm:cxn modelId="{88411D06-8F15-4F35-A7B3-589894F2006F}" type="presOf" srcId="{36952EED-E119-4082-A728-FE743C547135}" destId="{F849AB06-6C0F-4006-97A9-87689040508E}" srcOrd="0" destOrd="0" presId="urn:microsoft.com/office/officeart/2005/8/layout/vList2"/>
    <dgm:cxn modelId="{78446539-9B75-4DFD-8BB3-C84780783820}" type="presOf" srcId="{68344D7F-7E69-4CB2-A5F8-38CFCA1E49CF}" destId="{4E933F2C-4AED-493F-8FB0-EED167E6C1CE}" srcOrd="0" destOrd="0" presId="urn:microsoft.com/office/officeart/2005/8/layout/vList2"/>
    <dgm:cxn modelId="{4DA53A10-C3EB-42BB-8FDA-BFB25396C8DE}" type="presOf" srcId="{D8B6C592-6A66-45D5-A067-49621BB36A0F}" destId="{6F35E8E3-C1AC-4E31-B180-C87AD5A68357}" srcOrd="0" destOrd="0" presId="urn:microsoft.com/office/officeart/2005/8/layout/vList2"/>
    <dgm:cxn modelId="{D57269F3-C883-4245-B341-753487D0A747}" srcId="{68344D7F-7E69-4CB2-A5F8-38CFCA1E49CF}" destId="{174D12E4-88C1-461D-BBCA-A560223CC5CA}" srcOrd="5" destOrd="0" parTransId="{252CE36B-F7DB-4036-9EA0-FF64D79CD975}" sibTransId="{1552A4F1-3722-4348-9576-16283A589CDA}"/>
    <dgm:cxn modelId="{F589A9EE-7F73-4389-A6DA-31CA9AAB26B1}" srcId="{68344D7F-7E69-4CB2-A5F8-38CFCA1E49CF}" destId="{36952EED-E119-4082-A728-FE743C547135}" srcOrd="3" destOrd="0" parTransId="{5BA9002D-5150-434D-8A54-13EE4C0C1B3C}" sibTransId="{0CC8EBF6-934A-4AD2-8003-766D95F262B7}"/>
    <dgm:cxn modelId="{ABD5C3A8-595F-45D3-8186-B57EBDE5D122}" type="presOf" srcId="{14CD268F-1841-40F7-8749-D51B84B12C6A}" destId="{479647D5-4DF5-42A2-921C-33C2A9D98FE4}" srcOrd="0" destOrd="0" presId="urn:microsoft.com/office/officeart/2005/8/layout/vList2"/>
    <dgm:cxn modelId="{28B97369-1BD9-4483-817A-EF1E812DB70D}" type="presOf" srcId="{EFF0DD80-217C-4FB2-ADD7-4CA4C58570E5}" destId="{ACED4DD7-DA55-4F58-AF2F-451FE6CF64B0}" srcOrd="0" destOrd="0" presId="urn:microsoft.com/office/officeart/2005/8/layout/vList2"/>
    <dgm:cxn modelId="{41B7B390-EB01-4DDE-B514-6609088B1DA6}" srcId="{68344D7F-7E69-4CB2-A5F8-38CFCA1E49CF}" destId="{EFF0DD80-217C-4FB2-ADD7-4CA4C58570E5}" srcOrd="2" destOrd="0" parTransId="{58780393-CA55-46FD-B447-0F63B6D050BE}" sibTransId="{2C3D71DF-7073-44AC-B231-28D369CB7143}"/>
    <dgm:cxn modelId="{0CA9DEF9-CF6A-44F8-820A-0C6235963126}" type="presOf" srcId="{174D12E4-88C1-461D-BBCA-A560223CC5CA}" destId="{9154F6D9-FE4E-471D-8ED9-F810B6955008}" srcOrd="0" destOrd="0" presId="urn:microsoft.com/office/officeart/2005/8/layout/vList2"/>
    <dgm:cxn modelId="{4DE6DECA-38A2-4A35-84C1-C8DBA98B4D7B}" type="presParOf" srcId="{4E933F2C-4AED-493F-8FB0-EED167E6C1CE}" destId="{6F35E8E3-C1AC-4E31-B180-C87AD5A68357}" srcOrd="0" destOrd="0" presId="urn:microsoft.com/office/officeart/2005/8/layout/vList2"/>
    <dgm:cxn modelId="{877DD983-117C-4710-B11B-139276462CE8}" type="presParOf" srcId="{4E933F2C-4AED-493F-8FB0-EED167E6C1CE}" destId="{3E2D921B-F1AF-47EA-97B8-9FDE636E6D9D}" srcOrd="1" destOrd="0" presId="urn:microsoft.com/office/officeart/2005/8/layout/vList2"/>
    <dgm:cxn modelId="{2F646F67-E0E5-4648-B114-517C7ED52A4A}" type="presParOf" srcId="{4E933F2C-4AED-493F-8FB0-EED167E6C1CE}" destId="{479647D5-4DF5-42A2-921C-33C2A9D98FE4}" srcOrd="2" destOrd="0" presId="urn:microsoft.com/office/officeart/2005/8/layout/vList2"/>
    <dgm:cxn modelId="{720C5810-C337-436F-B74A-CA9D5093A61E}" type="presParOf" srcId="{4E933F2C-4AED-493F-8FB0-EED167E6C1CE}" destId="{5251B10B-ADF3-4401-AD73-93C62BC8A0C9}" srcOrd="3" destOrd="0" presId="urn:microsoft.com/office/officeart/2005/8/layout/vList2"/>
    <dgm:cxn modelId="{0FF11FE5-75A1-4836-BFE5-B017499A58F1}" type="presParOf" srcId="{4E933F2C-4AED-493F-8FB0-EED167E6C1CE}" destId="{ACED4DD7-DA55-4F58-AF2F-451FE6CF64B0}" srcOrd="4" destOrd="0" presId="urn:microsoft.com/office/officeart/2005/8/layout/vList2"/>
    <dgm:cxn modelId="{5FEF9A3D-BEDF-4719-997F-F383B3B6CDF8}" type="presParOf" srcId="{4E933F2C-4AED-493F-8FB0-EED167E6C1CE}" destId="{A926AF69-136B-4FC3-9290-9803DFC868DA}" srcOrd="5" destOrd="0" presId="urn:microsoft.com/office/officeart/2005/8/layout/vList2"/>
    <dgm:cxn modelId="{157B7E4A-22FE-4F6B-8764-84ACB6B8140D}" type="presParOf" srcId="{4E933F2C-4AED-493F-8FB0-EED167E6C1CE}" destId="{F849AB06-6C0F-4006-97A9-87689040508E}" srcOrd="6" destOrd="0" presId="urn:microsoft.com/office/officeart/2005/8/layout/vList2"/>
    <dgm:cxn modelId="{0CC5F9D6-7EEF-4B11-B8E2-E8D8B6AAC172}" type="presParOf" srcId="{4E933F2C-4AED-493F-8FB0-EED167E6C1CE}" destId="{2E8802B2-0168-4F58-A884-3E8BBA0DC015}" srcOrd="7" destOrd="0" presId="urn:microsoft.com/office/officeart/2005/8/layout/vList2"/>
    <dgm:cxn modelId="{E96F5716-3910-4188-B476-4F022DCA53CE}" type="presParOf" srcId="{4E933F2C-4AED-493F-8FB0-EED167E6C1CE}" destId="{32951110-897F-4222-AC95-447BEC2DD351}" srcOrd="8" destOrd="0" presId="urn:microsoft.com/office/officeart/2005/8/layout/vList2"/>
    <dgm:cxn modelId="{C2B35D8F-AD54-4300-8FB1-AEB57BE57C28}" type="presParOf" srcId="{4E933F2C-4AED-493F-8FB0-EED167E6C1CE}" destId="{879F596D-9223-4A83-8506-B400D9856174}" srcOrd="9" destOrd="0" presId="urn:microsoft.com/office/officeart/2005/8/layout/vList2"/>
    <dgm:cxn modelId="{9CA3D7CF-9E48-4153-B172-8CA5F9878CAC}" type="presParOf" srcId="{4E933F2C-4AED-493F-8FB0-EED167E6C1CE}" destId="{9154F6D9-FE4E-471D-8ED9-F810B6955008}" srcOrd="10" destOrd="0" presId="urn:microsoft.com/office/officeart/2005/8/layout/vList2"/>
    <dgm:cxn modelId="{C206C8A6-30FA-4131-96B4-E8811F1EF370}" type="presParOf" srcId="{4E933F2C-4AED-493F-8FB0-EED167E6C1CE}" destId="{8D728AD4-DB7E-4830-832C-532B039EEACA}" srcOrd="1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958A84-001D-4902-ABCA-AA457467C28F}"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s-ES"/>
        </a:p>
      </dgm:t>
    </dgm:pt>
    <dgm:pt modelId="{2A809E84-3EE8-4AB0-9BBE-2308587AE929}">
      <dgm:prSet/>
      <dgm:spPr/>
      <dgm:t>
        <a:bodyPr/>
        <a:lstStyle/>
        <a:p>
          <a:pPr rtl="0"/>
          <a:r>
            <a:rPr lang="es-CO" dirty="0" smtClean="0"/>
            <a:t>Hepatitis B</a:t>
          </a:r>
          <a:endParaRPr lang="es-CO" dirty="0"/>
        </a:p>
      </dgm:t>
    </dgm:pt>
    <dgm:pt modelId="{634CB5AE-AD52-49A4-818D-091DEB48E706}" type="parTrans" cxnId="{7D048D6F-49AA-4C5F-A6ED-675CC683E3C1}">
      <dgm:prSet/>
      <dgm:spPr/>
      <dgm:t>
        <a:bodyPr/>
        <a:lstStyle/>
        <a:p>
          <a:endParaRPr lang="es-ES"/>
        </a:p>
      </dgm:t>
    </dgm:pt>
    <dgm:pt modelId="{BA6D2434-D2F6-4805-9B35-AA210B4FAE42}" type="sibTrans" cxnId="{7D048D6F-49AA-4C5F-A6ED-675CC683E3C1}">
      <dgm:prSet/>
      <dgm:spPr/>
      <dgm:t>
        <a:bodyPr/>
        <a:lstStyle/>
        <a:p>
          <a:endParaRPr lang="es-ES"/>
        </a:p>
      </dgm:t>
    </dgm:pt>
    <dgm:pt modelId="{38ED9FF6-22FE-42C2-B639-9996CBC100F6}">
      <dgm:prSet/>
      <dgm:spPr/>
      <dgm:t>
        <a:bodyPr/>
        <a:lstStyle/>
        <a:p>
          <a:pPr rtl="0"/>
          <a:r>
            <a:rPr lang="es-CO" smtClean="0"/>
            <a:t>Se debe iniciar el esquema de vacunación y aplicar una dosis única de GAMAGLOBULlNA ANTI HEPATITIS-B, aunque su aplicación no debe exceder los 14 días del último contacto sexual para considerarla útil.</a:t>
          </a:r>
          <a:endParaRPr lang="es-CO"/>
        </a:p>
      </dgm:t>
    </dgm:pt>
    <dgm:pt modelId="{90F91E39-FC50-40B1-9F99-120DB156FD60}" type="parTrans" cxnId="{705E70B7-5934-4194-9DEE-DB483DED369D}">
      <dgm:prSet/>
      <dgm:spPr/>
      <dgm:t>
        <a:bodyPr/>
        <a:lstStyle/>
        <a:p>
          <a:endParaRPr lang="es-ES"/>
        </a:p>
      </dgm:t>
    </dgm:pt>
    <dgm:pt modelId="{8F49955B-1AFC-49A9-BDBE-C91C20ECBA4B}" type="sibTrans" cxnId="{705E70B7-5934-4194-9DEE-DB483DED369D}">
      <dgm:prSet/>
      <dgm:spPr/>
      <dgm:t>
        <a:bodyPr/>
        <a:lstStyle/>
        <a:p>
          <a:endParaRPr lang="es-ES"/>
        </a:p>
      </dgm:t>
    </dgm:pt>
    <dgm:pt modelId="{0C0052C1-814F-428B-8BE3-E45127FB7A51}">
      <dgm:prSet/>
      <dgm:spPr/>
      <dgm:t>
        <a:bodyPr/>
        <a:lstStyle/>
        <a:p>
          <a:pPr rtl="0"/>
          <a:r>
            <a:rPr lang="es-CO" dirty="0" smtClean="0"/>
            <a:t>La primera y la segunda dosis deben estar separadas por un intervalo </a:t>
          </a:r>
          <a:r>
            <a:rPr lang="es-CO" dirty="0" smtClean="0"/>
            <a:t>mínimo </a:t>
          </a:r>
          <a:r>
            <a:rPr lang="es-CO" dirty="0" smtClean="0"/>
            <a:t>de 4 semanas en esquemas rápidos de 0-1-2 meses</a:t>
          </a:r>
          <a:endParaRPr lang="es-CO" dirty="0"/>
        </a:p>
      </dgm:t>
    </dgm:pt>
    <dgm:pt modelId="{4918278B-4B14-4C8B-BBF9-2020FC6B48D3}" type="parTrans" cxnId="{769E4FFE-7217-4846-9DA6-129506C11B6B}">
      <dgm:prSet/>
      <dgm:spPr/>
      <dgm:t>
        <a:bodyPr/>
        <a:lstStyle/>
        <a:p>
          <a:endParaRPr lang="es-ES"/>
        </a:p>
      </dgm:t>
    </dgm:pt>
    <dgm:pt modelId="{B9B2E1C8-AA3A-443C-823F-9B87F718D4BB}" type="sibTrans" cxnId="{769E4FFE-7217-4846-9DA6-129506C11B6B}">
      <dgm:prSet/>
      <dgm:spPr/>
      <dgm:t>
        <a:bodyPr/>
        <a:lstStyle/>
        <a:p>
          <a:endParaRPr lang="es-ES"/>
        </a:p>
      </dgm:t>
    </dgm:pt>
    <dgm:pt modelId="{C154A261-EDDF-43F9-9207-439DD8ED65DD}">
      <dgm:prSet/>
      <dgm:spPr/>
      <dgm:t>
        <a:bodyPr/>
        <a:lstStyle/>
        <a:p>
          <a:pPr rtl="0"/>
          <a:r>
            <a:rPr lang="es-CO" smtClean="0"/>
            <a:t>VIH</a:t>
          </a:r>
          <a:endParaRPr lang="es-CO"/>
        </a:p>
      </dgm:t>
    </dgm:pt>
    <dgm:pt modelId="{CABFCEB7-CCDD-4820-B36E-C0310672DA7A}" type="parTrans" cxnId="{7321D0B6-8D49-4400-8EDB-A50E391A1DC6}">
      <dgm:prSet/>
      <dgm:spPr/>
      <dgm:t>
        <a:bodyPr/>
        <a:lstStyle/>
        <a:p>
          <a:endParaRPr lang="es-ES"/>
        </a:p>
      </dgm:t>
    </dgm:pt>
    <dgm:pt modelId="{E5F619B6-82E9-4304-BF31-98BE9113DC48}" type="sibTrans" cxnId="{7321D0B6-8D49-4400-8EDB-A50E391A1DC6}">
      <dgm:prSet/>
      <dgm:spPr/>
      <dgm:t>
        <a:bodyPr/>
        <a:lstStyle/>
        <a:p>
          <a:endParaRPr lang="es-ES"/>
        </a:p>
      </dgm:t>
    </dgm:pt>
    <dgm:pt modelId="{C3B4DD8B-E23F-44A0-8135-2C43D0845598}">
      <dgm:prSet/>
      <dgm:spPr/>
      <dgm:t>
        <a:bodyPr/>
        <a:lstStyle/>
        <a:p>
          <a:pPr rtl="0"/>
          <a:r>
            <a:rPr lang="es-CO" smtClean="0"/>
            <a:t>SIEMPRE está indicada en todos los casos de asalto sexual que consultan dentro de las primeras 72 horas después de la agresión</a:t>
          </a:r>
          <a:endParaRPr lang="es-CO"/>
        </a:p>
      </dgm:t>
    </dgm:pt>
    <dgm:pt modelId="{3A53A2BB-2CB1-4354-ADB7-8AC6C70E7782}" type="parTrans" cxnId="{C6A290E0-3843-4D0C-929D-BC349A6ABAC0}">
      <dgm:prSet/>
      <dgm:spPr/>
      <dgm:t>
        <a:bodyPr/>
        <a:lstStyle/>
        <a:p>
          <a:endParaRPr lang="es-ES"/>
        </a:p>
      </dgm:t>
    </dgm:pt>
    <dgm:pt modelId="{E0E074B9-2180-4D72-B126-DB308A1F246E}" type="sibTrans" cxnId="{C6A290E0-3843-4D0C-929D-BC349A6ABAC0}">
      <dgm:prSet/>
      <dgm:spPr/>
      <dgm:t>
        <a:bodyPr/>
        <a:lstStyle/>
        <a:p>
          <a:endParaRPr lang="es-ES"/>
        </a:p>
      </dgm:t>
    </dgm:pt>
    <dgm:pt modelId="{3F47907E-9FC7-4B54-AC46-99F5E4619FB9}">
      <dgm:prSet/>
      <dgm:spPr/>
      <dgm:t>
        <a:bodyPr/>
        <a:lstStyle/>
        <a:p>
          <a:pPr rtl="0"/>
          <a:r>
            <a:rPr lang="es-CO" smtClean="0"/>
            <a:t>Clasificación del Riesgo para VIH/Sida para decidir suministro de Profilaxis en casos de abuso sexual crónico o que consultan en las 72 horas posteriores</a:t>
          </a:r>
          <a:endParaRPr lang="es-CO"/>
        </a:p>
      </dgm:t>
    </dgm:pt>
    <dgm:pt modelId="{9605B724-4C21-4389-BC50-1866E2E0984F}" type="parTrans" cxnId="{41BE019D-F34C-4FC1-ADDC-4E9D2D78D4B5}">
      <dgm:prSet/>
      <dgm:spPr/>
      <dgm:t>
        <a:bodyPr/>
        <a:lstStyle/>
        <a:p>
          <a:endParaRPr lang="es-ES"/>
        </a:p>
      </dgm:t>
    </dgm:pt>
    <dgm:pt modelId="{CD20D0EA-2B93-4563-B9F1-D75919E43015}" type="sibTrans" cxnId="{41BE019D-F34C-4FC1-ADDC-4E9D2D78D4B5}">
      <dgm:prSet/>
      <dgm:spPr/>
      <dgm:t>
        <a:bodyPr/>
        <a:lstStyle/>
        <a:p>
          <a:endParaRPr lang="es-ES"/>
        </a:p>
      </dgm:t>
    </dgm:pt>
    <dgm:pt modelId="{5DD35858-7EEC-424D-9FCA-3A6B07FDE64E}" type="pres">
      <dgm:prSet presAssocID="{2B958A84-001D-4902-ABCA-AA457467C28F}" presName="Name0" presStyleCnt="0">
        <dgm:presLayoutVars>
          <dgm:dir/>
          <dgm:animLvl val="lvl"/>
          <dgm:resizeHandles val="exact"/>
        </dgm:presLayoutVars>
      </dgm:prSet>
      <dgm:spPr/>
      <dgm:t>
        <a:bodyPr/>
        <a:lstStyle/>
        <a:p>
          <a:endParaRPr lang="es-MX"/>
        </a:p>
      </dgm:t>
    </dgm:pt>
    <dgm:pt modelId="{3795F32D-1F3C-4233-AAE4-CF2C2BC7D496}" type="pres">
      <dgm:prSet presAssocID="{2A809E84-3EE8-4AB0-9BBE-2308587AE929}" presName="linNode" presStyleCnt="0"/>
      <dgm:spPr/>
    </dgm:pt>
    <dgm:pt modelId="{D43DA020-65EB-4122-94B6-A6D960A9C7DA}" type="pres">
      <dgm:prSet presAssocID="{2A809E84-3EE8-4AB0-9BBE-2308587AE929}" presName="parentText" presStyleLbl="node1" presStyleIdx="0" presStyleCnt="2">
        <dgm:presLayoutVars>
          <dgm:chMax val="1"/>
          <dgm:bulletEnabled val="1"/>
        </dgm:presLayoutVars>
      </dgm:prSet>
      <dgm:spPr/>
      <dgm:t>
        <a:bodyPr/>
        <a:lstStyle/>
        <a:p>
          <a:endParaRPr lang="es-MX"/>
        </a:p>
      </dgm:t>
    </dgm:pt>
    <dgm:pt modelId="{AF73D3FA-B871-4668-94F0-852EAF346DCC}" type="pres">
      <dgm:prSet presAssocID="{2A809E84-3EE8-4AB0-9BBE-2308587AE929}" presName="descendantText" presStyleLbl="alignAccFollowNode1" presStyleIdx="0" presStyleCnt="2">
        <dgm:presLayoutVars>
          <dgm:bulletEnabled val="1"/>
        </dgm:presLayoutVars>
      </dgm:prSet>
      <dgm:spPr/>
      <dgm:t>
        <a:bodyPr/>
        <a:lstStyle/>
        <a:p>
          <a:endParaRPr lang="es-MX"/>
        </a:p>
      </dgm:t>
    </dgm:pt>
    <dgm:pt modelId="{676278C5-8AAC-40B3-A397-C822BE819F76}" type="pres">
      <dgm:prSet presAssocID="{BA6D2434-D2F6-4805-9B35-AA210B4FAE42}" presName="sp" presStyleCnt="0"/>
      <dgm:spPr/>
    </dgm:pt>
    <dgm:pt modelId="{5C1DB9DA-C9D6-4EC0-B05D-D1AFEC2BC3C5}" type="pres">
      <dgm:prSet presAssocID="{C154A261-EDDF-43F9-9207-439DD8ED65DD}" presName="linNode" presStyleCnt="0"/>
      <dgm:spPr/>
    </dgm:pt>
    <dgm:pt modelId="{A7E4CB94-0410-4814-853E-A0278E67F776}" type="pres">
      <dgm:prSet presAssocID="{C154A261-EDDF-43F9-9207-439DD8ED65DD}" presName="parentText" presStyleLbl="node1" presStyleIdx="1" presStyleCnt="2">
        <dgm:presLayoutVars>
          <dgm:chMax val="1"/>
          <dgm:bulletEnabled val="1"/>
        </dgm:presLayoutVars>
      </dgm:prSet>
      <dgm:spPr/>
      <dgm:t>
        <a:bodyPr/>
        <a:lstStyle/>
        <a:p>
          <a:endParaRPr lang="es-MX"/>
        </a:p>
      </dgm:t>
    </dgm:pt>
    <dgm:pt modelId="{A5807FB0-2B2C-456D-BC0E-BC33BFFCB88B}" type="pres">
      <dgm:prSet presAssocID="{C154A261-EDDF-43F9-9207-439DD8ED65DD}" presName="descendantText" presStyleLbl="alignAccFollowNode1" presStyleIdx="1" presStyleCnt="2">
        <dgm:presLayoutVars>
          <dgm:bulletEnabled val="1"/>
        </dgm:presLayoutVars>
      </dgm:prSet>
      <dgm:spPr/>
      <dgm:t>
        <a:bodyPr/>
        <a:lstStyle/>
        <a:p>
          <a:endParaRPr lang="es-MX"/>
        </a:p>
      </dgm:t>
    </dgm:pt>
  </dgm:ptLst>
  <dgm:cxnLst>
    <dgm:cxn modelId="{C6A290E0-3843-4D0C-929D-BC349A6ABAC0}" srcId="{C154A261-EDDF-43F9-9207-439DD8ED65DD}" destId="{C3B4DD8B-E23F-44A0-8135-2C43D0845598}" srcOrd="0" destOrd="0" parTransId="{3A53A2BB-2CB1-4354-ADB7-8AC6C70E7782}" sibTransId="{E0E074B9-2180-4D72-B126-DB308A1F246E}"/>
    <dgm:cxn modelId="{7D048D6F-49AA-4C5F-A6ED-675CC683E3C1}" srcId="{2B958A84-001D-4902-ABCA-AA457467C28F}" destId="{2A809E84-3EE8-4AB0-9BBE-2308587AE929}" srcOrd="0" destOrd="0" parTransId="{634CB5AE-AD52-49A4-818D-091DEB48E706}" sibTransId="{BA6D2434-D2F6-4805-9B35-AA210B4FAE42}"/>
    <dgm:cxn modelId="{DFDBA5CC-2886-4566-B327-E2C20351DD6A}" type="presOf" srcId="{2A809E84-3EE8-4AB0-9BBE-2308587AE929}" destId="{D43DA020-65EB-4122-94B6-A6D960A9C7DA}" srcOrd="0" destOrd="0" presId="urn:microsoft.com/office/officeart/2005/8/layout/vList5"/>
    <dgm:cxn modelId="{7321D0B6-8D49-4400-8EDB-A50E391A1DC6}" srcId="{2B958A84-001D-4902-ABCA-AA457467C28F}" destId="{C154A261-EDDF-43F9-9207-439DD8ED65DD}" srcOrd="1" destOrd="0" parTransId="{CABFCEB7-CCDD-4820-B36E-C0310672DA7A}" sibTransId="{E5F619B6-82E9-4304-BF31-98BE9113DC48}"/>
    <dgm:cxn modelId="{705E70B7-5934-4194-9DEE-DB483DED369D}" srcId="{2A809E84-3EE8-4AB0-9BBE-2308587AE929}" destId="{38ED9FF6-22FE-42C2-B639-9996CBC100F6}" srcOrd="0" destOrd="0" parTransId="{90F91E39-FC50-40B1-9F99-120DB156FD60}" sibTransId="{8F49955B-1AFC-49A9-BDBE-C91C20ECBA4B}"/>
    <dgm:cxn modelId="{9DDE2EC1-49CB-41AF-A77E-C9BEA6C014FB}" type="presOf" srcId="{C3B4DD8B-E23F-44A0-8135-2C43D0845598}" destId="{A5807FB0-2B2C-456D-BC0E-BC33BFFCB88B}" srcOrd="0" destOrd="0" presId="urn:microsoft.com/office/officeart/2005/8/layout/vList5"/>
    <dgm:cxn modelId="{B02990A1-F8B6-4267-8B0B-461ECB6AE731}" type="presOf" srcId="{38ED9FF6-22FE-42C2-B639-9996CBC100F6}" destId="{AF73D3FA-B871-4668-94F0-852EAF346DCC}" srcOrd="0" destOrd="0" presId="urn:microsoft.com/office/officeart/2005/8/layout/vList5"/>
    <dgm:cxn modelId="{6EA60442-7ABD-41F7-9800-9B5B8CA7CA4B}" type="presOf" srcId="{2B958A84-001D-4902-ABCA-AA457467C28F}" destId="{5DD35858-7EEC-424D-9FCA-3A6B07FDE64E}" srcOrd="0" destOrd="0" presId="urn:microsoft.com/office/officeart/2005/8/layout/vList5"/>
    <dgm:cxn modelId="{ECDABE50-4AB6-4586-B5D7-84A642A92E59}" type="presOf" srcId="{3F47907E-9FC7-4B54-AC46-99F5E4619FB9}" destId="{A5807FB0-2B2C-456D-BC0E-BC33BFFCB88B}" srcOrd="0" destOrd="1" presId="urn:microsoft.com/office/officeart/2005/8/layout/vList5"/>
    <dgm:cxn modelId="{769E4FFE-7217-4846-9DA6-129506C11B6B}" srcId="{2A809E84-3EE8-4AB0-9BBE-2308587AE929}" destId="{0C0052C1-814F-428B-8BE3-E45127FB7A51}" srcOrd="1" destOrd="0" parTransId="{4918278B-4B14-4C8B-BBF9-2020FC6B48D3}" sibTransId="{B9B2E1C8-AA3A-443C-823F-9B87F718D4BB}"/>
    <dgm:cxn modelId="{41BE019D-F34C-4FC1-ADDC-4E9D2D78D4B5}" srcId="{C154A261-EDDF-43F9-9207-439DD8ED65DD}" destId="{3F47907E-9FC7-4B54-AC46-99F5E4619FB9}" srcOrd="1" destOrd="0" parTransId="{9605B724-4C21-4389-BC50-1866E2E0984F}" sibTransId="{CD20D0EA-2B93-4563-B9F1-D75919E43015}"/>
    <dgm:cxn modelId="{5E0B385D-B5D5-4303-9D34-5462A8245FF7}" type="presOf" srcId="{0C0052C1-814F-428B-8BE3-E45127FB7A51}" destId="{AF73D3FA-B871-4668-94F0-852EAF346DCC}" srcOrd="0" destOrd="1" presId="urn:microsoft.com/office/officeart/2005/8/layout/vList5"/>
    <dgm:cxn modelId="{7B83A293-6920-4707-948B-899CF497124C}" type="presOf" srcId="{C154A261-EDDF-43F9-9207-439DD8ED65DD}" destId="{A7E4CB94-0410-4814-853E-A0278E67F776}" srcOrd="0" destOrd="0" presId="urn:microsoft.com/office/officeart/2005/8/layout/vList5"/>
    <dgm:cxn modelId="{79D9D83B-7060-41E2-8933-8ED8A1AD5A84}" type="presParOf" srcId="{5DD35858-7EEC-424D-9FCA-3A6B07FDE64E}" destId="{3795F32D-1F3C-4233-AAE4-CF2C2BC7D496}" srcOrd="0" destOrd="0" presId="urn:microsoft.com/office/officeart/2005/8/layout/vList5"/>
    <dgm:cxn modelId="{2D489E81-6397-46B8-AECA-08485CFC5BAC}" type="presParOf" srcId="{3795F32D-1F3C-4233-AAE4-CF2C2BC7D496}" destId="{D43DA020-65EB-4122-94B6-A6D960A9C7DA}" srcOrd="0" destOrd="0" presId="urn:microsoft.com/office/officeart/2005/8/layout/vList5"/>
    <dgm:cxn modelId="{BB52F57C-D185-47F4-A918-4790E401EB59}" type="presParOf" srcId="{3795F32D-1F3C-4233-AAE4-CF2C2BC7D496}" destId="{AF73D3FA-B871-4668-94F0-852EAF346DCC}" srcOrd="1" destOrd="0" presId="urn:microsoft.com/office/officeart/2005/8/layout/vList5"/>
    <dgm:cxn modelId="{7C5FCEA7-50BC-46A6-B83C-FD9409AE0450}" type="presParOf" srcId="{5DD35858-7EEC-424D-9FCA-3A6B07FDE64E}" destId="{676278C5-8AAC-40B3-A397-C822BE819F76}" srcOrd="1" destOrd="0" presId="urn:microsoft.com/office/officeart/2005/8/layout/vList5"/>
    <dgm:cxn modelId="{AD596DFB-9F30-4D2C-8BF2-3CB4FFAAB834}" type="presParOf" srcId="{5DD35858-7EEC-424D-9FCA-3A6B07FDE64E}" destId="{5C1DB9DA-C9D6-4EC0-B05D-D1AFEC2BC3C5}" srcOrd="2" destOrd="0" presId="urn:microsoft.com/office/officeart/2005/8/layout/vList5"/>
    <dgm:cxn modelId="{14CEF3CC-B8F0-4C44-9713-A2CB8D35310B}" type="presParOf" srcId="{5C1DB9DA-C9D6-4EC0-B05D-D1AFEC2BC3C5}" destId="{A7E4CB94-0410-4814-853E-A0278E67F776}" srcOrd="0" destOrd="0" presId="urn:microsoft.com/office/officeart/2005/8/layout/vList5"/>
    <dgm:cxn modelId="{A933C3C3-1696-4071-9B16-6FB36F752B13}" type="presParOf" srcId="{5C1DB9DA-C9D6-4EC0-B05D-D1AFEC2BC3C5}" destId="{A5807FB0-2B2C-456D-BC0E-BC33BFFCB88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983433B-AC1A-4D0E-A90F-780C0E0B8AD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s-ES"/>
        </a:p>
      </dgm:t>
    </dgm:pt>
    <dgm:pt modelId="{245FD078-E6CD-4CD4-A84E-43AEBA112A8F}">
      <dgm:prSet/>
      <dgm:spPr/>
      <dgm:t>
        <a:bodyPr/>
        <a:lstStyle/>
        <a:p>
          <a:pPr rtl="0"/>
          <a:r>
            <a:rPr lang="es-CO" dirty="0" smtClean="0">
              <a:solidFill>
                <a:srgbClr val="002060"/>
              </a:solidFill>
            </a:rPr>
            <a:t>En todo caso de violencia sexual que involucre riesgo potencial de embarazo y que consulte durante las primeras 72 horas luego de la agresión sexual</a:t>
          </a:r>
          <a:endParaRPr lang="es-CO" dirty="0">
            <a:solidFill>
              <a:srgbClr val="002060"/>
            </a:solidFill>
          </a:endParaRPr>
        </a:p>
      </dgm:t>
    </dgm:pt>
    <dgm:pt modelId="{84E529D8-9EEF-457B-80AE-EF8145383C9C}" type="parTrans" cxnId="{42243011-EE2A-40E2-99B8-3B160E417C6D}">
      <dgm:prSet/>
      <dgm:spPr/>
      <dgm:t>
        <a:bodyPr/>
        <a:lstStyle/>
        <a:p>
          <a:endParaRPr lang="es-ES"/>
        </a:p>
      </dgm:t>
    </dgm:pt>
    <dgm:pt modelId="{12E62E1A-3023-4824-84EF-4A6A5C288EA2}" type="sibTrans" cxnId="{42243011-EE2A-40E2-99B8-3B160E417C6D}">
      <dgm:prSet/>
      <dgm:spPr/>
      <dgm:t>
        <a:bodyPr/>
        <a:lstStyle/>
        <a:p>
          <a:endParaRPr lang="es-ES"/>
        </a:p>
      </dgm:t>
    </dgm:pt>
    <dgm:pt modelId="{22AA35CE-0916-4D4E-B726-06D64F77B871}">
      <dgm:prSet/>
      <dgm:spPr/>
      <dgm:t>
        <a:bodyPr/>
        <a:lstStyle/>
        <a:p>
          <a:pPr rtl="0"/>
          <a:r>
            <a:rPr lang="es-CO" dirty="0" smtClean="0">
              <a:solidFill>
                <a:srgbClr val="002060"/>
              </a:solidFill>
            </a:rPr>
            <a:t>No hay ningún daño reportado en la mujer, o el feto, durante el embarazo, si se usan anticonceptivos de emergencia en mujeres que ya están embarazadas</a:t>
          </a:r>
          <a:endParaRPr lang="es-CO" dirty="0">
            <a:solidFill>
              <a:srgbClr val="002060"/>
            </a:solidFill>
          </a:endParaRPr>
        </a:p>
      </dgm:t>
    </dgm:pt>
    <dgm:pt modelId="{E069B1CE-7142-4155-9216-3B20B2604E04}" type="parTrans" cxnId="{B0CC8B92-F745-4A3D-A0B3-F04289B6D070}">
      <dgm:prSet/>
      <dgm:spPr/>
      <dgm:t>
        <a:bodyPr/>
        <a:lstStyle/>
        <a:p>
          <a:endParaRPr lang="es-ES"/>
        </a:p>
      </dgm:t>
    </dgm:pt>
    <dgm:pt modelId="{35211F50-5B11-46FB-8E45-F9AE628D6799}" type="sibTrans" cxnId="{B0CC8B92-F745-4A3D-A0B3-F04289B6D070}">
      <dgm:prSet/>
      <dgm:spPr/>
      <dgm:t>
        <a:bodyPr/>
        <a:lstStyle/>
        <a:p>
          <a:endParaRPr lang="es-ES"/>
        </a:p>
      </dgm:t>
    </dgm:pt>
    <dgm:pt modelId="{42C2A051-ABBB-45B9-AE10-420E84348AD0}">
      <dgm:prSet/>
      <dgm:spPr/>
      <dgm:t>
        <a:bodyPr/>
        <a:lstStyle/>
        <a:p>
          <a:pPr rtl="0"/>
          <a:r>
            <a:rPr lang="es-CO" dirty="0" smtClean="0">
              <a:solidFill>
                <a:srgbClr val="002060"/>
              </a:solidFill>
            </a:rPr>
            <a:t>Administrar </a:t>
          </a:r>
          <a:r>
            <a:rPr lang="es-CO" dirty="0" err="1" smtClean="0">
              <a:solidFill>
                <a:srgbClr val="002060"/>
              </a:solidFill>
            </a:rPr>
            <a:t>Levonorgestrel</a:t>
          </a:r>
          <a:r>
            <a:rPr lang="es-CO" dirty="0" smtClean="0">
              <a:solidFill>
                <a:srgbClr val="002060"/>
              </a:solidFill>
            </a:rPr>
            <a:t> en la dosis de 1500 microgramos (dos tabletas juntas). // método </a:t>
          </a:r>
          <a:r>
            <a:rPr lang="es-CO" dirty="0" err="1" smtClean="0">
              <a:solidFill>
                <a:srgbClr val="002060"/>
              </a:solidFill>
            </a:rPr>
            <a:t>Yuspe</a:t>
          </a:r>
          <a:r>
            <a:rPr lang="es-CO" dirty="0" smtClean="0">
              <a:solidFill>
                <a:srgbClr val="002060"/>
              </a:solidFill>
            </a:rPr>
            <a:t> 250 </a:t>
          </a:r>
          <a:r>
            <a:rPr lang="es-CO" dirty="0" err="1" smtClean="0">
              <a:solidFill>
                <a:srgbClr val="002060"/>
              </a:solidFill>
            </a:rPr>
            <a:t>Ug</a:t>
          </a:r>
          <a:r>
            <a:rPr lang="es-CO" dirty="0" smtClean="0">
              <a:solidFill>
                <a:srgbClr val="002060"/>
              </a:solidFill>
            </a:rPr>
            <a:t> de </a:t>
          </a:r>
          <a:r>
            <a:rPr lang="es-CO" dirty="0" err="1" smtClean="0">
              <a:solidFill>
                <a:srgbClr val="002060"/>
              </a:solidFill>
            </a:rPr>
            <a:t>Levonorgestrel</a:t>
          </a:r>
          <a:r>
            <a:rPr lang="es-CO" dirty="0" smtClean="0">
              <a:solidFill>
                <a:srgbClr val="002060"/>
              </a:solidFill>
            </a:rPr>
            <a:t> y 50 </a:t>
          </a:r>
          <a:r>
            <a:rPr lang="es-CO" dirty="0" err="1" smtClean="0">
              <a:solidFill>
                <a:srgbClr val="002060"/>
              </a:solidFill>
            </a:rPr>
            <a:t>Ug</a:t>
          </a:r>
          <a:r>
            <a:rPr lang="es-CO" dirty="0" smtClean="0">
              <a:solidFill>
                <a:srgbClr val="002060"/>
              </a:solidFill>
            </a:rPr>
            <a:t> de </a:t>
          </a:r>
          <a:r>
            <a:rPr lang="es-CO" dirty="0" err="1" smtClean="0">
              <a:solidFill>
                <a:srgbClr val="002060"/>
              </a:solidFill>
            </a:rPr>
            <a:t>Etinilestradiol</a:t>
          </a:r>
          <a:r>
            <a:rPr lang="es-CO" dirty="0" smtClean="0">
              <a:solidFill>
                <a:srgbClr val="002060"/>
              </a:solidFill>
            </a:rPr>
            <a:t> x 2 cada 12 horas (2 dosis)</a:t>
          </a:r>
          <a:endParaRPr lang="es-CO" dirty="0">
            <a:solidFill>
              <a:srgbClr val="002060"/>
            </a:solidFill>
          </a:endParaRPr>
        </a:p>
      </dgm:t>
    </dgm:pt>
    <dgm:pt modelId="{094F858C-5D77-43B1-8CEA-9F0584F497D7}" type="parTrans" cxnId="{CBAACA3E-91BE-4AA7-B199-15D9FE32AC24}">
      <dgm:prSet/>
      <dgm:spPr/>
      <dgm:t>
        <a:bodyPr/>
        <a:lstStyle/>
        <a:p>
          <a:endParaRPr lang="es-ES"/>
        </a:p>
      </dgm:t>
    </dgm:pt>
    <dgm:pt modelId="{8EF34662-A4B1-40C9-96C3-EAAAE49F5FCC}" type="sibTrans" cxnId="{CBAACA3E-91BE-4AA7-B199-15D9FE32AC24}">
      <dgm:prSet/>
      <dgm:spPr/>
      <dgm:t>
        <a:bodyPr/>
        <a:lstStyle/>
        <a:p>
          <a:endParaRPr lang="es-ES"/>
        </a:p>
      </dgm:t>
    </dgm:pt>
    <dgm:pt modelId="{BB792D2C-D48F-459D-BDEE-33D390582368}">
      <dgm:prSet/>
      <dgm:spPr/>
      <dgm:t>
        <a:bodyPr/>
        <a:lstStyle/>
        <a:p>
          <a:pPr rtl="0"/>
          <a:r>
            <a:rPr lang="es-CO" dirty="0" smtClean="0">
              <a:solidFill>
                <a:srgbClr val="002060"/>
              </a:solidFill>
            </a:rPr>
            <a:t>Realizar seguimiento al mes</a:t>
          </a:r>
          <a:endParaRPr lang="es-CO" dirty="0">
            <a:solidFill>
              <a:srgbClr val="002060"/>
            </a:solidFill>
          </a:endParaRPr>
        </a:p>
      </dgm:t>
    </dgm:pt>
    <dgm:pt modelId="{88BB801E-0B88-4345-9425-1DD433EC8A43}" type="parTrans" cxnId="{E7E07679-C685-4197-A11E-B8CAEF3E52A8}">
      <dgm:prSet/>
      <dgm:spPr/>
      <dgm:t>
        <a:bodyPr/>
        <a:lstStyle/>
        <a:p>
          <a:endParaRPr lang="es-ES"/>
        </a:p>
      </dgm:t>
    </dgm:pt>
    <dgm:pt modelId="{30350D3E-1D2C-4647-847B-4D6FBA8E90C6}" type="sibTrans" cxnId="{E7E07679-C685-4197-A11E-B8CAEF3E52A8}">
      <dgm:prSet/>
      <dgm:spPr/>
      <dgm:t>
        <a:bodyPr/>
        <a:lstStyle/>
        <a:p>
          <a:endParaRPr lang="es-ES"/>
        </a:p>
      </dgm:t>
    </dgm:pt>
    <dgm:pt modelId="{2F855856-3111-4E9D-A558-F93596BAD08B}" type="pres">
      <dgm:prSet presAssocID="{F983433B-AC1A-4D0E-A90F-780C0E0B8ADE}" presName="vert0" presStyleCnt="0">
        <dgm:presLayoutVars>
          <dgm:dir/>
          <dgm:animOne val="branch"/>
          <dgm:animLvl val="lvl"/>
        </dgm:presLayoutVars>
      </dgm:prSet>
      <dgm:spPr/>
      <dgm:t>
        <a:bodyPr/>
        <a:lstStyle/>
        <a:p>
          <a:endParaRPr lang="es-MX"/>
        </a:p>
      </dgm:t>
    </dgm:pt>
    <dgm:pt modelId="{8DE56BD9-4A0C-4ECE-A3B6-04A31AA3161B}" type="pres">
      <dgm:prSet presAssocID="{245FD078-E6CD-4CD4-A84E-43AEBA112A8F}" presName="thickLine" presStyleLbl="alignNode1" presStyleIdx="0" presStyleCnt="4"/>
      <dgm:spPr/>
    </dgm:pt>
    <dgm:pt modelId="{9695429E-30CA-4315-B5B7-62B979822114}" type="pres">
      <dgm:prSet presAssocID="{245FD078-E6CD-4CD4-A84E-43AEBA112A8F}" presName="horz1" presStyleCnt="0"/>
      <dgm:spPr/>
    </dgm:pt>
    <dgm:pt modelId="{DA699CA1-EC89-4401-9F31-0EE4F663D4DF}" type="pres">
      <dgm:prSet presAssocID="{245FD078-E6CD-4CD4-A84E-43AEBA112A8F}" presName="tx1" presStyleLbl="revTx" presStyleIdx="0" presStyleCnt="4"/>
      <dgm:spPr/>
      <dgm:t>
        <a:bodyPr/>
        <a:lstStyle/>
        <a:p>
          <a:endParaRPr lang="es-MX"/>
        </a:p>
      </dgm:t>
    </dgm:pt>
    <dgm:pt modelId="{7ACA193C-6346-40CB-9405-52DA5A5C43FC}" type="pres">
      <dgm:prSet presAssocID="{245FD078-E6CD-4CD4-A84E-43AEBA112A8F}" presName="vert1" presStyleCnt="0"/>
      <dgm:spPr/>
    </dgm:pt>
    <dgm:pt modelId="{5A242E42-758A-45F7-B524-923442C94C3A}" type="pres">
      <dgm:prSet presAssocID="{22AA35CE-0916-4D4E-B726-06D64F77B871}" presName="thickLine" presStyleLbl="alignNode1" presStyleIdx="1" presStyleCnt="4"/>
      <dgm:spPr/>
    </dgm:pt>
    <dgm:pt modelId="{7E5CE0DC-ACE0-47B7-8DAB-5DBF2960FD42}" type="pres">
      <dgm:prSet presAssocID="{22AA35CE-0916-4D4E-B726-06D64F77B871}" presName="horz1" presStyleCnt="0"/>
      <dgm:spPr/>
    </dgm:pt>
    <dgm:pt modelId="{7B72F133-B239-4041-9711-8BE758869DEF}" type="pres">
      <dgm:prSet presAssocID="{22AA35CE-0916-4D4E-B726-06D64F77B871}" presName="tx1" presStyleLbl="revTx" presStyleIdx="1" presStyleCnt="4"/>
      <dgm:spPr/>
      <dgm:t>
        <a:bodyPr/>
        <a:lstStyle/>
        <a:p>
          <a:endParaRPr lang="es-MX"/>
        </a:p>
      </dgm:t>
    </dgm:pt>
    <dgm:pt modelId="{99DCAD49-7323-4D8D-BA7B-6178B91B9FFD}" type="pres">
      <dgm:prSet presAssocID="{22AA35CE-0916-4D4E-B726-06D64F77B871}" presName="vert1" presStyleCnt="0"/>
      <dgm:spPr/>
    </dgm:pt>
    <dgm:pt modelId="{9E3717F2-F5D3-468B-8E2C-5D6588D2446D}" type="pres">
      <dgm:prSet presAssocID="{42C2A051-ABBB-45B9-AE10-420E84348AD0}" presName="thickLine" presStyleLbl="alignNode1" presStyleIdx="2" presStyleCnt="4"/>
      <dgm:spPr/>
    </dgm:pt>
    <dgm:pt modelId="{FC984E3D-C296-4343-BB10-560A1ACFFBC0}" type="pres">
      <dgm:prSet presAssocID="{42C2A051-ABBB-45B9-AE10-420E84348AD0}" presName="horz1" presStyleCnt="0"/>
      <dgm:spPr/>
    </dgm:pt>
    <dgm:pt modelId="{FE3E6FF4-08EB-4087-AEC8-335F99B38286}" type="pres">
      <dgm:prSet presAssocID="{42C2A051-ABBB-45B9-AE10-420E84348AD0}" presName="tx1" presStyleLbl="revTx" presStyleIdx="2" presStyleCnt="4"/>
      <dgm:spPr/>
      <dgm:t>
        <a:bodyPr/>
        <a:lstStyle/>
        <a:p>
          <a:endParaRPr lang="es-MX"/>
        </a:p>
      </dgm:t>
    </dgm:pt>
    <dgm:pt modelId="{C553425A-8890-489F-81AE-2A32ACC85C55}" type="pres">
      <dgm:prSet presAssocID="{42C2A051-ABBB-45B9-AE10-420E84348AD0}" presName="vert1" presStyleCnt="0"/>
      <dgm:spPr/>
    </dgm:pt>
    <dgm:pt modelId="{ECD90260-1574-4988-A3D7-81CCC5A48D41}" type="pres">
      <dgm:prSet presAssocID="{BB792D2C-D48F-459D-BDEE-33D390582368}" presName="thickLine" presStyleLbl="alignNode1" presStyleIdx="3" presStyleCnt="4"/>
      <dgm:spPr/>
    </dgm:pt>
    <dgm:pt modelId="{0A31389D-0B9F-4E2C-92B3-8E6C29CEBFE0}" type="pres">
      <dgm:prSet presAssocID="{BB792D2C-D48F-459D-BDEE-33D390582368}" presName="horz1" presStyleCnt="0"/>
      <dgm:spPr/>
    </dgm:pt>
    <dgm:pt modelId="{D6EF1783-015B-450B-883B-821A5D331558}" type="pres">
      <dgm:prSet presAssocID="{BB792D2C-D48F-459D-BDEE-33D390582368}" presName="tx1" presStyleLbl="revTx" presStyleIdx="3" presStyleCnt="4"/>
      <dgm:spPr/>
      <dgm:t>
        <a:bodyPr/>
        <a:lstStyle/>
        <a:p>
          <a:endParaRPr lang="es-MX"/>
        </a:p>
      </dgm:t>
    </dgm:pt>
    <dgm:pt modelId="{ACC2AF99-5AD9-4CC6-8E76-6A17E9F4EAEA}" type="pres">
      <dgm:prSet presAssocID="{BB792D2C-D48F-459D-BDEE-33D390582368}" presName="vert1" presStyleCnt="0"/>
      <dgm:spPr/>
    </dgm:pt>
  </dgm:ptLst>
  <dgm:cxnLst>
    <dgm:cxn modelId="{CBAACA3E-91BE-4AA7-B199-15D9FE32AC24}" srcId="{F983433B-AC1A-4D0E-A90F-780C0E0B8ADE}" destId="{42C2A051-ABBB-45B9-AE10-420E84348AD0}" srcOrd="2" destOrd="0" parTransId="{094F858C-5D77-43B1-8CEA-9F0584F497D7}" sibTransId="{8EF34662-A4B1-40C9-96C3-EAAAE49F5FCC}"/>
    <dgm:cxn modelId="{10E38D42-4C82-48DD-88D3-2DADD126985F}" type="presOf" srcId="{245FD078-E6CD-4CD4-A84E-43AEBA112A8F}" destId="{DA699CA1-EC89-4401-9F31-0EE4F663D4DF}" srcOrd="0" destOrd="0" presId="urn:microsoft.com/office/officeart/2008/layout/LinedList"/>
    <dgm:cxn modelId="{B0CC8B92-F745-4A3D-A0B3-F04289B6D070}" srcId="{F983433B-AC1A-4D0E-A90F-780C0E0B8ADE}" destId="{22AA35CE-0916-4D4E-B726-06D64F77B871}" srcOrd="1" destOrd="0" parTransId="{E069B1CE-7142-4155-9216-3B20B2604E04}" sibTransId="{35211F50-5B11-46FB-8E45-F9AE628D6799}"/>
    <dgm:cxn modelId="{E7E07679-C685-4197-A11E-B8CAEF3E52A8}" srcId="{F983433B-AC1A-4D0E-A90F-780C0E0B8ADE}" destId="{BB792D2C-D48F-459D-BDEE-33D390582368}" srcOrd="3" destOrd="0" parTransId="{88BB801E-0B88-4345-9425-1DD433EC8A43}" sibTransId="{30350D3E-1D2C-4647-847B-4D6FBA8E90C6}"/>
    <dgm:cxn modelId="{42243011-EE2A-40E2-99B8-3B160E417C6D}" srcId="{F983433B-AC1A-4D0E-A90F-780C0E0B8ADE}" destId="{245FD078-E6CD-4CD4-A84E-43AEBA112A8F}" srcOrd="0" destOrd="0" parTransId="{84E529D8-9EEF-457B-80AE-EF8145383C9C}" sibTransId="{12E62E1A-3023-4824-84EF-4A6A5C288EA2}"/>
    <dgm:cxn modelId="{C8184906-4399-4139-8BB0-EBC1659E5267}" type="presOf" srcId="{42C2A051-ABBB-45B9-AE10-420E84348AD0}" destId="{FE3E6FF4-08EB-4087-AEC8-335F99B38286}" srcOrd="0" destOrd="0" presId="urn:microsoft.com/office/officeart/2008/layout/LinedList"/>
    <dgm:cxn modelId="{801A889B-261B-4F35-87E7-948BDD6A519E}" type="presOf" srcId="{BB792D2C-D48F-459D-BDEE-33D390582368}" destId="{D6EF1783-015B-450B-883B-821A5D331558}" srcOrd="0" destOrd="0" presId="urn:microsoft.com/office/officeart/2008/layout/LinedList"/>
    <dgm:cxn modelId="{B4E87E1D-2180-47A2-A67E-3C05E4113A0B}" type="presOf" srcId="{22AA35CE-0916-4D4E-B726-06D64F77B871}" destId="{7B72F133-B239-4041-9711-8BE758869DEF}" srcOrd="0" destOrd="0" presId="urn:microsoft.com/office/officeart/2008/layout/LinedList"/>
    <dgm:cxn modelId="{9D0C6299-FF0E-4490-887F-332C540B1A09}" type="presOf" srcId="{F983433B-AC1A-4D0E-A90F-780C0E0B8ADE}" destId="{2F855856-3111-4E9D-A558-F93596BAD08B}" srcOrd="0" destOrd="0" presId="urn:microsoft.com/office/officeart/2008/layout/LinedList"/>
    <dgm:cxn modelId="{30DF97C0-AFE4-4697-A324-2AFC04CD439D}" type="presParOf" srcId="{2F855856-3111-4E9D-A558-F93596BAD08B}" destId="{8DE56BD9-4A0C-4ECE-A3B6-04A31AA3161B}" srcOrd="0" destOrd="0" presId="urn:microsoft.com/office/officeart/2008/layout/LinedList"/>
    <dgm:cxn modelId="{2A3FAC60-BBF9-451D-97FF-6773764640B8}" type="presParOf" srcId="{2F855856-3111-4E9D-A558-F93596BAD08B}" destId="{9695429E-30CA-4315-B5B7-62B979822114}" srcOrd="1" destOrd="0" presId="urn:microsoft.com/office/officeart/2008/layout/LinedList"/>
    <dgm:cxn modelId="{3283E15D-D1C1-4DF2-90B1-CD7FDCBD9185}" type="presParOf" srcId="{9695429E-30CA-4315-B5B7-62B979822114}" destId="{DA699CA1-EC89-4401-9F31-0EE4F663D4DF}" srcOrd="0" destOrd="0" presId="urn:microsoft.com/office/officeart/2008/layout/LinedList"/>
    <dgm:cxn modelId="{2C581996-8CCA-4C0A-A566-B543E5ABE468}" type="presParOf" srcId="{9695429E-30CA-4315-B5B7-62B979822114}" destId="{7ACA193C-6346-40CB-9405-52DA5A5C43FC}" srcOrd="1" destOrd="0" presId="urn:microsoft.com/office/officeart/2008/layout/LinedList"/>
    <dgm:cxn modelId="{FBD3A1AC-D9B3-4900-9912-C0D5EDED52B8}" type="presParOf" srcId="{2F855856-3111-4E9D-A558-F93596BAD08B}" destId="{5A242E42-758A-45F7-B524-923442C94C3A}" srcOrd="2" destOrd="0" presId="urn:microsoft.com/office/officeart/2008/layout/LinedList"/>
    <dgm:cxn modelId="{27233EA2-2A23-4CD7-A8F7-2DF933FC7D57}" type="presParOf" srcId="{2F855856-3111-4E9D-A558-F93596BAD08B}" destId="{7E5CE0DC-ACE0-47B7-8DAB-5DBF2960FD42}" srcOrd="3" destOrd="0" presId="urn:microsoft.com/office/officeart/2008/layout/LinedList"/>
    <dgm:cxn modelId="{583B7459-5332-4347-A83B-4578E8E9DEA3}" type="presParOf" srcId="{7E5CE0DC-ACE0-47B7-8DAB-5DBF2960FD42}" destId="{7B72F133-B239-4041-9711-8BE758869DEF}" srcOrd="0" destOrd="0" presId="urn:microsoft.com/office/officeart/2008/layout/LinedList"/>
    <dgm:cxn modelId="{89C3FD4E-A091-4D48-87CB-92BDAA4523C2}" type="presParOf" srcId="{7E5CE0DC-ACE0-47B7-8DAB-5DBF2960FD42}" destId="{99DCAD49-7323-4D8D-BA7B-6178B91B9FFD}" srcOrd="1" destOrd="0" presId="urn:microsoft.com/office/officeart/2008/layout/LinedList"/>
    <dgm:cxn modelId="{19569F35-558F-43B0-949E-3CA87FC62FFC}" type="presParOf" srcId="{2F855856-3111-4E9D-A558-F93596BAD08B}" destId="{9E3717F2-F5D3-468B-8E2C-5D6588D2446D}" srcOrd="4" destOrd="0" presId="urn:microsoft.com/office/officeart/2008/layout/LinedList"/>
    <dgm:cxn modelId="{4717F1D7-1080-4C02-946B-C62DE6929F44}" type="presParOf" srcId="{2F855856-3111-4E9D-A558-F93596BAD08B}" destId="{FC984E3D-C296-4343-BB10-560A1ACFFBC0}" srcOrd="5" destOrd="0" presId="urn:microsoft.com/office/officeart/2008/layout/LinedList"/>
    <dgm:cxn modelId="{A49A7970-FDA4-4601-B5BD-B1E7A9038B33}" type="presParOf" srcId="{FC984E3D-C296-4343-BB10-560A1ACFFBC0}" destId="{FE3E6FF4-08EB-4087-AEC8-335F99B38286}" srcOrd="0" destOrd="0" presId="urn:microsoft.com/office/officeart/2008/layout/LinedList"/>
    <dgm:cxn modelId="{D2AB03F2-066F-45BE-9025-86FB46520FB1}" type="presParOf" srcId="{FC984E3D-C296-4343-BB10-560A1ACFFBC0}" destId="{C553425A-8890-489F-81AE-2A32ACC85C55}" srcOrd="1" destOrd="0" presId="urn:microsoft.com/office/officeart/2008/layout/LinedList"/>
    <dgm:cxn modelId="{DC2D8146-2167-47E6-9FAC-EA027A1A2B4B}" type="presParOf" srcId="{2F855856-3111-4E9D-A558-F93596BAD08B}" destId="{ECD90260-1574-4988-A3D7-81CCC5A48D41}" srcOrd="6" destOrd="0" presId="urn:microsoft.com/office/officeart/2008/layout/LinedList"/>
    <dgm:cxn modelId="{83E223B5-90A4-4C44-B5ED-26D6A6B2CE1E}" type="presParOf" srcId="{2F855856-3111-4E9D-A558-F93596BAD08B}" destId="{0A31389D-0B9F-4E2C-92B3-8E6C29CEBFE0}" srcOrd="7" destOrd="0" presId="urn:microsoft.com/office/officeart/2008/layout/LinedList"/>
    <dgm:cxn modelId="{C452EC28-B6E4-4530-93A7-CC5992CB9F18}" type="presParOf" srcId="{0A31389D-0B9F-4E2C-92B3-8E6C29CEBFE0}" destId="{D6EF1783-015B-450B-883B-821A5D331558}" srcOrd="0" destOrd="0" presId="urn:microsoft.com/office/officeart/2008/layout/LinedList"/>
    <dgm:cxn modelId="{BC621FBB-8E85-4B75-B1DF-C8D4F0777C41}" type="presParOf" srcId="{0A31389D-0B9F-4E2C-92B3-8E6C29CEBFE0}" destId="{ACC2AF99-5AD9-4CC6-8E76-6A17E9F4EAE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14E6E-A388-4F59-A53F-4932B6097B2A}">
      <dsp:nvSpPr>
        <dsp:cNvPr id="0" name=""/>
        <dsp:cNvSpPr/>
      </dsp:nvSpPr>
      <dsp:spPr>
        <a:xfrm>
          <a:off x="76185" y="41276"/>
          <a:ext cx="10363228" cy="126314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s-CO" sz="3200" kern="1200" dirty="0" smtClean="0">
              <a:solidFill>
                <a:schemeClr val="bg1"/>
              </a:solidFill>
            </a:rPr>
            <a:t>El Artículo 219-B del Código de Procedimiento Penal en el que se señala</a:t>
          </a:r>
          <a:endParaRPr lang="es-CO" sz="3200" kern="1200" dirty="0">
            <a:solidFill>
              <a:schemeClr val="bg1"/>
            </a:solidFill>
          </a:endParaRPr>
        </a:p>
      </dsp:txBody>
      <dsp:txXfrm>
        <a:off x="137847" y="102938"/>
        <a:ext cx="10239904" cy="1139820"/>
      </dsp:txXfrm>
    </dsp:sp>
    <dsp:sp modelId="{DA933AAC-EDD8-4800-92CF-CCE62EB72592}">
      <dsp:nvSpPr>
        <dsp:cNvPr id="0" name=""/>
        <dsp:cNvSpPr/>
      </dsp:nvSpPr>
      <dsp:spPr>
        <a:xfrm>
          <a:off x="0" y="1304421"/>
          <a:ext cx="10515600" cy="3005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0640" rIns="227584" bIns="40640" numCol="1" spcCol="1270" anchor="t" anchorCtr="0">
          <a:noAutofit/>
        </a:bodyPr>
        <a:lstStyle/>
        <a:p>
          <a:pPr marL="228600" lvl="1" indent="-228600" algn="just" defTabSz="1111250" rtl="0">
            <a:lnSpc>
              <a:spcPct val="90000"/>
            </a:lnSpc>
            <a:spcBef>
              <a:spcPct val="0"/>
            </a:spcBef>
            <a:spcAft>
              <a:spcPct val="20000"/>
            </a:spcAft>
            <a:buChar char="••"/>
          </a:pPr>
          <a:r>
            <a:rPr lang="es-CO" sz="2500" kern="1200" dirty="0" smtClean="0">
              <a:solidFill>
                <a:srgbClr val="002060"/>
              </a:solidFill>
            </a:rPr>
            <a:t>Omisión de denuncia. El que, por razón de su oficio, cargo, o actividad, tuviere conocimiento de la utilización de menores para la realización de cualquiera de las conductas previstas en el presente capítulo y omitiere informar a las autoridades administrativas o judiciales competentes sobre tales hechos, incurrirá en multa de trece puntos treinta y tres (13.33) a setenta y cinco (75) salarios mínimos legales mensuales vigentes. Si la conducta se realizare por servidor público, se impondrá, además, la pérdida del empleo</a:t>
          </a:r>
          <a:endParaRPr lang="es-CO" sz="2500" kern="1200" dirty="0">
            <a:solidFill>
              <a:srgbClr val="002060"/>
            </a:solidFill>
          </a:endParaRPr>
        </a:p>
      </dsp:txBody>
      <dsp:txXfrm>
        <a:off x="0" y="1304421"/>
        <a:ext cx="10515600" cy="3005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DAEE8B-7574-43C4-B1A5-F8001C565E59}">
      <dsp:nvSpPr>
        <dsp:cNvPr id="0" name=""/>
        <dsp:cNvSpPr/>
      </dsp:nvSpPr>
      <dsp:spPr>
        <a:xfrm>
          <a:off x="2163" y="0"/>
          <a:ext cx="3366575" cy="42195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es-CO" sz="1700" kern="1200" smtClean="0"/>
            <a:t>En las primeras 72 horas de ocurrida la victimización, constituye una prioridad I dentro del triage de urgencias</a:t>
          </a:r>
          <a:endParaRPr lang="es-CO" sz="1700" kern="1200"/>
        </a:p>
      </dsp:txBody>
      <dsp:txXfrm>
        <a:off x="2163" y="1687830"/>
        <a:ext cx="3366575" cy="1687830"/>
      </dsp:txXfrm>
    </dsp:sp>
    <dsp:sp modelId="{52F73A90-291E-4B98-9D08-D4205D0C039A}">
      <dsp:nvSpPr>
        <dsp:cNvPr id="0" name=""/>
        <dsp:cNvSpPr/>
      </dsp:nvSpPr>
      <dsp:spPr>
        <a:xfrm>
          <a:off x="982892" y="253174"/>
          <a:ext cx="1405118" cy="1405118"/>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D8E282-76A1-4E64-A856-6C8DB49AA5E4}">
      <dsp:nvSpPr>
        <dsp:cNvPr id="0" name=""/>
        <dsp:cNvSpPr/>
      </dsp:nvSpPr>
      <dsp:spPr>
        <a:xfrm>
          <a:off x="3469737" y="0"/>
          <a:ext cx="3366575" cy="42195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es-CO" sz="1700" kern="1200" dirty="0" smtClean="0"/>
            <a:t>Luego de 72 horas se puede clasificar como prioridad II, excepto que la víctima acuda con ideación depresiva, de muerte o suicida</a:t>
          </a:r>
          <a:endParaRPr lang="es-CO" sz="1700" kern="1200" dirty="0"/>
        </a:p>
      </dsp:txBody>
      <dsp:txXfrm>
        <a:off x="3469737" y="1687830"/>
        <a:ext cx="3366575" cy="1687830"/>
      </dsp:txXfrm>
    </dsp:sp>
    <dsp:sp modelId="{50E73D1B-96E9-4B9C-B15B-38B13894E865}">
      <dsp:nvSpPr>
        <dsp:cNvPr id="0" name=""/>
        <dsp:cNvSpPr/>
      </dsp:nvSpPr>
      <dsp:spPr>
        <a:xfrm>
          <a:off x="4450465" y="253174"/>
          <a:ext cx="1405118" cy="1405118"/>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2AE3B1-7FC6-4C30-A36E-14ADB979D070}">
      <dsp:nvSpPr>
        <dsp:cNvPr id="0" name=""/>
        <dsp:cNvSpPr/>
      </dsp:nvSpPr>
      <dsp:spPr>
        <a:xfrm>
          <a:off x="6937310" y="0"/>
          <a:ext cx="3366575" cy="42195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es-CO" sz="1700" kern="1200" smtClean="0"/>
            <a:t>Lo primero que debe realizarse es una valoración del peligro inminente que pueda estar corriendo la vida de la víctima, de modo que se brinde la estabilización necesaria</a:t>
          </a:r>
          <a:endParaRPr lang="es-CO" sz="1700" kern="1200"/>
        </a:p>
      </dsp:txBody>
      <dsp:txXfrm>
        <a:off x="6937310" y="1687829"/>
        <a:ext cx="3366575" cy="1687830"/>
      </dsp:txXfrm>
    </dsp:sp>
    <dsp:sp modelId="{73AA3B41-5F9D-4321-9919-63358D85EAE1}">
      <dsp:nvSpPr>
        <dsp:cNvPr id="0" name=""/>
        <dsp:cNvSpPr/>
      </dsp:nvSpPr>
      <dsp:spPr>
        <a:xfrm>
          <a:off x="7918038" y="253174"/>
          <a:ext cx="1405118" cy="1405118"/>
        </a:xfrm>
        <a:prstGeom prst="ellipse">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8DCAC1-0439-47C3-858B-2BC897BA9552}">
      <dsp:nvSpPr>
        <dsp:cNvPr id="0" name=""/>
        <dsp:cNvSpPr/>
      </dsp:nvSpPr>
      <dsp:spPr>
        <a:xfrm>
          <a:off x="412241" y="3375660"/>
          <a:ext cx="9481565" cy="632936"/>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22C1B9-C4AF-4232-8518-E72FD130F65D}">
      <dsp:nvSpPr>
        <dsp:cNvPr id="0" name=""/>
        <dsp:cNvSpPr/>
      </dsp:nvSpPr>
      <dsp:spPr>
        <a:xfrm>
          <a:off x="0" y="53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58D5FD-36C5-49F2-A814-B11896457DBA}">
      <dsp:nvSpPr>
        <dsp:cNvPr id="0" name=""/>
        <dsp:cNvSpPr/>
      </dsp:nvSpPr>
      <dsp:spPr>
        <a:xfrm>
          <a:off x="0" y="53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s-CO" sz="2100" kern="1200" dirty="0" smtClean="0">
              <a:solidFill>
                <a:srgbClr val="002060"/>
              </a:solidFill>
            </a:rPr>
            <a:t>Valoración y manejo de los riesgos de auto y heteroagresión por parte del médico/a general)</a:t>
          </a:r>
          <a:endParaRPr lang="es-CO" sz="2100" kern="1200" dirty="0">
            <a:solidFill>
              <a:srgbClr val="002060"/>
            </a:solidFill>
          </a:endParaRPr>
        </a:p>
      </dsp:txBody>
      <dsp:txXfrm>
        <a:off x="0" y="531"/>
        <a:ext cx="10515600" cy="870055"/>
      </dsp:txXfrm>
    </dsp:sp>
    <dsp:sp modelId="{8EA5525D-41F1-4BBE-82BA-0BE5C41B72E3}">
      <dsp:nvSpPr>
        <dsp:cNvPr id="0" name=""/>
        <dsp:cNvSpPr/>
      </dsp:nvSpPr>
      <dsp:spPr>
        <a:xfrm>
          <a:off x="0" y="87058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5D3042-98DC-46CB-B8C2-1E1C66D975D3}">
      <dsp:nvSpPr>
        <dsp:cNvPr id="0" name=""/>
        <dsp:cNvSpPr/>
      </dsp:nvSpPr>
      <dsp:spPr>
        <a:xfrm>
          <a:off x="0" y="87058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s-CO" sz="2100" kern="1200" dirty="0" smtClean="0">
              <a:solidFill>
                <a:srgbClr val="002060"/>
              </a:solidFill>
            </a:rPr>
            <a:t>Debe intentar tranquilizar a la víctima; y ante su fallo, debe preferirse proceder a brindar sedación inicial (si está clínicamente indicado)</a:t>
          </a:r>
          <a:endParaRPr lang="es-CO" sz="2100" kern="1200" dirty="0">
            <a:solidFill>
              <a:srgbClr val="002060"/>
            </a:solidFill>
          </a:endParaRPr>
        </a:p>
      </dsp:txBody>
      <dsp:txXfrm>
        <a:off x="0" y="870586"/>
        <a:ext cx="10515600" cy="870055"/>
      </dsp:txXfrm>
    </dsp:sp>
    <dsp:sp modelId="{9A584D7C-1723-4382-AA01-60BE901F7021}">
      <dsp:nvSpPr>
        <dsp:cNvPr id="0" name=""/>
        <dsp:cNvSpPr/>
      </dsp:nvSpPr>
      <dsp:spPr>
        <a:xfrm>
          <a:off x="0" y="174064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D2212D-7906-4860-BA8B-DA518AE834C6}">
      <dsp:nvSpPr>
        <dsp:cNvPr id="0" name=""/>
        <dsp:cNvSpPr/>
      </dsp:nvSpPr>
      <dsp:spPr>
        <a:xfrm>
          <a:off x="0" y="174064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s-CO" sz="2100" kern="1200" dirty="0" smtClean="0">
              <a:solidFill>
                <a:srgbClr val="002060"/>
              </a:solidFill>
            </a:rPr>
            <a:t>Examen mental completo, debe ser coherente, claro, que especifique todos sus componentes: apariencia, actitud, orientación,  memoria, atención, lenguaje, pensamiento, estado afectivo. </a:t>
          </a:r>
          <a:endParaRPr lang="es-CO" sz="2100" kern="1200" dirty="0">
            <a:solidFill>
              <a:srgbClr val="002060"/>
            </a:solidFill>
          </a:endParaRPr>
        </a:p>
      </dsp:txBody>
      <dsp:txXfrm>
        <a:off x="0" y="1740641"/>
        <a:ext cx="10515600" cy="870055"/>
      </dsp:txXfrm>
    </dsp:sp>
    <dsp:sp modelId="{C0D7912F-0E66-4F01-BB7C-08FD3A0F40DA}">
      <dsp:nvSpPr>
        <dsp:cNvPr id="0" name=""/>
        <dsp:cNvSpPr/>
      </dsp:nvSpPr>
      <dsp:spPr>
        <a:xfrm>
          <a:off x="0" y="261069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DD27F4-AF71-4A25-9C3C-E628093E6798}">
      <dsp:nvSpPr>
        <dsp:cNvPr id="0" name=""/>
        <dsp:cNvSpPr/>
      </dsp:nvSpPr>
      <dsp:spPr>
        <a:xfrm>
          <a:off x="0" y="261069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s-CO" sz="2100" kern="1200" dirty="0" smtClean="0">
              <a:solidFill>
                <a:srgbClr val="002060"/>
              </a:solidFill>
            </a:rPr>
            <a:t>Examinar de manera sistemática y dibuje en pictogramas la localización y aspecto exacto de todas las heridas, contusiones, petequias, marcas y demás signos físicos encontrados</a:t>
          </a:r>
        </a:p>
      </dsp:txBody>
      <dsp:txXfrm>
        <a:off x="0" y="2610696"/>
        <a:ext cx="10515600" cy="870055"/>
      </dsp:txXfrm>
    </dsp:sp>
    <dsp:sp modelId="{9E2B11D7-B5B9-4C8E-B931-4C1D57C75C6B}">
      <dsp:nvSpPr>
        <dsp:cNvPr id="0" name=""/>
        <dsp:cNvSpPr/>
      </dsp:nvSpPr>
      <dsp:spPr>
        <a:xfrm>
          <a:off x="0" y="348075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438D4F-FEB3-49FA-AEED-00FFF5C8C568}">
      <dsp:nvSpPr>
        <dsp:cNvPr id="0" name=""/>
        <dsp:cNvSpPr/>
      </dsp:nvSpPr>
      <dsp:spPr>
        <a:xfrm>
          <a:off x="0" y="348075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endParaRPr lang="es-CO" sz="2100" kern="1200" dirty="0"/>
        </a:p>
      </dsp:txBody>
      <dsp:txXfrm>
        <a:off x="0" y="3480751"/>
        <a:ext cx="10515600" cy="8700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35E8E3-C1AC-4E31-B180-C87AD5A68357}">
      <dsp:nvSpPr>
        <dsp:cNvPr id="0" name=""/>
        <dsp:cNvSpPr/>
      </dsp:nvSpPr>
      <dsp:spPr>
        <a:xfrm>
          <a:off x="0" y="65327"/>
          <a:ext cx="10487024" cy="52767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s-CO" sz="2200" kern="1200" dirty="0" smtClean="0"/>
            <a:t>Serología VDRL</a:t>
          </a:r>
          <a:endParaRPr lang="es-CO" sz="2200" kern="1200" dirty="0"/>
        </a:p>
      </dsp:txBody>
      <dsp:txXfrm>
        <a:off x="25759" y="91086"/>
        <a:ext cx="10435506" cy="476152"/>
      </dsp:txXfrm>
    </dsp:sp>
    <dsp:sp modelId="{479647D5-4DF5-42A2-921C-33C2A9D98FE4}">
      <dsp:nvSpPr>
        <dsp:cNvPr id="0" name=""/>
        <dsp:cNvSpPr/>
      </dsp:nvSpPr>
      <dsp:spPr>
        <a:xfrm>
          <a:off x="0" y="596486"/>
          <a:ext cx="10487024" cy="527670"/>
        </a:xfrm>
        <a:prstGeom prst="roundRect">
          <a:avLst/>
        </a:prstGeom>
        <a:solidFill>
          <a:schemeClr val="accent3">
            <a:hueOff val="542120"/>
            <a:satOff val="2000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s-CO" sz="2200" kern="1200" smtClean="0"/>
            <a:t>VIH</a:t>
          </a:r>
          <a:endParaRPr lang="es-CO" sz="2200" kern="1200"/>
        </a:p>
      </dsp:txBody>
      <dsp:txXfrm>
        <a:off x="25759" y="622245"/>
        <a:ext cx="10435506" cy="476152"/>
      </dsp:txXfrm>
    </dsp:sp>
    <dsp:sp modelId="{ACED4DD7-DA55-4F58-AF2F-451FE6CF64B0}">
      <dsp:nvSpPr>
        <dsp:cNvPr id="0" name=""/>
        <dsp:cNvSpPr/>
      </dsp:nvSpPr>
      <dsp:spPr>
        <a:xfrm>
          <a:off x="0" y="1187516"/>
          <a:ext cx="10487024" cy="527670"/>
        </a:xfrm>
        <a:prstGeom prst="roundRect">
          <a:avLst/>
        </a:prstGeom>
        <a:solidFill>
          <a:schemeClr val="accent3">
            <a:hueOff val="1084240"/>
            <a:satOff val="40000"/>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s-CO" sz="2200" kern="1200" smtClean="0"/>
            <a:t>Hepatitis B</a:t>
          </a:r>
          <a:endParaRPr lang="es-CO" sz="2200" kern="1200"/>
        </a:p>
      </dsp:txBody>
      <dsp:txXfrm>
        <a:off x="25759" y="1213275"/>
        <a:ext cx="10435506" cy="476152"/>
      </dsp:txXfrm>
    </dsp:sp>
    <dsp:sp modelId="{F849AB06-6C0F-4006-97A9-87689040508E}">
      <dsp:nvSpPr>
        <dsp:cNvPr id="0" name=""/>
        <dsp:cNvSpPr/>
      </dsp:nvSpPr>
      <dsp:spPr>
        <a:xfrm>
          <a:off x="0" y="1778546"/>
          <a:ext cx="10487024" cy="527670"/>
        </a:xfrm>
        <a:prstGeom prst="roundRect">
          <a:avLst/>
        </a:prstGeom>
        <a:solidFill>
          <a:schemeClr val="accent3">
            <a:hueOff val="1626359"/>
            <a:satOff val="60000"/>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s-CO" sz="2200" kern="1200" smtClean="0"/>
            <a:t>Gram y cultivo agar chocolate detección Gonococo</a:t>
          </a:r>
          <a:endParaRPr lang="es-CO" sz="2200" kern="1200"/>
        </a:p>
      </dsp:txBody>
      <dsp:txXfrm>
        <a:off x="25759" y="1804305"/>
        <a:ext cx="10435506" cy="476152"/>
      </dsp:txXfrm>
    </dsp:sp>
    <dsp:sp modelId="{32951110-897F-4222-AC95-447BEC2DD351}">
      <dsp:nvSpPr>
        <dsp:cNvPr id="0" name=""/>
        <dsp:cNvSpPr/>
      </dsp:nvSpPr>
      <dsp:spPr>
        <a:xfrm>
          <a:off x="0" y="2318597"/>
          <a:ext cx="10487024" cy="527670"/>
        </a:xfrm>
        <a:prstGeom prst="roundRect">
          <a:avLst/>
        </a:prstGeom>
        <a:solidFill>
          <a:schemeClr val="accent3">
            <a:hueOff val="2168479"/>
            <a:satOff val="80000"/>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s-CO" sz="2200" kern="1200" smtClean="0"/>
            <a:t>Frotis vaginal</a:t>
          </a:r>
          <a:endParaRPr lang="es-CO" sz="2200" kern="1200"/>
        </a:p>
      </dsp:txBody>
      <dsp:txXfrm>
        <a:off x="25759" y="2344356"/>
        <a:ext cx="10435506" cy="476152"/>
      </dsp:txXfrm>
    </dsp:sp>
    <dsp:sp modelId="{879F596D-9223-4A83-8506-B400D9856174}">
      <dsp:nvSpPr>
        <dsp:cNvPr id="0" name=""/>
        <dsp:cNvSpPr/>
      </dsp:nvSpPr>
      <dsp:spPr>
        <a:xfrm>
          <a:off x="0" y="2897246"/>
          <a:ext cx="10487024" cy="53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963"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es-CO" sz="1700" kern="1200" smtClean="0"/>
            <a:t>La toma de exámenes paraclínicos a excepción de la prueba de VIH, no es pre-requisito para el inicio de las profilaxis contra ITS - VIH/SIDA en las primeras 72 horas </a:t>
          </a:r>
          <a:endParaRPr lang="es-CO" sz="1700" kern="1200"/>
        </a:p>
      </dsp:txBody>
      <dsp:txXfrm>
        <a:off x="0" y="2897246"/>
        <a:ext cx="10487024" cy="535095"/>
      </dsp:txXfrm>
    </dsp:sp>
    <dsp:sp modelId="{9154F6D9-FE4E-471D-8ED9-F810B6955008}">
      <dsp:nvSpPr>
        <dsp:cNvPr id="0" name=""/>
        <dsp:cNvSpPr/>
      </dsp:nvSpPr>
      <dsp:spPr>
        <a:xfrm>
          <a:off x="0" y="3432341"/>
          <a:ext cx="10487024" cy="527670"/>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s-CO" sz="2200" kern="1200" smtClean="0"/>
            <a:t>4-5 días prueba de embarazo</a:t>
          </a:r>
          <a:endParaRPr lang="es-CO" sz="2200" kern="1200"/>
        </a:p>
      </dsp:txBody>
      <dsp:txXfrm>
        <a:off x="25759" y="3458100"/>
        <a:ext cx="10435506" cy="476152"/>
      </dsp:txXfrm>
    </dsp:sp>
    <dsp:sp modelId="{8D728AD4-DB7E-4830-832C-532B039EEACA}">
      <dsp:nvSpPr>
        <dsp:cNvPr id="0" name=""/>
        <dsp:cNvSpPr/>
      </dsp:nvSpPr>
      <dsp:spPr>
        <a:xfrm>
          <a:off x="0" y="3960011"/>
          <a:ext cx="10487024" cy="53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963"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es-CO" sz="1700" kern="1200" smtClean="0"/>
            <a:t>La prueba de toma de embarazo no debe retrasar la oportunidad de la prescripción de la anticoncepción de emergencia en las víctimas de violencia sexual</a:t>
          </a:r>
          <a:endParaRPr lang="es-CO" sz="1700" kern="1200"/>
        </a:p>
      </dsp:txBody>
      <dsp:txXfrm>
        <a:off x="0" y="3960011"/>
        <a:ext cx="10487024" cy="5350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73D3FA-B871-4668-94F0-852EAF346DCC}">
      <dsp:nvSpPr>
        <dsp:cNvPr id="0" name=""/>
        <dsp:cNvSpPr/>
      </dsp:nvSpPr>
      <dsp:spPr>
        <a:xfrm rot="5400000">
          <a:off x="6298489" y="-2299790"/>
          <a:ext cx="1704236" cy="6729984"/>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a:lnSpc>
              <a:spcPct val="90000"/>
            </a:lnSpc>
            <a:spcBef>
              <a:spcPct val="0"/>
            </a:spcBef>
            <a:spcAft>
              <a:spcPct val="15000"/>
            </a:spcAft>
            <a:buChar char="••"/>
          </a:pPr>
          <a:r>
            <a:rPr lang="es-CO" sz="1700" kern="1200" smtClean="0"/>
            <a:t>Se debe iniciar el esquema de vacunación y aplicar una dosis única de GAMAGLOBULlNA ANTI HEPATITIS-B, aunque su aplicación no debe exceder los 14 días del último contacto sexual para considerarla útil.</a:t>
          </a:r>
          <a:endParaRPr lang="es-CO" sz="1700" kern="1200"/>
        </a:p>
        <a:p>
          <a:pPr marL="171450" lvl="1" indent="-171450" algn="l" defTabSz="755650" rtl="0">
            <a:lnSpc>
              <a:spcPct val="90000"/>
            </a:lnSpc>
            <a:spcBef>
              <a:spcPct val="0"/>
            </a:spcBef>
            <a:spcAft>
              <a:spcPct val="15000"/>
            </a:spcAft>
            <a:buChar char="••"/>
          </a:pPr>
          <a:r>
            <a:rPr lang="es-CO" sz="1700" kern="1200" dirty="0" smtClean="0"/>
            <a:t>La primera y la segunda dosis deben estar separadas por un intervalo </a:t>
          </a:r>
          <a:r>
            <a:rPr lang="es-CO" sz="1700" kern="1200" dirty="0" smtClean="0"/>
            <a:t>mínimo </a:t>
          </a:r>
          <a:r>
            <a:rPr lang="es-CO" sz="1700" kern="1200" dirty="0" smtClean="0"/>
            <a:t>de 4 semanas en esquemas rápidos de 0-1-2 meses</a:t>
          </a:r>
          <a:endParaRPr lang="es-CO" sz="1700" kern="1200" dirty="0"/>
        </a:p>
      </dsp:txBody>
      <dsp:txXfrm rot="-5400000">
        <a:off x="3785615" y="296278"/>
        <a:ext cx="6646790" cy="1537848"/>
      </dsp:txXfrm>
    </dsp:sp>
    <dsp:sp modelId="{D43DA020-65EB-4122-94B6-A6D960A9C7DA}">
      <dsp:nvSpPr>
        <dsp:cNvPr id="0" name=""/>
        <dsp:cNvSpPr/>
      </dsp:nvSpPr>
      <dsp:spPr>
        <a:xfrm>
          <a:off x="0" y="53"/>
          <a:ext cx="3785616" cy="213029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114300" rIns="228600" bIns="114300" numCol="1" spcCol="1270" anchor="ctr" anchorCtr="0">
          <a:noAutofit/>
        </a:bodyPr>
        <a:lstStyle/>
        <a:p>
          <a:pPr lvl="0" algn="ctr" defTabSz="2667000" rtl="0">
            <a:lnSpc>
              <a:spcPct val="90000"/>
            </a:lnSpc>
            <a:spcBef>
              <a:spcPct val="0"/>
            </a:spcBef>
            <a:spcAft>
              <a:spcPct val="35000"/>
            </a:spcAft>
          </a:pPr>
          <a:r>
            <a:rPr lang="es-CO" sz="6000" kern="1200" dirty="0" smtClean="0"/>
            <a:t>Hepatitis B</a:t>
          </a:r>
          <a:endParaRPr lang="es-CO" sz="6000" kern="1200" dirty="0"/>
        </a:p>
      </dsp:txBody>
      <dsp:txXfrm>
        <a:off x="103992" y="104045"/>
        <a:ext cx="3577632" cy="1922311"/>
      </dsp:txXfrm>
    </dsp:sp>
    <dsp:sp modelId="{A5807FB0-2B2C-456D-BC0E-BC33BFFCB88B}">
      <dsp:nvSpPr>
        <dsp:cNvPr id="0" name=""/>
        <dsp:cNvSpPr/>
      </dsp:nvSpPr>
      <dsp:spPr>
        <a:xfrm rot="5400000">
          <a:off x="6298489" y="-62980"/>
          <a:ext cx="1704236" cy="6729984"/>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a:lnSpc>
              <a:spcPct val="90000"/>
            </a:lnSpc>
            <a:spcBef>
              <a:spcPct val="0"/>
            </a:spcBef>
            <a:spcAft>
              <a:spcPct val="15000"/>
            </a:spcAft>
            <a:buChar char="••"/>
          </a:pPr>
          <a:r>
            <a:rPr lang="es-CO" sz="1700" kern="1200" smtClean="0"/>
            <a:t>SIEMPRE está indicada en todos los casos de asalto sexual que consultan dentro de las primeras 72 horas después de la agresión</a:t>
          </a:r>
          <a:endParaRPr lang="es-CO" sz="1700" kern="1200"/>
        </a:p>
        <a:p>
          <a:pPr marL="171450" lvl="1" indent="-171450" algn="l" defTabSz="755650" rtl="0">
            <a:lnSpc>
              <a:spcPct val="90000"/>
            </a:lnSpc>
            <a:spcBef>
              <a:spcPct val="0"/>
            </a:spcBef>
            <a:spcAft>
              <a:spcPct val="15000"/>
            </a:spcAft>
            <a:buChar char="••"/>
          </a:pPr>
          <a:r>
            <a:rPr lang="es-CO" sz="1700" kern="1200" smtClean="0"/>
            <a:t>Clasificación del Riesgo para VIH/Sida para decidir suministro de Profilaxis en casos de abuso sexual crónico o que consultan en las 72 horas posteriores</a:t>
          </a:r>
          <a:endParaRPr lang="es-CO" sz="1700" kern="1200"/>
        </a:p>
      </dsp:txBody>
      <dsp:txXfrm rot="-5400000">
        <a:off x="3785615" y="2533088"/>
        <a:ext cx="6646790" cy="1537848"/>
      </dsp:txXfrm>
    </dsp:sp>
    <dsp:sp modelId="{A7E4CB94-0410-4814-853E-A0278E67F776}">
      <dsp:nvSpPr>
        <dsp:cNvPr id="0" name=""/>
        <dsp:cNvSpPr/>
      </dsp:nvSpPr>
      <dsp:spPr>
        <a:xfrm>
          <a:off x="0" y="2236863"/>
          <a:ext cx="3785616" cy="213029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114300" rIns="228600" bIns="114300" numCol="1" spcCol="1270" anchor="ctr" anchorCtr="0">
          <a:noAutofit/>
        </a:bodyPr>
        <a:lstStyle/>
        <a:p>
          <a:pPr lvl="0" algn="ctr" defTabSz="2667000" rtl="0">
            <a:lnSpc>
              <a:spcPct val="90000"/>
            </a:lnSpc>
            <a:spcBef>
              <a:spcPct val="0"/>
            </a:spcBef>
            <a:spcAft>
              <a:spcPct val="35000"/>
            </a:spcAft>
          </a:pPr>
          <a:r>
            <a:rPr lang="es-CO" sz="6000" kern="1200" smtClean="0"/>
            <a:t>VIH</a:t>
          </a:r>
          <a:endParaRPr lang="es-CO" sz="6000" kern="1200"/>
        </a:p>
      </dsp:txBody>
      <dsp:txXfrm>
        <a:off x="103992" y="2340855"/>
        <a:ext cx="3577632" cy="19223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E56BD9-4A0C-4ECE-A3B6-04A31AA3161B}">
      <dsp:nvSpPr>
        <dsp:cNvPr id="0" name=""/>
        <dsp:cNvSpPr/>
      </dsp:nvSpPr>
      <dsp:spPr>
        <a:xfrm>
          <a:off x="0" y="0"/>
          <a:ext cx="102774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699CA1-EC89-4401-9F31-0EE4F663D4DF}">
      <dsp:nvSpPr>
        <dsp:cNvPr id="0" name=""/>
        <dsp:cNvSpPr/>
      </dsp:nvSpPr>
      <dsp:spPr>
        <a:xfrm>
          <a:off x="0" y="0"/>
          <a:ext cx="10277474" cy="1084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s-CO" sz="2100" kern="1200" dirty="0" smtClean="0">
              <a:solidFill>
                <a:srgbClr val="002060"/>
              </a:solidFill>
            </a:rPr>
            <a:t>En todo caso de violencia sexual que involucre riesgo potencial de embarazo y que consulte durante las primeras 72 horas luego de la agresión sexual</a:t>
          </a:r>
          <a:endParaRPr lang="es-CO" sz="2100" kern="1200" dirty="0">
            <a:solidFill>
              <a:srgbClr val="002060"/>
            </a:solidFill>
          </a:endParaRPr>
        </a:p>
      </dsp:txBody>
      <dsp:txXfrm>
        <a:off x="0" y="0"/>
        <a:ext cx="10277474" cy="1084659"/>
      </dsp:txXfrm>
    </dsp:sp>
    <dsp:sp modelId="{5A242E42-758A-45F7-B524-923442C94C3A}">
      <dsp:nvSpPr>
        <dsp:cNvPr id="0" name=""/>
        <dsp:cNvSpPr/>
      </dsp:nvSpPr>
      <dsp:spPr>
        <a:xfrm>
          <a:off x="0" y="1084659"/>
          <a:ext cx="102774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72F133-B239-4041-9711-8BE758869DEF}">
      <dsp:nvSpPr>
        <dsp:cNvPr id="0" name=""/>
        <dsp:cNvSpPr/>
      </dsp:nvSpPr>
      <dsp:spPr>
        <a:xfrm>
          <a:off x="0" y="1084659"/>
          <a:ext cx="10277474" cy="1084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s-CO" sz="2100" kern="1200" dirty="0" smtClean="0">
              <a:solidFill>
                <a:srgbClr val="002060"/>
              </a:solidFill>
            </a:rPr>
            <a:t>No hay ningún daño reportado en la mujer, o el feto, durante el embarazo, si se usan anticonceptivos de emergencia en mujeres que ya están embarazadas</a:t>
          </a:r>
          <a:endParaRPr lang="es-CO" sz="2100" kern="1200" dirty="0">
            <a:solidFill>
              <a:srgbClr val="002060"/>
            </a:solidFill>
          </a:endParaRPr>
        </a:p>
      </dsp:txBody>
      <dsp:txXfrm>
        <a:off x="0" y="1084659"/>
        <a:ext cx="10277474" cy="1084659"/>
      </dsp:txXfrm>
    </dsp:sp>
    <dsp:sp modelId="{9E3717F2-F5D3-468B-8E2C-5D6588D2446D}">
      <dsp:nvSpPr>
        <dsp:cNvPr id="0" name=""/>
        <dsp:cNvSpPr/>
      </dsp:nvSpPr>
      <dsp:spPr>
        <a:xfrm>
          <a:off x="0" y="2169319"/>
          <a:ext cx="102774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E6FF4-08EB-4087-AEC8-335F99B38286}">
      <dsp:nvSpPr>
        <dsp:cNvPr id="0" name=""/>
        <dsp:cNvSpPr/>
      </dsp:nvSpPr>
      <dsp:spPr>
        <a:xfrm>
          <a:off x="0" y="2169318"/>
          <a:ext cx="10277474" cy="1084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s-CO" sz="2100" kern="1200" dirty="0" smtClean="0">
              <a:solidFill>
                <a:srgbClr val="002060"/>
              </a:solidFill>
            </a:rPr>
            <a:t>Administrar </a:t>
          </a:r>
          <a:r>
            <a:rPr lang="es-CO" sz="2100" kern="1200" dirty="0" err="1" smtClean="0">
              <a:solidFill>
                <a:srgbClr val="002060"/>
              </a:solidFill>
            </a:rPr>
            <a:t>Levonorgestrel</a:t>
          </a:r>
          <a:r>
            <a:rPr lang="es-CO" sz="2100" kern="1200" dirty="0" smtClean="0">
              <a:solidFill>
                <a:srgbClr val="002060"/>
              </a:solidFill>
            </a:rPr>
            <a:t> en la dosis de 1500 microgramos (dos tabletas juntas). // método </a:t>
          </a:r>
          <a:r>
            <a:rPr lang="es-CO" sz="2100" kern="1200" dirty="0" err="1" smtClean="0">
              <a:solidFill>
                <a:srgbClr val="002060"/>
              </a:solidFill>
            </a:rPr>
            <a:t>Yuspe</a:t>
          </a:r>
          <a:r>
            <a:rPr lang="es-CO" sz="2100" kern="1200" dirty="0" smtClean="0">
              <a:solidFill>
                <a:srgbClr val="002060"/>
              </a:solidFill>
            </a:rPr>
            <a:t> 250 </a:t>
          </a:r>
          <a:r>
            <a:rPr lang="es-CO" sz="2100" kern="1200" dirty="0" err="1" smtClean="0">
              <a:solidFill>
                <a:srgbClr val="002060"/>
              </a:solidFill>
            </a:rPr>
            <a:t>Ug</a:t>
          </a:r>
          <a:r>
            <a:rPr lang="es-CO" sz="2100" kern="1200" dirty="0" smtClean="0">
              <a:solidFill>
                <a:srgbClr val="002060"/>
              </a:solidFill>
            </a:rPr>
            <a:t> de </a:t>
          </a:r>
          <a:r>
            <a:rPr lang="es-CO" sz="2100" kern="1200" dirty="0" err="1" smtClean="0">
              <a:solidFill>
                <a:srgbClr val="002060"/>
              </a:solidFill>
            </a:rPr>
            <a:t>Levonorgestrel</a:t>
          </a:r>
          <a:r>
            <a:rPr lang="es-CO" sz="2100" kern="1200" dirty="0" smtClean="0">
              <a:solidFill>
                <a:srgbClr val="002060"/>
              </a:solidFill>
            </a:rPr>
            <a:t> y 50 </a:t>
          </a:r>
          <a:r>
            <a:rPr lang="es-CO" sz="2100" kern="1200" dirty="0" err="1" smtClean="0">
              <a:solidFill>
                <a:srgbClr val="002060"/>
              </a:solidFill>
            </a:rPr>
            <a:t>Ug</a:t>
          </a:r>
          <a:r>
            <a:rPr lang="es-CO" sz="2100" kern="1200" dirty="0" smtClean="0">
              <a:solidFill>
                <a:srgbClr val="002060"/>
              </a:solidFill>
            </a:rPr>
            <a:t> de </a:t>
          </a:r>
          <a:r>
            <a:rPr lang="es-CO" sz="2100" kern="1200" dirty="0" err="1" smtClean="0">
              <a:solidFill>
                <a:srgbClr val="002060"/>
              </a:solidFill>
            </a:rPr>
            <a:t>Etinilestradiol</a:t>
          </a:r>
          <a:r>
            <a:rPr lang="es-CO" sz="2100" kern="1200" dirty="0" smtClean="0">
              <a:solidFill>
                <a:srgbClr val="002060"/>
              </a:solidFill>
            </a:rPr>
            <a:t> x 2 cada 12 horas (2 dosis)</a:t>
          </a:r>
          <a:endParaRPr lang="es-CO" sz="2100" kern="1200" dirty="0">
            <a:solidFill>
              <a:srgbClr val="002060"/>
            </a:solidFill>
          </a:endParaRPr>
        </a:p>
      </dsp:txBody>
      <dsp:txXfrm>
        <a:off x="0" y="2169318"/>
        <a:ext cx="10277474" cy="1084659"/>
      </dsp:txXfrm>
    </dsp:sp>
    <dsp:sp modelId="{ECD90260-1574-4988-A3D7-81CCC5A48D41}">
      <dsp:nvSpPr>
        <dsp:cNvPr id="0" name=""/>
        <dsp:cNvSpPr/>
      </dsp:nvSpPr>
      <dsp:spPr>
        <a:xfrm>
          <a:off x="0" y="3253978"/>
          <a:ext cx="102774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EF1783-015B-450B-883B-821A5D331558}">
      <dsp:nvSpPr>
        <dsp:cNvPr id="0" name=""/>
        <dsp:cNvSpPr/>
      </dsp:nvSpPr>
      <dsp:spPr>
        <a:xfrm>
          <a:off x="0" y="3253978"/>
          <a:ext cx="10277474" cy="1084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es-CO" sz="2100" kern="1200" dirty="0" smtClean="0">
              <a:solidFill>
                <a:srgbClr val="002060"/>
              </a:solidFill>
            </a:rPr>
            <a:t>Realizar seguimiento al mes</a:t>
          </a:r>
          <a:endParaRPr lang="es-CO" sz="2100" kern="1200" dirty="0">
            <a:solidFill>
              <a:srgbClr val="002060"/>
            </a:solidFill>
          </a:endParaRPr>
        </a:p>
      </dsp:txBody>
      <dsp:txXfrm>
        <a:off x="0" y="3253978"/>
        <a:ext cx="10277474" cy="108465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0A2A3D4-77DD-485F-8A69-45E92E1B52D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 xmlns:a16="http://schemas.microsoft.com/office/drawing/2014/main" id="{7B404C85-BACC-491D-B787-77C2ACAC84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 xmlns:a16="http://schemas.microsoft.com/office/drawing/2014/main" id="{C3B5144E-3F46-4458-9B76-B9D9A859D008}"/>
              </a:ext>
            </a:extLst>
          </p:cNvPr>
          <p:cNvSpPr>
            <a:spLocks noGrp="1"/>
          </p:cNvSpPr>
          <p:nvPr>
            <p:ph type="dt" sz="half" idx="10"/>
          </p:nvPr>
        </p:nvSpPr>
        <p:spPr/>
        <p:txBody>
          <a:bodyPr/>
          <a:lstStyle/>
          <a:p>
            <a:fld id="{7A455A47-865E-4CE1-91CA-BC86FD2552EE}" type="datetimeFigureOut">
              <a:rPr lang="es-CO" smtClean="0"/>
              <a:t>18/09/2023</a:t>
            </a:fld>
            <a:endParaRPr lang="es-CO" dirty="0"/>
          </a:p>
        </p:txBody>
      </p:sp>
      <p:sp>
        <p:nvSpPr>
          <p:cNvPr id="5" name="Marcador de pie de página 4">
            <a:extLst>
              <a:ext uri="{FF2B5EF4-FFF2-40B4-BE49-F238E27FC236}">
                <a16:creationId xmlns="" xmlns:a16="http://schemas.microsoft.com/office/drawing/2014/main" id="{D96F0FDC-F16D-44CA-9D76-7249E7F5586D}"/>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 xmlns:a16="http://schemas.microsoft.com/office/drawing/2014/main" id="{04611D01-0C6E-4704-8C88-1CDD78F0545E}"/>
              </a:ext>
            </a:extLst>
          </p:cNvPr>
          <p:cNvSpPr>
            <a:spLocks noGrp="1"/>
          </p:cNvSpPr>
          <p:nvPr>
            <p:ph type="sldNum" sz="quarter" idx="12"/>
          </p:nvPr>
        </p:nvSpPr>
        <p:spPr/>
        <p:txBody>
          <a:bodyPr/>
          <a:lstStyle/>
          <a:p>
            <a:fld id="{32A60F35-FD02-4B13-8F67-C841E09E60C9}" type="slidenum">
              <a:rPr lang="es-CO" smtClean="0"/>
              <a:t>‹Nº›</a:t>
            </a:fld>
            <a:endParaRPr lang="es-CO" dirty="0"/>
          </a:p>
        </p:txBody>
      </p:sp>
    </p:spTree>
    <p:extLst>
      <p:ext uri="{BB962C8B-B14F-4D97-AF65-F5344CB8AC3E}">
        <p14:creationId xmlns:p14="http://schemas.microsoft.com/office/powerpoint/2010/main" val="3834594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55DEFA9-5A28-40DD-83E5-45F59DD3568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 xmlns:a16="http://schemas.microsoft.com/office/drawing/2014/main" id="{864B6831-F307-423F-87FF-D81D68AC213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442F39D9-9137-44B0-BC81-E6132FB95EB5}"/>
              </a:ext>
            </a:extLst>
          </p:cNvPr>
          <p:cNvSpPr>
            <a:spLocks noGrp="1"/>
          </p:cNvSpPr>
          <p:nvPr>
            <p:ph type="dt" sz="half" idx="10"/>
          </p:nvPr>
        </p:nvSpPr>
        <p:spPr/>
        <p:txBody>
          <a:bodyPr/>
          <a:lstStyle/>
          <a:p>
            <a:fld id="{7A455A47-865E-4CE1-91CA-BC86FD2552EE}" type="datetimeFigureOut">
              <a:rPr lang="es-CO" smtClean="0"/>
              <a:t>18/09/2023</a:t>
            </a:fld>
            <a:endParaRPr lang="es-CO" dirty="0"/>
          </a:p>
        </p:txBody>
      </p:sp>
      <p:sp>
        <p:nvSpPr>
          <p:cNvPr id="5" name="Marcador de pie de página 4">
            <a:extLst>
              <a:ext uri="{FF2B5EF4-FFF2-40B4-BE49-F238E27FC236}">
                <a16:creationId xmlns="" xmlns:a16="http://schemas.microsoft.com/office/drawing/2014/main" id="{8AF15368-D5E6-4DB2-80EB-4F4DA53BF63E}"/>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 xmlns:a16="http://schemas.microsoft.com/office/drawing/2014/main" id="{886A9A58-2358-4075-8C42-94D8841C5E1B}"/>
              </a:ext>
            </a:extLst>
          </p:cNvPr>
          <p:cNvSpPr>
            <a:spLocks noGrp="1"/>
          </p:cNvSpPr>
          <p:nvPr>
            <p:ph type="sldNum" sz="quarter" idx="12"/>
          </p:nvPr>
        </p:nvSpPr>
        <p:spPr/>
        <p:txBody>
          <a:bodyPr/>
          <a:lstStyle/>
          <a:p>
            <a:fld id="{32A60F35-FD02-4B13-8F67-C841E09E60C9}" type="slidenum">
              <a:rPr lang="es-CO" smtClean="0"/>
              <a:t>‹Nº›</a:t>
            </a:fld>
            <a:endParaRPr lang="es-CO" dirty="0"/>
          </a:p>
        </p:txBody>
      </p:sp>
    </p:spTree>
    <p:extLst>
      <p:ext uri="{BB962C8B-B14F-4D97-AF65-F5344CB8AC3E}">
        <p14:creationId xmlns:p14="http://schemas.microsoft.com/office/powerpoint/2010/main" val="267585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0FDF8AB-8429-4387-9F21-3F311C1AC44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 xmlns:a16="http://schemas.microsoft.com/office/drawing/2014/main" id="{D7512EE2-05CC-45AC-AFA4-3150D84151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 xmlns:a16="http://schemas.microsoft.com/office/drawing/2014/main" id="{EEE1BF1C-2AAC-400E-832C-C4F6FAA330C7}"/>
              </a:ext>
            </a:extLst>
          </p:cNvPr>
          <p:cNvSpPr>
            <a:spLocks noGrp="1"/>
          </p:cNvSpPr>
          <p:nvPr>
            <p:ph type="dt" sz="half" idx="10"/>
          </p:nvPr>
        </p:nvSpPr>
        <p:spPr/>
        <p:txBody>
          <a:bodyPr/>
          <a:lstStyle/>
          <a:p>
            <a:fld id="{7A455A47-865E-4CE1-91CA-BC86FD2552EE}" type="datetimeFigureOut">
              <a:rPr lang="es-CO" smtClean="0"/>
              <a:t>18/09/2023</a:t>
            </a:fld>
            <a:endParaRPr lang="es-CO" dirty="0"/>
          </a:p>
        </p:txBody>
      </p:sp>
      <p:sp>
        <p:nvSpPr>
          <p:cNvPr id="5" name="Marcador de pie de página 4">
            <a:extLst>
              <a:ext uri="{FF2B5EF4-FFF2-40B4-BE49-F238E27FC236}">
                <a16:creationId xmlns="" xmlns:a16="http://schemas.microsoft.com/office/drawing/2014/main" id="{5D1DE5EA-1732-463B-9B7C-2E33CA3E4429}"/>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 xmlns:a16="http://schemas.microsoft.com/office/drawing/2014/main" id="{24846C93-7085-46E6-94FE-04EC3F0FB455}"/>
              </a:ext>
            </a:extLst>
          </p:cNvPr>
          <p:cNvSpPr>
            <a:spLocks noGrp="1"/>
          </p:cNvSpPr>
          <p:nvPr>
            <p:ph type="sldNum" sz="quarter" idx="12"/>
          </p:nvPr>
        </p:nvSpPr>
        <p:spPr/>
        <p:txBody>
          <a:bodyPr/>
          <a:lstStyle/>
          <a:p>
            <a:fld id="{32A60F35-FD02-4B13-8F67-C841E09E60C9}" type="slidenum">
              <a:rPr lang="es-CO" smtClean="0"/>
              <a:t>‹Nº›</a:t>
            </a:fld>
            <a:endParaRPr lang="es-CO" dirty="0"/>
          </a:p>
        </p:txBody>
      </p:sp>
    </p:spTree>
    <p:extLst>
      <p:ext uri="{BB962C8B-B14F-4D97-AF65-F5344CB8AC3E}">
        <p14:creationId xmlns:p14="http://schemas.microsoft.com/office/powerpoint/2010/main" val="841198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EB46118-DA5B-4C4E-A76F-A7A3F0E507A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 xmlns:a16="http://schemas.microsoft.com/office/drawing/2014/main" id="{6259AA0B-F208-4A97-8C5E-49302EF8BD8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 xmlns:a16="http://schemas.microsoft.com/office/drawing/2014/main" id="{0DCC5DD5-3DDC-4969-B76A-F982E4136E9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 xmlns:a16="http://schemas.microsoft.com/office/drawing/2014/main" id="{64DA5663-A83B-4F37-B991-D0CD6A3797E3}"/>
              </a:ext>
            </a:extLst>
          </p:cNvPr>
          <p:cNvSpPr>
            <a:spLocks noGrp="1"/>
          </p:cNvSpPr>
          <p:nvPr>
            <p:ph type="dt" sz="half" idx="10"/>
          </p:nvPr>
        </p:nvSpPr>
        <p:spPr/>
        <p:txBody>
          <a:bodyPr/>
          <a:lstStyle/>
          <a:p>
            <a:fld id="{7A455A47-865E-4CE1-91CA-BC86FD2552EE}" type="datetimeFigureOut">
              <a:rPr lang="es-CO" smtClean="0"/>
              <a:t>18/09/2023</a:t>
            </a:fld>
            <a:endParaRPr lang="es-CO" dirty="0"/>
          </a:p>
        </p:txBody>
      </p:sp>
      <p:sp>
        <p:nvSpPr>
          <p:cNvPr id="6" name="Marcador de pie de página 5">
            <a:extLst>
              <a:ext uri="{FF2B5EF4-FFF2-40B4-BE49-F238E27FC236}">
                <a16:creationId xmlns="" xmlns:a16="http://schemas.microsoft.com/office/drawing/2014/main" id="{08EB77A4-8502-4A3B-805B-D21D2EF978AD}"/>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 xmlns:a16="http://schemas.microsoft.com/office/drawing/2014/main" id="{6D175314-7E77-44A7-A148-93342F040FB2}"/>
              </a:ext>
            </a:extLst>
          </p:cNvPr>
          <p:cNvSpPr>
            <a:spLocks noGrp="1"/>
          </p:cNvSpPr>
          <p:nvPr>
            <p:ph type="sldNum" sz="quarter" idx="12"/>
          </p:nvPr>
        </p:nvSpPr>
        <p:spPr/>
        <p:txBody>
          <a:bodyPr/>
          <a:lstStyle/>
          <a:p>
            <a:fld id="{32A60F35-FD02-4B13-8F67-C841E09E60C9}" type="slidenum">
              <a:rPr lang="es-CO" smtClean="0"/>
              <a:t>‹Nº›</a:t>
            </a:fld>
            <a:endParaRPr lang="es-CO" dirty="0"/>
          </a:p>
        </p:txBody>
      </p:sp>
    </p:spTree>
    <p:extLst>
      <p:ext uri="{BB962C8B-B14F-4D97-AF65-F5344CB8AC3E}">
        <p14:creationId xmlns:p14="http://schemas.microsoft.com/office/powerpoint/2010/main" val="2953938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7C848CD2-D21E-48F2-A45A-8939FA03DE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 xmlns:a16="http://schemas.microsoft.com/office/drawing/2014/main" id="{E744E81D-98D0-4A58-AC8B-F0703EA2F6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 xmlns:a16="http://schemas.microsoft.com/office/drawing/2014/main" id="{D77D5619-0D69-4A62-AEEE-549EC8867E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 xmlns:a16="http://schemas.microsoft.com/office/drawing/2014/main" id="{A2056F1B-DEE8-4468-8F12-E9EDA8AEC3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 xmlns:a16="http://schemas.microsoft.com/office/drawing/2014/main" id="{FDBF0D4A-00EC-45DD-A0F5-BA37D0550A9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 xmlns:a16="http://schemas.microsoft.com/office/drawing/2014/main" id="{A1F23EAF-51D9-4A86-BF36-10D9F63FCF2C}"/>
              </a:ext>
            </a:extLst>
          </p:cNvPr>
          <p:cNvSpPr>
            <a:spLocks noGrp="1"/>
          </p:cNvSpPr>
          <p:nvPr>
            <p:ph type="dt" sz="half" idx="10"/>
          </p:nvPr>
        </p:nvSpPr>
        <p:spPr/>
        <p:txBody>
          <a:bodyPr/>
          <a:lstStyle/>
          <a:p>
            <a:fld id="{7A455A47-865E-4CE1-91CA-BC86FD2552EE}" type="datetimeFigureOut">
              <a:rPr lang="es-CO" smtClean="0"/>
              <a:t>18/09/2023</a:t>
            </a:fld>
            <a:endParaRPr lang="es-CO" dirty="0"/>
          </a:p>
        </p:txBody>
      </p:sp>
      <p:sp>
        <p:nvSpPr>
          <p:cNvPr id="8" name="Marcador de pie de página 7">
            <a:extLst>
              <a:ext uri="{FF2B5EF4-FFF2-40B4-BE49-F238E27FC236}">
                <a16:creationId xmlns="" xmlns:a16="http://schemas.microsoft.com/office/drawing/2014/main" id="{92880512-3947-495B-8B6A-34D0674901C8}"/>
              </a:ext>
            </a:extLst>
          </p:cNvPr>
          <p:cNvSpPr>
            <a:spLocks noGrp="1"/>
          </p:cNvSpPr>
          <p:nvPr>
            <p:ph type="ftr" sz="quarter" idx="11"/>
          </p:nvPr>
        </p:nvSpPr>
        <p:spPr/>
        <p:txBody>
          <a:bodyPr/>
          <a:lstStyle/>
          <a:p>
            <a:endParaRPr lang="es-CO" dirty="0"/>
          </a:p>
        </p:txBody>
      </p:sp>
      <p:sp>
        <p:nvSpPr>
          <p:cNvPr id="9" name="Marcador de número de diapositiva 8">
            <a:extLst>
              <a:ext uri="{FF2B5EF4-FFF2-40B4-BE49-F238E27FC236}">
                <a16:creationId xmlns="" xmlns:a16="http://schemas.microsoft.com/office/drawing/2014/main" id="{0E15EC79-CDBA-4CE7-8FCE-DAA08F5EBBD2}"/>
              </a:ext>
            </a:extLst>
          </p:cNvPr>
          <p:cNvSpPr>
            <a:spLocks noGrp="1"/>
          </p:cNvSpPr>
          <p:nvPr>
            <p:ph type="sldNum" sz="quarter" idx="12"/>
          </p:nvPr>
        </p:nvSpPr>
        <p:spPr/>
        <p:txBody>
          <a:bodyPr/>
          <a:lstStyle/>
          <a:p>
            <a:fld id="{32A60F35-FD02-4B13-8F67-C841E09E60C9}" type="slidenum">
              <a:rPr lang="es-CO" smtClean="0"/>
              <a:t>‹Nº›</a:t>
            </a:fld>
            <a:endParaRPr lang="es-CO" dirty="0"/>
          </a:p>
        </p:txBody>
      </p:sp>
    </p:spTree>
    <p:extLst>
      <p:ext uri="{BB962C8B-B14F-4D97-AF65-F5344CB8AC3E}">
        <p14:creationId xmlns:p14="http://schemas.microsoft.com/office/powerpoint/2010/main" val="2866873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A177596-583B-4C90-A8D9-ABA74F95573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 xmlns:a16="http://schemas.microsoft.com/office/drawing/2014/main" id="{2C3C65AA-9343-4473-98CA-E94C7A30B758}"/>
              </a:ext>
            </a:extLst>
          </p:cNvPr>
          <p:cNvSpPr>
            <a:spLocks noGrp="1"/>
          </p:cNvSpPr>
          <p:nvPr>
            <p:ph type="dt" sz="half" idx="10"/>
          </p:nvPr>
        </p:nvSpPr>
        <p:spPr/>
        <p:txBody>
          <a:bodyPr/>
          <a:lstStyle/>
          <a:p>
            <a:fld id="{7A455A47-865E-4CE1-91CA-BC86FD2552EE}" type="datetimeFigureOut">
              <a:rPr lang="es-CO" smtClean="0"/>
              <a:t>18/09/2023</a:t>
            </a:fld>
            <a:endParaRPr lang="es-CO" dirty="0"/>
          </a:p>
        </p:txBody>
      </p:sp>
      <p:sp>
        <p:nvSpPr>
          <p:cNvPr id="4" name="Marcador de pie de página 3">
            <a:extLst>
              <a:ext uri="{FF2B5EF4-FFF2-40B4-BE49-F238E27FC236}">
                <a16:creationId xmlns="" xmlns:a16="http://schemas.microsoft.com/office/drawing/2014/main" id="{5529685B-28AC-4591-86BE-6502BF1D62F2}"/>
              </a:ext>
            </a:extLst>
          </p:cNvPr>
          <p:cNvSpPr>
            <a:spLocks noGrp="1"/>
          </p:cNvSpPr>
          <p:nvPr>
            <p:ph type="ftr" sz="quarter" idx="11"/>
          </p:nvPr>
        </p:nvSpPr>
        <p:spPr/>
        <p:txBody>
          <a:bodyPr/>
          <a:lstStyle/>
          <a:p>
            <a:endParaRPr lang="es-CO" dirty="0"/>
          </a:p>
        </p:txBody>
      </p:sp>
      <p:sp>
        <p:nvSpPr>
          <p:cNvPr id="5" name="Marcador de número de diapositiva 4">
            <a:extLst>
              <a:ext uri="{FF2B5EF4-FFF2-40B4-BE49-F238E27FC236}">
                <a16:creationId xmlns="" xmlns:a16="http://schemas.microsoft.com/office/drawing/2014/main" id="{C8230E97-13D6-4114-90DA-96ADEE0D1BF2}"/>
              </a:ext>
            </a:extLst>
          </p:cNvPr>
          <p:cNvSpPr>
            <a:spLocks noGrp="1"/>
          </p:cNvSpPr>
          <p:nvPr>
            <p:ph type="sldNum" sz="quarter" idx="12"/>
          </p:nvPr>
        </p:nvSpPr>
        <p:spPr/>
        <p:txBody>
          <a:bodyPr/>
          <a:lstStyle/>
          <a:p>
            <a:fld id="{32A60F35-FD02-4B13-8F67-C841E09E60C9}" type="slidenum">
              <a:rPr lang="es-CO" smtClean="0"/>
              <a:t>‹Nº›</a:t>
            </a:fld>
            <a:endParaRPr lang="es-CO" dirty="0"/>
          </a:p>
        </p:txBody>
      </p:sp>
    </p:spTree>
    <p:extLst>
      <p:ext uri="{BB962C8B-B14F-4D97-AF65-F5344CB8AC3E}">
        <p14:creationId xmlns:p14="http://schemas.microsoft.com/office/powerpoint/2010/main" val="2238582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8F1103FC-1DAC-4FEA-8613-238E17200593}"/>
              </a:ext>
            </a:extLst>
          </p:cNvPr>
          <p:cNvSpPr>
            <a:spLocks noGrp="1"/>
          </p:cNvSpPr>
          <p:nvPr>
            <p:ph type="dt" sz="half" idx="10"/>
          </p:nvPr>
        </p:nvSpPr>
        <p:spPr/>
        <p:txBody>
          <a:bodyPr/>
          <a:lstStyle/>
          <a:p>
            <a:fld id="{7A455A47-865E-4CE1-91CA-BC86FD2552EE}" type="datetimeFigureOut">
              <a:rPr lang="es-CO" smtClean="0"/>
              <a:t>18/09/2023</a:t>
            </a:fld>
            <a:endParaRPr lang="es-CO" dirty="0"/>
          </a:p>
        </p:txBody>
      </p:sp>
      <p:sp>
        <p:nvSpPr>
          <p:cNvPr id="3" name="Marcador de pie de página 2">
            <a:extLst>
              <a:ext uri="{FF2B5EF4-FFF2-40B4-BE49-F238E27FC236}">
                <a16:creationId xmlns="" xmlns:a16="http://schemas.microsoft.com/office/drawing/2014/main" id="{EEA1991E-C6A5-4953-8752-0B984C29A9CF}"/>
              </a:ext>
            </a:extLst>
          </p:cNvPr>
          <p:cNvSpPr>
            <a:spLocks noGrp="1"/>
          </p:cNvSpPr>
          <p:nvPr>
            <p:ph type="ftr" sz="quarter" idx="11"/>
          </p:nvPr>
        </p:nvSpPr>
        <p:spPr/>
        <p:txBody>
          <a:bodyPr/>
          <a:lstStyle/>
          <a:p>
            <a:endParaRPr lang="es-CO" dirty="0"/>
          </a:p>
        </p:txBody>
      </p:sp>
      <p:sp>
        <p:nvSpPr>
          <p:cNvPr id="4" name="Marcador de número de diapositiva 3">
            <a:extLst>
              <a:ext uri="{FF2B5EF4-FFF2-40B4-BE49-F238E27FC236}">
                <a16:creationId xmlns="" xmlns:a16="http://schemas.microsoft.com/office/drawing/2014/main" id="{1F82DC38-FB2F-4AC9-AEDA-439D21F43DA3}"/>
              </a:ext>
            </a:extLst>
          </p:cNvPr>
          <p:cNvSpPr>
            <a:spLocks noGrp="1"/>
          </p:cNvSpPr>
          <p:nvPr>
            <p:ph type="sldNum" sz="quarter" idx="12"/>
          </p:nvPr>
        </p:nvSpPr>
        <p:spPr/>
        <p:txBody>
          <a:bodyPr/>
          <a:lstStyle/>
          <a:p>
            <a:fld id="{32A60F35-FD02-4B13-8F67-C841E09E60C9}" type="slidenum">
              <a:rPr lang="es-CO" smtClean="0"/>
              <a:t>‹Nº›</a:t>
            </a:fld>
            <a:endParaRPr lang="es-CO" dirty="0"/>
          </a:p>
        </p:txBody>
      </p:sp>
    </p:spTree>
    <p:extLst>
      <p:ext uri="{BB962C8B-B14F-4D97-AF65-F5344CB8AC3E}">
        <p14:creationId xmlns:p14="http://schemas.microsoft.com/office/powerpoint/2010/main" val="4023142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9DBF5DB-716A-47FA-9B0A-EB272C86F7B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 xmlns:a16="http://schemas.microsoft.com/office/drawing/2014/main" id="{4A4E7DFB-4E08-4F86-9067-9565515EFA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 xmlns:a16="http://schemas.microsoft.com/office/drawing/2014/main" id="{39A5E53B-B734-422B-9EF9-18DC89F26C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AC4430B3-FC6F-4E6E-B4C4-447C615ED77E}"/>
              </a:ext>
            </a:extLst>
          </p:cNvPr>
          <p:cNvSpPr>
            <a:spLocks noGrp="1"/>
          </p:cNvSpPr>
          <p:nvPr>
            <p:ph type="dt" sz="half" idx="10"/>
          </p:nvPr>
        </p:nvSpPr>
        <p:spPr/>
        <p:txBody>
          <a:bodyPr/>
          <a:lstStyle/>
          <a:p>
            <a:fld id="{7A455A47-865E-4CE1-91CA-BC86FD2552EE}" type="datetimeFigureOut">
              <a:rPr lang="es-CO" smtClean="0"/>
              <a:t>18/09/2023</a:t>
            </a:fld>
            <a:endParaRPr lang="es-CO" dirty="0"/>
          </a:p>
        </p:txBody>
      </p:sp>
      <p:sp>
        <p:nvSpPr>
          <p:cNvPr id="6" name="Marcador de pie de página 5">
            <a:extLst>
              <a:ext uri="{FF2B5EF4-FFF2-40B4-BE49-F238E27FC236}">
                <a16:creationId xmlns="" xmlns:a16="http://schemas.microsoft.com/office/drawing/2014/main" id="{6E82FBC6-5567-4ADE-B45C-328F1894C471}"/>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 xmlns:a16="http://schemas.microsoft.com/office/drawing/2014/main" id="{AEF27AFB-45EB-4A69-AEDC-1EF99CEF6CE2}"/>
              </a:ext>
            </a:extLst>
          </p:cNvPr>
          <p:cNvSpPr>
            <a:spLocks noGrp="1"/>
          </p:cNvSpPr>
          <p:nvPr>
            <p:ph type="sldNum" sz="quarter" idx="12"/>
          </p:nvPr>
        </p:nvSpPr>
        <p:spPr/>
        <p:txBody>
          <a:bodyPr/>
          <a:lstStyle/>
          <a:p>
            <a:fld id="{32A60F35-FD02-4B13-8F67-C841E09E60C9}" type="slidenum">
              <a:rPr lang="es-CO" smtClean="0"/>
              <a:t>‹Nº›</a:t>
            </a:fld>
            <a:endParaRPr lang="es-CO" dirty="0"/>
          </a:p>
        </p:txBody>
      </p:sp>
    </p:spTree>
    <p:extLst>
      <p:ext uri="{BB962C8B-B14F-4D97-AF65-F5344CB8AC3E}">
        <p14:creationId xmlns:p14="http://schemas.microsoft.com/office/powerpoint/2010/main" val="514229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5EECE3F-47BB-48D6-8775-B904F9EFBE0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 xmlns:a16="http://schemas.microsoft.com/office/drawing/2014/main" id="{901B6322-D6ED-4157-A847-A0CF71649E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Marcador de texto 3">
            <a:extLst>
              <a:ext uri="{FF2B5EF4-FFF2-40B4-BE49-F238E27FC236}">
                <a16:creationId xmlns="" xmlns:a16="http://schemas.microsoft.com/office/drawing/2014/main" id="{FEF21633-AEC8-4E17-9D33-B6578B0E39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88C8BC57-D42F-4754-A410-76A0CA112573}"/>
              </a:ext>
            </a:extLst>
          </p:cNvPr>
          <p:cNvSpPr>
            <a:spLocks noGrp="1"/>
          </p:cNvSpPr>
          <p:nvPr>
            <p:ph type="dt" sz="half" idx="10"/>
          </p:nvPr>
        </p:nvSpPr>
        <p:spPr/>
        <p:txBody>
          <a:bodyPr/>
          <a:lstStyle/>
          <a:p>
            <a:fld id="{7A455A47-865E-4CE1-91CA-BC86FD2552EE}" type="datetimeFigureOut">
              <a:rPr lang="es-CO" smtClean="0"/>
              <a:t>18/09/2023</a:t>
            </a:fld>
            <a:endParaRPr lang="es-CO" dirty="0"/>
          </a:p>
        </p:txBody>
      </p:sp>
      <p:sp>
        <p:nvSpPr>
          <p:cNvPr id="6" name="Marcador de pie de página 5">
            <a:extLst>
              <a:ext uri="{FF2B5EF4-FFF2-40B4-BE49-F238E27FC236}">
                <a16:creationId xmlns="" xmlns:a16="http://schemas.microsoft.com/office/drawing/2014/main" id="{2E6E21A3-9E68-43F7-B9C3-1C9D9A02CA1F}"/>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 xmlns:a16="http://schemas.microsoft.com/office/drawing/2014/main" id="{6D674F4B-4C3A-48D6-AFC4-B2DD05B50629}"/>
              </a:ext>
            </a:extLst>
          </p:cNvPr>
          <p:cNvSpPr>
            <a:spLocks noGrp="1"/>
          </p:cNvSpPr>
          <p:nvPr>
            <p:ph type="sldNum" sz="quarter" idx="12"/>
          </p:nvPr>
        </p:nvSpPr>
        <p:spPr/>
        <p:txBody>
          <a:bodyPr/>
          <a:lstStyle/>
          <a:p>
            <a:fld id="{32A60F35-FD02-4B13-8F67-C841E09E60C9}" type="slidenum">
              <a:rPr lang="es-CO" smtClean="0"/>
              <a:t>‹Nº›</a:t>
            </a:fld>
            <a:endParaRPr lang="es-CO" dirty="0"/>
          </a:p>
        </p:txBody>
      </p:sp>
    </p:spTree>
    <p:extLst>
      <p:ext uri="{BB962C8B-B14F-4D97-AF65-F5344CB8AC3E}">
        <p14:creationId xmlns:p14="http://schemas.microsoft.com/office/powerpoint/2010/main" val="2190474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F1ADD61-B4FF-402D-808A-696AF1821B9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 xmlns:a16="http://schemas.microsoft.com/office/drawing/2014/main" id="{9DF2F584-2BD6-4B62-8673-839BAF708B2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927D21D9-5118-4DC7-9B3D-B268AF493DAD}"/>
              </a:ext>
            </a:extLst>
          </p:cNvPr>
          <p:cNvSpPr>
            <a:spLocks noGrp="1"/>
          </p:cNvSpPr>
          <p:nvPr>
            <p:ph type="dt" sz="half" idx="10"/>
          </p:nvPr>
        </p:nvSpPr>
        <p:spPr/>
        <p:txBody>
          <a:bodyPr/>
          <a:lstStyle/>
          <a:p>
            <a:fld id="{7A455A47-865E-4CE1-91CA-BC86FD2552EE}" type="datetimeFigureOut">
              <a:rPr lang="es-CO" smtClean="0"/>
              <a:t>18/09/2023</a:t>
            </a:fld>
            <a:endParaRPr lang="es-CO" dirty="0"/>
          </a:p>
        </p:txBody>
      </p:sp>
      <p:sp>
        <p:nvSpPr>
          <p:cNvPr id="5" name="Marcador de pie de página 4">
            <a:extLst>
              <a:ext uri="{FF2B5EF4-FFF2-40B4-BE49-F238E27FC236}">
                <a16:creationId xmlns="" xmlns:a16="http://schemas.microsoft.com/office/drawing/2014/main" id="{9F044A46-07F8-4713-BC14-04DC349E7DEF}"/>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 xmlns:a16="http://schemas.microsoft.com/office/drawing/2014/main" id="{AF44AE45-3D81-44D6-B8F7-049EB17C5BC9}"/>
              </a:ext>
            </a:extLst>
          </p:cNvPr>
          <p:cNvSpPr>
            <a:spLocks noGrp="1"/>
          </p:cNvSpPr>
          <p:nvPr>
            <p:ph type="sldNum" sz="quarter" idx="12"/>
          </p:nvPr>
        </p:nvSpPr>
        <p:spPr/>
        <p:txBody>
          <a:bodyPr/>
          <a:lstStyle/>
          <a:p>
            <a:fld id="{32A60F35-FD02-4B13-8F67-C841E09E60C9}" type="slidenum">
              <a:rPr lang="es-CO" smtClean="0"/>
              <a:t>‹Nº›</a:t>
            </a:fld>
            <a:endParaRPr lang="es-CO" dirty="0"/>
          </a:p>
        </p:txBody>
      </p:sp>
    </p:spTree>
    <p:extLst>
      <p:ext uri="{BB962C8B-B14F-4D97-AF65-F5344CB8AC3E}">
        <p14:creationId xmlns:p14="http://schemas.microsoft.com/office/powerpoint/2010/main" val="158773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6A3E6E32-5755-4F3C-B57B-795517925B3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 xmlns:a16="http://schemas.microsoft.com/office/drawing/2014/main" id="{B45BAFCF-6BEC-4322-9288-D0EB87FC31E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E5FB5AE0-98CD-4513-9F23-81CC19658268}"/>
              </a:ext>
            </a:extLst>
          </p:cNvPr>
          <p:cNvSpPr>
            <a:spLocks noGrp="1"/>
          </p:cNvSpPr>
          <p:nvPr>
            <p:ph type="dt" sz="half" idx="10"/>
          </p:nvPr>
        </p:nvSpPr>
        <p:spPr/>
        <p:txBody>
          <a:bodyPr/>
          <a:lstStyle/>
          <a:p>
            <a:fld id="{7A455A47-865E-4CE1-91CA-BC86FD2552EE}" type="datetimeFigureOut">
              <a:rPr lang="es-CO" smtClean="0"/>
              <a:t>18/09/2023</a:t>
            </a:fld>
            <a:endParaRPr lang="es-CO" dirty="0"/>
          </a:p>
        </p:txBody>
      </p:sp>
      <p:sp>
        <p:nvSpPr>
          <p:cNvPr id="5" name="Marcador de pie de página 4">
            <a:extLst>
              <a:ext uri="{FF2B5EF4-FFF2-40B4-BE49-F238E27FC236}">
                <a16:creationId xmlns="" xmlns:a16="http://schemas.microsoft.com/office/drawing/2014/main" id="{4864AC81-DD7E-49D9-BB3D-FD071400CB3C}"/>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 xmlns:a16="http://schemas.microsoft.com/office/drawing/2014/main" id="{AD300D98-BCAD-4716-AE66-2F1877857C30}"/>
              </a:ext>
            </a:extLst>
          </p:cNvPr>
          <p:cNvSpPr>
            <a:spLocks noGrp="1"/>
          </p:cNvSpPr>
          <p:nvPr>
            <p:ph type="sldNum" sz="quarter" idx="12"/>
          </p:nvPr>
        </p:nvSpPr>
        <p:spPr/>
        <p:txBody>
          <a:bodyPr/>
          <a:lstStyle/>
          <a:p>
            <a:fld id="{32A60F35-FD02-4B13-8F67-C841E09E60C9}" type="slidenum">
              <a:rPr lang="es-CO" smtClean="0"/>
              <a:t>‹Nº›</a:t>
            </a:fld>
            <a:endParaRPr lang="es-CO" dirty="0"/>
          </a:p>
        </p:txBody>
      </p:sp>
    </p:spTree>
    <p:extLst>
      <p:ext uri="{BB962C8B-B14F-4D97-AF65-F5344CB8AC3E}">
        <p14:creationId xmlns:p14="http://schemas.microsoft.com/office/powerpoint/2010/main" val="1144502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A4584E81-3C2C-4947-88D7-EA900915B9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 xmlns:a16="http://schemas.microsoft.com/office/drawing/2014/main" id="{041A4D9D-CF3C-4A14-8764-DC2E2961F0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 xmlns:a16="http://schemas.microsoft.com/office/drawing/2014/main" id="{6FE49306-17CF-42A1-8255-C2CCE8BD05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455A47-865E-4CE1-91CA-BC86FD2552EE}" type="datetimeFigureOut">
              <a:rPr lang="es-CO" smtClean="0"/>
              <a:t>18/09/2023</a:t>
            </a:fld>
            <a:endParaRPr lang="es-CO" dirty="0"/>
          </a:p>
        </p:txBody>
      </p:sp>
      <p:sp>
        <p:nvSpPr>
          <p:cNvPr id="5" name="Marcador de pie de página 4">
            <a:extLst>
              <a:ext uri="{FF2B5EF4-FFF2-40B4-BE49-F238E27FC236}">
                <a16:creationId xmlns="" xmlns:a16="http://schemas.microsoft.com/office/drawing/2014/main" id="{60791001-8274-41A1-875F-3A5FBCB1CB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Marcador de número de diapositiva 5">
            <a:extLst>
              <a:ext uri="{FF2B5EF4-FFF2-40B4-BE49-F238E27FC236}">
                <a16:creationId xmlns="" xmlns:a16="http://schemas.microsoft.com/office/drawing/2014/main" id="{D2D4DC40-271B-49B3-92F5-04AE8BF446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60F35-FD02-4B13-8F67-C841E09E60C9}" type="slidenum">
              <a:rPr lang="es-CO" smtClean="0"/>
              <a:t>‹Nº›</a:t>
            </a:fld>
            <a:endParaRPr lang="es-CO" dirty="0"/>
          </a:p>
        </p:txBody>
      </p:sp>
    </p:spTree>
    <p:extLst>
      <p:ext uri="{BB962C8B-B14F-4D97-AF65-F5344CB8AC3E}">
        <p14:creationId xmlns:p14="http://schemas.microsoft.com/office/powerpoint/2010/main" val="694291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18.jpe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1.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5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 xmlns:a16="http://schemas.microsoft.com/office/drawing/2014/main" id="{DA9C06F2-4387-42BC-A699-CFC523520C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8028" y="2406071"/>
            <a:ext cx="3038566" cy="1508907"/>
          </a:xfrm>
          <a:prstGeom prst="rect">
            <a:avLst/>
          </a:prstGeom>
        </p:spPr>
      </p:pic>
      <p:pic>
        <p:nvPicPr>
          <p:cNvPr id="3" name="Imagen 2">
            <a:extLst>
              <a:ext uri="{FF2B5EF4-FFF2-40B4-BE49-F238E27FC236}">
                <a16:creationId xmlns="" xmlns:a16="http://schemas.microsoft.com/office/drawing/2014/main" id="{A83D7C17-B175-4D88-99E7-C78FF61913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256757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A4814BD5-C8F8-406A-9504-67B301AB67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6 Título">
            <a:extLst>
              <a:ext uri="{FF2B5EF4-FFF2-40B4-BE49-F238E27FC236}">
                <a16:creationId xmlns="" xmlns:a16="http://schemas.microsoft.com/office/drawing/2014/main" id="{E30241D5-1CAA-42B3-94EF-66FCF3F252B4}"/>
              </a:ext>
            </a:extLst>
          </p:cNvPr>
          <p:cNvSpPr>
            <a:spLocks noGrp="1"/>
          </p:cNvSpPr>
          <p:nvPr>
            <p:ph type="ctrTitle"/>
          </p:nvPr>
        </p:nvSpPr>
        <p:spPr>
          <a:xfrm>
            <a:off x="257175" y="2200274"/>
            <a:ext cx="11791950" cy="1571625"/>
          </a:xfrm>
        </p:spPr>
        <p:txBody>
          <a:bodyPr>
            <a:noAutofit/>
          </a:bodyPr>
          <a:lstStyle/>
          <a:p>
            <a:r>
              <a:rPr lang="es-ES" sz="4000" b="1" dirty="0" smtClean="0">
                <a:solidFill>
                  <a:schemeClr val="bg1"/>
                </a:solidFill>
              </a:rPr>
              <a:t>ATENCION A VICTIMAS DE VIOLENCIA DE GENERO</a:t>
            </a:r>
            <a:br>
              <a:rPr lang="es-ES" sz="4000" b="1" dirty="0" smtClean="0">
                <a:solidFill>
                  <a:schemeClr val="bg1"/>
                </a:solidFill>
              </a:rPr>
            </a:br>
            <a:r>
              <a:rPr lang="es-ES" sz="3200" b="1" dirty="0">
                <a:solidFill>
                  <a:schemeClr val="bg1"/>
                </a:solidFill>
              </a:rPr>
              <a:t/>
            </a:r>
            <a:br>
              <a:rPr lang="es-ES" sz="3200" b="1" dirty="0">
                <a:solidFill>
                  <a:schemeClr val="bg1"/>
                </a:solidFill>
              </a:rPr>
            </a:br>
            <a:endParaRPr lang="es-ES" sz="2800" dirty="0">
              <a:solidFill>
                <a:schemeClr val="bg1"/>
              </a:solidFill>
            </a:endParaRPr>
          </a:p>
        </p:txBody>
      </p:sp>
      <p:sp>
        <p:nvSpPr>
          <p:cNvPr id="6" name="3 Título">
            <a:extLst>
              <a:ext uri="{FF2B5EF4-FFF2-40B4-BE49-F238E27FC236}">
                <a16:creationId xmlns="" xmlns:a16="http://schemas.microsoft.com/office/drawing/2014/main" id="{48EA6D6A-74BE-4EF4-A5FE-FA99D7B2E2F6}"/>
              </a:ext>
            </a:extLst>
          </p:cNvPr>
          <p:cNvSpPr txBox="1">
            <a:spLocks/>
          </p:cNvSpPr>
          <p:nvPr/>
        </p:nvSpPr>
        <p:spPr bwMode="auto">
          <a:xfrm>
            <a:off x="3238500" y="5118494"/>
            <a:ext cx="5829300" cy="853679"/>
          </a:xfrm>
          <a:prstGeom prst="rect">
            <a:avLst/>
          </a:prstGeom>
          <a:noFill/>
          <a:ln w="9525">
            <a:noFill/>
            <a:miter lim="800000"/>
            <a:headEnd/>
            <a:tailEnd/>
          </a:ln>
        </p:spPr>
        <p:txBody>
          <a:bodyPr anchor="ctr">
            <a:normAutofit fontScale="97500"/>
          </a:bodyPr>
          <a:lstStyle/>
          <a:p>
            <a:pPr algn="ctr">
              <a:defRPr/>
            </a:pPr>
            <a:r>
              <a:rPr lang="es-MX" sz="1500" b="1" dirty="0" smtClean="0">
                <a:solidFill>
                  <a:schemeClr val="bg1"/>
                </a:solidFill>
                <a:latin typeface="Arial" panose="020B0604020202020204" pitchFamily="34" charset="0"/>
                <a:ea typeface="+mj-ea"/>
                <a:cs typeface="Arial" panose="020B0604020202020204" pitchFamily="34" charset="0"/>
              </a:rPr>
              <a:t>PS. CARMEN ELENA PAREDES BURBANO</a:t>
            </a:r>
            <a:endParaRPr lang="es-CO" sz="1500" b="1" dirty="0">
              <a:solidFill>
                <a:schemeClr val="bg1"/>
              </a:solidFill>
              <a:latin typeface="Arial" panose="020B0604020202020204" pitchFamily="34" charset="0"/>
              <a:ea typeface="+mj-ea"/>
              <a:cs typeface="Arial" panose="020B0604020202020204" pitchFamily="34" charset="0"/>
            </a:endParaRPr>
          </a:p>
          <a:p>
            <a:pPr algn="ctr">
              <a:defRPr/>
            </a:pPr>
            <a:r>
              <a:rPr lang="es-CO" sz="1500" b="1" dirty="0" smtClean="0">
                <a:solidFill>
                  <a:schemeClr val="bg1"/>
                </a:solidFill>
                <a:latin typeface="Arial" panose="020B0604020202020204" pitchFamily="34" charset="0"/>
                <a:ea typeface="+mj-ea"/>
                <a:cs typeface="Arial" panose="020B0604020202020204" pitchFamily="34" charset="0"/>
              </a:rPr>
              <a:t>DR. RAUL LEGARDA </a:t>
            </a:r>
          </a:p>
          <a:p>
            <a:pPr algn="ctr">
              <a:defRPr/>
            </a:pPr>
            <a:r>
              <a:rPr lang="es-CO" sz="1500" b="1" dirty="0" smtClean="0">
                <a:solidFill>
                  <a:schemeClr val="bg1"/>
                </a:solidFill>
                <a:latin typeface="Arial" panose="020B0604020202020204" pitchFamily="34" charset="0"/>
                <a:ea typeface="+mj-ea"/>
                <a:cs typeface="Arial" panose="020B0604020202020204" pitchFamily="34" charset="0"/>
              </a:rPr>
              <a:t>DR. VICTOR GUANGA </a:t>
            </a:r>
            <a:endParaRPr lang="es-CO" sz="2100" dirty="0">
              <a:solidFill>
                <a:schemeClr val="bg1"/>
              </a:solidFill>
              <a:latin typeface="Arial" panose="020B0604020202020204" pitchFamily="34" charset="0"/>
              <a:ea typeface="+mj-ea"/>
              <a:cs typeface="Arial" panose="020B0604020202020204" pitchFamily="34" charset="0"/>
            </a:endParaRPr>
          </a:p>
        </p:txBody>
      </p:sp>
      <p:sp>
        <p:nvSpPr>
          <p:cNvPr id="8" name="4 Subtítulo">
            <a:extLst>
              <a:ext uri="{FF2B5EF4-FFF2-40B4-BE49-F238E27FC236}">
                <a16:creationId xmlns="" xmlns:a16="http://schemas.microsoft.com/office/drawing/2014/main" id="{C9657E82-5419-4C22-889F-9D0EFAF8C2EE}"/>
              </a:ext>
            </a:extLst>
          </p:cNvPr>
          <p:cNvSpPr txBox="1">
            <a:spLocks/>
          </p:cNvSpPr>
          <p:nvPr/>
        </p:nvSpPr>
        <p:spPr bwMode="auto">
          <a:xfrm>
            <a:off x="3809608" y="6337739"/>
            <a:ext cx="4800600" cy="270272"/>
          </a:xfrm>
          <a:prstGeom prst="rect">
            <a:avLst/>
          </a:prstGeom>
          <a:noFill/>
          <a:ln w="9525">
            <a:noFill/>
            <a:miter lim="800000"/>
            <a:headEnd/>
            <a:tailEnd/>
          </a:ln>
        </p:spPr>
        <p:txBody>
          <a:bodyPr/>
          <a:lstStyle/>
          <a:p>
            <a:pPr algn="ctr">
              <a:spcBef>
                <a:spcPct val="20000"/>
              </a:spcBef>
              <a:buFont typeface="Arial" pitchFamily="34" charset="0"/>
              <a:buNone/>
            </a:pPr>
            <a:r>
              <a:rPr lang="es-CO" sz="1200" dirty="0" smtClean="0">
                <a:solidFill>
                  <a:schemeClr val="bg1"/>
                </a:solidFill>
                <a:latin typeface="Arial" panose="020B0604020202020204" pitchFamily="34" charset="0"/>
                <a:cs typeface="Arial" panose="020B0604020202020204" pitchFamily="34" charset="0"/>
              </a:rPr>
              <a:t>LIDER SALUD MENTAL </a:t>
            </a:r>
            <a:endParaRPr lang="es-CO" sz="1200" dirty="0">
              <a:solidFill>
                <a:schemeClr val="bg1"/>
              </a:solidFill>
              <a:latin typeface="Arial" panose="020B0604020202020204" pitchFamily="34" charset="0"/>
              <a:cs typeface="Arial" panose="020B0604020202020204" pitchFamily="34" charset="0"/>
            </a:endParaRPr>
          </a:p>
        </p:txBody>
      </p:sp>
      <p:sp>
        <p:nvSpPr>
          <p:cNvPr id="9" name="6 Título">
            <a:extLst>
              <a:ext uri="{FF2B5EF4-FFF2-40B4-BE49-F238E27FC236}">
                <a16:creationId xmlns="" xmlns:a16="http://schemas.microsoft.com/office/drawing/2014/main" id="{E30241D5-1CAA-42B3-94EF-66FCF3F252B4}"/>
              </a:ext>
            </a:extLst>
          </p:cNvPr>
          <p:cNvSpPr txBox="1">
            <a:spLocks/>
          </p:cNvSpPr>
          <p:nvPr/>
        </p:nvSpPr>
        <p:spPr>
          <a:xfrm>
            <a:off x="2323708" y="3429000"/>
            <a:ext cx="7772400" cy="17049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ES" sz="2800" dirty="0">
              <a:solidFill>
                <a:schemeClr val="bg1"/>
              </a:solidFill>
            </a:endParaRPr>
          </a:p>
        </p:txBody>
      </p:sp>
      <p:sp>
        <p:nvSpPr>
          <p:cNvPr id="10" name="6 Título">
            <a:extLst>
              <a:ext uri="{FF2B5EF4-FFF2-40B4-BE49-F238E27FC236}">
                <a16:creationId xmlns="" xmlns:a16="http://schemas.microsoft.com/office/drawing/2014/main" id="{E30241D5-1CAA-42B3-94EF-66FCF3F252B4}"/>
              </a:ext>
            </a:extLst>
          </p:cNvPr>
          <p:cNvSpPr txBox="1">
            <a:spLocks/>
          </p:cNvSpPr>
          <p:nvPr/>
        </p:nvSpPr>
        <p:spPr>
          <a:xfrm>
            <a:off x="3952875" y="2928936"/>
            <a:ext cx="4657333" cy="17049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l">
              <a:buFont typeface="Wingdings" panose="05000000000000000000" pitchFamily="2" charset="2"/>
              <a:buChar char="v"/>
            </a:pPr>
            <a:r>
              <a:rPr lang="es-ES" sz="2800" dirty="0" smtClean="0">
                <a:solidFill>
                  <a:schemeClr val="bg1"/>
                </a:solidFill>
              </a:rPr>
              <a:t>VIOLENCIA INTRAFAMILIAR</a:t>
            </a:r>
          </a:p>
          <a:p>
            <a:pPr marL="457200" indent="-457200" algn="l">
              <a:buFont typeface="Wingdings" panose="05000000000000000000" pitchFamily="2" charset="2"/>
              <a:buChar char="v"/>
            </a:pPr>
            <a:r>
              <a:rPr lang="es-ES" sz="2800" dirty="0" smtClean="0">
                <a:solidFill>
                  <a:schemeClr val="bg1"/>
                </a:solidFill>
              </a:rPr>
              <a:t>VIOLENCIA SEXUAL</a:t>
            </a:r>
          </a:p>
          <a:p>
            <a:pPr marL="457200" indent="-457200" algn="l">
              <a:buFont typeface="Wingdings" panose="05000000000000000000" pitchFamily="2" charset="2"/>
              <a:buChar char="v"/>
            </a:pPr>
            <a:r>
              <a:rPr lang="es-ES" sz="2800" dirty="0" smtClean="0">
                <a:solidFill>
                  <a:schemeClr val="bg1"/>
                </a:solidFill>
              </a:rPr>
              <a:t>VICTIMAS DE ATAQUES CON </a:t>
            </a:r>
          </a:p>
          <a:p>
            <a:pPr algn="l"/>
            <a:r>
              <a:rPr lang="es-ES" sz="2800" dirty="0">
                <a:solidFill>
                  <a:schemeClr val="bg1"/>
                </a:solidFill>
              </a:rPr>
              <a:t> </a:t>
            </a:r>
            <a:r>
              <a:rPr lang="es-ES" sz="2800" dirty="0" smtClean="0">
                <a:solidFill>
                  <a:schemeClr val="bg1"/>
                </a:solidFill>
              </a:rPr>
              <a:t>     AGENTES QUIMICOS </a:t>
            </a:r>
            <a:endParaRPr lang="es-ES" sz="2800" dirty="0">
              <a:solidFill>
                <a:schemeClr val="bg1"/>
              </a:solidFill>
            </a:endParaRPr>
          </a:p>
        </p:txBody>
      </p:sp>
    </p:spTree>
    <p:extLst>
      <p:ext uri="{BB962C8B-B14F-4D97-AF65-F5344CB8AC3E}">
        <p14:creationId xmlns:p14="http://schemas.microsoft.com/office/powerpoint/2010/main" val="378826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770113" y="1046673"/>
            <a:ext cx="5092742" cy="3970318"/>
          </a:xfrm>
          <a:prstGeom prst="rect">
            <a:avLst/>
          </a:prstGeom>
        </p:spPr>
        <p:txBody>
          <a:bodyPr wrap="square">
            <a:spAutoFit/>
          </a:bodyPr>
          <a:lstStyle/>
          <a:p>
            <a:pPr algn="just"/>
            <a:endParaRPr lang="es-CO" dirty="0" smtClean="0">
              <a:solidFill>
                <a:schemeClr val="tx1">
                  <a:lumMod val="75000"/>
                  <a:lumOff val="25000"/>
                </a:schemeClr>
              </a:solidFill>
              <a:latin typeface="Tahoma" panose="020B0604030504040204" pitchFamily="34" charset="0"/>
            </a:endParaRPr>
          </a:p>
          <a:p>
            <a:pPr algn="just"/>
            <a:r>
              <a:rPr lang="es-CO" dirty="0" smtClean="0">
                <a:solidFill>
                  <a:schemeClr val="tx1">
                    <a:lumMod val="75000"/>
                    <a:lumOff val="25000"/>
                  </a:schemeClr>
                </a:solidFill>
                <a:latin typeface="Tahoma" panose="020B0604030504040204" pitchFamily="34" charset="0"/>
              </a:rPr>
              <a:t>La </a:t>
            </a:r>
            <a:r>
              <a:rPr lang="es-CO" dirty="0">
                <a:solidFill>
                  <a:schemeClr val="tx1">
                    <a:lumMod val="75000"/>
                    <a:lumOff val="25000"/>
                  </a:schemeClr>
                </a:solidFill>
                <a:latin typeface="Tahoma" panose="020B0604030504040204" pitchFamily="34" charset="0"/>
              </a:rPr>
              <a:t>violencia es todo acto, u omisión que produzca daño o sufrimiento físico, sexual, psicológico, verbal o económico a una persona; puede ocurrir en público o en privado. Las situaciones violentas ocurren cada vez que una persona impone su poder sobre otra vulnerando sus derechos.  </a:t>
            </a:r>
          </a:p>
          <a:p>
            <a:pPr algn="just"/>
            <a:endParaRPr lang="es-CO" dirty="0">
              <a:solidFill>
                <a:schemeClr val="tx1">
                  <a:lumMod val="75000"/>
                  <a:lumOff val="25000"/>
                </a:schemeClr>
              </a:solidFill>
              <a:latin typeface="Tahoma" panose="020B0604030504040204" pitchFamily="34" charset="0"/>
            </a:endParaRPr>
          </a:p>
          <a:p>
            <a:pPr algn="just"/>
            <a:r>
              <a:rPr lang="es-CO" dirty="0">
                <a:solidFill>
                  <a:schemeClr val="tx1">
                    <a:lumMod val="75000"/>
                    <a:lumOff val="25000"/>
                  </a:schemeClr>
                </a:solidFill>
                <a:latin typeface="Tahoma" panose="020B0604030504040204" pitchFamily="34" charset="0"/>
              </a:rPr>
              <a:t>Estas agresiones son ejercidas contra cualquier persona o grupo de personas sobre la base de su sexo o genero. Las violencias impactan de manera negativa en su identidad y bienestar social, físico, psicológico o económico.  </a:t>
            </a:r>
          </a:p>
        </p:txBody>
      </p:sp>
      <p:sp>
        <p:nvSpPr>
          <p:cNvPr id="6" name="CuadroTexto 5"/>
          <p:cNvSpPr txBox="1"/>
          <p:nvPr/>
        </p:nvSpPr>
        <p:spPr>
          <a:xfrm>
            <a:off x="7977397" y="76272"/>
            <a:ext cx="4205318" cy="1200329"/>
          </a:xfrm>
          <a:prstGeom prst="rect">
            <a:avLst/>
          </a:prstGeom>
          <a:noFill/>
        </p:spPr>
        <p:txBody>
          <a:bodyPr wrap="none" rtlCol="0">
            <a:spAutoFit/>
          </a:bodyPr>
          <a:lstStyle/>
          <a:p>
            <a:r>
              <a:rPr lang="es-CO" sz="3600" b="1" dirty="0" smtClean="0">
                <a:solidFill>
                  <a:schemeClr val="accent3">
                    <a:lumMod val="75000"/>
                  </a:schemeClr>
                </a:solidFill>
              </a:rPr>
              <a:t>VIOLENCIA BASADA </a:t>
            </a:r>
          </a:p>
          <a:p>
            <a:r>
              <a:rPr lang="es-CO" sz="3600" b="1" dirty="0" smtClean="0">
                <a:solidFill>
                  <a:schemeClr val="accent3">
                    <a:lumMod val="75000"/>
                  </a:schemeClr>
                </a:solidFill>
              </a:rPr>
              <a:t>EN GENERO </a:t>
            </a:r>
            <a:endParaRPr lang="es-MX" sz="3600" b="1" dirty="0">
              <a:solidFill>
                <a:schemeClr val="accent3">
                  <a:lumMod val="75000"/>
                </a:schemeClr>
              </a:solidFill>
            </a:endParaRPr>
          </a:p>
        </p:txBody>
      </p:sp>
      <p:pic>
        <p:nvPicPr>
          <p:cNvPr id="11" name="Imagen 10"/>
          <p:cNvPicPr>
            <a:picLocks noChangeAspect="1"/>
          </p:cNvPicPr>
          <p:nvPr/>
        </p:nvPicPr>
        <p:blipFill>
          <a:blip r:embed="rId2"/>
          <a:stretch>
            <a:fillRect/>
          </a:stretch>
        </p:blipFill>
        <p:spPr>
          <a:xfrm>
            <a:off x="358792" y="4820077"/>
            <a:ext cx="2381252" cy="1600200"/>
          </a:xfrm>
          <a:prstGeom prst="rect">
            <a:avLst/>
          </a:prstGeom>
          <a:ln>
            <a:noFill/>
          </a:ln>
          <a:effectLst>
            <a:softEdge rad="112500"/>
          </a:effectLst>
        </p:spPr>
      </p:pic>
      <p:pic>
        <p:nvPicPr>
          <p:cNvPr id="8" name="Imagen 7"/>
          <p:cNvPicPr>
            <a:picLocks noChangeAspect="1"/>
          </p:cNvPicPr>
          <p:nvPr/>
        </p:nvPicPr>
        <p:blipFill>
          <a:blip r:embed="rId3"/>
          <a:stretch>
            <a:fillRect/>
          </a:stretch>
        </p:blipFill>
        <p:spPr>
          <a:xfrm>
            <a:off x="147345" y="76272"/>
            <a:ext cx="3028950" cy="1514475"/>
          </a:xfrm>
          <a:prstGeom prst="rect">
            <a:avLst/>
          </a:prstGeom>
          <a:ln>
            <a:noFill/>
          </a:ln>
          <a:effectLst>
            <a:softEdge rad="112500"/>
          </a:effectLst>
        </p:spPr>
      </p:pic>
      <p:pic>
        <p:nvPicPr>
          <p:cNvPr id="12" name="Imagen 11"/>
          <p:cNvPicPr>
            <a:picLocks noChangeAspect="1"/>
          </p:cNvPicPr>
          <p:nvPr/>
        </p:nvPicPr>
        <p:blipFill>
          <a:blip r:embed="rId4"/>
          <a:stretch>
            <a:fillRect/>
          </a:stretch>
        </p:blipFill>
        <p:spPr>
          <a:xfrm>
            <a:off x="30055" y="1524423"/>
            <a:ext cx="2352675" cy="1600200"/>
          </a:xfrm>
          <a:prstGeom prst="rect">
            <a:avLst/>
          </a:prstGeom>
          <a:ln>
            <a:noFill/>
          </a:ln>
          <a:effectLst>
            <a:softEdge rad="112500"/>
          </a:effectLst>
        </p:spPr>
      </p:pic>
      <p:pic>
        <p:nvPicPr>
          <p:cNvPr id="13" name="Imagen 12"/>
          <p:cNvPicPr>
            <a:picLocks noChangeAspect="1"/>
          </p:cNvPicPr>
          <p:nvPr/>
        </p:nvPicPr>
        <p:blipFill>
          <a:blip r:embed="rId5"/>
          <a:stretch>
            <a:fillRect/>
          </a:stretch>
        </p:blipFill>
        <p:spPr>
          <a:xfrm>
            <a:off x="2111604" y="1869959"/>
            <a:ext cx="2928938" cy="1647528"/>
          </a:xfrm>
          <a:prstGeom prst="rect">
            <a:avLst/>
          </a:prstGeom>
          <a:ln>
            <a:noFill/>
          </a:ln>
          <a:effectLst>
            <a:softEdge rad="112500"/>
          </a:effectLst>
        </p:spPr>
      </p:pic>
      <p:pic>
        <p:nvPicPr>
          <p:cNvPr id="15" name="Imagen 14"/>
          <p:cNvPicPr>
            <a:picLocks noChangeAspect="1"/>
          </p:cNvPicPr>
          <p:nvPr/>
        </p:nvPicPr>
        <p:blipFill>
          <a:blip r:embed="rId6"/>
          <a:stretch>
            <a:fillRect/>
          </a:stretch>
        </p:blipFill>
        <p:spPr>
          <a:xfrm>
            <a:off x="109704" y="3092690"/>
            <a:ext cx="2466975" cy="1847850"/>
          </a:xfrm>
          <a:prstGeom prst="rect">
            <a:avLst/>
          </a:prstGeom>
          <a:ln>
            <a:noFill/>
          </a:ln>
          <a:effectLst>
            <a:softEdge rad="112500"/>
          </a:effectLst>
        </p:spPr>
      </p:pic>
      <p:pic>
        <p:nvPicPr>
          <p:cNvPr id="17" name="Imagen 16"/>
          <p:cNvPicPr>
            <a:picLocks noChangeAspect="1"/>
          </p:cNvPicPr>
          <p:nvPr/>
        </p:nvPicPr>
        <p:blipFill>
          <a:blip r:embed="rId7"/>
          <a:stretch>
            <a:fillRect/>
          </a:stretch>
        </p:blipFill>
        <p:spPr>
          <a:xfrm>
            <a:off x="2903699" y="301697"/>
            <a:ext cx="3286864" cy="1590675"/>
          </a:xfrm>
          <a:prstGeom prst="rect">
            <a:avLst/>
          </a:prstGeom>
          <a:ln>
            <a:noFill/>
          </a:ln>
          <a:effectLst>
            <a:softEdge rad="112500"/>
          </a:effectLst>
        </p:spPr>
      </p:pic>
      <p:pic>
        <p:nvPicPr>
          <p:cNvPr id="14" name="Imagen 13"/>
          <p:cNvPicPr>
            <a:picLocks noChangeAspect="1"/>
          </p:cNvPicPr>
          <p:nvPr/>
        </p:nvPicPr>
        <p:blipFill rotWithShape="1">
          <a:blip r:embed="rId8"/>
          <a:srcRect r="57163"/>
          <a:stretch/>
        </p:blipFill>
        <p:spPr>
          <a:xfrm>
            <a:off x="5148356" y="1832515"/>
            <a:ext cx="1471613" cy="1605396"/>
          </a:xfrm>
          <a:prstGeom prst="rect">
            <a:avLst/>
          </a:prstGeom>
          <a:ln>
            <a:noFill/>
          </a:ln>
          <a:effectLst>
            <a:softEdge rad="112500"/>
          </a:effectLst>
        </p:spPr>
      </p:pic>
      <p:pic>
        <p:nvPicPr>
          <p:cNvPr id="16" name="Imagen 15"/>
          <p:cNvPicPr>
            <a:picLocks noChangeAspect="1"/>
          </p:cNvPicPr>
          <p:nvPr/>
        </p:nvPicPr>
        <p:blipFill>
          <a:blip r:embed="rId9"/>
          <a:stretch>
            <a:fillRect/>
          </a:stretch>
        </p:blipFill>
        <p:spPr>
          <a:xfrm>
            <a:off x="2844113" y="4861341"/>
            <a:ext cx="2276830" cy="1626612"/>
          </a:xfrm>
          <a:prstGeom prst="rect">
            <a:avLst/>
          </a:prstGeom>
          <a:ln>
            <a:noFill/>
          </a:ln>
          <a:effectLst>
            <a:softEdge rad="112500"/>
          </a:effectLst>
        </p:spPr>
      </p:pic>
      <p:pic>
        <p:nvPicPr>
          <p:cNvPr id="18" name="Imagen 17"/>
          <p:cNvPicPr>
            <a:picLocks noChangeAspect="1"/>
          </p:cNvPicPr>
          <p:nvPr/>
        </p:nvPicPr>
        <p:blipFill>
          <a:blip r:embed="rId10"/>
          <a:stretch>
            <a:fillRect/>
          </a:stretch>
        </p:blipFill>
        <p:spPr>
          <a:xfrm>
            <a:off x="2555430" y="3359370"/>
            <a:ext cx="2762702" cy="1657621"/>
          </a:xfrm>
          <a:prstGeom prst="rect">
            <a:avLst/>
          </a:prstGeom>
          <a:ln>
            <a:noFill/>
          </a:ln>
          <a:effectLst>
            <a:softEdge rad="112500"/>
          </a:effectLst>
        </p:spPr>
      </p:pic>
      <p:pic>
        <p:nvPicPr>
          <p:cNvPr id="19" name="Imagen 18"/>
          <p:cNvPicPr>
            <a:picLocks noChangeAspect="1"/>
          </p:cNvPicPr>
          <p:nvPr/>
        </p:nvPicPr>
        <p:blipFill rotWithShape="1">
          <a:blip r:embed="rId11"/>
          <a:srcRect r="-2505" b="10457"/>
          <a:stretch/>
        </p:blipFill>
        <p:spPr>
          <a:xfrm>
            <a:off x="4773317" y="3507363"/>
            <a:ext cx="1833431" cy="1674534"/>
          </a:xfrm>
          <a:prstGeom prst="rect">
            <a:avLst/>
          </a:prstGeom>
          <a:ln>
            <a:noFill/>
          </a:ln>
          <a:effectLst>
            <a:softEdge rad="112500"/>
          </a:effectLst>
        </p:spPr>
      </p:pic>
      <p:pic>
        <p:nvPicPr>
          <p:cNvPr id="20" name="Imagen 19"/>
          <p:cNvPicPr>
            <a:picLocks noChangeAspect="1"/>
          </p:cNvPicPr>
          <p:nvPr/>
        </p:nvPicPr>
        <p:blipFill rotWithShape="1">
          <a:blip r:embed="rId12"/>
          <a:srcRect l="8362" r="20137"/>
          <a:stretch/>
        </p:blipFill>
        <p:spPr>
          <a:xfrm>
            <a:off x="4936682" y="4908873"/>
            <a:ext cx="2196639" cy="1548607"/>
          </a:xfrm>
          <a:prstGeom prst="rect">
            <a:avLst/>
          </a:prstGeom>
          <a:ln>
            <a:noFill/>
          </a:ln>
          <a:effectLst>
            <a:softEdge rad="112500"/>
          </a:effectLst>
        </p:spPr>
      </p:pic>
      <p:pic>
        <p:nvPicPr>
          <p:cNvPr id="21" name="Imagen 20"/>
          <p:cNvPicPr>
            <a:picLocks noChangeAspect="1"/>
          </p:cNvPicPr>
          <p:nvPr/>
        </p:nvPicPr>
        <p:blipFill>
          <a:blip r:embed="rId13"/>
          <a:stretch>
            <a:fillRect/>
          </a:stretch>
        </p:blipFill>
        <p:spPr>
          <a:xfrm>
            <a:off x="7851575" y="4940540"/>
            <a:ext cx="2092482" cy="1749507"/>
          </a:xfrm>
          <a:prstGeom prst="rect">
            <a:avLst/>
          </a:prstGeom>
          <a:ln>
            <a:noFill/>
          </a:ln>
          <a:effectLst>
            <a:softEdge rad="112500"/>
          </a:effectLst>
        </p:spPr>
      </p:pic>
      <p:pic>
        <p:nvPicPr>
          <p:cNvPr id="22" name="Imagen 21"/>
          <p:cNvPicPr>
            <a:picLocks noChangeAspect="1"/>
          </p:cNvPicPr>
          <p:nvPr/>
        </p:nvPicPr>
        <p:blipFill rotWithShape="1">
          <a:blip r:embed="rId14"/>
          <a:srcRect l="13771" r="13648"/>
          <a:stretch/>
        </p:blipFill>
        <p:spPr>
          <a:xfrm flipH="1">
            <a:off x="9650707" y="4950613"/>
            <a:ext cx="2388892" cy="1666836"/>
          </a:xfrm>
          <a:prstGeom prst="rect">
            <a:avLst/>
          </a:prstGeom>
          <a:ln>
            <a:noFill/>
          </a:ln>
          <a:effectLst>
            <a:softEdge rad="112500"/>
          </a:effectLst>
        </p:spPr>
      </p:pic>
      <p:pic>
        <p:nvPicPr>
          <p:cNvPr id="23" name="Imagen 22"/>
          <p:cNvPicPr>
            <a:picLocks noChangeAspect="1"/>
          </p:cNvPicPr>
          <p:nvPr/>
        </p:nvPicPr>
        <p:blipFill rotWithShape="1">
          <a:blip r:embed="rId15"/>
          <a:srcRect l="20632" r="27323"/>
          <a:stretch/>
        </p:blipFill>
        <p:spPr>
          <a:xfrm>
            <a:off x="6927316" y="4908872"/>
            <a:ext cx="1333500" cy="1781175"/>
          </a:xfrm>
          <a:prstGeom prst="rect">
            <a:avLst/>
          </a:prstGeom>
          <a:ln>
            <a:noFill/>
          </a:ln>
          <a:effectLst>
            <a:softEdge rad="112500"/>
          </a:effectLst>
        </p:spPr>
      </p:pic>
    </p:spTree>
    <p:extLst>
      <p:ext uri="{BB962C8B-B14F-4D97-AF65-F5344CB8AC3E}">
        <p14:creationId xmlns:p14="http://schemas.microsoft.com/office/powerpoint/2010/main" val="1309155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991"/>
            <a:ext cx="12192000" cy="6858000"/>
          </a:xfrm>
          <a:prstGeom prst="rect">
            <a:avLst/>
          </a:prstGeom>
        </p:spPr>
      </p:pic>
      <p:sp>
        <p:nvSpPr>
          <p:cNvPr id="6" name="Rectángulo 5"/>
          <p:cNvSpPr/>
          <p:nvPr/>
        </p:nvSpPr>
        <p:spPr>
          <a:xfrm>
            <a:off x="6810375" y="314326"/>
            <a:ext cx="4746450" cy="1761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b="1" dirty="0">
              <a:solidFill>
                <a:srgbClr val="FFC000"/>
              </a:solidFill>
            </a:endParaRPr>
          </a:p>
        </p:txBody>
      </p:sp>
      <p:sp>
        <p:nvSpPr>
          <p:cNvPr id="9" name="Rectángulo 8"/>
          <p:cNvSpPr/>
          <p:nvPr/>
        </p:nvSpPr>
        <p:spPr>
          <a:xfrm>
            <a:off x="512588" y="3634537"/>
            <a:ext cx="11044237" cy="2387833"/>
          </a:xfrm>
          <a:prstGeom prst="rect">
            <a:avLst/>
          </a:prstGeom>
        </p:spPr>
        <p:txBody>
          <a:bodyPr wrap="square">
            <a:spAutoFit/>
          </a:bodyPr>
          <a:lstStyle/>
          <a:p>
            <a:pPr marL="127000" marR="276860">
              <a:spcAft>
                <a:spcPts val="0"/>
              </a:spcAft>
            </a:pPr>
            <a:r>
              <a:rPr lang="en-US" sz="2000" spc="5" dirty="0" smtClean="0">
                <a:solidFill>
                  <a:srgbClr val="002060"/>
                </a:solidFill>
                <a:latin typeface="Arial" panose="020B0604020202020204" pitchFamily="34" charset="0"/>
                <a:ea typeface="Arial" panose="020B0604020202020204" pitchFamily="34" charset="0"/>
                <a:cs typeface="Arial" panose="020B0604020202020204" pitchFamily="34" charset="0"/>
              </a:rPr>
              <a:t>“</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od</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  </a:t>
            </a:r>
            <a:r>
              <a:rPr lang="en-US" sz="2000" spc="11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ó</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n  </a:t>
            </a:r>
            <a:r>
              <a:rPr lang="en-US" sz="2000" spc="8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u  </a:t>
            </a:r>
            <a:r>
              <a:rPr lang="en-US" sz="2000" spc="11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sión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pro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ag</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on</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z</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ad</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 </a:t>
            </a:r>
            <a:r>
              <a:rPr lang="en-US" sz="2000" spc="17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po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r </a:t>
            </a:r>
            <a:r>
              <a:rPr lang="en-US" sz="2000" spc="18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un</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 </a:t>
            </a:r>
            <a:r>
              <a:rPr lang="en-US" sz="2000" spc="17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 </a:t>
            </a:r>
            <a:r>
              <a:rPr lang="en-US" sz="2000" spc="17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v</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15"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 </a:t>
            </a:r>
            <a:r>
              <a:rPr lang="en-US" sz="2000" spc="17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br</a:t>
            </a:r>
            <a:r>
              <a:rPr lang="en-US" sz="2000" spc="3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 </a:t>
            </a:r>
            <a:r>
              <a:rPr lang="en-US" sz="2000" spc="17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d</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e </a:t>
            </a:r>
            <a:r>
              <a:rPr lang="en-US" sz="2000" spc="17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 </a:t>
            </a:r>
            <a:r>
              <a:rPr lang="en-US" sz="2000" spc="17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f</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il</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ia, </a:t>
            </a:r>
            <a:r>
              <a:rPr lang="en-US" sz="2000" spc="17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 </a:t>
            </a:r>
            <a:r>
              <a:rPr lang="en-US" sz="2000" spc="24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10"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 </a:t>
            </a:r>
            <a:r>
              <a:rPr lang="en-US" sz="2000" spc="17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pa</a:t>
            </a:r>
            <a:r>
              <a:rPr lang="en-US" sz="2000" spc="-15"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en</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 </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n</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f</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in</a:t>
            </a:r>
            <a:r>
              <a:rPr lang="en-US" sz="2000" spc="-15" dirty="0">
                <a:solidFill>
                  <a:srgbClr val="002060"/>
                </a:solidFill>
                <a:latin typeface="Arial" panose="020B0604020202020204" pitchFamily="34" charset="0"/>
                <a:ea typeface="Arial" panose="020B0604020202020204" pitchFamily="34" charset="0"/>
                <a:cs typeface="Arial" panose="020B0604020202020204" pitchFamily="34" charset="0"/>
              </a:rPr>
              <a:t>g</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en</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d</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1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da</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ñ</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1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f</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í</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t>
            </a:r>
            <a:r>
              <a:rPr lang="en-US" sz="2000" spc="10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p</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oe</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on</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t>
            </a:r>
            <a:r>
              <a:rPr lang="en-US" sz="2000" spc="1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x</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ua</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t>
            </a:r>
            <a:r>
              <a:rPr lang="en-US" sz="2000" spc="10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onó</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co</a:t>
            </a:r>
            <a:r>
              <a:rPr lang="en-US" sz="2000" spc="1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10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t>
            </a:r>
            <a:r>
              <a:rPr lang="en-US" sz="2000" spc="10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endParaRPr lang="en-US" sz="2000" dirty="0" smtClean="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marL="127000" marR="276860">
              <a:spcAft>
                <a:spcPts val="0"/>
              </a:spcAft>
            </a:pPr>
            <a:endParaRPr lang="es-MX" sz="20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marL="127000" marR="276860" algn="just">
              <a:spcAft>
                <a:spcPts val="0"/>
              </a:spcAft>
            </a:pP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10" dirty="0">
                <a:solidFill>
                  <a:srgbClr val="002060"/>
                </a:solidFill>
                <a:latin typeface="Arial" panose="020B0604020202020204" pitchFamily="34" charset="0"/>
                <a:ea typeface="Arial" panose="020B0604020202020204" pitchFamily="34" charset="0"/>
                <a:cs typeface="Arial" panose="020B0604020202020204" pitchFamily="34" charset="0"/>
              </a:rPr>
              <a:t>V</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n</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cia</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n</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ra</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f</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p</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u</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ed</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spc="3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on</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nu</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per</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anen</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te</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pued</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e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dar</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po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r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ep</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od</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 s</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epa</a:t>
            </a:r>
            <a:r>
              <a:rPr lang="en-US" sz="2000" spc="-15"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ado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pu</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d</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n</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luir</a:t>
            </a:r>
            <a:r>
              <a:rPr lang="en-US" sz="2000" spc="1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un</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v</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ar</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ios</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p</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d</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spc="6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v</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le</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n</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1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sie</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nd</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e</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st</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10"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to</a:t>
            </a:r>
            <a:r>
              <a:rPr lang="en-US" sz="2000" spc="3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in</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fan</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t>
            </a:r>
            <a:r>
              <a:rPr lang="en-US" sz="2000" spc="3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v</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n</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3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on</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pare</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j</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3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3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on</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10"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ad</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u</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y</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ore</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spc="30"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on</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 </a:t>
            </a:r>
            <a:r>
              <a:rPr lang="en-US" sz="2000" dirty="0" smtClean="0">
                <a:solidFill>
                  <a:srgbClr val="002060"/>
                </a:solidFill>
                <a:latin typeface="Arial" panose="020B0604020202020204" pitchFamily="34" charset="0"/>
                <a:ea typeface="Arial" panose="020B0604020202020204" pitchFamily="34" charset="0"/>
                <a:cs typeface="Arial" panose="020B0604020202020204" pitchFamily="34" charset="0"/>
              </a:rPr>
              <a:t>padres, los </a:t>
            </a:r>
            <a:r>
              <a:rPr lang="en-US" sz="2000" spc="5" dirty="0" smtClean="0">
                <a:solidFill>
                  <a:srgbClr val="002060"/>
                </a:solidFill>
                <a:latin typeface="Arial" panose="020B0604020202020204" pitchFamily="34" charset="0"/>
                <a:ea typeface="Arial" panose="020B0604020202020204" pitchFamily="34" charset="0"/>
                <a:cs typeface="Arial" panose="020B0604020202020204" pitchFamily="34" charset="0"/>
              </a:rPr>
              <a:t>her</a:t>
            </a:r>
            <a:r>
              <a:rPr lang="en-US" sz="2000" spc="-40" dirty="0" smtClean="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5" dirty="0" smtClean="0">
                <a:solidFill>
                  <a:srgbClr val="002060"/>
                </a:solidFill>
                <a:latin typeface="Arial" panose="020B0604020202020204" pitchFamily="34" charset="0"/>
                <a:ea typeface="Arial" panose="020B0604020202020204" pitchFamily="34" charset="0"/>
                <a:cs typeface="Arial" panose="020B0604020202020204" pitchFamily="34" charset="0"/>
              </a:rPr>
              <a:t>ano</a:t>
            </a:r>
            <a:r>
              <a:rPr lang="en-US" sz="2000" dirty="0" smtClean="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o</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on</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t</a:t>
            </a:r>
            <a:r>
              <a:rPr lang="en-US" sz="2000" spc="10" dirty="0">
                <a:solidFill>
                  <a:srgbClr val="002060"/>
                </a:solidFill>
                <a:latin typeface="Arial" panose="020B0604020202020204" pitchFamily="34" charset="0"/>
                <a:ea typeface="Arial" panose="020B0604020202020204" pitchFamily="34" charset="0"/>
                <a:cs typeface="Arial" panose="020B0604020202020204" pitchFamily="34" charset="0"/>
              </a:rPr>
              <a:t>r</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1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l</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spc="-2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de</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á</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 </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per</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ona</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s </a:t>
            </a:r>
            <a:r>
              <a:rPr lang="en-US" sz="2000" spc="-15" dirty="0">
                <a:solidFill>
                  <a:srgbClr val="002060"/>
                </a:solidFill>
                <a:latin typeface="Arial" panose="020B0604020202020204" pitchFamily="34" charset="0"/>
                <a:ea typeface="Arial" panose="020B0604020202020204" pitchFamily="34" charset="0"/>
                <a:cs typeface="Arial" panose="020B0604020202020204" pitchFamily="34" charset="0"/>
              </a:rPr>
              <a:t>q</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u</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f</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or</a:t>
            </a:r>
            <a:r>
              <a:rPr lang="en-US" sz="2000" spc="-40" dirty="0">
                <a:solidFill>
                  <a:srgbClr val="002060"/>
                </a:solidFill>
                <a:latin typeface="Arial" panose="020B0604020202020204" pitchFamily="34" charset="0"/>
                <a:ea typeface="Arial" panose="020B0604020202020204" pitchFamily="34" charset="0"/>
                <a:cs typeface="Arial" panose="020B0604020202020204" pitchFamily="34" charset="0"/>
              </a:rPr>
              <a:t>m</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n</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par</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te</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d</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e</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a:t>
            </a:r>
            <a:r>
              <a:rPr lang="en-US" sz="2000" spc="-15" dirty="0">
                <a:solidFill>
                  <a:srgbClr val="002060"/>
                </a:solidFill>
                <a:latin typeface="Arial" panose="020B0604020202020204" pitchFamily="34" charset="0"/>
                <a:ea typeface="Arial" panose="020B0604020202020204" pitchFamily="34" charset="0"/>
                <a:cs typeface="Arial" panose="020B0604020202020204" pitchFamily="34" charset="0"/>
              </a:rPr>
              <a:t>d</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c</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h</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 u</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n</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i</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d</a:t>
            </a:r>
            <a:r>
              <a:rPr lang="en-US" sz="2000" spc="-20" dirty="0">
                <a:solidFill>
                  <a:srgbClr val="002060"/>
                </a:solidFill>
                <a:latin typeface="Arial" panose="020B0604020202020204" pitchFamily="34" charset="0"/>
                <a:ea typeface="Arial" panose="020B0604020202020204" pitchFamily="34" charset="0"/>
                <a:cs typeface="Arial" panose="020B0604020202020204" pitchFamily="34" charset="0"/>
              </a:rPr>
              <a:t>a</a:t>
            </a:r>
            <a:r>
              <a:rPr lang="en-US" sz="2000" spc="5" dirty="0">
                <a:solidFill>
                  <a:srgbClr val="002060"/>
                </a:solidFill>
                <a:latin typeface="Arial" panose="020B0604020202020204" pitchFamily="34" charset="0"/>
                <a:ea typeface="Arial" panose="020B0604020202020204" pitchFamily="34" charset="0"/>
                <a:cs typeface="Arial" panose="020B0604020202020204" pitchFamily="34" charset="0"/>
              </a:rPr>
              <a:t>d</a:t>
            </a:r>
            <a:r>
              <a:rPr lang="en-US" sz="2000" dirty="0">
                <a:solidFill>
                  <a:srgbClr val="002060"/>
                </a:solidFill>
                <a:latin typeface="Arial" panose="020B0604020202020204" pitchFamily="34" charset="0"/>
                <a:ea typeface="Arial" panose="020B0604020202020204" pitchFamily="34" charset="0"/>
                <a:cs typeface="Arial" panose="020B0604020202020204" pitchFamily="34" charset="0"/>
              </a:rPr>
              <a:t>.</a:t>
            </a:r>
            <a:endParaRPr lang="es-MX" sz="20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nSpc>
                <a:spcPts val="1100"/>
              </a:lnSpc>
              <a:spcBef>
                <a:spcPts val="15"/>
              </a:spcBef>
              <a:spcAft>
                <a:spcPts val="0"/>
              </a:spcAft>
            </a:pPr>
            <a:r>
              <a:rPr lang="en-US" sz="20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endParaRPr lang="es-MX" sz="20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10" name="CuadroTexto 9"/>
          <p:cNvSpPr txBox="1"/>
          <p:nvPr/>
        </p:nvSpPr>
        <p:spPr>
          <a:xfrm>
            <a:off x="3726628" y="182671"/>
            <a:ext cx="4412234" cy="461665"/>
          </a:xfrm>
          <a:prstGeom prst="rect">
            <a:avLst/>
          </a:prstGeom>
          <a:noFill/>
        </p:spPr>
        <p:txBody>
          <a:bodyPr wrap="none" rtlCol="0">
            <a:spAutoFit/>
          </a:bodyPr>
          <a:lstStyle/>
          <a:p>
            <a:r>
              <a:rPr lang="es-CO" sz="2400" b="1" dirty="0" smtClean="0">
                <a:solidFill>
                  <a:srgbClr val="002060"/>
                </a:solidFill>
                <a:latin typeface="Arial" panose="020B0604020202020204" pitchFamily="34" charset="0"/>
                <a:cs typeface="Arial" panose="020B0604020202020204" pitchFamily="34" charset="0"/>
              </a:rPr>
              <a:t>VIOLENCIA INTRAFAMILIAR </a:t>
            </a:r>
            <a:endParaRPr lang="es-MX" sz="2400" b="1" dirty="0">
              <a:solidFill>
                <a:srgbClr val="002060"/>
              </a:solidFill>
              <a:latin typeface="Arial" panose="020B0604020202020204" pitchFamily="34" charset="0"/>
              <a:cs typeface="Arial" panose="020B0604020202020204" pitchFamily="34" charset="0"/>
            </a:endParaRPr>
          </a:p>
        </p:txBody>
      </p:sp>
      <p:pic>
        <p:nvPicPr>
          <p:cNvPr id="12" name="Imagen 11"/>
          <p:cNvPicPr>
            <a:picLocks noChangeAspect="1"/>
          </p:cNvPicPr>
          <p:nvPr/>
        </p:nvPicPr>
        <p:blipFill>
          <a:blip r:embed="rId3"/>
          <a:stretch>
            <a:fillRect/>
          </a:stretch>
        </p:blipFill>
        <p:spPr>
          <a:xfrm>
            <a:off x="3383526" y="775991"/>
            <a:ext cx="5098438" cy="2784040"/>
          </a:xfrm>
          <a:prstGeom prst="rect">
            <a:avLst/>
          </a:prstGeom>
        </p:spPr>
      </p:pic>
    </p:spTree>
    <p:extLst>
      <p:ext uri="{BB962C8B-B14F-4D97-AF65-F5344CB8AC3E}">
        <p14:creationId xmlns:p14="http://schemas.microsoft.com/office/powerpoint/2010/main" val="2642822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ángulo 5"/>
          <p:cNvSpPr/>
          <p:nvPr/>
        </p:nvSpPr>
        <p:spPr>
          <a:xfrm>
            <a:off x="439684" y="750104"/>
            <a:ext cx="4783016" cy="12494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b="1" dirty="0">
              <a:solidFill>
                <a:srgbClr val="FFC000"/>
              </a:solidFill>
            </a:endParaRPr>
          </a:p>
        </p:txBody>
      </p:sp>
      <p:sp>
        <p:nvSpPr>
          <p:cNvPr id="8" name="Rectángulo 7"/>
          <p:cNvSpPr/>
          <p:nvPr/>
        </p:nvSpPr>
        <p:spPr>
          <a:xfrm>
            <a:off x="171450" y="267331"/>
            <a:ext cx="6257925" cy="5750292"/>
          </a:xfrm>
          <a:prstGeom prst="rect">
            <a:avLst/>
          </a:prstGeom>
        </p:spPr>
        <p:txBody>
          <a:bodyPr wrap="square">
            <a:spAutoFit/>
          </a:bodyPr>
          <a:lstStyle/>
          <a:p>
            <a:pPr marL="127000" marR="277495" algn="just">
              <a:spcAft>
                <a:spcPts val="0"/>
              </a:spcAft>
            </a:pPr>
            <a:r>
              <a:rPr lang="en-US" sz="1600" spc="-10" dirty="0" smtClean="0">
                <a:latin typeface="Arial" panose="020B0604020202020204" pitchFamily="34" charset="0"/>
                <a:ea typeface="Arial" panose="020B0604020202020204" pitchFamily="34" charset="0"/>
              </a:rPr>
              <a:t> </a:t>
            </a:r>
            <a:r>
              <a:rPr lang="en-US" sz="2000" b="1" spc="-10" dirty="0" smtClean="0">
                <a:solidFill>
                  <a:srgbClr val="002060"/>
                </a:solidFill>
                <a:latin typeface="Arial" panose="020B0604020202020204" pitchFamily="34" charset="0"/>
                <a:ea typeface="Arial" panose="020B0604020202020204" pitchFamily="34" charset="0"/>
              </a:rPr>
              <a:t>VIOLENCIA PSICOLOGICA</a:t>
            </a:r>
          </a:p>
          <a:p>
            <a:pPr marL="127000" marR="277495" algn="just">
              <a:spcAft>
                <a:spcPts val="0"/>
              </a:spcAft>
            </a:pPr>
            <a:endParaRPr lang="en-US" sz="1600" spc="-10" dirty="0">
              <a:solidFill>
                <a:srgbClr val="002060"/>
              </a:solidFill>
              <a:latin typeface="Arial" panose="020B0604020202020204" pitchFamily="34" charset="0"/>
              <a:ea typeface="Arial" panose="020B0604020202020204" pitchFamily="34" charset="0"/>
            </a:endParaRPr>
          </a:p>
          <a:p>
            <a:pPr marL="127000" marR="277495" algn="just">
              <a:spcAft>
                <a:spcPts val="0"/>
              </a:spcAft>
            </a:pPr>
            <a:r>
              <a:rPr lang="en-US" sz="1600" spc="-10" dirty="0" smtClean="0">
                <a:solidFill>
                  <a:srgbClr val="002060"/>
                </a:solidFill>
                <a:latin typeface="Arial" panose="020B0604020202020204" pitchFamily="34" charset="0"/>
                <a:ea typeface="Arial" panose="020B0604020202020204" pitchFamily="34" charset="0"/>
              </a:rPr>
              <a:t>E</a:t>
            </a:r>
            <a:r>
              <a:rPr lang="en-US" sz="1600" dirty="0" smtClean="0">
                <a:solidFill>
                  <a:srgbClr val="002060"/>
                </a:solidFill>
                <a:latin typeface="Arial" panose="020B0604020202020204" pitchFamily="34" charset="0"/>
                <a:ea typeface="Arial" panose="020B0604020202020204" pitchFamily="34" charset="0"/>
              </a:rPr>
              <a:t>s</a:t>
            </a:r>
            <a:r>
              <a:rPr lang="en-US" sz="1600" spc="20" dirty="0" smtClean="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od</a:t>
            </a:r>
            <a:r>
              <a:rPr lang="en-US" sz="1600"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cc</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ó</a:t>
            </a:r>
            <a:r>
              <a:rPr lang="en-US" sz="1600" dirty="0">
                <a:solidFill>
                  <a:srgbClr val="002060"/>
                </a:solidFill>
                <a:latin typeface="Arial" panose="020B0604020202020204" pitchFamily="34" charset="0"/>
                <a:ea typeface="Arial" panose="020B0604020202020204" pitchFamily="34" charset="0"/>
              </a:rPr>
              <a:t>n</a:t>
            </a:r>
            <a:r>
              <a:rPr lang="en-US" sz="1600" spc="2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u</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o</a:t>
            </a:r>
            <a:r>
              <a:rPr lang="en-US" sz="1600" spc="-40" dirty="0">
                <a:solidFill>
                  <a:srgbClr val="002060"/>
                </a:solidFill>
                <a:latin typeface="Arial" panose="020B0604020202020204" pitchFamily="34" charset="0"/>
                <a:ea typeface="Arial" panose="020B0604020202020204" pitchFamily="34" charset="0"/>
              </a:rPr>
              <a:t>m</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ó</a:t>
            </a:r>
            <a:r>
              <a:rPr lang="en-US" sz="1600" dirty="0">
                <a:solidFill>
                  <a:srgbClr val="002060"/>
                </a:solidFill>
                <a:latin typeface="Arial" panose="020B0604020202020204" pitchFamily="34" charset="0"/>
                <a:ea typeface="Arial" panose="020B0604020202020204" pitchFamily="34" charset="0"/>
              </a:rPr>
              <a:t>n</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q</a:t>
            </a:r>
            <a:r>
              <a:rPr lang="en-US" sz="1600" spc="-20" dirty="0">
                <a:solidFill>
                  <a:srgbClr val="002060"/>
                </a:solidFill>
                <a:latin typeface="Arial" panose="020B0604020202020204" pitchFamily="34" charset="0"/>
                <a:ea typeface="Arial" panose="020B0604020202020204" pitchFamily="34" charset="0"/>
              </a:rPr>
              <a:t>u</a:t>
            </a:r>
            <a:r>
              <a:rPr lang="en-US" sz="1600" dirty="0">
                <a:solidFill>
                  <a:srgbClr val="002060"/>
                </a:solidFill>
                <a:latin typeface="Arial" panose="020B0604020202020204" pitchFamily="34" charset="0"/>
                <a:ea typeface="Arial" panose="020B0604020202020204" pitchFamily="34" charset="0"/>
              </a:rPr>
              <a:t>e</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dañ</a:t>
            </a:r>
            <a:r>
              <a:rPr lang="en-US" sz="1600" dirty="0">
                <a:solidFill>
                  <a:srgbClr val="002060"/>
                </a:solidFill>
                <a:latin typeface="Arial" panose="020B0604020202020204" pitchFamily="34" charset="0"/>
                <a:ea typeface="Arial" panose="020B0604020202020204" pitchFamily="34" charset="0"/>
              </a:rPr>
              <a:t>a </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p</a:t>
            </a:r>
            <a:r>
              <a:rPr lang="en-US" sz="1600" spc="-20" dirty="0">
                <a:solidFill>
                  <a:srgbClr val="002060"/>
                </a:solidFill>
                <a:latin typeface="Arial" panose="020B0604020202020204" pitchFamily="34" charset="0"/>
                <a:ea typeface="Arial" panose="020B0604020202020204" pitchFamily="34" charset="0"/>
              </a:rPr>
              <a:t>e</a:t>
            </a:r>
            <a:r>
              <a:rPr lang="en-US" sz="1600" spc="5" dirty="0">
                <a:solidFill>
                  <a:srgbClr val="002060"/>
                </a:solidFill>
                <a:latin typeface="Arial" panose="020B0604020202020204" pitchFamily="34" charset="0"/>
                <a:ea typeface="Arial" panose="020B0604020202020204" pitchFamily="34" charset="0"/>
              </a:rPr>
              <a:t>r</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on</a:t>
            </a:r>
            <a:r>
              <a:rPr lang="en-US" sz="1600" spc="-20"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l</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dad</a:t>
            </a:r>
            <a:r>
              <a:rPr lang="en-US" sz="1600" dirty="0">
                <a:solidFill>
                  <a:srgbClr val="002060"/>
                </a:solidFill>
                <a:latin typeface="Arial" panose="020B0604020202020204" pitchFamily="34" charset="0"/>
                <a:ea typeface="Arial" panose="020B0604020202020204" pitchFamily="34" charset="0"/>
              </a:rPr>
              <a:t>,</a:t>
            </a:r>
            <a:r>
              <a:rPr lang="en-US" sz="1600" spc="20"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a</a:t>
            </a:r>
            <a:r>
              <a:rPr lang="en-US" sz="1600" spc="5" dirty="0">
                <a:solidFill>
                  <a:srgbClr val="002060"/>
                </a:solidFill>
                <a:latin typeface="Arial" panose="020B0604020202020204" pitchFamily="34" charset="0"/>
                <a:ea typeface="Arial" panose="020B0604020202020204" pitchFamily="34" charset="0"/>
              </a:rPr>
              <a:t>u</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oe</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t</a:t>
            </a:r>
            <a:r>
              <a:rPr lang="en-US" sz="1600" spc="20" dirty="0">
                <a:solidFill>
                  <a:srgbClr val="002060"/>
                </a:solidFill>
                <a:latin typeface="Arial" panose="020B0604020202020204" pitchFamily="34" charset="0"/>
                <a:ea typeface="Arial" panose="020B0604020202020204" pitchFamily="34" charset="0"/>
              </a:rPr>
              <a:t>i</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a:t>
            </a:r>
            <a:r>
              <a:rPr lang="en-US" sz="1600" spc="20" dirty="0">
                <a:solidFill>
                  <a:srgbClr val="002060"/>
                </a:solidFill>
                <a:latin typeface="Arial" panose="020B0604020202020204" pitchFamily="34" charset="0"/>
                <a:ea typeface="Arial" panose="020B0604020202020204" pitchFamily="34" charset="0"/>
              </a:rPr>
              <a:t> i</a:t>
            </a:r>
            <a:r>
              <a:rPr lang="en-US" sz="1600" spc="5" dirty="0">
                <a:solidFill>
                  <a:srgbClr val="002060"/>
                </a:solidFill>
                <a:latin typeface="Arial" panose="020B0604020202020204" pitchFamily="34" charset="0"/>
                <a:ea typeface="Arial" panose="020B0604020202020204" pitchFamily="34" charset="0"/>
              </a:rPr>
              <a:t>den</a:t>
            </a:r>
            <a:r>
              <a:rPr lang="en-US" sz="1600" spc="-20" dirty="0">
                <a:solidFill>
                  <a:srgbClr val="002060"/>
                </a:solidFill>
                <a:latin typeface="Arial" panose="020B0604020202020204" pitchFamily="34" charset="0"/>
                <a:ea typeface="Arial" panose="020B0604020202020204" pitchFamily="34" charset="0"/>
              </a:rPr>
              <a:t>t</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d</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d</a:t>
            </a:r>
            <a:r>
              <a:rPr lang="en-US" sz="1600" spc="2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y </a:t>
            </a:r>
            <a:r>
              <a:rPr lang="en-US" sz="1600" spc="5" dirty="0">
                <a:solidFill>
                  <a:srgbClr val="002060"/>
                </a:solidFill>
                <a:latin typeface="Arial" panose="020B0604020202020204" pitchFamily="34" charset="0"/>
                <a:ea typeface="Arial" panose="020B0604020202020204" pitchFamily="34" charset="0"/>
              </a:rPr>
              <a:t>de</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arr</a:t>
            </a:r>
            <a:r>
              <a:rPr lang="en-US" sz="1600" spc="-20"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l</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o</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p</a:t>
            </a:r>
            <a:r>
              <a:rPr lang="en-US" sz="1600" spc="-20" dirty="0">
                <a:solidFill>
                  <a:srgbClr val="002060"/>
                </a:solidFill>
                <a:latin typeface="Arial" panose="020B0604020202020204" pitchFamily="34" charset="0"/>
                <a:ea typeface="Arial" panose="020B0604020202020204" pitchFamily="34" charset="0"/>
              </a:rPr>
              <a:t>e</a:t>
            </a:r>
            <a:r>
              <a:rPr lang="en-US" sz="1600" spc="5" dirty="0">
                <a:solidFill>
                  <a:srgbClr val="002060"/>
                </a:solidFill>
                <a:latin typeface="Arial" panose="020B0604020202020204" pitchFamily="34" charset="0"/>
                <a:ea typeface="Arial" panose="020B0604020202020204" pitchFamily="34" charset="0"/>
              </a:rPr>
              <a:t>r</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on</a:t>
            </a:r>
            <a:r>
              <a:rPr lang="en-US" sz="1600" spc="-20" dirty="0">
                <a:solidFill>
                  <a:srgbClr val="002060"/>
                </a:solidFill>
                <a:latin typeface="Arial" panose="020B0604020202020204" pitchFamily="34" charset="0"/>
                <a:ea typeface="Arial" panose="020B0604020202020204" pitchFamily="34" charset="0"/>
              </a:rPr>
              <a:t>a</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a:t>
            </a:r>
            <a:r>
              <a:rPr lang="en-US" sz="1600" spc="25" dirty="0">
                <a:solidFill>
                  <a:srgbClr val="002060"/>
                </a:solidFill>
                <a:latin typeface="Arial" panose="020B0604020202020204" pitchFamily="34" charset="0"/>
                <a:ea typeface="Arial" panose="020B0604020202020204" pitchFamily="34" charset="0"/>
              </a:rPr>
              <a:t> </a:t>
            </a:r>
            <a:endParaRPr lang="en-US" sz="1600" spc="25" dirty="0" smtClean="0">
              <a:solidFill>
                <a:srgbClr val="002060"/>
              </a:solidFill>
              <a:latin typeface="Arial" panose="020B0604020202020204" pitchFamily="34" charset="0"/>
              <a:ea typeface="Arial" panose="020B0604020202020204" pitchFamily="34" charset="0"/>
            </a:endParaRPr>
          </a:p>
          <a:p>
            <a:pPr marL="127000" marR="277495" algn="just">
              <a:spcAft>
                <a:spcPts val="0"/>
              </a:spcAft>
            </a:pPr>
            <a:endParaRPr lang="en-US" sz="1600" spc="25" dirty="0" smtClean="0">
              <a:solidFill>
                <a:srgbClr val="002060"/>
              </a:solidFill>
              <a:latin typeface="Arial" panose="020B0604020202020204" pitchFamily="34" charset="0"/>
              <a:ea typeface="Arial" panose="020B0604020202020204" pitchFamily="34" charset="0"/>
            </a:endParaRPr>
          </a:p>
          <a:p>
            <a:pPr marL="127000" marR="277495" algn="just">
              <a:spcAft>
                <a:spcPts val="0"/>
              </a:spcAft>
            </a:pPr>
            <a:r>
              <a:rPr lang="en-US" sz="1600" spc="-10" dirty="0" smtClean="0">
                <a:solidFill>
                  <a:srgbClr val="002060"/>
                </a:solidFill>
                <a:latin typeface="Arial" panose="020B0604020202020204" pitchFamily="34" charset="0"/>
                <a:ea typeface="Arial" panose="020B0604020202020204" pitchFamily="34" charset="0"/>
              </a:rPr>
              <a:t>A</a:t>
            </a:r>
            <a:r>
              <a:rPr lang="en-US" sz="1600" spc="5" dirty="0" smtClean="0">
                <a:solidFill>
                  <a:srgbClr val="002060"/>
                </a:solidFill>
                <a:latin typeface="Arial" panose="020B0604020202020204" pitchFamily="34" charset="0"/>
                <a:ea typeface="Arial" panose="020B0604020202020204" pitchFamily="34" charset="0"/>
              </a:rPr>
              <a:t>n</a:t>
            </a:r>
            <a:r>
              <a:rPr lang="en-US" sz="1600" dirty="0" smtClean="0">
                <a:solidFill>
                  <a:srgbClr val="002060"/>
                </a:solidFill>
                <a:latin typeface="Arial" panose="020B0604020202020204" pitchFamily="34" charset="0"/>
                <a:ea typeface="Arial" panose="020B0604020202020204" pitchFamily="34" charset="0"/>
              </a:rPr>
              <a:t>t</a:t>
            </a:r>
            <a:r>
              <a:rPr lang="en-US" sz="1600" spc="5" dirty="0" smtClean="0">
                <a:solidFill>
                  <a:srgbClr val="002060"/>
                </a:solidFill>
                <a:latin typeface="Arial" panose="020B0604020202020204" pitchFamily="34" charset="0"/>
                <a:ea typeface="Arial" panose="020B0604020202020204" pitchFamily="34" charset="0"/>
              </a:rPr>
              <a:t>e</a:t>
            </a:r>
            <a:r>
              <a:rPr lang="en-US" sz="1600" dirty="0" smtClean="0">
                <a:solidFill>
                  <a:srgbClr val="002060"/>
                </a:solidFill>
                <a:latin typeface="Arial" panose="020B0604020202020204" pitchFamily="34" charset="0"/>
                <a:ea typeface="Arial" panose="020B0604020202020204" pitchFamily="34" charset="0"/>
              </a:rPr>
              <a:t>c</a:t>
            </a:r>
            <a:r>
              <a:rPr lang="en-US" sz="1600" spc="5" dirty="0" smtClean="0">
                <a:solidFill>
                  <a:srgbClr val="002060"/>
                </a:solidFill>
                <a:latin typeface="Arial" panose="020B0604020202020204" pitchFamily="34" charset="0"/>
                <a:ea typeface="Arial" panose="020B0604020202020204" pitchFamily="34" charset="0"/>
              </a:rPr>
              <a:t>e</a:t>
            </a:r>
            <a:r>
              <a:rPr lang="en-US" sz="1600" spc="-20" dirty="0" smtClean="0">
                <a:solidFill>
                  <a:srgbClr val="002060"/>
                </a:solidFill>
                <a:latin typeface="Arial" panose="020B0604020202020204" pitchFamily="34" charset="0"/>
                <a:ea typeface="Arial" panose="020B0604020202020204" pitchFamily="34" charset="0"/>
              </a:rPr>
              <a:t>d</a:t>
            </a:r>
            <a:r>
              <a:rPr lang="en-US" sz="1600" dirty="0" smtClean="0">
                <a:solidFill>
                  <a:srgbClr val="002060"/>
                </a:solidFill>
                <a:latin typeface="Arial" panose="020B0604020202020204" pitchFamily="34" charset="0"/>
                <a:ea typeface="Arial" panose="020B0604020202020204" pitchFamily="34" charset="0"/>
              </a:rPr>
              <a:t>e</a:t>
            </a:r>
            <a:r>
              <a:rPr lang="en-US" sz="1600" spc="25" dirty="0" smtClean="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t</a:t>
            </a:r>
            <a:r>
              <a:rPr lang="en-US" sz="1600" spc="10" dirty="0">
                <a:solidFill>
                  <a:srgbClr val="002060"/>
                </a:solidFill>
                <a:latin typeface="Arial" panose="020B0604020202020204" pitchFamily="34" charset="0"/>
                <a:ea typeface="Arial" panose="020B0604020202020204" pitchFamily="34" charset="0"/>
              </a:rPr>
              <a:t>r</a:t>
            </a:r>
            <a:r>
              <a:rPr lang="en-US" sz="1600" spc="-20"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s t</a:t>
            </a:r>
            <a:r>
              <a:rPr lang="en-US" sz="1600" spc="25"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po</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d</a:t>
            </a:r>
            <a:r>
              <a:rPr lang="en-US" sz="1600" dirty="0">
                <a:solidFill>
                  <a:srgbClr val="002060"/>
                </a:solidFill>
                <a:latin typeface="Arial" panose="020B0604020202020204" pitchFamily="34" charset="0"/>
                <a:ea typeface="Arial" panose="020B0604020202020204" pitchFamily="34" charset="0"/>
              </a:rPr>
              <a:t>e</a:t>
            </a:r>
            <a:r>
              <a:rPr lang="en-US" sz="1600" spc="2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viol</a:t>
            </a:r>
            <a:r>
              <a:rPr lang="en-US" sz="1600" spc="5" dirty="0">
                <a:solidFill>
                  <a:srgbClr val="002060"/>
                </a:solidFill>
                <a:latin typeface="Arial" panose="020B0604020202020204" pitchFamily="34" charset="0"/>
                <a:ea typeface="Arial" panose="020B0604020202020204" pitchFamily="34" charset="0"/>
              </a:rPr>
              <a:t>en</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a</a:t>
            </a:r>
            <a:r>
              <a:rPr lang="en-US" sz="1600" spc="8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y</a:t>
            </a:r>
            <a:r>
              <a:rPr lang="en-US" sz="1600" spc="2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produ</a:t>
            </a:r>
            <a:r>
              <a:rPr lang="en-US" sz="1600" dirty="0">
                <a:solidFill>
                  <a:srgbClr val="002060"/>
                </a:solidFill>
                <a:latin typeface="Arial" panose="020B0604020202020204" pitchFamily="34" charset="0"/>
                <a:ea typeface="Arial" panose="020B0604020202020204" pitchFamily="34" charset="0"/>
              </a:rPr>
              <a:t>ce</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u</a:t>
            </a:r>
            <a:r>
              <a:rPr lang="en-US" sz="1600" spc="-20" dirty="0">
                <a:solidFill>
                  <a:srgbClr val="002060"/>
                </a:solidFill>
                <a:latin typeface="Arial" panose="020B0604020202020204" pitchFamily="34" charset="0"/>
                <a:ea typeface="Arial" panose="020B0604020202020204" pitchFamily="34" charset="0"/>
              </a:rPr>
              <a:t>n</a:t>
            </a:r>
            <a:r>
              <a:rPr lang="en-US" sz="1600" dirty="0">
                <a:solidFill>
                  <a:srgbClr val="002060"/>
                </a:solidFill>
                <a:latin typeface="Arial" panose="020B0604020202020204" pitchFamily="34" charset="0"/>
                <a:ea typeface="Arial" panose="020B0604020202020204" pitchFamily="34" charset="0"/>
              </a:rPr>
              <a:t>a </a:t>
            </a:r>
            <a:r>
              <a:rPr lang="en-US" sz="1600" spc="5" dirty="0">
                <a:solidFill>
                  <a:srgbClr val="002060"/>
                </a:solidFill>
                <a:latin typeface="Arial" panose="020B0604020202020204" pitchFamily="34" charset="0"/>
                <a:ea typeface="Arial" panose="020B0604020202020204" pitchFamily="34" charset="0"/>
              </a:rPr>
              <a:t>progre</a:t>
            </a:r>
            <a:r>
              <a:rPr lang="en-US" sz="1600" spc="-25"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i</a:t>
            </a:r>
            <a:r>
              <a:rPr lang="en-US" sz="1600" spc="-25" dirty="0">
                <a:solidFill>
                  <a:srgbClr val="002060"/>
                </a:solidFill>
                <a:latin typeface="Arial" panose="020B0604020202020204" pitchFamily="34" charset="0"/>
                <a:ea typeface="Arial" panose="020B0604020202020204" pitchFamily="34" charset="0"/>
              </a:rPr>
              <a:t>v</a:t>
            </a:r>
            <a:r>
              <a:rPr lang="en-US" sz="1600"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de</a:t>
            </a:r>
            <a:r>
              <a:rPr lang="en-US" sz="1600" spc="-20" dirty="0">
                <a:solidFill>
                  <a:srgbClr val="002060"/>
                </a:solidFill>
                <a:latin typeface="Arial" panose="020B0604020202020204" pitchFamily="34" charset="0"/>
                <a:ea typeface="Arial" panose="020B0604020202020204" pitchFamily="34" charset="0"/>
              </a:rPr>
              <a:t>b</a:t>
            </a:r>
            <a:r>
              <a:rPr lang="en-US" sz="160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l</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ó</a:t>
            </a:r>
            <a:r>
              <a:rPr lang="en-US" sz="1600" dirty="0">
                <a:solidFill>
                  <a:srgbClr val="002060"/>
                </a:solidFill>
                <a:latin typeface="Arial" panose="020B0604020202020204" pitchFamily="34" charset="0"/>
                <a:ea typeface="Arial" panose="020B0604020202020204" pitchFamily="34" charset="0"/>
              </a:rPr>
              <a:t>n</a:t>
            </a:r>
            <a:r>
              <a:rPr lang="en-US" sz="1600" spc="5" dirty="0">
                <a:solidFill>
                  <a:srgbClr val="002060"/>
                </a:solidFill>
                <a:latin typeface="Arial" panose="020B0604020202020204" pitchFamily="34" charset="0"/>
                <a:ea typeface="Arial" panose="020B0604020202020204" pitchFamily="34" charset="0"/>
              </a:rPr>
              <a:t> p</a:t>
            </a:r>
            <a:r>
              <a:rPr lang="en-US" sz="1600" spc="-25"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o</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ó</a:t>
            </a:r>
            <a:r>
              <a:rPr lang="en-US" sz="1600" spc="-20" dirty="0">
                <a:solidFill>
                  <a:srgbClr val="002060"/>
                </a:solidFill>
                <a:latin typeface="Arial" panose="020B0604020202020204" pitchFamily="34" charset="0"/>
                <a:ea typeface="Arial" panose="020B0604020202020204" pitchFamily="34" charset="0"/>
              </a:rPr>
              <a:t>g</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a:t>
            </a:r>
            <a:r>
              <a:rPr lang="en-US" sz="1600" spc="25" dirty="0">
                <a:solidFill>
                  <a:srgbClr val="002060"/>
                </a:solidFill>
                <a:latin typeface="Arial" panose="020B0604020202020204" pitchFamily="34" charset="0"/>
                <a:ea typeface="Arial" panose="020B0604020202020204" pitchFamily="34" charset="0"/>
              </a:rPr>
              <a:t> </a:t>
            </a:r>
            <a:endParaRPr lang="en-US" sz="1600" spc="25" dirty="0" smtClean="0">
              <a:solidFill>
                <a:srgbClr val="002060"/>
              </a:solidFill>
              <a:latin typeface="Arial" panose="020B0604020202020204" pitchFamily="34" charset="0"/>
              <a:ea typeface="Arial" panose="020B0604020202020204" pitchFamily="34" charset="0"/>
            </a:endParaRPr>
          </a:p>
          <a:p>
            <a:pPr marL="127000" marR="277495" algn="just">
              <a:spcAft>
                <a:spcPts val="0"/>
              </a:spcAft>
            </a:pPr>
            <a:endParaRPr lang="en-US" sz="1600" spc="25" dirty="0" smtClean="0">
              <a:solidFill>
                <a:srgbClr val="002060"/>
              </a:solidFill>
              <a:latin typeface="Arial" panose="020B0604020202020204" pitchFamily="34" charset="0"/>
              <a:ea typeface="Arial" panose="020B0604020202020204" pitchFamily="34" charset="0"/>
            </a:endParaRPr>
          </a:p>
          <a:p>
            <a:pPr marL="127000" marR="277495" algn="just">
              <a:spcAft>
                <a:spcPts val="0"/>
              </a:spcAft>
            </a:pPr>
            <a:r>
              <a:rPr lang="en-US" sz="1600" spc="-20" dirty="0" smtClean="0">
                <a:solidFill>
                  <a:srgbClr val="002060"/>
                </a:solidFill>
                <a:latin typeface="Arial" panose="020B0604020202020204" pitchFamily="34" charset="0"/>
                <a:ea typeface="Arial" panose="020B0604020202020204" pitchFamily="34" charset="0"/>
              </a:rPr>
              <a:t>I</a:t>
            </a:r>
            <a:r>
              <a:rPr lang="en-US" sz="1600" spc="5" dirty="0" smtClean="0">
                <a:solidFill>
                  <a:srgbClr val="002060"/>
                </a:solidFill>
                <a:latin typeface="Arial" panose="020B0604020202020204" pitchFamily="34" charset="0"/>
                <a:ea typeface="Arial" panose="020B0604020202020204" pitchFamily="34" charset="0"/>
              </a:rPr>
              <a:t>n</a:t>
            </a:r>
            <a:r>
              <a:rPr lang="en-US" sz="1600" dirty="0" smtClean="0">
                <a:solidFill>
                  <a:srgbClr val="002060"/>
                </a:solidFill>
                <a:latin typeface="Arial" panose="020B0604020202020204" pitchFamily="34" charset="0"/>
                <a:ea typeface="Arial" panose="020B0604020202020204" pitchFamily="34" charset="0"/>
              </a:rPr>
              <a:t>cluy</a:t>
            </a:r>
            <a:r>
              <a:rPr lang="en-US" sz="1600" spc="5" dirty="0" smtClean="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gr</a:t>
            </a:r>
            <a:r>
              <a:rPr lang="en-US" sz="1600" dirty="0">
                <a:solidFill>
                  <a:srgbClr val="002060"/>
                </a:solidFill>
                <a:latin typeface="Arial" panose="020B0604020202020204" pitchFamily="34" charset="0"/>
                <a:ea typeface="Arial" panose="020B0604020202020204" pitchFamily="34" charset="0"/>
              </a:rPr>
              <a:t>it</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s, </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n</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u</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deg</a:t>
            </a:r>
            <a:r>
              <a:rPr lang="en-US" sz="1600" spc="-15" dirty="0">
                <a:solidFill>
                  <a:srgbClr val="002060"/>
                </a:solidFill>
                <a:latin typeface="Arial" panose="020B0604020202020204" pitchFamily="34" charset="0"/>
                <a:ea typeface="Arial" panose="020B0604020202020204" pitchFamily="34" charset="0"/>
              </a:rPr>
              <a:t>r</a:t>
            </a:r>
            <a:r>
              <a:rPr lang="en-US" sz="1600" spc="5" dirty="0">
                <a:solidFill>
                  <a:srgbClr val="002060"/>
                </a:solidFill>
                <a:latin typeface="Arial" panose="020B0604020202020204" pitchFamily="34" charset="0"/>
                <a:ea typeface="Arial" panose="020B0604020202020204" pitchFamily="34" charset="0"/>
              </a:rPr>
              <a:t>ada</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ón</a:t>
            </a:r>
            <a:r>
              <a:rPr lang="en-US" sz="1600" dirty="0">
                <a:solidFill>
                  <a:srgbClr val="002060"/>
                </a:solidFill>
                <a:latin typeface="Arial" panose="020B0604020202020204" pitchFamily="34" charset="0"/>
                <a:ea typeface="Arial" panose="020B0604020202020204" pitchFamily="34" charset="0"/>
              </a:rPr>
              <a:t>,</a:t>
            </a:r>
            <a:r>
              <a:rPr lang="en-US" sz="1600" spc="25" dirty="0">
                <a:solidFill>
                  <a:srgbClr val="002060"/>
                </a:solidFill>
                <a:latin typeface="Arial" panose="020B0604020202020204" pitchFamily="34" charset="0"/>
                <a:ea typeface="Arial" panose="020B0604020202020204" pitchFamily="34" charset="0"/>
              </a:rPr>
              <a:t> </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a</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ge</a:t>
            </a:r>
            <a:r>
              <a:rPr lang="en-US" sz="1600" dirty="0">
                <a:solidFill>
                  <a:srgbClr val="002060"/>
                </a:solidFill>
                <a:latin typeface="Arial" panose="020B0604020202020204" pitchFamily="34" charset="0"/>
                <a:ea typeface="Arial" panose="020B0604020202020204" pitchFamily="34" charset="0"/>
              </a:rPr>
              <a:t>st</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de</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p</a:t>
            </a:r>
            <a:r>
              <a:rPr lang="en-US" sz="1600" spc="5" dirty="0">
                <a:solidFill>
                  <a:srgbClr val="002060"/>
                </a:solidFill>
                <a:latin typeface="Arial" panose="020B0604020202020204" pitchFamily="34" charset="0"/>
                <a:ea typeface="Arial" panose="020B0604020202020204" pitchFamily="34" charset="0"/>
              </a:rPr>
              <a:t>re</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bu</a:t>
            </a:r>
            <a:r>
              <a:rPr lang="en-US" sz="1600" spc="10" dirty="0">
                <a:solidFill>
                  <a:srgbClr val="002060"/>
                </a:solidFill>
                <a:latin typeface="Arial" panose="020B0604020202020204" pitchFamily="34" charset="0"/>
                <a:ea typeface="Arial" panose="020B0604020202020204" pitchFamily="34" charset="0"/>
              </a:rPr>
              <a:t>r</a:t>
            </a:r>
            <a:r>
              <a:rPr lang="en-US" sz="1600" dirty="0">
                <a:solidFill>
                  <a:srgbClr val="002060"/>
                </a:solidFill>
                <a:latin typeface="Arial" panose="020B0604020202020204" pitchFamily="34" charset="0"/>
                <a:ea typeface="Arial" panose="020B0604020202020204" pitchFamily="34" charset="0"/>
              </a:rPr>
              <a:t>las,</a:t>
            </a:r>
            <a:r>
              <a:rPr lang="en-US" sz="1600" spc="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han</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j</a:t>
            </a:r>
            <a:r>
              <a:rPr lang="en-US" sz="1600" spc="5"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s,</a:t>
            </a:r>
            <a:r>
              <a:rPr lang="en-US" sz="1600" spc="15" dirty="0">
                <a:solidFill>
                  <a:srgbClr val="002060"/>
                </a:solidFill>
                <a:latin typeface="Arial" panose="020B0604020202020204" pitchFamily="34" charset="0"/>
                <a:ea typeface="Arial" panose="020B0604020202020204" pitchFamily="34" charset="0"/>
              </a:rPr>
              <a:t> </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an</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pu</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ó</a:t>
            </a:r>
            <a:r>
              <a:rPr lang="en-US" sz="1600" spc="-20" dirty="0">
                <a:solidFill>
                  <a:srgbClr val="002060"/>
                </a:solidFill>
                <a:latin typeface="Arial" panose="020B0604020202020204" pitchFamily="34" charset="0"/>
                <a:ea typeface="Arial" panose="020B0604020202020204" pitchFamily="34" charset="0"/>
              </a:rPr>
              <a:t>n</a:t>
            </a:r>
            <a:r>
              <a:rPr lang="en-US" sz="160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a</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ena</a:t>
            </a:r>
            <a:r>
              <a:rPr lang="en-US" sz="1600" dirty="0">
                <a:solidFill>
                  <a:srgbClr val="002060"/>
                </a:solidFill>
                <a:latin typeface="Arial" panose="020B0604020202020204" pitchFamily="34" charset="0"/>
                <a:ea typeface="Arial" panose="020B0604020202020204" pitchFamily="34" charset="0"/>
              </a:rPr>
              <a:t>z</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re</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ha</a:t>
            </a:r>
            <a:r>
              <a:rPr lang="en-US" sz="1600" dirty="0">
                <a:solidFill>
                  <a:srgbClr val="002060"/>
                </a:solidFill>
                <a:latin typeface="Arial" panose="020B0604020202020204" pitchFamily="34" charset="0"/>
                <a:ea typeface="Arial" panose="020B0604020202020204" pitchFamily="34" charset="0"/>
              </a:rPr>
              <a:t>z</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de</a:t>
            </a:r>
            <a:r>
              <a:rPr lang="en-US" sz="1600" dirty="0">
                <a:solidFill>
                  <a:srgbClr val="002060"/>
                </a:solidFill>
                <a:latin typeface="Arial" panose="020B0604020202020204" pitchFamily="34" charset="0"/>
                <a:ea typeface="Arial" panose="020B0604020202020204" pitchFamily="34" charset="0"/>
              </a:rPr>
              <a:t>sc</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l</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f</a:t>
            </a:r>
            <a:r>
              <a:rPr lang="en-US" sz="1600" spc="20" dirty="0">
                <a:solidFill>
                  <a:srgbClr val="002060"/>
                </a:solidFill>
                <a:latin typeface="Arial" panose="020B0604020202020204" pitchFamily="34" charset="0"/>
                <a:ea typeface="Arial" panose="020B0604020202020204" pitchFamily="34" charset="0"/>
              </a:rPr>
              <a:t>i</a:t>
            </a:r>
            <a:r>
              <a:rPr lang="en-US" sz="1600" spc="-25"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ció</a:t>
            </a:r>
            <a:r>
              <a:rPr lang="en-US" sz="1600" spc="5" dirty="0">
                <a:solidFill>
                  <a:srgbClr val="002060"/>
                </a:solidFill>
                <a:latin typeface="Arial" panose="020B0604020202020204" pitchFamily="34" charset="0"/>
                <a:ea typeface="Arial" panose="020B0604020202020204" pitchFamily="34" charset="0"/>
              </a:rPr>
              <a:t>n</a:t>
            </a:r>
            <a:r>
              <a:rPr lang="en-US" sz="160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re</a:t>
            </a:r>
            <a:r>
              <a:rPr lang="en-US" sz="1600" dirty="0">
                <a:solidFill>
                  <a:srgbClr val="002060"/>
                </a:solidFill>
                <a:latin typeface="Arial" panose="020B0604020202020204" pitchFamily="34" charset="0"/>
                <a:ea typeface="Arial" panose="020B0604020202020204" pitchFamily="34" charset="0"/>
              </a:rPr>
              <a:t>c</a:t>
            </a:r>
            <a:r>
              <a:rPr lang="en-US" sz="1600" spc="-15" dirty="0">
                <a:solidFill>
                  <a:srgbClr val="002060"/>
                </a:solidFill>
                <a:latin typeface="Arial" panose="020B0604020202020204" pitchFamily="34" charset="0"/>
                <a:ea typeface="Arial" panose="020B0604020202020204" pitchFamily="34" charset="0"/>
              </a:rPr>
              <a:t>r</a:t>
            </a:r>
            <a:r>
              <a:rPr lang="en-US" sz="1600" spc="20" dirty="0">
                <a:solidFill>
                  <a:srgbClr val="002060"/>
                </a:solidFill>
                <a:latin typeface="Arial" panose="020B0604020202020204" pitchFamily="34" charset="0"/>
                <a:ea typeface="Arial" panose="020B0604020202020204" pitchFamily="34" charset="0"/>
              </a:rPr>
              <a:t>i</a:t>
            </a:r>
            <a:r>
              <a:rPr lang="en-US" sz="1600" spc="-40" dirty="0">
                <a:solidFill>
                  <a:srgbClr val="002060"/>
                </a:solidFill>
                <a:latin typeface="Arial" panose="020B0604020202020204" pitchFamily="34" charset="0"/>
                <a:ea typeface="Arial" panose="020B0604020202020204" pitchFamily="34" charset="0"/>
              </a:rPr>
              <a:t>m</a:t>
            </a:r>
            <a:r>
              <a:rPr lang="en-US" sz="1600" spc="4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na</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one</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u</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o</a:t>
            </a:r>
            <a:r>
              <a:rPr lang="en-US" sz="1600" spc="5" dirty="0">
                <a:solidFill>
                  <a:srgbClr val="002060"/>
                </a:solidFill>
                <a:latin typeface="Arial" panose="020B0604020202020204" pitchFamily="34" charset="0"/>
                <a:ea typeface="Arial" panose="020B0604020202020204" pitchFamily="34" charset="0"/>
              </a:rPr>
              <a:t>ne</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f</a:t>
            </a:r>
            <a:r>
              <a:rPr lang="en-US" sz="1600" spc="-15" dirty="0">
                <a:solidFill>
                  <a:srgbClr val="002060"/>
                </a:solidFill>
                <a:latin typeface="Arial" panose="020B0604020202020204" pitchFamily="34" charset="0"/>
                <a:ea typeface="Arial" panose="020B0604020202020204" pitchFamily="34" charset="0"/>
              </a:rPr>
              <a:t>a</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e</a:t>
            </a:r>
            <a:r>
              <a:rPr lang="en-US" sz="1600" spc="-25" dirty="0">
                <a:solidFill>
                  <a:srgbClr val="002060"/>
                </a:solidFill>
                <a:latin typeface="Arial" panose="020B0604020202020204" pitchFamily="34" charset="0"/>
                <a:ea typeface="Arial" panose="020B0604020202020204" pitchFamily="34" charset="0"/>
              </a:rPr>
              <a:t>x</a:t>
            </a:r>
            <a:r>
              <a:rPr lang="en-US" sz="1600" spc="5" dirty="0">
                <a:solidFill>
                  <a:srgbClr val="002060"/>
                </a:solidFill>
                <a:latin typeface="Arial" panose="020B0604020202020204" pitchFamily="34" charset="0"/>
                <a:ea typeface="Arial" panose="020B0604020202020204" pitchFamily="34" charset="0"/>
              </a:rPr>
              <a:t>p</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c</a:t>
            </a:r>
            <a:r>
              <a:rPr lang="en-US" sz="1600" dirty="0">
                <a:solidFill>
                  <a:srgbClr val="002060"/>
                </a:solidFill>
                <a:latin typeface="Arial" panose="020B0604020202020204" pitchFamily="34" charset="0"/>
                <a:ea typeface="Arial" panose="020B0604020202020204" pitchFamily="34" charset="0"/>
              </a:rPr>
              <a:t>ió</a:t>
            </a:r>
            <a:r>
              <a:rPr lang="en-US" sz="1600" spc="5" dirty="0">
                <a:solidFill>
                  <a:srgbClr val="002060"/>
                </a:solidFill>
                <a:latin typeface="Arial" panose="020B0604020202020204" pitchFamily="34" charset="0"/>
                <a:ea typeface="Arial" panose="020B0604020202020204" pitchFamily="34" charset="0"/>
              </a:rPr>
              <a:t>n</a:t>
            </a:r>
            <a:r>
              <a:rPr lang="en-US" sz="1600" dirty="0">
                <a:solidFill>
                  <a:srgbClr val="002060"/>
                </a:solidFill>
                <a:latin typeface="Arial" panose="020B0604020202020204" pitchFamily="34" charset="0"/>
                <a:ea typeface="Arial" panose="020B0604020202020204" pitchFamily="34" charset="0"/>
              </a:rPr>
              <a:t>,</a:t>
            </a:r>
            <a:r>
              <a:rPr lang="en-US" sz="1600" spc="25" dirty="0">
                <a:solidFill>
                  <a:srgbClr val="002060"/>
                </a:solidFill>
                <a:latin typeface="Arial" panose="020B0604020202020204" pitchFamily="34" charset="0"/>
                <a:ea typeface="Arial" panose="020B0604020202020204" pitchFamily="34" charset="0"/>
              </a:rPr>
              <a:t> </a:t>
            </a:r>
            <a:r>
              <a:rPr lang="en-US" sz="1600" spc="-25" dirty="0">
                <a:solidFill>
                  <a:srgbClr val="002060"/>
                </a:solidFill>
                <a:latin typeface="Arial" panose="020B0604020202020204" pitchFamily="34" charset="0"/>
                <a:ea typeface="Arial" panose="020B0604020202020204" pitchFamily="34" charset="0"/>
              </a:rPr>
              <a:t>s</a:t>
            </a:r>
            <a:r>
              <a:rPr lang="en-US" sz="160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en</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n</a:t>
            </a:r>
            <a:r>
              <a:rPr lang="en-US" sz="1600" spc="-20" dirty="0">
                <a:solidFill>
                  <a:srgbClr val="002060"/>
                </a:solidFill>
                <a:latin typeface="Arial" panose="020B0604020202020204" pitchFamily="34" charset="0"/>
                <a:ea typeface="Arial" panose="020B0604020202020204" pitchFamily="34" charset="0"/>
              </a:rPr>
              <a:t>d</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f</a:t>
            </a:r>
            <a:r>
              <a:rPr lang="en-US" sz="1600" spc="-15" dirty="0">
                <a:solidFill>
                  <a:srgbClr val="002060"/>
                </a:solidFill>
                <a:latin typeface="Arial" panose="020B0604020202020204" pitchFamily="34" charset="0"/>
                <a:ea typeface="Arial" panose="020B0604020202020204" pitchFamily="34" charset="0"/>
              </a:rPr>
              <a:t>e</a:t>
            </a:r>
            <a:r>
              <a:rPr lang="en-US" sz="1600" spc="5" dirty="0">
                <a:solidFill>
                  <a:srgbClr val="002060"/>
                </a:solidFill>
                <a:latin typeface="Arial" panose="020B0604020202020204" pitchFamily="34" charset="0"/>
                <a:ea typeface="Arial" panose="020B0604020202020204" pitchFamily="34" charset="0"/>
              </a:rPr>
              <a:t>ren</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r</a:t>
            </a:r>
            <a:r>
              <a:rPr lang="en-US" sz="160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d</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u</a:t>
            </a:r>
            <a:r>
              <a:rPr lang="en-US" sz="1600" dirty="0">
                <a:solidFill>
                  <a:srgbClr val="002060"/>
                </a:solidFill>
                <a:latin typeface="Arial" panose="020B0604020202020204" pitchFamily="34" charset="0"/>
                <a:ea typeface="Arial" panose="020B0604020202020204" pitchFamily="34" charset="0"/>
              </a:rPr>
              <a:t>l</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z</a:t>
            </a:r>
            <a:r>
              <a:rPr lang="en-US" sz="1600" spc="5"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c</a:t>
            </a:r>
            <a:r>
              <a:rPr lang="en-US" sz="1600" spc="45"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ón</a:t>
            </a:r>
            <a:r>
              <a:rPr lang="en-US" sz="1600" dirty="0">
                <a:solidFill>
                  <a:srgbClr val="002060"/>
                </a:solidFill>
                <a:latin typeface="Arial" panose="020B0604020202020204" pitchFamily="34" charset="0"/>
                <a:ea typeface="Arial" panose="020B0604020202020204" pitchFamily="34" charset="0"/>
              </a:rPr>
              <a:t>,</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hu</a:t>
            </a:r>
            <a:r>
              <a:rPr lang="en-US" sz="1600" spc="-40" dirty="0">
                <a:solidFill>
                  <a:srgbClr val="002060"/>
                </a:solidFill>
                <a:latin typeface="Arial" panose="020B0604020202020204" pitchFamily="34" charset="0"/>
                <a:ea typeface="Arial" panose="020B0604020202020204" pitchFamily="34" charset="0"/>
              </a:rPr>
              <a:t>m</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ción</a:t>
            </a:r>
            <a:r>
              <a:rPr lang="en-US" sz="1600" spc="30"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y</a:t>
            </a:r>
            <a:r>
              <a:rPr lang="en-US" sz="1600" spc="2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o</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para</a:t>
            </a:r>
            <a:r>
              <a:rPr lang="en-US" sz="1600"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one</a:t>
            </a:r>
            <a:r>
              <a:rPr lang="en-US" sz="1600" dirty="0">
                <a:solidFill>
                  <a:srgbClr val="002060"/>
                </a:solidFill>
                <a:latin typeface="Arial" panose="020B0604020202020204" pitchFamily="34" charset="0"/>
                <a:ea typeface="Arial" panose="020B0604020202020204" pitchFamily="34" charset="0"/>
              </a:rPr>
              <a:t>s,</a:t>
            </a:r>
            <a:r>
              <a:rPr lang="en-US" sz="1600" spc="5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r</a:t>
            </a:r>
            <a:r>
              <a:rPr lang="en-US" sz="1600" dirty="0">
                <a:solidFill>
                  <a:srgbClr val="002060"/>
                </a:solidFill>
                <a:latin typeface="Arial" panose="020B0604020202020204" pitchFamily="34" charset="0"/>
                <a:ea typeface="Arial" panose="020B0604020202020204" pitchFamily="34" charset="0"/>
              </a:rPr>
              <a:t>í</a:t>
            </a:r>
            <a:r>
              <a:rPr lang="en-US" sz="1600" spc="-20" dirty="0">
                <a:solidFill>
                  <a:srgbClr val="002060"/>
                </a:solidFill>
                <a:latin typeface="Arial" panose="020B0604020202020204" pitchFamily="34" charset="0"/>
                <a:ea typeface="Arial" panose="020B0604020202020204" pitchFamily="34" charset="0"/>
              </a:rPr>
              <a:t>t</a:t>
            </a:r>
            <a:r>
              <a:rPr lang="en-US" sz="1600" spc="20" dirty="0">
                <a:solidFill>
                  <a:srgbClr val="002060"/>
                </a:solidFill>
                <a:latin typeface="Arial" panose="020B0604020202020204" pitchFamily="34" charset="0"/>
                <a:ea typeface="Arial" panose="020B0604020202020204" pitchFamily="34" charset="0"/>
              </a:rPr>
              <a:t>i</a:t>
            </a:r>
            <a:r>
              <a:rPr lang="en-US" sz="1600" spc="-25"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s</a:t>
            </a:r>
            <a:r>
              <a:rPr lang="en-US" sz="1600" spc="2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on</a:t>
            </a:r>
            <a:r>
              <a:rPr lang="en-US" sz="1600" dirty="0">
                <a:solidFill>
                  <a:srgbClr val="002060"/>
                </a:solidFill>
                <a:latin typeface="Arial" panose="020B0604020202020204" pitchFamily="34" charset="0"/>
                <a:ea typeface="Arial" panose="020B0604020202020204" pitchFamily="34" charset="0"/>
              </a:rPr>
              <a:t>st</a:t>
            </a:r>
            <a:r>
              <a:rPr lang="en-US" sz="1600" spc="5" dirty="0">
                <a:solidFill>
                  <a:srgbClr val="002060"/>
                </a:solidFill>
                <a:latin typeface="Arial" panose="020B0604020202020204" pitchFamily="34" charset="0"/>
                <a:ea typeface="Arial" panose="020B0604020202020204" pitchFamily="34" charset="0"/>
              </a:rPr>
              <a:t>an</a:t>
            </a:r>
            <a:r>
              <a:rPr lang="en-US" sz="1600" spc="-2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s, c</a:t>
            </a:r>
            <a:r>
              <a:rPr lang="en-US" sz="1600" spc="5" dirty="0">
                <a:solidFill>
                  <a:srgbClr val="002060"/>
                </a:solidFill>
                <a:latin typeface="Arial" panose="020B0604020202020204" pitchFamily="34" charset="0"/>
                <a:ea typeface="Arial" panose="020B0604020202020204" pitchFamily="34" charset="0"/>
              </a:rPr>
              <a:t>u</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p</a:t>
            </a:r>
            <a:r>
              <a:rPr lang="en-US" sz="1600" spc="-20" dirty="0">
                <a:solidFill>
                  <a:srgbClr val="002060"/>
                </a:solidFill>
                <a:latin typeface="Arial" panose="020B0604020202020204" pitchFamily="34" charset="0"/>
                <a:ea typeface="Arial" panose="020B0604020202020204" pitchFamily="34" charset="0"/>
              </a:rPr>
              <a:t>ab</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l</a:t>
            </a:r>
            <a:r>
              <a:rPr lang="en-US" sz="1600" spc="20" dirty="0">
                <a:solidFill>
                  <a:srgbClr val="002060"/>
                </a:solidFill>
                <a:latin typeface="Arial" panose="020B0604020202020204" pitchFamily="34" charset="0"/>
                <a:ea typeface="Arial" panose="020B0604020202020204" pitchFamily="34" charset="0"/>
              </a:rPr>
              <a:t>i</a:t>
            </a:r>
            <a:r>
              <a:rPr lang="en-US" sz="1600" spc="-25" dirty="0">
                <a:solidFill>
                  <a:srgbClr val="002060"/>
                </a:solidFill>
                <a:latin typeface="Arial" panose="020B0604020202020204" pitchFamily="34" charset="0"/>
                <a:ea typeface="Arial" panose="020B0604020202020204" pitchFamily="34" charset="0"/>
              </a:rPr>
              <a:t>z</a:t>
            </a:r>
            <a:r>
              <a:rPr lang="en-US" sz="1600" spc="5" dirty="0">
                <a:solidFill>
                  <a:srgbClr val="002060"/>
                </a:solidFill>
                <a:latin typeface="Arial" panose="020B0604020202020204" pitchFamily="34" charset="0"/>
                <a:ea typeface="Arial" panose="020B0604020202020204" pitchFamily="34" charset="0"/>
              </a:rPr>
              <a:t>ar</a:t>
            </a:r>
            <a:r>
              <a:rPr lang="en-US" sz="1600" dirty="0">
                <a:solidFill>
                  <a:srgbClr val="002060"/>
                </a:solidFill>
                <a:latin typeface="Arial" panose="020B0604020202020204" pitchFamily="34" charset="0"/>
                <a:ea typeface="Arial" panose="020B0604020202020204" pitchFamily="34" charset="0"/>
              </a:rPr>
              <a:t>,</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e</a:t>
            </a:r>
            <a:r>
              <a:rPr lang="en-US" sz="1600" spc="-25" dirty="0">
                <a:solidFill>
                  <a:srgbClr val="002060"/>
                </a:solidFill>
                <a:latin typeface="Arial" panose="020B0604020202020204" pitchFamily="34" charset="0"/>
                <a:ea typeface="Arial" panose="020B0604020202020204" pitchFamily="34" charset="0"/>
              </a:rPr>
              <a:t>j</a:t>
            </a:r>
            <a:r>
              <a:rPr lang="en-US" sz="1600" spc="5" dirty="0">
                <a:solidFill>
                  <a:srgbClr val="002060"/>
                </a:solidFill>
                <a:latin typeface="Arial" panose="020B0604020202020204" pitchFamily="34" charset="0"/>
                <a:ea typeface="Arial" panose="020B0604020202020204" pitchFamily="34" charset="0"/>
              </a:rPr>
              <a:t>er</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r</a:t>
            </a:r>
            <a:r>
              <a:rPr lang="en-US" sz="1600" spc="50"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o</a:t>
            </a:r>
            <a:r>
              <a:rPr lang="en-US" sz="1600" spc="5" dirty="0">
                <a:solidFill>
                  <a:srgbClr val="002060"/>
                </a:solidFill>
                <a:latin typeface="Arial" panose="020B0604020202020204" pitchFamily="34" charset="0"/>
                <a:ea typeface="Arial" panose="020B0604020202020204" pitchFamily="34" charset="0"/>
              </a:rPr>
              <a:t>n</a:t>
            </a:r>
            <a:r>
              <a:rPr lang="en-US" sz="1600" dirty="0">
                <a:solidFill>
                  <a:srgbClr val="002060"/>
                </a:solidFill>
                <a:latin typeface="Arial" panose="020B0604020202020204" pitchFamily="34" charset="0"/>
                <a:ea typeface="Arial" panose="020B0604020202020204" pitchFamily="34" charset="0"/>
              </a:rPr>
              <a:t>t</a:t>
            </a:r>
            <a:r>
              <a:rPr lang="en-US" sz="1600" spc="10" dirty="0">
                <a:solidFill>
                  <a:srgbClr val="002060"/>
                </a:solidFill>
                <a:latin typeface="Arial" panose="020B0604020202020204" pitchFamily="34" charset="0"/>
                <a:ea typeface="Arial" panose="020B0604020202020204" pitchFamily="34" charset="0"/>
              </a:rPr>
              <a:t>r</a:t>
            </a:r>
            <a:r>
              <a:rPr lang="en-US" sz="1600" spc="-20"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l</a:t>
            </a:r>
            <a:r>
              <a:rPr lang="en-US" sz="1600" spc="40"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obr</a:t>
            </a:r>
            <a:r>
              <a:rPr lang="en-US" sz="1600" dirty="0">
                <a:solidFill>
                  <a:srgbClr val="002060"/>
                </a:solidFill>
                <a:latin typeface="Arial" panose="020B0604020202020204" pitchFamily="34" charset="0"/>
                <a:ea typeface="Arial" panose="020B0604020202020204" pitchFamily="34" charset="0"/>
              </a:rPr>
              <a:t>e </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a</a:t>
            </a:r>
            <a:r>
              <a:rPr lang="en-US" sz="1600" spc="50" dirty="0">
                <a:solidFill>
                  <a:srgbClr val="002060"/>
                </a:solidFill>
                <a:latin typeface="Arial" panose="020B0604020202020204" pitchFamily="34" charset="0"/>
                <a:ea typeface="Arial" panose="020B0604020202020204" pitchFamily="34" charset="0"/>
              </a:rPr>
              <a:t> </a:t>
            </a:r>
            <a:r>
              <a:rPr lang="en-US" sz="1600" spc="-25" dirty="0">
                <a:solidFill>
                  <a:srgbClr val="002060"/>
                </a:solidFill>
                <a:latin typeface="Arial" panose="020B0604020202020204" pitchFamily="34" charset="0"/>
                <a:ea typeface="Arial" panose="020B0604020202020204" pitchFamily="34" charset="0"/>
              </a:rPr>
              <a:t>v</a:t>
            </a:r>
            <a:r>
              <a:rPr lang="en-US" sz="1600" dirty="0">
                <a:solidFill>
                  <a:srgbClr val="002060"/>
                </a:solidFill>
                <a:latin typeface="Arial" panose="020B0604020202020204" pitchFamily="34" charset="0"/>
                <a:ea typeface="Arial" panose="020B0604020202020204" pitchFamily="34" charset="0"/>
              </a:rPr>
              <a:t>íc</a:t>
            </a:r>
            <a:r>
              <a:rPr lang="en-US" sz="1600" spc="-20" dirty="0">
                <a:solidFill>
                  <a:srgbClr val="002060"/>
                </a:solidFill>
                <a:latin typeface="Arial" panose="020B0604020202020204" pitchFamily="34" charset="0"/>
                <a:ea typeface="Arial" panose="020B0604020202020204" pitchFamily="34" charset="0"/>
              </a:rPr>
              <a:t>t</a:t>
            </a:r>
            <a:r>
              <a:rPr lang="en-US" sz="1600" spc="20" dirty="0">
                <a:solidFill>
                  <a:srgbClr val="002060"/>
                </a:solidFill>
                <a:latin typeface="Arial" panose="020B0604020202020204" pitchFamily="34" charset="0"/>
                <a:ea typeface="Arial" panose="020B0604020202020204" pitchFamily="34" charset="0"/>
              </a:rPr>
              <a:t>i</a:t>
            </a:r>
            <a:r>
              <a:rPr lang="en-US" sz="1600" spc="-40" dirty="0">
                <a:solidFill>
                  <a:srgbClr val="002060"/>
                </a:solidFill>
                <a:latin typeface="Arial" panose="020B0604020202020204" pitchFamily="34" charset="0"/>
                <a:ea typeface="Arial" panose="020B0604020202020204" pitchFamily="34" charset="0"/>
              </a:rPr>
              <a:t>m</a:t>
            </a:r>
            <a:r>
              <a:rPr lang="en-US" sz="1600" dirty="0">
                <a:solidFill>
                  <a:srgbClr val="002060"/>
                </a:solidFill>
                <a:latin typeface="Arial" panose="020B0604020202020204" pitchFamily="34" charset="0"/>
                <a:ea typeface="Arial" panose="020B0604020202020204" pitchFamily="34" charset="0"/>
              </a:rPr>
              <a:t>a</a:t>
            </a:r>
            <a:r>
              <a:rPr lang="en-US" sz="1600" spc="5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en</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err</a:t>
            </a:r>
            <a:r>
              <a:rPr lang="en-US" sz="1600" spc="-20" dirty="0">
                <a:solidFill>
                  <a:srgbClr val="002060"/>
                </a:solidFill>
                <a:latin typeface="Arial" panose="020B0604020202020204" pitchFamily="34" charset="0"/>
                <a:ea typeface="Arial" panose="020B0604020202020204" pitchFamily="34" charset="0"/>
              </a:rPr>
              <a:t>a</a:t>
            </a:r>
            <a:r>
              <a:rPr lang="en-US" sz="1600" spc="-15" dirty="0">
                <a:solidFill>
                  <a:srgbClr val="002060"/>
                </a:solidFill>
                <a:latin typeface="Arial" panose="020B0604020202020204" pitchFamily="34" charset="0"/>
                <a:ea typeface="Arial" panose="020B0604020202020204" pitchFamily="34" charset="0"/>
              </a:rPr>
              <a:t>r</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n</a:t>
            </a:r>
            <a:r>
              <a:rPr lang="en-US" sz="1600" spc="25"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a</a:t>
            </a:r>
            <a:r>
              <a:rPr lang="en-US" sz="1600" spc="4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a</a:t>
            </a:r>
            <a:r>
              <a:rPr lang="en-US" sz="1600" spc="5" dirty="0">
                <a:solidFill>
                  <a:srgbClr val="002060"/>
                </a:solidFill>
                <a:latin typeface="Arial" panose="020B0604020202020204" pitchFamily="34" charset="0"/>
                <a:ea typeface="Arial" panose="020B0604020202020204" pitchFamily="34" charset="0"/>
              </a:rPr>
              <a:t>)</a:t>
            </a:r>
            <a:r>
              <a:rPr lang="en-US" sz="1600" dirty="0">
                <a:solidFill>
                  <a:srgbClr val="002060"/>
                </a:solidFill>
                <a:latin typeface="Arial" panose="020B0604020202020204" pitchFamily="34" charset="0"/>
                <a:ea typeface="Arial" panose="020B0604020202020204" pitchFamily="34" charset="0"/>
              </a:rPr>
              <a:t>,</a:t>
            </a:r>
            <a:r>
              <a:rPr lang="en-US" sz="1600" spc="45"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p</a:t>
            </a:r>
            <a:r>
              <a:rPr lang="en-US" sz="1600" spc="5" dirty="0">
                <a:solidFill>
                  <a:srgbClr val="002060"/>
                </a:solidFill>
                <a:latin typeface="Arial" panose="020B0604020202020204" pitchFamily="34" charset="0"/>
                <a:ea typeface="Arial" panose="020B0604020202020204" pitchFamily="34" charset="0"/>
              </a:rPr>
              <a:t>ro</a:t>
            </a:r>
            <a:r>
              <a:rPr lang="en-US" sz="1600" spc="-20" dirty="0">
                <a:solidFill>
                  <a:srgbClr val="002060"/>
                </a:solidFill>
                <a:latin typeface="Arial" panose="020B0604020202020204" pitchFamily="34" charset="0"/>
                <a:ea typeface="Arial" panose="020B0604020202020204" pitchFamily="34" charset="0"/>
              </a:rPr>
              <a:t>h</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b</a:t>
            </a:r>
            <a:r>
              <a:rPr lang="en-US" sz="1600" spc="20" dirty="0">
                <a:solidFill>
                  <a:srgbClr val="002060"/>
                </a:solidFill>
                <a:latin typeface="Arial" panose="020B0604020202020204" pitchFamily="34" charset="0"/>
                <a:ea typeface="Arial" panose="020B0604020202020204" pitchFamily="34" charset="0"/>
              </a:rPr>
              <a:t>i</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ó</a:t>
            </a:r>
            <a:r>
              <a:rPr lang="en-US" sz="1600" dirty="0">
                <a:solidFill>
                  <a:srgbClr val="002060"/>
                </a:solidFill>
                <a:latin typeface="Arial" panose="020B0604020202020204" pitchFamily="34" charset="0"/>
                <a:ea typeface="Arial" panose="020B0604020202020204" pitchFamily="34" charset="0"/>
              </a:rPr>
              <a:t>n</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d</a:t>
            </a:r>
            <a:r>
              <a:rPr lang="en-US" sz="1600" dirty="0">
                <a:solidFill>
                  <a:srgbClr val="002060"/>
                </a:solidFill>
                <a:latin typeface="Arial" panose="020B0604020202020204" pitchFamily="34" charset="0"/>
                <a:ea typeface="Arial" panose="020B0604020202020204" pitchFamily="34" charset="0"/>
              </a:rPr>
              <a:t>e 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e</a:t>
            </a:r>
            <a:r>
              <a:rPr lang="en-US" sz="1600" spc="-15" dirty="0">
                <a:solidFill>
                  <a:srgbClr val="002060"/>
                </a:solidFill>
                <a:latin typeface="Arial" panose="020B0604020202020204" pitchFamily="34" charset="0"/>
                <a:ea typeface="Arial" panose="020B0604020202020204" pitchFamily="34" charset="0"/>
              </a:rPr>
              <a:t>r</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t</a:t>
            </a:r>
            <a:r>
              <a:rPr lang="en-US" sz="1600" spc="20" dirty="0">
                <a:solidFill>
                  <a:srgbClr val="002060"/>
                </a:solidFill>
                <a:latin typeface="Arial" panose="020B0604020202020204" pitchFamily="34" charset="0"/>
                <a:ea typeface="Arial" panose="020B0604020202020204" pitchFamily="34" charset="0"/>
              </a:rPr>
              <a:t>i</a:t>
            </a:r>
            <a:r>
              <a:rPr lang="en-US" sz="1600" spc="-25" dirty="0">
                <a:solidFill>
                  <a:srgbClr val="002060"/>
                </a:solidFill>
                <a:latin typeface="Arial" panose="020B0604020202020204" pitchFamily="34" charset="0"/>
                <a:ea typeface="Arial" panose="020B0604020202020204" pitchFamily="34" charset="0"/>
              </a:rPr>
              <a:t>v</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da</a:t>
            </a:r>
            <a:r>
              <a:rPr lang="en-US" sz="1600" spc="-20" dirty="0">
                <a:solidFill>
                  <a:srgbClr val="002060"/>
                </a:solidFill>
                <a:latin typeface="Arial" panose="020B0604020202020204" pitchFamily="34" charset="0"/>
                <a:ea typeface="Arial" panose="020B0604020202020204" pitchFamily="34" charset="0"/>
              </a:rPr>
              <a:t>d</a:t>
            </a:r>
            <a:r>
              <a:rPr lang="en-US" sz="1600" spc="5"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l</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r</a:t>
            </a:r>
            <a:r>
              <a:rPr lang="en-US" sz="1600" dirty="0">
                <a:solidFill>
                  <a:srgbClr val="002060"/>
                </a:solidFill>
                <a:latin typeface="Arial" panose="020B0604020202020204" pitchFamily="34" charset="0"/>
                <a:ea typeface="Arial" panose="020B0604020202020204" pitchFamily="34" charset="0"/>
              </a:rPr>
              <a:t>,</a:t>
            </a:r>
            <a:r>
              <a:rPr lang="en-US" sz="1600" spc="5"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st</a:t>
            </a:r>
            <a:r>
              <a:rPr lang="en-US" sz="1600" spc="5" dirty="0">
                <a:solidFill>
                  <a:srgbClr val="002060"/>
                </a:solidFill>
                <a:latin typeface="Arial" panose="020B0604020202020204" pitchFamily="34" charset="0"/>
                <a:ea typeface="Arial" panose="020B0604020202020204" pitchFamily="34" charset="0"/>
              </a:rPr>
              <a:t>u</a:t>
            </a:r>
            <a:r>
              <a:rPr lang="en-US" sz="1600" spc="-20" dirty="0">
                <a:solidFill>
                  <a:srgbClr val="002060"/>
                </a:solidFill>
                <a:latin typeface="Arial" panose="020B0604020202020204" pitchFamily="34" charset="0"/>
                <a:ea typeface="Arial" panose="020B0604020202020204" pitchFamily="34" charset="0"/>
              </a:rPr>
              <a:t>d</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a</a:t>
            </a:r>
            <a:r>
              <a:rPr lang="en-US" sz="1600" spc="-15" dirty="0">
                <a:solidFill>
                  <a:srgbClr val="002060"/>
                </a:solidFill>
                <a:latin typeface="Arial" panose="020B0604020202020204" pitchFamily="34" charset="0"/>
                <a:ea typeface="Arial" panose="020B0604020202020204" pitchFamily="34" charset="0"/>
              </a:rPr>
              <a:t>r</a:t>
            </a:r>
            <a:r>
              <a:rPr lang="en-US" sz="1600" dirty="0">
                <a:solidFill>
                  <a:srgbClr val="002060"/>
                </a:solidFill>
                <a:latin typeface="Arial" panose="020B0604020202020204" pitchFamily="34" charset="0"/>
                <a:ea typeface="Arial" panose="020B0604020202020204" pitchFamily="34" charset="0"/>
              </a:rPr>
              <a:t>,</a:t>
            </a:r>
            <a:r>
              <a:rPr lang="en-US" sz="1600" spc="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t</a:t>
            </a:r>
            <a:r>
              <a:rPr lang="en-US" sz="1600" spc="10" dirty="0">
                <a:solidFill>
                  <a:srgbClr val="002060"/>
                </a:solidFill>
                <a:latin typeface="Arial" panose="020B0604020202020204" pitchFamily="34" charset="0"/>
                <a:ea typeface="Arial" panose="020B0604020202020204" pitchFamily="34" charset="0"/>
              </a:rPr>
              <a:t>r</a:t>
            </a:r>
            <a:r>
              <a:rPr lang="en-US" sz="1600" spc="5" dirty="0">
                <a:solidFill>
                  <a:srgbClr val="002060"/>
                </a:solidFill>
                <a:latin typeface="Arial" panose="020B0604020202020204" pitchFamily="34" charset="0"/>
                <a:ea typeface="Arial" panose="020B0604020202020204" pitchFamily="34" charset="0"/>
              </a:rPr>
              <a:t>a</a:t>
            </a:r>
            <a:r>
              <a:rPr lang="en-US" sz="1600" spc="-20" dirty="0">
                <a:solidFill>
                  <a:srgbClr val="002060"/>
                </a:solidFill>
                <a:latin typeface="Arial" panose="020B0604020202020204" pitchFamily="34" charset="0"/>
                <a:ea typeface="Arial" panose="020B0604020202020204" pitchFamily="34" charset="0"/>
              </a:rPr>
              <a:t>b</a:t>
            </a:r>
            <a:r>
              <a:rPr lang="en-US" sz="1600" spc="5"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j</a:t>
            </a:r>
            <a:r>
              <a:rPr lang="en-US" sz="1600" spc="5" dirty="0">
                <a:solidFill>
                  <a:srgbClr val="002060"/>
                </a:solidFill>
                <a:latin typeface="Arial" panose="020B0604020202020204" pitchFamily="34" charset="0"/>
                <a:ea typeface="Arial" panose="020B0604020202020204" pitchFamily="34" charset="0"/>
              </a:rPr>
              <a:t>ar</a:t>
            </a:r>
            <a:r>
              <a:rPr lang="en-US" sz="1600" dirty="0">
                <a:solidFill>
                  <a:srgbClr val="002060"/>
                </a:solidFill>
                <a:latin typeface="Arial" panose="020B0604020202020204" pitchFamily="34" charset="0"/>
                <a:ea typeface="Arial" panose="020B0604020202020204" pitchFamily="34" charset="0"/>
              </a:rPr>
              <a:t>,</a:t>
            </a:r>
            <a:r>
              <a:rPr lang="en-US" sz="1600" spc="5" dirty="0">
                <a:solidFill>
                  <a:srgbClr val="002060"/>
                </a:solidFill>
                <a:latin typeface="Arial" panose="020B0604020202020204" pitchFamily="34" charset="0"/>
                <a:ea typeface="Arial" panose="020B0604020202020204" pitchFamily="34" charset="0"/>
              </a:rPr>
              <a:t> r</a:t>
            </a:r>
            <a:r>
              <a:rPr lang="en-US" sz="1600" spc="-20"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rear</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a:t>
            </a:r>
            <a:r>
              <a:rPr lang="en-US" sz="1600" spc="5" dirty="0">
                <a:solidFill>
                  <a:srgbClr val="002060"/>
                </a:solidFill>
                <a:latin typeface="Arial" panose="020B0604020202020204" pitchFamily="34" charset="0"/>
                <a:ea typeface="Arial" panose="020B0604020202020204" pitchFamily="34" charset="0"/>
              </a:rPr>
              <a:t> </a:t>
            </a:r>
            <a:r>
              <a:rPr lang="en-US" sz="1600" spc="-25"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u</a:t>
            </a:r>
            <a:r>
              <a:rPr lang="en-US" sz="1600" dirty="0">
                <a:solidFill>
                  <a:srgbClr val="002060"/>
                </a:solidFill>
                <a:latin typeface="Arial" panose="020B0604020202020204" pitchFamily="34" charset="0"/>
                <a:ea typeface="Arial" panose="020B0604020202020204" pitchFamily="34" charset="0"/>
              </a:rPr>
              <a:t>id</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r</a:t>
            </a:r>
            <a:r>
              <a:rPr lang="en-US" sz="1600" spc="10"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d</a:t>
            </a:r>
            <a:r>
              <a:rPr lang="en-US" sz="1600" dirty="0">
                <a:solidFill>
                  <a:srgbClr val="002060"/>
                </a:solidFill>
                <a:latin typeface="Arial" panose="020B0604020202020204" pitchFamily="34" charset="0"/>
                <a:ea typeface="Arial" panose="020B0604020202020204" pitchFamily="34" charset="0"/>
              </a:rPr>
              <a:t>e</a:t>
            </a:r>
            <a:r>
              <a:rPr lang="en-US" sz="1600" spc="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su</a:t>
            </a:r>
            <a:r>
              <a:rPr lang="en-US" sz="1600" spc="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a</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u</a:t>
            </a:r>
            <a:r>
              <a:rPr lang="en-US" sz="1600" dirty="0">
                <a:solidFill>
                  <a:srgbClr val="002060"/>
                </a:solidFill>
                <a:latin typeface="Arial" panose="020B0604020202020204" pitchFamily="34" charset="0"/>
                <a:ea typeface="Arial" panose="020B0604020202020204" pitchFamily="34" charset="0"/>
              </a:rPr>
              <a:t>d</a:t>
            </a:r>
            <a:r>
              <a:rPr lang="en-US" sz="1600" spc="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y </a:t>
            </a:r>
            <a:r>
              <a:rPr lang="en-US" sz="1600" spc="-20" dirty="0">
                <a:solidFill>
                  <a:srgbClr val="002060"/>
                </a:solidFill>
                <a:latin typeface="Arial" panose="020B0604020202020204" pitchFamily="34" charset="0"/>
                <a:ea typeface="Arial" panose="020B0604020202020204" pitchFamily="34" charset="0"/>
              </a:rPr>
              <a:t>a</a:t>
            </a:r>
            <a:r>
              <a:rPr lang="en-US" sz="1600" spc="5" dirty="0">
                <a:solidFill>
                  <a:srgbClr val="002060"/>
                </a:solidFill>
                <a:latin typeface="Arial" panose="020B0604020202020204" pitchFamily="34" charset="0"/>
                <a:ea typeface="Arial" panose="020B0604020202020204" pitchFamily="34" charset="0"/>
              </a:rPr>
              <a:t>rre</a:t>
            </a:r>
            <a:r>
              <a:rPr lang="en-US" sz="1600" spc="-20" dirty="0">
                <a:solidFill>
                  <a:srgbClr val="002060"/>
                </a:solidFill>
                <a:latin typeface="Arial" panose="020B0604020202020204" pitchFamily="34" charset="0"/>
                <a:ea typeface="Arial" panose="020B0604020202020204" pitchFamily="34" charset="0"/>
              </a:rPr>
              <a:t>g</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o </a:t>
            </a:r>
            <a:r>
              <a:rPr lang="en-US" sz="1600" spc="5" dirty="0">
                <a:solidFill>
                  <a:srgbClr val="002060"/>
                </a:solidFill>
                <a:latin typeface="Arial" panose="020B0604020202020204" pitchFamily="34" charset="0"/>
                <a:ea typeface="Arial" panose="020B0604020202020204" pitchFamily="34" charset="0"/>
              </a:rPr>
              <a:t>per</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on</a:t>
            </a:r>
            <a:r>
              <a:rPr lang="en-US" sz="1600" spc="-20" dirty="0">
                <a:solidFill>
                  <a:srgbClr val="002060"/>
                </a:solidFill>
                <a:latin typeface="Arial" panose="020B0604020202020204" pitchFamily="34" charset="0"/>
                <a:ea typeface="Arial" panose="020B0604020202020204" pitchFamily="34" charset="0"/>
              </a:rPr>
              <a:t>a</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a:t>
            </a:r>
            <a:r>
              <a:rPr lang="en-US" sz="1600" spc="20"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ene</a:t>
            </a:r>
            <a:r>
              <a:rPr lang="en-US" sz="1600" dirty="0">
                <a:solidFill>
                  <a:srgbClr val="002060"/>
                </a:solidFill>
                <a:latin typeface="Arial" panose="020B0604020202020204" pitchFamily="34" charset="0"/>
                <a:ea typeface="Arial" panose="020B0604020202020204" pitchFamily="34" charset="0"/>
              </a:rPr>
              <a:t>r</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a</a:t>
            </a:r>
            <a:r>
              <a:rPr lang="en-US" sz="1600" spc="-40" dirty="0">
                <a:solidFill>
                  <a:srgbClr val="002060"/>
                </a:solidFill>
                <a:latin typeface="Arial" panose="020B0604020202020204" pitchFamily="34" charset="0"/>
                <a:ea typeface="Arial" panose="020B0604020202020204" pitchFamily="34" charset="0"/>
              </a:rPr>
              <a:t>m</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st</a:t>
            </a:r>
            <a:r>
              <a:rPr lang="en-US" sz="1600" spc="5" dirty="0">
                <a:solidFill>
                  <a:srgbClr val="002060"/>
                </a:solidFill>
                <a:latin typeface="Arial" panose="020B0604020202020204" pitchFamily="34" charset="0"/>
                <a:ea typeface="Arial" panose="020B0604020202020204" pitchFamily="34" charset="0"/>
              </a:rPr>
              <a:t>ade</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r</a:t>
            </a:r>
            <a:r>
              <a:rPr lang="en-US" sz="1600" spc="-20" dirty="0">
                <a:solidFill>
                  <a:srgbClr val="002060"/>
                </a:solidFill>
                <a:latin typeface="Arial" panose="020B0604020202020204" pitchFamily="34" charset="0"/>
                <a:ea typeface="Arial" panose="020B0604020202020204" pitchFamily="34" charset="0"/>
              </a:rPr>
              <a:t>e</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on</a:t>
            </a:r>
            <a:r>
              <a:rPr lang="en-US" sz="1600" spc="-20" dirty="0">
                <a:solidFill>
                  <a:srgbClr val="002060"/>
                </a:solidFill>
                <a:latin typeface="Arial" panose="020B0604020202020204" pitchFamily="34" charset="0"/>
                <a:ea typeface="Arial" panose="020B0604020202020204" pitchFamily="34" charset="0"/>
              </a:rPr>
              <a:t>a</a:t>
            </a:r>
            <a:r>
              <a:rPr lang="en-US" sz="1600" spc="5" dirty="0">
                <a:solidFill>
                  <a:srgbClr val="002060"/>
                </a:solidFill>
                <a:latin typeface="Arial" panose="020B0604020202020204" pitchFamily="34" charset="0"/>
                <a:ea typeface="Arial" panose="020B0604020202020204" pitchFamily="34" charset="0"/>
              </a:rPr>
              <a:t>r</a:t>
            </a:r>
            <a:r>
              <a:rPr lang="en-US" sz="1600" dirty="0">
                <a:solidFill>
                  <a:srgbClr val="002060"/>
                </a:solidFill>
                <a:latin typeface="Arial" panose="020B0604020202020204" pitchFamily="34" charset="0"/>
                <a:ea typeface="Arial" panose="020B0604020202020204" pitchFamily="34" charset="0"/>
              </a:rPr>
              <a:t>se</a:t>
            </a:r>
            <a:r>
              <a:rPr lang="en-US" sz="1600" spc="2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n</a:t>
            </a:r>
            <a:r>
              <a:rPr lang="en-US" sz="1600" spc="2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su</a:t>
            </a:r>
            <a:r>
              <a:rPr lang="en-US" sz="1600" spc="2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f</a:t>
            </a:r>
            <a:r>
              <a:rPr lang="en-US" sz="1600" spc="5" dirty="0">
                <a:solidFill>
                  <a:srgbClr val="002060"/>
                </a:solidFill>
                <a:latin typeface="Arial" panose="020B0604020202020204" pitchFamily="34" charset="0"/>
                <a:ea typeface="Arial" panose="020B0604020202020204" pitchFamily="34" charset="0"/>
              </a:rPr>
              <a:t>a</a:t>
            </a:r>
            <a:r>
              <a:rPr lang="en-US" sz="1600" spc="-40" dirty="0">
                <a:solidFill>
                  <a:srgbClr val="002060"/>
                </a:solidFill>
                <a:latin typeface="Arial" panose="020B0604020202020204" pitchFamily="34" charset="0"/>
                <a:ea typeface="Arial" panose="020B0604020202020204" pitchFamily="34" charset="0"/>
              </a:rPr>
              <a:t>m</a:t>
            </a:r>
            <a:r>
              <a:rPr lang="en-US" sz="1600" spc="20" dirty="0">
                <a:solidFill>
                  <a:srgbClr val="002060"/>
                </a:solidFill>
                <a:latin typeface="Arial" panose="020B0604020202020204" pitchFamily="34" charset="0"/>
                <a:ea typeface="Arial" panose="020B0604020202020204" pitchFamily="34" charset="0"/>
              </a:rPr>
              <a:t>il</a:t>
            </a:r>
            <a:r>
              <a:rPr lang="en-US" sz="1600" dirty="0">
                <a:solidFill>
                  <a:srgbClr val="002060"/>
                </a:solidFill>
                <a:latin typeface="Arial" panose="020B0604020202020204" pitchFamily="34" charset="0"/>
                <a:ea typeface="Arial" panose="020B0604020202020204" pitchFamily="34" charset="0"/>
              </a:rPr>
              <a:t>ia,</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pa</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r</a:t>
            </a:r>
            <a:r>
              <a:rPr lang="en-US" sz="1600" spc="2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y</a:t>
            </a:r>
            <a:r>
              <a:rPr lang="en-US" sz="1600" spc="20"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on</a:t>
            </a:r>
            <a:r>
              <a:rPr lang="en-US" sz="1600" dirty="0">
                <a:solidFill>
                  <a:srgbClr val="002060"/>
                </a:solidFill>
                <a:latin typeface="Arial" panose="020B0604020202020204" pitchFamily="34" charset="0"/>
                <a:ea typeface="Arial" panose="020B0604020202020204" pitchFamily="34" charset="0"/>
              </a:rPr>
              <a:t>t</a:t>
            </a:r>
            <a:r>
              <a:rPr lang="en-US" sz="1600" spc="-15" dirty="0">
                <a:solidFill>
                  <a:srgbClr val="002060"/>
                </a:solidFill>
                <a:latin typeface="Arial" panose="020B0604020202020204" pitchFamily="34" charset="0"/>
                <a:ea typeface="Arial" panose="020B0604020202020204" pitchFamily="34" charset="0"/>
              </a:rPr>
              <a:t>r</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lar </a:t>
            </a:r>
            <a:r>
              <a:rPr lang="en-US" sz="1600" spc="5" dirty="0">
                <a:solidFill>
                  <a:srgbClr val="002060"/>
                </a:solidFill>
                <a:latin typeface="Arial" panose="020B0604020202020204" pitchFamily="34" charset="0"/>
                <a:ea typeface="Arial" panose="020B0604020202020204" pitchFamily="34" charset="0"/>
              </a:rPr>
              <a:t>e</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bara</a:t>
            </a:r>
            <a:r>
              <a:rPr lang="en-US" sz="1600" dirty="0">
                <a:solidFill>
                  <a:srgbClr val="002060"/>
                </a:solidFill>
                <a:latin typeface="Arial" panose="020B0604020202020204" pitchFamily="34" charset="0"/>
                <a:ea typeface="Arial" panose="020B0604020202020204" pitchFamily="34" charset="0"/>
              </a:rPr>
              <a:t>z</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a:t>
            </a:r>
            <a:r>
              <a:rPr lang="en-US" sz="1600" dirty="0">
                <a:solidFill>
                  <a:srgbClr val="002060"/>
                </a:solidFill>
                <a:latin typeface="Arial" panose="020B0604020202020204" pitchFamily="34" charset="0"/>
                <a:ea typeface="Arial" panose="020B0604020202020204" pitchFamily="34" charset="0"/>
              </a:rPr>
              <a:t>,</a:t>
            </a:r>
            <a:r>
              <a:rPr lang="en-US" sz="1600" spc="2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de</a:t>
            </a:r>
            <a:r>
              <a:rPr lang="en-US" sz="1600" dirty="0">
                <a:solidFill>
                  <a:srgbClr val="002060"/>
                </a:solidFill>
                <a:latin typeface="Arial" panose="020B0604020202020204" pitchFamily="34" charset="0"/>
                <a:ea typeface="Arial" panose="020B0604020202020204" pitchFamily="34" charset="0"/>
              </a:rPr>
              <a:t>st</a:t>
            </a:r>
            <a:r>
              <a:rPr lang="en-US" sz="1600" spc="10" dirty="0">
                <a:solidFill>
                  <a:srgbClr val="002060"/>
                </a:solidFill>
                <a:latin typeface="Arial" panose="020B0604020202020204" pitchFamily="34" charset="0"/>
                <a:ea typeface="Arial" panose="020B0604020202020204" pitchFamily="34" charset="0"/>
              </a:rPr>
              <a:t>r</a:t>
            </a:r>
            <a:r>
              <a:rPr lang="en-US" sz="1600" spc="5" dirty="0">
                <a:solidFill>
                  <a:srgbClr val="002060"/>
                </a:solidFill>
                <a:latin typeface="Arial" panose="020B0604020202020204" pitchFamily="34" charset="0"/>
                <a:ea typeface="Arial" panose="020B0604020202020204" pitchFamily="34" charset="0"/>
              </a:rPr>
              <a:t>u</a:t>
            </a:r>
            <a:r>
              <a:rPr lang="en-US" sz="1600" dirty="0">
                <a:solidFill>
                  <a:srgbClr val="002060"/>
                </a:solidFill>
                <a:latin typeface="Arial" panose="020B0604020202020204" pitchFamily="34" charset="0"/>
                <a:ea typeface="Arial" panose="020B0604020202020204" pitchFamily="34" charset="0"/>
              </a:rPr>
              <a:t>c</a:t>
            </a:r>
            <a:r>
              <a:rPr lang="en-US" sz="1600" spc="-25" dirty="0">
                <a:solidFill>
                  <a:srgbClr val="002060"/>
                </a:solidFill>
                <a:latin typeface="Arial" panose="020B0604020202020204" pitchFamily="34" charset="0"/>
                <a:ea typeface="Arial" panose="020B0604020202020204" pitchFamily="34" charset="0"/>
              </a:rPr>
              <a:t>c</a:t>
            </a:r>
            <a:r>
              <a:rPr lang="en-US" sz="1600" dirty="0">
                <a:solidFill>
                  <a:srgbClr val="002060"/>
                </a:solidFill>
                <a:latin typeface="Arial" panose="020B0604020202020204" pitchFamily="34" charset="0"/>
                <a:ea typeface="Arial" panose="020B0604020202020204" pitchFamily="34" charset="0"/>
              </a:rPr>
              <a:t>ión</a:t>
            </a:r>
            <a:r>
              <a:rPr lang="en-US" sz="1600" spc="2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d</a:t>
            </a:r>
            <a:r>
              <a:rPr lang="en-US" sz="1600" dirty="0">
                <a:solidFill>
                  <a:srgbClr val="002060"/>
                </a:solidFill>
                <a:latin typeface="Arial" panose="020B0604020202020204" pitchFamily="34" charset="0"/>
                <a:ea typeface="Arial" panose="020B0604020202020204" pitchFamily="34" charset="0"/>
              </a:rPr>
              <a:t>e s</a:t>
            </a:r>
            <a:r>
              <a:rPr lang="en-US" sz="1600" spc="5" dirty="0">
                <a:solidFill>
                  <a:srgbClr val="002060"/>
                </a:solidFill>
                <a:latin typeface="Arial" panose="020B0604020202020204" pitchFamily="34" charset="0"/>
                <a:ea typeface="Arial" panose="020B0604020202020204" pitchFamily="34" charset="0"/>
              </a:rPr>
              <a:t>u</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o</a:t>
            </a:r>
            <a:r>
              <a:rPr lang="en-US" sz="1600" spc="5" dirty="0">
                <a:solidFill>
                  <a:srgbClr val="002060"/>
                </a:solidFill>
                <a:latin typeface="Arial" panose="020B0604020202020204" pitchFamily="34" charset="0"/>
                <a:ea typeface="Arial" panose="020B0604020202020204" pitchFamily="34" charset="0"/>
              </a:rPr>
              <a:t>b</a:t>
            </a:r>
            <a:r>
              <a:rPr lang="en-US" sz="1600" spc="-25" dirty="0">
                <a:solidFill>
                  <a:srgbClr val="002060"/>
                </a:solidFill>
                <a:latin typeface="Arial" panose="020B0604020202020204" pitchFamily="34" charset="0"/>
                <a:ea typeface="Arial" panose="020B0604020202020204" pitchFamily="34" charset="0"/>
              </a:rPr>
              <a:t>j</a:t>
            </a:r>
            <a:r>
              <a:rPr lang="en-US" sz="1600" spc="5"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rea</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ó</a:t>
            </a:r>
            <a:r>
              <a:rPr lang="en-US" sz="1600" dirty="0">
                <a:solidFill>
                  <a:srgbClr val="002060"/>
                </a:solidFill>
                <a:latin typeface="Arial" panose="020B0604020202020204" pitchFamily="34" charset="0"/>
                <a:ea typeface="Arial" panose="020B0604020202020204" pitchFamily="34" charset="0"/>
              </a:rPr>
              <a:t>n</a:t>
            </a:r>
            <a:r>
              <a:rPr lang="en-US" sz="1600" spc="25"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d</a:t>
            </a:r>
            <a:r>
              <a:rPr lang="en-US" sz="1600" dirty="0">
                <a:solidFill>
                  <a:srgbClr val="002060"/>
                </a:solidFill>
                <a:latin typeface="Arial" panose="020B0604020202020204" pitchFamily="34" charset="0"/>
                <a:ea typeface="Arial" panose="020B0604020202020204" pitchFamily="34" charset="0"/>
              </a:rPr>
              <a:t>e</a:t>
            </a:r>
            <a:r>
              <a:rPr lang="en-US" sz="1600" spc="7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u</a:t>
            </a:r>
            <a:r>
              <a:rPr lang="en-US" sz="1600" dirty="0">
                <a:solidFill>
                  <a:srgbClr val="002060"/>
                </a:solidFill>
                <a:latin typeface="Arial" panose="020B0604020202020204" pitchFamily="34" charset="0"/>
                <a:ea typeface="Arial" panose="020B0604020202020204" pitchFamily="34" charset="0"/>
              </a:rPr>
              <a:t>n </a:t>
            </a:r>
            <a:r>
              <a:rPr lang="en-US" sz="1600" spc="5" dirty="0">
                <a:solidFill>
                  <a:srgbClr val="002060"/>
                </a:solidFill>
                <a:latin typeface="Arial" panose="020B0604020202020204" pitchFamily="34" charset="0"/>
                <a:ea typeface="Arial" panose="020B0604020202020204" pitchFamily="34" charset="0"/>
              </a:rPr>
              <a:t>a</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b</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en</a:t>
            </a:r>
            <a:r>
              <a:rPr lang="en-US" sz="1600" dirty="0">
                <a:solidFill>
                  <a:srgbClr val="002060"/>
                </a:solidFill>
                <a:latin typeface="Arial" panose="020B0604020202020204" pitchFamily="34" charset="0"/>
                <a:ea typeface="Arial" panose="020B0604020202020204" pitchFamily="34" charset="0"/>
              </a:rPr>
              <a:t>te</a:t>
            </a:r>
            <a:r>
              <a:rPr lang="en-US" sz="1600" spc="25"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d</a:t>
            </a:r>
            <a:r>
              <a:rPr lang="en-US" sz="1600" dirty="0">
                <a:solidFill>
                  <a:srgbClr val="002060"/>
                </a:solidFill>
                <a:latin typeface="Arial" panose="020B0604020202020204" pitchFamily="34" charset="0"/>
                <a:ea typeface="Arial" panose="020B0604020202020204" pitchFamily="34" charset="0"/>
              </a:rPr>
              <a:t>e</a:t>
            </a:r>
            <a:r>
              <a:rPr lang="en-US" sz="1600" spc="25" dirty="0">
                <a:solidFill>
                  <a:srgbClr val="002060"/>
                </a:solidFill>
                <a:latin typeface="Arial" panose="020B0604020202020204" pitchFamily="34" charset="0"/>
                <a:ea typeface="Arial" panose="020B0604020202020204" pitchFamily="34" charset="0"/>
              </a:rPr>
              <a:t> </a:t>
            </a:r>
            <a:r>
              <a:rPr lang="en-US" sz="1600" spc="-40" dirty="0">
                <a:solidFill>
                  <a:srgbClr val="002060"/>
                </a:solidFill>
                <a:latin typeface="Arial" panose="020B0604020202020204" pitchFamily="34" charset="0"/>
                <a:ea typeface="Arial" panose="020B0604020202020204" pitchFamily="34" charset="0"/>
              </a:rPr>
              <a:t>m</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edo</a:t>
            </a:r>
            <a:r>
              <a:rPr lang="en-US" sz="160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e</a:t>
            </a:r>
            <a:r>
              <a:rPr lang="en-US" sz="1600" spc="-25" dirty="0">
                <a:solidFill>
                  <a:srgbClr val="002060"/>
                </a:solidFill>
                <a:latin typeface="Arial" panose="020B0604020202020204" pitchFamily="34" charset="0"/>
                <a:ea typeface="Arial" panose="020B0604020202020204" pitchFamily="34" charset="0"/>
              </a:rPr>
              <a:t>x</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gen</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a</a:t>
            </a:r>
            <a:r>
              <a:rPr lang="en-US" sz="1600" spc="2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d</a:t>
            </a:r>
            <a:r>
              <a:rPr lang="en-US" sz="1600" dirty="0">
                <a:solidFill>
                  <a:srgbClr val="002060"/>
                </a:solidFill>
                <a:latin typeface="Arial" panose="020B0604020202020204" pitchFamily="34" charset="0"/>
                <a:ea typeface="Arial" panose="020B0604020202020204" pitchFamily="34" charset="0"/>
              </a:rPr>
              <a:t>e</a:t>
            </a:r>
            <a:r>
              <a:rPr lang="en-US" sz="1600" spc="20"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od</a:t>
            </a:r>
            <a:r>
              <a:rPr lang="en-US" sz="1600" dirty="0">
                <a:solidFill>
                  <a:srgbClr val="002060"/>
                </a:solidFill>
                <a:latin typeface="Arial" panose="020B0604020202020204" pitchFamily="34" charset="0"/>
                <a:ea typeface="Arial" panose="020B0604020202020204" pitchFamily="34" charset="0"/>
              </a:rPr>
              <a:t>a </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a</a:t>
            </a:r>
            <a:r>
              <a:rPr lang="en-US" sz="1600" spc="2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t</a:t>
            </a:r>
            <a:r>
              <a:rPr lang="en-US" sz="1600" spc="-15" dirty="0">
                <a:solidFill>
                  <a:srgbClr val="002060"/>
                </a:solidFill>
                <a:latin typeface="Arial" panose="020B0604020202020204" pitchFamily="34" charset="0"/>
                <a:ea typeface="Arial" panose="020B0604020202020204" pitchFamily="34" charset="0"/>
              </a:rPr>
              <a:t>e</a:t>
            </a:r>
            <a:r>
              <a:rPr lang="en-US" sz="1600" spc="5" dirty="0">
                <a:solidFill>
                  <a:srgbClr val="002060"/>
                </a:solidFill>
                <a:latin typeface="Arial" panose="020B0604020202020204" pitchFamily="34" charset="0"/>
                <a:ea typeface="Arial" panose="020B0604020202020204" pitchFamily="34" charset="0"/>
              </a:rPr>
              <a:t>n</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ó</a:t>
            </a:r>
            <a:r>
              <a:rPr lang="en-US" sz="1600" dirty="0">
                <a:solidFill>
                  <a:srgbClr val="002060"/>
                </a:solidFill>
                <a:latin typeface="Arial" panose="020B0604020202020204" pitchFamily="34" charset="0"/>
                <a:ea typeface="Arial" panose="020B0604020202020204" pitchFamily="34" charset="0"/>
              </a:rPr>
              <a:t>n</a:t>
            </a:r>
            <a:r>
              <a:rPr lang="en-US" sz="1600" spc="20" dirty="0">
                <a:solidFill>
                  <a:srgbClr val="002060"/>
                </a:solidFill>
                <a:latin typeface="Arial" panose="020B0604020202020204" pitchFamily="34" charset="0"/>
                <a:ea typeface="Arial" panose="020B0604020202020204" pitchFamily="34" charset="0"/>
              </a:rPr>
              <a:t> </a:t>
            </a:r>
            <a:r>
              <a:rPr lang="en-US" sz="1600" spc="-15" dirty="0">
                <a:solidFill>
                  <a:srgbClr val="002060"/>
                </a:solidFill>
                <a:latin typeface="Arial" panose="020B0604020202020204" pitchFamily="34" charset="0"/>
                <a:ea typeface="Arial" panose="020B0604020202020204" pitchFamily="34" charset="0"/>
              </a:rPr>
              <a:t>(</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n</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u</a:t>
            </a:r>
            <a:r>
              <a:rPr lang="en-US" sz="1600" dirty="0">
                <a:solidFill>
                  <a:srgbClr val="002060"/>
                </a:solidFill>
                <a:latin typeface="Arial" panose="020B0604020202020204" pitchFamily="34" charset="0"/>
                <a:ea typeface="Arial" panose="020B0604020202020204" pitchFamily="34" charset="0"/>
              </a:rPr>
              <a:t>so</a:t>
            </a:r>
            <a:r>
              <a:rPr lang="en-US" sz="1600" spc="20"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h</a:t>
            </a:r>
            <a:r>
              <a:rPr lang="en-US" sz="1600" spc="5" dirty="0">
                <a:solidFill>
                  <a:srgbClr val="002060"/>
                </a:solidFill>
                <a:latin typeface="Arial" panose="020B0604020202020204" pitchFamily="34" charset="0"/>
                <a:ea typeface="Arial" panose="020B0604020202020204" pitchFamily="34" charset="0"/>
              </a:rPr>
              <a:t>a</a:t>
            </a:r>
            <a:r>
              <a:rPr lang="en-US" sz="1600" spc="-20" dirty="0">
                <a:solidFill>
                  <a:srgbClr val="002060"/>
                </a:solidFill>
                <a:latin typeface="Arial" panose="020B0604020202020204" pitchFamily="34" charset="0"/>
                <a:ea typeface="Arial" panose="020B0604020202020204" pitchFamily="34" charset="0"/>
              </a:rPr>
              <a:t>b</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e</a:t>
            </a:r>
            <a:r>
              <a:rPr lang="en-US" sz="1600" spc="5" dirty="0">
                <a:solidFill>
                  <a:srgbClr val="002060"/>
                </a:solidFill>
                <a:latin typeface="Arial" panose="020B0604020202020204" pitchFamily="34" charset="0"/>
                <a:ea typeface="Arial" panose="020B0604020202020204" pitchFamily="34" charset="0"/>
              </a:rPr>
              <a:t>nd</a:t>
            </a:r>
            <a:r>
              <a:rPr lang="en-US" sz="1600" dirty="0">
                <a:solidFill>
                  <a:srgbClr val="002060"/>
                </a:solidFill>
                <a:latin typeface="Arial" panose="020B0604020202020204" pitchFamily="34" charset="0"/>
                <a:ea typeface="Arial" panose="020B0604020202020204" pitchFamily="34" charset="0"/>
              </a:rPr>
              <a:t>o</a:t>
            </a:r>
            <a:r>
              <a:rPr lang="en-US" sz="1600" spc="20"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15" dirty="0">
                <a:solidFill>
                  <a:srgbClr val="002060"/>
                </a:solidFill>
                <a:latin typeface="Arial" panose="020B0604020202020204" pitchFamily="34" charset="0"/>
                <a:ea typeface="Arial" panose="020B0604020202020204" pitchFamily="34" charset="0"/>
              </a:rPr>
              <a:t>r</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u</a:t>
            </a:r>
            <a:r>
              <a:rPr lang="en-US" sz="1600" spc="-15" dirty="0">
                <a:solidFill>
                  <a:srgbClr val="002060"/>
                </a:solidFill>
                <a:latin typeface="Arial" panose="020B0604020202020204" pitchFamily="34" charset="0"/>
                <a:ea typeface="Arial" panose="020B0604020202020204" pitchFamily="34" charset="0"/>
              </a:rPr>
              <a:t>r</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s</a:t>
            </a:r>
            <a:r>
              <a:rPr lang="en-US" sz="1600" spc="2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re</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é</a:t>
            </a:r>
            <a:r>
              <a:rPr lang="en-US" sz="1600" dirty="0">
                <a:solidFill>
                  <a:srgbClr val="002060"/>
                </a:solidFill>
                <a:latin typeface="Arial" panose="020B0604020202020204" pitchFamily="34" charset="0"/>
                <a:ea typeface="Arial" panose="020B0604020202020204" pitchFamily="34" charset="0"/>
              </a:rPr>
              <a:t>n</a:t>
            </a:r>
            <a:r>
              <a:rPr lang="en-US" sz="1600" spc="2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na</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d</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a:t>
            </a:r>
            <a:r>
              <a:rPr lang="en-US" sz="1600" dirty="0">
                <a:solidFill>
                  <a:srgbClr val="002060"/>
                </a:solidFill>
                <a:latin typeface="Arial" panose="020B0604020202020204" pitchFamily="34" charset="0"/>
                <a:ea typeface="Arial" panose="020B0604020202020204" pitchFamily="34" charset="0"/>
              </a:rPr>
              <a:t>,</a:t>
            </a:r>
            <a:r>
              <a:rPr lang="en-US" sz="1600" spc="20" dirty="0">
                <a:solidFill>
                  <a:srgbClr val="002060"/>
                </a:solidFill>
                <a:latin typeface="Arial" panose="020B0604020202020204" pitchFamily="34" charset="0"/>
                <a:ea typeface="Arial" panose="020B0604020202020204" pitchFamily="34" charset="0"/>
              </a:rPr>
              <a:t> </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r </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sc</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neg</a:t>
            </a:r>
            <a:r>
              <a:rPr lang="en-US" sz="1600" spc="20" dirty="0">
                <a:solidFill>
                  <a:srgbClr val="002060"/>
                </a:solidFill>
                <a:latin typeface="Arial" panose="020B0604020202020204" pitchFamily="34" charset="0"/>
                <a:ea typeface="Arial" panose="020B0604020202020204" pitchFamily="34" charset="0"/>
              </a:rPr>
              <a:t>li</a:t>
            </a:r>
            <a:r>
              <a:rPr lang="en-US" sz="1600" spc="-20" dirty="0">
                <a:solidFill>
                  <a:srgbClr val="002060"/>
                </a:solidFill>
                <a:latin typeface="Arial" panose="020B0604020202020204" pitchFamily="34" charset="0"/>
                <a:ea typeface="Arial" panose="020B0604020202020204" pitchFamily="34" charset="0"/>
              </a:rPr>
              <a:t>g</a:t>
            </a:r>
            <a:r>
              <a:rPr lang="en-US" sz="1600" spc="5" dirty="0">
                <a:solidFill>
                  <a:srgbClr val="002060"/>
                </a:solidFill>
                <a:latin typeface="Arial" panose="020B0604020202020204" pitchFamily="34" charset="0"/>
                <a:ea typeface="Arial" panose="020B0604020202020204" pitchFamily="34" charset="0"/>
              </a:rPr>
              <a:t>en</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dirty="0">
                <a:solidFill>
                  <a:srgbClr val="002060"/>
                </a:solidFill>
                <a:latin typeface="Arial" panose="020B0604020202020204" pitchFamily="34" charset="0"/>
                <a:ea typeface="Arial" panose="020B0604020202020204" pitchFamily="34" charset="0"/>
              </a:rPr>
              <a:t>a</a:t>
            </a:r>
            <a:r>
              <a:rPr lang="en-US" sz="1600" spc="5" dirty="0">
                <a:solidFill>
                  <a:srgbClr val="002060"/>
                </a:solidFill>
                <a:latin typeface="Arial" panose="020B0604020202020204" pitchFamily="34" charset="0"/>
                <a:ea typeface="Arial" panose="020B0604020202020204" pitchFamily="34" charset="0"/>
              </a:rPr>
              <a:t> (</a:t>
            </a:r>
            <a:r>
              <a:rPr lang="en-US" sz="1600" spc="30"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n</a:t>
            </a:r>
            <a:r>
              <a:rPr lang="en-US" sz="1600" spc="5" dirty="0">
                <a:solidFill>
                  <a:srgbClr val="002060"/>
                </a:solidFill>
                <a:latin typeface="Arial" panose="020B0604020202020204" pitchFamily="34" charset="0"/>
                <a:ea typeface="Arial" panose="020B0604020202020204" pitchFamily="34" charset="0"/>
              </a:rPr>
              <a:t> </a:t>
            </a:r>
            <a:r>
              <a:rPr lang="en-US" sz="1600" spc="-15" dirty="0">
                <a:solidFill>
                  <a:srgbClr val="002060"/>
                </a:solidFill>
                <a:latin typeface="Arial" panose="020B0604020202020204" pitchFamily="34" charset="0"/>
                <a:ea typeface="Arial" panose="020B0604020202020204" pitchFamily="34" charset="0"/>
              </a:rPr>
              <a:t>r</a:t>
            </a:r>
            <a:r>
              <a:rPr lang="en-US" sz="1600" spc="-20" dirty="0">
                <a:solidFill>
                  <a:srgbClr val="002060"/>
                </a:solidFill>
                <a:latin typeface="Arial" panose="020B0604020202020204" pitchFamily="34" charset="0"/>
                <a:ea typeface="Arial" panose="020B0604020202020204" pitchFamily="34" charset="0"/>
              </a:rPr>
              <a:t>e</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a</a:t>
            </a:r>
            <a:r>
              <a:rPr lang="en-US" sz="1600" spc="-25"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ó</a:t>
            </a:r>
            <a:r>
              <a:rPr lang="en-US" sz="1600" dirty="0">
                <a:solidFill>
                  <a:srgbClr val="002060"/>
                </a:solidFill>
                <a:latin typeface="Arial" panose="020B0604020202020204" pitchFamily="34" charset="0"/>
                <a:ea typeface="Arial" panose="020B0604020202020204" pitchFamily="34" charset="0"/>
              </a:rPr>
              <a:t>n</a:t>
            </a:r>
            <a:r>
              <a:rPr lang="en-US" sz="1600" spc="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n</a:t>
            </a:r>
            <a:r>
              <a:rPr lang="en-US" sz="1600" spc="5"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n</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ñ</a:t>
            </a:r>
            <a:r>
              <a:rPr lang="en-US" sz="1600" spc="5" dirty="0">
                <a:solidFill>
                  <a:srgbClr val="002060"/>
                </a:solidFill>
                <a:latin typeface="Arial" panose="020B0604020202020204" pitchFamily="34" charset="0"/>
                <a:ea typeface="Arial" panose="020B0604020202020204" pitchFamily="34" charset="0"/>
              </a:rPr>
              <a:t>e</a:t>
            </a:r>
            <a:r>
              <a:rPr lang="en-US" sz="1600" dirty="0">
                <a:solidFill>
                  <a:srgbClr val="002060"/>
                </a:solidFill>
                <a:latin typeface="Arial" panose="020B0604020202020204" pitchFamily="34" charset="0"/>
                <a:ea typeface="Arial" panose="020B0604020202020204" pitchFamily="34" charset="0"/>
              </a:rPr>
              <a:t>z y </a:t>
            </a:r>
            <a:r>
              <a:rPr lang="en-US" sz="1600" spc="5" dirty="0">
                <a:solidFill>
                  <a:srgbClr val="002060"/>
                </a:solidFill>
                <a:latin typeface="Arial" panose="020B0604020202020204" pitchFamily="34" charset="0"/>
                <a:ea typeface="Arial" panose="020B0604020202020204" pitchFamily="34" charset="0"/>
              </a:rPr>
              <a:t>per</a:t>
            </a:r>
            <a:r>
              <a:rPr lang="en-US" sz="1600" dirty="0">
                <a:solidFill>
                  <a:srgbClr val="002060"/>
                </a:solidFill>
                <a:latin typeface="Arial" panose="020B0604020202020204" pitchFamily="34" charset="0"/>
                <a:ea typeface="Arial" panose="020B0604020202020204" pitchFamily="34" charset="0"/>
              </a:rPr>
              <a:t>s</a:t>
            </a:r>
            <a:r>
              <a:rPr lang="en-US" sz="1600" spc="5" dirty="0">
                <a:solidFill>
                  <a:srgbClr val="002060"/>
                </a:solidFill>
                <a:latin typeface="Arial" panose="020B0604020202020204" pitchFamily="34" charset="0"/>
                <a:ea typeface="Arial" panose="020B0604020202020204" pitchFamily="34" charset="0"/>
              </a:rPr>
              <a:t>ona</a:t>
            </a:r>
            <a:r>
              <a:rPr lang="en-US" sz="1600" dirty="0">
                <a:solidFill>
                  <a:srgbClr val="002060"/>
                </a:solidFill>
                <a:latin typeface="Arial" panose="020B0604020202020204" pitchFamily="34" charset="0"/>
                <a:ea typeface="Arial" panose="020B0604020202020204" pitchFamily="34" charset="0"/>
              </a:rPr>
              <a:t>s</a:t>
            </a:r>
            <a:r>
              <a:rPr lang="en-US" sz="1600" spc="35"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ad</a:t>
            </a:r>
            <a:r>
              <a:rPr lang="en-US" sz="1600" spc="-20" dirty="0">
                <a:solidFill>
                  <a:srgbClr val="002060"/>
                </a:solidFill>
                <a:latin typeface="Arial" panose="020B0604020202020204" pitchFamily="34" charset="0"/>
                <a:ea typeface="Arial" panose="020B0604020202020204" pitchFamily="34" charset="0"/>
              </a:rPr>
              <a:t>u</a:t>
            </a:r>
            <a:r>
              <a:rPr lang="en-US" sz="1600" spc="20" dirty="0">
                <a:solidFill>
                  <a:srgbClr val="002060"/>
                </a:solidFill>
                <a:latin typeface="Arial" panose="020B0604020202020204" pitchFamily="34" charset="0"/>
                <a:ea typeface="Arial" panose="020B0604020202020204" pitchFamily="34" charset="0"/>
              </a:rPr>
              <a:t>l</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s </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y</a:t>
            </a:r>
            <a:r>
              <a:rPr lang="en-US" sz="1600" spc="5" dirty="0">
                <a:solidFill>
                  <a:srgbClr val="002060"/>
                </a:solidFill>
                <a:latin typeface="Arial" panose="020B0604020202020204" pitchFamily="34" charset="0"/>
                <a:ea typeface="Arial" panose="020B0604020202020204" pitchFamily="34" charset="0"/>
              </a:rPr>
              <a:t>ore</a:t>
            </a:r>
            <a:r>
              <a:rPr lang="en-US" sz="1600" dirty="0">
                <a:solidFill>
                  <a:srgbClr val="002060"/>
                </a:solidFill>
                <a:latin typeface="Arial" panose="020B0604020202020204" pitchFamily="34" charset="0"/>
                <a:ea typeface="Arial" panose="020B0604020202020204" pitchFamily="34" charset="0"/>
              </a:rPr>
              <a:t>s; </a:t>
            </a:r>
            <a:r>
              <a:rPr lang="en-US" sz="1600" spc="5" dirty="0">
                <a:solidFill>
                  <a:srgbClr val="002060"/>
                </a:solidFill>
                <a:latin typeface="Arial" panose="020B0604020202020204" pitchFamily="34" charset="0"/>
                <a:ea typeface="Arial" panose="020B0604020202020204" pitchFamily="34" charset="0"/>
              </a:rPr>
              <a:t>po</a:t>
            </a:r>
            <a:r>
              <a:rPr lang="en-US" sz="1600" dirty="0">
                <a:solidFill>
                  <a:srgbClr val="002060"/>
                </a:solidFill>
                <a:latin typeface="Arial" panose="020B0604020202020204" pitchFamily="34" charset="0"/>
                <a:ea typeface="Arial" panose="020B0604020202020204" pitchFamily="34" charset="0"/>
              </a:rPr>
              <a:t>r </a:t>
            </a:r>
            <a:r>
              <a:rPr lang="en-US" sz="1600" spc="5" dirty="0">
                <a:solidFill>
                  <a:srgbClr val="002060"/>
                </a:solidFill>
                <a:latin typeface="Arial" panose="020B0604020202020204" pitchFamily="34" charset="0"/>
                <a:ea typeface="Arial" panose="020B0604020202020204" pitchFamily="34" charset="0"/>
              </a:rPr>
              <a:t>e</a:t>
            </a:r>
            <a:r>
              <a:rPr lang="en-US" sz="1600" spc="-25" dirty="0">
                <a:solidFill>
                  <a:srgbClr val="002060"/>
                </a:solidFill>
                <a:latin typeface="Arial" panose="020B0604020202020204" pitchFamily="34" charset="0"/>
                <a:ea typeface="Arial" panose="020B0604020202020204" pitchFamily="34" charset="0"/>
              </a:rPr>
              <a:t>j</a:t>
            </a:r>
            <a:r>
              <a:rPr lang="en-US" sz="1600" spc="30" dirty="0">
                <a:solidFill>
                  <a:srgbClr val="002060"/>
                </a:solidFill>
                <a:latin typeface="Arial" panose="020B0604020202020204" pitchFamily="34" charset="0"/>
                <a:ea typeface="Arial" panose="020B0604020202020204" pitchFamily="34" charset="0"/>
              </a:rPr>
              <a:t>e</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p</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o</a:t>
            </a:r>
            <a:r>
              <a:rPr lang="en-US" sz="1600" dirty="0">
                <a:solidFill>
                  <a:srgbClr val="002060"/>
                </a:solidFill>
                <a:latin typeface="Arial" panose="020B0604020202020204" pitchFamily="34" charset="0"/>
                <a:ea typeface="Arial" panose="020B0604020202020204" pitchFamily="34" charset="0"/>
              </a:rPr>
              <a:t>,</a:t>
            </a:r>
            <a:r>
              <a:rPr lang="en-US" sz="1600" spc="5" dirty="0">
                <a:solidFill>
                  <a:srgbClr val="002060"/>
                </a:solidFill>
                <a:latin typeface="Arial" panose="020B0604020202020204" pitchFamily="34" charset="0"/>
                <a:ea typeface="Arial" panose="020B0604020202020204" pitchFamily="34" charset="0"/>
              </a:rPr>
              <a:t> de</a:t>
            </a:r>
            <a:r>
              <a:rPr lang="en-US" sz="1600" spc="-25" dirty="0">
                <a:solidFill>
                  <a:srgbClr val="002060"/>
                </a:solidFill>
                <a:latin typeface="Arial" panose="020B0604020202020204" pitchFamily="34" charset="0"/>
                <a:ea typeface="Arial" panose="020B0604020202020204" pitchFamily="34" charset="0"/>
              </a:rPr>
              <a:t>j</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r</a:t>
            </a:r>
            <a:r>
              <a:rPr lang="en-US" sz="1600" spc="10" dirty="0">
                <a:solidFill>
                  <a:srgbClr val="002060"/>
                </a:solidFill>
                <a:latin typeface="Arial" panose="020B0604020202020204" pitchFamily="34" charset="0"/>
                <a:ea typeface="Arial" panose="020B0604020202020204" pitchFamily="34" charset="0"/>
              </a:rPr>
              <a:t> </a:t>
            </a:r>
            <a:r>
              <a:rPr lang="en-US" sz="1600" spc="5" dirty="0">
                <a:solidFill>
                  <a:srgbClr val="002060"/>
                </a:solidFill>
                <a:latin typeface="Arial" panose="020B0604020202020204" pitchFamily="34" charset="0"/>
                <a:ea typeface="Arial" panose="020B0604020202020204" pitchFamily="34" charset="0"/>
              </a:rPr>
              <a:t>d</a:t>
            </a:r>
            <a:r>
              <a:rPr lang="en-US" sz="1600" dirty="0">
                <a:solidFill>
                  <a:srgbClr val="002060"/>
                </a:solidFill>
                <a:latin typeface="Arial" panose="020B0604020202020204" pitchFamily="34" charset="0"/>
                <a:ea typeface="Arial" panose="020B0604020202020204" pitchFamily="34" charset="0"/>
              </a:rPr>
              <a:t>e</a:t>
            </a:r>
            <a:r>
              <a:rPr lang="en-US" sz="1600" spc="2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u</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da</a:t>
            </a:r>
            <a:r>
              <a:rPr lang="en-US" sz="1600" dirty="0">
                <a:solidFill>
                  <a:srgbClr val="002060"/>
                </a:solidFill>
                <a:latin typeface="Arial" panose="020B0604020202020204" pitchFamily="34" charset="0"/>
                <a:ea typeface="Arial" panose="020B0604020202020204" pitchFamily="34" charset="0"/>
              </a:rPr>
              <a:t>r</a:t>
            </a:r>
            <a:r>
              <a:rPr lang="en-US" sz="1600" spc="-1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su</a:t>
            </a:r>
            <a:r>
              <a:rPr lang="en-US" sz="1600" spc="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s</a:t>
            </a:r>
            <a:r>
              <a:rPr lang="en-US" sz="1600" spc="-15" dirty="0">
                <a:solidFill>
                  <a:srgbClr val="002060"/>
                </a:solidFill>
                <a:latin typeface="Arial" panose="020B0604020202020204" pitchFamily="34" charset="0"/>
                <a:ea typeface="Arial" panose="020B0604020202020204" pitchFamily="34" charset="0"/>
              </a:rPr>
              <a:t>a</a:t>
            </a:r>
            <a:r>
              <a:rPr lang="en-US" sz="1600" spc="20" dirty="0">
                <a:solidFill>
                  <a:srgbClr val="002060"/>
                </a:solidFill>
                <a:latin typeface="Arial" panose="020B0604020202020204" pitchFamily="34" charset="0"/>
                <a:ea typeface="Arial" panose="020B0604020202020204" pitchFamily="34" charset="0"/>
              </a:rPr>
              <a:t>l</a:t>
            </a:r>
            <a:r>
              <a:rPr lang="en-US" sz="1600" spc="5" dirty="0">
                <a:solidFill>
                  <a:srgbClr val="002060"/>
                </a:solidFill>
                <a:latin typeface="Arial" panose="020B0604020202020204" pitchFamily="34" charset="0"/>
                <a:ea typeface="Arial" panose="020B0604020202020204" pitchFamily="34" charset="0"/>
              </a:rPr>
              <a:t>ud</a:t>
            </a:r>
            <a:r>
              <a:rPr lang="en-US" sz="1600" dirty="0">
                <a:solidFill>
                  <a:srgbClr val="002060"/>
                </a:solidFill>
                <a:latin typeface="Arial" panose="020B0604020202020204" pitchFamily="34" charset="0"/>
                <a:ea typeface="Arial" panose="020B0604020202020204" pitchFamily="34" charset="0"/>
              </a:rPr>
              <a:t>,</a:t>
            </a:r>
            <a:r>
              <a:rPr lang="en-US" sz="1600" spc="-5"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l</a:t>
            </a:r>
            <a:r>
              <a:rPr lang="en-US" sz="1600" spc="20" dirty="0">
                <a:solidFill>
                  <a:srgbClr val="002060"/>
                </a:solidFill>
                <a:latin typeface="Arial" panose="020B0604020202020204" pitchFamily="34" charset="0"/>
                <a:ea typeface="Arial" panose="020B0604020202020204" pitchFamily="34" charset="0"/>
              </a:rPr>
              <a:t>i</a:t>
            </a:r>
            <a:r>
              <a:rPr lang="en-US" sz="1600" spc="-40" dirty="0">
                <a:solidFill>
                  <a:srgbClr val="002060"/>
                </a:solidFill>
                <a:latin typeface="Arial" panose="020B0604020202020204" pitchFamily="34" charset="0"/>
                <a:ea typeface="Arial" panose="020B0604020202020204" pitchFamily="34" charset="0"/>
              </a:rPr>
              <a:t>m</a:t>
            </a:r>
            <a:r>
              <a:rPr lang="en-US" sz="1600" spc="5" dirty="0">
                <a:solidFill>
                  <a:srgbClr val="002060"/>
                </a:solidFill>
                <a:latin typeface="Arial" panose="020B0604020202020204" pitchFamily="34" charset="0"/>
                <a:ea typeface="Arial" panose="020B0604020202020204" pitchFamily="34" charset="0"/>
              </a:rPr>
              <a:t>en</a:t>
            </a:r>
            <a:r>
              <a:rPr lang="en-US" sz="1600" dirty="0">
                <a:solidFill>
                  <a:srgbClr val="002060"/>
                </a:solidFill>
                <a:latin typeface="Arial" panose="020B0604020202020204" pitchFamily="34" charset="0"/>
                <a:ea typeface="Arial" panose="020B0604020202020204" pitchFamily="34" charset="0"/>
              </a:rPr>
              <a:t>t</a:t>
            </a:r>
            <a:r>
              <a:rPr lang="en-US" sz="1600" spc="5" dirty="0">
                <a:solidFill>
                  <a:srgbClr val="002060"/>
                </a:solidFill>
                <a:latin typeface="Arial" panose="020B0604020202020204" pitchFamily="34" charset="0"/>
                <a:ea typeface="Arial" panose="020B0604020202020204" pitchFamily="34" charset="0"/>
              </a:rPr>
              <a:t>a</a:t>
            </a:r>
            <a:r>
              <a:rPr lang="en-US" sz="1600" dirty="0">
                <a:solidFill>
                  <a:srgbClr val="002060"/>
                </a:solidFill>
                <a:latin typeface="Arial" panose="020B0604020202020204" pitchFamily="34" charset="0"/>
                <a:ea typeface="Arial" panose="020B0604020202020204" pitchFamily="34" charset="0"/>
              </a:rPr>
              <a:t>c</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ó</a:t>
            </a:r>
            <a:r>
              <a:rPr lang="en-US" sz="1600" spc="5" dirty="0">
                <a:solidFill>
                  <a:srgbClr val="002060"/>
                </a:solidFill>
                <a:latin typeface="Arial" panose="020B0604020202020204" pitchFamily="34" charset="0"/>
                <a:ea typeface="Arial" panose="020B0604020202020204" pitchFamily="34" charset="0"/>
              </a:rPr>
              <a:t>n</a:t>
            </a:r>
            <a:r>
              <a:rPr lang="en-US" sz="1600" dirty="0">
                <a:solidFill>
                  <a:srgbClr val="002060"/>
                </a:solidFill>
                <a:latin typeface="Arial" panose="020B0604020202020204" pitchFamily="34" charset="0"/>
                <a:ea typeface="Arial" panose="020B0604020202020204" pitchFamily="34" charset="0"/>
              </a:rPr>
              <a:t>,</a:t>
            </a:r>
            <a:r>
              <a:rPr lang="en-US" sz="1600" spc="15" dirty="0">
                <a:solidFill>
                  <a:srgbClr val="002060"/>
                </a:solidFill>
                <a:latin typeface="Arial" panose="020B0604020202020204" pitchFamily="34" charset="0"/>
                <a:ea typeface="Arial" panose="020B0604020202020204" pitchFamily="34" charset="0"/>
              </a:rPr>
              <a:t> </a:t>
            </a:r>
            <a:r>
              <a:rPr lang="en-US" sz="1600" spc="-20" dirty="0">
                <a:solidFill>
                  <a:srgbClr val="002060"/>
                </a:solidFill>
                <a:latin typeface="Arial" panose="020B0604020202020204" pitchFamily="34" charset="0"/>
                <a:ea typeface="Arial" panose="020B0604020202020204" pitchFamily="34" charset="0"/>
              </a:rPr>
              <a:t>h</a:t>
            </a:r>
            <a:r>
              <a:rPr lang="en-US" sz="1600" spc="20" dirty="0">
                <a:solidFill>
                  <a:srgbClr val="002060"/>
                </a:solidFill>
                <a:latin typeface="Arial" panose="020B0604020202020204" pitchFamily="34" charset="0"/>
                <a:ea typeface="Arial" panose="020B0604020202020204" pitchFamily="34" charset="0"/>
              </a:rPr>
              <a:t>i</a:t>
            </a:r>
            <a:r>
              <a:rPr lang="en-US" sz="1600" spc="-20" dirty="0">
                <a:solidFill>
                  <a:srgbClr val="002060"/>
                </a:solidFill>
                <a:latin typeface="Arial" panose="020B0604020202020204" pitchFamily="34" charset="0"/>
                <a:ea typeface="Arial" panose="020B0604020202020204" pitchFamily="34" charset="0"/>
              </a:rPr>
              <a:t>g</a:t>
            </a:r>
            <a:r>
              <a:rPr lang="en-US" sz="1600" spc="20" dirty="0">
                <a:solidFill>
                  <a:srgbClr val="002060"/>
                </a:solidFill>
                <a:latin typeface="Arial" panose="020B0604020202020204" pitchFamily="34" charset="0"/>
                <a:ea typeface="Arial" panose="020B0604020202020204" pitchFamily="34" charset="0"/>
              </a:rPr>
              <a:t>i</a:t>
            </a:r>
            <a:r>
              <a:rPr lang="en-US" sz="1600" spc="5" dirty="0">
                <a:solidFill>
                  <a:srgbClr val="002060"/>
                </a:solidFill>
                <a:latin typeface="Arial" panose="020B0604020202020204" pitchFamily="34" charset="0"/>
                <a:ea typeface="Arial" panose="020B0604020202020204" pitchFamily="34" charset="0"/>
              </a:rPr>
              <a:t>en</a:t>
            </a:r>
            <a:r>
              <a:rPr lang="en-US" sz="1600" dirty="0">
                <a:solidFill>
                  <a:srgbClr val="002060"/>
                </a:solidFill>
                <a:latin typeface="Arial" panose="020B0604020202020204" pitchFamily="34" charset="0"/>
                <a:ea typeface="Arial" panose="020B0604020202020204" pitchFamily="34" charset="0"/>
              </a:rPr>
              <a:t>e</a:t>
            </a:r>
            <a:r>
              <a:rPr lang="en-US" sz="1600" spc="15" dirty="0">
                <a:solidFill>
                  <a:srgbClr val="002060"/>
                </a:solidFill>
                <a:latin typeface="Arial" panose="020B0604020202020204" pitchFamily="34" charset="0"/>
                <a:ea typeface="Arial" panose="020B0604020202020204" pitchFamily="34" charset="0"/>
              </a:rPr>
              <a:t> </a:t>
            </a:r>
            <a:r>
              <a:rPr lang="en-US" sz="1600" dirty="0">
                <a:solidFill>
                  <a:srgbClr val="002060"/>
                </a:solidFill>
                <a:latin typeface="Arial" panose="020B0604020202020204" pitchFamily="34" charset="0"/>
                <a:ea typeface="Arial" panose="020B0604020202020204" pitchFamily="34" charset="0"/>
              </a:rPr>
              <a:t>y</a:t>
            </a:r>
            <a:r>
              <a:rPr lang="en-US" sz="1600" spc="-20" dirty="0">
                <a:solidFill>
                  <a:srgbClr val="002060"/>
                </a:solidFill>
                <a:latin typeface="Arial" panose="020B0604020202020204" pitchFamily="34" charset="0"/>
                <a:ea typeface="Arial" panose="020B0604020202020204" pitchFamily="34" charset="0"/>
              </a:rPr>
              <a:t> </a:t>
            </a:r>
            <a:r>
              <a:rPr lang="en-US" sz="1600" spc="5" dirty="0" smtClean="0">
                <a:solidFill>
                  <a:srgbClr val="002060"/>
                </a:solidFill>
                <a:latin typeface="Arial" panose="020B0604020202020204" pitchFamily="34" charset="0"/>
                <a:ea typeface="Arial" panose="020B0604020202020204" pitchFamily="34" charset="0"/>
              </a:rPr>
              <a:t>o</a:t>
            </a:r>
            <a:r>
              <a:rPr lang="en-US" sz="1600" dirty="0" smtClean="0">
                <a:solidFill>
                  <a:srgbClr val="002060"/>
                </a:solidFill>
                <a:latin typeface="Arial" panose="020B0604020202020204" pitchFamily="34" charset="0"/>
                <a:ea typeface="Arial" panose="020B0604020202020204" pitchFamily="34" charset="0"/>
              </a:rPr>
              <a:t>t</a:t>
            </a:r>
            <a:r>
              <a:rPr lang="en-US" sz="1600" spc="10" dirty="0" smtClean="0">
                <a:solidFill>
                  <a:srgbClr val="002060"/>
                </a:solidFill>
                <a:latin typeface="Arial" panose="020B0604020202020204" pitchFamily="34" charset="0"/>
                <a:ea typeface="Arial" panose="020B0604020202020204" pitchFamily="34" charset="0"/>
              </a:rPr>
              <a:t>r</a:t>
            </a:r>
            <a:r>
              <a:rPr lang="en-US" sz="1600" spc="5" dirty="0" smtClean="0">
                <a:solidFill>
                  <a:srgbClr val="002060"/>
                </a:solidFill>
                <a:latin typeface="Arial" panose="020B0604020202020204" pitchFamily="34" charset="0"/>
                <a:ea typeface="Arial" panose="020B0604020202020204" pitchFamily="34" charset="0"/>
              </a:rPr>
              <a:t>a</a:t>
            </a:r>
            <a:r>
              <a:rPr lang="en-US" sz="1600" spc="-25" dirty="0" smtClean="0">
                <a:solidFill>
                  <a:srgbClr val="002060"/>
                </a:solidFill>
                <a:latin typeface="Arial" panose="020B0604020202020204" pitchFamily="34" charset="0"/>
                <a:ea typeface="Arial" panose="020B0604020202020204" pitchFamily="34" charset="0"/>
              </a:rPr>
              <a:t>s necesidades </a:t>
            </a:r>
            <a:r>
              <a:rPr lang="en-US" sz="1600" dirty="0" smtClean="0">
                <a:solidFill>
                  <a:srgbClr val="002060"/>
                </a:solidFill>
                <a:latin typeface="Arial" panose="020B0604020202020204" pitchFamily="34" charset="0"/>
                <a:ea typeface="Arial" panose="020B0604020202020204" pitchFamily="34" charset="0"/>
              </a:rPr>
              <a:t>)</a:t>
            </a:r>
            <a:endParaRPr lang="es-MX" sz="1100" dirty="0">
              <a:solidFill>
                <a:srgbClr val="002060"/>
              </a:solidFill>
              <a:latin typeface="Times New Roman" panose="02020603050405020304" pitchFamily="18" charset="0"/>
              <a:ea typeface="Times New Roman" panose="02020603050405020304" pitchFamily="18" charset="0"/>
            </a:endParaRPr>
          </a:p>
          <a:p>
            <a:pPr>
              <a:lnSpc>
                <a:spcPts val="1300"/>
              </a:lnSpc>
              <a:spcBef>
                <a:spcPts val="85"/>
              </a:spcBef>
              <a:spcAft>
                <a:spcPts val="0"/>
              </a:spcAft>
            </a:pPr>
            <a:r>
              <a:rPr lang="en-US" dirty="0">
                <a:solidFill>
                  <a:srgbClr val="002060"/>
                </a:solidFill>
                <a:latin typeface="Times New Roman" panose="02020603050405020304" pitchFamily="18" charset="0"/>
                <a:ea typeface="Times New Roman" panose="02020603050405020304" pitchFamily="18" charset="0"/>
              </a:rPr>
              <a:t> </a:t>
            </a:r>
            <a:endParaRPr lang="es-MX" sz="1100" dirty="0">
              <a:solidFill>
                <a:srgbClr val="002060"/>
              </a:solidFill>
              <a:effectLst/>
              <a:latin typeface="Times New Roman" panose="02020603050405020304" pitchFamily="18" charset="0"/>
              <a:ea typeface="Times New Roman" panose="02020603050405020304" pitchFamily="18" charset="0"/>
            </a:endParaRPr>
          </a:p>
        </p:txBody>
      </p:sp>
      <p:pic>
        <p:nvPicPr>
          <p:cNvPr id="10" name="Imagen 9"/>
          <p:cNvPicPr>
            <a:picLocks noChangeAspect="1"/>
          </p:cNvPicPr>
          <p:nvPr/>
        </p:nvPicPr>
        <p:blipFill rotWithShape="1">
          <a:blip r:embed="rId3"/>
          <a:srcRect r="3885"/>
          <a:stretch/>
        </p:blipFill>
        <p:spPr>
          <a:xfrm>
            <a:off x="6638925" y="1374829"/>
            <a:ext cx="5343525" cy="3229748"/>
          </a:xfrm>
          <a:prstGeom prst="rect">
            <a:avLst/>
          </a:prstGeom>
        </p:spPr>
      </p:pic>
    </p:spTree>
    <p:extLst>
      <p:ext uri="{BB962C8B-B14F-4D97-AF65-F5344CB8AC3E}">
        <p14:creationId xmlns:p14="http://schemas.microsoft.com/office/powerpoint/2010/main" val="2318710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ángulo 5"/>
          <p:cNvSpPr/>
          <p:nvPr/>
        </p:nvSpPr>
        <p:spPr>
          <a:xfrm>
            <a:off x="685800" y="959654"/>
            <a:ext cx="6213300" cy="41457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400" b="1" dirty="0">
              <a:solidFill>
                <a:srgbClr val="FF0000"/>
              </a:solidFill>
            </a:endParaRPr>
          </a:p>
          <a:p>
            <a:pPr algn="ctr"/>
            <a:r>
              <a:rPr lang="es-CO" sz="2400" b="1" dirty="0">
                <a:solidFill>
                  <a:srgbClr val="002060"/>
                </a:solidFill>
                <a:latin typeface="Arial" panose="020B0604020202020204" pitchFamily="34" charset="0"/>
                <a:cs typeface="Arial" panose="020B0604020202020204" pitchFamily="34" charset="0"/>
              </a:rPr>
              <a:t>MALTRATO INFANTIL</a:t>
            </a:r>
          </a:p>
          <a:p>
            <a:pPr algn="ctr"/>
            <a:endParaRPr lang="es-CO" sz="2400" b="1" dirty="0">
              <a:solidFill>
                <a:srgbClr val="002060"/>
              </a:solidFill>
              <a:latin typeface="Arial" panose="020B0604020202020204" pitchFamily="34" charset="0"/>
              <a:cs typeface="Arial" panose="020B0604020202020204" pitchFamily="34" charset="0"/>
            </a:endParaRPr>
          </a:p>
          <a:p>
            <a:pPr algn="ctr"/>
            <a:r>
              <a:rPr lang="es-CO" sz="2400" dirty="0">
                <a:solidFill>
                  <a:srgbClr val="002060"/>
                </a:solidFill>
                <a:latin typeface="Arial" panose="020B0604020202020204" pitchFamily="34" charset="0"/>
                <a:cs typeface="Arial" panose="020B0604020202020204" pitchFamily="34" charset="0"/>
              </a:rPr>
              <a:t>Supone las lesiones   físicas o emocionales   que se producen sobre el  niño, alterando de forma grave su estabilidad general o poniéndolo en riesgo de muerte. En algunos casos estas lesiones ocurren por descuido o negligencia (omisión de cuidado). </a:t>
            </a:r>
            <a:endParaRPr lang="es-ES" sz="2400" dirty="0" smtClean="0">
              <a:solidFill>
                <a:srgbClr val="FF0000"/>
              </a:solidFill>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3"/>
          <a:stretch>
            <a:fillRect/>
          </a:stretch>
        </p:blipFill>
        <p:spPr>
          <a:xfrm>
            <a:off x="7238737" y="1093004"/>
            <a:ext cx="4137375" cy="44630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5867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ángulo 5"/>
          <p:cNvSpPr/>
          <p:nvPr/>
        </p:nvSpPr>
        <p:spPr>
          <a:xfrm>
            <a:off x="3362325" y="2247900"/>
            <a:ext cx="5619750" cy="1181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smtClean="0">
                <a:solidFill>
                  <a:srgbClr val="002060"/>
                </a:solidFill>
                <a:latin typeface="Arial" panose="020B0604020202020204" pitchFamily="34" charset="0"/>
                <a:cs typeface="Arial" panose="020B0604020202020204" pitchFamily="34" charset="0"/>
              </a:rPr>
              <a:t>VIOLENCIA SEXUAL </a:t>
            </a:r>
            <a:endParaRPr lang="es-ES" sz="40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55810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ángulo 5"/>
          <p:cNvSpPr/>
          <p:nvPr/>
        </p:nvSpPr>
        <p:spPr>
          <a:xfrm>
            <a:off x="1192159" y="369104"/>
            <a:ext cx="4783016" cy="12494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b="1" dirty="0">
              <a:solidFill>
                <a:srgbClr val="FFC000"/>
              </a:solidFill>
            </a:endParaRPr>
          </a:p>
        </p:txBody>
      </p:sp>
      <p:sp>
        <p:nvSpPr>
          <p:cNvPr id="8" name="Rectángulo 7"/>
          <p:cNvSpPr/>
          <p:nvPr/>
        </p:nvSpPr>
        <p:spPr>
          <a:xfrm>
            <a:off x="787423" y="1380934"/>
            <a:ext cx="6108677" cy="3447098"/>
          </a:xfrm>
          <a:prstGeom prst="rect">
            <a:avLst/>
          </a:prstGeom>
        </p:spPr>
        <p:txBody>
          <a:bodyPr wrap="square">
            <a:spAutoFit/>
          </a:bodyPr>
          <a:lstStyle/>
          <a:p>
            <a:r>
              <a:rPr lang="es-MX" sz="2000" b="1" dirty="0" smtClean="0">
                <a:solidFill>
                  <a:srgbClr val="002060"/>
                </a:solidFill>
                <a:latin typeface="Arial" panose="020B0604020202020204" pitchFamily="34" charset="0"/>
                <a:cs typeface="Arial" panose="020B0604020202020204" pitchFamily="34" charset="0"/>
              </a:rPr>
              <a:t>VIOLENCIA SEXUAL </a:t>
            </a:r>
          </a:p>
          <a:p>
            <a:endParaRPr lang="es-MX" sz="2000" b="1" dirty="0">
              <a:solidFill>
                <a:srgbClr val="002060"/>
              </a:solidFill>
              <a:latin typeface="Arial" panose="020B0604020202020204" pitchFamily="34" charset="0"/>
              <a:cs typeface="Arial" panose="020B0604020202020204" pitchFamily="34" charset="0"/>
            </a:endParaRPr>
          </a:p>
          <a:p>
            <a:pPr algn="just"/>
            <a:r>
              <a:rPr lang="es-MX" sz="2000" dirty="0" smtClean="0">
                <a:solidFill>
                  <a:srgbClr val="002060"/>
                </a:solidFill>
                <a:latin typeface="Arial" panose="020B0604020202020204" pitchFamily="34" charset="0"/>
                <a:cs typeface="Arial" panose="020B0604020202020204" pitchFamily="34" charset="0"/>
              </a:rPr>
              <a:t>“todo </a:t>
            </a:r>
            <a:r>
              <a:rPr lang="es-CO" sz="2000" dirty="0" smtClean="0">
                <a:solidFill>
                  <a:srgbClr val="002060"/>
                </a:solidFill>
                <a:latin typeface="Arial" panose="020B0604020202020204" pitchFamily="34" charset="0"/>
                <a:cs typeface="Arial" panose="020B0604020202020204" pitchFamily="34" charset="0"/>
              </a:rPr>
              <a:t>acto </a:t>
            </a:r>
            <a:r>
              <a:rPr lang="es-CO" sz="2000" dirty="0">
                <a:solidFill>
                  <a:srgbClr val="002060"/>
                </a:solidFill>
                <a:latin typeface="Arial" panose="020B0604020202020204" pitchFamily="34" charset="0"/>
                <a:cs typeface="Arial" panose="020B0604020202020204" pitchFamily="34" charset="0"/>
              </a:rPr>
              <a:t>sexual, la tentativa de consumar un acto sexual, los comentarios </a:t>
            </a:r>
            <a:r>
              <a:rPr lang="es-CO" sz="2000" dirty="0" smtClean="0">
                <a:solidFill>
                  <a:srgbClr val="002060"/>
                </a:solidFill>
                <a:latin typeface="Arial" panose="020B0604020202020204" pitchFamily="34" charset="0"/>
                <a:cs typeface="Arial" panose="020B0604020202020204" pitchFamily="34" charset="0"/>
              </a:rPr>
              <a:t>o insinuaciones </a:t>
            </a:r>
            <a:r>
              <a:rPr lang="es-CO" sz="2000" dirty="0">
                <a:solidFill>
                  <a:srgbClr val="002060"/>
                </a:solidFill>
                <a:latin typeface="Arial" panose="020B0604020202020204" pitchFamily="34" charset="0"/>
                <a:cs typeface="Arial" panose="020B0604020202020204" pitchFamily="34" charset="0"/>
              </a:rPr>
              <a:t>sexuales no deseados, o las acciones para </a:t>
            </a:r>
            <a:r>
              <a:rPr lang="es-CO" sz="2000" dirty="0" smtClean="0">
                <a:solidFill>
                  <a:srgbClr val="002060"/>
                </a:solidFill>
                <a:latin typeface="Arial" panose="020B0604020202020204" pitchFamily="34" charset="0"/>
                <a:cs typeface="Arial" panose="020B0604020202020204" pitchFamily="34" charset="0"/>
              </a:rPr>
              <a:t>comercializar o </a:t>
            </a:r>
            <a:r>
              <a:rPr lang="es-CO" sz="2000" dirty="0">
                <a:solidFill>
                  <a:srgbClr val="002060"/>
                </a:solidFill>
                <a:latin typeface="Arial" panose="020B0604020202020204" pitchFamily="34" charset="0"/>
                <a:cs typeface="Arial" panose="020B0604020202020204" pitchFamily="34" charset="0"/>
              </a:rPr>
              <a:t>utilizar de cualquier otro </a:t>
            </a:r>
            <a:r>
              <a:rPr lang="es-CO" sz="2000" dirty="0" smtClean="0">
                <a:solidFill>
                  <a:srgbClr val="002060"/>
                </a:solidFill>
                <a:latin typeface="Arial" panose="020B0604020202020204" pitchFamily="34" charset="0"/>
                <a:cs typeface="Arial" panose="020B0604020202020204" pitchFamily="34" charset="0"/>
              </a:rPr>
              <a:t>modo </a:t>
            </a:r>
            <a:r>
              <a:rPr lang="es-CO" sz="2000" dirty="0">
                <a:solidFill>
                  <a:srgbClr val="002060"/>
                </a:solidFill>
                <a:latin typeface="Arial" panose="020B0604020202020204" pitchFamily="34" charset="0"/>
                <a:cs typeface="Arial" panose="020B0604020202020204" pitchFamily="34" charset="0"/>
              </a:rPr>
              <a:t>la sexualidad de una persona </a:t>
            </a:r>
            <a:r>
              <a:rPr lang="es-CO" sz="2000" dirty="0" smtClean="0">
                <a:solidFill>
                  <a:srgbClr val="002060"/>
                </a:solidFill>
                <a:latin typeface="Arial" panose="020B0604020202020204" pitchFamily="34" charset="0"/>
                <a:cs typeface="Arial" panose="020B0604020202020204" pitchFamily="34" charset="0"/>
              </a:rPr>
              <a:t>mediante coacción </a:t>
            </a:r>
            <a:r>
              <a:rPr lang="es-CO" sz="2000" dirty="0">
                <a:solidFill>
                  <a:srgbClr val="002060"/>
                </a:solidFill>
                <a:latin typeface="Arial" panose="020B0604020202020204" pitchFamily="34" charset="0"/>
                <a:cs typeface="Arial" panose="020B0604020202020204" pitchFamily="34" charset="0"/>
              </a:rPr>
              <a:t>por otra persona, </a:t>
            </a:r>
            <a:r>
              <a:rPr lang="es-CO" sz="2000" dirty="0" smtClean="0">
                <a:solidFill>
                  <a:srgbClr val="002060"/>
                </a:solidFill>
                <a:latin typeface="Arial" panose="020B0604020202020204" pitchFamily="34" charset="0"/>
                <a:cs typeface="Arial" panose="020B0604020202020204" pitchFamily="34" charset="0"/>
              </a:rPr>
              <a:t>independientemente </a:t>
            </a:r>
            <a:r>
              <a:rPr lang="es-CO" sz="2000" dirty="0">
                <a:solidFill>
                  <a:srgbClr val="002060"/>
                </a:solidFill>
                <a:latin typeface="Arial" panose="020B0604020202020204" pitchFamily="34" charset="0"/>
                <a:cs typeface="Arial" panose="020B0604020202020204" pitchFamily="34" charset="0"/>
              </a:rPr>
              <a:t>de la relación de esta con </a:t>
            </a:r>
            <a:r>
              <a:rPr lang="es-CO" sz="2000" dirty="0" smtClean="0">
                <a:solidFill>
                  <a:srgbClr val="002060"/>
                </a:solidFill>
                <a:latin typeface="Arial" panose="020B0604020202020204" pitchFamily="34" charset="0"/>
                <a:cs typeface="Arial" panose="020B0604020202020204" pitchFamily="34" charset="0"/>
              </a:rPr>
              <a:t>la víctima</a:t>
            </a:r>
            <a:r>
              <a:rPr lang="es-CO" sz="2000" dirty="0">
                <a:solidFill>
                  <a:srgbClr val="002060"/>
                </a:solidFill>
                <a:latin typeface="Arial" panose="020B0604020202020204" pitchFamily="34" charset="0"/>
                <a:cs typeface="Arial" panose="020B0604020202020204" pitchFamily="34" charset="0"/>
              </a:rPr>
              <a:t>, en cualquier ámbito, incluidos el hogar y el lugar de trabajo</a:t>
            </a:r>
            <a:r>
              <a:rPr lang="es-CO" sz="2000" dirty="0" smtClean="0">
                <a:solidFill>
                  <a:srgbClr val="002060"/>
                </a:solidFill>
                <a:latin typeface="Arial" panose="020B0604020202020204" pitchFamily="34" charset="0"/>
                <a:cs typeface="Arial" panose="020B0604020202020204" pitchFamily="34" charset="0"/>
              </a:rPr>
              <a:t>” (OMS)</a:t>
            </a:r>
          </a:p>
          <a:p>
            <a:pPr algn="just"/>
            <a:endParaRPr lang="es-MX" dirty="0"/>
          </a:p>
        </p:txBody>
      </p:sp>
      <p:pic>
        <p:nvPicPr>
          <p:cNvPr id="9" name="Imagen 8"/>
          <p:cNvPicPr>
            <a:picLocks noChangeAspect="1"/>
          </p:cNvPicPr>
          <p:nvPr/>
        </p:nvPicPr>
        <p:blipFill>
          <a:blip r:embed="rId3"/>
          <a:stretch>
            <a:fillRect/>
          </a:stretch>
        </p:blipFill>
        <p:spPr>
          <a:xfrm>
            <a:off x="7167334" y="884491"/>
            <a:ext cx="4352925" cy="4439984"/>
          </a:xfrm>
          <a:prstGeom prst="rect">
            <a:avLst/>
          </a:prstGeom>
        </p:spPr>
      </p:pic>
    </p:spTree>
    <p:extLst>
      <p:ext uri="{BB962C8B-B14F-4D97-AF65-F5344CB8AC3E}">
        <p14:creationId xmlns:p14="http://schemas.microsoft.com/office/powerpoint/2010/main" val="14751815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85" y="60740"/>
            <a:ext cx="12192000" cy="6858000"/>
          </a:xfrm>
          <a:prstGeom prst="rect">
            <a:avLst/>
          </a:prstGeom>
        </p:spPr>
      </p:pic>
      <p:sp>
        <p:nvSpPr>
          <p:cNvPr id="2" name="CuadroTexto 1"/>
          <p:cNvSpPr txBox="1"/>
          <p:nvPr/>
        </p:nvSpPr>
        <p:spPr>
          <a:xfrm>
            <a:off x="57085" y="107564"/>
            <a:ext cx="4876865" cy="1569660"/>
          </a:xfrm>
          <a:prstGeom prst="rect">
            <a:avLst/>
          </a:prstGeom>
          <a:solidFill>
            <a:schemeClr val="accent6">
              <a:lumMod val="20000"/>
              <a:lumOff val="80000"/>
            </a:schemeClr>
          </a:solidFill>
        </p:spPr>
        <p:txBody>
          <a:bodyPr wrap="square" rtlCol="0">
            <a:spAutoFit/>
          </a:bodyPr>
          <a:lstStyle/>
          <a:p>
            <a:endParaRPr lang="es-CO" dirty="0" smtClean="0"/>
          </a:p>
          <a:p>
            <a:pPr algn="ctr"/>
            <a:r>
              <a:rPr lang="es-CO" b="1" dirty="0" smtClean="0">
                <a:solidFill>
                  <a:schemeClr val="accent6">
                    <a:lumMod val="50000"/>
                  </a:schemeClr>
                </a:solidFill>
              </a:rPr>
              <a:t>PROTOCOLO DE ATENCION A VICTIMAS DE VIOLENCIA SEXUAL </a:t>
            </a:r>
          </a:p>
          <a:p>
            <a:pPr algn="ctr"/>
            <a:r>
              <a:rPr lang="es-CO" b="1" dirty="0" smtClean="0">
                <a:solidFill>
                  <a:schemeClr val="accent6">
                    <a:lumMod val="50000"/>
                  </a:schemeClr>
                </a:solidFill>
              </a:rPr>
              <a:t>RESOLUCION 0459 DE 2012 </a:t>
            </a:r>
          </a:p>
          <a:p>
            <a:pPr algn="ctr"/>
            <a:r>
              <a:rPr lang="es-CO" sz="2400" b="1" dirty="0" smtClean="0">
                <a:solidFill>
                  <a:schemeClr val="accent6">
                    <a:lumMod val="50000"/>
                  </a:schemeClr>
                </a:solidFill>
              </a:rPr>
              <a:t>15 PASOS. </a:t>
            </a:r>
            <a:endParaRPr lang="es-CO" sz="2400" b="1" dirty="0">
              <a:solidFill>
                <a:schemeClr val="accent6">
                  <a:lumMod val="50000"/>
                </a:schemeClr>
              </a:solidFill>
            </a:endParaRPr>
          </a:p>
        </p:txBody>
      </p:sp>
      <p:pic>
        <p:nvPicPr>
          <p:cNvPr id="3" name="Imagen 2"/>
          <p:cNvPicPr>
            <a:picLocks noChangeAspect="1"/>
          </p:cNvPicPr>
          <p:nvPr/>
        </p:nvPicPr>
        <p:blipFill>
          <a:blip r:embed="rId3"/>
          <a:stretch>
            <a:fillRect/>
          </a:stretch>
        </p:blipFill>
        <p:spPr>
          <a:xfrm>
            <a:off x="5435912" y="1437570"/>
            <a:ext cx="6527488" cy="2052170"/>
          </a:xfrm>
          <a:prstGeom prst="rect">
            <a:avLst/>
          </a:prstGeom>
        </p:spPr>
      </p:pic>
      <p:pic>
        <p:nvPicPr>
          <p:cNvPr id="7" name="Imagen 6"/>
          <p:cNvPicPr>
            <a:picLocks noChangeAspect="1"/>
          </p:cNvPicPr>
          <p:nvPr/>
        </p:nvPicPr>
        <p:blipFill>
          <a:blip r:embed="rId4"/>
          <a:stretch>
            <a:fillRect/>
          </a:stretch>
        </p:blipFill>
        <p:spPr>
          <a:xfrm>
            <a:off x="5397807" y="3632648"/>
            <a:ext cx="6565593" cy="2056359"/>
          </a:xfrm>
          <a:prstGeom prst="rect">
            <a:avLst/>
          </a:prstGeom>
        </p:spPr>
      </p:pic>
      <p:sp>
        <p:nvSpPr>
          <p:cNvPr id="9" name="Llamada de flecha a la derecha 8"/>
          <p:cNvSpPr/>
          <p:nvPr/>
        </p:nvSpPr>
        <p:spPr>
          <a:xfrm>
            <a:off x="4799635" y="2662552"/>
            <a:ext cx="600559" cy="1857464"/>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Elipse 9"/>
          <p:cNvSpPr/>
          <p:nvPr/>
        </p:nvSpPr>
        <p:spPr>
          <a:xfrm>
            <a:off x="786167" y="2705459"/>
            <a:ext cx="3977750" cy="177165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smtClean="0">
                <a:solidFill>
                  <a:srgbClr val="002060"/>
                </a:solidFill>
              </a:rPr>
              <a:t>PLANIFICACION DE LA ATENCION </a:t>
            </a:r>
            <a:endParaRPr lang="es-MX" sz="2400" b="1" dirty="0">
              <a:solidFill>
                <a:srgbClr val="002060"/>
              </a:solidFill>
            </a:endParaRPr>
          </a:p>
        </p:txBody>
      </p:sp>
    </p:spTree>
    <p:extLst>
      <p:ext uri="{BB962C8B-B14F-4D97-AF65-F5344CB8AC3E}">
        <p14:creationId xmlns:p14="http://schemas.microsoft.com/office/powerpoint/2010/main" val="216997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ángulo redondeado 2"/>
          <p:cNvSpPr/>
          <p:nvPr/>
        </p:nvSpPr>
        <p:spPr>
          <a:xfrm>
            <a:off x="600074" y="747413"/>
            <a:ext cx="5200543" cy="2340150"/>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smtClean="0"/>
          </a:p>
          <a:p>
            <a:pPr algn="ctr"/>
            <a:r>
              <a:rPr lang="es-CO" sz="2800" b="1" dirty="0" smtClean="0"/>
              <a:t>PASO 3</a:t>
            </a:r>
          </a:p>
          <a:p>
            <a:pPr algn="ctr"/>
            <a:r>
              <a:rPr lang="es-CO" sz="2800" b="1" dirty="0"/>
              <a:t> </a:t>
            </a:r>
            <a:r>
              <a:rPr lang="es-CO" sz="2800" b="1" dirty="0" smtClean="0"/>
              <a:t>ATENCION DE LA VICT</a:t>
            </a:r>
            <a:r>
              <a:rPr lang="es-CO" sz="2800" dirty="0" smtClean="0"/>
              <a:t>IMA </a:t>
            </a:r>
            <a:r>
              <a:rPr lang="es-CO" sz="2000" dirty="0" smtClean="0"/>
              <a:t> </a:t>
            </a:r>
            <a:endParaRPr lang="es-MX" sz="2000" dirty="0"/>
          </a:p>
        </p:txBody>
      </p:sp>
      <p:sp>
        <p:nvSpPr>
          <p:cNvPr id="4" name="Content Placeholder 2"/>
          <p:cNvSpPr>
            <a:spLocks noGrp="1"/>
          </p:cNvSpPr>
          <p:nvPr>
            <p:ph idx="1"/>
          </p:nvPr>
        </p:nvSpPr>
        <p:spPr>
          <a:xfrm>
            <a:off x="6625317" y="1102712"/>
            <a:ext cx="5080000" cy="1882950"/>
          </a:xfrm>
        </p:spPr>
        <p:txBody>
          <a:bodyPr rtlCol="0">
            <a:normAutofit fontScale="92500" lnSpcReduction="20000"/>
          </a:bodyPr>
          <a:lstStyle/>
          <a:p>
            <a:pPr marL="0" indent="0" algn="ctr">
              <a:buNone/>
              <a:defRPr/>
            </a:pPr>
            <a:r>
              <a:rPr lang="es-CO" sz="5000" b="1" dirty="0">
                <a:solidFill>
                  <a:srgbClr val="002060"/>
                </a:solidFill>
              </a:rPr>
              <a:t>La violencia sexual es  </a:t>
            </a:r>
            <a:r>
              <a:rPr lang="es-CO" sz="5000" b="1" u="sng" dirty="0">
                <a:solidFill>
                  <a:srgbClr val="002060"/>
                </a:solidFill>
              </a:rPr>
              <a:t>siempre</a:t>
            </a:r>
            <a:r>
              <a:rPr lang="es-CO" sz="5000" b="1" dirty="0">
                <a:solidFill>
                  <a:srgbClr val="002060"/>
                </a:solidFill>
              </a:rPr>
              <a:t> una…</a:t>
            </a:r>
          </a:p>
          <a:p>
            <a:pPr marL="0" indent="0" algn="ctr">
              <a:buNone/>
              <a:defRPr/>
            </a:pPr>
            <a:r>
              <a:rPr lang="es-CO" sz="5000" b="1" dirty="0">
                <a:solidFill>
                  <a:srgbClr val="002060"/>
                </a:solidFill>
              </a:rPr>
              <a:t> </a:t>
            </a:r>
            <a:r>
              <a:rPr lang="es-CO" sz="5000" b="1" dirty="0">
                <a:solidFill>
                  <a:srgbClr val="FF5050"/>
                </a:solidFill>
              </a:rPr>
              <a:t>URGENCIA</a:t>
            </a:r>
          </a:p>
        </p:txBody>
      </p:sp>
      <p:sp>
        <p:nvSpPr>
          <p:cNvPr id="6" name="Rectángulo 5"/>
          <p:cNvSpPr/>
          <p:nvPr/>
        </p:nvSpPr>
        <p:spPr>
          <a:xfrm>
            <a:off x="6773809" y="3788579"/>
            <a:ext cx="4783016" cy="12494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solidFill>
                  <a:srgbClr val="002060"/>
                </a:solidFill>
              </a:rPr>
              <a:t>ANTES DE LAS 72 HORAS = </a:t>
            </a:r>
            <a:r>
              <a:rPr lang="es-ES" sz="2400" b="1" dirty="0" smtClean="0">
                <a:solidFill>
                  <a:srgbClr val="FF0000"/>
                </a:solidFill>
              </a:rPr>
              <a:t>TRIAGE 1 </a:t>
            </a:r>
          </a:p>
          <a:p>
            <a:pPr algn="ctr"/>
            <a:r>
              <a:rPr lang="es-ES" sz="2400" b="1" dirty="0" smtClean="0">
                <a:solidFill>
                  <a:srgbClr val="002060"/>
                </a:solidFill>
              </a:rPr>
              <a:t>DESPUES DE 72 HORAS = </a:t>
            </a:r>
            <a:r>
              <a:rPr lang="es-ES" sz="2400" b="1" dirty="0" smtClean="0">
                <a:solidFill>
                  <a:srgbClr val="FFC000"/>
                </a:solidFill>
              </a:rPr>
              <a:t>TRIAGE 2</a:t>
            </a:r>
            <a:endParaRPr lang="es-ES" b="1" dirty="0">
              <a:solidFill>
                <a:srgbClr val="FFC000"/>
              </a:solidFill>
            </a:endParaRPr>
          </a:p>
        </p:txBody>
      </p:sp>
      <p:pic>
        <p:nvPicPr>
          <p:cNvPr id="2" name="Imagen 1"/>
          <p:cNvPicPr>
            <a:picLocks noChangeAspect="1"/>
          </p:cNvPicPr>
          <p:nvPr/>
        </p:nvPicPr>
        <p:blipFill>
          <a:blip r:embed="rId3"/>
          <a:stretch>
            <a:fillRect/>
          </a:stretch>
        </p:blipFill>
        <p:spPr>
          <a:xfrm>
            <a:off x="1483103" y="3429000"/>
            <a:ext cx="3434483" cy="2289655"/>
          </a:xfrm>
          <a:prstGeom prst="rect">
            <a:avLst/>
          </a:prstGeom>
        </p:spPr>
      </p:pic>
    </p:spTree>
    <p:extLst>
      <p:ext uri="{BB962C8B-B14F-4D97-AF65-F5344CB8AC3E}">
        <p14:creationId xmlns:p14="http://schemas.microsoft.com/office/powerpoint/2010/main" val="264199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9" name="Marcador de contenido 3"/>
          <p:cNvGraphicFramePr>
            <a:graphicFrameLocks noGrp="1"/>
          </p:cNvGraphicFramePr>
          <p:nvPr>
            <p:ph idx="1"/>
            <p:extLst>
              <p:ext uri="{D42A27DB-BD31-4B8C-83A1-F6EECF244321}">
                <p14:modId xmlns:p14="http://schemas.microsoft.com/office/powerpoint/2010/main" val="2124762743"/>
              </p:ext>
            </p:extLst>
          </p:nvPr>
        </p:nvGraphicFramePr>
        <p:xfrm>
          <a:off x="695325" y="156845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ítulo 1"/>
          <p:cNvSpPr>
            <a:spLocks noGrp="1"/>
          </p:cNvSpPr>
          <p:nvPr>
            <p:ph type="title"/>
          </p:nvPr>
        </p:nvSpPr>
        <p:spPr>
          <a:xfrm>
            <a:off x="838200" y="365125"/>
            <a:ext cx="10515600" cy="1325563"/>
          </a:xfrm>
        </p:spPr>
        <p:txBody>
          <a:bodyPr/>
          <a:lstStyle/>
          <a:p>
            <a:r>
              <a:rPr lang="es-CO" dirty="0" smtClean="0">
                <a:solidFill>
                  <a:srgbClr val="002060"/>
                </a:solidFill>
              </a:rPr>
              <a:t>Generalidades</a:t>
            </a:r>
            <a:endParaRPr lang="es-CO" dirty="0">
              <a:solidFill>
                <a:srgbClr val="002060"/>
              </a:solidFill>
            </a:endParaRPr>
          </a:p>
        </p:txBody>
      </p:sp>
    </p:spTree>
    <p:extLst>
      <p:ext uri="{BB962C8B-B14F-4D97-AF65-F5344CB8AC3E}">
        <p14:creationId xmlns:p14="http://schemas.microsoft.com/office/powerpoint/2010/main" val="10857573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7" name="Marcador de contenido 3"/>
          <p:cNvGraphicFramePr>
            <a:graphicFrameLocks noGrp="1"/>
          </p:cNvGraphicFramePr>
          <p:nvPr>
            <p:ph idx="1"/>
            <p:extLst>
              <p:ext uri="{D42A27DB-BD31-4B8C-83A1-F6EECF244321}">
                <p14:modId xmlns:p14="http://schemas.microsoft.com/office/powerpoint/2010/main" val="4244802025"/>
              </p:ext>
            </p:extLst>
          </p:nvPr>
        </p:nvGraphicFramePr>
        <p:xfrm>
          <a:off x="942975" y="990600"/>
          <a:ext cx="10306050" cy="4219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58267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4" name="Rectángulo redondeado 3"/>
          <p:cNvSpPr/>
          <p:nvPr/>
        </p:nvSpPr>
        <p:spPr>
          <a:xfrm>
            <a:off x="383914" y="262314"/>
            <a:ext cx="5018420" cy="1334148"/>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3600" b="1" dirty="0" smtClean="0">
              <a:solidFill>
                <a:srgbClr val="002060"/>
              </a:solidFill>
            </a:endParaRPr>
          </a:p>
          <a:p>
            <a:pPr algn="ctr"/>
            <a:r>
              <a:rPr lang="es-CO" sz="3600" b="1" dirty="0" smtClean="0">
                <a:solidFill>
                  <a:srgbClr val="002060"/>
                </a:solidFill>
              </a:rPr>
              <a:t>PASO </a:t>
            </a:r>
            <a:r>
              <a:rPr lang="es-CO" sz="3600" b="1" dirty="0">
                <a:solidFill>
                  <a:srgbClr val="002060"/>
                </a:solidFill>
              </a:rPr>
              <a:t>4.</a:t>
            </a:r>
            <a:r>
              <a:rPr lang="es-CO" sz="3600" dirty="0">
                <a:solidFill>
                  <a:srgbClr val="002060"/>
                </a:solidFill>
              </a:rPr>
              <a:t> </a:t>
            </a:r>
            <a:endParaRPr lang="es-CO" sz="3600" dirty="0" smtClean="0">
              <a:solidFill>
                <a:srgbClr val="002060"/>
              </a:solidFill>
            </a:endParaRPr>
          </a:p>
          <a:p>
            <a:pPr algn="ctr"/>
            <a:r>
              <a:rPr lang="es-CO" sz="3600" dirty="0" smtClean="0">
                <a:solidFill>
                  <a:srgbClr val="002060"/>
                </a:solidFill>
              </a:rPr>
              <a:t>Valoración </a:t>
            </a:r>
            <a:r>
              <a:rPr lang="es-CO" sz="3600" dirty="0">
                <a:solidFill>
                  <a:srgbClr val="002060"/>
                </a:solidFill>
              </a:rPr>
              <a:t>clínica  </a:t>
            </a:r>
            <a:r>
              <a:rPr lang="es-CO" sz="3600" dirty="0" smtClean="0">
                <a:solidFill>
                  <a:srgbClr val="002060"/>
                </a:solidFill>
              </a:rPr>
              <a:t>inicial. </a:t>
            </a:r>
            <a:endParaRPr lang="es-ES" sz="3600" dirty="0">
              <a:solidFill>
                <a:srgbClr val="002060"/>
              </a:solidFill>
            </a:endParaRPr>
          </a:p>
          <a:p>
            <a:pPr algn="ctr"/>
            <a:endParaRPr lang="es-CO" sz="3600" dirty="0" smtClean="0"/>
          </a:p>
        </p:txBody>
      </p:sp>
      <p:sp>
        <p:nvSpPr>
          <p:cNvPr id="8" name="2 Marcador de contenido"/>
          <p:cNvSpPr>
            <a:spLocks noGrp="1"/>
          </p:cNvSpPr>
          <p:nvPr>
            <p:ph sz="half" idx="1"/>
          </p:nvPr>
        </p:nvSpPr>
        <p:spPr>
          <a:xfrm>
            <a:off x="5524048" y="273142"/>
            <a:ext cx="6239328" cy="1557106"/>
          </a:xfrm>
        </p:spPr>
        <p:txBody>
          <a:bodyPr>
            <a:normAutofit fontScale="25000" lnSpcReduction="20000"/>
          </a:bodyPr>
          <a:lstStyle/>
          <a:p>
            <a:pPr marL="0" indent="0">
              <a:buNone/>
            </a:pPr>
            <a:endParaRPr lang="es-MX" sz="3000" b="1" dirty="0">
              <a:solidFill>
                <a:srgbClr val="7030A0"/>
              </a:solidFill>
            </a:endParaRPr>
          </a:p>
          <a:p>
            <a:pPr marL="93662" indent="0">
              <a:buClr>
                <a:srgbClr val="CC00FF"/>
              </a:buClr>
              <a:buSzPct val="80000"/>
              <a:buNone/>
            </a:pPr>
            <a:r>
              <a:rPr lang="es-MX" sz="8000" dirty="0" smtClean="0">
                <a:solidFill>
                  <a:srgbClr val="002060"/>
                </a:solidFill>
              </a:rPr>
              <a:t>* Hallazgos corporales (</a:t>
            </a:r>
            <a:r>
              <a:rPr lang="es-MX" sz="8000" b="1" dirty="0" smtClean="0">
                <a:solidFill>
                  <a:srgbClr val="002060"/>
                </a:solidFill>
              </a:rPr>
              <a:t>Examen. Físico</a:t>
            </a:r>
            <a:r>
              <a:rPr lang="es-MX" sz="8000" dirty="0" smtClean="0">
                <a:solidFill>
                  <a:srgbClr val="002060"/>
                </a:solidFill>
              </a:rPr>
              <a:t>)</a:t>
            </a:r>
          </a:p>
          <a:p>
            <a:pPr marL="93662" indent="0">
              <a:buClr>
                <a:srgbClr val="CC00FF"/>
              </a:buClr>
              <a:buSzPct val="80000"/>
              <a:buNone/>
            </a:pPr>
            <a:r>
              <a:rPr lang="es-MX" sz="8000" dirty="0" smtClean="0">
                <a:solidFill>
                  <a:srgbClr val="002060"/>
                </a:solidFill>
              </a:rPr>
              <a:t>* Examen médico forense</a:t>
            </a:r>
          </a:p>
          <a:p>
            <a:pPr marL="93662" indent="0">
              <a:buClr>
                <a:srgbClr val="CC00FF"/>
              </a:buClr>
              <a:buSzPct val="80000"/>
              <a:buNone/>
            </a:pPr>
            <a:r>
              <a:rPr lang="es-MX" sz="8000" dirty="0" smtClean="0">
                <a:solidFill>
                  <a:srgbClr val="002060"/>
                </a:solidFill>
              </a:rPr>
              <a:t>* Hallazgos </a:t>
            </a:r>
            <a:r>
              <a:rPr lang="es-MX" sz="8000" dirty="0">
                <a:solidFill>
                  <a:srgbClr val="002060"/>
                </a:solidFill>
              </a:rPr>
              <a:t>del estado mental/emocional (</a:t>
            </a:r>
            <a:r>
              <a:rPr lang="es-MX" sz="8000" b="1" dirty="0">
                <a:solidFill>
                  <a:srgbClr val="002060"/>
                </a:solidFill>
              </a:rPr>
              <a:t>ex. mental</a:t>
            </a:r>
            <a:r>
              <a:rPr lang="es-MX" sz="8000" dirty="0">
                <a:solidFill>
                  <a:srgbClr val="002060"/>
                </a:solidFill>
              </a:rPr>
              <a:t>)</a:t>
            </a:r>
          </a:p>
          <a:p>
            <a:pPr marL="550862" indent="-457200">
              <a:buClr>
                <a:srgbClr val="CC00FF"/>
              </a:buClr>
              <a:buSzPct val="80000"/>
              <a:buFont typeface="Wingdings" panose="05000000000000000000" pitchFamily="2" charset="2"/>
              <a:buChar char="§"/>
            </a:pPr>
            <a:endParaRPr lang="es-MX" sz="4000" dirty="0" smtClean="0">
              <a:solidFill>
                <a:srgbClr val="002060"/>
              </a:solidFill>
            </a:endParaRPr>
          </a:p>
          <a:p>
            <a:pPr marL="550862" indent="-457200">
              <a:buClr>
                <a:srgbClr val="CC00FF"/>
              </a:buClr>
              <a:buSzPct val="80000"/>
              <a:buFont typeface="Wingdings" panose="05000000000000000000" pitchFamily="2" charset="2"/>
              <a:buChar char="§"/>
            </a:pPr>
            <a:endParaRPr lang="es-MX" sz="4000" dirty="0" smtClean="0"/>
          </a:p>
          <a:p>
            <a:pPr marL="93662" indent="0">
              <a:buNone/>
            </a:pPr>
            <a:endParaRPr lang="es-MX" sz="1200" dirty="0"/>
          </a:p>
          <a:p>
            <a:pPr marL="0" indent="0">
              <a:buClr>
                <a:srgbClr val="CC00FF"/>
              </a:buClr>
              <a:buSzPct val="80000"/>
              <a:buNone/>
            </a:pPr>
            <a:endParaRPr lang="es-CO" dirty="0"/>
          </a:p>
        </p:txBody>
      </p:sp>
      <p:pic>
        <p:nvPicPr>
          <p:cNvPr id="2" name="Imagen 1"/>
          <p:cNvPicPr>
            <a:picLocks noChangeAspect="1"/>
          </p:cNvPicPr>
          <p:nvPr/>
        </p:nvPicPr>
        <p:blipFill>
          <a:blip r:embed="rId3"/>
          <a:stretch>
            <a:fillRect/>
          </a:stretch>
        </p:blipFill>
        <p:spPr>
          <a:xfrm>
            <a:off x="780624" y="1869604"/>
            <a:ext cx="7506126" cy="4072368"/>
          </a:xfrm>
          <a:prstGeom prst="rect">
            <a:avLst/>
          </a:prstGeom>
        </p:spPr>
      </p:pic>
      <p:sp>
        <p:nvSpPr>
          <p:cNvPr id="3" name="CuadroTexto 2"/>
          <p:cNvSpPr txBox="1"/>
          <p:nvPr/>
        </p:nvSpPr>
        <p:spPr>
          <a:xfrm>
            <a:off x="8172449" y="2235103"/>
            <a:ext cx="3686175" cy="2677656"/>
          </a:xfrm>
          <a:prstGeom prst="rect">
            <a:avLst/>
          </a:prstGeom>
          <a:solidFill>
            <a:schemeClr val="accent2">
              <a:lumMod val="75000"/>
            </a:schemeClr>
          </a:solidFill>
        </p:spPr>
        <p:txBody>
          <a:bodyPr wrap="square" rtlCol="0">
            <a:spAutoFit/>
          </a:bodyPr>
          <a:lstStyle/>
          <a:p>
            <a:pPr algn="ctr"/>
            <a:endParaRPr lang="es-CO" sz="2000" dirty="0" smtClean="0">
              <a:solidFill>
                <a:srgbClr val="002060"/>
              </a:solidFill>
              <a:latin typeface="Arial" panose="020B0604020202020204" pitchFamily="34" charset="0"/>
              <a:cs typeface="Arial" panose="020B0604020202020204" pitchFamily="34" charset="0"/>
            </a:endParaRPr>
          </a:p>
          <a:p>
            <a:pPr algn="ctr"/>
            <a:r>
              <a:rPr lang="es-CO" sz="2000" dirty="0" smtClean="0">
                <a:solidFill>
                  <a:srgbClr val="002060"/>
                </a:solidFill>
                <a:latin typeface="Arial" panose="020B0604020202020204" pitchFamily="34" charset="0"/>
                <a:cs typeface="Arial" panose="020B0604020202020204" pitchFamily="34" charset="0"/>
              </a:rPr>
              <a:t>En  todo caso donde se identifique inicio de relaciones sexuales antes de los 14 años, se reporta como </a:t>
            </a:r>
          </a:p>
          <a:p>
            <a:pPr algn="ctr"/>
            <a:endParaRPr lang="es-CO" sz="2000" dirty="0">
              <a:solidFill>
                <a:srgbClr val="002060"/>
              </a:solidFill>
              <a:latin typeface="Arial" panose="020B0604020202020204" pitchFamily="34" charset="0"/>
              <a:cs typeface="Arial" panose="020B0604020202020204" pitchFamily="34" charset="0"/>
            </a:endParaRPr>
          </a:p>
          <a:p>
            <a:pPr algn="ctr"/>
            <a:r>
              <a:rPr lang="es-CO" sz="2400" b="1" dirty="0" smtClean="0">
                <a:solidFill>
                  <a:srgbClr val="002060"/>
                </a:solidFill>
                <a:latin typeface="Arial" panose="020B0604020202020204" pitchFamily="34" charset="0"/>
                <a:cs typeface="Arial" panose="020B0604020202020204" pitchFamily="34" charset="0"/>
              </a:rPr>
              <a:t>VIOLENCIA SEXUAL</a:t>
            </a:r>
          </a:p>
          <a:p>
            <a:pPr algn="ctr"/>
            <a:endParaRPr lang="es-MX" sz="24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712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graphicFrame>
        <p:nvGraphicFramePr>
          <p:cNvPr id="7" name="Marcador de contenido 3"/>
          <p:cNvGraphicFramePr>
            <a:graphicFrameLocks noGrp="1"/>
          </p:cNvGraphicFramePr>
          <p:nvPr>
            <p:ph idx="1"/>
            <p:extLst>
              <p:ext uri="{D42A27DB-BD31-4B8C-83A1-F6EECF244321}">
                <p14:modId xmlns:p14="http://schemas.microsoft.com/office/powerpoint/2010/main" val="2861873423"/>
              </p:ext>
            </p:extLst>
          </p:nvPr>
        </p:nvGraphicFramePr>
        <p:xfrm>
          <a:off x="866775" y="160337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ítulo 1"/>
          <p:cNvSpPr>
            <a:spLocks noGrp="1"/>
          </p:cNvSpPr>
          <p:nvPr>
            <p:ph type="title"/>
          </p:nvPr>
        </p:nvSpPr>
        <p:spPr>
          <a:xfrm>
            <a:off x="838200" y="365125"/>
            <a:ext cx="10515600" cy="1325563"/>
          </a:xfrm>
        </p:spPr>
        <p:txBody>
          <a:bodyPr/>
          <a:lstStyle/>
          <a:p>
            <a:r>
              <a:rPr lang="es-CO" dirty="0" smtClean="0">
                <a:solidFill>
                  <a:srgbClr val="002060"/>
                </a:solidFill>
              </a:rPr>
              <a:t>Valoración clínica</a:t>
            </a:r>
            <a:endParaRPr lang="es-CO" dirty="0">
              <a:solidFill>
                <a:srgbClr val="002060"/>
              </a:solidFill>
            </a:endParaRPr>
          </a:p>
        </p:txBody>
      </p:sp>
    </p:spTree>
    <p:extLst>
      <p:ext uri="{BB962C8B-B14F-4D97-AF65-F5344CB8AC3E}">
        <p14:creationId xmlns:p14="http://schemas.microsoft.com/office/powerpoint/2010/main" val="35462391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ángulo redondeado 6"/>
          <p:cNvSpPr/>
          <p:nvPr/>
        </p:nvSpPr>
        <p:spPr>
          <a:xfrm>
            <a:off x="193414" y="302225"/>
            <a:ext cx="5018420" cy="94555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3600" b="1" dirty="0" smtClean="0">
              <a:solidFill>
                <a:srgbClr val="002060"/>
              </a:solidFill>
            </a:endParaRPr>
          </a:p>
          <a:p>
            <a:pPr algn="ctr"/>
            <a:r>
              <a:rPr lang="es-CO" sz="3600" b="1" dirty="0" smtClean="0">
                <a:solidFill>
                  <a:srgbClr val="002060"/>
                </a:solidFill>
              </a:rPr>
              <a:t>PASO </a:t>
            </a:r>
            <a:r>
              <a:rPr lang="es-CO" sz="3600" b="1" dirty="0">
                <a:solidFill>
                  <a:srgbClr val="002060"/>
                </a:solidFill>
              </a:rPr>
              <a:t>5</a:t>
            </a:r>
            <a:r>
              <a:rPr lang="es-CO" sz="3600" b="1" dirty="0" smtClean="0">
                <a:solidFill>
                  <a:srgbClr val="002060"/>
                </a:solidFill>
              </a:rPr>
              <a:t>.</a:t>
            </a:r>
            <a:r>
              <a:rPr lang="es-CO" sz="3600" dirty="0" smtClean="0">
                <a:solidFill>
                  <a:srgbClr val="002060"/>
                </a:solidFill>
              </a:rPr>
              <a:t> </a:t>
            </a:r>
          </a:p>
          <a:p>
            <a:pPr algn="ctr"/>
            <a:r>
              <a:rPr lang="es-CO" sz="3600" dirty="0" smtClean="0">
                <a:solidFill>
                  <a:srgbClr val="002060"/>
                </a:solidFill>
              </a:rPr>
              <a:t>Toma de muestras. </a:t>
            </a:r>
            <a:endParaRPr lang="es-ES" sz="3600" dirty="0">
              <a:solidFill>
                <a:srgbClr val="002060"/>
              </a:solidFill>
            </a:endParaRPr>
          </a:p>
          <a:p>
            <a:pPr algn="ctr"/>
            <a:endParaRPr lang="es-CO" sz="3600" dirty="0" smtClean="0"/>
          </a:p>
        </p:txBody>
      </p:sp>
      <p:sp>
        <p:nvSpPr>
          <p:cNvPr id="10" name="2 Marcador de contenido"/>
          <p:cNvSpPr txBox="1">
            <a:spLocks/>
          </p:cNvSpPr>
          <p:nvPr/>
        </p:nvSpPr>
        <p:spPr>
          <a:xfrm>
            <a:off x="5638801" y="302225"/>
            <a:ext cx="5954633" cy="8667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3662" indent="0">
              <a:buClr>
                <a:srgbClr val="CC00FF"/>
              </a:buClr>
              <a:buSzPct val="80000"/>
              <a:buFont typeface="Arial" panose="020B0604020202020204" pitchFamily="34" charset="0"/>
              <a:buNone/>
            </a:pPr>
            <a:r>
              <a:rPr lang="es-MX" sz="2200" dirty="0" smtClean="0">
                <a:solidFill>
                  <a:srgbClr val="002060"/>
                </a:solidFill>
              </a:rPr>
              <a:t>* Exámenes de laboratorio y ayudas diagnósticas </a:t>
            </a:r>
          </a:p>
          <a:p>
            <a:pPr marL="93662" indent="0">
              <a:buClr>
                <a:srgbClr val="CC00FF"/>
              </a:buClr>
              <a:buSzPct val="80000"/>
              <a:buFont typeface="Arial" panose="020B0604020202020204" pitchFamily="34" charset="0"/>
              <a:buNone/>
            </a:pPr>
            <a:r>
              <a:rPr lang="es-MX" sz="2200" dirty="0" smtClean="0">
                <a:solidFill>
                  <a:srgbClr val="002060"/>
                </a:solidFill>
              </a:rPr>
              <a:t>* Toma de muestras para fines legales </a:t>
            </a:r>
          </a:p>
          <a:p>
            <a:pPr marL="550862" indent="-457200">
              <a:buClr>
                <a:srgbClr val="CC00FF"/>
              </a:buClr>
              <a:buSzPct val="80000"/>
              <a:buFont typeface="Wingdings" panose="05000000000000000000" pitchFamily="2" charset="2"/>
              <a:buChar char="§"/>
            </a:pPr>
            <a:endParaRPr lang="es-MX" sz="4000" dirty="0" smtClean="0"/>
          </a:p>
          <a:p>
            <a:pPr marL="93662" indent="0">
              <a:buFont typeface="Arial" panose="020B0604020202020204" pitchFamily="34" charset="0"/>
              <a:buNone/>
            </a:pPr>
            <a:endParaRPr lang="es-MX" sz="1200" dirty="0" smtClean="0"/>
          </a:p>
          <a:p>
            <a:pPr marL="0" indent="0">
              <a:buClr>
                <a:srgbClr val="CC00FF"/>
              </a:buClr>
              <a:buSzPct val="80000"/>
              <a:buFont typeface="Arial" panose="020B0604020202020204" pitchFamily="34" charset="0"/>
              <a:buNone/>
            </a:pPr>
            <a:endParaRPr lang="es-CO" dirty="0"/>
          </a:p>
        </p:txBody>
      </p:sp>
      <p:graphicFrame>
        <p:nvGraphicFramePr>
          <p:cNvPr id="8" name="Marcador de contenido 3"/>
          <p:cNvGraphicFramePr>
            <a:graphicFrameLocks noGrp="1"/>
          </p:cNvGraphicFramePr>
          <p:nvPr>
            <p:ph idx="1"/>
            <p:extLst>
              <p:ext uri="{D42A27DB-BD31-4B8C-83A1-F6EECF244321}">
                <p14:modId xmlns:p14="http://schemas.microsoft.com/office/powerpoint/2010/main" val="4220168124"/>
              </p:ext>
            </p:extLst>
          </p:nvPr>
        </p:nvGraphicFramePr>
        <p:xfrm>
          <a:off x="866774" y="1550000"/>
          <a:ext cx="10487025" cy="4500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35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
        <p:nvSpPr>
          <p:cNvPr id="11" name="Rectángulo redondeado 10"/>
          <p:cNvSpPr/>
          <p:nvPr/>
        </p:nvSpPr>
        <p:spPr>
          <a:xfrm>
            <a:off x="134153" y="113457"/>
            <a:ext cx="5018420" cy="1029543"/>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smtClean="0">
                <a:solidFill>
                  <a:srgbClr val="993366"/>
                </a:solidFill>
              </a:rPr>
              <a:t>PASOS 6, 7, 8 </a:t>
            </a:r>
          </a:p>
          <a:p>
            <a:pPr algn="ctr"/>
            <a:r>
              <a:rPr lang="es-ES" sz="3600" dirty="0" smtClean="0">
                <a:solidFill>
                  <a:srgbClr val="993366"/>
                </a:solidFill>
              </a:rPr>
              <a:t>Prevención. </a:t>
            </a:r>
          </a:p>
        </p:txBody>
      </p:sp>
      <p:sp>
        <p:nvSpPr>
          <p:cNvPr id="12" name="CuadroTexto 11"/>
          <p:cNvSpPr txBox="1"/>
          <p:nvPr/>
        </p:nvSpPr>
        <p:spPr>
          <a:xfrm>
            <a:off x="5400676" y="35004"/>
            <a:ext cx="6791324" cy="2215991"/>
          </a:xfrm>
          <a:prstGeom prst="rect">
            <a:avLst/>
          </a:prstGeom>
          <a:noFill/>
        </p:spPr>
        <p:txBody>
          <a:bodyPr wrap="square" rtlCol="0">
            <a:spAutoFit/>
          </a:bodyPr>
          <a:lstStyle/>
          <a:p>
            <a:r>
              <a:rPr lang="es-CO" sz="2000" dirty="0" smtClean="0">
                <a:solidFill>
                  <a:srgbClr val="002060"/>
                </a:solidFill>
              </a:rPr>
              <a:t>* Profilaxis para prevención de enfermedades de </a:t>
            </a:r>
          </a:p>
          <a:p>
            <a:r>
              <a:rPr lang="es-CO" sz="2000" dirty="0" smtClean="0">
                <a:solidFill>
                  <a:srgbClr val="002060"/>
                </a:solidFill>
              </a:rPr>
              <a:t>    transmisión sexual. </a:t>
            </a:r>
          </a:p>
          <a:p>
            <a:r>
              <a:rPr lang="es-CO" sz="2000" dirty="0" smtClean="0">
                <a:solidFill>
                  <a:srgbClr val="002060"/>
                </a:solidFill>
              </a:rPr>
              <a:t>* Profilaxis para VIH</a:t>
            </a:r>
          </a:p>
          <a:p>
            <a:r>
              <a:rPr lang="es-CO" sz="2000" dirty="0" smtClean="0">
                <a:solidFill>
                  <a:srgbClr val="002060"/>
                </a:solidFill>
              </a:rPr>
              <a:t>* Anticoncepción de emergencia y Asesoría sobre acceso a    procedimiento de interrupción voluntaria del embarazo. (Debe quedar registrado en Historia Clínica).</a:t>
            </a:r>
          </a:p>
          <a:p>
            <a:r>
              <a:rPr lang="es-CO" dirty="0" smtClean="0">
                <a:solidFill>
                  <a:srgbClr val="002060"/>
                </a:solidFill>
              </a:rPr>
              <a:t>  </a:t>
            </a:r>
            <a:endParaRPr lang="es-MX" dirty="0">
              <a:solidFill>
                <a:srgbClr val="002060"/>
              </a:solidFill>
            </a:endParaRPr>
          </a:p>
        </p:txBody>
      </p:sp>
      <p:graphicFrame>
        <p:nvGraphicFramePr>
          <p:cNvPr id="13" name="Marcador de contenido 4"/>
          <p:cNvGraphicFramePr>
            <a:graphicFrameLocks noGrp="1"/>
          </p:cNvGraphicFramePr>
          <p:nvPr>
            <p:ph idx="1"/>
            <p:extLst>
              <p:ext uri="{D42A27DB-BD31-4B8C-83A1-F6EECF244321}">
                <p14:modId xmlns:p14="http://schemas.microsoft.com/office/powerpoint/2010/main" val="3388039883"/>
              </p:ext>
            </p:extLst>
          </p:nvPr>
        </p:nvGraphicFramePr>
        <p:xfrm>
          <a:off x="838200" y="1809750"/>
          <a:ext cx="10515600" cy="4367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19890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ángulo redondeado 8"/>
          <p:cNvSpPr/>
          <p:nvPr/>
        </p:nvSpPr>
        <p:spPr>
          <a:xfrm>
            <a:off x="218342" y="350472"/>
            <a:ext cx="8116033" cy="1198143"/>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200" b="1" dirty="0"/>
              <a:t>PASO 9. </a:t>
            </a:r>
            <a:endParaRPr lang="es-CO" sz="3200" b="1" dirty="0" smtClean="0"/>
          </a:p>
          <a:p>
            <a:pPr algn="ctr"/>
            <a:r>
              <a:rPr lang="es-CO" sz="3200" dirty="0" smtClean="0"/>
              <a:t>Realizar </a:t>
            </a:r>
            <a:r>
              <a:rPr lang="es-CO" sz="3200" dirty="0"/>
              <a:t>atención en </a:t>
            </a:r>
            <a:r>
              <a:rPr lang="es-CO" sz="3200" dirty="0" smtClean="0"/>
              <a:t>Salud Mental  </a:t>
            </a:r>
            <a:endParaRPr lang="es-ES" sz="3200" dirty="0"/>
          </a:p>
        </p:txBody>
      </p:sp>
      <p:sp>
        <p:nvSpPr>
          <p:cNvPr id="12" name="Rectángulo redondeado 11"/>
          <p:cNvSpPr/>
          <p:nvPr/>
        </p:nvSpPr>
        <p:spPr>
          <a:xfrm>
            <a:off x="218341" y="1840053"/>
            <a:ext cx="8116033" cy="191072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200" b="1" dirty="0"/>
              <a:t>PASO </a:t>
            </a:r>
            <a:r>
              <a:rPr lang="es-CO" sz="3200" b="1" dirty="0" smtClean="0"/>
              <a:t>10. </a:t>
            </a:r>
          </a:p>
          <a:p>
            <a:pPr algn="ctr"/>
            <a:r>
              <a:rPr lang="es-CO" sz="3200" b="1" dirty="0" smtClean="0"/>
              <a:t>Planear </a:t>
            </a:r>
            <a:r>
              <a:rPr lang="es-CO" sz="3200" b="1" dirty="0"/>
              <a:t>controles </a:t>
            </a:r>
            <a:r>
              <a:rPr lang="es-CO" sz="3200" b="1" dirty="0" smtClean="0"/>
              <a:t>a </a:t>
            </a:r>
            <a:r>
              <a:rPr lang="es-CO" sz="3200" b="1" dirty="0"/>
              <a:t>los 15 días, un mes, tres meses, seis meses y al año. </a:t>
            </a:r>
          </a:p>
          <a:p>
            <a:pPr algn="ctr"/>
            <a:r>
              <a:rPr lang="es-CO" sz="3200" b="1" dirty="0" smtClean="0"/>
              <a:t> </a:t>
            </a:r>
          </a:p>
        </p:txBody>
      </p:sp>
      <p:sp>
        <p:nvSpPr>
          <p:cNvPr id="14" name="Rectángulo redondeado 13"/>
          <p:cNvSpPr/>
          <p:nvPr/>
        </p:nvSpPr>
        <p:spPr>
          <a:xfrm>
            <a:off x="218341" y="4042211"/>
            <a:ext cx="8243669" cy="191072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200" b="1" dirty="0"/>
              <a:t>PASO </a:t>
            </a:r>
            <a:r>
              <a:rPr lang="es-CO" sz="3200" b="1" dirty="0" smtClean="0"/>
              <a:t>11. </a:t>
            </a:r>
          </a:p>
          <a:p>
            <a:pPr algn="ctr"/>
            <a:r>
              <a:rPr lang="es-CO" sz="3200" b="1" dirty="0" smtClean="0"/>
              <a:t>Remitir a las especialidades que se requieran para asegurar una atención integral a las víctimas. </a:t>
            </a:r>
          </a:p>
        </p:txBody>
      </p:sp>
      <p:pic>
        <p:nvPicPr>
          <p:cNvPr id="15" name="Imagen 14"/>
          <p:cNvPicPr>
            <a:picLocks noChangeAspect="1"/>
          </p:cNvPicPr>
          <p:nvPr/>
        </p:nvPicPr>
        <p:blipFill>
          <a:blip r:embed="rId3"/>
          <a:stretch>
            <a:fillRect/>
          </a:stretch>
        </p:blipFill>
        <p:spPr>
          <a:xfrm>
            <a:off x="8911491" y="1392105"/>
            <a:ext cx="2901948" cy="1597290"/>
          </a:xfrm>
          <a:prstGeom prst="rect">
            <a:avLst/>
          </a:prstGeom>
        </p:spPr>
      </p:pic>
      <p:sp>
        <p:nvSpPr>
          <p:cNvPr id="16" name="2 Marcador de contenido"/>
          <p:cNvSpPr>
            <a:spLocks noGrp="1"/>
          </p:cNvSpPr>
          <p:nvPr>
            <p:ph idx="1"/>
          </p:nvPr>
        </p:nvSpPr>
        <p:spPr>
          <a:xfrm>
            <a:off x="8552715" y="3238500"/>
            <a:ext cx="3619500" cy="1877124"/>
          </a:xfrm>
          <a:solidFill>
            <a:schemeClr val="accent4">
              <a:lumMod val="40000"/>
              <a:lumOff val="60000"/>
            </a:schemeClr>
          </a:solidFill>
        </p:spPr>
        <p:txBody>
          <a:bodyPr>
            <a:noAutofit/>
          </a:bodyPr>
          <a:lstStyle/>
          <a:p>
            <a:pPr marL="0" indent="0" algn="ctr">
              <a:buClr>
                <a:schemeClr val="accent2">
                  <a:lumMod val="75000"/>
                </a:schemeClr>
              </a:buClr>
              <a:buNone/>
            </a:pPr>
            <a:r>
              <a:rPr lang="es-MX" sz="2400" dirty="0"/>
              <a:t>La </a:t>
            </a:r>
            <a:r>
              <a:rPr lang="es-MX" sz="2400" b="1" dirty="0">
                <a:solidFill>
                  <a:schemeClr val="accent5"/>
                </a:solidFill>
              </a:rPr>
              <a:t>atención integral </a:t>
            </a:r>
            <a:r>
              <a:rPr lang="es-MX" sz="2400" dirty="0"/>
              <a:t>implica atender las diferentes </a:t>
            </a:r>
            <a:r>
              <a:rPr lang="es-MX" sz="2400" b="1" dirty="0">
                <a:solidFill>
                  <a:srgbClr val="009900"/>
                </a:solidFill>
              </a:rPr>
              <a:t>dimensiones</a:t>
            </a:r>
            <a:r>
              <a:rPr lang="es-MX" sz="2400" dirty="0"/>
              <a:t> de la persona afectadas por la violencia</a:t>
            </a:r>
          </a:p>
        </p:txBody>
      </p:sp>
    </p:spTree>
    <p:extLst>
      <p:ext uri="{BB962C8B-B14F-4D97-AF65-F5344CB8AC3E}">
        <p14:creationId xmlns:p14="http://schemas.microsoft.com/office/powerpoint/2010/main" val="38660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graphicFrame>
        <p:nvGraphicFramePr>
          <p:cNvPr id="3" name="Marcador de contenido 4"/>
          <p:cNvGraphicFramePr>
            <a:graphicFrameLocks noGrp="1"/>
          </p:cNvGraphicFramePr>
          <p:nvPr>
            <p:ph idx="1"/>
            <p:extLst>
              <p:ext uri="{D42A27DB-BD31-4B8C-83A1-F6EECF244321}">
                <p14:modId xmlns:p14="http://schemas.microsoft.com/office/powerpoint/2010/main" val="2973963782"/>
              </p:ext>
            </p:extLst>
          </p:nvPr>
        </p:nvGraphicFramePr>
        <p:xfrm>
          <a:off x="847725" y="1838325"/>
          <a:ext cx="10277474" cy="4338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ítulo 1"/>
          <p:cNvSpPr>
            <a:spLocks noGrp="1"/>
          </p:cNvSpPr>
          <p:nvPr>
            <p:ph type="title"/>
          </p:nvPr>
        </p:nvSpPr>
        <p:spPr>
          <a:xfrm>
            <a:off x="838200" y="365125"/>
            <a:ext cx="10515600" cy="1325563"/>
          </a:xfrm>
        </p:spPr>
        <p:txBody>
          <a:bodyPr/>
          <a:lstStyle/>
          <a:p>
            <a:r>
              <a:rPr lang="es-CO" dirty="0" smtClean="0">
                <a:solidFill>
                  <a:srgbClr val="002060"/>
                </a:solidFill>
              </a:rPr>
              <a:t>Anticoncepción</a:t>
            </a:r>
            <a:endParaRPr lang="es-CO" dirty="0">
              <a:solidFill>
                <a:srgbClr val="002060"/>
              </a:solidFill>
            </a:endParaRPr>
          </a:p>
        </p:txBody>
      </p:sp>
    </p:spTree>
    <p:extLst>
      <p:ext uri="{BB962C8B-B14F-4D97-AF65-F5344CB8AC3E}">
        <p14:creationId xmlns:p14="http://schemas.microsoft.com/office/powerpoint/2010/main" val="341043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txBox="1">
            <a:spLocks noChangeArrowheads="1"/>
          </p:cNvSpPr>
          <p:nvPr/>
        </p:nvSpPr>
        <p:spPr>
          <a:xfrm>
            <a:off x="1919537" y="1676890"/>
            <a:ext cx="7508383" cy="21116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hangingPunct="0">
              <a:spcAft>
                <a:spcPts val="0"/>
              </a:spcAft>
            </a:pPr>
            <a:r>
              <a:rPr lang="es-MX" sz="2800" b="1" dirty="0">
                <a:solidFill>
                  <a:srgbClr val="00B0F0"/>
                </a:solidFill>
              </a:rPr>
              <a:t>     </a:t>
            </a:r>
            <a:endParaRPr lang="es-CO" sz="2800" b="1" dirty="0">
              <a:solidFill>
                <a:srgbClr val="4472C4">
                  <a:lumMod val="50000"/>
                </a:srgbClr>
              </a:solidFill>
              <a:latin typeface="Berlin Sans FB" panose="020E0602020502020306" pitchFamily="34" charset="0"/>
            </a:endParaRPr>
          </a:p>
        </p:txBody>
      </p:sp>
      <p:sp>
        <p:nvSpPr>
          <p:cNvPr id="6" name="Rectangle 4"/>
          <p:cNvSpPr txBox="1">
            <a:spLocks noChangeArrowheads="1"/>
          </p:cNvSpPr>
          <p:nvPr/>
        </p:nvSpPr>
        <p:spPr>
          <a:xfrm>
            <a:off x="1042474" y="162737"/>
            <a:ext cx="10297551" cy="30283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hangingPunct="0">
              <a:spcAft>
                <a:spcPts val="0"/>
              </a:spcAft>
            </a:pPr>
            <a:endParaRPr lang="es-CO" sz="4000" b="1" dirty="0" smtClean="0"/>
          </a:p>
          <a:p>
            <a:pPr algn="ctr" fontAlgn="auto" hangingPunct="0">
              <a:spcAft>
                <a:spcPts val="0"/>
              </a:spcAft>
            </a:pPr>
            <a:endParaRPr lang="es-CO" sz="4000" b="1" dirty="0"/>
          </a:p>
          <a:p>
            <a:pPr algn="ctr" fontAlgn="auto" hangingPunct="0">
              <a:spcAft>
                <a:spcPts val="0"/>
              </a:spcAft>
            </a:pPr>
            <a:r>
              <a:rPr lang="es-CO" sz="4000" b="1" dirty="0" smtClean="0">
                <a:solidFill>
                  <a:srgbClr val="002060"/>
                </a:solidFill>
              </a:rPr>
              <a:t>PASOS </a:t>
            </a:r>
            <a:r>
              <a:rPr lang="es-CO" sz="4000" b="1" dirty="0">
                <a:solidFill>
                  <a:srgbClr val="002060"/>
                </a:solidFill>
              </a:rPr>
              <a:t>12 y 13 </a:t>
            </a:r>
            <a:r>
              <a:rPr lang="es-CO" sz="4000" dirty="0">
                <a:solidFill>
                  <a:srgbClr val="002060"/>
                </a:solidFill>
              </a:rPr>
              <a:t> Notificar a Instituciones de Justicia </a:t>
            </a:r>
            <a:r>
              <a:rPr lang="es-CO" sz="4000" dirty="0" smtClean="0">
                <a:solidFill>
                  <a:srgbClr val="002060"/>
                </a:solidFill>
              </a:rPr>
              <a:t>y Protección</a:t>
            </a:r>
          </a:p>
          <a:p>
            <a:pPr algn="ctr" fontAlgn="auto" hangingPunct="0">
              <a:spcAft>
                <a:spcPts val="0"/>
              </a:spcAft>
            </a:pPr>
            <a:endParaRPr lang="es-CO" sz="4000" dirty="0"/>
          </a:p>
          <a:p>
            <a:pPr marL="571500" indent="-571500" fontAlgn="auto" hangingPunct="0">
              <a:spcAft>
                <a:spcPts val="0"/>
              </a:spcAft>
              <a:buFont typeface="Wingdings" panose="05000000000000000000" pitchFamily="2" charset="2"/>
              <a:buChar char="v"/>
            </a:pPr>
            <a:r>
              <a:rPr lang="es-CO" sz="3200" dirty="0" smtClean="0">
                <a:solidFill>
                  <a:srgbClr val="002060"/>
                </a:solidFill>
              </a:rPr>
              <a:t>JUSTICIA: (Policía</a:t>
            </a:r>
            <a:r>
              <a:rPr lang="es-CO" sz="3200" dirty="0">
                <a:solidFill>
                  <a:srgbClr val="002060"/>
                </a:solidFill>
              </a:rPr>
              <a:t>, Fiscalía, CTI) </a:t>
            </a:r>
            <a:endParaRPr lang="es-CO" sz="3200" dirty="0" smtClean="0">
              <a:solidFill>
                <a:srgbClr val="002060"/>
              </a:solidFill>
            </a:endParaRPr>
          </a:p>
          <a:p>
            <a:pPr marL="571500" indent="-571500" fontAlgn="auto" hangingPunct="0">
              <a:spcAft>
                <a:spcPts val="0"/>
              </a:spcAft>
              <a:buFont typeface="Wingdings" panose="05000000000000000000" pitchFamily="2" charset="2"/>
              <a:buChar char="v"/>
            </a:pPr>
            <a:r>
              <a:rPr lang="es-CO" sz="3200" dirty="0" smtClean="0">
                <a:solidFill>
                  <a:srgbClr val="002060"/>
                </a:solidFill>
              </a:rPr>
              <a:t>PROTECCION: (Comisaría </a:t>
            </a:r>
            <a:r>
              <a:rPr lang="es-CO" sz="3200" dirty="0">
                <a:solidFill>
                  <a:srgbClr val="002060"/>
                </a:solidFill>
              </a:rPr>
              <a:t>de Familia, ICBF) </a:t>
            </a:r>
            <a:endParaRPr lang="es-CO" sz="3200" dirty="0" smtClean="0">
              <a:solidFill>
                <a:srgbClr val="002060"/>
              </a:solidFill>
            </a:endParaRPr>
          </a:p>
          <a:p>
            <a:pPr marL="571500" indent="-571500" fontAlgn="auto" hangingPunct="0">
              <a:spcAft>
                <a:spcPts val="0"/>
              </a:spcAft>
              <a:buFont typeface="Wingdings" panose="05000000000000000000" pitchFamily="2" charset="2"/>
              <a:buChar char="v"/>
            </a:pPr>
            <a:r>
              <a:rPr lang="es-CO" sz="3200" dirty="0" smtClean="0">
                <a:solidFill>
                  <a:srgbClr val="002060"/>
                </a:solidFill>
              </a:rPr>
              <a:t>Sistema </a:t>
            </a:r>
            <a:r>
              <a:rPr lang="es-CO" sz="3200" dirty="0">
                <a:solidFill>
                  <a:srgbClr val="002060"/>
                </a:solidFill>
              </a:rPr>
              <a:t>de vigilancia en salud </a:t>
            </a:r>
            <a:r>
              <a:rPr lang="es-CO" sz="3200" dirty="0" smtClean="0">
                <a:solidFill>
                  <a:srgbClr val="002060"/>
                </a:solidFill>
              </a:rPr>
              <a:t>pública; diligenciamiento de ficha de notificación y reporte inmediato. </a:t>
            </a:r>
            <a:endParaRPr lang="es-CO" sz="3200" b="1" dirty="0">
              <a:solidFill>
                <a:srgbClr val="002060"/>
              </a:solidFill>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2"/>
          <a:stretch>
            <a:fillRect/>
          </a:stretch>
        </p:blipFill>
        <p:spPr>
          <a:xfrm>
            <a:off x="161573" y="4267636"/>
            <a:ext cx="2092074" cy="1499628"/>
          </a:xfrm>
          <a:prstGeom prst="rect">
            <a:avLst/>
          </a:prstGeom>
        </p:spPr>
      </p:pic>
      <p:pic>
        <p:nvPicPr>
          <p:cNvPr id="11" name="Imagen 10"/>
          <p:cNvPicPr>
            <a:picLocks noChangeAspect="1"/>
          </p:cNvPicPr>
          <p:nvPr/>
        </p:nvPicPr>
        <p:blipFill>
          <a:blip r:embed="rId3"/>
          <a:stretch>
            <a:fillRect/>
          </a:stretch>
        </p:blipFill>
        <p:spPr>
          <a:xfrm>
            <a:off x="2283423" y="4214320"/>
            <a:ext cx="1744298" cy="1699653"/>
          </a:xfrm>
          <a:prstGeom prst="rect">
            <a:avLst/>
          </a:prstGeom>
        </p:spPr>
      </p:pic>
      <p:pic>
        <p:nvPicPr>
          <p:cNvPr id="12" name="Imagen 11"/>
          <p:cNvPicPr>
            <a:picLocks noChangeAspect="1"/>
          </p:cNvPicPr>
          <p:nvPr/>
        </p:nvPicPr>
        <p:blipFill>
          <a:blip r:embed="rId4"/>
          <a:stretch>
            <a:fillRect/>
          </a:stretch>
        </p:blipFill>
        <p:spPr>
          <a:xfrm>
            <a:off x="4183990" y="4243431"/>
            <a:ext cx="1623452" cy="1623452"/>
          </a:xfrm>
          <a:prstGeom prst="rect">
            <a:avLst/>
          </a:prstGeom>
        </p:spPr>
      </p:pic>
      <p:pic>
        <p:nvPicPr>
          <p:cNvPr id="16" name="Imagen 15">
            <a:extLst>
              <a:ext uri="{FF2B5EF4-FFF2-40B4-BE49-F238E27FC236}">
                <a16:creationId xmlns="" xmlns:a16="http://schemas.microsoft.com/office/drawing/2014/main" id="{6F5FD64A-D015-49E0-BD31-2DB3C7317AA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68" t="84444" r="-78" b="973"/>
          <a:stretch/>
        </p:blipFill>
        <p:spPr>
          <a:xfrm>
            <a:off x="0" y="5819774"/>
            <a:ext cx="12192000" cy="1038225"/>
          </a:xfrm>
          <a:prstGeom prst="rect">
            <a:avLst/>
          </a:prstGeom>
        </p:spPr>
      </p:pic>
      <p:pic>
        <p:nvPicPr>
          <p:cNvPr id="3" name="Imagen 2"/>
          <p:cNvPicPr>
            <a:picLocks noChangeAspect="1"/>
          </p:cNvPicPr>
          <p:nvPr/>
        </p:nvPicPr>
        <p:blipFill>
          <a:blip r:embed="rId6"/>
          <a:stretch>
            <a:fillRect/>
          </a:stretch>
        </p:blipFill>
        <p:spPr>
          <a:xfrm>
            <a:off x="10167383" y="4301133"/>
            <a:ext cx="1557892" cy="1594842"/>
          </a:xfrm>
          <a:prstGeom prst="rect">
            <a:avLst/>
          </a:prstGeom>
        </p:spPr>
      </p:pic>
      <p:pic>
        <p:nvPicPr>
          <p:cNvPr id="4" name="Imagen 3"/>
          <p:cNvPicPr>
            <a:picLocks noChangeAspect="1"/>
          </p:cNvPicPr>
          <p:nvPr/>
        </p:nvPicPr>
        <p:blipFill rotWithShape="1">
          <a:blip r:embed="rId7"/>
          <a:srcRect l="21530" r="15136"/>
          <a:stretch/>
        </p:blipFill>
        <p:spPr>
          <a:xfrm>
            <a:off x="8047367" y="4231119"/>
            <a:ext cx="1906257" cy="1685533"/>
          </a:xfrm>
          <a:prstGeom prst="rect">
            <a:avLst/>
          </a:prstGeom>
        </p:spPr>
      </p:pic>
      <p:pic>
        <p:nvPicPr>
          <p:cNvPr id="5" name="Imagen 4"/>
          <p:cNvPicPr>
            <a:picLocks noChangeAspect="1"/>
          </p:cNvPicPr>
          <p:nvPr/>
        </p:nvPicPr>
        <p:blipFill>
          <a:blip r:embed="rId8"/>
          <a:stretch>
            <a:fillRect/>
          </a:stretch>
        </p:blipFill>
        <p:spPr>
          <a:xfrm>
            <a:off x="6128782" y="4214320"/>
            <a:ext cx="1393455" cy="1803711"/>
          </a:xfrm>
          <a:prstGeom prst="rect">
            <a:avLst/>
          </a:prstGeom>
        </p:spPr>
      </p:pic>
    </p:spTree>
    <p:extLst>
      <p:ext uri="{BB962C8B-B14F-4D97-AF65-F5344CB8AC3E}">
        <p14:creationId xmlns:p14="http://schemas.microsoft.com/office/powerpoint/2010/main" val="1527770333"/>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68" t="84444" r="-78" b="973"/>
          <a:stretch/>
        </p:blipFill>
        <p:spPr>
          <a:xfrm>
            <a:off x="28574" y="5819775"/>
            <a:ext cx="12144375" cy="1000126"/>
          </a:xfrm>
          <a:prstGeom prst="rect">
            <a:avLst/>
          </a:prstGeom>
        </p:spPr>
      </p:pic>
      <p:sp>
        <p:nvSpPr>
          <p:cNvPr id="2" name="CuadroTexto 1"/>
          <p:cNvSpPr txBox="1"/>
          <p:nvPr/>
        </p:nvSpPr>
        <p:spPr>
          <a:xfrm>
            <a:off x="695324" y="200026"/>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6" name="Rectángulo 5"/>
          <p:cNvSpPr/>
          <p:nvPr/>
        </p:nvSpPr>
        <p:spPr>
          <a:xfrm>
            <a:off x="1532792" y="693702"/>
            <a:ext cx="9284677" cy="3970318"/>
          </a:xfrm>
          <a:prstGeom prst="rect">
            <a:avLst/>
          </a:prstGeom>
          <a:solidFill>
            <a:schemeClr val="accent1">
              <a:lumMod val="75000"/>
            </a:schemeClr>
          </a:solidFill>
        </p:spPr>
        <p:txBody>
          <a:bodyPr wrap="square">
            <a:spAutoFit/>
          </a:bodyPr>
          <a:lstStyle/>
          <a:p>
            <a:pPr algn="ctr"/>
            <a:r>
              <a:rPr lang="es-CO" sz="3600" b="1" dirty="0">
                <a:solidFill>
                  <a:schemeClr val="accent6">
                    <a:lumMod val="40000"/>
                    <a:lumOff val="60000"/>
                  </a:schemeClr>
                </a:solidFill>
                <a:latin typeface="Arial" panose="020B0604020202020204" pitchFamily="34" charset="0"/>
                <a:ea typeface="Calibri" panose="020F0502020204030204" pitchFamily="34" charset="0"/>
              </a:rPr>
              <a:t>PASOS 14 y </a:t>
            </a:r>
            <a:r>
              <a:rPr lang="es-CO" sz="3600" b="1" dirty="0" smtClean="0">
                <a:solidFill>
                  <a:schemeClr val="accent6">
                    <a:lumMod val="40000"/>
                    <a:lumOff val="60000"/>
                  </a:schemeClr>
                </a:solidFill>
                <a:latin typeface="Arial" panose="020B0604020202020204" pitchFamily="34" charset="0"/>
                <a:ea typeface="Calibri" panose="020F0502020204030204" pitchFamily="34" charset="0"/>
              </a:rPr>
              <a:t>15</a:t>
            </a:r>
          </a:p>
          <a:p>
            <a:pPr algn="ctr"/>
            <a:endParaRPr lang="es-CO" sz="3600" b="1" dirty="0" smtClean="0">
              <a:solidFill>
                <a:schemeClr val="accent6">
                  <a:lumMod val="40000"/>
                  <a:lumOff val="60000"/>
                </a:schemeClr>
              </a:solidFill>
              <a:latin typeface="Arial" panose="020B0604020202020204" pitchFamily="34" charset="0"/>
              <a:ea typeface="Calibri" panose="020F0502020204030204" pitchFamily="34" charset="0"/>
            </a:endParaRPr>
          </a:p>
          <a:p>
            <a:pPr algn="ctr"/>
            <a:r>
              <a:rPr lang="es-CO" sz="3600" dirty="0" smtClean="0">
                <a:solidFill>
                  <a:schemeClr val="accent6">
                    <a:lumMod val="40000"/>
                    <a:lumOff val="60000"/>
                  </a:schemeClr>
                </a:solidFill>
                <a:latin typeface="Arial" panose="020B0604020202020204" pitchFamily="34" charset="0"/>
                <a:ea typeface="Calibri" panose="020F0502020204030204" pitchFamily="34" charset="0"/>
              </a:rPr>
              <a:t>Realizar </a:t>
            </a:r>
            <a:r>
              <a:rPr lang="es-CO" sz="3600" dirty="0">
                <a:solidFill>
                  <a:schemeClr val="accent6">
                    <a:lumMod val="40000"/>
                    <a:lumOff val="60000"/>
                  </a:schemeClr>
                </a:solidFill>
                <a:latin typeface="Arial" panose="020B0604020202020204" pitchFamily="34" charset="0"/>
                <a:ea typeface="Calibri" panose="020F0502020204030204" pitchFamily="34" charset="0"/>
              </a:rPr>
              <a:t>los seguimientos rutinarios y Efectuar un adecuado cierre del caso. Corresponde al seguimiento y control realizado por la EPS a la que pertenece la víctima de violencia </a:t>
            </a:r>
            <a:r>
              <a:rPr lang="es-CO" sz="3600" dirty="0" smtClean="0">
                <a:solidFill>
                  <a:schemeClr val="accent6">
                    <a:lumMod val="40000"/>
                    <a:lumOff val="60000"/>
                  </a:schemeClr>
                </a:solidFill>
                <a:latin typeface="Arial" panose="020B0604020202020204" pitchFamily="34" charset="0"/>
                <a:ea typeface="Calibri" panose="020F0502020204030204" pitchFamily="34" charset="0"/>
              </a:rPr>
              <a:t>sexual</a:t>
            </a:r>
            <a:endParaRPr lang="es-ES" sz="3600" dirty="0"/>
          </a:p>
        </p:txBody>
      </p:sp>
    </p:spTree>
    <p:extLst>
      <p:ext uri="{BB962C8B-B14F-4D97-AF65-F5344CB8AC3E}">
        <p14:creationId xmlns:p14="http://schemas.microsoft.com/office/powerpoint/2010/main" val="232523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p:cNvSpPr txBox="1"/>
          <p:nvPr/>
        </p:nvSpPr>
        <p:spPr>
          <a:xfrm>
            <a:off x="695324" y="200026"/>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pic>
        <p:nvPicPr>
          <p:cNvPr id="4" name="Imagen 3"/>
          <p:cNvPicPr>
            <a:picLocks noChangeAspect="1"/>
          </p:cNvPicPr>
          <p:nvPr/>
        </p:nvPicPr>
        <p:blipFill rotWithShape="1">
          <a:blip r:embed="rId3"/>
          <a:srcRect l="16005" r="15467" b="10108"/>
          <a:stretch/>
        </p:blipFill>
        <p:spPr>
          <a:xfrm>
            <a:off x="2028826" y="204765"/>
            <a:ext cx="8429624" cy="5717733"/>
          </a:xfrm>
          <a:prstGeom prst="rect">
            <a:avLst/>
          </a:prstGeom>
        </p:spPr>
      </p:pic>
    </p:spTree>
    <p:extLst>
      <p:ext uri="{BB962C8B-B14F-4D97-AF65-F5344CB8AC3E}">
        <p14:creationId xmlns:p14="http://schemas.microsoft.com/office/powerpoint/2010/main" val="974922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p:cNvSpPr txBox="1"/>
          <p:nvPr/>
        </p:nvSpPr>
        <p:spPr>
          <a:xfrm>
            <a:off x="695324" y="200026"/>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6" name="CuadroTexto 5"/>
          <p:cNvSpPr txBox="1"/>
          <p:nvPr/>
        </p:nvSpPr>
        <p:spPr>
          <a:xfrm>
            <a:off x="3050389" y="1600381"/>
            <a:ext cx="6596044" cy="1754326"/>
          </a:xfrm>
          <a:prstGeom prst="rect">
            <a:avLst/>
          </a:prstGeom>
          <a:noFill/>
        </p:spPr>
        <p:txBody>
          <a:bodyPr wrap="square" rtlCol="0">
            <a:spAutoFit/>
          </a:bodyPr>
          <a:lstStyle/>
          <a:p>
            <a:pPr algn="ctr"/>
            <a:r>
              <a:rPr lang="es-CO" sz="3600" b="1" dirty="0" smtClean="0">
                <a:solidFill>
                  <a:srgbClr val="002060"/>
                </a:solidFill>
                <a:latin typeface="Arial" panose="020B0604020202020204" pitchFamily="34" charset="0"/>
                <a:cs typeface="Arial" panose="020B0604020202020204" pitchFamily="34" charset="0"/>
              </a:rPr>
              <a:t>VIOLENCIA POR AGRESIONES O ATAQUES </a:t>
            </a:r>
          </a:p>
          <a:p>
            <a:pPr algn="ctr"/>
            <a:r>
              <a:rPr lang="es-CO" sz="3600" b="1" dirty="0" smtClean="0">
                <a:solidFill>
                  <a:srgbClr val="002060"/>
                </a:solidFill>
                <a:latin typeface="Arial" panose="020B0604020202020204" pitchFamily="34" charset="0"/>
                <a:cs typeface="Arial" panose="020B0604020202020204" pitchFamily="34" charset="0"/>
              </a:rPr>
              <a:t>CON AGENTES QUIMICOS </a:t>
            </a:r>
            <a:endParaRPr lang="es-MX" sz="36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41501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Imagen 2"/>
          <p:cNvPicPr>
            <a:picLocks noChangeAspect="1"/>
          </p:cNvPicPr>
          <p:nvPr/>
        </p:nvPicPr>
        <p:blipFill rotWithShape="1">
          <a:blip r:embed="rId3"/>
          <a:srcRect l="11606" r="11503"/>
          <a:stretch/>
        </p:blipFill>
        <p:spPr>
          <a:xfrm>
            <a:off x="1104900" y="1285371"/>
            <a:ext cx="3099572" cy="2257424"/>
          </a:xfrm>
          <a:prstGeom prst="rect">
            <a:avLst/>
          </a:prstGeom>
          <a:ln>
            <a:noFill/>
          </a:ln>
          <a:effectLst>
            <a:softEdge rad="112500"/>
          </a:effectLst>
        </p:spPr>
      </p:pic>
      <p:pic>
        <p:nvPicPr>
          <p:cNvPr id="6" name="Imagen 5"/>
          <p:cNvPicPr>
            <a:picLocks noChangeAspect="1"/>
          </p:cNvPicPr>
          <p:nvPr/>
        </p:nvPicPr>
        <p:blipFill>
          <a:blip r:embed="rId4"/>
          <a:stretch>
            <a:fillRect/>
          </a:stretch>
        </p:blipFill>
        <p:spPr>
          <a:xfrm>
            <a:off x="2381251" y="3542795"/>
            <a:ext cx="3000374" cy="2359979"/>
          </a:xfrm>
          <a:prstGeom prst="rect">
            <a:avLst/>
          </a:prstGeom>
          <a:ln>
            <a:noFill/>
          </a:ln>
          <a:effectLst>
            <a:softEdge rad="112500"/>
          </a:effectLst>
        </p:spPr>
      </p:pic>
      <p:sp>
        <p:nvSpPr>
          <p:cNvPr id="7" name="CuadroTexto 6"/>
          <p:cNvSpPr txBox="1"/>
          <p:nvPr/>
        </p:nvSpPr>
        <p:spPr>
          <a:xfrm>
            <a:off x="2919428" y="353469"/>
            <a:ext cx="6667466" cy="830997"/>
          </a:xfrm>
          <a:prstGeom prst="rect">
            <a:avLst/>
          </a:prstGeom>
          <a:noFill/>
        </p:spPr>
        <p:txBody>
          <a:bodyPr wrap="none" rtlCol="0">
            <a:spAutoFit/>
          </a:bodyPr>
          <a:lstStyle/>
          <a:p>
            <a:r>
              <a:rPr lang="es-CO" sz="2400" b="1" dirty="0" smtClean="0">
                <a:solidFill>
                  <a:srgbClr val="002060"/>
                </a:solidFill>
                <a:latin typeface="Arial" panose="020B0604020202020204" pitchFamily="34" charset="0"/>
                <a:cs typeface="Arial" panose="020B0604020202020204" pitchFamily="34" charset="0"/>
              </a:rPr>
              <a:t>VIOLENCIA POR AGRESIONES O ATAQUES </a:t>
            </a:r>
          </a:p>
          <a:p>
            <a:pPr algn="ctr"/>
            <a:r>
              <a:rPr lang="es-CO" sz="2400" b="1" dirty="0" smtClean="0">
                <a:solidFill>
                  <a:srgbClr val="002060"/>
                </a:solidFill>
                <a:latin typeface="Arial" panose="020B0604020202020204" pitchFamily="34" charset="0"/>
                <a:cs typeface="Arial" panose="020B0604020202020204" pitchFamily="34" charset="0"/>
              </a:rPr>
              <a:t>CON AGENTES QUIMICOS </a:t>
            </a:r>
            <a:endParaRPr lang="es-MX" sz="2400" b="1" dirty="0">
              <a:solidFill>
                <a:srgbClr val="002060"/>
              </a:solidFill>
              <a:latin typeface="Arial" panose="020B0604020202020204" pitchFamily="34" charset="0"/>
              <a:cs typeface="Arial" panose="020B0604020202020204" pitchFamily="34" charset="0"/>
            </a:endParaRPr>
          </a:p>
        </p:txBody>
      </p:sp>
      <p:sp>
        <p:nvSpPr>
          <p:cNvPr id="8" name="Rectángulo 7"/>
          <p:cNvSpPr/>
          <p:nvPr/>
        </p:nvSpPr>
        <p:spPr>
          <a:xfrm>
            <a:off x="5553075" y="1602164"/>
            <a:ext cx="5800725" cy="4031873"/>
          </a:xfrm>
          <a:prstGeom prst="rect">
            <a:avLst/>
          </a:prstGeom>
        </p:spPr>
        <p:txBody>
          <a:bodyPr wrap="square">
            <a:spAutoFit/>
          </a:bodyPr>
          <a:lstStyle/>
          <a:p>
            <a:pPr algn="just"/>
            <a:r>
              <a:rPr lang="es-CO" sz="1600" dirty="0" smtClean="0">
                <a:solidFill>
                  <a:srgbClr val="002060"/>
                </a:solidFill>
                <a:latin typeface="Arial" panose="020B0604020202020204" pitchFamily="34" charset="0"/>
                <a:cs typeface="Arial" panose="020B0604020202020204" pitchFamily="34" charset="0"/>
              </a:rPr>
              <a:t>Esta es </a:t>
            </a:r>
            <a:r>
              <a:rPr lang="es-CO" sz="1600" dirty="0">
                <a:solidFill>
                  <a:srgbClr val="002060"/>
                </a:solidFill>
                <a:latin typeface="Arial" panose="020B0604020202020204" pitchFamily="34" charset="0"/>
                <a:cs typeface="Arial" panose="020B0604020202020204" pitchFamily="34" charset="0"/>
              </a:rPr>
              <a:t>una de las manifestaciones de las violencias de género ejercidas, principalmente, contra las mujeres como “mecanismo de control, venganza o castigo”, por el solo hecho de ser mujeres, o por no cumplir con el rol que culturalmente se les ha asignado. Los principales agresores son las parejas o ex parejas de las víctimas, los cuales, en la mayoría de los casos, han ejercido, previamente, violencia física o psicológica, en un patrón de incremento progresivo en el ciclo de la violencia. Además, esta agresión, a diferencia de otras formas de violencias de género, es particular por el medio utilizado (un químico) y el tipo de daño que el agresor pretende causar en la víctima, el cual, principalmente, es desfigurar, mutilar o torturar a la mujer con el fin de “castigarla”. Los ataques con agentes químicos generan en las víctimas graves afectaciones físicas, psicológicas y sociales que perduran en el tiempo. </a:t>
            </a:r>
            <a:endParaRPr lang="es-MX" sz="16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5331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contenido 5"/>
          <p:cNvSpPr>
            <a:spLocks noGrp="1"/>
          </p:cNvSpPr>
          <p:nvPr>
            <p:ph idx="1"/>
          </p:nvPr>
        </p:nvSpPr>
        <p:spPr>
          <a:xfrm>
            <a:off x="628650" y="219075"/>
            <a:ext cx="7210425" cy="5573613"/>
          </a:xfrm>
        </p:spPr>
        <p:txBody>
          <a:bodyPr>
            <a:normAutofit/>
          </a:bodyPr>
          <a:lstStyle/>
          <a:p>
            <a:pPr marL="0" indent="0">
              <a:buNone/>
            </a:pPr>
            <a:endParaRPr lang="es-CO" dirty="0" smtClean="0">
              <a:solidFill>
                <a:srgbClr val="002060"/>
              </a:solidFill>
              <a:latin typeface="Arial" panose="020B0604020202020204" pitchFamily="34" charset="0"/>
              <a:cs typeface="Arial" panose="020B0604020202020204" pitchFamily="34" charset="0"/>
            </a:endParaRPr>
          </a:p>
          <a:p>
            <a:pPr marL="0" indent="0">
              <a:buNone/>
            </a:pPr>
            <a:r>
              <a:rPr lang="es-CO" dirty="0" smtClean="0">
                <a:solidFill>
                  <a:srgbClr val="002060"/>
                </a:solidFill>
                <a:latin typeface="Arial" panose="020B0604020202020204" pitchFamily="34" charset="0"/>
                <a:cs typeface="Arial" panose="020B0604020202020204" pitchFamily="34" charset="0"/>
              </a:rPr>
              <a:t>GENERALIDADES </a:t>
            </a:r>
            <a:endParaRPr lang="es-MX" dirty="0" smtClean="0">
              <a:solidFill>
                <a:srgbClr val="00206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es-MX" sz="1600" dirty="0" smtClean="0">
                <a:solidFill>
                  <a:srgbClr val="002060"/>
                </a:solidFill>
                <a:latin typeface="Arial" panose="020B0604020202020204" pitchFamily="34" charset="0"/>
                <a:cs typeface="Arial" panose="020B0604020202020204" pitchFamily="34" charset="0"/>
              </a:rPr>
              <a:t>Las </a:t>
            </a:r>
            <a:r>
              <a:rPr lang="es-MX" sz="1600" dirty="0">
                <a:solidFill>
                  <a:srgbClr val="002060"/>
                </a:solidFill>
                <a:latin typeface="Arial" panose="020B0604020202020204" pitchFamily="34" charset="0"/>
                <a:cs typeface="Arial" panose="020B0604020202020204" pitchFamily="34" charset="0"/>
              </a:rPr>
              <a:t>principales víctimas de este tipo de violencia son las mujeres  </a:t>
            </a:r>
            <a:r>
              <a:rPr lang="es-MX" sz="1600" dirty="0" smtClean="0">
                <a:solidFill>
                  <a:srgbClr val="002060"/>
                </a:solidFill>
                <a:latin typeface="Arial" panose="020B0604020202020204" pitchFamily="34" charset="0"/>
                <a:cs typeface="Arial" panose="020B0604020202020204" pitchFamily="34" charset="0"/>
              </a:rPr>
              <a:t>jóvenes, con </a:t>
            </a:r>
            <a:r>
              <a:rPr lang="es-MX" sz="1600" dirty="0">
                <a:solidFill>
                  <a:srgbClr val="002060"/>
                </a:solidFill>
                <a:latin typeface="Arial" panose="020B0604020202020204" pitchFamily="34" charset="0"/>
                <a:cs typeface="Arial" panose="020B0604020202020204" pitchFamily="34" charset="0"/>
              </a:rPr>
              <a:t>clara dependencia económica y emocional de sus parejas. </a:t>
            </a:r>
            <a:endParaRPr lang="es-ES" sz="1600" dirty="0">
              <a:solidFill>
                <a:srgbClr val="00206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es-MX" sz="1600" dirty="0" smtClean="0">
                <a:solidFill>
                  <a:srgbClr val="002060"/>
                </a:solidFill>
                <a:latin typeface="Arial" panose="020B0604020202020204" pitchFamily="34" charset="0"/>
                <a:cs typeface="Arial" panose="020B0604020202020204" pitchFamily="34" charset="0"/>
              </a:rPr>
              <a:t>El </a:t>
            </a:r>
            <a:r>
              <a:rPr lang="es-MX" sz="1600" dirty="0">
                <a:solidFill>
                  <a:srgbClr val="002060"/>
                </a:solidFill>
                <a:latin typeface="Arial" panose="020B0604020202020204" pitchFamily="34" charset="0"/>
                <a:cs typeface="Arial" panose="020B0604020202020204" pitchFamily="34" charset="0"/>
              </a:rPr>
              <a:t>principal </a:t>
            </a:r>
            <a:r>
              <a:rPr lang="es-MX" sz="1600" dirty="0" smtClean="0">
                <a:solidFill>
                  <a:srgbClr val="002060"/>
                </a:solidFill>
                <a:latin typeface="Arial" panose="020B0604020202020204" pitchFamily="34" charset="0"/>
                <a:cs typeface="Arial" panose="020B0604020202020204" pitchFamily="34" charset="0"/>
              </a:rPr>
              <a:t>agresor es la </a:t>
            </a:r>
            <a:r>
              <a:rPr lang="es-MX" sz="1600" dirty="0">
                <a:solidFill>
                  <a:srgbClr val="002060"/>
                </a:solidFill>
                <a:latin typeface="Arial" panose="020B0604020202020204" pitchFamily="34" charset="0"/>
                <a:cs typeface="Arial" panose="020B0604020202020204" pitchFamily="34" charset="0"/>
              </a:rPr>
              <a:t>pareja </a:t>
            </a:r>
            <a:r>
              <a:rPr lang="es-MX" sz="1600" dirty="0" smtClean="0">
                <a:solidFill>
                  <a:srgbClr val="002060"/>
                </a:solidFill>
                <a:latin typeface="Arial" panose="020B0604020202020204" pitchFamily="34" charset="0"/>
                <a:cs typeface="Arial" panose="020B0604020202020204" pitchFamily="34" charset="0"/>
              </a:rPr>
              <a:t>actual </a:t>
            </a:r>
            <a:r>
              <a:rPr lang="es-MX" sz="1600" dirty="0">
                <a:solidFill>
                  <a:srgbClr val="002060"/>
                </a:solidFill>
                <a:latin typeface="Arial" panose="020B0604020202020204" pitchFamily="34" charset="0"/>
                <a:cs typeface="Arial" panose="020B0604020202020204" pitchFamily="34" charset="0"/>
              </a:rPr>
              <a:t>o </a:t>
            </a:r>
            <a:r>
              <a:rPr lang="es-MX" sz="1600" dirty="0" smtClean="0">
                <a:solidFill>
                  <a:srgbClr val="002060"/>
                </a:solidFill>
                <a:latin typeface="Arial" panose="020B0604020202020204" pitchFamily="34" charset="0"/>
                <a:cs typeface="Arial" panose="020B0604020202020204" pitchFamily="34" charset="0"/>
              </a:rPr>
              <a:t>pasada,  varios ataques </a:t>
            </a:r>
            <a:r>
              <a:rPr lang="es-MX" sz="1600" dirty="0">
                <a:solidFill>
                  <a:srgbClr val="002060"/>
                </a:solidFill>
                <a:latin typeface="Arial" panose="020B0604020202020204" pitchFamily="34" charset="0"/>
                <a:cs typeface="Arial" panose="020B0604020202020204" pitchFamily="34" charset="0"/>
              </a:rPr>
              <a:t>ocurrieron en un contexto de ruptura reciente de la relación. </a:t>
            </a:r>
            <a:endParaRPr lang="es-MX" sz="1600" dirty="0" smtClean="0">
              <a:solidFill>
                <a:srgbClr val="00206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es-MX" sz="1600" dirty="0" smtClean="0">
                <a:solidFill>
                  <a:srgbClr val="002060"/>
                </a:solidFill>
                <a:latin typeface="Arial" panose="020B0604020202020204" pitchFamily="34" charset="0"/>
                <a:cs typeface="Arial" panose="020B0604020202020204" pitchFamily="34" charset="0"/>
              </a:rPr>
              <a:t>Este </a:t>
            </a:r>
            <a:r>
              <a:rPr lang="es-MX" sz="1600" dirty="0">
                <a:solidFill>
                  <a:srgbClr val="002060"/>
                </a:solidFill>
                <a:latin typeface="Arial" panose="020B0604020202020204" pitchFamily="34" charset="0"/>
                <a:cs typeface="Arial" panose="020B0604020202020204" pitchFamily="34" charset="0"/>
              </a:rPr>
              <a:t>tipo de agresiones ocurre  en la calle de forma inesperada. Sin ningún tipo de </a:t>
            </a:r>
            <a:r>
              <a:rPr lang="es-MX" sz="1600" dirty="0" smtClean="0">
                <a:solidFill>
                  <a:srgbClr val="002060"/>
                </a:solidFill>
                <a:latin typeface="Arial" panose="020B0604020202020204" pitchFamily="34" charset="0"/>
                <a:cs typeface="Arial" panose="020B0604020202020204" pitchFamily="34" charset="0"/>
              </a:rPr>
              <a:t>advertencia.</a:t>
            </a:r>
          </a:p>
          <a:p>
            <a:pPr>
              <a:buFont typeface="Wingdings" panose="05000000000000000000" pitchFamily="2" charset="2"/>
              <a:buChar char="Ø"/>
            </a:pPr>
            <a:r>
              <a:rPr lang="es-MX" sz="1600" dirty="0" smtClean="0">
                <a:solidFill>
                  <a:srgbClr val="002060"/>
                </a:solidFill>
                <a:latin typeface="Arial" panose="020B0604020202020204" pitchFamily="34" charset="0"/>
                <a:cs typeface="Arial" panose="020B0604020202020204" pitchFamily="34" charset="0"/>
              </a:rPr>
              <a:t>La </a:t>
            </a:r>
            <a:r>
              <a:rPr lang="es-MX" sz="1600" dirty="0">
                <a:solidFill>
                  <a:srgbClr val="002060"/>
                </a:solidFill>
                <a:latin typeface="Arial" panose="020B0604020202020204" pitchFamily="34" charset="0"/>
                <a:cs typeface="Arial" panose="020B0604020202020204" pitchFamily="34" charset="0"/>
              </a:rPr>
              <a:t>intención del agresor es desfigurar, mutilar, torturar o asesinar a la </a:t>
            </a:r>
            <a:r>
              <a:rPr lang="es-MX" sz="1600" dirty="0" smtClean="0">
                <a:solidFill>
                  <a:srgbClr val="002060"/>
                </a:solidFill>
                <a:latin typeface="Arial" panose="020B0604020202020204" pitchFamily="34" charset="0"/>
                <a:cs typeface="Arial" panose="020B0604020202020204" pitchFamily="34" charset="0"/>
              </a:rPr>
              <a:t>víctima. </a:t>
            </a:r>
          </a:p>
          <a:p>
            <a:pPr algn="just">
              <a:buFont typeface="Wingdings" panose="05000000000000000000" pitchFamily="2" charset="2"/>
              <a:buChar char="Ø"/>
            </a:pPr>
            <a:r>
              <a:rPr lang="es-MX" sz="1600" dirty="0">
                <a:solidFill>
                  <a:srgbClr val="002060"/>
                </a:solidFill>
                <a:latin typeface="Arial" panose="020B0604020202020204" pitchFamily="34" charset="0"/>
                <a:cs typeface="Arial" panose="020B0604020202020204" pitchFamily="34" charset="0"/>
              </a:rPr>
              <a:t>El químico es lanzado generalmente hacia la cara de la víctima y, por escurrimiento, genera quemaduras del cuello y tórax. </a:t>
            </a:r>
          </a:p>
          <a:p>
            <a:pPr algn="just">
              <a:buFont typeface="Wingdings" panose="05000000000000000000" pitchFamily="2" charset="2"/>
              <a:buChar char="Ø"/>
            </a:pPr>
            <a:r>
              <a:rPr lang="es-MX" sz="1600" dirty="0">
                <a:solidFill>
                  <a:srgbClr val="002060"/>
                </a:solidFill>
                <a:latin typeface="Arial" panose="020B0604020202020204" pitchFamily="34" charset="0"/>
                <a:cs typeface="Arial" panose="020B0604020202020204" pitchFamily="34" charset="0"/>
              </a:rPr>
              <a:t>Se han presentado casos de ácido lanzado hacia la zona genital generando quemaduras en áreas adyacentes del vientre y miembros inferiores. </a:t>
            </a:r>
          </a:p>
          <a:p>
            <a:pPr algn="just">
              <a:buFont typeface="Wingdings" panose="05000000000000000000" pitchFamily="2" charset="2"/>
              <a:buChar char="Ø"/>
            </a:pPr>
            <a:r>
              <a:rPr lang="es-MX" sz="1600" dirty="0">
                <a:solidFill>
                  <a:srgbClr val="002060"/>
                </a:solidFill>
                <a:latin typeface="Arial" panose="020B0604020202020204" pitchFamily="34" charset="0"/>
                <a:cs typeface="Arial" panose="020B0604020202020204" pitchFamily="34" charset="0"/>
              </a:rPr>
              <a:t>Quemar la cara, zona de reconocimiento social, o los genitales, espacio relacionado con el placer sexual, señala la intención de marcar y dañar permanentemente la identidad y el placer de la otra persona.</a:t>
            </a:r>
            <a:endParaRPr lang="es-ES" sz="1600" dirty="0">
              <a:solidFill>
                <a:srgbClr val="00206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es-MX" sz="1800" dirty="0" smtClean="0">
              <a:solidFill>
                <a:srgbClr val="002060"/>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es-ES" sz="1800" dirty="0">
              <a:solidFill>
                <a:srgbClr val="002060"/>
              </a:solidFill>
            </a:endParaRPr>
          </a:p>
        </p:txBody>
      </p:sp>
      <p:pic>
        <p:nvPicPr>
          <p:cNvPr id="7" name="Imagen 6"/>
          <p:cNvPicPr>
            <a:picLocks noChangeAspect="1"/>
          </p:cNvPicPr>
          <p:nvPr/>
        </p:nvPicPr>
        <p:blipFill>
          <a:blip r:embed="rId3"/>
          <a:stretch>
            <a:fillRect/>
          </a:stretch>
        </p:blipFill>
        <p:spPr>
          <a:xfrm>
            <a:off x="8467725" y="1590675"/>
            <a:ext cx="3233737" cy="3233737"/>
          </a:xfrm>
          <a:prstGeom prst="rect">
            <a:avLst/>
          </a:prstGeom>
        </p:spPr>
      </p:pic>
    </p:spTree>
    <p:extLst>
      <p:ext uri="{BB962C8B-B14F-4D97-AF65-F5344CB8AC3E}">
        <p14:creationId xmlns:p14="http://schemas.microsoft.com/office/powerpoint/2010/main" val="2533958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p:cNvSpPr txBox="1"/>
          <p:nvPr/>
        </p:nvSpPr>
        <p:spPr>
          <a:xfrm>
            <a:off x="695324" y="200026"/>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6" name="CuadroTexto 5"/>
          <p:cNvSpPr txBox="1"/>
          <p:nvPr/>
        </p:nvSpPr>
        <p:spPr>
          <a:xfrm>
            <a:off x="1033259" y="712526"/>
            <a:ext cx="6016560" cy="4708981"/>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endParaRPr lang="es-ES" sz="2000" b="1" dirty="0" smtClean="0">
              <a:solidFill>
                <a:schemeClr val="accent5">
                  <a:lumMod val="75000"/>
                </a:schemeClr>
              </a:solidFill>
              <a:latin typeface="Arial" panose="020B0604020202020204" pitchFamily="34" charset="0"/>
              <a:cs typeface="Arial" panose="020B0604020202020204" pitchFamily="34" charset="0"/>
            </a:endParaRPr>
          </a:p>
          <a:p>
            <a:r>
              <a:rPr lang="es-ES" sz="2000" b="1" dirty="0" smtClean="0">
                <a:solidFill>
                  <a:schemeClr val="accent5">
                    <a:lumMod val="75000"/>
                  </a:schemeClr>
                </a:solidFill>
                <a:latin typeface="Arial" panose="020B0604020202020204" pitchFamily="34" charset="0"/>
                <a:cs typeface="Arial" panose="020B0604020202020204" pitchFamily="34" charset="0"/>
              </a:rPr>
              <a:t>AGENTES QUIMICOS</a:t>
            </a:r>
          </a:p>
          <a:p>
            <a:endParaRPr lang="es-ES" sz="2000" b="1" dirty="0" smtClean="0">
              <a:solidFill>
                <a:schemeClr val="accent5">
                  <a:lumMod val="75000"/>
                </a:schemeClr>
              </a:solidFill>
              <a:latin typeface="Arial" panose="020B0604020202020204" pitchFamily="34" charset="0"/>
              <a:cs typeface="Arial" panose="020B0604020202020204" pitchFamily="34" charset="0"/>
            </a:endParaRPr>
          </a:p>
          <a:p>
            <a:endParaRPr lang="es-ES" sz="2000" b="1" dirty="0" smtClean="0">
              <a:solidFill>
                <a:schemeClr val="accent5">
                  <a:lumMod val="75000"/>
                </a:schemeClr>
              </a:solidFill>
              <a:latin typeface="Arial" panose="020B0604020202020204" pitchFamily="34" charset="0"/>
              <a:cs typeface="Arial" panose="020B0604020202020204" pitchFamily="34" charset="0"/>
            </a:endParaRPr>
          </a:p>
          <a:p>
            <a:r>
              <a:rPr lang="es-ES" sz="2000" dirty="0" smtClean="0">
                <a:solidFill>
                  <a:schemeClr val="accent5">
                    <a:lumMod val="75000"/>
                  </a:schemeClr>
                </a:solidFill>
                <a:latin typeface="Arial" panose="020B0604020202020204" pitchFamily="34" charset="0"/>
                <a:cs typeface="Arial" panose="020B0604020202020204" pitchFamily="34" charset="0"/>
              </a:rPr>
              <a:t>Son </a:t>
            </a:r>
            <a:r>
              <a:rPr lang="es-ES" sz="2000" dirty="0">
                <a:solidFill>
                  <a:schemeClr val="accent5">
                    <a:lumMod val="75000"/>
                  </a:schemeClr>
                </a:solidFill>
                <a:latin typeface="Arial" panose="020B0604020202020204" pitchFamily="34" charset="0"/>
                <a:cs typeface="Arial" panose="020B0604020202020204" pitchFamily="34" charset="0"/>
              </a:rPr>
              <a:t>sustancias como ácidos, álcalis, o sustancias similares o corrosivas que al entrar en contacto con la piel pueden causar algún tipo de lesión parcial o total en la </a:t>
            </a:r>
            <a:r>
              <a:rPr lang="es-ES" sz="2000" dirty="0" smtClean="0">
                <a:solidFill>
                  <a:schemeClr val="accent5">
                    <a:lumMod val="75000"/>
                  </a:schemeClr>
                </a:solidFill>
                <a:latin typeface="Arial" panose="020B0604020202020204" pitchFamily="34" charset="0"/>
                <a:cs typeface="Arial" panose="020B0604020202020204" pitchFamily="34" charset="0"/>
              </a:rPr>
              <a:t>persona. </a:t>
            </a:r>
          </a:p>
          <a:p>
            <a:endParaRPr lang="es-ES" sz="2000" dirty="0" smtClean="0">
              <a:solidFill>
                <a:schemeClr val="accent5">
                  <a:lumMod val="75000"/>
                </a:schemeClr>
              </a:solidFill>
              <a:latin typeface="Arial" panose="020B0604020202020204" pitchFamily="34" charset="0"/>
              <a:cs typeface="Arial" panose="020B0604020202020204" pitchFamily="34" charset="0"/>
            </a:endParaRPr>
          </a:p>
          <a:p>
            <a:r>
              <a:rPr lang="es-ES" sz="2000" dirty="0" smtClean="0">
                <a:solidFill>
                  <a:schemeClr val="accent5">
                    <a:lumMod val="75000"/>
                  </a:schemeClr>
                </a:solidFill>
                <a:latin typeface="Arial" panose="020B0604020202020204" pitchFamily="34" charset="0"/>
                <a:cs typeface="Arial" panose="020B0604020202020204" pitchFamily="34" charset="0"/>
              </a:rPr>
              <a:t>En </a:t>
            </a:r>
            <a:r>
              <a:rPr lang="es-ES" sz="2000" dirty="0">
                <a:solidFill>
                  <a:schemeClr val="accent5">
                    <a:lumMod val="75000"/>
                  </a:schemeClr>
                </a:solidFill>
                <a:latin typeface="Arial" panose="020B0604020202020204" pitchFamily="34" charset="0"/>
                <a:cs typeface="Arial" panose="020B0604020202020204" pitchFamily="34" charset="0"/>
              </a:rPr>
              <a:t>Colombia, los químicos más utilizados </a:t>
            </a:r>
            <a:r>
              <a:rPr lang="es-ES" sz="2000" dirty="0" smtClean="0">
                <a:solidFill>
                  <a:schemeClr val="accent5">
                    <a:lumMod val="75000"/>
                  </a:schemeClr>
                </a:solidFill>
                <a:latin typeface="Arial" panose="020B0604020202020204" pitchFamily="34" charset="0"/>
                <a:cs typeface="Arial" panose="020B0604020202020204" pitchFamily="34" charset="0"/>
              </a:rPr>
              <a:t>son el </a:t>
            </a:r>
            <a:r>
              <a:rPr lang="es-ES" sz="2000" dirty="0">
                <a:solidFill>
                  <a:schemeClr val="accent5">
                    <a:lumMod val="75000"/>
                  </a:schemeClr>
                </a:solidFill>
                <a:latin typeface="Arial" panose="020B0604020202020204" pitchFamily="34" charset="0"/>
                <a:cs typeface="Arial" panose="020B0604020202020204" pitchFamily="34" charset="0"/>
              </a:rPr>
              <a:t>ácido sulfúrico, nítrico, muriático y ácido clorhídrico. </a:t>
            </a:r>
            <a:endParaRPr lang="es-ES" sz="2000" dirty="0" smtClean="0">
              <a:solidFill>
                <a:schemeClr val="accent5">
                  <a:lumMod val="75000"/>
                </a:schemeClr>
              </a:solidFill>
              <a:latin typeface="Arial" panose="020B0604020202020204" pitchFamily="34" charset="0"/>
              <a:cs typeface="Arial" panose="020B0604020202020204" pitchFamily="34" charset="0"/>
            </a:endParaRPr>
          </a:p>
          <a:p>
            <a:endParaRPr lang="es-ES" sz="2000" dirty="0" smtClean="0">
              <a:solidFill>
                <a:schemeClr val="accent5">
                  <a:lumMod val="75000"/>
                </a:schemeClr>
              </a:solidFill>
              <a:latin typeface="Arial" panose="020B0604020202020204" pitchFamily="34" charset="0"/>
              <a:cs typeface="Arial" panose="020B0604020202020204" pitchFamily="34" charset="0"/>
            </a:endParaRPr>
          </a:p>
          <a:p>
            <a:r>
              <a:rPr lang="es-ES" sz="2000" dirty="0" smtClean="0">
                <a:solidFill>
                  <a:schemeClr val="accent5">
                    <a:lumMod val="75000"/>
                  </a:schemeClr>
                </a:solidFill>
                <a:latin typeface="Arial" panose="020B0604020202020204" pitchFamily="34" charset="0"/>
                <a:cs typeface="Arial" panose="020B0604020202020204" pitchFamily="34" charset="0"/>
              </a:rPr>
              <a:t>También </a:t>
            </a:r>
            <a:r>
              <a:rPr lang="es-ES" sz="2000" dirty="0">
                <a:solidFill>
                  <a:schemeClr val="accent5">
                    <a:lumMod val="75000"/>
                  </a:schemeClr>
                </a:solidFill>
                <a:latin typeface="Arial" panose="020B0604020202020204" pitchFamily="34" charset="0"/>
                <a:cs typeface="Arial" panose="020B0604020202020204" pitchFamily="34" charset="0"/>
              </a:rPr>
              <a:t>se han utilizado los álcalis, como la cal, el hidróxido de sodio y el hidróxido de potasio, presentes en soluciones de limpieza doméstica. </a:t>
            </a:r>
          </a:p>
        </p:txBody>
      </p:sp>
      <p:pic>
        <p:nvPicPr>
          <p:cNvPr id="3" name="Imagen 2"/>
          <p:cNvPicPr>
            <a:picLocks noChangeAspect="1"/>
          </p:cNvPicPr>
          <p:nvPr/>
        </p:nvPicPr>
        <p:blipFill>
          <a:blip r:embed="rId3"/>
          <a:stretch>
            <a:fillRect/>
          </a:stretch>
        </p:blipFill>
        <p:spPr>
          <a:xfrm>
            <a:off x="7446523" y="3036922"/>
            <a:ext cx="3764402" cy="2708733"/>
          </a:xfrm>
          <a:prstGeom prst="rect">
            <a:avLst/>
          </a:prstGeom>
        </p:spPr>
      </p:pic>
      <p:pic>
        <p:nvPicPr>
          <p:cNvPr id="7" name="Imagen 6"/>
          <p:cNvPicPr>
            <a:picLocks noChangeAspect="1"/>
          </p:cNvPicPr>
          <p:nvPr/>
        </p:nvPicPr>
        <p:blipFill>
          <a:blip r:embed="rId4"/>
          <a:stretch>
            <a:fillRect/>
          </a:stretch>
        </p:blipFill>
        <p:spPr>
          <a:xfrm>
            <a:off x="8083078" y="374655"/>
            <a:ext cx="2612281" cy="2299422"/>
          </a:xfrm>
          <a:prstGeom prst="rect">
            <a:avLst/>
          </a:prstGeom>
        </p:spPr>
      </p:pic>
    </p:spTree>
    <p:extLst>
      <p:ext uri="{BB962C8B-B14F-4D97-AF65-F5344CB8AC3E}">
        <p14:creationId xmlns:p14="http://schemas.microsoft.com/office/powerpoint/2010/main" val="2697346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ángulo 5"/>
          <p:cNvSpPr/>
          <p:nvPr/>
        </p:nvSpPr>
        <p:spPr>
          <a:xfrm>
            <a:off x="981074" y="701452"/>
            <a:ext cx="10258425" cy="7617085"/>
          </a:xfrm>
          <a:prstGeom prst="rect">
            <a:avLst/>
          </a:prstGeom>
        </p:spPr>
        <p:txBody>
          <a:bodyPr wrap="square">
            <a:spAutoFit/>
          </a:bodyPr>
          <a:lstStyle/>
          <a:p>
            <a:pPr algn="just">
              <a:lnSpc>
                <a:spcPct val="107000"/>
              </a:lnSpc>
              <a:spcAft>
                <a:spcPts val="800"/>
              </a:spcAft>
            </a:pP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La severidad de la quemadura por agentes químicos está determinada por cinco elementos</a:t>
            </a: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a:t>
            </a:r>
          </a:p>
          <a:p>
            <a:pPr algn="just">
              <a:lnSpc>
                <a:spcPct val="107000"/>
              </a:lnSpc>
              <a:spcAft>
                <a:spcPts val="800"/>
              </a:spcAft>
            </a:pP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1) Cantidad</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2) Concentración</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3) Duración de contacto</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4) Penetración</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5) Mecanismo de acción del </a:t>
            </a: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agente </a:t>
            </a:r>
          </a:p>
          <a:p>
            <a:pPr algn="just">
              <a:lnSpc>
                <a:spcPct val="107000"/>
              </a:lnSpc>
              <a:spcAft>
                <a:spcPts val="800"/>
              </a:spcAft>
            </a:pPr>
            <a:endParaRPr lang="es-MX" sz="2400" dirty="0">
              <a:solidFill>
                <a:srgbClr val="002060"/>
              </a:solidFill>
              <a:latin typeface="Arial" panose="020B0604020202020204" pitchFamily="34" charset="0"/>
              <a:cs typeface="Times New Roman" panose="02020603050405020304" pitchFamily="18" charset="0"/>
            </a:endParaRPr>
          </a:p>
          <a:p>
            <a:pPr algn="just">
              <a:lnSpc>
                <a:spcPct val="107000"/>
              </a:lnSpc>
              <a:spcAft>
                <a:spcPts val="800"/>
              </a:spcAft>
            </a:pPr>
            <a:r>
              <a:rPr lang="es-CO" sz="2400" dirty="0" smtClean="0">
                <a:solidFill>
                  <a:srgbClr val="002060"/>
                </a:solidFill>
              </a:rPr>
              <a:t>Los </a:t>
            </a:r>
            <a:r>
              <a:rPr lang="es-CO" sz="2400" dirty="0">
                <a:solidFill>
                  <a:srgbClr val="002060"/>
                </a:solidFill>
              </a:rPr>
              <a:t>principales órganos afectados en las agresiones con agentes químicos son aquellos de contacto directo: la piel y los ojos</a:t>
            </a:r>
          </a:p>
          <a:p>
            <a:pPr algn="just">
              <a:lnSpc>
                <a:spcPct val="107000"/>
              </a:lnSpc>
              <a:spcAft>
                <a:spcPts val="800"/>
              </a:spcAft>
            </a:pPr>
            <a:endParaRPr lang="es-MX" sz="2400" dirty="0" smtClean="0">
              <a:solidFill>
                <a:schemeClr val="accent5">
                  <a:lumMod val="75000"/>
                </a:schemeClr>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CO" sz="2400" dirty="0">
              <a:solidFill>
                <a:schemeClr val="accent5">
                  <a:lumMod val="75000"/>
                </a:schemeClr>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MX" sz="2400" dirty="0" smtClean="0">
              <a:solidFill>
                <a:schemeClr val="accent5">
                  <a:lumMod val="75000"/>
                </a:schemeClr>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CO" sz="2800" dirty="0">
              <a:solidFill>
                <a:schemeClr val="accent5">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ES" sz="16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5988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5725"/>
            <a:ext cx="12192000" cy="6858000"/>
          </a:xfrm>
          <a:prstGeom prst="rect">
            <a:avLst/>
          </a:prstGeom>
        </p:spPr>
      </p:pic>
      <p:sp>
        <p:nvSpPr>
          <p:cNvPr id="6" name="Título 6"/>
          <p:cNvSpPr>
            <a:spLocks noGrp="1"/>
          </p:cNvSpPr>
          <p:nvPr>
            <p:ph type="title"/>
          </p:nvPr>
        </p:nvSpPr>
        <p:spPr>
          <a:xfrm>
            <a:off x="516936" y="600075"/>
            <a:ext cx="11158128" cy="4532336"/>
          </a:xfrm>
        </p:spPr>
        <p:txBody>
          <a:bodyPr>
            <a:noAutofit/>
          </a:bodyPr>
          <a:lstStyle/>
          <a:p>
            <a:r>
              <a:rPr lang="es-ES" sz="2000" b="1" dirty="0" smtClean="0">
                <a:solidFill>
                  <a:srgbClr val="002060"/>
                </a:solidFill>
                <a:latin typeface="Arial" panose="020B0604020202020204" pitchFamily="34" charset="0"/>
                <a:cs typeface="Arial" panose="020B0604020202020204" pitchFamily="34" charset="0"/>
              </a:rPr>
              <a:t>MARCO </a:t>
            </a:r>
            <a:r>
              <a:rPr lang="es-ES" sz="2000" b="1" dirty="0" smtClean="0">
                <a:solidFill>
                  <a:srgbClr val="002060"/>
                </a:solidFill>
                <a:latin typeface="Arial" panose="020B0604020202020204" pitchFamily="34" charset="0"/>
                <a:cs typeface="Arial" panose="020B0604020202020204" pitchFamily="34" charset="0"/>
              </a:rPr>
              <a:t>NORMATIVO</a:t>
            </a:r>
            <a:r>
              <a:rPr lang="es-ES" sz="2000" b="1" dirty="0" smtClean="0">
                <a:solidFill>
                  <a:srgbClr val="002060"/>
                </a:solidFill>
                <a:latin typeface="Arial" panose="020B0604020202020204" pitchFamily="34" charset="0"/>
                <a:cs typeface="Arial" panose="020B0604020202020204" pitchFamily="34" charset="0"/>
              </a:rPr>
              <a:t/>
            </a:r>
            <a:br>
              <a:rPr lang="es-ES" sz="2000" b="1" dirty="0" smtClean="0">
                <a:solidFill>
                  <a:srgbClr val="002060"/>
                </a:solidFill>
                <a:latin typeface="Arial" panose="020B0604020202020204" pitchFamily="34" charset="0"/>
                <a:cs typeface="Arial" panose="020B0604020202020204" pitchFamily="34" charset="0"/>
              </a:rPr>
            </a:br>
            <a:r>
              <a:rPr lang="es-ES" sz="2000" dirty="0" smtClean="0">
                <a:solidFill>
                  <a:srgbClr val="002060"/>
                </a:solidFill>
                <a:latin typeface="Arial" panose="020B0604020202020204" pitchFamily="34" charset="0"/>
                <a:cs typeface="Arial" panose="020B0604020202020204" pitchFamily="34" charset="0"/>
              </a:rPr>
              <a:t/>
            </a:r>
            <a:br>
              <a:rPr lang="es-ES" sz="2000" dirty="0" smtClean="0">
                <a:solidFill>
                  <a:srgbClr val="002060"/>
                </a:solidFill>
                <a:latin typeface="Arial" panose="020B0604020202020204" pitchFamily="34" charset="0"/>
                <a:cs typeface="Arial" panose="020B0604020202020204" pitchFamily="34" charset="0"/>
              </a:rPr>
            </a:br>
            <a:r>
              <a:rPr lang="es-ES" sz="2000" dirty="0" smtClean="0">
                <a:solidFill>
                  <a:srgbClr val="002060"/>
                </a:solidFill>
                <a:latin typeface="Arial" panose="020B0604020202020204" pitchFamily="34" charset="0"/>
                <a:cs typeface="Arial" panose="020B0604020202020204" pitchFamily="34" charset="0"/>
              </a:rPr>
              <a:t>*Ley 1257 de 2008 : Por la cual se dictan normas de sensibilización, prevención y sanción de formas de violencia y discriminación contra las mujeres.  </a:t>
            </a:r>
            <a:br>
              <a:rPr lang="es-ES" sz="2000" dirty="0" smtClean="0">
                <a:solidFill>
                  <a:srgbClr val="002060"/>
                </a:solidFill>
                <a:latin typeface="Arial" panose="020B0604020202020204" pitchFamily="34" charset="0"/>
                <a:cs typeface="Arial" panose="020B0604020202020204" pitchFamily="34" charset="0"/>
              </a:rPr>
            </a:b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ES" sz="2000" dirty="0" smtClean="0">
                <a:solidFill>
                  <a:srgbClr val="002060"/>
                </a:solidFill>
                <a:latin typeface="Arial" panose="020B0604020202020204" pitchFamily="34" charset="0"/>
                <a:cs typeface="Arial" panose="020B0604020202020204" pitchFamily="34" charset="0"/>
              </a:rPr>
              <a:t>Ley </a:t>
            </a:r>
            <a:r>
              <a:rPr lang="es-ES" sz="2000" dirty="0">
                <a:solidFill>
                  <a:srgbClr val="002060"/>
                </a:solidFill>
                <a:latin typeface="Arial" panose="020B0604020202020204" pitchFamily="34" charset="0"/>
                <a:cs typeface="Arial" panose="020B0604020202020204" pitchFamily="34" charset="0"/>
              </a:rPr>
              <a:t>1639 de 2013 “Por medio de la cual se fortalecen las medidas de protección a la integridad de las víctimas de crímenes con </a:t>
            </a:r>
            <a:r>
              <a:rPr lang="es-ES" sz="2000" dirty="0" smtClean="0">
                <a:solidFill>
                  <a:srgbClr val="002060"/>
                </a:solidFill>
                <a:latin typeface="Arial" panose="020B0604020202020204" pitchFamily="34" charset="0"/>
                <a:cs typeface="Arial" panose="020B0604020202020204" pitchFamily="34" charset="0"/>
              </a:rPr>
              <a:t>ácido</a:t>
            </a:r>
            <a:br>
              <a:rPr lang="es-ES" sz="2000" dirty="0" smtClean="0">
                <a:solidFill>
                  <a:srgbClr val="002060"/>
                </a:solidFill>
                <a:latin typeface="Arial" panose="020B0604020202020204" pitchFamily="34" charset="0"/>
                <a:cs typeface="Arial" panose="020B0604020202020204" pitchFamily="34" charset="0"/>
              </a:rPr>
            </a:b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CO" sz="2000" dirty="0">
                <a:solidFill>
                  <a:srgbClr val="002060"/>
                </a:solidFill>
                <a:latin typeface="Arial" panose="020B0604020202020204" pitchFamily="34" charset="0"/>
                <a:cs typeface="Arial" panose="020B0604020202020204" pitchFamily="34" charset="0"/>
              </a:rPr>
              <a:t>Decreto 1033 de 2014, incluye una ruta intersectorial de atención integral que busca garantizar el restablecimiento efectivo   de   los derechos delas  víctimas de crímenes con </a:t>
            </a:r>
            <a:r>
              <a:rPr lang="es-CO" sz="2000" dirty="0" smtClean="0">
                <a:solidFill>
                  <a:srgbClr val="002060"/>
                </a:solidFill>
                <a:latin typeface="Arial" panose="020B0604020202020204" pitchFamily="34" charset="0"/>
                <a:cs typeface="Arial" panose="020B0604020202020204" pitchFamily="34" charset="0"/>
              </a:rPr>
              <a:t>ácido</a:t>
            </a:r>
            <a:br>
              <a:rPr lang="es-CO" sz="2000" dirty="0" smtClean="0">
                <a:solidFill>
                  <a:srgbClr val="002060"/>
                </a:solidFill>
                <a:latin typeface="Arial" panose="020B0604020202020204" pitchFamily="34" charset="0"/>
                <a:cs typeface="Arial" panose="020B0604020202020204" pitchFamily="34" charset="0"/>
              </a:rPr>
            </a:br>
            <a:r>
              <a:rPr lang="es-CO" sz="2000" dirty="0">
                <a:solidFill>
                  <a:srgbClr val="002060"/>
                </a:solidFill>
                <a:latin typeface="Arial" panose="020B0604020202020204" pitchFamily="34" charset="0"/>
                <a:cs typeface="Arial" panose="020B0604020202020204" pitchFamily="34" charset="0"/>
              </a:rPr>
              <a:t/>
            </a:r>
            <a:br>
              <a:rPr lang="es-CO" sz="2000" dirty="0">
                <a:solidFill>
                  <a:srgbClr val="002060"/>
                </a:solidFill>
                <a:latin typeface="Arial" panose="020B0604020202020204" pitchFamily="34" charset="0"/>
                <a:cs typeface="Arial" panose="020B0604020202020204" pitchFamily="34" charset="0"/>
              </a:rPr>
            </a:br>
            <a:r>
              <a:rPr lang="es-CO" sz="2000" dirty="0">
                <a:solidFill>
                  <a:srgbClr val="002060"/>
                </a:solidFill>
                <a:latin typeface="Arial" panose="020B0604020202020204" pitchFamily="34" charset="0"/>
                <a:cs typeface="Arial" panose="020B0604020202020204" pitchFamily="34" charset="0"/>
              </a:rPr>
              <a:t>”artículo  113  de  la  ley  559  de  2000”. La citada  norma  reconoce  un  tratamiento especial y diferencial para los  sobrevivientes, y regula de manera  estricta el porte, la venta y la distribución de agentes químicos; </a:t>
            </a:r>
            <a:br>
              <a:rPr lang="es-CO" sz="2000" dirty="0">
                <a:solidFill>
                  <a:srgbClr val="002060"/>
                </a:solidFill>
                <a:latin typeface="Arial" panose="020B0604020202020204" pitchFamily="34" charset="0"/>
                <a:cs typeface="Arial" panose="020B0604020202020204" pitchFamily="34" charset="0"/>
              </a:rPr>
            </a:br>
            <a:r>
              <a:rPr lang="es-ES" sz="2000" dirty="0" smtClean="0">
                <a:solidFill>
                  <a:srgbClr val="002060"/>
                </a:solidFill>
                <a:latin typeface="Arial" panose="020B0604020202020204" pitchFamily="34" charset="0"/>
                <a:cs typeface="Arial" panose="020B0604020202020204" pitchFamily="34" charset="0"/>
              </a:rPr>
              <a:t/>
            </a:r>
            <a:br>
              <a:rPr lang="es-ES" sz="2000" dirty="0" smtClean="0">
                <a:solidFill>
                  <a:srgbClr val="002060"/>
                </a:solidFill>
                <a:latin typeface="Arial" panose="020B0604020202020204" pitchFamily="34" charset="0"/>
                <a:cs typeface="Arial" panose="020B0604020202020204" pitchFamily="34" charset="0"/>
              </a:rPr>
            </a:br>
            <a:r>
              <a:rPr lang="es-ES" sz="2000" dirty="0" smtClean="0">
                <a:solidFill>
                  <a:srgbClr val="002060"/>
                </a:solidFill>
                <a:latin typeface="Arial" panose="020B0604020202020204" pitchFamily="34" charset="0"/>
                <a:cs typeface="Arial" panose="020B0604020202020204" pitchFamily="34" charset="0"/>
              </a:rPr>
              <a:t>Resolución </a:t>
            </a:r>
            <a:r>
              <a:rPr lang="es-ES" sz="2000" dirty="0" smtClean="0">
                <a:solidFill>
                  <a:srgbClr val="002060"/>
                </a:solidFill>
                <a:latin typeface="Arial" panose="020B0604020202020204" pitchFamily="34" charset="0"/>
                <a:cs typeface="Arial" panose="020B0604020202020204" pitchFamily="34" charset="0"/>
              </a:rPr>
              <a:t>4568 de 2014 </a:t>
            </a:r>
            <a:r>
              <a:rPr lang="es-ES" sz="2000" dirty="0">
                <a:solidFill>
                  <a:srgbClr val="002060"/>
                </a:solidFill>
                <a:latin typeface="Arial" panose="020B0604020202020204" pitchFamily="34" charset="0"/>
                <a:cs typeface="Arial" panose="020B0604020202020204" pitchFamily="34" charset="0"/>
              </a:rPr>
              <a:t>por la cual se adopta el “Protocolo de atención en urgencias a Víctimas de Ataques con Agentes Químicos” el cual presenta los lineamientos que garantizan una atención oportuna e integral:  física, mental y social,  por parte del sector salud acorde con los compromisos del país en la eliminación de toda forma de violencia de género. </a:t>
            </a:r>
            <a:r>
              <a:rPr lang="es-ES" sz="2000" dirty="0" smtClean="0">
                <a:solidFill>
                  <a:srgbClr val="002060"/>
                </a:solidFill>
                <a:latin typeface="Arial" panose="020B0604020202020204" pitchFamily="34" charset="0"/>
                <a:cs typeface="Arial" panose="020B0604020202020204" pitchFamily="34" charset="0"/>
              </a:rPr>
              <a:t> </a:t>
            </a:r>
            <a:endParaRPr lang="es-ES"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7300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2 Título"/>
          <p:cNvSpPr>
            <a:spLocks noGrp="1"/>
          </p:cNvSpPr>
          <p:nvPr>
            <p:ph type="title"/>
          </p:nvPr>
        </p:nvSpPr>
        <p:spPr>
          <a:xfrm>
            <a:off x="928936" y="471140"/>
            <a:ext cx="10501064" cy="5184576"/>
          </a:xfrm>
        </p:spPr>
        <p:txBody>
          <a:bodyPr>
            <a:normAutofit/>
          </a:bodyPr>
          <a:lstStyle/>
          <a:p>
            <a:r>
              <a:rPr lang="es-MX" sz="2800" b="1" dirty="0">
                <a:solidFill>
                  <a:srgbClr val="002060"/>
                </a:solidFill>
                <a:latin typeface="Arial" panose="020B0604020202020204" pitchFamily="34" charset="0"/>
                <a:cs typeface="Arial" panose="020B0604020202020204" pitchFamily="34" charset="0"/>
              </a:rPr>
              <a:t>ATENCIÓN INTEGRAL EN </a:t>
            </a:r>
            <a:r>
              <a:rPr lang="es-MX" sz="2800" b="1" dirty="0" smtClean="0">
                <a:solidFill>
                  <a:srgbClr val="002060"/>
                </a:solidFill>
                <a:latin typeface="Arial" panose="020B0604020202020204" pitchFamily="34" charset="0"/>
                <a:cs typeface="Arial" panose="020B0604020202020204" pitchFamily="34" charset="0"/>
              </a:rPr>
              <a:t>SALUD</a:t>
            </a:r>
            <a:r>
              <a:rPr lang="es-ES" sz="2800" dirty="0" smtClean="0">
                <a:solidFill>
                  <a:srgbClr val="002060"/>
                </a:solidFill>
                <a:latin typeface="Arial" panose="020B0604020202020204" pitchFamily="34" charset="0"/>
                <a:cs typeface="Arial" panose="020B0604020202020204" pitchFamily="34" charset="0"/>
              </a:rPr>
              <a:t>: </a:t>
            </a:r>
            <a:r>
              <a:rPr lang="es-MX" sz="2800" dirty="0" smtClean="0">
                <a:solidFill>
                  <a:srgbClr val="002060"/>
                </a:solidFill>
                <a:latin typeface="Arial" panose="020B0604020202020204" pitchFamily="34" charset="0"/>
                <a:cs typeface="Arial" panose="020B0604020202020204" pitchFamily="34" charset="0"/>
              </a:rPr>
              <a:t>Considera </a:t>
            </a:r>
            <a:r>
              <a:rPr lang="es-MX" sz="2800" dirty="0">
                <a:solidFill>
                  <a:srgbClr val="002060"/>
                </a:solidFill>
                <a:latin typeface="Arial" panose="020B0604020202020204" pitchFamily="34" charset="0"/>
                <a:cs typeface="Arial" panose="020B0604020202020204" pitchFamily="34" charset="0"/>
              </a:rPr>
              <a:t>los componentes de atención médica, psicológica, socio familiar de la víctima, así como la activación de las redes de justicia y protección. </a:t>
            </a:r>
            <a:r>
              <a:rPr lang="es-MX" sz="2800" dirty="0" smtClean="0">
                <a:solidFill>
                  <a:srgbClr val="002060"/>
                </a:solidFill>
                <a:latin typeface="Arial" panose="020B0604020202020204" pitchFamily="34" charset="0"/>
                <a:cs typeface="Arial" panose="020B0604020202020204" pitchFamily="34" charset="0"/>
              </a:rPr>
              <a:t/>
            </a:r>
            <a:br>
              <a:rPr lang="es-MX" sz="2800" dirty="0" smtClean="0">
                <a:solidFill>
                  <a:srgbClr val="002060"/>
                </a:solidFill>
                <a:latin typeface="Arial" panose="020B0604020202020204" pitchFamily="34" charset="0"/>
                <a:cs typeface="Arial" panose="020B0604020202020204" pitchFamily="34" charset="0"/>
              </a:rPr>
            </a:br>
            <a:r>
              <a:rPr lang="es-MX" sz="2800" dirty="0" smtClean="0">
                <a:solidFill>
                  <a:srgbClr val="002060"/>
                </a:solidFill>
                <a:latin typeface="Arial" panose="020B0604020202020204" pitchFamily="34" charset="0"/>
                <a:cs typeface="Arial" panose="020B0604020202020204" pitchFamily="34" charset="0"/>
              </a:rPr>
              <a:t/>
            </a:r>
            <a:br>
              <a:rPr lang="es-MX" sz="2800" dirty="0" smtClean="0">
                <a:solidFill>
                  <a:srgbClr val="002060"/>
                </a:solidFill>
                <a:latin typeface="Arial" panose="020B0604020202020204" pitchFamily="34" charset="0"/>
                <a:cs typeface="Arial" panose="020B0604020202020204" pitchFamily="34" charset="0"/>
              </a:rPr>
            </a:br>
            <a:r>
              <a:rPr lang="es-MX" sz="2800" dirty="0" smtClean="0">
                <a:solidFill>
                  <a:srgbClr val="002060"/>
                </a:solidFill>
                <a:latin typeface="Arial" panose="020B0604020202020204" pitchFamily="34" charset="0"/>
                <a:cs typeface="Arial" panose="020B0604020202020204" pitchFamily="34" charset="0"/>
              </a:rPr>
              <a:t>Se </a:t>
            </a:r>
            <a:r>
              <a:rPr lang="es-MX" sz="2800" dirty="0">
                <a:solidFill>
                  <a:srgbClr val="002060"/>
                </a:solidFill>
                <a:latin typeface="Arial" panose="020B0604020202020204" pitchFamily="34" charset="0"/>
                <a:cs typeface="Arial" panose="020B0604020202020204" pitchFamily="34" charset="0"/>
              </a:rPr>
              <a:t>ha dividido el proceso de atención en cuatro momentos o lugares: </a:t>
            </a:r>
            <a:r>
              <a:rPr lang="es-MX" sz="2800" dirty="0" smtClean="0">
                <a:solidFill>
                  <a:srgbClr val="002060"/>
                </a:solidFill>
                <a:latin typeface="Arial" panose="020B0604020202020204" pitchFamily="34" charset="0"/>
                <a:cs typeface="Arial" panose="020B0604020202020204" pitchFamily="34" charset="0"/>
              </a:rPr>
              <a:t/>
            </a:r>
            <a:br>
              <a:rPr lang="es-MX" sz="2800" dirty="0" smtClean="0">
                <a:solidFill>
                  <a:srgbClr val="002060"/>
                </a:solidFill>
                <a:latin typeface="Arial" panose="020B0604020202020204" pitchFamily="34" charset="0"/>
                <a:cs typeface="Arial" panose="020B0604020202020204" pitchFamily="34" charset="0"/>
              </a:rPr>
            </a:br>
            <a:r>
              <a:rPr lang="es-MX" sz="2800" dirty="0">
                <a:solidFill>
                  <a:srgbClr val="002060"/>
                </a:solidFill>
                <a:latin typeface="Arial" panose="020B0604020202020204" pitchFamily="34" charset="0"/>
                <a:cs typeface="Arial" panose="020B0604020202020204" pitchFamily="34" charset="0"/>
              </a:rPr>
              <a:t/>
            </a:r>
            <a:br>
              <a:rPr lang="es-MX" sz="2800" dirty="0">
                <a:solidFill>
                  <a:srgbClr val="002060"/>
                </a:solidFill>
                <a:latin typeface="Arial" panose="020B0604020202020204" pitchFamily="34" charset="0"/>
                <a:cs typeface="Arial" panose="020B0604020202020204" pitchFamily="34" charset="0"/>
              </a:rPr>
            </a:br>
            <a:r>
              <a:rPr lang="es-MX" sz="2800" dirty="0" smtClean="0">
                <a:solidFill>
                  <a:srgbClr val="002060"/>
                </a:solidFill>
                <a:latin typeface="Arial" panose="020B0604020202020204" pitchFamily="34" charset="0"/>
                <a:cs typeface="Arial" panose="020B0604020202020204" pitchFamily="34" charset="0"/>
              </a:rPr>
              <a:t>	</a:t>
            </a:r>
            <a:r>
              <a:rPr lang="es-MX" sz="2700" dirty="0" smtClean="0">
                <a:solidFill>
                  <a:srgbClr val="002060"/>
                </a:solidFill>
                <a:latin typeface="Arial" panose="020B0604020202020204" pitchFamily="34" charset="0"/>
                <a:cs typeface="Arial" panose="020B0604020202020204" pitchFamily="34" charset="0"/>
              </a:rPr>
              <a:t>A. Lugar de la Agresión</a:t>
            </a:r>
            <a:r>
              <a:rPr lang="es-ES" sz="2700" dirty="0" smtClean="0">
                <a:solidFill>
                  <a:srgbClr val="002060"/>
                </a:solidFill>
                <a:latin typeface="Arial" panose="020B0604020202020204" pitchFamily="34" charset="0"/>
                <a:cs typeface="Arial" panose="020B0604020202020204" pitchFamily="34" charset="0"/>
              </a:rPr>
              <a:t/>
            </a:r>
            <a:br>
              <a:rPr lang="es-ES" sz="2700" dirty="0" smtClean="0">
                <a:solidFill>
                  <a:srgbClr val="002060"/>
                </a:solidFill>
                <a:latin typeface="Arial" panose="020B0604020202020204" pitchFamily="34" charset="0"/>
                <a:cs typeface="Arial" panose="020B0604020202020204" pitchFamily="34" charset="0"/>
              </a:rPr>
            </a:br>
            <a:r>
              <a:rPr lang="es-ES" sz="2700" dirty="0" smtClean="0">
                <a:solidFill>
                  <a:srgbClr val="002060"/>
                </a:solidFill>
                <a:latin typeface="Arial" panose="020B0604020202020204" pitchFamily="34" charset="0"/>
                <a:cs typeface="Arial" panose="020B0604020202020204" pitchFamily="34" charset="0"/>
              </a:rPr>
              <a:t>	</a:t>
            </a:r>
            <a:r>
              <a:rPr lang="es-MX" sz="2700" dirty="0" smtClean="0">
                <a:solidFill>
                  <a:srgbClr val="002060"/>
                </a:solidFill>
                <a:latin typeface="Arial" panose="020B0604020202020204" pitchFamily="34" charset="0"/>
                <a:cs typeface="Arial" panose="020B0604020202020204" pitchFamily="34" charset="0"/>
              </a:rPr>
              <a:t>B. Servicio de Urgencias  </a:t>
            </a:r>
            <a:br>
              <a:rPr lang="es-MX" sz="2700" dirty="0" smtClean="0">
                <a:solidFill>
                  <a:srgbClr val="002060"/>
                </a:solidFill>
                <a:latin typeface="Arial" panose="020B0604020202020204" pitchFamily="34" charset="0"/>
                <a:cs typeface="Arial" panose="020B0604020202020204" pitchFamily="34" charset="0"/>
              </a:rPr>
            </a:br>
            <a:r>
              <a:rPr lang="es-MX" sz="2700" dirty="0" smtClean="0">
                <a:solidFill>
                  <a:srgbClr val="002060"/>
                </a:solidFill>
                <a:latin typeface="Arial" panose="020B0604020202020204" pitchFamily="34" charset="0"/>
                <a:cs typeface="Arial" panose="020B0604020202020204" pitchFamily="34" charset="0"/>
              </a:rPr>
              <a:t>	C. Referencia a la unidad de Quemados </a:t>
            </a:r>
            <a:r>
              <a:rPr lang="es-ES" sz="2700" dirty="0" smtClean="0">
                <a:solidFill>
                  <a:srgbClr val="002060"/>
                </a:solidFill>
                <a:latin typeface="Arial" panose="020B0604020202020204" pitchFamily="34" charset="0"/>
                <a:cs typeface="Arial" panose="020B0604020202020204" pitchFamily="34" charset="0"/>
              </a:rPr>
              <a:t/>
            </a:r>
            <a:br>
              <a:rPr lang="es-ES" sz="2700" dirty="0" smtClean="0">
                <a:solidFill>
                  <a:srgbClr val="002060"/>
                </a:solidFill>
                <a:latin typeface="Arial" panose="020B0604020202020204" pitchFamily="34" charset="0"/>
                <a:cs typeface="Arial" panose="020B0604020202020204" pitchFamily="34" charset="0"/>
              </a:rPr>
            </a:br>
            <a:r>
              <a:rPr lang="es-ES" sz="2700" dirty="0" smtClean="0">
                <a:solidFill>
                  <a:srgbClr val="002060"/>
                </a:solidFill>
                <a:latin typeface="Arial" panose="020B0604020202020204" pitchFamily="34" charset="0"/>
                <a:cs typeface="Arial" panose="020B0604020202020204" pitchFamily="34" charset="0"/>
              </a:rPr>
              <a:t>	D. Unidad de Quemados</a:t>
            </a:r>
            <a:r>
              <a:rPr lang="es-ES" sz="2700" dirty="0" smtClean="0">
                <a:latin typeface="Arial" panose="020B0604020202020204" pitchFamily="34" charset="0"/>
                <a:cs typeface="Arial" panose="020B0604020202020204" pitchFamily="34" charset="0"/>
              </a:rPr>
              <a:t>. </a:t>
            </a:r>
            <a:endParaRPr lang="es-CO"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2817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p:cNvSpPr txBox="1"/>
          <p:nvPr/>
        </p:nvSpPr>
        <p:spPr>
          <a:xfrm>
            <a:off x="695324" y="200026"/>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pic>
        <p:nvPicPr>
          <p:cNvPr id="3" name="Imagen 2"/>
          <p:cNvPicPr>
            <a:picLocks noChangeAspect="1"/>
          </p:cNvPicPr>
          <p:nvPr/>
        </p:nvPicPr>
        <p:blipFill>
          <a:blip r:embed="rId3"/>
          <a:stretch>
            <a:fillRect/>
          </a:stretch>
        </p:blipFill>
        <p:spPr>
          <a:xfrm>
            <a:off x="2443038" y="498884"/>
            <a:ext cx="7462961" cy="5366554"/>
          </a:xfrm>
          <a:prstGeom prst="rect">
            <a:avLst/>
          </a:prstGeom>
        </p:spPr>
      </p:pic>
    </p:spTree>
    <p:extLst>
      <p:ext uri="{BB962C8B-B14F-4D97-AF65-F5344CB8AC3E}">
        <p14:creationId xmlns:p14="http://schemas.microsoft.com/office/powerpoint/2010/main" val="989054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ítulo 5"/>
          <p:cNvSpPr>
            <a:spLocks noGrp="1"/>
          </p:cNvSpPr>
          <p:nvPr>
            <p:ph type="title"/>
          </p:nvPr>
        </p:nvSpPr>
        <p:spPr>
          <a:xfrm>
            <a:off x="533400" y="952499"/>
            <a:ext cx="5200649" cy="4953001"/>
          </a:xfrm>
        </p:spPr>
        <p:txBody>
          <a:bodyPr>
            <a:normAutofit fontScale="90000"/>
          </a:bodyPr>
          <a:lstStyle/>
          <a:p>
            <a:pPr algn="ctr"/>
            <a:r>
              <a:rPr lang="es-MX" sz="3100" b="1" dirty="0" smtClean="0">
                <a:solidFill>
                  <a:srgbClr val="002060"/>
                </a:solidFill>
                <a:latin typeface="Arial" panose="020B0604020202020204" pitchFamily="34" charset="0"/>
                <a:cs typeface="Arial" panose="020B0604020202020204" pitchFamily="34" charset="0"/>
              </a:rPr>
              <a:t>A.LUGAR DE LA AGRESIÓN</a:t>
            </a:r>
            <a:br>
              <a:rPr lang="es-MX" sz="3100" b="1" dirty="0" smtClean="0">
                <a:solidFill>
                  <a:srgbClr val="002060"/>
                </a:solidFill>
                <a:latin typeface="Arial" panose="020B0604020202020204" pitchFamily="34" charset="0"/>
                <a:cs typeface="Arial" panose="020B0604020202020204" pitchFamily="34" charset="0"/>
              </a:rPr>
            </a:br>
            <a:r>
              <a:rPr lang="es-ES" sz="3100" dirty="0">
                <a:solidFill>
                  <a:srgbClr val="002060"/>
                </a:solidFill>
                <a:latin typeface="Arial" panose="020B0604020202020204" pitchFamily="34" charset="0"/>
                <a:cs typeface="Arial" panose="020B0604020202020204" pitchFamily="34" charset="0"/>
              </a:rPr>
              <a:t/>
            </a:r>
            <a:br>
              <a:rPr lang="es-ES" sz="3100" dirty="0">
                <a:solidFill>
                  <a:srgbClr val="002060"/>
                </a:solidFill>
                <a:latin typeface="Arial" panose="020B0604020202020204" pitchFamily="34" charset="0"/>
                <a:cs typeface="Arial" panose="020B0604020202020204" pitchFamily="34" charset="0"/>
              </a:rPr>
            </a:br>
            <a:r>
              <a:rPr lang="es-MX" sz="3100" dirty="0" smtClean="0">
                <a:solidFill>
                  <a:srgbClr val="002060"/>
                </a:solidFill>
                <a:latin typeface="Arial" panose="020B0604020202020204" pitchFamily="34" charset="0"/>
                <a:cs typeface="Arial" panose="020B0604020202020204" pitchFamily="34" charset="0"/>
              </a:rPr>
              <a:t>Corresponde </a:t>
            </a:r>
            <a:r>
              <a:rPr lang="es-MX" sz="3100" dirty="0">
                <a:solidFill>
                  <a:srgbClr val="002060"/>
                </a:solidFill>
                <a:latin typeface="Arial" panose="020B0604020202020204" pitchFamily="34" charset="0"/>
                <a:cs typeface="Arial" panose="020B0604020202020204" pitchFamily="34" charset="0"/>
              </a:rPr>
              <a:t>a los primeros auxilios médicos y psicológicos que se brindan al paciente en el lugar donde se realizo el acto </a:t>
            </a:r>
            <a:r>
              <a:rPr lang="es-MX" sz="3100" dirty="0" smtClean="0">
                <a:solidFill>
                  <a:srgbClr val="002060"/>
                </a:solidFill>
                <a:latin typeface="Arial" panose="020B0604020202020204" pitchFamily="34" charset="0"/>
                <a:cs typeface="Arial" panose="020B0604020202020204" pitchFamily="34" charset="0"/>
              </a:rPr>
              <a:t>agresivo hasta </a:t>
            </a:r>
            <a:r>
              <a:rPr lang="es-MX" sz="3100" dirty="0">
                <a:solidFill>
                  <a:srgbClr val="002060"/>
                </a:solidFill>
                <a:latin typeface="Arial" panose="020B0604020202020204" pitchFamily="34" charset="0"/>
                <a:cs typeface="Arial" panose="020B0604020202020204" pitchFamily="34" charset="0"/>
              </a:rPr>
              <a:t>el traslado de la víctima a un servicio de Urgencias. </a:t>
            </a:r>
            <a:r>
              <a:rPr lang="es-ES" dirty="0">
                <a:solidFill>
                  <a:srgbClr val="002060"/>
                </a:solidFill>
                <a:latin typeface="Arial" panose="020B0604020202020204" pitchFamily="34" charset="0"/>
                <a:cs typeface="Arial" panose="020B0604020202020204" pitchFamily="34" charset="0"/>
              </a:rPr>
              <a:t/>
            </a:r>
            <a:br>
              <a:rPr lang="es-ES" dirty="0">
                <a:solidFill>
                  <a:srgbClr val="002060"/>
                </a:solidFill>
                <a:latin typeface="Arial" panose="020B0604020202020204" pitchFamily="34" charset="0"/>
                <a:cs typeface="Arial" panose="020B0604020202020204" pitchFamily="34" charset="0"/>
              </a:rPr>
            </a:br>
            <a:endParaRPr lang="es-ES" dirty="0">
              <a:solidFill>
                <a:srgbClr val="002060"/>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a:stretch>
            <a:fillRect/>
          </a:stretch>
        </p:blipFill>
        <p:spPr>
          <a:xfrm>
            <a:off x="6610350" y="1201781"/>
            <a:ext cx="4286250" cy="3941470"/>
          </a:xfrm>
          <a:prstGeom prst="rect">
            <a:avLst/>
          </a:prstGeom>
        </p:spPr>
      </p:pic>
    </p:spTree>
    <p:extLst>
      <p:ext uri="{BB962C8B-B14F-4D97-AF65-F5344CB8AC3E}">
        <p14:creationId xmlns:p14="http://schemas.microsoft.com/office/powerpoint/2010/main" val="421367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ángulo 3"/>
          <p:cNvSpPr/>
          <p:nvPr/>
        </p:nvSpPr>
        <p:spPr>
          <a:xfrm>
            <a:off x="1035688" y="281980"/>
            <a:ext cx="10289537" cy="6471067"/>
          </a:xfrm>
          <a:prstGeom prst="rect">
            <a:avLst/>
          </a:prstGeom>
        </p:spPr>
        <p:txBody>
          <a:bodyPr wrap="square">
            <a:spAutoFit/>
          </a:bodyPr>
          <a:lstStyle/>
          <a:p>
            <a:pPr algn="ctr">
              <a:lnSpc>
                <a:spcPct val="107000"/>
              </a:lnSpc>
              <a:spcAft>
                <a:spcPts val="800"/>
              </a:spcAft>
            </a:pPr>
            <a:r>
              <a:rPr lang="es-MX" sz="2400" b="1" dirty="0">
                <a:solidFill>
                  <a:srgbClr val="002060"/>
                </a:solidFill>
                <a:latin typeface="Arial" panose="020B0604020202020204" pitchFamily="34" charset="0"/>
                <a:ea typeface="Calibri" panose="020F0502020204030204" pitchFamily="34" charset="0"/>
                <a:cs typeface="Times New Roman" panose="02020603050405020304" pitchFamily="18" charset="0"/>
              </a:rPr>
              <a:t>SERVICIO DE URGENCIAS</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r>
              <a:rPr lang="es-MX" sz="2400" dirty="0">
                <a:solidFill>
                  <a:srgbClr val="002060"/>
                </a:solidFill>
                <a:latin typeface="Arial" panose="020B0604020202020204" pitchFamily="34" charset="0"/>
                <a:ea typeface="Calibri" panose="020F0502020204030204" pitchFamily="34" charset="0"/>
              </a:rPr>
              <a:t>La atención en urgencias implica un cierto número de acciones que se dan de forma simultánea y que involucran a los profesionales y personal de </a:t>
            </a:r>
            <a:r>
              <a:rPr lang="es-MX" sz="2400" dirty="0" smtClean="0">
                <a:solidFill>
                  <a:srgbClr val="002060"/>
                </a:solidFill>
                <a:latin typeface="Arial" panose="020B0604020202020204" pitchFamily="34" charset="0"/>
                <a:ea typeface="Calibri" panose="020F0502020204030204" pitchFamily="34" charset="0"/>
              </a:rPr>
              <a:t>apoyo</a:t>
            </a:r>
          </a:p>
          <a:p>
            <a:pPr algn="just"/>
            <a:endParaRPr lang="es-MX" dirty="0">
              <a:solidFill>
                <a:srgbClr val="002060"/>
              </a:solidFill>
              <a:latin typeface="Arial" panose="020B0604020202020204" pitchFamily="34" charset="0"/>
            </a:endParaRPr>
          </a:p>
          <a:p>
            <a:pPr marL="342900" lvl="0" indent="-342900" algn="just">
              <a:lnSpc>
                <a:spcPct val="107000"/>
              </a:lnSpc>
              <a:spcAft>
                <a:spcPts val="0"/>
              </a:spcAft>
              <a:buFont typeface="+mj-lt"/>
              <a:buAutoNum type="arabicPeriod"/>
            </a:pPr>
            <a:r>
              <a:rPr lang="es-MX" sz="2400" dirty="0">
                <a:solidFill>
                  <a:srgbClr val="002060"/>
                </a:solidFill>
                <a:latin typeface="Arial" panose="020B0604020202020204" pitchFamily="34" charset="0"/>
                <a:ea typeface="Calibri" panose="020F0502020204030204" pitchFamily="34" charset="0"/>
                <a:cs typeface="Arial" panose="020B0604020202020204" pitchFamily="34" charset="0"/>
              </a:rPr>
              <a:t>Triage </a:t>
            </a:r>
            <a:endParaRPr lang="es-MX" sz="2400"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mj-lt"/>
              <a:buAutoNum type="arabicPeriod"/>
            </a:pPr>
            <a:r>
              <a:rPr lang="es-MX" sz="2400" dirty="0" smtClean="0">
                <a:solidFill>
                  <a:srgbClr val="002060"/>
                </a:solidFill>
                <a:latin typeface="Arial" panose="020B0604020202020204" pitchFamily="34" charset="0"/>
                <a:ea typeface="Calibri" panose="020F0502020204030204" pitchFamily="34" charset="0"/>
                <a:cs typeface="Arial" panose="020B0604020202020204" pitchFamily="34" charset="0"/>
              </a:rPr>
              <a:t>Evaluación inicial</a:t>
            </a:r>
          </a:p>
          <a:p>
            <a:pPr marL="342900" indent="-342900" algn="just">
              <a:lnSpc>
                <a:spcPct val="107000"/>
              </a:lnSpc>
              <a:buFont typeface="+mj-lt"/>
              <a:buAutoNum type="arabicPeriod"/>
            </a:pPr>
            <a:r>
              <a:rPr lang="es-MX" sz="2400" dirty="0" smtClean="0">
                <a:solidFill>
                  <a:srgbClr val="002060"/>
                </a:solidFill>
                <a:latin typeface="Arial" panose="020B0604020202020204" pitchFamily="34" charset="0"/>
                <a:cs typeface="Arial" panose="020B0604020202020204" pitchFamily="34" charset="0"/>
              </a:rPr>
              <a:t>Irrigación</a:t>
            </a:r>
            <a:r>
              <a:rPr lang="es-MX" sz="2400" dirty="0">
                <a:solidFill>
                  <a:srgbClr val="002060"/>
                </a:solidFill>
                <a:latin typeface="Arial" panose="020B0604020202020204" pitchFamily="34" charset="0"/>
                <a:cs typeface="Arial" panose="020B0604020202020204" pitchFamily="34" charset="0"/>
              </a:rPr>
              <a:t>, lavado y curación inicial</a:t>
            </a:r>
            <a:endParaRPr lang="es-ES" sz="2400" dirty="0">
              <a:solidFill>
                <a:srgbClr val="002060"/>
              </a:solidFill>
              <a:latin typeface="Arial" panose="020B0604020202020204" pitchFamily="34" charset="0"/>
              <a:cs typeface="Arial" panose="020B0604020202020204" pitchFamily="34" charset="0"/>
            </a:endParaRPr>
          </a:p>
          <a:p>
            <a:pPr marL="342900" lvl="0" indent="-342900" algn="just">
              <a:lnSpc>
                <a:spcPct val="107000"/>
              </a:lnSpc>
              <a:spcAft>
                <a:spcPts val="0"/>
              </a:spcAft>
              <a:buFont typeface="+mj-lt"/>
              <a:buAutoNum type="arabicPeriod"/>
            </a:pPr>
            <a:r>
              <a:rPr lang="es-ES" sz="2400" dirty="0" smtClean="0">
                <a:solidFill>
                  <a:srgbClr val="002060"/>
                </a:solidFill>
                <a:latin typeface="Arial" panose="020B0604020202020204" pitchFamily="34" charset="0"/>
                <a:ea typeface="Calibri" panose="020F0502020204030204" pitchFamily="34" charset="0"/>
                <a:cs typeface="Arial" panose="020B0604020202020204" pitchFamily="34" charset="0"/>
              </a:rPr>
              <a:t>Manejo de quemadura en ojos </a:t>
            </a:r>
          </a:p>
          <a:p>
            <a:pPr marL="342900" lvl="0" indent="-342900" algn="just">
              <a:lnSpc>
                <a:spcPct val="107000"/>
              </a:lnSpc>
              <a:spcAft>
                <a:spcPts val="0"/>
              </a:spcAft>
              <a:buFont typeface="+mj-lt"/>
              <a:buAutoNum type="arabicPeriod"/>
            </a:pPr>
            <a:r>
              <a:rPr lang="es-MX" sz="2400" dirty="0" smtClean="0">
                <a:solidFill>
                  <a:srgbClr val="002060"/>
                </a:solidFill>
                <a:latin typeface="Arial" panose="020B0604020202020204" pitchFamily="34" charset="0"/>
                <a:cs typeface="Arial" panose="020B0604020202020204" pitchFamily="34" charset="0"/>
              </a:rPr>
              <a:t>Evaluación </a:t>
            </a:r>
            <a:r>
              <a:rPr lang="es-MX" sz="2400" dirty="0">
                <a:solidFill>
                  <a:srgbClr val="002060"/>
                </a:solidFill>
                <a:latin typeface="Arial" panose="020B0604020202020204" pitchFamily="34" charset="0"/>
                <a:cs typeface="Arial" panose="020B0604020202020204" pitchFamily="34" charset="0"/>
              </a:rPr>
              <a:t>de las quemaduras </a:t>
            </a:r>
            <a:endParaRPr lang="es-MX" sz="2400" dirty="0" smtClean="0">
              <a:solidFill>
                <a:srgbClr val="002060"/>
              </a:solidFill>
              <a:latin typeface="Arial" panose="020B0604020202020204" pitchFamily="34" charset="0"/>
              <a:cs typeface="Arial" panose="020B0604020202020204" pitchFamily="34" charset="0"/>
            </a:endParaRPr>
          </a:p>
          <a:p>
            <a:pPr marL="342900" indent="-342900" algn="just">
              <a:lnSpc>
                <a:spcPct val="107000"/>
              </a:lnSpc>
              <a:buFont typeface="+mj-lt"/>
              <a:buAutoNum type="arabicPeriod"/>
            </a:pPr>
            <a:r>
              <a:rPr lang="es-MX" sz="2400" dirty="0" smtClean="0">
                <a:solidFill>
                  <a:srgbClr val="002060"/>
                </a:solidFill>
                <a:latin typeface="Arial" panose="020B0604020202020204" pitchFamily="34" charset="0"/>
                <a:cs typeface="Arial" panose="020B0604020202020204" pitchFamily="34" charset="0"/>
              </a:rPr>
              <a:t>Apoyo </a:t>
            </a:r>
            <a:r>
              <a:rPr lang="es-MX" sz="2400" dirty="0">
                <a:solidFill>
                  <a:srgbClr val="002060"/>
                </a:solidFill>
                <a:latin typeface="Arial" panose="020B0604020202020204" pitchFamily="34" charset="0"/>
                <a:cs typeface="Arial" panose="020B0604020202020204" pitchFamily="34" charset="0"/>
              </a:rPr>
              <a:t>socio familiar</a:t>
            </a:r>
            <a:endParaRPr lang="es-ES" sz="2400" dirty="0">
              <a:solidFill>
                <a:srgbClr val="002060"/>
              </a:solidFill>
              <a:latin typeface="Arial" panose="020B0604020202020204" pitchFamily="34" charset="0"/>
              <a:cs typeface="Arial" panose="020B0604020202020204" pitchFamily="34" charset="0"/>
            </a:endParaRPr>
          </a:p>
          <a:p>
            <a:pPr marL="342900" indent="-342900" algn="just">
              <a:lnSpc>
                <a:spcPct val="107000"/>
              </a:lnSpc>
              <a:buFont typeface="+mj-lt"/>
              <a:buAutoNum type="arabicPeriod"/>
            </a:pPr>
            <a:r>
              <a:rPr lang="es-MX" sz="2400" dirty="0" smtClean="0">
                <a:solidFill>
                  <a:srgbClr val="002060"/>
                </a:solidFill>
                <a:latin typeface="Arial" panose="020B0604020202020204" pitchFamily="34" charset="0"/>
                <a:cs typeface="Arial" panose="020B0604020202020204" pitchFamily="34" charset="0"/>
              </a:rPr>
              <a:t>Reporte </a:t>
            </a:r>
            <a:r>
              <a:rPr lang="es-MX" sz="2400" dirty="0">
                <a:solidFill>
                  <a:srgbClr val="002060"/>
                </a:solidFill>
                <a:latin typeface="Arial" panose="020B0604020202020204" pitchFamily="34" charset="0"/>
                <a:cs typeface="Arial" panose="020B0604020202020204" pitchFamily="34" charset="0"/>
              </a:rPr>
              <a:t>al SIVIGILA y al </a:t>
            </a:r>
            <a:r>
              <a:rPr lang="es-MX" sz="2400" dirty="0" smtClean="0">
                <a:solidFill>
                  <a:srgbClr val="002060"/>
                </a:solidFill>
                <a:latin typeface="Arial" panose="020B0604020202020204" pitchFamily="34" charset="0"/>
                <a:cs typeface="Arial" panose="020B0604020202020204" pitchFamily="34" charset="0"/>
              </a:rPr>
              <a:t>RIPS</a:t>
            </a:r>
            <a:endParaRPr lang="es-ES" sz="2400" dirty="0">
              <a:solidFill>
                <a:srgbClr val="002060"/>
              </a:solidFill>
              <a:latin typeface="Arial" panose="020B0604020202020204" pitchFamily="34" charset="0"/>
              <a:cs typeface="Arial" panose="020B0604020202020204" pitchFamily="34" charset="0"/>
            </a:endParaRPr>
          </a:p>
          <a:p>
            <a:pPr marL="342900" indent="-342900" algn="just">
              <a:lnSpc>
                <a:spcPct val="107000"/>
              </a:lnSpc>
              <a:buFont typeface="+mj-lt"/>
              <a:buAutoNum type="arabicPeriod"/>
            </a:pPr>
            <a:r>
              <a:rPr lang="es-MX" sz="2400" dirty="0" smtClean="0">
                <a:solidFill>
                  <a:srgbClr val="002060"/>
                </a:solidFill>
                <a:latin typeface="Arial" panose="020B0604020202020204" pitchFamily="34" charset="0"/>
                <a:cs typeface="Arial" panose="020B0604020202020204" pitchFamily="34" charset="0"/>
              </a:rPr>
              <a:t>Recolección </a:t>
            </a:r>
            <a:r>
              <a:rPr lang="es-MX" sz="2400" dirty="0">
                <a:solidFill>
                  <a:srgbClr val="002060"/>
                </a:solidFill>
                <a:latin typeface="Arial" panose="020B0604020202020204" pitchFamily="34" charset="0"/>
                <a:cs typeface="Arial" panose="020B0604020202020204" pitchFamily="34" charset="0"/>
              </a:rPr>
              <a:t>de evidencia forense</a:t>
            </a:r>
            <a:endParaRPr lang="es-ES" sz="2400" dirty="0">
              <a:solidFill>
                <a:srgbClr val="002060"/>
              </a:solidFill>
              <a:latin typeface="Arial" panose="020B0604020202020204" pitchFamily="34" charset="0"/>
              <a:cs typeface="Arial" panose="020B0604020202020204" pitchFamily="34" charset="0"/>
            </a:endParaRPr>
          </a:p>
          <a:p>
            <a:pPr marL="342900" lvl="0" indent="-342900" algn="just">
              <a:lnSpc>
                <a:spcPct val="107000"/>
              </a:lnSpc>
              <a:spcAft>
                <a:spcPts val="0"/>
              </a:spcAft>
              <a:buFont typeface="+mj-lt"/>
              <a:buAutoNum type="arabicPeriod"/>
            </a:pPr>
            <a:r>
              <a:rPr lang="es-MX" sz="2400" dirty="0" smtClean="0">
                <a:solidFill>
                  <a:srgbClr val="002060"/>
                </a:solidFill>
                <a:latin typeface="Arial" panose="020B0604020202020204" pitchFamily="34" charset="0"/>
                <a:cs typeface="Arial" panose="020B0604020202020204" pitchFamily="34" charset="0"/>
              </a:rPr>
              <a:t>Articulación intersectorial</a:t>
            </a:r>
          </a:p>
          <a:p>
            <a:pPr marL="342900" lvl="0" indent="-342900" algn="just">
              <a:lnSpc>
                <a:spcPct val="107000"/>
              </a:lnSpc>
              <a:spcAft>
                <a:spcPts val="0"/>
              </a:spcAft>
              <a:buFont typeface="+mj-lt"/>
              <a:buAutoNum type="arabicPeriod"/>
            </a:pPr>
            <a:endParaRPr lang="es-ES" sz="16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07000"/>
              </a:lnSpc>
              <a:spcAft>
                <a:spcPts val="800"/>
              </a:spcAft>
            </a:pPr>
            <a:r>
              <a:rPr lang="es-MX" b="1" dirty="0">
                <a:solidFill>
                  <a:schemeClr val="accent5">
                    <a:lumMod val="50000"/>
                  </a:schemeClr>
                </a:solidFill>
                <a:latin typeface="Arial" panose="020B0604020202020204" pitchFamily="34" charset="0"/>
                <a:ea typeface="Calibri" panose="020F0502020204030204" pitchFamily="34" charset="0"/>
                <a:cs typeface="Times New Roman" panose="02020603050405020304" pitchFamily="18" charset="0"/>
              </a:rPr>
              <a:t> </a:t>
            </a:r>
            <a:endParaRPr lang="es-ES" sz="16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eriod"/>
            </a:pPr>
            <a:endParaRPr lang="es-ES" dirty="0">
              <a:solidFill>
                <a:schemeClr val="accent5">
                  <a:lumMod val="50000"/>
                </a:schemeClr>
              </a:solidFill>
            </a:endParaRPr>
          </a:p>
        </p:txBody>
      </p:sp>
    </p:spTree>
    <p:extLst>
      <p:ext uri="{BB962C8B-B14F-4D97-AF65-F5344CB8AC3E}">
        <p14:creationId xmlns:p14="http://schemas.microsoft.com/office/powerpoint/2010/main" val="3124148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205"/>
            <a:ext cx="12192000" cy="6858000"/>
          </a:xfrm>
          <a:prstGeom prst="rect">
            <a:avLst/>
          </a:prstGeom>
        </p:spPr>
      </p:pic>
      <p:sp>
        <p:nvSpPr>
          <p:cNvPr id="4" name="Título 9"/>
          <p:cNvSpPr>
            <a:spLocks noGrp="1"/>
          </p:cNvSpPr>
          <p:nvPr>
            <p:ph type="title"/>
          </p:nvPr>
        </p:nvSpPr>
        <p:spPr>
          <a:xfrm>
            <a:off x="905694" y="365795"/>
            <a:ext cx="10733856" cy="2160240"/>
          </a:xfrm>
        </p:spPr>
        <p:txBody>
          <a:bodyPr>
            <a:normAutofit fontScale="90000"/>
          </a:bodyPr>
          <a:lstStyle/>
          <a:p>
            <a:pPr lvl="0" algn="ctr"/>
            <a:r>
              <a:rPr lang="es-ES" dirty="0" smtClean="0"/>
              <a:t/>
            </a:r>
            <a:br>
              <a:rPr lang="es-ES" dirty="0" smtClean="0"/>
            </a:br>
            <a:r>
              <a:rPr lang="es-ES" dirty="0"/>
              <a:t/>
            </a:r>
            <a:br>
              <a:rPr lang="es-ES" dirty="0"/>
            </a:br>
            <a:r>
              <a:rPr lang="es-ES" dirty="0" smtClean="0"/>
              <a:t/>
            </a:r>
            <a:br>
              <a:rPr lang="es-ES" dirty="0" smtClean="0"/>
            </a:br>
            <a:r>
              <a:rPr lang="es-ES" dirty="0"/>
              <a:t/>
            </a:r>
            <a:br>
              <a:rPr lang="es-ES" dirty="0"/>
            </a:br>
            <a:r>
              <a:rPr lang="es-ES" dirty="0" smtClean="0"/>
              <a:t/>
            </a:r>
            <a:br>
              <a:rPr lang="es-ES" dirty="0" smtClean="0"/>
            </a:br>
            <a:r>
              <a:rPr lang="es-ES" b="1" dirty="0" smtClean="0">
                <a:solidFill>
                  <a:srgbClr val="002060"/>
                </a:solidFill>
                <a:latin typeface="Arial" panose="020B0604020202020204" pitchFamily="34" charset="0"/>
                <a:cs typeface="Arial" panose="020B0604020202020204" pitchFamily="34" charset="0"/>
              </a:rPr>
              <a:t>1. </a:t>
            </a:r>
            <a:r>
              <a:rPr lang="es-ES" b="1" dirty="0">
                <a:solidFill>
                  <a:srgbClr val="002060"/>
                </a:solidFill>
                <a:latin typeface="Arial" panose="020B0604020202020204" pitchFamily="34" charset="0"/>
                <a:cs typeface="Arial" panose="020B0604020202020204" pitchFamily="34" charset="0"/>
              </a:rPr>
              <a:t>T</a:t>
            </a:r>
            <a:r>
              <a:rPr lang="es-ES" b="1" dirty="0" smtClean="0">
                <a:solidFill>
                  <a:srgbClr val="002060"/>
                </a:solidFill>
                <a:latin typeface="Arial" panose="020B0604020202020204" pitchFamily="34" charset="0"/>
                <a:cs typeface="Arial" panose="020B0604020202020204" pitchFamily="34" charset="0"/>
              </a:rPr>
              <a:t>RIAGE</a:t>
            </a:r>
            <a:r>
              <a:rPr lang="es-ES" dirty="0" smtClean="0">
                <a:solidFill>
                  <a:srgbClr val="002060"/>
                </a:solidFill>
                <a:latin typeface="Arial" panose="020B0604020202020204" pitchFamily="34" charset="0"/>
                <a:cs typeface="Arial" panose="020B0604020202020204" pitchFamily="34" charset="0"/>
              </a:rPr>
              <a:t/>
            </a:r>
            <a:br>
              <a:rPr lang="es-ES" dirty="0" smtClean="0">
                <a:solidFill>
                  <a:srgbClr val="002060"/>
                </a:solidFill>
                <a:latin typeface="Arial" panose="020B0604020202020204" pitchFamily="34" charset="0"/>
                <a:cs typeface="Arial" panose="020B0604020202020204" pitchFamily="34" charset="0"/>
              </a:rPr>
            </a:br>
            <a:r>
              <a:rPr lang="es-MX" sz="3100" dirty="0" smtClean="0">
                <a:solidFill>
                  <a:srgbClr val="002060"/>
                </a:solidFill>
                <a:latin typeface="Arial" panose="020B0604020202020204" pitchFamily="34" charset="0"/>
                <a:cs typeface="Arial" panose="020B0604020202020204" pitchFamily="34" charset="0"/>
              </a:rPr>
              <a:t>Las </a:t>
            </a:r>
            <a:r>
              <a:rPr lang="es-MX" sz="3100" dirty="0">
                <a:solidFill>
                  <a:srgbClr val="002060"/>
                </a:solidFill>
                <a:latin typeface="Arial" panose="020B0604020202020204" pitchFamily="34" charset="0"/>
                <a:cs typeface="Arial" panose="020B0604020202020204" pitchFamily="34" charset="0"/>
              </a:rPr>
              <a:t>víctimas de agresiones por agentes químicos deben ser clasificadas como de MÁXIMA PRIORIDAD (triage I</a:t>
            </a:r>
            <a:r>
              <a:rPr lang="es-MX" sz="3100" dirty="0" smtClean="0">
                <a:solidFill>
                  <a:srgbClr val="002060"/>
                </a:solidFill>
                <a:latin typeface="Arial" panose="020B0604020202020204" pitchFamily="34" charset="0"/>
                <a:cs typeface="Arial" panose="020B0604020202020204" pitchFamily="34" charset="0"/>
              </a:rPr>
              <a:t>)</a:t>
            </a:r>
            <a:br>
              <a:rPr lang="es-MX" sz="3100" dirty="0" smtClean="0">
                <a:solidFill>
                  <a:srgbClr val="002060"/>
                </a:solidFill>
                <a:latin typeface="Arial" panose="020B0604020202020204" pitchFamily="34" charset="0"/>
                <a:cs typeface="Arial" panose="020B0604020202020204" pitchFamily="34" charset="0"/>
              </a:rPr>
            </a:br>
            <a:r>
              <a:rPr lang="es-MX" sz="3100" dirty="0">
                <a:solidFill>
                  <a:srgbClr val="002060"/>
                </a:solidFill>
                <a:latin typeface="Arial" panose="020B0604020202020204" pitchFamily="34" charset="0"/>
                <a:cs typeface="Arial" panose="020B0604020202020204" pitchFamily="34" charset="0"/>
              </a:rPr>
              <a:t/>
            </a:r>
            <a:br>
              <a:rPr lang="es-MX" sz="3100" dirty="0">
                <a:solidFill>
                  <a:srgbClr val="002060"/>
                </a:solidFill>
                <a:latin typeface="Arial" panose="020B0604020202020204" pitchFamily="34" charset="0"/>
                <a:cs typeface="Arial" panose="020B0604020202020204" pitchFamily="34" charset="0"/>
              </a:rPr>
            </a:br>
            <a:r>
              <a:rPr lang="es-MX" sz="3100" dirty="0" smtClean="0">
                <a:solidFill>
                  <a:schemeClr val="accent5">
                    <a:lumMod val="50000"/>
                  </a:schemeClr>
                </a:solidFill>
                <a:latin typeface="Arial" panose="020B0604020202020204" pitchFamily="34" charset="0"/>
                <a:cs typeface="Arial" panose="020B0604020202020204" pitchFamily="34" charset="0"/>
              </a:rPr>
              <a:t/>
            </a:r>
            <a:br>
              <a:rPr lang="es-MX" sz="3100" dirty="0" smtClean="0">
                <a:solidFill>
                  <a:schemeClr val="accent5">
                    <a:lumMod val="50000"/>
                  </a:schemeClr>
                </a:solidFill>
                <a:latin typeface="Arial" panose="020B0604020202020204" pitchFamily="34" charset="0"/>
                <a:cs typeface="Arial" panose="020B0604020202020204" pitchFamily="34" charset="0"/>
              </a:rPr>
            </a:br>
            <a:r>
              <a:rPr lang="es-MX" sz="3100" dirty="0">
                <a:solidFill>
                  <a:schemeClr val="accent5">
                    <a:lumMod val="50000"/>
                  </a:schemeClr>
                </a:solidFill>
              </a:rPr>
              <a:t/>
            </a:r>
            <a:br>
              <a:rPr lang="es-MX" sz="3100" dirty="0">
                <a:solidFill>
                  <a:schemeClr val="accent5">
                    <a:lumMod val="50000"/>
                  </a:schemeClr>
                </a:solidFill>
              </a:rPr>
            </a:br>
            <a:r>
              <a:rPr lang="es-MX" sz="3100" dirty="0" smtClean="0">
                <a:solidFill>
                  <a:schemeClr val="accent5">
                    <a:lumMod val="50000"/>
                  </a:schemeClr>
                </a:solidFill>
              </a:rPr>
              <a:t> </a:t>
            </a:r>
            <a:r>
              <a:rPr lang="es-ES" sz="3100" dirty="0">
                <a:solidFill>
                  <a:schemeClr val="accent5">
                    <a:lumMod val="50000"/>
                  </a:schemeClr>
                </a:solidFill>
              </a:rPr>
              <a:t/>
            </a:r>
            <a:br>
              <a:rPr lang="es-ES" sz="3100" dirty="0">
                <a:solidFill>
                  <a:schemeClr val="accent5">
                    <a:lumMod val="50000"/>
                  </a:schemeClr>
                </a:solidFill>
              </a:rPr>
            </a:br>
            <a:r>
              <a:rPr lang="es-ES" sz="3100" dirty="0" smtClean="0">
                <a:solidFill>
                  <a:schemeClr val="accent5">
                    <a:lumMod val="50000"/>
                  </a:schemeClr>
                </a:solidFill>
              </a:rPr>
              <a:t/>
            </a:r>
            <a:br>
              <a:rPr lang="es-ES" sz="3100" dirty="0" smtClean="0">
                <a:solidFill>
                  <a:schemeClr val="accent5">
                    <a:lumMod val="50000"/>
                  </a:schemeClr>
                </a:solidFill>
              </a:rPr>
            </a:br>
            <a:r>
              <a:rPr lang="es-ES" dirty="0" smtClean="0"/>
              <a:t> </a:t>
            </a:r>
            <a:endParaRPr lang="es-ES" dirty="0"/>
          </a:p>
        </p:txBody>
      </p:sp>
      <p:pic>
        <p:nvPicPr>
          <p:cNvPr id="3" name="Imagen 2"/>
          <p:cNvPicPr>
            <a:picLocks noChangeAspect="1"/>
          </p:cNvPicPr>
          <p:nvPr/>
        </p:nvPicPr>
        <p:blipFill>
          <a:blip r:embed="rId3"/>
          <a:stretch>
            <a:fillRect/>
          </a:stretch>
        </p:blipFill>
        <p:spPr>
          <a:xfrm>
            <a:off x="4291250" y="2681349"/>
            <a:ext cx="3962743" cy="2981202"/>
          </a:xfrm>
          <a:prstGeom prst="rect">
            <a:avLst/>
          </a:prstGeom>
        </p:spPr>
      </p:pic>
    </p:spTree>
    <p:extLst>
      <p:ext uri="{BB962C8B-B14F-4D97-AF65-F5344CB8AC3E}">
        <p14:creationId xmlns:p14="http://schemas.microsoft.com/office/powerpoint/2010/main" val="12961648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p:cNvSpPr txBox="1"/>
          <p:nvPr/>
        </p:nvSpPr>
        <p:spPr>
          <a:xfrm>
            <a:off x="695324" y="200026"/>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4" name="Rectángulo 3"/>
          <p:cNvSpPr/>
          <p:nvPr/>
        </p:nvSpPr>
        <p:spPr>
          <a:xfrm>
            <a:off x="2184709" y="349909"/>
            <a:ext cx="8136904" cy="5624745"/>
          </a:xfrm>
          <a:prstGeom prst="rect">
            <a:avLst/>
          </a:prstGeom>
        </p:spPr>
        <p:txBody>
          <a:bodyPr wrap="square">
            <a:spAutoFit/>
          </a:bodyPr>
          <a:lstStyle/>
          <a:p>
            <a:pPr lvl="0" algn="ctr">
              <a:lnSpc>
                <a:spcPct val="107000"/>
              </a:lnSpc>
              <a:spcAft>
                <a:spcPts val="0"/>
              </a:spcAft>
            </a:pPr>
            <a:r>
              <a:rPr lang="es-MX" sz="2400" b="1"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2. Evaluación </a:t>
            </a:r>
            <a:r>
              <a:rPr lang="es-MX" sz="2400" b="1" dirty="0">
                <a:solidFill>
                  <a:srgbClr val="002060"/>
                </a:solidFill>
                <a:latin typeface="Arial" panose="020B0604020202020204" pitchFamily="34" charset="0"/>
                <a:ea typeface="Calibri" panose="020F0502020204030204" pitchFamily="34" charset="0"/>
                <a:cs typeface="Times New Roman" panose="02020603050405020304" pitchFamily="18" charset="0"/>
              </a:rPr>
              <a:t>inicial. </a:t>
            </a:r>
            <a:endParaRPr lang="es-MX" sz="2400" b="1" dirty="0" smtClean="0">
              <a:solidFill>
                <a:srgbClr val="002060"/>
              </a:solidFill>
              <a:latin typeface="Arial" panose="020B060402020202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Al </a:t>
            </a: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llegar a urgencias, toda víctima de agresión por químicos debe evaluarse rápidamente siguiendo la secuencia ABCDE </a:t>
            </a:r>
            <a:endPar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endParaRPr lang="es-MX" sz="2400" dirty="0">
              <a:solidFill>
                <a:srgbClr val="0070C0"/>
              </a:solidFill>
              <a:latin typeface="Arial" panose="020B060402020202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es-MX" sz="2400"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	</a:t>
            </a: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A = (Vía aérea)</a:t>
            </a:r>
            <a:endParaRPr lang="es-ES" sz="20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07000"/>
              </a:lnSpc>
              <a:spcAft>
                <a:spcPts val="0"/>
              </a:spcAft>
            </a:pP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07000"/>
              </a:lnSpc>
              <a:spcAft>
                <a:spcPts val="0"/>
              </a:spcAft>
            </a:pP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	B </a:t>
            </a: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a:t>
            </a: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Respiración)</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07000"/>
              </a:lnSpc>
              <a:spcAft>
                <a:spcPts val="0"/>
              </a:spcAft>
            </a:pP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07000"/>
              </a:lnSpc>
              <a:spcAft>
                <a:spcPts val="0"/>
              </a:spcAft>
            </a:pP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	C </a:t>
            </a: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a:t>
            </a: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Circulación)</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07000"/>
              </a:lnSpc>
              <a:spcAft>
                <a:spcPts val="0"/>
              </a:spcAft>
            </a:pP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07000"/>
              </a:lnSpc>
              <a:spcAft>
                <a:spcPts val="0"/>
              </a:spcAft>
            </a:pP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	D </a:t>
            </a: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a:t>
            </a: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Déficit Neurológico)</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07000"/>
              </a:lnSpc>
              <a:spcAft>
                <a:spcPts val="0"/>
              </a:spcAft>
            </a:pP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	</a:t>
            </a: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endParaRPr lang="es-E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07000"/>
              </a:lnSpc>
              <a:spcAft>
                <a:spcPts val="800"/>
              </a:spcAft>
            </a:pP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	E </a:t>
            </a: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a:t>
            </a: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Exposición)</a:t>
            </a:r>
            <a:endParaRPr lang="es-ES" sz="2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62271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95324" y="200026"/>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4" name="4 Título"/>
          <p:cNvSpPr>
            <a:spLocks noGrp="1"/>
          </p:cNvSpPr>
          <p:nvPr>
            <p:ph type="title"/>
          </p:nvPr>
        </p:nvSpPr>
        <p:spPr>
          <a:xfrm>
            <a:off x="685798" y="-95248"/>
            <a:ext cx="10648951" cy="6624736"/>
          </a:xfrm>
        </p:spPr>
        <p:txBody>
          <a:bodyPr>
            <a:normAutofit fontScale="90000"/>
          </a:bodyPr>
          <a:lstStyle/>
          <a:p>
            <a:pPr marL="342900" indent="-342900">
              <a:buFont typeface="Wingdings" panose="05000000000000000000" pitchFamily="2" charset="2"/>
              <a:buChar char="§"/>
            </a:pPr>
            <a:r>
              <a:rPr lang="es-CO" sz="2200" b="1" dirty="0" smtClean="0">
                <a:effectLst>
                  <a:outerShdw blurRad="38100" dist="38100" dir="2700000" algn="tl">
                    <a:srgbClr val="000000">
                      <a:alpha val="43137"/>
                    </a:srgbClr>
                  </a:outerShdw>
                </a:effectLst>
                <a:latin typeface="Century Gothic" panose="020B0502020202020204" pitchFamily="34" charset="0"/>
              </a:rPr>
              <a:t> </a:t>
            </a:r>
            <a:br>
              <a:rPr lang="es-CO" sz="2200" b="1" dirty="0" smtClean="0">
                <a:effectLst>
                  <a:outerShdw blurRad="38100" dist="38100" dir="2700000" algn="tl">
                    <a:srgbClr val="000000">
                      <a:alpha val="43137"/>
                    </a:srgbClr>
                  </a:outerShdw>
                </a:effectLst>
                <a:latin typeface="Century Gothic" panose="020B0502020202020204" pitchFamily="34" charset="0"/>
              </a:rPr>
            </a:br>
            <a:r>
              <a:rPr lang="es-CO" sz="2200" b="1" dirty="0">
                <a:effectLst>
                  <a:outerShdw blurRad="38100" dist="38100" dir="2700000" algn="tl">
                    <a:srgbClr val="000000">
                      <a:alpha val="43137"/>
                    </a:srgbClr>
                  </a:outerShdw>
                </a:effectLst>
                <a:latin typeface="Century Gothic" panose="020B0502020202020204" pitchFamily="34" charset="0"/>
              </a:rPr>
              <a:t/>
            </a:r>
            <a:br>
              <a:rPr lang="es-CO" sz="2200" b="1" dirty="0">
                <a:effectLst>
                  <a:outerShdw blurRad="38100" dist="38100" dir="2700000" algn="tl">
                    <a:srgbClr val="000000">
                      <a:alpha val="43137"/>
                    </a:srgbClr>
                  </a:outerShdw>
                </a:effectLst>
                <a:latin typeface="Century Gothic" panose="020B0502020202020204" pitchFamily="34" charset="0"/>
              </a:rPr>
            </a:br>
            <a:r>
              <a:rPr lang="es-CO" sz="2200" b="1" dirty="0" smtClean="0">
                <a:effectLst>
                  <a:outerShdw blurRad="38100" dist="38100" dir="2700000" algn="tl">
                    <a:srgbClr val="000000">
                      <a:alpha val="43137"/>
                    </a:srgbClr>
                  </a:outerShdw>
                </a:effectLst>
                <a:latin typeface="Century Gothic" panose="020B0502020202020204" pitchFamily="34" charset="0"/>
              </a:rPr>
              <a:t/>
            </a:r>
            <a:br>
              <a:rPr lang="es-CO" sz="2200" b="1" dirty="0" smtClean="0">
                <a:effectLst>
                  <a:outerShdw blurRad="38100" dist="38100" dir="2700000" algn="tl">
                    <a:srgbClr val="000000">
                      <a:alpha val="43137"/>
                    </a:srgbClr>
                  </a:outerShdw>
                </a:effectLst>
                <a:latin typeface="Century Gothic" panose="020B0502020202020204" pitchFamily="34" charset="0"/>
              </a:rPr>
            </a:br>
            <a:r>
              <a:rPr lang="es-CO" sz="2200" b="1" dirty="0">
                <a:effectLst>
                  <a:outerShdw blurRad="38100" dist="38100" dir="2700000" algn="tl">
                    <a:srgbClr val="000000">
                      <a:alpha val="43137"/>
                    </a:srgbClr>
                  </a:outerShdw>
                </a:effectLst>
                <a:latin typeface="Century Gothic" panose="020B0502020202020204" pitchFamily="34" charset="0"/>
              </a:rPr>
              <a:t/>
            </a:r>
            <a:br>
              <a:rPr lang="es-CO" sz="2200" b="1" dirty="0">
                <a:effectLst>
                  <a:outerShdw blurRad="38100" dist="38100" dir="2700000" algn="tl">
                    <a:srgbClr val="000000">
                      <a:alpha val="43137"/>
                    </a:srgbClr>
                  </a:outerShdw>
                </a:effectLst>
                <a:latin typeface="Century Gothic" panose="020B0502020202020204" pitchFamily="34" charset="0"/>
              </a:rPr>
            </a:br>
            <a:r>
              <a:rPr lang="es-CO" sz="2200" b="1" dirty="0" smtClean="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3. </a:t>
            </a:r>
            <a:r>
              <a:rPr lang="es-MX" sz="2200" b="1" dirty="0" smtClean="0">
                <a:solidFill>
                  <a:srgbClr val="002060"/>
                </a:solidFill>
                <a:latin typeface="Arial" panose="020B0604020202020204" pitchFamily="34" charset="0"/>
                <a:cs typeface="Arial" panose="020B0604020202020204" pitchFamily="34" charset="0"/>
              </a:rPr>
              <a:t> IRRIGACIÓN, LAVADO Y CURACIÓN INICIAL</a:t>
            </a:r>
            <a:br>
              <a:rPr lang="es-MX" sz="2200" b="1" dirty="0" smtClean="0">
                <a:solidFill>
                  <a:srgbClr val="002060"/>
                </a:solidFill>
                <a:latin typeface="Arial" panose="020B0604020202020204" pitchFamily="34" charset="0"/>
                <a:cs typeface="Arial" panose="020B0604020202020204" pitchFamily="34" charset="0"/>
              </a:rPr>
            </a:br>
            <a:r>
              <a:rPr lang="es-ES" sz="2200" dirty="0">
                <a:solidFill>
                  <a:srgbClr val="002060"/>
                </a:solidFill>
                <a:latin typeface="Arial" panose="020B0604020202020204" pitchFamily="34" charset="0"/>
                <a:cs typeface="Arial" panose="020B0604020202020204" pitchFamily="34" charset="0"/>
              </a:rPr>
              <a:t/>
            </a:r>
            <a:br>
              <a:rPr lang="es-ES" sz="2200" dirty="0">
                <a:solidFill>
                  <a:srgbClr val="002060"/>
                </a:solidFill>
                <a:latin typeface="Arial" panose="020B0604020202020204" pitchFamily="34" charset="0"/>
                <a:cs typeface="Arial" panose="020B0604020202020204" pitchFamily="34" charset="0"/>
              </a:rPr>
            </a:br>
            <a:r>
              <a:rPr lang="es-ES" sz="2200" dirty="0">
                <a:solidFill>
                  <a:srgbClr val="002060"/>
                </a:solidFill>
                <a:latin typeface="Arial" panose="020B0604020202020204" pitchFamily="34" charset="0"/>
                <a:cs typeface="Arial" panose="020B0604020202020204" pitchFamily="34" charset="0"/>
              </a:rPr>
              <a:t>*</a:t>
            </a:r>
            <a:r>
              <a:rPr lang="es-MX" sz="2200" dirty="0" smtClean="0">
                <a:solidFill>
                  <a:srgbClr val="002060"/>
                </a:solidFill>
                <a:latin typeface="Arial" panose="020B0604020202020204" pitchFamily="34" charset="0"/>
                <a:cs typeface="Arial" panose="020B0604020202020204" pitchFamily="34" charset="0"/>
              </a:rPr>
              <a:t>El </a:t>
            </a:r>
            <a:r>
              <a:rPr lang="es-MX" sz="2200" dirty="0">
                <a:solidFill>
                  <a:srgbClr val="002060"/>
                </a:solidFill>
                <a:latin typeface="Arial" panose="020B0604020202020204" pitchFamily="34" charset="0"/>
                <a:cs typeface="Arial" panose="020B0604020202020204" pitchFamily="34" charset="0"/>
              </a:rPr>
              <a:t>lavado debe </a:t>
            </a:r>
            <a:r>
              <a:rPr lang="es-MX" sz="2200" dirty="0" smtClean="0">
                <a:solidFill>
                  <a:srgbClr val="002060"/>
                </a:solidFill>
                <a:latin typeface="Arial" panose="020B0604020202020204" pitchFamily="34" charset="0"/>
                <a:cs typeface="Arial" panose="020B0604020202020204" pitchFamily="34" charset="0"/>
              </a:rPr>
              <a:t>realizarse, </a:t>
            </a:r>
            <a:r>
              <a:rPr lang="es-MX" sz="2200" dirty="0">
                <a:solidFill>
                  <a:srgbClr val="002060"/>
                </a:solidFill>
                <a:latin typeface="Arial" panose="020B0604020202020204" pitchFamily="34" charset="0"/>
                <a:cs typeface="Arial" panose="020B0604020202020204" pitchFamily="34" charset="0"/>
              </a:rPr>
              <a:t>independientemente de si se le llevó a cabo en el lugar de la agresión, con el fin de continuar la remoción del agente químico</a:t>
            </a:r>
            <a:r>
              <a:rPr lang="es-MX" sz="2200" dirty="0" smtClean="0">
                <a:solidFill>
                  <a:srgbClr val="002060"/>
                </a:solidFill>
                <a:latin typeface="Arial" panose="020B0604020202020204" pitchFamily="34" charset="0"/>
                <a:cs typeface="Arial" panose="020B0604020202020204" pitchFamily="34" charset="0"/>
              </a:rPr>
              <a:t>.</a:t>
            </a:r>
            <a:br>
              <a:rPr lang="es-MX" sz="2200" dirty="0" smtClean="0">
                <a:solidFill>
                  <a:srgbClr val="002060"/>
                </a:solidFill>
                <a:latin typeface="Arial" panose="020B0604020202020204" pitchFamily="34" charset="0"/>
                <a:cs typeface="Arial" panose="020B0604020202020204" pitchFamily="34" charset="0"/>
              </a:rPr>
            </a:br>
            <a:r>
              <a:rPr lang="es-MX" sz="2200" dirty="0" smtClean="0">
                <a:solidFill>
                  <a:srgbClr val="002060"/>
                </a:solidFill>
                <a:latin typeface="Arial" panose="020B0604020202020204" pitchFamily="34" charset="0"/>
                <a:cs typeface="Arial" panose="020B0604020202020204" pitchFamily="34" charset="0"/>
              </a:rPr>
              <a:t/>
            </a:r>
            <a:br>
              <a:rPr lang="es-MX" sz="2200" dirty="0" smtClean="0">
                <a:solidFill>
                  <a:srgbClr val="002060"/>
                </a:solidFill>
                <a:latin typeface="Arial" panose="020B0604020202020204" pitchFamily="34" charset="0"/>
                <a:cs typeface="Arial" panose="020B0604020202020204" pitchFamily="34" charset="0"/>
              </a:rPr>
            </a:br>
            <a:r>
              <a:rPr lang="es-MX" sz="2200" dirty="0" smtClean="0">
                <a:solidFill>
                  <a:srgbClr val="002060"/>
                </a:solidFill>
                <a:latin typeface="Arial" panose="020B0604020202020204" pitchFamily="34" charset="0"/>
                <a:cs typeface="Arial" panose="020B0604020202020204" pitchFamily="34" charset="0"/>
              </a:rPr>
              <a:t>*El </a:t>
            </a:r>
            <a:r>
              <a:rPr lang="es-MX" sz="2200" dirty="0">
                <a:solidFill>
                  <a:srgbClr val="002060"/>
                </a:solidFill>
                <a:latin typeface="Arial" panose="020B0604020202020204" pitchFamily="34" charset="0"/>
                <a:cs typeface="Arial" panose="020B0604020202020204" pitchFamily="34" charset="0"/>
              </a:rPr>
              <a:t>lavado debe ser realizado en un lugar con temperatura ambiente controlada (puertas y ventanas cerradas), utilizando agua a temperatura corporal y protegiendo su intimidad de la mirada de </a:t>
            </a:r>
            <a:r>
              <a:rPr lang="es-MX" sz="2200" dirty="0" smtClean="0">
                <a:solidFill>
                  <a:srgbClr val="002060"/>
                </a:solidFill>
                <a:latin typeface="Arial" panose="020B0604020202020204" pitchFamily="34" charset="0"/>
                <a:cs typeface="Arial" panose="020B0604020202020204" pitchFamily="34" charset="0"/>
              </a:rPr>
              <a:t>personas.</a:t>
            </a:r>
            <a:br>
              <a:rPr lang="es-MX" sz="2200" dirty="0" smtClean="0">
                <a:solidFill>
                  <a:srgbClr val="002060"/>
                </a:solidFill>
                <a:latin typeface="Arial" panose="020B0604020202020204" pitchFamily="34" charset="0"/>
                <a:cs typeface="Arial" panose="020B0604020202020204" pitchFamily="34" charset="0"/>
              </a:rPr>
            </a:br>
            <a:r>
              <a:rPr lang="es-MX" sz="2200" dirty="0" smtClean="0">
                <a:solidFill>
                  <a:srgbClr val="002060"/>
                </a:solidFill>
                <a:latin typeface="Arial" panose="020B0604020202020204" pitchFamily="34" charset="0"/>
                <a:cs typeface="Arial" panose="020B0604020202020204" pitchFamily="34" charset="0"/>
              </a:rPr>
              <a:t/>
            </a:r>
            <a:br>
              <a:rPr lang="es-MX" sz="2200" dirty="0" smtClean="0">
                <a:solidFill>
                  <a:srgbClr val="002060"/>
                </a:solidFill>
                <a:latin typeface="Arial" panose="020B0604020202020204" pitchFamily="34" charset="0"/>
                <a:cs typeface="Arial" panose="020B0604020202020204" pitchFamily="34" charset="0"/>
              </a:rPr>
            </a:br>
            <a:r>
              <a:rPr lang="es-MX" sz="2200" dirty="0">
                <a:solidFill>
                  <a:srgbClr val="002060"/>
                </a:solidFill>
                <a:latin typeface="Arial" panose="020B0604020202020204" pitchFamily="34" charset="0"/>
                <a:cs typeface="Arial" panose="020B0604020202020204" pitchFamily="34" charset="0"/>
              </a:rPr>
              <a:t>*</a:t>
            </a:r>
            <a:r>
              <a:rPr lang="es-MX" sz="2200" dirty="0" smtClean="0">
                <a:solidFill>
                  <a:srgbClr val="002060"/>
                </a:solidFill>
                <a:latin typeface="Arial" panose="020B0604020202020204" pitchFamily="34" charset="0"/>
                <a:cs typeface="Arial" panose="020B0604020202020204" pitchFamily="34" charset="0"/>
              </a:rPr>
              <a:t>Utilizar </a:t>
            </a:r>
            <a:r>
              <a:rPr lang="es-MX" sz="2200" dirty="0">
                <a:solidFill>
                  <a:srgbClr val="002060"/>
                </a:solidFill>
                <a:latin typeface="Arial" panose="020B0604020202020204" pitchFamily="34" charset="0"/>
                <a:cs typeface="Arial" panose="020B0604020202020204" pitchFamily="34" charset="0"/>
              </a:rPr>
              <a:t>jabón </a:t>
            </a:r>
            <a:r>
              <a:rPr lang="es-MX" sz="2200" dirty="0" smtClean="0">
                <a:solidFill>
                  <a:srgbClr val="002060"/>
                </a:solidFill>
                <a:latin typeface="Arial" panose="020B0604020202020204" pitchFamily="34" charset="0"/>
                <a:cs typeface="Arial" panose="020B0604020202020204" pitchFamily="34" charset="0"/>
              </a:rPr>
              <a:t>adecuado,  </a:t>
            </a:r>
            <a:r>
              <a:rPr lang="es-MX" sz="2200" dirty="0">
                <a:solidFill>
                  <a:srgbClr val="002060"/>
                </a:solidFill>
                <a:latin typeface="Arial" panose="020B0604020202020204" pitchFamily="34" charset="0"/>
                <a:cs typeface="Arial" panose="020B0604020202020204" pitchFamily="34" charset="0"/>
              </a:rPr>
              <a:t>Clorhexidina en solución acuosa al </a:t>
            </a:r>
            <a:r>
              <a:rPr lang="es-MX" sz="2200" dirty="0" smtClean="0">
                <a:solidFill>
                  <a:srgbClr val="002060"/>
                </a:solidFill>
                <a:latin typeface="Arial" panose="020B0604020202020204" pitchFamily="34" charset="0"/>
                <a:cs typeface="Arial" panose="020B0604020202020204" pitchFamily="34" charset="0"/>
              </a:rPr>
              <a:t>0.2%     No </a:t>
            </a:r>
            <a:r>
              <a:rPr lang="es-MX" sz="2200" dirty="0">
                <a:solidFill>
                  <a:srgbClr val="002060"/>
                </a:solidFill>
                <a:latin typeface="Arial" panose="020B0604020202020204" pitchFamily="34" charset="0"/>
                <a:cs typeface="Arial" panose="020B0604020202020204" pitchFamily="34" charset="0"/>
              </a:rPr>
              <a:t>utilice jabón con yodopovidona</a:t>
            </a:r>
            <a:r>
              <a:rPr lang="es-MX" sz="2200" dirty="0" smtClean="0">
                <a:solidFill>
                  <a:srgbClr val="002060"/>
                </a:solidFill>
                <a:latin typeface="Arial" panose="020B0604020202020204" pitchFamily="34" charset="0"/>
                <a:cs typeface="Arial" panose="020B0604020202020204" pitchFamily="34" charset="0"/>
              </a:rPr>
              <a:t>.</a:t>
            </a:r>
            <a:br>
              <a:rPr lang="es-MX" sz="2200" dirty="0" smtClean="0">
                <a:solidFill>
                  <a:srgbClr val="002060"/>
                </a:solidFill>
                <a:latin typeface="Arial" panose="020B0604020202020204" pitchFamily="34" charset="0"/>
                <a:cs typeface="Arial" panose="020B0604020202020204" pitchFamily="34" charset="0"/>
              </a:rPr>
            </a:br>
            <a:r>
              <a:rPr lang="es-MX" sz="2200" dirty="0" smtClean="0">
                <a:solidFill>
                  <a:srgbClr val="002060"/>
                </a:solidFill>
                <a:latin typeface="Arial" panose="020B0604020202020204" pitchFamily="34" charset="0"/>
                <a:cs typeface="Arial" panose="020B0604020202020204" pitchFamily="34" charset="0"/>
              </a:rPr>
              <a:t/>
            </a:r>
            <a:br>
              <a:rPr lang="es-MX" sz="2200" dirty="0" smtClean="0">
                <a:solidFill>
                  <a:srgbClr val="002060"/>
                </a:solidFill>
                <a:latin typeface="Arial" panose="020B0604020202020204" pitchFamily="34" charset="0"/>
                <a:cs typeface="Arial" panose="020B0604020202020204" pitchFamily="34" charset="0"/>
              </a:rPr>
            </a:br>
            <a:r>
              <a:rPr lang="es-MX" sz="2200" dirty="0">
                <a:solidFill>
                  <a:srgbClr val="002060"/>
                </a:solidFill>
                <a:latin typeface="Arial" panose="020B0604020202020204" pitchFamily="34" charset="0"/>
                <a:cs typeface="Arial" panose="020B0604020202020204" pitchFamily="34" charset="0"/>
              </a:rPr>
              <a:t>*</a:t>
            </a:r>
            <a:r>
              <a:rPr lang="es-MX" sz="2200" dirty="0" smtClean="0">
                <a:solidFill>
                  <a:srgbClr val="002060"/>
                </a:solidFill>
                <a:latin typeface="Arial" panose="020B0604020202020204" pitchFamily="34" charset="0"/>
                <a:cs typeface="Arial" panose="020B0604020202020204" pitchFamily="34" charset="0"/>
              </a:rPr>
              <a:t>Monitorizar </a:t>
            </a:r>
            <a:r>
              <a:rPr lang="es-MX" sz="2200" dirty="0">
                <a:solidFill>
                  <a:srgbClr val="002060"/>
                </a:solidFill>
                <a:latin typeface="Arial" panose="020B0604020202020204" pitchFamily="34" charset="0"/>
                <a:cs typeface="Arial" panose="020B0604020202020204" pitchFamily="34" charset="0"/>
              </a:rPr>
              <a:t>acidez de las áreas </a:t>
            </a:r>
            <a:r>
              <a:rPr lang="es-MX" sz="2200" dirty="0" smtClean="0">
                <a:solidFill>
                  <a:srgbClr val="002060"/>
                </a:solidFill>
                <a:latin typeface="Arial" panose="020B0604020202020204" pitchFamily="34" charset="0"/>
                <a:cs typeface="Arial" panose="020B0604020202020204" pitchFamily="34" charset="0"/>
              </a:rPr>
              <a:t>quemadas: debe contarse con tirillas de pH con el fin de evaluar hasta qué momento se continúa con el lavado (lograr un pH neutro).</a:t>
            </a:r>
            <a:br>
              <a:rPr lang="es-MX" sz="2200" dirty="0" smtClean="0">
                <a:solidFill>
                  <a:srgbClr val="002060"/>
                </a:solidFill>
                <a:latin typeface="Arial" panose="020B0604020202020204" pitchFamily="34" charset="0"/>
                <a:cs typeface="Arial" panose="020B0604020202020204" pitchFamily="34" charset="0"/>
              </a:rPr>
            </a:br>
            <a:r>
              <a:rPr lang="es-ES" sz="2200" dirty="0" smtClean="0">
                <a:solidFill>
                  <a:srgbClr val="002060"/>
                </a:solidFill>
                <a:latin typeface="Arial" panose="020B0604020202020204" pitchFamily="34" charset="0"/>
                <a:cs typeface="Arial" panose="020B0604020202020204" pitchFamily="34" charset="0"/>
              </a:rPr>
              <a:t/>
            </a:r>
            <a:br>
              <a:rPr lang="es-ES" sz="2200" dirty="0" smtClean="0">
                <a:solidFill>
                  <a:srgbClr val="002060"/>
                </a:solidFill>
                <a:latin typeface="Arial" panose="020B0604020202020204" pitchFamily="34" charset="0"/>
                <a:cs typeface="Arial" panose="020B0604020202020204" pitchFamily="34" charset="0"/>
              </a:rPr>
            </a:br>
            <a:r>
              <a:rPr lang="es-ES" sz="2200" dirty="0">
                <a:solidFill>
                  <a:srgbClr val="002060"/>
                </a:solidFill>
                <a:latin typeface="Arial" panose="020B0604020202020204" pitchFamily="34" charset="0"/>
                <a:cs typeface="Arial" panose="020B0604020202020204" pitchFamily="34" charset="0"/>
              </a:rPr>
              <a:t>*</a:t>
            </a:r>
            <a:r>
              <a:rPr lang="es-MX" sz="2200" dirty="0" smtClean="0">
                <a:solidFill>
                  <a:srgbClr val="002060"/>
                </a:solidFill>
                <a:latin typeface="Arial" panose="020B0604020202020204" pitchFamily="34" charset="0"/>
                <a:cs typeface="Arial" panose="020B0604020202020204" pitchFamily="34" charset="0"/>
              </a:rPr>
              <a:t>Utilizar </a:t>
            </a:r>
            <a:r>
              <a:rPr lang="es-MX" sz="2200" dirty="0">
                <a:solidFill>
                  <a:srgbClr val="002060"/>
                </a:solidFill>
                <a:latin typeface="Arial" panose="020B0604020202020204" pitchFamily="34" charset="0"/>
                <a:cs typeface="Arial" panose="020B0604020202020204" pitchFamily="34" charset="0"/>
              </a:rPr>
              <a:t>el equipo adecuado. </a:t>
            </a:r>
            <a:r>
              <a:rPr lang="es-MX" sz="2200" dirty="0" smtClean="0">
                <a:solidFill>
                  <a:srgbClr val="002060"/>
                </a:solidFill>
                <a:latin typeface="Arial" panose="020B0604020202020204" pitchFamily="34" charset="0"/>
                <a:cs typeface="Arial" panose="020B0604020202020204" pitchFamily="34" charset="0"/>
              </a:rPr>
              <a:t/>
            </a:r>
            <a:br>
              <a:rPr lang="es-MX" sz="2200" dirty="0" smtClean="0">
                <a:solidFill>
                  <a:srgbClr val="002060"/>
                </a:solidFill>
                <a:latin typeface="Arial" panose="020B0604020202020204" pitchFamily="34" charset="0"/>
                <a:cs typeface="Arial" panose="020B0604020202020204" pitchFamily="34" charset="0"/>
              </a:rPr>
            </a:br>
            <a:r>
              <a:rPr lang="es-MX" sz="2000" dirty="0">
                <a:solidFill>
                  <a:srgbClr val="002060"/>
                </a:solidFill>
                <a:latin typeface="Arial" panose="020B0604020202020204" pitchFamily="34" charset="0"/>
                <a:cs typeface="Arial" panose="020B0604020202020204" pitchFamily="34" charset="0"/>
              </a:rPr>
              <a:t/>
            </a:r>
            <a:br>
              <a:rPr lang="es-MX" sz="2000" dirty="0">
                <a:solidFill>
                  <a:srgbClr val="002060"/>
                </a:solidFill>
                <a:latin typeface="Arial" panose="020B0604020202020204" pitchFamily="34" charset="0"/>
                <a:cs typeface="Arial" panose="020B0604020202020204" pitchFamily="34" charset="0"/>
              </a:rPr>
            </a:br>
            <a:r>
              <a:rPr lang="es-MX" sz="2000" dirty="0" smtClean="0"/>
              <a:t/>
            </a:r>
            <a:br>
              <a:rPr lang="es-MX" sz="2000" dirty="0" smtClean="0"/>
            </a:br>
            <a:r>
              <a:rPr lang="es-MX" sz="2000" dirty="0"/>
              <a:t/>
            </a:r>
            <a:br>
              <a:rPr lang="es-MX" sz="2000" dirty="0"/>
            </a:br>
            <a:r>
              <a:rPr lang="es-MX" sz="2000" dirty="0" smtClean="0"/>
              <a:t/>
            </a:r>
            <a:br>
              <a:rPr lang="es-MX" sz="2000" dirty="0" smtClean="0"/>
            </a:br>
            <a:r>
              <a:rPr lang="es-MX" sz="2000" dirty="0"/>
              <a:t/>
            </a:r>
            <a:br>
              <a:rPr lang="es-MX" sz="2000" dirty="0"/>
            </a:br>
            <a:endParaRPr lang="es-CO" sz="3200" b="1" dirty="0">
              <a:effectLst>
                <a:outerShdw blurRad="38100" dist="38100" dir="2700000" algn="tl">
                  <a:srgbClr val="000000">
                    <a:alpha val="43137"/>
                  </a:srgbClr>
                </a:outerShdw>
              </a:effectLst>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6200775" y="4531479"/>
            <a:ext cx="4210050" cy="2283416"/>
          </a:xfrm>
          <a:prstGeom prst="rect">
            <a:avLst/>
          </a:prstGeom>
        </p:spPr>
      </p:pic>
    </p:spTree>
    <p:extLst>
      <p:ext uri="{BB962C8B-B14F-4D97-AF65-F5344CB8AC3E}">
        <p14:creationId xmlns:p14="http://schemas.microsoft.com/office/powerpoint/2010/main" val="1047213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Imagen 2"/>
          <p:cNvPicPr>
            <a:picLocks noChangeAspect="1"/>
          </p:cNvPicPr>
          <p:nvPr/>
        </p:nvPicPr>
        <p:blipFill>
          <a:blip r:embed="rId3"/>
          <a:stretch>
            <a:fillRect/>
          </a:stretch>
        </p:blipFill>
        <p:spPr>
          <a:xfrm>
            <a:off x="7186293" y="1076123"/>
            <a:ext cx="4358007" cy="4366973"/>
          </a:xfrm>
          <a:prstGeom prst="rect">
            <a:avLst/>
          </a:prstGeom>
        </p:spPr>
      </p:pic>
      <p:sp>
        <p:nvSpPr>
          <p:cNvPr id="6" name="CuadroTexto 5"/>
          <p:cNvSpPr txBox="1"/>
          <p:nvPr/>
        </p:nvSpPr>
        <p:spPr>
          <a:xfrm>
            <a:off x="1259522" y="1074509"/>
            <a:ext cx="5600700" cy="4708981"/>
          </a:xfrm>
          <a:prstGeom prst="rect">
            <a:avLst/>
          </a:prstGeom>
          <a:noFill/>
        </p:spPr>
        <p:txBody>
          <a:bodyPr wrap="square" rtlCol="0">
            <a:spAutoFit/>
          </a:bodyPr>
          <a:lstStyle/>
          <a:p>
            <a:pPr algn="just"/>
            <a:r>
              <a:rPr lang="es-CO" sz="2000" b="1" dirty="0" smtClean="0">
                <a:solidFill>
                  <a:srgbClr val="002060"/>
                </a:solidFill>
                <a:latin typeface="Arial" panose="020B0604020202020204" pitchFamily="34" charset="0"/>
                <a:cs typeface="Arial" panose="020B0604020202020204" pitchFamily="34" charset="0"/>
              </a:rPr>
              <a:t>4. MANEJO DE QUEMADURA EN OJOS</a:t>
            </a:r>
            <a:r>
              <a:rPr lang="es-CO" sz="2000" dirty="0" smtClean="0">
                <a:solidFill>
                  <a:srgbClr val="002060"/>
                </a:solidFill>
                <a:latin typeface="Arial" panose="020B0604020202020204" pitchFamily="34" charset="0"/>
                <a:cs typeface="Arial" panose="020B0604020202020204" pitchFamily="34" charset="0"/>
              </a:rPr>
              <a:t>  </a:t>
            </a:r>
            <a:r>
              <a:rPr lang="es-CO" sz="2000" dirty="0">
                <a:solidFill>
                  <a:srgbClr val="002060"/>
                </a:solidFill>
                <a:latin typeface="Arial" panose="020B0604020202020204" pitchFamily="34" charset="0"/>
                <a:cs typeface="Arial" panose="020B0604020202020204" pitchFamily="34" charset="0"/>
              </a:rPr>
              <a:t/>
            </a:r>
            <a:br>
              <a:rPr lang="es-CO" sz="2000" dirty="0">
                <a:solidFill>
                  <a:srgbClr val="002060"/>
                </a:solidFill>
                <a:latin typeface="Arial" panose="020B0604020202020204" pitchFamily="34" charset="0"/>
                <a:cs typeface="Arial" panose="020B0604020202020204" pitchFamily="34" charset="0"/>
              </a:rPr>
            </a:br>
            <a:r>
              <a:rPr lang="es-CO" sz="2000" dirty="0">
                <a:solidFill>
                  <a:srgbClr val="002060"/>
                </a:solidFill>
                <a:latin typeface="Arial" panose="020B0604020202020204" pitchFamily="34" charset="0"/>
                <a:cs typeface="Arial" panose="020B0604020202020204" pitchFamily="34" charset="0"/>
              </a:rPr>
              <a:t> </a:t>
            </a:r>
            <a:br>
              <a:rPr lang="es-CO" sz="2000" dirty="0">
                <a:solidFill>
                  <a:srgbClr val="002060"/>
                </a:solidFill>
                <a:latin typeface="Arial" panose="020B0604020202020204" pitchFamily="34" charset="0"/>
                <a:cs typeface="Arial" panose="020B0604020202020204" pitchFamily="34" charset="0"/>
              </a:rPr>
            </a:br>
            <a:r>
              <a:rPr lang="es-CO" sz="2000" dirty="0">
                <a:solidFill>
                  <a:srgbClr val="002060"/>
                </a:solidFill>
                <a:latin typeface="Arial" panose="020B0604020202020204" pitchFamily="34" charset="0"/>
                <a:cs typeface="Arial" panose="020B0604020202020204" pitchFamily="34" charset="0"/>
              </a:rPr>
              <a:t>Las agresiones por agentes químicos suelen dirigirse hacia la cara afectando con frecuencia los ojos (30-50%) El manejo ocular debe iniciarse en el lugar de la agresión y continuarse en urgencias mediante irrigación continua con Lactato de </a:t>
            </a:r>
            <a:r>
              <a:rPr lang="es-CO" sz="2000" dirty="0" err="1">
                <a:solidFill>
                  <a:srgbClr val="002060"/>
                </a:solidFill>
                <a:latin typeface="Arial" panose="020B0604020202020204" pitchFamily="34" charset="0"/>
                <a:cs typeface="Arial" panose="020B0604020202020204" pitchFamily="34" charset="0"/>
              </a:rPr>
              <a:t>Ringer</a:t>
            </a:r>
            <a:r>
              <a:rPr lang="es-CO" sz="2000" dirty="0">
                <a:solidFill>
                  <a:srgbClr val="002060"/>
                </a:solidFill>
                <a:latin typeface="Arial" panose="020B0604020202020204" pitchFamily="34" charset="0"/>
                <a:cs typeface="Arial" panose="020B0604020202020204" pitchFamily="34" charset="0"/>
              </a:rPr>
              <a:t> por periodos de 30 minutos hasta utilizar 2 litros, evaluando la acidez ocular entre cada irrigación con una cinta de pH</a:t>
            </a:r>
            <a:r>
              <a:rPr lang="es-CO" sz="2000" dirty="0" smtClean="0">
                <a:solidFill>
                  <a:srgbClr val="002060"/>
                </a:solidFill>
                <a:latin typeface="Arial" panose="020B0604020202020204" pitchFamily="34" charset="0"/>
                <a:cs typeface="Arial" panose="020B0604020202020204" pitchFamily="34" charset="0"/>
              </a:rPr>
              <a:t>.</a:t>
            </a:r>
          </a:p>
          <a:p>
            <a:pPr algn="just"/>
            <a:r>
              <a:rPr lang="es-CO" sz="2000" dirty="0" smtClean="0">
                <a:solidFill>
                  <a:srgbClr val="002060"/>
                </a:solidFill>
                <a:latin typeface="Arial" panose="020B0604020202020204" pitchFamily="34" charset="0"/>
                <a:cs typeface="Arial" panose="020B0604020202020204" pitchFamily="34" charset="0"/>
              </a:rPr>
              <a:t> </a:t>
            </a:r>
            <a:r>
              <a:rPr lang="es-CO" sz="2000" dirty="0">
                <a:solidFill>
                  <a:srgbClr val="002060"/>
                </a:solidFill>
                <a:latin typeface="Arial" panose="020B0604020202020204" pitchFamily="34" charset="0"/>
                <a:cs typeface="Arial" panose="020B0604020202020204" pitchFamily="34" charset="0"/>
              </a:rPr>
              <a:t/>
            </a:r>
            <a:br>
              <a:rPr lang="es-CO" sz="2000" dirty="0">
                <a:solidFill>
                  <a:srgbClr val="002060"/>
                </a:solidFill>
                <a:latin typeface="Arial" panose="020B0604020202020204" pitchFamily="34" charset="0"/>
                <a:cs typeface="Arial" panose="020B0604020202020204" pitchFamily="34" charset="0"/>
              </a:rPr>
            </a:br>
            <a:r>
              <a:rPr lang="es-CO" sz="2000" dirty="0">
                <a:solidFill>
                  <a:srgbClr val="002060"/>
                </a:solidFill>
                <a:latin typeface="Arial" panose="020B0604020202020204" pitchFamily="34" charset="0"/>
                <a:cs typeface="Arial" panose="020B0604020202020204" pitchFamily="34" charset="0"/>
              </a:rPr>
              <a:t>El lavado debe prolongarse por 30 minutos más después que el pH llegue a 7,0 (pH neutro).</a:t>
            </a:r>
            <a:br>
              <a:rPr lang="es-CO" sz="2000" dirty="0">
                <a:solidFill>
                  <a:srgbClr val="002060"/>
                </a:solidFill>
                <a:latin typeface="Arial" panose="020B0604020202020204" pitchFamily="34" charset="0"/>
                <a:cs typeface="Arial" panose="020B0604020202020204" pitchFamily="34" charset="0"/>
              </a:rPr>
            </a:br>
            <a:endParaRPr lang="es-MX"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1350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p:cNvSpPr txBox="1"/>
          <p:nvPr/>
        </p:nvSpPr>
        <p:spPr>
          <a:xfrm>
            <a:off x="695324" y="200026"/>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4" name="Título 5"/>
          <p:cNvSpPr>
            <a:spLocks noGrp="1"/>
          </p:cNvSpPr>
          <p:nvPr>
            <p:ph type="title"/>
          </p:nvPr>
        </p:nvSpPr>
        <p:spPr>
          <a:xfrm>
            <a:off x="914399" y="409575"/>
            <a:ext cx="10734675" cy="3235450"/>
          </a:xfrm>
        </p:spPr>
        <p:txBody>
          <a:bodyPr>
            <a:normAutofit/>
          </a:bodyPr>
          <a:lstStyle/>
          <a:p>
            <a:r>
              <a:rPr lang="es-MX" b="1" dirty="0" smtClean="0"/>
              <a:t>                    </a:t>
            </a:r>
            <a:r>
              <a:rPr lang="es-MX" sz="2400" b="1" dirty="0" smtClean="0">
                <a:solidFill>
                  <a:srgbClr val="002060"/>
                </a:solidFill>
                <a:latin typeface="Arial" panose="020B0604020202020204" pitchFamily="34" charset="0"/>
                <a:cs typeface="Arial" panose="020B0604020202020204" pitchFamily="34" charset="0"/>
              </a:rPr>
              <a:t>5</a:t>
            </a:r>
            <a:r>
              <a:rPr lang="es-MX" sz="2400" b="1" dirty="0">
                <a:solidFill>
                  <a:srgbClr val="002060"/>
                </a:solidFill>
                <a:latin typeface="Arial" panose="020B0604020202020204" pitchFamily="34" charset="0"/>
                <a:cs typeface="Arial" panose="020B0604020202020204" pitchFamily="34" charset="0"/>
              </a:rPr>
              <a:t>. Evaluación de las quemaduras </a:t>
            </a:r>
            <a:r>
              <a:rPr lang="es-ES" sz="2400" dirty="0">
                <a:solidFill>
                  <a:srgbClr val="002060"/>
                </a:solidFill>
                <a:latin typeface="Arial" panose="020B0604020202020204" pitchFamily="34" charset="0"/>
                <a:cs typeface="Arial" panose="020B0604020202020204" pitchFamily="34" charset="0"/>
              </a:rPr>
              <a:t/>
            </a:r>
            <a:br>
              <a:rPr lang="es-ES" sz="2400" dirty="0">
                <a:solidFill>
                  <a:srgbClr val="002060"/>
                </a:solidFill>
                <a:latin typeface="Arial" panose="020B0604020202020204" pitchFamily="34" charset="0"/>
                <a:cs typeface="Arial" panose="020B0604020202020204" pitchFamily="34" charset="0"/>
              </a:rPr>
            </a:br>
            <a:r>
              <a:rPr lang="es-ES" sz="2400" dirty="0" smtClean="0">
                <a:solidFill>
                  <a:srgbClr val="002060"/>
                </a:solidFill>
                <a:latin typeface="Arial" panose="020B0604020202020204" pitchFamily="34" charset="0"/>
                <a:cs typeface="Arial" panose="020B0604020202020204" pitchFamily="34" charset="0"/>
              </a:rPr>
              <a:t/>
            </a:r>
            <a:br>
              <a:rPr lang="es-ES" sz="2400" dirty="0" smtClean="0">
                <a:solidFill>
                  <a:srgbClr val="002060"/>
                </a:solidFill>
                <a:latin typeface="Arial" panose="020B0604020202020204" pitchFamily="34" charset="0"/>
                <a:cs typeface="Arial" panose="020B0604020202020204" pitchFamily="34" charset="0"/>
              </a:rPr>
            </a:br>
            <a:r>
              <a:rPr lang="es-MX" sz="2400" dirty="0" smtClean="0">
                <a:solidFill>
                  <a:srgbClr val="002060"/>
                </a:solidFill>
                <a:latin typeface="Arial" panose="020B0604020202020204" pitchFamily="34" charset="0"/>
                <a:cs typeface="Arial" panose="020B0604020202020204" pitchFamily="34" charset="0"/>
              </a:rPr>
              <a:t>Una </a:t>
            </a:r>
            <a:r>
              <a:rPr lang="es-MX" sz="2400" dirty="0">
                <a:solidFill>
                  <a:srgbClr val="002060"/>
                </a:solidFill>
                <a:latin typeface="Arial" panose="020B0604020202020204" pitchFamily="34" charset="0"/>
                <a:cs typeface="Arial" panose="020B0604020202020204" pitchFamily="34" charset="0"/>
              </a:rPr>
              <a:t>evaluación adecuada de la lesión implica determinar</a:t>
            </a:r>
            <a:r>
              <a:rPr lang="es-MX" sz="2400" dirty="0" smtClean="0">
                <a:solidFill>
                  <a:srgbClr val="002060"/>
                </a:solidFill>
                <a:latin typeface="Arial" panose="020B0604020202020204" pitchFamily="34" charset="0"/>
                <a:cs typeface="Arial" panose="020B0604020202020204" pitchFamily="34" charset="0"/>
              </a:rPr>
              <a:t>:</a:t>
            </a:r>
            <a:br>
              <a:rPr lang="es-MX" sz="2400" dirty="0" smtClean="0">
                <a:solidFill>
                  <a:srgbClr val="002060"/>
                </a:solidFill>
                <a:latin typeface="Arial" panose="020B0604020202020204" pitchFamily="34" charset="0"/>
                <a:cs typeface="Arial" panose="020B0604020202020204" pitchFamily="34" charset="0"/>
              </a:rPr>
            </a:br>
            <a:r>
              <a:rPr lang="es-MX" sz="2400" dirty="0" smtClean="0">
                <a:solidFill>
                  <a:srgbClr val="002060"/>
                </a:solidFill>
                <a:latin typeface="Arial" panose="020B0604020202020204" pitchFamily="34" charset="0"/>
                <a:cs typeface="Arial" panose="020B0604020202020204" pitchFamily="34" charset="0"/>
              </a:rPr>
              <a:t>1</a:t>
            </a:r>
            <a:r>
              <a:rPr lang="es-MX" sz="2400" dirty="0">
                <a:solidFill>
                  <a:srgbClr val="002060"/>
                </a:solidFill>
                <a:latin typeface="Arial" panose="020B0604020202020204" pitchFamily="34" charset="0"/>
                <a:cs typeface="Arial" panose="020B0604020202020204" pitchFamily="34" charset="0"/>
              </a:rPr>
              <a:t>) la profundidad o grado, </a:t>
            </a:r>
            <a:r>
              <a:rPr lang="es-MX" sz="2400" dirty="0" smtClean="0">
                <a:solidFill>
                  <a:srgbClr val="002060"/>
                </a:solidFill>
                <a:latin typeface="Arial" panose="020B0604020202020204" pitchFamily="34" charset="0"/>
                <a:cs typeface="Arial" panose="020B0604020202020204" pitchFamily="34" charset="0"/>
              </a:rPr>
              <a:t/>
            </a:r>
            <a:br>
              <a:rPr lang="es-MX" sz="2400" dirty="0" smtClean="0">
                <a:solidFill>
                  <a:srgbClr val="002060"/>
                </a:solidFill>
                <a:latin typeface="Arial" panose="020B0604020202020204" pitchFamily="34" charset="0"/>
                <a:cs typeface="Arial" panose="020B0604020202020204" pitchFamily="34" charset="0"/>
              </a:rPr>
            </a:br>
            <a:r>
              <a:rPr lang="es-MX" sz="2400" dirty="0" smtClean="0">
                <a:solidFill>
                  <a:srgbClr val="002060"/>
                </a:solidFill>
                <a:latin typeface="Arial" panose="020B0604020202020204" pitchFamily="34" charset="0"/>
                <a:cs typeface="Arial" panose="020B0604020202020204" pitchFamily="34" charset="0"/>
              </a:rPr>
              <a:t>2</a:t>
            </a:r>
            <a:r>
              <a:rPr lang="es-MX" sz="2400" dirty="0">
                <a:solidFill>
                  <a:srgbClr val="002060"/>
                </a:solidFill>
                <a:latin typeface="Arial" panose="020B0604020202020204" pitchFamily="34" charset="0"/>
                <a:cs typeface="Arial" panose="020B0604020202020204" pitchFamily="34" charset="0"/>
              </a:rPr>
              <a:t>) la extensión y </a:t>
            </a:r>
            <a:r>
              <a:rPr lang="es-MX" sz="2400" dirty="0" smtClean="0">
                <a:solidFill>
                  <a:srgbClr val="002060"/>
                </a:solidFill>
                <a:latin typeface="Arial" panose="020B0604020202020204" pitchFamily="34" charset="0"/>
                <a:cs typeface="Arial" panose="020B0604020202020204" pitchFamily="34" charset="0"/>
              </a:rPr>
              <a:t/>
            </a:r>
            <a:br>
              <a:rPr lang="es-MX" sz="2400" dirty="0" smtClean="0">
                <a:solidFill>
                  <a:srgbClr val="002060"/>
                </a:solidFill>
                <a:latin typeface="Arial" panose="020B0604020202020204" pitchFamily="34" charset="0"/>
                <a:cs typeface="Arial" panose="020B0604020202020204" pitchFamily="34" charset="0"/>
              </a:rPr>
            </a:br>
            <a:r>
              <a:rPr lang="es-MX" sz="2400" dirty="0" smtClean="0">
                <a:solidFill>
                  <a:srgbClr val="002060"/>
                </a:solidFill>
                <a:latin typeface="Arial" panose="020B0604020202020204" pitchFamily="34" charset="0"/>
                <a:cs typeface="Arial" panose="020B0604020202020204" pitchFamily="34" charset="0"/>
              </a:rPr>
              <a:t>3</a:t>
            </a:r>
            <a:r>
              <a:rPr lang="es-MX" sz="2400" dirty="0">
                <a:solidFill>
                  <a:srgbClr val="002060"/>
                </a:solidFill>
                <a:latin typeface="Arial" panose="020B0604020202020204" pitchFamily="34" charset="0"/>
                <a:cs typeface="Arial" panose="020B0604020202020204" pitchFamily="34" charset="0"/>
              </a:rPr>
              <a:t>) el patrón de las quemaduras. </a:t>
            </a:r>
            <a:r>
              <a:rPr lang="es-MX" sz="2400" dirty="0" smtClean="0">
                <a:solidFill>
                  <a:srgbClr val="002060"/>
                </a:solidFill>
                <a:latin typeface="Arial" panose="020B0604020202020204" pitchFamily="34" charset="0"/>
                <a:cs typeface="Arial" panose="020B0604020202020204" pitchFamily="34" charset="0"/>
              </a:rPr>
              <a:t/>
            </a:r>
            <a:br>
              <a:rPr lang="es-MX" sz="2400" dirty="0" smtClean="0">
                <a:solidFill>
                  <a:srgbClr val="002060"/>
                </a:solidFill>
                <a:latin typeface="Arial" panose="020B0604020202020204" pitchFamily="34" charset="0"/>
                <a:cs typeface="Arial" panose="020B0604020202020204" pitchFamily="34" charset="0"/>
              </a:rPr>
            </a:br>
            <a:r>
              <a:rPr lang="es-ES" sz="2400" dirty="0">
                <a:solidFill>
                  <a:srgbClr val="002060"/>
                </a:solidFill>
                <a:latin typeface="Arial" panose="020B0604020202020204" pitchFamily="34" charset="0"/>
                <a:cs typeface="Arial" panose="020B0604020202020204" pitchFamily="34" charset="0"/>
              </a:rPr>
              <a:t/>
            </a:r>
            <a:br>
              <a:rPr lang="es-ES" sz="2400" dirty="0">
                <a:solidFill>
                  <a:srgbClr val="002060"/>
                </a:solidFill>
                <a:latin typeface="Arial" panose="020B0604020202020204" pitchFamily="34" charset="0"/>
                <a:cs typeface="Arial" panose="020B0604020202020204" pitchFamily="34" charset="0"/>
              </a:rPr>
            </a:br>
            <a:r>
              <a:rPr lang="es-ES" sz="2400" dirty="0" smtClean="0">
                <a:solidFill>
                  <a:srgbClr val="002060"/>
                </a:solidFill>
                <a:latin typeface="Arial" panose="020B0604020202020204" pitchFamily="34" charset="0"/>
                <a:cs typeface="Arial" panose="020B0604020202020204" pitchFamily="34" charset="0"/>
              </a:rPr>
              <a:t> </a:t>
            </a:r>
            <a:endParaRPr lang="es-ES" sz="2400" dirty="0">
              <a:solidFill>
                <a:srgbClr val="002060"/>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a:stretch>
            <a:fillRect/>
          </a:stretch>
        </p:blipFill>
        <p:spPr>
          <a:xfrm>
            <a:off x="1563231" y="3135113"/>
            <a:ext cx="9065538" cy="3121423"/>
          </a:xfrm>
          <a:prstGeom prst="rect">
            <a:avLst/>
          </a:prstGeom>
        </p:spPr>
      </p:pic>
    </p:spTree>
    <p:extLst>
      <p:ext uri="{BB962C8B-B14F-4D97-AF65-F5344CB8AC3E}">
        <p14:creationId xmlns:p14="http://schemas.microsoft.com/office/powerpoint/2010/main" val="41390007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524"/>
            <a:ext cx="12192000" cy="6858000"/>
          </a:xfrm>
          <a:prstGeom prst="rect">
            <a:avLst/>
          </a:prstGeom>
        </p:spPr>
      </p:pic>
      <p:sp>
        <p:nvSpPr>
          <p:cNvPr id="4" name="Rectángulo 3"/>
          <p:cNvSpPr/>
          <p:nvPr/>
        </p:nvSpPr>
        <p:spPr>
          <a:xfrm>
            <a:off x="1075081" y="1914332"/>
            <a:ext cx="4228512" cy="2068195"/>
          </a:xfrm>
          <a:prstGeom prst="rect">
            <a:avLst/>
          </a:prstGeom>
        </p:spPr>
        <p:txBody>
          <a:bodyPr wrap="square">
            <a:spAutoFit/>
          </a:bodyPr>
          <a:lstStyle/>
          <a:p>
            <a:pPr marL="449580" algn="just">
              <a:lnSpc>
                <a:spcPct val="107000"/>
              </a:lnSpc>
              <a:spcAft>
                <a:spcPts val="800"/>
              </a:spcAft>
            </a:pPr>
            <a:r>
              <a:rPr lang="es-MX" sz="2400" dirty="0">
                <a:solidFill>
                  <a:srgbClr val="002060"/>
                </a:solidFill>
                <a:latin typeface="Arial" panose="020B0604020202020204" pitchFamily="34" charset="0"/>
                <a:ea typeface="Calibri" panose="020F0502020204030204" pitchFamily="34" charset="0"/>
                <a:cs typeface="Times New Roman" panose="02020603050405020304" pitchFamily="18" charset="0"/>
              </a:rPr>
              <a:t>Para calcular la extensión de la quemadura se utiliza la “regla de los 9” y el “método de la </a:t>
            </a:r>
            <a:r>
              <a:rPr lang="es-MX" sz="2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palma de la mano”</a:t>
            </a:r>
            <a:endParaRPr lang="es-ES" sz="2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p:cNvPicPr>
            <a:picLocks noChangeAspect="1"/>
          </p:cNvPicPr>
          <p:nvPr/>
        </p:nvPicPr>
        <p:blipFill>
          <a:blip r:embed="rId3"/>
          <a:stretch>
            <a:fillRect/>
          </a:stretch>
        </p:blipFill>
        <p:spPr>
          <a:xfrm>
            <a:off x="6096000" y="478280"/>
            <a:ext cx="5236918" cy="5901439"/>
          </a:xfrm>
          <a:prstGeom prst="rect">
            <a:avLst/>
          </a:prstGeom>
        </p:spPr>
      </p:pic>
    </p:spTree>
    <p:extLst>
      <p:ext uri="{BB962C8B-B14F-4D97-AF65-F5344CB8AC3E}">
        <p14:creationId xmlns:p14="http://schemas.microsoft.com/office/powerpoint/2010/main" val="4156409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ítulo 3"/>
          <p:cNvSpPr>
            <a:spLocks noGrp="1"/>
          </p:cNvSpPr>
          <p:nvPr>
            <p:ph type="title"/>
          </p:nvPr>
        </p:nvSpPr>
        <p:spPr>
          <a:xfrm>
            <a:off x="552450" y="314325"/>
            <a:ext cx="11077574" cy="8659291"/>
          </a:xfrm>
        </p:spPr>
        <p:txBody>
          <a:bodyPr>
            <a:noAutofit/>
          </a:bodyPr>
          <a:lstStyle/>
          <a:p>
            <a:r>
              <a:rPr lang="es-MX" sz="2000" dirty="0" smtClean="0">
                <a:solidFill>
                  <a:srgbClr val="002060"/>
                </a:solidFill>
                <a:latin typeface="Arial" panose="020B0604020202020204" pitchFamily="34" charset="0"/>
                <a:cs typeface="Arial" panose="020B0604020202020204" pitchFamily="34" charset="0"/>
              </a:rPr>
              <a:t>                                                  </a:t>
            </a:r>
            <a:r>
              <a:rPr lang="es-MX" sz="2400" b="1" dirty="0" smtClean="0">
                <a:solidFill>
                  <a:srgbClr val="002060"/>
                </a:solidFill>
                <a:latin typeface="Arial" panose="020B0604020202020204" pitchFamily="34" charset="0"/>
                <a:cs typeface="Arial" panose="020B0604020202020204" pitchFamily="34" charset="0"/>
              </a:rPr>
              <a:t>PATRÓN DE LA QUEMADURA</a:t>
            </a:r>
            <a:r>
              <a:rPr lang="es-MX" sz="2000" dirty="0" smtClean="0">
                <a:solidFill>
                  <a:srgbClr val="002060"/>
                </a:solidFill>
                <a:latin typeface="Arial" panose="020B0604020202020204" pitchFamily="34" charset="0"/>
                <a:cs typeface="Arial" panose="020B0604020202020204" pitchFamily="34" charset="0"/>
              </a:rPr>
              <a:t>, </a:t>
            </a:r>
            <a:br>
              <a:rPr lang="es-MX" sz="2000" dirty="0" smtClean="0">
                <a:solidFill>
                  <a:srgbClr val="002060"/>
                </a:solidFill>
                <a:latin typeface="Arial" panose="020B0604020202020204" pitchFamily="34" charset="0"/>
                <a:cs typeface="Arial" panose="020B0604020202020204" pitchFamily="34" charset="0"/>
              </a:rPr>
            </a:br>
            <a:r>
              <a:rPr lang="es-MX" sz="2000" dirty="0">
                <a:solidFill>
                  <a:srgbClr val="002060"/>
                </a:solidFill>
                <a:latin typeface="Arial" panose="020B0604020202020204" pitchFamily="34" charset="0"/>
                <a:cs typeface="Arial" panose="020B0604020202020204" pitchFamily="34" charset="0"/>
              </a:rPr>
              <a:t/>
            </a:r>
            <a:br>
              <a:rPr lang="es-MX" sz="2000" dirty="0">
                <a:solidFill>
                  <a:srgbClr val="002060"/>
                </a:solidFill>
                <a:latin typeface="Arial" panose="020B0604020202020204" pitchFamily="34" charset="0"/>
                <a:cs typeface="Arial" panose="020B0604020202020204" pitchFamily="34" charset="0"/>
              </a:rPr>
            </a:br>
            <a:r>
              <a:rPr lang="es-MX" sz="2000" dirty="0">
                <a:solidFill>
                  <a:srgbClr val="002060"/>
                </a:solidFill>
                <a:latin typeface="Arial" panose="020B0604020202020204" pitchFamily="34" charset="0"/>
                <a:cs typeface="Arial" panose="020B0604020202020204" pitchFamily="34" charset="0"/>
              </a:rPr>
              <a:t>S</a:t>
            </a:r>
            <a:r>
              <a:rPr lang="es-MX" sz="2000" dirty="0" smtClean="0">
                <a:solidFill>
                  <a:srgbClr val="002060"/>
                </a:solidFill>
                <a:latin typeface="Arial" panose="020B0604020202020204" pitchFamily="34" charset="0"/>
                <a:cs typeface="Arial" panose="020B0604020202020204" pitchFamily="34" charset="0"/>
              </a:rPr>
              <a:t>e </a:t>
            </a:r>
            <a:r>
              <a:rPr lang="es-MX" sz="2000" dirty="0">
                <a:solidFill>
                  <a:srgbClr val="002060"/>
                </a:solidFill>
                <a:latin typeface="Arial" panose="020B0604020202020204" pitchFamily="34" charset="0"/>
                <a:cs typeface="Arial" panose="020B0604020202020204" pitchFamily="34" charset="0"/>
              </a:rPr>
              <a:t>describen tres tipos que dependen de la cantidad de químico arrojado y de la distancia entre el atacante y la víctima. </a:t>
            </a: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ES" sz="2000" dirty="0" smtClean="0">
                <a:solidFill>
                  <a:srgbClr val="002060"/>
                </a:solidFill>
                <a:latin typeface="Arial" panose="020B0604020202020204" pitchFamily="34" charset="0"/>
                <a:cs typeface="Arial" panose="020B0604020202020204" pitchFamily="34" charset="0"/>
              </a:rPr>
              <a:t/>
            </a:r>
            <a:br>
              <a:rPr lang="es-ES" sz="2000" dirty="0" smtClean="0">
                <a:solidFill>
                  <a:srgbClr val="002060"/>
                </a:solidFill>
                <a:latin typeface="Arial" panose="020B0604020202020204" pitchFamily="34" charset="0"/>
                <a:cs typeface="Arial" panose="020B0604020202020204" pitchFamily="34" charset="0"/>
              </a:rPr>
            </a:br>
            <a:r>
              <a:rPr lang="es-MX" sz="2000" b="1" dirty="0" smtClean="0">
                <a:solidFill>
                  <a:srgbClr val="002060"/>
                </a:solidFill>
                <a:latin typeface="Arial" panose="020B0604020202020204" pitchFamily="34" charset="0"/>
                <a:cs typeface="Arial" panose="020B0604020202020204" pitchFamily="34" charset="0"/>
              </a:rPr>
              <a:t>Continuo</a:t>
            </a: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MX" sz="2000" dirty="0">
                <a:solidFill>
                  <a:srgbClr val="002060"/>
                </a:solidFill>
                <a:latin typeface="Arial" panose="020B0604020202020204" pitchFamily="34" charset="0"/>
                <a:cs typeface="Arial" panose="020B0604020202020204" pitchFamily="34" charset="0"/>
              </a:rPr>
              <a:t>Una o varias áreas corporales lesionadas en continuidad sin áreas no quemadas entre ellas con líneas verticales que evidencian el escurrimiento del </a:t>
            </a:r>
            <a:r>
              <a:rPr lang="es-MX" sz="2000" dirty="0" smtClean="0">
                <a:solidFill>
                  <a:srgbClr val="002060"/>
                </a:solidFill>
                <a:latin typeface="Arial" panose="020B0604020202020204" pitchFamily="34" charset="0"/>
                <a:cs typeface="Arial" panose="020B0604020202020204" pitchFamily="34" charset="0"/>
              </a:rPr>
              <a:t>líquido.</a:t>
            </a:r>
            <a:r>
              <a:rPr lang="es-ES" sz="2000" dirty="0">
                <a:solidFill>
                  <a:srgbClr val="002060"/>
                </a:solidFill>
                <a:latin typeface="Arial" panose="020B0604020202020204" pitchFamily="34" charset="0"/>
                <a:cs typeface="Arial" panose="020B0604020202020204" pitchFamily="34" charset="0"/>
              </a:rPr>
              <a:t> </a:t>
            </a:r>
            <a:r>
              <a:rPr lang="es-ES" sz="2000" dirty="0" smtClean="0">
                <a:solidFill>
                  <a:srgbClr val="002060"/>
                </a:solidFill>
                <a:latin typeface="Arial" panose="020B0604020202020204" pitchFamily="34" charset="0"/>
                <a:cs typeface="Arial" panose="020B0604020202020204" pitchFamily="34" charset="0"/>
              </a:rPr>
              <a:t>Se </a:t>
            </a:r>
            <a:r>
              <a:rPr lang="es-MX" sz="2000" dirty="0" smtClean="0">
                <a:solidFill>
                  <a:srgbClr val="002060"/>
                </a:solidFill>
                <a:latin typeface="Arial" panose="020B0604020202020204" pitchFamily="34" charset="0"/>
                <a:cs typeface="Arial" panose="020B0604020202020204" pitchFamily="34" charset="0"/>
              </a:rPr>
              <a:t>produce </a:t>
            </a:r>
            <a:r>
              <a:rPr lang="es-MX" sz="2000" dirty="0">
                <a:solidFill>
                  <a:srgbClr val="002060"/>
                </a:solidFill>
                <a:latin typeface="Arial" panose="020B0604020202020204" pitchFamily="34" charset="0"/>
                <a:cs typeface="Arial" panose="020B0604020202020204" pitchFamily="34" charset="0"/>
              </a:rPr>
              <a:t>cuando se arroja gran cantidad del químico a corta distancia.</a:t>
            </a: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ES" sz="2000" dirty="0" smtClean="0">
                <a:solidFill>
                  <a:srgbClr val="002060"/>
                </a:solidFill>
                <a:latin typeface="Arial" panose="020B0604020202020204" pitchFamily="34" charset="0"/>
                <a:cs typeface="Arial" panose="020B0604020202020204" pitchFamily="34" charset="0"/>
              </a:rPr>
              <a:t/>
            </a:r>
            <a:br>
              <a:rPr lang="es-ES" sz="2000" dirty="0" smtClean="0">
                <a:solidFill>
                  <a:srgbClr val="002060"/>
                </a:solidFill>
                <a:latin typeface="Arial" panose="020B0604020202020204" pitchFamily="34" charset="0"/>
                <a:cs typeface="Arial" panose="020B0604020202020204" pitchFamily="34" charset="0"/>
              </a:rPr>
            </a:br>
            <a:r>
              <a:rPr lang="es-MX" sz="2000" b="1" dirty="0" smtClean="0">
                <a:solidFill>
                  <a:srgbClr val="002060"/>
                </a:solidFill>
                <a:latin typeface="Arial" panose="020B0604020202020204" pitchFamily="34" charset="0"/>
                <a:cs typeface="Arial" panose="020B0604020202020204" pitchFamily="34" charset="0"/>
              </a:rPr>
              <a:t>En </a:t>
            </a:r>
            <a:r>
              <a:rPr lang="es-MX" sz="2000" b="1" dirty="0">
                <a:solidFill>
                  <a:srgbClr val="002060"/>
                </a:solidFill>
                <a:latin typeface="Arial" panose="020B0604020202020204" pitchFamily="34" charset="0"/>
                <a:cs typeface="Arial" panose="020B0604020202020204" pitchFamily="34" charset="0"/>
              </a:rPr>
              <a:t>gotas diseminadas</a:t>
            </a: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MX" sz="2000" dirty="0">
                <a:solidFill>
                  <a:srgbClr val="002060"/>
                </a:solidFill>
                <a:latin typeface="Arial" panose="020B0604020202020204" pitchFamily="34" charset="0"/>
                <a:cs typeface="Arial" panose="020B0604020202020204" pitchFamily="34" charset="0"/>
              </a:rPr>
              <a:t>Múltiples quemaduras pequeñas diseminadas en diferentes áreas.</a:t>
            </a: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MX" sz="2000" dirty="0">
                <a:solidFill>
                  <a:srgbClr val="002060"/>
                </a:solidFill>
                <a:latin typeface="Arial" panose="020B0604020202020204" pitchFamily="34" charset="0"/>
                <a:cs typeface="Arial" panose="020B0604020202020204" pitchFamily="34" charset="0"/>
              </a:rPr>
              <a:t>Se produce cuando el químico es arrojado a mayor distancia y sólo salpica.</a:t>
            </a: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ES" sz="2000" dirty="0" smtClean="0">
                <a:solidFill>
                  <a:srgbClr val="002060"/>
                </a:solidFill>
                <a:latin typeface="Arial" panose="020B0604020202020204" pitchFamily="34" charset="0"/>
                <a:cs typeface="Arial" panose="020B0604020202020204" pitchFamily="34" charset="0"/>
              </a:rPr>
              <a:t/>
            </a:r>
            <a:br>
              <a:rPr lang="es-ES" sz="2000" dirty="0" smtClean="0">
                <a:solidFill>
                  <a:srgbClr val="002060"/>
                </a:solidFill>
                <a:latin typeface="Arial" panose="020B0604020202020204" pitchFamily="34" charset="0"/>
                <a:cs typeface="Arial" panose="020B0604020202020204" pitchFamily="34" charset="0"/>
              </a:rPr>
            </a:br>
            <a:r>
              <a:rPr lang="es-MX" sz="2000" b="1" dirty="0" smtClean="0">
                <a:solidFill>
                  <a:srgbClr val="002060"/>
                </a:solidFill>
                <a:latin typeface="Arial" panose="020B0604020202020204" pitchFamily="34" charset="0"/>
                <a:cs typeface="Arial" panose="020B0604020202020204" pitchFamily="34" charset="0"/>
              </a:rPr>
              <a:t>Mixto</a:t>
            </a: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MX" sz="2000" dirty="0">
                <a:solidFill>
                  <a:srgbClr val="002060"/>
                </a:solidFill>
                <a:latin typeface="Arial" panose="020B0604020202020204" pitchFamily="34" charset="0"/>
                <a:cs typeface="Arial" panose="020B0604020202020204" pitchFamily="34" charset="0"/>
              </a:rPr>
              <a:t>Combinación de los dos patrones anteriores.</a:t>
            </a: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MX" sz="2000" dirty="0">
                <a:solidFill>
                  <a:srgbClr val="002060"/>
                </a:solidFill>
                <a:latin typeface="Arial" panose="020B0604020202020204" pitchFamily="34" charset="0"/>
                <a:cs typeface="Arial" panose="020B0604020202020204" pitchFamily="34" charset="0"/>
              </a:rPr>
              <a:t>Es clásico el compromiso de cara, ojos, cuello y casi siempre </a:t>
            </a:r>
            <a:r>
              <a:rPr lang="es-MX" sz="2000" dirty="0" smtClean="0">
                <a:solidFill>
                  <a:srgbClr val="002060"/>
                </a:solidFill>
                <a:latin typeface="Arial" panose="020B0604020202020204" pitchFamily="34" charset="0"/>
                <a:cs typeface="Arial" panose="020B0604020202020204" pitchFamily="34" charset="0"/>
              </a:rPr>
              <a:t>región</a:t>
            </a:r>
            <a:br>
              <a:rPr lang="es-MX" sz="2000" dirty="0" smtClean="0">
                <a:solidFill>
                  <a:srgbClr val="002060"/>
                </a:solidFill>
                <a:latin typeface="Arial" panose="020B0604020202020204" pitchFamily="34" charset="0"/>
                <a:cs typeface="Arial" panose="020B0604020202020204" pitchFamily="34" charset="0"/>
              </a:rPr>
            </a:br>
            <a:r>
              <a:rPr lang="es-MX" sz="2000" dirty="0" smtClean="0">
                <a:solidFill>
                  <a:srgbClr val="002060"/>
                </a:solidFill>
                <a:latin typeface="Arial" panose="020B0604020202020204" pitchFamily="34" charset="0"/>
                <a:cs typeface="Arial" panose="020B0604020202020204" pitchFamily="34" charset="0"/>
              </a:rPr>
              <a:t> </a:t>
            </a:r>
            <a:r>
              <a:rPr lang="es-MX" sz="2000" dirty="0">
                <a:solidFill>
                  <a:srgbClr val="002060"/>
                </a:solidFill>
                <a:latin typeface="Arial" panose="020B0604020202020204" pitchFamily="34" charset="0"/>
                <a:cs typeface="Arial" panose="020B0604020202020204" pitchFamily="34" charset="0"/>
              </a:rPr>
              <a:t>anterior del tórax</a:t>
            </a:r>
            <a:r>
              <a:rPr lang="es-MX" sz="2000" dirty="0" smtClean="0">
                <a:solidFill>
                  <a:srgbClr val="002060"/>
                </a:solidFill>
                <a:latin typeface="Arial" panose="020B0604020202020204" pitchFamily="34" charset="0"/>
                <a:cs typeface="Arial" panose="020B0604020202020204" pitchFamily="34" charset="0"/>
              </a:rPr>
              <a:t>.</a:t>
            </a:r>
            <a:br>
              <a:rPr lang="es-MX" sz="2000" dirty="0" smtClean="0">
                <a:solidFill>
                  <a:srgbClr val="002060"/>
                </a:solidFill>
                <a:latin typeface="Arial" panose="020B0604020202020204" pitchFamily="34" charset="0"/>
                <a:cs typeface="Arial" panose="020B0604020202020204" pitchFamily="34" charset="0"/>
              </a:rPr>
            </a:br>
            <a:r>
              <a:rPr lang="es-MX" sz="2000" dirty="0">
                <a:solidFill>
                  <a:srgbClr val="002060"/>
                </a:solidFill>
                <a:latin typeface="Arial" panose="020B0604020202020204" pitchFamily="34" charset="0"/>
                <a:cs typeface="Arial" panose="020B0604020202020204" pitchFamily="34" charset="0"/>
              </a:rPr>
              <a:t/>
            </a:r>
            <a:br>
              <a:rPr lang="es-MX" sz="2000" dirty="0">
                <a:solidFill>
                  <a:srgbClr val="002060"/>
                </a:solidFill>
                <a:latin typeface="Arial" panose="020B0604020202020204" pitchFamily="34" charset="0"/>
                <a:cs typeface="Arial" panose="020B0604020202020204" pitchFamily="34" charset="0"/>
              </a:rPr>
            </a:br>
            <a:r>
              <a:rPr lang="es-MX" sz="2000" dirty="0" smtClean="0">
                <a:solidFill>
                  <a:srgbClr val="002060"/>
                </a:solidFill>
                <a:latin typeface="Arial" panose="020B0604020202020204" pitchFamily="34" charset="0"/>
                <a:cs typeface="Arial" panose="020B0604020202020204" pitchFamily="34" charset="0"/>
              </a:rPr>
              <a:t/>
            </a:r>
            <a:br>
              <a:rPr lang="es-MX" sz="2000" dirty="0" smtClean="0">
                <a:solidFill>
                  <a:srgbClr val="002060"/>
                </a:solidFill>
                <a:latin typeface="Arial" panose="020B0604020202020204" pitchFamily="34" charset="0"/>
                <a:cs typeface="Arial" panose="020B0604020202020204" pitchFamily="34" charset="0"/>
              </a:rPr>
            </a:br>
            <a:r>
              <a:rPr lang="es-MX" sz="2000" dirty="0">
                <a:solidFill>
                  <a:srgbClr val="002060"/>
                </a:solidFill>
                <a:latin typeface="Arial" panose="020B0604020202020204" pitchFamily="34" charset="0"/>
                <a:cs typeface="Arial" panose="020B0604020202020204" pitchFamily="34" charset="0"/>
              </a:rPr>
              <a:t/>
            </a:r>
            <a:br>
              <a:rPr lang="es-MX" sz="2000" dirty="0">
                <a:solidFill>
                  <a:srgbClr val="002060"/>
                </a:solidFill>
                <a:latin typeface="Arial" panose="020B0604020202020204" pitchFamily="34" charset="0"/>
                <a:cs typeface="Arial" panose="020B0604020202020204" pitchFamily="34" charset="0"/>
              </a:rPr>
            </a:br>
            <a:r>
              <a:rPr lang="es-MX" sz="2000" dirty="0" smtClean="0">
                <a:solidFill>
                  <a:srgbClr val="002060"/>
                </a:solidFill>
                <a:latin typeface="Arial" panose="020B0604020202020204" pitchFamily="34" charset="0"/>
                <a:cs typeface="Arial" panose="020B0604020202020204" pitchFamily="34" charset="0"/>
              </a:rPr>
              <a:t/>
            </a:r>
            <a:br>
              <a:rPr lang="es-MX" sz="2000" dirty="0" smtClean="0">
                <a:solidFill>
                  <a:srgbClr val="002060"/>
                </a:solidFill>
                <a:latin typeface="Arial" panose="020B0604020202020204" pitchFamily="34" charset="0"/>
                <a:cs typeface="Arial" panose="020B0604020202020204" pitchFamily="34" charset="0"/>
              </a:rPr>
            </a:b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MX" sz="2000" b="1" dirty="0">
                <a:solidFill>
                  <a:srgbClr val="002060"/>
                </a:solidFill>
                <a:latin typeface="Arial" panose="020B0604020202020204" pitchFamily="34" charset="0"/>
                <a:cs typeface="Arial" panose="020B0604020202020204" pitchFamily="34" charset="0"/>
              </a:rPr>
              <a:t> </a:t>
            </a: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ES" sz="2000" dirty="0" smtClean="0">
                <a:solidFill>
                  <a:srgbClr val="002060"/>
                </a:solidFill>
                <a:latin typeface="Arial" panose="020B0604020202020204" pitchFamily="34" charset="0"/>
                <a:cs typeface="Arial" panose="020B0604020202020204" pitchFamily="34" charset="0"/>
              </a:rPr>
              <a:t/>
            </a:r>
            <a:br>
              <a:rPr lang="es-ES" sz="2000" dirty="0" smtClean="0">
                <a:solidFill>
                  <a:srgbClr val="002060"/>
                </a:solidFill>
                <a:latin typeface="Arial" panose="020B0604020202020204" pitchFamily="34" charset="0"/>
                <a:cs typeface="Arial" panose="020B0604020202020204" pitchFamily="34" charset="0"/>
              </a:rPr>
            </a:br>
            <a:r>
              <a:rPr lang="es-ES" sz="2000" dirty="0">
                <a:solidFill>
                  <a:srgbClr val="002060"/>
                </a:solidFill>
                <a:latin typeface="Arial" panose="020B0604020202020204" pitchFamily="34" charset="0"/>
                <a:cs typeface="Arial" panose="020B0604020202020204" pitchFamily="34" charset="0"/>
              </a:rPr>
              <a:t/>
            </a:r>
            <a:br>
              <a:rPr lang="es-ES" sz="2000" dirty="0">
                <a:solidFill>
                  <a:srgbClr val="002060"/>
                </a:solidFill>
                <a:latin typeface="Arial" panose="020B0604020202020204" pitchFamily="34" charset="0"/>
                <a:cs typeface="Arial" panose="020B0604020202020204" pitchFamily="34" charset="0"/>
              </a:rPr>
            </a:br>
            <a:r>
              <a:rPr lang="es-ES" sz="2000" dirty="0" smtClean="0">
                <a:solidFill>
                  <a:srgbClr val="002060"/>
                </a:solidFill>
                <a:latin typeface="Arial" panose="020B0604020202020204" pitchFamily="34" charset="0"/>
                <a:cs typeface="Arial" panose="020B0604020202020204" pitchFamily="34" charset="0"/>
              </a:rPr>
              <a:t/>
            </a:r>
            <a:br>
              <a:rPr lang="es-ES" sz="2000" dirty="0" smtClean="0">
                <a:solidFill>
                  <a:srgbClr val="002060"/>
                </a:solidFill>
                <a:latin typeface="Arial" panose="020B0604020202020204" pitchFamily="34" charset="0"/>
                <a:cs typeface="Arial" panose="020B0604020202020204" pitchFamily="34" charset="0"/>
              </a:rPr>
            </a:br>
            <a:endParaRPr lang="es-ES"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5297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p:cNvSpPr txBox="1"/>
          <p:nvPr/>
        </p:nvSpPr>
        <p:spPr>
          <a:xfrm>
            <a:off x="695324" y="200026"/>
            <a:ext cx="11115675" cy="1200329"/>
          </a:xfrm>
          <a:prstGeom prst="rect">
            <a:avLst/>
          </a:prstGeom>
          <a:noFill/>
        </p:spPr>
        <p:txBody>
          <a:bodyPr wrap="square" rtlCol="0">
            <a:spAutoFit/>
          </a:bodyPr>
          <a:lstStyle/>
          <a:p>
            <a:endParaRPr lang="es-CO" dirty="0" smtClean="0"/>
          </a:p>
          <a:p>
            <a:endParaRPr lang="es-CO" dirty="0"/>
          </a:p>
          <a:p>
            <a:endParaRPr lang="es-CO" dirty="0" smtClean="0"/>
          </a:p>
          <a:p>
            <a:endParaRPr lang="es-CO" dirty="0"/>
          </a:p>
        </p:txBody>
      </p:sp>
      <p:sp>
        <p:nvSpPr>
          <p:cNvPr id="4" name="Rectángulo 3"/>
          <p:cNvSpPr/>
          <p:nvPr/>
        </p:nvSpPr>
        <p:spPr>
          <a:xfrm>
            <a:off x="1200968" y="108248"/>
            <a:ext cx="10381431" cy="5940088"/>
          </a:xfrm>
          <a:prstGeom prst="rect">
            <a:avLst/>
          </a:prstGeom>
        </p:spPr>
        <p:txBody>
          <a:bodyPr wrap="square">
            <a:spAutoFit/>
          </a:bodyPr>
          <a:lstStyle/>
          <a:p>
            <a:pPr algn="ctr"/>
            <a:r>
              <a:rPr lang="es-CO" sz="2000" b="1" dirty="0">
                <a:solidFill>
                  <a:srgbClr val="002060"/>
                </a:solidFill>
              </a:rPr>
              <a:t>KIT DE EMERGENCIAS QUIMICAS - ATAQUE POR </a:t>
            </a:r>
            <a:r>
              <a:rPr lang="es-CO" sz="2000" b="1" dirty="0" smtClean="0">
                <a:solidFill>
                  <a:srgbClr val="002060"/>
                </a:solidFill>
              </a:rPr>
              <a:t>ACIDOS</a:t>
            </a:r>
          </a:p>
          <a:p>
            <a:pPr algn="ctr"/>
            <a:endParaRPr lang="es-CO" sz="2000" b="1" dirty="0">
              <a:solidFill>
                <a:srgbClr val="002060"/>
              </a:solidFill>
            </a:endParaRPr>
          </a:p>
          <a:p>
            <a:r>
              <a:rPr lang="es-CO" sz="2000" dirty="0">
                <a:solidFill>
                  <a:srgbClr val="002060"/>
                </a:solidFill>
              </a:rPr>
              <a:t>1 Guantes</a:t>
            </a:r>
            <a:r>
              <a:rPr lang="es-CO" sz="2000" dirty="0" smtClean="0">
                <a:solidFill>
                  <a:srgbClr val="002060"/>
                </a:solidFill>
              </a:rPr>
              <a:t>: de Nitrilo Densidad</a:t>
            </a:r>
            <a:r>
              <a:rPr lang="es-CO" sz="2000" dirty="0">
                <a:solidFill>
                  <a:srgbClr val="002060"/>
                </a:solidFill>
              </a:rPr>
              <a:t>: capa de 15 mil milésimas de pulgada de </a:t>
            </a:r>
            <a:r>
              <a:rPr lang="es-CO" sz="2000" dirty="0" smtClean="0">
                <a:solidFill>
                  <a:srgbClr val="002060"/>
                </a:solidFill>
              </a:rPr>
              <a:t>nitrilo</a:t>
            </a:r>
            <a:endParaRPr lang="es-CO" sz="2000" dirty="0">
              <a:solidFill>
                <a:srgbClr val="002060"/>
              </a:solidFill>
            </a:endParaRPr>
          </a:p>
          <a:p>
            <a:r>
              <a:rPr lang="es-CO" sz="2000" dirty="0" smtClean="0">
                <a:solidFill>
                  <a:srgbClr val="002060"/>
                </a:solidFill>
              </a:rPr>
              <a:t>Nivel </a:t>
            </a:r>
            <a:r>
              <a:rPr lang="es-CO" sz="2000" dirty="0">
                <a:solidFill>
                  <a:srgbClr val="002060"/>
                </a:solidFill>
              </a:rPr>
              <a:t>4 en resistencia a la abrasión, 1 en resistencia al corte, 0 </a:t>
            </a:r>
            <a:r>
              <a:rPr lang="es-CO" sz="2000" dirty="0" smtClean="0">
                <a:solidFill>
                  <a:srgbClr val="002060"/>
                </a:solidFill>
              </a:rPr>
              <a:t>en resistencia </a:t>
            </a:r>
            <a:r>
              <a:rPr lang="es-CO" sz="2000" dirty="0">
                <a:solidFill>
                  <a:srgbClr val="002060"/>
                </a:solidFill>
              </a:rPr>
              <a:t>al rasgado y 1 en resistencia a la punción.</a:t>
            </a:r>
          </a:p>
          <a:p>
            <a:r>
              <a:rPr lang="es-CO" sz="2000" dirty="0">
                <a:solidFill>
                  <a:srgbClr val="002060"/>
                </a:solidFill>
              </a:rPr>
              <a:t>2 Gafas de protección industrial</a:t>
            </a:r>
          </a:p>
          <a:p>
            <a:r>
              <a:rPr lang="es-CO" sz="2000" dirty="0">
                <a:solidFill>
                  <a:srgbClr val="002060"/>
                </a:solidFill>
              </a:rPr>
              <a:t>3 Pinza para recoger el cabello</a:t>
            </a:r>
          </a:p>
          <a:p>
            <a:r>
              <a:rPr lang="es-CO" sz="2000" dirty="0">
                <a:solidFill>
                  <a:srgbClr val="002060"/>
                </a:solidFill>
              </a:rPr>
              <a:t>4 Cintas de banda medidora de PH y tabla de lectura</a:t>
            </a:r>
          </a:p>
          <a:p>
            <a:r>
              <a:rPr lang="es-CO" sz="2000" dirty="0">
                <a:solidFill>
                  <a:srgbClr val="002060"/>
                </a:solidFill>
              </a:rPr>
              <a:t>5 Sobres de papel</a:t>
            </a:r>
          </a:p>
          <a:p>
            <a:r>
              <a:rPr lang="es-CO" sz="2000" dirty="0">
                <a:solidFill>
                  <a:srgbClr val="002060"/>
                </a:solidFill>
              </a:rPr>
              <a:t>6 Tijeras</a:t>
            </a:r>
          </a:p>
          <a:p>
            <a:r>
              <a:rPr lang="es-CO" sz="2000" dirty="0">
                <a:solidFill>
                  <a:srgbClr val="002060"/>
                </a:solidFill>
              </a:rPr>
              <a:t>7 Papel absorbente / toallas de mano</a:t>
            </a:r>
          </a:p>
          <a:p>
            <a:r>
              <a:rPr lang="es-CO" sz="2000" dirty="0">
                <a:solidFill>
                  <a:srgbClr val="002060"/>
                </a:solidFill>
              </a:rPr>
              <a:t>8 Bata desechable</a:t>
            </a:r>
          </a:p>
          <a:p>
            <a:r>
              <a:rPr lang="es-CO" sz="2000" dirty="0">
                <a:solidFill>
                  <a:srgbClr val="002060"/>
                </a:solidFill>
              </a:rPr>
              <a:t>9 Agua en bolsa, botella o garrafa</a:t>
            </a:r>
          </a:p>
          <a:p>
            <a:r>
              <a:rPr lang="es-CO" sz="2000" dirty="0">
                <a:solidFill>
                  <a:srgbClr val="002060"/>
                </a:solidFill>
              </a:rPr>
              <a:t>10 Clorhexidina en solución acuosa al 0.2% de 500 ml o frascos de </a:t>
            </a:r>
            <a:r>
              <a:rPr lang="es-CO" sz="2000" dirty="0" smtClean="0">
                <a:solidFill>
                  <a:srgbClr val="002060"/>
                </a:solidFill>
              </a:rPr>
              <a:t>jabón liquido</a:t>
            </a:r>
            <a:endParaRPr lang="es-CO" sz="2000" dirty="0">
              <a:solidFill>
                <a:srgbClr val="002060"/>
              </a:solidFill>
            </a:endParaRPr>
          </a:p>
          <a:p>
            <a:r>
              <a:rPr lang="es-CO" sz="2000" dirty="0" smtClean="0">
                <a:solidFill>
                  <a:srgbClr val="002060"/>
                </a:solidFill>
              </a:rPr>
              <a:t>11 </a:t>
            </a:r>
            <a:r>
              <a:rPr lang="es-CO" sz="2000" dirty="0">
                <a:solidFill>
                  <a:srgbClr val="002060"/>
                </a:solidFill>
              </a:rPr>
              <a:t>Papel Kraft pliego de 115 gr. de 80x110 cm</a:t>
            </a:r>
          </a:p>
          <a:p>
            <a:r>
              <a:rPr lang="es-CO" sz="2000" dirty="0">
                <a:solidFill>
                  <a:srgbClr val="002060"/>
                </a:solidFill>
              </a:rPr>
              <a:t>12 Bolsas plásticas transparente (una pequeña y una grande)</a:t>
            </a:r>
          </a:p>
          <a:p>
            <a:r>
              <a:rPr lang="es-CO" sz="2000" dirty="0">
                <a:solidFill>
                  <a:srgbClr val="002060"/>
                </a:solidFill>
              </a:rPr>
              <a:t>13 Bolsas plásticas negras</a:t>
            </a:r>
          </a:p>
          <a:p>
            <a:r>
              <a:rPr lang="es-CO" sz="2000" dirty="0">
                <a:solidFill>
                  <a:srgbClr val="002060"/>
                </a:solidFill>
              </a:rPr>
              <a:t>14 Marcador </a:t>
            </a:r>
            <a:r>
              <a:rPr lang="es-CO" sz="2000" dirty="0" smtClean="0">
                <a:solidFill>
                  <a:srgbClr val="002060"/>
                </a:solidFill>
              </a:rPr>
              <a:t>indeleble </a:t>
            </a:r>
          </a:p>
          <a:p>
            <a:r>
              <a:rPr lang="es-CO" sz="2000" dirty="0" smtClean="0">
                <a:solidFill>
                  <a:srgbClr val="002060"/>
                </a:solidFill>
              </a:rPr>
              <a:t>15 Rótulos </a:t>
            </a:r>
            <a:endParaRPr lang="es-ES" sz="20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9954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ángulo 3"/>
          <p:cNvSpPr/>
          <p:nvPr/>
        </p:nvSpPr>
        <p:spPr>
          <a:xfrm>
            <a:off x="1162050" y="752897"/>
            <a:ext cx="10077449" cy="4920514"/>
          </a:xfrm>
          <a:prstGeom prst="rect">
            <a:avLst/>
          </a:prstGeom>
        </p:spPr>
        <p:txBody>
          <a:bodyPr wrap="square">
            <a:spAutoFit/>
          </a:bodyPr>
          <a:lstStyle/>
          <a:p>
            <a:pPr indent="449580" algn="just">
              <a:lnSpc>
                <a:spcPct val="107000"/>
              </a:lnSpc>
              <a:spcAft>
                <a:spcPts val="800"/>
              </a:spcAft>
            </a:pPr>
            <a:r>
              <a:rPr lang="es-MX" sz="2400" dirty="0" smtClean="0">
                <a:solidFill>
                  <a:srgbClr val="002060"/>
                </a:solidFill>
                <a:latin typeface="Arial" panose="020B0604020202020204" pitchFamily="34" charset="0"/>
                <a:ea typeface="Calibri" panose="020F0502020204030204" pitchFamily="34" charset="0"/>
                <a:cs typeface="Arial" panose="020B0604020202020204" pitchFamily="34" charset="0"/>
              </a:rPr>
              <a:t>          6</a:t>
            </a:r>
            <a:r>
              <a:rPr lang="es-MX" sz="2400" b="1" dirty="0">
                <a:solidFill>
                  <a:srgbClr val="002060"/>
                </a:solidFill>
                <a:latin typeface="Arial" panose="020B0604020202020204" pitchFamily="34" charset="0"/>
                <a:ea typeface="Calibri" panose="020F0502020204030204" pitchFamily="34" charset="0"/>
                <a:cs typeface="Arial" panose="020B0604020202020204" pitchFamily="34" charset="0"/>
              </a:rPr>
              <a:t>. Apoyo </a:t>
            </a:r>
            <a:r>
              <a:rPr lang="es-MX" sz="24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Psicológico y Socio familiar</a:t>
            </a:r>
          </a:p>
          <a:p>
            <a:pPr algn="just"/>
            <a:r>
              <a:rPr lang="es-MX" sz="2000" dirty="0" smtClean="0">
                <a:solidFill>
                  <a:srgbClr val="002060"/>
                </a:solidFill>
                <a:latin typeface="Arial" panose="020B0604020202020204" pitchFamily="34" charset="0"/>
                <a:cs typeface="Arial" panose="020B0604020202020204" pitchFamily="34" charset="0"/>
              </a:rPr>
              <a:t>Si </a:t>
            </a:r>
            <a:r>
              <a:rPr lang="es-MX" sz="2000" dirty="0">
                <a:solidFill>
                  <a:srgbClr val="002060"/>
                </a:solidFill>
                <a:latin typeface="Arial" panose="020B0604020202020204" pitchFamily="34" charset="0"/>
                <a:cs typeface="Arial" panose="020B0604020202020204" pitchFamily="34" charset="0"/>
              </a:rPr>
              <a:t>no se le brinda apoyo psicológico inmediato, </a:t>
            </a:r>
            <a:r>
              <a:rPr lang="es-MX" sz="2000" dirty="0" smtClean="0">
                <a:solidFill>
                  <a:srgbClr val="002060"/>
                </a:solidFill>
                <a:latin typeface="Arial" panose="020B0604020202020204" pitchFamily="34" charset="0"/>
                <a:cs typeface="Arial" panose="020B0604020202020204" pitchFamily="34" charset="0"/>
              </a:rPr>
              <a:t>la victima tendrá </a:t>
            </a:r>
            <a:r>
              <a:rPr lang="es-MX" sz="2000" dirty="0">
                <a:solidFill>
                  <a:srgbClr val="002060"/>
                </a:solidFill>
                <a:latin typeface="Arial" panose="020B0604020202020204" pitchFamily="34" charset="0"/>
                <a:cs typeface="Arial" panose="020B0604020202020204" pitchFamily="34" charset="0"/>
              </a:rPr>
              <a:t>menos posibilidades de afrontar el estrés postraumático, lo que puede hacer que los síntomas se conviertan en mucho más lesivos emocionalmente</a:t>
            </a:r>
            <a:r>
              <a:rPr lang="es-MX" sz="2000" dirty="0" smtClean="0">
                <a:solidFill>
                  <a:srgbClr val="002060"/>
                </a:solidFill>
                <a:latin typeface="Arial" panose="020B0604020202020204" pitchFamily="34" charset="0"/>
                <a:cs typeface="Arial" panose="020B0604020202020204" pitchFamily="34" charset="0"/>
              </a:rPr>
              <a:t>.</a:t>
            </a:r>
          </a:p>
          <a:p>
            <a:pPr algn="just"/>
            <a:endParaRPr lang="es-MX" sz="2000" dirty="0">
              <a:solidFill>
                <a:srgbClr val="002060"/>
              </a:solidFill>
              <a:latin typeface="Arial" panose="020B0604020202020204" pitchFamily="34" charset="0"/>
              <a:cs typeface="Arial" panose="020B0604020202020204" pitchFamily="34" charset="0"/>
            </a:endParaRPr>
          </a:p>
          <a:p>
            <a:pPr algn="just"/>
            <a:r>
              <a:rPr lang="es-MX" sz="2000" dirty="0">
                <a:solidFill>
                  <a:srgbClr val="002060"/>
                </a:solidFill>
                <a:latin typeface="Arial" panose="020B0604020202020204" pitchFamily="34" charset="0"/>
                <a:cs typeface="Arial" panose="020B0604020202020204" pitchFamily="34" charset="0"/>
              </a:rPr>
              <a:t>Una atención en salud mental que inicie prontamente, que reconozca a las víctimas como sujetas de derechos, que las acompañe en el proceso de re-conocerse y que les brinde herramientas para lidiar con el día a día después del trauma, es lo que permitirá que puedan restablecer su equilibrio emocional, construir resiliencia y llevar adelante un nuevo proyecto de vida</a:t>
            </a:r>
            <a:r>
              <a:rPr lang="es-MX" sz="2000" dirty="0" smtClean="0">
                <a:solidFill>
                  <a:srgbClr val="002060"/>
                </a:solidFill>
                <a:latin typeface="Arial" panose="020B0604020202020204" pitchFamily="34" charset="0"/>
                <a:cs typeface="Arial" panose="020B0604020202020204" pitchFamily="34" charset="0"/>
              </a:rPr>
              <a:t>.</a:t>
            </a:r>
            <a:endParaRPr lang="es-ES" sz="2000" dirty="0">
              <a:solidFill>
                <a:srgbClr val="002060"/>
              </a:solidFill>
              <a:latin typeface="Arial" panose="020B0604020202020204" pitchFamily="34" charset="0"/>
              <a:cs typeface="Arial" panose="020B0604020202020204" pitchFamily="34" charset="0"/>
            </a:endParaRPr>
          </a:p>
          <a:p>
            <a:pPr algn="just"/>
            <a:endParaRPr lang="es-ES" sz="20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algn="just"/>
            <a:r>
              <a:rPr lang="es-MX" sz="2000" dirty="0" smtClean="0">
                <a:solidFill>
                  <a:srgbClr val="002060"/>
                </a:solidFill>
                <a:latin typeface="Arial" panose="020B0604020202020204" pitchFamily="34" charset="0"/>
                <a:ea typeface="Calibri" panose="020F0502020204030204" pitchFamily="34" charset="0"/>
                <a:cs typeface="Arial" panose="020B0604020202020204" pitchFamily="34" charset="0"/>
              </a:rPr>
              <a:t>La </a:t>
            </a:r>
            <a:r>
              <a:rPr lang="es-MX" sz="2000" dirty="0">
                <a:solidFill>
                  <a:srgbClr val="002060"/>
                </a:solidFill>
                <a:latin typeface="Arial" panose="020B0604020202020204" pitchFamily="34" charset="0"/>
                <a:ea typeface="Calibri" panose="020F0502020204030204" pitchFamily="34" charset="0"/>
                <a:cs typeface="Arial" panose="020B0604020202020204" pitchFamily="34" charset="0"/>
              </a:rPr>
              <a:t>intervención socio familiar en el servicio de urgencias es muy puntual: informarle a la familia la situación de salud de la víctima de una manera adecuada, haciendo énfasis en el apoyo que le deben brindar.</a:t>
            </a:r>
            <a:endParaRPr lang="es-ES"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449580" algn="just">
              <a:lnSpc>
                <a:spcPct val="107000"/>
              </a:lnSpc>
              <a:spcAft>
                <a:spcPts val="800"/>
              </a:spcAft>
            </a:pPr>
            <a:r>
              <a:rPr lang="es-MX" sz="2000" dirty="0">
                <a:solidFill>
                  <a:srgbClr val="002060"/>
                </a:solidFill>
                <a:latin typeface="Arial" panose="020B0604020202020204" pitchFamily="34" charset="0"/>
                <a:ea typeface="Calibri" panose="020F0502020204030204" pitchFamily="34" charset="0"/>
                <a:cs typeface="Arial" panose="020B0604020202020204" pitchFamily="34" charset="0"/>
              </a:rPr>
              <a:t> </a:t>
            </a:r>
            <a:endParaRPr lang="es-ES" sz="16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69247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1 Título"/>
          <p:cNvSpPr>
            <a:spLocks noGrp="1"/>
          </p:cNvSpPr>
          <p:nvPr>
            <p:ph type="title"/>
          </p:nvPr>
        </p:nvSpPr>
        <p:spPr>
          <a:xfrm>
            <a:off x="441250" y="508670"/>
            <a:ext cx="11198299" cy="1805905"/>
          </a:xfrm>
        </p:spPr>
        <p:txBody>
          <a:bodyPr rtlCol="0">
            <a:normAutofit fontScale="90000"/>
          </a:bodyPr>
          <a:lstStyle/>
          <a:p>
            <a:pPr algn="ctr"/>
            <a:r>
              <a:rPr lang="es-MX" sz="3100" b="1" dirty="0">
                <a:solidFill>
                  <a:srgbClr val="002060"/>
                </a:solidFill>
                <a:latin typeface="Arial" panose="020B0604020202020204" pitchFamily="34" charset="0"/>
                <a:cs typeface="Arial" panose="020B0604020202020204" pitchFamily="34" charset="0"/>
              </a:rPr>
              <a:t>7. Reporte al SIVIGILA y al </a:t>
            </a:r>
            <a:r>
              <a:rPr lang="es-MX" sz="3100" b="1" dirty="0" smtClean="0">
                <a:solidFill>
                  <a:srgbClr val="002060"/>
                </a:solidFill>
                <a:latin typeface="Arial" panose="020B0604020202020204" pitchFamily="34" charset="0"/>
                <a:cs typeface="Arial" panose="020B0604020202020204" pitchFamily="34" charset="0"/>
              </a:rPr>
              <a:t>RIPS</a:t>
            </a:r>
            <a:br>
              <a:rPr lang="es-MX" sz="3100" b="1" dirty="0" smtClean="0">
                <a:solidFill>
                  <a:srgbClr val="002060"/>
                </a:solidFill>
                <a:latin typeface="Arial" panose="020B0604020202020204" pitchFamily="34" charset="0"/>
                <a:cs typeface="Arial" panose="020B0604020202020204" pitchFamily="34" charset="0"/>
              </a:rPr>
            </a:br>
            <a:r>
              <a:rPr lang="es-ES" sz="3100" dirty="0">
                <a:solidFill>
                  <a:srgbClr val="002060"/>
                </a:solidFill>
                <a:latin typeface="Arial" panose="020B0604020202020204" pitchFamily="34" charset="0"/>
                <a:cs typeface="Arial" panose="020B0604020202020204" pitchFamily="34" charset="0"/>
              </a:rPr>
              <a:t/>
            </a:r>
            <a:br>
              <a:rPr lang="es-ES" sz="3100" dirty="0">
                <a:solidFill>
                  <a:srgbClr val="002060"/>
                </a:solidFill>
                <a:latin typeface="Arial" panose="020B0604020202020204" pitchFamily="34" charset="0"/>
                <a:cs typeface="Arial" panose="020B0604020202020204" pitchFamily="34" charset="0"/>
              </a:rPr>
            </a:br>
            <a:r>
              <a:rPr lang="es-MX" sz="3100" dirty="0">
                <a:solidFill>
                  <a:srgbClr val="002060"/>
                </a:solidFill>
                <a:latin typeface="Arial" panose="020B0604020202020204" pitchFamily="34" charset="0"/>
                <a:cs typeface="Arial" panose="020B0604020202020204" pitchFamily="34" charset="0"/>
              </a:rPr>
              <a:t>Las violencias contra la mujer, intrafamiliar y sexual son eventos de vigilancia y control en salud pública por lo que deben ser reportados obligatoriamente al SIVIGILA.</a:t>
            </a:r>
            <a:r>
              <a:rPr lang="es-ES" dirty="0"/>
              <a:t/>
            </a:r>
            <a:br>
              <a:rPr lang="es-ES" dirty="0"/>
            </a:br>
            <a:endParaRPr lang="es-CO" b="1" dirty="0" smtClean="0">
              <a:effectLst>
                <a:outerShdw blurRad="38100" dist="38100" dir="2700000" algn="tl">
                  <a:srgbClr val="000000">
                    <a:alpha val="43137"/>
                  </a:srgbClr>
                </a:outerShdw>
              </a:effectLst>
            </a:endParaRPr>
          </a:p>
        </p:txBody>
      </p:sp>
      <p:pic>
        <p:nvPicPr>
          <p:cNvPr id="6" name="Imagen 5"/>
          <p:cNvPicPr>
            <a:picLocks noChangeAspect="1"/>
          </p:cNvPicPr>
          <p:nvPr/>
        </p:nvPicPr>
        <p:blipFill rotWithShape="1">
          <a:blip r:embed="rId3"/>
          <a:srcRect l="24013" t="16303" r="43700"/>
          <a:stretch/>
        </p:blipFill>
        <p:spPr>
          <a:xfrm>
            <a:off x="2249309" y="2074168"/>
            <a:ext cx="7838136" cy="10921288"/>
          </a:xfrm>
          <a:prstGeom prst="rect">
            <a:avLst/>
          </a:prstGeom>
        </p:spPr>
      </p:pic>
    </p:spTree>
    <p:extLst>
      <p:ext uri="{BB962C8B-B14F-4D97-AF65-F5344CB8AC3E}">
        <p14:creationId xmlns:p14="http://schemas.microsoft.com/office/powerpoint/2010/main" val="418992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1 Título"/>
          <p:cNvSpPr>
            <a:spLocks noGrp="1"/>
          </p:cNvSpPr>
          <p:nvPr>
            <p:ph type="title"/>
          </p:nvPr>
        </p:nvSpPr>
        <p:spPr>
          <a:xfrm>
            <a:off x="1757983" y="630213"/>
            <a:ext cx="8976692" cy="4824536"/>
          </a:xfrm>
        </p:spPr>
        <p:txBody>
          <a:bodyPr rtlCol="0">
            <a:normAutofit fontScale="90000"/>
          </a:bodyPr>
          <a:lstStyle/>
          <a:p>
            <a:pPr>
              <a:defRPr/>
            </a:pPr>
            <a:r>
              <a:rPr lang="es-MX" sz="2200" dirty="0">
                <a:solidFill>
                  <a:srgbClr val="002060"/>
                </a:solidFill>
                <a:latin typeface="Arial" panose="020B0604020202020204" pitchFamily="34" charset="0"/>
                <a:cs typeface="Arial" panose="020B0604020202020204" pitchFamily="34" charset="0"/>
              </a:rPr>
              <a:t/>
            </a:r>
            <a:br>
              <a:rPr lang="es-MX" sz="2200" dirty="0">
                <a:solidFill>
                  <a:srgbClr val="002060"/>
                </a:solidFill>
                <a:latin typeface="Arial" panose="020B0604020202020204" pitchFamily="34" charset="0"/>
                <a:cs typeface="Arial" panose="020B0604020202020204" pitchFamily="34" charset="0"/>
              </a:rPr>
            </a:br>
            <a:r>
              <a:rPr lang="es-MX" sz="2200" dirty="0">
                <a:solidFill>
                  <a:srgbClr val="002060"/>
                </a:solidFill>
                <a:latin typeface="Arial" panose="020B0604020202020204" pitchFamily="34" charset="0"/>
                <a:cs typeface="Arial" panose="020B0604020202020204" pitchFamily="34" charset="0"/>
              </a:rPr>
              <a:t>El reporte al RIPS se debe realizar identificando en Causa Externa: Lesión por agresión. </a:t>
            </a:r>
            <a:r>
              <a:rPr lang="es-MX" sz="2200" dirty="0" smtClean="0">
                <a:solidFill>
                  <a:srgbClr val="002060"/>
                </a:solidFill>
                <a:latin typeface="Arial" panose="020B0604020202020204" pitchFamily="34" charset="0"/>
                <a:cs typeface="Arial" panose="020B0604020202020204" pitchFamily="34" charset="0"/>
              </a:rPr>
              <a:t/>
            </a:r>
            <a:br>
              <a:rPr lang="es-MX" sz="2200" dirty="0" smtClean="0">
                <a:solidFill>
                  <a:srgbClr val="002060"/>
                </a:solidFill>
                <a:latin typeface="Arial" panose="020B0604020202020204" pitchFamily="34" charset="0"/>
                <a:cs typeface="Arial" panose="020B0604020202020204" pitchFamily="34" charset="0"/>
              </a:rPr>
            </a:br>
            <a:r>
              <a:rPr lang="es-MX" sz="2200" dirty="0">
                <a:solidFill>
                  <a:srgbClr val="002060"/>
                </a:solidFill>
                <a:latin typeface="Arial" panose="020B0604020202020204" pitchFamily="34" charset="0"/>
                <a:cs typeface="Arial" panose="020B0604020202020204" pitchFamily="34" charset="0"/>
              </a:rPr>
              <a:t/>
            </a:r>
            <a:br>
              <a:rPr lang="es-MX" sz="2200" dirty="0">
                <a:solidFill>
                  <a:srgbClr val="002060"/>
                </a:solidFill>
                <a:latin typeface="Arial" panose="020B0604020202020204" pitchFamily="34" charset="0"/>
                <a:cs typeface="Arial" panose="020B0604020202020204" pitchFamily="34" charset="0"/>
              </a:rPr>
            </a:br>
            <a:r>
              <a:rPr lang="es-MX" sz="2200" dirty="0">
                <a:solidFill>
                  <a:srgbClr val="002060"/>
                </a:solidFill>
                <a:latin typeface="Arial" panose="020B0604020202020204" pitchFamily="34" charset="0"/>
                <a:cs typeface="Arial" panose="020B0604020202020204" pitchFamily="34" charset="0"/>
              </a:rPr>
              <a:t/>
            </a:r>
            <a:br>
              <a:rPr lang="es-MX" sz="2200" dirty="0">
                <a:solidFill>
                  <a:srgbClr val="002060"/>
                </a:solidFill>
                <a:latin typeface="Arial" panose="020B0604020202020204" pitchFamily="34" charset="0"/>
                <a:cs typeface="Arial" panose="020B0604020202020204" pitchFamily="34" charset="0"/>
              </a:rPr>
            </a:br>
            <a:r>
              <a:rPr lang="es-MX" sz="2200" dirty="0">
                <a:solidFill>
                  <a:srgbClr val="002060"/>
                </a:solidFill>
                <a:latin typeface="Arial" panose="020B0604020202020204" pitchFamily="34" charset="0"/>
                <a:cs typeface="Arial" panose="020B0604020202020204" pitchFamily="34" charset="0"/>
              </a:rPr>
              <a:t>Posteriormente, se registra el diagnóstico principal con base en la acción corrosiva de los agentes químicos que pueden ser ácidos o básicos</a:t>
            </a:r>
            <a:r>
              <a:rPr lang="es-MX" sz="2200" dirty="0" smtClean="0">
                <a:solidFill>
                  <a:srgbClr val="002060"/>
                </a:solidFill>
                <a:latin typeface="Arial" panose="020B0604020202020204" pitchFamily="34" charset="0"/>
                <a:cs typeface="Arial" panose="020B0604020202020204" pitchFamily="34" charset="0"/>
              </a:rPr>
              <a:t>.</a:t>
            </a:r>
            <a:r>
              <a:rPr lang="es-MX" sz="2200" dirty="0">
                <a:solidFill>
                  <a:srgbClr val="002060"/>
                </a:solidFill>
                <a:latin typeface="Arial" panose="020B0604020202020204" pitchFamily="34" charset="0"/>
                <a:cs typeface="Arial" panose="020B0604020202020204" pitchFamily="34" charset="0"/>
              </a:rPr>
              <a:t/>
            </a:r>
            <a:br>
              <a:rPr lang="es-MX" sz="2200" dirty="0">
                <a:solidFill>
                  <a:srgbClr val="002060"/>
                </a:solidFill>
                <a:latin typeface="Arial" panose="020B0604020202020204" pitchFamily="34" charset="0"/>
                <a:cs typeface="Arial" panose="020B0604020202020204" pitchFamily="34" charset="0"/>
              </a:rPr>
            </a:br>
            <a:r>
              <a:rPr lang="es-MX" sz="2200" dirty="0" smtClean="0">
                <a:solidFill>
                  <a:srgbClr val="002060"/>
                </a:solidFill>
                <a:latin typeface="Arial" panose="020B0604020202020204" pitchFamily="34" charset="0"/>
                <a:cs typeface="Arial" panose="020B0604020202020204" pitchFamily="34" charset="0"/>
              </a:rPr>
              <a:t/>
            </a:r>
            <a:br>
              <a:rPr lang="es-MX" sz="2200" dirty="0" smtClean="0">
                <a:solidFill>
                  <a:srgbClr val="002060"/>
                </a:solidFill>
                <a:latin typeface="Arial" panose="020B0604020202020204" pitchFamily="34" charset="0"/>
                <a:cs typeface="Arial" panose="020B0604020202020204" pitchFamily="34" charset="0"/>
              </a:rPr>
            </a:br>
            <a:r>
              <a:rPr lang="es-MX" sz="2700" dirty="0" smtClean="0">
                <a:solidFill>
                  <a:srgbClr val="002060"/>
                </a:solidFill>
                <a:latin typeface="Arial" panose="020B0604020202020204" pitchFamily="34" charset="0"/>
                <a:cs typeface="Arial" panose="020B0604020202020204" pitchFamily="34" charset="0"/>
              </a:rPr>
              <a:t>	</a:t>
            </a:r>
            <a:r>
              <a:rPr lang="es-MX" sz="2200" b="1" dirty="0" smtClean="0">
                <a:solidFill>
                  <a:srgbClr val="002060"/>
                </a:solidFill>
                <a:latin typeface="Arial" panose="020B0604020202020204" pitchFamily="34" charset="0"/>
                <a:cs typeface="Arial" panose="020B0604020202020204" pitchFamily="34" charset="0"/>
              </a:rPr>
              <a:t>T20   =   Quemadura y corrosión de la cabeza y cuello</a:t>
            </a:r>
            <a:br>
              <a:rPr lang="es-MX" sz="2200" b="1" dirty="0" smtClean="0">
                <a:solidFill>
                  <a:srgbClr val="002060"/>
                </a:solidFill>
                <a:latin typeface="Arial" panose="020B0604020202020204" pitchFamily="34" charset="0"/>
                <a:cs typeface="Arial" panose="020B0604020202020204" pitchFamily="34" charset="0"/>
              </a:rPr>
            </a:br>
            <a:r>
              <a:rPr lang="es-MX" sz="2200" b="1" dirty="0">
                <a:solidFill>
                  <a:srgbClr val="002060"/>
                </a:solidFill>
                <a:latin typeface="Arial" panose="020B0604020202020204" pitchFamily="34" charset="0"/>
                <a:cs typeface="Arial" panose="020B0604020202020204" pitchFamily="34" charset="0"/>
              </a:rPr>
              <a:t/>
            </a:r>
            <a:br>
              <a:rPr lang="es-MX" sz="2200" b="1" dirty="0">
                <a:solidFill>
                  <a:srgbClr val="002060"/>
                </a:solidFill>
                <a:latin typeface="Arial" panose="020B0604020202020204" pitchFamily="34" charset="0"/>
                <a:cs typeface="Arial" panose="020B0604020202020204" pitchFamily="34" charset="0"/>
              </a:rPr>
            </a:br>
            <a:r>
              <a:rPr lang="es-MX" sz="2200" b="1" dirty="0" smtClean="0">
                <a:solidFill>
                  <a:srgbClr val="002060"/>
                </a:solidFill>
                <a:latin typeface="Arial" panose="020B0604020202020204" pitchFamily="34" charset="0"/>
                <a:cs typeface="Arial" panose="020B0604020202020204" pitchFamily="34" charset="0"/>
              </a:rPr>
              <a:t>	T31  =    Corrosiones clasificadas según la extensión  de 			     la superficie del cuerpo afectada.</a:t>
            </a:r>
            <a:br>
              <a:rPr lang="es-MX" sz="2200" b="1" dirty="0" smtClean="0">
                <a:solidFill>
                  <a:srgbClr val="002060"/>
                </a:solidFill>
                <a:latin typeface="Arial" panose="020B0604020202020204" pitchFamily="34" charset="0"/>
                <a:cs typeface="Arial" panose="020B0604020202020204" pitchFamily="34" charset="0"/>
              </a:rPr>
            </a:br>
            <a:r>
              <a:rPr lang="es-MX" sz="2200" b="1" dirty="0" smtClean="0">
                <a:solidFill>
                  <a:srgbClr val="002060"/>
                </a:solidFill>
                <a:latin typeface="Arial" panose="020B0604020202020204" pitchFamily="34" charset="0"/>
                <a:cs typeface="Arial" panose="020B0604020202020204" pitchFamily="34" charset="0"/>
              </a:rPr>
              <a:t/>
            </a:r>
            <a:br>
              <a:rPr lang="es-MX" sz="2200" b="1" dirty="0" smtClean="0">
                <a:solidFill>
                  <a:srgbClr val="002060"/>
                </a:solidFill>
                <a:latin typeface="Arial" panose="020B0604020202020204" pitchFamily="34" charset="0"/>
                <a:cs typeface="Arial" panose="020B0604020202020204" pitchFamily="34" charset="0"/>
              </a:rPr>
            </a:br>
            <a:r>
              <a:rPr lang="es-MX" sz="2200" b="1" dirty="0">
                <a:solidFill>
                  <a:srgbClr val="002060"/>
                </a:solidFill>
                <a:latin typeface="Arial" panose="020B0604020202020204" pitchFamily="34" charset="0"/>
                <a:cs typeface="Arial" panose="020B0604020202020204" pitchFamily="34" charset="0"/>
              </a:rPr>
              <a:t>P</a:t>
            </a:r>
            <a:r>
              <a:rPr lang="es-MX" sz="2200" b="1" dirty="0" smtClean="0">
                <a:solidFill>
                  <a:srgbClr val="002060"/>
                </a:solidFill>
                <a:latin typeface="Arial" panose="020B0604020202020204" pitchFamily="34" charset="0"/>
                <a:cs typeface="Arial" panose="020B0604020202020204" pitchFamily="34" charset="0"/>
              </a:rPr>
              <a:t>or </a:t>
            </a:r>
            <a:r>
              <a:rPr lang="es-MX" sz="2200" b="1" dirty="0">
                <a:solidFill>
                  <a:srgbClr val="002060"/>
                </a:solidFill>
                <a:latin typeface="Arial" panose="020B0604020202020204" pitchFamily="34" charset="0"/>
                <a:cs typeface="Arial" panose="020B0604020202020204" pitchFamily="34" charset="0"/>
              </a:rPr>
              <a:t>último, se registra el diagnóstico secundario </a:t>
            </a:r>
            <a:r>
              <a:rPr lang="es-MX" sz="2200" b="1" dirty="0" smtClean="0">
                <a:solidFill>
                  <a:srgbClr val="002060"/>
                </a:solidFill>
                <a:latin typeface="Arial" panose="020B0604020202020204" pitchFamily="34" charset="0"/>
                <a:cs typeface="Arial" panose="020B0604020202020204" pitchFamily="34" charset="0"/>
              </a:rPr>
              <a:t>correspondiente a VIOLENCIA FISICA </a:t>
            </a:r>
            <a:br>
              <a:rPr lang="es-MX" sz="2200" b="1" dirty="0" smtClean="0">
                <a:solidFill>
                  <a:srgbClr val="002060"/>
                </a:solidFill>
                <a:latin typeface="Arial" panose="020B0604020202020204" pitchFamily="34" charset="0"/>
                <a:cs typeface="Arial" panose="020B0604020202020204" pitchFamily="34" charset="0"/>
              </a:rPr>
            </a:br>
            <a:r>
              <a:rPr lang="es-MX" sz="2400" b="1" dirty="0" smtClean="0">
                <a:solidFill>
                  <a:srgbClr val="002060"/>
                </a:solidFill>
                <a:latin typeface="Arial" panose="020B0604020202020204" pitchFamily="34" charset="0"/>
                <a:cs typeface="Arial" panose="020B0604020202020204" pitchFamily="34" charset="0"/>
              </a:rPr>
              <a:t> </a:t>
            </a:r>
            <a:r>
              <a:rPr lang="es-ES" sz="2700" dirty="0">
                <a:solidFill>
                  <a:srgbClr val="002060"/>
                </a:solidFill>
                <a:latin typeface="Arial" panose="020B0604020202020204" pitchFamily="34" charset="0"/>
                <a:cs typeface="Arial" panose="020B0604020202020204" pitchFamily="34" charset="0"/>
              </a:rPr>
              <a:t/>
            </a:r>
            <a:br>
              <a:rPr lang="es-ES" sz="2700" dirty="0">
                <a:solidFill>
                  <a:srgbClr val="002060"/>
                </a:solidFill>
                <a:latin typeface="Arial" panose="020B0604020202020204" pitchFamily="34" charset="0"/>
                <a:cs typeface="Arial" panose="020B0604020202020204" pitchFamily="34" charset="0"/>
              </a:rPr>
            </a:br>
            <a:endParaRPr lang="es-CO" sz="4000" b="1" dirty="0" smtClean="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6872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7" name="Tabla 6"/>
          <p:cNvGraphicFramePr>
            <a:graphicFrameLocks noGrp="1"/>
          </p:cNvGraphicFramePr>
          <p:nvPr>
            <p:extLst>
              <p:ext uri="{D42A27DB-BD31-4B8C-83A1-F6EECF244321}">
                <p14:modId xmlns:p14="http://schemas.microsoft.com/office/powerpoint/2010/main" val="406431543"/>
              </p:ext>
            </p:extLst>
          </p:nvPr>
        </p:nvGraphicFramePr>
        <p:xfrm>
          <a:off x="1133524" y="448469"/>
          <a:ext cx="9686875" cy="5237958"/>
        </p:xfrm>
        <a:graphic>
          <a:graphicData uri="http://schemas.openxmlformats.org/drawingml/2006/table">
            <a:tbl>
              <a:tblPr firstRow="1" firstCol="1" bandRow="1">
                <a:tableStyleId>{5C22544A-7EE6-4342-B048-85BDC9FD1C3A}</a:tableStyleId>
              </a:tblPr>
              <a:tblGrid>
                <a:gridCol w="1608960"/>
                <a:gridCol w="8077915"/>
              </a:tblGrid>
              <a:tr h="881769">
                <a:tc gridSpan="2">
                  <a:txBody>
                    <a:bodyPr/>
                    <a:lstStyle/>
                    <a:p>
                      <a:pPr algn="ctr">
                        <a:lnSpc>
                          <a:spcPct val="107000"/>
                        </a:lnSpc>
                        <a:spcAft>
                          <a:spcPts val="0"/>
                        </a:spcAft>
                        <a:tabLst>
                          <a:tab pos="1047750" algn="l"/>
                          <a:tab pos="2257425" algn="l"/>
                          <a:tab pos="2903855" algn="ctr"/>
                        </a:tabLst>
                      </a:pPr>
                      <a:r>
                        <a:rPr lang="es-MX" sz="1200" dirty="0">
                          <a:effectLst/>
                        </a:rPr>
                        <a:t> </a:t>
                      </a:r>
                      <a:endParaRPr lang="es-ES" sz="1100" dirty="0">
                        <a:effectLst/>
                      </a:endParaRPr>
                    </a:p>
                    <a:p>
                      <a:pPr algn="ctr">
                        <a:lnSpc>
                          <a:spcPct val="107000"/>
                        </a:lnSpc>
                        <a:spcAft>
                          <a:spcPts val="0"/>
                        </a:spcAft>
                        <a:tabLst>
                          <a:tab pos="1047750" algn="l"/>
                          <a:tab pos="2257425" algn="l"/>
                          <a:tab pos="2903855" algn="ctr"/>
                        </a:tabLst>
                      </a:pPr>
                      <a:r>
                        <a:rPr lang="es-MX" sz="1200" dirty="0">
                          <a:effectLst/>
                        </a:rPr>
                        <a:t>VIOLENCIA FISICA</a:t>
                      </a:r>
                      <a:endParaRPr lang="es-ES" sz="1100" dirty="0">
                        <a:effectLst/>
                      </a:endParaRPr>
                    </a:p>
                    <a:p>
                      <a:pPr algn="ctr">
                        <a:lnSpc>
                          <a:spcPct val="107000"/>
                        </a:lnSpc>
                        <a:spcAft>
                          <a:spcPts val="0"/>
                        </a:spcAft>
                        <a:tabLst>
                          <a:tab pos="1047750" algn="l"/>
                          <a:tab pos="2257425" algn="l"/>
                          <a:tab pos="2903855" algn="ctr"/>
                        </a:tabLst>
                      </a:pPr>
                      <a:r>
                        <a:rPr lang="es-MX" sz="1200" dirty="0">
                          <a:effectLst/>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ES"/>
                    </a:p>
                  </a:txBody>
                  <a:tcPr/>
                </a:tc>
              </a:tr>
              <a:tr h="285147">
                <a:tc>
                  <a:txBody>
                    <a:bodyPr/>
                    <a:lstStyle/>
                    <a:p>
                      <a:pPr algn="ctr">
                        <a:lnSpc>
                          <a:spcPct val="107000"/>
                        </a:lnSpc>
                        <a:spcAft>
                          <a:spcPts val="0"/>
                        </a:spcAft>
                        <a:tabLst>
                          <a:tab pos="1047750" algn="l"/>
                        </a:tabLst>
                      </a:pPr>
                      <a:r>
                        <a:rPr lang="es-MX" sz="1200">
                          <a:effectLst/>
                        </a:rPr>
                        <a:t>Y80</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1047750" algn="l"/>
                        </a:tabLst>
                      </a:pPr>
                      <a:r>
                        <a:rPr lang="es-ES" sz="1200">
                          <a:effectLst/>
                        </a:rPr>
                        <a:t>Agresión por otros medios especificados, ocurrida en una vivienda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83458">
                <a:tc>
                  <a:txBody>
                    <a:bodyPr/>
                    <a:lstStyle/>
                    <a:p>
                      <a:pPr algn="ctr">
                        <a:lnSpc>
                          <a:spcPct val="107000"/>
                        </a:lnSpc>
                        <a:spcAft>
                          <a:spcPts val="0"/>
                        </a:spcAft>
                        <a:tabLst>
                          <a:tab pos="1047750" algn="l"/>
                        </a:tabLst>
                      </a:pPr>
                      <a:r>
                        <a:rPr lang="es-MX" sz="1200">
                          <a:effectLst/>
                        </a:rPr>
                        <a:t>Y81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1047750" algn="l"/>
                        </a:tabLst>
                      </a:pPr>
                      <a:r>
                        <a:rPr lang="es-MX" sz="1200" dirty="0">
                          <a:effectLst/>
                        </a:rPr>
                        <a:t>Agresión por otros medios especificados, ocurrida en una institución residencial</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83458">
                <a:tc>
                  <a:txBody>
                    <a:bodyPr/>
                    <a:lstStyle/>
                    <a:p>
                      <a:pPr algn="ctr">
                        <a:lnSpc>
                          <a:spcPct val="107000"/>
                        </a:lnSpc>
                        <a:spcAft>
                          <a:spcPts val="0"/>
                        </a:spcAft>
                        <a:tabLst>
                          <a:tab pos="1047750" algn="l"/>
                        </a:tabLst>
                      </a:pPr>
                      <a:r>
                        <a:rPr lang="es-MX" sz="1200">
                          <a:effectLst/>
                        </a:rPr>
                        <a:t>Y82</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1047750" algn="l"/>
                        </a:tabLst>
                      </a:pPr>
                      <a:r>
                        <a:rPr lang="es-MX" sz="1200">
                          <a:effectLst/>
                        </a:rPr>
                        <a:t>Agresión por otros medios especificados, ocurrida en una escuela, en otra institución, o en un área administrativa publica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83458">
                <a:tc>
                  <a:txBody>
                    <a:bodyPr/>
                    <a:lstStyle/>
                    <a:p>
                      <a:pPr algn="ctr">
                        <a:lnSpc>
                          <a:spcPct val="107000"/>
                        </a:lnSpc>
                        <a:spcAft>
                          <a:spcPts val="0"/>
                        </a:spcAft>
                        <a:tabLst>
                          <a:tab pos="1047750" algn="l"/>
                        </a:tabLst>
                      </a:pPr>
                      <a:r>
                        <a:rPr lang="es-MX" sz="1200">
                          <a:effectLst/>
                        </a:rPr>
                        <a:t>Y83</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1047750" algn="l"/>
                        </a:tabLst>
                      </a:pPr>
                      <a:r>
                        <a:rPr lang="es-MX" sz="1200">
                          <a:effectLst/>
                        </a:rPr>
                        <a:t>Agresión por otros medios especificados, ocurrida en un área de deporte o atletismo</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85147">
                <a:tc>
                  <a:txBody>
                    <a:bodyPr/>
                    <a:lstStyle/>
                    <a:p>
                      <a:pPr algn="ctr">
                        <a:lnSpc>
                          <a:spcPct val="107000"/>
                        </a:lnSpc>
                        <a:spcAft>
                          <a:spcPts val="0"/>
                        </a:spcAft>
                        <a:tabLst>
                          <a:tab pos="1047750" algn="l"/>
                        </a:tabLst>
                      </a:pPr>
                      <a:r>
                        <a:rPr lang="es-MX" sz="1200">
                          <a:effectLst/>
                        </a:rPr>
                        <a:t>Y84</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1047750" algn="l"/>
                        </a:tabLst>
                      </a:pPr>
                      <a:r>
                        <a:rPr lang="es-MX" sz="1200">
                          <a:effectLst/>
                        </a:rPr>
                        <a:t>Agresión por otros medios especificados, ocurrida en una calle o carretera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83458">
                <a:tc>
                  <a:txBody>
                    <a:bodyPr/>
                    <a:lstStyle/>
                    <a:p>
                      <a:pPr algn="ctr">
                        <a:lnSpc>
                          <a:spcPct val="107000"/>
                        </a:lnSpc>
                        <a:spcAft>
                          <a:spcPts val="0"/>
                        </a:spcAft>
                        <a:tabLst>
                          <a:tab pos="1047750" algn="l"/>
                        </a:tabLst>
                      </a:pPr>
                      <a:r>
                        <a:rPr lang="es-MX" sz="1200">
                          <a:effectLst/>
                        </a:rPr>
                        <a:t>Y85</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1047750" algn="l"/>
                        </a:tabLst>
                      </a:pPr>
                      <a:r>
                        <a:rPr lang="es-MX" sz="1200">
                          <a:effectLst/>
                        </a:rPr>
                        <a:t>Agresión por otros medios especificados, ocurrida en un comercio o en un área de servicios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83458">
                <a:tc>
                  <a:txBody>
                    <a:bodyPr/>
                    <a:lstStyle/>
                    <a:p>
                      <a:pPr algn="ctr">
                        <a:lnSpc>
                          <a:spcPct val="107000"/>
                        </a:lnSpc>
                        <a:spcAft>
                          <a:spcPts val="0"/>
                        </a:spcAft>
                        <a:tabLst>
                          <a:tab pos="1047750" algn="l"/>
                        </a:tabLst>
                      </a:pPr>
                      <a:r>
                        <a:rPr lang="es-MX" sz="1200">
                          <a:effectLst/>
                        </a:rPr>
                        <a:t>Y86</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1047750" algn="l"/>
                        </a:tabLst>
                      </a:pPr>
                      <a:r>
                        <a:rPr lang="es-MX" sz="1200">
                          <a:effectLst/>
                        </a:rPr>
                        <a:t>Agresión por otros medios especificados, ocurrida en un área industrial o de la construccion</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83458">
                <a:tc>
                  <a:txBody>
                    <a:bodyPr/>
                    <a:lstStyle/>
                    <a:p>
                      <a:pPr algn="ctr">
                        <a:lnSpc>
                          <a:spcPct val="107000"/>
                        </a:lnSpc>
                        <a:spcAft>
                          <a:spcPts val="0"/>
                        </a:spcAft>
                        <a:tabLst>
                          <a:tab pos="1047750" algn="l"/>
                        </a:tabLst>
                      </a:pPr>
                      <a:r>
                        <a:rPr lang="es-MX" sz="1200">
                          <a:effectLst/>
                        </a:rPr>
                        <a:t>Y87</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1047750" algn="l"/>
                        </a:tabLst>
                      </a:pPr>
                      <a:r>
                        <a:rPr lang="es-MX" sz="1200" dirty="0">
                          <a:effectLst/>
                        </a:rPr>
                        <a:t>Agresión por otros medios especificados, ocurrida en una granja (o predio agrícola)</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85147">
                <a:tc>
                  <a:txBody>
                    <a:bodyPr/>
                    <a:lstStyle/>
                    <a:p>
                      <a:pPr algn="ctr">
                        <a:lnSpc>
                          <a:spcPct val="107000"/>
                        </a:lnSpc>
                        <a:spcAft>
                          <a:spcPts val="0"/>
                        </a:spcAft>
                        <a:tabLst>
                          <a:tab pos="1047750" algn="l"/>
                        </a:tabLst>
                      </a:pPr>
                      <a:r>
                        <a:rPr lang="es-MX" sz="1200">
                          <a:effectLst/>
                        </a:rPr>
                        <a:t>Y88</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1047750" algn="l"/>
                        </a:tabLst>
                      </a:pPr>
                      <a:r>
                        <a:rPr lang="es-MX" sz="1200" dirty="0">
                          <a:effectLst/>
                        </a:rPr>
                        <a:t>Agresión por otros medios especificados, ocurrida en otro lugar especificado</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092899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ángulo 2"/>
          <p:cNvSpPr/>
          <p:nvPr/>
        </p:nvSpPr>
        <p:spPr>
          <a:xfrm>
            <a:off x="179512" y="746673"/>
            <a:ext cx="11536238" cy="4681282"/>
          </a:xfrm>
          <a:prstGeom prst="rect">
            <a:avLst/>
          </a:prstGeom>
        </p:spPr>
        <p:txBody>
          <a:bodyPr wrap="square">
            <a:spAutoFit/>
          </a:bodyPr>
          <a:lstStyle/>
          <a:p>
            <a:pPr indent="449580" algn="just">
              <a:lnSpc>
                <a:spcPct val="107000"/>
              </a:lnSpc>
              <a:spcAft>
                <a:spcPts val="800"/>
              </a:spcAft>
            </a:pPr>
            <a:r>
              <a:rPr lang="es-MX" b="1" dirty="0">
                <a:solidFill>
                  <a:srgbClr val="002060"/>
                </a:solidFill>
                <a:latin typeface="Arial" panose="020B0604020202020204" pitchFamily="34" charset="0"/>
                <a:ea typeface="Calibri" panose="020F0502020204030204" pitchFamily="34" charset="0"/>
                <a:cs typeface="Arial" panose="020B0604020202020204" pitchFamily="34" charset="0"/>
              </a:rPr>
              <a:t>8</a:t>
            </a:r>
            <a:r>
              <a:rPr lang="es-MX" sz="2000" b="1" dirty="0">
                <a:solidFill>
                  <a:srgbClr val="002060"/>
                </a:solidFill>
                <a:latin typeface="Arial" panose="020B0604020202020204" pitchFamily="34" charset="0"/>
                <a:ea typeface="Calibri" panose="020F0502020204030204" pitchFamily="34" charset="0"/>
                <a:cs typeface="Arial" panose="020B0604020202020204" pitchFamily="34" charset="0"/>
              </a:rPr>
              <a:t>. Recolección de evidencia forense</a:t>
            </a:r>
            <a:endParaRPr lang="es-ES"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449580" algn="just">
              <a:lnSpc>
                <a:spcPct val="107000"/>
              </a:lnSpc>
              <a:spcAft>
                <a:spcPts val="800"/>
              </a:spcAft>
            </a:pPr>
            <a:r>
              <a:rPr lang="es-MX" sz="2000" dirty="0" smtClean="0">
                <a:solidFill>
                  <a:srgbClr val="002060"/>
                </a:solidFill>
                <a:latin typeface="Arial" panose="020B0604020202020204" pitchFamily="34" charset="0"/>
                <a:ea typeface="Calibri" panose="020F0502020204030204" pitchFamily="34" charset="0"/>
                <a:cs typeface="Arial" panose="020B0604020202020204" pitchFamily="34" charset="0"/>
              </a:rPr>
              <a:t>el </a:t>
            </a:r>
            <a:r>
              <a:rPr lang="es-MX" sz="2000" dirty="0">
                <a:solidFill>
                  <a:srgbClr val="002060"/>
                </a:solidFill>
                <a:latin typeface="Arial" panose="020B0604020202020204" pitchFamily="34" charset="0"/>
                <a:ea typeface="Calibri" panose="020F0502020204030204" pitchFamily="34" charset="0"/>
                <a:cs typeface="Arial" panose="020B0604020202020204" pitchFamily="34" charset="0"/>
              </a:rPr>
              <a:t>personal de los servicios de salud es responsable de la recolección, preservación y entrega a la autoridad competente de los elementos materiales </a:t>
            </a:r>
            <a:r>
              <a:rPr lang="es-MX" sz="2000" dirty="0" smtClean="0">
                <a:solidFill>
                  <a:srgbClr val="002060"/>
                </a:solidFill>
                <a:latin typeface="Arial" panose="020B0604020202020204" pitchFamily="34" charset="0"/>
                <a:ea typeface="Calibri" panose="020F0502020204030204" pitchFamily="34" charset="0"/>
                <a:cs typeface="Arial" panose="020B0604020202020204" pitchFamily="34" charset="0"/>
              </a:rPr>
              <a:t>probatorios </a:t>
            </a:r>
            <a:r>
              <a:rPr lang="es-MX" sz="2000" dirty="0">
                <a:solidFill>
                  <a:srgbClr val="002060"/>
                </a:solidFill>
                <a:latin typeface="Arial" panose="020B0604020202020204" pitchFamily="34" charset="0"/>
                <a:ea typeface="Calibri" panose="020F0502020204030204" pitchFamily="34" charset="0"/>
                <a:cs typeface="Arial" panose="020B0604020202020204" pitchFamily="34" charset="0"/>
              </a:rPr>
              <a:t>(EMP) y evidencia física (EF) de la que tenga conocimiento en razón de la atención brindada a las víctimas así como de dar inicio a la cadena de custodia.</a:t>
            </a:r>
            <a:endParaRPr lang="es-ES"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449580" algn="just">
              <a:lnSpc>
                <a:spcPct val="107000"/>
              </a:lnSpc>
              <a:spcAft>
                <a:spcPts val="800"/>
              </a:spcAft>
            </a:pPr>
            <a:r>
              <a:rPr lang="es-MX" sz="2000" dirty="0">
                <a:solidFill>
                  <a:srgbClr val="002060"/>
                </a:solidFill>
                <a:latin typeface="Arial" panose="020B0604020202020204" pitchFamily="34" charset="0"/>
                <a:ea typeface="Calibri" panose="020F0502020204030204" pitchFamily="34" charset="0"/>
                <a:cs typeface="Arial" panose="020B0604020202020204" pitchFamily="34" charset="0"/>
              </a:rPr>
              <a:t>En el caso de la ropa contaminada por el químico el embalaje se realiza de la siguiente manera:</a:t>
            </a:r>
            <a:endParaRPr lang="es-ES"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sz="2000" dirty="0">
                <a:solidFill>
                  <a:srgbClr val="002060"/>
                </a:solidFill>
                <a:latin typeface="Arial" panose="020B0604020202020204" pitchFamily="34" charset="0"/>
                <a:ea typeface="Calibri" panose="020F0502020204030204" pitchFamily="34" charset="0"/>
                <a:cs typeface="Arial" panose="020B0604020202020204" pitchFamily="34" charset="0"/>
              </a:rPr>
              <a:t>Una vez las prendas estén secas (a temperatura ambiente), envolverlas por separado en papel </a:t>
            </a:r>
            <a:r>
              <a:rPr lang="es-MX" sz="2000" dirty="0" err="1">
                <a:solidFill>
                  <a:srgbClr val="002060"/>
                </a:solidFill>
                <a:latin typeface="Arial" panose="020B0604020202020204" pitchFamily="34" charset="0"/>
                <a:ea typeface="Calibri" panose="020F0502020204030204" pitchFamily="34" charset="0"/>
                <a:cs typeface="Arial" panose="020B0604020202020204" pitchFamily="34" charset="0"/>
              </a:rPr>
              <a:t>Kraft</a:t>
            </a:r>
            <a:r>
              <a:rPr lang="es-MX" sz="2000" dirty="0">
                <a:solidFill>
                  <a:srgbClr val="002060"/>
                </a:solidFill>
                <a:latin typeface="Arial" panose="020B0604020202020204" pitchFamily="34" charset="0"/>
                <a:ea typeface="Calibri" panose="020F0502020204030204" pitchFamily="34" charset="0"/>
                <a:cs typeface="Arial" panose="020B0604020202020204" pitchFamily="34" charset="0"/>
              </a:rPr>
              <a:t>.</a:t>
            </a:r>
            <a:endParaRPr lang="es-ES"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sz="2000" dirty="0">
                <a:solidFill>
                  <a:srgbClr val="002060"/>
                </a:solidFill>
                <a:latin typeface="Arial" panose="020B0604020202020204" pitchFamily="34" charset="0"/>
                <a:ea typeface="Calibri" panose="020F0502020204030204" pitchFamily="34" charset="0"/>
                <a:cs typeface="Arial" panose="020B0604020202020204" pitchFamily="34" charset="0"/>
              </a:rPr>
              <a:t>Colocar el paquete en una bolsa plástica de color rojo y sellarla</a:t>
            </a:r>
            <a:endParaRPr lang="es-ES"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Font typeface="Symbol" panose="05050102010706020507" pitchFamily="18" charset="2"/>
              <a:buChar char=""/>
            </a:pPr>
            <a:r>
              <a:rPr lang="es-MX" sz="2000" dirty="0">
                <a:solidFill>
                  <a:srgbClr val="002060"/>
                </a:solidFill>
                <a:latin typeface="Arial" panose="020B0604020202020204" pitchFamily="34" charset="0"/>
                <a:ea typeface="Calibri" panose="020F0502020204030204" pitchFamily="34" charset="0"/>
                <a:cs typeface="Arial" panose="020B0604020202020204" pitchFamily="34" charset="0"/>
              </a:rPr>
              <a:t> Diligenciar el rótulo con marcador permanente, letra clara y legible y sin tachaduras anotando: el nombre de la víctima, el número de identificación, el número de la Historia Clínica, fecha, hora, nombre del médico o médica que embala y descripción de las prendas embaladas. Adherir el rótulo a la bolsa. </a:t>
            </a:r>
            <a:r>
              <a:rPr lang="es-ES" sz="2000" dirty="0">
                <a:solidFill>
                  <a:srgbClr val="002060"/>
                </a:solidFill>
                <a:latin typeface="Arial" panose="020B0604020202020204" pitchFamily="34" charset="0"/>
                <a:ea typeface="Calibri" panose="020F0502020204030204" pitchFamily="34" charset="0"/>
                <a:cs typeface="Arial" panose="020B0604020202020204" pitchFamily="34" charset="0"/>
              </a:rPr>
              <a:t>Si la institución cuenta con el formato de rótulo de la Fiscalía puede utilizarlo. </a:t>
            </a:r>
            <a:endParaRPr lang="es-ES"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499201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Imagen 2"/>
          <p:cNvPicPr>
            <a:picLocks noChangeAspect="1"/>
          </p:cNvPicPr>
          <p:nvPr/>
        </p:nvPicPr>
        <p:blipFill>
          <a:blip r:embed="rId3"/>
          <a:stretch>
            <a:fillRect/>
          </a:stretch>
        </p:blipFill>
        <p:spPr>
          <a:xfrm>
            <a:off x="2048469" y="580678"/>
            <a:ext cx="8095062" cy="4824536"/>
          </a:xfrm>
          <a:prstGeom prst="rect">
            <a:avLst/>
          </a:prstGeom>
        </p:spPr>
      </p:pic>
    </p:spTree>
    <p:extLst>
      <p:ext uri="{BB962C8B-B14F-4D97-AF65-F5344CB8AC3E}">
        <p14:creationId xmlns:p14="http://schemas.microsoft.com/office/powerpoint/2010/main" val="38799940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Marcador de contenido 4"/>
          <p:cNvPicPr>
            <a:picLocks noGrp="1" noChangeAspect="1"/>
          </p:cNvPicPr>
          <p:nvPr>
            <p:ph idx="1"/>
          </p:nvPr>
        </p:nvPicPr>
        <p:blipFill>
          <a:blip r:embed="rId3"/>
          <a:stretch>
            <a:fillRect/>
          </a:stretch>
        </p:blipFill>
        <p:spPr>
          <a:xfrm>
            <a:off x="2237512" y="652706"/>
            <a:ext cx="7987327" cy="4821673"/>
          </a:xfrm>
          <a:prstGeom prst="rect">
            <a:avLst/>
          </a:prstGeom>
        </p:spPr>
      </p:pic>
    </p:spTree>
    <p:extLst>
      <p:ext uri="{BB962C8B-B14F-4D97-AF65-F5344CB8AC3E}">
        <p14:creationId xmlns:p14="http://schemas.microsoft.com/office/powerpoint/2010/main" val="23767249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8" y="32335"/>
            <a:ext cx="12192000" cy="6858000"/>
          </a:xfrm>
          <a:prstGeom prst="rect">
            <a:avLst/>
          </a:prstGeom>
        </p:spPr>
      </p:pic>
      <p:sp>
        <p:nvSpPr>
          <p:cNvPr id="3" name="Rectángulo 2"/>
          <p:cNvSpPr/>
          <p:nvPr/>
        </p:nvSpPr>
        <p:spPr>
          <a:xfrm>
            <a:off x="1829330" y="428691"/>
            <a:ext cx="7848872" cy="1846659"/>
          </a:xfrm>
          <a:prstGeom prst="rect">
            <a:avLst/>
          </a:prstGeom>
        </p:spPr>
        <p:txBody>
          <a:bodyPr wrap="square">
            <a:spAutoFit/>
          </a:bodyPr>
          <a:lstStyle/>
          <a:p>
            <a:pPr marL="228600" algn="ctr">
              <a:spcAft>
                <a:spcPts val="0"/>
              </a:spcAft>
            </a:pPr>
            <a:r>
              <a:rPr lang="es-MX" sz="2400" b="1" dirty="0">
                <a:solidFill>
                  <a:schemeClr val="accent5">
                    <a:lumMod val="50000"/>
                  </a:schemeClr>
                </a:solidFill>
                <a:latin typeface="Arial" panose="020B0604020202020204" pitchFamily="34" charset="0"/>
                <a:ea typeface="Calibri" panose="020F0502020204030204" pitchFamily="34" charset="0"/>
              </a:rPr>
              <a:t>9. Articulación intersectorial </a:t>
            </a:r>
            <a:r>
              <a:rPr lang="es-MX" sz="2400" dirty="0">
                <a:solidFill>
                  <a:schemeClr val="accent5">
                    <a:lumMod val="50000"/>
                  </a:schemeClr>
                </a:solidFill>
                <a:latin typeface="Arial" panose="020B0604020202020204" pitchFamily="34" charset="0"/>
                <a:ea typeface="Calibri" panose="020F0502020204030204" pitchFamily="34" charset="0"/>
              </a:rPr>
              <a:t> </a:t>
            </a:r>
            <a:endParaRPr lang="es-MX" sz="2400" dirty="0" smtClean="0">
              <a:solidFill>
                <a:schemeClr val="accent5">
                  <a:lumMod val="50000"/>
                </a:schemeClr>
              </a:solidFill>
              <a:latin typeface="Arial" panose="020B0604020202020204" pitchFamily="34" charset="0"/>
              <a:ea typeface="Calibri" panose="020F0502020204030204" pitchFamily="34" charset="0"/>
            </a:endParaRPr>
          </a:p>
          <a:p>
            <a:pPr marL="228600" algn="ctr">
              <a:spcAft>
                <a:spcPts val="0"/>
              </a:spcAft>
            </a:pPr>
            <a:endParaRPr lang="es-MX" sz="2400" dirty="0">
              <a:solidFill>
                <a:schemeClr val="accent5">
                  <a:lumMod val="50000"/>
                </a:schemeClr>
              </a:solidFill>
              <a:latin typeface="Arial" panose="020B0604020202020204" pitchFamily="34" charset="0"/>
              <a:ea typeface="Calibri" panose="020F0502020204030204" pitchFamily="34" charset="0"/>
            </a:endParaRPr>
          </a:p>
          <a:p>
            <a:pPr marL="228600" algn="ctr">
              <a:spcAft>
                <a:spcPts val="0"/>
              </a:spcAft>
            </a:pPr>
            <a:endParaRPr lang="es-MX" sz="2400" dirty="0" smtClean="0">
              <a:solidFill>
                <a:schemeClr val="accent5">
                  <a:lumMod val="50000"/>
                </a:schemeClr>
              </a:solidFill>
              <a:latin typeface="Arial" panose="020B0604020202020204" pitchFamily="34" charset="0"/>
              <a:ea typeface="Calibri" panose="020F0502020204030204" pitchFamily="34" charset="0"/>
            </a:endParaRPr>
          </a:p>
          <a:p>
            <a:pPr marL="228600" algn="ctr">
              <a:spcAft>
                <a:spcPts val="0"/>
              </a:spcAft>
            </a:pPr>
            <a:endParaRPr lang="es-MX" sz="2400" dirty="0">
              <a:solidFill>
                <a:schemeClr val="accent5">
                  <a:lumMod val="50000"/>
                </a:schemeClr>
              </a:solidFill>
              <a:latin typeface="Arial" panose="020B0604020202020204" pitchFamily="34" charset="0"/>
              <a:ea typeface="Calibri" panose="020F0502020204030204" pitchFamily="34" charset="0"/>
            </a:endParaRPr>
          </a:p>
          <a:p>
            <a:pPr marL="228600" algn="ctr">
              <a:spcAft>
                <a:spcPts val="0"/>
              </a:spcAft>
            </a:pPr>
            <a:endParaRPr lang="es-ES" dirty="0">
              <a:solidFill>
                <a:srgbClr val="000000"/>
              </a:solidFill>
              <a:effectLst/>
              <a:latin typeface="Calibri" panose="020F0502020204030204" pitchFamily="34" charset="0"/>
              <a:ea typeface="Calibri" panose="020F0502020204030204" pitchFamily="34" charset="0"/>
            </a:endParaRPr>
          </a:p>
        </p:txBody>
      </p:sp>
      <p:sp>
        <p:nvSpPr>
          <p:cNvPr id="4" name="Rectángulo 3"/>
          <p:cNvSpPr/>
          <p:nvPr/>
        </p:nvSpPr>
        <p:spPr>
          <a:xfrm>
            <a:off x="3662350" y="3594707"/>
            <a:ext cx="4572000" cy="2308324"/>
          </a:xfrm>
          <a:prstGeom prst="rect">
            <a:avLst/>
          </a:prstGeom>
        </p:spPr>
        <p:txBody>
          <a:bodyPr>
            <a:spAutoFit/>
          </a:bodyPr>
          <a:lstStyle/>
          <a:p>
            <a:pPr algn="ctr">
              <a:spcAft>
                <a:spcPts val="0"/>
              </a:spcAft>
            </a:pPr>
            <a:r>
              <a:rPr lang="es-MX" b="1" dirty="0">
                <a:solidFill>
                  <a:srgbClr val="FF0000"/>
                </a:solidFill>
                <a:latin typeface="Arial" panose="020B0604020202020204" pitchFamily="34" charset="0"/>
                <a:ea typeface="Calibri" panose="020F0502020204030204" pitchFamily="34" charset="0"/>
              </a:rPr>
              <a:t>RECUERDE</a:t>
            </a:r>
            <a:endParaRPr lang="es-ES" dirty="0">
              <a:solidFill>
                <a:srgbClr val="FF0000"/>
              </a:solidFill>
              <a:latin typeface="Calibri" panose="020F0502020204030204" pitchFamily="34" charset="0"/>
              <a:ea typeface="Calibri" panose="020F0502020204030204" pitchFamily="34" charset="0"/>
            </a:endParaRPr>
          </a:p>
          <a:p>
            <a:pPr algn="ctr">
              <a:spcAft>
                <a:spcPts val="0"/>
              </a:spcAft>
            </a:pPr>
            <a:r>
              <a:rPr lang="es-MX" b="1" dirty="0">
                <a:solidFill>
                  <a:srgbClr val="FF0000"/>
                </a:solidFill>
                <a:latin typeface="Arial" panose="020B0604020202020204" pitchFamily="34" charset="0"/>
                <a:ea typeface="Calibri" panose="020F0502020204030204" pitchFamily="34" charset="0"/>
              </a:rPr>
              <a:t>Sin importar el momento en el que haya intervenido, si usted tiene conocimiento de un caso de agresión con agentes químicos, debe inmediatamente</a:t>
            </a:r>
            <a:endParaRPr lang="es-ES" dirty="0">
              <a:solidFill>
                <a:srgbClr val="FF0000"/>
              </a:solidFill>
              <a:latin typeface="Calibri" panose="020F0502020204030204" pitchFamily="34" charset="0"/>
              <a:ea typeface="Calibri" panose="020F0502020204030204" pitchFamily="34" charset="0"/>
            </a:endParaRPr>
          </a:p>
          <a:p>
            <a:pPr algn="ctr">
              <a:spcAft>
                <a:spcPts val="0"/>
              </a:spcAft>
            </a:pPr>
            <a:r>
              <a:rPr lang="es-MX" b="1" dirty="0">
                <a:solidFill>
                  <a:srgbClr val="FF0000"/>
                </a:solidFill>
                <a:latin typeface="Arial" panose="020B0604020202020204" pitchFamily="34" charset="0"/>
                <a:ea typeface="Calibri" panose="020F0502020204030204" pitchFamily="34" charset="0"/>
              </a:rPr>
              <a:t>DAR AVISO A LAS AUTORIDADES COMPETENTES</a:t>
            </a:r>
            <a:endParaRPr lang="es-ES" dirty="0">
              <a:solidFill>
                <a:srgbClr val="FF0000"/>
              </a:solidFill>
              <a:latin typeface="Calibri" panose="020F0502020204030204" pitchFamily="34" charset="0"/>
              <a:ea typeface="Calibri" panose="020F0502020204030204" pitchFamily="34" charset="0"/>
            </a:endParaRPr>
          </a:p>
          <a:p>
            <a:pPr algn="ctr">
              <a:spcAft>
                <a:spcPts val="0"/>
              </a:spcAft>
            </a:pPr>
            <a:r>
              <a:rPr lang="es-MX" b="1" dirty="0">
                <a:solidFill>
                  <a:srgbClr val="000000"/>
                </a:solidFill>
                <a:latin typeface="Arial" panose="020B0604020202020204" pitchFamily="34" charset="0"/>
                <a:ea typeface="Calibri" panose="020F0502020204030204" pitchFamily="34" charset="0"/>
              </a:rPr>
              <a:t> </a:t>
            </a:r>
            <a:endParaRPr lang="es-ES" dirty="0">
              <a:solidFill>
                <a:srgbClr val="000000"/>
              </a:solidFill>
              <a:effectLst/>
              <a:latin typeface="Calibri" panose="020F0502020204030204" pitchFamily="34" charset="0"/>
              <a:ea typeface="Calibri" panose="020F0502020204030204" pitchFamily="34" charset="0"/>
            </a:endParaRPr>
          </a:p>
        </p:txBody>
      </p:sp>
      <p:sp>
        <p:nvSpPr>
          <p:cNvPr id="6" name="Elipse 5"/>
          <p:cNvSpPr/>
          <p:nvPr/>
        </p:nvSpPr>
        <p:spPr>
          <a:xfrm>
            <a:off x="1762125" y="2352675"/>
            <a:ext cx="2400300" cy="1334528"/>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smtClean="0"/>
              <a:t>JUSTICIA </a:t>
            </a:r>
            <a:endParaRPr lang="es-ES" sz="2400" dirty="0"/>
          </a:p>
        </p:txBody>
      </p:sp>
      <p:sp>
        <p:nvSpPr>
          <p:cNvPr id="7" name="Elipse 6"/>
          <p:cNvSpPr/>
          <p:nvPr/>
        </p:nvSpPr>
        <p:spPr>
          <a:xfrm>
            <a:off x="4849473" y="1232285"/>
            <a:ext cx="2094251" cy="13751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smtClean="0"/>
              <a:t>SALUD </a:t>
            </a:r>
            <a:endParaRPr lang="es-ES" sz="2800" dirty="0"/>
          </a:p>
        </p:txBody>
      </p:sp>
      <p:sp>
        <p:nvSpPr>
          <p:cNvPr id="8" name="Elipse 7"/>
          <p:cNvSpPr/>
          <p:nvPr/>
        </p:nvSpPr>
        <p:spPr>
          <a:xfrm>
            <a:off x="7734274" y="2352675"/>
            <a:ext cx="2571775" cy="1334528"/>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smtClean="0"/>
              <a:t>PROTECCION</a:t>
            </a:r>
            <a:endParaRPr lang="es-ES" sz="2400" dirty="0"/>
          </a:p>
        </p:txBody>
      </p:sp>
    </p:spTree>
    <p:extLst>
      <p:ext uri="{BB962C8B-B14F-4D97-AF65-F5344CB8AC3E}">
        <p14:creationId xmlns:p14="http://schemas.microsoft.com/office/powerpoint/2010/main" val="36282091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Imagen 2"/>
          <p:cNvPicPr>
            <a:picLocks noChangeAspect="1"/>
          </p:cNvPicPr>
          <p:nvPr/>
        </p:nvPicPr>
        <p:blipFill>
          <a:blip r:embed="rId3"/>
          <a:stretch>
            <a:fillRect/>
          </a:stretch>
        </p:blipFill>
        <p:spPr>
          <a:xfrm>
            <a:off x="2343150" y="0"/>
            <a:ext cx="7955313" cy="6934200"/>
          </a:xfrm>
          <a:prstGeom prst="rect">
            <a:avLst/>
          </a:prstGeom>
        </p:spPr>
      </p:pic>
    </p:spTree>
    <p:extLst>
      <p:ext uri="{BB962C8B-B14F-4D97-AF65-F5344CB8AC3E}">
        <p14:creationId xmlns:p14="http://schemas.microsoft.com/office/powerpoint/2010/main" val="16510560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ángulo 2"/>
          <p:cNvSpPr/>
          <p:nvPr/>
        </p:nvSpPr>
        <p:spPr>
          <a:xfrm>
            <a:off x="431142" y="0"/>
            <a:ext cx="8789058" cy="5624488"/>
          </a:xfrm>
          <a:prstGeom prst="rect">
            <a:avLst/>
          </a:prstGeom>
        </p:spPr>
        <p:txBody>
          <a:bodyPr wrap="square">
            <a:spAutoFit/>
          </a:bodyPr>
          <a:lstStyle/>
          <a:p>
            <a:pPr lvl="0" algn="just">
              <a:lnSpc>
                <a:spcPct val="107000"/>
              </a:lnSpc>
              <a:spcAft>
                <a:spcPts val="0"/>
              </a:spcAft>
            </a:pPr>
            <a:endParaRPr lang="es-MX" sz="2400" b="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just">
              <a:lnSpc>
                <a:spcPct val="107000"/>
              </a:lnSpc>
              <a:spcAft>
                <a:spcPts val="0"/>
              </a:spcAft>
            </a:pPr>
            <a:r>
              <a:rPr lang="es-MX" sz="24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ASPECTOS QUE SE DEBEN EVITAR. </a:t>
            </a:r>
          </a:p>
          <a:p>
            <a:pPr marL="342900" lvl="0" indent="-342900" algn="just">
              <a:lnSpc>
                <a:spcPct val="107000"/>
              </a:lnSpc>
              <a:spcAft>
                <a:spcPts val="0"/>
              </a:spcAft>
              <a:buFont typeface="Wingdings" panose="05000000000000000000" pitchFamily="2" charset="2"/>
              <a:buChar char=""/>
            </a:pPr>
            <a:r>
              <a:rPr lang="es-MX" dirty="0" smtClean="0">
                <a:solidFill>
                  <a:srgbClr val="002060"/>
                </a:solidFill>
                <a:latin typeface="Arial" panose="020B0604020202020204" pitchFamily="34" charset="0"/>
                <a:ea typeface="Calibri" panose="020F0502020204030204" pitchFamily="34" charset="0"/>
                <a:cs typeface="Arial" panose="020B0604020202020204" pitchFamily="34" charset="0"/>
              </a:rPr>
              <a:t>NO </a:t>
            </a: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se contamine con el químico. Evite ser una segunda víctima.</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NO sumerja a la víctima en agua (piletas, tanques o recipientes llenos de agua), pues la sustancia se puede mezclar y continuar </a:t>
            </a:r>
            <a:r>
              <a:rPr lang="es-MX" dirty="0" smtClean="0">
                <a:solidFill>
                  <a:srgbClr val="002060"/>
                </a:solidFill>
                <a:latin typeface="Arial" panose="020B0604020202020204" pitchFamily="34" charset="0"/>
                <a:ea typeface="Calibri" panose="020F0502020204030204" pitchFamily="34" charset="0"/>
                <a:cs typeface="Arial" panose="020B0604020202020204" pitchFamily="34" charset="0"/>
              </a:rPr>
              <a:t>quemando.</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dirty="0" smtClean="0">
                <a:solidFill>
                  <a:srgbClr val="002060"/>
                </a:solidFill>
                <a:latin typeface="Arial" panose="020B0604020202020204" pitchFamily="34" charset="0"/>
                <a:ea typeface="Calibri" panose="020F0502020204030204" pitchFamily="34" charset="0"/>
                <a:cs typeface="Arial" panose="020B0604020202020204" pitchFamily="34" charset="0"/>
              </a:rPr>
              <a:t>NO </a:t>
            </a: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utilice jabones con </a:t>
            </a:r>
            <a:r>
              <a:rPr lang="es-MX" dirty="0" smtClean="0">
                <a:solidFill>
                  <a:srgbClr val="002060"/>
                </a:solidFill>
                <a:latin typeface="Arial" panose="020B0604020202020204" pitchFamily="34" charset="0"/>
                <a:ea typeface="Calibri" panose="020F0502020204030204" pitchFamily="34" charset="0"/>
                <a:cs typeface="Arial" panose="020B0604020202020204" pitchFamily="34" charset="0"/>
              </a:rPr>
              <a:t>blanqueador</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dirty="0" smtClean="0">
                <a:solidFill>
                  <a:srgbClr val="002060"/>
                </a:solidFill>
                <a:latin typeface="Arial" panose="020B0604020202020204" pitchFamily="34" charset="0"/>
                <a:ea typeface="Calibri" panose="020F0502020204030204" pitchFamily="34" charset="0"/>
                <a:cs typeface="Arial" panose="020B0604020202020204" pitchFamily="34" charset="0"/>
              </a:rPr>
              <a:t>NO </a:t>
            </a: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utilice soluciones diferentes al agua</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NO colocar remedios caseros  en lesiones por quemaduras. </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dirty="0" smtClean="0">
                <a:solidFill>
                  <a:srgbClr val="002060"/>
                </a:solidFill>
                <a:latin typeface="Arial" panose="020B0604020202020204" pitchFamily="34" charset="0"/>
                <a:ea typeface="Calibri" panose="020F0502020204030204" pitchFamily="34" charset="0"/>
                <a:cs typeface="Arial" panose="020B0604020202020204" pitchFamily="34" charset="0"/>
              </a:rPr>
              <a:t>NO </a:t>
            </a: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utilice hielo.</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dirty="0" smtClean="0">
                <a:solidFill>
                  <a:srgbClr val="002060"/>
                </a:solidFill>
                <a:latin typeface="Arial" panose="020B0604020202020204" pitchFamily="34" charset="0"/>
                <a:ea typeface="Calibri" panose="020F0502020204030204" pitchFamily="34" charset="0"/>
                <a:cs typeface="Arial" panose="020B0604020202020204" pitchFamily="34" charset="0"/>
              </a:rPr>
              <a:t>NO </a:t>
            </a: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permita que la víctima se frote los párpados.</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dirty="0" smtClean="0">
                <a:solidFill>
                  <a:srgbClr val="002060"/>
                </a:solidFill>
                <a:latin typeface="Arial" panose="020B0604020202020204" pitchFamily="34" charset="0"/>
                <a:ea typeface="Calibri" panose="020F0502020204030204" pitchFamily="34" charset="0"/>
                <a:cs typeface="Arial" panose="020B0604020202020204" pitchFamily="34" charset="0"/>
              </a:rPr>
              <a:t>NO frote o “refriegue” la herida.</a:t>
            </a:r>
            <a:endParaRPr lang="es-ES" sz="1600"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dirty="0" smtClean="0">
                <a:solidFill>
                  <a:srgbClr val="002060"/>
                </a:solidFill>
                <a:latin typeface="Arial" panose="020B0604020202020204" pitchFamily="34" charset="0"/>
                <a:ea typeface="Calibri" panose="020F0502020204030204" pitchFamily="34" charset="0"/>
                <a:cs typeface="Arial" panose="020B0604020202020204" pitchFamily="34" charset="0"/>
              </a:rPr>
              <a:t>NO </a:t>
            </a: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suministre ningún medicamento, ni cremas como sulfaplata, ni proporcione alimentos o bebidas.</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NO toque ni reviente las ampollas.</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NO utilice agua sucia.</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Wingdings" panose="05000000000000000000" pitchFamily="2" charset="2"/>
              <a:buChar char=""/>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NO arranque la prendas de vestir.</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Font typeface="Wingdings" panose="05000000000000000000" pitchFamily="2" charset="2"/>
              <a:buChar char=""/>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NO olvide retirar todos los accesorios que esté utilizando la víctima: collares, reloj, anillos, pulseras, etc.</a:t>
            </a:r>
            <a:endParaRPr lang="es-ES" sz="16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2" name="Imagen 1"/>
          <p:cNvPicPr>
            <a:picLocks noChangeAspect="1"/>
          </p:cNvPicPr>
          <p:nvPr/>
        </p:nvPicPr>
        <p:blipFill rotWithShape="1">
          <a:blip r:embed="rId3"/>
          <a:srcRect l="18614" r="16451"/>
          <a:stretch/>
        </p:blipFill>
        <p:spPr>
          <a:xfrm>
            <a:off x="9153525" y="828767"/>
            <a:ext cx="2759575" cy="4400550"/>
          </a:xfrm>
          <a:prstGeom prst="rect">
            <a:avLst/>
          </a:prstGeom>
        </p:spPr>
      </p:pic>
    </p:spTree>
    <p:extLst>
      <p:ext uri="{BB962C8B-B14F-4D97-AF65-F5344CB8AC3E}">
        <p14:creationId xmlns:p14="http://schemas.microsoft.com/office/powerpoint/2010/main" val="17266939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ángulo 2"/>
          <p:cNvSpPr/>
          <p:nvPr/>
        </p:nvSpPr>
        <p:spPr>
          <a:xfrm>
            <a:off x="1370509" y="1304578"/>
            <a:ext cx="10107116" cy="3855414"/>
          </a:xfrm>
          <a:prstGeom prst="rect">
            <a:avLst/>
          </a:prstGeom>
        </p:spPr>
        <p:txBody>
          <a:bodyPr wrap="square">
            <a:spAutoFit/>
          </a:bodyPr>
          <a:lstStyle/>
          <a:p>
            <a:pPr marL="342900" lvl="0" indent="-342900" algn="just">
              <a:lnSpc>
                <a:spcPct val="107000"/>
              </a:lnSpc>
              <a:spcAft>
                <a:spcPts val="800"/>
              </a:spcAft>
              <a:buFont typeface="Wingdings" panose="05000000000000000000" pitchFamily="2" charset="2"/>
              <a:buChar char=""/>
            </a:pPr>
            <a:r>
              <a:rPr lang="es-MX" sz="2000" dirty="0">
                <a:solidFill>
                  <a:srgbClr val="002060"/>
                </a:solidFill>
                <a:latin typeface="Arial" panose="020B0604020202020204" pitchFamily="34" charset="0"/>
                <a:ea typeface="Calibri" panose="020F0502020204030204" pitchFamily="34" charset="0"/>
                <a:cs typeface="Times New Roman" panose="02020603050405020304" pitchFamily="18" charset="0"/>
              </a:rPr>
              <a:t>NO se altere ni exprese la gravedad de la lesión ante la </a:t>
            </a:r>
            <a:r>
              <a:rPr lang="es-MX" sz="20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víctima</a:t>
            </a:r>
            <a:endParaRPr lang="es-E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MX" sz="2000" dirty="0" smtClean="0">
                <a:solidFill>
                  <a:srgbClr val="002060"/>
                </a:solidFill>
                <a:latin typeface="Arial" panose="020B0604020202020204" pitchFamily="34" charset="0"/>
              </a:rPr>
              <a:t>NO </a:t>
            </a:r>
            <a:r>
              <a:rPr lang="es-MX" sz="2000" dirty="0">
                <a:solidFill>
                  <a:srgbClr val="002060"/>
                </a:solidFill>
                <a:latin typeface="Arial" panose="020B0604020202020204" pitchFamily="34" charset="0"/>
              </a:rPr>
              <a:t>obligue a hablar a la víctima, si ella no lo </a:t>
            </a:r>
            <a:r>
              <a:rPr lang="es-MX" sz="2000" dirty="0" smtClean="0">
                <a:solidFill>
                  <a:srgbClr val="002060"/>
                </a:solidFill>
                <a:latin typeface="Arial" panose="020B0604020202020204" pitchFamily="34" charset="0"/>
              </a:rPr>
              <a:t>desea.</a:t>
            </a:r>
          </a:p>
          <a:p>
            <a:pPr marL="342900" lvl="0" indent="-342900" algn="just">
              <a:lnSpc>
                <a:spcPct val="107000"/>
              </a:lnSpc>
              <a:spcAft>
                <a:spcPts val="800"/>
              </a:spcAft>
              <a:buFont typeface="Wingdings" panose="05000000000000000000" pitchFamily="2" charset="2"/>
              <a:buChar char=""/>
            </a:pPr>
            <a:r>
              <a:rPr lang="es-MX" sz="2000" dirty="0" smtClean="0">
                <a:solidFill>
                  <a:srgbClr val="002060"/>
                </a:solidFill>
                <a:latin typeface="Arial" panose="020B0604020202020204" pitchFamily="34" charset="0"/>
              </a:rPr>
              <a:t>NO </a:t>
            </a:r>
            <a:r>
              <a:rPr lang="es-MX" sz="2000" dirty="0">
                <a:solidFill>
                  <a:srgbClr val="002060"/>
                </a:solidFill>
                <a:latin typeface="Arial" panose="020B0604020202020204" pitchFamily="34" charset="0"/>
              </a:rPr>
              <a:t>subestime su situación y dolor. </a:t>
            </a:r>
            <a:endParaRPr lang="es-ES" sz="2000" dirty="0">
              <a:solidFill>
                <a:srgbClr val="002060"/>
              </a:solidFill>
            </a:endParaRPr>
          </a:p>
          <a:p>
            <a:pPr marL="342900" lvl="0" indent="-342900" algn="just">
              <a:lnSpc>
                <a:spcPct val="107000"/>
              </a:lnSpc>
              <a:spcAft>
                <a:spcPts val="800"/>
              </a:spcAft>
              <a:buFont typeface="Wingdings" panose="05000000000000000000" pitchFamily="2" charset="2"/>
              <a:buChar char=""/>
            </a:pPr>
            <a:r>
              <a:rPr lang="es-MX" sz="2000" dirty="0" smtClean="0">
                <a:solidFill>
                  <a:srgbClr val="002060"/>
                </a:solidFill>
                <a:latin typeface="Arial" panose="020B0604020202020204" pitchFamily="34" charset="0"/>
              </a:rPr>
              <a:t>NO </a:t>
            </a:r>
            <a:r>
              <a:rPr lang="es-MX" sz="2000" dirty="0">
                <a:solidFill>
                  <a:srgbClr val="002060"/>
                </a:solidFill>
                <a:latin typeface="Arial" panose="020B0604020202020204" pitchFamily="34" charset="0"/>
              </a:rPr>
              <a:t>comente con otras personas la </a:t>
            </a:r>
            <a:r>
              <a:rPr lang="es-MX" sz="2000" dirty="0" smtClean="0">
                <a:solidFill>
                  <a:srgbClr val="002060"/>
                </a:solidFill>
                <a:latin typeface="Arial" panose="020B0604020202020204" pitchFamily="34" charset="0"/>
              </a:rPr>
              <a:t>historia</a:t>
            </a:r>
            <a:endParaRPr lang="es-ES" sz="2000" dirty="0">
              <a:solidFill>
                <a:srgbClr val="002060"/>
              </a:solidFill>
            </a:endParaRPr>
          </a:p>
          <a:p>
            <a:pPr marL="342900" lvl="0" indent="-342900" algn="just">
              <a:lnSpc>
                <a:spcPct val="107000"/>
              </a:lnSpc>
              <a:spcAft>
                <a:spcPts val="800"/>
              </a:spcAft>
              <a:buFont typeface="Wingdings" panose="05000000000000000000" pitchFamily="2" charset="2"/>
              <a:buChar char=""/>
            </a:pPr>
            <a:r>
              <a:rPr lang="es-MX" sz="2000" dirty="0" smtClean="0">
                <a:solidFill>
                  <a:srgbClr val="002060"/>
                </a:solidFill>
                <a:latin typeface="Arial" panose="020B0604020202020204" pitchFamily="34" charset="0"/>
              </a:rPr>
              <a:t>NO </a:t>
            </a:r>
            <a:r>
              <a:rPr lang="es-MX" sz="2000" dirty="0">
                <a:solidFill>
                  <a:srgbClr val="002060"/>
                </a:solidFill>
                <a:latin typeface="Arial" panose="020B0604020202020204" pitchFamily="34" charset="0"/>
              </a:rPr>
              <a:t>haga falsas promesas (los médicos la van dejar como antes</a:t>
            </a:r>
            <a:r>
              <a:rPr lang="es-MX" sz="2000" dirty="0" smtClean="0">
                <a:solidFill>
                  <a:srgbClr val="002060"/>
                </a:solidFill>
                <a:latin typeface="Arial" panose="020B0604020202020204" pitchFamily="34" charset="0"/>
              </a:rPr>
              <a:t>”)</a:t>
            </a:r>
          </a:p>
          <a:p>
            <a:pPr marL="342900" lvl="0" indent="-342900" algn="just">
              <a:lnSpc>
                <a:spcPct val="107000"/>
              </a:lnSpc>
              <a:spcAft>
                <a:spcPts val="800"/>
              </a:spcAft>
              <a:buFont typeface="Wingdings" panose="05000000000000000000" pitchFamily="2" charset="2"/>
              <a:buChar char=""/>
            </a:pPr>
            <a:r>
              <a:rPr lang="es-MX" sz="2000" dirty="0" smtClean="0">
                <a:solidFill>
                  <a:srgbClr val="002060"/>
                </a:solidFill>
                <a:latin typeface="Arial" panose="020B0604020202020204" pitchFamily="34" charset="0"/>
              </a:rPr>
              <a:t>NO </a:t>
            </a:r>
            <a:r>
              <a:rPr lang="es-MX" sz="2000" dirty="0">
                <a:solidFill>
                  <a:srgbClr val="002060"/>
                </a:solidFill>
                <a:latin typeface="Arial" panose="020B0604020202020204" pitchFamily="34" charset="0"/>
              </a:rPr>
              <a:t>indague por qué o cómo ocurrió el ataque (“¿qué hizo para que la atacaran</a:t>
            </a:r>
            <a:r>
              <a:rPr lang="es-MX" sz="2000" dirty="0" smtClean="0">
                <a:solidFill>
                  <a:srgbClr val="002060"/>
                </a:solidFill>
                <a:latin typeface="Arial" panose="020B0604020202020204" pitchFamily="34" charset="0"/>
              </a:rPr>
              <a:t>?”</a:t>
            </a:r>
          </a:p>
          <a:p>
            <a:pPr marL="342900" lvl="0" indent="-342900" algn="just">
              <a:lnSpc>
                <a:spcPct val="107000"/>
              </a:lnSpc>
              <a:spcAft>
                <a:spcPts val="800"/>
              </a:spcAft>
              <a:buFont typeface="Wingdings" panose="05000000000000000000" pitchFamily="2" charset="2"/>
              <a:buChar char=""/>
            </a:pPr>
            <a:r>
              <a:rPr lang="es-MX" sz="2000" dirty="0" smtClean="0">
                <a:solidFill>
                  <a:srgbClr val="002060"/>
                </a:solidFill>
                <a:latin typeface="Arial" panose="020B0604020202020204" pitchFamily="34" charset="0"/>
              </a:rPr>
              <a:t>NO </a:t>
            </a:r>
            <a:r>
              <a:rPr lang="es-MX" sz="2000" dirty="0">
                <a:solidFill>
                  <a:srgbClr val="002060"/>
                </a:solidFill>
                <a:latin typeface="Arial" panose="020B0604020202020204" pitchFamily="34" charset="0"/>
              </a:rPr>
              <a:t>juzgue a la víctima por sus acciones o </a:t>
            </a:r>
            <a:r>
              <a:rPr lang="es-MX" sz="2000" dirty="0" smtClean="0">
                <a:solidFill>
                  <a:srgbClr val="002060"/>
                </a:solidFill>
                <a:latin typeface="Arial" panose="020B0604020202020204" pitchFamily="34" charset="0"/>
              </a:rPr>
              <a:t>sentimientos.</a:t>
            </a:r>
          </a:p>
          <a:p>
            <a:pPr marL="342900" lvl="0" indent="-342900" algn="just">
              <a:lnSpc>
                <a:spcPct val="107000"/>
              </a:lnSpc>
              <a:spcAft>
                <a:spcPts val="800"/>
              </a:spcAft>
              <a:buFont typeface="Wingdings" panose="05000000000000000000" pitchFamily="2" charset="2"/>
              <a:buChar char=""/>
            </a:pPr>
            <a:r>
              <a:rPr lang="es-MX" sz="2000" dirty="0" smtClean="0">
                <a:solidFill>
                  <a:srgbClr val="002060"/>
                </a:solidFill>
                <a:latin typeface="Arial" panose="020B0604020202020204" pitchFamily="34" charset="0"/>
              </a:rPr>
              <a:t>NO </a:t>
            </a:r>
            <a:r>
              <a:rPr lang="es-MX" sz="2000" dirty="0">
                <a:solidFill>
                  <a:srgbClr val="002060"/>
                </a:solidFill>
                <a:latin typeface="Arial" panose="020B0604020202020204" pitchFamily="34" charset="0"/>
              </a:rPr>
              <a:t>haga gestos o expresiones que inquieten a la </a:t>
            </a:r>
            <a:r>
              <a:rPr lang="es-MX" sz="2000" dirty="0" smtClean="0">
                <a:solidFill>
                  <a:srgbClr val="002060"/>
                </a:solidFill>
                <a:latin typeface="Arial" panose="020B0604020202020204" pitchFamily="34" charset="0"/>
              </a:rPr>
              <a:t>víctima.</a:t>
            </a:r>
            <a:endParaRPr lang="es-ES" sz="2000" dirty="0">
              <a:solidFill>
                <a:srgbClr val="002060"/>
              </a:solidFill>
            </a:endParaRPr>
          </a:p>
          <a:p>
            <a:pPr marL="342900" lvl="0" indent="-342900" algn="just">
              <a:lnSpc>
                <a:spcPct val="107000"/>
              </a:lnSpc>
              <a:spcAft>
                <a:spcPts val="800"/>
              </a:spcAft>
              <a:buFont typeface="Wingdings" panose="05000000000000000000" pitchFamily="2" charset="2"/>
              <a:buChar char=""/>
            </a:pPr>
            <a:r>
              <a:rPr lang="es-MX" sz="2000" dirty="0" smtClean="0">
                <a:solidFill>
                  <a:srgbClr val="002060"/>
                </a:solidFill>
                <a:latin typeface="Arial" panose="020B0604020202020204" pitchFamily="34" charset="0"/>
              </a:rPr>
              <a:t>NO </a:t>
            </a:r>
            <a:r>
              <a:rPr lang="es-MX" sz="2000" dirty="0">
                <a:solidFill>
                  <a:srgbClr val="002060"/>
                </a:solidFill>
                <a:latin typeface="Arial" panose="020B0604020202020204" pitchFamily="34" charset="0"/>
              </a:rPr>
              <a:t>crea que usted es responsable de solucionar todos los problemas.</a:t>
            </a:r>
            <a:endParaRPr lang="es-ES" sz="2000" dirty="0">
              <a:solidFill>
                <a:srgbClr val="002060"/>
              </a:solidFill>
              <a:effectLst/>
            </a:endParaRPr>
          </a:p>
        </p:txBody>
      </p:sp>
    </p:spTree>
    <p:extLst>
      <p:ext uri="{BB962C8B-B14F-4D97-AF65-F5344CB8AC3E}">
        <p14:creationId xmlns:p14="http://schemas.microsoft.com/office/powerpoint/2010/main" val="20608131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ángulo 1"/>
          <p:cNvSpPr/>
          <p:nvPr/>
        </p:nvSpPr>
        <p:spPr>
          <a:xfrm>
            <a:off x="2524125" y="866775"/>
            <a:ext cx="7315200" cy="3648948"/>
          </a:xfrm>
          <a:prstGeom prst="rect">
            <a:avLst/>
          </a:prstGeom>
          <a:solidFill>
            <a:schemeClr val="accent1">
              <a:lumMod val="20000"/>
              <a:lumOff val="80000"/>
            </a:schemeClr>
          </a:solidFill>
          <a:ln>
            <a:solidFill>
              <a:srgbClr val="002060"/>
            </a:solidFill>
          </a:ln>
        </p:spPr>
        <p:txBody>
          <a:bodyPr wrap="square">
            <a:spAutoFit/>
          </a:bodyPr>
          <a:lstStyle/>
          <a:p>
            <a:pPr algn="just">
              <a:lnSpc>
                <a:spcPct val="107000"/>
              </a:lnSpc>
              <a:spcAft>
                <a:spcPts val="0"/>
              </a:spcAft>
            </a:pPr>
            <a:endParaRPr lang="es-MX" dirty="0" smtClean="0">
              <a:solidFill>
                <a:srgbClr val="002060"/>
              </a:solidFill>
              <a:latin typeface="Arial" panose="020B0604020202020204" pitchFamily="34" charset="0"/>
              <a:cs typeface="Arial" panose="020B0604020202020204" pitchFamily="34" charset="0"/>
            </a:endParaRPr>
          </a:p>
          <a:p>
            <a:pPr algn="just">
              <a:lnSpc>
                <a:spcPct val="107000"/>
              </a:lnSpc>
              <a:spcAft>
                <a:spcPts val="0"/>
              </a:spcAft>
            </a:pPr>
            <a:r>
              <a:rPr lang="es-MX" sz="2000" dirty="0" smtClean="0">
                <a:solidFill>
                  <a:srgbClr val="002060"/>
                </a:solidFill>
                <a:latin typeface="Arial" panose="020B0604020202020204" pitchFamily="34" charset="0"/>
                <a:cs typeface="Arial" panose="020B0604020202020204" pitchFamily="34" charset="0"/>
              </a:rPr>
              <a:t>La </a:t>
            </a:r>
            <a:r>
              <a:rPr lang="es-MX" sz="2000" dirty="0">
                <a:solidFill>
                  <a:srgbClr val="002060"/>
                </a:solidFill>
                <a:latin typeface="Arial" panose="020B0604020202020204" pitchFamily="34" charset="0"/>
                <a:cs typeface="Arial" panose="020B0604020202020204" pitchFamily="34" charset="0"/>
              </a:rPr>
              <a:t>cobertura de atención inicial de urgencias es obligatoria y su pago está a cargo de la Entidad Promotora de Salud cuando se trata de sus afiliados, aunque no exista contrato con el prestador de servicios de salud; La prestación oportuna es responsabilidad del prestador de servicios de salud al que el paciente demande el servicio, incluyendo la apropiada remisión cuando no cuente con las tecnologías necesarias para el caso. Incluye cobertura nacional y excluye autorización como requisito, para la atención</a:t>
            </a:r>
            <a:r>
              <a:rPr lang="es-MX" sz="2000" dirty="0" smtClean="0">
                <a:solidFill>
                  <a:srgbClr val="002060"/>
                </a:solidFill>
                <a:latin typeface="Arial" panose="020B0604020202020204" pitchFamily="34" charset="0"/>
                <a:cs typeface="Arial" panose="020B0604020202020204" pitchFamily="34" charset="0"/>
              </a:rPr>
              <a:t>.</a:t>
            </a:r>
          </a:p>
          <a:p>
            <a:pPr algn="just">
              <a:lnSpc>
                <a:spcPct val="107000"/>
              </a:lnSpc>
              <a:spcAft>
                <a:spcPts val="0"/>
              </a:spcAft>
            </a:pPr>
            <a:endParaRPr lang="es-MX"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12862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ángulo 2"/>
          <p:cNvSpPr/>
          <p:nvPr/>
        </p:nvSpPr>
        <p:spPr>
          <a:xfrm>
            <a:off x="611163" y="762066"/>
            <a:ext cx="10695012" cy="4055469"/>
          </a:xfrm>
          <a:prstGeom prst="rect">
            <a:avLst/>
          </a:prstGeom>
        </p:spPr>
        <p:txBody>
          <a:bodyPr wrap="square">
            <a:spAutoFit/>
          </a:bodyPr>
          <a:lstStyle/>
          <a:p>
            <a:pPr algn="just">
              <a:lnSpc>
                <a:spcPct val="107000"/>
              </a:lnSpc>
              <a:spcAft>
                <a:spcPts val="800"/>
              </a:spcAft>
            </a:pPr>
            <a:r>
              <a:rPr lang="es-MX"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C. REFERENCIA A UNIDAD DE QUEMADOS</a:t>
            </a:r>
            <a:endParaRPr lang="es-ES"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s-MX" sz="2000" dirty="0" smtClean="0">
                <a:solidFill>
                  <a:srgbClr val="002060"/>
                </a:solidFill>
                <a:latin typeface="Arial" panose="020B0604020202020204" pitchFamily="34" charset="0"/>
                <a:ea typeface="Calibri" panose="020F0502020204030204" pitchFamily="34" charset="0"/>
                <a:cs typeface="Arial" panose="020B0604020202020204" pitchFamily="34" charset="0"/>
              </a:rPr>
              <a:t>Una vez se realice la atención de urgencias, todas las víctimas de quemaduras químicas deben ser remitidas a la unidad de quemados o a la IPS nivel III más cercana. </a:t>
            </a:r>
          </a:p>
          <a:p>
            <a:r>
              <a:rPr lang="es-CO" sz="2000" dirty="0">
                <a:solidFill>
                  <a:srgbClr val="002060"/>
                </a:solidFill>
                <a:latin typeface="Arial" panose="020B0604020202020204" pitchFamily="34" charset="0"/>
                <a:cs typeface="Arial" panose="020B0604020202020204" pitchFamily="34" charset="0"/>
              </a:rPr>
              <a:t>La central de </a:t>
            </a:r>
            <a:r>
              <a:rPr lang="es-CO" sz="2000" dirty="0" smtClean="0">
                <a:solidFill>
                  <a:srgbClr val="002060"/>
                </a:solidFill>
                <a:latin typeface="Arial" panose="020B0604020202020204" pitchFamily="34" charset="0"/>
                <a:cs typeface="Arial" panose="020B0604020202020204" pitchFamily="34" charset="0"/>
              </a:rPr>
              <a:t>referencia de </a:t>
            </a:r>
            <a:r>
              <a:rPr lang="es-CO" sz="2000" dirty="0">
                <a:solidFill>
                  <a:srgbClr val="002060"/>
                </a:solidFill>
                <a:latin typeface="Arial" panose="020B0604020202020204" pitchFamily="34" charset="0"/>
                <a:cs typeface="Arial" panose="020B0604020202020204" pitchFamily="34" charset="0"/>
              </a:rPr>
              <a:t>la IPS debe contactar a la aseguradora de la víctima para informarle el </a:t>
            </a:r>
            <a:r>
              <a:rPr lang="es-CO" sz="2000" dirty="0" smtClean="0">
                <a:solidFill>
                  <a:srgbClr val="002060"/>
                </a:solidFill>
                <a:latin typeface="Arial" panose="020B0604020202020204" pitchFamily="34" charset="0"/>
                <a:cs typeface="Arial" panose="020B0604020202020204" pitchFamily="34" charset="0"/>
              </a:rPr>
              <a:t>estado de </a:t>
            </a:r>
            <a:r>
              <a:rPr lang="es-CO" sz="2000" dirty="0">
                <a:solidFill>
                  <a:srgbClr val="002060"/>
                </a:solidFill>
                <a:latin typeface="Arial" panose="020B0604020202020204" pitchFamily="34" charset="0"/>
                <a:cs typeface="Arial" panose="020B0604020202020204" pitchFamily="34" charset="0"/>
              </a:rPr>
              <a:t>salud y la prioridad de la remisión. En caso que la víctima no esté afiliada o </a:t>
            </a:r>
            <a:r>
              <a:rPr lang="es-CO" sz="2000" dirty="0" smtClean="0">
                <a:solidFill>
                  <a:srgbClr val="002060"/>
                </a:solidFill>
                <a:latin typeface="Arial" panose="020B0604020202020204" pitchFamily="34" charset="0"/>
                <a:cs typeface="Arial" panose="020B0604020202020204" pitchFamily="34" charset="0"/>
              </a:rPr>
              <a:t>se desconozca </a:t>
            </a:r>
            <a:r>
              <a:rPr lang="es-CO" sz="2000" dirty="0">
                <a:solidFill>
                  <a:srgbClr val="002060"/>
                </a:solidFill>
                <a:latin typeface="Arial" panose="020B0604020202020204" pitchFamily="34" charset="0"/>
                <a:cs typeface="Arial" panose="020B0604020202020204" pitchFamily="34" charset="0"/>
              </a:rPr>
              <a:t>su estado de afiliación se deberá informar a la Dirección Territorial </a:t>
            </a:r>
            <a:r>
              <a:rPr lang="es-CO" sz="2000" dirty="0" smtClean="0">
                <a:solidFill>
                  <a:srgbClr val="002060"/>
                </a:solidFill>
                <a:latin typeface="Arial" panose="020B0604020202020204" pitchFamily="34" charset="0"/>
                <a:cs typeface="Arial" panose="020B0604020202020204" pitchFamily="34" charset="0"/>
              </a:rPr>
              <a:t>de Salud.</a:t>
            </a:r>
          </a:p>
          <a:p>
            <a:endParaRPr lang="es-CO" sz="2000" dirty="0" smtClean="0">
              <a:solidFill>
                <a:srgbClr val="002060"/>
              </a:solidFill>
              <a:latin typeface="Arial" panose="020B0604020202020204" pitchFamily="34" charset="0"/>
              <a:cs typeface="Arial" panose="020B0604020202020204" pitchFamily="34" charset="0"/>
            </a:endParaRPr>
          </a:p>
          <a:p>
            <a:r>
              <a:rPr lang="es-CO" sz="2000" dirty="0" smtClean="0">
                <a:solidFill>
                  <a:srgbClr val="002060"/>
                </a:solidFill>
                <a:latin typeface="Arial" panose="020B0604020202020204" pitchFamily="34" charset="0"/>
                <a:ea typeface="Calibri" panose="020F0502020204030204" pitchFamily="34" charset="0"/>
                <a:cs typeface="Arial" panose="020B0604020202020204" pitchFamily="34" charset="0"/>
              </a:rPr>
              <a:t>Cuándo </a:t>
            </a:r>
            <a:r>
              <a:rPr lang="es-CO" sz="2000" dirty="0">
                <a:solidFill>
                  <a:srgbClr val="002060"/>
                </a:solidFill>
                <a:latin typeface="Arial" panose="020B0604020202020204" pitchFamily="34" charset="0"/>
                <a:ea typeface="Calibri" panose="020F0502020204030204" pitchFamily="34" charset="0"/>
                <a:cs typeface="Arial" panose="020B0604020202020204" pitchFamily="34" charset="0"/>
              </a:rPr>
              <a:t>hacer el traslado</a:t>
            </a:r>
          </a:p>
          <a:p>
            <a:r>
              <a:rPr lang="es-CO" sz="2000" dirty="0" smtClean="0">
                <a:solidFill>
                  <a:srgbClr val="002060"/>
                </a:solidFill>
                <a:latin typeface="Arial" panose="020B0604020202020204" pitchFamily="34" charset="0"/>
                <a:ea typeface="Calibri" panose="020F0502020204030204" pitchFamily="34" charset="0"/>
                <a:cs typeface="Arial" panose="020B0604020202020204" pitchFamily="34" charset="0"/>
              </a:rPr>
              <a:t>Se </a:t>
            </a:r>
            <a:r>
              <a:rPr lang="es-CO" sz="2000" dirty="0">
                <a:solidFill>
                  <a:srgbClr val="002060"/>
                </a:solidFill>
                <a:latin typeface="Arial" panose="020B0604020202020204" pitchFamily="34" charset="0"/>
                <a:ea typeface="Calibri" panose="020F0502020204030204" pitchFamily="34" charset="0"/>
                <a:cs typeface="Arial" panose="020B0604020202020204" pitchFamily="34" charset="0"/>
              </a:rPr>
              <a:t>haya notificado a la institución receptora y ésta acepte.</a:t>
            </a:r>
          </a:p>
          <a:p>
            <a:r>
              <a:rPr lang="es-CO" sz="2000" dirty="0" smtClean="0">
                <a:solidFill>
                  <a:srgbClr val="002060"/>
                </a:solidFill>
                <a:latin typeface="Arial" panose="020B0604020202020204" pitchFamily="34" charset="0"/>
                <a:ea typeface="Calibri" panose="020F0502020204030204" pitchFamily="34" charset="0"/>
                <a:cs typeface="Arial" panose="020B0604020202020204" pitchFamily="34" charset="0"/>
              </a:rPr>
              <a:t> </a:t>
            </a:r>
            <a:r>
              <a:rPr lang="es-CO" sz="2000" dirty="0">
                <a:solidFill>
                  <a:srgbClr val="002060"/>
                </a:solidFill>
                <a:latin typeface="Arial" panose="020B0604020202020204" pitchFamily="34" charset="0"/>
                <a:ea typeface="Calibri" panose="020F0502020204030204" pitchFamily="34" charset="0"/>
                <a:cs typeface="Arial" panose="020B0604020202020204" pitchFamily="34" charset="0"/>
              </a:rPr>
              <a:t>La víctima esté hemodinámicamente estable.</a:t>
            </a:r>
          </a:p>
          <a:p>
            <a:r>
              <a:rPr lang="es-CO" sz="2000" dirty="0" smtClean="0">
                <a:solidFill>
                  <a:srgbClr val="002060"/>
                </a:solidFill>
                <a:latin typeface="Arial" panose="020B0604020202020204" pitchFamily="34" charset="0"/>
                <a:ea typeface="Calibri" panose="020F0502020204030204" pitchFamily="34" charset="0"/>
                <a:cs typeface="Arial" panose="020B0604020202020204" pitchFamily="34" charset="0"/>
              </a:rPr>
              <a:t>La </a:t>
            </a:r>
            <a:r>
              <a:rPr lang="es-CO" sz="2000" dirty="0">
                <a:solidFill>
                  <a:srgbClr val="002060"/>
                </a:solidFill>
                <a:latin typeface="Arial" panose="020B0604020202020204" pitchFamily="34" charset="0"/>
                <a:ea typeface="Calibri" panose="020F0502020204030204" pitchFamily="34" charset="0"/>
                <a:cs typeface="Arial" panose="020B0604020202020204" pitchFamily="34" charset="0"/>
              </a:rPr>
              <a:t>vía aérea esté </a:t>
            </a:r>
            <a:r>
              <a:rPr lang="es-CO" sz="2000" dirty="0" smtClean="0">
                <a:solidFill>
                  <a:srgbClr val="002060"/>
                </a:solidFill>
                <a:latin typeface="Arial" panose="020B0604020202020204" pitchFamily="34" charset="0"/>
                <a:ea typeface="Calibri" panose="020F0502020204030204" pitchFamily="34" charset="0"/>
                <a:cs typeface="Arial" panose="020B0604020202020204" pitchFamily="34" charset="0"/>
              </a:rPr>
              <a:t>asegurada: intubación </a:t>
            </a:r>
            <a:r>
              <a:rPr lang="es-CO" sz="2000" dirty="0" err="1">
                <a:solidFill>
                  <a:srgbClr val="002060"/>
                </a:solidFill>
                <a:latin typeface="Arial" panose="020B0604020202020204" pitchFamily="34" charset="0"/>
                <a:ea typeface="Calibri" panose="020F0502020204030204" pitchFamily="34" charset="0"/>
                <a:cs typeface="Arial" panose="020B0604020202020204" pitchFamily="34" charset="0"/>
              </a:rPr>
              <a:t>endotraqueal</a:t>
            </a:r>
            <a:r>
              <a:rPr lang="es-CO" sz="2000" dirty="0">
                <a:solidFill>
                  <a:srgbClr val="002060"/>
                </a:solidFill>
                <a:latin typeface="Arial" panose="020B0604020202020204" pitchFamily="34" charset="0"/>
                <a:ea typeface="Calibri" panose="020F0502020204030204" pitchFamily="34" charset="0"/>
                <a:cs typeface="Arial" panose="020B0604020202020204" pitchFamily="34" charset="0"/>
              </a:rPr>
              <a:t> previa al </a:t>
            </a:r>
            <a:r>
              <a:rPr lang="es-CO" sz="2000" dirty="0" smtClean="0">
                <a:solidFill>
                  <a:srgbClr val="002060"/>
                </a:solidFill>
                <a:latin typeface="Arial" panose="020B0604020202020204" pitchFamily="34" charset="0"/>
                <a:ea typeface="Calibri" panose="020F0502020204030204" pitchFamily="34" charset="0"/>
                <a:cs typeface="Arial" panose="020B0604020202020204" pitchFamily="34" charset="0"/>
              </a:rPr>
              <a:t>traslado en caso necesario </a:t>
            </a:r>
            <a:endParaRPr lang="es-ES" sz="20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516174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ángulo 2"/>
          <p:cNvSpPr/>
          <p:nvPr/>
        </p:nvSpPr>
        <p:spPr>
          <a:xfrm>
            <a:off x="266700" y="359072"/>
            <a:ext cx="11706225" cy="5906938"/>
          </a:xfrm>
          <a:prstGeom prst="rect">
            <a:avLst/>
          </a:prstGeom>
        </p:spPr>
        <p:txBody>
          <a:bodyPr wrap="square">
            <a:spAutoFit/>
          </a:bodyPr>
          <a:lstStyle/>
          <a:p>
            <a:pPr algn="just">
              <a:lnSpc>
                <a:spcPct val="107000"/>
              </a:lnSpc>
              <a:spcAft>
                <a:spcPts val="800"/>
              </a:spcAft>
            </a:pPr>
            <a:r>
              <a:rPr lang="es-ES" dirty="0" smtClean="0">
                <a:solidFill>
                  <a:srgbClr val="002060"/>
                </a:solidFill>
                <a:latin typeface="Arial" panose="020B0604020202020204" pitchFamily="34" charset="0"/>
                <a:ea typeface="Calibri" panose="020F0502020204030204" pitchFamily="34" charset="0"/>
                <a:cs typeface="Arial" panose="020B0604020202020204" pitchFamily="34" charset="0"/>
              </a:rPr>
              <a:t>Para </a:t>
            </a: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minimizar las complicaciones, durante el traslado se debe garantizar: </a:t>
            </a:r>
          </a:p>
          <a:p>
            <a:pPr marL="342900" lvl="0" indent="-342900" algn="just">
              <a:lnSpc>
                <a:spcPct val="107000"/>
              </a:lnSpc>
              <a:spcAft>
                <a:spcPts val="0"/>
              </a:spcAft>
              <a:buFont typeface="Symbol" panose="05050102010706020507" pitchFamily="18" charset="2"/>
              <a:buChar char=""/>
            </a:pP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Cabecera elevada a 30º para limitar la formación de edema facial. </a:t>
            </a:r>
          </a:p>
          <a:p>
            <a:pPr marL="342900" lvl="0" indent="-342900" algn="just">
              <a:lnSpc>
                <a:spcPct val="107000"/>
              </a:lnSpc>
              <a:spcAft>
                <a:spcPts val="0"/>
              </a:spcAft>
              <a:buFont typeface="Symbol" panose="05050102010706020507" pitchFamily="18" charset="2"/>
              <a:buChar char=""/>
            </a:pP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Todas las áreas quemadas cubiertas con gasas humedecidas con Lactato de </a:t>
            </a:r>
            <a:r>
              <a:rPr lang="es-ES" dirty="0" err="1">
                <a:solidFill>
                  <a:srgbClr val="002060"/>
                </a:solidFill>
                <a:latin typeface="Arial" panose="020B0604020202020204" pitchFamily="34" charset="0"/>
                <a:ea typeface="Calibri" panose="020F0502020204030204" pitchFamily="34" charset="0"/>
                <a:cs typeface="Arial" panose="020B0604020202020204" pitchFamily="34" charset="0"/>
              </a:rPr>
              <a:t>Ringer</a:t>
            </a: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 </a:t>
            </a:r>
          </a:p>
          <a:p>
            <a:pPr marL="342900" lvl="0" indent="-342900" algn="just">
              <a:lnSpc>
                <a:spcPct val="107000"/>
              </a:lnSpc>
              <a:spcAft>
                <a:spcPts val="0"/>
              </a:spcAft>
              <a:buFont typeface="Symbol" panose="05050102010706020507" pitchFamily="18" charset="2"/>
              <a:buChar char=""/>
            </a:pP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En las quemaduras en manos y pies se deben separar los dedos con gasas, manteniendo elevado el miembro afectado para disminuir el edema. </a:t>
            </a:r>
          </a:p>
          <a:p>
            <a:pPr marL="342900" lvl="0" indent="-342900" algn="just">
              <a:lnSpc>
                <a:spcPct val="107000"/>
              </a:lnSpc>
              <a:spcAft>
                <a:spcPts val="0"/>
              </a:spcAft>
              <a:buFont typeface="Symbol" panose="05050102010706020507" pitchFamily="18" charset="2"/>
              <a:buChar char=""/>
            </a:pP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Extremidades quemadas elevadas por encima del tórax. </a:t>
            </a:r>
          </a:p>
          <a:p>
            <a:pPr marL="342900" lvl="0" indent="-342900" algn="just">
              <a:lnSpc>
                <a:spcPct val="107000"/>
              </a:lnSpc>
              <a:spcAft>
                <a:spcPts val="800"/>
              </a:spcAft>
              <a:buFont typeface="Symbol" panose="05050102010706020507" pitchFamily="18" charset="2"/>
              <a:buChar char=""/>
            </a:pP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Protección contra la hipotermia cubriendo a la víctima con </a:t>
            </a:r>
            <a:r>
              <a:rPr lang="es-ES" dirty="0" smtClean="0">
                <a:solidFill>
                  <a:srgbClr val="002060"/>
                </a:solidFill>
                <a:latin typeface="Arial" panose="020B0604020202020204" pitchFamily="34" charset="0"/>
                <a:ea typeface="Calibri" panose="020F0502020204030204" pitchFamily="34" charset="0"/>
                <a:cs typeface="Arial" panose="020B0604020202020204" pitchFamily="34" charset="0"/>
              </a:rPr>
              <a:t>sábana </a:t>
            </a: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y cobija controlando asimismo la temperatura del medio de transporte. </a:t>
            </a:r>
            <a:endParaRPr lang="es-ES"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Realizar un monitoreo constante de los siguientes parámetros: </a:t>
            </a:r>
          </a:p>
          <a:p>
            <a:pPr marL="342900" lvl="0" indent="-342900" algn="just">
              <a:lnSpc>
                <a:spcPct val="107000"/>
              </a:lnSpc>
              <a:spcAft>
                <a:spcPts val="0"/>
              </a:spcAft>
              <a:buFont typeface="Symbol" panose="05050102010706020507" pitchFamily="18" charset="2"/>
              <a:buChar char=""/>
            </a:pP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 Vía aérea: garantizar oxigenoterapia si lo requiere. </a:t>
            </a:r>
          </a:p>
          <a:p>
            <a:pPr marL="342900" lvl="0" indent="-342900" algn="just">
              <a:lnSpc>
                <a:spcPct val="107000"/>
              </a:lnSpc>
              <a:spcAft>
                <a:spcPts val="0"/>
              </a:spcAft>
              <a:buFont typeface="Symbol" panose="05050102010706020507" pitchFamily="18" charset="2"/>
              <a:buChar char=""/>
            </a:pPr>
            <a:r>
              <a:rPr lang="es-ES" dirty="0" smtClean="0">
                <a:solidFill>
                  <a:srgbClr val="002060"/>
                </a:solidFill>
                <a:latin typeface="Arial" panose="020B0604020202020204" pitchFamily="34" charset="0"/>
                <a:ea typeface="Calibri" panose="020F0502020204030204" pitchFamily="34" charset="0"/>
                <a:cs typeface="Arial" panose="020B0604020202020204" pitchFamily="34" charset="0"/>
              </a:rPr>
              <a:t>Circulación</a:t>
            </a: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 asegurar dos (2) vías periféricas de grueso calibre manteniendo la infusión de líquidos previamente calculados </a:t>
            </a:r>
          </a:p>
          <a:p>
            <a:pPr marL="342900" lvl="0" indent="-342900" algn="just">
              <a:lnSpc>
                <a:spcPct val="107000"/>
              </a:lnSpc>
              <a:spcAft>
                <a:spcPts val="0"/>
              </a:spcAft>
              <a:buFont typeface="Symbol" panose="05050102010706020507" pitchFamily="18" charset="2"/>
              <a:buChar char=""/>
            </a:pPr>
            <a:r>
              <a:rPr lang="es-ES" dirty="0" smtClean="0">
                <a:solidFill>
                  <a:srgbClr val="002060"/>
                </a:solidFill>
                <a:latin typeface="Arial" panose="020B0604020202020204" pitchFamily="34" charset="0"/>
                <a:ea typeface="Calibri" panose="020F0502020204030204" pitchFamily="34" charset="0"/>
                <a:cs typeface="Arial" panose="020B0604020202020204" pitchFamily="34" charset="0"/>
              </a:rPr>
              <a:t>Diuresis</a:t>
            </a: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 la infusión de líquidos debe asegurar una diuresis mayor a 0,5 ml/kg/hora. Para poder asegurar este monitoreo debe colocarse sonda vesical. </a:t>
            </a:r>
          </a:p>
          <a:p>
            <a:pPr marL="342900" lvl="0" indent="-342900" algn="just">
              <a:lnSpc>
                <a:spcPct val="107000"/>
              </a:lnSpc>
              <a:spcAft>
                <a:spcPts val="0"/>
              </a:spcAft>
              <a:buFont typeface="Symbol" panose="05050102010706020507" pitchFamily="18" charset="2"/>
              <a:buChar char=""/>
            </a:pPr>
            <a:r>
              <a:rPr lang="es-ES" dirty="0" smtClean="0">
                <a:solidFill>
                  <a:srgbClr val="002060"/>
                </a:solidFill>
                <a:latin typeface="Arial" panose="020B0604020202020204" pitchFamily="34" charset="0"/>
                <a:ea typeface="Calibri" panose="020F0502020204030204" pitchFamily="34" charset="0"/>
                <a:cs typeface="Arial" panose="020B0604020202020204" pitchFamily="34" charset="0"/>
              </a:rPr>
              <a:t>Monitorización </a:t>
            </a: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electrocardiográfica. </a:t>
            </a:r>
          </a:p>
          <a:p>
            <a:pPr marL="342900" lvl="0" indent="-342900" algn="just">
              <a:lnSpc>
                <a:spcPct val="107000"/>
              </a:lnSpc>
              <a:spcAft>
                <a:spcPts val="800"/>
              </a:spcAft>
              <a:buFont typeface="Symbol" panose="05050102010706020507" pitchFamily="18" charset="2"/>
              <a:buChar char=""/>
            </a:pPr>
            <a:r>
              <a:rPr lang="es-ES" dirty="0" smtClean="0">
                <a:solidFill>
                  <a:srgbClr val="002060"/>
                </a:solidFill>
                <a:latin typeface="Arial" panose="020B0604020202020204" pitchFamily="34" charset="0"/>
                <a:ea typeface="Calibri" panose="020F0502020204030204" pitchFamily="34" charset="0"/>
                <a:cs typeface="Arial" panose="020B0604020202020204" pitchFamily="34" charset="0"/>
              </a:rPr>
              <a:t>Monitorización </a:t>
            </a:r>
            <a:r>
              <a:rPr lang="es-ES" dirty="0">
                <a:solidFill>
                  <a:srgbClr val="002060"/>
                </a:solidFill>
                <a:latin typeface="Arial" panose="020B0604020202020204" pitchFamily="34" charset="0"/>
                <a:ea typeface="Calibri" panose="020F0502020204030204" pitchFamily="34" charset="0"/>
                <a:cs typeface="Arial" panose="020B0604020202020204" pitchFamily="34" charset="0"/>
              </a:rPr>
              <a:t>de presión arterial. </a:t>
            </a:r>
          </a:p>
          <a:p>
            <a:pPr marL="342900" lvl="0" indent="-342900" algn="just">
              <a:lnSpc>
                <a:spcPct val="107000"/>
              </a:lnSpc>
              <a:spcAft>
                <a:spcPts val="800"/>
              </a:spcAft>
              <a:buFont typeface="Symbol" panose="05050102010706020507" pitchFamily="18" charset="2"/>
              <a:buChar char=""/>
            </a:pP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s-ES" dirty="0">
                <a:latin typeface="Arial" panose="020B0604020202020204" pitchFamily="34" charset="0"/>
                <a:ea typeface="Calibri" panose="020F0502020204030204" pitchFamily="34" charset="0"/>
                <a:cs typeface="Times New Roman" panose="02020603050405020304" pitchFamily="18" charset="0"/>
              </a:rPr>
              <a:t>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46048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3350"/>
            <a:ext cx="12192000" cy="6858000"/>
          </a:xfrm>
          <a:prstGeom prst="rect">
            <a:avLst/>
          </a:prstGeom>
        </p:spPr>
      </p:pic>
      <p:sp>
        <p:nvSpPr>
          <p:cNvPr id="4" name="Rectángulo 3"/>
          <p:cNvSpPr/>
          <p:nvPr/>
        </p:nvSpPr>
        <p:spPr>
          <a:xfrm>
            <a:off x="800099" y="200058"/>
            <a:ext cx="10734675" cy="6492803"/>
          </a:xfrm>
          <a:prstGeom prst="rect">
            <a:avLst/>
          </a:prstGeom>
        </p:spPr>
        <p:txBody>
          <a:bodyPr wrap="square">
            <a:spAutoFit/>
          </a:bodyPr>
          <a:lstStyle/>
          <a:p>
            <a:pPr algn="ctr">
              <a:lnSpc>
                <a:spcPct val="107000"/>
              </a:lnSpc>
              <a:spcAft>
                <a:spcPts val="800"/>
              </a:spcAft>
            </a:pPr>
            <a:r>
              <a:rPr lang="es-MX" sz="1600" b="1" dirty="0">
                <a:solidFill>
                  <a:srgbClr val="002060"/>
                </a:solidFill>
                <a:latin typeface="Arial" panose="020B0604020202020204" pitchFamily="34" charset="0"/>
                <a:ea typeface="Calibri" panose="020F0502020204030204" pitchFamily="34" charset="0"/>
                <a:cs typeface="Arial" panose="020B0604020202020204" pitchFamily="34" charset="0"/>
              </a:rPr>
              <a:t>D. UNIDAD DE QUEMADOS</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s-MX" sz="1600" dirty="0">
                <a:solidFill>
                  <a:srgbClr val="002060"/>
                </a:solidFill>
                <a:latin typeface="Arial" panose="020B0604020202020204" pitchFamily="34" charset="0"/>
                <a:ea typeface="Calibri" panose="020F0502020204030204" pitchFamily="34" charset="0"/>
                <a:cs typeface="Arial" panose="020B0604020202020204" pitchFamily="34" charset="0"/>
              </a:rPr>
              <a:t>Toda víctima de agresiones por químicos debe ser valorada por profesionales de salud formados en la atención de estas </a:t>
            </a:r>
            <a:r>
              <a:rPr lang="es-MX" sz="1600" dirty="0" smtClean="0">
                <a:solidFill>
                  <a:srgbClr val="002060"/>
                </a:solidFill>
                <a:latin typeface="Arial" panose="020B0604020202020204" pitchFamily="34" charset="0"/>
                <a:ea typeface="Calibri" panose="020F0502020204030204" pitchFamily="34" charset="0"/>
                <a:cs typeface="Arial" panose="020B0604020202020204" pitchFamily="34" charset="0"/>
              </a:rPr>
              <a:t>quemaduras, donde se realizan las siguientes acciones: </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mj-lt"/>
              <a:buAutoNum type="arabicPeriod"/>
            </a:pPr>
            <a:r>
              <a:rPr lang="es-MX" sz="1600" dirty="0" smtClean="0">
                <a:solidFill>
                  <a:srgbClr val="002060"/>
                </a:solidFill>
                <a:latin typeface="Arial" panose="020B0604020202020204" pitchFamily="34" charset="0"/>
                <a:ea typeface="Calibri" panose="020F0502020204030204" pitchFamily="34" charset="0"/>
                <a:cs typeface="Arial" panose="020B0604020202020204" pitchFamily="34" charset="0"/>
              </a:rPr>
              <a:t>Nueva </a:t>
            </a:r>
            <a:r>
              <a:rPr lang="es-MX" sz="1600" dirty="0">
                <a:solidFill>
                  <a:srgbClr val="002060"/>
                </a:solidFill>
                <a:latin typeface="Arial" panose="020B0604020202020204" pitchFamily="34" charset="0"/>
                <a:ea typeface="Calibri" panose="020F0502020204030204" pitchFamily="34" charset="0"/>
                <a:cs typeface="Arial" panose="020B0604020202020204" pitchFamily="34" charset="0"/>
              </a:rPr>
              <a:t>evaluación de las circunstancias de la agresión (mecanismo y momento</a:t>
            </a:r>
            <a:r>
              <a:rPr lang="es-MX" sz="1600" dirty="0" smtClean="0">
                <a:solidFill>
                  <a:srgbClr val="002060"/>
                </a:solidFill>
                <a:latin typeface="Arial" panose="020B0604020202020204" pitchFamily="34" charset="0"/>
                <a:ea typeface="Calibri" panose="020F0502020204030204" pitchFamily="34" charset="0"/>
                <a:cs typeface="Arial" panose="020B0604020202020204" pitchFamily="34" charset="0"/>
              </a:rPr>
              <a:t>).</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mj-lt"/>
              <a:buAutoNum type="arabicPeriod"/>
            </a:pPr>
            <a:r>
              <a:rPr lang="es-MX" sz="1600" dirty="0" smtClean="0">
                <a:solidFill>
                  <a:srgbClr val="002060"/>
                </a:solidFill>
                <a:latin typeface="Arial" panose="020B0604020202020204" pitchFamily="34" charset="0"/>
                <a:ea typeface="Calibri" panose="020F0502020204030204" pitchFamily="34" charset="0"/>
                <a:cs typeface="Arial" panose="020B0604020202020204" pitchFamily="34" charset="0"/>
              </a:rPr>
              <a:t> </a:t>
            </a:r>
            <a:r>
              <a:rPr lang="es-MX" sz="1600" dirty="0">
                <a:solidFill>
                  <a:srgbClr val="002060"/>
                </a:solidFill>
                <a:latin typeface="Arial" panose="020B0604020202020204" pitchFamily="34" charset="0"/>
                <a:ea typeface="Calibri" panose="020F0502020204030204" pitchFamily="34" charset="0"/>
                <a:cs typeface="Arial" panose="020B0604020202020204" pitchFamily="34" charset="0"/>
              </a:rPr>
              <a:t>Identificación de factores de riesgo tanto en los antecedentes como en las circunstancias de la </a:t>
            </a:r>
            <a:r>
              <a:rPr lang="es-MX" sz="1600" dirty="0" smtClean="0">
                <a:solidFill>
                  <a:srgbClr val="002060"/>
                </a:solidFill>
                <a:latin typeface="Arial" panose="020B0604020202020204" pitchFamily="34" charset="0"/>
                <a:ea typeface="Calibri" panose="020F0502020204030204" pitchFamily="34" charset="0"/>
                <a:cs typeface="Arial" panose="020B0604020202020204" pitchFamily="34" charset="0"/>
              </a:rPr>
              <a:t>agresión.</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mj-lt"/>
              <a:buAutoNum type="arabicPeriod"/>
            </a:pPr>
            <a:r>
              <a:rPr lang="es-MX" sz="1600" dirty="0" smtClean="0">
                <a:solidFill>
                  <a:srgbClr val="002060"/>
                </a:solidFill>
                <a:latin typeface="Arial" panose="020B0604020202020204" pitchFamily="34" charset="0"/>
                <a:ea typeface="Calibri" panose="020F0502020204030204" pitchFamily="34" charset="0"/>
                <a:cs typeface="Arial" panose="020B0604020202020204" pitchFamily="34" charset="0"/>
              </a:rPr>
              <a:t>Examen </a:t>
            </a:r>
            <a:r>
              <a:rPr lang="es-MX" sz="1600" dirty="0">
                <a:solidFill>
                  <a:srgbClr val="002060"/>
                </a:solidFill>
                <a:latin typeface="Arial" panose="020B0604020202020204" pitchFamily="34" charset="0"/>
                <a:ea typeface="Calibri" panose="020F0502020204030204" pitchFamily="34" charset="0"/>
                <a:cs typeface="Arial" panose="020B0604020202020204" pitchFamily="34" charset="0"/>
              </a:rPr>
              <a:t>físico completo, de cabeza a pies, reevaluando permanentemente el ABCDE y valorando la presencia de otras lesiones no detectadas en la atención en </a:t>
            </a:r>
            <a:r>
              <a:rPr lang="es-MX" sz="1600" dirty="0" smtClean="0">
                <a:solidFill>
                  <a:srgbClr val="002060"/>
                </a:solidFill>
                <a:latin typeface="Arial" panose="020B0604020202020204" pitchFamily="34" charset="0"/>
                <a:ea typeface="Calibri" panose="020F0502020204030204" pitchFamily="34" charset="0"/>
                <a:cs typeface="Arial" panose="020B0604020202020204" pitchFamily="34" charset="0"/>
              </a:rPr>
              <a:t>urgencias</a:t>
            </a:r>
            <a:endParaRPr lang="es-MX"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Aft>
                <a:spcPts val="0"/>
              </a:spcAft>
              <a:buFont typeface="+mj-lt"/>
              <a:buAutoNum type="arabicPeriod"/>
            </a:pPr>
            <a:r>
              <a:rPr lang="es-MX" sz="1600" dirty="0" smtClean="0">
                <a:solidFill>
                  <a:srgbClr val="002060"/>
                </a:solidFill>
                <a:latin typeface="Arial" panose="020B0604020202020204" pitchFamily="34" charset="0"/>
                <a:ea typeface="Calibri" panose="020F0502020204030204" pitchFamily="34" charset="0"/>
                <a:cs typeface="Arial" panose="020B0604020202020204" pitchFamily="34" charset="0"/>
              </a:rPr>
              <a:t>Evaluación </a:t>
            </a:r>
            <a:r>
              <a:rPr lang="es-MX" sz="1600" dirty="0">
                <a:solidFill>
                  <a:srgbClr val="002060"/>
                </a:solidFill>
                <a:latin typeface="Arial" panose="020B0604020202020204" pitchFamily="34" charset="0"/>
                <a:ea typeface="Calibri" panose="020F0502020204030204" pitchFamily="34" charset="0"/>
                <a:cs typeface="Arial" panose="020B0604020202020204" pitchFamily="34" charset="0"/>
              </a:rPr>
              <a:t>de las quemaduras estableciendo su grado de profundidad , su extensión. La distribución y localización de las áreas quemadas deben quedar registradas en un nuevo diagrama corporal diferente al realizado en urgencias. </a:t>
            </a:r>
            <a:endParaRPr lang="es-MX" sz="1600"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lvl="0" algn="just">
              <a:lnSpc>
                <a:spcPct val="107000"/>
              </a:lnSpc>
              <a:spcAft>
                <a:spcPts val="0"/>
              </a:spcAft>
            </a:pPr>
            <a:r>
              <a:rPr lang="es-MX" sz="1600" dirty="0">
                <a:solidFill>
                  <a:srgbClr val="002060"/>
                </a:solidFill>
                <a:latin typeface="Arial" panose="020B0604020202020204" pitchFamily="34" charset="0"/>
                <a:ea typeface="Calibri" panose="020F0502020204030204" pitchFamily="34" charset="0"/>
                <a:cs typeface="Times New Roman" panose="02020603050405020304" pitchFamily="18" charset="0"/>
              </a:rPr>
              <a:t>5. Identificación del compromiso ocular y valoración por </a:t>
            </a:r>
            <a:r>
              <a:rPr lang="es-MX" sz="16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oftalmología</a:t>
            </a:r>
            <a:r>
              <a:rPr lang="es-MX" sz="16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endParaRPr lang="es-E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es-MX" sz="1600" dirty="0">
                <a:solidFill>
                  <a:srgbClr val="002060"/>
                </a:solidFill>
                <a:latin typeface="Arial" panose="020B0604020202020204" pitchFamily="34" charset="0"/>
                <a:ea typeface="Calibri" panose="020F0502020204030204" pitchFamily="34" charset="0"/>
                <a:cs typeface="Times New Roman" panose="02020603050405020304" pitchFamily="18" charset="0"/>
              </a:rPr>
              <a:t>6. Evaluación paraclínica que incluye: cuadro hemático, </a:t>
            </a:r>
            <a:r>
              <a:rPr lang="es-MX" sz="1600" dirty="0" err="1">
                <a:solidFill>
                  <a:srgbClr val="002060"/>
                </a:solidFill>
                <a:latin typeface="Arial" panose="020B0604020202020204" pitchFamily="34" charset="0"/>
                <a:ea typeface="Calibri" panose="020F0502020204030204" pitchFamily="34" charset="0"/>
                <a:cs typeface="Times New Roman" panose="02020603050405020304" pitchFamily="18" charset="0"/>
              </a:rPr>
              <a:t>glucometría</a:t>
            </a:r>
            <a:r>
              <a:rPr lang="es-MX" sz="1600" dirty="0">
                <a:solidFill>
                  <a:srgbClr val="002060"/>
                </a:solidFill>
                <a:latin typeface="Arial" panose="020B0604020202020204" pitchFamily="34" charset="0"/>
                <a:ea typeface="Calibri" panose="020F0502020204030204" pitchFamily="34" charset="0"/>
                <a:cs typeface="Times New Roman" panose="02020603050405020304" pitchFamily="18" charset="0"/>
              </a:rPr>
              <a:t>, pruebas de función renal (BUN, Creatinina, parcial de orina), electrolitos (sodio, potasio, calcio), pruebas de función hepática (transaminasas, bilirrubinas), albumina y </a:t>
            </a:r>
            <a:r>
              <a:rPr lang="es-MX" sz="1600" dirty="0" err="1">
                <a:solidFill>
                  <a:srgbClr val="002060"/>
                </a:solidFill>
                <a:latin typeface="Arial" panose="020B0604020202020204" pitchFamily="34" charset="0"/>
                <a:ea typeface="Calibri" panose="020F0502020204030204" pitchFamily="34" charset="0"/>
                <a:cs typeface="Times New Roman" panose="02020603050405020304" pitchFamily="18" charset="0"/>
              </a:rPr>
              <a:t>gasimetría</a:t>
            </a:r>
            <a:r>
              <a:rPr lang="es-MX" sz="1600" dirty="0">
                <a:solidFill>
                  <a:srgbClr val="002060"/>
                </a:solidFill>
                <a:latin typeface="Arial" panose="020B0604020202020204" pitchFamily="34" charset="0"/>
                <a:ea typeface="Calibri" panose="020F0502020204030204" pitchFamily="34" charset="0"/>
                <a:cs typeface="Times New Roman" panose="02020603050405020304" pitchFamily="18" charset="0"/>
              </a:rPr>
              <a:t> arterial</a:t>
            </a:r>
            <a:r>
              <a:rPr lang="es-MX" sz="16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a:t>
            </a:r>
            <a:endParaRPr lang="es-E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es-MX" sz="1600"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r>
              <a:rPr lang="es-ES" sz="1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7. </a:t>
            </a:r>
            <a:r>
              <a:rPr lang="es-MX" sz="1600" dirty="0">
                <a:solidFill>
                  <a:srgbClr val="002060"/>
                </a:solidFill>
                <a:latin typeface="Arial" panose="020B0604020202020204" pitchFamily="34" charset="0"/>
                <a:ea typeface="Calibri" panose="020F0502020204030204" pitchFamily="34" charset="0"/>
                <a:cs typeface="Times New Roman" panose="02020603050405020304" pitchFamily="18" charset="0"/>
              </a:rPr>
              <a:t>Definición del lugar de tratamiento: con base en esta valoración clínica y paraclínica el equipo especializado define si la víctima se hospitaliza o si puede recibir un tratamiento ambulatorio. </a:t>
            </a:r>
          </a:p>
          <a:p>
            <a:pPr lvl="0" algn="just">
              <a:lnSpc>
                <a:spcPct val="107000"/>
              </a:lnSpc>
              <a:spcAft>
                <a:spcPts val="0"/>
              </a:spcAft>
            </a:pPr>
            <a:endParaRPr lang="es-MX" sz="1600" dirty="0">
              <a:solidFill>
                <a:srgbClr val="002060"/>
              </a:solidFill>
              <a:latin typeface="Arial" panose="020B060402020202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endParaRPr lang="es-ES"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1600" dirty="0">
                <a:solidFill>
                  <a:srgbClr val="002060"/>
                </a:solidFill>
                <a:latin typeface="Arial" panose="020B0604020202020204" pitchFamily="34" charset="0"/>
                <a:ea typeface="Calibri" panose="020F0502020204030204" pitchFamily="34" charset="0"/>
                <a:cs typeface="Times New Roman" panose="02020603050405020304" pitchFamily="18" charset="0"/>
              </a:rPr>
              <a:t>Si se establece que la quemadura puede ser tratada de forma ambulatoria, es importante que la víctima y sus familiares tengan claro con qué frecuencia y en donde deben realizarse estas curaciones. La primera curación debe ser siempre realizada en la unidad de quemados</a:t>
            </a:r>
            <a:r>
              <a:rPr lang="es-MX" sz="1600" dirty="0">
                <a:latin typeface="Arial" panose="020B0604020202020204" pitchFamily="34" charset="0"/>
                <a:ea typeface="Calibri" panose="020F0502020204030204" pitchFamily="34" charset="0"/>
                <a:cs typeface="Times New Roman" panose="02020603050405020304" pitchFamily="18" charset="0"/>
              </a:rPr>
              <a:t>.</a:t>
            </a:r>
          </a:p>
          <a:p>
            <a:pPr marL="342900" lvl="0" indent="-342900" algn="just">
              <a:lnSpc>
                <a:spcPct val="107000"/>
              </a:lnSpc>
              <a:spcAft>
                <a:spcPts val="0"/>
              </a:spcAft>
              <a:buFont typeface="+mj-lt"/>
              <a:buAutoNum type="arabicPeriod"/>
            </a:pP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457200" algn="just">
              <a:lnSpc>
                <a:spcPct val="107000"/>
              </a:lnSpc>
              <a:spcAft>
                <a:spcPts val="0"/>
              </a:spcAft>
            </a:pPr>
            <a:r>
              <a:rPr lang="es-MX" dirty="0">
                <a:solidFill>
                  <a:srgbClr val="002060"/>
                </a:solidFill>
                <a:latin typeface="Arial" panose="020B0604020202020204" pitchFamily="34" charset="0"/>
                <a:ea typeface="Calibri" panose="020F0502020204030204" pitchFamily="34" charset="0"/>
                <a:cs typeface="Arial" panose="020B0604020202020204" pitchFamily="34" charset="0"/>
              </a:rPr>
              <a:t> </a:t>
            </a:r>
            <a:endParaRPr lang="es-ES" sz="1600" dirty="0">
              <a:solidFill>
                <a:srgbClr val="00206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198029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6F5FD64A-D015-49E0-BD31-2DB3C7317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3350"/>
            <a:ext cx="12192000" cy="6858000"/>
          </a:xfrm>
          <a:prstGeom prst="rect">
            <a:avLst/>
          </a:prstGeom>
        </p:spPr>
      </p:pic>
      <p:sp>
        <p:nvSpPr>
          <p:cNvPr id="4" name="Rectángulo 3"/>
          <p:cNvSpPr/>
          <p:nvPr/>
        </p:nvSpPr>
        <p:spPr>
          <a:xfrm>
            <a:off x="942974" y="2859272"/>
            <a:ext cx="10734675" cy="703078"/>
          </a:xfrm>
          <a:prstGeom prst="rect">
            <a:avLst/>
          </a:prstGeom>
        </p:spPr>
        <p:txBody>
          <a:bodyPr wrap="square">
            <a:spAutoFit/>
          </a:bodyPr>
          <a:lstStyle/>
          <a:p>
            <a:pPr algn="ctr">
              <a:lnSpc>
                <a:spcPct val="107000"/>
              </a:lnSpc>
              <a:spcAft>
                <a:spcPts val="800"/>
              </a:spcAft>
            </a:pPr>
            <a:r>
              <a:rPr lang="es-ES" sz="4000" dirty="0" smtClean="0">
                <a:solidFill>
                  <a:srgbClr val="002060"/>
                </a:solidFill>
                <a:latin typeface="Arial" panose="020B0604020202020204" pitchFamily="34" charset="0"/>
                <a:ea typeface="Calibri" panose="020F0502020204030204" pitchFamily="34" charset="0"/>
                <a:cs typeface="Arial" panose="020B0604020202020204" pitchFamily="34" charset="0"/>
              </a:rPr>
              <a:t>RUTAS DE ATENCION</a:t>
            </a:r>
            <a:endParaRPr lang="es-ES" sz="4000" dirty="0">
              <a:solidFill>
                <a:srgbClr val="00206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719671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791744" y="439942"/>
            <a:ext cx="792088" cy="3029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800" dirty="0"/>
              <a:t>URGENCIAS</a:t>
            </a:r>
          </a:p>
        </p:txBody>
      </p:sp>
      <p:sp>
        <p:nvSpPr>
          <p:cNvPr id="6" name="5 Rectángulo"/>
          <p:cNvSpPr/>
          <p:nvPr/>
        </p:nvSpPr>
        <p:spPr>
          <a:xfrm>
            <a:off x="5735960" y="439942"/>
            <a:ext cx="1080120" cy="252755"/>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800" dirty="0"/>
              <a:t>HISTORIA CLINICA</a:t>
            </a:r>
          </a:p>
        </p:txBody>
      </p:sp>
      <p:sp>
        <p:nvSpPr>
          <p:cNvPr id="7" name="6 Rectángulo"/>
          <p:cNvSpPr/>
          <p:nvPr/>
        </p:nvSpPr>
        <p:spPr>
          <a:xfrm>
            <a:off x="8040216" y="439941"/>
            <a:ext cx="1080120" cy="25275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800" dirty="0"/>
              <a:t>CONSULTA EXTERNA</a:t>
            </a:r>
          </a:p>
        </p:txBody>
      </p:sp>
      <p:sp>
        <p:nvSpPr>
          <p:cNvPr id="66" name="65 Rectángulo"/>
          <p:cNvSpPr/>
          <p:nvPr/>
        </p:nvSpPr>
        <p:spPr>
          <a:xfrm>
            <a:off x="7698178" y="1124744"/>
            <a:ext cx="1710190" cy="5040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CO" sz="800" dirty="0"/>
              <a:t>SE DESCARTA COMO POSIBLE CASO DE MALTRATO AL NIÑ@</a:t>
            </a:r>
          </a:p>
        </p:txBody>
      </p:sp>
      <p:sp>
        <p:nvSpPr>
          <p:cNvPr id="67" name="66 Elipse"/>
          <p:cNvSpPr/>
          <p:nvPr/>
        </p:nvSpPr>
        <p:spPr>
          <a:xfrm>
            <a:off x="5627948" y="1079104"/>
            <a:ext cx="1368152" cy="51886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O" sz="800" dirty="0"/>
              <a:t>SOSPECHA DE MALTRATO</a:t>
            </a:r>
          </a:p>
        </p:txBody>
      </p:sp>
      <p:cxnSp>
        <p:nvCxnSpPr>
          <p:cNvPr id="74" name="73 Conector recto de flecha"/>
          <p:cNvCxnSpPr/>
          <p:nvPr/>
        </p:nvCxnSpPr>
        <p:spPr>
          <a:xfrm>
            <a:off x="7212124" y="1369043"/>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77 Conector recto de flecha"/>
          <p:cNvCxnSpPr/>
          <p:nvPr/>
        </p:nvCxnSpPr>
        <p:spPr>
          <a:xfrm>
            <a:off x="3384848" y="2086000"/>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78 Conector recto de flecha"/>
          <p:cNvCxnSpPr/>
          <p:nvPr/>
        </p:nvCxnSpPr>
        <p:spPr>
          <a:xfrm>
            <a:off x="3537248" y="2238400"/>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0" name="79 Conector recto de flecha"/>
          <p:cNvCxnSpPr/>
          <p:nvPr/>
        </p:nvCxnSpPr>
        <p:spPr>
          <a:xfrm>
            <a:off x="4583832" y="4365104"/>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2" name="81 Conector recto de flecha"/>
          <p:cNvCxnSpPr/>
          <p:nvPr/>
        </p:nvCxnSpPr>
        <p:spPr>
          <a:xfrm>
            <a:off x="4801412" y="3212976"/>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5" name="84 Conector recto"/>
          <p:cNvCxnSpPr/>
          <p:nvPr/>
        </p:nvCxnSpPr>
        <p:spPr>
          <a:xfrm flipV="1">
            <a:off x="3539716" y="1828800"/>
            <a:ext cx="5652628" cy="16024"/>
          </a:xfrm>
          <a:prstGeom prst="line">
            <a:avLst/>
          </a:prstGeom>
        </p:spPr>
        <p:style>
          <a:lnRef idx="1">
            <a:schemeClr val="accent1"/>
          </a:lnRef>
          <a:fillRef idx="0">
            <a:schemeClr val="accent1"/>
          </a:fillRef>
          <a:effectRef idx="0">
            <a:schemeClr val="accent1"/>
          </a:effectRef>
          <a:fontRef idx="minor">
            <a:schemeClr val="tx1"/>
          </a:fontRef>
        </p:style>
      </p:cxnSp>
      <p:sp>
        <p:nvSpPr>
          <p:cNvPr id="86" name="85 Rectángulo"/>
          <p:cNvSpPr/>
          <p:nvPr/>
        </p:nvSpPr>
        <p:spPr>
          <a:xfrm>
            <a:off x="2855640" y="1952836"/>
            <a:ext cx="1368152" cy="46805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800" dirty="0"/>
              <a:t>MANEJO AMBULATORIO  CONSULTA EXTERNA</a:t>
            </a:r>
          </a:p>
        </p:txBody>
      </p:sp>
      <p:sp>
        <p:nvSpPr>
          <p:cNvPr id="87" name="86 Rectángulo"/>
          <p:cNvSpPr/>
          <p:nvPr/>
        </p:nvSpPr>
        <p:spPr>
          <a:xfrm>
            <a:off x="5627948" y="1952836"/>
            <a:ext cx="1368152" cy="46805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800" dirty="0"/>
              <a:t>REMISION A URGENCIAS</a:t>
            </a:r>
          </a:p>
        </p:txBody>
      </p:sp>
      <p:sp>
        <p:nvSpPr>
          <p:cNvPr id="88" name="87 Rectángulo"/>
          <p:cNvSpPr/>
          <p:nvPr/>
        </p:nvSpPr>
        <p:spPr>
          <a:xfrm>
            <a:off x="7978880" y="1972332"/>
            <a:ext cx="1889828" cy="43416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CO" sz="800" dirty="0"/>
              <a:t>NOTIFICACION SISTEMA DE </a:t>
            </a:r>
          </a:p>
          <a:p>
            <a:pPr algn="ctr"/>
            <a:r>
              <a:rPr lang="es-CO" sz="800" dirty="0"/>
              <a:t>VIGILANCIA  Y EPS </a:t>
            </a:r>
          </a:p>
        </p:txBody>
      </p:sp>
      <p:cxnSp>
        <p:nvCxnSpPr>
          <p:cNvPr id="103" name="102 Conector recto"/>
          <p:cNvCxnSpPr/>
          <p:nvPr/>
        </p:nvCxnSpPr>
        <p:spPr>
          <a:xfrm>
            <a:off x="3539716" y="2636912"/>
            <a:ext cx="25562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104 Conector recto"/>
          <p:cNvCxnSpPr/>
          <p:nvPr/>
        </p:nvCxnSpPr>
        <p:spPr>
          <a:xfrm>
            <a:off x="6096000" y="2420888"/>
            <a:ext cx="0" cy="216024"/>
          </a:xfrm>
          <a:prstGeom prst="line">
            <a:avLst/>
          </a:prstGeom>
        </p:spPr>
        <p:style>
          <a:lnRef idx="1">
            <a:schemeClr val="accent1"/>
          </a:lnRef>
          <a:fillRef idx="0">
            <a:schemeClr val="accent1"/>
          </a:fillRef>
          <a:effectRef idx="0">
            <a:schemeClr val="accent1"/>
          </a:effectRef>
          <a:fontRef idx="minor">
            <a:schemeClr val="tx1"/>
          </a:fontRef>
        </p:style>
      </p:cxnSp>
      <p:sp>
        <p:nvSpPr>
          <p:cNvPr id="108" name="107 Rectángulo"/>
          <p:cNvSpPr/>
          <p:nvPr/>
        </p:nvSpPr>
        <p:spPr>
          <a:xfrm>
            <a:off x="3647728" y="2852936"/>
            <a:ext cx="2340259"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t>EVALUACION INTERDISCIPLINARIA</a:t>
            </a:r>
          </a:p>
        </p:txBody>
      </p:sp>
      <p:cxnSp>
        <p:nvCxnSpPr>
          <p:cNvPr id="109" name="108 Conector recto"/>
          <p:cNvCxnSpPr/>
          <p:nvPr/>
        </p:nvCxnSpPr>
        <p:spPr>
          <a:xfrm>
            <a:off x="2855640" y="3356992"/>
            <a:ext cx="32403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113 Conector recto"/>
          <p:cNvCxnSpPr/>
          <p:nvPr/>
        </p:nvCxnSpPr>
        <p:spPr>
          <a:xfrm>
            <a:off x="2855640" y="3356992"/>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115 Conector recto"/>
          <p:cNvCxnSpPr/>
          <p:nvPr/>
        </p:nvCxnSpPr>
        <p:spPr>
          <a:xfrm>
            <a:off x="6096000" y="3356992"/>
            <a:ext cx="0" cy="216024"/>
          </a:xfrm>
          <a:prstGeom prst="line">
            <a:avLst/>
          </a:prstGeom>
        </p:spPr>
        <p:style>
          <a:lnRef idx="1">
            <a:schemeClr val="accent1"/>
          </a:lnRef>
          <a:fillRef idx="0">
            <a:schemeClr val="accent1"/>
          </a:fillRef>
          <a:effectRef idx="0">
            <a:schemeClr val="accent1"/>
          </a:effectRef>
          <a:fontRef idx="minor">
            <a:schemeClr val="tx1"/>
          </a:fontRef>
        </p:style>
      </p:cxnSp>
      <p:sp>
        <p:nvSpPr>
          <p:cNvPr id="117" name="116 Rectángulo"/>
          <p:cNvSpPr/>
          <p:nvPr/>
        </p:nvSpPr>
        <p:spPr>
          <a:xfrm>
            <a:off x="5375920" y="3573016"/>
            <a:ext cx="1440160" cy="36004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800" dirty="0"/>
              <a:t>AREA  MEDICA</a:t>
            </a:r>
          </a:p>
        </p:txBody>
      </p:sp>
      <p:sp>
        <p:nvSpPr>
          <p:cNvPr id="118" name="117 Rectángulo"/>
          <p:cNvSpPr/>
          <p:nvPr/>
        </p:nvSpPr>
        <p:spPr>
          <a:xfrm>
            <a:off x="2063552" y="3537012"/>
            <a:ext cx="1728192" cy="36004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800" dirty="0"/>
              <a:t>AREA  SALUD MENTAL</a:t>
            </a:r>
          </a:p>
        </p:txBody>
      </p:sp>
      <p:cxnSp>
        <p:nvCxnSpPr>
          <p:cNvPr id="120" name="119 Conector recto de flecha"/>
          <p:cNvCxnSpPr/>
          <p:nvPr/>
        </p:nvCxnSpPr>
        <p:spPr>
          <a:xfrm>
            <a:off x="6096000" y="3933056"/>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1" name="120 Conector recto de flecha"/>
          <p:cNvCxnSpPr/>
          <p:nvPr/>
        </p:nvCxnSpPr>
        <p:spPr>
          <a:xfrm>
            <a:off x="2855640" y="3933056"/>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2" name="121 Rectángulo"/>
          <p:cNvSpPr/>
          <p:nvPr/>
        </p:nvSpPr>
        <p:spPr>
          <a:xfrm>
            <a:off x="2063552" y="4077072"/>
            <a:ext cx="1656184" cy="5040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800" dirty="0"/>
              <a:t>EVALUACION PACIENTE Y ACUDIENTES</a:t>
            </a:r>
          </a:p>
        </p:txBody>
      </p:sp>
      <p:sp>
        <p:nvSpPr>
          <p:cNvPr id="123" name="122 Rectángulo"/>
          <p:cNvSpPr/>
          <p:nvPr/>
        </p:nvSpPr>
        <p:spPr>
          <a:xfrm>
            <a:off x="5375920" y="4149080"/>
            <a:ext cx="1440160" cy="36004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800" dirty="0"/>
              <a:t>HISTORIA CLINICA  EVALUACION</a:t>
            </a:r>
          </a:p>
        </p:txBody>
      </p:sp>
      <p:sp>
        <p:nvSpPr>
          <p:cNvPr id="126" name="125 Elipse"/>
          <p:cNvSpPr/>
          <p:nvPr/>
        </p:nvSpPr>
        <p:spPr>
          <a:xfrm>
            <a:off x="4007768" y="4529492"/>
            <a:ext cx="1188132" cy="504056"/>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O" sz="800" dirty="0"/>
              <a:t>SE   CONFIRMA MALTRATO</a:t>
            </a:r>
          </a:p>
        </p:txBody>
      </p:sp>
      <p:cxnSp>
        <p:nvCxnSpPr>
          <p:cNvPr id="136" name="135 Conector recto"/>
          <p:cNvCxnSpPr/>
          <p:nvPr/>
        </p:nvCxnSpPr>
        <p:spPr>
          <a:xfrm>
            <a:off x="2855640" y="5229200"/>
            <a:ext cx="4275328" cy="9128"/>
          </a:xfrm>
          <a:prstGeom prst="line">
            <a:avLst/>
          </a:prstGeom>
        </p:spPr>
        <p:style>
          <a:lnRef idx="1">
            <a:schemeClr val="accent1"/>
          </a:lnRef>
          <a:fillRef idx="0">
            <a:schemeClr val="accent1"/>
          </a:fillRef>
          <a:effectRef idx="0">
            <a:schemeClr val="accent1"/>
          </a:effectRef>
          <a:fontRef idx="minor">
            <a:schemeClr val="tx1"/>
          </a:fontRef>
        </p:style>
      </p:cxnSp>
      <p:sp>
        <p:nvSpPr>
          <p:cNvPr id="137" name="136 Rectángulo"/>
          <p:cNvSpPr/>
          <p:nvPr/>
        </p:nvSpPr>
        <p:spPr>
          <a:xfrm>
            <a:off x="6291408" y="5479432"/>
            <a:ext cx="1679123" cy="36004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CO" sz="800" dirty="0"/>
              <a:t>DENUNCIA SECTOR JUSTICIA</a:t>
            </a:r>
          </a:p>
        </p:txBody>
      </p:sp>
      <p:sp>
        <p:nvSpPr>
          <p:cNvPr id="138" name="137 Rectángulo"/>
          <p:cNvSpPr/>
          <p:nvPr/>
        </p:nvSpPr>
        <p:spPr>
          <a:xfrm>
            <a:off x="3694329" y="5445224"/>
            <a:ext cx="2054697" cy="36004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CO" sz="800" dirty="0"/>
              <a:t>NOTIFICACION  Y REMISION A LOS  ORGANISMOS DE PROTECCION</a:t>
            </a:r>
          </a:p>
        </p:txBody>
      </p:sp>
      <p:sp>
        <p:nvSpPr>
          <p:cNvPr id="139" name="138 Rectángulo"/>
          <p:cNvSpPr/>
          <p:nvPr/>
        </p:nvSpPr>
        <p:spPr>
          <a:xfrm>
            <a:off x="2063552" y="5445224"/>
            <a:ext cx="1473696" cy="36004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CO" sz="800" dirty="0"/>
              <a:t>INICIO  TRATAMIENTO</a:t>
            </a:r>
          </a:p>
          <a:p>
            <a:pPr algn="ctr"/>
            <a:r>
              <a:rPr lang="es-CO" sz="800" dirty="0"/>
              <a:t> NIÑ@ Y FLIA</a:t>
            </a:r>
          </a:p>
        </p:txBody>
      </p:sp>
      <p:cxnSp>
        <p:nvCxnSpPr>
          <p:cNvPr id="141" name="140 Conector recto"/>
          <p:cNvCxnSpPr>
            <a:stCxn id="122" idx="3"/>
            <a:endCxn id="123" idx="1"/>
          </p:cNvCxnSpPr>
          <p:nvPr/>
        </p:nvCxnSpPr>
        <p:spPr>
          <a:xfrm>
            <a:off x="3719736" y="4329100"/>
            <a:ext cx="16561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3" name="142 Conector recto de flecha"/>
          <p:cNvCxnSpPr/>
          <p:nvPr/>
        </p:nvCxnSpPr>
        <p:spPr>
          <a:xfrm>
            <a:off x="4583832" y="5085184"/>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7" name="146 Conector recto"/>
          <p:cNvCxnSpPr/>
          <p:nvPr/>
        </p:nvCxnSpPr>
        <p:spPr>
          <a:xfrm>
            <a:off x="2855640" y="5229200"/>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8" name="147 Conector recto"/>
          <p:cNvCxnSpPr/>
          <p:nvPr/>
        </p:nvCxnSpPr>
        <p:spPr>
          <a:xfrm>
            <a:off x="7130968" y="5254393"/>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9" name="148 Conector recto"/>
          <p:cNvCxnSpPr/>
          <p:nvPr/>
        </p:nvCxnSpPr>
        <p:spPr>
          <a:xfrm>
            <a:off x="4721676" y="5238328"/>
            <a:ext cx="0" cy="216024"/>
          </a:xfrm>
          <a:prstGeom prst="line">
            <a:avLst/>
          </a:prstGeom>
        </p:spPr>
        <p:style>
          <a:lnRef idx="1">
            <a:schemeClr val="accent1"/>
          </a:lnRef>
          <a:fillRef idx="0">
            <a:schemeClr val="accent1"/>
          </a:fillRef>
          <a:effectRef idx="0">
            <a:schemeClr val="accent1"/>
          </a:effectRef>
          <a:fontRef idx="minor">
            <a:schemeClr val="tx1"/>
          </a:fontRef>
        </p:style>
      </p:cxnSp>
      <p:sp>
        <p:nvSpPr>
          <p:cNvPr id="152" name="151 Rectángulo"/>
          <p:cNvSpPr/>
          <p:nvPr/>
        </p:nvSpPr>
        <p:spPr>
          <a:xfrm>
            <a:off x="2063553" y="6122731"/>
            <a:ext cx="1320455" cy="35973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CO" sz="800" dirty="0"/>
              <a:t>PROGRAMA DE SEGUIMIENTO (MEDICINA, PSICOLOGIA, ENFERMERIA)</a:t>
            </a:r>
          </a:p>
        </p:txBody>
      </p:sp>
      <p:sp>
        <p:nvSpPr>
          <p:cNvPr id="153" name="152 Elipse"/>
          <p:cNvSpPr/>
          <p:nvPr/>
        </p:nvSpPr>
        <p:spPr>
          <a:xfrm>
            <a:off x="8040216" y="5085184"/>
            <a:ext cx="1224136" cy="57606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CO" sz="800" dirty="0"/>
              <a:t>SE  DETECTA </a:t>
            </a:r>
          </a:p>
          <a:p>
            <a:pPr algn="ctr"/>
            <a:r>
              <a:rPr lang="es-CO" sz="800" dirty="0"/>
              <a:t>ALTO RIESGO</a:t>
            </a:r>
          </a:p>
        </p:txBody>
      </p:sp>
      <p:cxnSp>
        <p:nvCxnSpPr>
          <p:cNvPr id="156" name="155 Forma"/>
          <p:cNvCxnSpPr>
            <a:stCxn id="126" idx="6"/>
            <a:endCxn id="153" idx="0"/>
          </p:cNvCxnSpPr>
          <p:nvPr/>
        </p:nvCxnSpPr>
        <p:spPr>
          <a:xfrm>
            <a:off x="5195900" y="4781520"/>
            <a:ext cx="3456384" cy="30366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1" name="160 Conector recto de flecha"/>
          <p:cNvCxnSpPr>
            <a:stCxn id="153" idx="6"/>
            <a:endCxn id="164" idx="1"/>
          </p:cNvCxnSpPr>
          <p:nvPr/>
        </p:nvCxnSpPr>
        <p:spPr>
          <a:xfrm flipV="1">
            <a:off x="9264353" y="5353304"/>
            <a:ext cx="586977" cy="19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4" name="163 Rectángulo"/>
          <p:cNvSpPr/>
          <p:nvPr/>
        </p:nvSpPr>
        <p:spPr>
          <a:xfrm>
            <a:off x="9851329" y="5173283"/>
            <a:ext cx="576064" cy="36004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CO" sz="800" dirty="0"/>
              <a:t>SALE</a:t>
            </a:r>
          </a:p>
        </p:txBody>
      </p:sp>
      <p:sp>
        <p:nvSpPr>
          <p:cNvPr id="176" name="175 CuadroTexto"/>
          <p:cNvSpPr txBox="1"/>
          <p:nvPr/>
        </p:nvSpPr>
        <p:spPr>
          <a:xfrm>
            <a:off x="6384032" y="1597968"/>
            <a:ext cx="432048" cy="230832"/>
          </a:xfrm>
          <a:prstGeom prst="rect">
            <a:avLst/>
          </a:prstGeom>
          <a:noFill/>
        </p:spPr>
        <p:txBody>
          <a:bodyPr wrap="square" rtlCol="0">
            <a:spAutoFit/>
          </a:bodyPr>
          <a:lstStyle/>
          <a:p>
            <a:r>
              <a:rPr lang="es-CO" sz="900" dirty="0"/>
              <a:t>SI</a:t>
            </a:r>
          </a:p>
        </p:txBody>
      </p:sp>
      <p:sp>
        <p:nvSpPr>
          <p:cNvPr id="178" name="177 CuadroTexto"/>
          <p:cNvSpPr txBox="1"/>
          <p:nvPr/>
        </p:nvSpPr>
        <p:spPr>
          <a:xfrm flipH="1">
            <a:off x="7248128" y="1096144"/>
            <a:ext cx="360040" cy="230832"/>
          </a:xfrm>
          <a:prstGeom prst="rect">
            <a:avLst/>
          </a:prstGeom>
          <a:noFill/>
        </p:spPr>
        <p:txBody>
          <a:bodyPr wrap="square" rtlCol="0">
            <a:spAutoFit/>
          </a:bodyPr>
          <a:lstStyle/>
          <a:p>
            <a:r>
              <a:rPr lang="es-CO" sz="900" dirty="0"/>
              <a:t>NO</a:t>
            </a:r>
          </a:p>
        </p:txBody>
      </p:sp>
      <p:sp>
        <p:nvSpPr>
          <p:cNvPr id="179" name="178 CuadroTexto"/>
          <p:cNvSpPr txBox="1"/>
          <p:nvPr/>
        </p:nvSpPr>
        <p:spPr>
          <a:xfrm>
            <a:off x="5375920" y="4509120"/>
            <a:ext cx="504056" cy="230832"/>
          </a:xfrm>
          <a:prstGeom prst="rect">
            <a:avLst/>
          </a:prstGeom>
          <a:noFill/>
        </p:spPr>
        <p:txBody>
          <a:bodyPr wrap="square" rtlCol="0">
            <a:spAutoFit/>
          </a:bodyPr>
          <a:lstStyle/>
          <a:p>
            <a:r>
              <a:rPr lang="es-CO" sz="900" dirty="0"/>
              <a:t>NO</a:t>
            </a:r>
          </a:p>
        </p:txBody>
      </p:sp>
      <p:sp>
        <p:nvSpPr>
          <p:cNvPr id="180" name="179 CuadroTexto"/>
          <p:cNvSpPr txBox="1"/>
          <p:nvPr/>
        </p:nvSpPr>
        <p:spPr>
          <a:xfrm>
            <a:off x="4727848" y="5033547"/>
            <a:ext cx="360040" cy="230832"/>
          </a:xfrm>
          <a:prstGeom prst="rect">
            <a:avLst/>
          </a:prstGeom>
          <a:noFill/>
        </p:spPr>
        <p:txBody>
          <a:bodyPr wrap="square" rtlCol="0">
            <a:spAutoFit/>
          </a:bodyPr>
          <a:lstStyle/>
          <a:p>
            <a:r>
              <a:rPr lang="es-CO" sz="900" dirty="0"/>
              <a:t>SI</a:t>
            </a:r>
          </a:p>
        </p:txBody>
      </p:sp>
      <p:sp>
        <p:nvSpPr>
          <p:cNvPr id="182" name="181 CuadroTexto"/>
          <p:cNvSpPr txBox="1"/>
          <p:nvPr/>
        </p:nvSpPr>
        <p:spPr>
          <a:xfrm>
            <a:off x="8616280" y="5661248"/>
            <a:ext cx="792088" cy="230832"/>
          </a:xfrm>
          <a:prstGeom prst="rect">
            <a:avLst/>
          </a:prstGeom>
          <a:noFill/>
        </p:spPr>
        <p:txBody>
          <a:bodyPr wrap="square" rtlCol="0">
            <a:spAutoFit/>
          </a:bodyPr>
          <a:lstStyle/>
          <a:p>
            <a:r>
              <a:rPr lang="es-CO" sz="900" dirty="0"/>
              <a:t>SI</a:t>
            </a:r>
          </a:p>
        </p:txBody>
      </p:sp>
      <p:cxnSp>
        <p:nvCxnSpPr>
          <p:cNvPr id="19" name="18 Conector recto"/>
          <p:cNvCxnSpPr>
            <a:stCxn id="182" idx="1"/>
          </p:cNvCxnSpPr>
          <p:nvPr/>
        </p:nvCxnSpPr>
        <p:spPr>
          <a:xfrm>
            <a:off x="8616280" y="5776665"/>
            <a:ext cx="0" cy="655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20 Conector recto"/>
          <p:cNvCxnSpPr/>
          <p:nvPr/>
        </p:nvCxnSpPr>
        <p:spPr>
          <a:xfrm flipH="1" flipV="1">
            <a:off x="3501244" y="6379533"/>
            <a:ext cx="5079033" cy="324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a:off x="4151784" y="980728"/>
            <a:ext cx="44644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34 Conector recto de flecha"/>
          <p:cNvCxnSpPr>
            <a:stCxn id="67" idx="4"/>
          </p:cNvCxnSpPr>
          <p:nvPr/>
        </p:nvCxnSpPr>
        <p:spPr>
          <a:xfrm flipH="1">
            <a:off x="6276020" y="1597968"/>
            <a:ext cx="36004" cy="2308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49 Conector recto"/>
          <p:cNvCxnSpPr>
            <a:stCxn id="2" idx="2"/>
          </p:cNvCxnSpPr>
          <p:nvPr/>
        </p:nvCxnSpPr>
        <p:spPr>
          <a:xfrm flipH="1">
            <a:off x="4159298" y="742888"/>
            <a:ext cx="28490" cy="23784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51 Conector recto"/>
          <p:cNvCxnSpPr/>
          <p:nvPr/>
        </p:nvCxnSpPr>
        <p:spPr>
          <a:xfrm>
            <a:off x="6276020" y="673584"/>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57 Conector recto"/>
          <p:cNvCxnSpPr/>
          <p:nvPr/>
        </p:nvCxnSpPr>
        <p:spPr>
          <a:xfrm>
            <a:off x="8616280" y="692696"/>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72 Conector recto"/>
          <p:cNvCxnSpPr/>
          <p:nvPr/>
        </p:nvCxnSpPr>
        <p:spPr>
          <a:xfrm>
            <a:off x="9192344" y="1844824"/>
            <a:ext cx="0"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94 Conector recto"/>
          <p:cNvCxnSpPr>
            <a:endCxn id="86" idx="0"/>
          </p:cNvCxnSpPr>
          <p:nvPr/>
        </p:nvCxnSpPr>
        <p:spPr>
          <a:xfrm>
            <a:off x="3537248" y="1844824"/>
            <a:ext cx="2468" cy="108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97 Conector recto"/>
          <p:cNvCxnSpPr>
            <a:endCxn id="87" idx="0"/>
          </p:cNvCxnSpPr>
          <p:nvPr/>
        </p:nvCxnSpPr>
        <p:spPr>
          <a:xfrm>
            <a:off x="6312024" y="1828800"/>
            <a:ext cx="0" cy="1240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101 Conector recto"/>
          <p:cNvCxnSpPr>
            <a:stCxn id="86" idx="2"/>
          </p:cNvCxnSpPr>
          <p:nvPr/>
        </p:nvCxnSpPr>
        <p:spPr>
          <a:xfrm>
            <a:off x="3539716" y="2420888"/>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106 Conector recto"/>
          <p:cNvCxnSpPr>
            <a:endCxn id="108" idx="0"/>
          </p:cNvCxnSpPr>
          <p:nvPr/>
        </p:nvCxnSpPr>
        <p:spPr>
          <a:xfrm>
            <a:off x="4799857" y="2636912"/>
            <a:ext cx="18001" cy="216024"/>
          </a:xfrm>
          <a:prstGeom prst="line">
            <a:avLst/>
          </a:prstGeom>
        </p:spPr>
        <p:style>
          <a:lnRef idx="1">
            <a:schemeClr val="accent1"/>
          </a:lnRef>
          <a:fillRef idx="0">
            <a:schemeClr val="accent1"/>
          </a:fillRef>
          <a:effectRef idx="0">
            <a:schemeClr val="accent1"/>
          </a:effectRef>
          <a:fontRef idx="minor">
            <a:schemeClr val="tx1"/>
          </a:fontRef>
        </p:style>
      </p:cxnSp>
      <p:sp>
        <p:nvSpPr>
          <p:cNvPr id="110" name="109 CuadroTexto"/>
          <p:cNvSpPr txBox="1"/>
          <p:nvPr/>
        </p:nvSpPr>
        <p:spPr>
          <a:xfrm rot="10800000" flipV="1">
            <a:off x="1651462" y="1264841"/>
            <a:ext cx="3760462" cy="276999"/>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s-CO" sz="1200" b="1" i="1" dirty="0"/>
              <a:t>RUTA DE ATENCION AL MENOR MALTRATADO </a:t>
            </a:r>
          </a:p>
        </p:txBody>
      </p:sp>
      <p:sp>
        <p:nvSpPr>
          <p:cNvPr id="142" name="141 CuadroTexto"/>
          <p:cNvSpPr txBox="1"/>
          <p:nvPr/>
        </p:nvSpPr>
        <p:spPr>
          <a:xfrm>
            <a:off x="9308947" y="5173283"/>
            <a:ext cx="542382" cy="230832"/>
          </a:xfrm>
          <a:prstGeom prst="rect">
            <a:avLst/>
          </a:prstGeom>
          <a:noFill/>
        </p:spPr>
        <p:txBody>
          <a:bodyPr wrap="square" rtlCol="0">
            <a:spAutoFit/>
          </a:bodyPr>
          <a:lstStyle/>
          <a:p>
            <a:r>
              <a:rPr lang="es-CO" sz="900" dirty="0"/>
              <a:t>NO</a:t>
            </a:r>
          </a:p>
        </p:txBody>
      </p:sp>
      <p:pic>
        <p:nvPicPr>
          <p:cNvPr id="65" name="Imagen 2"/>
          <p:cNvPicPr>
            <a:picLocks noChangeAspect="1"/>
          </p:cNvPicPr>
          <p:nvPr/>
        </p:nvPicPr>
        <p:blipFill>
          <a:blip r:embed="rId2"/>
          <a:stretch>
            <a:fillRect/>
          </a:stretch>
        </p:blipFill>
        <p:spPr>
          <a:xfrm>
            <a:off x="1847529" y="270238"/>
            <a:ext cx="1087633" cy="483677"/>
          </a:xfrm>
          <a:prstGeom prst="rect">
            <a:avLst/>
          </a:prstGeom>
        </p:spPr>
      </p:pic>
      <p:pic>
        <p:nvPicPr>
          <p:cNvPr id="5" name="Imagen 4"/>
          <p:cNvPicPr>
            <a:picLocks noChangeAspect="1"/>
          </p:cNvPicPr>
          <p:nvPr/>
        </p:nvPicPr>
        <p:blipFill>
          <a:blip r:embed="rId3"/>
          <a:stretch>
            <a:fillRect/>
          </a:stretch>
        </p:blipFill>
        <p:spPr>
          <a:xfrm>
            <a:off x="3883402" y="5834370"/>
            <a:ext cx="555957" cy="520089"/>
          </a:xfrm>
          <a:prstGeom prst="rect">
            <a:avLst/>
          </a:prstGeom>
        </p:spPr>
      </p:pic>
      <p:pic>
        <p:nvPicPr>
          <p:cNvPr id="11" name="Imagen 10"/>
          <p:cNvPicPr>
            <a:picLocks noChangeAspect="1"/>
          </p:cNvPicPr>
          <p:nvPr/>
        </p:nvPicPr>
        <p:blipFill>
          <a:blip r:embed="rId4"/>
          <a:stretch>
            <a:fillRect/>
          </a:stretch>
        </p:blipFill>
        <p:spPr>
          <a:xfrm>
            <a:off x="6024886" y="5856847"/>
            <a:ext cx="561757" cy="555141"/>
          </a:xfrm>
          <a:prstGeom prst="rect">
            <a:avLst/>
          </a:prstGeom>
        </p:spPr>
      </p:pic>
      <p:pic>
        <p:nvPicPr>
          <p:cNvPr id="13" name="Imagen 12"/>
          <p:cNvPicPr>
            <a:picLocks noChangeAspect="1"/>
          </p:cNvPicPr>
          <p:nvPr/>
        </p:nvPicPr>
        <p:blipFill>
          <a:blip r:embed="rId5"/>
          <a:stretch>
            <a:fillRect/>
          </a:stretch>
        </p:blipFill>
        <p:spPr>
          <a:xfrm>
            <a:off x="6965068" y="5834369"/>
            <a:ext cx="491623" cy="621414"/>
          </a:xfrm>
          <a:prstGeom prst="rect">
            <a:avLst/>
          </a:prstGeom>
        </p:spPr>
      </p:pic>
      <p:sp>
        <p:nvSpPr>
          <p:cNvPr id="83" name="Rectángulo redondeado 82"/>
          <p:cNvSpPr/>
          <p:nvPr/>
        </p:nvSpPr>
        <p:spPr>
          <a:xfrm>
            <a:off x="7821005" y="2679564"/>
            <a:ext cx="2205579" cy="1919872"/>
          </a:xfrm>
          <a:prstGeom prst="roundRect">
            <a:avLst>
              <a:gd name="adj" fmla="val 16667"/>
            </a:avLst>
          </a:prstGeom>
          <a:solidFill>
            <a:schemeClr val="accent6">
              <a:lumMod val="60000"/>
              <a:lumOff val="40000"/>
            </a:schemeClr>
          </a:solidFill>
        </p:spPr>
        <p:style>
          <a:lnRef idx="1">
            <a:schemeClr val="accent4"/>
          </a:lnRef>
          <a:fillRef idx="2">
            <a:schemeClr val="accent4"/>
          </a:fillRef>
          <a:effectRef idx="1">
            <a:schemeClr val="accent4"/>
          </a:effectRef>
          <a:fontRef idx="minor">
            <a:schemeClr val="dk1"/>
          </a:fontRef>
        </p:style>
        <p:txBody>
          <a:bodyPr rtlCol="0" anchor="ctr"/>
          <a:lstStyle/>
          <a:p>
            <a:endParaRPr lang="es-MX" sz="900" dirty="0"/>
          </a:p>
          <a:p>
            <a:pPr algn="ctr"/>
            <a:r>
              <a:rPr lang="es-MX" sz="1100" b="1" dirty="0"/>
              <a:t>CONTACTO EPS </a:t>
            </a:r>
          </a:p>
          <a:p>
            <a:pPr algn="ctr"/>
            <a:r>
              <a:rPr lang="es-MX" sz="900" dirty="0"/>
              <a:t>EPS EMSSANAR                         (7731131)</a:t>
            </a:r>
          </a:p>
          <a:p>
            <a:r>
              <a:rPr lang="es-MX" sz="900" dirty="0"/>
              <a:t>EPS MALLAMAS                        (7255857)</a:t>
            </a:r>
          </a:p>
          <a:p>
            <a:r>
              <a:rPr lang="es-MX" sz="900" dirty="0"/>
              <a:t>EPS COMFAMILIAR                  (7730404)</a:t>
            </a:r>
          </a:p>
          <a:p>
            <a:r>
              <a:rPr lang="es-MX" sz="900" dirty="0"/>
              <a:t>EPS SALUD VIDA                       (7737330)</a:t>
            </a:r>
          </a:p>
          <a:p>
            <a:r>
              <a:rPr lang="es-MX" sz="900" dirty="0"/>
              <a:t>EPS SANITAS                              (7733388)</a:t>
            </a:r>
          </a:p>
          <a:p>
            <a:r>
              <a:rPr lang="es-MX" sz="900" dirty="0"/>
              <a:t>EPS ASMETSALUD              (3155229169) </a:t>
            </a:r>
          </a:p>
          <a:p>
            <a:r>
              <a:rPr lang="es-MX" sz="900" dirty="0"/>
              <a:t>SECRETARIA DE SALUD           (7733558)</a:t>
            </a:r>
          </a:p>
          <a:p>
            <a:r>
              <a:rPr lang="es-MX" sz="900" dirty="0"/>
              <a:t>                                                     </a:t>
            </a:r>
          </a:p>
        </p:txBody>
      </p:sp>
      <p:sp>
        <p:nvSpPr>
          <p:cNvPr id="76" name="Rectángulo 75"/>
          <p:cNvSpPr/>
          <p:nvPr/>
        </p:nvSpPr>
        <p:spPr>
          <a:xfrm>
            <a:off x="5927721" y="6477184"/>
            <a:ext cx="756085" cy="2824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Tel.  7732577  123 - 1234</a:t>
            </a:r>
          </a:p>
        </p:txBody>
      </p:sp>
      <p:pic>
        <p:nvPicPr>
          <p:cNvPr id="16" name="Imagen 15"/>
          <p:cNvPicPr>
            <a:picLocks noChangeAspect="1"/>
          </p:cNvPicPr>
          <p:nvPr/>
        </p:nvPicPr>
        <p:blipFill>
          <a:blip r:embed="rId6"/>
          <a:stretch>
            <a:fillRect/>
          </a:stretch>
        </p:blipFill>
        <p:spPr>
          <a:xfrm>
            <a:off x="2723861" y="5850400"/>
            <a:ext cx="271884" cy="386912"/>
          </a:xfrm>
          <a:prstGeom prst="rect">
            <a:avLst/>
          </a:prstGeom>
        </p:spPr>
      </p:pic>
      <p:sp>
        <p:nvSpPr>
          <p:cNvPr id="77" name="Rectángulo 76"/>
          <p:cNvSpPr/>
          <p:nvPr/>
        </p:nvSpPr>
        <p:spPr>
          <a:xfrm>
            <a:off x="4934986" y="6467197"/>
            <a:ext cx="756085" cy="2824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3165892312</a:t>
            </a:r>
          </a:p>
        </p:txBody>
      </p:sp>
      <p:sp>
        <p:nvSpPr>
          <p:cNvPr id="81" name="Rectángulo 80"/>
          <p:cNvSpPr/>
          <p:nvPr/>
        </p:nvSpPr>
        <p:spPr>
          <a:xfrm>
            <a:off x="3420012" y="6405585"/>
            <a:ext cx="1301665" cy="37084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Lunes - Viernes 3206544992 - 3012087620</a:t>
            </a:r>
          </a:p>
          <a:p>
            <a:pPr algn="ctr"/>
            <a:r>
              <a:rPr lang="es-CO" sz="800" dirty="0">
                <a:solidFill>
                  <a:schemeClr val="tx1"/>
                </a:solidFill>
              </a:rPr>
              <a:t>F. Semana 3152638437</a:t>
            </a:r>
          </a:p>
        </p:txBody>
      </p:sp>
      <p:sp>
        <p:nvSpPr>
          <p:cNvPr id="84" name="Rectángulo 83"/>
          <p:cNvSpPr/>
          <p:nvPr/>
        </p:nvSpPr>
        <p:spPr>
          <a:xfrm>
            <a:off x="6855450" y="6493984"/>
            <a:ext cx="756085" cy="2824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7733623</a:t>
            </a:r>
          </a:p>
          <a:p>
            <a:pPr algn="ctr"/>
            <a:r>
              <a:rPr lang="es-CO" sz="800" dirty="0">
                <a:solidFill>
                  <a:schemeClr val="tx1"/>
                </a:solidFill>
              </a:rPr>
              <a:t>3232732144</a:t>
            </a:r>
          </a:p>
        </p:txBody>
      </p:sp>
      <p:pic>
        <p:nvPicPr>
          <p:cNvPr id="4" name="Imagen 3"/>
          <p:cNvPicPr>
            <a:picLocks noChangeAspect="1"/>
          </p:cNvPicPr>
          <p:nvPr/>
        </p:nvPicPr>
        <p:blipFill>
          <a:blip r:embed="rId7"/>
          <a:stretch>
            <a:fillRect/>
          </a:stretch>
        </p:blipFill>
        <p:spPr>
          <a:xfrm>
            <a:off x="7819126" y="5908655"/>
            <a:ext cx="559883" cy="381976"/>
          </a:xfrm>
          <a:prstGeom prst="rect">
            <a:avLst/>
          </a:prstGeom>
        </p:spPr>
      </p:pic>
      <p:sp>
        <p:nvSpPr>
          <p:cNvPr id="89" name="Rectángulo 88"/>
          <p:cNvSpPr/>
          <p:nvPr/>
        </p:nvSpPr>
        <p:spPr>
          <a:xfrm>
            <a:off x="7752646" y="6484719"/>
            <a:ext cx="756085" cy="2824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800" dirty="0">
              <a:solidFill>
                <a:schemeClr val="tx1"/>
              </a:solidFill>
            </a:endParaRPr>
          </a:p>
          <a:p>
            <a:pPr algn="ctr"/>
            <a:r>
              <a:rPr lang="es-CO" sz="800" dirty="0">
                <a:solidFill>
                  <a:schemeClr val="tx1"/>
                </a:solidFill>
              </a:rPr>
              <a:t>3183440122</a:t>
            </a:r>
          </a:p>
        </p:txBody>
      </p:sp>
      <p:pic>
        <p:nvPicPr>
          <p:cNvPr id="3" name="Imagen 2"/>
          <p:cNvPicPr>
            <a:picLocks noChangeAspect="1"/>
          </p:cNvPicPr>
          <p:nvPr/>
        </p:nvPicPr>
        <p:blipFill>
          <a:blip r:embed="rId8"/>
          <a:stretch>
            <a:fillRect/>
          </a:stretch>
        </p:blipFill>
        <p:spPr>
          <a:xfrm>
            <a:off x="4981741" y="5838648"/>
            <a:ext cx="567296" cy="502197"/>
          </a:xfrm>
          <a:prstGeom prst="rect">
            <a:avLst/>
          </a:prstGeom>
        </p:spPr>
      </p:pic>
    </p:spTree>
    <p:extLst>
      <p:ext uri="{BB962C8B-B14F-4D97-AF65-F5344CB8AC3E}">
        <p14:creationId xmlns:p14="http://schemas.microsoft.com/office/powerpoint/2010/main" val="191127721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037533" y="811063"/>
            <a:ext cx="1188132" cy="17681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000" dirty="0"/>
              <a:t>URGENCIAS</a:t>
            </a:r>
          </a:p>
        </p:txBody>
      </p:sp>
      <p:sp>
        <p:nvSpPr>
          <p:cNvPr id="6" name="5 Rectángulo"/>
          <p:cNvSpPr/>
          <p:nvPr/>
        </p:nvSpPr>
        <p:spPr>
          <a:xfrm>
            <a:off x="6050515" y="810206"/>
            <a:ext cx="1376559" cy="2396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000" dirty="0"/>
              <a:t>HISTORIA CLINICA</a:t>
            </a:r>
          </a:p>
        </p:txBody>
      </p:sp>
      <p:sp>
        <p:nvSpPr>
          <p:cNvPr id="7" name="6 Rectángulo"/>
          <p:cNvSpPr/>
          <p:nvPr/>
        </p:nvSpPr>
        <p:spPr>
          <a:xfrm>
            <a:off x="8211545" y="780725"/>
            <a:ext cx="1745572" cy="18611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000" dirty="0"/>
              <a:t>CONSULTA EXTERNA</a:t>
            </a:r>
          </a:p>
        </p:txBody>
      </p:sp>
      <p:sp>
        <p:nvSpPr>
          <p:cNvPr id="67" name="66 Elipse"/>
          <p:cNvSpPr/>
          <p:nvPr/>
        </p:nvSpPr>
        <p:spPr>
          <a:xfrm>
            <a:off x="5534454" y="1265799"/>
            <a:ext cx="2520280" cy="28631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CO" sz="1000" dirty="0"/>
              <a:t>SOSPECHA DE  ABUSO SEXUAL</a:t>
            </a:r>
          </a:p>
        </p:txBody>
      </p:sp>
      <p:cxnSp>
        <p:nvCxnSpPr>
          <p:cNvPr id="85" name="84 Conector recto"/>
          <p:cNvCxnSpPr/>
          <p:nvPr/>
        </p:nvCxnSpPr>
        <p:spPr>
          <a:xfrm>
            <a:off x="4235182" y="1734924"/>
            <a:ext cx="4956712" cy="0"/>
          </a:xfrm>
          <a:prstGeom prst="line">
            <a:avLst/>
          </a:prstGeom>
        </p:spPr>
        <p:style>
          <a:lnRef idx="1">
            <a:schemeClr val="accent1"/>
          </a:lnRef>
          <a:fillRef idx="0">
            <a:schemeClr val="accent1"/>
          </a:fillRef>
          <a:effectRef idx="0">
            <a:schemeClr val="accent1"/>
          </a:effectRef>
          <a:fontRef idx="minor">
            <a:schemeClr val="tx1"/>
          </a:fontRef>
        </p:style>
      </p:cxnSp>
      <p:sp>
        <p:nvSpPr>
          <p:cNvPr id="87" name="86 Rectángulo"/>
          <p:cNvSpPr/>
          <p:nvPr/>
        </p:nvSpPr>
        <p:spPr>
          <a:xfrm>
            <a:off x="3124131" y="1966404"/>
            <a:ext cx="2196244" cy="36004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CO" sz="1000" dirty="0"/>
              <a:t>REMISION A URGENCIAS</a:t>
            </a:r>
          </a:p>
        </p:txBody>
      </p:sp>
      <p:sp>
        <p:nvSpPr>
          <p:cNvPr id="88" name="87 Rectángulo"/>
          <p:cNvSpPr/>
          <p:nvPr/>
        </p:nvSpPr>
        <p:spPr>
          <a:xfrm>
            <a:off x="8499821" y="2003299"/>
            <a:ext cx="1745568" cy="36004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CO" sz="1000" dirty="0"/>
              <a:t>NOTIFICACION SISTEMA DE VIGILANCIA</a:t>
            </a:r>
          </a:p>
        </p:txBody>
      </p:sp>
      <p:sp>
        <p:nvSpPr>
          <p:cNvPr id="108" name="107 Rectángulo"/>
          <p:cNvSpPr/>
          <p:nvPr/>
        </p:nvSpPr>
        <p:spPr>
          <a:xfrm>
            <a:off x="2075036" y="2698361"/>
            <a:ext cx="2558752" cy="36004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CO" sz="1000" dirty="0"/>
              <a:t>EVALUACION INTERDISCIPLINARIA</a:t>
            </a:r>
          </a:p>
        </p:txBody>
      </p:sp>
      <p:cxnSp>
        <p:nvCxnSpPr>
          <p:cNvPr id="109" name="108 Conector recto"/>
          <p:cNvCxnSpPr/>
          <p:nvPr/>
        </p:nvCxnSpPr>
        <p:spPr>
          <a:xfrm>
            <a:off x="2837638" y="3191402"/>
            <a:ext cx="19442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113 Conector recto"/>
          <p:cNvCxnSpPr/>
          <p:nvPr/>
        </p:nvCxnSpPr>
        <p:spPr>
          <a:xfrm>
            <a:off x="2836237" y="3191402"/>
            <a:ext cx="0" cy="216024"/>
          </a:xfrm>
          <a:prstGeom prst="line">
            <a:avLst/>
          </a:prstGeom>
        </p:spPr>
        <p:style>
          <a:lnRef idx="1">
            <a:schemeClr val="accent1"/>
          </a:lnRef>
          <a:fillRef idx="0">
            <a:schemeClr val="accent1"/>
          </a:fillRef>
          <a:effectRef idx="0">
            <a:schemeClr val="accent1"/>
          </a:effectRef>
          <a:fontRef idx="minor">
            <a:schemeClr val="tx1"/>
          </a:fontRef>
        </p:style>
      </p:cxnSp>
      <p:sp>
        <p:nvSpPr>
          <p:cNvPr id="117" name="116 Rectángulo"/>
          <p:cNvSpPr/>
          <p:nvPr/>
        </p:nvSpPr>
        <p:spPr>
          <a:xfrm>
            <a:off x="4192604" y="3428545"/>
            <a:ext cx="1476164" cy="36004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000" dirty="0"/>
              <a:t>AREA  MEDICA</a:t>
            </a:r>
          </a:p>
        </p:txBody>
      </p:sp>
      <p:sp>
        <p:nvSpPr>
          <p:cNvPr id="118" name="117 Rectángulo"/>
          <p:cNvSpPr/>
          <p:nvPr/>
        </p:nvSpPr>
        <p:spPr>
          <a:xfrm>
            <a:off x="2055053" y="3418441"/>
            <a:ext cx="1656184" cy="36004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000" dirty="0"/>
              <a:t>AREA  SALUD MENTAL</a:t>
            </a:r>
          </a:p>
        </p:txBody>
      </p:sp>
      <p:cxnSp>
        <p:nvCxnSpPr>
          <p:cNvPr id="121" name="120 Conector recto de flecha"/>
          <p:cNvCxnSpPr/>
          <p:nvPr/>
        </p:nvCxnSpPr>
        <p:spPr>
          <a:xfrm>
            <a:off x="2845853" y="3788585"/>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2" name="121 Rectángulo"/>
          <p:cNvSpPr/>
          <p:nvPr/>
        </p:nvSpPr>
        <p:spPr>
          <a:xfrm>
            <a:off x="2063552" y="3977439"/>
            <a:ext cx="1656184" cy="5040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100" dirty="0"/>
              <a:t>EVALUACION  VICTIMA Y ACUDIENTES</a:t>
            </a:r>
          </a:p>
        </p:txBody>
      </p:sp>
      <p:sp>
        <p:nvSpPr>
          <p:cNvPr id="123" name="122 Rectángulo"/>
          <p:cNvSpPr/>
          <p:nvPr/>
        </p:nvSpPr>
        <p:spPr>
          <a:xfrm>
            <a:off x="4198714" y="3968606"/>
            <a:ext cx="1476164" cy="5040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000" dirty="0"/>
              <a:t>HISTORIA CLINICA  EVALUACION</a:t>
            </a:r>
          </a:p>
        </p:txBody>
      </p:sp>
      <p:sp>
        <p:nvSpPr>
          <p:cNvPr id="124" name="123 Rectángulo"/>
          <p:cNvSpPr/>
          <p:nvPr/>
        </p:nvSpPr>
        <p:spPr>
          <a:xfrm>
            <a:off x="6404800" y="3808338"/>
            <a:ext cx="1584176" cy="57606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CO" sz="1000" dirty="0"/>
              <a:t>MANEJO DE LA URGENCIA CONTRAREFERENCIA</a:t>
            </a:r>
          </a:p>
        </p:txBody>
      </p:sp>
      <p:sp>
        <p:nvSpPr>
          <p:cNvPr id="125" name="124 Rectángulo"/>
          <p:cNvSpPr/>
          <p:nvPr/>
        </p:nvSpPr>
        <p:spPr>
          <a:xfrm>
            <a:off x="6364623" y="2856704"/>
            <a:ext cx="1584176" cy="64807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CO" sz="1000" dirty="0"/>
              <a:t>INTERCONSULTA O REMISION A OTRAS ESPECIALIDADES</a:t>
            </a:r>
          </a:p>
        </p:txBody>
      </p:sp>
      <p:sp>
        <p:nvSpPr>
          <p:cNvPr id="126" name="125 Elipse"/>
          <p:cNvSpPr/>
          <p:nvPr/>
        </p:nvSpPr>
        <p:spPr>
          <a:xfrm>
            <a:off x="3289165" y="4575537"/>
            <a:ext cx="1476164" cy="26034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z="900" dirty="0"/>
              <a:t>SE CONFIRMA MALTRATO</a:t>
            </a:r>
          </a:p>
        </p:txBody>
      </p:sp>
      <p:cxnSp>
        <p:nvCxnSpPr>
          <p:cNvPr id="136" name="135 Conector recto"/>
          <p:cNvCxnSpPr/>
          <p:nvPr/>
        </p:nvCxnSpPr>
        <p:spPr>
          <a:xfrm>
            <a:off x="2836951" y="4963838"/>
            <a:ext cx="4701182" cy="11034"/>
          </a:xfrm>
          <a:prstGeom prst="line">
            <a:avLst/>
          </a:prstGeom>
        </p:spPr>
        <p:style>
          <a:lnRef idx="1">
            <a:schemeClr val="accent1"/>
          </a:lnRef>
          <a:fillRef idx="0">
            <a:schemeClr val="accent1"/>
          </a:fillRef>
          <a:effectRef idx="0">
            <a:schemeClr val="accent1"/>
          </a:effectRef>
          <a:fontRef idx="minor">
            <a:schemeClr val="tx1"/>
          </a:fontRef>
        </p:style>
      </p:cxnSp>
      <p:sp>
        <p:nvSpPr>
          <p:cNvPr id="137" name="136 Rectángulo"/>
          <p:cNvSpPr/>
          <p:nvPr/>
        </p:nvSpPr>
        <p:spPr>
          <a:xfrm>
            <a:off x="5800200" y="5127600"/>
            <a:ext cx="1645046" cy="31865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CO" sz="1000" dirty="0"/>
              <a:t>DENUNCIA  SECTOR JUSTICIA</a:t>
            </a:r>
          </a:p>
        </p:txBody>
      </p:sp>
      <p:sp>
        <p:nvSpPr>
          <p:cNvPr id="138" name="137 Rectángulo"/>
          <p:cNvSpPr/>
          <p:nvPr/>
        </p:nvSpPr>
        <p:spPr>
          <a:xfrm>
            <a:off x="3398165" y="5125342"/>
            <a:ext cx="2028028" cy="35773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CO" sz="1050" dirty="0"/>
              <a:t>NOTIFICACION  Y REMISION A  ORGANISMOS DE PROTECCION</a:t>
            </a:r>
          </a:p>
        </p:txBody>
      </p:sp>
      <p:sp>
        <p:nvSpPr>
          <p:cNvPr id="139" name="138 Rectángulo"/>
          <p:cNvSpPr/>
          <p:nvPr/>
        </p:nvSpPr>
        <p:spPr>
          <a:xfrm>
            <a:off x="2055054" y="5318228"/>
            <a:ext cx="1234112" cy="49140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CO" sz="1000" dirty="0"/>
              <a:t>INICIO  TRATAMIENTO</a:t>
            </a:r>
          </a:p>
          <a:p>
            <a:pPr algn="ctr"/>
            <a:r>
              <a:rPr lang="es-CO" sz="1000" dirty="0"/>
              <a:t>VICTIMA Y FAMILIA</a:t>
            </a:r>
          </a:p>
        </p:txBody>
      </p:sp>
      <p:cxnSp>
        <p:nvCxnSpPr>
          <p:cNvPr id="143" name="142 Conector recto de flecha"/>
          <p:cNvCxnSpPr>
            <a:stCxn id="126" idx="6"/>
          </p:cNvCxnSpPr>
          <p:nvPr/>
        </p:nvCxnSpPr>
        <p:spPr>
          <a:xfrm>
            <a:off x="4765329" y="4705711"/>
            <a:ext cx="216024" cy="2808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7" name="146 Conector recto"/>
          <p:cNvCxnSpPr/>
          <p:nvPr/>
        </p:nvCxnSpPr>
        <p:spPr>
          <a:xfrm>
            <a:off x="2845853" y="4963838"/>
            <a:ext cx="0" cy="3176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8" name="147 Conector recto"/>
          <p:cNvCxnSpPr>
            <a:endCxn id="137" idx="0"/>
          </p:cNvCxnSpPr>
          <p:nvPr/>
        </p:nvCxnSpPr>
        <p:spPr>
          <a:xfrm>
            <a:off x="6622723" y="4985117"/>
            <a:ext cx="0" cy="1424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9" name="148 Conector recto"/>
          <p:cNvCxnSpPr>
            <a:endCxn id="138" idx="0"/>
          </p:cNvCxnSpPr>
          <p:nvPr/>
        </p:nvCxnSpPr>
        <p:spPr>
          <a:xfrm>
            <a:off x="4412179" y="4986545"/>
            <a:ext cx="0" cy="138796"/>
          </a:xfrm>
          <a:prstGeom prst="line">
            <a:avLst/>
          </a:prstGeom>
        </p:spPr>
        <p:style>
          <a:lnRef idx="1">
            <a:schemeClr val="accent1"/>
          </a:lnRef>
          <a:fillRef idx="0">
            <a:schemeClr val="accent1"/>
          </a:fillRef>
          <a:effectRef idx="0">
            <a:schemeClr val="accent1"/>
          </a:effectRef>
          <a:fontRef idx="minor">
            <a:schemeClr val="tx1"/>
          </a:fontRef>
        </p:style>
      </p:cxnSp>
      <p:sp>
        <p:nvSpPr>
          <p:cNvPr id="152" name="151 Rectángulo"/>
          <p:cNvSpPr/>
          <p:nvPr/>
        </p:nvSpPr>
        <p:spPr>
          <a:xfrm>
            <a:off x="4185502" y="6304293"/>
            <a:ext cx="2986442" cy="401658"/>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100" dirty="0"/>
              <a:t>PROGRAMA DE SEGUIMIENTO (MEDICINA, SALUD MENTAL, ENFERMERIA</a:t>
            </a:r>
          </a:p>
        </p:txBody>
      </p:sp>
      <p:sp>
        <p:nvSpPr>
          <p:cNvPr id="153" name="152 Elipse"/>
          <p:cNvSpPr/>
          <p:nvPr/>
        </p:nvSpPr>
        <p:spPr>
          <a:xfrm>
            <a:off x="8541261" y="5434880"/>
            <a:ext cx="1584176" cy="50405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z="1100" dirty="0"/>
              <a:t>SE  DETECTA </a:t>
            </a:r>
          </a:p>
          <a:p>
            <a:pPr algn="ctr"/>
            <a:r>
              <a:rPr lang="es-CO" sz="1100" dirty="0"/>
              <a:t>ALTO RIESGO</a:t>
            </a:r>
          </a:p>
        </p:txBody>
      </p:sp>
      <p:cxnSp>
        <p:nvCxnSpPr>
          <p:cNvPr id="156" name="155 Forma"/>
          <p:cNvCxnSpPr>
            <a:stCxn id="126" idx="6"/>
            <a:endCxn id="153" idx="0"/>
          </p:cNvCxnSpPr>
          <p:nvPr/>
        </p:nvCxnSpPr>
        <p:spPr>
          <a:xfrm>
            <a:off x="4765329" y="4705712"/>
            <a:ext cx="4568020" cy="729169"/>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1" name="160 Conector recto de flecha"/>
          <p:cNvCxnSpPr/>
          <p:nvPr/>
        </p:nvCxnSpPr>
        <p:spPr>
          <a:xfrm>
            <a:off x="10152114" y="5776664"/>
            <a:ext cx="74970" cy="1227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4" name="163 Rectángulo"/>
          <p:cNvSpPr/>
          <p:nvPr/>
        </p:nvSpPr>
        <p:spPr>
          <a:xfrm flipH="1">
            <a:off x="9732159" y="5959131"/>
            <a:ext cx="828337" cy="41764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CO" sz="1200" dirty="0"/>
              <a:t>SALE</a:t>
            </a:r>
          </a:p>
        </p:txBody>
      </p:sp>
      <p:sp>
        <p:nvSpPr>
          <p:cNvPr id="180" name="179 CuadroTexto"/>
          <p:cNvSpPr txBox="1"/>
          <p:nvPr/>
        </p:nvSpPr>
        <p:spPr>
          <a:xfrm>
            <a:off x="5723873" y="4766789"/>
            <a:ext cx="363304" cy="230832"/>
          </a:xfrm>
          <a:prstGeom prst="rect">
            <a:avLst/>
          </a:prstGeom>
          <a:noFill/>
        </p:spPr>
        <p:txBody>
          <a:bodyPr wrap="square" rtlCol="0">
            <a:spAutoFit/>
          </a:bodyPr>
          <a:lstStyle/>
          <a:p>
            <a:r>
              <a:rPr lang="es-CO" sz="900" dirty="0"/>
              <a:t>SI</a:t>
            </a:r>
          </a:p>
        </p:txBody>
      </p:sp>
      <p:cxnSp>
        <p:nvCxnSpPr>
          <p:cNvPr id="11" name="10 Conector recto"/>
          <p:cNvCxnSpPr>
            <a:endCxn id="67" idx="2"/>
          </p:cNvCxnSpPr>
          <p:nvPr/>
        </p:nvCxnSpPr>
        <p:spPr>
          <a:xfrm>
            <a:off x="4635720" y="1074926"/>
            <a:ext cx="898735" cy="334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flipH="1">
            <a:off x="8076220" y="1079596"/>
            <a:ext cx="1116124" cy="316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flipH="1">
            <a:off x="4129717" y="1734924"/>
            <a:ext cx="92536"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29 Conector recto"/>
          <p:cNvCxnSpPr/>
          <p:nvPr/>
        </p:nvCxnSpPr>
        <p:spPr>
          <a:xfrm>
            <a:off x="9191894" y="1742308"/>
            <a:ext cx="167782" cy="253611"/>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43 Conector recto"/>
          <p:cNvCxnSpPr/>
          <p:nvPr/>
        </p:nvCxnSpPr>
        <p:spPr>
          <a:xfrm flipH="1">
            <a:off x="4622304" y="2939826"/>
            <a:ext cx="5015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51 Conector recto"/>
          <p:cNvCxnSpPr/>
          <p:nvPr/>
        </p:nvCxnSpPr>
        <p:spPr>
          <a:xfrm>
            <a:off x="3719736" y="3036724"/>
            <a:ext cx="0"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92 Conector recto"/>
          <p:cNvCxnSpPr>
            <a:stCxn id="67" idx="4"/>
          </p:cNvCxnSpPr>
          <p:nvPr/>
        </p:nvCxnSpPr>
        <p:spPr>
          <a:xfrm>
            <a:off x="6794594" y="1552109"/>
            <a:ext cx="0" cy="155774"/>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98 Conector recto"/>
          <p:cNvCxnSpPr/>
          <p:nvPr/>
        </p:nvCxnSpPr>
        <p:spPr>
          <a:xfrm>
            <a:off x="4770652" y="3191402"/>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101 Conector recto de flecha"/>
          <p:cNvCxnSpPr/>
          <p:nvPr/>
        </p:nvCxnSpPr>
        <p:spPr>
          <a:xfrm>
            <a:off x="4782376" y="3808338"/>
            <a:ext cx="0" cy="1329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1" name="130 Conector recto"/>
          <p:cNvCxnSpPr>
            <a:stCxn id="122" idx="3"/>
            <a:endCxn id="123" idx="1"/>
          </p:cNvCxnSpPr>
          <p:nvPr/>
        </p:nvCxnSpPr>
        <p:spPr>
          <a:xfrm flipV="1">
            <a:off x="3719736" y="4220635"/>
            <a:ext cx="478978" cy="88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132 Conector recto de flecha"/>
          <p:cNvCxnSpPr/>
          <p:nvPr/>
        </p:nvCxnSpPr>
        <p:spPr>
          <a:xfrm>
            <a:off x="3969243" y="4240779"/>
            <a:ext cx="0" cy="2954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6" name="145 Conector recto"/>
          <p:cNvCxnSpPr/>
          <p:nvPr/>
        </p:nvCxnSpPr>
        <p:spPr>
          <a:xfrm>
            <a:off x="5674879" y="4150254"/>
            <a:ext cx="22192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5" name="154 Conector recto"/>
          <p:cNvCxnSpPr/>
          <p:nvPr/>
        </p:nvCxnSpPr>
        <p:spPr>
          <a:xfrm flipH="1" flipV="1">
            <a:off x="5874075" y="2358771"/>
            <a:ext cx="34639" cy="17725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3" name="162 Conector recto de flecha"/>
          <p:cNvCxnSpPr/>
          <p:nvPr/>
        </p:nvCxnSpPr>
        <p:spPr>
          <a:xfrm>
            <a:off x="7196888" y="3633264"/>
            <a:ext cx="0" cy="1197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1" name="190 Conector recto"/>
          <p:cNvCxnSpPr>
            <a:stCxn id="153" idx="4"/>
          </p:cNvCxnSpPr>
          <p:nvPr/>
        </p:nvCxnSpPr>
        <p:spPr>
          <a:xfrm>
            <a:off x="9333349" y="5938936"/>
            <a:ext cx="0" cy="48449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192 Conector recto de flecha"/>
          <p:cNvCxnSpPr/>
          <p:nvPr/>
        </p:nvCxnSpPr>
        <p:spPr>
          <a:xfrm flipH="1">
            <a:off x="7176121" y="6423428"/>
            <a:ext cx="215722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5" name="194 Conector recto"/>
          <p:cNvCxnSpPr>
            <a:stCxn id="139" idx="2"/>
          </p:cNvCxnSpPr>
          <p:nvPr/>
        </p:nvCxnSpPr>
        <p:spPr>
          <a:xfrm>
            <a:off x="2672110" y="5809630"/>
            <a:ext cx="276156" cy="61379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7" name="196 Conector recto de flecha"/>
          <p:cNvCxnSpPr/>
          <p:nvPr/>
        </p:nvCxnSpPr>
        <p:spPr>
          <a:xfrm>
            <a:off x="2920662" y="6423428"/>
            <a:ext cx="12131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99" name="Imagen 2"/>
          <p:cNvPicPr>
            <a:picLocks noChangeAspect="1"/>
          </p:cNvPicPr>
          <p:nvPr/>
        </p:nvPicPr>
        <p:blipFill>
          <a:blip r:embed="rId2"/>
          <a:stretch>
            <a:fillRect/>
          </a:stretch>
        </p:blipFill>
        <p:spPr>
          <a:xfrm>
            <a:off x="2186787" y="213531"/>
            <a:ext cx="1426353" cy="670847"/>
          </a:xfrm>
          <a:prstGeom prst="rect">
            <a:avLst/>
          </a:prstGeom>
        </p:spPr>
      </p:pic>
      <p:sp>
        <p:nvSpPr>
          <p:cNvPr id="200" name="199 CuadroTexto"/>
          <p:cNvSpPr txBox="1"/>
          <p:nvPr/>
        </p:nvSpPr>
        <p:spPr>
          <a:xfrm>
            <a:off x="1763596" y="1063400"/>
            <a:ext cx="2148084" cy="830997"/>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s-CO" sz="1600" b="1" i="1" dirty="0"/>
              <a:t>RUTA DE ATENCION A  VICTIMAS DE VIOLENCIA SEXUAL</a:t>
            </a:r>
          </a:p>
        </p:txBody>
      </p:sp>
      <p:cxnSp>
        <p:nvCxnSpPr>
          <p:cNvPr id="207" name="206 Conector recto"/>
          <p:cNvCxnSpPr/>
          <p:nvPr/>
        </p:nvCxnSpPr>
        <p:spPr>
          <a:xfrm flipH="1">
            <a:off x="5123893" y="2326444"/>
            <a:ext cx="8393" cy="613382"/>
          </a:xfrm>
          <a:prstGeom prst="line">
            <a:avLst/>
          </a:prstGeom>
        </p:spPr>
        <p:style>
          <a:lnRef idx="1">
            <a:schemeClr val="accent1"/>
          </a:lnRef>
          <a:fillRef idx="0">
            <a:schemeClr val="accent1"/>
          </a:fillRef>
          <a:effectRef idx="0">
            <a:schemeClr val="accent1"/>
          </a:effectRef>
          <a:fontRef idx="minor">
            <a:schemeClr val="tx1"/>
          </a:fontRef>
        </p:style>
      </p:cxnSp>
      <p:sp>
        <p:nvSpPr>
          <p:cNvPr id="208" name="207 CuadroTexto"/>
          <p:cNvSpPr txBox="1"/>
          <p:nvPr/>
        </p:nvSpPr>
        <p:spPr>
          <a:xfrm>
            <a:off x="6368514" y="2054272"/>
            <a:ext cx="1584175" cy="5539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CO" sz="1000" dirty="0"/>
              <a:t>PARACLINICOS  PRUEBAS DIAGNOSTICAS COMIENZO CADENA DE CUSTODIA</a:t>
            </a:r>
          </a:p>
        </p:txBody>
      </p:sp>
      <p:cxnSp>
        <p:nvCxnSpPr>
          <p:cNvPr id="216" name="215 Conector recto"/>
          <p:cNvCxnSpPr>
            <a:endCxn id="208" idx="1"/>
          </p:cNvCxnSpPr>
          <p:nvPr/>
        </p:nvCxnSpPr>
        <p:spPr>
          <a:xfrm flipV="1">
            <a:off x="5869467" y="2331271"/>
            <a:ext cx="499047" cy="4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235" name="234 Conector recto"/>
          <p:cNvCxnSpPr>
            <a:endCxn id="125" idx="1"/>
          </p:cNvCxnSpPr>
          <p:nvPr/>
        </p:nvCxnSpPr>
        <p:spPr>
          <a:xfrm>
            <a:off x="5905525" y="3180740"/>
            <a:ext cx="45909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8" name="237 Conector recto"/>
          <p:cNvCxnSpPr/>
          <p:nvPr/>
        </p:nvCxnSpPr>
        <p:spPr>
          <a:xfrm flipV="1">
            <a:off x="5922720" y="4149080"/>
            <a:ext cx="473128" cy="1174"/>
          </a:xfrm>
          <a:prstGeom prst="line">
            <a:avLst/>
          </a:prstGeom>
        </p:spPr>
        <p:style>
          <a:lnRef idx="1">
            <a:schemeClr val="accent1"/>
          </a:lnRef>
          <a:fillRef idx="0">
            <a:schemeClr val="accent1"/>
          </a:fillRef>
          <a:effectRef idx="0">
            <a:schemeClr val="accent1"/>
          </a:effectRef>
          <a:fontRef idx="minor">
            <a:schemeClr val="tx1"/>
          </a:fontRef>
        </p:style>
      </p:cxnSp>
      <p:sp>
        <p:nvSpPr>
          <p:cNvPr id="239" name="238 CuadroTexto"/>
          <p:cNvSpPr txBox="1"/>
          <p:nvPr/>
        </p:nvSpPr>
        <p:spPr>
          <a:xfrm>
            <a:off x="1995033" y="6014091"/>
            <a:ext cx="755473" cy="40011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s-CO" sz="1000" dirty="0"/>
              <a:t>ASESORIA IVE</a:t>
            </a:r>
          </a:p>
        </p:txBody>
      </p:sp>
      <p:cxnSp>
        <p:nvCxnSpPr>
          <p:cNvPr id="243" name="242 Conector recto de flecha"/>
          <p:cNvCxnSpPr>
            <a:endCxn id="239" idx="0"/>
          </p:cNvCxnSpPr>
          <p:nvPr/>
        </p:nvCxnSpPr>
        <p:spPr>
          <a:xfrm flipH="1">
            <a:off x="2372770" y="5830243"/>
            <a:ext cx="17051" cy="1838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5" name="Imagen 24"/>
          <p:cNvPicPr>
            <a:picLocks noChangeAspect="1"/>
          </p:cNvPicPr>
          <p:nvPr/>
        </p:nvPicPr>
        <p:blipFill>
          <a:blip r:embed="rId3"/>
          <a:stretch>
            <a:fillRect/>
          </a:stretch>
        </p:blipFill>
        <p:spPr>
          <a:xfrm>
            <a:off x="3584153" y="5521480"/>
            <a:ext cx="385091" cy="362214"/>
          </a:xfrm>
          <a:prstGeom prst="rect">
            <a:avLst/>
          </a:prstGeom>
        </p:spPr>
      </p:pic>
      <p:pic>
        <p:nvPicPr>
          <p:cNvPr id="28" name="Imagen 27"/>
          <p:cNvPicPr>
            <a:picLocks noChangeAspect="1"/>
          </p:cNvPicPr>
          <p:nvPr/>
        </p:nvPicPr>
        <p:blipFill>
          <a:blip r:embed="rId4"/>
          <a:stretch>
            <a:fillRect/>
          </a:stretch>
        </p:blipFill>
        <p:spPr>
          <a:xfrm>
            <a:off x="5636139" y="5480362"/>
            <a:ext cx="339280" cy="335592"/>
          </a:xfrm>
          <a:prstGeom prst="rect">
            <a:avLst/>
          </a:prstGeom>
        </p:spPr>
      </p:pic>
      <p:cxnSp>
        <p:nvCxnSpPr>
          <p:cNvPr id="36" name="Conector recto 35"/>
          <p:cNvCxnSpPr/>
          <p:nvPr/>
        </p:nvCxnSpPr>
        <p:spPr>
          <a:xfrm flipV="1">
            <a:off x="5038189" y="794907"/>
            <a:ext cx="3246887" cy="17891"/>
          </a:xfrm>
          <a:prstGeom prst="line">
            <a:avLst/>
          </a:prstGeom>
        </p:spPr>
        <p:style>
          <a:lnRef idx="1">
            <a:schemeClr val="accent1"/>
          </a:lnRef>
          <a:fillRef idx="0">
            <a:schemeClr val="accent1"/>
          </a:fillRef>
          <a:effectRef idx="0">
            <a:schemeClr val="accent1"/>
          </a:effectRef>
          <a:fontRef idx="minor">
            <a:schemeClr val="tx1"/>
          </a:fontRef>
        </p:style>
      </p:cxnSp>
      <p:sp>
        <p:nvSpPr>
          <p:cNvPr id="38" name="Rectángulo 37"/>
          <p:cNvSpPr/>
          <p:nvPr/>
        </p:nvSpPr>
        <p:spPr>
          <a:xfrm>
            <a:off x="4583833" y="347713"/>
            <a:ext cx="4823707" cy="270014"/>
          </a:xfrm>
          <a:prstGeom prst="rect">
            <a:avLst/>
          </a:prstGeom>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DETECCION DEL CASO</a:t>
            </a:r>
          </a:p>
        </p:txBody>
      </p:sp>
      <p:sp>
        <p:nvSpPr>
          <p:cNvPr id="119" name="Rectángulo redondeado 118"/>
          <p:cNvSpPr/>
          <p:nvPr/>
        </p:nvSpPr>
        <p:spPr>
          <a:xfrm>
            <a:off x="8275472" y="2850484"/>
            <a:ext cx="2205579" cy="1594446"/>
          </a:xfrm>
          <a:prstGeom prst="roundRect">
            <a:avLst/>
          </a:prstGeom>
          <a:solidFill>
            <a:srgbClr val="FCFBD1"/>
          </a:solidFill>
        </p:spPr>
        <p:style>
          <a:lnRef idx="1">
            <a:schemeClr val="accent4"/>
          </a:lnRef>
          <a:fillRef idx="2">
            <a:schemeClr val="accent4"/>
          </a:fillRef>
          <a:effectRef idx="1">
            <a:schemeClr val="accent4"/>
          </a:effectRef>
          <a:fontRef idx="minor">
            <a:schemeClr val="dk1"/>
          </a:fontRef>
        </p:style>
        <p:txBody>
          <a:bodyPr rtlCol="0" anchor="ctr"/>
          <a:lstStyle/>
          <a:p>
            <a:endParaRPr lang="es-MX" sz="900" dirty="0"/>
          </a:p>
          <a:p>
            <a:pPr algn="ctr"/>
            <a:r>
              <a:rPr lang="es-MX" sz="1100" b="1" dirty="0"/>
              <a:t>CONTACTO EPS </a:t>
            </a:r>
          </a:p>
          <a:p>
            <a:pPr algn="ctr"/>
            <a:r>
              <a:rPr lang="es-MX" sz="900" dirty="0"/>
              <a:t>EPS EMSSANAR                         (7731131)</a:t>
            </a:r>
          </a:p>
          <a:p>
            <a:r>
              <a:rPr lang="es-MX" sz="900" dirty="0"/>
              <a:t>EPS MALLAMAS                        (7255857)</a:t>
            </a:r>
          </a:p>
          <a:p>
            <a:r>
              <a:rPr lang="es-MX" sz="900" dirty="0"/>
              <a:t>EPS COMFAMILIAR                  (7730404)</a:t>
            </a:r>
          </a:p>
          <a:p>
            <a:r>
              <a:rPr lang="es-MX" sz="900" dirty="0"/>
              <a:t>EPS SALUD VIDA                       (7737330)</a:t>
            </a:r>
          </a:p>
          <a:p>
            <a:r>
              <a:rPr lang="es-MX" sz="900" dirty="0"/>
              <a:t>EPS SANITAS                              (7733388)</a:t>
            </a:r>
          </a:p>
          <a:p>
            <a:r>
              <a:rPr lang="es-MX" sz="900" dirty="0"/>
              <a:t>EPS ASMETSALUD              (3155229169) </a:t>
            </a:r>
          </a:p>
          <a:p>
            <a:r>
              <a:rPr lang="es-MX" sz="900" dirty="0"/>
              <a:t>SECRETARIA DE SALUD           (7733558)</a:t>
            </a:r>
          </a:p>
          <a:p>
            <a:r>
              <a:rPr lang="es-MX" sz="900" dirty="0"/>
              <a:t>                                                     </a:t>
            </a:r>
          </a:p>
        </p:txBody>
      </p:sp>
      <p:sp>
        <p:nvSpPr>
          <p:cNvPr id="141" name="136 Rectángulo"/>
          <p:cNvSpPr/>
          <p:nvPr/>
        </p:nvSpPr>
        <p:spPr>
          <a:xfrm>
            <a:off x="7538133" y="4863872"/>
            <a:ext cx="1222976" cy="31865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CO" sz="1000" dirty="0"/>
              <a:t>NOTIFICACION A EPS </a:t>
            </a:r>
          </a:p>
        </p:txBody>
      </p:sp>
      <p:sp>
        <p:nvSpPr>
          <p:cNvPr id="90" name="Rectángulo 89"/>
          <p:cNvSpPr/>
          <p:nvPr/>
        </p:nvSpPr>
        <p:spPr>
          <a:xfrm>
            <a:off x="8555221" y="6181183"/>
            <a:ext cx="397320" cy="246221"/>
          </a:xfrm>
          <a:prstGeom prst="rect">
            <a:avLst/>
          </a:prstGeom>
        </p:spPr>
        <p:txBody>
          <a:bodyPr wrap="square">
            <a:spAutoFit/>
          </a:bodyPr>
          <a:lstStyle/>
          <a:p>
            <a:r>
              <a:rPr lang="es-CO" sz="1000" dirty="0"/>
              <a:t>SI </a:t>
            </a:r>
          </a:p>
        </p:txBody>
      </p:sp>
      <p:sp>
        <p:nvSpPr>
          <p:cNvPr id="144" name="Rectángulo 143"/>
          <p:cNvSpPr/>
          <p:nvPr/>
        </p:nvSpPr>
        <p:spPr>
          <a:xfrm>
            <a:off x="10125146" y="5436365"/>
            <a:ext cx="397320" cy="246221"/>
          </a:xfrm>
          <a:prstGeom prst="rect">
            <a:avLst/>
          </a:prstGeom>
        </p:spPr>
        <p:txBody>
          <a:bodyPr wrap="square">
            <a:spAutoFit/>
          </a:bodyPr>
          <a:lstStyle/>
          <a:p>
            <a:r>
              <a:rPr lang="es-CO" sz="1000" dirty="0"/>
              <a:t>NO</a:t>
            </a:r>
          </a:p>
        </p:txBody>
      </p:sp>
      <p:pic>
        <p:nvPicPr>
          <p:cNvPr id="3" name="Imagen 2"/>
          <p:cNvPicPr>
            <a:picLocks noChangeAspect="1"/>
          </p:cNvPicPr>
          <p:nvPr/>
        </p:nvPicPr>
        <p:blipFill>
          <a:blip r:embed="rId5"/>
          <a:stretch>
            <a:fillRect/>
          </a:stretch>
        </p:blipFill>
        <p:spPr>
          <a:xfrm>
            <a:off x="6484086" y="5482481"/>
            <a:ext cx="398408" cy="278441"/>
          </a:xfrm>
          <a:prstGeom prst="rect">
            <a:avLst/>
          </a:prstGeom>
        </p:spPr>
      </p:pic>
      <p:sp>
        <p:nvSpPr>
          <p:cNvPr id="82" name="Rectángulo 81"/>
          <p:cNvSpPr/>
          <p:nvPr/>
        </p:nvSpPr>
        <p:spPr>
          <a:xfrm>
            <a:off x="4457737" y="5873187"/>
            <a:ext cx="736562" cy="2702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3165892312</a:t>
            </a:r>
          </a:p>
        </p:txBody>
      </p:sp>
      <p:sp>
        <p:nvSpPr>
          <p:cNvPr id="83" name="Rectángulo 82"/>
          <p:cNvSpPr/>
          <p:nvPr/>
        </p:nvSpPr>
        <p:spPr>
          <a:xfrm>
            <a:off x="5483446" y="5883694"/>
            <a:ext cx="756085" cy="2824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Tel.  7732577  123 - 1234</a:t>
            </a:r>
          </a:p>
        </p:txBody>
      </p:sp>
      <p:sp>
        <p:nvSpPr>
          <p:cNvPr id="84" name="Rectángulo 83"/>
          <p:cNvSpPr/>
          <p:nvPr/>
        </p:nvSpPr>
        <p:spPr>
          <a:xfrm>
            <a:off x="6347944" y="5891381"/>
            <a:ext cx="744942" cy="2824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800" dirty="0">
              <a:solidFill>
                <a:schemeClr val="tx1"/>
              </a:solidFill>
            </a:endParaRPr>
          </a:p>
          <a:p>
            <a:pPr algn="ctr"/>
            <a:r>
              <a:rPr lang="es-CO" sz="800" dirty="0">
                <a:solidFill>
                  <a:schemeClr val="tx1"/>
                </a:solidFill>
              </a:rPr>
              <a:t>3183440122</a:t>
            </a:r>
          </a:p>
        </p:txBody>
      </p:sp>
      <p:pic>
        <p:nvPicPr>
          <p:cNvPr id="4" name="Imagen 3"/>
          <p:cNvPicPr>
            <a:picLocks noChangeAspect="1"/>
          </p:cNvPicPr>
          <p:nvPr/>
        </p:nvPicPr>
        <p:blipFill>
          <a:blip r:embed="rId6"/>
          <a:stretch>
            <a:fillRect/>
          </a:stretch>
        </p:blipFill>
        <p:spPr>
          <a:xfrm>
            <a:off x="7329540" y="5365896"/>
            <a:ext cx="322171" cy="410768"/>
          </a:xfrm>
          <a:prstGeom prst="rect">
            <a:avLst/>
          </a:prstGeom>
        </p:spPr>
      </p:pic>
      <p:sp>
        <p:nvSpPr>
          <p:cNvPr id="86" name="Rectángulo 85"/>
          <p:cNvSpPr/>
          <p:nvPr/>
        </p:nvSpPr>
        <p:spPr>
          <a:xfrm>
            <a:off x="7211829" y="5884539"/>
            <a:ext cx="718060" cy="2824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7733623</a:t>
            </a:r>
          </a:p>
          <a:p>
            <a:pPr algn="ctr"/>
            <a:r>
              <a:rPr lang="es-CO" sz="800" dirty="0">
                <a:solidFill>
                  <a:schemeClr val="tx1"/>
                </a:solidFill>
              </a:rPr>
              <a:t>3232732144</a:t>
            </a:r>
          </a:p>
        </p:txBody>
      </p:sp>
      <p:sp>
        <p:nvSpPr>
          <p:cNvPr id="79" name="Rectángulo 78"/>
          <p:cNvSpPr/>
          <p:nvPr/>
        </p:nvSpPr>
        <p:spPr>
          <a:xfrm>
            <a:off x="2999164" y="5919902"/>
            <a:ext cx="1301665" cy="37084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Lunes - Viernes 3206544992 - 3012087620</a:t>
            </a:r>
          </a:p>
          <a:p>
            <a:pPr algn="ctr"/>
            <a:r>
              <a:rPr lang="es-CO" sz="800" dirty="0">
                <a:solidFill>
                  <a:schemeClr val="tx1"/>
                </a:solidFill>
              </a:rPr>
              <a:t>F. Semana 3152638437</a:t>
            </a:r>
          </a:p>
        </p:txBody>
      </p:sp>
      <p:pic>
        <p:nvPicPr>
          <p:cNvPr id="5" name="Imagen 4"/>
          <p:cNvPicPr>
            <a:picLocks noChangeAspect="1"/>
          </p:cNvPicPr>
          <p:nvPr/>
        </p:nvPicPr>
        <p:blipFill>
          <a:blip r:embed="rId7"/>
          <a:stretch>
            <a:fillRect/>
          </a:stretch>
        </p:blipFill>
        <p:spPr>
          <a:xfrm>
            <a:off x="4643287" y="5484385"/>
            <a:ext cx="396104" cy="350649"/>
          </a:xfrm>
          <a:prstGeom prst="rect">
            <a:avLst/>
          </a:prstGeom>
        </p:spPr>
      </p:pic>
    </p:spTree>
    <p:extLst>
      <p:ext uri="{BB962C8B-B14F-4D97-AF65-F5344CB8AC3E}">
        <p14:creationId xmlns:p14="http://schemas.microsoft.com/office/powerpoint/2010/main" val="285263595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 name="Imagen 2"/>
          <p:cNvPicPr>
            <a:picLocks noChangeAspect="1"/>
          </p:cNvPicPr>
          <p:nvPr/>
        </p:nvPicPr>
        <p:blipFill>
          <a:blip r:embed="rId2"/>
          <a:stretch>
            <a:fillRect/>
          </a:stretch>
        </p:blipFill>
        <p:spPr>
          <a:xfrm>
            <a:off x="1955540" y="471035"/>
            <a:ext cx="1344365" cy="581701"/>
          </a:xfrm>
          <a:prstGeom prst="rect">
            <a:avLst/>
          </a:prstGeom>
        </p:spPr>
      </p:pic>
      <p:sp>
        <p:nvSpPr>
          <p:cNvPr id="200" name="199 CuadroTexto"/>
          <p:cNvSpPr txBox="1"/>
          <p:nvPr/>
        </p:nvSpPr>
        <p:spPr>
          <a:xfrm>
            <a:off x="3503713" y="632660"/>
            <a:ext cx="5911501" cy="30777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s-CO" sz="1400" b="1" i="1" dirty="0">
                <a:latin typeface="Comic Sans MS" pitchFamily="66" charset="0"/>
              </a:rPr>
              <a:t>RUTA DE ATENCION A  VICTIMAS DE VIOLENCIA</a:t>
            </a:r>
          </a:p>
        </p:txBody>
      </p:sp>
      <p:sp>
        <p:nvSpPr>
          <p:cNvPr id="12" name="11 Rectángulo redondeado"/>
          <p:cNvSpPr/>
          <p:nvPr/>
        </p:nvSpPr>
        <p:spPr>
          <a:xfrm>
            <a:off x="3719736" y="1853582"/>
            <a:ext cx="4608512" cy="38788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CO" dirty="0">
                <a:latin typeface="Comic Sans MS" pitchFamily="66" charset="0"/>
              </a:rPr>
              <a:t>Puede Acudir a:</a:t>
            </a:r>
          </a:p>
        </p:txBody>
      </p:sp>
      <p:sp>
        <p:nvSpPr>
          <p:cNvPr id="15" name="14 Rectángulo redondeado"/>
          <p:cNvSpPr/>
          <p:nvPr/>
        </p:nvSpPr>
        <p:spPr>
          <a:xfrm>
            <a:off x="4871864" y="2592149"/>
            <a:ext cx="2282227" cy="63367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CO" sz="1200" dirty="0"/>
              <a:t>Instituciones del Sector Protección  </a:t>
            </a:r>
          </a:p>
        </p:txBody>
      </p:sp>
      <p:sp>
        <p:nvSpPr>
          <p:cNvPr id="16" name="15 Rectángulo redondeado"/>
          <p:cNvSpPr/>
          <p:nvPr/>
        </p:nvSpPr>
        <p:spPr>
          <a:xfrm>
            <a:off x="7680176" y="2577599"/>
            <a:ext cx="2232248" cy="64822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CO" sz="1200" dirty="0"/>
              <a:t>Instituciones del Sector Justicia</a:t>
            </a:r>
          </a:p>
        </p:txBody>
      </p:sp>
      <p:sp>
        <p:nvSpPr>
          <p:cNvPr id="76" name="75 Rectángulo redondeado"/>
          <p:cNvSpPr/>
          <p:nvPr/>
        </p:nvSpPr>
        <p:spPr>
          <a:xfrm>
            <a:off x="2063552" y="2553785"/>
            <a:ext cx="2304256" cy="67203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sz="1200" dirty="0"/>
              <a:t>Instituciones de Salud  públicas y privadas  en  Servicio de Urgencias  y Consulta Externa</a:t>
            </a:r>
            <a:endParaRPr lang="es-CO" dirty="0"/>
          </a:p>
        </p:txBody>
      </p:sp>
      <p:sp>
        <p:nvSpPr>
          <p:cNvPr id="17" name="16 CuadroTexto"/>
          <p:cNvSpPr txBox="1"/>
          <p:nvPr/>
        </p:nvSpPr>
        <p:spPr>
          <a:xfrm>
            <a:off x="2783632" y="1196753"/>
            <a:ext cx="6867710" cy="523220"/>
          </a:xfrm>
          <a:prstGeom prst="rect">
            <a:avLst/>
          </a:prstGeom>
          <a:noFill/>
        </p:spPr>
        <p:txBody>
          <a:bodyPr wrap="square" rtlCol="0">
            <a:spAutoFit/>
          </a:bodyPr>
          <a:lstStyle/>
          <a:p>
            <a:pPr algn="ctr"/>
            <a:r>
              <a:rPr lang="es-CO" sz="1400" dirty="0">
                <a:latin typeface="Comic Sans MS" pitchFamily="66" charset="0"/>
              </a:rPr>
              <a:t>Si usted es víctima o conoce casos de cualquier tipo de violencia: maltrato infantil, abuso sexual, violencia contra la mujer o violencia intrafamiliar.</a:t>
            </a:r>
          </a:p>
        </p:txBody>
      </p:sp>
      <p:sp>
        <p:nvSpPr>
          <p:cNvPr id="18" name="17 Rectángulo redondeado"/>
          <p:cNvSpPr/>
          <p:nvPr/>
        </p:nvSpPr>
        <p:spPr>
          <a:xfrm>
            <a:off x="2068623" y="3393976"/>
            <a:ext cx="2304256" cy="52149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CO" sz="1200" dirty="0"/>
              <a:t>Brindan atención médica integral e informan como prevenir y recibir la atención requerida</a:t>
            </a:r>
          </a:p>
        </p:txBody>
      </p:sp>
      <p:sp>
        <p:nvSpPr>
          <p:cNvPr id="80" name="79 Rectángulo redondeado"/>
          <p:cNvSpPr/>
          <p:nvPr/>
        </p:nvSpPr>
        <p:spPr>
          <a:xfrm>
            <a:off x="4871863" y="3747316"/>
            <a:ext cx="2304256" cy="83381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z="1200" dirty="0"/>
              <a:t>Investigan el caso, toman medidas de  protección, apoyan a las  familias y acompañan a las víctimas.</a:t>
            </a:r>
          </a:p>
        </p:txBody>
      </p:sp>
      <p:sp>
        <p:nvSpPr>
          <p:cNvPr id="81" name="80 Rectángulo redondeado"/>
          <p:cNvSpPr/>
          <p:nvPr/>
        </p:nvSpPr>
        <p:spPr>
          <a:xfrm>
            <a:off x="7680176" y="3812238"/>
            <a:ext cx="2304256" cy="76889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CO" sz="1200" dirty="0"/>
              <a:t>Brindan atención, reciben denuncia, remiten a Fiscalía, Garantizan medidas de protección</a:t>
            </a:r>
          </a:p>
        </p:txBody>
      </p:sp>
      <p:cxnSp>
        <p:nvCxnSpPr>
          <p:cNvPr id="20" name="19 Conector recto"/>
          <p:cNvCxnSpPr>
            <a:stCxn id="76" idx="2"/>
            <a:endCxn id="18" idx="0"/>
          </p:cNvCxnSpPr>
          <p:nvPr/>
        </p:nvCxnSpPr>
        <p:spPr>
          <a:xfrm>
            <a:off x="3215681" y="3225819"/>
            <a:ext cx="5071" cy="168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21 Conector recto"/>
          <p:cNvCxnSpPr>
            <a:stCxn id="15" idx="2"/>
            <a:endCxn id="80" idx="0"/>
          </p:cNvCxnSpPr>
          <p:nvPr/>
        </p:nvCxnSpPr>
        <p:spPr>
          <a:xfrm>
            <a:off x="6012977" y="3225820"/>
            <a:ext cx="11014" cy="521497"/>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23 Conector recto"/>
          <p:cNvCxnSpPr/>
          <p:nvPr/>
        </p:nvCxnSpPr>
        <p:spPr>
          <a:xfrm>
            <a:off x="8787217" y="3469837"/>
            <a:ext cx="5848" cy="335454"/>
          </a:xfrm>
          <a:prstGeom prst="line">
            <a:avLst/>
          </a:prstGeom>
        </p:spPr>
        <p:style>
          <a:lnRef idx="1">
            <a:schemeClr val="accent1"/>
          </a:lnRef>
          <a:fillRef idx="0">
            <a:schemeClr val="accent1"/>
          </a:fillRef>
          <a:effectRef idx="0">
            <a:schemeClr val="accent1"/>
          </a:effectRef>
          <a:fontRef idx="minor">
            <a:schemeClr val="tx1"/>
          </a:fontRef>
        </p:style>
      </p:cxnSp>
      <p:pic>
        <p:nvPicPr>
          <p:cNvPr id="2" name="Imagen 1"/>
          <p:cNvPicPr>
            <a:picLocks noChangeAspect="1"/>
          </p:cNvPicPr>
          <p:nvPr/>
        </p:nvPicPr>
        <p:blipFill>
          <a:blip r:embed="rId3"/>
          <a:stretch>
            <a:fillRect/>
          </a:stretch>
        </p:blipFill>
        <p:spPr>
          <a:xfrm>
            <a:off x="5021936" y="4848839"/>
            <a:ext cx="750649" cy="707436"/>
          </a:xfrm>
          <a:prstGeom prst="rect">
            <a:avLst/>
          </a:prstGeom>
        </p:spPr>
      </p:pic>
      <p:pic>
        <p:nvPicPr>
          <p:cNvPr id="5" name="Imagen 4"/>
          <p:cNvPicPr>
            <a:picLocks noChangeAspect="1"/>
          </p:cNvPicPr>
          <p:nvPr/>
        </p:nvPicPr>
        <p:blipFill>
          <a:blip r:embed="rId4"/>
          <a:stretch>
            <a:fillRect/>
          </a:stretch>
        </p:blipFill>
        <p:spPr>
          <a:xfrm>
            <a:off x="7578216" y="4884428"/>
            <a:ext cx="527846" cy="544546"/>
          </a:xfrm>
          <a:prstGeom prst="rect">
            <a:avLst/>
          </a:prstGeom>
        </p:spPr>
      </p:pic>
      <p:pic>
        <p:nvPicPr>
          <p:cNvPr id="6" name="Imagen 5"/>
          <p:cNvPicPr>
            <a:picLocks noChangeAspect="1"/>
          </p:cNvPicPr>
          <p:nvPr/>
        </p:nvPicPr>
        <p:blipFill>
          <a:blip r:embed="rId5"/>
          <a:stretch>
            <a:fillRect/>
          </a:stretch>
        </p:blipFill>
        <p:spPr>
          <a:xfrm>
            <a:off x="8519568" y="4833900"/>
            <a:ext cx="657091" cy="595074"/>
          </a:xfrm>
          <a:prstGeom prst="rect">
            <a:avLst/>
          </a:prstGeom>
        </p:spPr>
      </p:pic>
      <p:sp>
        <p:nvSpPr>
          <p:cNvPr id="29" name="Rectángulo redondeado 28"/>
          <p:cNvSpPr/>
          <p:nvPr/>
        </p:nvSpPr>
        <p:spPr>
          <a:xfrm>
            <a:off x="1944532" y="4888832"/>
            <a:ext cx="2298092" cy="168490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s-MX" sz="900" dirty="0"/>
              <a:t>IPS MUNICIPAL                         (7736422)</a:t>
            </a:r>
          </a:p>
          <a:p>
            <a:r>
              <a:rPr lang="es-MX" sz="900" dirty="0"/>
              <a:t>HOSPITAL CIVIL DE IPIALES     (7733949)</a:t>
            </a:r>
          </a:p>
          <a:p>
            <a:r>
              <a:rPr lang="es-MX" sz="900" dirty="0"/>
              <a:t>CLINICA LAS LAJAS                   (7253750)</a:t>
            </a:r>
          </a:p>
          <a:p>
            <a:r>
              <a:rPr lang="es-MX" sz="900" dirty="0"/>
              <a:t>EPS EMSSANAR                         (7731131)</a:t>
            </a:r>
          </a:p>
          <a:p>
            <a:r>
              <a:rPr lang="es-MX" sz="900" dirty="0"/>
              <a:t>EPS MALLAMAS                        (7255857)</a:t>
            </a:r>
          </a:p>
          <a:p>
            <a:r>
              <a:rPr lang="es-MX" sz="900" dirty="0"/>
              <a:t>EPS COMFAMILIAR                  (7730404)</a:t>
            </a:r>
          </a:p>
          <a:p>
            <a:r>
              <a:rPr lang="es-MX" sz="900" dirty="0"/>
              <a:t>EPS SALUD VIDA                       (7737330)</a:t>
            </a:r>
          </a:p>
          <a:p>
            <a:r>
              <a:rPr lang="es-MX" sz="900" dirty="0"/>
              <a:t>EPS SANITAS                              (7733388)</a:t>
            </a:r>
          </a:p>
          <a:p>
            <a:r>
              <a:rPr lang="es-MX" sz="900" dirty="0"/>
              <a:t>EPES ASMETSALUD               (3155229169) </a:t>
            </a:r>
          </a:p>
          <a:p>
            <a:r>
              <a:rPr lang="es-MX" sz="900" dirty="0"/>
              <a:t>SECRETARIA DE SALUD           (7733558)</a:t>
            </a:r>
          </a:p>
          <a:p>
            <a:r>
              <a:rPr lang="es-MX" sz="900" dirty="0"/>
              <a:t>                                                     </a:t>
            </a:r>
          </a:p>
        </p:txBody>
      </p:sp>
      <p:sp>
        <p:nvSpPr>
          <p:cNvPr id="30" name="Rectángulo 29"/>
          <p:cNvSpPr/>
          <p:nvPr/>
        </p:nvSpPr>
        <p:spPr>
          <a:xfrm>
            <a:off x="2207569" y="4466148"/>
            <a:ext cx="2009377" cy="33100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MX" sz="1200" dirty="0"/>
              <a:t>SERVICIOS DE SALUD</a:t>
            </a:r>
          </a:p>
        </p:txBody>
      </p:sp>
      <p:sp>
        <p:nvSpPr>
          <p:cNvPr id="37" name="Flecha abajo 36"/>
          <p:cNvSpPr/>
          <p:nvPr/>
        </p:nvSpPr>
        <p:spPr>
          <a:xfrm flipH="1">
            <a:off x="5974842" y="2238651"/>
            <a:ext cx="98298" cy="327199"/>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MX"/>
          </a:p>
        </p:txBody>
      </p:sp>
      <p:sp>
        <p:nvSpPr>
          <p:cNvPr id="43" name="Flecha abajo 42"/>
          <p:cNvSpPr/>
          <p:nvPr/>
        </p:nvSpPr>
        <p:spPr>
          <a:xfrm flipH="1">
            <a:off x="3937118" y="2232965"/>
            <a:ext cx="89123" cy="327199"/>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MX"/>
          </a:p>
        </p:txBody>
      </p:sp>
      <p:sp>
        <p:nvSpPr>
          <p:cNvPr id="44" name="Flecha abajo 43"/>
          <p:cNvSpPr/>
          <p:nvPr/>
        </p:nvSpPr>
        <p:spPr>
          <a:xfrm flipH="1">
            <a:off x="8082272" y="2232965"/>
            <a:ext cx="98298" cy="327199"/>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MX"/>
          </a:p>
        </p:txBody>
      </p:sp>
      <p:sp>
        <p:nvSpPr>
          <p:cNvPr id="38" name="Flecha abajo 37"/>
          <p:cNvSpPr/>
          <p:nvPr/>
        </p:nvSpPr>
        <p:spPr>
          <a:xfrm>
            <a:off x="3076735" y="3938782"/>
            <a:ext cx="288032" cy="504056"/>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s-MX"/>
          </a:p>
        </p:txBody>
      </p:sp>
      <p:cxnSp>
        <p:nvCxnSpPr>
          <p:cNvPr id="47" name="Conector recto de flecha 46"/>
          <p:cNvCxnSpPr/>
          <p:nvPr/>
        </p:nvCxnSpPr>
        <p:spPr>
          <a:xfrm>
            <a:off x="5375920" y="4581128"/>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Conector recto de flecha 54"/>
          <p:cNvCxnSpPr/>
          <p:nvPr/>
        </p:nvCxnSpPr>
        <p:spPr>
          <a:xfrm>
            <a:off x="6600056" y="4581128"/>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Conector recto de flecha 55"/>
          <p:cNvCxnSpPr/>
          <p:nvPr/>
        </p:nvCxnSpPr>
        <p:spPr>
          <a:xfrm>
            <a:off x="7829505" y="4617876"/>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Conector recto de flecha 56"/>
          <p:cNvCxnSpPr/>
          <p:nvPr/>
        </p:nvCxnSpPr>
        <p:spPr>
          <a:xfrm>
            <a:off x="9912424" y="4581128"/>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Conector recto de flecha 57"/>
          <p:cNvCxnSpPr/>
          <p:nvPr/>
        </p:nvCxnSpPr>
        <p:spPr>
          <a:xfrm>
            <a:off x="5386550" y="5556275"/>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de flecha 58"/>
          <p:cNvCxnSpPr/>
          <p:nvPr/>
        </p:nvCxnSpPr>
        <p:spPr>
          <a:xfrm>
            <a:off x="6607866" y="5499039"/>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Conector recto de flecha 59"/>
          <p:cNvCxnSpPr/>
          <p:nvPr/>
        </p:nvCxnSpPr>
        <p:spPr>
          <a:xfrm>
            <a:off x="7836114" y="5448263"/>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Conector recto de flecha 60"/>
          <p:cNvCxnSpPr/>
          <p:nvPr/>
        </p:nvCxnSpPr>
        <p:spPr>
          <a:xfrm>
            <a:off x="9955969" y="5382036"/>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Imagen 3"/>
          <p:cNvPicPr>
            <a:picLocks noChangeAspect="1"/>
          </p:cNvPicPr>
          <p:nvPr/>
        </p:nvPicPr>
        <p:blipFill>
          <a:blip r:embed="rId6"/>
          <a:stretch>
            <a:fillRect/>
          </a:stretch>
        </p:blipFill>
        <p:spPr>
          <a:xfrm>
            <a:off x="9651342" y="4896029"/>
            <a:ext cx="632381" cy="443394"/>
          </a:xfrm>
          <a:prstGeom prst="rect">
            <a:avLst/>
          </a:prstGeom>
        </p:spPr>
      </p:pic>
      <p:sp>
        <p:nvSpPr>
          <p:cNvPr id="40" name="Rectángulo 39"/>
          <p:cNvSpPr/>
          <p:nvPr/>
        </p:nvSpPr>
        <p:spPr>
          <a:xfrm>
            <a:off x="6153655" y="5823987"/>
            <a:ext cx="892802" cy="3600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3165892312</a:t>
            </a:r>
          </a:p>
        </p:txBody>
      </p:sp>
      <p:sp>
        <p:nvSpPr>
          <p:cNvPr id="41" name="Rectángulo 40"/>
          <p:cNvSpPr/>
          <p:nvPr/>
        </p:nvSpPr>
        <p:spPr>
          <a:xfrm>
            <a:off x="7411088" y="5823987"/>
            <a:ext cx="781818" cy="3292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Tel.  7732577  123 - 1234</a:t>
            </a:r>
          </a:p>
        </p:txBody>
      </p:sp>
      <p:sp>
        <p:nvSpPr>
          <p:cNvPr id="42" name="Rectángulo 41"/>
          <p:cNvSpPr/>
          <p:nvPr/>
        </p:nvSpPr>
        <p:spPr>
          <a:xfrm>
            <a:off x="8364757" y="5823986"/>
            <a:ext cx="863086" cy="3132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7733623</a:t>
            </a:r>
          </a:p>
          <a:p>
            <a:pPr algn="ctr"/>
            <a:r>
              <a:rPr lang="es-CO" sz="800" dirty="0">
                <a:solidFill>
                  <a:schemeClr val="tx1"/>
                </a:solidFill>
              </a:rPr>
              <a:t>3232732144</a:t>
            </a:r>
          </a:p>
        </p:txBody>
      </p:sp>
      <p:sp>
        <p:nvSpPr>
          <p:cNvPr id="45" name="Rectángulo 44"/>
          <p:cNvSpPr/>
          <p:nvPr/>
        </p:nvSpPr>
        <p:spPr>
          <a:xfrm>
            <a:off x="9508342" y="5809835"/>
            <a:ext cx="808165" cy="3176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800" dirty="0">
              <a:solidFill>
                <a:schemeClr val="tx1"/>
              </a:solidFill>
            </a:endParaRPr>
          </a:p>
          <a:p>
            <a:pPr algn="ctr"/>
            <a:r>
              <a:rPr lang="es-CO" sz="800" dirty="0">
                <a:solidFill>
                  <a:schemeClr val="tx1"/>
                </a:solidFill>
              </a:rPr>
              <a:t>3183440122</a:t>
            </a:r>
          </a:p>
        </p:txBody>
      </p:sp>
      <p:cxnSp>
        <p:nvCxnSpPr>
          <p:cNvPr id="46" name="Conector recto de flecha 45"/>
          <p:cNvCxnSpPr/>
          <p:nvPr/>
        </p:nvCxnSpPr>
        <p:spPr>
          <a:xfrm>
            <a:off x="8787217" y="4581128"/>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Imagen 6"/>
          <p:cNvPicPr>
            <a:picLocks noChangeAspect="1"/>
          </p:cNvPicPr>
          <p:nvPr/>
        </p:nvPicPr>
        <p:blipFill>
          <a:blip r:embed="rId7"/>
          <a:stretch>
            <a:fillRect/>
          </a:stretch>
        </p:blipFill>
        <p:spPr>
          <a:xfrm>
            <a:off x="8671397" y="5428974"/>
            <a:ext cx="158510" cy="298730"/>
          </a:xfrm>
          <a:prstGeom prst="rect">
            <a:avLst/>
          </a:prstGeom>
        </p:spPr>
      </p:pic>
      <p:sp>
        <p:nvSpPr>
          <p:cNvPr id="48" name="Rectángulo 47"/>
          <p:cNvSpPr/>
          <p:nvPr/>
        </p:nvSpPr>
        <p:spPr>
          <a:xfrm>
            <a:off x="4680140" y="5834713"/>
            <a:ext cx="1301665" cy="37084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chemeClr val="tx1"/>
                </a:solidFill>
              </a:rPr>
              <a:t>Lunes - Viernes 3206544992 - 3012087620</a:t>
            </a:r>
          </a:p>
          <a:p>
            <a:pPr algn="ctr"/>
            <a:r>
              <a:rPr lang="es-CO" sz="800" dirty="0">
                <a:solidFill>
                  <a:schemeClr val="tx1"/>
                </a:solidFill>
              </a:rPr>
              <a:t>F. Semana 3152638437</a:t>
            </a:r>
          </a:p>
        </p:txBody>
      </p:sp>
      <p:pic>
        <p:nvPicPr>
          <p:cNvPr id="8" name="Imagen 7"/>
          <p:cNvPicPr>
            <a:picLocks noChangeAspect="1"/>
          </p:cNvPicPr>
          <p:nvPr/>
        </p:nvPicPr>
        <p:blipFill>
          <a:blip r:embed="rId8"/>
          <a:stretch>
            <a:fillRect/>
          </a:stretch>
        </p:blipFill>
        <p:spPr>
          <a:xfrm>
            <a:off x="6246122" y="4848840"/>
            <a:ext cx="743485" cy="657973"/>
          </a:xfrm>
          <a:prstGeom prst="rect">
            <a:avLst/>
          </a:prstGeom>
        </p:spPr>
      </p:pic>
    </p:spTree>
    <p:extLst>
      <p:ext uri="{BB962C8B-B14F-4D97-AF65-F5344CB8AC3E}">
        <p14:creationId xmlns:p14="http://schemas.microsoft.com/office/powerpoint/2010/main" val="26682883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C72E04BA-2948-4728-B557-3DC7106FCC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3557"/>
            <a:ext cx="12192000" cy="6920917"/>
          </a:xfrm>
          <a:prstGeom prst="rect">
            <a:avLst/>
          </a:prstGeom>
        </p:spPr>
      </p:pic>
    </p:spTree>
    <p:extLst>
      <p:ext uri="{BB962C8B-B14F-4D97-AF65-F5344CB8AC3E}">
        <p14:creationId xmlns:p14="http://schemas.microsoft.com/office/powerpoint/2010/main" val="89313339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1800</TotalTime>
  <Words>3922</Words>
  <Application>Microsoft Office PowerPoint</Application>
  <PresentationFormat>Panorámica</PresentationFormat>
  <Paragraphs>464</Paragraphs>
  <Slides>59</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59</vt:i4>
      </vt:variant>
    </vt:vector>
  </HeadingPairs>
  <TitlesOfParts>
    <vt:vector size="70" baseType="lpstr">
      <vt:lpstr>Arial</vt:lpstr>
      <vt:lpstr>Berlin Sans FB</vt:lpstr>
      <vt:lpstr>Calibri</vt:lpstr>
      <vt:lpstr>Calibri Light</vt:lpstr>
      <vt:lpstr>Century Gothic</vt:lpstr>
      <vt:lpstr>Comic Sans MS</vt:lpstr>
      <vt:lpstr>Symbol</vt:lpstr>
      <vt:lpstr>Tahoma</vt:lpstr>
      <vt:lpstr>Times New Roman</vt:lpstr>
      <vt:lpstr>Wingdings</vt:lpstr>
      <vt:lpstr>Tema de Office</vt:lpstr>
      <vt:lpstr>Presentación de PowerPoint</vt:lpstr>
      <vt:lpstr>ATENCION A VICTIMAS DE VIOLENCIA DE GENERO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Generalidades</vt:lpstr>
      <vt:lpstr>Presentación de PowerPoint</vt:lpstr>
      <vt:lpstr>Presentación de PowerPoint</vt:lpstr>
      <vt:lpstr>Valoración clínica</vt:lpstr>
      <vt:lpstr>Presentación de PowerPoint</vt:lpstr>
      <vt:lpstr>Presentación de PowerPoint</vt:lpstr>
      <vt:lpstr>Presentación de PowerPoint</vt:lpstr>
      <vt:lpstr>Anticoncepción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MARCO NORMATIVO  *Ley 1257 de 2008 : Por la cual se dictan normas de sensibilización, prevención y sanción de formas de violencia y discriminación contra las mujeres.    Ley 1639 de 2013 “Por medio de la cual se fortalecen las medidas de protección a la integridad de las víctimas de crímenes con ácido  Decreto 1033 de 2014, incluye una ruta intersectorial de atención integral que busca garantizar el restablecimiento efectivo   de   los derechos delas  víctimas de crímenes con ácido  ”artículo  113  de  la  ley  559  de  2000”. La citada  norma  reconoce  un  tratamiento especial y diferencial para los  sobrevivientes, y regula de manera  estricta el porte, la venta y la distribución de agentes químicos;   Resolución 4568 de 2014 por la cual se adopta el “Protocolo de atención en urgencias a Víctimas de Ataques con Agentes Químicos” el cual presenta los lineamientos que garantizan una atención oportuna e integral:  física, mental y social,  por parte del sector salud acorde con los compromisos del país en la eliminación de toda forma de violencia de género.  </vt:lpstr>
      <vt:lpstr>ATENCIÓN INTEGRAL EN SALUD: Considera los componentes de atención médica, psicológica, socio familiar de la víctima, así como la activación de las redes de justicia y protección.   Se ha dividido el proceso de atención en cuatro momentos o lugares:    A. Lugar de la Agresión  B. Servicio de Urgencias    C. Referencia a la unidad de Quemados   D. Unidad de Quemados. </vt:lpstr>
      <vt:lpstr>Presentación de PowerPoint</vt:lpstr>
      <vt:lpstr>A.LUGAR DE LA AGRESIÓN  Corresponde a los primeros auxilios médicos y psicológicos que se brindan al paciente en el lugar donde se realizo el acto agresivo hasta el traslado de la víctima a un servicio de Urgencias.  </vt:lpstr>
      <vt:lpstr>Presentación de PowerPoint</vt:lpstr>
      <vt:lpstr>     1. TRIAGE Las víctimas de agresiones por agentes químicos deben ser clasificadas como de MÁXIMA PRIORIDAD (triage I)        </vt:lpstr>
      <vt:lpstr>Presentación de PowerPoint</vt:lpstr>
      <vt:lpstr>                               3.  IRRIGACIÓN, LAVADO Y CURACIÓN INICIAL  *El lavado debe realizarse, independientemente de si se le llevó a cabo en el lugar de la agresión, con el fin de continuar la remoción del agente químico.  *El lavado debe ser realizado en un lugar con temperatura ambiente controlada (puertas y ventanas cerradas), utilizando agua a temperatura corporal y protegiendo su intimidad de la mirada de personas.  *Utilizar jabón adecuado,  Clorhexidina en solución acuosa al 0.2%     No utilice jabón con yodopovidona.  *Monitorizar acidez de las áreas quemadas: debe contarse con tirillas de pH con el fin de evaluar hasta qué momento se continúa con el lavado (lograr un pH neutro).  *Utilizar el equipo adecuado.       </vt:lpstr>
      <vt:lpstr>Presentación de PowerPoint</vt:lpstr>
      <vt:lpstr>                    5. Evaluación de las quemaduras   Una evaluación adecuada de la lesión implica determinar: 1) la profundidad o grado,  2) la extensión y  3) el patrón de las quemaduras.    </vt:lpstr>
      <vt:lpstr>Presentación de PowerPoint</vt:lpstr>
      <vt:lpstr>                                                  PATRÓN DE LA QUEMADURA,   Se describen tres tipos que dependen de la cantidad de químico arrojado y de la distancia entre el atacante y la víctima.   Continuo Una o varias áreas corporales lesionadas en continuidad sin áreas no quemadas entre ellas con líneas verticales que evidencian el escurrimiento del líquido. Se produce cuando se arroja gran cantidad del químico a corta distancia.  En gotas diseminadas Múltiples quemaduras pequeñas diseminadas en diferentes áreas. Se produce cuando el químico es arrojado a mayor distancia y sólo salpica.  Mixto Combinación de los dos patrones anteriores. Es clásico el compromiso de cara, ojos, cuello y casi siempre región  anterior del tórax.            </vt:lpstr>
      <vt:lpstr>Presentación de PowerPoint</vt:lpstr>
      <vt:lpstr>Presentación de PowerPoint</vt:lpstr>
      <vt:lpstr>7. Reporte al SIVIGILA y al RIPS  Las violencias contra la mujer, intrafamiliar y sexual son eventos de vigilancia y control en salud pública por lo que deben ser reportados obligatoriamente al SIVIGILA. </vt:lpstr>
      <vt:lpstr> El reporte al RIPS se debe realizar identificando en Causa Externa: Lesión por agresión.    Posteriormente, se registra el diagnóstico principal con base en la acción corrosiva de los agentes químicos que pueden ser ácidos o básicos.   T20   =   Quemadura y corrosión de la cabeza y cuello   T31  =    Corrosiones clasificadas según la extensión  de         la superficie del cuerpo afectada.  Por último, se registra el diagnóstico secundario correspondiente a VIOLENCIA FISICA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LAJAS</cp:lastModifiedBy>
  <cp:revision>93</cp:revision>
  <dcterms:created xsi:type="dcterms:W3CDTF">2022-03-15T22:25:29Z</dcterms:created>
  <dcterms:modified xsi:type="dcterms:W3CDTF">2023-09-18T16:22:56Z</dcterms:modified>
</cp:coreProperties>
</file>