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451" r:id="rId2"/>
    <p:sldId id="452" r:id="rId3"/>
    <p:sldId id="453" r:id="rId4"/>
    <p:sldId id="454" r:id="rId5"/>
    <p:sldId id="455" r:id="rId6"/>
    <p:sldId id="456" r:id="rId7"/>
    <p:sldId id="464" r:id="rId8"/>
    <p:sldId id="463" r:id="rId9"/>
    <p:sldId id="384" r:id="rId10"/>
    <p:sldId id="385" r:id="rId11"/>
    <p:sldId id="386" r:id="rId12"/>
    <p:sldId id="387" r:id="rId13"/>
    <p:sldId id="389" r:id="rId14"/>
    <p:sldId id="420" r:id="rId15"/>
    <p:sldId id="418" r:id="rId16"/>
    <p:sldId id="419" r:id="rId17"/>
    <p:sldId id="421" r:id="rId18"/>
    <p:sldId id="422" r:id="rId19"/>
    <p:sldId id="423" r:id="rId20"/>
    <p:sldId id="424" r:id="rId21"/>
    <p:sldId id="426" r:id="rId22"/>
    <p:sldId id="428" r:id="rId23"/>
    <p:sldId id="429" r:id="rId24"/>
    <p:sldId id="430" r:id="rId25"/>
    <p:sldId id="431" r:id="rId26"/>
    <p:sldId id="432" r:id="rId27"/>
    <p:sldId id="465" r:id="rId28"/>
    <p:sldId id="433" r:id="rId29"/>
    <p:sldId id="471" r:id="rId30"/>
    <p:sldId id="457" r:id="rId31"/>
    <p:sldId id="458" r:id="rId32"/>
    <p:sldId id="459" r:id="rId33"/>
    <p:sldId id="416" r:id="rId34"/>
    <p:sldId id="417" r:id="rId35"/>
    <p:sldId id="442" r:id="rId36"/>
    <p:sldId id="443" r:id="rId37"/>
    <p:sldId id="444" r:id="rId38"/>
    <p:sldId id="447" r:id="rId39"/>
    <p:sldId id="446" r:id="rId40"/>
    <p:sldId id="445" r:id="rId41"/>
    <p:sldId id="470" r:id="rId42"/>
    <p:sldId id="466" r:id="rId43"/>
    <p:sldId id="467" r:id="rId44"/>
    <p:sldId id="468" r:id="rId45"/>
    <p:sldId id="469" r:id="rId46"/>
    <p:sldId id="259" r:id="rId47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5" autoAdjust="0"/>
    <p:restoredTop sz="91827"/>
  </p:normalViewPr>
  <p:slideViewPr>
    <p:cSldViewPr snapToGrid="0" snapToObjects="1">
      <p:cViewPr varScale="1">
        <p:scale>
          <a:sx n="106" d="100"/>
          <a:sy n="106" d="100"/>
        </p:scale>
        <p:origin x="148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88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50F2F-1BB0-4D10-86FE-EA4C40F74E9B}" type="doc">
      <dgm:prSet loTypeId="urn:microsoft.com/office/officeart/2005/8/layout/hierarchy3" loCatId="hierarchy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es-ES"/>
        </a:p>
      </dgm:t>
    </dgm:pt>
    <dgm:pt modelId="{DE18840A-3965-4A14-B2C5-3897F0C3FC9F}">
      <dgm:prSet phldrT="[Texto]" custT="1"/>
      <dgm:spPr/>
      <dgm:t>
        <a:bodyPr/>
        <a:lstStyle/>
        <a:p>
          <a:r>
            <a:rPr lang="es-ES" sz="2000" dirty="0" smtClean="0"/>
            <a:t>Prueba Tamiz (alta sensibilidad)</a:t>
          </a:r>
        </a:p>
        <a:p>
          <a:r>
            <a:rPr lang="es-ES" sz="2000" dirty="0" err="1" smtClean="0"/>
            <a:t>HBsAg</a:t>
          </a:r>
          <a:r>
            <a:rPr lang="es-ES" sz="2000" dirty="0" smtClean="0"/>
            <a:t> </a:t>
          </a:r>
          <a:endParaRPr lang="es-ES" sz="2000" dirty="0"/>
        </a:p>
      </dgm:t>
    </dgm:pt>
    <dgm:pt modelId="{97657210-7ED3-41C5-B409-AFF7727727BD}" type="parTrans" cxnId="{81086D0D-55E0-47A0-8DEC-7361E51BB015}">
      <dgm:prSet/>
      <dgm:spPr/>
      <dgm:t>
        <a:bodyPr/>
        <a:lstStyle/>
        <a:p>
          <a:endParaRPr lang="es-ES"/>
        </a:p>
      </dgm:t>
    </dgm:pt>
    <dgm:pt modelId="{5FEFE1D6-4D95-4F56-BC55-8D5D569EB5A6}" type="sibTrans" cxnId="{81086D0D-55E0-47A0-8DEC-7361E51BB015}">
      <dgm:prSet/>
      <dgm:spPr/>
      <dgm:t>
        <a:bodyPr/>
        <a:lstStyle/>
        <a:p>
          <a:endParaRPr lang="es-ES"/>
        </a:p>
      </dgm:t>
    </dgm:pt>
    <dgm:pt modelId="{7CDC39FA-31F4-4CCE-BEFD-FFC71F277FE6}">
      <dgm:prSet phldrT="[Texto]"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2400" dirty="0" smtClean="0"/>
            <a:t>No reactiva</a:t>
          </a:r>
          <a:endParaRPr lang="es-ES" sz="2400" dirty="0"/>
        </a:p>
      </dgm:t>
    </dgm:pt>
    <dgm:pt modelId="{E7CA59ED-2AE8-4946-928D-58D6B2BC0C48}" type="parTrans" cxnId="{ECB833F4-16D6-4560-8A22-D5DCCBD60450}">
      <dgm:prSet/>
      <dgm:spPr/>
      <dgm:t>
        <a:bodyPr/>
        <a:lstStyle/>
        <a:p>
          <a:endParaRPr lang="es-ES"/>
        </a:p>
      </dgm:t>
    </dgm:pt>
    <dgm:pt modelId="{81DBF4D0-5AA2-4AE6-B3F6-4DE4622C555B}" type="sibTrans" cxnId="{ECB833F4-16D6-4560-8A22-D5DCCBD60450}">
      <dgm:prSet/>
      <dgm:spPr/>
      <dgm:t>
        <a:bodyPr/>
        <a:lstStyle/>
        <a:p>
          <a:endParaRPr lang="es-ES"/>
        </a:p>
      </dgm:t>
    </dgm:pt>
    <dgm:pt modelId="{4F9E68C6-58C0-4EC0-A32D-5C09F5D8B550}">
      <dgm:prSet phldrT="[Texto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s-ES" sz="2800" u="sng" dirty="0" smtClean="0"/>
            <a:t>Reactiva</a:t>
          </a:r>
          <a:endParaRPr lang="es-ES" sz="2800" u="sng" dirty="0"/>
        </a:p>
      </dgm:t>
    </dgm:pt>
    <dgm:pt modelId="{65A4DE3A-D15A-40C5-9D2A-BAB705CA6F13}" type="parTrans" cxnId="{140B2E84-A03E-45A8-BD49-7A1F879E1A38}">
      <dgm:prSet/>
      <dgm:spPr/>
      <dgm:t>
        <a:bodyPr/>
        <a:lstStyle/>
        <a:p>
          <a:endParaRPr lang="es-ES"/>
        </a:p>
      </dgm:t>
    </dgm:pt>
    <dgm:pt modelId="{293B403C-BAC6-423A-97AB-88B9FBD75395}" type="sibTrans" cxnId="{140B2E84-A03E-45A8-BD49-7A1F879E1A38}">
      <dgm:prSet/>
      <dgm:spPr/>
      <dgm:t>
        <a:bodyPr/>
        <a:lstStyle/>
        <a:p>
          <a:endParaRPr lang="es-ES"/>
        </a:p>
      </dgm:t>
    </dgm:pt>
    <dgm:pt modelId="{205C2297-D38F-418B-AA3B-79F8D381D72E}">
      <dgm:prSet phldrT="[Texto]" custT="1"/>
      <dgm:spPr/>
      <dgm:t>
        <a:bodyPr/>
        <a:lstStyle/>
        <a:p>
          <a:r>
            <a:rPr lang="es-ES" sz="2000" dirty="0" smtClean="0"/>
            <a:t>Prueba anti- HBc</a:t>
          </a:r>
        </a:p>
        <a:p>
          <a:r>
            <a:rPr lang="es-ES" sz="2000" dirty="0" smtClean="0"/>
            <a:t>(</a:t>
          </a:r>
          <a:r>
            <a:rPr lang="es-ES" sz="2000" dirty="0" err="1" smtClean="0"/>
            <a:t>IgM</a:t>
          </a:r>
          <a:r>
            <a:rPr lang="es-ES" sz="2000" dirty="0" smtClean="0"/>
            <a:t>)  para valorar estado agudo de la infección</a:t>
          </a:r>
        </a:p>
      </dgm:t>
    </dgm:pt>
    <dgm:pt modelId="{DA376C46-79C7-4F1A-B39A-8E1F8672A038}" type="parTrans" cxnId="{C9C44343-AD7C-4AEA-8A7F-14960BAC06BD}">
      <dgm:prSet/>
      <dgm:spPr/>
      <dgm:t>
        <a:bodyPr/>
        <a:lstStyle/>
        <a:p>
          <a:endParaRPr lang="es-ES"/>
        </a:p>
      </dgm:t>
    </dgm:pt>
    <dgm:pt modelId="{147B3F7A-E225-46AF-A341-B33872A19669}" type="sibTrans" cxnId="{C9C44343-AD7C-4AEA-8A7F-14960BAC06BD}">
      <dgm:prSet/>
      <dgm:spPr/>
      <dgm:t>
        <a:bodyPr/>
        <a:lstStyle/>
        <a:p>
          <a:endParaRPr lang="es-ES"/>
        </a:p>
      </dgm:t>
    </dgm:pt>
    <dgm:pt modelId="{6B8A5064-1FBA-4672-814E-67E98C29878A}">
      <dgm:prSet phldrT="[Texto]"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ES" sz="2400" dirty="0" smtClean="0"/>
            <a:t>No reactiva</a:t>
          </a:r>
          <a:endParaRPr lang="es-ES" sz="2400" dirty="0"/>
        </a:p>
      </dgm:t>
    </dgm:pt>
    <dgm:pt modelId="{9C9EDD4F-93B7-4D95-A34C-B67356D9A44A}" type="parTrans" cxnId="{F241F95B-48E4-4B6D-96E6-8539166D992E}">
      <dgm:prSet/>
      <dgm:spPr/>
      <dgm:t>
        <a:bodyPr/>
        <a:lstStyle/>
        <a:p>
          <a:endParaRPr lang="es-ES"/>
        </a:p>
      </dgm:t>
    </dgm:pt>
    <dgm:pt modelId="{4CA8BAB9-166D-4072-9ECC-6CC9F3D481A0}" type="sibTrans" cxnId="{F241F95B-48E4-4B6D-96E6-8539166D992E}">
      <dgm:prSet/>
      <dgm:spPr/>
      <dgm:t>
        <a:bodyPr/>
        <a:lstStyle/>
        <a:p>
          <a:endParaRPr lang="es-ES"/>
        </a:p>
      </dgm:t>
    </dgm:pt>
    <dgm:pt modelId="{91AEB82D-ADBB-4C4A-8DFB-FDB75907A435}">
      <dgm:prSet phldrT="[Texto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endParaRPr lang="es-ES" sz="2900" dirty="0" smtClean="0"/>
        </a:p>
        <a:p>
          <a:r>
            <a:rPr lang="es-ES" sz="2800" u="sng" dirty="0" smtClean="0"/>
            <a:t>Reactiva</a:t>
          </a:r>
        </a:p>
        <a:p>
          <a:endParaRPr lang="es-ES" sz="2900" dirty="0"/>
        </a:p>
      </dgm:t>
    </dgm:pt>
    <dgm:pt modelId="{A6434701-C0ED-42BE-9539-F1D9AE5B944D}" type="parTrans" cxnId="{3E729DB4-186D-4ACE-B6A4-9A483BABE5FF}">
      <dgm:prSet/>
      <dgm:spPr/>
      <dgm:t>
        <a:bodyPr/>
        <a:lstStyle/>
        <a:p>
          <a:endParaRPr lang="es-ES"/>
        </a:p>
      </dgm:t>
    </dgm:pt>
    <dgm:pt modelId="{20BEAE44-6413-443D-B2E9-4B76F603CA77}" type="sibTrans" cxnId="{3E729DB4-186D-4ACE-B6A4-9A483BABE5FF}">
      <dgm:prSet/>
      <dgm:spPr/>
      <dgm:t>
        <a:bodyPr/>
        <a:lstStyle/>
        <a:p>
          <a:endParaRPr lang="es-ES"/>
        </a:p>
      </dgm:t>
    </dgm:pt>
    <dgm:pt modelId="{4982DC67-E891-4EE0-A57E-268103664062}" type="pres">
      <dgm:prSet presAssocID="{39950F2F-1BB0-4D10-86FE-EA4C40F74E9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AFACB71-5634-4D76-A2F6-7887F3D432C7}" type="pres">
      <dgm:prSet presAssocID="{DE18840A-3965-4A14-B2C5-3897F0C3FC9F}" presName="root" presStyleCnt="0"/>
      <dgm:spPr/>
    </dgm:pt>
    <dgm:pt modelId="{EEC51E02-AE15-4FA7-B80F-6D019891636E}" type="pres">
      <dgm:prSet presAssocID="{DE18840A-3965-4A14-B2C5-3897F0C3FC9F}" presName="rootComposite" presStyleCnt="0"/>
      <dgm:spPr/>
    </dgm:pt>
    <dgm:pt modelId="{DD21E48F-7D3A-4F13-8971-B080383F5C53}" type="pres">
      <dgm:prSet presAssocID="{DE18840A-3965-4A14-B2C5-3897F0C3FC9F}" presName="rootText" presStyleLbl="node1" presStyleIdx="0" presStyleCnt="2" custScaleX="68856" custScaleY="91613" custLinFactNeighborX="-21968" custLinFactNeighborY="-178"/>
      <dgm:spPr/>
      <dgm:t>
        <a:bodyPr/>
        <a:lstStyle/>
        <a:p>
          <a:endParaRPr lang="es-ES"/>
        </a:p>
      </dgm:t>
    </dgm:pt>
    <dgm:pt modelId="{C64C77F8-3DCA-4E19-8F2C-E00DE8CEFD73}" type="pres">
      <dgm:prSet presAssocID="{DE18840A-3965-4A14-B2C5-3897F0C3FC9F}" presName="rootConnector" presStyleLbl="node1" presStyleIdx="0" presStyleCnt="2"/>
      <dgm:spPr/>
      <dgm:t>
        <a:bodyPr/>
        <a:lstStyle/>
        <a:p>
          <a:endParaRPr lang="es-ES"/>
        </a:p>
      </dgm:t>
    </dgm:pt>
    <dgm:pt modelId="{ABB90384-4224-4566-932B-F46D90996B12}" type="pres">
      <dgm:prSet presAssocID="{DE18840A-3965-4A14-B2C5-3897F0C3FC9F}" presName="childShape" presStyleCnt="0"/>
      <dgm:spPr/>
    </dgm:pt>
    <dgm:pt modelId="{3158B1BE-239F-433D-98BA-168564726D73}" type="pres">
      <dgm:prSet presAssocID="{E7CA59ED-2AE8-4946-928D-58D6B2BC0C48}" presName="Name13" presStyleLbl="parChTrans1D2" presStyleIdx="0" presStyleCnt="4"/>
      <dgm:spPr/>
      <dgm:t>
        <a:bodyPr/>
        <a:lstStyle/>
        <a:p>
          <a:endParaRPr lang="es-ES"/>
        </a:p>
      </dgm:t>
    </dgm:pt>
    <dgm:pt modelId="{94D00802-D39C-46B9-B621-08250E4627DB}" type="pres">
      <dgm:prSet presAssocID="{7CDC39FA-31F4-4CCE-BEFD-FFC71F277FE6}" presName="childText" presStyleLbl="bgAcc1" presStyleIdx="0" presStyleCnt="4" custScaleX="77709" custScaleY="65886" custLinFactNeighborX="-32279" custLinFactNeighborY="-205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112696-149F-4049-AE03-2BEF57D915BD}" type="pres">
      <dgm:prSet presAssocID="{65A4DE3A-D15A-40C5-9D2A-BAB705CA6F13}" presName="Name13" presStyleLbl="parChTrans1D2" presStyleIdx="1" presStyleCnt="4"/>
      <dgm:spPr/>
      <dgm:t>
        <a:bodyPr/>
        <a:lstStyle/>
        <a:p>
          <a:endParaRPr lang="es-ES"/>
        </a:p>
      </dgm:t>
    </dgm:pt>
    <dgm:pt modelId="{D8B89504-A2D7-44CB-B0D8-C232BD4AFD19}" type="pres">
      <dgm:prSet presAssocID="{4F9E68C6-58C0-4EC0-A32D-5C09F5D8B550}" presName="childText" presStyleLbl="bgAcc1" presStyleIdx="1" presStyleCnt="4" custScaleX="88847" custScaleY="109766" custLinFactNeighborX="-27458" custLinFactNeighborY="-63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44F3CC-F451-462F-A3CE-B818594FE06F}" type="pres">
      <dgm:prSet presAssocID="{205C2297-D38F-418B-AA3B-79F8D381D72E}" presName="root" presStyleCnt="0"/>
      <dgm:spPr/>
    </dgm:pt>
    <dgm:pt modelId="{3C4ECD6F-5152-40C0-9F5D-9DC71BB18C1A}" type="pres">
      <dgm:prSet presAssocID="{205C2297-D38F-418B-AA3B-79F8D381D72E}" presName="rootComposite" presStyleCnt="0"/>
      <dgm:spPr/>
    </dgm:pt>
    <dgm:pt modelId="{18FC5DDD-6AF9-4104-9050-2E53A9C2F617}" type="pres">
      <dgm:prSet presAssocID="{205C2297-D38F-418B-AA3B-79F8D381D72E}" presName="rootText" presStyleLbl="node1" presStyleIdx="1" presStyleCnt="2" custScaleX="71546" custScaleY="85195" custLinFactNeighborX="-29818" custLinFactNeighborY="-123"/>
      <dgm:spPr/>
      <dgm:t>
        <a:bodyPr/>
        <a:lstStyle/>
        <a:p>
          <a:endParaRPr lang="es-ES"/>
        </a:p>
      </dgm:t>
    </dgm:pt>
    <dgm:pt modelId="{E7FF5539-4B71-4CB0-812B-541D00726E02}" type="pres">
      <dgm:prSet presAssocID="{205C2297-D38F-418B-AA3B-79F8D381D72E}" presName="rootConnector" presStyleLbl="node1" presStyleIdx="1" presStyleCnt="2"/>
      <dgm:spPr/>
      <dgm:t>
        <a:bodyPr/>
        <a:lstStyle/>
        <a:p>
          <a:endParaRPr lang="es-ES"/>
        </a:p>
      </dgm:t>
    </dgm:pt>
    <dgm:pt modelId="{4616BBB5-CDCD-4258-8241-5CE4593BF129}" type="pres">
      <dgm:prSet presAssocID="{205C2297-D38F-418B-AA3B-79F8D381D72E}" presName="childShape" presStyleCnt="0"/>
      <dgm:spPr/>
    </dgm:pt>
    <dgm:pt modelId="{69C4BC2B-504E-43A2-9869-DAB7A2F4EFB8}" type="pres">
      <dgm:prSet presAssocID="{9C9EDD4F-93B7-4D95-A34C-B67356D9A44A}" presName="Name13" presStyleLbl="parChTrans1D2" presStyleIdx="2" presStyleCnt="4"/>
      <dgm:spPr/>
      <dgm:t>
        <a:bodyPr/>
        <a:lstStyle/>
        <a:p>
          <a:endParaRPr lang="es-ES"/>
        </a:p>
      </dgm:t>
    </dgm:pt>
    <dgm:pt modelId="{502B64F8-5536-439F-AD6F-9829F45844E2}" type="pres">
      <dgm:prSet presAssocID="{6B8A5064-1FBA-4672-814E-67E98C29878A}" presName="childText" presStyleLbl="bgAcc1" presStyleIdx="2" presStyleCnt="4" custScaleX="83594" custScaleY="70904" custLinFactNeighborX="-41351" custLinFactNeighborY="-164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801BDD-C8AC-4148-B181-606666CC0038}" type="pres">
      <dgm:prSet presAssocID="{A6434701-C0ED-42BE-9539-F1D9AE5B944D}" presName="Name13" presStyleLbl="parChTrans1D2" presStyleIdx="3" presStyleCnt="4"/>
      <dgm:spPr/>
      <dgm:t>
        <a:bodyPr/>
        <a:lstStyle/>
        <a:p>
          <a:endParaRPr lang="es-ES"/>
        </a:p>
      </dgm:t>
    </dgm:pt>
    <dgm:pt modelId="{8B15A4C5-D0F2-47E0-B92D-C011A9CEFBFB}" type="pres">
      <dgm:prSet presAssocID="{91AEB82D-ADBB-4C4A-8DFB-FDB75907A435}" presName="childText" presStyleLbl="bgAcc1" presStyleIdx="3" presStyleCnt="4" custScaleX="90941" custScaleY="104836" custLinFactNeighborX="-41351" custLinFactNeighborY="-5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AD11232-467F-42CB-A070-720D4A75A012}" type="presOf" srcId="{4F9E68C6-58C0-4EC0-A32D-5C09F5D8B550}" destId="{D8B89504-A2D7-44CB-B0D8-C232BD4AFD19}" srcOrd="0" destOrd="0" presId="urn:microsoft.com/office/officeart/2005/8/layout/hierarchy3"/>
    <dgm:cxn modelId="{ECB833F4-16D6-4560-8A22-D5DCCBD60450}" srcId="{DE18840A-3965-4A14-B2C5-3897F0C3FC9F}" destId="{7CDC39FA-31F4-4CCE-BEFD-FFC71F277FE6}" srcOrd="0" destOrd="0" parTransId="{E7CA59ED-2AE8-4946-928D-58D6B2BC0C48}" sibTransId="{81DBF4D0-5AA2-4AE6-B3F6-4DE4622C555B}"/>
    <dgm:cxn modelId="{1A46AA1D-0388-4E3C-B844-1A5C56B92081}" type="presOf" srcId="{DE18840A-3965-4A14-B2C5-3897F0C3FC9F}" destId="{C64C77F8-3DCA-4E19-8F2C-E00DE8CEFD73}" srcOrd="1" destOrd="0" presId="urn:microsoft.com/office/officeart/2005/8/layout/hierarchy3"/>
    <dgm:cxn modelId="{F241F95B-48E4-4B6D-96E6-8539166D992E}" srcId="{205C2297-D38F-418B-AA3B-79F8D381D72E}" destId="{6B8A5064-1FBA-4672-814E-67E98C29878A}" srcOrd="0" destOrd="0" parTransId="{9C9EDD4F-93B7-4D95-A34C-B67356D9A44A}" sibTransId="{4CA8BAB9-166D-4072-9ECC-6CC9F3D481A0}"/>
    <dgm:cxn modelId="{3E729DB4-186D-4ACE-B6A4-9A483BABE5FF}" srcId="{205C2297-D38F-418B-AA3B-79F8D381D72E}" destId="{91AEB82D-ADBB-4C4A-8DFB-FDB75907A435}" srcOrd="1" destOrd="0" parTransId="{A6434701-C0ED-42BE-9539-F1D9AE5B944D}" sibTransId="{20BEAE44-6413-443D-B2E9-4B76F603CA77}"/>
    <dgm:cxn modelId="{DB09CF98-BEFC-4160-94F8-CE8BA5D0CC8A}" type="presOf" srcId="{205C2297-D38F-418B-AA3B-79F8D381D72E}" destId="{E7FF5539-4B71-4CB0-812B-541D00726E02}" srcOrd="1" destOrd="0" presId="urn:microsoft.com/office/officeart/2005/8/layout/hierarchy3"/>
    <dgm:cxn modelId="{49129BAE-A12F-47C7-BD1A-122A859A9A2E}" type="presOf" srcId="{E7CA59ED-2AE8-4946-928D-58D6B2BC0C48}" destId="{3158B1BE-239F-433D-98BA-168564726D73}" srcOrd="0" destOrd="0" presId="urn:microsoft.com/office/officeart/2005/8/layout/hierarchy3"/>
    <dgm:cxn modelId="{140B2E84-A03E-45A8-BD49-7A1F879E1A38}" srcId="{DE18840A-3965-4A14-B2C5-3897F0C3FC9F}" destId="{4F9E68C6-58C0-4EC0-A32D-5C09F5D8B550}" srcOrd="1" destOrd="0" parTransId="{65A4DE3A-D15A-40C5-9D2A-BAB705CA6F13}" sibTransId="{293B403C-BAC6-423A-97AB-88B9FBD75395}"/>
    <dgm:cxn modelId="{15E34EF6-14B5-4828-9F7C-0F4B3112BD7B}" type="presOf" srcId="{205C2297-D38F-418B-AA3B-79F8D381D72E}" destId="{18FC5DDD-6AF9-4104-9050-2E53A9C2F617}" srcOrd="0" destOrd="0" presId="urn:microsoft.com/office/officeart/2005/8/layout/hierarchy3"/>
    <dgm:cxn modelId="{F2563241-4F8D-4E52-A858-48104C873154}" type="presOf" srcId="{DE18840A-3965-4A14-B2C5-3897F0C3FC9F}" destId="{DD21E48F-7D3A-4F13-8971-B080383F5C53}" srcOrd="0" destOrd="0" presId="urn:microsoft.com/office/officeart/2005/8/layout/hierarchy3"/>
    <dgm:cxn modelId="{F7EB698D-0734-494B-BB9B-6DF44EC614C3}" type="presOf" srcId="{91AEB82D-ADBB-4C4A-8DFB-FDB75907A435}" destId="{8B15A4C5-D0F2-47E0-B92D-C011A9CEFBFB}" srcOrd="0" destOrd="0" presId="urn:microsoft.com/office/officeart/2005/8/layout/hierarchy3"/>
    <dgm:cxn modelId="{A3CFC3E7-C43B-4DC3-84CB-C44AE11838DB}" type="presOf" srcId="{A6434701-C0ED-42BE-9539-F1D9AE5B944D}" destId="{36801BDD-C8AC-4148-B181-606666CC0038}" srcOrd="0" destOrd="0" presId="urn:microsoft.com/office/officeart/2005/8/layout/hierarchy3"/>
    <dgm:cxn modelId="{81086D0D-55E0-47A0-8DEC-7361E51BB015}" srcId="{39950F2F-1BB0-4D10-86FE-EA4C40F74E9B}" destId="{DE18840A-3965-4A14-B2C5-3897F0C3FC9F}" srcOrd="0" destOrd="0" parTransId="{97657210-7ED3-41C5-B409-AFF7727727BD}" sibTransId="{5FEFE1D6-4D95-4F56-BC55-8D5D569EB5A6}"/>
    <dgm:cxn modelId="{C52DF7F0-484C-466F-A9EC-F73640A0F2B8}" type="presOf" srcId="{39950F2F-1BB0-4D10-86FE-EA4C40F74E9B}" destId="{4982DC67-E891-4EE0-A57E-268103664062}" srcOrd="0" destOrd="0" presId="urn:microsoft.com/office/officeart/2005/8/layout/hierarchy3"/>
    <dgm:cxn modelId="{375A8DBE-EF81-4961-90BD-87920A3AC99F}" type="presOf" srcId="{7CDC39FA-31F4-4CCE-BEFD-FFC71F277FE6}" destId="{94D00802-D39C-46B9-B621-08250E4627DB}" srcOrd="0" destOrd="0" presId="urn:microsoft.com/office/officeart/2005/8/layout/hierarchy3"/>
    <dgm:cxn modelId="{C9C44343-AD7C-4AEA-8A7F-14960BAC06BD}" srcId="{39950F2F-1BB0-4D10-86FE-EA4C40F74E9B}" destId="{205C2297-D38F-418B-AA3B-79F8D381D72E}" srcOrd="1" destOrd="0" parTransId="{DA376C46-79C7-4F1A-B39A-8E1F8672A038}" sibTransId="{147B3F7A-E225-46AF-A341-B33872A19669}"/>
    <dgm:cxn modelId="{5694F5A7-B785-4F5B-A7C4-EB3BF6EBC3B8}" type="presOf" srcId="{65A4DE3A-D15A-40C5-9D2A-BAB705CA6F13}" destId="{EF112696-149F-4049-AE03-2BEF57D915BD}" srcOrd="0" destOrd="0" presId="urn:microsoft.com/office/officeart/2005/8/layout/hierarchy3"/>
    <dgm:cxn modelId="{AE58BD93-EA99-4DC5-A36E-308B70CF11CA}" type="presOf" srcId="{6B8A5064-1FBA-4672-814E-67E98C29878A}" destId="{502B64F8-5536-439F-AD6F-9829F45844E2}" srcOrd="0" destOrd="0" presId="urn:microsoft.com/office/officeart/2005/8/layout/hierarchy3"/>
    <dgm:cxn modelId="{670D39B7-9A50-4235-82A4-3C2530068E28}" type="presOf" srcId="{9C9EDD4F-93B7-4D95-A34C-B67356D9A44A}" destId="{69C4BC2B-504E-43A2-9869-DAB7A2F4EFB8}" srcOrd="0" destOrd="0" presId="urn:microsoft.com/office/officeart/2005/8/layout/hierarchy3"/>
    <dgm:cxn modelId="{F8FEF935-F08B-46B1-AD45-AFBB7285F18F}" type="presParOf" srcId="{4982DC67-E891-4EE0-A57E-268103664062}" destId="{0AFACB71-5634-4D76-A2F6-7887F3D432C7}" srcOrd="0" destOrd="0" presId="urn:microsoft.com/office/officeart/2005/8/layout/hierarchy3"/>
    <dgm:cxn modelId="{02C40FB1-2711-4A4C-803B-00F32677D64E}" type="presParOf" srcId="{0AFACB71-5634-4D76-A2F6-7887F3D432C7}" destId="{EEC51E02-AE15-4FA7-B80F-6D019891636E}" srcOrd="0" destOrd="0" presId="urn:microsoft.com/office/officeart/2005/8/layout/hierarchy3"/>
    <dgm:cxn modelId="{36589FC6-80B2-41D6-9104-8ADE34E7B5AD}" type="presParOf" srcId="{EEC51E02-AE15-4FA7-B80F-6D019891636E}" destId="{DD21E48F-7D3A-4F13-8971-B080383F5C53}" srcOrd="0" destOrd="0" presId="urn:microsoft.com/office/officeart/2005/8/layout/hierarchy3"/>
    <dgm:cxn modelId="{F89223A9-D802-49C1-8481-D885DECE1F67}" type="presParOf" srcId="{EEC51E02-AE15-4FA7-B80F-6D019891636E}" destId="{C64C77F8-3DCA-4E19-8F2C-E00DE8CEFD73}" srcOrd="1" destOrd="0" presId="urn:microsoft.com/office/officeart/2005/8/layout/hierarchy3"/>
    <dgm:cxn modelId="{B58A48CF-D697-4E06-9E96-1C78DB9648BA}" type="presParOf" srcId="{0AFACB71-5634-4D76-A2F6-7887F3D432C7}" destId="{ABB90384-4224-4566-932B-F46D90996B12}" srcOrd="1" destOrd="0" presId="urn:microsoft.com/office/officeart/2005/8/layout/hierarchy3"/>
    <dgm:cxn modelId="{5F784A3B-EB37-4C9A-91DB-5CA07644679C}" type="presParOf" srcId="{ABB90384-4224-4566-932B-F46D90996B12}" destId="{3158B1BE-239F-433D-98BA-168564726D73}" srcOrd="0" destOrd="0" presId="urn:microsoft.com/office/officeart/2005/8/layout/hierarchy3"/>
    <dgm:cxn modelId="{93E0871C-DBA4-483E-B4BF-9FE4B288385C}" type="presParOf" srcId="{ABB90384-4224-4566-932B-F46D90996B12}" destId="{94D00802-D39C-46B9-B621-08250E4627DB}" srcOrd="1" destOrd="0" presId="urn:microsoft.com/office/officeart/2005/8/layout/hierarchy3"/>
    <dgm:cxn modelId="{64B90266-913F-49BF-9907-9FF8A1EC37BA}" type="presParOf" srcId="{ABB90384-4224-4566-932B-F46D90996B12}" destId="{EF112696-149F-4049-AE03-2BEF57D915BD}" srcOrd="2" destOrd="0" presId="urn:microsoft.com/office/officeart/2005/8/layout/hierarchy3"/>
    <dgm:cxn modelId="{0A59FDCA-6D9B-49C0-A1FA-85ADEF56FDFC}" type="presParOf" srcId="{ABB90384-4224-4566-932B-F46D90996B12}" destId="{D8B89504-A2D7-44CB-B0D8-C232BD4AFD19}" srcOrd="3" destOrd="0" presId="urn:microsoft.com/office/officeart/2005/8/layout/hierarchy3"/>
    <dgm:cxn modelId="{DAFEA99A-2136-4E1E-A89D-08E465618216}" type="presParOf" srcId="{4982DC67-E891-4EE0-A57E-268103664062}" destId="{2D44F3CC-F451-462F-A3CE-B818594FE06F}" srcOrd="1" destOrd="0" presId="urn:microsoft.com/office/officeart/2005/8/layout/hierarchy3"/>
    <dgm:cxn modelId="{975A482C-E13A-412E-A87A-1BCED4371123}" type="presParOf" srcId="{2D44F3CC-F451-462F-A3CE-B818594FE06F}" destId="{3C4ECD6F-5152-40C0-9F5D-9DC71BB18C1A}" srcOrd="0" destOrd="0" presId="urn:microsoft.com/office/officeart/2005/8/layout/hierarchy3"/>
    <dgm:cxn modelId="{4B98248C-B6B7-4D6E-8621-5A34A31AB59C}" type="presParOf" srcId="{3C4ECD6F-5152-40C0-9F5D-9DC71BB18C1A}" destId="{18FC5DDD-6AF9-4104-9050-2E53A9C2F617}" srcOrd="0" destOrd="0" presId="urn:microsoft.com/office/officeart/2005/8/layout/hierarchy3"/>
    <dgm:cxn modelId="{2DBF6184-2667-4CD1-956D-DDBC3FF3C0B8}" type="presParOf" srcId="{3C4ECD6F-5152-40C0-9F5D-9DC71BB18C1A}" destId="{E7FF5539-4B71-4CB0-812B-541D00726E02}" srcOrd="1" destOrd="0" presId="urn:microsoft.com/office/officeart/2005/8/layout/hierarchy3"/>
    <dgm:cxn modelId="{3CAF6247-0977-4792-A842-D9D1EAFE4A51}" type="presParOf" srcId="{2D44F3CC-F451-462F-A3CE-B818594FE06F}" destId="{4616BBB5-CDCD-4258-8241-5CE4593BF129}" srcOrd="1" destOrd="0" presId="urn:microsoft.com/office/officeart/2005/8/layout/hierarchy3"/>
    <dgm:cxn modelId="{8D3AC498-213A-4263-9AF4-9588188C2BEB}" type="presParOf" srcId="{4616BBB5-CDCD-4258-8241-5CE4593BF129}" destId="{69C4BC2B-504E-43A2-9869-DAB7A2F4EFB8}" srcOrd="0" destOrd="0" presId="urn:microsoft.com/office/officeart/2005/8/layout/hierarchy3"/>
    <dgm:cxn modelId="{69A4B1F8-1FEC-40A2-9065-636720F41D4A}" type="presParOf" srcId="{4616BBB5-CDCD-4258-8241-5CE4593BF129}" destId="{502B64F8-5536-439F-AD6F-9829F45844E2}" srcOrd="1" destOrd="0" presId="urn:microsoft.com/office/officeart/2005/8/layout/hierarchy3"/>
    <dgm:cxn modelId="{36B6FC59-359A-4AF0-82F5-E35AB7A37ED2}" type="presParOf" srcId="{4616BBB5-CDCD-4258-8241-5CE4593BF129}" destId="{36801BDD-C8AC-4148-B181-606666CC0038}" srcOrd="2" destOrd="0" presId="urn:microsoft.com/office/officeart/2005/8/layout/hierarchy3"/>
    <dgm:cxn modelId="{22E686AE-C9D0-4219-A097-89A56831A162}" type="presParOf" srcId="{4616BBB5-CDCD-4258-8241-5CE4593BF129}" destId="{8B15A4C5-D0F2-47E0-B92D-C011A9CEFBF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AE59F3-0C57-425B-B007-862C6C325956}" type="doc">
      <dgm:prSet loTypeId="urn:microsoft.com/office/officeart/2005/8/layout/hierarchy3" loCatId="hierarchy" qsTypeId="urn:microsoft.com/office/officeart/2005/8/quickstyle/simple1#13" qsCatId="simple" csTypeId="urn:microsoft.com/office/officeart/2005/8/colors/accent1_2#13" csCatId="accent1" phldr="1"/>
      <dgm:spPr/>
      <dgm:t>
        <a:bodyPr/>
        <a:lstStyle/>
        <a:p>
          <a:endParaRPr lang="es-ES"/>
        </a:p>
      </dgm:t>
    </dgm:pt>
    <dgm:pt modelId="{710FDF30-75CC-4003-A462-8F0AB2F8F703}">
      <dgm:prSet phldrT="[Texto]"/>
      <dgm:spPr/>
      <dgm:t>
        <a:bodyPr/>
        <a:lstStyle/>
        <a:p>
          <a:r>
            <a:rPr lang="es-ES" dirty="0" smtClean="0"/>
            <a:t>Prueba tamiz  HBsAg </a:t>
          </a:r>
          <a:endParaRPr lang="es-ES" dirty="0"/>
        </a:p>
      </dgm:t>
    </dgm:pt>
    <dgm:pt modelId="{7BEAB8A1-BE0E-4BF7-A64D-25D5F122940B}" type="parTrans" cxnId="{F3B51684-83A8-4381-A4D8-5ECCD38943E1}">
      <dgm:prSet/>
      <dgm:spPr/>
      <dgm:t>
        <a:bodyPr/>
        <a:lstStyle/>
        <a:p>
          <a:endParaRPr lang="es-ES"/>
        </a:p>
      </dgm:t>
    </dgm:pt>
    <dgm:pt modelId="{C42A3208-72A4-4A26-BAED-72A7818D979B}" type="sibTrans" cxnId="{F3B51684-83A8-4381-A4D8-5ECCD38943E1}">
      <dgm:prSet/>
      <dgm:spPr/>
      <dgm:t>
        <a:bodyPr/>
        <a:lstStyle/>
        <a:p>
          <a:endParaRPr lang="es-ES"/>
        </a:p>
      </dgm:t>
    </dgm:pt>
    <dgm:pt modelId="{A5B4134B-1E80-40C8-8A19-BDC1ED37470F}">
      <dgm:prSet phldrT="[Texto]" custT="1"/>
      <dgm:spPr/>
      <dgm:t>
        <a:bodyPr/>
        <a:lstStyle/>
        <a:p>
          <a:r>
            <a:rPr lang="es-ES" sz="2800" dirty="0" smtClean="0"/>
            <a:t>Reactiva</a:t>
          </a:r>
          <a:endParaRPr lang="es-ES" sz="2800" dirty="0"/>
        </a:p>
      </dgm:t>
    </dgm:pt>
    <dgm:pt modelId="{669199D3-3554-490B-8A17-8CEEF2D7BF1B}" type="parTrans" cxnId="{CBA98E52-CBF2-4256-A0B5-12394FD45EDA}">
      <dgm:prSet/>
      <dgm:spPr/>
      <dgm:t>
        <a:bodyPr/>
        <a:lstStyle/>
        <a:p>
          <a:endParaRPr lang="es-ES"/>
        </a:p>
      </dgm:t>
    </dgm:pt>
    <dgm:pt modelId="{405B55F1-16E1-4B0E-B9E2-2D4526D9E8BA}" type="sibTrans" cxnId="{CBA98E52-CBF2-4256-A0B5-12394FD45EDA}">
      <dgm:prSet/>
      <dgm:spPr/>
      <dgm:t>
        <a:bodyPr/>
        <a:lstStyle/>
        <a:p>
          <a:endParaRPr lang="es-ES"/>
        </a:p>
      </dgm:t>
    </dgm:pt>
    <dgm:pt modelId="{4143CBE9-7FA3-4E94-98C5-F355ECBE4D50}">
      <dgm:prSet phldrT="[Texto]"/>
      <dgm:spPr/>
      <dgm:t>
        <a:bodyPr/>
        <a:lstStyle/>
        <a:p>
          <a:r>
            <a:rPr lang="es-ES" dirty="0" smtClean="0"/>
            <a:t>Prueba anti- HBc</a:t>
          </a:r>
        </a:p>
        <a:p>
          <a:r>
            <a:rPr lang="es-ES" dirty="0" smtClean="0"/>
            <a:t>(</a:t>
          </a:r>
          <a:r>
            <a:rPr lang="es-ES" dirty="0" err="1" smtClean="0"/>
            <a:t>IgM</a:t>
          </a:r>
          <a:r>
            <a:rPr lang="es-ES" dirty="0" smtClean="0"/>
            <a:t>)</a:t>
          </a:r>
          <a:endParaRPr lang="es-ES" dirty="0"/>
        </a:p>
      </dgm:t>
    </dgm:pt>
    <dgm:pt modelId="{A300596A-616C-4F08-AF6B-C2682AB2E74B}" type="parTrans" cxnId="{025511E4-41AB-4A32-BA0E-E490FF90C642}">
      <dgm:prSet/>
      <dgm:spPr/>
      <dgm:t>
        <a:bodyPr/>
        <a:lstStyle/>
        <a:p>
          <a:endParaRPr lang="es-ES"/>
        </a:p>
      </dgm:t>
    </dgm:pt>
    <dgm:pt modelId="{DE533759-B9A5-4EAF-A65E-985406E415F7}" type="sibTrans" cxnId="{025511E4-41AB-4A32-BA0E-E490FF90C642}">
      <dgm:prSet/>
      <dgm:spPr/>
      <dgm:t>
        <a:bodyPr/>
        <a:lstStyle/>
        <a:p>
          <a:endParaRPr lang="es-ES"/>
        </a:p>
      </dgm:t>
    </dgm:pt>
    <dgm:pt modelId="{BF8FC40C-86A2-420B-8F0D-919C55083BB2}">
      <dgm:prSet phldrT="[Texto]" custT="1"/>
      <dgm:spPr/>
      <dgm:t>
        <a:bodyPr/>
        <a:lstStyle/>
        <a:p>
          <a:r>
            <a:rPr lang="es-ES" sz="2800" dirty="0" smtClean="0"/>
            <a:t>No reactiva</a:t>
          </a:r>
          <a:endParaRPr lang="es-ES" sz="2800" dirty="0"/>
        </a:p>
      </dgm:t>
    </dgm:pt>
    <dgm:pt modelId="{1545F242-0213-4DCB-82F1-88FF314C2A32}" type="parTrans" cxnId="{363C3D29-43A5-4905-BABC-20A86C1F1DC4}">
      <dgm:prSet/>
      <dgm:spPr/>
      <dgm:t>
        <a:bodyPr/>
        <a:lstStyle/>
        <a:p>
          <a:endParaRPr lang="es-ES"/>
        </a:p>
      </dgm:t>
    </dgm:pt>
    <dgm:pt modelId="{497F910F-6DBF-4889-936D-59FE7A51A7E3}" type="sibTrans" cxnId="{363C3D29-43A5-4905-BABC-20A86C1F1DC4}">
      <dgm:prSet/>
      <dgm:spPr/>
      <dgm:t>
        <a:bodyPr/>
        <a:lstStyle/>
        <a:p>
          <a:endParaRPr lang="es-ES"/>
        </a:p>
      </dgm:t>
    </dgm:pt>
    <dgm:pt modelId="{6375A9D3-ED69-4292-A002-B597A89DA177}" type="pres">
      <dgm:prSet presAssocID="{FFAE59F3-0C57-425B-B007-862C6C3259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684993A-A719-4B57-960B-75EC7E4DEE83}" type="pres">
      <dgm:prSet presAssocID="{710FDF30-75CC-4003-A462-8F0AB2F8F703}" presName="root" presStyleCnt="0"/>
      <dgm:spPr/>
    </dgm:pt>
    <dgm:pt modelId="{04F431B8-8320-4DAB-AEED-907B2E7F95C4}" type="pres">
      <dgm:prSet presAssocID="{710FDF30-75CC-4003-A462-8F0AB2F8F703}" presName="rootComposite" presStyleCnt="0"/>
      <dgm:spPr/>
    </dgm:pt>
    <dgm:pt modelId="{59B1A779-4458-4229-A1EA-CAD9EB3AC70D}" type="pres">
      <dgm:prSet presAssocID="{710FDF30-75CC-4003-A462-8F0AB2F8F703}" presName="rootText" presStyleLbl="node1" presStyleIdx="0" presStyleCnt="2" custScaleY="106608" custLinFactNeighborX="5247" custLinFactNeighborY="7966"/>
      <dgm:spPr/>
      <dgm:t>
        <a:bodyPr/>
        <a:lstStyle/>
        <a:p>
          <a:endParaRPr lang="es-ES"/>
        </a:p>
      </dgm:t>
    </dgm:pt>
    <dgm:pt modelId="{CAD6F08F-CF3D-4753-9A0C-1D81DB99D99C}" type="pres">
      <dgm:prSet presAssocID="{710FDF30-75CC-4003-A462-8F0AB2F8F703}" presName="rootConnector" presStyleLbl="node1" presStyleIdx="0" presStyleCnt="2"/>
      <dgm:spPr/>
      <dgm:t>
        <a:bodyPr/>
        <a:lstStyle/>
        <a:p>
          <a:endParaRPr lang="es-ES"/>
        </a:p>
      </dgm:t>
    </dgm:pt>
    <dgm:pt modelId="{2A4BE608-B165-4B21-BD3F-EE9460A44EEA}" type="pres">
      <dgm:prSet presAssocID="{710FDF30-75CC-4003-A462-8F0AB2F8F703}" presName="childShape" presStyleCnt="0"/>
      <dgm:spPr/>
    </dgm:pt>
    <dgm:pt modelId="{FA9C7B87-B2C9-4DF2-978C-B9896907C706}" type="pres">
      <dgm:prSet presAssocID="{669199D3-3554-490B-8A17-8CEEF2D7BF1B}" presName="Name13" presStyleLbl="parChTrans1D2" presStyleIdx="0" presStyleCnt="2"/>
      <dgm:spPr/>
      <dgm:t>
        <a:bodyPr/>
        <a:lstStyle/>
        <a:p>
          <a:endParaRPr lang="es-ES"/>
        </a:p>
      </dgm:t>
    </dgm:pt>
    <dgm:pt modelId="{47BA9DA7-D965-4F3B-B508-862DD053EC01}" type="pres">
      <dgm:prSet presAssocID="{A5B4134B-1E80-40C8-8A19-BDC1ED37470F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3C9FD8-3DA9-4B67-A0BA-42A73BDCF35E}" type="pres">
      <dgm:prSet presAssocID="{4143CBE9-7FA3-4E94-98C5-F355ECBE4D50}" presName="root" presStyleCnt="0"/>
      <dgm:spPr/>
    </dgm:pt>
    <dgm:pt modelId="{DE9419CF-90C4-4492-ADF2-8B50FD0D4222}" type="pres">
      <dgm:prSet presAssocID="{4143CBE9-7FA3-4E94-98C5-F355ECBE4D50}" presName="rootComposite" presStyleCnt="0"/>
      <dgm:spPr/>
    </dgm:pt>
    <dgm:pt modelId="{15C6593D-D05A-47F5-9BDB-E68A477D4B8F}" type="pres">
      <dgm:prSet presAssocID="{4143CBE9-7FA3-4E94-98C5-F355ECBE4D50}" presName="rootText" presStyleLbl="node1" presStyleIdx="1" presStyleCnt="2" custLinFactNeighborX="-8983" custLinFactNeighborY="13240"/>
      <dgm:spPr/>
      <dgm:t>
        <a:bodyPr/>
        <a:lstStyle/>
        <a:p>
          <a:endParaRPr lang="es-ES"/>
        </a:p>
      </dgm:t>
    </dgm:pt>
    <dgm:pt modelId="{18E41D64-AD90-49F6-B8AB-17F636D4ECD6}" type="pres">
      <dgm:prSet presAssocID="{4143CBE9-7FA3-4E94-98C5-F355ECBE4D50}" presName="rootConnector" presStyleLbl="node1" presStyleIdx="1" presStyleCnt="2"/>
      <dgm:spPr/>
      <dgm:t>
        <a:bodyPr/>
        <a:lstStyle/>
        <a:p>
          <a:endParaRPr lang="es-ES"/>
        </a:p>
      </dgm:t>
    </dgm:pt>
    <dgm:pt modelId="{88705AE9-D2CA-491C-B8E5-60A51D9BF26F}" type="pres">
      <dgm:prSet presAssocID="{4143CBE9-7FA3-4E94-98C5-F355ECBE4D50}" presName="childShape" presStyleCnt="0"/>
      <dgm:spPr/>
    </dgm:pt>
    <dgm:pt modelId="{4D96B364-3369-463D-8104-A4BB740F8E52}" type="pres">
      <dgm:prSet presAssocID="{1545F242-0213-4DCB-82F1-88FF314C2A32}" presName="Name13" presStyleLbl="parChTrans1D2" presStyleIdx="1" presStyleCnt="2"/>
      <dgm:spPr/>
      <dgm:t>
        <a:bodyPr/>
        <a:lstStyle/>
        <a:p>
          <a:endParaRPr lang="es-ES"/>
        </a:p>
      </dgm:t>
    </dgm:pt>
    <dgm:pt modelId="{EF4B2B9D-CB71-4517-950F-E29DA6454E1F}" type="pres">
      <dgm:prSet presAssocID="{BF8FC40C-86A2-420B-8F0D-919C55083BB2}" presName="childText" presStyleLbl="bgAcc1" presStyleIdx="1" presStyleCnt="2" custLinFactNeighborX="-16448" custLinFactNeighborY="95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5511E4-41AB-4A32-BA0E-E490FF90C642}" srcId="{FFAE59F3-0C57-425B-B007-862C6C325956}" destId="{4143CBE9-7FA3-4E94-98C5-F355ECBE4D50}" srcOrd="1" destOrd="0" parTransId="{A300596A-616C-4F08-AF6B-C2682AB2E74B}" sibTransId="{DE533759-B9A5-4EAF-A65E-985406E415F7}"/>
    <dgm:cxn modelId="{5821B451-559C-4A49-8054-2DBA5BCFCC3D}" type="presOf" srcId="{1545F242-0213-4DCB-82F1-88FF314C2A32}" destId="{4D96B364-3369-463D-8104-A4BB740F8E52}" srcOrd="0" destOrd="0" presId="urn:microsoft.com/office/officeart/2005/8/layout/hierarchy3"/>
    <dgm:cxn modelId="{CBA98E52-CBF2-4256-A0B5-12394FD45EDA}" srcId="{710FDF30-75CC-4003-A462-8F0AB2F8F703}" destId="{A5B4134B-1E80-40C8-8A19-BDC1ED37470F}" srcOrd="0" destOrd="0" parTransId="{669199D3-3554-490B-8A17-8CEEF2D7BF1B}" sibTransId="{405B55F1-16E1-4B0E-B9E2-2D4526D9E8BA}"/>
    <dgm:cxn modelId="{E6062082-2221-4A8B-8771-4E9E520940EE}" type="presOf" srcId="{710FDF30-75CC-4003-A462-8F0AB2F8F703}" destId="{CAD6F08F-CF3D-4753-9A0C-1D81DB99D99C}" srcOrd="1" destOrd="0" presId="urn:microsoft.com/office/officeart/2005/8/layout/hierarchy3"/>
    <dgm:cxn modelId="{97E27277-BE7F-4FC6-AF30-5A8FBDB4CEBB}" type="presOf" srcId="{669199D3-3554-490B-8A17-8CEEF2D7BF1B}" destId="{FA9C7B87-B2C9-4DF2-978C-B9896907C706}" srcOrd="0" destOrd="0" presId="urn:microsoft.com/office/officeart/2005/8/layout/hierarchy3"/>
    <dgm:cxn modelId="{639025DE-B4F3-4AD1-AD8F-BF1BB02C409D}" type="presOf" srcId="{710FDF30-75CC-4003-A462-8F0AB2F8F703}" destId="{59B1A779-4458-4229-A1EA-CAD9EB3AC70D}" srcOrd="0" destOrd="0" presId="urn:microsoft.com/office/officeart/2005/8/layout/hierarchy3"/>
    <dgm:cxn modelId="{3E95DD92-3BC6-438C-9DC6-9465A7E3D2C2}" type="presOf" srcId="{A5B4134B-1E80-40C8-8A19-BDC1ED37470F}" destId="{47BA9DA7-D965-4F3B-B508-862DD053EC01}" srcOrd="0" destOrd="0" presId="urn:microsoft.com/office/officeart/2005/8/layout/hierarchy3"/>
    <dgm:cxn modelId="{B8D5B25D-CD06-4FBF-BEF0-B8ADB76F67A6}" type="presOf" srcId="{FFAE59F3-0C57-425B-B007-862C6C325956}" destId="{6375A9D3-ED69-4292-A002-B597A89DA177}" srcOrd="0" destOrd="0" presId="urn:microsoft.com/office/officeart/2005/8/layout/hierarchy3"/>
    <dgm:cxn modelId="{C0BE6387-5630-48AC-8B6F-82162884FDB8}" type="presOf" srcId="{4143CBE9-7FA3-4E94-98C5-F355ECBE4D50}" destId="{15C6593D-D05A-47F5-9BDB-E68A477D4B8F}" srcOrd="0" destOrd="0" presId="urn:microsoft.com/office/officeart/2005/8/layout/hierarchy3"/>
    <dgm:cxn modelId="{61AC500E-28BE-4239-8B54-A798B9F06A73}" type="presOf" srcId="{4143CBE9-7FA3-4E94-98C5-F355ECBE4D50}" destId="{18E41D64-AD90-49F6-B8AB-17F636D4ECD6}" srcOrd="1" destOrd="0" presId="urn:microsoft.com/office/officeart/2005/8/layout/hierarchy3"/>
    <dgm:cxn modelId="{363C3D29-43A5-4905-BABC-20A86C1F1DC4}" srcId="{4143CBE9-7FA3-4E94-98C5-F355ECBE4D50}" destId="{BF8FC40C-86A2-420B-8F0D-919C55083BB2}" srcOrd="0" destOrd="0" parTransId="{1545F242-0213-4DCB-82F1-88FF314C2A32}" sibTransId="{497F910F-6DBF-4889-936D-59FE7A51A7E3}"/>
    <dgm:cxn modelId="{F3B51684-83A8-4381-A4D8-5ECCD38943E1}" srcId="{FFAE59F3-0C57-425B-B007-862C6C325956}" destId="{710FDF30-75CC-4003-A462-8F0AB2F8F703}" srcOrd="0" destOrd="0" parTransId="{7BEAB8A1-BE0E-4BF7-A64D-25D5F122940B}" sibTransId="{C42A3208-72A4-4A26-BAED-72A7818D979B}"/>
    <dgm:cxn modelId="{5E43BD29-509C-44B8-8B19-8104374D8F22}" type="presOf" srcId="{BF8FC40C-86A2-420B-8F0D-919C55083BB2}" destId="{EF4B2B9D-CB71-4517-950F-E29DA6454E1F}" srcOrd="0" destOrd="0" presId="urn:microsoft.com/office/officeart/2005/8/layout/hierarchy3"/>
    <dgm:cxn modelId="{3B1EF415-CCD8-40D7-954E-C1D095DDA250}" type="presParOf" srcId="{6375A9D3-ED69-4292-A002-B597A89DA177}" destId="{0684993A-A719-4B57-960B-75EC7E4DEE83}" srcOrd="0" destOrd="0" presId="urn:microsoft.com/office/officeart/2005/8/layout/hierarchy3"/>
    <dgm:cxn modelId="{16217479-0BD7-4BE1-A773-03DFD65A1416}" type="presParOf" srcId="{0684993A-A719-4B57-960B-75EC7E4DEE83}" destId="{04F431B8-8320-4DAB-AEED-907B2E7F95C4}" srcOrd="0" destOrd="0" presId="urn:microsoft.com/office/officeart/2005/8/layout/hierarchy3"/>
    <dgm:cxn modelId="{70749D9C-00C2-49A2-9D4D-35840F6A6B51}" type="presParOf" srcId="{04F431B8-8320-4DAB-AEED-907B2E7F95C4}" destId="{59B1A779-4458-4229-A1EA-CAD9EB3AC70D}" srcOrd="0" destOrd="0" presId="urn:microsoft.com/office/officeart/2005/8/layout/hierarchy3"/>
    <dgm:cxn modelId="{C7A95D48-9849-4E7A-A7CE-7DDE083395B6}" type="presParOf" srcId="{04F431B8-8320-4DAB-AEED-907B2E7F95C4}" destId="{CAD6F08F-CF3D-4753-9A0C-1D81DB99D99C}" srcOrd="1" destOrd="0" presId="urn:microsoft.com/office/officeart/2005/8/layout/hierarchy3"/>
    <dgm:cxn modelId="{9797B715-AC06-4013-9065-D67F1E8CC0D7}" type="presParOf" srcId="{0684993A-A719-4B57-960B-75EC7E4DEE83}" destId="{2A4BE608-B165-4B21-BD3F-EE9460A44EEA}" srcOrd="1" destOrd="0" presId="urn:microsoft.com/office/officeart/2005/8/layout/hierarchy3"/>
    <dgm:cxn modelId="{835291F3-BC1D-499C-B8B8-A1951872C58B}" type="presParOf" srcId="{2A4BE608-B165-4B21-BD3F-EE9460A44EEA}" destId="{FA9C7B87-B2C9-4DF2-978C-B9896907C706}" srcOrd="0" destOrd="0" presId="urn:microsoft.com/office/officeart/2005/8/layout/hierarchy3"/>
    <dgm:cxn modelId="{66688138-D334-4305-B4E6-107A172CC76F}" type="presParOf" srcId="{2A4BE608-B165-4B21-BD3F-EE9460A44EEA}" destId="{47BA9DA7-D965-4F3B-B508-862DD053EC01}" srcOrd="1" destOrd="0" presId="urn:microsoft.com/office/officeart/2005/8/layout/hierarchy3"/>
    <dgm:cxn modelId="{65761AA0-B432-474D-B502-4DC9FFCE0BBC}" type="presParOf" srcId="{6375A9D3-ED69-4292-A002-B597A89DA177}" destId="{8F3C9FD8-3DA9-4B67-A0BA-42A73BDCF35E}" srcOrd="1" destOrd="0" presId="urn:microsoft.com/office/officeart/2005/8/layout/hierarchy3"/>
    <dgm:cxn modelId="{76CCB120-B5DA-4C9F-AC7F-4B7BFFBE1D48}" type="presParOf" srcId="{8F3C9FD8-3DA9-4B67-A0BA-42A73BDCF35E}" destId="{DE9419CF-90C4-4492-ADF2-8B50FD0D4222}" srcOrd="0" destOrd="0" presId="urn:microsoft.com/office/officeart/2005/8/layout/hierarchy3"/>
    <dgm:cxn modelId="{3854CC22-ACE4-4534-BFBC-E4969F7CA35E}" type="presParOf" srcId="{DE9419CF-90C4-4492-ADF2-8B50FD0D4222}" destId="{15C6593D-D05A-47F5-9BDB-E68A477D4B8F}" srcOrd="0" destOrd="0" presId="urn:microsoft.com/office/officeart/2005/8/layout/hierarchy3"/>
    <dgm:cxn modelId="{9D70E3A3-083C-4F2C-B385-DC9C8A17AD28}" type="presParOf" srcId="{DE9419CF-90C4-4492-ADF2-8B50FD0D4222}" destId="{18E41D64-AD90-49F6-B8AB-17F636D4ECD6}" srcOrd="1" destOrd="0" presId="urn:microsoft.com/office/officeart/2005/8/layout/hierarchy3"/>
    <dgm:cxn modelId="{528933F5-0082-4630-9B3A-253D5207369D}" type="presParOf" srcId="{8F3C9FD8-3DA9-4B67-A0BA-42A73BDCF35E}" destId="{88705AE9-D2CA-491C-B8E5-60A51D9BF26F}" srcOrd="1" destOrd="0" presId="urn:microsoft.com/office/officeart/2005/8/layout/hierarchy3"/>
    <dgm:cxn modelId="{E553167A-AEAD-4C1D-9AE0-5DDC1056E28E}" type="presParOf" srcId="{88705AE9-D2CA-491C-B8E5-60A51D9BF26F}" destId="{4D96B364-3369-463D-8104-A4BB740F8E52}" srcOrd="0" destOrd="0" presId="urn:microsoft.com/office/officeart/2005/8/layout/hierarchy3"/>
    <dgm:cxn modelId="{D61B9953-4B61-449A-AE13-300130CCFF3A}" type="presParOf" srcId="{88705AE9-D2CA-491C-B8E5-60A51D9BF26F}" destId="{EF4B2B9D-CB71-4517-950F-E29DA6454E1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AE59F3-0C57-425B-B007-862C6C325956}" type="doc">
      <dgm:prSet loTypeId="urn:microsoft.com/office/officeart/2005/8/layout/hierarchy3" loCatId="hierarchy" qsTypeId="urn:microsoft.com/office/officeart/2005/8/quickstyle/simple1#13" qsCatId="simple" csTypeId="urn:microsoft.com/office/officeart/2005/8/colors/accent1_2#13" csCatId="accent1" phldr="1"/>
      <dgm:spPr/>
      <dgm:t>
        <a:bodyPr/>
        <a:lstStyle/>
        <a:p>
          <a:endParaRPr lang="es-ES"/>
        </a:p>
      </dgm:t>
    </dgm:pt>
    <dgm:pt modelId="{710FDF30-75CC-4003-A462-8F0AB2F8F703}">
      <dgm:prSet phldrT="[Texto]"/>
      <dgm:spPr/>
      <dgm:t>
        <a:bodyPr/>
        <a:lstStyle/>
        <a:p>
          <a:r>
            <a:rPr lang="es-ES" dirty="0" smtClean="0"/>
            <a:t>Prueba tamiz  HBsAg </a:t>
          </a:r>
          <a:endParaRPr lang="es-ES" dirty="0"/>
        </a:p>
      </dgm:t>
    </dgm:pt>
    <dgm:pt modelId="{7BEAB8A1-BE0E-4BF7-A64D-25D5F122940B}" type="parTrans" cxnId="{F3B51684-83A8-4381-A4D8-5ECCD38943E1}">
      <dgm:prSet/>
      <dgm:spPr/>
      <dgm:t>
        <a:bodyPr/>
        <a:lstStyle/>
        <a:p>
          <a:endParaRPr lang="es-ES"/>
        </a:p>
      </dgm:t>
    </dgm:pt>
    <dgm:pt modelId="{C42A3208-72A4-4A26-BAED-72A7818D979B}" type="sibTrans" cxnId="{F3B51684-83A8-4381-A4D8-5ECCD38943E1}">
      <dgm:prSet/>
      <dgm:spPr/>
      <dgm:t>
        <a:bodyPr/>
        <a:lstStyle/>
        <a:p>
          <a:endParaRPr lang="es-ES"/>
        </a:p>
      </dgm:t>
    </dgm:pt>
    <dgm:pt modelId="{A5B4134B-1E80-40C8-8A19-BDC1ED37470F}">
      <dgm:prSet phldrT="[Texto]" custT="1"/>
      <dgm:spPr/>
      <dgm:t>
        <a:bodyPr/>
        <a:lstStyle/>
        <a:p>
          <a:r>
            <a:rPr lang="es-ES" sz="2800" dirty="0" smtClean="0"/>
            <a:t>No Reactiva</a:t>
          </a:r>
          <a:endParaRPr lang="es-ES" sz="2800" dirty="0"/>
        </a:p>
      </dgm:t>
    </dgm:pt>
    <dgm:pt modelId="{669199D3-3554-490B-8A17-8CEEF2D7BF1B}" type="parTrans" cxnId="{CBA98E52-CBF2-4256-A0B5-12394FD45EDA}">
      <dgm:prSet/>
      <dgm:spPr/>
      <dgm:t>
        <a:bodyPr/>
        <a:lstStyle/>
        <a:p>
          <a:endParaRPr lang="es-ES"/>
        </a:p>
      </dgm:t>
    </dgm:pt>
    <dgm:pt modelId="{405B55F1-16E1-4B0E-B9E2-2D4526D9E8BA}" type="sibTrans" cxnId="{CBA98E52-CBF2-4256-A0B5-12394FD45EDA}">
      <dgm:prSet/>
      <dgm:spPr/>
      <dgm:t>
        <a:bodyPr/>
        <a:lstStyle/>
        <a:p>
          <a:endParaRPr lang="es-ES"/>
        </a:p>
      </dgm:t>
    </dgm:pt>
    <dgm:pt modelId="{4143CBE9-7FA3-4E94-98C5-F355ECBE4D50}">
      <dgm:prSet phldrT="[Texto]"/>
      <dgm:spPr/>
      <dgm:t>
        <a:bodyPr/>
        <a:lstStyle/>
        <a:p>
          <a:r>
            <a:rPr lang="es-ES" dirty="0" smtClean="0"/>
            <a:t>Prueba anti- HBc</a:t>
          </a:r>
        </a:p>
        <a:p>
          <a:r>
            <a:rPr lang="es-ES" dirty="0" smtClean="0"/>
            <a:t>(Total)</a:t>
          </a:r>
          <a:endParaRPr lang="es-ES" dirty="0"/>
        </a:p>
      </dgm:t>
    </dgm:pt>
    <dgm:pt modelId="{A300596A-616C-4F08-AF6B-C2682AB2E74B}" type="parTrans" cxnId="{025511E4-41AB-4A32-BA0E-E490FF90C642}">
      <dgm:prSet/>
      <dgm:spPr/>
      <dgm:t>
        <a:bodyPr/>
        <a:lstStyle/>
        <a:p>
          <a:endParaRPr lang="es-ES"/>
        </a:p>
      </dgm:t>
    </dgm:pt>
    <dgm:pt modelId="{DE533759-B9A5-4EAF-A65E-985406E415F7}" type="sibTrans" cxnId="{025511E4-41AB-4A32-BA0E-E490FF90C642}">
      <dgm:prSet/>
      <dgm:spPr/>
      <dgm:t>
        <a:bodyPr/>
        <a:lstStyle/>
        <a:p>
          <a:endParaRPr lang="es-ES"/>
        </a:p>
      </dgm:t>
    </dgm:pt>
    <dgm:pt modelId="{BF8FC40C-86A2-420B-8F0D-919C55083BB2}">
      <dgm:prSet phldrT="[Texto]" custT="1"/>
      <dgm:spPr/>
      <dgm:t>
        <a:bodyPr/>
        <a:lstStyle/>
        <a:p>
          <a:r>
            <a:rPr lang="es-ES" sz="2800" dirty="0" smtClean="0"/>
            <a:t>Reactiva</a:t>
          </a:r>
          <a:endParaRPr lang="es-ES" sz="2800" dirty="0"/>
        </a:p>
      </dgm:t>
    </dgm:pt>
    <dgm:pt modelId="{1545F242-0213-4DCB-82F1-88FF314C2A32}" type="parTrans" cxnId="{363C3D29-43A5-4905-BABC-20A86C1F1DC4}">
      <dgm:prSet/>
      <dgm:spPr/>
      <dgm:t>
        <a:bodyPr/>
        <a:lstStyle/>
        <a:p>
          <a:endParaRPr lang="es-ES"/>
        </a:p>
      </dgm:t>
    </dgm:pt>
    <dgm:pt modelId="{497F910F-6DBF-4889-936D-59FE7A51A7E3}" type="sibTrans" cxnId="{363C3D29-43A5-4905-BABC-20A86C1F1DC4}">
      <dgm:prSet/>
      <dgm:spPr/>
      <dgm:t>
        <a:bodyPr/>
        <a:lstStyle/>
        <a:p>
          <a:endParaRPr lang="es-ES"/>
        </a:p>
      </dgm:t>
    </dgm:pt>
    <dgm:pt modelId="{6375A9D3-ED69-4292-A002-B597A89DA177}" type="pres">
      <dgm:prSet presAssocID="{FFAE59F3-0C57-425B-B007-862C6C3259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684993A-A719-4B57-960B-75EC7E4DEE83}" type="pres">
      <dgm:prSet presAssocID="{710FDF30-75CC-4003-A462-8F0AB2F8F703}" presName="root" presStyleCnt="0"/>
      <dgm:spPr/>
    </dgm:pt>
    <dgm:pt modelId="{04F431B8-8320-4DAB-AEED-907B2E7F95C4}" type="pres">
      <dgm:prSet presAssocID="{710FDF30-75CC-4003-A462-8F0AB2F8F703}" presName="rootComposite" presStyleCnt="0"/>
      <dgm:spPr/>
    </dgm:pt>
    <dgm:pt modelId="{59B1A779-4458-4229-A1EA-CAD9EB3AC70D}" type="pres">
      <dgm:prSet presAssocID="{710FDF30-75CC-4003-A462-8F0AB2F8F703}" presName="rootText" presStyleLbl="node1" presStyleIdx="0" presStyleCnt="2" custScaleY="106608" custLinFactNeighborX="5247" custLinFactNeighborY="7966"/>
      <dgm:spPr/>
      <dgm:t>
        <a:bodyPr/>
        <a:lstStyle/>
        <a:p>
          <a:endParaRPr lang="es-ES"/>
        </a:p>
      </dgm:t>
    </dgm:pt>
    <dgm:pt modelId="{CAD6F08F-CF3D-4753-9A0C-1D81DB99D99C}" type="pres">
      <dgm:prSet presAssocID="{710FDF30-75CC-4003-A462-8F0AB2F8F703}" presName="rootConnector" presStyleLbl="node1" presStyleIdx="0" presStyleCnt="2"/>
      <dgm:spPr/>
      <dgm:t>
        <a:bodyPr/>
        <a:lstStyle/>
        <a:p>
          <a:endParaRPr lang="es-ES"/>
        </a:p>
      </dgm:t>
    </dgm:pt>
    <dgm:pt modelId="{2A4BE608-B165-4B21-BD3F-EE9460A44EEA}" type="pres">
      <dgm:prSet presAssocID="{710FDF30-75CC-4003-A462-8F0AB2F8F703}" presName="childShape" presStyleCnt="0"/>
      <dgm:spPr/>
    </dgm:pt>
    <dgm:pt modelId="{FA9C7B87-B2C9-4DF2-978C-B9896907C706}" type="pres">
      <dgm:prSet presAssocID="{669199D3-3554-490B-8A17-8CEEF2D7BF1B}" presName="Name13" presStyleLbl="parChTrans1D2" presStyleIdx="0" presStyleCnt="2"/>
      <dgm:spPr/>
      <dgm:t>
        <a:bodyPr/>
        <a:lstStyle/>
        <a:p>
          <a:endParaRPr lang="es-ES"/>
        </a:p>
      </dgm:t>
    </dgm:pt>
    <dgm:pt modelId="{47BA9DA7-D965-4F3B-B508-862DD053EC01}" type="pres">
      <dgm:prSet presAssocID="{A5B4134B-1E80-40C8-8A19-BDC1ED37470F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3C9FD8-3DA9-4B67-A0BA-42A73BDCF35E}" type="pres">
      <dgm:prSet presAssocID="{4143CBE9-7FA3-4E94-98C5-F355ECBE4D50}" presName="root" presStyleCnt="0"/>
      <dgm:spPr/>
    </dgm:pt>
    <dgm:pt modelId="{DE9419CF-90C4-4492-ADF2-8B50FD0D4222}" type="pres">
      <dgm:prSet presAssocID="{4143CBE9-7FA3-4E94-98C5-F355ECBE4D50}" presName="rootComposite" presStyleCnt="0"/>
      <dgm:spPr/>
    </dgm:pt>
    <dgm:pt modelId="{15C6593D-D05A-47F5-9BDB-E68A477D4B8F}" type="pres">
      <dgm:prSet presAssocID="{4143CBE9-7FA3-4E94-98C5-F355ECBE4D50}" presName="rootText" presStyleLbl="node1" presStyleIdx="1" presStyleCnt="2" custLinFactNeighborX="-8983" custLinFactNeighborY="13240"/>
      <dgm:spPr/>
      <dgm:t>
        <a:bodyPr/>
        <a:lstStyle/>
        <a:p>
          <a:endParaRPr lang="es-ES"/>
        </a:p>
      </dgm:t>
    </dgm:pt>
    <dgm:pt modelId="{18E41D64-AD90-49F6-B8AB-17F636D4ECD6}" type="pres">
      <dgm:prSet presAssocID="{4143CBE9-7FA3-4E94-98C5-F355ECBE4D50}" presName="rootConnector" presStyleLbl="node1" presStyleIdx="1" presStyleCnt="2"/>
      <dgm:spPr/>
      <dgm:t>
        <a:bodyPr/>
        <a:lstStyle/>
        <a:p>
          <a:endParaRPr lang="es-ES"/>
        </a:p>
      </dgm:t>
    </dgm:pt>
    <dgm:pt modelId="{88705AE9-D2CA-491C-B8E5-60A51D9BF26F}" type="pres">
      <dgm:prSet presAssocID="{4143CBE9-7FA3-4E94-98C5-F355ECBE4D50}" presName="childShape" presStyleCnt="0"/>
      <dgm:spPr/>
    </dgm:pt>
    <dgm:pt modelId="{4D96B364-3369-463D-8104-A4BB740F8E52}" type="pres">
      <dgm:prSet presAssocID="{1545F242-0213-4DCB-82F1-88FF314C2A32}" presName="Name13" presStyleLbl="parChTrans1D2" presStyleIdx="1" presStyleCnt="2"/>
      <dgm:spPr/>
      <dgm:t>
        <a:bodyPr/>
        <a:lstStyle/>
        <a:p>
          <a:endParaRPr lang="es-ES"/>
        </a:p>
      </dgm:t>
    </dgm:pt>
    <dgm:pt modelId="{EF4B2B9D-CB71-4517-950F-E29DA6454E1F}" type="pres">
      <dgm:prSet presAssocID="{BF8FC40C-86A2-420B-8F0D-919C55083BB2}" presName="childText" presStyleLbl="bgAcc1" presStyleIdx="1" presStyleCnt="2" custLinFactNeighborX="-16448" custLinFactNeighborY="95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5511E4-41AB-4A32-BA0E-E490FF90C642}" srcId="{FFAE59F3-0C57-425B-B007-862C6C325956}" destId="{4143CBE9-7FA3-4E94-98C5-F355ECBE4D50}" srcOrd="1" destOrd="0" parTransId="{A300596A-616C-4F08-AF6B-C2682AB2E74B}" sibTransId="{DE533759-B9A5-4EAF-A65E-985406E415F7}"/>
    <dgm:cxn modelId="{6339A781-DDE0-4C57-8B17-FE8B88F0ABE8}" type="presOf" srcId="{1545F242-0213-4DCB-82F1-88FF314C2A32}" destId="{4D96B364-3369-463D-8104-A4BB740F8E52}" srcOrd="0" destOrd="0" presId="urn:microsoft.com/office/officeart/2005/8/layout/hierarchy3"/>
    <dgm:cxn modelId="{33BFD9D4-A7E3-4575-9440-D729721F9E26}" type="presOf" srcId="{4143CBE9-7FA3-4E94-98C5-F355ECBE4D50}" destId="{18E41D64-AD90-49F6-B8AB-17F636D4ECD6}" srcOrd="1" destOrd="0" presId="urn:microsoft.com/office/officeart/2005/8/layout/hierarchy3"/>
    <dgm:cxn modelId="{7A2D9FDB-3AEA-4C59-805B-68A401B220E8}" type="presOf" srcId="{FFAE59F3-0C57-425B-B007-862C6C325956}" destId="{6375A9D3-ED69-4292-A002-B597A89DA177}" srcOrd="0" destOrd="0" presId="urn:microsoft.com/office/officeart/2005/8/layout/hierarchy3"/>
    <dgm:cxn modelId="{CBA98E52-CBF2-4256-A0B5-12394FD45EDA}" srcId="{710FDF30-75CC-4003-A462-8F0AB2F8F703}" destId="{A5B4134B-1E80-40C8-8A19-BDC1ED37470F}" srcOrd="0" destOrd="0" parTransId="{669199D3-3554-490B-8A17-8CEEF2D7BF1B}" sibTransId="{405B55F1-16E1-4B0E-B9E2-2D4526D9E8BA}"/>
    <dgm:cxn modelId="{13AF5495-06C1-4AA6-815B-2C5EB719B747}" type="presOf" srcId="{710FDF30-75CC-4003-A462-8F0AB2F8F703}" destId="{59B1A779-4458-4229-A1EA-CAD9EB3AC70D}" srcOrd="0" destOrd="0" presId="urn:microsoft.com/office/officeart/2005/8/layout/hierarchy3"/>
    <dgm:cxn modelId="{B3DA701E-1EA6-42F9-B308-D3029A7D737C}" type="presOf" srcId="{669199D3-3554-490B-8A17-8CEEF2D7BF1B}" destId="{FA9C7B87-B2C9-4DF2-978C-B9896907C706}" srcOrd="0" destOrd="0" presId="urn:microsoft.com/office/officeart/2005/8/layout/hierarchy3"/>
    <dgm:cxn modelId="{4404D9D6-90DD-45B6-9950-5A4484BE8B49}" type="presOf" srcId="{A5B4134B-1E80-40C8-8A19-BDC1ED37470F}" destId="{47BA9DA7-D965-4F3B-B508-862DD053EC01}" srcOrd="0" destOrd="0" presId="urn:microsoft.com/office/officeart/2005/8/layout/hierarchy3"/>
    <dgm:cxn modelId="{363C3D29-43A5-4905-BABC-20A86C1F1DC4}" srcId="{4143CBE9-7FA3-4E94-98C5-F355ECBE4D50}" destId="{BF8FC40C-86A2-420B-8F0D-919C55083BB2}" srcOrd="0" destOrd="0" parTransId="{1545F242-0213-4DCB-82F1-88FF314C2A32}" sibTransId="{497F910F-6DBF-4889-936D-59FE7A51A7E3}"/>
    <dgm:cxn modelId="{F3B51684-83A8-4381-A4D8-5ECCD38943E1}" srcId="{FFAE59F3-0C57-425B-B007-862C6C325956}" destId="{710FDF30-75CC-4003-A462-8F0AB2F8F703}" srcOrd="0" destOrd="0" parTransId="{7BEAB8A1-BE0E-4BF7-A64D-25D5F122940B}" sibTransId="{C42A3208-72A4-4A26-BAED-72A7818D979B}"/>
    <dgm:cxn modelId="{43795FBA-C5DB-4452-8959-7DC464D67678}" type="presOf" srcId="{BF8FC40C-86A2-420B-8F0D-919C55083BB2}" destId="{EF4B2B9D-CB71-4517-950F-E29DA6454E1F}" srcOrd="0" destOrd="0" presId="urn:microsoft.com/office/officeart/2005/8/layout/hierarchy3"/>
    <dgm:cxn modelId="{6B3C5301-091B-44D7-B6C2-DA9029303126}" type="presOf" srcId="{4143CBE9-7FA3-4E94-98C5-F355ECBE4D50}" destId="{15C6593D-D05A-47F5-9BDB-E68A477D4B8F}" srcOrd="0" destOrd="0" presId="urn:microsoft.com/office/officeart/2005/8/layout/hierarchy3"/>
    <dgm:cxn modelId="{809E7C4A-CD43-417F-893B-F79FC4F97B7C}" type="presOf" srcId="{710FDF30-75CC-4003-A462-8F0AB2F8F703}" destId="{CAD6F08F-CF3D-4753-9A0C-1D81DB99D99C}" srcOrd="1" destOrd="0" presId="urn:microsoft.com/office/officeart/2005/8/layout/hierarchy3"/>
    <dgm:cxn modelId="{A918B653-71C1-4E8D-91BC-C01E4CF3027A}" type="presParOf" srcId="{6375A9D3-ED69-4292-A002-B597A89DA177}" destId="{0684993A-A719-4B57-960B-75EC7E4DEE83}" srcOrd="0" destOrd="0" presId="urn:microsoft.com/office/officeart/2005/8/layout/hierarchy3"/>
    <dgm:cxn modelId="{5EDB2CC1-271A-41A7-B68A-CEE41C39143A}" type="presParOf" srcId="{0684993A-A719-4B57-960B-75EC7E4DEE83}" destId="{04F431B8-8320-4DAB-AEED-907B2E7F95C4}" srcOrd="0" destOrd="0" presId="urn:microsoft.com/office/officeart/2005/8/layout/hierarchy3"/>
    <dgm:cxn modelId="{F73CCDAF-169E-4290-806C-7CC4C446A231}" type="presParOf" srcId="{04F431B8-8320-4DAB-AEED-907B2E7F95C4}" destId="{59B1A779-4458-4229-A1EA-CAD9EB3AC70D}" srcOrd="0" destOrd="0" presId="urn:microsoft.com/office/officeart/2005/8/layout/hierarchy3"/>
    <dgm:cxn modelId="{7D1E2A88-C3B3-429E-AED6-6B5237D896D9}" type="presParOf" srcId="{04F431B8-8320-4DAB-AEED-907B2E7F95C4}" destId="{CAD6F08F-CF3D-4753-9A0C-1D81DB99D99C}" srcOrd="1" destOrd="0" presId="urn:microsoft.com/office/officeart/2005/8/layout/hierarchy3"/>
    <dgm:cxn modelId="{164C5FD0-BFD9-4354-B7B8-090681AB8575}" type="presParOf" srcId="{0684993A-A719-4B57-960B-75EC7E4DEE83}" destId="{2A4BE608-B165-4B21-BD3F-EE9460A44EEA}" srcOrd="1" destOrd="0" presId="urn:microsoft.com/office/officeart/2005/8/layout/hierarchy3"/>
    <dgm:cxn modelId="{AA976A2D-1CF9-43E0-B029-307D8C66E3D0}" type="presParOf" srcId="{2A4BE608-B165-4B21-BD3F-EE9460A44EEA}" destId="{FA9C7B87-B2C9-4DF2-978C-B9896907C706}" srcOrd="0" destOrd="0" presId="urn:microsoft.com/office/officeart/2005/8/layout/hierarchy3"/>
    <dgm:cxn modelId="{809E59F2-67E1-4A46-94A2-3D15464AECAA}" type="presParOf" srcId="{2A4BE608-B165-4B21-BD3F-EE9460A44EEA}" destId="{47BA9DA7-D965-4F3B-B508-862DD053EC01}" srcOrd="1" destOrd="0" presId="urn:microsoft.com/office/officeart/2005/8/layout/hierarchy3"/>
    <dgm:cxn modelId="{4C478931-20CC-471A-B527-3EFE54792C15}" type="presParOf" srcId="{6375A9D3-ED69-4292-A002-B597A89DA177}" destId="{8F3C9FD8-3DA9-4B67-A0BA-42A73BDCF35E}" srcOrd="1" destOrd="0" presId="urn:microsoft.com/office/officeart/2005/8/layout/hierarchy3"/>
    <dgm:cxn modelId="{A4C5DF0E-0E00-4BCD-B050-46381D344D1D}" type="presParOf" srcId="{8F3C9FD8-3DA9-4B67-A0BA-42A73BDCF35E}" destId="{DE9419CF-90C4-4492-ADF2-8B50FD0D4222}" srcOrd="0" destOrd="0" presId="urn:microsoft.com/office/officeart/2005/8/layout/hierarchy3"/>
    <dgm:cxn modelId="{C032CEC7-B9E4-403E-9199-5C650C7ABFDE}" type="presParOf" srcId="{DE9419CF-90C4-4492-ADF2-8B50FD0D4222}" destId="{15C6593D-D05A-47F5-9BDB-E68A477D4B8F}" srcOrd="0" destOrd="0" presId="urn:microsoft.com/office/officeart/2005/8/layout/hierarchy3"/>
    <dgm:cxn modelId="{32F305B3-5DB0-4D0C-AA2E-6C3E89B5418E}" type="presParOf" srcId="{DE9419CF-90C4-4492-ADF2-8B50FD0D4222}" destId="{18E41D64-AD90-49F6-B8AB-17F636D4ECD6}" srcOrd="1" destOrd="0" presId="urn:microsoft.com/office/officeart/2005/8/layout/hierarchy3"/>
    <dgm:cxn modelId="{3A1A9260-DD86-429D-90E1-0AB4A8BD0F89}" type="presParOf" srcId="{8F3C9FD8-3DA9-4B67-A0BA-42A73BDCF35E}" destId="{88705AE9-D2CA-491C-B8E5-60A51D9BF26F}" srcOrd="1" destOrd="0" presId="urn:microsoft.com/office/officeart/2005/8/layout/hierarchy3"/>
    <dgm:cxn modelId="{F900047A-A130-495D-B541-39BAA5A65462}" type="presParOf" srcId="{88705AE9-D2CA-491C-B8E5-60A51D9BF26F}" destId="{4D96B364-3369-463D-8104-A4BB740F8E52}" srcOrd="0" destOrd="0" presId="urn:microsoft.com/office/officeart/2005/8/layout/hierarchy3"/>
    <dgm:cxn modelId="{F35DD4FD-C3B0-4016-9067-909F6AFAACE9}" type="presParOf" srcId="{88705AE9-D2CA-491C-B8E5-60A51D9BF26F}" destId="{EF4B2B9D-CB71-4517-950F-E29DA6454E1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AC1093-B225-42EC-AB46-332EF779EE14}" type="doc">
      <dgm:prSet loTypeId="urn:microsoft.com/office/officeart/2005/8/layout/vProcess5" loCatId="process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4B7116EC-B409-404D-B53E-19F176997E21}">
      <dgm:prSet custT="1"/>
      <dgm:spPr/>
      <dgm:t>
        <a:bodyPr/>
        <a:lstStyle/>
        <a:p>
          <a:pPr rtl="0"/>
          <a:r>
            <a:rPr lang="es-MX" sz="20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Caso de Hepatitis B a confirmar</a:t>
          </a:r>
          <a:r>
            <a:rPr lang="es-MX" sz="14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.</a:t>
          </a:r>
          <a:endParaRPr lang="es-CO" sz="14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E40E21FD-ECEE-4BA1-9EA7-9D0F5CF4C937}" type="parTrans" cxnId="{2666BCB0-2E40-464A-9389-437A88671D11}">
      <dgm:prSet/>
      <dgm:spPr/>
      <dgm:t>
        <a:bodyPr/>
        <a:lstStyle/>
        <a:p>
          <a:endParaRPr lang="es-CO" sz="1400">
            <a:latin typeface="Century Gothic" panose="020B0502020202020204" pitchFamily="34" charset="0"/>
          </a:endParaRPr>
        </a:p>
      </dgm:t>
    </dgm:pt>
    <dgm:pt modelId="{A8606BB2-2C11-41D7-B8A4-D7D4D561DFCA}" type="sibTrans" cxnId="{2666BCB0-2E40-464A-9389-437A88671D11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endParaRPr lang="es-CO" sz="1400">
            <a:solidFill>
              <a:schemeClr val="bg2">
                <a:lumMod val="60000"/>
                <a:lumOff val="40000"/>
              </a:schemeClr>
            </a:solidFill>
            <a:latin typeface="Century Gothic" panose="020B0502020202020204" pitchFamily="34" charset="0"/>
          </a:endParaRPr>
        </a:p>
      </dgm:t>
    </dgm:pt>
    <dgm:pt modelId="{F2DDA40A-7137-4E07-889B-2A99CCD5601B}">
      <dgm:prSet custT="1"/>
      <dgm:spPr/>
      <dgm:t>
        <a:bodyPr/>
        <a:lstStyle/>
        <a:p>
          <a:pPr algn="just" rtl="0"/>
          <a:r>
            <a:rPr lang="es-MX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Paciente con 24 meses o más de vida que posea 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una </a:t>
          </a:r>
          <a:r>
            <a:rPr lang="es-MX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prueba para detección en sangre o tejido de 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antígeno de superficie (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) positiva/reactiva, con o sin síntomas asociados, y a quien no se le haya realizado de forma simultánea la detección en sangre o tejido de los anticuerpos contra el antígeno 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core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 (Anti-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HBc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 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IgM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 o Anti-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HBc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 Total), necesarios para la confirmación de la infección y la identificación de la fase de la enfermedad.</a:t>
          </a:r>
          <a:endParaRPr lang="es-CO" sz="14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0E1118B3-7F54-45C5-923E-976848CCB59C}" type="parTrans" cxnId="{C8664368-4602-443A-9205-46E95D95B439}">
      <dgm:prSet/>
      <dgm:spPr/>
      <dgm:t>
        <a:bodyPr/>
        <a:lstStyle/>
        <a:p>
          <a:endParaRPr lang="es-CO" sz="1400">
            <a:latin typeface="Century Gothic" panose="020B0502020202020204" pitchFamily="34" charset="0"/>
          </a:endParaRPr>
        </a:p>
      </dgm:t>
    </dgm:pt>
    <dgm:pt modelId="{507FA5BE-33CC-44CE-BB1D-EAA7C08262C1}" type="sibTrans" cxnId="{C8664368-4602-443A-9205-46E95D95B439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400">
            <a:latin typeface="Century Gothic" panose="020B0502020202020204" pitchFamily="34" charset="0"/>
          </a:endParaRPr>
        </a:p>
      </dgm:t>
    </dgm:pt>
    <dgm:pt modelId="{CD599C2F-0510-477B-A36E-AF58D48E1268}">
      <dgm:prSet custT="1"/>
      <dgm:spPr/>
      <dgm:t>
        <a:bodyPr/>
        <a:lstStyle/>
        <a:p>
          <a:pPr algn="just" rtl="0"/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Estos casos se pueden notificar con la salvedad de que deben ser obligatoriamente ajustados a más tardar en el próximo periodo epidemiológico (4 semanas subsiguientes) con los resultados de los anticuerpos contra el antígeno </a:t>
          </a:r>
          <a:r>
            <a:rPr lang="es-ES" sz="14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core</a:t>
          </a:r>
          <a:r>
            <a:rPr lang="es-ES" sz="1400" dirty="0" smtClean="0">
              <a:latin typeface="Century Gothic" panose="020B0502020202020204" pitchFamily="34" charset="0"/>
              <a:cs typeface="Arial" panose="020B0604020202020204" pitchFamily="34" charset="0"/>
            </a:rPr>
            <a:t>, so pena de ser descartados en tanto no se confirme la presencia de la infección ya sea en su fase aguda o crónica.</a:t>
          </a:r>
          <a:endParaRPr lang="es-CO" sz="14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5F8057AA-72BD-47B6-8DBA-89D3C2CF428A}" type="parTrans" cxnId="{95554003-01B3-49E7-A5B3-6D848F171D3B}">
      <dgm:prSet/>
      <dgm:spPr/>
      <dgm:t>
        <a:bodyPr/>
        <a:lstStyle/>
        <a:p>
          <a:endParaRPr lang="es-CO" sz="1400">
            <a:latin typeface="Century Gothic" panose="020B0502020202020204" pitchFamily="34" charset="0"/>
          </a:endParaRPr>
        </a:p>
      </dgm:t>
    </dgm:pt>
    <dgm:pt modelId="{78D751E3-977B-4D49-BCB0-D895C9B07924}" type="sibTrans" cxnId="{95554003-01B3-49E7-A5B3-6D848F171D3B}">
      <dgm:prSet/>
      <dgm:spPr/>
      <dgm:t>
        <a:bodyPr/>
        <a:lstStyle/>
        <a:p>
          <a:endParaRPr lang="es-CO" sz="1400">
            <a:latin typeface="Century Gothic" panose="020B0502020202020204" pitchFamily="34" charset="0"/>
          </a:endParaRPr>
        </a:p>
      </dgm:t>
    </dgm:pt>
    <dgm:pt modelId="{81661B04-F583-48B6-974A-F5E4317D48C2}" type="pres">
      <dgm:prSet presAssocID="{2BAC1093-B225-42EC-AB46-332EF779EE1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3477C5C-78BC-40B3-99DD-CF23942508F8}" type="pres">
      <dgm:prSet presAssocID="{2BAC1093-B225-42EC-AB46-332EF779EE14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95D8DB31-CF15-4FEF-9FAA-B61B31F0E1C8}" type="pres">
      <dgm:prSet presAssocID="{2BAC1093-B225-42EC-AB46-332EF779EE14}" presName="ThreeNodes_1" presStyleLbl="node1" presStyleIdx="0" presStyleCnt="3" custScaleY="33333" custLinFactNeighborY="-333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BD5DD-0BB6-439B-A584-DC33873B6816}" type="pres">
      <dgm:prSet presAssocID="{2BAC1093-B225-42EC-AB46-332EF779EE14}" presName="ThreeNodes_2" presStyleLbl="node1" presStyleIdx="1" presStyleCnt="3" custScaleY="141667" custLinFactNeighborY="-416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8D518C-F7AE-4768-BF3A-2DD063A7BA51}" type="pres">
      <dgm:prSet presAssocID="{2BAC1093-B225-42EC-AB46-332EF779EE14}" presName="ThreeNodes_3" presStyleLbl="node1" presStyleIdx="2" presStyleCnt="3" custScaleY="133333" custLinFactNeighborY="-59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900EC9-31E5-4EFD-A8DD-324E6D9ED20D}" type="pres">
      <dgm:prSet presAssocID="{2BAC1093-B225-42EC-AB46-332EF779EE14}" presName="ThreeConn_1-2" presStyleLbl="fgAccFollowNode1" presStyleIdx="0" presStyleCnt="2" custLinFactNeighborY="-910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533069-F497-4372-B40D-F7381D32C642}" type="pres">
      <dgm:prSet presAssocID="{2BAC1093-B225-42EC-AB46-332EF779EE14}" presName="ThreeConn_2-3" presStyleLbl="fgAccFollowNode1" presStyleIdx="1" presStyleCnt="2" custLinFactNeighborY="-3615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A658B3-CC44-45CA-B87B-C837D73FA1E9}" type="pres">
      <dgm:prSet presAssocID="{2BAC1093-B225-42EC-AB46-332EF779EE1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186561-A30E-4490-AAF4-14B783C8F5EE}" type="pres">
      <dgm:prSet presAssocID="{2BAC1093-B225-42EC-AB46-332EF779EE1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845F19-3B3A-4C49-BE1A-74EAE3A106A2}" type="pres">
      <dgm:prSet presAssocID="{2BAC1093-B225-42EC-AB46-332EF779EE1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0F3AFBA-030A-45D4-A322-832E8ADA5522}" type="presOf" srcId="{4B7116EC-B409-404D-B53E-19F176997E21}" destId="{52A658B3-CC44-45CA-B87B-C837D73FA1E9}" srcOrd="1" destOrd="0" presId="urn:microsoft.com/office/officeart/2005/8/layout/vProcess5"/>
    <dgm:cxn modelId="{B61BE255-85E1-418E-94AF-2F12EACE40F5}" type="presOf" srcId="{F2DDA40A-7137-4E07-889B-2A99CCD5601B}" destId="{679BD5DD-0BB6-439B-A584-DC33873B6816}" srcOrd="0" destOrd="0" presId="urn:microsoft.com/office/officeart/2005/8/layout/vProcess5"/>
    <dgm:cxn modelId="{C639D6F2-953C-48E8-962F-43A763024EAE}" type="presOf" srcId="{4B7116EC-B409-404D-B53E-19F176997E21}" destId="{95D8DB31-CF15-4FEF-9FAA-B61B31F0E1C8}" srcOrd="0" destOrd="0" presId="urn:microsoft.com/office/officeart/2005/8/layout/vProcess5"/>
    <dgm:cxn modelId="{95554003-01B3-49E7-A5B3-6D848F171D3B}" srcId="{2BAC1093-B225-42EC-AB46-332EF779EE14}" destId="{CD599C2F-0510-477B-A36E-AF58D48E1268}" srcOrd="2" destOrd="0" parTransId="{5F8057AA-72BD-47B6-8DBA-89D3C2CF428A}" sibTransId="{78D751E3-977B-4D49-BCB0-D895C9B07924}"/>
    <dgm:cxn modelId="{6127C128-8DA3-4372-95B6-CA6A1436AACB}" type="presOf" srcId="{507FA5BE-33CC-44CE-BB1D-EAA7C08262C1}" destId="{3A533069-F497-4372-B40D-F7381D32C642}" srcOrd="0" destOrd="0" presId="urn:microsoft.com/office/officeart/2005/8/layout/vProcess5"/>
    <dgm:cxn modelId="{C8664368-4602-443A-9205-46E95D95B439}" srcId="{2BAC1093-B225-42EC-AB46-332EF779EE14}" destId="{F2DDA40A-7137-4E07-889B-2A99CCD5601B}" srcOrd="1" destOrd="0" parTransId="{0E1118B3-7F54-45C5-923E-976848CCB59C}" sibTransId="{507FA5BE-33CC-44CE-BB1D-EAA7C08262C1}"/>
    <dgm:cxn modelId="{DE800669-7155-4F90-9AF3-5AAB6AF50E2E}" type="presOf" srcId="{A8606BB2-2C11-41D7-B8A4-D7D4D561DFCA}" destId="{5D900EC9-31E5-4EFD-A8DD-324E6D9ED20D}" srcOrd="0" destOrd="0" presId="urn:microsoft.com/office/officeart/2005/8/layout/vProcess5"/>
    <dgm:cxn modelId="{2666BCB0-2E40-464A-9389-437A88671D11}" srcId="{2BAC1093-B225-42EC-AB46-332EF779EE14}" destId="{4B7116EC-B409-404D-B53E-19F176997E21}" srcOrd="0" destOrd="0" parTransId="{E40E21FD-ECEE-4BA1-9EA7-9D0F5CF4C937}" sibTransId="{A8606BB2-2C11-41D7-B8A4-D7D4D561DFCA}"/>
    <dgm:cxn modelId="{ECE050EF-9221-479C-ACEB-0574D53CCA90}" type="presOf" srcId="{CD599C2F-0510-477B-A36E-AF58D48E1268}" destId="{158D518C-F7AE-4768-BF3A-2DD063A7BA51}" srcOrd="0" destOrd="0" presId="urn:microsoft.com/office/officeart/2005/8/layout/vProcess5"/>
    <dgm:cxn modelId="{5207F986-1FDC-4998-BBB8-3341E4BA0851}" type="presOf" srcId="{CD599C2F-0510-477B-A36E-AF58D48E1268}" destId="{B8845F19-3B3A-4C49-BE1A-74EAE3A106A2}" srcOrd="1" destOrd="0" presId="urn:microsoft.com/office/officeart/2005/8/layout/vProcess5"/>
    <dgm:cxn modelId="{A375FB2D-E34F-42E0-B4F1-F05186F01971}" type="presOf" srcId="{2BAC1093-B225-42EC-AB46-332EF779EE14}" destId="{81661B04-F583-48B6-974A-F5E4317D48C2}" srcOrd="0" destOrd="0" presId="urn:microsoft.com/office/officeart/2005/8/layout/vProcess5"/>
    <dgm:cxn modelId="{8B814832-F29F-4B48-AC04-F5CE8194BC24}" type="presOf" srcId="{F2DDA40A-7137-4E07-889B-2A99CCD5601B}" destId="{29186561-A30E-4490-AAF4-14B783C8F5EE}" srcOrd="1" destOrd="0" presId="urn:microsoft.com/office/officeart/2005/8/layout/vProcess5"/>
    <dgm:cxn modelId="{B98A5532-6A84-49E0-89BB-DD948AE0130F}" type="presParOf" srcId="{81661B04-F583-48B6-974A-F5E4317D48C2}" destId="{D3477C5C-78BC-40B3-99DD-CF23942508F8}" srcOrd="0" destOrd="0" presId="urn:microsoft.com/office/officeart/2005/8/layout/vProcess5"/>
    <dgm:cxn modelId="{B0FFC72E-D503-4AA3-8749-631ABFC56A28}" type="presParOf" srcId="{81661B04-F583-48B6-974A-F5E4317D48C2}" destId="{95D8DB31-CF15-4FEF-9FAA-B61B31F0E1C8}" srcOrd="1" destOrd="0" presId="urn:microsoft.com/office/officeart/2005/8/layout/vProcess5"/>
    <dgm:cxn modelId="{E4744B78-F19A-4BB7-B4F0-857373556516}" type="presParOf" srcId="{81661B04-F583-48B6-974A-F5E4317D48C2}" destId="{679BD5DD-0BB6-439B-A584-DC33873B6816}" srcOrd="2" destOrd="0" presId="urn:microsoft.com/office/officeart/2005/8/layout/vProcess5"/>
    <dgm:cxn modelId="{D644AF15-AA5B-4B8C-AACF-4C566E34690F}" type="presParOf" srcId="{81661B04-F583-48B6-974A-F5E4317D48C2}" destId="{158D518C-F7AE-4768-BF3A-2DD063A7BA51}" srcOrd="3" destOrd="0" presId="urn:microsoft.com/office/officeart/2005/8/layout/vProcess5"/>
    <dgm:cxn modelId="{E39CDDCA-5237-4216-9833-86D37B95AC09}" type="presParOf" srcId="{81661B04-F583-48B6-974A-F5E4317D48C2}" destId="{5D900EC9-31E5-4EFD-A8DD-324E6D9ED20D}" srcOrd="4" destOrd="0" presId="urn:microsoft.com/office/officeart/2005/8/layout/vProcess5"/>
    <dgm:cxn modelId="{B441810C-6BBA-4F35-83E0-ABD9F3C9D63B}" type="presParOf" srcId="{81661B04-F583-48B6-974A-F5E4317D48C2}" destId="{3A533069-F497-4372-B40D-F7381D32C642}" srcOrd="5" destOrd="0" presId="urn:microsoft.com/office/officeart/2005/8/layout/vProcess5"/>
    <dgm:cxn modelId="{70DB2B5F-C27E-49CC-907F-A4A387C67ACC}" type="presParOf" srcId="{81661B04-F583-48B6-974A-F5E4317D48C2}" destId="{52A658B3-CC44-45CA-B87B-C837D73FA1E9}" srcOrd="6" destOrd="0" presId="urn:microsoft.com/office/officeart/2005/8/layout/vProcess5"/>
    <dgm:cxn modelId="{8CCA899F-D429-4639-AB53-3F690F5993D2}" type="presParOf" srcId="{81661B04-F583-48B6-974A-F5E4317D48C2}" destId="{29186561-A30E-4490-AAF4-14B783C8F5EE}" srcOrd="7" destOrd="0" presId="urn:microsoft.com/office/officeart/2005/8/layout/vProcess5"/>
    <dgm:cxn modelId="{F728E762-A518-419C-B5E0-A0FBA0118F97}" type="presParOf" srcId="{81661B04-F583-48B6-974A-F5E4317D48C2}" destId="{B8845F19-3B3A-4C49-BE1A-74EAE3A106A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58E118-E731-4A67-B988-5C5A576FA243}" type="doc">
      <dgm:prSet loTypeId="urn:microsoft.com/office/officeart/2005/8/layout/vProcess5" loCatId="process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79932C2B-722E-4C45-8763-7970F2DB0339}">
      <dgm:prSet custT="1"/>
      <dgm:spPr/>
      <dgm:t>
        <a:bodyPr/>
        <a:lstStyle/>
        <a:p>
          <a:pPr rtl="0"/>
          <a:r>
            <a:rPr lang="es-MX" sz="16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Caso de Hepatitis B Aguda.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2376BB77-AAF7-4B61-ACBE-9691AE4A67F2}" type="parTrans" cxnId="{BC6EEF25-13D6-41AA-BA91-CAD125F1EEE7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487E177A-E360-48C8-A680-0C92FB534D6D}" type="sibTrans" cxnId="{BC6EEF25-13D6-41AA-BA91-CAD125F1EEE7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BFDBF8FA-4734-4937-A8E2-2888F8AFD588}">
      <dgm:prSet custT="1"/>
      <dgm:spPr/>
      <dgm:t>
        <a:bodyPr/>
        <a:lstStyle/>
        <a:p>
          <a:pPr algn="just" rtl="0"/>
          <a:r>
            <a:rPr lang="es-MX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Paciente con 24 meses o más de vida que posea 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una prueba para detección de antígeno de superficie (</a:t>
          </a:r>
          <a:r>
            <a:rPr lang="es-ES" sz="1600" b="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) positiva/reactiva o histopatología compatible con infección por el VHB, asociada a un prueba de detección de anticuerpo contra el antígeno </a:t>
          </a:r>
          <a:r>
            <a:rPr lang="es-ES" sz="1600" b="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core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 del tipo </a:t>
          </a:r>
          <a:r>
            <a:rPr lang="es-ES" sz="1600" b="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IgM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 (Anti-</a:t>
          </a:r>
          <a:r>
            <a:rPr lang="es-ES" sz="1600" b="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HBc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 </a:t>
          </a:r>
          <a:r>
            <a:rPr lang="es-ES" sz="1600" b="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IgM</a:t>
          </a:r>
          <a:r>
            <a:rPr lang="es-ES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) positiva/reactiva, y que cumpla o no </a:t>
          </a:r>
          <a:r>
            <a:rPr lang="es-MX" sz="16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por lo menos con uno de los siguientes criterios:</a:t>
          </a:r>
          <a:endParaRPr lang="es-CO" sz="1600" b="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D36F9158-2C08-461F-997A-0916DF449E74}" type="parTrans" cxnId="{995B1962-FBA8-474F-9DD8-4130A144AC8A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5FE6D073-BF30-4B7B-B5AF-E60BD85C02A4}" type="sibTrans" cxnId="{995B1962-FBA8-474F-9DD8-4130A144AC8A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21395473-1623-4764-B573-777AC748BDA1}">
      <dgm:prSet custT="1"/>
      <dgm:spPr/>
      <dgm:t>
        <a:bodyPr/>
        <a:lstStyle/>
        <a:p>
          <a:pPr algn="ctr" rtl="0"/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Malestar general, </a:t>
          </a:r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dolores musculares, articulares, astenia, </a:t>
          </a:r>
          <a:r>
            <a:rPr lang="es-ES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hiporexia</a:t>
          </a:r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, náusea,  vómito, coluria.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83356C1B-35B7-4372-B217-BA711CF60A6E}" type="parTrans" cxnId="{1E9F6F77-7517-42D0-8497-1F5ED29A9D35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85CE4829-711B-4BA4-8903-7424A311AB0F}" type="sibTrans" cxnId="{1E9F6F77-7517-42D0-8497-1F5ED29A9D35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C484CA14-0B23-4312-A9E4-8031EF61B9C0}">
      <dgm:prSet custT="1"/>
      <dgm:spPr/>
      <dgm:t>
        <a:bodyPr/>
        <a:lstStyle/>
        <a:p>
          <a:pPr algn="ctr" rtl="0"/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Ictericia o elevación de </a:t>
          </a:r>
          <a:r>
            <a:rPr lang="es-ES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alanino-aminotransferasas</a:t>
          </a:r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a más de 2,5 veces el valor normal.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DEEB9E00-B845-4278-AA17-80634E740690}" type="parTrans" cxnId="{2E918F20-B05A-403F-8267-16BECFB4CD52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4CDA45C5-03BC-4BC2-85E6-7EF506F9820C}" type="sibTrans" cxnId="{2E918F20-B05A-403F-8267-16BECFB4CD52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FA120751-C13D-470C-BC54-4FFB265B5F67}" type="pres">
      <dgm:prSet presAssocID="{7858E118-E731-4A67-B988-5C5A576FA24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A6E6486-0C2B-4A4F-83AE-9AE93DCDFAD0}" type="pres">
      <dgm:prSet presAssocID="{7858E118-E731-4A67-B988-5C5A576FA243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2319D9A7-C034-401F-AFF9-9D8712E2B9CE}" type="pres">
      <dgm:prSet presAssocID="{7858E118-E731-4A67-B988-5C5A576FA243}" presName="FourNodes_1" presStyleLbl="node1" presStyleIdx="0" presStyleCnt="4" custScaleY="4517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8A051C-5BD7-4363-9A77-13EE2BB80211}" type="pres">
      <dgm:prSet presAssocID="{7858E118-E731-4A67-B988-5C5A576FA243}" presName="FourNodes_2" presStyleLbl="node1" presStyleIdx="1" presStyleCnt="4" custScaleX="104455" custScaleY="143076" custLinFactNeighborY="-149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52EABE-8CF7-4339-B488-C61CCC16364D}" type="pres">
      <dgm:prSet presAssocID="{7858E118-E731-4A67-B988-5C5A576FA243}" presName="FourNodes_3" presStyleLbl="node1" presStyleIdx="2" presStyleCnt="4" custScaleY="64742" custLinFactNeighborY="-549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8781FA-E10E-48AC-91AC-0744508384DF}" type="pres">
      <dgm:prSet presAssocID="{7858E118-E731-4A67-B988-5C5A576FA243}" presName="FourNodes_4" presStyleLbl="node1" presStyleIdx="3" presStyleCnt="4" custScaleY="628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DBD69C-8ECD-4BC7-AB5B-19B226C5BB14}" type="pres">
      <dgm:prSet presAssocID="{7858E118-E731-4A67-B988-5C5A576FA243}" presName="FourConn_1-2" presStyleLbl="fgAccFollowNode1" presStyleIdx="0" presStyleCnt="3" custLinFactNeighborY="-324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2EAFBC-1056-4E9D-AD84-35207976E00D}" type="pres">
      <dgm:prSet presAssocID="{7858E118-E731-4A67-B988-5C5A576FA243}" presName="FourConn_2-3" presStyleLbl="fgAccFollowNode1" presStyleIdx="1" presStyleCnt="3" custLinFactNeighborY="-2157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B5C72C-F509-4C47-B940-23ECDF4C748E}" type="pres">
      <dgm:prSet presAssocID="{7858E118-E731-4A67-B988-5C5A576FA24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651A46-74BE-4F92-A4C6-F86FB3D68E3A}" type="pres">
      <dgm:prSet presAssocID="{7858E118-E731-4A67-B988-5C5A576FA24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C44CB5-D76D-4968-8DE1-BA934973C9FC}" type="pres">
      <dgm:prSet presAssocID="{7858E118-E731-4A67-B988-5C5A576FA24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2F7EA7-9FBE-4615-A6C6-804B8931F28F}" type="pres">
      <dgm:prSet presAssocID="{7858E118-E731-4A67-B988-5C5A576FA24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FC7B37-C802-4FD1-86F8-B17F96C3A806}" type="pres">
      <dgm:prSet presAssocID="{7858E118-E731-4A67-B988-5C5A576FA24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6EEF25-13D6-41AA-BA91-CAD125F1EEE7}" srcId="{7858E118-E731-4A67-B988-5C5A576FA243}" destId="{79932C2B-722E-4C45-8763-7970F2DB0339}" srcOrd="0" destOrd="0" parTransId="{2376BB77-AAF7-4B61-ACBE-9691AE4A67F2}" sibTransId="{487E177A-E360-48C8-A680-0C92FB534D6D}"/>
    <dgm:cxn modelId="{2E918F20-B05A-403F-8267-16BECFB4CD52}" srcId="{7858E118-E731-4A67-B988-5C5A576FA243}" destId="{C484CA14-0B23-4312-A9E4-8031EF61B9C0}" srcOrd="3" destOrd="0" parTransId="{DEEB9E00-B845-4278-AA17-80634E740690}" sibTransId="{4CDA45C5-03BC-4BC2-85E6-7EF506F9820C}"/>
    <dgm:cxn modelId="{995B1962-FBA8-474F-9DD8-4130A144AC8A}" srcId="{7858E118-E731-4A67-B988-5C5A576FA243}" destId="{BFDBF8FA-4734-4937-A8E2-2888F8AFD588}" srcOrd="1" destOrd="0" parTransId="{D36F9158-2C08-461F-997A-0916DF449E74}" sibTransId="{5FE6D073-BF30-4B7B-B5AF-E60BD85C02A4}"/>
    <dgm:cxn modelId="{34AD6D7A-8EB5-455C-A626-6D92C35F7CB7}" type="presOf" srcId="{85CE4829-711B-4BA4-8903-7424A311AB0F}" destId="{24B5C72C-F509-4C47-B940-23ECDF4C748E}" srcOrd="0" destOrd="0" presId="urn:microsoft.com/office/officeart/2005/8/layout/vProcess5"/>
    <dgm:cxn modelId="{D6C6248C-EE3C-4451-A71B-71435430EDC4}" type="presOf" srcId="{21395473-1623-4764-B573-777AC748BDA1}" destId="{BA52EABE-8CF7-4339-B488-C61CCC16364D}" srcOrd="0" destOrd="0" presId="urn:microsoft.com/office/officeart/2005/8/layout/vProcess5"/>
    <dgm:cxn modelId="{9F975426-FEBC-4543-B970-DCC32ECC62FB}" type="presOf" srcId="{C484CA14-0B23-4312-A9E4-8031EF61B9C0}" destId="{FA8781FA-E10E-48AC-91AC-0744508384DF}" srcOrd="0" destOrd="0" presId="urn:microsoft.com/office/officeart/2005/8/layout/vProcess5"/>
    <dgm:cxn modelId="{CBC87388-CFFF-4478-8A00-859F110D7489}" type="presOf" srcId="{BFDBF8FA-4734-4937-A8E2-2888F8AFD588}" destId="{21C44CB5-D76D-4968-8DE1-BA934973C9FC}" srcOrd="1" destOrd="0" presId="urn:microsoft.com/office/officeart/2005/8/layout/vProcess5"/>
    <dgm:cxn modelId="{D3C7553B-719A-4A59-AC73-5A59BF6FC72D}" type="presOf" srcId="{79932C2B-722E-4C45-8763-7970F2DB0339}" destId="{CF651A46-74BE-4F92-A4C6-F86FB3D68E3A}" srcOrd="1" destOrd="0" presId="urn:microsoft.com/office/officeart/2005/8/layout/vProcess5"/>
    <dgm:cxn modelId="{B7171773-43AB-4C9F-988A-9D40B0321896}" type="presOf" srcId="{C484CA14-0B23-4312-A9E4-8031EF61B9C0}" destId="{6CFC7B37-C802-4FD1-86F8-B17F96C3A806}" srcOrd="1" destOrd="0" presId="urn:microsoft.com/office/officeart/2005/8/layout/vProcess5"/>
    <dgm:cxn modelId="{FEB78D44-EB3F-48AC-B9CF-94FD07265781}" type="presOf" srcId="{5FE6D073-BF30-4B7B-B5AF-E60BD85C02A4}" destId="{E42EAFBC-1056-4E9D-AD84-35207976E00D}" srcOrd="0" destOrd="0" presId="urn:microsoft.com/office/officeart/2005/8/layout/vProcess5"/>
    <dgm:cxn modelId="{1E9F6F77-7517-42D0-8497-1F5ED29A9D35}" srcId="{7858E118-E731-4A67-B988-5C5A576FA243}" destId="{21395473-1623-4764-B573-777AC748BDA1}" srcOrd="2" destOrd="0" parTransId="{83356C1B-35B7-4372-B217-BA711CF60A6E}" sibTransId="{85CE4829-711B-4BA4-8903-7424A311AB0F}"/>
    <dgm:cxn modelId="{DF86BC9B-17D8-4134-8842-8B7885DF02E9}" type="presOf" srcId="{7858E118-E731-4A67-B988-5C5A576FA243}" destId="{FA120751-C13D-470C-BC54-4FFB265B5F67}" srcOrd="0" destOrd="0" presId="urn:microsoft.com/office/officeart/2005/8/layout/vProcess5"/>
    <dgm:cxn modelId="{00153B74-AAF2-409E-BD3D-F1AFBC6311DA}" type="presOf" srcId="{21395473-1623-4764-B573-777AC748BDA1}" destId="{752F7EA7-9FBE-4615-A6C6-804B8931F28F}" srcOrd="1" destOrd="0" presId="urn:microsoft.com/office/officeart/2005/8/layout/vProcess5"/>
    <dgm:cxn modelId="{A8C892E8-FE8F-4692-9404-95C6898FE633}" type="presOf" srcId="{BFDBF8FA-4734-4937-A8E2-2888F8AFD588}" destId="{9A8A051C-5BD7-4363-9A77-13EE2BB80211}" srcOrd="0" destOrd="0" presId="urn:microsoft.com/office/officeart/2005/8/layout/vProcess5"/>
    <dgm:cxn modelId="{A345DD5C-ED1A-4E72-8814-9A3697829C40}" type="presOf" srcId="{79932C2B-722E-4C45-8763-7970F2DB0339}" destId="{2319D9A7-C034-401F-AFF9-9D8712E2B9CE}" srcOrd="0" destOrd="0" presId="urn:microsoft.com/office/officeart/2005/8/layout/vProcess5"/>
    <dgm:cxn modelId="{BEAD47C2-D57E-46B7-B43B-FEFE14A80BB0}" type="presOf" srcId="{487E177A-E360-48C8-A680-0C92FB534D6D}" destId="{69DBD69C-8ECD-4BC7-AB5B-19B226C5BB14}" srcOrd="0" destOrd="0" presId="urn:microsoft.com/office/officeart/2005/8/layout/vProcess5"/>
    <dgm:cxn modelId="{12491B05-B203-46A6-92E7-18CCB1085C4E}" type="presParOf" srcId="{FA120751-C13D-470C-BC54-4FFB265B5F67}" destId="{FA6E6486-0C2B-4A4F-83AE-9AE93DCDFAD0}" srcOrd="0" destOrd="0" presId="urn:microsoft.com/office/officeart/2005/8/layout/vProcess5"/>
    <dgm:cxn modelId="{141737A7-D740-45CB-B6B9-EBA164D25C22}" type="presParOf" srcId="{FA120751-C13D-470C-BC54-4FFB265B5F67}" destId="{2319D9A7-C034-401F-AFF9-9D8712E2B9CE}" srcOrd="1" destOrd="0" presId="urn:microsoft.com/office/officeart/2005/8/layout/vProcess5"/>
    <dgm:cxn modelId="{B2489829-F12B-4711-A040-336862508423}" type="presParOf" srcId="{FA120751-C13D-470C-BC54-4FFB265B5F67}" destId="{9A8A051C-5BD7-4363-9A77-13EE2BB80211}" srcOrd="2" destOrd="0" presId="urn:microsoft.com/office/officeart/2005/8/layout/vProcess5"/>
    <dgm:cxn modelId="{FC508E00-F45F-423B-B059-22614C130B33}" type="presParOf" srcId="{FA120751-C13D-470C-BC54-4FFB265B5F67}" destId="{BA52EABE-8CF7-4339-B488-C61CCC16364D}" srcOrd="3" destOrd="0" presId="urn:microsoft.com/office/officeart/2005/8/layout/vProcess5"/>
    <dgm:cxn modelId="{20DF37F1-D107-493F-92B8-0D2891DABF01}" type="presParOf" srcId="{FA120751-C13D-470C-BC54-4FFB265B5F67}" destId="{FA8781FA-E10E-48AC-91AC-0744508384DF}" srcOrd="4" destOrd="0" presId="urn:microsoft.com/office/officeart/2005/8/layout/vProcess5"/>
    <dgm:cxn modelId="{CBE2506C-00B3-4B87-8CAE-2FD8513DB0DC}" type="presParOf" srcId="{FA120751-C13D-470C-BC54-4FFB265B5F67}" destId="{69DBD69C-8ECD-4BC7-AB5B-19B226C5BB14}" srcOrd="5" destOrd="0" presId="urn:microsoft.com/office/officeart/2005/8/layout/vProcess5"/>
    <dgm:cxn modelId="{29906F79-579F-46F4-87C3-6AFF5A7674FD}" type="presParOf" srcId="{FA120751-C13D-470C-BC54-4FFB265B5F67}" destId="{E42EAFBC-1056-4E9D-AD84-35207976E00D}" srcOrd="6" destOrd="0" presId="urn:microsoft.com/office/officeart/2005/8/layout/vProcess5"/>
    <dgm:cxn modelId="{D1A65899-D300-4264-9585-BD4621ED953B}" type="presParOf" srcId="{FA120751-C13D-470C-BC54-4FFB265B5F67}" destId="{24B5C72C-F509-4C47-B940-23ECDF4C748E}" srcOrd="7" destOrd="0" presId="urn:microsoft.com/office/officeart/2005/8/layout/vProcess5"/>
    <dgm:cxn modelId="{D5B98A57-0F2F-4A91-8275-56613C0F4ECD}" type="presParOf" srcId="{FA120751-C13D-470C-BC54-4FFB265B5F67}" destId="{CF651A46-74BE-4F92-A4C6-F86FB3D68E3A}" srcOrd="8" destOrd="0" presId="urn:microsoft.com/office/officeart/2005/8/layout/vProcess5"/>
    <dgm:cxn modelId="{0D1AA3AB-75FE-46F7-8804-74D96CD2D97C}" type="presParOf" srcId="{FA120751-C13D-470C-BC54-4FFB265B5F67}" destId="{21C44CB5-D76D-4968-8DE1-BA934973C9FC}" srcOrd="9" destOrd="0" presId="urn:microsoft.com/office/officeart/2005/8/layout/vProcess5"/>
    <dgm:cxn modelId="{F635A5E3-9B94-4644-A20C-9A070ADCC5FA}" type="presParOf" srcId="{FA120751-C13D-470C-BC54-4FFB265B5F67}" destId="{752F7EA7-9FBE-4615-A6C6-804B8931F28F}" srcOrd="10" destOrd="0" presId="urn:microsoft.com/office/officeart/2005/8/layout/vProcess5"/>
    <dgm:cxn modelId="{8440FB73-C596-40E7-A59B-52D1F26897BD}" type="presParOf" srcId="{FA120751-C13D-470C-BC54-4FFB265B5F67}" destId="{6CFC7B37-C802-4FD1-86F8-B17F96C3A80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F8E84D-1086-4136-8E21-A1A49F967967}" type="doc">
      <dgm:prSet loTypeId="urn:microsoft.com/office/officeart/2005/8/layout/vProcess5" loCatId="process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EAD8254B-9146-4497-98D5-6C1125B50DBB}">
      <dgm:prSet custT="1"/>
      <dgm:spPr/>
      <dgm:t>
        <a:bodyPr/>
        <a:lstStyle/>
        <a:p>
          <a:pPr rtl="0"/>
          <a:r>
            <a:rPr lang="es-MX" sz="20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Caso de Hepatitis B Crónica.</a:t>
          </a:r>
          <a:endParaRPr lang="es-CO" sz="20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7E51049F-D50F-4F48-8589-523FDA900432}" type="parTrans" cxnId="{CE4ED0BC-0910-4517-B3E0-A0356C1AB985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7850D7B7-1D08-4B53-91BF-E5512D529A65}" type="sibTrans" cxnId="{CE4ED0BC-0910-4517-B3E0-A0356C1AB985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21F008BD-02AE-4F59-BC5C-8739E04AF116}">
      <dgm:prSet custT="1"/>
      <dgm:spPr/>
      <dgm:t>
        <a:bodyPr/>
        <a:lstStyle/>
        <a:p>
          <a:pPr algn="ctr" rtl="0"/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Paciente con 24 meses o más de vida que posea </a:t>
          </a:r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una prueba para detección de antígeno de superficie (</a:t>
          </a:r>
          <a:r>
            <a:rPr lang="es-ES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) positiva/reactiva o histopatología compatible con infección por el VHB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, y que cumpla por lo menos uno de los siguientes criterios: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DD68174C-9B26-480E-A93E-8397B7313F58}" type="parTrans" cxnId="{38B11BFC-BC51-4EE7-A84D-BF7E397D491F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07EC327E-628B-45D5-A5A5-579C8EDE61B0}" type="sibTrans" cxnId="{38B11BFC-BC51-4EE7-A84D-BF7E397D491F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3500AD15-624F-4CD1-8DE6-6218FF8B0F53}">
      <dgm:prSet custT="1"/>
      <dgm:spPr/>
      <dgm:t>
        <a:bodyPr/>
        <a:lstStyle/>
        <a:p>
          <a:pPr algn="ctr" rtl="0"/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Antígeno de superficie (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) positivo en dos oportunidades separadas por un intervalo mínimo de 6 meses.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0685E65F-E115-4C87-B797-F1610AC1F4B4}" type="parTrans" cxnId="{C668F243-CE69-4FB5-B9CB-AD8A246BCF56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CC0C0504-DECE-4ACC-8673-17734FD563BB}" type="sibTrans" cxnId="{C668F243-CE69-4FB5-B9CB-AD8A246BCF56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B1CC4652-B809-4268-B481-4B4731327E1D}">
      <dgm:prSet custT="1"/>
      <dgm:spPr/>
      <dgm:t>
        <a:bodyPr/>
        <a:lstStyle/>
        <a:p>
          <a:pPr algn="ctr" rtl="0"/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Anticuerpo contra el antígeno 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core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total positivo (anti-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HBc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total) y anticuerpo 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IgM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contra antígeno 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core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(anti-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HBc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 </a:t>
          </a:r>
          <a:r>
            <a:rPr lang="es-MX" sz="1600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IgM</a:t>
          </a:r>
          <a:r>
            <a:rPr lang="es-MX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) negativo.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44DF1156-45D4-490E-B643-63BBC6822460}" type="parTrans" cxnId="{C441EECE-5EEB-4776-B4C8-D746A88FFE8D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A4ECB4C2-3C35-4A57-8258-647DCB786D53}" type="sibTrans" cxnId="{C441EECE-5EEB-4776-B4C8-D746A88FFE8D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83AB1259-6DB4-40D0-B19B-99B314DD4FA1}">
      <dgm:prSet custT="1"/>
      <dgm:spPr/>
      <dgm:t>
        <a:bodyPr/>
        <a:lstStyle/>
        <a:p>
          <a:pPr algn="ctr" rtl="0"/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Aquellos casos que no presenten ninguno de los criterios opcionales de caso agudo deberán  incluirse como caso de hepatitis crónica y clasificarse definitivamente máximo en un período de 6 meses.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4CB93F9D-A35C-4562-B8E4-2A0F9AB41736}" type="parTrans" cxnId="{6A862A13-D9CE-4B99-BA65-CCA38471D540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C546AB6B-6A59-4F10-8553-BD5D3DD591C2}" type="sibTrans" cxnId="{6A862A13-D9CE-4B99-BA65-CCA38471D540}">
      <dgm:prSet/>
      <dgm:spPr/>
      <dgm:t>
        <a:bodyPr/>
        <a:lstStyle/>
        <a:p>
          <a:endParaRPr lang="es-CO" sz="1600">
            <a:latin typeface="Century Gothic" panose="020B0502020202020204" pitchFamily="34" charset="0"/>
          </a:endParaRPr>
        </a:p>
      </dgm:t>
    </dgm:pt>
    <dgm:pt modelId="{D9173B66-CF33-486C-8A2E-445106C0D244}" type="pres">
      <dgm:prSet presAssocID="{28F8E84D-1086-4136-8E21-A1A49F96796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DCF29F7-2E8A-4BA2-8B5B-CDDD30638657}" type="pres">
      <dgm:prSet presAssocID="{28F8E84D-1086-4136-8E21-A1A49F967967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E48174EC-7FBC-4F4A-8A0D-49EADF1B82D4}" type="pres">
      <dgm:prSet presAssocID="{28F8E84D-1086-4136-8E21-A1A49F967967}" presName="FiveNodes_1" presStyleLbl="node1" presStyleIdx="0" presStyleCnt="5" custScaleY="47712" custLinFactNeighborY="1307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22D6F2-B5E8-4A0D-844E-318396BA5F3B}" type="pres">
      <dgm:prSet presAssocID="{28F8E84D-1086-4136-8E21-A1A49F967967}" presName="FiveNodes_2" presStyleLbl="node1" presStyleIdx="1" presStyleCnt="5" custScaleX="116549" custScaleY="1289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CEB4A2-C3EB-4052-AF2A-119FD0805B1B}" type="pres">
      <dgm:prSet presAssocID="{28F8E84D-1086-4136-8E21-A1A49F967967}" presName="FiveNodes_3" presStyleLbl="node1" presStyleIdx="2" presStyleCnt="5" custScaleX="101170" custScaleY="760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8B4513-79CA-494E-A243-C307EFE1DFBE}" type="pres">
      <dgm:prSet presAssocID="{28F8E84D-1086-4136-8E21-A1A49F967967}" presName="FiveNodes_4" presStyleLbl="node1" presStyleIdx="3" presStyleCnt="5" custScaleY="719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F07F11-4414-4A8C-A593-7ECCF6E77275}" type="pres">
      <dgm:prSet presAssocID="{28F8E84D-1086-4136-8E21-A1A49F967967}" presName="FiveNodes_5" presStyleLbl="node1" presStyleIdx="4" presStyleCnt="5" custScaleY="130187" custLinFactNeighborX="677" custLinFactNeighborY="12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5D5C5E-6E91-42FB-96EA-43628C0A5723}" type="pres">
      <dgm:prSet presAssocID="{28F8E84D-1086-4136-8E21-A1A49F967967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AAF65-1ABF-4410-87F7-5DAD484B6B69}" type="pres">
      <dgm:prSet presAssocID="{28F8E84D-1086-4136-8E21-A1A49F967967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F2C6F8-8CD3-408B-9A2B-6FC08F0CD23F}" type="pres">
      <dgm:prSet presAssocID="{28F8E84D-1086-4136-8E21-A1A49F967967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C5BC93-C4EA-4B6D-9E0C-7E5ED54559D2}" type="pres">
      <dgm:prSet presAssocID="{28F8E84D-1086-4136-8E21-A1A49F967967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E39A2A-5DC6-471A-B696-B87B7FE18E93}" type="pres">
      <dgm:prSet presAssocID="{28F8E84D-1086-4136-8E21-A1A49F96796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034F6E-E574-4246-BE09-9CDD5868FF82}" type="pres">
      <dgm:prSet presAssocID="{28F8E84D-1086-4136-8E21-A1A49F96796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C0E51C-9663-4C2B-B064-CF1E1CBB0819}" type="pres">
      <dgm:prSet presAssocID="{28F8E84D-1086-4136-8E21-A1A49F96796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C1C436-169B-48D5-A738-81C70DB3E1E1}" type="pres">
      <dgm:prSet presAssocID="{28F8E84D-1086-4136-8E21-A1A49F96796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95B993-E195-4565-A328-E182BF954D43}" type="pres">
      <dgm:prSet presAssocID="{28F8E84D-1086-4136-8E21-A1A49F96796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7755E6-C336-44B1-80C4-3C65BBD3C249}" type="presOf" srcId="{B1CC4652-B809-4268-B481-4B4731327E1D}" destId="{158B4513-79CA-494E-A243-C307EFE1DFBE}" srcOrd="0" destOrd="0" presId="urn:microsoft.com/office/officeart/2005/8/layout/vProcess5"/>
    <dgm:cxn modelId="{B7A17CFF-0B2F-4022-B6CB-DD78EFED70AE}" type="presOf" srcId="{B1CC4652-B809-4268-B481-4B4731327E1D}" destId="{D9C1C436-169B-48D5-A738-81C70DB3E1E1}" srcOrd="1" destOrd="0" presId="urn:microsoft.com/office/officeart/2005/8/layout/vProcess5"/>
    <dgm:cxn modelId="{528BCE00-9971-4441-B372-711D9EA3E2A1}" type="presOf" srcId="{07EC327E-628B-45D5-A5A5-579C8EDE61B0}" destId="{094AAF65-1ABF-4410-87F7-5DAD484B6B69}" srcOrd="0" destOrd="0" presId="urn:microsoft.com/office/officeart/2005/8/layout/vProcess5"/>
    <dgm:cxn modelId="{53A2212B-7ED5-4F81-86C0-29634E82C14A}" type="presOf" srcId="{EAD8254B-9146-4497-98D5-6C1125B50DBB}" destId="{E48174EC-7FBC-4F4A-8A0D-49EADF1B82D4}" srcOrd="0" destOrd="0" presId="urn:microsoft.com/office/officeart/2005/8/layout/vProcess5"/>
    <dgm:cxn modelId="{3B86A38A-454F-4439-82AE-51F72B526BC0}" type="presOf" srcId="{28F8E84D-1086-4136-8E21-A1A49F967967}" destId="{D9173B66-CF33-486C-8A2E-445106C0D244}" srcOrd="0" destOrd="0" presId="urn:microsoft.com/office/officeart/2005/8/layout/vProcess5"/>
    <dgm:cxn modelId="{C668F243-CE69-4FB5-B9CB-AD8A246BCF56}" srcId="{28F8E84D-1086-4136-8E21-A1A49F967967}" destId="{3500AD15-624F-4CD1-8DE6-6218FF8B0F53}" srcOrd="2" destOrd="0" parTransId="{0685E65F-E115-4C87-B797-F1610AC1F4B4}" sibTransId="{CC0C0504-DECE-4ACC-8673-17734FD563BB}"/>
    <dgm:cxn modelId="{30D33680-3FDE-453E-A984-2C332513F1BB}" type="presOf" srcId="{A4ECB4C2-3C35-4A57-8258-647DCB786D53}" destId="{93C5BC93-C4EA-4B6D-9E0C-7E5ED54559D2}" srcOrd="0" destOrd="0" presId="urn:microsoft.com/office/officeart/2005/8/layout/vProcess5"/>
    <dgm:cxn modelId="{6ADF2F39-4753-46D0-9B65-C533DC5B332F}" type="presOf" srcId="{CC0C0504-DECE-4ACC-8673-17734FD563BB}" destId="{05F2C6F8-8CD3-408B-9A2B-6FC08F0CD23F}" srcOrd="0" destOrd="0" presId="urn:microsoft.com/office/officeart/2005/8/layout/vProcess5"/>
    <dgm:cxn modelId="{F37011CE-C44A-4E7E-962B-D47EFBC2966B}" type="presOf" srcId="{7850D7B7-1D08-4B53-91BF-E5512D529A65}" destId="{D05D5C5E-6E91-42FB-96EA-43628C0A5723}" srcOrd="0" destOrd="0" presId="urn:microsoft.com/office/officeart/2005/8/layout/vProcess5"/>
    <dgm:cxn modelId="{6A862A13-D9CE-4B99-BA65-CCA38471D540}" srcId="{28F8E84D-1086-4136-8E21-A1A49F967967}" destId="{83AB1259-6DB4-40D0-B19B-99B314DD4FA1}" srcOrd="4" destOrd="0" parTransId="{4CB93F9D-A35C-4562-B8E4-2A0F9AB41736}" sibTransId="{C546AB6B-6A59-4F10-8553-BD5D3DD591C2}"/>
    <dgm:cxn modelId="{C441EECE-5EEB-4776-B4C8-D746A88FFE8D}" srcId="{28F8E84D-1086-4136-8E21-A1A49F967967}" destId="{B1CC4652-B809-4268-B481-4B4731327E1D}" srcOrd="3" destOrd="0" parTransId="{44DF1156-45D4-490E-B643-63BBC6822460}" sibTransId="{A4ECB4C2-3C35-4A57-8258-647DCB786D53}"/>
    <dgm:cxn modelId="{91D3E50E-5EB1-47A6-A4D3-099B34472CF1}" type="presOf" srcId="{3500AD15-624F-4CD1-8DE6-6218FF8B0F53}" destId="{CBC0E51C-9663-4C2B-B064-CF1E1CBB0819}" srcOrd="1" destOrd="0" presId="urn:microsoft.com/office/officeart/2005/8/layout/vProcess5"/>
    <dgm:cxn modelId="{F4056EEC-BB48-4E2D-858A-422459EBBAB5}" type="presOf" srcId="{83AB1259-6DB4-40D0-B19B-99B314DD4FA1}" destId="{64F07F11-4414-4A8C-A593-7ECCF6E77275}" srcOrd="0" destOrd="0" presId="urn:microsoft.com/office/officeart/2005/8/layout/vProcess5"/>
    <dgm:cxn modelId="{72EE388E-01DE-4DCC-A980-612BDB158181}" type="presOf" srcId="{3500AD15-624F-4CD1-8DE6-6218FF8B0F53}" destId="{80CEB4A2-C3EB-4052-AF2A-119FD0805B1B}" srcOrd="0" destOrd="0" presId="urn:microsoft.com/office/officeart/2005/8/layout/vProcess5"/>
    <dgm:cxn modelId="{CE4ED0BC-0910-4517-B3E0-A0356C1AB985}" srcId="{28F8E84D-1086-4136-8E21-A1A49F967967}" destId="{EAD8254B-9146-4497-98D5-6C1125B50DBB}" srcOrd="0" destOrd="0" parTransId="{7E51049F-D50F-4F48-8589-523FDA900432}" sibTransId="{7850D7B7-1D08-4B53-91BF-E5512D529A65}"/>
    <dgm:cxn modelId="{38B11BFC-BC51-4EE7-A84D-BF7E397D491F}" srcId="{28F8E84D-1086-4136-8E21-A1A49F967967}" destId="{21F008BD-02AE-4F59-BC5C-8739E04AF116}" srcOrd="1" destOrd="0" parTransId="{DD68174C-9B26-480E-A93E-8397B7313F58}" sibTransId="{07EC327E-628B-45D5-A5A5-579C8EDE61B0}"/>
    <dgm:cxn modelId="{5D3845DA-E7EC-471D-ADF0-F9C76E548524}" type="presOf" srcId="{21F008BD-02AE-4F59-BC5C-8739E04AF116}" destId="{7122D6F2-B5E8-4A0D-844E-318396BA5F3B}" srcOrd="0" destOrd="0" presId="urn:microsoft.com/office/officeart/2005/8/layout/vProcess5"/>
    <dgm:cxn modelId="{6A9FC600-515F-44A5-A331-A0591A0E9012}" type="presOf" srcId="{83AB1259-6DB4-40D0-B19B-99B314DD4FA1}" destId="{3895B993-E195-4565-A328-E182BF954D43}" srcOrd="1" destOrd="0" presId="urn:microsoft.com/office/officeart/2005/8/layout/vProcess5"/>
    <dgm:cxn modelId="{6250FD95-68CF-4566-AD43-E1E945DCA885}" type="presOf" srcId="{EAD8254B-9146-4497-98D5-6C1125B50DBB}" destId="{D2E39A2A-5DC6-471A-B696-B87B7FE18E93}" srcOrd="1" destOrd="0" presId="urn:microsoft.com/office/officeart/2005/8/layout/vProcess5"/>
    <dgm:cxn modelId="{0100C15B-1CC0-4351-9E14-0C13065BC7EC}" type="presOf" srcId="{21F008BD-02AE-4F59-BC5C-8739E04AF116}" destId="{E2034F6E-E574-4246-BE09-9CDD5868FF82}" srcOrd="1" destOrd="0" presId="urn:microsoft.com/office/officeart/2005/8/layout/vProcess5"/>
    <dgm:cxn modelId="{F1FAF985-83A4-4099-87A2-132A9457C37F}" type="presParOf" srcId="{D9173B66-CF33-486C-8A2E-445106C0D244}" destId="{0DCF29F7-2E8A-4BA2-8B5B-CDDD30638657}" srcOrd="0" destOrd="0" presId="urn:microsoft.com/office/officeart/2005/8/layout/vProcess5"/>
    <dgm:cxn modelId="{67B6155F-C0A9-494A-9AE3-2A434434DC39}" type="presParOf" srcId="{D9173B66-CF33-486C-8A2E-445106C0D244}" destId="{E48174EC-7FBC-4F4A-8A0D-49EADF1B82D4}" srcOrd="1" destOrd="0" presId="urn:microsoft.com/office/officeart/2005/8/layout/vProcess5"/>
    <dgm:cxn modelId="{827F59D9-CE5B-4C4B-8067-1155B9F1C80C}" type="presParOf" srcId="{D9173B66-CF33-486C-8A2E-445106C0D244}" destId="{7122D6F2-B5E8-4A0D-844E-318396BA5F3B}" srcOrd="2" destOrd="0" presId="urn:microsoft.com/office/officeart/2005/8/layout/vProcess5"/>
    <dgm:cxn modelId="{51D8B236-FA43-4760-93BE-10FBC8211D85}" type="presParOf" srcId="{D9173B66-CF33-486C-8A2E-445106C0D244}" destId="{80CEB4A2-C3EB-4052-AF2A-119FD0805B1B}" srcOrd="3" destOrd="0" presId="urn:microsoft.com/office/officeart/2005/8/layout/vProcess5"/>
    <dgm:cxn modelId="{30D8F9A5-7FF2-4156-B7EE-5459C2898A05}" type="presParOf" srcId="{D9173B66-CF33-486C-8A2E-445106C0D244}" destId="{158B4513-79CA-494E-A243-C307EFE1DFBE}" srcOrd="4" destOrd="0" presId="urn:microsoft.com/office/officeart/2005/8/layout/vProcess5"/>
    <dgm:cxn modelId="{D2F8B205-FD12-4262-A412-3F80CC659117}" type="presParOf" srcId="{D9173B66-CF33-486C-8A2E-445106C0D244}" destId="{64F07F11-4414-4A8C-A593-7ECCF6E77275}" srcOrd="5" destOrd="0" presId="urn:microsoft.com/office/officeart/2005/8/layout/vProcess5"/>
    <dgm:cxn modelId="{8795354C-2BF1-4B2E-9CD1-5DB36800B774}" type="presParOf" srcId="{D9173B66-CF33-486C-8A2E-445106C0D244}" destId="{D05D5C5E-6E91-42FB-96EA-43628C0A5723}" srcOrd="6" destOrd="0" presId="urn:microsoft.com/office/officeart/2005/8/layout/vProcess5"/>
    <dgm:cxn modelId="{C5E0A84A-2129-433E-9B6E-1C2E03E6751C}" type="presParOf" srcId="{D9173B66-CF33-486C-8A2E-445106C0D244}" destId="{094AAF65-1ABF-4410-87F7-5DAD484B6B69}" srcOrd="7" destOrd="0" presId="urn:microsoft.com/office/officeart/2005/8/layout/vProcess5"/>
    <dgm:cxn modelId="{341A31CF-EF08-4C29-BFD7-BB0AD5E4BF34}" type="presParOf" srcId="{D9173B66-CF33-486C-8A2E-445106C0D244}" destId="{05F2C6F8-8CD3-408B-9A2B-6FC08F0CD23F}" srcOrd="8" destOrd="0" presId="urn:microsoft.com/office/officeart/2005/8/layout/vProcess5"/>
    <dgm:cxn modelId="{D322436F-05EF-4BBF-9E23-321322838012}" type="presParOf" srcId="{D9173B66-CF33-486C-8A2E-445106C0D244}" destId="{93C5BC93-C4EA-4B6D-9E0C-7E5ED54559D2}" srcOrd="9" destOrd="0" presId="urn:microsoft.com/office/officeart/2005/8/layout/vProcess5"/>
    <dgm:cxn modelId="{EF1930AB-A298-42F8-A5CA-9F68983116A7}" type="presParOf" srcId="{D9173B66-CF33-486C-8A2E-445106C0D244}" destId="{D2E39A2A-5DC6-471A-B696-B87B7FE18E93}" srcOrd="10" destOrd="0" presId="urn:microsoft.com/office/officeart/2005/8/layout/vProcess5"/>
    <dgm:cxn modelId="{43FF2322-C932-4696-A80F-67BBC59CC91F}" type="presParOf" srcId="{D9173B66-CF33-486C-8A2E-445106C0D244}" destId="{E2034F6E-E574-4246-BE09-9CDD5868FF82}" srcOrd="11" destOrd="0" presId="urn:microsoft.com/office/officeart/2005/8/layout/vProcess5"/>
    <dgm:cxn modelId="{E6C964DC-E9E3-46B8-9908-A2D98E3F5DB4}" type="presParOf" srcId="{D9173B66-CF33-486C-8A2E-445106C0D244}" destId="{CBC0E51C-9663-4C2B-B064-CF1E1CBB0819}" srcOrd="12" destOrd="0" presId="urn:microsoft.com/office/officeart/2005/8/layout/vProcess5"/>
    <dgm:cxn modelId="{7AFB91FD-9FE0-4256-A705-531E6AAD9CEC}" type="presParOf" srcId="{D9173B66-CF33-486C-8A2E-445106C0D244}" destId="{D9C1C436-169B-48D5-A738-81C70DB3E1E1}" srcOrd="13" destOrd="0" presId="urn:microsoft.com/office/officeart/2005/8/layout/vProcess5"/>
    <dgm:cxn modelId="{2742808B-F99F-4462-A751-E490C6085526}" type="presParOf" srcId="{D9173B66-CF33-486C-8A2E-445106C0D244}" destId="{3895B993-E195-4565-A328-E182BF954D4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D60DF2-4106-4309-ADD6-E6D862EBFF13}" type="doc">
      <dgm:prSet loTypeId="urn:microsoft.com/office/officeart/2005/8/layout/vProcess5" loCatId="process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6CC115AF-0E60-4588-BC1B-2CA511609F49}">
      <dgm:prSet custT="1"/>
      <dgm:spPr/>
      <dgm:t>
        <a:bodyPr/>
        <a:lstStyle/>
        <a:p>
          <a:pPr algn="ctr" rtl="0"/>
          <a:r>
            <a:rPr lang="es-MX" sz="20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Caso de Hepatitis B por transmisión materno-infantil.</a:t>
          </a:r>
          <a:endParaRPr lang="es-CO" sz="20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93A248B3-B062-4B3A-908B-50DD69486CD2}" type="parTrans" cxnId="{4DE8E9B6-ED26-4AB7-A73C-5464245AFD20}">
      <dgm:prSet/>
      <dgm:spPr/>
      <dgm:t>
        <a:bodyPr/>
        <a:lstStyle/>
        <a:p>
          <a:endParaRPr lang="es-CO" sz="200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2CA43E23-6563-47A1-881D-1E76371C0A4E}" type="sibTrans" cxnId="{4DE8E9B6-ED26-4AB7-A73C-5464245AFD20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 sz="200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05814A48-473F-4567-BD56-F036558CAECA}">
      <dgm:prSet custT="1"/>
      <dgm:spPr/>
      <dgm:t>
        <a:bodyPr/>
        <a:lstStyle/>
        <a:p>
          <a:pPr algn="l" rtl="0"/>
          <a:r>
            <a:rPr lang="es-MX" sz="2000" dirty="0" smtClean="0">
              <a:latin typeface="Century Gothic" panose="020B0502020202020204" pitchFamily="34" charset="0"/>
              <a:cs typeface="Arial" panose="020B0604020202020204" pitchFamily="34" charset="0"/>
            </a:rPr>
            <a:t>Paciente menor de 24 meses de edad, con resultado serológico para detección de </a:t>
          </a:r>
          <a:r>
            <a:rPr lang="es-MX" sz="2000" b="1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MX" sz="2000" dirty="0" smtClean="0">
              <a:latin typeface="Century Gothic" panose="020B0502020202020204" pitchFamily="34" charset="0"/>
              <a:cs typeface="Arial" panose="020B0604020202020204" pitchFamily="34" charset="0"/>
            </a:rPr>
            <a:t> positivo,  nacido de una madre con una prueba de detección para </a:t>
          </a:r>
          <a:r>
            <a:rPr lang="es-MX" sz="2000" b="1" dirty="0" err="1" smtClean="0">
              <a:latin typeface="Century Gothic" panose="020B0502020202020204" pitchFamily="34" charset="0"/>
              <a:cs typeface="Arial" panose="020B0604020202020204" pitchFamily="34" charset="0"/>
            </a:rPr>
            <a:t>HBsAg</a:t>
          </a:r>
          <a:r>
            <a:rPr lang="es-MX" sz="20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 </a:t>
          </a:r>
          <a:r>
            <a:rPr lang="es-MX" sz="2000" dirty="0" smtClean="0">
              <a:latin typeface="Century Gothic" panose="020B0502020202020204" pitchFamily="34" charset="0"/>
              <a:cs typeface="Arial" panose="020B0604020202020204" pitchFamily="34" charset="0"/>
            </a:rPr>
            <a:t>positiva</a:t>
          </a:r>
          <a:r>
            <a:rPr lang="es-ES" sz="2000" dirty="0" smtClean="0">
              <a:latin typeface="Century Gothic" panose="020B0502020202020204" pitchFamily="34" charset="0"/>
              <a:cs typeface="Arial" panose="020B0604020202020204" pitchFamily="34" charset="0"/>
            </a:rPr>
            <a:t>.</a:t>
          </a:r>
          <a:endParaRPr lang="es-CO" sz="20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9EAAA8D1-A5C7-4728-8286-51E3E1771E20}" type="parTrans" cxnId="{7269EFC9-CB64-4AEE-BA51-70052FE55E9C}">
      <dgm:prSet/>
      <dgm:spPr/>
      <dgm:t>
        <a:bodyPr/>
        <a:lstStyle/>
        <a:p>
          <a:endParaRPr lang="es-CO" sz="200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AE8F4B51-8FFF-4B93-BBE2-55507F59F022}" type="sibTrans" cxnId="{7269EFC9-CB64-4AEE-BA51-70052FE55E9C}">
      <dgm:prSet/>
      <dgm:spPr/>
      <dgm:t>
        <a:bodyPr/>
        <a:lstStyle/>
        <a:p>
          <a:endParaRPr lang="es-CO" sz="200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A438CDF7-9AEB-4098-B358-2400C0D78005}" type="pres">
      <dgm:prSet presAssocID="{22D60DF2-4106-4309-ADD6-E6D862EBFF1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ACB4BDD-4FF2-4980-BB68-560FB42D859E}" type="pres">
      <dgm:prSet presAssocID="{22D60DF2-4106-4309-ADD6-E6D862EBFF13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3DE6EE7C-BD95-45C4-9D80-2E7034BAFDA9}" type="pres">
      <dgm:prSet presAssocID="{22D60DF2-4106-4309-ADD6-E6D862EBFF13}" presName="TwoNodes_1" presStyleLbl="node1" presStyleIdx="0" presStyleCnt="2" custScaleY="597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84A2B3-FB33-4165-9EC7-98A4A07C73B9}" type="pres">
      <dgm:prSet presAssocID="{22D60DF2-4106-4309-ADD6-E6D862EBFF13}" presName="TwoNodes_2" presStyleLbl="node1" presStyleIdx="1" presStyleCnt="2" custScaleX="1045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A1BD72-6372-4AE8-94B0-9AECDCD5B263}" type="pres">
      <dgm:prSet presAssocID="{22D60DF2-4106-4309-ADD6-E6D862EBFF13}" presName="TwoConn_1-2" presStyleLbl="fgAccFollowNode1" presStyleIdx="0" presStyleCnt="1" custLinFactNeighborY="-164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2152E7-3C00-474B-9E3C-BEFF60355954}" type="pres">
      <dgm:prSet presAssocID="{22D60DF2-4106-4309-ADD6-E6D862EBFF13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2BCBA0-6AD8-4EC0-AF79-59C9523F5538}" type="pres">
      <dgm:prSet presAssocID="{22D60DF2-4106-4309-ADD6-E6D862EBFF13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88F1FD8-DBB4-421E-9731-7AD81B9FDE48}" type="presOf" srcId="{6CC115AF-0E60-4588-BC1B-2CA511609F49}" destId="{222152E7-3C00-474B-9E3C-BEFF60355954}" srcOrd="1" destOrd="0" presId="urn:microsoft.com/office/officeart/2005/8/layout/vProcess5"/>
    <dgm:cxn modelId="{4DE8E9B6-ED26-4AB7-A73C-5464245AFD20}" srcId="{22D60DF2-4106-4309-ADD6-E6D862EBFF13}" destId="{6CC115AF-0E60-4588-BC1B-2CA511609F49}" srcOrd="0" destOrd="0" parTransId="{93A248B3-B062-4B3A-908B-50DD69486CD2}" sibTransId="{2CA43E23-6563-47A1-881D-1E76371C0A4E}"/>
    <dgm:cxn modelId="{BD8EE2F5-F2ED-4918-A12C-7BA6278E0F91}" type="presOf" srcId="{05814A48-473F-4567-BD56-F036558CAECA}" destId="{722BCBA0-6AD8-4EC0-AF79-59C9523F5538}" srcOrd="1" destOrd="0" presId="urn:microsoft.com/office/officeart/2005/8/layout/vProcess5"/>
    <dgm:cxn modelId="{C99B76A1-A6A9-41C5-8F9D-8696FEF5E1AC}" type="presOf" srcId="{6CC115AF-0E60-4588-BC1B-2CA511609F49}" destId="{3DE6EE7C-BD95-45C4-9D80-2E7034BAFDA9}" srcOrd="0" destOrd="0" presId="urn:microsoft.com/office/officeart/2005/8/layout/vProcess5"/>
    <dgm:cxn modelId="{79C27C9D-2E47-4BCD-91A9-E5153EFCEFE5}" type="presOf" srcId="{05814A48-473F-4567-BD56-F036558CAECA}" destId="{D284A2B3-FB33-4165-9EC7-98A4A07C73B9}" srcOrd="0" destOrd="0" presId="urn:microsoft.com/office/officeart/2005/8/layout/vProcess5"/>
    <dgm:cxn modelId="{1D20896E-6FE2-43F4-8DCD-EC891F6A2E3F}" type="presOf" srcId="{2CA43E23-6563-47A1-881D-1E76371C0A4E}" destId="{96A1BD72-6372-4AE8-94B0-9AECDCD5B263}" srcOrd="0" destOrd="0" presId="urn:microsoft.com/office/officeart/2005/8/layout/vProcess5"/>
    <dgm:cxn modelId="{7269EFC9-CB64-4AEE-BA51-70052FE55E9C}" srcId="{22D60DF2-4106-4309-ADD6-E6D862EBFF13}" destId="{05814A48-473F-4567-BD56-F036558CAECA}" srcOrd="1" destOrd="0" parTransId="{9EAAA8D1-A5C7-4728-8286-51E3E1771E20}" sibTransId="{AE8F4B51-8FFF-4B93-BBE2-55507F59F022}"/>
    <dgm:cxn modelId="{A3FE1645-806C-4BC2-A66D-20F5133342C0}" type="presOf" srcId="{22D60DF2-4106-4309-ADD6-E6D862EBFF13}" destId="{A438CDF7-9AEB-4098-B358-2400C0D78005}" srcOrd="0" destOrd="0" presId="urn:microsoft.com/office/officeart/2005/8/layout/vProcess5"/>
    <dgm:cxn modelId="{3DCA300E-DD2C-4044-8B68-BC42D7EE190C}" type="presParOf" srcId="{A438CDF7-9AEB-4098-B358-2400C0D78005}" destId="{BACB4BDD-4FF2-4980-BB68-560FB42D859E}" srcOrd="0" destOrd="0" presId="urn:microsoft.com/office/officeart/2005/8/layout/vProcess5"/>
    <dgm:cxn modelId="{2EAEA8E8-94D0-42D2-8A12-0AC6DB4A42D6}" type="presParOf" srcId="{A438CDF7-9AEB-4098-B358-2400C0D78005}" destId="{3DE6EE7C-BD95-45C4-9D80-2E7034BAFDA9}" srcOrd="1" destOrd="0" presId="urn:microsoft.com/office/officeart/2005/8/layout/vProcess5"/>
    <dgm:cxn modelId="{F84BEA74-28AB-4F00-AA7B-9BAF2ADD3EE3}" type="presParOf" srcId="{A438CDF7-9AEB-4098-B358-2400C0D78005}" destId="{D284A2B3-FB33-4165-9EC7-98A4A07C73B9}" srcOrd="2" destOrd="0" presId="urn:microsoft.com/office/officeart/2005/8/layout/vProcess5"/>
    <dgm:cxn modelId="{E3DED34F-DDE5-4AF6-968B-54AA49F86E0E}" type="presParOf" srcId="{A438CDF7-9AEB-4098-B358-2400C0D78005}" destId="{96A1BD72-6372-4AE8-94B0-9AECDCD5B263}" srcOrd="3" destOrd="0" presId="urn:microsoft.com/office/officeart/2005/8/layout/vProcess5"/>
    <dgm:cxn modelId="{F51D4A07-DA80-4E36-87AF-2F9E0AF3738A}" type="presParOf" srcId="{A438CDF7-9AEB-4098-B358-2400C0D78005}" destId="{222152E7-3C00-474B-9E3C-BEFF60355954}" srcOrd="4" destOrd="0" presId="urn:microsoft.com/office/officeart/2005/8/layout/vProcess5"/>
    <dgm:cxn modelId="{E7F0179D-D087-4328-AEBE-2B5FA0BAE7F4}" type="presParOf" srcId="{A438CDF7-9AEB-4098-B358-2400C0D78005}" destId="{722BCBA0-6AD8-4EC0-AF79-59C9523F553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35B3956-AC30-4821-9CB2-9D9CEB600EAD}" type="doc">
      <dgm:prSet loTypeId="urn:microsoft.com/office/officeart/2005/8/layout/vProcess5" loCatId="process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8D04B3F3-188F-4416-9FD5-3FBB3AF3BF2C}">
      <dgm:prSet custT="1"/>
      <dgm:spPr/>
      <dgm:t>
        <a:bodyPr/>
        <a:lstStyle/>
        <a:p>
          <a:pPr algn="ctr" rtl="0"/>
          <a:r>
            <a:rPr lang="es-ES" sz="24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Caso de coinfección / </a:t>
          </a:r>
          <a:r>
            <a:rPr lang="es-ES" sz="2400" b="1" noProof="0" dirty="0" smtClean="0">
              <a:latin typeface="Century Gothic" panose="020B0502020202020204" pitchFamily="34" charset="0"/>
              <a:cs typeface="Arial" panose="020B0604020202020204" pitchFamily="34" charset="0"/>
            </a:rPr>
            <a:t>suprainfección</a:t>
          </a:r>
          <a:r>
            <a:rPr lang="es-ES" sz="2400" b="1" dirty="0" smtClean="0">
              <a:latin typeface="Century Gothic" panose="020B0502020202020204" pitchFamily="34" charset="0"/>
              <a:cs typeface="Arial" panose="020B0604020202020204" pitchFamily="34" charset="0"/>
            </a:rPr>
            <a:t> Hepatitis B-Delta.</a:t>
          </a:r>
          <a:endParaRPr lang="es-ES" sz="24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2EC685AA-C893-415A-A0EC-5DCD467FC3D1}" type="parTrans" cxnId="{03220E4F-884C-4217-BEB6-0AAB1DCBE6F2}">
      <dgm:prSet/>
      <dgm:spPr/>
      <dgm:t>
        <a:bodyPr/>
        <a:lstStyle/>
        <a:p>
          <a:endParaRPr lang="es-CO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A156B24D-220A-4C75-8491-DAA475F0703C}" type="sibTrans" cxnId="{03220E4F-884C-4217-BEB6-0AAB1DCBE6F2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endParaRPr lang="es-CO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DAF6D048-258F-4433-A760-AF39B18FE64F}">
      <dgm:prSet custT="1"/>
      <dgm:spPr/>
      <dgm:t>
        <a:bodyPr/>
        <a:lstStyle/>
        <a:p>
          <a:pPr algn="just" rtl="0"/>
          <a:r>
            <a:rPr lang="es-ES" sz="1600" dirty="0" smtClean="0">
              <a:latin typeface="Century Gothic" panose="020B0502020202020204" pitchFamily="34" charset="0"/>
              <a:cs typeface="Arial" panose="020B0604020202020204" pitchFamily="34" charset="0"/>
            </a:rPr>
            <a:t>Paciente que cumpla con algunas de las definiciones de caso para Hepatitis B ya descritas, y que adicionalmente presente una prueba para detección de anticuerpos contra el antígeno Delta (Anti-VHD) positiva/reactiva en sangre o tejido.</a:t>
          </a:r>
          <a:endParaRPr lang="es-CO" sz="160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DEAF881A-8B68-4893-A1DE-46FB089D8B81}" type="parTrans" cxnId="{0455EB0A-DA36-4151-822B-D8B324D0FE53}">
      <dgm:prSet/>
      <dgm:spPr/>
      <dgm:t>
        <a:bodyPr/>
        <a:lstStyle/>
        <a:p>
          <a:endParaRPr lang="es-CO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85430124-225B-4C93-A9C1-6487C794601F}" type="sibTrans" cxnId="{0455EB0A-DA36-4151-822B-D8B324D0FE53}">
      <dgm:prSet/>
      <dgm:spPr/>
      <dgm:t>
        <a:bodyPr/>
        <a:lstStyle/>
        <a:p>
          <a:endParaRPr lang="es-CO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36F66C51-8936-46DC-8941-88EB289C54F3}" type="pres">
      <dgm:prSet presAssocID="{E35B3956-AC30-4821-9CB2-9D9CEB600EA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E43236-D1E9-41A6-8C87-7B03AEABED00}" type="pres">
      <dgm:prSet presAssocID="{E35B3956-AC30-4821-9CB2-9D9CEB600EAD}" presName="dummyMaxCanvas" presStyleCnt="0">
        <dgm:presLayoutVars/>
      </dgm:prSet>
      <dgm:spPr/>
      <dgm:t>
        <a:bodyPr/>
        <a:lstStyle/>
        <a:p>
          <a:endParaRPr lang="es-CO"/>
        </a:p>
      </dgm:t>
    </dgm:pt>
    <dgm:pt modelId="{0233A13B-4440-4D1E-8921-E91A22AF296D}" type="pres">
      <dgm:prSet presAssocID="{E35B3956-AC30-4821-9CB2-9D9CEB600EAD}" presName="TwoNodes_1" presStyleLbl="node1" presStyleIdx="0" presStyleCnt="2" custScaleX="99089" custScaleY="768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D8CC0A6-3D7D-4822-B9CF-C29BD116F96A}" type="pres">
      <dgm:prSet presAssocID="{E35B3956-AC30-4821-9CB2-9D9CEB600EAD}" presName="TwoNodes_2" presStyleLbl="node1" presStyleIdx="1" presStyleCnt="2" custScaleX="91641" custLinFactNeighborX="1" custLinFactNeighborY="10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B33B92-2EA9-4B69-9571-5397029426D5}" type="pres">
      <dgm:prSet presAssocID="{E35B3956-AC30-4821-9CB2-9D9CEB600EAD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A2400D-3F4B-40BE-B144-7609EB048EDF}" type="pres">
      <dgm:prSet presAssocID="{E35B3956-AC30-4821-9CB2-9D9CEB600EAD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07BC679-A390-45FC-BAAE-5C5AD0491304}" type="pres">
      <dgm:prSet presAssocID="{E35B3956-AC30-4821-9CB2-9D9CEB600EAD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5FE2AA7-1957-4862-BF3C-63B035D87E33}" type="presOf" srcId="{DAF6D048-258F-4433-A760-AF39B18FE64F}" destId="{307BC679-A390-45FC-BAAE-5C5AD0491304}" srcOrd="1" destOrd="0" presId="urn:microsoft.com/office/officeart/2005/8/layout/vProcess5"/>
    <dgm:cxn modelId="{53383FAB-81EA-460A-8021-6C4BAE2C956C}" type="presOf" srcId="{8D04B3F3-188F-4416-9FD5-3FBB3AF3BF2C}" destId="{C4A2400D-3F4B-40BE-B144-7609EB048EDF}" srcOrd="1" destOrd="0" presId="urn:microsoft.com/office/officeart/2005/8/layout/vProcess5"/>
    <dgm:cxn modelId="{323277BE-413B-4808-A5BF-6259C1AE086E}" type="presOf" srcId="{8D04B3F3-188F-4416-9FD5-3FBB3AF3BF2C}" destId="{0233A13B-4440-4D1E-8921-E91A22AF296D}" srcOrd="0" destOrd="0" presId="urn:microsoft.com/office/officeart/2005/8/layout/vProcess5"/>
    <dgm:cxn modelId="{BB7329C0-4B72-48EB-9132-C86C2C292E23}" type="presOf" srcId="{A156B24D-220A-4C75-8491-DAA475F0703C}" destId="{DAB33B92-2EA9-4B69-9571-5397029426D5}" srcOrd="0" destOrd="0" presId="urn:microsoft.com/office/officeart/2005/8/layout/vProcess5"/>
    <dgm:cxn modelId="{8FF813A1-E397-4F78-AF0D-DE22E29ADFFB}" type="presOf" srcId="{DAF6D048-258F-4433-A760-AF39B18FE64F}" destId="{7D8CC0A6-3D7D-4822-B9CF-C29BD116F96A}" srcOrd="0" destOrd="0" presId="urn:microsoft.com/office/officeart/2005/8/layout/vProcess5"/>
    <dgm:cxn modelId="{03220E4F-884C-4217-BEB6-0AAB1DCBE6F2}" srcId="{E35B3956-AC30-4821-9CB2-9D9CEB600EAD}" destId="{8D04B3F3-188F-4416-9FD5-3FBB3AF3BF2C}" srcOrd="0" destOrd="0" parTransId="{2EC685AA-C893-415A-A0EC-5DCD467FC3D1}" sibTransId="{A156B24D-220A-4C75-8491-DAA475F0703C}"/>
    <dgm:cxn modelId="{E2FC05F6-279A-4A9D-874A-F21695A507D4}" type="presOf" srcId="{E35B3956-AC30-4821-9CB2-9D9CEB600EAD}" destId="{36F66C51-8936-46DC-8941-88EB289C54F3}" srcOrd="0" destOrd="0" presId="urn:microsoft.com/office/officeart/2005/8/layout/vProcess5"/>
    <dgm:cxn modelId="{0455EB0A-DA36-4151-822B-D8B324D0FE53}" srcId="{E35B3956-AC30-4821-9CB2-9D9CEB600EAD}" destId="{DAF6D048-258F-4433-A760-AF39B18FE64F}" srcOrd="1" destOrd="0" parTransId="{DEAF881A-8B68-4893-A1DE-46FB089D8B81}" sibTransId="{85430124-225B-4C93-A9C1-6487C794601F}"/>
    <dgm:cxn modelId="{1857DCE2-FFE3-43CA-BED6-B341D8865AAC}" type="presParOf" srcId="{36F66C51-8936-46DC-8941-88EB289C54F3}" destId="{9DE43236-D1E9-41A6-8C87-7B03AEABED00}" srcOrd="0" destOrd="0" presId="urn:microsoft.com/office/officeart/2005/8/layout/vProcess5"/>
    <dgm:cxn modelId="{840E35BC-A765-45D9-B5B4-D4DF9DE0550B}" type="presParOf" srcId="{36F66C51-8936-46DC-8941-88EB289C54F3}" destId="{0233A13B-4440-4D1E-8921-E91A22AF296D}" srcOrd="1" destOrd="0" presId="urn:microsoft.com/office/officeart/2005/8/layout/vProcess5"/>
    <dgm:cxn modelId="{EE90A34C-1A33-4518-97DE-B0DD88FE03F4}" type="presParOf" srcId="{36F66C51-8936-46DC-8941-88EB289C54F3}" destId="{7D8CC0A6-3D7D-4822-B9CF-C29BD116F96A}" srcOrd="2" destOrd="0" presId="urn:microsoft.com/office/officeart/2005/8/layout/vProcess5"/>
    <dgm:cxn modelId="{F98AD387-3384-43DA-A562-0F1A478B978C}" type="presParOf" srcId="{36F66C51-8936-46DC-8941-88EB289C54F3}" destId="{DAB33B92-2EA9-4B69-9571-5397029426D5}" srcOrd="3" destOrd="0" presId="urn:microsoft.com/office/officeart/2005/8/layout/vProcess5"/>
    <dgm:cxn modelId="{A35B13F7-B1A7-460D-A4DD-E5168E1B955C}" type="presParOf" srcId="{36F66C51-8936-46DC-8941-88EB289C54F3}" destId="{C4A2400D-3F4B-40BE-B144-7609EB048EDF}" srcOrd="4" destOrd="0" presId="urn:microsoft.com/office/officeart/2005/8/layout/vProcess5"/>
    <dgm:cxn modelId="{7D2E2094-E086-4AA8-B291-4084BF1C7C4B}" type="presParOf" srcId="{36F66C51-8936-46DC-8941-88EB289C54F3}" destId="{307BC679-A390-45FC-BAAE-5C5AD049130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1AC3EF0-1E11-448F-9D1A-EEB2F83E3D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9AF038E-94A4-4904-B8B0-DB8E7A5FD66F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1. ¿Que necesito para la solicitud</a:t>
          </a:r>
          <a:r>
            <a:rPr lang="es-CO" sz="2400" b="1" u="sng" dirty="0" smtClean="0">
              <a:solidFill>
                <a:schemeClr val="bg1"/>
              </a:solidFill>
              <a:effectLst/>
              <a:latin typeface="Century Gothic" panose="020B0502020202020204" pitchFamily="34" charset="0"/>
            </a:rPr>
            <a:t> de </a:t>
          </a:r>
          <a:r>
            <a:rPr lang="es-CO" altLang="en-US" sz="2400" b="1" u="sng" dirty="0" smtClean="0">
              <a:solidFill>
                <a:schemeClr val="bg1"/>
              </a:solidFill>
              <a:effectLst/>
              <a:latin typeface="Century Gothic" panose="020B0502020202020204" pitchFamily="34" charset="0"/>
            </a:rPr>
            <a:t>inmunoglobulina</a:t>
          </a:r>
          <a:r>
            <a:rPr lang="es-CO" sz="2400" b="1" u="sng" dirty="0" smtClean="0">
              <a:solidFill>
                <a:schemeClr val="bg1"/>
              </a:solidFill>
              <a:effectLst/>
              <a:latin typeface="Century Gothic" panose="020B0502020202020204" pitchFamily="34" charset="0"/>
            </a:rPr>
            <a:t> </a:t>
          </a:r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?</a:t>
          </a:r>
        </a:p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R/Formato de solicitud de biológicos </a:t>
          </a:r>
        </a:p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codg.P-IVCSSP09-2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0119BC4E-F46B-411C-B938-B4FB774A9C19}" type="par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C941EBB1-83C2-4E81-B1DD-D6B3F438800A}" type="sib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093AC82-3BA2-4AA1-BD42-5C92DD23D045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2. ¿Donde  la solicito?</a:t>
          </a:r>
        </a:p>
        <a:p>
          <a:pPr algn="ctr"/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R/ </a:t>
          </a:r>
          <a:r>
            <a:rPr lang="es-CO" sz="2400" b="1" dirty="0" smtClean="0">
              <a:latin typeface="Century Gothic" panose="020B0502020202020204" pitchFamily="34" charset="0"/>
            </a:rPr>
            <a:t>Centros de Acopio y/o servicios de vacunación referenciados</a:t>
          </a:r>
        </a:p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Municipios: *Pasto, Tumaco, Ipiales, Remolino, El Charco, Barbacoas, La Unión.</a:t>
          </a:r>
        </a:p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* H. Civil, FHSP,HILA, HUDN, Centro de acopio Departamental (Sede Bombona), municipal (Centro de Salud </a:t>
          </a:r>
          <a:r>
            <a:rPr lang="es-CO" sz="2400" b="1" dirty="0" err="1" smtClean="0">
              <a:latin typeface="Century Gothic" panose="020B0502020202020204" pitchFamily="34" charset="0"/>
            </a:rPr>
            <a:t>Tamasagra</a:t>
          </a:r>
          <a:r>
            <a:rPr lang="es-CO" sz="2400" b="1" dirty="0" smtClean="0">
              <a:latin typeface="Century Gothic" panose="020B0502020202020204" pitchFamily="34" charset="0"/>
            </a:rPr>
            <a:t>).</a:t>
          </a:r>
        </a:p>
      </dgm:t>
    </dgm:pt>
    <dgm:pt modelId="{E2D17B0F-4F74-4DBF-BD37-6D53E80601F6}" type="par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78067CE6-4C59-4992-8FBA-A2E0317C14AD}" type="sib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2CC896D-A1FE-4565-8424-569597142BDF}" type="pres">
      <dgm:prSet presAssocID="{51AC3EF0-1E11-448F-9D1A-EEB2F83E3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8B20958-25A9-4F4D-BA73-90C90A3756EA}" type="pres">
      <dgm:prSet presAssocID="{99AF038E-94A4-4904-B8B0-DB8E7A5FD66F}" presName="parentLin" presStyleCnt="0"/>
      <dgm:spPr/>
    </dgm:pt>
    <dgm:pt modelId="{2EFC8E4B-9434-4F25-9262-88B95EE8F343}" type="pres">
      <dgm:prSet presAssocID="{99AF038E-94A4-4904-B8B0-DB8E7A5FD66F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A0FB95EA-DAA7-4F71-A8DD-C0981C95204B}" type="pres">
      <dgm:prSet presAssocID="{99AF038E-94A4-4904-B8B0-DB8E7A5FD66F}" presName="parentText" presStyleLbl="node1" presStyleIdx="0" presStyleCnt="2" custScaleX="173324" custScaleY="22422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3F2081-33DA-4D24-97B6-393F18FE411D}" type="pres">
      <dgm:prSet presAssocID="{99AF038E-94A4-4904-B8B0-DB8E7A5FD66F}" presName="negativeSpace" presStyleCnt="0"/>
      <dgm:spPr/>
    </dgm:pt>
    <dgm:pt modelId="{6F435E40-6FEA-42E5-B8EB-71917462ED63}" type="pres">
      <dgm:prSet presAssocID="{99AF038E-94A4-4904-B8B0-DB8E7A5FD66F}" presName="childText" presStyleLbl="conFgAcc1" presStyleIdx="0" presStyleCnt="2">
        <dgm:presLayoutVars>
          <dgm:bulletEnabled val="1"/>
        </dgm:presLayoutVars>
      </dgm:prSet>
      <dgm:spPr/>
    </dgm:pt>
    <dgm:pt modelId="{0D37A7EC-01B2-44D9-91CB-B91916386861}" type="pres">
      <dgm:prSet presAssocID="{C941EBB1-83C2-4E81-B1DD-D6B3F438800A}" presName="spaceBetweenRectangles" presStyleCnt="0"/>
      <dgm:spPr/>
    </dgm:pt>
    <dgm:pt modelId="{E1C5D28E-2BF4-4376-A5D9-6265C44B12EE}" type="pres">
      <dgm:prSet presAssocID="{B093AC82-3BA2-4AA1-BD42-5C92DD23D045}" presName="parentLin" presStyleCnt="0"/>
      <dgm:spPr/>
    </dgm:pt>
    <dgm:pt modelId="{F5DE249A-F8C5-42AF-B8D8-B9FCF12BB667}" type="pres">
      <dgm:prSet presAssocID="{B093AC82-3BA2-4AA1-BD42-5C92DD23D04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F426583-F16D-4BA5-ACCD-6C3998834ECD}" type="pres">
      <dgm:prSet presAssocID="{B093AC82-3BA2-4AA1-BD42-5C92DD23D045}" presName="parentText" presStyleLbl="node1" presStyleIdx="1" presStyleCnt="2" custScaleX="142857" custScaleY="435595" custLinFactNeighborX="-23871" custLinFactNeighborY="-765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185A4-86D4-48E9-ADA6-4A4B7771424C}" type="pres">
      <dgm:prSet presAssocID="{B093AC82-3BA2-4AA1-BD42-5C92DD23D045}" presName="negativeSpace" presStyleCnt="0"/>
      <dgm:spPr/>
    </dgm:pt>
    <dgm:pt modelId="{96B94194-F8BE-43F6-BFC6-44AC4C204A55}" type="pres">
      <dgm:prSet presAssocID="{B093AC82-3BA2-4AA1-BD42-5C92DD23D04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617CB07-B80F-4A44-8397-3DD66FD8610E}" type="presOf" srcId="{99AF038E-94A4-4904-B8B0-DB8E7A5FD66F}" destId="{2EFC8E4B-9434-4F25-9262-88B95EE8F343}" srcOrd="0" destOrd="0" presId="urn:microsoft.com/office/officeart/2005/8/layout/list1"/>
    <dgm:cxn modelId="{9BECE87D-BBDB-41C5-BEE2-69F101AD5BE0}" srcId="{51AC3EF0-1E11-448F-9D1A-EEB2F83E3D09}" destId="{99AF038E-94A4-4904-B8B0-DB8E7A5FD66F}" srcOrd="0" destOrd="0" parTransId="{0119BC4E-F46B-411C-B938-B4FB774A9C19}" sibTransId="{C941EBB1-83C2-4E81-B1DD-D6B3F438800A}"/>
    <dgm:cxn modelId="{67DAE3C6-E765-4082-B787-6A5F8BC6916B}" type="presOf" srcId="{99AF038E-94A4-4904-B8B0-DB8E7A5FD66F}" destId="{A0FB95EA-DAA7-4F71-A8DD-C0981C95204B}" srcOrd="1" destOrd="0" presId="urn:microsoft.com/office/officeart/2005/8/layout/list1"/>
    <dgm:cxn modelId="{6DBBB68B-BB18-4DC5-9F40-DD839062CBDE}" type="presOf" srcId="{B093AC82-3BA2-4AA1-BD42-5C92DD23D045}" destId="{F5DE249A-F8C5-42AF-B8D8-B9FCF12BB667}" srcOrd="0" destOrd="0" presId="urn:microsoft.com/office/officeart/2005/8/layout/list1"/>
    <dgm:cxn modelId="{3575C64A-5022-41AD-8BFA-1BFF184F1B82}" type="presOf" srcId="{51AC3EF0-1E11-448F-9D1A-EEB2F83E3D09}" destId="{B2CC896D-A1FE-4565-8424-569597142BDF}" srcOrd="0" destOrd="0" presId="urn:microsoft.com/office/officeart/2005/8/layout/list1"/>
    <dgm:cxn modelId="{1872C48D-D0B8-4DB2-A9BD-A2F7BDC80762}" type="presOf" srcId="{B093AC82-3BA2-4AA1-BD42-5C92DD23D045}" destId="{2F426583-F16D-4BA5-ACCD-6C3998834ECD}" srcOrd="1" destOrd="0" presId="urn:microsoft.com/office/officeart/2005/8/layout/list1"/>
    <dgm:cxn modelId="{8C37E687-976C-48D9-81F8-C845C6D36346}" srcId="{51AC3EF0-1E11-448F-9D1A-EEB2F83E3D09}" destId="{B093AC82-3BA2-4AA1-BD42-5C92DD23D045}" srcOrd="1" destOrd="0" parTransId="{E2D17B0F-4F74-4DBF-BD37-6D53E80601F6}" sibTransId="{78067CE6-4C59-4992-8FBA-A2E0317C14AD}"/>
    <dgm:cxn modelId="{D07DF6B1-E861-47CA-BFBC-72F7A0147B4B}" type="presParOf" srcId="{B2CC896D-A1FE-4565-8424-569597142BDF}" destId="{68B20958-25A9-4F4D-BA73-90C90A3756EA}" srcOrd="0" destOrd="0" presId="urn:microsoft.com/office/officeart/2005/8/layout/list1"/>
    <dgm:cxn modelId="{BBFCB4FC-1E1A-4360-B13C-5EF6B2EC20B8}" type="presParOf" srcId="{68B20958-25A9-4F4D-BA73-90C90A3756EA}" destId="{2EFC8E4B-9434-4F25-9262-88B95EE8F343}" srcOrd="0" destOrd="0" presId="urn:microsoft.com/office/officeart/2005/8/layout/list1"/>
    <dgm:cxn modelId="{AC66536E-6F4C-4C01-912D-8F17BBFAC624}" type="presParOf" srcId="{68B20958-25A9-4F4D-BA73-90C90A3756EA}" destId="{A0FB95EA-DAA7-4F71-A8DD-C0981C95204B}" srcOrd="1" destOrd="0" presId="urn:microsoft.com/office/officeart/2005/8/layout/list1"/>
    <dgm:cxn modelId="{A1D8D9D8-6833-4D30-B3BA-79B7B0464114}" type="presParOf" srcId="{B2CC896D-A1FE-4565-8424-569597142BDF}" destId="{833F2081-33DA-4D24-97B6-393F18FE411D}" srcOrd="1" destOrd="0" presId="urn:microsoft.com/office/officeart/2005/8/layout/list1"/>
    <dgm:cxn modelId="{CEC4FB00-286C-4DD3-81B0-85C64D3A5E9E}" type="presParOf" srcId="{B2CC896D-A1FE-4565-8424-569597142BDF}" destId="{6F435E40-6FEA-42E5-B8EB-71917462ED63}" srcOrd="2" destOrd="0" presId="urn:microsoft.com/office/officeart/2005/8/layout/list1"/>
    <dgm:cxn modelId="{D0EF597D-C472-4815-854C-FCE384CB5021}" type="presParOf" srcId="{B2CC896D-A1FE-4565-8424-569597142BDF}" destId="{0D37A7EC-01B2-44D9-91CB-B91916386861}" srcOrd="3" destOrd="0" presId="urn:microsoft.com/office/officeart/2005/8/layout/list1"/>
    <dgm:cxn modelId="{E4BEFEED-1EC7-41C7-B1EE-835ED51F87F1}" type="presParOf" srcId="{B2CC896D-A1FE-4565-8424-569597142BDF}" destId="{E1C5D28E-2BF4-4376-A5D9-6265C44B12EE}" srcOrd="4" destOrd="0" presId="urn:microsoft.com/office/officeart/2005/8/layout/list1"/>
    <dgm:cxn modelId="{C8C2AF4C-98C3-42FD-A841-65D2899F5197}" type="presParOf" srcId="{E1C5D28E-2BF4-4376-A5D9-6265C44B12EE}" destId="{F5DE249A-F8C5-42AF-B8D8-B9FCF12BB667}" srcOrd="0" destOrd="0" presId="urn:microsoft.com/office/officeart/2005/8/layout/list1"/>
    <dgm:cxn modelId="{4AD71E64-6A96-4B99-B8C4-C2AAE350B916}" type="presParOf" srcId="{E1C5D28E-2BF4-4376-A5D9-6265C44B12EE}" destId="{2F426583-F16D-4BA5-ACCD-6C3998834ECD}" srcOrd="1" destOrd="0" presId="urn:microsoft.com/office/officeart/2005/8/layout/list1"/>
    <dgm:cxn modelId="{11D31B03-E82A-4D4B-90EB-2062ABDF33A7}" type="presParOf" srcId="{B2CC896D-A1FE-4565-8424-569597142BDF}" destId="{88D185A4-86D4-48E9-ADA6-4A4B7771424C}" srcOrd="5" destOrd="0" presId="urn:microsoft.com/office/officeart/2005/8/layout/list1"/>
    <dgm:cxn modelId="{A57A6925-91C3-4D1C-A70A-41ED10735EC3}" type="presParOf" srcId="{B2CC896D-A1FE-4565-8424-569597142BDF}" destId="{96B94194-F8BE-43F6-BFC6-44AC4C204A5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AC3EF0-1E11-448F-9D1A-EEB2F83E3D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9AF038E-94A4-4904-B8B0-DB8E7A5FD66F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1. ¿Cómo aplico Inmunoglobulina?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0119BC4E-F46B-411C-B938-B4FB774A9C19}" type="par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C941EBB1-83C2-4E81-B1DD-D6B3F438800A}" type="sib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093AC82-3BA2-4AA1-BD42-5C92DD23D045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000" b="1" dirty="0" smtClean="0">
              <a:latin typeface="Century Gothic" panose="020B0502020202020204" pitchFamily="34" charset="0"/>
            </a:rPr>
            <a:t>R/ Vía : IM, Dosis: 0,5ml , Tiempo : *Primeras 8 a 12 horas de vida. (Disponibilidad 24 horas, servicios de urgencia).</a:t>
          </a:r>
          <a:endParaRPr lang="es-CO" sz="2000" b="1" dirty="0">
            <a:latin typeface="Century Gothic" panose="020B0502020202020204" pitchFamily="34" charset="0"/>
          </a:endParaRPr>
        </a:p>
      </dgm:t>
    </dgm:pt>
    <dgm:pt modelId="{E2D17B0F-4F74-4DBF-BD37-6D53E80601F6}" type="par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78067CE6-4C59-4992-8FBA-A2E0317C14AD}" type="sib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2CC896D-A1FE-4565-8424-569597142BDF}" type="pres">
      <dgm:prSet presAssocID="{51AC3EF0-1E11-448F-9D1A-EEB2F83E3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8B20958-25A9-4F4D-BA73-90C90A3756EA}" type="pres">
      <dgm:prSet presAssocID="{99AF038E-94A4-4904-B8B0-DB8E7A5FD66F}" presName="parentLin" presStyleCnt="0"/>
      <dgm:spPr/>
    </dgm:pt>
    <dgm:pt modelId="{2EFC8E4B-9434-4F25-9262-88B95EE8F343}" type="pres">
      <dgm:prSet presAssocID="{99AF038E-94A4-4904-B8B0-DB8E7A5FD66F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A0FB95EA-DAA7-4F71-A8DD-C0981C95204B}" type="pres">
      <dgm:prSet presAssocID="{99AF038E-94A4-4904-B8B0-DB8E7A5FD66F}" presName="parentText" presStyleLbl="node1" presStyleIdx="0" presStyleCnt="2" custScaleX="126212" custScaleY="33393" custLinFactNeighborX="29818" custLinFactNeighborY="-1723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3F2081-33DA-4D24-97B6-393F18FE411D}" type="pres">
      <dgm:prSet presAssocID="{99AF038E-94A4-4904-B8B0-DB8E7A5FD66F}" presName="negativeSpace" presStyleCnt="0"/>
      <dgm:spPr/>
    </dgm:pt>
    <dgm:pt modelId="{6F435E40-6FEA-42E5-B8EB-71917462ED63}" type="pres">
      <dgm:prSet presAssocID="{99AF038E-94A4-4904-B8B0-DB8E7A5FD66F}" presName="childText" presStyleLbl="conFgAcc1" presStyleIdx="0" presStyleCnt="2" custLinFactY="86731" custLinFactNeighborY="100000">
        <dgm:presLayoutVars>
          <dgm:bulletEnabled val="1"/>
        </dgm:presLayoutVars>
      </dgm:prSet>
      <dgm:spPr/>
    </dgm:pt>
    <dgm:pt modelId="{0D37A7EC-01B2-44D9-91CB-B91916386861}" type="pres">
      <dgm:prSet presAssocID="{C941EBB1-83C2-4E81-B1DD-D6B3F438800A}" presName="spaceBetweenRectangles" presStyleCnt="0"/>
      <dgm:spPr/>
    </dgm:pt>
    <dgm:pt modelId="{E1C5D28E-2BF4-4376-A5D9-6265C44B12EE}" type="pres">
      <dgm:prSet presAssocID="{B093AC82-3BA2-4AA1-BD42-5C92DD23D045}" presName="parentLin" presStyleCnt="0"/>
      <dgm:spPr/>
    </dgm:pt>
    <dgm:pt modelId="{F5DE249A-F8C5-42AF-B8D8-B9FCF12BB667}" type="pres">
      <dgm:prSet presAssocID="{B093AC82-3BA2-4AA1-BD42-5C92DD23D04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F426583-F16D-4BA5-ACCD-6C3998834ECD}" type="pres">
      <dgm:prSet presAssocID="{B093AC82-3BA2-4AA1-BD42-5C92DD23D045}" presName="parentText" presStyleLbl="node1" presStyleIdx="1" presStyleCnt="2" custScaleX="149784" custScaleY="33947" custLinFactNeighborX="-35160" custLinFactNeighborY="-61846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185A4-86D4-48E9-ADA6-4A4B7771424C}" type="pres">
      <dgm:prSet presAssocID="{B093AC82-3BA2-4AA1-BD42-5C92DD23D045}" presName="negativeSpace" presStyleCnt="0"/>
      <dgm:spPr/>
    </dgm:pt>
    <dgm:pt modelId="{96B94194-F8BE-43F6-BFC6-44AC4C204A55}" type="pres">
      <dgm:prSet presAssocID="{B093AC82-3BA2-4AA1-BD42-5C92DD23D045}" presName="childText" presStyleLbl="conFgAcc1" presStyleIdx="1" presStyleCnt="2" custScaleY="23520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94071E1-FCDC-4D8B-AACE-AD85128DECEE}" type="presOf" srcId="{99AF038E-94A4-4904-B8B0-DB8E7A5FD66F}" destId="{A0FB95EA-DAA7-4F71-A8DD-C0981C95204B}" srcOrd="1" destOrd="0" presId="urn:microsoft.com/office/officeart/2005/8/layout/list1"/>
    <dgm:cxn modelId="{8F6FF9FE-3970-4EAA-A27E-82C9DD0CF165}" type="presOf" srcId="{B093AC82-3BA2-4AA1-BD42-5C92DD23D045}" destId="{2F426583-F16D-4BA5-ACCD-6C3998834ECD}" srcOrd="1" destOrd="0" presId="urn:microsoft.com/office/officeart/2005/8/layout/list1"/>
    <dgm:cxn modelId="{9BECE87D-BBDB-41C5-BEE2-69F101AD5BE0}" srcId="{51AC3EF0-1E11-448F-9D1A-EEB2F83E3D09}" destId="{99AF038E-94A4-4904-B8B0-DB8E7A5FD66F}" srcOrd="0" destOrd="0" parTransId="{0119BC4E-F46B-411C-B938-B4FB774A9C19}" sibTransId="{C941EBB1-83C2-4E81-B1DD-D6B3F438800A}"/>
    <dgm:cxn modelId="{936CCD67-77A9-4526-9EAC-DE29836D9816}" type="presOf" srcId="{99AF038E-94A4-4904-B8B0-DB8E7A5FD66F}" destId="{2EFC8E4B-9434-4F25-9262-88B95EE8F343}" srcOrd="0" destOrd="0" presId="urn:microsoft.com/office/officeart/2005/8/layout/list1"/>
    <dgm:cxn modelId="{6FD67280-60F2-4276-A7D0-A6EE2DE31B8A}" type="presOf" srcId="{51AC3EF0-1E11-448F-9D1A-EEB2F83E3D09}" destId="{B2CC896D-A1FE-4565-8424-569597142BDF}" srcOrd="0" destOrd="0" presId="urn:microsoft.com/office/officeart/2005/8/layout/list1"/>
    <dgm:cxn modelId="{D684FF0E-B6C7-4F0B-A53A-FBF747BD0CC3}" type="presOf" srcId="{B093AC82-3BA2-4AA1-BD42-5C92DD23D045}" destId="{F5DE249A-F8C5-42AF-B8D8-B9FCF12BB667}" srcOrd="0" destOrd="0" presId="urn:microsoft.com/office/officeart/2005/8/layout/list1"/>
    <dgm:cxn modelId="{8C37E687-976C-48D9-81F8-C845C6D36346}" srcId="{51AC3EF0-1E11-448F-9D1A-EEB2F83E3D09}" destId="{B093AC82-3BA2-4AA1-BD42-5C92DD23D045}" srcOrd="1" destOrd="0" parTransId="{E2D17B0F-4F74-4DBF-BD37-6D53E80601F6}" sibTransId="{78067CE6-4C59-4992-8FBA-A2E0317C14AD}"/>
    <dgm:cxn modelId="{3CEB61ED-E1F1-449F-86BB-6687D0C81F3F}" type="presParOf" srcId="{B2CC896D-A1FE-4565-8424-569597142BDF}" destId="{68B20958-25A9-4F4D-BA73-90C90A3756EA}" srcOrd="0" destOrd="0" presId="urn:microsoft.com/office/officeart/2005/8/layout/list1"/>
    <dgm:cxn modelId="{961FC740-C554-463C-B375-3A305B1290A2}" type="presParOf" srcId="{68B20958-25A9-4F4D-BA73-90C90A3756EA}" destId="{2EFC8E4B-9434-4F25-9262-88B95EE8F343}" srcOrd="0" destOrd="0" presId="urn:microsoft.com/office/officeart/2005/8/layout/list1"/>
    <dgm:cxn modelId="{1C847251-F645-4337-BE98-A3C47CA1E1B5}" type="presParOf" srcId="{68B20958-25A9-4F4D-BA73-90C90A3756EA}" destId="{A0FB95EA-DAA7-4F71-A8DD-C0981C95204B}" srcOrd="1" destOrd="0" presId="urn:microsoft.com/office/officeart/2005/8/layout/list1"/>
    <dgm:cxn modelId="{85D771DA-AFCB-477B-BB81-E5922E1B9253}" type="presParOf" srcId="{B2CC896D-A1FE-4565-8424-569597142BDF}" destId="{833F2081-33DA-4D24-97B6-393F18FE411D}" srcOrd="1" destOrd="0" presId="urn:microsoft.com/office/officeart/2005/8/layout/list1"/>
    <dgm:cxn modelId="{61244C53-F4D1-41A8-A059-0718C994E09F}" type="presParOf" srcId="{B2CC896D-A1FE-4565-8424-569597142BDF}" destId="{6F435E40-6FEA-42E5-B8EB-71917462ED63}" srcOrd="2" destOrd="0" presId="urn:microsoft.com/office/officeart/2005/8/layout/list1"/>
    <dgm:cxn modelId="{E91C1A5C-5347-4D32-9E38-F0D120595F66}" type="presParOf" srcId="{B2CC896D-A1FE-4565-8424-569597142BDF}" destId="{0D37A7EC-01B2-44D9-91CB-B91916386861}" srcOrd="3" destOrd="0" presId="urn:microsoft.com/office/officeart/2005/8/layout/list1"/>
    <dgm:cxn modelId="{4F396481-79B2-411D-8CAE-A65335E32E19}" type="presParOf" srcId="{B2CC896D-A1FE-4565-8424-569597142BDF}" destId="{E1C5D28E-2BF4-4376-A5D9-6265C44B12EE}" srcOrd="4" destOrd="0" presId="urn:microsoft.com/office/officeart/2005/8/layout/list1"/>
    <dgm:cxn modelId="{4FFCAE48-D36F-447F-8E26-868253D62062}" type="presParOf" srcId="{E1C5D28E-2BF4-4376-A5D9-6265C44B12EE}" destId="{F5DE249A-F8C5-42AF-B8D8-B9FCF12BB667}" srcOrd="0" destOrd="0" presId="urn:microsoft.com/office/officeart/2005/8/layout/list1"/>
    <dgm:cxn modelId="{07E0603A-ABF7-4F9C-A7FC-AFBC68E12B1F}" type="presParOf" srcId="{E1C5D28E-2BF4-4376-A5D9-6265C44B12EE}" destId="{2F426583-F16D-4BA5-ACCD-6C3998834ECD}" srcOrd="1" destOrd="0" presId="urn:microsoft.com/office/officeart/2005/8/layout/list1"/>
    <dgm:cxn modelId="{80BB77E7-0AF0-4378-9610-8885096DF646}" type="presParOf" srcId="{B2CC896D-A1FE-4565-8424-569597142BDF}" destId="{88D185A4-86D4-48E9-ADA6-4A4B7771424C}" srcOrd="5" destOrd="0" presId="urn:microsoft.com/office/officeart/2005/8/layout/list1"/>
    <dgm:cxn modelId="{25D5E586-ED60-476E-BF64-09C0B4B5655B}" type="presParOf" srcId="{B2CC896D-A1FE-4565-8424-569597142BDF}" destId="{96B94194-F8BE-43F6-BFC6-44AC4C204A5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1AC3EF0-1E11-448F-9D1A-EEB2F83E3D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9AF038E-94A4-4904-B8B0-DB8E7A5FD66F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1. ¿Cómo aplico la vacuna?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0119BC4E-F46B-411C-B938-B4FB774A9C19}" type="par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C941EBB1-83C2-4E81-B1DD-D6B3F438800A}" type="sib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093AC82-3BA2-4AA1-BD42-5C92DD23D045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R/ Vía : IM, Dosis: 0,5ml , Tiempo :*Primeras 8 a 12 horas de vida. Continuar esquema 2,4 y 6 meses incluida en la pentavalente.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E2D17B0F-4F74-4DBF-BD37-6D53E80601F6}" type="par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78067CE6-4C59-4992-8FBA-A2E0317C14AD}" type="sib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2CC896D-A1FE-4565-8424-569597142BDF}" type="pres">
      <dgm:prSet presAssocID="{51AC3EF0-1E11-448F-9D1A-EEB2F83E3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8B20958-25A9-4F4D-BA73-90C90A3756EA}" type="pres">
      <dgm:prSet presAssocID="{99AF038E-94A4-4904-B8B0-DB8E7A5FD66F}" presName="parentLin" presStyleCnt="0"/>
      <dgm:spPr/>
    </dgm:pt>
    <dgm:pt modelId="{2EFC8E4B-9434-4F25-9262-88B95EE8F343}" type="pres">
      <dgm:prSet presAssocID="{99AF038E-94A4-4904-B8B0-DB8E7A5FD66F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A0FB95EA-DAA7-4F71-A8DD-C0981C95204B}" type="pres">
      <dgm:prSet presAssocID="{99AF038E-94A4-4904-B8B0-DB8E7A5FD66F}" presName="parentText" presStyleLbl="node1" presStyleIdx="0" presStyleCnt="2" custScaleX="159301" custScaleY="60536" custLinFactNeighborX="-20090" custLinFactNeighborY="-401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3F2081-33DA-4D24-97B6-393F18FE411D}" type="pres">
      <dgm:prSet presAssocID="{99AF038E-94A4-4904-B8B0-DB8E7A5FD66F}" presName="negativeSpace" presStyleCnt="0"/>
      <dgm:spPr/>
    </dgm:pt>
    <dgm:pt modelId="{6F435E40-6FEA-42E5-B8EB-71917462ED63}" type="pres">
      <dgm:prSet presAssocID="{99AF038E-94A4-4904-B8B0-DB8E7A5FD66F}" presName="childText" presStyleLbl="conFgAcc1" presStyleIdx="0" presStyleCnt="2">
        <dgm:presLayoutVars>
          <dgm:bulletEnabled val="1"/>
        </dgm:presLayoutVars>
      </dgm:prSet>
      <dgm:spPr/>
    </dgm:pt>
    <dgm:pt modelId="{0D37A7EC-01B2-44D9-91CB-B91916386861}" type="pres">
      <dgm:prSet presAssocID="{C941EBB1-83C2-4E81-B1DD-D6B3F438800A}" presName="spaceBetweenRectangles" presStyleCnt="0"/>
      <dgm:spPr/>
    </dgm:pt>
    <dgm:pt modelId="{E1C5D28E-2BF4-4376-A5D9-6265C44B12EE}" type="pres">
      <dgm:prSet presAssocID="{B093AC82-3BA2-4AA1-BD42-5C92DD23D045}" presName="parentLin" presStyleCnt="0"/>
      <dgm:spPr/>
    </dgm:pt>
    <dgm:pt modelId="{F5DE249A-F8C5-42AF-B8D8-B9FCF12BB667}" type="pres">
      <dgm:prSet presAssocID="{B093AC82-3BA2-4AA1-BD42-5C92DD23D04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F426583-F16D-4BA5-ACCD-6C3998834ECD}" type="pres">
      <dgm:prSet presAssocID="{B093AC82-3BA2-4AA1-BD42-5C92DD23D045}" presName="parentText" presStyleLbl="node1" presStyleIdx="1" presStyleCnt="2" custScaleX="149784" custScaleY="83839" custLinFactNeighborX="-22711" custLinFactNeighborY="-4683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185A4-86D4-48E9-ADA6-4A4B7771424C}" type="pres">
      <dgm:prSet presAssocID="{B093AC82-3BA2-4AA1-BD42-5C92DD23D045}" presName="negativeSpace" presStyleCnt="0"/>
      <dgm:spPr/>
    </dgm:pt>
    <dgm:pt modelId="{96B94194-F8BE-43F6-BFC6-44AC4C204A55}" type="pres">
      <dgm:prSet presAssocID="{B093AC82-3BA2-4AA1-BD42-5C92DD23D045}" presName="childText" presStyleLbl="conFgAcc1" presStyleIdx="1" presStyleCnt="2" custScaleY="32700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31CB0168-635E-4436-9870-882F38D347EB}" type="presOf" srcId="{99AF038E-94A4-4904-B8B0-DB8E7A5FD66F}" destId="{A0FB95EA-DAA7-4F71-A8DD-C0981C95204B}" srcOrd="1" destOrd="0" presId="urn:microsoft.com/office/officeart/2005/8/layout/list1"/>
    <dgm:cxn modelId="{9BECE87D-BBDB-41C5-BEE2-69F101AD5BE0}" srcId="{51AC3EF0-1E11-448F-9D1A-EEB2F83E3D09}" destId="{99AF038E-94A4-4904-B8B0-DB8E7A5FD66F}" srcOrd="0" destOrd="0" parTransId="{0119BC4E-F46B-411C-B938-B4FB774A9C19}" sibTransId="{C941EBB1-83C2-4E81-B1DD-D6B3F438800A}"/>
    <dgm:cxn modelId="{6A9D90DE-51DF-4D24-83AB-CB3010574204}" type="presOf" srcId="{B093AC82-3BA2-4AA1-BD42-5C92DD23D045}" destId="{2F426583-F16D-4BA5-ACCD-6C3998834ECD}" srcOrd="1" destOrd="0" presId="urn:microsoft.com/office/officeart/2005/8/layout/list1"/>
    <dgm:cxn modelId="{8C37E687-976C-48D9-81F8-C845C6D36346}" srcId="{51AC3EF0-1E11-448F-9D1A-EEB2F83E3D09}" destId="{B093AC82-3BA2-4AA1-BD42-5C92DD23D045}" srcOrd="1" destOrd="0" parTransId="{E2D17B0F-4F74-4DBF-BD37-6D53E80601F6}" sibTransId="{78067CE6-4C59-4992-8FBA-A2E0317C14AD}"/>
    <dgm:cxn modelId="{96E4B9CF-A52B-496E-8C81-CEE2BB7CAFA4}" type="presOf" srcId="{51AC3EF0-1E11-448F-9D1A-EEB2F83E3D09}" destId="{B2CC896D-A1FE-4565-8424-569597142BDF}" srcOrd="0" destOrd="0" presId="urn:microsoft.com/office/officeart/2005/8/layout/list1"/>
    <dgm:cxn modelId="{6640FAE9-5006-49D4-8885-DD942126DC86}" type="presOf" srcId="{99AF038E-94A4-4904-B8B0-DB8E7A5FD66F}" destId="{2EFC8E4B-9434-4F25-9262-88B95EE8F343}" srcOrd="0" destOrd="0" presId="urn:microsoft.com/office/officeart/2005/8/layout/list1"/>
    <dgm:cxn modelId="{282D23F9-C8FA-49EC-8F4B-B2D64ED34AC9}" type="presOf" srcId="{B093AC82-3BA2-4AA1-BD42-5C92DD23D045}" destId="{F5DE249A-F8C5-42AF-B8D8-B9FCF12BB667}" srcOrd="0" destOrd="0" presId="urn:microsoft.com/office/officeart/2005/8/layout/list1"/>
    <dgm:cxn modelId="{A63AF369-74D7-4E79-BA09-A371D7621966}" type="presParOf" srcId="{B2CC896D-A1FE-4565-8424-569597142BDF}" destId="{68B20958-25A9-4F4D-BA73-90C90A3756EA}" srcOrd="0" destOrd="0" presId="urn:microsoft.com/office/officeart/2005/8/layout/list1"/>
    <dgm:cxn modelId="{1FAD6149-CF65-4285-B456-24F43290BBDA}" type="presParOf" srcId="{68B20958-25A9-4F4D-BA73-90C90A3756EA}" destId="{2EFC8E4B-9434-4F25-9262-88B95EE8F343}" srcOrd="0" destOrd="0" presId="urn:microsoft.com/office/officeart/2005/8/layout/list1"/>
    <dgm:cxn modelId="{EFDA7B5F-432A-4040-BC04-2541448FF311}" type="presParOf" srcId="{68B20958-25A9-4F4D-BA73-90C90A3756EA}" destId="{A0FB95EA-DAA7-4F71-A8DD-C0981C95204B}" srcOrd="1" destOrd="0" presId="urn:microsoft.com/office/officeart/2005/8/layout/list1"/>
    <dgm:cxn modelId="{D5DD36DF-43DE-474B-9FD8-F5E1501E44C0}" type="presParOf" srcId="{B2CC896D-A1FE-4565-8424-569597142BDF}" destId="{833F2081-33DA-4D24-97B6-393F18FE411D}" srcOrd="1" destOrd="0" presId="urn:microsoft.com/office/officeart/2005/8/layout/list1"/>
    <dgm:cxn modelId="{9EE6DA51-136D-4381-8C8F-8EBA3FDE950C}" type="presParOf" srcId="{B2CC896D-A1FE-4565-8424-569597142BDF}" destId="{6F435E40-6FEA-42E5-B8EB-71917462ED63}" srcOrd="2" destOrd="0" presId="urn:microsoft.com/office/officeart/2005/8/layout/list1"/>
    <dgm:cxn modelId="{A58FCA9A-15B7-411B-96ED-10B32CCDF6D4}" type="presParOf" srcId="{B2CC896D-A1FE-4565-8424-569597142BDF}" destId="{0D37A7EC-01B2-44D9-91CB-B91916386861}" srcOrd="3" destOrd="0" presId="urn:microsoft.com/office/officeart/2005/8/layout/list1"/>
    <dgm:cxn modelId="{5CF80CF5-4DEE-4C47-8C89-F2C4E4FEADB4}" type="presParOf" srcId="{B2CC896D-A1FE-4565-8424-569597142BDF}" destId="{E1C5D28E-2BF4-4376-A5D9-6265C44B12EE}" srcOrd="4" destOrd="0" presId="urn:microsoft.com/office/officeart/2005/8/layout/list1"/>
    <dgm:cxn modelId="{CAB67D43-8177-4D14-A9B0-3E0E3E6FD2B8}" type="presParOf" srcId="{E1C5D28E-2BF4-4376-A5D9-6265C44B12EE}" destId="{F5DE249A-F8C5-42AF-B8D8-B9FCF12BB667}" srcOrd="0" destOrd="0" presId="urn:microsoft.com/office/officeart/2005/8/layout/list1"/>
    <dgm:cxn modelId="{113EF7BD-8DEF-437B-B542-A42044C93E8A}" type="presParOf" srcId="{E1C5D28E-2BF4-4376-A5D9-6265C44B12EE}" destId="{2F426583-F16D-4BA5-ACCD-6C3998834ECD}" srcOrd="1" destOrd="0" presId="urn:microsoft.com/office/officeart/2005/8/layout/list1"/>
    <dgm:cxn modelId="{51152F7F-F1F0-4370-932F-0CBD980770E4}" type="presParOf" srcId="{B2CC896D-A1FE-4565-8424-569597142BDF}" destId="{88D185A4-86D4-48E9-ADA6-4A4B7771424C}" srcOrd="5" destOrd="0" presId="urn:microsoft.com/office/officeart/2005/8/layout/list1"/>
    <dgm:cxn modelId="{F06EDB04-5DCA-445B-93E5-575EE0C36AE3}" type="presParOf" srcId="{B2CC896D-A1FE-4565-8424-569597142BDF}" destId="{96B94194-F8BE-43F6-BFC6-44AC4C204A5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F2BABF8-74B3-4FF0-8EEC-095F5359AAB6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C7551CD0-A4CB-4D68-BA37-1B2DB3D592F8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CO" sz="2400" dirty="0" smtClean="0">
            <a:latin typeface="Century Gothic" panose="020B0502020202020204" pitchFamily="34" charset="0"/>
          </a:endParaRPr>
        </a:p>
        <a:p>
          <a:r>
            <a:rPr lang="es-CO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1. Laboratorio</a:t>
          </a:r>
        </a:p>
        <a:p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3 meses posterior a la tercera dosis</a:t>
          </a:r>
        </a:p>
        <a:p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9 y 18 meses</a:t>
          </a:r>
        </a:p>
        <a:p>
          <a:r>
            <a:rPr lang="es-CO" sz="2400" b="1" u="sng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HBsAg</a:t>
          </a:r>
          <a:r>
            <a:rPr lang="es-CO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 y anti-</a:t>
          </a:r>
          <a:r>
            <a:rPr lang="es-CO" sz="2400" b="1" u="sng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rPr>
            <a:t>HBs</a:t>
          </a:r>
          <a:endParaRPr lang="es-CO" sz="2400" b="1" u="sng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anose="020B0502020202020204" pitchFamily="34" charset="0"/>
          </a:endParaRPr>
        </a:p>
        <a:p>
          <a:endParaRPr lang="es-CO" sz="2400" dirty="0">
            <a:latin typeface="Century Gothic" panose="020B0502020202020204" pitchFamily="34" charset="0"/>
          </a:endParaRPr>
        </a:p>
      </dgm:t>
    </dgm:pt>
    <dgm:pt modelId="{F066D95B-93B7-48E0-92D7-9EB1C1079DBA}" type="parTrans" cxnId="{7C003924-09AC-4850-B260-E5BE6B710A6D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9DFB88DA-D81D-4F07-9CDD-5F3D56F7CDF6}" type="sibTrans" cxnId="{7C003924-09AC-4850-B260-E5BE6B710A6D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0CAD7768-4543-4CE7-B480-EAB0E4509AD3}" type="pres">
      <dgm:prSet presAssocID="{AF2BABF8-74B3-4FF0-8EEC-095F5359AAB6}" presName="Name0" presStyleCnt="0">
        <dgm:presLayoutVars>
          <dgm:dir/>
          <dgm:resizeHandles val="exact"/>
        </dgm:presLayoutVars>
      </dgm:prSet>
      <dgm:spPr/>
    </dgm:pt>
    <dgm:pt modelId="{E13914CB-7390-4101-96A6-18CAFCE2D2E2}" type="pres">
      <dgm:prSet presAssocID="{AF2BABF8-74B3-4FF0-8EEC-095F5359AAB6}" presName="fgShape" presStyleLbl="fgShp" presStyleIdx="0" presStyleCnt="1" custScaleY="34357"/>
      <dgm:spPr/>
    </dgm:pt>
    <dgm:pt modelId="{C92F8762-C998-40CC-BF6B-9F8650CFDFE3}" type="pres">
      <dgm:prSet presAssocID="{AF2BABF8-74B3-4FF0-8EEC-095F5359AAB6}" presName="linComp" presStyleCnt="0"/>
      <dgm:spPr/>
    </dgm:pt>
    <dgm:pt modelId="{30959E42-FCB4-4F29-9B9E-8D4E7301DA09}" type="pres">
      <dgm:prSet presAssocID="{C7551CD0-A4CB-4D68-BA37-1B2DB3D592F8}" presName="compNode" presStyleCnt="0"/>
      <dgm:spPr/>
    </dgm:pt>
    <dgm:pt modelId="{7D9082D3-500D-4DF6-ABC8-F947E7B40E6A}" type="pres">
      <dgm:prSet presAssocID="{C7551CD0-A4CB-4D68-BA37-1B2DB3D592F8}" presName="bkgdShape" presStyleLbl="node1" presStyleIdx="0" presStyleCnt="1"/>
      <dgm:spPr/>
      <dgm:t>
        <a:bodyPr/>
        <a:lstStyle/>
        <a:p>
          <a:endParaRPr lang="es-CO"/>
        </a:p>
      </dgm:t>
    </dgm:pt>
    <dgm:pt modelId="{F2AEC4B0-4E30-4030-BA86-A6CE2598EA5C}" type="pres">
      <dgm:prSet presAssocID="{C7551CD0-A4CB-4D68-BA37-1B2DB3D592F8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6448357-1774-4CDB-A6A4-CEE7504E03FA}" type="pres">
      <dgm:prSet presAssocID="{C7551CD0-A4CB-4D68-BA37-1B2DB3D592F8}" presName="invisiNode" presStyleLbl="node1" presStyleIdx="0" presStyleCnt="1"/>
      <dgm:spPr/>
    </dgm:pt>
    <dgm:pt modelId="{112B6B55-D44A-40DB-9294-CE76259EA7EA}" type="pres">
      <dgm:prSet presAssocID="{C7551CD0-A4CB-4D68-BA37-1B2DB3D592F8}" presName="imagNode" presStyleLbl="fgImgPlace1" presStyleIdx="0" presStyleCnt="1" custLinFactNeighborY="-180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3F0BB257-2346-48F9-9C44-F1C3DEFEDC83}" type="presOf" srcId="{C7551CD0-A4CB-4D68-BA37-1B2DB3D592F8}" destId="{7D9082D3-500D-4DF6-ABC8-F947E7B40E6A}" srcOrd="0" destOrd="0" presId="urn:microsoft.com/office/officeart/2005/8/layout/hList7"/>
    <dgm:cxn modelId="{BA2A4F1A-9040-412B-9507-9704B0A7F1AA}" type="presOf" srcId="{C7551CD0-A4CB-4D68-BA37-1B2DB3D592F8}" destId="{F2AEC4B0-4E30-4030-BA86-A6CE2598EA5C}" srcOrd="1" destOrd="0" presId="urn:microsoft.com/office/officeart/2005/8/layout/hList7"/>
    <dgm:cxn modelId="{7C003924-09AC-4850-B260-E5BE6B710A6D}" srcId="{AF2BABF8-74B3-4FF0-8EEC-095F5359AAB6}" destId="{C7551CD0-A4CB-4D68-BA37-1B2DB3D592F8}" srcOrd="0" destOrd="0" parTransId="{F066D95B-93B7-48E0-92D7-9EB1C1079DBA}" sibTransId="{9DFB88DA-D81D-4F07-9CDD-5F3D56F7CDF6}"/>
    <dgm:cxn modelId="{3707FCED-0578-45EF-AE84-47534C5835E1}" type="presOf" srcId="{AF2BABF8-74B3-4FF0-8EEC-095F5359AAB6}" destId="{0CAD7768-4543-4CE7-B480-EAB0E4509AD3}" srcOrd="0" destOrd="0" presId="urn:microsoft.com/office/officeart/2005/8/layout/hList7"/>
    <dgm:cxn modelId="{CF03C4FF-534A-4ADC-B288-D8ADC010F703}" type="presParOf" srcId="{0CAD7768-4543-4CE7-B480-EAB0E4509AD3}" destId="{E13914CB-7390-4101-96A6-18CAFCE2D2E2}" srcOrd="0" destOrd="0" presId="urn:microsoft.com/office/officeart/2005/8/layout/hList7"/>
    <dgm:cxn modelId="{1D6DD0D7-CFA9-47EC-B22E-3F7189E20452}" type="presParOf" srcId="{0CAD7768-4543-4CE7-B480-EAB0E4509AD3}" destId="{C92F8762-C998-40CC-BF6B-9F8650CFDFE3}" srcOrd="1" destOrd="0" presId="urn:microsoft.com/office/officeart/2005/8/layout/hList7"/>
    <dgm:cxn modelId="{E22ACF3B-5E51-4B5C-874B-701679EE5612}" type="presParOf" srcId="{C92F8762-C998-40CC-BF6B-9F8650CFDFE3}" destId="{30959E42-FCB4-4F29-9B9E-8D4E7301DA09}" srcOrd="0" destOrd="0" presId="urn:microsoft.com/office/officeart/2005/8/layout/hList7"/>
    <dgm:cxn modelId="{420EC743-4BC3-42C3-93AC-BADF97A6F399}" type="presParOf" srcId="{30959E42-FCB4-4F29-9B9E-8D4E7301DA09}" destId="{7D9082D3-500D-4DF6-ABC8-F947E7B40E6A}" srcOrd="0" destOrd="0" presId="urn:microsoft.com/office/officeart/2005/8/layout/hList7"/>
    <dgm:cxn modelId="{DC75A68A-C5A9-485D-A424-40876CCDF714}" type="presParOf" srcId="{30959E42-FCB4-4F29-9B9E-8D4E7301DA09}" destId="{F2AEC4B0-4E30-4030-BA86-A6CE2598EA5C}" srcOrd="1" destOrd="0" presId="urn:microsoft.com/office/officeart/2005/8/layout/hList7"/>
    <dgm:cxn modelId="{76476D0B-9E8A-42CC-9291-CCFC0D3792AE}" type="presParOf" srcId="{30959E42-FCB4-4F29-9B9E-8D4E7301DA09}" destId="{E6448357-1774-4CDB-A6A4-CEE7504E03FA}" srcOrd="2" destOrd="0" presId="urn:microsoft.com/office/officeart/2005/8/layout/hList7"/>
    <dgm:cxn modelId="{7E9E9E0C-F9FB-42D6-A00D-32F642489294}" type="presParOf" srcId="{30959E42-FCB4-4F29-9B9E-8D4E7301DA09}" destId="{112B6B55-D44A-40DB-9294-CE76259EA7E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1AC3EF0-1E11-448F-9D1A-EEB2F83E3D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9AF038E-94A4-4904-B8B0-DB8E7A5FD66F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1. ¿Cómo aplico Inmunoglobulina?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0119BC4E-F46B-411C-B938-B4FB774A9C19}" type="par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C941EBB1-83C2-4E81-B1DD-D6B3F438800A}" type="sib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093AC82-3BA2-4AA1-BD42-5C92DD23D045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R/ Vía : IM, Dosis: 0,06ml/kg (Después del año de edad), Tiempo : Dentro de las 72 horas. Máximo 15 días repitiendo al mes la misma dosis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E2D17B0F-4F74-4DBF-BD37-6D53E80601F6}" type="par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78067CE6-4C59-4992-8FBA-A2E0317C14AD}" type="sib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2CC896D-A1FE-4565-8424-569597142BDF}" type="pres">
      <dgm:prSet presAssocID="{51AC3EF0-1E11-448F-9D1A-EEB2F83E3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8B20958-25A9-4F4D-BA73-90C90A3756EA}" type="pres">
      <dgm:prSet presAssocID="{99AF038E-94A4-4904-B8B0-DB8E7A5FD66F}" presName="parentLin" presStyleCnt="0"/>
      <dgm:spPr/>
    </dgm:pt>
    <dgm:pt modelId="{2EFC8E4B-9434-4F25-9262-88B95EE8F343}" type="pres">
      <dgm:prSet presAssocID="{99AF038E-94A4-4904-B8B0-DB8E7A5FD66F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A0FB95EA-DAA7-4F71-A8DD-C0981C95204B}" type="pres">
      <dgm:prSet presAssocID="{99AF038E-94A4-4904-B8B0-DB8E7A5FD66F}" presName="parentText" presStyleLbl="node1" presStyleIdx="0" presStyleCnt="2" custScaleX="159301" custScaleY="60536" custLinFactNeighborX="2360" custLinFactNeighborY="-2535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3F2081-33DA-4D24-97B6-393F18FE411D}" type="pres">
      <dgm:prSet presAssocID="{99AF038E-94A4-4904-B8B0-DB8E7A5FD66F}" presName="negativeSpace" presStyleCnt="0"/>
      <dgm:spPr/>
    </dgm:pt>
    <dgm:pt modelId="{6F435E40-6FEA-42E5-B8EB-71917462ED63}" type="pres">
      <dgm:prSet presAssocID="{99AF038E-94A4-4904-B8B0-DB8E7A5FD66F}" presName="childText" presStyleLbl="conFgAcc1" presStyleIdx="0" presStyleCnt="2">
        <dgm:presLayoutVars>
          <dgm:bulletEnabled val="1"/>
        </dgm:presLayoutVars>
      </dgm:prSet>
      <dgm:spPr/>
    </dgm:pt>
    <dgm:pt modelId="{0D37A7EC-01B2-44D9-91CB-B91916386861}" type="pres">
      <dgm:prSet presAssocID="{C941EBB1-83C2-4E81-B1DD-D6B3F438800A}" presName="spaceBetweenRectangles" presStyleCnt="0"/>
      <dgm:spPr/>
    </dgm:pt>
    <dgm:pt modelId="{E1C5D28E-2BF4-4376-A5D9-6265C44B12EE}" type="pres">
      <dgm:prSet presAssocID="{B093AC82-3BA2-4AA1-BD42-5C92DD23D045}" presName="parentLin" presStyleCnt="0"/>
      <dgm:spPr/>
    </dgm:pt>
    <dgm:pt modelId="{F5DE249A-F8C5-42AF-B8D8-B9FCF12BB667}" type="pres">
      <dgm:prSet presAssocID="{B093AC82-3BA2-4AA1-BD42-5C92DD23D04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F426583-F16D-4BA5-ACCD-6C3998834ECD}" type="pres">
      <dgm:prSet presAssocID="{B093AC82-3BA2-4AA1-BD42-5C92DD23D045}" presName="parentText" presStyleLbl="node1" presStyleIdx="1" presStyleCnt="2" custScaleX="149784" custScaleY="83787" custLinFactNeighborX="449" custLinFactNeighborY="-4981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185A4-86D4-48E9-ADA6-4A4B7771424C}" type="pres">
      <dgm:prSet presAssocID="{B093AC82-3BA2-4AA1-BD42-5C92DD23D045}" presName="negativeSpace" presStyleCnt="0"/>
      <dgm:spPr/>
    </dgm:pt>
    <dgm:pt modelId="{96B94194-F8BE-43F6-BFC6-44AC4C204A55}" type="pres">
      <dgm:prSet presAssocID="{B093AC82-3BA2-4AA1-BD42-5C92DD23D045}" presName="childText" presStyleLbl="conFgAcc1" presStyleIdx="1" presStyleCnt="2" custScaleY="32700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26229931-B3CF-4583-A678-9EFFCE9CC6F2}" type="presOf" srcId="{51AC3EF0-1E11-448F-9D1A-EEB2F83E3D09}" destId="{B2CC896D-A1FE-4565-8424-569597142BDF}" srcOrd="0" destOrd="0" presId="urn:microsoft.com/office/officeart/2005/8/layout/list1"/>
    <dgm:cxn modelId="{9BECE87D-BBDB-41C5-BEE2-69F101AD5BE0}" srcId="{51AC3EF0-1E11-448F-9D1A-EEB2F83E3D09}" destId="{99AF038E-94A4-4904-B8B0-DB8E7A5FD66F}" srcOrd="0" destOrd="0" parTransId="{0119BC4E-F46B-411C-B938-B4FB774A9C19}" sibTransId="{C941EBB1-83C2-4E81-B1DD-D6B3F438800A}"/>
    <dgm:cxn modelId="{A3E383CB-01F7-4A91-ACE0-7C778DAEF02D}" type="presOf" srcId="{99AF038E-94A4-4904-B8B0-DB8E7A5FD66F}" destId="{A0FB95EA-DAA7-4F71-A8DD-C0981C95204B}" srcOrd="1" destOrd="0" presId="urn:microsoft.com/office/officeart/2005/8/layout/list1"/>
    <dgm:cxn modelId="{8C37E687-976C-48D9-81F8-C845C6D36346}" srcId="{51AC3EF0-1E11-448F-9D1A-EEB2F83E3D09}" destId="{B093AC82-3BA2-4AA1-BD42-5C92DD23D045}" srcOrd="1" destOrd="0" parTransId="{E2D17B0F-4F74-4DBF-BD37-6D53E80601F6}" sibTransId="{78067CE6-4C59-4992-8FBA-A2E0317C14AD}"/>
    <dgm:cxn modelId="{CCF017B7-4DF4-4D80-A71D-8E0DDDC19774}" type="presOf" srcId="{B093AC82-3BA2-4AA1-BD42-5C92DD23D045}" destId="{2F426583-F16D-4BA5-ACCD-6C3998834ECD}" srcOrd="1" destOrd="0" presId="urn:microsoft.com/office/officeart/2005/8/layout/list1"/>
    <dgm:cxn modelId="{DD2B8BE0-BD6D-41CA-BC21-D25F178EA429}" type="presOf" srcId="{99AF038E-94A4-4904-B8B0-DB8E7A5FD66F}" destId="{2EFC8E4B-9434-4F25-9262-88B95EE8F343}" srcOrd="0" destOrd="0" presId="urn:microsoft.com/office/officeart/2005/8/layout/list1"/>
    <dgm:cxn modelId="{BB3DBE52-EFB0-4177-906C-F1FB922E406B}" type="presOf" srcId="{B093AC82-3BA2-4AA1-BD42-5C92DD23D045}" destId="{F5DE249A-F8C5-42AF-B8D8-B9FCF12BB667}" srcOrd="0" destOrd="0" presId="urn:microsoft.com/office/officeart/2005/8/layout/list1"/>
    <dgm:cxn modelId="{5575536B-46B6-4130-81D9-581CEBC5A8CC}" type="presParOf" srcId="{B2CC896D-A1FE-4565-8424-569597142BDF}" destId="{68B20958-25A9-4F4D-BA73-90C90A3756EA}" srcOrd="0" destOrd="0" presId="urn:microsoft.com/office/officeart/2005/8/layout/list1"/>
    <dgm:cxn modelId="{D6E7A8C8-BEF2-4736-8FD7-E041F6ABC129}" type="presParOf" srcId="{68B20958-25A9-4F4D-BA73-90C90A3756EA}" destId="{2EFC8E4B-9434-4F25-9262-88B95EE8F343}" srcOrd="0" destOrd="0" presId="urn:microsoft.com/office/officeart/2005/8/layout/list1"/>
    <dgm:cxn modelId="{E4A9E47D-75A0-4555-AF08-A97296A85698}" type="presParOf" srcId="{68B20958-25A9-4F4D-BA73-90C90A3756EA}" destId="{A0FB95EA-DAA7-4F71-A8DD-C0981C95204B}" srcOrd="1" destOrd="0" presId="urn:microsoft.com/office/officeart/2005/8/layout/list1"/>
    <dgm:cxn modelId="{D830B463-BA38-455A-9CB4-D4BA22CC0320}" type="presParOf" srcId="{B2CC896D-A1FE-4565-8424-569597142BDF}" destId="{833F2081-33DA-4D24-97B6-393F18FE411D}" srcOrd="1" destOrd="0" presId="urn:microsoft.com/office/officeart/2005/8/layout/list1"/>
    <dgm:cxn modelId="{0DC27241-7646-4539-94AF-843A3E93E00B}" type="presParOf" srcId="{B2CC896D-A1FE-4565-8424-569597142BDF}" destId="{6F435E40-6FEA-42E5-B8EB-71917462ED63}" srcOrd="2" destOrd="0" presId="urn:microsoft.com/office/officeart/2005/8/layout/list1"/>
    <dgm:cxn modelId="{B4C536E1-C0FB-460D-B130-A2EBD8FCC00D}" type="presParOf" srcId="{B2CC896D-A1FE-4565-8424-569597142BDF}" destId="{0D37A7EC-01B2-44D9-91CB-B91916386861}" srcOrd="3" destOrd="0" presId="urn:microsoft.com/office/officeart/2005/8/layout/list1"/>
    <dgm:cxn modelId="{31FE65E0-8DBE-4298-B4AC-D81DEAF4A862}" type="presParOf" srcId="{B2CC896D-A1FE-4565-8424-569597142BDF}" destId="{E1C5D28E-2BF4-4376-A5D9-6265C44B12EE}" srcOrd="4" destOrd="0" presId="urn:microsoft.com/office/officeart/2005/8/layout/list1"/>
    <dgm:cxn modelId="{4EFE638C-5EB3-4D4D-8AA6-CD2B0C248CC9}" type="presParOf" srcId="{E1C5D28E-2BF4-4376-A5D9-6265C44B12EE}" destId="{F5DE249A-F8C5-42AF-B8D8-B9FCF12BB667}" srcOrd="0" destOrd="0" presId="urn:microsoft.com/office/officeart/2005/8/layout/list1"/>
    <dgm:cxn modelId="{CCEF6786-8317-4A67-81EE-8000001F6C65}" type="presParOf" srcId="{E1C5D28E-2BF4-4376-A5D9-6265C44B12EE}" destId="{2F426583-F16D-4BA5-ACCD-6C3998834ECD}" srcOrd="1" destOrd="0" presId="urn:microsoft.com/office/officeart/2005/8/layout/list1"/>
    <dgm:cxn modelId="{EAD48DCB-1F4F-4703-9490-098E29237F9B}" type="presParOf" srcId="{B2CC896D-A1FE-4565-8424-569597142BDF}" destId="{88D185A4-86D4-48E9-ADA6-4A4B7771424C}" srcOrd="5" destOrd="0" presId="urn:microsoft.com/office/officeart/2005/8/layout/list1"/>
    <dgm:cxn modelId="{F145054C-FE7B-42E0-94CD-187BCF8DE4CE}" type="presParOf" srcId="{B2CC896D-A1FE-4565-8424-569597142BDF}" destId="{96B94194-F8BE-43F6-BFC6-44AC4C204A5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1AC3EF0-1E11-448F-9D1A-EEB2F83E3D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9AF038E-94A4-4904-B8B0-DB8E7A5FD66F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400" b="1" dirty="0" smtClean="0">
              <a:latin typeface="Century Gothic" panose="020B0502020202020204" pitchFamily="34" charset="0"/>
            </a:rPr>
            <a:t>1. ¿Cómo aplico la vacuna?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0119BC4E-F46B-411C-B938-B4FB774A9C19}" type="par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C941EBB1-83C2-4E81-B1DD-D6B3F438800A}" type="sibTrans" cxnId="{9BECE87D-BBDB-41C5-BEE2-69F101AD5BE0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093AC82-3BA2-4AA1-BD42-5C92DD23D045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es-CO" sz="2000" b="1" dirty="0" smtClean="0">
              <a:latin typeface="Century Gothic" panose="020B0502020202020204" pitchFamily="34" charset="0"/>
            </a:rPr>
            <a:t>R/ Vía : IM, Dosis: 0,5ml a 1ml (tener en cuenta edad que recomienda inserto), Tiempo: *Primeras 24 horas. Continuar esquema 0,1y 6 meses y en pacientes de alto riesgo 0,1,2 meses con refuerzos a los 6 y 12 meses</a:t>
          </a:r>
          <a:r>
            <a:rPr lang="es-CO" sz="2400" b="1" dirty="0" smtClean="0">
              <a:latin typeface="Century Gothic" panose="020B0502020202020204" pitchFamily="34" charset="0"/>
            </a:rPr>
            <a:t>.</a:t>
          </a:r>
          <a:endParaRPr lang="es-CO" sz="2400" b="1" dirty="0">
            <a:latin typeface="Century Gothic" panose="020B0502020202020204" pitchFamily="34" charset="0"/>
          </a:endParaRPr>
        </a:p>
      </dgm:t>
    </dgm:pt>
    <dgm:pt modelId="{E2D17B0F-4F74-4DBF-BD37-6D53E80601F6}" type="par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78067CE6-4C59-4992-8FBA-A2E0317C14AD}" type="sibTrans" cxnId="{8C37E687-976C-48D9-81F8-C845C6D36346}">
      <dgm:prSet/>
      <dgm:spPr/>
      <dgm:t>
        <a:bodyPr/>
        <a:lstStyle/>
        <a:p>
          <a:endParaRPr lang="es-CO" sz="2400">
            <a:latin typeface="Century Gothic" panose="020B0502020202020204" pitchFamily="34" charset="0"/>
          </a:endParaRPr>
        </a:p>
      </dgm:t>
    </dgm:pt>
    <dgm:pt modelId="{B2CC896D-A1FE-4565-8424-569597142BDF}" type="pres">
      <dgm:prSet presAssocID="{51AC3EF0-1E11-448F-9D1A-EEB2F83E3D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8B20958-25A9-4F4D-BA73-90C90A3756EA}" type="pres">
      <dgm:prSet presAssocID="{99AF038E-94A4-4904-B8B0-DB8E7A5FD66F}" presName="parentLin" presStyleCnt="0"/>
      <dgm:spPr/>
    </dgm:pt>
    <dgm:pt modelId="{2EFC8E4B-9434-4F25-9262-88B95EE8F343}" type="pres">
      <dgm:prSet presAssocID="{99AF038E-94A4-4904-B8B0-DB8E7A5FD66F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A0FB95EA-DAA7-4F71-A8DD-C0981C95204B}" type="pres">
      <dgm:prSet presAssocID="{99AF038E-94A4-4904-B8B0-DB8E7A5FD66F}" presName="parentText" presStyleLbl="node1" presStyleIdx="0" presStyleCnt="2" custScaleX="159301" custScaleY="60536" custLinFactNeighborX="2360" custLinFactNeighborY="-1334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3F2081-33DA-4D24-97B6-393F18FE411D}" type="pres">
      <dgm:prSet presAssocID="{99AF038E-94A4-4904-B8B0-DB8E7A5FD66F}" presName="negativeSpace" presStyleCnt="0"/>
      <dgm:spPr/>
    </dgm:pt>
    <dgm:pt modelId="{6F435E40-6FEA-42E5-B8EB-71917462ED63}" type="pres">
      <dgm:prSet presAssocID="{99AF038E-94A4-4904-B8B0-DB8E7A5FD66F}" presName="childText" presStyleLbl="conFgAcc1" presStyleIdx="0" presStyleCnt="2">
        <dgm:presLayoutVars>
          <dgm:bulletEnabled val="1"/>
        </dgm:presLayoutVars>
      </dgm:prSet>
      <dgm:spPr/>
    </dgm:pt>
    <dgm:pt modelId="{0D37A7EC-01B2-44D9-91CB-B91916386861}" type="pres">
      <dgm:prSet presAssocID="{C941EBB1-83C2-4E81-B1DD-D6B3F438800A}" presName="spaceBetweenRectangles" presStyleCnt="0"/>
      <dgm:spPr/>
    </dgm:pt>
    <dgm:pt modelId="{E1C5D28E-2BF4-4376-A5D9-6265C44B12EE}" type="pres">
      <dgm:prSet presAssocID="{B093AC82-3BA2-4AA1-BD42-5C92DD23D045}" presName="parentLin" presStyleCnt="0"/>
      <dgm:spPr/>
    </dgm:pt>
    <dgm:pt modelId="{F5DE249A-F8C5-42AF-B8D8-B9FCF12BB667}" type="pres">
      <dgm:prSet presAssocID="{B093AC82-3BA2-4AA1-BD42-5C92DD23D04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F426583-F16D-4BA5-ACCD-6C3998834ECD}" type="pres">
      <dgm:prSet presAssocID="{B093AC82-3BA2-4AA1-BD42-5C92DD23D045}" presName="parentText" presStyleLbl="node1" presStyleIdx="1" presStyleCnt="2" custScaleX="149784" custScaleY="107137" custLinFactNeighborX="449" custLinFactNeighborY="-4683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D185A4-86D4-48E9-ADA6-4A4B7771424C}" type="pres">
      <dgm:prSet presAssocID="{B093AC82-3BA2-4AA1-BD42-5C92DD23D045}" presName="negativeSpace" presStyleCnt="0"/>
      <dgm:spPr/>
    </dgm:pt>
    <dgm:pt modelId="{96B94194-F8BE-43F6-BFC6-44AC4C204A55}" type="pres">
      <dgm:prSet presAssocID="{B093AC82-3BA2-4AA1-BD42-5C92DD23D045}" presName="childText" presStyleLbl="conFgAcc1" presStyleIdx="1" presStyleCnt="2" custScaleY="32700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9BECE87D-BBDB-41C5-BEE2-69F101AD5BE0}" srcId="{51AC3EF0-1E11-448F-9D1A-EEB2F83E3D09}" destId="{99AF038E-94A4-4904-B8B0-DB8E7A5FD66F}" srcOrd="0" destOrd="0" parTransId="{0119BC4E-F46B-411C-B938-B4FB774A9C19}" sibTransId="{C941EBB1-83C2-4E81-B1DD-D6B3F438800A}"/>
    <dgm:cxn modelId="{76C1F7F7-D09B-422F-A8C8-98CBA347442C}" type="presOf" srcId="{99AF038E-94A4-4904-B8B0-DB8E7A5FD66F}" destId="{2EFC8E4B-9434-4F25-9262-88B95EE8F343}" srcOrd="0" destOrd="0" presId="urn:microsoft.com/office/officeart/2005/8/layout/list1"/>
    <dgm:cxn modelId="{CF76BAEF-5AA3-41BF-A015-6815C1A74C05}" type="presOf" srcId="{B093AC82-3BA2-4AA1-BD42-5C92DD23D045}" destId="{F5DE249A-F8C5-42AF-B8D8-B9FCF12BB667}" srcOrd="0" destOrd="0" presId="urn:microsoft.com/office/officeart/2005/8/layout/list1"/>
    <dgm:cxn modelId="{8F7734BB-A464-4697-BA03-7218A8A21063}" type="presOf" srcId="{B093AC82-3BA2-4AA1-BD42-5C92DD23D045}" destId="{2F426583-F16D-4BA5-ACCD-6C3998834ECD}" srcOrd="1" destOrd="0" presId="urn:microsoft.com/office/officeart/2005/8/layout/list1"/>
    <dgm:cxn modelId="{8C37E687-976C-48D9-81F8-C845C6D36346}" srcId="{51AC3EF0-1E11-448F-9D1A-EEB2F83E3D09}" destId="{B093AC82-3BA2-4AA1-BD42-5C92DD23D045}" srcOrd="1" destOrd="0" parTransId="{E2D17B0F-4F74-4DBF-BD37-6D53E80601F6}" sibTransId="{78067CE6-4C59-4992-8FBA-A2E0317C14AD}"/>
    <dgm:cxn modelId="{4AA3A780-5451-4C59-A5B8-FA4B046FF32B}" type="presOf" srcId="{51AC3EF0-1E11-448F-9D1A-EEB2F83E3D09}" destId="{B2CC896D-A1FE-4565-8424-569597142BDF}" srcOrd="0" destOrd="0" presId="urn:microsoft.com/office/officeart/2005/8/layout/list1"/>
    <dgm:cxn modelId="{11F7E43D-AF97-4097-B2A4-54C631D3945B}" type="presOf" srcId="{99AF038E-94A4-4904-B8B0-DB8E7A5FD66F}" destId="{A0FB95EA-DAA7-4F71-A8DD-C0981C95204B}" srcOrd="1" destOrd="0" presId="urn:microsoft.com/office/officeart/2005/8/layout/list1"/>
    <dgm:cxn modelId="{023F876C-1045-43DD-B8CA-BE247A8D14DE}" type="presParOf" srcId="{B2CC896D-A1FE-4565-8424-569597142BDF}" destId="{68B20958-25A9-4F4D-BA73-90C90A3756EA}" srcOrd="0" destOrd="0" presId="urn:microsoft.com/office/officeart/2005/8/layout/list1"/>
    <dgm:cxn modelId="{0BBAD38F-9F20-454C-850B-D1E7EC2B1AFF}" type="presParOf" srcId="{68B20958-25A9-4F4D-BA73-90C90A3756EA}" destId="{2EFC8E4B-9434-4F25-9262-88B95EE8F343}" srcOrd="0" destOrd="0" presId="urn:microsoft.com/office/officeart/2005/8/layout/list1"/>
    <dgm:cxn modelId="{AE97B60C-2F7E-479E-868A-11FAAD88AFBB}" type="presParOf" srcId="{68B20958-25A9-4F4D-BA73-90C90A3756EA}" destId="{A0FB95EA-DAA7-4F71-A8DD-C0981C95204B}" srcOrd="1" destOrd="0" presId="urn:microsoft.com/office/officeart/2005/8/layout/list1"/>
    <dgm:cxn modelId="{3860E885-771E-4CA7-890F-D35CFE8CD856}" type="presParOf" srcId="{B2CC896D-A1FE-4565-8424-569597142BDF}" destId="{833F2081-33DA-4D24-97B6-393F18FE411D}" srcOrd="1" destOrd="0" presId="urn:microsoft.com/office/officeart/2005/8/layout/list1"/>
    <dgm:cxn modelId="{2F1CEC6E-22D6-4E50-B55D-46966C12A50D}" type="presParOf" srcId="{B2CC896D-A1FE-4565-8424-569597142BDF}" destId="{6F435E40-6FEA-42E5-B8EB-71917462ED63}" srcOrd="2" destOrd="0" presId="urn:microsoft.com/office/officeart/2005/8/layout/list1"/>
    <dgm:cxn modelId="{B3CF8917-6F4D-42FD-8292-03CBEC57BA46}" type="presParOf" srcId="{B2CC896D-A1FE-4565-8424-569597142BDF}" destId="{0D37A7EC-01B2-44D9-91CB-B91916386861}" srcOrd="3" destOrd="0" presId="urn:microsoft.com/office/officeart/2005/8/layout/list1"/>
    <dgm:cxn modelId="{8FE61B64-90A3-40BE-A70B-D38216AFBACA}" type="presParOf" srcId="{B2CC896D-A1FE-4565-8424-569597142BDF}" destId="{E1C5D28E-2BF4-4376-A5D9-6265C44B12EE}" srcOrd="4" destOrd="0" presId="urn:microsoft.com/office/officeart/2005/8/layout/list1"/>
    <dgm:cxn modelId="{5112237F-1C91-412D-90C7-5627A6B11F0E}" type="presParOf" srcId="{E1C5D28E-2BF4-4376-A5D9-6265C44B12EE}" destId="{F5DE249A-F8C5-42AF-B8D8-B9FCF12BB667}" srcOrd="0" destOrd="0" presId="urn:microsoft.com/office/officeart/2005/8/layout/list1"/>
    <dgm:cxn modelId="{F6FC8ABD-84B4-4C4C-9C74-D98D431F0289}" type="presParOf" srcId="{E1C5D28E-2BF4-4376-A5D9-6265C44B12EE}" destId="{2F426583-F16D-4BA5-ACCD-6C3998834ECD}" srcOrd="1" destOrd="0" presId="urn:microsoft.com/office/officeart/2005/8/layout/list1"/>
    <dgm:cxn modelId="{48551A4B-553D-463F-9157-E9F48A64A48F}" type="presParOf" srcId="{B2CC896D-A1FE-4565-8424-569597142BDF}" destId="{88D185A4-86D4-48E9-ADA6-4A4B7771424C}" srcOrd="5" destOrd="0" presId="urn:microsoft.com/office/officeart/2005/8/layout/list1"/>
    <dgm:cxn modelId="{5D82A7C7-29A3-4A16-B0AC-6EEA94E91B1F}" type="presParOf" srcId="{B2CC896D-A1FE-4565-8424-569597142BDF}" destId="{96B94194-F8BE-43F6-BFC6-44AC4C204A5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42BF-A3FB-4031-AA77-84CECAA1AD74}" type="datetimeFigureOut">
              <a:rPr lang="es-CO" smtClean="0"/>
              <a:t>4/09/2023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E0A54-20E8-4320-81C3-2CD427C2E1F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943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84ACA0-AF1B-4B34-B7A3-7A4BDDACD9F5}" type="slidenum">
              <a:rPr lang="es-ES" altLang="es-CO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3</a:t>
            </a:fld>
            <a:endParaRPr lang="es-ES" altLang="es-CO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709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84ACA0-AF1B-4B34-B7A3-7A4BDDACD9F5}" type="slidenum">
              <a:rPr lang="es-ES" altLang="es-CO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</a:t>
            </a:fld>
            <a:endParaRPr lang="es-ES" altLang="es-CO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24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dirty="0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84ACA0-AF1B-4B34-B7A3-7A4BDDACD9F5}" type="slidenum">
              <a:rPr lang="es-ES" altLang="es-CO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es-ES" altLang="es-CO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945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CO" smtClean="0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84ACA0-AF1B-4B34-B7A3-7A4BDDACD9F5}" type="slidenum">
              <a:rPr lang="es-ES" altLang="es-CO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6</a:t>
            </a:fld>
            <a:endParaRPr lang="es-ES" altLang="es-CO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64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E0A54-20E8-4320-81C3-2CD427C2E1FB}" type="slidenum">
              <a:rPr lang="es-CO" smtClean="0"/>
              <a:t>34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11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685800" y="1808794"/>
            <a:ext cx="7772400" cy="1799860"/>
          </a:xfrm>
        </p:spPr>
        <p:txBody>
          <a:bodyPr rtlCol="0" anchor="t">
            <a:normAutofit/>
          </a:bodyPr>
          <a:lstStyle>
            <a:lvl1pPr algn="ctr">
              <a:defRPr/>
            </a:lvl1pPr>
          </a:lstStyle>
          <a:p>
            <a:r>
              <a:rPr lang="es-ES" smtClean="0"/>
              <a:t>Clic para editar título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6591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991" y="365126"/>
            <a:ext cx="6334540" cy="509517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911" y="1645217"/>
            <a:ext cx="7886700" cy="4351338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5957680" cy="390248"/>
          </a:xfr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70990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372" y="170990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1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47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827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91400" cy="1447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12813" y="2133600"/>
            <a:ext cx="3581400" cy="3810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4646613" y="2133600"/>
            <a:ext cx="3581400" cy="3810000"/>
          </a:xfrm>
        </p:spPr>
        <p:txBody>
          <a:bodyPr/>
          <a:lstStyle/>
          <a:p>
            <a:pPr lvl="0"/>
            <a:endParaRPr lang="es-CO" noProof="0" smtClean="0"/>
          </a:p>
        </p:txBody>
      </p:sp>
    </p:spTree>
    <p:extLst>
      <p:ext uri="{BB962C8B-B14F-4D97-AF65-F5344CB8AC3E}">
        <p14:creationId xmlns:p14="http://schemas.microsoft.com/office/powerpoint/2010/main" val="384870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1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9" name="Straight Connector 1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05932-A190-449B-A1E3-001D9FEA62EE}" type="datetimeFigureOut">
              <a:rPr lang="es-ES"/>
              <a:pPr>
                <a:defRPr/>
              </a:pPr>
              <a:t>04/09/2023</a:t>
            </a:fld>
            <a:endParaRPr lang="es-E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9FCC2-8F75-449C-95EB-C97CECD8BFB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41397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 para editar título</a:t>
            </a:r>
            <a:endParaRPr lang="en-US" altLang="es-ES_tradnl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  <a:endParaRPr lang="en-US" alt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07721B-F2F6-1247-A063-CDCB455693DD}" type="datetimeFigureOut">
              <a:rPr lang="es-ES_tradnl"/>
              <a:pPr>
                <a:defRPr/>
              </a:pPr>
              <a:t>04/09/2023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B73709-E67A-8045-95C2-F3CEAB254E8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6" r:id="rId6"/>
    <p:sldLayoutId id="2147483687" r:id="rId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5249" y="2107271"/>
            <a:ext cx="7906043" cy="2985433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CO" altLang="es-ES_tradnl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VIGILANCIA DE LAS ITS</a:t>
            </a:r>
          </a:p>
          <a:p>
            <a:pPr algn="ctr" eaLnBrk="1" hangingPunct="1">
              <a:defRPr/>
            </a:pPr>
            <a:r>
              <a:rPr lang="es-CO" altLang="es-ES_tradnl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HEPATITIS VIRALES(B,C,D)</a:t>
            </a:r>
          </a:p>
          <a:p>
            <a:pPr algn="ctr" eaLnBrk="1" hangingPunct="1">
              <a:defRPr/>
            </a:pPr>
            <a:endParaRPr lang="es-CO" altLang="es-ES_tradnl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defRPr/>
            </a:pPr>
            <a:r>
              <a:rPr lang="es-CO" altLang="es-ES_tradnl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Gysel Estrada</a:t>
            </a:r>
            <a:r>
              <a:rPr lang="es-CO" altLang="es-ES_tradnl" b="1" dirty="0">
                <a:solidFill>
                  <a:prstClr val="white"/>
                </a:solidFill>
                <a:latin typeface="Century Gothic" panose="020B0502020202020204" pitchFamily="34" charset="0"/>
              </a:rPr>
              <a:t/>
            </a:r>
            <a:br>
              <a:rPr lang="es-CO" altLang="es-ES_tradnl" b="1" dirty="0">
                <a:solidFill>
                  <a:prstClr val="white"/>
                </a:solidFill>
                <a:latin typeface="Century Gothic" panose="020B0502020202020204" pitchFamily="34" charset="0"/>
              </a:rPr>
            </a:br>
            <a:r>
              <a:rPr lang="es-CO" altLang="es-ES_tradnl" b="1" dirty="0">
                <a:solidFill>
                  <a:prstClr val="white"/>
                </a:solidFill>
                <a:latin typeface="Century Gothic" panose="020B0502020202020204" pitchFamily="34" charset="0"/>
              </a:rPr>
              <a:t>Subdirección de Salud Pública</a:t>
            </a:r>
            <a:br>
              <a:rPr lang="es-CO" altLang="es-ES_tradnl" b="1" dirty="0">
                <a:solidFill>
                  <a:prstClr val="white"/>
                </a:solidFill>
                <a:latin typeface="Century Gothic" panose="020B0502020202020204" pitchFamily="34" charset="0"/>
              </a:rPr>
            </a:br>
            <a:r>
              <a:rPr lang="es-CO" altLang="es-ES_tradnl" b="1" dirty="0">
                <a:solidFill>
                  <a:prstClr val="white"/>
                </a:solidFill>
                <a:latin typeface="Century Gothic" panose="020B0502020202020204" pitchFamily="34" charset="0"/>
              </a:rPr>
              <a:t>Oficina de </a:t>
            </a:r>
            <a:r>
              <a:rPr lang="es-CO" altLang="es-ES_tradnl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Epidemiología</a:t>
            </a:r>
          </a:p>
          <a:p>
            <a:pPr algn="ctr" eaLnBrk="1" hangingPunct="1">
              <a:defRPr/>
            </a:pPr>
            <a:endParaRPr lang="es-CO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defRPr/>
            </a:pPr>
            <a:r>
              <a:rPr lang="es-CO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Febrero </a:t>
            </a:r>
            <a:r>
              <a:rPr lang="es-CO" b="1" smtClean="0">
                <a:solidFill>
                  <a:prstClr val="white"/>
                </a:solidFill>
                <a:latin typeface="Century Gothic" panose="020B0502020202020204" pitchFamily="34" charset="0"/>
              </a:rPr>
              <a:t>de </a:t>
            </a:r>
            <a:r>
              <a:rPr lang="es-CO" b="1" smtClean="0">
                <a:solidFill>
                  <a:prstClr val="white"/>
                </a:solidFill>
                <a:latin typeface="Century Gothic" panose="020B0502020202020204" pitchFamily="34" charset="0"/>
              </a:rPr>
              <a:t>2022</a:t>
            </a:r>
            <a:endParaRPr lang="es-CO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4 Subtítulo"/>
          <p:cNvSpPr txBox="1">
            <a:spLocks/>
          </p:cNvSpPr>
          <p:nvPr/>
        </p:nvSpPr>
        <p:spPr bwMode="auto">
          <a:xfrm>
            <a:off x="1533378" y="114935"/>
            <a:ext cx="6105380" cy="77133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/>
          <a:lstStyle>
            <a:lvl1pPr marL="365125" indent="-365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5B9BD5"/>
              </a:buClr>
            </a:pPr>
            <a:r>
              <a:rPr lang="es-ES" altLang="es-CO" sz="3200" b="1" dirty="0">
                <a:solidFill>
                  <a:prstClr val="white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1. Aspectos generales </a:t>
            </a:r>
          </a:p>
          <a:p>
            <a:pPr algn="ctr" eaLnBrk="1" hangingPunct="1">
              <a:spcBef>
                <a:spcPct val="20000"/>
              </a:spcBef>
              <a:buClr>
                <a:srgbClr val="5B9BD5"/>
              </a:buClr>
            </a:pPr>
            <a:endParaRPr lang="es-CO" altLang="es-CO" sz="4400" b="1" dirty="0">
              <a:solidFill>
                <a:prstClr val="white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pic>
        <p:nvPicPr>
          <p:cNvPr id="1026" name="Picture 2" descr="Resultado de imagen para generalidades i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60" y="1209821"/>
            <a:ext cx="7371471" cy="389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4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0860" y="1126320"/>
            <a:ext cx="8064500" cy="5170646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just">
              <a:defRPr/>
            </a:pPr>
            <a:r>
              <a:rPr sz="280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R</a:t>
            </a:r>
            <a:r>
              <a:rPr sz="2800" spc="3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e</a:t>
            </a:r>
            <a:r>
              <a:rPr sz="2800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al</a:t>
            </a:r>
            <a:r>
              <a:rPr sz="2800" spc="-8" dirty="0" err="1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i</a:t>
            </a: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z</a:t>
            </a:r>
            <a:r>
              <a:rPr sz="2800" spc="3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a</a:t>
            </a: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r </a:t>
            </a:r>
            <a:r>
              <a:rPr lang="es-CO" sz="2800" b="1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vi</a:t>
            </a:r>
            <a:r>
              <a:rPr lang="es-CO" sz="2800" b="1" spc="3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g</a:t>
            </a:r>
            <a:r>
              <a:rPr lang="es-CO" sz="2800" b="1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ila</a:t>
            </a:r>
            <a:r>
              <a:rPr lang="es-CO" sz="2800" b="1" spc="-6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n</a:t>
            </a:r>
            <a:r>
              <a:rPr lang="es-CO" sz="2800" b="1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</a:rPr>
              <a:t>cia </a:t>
            </a: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las Infecciones de Transmisión Sexual (ITS), teniendo en cuenta la normatividad </a:t>
            </a:r>
            <a:r>
              <a:rPr lang="es-CO" sz="28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vigente que se relacionan a continuación:</a:t>
            </a:r>
          </a:p>
          <a:p>
            <a:pPr algn="just">
              <a:defRPr/>
            </a:pPr>
            <a:endParaRPr lang="es-CO" sz="2800" b="1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  <a:p>
            <a:pPr algn="just">
              <a:defRPr/>
            </a:pP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las normas técnicas para la detección temprana de las alteraciones del </a:t>
            </a:r>
            <a:r>
              <a:rPr lang="es-CO" sz="28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embarazo, de </a:t>
            </a: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la atención del parto y de la atención al recién nacido o sus </a:t>
            </a:r>
            <a:r>
              <a:rPr lang="es-CO" sz="28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actualizaciones.</a:t>
            </a:r>
          </a:p>
          <a:p>
            <a:pPr algn="just">
              <a:defRPr/>
            </a:pPr>
            <a:endParaRPr lang="es-CO" sz="2800" dirty="0">
              <a:solidFill>
                <a:prstClr val="black"/>
              </a:solidFill>
            </a:endParaRPr>
          </a:p>
          <a:p>
            <a:pPr algn="just">
              <a:defRPr/>
            </a:pPr>
            <a:endParaRPr lang="es-CO" sz="2800" dirty="0">
              <a:solidFill>
                <a:prstClr val="black"/>
              </a:solidFill>
            </a:endParaRPr>
          </a:p>
          <a:p>
            <a:pPr algn="just">
              <a:defRPr/>
            </a:pPr>
            <a:endParaRPr sz="2800" b="1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387" name="CuadroTexto 9"/>
          <p:cNvSpPr txBox="1">
            <a:spLocks noChangeArrowheads="1"/>
          </p:cNvSpPr>
          <p:nvPr/>
        </p:nvSpPr>
        <p:spPr bwMode="auto">
          <a:xfrm>
            <a:off x="2222695" y="244475"/>
            <a:ext cx="4670474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38209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0860" y="1126320"/>
            <a:ext cx="8050432" cy="4924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defRPr/>
            </a:pP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las guías </a:t>
            </a:r>
            <a:r>
              <a:rPr lang="es-CO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de práctica clínica </a:t>
            </a: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sífilis </a:t>
            </a:r>
            <a:r>
              <a:rPr lang="es-CO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gestacional y congénita 2014, </a:t>
            </a: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VIH/Sida </a:t>
            </a:r>
            <a:r>
              <a:rPr lang="es-CO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en adolescentes (con 13 años o más de edad) y adultos, </a:t>
            </a: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VIH </a:t>
            </a:r>
            <a:r>
              <a:rPr lang="es-CO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en niñas y niños menores de 13 años de </a:t>
            </a: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edad.</a:t>
            </a:r>
          </a:p>
          <a:p>
            <a:pPr algn="just">
              <a:defRPr/>
            </a:pPr>
            <a:endParaRPr lang="es-CO" sz="2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es-CO" sz="2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la </a:t>
            </a:r>
            <a:r>
              <a:rPr lang="es-CO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estrategia para la eliminación de la transmisión materno infantil del VIH y de la sífilis congénita, la guía de práctica clínica diagnóstico y tratamiento de hepatitis B crónica, la guía práctica clínica para la tamización, diagnóstico y tratamiento de personas con infección por el virus de la hepatitis C</a:t>
            </a:r>
          </a:p>
          <a:p>
            <a:pPr algn="just">
              <a:defRPr/>
            </a:pPr>
            <a:endParaRPr lang="es-CO" sz="2800" dirty="0">
              <a:solidFill>
                <a:prstClr val="black"/>
              </a:solidFill>
            </a:endParaRPr>
          </a:p>
          <a:p>
            <a:pPr algn="just">
              <a:defRPr/>
            </a:pPr>
            <a:endParaRPr sz="2800" b="1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387" name="CuadroTexto 9"/>
          <p:cNvSpPr txBox="1">
            <a:spLocks noChangeArrowheads="1"/>
          </p:cNvSpPr>
          <p:nvPr/>
        </p:nvSpPr>
        <p:spPr bwMode="auto">
          <a:xfrm>
            <a:off x="774700" y="244475"/>
            <a:ext cx="7577138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216403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0860" y="1126320"/>
            <a:ext cx="7951958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defRPr/>
            </a:pPr>
            <a:r>
              <a:rPr lang="es-CO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estrategia de eliminación de la transmisión materno infantil de la hepatitis B 2016 – 2021, el Plan Nacional de Control de las Hepatitis Virales 2014-2017 y los protocolos de vigilancia de los respectivos eventos.</a:t>
            </a:r>
          </a:p>
          <a:p>
            <a:pPr algn="just">
              <a:defRPr/>
            </a:pPr>
            <a:endParaRPr sz="2800" b="1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387" name="CuadroTexto 9"/>
          <p:cNvSpPr txBox="1">
            <a:spLocks noChangeArrowheads="1"/>
          </p:cNvSpPr>
          <p:nvPr/>
        </p:nvSpPr>
        <p:spPr bwMode="auto">
          <a:xfrm>
            <a:off x="774700" y="244475"/>
            <a:ext cx="7577138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Objetivo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0" y="3390314"/>
            <a:ext cx="2746912" cy="300022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950" y="3390314"/>
            <a:ext cx="2489543" cy="30002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862" y="3390314"/>
            <a:ext cx="2659223" cy="30214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32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0860" y="1126320"/>
            <a:ext cx="8064500" cy="86177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just">
              <a:defRPr/>
            </a:pPr>
            <a:endParaRPr lang="es-CO" sz="2800" dirty="0">
              <a:solidFill>
                <a:prstClr val="black"/>
              </a:solidFill>
            </a:endParaRPr>
          </a:p>
          <a:p>
            <a:pPr algn="just">
              <a:defRPr/>
            </a:pPr>
            <a:endParaRPr sz="2800" b="1" dirty="0">
              <a:solidFill>
                <a:prstClr val="black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387" name="CuadroTexto 9"/>
          <p:cNvSpPr txBox="1">
            <a:spLocks noChangeArrowheads="1"/>
          </p:cNvSpPr>
          <p:nvPr/>
        </p:nvSpPr>
        <p:spPr bwMode="auto">
          <a:xfrm>
            <a:off x="774700" y="244475"/>
            <a:ext cx="7577138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Articular</a:t>
            </a:r>
            <a:endParaRPr lang="es-CO" altLang="es-CO" sz="4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 t="53017" r="45321" b="9968"/>
          <a:stretch/>
        </p:blipFill>
        <p:spPr bwMode="auto">
          <a:xfrm>
            <a:off x="675248" y="1752082"/>
            <a:ext cx="7676589" cy="1971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5 CuadroTexto"/>
          <p:cNvSpPr txBox="1"/>
          <p:nvPr/>
        </p:nvSpPr>
        <p:spPr>
          <a:xfrm>
            <a:off x="1698219" y="1971292"/>
            <a:ext cx="6053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RUTA DE ATENCIÓN INTEGRAL MATERNO PERINATAL</a:t>
            </a:r>
            <a:endParaRPr lang="es-CO" sz="32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09" y="4349415"/>
            <a:ext cx="7041930" cy="11915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55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363372" y="296719"/>
            <a:ext cx="4360985" cy="646331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Hepatitis</a:t>
            </a:r>
            <a:endParaRPr lang="es-CO" altLang="es-CO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Resultado de imagen para hepatitis 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4" y="1605904"/>
            <a:ext cx="4222579" cy="346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hepatitis 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605904"/>
            <a:ext cx="4445390" cy="346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644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5 Rectángulo"/>
          <p:cNvSpPr>
            <a:spLocks noChangeArrowheads="1"/>
          </p:cNvSpPr>
          <p:nvPr/>
        </p:nvSpPr>
        <p:spPr bwMode="auto">
          <a:xfrm>
            <a:off x="1728812" y="152423"/>
            <a:ext cx="5672138" cy="7080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>
                <a:solidFill>
                  <a:srgbClr val="002060"/>
                </a:solidFill>
                <a:cs typeface="Andalus" pitchFamily="18" charset="-78"/>
              </a:rPr>
              <a:t>BAI- SIANIESP</a:t>
            </a:r>
            <a:endParaRPr lang="es-CO" altLang="es-CO" sz="4000" b="1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5" y="970671"/>
            <a:ext cx="8567225" cy="54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26941"/>
            <a:ext cx="4473526" cy="554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236764" y="232116"/>
            <a:ext cx="4023360" cy="57677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s-CO" sz="3200" b="1" dirty="0" smtClean="0">
                <a:latin typeface="Century Gothic" panose="020B0502020202020204" pitchFamily="34" charset="0"/>
              </a:rPr>
              <a:t>Hepatitis virales 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2" name="Llamada rectangular 1"/>
          <p:cNvSpPr/>
          <p:nvPr/>
        </p:nvSpPr>
        <p:spPr>
          <a:xfrm>
            <a:off x="4698610" y="1899138"/>
            <a:ext cx="4002259" cy="2194561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En la actualidad, nos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encontramos ante una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epidemia silenciosa..</a:t>
            </a:r>
          </a:p>
        </p:txBody>
      </p:sp>
    </p:spTree>
    <p:extLst>
      <p:ext uri="{BB962C8B-B14F-4D97-AF65-F5344CB8AC3E}">
        <p14:creationId xmlns:p14="http://schemas.microsoft.com/office/powerpoint/2010/main" val="219399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1471613" y="365125"/>
            <a:ext cx="6334125" cy="50958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s-CO" sz="3200" b="1" dirty="0" smtClean="0">
                <a:latin typeface="Century Gothic" panose="020B0502020202020204" pitchFamily="34" charset="0"/>
              </a:rPr>
              <a:t>Hepatitis virales 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Llamada de nube 2"/>
          <p:cNvSpPr/>
          <p:nvPr/>
        </p:nvSpPr>
        <p:spPr>
          <a:xfrm>
            <a:off x="1195754" y="874713"/>
            <a:ext cx="7313369" cy="473829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¡La hepatitis está más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cerca de lo que Ud.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cree! ¡La hepatitis no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solo afecta a una de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cada 12 personas en el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mundo, sino también a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las personas cercanas</a:t>
            </a:r>
          </a:p>
          <a:p>
            <a:pPr algn="ctr"/>
            <a:r>
              <a:rPr lang="es-CO" altLang="es-CO" sz="2800" b="1" dirty="0">
                <a:latin typeface="Century Gothic" panose="020B0502020202020204" pitchFamily="34" charset="0"/>
              </a:rPr>
              <a:t>a ellas!</a:t>
            </a:r>
          </a:p>
        </p:txBody>
      </p:sp>
    </p:spTree>
    <p:extLst>
      <p:ext uri="{BB962C8B-B14F-4D97-AF65-F5344CB8AC3E}">
        <p14:creationId xmlns:p14="http://schemas.microsoft.com/office/powerpoint/2010/main" val="13962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object 6"/>
          <p:cNvSpPr txBox="1">
            <a:spLocks noChangeArrowheads="1"/>
          </p:cNvSpPr>
          <p:nvPr/>
        </p:nvSpPr>
        <p:spPr bwMode="auto">
          <a:xfrm>
            <a:off x="3833812" y="3160713"/>
            <a:ext cx="1652588" cy="61555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6350" indent="9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20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“Epidemia silenciosa”</a:t>
            </a:r>
          </a:p>
        </p:txBody>
      </p:sp>
      <p:sp>
        <p:nvSpPr>
          <p:cNvPr id="146435" name="object 7"/>
          <p:cNvSpPr>
            <a:spLocks noChangeArrowheads="1"/>
          </p:cNvSpPr>
          <p:nvPr/>
        </p:nvSpPr>
        <p:spPr bwMode="auto">
          <a:xfrm>
            <a:off x="4406900" y="2492375"/>
            <a:ext cx="328613" cy="2762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36" name="object 8"/>
          <p:cNvSpPr>
            <a:spLocks noChangeArrowheads="1"/>
          </p:cNvSpPr>
          <p:nvPr/>
        </p:nvSpPr>
        <p:spPr bwMode="auto">
          <a:xfrm>
            <a:off x="3411538" y="1306513"/>
            <a:ext cx="2430462" cy="11049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01381" name="object 9"/>
          <p:cNvSpPr txBox="1">
            <a:spLocks noChangeArrowheads="1"/>
          </p:cNvSpPr>
          <p:nvPr/>
        </p:nvSpPr>
        <p:spPr bwMode="auto">
          <a:xfrm>
            <a:off x="3441700" y="1331913"/>
            <a:ext cx="2459038" cy="1243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VHA: 1,4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50"/>
              </a:spcBef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millones de casos ocurren anualmente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438" name="object 10"/>
          <p:cNvSpPr>
            <a:spLocks noChangeArrowheads="1"/>
          </p:cNvSpPr>
          <p:nvPr/>
        </p:nvSpPr>
        <p:spPr bwMode="auto">
          <a:xfrm>
            <a:off x="5067300" y="2987675"/>
            <a:ext cx="165100" cy="2778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39" name="object 11"/>
          <p:cNvSpPr>
            <a:spLocks noChangeArrowheads="1"/>
          </p:cNvSpPr>
          <p:nvPr/>
        </p:nvSpPr>
        <p:spPr bwMode="auto">
          <a:xfrm>
            <a:off x="5259388" y="2147888"/>
            <a:ext cx="3694112" cy="168116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40" name="object 12"/>
          <p:cNvSpPr txBox="1">
            <a:spLocks noChangeArrowheads="1"/>
          </p:cNvSpPr>
          <p:nvPr/>
        </p:nvSpPr>
        <p:spPr bwMode="auto">
          <a:xfrm>
            <a:off x="5741988" y="2084388"/>
            <a:ext cx="3078162" cy="2154436"/>
          </a:xfrm>
          <a:prstGeom prst="rect">
            <a:avLst/>
          </a:prstGeom>
          <a:solidFill>
            <a:srgbClr val="B1E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20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VHB: 2000</a:t>
            </a:r>
            <a:endParaRPr lang="es-CO" altLang="es-CO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38"/>
              </a:spcBef>
            </a:pPr>
            <a:r>
              <a:rPr lang="es-CO" altLang="es-CO" sz="20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millones de personas han estado infectadas. De estos 350 millones son crónicos y entre 500.000 y 700.000</a:t>
            </a:r>
            <a:endParaRPr lang="es-CO" altLang="es-CO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CO" altLang="es-CO" sz="20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mueren anualmente</a:t>
            </a:r>
            <a:endParaRPr lang="es-CO" altLang="es-CO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441" name="object 13"/>
          <p:cNvSpPr>
            <a:spLocks noChangeArrowheads="1"/>
          </p:cNvSpPr>
          <p:nvPr/>
        </p:nvSpPr>
        <p:spPr bwMode="auto">
          <a:xfrm>
            <a:off x="5091113" y="3705225"/>
            <a:ext cx="231775" cy="2762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42" name="object 14"/>
          <p:cNvSpPr>
            <a:spLocks noChangeArrowheads="1"/>
          </p:cNvSpPr>
          <p:nvPr/>
        </p:nvSpPr>
        <p:spPr bwMode="auto">
          <a:xfrm>
            <a:off x="4779963" y="4268788"/>
            <a:ext cx="4173537" cy="137953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01387" name="object 15"/>
          <p:cNvSpPr txBox="1">
            <a:spLocks noChangeArrowheads="1"/>
          </p:cNvSpPr>
          <p:nvPr/>
        </p:nvSpPr>
        <p:spPr bwMode="auto">
          <a:xfrm>
            <a:off x="5022850" y="4373563"/>
            <a:ext cx="3930650" cy="15645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VHC: 130 a 170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50"/>
              </a:spcBef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millones de personas son crónicos. Más de 350.000 personas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50"/>
              </a:spcBef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mueren anualmente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444" name="object 16"/>
          <p:cNvSpPr>
            <a:spLocks noChangeArrowheads="1"/>
          </p:cNvSpPr>
          <p:nvPr/>
        </p:nvSpPr>
        <p:spPr bwMode="auto">
          <a:xfrm>
            <a:off x="3894138" y="3695700"/>
            <a:ext cx="231775" cy="27622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45" name="object 17"/>
          <p:cNvSpPr>
            <a:spLocks noChangeArrowheads="1"/>
          </p:cNvSpPr>
          <p:nvPr/>
        </p:nvSpPr>
        <p:spPr bwMode="auto">
          <a:xfrm>
            <a:off x="1014413" y="4265613"/>
            <a:ext cx="3298825" cy="12827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46" name="object 18"/>
          <p:cNvSpPr txBox="1">
            <a:spLocks noChangeArrowheads="1"/>
          </p:cNvSpPr>
          <p:nvPr/>
        </p:nvSpPr>
        <p:spPr bwMode="auto">
          <a:xfrm>
            <a:off x="1258888" y="4392613"/>
            <a:ext cx="2646362" cy="11318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6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2000"/>
              </a:lnSpc>
            </a:pPr>
            <a:r>
              <a:rPr lang="es-CO" altLang="es-CO" sz="20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VHD: afecta entre 15 y 20 millones de los infectados crónicos por el VHB</a:t>
            </a:r>
            <a:endParaRPr lang="es-CO" altLang="es-CO" sz="2000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447" name="object 19"/>
          <p:cNvSpPr>
            <a:spLocks noChangeArrowheads="1"/>
          </p:cNvSpPr>
          <p:nvPr/>
        </p:nvSpPr>
        <p:spPr bwMode="auto">
          <a:xfrm>
            <a:off x="3965575" y="3001963"/>
            <a:ext cx="190500" cy="277812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6448" name="object 20"/>
          <p:cNvSpPr>
            <a:spLocks noChangeArrowheads="1"/>
          </p:cNvSpPr>
          <p:nvPr/>
        </p:nvSpPr>
        <p:spPr bwMode="auto">
          <a:xfrm>
            <a:off x="614363" y="2374900"/>
            <a:ext cx="3349625" cy="158115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01393" name="object 21"/>
          <p:cNvSpPr txBox="1">
            <a:spLocks noChangeArrowheads="1"/>
          </p:cNvSpPr>
          <p:nvPr/>
        </p:nvSpPr>
        <p:spPr bwMode="auto">
          <a:xfrm>
            <a:off x="873393" y="2047875"/>
            <a:ext cx="2541319" cy="184665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VHE: en 2005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38"/>
              </a:spcBef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causó 3,4 millones de casos sintomáticos,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s-CO" altLang="es-CO" sz="20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70.000 muertes y 3,000 mortinatos</a:t>
            </a:r>
            <a:endParaRPr lang="es-CO" altLang="es-CO" sz="20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22375" y="5875338"/>
            <a:ext cx="6651625" cy="1619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7144">
              <a:defRPr/>
            </a:pPr>
            <a:r>
              <a:rPr sz="1050" i="1" dirty="0">
                <a:latin typeface="Arial"/>
                <a:cs typeface="Arial"/>
              </a:rPr>
              <a:t>Fu</a:t>
            </a:r>
            <a:r>
              <a:rPr sz="1050" i="1" spc="3" dirty="0">
                <a:latin typeface="Arial"/>
                <a:cs typeface="Arial"/>
              </a:rPr>
              <a:t>e</a:t>
            </a:r>
            <a:r>
              <a:rPr sz="1050" i="1" dirty="0">
                <a:latin typeface="Arial"/>
                <a:cs typeface="Arial"/>
              </a:rPr>
              <a:t>nt</a:t>
            </a:r>
            <a:r>
              <a:rPr sz="1050" i="1" spc="3" dirty="0">
                <a:latin typeface="Arial"/>
                <a:cs typeface="Arial"/>
              </a:rPr>
              <a:t>e</a:t>
            </a:r>
            <a:r>
              <a:rPr sz="1050" i="1" dirty="0">
                <a:latin typeface="Arial"/>
                <a:cs typeface="Arial"/>
              </a:rPr>
              <a:t>: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OMS. Prevención</a:t>
            </a:r>
            <a:r>
              <a:rPr sz="1050" i="1" spc="-23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y c</a:t>
            </a:r>
            <a:r>
              <a:rPr sz="1050" i="1" spc="3" dirty="0">
                <a:latin typeface="Arial"/>
                <a:cs typeface="Arial"/>
              </a:rPr>
              <a:t>o</a:t>
            </a:r>
            <a:r>
              <a:rPr sz="1050" i="1" dirty="0">
                <a:latin typeface="Arial"/>
                <a:cs typeface="Arial"/>
              </a:rPr>
              <a:t>ntrol</a:t>
            </a:r>
            <a:r>
              <a:rPr sz="1050" i="1" spc="-14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de</a:t>
            </a:r>
            <a:r>
              <a:rPr sz="1050" i="1" spc="-6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las</a:t>
            </a:r>
            <a:r>
              <a:rPr sz="1050" i="1" spc="-6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hepatitis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vi</a:t>
            </a:r>
            <a:r>
              <a:rPr sz="1050" i="1" spc="-6" dirty="0">
                <a:latin typeface="Arial"/>
                <a:cs typeface="Arial"/>
              </a:rPr>
              <a:t>r</a:t>
            </a:r>
            <a:r>
              <a:rPr sz="1050" i="1" dirty="0">
                <a:latin typeface="Arial"/>
                <a:cs typeface="Arial"/>
              </a:rPr>
              <a:t>ales,</a:t>
            </a:r>
            <a:r>
              <a:rPr sz="1050" i="1" spc="-6" dirty="0">
                <a:latin typeface="Arial"/>
                <a:cs typeface="Arial"/>
              </a:rPr>
              <a:t> </a:t>
            </a:r>
            <a:r>
              <a:rPr sz="1050" i="1" spc="-11" dirty="0">
                <a:latin typeface="Arial"/>
                <a:cs typeface="Arial"/>
              </a:rPr>
              <a:t>m</a:t>
            </a:r>
            <a:r>
              <a:rPr sz="1050" i="1" dirty="0">
                <a:latin typeface="Arial"/>
                <a:cs typeface="Arial"/>
              </a:rPr>
              <a:t>arco para</a:t>
            </a:r>
            <a:r>
              <a:rPr sz="1050" i="1" spc="-14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la</a:t>
            </a:r>
            <a:r>
              <a:rPr sz="1050" i="1" spc="-6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acción</a:t>
            </a:r>
            <a:r>
              <a:rPr sz="1050" i="1" spc="-11" dirty="0">
                <a:latin typeface="Arial"/>
                <a:cs typeface="Arial"/>
              </a:rPr>
              <a:t> m</a:t>
            </a:r>
            <a:r>
              <a:rPr sz="1050" i="1" dirty="0">
                <a:latin typeface="Arial"/>
                <a:cs typeface="Arial"/>
              </a:rPr>
              <a:t>undial.</a:t>
            </a:r>
            <a:r>
              <a:rPr sz="1050" i="1" spc="-11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2012.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95251" name="object 2"/>
          <p:cNvSpPr txBox="1">
            <a:spLocks noChangeArrowheads="1"/>
          </p:cNvSpPr>
          <p:nvPr/>
        </p:nvSpPr>
        <p:spPr bwMode="auto">
          <a:xfrm>
            <a:off x="1057275" y="136525"/>
            <a:ext cx="7246938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 algn="ctr">
              <a:defRPr/>
            </a:pPr>
            <a:r>
              <a:rPr lang="es-CO" sz="3600" b="1" dirty="0">
                <a:solidFill>
                  <a:srgbClr val="002060"/>
                </a:solidFill>
                <a:latin typeface="Century Gothic" pitchFamily="34" charset="0"/>
                <a:ea typeface="Cambria" pitchFamily="18" charset="0"/>
                <a:cs typeface="Cambria" pitchFamily="18" charset="0"/>
              </a:rPr>
              <a:t>Hepatitis virales en el mundo</a:t>
            </a:r>
          </a:p>
        </p:txBody>
      </p:sp>
    </p:spTree>
    <p:extLst>
      <p:ext uri="{BB962C8B-B14F-4D97-AF65-F5344CB8AC3E}">
        <p14:creationId xmlns:p14="http://schemas.microsoft.com/office/powerpoint/2010/main" val="205656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8640" y="168434"/>
            <a:ext cx="8482818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</a:t>
            </a:r>
            <a:r>
              <a:rPr lang="es-CO" sz="3200" b="1" spc="-6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s</a:t>
            </a:r>
            <a:r>
              <a:rPr lang="es-CO" sz="3200" b="1" spc="-1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vir</a:t>
            </a:r>
            <a:r>
              <a:rPr lang="es-CO" sz="3200" b="1" spc="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a</a:t>
            </a: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le</a:t>
            </a:r>
            <a:r>
              <a:rPr lang="es-CO" sz="3200" b="1" spc="-6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s</a:t>
            </a: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baj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o</a:t>
            </a:r>
            <a:r>
              <a:rPr lang="es-CO" sz="3200" b="1" spc="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vigilan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cia</a:t>
            </a:r>
            <a:r>
              <a:rPr lang="es-CO" sz="3200" b="1" spc="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e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pi</a:t>
            </a: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demioló</a:t>
            </a:r>
            <a:r>
              <a:rPr lang="es-CO" sz="3200" b="1" spc="-14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g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ica 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y</a:t>
            </a: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q</a:t>
            </a:r>
            <a:r>
              <a:rPr lang="es-CO" sz="32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u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e circulan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</a:t>
            </a:r>
            <a:r>
              <a:rPr lang="es-CO" sz="32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en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 C</a:t>
            </a:r>
            <a:r>
              <a:rPr lang="es-CO" sz="3200" b="1" spc="-6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o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lom</a:t>
            </a:r>
            <a:r>
              <a:rPr lang="es-CO" sz="3200" b="1" spc="-6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r>
              <a:rPr lang="es-CO" sz="3200" b="1" spc="-3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ia</a:t>
            </a:r>
            <a:endParaRPr lang="es-CO" sz="32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6013" y="2115899"/>
            <a:ext cx="274002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sz="2400" b="1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He</a:t>
            </a:r>
            <a:r>
              <a:rPr sz="2400" b="1" spc="3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p</a:t>
            </a:r>
            <a:r>
              <a:rPr sz="2400" b="1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atitis</a:t>
            </a:r>
            <a:r>
              <a:rPr sz="2400" b="1" spc="-129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A</a:t>
            </a:r>
            <a:r>
              <a:rPr sz="2400" b="1" spc="-115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(</a:t>
            </a:r>
            <a:r>
              <a:rPr sz="2400" b="1" spc="3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H</a:t>
            </a:r>
            <a:r>
              <a:rPr sz="2400" b="1" spc="-149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V</a:t>
            </a:r>
            <a:r>
              <a:rPr sz="2400" b="1" dirty="0">
                <a:solidFill>
                  <a:srgbClr val="00AF50"/>
                </a:solidFill>
                <a:latin typeface="Century Gothic" panose="020B0502020202020204" pitchFamily="34" charset="0"/>
                <a:cs typeface="Arial"/>
              </a:rPr>
              <a:t>A)</a:t>
            </a:r>
            <a:endParaRPr sz="2400" b="1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47460" name="object 6"/>
          <p:cNvSpPr txBox="1">
            <a:spLocks noChangeArrowheads="1"/>
          </p:cNvSpPr>
          <p:nvPr/>
        </p:nvSpPr>
        <p:spPr bwMode="auto">
          <a:xfrm>
            <a:off x="2697163" y="2581275"/>
            <a:ext cx="2428875" cy="23002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 lIns="0" tIns="0" rIns="0" bIns="0">
            <a:spAutoFit/>
          </a:bodyPr>
          <a:lstStyle>
            <a:lvl1pPr marL="6350" indent="14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CO" altLang="es-CO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Hepatitis B (HVB) </a:t>
            </a:r>
          </a:p>
          <a:p>
            <a:pPr algn="just">
              <a:lnSpc>
                <a:spcPct val="150000"/>
              </a:lnSpc>
            </a:pPr>
            <a:endParaRPr lang="es-CO" altLang="es-CO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CO" altLang="es-CO" sz="20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Hepatitis C (HCV) </a:t>
            </a:r>
          </a:p>
          <a:p>
            <a:pPr algn="just">
              <a:lnSpc>
                <a:spcPct val="150000"/>
              </a:lnSpc>
            </a:pPr>
            <a:endParaRPr lang="es-CO" altLang="es-CO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CO" altLang="es-CO" sz="2000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Hepatitis D (HVD)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86013" y="5122863"/>
            <a:ext cx="2690812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marL="7144">
              <a:tabLst>
                <a:tab pos="1320879" algn="l"/>
              </a:tabLst>
              <a:defRPr/>
            </a:pPr>
            <a:r>
              <a:rPr sz="2400" b="1" dirty="0">
                <a:latin typeface="Century Gothic" panose="020B0502020202020204" pitchFamily="34" charset="0"/>
                <a:cs typeface="Arial"/>
              </a:rPr>
              <a:t>H</a:t>
            </a:r>
            <a:r>
              <a:rPr sz="2400" b="1" spc="3" dirty="0">
                <a:latin typeface="Century Gothic" panose="020B0502020202020204" pitchFamily="34" charset="0"/>
                <a:cs typeface="Arial"/>
              </a:rPr>
              <a:t>e</a:t>
            </a:r>
            <a:r>
              <a:rPr sz="2400" b="1" dirty="0">
                <a:latin typeface="Century Gothic" panose="020B0502020202020204" pitchFamily="34" charset="0"/>
                <a:cs typeface="Arial"/>
              </a:rPr>
              <a:t>patitis</a:t>
            </a:r>
            <a:r>
              <a:rPr sz="2400" b="1" spc="-14" dirty="0">
                <a:latin typeface="Century Gothic" panose="020B0502020202020204" pitchFamily="34" charset="0"/>
                <a:cs typeface="Arial"/>
              </a:rPr>
              <a:t> </a:t>
            </a:r>
            <a:r>
              <a:rPr sz="2400" b="1" dirty="0">
                <a:latin typeface="Century Gothic" panose="020B0502020202020204" pitchFamily="34" charset="0"/>
                <a:cs typeface="Arial"/>
              </a:rPr>
              <a:t>E	(HVE)</a:t>
            </a:r>
          </a:p>
        </p:txBody>
      </p:sp>
      <p:sp>
        <p:nvSpPr>
          <p:cNvPr id="147462" name="object 8"/>
          <p:cNvSpPr>
            <a:spLocks/>
          </p:cNvSpPr>
          <p:nvPr/>
        </p:nvSpPr>
        <p:spPr bwMode="auto">
          <a:xfrm>
            <a:off x="2679700" y="2697163"/>
            <a:ext cx="2235200" cy="277812"/>
          </a:xfrm>
          <a:custGeom>
            <a:avLst/>
            <a:gdLst>
              <a:gd name="T0" fmla="*/ 0 w 3971925"/>
              <a:gd name="T1" fmla="*/ 0 h 2592704"/>
              <a:gd name="T2" fmla="*/ 1 w 3971925"/>
              <a:gd name="T3" fmla="*/ 0 h 2592704"/>
              <a:gd name="T4" fmla="*/ 1 w 3971925"/>
              <a:gd name="T5" fmla="*/ 0 h 2592704"/>
              <a:gd name="T6" fmla="*/ 0 w 3971925"/>
              <a:gd name="T7" fmla="*/ 0 h 2592704"/>
              <a:gd name="T8" fmla="*/ 0 w 3971925"/>
              <a:gd name="T9" fmla="*/ 0 h 2592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71925"/>
              <a:gd name="T16" fmla="*/ 0 h 2592704"/>
              <a:gd name="T17" fmla="*/ 3971925 w 3971925"/>
              <a:gd name="T18" fmla="*/ 2592704 h 2592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71925" h="2592704">
                <a:moveTo>
                  <a:pt x="0" y="2592451"/>
                </a:moveTo>
                <a:lnTo>
                  <a:pt x="3971543" y="2592451"/>
                </a:lnTo>
                <a:lnTo>
                  <a:pt x="3971543" y="0"/>
                </a:lnTo>
                <a:lnTo>
                  <a:pt x="0" y="0"/>
                </a:lnTo>
                <a:lnTo>
                  <a:pt x="0" y="2592451"/>
                </a:lnTo>
                <a:close/>
              </a:path>
            </a:pathLst>
          </a:custGeom>
          <a:noFill/>
          <a:ln w="38099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s-CO"/>
          </a:p>
        </p:txBody>
      </p:sp>
      <p:sp>
        <p:nvSpPr>
          <p:cNvPr id="147463" name="object 9"/>
          <p:cNvSpPr>
            <a:spLocks noChangeArrowheads="1"/>
          </p:cNvSpPr>
          <p:nvPr/>
        </p:nvSpPr>
        <p:spPr bwMode="auto">
          <a:xfrm>
            <a:off x="5732463" y="3173413"/>
            <a:ext cx="2342392" cy="4794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>
              <a:latin typeface="Century Gothic" panose="020B0502020202020204" pitchFamily="34" charset="0"/>
            </a:endParaRPr>
          </a:p>
        </p:txBody>
      </p:sp>
      <p:sp>
        <p:nvSpPr>
          <p:cNvPr id="147464" name="object 11"/>
          <p:cNvSpPr txBox="1">
            <a:spLocks noChangeArrowheads="1"/>
          </p:cNvSpPr>
          <p:nvPr/>
        </p:nvSpPr>
        <p:spPr bwMode="auto">
          <a:xfrm>
            <a:off x="5896771" y="3291840"/>
            <a:ext cx="17388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85725" indent="-793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b="1" dirty="0">
                <a:solidFill>
                  <a:srgbClr val="FFFFF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Equipo ITS</a:t>
            </a:r>
            <a:endParaRPr lang="es-CO" altLang="es-CO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465" name="object 12"/>
          <p:cNvSpPr>
            <a:spLocks noChangeArrowheads="1"/>
          </p:cNvSpPr>
          <p:nvPr/>
        </p:nvSpPr>
        <p:spPr bwMode="auto">
          <a:xfrm>
            <a:off x="5718040" y="4669631"/>
            <a:ext cx="2356815" cy="98505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>
              <a:latin typeface="Century Gothic" panose="020B0502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94349" y="4827587"/>
            <a:ext cx="262118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b="1" spc="-3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b="1" spc="-17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n</a:t>
            </a:r>
            <a:r>
              <a:rPr b="1" spc="-8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v</a:t>
            </a:r>
            <a:r>
              <a:rPr b="1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b="1" spc="-20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s</a:t>
            </a:r>
            <a:r>
              <a:rPr b="1" spc="-6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t</a:t>
            </a:r>
            <a:r>
              <a:rPr b="1" spc="-8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b="1" spc="-23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g</a:t>
            </a:r>
            <a:r>
              <a:rPr b="1" spc="-6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acio</a:t>
            </a:r>
            <a:r>
              <a:rPr b="1" spc="-14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n</a:t>
            </a:r>
            <a:r>
              <a:rPr b="1" spc="-6" dirty="0" err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es</a:t>
            </a:r>
            <a:endParaRPr dirty="0">
              <a:latin typeface="Century Gothic" panose="020B0502020202020204" pitchFamily="34" charset="0"/>
              <a:cs typeface="Calibri"/>
            </a:endParaRPr>
          </a:p>
          <a:p>
            <a:pPr algn="ctr">
              <a:defRPr/>
            </a:pPr>
            <a:r>
              <a:rPr b="1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u</a:t>
            </a:r>
            <a:r>
              <a:rPr b="1" spc="3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n</a:t>
            </a:r>
            <a:r>
              <a:rPr b="1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b="1" spc="-8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v</a:t>
            </a:r>
            <a:r>
              <a:rPr b="1" spc="-6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b="1" spc="-17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r</a:t>
            </a:r>
            <a:r>
              <a:rPr b="1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s</a:t>
            </a:r>
            <a:r>
              <a:rPr b="1" spc="-8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it</a:t>
            </a:r>
            <a:r>
              <a:rPr b="1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a</a:t>
            </a:r>
            <a:r>
              <a:rPr b="1" spc="-6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r</a:t>
            </a:r>
            <a:r>
              <a:rPr b="1" dirty="0" err="1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ias</a:t>
            </a:r>
            <a:endParaRPr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147467" name="object 15"/>
          <p:cNvSpPr>
            <a:spLocks noChangeArrowheads="1"/>
          </p:cNvSpPr>
          <p:nvPr/>
        </p:nvSpPr>
        <p:spPr bwMode="auto">
          <a:xfrm>
            <a:off x="5754688" y="2101849"/>
            <a:ext cx="2320167" cy="5953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>
              <a:latin typeface="Century Gothic" panose="020B0502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96611" y="2263466"/>
            <a:ext cx="200977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b="1" spc="-23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b="1" spc="-6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qui</a:t>
            </a:r>
            <a:r>
              <a:rPr b="1" spc="-3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p</a:t>
            </a:r>
            <a:r>
              <a:rPr b="1" spc="-6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o</a:t>
            </a:r>
            <a:r>
              <a:rPr b="1" spc="-3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spc="-6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b="1" spc="-84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T</a:t>
            </a:r>
            <a:r>
              <a:rPr b="1" spc="-6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A</a:t>
            </a:r>
            <a:r>
              <a:rPr b="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-</a:t>
            </a:r>
            <a:r>
              <a:rPr b="1" spc="-6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Agua</a:t>
            </a:r>
            <a:r>
              <a:rPr b="1" spc="-6" dirty="0" smtClean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.</a:t>
            </a:r>
            <a:endParaRPr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5126038" y="2211388"/>
            <a:ext cx="628650" cy="273050"/>
          </a:xfrm>
          <a:prstGeom prst="rightArrow">
            <a:avLst/>
          </a:prstGeom>
          <a:solidFill>
            <a:srgbClr val="B1E8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147470" name="object 8"/>
          <p:cNvSpPr>
            <a:spLocks/>
          </p:cNvSpPr>
          <p:nvPr/>
        </p:nvSpPr>
        <p:spPr bwMode="auto">
          <a:xfrm>
            <a:off x="2697163" y="3600450"/>
            <a:ext cx="2235200" cy="277813"/>
          </a:xfrm>
          <a:custGeom>
            <a:avLst/>
            <a:gdLst>
              <a:gd name="T0" fmla="*/ 0 w 3971925"/>
              <a:gd name="T1" fmla="*/ 0 h 2592704"/>
              <a:gd name="T2" fmla="*/ 1 w 3971925"/>
              <a:gd name="T3" fmla="*/ 0 h 2592704"/>
              <a:gd name="T4" fmla="*/ 1 w 3971925"/>
              <a:gd name="T5" fmla="*/ 0 h 2592704"/>
              <a:gd name="T6" fmla="*/ 0 w 3971925"/>
              <a:gd name="T7" fmla="*/ 0 h 2592704"/>
              <a:gd name="T8" fmla="*/ 0 w 3971925"/>
              <a:gd name="T9" fmla="*/ 0 h 2592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71925"/>
              <a:gd name="T16" fmla="*/ 0 h 2592704"/>
              <a:gd name="T17" fmla="*/ 3971925 w 3971925"/>
              <a:gd name="T18" fmla="*/ 2592704 h 2592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71925" h="2592704">
                <a:moveTo>
                  <a:pt x="0" y="2592451"/>
                </a:moveTo>
                <a:lnTo>
                  <a:pt x="3971543" y="2592451"/>
                </a:lnTo>
                <a:lnTo>
                  <a:pt x="3971543" y="0"/>
                </a:lnTo>
                <a:lnTo>
                  <a:pt x="0" y="0"/>
                </a:lnTo>
                <a:lnTo>
                  <a:pt x="0" y="2592451"/>
                </a:lnTo>
                <a:close/>
              </a:path>
            </a:pathLst>
          </a:custGeom>
          <a:noFill/>
          <a:ln w="38099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s-CO"/>
          </a:p>
        </p:txBody>
      </p:sp>
      <p:sp>
        <p:nvSpPr>
          <p:cNvPr id="147471" name="object 8"/>
          <p:cNvSpPr>
            <a:spLocks/>
          </p:cNvSpPr>
          <p:nvPr/>
        </p:nvSpPr>
        <p:spPr bwMode="auto">
          <a:xfrm>
            <a:off x="2674938" y="4530725"/>
            <a:ext cx="2235200" cy="277813"/>
          </a:xfrm>
          <a:custGeom>
            <a:avLst/>
            <a:gdLst>
              <a:gd name="T0" fmla="*/ 0 w 3971925"/>
              <a:gd name="T1" fmla="*/ 0 h 2592704"/>
              <a:gd name="T2" fmla="*/ 1 w 3971925"/>
              <a:gd name="T3" fmla="*/ 0 h 2592704"/>
              <a:gd name="T4" fmla="*/ 1 w 3971925"/>
              <a:gd name="T5" fmla="*/ 0 h 2592704"/>
              <a:gd name="T6" fmla="*/ 0 w 3971925"/>
              <a:gd name="T7" fmla="*/ 0 h 2592704"/>
              <a:gd name="T8" fmla="*/ 0 w 3971925"/>
              <a:gd name="T9" fmla="*/ 0 h 2592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71925"/>
              <a:gd name="T16" fmla="*/ 0 h 2592704"/>
              <a:gd name="T17" fmla="*/ 3971925 w 3971925"/>
              <a:gd name="T18" fmla="*/ 2592704 h 2592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71925" h="2592704">
                <a:moveTo>
                  <a:pt x="0" y="2592451"/>
                </a:moveTo>
                <a:lnTo>
                  <a:pt x="3971543" y="2592451"/>
                </a:lnTo>
                <a:lnTo>
                  <a:pt x="3971543" y="0"/>
                </a:lnTo>
                <a:lnTo>
                  <a:pt x="0" y="0"/>
                </a:lnTo>
                <a:lnTo>
                  <a:pt x="0" y="2592451"/>
                </a:lnTo>
                <a:close/>
              </a:path>
            </a:pathLst>
          </a:custGeom>
          <a:noFill/>
          <a:ln w="38099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s-CO"/>
          </a:p>
        </p:txBody>
      </p:sp>
      <p:sp>
        <p:nvSpPr>
          <p:cNvPr id="18" name="Flecha derecha 17"/>
          <p:cNvSpPr/>
          <p:nvPr/>
        </p:nvSpPr>
        <p:spPr>
          <a:xfrm>
            <a:off x="5126038" y="3317875"/>
            <a:ext cx="606425" cy="273050"/>
          </a:xfrm>
          <a:prstGeom prst="rightArrow">
            <a:avLst/>
          </a:prstGeom>
          <a:solidFill>
            <a:srgbClr val="B1E8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  <p:sp>
        <p:nvSpPr>
          <p:cNvPr id="19" name="Flecha derecha 18"/>
          <p:cNvSpPr/>
          <p:nvPr/>
        </p:nvSpPr>
        <p:spPr>
          <a:xfrm>
            <a:off x="5076825" y="5019675"/>
            <a:ext cx="606425" cy="273050"/>
          </a:xfrm>
          <a:prstGeom prst="rightArrow">
            <a:avLst/>
          </a:prstGeom>
          <a:solidFill>
            <a:srgbClr val="B1E8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22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object 5"/>
          <p:cNvSpPr>
            <a:spLocks/>
          </p:cNvSpPr>
          <p:nvPr/>
        </p:nvSpPr>
        <p:spPr bwMode="auto">
          <a:xfrm>
            <a:off x="3414713" y="2646363"/>
            <a:ext cx="2227262" cy="277812"/>
          </a:xfrm>
          <a:custGeom>
            <a:avLst/>
            <a:gdLst>
              <a:gd name="T0" fmla="*/ 0 w 3959225"/>
              <a:gd name="T1" fmla="*/ 0 h 2376804"/>
              <a:gd name="T2" fmla="*/ 1 w 3959225"/>
              <a:gd name="T3" fmla="*/ 0 h 2376804"/>
              <a:gd name="T4" fmla="*/ 1 w 3959225"/>
              <a:gd name="T5" fmla="*/ 0 h 2376804"/>
              <a:gd name="T6" fmla="*/ 0 w 3959225"/>
              <a:gd name="T7" fmla="*/ 0 h 2376804"/>
              <a:gd name="T8" fmla="*/ 0 w 3959225"/>
              <a:gd name="T9" fmla="*/ 0 h 2376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9225"/>
              <a:gd name="T16" fmla="*/ 0 h 2376804"/>
              <a:gd name="T17" fmla="*/ 3959225 w 3959225"/>
              <a:gd name="T18" fmla="*/ 2376804 h 2376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9225" h="2376804">
                <a:moveTo>
                  <a:pt x="0" y="2376551"/>
                </a:moveTo>
                <a:lnTo>
                  <a:pt x="3959225" y="2376551"/>
                </a:lnTo>
                <a:lnTo>
                  <a:pt x="3959225" y="0"/>
                </a:lnTo>
                <a:lnTo>
                  <a:pt x="0" y="0"/>
                </a:lnTo>
                <a:lnTo>
                  <a:pt x="0" y="2376551"/>
                </a:lnTo>
                <a:close/>
              </a:path>
            </a:pathLst>
          </a:custGeom>
          <a:solidFill>
            <a:srgbClr val="F8CA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s-CO"/>
          </a:p>
        </p:txBody>
      </p:sp>
      <p:sp>
        <p:nvSpPr>
          <p:cNvPr id="149507" name="object 6"/>
          <p:cNvSpPr>
            <a:spLocks/>
          </p:cNvSpPr>
          <p:nvPr/>
        </p:nvSpPr>
        <p:spPr bwMode="auto">
          <a:xfrm>
            <a:off x="3414713" y="2665413"/>
            <a:ext cx="2227262" cy="277812"/>
          </a:xfrm>
          <a:custGeom>
            <a:avLst/>
            <a:gdLst>
              <a:gd name="T0" fmla="*/ 0 w 3959225"/>
              <a:gd name="T1" fmla="*/ 0 h 2376804"/>
              <a:gd name="T2" fmla="*/ 1 w 3959225"/>
              <a:gd name="T3" fmla="*/ 0 h 2376804"/>
              <a:gd name="T4" fmla="*/ 1 w 3959225"/>
              <a:gd name="T5" fmla="*/ 0 h 2376804"/>
              <a:gd name="T6" fmla="*/ 0 w 3959225"/>
              <a:gd name="T7" fmla="*/ 0 h 2376804"/>
              <a:gd name="T8" fmla="*/ 0 w 3959225"/>
              <a:gd name="T9" fmla="*/ 0 h 2376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9225"/>
              <a:gd name="T16" fmla="*/ 0 h 2376804"/>
              <a:gd name="T17" fmla="*/ 3959225 w 3959225"/>
              <a:gd name="T18" fmla="*/ 2376804 h 2376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9225" h="2376804">
                <a:moveTo>
                  <a:pt x="0" y="2376551"/>
                </a:moveTo>
                <a:lnTo>
                  <a:pt x="3959225" y="2376551"/>
                </a:lnTo>
                <a:lnTo>
                  <a:pt x="3959225" y="0"/>
                </a:lnTo>
                <a:lnTo>
                  <a:pt x="0" y="0"/>
                </a:lnTo>
                <a:lnTo>
                  <a:pt x="0" y="2376551"/>
                </a:lnTo>
                <a:close/>
              </a:path>
            </a:pathLst>
          </a:custGeom>
          <a:noFill/>
          <a:ln w="9524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s-CO"/>
          </a:p>
        </p:txBody>
      </p:sp>
      <p:sp>
        <p:nvSpPr>
          <p:cNvPr id="7" name="object 7"/>
          <p:cNvSpPr txBox="1"/>
          <p:nvPr/>
        </p:nvSpPr>
        <p:spPr>
          <a:xfrm>
            <a:off x="3171825" y="2586038"/>
            <a:ext cx="2913063" cy="23082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072" algn="ctr">
              <a:defRPr/>
            </a:pPr>
            <a:r>
              <a:rPr sz="2800" b="1" i="1" spc="-11" dirty="0">
                <a:latin typeface="Calibri"/>
                <a:cs typeface="Calibri"/>
              </a:rPr>
              <a:t>S</a:t>
            </a:r>
            <a:r>
              <a:rPr sz="2800" b="1" i="1" spc="-45" dirty="0">
                <a:latin typeface="Calibri"/>
                <a:cs typeface="Calibri"/>
              </a:rPr>
              <a:t>e</a:t>
            </a:r>
            <a:r>
              <a:rPr sz="2800" b="1" i="1" spc="-23" dirty="0">
                <a:latin typeface="Calibri"/>
                <a:cs typeface="Calibri"/>
              </a:rPr>
              <a:t>x</a:t>
            </a:r>
            <a:r>
              <a:rPr sz="2800" b="1" i="1" spc="-11" dirty="0">
                <a:latin typeface="Calibri"/>
                <a:cs typeface="Calibri"/>
              </a:rPr>
              <a:t>ual.</a:t>
            </a:r>
            <a:endParaRPr sz="2800" dirty="0">
              <a:latin typeface="Calibri"/>
              <a:cs typeface="Calibri"/>
            </a:endParaRPr>
          </a:p>
          <a:p>
            <a:pPr marL="1786" algn="ctr">
              <a:spcBef>
                <a:spcPts val="377"/>
              </a:spcBef>
              <a:defRPr/>
            </a:pPr>
            <a:r>
              <a:rPr sz="2800" b="1" i="1" u="sng" spc="-37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800" b="1" i="1" u="sng" spc="-11" dirty="0">
                <a:solidFill>
                  <a:srgbClr val="FF0000"/>
                </a:solidFill>
                <a:latin typeface="Calibri"/>
                <a:cs typeface="Calibri"/>
              </a:rPr>
              <a:t>erina</a:t>
            </a:r>
            <a:r>
              <a:rPr sz="2800" b="1" i="1" u="sng" spc="-23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800" b="1" i="1" u="sng" spc="-6" dirty="0">
                <a:solidFill>
                  <a:srgbClr val="FF0000"/>
                </a:solidFill>
                <a:latin typeface="Calibri"/>
                <a:cs typeface="Calibri"/>
              </a:rPr>
              <a:t>al.</a:t>
            </a:r>
            <a:endParaRPr sz="2800" u="sng" dirty="0">
              <a:solidFill>
                <a:srgbClr val="FF0000"/>
              </a:solidFill>
              <a:latin typeface="Calibri"/>
              <a:cs typeface="Calibri"/>
            </a:endParaRPr>
          </a:p>
          <a:p>
            <a:pPr algn="ctr">
              <a:spcBef>
                <a:spcPts val="371"/>
              </a:spcBef>
              <a:defRPr/>
            </a:pPr>
            <a:r>
              <a:rPr sz="2800" b="1" i="1" spc="-37" dirty="0">
                <a:latin typeface="Calibri"/>
                <a:cs typeface="Calibri"/>
              </a:rPr>
              <a:t>P</a:t>
            </a:r>
            <a:r>
              <a:rPr sz="2800" b="1" i="1" spc="-11" dirty="0">
                <a:latin typeface="Calibri"/>
                <a:cs typeface="Calibri"/>
              </a:rPr>
              <a:t>ercu</a:t>
            </a:r>
            <a:r>
              <a:rPr sz="2800" b="1" i="1" spc="-25" dirty="0">
                <a:latin typeface="Calibri"/>
                <a:cs typeface="Calibri"/>
              </a:rPr>
              <a:t>t</a:t>
            </a:r>
            <a:r>
              <a:rPr sz="2800" b="1" i="1" spc="-8" dirty="0">
                <a:latin typeface="Calibri"/>
                <a:cs typeface="Calibri"/>
              </a:rPr>
              <a:t>ánea</a:t>
            </a:r>
            <a:r>
              <a:rPr sz="2800" b="1" i="1" spc="3" dirty="0">
                <a:latin typeface="Calibri"/>
                <a:cs typeface="Calibri"/>
              </a:rPr>
              <a:t> </a:t>
            </a:r>
            <a:r>
              <a:rPr sz="2800" b="1" i="1" spc="-8" dirty="0">
                <a:latin typeface="Calibri"/>
                <a:cs typeface="Calibri"/>
              </a:rPr>
              <a:t>/</a:t>
            </a:r>
            <a:r>
              <a:rPr sz="2800" b="1" i="1" spc="-3" dirty="0">
                <a:latin typeface="Calibri"/>
                <a:cs typeface="Calibri"/>
              </a:rPr>
              <a:t> </a:t>
            </a:r>
            <a:r>
              <a:rPr sz="2800" b="1" i="1" spc="-28" dirty="0">
                <a:latin typeface="Calibri"/>
                <a:cs typeface="Calibri"/>
              </a:rPr>
              <a:t>P</a:t>
            </a:r>
            <a:r>
              <a:rPr sz="2800" b="1" i="1" spc="-8" dirty="0">
                <a:latin typeface="Calibri"/>
                <a:cs typeface="Calibri"/>
              </a:rPr>
              <a:t>are</a:t>
            </a:r>
            <a:r>
              <a:rPr sz="2800" b="1" i="1" spc="-28" dirty="0">
                <a:latin typeface="Calibri"/>
                <a:cs typeface="Calibri"/>
              </a:rPr>
              <a:t>n</a:t>
            </a:r>
            <a:r>
              <a:rPr sz="2800" b="1" i="1" spc="-20" dirty="0">
                <a:latin typeface="Calibri"/>
                <a:cs typeface="Calibri"/>
              </a:rPr>
              <a:t>t</a:t>
            </a:r>
            <a:r>
              <a:rPr sz="2800" b="1" i="1" spc="-11" dirty="0">
                <a:latin typeface="Calibri"/>
                <a:cs typeface="Calibri"/>
              </a:rPr>
              <a:t>eral</a:t>
            </a:r>
            <a:r>
              <a:rPr sz="2800" b="1" i="1" spc="-6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1786" algn="ctr">
              <a:spcBef>
                <a:spcPts val="371"/>
              </a:spcBef>
              <a:defRPr/>
            </a:pPr>
            <a:r>
              <a:rPr sz="2800" b="1" i="1" spc="-8" dirty="0">
                <a:latin typeface="Calibri"/>
                <a:cs typeface="Calibri"/>
              </a:rPr>
              <a:t>Hori</a:t>
            </a:r>
            <a:r>
              <a:rPr sz="2800" b="1" i="1" spc="-31" dirty="0">
                <a:latin typeface="Calibri"/>
                <a:cs typeface="Calibri"/>
              </a:rPr>
              <a:t>z</a:t>
            </a:r>
            <a:r>
              <a:rPr sz="2800" b="1" i="1" spc="-3" dirty="0">
                <a:latin typeface="Calibri"/>
                <a:cs typeface="Calibri"/>
              </a:rPr>
              <a:t>o</a:t>
            </a:r>
            <a:r>
              <a:rPr sz="2800" b="1" i="1" spc="-14" dirty="0">
                <a:latin typeface="Calibri"/>
                <a:cs typeface="Calibri"/>
              </a:rPr>
              <a:t>n</a:t>
            </a:r>
            <a:r>
              <a:rPr sz="2800" b="1" i="1" spc="-28" dirty="0">
                <a:latin typeface="Calibri"/>
                <a:cs typeface="Calibri"/>
              </a:rPr>
              <a:t>t</a:t>
            </a:r>
            <a:r>
              <a:rPr sz="2800" b="1" i="1" spc="-6" dirty="0">
                <a:latin typeface="Calibri"/>
                <a:cs typeface="Calibri"/>
              </a:rPr>
              <a:t>al.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49509" name="object 8"/>
          <p:cNvSpPr>
            <a:spLocks noChangeArrowheads="1"/>
          </p:cNvSpPr>
          <p:nvPr/>
        </p:nvSpPr>
        <p:spPr bwMode="auto">
          <a:xfrm>
            <a:off x="2833688" y="895350"/>
            <a:ext cx="3081337" cy="14192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9510" name="object 9"/>
          <p:cNvSpPr>
            <a:spLocks noChangeArrowheads="1"/>
          </p:cNvSpPr>
          <p:nvPr/>
        </p:nvSpPr>
        <p:spPr bwMode="auto">
          <a:xfrm>
            <a:off x="104775" y="2727325"/>
            <a:ext cx="2882900" cy="1568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9511" name="object 10"/>
          <p:cNvSpPr>
            <a:spLocks noChangeArrowheads="1"/>
          </p:cNvSpPr>
          <p:nvPr/>
        </p:nvSpPr>
        <p:spPr bwMode="auto">
          <a:xfrm>
            <a:off x="3282950" y="4725988"/>
            <a:ext cx="2490788" cy="15430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49512" name="object 11"/>
          <p:cNvSpPr>
            <a:spLocks noChangeArrowheads="1"/>
          </p:cNvSpPr>
          <p:nvPr/>
        </p:nvSpPr>
        <p:spPr bwMode="auto">
          <a:xfrm>
            <a:off x="6286500" y="2541588"/>
            <a:ext cx="2681288" cy="172878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CO" altLang="es-CO"/>
          </a:p>
        </p:txBody>
      </p:sp>
      <p:sp>
        <p:nvSpPr>
          <p:cNvPr id="13" name="object 3"/>
          <p:cNvSpPr txBox="1"/>
          <p:nvPr/>
        </p:nvSpPr>
        <p:spPr>
          <a:xfrm>
            <a:off x="1173163" y="249238"/>
            <a:ext cx="7086600" cy="554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Mecanismos de transmisión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1061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404813"/>
            <a:ext cx="906462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17812"/>
              </p:ext>
            </p:extLst>
          </p:nvPr>
        </p:nvGraphicFramePr>
        <p:xfrm>
          <a:off x="689317" y="1191058"/>
          <a:ext cx="7892706" cy="5226250"/>
        </p:xfrm>
        <a:graphic>
          <a:graphicData uri="http://schemas.openxmlformats.org/drawingml/2006/table">
            <a:tbl>
              <a:tblPr/>
              <a:tblGrid>
                <a:gridCol w="2631410"/>
                <a:gridCol w="2629886"/>
                <a:gridCol w="2631410"/>
              </a:tblGrid>
              <a:tr h="47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Nomenclatura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SIGNIFICADO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DEFINICIÓN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79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HVB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Virus de la Hepatitis B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 infeccioso completo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8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HBsAg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Antígeno  de Superficie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Complejo antigénico de la envoltura.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22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HBcAg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Antígeno de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Core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Antígeno especifico asociado a </a:t>
                      </a:r>
                      <a:r>
                        <a:rPr lang="es-ES" sz="1600" dirty="0" err="1" smtClean="0">
                          <a:latin typeface="Century Gothic" panose="020B0502020202020204" pitchFamily="34" charset="0"/>
                        </a:rPr>
                        <a:t>core</a:t>
                      </a: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. Hepatocitos.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5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HBeAg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Antígeno E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Determinante antigénico asociado a la </a:t>
                      </a:r>
                      <a:r>
                        <a:rPr lang="es-ES" sz="1600" dirty="0" err="1" smtClean="0">
                          <a:latin typeface="Century Gothic" panose="020B0502020202020204" pitchFamily="34" charset="0"/>
                        </a:rPr>
                        <a:t>nucleocápside</a:t>
                      </a: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Asociado a replicación viral y altos títulos de virus circulando. </a:t>
                      </a: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3091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Anti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HBs</a:t>
                      </a: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, Anti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HBc</a:t>
                      </a: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, Anti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HBe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Anticuerpos  para los antígenos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HBsAg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HBcAg</a:t>
                      </a:r>
                      <a:r>
                        <a:rPr lang="es-ES" sz="1600" b="1" dirty="0" smtClean="0"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600" b="1" dirty="0" err="1" smtClean="0">
                          <a:latin typeface="Century Gothic" panose="020B0502020202020204" pitchFamily="34" charset="0"/>
                        </a:rPr>
                        <a:t>HBeAg</a:t>
                      </a: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s-ES" sz="1600" b="1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Anticuerpos producidos en respuesta a los antígenos </a:t>
                      </a:r>
                      <a:r>
                        <a:rPr lang="es-ES" sz="1600" dirty="0" err="1" smtClean="0">
                          <a:latin typeface="Century Gothic" panose="020B0502020202020204" pitchFamily="34" charset="0"/>
                        </a:rPr>
                        <a:t>HBsAg</a:t>
                      </a:r>
                      <a:endParaRPr lang="es-ES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ES" sz="1600" dirty="0" err="1" smtClean="0">
                          <a:latin typeface="Century Gothic" panose="020B0502020202020204" pitchFamily="34" charset="0"/>
                        </a:rPr>
                        <a:t>HBcAg</a:t>
                      </a:r>
                      <a:r>
                        <a:rPr lang="es-ES" sz="1600" dirty="0" smtClean="0"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600" dirty="0" err="1" smtClean="0">
                          <a:latin typeface="Century Gothic" panose="020B0502020202020204" pitchFamily="34" charset="0"/>
                        </a:rPr>
                        <a:t>HBeAg</a:t>
                      </a:r>
                      <a:endParaRPr lang="es-ES" sz="16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s-ES" sz="1600" dirty="0" smtClean="0">
                        <a:latin typeface="Century Gothic" panose="020B0502020202020204" pitchFamily="34" charset="0"/>
                      </a:endParaRPr>
                    </a:p>
                  </a:txBody>
                  <a:tcPr marL="80449" marR="8044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object 3"/>
          <p:cNvSpPr txBox="1"/>
          <p:nvPr/>
        </p:nvSpPr>
        <p:spPr>
          <a:xfrm>
            <a:off x="2612133" y="178508"/>
            <a:ext cx="4053082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Hepatitis </a:t>
            </a:r>
            <a:r>
              <a:rPr lang="es-CO" sz="36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379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346939"/>
              </p:ext>
            </p:extLst>
          </p:nvPr>
        </p:nvGraphicFramePr>
        <p:xfrm>
          <a:off x="717452" y="1012877"/>
          <a:ext cx="7846267" cy="5290820"/>
        </p:xfrm>
        <a:graphic>
          <a:graphicData uri="http://schemas.openxmlformats.org/drawingml/2006/table">
            <a:tbl>
              <a:tblPr/>
              <a:tblGrid>
                <a:gridCol w="2164487"/>
                <a:gridCol w="2814672"/>
                <a:gridCol w="2867108"/>
              </a:tblGrid>
              <a:tr h="400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Marcador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Interpretación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Uso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7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HBsAg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Virus presente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Portadores o infección aguda.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474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Anti -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HBsAg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Inmunidad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Identificación  de personas que han adquirido inmunidad por enfermedad o vacuna.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474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HBeAg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Replicación viral activa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Identificación de portadores con  alta probabilidad de transmitir  </a:t>
                      </a:r>
                      <a:r>
                        <a:rPr kumimoji="0" lang="es-E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HBsAg</a:t>
                      </a: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7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Anti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HBc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IgM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Infección reciente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Detección de infección aguda o reciente.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7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Anti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HBc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Total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Infección crónica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Detección de estado portador crónico.</a:t>
                      </a:r>
                    </a:p>
                  </a:txBody>
                  <a:tcPr marL="86336" marR="86336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object 3"/>
          <p:cNvSpPr txBox="1"/>
          <p:nvPr/>
        </p:nvSpPr>
        <p:spPr>
          <a:xfrm>
            <a:off x="2612133" y="178508"/>
            <a:ext cx="4053082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Hepatitis </a:t>
            </a:r>
            <a:r>
              <a:rPr lang="es-CO" sz="36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9217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476250"/>
            <a:ext cx="885507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8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214282" y="785794"/>
          <a:ext cx="8643966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Recortar rectángulo de esquina sencilla"/>
          <p:cNvSpPr/>
          <p:nvPr/>
        </p:nvSpPr>
        <p:spPr>
          <a:xfrm>
            <a:off x="6786563" y="2357438"/>
            <a:ext cx="2000250" cy="1071562"/>
          </a:xfrm>
          <a:prstGeom prst="snip1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   </a:t>
            </a:r>
            <a:r>
              <a:rPr lang="es-ES" dirty="0">
                <a:solidFill>
                  <a:srgbClr val="002060"/>
                </a:solidFill>
              </a:rPr>
              <a:t>Probabilidad   de infección.</a:t>
            </a:r>
          </a:p>
        </p:txBody>
      </p:sp>
      <p:sp>
        <p:nvSpPr>
          <p:cNvPr id="8" name="7 Flecha abajo"/>
          <p:cNvSpPr/>
          <p:nvPr/>
        </p:nvSpPr>
        <p:spPr>
          <a:xfrm>
            <a:off x="6796088" y="2643188"/>
            <a:ext cx="285750" cy="642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8 Recortar rectángulo de esquina sencilla"/>
          <p:cNvSpPr/>
          <p:nvPr/>
        </p:nvSpPr>
        <p:spPr>
          <a:xfrm>
            <a:off x="6858000" y="4286250"/>
            <a:ext cx="2000250" cy="1428750"/>
          </a:xfrm>
          <a:prstGeom prst="snip1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u="sng" dirty="0">
                <a:solidFill>
                  <a:srgbClr val="002060"/>
                </a:solidFill>
              </a:rPr>
              <a:t>Fase Aguda Hepatitis B</a:t>
            </a:r>
          </a:p>
        </p:txBody>
      </p:sp>
      <p:sp>
        <p:nvSpPr>
          <p:cNvPr id="10" name="9 Flecha derecha"/>
          <p:cNvSpPr/>
          <p:nvPr/>
        </p:nvSpPr>
        <p:spPr>
          <a:xfrm>
            <a:off x="6429375" y="2643188"/>
            <a:ext cx="285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6500813" y="4786313"/>
            <a:ext cx="29527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Estrella de 7 puntas"/>
          <p:cNvSpPr/>
          <p:nvPr/>
        </p:nvSpPr>
        <p:spPr>
          <a:xfrm>
            <a:off x="6731000" y="3956050"/>
            <a:ext cx="2413000" cy="2089150"/>
          </a:xfrm>
          <a:prstGeom prst="star7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>
              <a:solidFill>
                <a:prstClr val="white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2612133" y="178508"/>
            <a:ext cx="4053082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Hepatitis </a:t>
            </a:r>
            <a:r>
              <a:rPr lang="es-CO" sz="36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090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357158" y="5714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6357938" y="3286125"/>
            <a:ext cx="214312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Recortar rectángulo de esquina sencilla"/>
          <p:cNvSpPr/>
          <p:nvPr/>
        </p:nvSpPr>
        <p:spPr>
          <a:xfrm>
            <a:off x="6715125" y="2428875"/>
            <a:ext cx="2143125" cy="236855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>
              <a:defRPr/>
            </a:pPr>
            <a:r>
              <a:rPr lang="es-ES" sz="1400" dirty="0">
                <a:solidFill>
                  <a:prstClr val="black">
                    <a:lumMod val="95000"/>
                    <a:lumOff val="5000"/>
                  </a:prstClr>
                </a:solidFill>
              </a:rPr>
              <a:t>Alta probabilidad infección crónica. Se deben  solicitar otros Marcadores:</a:t>
            </a:r>
          </a:p>
          <a:p>
            <a:pPr algn="ctr">
              <a:defRPr/>
            </a:pPr>
            <a:r>
              <a:rPr lang="es-ES" sz="1400" b="1" u="sng" dirty="0">
                <a:solidFill>
                  <a:prstClr val="black">
                    <a:lumMod val="95000"/>
                    <a:lumOff val="5000"/>
                  </a:prstClr>
                </a:solidFill>
              </a:rPr>
              <a:t>Anti HBc Total</a:t>
            </a:r>
          </a:p>
          <a:p>
            <a:pPr algn="ctr">
              <a:defRPr/>
            </a:pPr>
            <a:r>
              <a:rPr lang="es-ES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HBeAg</a:t>
            </a:r>
            <a:r>
              <a:rPr lang="es-ES" sz="1400" dirty="0">
                <a:solidFill>
                  <a:prstClr val="black">
                    <a:lumMod val="95000"/>
                    <a:lumOff val="5000"/>
                  </a:prstClr>
                </a:solidFill>
              </a:rPr>
              <a:t>,</a:t>
            </a:r>
          </a:p>
          <a:p>
            <a:pPr algn="ctr">
              <a:defRPr/>
            </a:pPr>
            <a:r>
              <a:rPr lang="es-ES" sz="1400" dirty="0">
                <a:solidFill>
                  <a:prstClr val="black">
                    <a:lumMod val="95000"/>
                    <a:lumOff val="5000"/>
                  </a:prstClr>
                </a:solidFill>
              </a:rPr>
              <a:t> anti HBeAg</a:t>
            </a:r>
          </a:p>
          <a:p>
            <a:pPr algn="ctr">
              <a:defRPr/>
            </a:pPr>
            <a:r>
              <a:rPr lang="es-ES" sz="1400" u="sng" dirty="0">
                <a:solidFill>
                  <a:prstClr val="black">
                    <a:lumMod val="95000"/>
                    <a:lumOff val="5000"/>
                  </a:prstClr>
                </a:solidFill>
              </a:rPr>
              <a:t>Anti HBs,</a:t>
            </a:r>
          </a:p>
          <a:p>
            <a:pPr algn="ctr">
              <a:defRPr/>
            </a:pPr>
            <a:r>
              <a:rPr lang="es-ES" sz="1400" dirty="0">
                <a:solidFill>
                  <a:prstClr val="black">
                    <a:lumMod val="95000"/>
                    <a:lumOff val="5000"/>
                  </a:prstClr>
                </a:solidFill>
              </a:rPr>
              <a:t>Detección ácidos </a:t>
            </a:r>
            <a:r>
              <a:rPr lang="es-ES" sz="1400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nucleicos</a:t>
            </a:r>
            <a:endParaRPr lang="es-ES" sz="14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>
              <a:defRPr/>
            </a:pPr>
            <a:endParaRPr lang="es-E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" name="9 Recortar rectángulo de esquina diagonal"/>
          <p:cNvSpPr/>
          <p:nvPr/>
        </p:nvSpPr>
        <p:spPr>
          <a:xfrm>
            <a:off x="1785938" y="4572000"/>
            <a:ext cx="5072062" cy="1643063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prstClr val="black">
                    <a:lumMod val="95000"/>
                    <a:lumOff val="5000"/>
                  </a:prstClr>
                </a:solidFill>
              </a:rPr>
              <a:t>Si un resultado</a:t>
            </a:r>
            <a:r>
              <a:rPr lang="es-ES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 Reactivo  </a:t>
            </a:r>
            <a:r>
              <a:rPr lang="es-ES" dirty="0">
                <a:solidFill>
                  <a:prstClr val="black">
                    <a:lumMod val="95000"/>
                    <a:lumOff val="5000"/>
                  </a:prstClr>
                </a:solidFill>
              </a:rPr>
              <a:t>en una prueba de tamizaje de HBsAg , no es soportado por un resultado positivo de  </a:t>
            </a:r>
            <a:r>
              <a:rPr lang="en-US" b="1" dirty="0">
                <a:solidFill>
                  <a:srgbClr val="5B9BD5">
                    <a:lumMod val="75000"/>
                  </a:srgbClr>
                </a:solidFill>
              </a:rPr>
              <a:t>anti-</a:t>
            </a:r>
            <a:r>
              <a:rPr lang="en-US" b="1" dirty="0" err="1">
                <a:solidFill>
                  <a:srgbClr val="5B9BD5">
                    <a:lumMod val="75000"/>
                  </a:srgbClr>
                </a:solidFill>
              </a:rPr>
              <a:t>HBc</a:t>
            </a:r>
            <a:r>
              <a:rPr lang="en-US" b="1" dirty="0">
                <a:solidFill>
                  <a:srgbClr val="5B9BD5">
                    <a:lumMod val="75000"/>
                  </a:srgbClr>
                </a:solidFill>
              </a:rPr>
              <a:t> Total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o </a:t>
            </a:r>
            <a:r>
              <a:rPr lang="en-US" b="1" dirty="0" err="1">
                <a:solidFill>
                  <a:srgbClr val="5B9BD5">
                    <a:lumMod val="75000"/>
                  </a:srgbClr>
                </a:solidFill>
              </a:rPr>
              <a:t>IgM</a:t>
            </a:r>
            <a:r>
              <a:rPr lang="en-US" b="1" dirty="0">
                <a:solidFill>
                  <a:srgbClr val="5B9BD5">
                    <a:lumMod val="75000"/>
                  </a:srgbClr>
                </a:solidFill>
              </a:rPr>
              <a:t> anti-</a:t>
            </a:r>
            <a:r>
              <a:rPr lang="en-US" b="1" dirty="0" err="1">
                <a:solidFill>
                  <a:srgbClr val="5B9BD5">
                    <a:lumMod val="75000"/>
                  </a:srgbClr>
                </a:solidFill>
              </a:rPr>
              <a:t>HBc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debe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ser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confirmado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por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una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prueba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de </a:t>
            </a:r>
            <a:r>
              <a:rPr lang="en-US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NEUTRALIZACION</a:t>
            </a:r>
            <a:endParaRPr lang="es-ES" b="1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>
              <a:defRPr/>
            </a:pPr>
            <a:r>
              <a:rPr lang="es-ES" dirty="0">
                <a:solidFill>
                  <a:prstClr val="white"/>
                </a:solidFill>
              </a:rPr>
              <a:t>  </a:t>
            </a:r>
          </a:p>
        </p:txBody>
      </p:sp>
      <p:sp>
        <p:nvSpPr>
          <p:cNvPr id="16390" name="10 Rectángulo"/>
          <p:cNvSpPr>
            <a:spLocks noChangeArrowheads="1"/>
          </p:cNvSpPr>
          <p:nvPr/>
        </p:nvSpPr>
        <p:spPr bwMode="auto">
          <a:xfrm>
            <a:off x="714375" y="6357938"/>
            <a:ext cx="7215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1000" b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Viral Hepatitis Surveillance and Case  Management CDC 2005</a:t>
            </a:r>
            <a:endParaRPr lang="es-ES" altLang="es-CO" sz="100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2612133" y="294461"/>
            <a:ext cx="4053082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Hepatitis </a:t>
            </a:r>
            <a:r>
              <a:rPr lang="es-CO" sz="36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1093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2 Diagrama"/>
          <p:cNvGraphicFramePr>
            <a:graphicFrameLocks noGrp="1"/>
          </p:cNvGraphicFramePr>
          <p:nvPr>
            <p:ph idx="1"/>
          </p:nvPr>
        </p:nvGraphicFramePr>
        <p:xfrm>
          <a:off x="695325" y="164465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1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3429000"/>
            <a:ext cx="231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ortar rectángulo de esquina sencilla"/>
          <p:cNvSpPr/>
          <p:nvPr/>
        </p:nvSpPr>
        <p:spPr>
          <a:xfrm>
            <a:off x="7451725" y="3068638"/>
            <a:ext cx="1406525" cy="1728787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>
              <a:defRPr/>
            </a:pPr>
            <a:r>
              <a:rPr lang="es-ES" dirty="0">
                <a:solidFill>
                  <a:prstClr val="black">
                    <a:lumMod val="95000"/>
                    <a:lumOff val="5000"/>
                  </a:prstClr>
                </a:solidFill>
              </a:rPr>
              <a:t>Alta probabilidad infección oculta</a:t>
            </a:r>
            <a:endParaRPr lang="es-ES" sz="2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2612133" y="305117"/>
            <a:ext cx="4053082" cy="554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marL="7144" algn="ctr">
              <a:defRPr/>
            </a:pPr>
            <a:r>
              <a:rPr lang="es-CO" sz="3600" b="1" spc="-8" dirty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Hepatitis </a:t>
            </a:r>
            <a:r>
              <a:rPr lang="es-CO" sz="3600" b="1" spc="-8" dirty="0" smtClean="0">
                <a:solidFill>
                  <a:srgbClr val="002060"/>
                </a:solidFill>
                <a:latin typeface="Century Gothic" panose="020B0502020202020204" pitchFamily="34" charset="0"/>
                <a:cs typeface="Garamond"/>
              </a:rPr>
              <a:t>B</a:t>
            </a:r>
            <a:endParaRPr sz="3600" b="1" dirty="0">
              <a:solidFill>
                <a:srgbClr val="002060"/>
              </a:solidFill>
              <a:latin typeface="Century Gothic" panose="020B050202020202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02870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18" y="1842867"/>
            <a:ext cx="8581293" cy="31792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604911" y="52588"/>
            <a:ext cx="8370277" cy="105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</a:defRPr>
            </a:lvl9pPr>
          </a:lstStyle>
          <a:p>
            <a:r>
              <a:rPr lang="es-CO" altLang="es-CO" sz="3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Vigilancia epidemiológica de la Hepatitis B</a:t>
            </a:r>
          </a:p>
        </p:txBody>
      </p:sp>
    </p:spTree>
    <p:extLst>
      <p:ext uri="{BB962C8B-B14F-4D97-AF65-F5344CB8AC3E}">
        <p14:creationId xmlns:p14="http://schemas.microsoft.com/office/powerpoint/2010/main" val="4638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CuadroTexto 6"/>
          <p:cNvSpPr txBox="1">
            <a:spLocks noChangeArrowheads="1"/>
          </p:cNvSpPr>
          <p:nvPr/>
        </p:nvSpPr>
        <p:spPr bwMode="auto">
          <a:xfrm>
            <a:off x="4211638" y="1131888"/>
            <a:ext cx="44640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CO" altLang="en-US" sz="2100" b="1" dirty="0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DEFINICIONES DE CASO </a:t>
            </a:r>
          </a:p>
          <a:p>
            <a:pPr algn="ctr"/>
            <a:r>
              <a:rPr lang="es-CO" altLang="en-US" sz="2100" b="1" dirty="0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HEPATITIS B Y C, 2015</a:t>
            </a:r>
          </a:p>
        </p:txBody>
      </p:sp>
      <p:graphicFrame>
        <p:nvGraphicFramePr>
          <p:cNvPr id="8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347789"/>
              </p:ext>
            </p:extLst>
          </p:nvPr>
        </p:nvGraphicFramePr>
        <p:xfrm>
          <a:off x="604911" y="1308296"/>
          <a:ext cx="7848567" cy="46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518708" y="92515"/>
            <a:ext cx="6020972" cy="94253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Definiciones de caso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Hepatitis B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C</a:t>
            </a:r>
            <a:endParaRPr lang="es-CO" altLang="es-CO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55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CuadroTexto 6"/>
          <p:cNvSpPr txBox="1">
            <a:spLocks noChangeArrowheads="1"/>
          </p:cNvSpPr>
          <p:nvPr/>
        </p:nvSpPr>
        <p:spPr bwMode="auto">
          <a:xfrm>
            <a:off x="4800600" y="1165225"/>
            <a:ext cx="31019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n-US" b="1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DEFINICIONES DE CASO</a:t>
            </a:r>
          </a:p>
          <a:p>
            <a:pPr algn="ctr"/>
            <a:r>
              <a:rPr lang="es-CO" altLang="en-US" b="1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HEPATITIS B Y C, 2015</a:t>
            </a:r>
          </a:p>
        </p:txBody>
      </p:sp>
      <p:graphicFrame>
        <p:nvGraphicFramePr>
          <p:cNvPr id="8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75744"/>
              </p:ext>
            </p:extLst>
          </p:nvPr>
        </p:nvGraphicFramePr>
        <p:xfrm>
          <a:off x="225083" y="894373"/>
          <a:ext cx="8918917" cy="5418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518708" y="92515"/>
            <a:ext cx="6020972" cy="94253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Definiciones de caso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Hepatitis B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C</a:t>
            </a:r>
            <a:endParaRPr lang="es-CO" altLang="es-CO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01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CuadroTexto 6"/>
          <p:cNvSpPr txBox="1">
            <a:spLocks noChangeArrowheads="1"/>
          </p:cNvSpPr>
          <p:nvPr/>
        </p:nvSpPr>
        <p:spPr bwMode="auto">
          <a:xfrm>
            <a:off x="4724400" y="1158875"/>
            <a:ext cx="30273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n-US" b="1">
                <a:solidFill>
                  <a:srgbClr val="FFFF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DEFINICIONES DE CASO</a:t>
            </a:r>
          </a:p>
          <a:p>
            <a:pPr algn="ctr"/>
            <a:r>
              <a:rPr lang="es-CO" altLang="en-US" b="1">
                <a:solidFill>
                  <a:srgbClr val="FFFF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HEPATITIS B Y C, 2015</a:t>
            </a:r>
            <a:endParaRPr lang="es-CO" altLang="en-US" sz="2100" b="1">
              <a:solidFill>
                <a:schemeClr val="bg1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236526"/>
              </p:ext>
            </p:extLst>
          </p:nvPr>
        </p:nvGraphicFramePr>
        <p:xfrm>
          <a:off x="399198" y="1035050"/>
          <a:ext cx="8350907" cy="5490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518708" y="92515"/>
            <a:ext cx="6020972" cy="94253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Definiciones de caso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Hepatitis B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C</a:t>
            </a:r>
            <a:endParaRPr lang="es-CO" altLang="es-CO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296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CuadroTexto 6"/>
          <p:cNvSpPr txBox="1">
            <a:spLocks noChangeArrowheads="1"/>
          </p:cNvSpPr>
          <p:nvPr/>
        </p:nvSpPr>
        <p:spPr bwMode="auto">
          <a:xfrm>
            <a:off x="3635375" y="1158875"/>
            <a:ext cx="4968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n-US" b="1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DEFINICIONES DE CASO</a:t>
            </a:r>
          </a:p>
          <a:p>
            <a:pPr algn="ctr"/>
            <a:r>
              <a:rPr lang="es-CO" altLang="en-US" b="1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HEPATITIS B Y C, 2015</a:t>
            </a:r>
          </a:p>
        </p:txBody>
      </p:sp>
      <p:graphicFrame>
        <p:nvGraphicFramePr>
          <p:cNvPr id="8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763399"/>
              </p:ext>
            </p:extLst>
          </p:nvPr>
        </p:nvGraphicFramePr>
        <p:xfrm>
          <a:off x="407963" y="1477108"/>
          <a:ext cx="7976382" cy="3826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518708" y="92515"/>
            <a:ext cx="6020972" cy="94253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Definiciones de caso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Hepatitis B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C</a:t>
            </a:r>
            <a:endParaRPr lang="es-CO" altLang="es-CO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556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CuadroTexto 6"/>
          <p:cNvSpPr txBox="1">
            <a:spLocks noChangeArrowheads="1"/>
          </p:cNvSpPr>
          <p:nvPr/>
        </p:nvSpPr>
        <p:spPr bwMode="auto">
          <a:xfrm>
            <a:off x="4811713" y="1165225"/>
            <a:ext cx="30257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CO" altLang="en-US" b="1" dirty="0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DEFINICIONES DE CASO</a:t>
            </a:r>
          </a:p>
          <a:p>
            <a:r>
              <a:rPr lang="es-CO" altLang="en-US" b="1" dirty="0"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HEPATITIS B Y C, 2015</a:t>
            </a:r>
          </a:p>
        </p:txBody>
      </p:sp>
      <p:graphicFrame>
        <p:nvGraphicFramePr>
          <p:cNvPr id="8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519577"/>
              </p:ext>
            </p:extLst>
          </p:nvPr>
        </p:nvGraphicFramePr>
        <p:xfrm>
          <a:off x="701208" y="1304479"/>
          <a:ext cx="7826937" cy="4399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518708" y="92515"/>
            <a:ext cx="6020972" cy="94253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Definiciones de caso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s-CO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Hepatitis B </a:t>
            </a:r>
            <a:r>
              <a:rPr lang="es-CO" altLang="en-U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C</a:t>
            </a:r>
            <a:endParaRPr lang="es-CO" altLang="es-CO" sz="3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5075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70991" y="1192393"/>
            <a:ext cx="6334540" cy="8679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n-US" sz="28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Ficha de notificación Hepatitis </a:t>
            </a:r>
            <a:r>
              <a:rPr lang="es-ES" alt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B, C </a:t>
            </a:r>
            <a:r>
              <a:rPr lang="es-ES" altLang="en-US" sz="28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 </a:t>
            </a:r>
            <a:r>
              <a:rPr lang="es-ES" alt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B/DELTA</a:t>
            </a:r>
            <a:endParaRPr lang="es-CO" altLang="en-US" sz="2800" b="1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Resultado de imagen para persona indicando al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660" y="2229135"/>
            <a:ext cx="4740813" cy="379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3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588125" y="6272213"/>
            <a:ext cx="1265238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dirty="0"/>
              <a:t>Fuente: Sivigila</a:t>
            </a:r>
            <a:endParaRPr lang="es-CO" sz="1050" dirty="0"/>
          </a:p>
        </p:txBody>
      </p:sp>
      <p:pic>
        <p:nvPicPr>
          <p:cNvPr id="7" name="Picture 2" descr="Resultado de imagen para import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363" y="1941341"/>
            <a:ext cx="1268390" cy="16482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658"/>
            <a:ext cx="7976382" cy="658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658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588125" y="6272213"/>
            <a:ext cx="1265238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dirty="0"/>
              <a:t>Fuente: Sivigila</a:t>
            </a:r>
            <a:endParaRPr lang="es-CO" sz="1050" dirty="0"/>
          </a:p>
        </p:txBody>
      </p:sp>
      <p:pic>
        <p:nvPicPr>
          <p:cNvPr id="7" name="Picture 2" descr="Resultado de imagen para import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363" y="1941341"/>
            <a:ext cx="1268390" cy="16482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5" y="112542"/>
            <a:ext cx="7642348" cy="621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13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CuadroTexto 6"/>
          <p:cNvSpPr txBox="1">
            <a:spLocks noChangeArrowheads="1"/>
          </p:cNvSpPr>
          <p:nvPr/>
        </p:nvSpPr>
        <p:spPr bwMode="auto">
          <a:xfrm>
            <a:off x="647114" y="0"/>
            <a:ext cx="720624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FICHA VIGILANCIA HEPATITIS B, C Y B/DELTA</a:t>
            </a:r>
            <a:endParaRPr lang="es-CO" altLang="en-US" sz="2800" b="1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588125" y="6272213"/>
            <a:ext cx="1265238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dirty="0"/>
              <a:t>Fuente: Sivigila</a:t>
            </a:r>
            <a:endParaRPr lang="es-CO" sz="105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715065" y="1392702"/>
            <a:ext cx="3362178" cy="52322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Caso N° 1 </a:t>
            </a:r>
            <a:endParaRPr lang="es-CO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Resultado de imagen para interpretar inform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38" y="4357251"/>
            <a:ext cx="1914525" cy="204116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14" y="2138288"/>
            <a:ext cx="7976381" cy="20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580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CuadroTexto 6"/>
          <p:cNvSpPr txBox="1">
            <a:spLocks noChangeArrowheads="1"/>
          </p:cNvSpPr>
          <p:nvPr/>
        </p:nvSpPr>
        <p:spPr bwMode="auto">
          <a:xfrm>
            <a:off x="647114" y="0"/>
            <a:ext cx="720624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FICHA VIGILANCIA HEPATITIS B, C Y B/DELTA</a:t>
            </a:r>
            <a:endParaRPr lang="es-CO" altLang="en-US" sz="2800" b="1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588125" y="6272213"/>
            <a:ext cx="1265238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dirty="0"/>
              <a:t>Fuente: Sivigila</a:t>
            </a:r>
            <a:endParaRPr lang="es-CO" sz="1050" dirty="0"/>
          </a:p>
        </p:txBody>
      </p:sp>
      <p:sp>
        <p:nvSpPr>
          <p:cNvPr id="6" name="CuadroTexto 5"/>
          <p:cNvSpPr txBox="1"/>
          <p:nvPr/>
        </p:nvSpPr>
        <p:spPr>
          <a:xfrm>
            <a:off x="2715065" y="1131092"/>
            <a:ext cx="3362178" cy="52322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Caso N° 2 </a:t>
            </a:r>
            <a:endParaRPr lang="es-CO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n para interpretar inform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75" y="4337794"/>
            <a:ext cx="2291899" cy="21868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6" y="1831297"/>
            <a:ext cx="8243668" cy="224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047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CuadroTexto 6"/>
          <p:cNvSpPr txBox="1">
            <a:spLocks noChangeArrowheads="1"/>
          </p:cNvSpPr>
          <p:nvPr/>
        </p:nvSpPr>
        <p:spPr bwMode="auto">
          <a:xfrm>
            <a:off x="647114" y="0"/>
            <a:ext cx="720624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ES" altLang="en-US" sz="28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FICHA VIGILANCIA HEPATITIS B, C Y B/DELTA</a:t>
            </a:r>
            <a:endParaRPr lang="es-CO" altLang="en-US" sz="2800" b="1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588125" y="6272213"/>
            <a:ext cx="1265238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dirty="0"/>
              <a:t>Fuente: Sivigila</a:t>
            </a:r>
            <a:endParaRPr lang="es-CO" sz="1050" dirty="0"/>
          </a:p>
        </p:txBody>
      </p:sp>
      <p:sp>
        <p:nvSpPr>
          <p:cNvPr id="6" name="CuadroTexto 5"/>
          <p:cNvSpPr txBox="1"/>
          <p:nvPr/>
        </p:nvSpPr>
        <p:spPr>
          <a:xfrm>
            <a:off x="2715065" y="1131092"/>
            <a:ext cx="3362178" cy="52322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Caso N° 3 </a:t>
            </a:r>
            <a:endParaRPr lang="es-CO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n para interpretar inform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75" y="4337794"/>
            <a:ext cx="2291899" cy="21868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5" y="1831297"/>
            <a:ext cx="8257734" cy="22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652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RECOMENDACIONES</a:t>
            </a:r>
          </a:p>
        </p:txBody>
      </p:sp>
      <p:sp>
        <p:nvSpPr>
          <p:cNvPr id="48131" name="Marcador de contenido 2"/>
          <p:cNvSpPr>
            <a:spLocks noGrp="1"/>
          </p:cNvSpPr>
          <p:nvPr>
            <p:ph idx="1"/>
          </p:nvPr>
        </p:nvSpPr>
        <p:spPr>
          <a:xfrm>
            <a:off x="548640" y="886265"/>
            <a:ext cx="8263329" cy="5460710"/>
          </a:xfrm>
        </p:spPr>
        <p:txBody>
          <a:bodyPr/>
          <a:lstStyle/>
          <a:p>
            <a:pPr algn="just" eaLnBrk="1" hangingPunct="1"/>
            <a:r>
              <a:rPr lang="es-ES" altLang="en-US" sz="2000" dirty="0" smtClean="0">
                <a:latin typeface="Century Gothic" panose="020B0502020202020204" pitchFamily="34" charset="0"/>
              </a:rPr>
              <a:t>Realizar Tamizaje durante el embarazo  para la infección por el VHB , realizando </a:t>
            </a:r>
            <a:r>
              <a:rPr lang="es-ES" altLang="en-US" sz="2000" dirty="0" err="1" smtClean="0">
                <a:latin typeface="Century Gothic" panose="020B0502020202020204" pitchFamily="34" charset="0"/>
              </a:rPr>
              <a:t>HBs</a:t>
            </a:r>
            <a:r>
              <a:rPr lang="es-ES" altLang="en-US" sz="2000" dirty="0" smtClean="0">
                <a:latin typeface="Century Gothic" panose="020B0502020202020204" pitchFamily="34" charset="0"/>
              </a:rPr>
              <a:t> Ag en la madre .   </a:t>
            </a:r>
          </a:p>
          <a:p>
            <a:pPr marL="0" indent="0" algn="just" eaLnBrk="1" hangingPunct="1">
              <a:buNone/>
            </a:pPr>
            <a:r>
              <a:rPr lang="es-ES" altLang="en-US" sz="2000" dirty="0" smtClean="0">
                <a:latin typeface="Century Gothic" panose="020B0502020202020204" pitchFamily="34" charset="0"/>
              </a:rPr>
              <a:t>   </a:t>
            </a:r>
          </a:p>
          <a:p>
            <a:pPr algn="just" eaLnBrk="1" hangingPunct="1"/>
            <a:r>
              <a:rPr lang="es-ES" altLang="en-US" sz="2000" dirty="0" smtClean="0">
                <a:latin typeface="Century Gothic" panose="020B0502020202020204" pitchFamily="34" charset="0"/>
              </a:rPr>
              <a:t>Administrar la vacuna  para el VHB y la HBIG ,  dentro de las primeras 12 horas, a todos los RN de madres </a:t>
            </a:r>
            <a:r>
              <a:rPr lang="es-ES" altLang="en-US" sz="2000" dirty="0" err="1" smtClean="0">
                <a:latin typeface="Century Gothic" panose="020B0502020202020204" pitchFamily="34" charset="0"/>
              </a:rPr>
              <a:t>HBs</a:t>
            </a:r>
            <a:r>
              <a:rPr lang="es-ES" altLang="en-US" sz="2000" dirty="0" smtClean="0">
                <a:latin typeface="Century Gothic" panose="020B0502020202020204" pitchFamily="34" charset="0"/>
              </a:rPr>
              <a:t> Ag (+), sin relación con antecedentes de terapia antiviral durante el embarazo.  </a:t>
            </a:r>
          </a:p>
          <a:p>
            <a:pPr marL="0" indent="0" algn="just" eaLnBrk="1" hangingPunct="1">
              <a:buNone/>
            </a:pPr>
            <a:r>
              <a:rPr lang="es-ES" altLang="en-US" sz="2000" dirty="0" smtClean="0">
                <a:latin typeface="Century Gothic" panose="020B0502020202020204" pitchFamily="34" charset="0"/>
              </a:rPr>
              <a:t> </a:t>
            </a:r>
          </a:p>
          <a:p>
            <a:pPr algn="just" eaLnBrk="1" hangingPunct="1"/>
            <a:r>
              <a:rPr lang="es-ES" altLang="en-US" sz="2000" dirty="0" smtClean="0">
                <a:latin typeface="Century Gothic" panose="020B0502020202020204" pitchFamily="34" charset="0"/>
              </a:rPr>
              <a:t>En la mujer embarazada con infección por VHB, se recomienda   DNA viral en el tercer trimestre .  </a:t>
            </a:r>
          </a:p>
          <a:p>
            <a:pPr marL="0" indent="0" algn="just" eaLnBrk="1" hangingPunct="1">
              <a:buNone/>
            </a:pPr>
            <a:endParaRPr lang="es-ES" altLang="en-US" sz="2000" dirty="0" smtClean="0">
              <a:latin typeface="Century Gothic" panose="020B0502020202020204" pitchFamily="34" charset="0"/>
            </a:endParaRPr>
          </a:p>
          <a:p>
            <a:pPr algn="just" eaLnBrk="1" hangingPunct="1"/>
            <a:r>
              <a:rPr lang="es-ES" altLang="en-US" sz="2000" dirty="0" smtClean="0">
                <a:latin typeface="Century Gothic" panose="020B0502020202020204" pitchFamily="34" charset="0"/>
              </a:rPr>
              <a:t>En la mujer embarazada  con infección por VHB , con carga viral &gt; 7 log 10 UI/ml, debe recibir terapia antiviral, para disminuir el riesgo de trasmisión intrauterina. </a:t>
            </a:r>
          </a:p>
          <a:p>
            <a:pPr marL="0" indent="0" algn="just" eaLnBrk="1" hangingPunct="1">
              <a:buNone/>
            </a:pPr>
            <a:endParaRPr lang="es-ES" altLang="en-US" sz="2000" dirty="0" smtClean="0">
              <a:latin typeface="Century Gothic" panose="020B0502020202020204" pitchFamily="34" charset="0"/>
            </a:endParaRPr>
          </a:p>
          <a:p>
            <a:pPr algn="just" eaLnBrk="1" hangingPunct="1"/>
            <a:r>
              <a:rPr lang="es-ES" altLang="en-US" sz="2000" dirty="0" smtClean="0">
                <a:latin typeface="Century Gothic" panose="020B0502020202020204" pitchFamily="34" charset="0"/>
              </a:rPr>
              <a:t>Vacunación contra VHB de familia y los contactos sexuales</a:t>
            </a:r>
          </a:p>
        </p:txBody>
      </p:sp>
    </p:spTree>
    <p:extLst>
      <p:ext uri="{BB962C8B-B14F-4D97-AF65-F5344CB8AC3E}">
        <p14:creationId xmlns:p14="http://schemas.microsoft.com/office/powerpoint/2010/main" val="6667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b="1" smtClean="0">
                <a:solidFill>
                  <a:srgbClr val="FF0000"/>
                </a:solidFill>
              </a:rPr>
              <a:t>RECOMENDACIONES</a:t>
            </a:r>
          </a:p>
        </p:txBody>
      </p:sp>
      <p:sp>
        <p:nvSpPr>
          <p:cNvPr id="49155" name="Marcador de contenido 2"/>
          <p:cNvSpPr>
            <a:spLocks noGrp="1"/>
          </p:cNvSpPr>
          <p:nvPr>
            <p:ph idx="1"/>
          </p:nvPr>
        </p:nvSpPr>
        <p:spPr>
          <a:xfrm>
            <a:off x="694911" y="1096577"/>
            <a:ext cx="7886700" cy="5065072"/>
          </a:xfrm>
        </p:spPr>
        <p:txBody>
          <a:bodyPr/>
          <a:lstStyle/>
          <a:p>
            <a:pPr eaLnBrk="1" hangingPunct="1"/>
            <a:r>
              <a:rPr lang="es-ES" altLang="es-CO" sz="2000" dirty="0" smtClean="0">
                <a:latin typeface="Century Gothic" panose="020B0502020202020204" pitchFamily="34" charset="0"/>
              </a:rPr>
              <a:t>En las mujeres embarazadas  con infección por el  VHB , que son candidatas para terapia antiviral, el medicamento de elección es el </a:t>
            </a:r>
            <a:r>
              <a:rPr lang="es-ES" altLang="es-CO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tenofovir</a:t>
            </a:r>
            <a:r>
              <a:rPr lang="es-ES" altLang="es-CO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  </a:t>
            </a:r>
          </a:p>
          <a:p>
            <a:pPr marL="0" indent="0" eaLnBrk="1" hangingPunct="1">
              <a:buNone/>
            </a:pPr>
            <a:endParaRPr lang="es-ES" altLang="es-CO" sz="2000" dirty="0" smtClean="0">
              <a:latin typeface="Century Gothic" panose="020B0502020202020204" pitchFamily="34" charset="0"/>
            </a:endParaRPr>
          </a:p>
          <a:p>
            <a:pPr eaLnBrk="1" hangingPunct="1"/>
            <a:r>
              <a:rPr lang="es-ES" altLang="es-CO" sz="2000" dirty="0" smtClean="0">
                <a:latin typeface="Century Gothic" panose="020B0502020202020204" pitchFamily="34" charset="0"/>
              </a:rPr>
              <a:t>Se recomienda que la mujer  con infección por VHB ,  lactar si el RN recibió vacunación e </a:t>
            </a:r>
            <a:r>
              <a:rPr lang="es-ES" altLang="es-CO" sz="2000" dirty="0" err="1" smtClean="0">
                <a:latin typeface="Century Gothic" panose="020B0502020202020204" pitchFamily="34" charset="0"/>
              </a:rPr>
              <a:t>inmunoprofilaxis</a:t>
            </a:r>
            <a:r>
              <a:rPr lang="es-ES" altLang="es-CO" sz="2000" dirty="0" smtClean="0">
                <a:latin typeface="Century Gothic" panose="020B0502020202020204" pitchFamily="34" charset="0"/>
              </a:rPr>
              <a:t> al nacimiento. </a:t>
            </a:r>
          </a:p>
          <a:p>
            <a:pPr marL="0" indent="0" eaLnBrk="1" hangingPunct="1">
              <a:buNone/>
            </a:pPr>
            <a:r>
              <a:rPr lang="es-ES" altLang="es-CO" sz="2000" dirty="0" smtClean="0">
                <a:latin typeface="Century Gothic" panose="020B0502020202020204" pitchFamily="34" charset="0"/>
              </a:rPr>
              <a:t>  </a:t>
            </a:r>
          </a:p>
          <a:p>
            <a:pPr eaLnBrk="1" hangingPunct="1"/>
            <a:r>
              <a:rPr lang="es-ES" altLang="es-CO" sz="2000" dirty="0" smtClean="0">
                <a:latin typeface="Century Gothic" panose="020B0502020202020204" pitchFamily="34" charset="0"/>
              </a:rPr>
              <a:t>La cesárea no debe ser recomendada , por la sola indicación de reducir el riesgo de transmisión vertical.  </a:t>
            </a:r>
          </a:p>
          <a:p>
            <a:pPr eaLnBrk="1" hangingPunct="1"/>
            <a:endParaRPr lang="es-ES" altLang="es-CO" sz="2000" dirty="0" smtClean="0">
              <a:latin typeface="Century Gothic" panose="020B0502020202020204" pitchFamily="34" charset="0"/>
            </a:endParaRPr>
          </a:p>
          <a:p>
            <a:pPr marL="0" indent="0" eaLnBrk="1" hangingPunct="1">
              <a:buNone/>
            </a:pPr>
            <a:r>
              <a:rPr lang="es-ES" altLang="es-CO" sz="1600" dirty="0" smtClean="0">
                <a:latin typeface="Century Gothic" panose="020B0502020202020204" pitchFamily="34" charset="0"/>
              </a:rPr>
              <a:t>Fuentes: *AASLD. </a:t>
            </a:r>
            <a:r>
              <a:rPr lang="es-ES" altLang="es-CO" sz="1600" dirty="0" err="1" smtClean="0">
                <a:latin typeface="Century Gothic" panose="020B0502020202020204" pitchFamily="34" charset="0"/>
              </a:rPr>
              <a:t>Guidelines</a:t>
            </a:r>
            <a:r>
              <a:rPr lang="es-ES" altLang="es-CO" sz="1600" dirty="0" smtClean="0">
                <a:latin typeface="Century Gothic" panose="020B0502020202020204" pitchFamily="34" charset="0"/>
              </a:rPr>
              <a:t> HBV . 2015, </a:t>
            </a:r>
            <a:r>
              <a:rPr lang="es-ES" altLang="es-CO" sz="1600" u="sng" dirty="0" smtClean="0">
                <a:latin typeface="Century Gothic" panose="020B0502020202020204" pitchFamily="34" charset="0"/>
              </a:rPr>
              <a:t>Sociedad para la Medicina Materno Fetal . ajog.org  </a:t>
            </a:r>
            <a:r>
              <a:rPr lang="es-ES" altLang="es-CO" sz="1600" u="sng" dirty="0" err="1" smtClean="0">
                <a:latin typeface="Century Gothic" panose="020B0502020202020204" pitchFamily="34" charset="0"/>
              </a:rPr>
              <a:t>October</a:t>
            </a:r>
            <a:r>
              <a:rPr lang="es-ES" altLang="es-CO" sz="1600" u="sng" dirty="0" smtClean="0">
                <a:latin typeface="Century Gothic" panose="020B0502020202020204" pitchFamily="34" charset="0"/>
              </a:rPr>
              <a:t> 2015</a:t>
            </a:r>
          </a:p>
          <a:p>
            <a:pPr eaLnBrk="1" hangingPunct="1"/>
            <a:endParaRPr lang="es-ES" altLang="es-CO" sz="20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0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uta y aplicación de inmunoglobulina y vacuna contra VHB</a:t>
            </a:r>
            <a:endParaRPr lang="es-ES" altLang="en-US" sz="2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934502"/>
              </p:ext>
            </p:extLst>
          </p:nvPr>
        </p:nvGraphicFramePr>
        <p:xfrm>
          <a:off x="126609" y="998806"/>
          <a:ext cx="8806375" cy="5802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043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uta y aplicación de inmunoglobulina y vacuna contra VHB en </a:t>
            </a:r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PTMI</a:t>
            </a:r>
            <a:endParaRPr lang="es-ES" altLang="en-US" sz="2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767011"/>
              </p:ext>
            </p:extLst>
          </p:nvPr>
        </p:nvGraphicFramePr>
        <p:xfrm>
          <a:off x="126609" y="1055077"/>
          <a:ext cx="8904849" cy="5472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87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uta y aplicación de inmunoglobulina y vacuna contra VHB </a:t>
            </a:r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en PTMI</a:t>
            </a:r>
            <a:endParaRPr lang="es-ES" altLang="en-US" sz="2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255025"/>
              </p:ext>
            </p:extLst>
          </p:nvPr>
        </p:nvGraphicFramePr>
        <p:xfrm>
          <a:off x="126609" y="891157"/>
          <a:ext cx="8806375" cy="5652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21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altLang="en-US" sz="3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Seguimiento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718142"/>
              </p:ext>
            </p:extLst>
          </p:nvPr>
        </p:nvGraphicFramePr>
        <p:xfrm>
          <a:off x="2166425" y="1589650"/>
          <a:ext cx="5430130" cy="4346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64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uta y aplicación de inmunoglobulina y vacuna contra VHB en violencia sexual</a:t>
            </a:r>
            <a:endParaRPr lang="es-ES" altLang="en-US" sz="2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727328"/>
              </p:ext>
            </p:extLst>
          </p:nvPr>
        </p:nvGraphicFramePr>
        <p:xfrm>
          <a:off x="126609" y="1055077"/>
          <a:ext cx="8806375" cy="5472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1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>
          <a:xfrm>
            <a:off x="1470991" y="196948"/>
            <a:ext cx="6334540" cy="67769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uta y aplicación de inmunoglobulina y vacuna contra VHB </a:t>
            </a:r>
            <a:r>
              <a:rPr lang="es-CO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en </a:t>
            </a:r>
            <a:r>
              <a:rPr lang="es-CO" altLang="en-US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violencia sexual</a:t>
            </a:r>
            <a:endParaRPr lang="es-ES" altLang="en-US" sz="2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855011"/>
              </p:ext>
            </p:extLst>
          </p:nvPr>
        </p:nvGraphicFramePr>
        <p:xfrm>
          <a:off x="126609" y="874643"/>
          <a:ext cx="8806375" cy="5652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02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object 9"/>
          <p:cNvSpPr txBox="1">
            <a:spLocks noChangeArrowheads="1"/>
          </p:cNvSpPr>
          <p:nvPr/>
        </p:nvSpPr>
        <p:spPr bwMode="auto">
          <a:xfrm>
            <a:off x="562708" y="112541"/>
            <a:ext cx="8440615" cy="984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6350" algn="ctr">
              <a:defRPr/>
            </a:pPr>
            <a:r>
              <a:rPr lang="es-CO" altLang="es-CO" sz="3200" b="1" dirty="0">
                <a:solidFill>
                  <a:srgbClr val="002060"/>
                </a:solidFill>
                <a:latin typeface="Century Gothic" pitchFamily="34" charset="0"/>
                <a:ea typeface="Garamond" pitchFamily="18" charset="0"/>
                <a:cs typeface="Garamond" pitchFamily="18" charset="0"/>
              </a:rPr>
              <a:t>LINEAMIENTOS VIGILANCIA DE LA HEPATITIS B, C Y COINFECCIÓN </a:t>
            </a:r>
            <a:r>
              <a:rPr lang="es-CO" altLang="es-CO" sz="3200" b="1" dirty="0" smtClean="0">
                <a:solidFill>
                  <a:srgbClr val="002060"/>
                </a:solidFill>
                <a:latin typeface="Century Gothic" pitchFamily="34" charset="0"/>
                <a:ea typeface="Garamond" pitchFamily="18" charset="0"/>
                <a:cs typeface="Garamond" pitchFamily="18" charset="0"/>
              </a:rPr>
              <a:t>B-DELTA</a:t>
            </a:r>
            <a:endParaRPr lang="es-CO" altLang="es-CO" sz="3200" b="1" dirty="0">
              <a:solidFill>
                <a:srgbClr val="002060"/>
              </a:solidFill>
              <a:latin typeface="Century Gothic" pitchFamily="34" charset="0"/>
              <a:ea typeface="Garamond" pitchFamily="18" charset="0"/>
              <a:cs typeface="Garamond" pitchFamily="18" charset="0"/>
            </a:endParaRPr>
          </a:p>
        </p:txBody>
      </p:sp>
      <p:pic>
        <p:nvPicPr>
          <p:cNvPr id="1026" name="Picture 2" descr="http://tecotlyasiociados.galeon.com/images/vi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17" y="1568545"/>
            <a:ext cx="6569612" cy="439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29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4911" y="1153551"/>
            <a:ext cx="7886700" cy="527538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CO" sz="2400" dirty="0" smtClean="0">
                <a:latin typeface="Century Gothic" panose="020B0502020202020204" pitchFamily="34" charset="0"/>
              </a:rPr>
              <a:t>La notificación </a:t>
            </a:r>
            <a:r>
              <a:rPr lang="es-CO" sz="2400" dirty="0">
                <a:latin typeface="Century Gothic" panose="020B0502020202020204" pitchFamily="34" charset="0"/>
              </a:rPr>
              <a:t>de los casos a clasificar de Hepatitis B y confirmados por laboratorio de Hepatitis B, Hepatitis C y </a:t>
            </a:r>
            <a:r>
              <a:rPr lang="es-CO" sz="2400" dirty="0" err="1">
                <a:latin typeface="Century Gothic" panose="020B0502020202020204" pitchFamily="34" charset="0"/>
              </a:rPr>
              <a:t>coinfección</a:t>
            </a:r>
            <a:r>
              <a:rPr lang="es-CO" sz="2400" dirty="0">
                <a:latin typeface="Century Gothic" panose="020B0502020202020204" pitchFamily="34" charset="0"/>
              </a:rPr>
              <a:t>/supra infección Hepatitis B-Delta deberán ser notificados semanalmente y de forma individual al SIVIGILA por medio de la ficha 340.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 descarte de los casos debe realizarse con ajuste 6 </a:t>
            </a:r>
            <a:r>
              <a:rPr lang="es-CO" sz="2400" dirty="0">
                <a:latin typeface="Century Gothic" panose="020B0502020202020204" pitchFamily="34" charset="0"/>
              </a:rPr>
              <a:t>cuando después de analizados estos, se concluya que no cumplen con definición de caso y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con ajuste D cuando haya ocurrido un error de digitación</a:t>
            </a:r>
            <a:r>
              <a:rPr lang="es-CO" sz="2400" dirty="0">
                <a:latin typeface="Century Gothic" panose="020B0502020202020204" pitchFamily="34" charset="0"/>
              </a:rPr>
              <a:t>. </a:t>
            </a:r>
            <a:r>
              <a:rPr lang="es-CO" sz="2400" b="1" dirty="0">
                <a:latin typeface="Century Gothic" panose="020B0502020202020204" pitchFamily="34" charset="0"/>
              </a:rPr>
              <a:t>Si el caso está descartado en </a:t>
            </a:r>
            <a:r>
              <a:rPr lang="es-CO" sz="2400" b="1" dirty="0" err="1">
                <a:latin typeface="Century Gothic" panose="020B0502020202020204" pitchFamily="34" charset="0"/>
              </a:rPr>
              <a:t>Sivigila</a:t>
            </a:r>
            <a:r>
              <a:rPr lang="es-CO" sz="2400" b="1" dirty="0">
                <a:latin typeface="Century Gothic" panose="020B0502020202020204" pitchFamily="34" charset="0"/>
              </a:rPr>
              <a:t> pero cumple con definición de caso este permanecerá en la base de datos hasta tanto la entidad territorial justifique el descarte. 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CuadroTexto 9"/>
          <p:cNvSpPr txBox="1">
            <a:spLocks noChangeArrowheads="1"/>
          </p:cNvSpPr>
          <p:nvPr/>
        </p:nvSpPr>
        <p:spPr bwMode="auto">
          <a:xfrm>
            <a:off x="2222695" y="244475"/>
            <a:ext cx="4670474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Lineamientos</a:t>
            </a:r>
            <a:endParaRPr lang="es-CO" altLang="es-CO" sz="4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416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9"/>
          <p:cNvSpPr txBox="1">
            <a:spLocks noChangeArrowheads="1"/>
          </p:cNvSpPr>
          <p:nvPr/>
        </p:nvSpPr>
        <p:spPr bwMode="auto">
          <a:xfrm>
            <a:off x="2222695" y="244475"/>
            <a:ext cx="4670474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Lineamientos</a:t>
            </a:r>
            <a:endParaRPr lang="es-CO" altLang="es-CO" sz="4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14582" y="1135380"/>
            <a:ext cx="78867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CO" sz="2400" dirty="0" smtClean="0">
                <a:latin typeface="Century Gothic" panose="020B0502020202020204" pitchFamily="34" charset="0"/>
              </a:rPr>
              <a:t>Todo </a:t>
            </a:r>
            <a:r>
              <a:rPr lang="es-CO" sz="2400" dirty="0">
                <a:latin typeface="Century Gothic" panose="020B0502020202020204" pitchFamily="34" charset="0"/>
              </a:rPr>
              <a:t>caso de hepatitis B, hepatitis C y </a:t>
            </a:r>
            <a:r>
              <a:rPr lang="es-CO" sz="2400" dirty="0" err="1">
                <a:latin typeface="Century Gothic" panose="020B0502020202020204" pitchFamily="34" charset="0"/>
              </a:rPr>
              <a:t>coinfección</a:t>
            </a:r>
            <a:r>
              <a:rPr lang="es-CO" sz="2400" dirty="0">
                <a:latin typeface="Century Gothic" panose="020B0502020202020204" pitchFamily="34" charset="0"/>
              </a:rPr>
              <a:t>/supra infección hepatitis B-Delta que se notifique al sistema de vigilancia epidemiológica, debe ingresar obligatoriamente acompañado de los resultados de laboratorio y con su respectiva clasificación de </a:t>
            </a:r>
            <a:r>
              <a:rPr lang="es-CO" sz="2400" dirty="0" smtClean="0">
                <a:latin typeface="Century Gothic" panose="020B0502020202020204" pitchFamily="34" charset="0"/>
              </a:rPr>
              <a:t>caso.</a:t>
            </a:r>
          </a:p>
          <a:p>
            <a:endParaRPr lang="es-CO" sz="2400" dirty="0"/>
          </a:p>
          <a:p>
            <a:pPr marL="0" indent="0" algn="just">
              <a:buNone/>
            </a:pPr>
            <a:endParaRPr lang="es-CO" sz="2400" dirty="0" smtClean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es-CO" sz="2400" dirty="0" smtClean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es-CO" dirty="0"/>
          </a:p>
        </p:txBody>
      </p:sp>
      <p:pic>
        <p:nvPicPr>
          <p:cNvPr id="5124" name="Picture 4" descr="Resultado de imagen para lineamie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796" y="3706837"/>
            <a:ext cx="4754050" cy="253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96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9"/>
          <p:cNvSpPr txBox="1">
            <a:spLocks noChangeArrowheads="1"/>
          </p:cNvSpPr>
          <p:nvPr/>
        </p:nvSpPr>
        <p:spPr bwMode="auto">
          <a:xfrm>
            <a:off x="2222695" y="244475"/>
            <a:ext cx="4670474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Lineamientos</a:t>
            </a:r>
            <a:endParaRPr lang="es-CO" altLang="es-CO" sz="4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14582" y="952500"/>
            <a:ext cx="7886700" cy="5195082"/>
          </a:xfrm>
        </p:spPr>
        <p:txBody>
          <a:bodyPr/>
          <a:lstStyle/>
          <a:p>
            <a:pPr marL="0" indent="0">
              <a:buNone/>
            </a:pPr>
            <a:endParaRPr lang="es-CO" sz="24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Informar de manera inmediata </a:t>
            </a:r>
            <a:r>
              <a:rPr lang="es-CO" sz="2400" dirty="0">
                <a:latin typeface="Century Gothic" panose="020B0502020202020204" pitchFamily="34" charset="0"/>
              </a:rPr>
              <a:t>a los responsables del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programa de salud sexual y reproductiva </a:t>
            </a:r>
            <a:r>
              <a:rPr lang="es-CO" sz="2400" b="1" dirty="0">
                <a:latin typeface="Century Gothic" panose="020B0502020202020204" pitchFamily="34" charset="0"/>
              </a:rPr>
              <a:t>y de vigilancia epidemiológica</a:t>
            </a:r>
            <a:r>
              <a:rPr lang="es-CO" sz="2400" dirty="0">
                <a:latin typeface="Century Gothic" panose="020B0502020202020204" pitchFamily="34" charset="0"/>
              </a:rPr>
              <a:t>, sobre los casos de hepatitis B, diagnosticados en mujeres gestantes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para su seguimiento por parte de las EAPB correspondientes</a:t>
            </a:r>
            <a:r>
              <a:rPr lang="es-CO" sz="2400" dirty="0">
                <a:latin typeface="Century Gothic" panose="020B0502020202020204" pitchFamily="34" charset="0"/>
              </a:rPr>
              <a:t>. Lo anterior con el fin de garantizar la prevención de la transmisión materno- infantil de hepatitis B al fruto del embarazo.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 seguimiento de estas gestantes y de los recién nacidos expuestos, se realizará de acuerdo a la estrategia diseñada por la Dirección de Promoción y Prevención del Ministerio de Salud y Protección Social, quienes a su vez serán los responsables de dicho proceso.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s-CO" sz="2400" dirty="0" smtClean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s-CO" sz="2400" dirty="0" smtClean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327000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9"/>
          <p:cNvSpPr txBox="1">
            <a:spLocks noChangeArrowheads="1"/>
          </p:cNvSpPr>
          <p:nvPr/>
        </p:nvSpPr>
        <p:spPr bwMode="auto">
          <a:xfrm>
            <a:off x="2222695" y="244475"/>
            <a:ext cx="4670474" cy="70802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O" altLang="es-CO" sz="40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Lineamientos</a:t>
            </a:r>
            <a:endParaRPr lang="es-CO" altLang="es-CO" sz="4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5423" y="1110644"/>
            <a:ext cx="8595360" cy="5008801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CO" sz="2400" dirty="0" smtClean="0">
                <a:latin typeface="Century Gothic" panose="020B0502020202020204" pitchFamily="34" charset="0"/>
              </a:rPr>
              <a:t>Se </a:t>
            </a:r>
            <a:r>
              <a:rPr lang="es-CO" sz="2400" dirty="0">
                <a:latin typeface="Century Gothic" panose="020B0502020202020204" pitchFamily="34" charset="0"/>
              </a:rPr>
              <a:t>recomienda que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 seguimiento de la mujer gestante con diagnóstico confirmado de hepatitis B y del recién nacido expuesto</a:t>
            </a:r>
            <a:r>
              <a:rPr lang="es-CO" sz="2400" dirty="0">
                <a:latin typeface="Century Gothic" panose="020B0502020202020204" pitchFamily="34" charset="0"/>
              </a:rPr>
              <a:t>, sea un proceso articulado entre </a:t>
            </a:r>
            <a:r>
              <a:rPr lang="es-CO" sz="2400" b="1" dirty="0">
                <a:latin typeface="Century Gothic" panose="020B0502020202020204" pitchFamily="34" charset="0"/>
              </a:rPr>
              <a:t>los responsables del programa de vigilancia epidemiológica, el programa de salud sexual y reproductiva, la EAPB y la UPGD notificadora del caso</a:t>
            </a:r>
            <a:r>
              <a:rPr lang="es-CO" sz="2400" dirty="0">
                <a:latin typeface="Century Gothic" panose="020B0502020202020204" pitchFamily="34" charset="0"/>
              </a:rPr>
              <a:t>; para el seguimiento al 100 % de los hijos de madres con diagnóstico confirmado de hepatitis B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durante el primer año de vida</a:t>
            </a:r>
            <a:r>
              <a:rPr lang="es-CO" sz="2400" dirty="0">
                <a:latin typeface="Century Gothic" panose="020B0502020202020204" pitchFamily="34" charset="0"/>
              </a:rPr>
              <a:t>, lo cual incluye el cumplimiento del esquema de vacunación anti-hepatitis B y la toma y </a:t>
            </a:r>
            <a:r>
              <a:rPr lang="es-CO" sz="2400" b="1" dirty="0">
                <a:latin typeface="Century Gothic" panose="020B0502020202020204" pitchFamily="34" charset="0"/>
              </a:rPr>
              <a:t>procesamiento de los marcadores serológicos (</a:t>
            </a:r>
            <a:r>
              <a:rPr lang="es-CO" sz="2400" b="1" dirty="0" err="1">
                <a:latin typeface="Century Gothic" panose="020B0502020202020204" pitchFamily="34" charset="0"/>
              </a:rPr>
              <a:t>HBsAg</a:t>
            </a:r>
            <a:r>
              <a:rPr lang="es-CO" sz="2400" b="1" dirty="0">
                <a:latin typeface="Century Gothic" panose="020B0502020202020204" pitchFamily="34" charset="0"/>
              </a:rPr>
              <a:t> y Anti </a:t>
            </a:r>
            <a:r>
              <a:rPr lang="es-CO" sz="2400" b="1" dirty="0" err="1">
                <a:latin typeface="Century Gothic" panose="020B0502020202020204" pitchFamily="34" charset="0"/>
              </a:rPr>
              <a:t>HBs</a:t>
            </a:r>
            <a:r>
              <a:rPr lang="es-CO" sz="2400" b="1" dirty="0">
                <a:latin typeface="Century Gothic" panose="020B0502020202020204" pitchFamily="34" charset="0"/>
              </a:rPr>
              <a:t> a partir de los nueve meses de vida). </a:t>
            </a:r>
            <a:r>
              <a:rPr lang="es-CO" sz="2400" dirty="0">
                <a:latin typeface="Century Gothic" panose="020B0502020202020204" pitchFamily="34" charset="0"/>
              </a:rPr>
              <a:t>Si tras el seguimiento se confirma un caso de transmisión materno-infantil de hepatitis B, deberá notificarse en la ficha 340 del </a:t>
            </a:r>
            <a:r>
              <a:rPr lang="es-CO" sz="2400" dirty="0" err="1">
                <a:latin typeface="Century Gothic" panose="020B0502020202020204" pitchFamily="34" charset="0"/>
              </a:rPr>
              <a:t>Sivigila</a:t>
            </a:r>
            <a:r>
              <a:rPr lang="es-CO" sz="2400" dirty="0">
                <a:latin typeface="Century Gothic" panose="020B0502020202020204" pitchFamily="34" charset="0"/>
              </a:rPr>
              <a:t>.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72609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397" y="1270681"/>
            <a:ext cx="70866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3139734" y="1385666"/>
            <a:ext cx="359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latin typeface="Century Gothic" panose="020B0502020202020204" pitchFamily="34" charset="0"/>
              </a:rPr>
              <a:t>Subdirección de Salud Pública</a:t>
            </a:r>
          </a:p>
          <a:p>
            <a:pPr algn="ctr"/>
            <a:r>
              <a:rPr lang="es-CO" dirty="0" smtClean="0">
                <a:latin typeface="Century Gothic" panose="020B0502020202020204" pitchFamily="34" charset="0"/>
              </a:rPr>
              <a:t>Oficina de Epidemiología</a:t>
            </a:r>
            <a:endParaRPr lang="es-CO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IDSN 2016" id="{0089A055-A0A8-4943-927C-178BEFCEFF93}" vid="{68841C31-FAEC-DD40-B1A4-49FF3E18B5C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IDSN 2016</Template>
  <TotalTime>1339</TotalTime>
  <Words>2243</Words>
  <Application>Microsoft Office PowerPoint</Application>
  <PresentationFormat>Presentación en pantalla (4:3)</PresentationFormat>
  <Paragraphs>252</Paragraphs>
  <Slides>46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6" baseType="lpstr">
      <vt:lpstr>Andalus</vt:lpstr>
      <vt:lpstr>Arial</vt:lpstr>
      <vt:lpstr>Calibri</vt:lpstr>
      <vt:lpstr>Calibri Light</vt:lpstr>
      <vt:lpstr>Cambria</vt:lpstr>
      <vt:lpstr>Century Gothic</vt:lpstr>
      <vt:lpstr>Garamond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Hepatitis</vt:lpstr>
      <vt:lpstr>Presentación de PowerPoint</vt:lpstr>
      <vt:lpstr>Hepatitis virales </vt:lpstr>
      <vt:lpstr>Hepatitis virales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Definiciones de caso  Hepatitis B Y C</vt:lpstr>
      <vt:lpstr>Definiciones de caso  Hepatitis B Y C</vt:lpstr>
      <vt:lpstr>Definiciones de caso  Hepatitis B Y C</vt:lpstr>
      <vt:lpstr>Definiciones de caso  Hepatitis B Y C</vt:lpstr>
      <vt:lpstr>Definiciones de caso  Hepatitis B Y C</vt:lpstr>
      <vt:lpstr>Ficha de notificación Hepatitis B, C y B/DELTA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RECOMENDACIONES</vt:lpstr>
      <vt:lpstr>RECOMENDACIONES</vt:lpstr>
      <vt:lpstr>Ruta y aplicación de inmunoglobulina y vacuna contra VHB</vt:lpstr>
      <vt:lpstr>Ruta y aplicación de inmunoglobulina y vacuna contra VHB en PTMI</vt:lpstr>
      <vt:lpstr>Ruta y aplicación de inmunoglobulina y vacuna contra VHB en PTMI</vt:lpstr>
      <vt:lpstr>Seguimiento</vt:lpstr>
      <vt:lpstr>Ruta y aplicación de inmunoglobulina y vacuna contra VHB en violencia sexual</vt:lpstr>
      <vt:lpstr>Ruta y aplicación de inmunoglobulina y vacuna contra VHB en violencia sexual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LAJAS</cp:lastModifiedBy>
  <cp:revision>299</cp:revision>
  <dcterms:created xsi:type="dcterms:W3CDTF">2016-01-27T01:19:48Z</dcterms:created>
  <dcterms:modified xsi:type="dcterms:W3CDTF">2023-09-04T20:14:51Z</dcterms:modified>
</cp:coreProperties>
</file>