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5.jpg" ContentType="image/jpg"/>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5" r:id="rId1"/>
  </p:sldMasterIdLst>
  <p:notesMasterIdLst>
    <p:notesMasterId r:id="rId59"/>
  </p:notesMasterIdLst>
  <p:sldIdLst>
    <p:sldId id="750" r:id="rId2"/>
    <p:sldId id="751" r:id="rId3"/>
    <p:sldId id="437" r:id="rId4"/>
    <p:sldId id="698" r:id="rId5"/>
    <p:sldId id="676" r:id="rId6"/>
    <p:sldId id="733" r:id="rId7"/>
    <p:sldId id="734" r:id="rId8"/>
    <p:sldId id="735" r:id="rId9"/>
    <p:sldId id="736" r:id="rId10"/>
    <p:sldId id="678" r:id="rId11"/>
    <p:sldId id="695" r:id="rId12"/>
    <p:sldId id="684" r:id="rId13"/>
    <p:sldId id="687" r:id="rId14"/>
    <p:sldId id="688" r:id="rId15"/>
    <p:sldId id="690" r:id="rId16"/>
    <p:sldId id="699" r:id="rId17"/>
    <p:sldId id="702" r:id="rId18"/>
    <p:sldId id="700" r:id="rId19"/>
    <p:sldId id="703" r:id="rId20"/>
    <p:sldId id="704" r:id="rId21"/>
    <p:sldId id="715" r:id="rId22"/>
    <p:sldId id="718" r:id="rId23"/>
    <p:sldId id="719" r:id="rId24"/>
    <p:sldId id="720" r:id="rId25"/>
    <p:sldId id="721" r:id="rId26"/>
    <p:sldId id="722" r:id="rId27"/>
    <p:sldId id="723" r:id="rId28"/>
    <p:sldId id="724" r:id="rId29"/>
    <p:sldId id="729" r:id="rId30"/>
    <p:sldId id="730" r:id="rId31"/>
    <p:sldId id="731" r:id="rId32"/>
    <p:sldId id="732" r:id="rId33"/>
    <p:sldId id="740" r:id="rId34"/>
    <p:sldId id="741" r:id="rId35"/>
    <p:sldId id="742" r:id="rId36"/>
    <p:sldId id="743" r:id="rId37"/>
    <p:sldId id="744" r:id="rId38"/>
    <p:sldId id="745" r:id="rId39"/>
    <p:sldId id="746" r:id="rId40"/>
    <p:sldId id="653" r:id="rId41"/>
    <p:sldId id="747" r:id="rId42"/>
    <p:sldId id="654" r:id="rId43"/>
    <p:sldId id="748" r:id="rId44"/>
    <p:sldId id="749" r:id="rId45"/>
    <p:sldId id="652" r:id="rId46"/>
    <p:sldId id="387" r:id="rId47"/>
    <p:sldId id="404" r:id="rId48"/>
    <p:sldId id="389" r:id="rId49"/>
    <p:sldId id="393" r:id="rId50"/>
    <p:sldId id="396" r:id="rId51"/>
    <p:sldId id="398" r:id="rId52"/>
    <p:sldId id="405" r:id="rId53"/>
    <p:sldId id="400" r:id="rId54"/>
    <p:sldId id="401" r:id="rId55"/>
    <p:sldId id="406" r:id="rId56"/>
    <p:sldId id="448" r:id="rId57"/>
    <p:sldId id="262" r:id="rId58"/>
  </p:sldIdLst>
  <p:sldSz cx="9144000" cy="6858000" type="screen4x3"/>
  <p:notesSz cx="6858000" cy="9144000"/>
  <p:defaultTextStyle>
    <a:defPPr>
      <a:defRPr lang="es-ES_tradnl"/>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CCFFCC"/>
    <a:srgbClr val="66FFCC"/>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15" autoAdjust="0"/>
    <p:restoredTop sz="91827"/>
  </p:normalViewPr>
  <p:slideViewPr>
    <p:cSldViewPr snapToGrid="0" snapToObjects="1">
      <p:cViewPr varScale="1">
        <p:scale>
          <a:sx n="115" d="100"/>
          <a:sy n="115" d="100"/>
        </p:scale>
        <p:origin x="1500"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8D1079-132C-4473-91D1-B9BEEFCC1B29}"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s-CO"/>
        </a:p>
      </dgm:t>
    </dgm:pt>
    <dgm:pt modelId="{778A5A7C-6AEA-4B47-9B8D-94039E8951DA}">
      <dgm:prSet phldrT="[Texto]" custT="1"/>
      <dgm:spPr/>
      <dgm:t>
        <a:bodyPr/>
        <a:lstStyle/>
        <a:p>
          <a:r>
            <a:rPr lang="es-CO" sz="2000" dirty="0">
              <a:solidFill>
                <a:schemeClr val="tx1"/>
              </a:solidFill>
            </a:rPr>
            <a:t>“</a:t>
          </a:r>
          <a:r>
            <a:rPr lang="es-CO" sz="2000" i="1" dirty="0">
              <a:solidFill>
                <a:schemeClr val="tx1"/>
              </a:solidFill>
            </a:rPr>
            <a:t>(i) Cuando la continuación del embarazo constituya peligro para la vida o la salud de la mujer, certificada por un médico</a:t>
          </a:r>
          <a:endParaRPr lang="es-CO" sz="2000" dirty="0">
            <a:solidFill>
              <a:schemeClr val="tx1"/>
            </a:solidFill>
          </a:endParaRPr>
        </a:p>
      </dgm:t>
    </dgm:pt>
    <dgm:pt modelId="{BB76756C-23E3-4B9F-8E28-974E6F40DB9C}" type="parTrans" cxnId="{2E0EFE15-E936-48B0-BB68-6F48B39E5A73}">
      <dgm:prSet/>
      <dgm:spPr/>
      <dgm:t>
        <a:bodyPr/>
        <a:lstStyle/>
        <a:p>
          <a:endParaRPr lang="es-CO"/>
        </a:p>
      </dgm:t>
    </dgm:pt>
    <dgm:pt modelId="{7E0EAFC6-4548-4661-AC48-C8FA816F5B6C}" type="sibTrans" cxnId="{2E0EFE15-E936-48B0-BB68-6F48B39E5A73}">
      <dgm:prSet/>
      <dgm:spPr/>
      <dgm:t>
        <a:bodyPr/>
        <a:lstStyle/>
        <a:p>
          <a:endParaRPr lang="es-CO"/>
        </a:p>
      </dgm:t>
    </dgm:pt>
    <dgm:pt modelId="{BEA32D19-3E34-483B-BE63-CC2A8FE4E219}">
      <dgm:prSet phldrT="[Texto]" custT="1"/>
      <dgm:spPr/>
      <dgm:t>
        <a:bodyPr/>
        <a:lstStyle/>
        <a:p>
          <a:r>
            <a:rPr lang="es-CO" sz="2000" i="1" dirty="0">
              <a:solidFill>
                <a:schemeClr val="tx1"/>
              </a:solidFill>
            </a:rPr>
            <a:t>(</a:t>
          </a:r>
          <a:r>
            <a:rPr lang="es-CO" sz="2000" i="1" dirty="0" err="1">
              <a:solidFill>
                <a:schemeClr val="tx1"/>
              </a:solidFill>
            </a:rPr>
            <a:t>ii</a:t>
          </a:r>
          <a:r>
            <a:rPr lang="es-CO" sz="2000" i="1" dirty="0">
              <a:solidFill>
                <a:schemeClr val="tx1"/>
              </a:solidFill>
            </a:rPr>
            <a:t>) Cuando exista grave malformación del feto que haga inviable su vida, certificada por un médico; </a:t>
          </a:r>
          <a:endParaRPr lang="es-CO" sz="2000" dirty="0">
            <a:solidFill>
              <a:schemeClr val="tx1"/>
            </a:solidFill>
          </a:endParaRPr>
        </a:p>
      </dgm:t>
    </dgm:pt>
    <dgm:pt modelId="{46CD643C-F071-4A9F-A2A2-B896278B816A}" type="parTrans" cxnId="{188D50D4-B1AC-4470-AF19-F440B1F31437}">
      <dgm:prSet/>
      <dgm:spPr/>
      <dgm:t>
        <a:bodyPr/>
        <a:lstStyle/>
        <a:p>
          <a:endParaRPr lang="es-CO"/>
        </a:p>
      </dgm:t>
    </dgm:pt>
    <dgm:pt modelId="{8389D701-EDDE-43B6-9CDC-2C26BE050B91}" type="sibTrans" cxnId="{188D50D4-B1AC-4470-AF19-F440B1F31437}">
      <dgm:prSet/>
      <dgm:spPr/>
      <dgm:t>
        <a:bodyPr/>
        <a:lstStyle/>
        <a:p>
          <a:endParaRPr lang="es-CO"/>
        </a:p>
      </dgm:t>
    </dgm:pt>
    <dgm:pt modelId="{5E3FA1FD-9CB2-4158-B4EC-D8E3CC869219}">
      <dgm:prSet phldrT="[Texto]" custT="1"/>
      <dgm:spPr/>
      <dgm:t>
        <a:bodyPr/>
        <a:lstStyle/>
        <a:p>
          <a:pPr algn="just"/>
          <a:r>
            <a:rPr lang="es-CO" sz="1600" i="1" dirty="0">
              <a:solidFill>
                <a:schemeClr val="tx1"/>
              </a:solidFill>
            </a:rPr>
            <a:t>(</a:t>
          </a:r>
          <a:r>
            <a:rPr lang="es-CO" sz="1600" i="1" dirty="0" err="1">
              <a:solidFill>
                <a:schemeClr val="tx1"/>
              </a:solidFill>
            </a:rPr>
            <a:t>iii</a:t>
          </a:r>
          <a:r>
            <a:rPr lang="es-CO" sz="1600" i="1" dirty="0">
              <a:solidFill>
                <a:schemeClr val="tx1"/>
              </a:solidFill>
            </a:rPr>
            <a:t>) Cuando el embarazo sea el resultado de una conducta, debidamente denunciada, constitutiva de acceso carnal o acto sexual sin consentimiento, abusivo o de inseminación artificial o transferencia de óvulo fecundado no consentidas , o de incesto</a:t>
          </a:r>
          <a:r>
            <a:rPr lang="es-CO" sz="1600" dirty="0">
              <a:solidFill>
                <a:schemeClr val="tx1"/>
              </a:solidFill>
            </a:rPr>
            <a:t>”.</a:t>
          </a:r>
        </a:p>
      </dgm:t>
    </dgm:pt>
    <dgm:pt modelId="{615C1AE4-66EF-43CD-B7BC-1CF748B605DA}" type="parTrans" cxnId="{1A5D5CE1-DE28-4157-AF6C-DACE6D11BDA4}">
      <dgm:prSet/>
      <dgm:spPr/>
      <dgm:t>
        <a:bodyPr/>
        <a:lstStyle/>
        <a:p>
          <a:endParaRPr lang="es-CO"/>
        </a:p>
      </dgm:t>
    </dgm:pt>
    <dgm:pt modelId="{3A3A4628-104E-4CD8-9240-32324B5114C1}" type="sibTrans" cxnId="{1A5D5CE1-DE28-4157-AF6C-DACE6D11BDA4}">
      <dgm:prSet/>
      <dgm:spPr/>
      <dgm:t>
        <a:bodyPr/>
        <a:lstStyle/>
        <a:p>
          <a:endParaRPr lang="es-CO"/>
        </a:p>
      </dgm:t>
    </dgm:pt>
    <dgm:pt modelId="{7CE9A286-E892-4ED8-A9C8-44F6C6E91D59}" type="pres">
      <dgm:prSet presAssocID="{348D1079-132C-4473-91D1-B9BEEFCC1B29}" presName="linear" presStyleCnt="0">
        <dgm:presLayoutVars>
          <dgm:dir/>
          <dgm:animLvl val="lvl"/>
          <dgm:resizeHandles val="exact"/>
        </dgm:presLayoutVars>
      </dgm:prSet>
      <dgm:spPr/>
      <dgm:t>
        <a:bodyPr/>
        <a:lstStyle/>
        <a:p>
          <a:endParaRPr lang="es-CO"/>
        </a:p>
      </dgm:t>
    </dgm:pt>
    <dgm:pt modelId="{DCA1E1D4-08BC-44B2-8515-30759282203C}" type="pres">
      <dgm:prSet presAssocID="{778A5A7C-6AEA-4B47-9B8D-94039E8951DA}" presName="parentLin" presStyleCnt="0"/>
      <dgm:spPr/>
    </dgm:pt>
    <dgm:pt modelId="{688642E0-36F3-47F0-9E29-82DE36CD9B25}" type="pres">
      <dgm:prSet presAssocID="{778A5A7C-6AEA-4B47-9B8D-94039E8951DA}" presName="parentLeftMargin" presStyleLbl="node1" presStyleIdx="0" presStyleCnt="3"/>
      <dgm:spPr/>
      <dgm:t>
        <a:bodyPr/>
        <a:lstStyle/>
        <a:p>
          <a:endParaRPr lang="es-CO"/>
        </a:p>
      </dgm:t>
    </dgm:pt>
    <dgm:pt modelId="{FEB30675-AA53-481D-B59B-91FFEECA8EB4}" type="pres">
      <dgm:prSet presAssocID="{778A5A7C-6AEA-4B47-9B8D-94039E8951DA}" presName="parentText" presStyleLbl="node1" presStyleIdx="0" presStyleCnt="3" custScaleX="150037" custLinFactNeighborX="11846" custLinFactNeighborY="9206">
        <dgm:presLayoutVars>
          <dgm:chMax val="0"/>
          <dgm:bulletEnabled val="1"/>
        </dgm:presLayoutVars>
      </dgm:prSet>
      <dgm:spPr/>
      <dgm:t>
        <a:bodyPr/>
        <a:lstStyle/>
        <a:p>
          <a:endParaRPr lang="es-CO"/>
        </a:p>
      </dgm:t>
    </dgm:pt>
    <dgm:pt modelId="{F2D44B3A-1325-4C94-905C-680AF49E5D9E}" type="pres">
      <dgm:prSet presAssocID="{778A5A7C-6AEA-4B47-9B8D-94039E8951DA}" presName="negativeSpace" presStyleCnt="0"/>
      <dgm:spPr/>
    </dgm:pt>
    <dgm:pt modelId="{06B025B9-21DB-4047-8321-B9A036156E05}" type="pres">
      <dgm:prSet presAssocID="{778A5A7C-6AEA-4B47-9B8D-94039E8951DA}" presName="childText" presStyleLbl="conFgAcc1" presStyleIdx="0" presStyleCnt="3">
        <dgm:presLayoutVars>
          <dgm:bulletEnabled val="1"/>
        </dgm:presLayoutVars>
      </dgm:prSet>
      <dgm:spPr/>
    </dgm:pt>
    <dgm:pt modelId="{7AB49D25-6B88-41E6-AA01-B79A0E7F5238}" type="pres">
      <dgm:prSet presAssocID="{7E0EAFC6-4548-4661-AC48-C8FA816F5B6C}" presName="spaceBetweenRectangles" presStyleCnt="0"/>
      <dgm:spPr/>
    </dgm:pt>
    <dgm:pt modelId="{F4DE79AB-8BA0-4073-88DA-C547446CF6DE}" type="pres">
      <dgm:prSet presAssocID="{BEA32D19-3E34-483B-BE63-CC2A8FE4E219}" presName="parentLin" presStyleCnt="0"/>
      <dgm:spPr/>
    </dgm:pt>
    <dgm:pt modelId="{F2F847F8-F939-4D77-9944-A3FA4FBC543A}" type="pres">
      <dgm:prSet presAssocID="{BEA32D19-3E34-483B-BE63-CC2A8FE4E219}" presName="parentLeftMargin" presStyleLbl="node1" presStyleIdx="0" presStyleCnt="3"/>
      <dgm:spPr/>
      <dgm:t>
        <a:bodyPr/>
        <a:lstStyle/>
        <a:p>
          <a:endParaRPr lang="es-CO"/>
        </a:p>
      </dgm:t>
    </dgm:pt>
    <dgm:pt modelId="{79A33410-1B58-4CA1-B569-37CDABC2851E}" type="pres">
      <dgm:prSet presAssocID="{BEA32D19-3E34-483B-BE63-CC2A8FE4E219}" presName="parentText" presStyleLbl="node1" presStyleIdx="1" presStyleCnt="3" custScaleX="142857">
        <dgm:presLayoutVars>
          <dgm:chMax val="0"/>
          <dgm:bulletEnabled val="1"/>
        </dgm:presLayoutVars>
      </dgm:prSet>
      <dgm:spPr/>
      <dgm:t>
        <a:bodyPr/>
        <a:lstStyle/>
        <a:p>
          <a:endParaRPr lang="es-CO"/>
        </a:p>
      </dgm:t>
    </dgm:pt>
    <dgm:pt modelId="{52D10775-BC32-46A9-A9E9-F2DA13E88208}" type="pres">
      <dgm:prSet presAssocID="{BEA32D19-3E34-483B-BE63-CC2A8FE4E219}" presName="negativeSpace" presStyleCnt="0"/>
      <dgm:spPr/>
    </dgm:pt>
    <dgm:pt modelId="{E203468B-CDE4-4602-B071-FEEA57ED8A17}" type="pres">
      <dgm:prSet presAssocID="{BEA32D19-3E34-483B-BE63-CC2A8FE4E219}" presName="childText" presStyleLbl="conFgAcc1" presStyleIdx="1" presStyleCnt="3">
        <dgm:presLayoutVars>
          <dgm:bulletEnabled val="1"/>
        </dgm:presLayoutVars>
      </dgm:prSet>
      <dgm:spPr/>
    </dgm:pt>
    <dgm:pt modelId="{E1C0919F-D48E-4F84-B870-6A32DC100BFD}" type="pres">
      <dgm:prSet presAssocID="{8389D701-EDDE-43B6-9CDC-2C26BE050B91}" presName="spaceBetweenRectangles" presStyleCnt="0"/>
      <dgm:spPr/>
    </dgm:pt>
    <dgm:pt modelId="{E8987FEC-5B91-45D0-BA25-FC97D4299100}" type="pres">
      <dgm:prSet presAssocID="{5E3FA1FD-9CB2-4158-B4EC-D8E3CC869219}" presName="parentLin" presStyleCnt="0"/>
      <dgm:spPr/>
    </dgm:pt>
    <dgm:pt modelId="{F0236DDC-E8A5-4D8F-BC3D-04A968503754}" type="pres">
      <dgm:prSet presAssocID="{5E3FA1FD-9CB2-4158-B4EC-D8E3CC869219}" presName="parentLeftMargin" presStyleLbl="node1" presStyleIdx="1" presStyleCnt="3"/>
      <dgm:spPr/>
      <dgm:t>
        <a:bodyPr/>
        <a:lstStyle/>
        <a:p>
          <a:endParaRPr lang="es-CO"/>
        </a:p>
      </dgm:t>
    </dgm:pt>
    <dgm:pt modelId="{B69000EC-EEAE-4F6D-B6A6-F3B4E993C9C1}" type="pres">
      <dgm:prSet presAssocID="{5E3FA1FD-9CB2-4158-B4EC-D8E3CC869219}" presName="parentText" presStyleLbl="node1" presStyleIdx="2" presStyleCnt="3" custScaleX="142857">
        <dgm:presLayoutVars>
          <dgm:chMax val="0"/>
          <dgm:bulletEnabled val="1"/>
        </dgm:presLayoutVars>
      </dgm:prSet>
      <dgm:spPr/>
      <dgm:t>
        <a:bodyPr/>
        <a:lstStyle/>
        <a:p>
          <a:endParaRPr lang="es-CO"/>
        </a:p>
      </dgm:t>
    </dgm:pt>
    <dgm:pt modelId="{D81B4EED-C811-46D6-83A1-9D3E80E2358D}" type="pres">
      <dgm:prSet presAssocID="{5E3FA1FD-9CB2-4158-B4EC-D8E3CC869219}" presName="negativeSpace" presStyleCnt="0"/>
      <dgm:spPr/>
    </dgm:pt>
    <dgm:pt modelId="{01A811BD-AC30-414E-B355-6A62A627CD9B}" type="pres">
      <dgm:prSet presAssocID="{5E3FA1FD-9CB2-4158-B4EC-D8E3CC869219}" presName="childText" presStyleLbl="conFgAcc1" presStyleIdx="2" presStyleCnt="3">
        <dgm:presLayoutVars>
          <dgm:bulletEnabled val="1"/>
        </dgm:presLayoutVars>
      </dgm:prSet>
      <dgm:spPr/>
    </dgm:pt>
  </dgm:ptLst>
  <dgm:cxnLst>
    <dgm:cxn modelId="{7ABB56D1-84A3-4273-BF79-131D628F0FC8}" type="presOf" srcId="{348D1079-132C-4473-91D1-B9BEEFCC1B29}" destId="{7CE9A286-E892-4ED8-A9C8-44F6C6E91D59}" srcOrd="0" destOrd="0" presId="urn:microsoft.com/office/officeart/2005/8/layout/list1"/>
    <dgm:cxn modelId="{4AE7CCF1-04DF-4534-80F1-419EAC9AEDB7}" type="presOf" srcId="{5E3FA1FD-9CB2-4158-B4EC-D8E3CC869219}" destId="{F0236DDC-E8A5-4D8F-BC3D-04A968503754}" srcOrd="0" destOrd="0" presId="urn:microsoft.com/office/officeart/2005/8/layout/list1"/>
    <dgm:cxn modelId="{1A5D5CE1-DE28-4157-AF6C-DACE6D11BDA4}" srcId="{348D1079-132C-4473-91D1-B9BEEFCC1B29}" destId="{5E3FA1FD-9CB2-4158-B4EC-D8E3CC869219}" srcOrd="2" destOrd="0" parTransId="{615C1AE4-66EF-43CD-B7BC-1CF748B605DA}" sibTransId="{3A3A4628-104E-4CD8-9240-32324B5114C1}"/>
    <dgm:cxn modelId="{E38AA199-BF5F-4EFE-A496-FDA9C96CBC7E}" type="presOf" srcId="{BEA32D19-3E34-483B-BE63-CC2A8FE4E219}" destId="{F2F847F8-F939-4D77-9944-A3FA4FBC543A}" srcOrd="0" destOrd="0" presId="urn:microsoft.com/office/officeart/2005/8/layout/list1"/>
    <dgm:cxn modelId="{9618BCFF-E0A8-4837-90A4-E273D6BC9DD0}" type="presOf" srcId="{5E3FA1FD-9CB2-4158-B4EC-D8E3CC869219}" destId="{B69000EC-EEAE-4F6D-B6A6-F3B4E993C9C1}" srcOrd="1" destOrd="0" presId="urn:microsoft.com/office/officeart/2005/8/layout/list1"/>
    <dgm:cxn modelId="{9F4777AB-E3B0-4FF0-8BEB-4707A84BEF11}" type="presOf" srcId="{778A5A7C-6AEA-4B47-9B8D-94039E8951DA}" destId="{688642E0-36F3-47F0-9E29-82DE36CD9B25}" srcOrd="0" destOrd="0" presId="urn:microsoft.com/office/officeart/2005/8/layout/list1"/>
    <dgm:cxn modelId="{471D8BEB-06B8-40D8-B5D5-FF9FB340499D}" type="presOf" srcId="{778A5A7C-6AEA-4B47-9B8D-94039E8951DA}" destId="{FEB30675-AA53-481D-B59B-91FFEECA8EB4}" srcOrd="1" destOrd="0" presId="urn:microsoft.com/office/officeart/2005/8/layout/list1"/>
    <dgm:cxn modelId="{188D50D4-B1AC-4470-AF19-F440B1F31437}" srcId="{348D1079-132C-4473-91D1-B9BEEFCC1B29}" destId="{BEA32D19-3E34-483B-BE63-CC2A8FE4E219}" srcOrd="1" destOrd="0" parTransId="{46CD643C-F071-4A9F-A2A2-B896278B816A}" sibTransId="{8389D701-EDDE-43B6-9CDC-2C26BE050B91}"/>
    <dgm:cxn modelId="{EBE11E4D-B922-482A-858D-E068A8DB818E}" type="presOf" srcId="{BEA32D19-3E34-483B-BE63-CC2A8FE4E219}" destId="{79A33410-1B58-4CA1-B569-37CDABC2851E}" srcOrd="1" destOrd="0" presId="urn:microsoft.com/office/officeart/2005/8/layout/list1"/>
    <dgm:cxn modelId="{2E0EFE15-E936-48B0-BB68-6F48B39E5A73}" srcId="{348D1079-132C-4473-91D1-B9BEEFCC1B29}" destId="{778A5A7C-6AEA-4B47-9B8D-94039E8951DA}" srcOrd="0" destOrd="0" parTransId="{BB76756C-23E3-4B9F-8E28-974E6F40DB9C}" sibTransId="{7E0EAFC6-4548-4661-AC48-C8FA816F5B6C}"/>
    <dgm:cxn modelId="{3AC29264-2A19-4168-86CA-C456E837C3CB}" type="presParOf" srcId="{7CE9A286-E892-4ED8-A9C8-44F6C6E91D59}" destId="{DCA1E1D4-08BC-44B2-8515-30759282203C}" srcOrd="0" destOrd="0" presId="urn:microsoft.com/office/officeart/2005/8/layout/list1"/>
    <dgm:cxn modelId="{69291867-C51D-417E-BFF1-76CB3ED24438}" type="presParOf" srcId="{DCA1E1D4-08BC-44B2-8515-30759282203C}" destId="{688642E0-36F3-47F0-9E29-82DE36CD9B25}" srcOrd="0" destOrd="0" presId="urn:microsoft.com/office/officeart/2005/8/layout/list1"/>
    <dgm:cxn modelId="{388A4D99-1061-4C7F-8589-FC09055FD1F5}" type="presParOf" srcId="{DCA1E1D4-08BC-44B2-8515-30759282203C}" destId="{FEB30675-AA53-481D-B59B-91FFEECA8EB4}" srcOrd="1" destOrd="0" presId="urn:microsoft.com/office/officeart/2005/8/layout/list1"/>
    <dgm:cxn modelId="{7061F2E5-D0F1-4C1A-82B7-C07803C1030D}" type="presParOf" srcId="{7CE9A286-E892-4ED8-A9C8-44F6C6E91D59}" destId="{F2D44B3A-1325-4C94-905C-680AF49E5D9E}" srcOrd="1" destOrd="0" presId="urn:microsoft.com/office/officeart/2005/8/layout/list1"/>
    <dgm:cxn modelId="{705515EB-0DC9-4D27-B620-3E4826B22196}" type="presParOf" srcId="{7CE9A286-E892-4ED8-A9C8-44F6C6E91D59}" destId="{06B025B9-21DB-4047-8321-B9A036156E05}" srcOrd="2" destOrd="0" presId="urn:microsoft.com/office/officeart/2005/8/layout/list1"/>
    <dgm:cxn modelId="{9E5F9947-C211-4627-A2CC-8A112F4F7F3C}" type="presParOf" srcId="{7CE9A286-E892-4ED8-A9C8-44F6C6E91D59}" destId="{7AB49D25-6B88-41E6-AA01-B79A0E7F5238}" srcOrd="3" destOrd="0" presId="urn:microsoft.com/office/officeart/2005/8/layout/list1"/>
    <dgm:cxn modelId="{23F8A6C0-9070-4C4F-BFB7-A63FAEC29268}" type="presParOf" srcId="{7CE9A286-E892-4ED8-A9C8-44F6C6E91D59}" destId="{F4DE79AB-8BA0-4073-88DA-C547446CF6DE}" srcOrd="4" destOrd="0" presId="urn:microsoft.com/office/officeart/2005/8/layout/list1"/>
    <dgm:cxn modelId="{E3E94BCA-D721-4457-839A-C25135920382}" type="presParOf" srcId="{F4DE79AB-8BA0-4073-88DA-C547446CF6DE}" destId="{F2F847F8-F939-4D77-9944-A3FA4FBC543A}" srcOrd="0" destOrd="0" presId="urn:microsoft.com/office/officeart/2005/8/layout/list1"/>
    <dgm:cxn modelId="{B5240143-6910-462B-9CE2-DA8EE6E43A2A}" type="presParOf" srcId="{F4DE79AB-8BA0-4073-88DA-C547446CF6DE}" destId="{79A33410-1B58-4CA1-B569-37CDABC2851E}" srcOrd="1" destOrd="0" presId="urn:microsoft.com/office/officeart/2005/8/layout/list1"/>
    <dgm:cxn modelId="{42C126AB-35B8-445C-900A-0772BB6E3ABF}" type="presParOf" srcId="{7CE9A286-E892-4ED8-A9C8-44F6C6E91D59}" destId="{52D10775-BC32-46A9-A9E9-F2DA13E88208}" srcOrd="5" destOrd="0" presId="urn:microsoft.com/office/officeart/2005/8/layout/list1"/>
    <dgm:cxn modelId="{1AF229DA-28A5-40AB-B8FD-5E1EDAD38A4D}" type="presParOf" srcId="{7CE9A286-E892-4ED8-A9C8-44F6C6E91D59}" destId="{E203468B-CDE4-4602-B071-FEEA57ED8A17}" srcOrd="6" destOrd="0" presId="urn:microsoft.com/office/officeart/2005/8/layout/list1"/>
    <dgm:cxn modelId="{595643D1-562D-4DB4-B269-CA32107E8A16}" type="presParOf" srcId="{7CE9A286-E892-4ED8-A9C8-44F6C6E91D59}" destId="{E1C0919F-D48E-4F84-B870-6A32DC100BFD}" srcOrd="7" destOrd="0" presId="urn:microsoft.com/office/officeart/2005/8/layout/list1"/>
    <dgm:cxn modelId="{0367FA7F-D9A5-4FA3-93C8-463E92616FC9}" type="presParOf" srcId="{7CE9A286-E892-4ED8-A9C8-44F6C6E91D59}" destId="{E8987FEC-5B91-45D0-BA25-FC97D4299100}" srcOrd="8" destOrd="0" presId="urn:microsoft.com/office/officeart/2005/8/layout/list1"/>
    <dgm:cxn modelId="{391C1965-5AE4-44DC-96D4-869B6CE1113D}" type="presParOf" srcId="{E8987FEC-5B91-45D0-BA25-FC97D4299100}" destId="{F0236DDC-E8A5-4D8F-BC3D-04A968503754}" srcOrd="0" destOrd="0" presId="urn:microsoft.com/office/officeart/2005/8/layout/list1"/>
    <dgm:cxn modelId="{1AC70909-91A6-49B0-AE73-AA21FBDA8D30}" type="presParOf" srcId="{E8987FEC-5B91-45D0-BA25-FC97D4299100}" destId="{B69000EC-EEAE-4F6D-B6A6-F3B4E993C9C1}" srcOrd="1" destOrd="0" presId="urn:microsoft.com/office/officeart/2005/8/layout/list1"/>
    <dgm:cxn modelId="{B64C911A-5910-41BC-89CA-B857C18AEF2F}" type="presParOf" srcId="{7CE9A286-E892-4ED8-A9C8-44F6C6E91D59}" destId="{D81B4EED-C811-46D6-83A1-9D3E80E2358D}" srcOrd="9" destOrd="0" presId="urn:microsoft.com/office/officeart/2005/8/layout/list1"/>
    <dgm:cxn modelId="{E769B958-745F-4A5C-BB77-656B46113BF4}" type="presParOf" srcId="{7CE9A286-E892-4ED8-A9C8-44F6C6E91D59}" destId="{01A811BD-AC30-414E-B355-6A62A627CD9B}" srcOrd="10"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7A38D2-B095-4F58-B882-DD1088BAD12C}" type="datetimeFigureOut">
              <a:rPr lang="es-CO" smtClean="0"/>
              <a:pPr/>
              <a:t>31/08/2023</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DB293C-6C12-4A11-A7AE-30DEF3E5782C}" type="slidenum">
              <a:rPr lang="es-CO" smtClean="0"/>
              <a:pPr/>
              <a:t>‹Nº›</a:t>
            </a:fld>
            <a:endParaRPr lang="es-CO"/>
          </a:p>
        </p:txBody>
      </p:sp>
    </p:spTree>
    <p:extLst>
      <p:ext uri="{BB962C8B-B14F-4D97-AF65-F5344CB8AC3E}">
        <p14:creationId xmlns:p14="http://schemas.microsoft.com/office/powerpoint/2010/main" val="1388562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9FE356E6-3683-4D2D-9B2D-6022D8867A8A}" type="slidenum">
              <a:rPr lang="es-CO" smtClean="0"/>
              <a:t>8</a:t>
            </a:fld>
            <a:endParaRPr lang="es-CO"/>
          </a:p>
        </p:txBody>
      </p:sp>
    </p:spTree>
    <p:extLst>
      <p:ext uri="{BB962C8B-B14F-4D97-AF65-F5344CB8AC3E}">
        <p14:creationId xmlns:p14="http://schemas.microsoft.com/office/powerpoint/2010/main" val="2248291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a:defRPr/>
            </a:pPr>
            <a:fld id="{03CE2D5F-404B-4328-BF5F-D36534136351}" type="datetimeFigureOut">
              <a:rPr lang="es-ES_tradnl" smtClean="0"/>
              <a:pPr>
                <a:defRPr/>
              </a:pPr>
              <a:t>31/08/2023</a:t>
            </a:fld>
            <a:endParaRPr lang="es-ES_tradnl" dirty="0"/>
          </a:p>
        </p:txBody>
      </p:sp>
      <p:sp>
        <p:nvSpPr>
          <p:cNvPr id="5" name="Footer Placeholder 4"/>
          <p:cNvSpPr>
            <a:spLocks noGrp="1"/>
          </p:cNvSpPr>
          <p:nvPr>
            <p:ph type="ftr" sz="quarter" idx="11"/>
          </p:nvPr>
        </p:nvSpPr>
        <p:spPr/>
        <p:txBody>
          <a:bodyPr/>
          <a:lstStyle/>
          <a:p>
            <a:pPr>
              <a:defRPr/>
            </a:pPr>
            <a:endParaRPr lang="es-ES_tradnl" dirty="0"/>
          </a:p>
        </p:txBody>
      </p:sp>
      <p:sp>
        <p:nvSpPr>
          <p:cNvPr id="6" name="Slide Number Placeholder 5"/>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2976389980"/>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A11892-DD81-4E05-A40F-D48186A2F178}" type="datetime1">
              <a:rPr lang="en-US" smtClean="0"/>
              <a:t>8/31/2023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2460844682"/>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defRPr/>
            </a:pPr>
            <a:fld id="{03CE2D5F-404B-4328-BF5F-D36534136351}" type="datetimeFigureOut">
              <a:rPr lang="es-ES_tradnl" smtClean="0"/>
              <a:pPr>
                <a:defRPr/>
              </a:pPr>
              <a:t>31/08/2023</a:t>
            </a:fld>
            <a:endParaRPr lang="es-ES_tradnl" dirty="0"/>
          </a:p>
        </p:txBody>
      </p:sp>
      <p:sp>
        <p:nvSpPr>
          <p:cNvPr id="5" name="Footer Placeholder 4"/>
          <p:cNvSpPr>
            <a:spLocks noGrp="1"/>
          </p:cNvSpPr>
          <p:nvPr>
            <p:ph type="ftr" sz="quarter" idx="11"/>
          </p:nvPr>
        </p:nvSpPr>
        <p:spPr/>
        <p:txBody>
          <a:bodyPr/>
          <a:lstStyle/>
          <a:p>
            <a:pPr>
              <a:defRPr/>
            </a:pPr>
            <a:endParaRPr lang="es-ES_tradnl" dirty="0"/>
          </a:p>
        </p:txBody>
      </p:sp>
      <p:sp>
        <p:nvSpPr>
          <p:cNvPr id="6" name="Slide Number Placeholder 5"/>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300401657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2427FA3-37FA-47FF-8D7C-AB5CDBBB0C8E}" type="datetime1">
              <a:rPr lang="en-US" smtClean="0"/>
              <a:t>8/31/2023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2797049264"/>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defRPr/>
            </a:pPr>
            <a:fld id="{03CE2D5F-404B-4328-BF5F-D36534136351}" type="datetimeFigureOut">
              <a:rPr lang="es-ES_tradnl" smtClean="0"/>
              <a:pPr>
                <a:defRPr/>
              </a:pPr>
              <a:t>31/08/2023</a:t>
            </a:fld>
            <a:endParaRPr lang="es-ES_tradnl" dirty="0"/>
          </a:p>
        </p:txBody>
      </p:sp>
      <p:sp>
        <p:nvSpPr>
          <p:cNvPr id="8" name="Footer Placeholder 7"/>
          <p:cNvSpPr>
            <a:spLocks noGrp="1"/>
          </p:cNvSpPr>
          <p:nvPr>
            <p:ph type="ftr" sz="quarter" idx="11"/>
          </p:nvPr>
        </p:nvSpPr>
        <p:spPr/>
        <p:txBody>
          <a:bodyPr/>
          <a:lstStyle/>
          <a:p>
            <a:pPr>
              <a:defRPr/>
            </a:pPr>
            <a:endParaRPr lang="es-ES_tradnl" dirty="0"/>
          </a:p>
        </p:txBody>
      </p:sp>
      <p:sp>
        <p:nvSpPr>
          <p:cNvPr id="9" name="Slide Number Placeholder 8"/>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102883970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defRPr/>
            </a:pPr>
            <a:fld id="{03CE2D5F-404B-4328-BF5F-D36534136351}" type="datetimeFigureOut">
              <a:rPr lang="es-ES_tradnl" smtClean="0"/>
              <a:pPr>
                <a:defRPr/>
              </a:pPr>
              <a:t>31/08/2023</a:t>
            </a:fld>
            <a:endParaRPr lang="es-ES_tradnl" dirty="0"/>
          </a:p>
        </p:txBody>
      </p:sp>
      <p:sp>
        <p:nvSpPr>
          <p:cNvPr id="4" name="Footer Placeholder 3"/>
          <p:cNvSpPr>
            <a:spLocks noGrp="1"/>
          </p:cNvSpPr>
          <p:nvPr>
            <p:ph type="ftr" sz="quarter" idx="11"/>
          </p:nvPr>
        </p:nvSpPr>
        <p:spPr/>
        <p:txBody>
          <a:bodyPr/>
          <a:lstStyle/>
          <a:p>
            <a:pPr>
              <a:defRPr/>
            </a:pPr>
            <a:endParaRPr lang="es-ES_tradnl" dirty="0"/>
          </a:p>
        </p:txBody>
      </p:sp>
      <p:sp>
        <p:nvSpPr>
          <p:cNvPr id="5" name="Slide Number Placeholder 4"/>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892089569"/>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FDA28B-C02A-42BB-A2E9-C0A6835A53E1}" type="datetime1">
              <a:rPr lang="en-US" smtClean="0"/>
              <a:t>8/31/2023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887881234"/>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fld id="{03CE2D5F-404B-4328-BF5F-D36534136351}" type="datetimeFigureOut">
              <a:rPr lang="es-ES_tradnl" smtClean="0"/>
              <a:pPr>
                <a:defRPr/>
              </a:pPr>
              <a:t>31/08/2023</a:t>
            </a:fld>
            <a:endParaRPr lang="es-ES_tradnl" dirty="0"/>
          </a:p>
        </p:txBody>
      </p:sp>
      <p:sp>
        <p:nvSpPr>
          <p:cNvPr id="6" name="Footer Placeholder 5"/>
          <p:cNvSpPr>
            <a:spLocks noGrp="1"/>
          </p:cNvSpPr>
          <p:nvPr>
            <p:ph type="ftr" sz="quarter" idx="11"/>
          </p:nvPr>
        </p:nvSpPr>
        <p:spPr/>
        <p:txBody>
          <a:bodyPr/>
          <a:lstStyle/>
          <a:p>
            <a:pPr>
              <a:defRPr/>
            </a:pPr>
            <a:endParaRPr lang="es-ES_tradnl" dirty="0"/>
          </a:p>
        </p:txBody>
      </p:sp>
      <p:sp>
        <p:nvSpPr>
          <p:cNvPr id="7" name="Slide Number Placeholder 6"/>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3738585273"/>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fld id="{03CE2D5F-404B-4328-BF5F-D36534136351}" type="datetimeFigureOut">
              <a:rPr lang="es-ES_tradnl" smtClean="0"/>
              <a:pPr>
                <a:defRPr/>
              </a:pPr>
              <a:t>31/08/2023</a:t>
            </a:fld>
            <a:endParaRPr lang="es-ES_tradnl" dirty="0"/>
          </a:p>
        </p:txBody>
      </p:sp>
      <p:sp>
        <p:nvSpPr>
          <p:cNvPr id="6" name="Footer Placeholder 5"/>
          <p:cNvSpPr>
            <a:spLocks noGrp="1"/>
          </p:cNvSpPr>
          <p:nvPr>
            <p:ph type="ftr" sz="quarter" idx="11"/>
          </p:nvPr>
        </p:nvSpPr>
        <p:spPr/>
        <p:txBody>
          <a:bodyPr/>
          <a:lstStyle/>
          <a:p>
            <a:pPr>
              <a:defRPr/>
            </a:pPr>
            <a:endParaRPr lang="es-ES_tradnl" dirty="0"/>
          </a:p>
        </p:txBody>
      </p:sp>
      <p:sp>
        <p:nvSpPr>
          <p:cNvPr id="7" name="Slide Number Placeholder 6"/>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3368063060"/>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03CE2D5F-404B-4328-BF5F-D36534136351}" type="datetimeFigureOut">
              <a:rPr lang="es-ES_tradnl" smtClean="0"/>
              <a:pPr>
                <a:defRPr/>
              </a:pPr>
              <a:t>31/08/2023</a:t>
            </a:fld>
            <a:endParaRPr lang="es-ES_tradnl" dirty="0"/>
          </a:p>
        </p:txBody>
      </p:sp>
      <p:sp>
        <p:nvSpPr>
          <p:cNvPr id="5" name="Footer Placeholder 4"/>
          <p:cNvSpPr>
            <a:spLocks noGrp="1"/>
          </p:cNvSpPr>
          <p:nvPr>
            <p:ph type="ftr" sz="quarter" idx="11"/>
          </p:nvPr>
        </p:nvSpPr>
        <p:spPr/>
        <p:txBody>
          <a:bodyPr/>
          <a:lstStyle/>
          <a:p>
            <a:pPr>
              <a:defRPr/>
            </a:pPr>
            <a:endParaRPr lang="es-ES_tradnl" dirty="0"/>
          </a:p>
        </p:txBody>
      </p:sp>
      <p:sp>
        <p:nvSpPr>
          <p:cNvPr id="6" name="Slide Number Placeholder 5"/>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3952042388"/>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03CE2D5F-404B-4328-BF5F-D36534136351}" type="datetimeFigureOut">
              <a:rPr lang="es-ES_tradnl" smtClean="0"/>
              <a:pPr>
                <a:defRPr/>
              </a:pPr>
              <a:t>31/08/2023</a:t>
            </a:fld>
            <a:endParaRPr lang="es-ES_tradnl" dirty="0"/>
          </a:p>
        </p:txBody>
      </p:sp>
      <p:sp>
        <p:nvSpPr>
          <p:cNvPr id="5" name="Footer Placeholder 4"/>
          <p:cNvSpPr>
            <a:spLocks noGrp="1"/>
          </p:cNvSpPr>
          <p:nvPr>
            <p:ph type="ftr" sz="quarter" idx="11"/>
          </p:nvPr>
        </p:nvSpPr>
        <p:spPr/>
        <p:txBody>
          <a:bodyPr/>
          <a:lstStyle/>
          <a:p>
            <a:pPr>
              <a:defRPr/>
            </a:pPr>
            <a:endParaRPr lang="es-ES_tradnl" dirty="0"/>
          </a:p>
        </p:txBody>
      </p:sp>
      <p:sp>
        <p:nvSpPr>
          <p:cNvPr id="6" name="Slide Number Placeholder 5"/>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3995266529"/>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eño personalizado">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03CE2D5F-404B-4328-BF5F-D36534136351}" type="datetimeFigureOut">
              <a:rPr lang="es-ES_tradnl" smtClean="0"/>
              <a:pPr>
                <a:defRPr/>
              </a:pPr>
              <a:t>31/08/2023</a:t>
            </a:fld>
            <a:endParaRPr lang="es-ES_tradnl"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s-ES_tradnl"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304904943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694" r:id="rId12"/>
  </p:sldLayoutIdLst>
  <p:transition spd="slow">
    <p:push dir="u"/>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0.pn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9.png"/><Relationship Id="rId9" Type="http://schemas.microsoft.com/office/2007/relationships/diagramDrawing" Target="../diagrams/drawing1.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guttmacher.org/about/staff/ann-biddlecom" TargetMode="External"/><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 xmlns:a16="http://schemas.microsoft.com/office/drawing/2014/main" id="{DA9C06F2-4387-42BC-A699-CFC523520C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3521" y="2661804"/>
            <a:ext cx="2278925" cy="1131680"/>
          </a:xfrm>
          <a:prstGeom prst="rect">
            <a:avLst/>
          </a:prstGeom>
        </p:spPr>
      </p:pic>
      <p:pic>
        <p:nvPicPr>
          <p:cNvPr id="3" name="Imagen 2">
            <a:extLst>
              <a:ext uri="{FF2B5EF4-FFF2-40B4-BE49-F238E27FC236}">
                <a16:creationId xmlns="" xmlns:a16="http://schemas.microsoft.com/office/drawing/2014/main" id="{A83D7C17-B175-4D88-99E7-C78FF61913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857250"/>
            <a:ext cx="9144001" cy="5143500"/>
          </a:xfrm>
          <a:prstGeom prst="rect">
            <a:avLst/>
          </a:prstGeom>
        </p:spPr>
      </p:pic>
    </p:spTree>
    <p:extLst>
      <p:ext uri="{BB962C8B-B14F-4D97-AF65-F5344CB8AC3E}">
        <p14:creationId xmlns:p14="http://schemas.microsoft.com/office/powerpoint/2010/main" val="533025962"/>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A4814BD5-C8F8-406A-9504-67B301AB67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069"/>
            <a:ext cx="9144000" cy="5143500"/>
          </a:xfrm>
          <a:prstGeom prst="rect">
            <a:avLst/>
          </a:prstGeom>
        </p:spPr>
      </p:pic>
      <p:sp>
        <p:nvSpPr>
          <p:cNvPr id="4" name="6 Título">
            <a:extLst>
              <a:ext uri="{FF2B5EF4-FFF2-40B4-BE49-F238E27FC236}">
                <a16:creationId xmlns="" xmlns:a16="http://schemas.microsoft.com/office/drawing/2014/main" id="{E30241D5-1CAA-42B3-94EF-66FCF3F252B4}"/>
              </a:ext>
            </a:extLst>
          </p:cNvPr>
          <p:cNvSpPr>
            <a:spLocks noGrp="1"/>
          </p:cNvSpPr>
          <p:nvPr>
            <p:ph type="ctrTitle"/>
          </p:nvPr>
        </p:nvSpPr>
        <p:spPr>
          <a:xfrm>
            <a:off x="1657350" y="2354595"/>
            <a:ext cx="5829300" cy="1790469"/>
          </a:xfrm>
        </p:spPr>
        <p:txBody>
          <a:bodyPr>
            <a:normAutofit/>
          </a:bodyPr>
          <a:lstStyle/>
          <a:p>
            <a:r>
              <a:rPr lang="es-CO" sz="2000" b="1" dirty="0">
                <a:solidFill>
                  <a:srgbClr val="660066"/>
                </a:solidFill>
              </a:rPr>
              <a:t>INTERRUPCIÓN VOLUNTARIA DEL EMBARAZO – </a:t>
            </a:r>
            <a:r>
              <a:rPr lang="es-CO" sz="2000" b="1" dirty="0" err="1">
                <a:solidFill>
                  <a:srgbClr val="660066"/>
                </a:solidFill>
              </a:rPr>
              <a:t>IVE</a:t>
            </a:r>
            <a:endParaRPr lang="es-CO" sz="2000" b="1" dirty="0">
              <a:solidFill>
                <a:srgbClr val="660066"/>
              </a:solidFill>
            </a:endParaRPr>
          </a:p>
        </p:txBody>
      </p:sp>
      <p:sp>
        <p:nvSpPr>
          <p:cNvPr id="6" name="3 Título">
            <a:extLst>
              <a:ext uri="{FF2B5EF4-FFF2-40B4-BE49-F238E27FC236}">
                <a16:creationId xmlns="" xmlns:a16="http://schemas.microsoft.com/office/drawing/2014/main" id="{48EA6D6A-74BE-4EF4-A5FE-FA99D7B2E2F6}"/>
              </a:ext>
            </a:extLst>
          </p:cNvPr>
          <p:cNvSpPr txBox="1">
            <a:spLocks/>
          </p:cNvSpPr>
          <p:nvPr/>
        </p:nvSpPr>
        <p:spPr bwMode="auto">
          <a:xfrm>
            <a:off x="2386013" y="4344706"/>
            <a:ext cx="4371975" cy="283072"/>
          </a:xfrm>
          <a:prstGeom prst="rect">
            <a:avLst/>
          </a:prstGeom>
          <a:noFill/>
          <a:ln w="9525">
            <a:noFill/>
            <a:miter lim="800000"/>
            <a:headEnd/>
            <a:tailEnd/>
          </a:ln>
        </p:spPr>
        <p:txBody>
          <a:bodyPr anchor="ctr">
            <a:normAutofit fontScale="97500"/>
          </a:bodyPr>
          <a:lstStyle/>
          <a:p>
            <a:pPr algn="ctr">
              <a:defRPr/>
            </a:pPr>
            <a:r>
              <a:rPr lang="es-MX" sz="1125" b="1" dirty="0" err="1">
                <a:solidFill>
                  <a:schemeClr val="bg1"/>
                </a:solidFill>
                <a:latin typeface="Arial" panose="020B0604020202020204" pitchFamily="34" charset="0"/>
                <a:ea typeface="+mj-ea"/>
                <a:cs typeface="Arial" panose="020B0604020202020204" pitchFamily="34" charset="0"/>
              </a:rPr>
              <a:t>Nathaly</a:t>
            </a:r>
            <a:r>
              <a:rPr lang="es-MX" sz="1125" b="1" dirty="0">
                <a:solidFill>
                  <a:schemeClr val="bg1"/>
                </a:solidFill>
                <a:latin typeface="Arial" panose="020B0604020202020204" pitchFamily="34" charset="0"/>
                <a:ea typeface="+mj-ea"/>
                <a:cs typeface="Arial" panose="020B0604020202020204" pitchFamily="34" charset="0"/>
              </a:rPr>
              <a:t> Cabrera </a:t>
            </a:r>
            <a:endParaRPr lang="es-CO" sz="1575" dirty="0">
              <a:solidFill>
                <a:schemeClr val="bg1"/>
              </a:solidFill>
              <a:latin typeface="Arial" panose="020B0604020202020204" pitchFamily="34" charset="0"/>
              <a:ea typeface="+mj-ea"/>
              <a:cs typeface="Arial" panose="020B0604020202020204" pitchFamily="34" charset="0"/>
            </a:endParaRPr>
          </a:p>
        </p:txBody>
      </p:sp>
      <p:sp>
        <p:nvSpPr>
          <p:cNvPr id="8" name="4 Subtítulo">
            <a:extLst>
              <a:ext uri="{FF2B5EF4-FFF2-40B4-BE49-F238E27FC236}">
                <a16:creationId xmlns="" xmlns:a16="http://schemas.microsoft.com/office/drawing/2014/main" id="{C9657E82-5419-4C22-889F-9D0EFAF8C2EE}"/>
              </a:ext>
            </a:extLst>
          </p:cNvPr>
          <p:cNvSpPr txBox="1">
            <a:spLocks/>
          </p:cNvSpPr>
          <p:nvPr/>
        </p:nvSpPr>
        <p:spPr bwMode="auto">
          <a:xfrm>
            <a:off x="2835775" y="4624717"/>
            <a:ext cx="3600450" cy="202704"/>
          </a:xfrm>
          <a:prstGeom prst="rect">
            <a:avLst/>
          </a:prstGeom>
          <a:noFill/>
          <a:ln w="9525">
            <a:noFill/>
            <a:miter lim="800000"/>
            <a:headEnd/>
            <a:tailEnd/>
          </a:ln>
        </p:spPr>
        <p:txBody>
          <a:bodyPr/>
          <a:lstStyle/>
          <a:p>
            <a:pPr algn="ctr">
              <a:spcBef>
                <a:spcPct val="20000"/>
              </a:spcBef>
              <a:buFont typeface="Arial" pitchFamily="34" charset="0"/>
              <a:buNone/>
            </a:pPr>
            <a:r>
              <a:rPr lang="es-CO" sz="900" dirty="0">
                <a:solidFill>
                  <a:schemeClr val="bg1"/>
                </a:solidFill>
                <a:latin typeface="Arial" panose="020B0604020202020204" pitchFamily="34" charset="0"/>
                <a:cs typeface="Arial" panose="020B0604020202020204" pitchFamily="34" charset="0"/>
              </a:rPr>
              <a:t>Líder de salud publica </a:t>
            </a:r>
          </a:p>
        </p:txBody>
      </p:sp>
    </p:spTree>
    <p:extLst>
      <p:ext uri="{BB962C8B-B14F-4D97-AF65-F5344CB8AC3E}">
        <p14:creationId xmlns:p14="http://schemas.microsoft.com/office/powerpoint/2010/main" val="165077205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E2FB7BB-E153-460E-8852-C09A6BBE89D8}"/>
              </a:ext>
            </a:extLst>
          </p:cNvPr>
          <p:cNvSpPr>
            <a:spLocks noGrp="1"/>
          </p:cNvSpPr>
          <p:nvPr>
            <p:ph type="title"/>
          </p:nvPr>
        </p:nvSpPr>
        <p:spPr/>
        <p:txBody>
          <a:bodyPr/>
          <a:lstStyle/>
          <a:p>
            <a:pPr algn="ctr"/>
            <a:r>
              <a:rPr lang="es-CO" dirty="0"/>
              <a:t>Resolución 3280 de 2018/Lineamiento</a:t>
            </a:r>
          </a:p>
        </p:txBody>
      </p:sp>
      <p:pic>
        <p:nvPicPr>
          <p:cNvPr id="7" name="Marcador de contenido 6">
            <a:extLst>
              <a:ext uri="{FF2B5EF4-FFF2-40B4-BE49-F238E27FC236}">
                <a16:creationId xmlns:a16="http://schemas.microsoft.com/office/drawing/2014/main" xmlns="" id="{0A361829-91CF-4E16-82B7-8519EFACAA2C}"/>
              </a:ext>
            </a:extLst>
          </p:cNvPr>
          <p:cNvPicPr>
            <a:picLocks noGrp="1" noChangeAspect="1"/>
          </p:cNvPicPr>
          <p:nvPr>
            <p:ph idx="1"/>
          </p:nvPr>
        </p:nvPicPr>
        <p:blipFill>
          <a:blip r:embed="rId2"/>
          <a:stretch>
            <a:fillRect/>
          </a:stretch>
        </p:blipFill>
        <p:spPr>
          <a:xfrm>
            <a:off x="4986339" y="2015331"/>
            <a:ext cx="3743324" cy="3714749"/>
          </a:xfrm>
        </p:spPr>
      </p:pic>
      <p:pic>
        <p:nvPicPr>
          <p:cNvPr id="5" name="Imagen 4">
            <a:extLst>
              <a:ext uri="{FF2B5EF4-FFF2-40B4-BE49-F238E27FC236}">
                <a16:creationId xmlns:a16="http://schemas.microsoft.com/office/drawing/2014/main" xmlns="" id="{1E4F48A9-CD9E-4ED5-8DBC-313D59BCDF2C}"/>
              </a:ext>
            </a:extLst>
          </p:cNvPr>
          <p:cNvPicPr>
            <a:picLocks noChangeAspect="1"/>
          </p:cNvPicPr>
          <p:nvPr/>
        </p:nvPicPr>
        <p:blipFill>
          <a:blip r:embed="rId3"/>
          <a:stretch>
            <a:fillRect/>
          </a:stretch>
        </p:blipFill>
        <p:spPr>
          <a:xfrm>
            <a:off x="142876" y="1528762"/>
            <a:ext cx="4714876" cy="4201318"/>
          </a:xfrm>
          <a:prstGeom prst="rect">
            <a:avLst/>
          </a:prstGeom>
        </p:spPr>
      </p:pic>
    </p:spTree>
    <p:extLst>
      <p:ext uri="{BB962C8B-B14F-4D97-AF65-F5344CB8AC3E}">
        <p14:creationId xmlns:p14="http://schemas.microsoft.com/office/powerpoint/2010/main" val="1884025952"/>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67200" y="513385"/>
            <a:ext cx="4717774" cy="3800198"/>
          </a:xfrm>
        </p:spPr>
        <p:txBody>
          <a:bodyPr>
            <a:noAutofit/>
          </a:bodyPr>
          <a:lstStyle/>
          <a:p>
            <a:pPr algn="ctr"/>
            <a:r>
              <a:rPr lang="es-CO" sz="4800" b="1" dirty="0">
                <a:solidFill>
                  <a:schemeClr val="accent1"/>
                </a:solidFill>
                <a:latin typeface="Aharoni" panose="02010803020104030203" pitchFamily="2" charset="-79"/>
                <a:cs typeface="Aharoni" panose="02010803020104030203" pitchFamily="2" charset="-79"/>
              </a:rPr>
              <a:t>INTERRUPCIÓN VOLUNTARIA DEL EMBARAZO</a:t>
            </a:r>
            <a:endParaRPr lang="es-CO" sz="4400" dirty="0"/>
          </a:p>
        </p:txBody>
      </p:sp>
      <p:pic>
        <p:nvPicPr>
          <p:cNvPr id="4" name="Picture 2" descr="Resultado de imagen para imagenes de atencion preconcepcio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0714" y="4078356"/>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xmlns="" id="{417C127A-D05D-4BD7-8C9C-23719D96C437}"/>
              </a:ext>
            </a:extLst>
          </p:cNvPr>
          <p:cNvPicPr>
            <a:picLocks noChangeAspect="1"/>
          </p:cNvPicPr>
          <p:nvPr/>
        </p:nvPicPr>
        <p:blipFill rotWithShape="1">
          <a:blip r:embed="rId3"/>
          <a:srcRect r="25901"/>
          <a:stretch/>
        </p:blipFill>
        <p:spPr>
          <a:xfrm>
            <a:off x="159026" y="438870"/>
            <a:ext cx="3573717" cy="5706962"/>
          </a:xfrm>
          <a:prstGeom prst="rect">
            <a:avLst/>
          </a:prstGeom>
          <a:ln>
            <a:noFill/>
          </a:ln>
          <a:effectLst>
            <a:softEdge rad="112500"/>
          </a:effectLst>
        </p:spPr>
      </p:pic>
    </p:spTree>
    <p:extLst>
      <p:ext uri="{BB962C8B-B14F-4D97-AF65-F5344CB8AC3E}">
        <p14:creationId xmlns:p14="http://schemas.microsoft.com/office/powerpoint/2010/main" val="281588267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12357E7B-EB36-4E40-B9D1-E9592BF44CC4}"/>
              </a:ext>
            </a:extLst>
          </p:cNvPr>
          <p:cNvPicPr>
            <a:picLocks noChangeAspect="1"/>
          </p:cNvPicPr>
          <p:nvPr/>
        </p:nvPicPr>
        <p:blipFill rotWithShape="1">
          <a:blip r:embed="rId2"/>
          <a:srcRect l="16377" t="15266" r="25362" b="5856"/>
          <a:stretch/>
        </p:blipFill>
        <p:spPr>
          <a:xfrm>
            <a:off x="1082262" y="432773"/>
            <a:ext cx="7213598" cy="5490949"/>
          </a:xfrm>
          <a:prstGeom prst="rect">
            <a:avLst/>
          </a:prstGeom>
        </p:spPr>
      </p:pic>
    </p:spTree>
    <p:extLst>
      <p:ext uri="{BB962C8B-B14F-4D97-AF65-F5344CB8AC3E}">
        <p14:creationId xmlns:p14="http://schemas.microsoft.com/office/powerpoint/2010/main" val="17513477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2247" y="570431"/>
            <a:ext cx="7405492" cy="379431"/>
          </a:xfrm>
          <a:prstGeom prst="rect">
            <a:avLst/>
          </a:prstGeom>
        </p:spPr>
        <p:txBody>
          <a:bodyPr vert="horz" wrap="square" lIns="0" tIns="10001" rIns="0" bIns="0" rtlCol="0" anchor="ctr">
            <a:spAutoFit/>
          </a:bodyPr>
          <a:lstStyle/>
          <a:p>
            <a:pPr marL="9525">
              <a:lnSpc>
                <a:spcPct val="100000"/>
              </a:lnSpc>
              <a:spcBef>
                <a:spcPts val="79"/>
              </a:spcBef>
            </a:pPr>
            <a:r>
              <a:rPr sz="2400" b="1" spc="-4" dirty="0">
                <a:solidFill>
                  <a:srgbClr val="00B0F0"/>
                </a:solidFill>
                <a:latin typeface="+mn-lt"/>
              </a:rPr>
              <a:t>Sentencias </a:t>
            </a:r>
            <a:r>
              <a:rPr sz="2400" b="1" dirty="0">
                <a:solidFill>
                  <a:srgbClr val="00B0F0"/>
                </a:solidFill>
                <a:latin typeface="+mn-lt"/>
              </a:rPr>
              <a:t>emitidas </a:t>
            </a:r>
            <a:r>
              <a:rPr sz="2400" b="1" spc="4" dirty="0">
                <a:solidFill>
                  <a:srgbClr val="00B0F0"/>
                </a:solidFill>
                <a:latin typeface="+mn-lt"/>
              </a:rPr>
              <a:t>por la </a:t>
            </a:r>
            <a:r>
              <a:rPr sz="2400" b="1" dirty="0">
                <a:solidFill>
                  <a:srgbClr val="00B0F0"/>
                </a:solidFill>
                <a:latin typeface="+mn-lt"/>
              </a:rPr>
              <a:t>Corte</a:t>
            </a:r>
            <a:r>
              <a:rPr sz="2400" b="1" spc="-98" dirty="0">
                <a:solidFill>
                  <a:srgbClr val="00B0F0"/>
                </a:solidFill>
                <a:latin typeface="+mn-lt"/>
              </a:rPr>
              <a:t> </a:t>
            </a:r>
            <a:r>
              <a:rPr sz="2400" b="1" spc="-4" dirty="0">
                <a:solidFill>
                  <a:srgbClr val="00B0F0"/>
                </a:solidFill>
                <a:latin typeface="+mn-lt"/>
              </a:rPr>
              <a:t>Constitucional</a:t>
            </a:r>
            <a:endParaRPr sz="2400" b="1" dirty="0">
              <a:solidFill>
                <a:srgbClr val="00B0F0"/>
              </a:solidFill>
              <a:latin typeface="+mn-lt"/>
            </a:endParaRPr>
          </a:p>
        </p:txBody>
      </p:sp>
      <p:sp>
        <p:nvSpPr>
          <p:cNvPr id="4" name="object 4"/>
          <p:cNvSpPr/>
          <p:nvPr/>
        </p:nvSpPr>
        <p:spPr>
          <a:xfrm>
            <a:off x="4828032" y="1497329"/>
            <a:ext cx="1374458" cy="3537014"/>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3218115" y="1762112"/>
            <a:ext cx="4706685" cy="4684870"/>
          </a:xfrm>
          <a:custGeom>
            <a:avLst/>
            <a:gdLst/>
            <a:ahLst/>
            <a:cxnLst/>
            <a:rect l="l" t="t" r="r" b="b"/>
            <a:pathLst>
              <a:path w="5760720" h="4584700">
                <a:moveTo>
                  <a:pt x="3197685" y="4572000"/>
                </a:moveTo>
                <a:lnTo>
                  <a:pt x="2563034" y="4572000"/>
                </a:lnTo>
                <a:lnTo>
                  <a:pt x="2615274" y="4584700"/>
                </a:lnTo>
                <a:lnTo>
                  <a:pt x="3145445" y="4584700"/>
                </a:lnTo>
                <a:lnTo>
                  <a:pt x="3197685" y="4572000"/>
                </a:lnTo>
                <a:close/>
              </a:path>
              <a:path w="5760720" h="4584700">
                <a:moveTo>
                  <a:pt x="3352699" y="4559300"/>
                </a:moveTo>
                <a:lnTo>
                  <a:pt x="2408020" y="4559300"/>
                </a:lnTo>
                <a:lnTo>
                  <a:pt x="2459399" y="4572000"/>
                </a:lnTo>
                <a:lnTo>
                  <a:pt x="3301320" y="4572000"/>
                </a:lnTo>
                <a:lnTo>
                  <a:pt x="3352699" y="4559300"/>
                </a:lnTo>
                <a:close/>
              </a:path>
              <a:path w="5760720" h="4584700">
                <a:moveTo>
                  <a:pt x="3504978" y="4533900"/>
                </a:moveTo>
                <a:lnTo>
                  <a:pt x="2255741" y="4533900"/>
                </a:lnTo>
                <a:lnTo>
                  <a:pt x="2356945" y="4559300"/>
                </a:lnTo>
                <a:lnTo>
                  <a:pt x="3403774" y="4559300"/>
                </a:lnTo>
                <a:lnTo>
                  <a:pt x="3504978" y="4533900"/>
                </a:lnTo>
                <a:close/>
              </a:path>
              <a:path w="5760720" h="4584700">
                <a:moveTo>
                  <a:pt x="3555091" y="63500"/>
                </a:moveTo>
                <a:lnTo>
                  <a:pt x="2205628" y="63500"/>
                </a:lnTo>
                <a:lnTo>
                  <a:pt x="1724454" y="190500"/>
                </a:lnTo>
                <a:lnTo>
                  <a:pt x="1678516" y="215900"/>
                </a:lnTo>
                <a:lnTo>
                  <a:pt x="1587941" y="241300"/>
                </a:lnTo>
                <a:lnTo>
                  <a:pt x="1543319" y="266700"/>
                </a:lnTo>
                <a:lnTo>
                  <a:pt x="1499153" y="279400"/>
                </a:lnTo>
                <a:lnTo>
                  <a:pt x="1455450" y="304800"/>
                </a:lnTo>
                <a:lnTo>
                  <a:pt x="1412219" y="317500"/>
                </a:lnTo>
                <a:lnTo>
                  <a:pt x="1327208" y="368300"/>
                </a:lnTo>
                <a:lnTo>
                  <a:pt x="1285444" y="381000"/>
                </a:lnTo>
                <a:lnTo>
                  <a:pt x="1244186" y="406400"/>
                </a:lnTo>
                <a:lnTo>
                  <a:pt x="1163221" y="457200"/>
                </a:lnTo>
                <a:lnTo>
                  <a:pt x="1084380" y="508000"/>
                </a:lnTo>
                <a:lnTo>
                  <a:pt x="1007730" y="558800"/>
                </a:lnTo>
                <a:lnTo>
                  <a:pt x="970248" y="584200"/>
                </a:lnTo>
                <a:lnTo>
                  <a:pt x="933339" y="609600"/>
                </a:lnTo>
                <a:lnTo>
                  <a:pt x="897011" y="635000"/>
                </a:lnTo>
                <a:lnTo>
                  <a:pt x="861274" y="660400"/>
                </a:lnTo>
                <a:lnTo>
                  <a:pt x="826134" y="685800"/>
                </a:lnTo>
                <a:lnTo>
                  <a:pt x="791602" y="723900"/>
                </a:lnTo>
                <a:lnTo>
                  <a:pt x="757684" y="749300"/>
                </a:lnTo>
                <a:lnTo>
                  <a:pt x="724390" y="774700"/>
                </a:lnTo>
                <a:lnTo>
                  <a:pt x="691728" y="800100"/>
                </a:lnTo>
                <a:lnTo>
                  <a:pt x="659706" y="838200"/>
                </a:lnTo>
                <a:lnTo>
                  <a:pt x="628333" y="863600"/>
                </a:lnTo>
                <a:lnTo>
                  <a:pt x="597617" y="901700"/>
                </a:lnTo>
                <a:lnTo>
                  <a:pt x="567567" y="927100"/>
                </a:lnTo>
                <a:lnTo>
                  <a:pt x="538191" y="965200"/>
                </a:lnTo>
                <a:lnTo>
                  <a:pt x="509497" y="990600"/>
                </a:lnTo>
                <a:lnTo>
                  <a:pt x="481494" y="1028700"/>
                </a:lnTo>
                <a:lnTo>
                  <a:pt x="454190" y="1066800"/>
                </a:lnTo>
                <a:lnTo>
                  <a:pt x="427594" y="1092200"/>
                </a:lnTo>
                <a:lnTo>
                  <a:pt x="401714" y="1130300"/>
                </a:lnTo>
                <a:lnTo>
                  <a:pt x="376558" y="1168400"/>
                </a:lnTo>
                <a:lnTo>
                  <a:pt x="352136" y="1193800"/>
                </a:lnTo>
                <a:lnTo>
                  <a:pt x="328454" y="1231900"/>
                </a:lnTo>
                <a:lnTo>
                  <a:pt x="305523" y="1270000"/>
                </a:lnTo>
                <a:lnTo>
                  <a:pt x="283349" y="1308100"/>
                </a:lnTo>
                <a:lnTo>
                  <a:pt x="261942" y="1346200"/>
                </a:lnTo>
                <a:lnTo>
                  <a:pt x="241310" y="1371600"/>
                </a:lnTo>
                <a:lnTo>
                  <a:pt x="221461" y="1409700"/>
                </a:lnTo>
                <a:lnTo>
                  <a:pt x="202404" y="1447800"/>
                </a:lnTo>
                <a:lnTo>
                  <a:pt x="184147" y="1485900"/>
                </a:lnTo>
                <a:lnTo>
                  <a:pt x="166699" y="1524000"/>
                </a:lnTo>
                <a:lnTo>
                  <a:pt x="150067" y="1562100"/>
                </a:lnTo>
                <a:lnTo>
                  <a:pt x="134262" y="1600200"/>
                </a:lnTo>
                <a:lnTo>
                  <a:pt x="119289" y="1638300"/>
                </a:lnTo>
                <a:lnTo>
                  <a:pt x="105160" y="1676400"/>
                </a:lnTo>
                <a:lnTo>
                  <a:pt x="91880" y="1714500"/>
                </a:lnTo>
                <a:lnTo>
                  <a:pt x="79460" y="1765300"/>
                </a:lnTo>
                <a:lnTo>
                  <a:pt x="67908" y="1803400"/>
                </a:lnTo>
                <a:lnTo>
                  <a:pt x="57231" y="1841500"/>
                </a:lnTo>
                <a:lnTo>
                  <a:pt x="47438" y="1879600"/>
                </a:lnTo>
                <a:lnTo>
                  <a:pt x="38538" y="1917700"/>
                </a:lnTo>
                <a:lnTo>
                  <a:pt x="30540" y="1968500"/>
                </a:lnTo>
                <a:lnTo>
                  <a:pt x="23451" y="2006600"/>
                </a:lnTo>
                <a:lnTo>
                  <a:pt x="17279" y="2044700"/>
                </a:lnTo>
                <a:lnTo>
                  <a:pt x="12034" y="2082800"/>
                </a:lnTo>
                <a:lnTo>
                  <a:pt x="7724" y="2133600"/>
                </a:lnTo>
                <a:lnTo>
                  <a:pt x="4357" y="2171700"/>
                </a:lnTo>
                <a:lnTo>
                  <a:pt x="1942" y="2209800"/>
                </a:lnTo>
                <a:lnTo>
                  <a:pt x="487" y="2260600"/>
                </a:lnTo>
                <a:lnTo>
                  <a:pt x="0" y="2298700"/>
                </a:lnTo>
                <a:lnTo>
                  <a:pt x="487" y="2336800"/>
                </a:lnTo>
                <a:lnTo>
                  <a:pt x="1942" y="2387600"/>
                </a:lnTo>
                <a:lnTo>
                  <a:pt x="4357" y="2425700"/>
                </a:lnTo>
                <a:lnTo>
                  <a:pt x="7724" y="2463800"/>
                </a:lnTo>
                <a:lnTo>
                  <a:pt x="12034" y="2514600"/>
                </a:lnTo>
                <a:lnTo>
                  <a:pt x="17279" y="2552700"/>
                </a:lnTo>
                <a:lnTo>
                  <a:pt x="23451" y="2590800"/>
                </a:lnTo>
                <a:lnTo>
                  <a:pt x="30540" y="2628900"/>
                </a:lnTo>
                <a:lnTo>
                  <a:pt x="38538" y="2679700"/>
                </a:lnTo>
                <a:lnTo>
                  <a:pt x="47438" y="2717800"/>
                </a:lnTo>
                <a:lnTo>
                  <a:pt x="57231" y="2755900"/>
                </a:lnTo>
                <a:lnTo>
                  <a:pt x="67908" y="2794000"/>
                </a:lnTo>
                <a:lnTo>
                  <a:pt x="79460" y="2832100"/>
                </a:lnTo>
                <a:lnTo>
                  <a:pt x="91880" y="2870200"/>
                </a:lnTo>
                <a:lnTo>
                  <a:pt x="105160" y="2908300"/>
                </a:lnTo>
                <a:lnTo>
                  <a:pt x="119289" y="2959100"/>
                </a:lnTo>
                <a:lnTo>
                  <a:pt x="134262" y="2997200"/>
                </a:lnTo>
                <a:lnTo>
                  <a:pt x="150067" y="3035300"/>
                </a:lnTo>
                <a:lnTo>
                  <a:pt x="166699" y="3073400"/>
                </a:lnTo>
                <a:lnTo>
                  <a:pt x="184147" y="3111500"/>
                </a:lnTo>
                <a:lnTo>
                  <a:pt x="202404" y="3149600"/>
                </a:lnTo>
                <a:lnTo>
                  <a:pt x="221461" y="3175000"/>
                </a:lnTo>
                <a:lnTo>
                  <a:pt x="241310" y="3213100"/>
                </a:lnTo>
                <a:lnTo>
                  <a:pt x="261942" y="3251200"/>
                </a:lnTo>
                <a:lnTo>
                  <a:pt x="283349" y="3289300"/>
                </a:lnTo>
                <a:lnTo>
                  <a:pt x="305523" y="3327400"/>
                </a:lnTo>
                <a:lnTo>
                  <a:pt x="328454" y="3365500"/>
                </a:lnTo>
                <a:lnTo>
                  <a:pt x="352136" y="3403600"/>
                </a:lnTo>
                <a:lnTo>
                  <a:pt x="376558" y="3429000"/>
                </a:lnTo>
                <a:lnTo>
                  <a:pt x="401714" y="3467100"/>
                </a:lnTo>
                <a:lnTo>
                  <a:pt x="427594" y="3505200"/>
                </a:lnTo>
                <a:lnTo>
                  <a:pt x="454190" y="3530600"/>
                </a:lnTo>
                <a:lnTo>
                  <a:pt x="481494" y="3568700"/>
                </a:lnTo>
                <a:lnTo>
                  <a:pt x="509497" y="3594100"/>
                </a:lnTo>
                <a:lnTo>
                  <a:pt x="538191" y="3632200"/>
                </a:lnTo>
                <a:lnTo>
                  <a:pt x="567567" y="3670300"/>
                </a:lnTo>
                <a:lnTo>
                  <a:pt x="597617" y="3695700"/>
                </a:lnTo>
                <a:lnTo>
                  <a:pt x="628333" y="3733800"/>
                </a:lnTo>
                <a:lnTo>
                  <a:pt x="659706" y="3759200"/>
                </a:lnTo>
                <a:lnTo>
                  <a:pt x="691728" y="3784600"/>
                </a:lnTo>
                <a:lnTo>
                  <a:pt x="724390" y="3822700"/>
                </a:lnTo>
                <a:lnTo>
                  <a:pt x="757684" y="3848100"/>
                </a:lnTo>
                <a:lnTo>
                  <a:pt x="791602" y="3873500"/>
                </a:lnTo>
                <a:lnTo>
                  <a:pt x="826134" y="3898900"/>
                </a:lnTo>
                <a:lnTo>
                  <a:pt x="861274" y="3937000"/>
                </a:lnTo>
                <a:lnTo>
                  <a:pt x="897011" y="3962400"/>
                </a:lnTo>
                <a:lnTo>
                  <a:pt x="933339" y="3987800"/>
                </a:lnTo>
                <a:lnTo>
                  <a:pt x="970248" y="4013200"/>
                </a:lnTo>
                <a:lnTo>
                  <a:pt x="1007730" y="4038600"/>
                </a:lnTo>
                <a:lnTo>
                  <a:pt x="1084380" y="4089400"/>
                </a:lnTo>
                <a:lnTo>
                  <a:pt x="1163221" y="4140200"/>
                </a:lnTo>
                <a:lnTo>
                  <a:pt x="1244186" y="4191000"/>
                </a:lnTo>
                <a:lnTo>
                  <a:pt x="1285444" y="4203700"/>
                </a:lnTo>
                <a:lnTo>
                  <a:pt x="1369469" y="4254500"/>
                </a:lnTo>
                <a:lnTo>
                  <a:pt x="1412219" y="4267200"/>
                </a:lnTo>
                <a:lnTo>
                  <a:pt x="1455450" y="4292600"/>
                </a:lnTo>
                <a:lnTo>
                  <a:pt x="1499153" y="4305300"/>
                </a:lnTo>
                <a:lnTo>
                  <a:pt x="1543319" y="4330700"/>
                </a:lnTo>
                <a:lnTo>
                  <a:pt x="1587941" y="4343400"/>
                </a:lnTo>
                <a:lnTo>
                  <a:pt x="1633009" y="4368800"/>
                </a:lnTo>
                <a:lnTo>
                  <a:pt x="1724454" y="4394200"/>
                </a:lnTo>
                <a:lnTo>
                  <a:pt x="1770812" y="4419600"/>
                </a:lnTo>
                <a:lnTo>
                  <a:pt x="2205628" y="4533900"/>
                </a:lnTo>
                <a:lnTo>
                  <a:pt x="3555091" y="4533900"/>
                </a:lnTo>
                <a:lnTo>
                  <a:pt x="3989907" y="4419600"/>
                </a:lnTo>
                <a:lnTo>
                  <a:pt x="4036265" y="4394200"/>
                </a:lnTo>
                <a:lnTo>
                  <a:pt x="4127710" y="4368800"/>
                </a:lnTo>
                <a:lnTo>
                  <a:pt x="4172778" y="4343400"/>
                </a:lnTo>
                <a:lnTo>
                  <a:pt x="4217400" y="4330700"/>
                </a:lnTo>
                <a:lnTo>
                  <a:pt x="4261566" y="4305300"/>
                </a:lnTo>
                <a:lnTo>
                  <a:pt x="4305269" y="4292600"/>
                </a:lnTo>
                <a:lnTo>
                  <a:pt x="4348500" y="4267200"/>
                </a:lnTo>
                <a:lnTo>
                  <a:pt x="4391250" y="4254500"/>
                </a:lnTo>
                <a:lnTo>
                  <a:pt x="4475275" y="4203700"/>
                </a:lnTo>
                <a:lnTo>
                  <a:pt x="4516533" y="4191000"/>
                </a:lnTo>
                <a:lnTo>
                  <a:pt x="4597498" y="4140200"/>
                </a:lnTo>
                <a:lnTo>
                  <a:pt x="4676339" y="4089400"/>
                </a:lnTo>
                <a:lnTo>
                  <a:pt x="4752989" y="4038600"/>
                </a:lnTo>
                <a:lnTo>
                  <a:pt x="4790471" y="4013200"/>
                </a:lnTo>
                <a:lnTo>
                  <a:pt x="4827380" y="3987800"/>
                </a:lnTo>
                <a:lnTo>
                  <a:pt x="4863708" y="3962400"/>
                </a:lnTo>
                <a:lnTo>
                  <a:pt x="4899445" y="3937000"/>
                </a:lnTo>
                <a:lnTo>
                  <a:pt x="4934585" y="3898900"/>
                </a:lnTo>
                <a:lnTo>
                  <a:pt x="4969117" y="3873500"/>
                </a:lnTo>
                <a:lnTo>
                  <a:pt x="5003035" y="3848100"/>
                </a:lnTo>
                <a:lnTo>
                  <a:pt x="5036329" y="3822700"/>
                </a:lnTo>
                <a:lnTo>
                  <a:pt x="5068991" y="3784600"/>
                </a:lnTo>
                <a:lnTo>
                  <a:pt x="5101013" y="3759200"/>
                </a:lnTo>
                <a:lnTo>
                  <a:pt x="5132386" y="3733800"/>
                </a:lnTo>
                <a:lnTo>
                  <a:pt x="5163102" y="3695700"/>
                </a:lnTo>
                <a:lnTo>
                  <a:pt x="5193152" y="3670300"/>
                </a:lnTo>
                <a:lnTo>
                  <a:pt x="5222528" y="3632200"/>
                </a:lnTo>
                <a:lnTo>
                  <a:pt x="5251222" y="3594100"/>
                </a:lnTo>
                <a:lnTo>
                  <a:pt x="5279225" y="3568700"/>
                </a:lnTo>
                <a:lnTo>
                  <a:pt x="5306529" y="3530600"/>
                </a:lnTo>
                <a:lnTo>
                  <a:pt x="5333125" y="3505200"/>
                </a:lnTo>
                <a:lnTo>
                  <a:pt x="5359005" y="3467100"/>
                </a:lnTo>
                <a:lnTo>
                  <a:pt x="5384161" y="3429000"/>
                </a:lnTo>
                <a:lnTo>
                  <a:pt x="5408583" y="3403600"/>
                </a:lnTo>
                <a:lnTo>
                  <a:pt x="5432265" y="3365500"/>
                </a:lnTo>
                <a:lnTo>
                  <a:pt x="5455196" y="3327400"/>
                </a:lnTo>
                <a:lnTo>
                  <a:pt x="5477370" y="3289300"/>
                </a:lnTo>
                <a:lnTo>
                  <a:pt x="5498777" y="3251200"/>
                </a:lnTo>
                <a:lnTo>
                  <a:pt x="5519409" y="3213100"/>
                </a:lnTo>
                <a:lnTo>
                  <a:pt x="5539258" y="3175000"/>
                </a:lnTo>
                <a:lnTo>
                  <a:pt x="5558315" y="3149600"/>
                </a:lnTo>
                <a:lnTo>
                  <a:pt x="5576572" y="3111500"/>
                </a:lnTo>
                <a:lnTo>
                  <a:pt x="5594020" y="3073400"/>
                </a:lnTo>
                <a:lnTo>
                  <a:pt x="5610652" y="3035300"/>
                </a:lnTo>
                <a:lnTo>
                  <a:pt x="5626457" y="2997200"/>
                </a:lnTo>
                <a:lnTo>
                  <a:pt x="5641430" y="2959100"/>
                </a:lnTo>
                <a:lnTo>
                  <a:pt x="5655559" y="2908300"/>
                </a:lnTo>
                <a:lnTo>
                  <a:pt x="5668839" y="2870200"/>
                </a:lnTo>
                <a:lnTo>
                  <a:pt x="5681259" y="2832100"/>
                </a:lnTo>
                <a:lnTo>
                  <a:pt x="5692811" y="2794000"/>
                </a:lnTo>
                <a:lnTo>
                  <a:pt x="5703488" y="2755900"/>
                </a:lnTo>
                <a:lnTo>
                  <a:pt x="5713281" y="2717800"/>
                </a:lnTo>
                <a:lnTo>
                  <a:pt x="5722181" y="2679700"/>
                </a:lnTo>
                <a:lnTo>
                  <a:pt x="5730179" y="2628900"/>
                </a:lnTo>
                <a:lnTo>
                  <a:pt x="5737268" y="2590800"/>
                </a:lnTo>
                <a:lnTo>
                  <a:pt x="5743440" y="2552700"/>
                </a:lnTo>
                <a:lnTo>
                  <a:pt x="5748685" y="2514600"/>
                </a:lnTo>
                <a:lnTo>
                  <a:pt x="5752995" y="2463800"/>
                </a:lnTo>
                <a:lnTo>
                  <a:pt x="5756362" y="2425700"/>
                </a:lnTo>
                <a:lnTo>
                  <a:pt x="5758777" y="2387600"/>
                </a:lnTo>
                <a:lnTo>
                  <a:pt x="5760232" y="2336800"/>
                </a:lnTo>
                <a:lnTo>
                  <a:pt x="5760720" y="2298700"/>
                </a:lnTo>
                <a:lnTo>
                  <a:pt x="5760232" y="2260600"/>
                </a:lnTo>
                <a:lnTo>
                  <a:pt x="5758777" y="2209800"/>
                </a:lnTo>
                <a:lnTo>
                  <a:pt x="5756362" y="2171700"/>
                </a:lnTo>
                <a:lnTo>
                  <a:pt x="5752995" y="2133600"/>
                </a:lnTo>
                <a:lnTo>
                  <a:pt x="5748685" y="2082800"/>
                </a:lnTo>
                <a:lnTo>
                  <a:pt x="5743440" y="2044700"/>
                </a:lnTo>
                <a:lnTo>
                  <a:pt x="5737268" y="2006600"/>
                </a:lnTo>
                <a:lnTo>
                  <a:pt x="5730179" y="1968500"/>
                </a:lnTo>
                <a:lnTo>
                  <a:pt x="5722181" y="1917700"/>
                </a:lnTo>
                <a:lnTo>
                  <a:pt x="5713281" y="1879600"/>
                </a:lnTo>
                <a:lnTo>
                  <a:pt x="5703488" y="1841500"/>
                </a:lnTo>
                <a:lnTo>
                  <a:pt x="5692811" y="1803400"/>
                </a:lnTo>
                <a:lnTo>
                  <a:pt x="5681259" y="1765300"/>
                </a:lnTo>
                <a:lnTo>
                  <a:pt x="5668839" y="1714500"/>
                </a:lnTo>
                <a:lnTo>
                  <a:pt x="5655559" y="1676400"/>
                </a:lnTo>
                <a:lnTo>
                  <a:pt x="5641430" y="1638300"/>
                </a:lnTo>
                <a:lnTo>
                  <a:pt x="5626457" y="1600200"/>
                </a:lnTo>
                <a:lnTo>
                  <a:pt x="5610652" y="1562100"/>
                </a:lnTo>
                <a:lnTo>
                  <a:pt x="5594020" y="1524000"/>
                </a:lnTo>
                <a:lnTo>
                  <a:pt x="5576572" y="1485900"/>
                </a:lnTo>
                <a:lnTo>
                  <a:pt x="5558315" y="1447800"/>
                </a:lnTo>
                <a:lnTo>
                  <a:pt x="5539258" y="1409700"/>
                </a:lnTo>
                <a:lnTo>
                  <a:pt x="5519409" y="1371600"/>
                </a:lnTo>
                <a:lnTo>
                  <a:pt x="5498777" y="1346200"/>
                </a:lnTo>
                <a:lnTo>
                  <a:pt x="5477370" y="1308100"/>
                </a:lnTo>
                <a:lnTo>
                  <a:pt x="5455196" y="1270000"/>
                </a:lnTo>
                <a:lnTo>
                  <a:pt x="5432265" y="1231900"/>
                </a:lnTo>
                <a:lnTo>
                  <a:pt x="5408583" y="1193800"/>
                </a:lnTo>
                <a:lnTo>
                  <a:pt x="5384161" y="1168400"/>
                </a:lnTo>
                <a:lnTo>
                  <a:pt x="5359005" y="1130300"/>
                </a:lnTo>
                <a:lnTo>
                  <a:pt x="5333125" y="1092200"/>
                </a:lnTo>
                <a:lnTo>
                  <a:pt x="5306529" y="1066800"/>
                </a:lnTo>
                <a:lnTo>
                  <a:pt x="5279225" y="1028700"/>
                </a:lnTo>
                <a:lnTo>
                  <a:pt x="5251222" y="990600"/>
                </a:lnTo>
                <a:lnTo>
                  <a:pt x="5222528" y="965200"/>
                </a:lnTo>
                <a:lnTo>
                  <a:pt x="5193152" y="927100"/>
                </a:lnTo>
                <a:lnTo>
                  <a:pt x="5163102" y="901700"/>
                </a:lnTo>
                <a:lnTo>
                  <a:pt x="5132386" y="863600"/>
                </a:lnTo>
                <a:lnTo>
                  <a:pt x="5101013" y="838200"/>
                </a:lnTo>
                <a:lnTo>
                  <a:pt x="5068991" y="800100"/>
                </a:lnTo>
                <a:lnTo>
                  <a:pt x="5036329" y="774700"/>
                </a:lnTo>
                <a:lnTo>
                  <a:pt x="5003035" y="749300"/>
                </a:lnTo>
                <a:lnTo>
                  <a:pt x="4969117" y="723900"/>
                </a:lnTo>
                <a:lnTo>
                  <a:pt x="4934585" y="685800"/>
                </a:lnTo>
                <a:lnTo>
                  <a:pt x="4899445" y="660400"/>
                </a:lnTo>
                <a:lnTo>
                  <a:pt x="4863708" y="635000"/>
                </a:lnTo>
                <a:lnTo>
                  <a:pt x="4827380" y="609600"/>
                </a:lnTo>
                <a:lnTo>
                  <a:pt x="4790471" y="584200"/>
                </a:lnTo>
                <a:lnTo>
                  <a:pt x="4752989" y="558800"/>
                </a:lnTo>
                <a:lnTo>
                  <a:pt x="4676339" y="508000"/>
                </a:lnTo>
                <a:lnTo>
                  <a:pt x="4597498" y="457200"/>
                </a:lnTo>
                <a:lnTo>
                  <a:pt x="4516533" y="406400"/>
                </a:lnTo>
                <a:lnTo>
                  <a:pt x="4475275" y="381000"/>
                </a:lnTo>
                <a:lnTo>
                  <a:pt x="4433511" y="368300"/>
                </a:lnTo>
                <a:lnTo>
                  <a:pt x="4348500" y="317500"/>
                </a:lnTo>
                <a:lnTo>
                  <a:pt x="4305269" y="304800"/>
                </a:lnTo>
                <a:lnTo>
                  <a:pt x="4261566" y="279400"/>
                </a:lnTo>
                <a:lnTo>
                  <a:pt x="4217400" y="266700"/>
                </a:lnTo>
                <a:lnTo>
                  <a:pt x="4172778" y="241300"/>
                </a:lnTo>
                <a:lnTo>
                  <a:pt x="4082203" y="215900"/>
                </a:lnTo>
                <a:lnTo>
                  <a:pt x="4036265" y="190500"/>
                </a:lnTo>
                <a:lnTo>
                  <a:pt x="3555091" y="63500"/>
                </a:lnTo>
                <a:close/>
              </a:path>
              <a:path w="5760720" h="4584700">
                <a:moveTo>
                  <a:pt x="3403774" y="38100"/>
                </a:moveTo>
                <a:lnTo>
                  <a:pt x="2356945" y="38100"/>
                </a:lnTo>
                <a:lnTo>
                  <a:pt x="2255741" y="63500"/>
                </a:lnTo>
                <a:lnTo>
                  <a:pt x="3504978" y="63500"/>
                </a:lnTo>
                <a:lnTo>
                  <a:pt x="3403774" y="38100"/>
                </a:lnTo>
                <a:close/>
              </a:path>
              <a:path w="5760720" h="4584700">
                <a:moveTo>
                  <a:pt x="3301320" y="25400"/>
                </a:moveTo>
                <a:lnTo>
                  <a:pt x="2459399" y="25400"/>
                </a:lnTo>
                <a:lnTo>
                  <a:pt x="2408020" y="38100"/>
                </a:lnTo>
                <a:lnTo>
                  <a:pt x="3352699" y="38100"/>
                </a:lnTo>
                <a:lnTo>
                  <a:pt x="3301320" y="25400"/>
                </a:lnTo>
                <a:close/>
              </a:path>
              <a:path w="5760720" h="4584700">
                <a:moveTo>
                  <a:pt x="3197685" y="12700"/>
                </a:moveTo>
                <a:lnTo>
                  <a:pt x="2563034" y="12700"/>
                </a:lnTo>
                <a:lnTo>
                  <a:pt x="2511073" y="25400"/>
                </a:lnTo>
                <a:lnTo>
                  <a:pt x="3249646" y="25400"/>
                </a:lnTo>
                <a:lnTo>
                  <a:pt x="3197685" y="12700"/>
                </a:lnTo>
                <a:close/>
              </a:path>
              <a:path w="5760720" h="4584700">
                <a:moveTo>
                  <a:pt x="2987137" y="0"/>
                </a:moveTo>
                <a:lnTo>
                  <a:pt x="2773582" y="0"/>
                </a:lnTo>
                <a:lnTo>
                  <a:pt x="2720557" y="12700"/>
                </a:lnTo>
                <a:lnTo>
                  <a:pt x="3040162" y="12700"/>
                </a:lnTo>
                <a:lnTo>
                  <a:pt x="2987137" y="0"/>
                </a:lnTo>
                <a:close/>
              </a:path>
            </a:pathLst>
          </a:custGeom>
          <a:solidFill>
            <a:srgbClr val="FFFFFF"/>
          </a:solidFill>
        </p:spPr>
        <p:txBody>
          <a:bodyPr wrap="square" lIns="0" tIns="0" rIns="0" bIns="0" rtlCol="0"/>
          <a:lstStyle/>
          <a:p>
            <a:endParaRPr dirty="0"/>
          </a:p>
        </p:txBody>
      </p:sp>
      <p:sp>
        <p:nvSpPr>
          <p:cNvPr id="6" name="object 6"/>
          <p:cNvSpPr/>
          <p:nvPr/>
        </p:nvSpPr>
        <p:spPr>
          <a:xfrm>
            <a:off x="3308984" y="1507615"/>
            <a:ext cx="4320540" cy="4145039"/>
          </a:xfrm>
          <a:custGeom>
            <a:avLst/>
            <a:gdLst/>
            <a:ahLst/>
            <a:cxnLst/>
            <a:rect l="l" t="t" r="r" b="b"/>
            <a:pathLst>
              <a:path w="5760720" h="4587240">
                <a:moveTo>
                  <a:pt x="0" y="2293620"/>
                </a:moveTo>
                <a:lnTo>
                  <a:pt x="487" y="2251014"/>
                </a:lnTo>
                <a:lnTo>
                  <a:pt x="1942" y="2208596"/>
                </a:lnTo>
                <a:lnTo>
                  <a:pt x="4357" y="2166374"/>
                </a:lnTo>
                <a:lnTo>
                  <a:pt x="7724" y="2124353"/>
                </a:lnTo>
                <a:lnTo>
                  <a:pt x="12034" y="2082541"/>
                </a:lnTo>
                <a:lnTo>
                  <a:pt x="17279" y="2040944"/>
                </a:lnTo>
                <a:lnTo>
                  <a:pt x="23451" y="1999569"/>
                </a:lnTo>
                <a:lnTo>
                  <a:pt x="30540" y="1958422"/>
                </a:lnTo>
                <a:lnTo>
                  <a:pt x="38538" y="1917510"/>
                </a:lnTo>
                <a:lnTo>
                  <a:pt x="47438" y="1876840"/>
                </a:lnTo>
                <a:lnTo>
                  <a:pt x="57231" y="1836419"/>
                </a:lnTo>
                <a:lnTo>
                  <a:pt x="67908" y="1796254"/>
                </a:lnTo>
                <a:lnTo>
                  <a:pt x="79460" y="1756350"/>
                </a:lnTo>
                <a:lnTo>
                  <a:pt x="91880" y="1716715"/>
                </a:lnTo>
                <a:lnTo>
                  <a:pt x="105160" y="1677356"/>
                </a:lnTo>
                <a:lnTo>
                  <a:pt x="119289" y="1638278"/>
                </a:lnTo>
                <a:lnTo>
                  <a:pt x="134262" y="1599489"/>
                </a:lnTo>
                <a:lnTo>
                  <a:pt x="150067" y="1560996"/>
                </a:lnTo>
                <a:lnTo>
                  <a:pt x="166699" y="1522805"/>
                </a:lnTo>
                <a:lnTo>
                  <a:pt x="184147" y="1484923"/>
                </a:lnTo>
                <a:lnTo>
                  <a:pt x="202404" y="1447357"/>
                </a:lnTo>
                <a:lnTo>
                  <a:pt x="221461" y="1410113"/>
                </a:lnTo>
                <a:lnTo>
                  <a:pt x="241310" y="1373198"/>
                </a:lnTo>
                <a:lnTo>
                  <a:pt x="261942" y="1336619"/>
                </a:lnTo>
                <a:lnTo>
                  <a:pt x="283349" y="1300382"/>
                </a:lnTo>
                <a:lnTo>
                  <a:pt x="305523" y="1264494"/>
                </a:lnTo>
                <a:lnTo>
                  <a:pt x="328454" y="1228962"/>
                </a:lnTo>
                <a:lnTo>
                  <a:pt x="352136" y="1193792"/>
                </a:lnTo>
                <a:lnTo>
                  <a:pt x="376558" y="1158992"/>
                </a:lnTo>
                <a:lnTo>
                  <a:pt x="401714" y="1124568"/>
                </a:lnTo>
                <a:lnTo>
                  <a:pt x="427594" y="1090526"/>
                </a:lnTo>
                <a:lnTo>
                  <a:pt x="454190" y="1056874"/>
                </a:lnTo>
                <a:lnTo>
                  <a:pt x="481494" y="1023617"/>
                </a:lnTo>
                <a:lnTo>
                  <a:pt x="509497" y="990763"/>
                </a:lnTo>
                <a:lnTo>
                  <a:pt x="538191" y="958319"/>
                </a:lnTo>
                <a:lnTo>
                  <a:pt x="567567" y="926291"/>
                </a:lnTo>
                <a:lnTo>
                  <a:pt x="597617" y="894685"/>
                </a:lnTo>
                <a:lnTo>
                  <a:pt x="628333" y="863509"/>
                </a:lnTo>
                <a:lnTo>
                  <a:pt x="659706" y="832770"/>
                </a:lnTo>
                <a:lnTo>
                  <a:pt x="691728" y="802473"/>
                </a:lnTo>
                <a:lnTo>
                  <a:pt x="724390" y="772626"/>
                </a:lnTo>
                <a:lnTo>
                  <a:pt x="757684" y="743235"/>
                </a:lnTo>
                <a:lnTo>
                  <a:pt x="791602" y="714307"/>
                </a:lnTo>
                <a:lnTo>
                  <a:pt x="826134" y="685849"/>
                </a:lnTo>
                <a:lnTo>
                  <a:pt x="861274" y="657867"/>
                </a:lnTo>
                <a:lnTo>
                  <a:pt x="897011" y="630368"/>
                </a:lnTo>
                <a:lnTo>
                  <a:pt x="933339" y="603359"/>
                </a:lnTo>
                <a:lnTo>
                  <a:pt x="970248" y="576847"/>
                </a:lnTo>
                <a:lnTo>
                  <a:pt x="1007730" y="550838"/>
                </a:lnTo>
                <a:lnTo>
                  <a:pt x="1045777" y="525338"/>
                </a:lnTo>
                <a:lnTo>
                  <a:pt x="1084380" y="500355"/>
                </a:lnTo>
                <a:lnTo>
                  <a:pt x="1123531" y="475896"/>
                </a:lnTo>
                <a:lnTo>
                  <a:pt x="1163221" y="451967"/>
                </a:lnTo>
                <a:lnTo>
                  <a:pt x="1203442" y="428574"/>
                </a:lnTo>
                <a:lnTo>
                  <a:pt x="1244186" y="405724"/>
                </a:lnTo>
                <a:lnTo>
                  <a:pt x="1285444" y="383425"/>
                </a:lnTo>
                <a:lnTo>
                  <a:pt x="1327208" y="361683"/>
                </a:lnTo>
                <a:lnTo>
                  <a:pt x="1369469" y="340504"/>
                </a:lnTo>
                <a:lnTo>
                  <a:pt x="1412219" y="319895"/>
                </a:lnTo>
                <a:lnTo>
                  <a:pt x="1455450" y="299863"/>
                </a:lnTo>
                <a:lnTo>
                  <a:pt x="1499153" y="280415"/>
                </a:lnTo>
                <a:lnTo>
                  <a:pt x="1543319" y="261557"/>
                </a:lnTo>
                <a:lnTo>
                  <a:pt x="1587941" y="243296"/>
                </a:lnTo>
                <a:lnTo>
                  <a:pt x="1633009" y="225638"/>
                </a:lnTo>
                <a:lnTo>
                  <a:pt x="1678516" y="208591"/>
                </a:lnTo>
                <a:lnTo>
                  <a:pt x="1724454" y="192162"/>
                </a:lnTo>
                <a:lnTo>
                  <a:pt x="1770812" y="176356"/>
                </a:lnTo>
                <a:lnTo>
                  <a:pt x="1817584" y="161180"/>
                </a:lnTo>
                <a:lnTo>
                  <a:pt x="1864761" y="146642"/>
                </a:lnTo>
                <a:lnTo>
                  <a:pt x="1912335" y="132747"/>
                </a:lnTo>
                <a:lnTo>
                  <a:pt x="1960296" y="119503"/>
                </a:lnTo>
                <a:lnTo>
                  <a:pt x="2008637" y="106916"/>
                </a:lnTo>
                <a:lnTo>
                  <a:pt x="2057349" y="94994"/>
                </a:lnTo>
                <a:lnTo>
                  <a:pt x="2106424" y="83742"/>
                </a:lnTo>
                <a:lnTo>
                  <a:pt x="2155853" y="73167"/>
                </a:lnTo>
                <a:lnTo>
                  <a:pt x="2205628" y="63277"/>
                </a:lnTo>
                <a:lnTo>
                  <a:pt x="2255741" y="54077"/>
                </a:lnTo>
                <a:lnTo>
                  <a:pt x="2306183" y="45575"/>
                </a:lnTo>
                <a:lnTo>
                  <a:pt x="2356945" y="37777"/>
                </a:lnTo>
                <a:lnTo>
                  <a:pt x="2408020" y="30689"/>
                </a:lnTo>
                <a:lnTo>
                  <a:pt x="2459399" y="24320"/>
                </a:lnTo>
                <a:lnTo>
                  <a:pt x="2511073" y="18674"/>
                </a:lnTo>
                <a:lnTo>
                  <a:pt x="2563034" y="13760"/>
                </a:lnTo>
                <a:lnTo>
                  <a:pt x="2615274" y="9583"/>
                </a:lnTo>
                <a:lnTo>
                  <a:pt x="2667785" y="6151"/>
                </a:lnTo>
                <a:lnTo>
                  <a:pt x="2720557" y="3470"/>
                </a:lnTo>
                <a:lnTo>
                  <a:pt x="2773582" y="1546"/>
                </a:lnTo>
                <a:lnTo>
                  <a:pt x="2826852" y="387"/>
                </a:lnTo>
                <a:lnTo>
                  <a:pt x="2880360" y="0"/>
                </a:lnTo>
                <a:lnTo>
                  <a:pt x="2933867" y="387"/>
                </a:lnTo>
                <a:lnTo>
                  <a:pt x="2987137" y="1546"/>
                </a:lnTo>
                <a:lnTo>
                  <a:pt x="3040162" y="3470"/>
                </a:lnTo>
                <a:lnTo>
                  <a:pt x="3092934" y="6151"/>
                </a:lnTo>
                <a:lnTo>
                  <a:pt x="3145445" y="9583"/>
                </a:lnTo>
                <a:lnTo>
                  <a:pt x="3197685" y="13760"/>
                </a:lnTo>
                <a:lnTo>
                  <a:pt x="3249646" y="18674"/>
                </a:lnTo>
                <a:lnTo>
                  <a:pt x="3301320" y="24320"/>
                </a:lnTo>
                <a:lnTo>
                  <a:pt x="3352699" y="30689"/>
                </a:lnTo>
                <a:lnTo>
                  <a:pt x="3403774" y="37777"/>
                </a:lnTo>
                <a:lnTo>
                  <a:pt x="3454536" y="45575"/>
                </a:lnTo>
                <a:lnTo>
                  <a:pt x="3504978" y="54077"/>
                </a:lnTo>
                <a:lnTo>
                  <a:pt x="3555091" y="63277"/>
                </a:lnTo>
                <a:lnTo>
                  <a:pt x="3604866" y="73167"/>
                </a:lnTo>
                <a:lnTo>
                  <a:pt x="3654295" y="83742"/>
                </a:lnTo>
                <a:lnTo>
                  <a:pt x="3703370" y="94994"/>
                </a:lnTo>
                <a:lnTo>
                  <a:pt x="3752082" y="106916"/>
                </a:lnTo>
                <a:lnTo>
                  <a:pt x="3800423" y="119503"/>
                </a:lnTo>
                <a:lnTo>
                  <a:pt x="3848384" y="132747"/>
                </a:lnTo>
                <a:lnTo>
                  <a:pt x="3895958" y="146642"/>
                </a:lnTo>
                <a:lnTo>
                  <a:pt x="3943135" y="161180"/>
                </a:lnTo>
                <a:lnTo>
                  <a:pt x="3989907" y="176356"/>
                </a:lnTo>
                <a:lnTo>
                  <a:pt x="4036265" y="192162"/>
                </a:lnTo>
                <a:lnTo>
                  <a:pt x="4082203" y="208591"/>
                </a:lnTo>
                <a:lnTo>
                  <a:pt x="4127710" y="225638"/>
                </a:lnTo>
                <a:lnTo>
                  <a:pt x="4172778" y="243296"/>
                </a:lnTo>
                <a:lnTo>
                  <a:pt x="4217400" y="261557"/>
                </a:lnTo>
                <a:lnTo>
                  <a:pt x="4261566" y="280415"/>
                </a:lnTo>
                <a:lnTo>
                  <a:pt x="4305269" y="299863"/>
                </a:lnTo>
                <a:lnTo>
                  <a:pt x="4348500" y="319895"/>
                </a:lnTo>
                <a:lnTo>
                  <a:pt x="4391250" y="340504"/>
                </a:lnTo>
                <a:lnTo>
                  <a:pt x="4433511" y="361683"/>
                </a:lnTo>
                <a:lnTo>
                  <a:pt x="4475275" y="383425"/>
                </a:lnTo>
                <a:lnTo>
                  <a:pt x="4516533" y="405724"/>
                </a:lnTo>
                <a:lnTo>
                  <a:pt x="4557277" y="428574"/>
                </a:lnTo>
                <a:lnTo>
                  <a:pt x="4597498" y="451967"/>
                </a:lnTo>
                <a:lnTo>
                  <a:pt x="4637188" y="475896"/>
                </a:lnTo>
                <a:lnTo>
                  <a:pt x="4676339" y="500355"/>
                </a:lnTo>
                <a:lnTo>
                  <a:pt x="4714942" y="525338"/>
                </a:lnTo>
                <a:lnTo>
                  <a:pt x="4752989" y="550838"/>
                </a:lnTo>
                <a:lnTo>
                  <a:pt x="4790471" y="576847"/>
                </a:lnTo>
                <a:lnTo>
                  <a:pt x="4827380" y="603359"/>
                </a:lnTo>
                <a:lnTo>
                  <a:pt x="4863708" y="630368"/>
                </a:lnTo>
                <a:lnTo>
                  <a:pt x="4899445" y="657867"/>
                </a:lnTo>
                <a:lnTo>
                  <a:pt x="4934585" y="685849"/>
                </a:lnTo>
                <a:lnTo>
                  <a:pt x="4969117" y="714307"/>
                </a:lnTo>
                <a:lnTo>
                  <a:pt x="5003035" y="743235"/>
                </a:lnTo>
                <a:lnTo>
                  <a:pt x="5036329" y="772626"/>
                </a:lnTo>
                <a:lnTo>
                  <a:pt x="5068991" y="802473"/>
                </a:lnTo>
                <a:lnTo>
                  <a:pt x="5101013" y="832770"/>
                </a:lnTo>
                <a:lnTo>
                  <a:pt x="5132386" y="863509"/>
                </a:lnTo>
                <a:lnTo>
                  <a:pt x="5163102" y="894685"/>
                </a:lnTo>
                <a:lnTo>
                  <a:pt x="5193152" y="926291"/>
                </a:lnTo>
                <a:lnTo>
                  <a:pt x="5222528" y="958319"/>
                </a:lnTo>
                <a:lnTo>
                  <a:pt x="5251222" y="990763"/>
                </a:lnTo>
                <a:lnTo>
                  <a:pt x="5279225" y="1023617"/>
                </a:lnTo>
                <a:lnTo>
                  <a:pt x="5306529" y="1056874"/>
                </a:lnTo>
                <a:lnTo>
                  <a:pt x="5333125" y="1090526"/>
                </a:lnTo>
                <a:lnTo>
                  <a:pt x="5359005" y="1124568"/>
                </a:lnTo>
                <a:lnTo>
                  <a:pt x="5384161" y="1158992"/>
                </a:lnTo>
                <a:lnTo>
                  <a:pt x="5408583" y="1193792"/>
                </a:lnTo>
                <a:lnTo>
                  <a:pt x="5432265" y="1228962"/>
                </a:lnTo>
                <a:lnTo>
                  <a:pt x="5455196" y="1264494"/>
                </a:lnTo>
                <a:lnTo>
                  <a:pt x="5477370" y="1300382"/>
                </a:lnTo>
                <a:lnTo>
                  <a:pt x="5498777" y="1336619"/>
                </a:lnTo>
                <a:lnTo>
                  <a:pt x="5519409" y="1373198"/>
                </a:lnTo>
                <a:lnTo>
                  <a:pt x="5539258" y="1410113"/>
                </a:lnTo>
                <a:lnTo>
                  <a:pt x="5558315" y="1447357"/>
                </a:lnTo>
                <a:lnTo>
                  <a:pt x="5576572" y="1484923"/>
                </a:lnTo>
                <a:lnTo>
                  <a:pt x="5594020" y="1522805"/>
                </a:lnTo>
                <a:lnTo>
                  <a:pt x="5610652" y="1560996"/>
                </a:lnTo>
                <a:lnTo>
                  <a:pt x="5626457" y="1599489"/>
                </a:lnTo>
                <a:lnTo>
                  <a:pt x="5641430" y="1638278"/>
                </a:lnTo>
                <a:lnTo>
                  <a:pt x="5655559" y="1677356"/>
                </a:lnTo>
                <a:lnTo>
                  <a:pt x="5668839" y="1716715"/>
                </a:lnTo>
                <a:lnTo>
                  <a:pt x="5681259" y="1756350"/>
                </a:lnTo>
                <a:lnTo>
                  <a:pt x="5692811" y="1796254"/>
                </a:lnTo>
                <a:lnTo>
                  <a:pt x="5703488" y="1836419"/>
                </a:lnTo>
                <a:lnTo>
                  <a:pt x="5713281" y="1876840"/>
                </a:lnTo>
                <a:lnTo>
                  <a:pt x="5722181" y="1917510"/>
                </a:lnTo>
                <a:lnTo>
                  <a:pt x="5730179" y="1958422"/>
                </a:lnTo>
                <a:lnTo>
                  <a:pt x="5737268" y="1999569"/>
                </a:lnTo>
                <a:lnTo>
                  <a:pt x="5743440" y="2040944"/>
                </a:lnTo>
                <a:lnTo>
                  <a:pt x="5748685" y="2082541"/>
                </a:lnTo>
                <a:lnTo>
                  <a:pt x="5752995" y="2124353"/>
                </a:lnTo>
                <a:lnTo>
                  <a:pt x="5756362" y="2166374"/>
                </a:lnTo>
                <a:lnTo>
                  <a:pt x="5758777" y="2208596"/>
                </a:lnTo>
                <a:lnTo>
                  <a:pt x="5760232" y="2251014"/>
                </a:lnTo>
                <a:lnTo>
                  <a:pt x="5760720" y="2293620"/>
                </a:lnTo>
                <a:lnTo>
                  <a:pt x="5760232" y="2336225"/>
                </a:lnTo>
                <a:lnTo>
                  <a:pt x="5758777" y="2378643"/>
                </a:lnTo>
                <a:lnTo>
                  <a:pt x="5756362" y="2420865"/>
                </a:lnTo>
                <a:lnTo>
                  <a:pt x="5752995" y="2462886"/>
                </a:lnTo>
                <a:lnTo>
                  <a:pt x="5748685" y="2504698"/>
                </a:lnTo>
                <a:lnTo>
                  <a:pt x="5743440" y="2546295"/>
                </a:lnTo>
                <a:lnTo>
                  <a:pt x="5737268" y="2587670"/>
                </a:lnTo>
                <a:lnTo>
                  <a:pt x="5730179" y="2628817"/>
                </a:lnTo>
                <a:lnTo>
                  <a:pt x="5722181" y="2669729"/>
                </a:lnTo>
                <a:lnTo>
                  <a:pt x="5713281" y="2710399"/>
                </a:lnTo>
                <a:lnTo>
                  <a:pt x="5703488" y="2750820"/>
                </a:lnTo>
                <a:lnTo>
                  <a:pt x="5692811" y="2790985"/>
                </a:lnTo>
                <a:lnTo>
                  <a:pt x="5681259" y="2830889"/>
                </a:lnTo>
                <a:lnTo>
                  <a:pt x="5668839" y="2870524"/>
                </a:lnTo>
                <a:lnTo>
                  <a:pt x="5655559" y="2909883"/>
                </a:lnTo>
                <a:lnTo>
                  <a:pt x="5641430" y="2948961"/>
                </a:lnTo>
                <a:lnTo>
                  <a:pt x="5626457" y="2987750"/>
                </a:lnTo>
                <a:lnTo>
                  <a:pt x="5610652" y="3026243"/>
                </a:lnTo>
                <a:lnTo>
                  <a:pt x="5594020" y="3064434"/>
                </a:lnTo>
                <a:lnTo>
                  <a:pt x="5576572" y="3102316"/>
                </a:lnTo>
                <a:lnTo>
                  <a:pt x="5558315" y="3139882"/>
                </a:lnTo>
                <a:lnTo>
                  <a:pt x="5539258" y="3177126"/>
                </a:lnTo>
                <a:lnTo>
                  <a:pt x="5519409" y="3214041"/>
                </a:lnTo>
                <a:lnTo>
                  <a:pt x="5498777" y="3250620"/>
                </a:lnTo>
                <a:lnTo>
                  <a:pt x="5477370" y="3286857"/>
                </a:lnTo>
                <a:lnTo>
                  <a:pt x="5455196" y="3322745"/>
                </a:lnTo>
                <a:lnTo>
                  <a:pt x="5432265" y="3358277"/>
                </a:lnTo>
                <a:lnTo>
                  <a:pt x="5408583" y="3393447"/>
                </a:lnTo>
                <a:lnTo>
                  <a:pt x="5384161" y="3428247"/>
                </a:lnTo>
                <a:lnTo>
                  <a:pt x="5359005" y="3462671"/>
                </a:lnTo>
                <a:lnTo>
                  <a:pt x="5333125" y="3496713"/>
                </a:lnTo>
                <a:lnTo>
                  <a:pt x="5306529" y="3530365"/>
                </a:lnTo>
                <a:lnTo>
                  <a:pt x="5279225" y="3563622"/>
                </a:lnTo>
                <a:lnTo>
                  <a:pt x="5251222" y="3596476"/>
                </a:lnTo>
                <a:lnTo>
                  <a:pt x="5222528" y="3628920"/>
                </a:lnTo>
                <a:lnTo>
                  <a:pt x="5193152" y="3660948"/>
                </a:lnTo>
                <a:lnTo>
                  <a:pt x="5163102" y="3692554"/>
                </a:lnTo>
                <a:lnTo>
                  <a:pt x="5132386" y="3723730"/>
                </a:lnTo>
                <a:lnTo>
                  <a:pt x="5101013" y="3754469"/>
                </a:lnTo>
                <a:lnTo>
                  <a:pt x="5068991" y="3784766"/>
                </a:lnTo>
                <a:lnTo>
                  <a:pt x="5036329" y="3814613"/>
                </a:lnTo>
                <a:lnTo>
                  <a:pt x="5003035" y="3844004"/>
                </a:lnTo>
                <a:lnTo>
                  <a:pt x="4969117" y="3872932"/>
                </a:lnTo>
                <a:lnTo>
                  <a:pt x="4934585" y="3901390"/>
                </a:lnTo>
                <a:lnTo>
                  <a:pt x="4899445" y="3929372"/>
                </a:lnTo>
                <a:lnTo>
                  <a:pt x="4863708" y="3956871"/>
                </a:lnTo>
                <a:lnTo>
                  <a:pt x="4827380" y="3983880"/>
                </a:lnTo>
                <a:lnTo>
                  <a:pt x="4790471" y="4010392"/>
                </a:lnTo>
                <a:lnTo>
                  <a:pt x="4752989" y="4036401"/>
                </a:lnTo>
                <a:lnTo>
                  <a:pt x="4714942" y="4061901"/>
                </a:lnTo>
                <a:lnTo>
                  <a:pt x="4676339" y="4086884"/>
                </a:lnTo>
                <a:lnTo>
                  <a:pt x="4637188" y="4111343"/>
                </a:lnTo>
                <a:lnTo>
                  <a:pt x="4597498" y="4135272"/>
                </a:lnTo>
                <a:lnTo>
                  <a:pt x="4557277" y="4158665"/>
                </a:lnTo>
                <a:lnTo>
                  <a:pt x="4516533" y="4181515"/>
                </a:lnTo>
                <a:lnTo>
                  <a:pt x="4475275" y="4203814"/>
                </a:lnTo>
                <a:lnTo>
                  <a:pt x="4433511" y="4225556"/>
                </a:lnTo>
                <a:lnTo>
                  <a:pt x="4391250" y="4246735"/>
                </a:lnTo>
                <a:lnTo>
                  <a:pt x="4348500" y="4267344"/>
                </a:lnTo>
                <a:lnTo>
                  <a:pt x="4305269" y="4287376"/>
                </a:lnTo>
                <a:lnTo>
                  <a:pt x="4261566" y="4306824"/>
                </a:lnTo>
                <a:lnTo>
                  <a:pt x="4217400" y="4325682"/>
                </a:lnTo>
                <a:lnTo>
                  <a:pt x="4172778" y="4343943"/>
                </a:lnTo>
                <a:lnTo>
                  <a:pt x="4127710" y="4361601"/>
                </a:lnTo>
                <a:lnTo>
                  <a:pt x="4082203" y="4378648"/>
                </a:lnTo>
                <a:lnTo>
                  <a:pt x="4036265" y="4395077"/>
                </a:lnTo>
                <a:lnTo>
                  <a:pt x="3989907" y="4410883"/>
                </a:lnTo>
                <a:lnTo>
                  <a:pt x="3943135" y="4426059"/>
                </a:lnTo>
                <a:lnTo>
                  <a:pt x="3895958" y="4440597"/>
                </a:lnTo>
                <a:lnTo>
                  <a:pt x="3848384" y="4454492"/>
                </a:lnTo>
                <a:lnTo>
                  <a:pt x="3800423" y="4467736"/>
                </a:lnTo>
                <a:lnTo>
                  <a:pt x="3752082" y="4480323"/>
                </a:lnTo>
                <a:lnTo>
                  <a:pt x="3703370" y="4492245"/>
                </a:lnTo>
                <a:lnTo>
                  <a:pt x="3654295" y="4503497"/>
                </a:lnTo>
                <a:lnTo>
                  <a:pt x="3604866" y="4514072"/>
                </a:lnTo>
                <a:lnTo>
                  <a:pt x="3555091" y="4523962"/>
                </a:lnTo>
                <a:lnTo>
                  <a:pt x="3504978" y="4533162"/>
                </a:lnTo>
                <a:lnTo>
                  <a:pt x="3454536" y="4541664"/>
                </a:lnTo>
                <a:lnTo>
                  <a:pt x="3403774" y="4549462"/>
                </a:lnTo>
                <a:lnTo>
                  <a:pt x="3352699" y="4556550"/>
                </a:lnTo>
                <a:lnTo>
                  <a:pt x="3301320" y="4562919"/>
                </a:lnTo>
                <a:lnTo>
                  <a:pt x="3249646" y="4568565"/>
                </a:lnTo>
                <a:lnTo>
                  <a:pt x="3197685" y="4573479"/>
                </a:lnTo>
                <a:lnTo>
                  <a:pt x="3145445" y="4577656"/>
                </a:lnTo>
                <a:lnTo>
                  <a:pt x="3092934" y="4581088"/>
                </a:lnTo>
                <a:lnTo>
                  <a:pt x="3040162" y="4583769"/>
                </a:lnTo>
                <a:lnTo>
                  <a:pt x="2987137" y="4585693"/>
                </a:lnTo>
                <a:lnTo>
                  <a:pt x="2933867" y="4586852"/>
                </a:lnTo>
                <a:lnTo>
                  <a:pt x="2880360" y="4587240"/>
                </a:lnTo>
                <a:lnTo>
                  <a:pt x="2826852" y="4586852"/>
                </a:lnTo>
                <a:lnTo>
                  <a:pt x="2773582" y="4585693"/>
                </a:lnTo>
                <a:lnTo>
                  <a:pt x="2720557" y="4583769"/>
                </a:lnTo>
                <a:lnTo>
                  <a:pt x="2667785" y="4581088"/>
                </a:lnTo>
                <a:lnTo>
                  <a:pt x="2615274" y="4577656"/>
                </a:lnTo>
                <a:lnTo>
                  <a:pt x="2563034" y="4573479"/>
                </a:lnTo>
                <a:lnTo>
                  <a:pt x="2511073" y="4568565"/>
                </a:lnTo>
                <a:lnTo>
                  <a:pt x="2459399" y="4562919"/>
                </a:lnTo>
                <a:lnTo>
                  <a:pt x="2408020" y="4556550"/>
                </a:lnTo>
                <a:lnTo>
                  <a:pt x="2356945" y="4549462"/>
                </a:lnTo>
                <a:lnTo>
                  <a:pt x="2306183" y="4541664"/>
                </a:lnTo>
                <a:lnTo>
                  <a:pt x="2255741" y="4533162"/>
                </a:lnTo>
                <a:lnTo>
                  <a:pt x="2205628" y="4523962"/>
                </a:lnTo>
                <a:lnTo>
                  <a:pt x="2155853" y="4514072"/>
                </a:lnTo>
                <a:lnTo>
                  <a:pt x="2106424" y="4503497"/>
                </a:lnTo>
                <a:lnTo>
                  <a:pt x="2057349" y="4492245"/>
                </a:lnTo>
                <a:lnTo>
                  <a:pt x="2008637" y="4480323"/>
                </a:lnTo>
                <a:lnTo>
                  <a:pt x="1960296" y="4467736"/>
                </a:lnTo>
                <a:lnTo>
                  <a:pt x="1912335" y="4454492"/>
                </a:lnTo>
                <a:lnTo>
                  <a:pt x="1864761" y="4440597"/>
                </a:lnTo>
                <a:lnTo>
                  <a:pt x="1817584" y="4426059"/>
                </a:lnTo>
                <a:lnTo>
                  <a:pt x="1770812" y="4410883"/>
                </a:lnTo>
                <a:lnTo>
                  <a:pt x="1724454" y="4395077"/>
                </a:lnTo>
                <a:lnTo>
                  <a:pt x="1678516" y="4378648"/>
                </a:lnTo>
                <a:lnTo>
                  <a:pt x="1633009" y="4361601"/>
                </a:lnTo>
                <a:lnTo>
                  <a:pt x="1587941" y="4343943"/>
                </a:lnTo>
                <a:lnTo>
                  <a:pt x="1543319" y="4325682"/>
                </a:lnTo>
                <a:lnTo>
                  <a:pt x="1499153" y="4306824"/>
                </a:lnTo>
                <a:lnTo>
                  <a:pt x="1455450" y="4287376"/>
                </a:lnTo>
                <a:lnTo>
                  <a:pt x="1412219" y="4267344"/>
                </a:lnTo>
                <a:lnTo>
                  <a:pt x="1369469" y="4246735"/>
                </a:lnTo>
                <a:lnTo>
                  <a:pt x="1327208" y="4225556"/>
                </a:lnTo>
                <a:lnTo>
                  <a:pt x="1285444" y="4203814"/>
                </a:lnTo>
                <a:lnTo>
                  <a:pt x="1244186" y="4181515"/>
                </a:lnTo>
                <a:lnTo>
                  <a:pt x="1203442" y="4158665"/>
                </a:lnTo>
                <a:lnTo>
                  <a:pt x="1163221" y="4135272"/>
                </a:lnTo>
                <a:lnTo>
                  <a:pt x="1123531" y="4111343"/>
                </a:lnTo>
                <a:lnTo>
                  <a:pt x="1084380" y="4086884"/>
                </a:lnTo>
                <a:lnTo>
                  <a:pt x="1045777" y="4061901"/>
                </a:lnTo>
                <a:lnTo>
                  <a:pt x="1007730" y="4036401"/>
                </a:lnTo>
                <a:lnTo>
                  <a:pt x="970248" y="4010392"/>
                </a:lnTo>
                <a:lnTo>
                  <a:pt x="933339" y="3983880"/>
                </a:lnTo>
                <a:lnTo>
                  <a:pt x="897011" y="3956871"/>
                </a:lnTo>
                <a:lnTo>
                  <a:pt x="861274" y="3929372"/>
                </a:lnTo>
                <a:lnTo>
                  <a:pt x="826134" y="3901390"/>
                </a:lnTo>
                <a:lnTo>
                  <a:pt x="791602" y="3872932"/>
                </a:lnTo>
                <a:lnTo>
                  <a:pt x="757684" y="3844004"/>
                </a:lnTo>
                <a:lnTo>
                  <a:pt x="724390" y="3814613"/>
                </a:lnTo>
                <a:lnTo>
                  <a:pt x="691728" y="3784766"/>
                </a:lnTo>
                <a:lnTo>
                  <a:pt x="659706" y="3754469"/>
                </a:lnTo>
                <a:lnTo>
                  <a:pt x="628333" y="3723730"/>
                </a:lnTo>
                <a:lnTo>
                  <a:pt x="597617" y="3692554"/>
                </a:lnTo>
                <a:lnTo>
                  <a:pt x="567567" y="3660948"/>
                </a:lnTo>
                <a:lnTo>
                  <a:pt x="538191" y="3628920"/>
                </a:lnTo>
                <a:lnTo>
                  <a:pt x="509497" y="3596476"/>
                </a:lnTo>
                <a:lnTo>
                  <a:pt x="481494" y="3563622"/>
                </a:lnTo>
                <a:lnTo>
                  <a:pt x="454190" y="3530365"/>
                </a:lnTo>
                <a:lnTo>
                  <a:pt x="427594" y="3496713"/>
                </a:lnTo>
                <a:lnTo>
                  <a:pt x="401714" y="3462671"/>
                </a:lnTo>
                <a:lnTo>
                  <a:pt x="376558" y="3428247"/>
                </a:lnTo>
                <a:lnTo>
                  <a:pt x="352136" y="3393447"/>
                </a:lnTo>
                <a:lnTo>
                  <a:pt x="328454" y="3358277"/>
                </a:lnTo>
                <a:lnTo>
                  <a:pt x="305523" y="3322745"/>
                </a:lnTo>
                <a:lnTo>
                  <a:pt x="283349" y="3286857"/>
                </a:lnTo>
                <a:lnTo>
                  <a:pt x="261942" y="3250620"/>
                </a:lnTo>
                <a:lnTo>
                  <a:pt x="241310" y="3214041"/>
                </a:lnTo>
                <a:lnTo>
                  <a:pt x="221461" y="3177126"/>
                </a:lnTo>
                <a:lnTo>
                  <a:pt x="202404" y="3139882"/>
                </a:lnTo>
                <a:lnTo>
                  <a:pt x="184147" y="3102316"/>
                </a:lnTo>
                <a:lnTo>
                  <a:pt x="166699" y="3064434"/>
                </a:lnTo>
                <a:lnTo>
                  <a:pt x="150067" y="3026243"/>
                </a:lnTo>
                <a:lnTo>
                  <a:pt x="134262" y="2987750"/>
                </a:lnTo>
                <a:lnTo>
                  <a:pt x="119289" y="2948961"/>
                </a:lnTo>
                <a:lnTo>
                  <a:pt x="105160" y="2909883"/>
                </a:lnTo>
                <a:lnTo>
                  <a:pt x="91880" y="2870524"/>
                </a:lnTo>
                <a:lnTo>
                  <a:pt x="79460" y="2830889"/>
                </a:lnTo>
                <a:lnTo>
                  <a:pt x="67908" y="2790985"/>
                </a:lnTo>
                <a:lnTo>
                  <a:pt x="57231" y="2750820"/>
                </a:lnTo>
                <a:lnTo>
                  <a:pt x="47438" y="2710399"/>
                </a:lnTo>
                <a:lnTo>
                  <a:pt x="38538" y="2669729"/>
                </a:lnTo>
                <a:lnTo>
                  <a:pt x="30540" y="2628817"/>
                </a:lnTo>
                <a:lnTo>
                  <a:pt x="23451" y="2587670"/>
                </a:lnTo>
                <a:lnTo>
                  <a:pt x="17279" y="2546295"/>
                </a:lnTo>
                <a:lnTo>
                  <a:pt x="12034" y="2504698"/>
                </a:lnTo>
                <a:lnTo>
                  <a:pt x="7724" y="2462886"/>
                </a:lnTo>
                <a:lnTo>
                  <a:pt x="4357" y="2420865"/>
                </a:lnTo>
                <a:lnTo>
                  <a:pt x="1942" y="2378643"/>
                </a:lnTo>
                <a:lnTo>
                  <a:pt x="487" y="2336225"/>
                </a:lnTo>
                <a:lnTo>
                  <a:pt x="0" y="2293620"/>
                </a:lnTo>
                <a:close/>
              </a:path>
            </a:pathLst>
          </a:custGeom>
          <a:ln w="38100">
            <a:solidFill>
              <a:srgbClr val="D99245"/>
            </a:solidFill>
          </a:ln>
        </p:spPr>
        <p:txBody>
          <a:bodyPr wrap="square" lIns="0" tIns="0" rIns="0" bIns="0" rtlCol="0"/>
          <a:lstStyle/>
          <a:p>
            <a:endParaRPr dirty="0"/>
          </a:p>
        </p:txBody>
      </p:sp>
      <p:sp>
        <p:nvSpPr>
          <p:cNvPr id="7" name="object 7"/>
          <p:cNvSpPr txBox="1"/>
          <p:nvPr/>
        </p:nvSpPr>
        <p:spPr>
          <a:xfrm>
            <a:off x="4855703" y="1639126"/>
            <a:ext cx="1368742" cy="4095352"/>
          </a:xfrm>
          <a:prstGeom prst="rect">
            <a:avLst/>
          </a:prstGeom>
        </p:spPr>
        <p:txBody>
          <a:bodyPr vert="horz" wrap="square" lIns="0" tIns="9525" rIns="0" bIns="0" rtlCol="0">
            <a:spAutoFit/>
          </a:bodyPr>
          <a:lstStyle/>
          <a:p>
            <a:pPr marL="9525">
              <a:spcBef>
                <a:spcPts val="75"/>
              </a:spcBef>
              <a:tabLst>
                <a:tab pos="1193483" algn="l"/>
                <a:tab pos="1358741" algn="l"/>
              </a:tabLst>
            </a:pPr>
            <a:r>
              <a:rPr sz="1350" b="1" dirty="0">
                <a:latin typeface="Calibri"/>
                <a:cs typeface="Calibri"/>
              </a:rPr>
              <a:t>T - 171 </a:t>
            </a:r>
            <a:r>
              <a:rPr sz="1350" b="1" spc="-4" dirty="0">
                <a:latin typeface="Calibri"/>
                <a:cs typeface="Calibri"/>
              </a:rPr>
              <a:t>de</a:t>
            </a:r>
            <a:r>
              <a:rPr sz="1350" b="1" spc="-75" dirty="0">
                <a:latin typeface="Calibri"/>
                <a:cs typeface="Calibri"/>
              </a:rPr>
              <a:t> </a:t>
            </a:r>
            <a:r>
              <a:rPr sz="1350" b="1" spc="-4" dirty="0">
                <a:latin typeface="Calibri"/>
                <a:cs typeface="Calibri"/>
              </a:rPr>
              <a:t>2007	</a:t>
            </a:r>
            <a:endParaRPr sz="1350" dirty="0">
              <a:latin typeface="Calibri"/>
              <a:cs typeface="Calibri"/>
            </a:endParaRPr>
          </a:p>
          <a:p>
            <a:pPr marL="9525"/>
            <a:r>
              <a:rPr sz="1350" b="1" dirty="0">
                <a:latin typeface="Calibri"/>
                <a:cs typeface="Calibri"/>
              </a:rPr>
              <a:t>T - 636 </a:t>
            </a:r>
            <a:r>
              <a:rPr sz="1350" b="1" spc="-4" dirty="0">
                <a:latin typeface="Calibri"/>
                <a:cs typeface="Calibri"/>
              </a:rPr>
              <a:t>de</a:t>
            </a:r>
            <a:r>
              <a:rPr sz="1350" b="1" spc="-79" dirty="0">
                <a:latin typeface="Calibri"/>
                <a:cs typeface="Calibri"/>
              </a:rPr>
              <a:t> </a:t>
            </a:r>
            <a:r>
              <a:rPr sz="1350" b="1" dirty="0">
                <a:latin typeface="Calibri"/>
                <a:cs typeface="Calibri"/>
              </a:rPr>
              <a:t>2007</a:t>
            </a:r>
            <a:endParaRPr sz="1350" dirty="0">
              <a:latin typeface="Calibri"/>
              <a:cs typeface="Calibri"/>
            </a:endParaRPr>
          </a:p>
          <a:p>
            <a:pPr marL="9525"/>
            <a:r>
              <a:rPr sz="1350" b="1" dirty="0">
                <a:latin typeface="Calibri"/>
                <a:cs typeface="Calibri"/>
              </a:rPr>
              <a:t>T - 988 </a:t>
            </a:r>
            <a:r>
              <a:rPr sz="1350" b="1" spc="-4" dirty="0">
                <a:latin typeface="Calibri"/>
                <a:cs typeface="Calibri"/>
              </a:rPr>
              <a:t>de</a:t>
            </a:r>
            <a:r>
              <a:rPr sz="1350" b="1" spc="-68" dirty="0">
                <a:latin typeface="Calibri"/>
                <a:cs typeface="Calibri"/>
              </a:rPr>
              <a:t> </a:t>
            </a:r>
            <a:r>
              <a:rPr sz="1350" b="1" spc="-4" dirty="0">
                <a:latin typeface="Calibri"/>
                <a:cs typeface="Calibri"/>
              </a:rPr>
              <a:t>2007</a:t>
            </a:r>
            <a:endParaRPr sz="1350" dirty="0">
              <a:latin typeface="Calibri"/>
              <a:cs typeface="Calibri"/>
            </a:endParaRPr>
          </a:p>
          <a:p>
            <a:pPr marL="9525"/>
            <a:r>
              <a:rPr sz="1350" b="1" dirty="0">
                <a:latin typeface="Calibri"/>
                <a:cs typeface="Calibri"/>
              </a:rPr>
              <a:t>T - 209 </a:t>
            </a:r>
            <a:r>
              <a:rPr sz="1350" b="1" spc="-4" dirty="0">
                <a:latin typeface="Calibri"/>
                <a:cs typeface="Calibri"/>
              </a:rPr>
              <a:t>de</a:t>
            </a:r>
            <a:r>
              <a:rPr sz="1350" b="1" spc="-79" dirty="0">
                <a:latin typeface="Calibri"/>
                <a:cs typeface="Calibri"/>
              </a:rPr>
              <a:t> </a:t>
            </a:r>
            <a:r>
              <a:rPr sz="1350" b="1" dirty="0">
                <a:latin typeface="Calibri"/>
                <a:cs typeface="Calibri"/>
              </a:rPr>
              <a:t>2008</a:t>
            </a:r>
            <a:endParaRPr sz="1350" dirty="0">
              <a:latin typeface="Calibri"/>
              <a:cs typeface="Calibri"/>
            </a:endParaRPr>
          </a:p>
          <a:p>
            <a:pPr marL="9525"/>
            <a:r>
              <a:rPr sz="1350" b="1" dirty="0">
                <a:latin typeface="Calibri"/>
                <a:cs typeface="Calibri"/>
              </a:rPr>
              <a:t>T - 946 </a:t>
            </a:r>
            <a:r>
              <a:rPr sz="1350" b="1" spc="-4" dirty="0">
                <a:latin typeface="Calibri"/>
                <a:cs typeface="Calibri"/>
              </a:rPr>
              <a:t>de</a:t>
            </a:r>
            <a:r>
              <a:rPr sz="1350" b="1" spc="-68" dirty="0">
                <a:latin typeface="Calibri"/>
                <a:cs typeface="Calibri"/>
              </a:rPr>
              <a:t> </a:t>
            </a:r>
            <a:r>
              <a:rPr sz="1350" b="1" spc="-4" dirty="0">
                <a:latin typeface="Calibri"/>
                <a:cs typeface="Calibri"/>
              </a:rPr>
              <a:t>2008</a:t>
            </a:r>
            <a:endParaRPr sz="1350" dirty="0">
              <a:latin typeface="Calibri"/>
              <a:cs typeface="Calibri"/>
            </a:endParaRPr>
          </a:p>
          <a:p>
            <a:pPr marL="9525">
              <a:spcBef>
                <a:spcPts val="4"/>
              </a:spcBef>
            </a:pPr>
            <a:r>
              <a:rPr sz="1350" b="1" dirty="0">
                <a:latin typeface="Calibri"/>
                <a:cs typeface="Calibri"/>
              </a:rPr>
              <a:t>T - 009 </a:t>
            </a:r>
            <a:r>
              <a:rPr sz="1350" b="1" spc="-4" dirty="0">
                <a:latin typeface="Calibri"/>
                <a:cs typeface="Calibri"/>
              </a:rPr>
              <a:t>de</a:t>
            </a:r>
            <a:r>
              <a:rPr sz="1350" b="1" spc="-79" dirty="0">
                <a:latin typeface="Calibri"/>
                <a:cs typeface="Calibri"/>
              </a:rPr>
              <a:t> </a:t>
            </a:r>
            <a:r>
              <a:rPr sz="1350" b="1" dirty="0">
                <a:latin typeface="Calibri"/>
                <a:cs typeface="Calibri"/>
              </a:rPr>
              <a:t>2009</a:t>
            </a:r>
            <a:endParaRPr sz="1350" dirty="0">
              <a:latin typeface="Calibri"/>
              <a:cs typeface="Calibri"/>
            </a:endParaRPr>
          </a:p>
          <a:p>
            <a:pPr marL="9525"/>
            <a:r>
              <a:rPr sz="1350" b="1" dirty="0">
                <a:latin typeface="Calibri"/>
                <a:cs typeface="Calibri"/>
              </a:rPr>
              <a:t>T - 388 </a:t>
            </a:r>
            <a:r>
              <a:rPr sz="1350" b="1" spc="-4" dirty="0">
                <a:latin typeface="Calibri"/>
                <a:cs typeface="Calibri"/>
              </a:rPr>
              <a:t>de</a:t>
            </a:r>
            <a:r>
              <a:rPr sz="1350" b="1" spc="-79" dirty="0">
                <a:latin typeface="Calibri"/>
                <a:cs typeface="Calibri"/>
              </a:rPr>
              <a:t> </a:t>
            </a:r>
            <a:r>
              <a:rPr sz="1350" b="1" dirty="0">
                <a:latin typeface="Calibri"/>
                <a:cs typeface="Calibri"/>
              </a:rPr>
              <a:t>2009</a:t>
            </a:r>
            <a:endParaRPr sz="1350" dirty="0">
              <a:latin typeface="Calibri"/>
              <a:cs typeface="Calibri"/>
            </a:endParaRPr>
          </a:p>
          <a:p>
            <a:pPr marL="9525"/>
            <a:r>
              <a:rPr sz="1350" b="1" dirty="0">
                <a:latin typeface="Calibri"/>
                <a:cs typeface="Calibri"/>
              </a:rPr>
              <a:t>T - 585 </a:t>
            </a:r>
            <a:r>
              <a:rPr sz="1350" b="1" spc="-4" dirty="0">
                <a:latin typeface="Calibri"/>
                <a:cs typeface="Calibri"/>
              </a:rPr>
              <a:t>de</a:t>
            </a:r>
            <a:r>
              <a:rPr sz="1350" b="1" spc="-68" dirty="0">
                <a:latin typeface="Calibri"/>
                <a:cs typeface="Calibri"/>
              </a:rPr>
              <a:t> </a:t>
            </a:r>
            <a:r>
              <a:rPr sz="1350" b="1" spc="-4" dirty="0">
                <a:latin typeface="Calibri"/>
                <a:cs typeface="Calibri"/>
              </a:rPr>
              <a:t>2010</a:t>
            </a:r>
            <a:endParaRPr sz="1350" dirty="0">
              <a:latin typeface="Calibri"/>
              <a:cs typeface="Calibri"/>
            </a:endParaRPr>
          </a:p>
          <a:p>
            <a:pPr marL="9525"/>
            <a:r>
              <a:rPr sz="1350" b="1" dirty="0">
                <a:latin typeface="Calibri"/>
                <a:cs typeface="Calibri"/>
              </a:rPr>
              <a:t>T - 636 </a:t>
            </a:r>
            <a:r>
              <a:rPr sz="1350" b="1" spc="-4" dirty="0">
                <a:latin typeface="Calibri"/>
                <a:cs typeface="Calibri"/>
              </a:rPr>
              <a:t>de</a:t>
            </a:r>
            <a:r>
              <a:rPr sz="1350" b="1" spc="-79" dirty="0">
                <a:latin typeface="Calibri"/>
                <a:cs typeface="Calibri"/>
              </a:rPr>
              <a:t> </a:t>
            </a:r>
            <a:r>
              <a:rPr sz="1350" b="1" dirty="0">
                <a:latin typeface="Calibri"/>
                <a:cs typeface="Calibri"/>
              </a:rPr>
              <a:t>2011</a:t>
            </a:r>
            <a:endParaRPr sz="1350" dirty="0">
              <a:latin typeface="Calibri"/>
              <a:cs typeface="Calibri"/>
            </a:endParaRPr>
          </a:p>
          <a:p>
            <a:pPr marL="9525"/>
            <a:r>
              <a:rPr sz="1350" b="1" dirty="0">
                <a:latin typeface="Calibri"/>
                <a:cs typeface="Calibri"/>
              </a:rPr>
              <a:t>T - 841 </a:t>
            </a:r>
            <a:r>
              <a:rPr sz="1350" b="1" spc="-4" dirty="0">
                <a:latin typeface="Calibri"/>
                <a:cs typeface="Calibri"/>
              </a:rPr>
              <a:t>de</a:t>
            </a:r>
            <a:r>
              <a:rPr sz="1350" b="1" spc="-79" dirty="0">
                <a:latin typeface="Calibri"/>
                <a:cs typeface="Calibri"/>
              </a:rPr>
              <a:t> </a:t>
            </a:r>
            <a:r>
              <a:rPr sz="1350" b="1" dirty="0">
                <a:latin typeface="Calibri"/>
                <a:cs typeface="Calibri"/>
              </a:rPr>
              <a:t>2011</a:t>
            </a:r>
            <a:endParaRPr sz="1350" dirty="0">
              <a:latin typeface="Calibri"/>
              <a:cs typeface="Calibri"/>
            </a:endParaRPr>
          </a:p>
          <a:p>
            <a:pPr marL="9525"/>
            <a:r>
              <a:rPr sz="1350" b="1" dirty="0">
                <a:latin typeface="Calibri"/>
                <a:cs typeface="Calibri"/>
              </a:rPr>
              <a:t>T - 959 </a:t>
            </a:r>
            <a:r>
              <a:rPr sz="1350" b="1" spc="-4" dirty="0">
                <a:latin typeface="Calibri"/>
                <a:cs typeface="Calibri"/>
              </a:rPr>
              <a:t>de</a:t>
            </a:r>
            <a:r>
              <a:rPr sz="1350" b="1" spc="-68" dirty="0">
                <a:latin typeface="Calibri"/>
                <a:cs typeface="Calibri"/>
              </a:rPr>
              <a:t> </a:t>
            </a:r>
            <a:r>
              <a:rPr sz="1350" b="1" spc="-4" dirty="0">
                <a:latin typeface="Calibri"/>
                <a:cs typeface="Calibri"/>
              </a:rPr>
              <a:t>2011</a:t>
            </a:r>
            <a:endParaRPr sz="1350" dirty="0">
              <a:latin typeface="Calibri"/>
              <a:cs typeface="Calibri"/>
            </a:endParaRPr>
          </a:p>
          <a:p>
            <a:pPr marL="9525">
              <a:spcBef>
                <a:spcPts val="4"/>
              </a:spcBef>
            </a:pPr>
            <a:r>
              <a:rPr sz="1350" b="1" dirty="0">
                <a:latin typeface="Calibri"/>
                <a:cs typeface="Calibri"/>
              </a:rPr>
              <a:t>T - 636 </a:t>
            </a:r>
            <a:r>
              <a:rPr sz="1350" b="1" spc="-4" dirty="0">
                <a:latin typeface="Calibri"/>
                <a:cs typeface="Calibri"/>
              </a:rPr>
              <a:t>de</a:t>
            </a:r>
            <a:r>
              <a:rPr sz="1350" b="1" spc="-79" dirty="0">
                <a:latin typeface="Calibri"/>
                <a:cs typeface="Calibri"/>
              </a:rPr>
              <a:t> </a:t>
            </a:r>
            <a:r>
              <a:rPr sz="1350" b="1" dirty="0">
                <a:latin typeface="Calibri"/>
                <a:cs typeface="Calibri"/>
              </a:rPr>
              <a:t>2011</a:t>
            </a:r>
            <a:endParaRPr sz="1350" dirty="0">
              <a:latin typeface="Calibri"/>
              <a:cs typeface="Calibri"/>
            </a:endParaRPr>
          </a:p>
          <a:p>
            <a:pPr marL="9525"/>
            <a:r>
              <a:rPr sz="1350" b="1" dirty="0">
                <a:latin typeface="Calibri"/>
                <a:cs typeface="Calibri"/>
              </a:rPr>
              <a:t>T - 627 </a:t>
            </a:r>
            <a:r>
              <a:rPr sz="1350" b="1" spc="-4" dirty="0">
                <a:latin typeface="Calibri"/>
                <a:cs typeface="Calibri"/>
              </a:rPr>
              <a:t>de</a:t>
            </a:r>
            <a:r>
              <a:rPr sz="1350" b="1" spc="-68" dirty="0">
                <a:latin typeface="Calibri"/>
                <a:cs typeface="Calibri"/>
              </a:rPr>
              <a:t> </a:t>
            </a:r>
            <a:r>
              <a:rPr sz="1350" b="1" spc="-4" dirty="0">
                <a:latin typeface="Calibri"/>
                <a:cs typeface="Calibri"/>
              </a:rPr>
              <a:t>2012</a:t>
            </a:r>
            <a:endParaRPr sz="1350" dirty="0">
              <a:latin typeface="Calibri"/>
              <a:cs typeface="Calibri"/>
            </a:endParaRPr>
          </a:p>
          <a:p>
            <a:pPr marL="9525"/>
            <a:r>
              <a:rPr sz="1350" b="1" dirty="0">
                <a:latin typeface="Calibri"/>
                <a:cs typeface="Calibri"/>
              </a:rPr>
              <a:t>T - 532 </a:t>
            </a:r>
            <a:r>
              <a:rPr sz="1350" b="1" spc="-4" dirty="0">
                <a:latin typeface="Calibri"/>
                <a:cs typeface="Calibri"/>
              </a:rPr>
              <a:t>de</a:t>
            </a:r>
            <a:r>
              <a:rPr sz="1350" b="1" spc="-79" dirty="0">
                <a:latin typeface="Calibri"/>
                <a:cs typeface="Calibri"/>
              </a:rPr>
              <a:t> </a:t>
            </a:r>
            <a:r>
              <a:rPr sz="1350" b="1" dirty="0">
                <a:latin typeface="Calibri"/>
                <a:cs typeface="Calibri"/>
              </a:rPr>
              <a:t>2014</a:t>
            </a:r>
            <a:endParaRPr sz="1350" dirty="0">
              <a:latin typeface="Calibri"/>
              <a:cs typeface="Calibri"/>
            </a:endParaRPr>
          </a:p>
          <a:p>
            <a:pPr marL="9525"/>
            <a:r>
              <a:rPr sz="1350" b="1" dirty="0">
                <a:latin typeface="Calibri"/>
                <a:cs typeface="Calibri"/>
              </a:rPr>
              <a:t>T - 301 </a:t>
            </a:r>
            <a:r>
              <a:rPr sz="1350" b="1" spc="-4" dirty="0">
                <a:latin typeface="Calibri"/>
                <a:cs typeface="Calibri"/>
              </a:rPr>
              <a:t>de</a:t>
            </a:r>
            <a:r>
              <a:rPr sz="1350" b="1" spc="-79" dirty="0">
                <a:latin typeface="Calibri"/>
                <a:cs typeface="Calibri"/>
              </a:rPr>
              <a:t> </a:t>
            </a:r>
            <a:r>
              <a:rPr sz="1350" b="1" dirty="0">
                <a:latin typeface="Calibri"/>
                <a:cs typeface="Calibri"/>
              </a:rPr>
              <a:t>2016</a:t>
            </a:r>
            <a:endParaRPr sz="1350" dirty="0">
              <a:latin typeface="Calibri"/>
              <a:cs typeface="Calibri"/>
            </a:endParaRPr>
          </a:p>
          <a:p>
            <a:pPr marL="9525"/>
            <a:r>
              <a:rPr sz="1350" b="1" dirty="0">
                <a:latin typeface="Calibri"/>
                <a:cs typeface="Calibri"/>
              </a:rPr>
              <a:t>T - 731 </a:t>
            </a:r>
            <a:r>
              <a:rPr sz="1350" b="1" spc="-4" dirty="0">
                <a:latin typeface="Calibri"/>
                <a:cs typeface="Calibri"/>
              </a:rPr>
              <a:t>de</a:t>
            </a:r>
            <a:r>
              <a:rPr sz="1350" b="1" spc="-75" dirty="0">
                <a:latin typeface="Calibri"/>
                <a:cs typeface="Calibri"/>
              </a:rPr>
              <a:t> </a:t>
            </a:r>
            <a:r>
              <a:rPr sz="1350" b="1" spc="-4" dirty="0">
                <a:latin typeface="Calibri"/>
                <a:cs typeface="Calibri"/>
              </a:rPr>
              <a:t>2016</a:t>
            </a:r>
            <a:endParaRPr lang="es-ES" sz="1350" b="1" spc="-4" dirty="0">
              <a:latin typeface="Calibri"/>
              <a:cs typeface="Calibri"/>
            </a:endParaRPr>
          </a:p>
          <a:p>
            <a:pPr marL="9525"/>
            <a:r>
              <a:rPr lang="es-CO" b="1" spc="-4" dirty="0">
                <a:latin typeface="Calibri"/>
                <a:cs typeface="Calibri"/>
              </a:rPr>
              <a:t>T – 284 de 2020</a:t>
            </a:r>
            <a:endParaRPr lang="es-ES" sz="1350" b="1" spc="-4" dirty="0">
              <a:latin typeface="Calibri"/>
              <a:cs typeface="Calibri"/>
            </a:endParaRPr>
          </a:p>
          <a:p>
            <a:pPr marL="9525"/>
            <a:endParaRPr sz="1350" dirty="0">
              <a:latin typeface="Calibri"/>
              <a:cs typeface="Calibri"/>
            </a:endParaRPr>
          </a:p>
        </p:txBody>
      </p:sp>
      <p:sp>
        <p:nvSpPr>
          <p:cNvPr id="8" name="object 8"/>
          <p:cNvSpPr/>
          <p:nvPr/>
        </p:nvSpPr>
        <p:spPr>
          <a:xfrm>
            <a:off x="185164" y="2402580"/>
            <a:ext cx="2410019" cy="1822526"/>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461771" y="2905505"/>
            <a:ext cx="1854518" cy="844106"/>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224028" y="2427732"/>
            <a:ext cx="2334006" cy="1746504"/>
          </a:xfrm>
          <a:prstGeom prst="rect">
            <a:avLst/>
          </a:prstGeom>
          <a:blipFill>
            <a:blip r:embed="rId5" cstate="print"/>
            <a:stretch>
              <a:fillRect/>
            </a:stretch>
          </a:blipFill>
        </p:spPr>
        <p:txBody>
          <a:bodyPr wrap="square" lIns="0" tIns="0" rIns="0" bIns="0" rtlCol="0"/>
          <a:lstStyle/>
          <a:p>
            <a:endParaRPr/>
          </a:p>
        </p:txBody>
      </p:sp>
      <p:sp>
        <p:nvSpPr>
          <p:cNvPr id="11" name="object 11"/>
          <p:cNvSpPr txBox="1"/>
          <p:nvPr/>
        </p:nvSpPr>
        <p:spPr>
          <a:xfrm>
            <a:off x="579966" y="2724331"/>
            <a:ext cx="1613165" cy="1025281"/>
          </a:xfrm>
          <a:prstGeom prst="rect">
            <a:avLst/>
          </a:prstGeom>
        </p:spPr>
        <p:txBody>
          <a:bodyPr vert="horz" wrap="square" lIns="0" tIns="9525" rIns="0" bIns="0" rtlCol="0">
            <a:spAutoFit/>
          </a:bodyPr>
          <a:lstStyle/>
          <a:p>
            <a:pPr marL="54769" algn="ctr">
              <a:spcBef>
                <a:spcPts val="75"/>
              </a:spcBef>
            </a:pPr>
            <a:r>
              <a:rPr sz="2400" b="1" dirty="0">
                <a:solidFill>
                  <a:srgbClr val="FFFFFF"/>
                </a:solidFill>
                <a:latin typeface="Calibri"/>
                <a:cs typeface="Calibri"/>
              </a:rPr>
              <a:t>C- 355 de</a:t>
            </a:r>
            <a:r>
              <a:rPr sz="2400" b="1" spc="-79" dirty="0">
                <a:solidFill>
                  <a:srgbClr val="FFFFFF"/>
                </a:solidFill>
                <a:latin typeface="Calibri"/>
                <a:cs typeface="Calibri"/>
              </a:rPr>
              <a:t> </a:t>
            </a:r>
            <a:r>
              <a:rPr sz="2400" b="1" dirty="0">
                <a:solidFill>
                  <a:srgbClr val="FFFFFF"/>
                </a:solidFill>
                <a:latin typeface="Calibri"/>
                <a:cs typeface="Calibri"/>
              </a:rPr>
              <a:t>2006</a:t>
            </a:r>
            <a:endParaRPr sz="2400" dirty="0">
              <a:latin typeface="Calibri"/>
              <a:cs typeface="Calibri"/>
            </a:endParaRPr>
          </a:p>
          <a:p>
            <a:pPr marL="9525"/>
            <a:r>
              <a:rPr b="1" dirty="0">
                <a:solidFill>
                  <a:srgbClr val="FFFFFF"/>
                </a:solidFill>
                <a:latin typeface="Calibri"/>
                <a:cs typeface="Calibri"/>
              </a:rPr>
              <a:t>C – 088 de</a:t>
            </a:r>
            <a:r>
              <a:rPr b="1" spc="-90" dirty="0">
                <a:solidFill>
                  <a:srgbClr val="FFFFFF"/>
                </a:solidFill>
                <a:latin typeface="Calibri"/>
                <a:cs typeface="Calibri"/>
              </a:rPr>
              <a:t> </a:t>
            </a:r>
            <a:r>
              <a:rPr b="1" dirty="0">
                <a:solidFill>
                  <a:srgbClr val="FFFFFF"/>
                </a:solidFill>
                <a:latin typeface="Calibri"/>
                <a:cs typeface="Calibri"/>
              </a:rPr>
              <a:t>2020</a:t>
            </a:r>
            <a:endParaRPr dirty="0">
              <a:latin typeface="Calibri"/>
              <a:cs typeface="Calibri"/>
            </a:endParaRPr>
          </a:p>
        </p:txBody>
      </p:sp>
      <p:sp>
        <p:nvSpPr>
          <p:cNvPr id="12" name="object 12"/>
          <p:cNvSpPr/>
          <p:nvPr/>
        </p:nvSpPr>
        <p:spPr>
          <a:xfrm>
            <a:off x="2644901" y="2939796"/>
            <a:ext cx="391001" cy="573881"/>
          </a:xfrm>
          <a:custGeom>
            <a:avLst/>
            <a:gdLst/>
            <a:ahLst/>
            <a:cxnLst/>
            <a:rect l="l" t="t" r="r" b="b"/>
            <a:pathLst>
              <a:path w="521335" h="765175">
                <a:moveTo>
                  <a:pt x="16255" y="191262"/>
                </a:moveTo>
                <a:lnTo>
                  <a:pt x="0" y="191262"/>
                </a:lnTo>
                <a:lnTo>
                  <a:pt x="0" y="573786"/>
                </a:lnTo>
                <a:lnTo>
                  <a:pt x="16255" y="573786"/>
                </a:lnTo>
                <a:lnTo>
                  <a:pt x="16255" y="191262"/>
                </a:lnTo>
                <a:close/>
              </a:path>
              <a:path w="521335" h="765175">
                <a:moveTo>
                  <a:pt x="65150" y="191262"/>
                </a:moveTo>
                <a:lnTo>
                  <a:pt x="32638" y="191262"/>
                </a:lnTo>
                <a:lnTo>
                  <a:pt x="32638" y="573786"/>
                </a:lnTo>
                <a:lnTo>
                  <a:pt x="65150" y="573786"/>
                </a:lnTo>
                <a:lnTo>
                  <a:pt x="65150" y="191262"/>
                </a:lnTo>
                <a:close/>
              </a:path>
              <a:path w="521335" h="765175">
                <a:moveTo>
                  <a:pt x="260603" y="0"/>
                </a:moveTo>
                <a:lnTo>
                  <a:pt x="260603" y="191262"/>
                </a:lnTo>
                <a:lnTo>
                  <a:pt x="81406" y="191262"/>
                </a:lnTo>
                <a:lnTo>
                  <a:pt x="81406" y="573786"/>
                </a:lnTo>
                <a:lnTo>
                  <a:pt x="260603" y="573786"/>
                </a:lnTo>
                <a:lnTo>
                  <a:pt x="260603" y="765048"/>
                </a:lnTo>
                <a:lnTo>
                  <a:pt x="521208" y="382524"/>
                </a:lnTo>
                <a:lnTo>
                  <a:pt x="260603" y="0"/>
                </a:lnTo>
                <a:close/>
              </a:path>
            </a:pathLst>
          </a:custGeom>
          <a:solidFill>
            <a:srgbClr val="000000"/>
          </a:solidFill>
        </p:spPr>
        <p:txBody>
          <a:bodyPr wrap="square" lIns="0" tIns="0" rIns="0" bIns="0" rtlCol="0"/>
          <a:lstStyle/>
          <a:p>
            <a:endParaRPr/>
          </a:p>
        </p:txBody>
      </p:sp>
      <p:sp>
        <p:nvSpPr>
          <p:cNvPr id="13" name="object 13"/>
          <p:cNvSpPr/>
          <p:nvPr/>
        </p:nvSpPr>
        <p:spPr>
          <a:xfrm>
            <a:off x="2650998" y="3078480"/>
            <a:ext cx="0" cy="296704"/>
          </a:xfrm>
          <a:custGeom>
            <a:avLst/>
            <a:gdLst/>
            <a:ahLst/>
            <a:cxnLst/>
            <a:rect l="l" t="t" r="r" b="b"/>
            <a:pathLst>
              <a:path h="395604">
                <a:moveTo>
                  <a:pt x="0" y="0"/>
                </a:moveTo>
                <a:lnTo>
                  <a:pt x="0" y="395224"/>
                </a:lnTo>
              </a:path>
            </a:pathLst>
          </a:custGeom>
          <a:ln w="28955">
            <a:solidFill>
              <a:srgbClr val="000000"/>
            </a:solidFill>
          </a:ln>
        </p:spPr>
        <p:txBody>
          <a:bodyPr wrap="square" lIns="0" tIns="0" rIns="0" bIns="0" rtlCol="0"/>
          <a:lstStyle/>
          <a:p>
            <a:endParaRPr/>
          </a:p>
        </p:txBody>
      </p:sp>
      <p:sp>
        <p:nvSpPr>
          <p:cNvPr id="14" name="object 14"/>
          <p:cNvSpPr/>
          <p:nvPr/>
        </p:nvSpPr>
        <p:spPr>
          <a:xfrm>
            <a:off x="2669381" y="3083242"/>
            <a:ext cx="24765" cy="287179"/>
          </a:xfrm>
          <a:custGeom>
            <a:avLst/>
            <a:gdLst/>
            <a:ahLst/>
            <a:cxnLst/>
            <a:rect l="l" t="t" r="r" b="b"/>
            <a:pathLst>
              <a:path w="33020" h="382904">
                <a:moveTo>
                  <a:pt x="0" y="0"/>
                </a:moveTo>
                <a:lnTo>
                  <a:pt x="32512" y="0"/>
                </a:lnTo>
                <a:lnTo>
                  <a:pt x="32512" y="382524"/>
                </a:lnTo>
                <a:lnTo>
                  <a:pt x="0" y="382524"/>
                </a:lnTo>
                <a:lnTo>
                  <a:pt x="0" y="0"/>
                </a:lnTo>
                <a:close/>
              </a:path>
            </a:pathLst>
          </a:custGeom>
          <a:ln w="12700">
            <a:solidFill>
              <a:srgbClr val="000000"/>
            </a:solidFill>
          </a:ln>
        </p:spPr>
        <p:txBody>
          <a:bodyPr wrap="square" lIns="0" tIns="0" rIns="0" bIns="0" rtlCol="0"/>
          <a:lstStyle/>
          <a:p>
            <a:endParaRPr/>
          </a:p>
        </p:txBody>
      </p:sp>
      <p:sp>
        <p:nvSpPr>
          <p:cNvPr id="15" name="object 15"/>
          <p:cNvSpPr/>
          <p:nvPr/>
        </p:nvSpPr>
        <p:spPr>
          <a:xfrm>
            <a:off x="2705957" y="2939796"/>
            <a:ext cx="330041" cy="573881"/>
          </a:xfrm>
          <a:custGeom>
            <a:avLst/>
            <a:gdLst/>
            <a:ahLst/>
            <a:cxnLst/>
            <a:rect l="l" t="t" r="r" b="b"/>
            <a:pathLst>
              <a:path w="440054" h="765175">
                <a:moveTo>
                  <a:pt x="0" y="191262"/>
                </a:moveTo>
                <a:lnTo>
                  <a:pt x="179197" y="191262"/>
                </a:lnTo>
                <a:lnTo>
                  <a:pt x="179197" y="0"/>
                </a:lnTo>
                <a:lnTo>
                  <a:pt x="439801" y="382524"/>
                </a:lnTo>
                <a:lnTo>
                  <a:pt x="179197" y="765048"/>
                </a:lnTo>
                <a:lnTo>
                  <a:pt x="179197" y="573786"/>
                </a:lnTo>
                <a:lnTo>
                  <a:pt x="0" y="573786"/>
                </a:lnTo>
                <a:lnTo>
                  <a:pt x="0" y="191262"/>
                </a:lnTo>
                <a:close/>
              </a:path>
            </a:pathLst>
          </a:custGeom>
          <a:ln w="12700">
            <a:solidFill>
              <a:srgbClr val="000000"/>
            </a:solidFill>
          </a:ln>
        </p:spPr>
        <p:txBody>
          <a:bodyPr wrap="square" lIns="0" tIns="0" rIns="0" bIns="0" rtlCol="0"/>
          <a:lstStyle/>
          <a:p>
            <a:endParaRPr/>
          </a:p>
        </p:txBody>
      </p:sp>
      <p:sp>
        <p:nvSpPr>
          <p:cNvPr id="16" name="object 16"/>
          <p:cNvSpPr/>
          <p:nvPr/>
        </p:nvSpPr>
        <p:spPr>
          <a:xfrm>
            <a:off x="4096050" y="6167629"/>
            <a:ext cx="3172968" cy="690371"/>
          </a:xfrm>
          <a:prstGeom prst="rect">
            <a:avLst/>
          </a:prstGeom>
          <a:blipFill>
            <a:blip r:embed="rId6" cstate="print"/>
            <a:stretch>
              <a:fillRect/>
            </a:stretch>
          </a:blipFill>
        </p:spPr>
        <p:txBody>
          <a:bodyPr wrap="square" lIns="0" tIns="0" rIns="0" bIns="0" rtlCol="0"/>
          <a:lstStyle/>
          <a:p>
            <a:endParaRPr/>
          </a:p>
        </p:txBody>
      </p:sp>
      <p:sp>
        <p:nvSpPr>
          <p:cNvPr id="17" name="object 17"/>
          <p:cNvSpPr/>
          <p:nvPr/>
        </p:nvSpPr>
        <p:spPr>
          <a:xfrm>
            <a:off x="6668262" y="2523744"/>
            <a:ext cx="1920811" cy="1365313"/>
          </a:xfrm>
          <a:prstGeom prst="rect">
            <a:avLst/>
          </a:prstGeom>
          <a:blipFill>
            <a:blip r:embed="rId7" cstate="print"/>
            <a:stretch>
              <a:fillRect/>
            </a:stretch>
          </a:blipFill>
        </p:spPr>
        <p:txBody>
          <a:bodyPr wrap="square" lIns="0" tIns="0" rIns="0" bIns="0" rtlCol="0"/>
          <a:lstStyle/>
          <a:p>
            <a:endParaRPr/>
          </a:p>
        </p:txBody>
      </p:sp>
      <p:sp>
        <p:nvSpPr>
          <p:cNvPr id="18" name="object 18"/>
          <p:cNvSpPr/>
          <p:nvPr/>
        </p:nvSpPr>
        <p:spPr>
          <a:xfrm>
            <a:off x="6890004" y="2798063"/>
            <a:ext cx="1525333" cy="844106"/>
          </a:xfrm>
          <a:prstGeom prst="rect">
            <a:avLst/>
          </a:prstGeom>
          <a:blipFill>
            <a:blip r:embed="rId8" cstate="print"/>
            <a:stretch>
              <a:fillRect/>
            </a:stretch>
          </a:blipFill>
        </p:spPr>
        <p:txBody>
          <a:bodyPr wrap="square" lIns="0" tIns="0" rIns="0" bIns="0" rtlCol="0"/>
          <a:lstStyle/>
          <a:p>
            <a:endParaRPr/>
          </a:p>
        </p:txBody>
      </p:sp>
      <p:sp>
        <p:nvSpPr>
          <p:cNvPr id="19" name="object 19"/>
          <p:cNvSpPr/>
          <p:nvPr/>
        </p:nvSpPr>
        <p:spPr>
          <a:xfrm>
            <a:off x="6713983" y="2555748"/>
            <a:ext cx="1831181" cy="1275873"/>
          </a:xfrm>
          <a:custGeom>
            <a:avLst/>
            <a:gdLst/>
            <a:ahLst/>
            <a:cxnLst/>
            <a:rect l="l" t="t" r="r" b="b"/>
            <a:pathLst>
              <a:path w="2441575" h="1701164">
                <a:moveTo>
                  <a:pt x="1220724" y="0"/>
                </a:moveTo>
                <a:lnTo>
                  <a:pt x="1164841" y="875"/>
                </a:lnTo>
                <a:lnTo>
                  <a:pt x="1109604" y="3475"/>
                </a:lnTo>
                <a:lnTo>
                  <a:pt x="1055067" y="7763"/>
                </a:lnTo>
                <a:lnTo>
                  <a:pt x="1001282" y="13701"/>
                </a:lnTo>
                <a:lnTo>
                  <a:pt x="948304" y="21252"/>
                </a:lnTo>
                <a:lnTo>
                  <a:pt x="896187" y="30377"/>
                </a:lnTo>
                <a:lnTo>
                  <a:pt x="844985" y="41040"/>
                </a:lnTo>
                <a:lnTo>
                  <a:pt x="794751" y="53204"/>
                </a:lnTo>
                <a:lnTo>
                  <a:pt x="745539" y="66829"/>
                </a:lnTo>
                <a:lnTo>
                  <a:pt x="697403" y="81880"/>
                </a:lnTo>
                <a:lnTo>
                  <a:pt x="650398" y="98318"/>
                </a:lnTo>
                <a:lnTo>
                  <a:pt x="604576" y="116106"/>
                </a:lnTo>
                <a:lnTo>
                  <a:pt x="559992" y="135206"/>
                </a:lnTo>
                <a:lnTo>
                  <a:pt x="516699" y="155581"/>
                </a:lnTo>
                <a:lnTo>
                  <a:pt x="474752" y="177193"/>
                </a:lnTo>
                <a:lnTo>
                  <a:pt x="434204" y="200005"/>
                </a:lnTo>
                <a:lnTo>
                  <a:pt x="395109" y="223979"/>
                </a:lnTo>
                <a:lnTo>
                  <a:pt x="357520" y="249078"/>
                </a:lnTo>
                <a:lnTo>
                  <a:pt x="321493" y="275264"/>
                </a:lnTo>
                <a:lnTo>
                  <a:pt x="287080" y="302500"/>
                </a:lnTo>
                <a:lnTo>
                  <a:pt x="254336" y="330748"/>
                </a:lnTo>
                <a:lnTo>
                  <a:pt x="223314" y="359970"/>
                </a:lnTo>
                <a:lnTo>
                  <a:pt x="194068" y="390129"/>
                </a:lnTo>
                <a:lnTo>
                  <a:pt x="166652" y="421188"/>
                </a:lnTo>
                <a:lnTo>
                  <a:pt x="141120" y="453109"/>
                </a:lnTo>
                <a:lnTo>
                  <a:pt x="117525" y="485854"/>
                </a:lnTo>
                <a:lnTo>
                  <a:pt x="95922" y="519386"/>
                </a:lnTo>
                <a:lnTo>
                  <a:pt x="76365" y="553667"/>
                </a:lnTo>
                <a:lnTo>
                  <a:pt x="58906" y="588660"/>
                </a:lnTo>
                <a:lnTo>
                  <a:pt x="43601" y="624328"/>
                </a:lnTo>
                <a:lnTo>
                  <a:pt x="30503" y="660632"/>
                </a:lnTo>
                <a:lnTo>
                  <a:pt x="19665" y="697536"/>
                </a:lnTo>
                <a:lnTo>
                  <a:pt x="11142" y="735001"/>
                </a:lnTo>
                <a:lnTo>
                  <a:pt x="4988" y="772990"/>
                </a:lnTo>
                <a:lnTo>
                  <a:pt x="1256" y="811466"/>
                </a:lnTo>
                <a:lnTo>
                  <a:pt x="0" y="850391"/>
                </a:lnTo>
                <a:lnTo>
                  <a:pt x="1256" y="889317"/>
                </a:lnTo>
                <a:lnTo>
                  <a:pt x="4988" y="927793"/>
                </a:lnTo>
                <a:lnTo>
                  <a:pt x="11142" y="965782"/>
                </a:lnTo>
                <a:lnTo>
                  <a:pt x="19665" y="1003247"/>
                </a:lnTo>
                <a:lnTo>
                  <a:pt x="30503" y="1040151"/>
                </a:lnTo>
                <a:lnTo>
                  <a:pt x="43601" y="1076455"/>
                </a:lnTo>
                <a:lnTo>
                  <a:pt x="58906" y="1112123"/>
                </a:lnTo>
                <a:lnTo>
                  <a:pt x="76365" y="1147116"/>
                </a:lnTo>
                <a:lnTo>
                  <a:pt x="95922" y="1181397"/>
                </a:lnTo>
                <a:lnTo>
                  <a:pt x="117525" y="1214929"/>
                </a:lnTo>
                <a:lnTo>
                  <a:pt x="141120" y="1247674"/>
                </a:lnTo>
                <a:lnTo>
                  <a:pt x="166652" y="1279595"/>
                </a:lnTo>
                <a:lnTo>
                  <a:pt x="194068" y="1310654"/>
                </a:lnTo>
                <a:lnTo>
                  <a:pt x="223314" y="1340813"/>
                </a:lnTo>
                <a:lnTo>
                  <a:pt x="254336" y="1370035"/>
                </a:lnTo>
                <a:lnTo>
                  <a:pt x="287080" y="1398283"/>
                </a:lnTo>
                <a:lnTo>
                  <a:pt x="321493" y="1425519"/>
                </a:lnTo>
                <a:lnTo>
                  <a:pt x="357520" y="1451705"/>
                </a:lnTo>
                <a:lnTo>
                  <a:pt x="395109" y="1476804"/>
                </a:lnTo>
                <a:lnTo>
                  <a:pt x="434204" y="1500778"/>
                </a:lnTo>
                <a:lnTo>
                  <a:pt x="474752" y="1523590"/>
                </a:lnTo>
                <a:lnTo>
                  <a:pt x="516699" y="1545202"/>
                </a:lnTo>
                <a:lnTo>
                  <a:pt x="559992" y="1565577"/>
                </a:lnTo>
                <a:lnTo>
                  <a:pt x="604576" y="1584677"/>
                </a:lnTo>
                <a:lnTo>
                  <a:pt x="650398" y="1602465"/>
                </a:lnTo>
                <a:lnTo>
                  <a:pt x="697403" y="1618903"/>
                </a:lnTo>
                <a:lnTo>
                  <a:pt x="745539" y="1633954"/>
                </a:lnTo>
                <a:lnTo>
                  <a:pt x="794751" y="1647579"/>
                </a:lnTo>
                <a:lnTo>
                  <a:pt x="844985" y="1659743"/>
                </a:lnTo>
                <a:lnTo>
                  <a:pt x="896187" y="1670406"/>
                </a:lnTo>
                <a:lnTo>
                  <a:pt x="948304" y="1679531"/>
                </a:lnTo>
                <a:lnTo>
                  <a:pt x="1001282" y="1687082"/>
                </a:lnTo>
                <a:lnTo>
                  <a:pt x="1055067" y="1693020"/>
                </a:lnTo>
                <a:lnTo>
                  <a:pt x="1109604" y="1697308"/>
                </a:lnTo>
                <a:lnTo>
                  <a:pt x="1164841" y="1699908"/>
                </a:lnTo>
                <a:lnTo>
                  <a:pt x="1220724" y="1700784"/>
                </a:lnTo>
                <a:lnTo>
                  <a:pt x="1276606" y="1699908"/>
                </a:lnTo>
                <a:lnTo>
                  <a:pt x="1331843" y="1697308"/>
                </a:lnTo>
                <a:lnTo>
                  <a:pt x="1386380" y="1693020"/>
                </a:lnTo>
                <a:lnTo>
                  <a:pt x="1440165" y="1687082"/>
                </a:lnTo>
                <a:lnTo>
                  <a:pt x="1493143" y="1679531"/>
                </a:lnTo>
                <a:lnTo>
                  <a:pt x="1545260" y="1670406"/>
                </a:lnTo>
                <a:lnTo>
                  <a:pt x="1596462" y="1659743"/>
                </a:lnTo>
                <a:lnTo>
                  <a:pt x="1646696" y="1647579"/>
                </a:lnTo>
                <a:lnTo>
                  <a:pt x="1695908" y="1633954"/>
                </a:lnTo>
                <a:lnTo>
                  <a:pt x="1744044" y="1618903"/>
                </a:lnTo>
                <a:lnTo>
                  <a:pt x="1791049" y="1602465"/>
                </a:lnTo>
                <a:lnTo>
                  <a:pt x="1836871" y="1584677"/>
                </a:lnTo>
                <a:lnTo>
                  <a:pt x="1881455" y="1565577"/>
                </a:lnTo>
                <a:lnTo>
                  <a:pt x="1924748" y="1545202"/>
                </a:lnTo>
                <a:lnTo>
                  <a:pt x="1966695" y="1523590"/>
                </a:lnTo>
                <a:lnTo>
                  <a:pt x="2007243" y="1500778"/>
                </a:lnTo>
                <a:lnTo>
                  <a:pt x="2046338" y="1476804"/>
                </a:lnTo>
                <a:lnTo>
                  <a:pt x="2083927" y="1451705"/>
                </a:lnTo>
                <a:lnTo>
                  <a:pt x="2119954" y="1425519"/>
                </a:lnTo>
                <a:lnTo>
                  <a:pt x="2154367" y="1398283"/>
                </a:lnTo>
                <a:lnTo>
                  <a:pt x="2187111" y="1370035"/>
                </a:lnTo>
                <a:lnTo>
                  <a:pt x="2218133" y="1340813"/>
                </a:lnTo>
                <a:lnTo>
                  <a:pt x="2247379" y="1310654"/>
                </a:lnTo>
                <a:lnTo>
                  <a:pt x="2274795" y="1279595"/>
                </a:lnTo>
                <a:lnTo>
                  <a:pt x="2300327" y="1247674"/>
                </a:lnTo>
                <a:lnTo>
                  <a:pt x="2323922" y="1214929"/>
                </a:lnTo>
                <a:lnTo>
                  <a:pt x="2345525" y="1181397"/>
                </a:lnTo>
                <a:lnTo>
                  <a:pt x="2365082" y="1147116"/>
                </a:lnTo>
                <a:lnTo>
                  <a:pt x="2382541" y="1112123"/>
                </a:lnTo>
                <a:lnTo>
                  <a:pt x="2397846" y="1076455"/>
                </a:lnTo>
                <a:lnTo>
                  <a:pt x="2410944" y="1040151"/>
                </a:lnTo>
                <a:lnTo>
                  <a:pt x="2421782" y="1003247"/>
                </a:lnTo>
                <a:lnTo>
                  <a:pt x="2430305" y="965782"/>
                </a:lnTo>
                <a:lnTo>
                  <a:pt x="2436459" y="927793"/>
                </a:lnTo>
                <a:lnTo>
                  <a:pt x="2440191" y="889317"/>
                </a:lnTo>
                <a:lnTo>
                  <a:pt x="2441448" y="850391"/>
                </a:lnTo>
                <a:lnTo>
                  <a:pt x="2440191" y="811466"/>
                </a:lnTo>
                <a:lnTo>
                  <a:pt x="2436459" y="772990"/>
                </a:lnTo>
                <a:lnTo>
                  <a:pt x="2430305" y="735001"/>
                </a:lnTo>
                <a:lnTo>
                  <a:pt x="2421782" y="697536"/>
                </a:lnTo>
                <a:lnTo>
                  <a:pt x="2410944" y="660632"/>
                </a:lnTo>
                <a:lnTo>
                  <a:pt x="2397846" y="624328"/>
                </a:lnTo>
                <a:lnTo>
                  <a:pt x="2382541" y="588660"/>
                </a:lnTo>
                <a:lnTo>
                  <a:pt x="2365082" y="553667"/>
                </a:lnTo>
                <a:lnTo>
                  <a:pt x="2345525" y="519386"/>
                </a:lnTo>
                <a:lnTo>
                  <a:pt x="2323922" y="485854"/>
                </a:lnTo>
                <a:lnTo>
                  <a:pt x="2300327" y="453109"/>
                </a:lnTo>
                <a:lnTo>
                  <a:pt x="2274795" y="421188"/>
                </a:lnTo>
                <a:lnTo>
                  <a:pt x="2247379" y="390129"/>
                </a:lnTo>
                <a:lnTo>
                  <a:pt x="2218133" y="359970"/>
                </a:lnTo>
                <a:lnTo>
                  <a:pt x="2187111" y="330748"/>
                </a:lnTo>
                <a:lnTo>
                  <a:pt x="2154367" y="302500"/>
                </a:lnTo>
                <a:lnTo>
                  <a:pt x="2119954" y="275264"/>
                </a:lnTo>
                <a:lnTo>
                  <a:pt x="2083927" y="249078"/>
                </a:lnTo>
                <a:lnTo>
                  <a:pt x="2046338" y="223979"/>
                </a:lnTo>
                <a:lnTo>
                  <a:pt x="2007243" y="200005"/>
                </a:lnTo>
                <a:lnTo>
                  <a:pt x="1966695" y="177193"/>
                </a:lnTo>
                <a:lnTo>
                  <a:pt x="1924748" y="155581"/>
                </a:lnTo>
                <a:lnTo>
                  <a:pt x="1881455" y="135206"/>
                </a:lnTo>
                <a:lnTo>
                  <a:pt x="1836871" y="116106"/>
                </a:lnTo>
                <a:lnTo>
                  <a:pt x="1791049" y="98318"/>
                </a:lnTo>
                <a:lnTo>
                  <a:pt x="1744044" y="81880"/>
                </a:lnTo>
                <a:lnTo>
                  <a:pt x="1695908" y="66829"/>
                </a:lnTo>
                <a:lnTo>
                  <a:pt x="1646696" y="53204"/>
                </a:lnTo>
                <a:lnTo>
                  <a:pt x="1596462" y="41040"/>
                </a:lnTo>
                <a:lnTo>
                  <a:pt x="1545260" y="30377"/>
                </a:lnTo>
                <a:lnTo>
                  <a:pt x="1493143" y="21252"/>
                </a:lnTo>
                <a:lnTo>
                  <a:pt x="1440165" y="13701"/>
                </a:lnTo>
                <a:lnTo>
                  <a:pt x="1386380" y="7763"/>
                </a:lnTo>
                <a:lnTo>
                  <a:pt x="1331843" y="3475"/>
                </a:lnTo>
                <a:lnTo>
                  <a:pt x="1276606" y="875"/>
                </a:lnTo>
                <a:lnTo>
                  <a:pt x="1220724" y="0"/>
                </a:lnTo>
                <a:close/>
              </a:path>
            </a:pathLst>
          </a:custGeom>
          <a:solidFill>
            <a:srgbClr val="C55A11"/>
          </a:solidFill>
        </p:spPr>
        <p:txBody>
          <a:bodyPr wrap="square" lIns="0" tIns="0" rIns="0" bIns="0" rtlCol="0"/>
          <a:lstStyle/>
          <a:p>
            <a:endParaRPr/>
          </a:p>
        </p:txBody>
      </p:sp>
      <p:sp>
        <p:nvSpPr>
          <p:cNvPr id="20" name="object 20"/>
          <p:cNvSpPr txBox="1"/>
          <p:nvPr/>
        </p:nvSpPr>
        <p:spPr>
          <a:xfrm>
            <a:off x="7065644" y="2872892"/>
            <a:ext cx="1128713" cy="563616"/>
          </a:xfrm>
          <a:prstGeom prst="rect">
            <a:avLst/>
          </a:prstGeom>
        </p:spPr>
        <p:txBody>
          <a:bodyPr vert="horz" wrap="square" lIns="0" tIns="9525" rIns="0" bIns="0" rtlCol="0">
            <a:spAutoFit/>
          </a:bodyPr>
          <a:lstStyle/>
          <a:p>
            <a:pPr algn="ctr">
              <a:spcBef>
                <a:spcPts val="75"/>
              </a:spcBef>
            </a:pPr>
            <a:r>
              <a:rPr b="1" spc="-4" dirty="0">
                <a:solidFill>
                  <a:srgbClr val="FFFFFF"/>
                </a:solidFill>
                <a:latin typeface="Calibri"/>
                <a:cs typeface="Calibri"/>
              </a:rPr>
              <a:t>SU </a:t>
            </a:r>
            <a:r>
              <a:rPr b="1" dirty="0">
                <a:solidFill>
                  <a:srgbClr val="FFFFFF"/>
                </a:solidFill>
                <a:latin typeface="Calibri"/>
                <a:cs typeface="Calibri"/>
              </a:rPr>
              <a:t>– 096</a:t>
            </a:r>
            <a:r>
              <a:rPr b="1" spc="-90" dirty="0">
                <a:solidFill>
                  <a:srgbClr val="FFFFFF"/>
                </a:solidFill>
                <a:latin typeface="Calibri"/>
                <a:cs typeface="Calibri"/>
              </a:rPr>
              <a:t> </a:t>
            </a:r>
            <a:r>
              <a:rPr b="1" dirty="0">
                <a:solidFill>
                  <a:srgbClr val="FFFFFF"/>
                </a:solidFill>
                <a:latin typeface="Calibri"/>
                <a:cs typeface="Calibri"/>
              </a:rPr>
              <a:t>de</a:t>
            </a:r>
            <a:endParaRPr>
              <a:latin typeface="Calibri"/>
              <a:cs typeface="Calibri"/>
            </a:endParaRPr>
          </a:p>
          <a:p>
            <a:pPr marL="1905" algn="ctr">
              <a:spcBef>
                <a:spcPts val="4"/>
              </a:spcBef>
            </a:pPr>
            <a:r>
              <a:rPr b="1" spc="4" dirty="0">
                <a:solidFill>
                  <a:srgbClr val="FFFFFF"/>
                </a:solidFill>
                <a:latin typeface="Calibri"/>
                <a:cs typeface="Calibri"/>
              </a:rPr>
              <a:t>2018</a:t>
            </a:r>
            <a:endParaRPr>
              <a:latin typeface="Calibri"/>
              <a:cs typeface="Calibri"/>
            </a:endParaRPr>
          </a:p>
        </p:txBody>
      </p:sp>
      <p:sp>
        <p:nvSpPr>
          <p:cNvPr id="21" name="object 21"/>
          <p:cNvSpPr/>
          <p:nvPr/>
        </p:nvSpPr>
        <p:spPr>
          <a:xfrm>
            <a:off x="6052757" y="1762112"/>
            <a:ext cx="279083" cy="3272231"/>
          </a:xfrm>
          <a:custGeom>
            <a:avLst/>
            <a:gdLst/>
            <a:ahLst/>
            <a:cxnLst/>
            <a:rect l="l" t="t" r="r" b="b"/>
            <a:pathLst>
              <a:path w="372109" h="3923029">
                <a:moveTo>
                  <a:pt x="0" y="0"/>
                </a:moveTo>
                <a:lnTo>
                  <a:pt x="72395" y="2430"/>
                </a:lnTo>
                <a:lnTo>
                  <a:pt x="131492" y="9064"/>
                </a:lnTo>
                <a:lnTo>
                  <a:pt x="171324" y="18913"/>
                </a:lnTo>
                <a:lnTo>
                  <a:pt x="185927" y="30987"/>
                </a:lnTo>
                <a:lnTo>
                  <a:pt x="185927" y="1930400"/>
                </a:lnTo>
                <a:lnTo>
                  <a:pt x="200531" y="1942474"/>
                </a:lnTo>
                <a:lnTo>
                  <a:pt x="240363" y="1952323"/>
                </a:lnTo>
                <a:lnTo>
                  <a:pt x="299460" y="1958957"/>
                </a:lnTo>
                <a:lnTo>
                  <a:pt x="371856" y="1961388"/>
                </a:lnTo>
                <a:lnTo>
                  <a:pt x="299460" y="1963818"/>
                </a:lnTo>
                <a:lnTo>
                  <a:pt x="240363" y="1970452"/>
                </a:lnTo>
                <a:lnTo>
                  <a:pt x="200531" y="1980301"/>
                </a:lnTo>
                <a:lnTo>
                  <a:pt x="185927" y="1992376"/>
                </a:lnTo>
                <a:lnTo>
                  <a:pt x="185927" y="3891788"/>
                </a:lnTo>
                <a:lnTo>
                  <a:pt x="171324" y="3903862"/>
                </a:lnTo>
                <a:lnTo>
                  <a:pt x="131492" y="3913711"/>
                </a:lnTo>
                <a:lnTo>
                  <a:pt x="72395" y="3920345"/>
                </a:lnTo>
                <a:lnTo>
                  <a:pt x="0" y="3922776"/>
                </a:lnTo>
              </a:path>
            </a:pathLst>
          </a:custGeom>
          <a:ln w="6350">
            <a:solidFill>
              <a:srgbClr val="4471C4"/>
            </a:solidFill>
          </a:ln>
        </p:spPr>
        <p:txBody>
          <a:bodyPr wrap="square" lIns="0" tIns="0" rIns="0" bIns="0" rtlCol="0"/>
          <a:lstStyle/>
          <a:p>
            <a:endParaRPr dirty="0"/>
          </a:p>
        </p:txBody>
      </p:sp>
      <p:sp>
        <p:nvSpPr>
          <p:cNvPr id="3" name="Elipse 2">
            <a:extLst>
              <a:ext uri="{FF2B5EF4-FFF2-40B4-BE49-F238E27FC236}">
                <a16:creationId xmlns:a16="http://schemas.microsoft.com/office/drawing/2014/main" xmlns="" id="{E1F91025-EC94-4B52-AE48-7D86D998B68B}"/>
              </a:ext>
            </a:extLst>
          </p:cNvPr>
          <p:cNvSpPr/>
          <p:nvPr/>
        </p:nvSpPr>
        <p:spPr>
          <a:xfrm>
            <a:off x="461770" y="4424385"/>
            <a:ext cx="1989881" cy="1446328"/>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2400" b="1" dirty="0"/>
              <a:t>C-055 de 2022</a:t>
            </a:r>
            <a:endParaRPr lang="es-CO" sz="2400" b="1" dirty="0"/>
          </a:p>
        </p:txBody>
      </p:sp>
    </p:spTree>
    <p:extLst>
      <p:ext uri="{BB962C8B-B14F-4D97-AF65-F5344CB8AC3E}">
        <p14:creationId xmlns:p14="http://schemas.microsoft.com/office/powerpoint/2010/main" val="206288758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C:\Users\joliveros\Desktop\stock-vector-simple-avatar-icons-of-various-business-people-icon-isolated-on-white-background-575948140.jpg"/>
          <p:cNvPicPr>
            <a:picLocks noChangeAspect="1" noChangeArrowheads="1"/>
          </p:cNvPicPr>
          <p:nvPr/>
        </p:nvPicPr>
        <p:blipFill rotWithShape="1">
          <a:blip r:embed="rId2">
            <a:extLst>
              <a:ext uri="{28A0092B-C50C-407E-A947-70E740481C1C}">
                <a14:useLocalDpi xmlns:a14="http://schemas.microsoft.com/office/drawing/2010/main" val="0"/>
              </a:ext>
            </a:extLst>
          </a:blip>
          <a:srcRect l="32592" t="20610" r="34282" b="55519"/>
          <a:stretch/>
        </p:blipFill>
        <p:spPr bwMode="auto">
          <a:xfrm>
            <a:off x="0" y="2956400"/>
            <a:ext cx="1255854" cy="945201"/>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o 4">
            <a:extLst>
              <a:ext uri="{FF2B5EF4-FFF2-40B4-BE49-F238E27FC236}">
                <a16:creationId xmlns:a16="http://schemas.microsoft.com/office/drawing/2014/main" xmlns="" id="{D5798A34-B21C-FF41-8E25-B4EF252E317C}"/>
              </a:ext>
            </a:extLst>
          </p:cNvPr>
          <p:cNvGrpSpPr/>
          <p:nvPr/>
        </p:nvGrpSpPr>
        <p:grpSpPr>
          <a:xfrm>
            <a:off x="0" y="5586153"/>
            <a:ext cx="5654733" cy="121572"/>
            <a:chOff x="98367" y="6363394"/>
            <a:chExt cx="7145682" cy="162098"/>
          </a:xfrm>
        </p:grpSpPr>
        <p:sp>
          <p:nvSpPr>
            <p:cNvPr id="6" name="Rectángulo 5">
              <a:extLst>
                <a:ext uri="{FF2B5EF4-FFF2-40B4-BE49-F238E27FC236}">
                  <a16:creationId xmlns:a16="http://schemas.microsoft.com/office/drawing/2014/main" xmlns="" id="{FD6D01F1-4BF3-EC45-AED5-68ADDFB44D7A}"/>
                </a:ext>
              </a:extLst>
            </p:cNvPr>
            <p:cNvSpPr/>
            <p:nvPr/>
          </p:nvSpPr>
          <p:spPr>
            <a:xfrm>
              <a:off x="98367" y="6363394"/>
              <a:ext cx="4630189" cy="162098"/>
            </a:xfrm>
            <a:prstGeom prst="rect">
              <a:avLst/>
            </a:prstGeom>
            <a:solidFill>
              <a:srgbClr val="00A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endParaRPr>
            </a:p>
          </p:txBody>
        </p:sp>
        <p:sp>
          <p:nvSpPr>
            <p:cNvPr id="7" name="Rectángulo 6">
              <a:extLst>
                <a:ext uri="{FF2B5EF4-FFF2-40B4-BE49-F238E27FC236}">
                  <a16:creationId xmlns:a16="http://schemas.microsoft.com/office/drawing/2014/main" xmlns="" id="{E81E3C69-8604-504D-8BC0-CA44DC148199}"/>
                </a:ext>
              </a:extLst>
            </p:cNvPr>
            <p:cNvSpPr/>
            <p:nvPr/>
          </p:nvSpPr>
          <p:spPr>
            <a:xfrm>
              <a:off x="4729445" y="6363394"/>
              <a:ext cx="1107948" cy="162098"/>
            </a:xfrm>
            <a:prstGeom prst="rect">
              <a:avLst/>
            </a:prstGeom>
            <a:solidFill>
              <a:srgbClr val="00A3E4">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endParaRPr>
            </a:p>
          </p:txBody>
        </p:sp>
        <p:sp>
          <p:nvSpPr>
            <p:cNvPr id="8" name="Rectángulo 7">
              <a:extLst>
                <a:ext uri="{FF2B5EF4-FFF2-40B4-BE49-F238E27FC236}">
                  <a16:creationId xmlns:a16="http://schemas.microsoft.com/office/drawing/2014/main" xmlns="" id="{7F18A99F-CA49-FD4B-99D7-9AA0AA0C2EF1}"/>
                </a:ext>
              </a:extLst>
            </p:cNvPr>
            <p:cNvSpPr/>
            <p:nvPr/>
          </p:nvSpPr>
          <p:spPr>
            <a:xfrm>
              <a:off x="5837393" y="6363394"/>
              <a:ext cx="937474" cy="162098"/>
            </a:xfrm>
            <a:prstGeom prst="rect">
              <a:avLst/>
            </a:prstGeom>
            <a:solidFill>
              <a:srgbClr val="00A3E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endParaRPr>
            </a:p>
          </p:txBody>
        </p:sp>
        <p:sp>
          <p:nvSpPr>
            <p:cNvPr id="9" name="Rectángulo 8">
              <a:extLst>
                <a:ext uri="{FF2B5EF4-FFF2-40B4-BE49-F238E27FC236}">
                  <a16:creationId xmlns:a16="http://schemas.microsoft.com/office/drawing/2014/main" xmlns="" id="{C6309709-C017-EA4D-B48C-22B0C43B0DCD}"/>
                </a:ext>
              </a:extLst>
            </p:cNvPr>
            <p:cNvSpPr/>
            <p:nvPr/>
          </p:nvSpPr>
          <p:spPr>
            <a:xfrm>
              <a:off x="6774867" y="6363394"/>
              <a:ext cx="469182" cy="162098"/>
            </a:xfrm>
            <a:prstGeom prst="rect">
              <a:avLst/>
            </a:prstGeom>
            <a:solidFill>
              <a:srgbClr val="00A3E4">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endParaRPr>
            </a:p>
          </p:txBody>
        </p:sp>
      </p:grpSp>
      <p:sp>
        <p:nvSpPr>
          <p:cNvPr id="12" name="CuadroTexto 11">
            <a:extLst>
              <a:ext uri="{FF2B5EF4-FFF2-40B4-BE49-F238E27FC236}">
                <a16:creationId xmlns:a16="http://schemas.microsoft.com/office/drawing/2014/main" xmlns="" id="{9230CBF7-41BB-5F4B-AB96-4CD7807877A4}"/>
              </a:ext>
            </a:extLst>
          </p:cNvPr>
          <p:cNvSpPr txBox="1"/>
          <p:nvPr/>
        </p:nvSpPr>
        <p:spPr>
          <a:xfrm>
            <a:off x="139404" y="1156406"/>
            <a:ext cx="8567224" cy="461665"/>
          </a:xfrm>
          <a:prstGeom prst="rect">
            <a:avLst/>
          </a:prstGeom>
          <a:noFill/>
        </p:spPr>
        <p:txBody>
          <a:bodyPr wrap="square" rtlCol="0">
            <a:spAutoFit/>
          </a:bodyPr>
          <a:lstStyle/>
          <a:p>
            <a:pPr algn="just"/>
            <a:r>
              <a:rPr lang="es-CO" sz="2400" b="1" dirty="0">
                <a:solidFill>
                  <a:srgbClr val="00A3E4"/>
                </a:solidFill>
                <a:cs typeface="Arial" panose="020B0604020202020204" pitchFamily="34" charset="0"/>
              </a:rPr>
              <a:t>Estándares de garantía del derecho a la IVE (SU 096 de 2018)</a:t>
            </a:r>
          </a:p>
        </p:txBody>
      </p:sp>
      <p:sp>
        <p:nvSpPr>
          <p:cNvPr id="2068" name="AutoShape 4" descr="Resultado de imagen para educaciÃ³n icono"/>
          <p:cNvSpPr>
            <a:spLocks noChangeAspect="1" noChangeArrowheads="1"/>
          </p:cNvSpPr>
          <p:nvPr/>
        </p:nvSpPr>
        <p:spPr bwMode="auto">
          <a:xfrm>
            <a:off x="1798125" y="5034985"/>
            <a:ext cx="272731" cy="27273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a:p>
        </p:txBody>
      </p:sp>
      <p:sp>
        <p:nvSpPr>
          <p:cNvPr id="3" name="2 Rectángulo"/>
          <p:cNvSpPr/>
          <p:nvPr/>
        </p:nvSpPr>
        <p:spPr>
          <a:xfrm>
            <a:off x="1255855" y="1674146"/>
            <a:ext cx="7291799" cy="3824678"/>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CuadroTexto 1">
            <a:extLst>
              <a:ext uri="{FF2B5EF4-FFF2-40B4-BE49-F238E27FC236}">
                <a16:creationId xmlns:a16="http://schemas.microsoft.com/office/drawing/2014/main" xmlns="" id="{99B6EC2A-7E64-4099-AEC3-97A119962485}"/>
              </a:ext>
            </a:extLst>
          </p:cNvPr>
          <p:cNvSpPr txBox="1"/>
          <p:nvPr/>
        </p:nvSpPr>
        <p:spPr>
          <a:xfrm>
            <a:off x="1627665" y="1882925"/>
            <a:ext cx="6820596" cy="3554819"/>
          </a:xfrm>
          <a:prstGeom prst="rect">
            <a:avLst/>
          </a:prstGeom>
          <a:noFill/>
        </p:spPr>
        <p:txBody>
          <a:bodyPr wrap="square" rtlCol="0">
            <a:spAutoFit/>
          </a:bodyPr>
          <a:lstStyle/>
          <a:p>
            <a:pPr marL="257175" indent="-257175">
              <a:buFont typeface="Arial" panose="020B0604020202020204" pitchFamily="34" charset="0"/>
              <a:buChar char="•"/>
            </a:pPr>
            <a:r>
              <a:rPr lang="es-CO" sz="1500" dirty="0"/>
              <a:t>El deber de suministrar información oportuna, suficiente y adecuada en materia reproductiva.</a:t>
            </a:r>
          </a:p>
          <a:p>
            <a:pPr marL="257175" indent="-257175">
              <a:buFont typeface="Arial" panose="020B0604020202020204" pitchFamily="34" charset="0"/>
              <a:buChar char="•"/>
            </a:pPr>
            <a:r>
              <a:rPr lang="es-CO" sz="1500" dirty="0"/>
              <a:t>El deber de disponibilidad de los medios necesarios para la materialización de la IVE en todo el territorio, en todos los niveles de complejidad y en cualquier etapa del embarazo.</a:t>
            </a:r>
          </a:p>
          <a:p>
            <a:pPr marL="257175" indent="-257175">
              <a:buFont typeface="Arial" panose="020B0604020202020204" pitchFamily="34" charset="0"/>
              <a:buChar char="•"/>
            </a:pPr>
            <a:r>
              <a:rPr lang="es-CO" sz="1500" dirty="0"/>
              <a:t>El derecho a la intimidad en materia reproductiva y el deber de confidencialidad de los profesionales de la salud.</a:t>
            </a:r>
          </a:p>
          <a:p>
            <a:pPr marL="257175" indent="-257175">
              <a:buFont typeface="Arial" panose="020B0604020202020204" pitchFamily="34" charset="0"/>
              <a:buChar char="•"/>
            </a:pPr>
            <a:r>
              <a:rPr lang="es-CO" sz="1500" dirty="0"/>
              <a:t>El derecho de las mujeres a decidir libre de apremios sobre la interrupción voluntaria de embarazo*.</a:t>
            </a:r>
          </a:p>
          <a:p>
            <a:pPr marL="257175" indent="-257175">
              <a:buFont typeface="Arial" panose="020B0604020202020204" pitchFamily="34" charset="0"/>
              <a:buChar char="•"/>
            </a:pPr>
            <a:r>
              <a:rPr lang="es-CO" sz="1500" dirty="0"/>
              <a:t>La mujer gestante tiene de derecho a un diagnóstico oportuno y actual sobre el estado y condiciones de su embarazo.</a:t>
            </a:r>
          </a:p>
          <a:p>
            <a:pPr marL="257175" indent="-257175">
              <a:buFont typeface="Arial" panose="020B0604020202020204" pitchFamily="34" charset="0"/>
              <a:buChar char="•"/>
            </a:pPr>
            <a:r>
              <a:rPr lang="es-CO" sz="1500" dirty="0"/>
              <a:t>La prohibición de dilaciones en la práctica de la interrupción voluntaria del embarazo.</a:t>
            </a:r>
          </a:p>
          <a:p>
            <a:pPr marL="257175" indent="-257175">
              <a:buFont typeface="Arial" panose="020B0604020202020204" pitchFamily="34" charset="0"/>
              <a:buChar char="•"/>
            </a:pPr>
            <a:r>
              <a:rPr lang="es-CO" sz="1500" b="1" dirty="0"/>
              <a:t>Las menores de edad tienen plena autonomía para decidir sobre la IVE.</a:t>
            </a:r>
          </a:p>
          <a:p>
            <a:pPr marL="257175" indent="-257175">
              <a:buFont typeface="Arial" panose="020B0604020202020204" pitchFamily="34" charset="0"/>
              <a:buChar char="•"/>
            </a:pPr>
            <a:r>
              <a:rPr lang="es-MX" sz="1500" dirty="0"/>
              <a:t>Limites al ejercicio de la objeción de conciencia.</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840" y="6167437"/>
            <a:ext cx="3173015" cy="69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4821845"/>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xmlns="" id="{D5798A34-B21C-FF41-8E25-B4EF252E317C}"/>
              </a:ext>
            </a:extLst>
          </p:cNvPr>
          <p:cNvGrpSpPr/>
          <p:nvPr/>
        </p:nvGrpSpPr>
        <p:grpSpPr>
          <a:xfrm>
            <a:off x="0" y="5586153"/>
            <a:ext cx="5654733" cy="121572"/>
            <a:chOff x="98367" y="6363394"/>
            <a:chExt cx="7145682" cy="162098"/>
          </a:xfrm>
        </p:grpSpPr>
        <p:sp>
          <p:nvSpPr>
            <p:cNvPr id="6" name="Rectángulo 5">
              <a:extLst>
                <a:ext uri="{FF2B5EF4-FFF2-40B4-BE49-F238E27FC236}">
                  <a16:creationId xmlns:a16="http://schemas.microsoft.com/office/drawing/2014/main" xmlns="" id="{FD6D01F1-4BF3-EC45-AED5-68ADDFB44D7A}"/>
                </a:ext>
              </a:extLst>
            </p:cNvPr>
            <p:cNvSpPr/>
            <p:nvPr/>
          </p:nvSpPr>
          <p:spPr>
            <a:xfrm>
              <a:off x="98367" y="6363394"/>
              <a:ext cx="4630189" cy="162098"/>
            </a:xfrm>
            <a:prstGeom prst="rect">
              <a:avLst/>
            </a:prstGeom>
            <a:solidFill>
              <a:srgbClr val="00A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endParaRPr>
            </a:p>
          </p:txBody>
        </p:sp>
        <p:sp>
          <p:nvSpPr>
            <p:cNvPr id="7" name="Rectángulo 6">
              <a:extLst>
                <a:ext uri="{FF2B5EF4-FFF2-40B4-BE49-F238E27FC236}">
                  <a16:creationId xmlns:a16="http://schemas.microsoft.com/office/drawing/2014/main" xmlns="" id="{E81E3C69-8604-504D-8BC0-CA44DC148199}"/>
                </a:ext>
              </a:extLst>
            </p:cNvPr>
            <p:cNvSpPr/>
            <p:nvPr/>
          </p:nvSpPr>
          <p:spPr>
            <a:xfrm>
              <a:off x="4729445" y="6363394"/>
              <a:ext cx="1107948" cy="162098"/>
            </a:xfrm>
            <a:prstGeom prst="rect">
              <a:avLst/>
            </a:prstGeom>
            <a:solidFill>
              <a:srgbClr val="00A3E4">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endParaRPr>
            </a:p>
          </p:txBody>
        </p:sp>
        <p:sp>
          <p:nvSpPr>
            <p:cNvPr id="8" name="Rectángulo 7">
              <a:extLst>
                <a:ext uri="{FF2B5EF4-FFF2-40B4-BE49-F238E27FC236}">
                  <a16:creationId xmlns:a16="http://schemas.microsoft.com/office/drawing/2014/main" xmlns="" id="{7F18A99F-CA49-FD4B-99D7-9AA0AA0C2EF1}"/>
                </a:ext>
              </a:extLst>
            </p:cNvPr>
            <p:cNvSpPr/>
            <p:nvPr/>
          </p:nvSpPr>
          <p:spPr>
            <a:xfrm>
              <a:off x="5837393" y="6363394"/>
              <a:ext cx="937474" cy="162098"/>
            </a:xfrm>
            <a:prstGeom prst="rect">
              <a:avLst/>
            </a:prstGeom>
            <a:solidFill>
              <a:srgbClr val="00A3E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endParaRPr>
            </a:p>
          </p:txBody>
        </p:sp>
        <p:sp>
          <p:nvSpPr>
            <p:cNvPr id="9" name="Rectángulo 8">
              <a:extLst>
                <a:ext uri="{FF2B5EF4-FFF2-40B4-BE49-F238E27FC236}">
                  <a16:creationId xmlns:a16="http://schemas.microsoft.com/office/drawing/2014/main" xmlns="" id="{C6309709-C017-EA4D-B48C-22B0C43B0DCD}"/>
                </a:ext>
              </a:extLst>
            </p:cNvPr>
            <p:cNvSpPr/>
            <p:nvPr/>
          </p:nvSpPr>
          <p:spPr>
            <a:xfrm>
              <a:off x="6774867" y="6363394"/>
              <a:ext cx="469182" cy="162098"/>
            </a:xfrm>
            <a:prstGeom prst="rect">
              <a:avLst/>
            </a:prstGeom>
            <a:solidFill>
              <a:srgbClr val="00A3E4">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endParaRPr>
            </a:p>
          </p:txBody>
        </p:sp>
      </p:grpSp>
      <p:sp>
        <p:nvSpPr>
          <p:cNvPr id="10" name="CuadroTexto 9">
            <a:extLst>
              <a:ext uri="{FF2B5EF4-FFF2-40B4-BE49-F238E27FC236}">
                <a16:creationId xmlns:a16="http://schemas.microsoft.com/office/drawing/2014/main" xmlns="" id="{9230CBF7-41BB-5F4B-AB96-4CD7807877A4}"/>
              </a:ext>
            </a:extLst>
          </p:cNvPr>
          <p:cNvSpPr txBox="1"/>
          <p:nvPr/>
        </p:nvSpPr>
        <p:spPr>
          <a:xfrm>
            <a:off x="339829" y="347716"/>
            <a:ext cx="8403493" cy="892552"/>
          </a:xfrm>
          <a:prstGeom prst="rect">
            <a:avLst/>
          </a:prstGeom>
          <a:noFill/>
        </p:spPr>
        <p:txBody>
          <a:bodyPr wrap="square" rtlCol="0">
            <a:spAutoFit/>
          </a:bodyPr>
          <a:lstStyle/>
          <a:p>
            <a:pPr algn="ctr"/>
            <a:endParaRPr lang="es-CO" sz="2400" b="1" dirty="0">
              <a:solidFill>
                <a:srgbClr val="00A3E4"/>
              </a:solidFill>
              <a:latin typeface="Arial" panose="020B0604020202020204" pitchFamily="34" charset="0"/>
              <a:cs typeface="Arial" panose="020B0604020202020204" pitchFamily="34" charset="0"/>
            </a:endParaRPr>
          </a:p>
          <a:p>
            <a:pPr algn="ctr"/>
            <a:r>
              <a:rPr lang="es-CO" sz="2800" b="1" dirty="0">
                <a:solidFill>
                  <a:srgbClr val="00A3E4"/>
                </a:solidFill>
                <a:cs typeface="Arial" panose="020B0604020202020204" pitchFamily="34" charset="0"/>
              </a:rPr>
              <a:t>Interrupción Voluntaria del Embarazo -Causales</a:t>
            </a:r>
            <a:endParaRPr lang="es-CO" sz="2400" b="1" dirty="0">
              <a:solidFill>
                <a:srgbClr val="00A3E4"/>
              </a:solidFill>
              <a:latin typeface="Arial" panose="020B0604020202020204" pitchFamily="34" charset="0"/>
              <a:cs typeface="Arial" panose="020B0604020202020204" pitchFamily="34" charset="0"/>
            </a:endParaRP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8945" y="2789924"/>
            <a:ext cx="978614" cy="1278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1983405" y="2939595"/>
            <a:ext cx="1006999" cy="1384995"/>
          </a:xfrm>
          <a:prstGeom prst="rect">
            <a:avLst/>
          </a:prstGeom>
          <a:noFill/>
        </p:spPr>
        <p:txBody>
          <a:bodyPr wrap="square" rtlCol="0">
            <a:spAutoFit/>
          </a:bodyPr>
          <a:lstStyle/>
          <a:p>
            <a:pPr algn="ctr"/>
            <a:r>
              <a:rPr lang="es-CO" sz="2400" b="1" dirty="0">
                <a:solidFill>
                  <a:schemeClr val="bg1"/>
                </a:solidFill>
              </a:rPr>
              <a:t>68.901</a:t>
            </a:r>
          </a:p>
          <a:p>
            <a:pPr algn="ctr"/>
            <a:r>
              <a:rPr lang="es-MX" b="1" dirty="0">
                <a:solidFill>
                  <a:schemeClr val="bg1"/>
                </a:solidFill>
              </a:rPr>
              <a:t>Atenciones </a:t>
            </a:r>
            <a:endParaRPr lang="es-CO" b="1" dirty="0">
              <a:solidFill>
                <a:schemeClr val="bg1"/>
              </a:solidFill>
            </a:endParaRPr>
          </a:p>
        </p:txBody>
      </p:sp>
      <p:sp>
        <p:nvSpPr>
          <p:cNvPr id="19" name="18 CuadroTexto"/>
          <p:cNvSpPr txBox="1"/>
          <p:nvPr/>
        </p:nvSpPr>
        <p:spPr>
          <a:xfrm>
            <a:off x="585141" y="3890177"/>
            <a:ext cx="1122218" cy="1061829"/>
          </a:xfrm>
          <a:prstGeom prst="rect">
            <a:avLst/>
          </a:prstGeom>
          <a:noFill/>
        </p:spPr>
        <p:txBody>
          <a:bodyPr wrap="square" rtlCol="0">
            <a:spAutoFit/>
          </a:bodyPr>
          <a:lstStyle/>
          <a:p>
            <a:pPr algn="ctr"/>
            <a:r>
              <a:rPr lang="es-MX" sz="1050" b="1" dirty="0">
                <a:solidFill>
                  <a:schemeClr val="bg1"/>
                </a:solidFill>
                <a:latin typeface="Arial" panose="020B0604020202020204" pitchFamily="34" charset="0"/>
                <a:cs typeface="Arial" panose="020B0604020202020204" pitchFamily="34" charset="0"/>
              </a:rPr>
              <a:t>Número de atenciones con Diagnóstico de aborto 2009  2018</a:t>
            </a:r>
            <a:endParaRPr lang="es-CO" sz="1050" b="1" dirty="0">
              <a:solidFill>
                <a:schemeClr val="bg1"/>
              </a:solidFill>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3189" y="6167437"/>
            <a:ext cx="3173015" cy="69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 name="1 Diagrama">
            <a:extLst>
              <a:ext uri="{FF2B5EF4-FFF2-40B4-BE49-F238E27FC236}">
                <a16:creationId xmlns:a16="http://schemas.microsoft.com/office/drawing/2014/main" xmlns="" id="{3782687F-05C8-42BB-844C-ECB8C01E2499}"/>
              </a:ext>
            </a:extLst>
          </p:cNvPr>
          <p:cNvGraphicFramePr/>
          <p:nvPr>
            <p:extLst/>
          </p:nvPr>
        </p:nvGraphicFramePr>
        <p:xfrm>
          <a:off x="449524" y="1524000"/>
          <a:ext cx="7161240" cy="442421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02131298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xmlns="" id="{D5798A34-B21C-FF41-8E25-B4EF252E317C}"/>
              </a:ext>
            </a:extLst>
          </p:cNvPr>
          <p:cNvGrpSpPr/>
          <p:nvPr/>
        </p:nvGrpSpPr>
        <p:grpSpPr>
          <a:xfrm>
            <a:off x="0" y="5586153"/>
            <a:ext cx="5654733" cy="121572"/>
            <a:chOff x="98367" y="6363394"/>
            <a:chExt cx="7145682" cy="162098"/>
          </a:xfrm>
        </p:grpSpPr>
        <p:sp>
          <p:nvSpPr>
            <p:cNvPr id="6" name="Rectángulo 5">
              <a:extLst>
                <a:ext uri="{FF2B5EF4-FFF2-40B4-BE49-F238E27FC236}">
                  <a16:creationId xmlns:a16="http://schemas.microsoft.com/office/drawing/2014/main" xmlns="" id="{FD6D01F1-4BF3-EC45-AED5-68ADDFB44D7A}"/>
                </a:ext>
              </a:extLst>
            </p:cNvPr>
            <p:cNvSpPr/>
            <p:nvPr/>
          </p:nvSpPr>
          <p:spPr>
            <a:xfrm>
              <a:off x="98367" y="6363394"/>
              <a:ext cx="4630189" cy="162098"/>
            </a:xfrm>
            <a:prstGeom prst="rect">
              <a:avLst/>
            </a:prstGeom>
            <a:solidFill>
              <a:srgbClr val="00A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endParaRPr>
            </a:p>
          </p:txBody>
        </p:sp>
        <p:sp>
          <p:nvSpPr>
            <p:cNvPr id="7" name="Rectángulo 6">
              <a:extLst>
                <a:ext uri="{FF2B5EF4-FFF2-40B4-BE49-F238E27FC236}">
                  <a16:creationId xmlns:a16="http://schemas.microsoft.com/office/drawing/2014/main" xmlns="" id="{E81E3C69-8604-504D-8BC0-CA44DC148199}"/>
                </a:ext>
              </a:extLst>
            </p:cNvPr>
            <p:cNvSpPr/>
            <p:nvPr/>
          </p:nvSpPr>
          <p:spPr>
            <a:xfrm>
              <a:off x="4729445" y="6363394"/>
              <a:ext cx="1107948" cy="162098"/>
            </a:xfrm>
            <a:prstGeom prst="rect">
              <a:avLst/>
            </a:prstGeom>
            <a:solidFill>
              <a:srgbClr val="00A3E4">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endParaRPr>
            </a:p>
          </p:txBody>
        </p:sp>
        <p:sp>
          <p:nvSpPr>
            <p:cNvPr id="8" name="Rectángulo 7">
              <a:extLst>
                <a:ext uri="{FF2B5EF4-FFF2-40B4-BE49-F238E27FC236}">
                  <a16:creationId xmlns:a16="http://schemas.microsoft.com/office/drawing/2014/main" xmlns="" id="{7F18A99F-CA49-FD4B-99D7-9AA0AA0C2EF1}"/>
                </a:ext>
              </a:extLst>
            </p:cNvPr>
            <p:cNvSpPr/>
            <p:nvPr/>
          </p:nvSpPr>
          <p:spPr>
            <a:xfrm>
              <a:off x="5837393" y="6363394"/>
              <a:ext cx="937474" cy="162098"/>
            </a:xfrm>
            <a:prstGeom prst="rect">
              <a:avLst/>
            </a:prstGeom>
            <a:solidFill>
              <a:srgbClr val="00A3E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endParaRPr>
            </a:p>
          </p:txBody>
        </p:sp>
        <p:sp>
          <p:nvSpPr>
            <p:cNvPr id="9" name="Rectángulo 8">
              <a:extLst>
                <a:ext uri="{FF2B5EF4-FFF2-40B4-BE49-F238E27FC236}">
                  <a16:creationId xmlns:a16="http://schemas.microsoft.com/office/drawing/2014/main" xmlns="" id="{C6309709-C017-EA4D-B48C-22B0C43B0DCD}"/>
                </a:ext>
              </a:extLst>
            </p:cNvPr>
            <p:cNvSpPr/>
            <p:nvPr/>
          </p:nvSpPr>
          <p:spPr>
            <a:xfrm>
              <a:off x="6774867" y="6363394"/>
              <a:ext cx="469182" cy="162098"/>
            </a:xfrm>
            <a:prstGeom prst="rect">
              <a:avLst/>
            </a:prstGeom>
            <a:solidFill>
              <a:srgbClr val="00A3E4">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prstClr val="white"/>
                </a:solidFill>
              </a:endParaRPr>
            </a:p>
          </p:txBody>
        </p:sp>
      </p:grpSp>
      <p:sp>
        <p:nvSpPr>
          <p:cNvPr id="2068" name="AutoShape 4" descr="Resultado de imagen para educaciÃ³n icono"/>
          <p:cNvSpPr>
            <a:spLocks noChangeAspect="1" noChangeArrowheads="1"/>
          </p:cNvSpPr>
          <p:nvPr/>
        </p:nvSpPr>
        <p:spPr bwMode="auto">
          <a:xfrm>
            <a:off x="1798125" y="5034985"/>
            <a:ext cx="272731" cy="27273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a:p>
        </p:txBody>
      </p:sp>
      <p:pic>
        <p:nvPicPr>
          <p:cNvPr id="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6629" y="6317473"/>
            <a:ext cx="2455682" cy="534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Imagen 2" descr="Diagrama&#10;&#10;Descripción generada automáticamente">
            <a:extLst>
              <a:ext uri="{FF2B5EF4-FFF2-40B4-BE49-F238E27FC236}">
                <a16:creationId xmlns:a16="http://schemas.microsoft.com/office/drawing/2014/main" xmlns="" id="{4ECAE3AD-5174-2E4D-A527-4ED9C0A420B1}"/>
              </a:ext>
            </a:extLst>
          </p:cNvPr>
          <p:cNvPicPr>
            <a:picLocks noChangeAspect="1"/>
          </p:cNvPicPr>
          <p:nvPr/>
        </p:nvPicPr>
        <p:blipFill rotWithShape="1">
          <a:blip r:embed="rId3">
            <a:extLst>
              <a:ext uri="{28A0092B-C50C-407E-A947-70E740481C1C}">
                <a14:useLocalDpi xmlns:a14="http://schemas.microsoft.com/office/drawing/2010/main" val="0"/>
              </a:ext>
            </a:extLst>
          </a:blip>
          <a:srcRect l="15866" t="1166" r="11805" b="2633"/>
          <a:stretch/>
        </p:blipFill>
        <p:spPr>
          <a:xfrm>
            <a:off x="3169655" y="1532278"/>
            <a:ext cx="2425146" cy="2312771"/>
          </a:xfrm>
          <a:prstGeom prst="rect">
            <a:avLst/>
          </a:prstGeom>
        </p:spPr>
      </p:pic>
      <p:sp>
        <p:nvSpPr>
          <p:cNvPr id="2" name="Rectángulo redondeado 1">
            <a:extLst>
              <a:ext uri="{FF2B5EF4-FFF2-40B4-BE49-F238E27FC236}">
                <a16:creationId xmlns:a16="http://schemas.microsoft.com/office/drawing/2014/main" xmlns="" id="{0CA5E7E6-7470-B946-8EC2-8800CE2823BD}"/>
              </a:ext>
            </a:extLst>
          </p:cNvPr>
          <p:cNvSpPr/>
          <p:nvPr/>
        </p:nvSpPr>
        <p:spPr>
          <a:xfrm>
            <a:off x="169772" y="2000362"/>
            <a:ext cx="2258013" cy="387919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2" name="Rectángulo redondeado 11">
            <a:extLst>
              <a:ext uri="{FF2B5EF4-FFF2-40B4-BE49-F238E27FC236}">
                <a16:creationId xmlns:a16="http://schemas.microsoft.com/office/drawing/2014/main" xmlns="" id="{E6082570-96C9-8945-AF3F-577AE52F6A51}"/>
              </a:ext>
            </a:extLst>
          </p:cNvPr>
          <p:cNvSpPr/>
          <p:nvPr/>
        </p:nvSpPr>
        <p:spPr>
          <a:xfrm>
            <a:off x="6153887" y="379645"/>
            <a:ext cx="2931972" cy="577179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3" name="Rectángulo redondeado 12">
            <a:extLst>
              <a:ext uri="{FF2B5EF4-FFF2-40B4-BE49-F238E27FC236}">
                <a16:creationId xmlns:a16="http://schemas.microsoft.com/office/drawing/2014/main" xmlns="" id="{4489A8EC-59B2-5947-A7A9-D71534055DE2}"/>
              </a:ext>
            </a:extLst>
          </p:cNvPr>
          <p:cNvSpPr/>
          <p:nvPr/>
        </p:nvSpPr>
        <p:spPr>
          <a:xfrm>
            <a:off x="2453774" y="4283477"/>
            <a:ext cx="3700113" cy="261436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1" name="CuadroTexto 10">
            <a:extLst>
              <a:ext uri="{FF2B5EF4-FFF2-40B4-BE49-F238E27FC236}">
                <a16:creationId xmlns:a16="http://schemas.microsoft.com/office/drawing/2014/main" xmlns="" id="{CFEAE19C-B2EC-CB40-BDCE-8AACAA55C8DC}"/>
              </a:ext>
            </a:extLst>
          </p:cNvPr>
          <p:cNvSpPr txBox="1"/>
          <p:nvPr/>
        </p:nvSpPr>
        <p:spPr>
          <a:xfrm>
            <a:off x="2577709" y="4425417"/>
            <a:ext cx="3468538" cy="2308324"/>
          </a:xfrm>
          <a:prstGeom prst="rect">
            <a:avLst/>
          </a:prstGeom>
          <a:noFill/>
        </p:spPr>
        <p:txBody>
          <a:bodyPr wrap="square" rtlCol="0">
            <a:spAutoFit/>
          </a:bodyPr>
          <a:lstStyle/>
          <a:p>
            <a:r>
              <a:rPr lang="es-CO" dirty="0"/>
              <a:t>Considera no solo los aspectos clínicos, sino también la percepción e intensidad del riesgo percibido por la mujer, a la hora de producir dictámenes que prioricen el bienestar integral de esta y garanticen su derecho a la vida y a la salud.</a:t>
            </a:r>
          </a:p>
        </p:txBody>
      </p:sp>
      <p:sp>
        <p:nvSpPr>
          <p:cNvPr id="14" name="CuadroTexto 13">
            <a:extLst>
              <a:ext uri="{FF2B5EF4-FFF2-40B4-BE49-F238E27FC236}">
                <a16:creationId xmlns:a16="http://schemas.microsoft.com/office/drawing/2014/main" xmlns="" id="{C93D0911-DABE-0848-AA22-921996B98E34}"/>
              </a:ext>
            </a:extLst>
          </p:cNvPr>
          <p:cNvSpPr txBox="1"/>
          <p:nvPr/>
        </p:nvSpPr>
        <p:spPr>
          <a:xfrm>
            <a:off x="231001" y="2026969"/>
            <a:ext cx="2169120" cy="3693319"/>
          </a:xfrm>
          <a:prstGeom prst="rect">
            <a:avLst/>
          </a:prstGeom>
          <a:solidFill>
            <a:schemeClr val="bg1"/>
          </a:solidFill>
        </p:spPr>
        <p:txBody>
          <a:bodyPr wrap="square" rtlCol="0">
            <a:spAutoFit/>
          </a:bodyPr>
          <a:lstStyle/>
          <a:p>
            <a:pPr algn="just"/>
            <a:r>
              <a:rPr lang="es-CO" dirty="0"/>
              <a:t>No se requiere que haya una afectación de la salud mental ya establecida o un diagnóstico o presencia de síntomas de enfermedad mental, puesto que la sola presencia del riesgo es suficiente para la aplicación de la causal.</a:t>
            </a:r>
          </a:p>
        </p:txBody>
      </p:sp>
      <p:sp>
        <p:nvSpPr>
          <p:cNvPr id="16" name="Rectángulo 15">
            <a:extLst>
              <a:ext uri="{FF2B5EF4-FFF2-40B4-BE49-F238E27FC236}">
                <a16:creationId xmlns:a16="http://schemas.microsoft.com/office/drawing/2014/main" xmlns="" id="{49CD6373-AA58-0342-8007-4D43BBB5877E}"/>
              </a:ext>
            </a:extLst>
          </p:cNvPr>
          <p:cNvSpPr/>
          <p:nvPr/>
        </p:nvSpPr>
        <p:spPr>
          <a:xfrm>
            <a:off x="6266789" y="685162"/>
            <a:ext cx="2715829" cy="5632311"/>
          </a:xfrm>
          <a:prstGeom prst="rect">
            <a:avLst/>
          </a:prstGeom>
        </p:spPr>
        <p:txBody>
          <a:bodyPr wrap="square">
            <a:spAutoFit/>
          </a:bodyPr>
          <a:lstStyle/>
          <a:p>
            <a:r>
              <a:rPr lang="es-CO" dirty="0"/>
              <a:t>Se refiere al conjunto de habilidades que tiene la mujer para desarrollar de manera adecuada la esfera social de la vida, incluyendo: </a:t>
            </a:r>
          </a:p>
          <a:p>
            <a:pPr marL="300038" indent="-300038">
              <a:buAutoNum type="romanLcParenR"/>
            </a:pPr>
            <a:r>
              <a:rPr lang="es-CO" dirty="0"/>
              <a:t>relaciones con miembros de la familia y la comunidad; </a:t>
            </a:r>
          </a:p>
          <a:p>
            <a:pPr marL="300038" indent="-300038">
              <a:buAutoNum type="romanLcParenR"/>
            </a:pPr>
            <a:r>
              <a:rPr lang="es-CO" dirty="0"/>
              <a:t>acceso a medios de producción, de sustento y a condiciones de vida dignas; </a:t>
            </a:r>
          </a:p>
          <a:p>
            <a:pPr marL="300038" indent="-300038">
              <a:buAutoNum type="romanLcParenR"/>
            </a:pPr>
            <a:r>
              <a:rPr lang="es-CO" dirty="0"/>
              <a:t>participación en la vida laboral, educativa y recreativa y </a:t>
            </a:r>
          </a:p>
          <a:p>
            <a:pPr marL="300038" indent="-300038">
              <a:buAutoNum type="romanLcParenR"/>
            </a:pPr>
            <a:r>
              <a:rPr lang="es-CO" dirty="0"/>
              <a:t>contribución en la transformación positiva de la sociedad.</a:t>
            </a:r>
            <a:endParaRPr lang="es-CO" dirty="0">
              <a:effectLst/>
            </a:endParaRPr>
          </a:p>
        </p:txBody>
      </p:sp>
      <p:sp>
        <p:nvSpPr>
          <p:cNvPr id="17" name="Flecha derecha 16">
            <a:extLst>
              <a:ext uri="{FF2B5EF4-FFF2-40B4-BE49-F238E27FC236}">
                <a16:creationId xmlns:a16="http://schemas.microsoft.com/office/drawing/2014/main" xmlns="" id="{D83822E6-9C88-F24A-A676-9BC3F098B289}"/>
              </a:ext>
            </a:extLst>
          </p:cNvPr>
          <p:cNvSpPr/>
          <p:nvPr/>
        </p:nvSpPr>
        <p:spPr>
          <a:xfrm>
            <a:off x="5674445" y="2304224"/>
            <a:ext cx="247866" cy="3626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Flecha abajo 17">
            <a:extLst>
              <a:ext uri="{FF2B5EF4-FFF2-40B4-BE49-F238E27FC236}">
                <a16:creationId xmlns:a16="http://schemas.microsoft.com/office/drawing/2014/main" xmlns="" id="{03D85634-EF8F-B547-9309-EAB371CF9574}"/>
              </a:ext>
            </a:extLst>
          </p:cNvPr>
          <p:cNvSpPr/>
          <p:nvPr/>
        </p:nvSpPr>
        <p:spPr>
          <a:xfrm>
            <a:off x="4279447" y="3934389"/>
            <a:ext cx="343267" cy="2597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9" name="Flecha izquierda 18">
            <a:extLst>
              <a:ext uri="{FF2B5EF4-FFF2-40B4-BE49-F238E27FC236}">
                <a16:creationId xmlns:a16="http://schemas.microsoft.com/office/drawing/2014/main" xmlns="" id="{3A251DB9-97D7-AC46-A38B-906D221EF1F5}"/>
              </a:ext>
            </a:extLst>
          </p:cNvPr>
          <p:cNvSpPr/>
          <p:nvPr/>
        </p:nvSpPr>
        <p:spPr>
          <a:xfrm>
            <a:off x="2737848" y="2345168"/>
            <a:ext cx="287871" cy="3609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1" name="CuadroTexto 20">
            <a:extLst>
              <a:ext uri="{FF2B5EF4-FFF2-40B4-BE49-F238E27FC236}">
                <a16:creationId xmlns:a16="http://schemas.microsoft.com/office/drawing/2014/main" xmlns="" id="{68BFD3F3-53F2-104C-9299-E51FE114EC35}"/>
              </a:ext>
            </a:extLst>
          </p:cNvPr>
          <p:cNvSpPr txBox="1"/>
          <p:nvPr/>
        </p:nvSpPr>
        <p:spPr>
          <a:xfrm>
            <a:off x="190155" y="351198"/>
            <a:ext cx="5237756" cy="1477328"/>
          </a:xfrm>
          <a:prstGeom prst="rect">
            <a:avLst/>
          </a:prstGeom>
          <a:noFill/>
        </p:spPr>
        <p:txBody>
          <a:bodyPr wrap="square" rtlCol="0">
            <a:spAutoFit/>
          </a:bodyPr>
          <a:lstStyle/>
          <a:p>
            <a:r>
              <a:rPr lang="es-ES" b="1" dirty="0"/>
              <a:t>Derecho a la Salud</a:t>
            </a:r>
            <a:endParaRPr lang="es-ES" dirty="0"/>
          </a:p>
          <a:p>
            <a:r>
              <a:rPr lang="es-ES" i="1" dirty="0"/>
              <a:t>Art. 10. “Toda persona tiene derecho a la salud, entendida como el disfrute del más alto nivel de bienestar físico, mental y social”</a:t>
            </a:r>
            <a:r>
              <a:rPr lang="es-ES" dirty="0"/>
              <a:t>. Protocolo de San Salvador. Ley 319 de 1996. </a:t>
            </a:r>
          </a:p>
        </p:txBody>
      </p:sp>
    </p:spTree>
    <p:extLst>
      <p:ext uri="{BB962C8B-B14F-4D97-AF65-F5344CB8AC3E}">
        <p14:creationId xmlns:p14="http://schemas.microsoft.com/office/powerpoint/2010/main" val="20536677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489812EF-6FDE-4CEB-B6B9-64A0C62E4FEF}"/>
              </a:ext>
            </a:extLst>
          </p:cNvPr>
          <p:cNvPicPr>
            <a:picLocks noChangeAspect="1"/>
          </p:cNvPicPr>
          <p:nvPr/>
        </p:nvPicPr>
        <p:blipFill rotWithShape="1">
          <a:blip r:embed="rId2"/>
          <a:srcRect l="16232" t="13460" r="25652" b="5856"/>
          <a:stretch/>
        </p:blipFill>
        <p:spPr>
          <a:xfrm>
            <a:off x="848139" y="402323"/>
            <a:ext cx="7447722" cy="5813311"/>
          </a:xfrm>
          <a:prstGeom prst="rect">
            <a:avLst/>
          </a:prstGeom>
        </p:spPr>
      </p:pic>
    </p:spTree>
    <p:extLst>
      <p:ext uri="{BB962C8B-B14F-4D97-AF65-F5344CB8AC3E}">
        <p14:creationId xmlns:p14="http://schemas.microsoft.com/office/powerpoint/2010/main" val="202259565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4DA5F2A9-9073-4F1A-B418-9BD876384C94}"/>
              </a:ext>
            </a:extLst>
          </p:cNvPr>
          <p:cNvPicPr>
            <a:picLocks noChangeAspect="1"/>
          </p:cNvPicPr>
          <p:nvPr/>
        </p:nvPicPr>
        <p:blipFill rotWithShape="1">
          <a:blip r:embed="rId2"/>
          <a:srcRect l="17102" t="15522" r="23768" b="5599"/>
          <a:stretch/>
        </p:blipFill>
        <p:spPr>
          <a:xfrm>
            <a:off x="609599" y="251791"/>
            <a:ext cx="7924802" cy="5943604"/>
          </a:xfrm>
          <a:prstGeom prst="rect">
            <a:avLst/>
          </a:prstGeom>
        </p:spPr>
      </p:pic>
      <p:pic>
        <p:nvPicPr>
          <p:cNvPr id="3" name="Imagen 2">
            <a:extLst>
              <a:ext uri="{FF2B5EF4-FFF2-40B4-BE49-F238E27FC236}">
                <a16:creationId xmlns:a16="http://schemas.microsoft.com/office/drawing/2014/main" xmlns="" id="{673C1658-BF3C-4D9A-ACB8-04FDF739FBBF}"/>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3241835831"/>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17F2CAE0-377B-4628-85AF-5965CF291C55}"/>
              </a:ext>
            </a:extLst>
          </p:cNvPr>
          <p:cNvPicPr>
            <a:picLocks noChangeAspect="1"/>
          </p:cNvPicPr>
          <p:nvPr/>
        </p:nvPicPr>
        <p:blipFill rotWithShape="1">
          <a:blip r:embed="rId2"/>
          <a:srcRect l="16957" t="16295" r="23768" b="11012"/>
          <a:stretch/>
        </p:blipFill>
        <p:spPr>
          <a:xfrm>
            <a:off x="602998" y="662609"/>
            <a:ext cx="7938004" cy="5473148"/>
          </a:xfrm>
          <a:prstGeom prst="rect">
            <a:avLst/>
          </a:prstGeom>
        </p:spPr>
      </p:pic>
      <p:pic>
        <p:nvPicPr>
          <p:cNvPr id="4" name="Imagen 3">
            <a:extLst>
              <a:ext uri="{FF2B5EF4-FFF2-40B4-BE49-F238E27FC236}">
                <a16:creationId xmlns:a16="http://schemas.microsoft.com/office/drawing/2014/main" xmlns="" id="{74F7F142-8537-4A7F-825B-EA57CF070E3E}"/>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673444336"/>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D28A3D92-EC14-47FC-929D-2D8FF52B2E59}"/>
              </a:ext>
            </a:extLst>
          </p:cNvPr>
          <p:cNvPicPr>
            <a:picLocks noChangeAspect="1"/>
          </p:cNvPicPr>
          <p:nvPr/>
        </p:nvPicPr>
        <p:blipFill rotWithShape="1">
          <a:blip r:embed="rId2"/>
          <a:srcRect l="17392" t="14750" r="23768" b="15909"/>
          <a:stretch/>
        </p:blipFill>
        <p:spPr>
          <a:xfrm>
            <a:off x="715422" y="548236"/>
            <a:ext cx="7713156" cy="5110442"/>
          </a:xfrm>
          <a:prstGeom prst="rect">
            <a:avLst/>
          </a:prstGeom>
        </p:spPr>
      </p:pic>
      <p:pic>
        <p:nvPicPr>
          <p:cNvPr id="3" name="Imagen 2">
            <a:extLst>
              <a:ext uri="{FF2B5EF4-FFF2-40B4-BE49-F238E27FC236}">
                <a16:creationId xmlns:a16="http://schemas.microsoft.com/office/drawing/2014/main" xmlns="" id="{2660EACA-AD83-47DA-8420-4B65ECA27CB0}"/>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2091012447"/>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4F1BE6DC-7706-48E2-89B8-6F205EEA9B26}"/>
              </a:ext>
            </a:extLst>
          </p:cNvPr>
          <p:cNvPicPr>
            <a:picLocks noChangeAspect="1"/>
          </p:cNvPicPr>
          <p:nvPr/>
        </p:nvPicPr>
        <p:blipFill rotWithShape="1">
          <a:blip r:embed="rId2"/>
          <a:srcRect l="17536" t="16554" r="23913" b="12558"/>
          <a:stretch/>
        </p:blipFill>
        <p:spPr>
          <a:xfrm>
            <a:off x="1004181" y="699053"/>
            <a:ext cx="7339675" cy="4996068"/>
          </a:xfrm>
          <a:prstGeom prst="rect">
            <a:avLst/>
          </a:prstGeom>
        </p:spPr>
      </p:pic>
      <p:pic>
        <p:nvPicPr>
          <p:cNvPr id="4" name="Imagen 3">
            <a:extLst>
              <a:ext uri="{FF2B5EF4-FFF2-40B4-BE49-F238E27FC236}">
                <a16:creationId xmlns:a16="http://schemas.microsoft.com/office/drawing/2014/main" xmlns="" id="{6020C602-113C-473C-A393-06E3A2870CDE}"/>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2776477922"/>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434ABD35-7163-49D2-B0AB-E02A5E141CD9}"/>
              </a:ext>
            </a:extLst>
          </p:cNvPr>
          <p:cNvPicPr>
            <a:picLocks noChangeAspect="1"/>
          </p:cNvPicPr>
          <p:nvPr/>
        </p:nvPicPr>
        <p:blipFill rotWithShape="1">
          <a:blip r:embed="rId2"/>
          <a:srcRect l="17391" t="15523" r="23333" b="10237"/>
          <a:stretch/>
        </p:blipFill>
        <p:spPr>
          <a:xfrm>
            <a:off x="1205946" y="689112"/>
            <a:ext cx="7208031" cy="5075583"/>
          </a:xfrm>
          <a:prstGeom prst="rect">
            <a:avLst/>
          </a:prstGeom>
        </p:spPr>
      </p:pic>
      <p:pic>
        <p:nvPicPr>
          <p:cNvPr id="4" name="Imagen 3">
            <a:extLst>
              <a:ext uri="{FF2B5EF4-FFF2-40B4-BE49-F238E27FC236}">
                <a16:creationId xmlns:a16="http://schemas.microsoft.com/office/drawing/2014/main" xmlns="" id="{171C8250-2C84-4212-A9C1-FF1D724EA372}"/>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3806606297"/>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19E0A55E-08C1-458D-96A9-EE8595CCC0AD}"/>
              </a:ext>
            </a:extLst>
          </p:cNvPr>
          <p:cNvPicPr>
            <a:picLocks noChangeAspect="1"/>
          </p:cNvPicPr>
          <p:nvPr/>
        </p:nvPicPr>
        <p:blipFill rotWithShape="1">
          <a:blip r:embed="rId2"/>
          <a:srcRect b="49607"/>
          <a:stretch/>
        </p:blipFill>
        <p:spPr>
          <a:xfrm>
            <a:off x="109935" y="771939"/>
            <a:ext cx="8924130" cy="4528930"/>
          </a:xfrm>
          <a:prstGeom prst="rect">
            <a:avLst/>
          </a:prstGeom>
        </p:spPr>
      </p:pic>
    </p:spTree>
    <p:extLst>
      <p:ext uri="{BB962C8B-B14F-4D97-AF65-F5344CB8AC3E}">
        <p14:creationId xmlns:p14="http://schemas.microsoft.com/office/powerpoint/2010/main" val="837682287"/>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AF40AED7-F6A0-4226-A042-017BF539AA95}"/>
              </a:ext>
            </a:extLst>
          </p:cNvPr>
          <p:cNvPicPr>
            <a:picLocks noChangeAspect="1"/>
          </p:cNvPicPr>
          <p:nvPr/>
        </p:nvPicPr>
        <p:blipFill rotWithShape="1">
          <a:blip r:embed="rId2"/>
          <a:srcRect l="10435" t="4696" r="20000" b="5340"/>
          <a:stretch/>
        </p:blipFill>
        <p:spPr>
          <a:xfrm>
            <a:off x="1391478" y="834887"/>
            <a:ext cx="6361043" cy="4625010"/>
          </a:xfrm>
          <a:prstGeom prst="rect">
            <a:avLst/>
          </a:prstGeom>
        </p:spPr>
      </p:pic>
      <p:sp>
        <p:nvSpPr>
          <p:cNvPr id="5" name="Rectángulo 4">
            <a:extLst>
              <a:ext uri="{FF2B5EF4-FFF2-40B4-BE49-F238E27FC236}">
                <a16:creationId xmlns:a16="http://schemas.microsoft.com/office/drawing/2014/main" xmlns="" id="{004CA17D-B960-424F-ACF9-7F04734557FA}"/>
              </a:ext>
            </a:extLst>
          </p:cNvPr>
          <p:cNvSpPr/>
          <p:nvPr/>
        </p:nvSpPr>
        <p:spPr>
          <a:xfrm>
            <a:off x="2398643" y="5459897"/>
            <a:ext cx="4505740" cy="742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Medicamento esencial por la OMS</a:t>
            </a:r>
            <a:endParaRPr lang="es-CO" dirty="0"/>
          </a:p>
        </p:txBody>
      </p:sp>
      <p:pic>
        <p:nvPicPr>
          <p:cNvPr id="6" name="Imagen 5">
            <a:extLst>
              <a:ext uri="{FF2B5EF4-FFF2-40B4-BE49-F238E27FC236}">
                <a16:creationId xmlns:a16="http://schemas.microsoft.com/office/drawing/2014/main" xmlns="" id="{8AF0D8ED-4EE2-4979-BE8C-1B903862E11F}"/>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3255176206"/>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89DE5EFF-53B9-4DF5-93AA-C5A8AB4EE9C7}"/>
              </a:ext>
            </a:extLst>
          </p:cNvPr>
          <p:cNvPicPr>
            <a:picLocks noChangeAspect="1"/>
          </p:cNvPicPr>
          <p:nvPr/>
        </p:nvPicPr>
        <p:blipFill rotWithShape="1">
          <a:blip r:embed="rId2"/>
          <a:srcRect l="12319" t="3922" r="20000" b="5598"/>
          <a:stretch/>
        </p:blipFill>
        <p:spPr>
          <a:xfrm>
            <a:off x="1477617" y="768625"/>
            <a:ext cx="6611927" cy="4969565"/>
          </a:xfrm>
          <a:prstGeom prst="rect">
            <a:avLst/>
          </a:prstGeom>
        </p:spPr>
      </p:pic>
      <p:pic>
        <p:nvPicPr>
          <p:cNvPr id="3" name="Imagen 2">
            <a:extLst>
              <a:ext uri="{FF2B5EF4-FFF2-40B4-BE49-F238E27FC236}">
                <a16:creationId xmlns:a16="http://schemas.microsoft.com/office/drawing/2014/main" xmlns="" id="{53B5248C-F943-43C5-8F4D-1509B0CFBCE0}"/>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386921080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57B7515A-6BC8-464A-B465-BAA85C1B6C4C}"/>
              </a:ext>
            </a:extLst>
          </p:cNvPr>
          <p:cNvPicPr>
            <a:picLocks noChangeAspect="1"/>
          </p:cNvPicPr>
          <p:nvPr/>
        </p:nvPicPr>
        <p:blipFill rotWithShape="1">
          <a:blip r:embed="rId2"/>
          <a:srcRect l="12753" t="3922" r="20435" b="6629"/>
          <a:stretch/>
        </p:blipFill>
        <p:spPr>
          <a:xfrm>
            <a:off x="931633" y="569843"/>
            <a:ext cx="7280733" cy="5480292"/>
          </a:xfrm>
          <a:prstGeom prst="rect">
            <a:avLst/>
          </a:prstGeom>
        </p:spPr>
      </p:pic>
      <p:sp>
        <p:nvSpPr>
          <p:cNvPr id="6" name="Rectángulo 5">
            <a:extLst>
              <a:ext uri="{FF2B5EF4-FFF2-40B4-BE49-F238E27FC236}">
                <a16:creationId xmlns:a16="http://schemas.microsoft.com/office/drawing/2014/main" xmlns="" id="{F91E7941-E985-4CF9-AFD5-6B66533E27CA}"/>
              </a:ext>
            </a:extLst>
          </p:cNvPr>
          <p:cNvSpPr/>
          <p:nvPr/>
        </p:nvSpPr>
        <p:spPr>
          <a:xfrm>
            <a:off x="2517913" y="5512904"/>
            <a:ext cx="3114261" cy="5372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Medicamento </a:t>
            </a:r>
            <a:r>
              <a:rPr lang="es-MX" dirty="0" err="1"/>
              <a:t>escencial</a:t>
            </a:r>
            <a:endParaRPr lang="es-CO" dirty="0"/>
          </a:p>
        </p:txBody>
      </p:sp>
      <p:pic>
        <p:nvPicPr>
          <p:cNvPr id="4" name="Imagen 3">
            <a:extLst>
              <a:ext uri="{FF2B5EF4-FFF2-40B4-BE49-F238E27FC236}">
                <a16:creationId xmlns:a16="http://schemas.microsoft.com/office/drawing/2014/main" xmlns="" id="{E4B498BF-989B-44AB-9357-CBF9F0172D1D}"/>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345458647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10DC44E3-48E0-4964-9A66-156B74F4EE60}"/>
              </a:ext>
            </a:extLst>
          </p:cNvPr>
          <p:cNvPicPr>
            <a:picLocks noChangeAspect="1"/>
          </p:cNvPicPr>
          <p:nvPr/>
        </p:nvPicPr>
        <p:blipFill rotWithShape="1">
          <a:blip r:embed="rId2"/>
          <a:srcRect l="12464" t="3407" r="20144" b="5082"/>
          <a:stretch/>
        </p:blipFill>
        <p:spPr>
          <a:xfrm>
            <a:off x="1098112" y="530087"/>
            <a:ext cx="6947776" cy="5304216"/>
          </a:xfrm>
          <a:prstGeom prst="rect">
            <a:avLst/>
          </a:prstGeom>
        </p:spPr>
      </p:pic>
      <p:pic>
        <p:nvPicPr>
          <p:cNvPr id="3" name="Imagen 2">
            <a:extLst>
              <a:ext uri="{FF2B5EF4-FFF2-40B4-BE49-F238E27FC236}">
                <a16:creationId xmlns:a16="http://schemas.microsoft.com/office/drawing/2014/main" xmlns="" id="{B8B6366B-1D68-43EA-A194-184836E79120}"/>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3369511372"/>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DCD537E0-84E5-499D-9BAB-E6C097C40F1A}"/>
              </a:ext>
            </a:extLst>
          </p:cNvPr>
          <p:cNvPicPr>
            <a:picLocks noChangeAspect="1"/>
          </p:cNvPicPr>
          <p:nvPr/>
        </p:nvPicPr>
        <p:blipFill>
          <a:blip r:embed="rId2"/>
          <a:stretch>
            <a:fillRect/>
          </a:stretch>
        </p:blipFill>
        <p:spPr>
          <a:xfrm>
            <a:off x="0" y="858505"/>
            <a:ext cx="9144000" cy="5140990"/>
          </a:xfrm>
          <a:prstGeom prst="rect">
            <a:avLst/>
          </a:prstGeom>
        </p:spPr>
      </p:pic>
      <p:pic>
        <p:nvPicPr>
          <p:cNvPr id="3" name="Imagen 2">
            <a:extLst>
              <a:ext uri="{FF2B5EF4-FFF2-40B4-BE49-F238E27FC236}">
                <a16:creationId xmlns:a16="http://schemas.microsoft.com/office/drawing/2014/main" xmlns="" id="{62BEED3B-7B14-4C5B-B2C1-3BDB9A479C5C}"/>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4290759855"/>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AF92935E-0DDC-44EA-AFBF-70C0BC548E0A}"/>
              </a:ext>
            </a:extLst>
          </p:cNvPr>
          <p:cNvPicPr>
            <a:picLocks noChangeAspect="1"/>
          </p:cNvPicPr>
          <p:nvPr/>
        </p:nvPicPr>
        <p:blipFill>
          <a:blip r:embed="rId2"/>
          <a:stretch>
            <a:fillRect/>
          </a:stretch>
        </p:blipFill>
        <p:spPr>
          <a:xfrm>
            <a:off x="0" y="858505"/>
            <a:ext cx="9144000" cy="5140990"/>
          </a:xfrm>
          <a:prstGeom prst="rect">
            <a:avLst/>
          </a:prstGeom>
        </p:spPr>
      </p:pic>
      <p:pic>
        <p:nvPicPr>
          <p:cNvPr id="3" name="Imagen 2">
            <a:extLst>
              <a:ext uri="{FF2B5EF4-FFF2-40B4-BE49-F238E27FC236}">
                <a16:creationId xmlns:a16="http://schemas.microsoft.com/office/drawing/2014/main" xmlns="" id="{619AEC54-54EA-494B-B887-88657DC115CA}"/>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1702193889"/>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E28226D0-BC80-4D94-94D9-3F24A0130E8E}"/>
              </a:ext>
            </a:extLst>
          </p:cNvPr>
          <p:cNvPicPr>
            <a:picLocks noChangeAspect="1"/>
          </p:cNvPicPr>
          <p:nvPr/>
        </p:nvPicPr>
        <p:blipFill>
          <a:blip r:embed="rId2"/>
          <a:stretch>
            <a:fillRect/>
          </a:stretch>
        </p:blipFill>
        <p:spPr>
          <a:xfrm>
            <a:off x="0" y="858505"/>
            <a:ext cx="9144000" cy="5140990"/>
          </a:xfrm>
          <a:prstGeom prst="rect">
            <a:avLst/>
          </a:prstGeom>
        </p:spPr>
      </p:pic>
      <p:pic>
        <p:nvPicPr>
          <p:cNvPr id="3" name="Imagen 2">
            <a:extLst>
              <a:ext uri="{FF2B5EF4-FFF2-40B4-BE49-F238E27FC236}">
                <a16:creationId xmlns:a16="http://schemas.microsoft.com/office/drawing/2014/main" xmlns="" id="{913F93D9-74A4-4209-BF2C-A362ABCFBC94}"/>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4260985940"/>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8BB13D6B-20BE-45D5-AD2E-A7D10953C228}"/>
              </a:ext>
            </a:extLst>
          </p:cNvPr>
          <p:cNvPicPr>
            <a:picLocks noChangeAspect="1"/>
          </p:cNvPicPr>
          <p:nvPr/>
        </p:nvPicPr>
        <p:blipFill>
          <a:blip r:embed="rId2"/>
          <a:stretch>
            <a:fillRect/>
          </a:stretch>
        </p:blipFill>
        <p:spPr>
          <a:xfrm>
            <a:off x="0" y="858505"/>
            <a:ext cx="9144000" cy="5140990"/>
          </a:xfrm>
          <a:prstGeom prst="rect">
            <a:avLst/>
          </a:prstGeom>
        </p:spPr>
      </p:pic>
      <p:pic>
        <p:nvPicPr>
          <p:cNvPr id="3" name="Imagen 2">
            <a:extLst>
              <a:ext uri="{FF2B5EF4-FFF2-40B4-BE49-F238E27FC236}">
                <a16:creationId xmlns:a16="http://schemas.microsoft.com/office/drawing/2014/main" xmlns="" id="{0FDB4979-43DA-4573-9525-234902253D57}"/>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1633442863"/>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B3A3610E-A572-4523-9340-E67E06578DD7}"/>
              </a:ext>
            </a:extLst>
          </p:cNvPr>
          <p:cNvPicPr>
            <a:picLocks noChangeAspect="1"/>
          </p:cNvPicPr>
          <p:nvPr/>
        </p:nvPicPr>
        <p:blipFill>
          <a:blip r:embed="rId2"/>
          <a:stretch>
            <a:fillRect/>
          </a:stretch>
        </p:blipFill>
        <p:spPr>
          <a:xfrm>
            <a:off x="0" y="858505"/>
            <a:ext cx="9144000" cy="5140990"/>
          </a:xfrm>
          <a:prstGeom prst="rect">
            <a:avLst/>
          </a:prstGeom>
        </p:spPr>
      </p:pic>
      <p:pic>
        <p:nvPicPr>
          <p:cNvPr id="3" name="Imagen 2">
            <a:extLst>
              <a:ext uri="{FF2B5EF4-FFF2-40B4-BE49-F238E27FC236}">
                <a16:creationId xmlns:a16="http://schemas.microsoft.com/office/drawing/2014/main" xmlns="" id="{99BAB0F3-CB90-48B6-952A-4C7D7F935826}"/>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145497390"/>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737F5ED2-1E2D-4FA6-993D-1FACBDB4F170}"/>
              </a:ext>
            </a:extLst>
          </p:cNvPr>
          <p:cNvPicPr>
            <a:picLocks noChangeAspect="1"/>
          </p:cNvPicPr>
          <p:nvPr/>
        </p:nvPicPr>
        <p:blipFill>
          <a:blip r:embed="rId2"/>
          <a:stretch>
            <a:fillRect/>
          </a:stretch>
        </p:blipFill>
        <p:spPr>
          <a:xfrm>
            <a:off x="0" y="858505"/>
            <a:ext cx="9144000" cy="5140990"/>
          </a:xfrm>
          <a:prstGeom prst="rect">
            <a:avLst/>
          </a:prstGeom>
        </p:spPr>
      </p:pic>
      <p:pic>
        <p:nvPicPr>
          <p:cNvPr id="3" name="Imagen 2">
            <a:extLst>
              <a:ext uri="{FF2B5EF4-FFF2-40B4-BE49-F238E27FC236}">
                <a16:creationId xmlns:a16="http://schemas.microsoft.com/office/drawing/2014/main" xmlns="" id="{2505FB26-C79D-4A6D-8B8B-692DD228F475}"/>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2885886168"/>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8A322B69-80AB-4A53-BF4E-EE92216CE298}"/>
              </a:ext>
            </a:extLst>
          </p:cNvPr>
          <p:cNvPicPr>
            <a:picLocks noChangeAspect="1"/>
          </p:cNvPicPr>
          <p:nvPr/>
        </p:nvPicPr>
        <p:blipFill>
          <a:blip r:embed="rId2"/>
          <a:stretch>
            <a:fillRect/>
          </a:stretch>
        </p:blipFill>
        <p:spPr>
          <a:xfrm>
            <a:off x="0" y="858505"/>
            <a:ext cx="9144000" cy="5140990"/>
          </a:xfrm>
          <a:prstGeom prst="rect">
            <a:avLst/>
          </a:prstGeom>
        </p:spPr>
      </p:pic>
      <p:pic>
        <p:nvPicPr>
          <p:cNvPr id="4" name="Imagen 3">
            <a:extLst>
              <a:ext uri="{FF2B5EF4-FFF2-40B4-BE49-F238E27FC236}">
                <a16:creationId xmlns:a16="http://schemas.microsoft.com/office/drawing/2014/main" xmlns="" id="{512F24ED-EE61-475D-8464-7C425416279F}"/>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3852918444"/>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61B9C437-D71E-44A2-BA4F-298B7F0A291B}"/>
              </a:ext>
            </a:extLst>
          </p:cNvPr>
          <p:cNvPicPr>
            <a:picLocks noChangeAspect="1"/>
          </p:cNvPicPr>
          <p:nvPr/>
        </p:nvPicPr>
        <p:blipFill>
          <a:blip r:embed="rId2"/>
          <a:stretch>
            <a:fillRect/>
          </a:stretch>
        </p:blipFill>
        <p:spPr>
          <a:xfrm>
            <a:off x="0" y="858505"/>
            <a:ext cx="9144000" cy="5140990"/>
          </a:xfrm>
          <a:prstGeom prst="rect">
            <a:avLst/>
          </a:prstGeom>
        </p:spPr>
      </p:pic>
      <p:pic>
        <p:nvPicPr>
          <p:cNvPr id="3" name="Imagen 2">
            <a:extLst>
              <a:ext uri="{FF2B5EF4-FFF2-40B4-BE49-F238E27FC236}">
                <a16:creationId xmlns:a16="http://schemas.microsoft.com/office/drawing/2014/main" xmlns="" id="{9B4BCC3B-C21B-465D-8F66-0555A7C59B54}"/>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589515022"/>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977221CF-CD07-409A-BA47-2282446FFE13}"/>
              </a:ext>
            </a:extLst>
          </p:cNvPr>
          <p:cNvPicPr>
            <a:picLocks noChangeAspect="1"/>
          </p:cNvPicPr>
          <p:nvPr/>
        </p:nvPicPr>
        <p:blipFill>
          <a:blip r:embed="rId2"/>
          <a:stretch>
            <a:fillRect/>
          </a:stretch>
        </p:blipFill>
        <p:spPr>
          <a:xfrm>
            <a:off x="0" y="858505"/>
            <a:ext cx="9144000" cy="5140990"/>
          </a:xfrm>
          <a:prstGeom prst="rect">
            <a:avLst/>
          </a:prstGeom>
        </p:spPr>
      </p:pic>
      <p:pic>
        <p:nvPicPr>
          <p:cNvPr id="3" name="Imagen 2">
            <a:extLst>
              <a:ext uri="{FF2B5EF4-FFF2-40B4-BE49-F238E27FC236}">
                <a16:creationId xmlns:a16="http://schemas.microsoft.com/office/drawing/2014/main" xmlns="" id="{FC01E45F-F7E8-4CF4-A409-680CB94AA088}"/>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2748923322"/>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E1780BA6-2092-44CA-AC79-9E44E7520797}"/>
              </a:ext>
            </a:extLst>
          </p:cNvPr>
          <p:cNvPicPr>
            <a:picLocks noChangeAspect="1"/>
          </p:cNvPicPr>
          <p:nvPr/>
        </p:nvPicPr>
        <p:blipFill>
          <a:blip r:embed="rId2"/>
          <a:stretch>
            <a:fillRect/>
          </a:stretch>
        </p:blipFill>
        <p:spPr>
          <a:xfrm>
            <a:off x="0" y="858505"/>
            <a:ext cx="9144000" cy="5140990"/>
          </a:xfrm>
          <a:prstGeom prst="rect">
            <a:avLst/>
          </a:prstGeom>
        </p:spPr>
      </p:pic>
      <p:pic>
        <p:nvPicPr>
          <p:cNvPr id="3" name="Imagen 2">
            <a:extLst>
              <a:ext uri="{FF2B5EF4-FFF2-40B4-BE49-F238E27FC236}">
                <a16:creationId xmlns:a16="http://schemas.microsoft.com/office/drawing/2014/main" xmlns="" id="{3C6E30BE-4C54-4E81-9727-3F79E5391263}"/>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194389600"/>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B81780D5-2940-486D-BB76-AB9A72F2C638}"/>
              </a:ext>
            </a:extLst>
          </p:cNvPr>
          <p:cNvPicPr>
            <a:picLocks noChangeAspect="1"/>
          </p:cNvPicPr>
          <p:nvPr/>
        </p:nvPicPr>
        <p:blipFill>
          <a:blip r:embed="rId2"/>
          <a:stretch>
            <a:fillRect/>
          </a:stretch>
        </p:blipFill>
        <p:spPr>
          <a:xfrm>
            <a:off x="0" y="858505"/>
            <a:ext cx="9144000" cy="5140990"/>
          </a:xfrm>
          <a:prstGeom prst="rect">
            <a:avLst/>
          </a:prstGeom>
        </p:spPr>
      </p:pic>
      <p:pic>
        <p:nvPicPr>
          <p:cNvPr id="3" name="Imagen 2">
            <a:extLst>
              <a:ext uri="{FF2B5EF4-FFF2-40B4-BE49-F238E27FC236}">
                <a16:creationId xmlns:a16="http://schemas.microsoft.com/office/drawing/2014/main" xmlns="" id="{6B375140-709D-4766-9A03-2FA424E365F8}"/>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274803274"/>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FCDFD624-229C-451A-9DEF-B41193DB0E24}"/>
              </a:ext>
            </a:extLst>
          </p:cNvPr>
          <p:cNvPicPr>
            <a:picLocks noChangeAspect="1"/>
          </p:cNvPicPr>
          <p:nvPr/>
        </p:nvPicPr>
        <p:blipFill>
          <a:blip r:embed="rId2"/>
          <a:stretch>
            <a:fillRect/>
          </a:stretch>
        </p:blipFill>
        <p:spPr>
          <a:xfrm>
            <a:off x="0" y="858505"/>
            <a:ext cx="9144000" cy="5140990"/>
          </a:xfrm>
          <a:prstGeom prst="rect">
            <a:avLst/>
          </a:prstGeom>
        </p:spPr>
      </p:pic>
      <p:pic>
        <p:nvPicPr>
          <p:cNvPr id="3" name="Imagen 2">
            <a:extLst>
              <a:ext uri="{FF2B5EF4-FFF2-40B4-BE49-F238E27FC236}">
                <a16:creationId xmlns:a16="http://schemas.microsoft.com/office/drawing/2014/main" xmlns="" id="{AFA98F32-0B3F-4ADA-B6B8-60DC477343FE}"/>
              </a:ext>
            </a:extLst>
          </p:cNvPr>
          <p:cNvPicPr>
            <a:picLocks noChangeAspect="1"/>
          </p:cNvPicPr>
          <p:nvPr/>
        </p:nvPicPr>
        <p:blipFill>
          <a:blip r:embed="rId3"/>
          <a:stretch>
            <a:fillRect/>
          </a:stretch>
        </p:blipFill>
        <p:spPr>
          <a:xfrm>
            <a:off x="5921443" y="6424731"/>
            <a:ext cx="986253" cy="268978"/>
          </a:xfrm>
          <a:prstGeom prst="rect">
            <a:avLst/>
          </a:prstGeom>
        </p:spPr>
      </p:pic>
    </p:spTree>
    <p:extLst>
      <p:ext uri="{BB962C8B-B14F-4D97-AF65-F5344CB8AC3E}">
        <p14:creationId xmlns:p14="http://schemas.microsoft.com/office/powerpoint/2010/main" val="3268966592"/>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835991"/>
            <a:ext cx="7886700" cy="1325563"/>
          </a:xfrm>
        </p:spPr>
        <p:txBody>
          <a:bodyPr/>
          <a:lstStyle/>
          <a:p>
            <a:pPr algn="ctr"/>
            <a:r>
              <a:rPr lang="es-CO" b="1" dirty="0">
                <a:solidFill>
                  <a:schemeClr val="accent1">
                    <a:lumMod val="50000"/>
                  </a:schemeClr>
                </a:solidFill>
              </a:rPr>
              <a:t>INTERRUPCIÓN VOLUNTARIA DEL EMBARAZO</a:t>
            </a:r>
            <a:endParaRPr lang="es-CO" dirty="0">
              <a:solidFill>
                <a:schemeClr val="accent1">
                  <a:lumMod val="50000"/>
                </a:schemeClr>
              </a:solidFill>
            </a:endParaRPr>
          </a:p>
        </p:txBody>
      </p:sp>
      <p:sp>
        <p:nvSpPr>
          <p:cNvPr id="3" name="Marcador de contenido 2"/>
          <p:cNvSpPr>
            <a:spLocks noGrp="1"/>
          </p:cNvSpPr>
          <p:nvPr>
            <p:ph idx="1"/>
          </p:nvPr>
        </p:nvSpPr>
        <p:spPr>
          <a:xfrm>
            <a:off x="471268" y="2525211"/>
            <a:ext cx="4100732" cy="3107493"/>
          </a:xfrm>
        </p:spPr>
        <p:txBody>
          <a:bodyPr>
            <a:noAutofit/>
          </a:bodyPr>
          <a:lstStyle/>
          <a:p>
            <a:pPr algn="just"/>
            <a:r>
              <a:rPr lang="es-CO" sz="2000" dirty="0"/>
              <a:t>La interrupción voluntaria del embarazo (IVE) es un derecho fundamental de las niñas, adolescentes y mujeres adultas en Colombia. </a:t>
            </a:r>
          </a:p>
          <a:p>
            <a:pPr algn="just"/>
            <a:r>
              <a:rPr lang="es-CO" sz="2000" dirty="0"/>
              <a:t>Por esta razón, los servicios de salud relacionados con la IVE deben garantizarse de manera efectiva con una atención oportuna y de calidad en todos los niveles de complejidad y en todo el territorio nacional.</a:t>
            </a:r>
          </a:p>
        </p:txBody>
      </p:sp>
      <p:pic>
        <p:nvPicPr>
          <p:cNvPr id="4" name="Imagen 3"/>
          <p:cNvPicPr>
            <a:picLocks noChangeAspect="1"/>
          </p:cNvPicPr>
          <p:nvPr/>
        </p:nvPicPr>
        <p:blipFill>
          <a:blip r:embed="rId2"/>
          <a:stretch>
            <a:fillRect/>
          </a:stretch>
        </p:blipFill>
        <p:spPr>
          <a:xfrm>
            <a:off x="5776023" y="6013496"/>
            <a:ext cx="1595448" cy="844504"/>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373" y="2957512"/>
            <a:ext cx="3373244" cy="1445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7496168"/>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b="1" dirty="0">
                <a:solidFill>
                  <a:schemeClr val="accent1">
                    <a:lumMod val="50000"/>
                  </a:schemeClr>
                </a:solidFill>
              </a:rPr>
              <a:t>INTERRUPCIÓN VOLUNTARIA DEL EMBARAZO</a:t>
            </a:r>
            <a:endParaRPr lang="es-CO" dirty="0">
              <a:solidFill>
                <a:schemeClr val="accent1">
                  <a:lumMod val="50000"/>
                </a:schemeClr>
              </a:solidFill>
            </a:endParaRPr>
          </a:p>
        </p:txBody>
      </p:sp>
      <p:sp>
        <p:nvSpPr>
          <p:cNvPr id="3" name="Marcador de contenido 2"/>
          <p:cNvSpPr>
            <a:spLocks noGrp="1"/>
          </p:cNvSpPr>
          <p:nvPr>
            <p:ph idx="1"/>
          </p:nvPr>
        </p:nvSpPr>
        <p:spPr>
          <a:xfrm>
            <a:off x="628650" y="1825625"/>
            <a:ext cx="7886700" cy="2613853"/>
          </a:xfrm>
        </p:spPr>
        <p:txBody>
          <a:bodyPr>
            <a:normAutofit lnSpcReduction="10000"/>
          </a:bodyPr>
          <a:lstStyle/>
          <a:p>
            <a:pPr algn="just"/>
            <a:r>
              <a:rPr lang="es-CO" dirty="0"/>
              <a:t>El derecho de las mujeres a decidir de manera libre y autónoma sobre la interrupción del embarazo está relacionado con la información y conocimiento que tenga acerca de las causales definidas en la Sentencia C355 de 2006. </a:t>
            </a:r>
          </a:p>
          <a:p>
            <a:pPr algn="just"/>
            <a:r>
              <a:rPr lang="es-CO" dirty="0"/>
              <a:t>Esta información debe ser suministrada en el primer contacto que tenga la gestante con los servicios de salud. Una de las capacidades a desarrollar en las personas a partir de la adolescencia es el ejercicio de los DSDR, contenidos incluidos en la RPMS.</a:t>
            </a:r>
          </a:p>
        </p:txBody>
      </p:sp>
    </p:spTree>
    <p:extLst>
      <p:ext uri="{BB962C8B-B14F-4D97-AF65-F5344CB8AC3E}">
        <p14:creationId xmlns:p14="http://schemas.microsoft.com/office/powerpoint/2010/main" val="4273975861"/>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672074"/>
            <a:ext cx="7886700" cy="2155532"/>
          </a:xfrm>
        </p:spPr>
        <p:txBody>
          <a:bodyPr>
            <a:normAutofit fontScale="92500"/>
          </a:bodyPr>
          <a:lstStyle/>
          <a:p>
            <a:pPr algn="just"/>
            <a:r>
              <a:rPr lang="es-CO" sz="2400" dirty="0"/>
              <a:t>Los servicios de salud relacionados con la IVE deben garantizarse de manera efectiva. Sentencia C-355 de 2006.</a:t>
            </a:r>
          </a:p>
          <a:p>
            <a:pPr marL="0" indent="0" algn="just">
              <a:buNone/>
            </a:pPr>
            <a:endParaRPr lang="es-CO" sz="2400" dirty="0"/>
          </a:p>
          <a:p>
            <a:pPr algn="just"/>
            <a:r>
              <a:rPr lang="es-CO" sz="2400" dirty="0"/>
              <a:t>Esta información debe ser suministrada en el primer contacto que tenga la gestante con los servicios de salud. </a:t>
            </a:r>
          </a:p>
          <a:p>
            <a:endParaRPr lang="es-CO" dirty="0"/>
          </a:p>
        </p:txBody>
      </p:sp>
      <p:pic>
        <p:nvPicPr>
          <p:cNvPr id="4" name="Imagen 3"/>
          <p:cNvPicPr>
            <a:picLocks noChangeAspect="1"/>
          </p:cNvPicPr>
          <p:nvPr/>
        </p:nvPicPr>
        <p:blipFill>
          <a:blip r:embed="rId2"/>
          <a:stretch>
            <a:fillRect/>
          </a:stretch>
        </p:blipFill>
        <p:spPr>
          <a:xfrm>
            <a:off x="2743200" y="3182815"/>
            <a:ext cx="3657600" cy="2743200"/>
          </a:xfrm>
          <a:prstGeom prst="rect">
            <a:avLst/>
          </a:prstGeom>
        </p:spPr>
      </p:pic>
    </p:spTree>
    <p:extLst>
      <p:ext uri="{BB962C8B-B14F-4D97-AF65-F5344CB8AC3E}">
        <p14:creationId xmlns:p14="http://schemas.microsoft.com/office/powerpoint/2010/main" val="3755659161"/>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b="1" dirty="0"/>
              <a:t>Objetivos</a:t>
            </a:r>
            <a:endParaRPr lang="es-CO" dirty="0"/>
          </a:p>
        </p:txBody>
      </p:sp>
      <p:sp>
        <p:nvSpPr>
          <p:cNvPr id="3" name="Marcador de contenido 2"/>
          <p:cNvSpPr>
            <a:spLocks noGrp="1"/>
          </p:cNvSpPr>
          <p:nvPr>
            <p:ph idx="1"/>
          </p:nvPr>
        </p:nvSpPr>
        <p:spPr>
          <a:xfrm>
            <a:off x="787792" y="2672862"/>
            <a:ext cx="7410060" cy="3270761"/>
          </a:xfrm>
        </p:spPr>
        <p:txBody>
          <a:bodyPr>
            <a:normAutofit fontScale="85000" lnSpcReduction="20000"/>
          </a:bodyPr>
          <a:lstStyle/>
          <a:p>
            <a:pPr algn="just"/>
            <a:r>
              <a:rPr lang="es-CO" sz="2600" b="1" dirty="0"/>
              <a:t>Reconocer</a:t>
            </a:r>
            <a:r>
              <a:rPr lang="es-CO" sz="2600" dirty="0"/>
              <a:t> el derecho a la autonomía y autodeterminación reproductiva de la mujer, garantizando el acceso a servicios seguros y de calidad para la interrupción voluntaria del embarazo </a:t>
            </a:r>
            <a:r>
              <a:rPr lang="es-CO" sz="2400" dirty="0"/>
              <a:t>en marco de lo previsto por la Sentencia C – 355 de 2006  </a:t>
            </a:r>
            <a:endParaRPr lang="es-CO" sz="2600" dirty="0"/>
          </a:p>
          <a:p>
            <a:pPr algn="just"/>
            <a:r>
              <a:rPr lang="es-CO" sz="2600" b="1" dirty="0"/>
              <a:t>Informar</a:t>
            </a:r>
            <a:r>
              <a:rPr lang="es-CO" sz="2600" dirty="0"/>
              <a:t> a las mujeres frente a la preparación y ejecución de los procedimientos de interrupción del embarazo y la asesoría y provisión anticonceptiva posterior </a:t>
            </a:r>
          </a:p>
          <a:p>
            <a:pPr algn="just"/>
            <a:r>
              <a:rPr lang="es-CO" sz="2600" b="1" dirty="0"/>
              <a:t>Derecho</a:t>
            </a:r>
            <a:r>
              <a:rPr lang="es-CO" sz="2600" dirty="0"/>
              <a:t> a informar: posibilidad de seguir con la gestación y asumir la crianza o dar el nacido vivo en adopción.</a:t>
            </a:r>
          </a:p>
          <a:p>
            <a:pPr algn="just"/>
            <a:endParaRPr lang="es-CO" dirty="0"/>
          </a:p>
          <a:p>
            <a:pPr algn="just"/>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5386" y="58837"/>
            <a:ext cx="3766529" cy="2335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8588356"/>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2618" y="218822"/>
            <a:ext cx="7886700" cy="1325563"/>
          </a:xfrm>
        </p:spPr>
        <p:txBody>
          <a:bodyPr/>
          <a:lstStyle/>
          <a:p>
            <a:r>
              <a:rPr lang="es-CO" b="1" dirty="0"/>
              <a:t>Talento humano</a:t>
            </a:r>
            <a:endParaRPr lang="es-CO" dirty="0"/>
          </a:p>
        </p:txBody>
      </p:sp>
      <p:sp>
        <p:nvSpPr>
          <p:cNvPr id="3" name="Marcador de contenido 2"/>
          <p:cNvSpPr>
            <a:spLocks noGrp="1"/>
          </p:cNvSpPr>
          <p:nvPr>
            <p:ph idx="1"/>
          </p:nvPr>
        </p:nvSpPr>
        <p:spPr>
          <a:xfrm>
            <a:off x="3785617" y="1590305"/>
            <a:ext cx="4791456" cy="3959152"/>
          </a:xfrm>
        </p:spPr>
        <p:txBody>
          <a:bodyPr>
            <a:noAutofit/>
          </a:bodyPr>
          <a:lstStyle/>
          <a:p>
            <a:pPr algn="just"/>
            <a:r>
              <a:rPr lang="es-CO" sz="2000" dirty="0"/>
              <a:t>El conjunto de procedimientos relacionados con la IVE requiere un equipo que pueda garantizar el acceso al procedimiento, así como brindar orientación y apoyo a la mujer.</a:t>
            </a:r>
          </a:p>
          <a:p>
            <a:pPr algn="just"/>
            <a:r>
              <a:rPr lang="es-CO" sz="2000" dirty="0"/>
              <a:t> Este equipo puede estar compuesto por profesionales en enfermería, medicina, medicina especializada en ginecología, psicología y trabajo social. </a:t>
            </a:r>
          </a:p>
          <a:p>
            <a:pPr algn="just"/>
            <a:r>
              <a:rPr lang="es-CO" sz="2000" dirty="0"/>
              <a:t>El hecho de no contar con todo el talento humano no puede constituirse en una barrera para la prestación del servicio.</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755" y="2201082"/>
            <a:ext cx="2681746" cy="2316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5978939"/>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b="1" dirty="0"/>
              <a:t>Duración mínima recomendada</a:t>
            </a:r>
            <a:endParaRPr lang="es-CO" dirty="0"/>
          </a:p>
        </p:txBody>
      </p:sp>
      <p:sp>
        <p:nvSpPr>
          <p:cNvPr id="3" name="Marcador de contenido 2"/>
          <p:cNvSpPr>
            <a:spLocks noGrp="1"/>
          </p:cNvSpPr>
          <p:nvPr>
            <p:ph idx="1"/>
          </p:nvPr>
        </p:nvSpPr>
        <p:spPr>
          <a:xfrm>
            <a:off x="628650" y="1825625"/>
            <a:ext cx="7886700" cy="2985526"/>
          </a:xfrm>
        </p:spPr>
        <p:txBody>
          <a:bodyPr/>
          <a:lstStyle/>
          <a:p>
            <a:pPr algn="just"/>
            <a:r>
              <a:rPr lang="es-CO" dirty="0"/>
              <a:t>En todo </a:t>
            </a:r>
            <a:r>
              <a:rPr lang="es-CO" sz="2400" dirty="0"/>
              <a:t>caso, si la mujer decide interrumpir el embarazo, desde la consulta inicial, hasta la realización del procedimiento, se debe garantizar que no transcurra un tiempo superior a cinco </a:t>
            </a:r>
            <a:r>
              <a:rPr lang="es-CO" sz="2800" b="1" dirty="0"/>
              <a:t>(5) días calendario. </a:t>
            </a:r>
            <a:r>
              <a:rPr lang="es-CO" sz="2400" dirty="0"/>
              <a:t>Ello implica que todos los integrantes del SGSSS lleven a cabo los procesos de su competencia</a:t>
            </a:r>
            <a:endParaRPr lang="es-CO" dirty="0"/>
          </a:p>
          <a:p>
            <a:pPr marL="0" indent="0" algn="just">
              <a:buNone/>
            </a:pPr>
            <a:r>
              <a:rPr lang="es-CO" dirty="0"/>
              <a:t>  </a:t>
            </a:r>
            <a:r>
              <a:rPr lang="es-CO" sz="2400" u="sng" dirty="0"/>
              <a:t>sin dilaciones</a:t>
            </a:r>
            <a:r>
              <a:rPr lang="es-CO" sz="2400" dirty="0"/>
              <a:t>.</a:t>
            </a:r>
            <a:endParaRPr lang="es-CO" dirty="0"/>
          </a:p>
        </p:txBody>
      </p:sp>
    </p:spTree>
    <p:extLst>
      <p:ext uri="{BB962C8B-B14F-4D97-AF65-F5344CB8AC3E}">
        <p14:creationId xmlns:p14="http://schemas.microsoft.com/office/powerpoint/2010/main" val="361358386"/>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0064" y="365126"/>
            <a:ext cx="7886700" cy="1126049"/>
          </a:xfrm>
        </p:spPr>
        <p:txBody>
          <a:bodyPr/>
          <a:lstStyle/>
          <a:p>
            <a:r>
              <a:rPr lang="es-CO" b="1" dirty="0"/>
              <a:t>Atenciones incluidas</a:t>
            </a:r>
            <a:endParaRPr lang="es-CO" dirty="0"/>
          </a:p>
        </p:txBody>
      </p:sp>
      <p:sp>
        <p:nvSpPr>
          <p:cNvPr id="3" name="Marcador de contenido 2"/>
          <p:cNvSpPr>
            <a:spLocks noGrp="1"/>
          </p:cNvSpPr>
          <p:nvPr>
            <p:ph idx="1"/>
          </p:nvPr>
        </p:nvSpPr>
        <p:spPr>
          <a:xfrm>
            <a:off x="323558" y="1491175"/>
            <a:ext cx="4119856" cy="4685788"/>
          </a:xfrm>
        </p:spPr>
        <p:txBody>
          <a:bodyPr>
            <a:normAutofit/>
          </a:bodyPr>
          <a:lstStyle/>
          <a:p>
            <a:pPr algn="just"/>
            <a:r>
              <a:rPr lang="es-CO" sz="2400" dirty="0"/>
              <a:t>Consulta inicial </a:t>
            </a:r>
          </a:p>
          <a:p>
            <a:pPr algn="just"/>
            <a:r>
              <a:rPr lang="es-CO" sz="2400" dirty="0"/>
              <a:t>Orientación y asesoría.</a:t>
            </a:r>
          </a:p>
          <a:p>
            <a:pPr algn="just"/>
            <a:r>
              <a:rPr lang="es-CO" sz="2400" dirty="0"/>
              <a:t>Interrupción del embarazo farmacológica y no farmacológica.</a:t>
            </a:r>
          </a:p>
          <a:p>
            <a:pPr algn="just"/>
            <a:r>
              <a:rPr lang="es-CO" sz="2400" dirty="0"/>
              <a:t>Asesoría y provisión anticonceptiva (según criterios médicos de elegibilidad OMS / CDC vigentes y preferencias de la mujer).</a:t>
            </a:r>
          </a:p>
          <a:p>
            <a:r>
              <a:rPr lang="es-CO" sz="2400" dirty="0"/>
              <a:t>Consulta de seguimiento.</a:t>
            </a: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593" t="7221" r="5900" b="50000"/>
          <a:stretch/>
        </p:blipFill>
        <p:spPr bwMode="auto">
          <a:xfrm>
            <a:off x="5173613" y="2517531"/>
            <a:ext cx="3925696" cy="2633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5825494"/>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Consulta inicial</a:t>
            </a:r>
          </a:p>
        </p:txBody>
      </p:sp>
      <p:sp>
        <p:nvSpPr>
          <p:cNvPr id="3" name="Marcador de contenido 2"/>
          <p:cNvSpPr>
            <a:spLocks noGrp="1"/>
          </p:cNvSpPr>
          <p:nvPr>
            <p:ph idx="1"/>
          </p:nvPr>
        </p:nvSpPr>
        <p:spPr/>
        <p:txBody>
          <a:bodyPr/>
          <a:lstStyle/>
          <a:p>
            <a:pPr algn="just"/>
            <a:r>
              <a:rPr lang="es-CO" dirty="0"/>
              <a:t>El propósito de la consulta médica para la Interrupción Voluntaria del Embarazo es establecer si la mujer está efectivamente embarazada y, de estarlo, conocer la edad gestacional y confirmar que el embarazo sea intrauterino. Se incluye también la valoración de la salud integral de la mujer en sus dimensiones física, social, mental y del estado emocional.</a:t>
            </a:r>
          </a:p>
          <a:p>
            <a:pPr algn="just"/>
            <a:r>
              <a:rPr lang="es-CO" dirty="0"/>
              <a:t>La consulta inicial se refiere al primer contacto que tiene la mujer con los servicios de salud cuando voluntariamente solicita la IVE o cuando accede a los controles prenatales y se identifica factores de riesgo y se acoge a la Sentencia C – 355 de 2006, y decide acceder al procedimiento. </a:t>
            </a:r>
          </a:p>
        </p:txBody>
      </p:sp>
    </p:spTree>
    <p:extLst>
      <p:ext uri="{BB962C8B-B14F-4D97-AF65-F5344CB8AC3E}">
        <p14:creationId xmlns:p14="http://schemas.microsoft.com/office/powerpoint/2010/main" val="886120238"/>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3905" y="407331"/>
            <a:ext cx="3282169" cy="746222"/>
          </a:xfrm>
        </p:spPr>
        <p:txBody>
          <a:bodyPr/>
          <a:lstStyle/>
          <a:p>
            <a:r>
              <a:rPr lang="es-CO" dirty="0"/>
              <a:t>Consulta inicial</a:t>
            </a:r>
          </a:p>
        </p:txBody>
      </p:sp>
      <p:sp>
        <p:nvSpPr>
          <p:cNvPr id="3" name="Marcador de contenido 2"/>
          <p:cNvSpPr>
            <a:spLocks noGrp="1"/>
          </p:cNvSpPr>
          <p:nvPr>
            <p:ph idx="1"/>
          </p:nvPr>
        </p:nvSpPr>
        <p:spPr>
          <a:xfrm>
            <a:off x="323557" y="1192238"/>
            <a:ext cx="8191793" cy="4153487"/>
          </a:xfrm>
        </p:spPr>
        <p:txBody>
          <a:bodyPr>
            <a:noAutofit/>
          </a:bodyPr>
          <a:lstStyle/>
          <a:p>
            <a:pPr marL="0" indent="0">
              <a:buNone/>
            </a:pPr>
            <a:r>
              <a:rPr lang="es-CO" sz="2000" dirty="0"/>
              <a:t>Esta consulta puede ser llevada a cabo por medicina general o especializada.</a:t>
            </a:r>
          </a:p>
          <a:p>
            <a:pPr algn="just"/>
            <a:r>
              <a:rPr lang="es-CO" sz="2000" dirty="0"/>
              <a:t>Toda solicitud de IVE debe quedar debidamente consignada en la historia clínica, </a:t>
            </a:r>
          </a:p>
          <a:p>
            <a:pPr algn="just"/>
            <a:r>
              <a:rPr lang="es-CO" sz="2000" dirty="0"/>
              <a:t>se debe establecer la causal. </a:t>
            </a:r>
          </a:p>
          <a:p>
            <a:pPr algn="just"/>
            <a:r>
              <a:rPr lang="es-CO" sz="2000" dirty="0"/>
              <a:t>Se debe  documentar y registrar en forma clara y concreta en la historia clínica. </a:t>
            </a:r>
          </a:p>
          <a:p>
            <a:pPr algn="just"/>
            <a:r>
              <a:rPr lang="es-CO" sz="2000" dirty="0"/>
              <a:t>Se debe garantizar la intimidad de la mujer que solicita la IVE, razón por la que debe evitarse realizar interrogatorios extensos que vayan más allá de obtener información relevante para la historia clínica o solicitar en contra de su voluntad, la presencia de personas como su pareja o del representante legal o tutor en caso de niñas o adolescentes.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2658" y="5080637"/>
            <a:ext cx="1941342" cy="1777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4281008"/>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Anamnesis </a:t>
            </a:r>
          </a:p>
        </p:txBody>
      </p:sp>
      <p:sp>
        <p:nvSpPr>
          <p:cNvPr id="3" name="Marcador de contenido 2"/>
          <p:cNvSpPr>
            <a:spLocks noGrp="1"/>
          </p:cNvSpPr>
          <p:nvPr>
            <p:ph idx="1"/>
          </p:nvPr>
        </p:nvSpPr>
        <p:spPr/>
        <p:txBody>
          <a:bodyPr/>
          <a:lstStyle/>
          <a:p>
            <a:r>
              <a:rPr lang="es-CO" dirty="0"/>
              <a:t>En la consulta inicial se debe confirmar el embarazo y establecer la edad gestacional teniendo en cuenta la fecha de la última menstruación. Además, se debe realizar una historia clínica completa</a:t>
            </a:r>
          </a:p>
          <a:p>
            <a:r>
              <a:rPr lang="es-CO" dirty="0"/>
              <a:t>Los antecedentes médicos familiares y personales de la mujer deben interrogarse y documentarse de manera completa,</a:t>
            </a:r>
          </a:p>
          <a:p>
            <a:endParaRPr lang="es-CO" dirty="0"/>
          </a:p>
        </p:txBody>
      </p:sp>
    </p:spTree>
    <p:extLst>
      <p:ext uri="{BB962C8B-B14F-4D97-AF65-F5344CB8AC3E}">
        <p14:creationId xmlns:p14="http://schemas.microsoft.com/office/powerpoint/2010/main" val="3527815087"/>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b="1" dirty="0"/>
              <a:t>Examen físico</a:t>
            </a:r>
            <a:endParaRPr lang="es-CO" dirty="0"/>
          </a:p>
        </p:txBody>
      </p:sp>
      <p:sp>
        <p:nvSpPr>
          <p:cNvPr id="3" name="Marcador de contenido 2"/>
          <p:cNvSpPr>
            <a:spLocks noGrp="1"/>
          </p:cNvSpPr>
          <p:nvPr>
            <p:ph idx="1"/>
          </p:nvPr>
        </p:nvSpPr>
        <p:spPr>
          <a:xfrm>
            <a:off x="628650" y="1659379"/>
            <a:ext cx="7886700" cy="3562301"/>
          </a:xfrm>
        </p:spPr>
        <p:txBody>
          <a:bodyPr>
            <a:normAutofit fontScale="92500" lnSpcReduction="10000"/>
          </a:bodyPr>
          <a:lstStyle/>
          <a:p>
            <a:pPr algn="just"/>
            <a:r>
              <a:rPr lang="es-CO" dirty="0"/>
              <a:t>El examen físico debe ser completo.</a:t>
            </a:r>
          </a:p>
          <a:p>
            <a:pPr algn="just"/>
            <a:r>
              <a:rPr lang="es-CO" dirty="0"/>
              <a:t>Específicamente, debe confirmar la existencia del embarazo y estimar su duración por medio de un examen pélvico bimanual o por medios paraclínicos si se dispone de ellos. </a:t>
            </a:r>
          </a:p>
          <a:p>
            <a:pPr algn="just"/>
            <a:r>
              <a:rPr lang="es-CO" dirty="0"/>
              <a:t>Los signos detectables de embarazo entre las semanas 6ª y 8ª incluyen reblandecimiento cervical y/o del istmo, y reblandecimiento y elongación del útero. </a:t>
            </a:r>
          </a:p>
          <a:p>
            <a:pPr algn="just"/>
            <a:r>
              <a:rPr lang="es-CO" dirty="0"/>
              <a:t>Si el tamaño uterino es menor al esperado, debe considerarse la posibilidad de un embarazo menos avanzado que el estimado por la fecha de la última menstruación, un embarazo ectópico o un aborto retenido.</a:t>
            </a:r>
          </a:p>
          <a:p>
            <a:pPr algn="just"/>
            <a:r>
              <a:rPr lang="es-CO" dirty="0"/>
              <a:t>Posición del útero</a:t>
            </a:r>
          </a:p>
        </p:txBody>
      </p:sp>
    </p:spTree>
    <p:extLst>
      <p:ext uri="{BB962C8B-B14F-4D97-AF65-F5344CB8AC3E}">
        <p14:creationId xmlns:p14="http://schemas.microsoft.com/office/powerpoint/2010/main" val="70451782"/>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b="1" dirty="0"/>
              <a:t>Toma de paraclínicos</a:t>
            </a:r>
            <a:endParaRPr lang="es-CO" dirty="0"/>
          </a:p>
        </p:txBody>
      </p:sp>
      <p:sp>
        <p:nvSpPr>
          <p:cNvPr id="3" name="Marcador de contenido 2"/>
          <p:cNvSpPr>
            <a:spLocks noGrp="1"/>
          </p:cNvSpPr>
          <p:nvPr>
            <p:ph idx="1"/>
          </p:nvPr>
        </p:nvSpPr>
        <p:spPr>
          <a:xfrm>
            <a:off x="628650" y="1986111"/>
            <a:ext cx="7886700" cy="3359613"/>
          </a:xfrm>
        </p:spPr>
        <p:txBody>
          <a:bodyPr>
            <a:normAutofit/>
          </a:bodyPr>
          <a:lstStyle/>
          <a:p>
            <a:pPr algn="just"/>
            <a:r>
              <a:rPr lang="es-CO" dirty="0"/>
              <a:t>No son requisito exámenes paraclínicos para la prestación de servicios de IVE. </a:t>
            </a:r>
          </a:p>
          <a:p>
            <a:pPr algn="just"/>
            <a:r>
              <a:rPr lang="es-CO" dirty="0"/>
              <a:t>Hemoclasificación</a:t>
            </a:r>
          </a:p>
          <a:p>
            <a:pPr algn="just"/>
            <a:r>
              <a:rPr lang="es-CO" dirty="0"/>
              <a:t>En los casos en que clínicamente se sospeche anemia, se debe solicitar cuadro hemático para tomar las medidas necesarias ante una eventual hemorragia.</a:t>
            </a:r>
          </a:p>
          <a:p>
            <a:pPr algn="just"/>
            <a:r>
              <a:rPr lang="es-CO" dirty="0"/>
              <a:t>A toda mujer se le debe dar asesoría y ofrecer la prueba de tamizaje para VIH, Sífilis (prueba rápida), dejando claro que es voluntaria. Este proceso de asesoría y ofrecimiento debe ser documentado en la historia clínica.</a:t>
            </a:r>
          </a:p>
        </p:txBody>
      </p:sp>
    </p:spTree>
    <p:extLst>
      <p:ext uri="{BB962C8B-B14F-4D97-AF65-F5344CB8AC3E}">
        <p14:creationId xmlns:p14="http://schemas.microsoft.com/office/powerpoint/2010/main" val="3159547492"/>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79828" y="2486806"/>
            <a:ext cx="4037427" cy="2141464"/>
          </a:xfrm>
        </p:spPr>
        <p:txBody>
          <a:bodyPr/>
          <a:lstStyle/>
          <a:p>
            <a:pPr marL="0" indent="0" algn="just">
              <a:buNone/>
            </a:pPr>
            <a:r>
              <a:rPr lang="es-CO" sz="2800" dirty="0"/>
              <a:t>En ningún caso, estas pruebas se pueden constituir en barrera de acceso al procedimiento de IVE. </a:t>
            </a:r>
          </a:p>
          <a:p>
            <a:endParaRPr lang="es-CO" dirty="0"/>
          </a:p>
        </p:txBody>
      </p:sp>
      <p:pic>
        <p:nvPicPr>
          <p:cNvPr id="4" name="Imagen 3"/>
          <p:cNvPicPr>
            <a:picLocks noChangeAspect="1"/>
          </p:cNvPicPr>
          <p:nvPr/>
        </p:nvPicPr>
        <p:blipFill>
          <a:blip r:embed="rId2"/>
          <a:stretch>
            <a:fillRect/>
          </a:stretch>
        </p:blipFill>
        <p:spPr>
          <a:xfrm>
            <a:off x="4618893" y="887511"/>
            <a:ext cx="4267200" cy="4572000"/>
          </a:xfrm>
          <a:prstGeom prst="rect">
            <a:avLst/>
          </a:prstGeom>
        </p:spPr>
      </p:pic>
    </p:spTree>
    <p:extLst>
      <p:ext uri="{BB962C8B-B14F-4D97-AF65-F5344CB8AC3E}">
        <p14:creationId xmlns:p14="http://schemas.microsoft.com/office/powerpoint/2010/main" val="2049964031"/>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a:p>
        </p:txBody>
      </p:sp>
      <p:sp>
        <p:nvSpPr>
          <p:cNvPr id="3" name="Marcador de contenido 2"/>
          <p:cNvSpPr>
            <a:spLocks noGrp="1"/>
          </p:cNvSpPr>
          <p:nvPr>
            <p:ph idx="1"/>
          </p:nvPr>
        </p:nvSpPr>
        <p:spPr/>
        <p:txBody>
          <a:bodyPr>
            <a:normAutofit/>
          </a:bodyPr>
          <a:lstStyle/>
          <a:p>
            <a:pPr algn="just"/>
            <a:r>
              <a:rPr lang="es-CO" dirty="0"/>
              <a:t>La exploración ecográfica no es necesaria para la interrupción del embarazo durante el primer trimestre, salvo que, ante la presencia de otros signos o síntomas, se sospeche la presencia de un embarazo ectópico, enfermedad trofoblástica o cualquier otra alteración de la gestación.</a:t>
            </a:r>
          </a:p>
          <a:p>
            <a:pPr algn="just"/>
            <a:r>
              <a:rPr lang="es-CO" dirty="0"/>
              <a:t>En las instituciones en las que se disponga de servicios de ecografía, se recomienda habilitar áreas distintas para la evaluación de las mujeres que solicitan la IVE y para las mujeres que reciben cuidados prenatales. </a:t>
            </a:r>
          </a:p>
        </p:txBody>
      </p:sp>
    </p:spTree>
    <p:extLst>
      <p:ext uri="{BB962C8B-B14F-4D97-AF65-F5344CB8AC3E}">
        <p14:creationId xmlns:p14="http://schemas.microsoft.com/office/powerpoint/2010/main" val="1293759091"/>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8614" y="2681968"/>
            <a:ext cx="3941243" cy="1411061"/>
          </a:xfrm>
        </p:spPr>
        <p:txBody>
          <a:bodyPr/>
          <a:lstStyle/>
          <a:p>
            <a:pPr algn="just"/>
            <a:r>
              <a:rPr lang="es-CO" sz="2400" dirty="0"/>
              <a:t>Se recomienda realizar los estudios ecográficos sin exponer a la mujer a la imagen de la gestación.</a:t>
            </a:r>
          </a:p>
          <a:p>
            <a:pPr algn="just"/>
            <a:endParaRPr lang="es-CO" dirty="0"/>
          </a:p>
        </p:txBody>
      </p:sp>
      <p:pic>
        <p:nvPicPr>
          <p:cNvPr id="5" name="Imagen 4"/>
          <p:cNvPicPr>
            <a:picLocks noChangeAspect="1"/>
          </p:cNvPicPr>
          <p:nvPr/>
        </p:nvPicPr>
        <p:blipFill>
          <a:blip r:embed="rId2"/>
          <a:stretch>
            <a:fillRect/>
          </a:stretch>
        </p:blipFill>
        <p:spPr>
          <a:xfrm>
            <a:off x="4299857" y="989579"/>
            <a:ext cx="4630057" cy="4630057"/>
          </a:xfrm>
          <a:prstGeom prst="rect">
            <a:avLst/>
          </a:prstGeom>
        </p:spPr>
      </p:pic>
    </p:spTree>
    <p:extLst>
      <p:ext uri="{BB962C8B-B14F-4D97-AF65-F5344CB8AC3E}">
        <p14:creationId xmlns:p14="http://schemas.microsoft.com/office/powerpoint/2010/main" val="3098625044"/>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365127"/>
            <a:ext cx="6714685" cy="661816"/>
          </a:xfrm>
        </p:spPr>
        <p:txBody>
          <a:bodyPr/>
          <a:lstStyle/>
          <a:p>
            <a:r>
              <a:rPr lang="es-CO" b="1" dirty="0"/>
              <a:t>Certificación de las causales</a:t>
            </a:r>
            <a:endParaRPr lang="es-CO" dirty="0"/>
          </a:p>
        </p:txBody>
      </p:sp>
      <p:sp>
        <p:nvSpPr>
          <p:cNvPr id="3" name="Marcador de contenido 2"/>
          <p:cNvSpPr>
            <a:spLocks noGrp="1"/>
          </p:cNvSpPr>
          <p:nvPr>
            <p:ph idx="1"/>
          </p:nvPr>
        </p:nvSpPr>
        <p:spPr>
          <a:xfrm>
            <a:off x="628650" y="1294229"/>
            <a:ext cx="7886700" cy="3587260"/>
          </a:xfrm>
        </p:spPr>
        <p:txBody>
          <a:bodyPr>
            <a:normAutofit/>
          </a:bodyPr>
          <a:lstStyle/>
          <a:p>
            <a:pPr algn="just"/>
            <a:r>
              <a:rPr lang="es-CO" dirty="0"/>
              <a:t>Un </a:t>
            </a:r>
            <a:r>
              <a:rPr lang="es-CO" sz="2400" dirty="0"/>
              <a:t>profesional en medicina general está en la capacidad de identificar las causales.</a:t>
            </a:r>
          </a:p>
          <a:p>
            <a:pPr algn="just"/>
            <a:r>
              <a:rPr lang="es-CO" sz="2400" dirty="0"/>
              <a:t>Un profesional en psicología también está en la capacidad de reconocer el riesgo de afectación a la salud mental o social que ha identificado la mujer y expedir el certificado correspondiente.</a:t>
            </a:r>
          </a:p>
          <a:p>
            <a:pPr algn="just"/>
            <a:r>
              <a:rPr lang="es-CO" sz="2400" dirty="0"/>
              <a:t>Por lo tanto, no es exigible que ostente una especialidad específica o que pertenezca a una institución determinada.</a:t>
            </a:r>
          </a:p>
          <a:p>
            <a:pPr algn="just"/>
            <a:endParaRPr lang="es-CO" sz="2400" dirty="0"/>
          </a:p>
        </p:txBody>
      </p:sp>
      <p:pic>
        <p:nvPicPr>
          <p:cNvPr id="5" name="Imagen 4"/>
          <p:cNvPicPr>
            <a:picLocks noChangeAspect="1"/>
          </p:cNvPicPr>
          <p:nvPr/>
        </p:nvPicPr>
        <p:blipFill>
          <a:blip r:embed="rId2"/>
          <a:stretch>
            <a:fillRect/>
          </a:stretch>
        </p:blipFill>
        <p:spPr>
          <a:xfrm>
            <a:off x="6916469" y="4714875"/>
            <a:ext cx="2143125" cy="2143125"/>
          </a:xfrm>
          <a:prstGeom prst="rect">
            <a:avLst/>
          </a:prstGeom>
        </p:spPr>
      </p:pic>
    </p:spTree>
    <p:extLst>
      <p:ext uri="{BB962C8B-B14F-4D97-AF65-F5344CB8AC3E}">
        <p14:creationId xmlns:p14="http://schemas.microsoft.com/office/powerpoint/2010/main" val="1175398637"/>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686142"/>
            <a:ext cx="7886700" cy="4351338"/>
          </a:xfrm>
        </p:spPr>
        <p:txBody>
          <a:bodyPr>
            <a:normAutofit/>
          </a:bodyPr>
          <a:lstStyle/>
          <a:p>
            <a:pPr algn="just"/>
            <a:r>
              <a:rPr lang="es-CO" sz="2400" dirty="0"/>
              <a:t>Por lo tanto, en ningún momento la orientación y asesoría intenta imponer valores o creencias, como tampoco cambiar las decisiones de la mujer. No pretende aconsejar, juzgar o adoctrinar. </a:t>
            </a:r>
          </a:p>
          <a:p>
            <a:pPr algn="just"/>
            <a:r>
              <a:rPr lang="es-CO" sz="2400" dirty="0"/>
              <a:t>La orientación y asesoría debe llevarse a cabo de manera estructurada, imparcial y lógica, garantizando un espacio de respeto que permita a la mujer una expresión abierta de su vivencia, sin que se cuestione su decisión, se le </a:t>
            </a:r>
            <a:r>
              <a:rPr lang="es-CO" sz="2400" dirty="0" err="1"/>
              <a:t>revictimice</a:t>
            </a:r>
            <a:r>
              <a:rPr lang="es-CO" sz="2400" dirty="0"/>
              <a:t> o se le imponga la realización de trámites innecesarios (como la consulta a otros profesionales, la toma de tiempos de reflexión etc.).</a:t>
            </a:r>
          </a:p>
        </p:txBody>
      </p:sp>
      <p:pic>
        <p:nvPicPr>
          <p:cNvPr id="4" name="Imagen 3"/>
          <p:cNvPicPr>
            <a:picLocks noChangeAspect="1"/>
          </p:cNvPicPr>
          <p:nvPr/>
        </p:nvPicPr>
        <p:blipFill>
          <a:blip r:embed="rId2"/>
          <a:stretch>
            <a:fillRect/>
          </a:stretch>
        </p:blipFill>
        <p:spPr>
          <a:xfrm>
            <a:off x="0" y="5037480"/>
            <a:ext cx="9143999" cy="1820520"/>
          </a:xfrm>
          <a:prstGeom prst="rect">
            <a:avLst/>
          </a:prstGeom>
        </p:spPr>
      </p:pic>
    </p:spTree>
    <p:extLst>
      <p:ext uri="{BB962C8B-B14F-4D97-AF65-F5344CB8AC3E}">
        <p14:creationId xmlns:p14="http://schemas.microsoft.com/office/powerpoint/2010/main" val="4108675391"/>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7286" y="505804"/>
            <a:ext cx="6630279" cy="732154"/>
          </a:xfrm>
        </p:spPr>
        <p:txBody>
          <a:bodyPr/>
          <a:lstStyle/>
          <a:p>
            <a:r>
              <a:rPr lang="es-CO" b="1" dirty="0"/>
              <a:t>Elección del procedimiento</a:t>
            </a:r>
            <a:endParaRPr lang="es-CO" dirty="0"/>
          </a:p>
        </p:txBody>
      </p:sp>
      <p:sp>
        <p:nvSpPr>
          <p:cNvPr id="3" name="Marcador de contenido 2"/>
          <p:cNvSpPr>
            <a:spLocks noGrp="1"/>
          </p:cNvSpPr>
          <p:nvPr>
            <p:ph idx="1"/>
          </p:nvPr>
        </p:nvSpPr>
        <p:spPr>
          <a:xfrm>
            <a:off x="770868" y="1459865"/>
            <a:ext cx="4037428" cy="4037426"/>
          </a:xfrm>
        </p:spPr>
        <p:txBody>
          <a:bodyPr>
            <a:normAutofit/>
          </a:bodyPr>
          <a:lstStyle/>
          <a:p>
            <a:pPr marL="0" indent="0" algn="just">
              <a:buNone/>
            </a:pPr>
            <a:r>
              <a:rPr lang="es-CO" sz="2400" dirty="0"/>
              <a:t>Los métodos para la IVE pueden clasificarse en métodos farmacológicos y no farmacológicos.</a:t>
            </a:r>
          </a:p>
          <a:p>
            <a:pPr marL="0" indent="0" algn="just">
              <a:buNone/>
            </a:pPr>
            <a:endParaRPr lang="es-CO" sz="2400" b="1" dirty="0"/>
          </a:p>
          <a:p>
            <a:pPr marL="0" indent="0" algn="just">
              <a:buNone/>
            </a:pPr>
            <a:r>
              <a:rPr lang="es-CO" sz="2400" b="1" dirty="0"/>
              <a:t>Métodos farmacológicos</a:t>
            </a:r>
          </a:p>
          <a:p>
            <a:pPr marL="0" indent="0" algn="just">
              <a:buNone/>
            </a:pPr>
            <a:r>
              <a:rPr lang="es-MX" sz="2400" dirty="0"/>
              <a:t>Mifepristona</a:t>
            </a:r>
            <a:endParaRPr lang="es-CO" sz="2400" dirty="0"/>
          </a:p>
          <a:p>
            <a:pPr marL="0" indent="0" algn="just">
              <a:buNone/>
            </a:pPr>
            <a:r>
              <a:rPr lang="es-CO" sz="2400" dirty="0"/>
              <a:t>Misoprostol </a:t>
            </a:r>
          </a:p>
          <a:p>
            <a:pPr algn="just"/>
            <a:endParaRPr lang="es-CO" dirty="0"/>
          </a:p>
        </p:txBody>
      </p:sp>
      <p:pic>
        <p:nvPicPr>
          <p:cNvPr id="4" name="Imagen 3"/>
          <p:cNvPicPr>
            <a:picLocks noChangeAspect="1"/>
          </p:cNvPicPr>
          <p:nvPr/>
        </p:nvPicPr>
        <p:blipFill>
          <a:blip r:embed="rId2"/>
          <a:stretch>
            <a:fillRect/>
          </a:stretch>
        </p:blipFill>
        <p:spPr>
          <a:xfrm>
            <a:off x="5358350" y="1459865"/>
            <a:ext cx="3462093" cy="4037426"/>
          </a:xfrm>
          <a:prstGeom prst="rect">
            <a:avLst/>
          </a:prstGeom>
        </p:spPr>
      </p:pic>
    </p:spTree>
    <p:extLst>
      <p:ext uri="{BB962C8B-B14F-4D97-AF65-F5344CB8AC3E}">
        <p14:creationId xmlns:p14="http://schemas.microsoft.com/office/powerpoint/2010/main" val="3445628275"/>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125976"/>
            <a:ext cx="7886700" cy="1325563"/>
          </a:xfrm>
        </p:spPr>
        <p:txBody>
          <a:bodyPr/>
          <a:lstStyle/>
          <a:p>
            <a:r>
              <a:rPr lang="es-CO" b="1" dirty="0"/>
              <a:t>Consentimiento informado</a:t>
            </a:r>
            <a:endParaRPr lang="es-CO" dirty="0"/>
          </a:p>
        </p:txBody>
      </p:sp>
      <p:sp>
        <p:nvSpPr>
          <p:cNvPr id="3" name="Marcador de contenido 2"/>
          <p:cNvSpPr>
            <a:spLocks noGrp="1"/>
          </p:cNvSpPr>
          <p:nvPr>
            <p:ph idx="1"/>
          </p:nvPr>
        </p:nvSpPr>
        <p:spPr>
          <a:xfrm>
            <a:off x="784777" y="1468377"/>
            <a:ext cx="7574446" cy="4351338"/>
          </a:xfrm>
        </p:spPr>
        <p:txBody>
          <a:bodyPr>
            <a:normAutofit/>
          </a:bodyPr>
          <a:lstStyle/>
          <a:p>
            <a:pPr algn="just"/>
            <a:r>
              <a:rPr lang="es-CO" dirty="0"/>
              <a:t>El consentimiento informado es la manifestación libre y voluntaria de la mujer embarazada en la que solicita y acepta someterse a una IVE, para el cual debe haber recibido información clara, real, objetiva y completa sobre sus derechos, los procedimientos, los riesgos </a:t>
            </a:r>
          </a:p>
          <a:p>
            <a:pPr algn="just"/>
            <a:r>
              <a:rPr lang="es-CO" dirty="0"/>
              <a:t>Este consentimiento deberá suscribirse con antelación al procedimiento de IVE y anexarse a la historia clínica.</a:t>
            </a:r>
          </a:p>
          <a:p>
            <a:pPr algn="just"/>
            <a:r>
              <a:rPr lang="es-CO" dirty="0"/>
              <a:t>Para el caso de mujeres o niñas con discapacidad, debe prevalecer también su manifestación libre e informada sobre la realización del procedimiento de IVE. Para esto, deben emplearse los apoyos, ajustes razonables y salvaguardias que sean necesarias en los términos de la Resolución 1904 de 2017.</a:t>
            </a:r>
          </a:p>
        </p:txBody>
      </p:sp>
    </p:spTree>
    <p:extLst>
      <p:ext uri="{BB962C8B-B14F-4D97-AF65-F5344CB8AC3E}">
        <p14:creationId xmlns:p14="http://schemas.microsoft.com/office/powerpoint/2010/main" val="485614240"/>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91841" y="1378634"/>
            <a:ext cx="5416062" cy="3502855"/>
          </a:xfrm>
        </p:spPr>
        <p:txBody>
          <a:bodyPr>
            <a:noAutofit/>
          </a:bodyPr>
          <a:lstStyle/>
          <a:p>
            <a:pPr algn="just"/>
            <a:r>
              <a:rPr lang="es-CO" sz="2400" dirty="0"/>
              <a:t>Las niñas menores de 14 años en estado de gravidez tienen el derecho a exteriorizar libremente su consentimiento para efectuar la interrupción voluntaria del embarazo y este debe primar cuando sus progenitores o representantes legales no están de acuerdo con dicho procedimiento.</a:t>
            </a:r>
          </a:p>
        </p:txBody>
      </p:sp>
      <p:sp>
        <p:nvSpPr>
          <p:cNvPr id="3" name="Marcador de contenido 2"/>
          <p:cNvSpPr>
            <a:spLocks noGrp="1"/>
          </p:cNvSpPr>
          <p:nvPr>
            <p:ph idx="1"/>
          </p:nvPr>
        </p:nvSpPr>
        <p:spPr>
          <a:xfrm>
            <a:off x="656785" y="2393778"/>
            <a:ext cx="2381836" cy="1585107"/>
          </a:xfrm>
        </p:spPr>
        <p:txBody>
          <a:bodyPr>
            <a:noAutofit/>
          </a:bodyPr>
          <a:lstStyle/>
          <a:p>
            <a:pPr marL="0" indent="0" algn="ctr">
              <a:buNone/>
            </a:pPr>
            <a:r>
              <a:rPr lang="es-CO" sz="4000" dirty="0"/>
              <a:t>Menores </a:t>
            </a:r>
          </a:p>
          <a:p>
            <a:pPr marL="0" indent="0" algn="ctr">
              <a:buNone/>
            </a:pPr>
            <a:r>
              <a:rPr lang="es-CO" sz="4000" dirty="0"/>
              <a:t>de 14 </a:t>
            </a:r>
          </a:p>
        </p:txBody>
      </p:sp>
    </p:spTree>
    <p:extLst>
      <p:ext uri="{BB962C8B-B14F-4D97-AF65-F5344CB8AC3E}">
        <p14:creationId xmlns:p14="http://schemas.microsoft.com/office/powerpoint/2010/main" val="644879241"/>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86459" y="1086648"/>
            <a:ext cx="7428672" cy="4307889"/>
          </a:xfrm>
        </p:spPr>
        <p:txBody>
          <a:bodyPr>
            <a:noAutofit/>
          </a:bodyPr>
          <a:lstStyle/>
          <a:p>
            <a:pPr algn="just"/>
            <a:r>
              <a:rPr lang="es-CO" sz="2400" dirty="0"/>
              <a:t>Se debe administrar inmunoglobulina anti-D a toda mujer que sea Rh negativo en dosis de 150 </a:t>
            </a:r>
            <a:r>
              <a:rPr lang="es-CO" sz="2400" dirty="0" err="1"/>
              <a:t>mcg</a:t>
            </a:r>
            <a:r>
              <a:rPr lang="es-CO" sz="2400" dirty="0"/>
              <a:t>. para mujeres con edades gestacionales hasta las 11 semanas y 300 </a:t>
            </a:r>
            <a:r>
              <a:rPr lang="es-CO" sz="2400" dirty="0" err="1"/>
              <a:t>mcg</a:t>
            </a:r>
            <a:r>
              <a:rPr lang="es-CO" sz="2400" dirty="0"/>
              <a:t>. para usuarias con edades gestacionales de 12 semanas o más</a:t>
            </a:r>
          </a:p>
          <a:p>
            <a:pPr algn="just"/>
            <a:r>
              <a:rPr lang="es-CO" sz="2400" dirty="0"/>
              <a:t>La mujer debe recibir información clara sobre los síntomas que puede tener durante su recuperación como dolor tipo cólico ocasional durante la primera semana, que no debe incrementarse y que debe ceder con analgésicos comunes; sangrado similar al menstrual en promedio por 10 días, aunque puede durar hasta 4 semanas.</a:t>
            </a:r>
          </a:p>
        </p:txBody>
      </p:sp>
    </p:spTree>
    <p:extLst>
      <p:ext uri="{BB962C8B-B14F-4D97-AF65-F5344CB8AC3E}">
        <p14:creationId xmlns:p14="http://schemas.microsoft.com/office/powerpoint/2010/main" val="2448966624"/>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1051902"/>
            <a:ext cx="7886700" cy="4351338"/>
          </a:xfrm>
        </p:spPr>
        <p:txBody>
          <a:bodyPr>
            <a:normAutofit/>
          </a:bodyPr>
          <a:lstStyle/>
          <a:p>
            <a:pPr algn="just"/>
            <a:r>
              <a:rPr lang="es-CO" dirty="0"/>
              <a:t>También debe saber que la ovulación puede ocurrir tan temprano como 8 días después del procedimiento y por lo mismo es necesario que utilice un método anticonceptivo, idealmente desde el mismo día y que la menstruación reaparecerá entre 30 y 40 días después del procedimiento. Después de la IVE, la mayoría de las mujeres puede retomar sus actividades habituales en el transcurso de horas o 1-2 días.</a:t>
            </a:r>
          </a:p>
          <a:p>
            <a:pPr marL="0" indent="0" algn="just">
              <a:buNone/>
            </a:pPr>
            <a:endParaRPr lang="es-CO" dirty="0"/>
          </a:p>
          <a:p>
            <a:pPr algn="just"/>
            <a:r>
              <a:rPr lang="es-CO" dirty="0"/>
              <a:t>Se deben dar instrucciones claras de consultar en caso de fiebre, dolor abdominal severo o sangrado mayor a dos toallas higiénicas empapadas por hora durante más de dos horas consecutivas.</a:t>
            </a:r>
          </a:p>
          <a:p>
            <a:pPr algn="just"/>
            <a:endParaRPr lang="es-CO" dirty="0"/>
          </a:p>
          <a:p>
            <a:pPr algn="just"/>
            <a:endParaRPr lang="es-CO" dirty="0"/>
          </a:p>
        </p:txBody>
      </p:sp>
    </p:spTree>
    <p:extLst>
      <p:ext uri="{BB962C8B-B14F-4D97-AF65-F5344CB8AC3E}">
        <p14:creationId xmlns:p14="http://schemas.microsoft.com/office/powerpoint/2010/main" val="3355708651"/>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1588062"/>
            <a:ext cx="7886700" cy="1520898"/>
          </a:xfrm>
        </p:spPr>
        <p:txBody>
          <a:bodyPr>
            <a:normAutofit/>
          </a:bodyPr>
          <a:lstStyle/>
          <a:p>
            <a:pPr marL="0" indent="0" algn="just">
              <a:buNone/>
            </a:pPr>
            <a:r>
              <a:rPr lang="es-CO" dirty="0"/>
              <a:t>Es </a:t>
            </a:r>
            <a:r>
              <a:rPr lang="es-CO" sz="2400" dirty="0"/>
              <a:t>mandatorio realizar asesoría anticonceptiva y provisión del método anticonceptivo antes del alta hospitalaria. </a:t>
            </a:r>
          </a:p>
          <a:p>
            <a:pPr marL="0" indent="0">
              <a:buNone/>
            </a:pPr>
            <a:r>
              <a:rPr lang="es-CO" sz="2400" dirty="0"/>
              <a:t>Métodos de larga duración</a:t>
            </a:r>
            <a:r>
              <a:rPr lang="es-CO" dirty="0"/>
              <a:t>.</a:t>
            </a:r>
          </a:p>
          <a:p>
            <a:endParaRPr lang="es-CO" dirty="0"/>
          </a:p>
        </p:txBody>
      </p:sp>
      <p:pic>
        <p:nvPicPr>
          <p:cNvPr id="4" name="Imagen 3"/>
          <p:cNvPicPr>
            <a:picLocks noChangeAspect="1"/>
          </p:cNvPicPr>
          <p:nvPr/>
        </p:nvPicPr>
        <p:blipFill>
          <a:blip r:embed="rId2"/>
          <a:stretch>
            <a:fillRect/>
          </a:stretch>
        </p:blipFill>
        <p:spPr>
          <a:xfrm>
            <a:off x="0" y="4000500"/>
            <a:ext cx="9144000" cy="2857500"/>
          </a:xfrm>
          <a:prstGeom prst="rect">
            <a:avLst/>
          </a:prstGeom>
        </p:spPr>
      </p:pic>
    </p:spTree>
    <p:extLst>
      <p:ext uri="{BB962C8B-B14F-4D97-AF65-F5344CB8AC3E}">
        <p14:creationId xmlns:p14="http://schemas.microsoft.com/office/powerpoint/2010/main" val="4057004010"/>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9288" y="6143625"/>
            <a:ext cx="1471612" cy="714375"/>
          </a:xfrm>
          <a:prstGeom prst="rect">
            <a:avLst/>
          </a:prstGeom>
        </p:spPr>
      </p:pic>
      <p:sp>
        <p:nvSpPr>
          <p:cNvPr id="5" name="Rectángulo 4">
            <a:extLst>
              <a:ext uri="{FF2B5EF4-FFF2-40B4-BE49-F238E27FC236}">
                <a16:creationId xmlns:a16="http://schemas.microsoft.com/office/drawing/2014/main" xmlns="" id="{CE368D5A-1E62-48E5-8A7C-B2DAB6E2934E}"/>
              </a:ext>
            </a:extLst>
          </p:cNvPr>
          <p:cNvSpPr/>
          <p:nvPr/>
        </p:nvSpPr>
        <p:spPr>
          <a:xfrm>
            <a:off x="927652" y="1007166"/>
            <a:ext cx="7288696" cy="44527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ltLang="es-CO" sz="2400" b="1" i="1" dirty="0">
              <a:solidFill>
                <a:srgbClr val="FFFFFF"/>
              </a:solidFill>
              <a:latin typeface="Gotham Narrow SSm A"/>
            </a:endParaRPr>
          </a:p>
          <a:p>
            <a:pPr algn="ctr"/>
            <a:r>
              <a:rPr lang="es-CO" altLang="es-CO" sz="2400" b="1" i="1" dirty="0">
                <a:solidFill>
                  <a:srgbClr val="FFFFFF"/>
                </a:solidFill>
                <a:latin typeface="Gotham Narrow SSm A"/>
              </a:rPr>
              <a:t>Satisfacer plenamente las necesidades de atención de la salud sexual y reproductiva redundaría en inmensos beneficios para la salud, incluida una reducción de aproximadamente dos tercios de los embarazos no deseados, los abortos inseguros y las muertes maternas.</a:t>
            </a:r>
          </a:p>
          <a:p>
            <a:pPr algn="ctr"/>
            <a:endParaRPr lang="es-MX" altLang="es-CO" b="1" i="1" dirty="0">
              <a:solidFill>
                <a:srgbClr val="FFFFFF"/>
              </a:solidFill>
              <a:latin typeface="Gotham Narrow SSm A"/>
            </a:endParaRPr>
          </a:p>
          <a:p>
            <a:pPr algn="ctr"/>
            <a:endParaRPr lang="es-CO" altLang="es-CO" b="1" i="1" dirty="0">
              <a:solidFill>
                <a:srgbClr val="FFFFFF"/>
              </a:solidFill>
              <a:latin typeface="Gotham Narrow SSm A"/>
            </a:endParaRPr>
          </a:p>
          <a:p>
            <a:pPr lvl="0" algn="ctr"/>
            <a:r>
              <a:rPr lang="es-CO" altLang="es-CO" sz="2000" b="1" dirty="0">
                <a:solidFill>
                  <a:schemeClr val="bg1"/>
                </a:solidFill>
                <a:latin typeface="Gotham SSm A"/>
                <a:hlinkClick r:id="rId3">
                  <a:extLst>
                    <a:ext uri="{A12FA001-AC4F-418D-AE19-62706E023703}">
                      <ahyp:hlinkClr xmlns:ahyp="http://schemas.microsoft.com/office/drawing/2018/hyperlinkcolor" xmlns="" val="tx"/>
                    </a:ext>
                  </a:extLst>
                </a:hlinkClick>
              </a:rPr>
              <a:t>Ann </a:t>
            </a:r>
            <a:r>
              <a:rPr lang="es-CO" altLang="es-CO" sz="2000" b="1" dirty="0" err="1">
                <a:solidFill>
                  <a:schemeClr val="bg1"/>
                </a:solidFill>
                <a:latin typeface="Gotham SSm A"/>
                <a:hlinkClick r:id="rId3">
                  <a:extLst>
                    <a:ext uri="{A12FA001-AC4F-418D-AE19-62706E023703}">
                      <ahyp:hlinkClr xmlns:ahyp="http://schemas.microsoft.com/office/drawing/2018/hyperlinkcolor" xmlns="" val="tx"/>
                    </a:ext>
                  </a:extLst>
                </a:hlinkClick>
              </a:rPr>
              <a:t>Biddlecom</a:t>
            </a:r>
            <a:endParaRPr lang="es-CO" altLang="es-CO" sz="2000" b="1" dirty="0">
              <a:solidFill>
                <a:schemeClr val="bg1"/>
              </a:solidFill>
              <a:latin typeface="Gotham SSm A"/>
            </a:endParaRPr>
          </a:p>
          <a:p>
            <a:pPr lvl="0" algn="ctr"/>
            <a:r>
              <a:rPr lang="es-CO" altLang="es-CO" sz="1400" i="1" dirty="0">
                <a:solidFill>
                  <a:schemeClr val="bg1"/>
                </a:solidFill>
                <a:latin typeface="Gotham Narrow SSm A"/>
              </a:rPr>
              <a:t>Director de Investigaciones Internacionales</a:t>
            </a:r>
            <a:endParaRPr lang="es-CO" altLang="es-CO" sz="1400" dirty="0">
              <a:solidFill>
                <a:schemeClr val="bg1"/>
              </a:solidFill>
            </a:endParaRPr>
          </a:p>
          <a:p>
            <a:pPr algn="ctr"/>
            <a:endParaRPr lang="es-CO" dirty="0"/>
          </a:p>
        </p:txBody>
      </p:sp>
    </p:spTree>
    <p:extLst>
      <p:ext uri="{BB962C8B-B14F-4D97-AF65-F5344CB8AC3E}">
        <p14:creationId xmlns:p14="http://schemas.microsoft.com/office/powerpoint/2010/main" val="3036252409"/>
      </p:ext>
    </p:extLst>
  </p:cSld>
  <p:clrMapOvr>
    <a:masterClrMapping/>
  </p:clrMapOvr>
  <p:transition spd="slow">
    <p:push dir="u"/>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F48D9488-E190-4D25-9DFC-94FA861FBD3F}"/>
              </a:ext>
            </a:extLst>
          </p:cNvPr>
          <p:cNvPicPr>
            <a:picLocks noChangeAspect="1"/>
          </p:cNvPicPr>
          <p:nvPr/>
        </p:nvPicPr>
        <p:blipFill rotWithShape="1">
          <a:blip r:embed="rId2"/>
          <a:srcRect r="25901"/>
          <a:stretch/>
        </p:blipFill>
        <p:spPr>
          <a:xfrm>
            <a:off x="182354" y="159026"/>
            <a:ext cx="4389645" cy="6698974"/>
          </a:xfrm>
          <a:prstGeom prst="rect">
            <a:avLst/>
          </a:prstGeom>
          <a:ln>
            <a:noFill/>
          </a:ln>
          <a:effectLst>
            <a:softEdge rad="112500"/>
          </a:effectLst>
        </p:spPr>
      </p:pic>
      <p:pic>
        <p:nvPicPr>
          <p:cNvPr id="3" name="Picture 2" descr="Gracias profesores, sanitarios y fuerzas de seguridad | Colegio San Juan  Bosco | Salesianas | Salamanca">
            <a:extLst>
              <a:ext uri="{FF2B5EF4-FFF2-40B4-BE49-F238E27FC236}">
                <a16:creationId xmlns:a16="http://schemas.microsoft.com/office/drawing/2014/main" xmlns="" id="{5DB47F3B-51C3-490F-8B94-2873EFA87E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7527" y="4285667"/>
            <a:ext cx="1823100" cy="127563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Imagen 3" descr="Descripción: 20181010_112029">
            <a:extLst>
              <a:ext uri="{FF2B5EF4-FFF2-40B4-BE49-F238E27FC236}">
                <a16:creationId xmlns:a16="http://schemas.microsoft.com/office/drawing/2014/main" xmlns="" id="{538AA4F0-6E26-4DC0-AA33-4019AE630356}"/>
              </a:ext>
            </a:extLst>
          </p:cNvPr>
          <p:cNvPicPr/>
          <p:nvPr/>
        </p:nvPicPr>
        <p:blipFill>
          <a:blip r:embed="rId4">
            <a:extLst>
              <a:ext uri="{28A0092B-C50C-407E-A947-70E740481C1C}">
                <a14:useLocalDpi xmlns:a14="http://schemas.microsoft.com/office/drawing/2010/main" val="0"/>
              </a:ext>
            </a:extLst>
          </a:blip>
          <a:srcRect l="23134" t="26642" r="23114" b="34097"/>
          <a:stretch>
            <a:fillRect/>
          </a:stretch>
        </p:blipFill>
        <p:spPr bwMode="auto">
          <a:xfrm>
            <a:off x="4406388" y="352949"/>
            <a:ext cx="4661304" cy="3378594"/>
          </a:xfrm>
          <a:prstGeom prst="rect">
            <a:avLst/>
          </a:prstGeom>
          <a:noFill/>
          <a:ln>
            <a:noFill/>
          </a:ln>
        </p:spPr>
      </p:pic>
    </p:spTree>
    <p:extLst>
      <p:ext uri="{BB962C8B-B14F-4D97-AF65-F5344CB8AC3E}">
        <p14:creationId xmlns:p14="http://schemas.microsoft.com/office/powerpoint/2010/main" val="1075832941"/>
      </p:ext>
    </p:extLst>
  </p:cSld>
  <p:clrMapOvr>
    <a:masterClrMapping/>
  </p:clrMapOvr>
  <p:transition spd="slow">
    <p:push dir="u"/>
  </p:transition>
</p:sld>
</file>

<file path=ppt/theme/theme1.xml><?xml version="1.0" encoding="utf-8"?>
<a:theme xmlns:a="http://schemas.openxmlformats.org/drawingml/2006/main" name="Modelo de presentación para Taller">
  <a:themeElements>
    <a:clrScheme name="Colores_MINARIÑO">
      <a:dk1>
        <a:srgbClr val="4D4D4D"/>
      </a:dk1>
      <a:lt1>
        <a:srgbClr val="FFFFFF"/>
      </a:lt1>
      <a:dk2>
        <a:srgbClr val="44546A"/>
      </a:dk2>
      <a:lt2>
        <a:srgbClr val="E7E6E6"/>
      </a:lt2>
      <a:accent1>
        <a:srgbClr val="2EB2BF"/>
      </a:accent1>
      <a:accent2>
        <a:srgbClr val="E72676"/>
      </a:accent2>
      <a:accent3>
        <a:srgbClr val="FED11C"/>
      </a:accent3>
      <a:accent4>
        <a:srgbClr val="E7393E"/>
      </a:accent4>
      <a:accent5>
        <a:srgbClr val="54AA32"/>
      </a:accent5>
      <a:accent6>
        <a:srgbClr val="ED790D"/>
      </a:accent6>
      <a:hlink>
        <a:srgbClr val="2EB2BF"/>
      </a:hlink>
      <a:folHlink>
        <a:srgbClr val="4D4D4D"/>
      </a:folHlink>
    </a:clrScheme>
    <a:fontScheme name="Montserrat">
      <a:majorFont>
        <a:latin typeface="Montserrat Semi Bold"/>
        <a:ea typeface=""/>
        <a:cs typeface=""/>
      </a:majorFont>
      <a:minorFont>
        <a:latin typeface="Montserrat Medium"/>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ntilla Gobernación" id="{7CB366B7-E7B0-4EF8-8C03-B8EB471B5A36}" vid="{67911D0F-44A2-4A4D-9A6A-0719738D346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Adaptabilidad y progresividad RIA Materno perinatal</Template>
  <TotalTime>944</TotalTime>
  <Words>2174</Words>
  <Application>Microsoft Office PowerPoint</Application>
  <PresentationFormat>Presentación en pantalla (4:3)</PresentationFormat>
  <Paragraphs>142</Paragraphs>
  <Slides>57</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57</vt:i4>
      </vt:variant>
    </vt:vector>
  </HeadingPairs>
  <TitlesOfParts>
    <vt:vector size="65" baseType="lpstr">
      <vt:lpstr>Aharoni</vt:lpstr>
      <vt:lpstr>Arial</vt:lpstr>
      <vt:lpstr>Calibri</vt:lpstr>
      <vt:lpstr>Gotham Narrow SSm A</vt:lpstr>
      <vt:lpstr>Gotham SSm A</vt:lpstr>
      <vt:lpstr>Montserrat Medium</vt:lpstr>
      <vt:lpstr>Montserrat Semi Bold</vt:lpstr>
      <vt:lpstr>Modelo de presentación para Taller</vt:lpstr>
      <vt:lpstr>Presentación de PowerPoint</vt:lpstr>
      <vt:lpstr>INTERRUPCIÓN VOLUNTARIA DEL EMBARAZO – IVE</vt:lpstr>
      <vt:lpstr>Resolución 3280 de 2018/Lineamiento</vt:lpstr>
      <vt:lpstr>INTERRUPCIÓN VOLUNTARIA DEL EMBARAZO</vt:lpstr>
      <vt:lpstr>Presentación de PowerPoint</vt:lpstr>
      <vt:lpstr>Sentencias emitidas por la Corte Constitucional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INTERRUPCIÓN VOLUNTARIA DEL EMBARAZO</vt:lpstr>
      <vt:lpstr>INTERRUPCIÓN VOLUNTARIA DEL EMBARAZO</vt:lpstr>
      <vt:lpstr>Presentación de PowerPoint</vt:lpstr>
      <vt:lpstr>Objetivos</vt:lpstr>
      <vt:lpstr>Talento humano</vt:lpstr>
      <vt:lpstr>Duración mínima recomendada</vt:lpstr>
      <vt:lpstr>Atenciones incluidas</vt:lpstr>
      <vt:lpstr>Consulta inicial</vt:lpstr>
      <vt:lpstr>Consulta inicial</vt:lpstr>
      <vt:lpstr>Anamnesis </vt:lpstr>
      <vt:lpstr>Examen físico</vt:lpstr>
      <vt:lpstr>Toma de paraclínicos</vt:lpstr>
      <vt:lpstr>Presentación de PowerPoint</vt:lpstr>
      <vt:lpstr>Presentación de PowerPoint</vt:lpstr>
      <vt:lpstr>Presentación de PowerPoint</vt:lpstr>
      <vt:lpstr>Certificación de las causales</vt:lpstr>
      <vt:lpstr>Presentación de PowerPoint</vt:lpstr>
      <vt:lpstr>Elección del procedimiento</vt:lpstr>
      <vt:lpstr>Consentimiento informado</vt:lpstr>
      <vt:lpstr>Las niñas menores de 14 años en estado de gravidez tienen el derecho a exteriorizar libremente su consentimiento para efectuar la interrupción voluntaria del embarazo y este debe primar cuando sus progenitores o representantes legales no están de acuerdo con dicho procedimiento.</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Carolina</dc:creator>
  <cp:lastModifiedBy>LAJAS</cp:lastModifiedBy>
  <cp:revision>62</cp:revision>
  <dcterms:created xsi:type="dcterms:W3CDTF">2020-08-13T23:07:31Z</dcterms:created>
  <dcterms:modified xsi:type="dcterms:W3CDTF">2023-08-31T15:05:47Z</dcterms:modified>
</cp:coreProperties>
</file>