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3" r:id="rId1"/>
  </p:sldMasterIdLst>
  <p:sldIdLst>
    <p:sldId id="295" r:id="rId2"/>
    <p:sldId id="256" r:id="rId3"/>
    <p:sldId id="257" r:id="rId4"/>
    <p:sldId id="258" r:id="rId5"/>
    <p:sldId id="259" r:id="rId6"/>
    <p:sldId id="260" r:id="rId7"/>
    <p:sldId id="261" r:id="rId8"/>
    <p:sldId id="262" r:id="rId9"/>
    <p:sldId id="273" r:id="rId10"/>
    <p:sldId id="263" r:id="rId11"/>
    <p:sldId id="264" r:id="rId12"/>
    <p:sldId id="265" r:id="rId13"/>
    <p:sldId id="266" r:id="rId14"/>
    <p:sldId id="267" r:id="rId15"/>
    <p:sldId id="268" r:id="rId16"/>
    <p:sldId id="270" r:id="rId17"/>
    <p:sldId id="271" r:id="rId18"/>
    <p:sldId id="272" r:id="rId19"/>
    <p:sldId id="269" r:id="rId20"/>
    <p:sldId id="297"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7" r:id="rId34"/>
    <p:sldId id="288" r:id="rId35"/>
    <p:sldId id="289" r:id="rId36"/>
    <p:sldId id="290" r:id="rId37"/>
    <p:sldId id="300" r:id="rId38"/>
    <p:sldId id="301" r:id="rId39"/>
    <p:sldId id="302" r:id="rId40"/>
    <p:sldId id="303" r:id="rId41"/>
    <p:sldId id="305" r:id="rId42"/>
    <p:sldId id="306" r:id="rId43"/>
    <p:sldId id="307" r:id="rId44"/>
    <p:sldId id="309" r:id="rId45"/>
    <p:sldId id="310" r:id="rId46"/>
    <p:sldId id="316" r:id="rId47"/>
    <p:sldId id="317" r:id="rId48"/>
    <p:sldId id="311" r:id="rId49"/>
    <p:sldId id="312" r:id="rId50"/>
    <p:sldId id="315" r:id="rId51"/>
    <p:sldId id="318" r:id="rId52"/>
    <p:sldId id="313" r:id="rId53"/>
    <p:sldId id="314" r:id="rId54"/>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AFC6A92E-67AB-4D63-8A7A-ED2D05C949DB}" type="datetimeFigureOut">
              <a:rPr lang="es-CO" smtClean="0"/>
              <a:t>15/08/2023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7665E56C-C63C-4A98-8707-6249393A20FF}" type="slidenum">
              <a:rPr lang="es-CO" smtClean="0"/>
              <a:t>‹Nº›</a:t>
            </a:fld>
            <a:endParaRPr lang="es-CO"/>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8843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AFC6A92E-67AB-4D63-8A7A-ED2D05C949DB}" type="datetimeFigureOut">
              <a:rPr lang="es-CO" smtClean="0"/>
              <a:t>15/08/2023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7665E56C-C63C-4A98-8707-6249393A20FF}" type="slidenum">
              <a:rPr lang="es-CO" smtClean="0"/>
              <a:t>‹Nº›</a:t>
            </a:fld>
            <a:endParaRPr lang="es-CO"/>
          </a:p>
        </p:txBody>
      </p:sp>
    </p:spTree>
    <p:extLst>
      <p:ext uri="{BB962C8B-B14F-4D97-AF65-F5344CB8AC3E}">
        <p14:creationId xmlns:p14="http://schemas.microsoft.com/office/powerpoint/2010/main" val="1244200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AFC6A92E-67AB-4D63-8A7A-ED2D05C949DB}" type="datetimeFigureOut">
              <a:rPr lang="es-CO" smtClean="0"/>
              <a:t>15/08/2023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7665E56C-C63C-4A98-8707-6249393A20FF}" type="slidenum">
              <a:rPr lang="es-CO" smtClean="0"/>
              <a:t>‹Nº›</a:t>
            </a:fld>
            <a:endParaRPr lang="es-CO"/>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0449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AFC6A92E-67AB-4D63-8A7A-ED2D05C949DB}" type="datetimeFigureOut">
              <a:rPr lang="es-CO" smtClean="0"/>
              <a:t>15/08/2023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7665E56C-C63C-4A98-8707-6249393A20FF}" type="slidenum">
              <a:rPr lang="es-CO" smtClean="0"/>
              <a:t>‹Nº›</a:t>
            </a:fld>
            <a:endParaRPr lang="es-CO"/>
          </a:p>
        </p:txBody>
      </p:sp>
    </p:spTree>
    <p:extLst>
      <p:ext uri="{BB962C8B-B14F-4D97-AF65-F5344CB8AC3E}">
        <p14:creationId xmlns:p14="http://schemas.microsoft.com/office/powerpoint/2010/main" val="3197217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097280" y="2582335"/>
            <a:ext cx="4937760" cy="32867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217920" y="2582334"/>
            <a:ext cx="4937760" cy="32867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AFC6A92E-67AB-4D63-8A7A-ED2D05C949DB}" type="datetimeFigureOut">
              <a:rPr lang="es-CO" smtClean="0"/>
              <a:t>15/08/2023</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7665E56C-C63C-4A98-8707-6249393A20FF}" type="slidenum">
              <a:rPr lang="es-CO" smtClean="0"/>
              <a:t>‹Nº›</a:t>
            </a:fld>
            <a:endParaRPr lang="es-CO"/>
          </a:p>
        </p:txBody>
      </p:sp>
    </p:spTree>
    <p:extLst>
      <p:ext uri="{BB962C8B-B14F-4D97-AF65-F5344CB8AC3E}">
        <p14:creationId xmlns:p14="http://schemas.microsoft.com/office/powerpoint/2010/main" val="2993996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AFC6A92E-67AB-4D63-8A7A-ED2D05C949DB}" type="datetimeFigureOut">
              <a:rPr lang="es-CO" smtClean="0"/>
              <a:t>15/08/2023</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7665E56C-C63C-4A98-8707-6249393A20FF}" type="slidenum">
              <a:rPr lang="es-CO" smtClean="0"/>
              <a:t>‹Nº›</a:t>
            </a:fld>
            <a:endParaRPr lang="es-CO"/>
          </a:p>
        </p:txBody>
      </p:sp>
    </p:spTree>
    <p:extLst>
      <p:ext uri="{BB962C8B-B14F-4D97-AF65-F5344CB8AC3E}">
        <p14:creationId xmlns:p14="http://schemas.microsoft.com/office/powerpoint/2010/main" val="4039437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FC6A92E-67AB-4D63-8A7A-ED2D05C949DB}" type="datetimeFigureOut">
              <a:rPr lang="es-CO" smtClean="0"/>
              <a:t>15/08/2023</a:t>
            </a:fld>
            <a:endParaRPr lang="es-CO"/>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CO"/>
          </a:p>
        </p:txBody>
      </p:sp>
      <p:sp>
        <p:nvSpPr>
          <p:cNvPr id="9" name="Slide Number Placeholder 8"/>
          <p:cNvSpPr>
            <a:spLocks noGrp="1"/>
          </p:cNvSpPr>
          <p:nvPr>
            <p:ph type="sldNum" sz="quarter" idx="12"/>
          </p:nvPr>
        </p:nvSpPr>
        <p:spPr/>
        <p:txBody>
          <a:bodyPr/>
          <a:lstStyle/>
          <a:p>
            <a:fld id="{7665E56C-C63C-4A98-8707-6249393A20FF}" type="slidenum">
              <a:rPr lang="es-CO" smtClean="0"/>
              <a:t>‹Nº›</a:t>
            </a:fld>
            <a:endParaRPr lang="es-CO"/>
          </a:p>
        </p:txBody>
      </p:sp>
    </p:spTree>
    <p:extLst>
      <p:ext uri="{BB962C8B-B14F-4D97-AF65-F5344CB8AC3E}">
        <p14:creationId xmlns:p14="http://schemas.microsoft.com/office/powerpoint/2010/main" val="1471549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FC6A92E-67AB-4D63-8A7A-ED2D05C949DB}" type="datetimeFigureOut">
              <a:rPr lang="es-CO" smtClean="0"/>
              <a:t>15/08/2023</a:t>
            </a:fld>
            <a:endParaRPr lang="es-CO"/>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s-CO"/>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665E56C-C63C-4A98-8707-6249393A20FF}" type="slidenum">
              <a:rPr lang="es-CO" smtClean="0"/>
              <a:t>‹Nº›</a:t>
            </a:fld>
            <a:endParaRPr lang="es-CO"/>
          </a:p>
        </p:txBody>
      </p:sp>
    </p:spTree>
    <p:extLst>
      <p:ext uri="{BB962C8B-B14F-4D97-AF65-F5344CB8AC3E}">
        <p14:creationId xmlns:p14="http://schemas.microsoft.com/office/powerpoint/2010/main" val="898008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AFC6A92E-67AB-4D63-8A7A-ED2D05C949DB}" type="datetimeFigureOut">
              <a:rPr lang="es-CO" smtClean="0"/>
              <a:t>15/08/2023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7665E56C-C63C-4A98-8707-6249393A20FF}" type="slidenum">
              <a:rPr lang="es-CO" smtClean="0"/>
              <a:t>‹Nº›</a:t>
            </a:fld>
            <a:endParaRPr lang="es-CO"/>
          </a:p>
        </p:txBody>
      </p:sp>
    </p:spTree>
    <p:extLst>
      <p:ext uri="{BB962C8B-B14F-4D97-AF65-F5344CB8AC3E}">
        <p14:creationId xmlns:p14="http://schemas.microsoft.com/office/powerpoint/2010/main" val="2887983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AFC6A92E-67AB-4D63-8A7A-ED2D05C949DB}" type="datetimeFigureOut">
              <a:rPr lang="es-CO" smtClean="0"/>
              <a:t>15/08/2023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7665E56C-C63C-4A98-8707-6249393A20FF}" type="slidenum">
              <a:rPr lang="es-CO" smtClean="0"/>
              <a:t>‹Nº›</a:t>
            </a:fld>
            <a:endParaRPr lang="es-CO"/>
          </a:p>
        </p:txBody>
      </p:sp>
    </p:spTree>
    <p:extLst>
      <p:ext uri="{BB962C8B-B14F-4D97-AF65-F5344CB8AC3E}">
        <p14:creationId xmlns:p14="http://schemas.microsoft.com/office/powerpoint/2010/main" val="539467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AFC6A92E-67AB-4D63-8A7A-ED2D05C949DB}" type="datetimeFigureOut">
              <a:rPr lang="es-CO" smtClean="0"/>
              <a:t>15/08/2023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7665E56C-C63C-4A98-8707-6249393A20FF}" type="slidenum">
              <a:rPr lang="es-CO" smtClean="0"/>
              <a:t>‹Nº›</a:t>
            </a:fld>
            <a:endParaRPr lang="es-CO"/>
          </a:p>
        </p:txBody>
      </p:sp>
    </p:spTree>
    <p:extLst>
      <p:ext uri="{BB962C8B-B14F-4D97-AF65-F5344CB8AC3E}">
        <p14:creationId xmlns:p14="http://schemas.microsoft.com/office/powerpoint/2010/main" val="3326686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FC6A92E-67AB-4D63-8A7A-ED2D05C949DB}" type="datetimeFigureOut">
              <a:rPr lang="es-CO" smtClean="0"/>
              <a:t>15/08/2023</a:t>
            </a:fld>
            <a:endParaRPr lang="es-CO"/>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s-CO"/>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665E56C-C63C-4A98-8707-6249393A20FF}" type="slidenum">
              <a:rPr lang="es-CO" smtClean="0"/>
              <a:t>‹Nº›</a:t>
            </a:fld>
            <a:endParaRPr lang="es-CO"/>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6661232"/>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stretch>
            <a:fillRect/>
          </a:stretch>
        </p:blipFill>
        <p:spPr>
          <a:xfrm>
            <a:off x="1097280" y="758953"/>
            <a:ext cx="10058399" cy="4762592"/>
          </a:xfrm>
          <a:prstGeom prst="rect">
            <a:avLst/>
          </a:prstGeom>
        </p:spPr>
      </p:pic>
    </p:spTree>
    <p:extLst>
      <p:ext uri="{BB962C8B-B14F-4D97-AF65-F5344CB8AC3E}">
        <p14:creationId xmlns:p14="http://schemas.microsoft.com/office/powerpoint/2010/main" val="5426196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pPr algn="ctr"/>
            <a:r>
              <a:rPr lang="es-CO" b="1" i="1" dirty="0" smtClean="0"/>
              <a:t>ATENCION DEL PARTO</a:t>
            </a:r>
            <a:endParaRPr lang="es-CO" b="1" i="1" dirty="0"/>
          </a:p>
        </p:txBody>
      </p:sp>
      <p:sp>
        <p:nvSpPr>
          <p:cNvPr id="5" name="Marcador de contenido 4"/>
          <p:cNvSpPr>
            <a:spLocks noGrp="1"/>
          </p:cNvSpPr>
          <p:nvPr>
            <p:ph idx="1"/>
          </p:nvPr>
        </p:nvSpPr>
        <p:spPr/>
        <p:txBody>
          <a:bodyPr/>
          <a:lstStyle/>
          <a:p>
            <a:pPr marL="0" indent="0" algn="just">
              <a:buNone/>
            </a:pPr>
            <a:r>
              <a:rPr lang="es-CO" dirty="0" smtClean="0"/>
              <a:t>Comprende </a:t>
            </a:r>
            <a:r>
              <a:rPr lang="es-CO" dirty="0"/>
              <a:t>el conjunto de procedimientos para el acompañamiento y la asistencia de las mujeres en gestación y sus familias o acompañantes para el proceso fisiológico del parto. </a:t>
            </a:r>
          </a:p>
          <a:p>
            <a:pPr marL="0" indent="0" algn="just">
              <a:buNone/>
            </a:pPr>
            <a:r>
              <a:rPr lang="es-CO" dirty="0"/>
              <a:t>D</a:t>
            </a:r>
            <a:r>
              <a:rPr lang="es-CO" dirty="0" smtClean="0"/>
              <a:t>ebe </a:t>
            </a:r>
            <a:r>
              <a:rPr lang="es-CO" dirty="0"/>
              <a:t>darse en un ámbito institucional, sin embargo, no siempre ello es </a:t>
            </a:r>
            <a:r>
              <a:rPr lang="es-CO" dirty="0" smtClean="0"/>
              <a:t>posible.</a:t>
            </a:r>
            <a:endParaRPr lang="es-CO" dirty="0"/>
          </a:p>
        </p:txBody>
      </p:sp>
      <p:pic>
        <p:nvPicPr>
          <p:cNvPr id="1026" name="Picture 2" descr="Trabajo de parto y nacimiento - YouT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2153" y="3478491"/>
            <a:ext cx="4572000" cy="2159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85701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259773"/>
            <a:ext cx="10515600" cy="5917190"/>
          </a:xfrm>
        </p:spPr>
        <p:txBody>
          <a:bodyPr/>
          <a:lstStyle/>
          <a:p>
            <a:pPr>
              <a:buFont typeface="Wingdings" panose="05000000000000000000" pitchFamily="2" charset="2"/>
              <a:buChar char="§"/>
            </a:pPr>
            <a:r>
              <a:rPr lang="es-CO" dirty="0" smtClean="0"/>
              <a:t>Familiar </a:t>
            </a:r>
            <a:r>
              <a:rPr lang="es-CO" dirty="0"/>
              <a:t>o acompañante deberá tener clara la información acerca de los trámites o elementos que deberá llevar el día de la admisión, así mismo, la información sobre los signos de alarma para acudir al servicio de </a:t>
            </a:r>
            <a:r>
              <a:rPr lang="es-CO" dirty="0" smtClean="0"/>
              <a:t>urgencia</a:t>
            </a:r>
          </a:p>
          <a:p>
            <a:pPr marL="0" indent="0">
              <a:buNone/>
            </a:pPr>
            <a:endParaRPr lang="es-CO" dirty="0" smtClean="0"/>
          </a:p>
          <a:p>
            <a:pPr>
              <a:buFont typeface="Wingdings" panose="05000000000000000000" pitchFamily="2" charset="2"/>
              <a:buChar char="§"/>
            </a:pPr>
            <a:r>
              <a:rPr lang="es-CO" dirty="0"/>
              <a:t>Esta información debe ser provista por escrito por parte de la EPS a la usuaria y deberá reposar junto a su carnet perinatal.  En este carnet también debe reposar la evidencia sobre la consejería </a:t>
            </a:r>
            <a:r>
              <a:rPr lang="es-CO" dirty="0" smtClean="0"/>
              <a:t>anticonceptiva </a:t>
            </a:r>
            <a:r>
              <a:rPr lang="es-CO" dirty="0"/>
              <a:t>y el método </a:t>
            </a:r>
            <a:r>
              <a:rPr lang="es-CO" dirty="0" smtClean="0"/>
              <a:t>elegido</a:t>
            </a:r>
          </a:p>
          <a:p>
            <a:pPr marL="0" indent="0">
              <a:buNone/>
            </a:pPr>
            <a:endParaRPr lang="es-CO" dirty="0"/>
          </a:p>
          <a:p>
            <a:pPr>
              <a:buFont typeface="Wingdings" panose="05000000000000000000" pitchFamily="2" charset="2"/>
              <a:buChar char="§"/>
            </a:pPr>
            <a:r>
              <a:rPr lang="es-CO" dirty="0"/>
              <a:t>Las instituciones que realicen la atención del parto, deberán también estar equipadas para la atención del recién nacido, con disponibilidad permanente del recurso humano para la atención del binomio madre hijo. </a:t>
            </a:r>
          </a:p>
          <a:p>
            <a:pPr marL="0" indent="0">
              <a:buNone/>
            </a:pPr>
            <a:endParaRPr lang="es-CO" dirty="0"/>
          </a:p>
        </p:txBody>
      </p:sp>
      <p:pic>
        <p:nvPicPr>
          <p:cNvPr id="2050" name="Picture 2" descr="Qué es el parto humanizado o respetado - Programa Futura Mamá"/>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24215" y="3951152"/>
            <a:ext cx="2913712" cy="1942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4912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7577" y="218941"/>
            <a:ext cx="11096223" cy="5958022"/>
          </a:xfrm>
        </p:spPr>
        <p:txBody>
          <a:bodyPr>
            <a:normAutofit fontScale="92500" lnSpcReduction="10000"/>
          </a:bodyPr>
          <a:lstStyle/>
          <a:p>
            <a:pPr marL="0" indent="0" algn="just">
              <a:buNone/>
            </a:pPr>
            <a:r>
              <a:rPr lang="es-CO" b="1" i="1" dirty="0" smtClean="0"/>
              <a:t>ADMISIÓN DE LA GESTANTE EN TRABAJO DE PARTO</a:t>
            </a:r>
          </a:p>
          <a:p>
            <a:pPr marL="0" indent="0" algn="just">
              <a:buNone/>
            </a:pPr>
            <a:r>
              <a:rPr lang="es-CO" dirty="0"/>
              <a:t>En todo caso se deberá realizar una historia clínica completa que incluya como mínimo:</a:t>
            </a:r>
          </a:p>
          <a:p>
            <a:pPr marL="0" indent="0" algn="just">
              <a:buNone/>
            </a:pPr>
            <a:r>
              <a:rPr lang="es-CO" b="1" i="1" dirty="0"/>
              <a:t>Anamnesis </a:t>
            </a:r>
            <a:endParaRPr lang="es-CO" dirty="0"/>
          </a:p>
          <a:p>
            <a:pPr lvl="0"/>
            <a:r>
              <a:rPr lang="es-ES" b="1" i="1" dirty="0" smtClean="0"/>
              <a:t> </a:t>
            </a:r>
            <a:r>
              <a:rPr lang="es-CO" dirty="0" smtClean="0"/>
              <a:t>Identificación</a:t>
            </a:r>
            <a:r>
              <a:rPr lang="es-CO" dirty="0"/>
              <a:t>, motivo de consulta, fecha probable del parto, inicio de las contracciones, percepción de movimientos fetales, expulsión de tapón mucoso, ruptura de membranas y sangrado. </a:t>
            </a:r>
          </a:p>
          <a:p>
            <a:pPr lvl="0"/>
            <a:r>
              <a:rPr lang="es-CO" dirty="0"/>
              <a:t>Indagar por  la presencia o ausencia de síntomas premonitorios de </a:t>
            </a:r>
            <a:r>
              <a:rPr lang="es-CO" dirty="0" smtClean="0"/>
              <a:t>pre eclampsia </a:t>
            </a:r>
            <a:r>
              <a:rPr lang="es-CO" dirty="0"/>
              <a:t>(cefalea, visión borrosa, </a:t>
            </a:r>
            <a:r>
              <a:rPr lang="es-CO" dirty="0" err="1"/>
              <a:t>tinitus</a:t>
            </a:r>
            <a:r>
              <a:rPr lang="es-CO" dirty="0"/>
              <a:t>, fosfenos, </a:t>
            </a:r>
            <a:r>
              <a:rPr lang="es-CO" dirty="0" err="1"/>
              <a:t>epigastralgia</a:t>
            </a:r>
            <a:r>
              <a:rPr lang="es-CO" dirty="0"/>
              <a:t>, vómitos en el III trimestre).</a:t>
            </a:r>
          </a:p>
          <a:p>
            <a:pPr lvl="0"/>
            <a:r>
              <a:rPr lang="es-CO" dirty="0"/>
              <a:t>Antecedentes patológicos, quirúrgicos, alérgicos, ginecológicos, obstétricos, </a:t>
            </a:r>
            <a:r>
              <a:rPr lang="es-CO" dirty="0" smtClean="0"/>
              <a:t>farmacológicos, </a:t>
            </a:r>
            <a:r>
              <a:rPr lang="es-CO" b="1" dirty="0" smtClean="0"/>
              <a:t>vacúnales</a:t>
            </a:r>
            <a:r>
              <a:rPr lang="es-CO" dirty="0" smtClean="0"/>
              <a:t> y </a:t>
            </a:r>
            <a:r>
              <a:rPr lang="es-CO" dirty="0"/>
              <a:t>familiares. </a:t>
            </a:r>
            <a:endParaRPr lang="es-CO" dirty="0" smtClean="0"/>
          </a:p>
          <a:p>
            <a:pPr lvl="0"/>
            <a:r>
              <a:rPr lang="es-CO" dirty="0" smtClean="0"/>
              <a:t>Evaluar el índice de masa corporal, interpretar en enfermedad actual y si hay riesgo solicitar valoración por nutricionista </a:t>
            </a:r>
            <a:endParaRPr lang="es-CO" dirty="0"/>
          </a:p>
          <a:p>
            <a:pPr lvl="0"/>
            <a:r>
              <a:rPr lang="es-CO" dirty="0"/>
              <a:t>Revisión completa por sistemas. </a:t>
            </a:r>
          </a:p>
          <a:p>
            <a:pPr lvl="0"/>
            <a:r>
              <a:rPr lang="es-CO" dirty="0"/>
              <a:t>Identificación de factores de </a:t>
            </a:r>
            <a:r>
              <a:rPr lang="es-CO" dirty="0" smtClean="0"/>
              <a:t>riesgo (escala de riesgo psicosocial ) la encuentran el clap </a:t>
            </a:r>
          </a:p>
          <a:p>
            <a:pPr lvl="0"/>
            <a:r>
              <a:rPr lang="es-CO" dirty="0" smtClean="0"/>
              <a:t> y condiciones </a:t>
            </a:r>
            <a:r>
              <a:rPr lang="es-CO" dirty="0"/>
              <a:t>patológicas. </a:t>
            </a:r>
            <a:endParaRPr lang="es-CO" dirty="0" smtClean="0"/>
          </a:p>
          <a:p>
            <a:pPr lvl="0"/>
            <a:r>
              <a:rPr lang="es-CO" dirty="0" smtClean="0"/>
              <a:t>Diligenciar Clap y Aiepi obligatorio</a:t>
            </a:r>
            <a:endParaRPr lang="es-CO" dirty="0"/>
          </a:p>
          <a:p>
            <a:r>
              <a:rPr lang="es-CO" dirty="0"/>
              <a:t> </a:t>
            </a:r>
          </a:p>
          <a:p>
            <a:pPr marL="0" indent="0">
              <a:buNone/>
            </a:pPr>
            <a:endParaRPr lang="es-CO" b="1" i="1" dirty="0" smtClean="0"/>
          </a:p>
          <a:p>
            <a:endParaRPr lang="es-CO" dirty="0"/>
          </a:p>
        </p:txBody>
      </p:sp>
      <p:pic>
        <p:nvPicPr>
          <p:cNvPr id="2" name="Imagen 1"/>
          <p:cNvPicPr>
            <a:picLocks noChangeAspect="1"/>
          </p:cNvPicPr>
          <p:nvPr/>
        </p:nvPicPr>
        <p:blipFill rotWithShape="1">
          <a:blip r:embed="rId2"/>
          <a:srcRect l="11067" t="24427" r="37561" b="14481"/>
          <a:stretch/>
        </p:blipFill>
        <p:spPr>
          <a:xfrm>
            <a:off x="8963695" y="3658824"/>
            <a:ext cx="2764665" cy="1848437"/>
          </a:xfrm>
          <a:prstGeom prst="rect">
            <a:avLst/>
          </a:prstGeom>
        </p:spPr>
      </p:pic>
    </p:spTree>
    <p:extLst>
      <p:ext uri="{BB962C8B-B14F-4D97-AF65-F5344CB8AC3E}">
        <p14:creationId xmlns:p14="http://schemas.microsoft.com/office/powerpoint/2010/main" val="42762751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01782" y="103909"/>
            <a:ext cx="10515600" cy="5667808"/>
          </a:xfrm>
        </p:spPr>
        <p:txBody>
          <a:bodyPr>
            <a:normAutofit/>
          </a:bodyPr>
          <a:lstStyle/>
          <a:p>
            <a:pPr marL="0" indent="0">
              <a:buNone/>
            </a:pPr>
            <a:r>
              <a:rPr lang="es-CO" b="1" i="1" dirty="0"/>
              <a:t>Examen físico </a:t>
            </a:r>
            <a:endParaRPr lang="es-CO" b="1" i="1" dirty="0" smtClean="0"/>
          </a:p>
          <a:p>
            <a:pPr lvl="0"/>
            <a:r>
              <a:rPr lang="es-CO" dirty="0"/>
              <a:t>Valoración del aspecto general, color de la piel, mucosas e hidratación, estado de conciencia. </a:t>
            </a:r>
          </a:p>
          <a:p>
            <a:pPr lvl="0"/>
            <a:r>
              <a:rPr lang="es-CO" dirty="0"/>
              <a:t>Valoración del estado nutricional. </a:t>
            </a:r>
          </a:p>
          <a:p>
            <a:pPr lvl="0"/>
            <a:r>
              <a:rPr lang="es-CO" dirty="0"/>
              <a:t>Toma de signos vitales. </a:t>
            </a:r>
          </a:p>
          <a:p>
            <a:pPr lvl="0"/>
            <a:r>
              <a:rPr lang="es-CO" dirty="0"/>
              <a:t>Examen completo por sistemas, incluida la valoración neurológica.</a:t>
            </a:r>
          </a:p>
          <a:p>
            <a:pPr lvl="0"/>
            <a:r>
              <a:rPr lang="es-CO" dirty="0"/>
              <a:t>Valoración del estado mental,</a:t>
            </a:r>
          </a:p>
          <a:p>
            <a:pPr lvl="0"/>
            <a:r>
              <a:rPr lang="es-CO" dirty="0" smtClean="0"/>
              <a:t>Valoración </a:t>
            </a:r>
            <a:r>
              <a:rPr lang="es-CO" dirty="0"/>
              <a:t>ginecológica. </a:t>
            </a:r>
            <a:endParaRPr lang="es-CO" dirty="0" smtClean="0"/>
          </a:p>
          <a:p>
            <a:pPr lvl="0"/>
            <a:r>
              <a:rPr lang="es-CO" dirty="0" smtClean="0"/>
              <a:t>Valoración </a:t>
            </a:r>
            <a:r>
              <a:rPr lang="es-CO" dirty="0"/>
              <a:t>obstétrica  que incluya  la  actividad  uterina,  las  condiciones  del cuello, la posición, situación y estación del feto, fetocardia, altura uterina, </a:t>
            </a:r>
            <a:r>
              <a:rPr lang="es-CO" dirty="0" smtClean="0"/>
              <a:t>tamaño y peso estimado  </a:t>
            </a:r>
            <a:r>
              <a:rPr lang="es-CO" dirty="0"/>
              <a:t>del feto, número de fetos.</a:t>
            </a:r>
          </a:p>
          <a:p>
            <a:pPr lvl="0"/>
            <a:r>
              <a:rPr lang="es-CO" dirty="0"/>
              <a:t>Valoración de genitales externos, </a:t>
            </a:r>
            <a:r>
              <a:rPr lang="es-CO" dirty="0" smtClean="0"/>
              <a:t>dilatación,  borramiento ,estado </a:t>
            </a:r>
            <a:r>
              <a:rPr lang="es-CO" dirty="0"/>
              <a:t>de las membranas y </a:t>
            </a:r>
            <a:r>
              <a:rPr lang="es-CO" dirty="0" err="1"/>
              <a:t>pelvimetría</a:t>
            </a:r>
            <a:r>
              <a:rPr lang="es-CO" dirty="0"/>
              <a:t> clínica.</a:t>
            </a:r>
          </a:p>
          <a:p>
            <a:pPr marL="0" indent="0">
              <a:buNone/>
            </a:pPr>
            <a:endParaRPr lang="es-CO" dirty="0"/>
          </a:p>
        </p:txBody>
      </p:sp>
      <p:pic>
        <p:nvPicPr>
          <p:cNvPr id="4098" name="Picture 2" descr="Cómo es un parto gemelar y cuáles son sus cuidado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58203" y="4862061"/>
            <a:ext cx="3798862" cy="1225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6999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550718"/>
            <a:ext cx="10515600" cy="5626245"/>
          </a:xfrm>
        </p:spPr>
        <p:txBody>
          <a:bodyPr/>
          <a:lstStyle/>
          <a:p>
            <a:pPr marL="0" indent="0">
              <a:buNone/>
            </a:pPr>
            <a:r>
              <a:rPr lang="es-CO" b="1" i="1" dirty="0"/>
              <a:t>Solicitud de exámenes paraclínicos </a:t>
            </a:r>
            <a:endParaRPr lang="es-CO" dirty="0"/>
          </a:p>
          <a:p>
            <a:pPr lvl="0"/>
            <a:endParaRPr lang="es-CO" dirty="0" smtClean="0"/>
          </a:p>
          <a:p>
            <a:pPr lvl="0"/>
            <a:r>
              <a:rPr lang="es-CO" dirty="0" smtClean="0"/>
              <a:t>Prueba </a:t>
            </a:r>
            <a:r>
              <a:rPr lang="es-CO" dirty="0" err="1"/>
              <a:t>treponémica</a:t>
            </a:r>
            <a:r>
              <a:rPr lang="es-CO" dirty="0"/>
              <a:t> rápida, si el resultado de  esta es positivo solicite </a:t>
            </a:r>
            <a:r>
              <a:rPr lang="es-CO" dirty="0" smtClean="0"/>
              <a:t>VDRL.</a:t>
            </a:r>
            <a:endParaRPr lang="es-CO" dirty="0"/>
          </a:p>
          <a:p>
            <a:pPr lvl="0"/>
            <a:r>
              <a:rPr lang="es-CO" dirty="0" err="1"/>
              <a:t>Hemoclasificación</a:t>
            </a:r>
            <a:r>
              <a:rPr lang="es-CO" dirty="0"/>
              <a:t>, si la gestante no tuvo control prenatal. </a:t>
            </a:r>
          </a:p>
          <a:p>
            <a:pPr lvl="0"/>
            <a:r>
              <a:rPr lang="es-CO" dirty="0"/>
              <a:t>Prueba para VIH (prueba rápida). </a:t>
            </a:r>
          </a:p>
          <a:p>
            <a:pPr lvl="0"/>
            <a:r>
              <a:rPr lang="es-CO" dirty="0"/>
              <a:t>Gota gruesa en zona endémica de malaria. </a:t>
            </a:r>
          </a:p>
          <a:p>
            <a:pPr lvl="0"/>
            <a:r>
              <a:rPr lang="es-CO" dirty="0"/>
              <a:t>Hematocrito y hemoglobina</a:t>
            </a:r>
            <a:r>
              <a:rPr lang="es-CO" dirty="0" smtClean="0"/>
              <a:t>.</a:t>
            </a:r>
          </a:p>
          <a:p>
            <a:pPr lvl="0"/>
            <a:r>
              <a:rPr lang="es-CO" dirty="0" smtClean="0"/>
              <a:t>Tamizaje de Hepatitis B si la gestante no tuvo controles prenatales </a:t>
            </a:r>
          </a:p>
          <a:p>
            <a:pPr lvl="0"/>
            <a:endParaRPr lang="es-CO" dirty="0" smtClean="0"/>
          </a:p>
          <a:p>
            <a:pPr lvl="0"/>
            <a:endParaRPr lang="es-CO" dirty="0"/>
          </a:p>
          <a:p>
            <a:pPr lvl="0"/>
            <a:endParaRPr lang="es-CO" dirty="0"/>
          </a:p>
          <a:p>
            <a:r>
              <a:rPr lang="es-CO" dirty="0"/>
              <a:t> </a:t>
            </a:r>
          </a:p>
          <a:p>
            <a:pPr marL="0" indent="0">
              <a:buNone/>
            </a:pPr>
            <a:endParaRPr lang="es-CO" dirty="0"/>
          </a:p>
        </p:txBody>
      </p:sp>
      <p:pic>
        <p:nvPicPr>
          <p:cNvPr id="5122" name="Picture 2" descr="Crecimiento del mercado global de servicios de laboratorio clín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7167" y="2105777"/>
            <a:ext cx="3756549" cy="2817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1412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80304" y="206062"/>
            <a:ext cx="11173496" cy="5970901"/>
          </a:xfrm>
        </p:spPr>
        <p:txBody>
          <a:bodyPr>
            <a:normAutofit/>
          </a:bodyPr>
          <a:lstStyle/>
          <a:p>
            <a:pPr marL="0" indent="0" algn="ctr">
              <a:buNone/>
            </a:pPr>
            <a:r>
              <a:rPr lang="es-CO" b="1" i="1" dirty="0" smtClean="0"/>
              <a:t>INDICACIONES DE INGRESO</a:t>
            </a:r>
          </a:p>
          <a:p>
            <a:endParaRPr lang="es-CO" dirty="0"/>
          </a:p>
          <a:p>
            <a:r>
              <a:rPr lang="es-CO" dirty="0"/>
              <a:t>Se debe considerar la admisión de la gestante a la IPS para la atención del parto cuando se cumplan los siguientes criterios:</a:t>
            </a:r>
          </a:p>
          <a:p>
            <a:pPr lvl="0"/>
            <a:r>
              <a:rPr lang="es-CO" dirty="0"/>
              <a:t>Dinámica uterina regular.</a:t>
            </a:r>
          </a:p>
          <a:p>
            <a:pPr lvl="0"/>
            <a:r>
              <a:rPr lang="es-CO" dirty="0"/>
              <a:t>Borramiento cervical &gt;50%</a:t>
            </a:r>
          </a:p>
          <a:p>
            <a:pPr lvl="0"/>
            <a:r>
              <a:rPr lang="es-CO" dirty="0"/>
              <a:t>Dilatación de 3-4 cm</a:t>
            </a:r>
            <a:r>
              <a:rPr lang="es-CO" dirty="0" smtClean="0"/>
              <a:t>.</a:t>
            </a:r>
          </a:p>
          <a:p>
            <a:pPr lvl="0"/>
            <a:endParaRPr lang="es-CO" dirty="0"/>
          </a:p>
          <a:p>
            <a:pPr marL="0" indent="0" algn="just">
              <a:buNone/>
            </a:pPr>
            <a:r>
              <a:rPr lang="es-CO" dirty="0" smtClean="0"/>
              <a:t>Valorar </a:t>
            </a:r>
            <a:r>
              <a:rPr lang="es-CO" dirty="0"/>
              <a:t>el riesgo obstétrico y las condiciones de acceso </a:t>
            </a:r>
            <a:endParaRPr lang="es-CO" dirty="0" smtClean="0"/>
          </a:p>
          <a:p>
            <a:pPr marL="0" indent="0" algn="just">
              <a:buNone/>
            </a:pPr>
            <a:r>
              <a:rPr lang="es-CO" dirty="0" smtClean="0"/>
              <a:t>Quienes </a:t>
            </a:r>
            <a:r>
              <a:rPr lang="es-CO" dirty="0"/>
              <a:t>no estén en condiciones para la admisión,  deberán recibir información sobre signos para observar, cambios para analizar e indicaciones muy precisas de regresar al hospital cuando ocurran estos cambios </a:t>
            </a:r>
            <a:endParaRPr lang="es-CO" dirty="0" smtClean="0"/>
          </a:p>
          <a:p>
            <a:pPr marL="0" indent="0" algn="just">
              <a:buNone/>
            </a:pPr>
            <a:r>
              <a:rPr lang="es-CO" dirty="0" smtClean="0"/>
              <a:t>Considerar </a:t>
            </a:r>
            <a:r>
              <a:rPr lang="es-CO" dirty="0"/>
              <a:t>de acuerdo a criterio médico, los factores de riesgo maternos o fetales identificados para la admisión de la gestante.</a:t>
            </a:r>
          </a:p>
          <a:p>
            <a:pPr marL="0" indent="0">
              <a:buNone/>
            </a:pPr>
            <a:endParaRPr lang="es-CO" b="1" i="1" dirty="0"/>
          </a:p>
        </p:txBody>
      </p:sp>
      <p:pic>
        <p:nvPicPr>
          <p:cNvPr id="6146" name="Picture 2" descr="Es mejor el parto natural o la cesárea? - Ventajas y desventaj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3989" y="1461639"/>
            <a:ext cx="4553147" cy="2171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839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18186" y="218942"/>
            <a:ext cx="10735614" cy="5958022"/>
          </a:xfrm>
        </p:spPr>
        <p:txBody>
          <a:bodyPr>
            <a:normAutofit/>
          </a:bodyPr>
          <a:lstStyle/>
          <a:p>
            <a:pPr marL="0" indent="0" algn="ctr">
              <a:buNone/>
            </a:pPr>
            <a:r>
              <a:rPr lang="es-CO" sz="3400" b="1" i="1" dirty="0" smtClean="0"/>
              <a:t>ATENCIÓN DEL PRIMER PERÍODO DEL PARTO</a:t>
            </a:r>
          </a:p>
          <a:p>
            <a:r>
              <a:rPr lang="es-CO" sz="1800" dirty="0"/>
              <a:t>L</a:t>
            </a:r>
            <a:r>
              <a:rPr lang="es-CO" sz="1800" dirty="0" smtClean="0"/>
              <a:t>a </a:t>
            </a:r>
            <a:r>
              <a:rPr lang="es-CO" sz="1800" dirty="0"/>
              <a:t>fase latente </a:t>
            </a:r>
            <a:r>
              <a:rPr lang="es-CO" sz="1800" dirty="0" smtClean="0"/>
              <a:t> </a:t>
            </a:r>
            <a:r>
              <a:rPr lang="es-CO" sz="1800" dirty="0"/>
              <a:t>4 cm de dilatación</a:t>
            </a:r>
            <a:r>
              <a:rPr lang="es-CO" sz="1800" dirty="0" smtClean="0"/>
              <a:t>.</a:t>
            </a:r>
          </a:p>
          <a:p>
            <a:r>
              <a:rPr lang="es-CO" sz="1800" dirty="0" smtClean="0"/>
              <a:t>fase activa dilatación </a:t>
            </a:r>
            <a:r>
              <a:rPr lang="es-CO" sz="1800" dirty="0"/>
              <a:t>mayor a 4 y hasta los 10 cm y se acompaña de dinámica regular.</a:t>
            </a:r>
          </a:p>
          <a:p>
            <a:pPr marL="0" indent="0" algn="just">
              <a:buNone/>
            </a:pPr>
            <a:r>
              <a:rPr lang="es-CO" sz="1800" dirty="0" smtClean="0"/>
              <a:t>  Debe ser acompañada de </a:t>
            </a:r>
            <a:r>
              <a:rPr lang="es-CO" sz="1800" dirty="0"/>
              <a:t>manera  individual y de forma continua por la persona que ella </a:t>
            </a:r>
            <a:r>
              <a:rPr lang="es-CO" sz="1800" dirty="0" smtClean="0"/>
              <a:t>elija</a:t>
            </a:r>
          </a:p>
          <a:p>
            <a:pPr algn="just"/>
            <a:r>
              <a:rPr lang="es-CO" sz="1800" dirty="0" smtClean="0"/>
              <a:t>Signos </a:t>
            </a:r>
            <a:r>
              <a:rPr lang="es-CO" sz="1800" dirty="0"/>
              <a:t>vitales cada </a:t>
            </a:r>
            <a:r>
              <a:rPr lang="es-CO" sz="1800" dirty="0" smtClean="0"/>
              <a:t>hora:  FC, TA , FR, SAT , </a:t>
            </a:r>
            <a:r>
              <a:rPr lang="es-CO" sz="1800" dirty="0" err="1" smtClean="0"/>
              <a:t>T°</a:t>
            </a:r>
            <a:r>
              <a:rPr lang="es-CO" sz="1800" dirty="0" smtClean="0"/>
              <a:t>  </a:t>
            </a:r>
          </a:p>
          <a:p>
            <a:pPr marL="0" indent="0" algn="just">
              <a:buNone/>
            </a:pPr>
            <a:r>
              <a:rPr lang="es-CO" sz="1800" dirty="0" smtClean="0"/>
              <a:t> Tactos vaginales antes de las 4 </a:t>
            </a:r>
            <a:r>
              <a:rPr lang="es-CO" sz="1800" dirty="0" err="1" smtClean="0"/>
              <a:t>hrs</a:t>
            </a:r>
            <a:r>
              <a:rPr lang="es-CO" sz="1800" dirty="0" smtClean="0"/>
              <a:t> o según criterio medico</a:t>
            </a:r>
          </a:p>
          <a:p>
            <a:pPr marL="0" indent="0" algn="just">
              <a:buNone/>
            </a:pPr>
            <a:r>
              <a:rPr lang="es-CO" sz="1800" dirty="0" smtClean="0"/>
              <a:t> FCF cada </a:t>
            </a:r>
            <a:r>
              <a:rPr lang="es-CO" sz="1800" dirty="0"/>
              <a:t>30 </a:t>
            </a:r>
            <a:r>
              <a:rPr lang="es-CO" sz="1800" dirty="0" smtClean="0"/>
              <a:t>minutos en fase latente , cada 5 </a:t>
            </a:r>
            <a:r>
              <a:rPr lang="es-CO" sz="1800" dirty="0"/>
              <a:t>minutos durante el </a:t>
            </a:r>
            <a:r>
              <a:rPr lang="es-CO" sz="1800" dirty="0" smtClean="0"/>
              <a:t>expulsivo reposo </a:t>
            </a:r>
            <a:r>
              <a:rPr lang="es-CO" sz="1800" dirty="0"/>
              <a:t>y </a:t>
            </a:r>
            <a:r>
              <a:rPr lang="es-CO" sz="1800" dirty="0" smtClean="0"/>
              <a:t>pos contracción x 1 min completo</a:t>
            </a:r>
          </a:p>
          <a:p>
            <a:pPr algn="just"/>
            <a:r>
              <a:rPr lang="es-CO" sz="1800" dirty="0" smtClean="0"/>
              <a:t>No se debe realizar anotomía rutinaria durante el trabajo de parto para acortar la duración del trabajo de parto espontáneo, si se lo hace describir la justificación.</a:t>
            </a:r>
            <a:endParaRPr lang="es-CO" sz="1700" dirty="0" smtClean="0"/>
          </a:p>
          <a:p>
            <a:endParaRPr lang="es-CO" sz="1700" dirty="0"/>
          </a:p>
          <a:p>
            <a:endParaRPr lang="pt-BR" dirty="0"/>
          </a:p>
          <a:p>
            <a:pPr marL="0" indent="0">
              <a:buNone/>
            </a:pPr>
            <a:endParaRPr lang="es-CO" b="1" i="1" dirty="0"/>
          </a:p>
        </p:txBody>
      </p:sp>
      <p:pic>
        <p:nvPicPr>
          <p:cNvPr id="7172" name="Picture 4" descr="Trabajo de parto normal"/>
          <p:cNvPicPr>
            <a:picLocks noChangeAspect="1" noChangeArrowheads="1"/>
          </p:cNvPicPr>
          <p:nvPr/>
        </p:nvPicPr>
        <p:blipFill rotWithShape="1">
          <a:blip r:embed="rId2">
            <a:extLst>
              <a:ext uri="{28A0092B-C50C-407E-A947-70E740481C1C}">
                <a14:useLocalDpi xmlns:a14="http://schemas.microsoft.com/office/drawing/2010/main" val="0"/>
              </a:ext>
            </a:extLst>
          </a:blip>
          <a:srcRect t="12371" b="12886"/>
          <a:stretch/>
        </p:blipFill>
        <p:spPr bwMode="auto">
          <a:xfrm>
            <a:off x="6639749" y="4146998"/>
            <a:ext cx="5335964" cy="2060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6834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3163" y="831273"/>
            <a:ext cx="10775664" cy="5515802"/>
          </a:xfrm>
        </p:spPr>
        <p:txBody>
          <a:bodyPr>
            <a:normAutofit/>
          </a:bodyPr>
          <a:lstStyle/>
          <a:p>
            <a:pPr>
              <a:buFont typeface="Wingdings" panose="05000000000000000000" pitchFamily="2" charset="2"/>
              <a:buChar char="v"/>
            </a:pPr>
            <a:r>
              <a:rPr lang="es-CO" sz="1800" dirty="0"/>
              <a:t>Diligenciar el </a:t>
            </a:r>
            <a:r>
              <a:rPr lang="es-CO" sz="1800" dirty="0" smtClean="0"/>
              <a:t>parto grama </a:t>
            </a:r>
            <a:r>
              <a:rPr lang="es-CO" sz="1800" dirty="0"/>
              <a:t>cuando este en fase activa, Se registrará la dilatación, borramiento, estación, estado de las membranas y variedad de posición. </a:t>
            </a:r>
          </a:p>
          <a:p>
            <a:pPr>
              <a:buFont typeface="Wingdings" panose="05000000000000000000" pitchFamily="2" charset="2"/>
              <a:buChar char="v"/>
            </a:pPr>
            <a:r>
              <a:rPr lang="es-CO" sz="1800" dirty="0"/>
              <a:t>Así como la actividad uterina a través de la </a:t>
            </a:r>
            <a:r>
              <a:rPr lang="es-CO" sz="1800" dirty="0" smtClean="0"/>
              <a:t>frecuencia duración  e intensidad de las Contracciones.</a:t>
            </a:r>
          </a:p>
          <a:p>
            <a:pPr>
              <a:buFont typeface="Wingdings" panose="05000000000000000000" pitchFamily="2" charset="2"/>
              <a:buChar char="v"/>
            </a:pPr>
            <a:r>
              <a:rPr lang="es-CO" sz="1800" dirty="0" smtClean="0"/>
              <a:t>Monitoria fetales continuas cuando este en fase activa </a:t>
            </a:r>
            <a:endParaRPr lang="es-CO" sz="1800" dirty="0"/>
          </a:p>
          <a:p>
            <a:pPr algn="just">
              <a:buFont typeface="Wingdings" panose="05000000000000000000" pitchFamily="2" charset="2"/>
              <a:buChar char="v"/>
            </a:pPr>
            <a:r>
              <a:rPr lang="es-CO" sz="1800" dirty="0" smtClean="0"/>
              <a:t>Canalizar </a:t>
            </a:r>
            <a:r>
              <a:rPr lang="es-CO" sz="1800" dirty="0" smtClean="0"/>
              <a:t>vía </a:t>
            </a:r>
            <a:r>
              <a:rPr lang="es-CO" sz="1800" dirty="0" smtClean="0"/>
              <a:t>de buen calibre </a:t>
            </a:r>
            <a:r>
              <a:rPr lang="es-CO" sz="1800" dirty="0" smtClean="0"/>
              <a:t>: </a:t>
            </a:r>
            <a:r>
              <a:rPr lang="es-CO" sz="1800" dirty="0"/>
              <a:t>administración </a:t>
            </a:r>
            <a:r>
              <a:rPr lang="es-CO" sz="1800" dirty="0" smtClean="0"/>
              <a:t> de  cristaloides   </a:t>
            </a:r>
            <a:r>
              <a:rPr lang="es-CO" sz="1800" dirty="0"/>
              <a:t>preferiblemente  lactato  de </a:t>
            </a:r>
            <a:r>
              <a:rPr lang="es-CO" sz="1800" dirty="0" err="1"/>
              <a:t>Ringer</a:t>
            </a:r>
            <a:r>
              <a:rPr lang="es-CO" sz="1800" dirty="0"/>
              <a:t>  o  solución  de  Hartmann</a:t>
            </a:r>
            <a:endParaRPr lang="es-CO" sz="1800" dirty="0" smtClean="0"/>
          </a:p>
          <a:p>
            <a:pPr algn="just">
              <a:buFont typeface="Wingdings" panose="05000000000000000000" pitchFamily="2" charset="2"/>
              <a:buChar char="v"/>
            </a:pPr>
            <a:r>
              <a:rPr lang="es-CO" sz="1800" dirty="0" smtClean="0"/>
              <a:t>Evitarse  dextrosa  en  agua destilada, para prevenir la hipoglicemia del recién nacido</a:t>
            </a:r>
          </a:p>
          <a:p>
            <a:pPr algn="just">
              <a:buFont typeface="Wingdings" panose="05000000000000000000" pitchFamily="2" charset="2"/>
              <a:buChar char="v"/>
            </a:pPr>
            <a:r>
              <a:rPr lang="es-CO" sz="1800" dirty="0" smtClean="0"/>
              <a:t>Prevenir </a:t>
            </a:r>
            <a:r>
              <a:rPr lang="es-CO" sz="1800" dirty="0"/>
              <a:t>la deshidratación para prevenir los eventos </a:t>
            </a:r>
            <a:r>
              <a:rPr lang="es-CO" sz="1800" dirty="0" err="1" smtClean="0"/>
              <a:t>tromboembólicos</a:t>
            </a:r>
            <a:r>
              <a:rPr lang="es-CO" sz="1800" dirty="0" smtClean="0"/>
              <a:t> , </a:t>
            </a:r>
            <a:r>
              <a:rPr lang="es-CO" sz="1800" dirty="0" smtClean="0"/>
              <a:t>realizar escala de Factores </a:t>
            </a:r>
            <a:r>
              <a:rPr lang="es-CO" sz="1800" dirty="0"/>
              <a:t>de riesgo para evento </a:t>
            </a:r>
            <a:r>
              <a:rPr lang="es-CO" sz="1800" dirty="0" err="1" smtClean="0"/>
              <a:t>tromboembólico</a:t>
            </a:r>
            <a:r>
              <a:rPr lang="es-CO" sz="1800" dirty="0" smtClean="0"/>
              <a:t>  </a:t>
            </a:r>
            <a:r>
              <a:rPr lang="es-CO" sz="1800" dirty="0"/>
              <a:t>durante la gestación-parto y </a:t>
            </a:r>
            <a:r>
              <a:rPr lang="es-CO" sz="1800" dirty="0" smtClean="0"/>
              <a:t>puerperio en el servicio de sala de partos.</a:t>
            </a:r>
            <a:endParaRPr lang="es-CO" sz="1800" dirty="0"/>
          </a:p>
          <a:p>
            <a:pPr>
              <a:buFont typeface="Wingdings" panose="05000000000000000000" pitchFamily="2" charset="2"/>
              <a:buChar char="v"/>
            </a:pPr>
            <a:r>
              <a:rPr lang="es-CO" sz="1800" dirty="0" smtClean="0"/>
              <a:t>No </a:t>
            </a:r>
            <a:r>
              <a:rPr lang="es-CO" sz="1800" dirty="0"/>
              <a:t>se  deben  aplicar enemas o rasurados rutinarios a  las gestantes en trabajo de parto.</a:t>
            </a:r>
          </a:p>
          <a:p>
            <a:pPr>
              <a:buFont typeface="Wingdings" panose="05000000000000000000" pitchFamily="2" charset="2"/>
              <a:buChar char="v"/>
            </a:pPr>
            <a:r>
              <a:rPr lang="es-CO" sz="1800" dirty="0"/>
              <a:t>Al alcanzar una estación de +2, la gestante debe trasladarse a la sala de partos.</a:t>
            </a:r>
          </a:p>
          <a:p>
            <a:pPr>
              <a:buFont typeface="Wingdings" panose="05000000000000000000" pitchFamily="2" charset="2"/>
              <a:buChar char="v"/>
            </a:pPr>
            <a:endParaRPr lang="es-CO" sz="1800" dirty="0"/>
          </a:p>
        </p:txBody>
      </p:sp>
    </p:spTree>
    <p:extLst>
      <p:ext uri="{BB962C8B-B14F-4D97-AF65-F5344CB8AC3E}">
        <p14:creationId xmlns:p14="http://schemas.microsoft.com/office/powerpoint/2010/main" val="1982264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405245"/>
            <a:ext cx="10515600" cy="5771718"/>
          </a:xfrm>
        </p:spPr>
        <p:txBody>
          <a:bodyPr/>
          <a:lstStyle/>
          <a:p>
            <a:pPr marL="0" indent="0" algn="ctr">
              <a:buNone/>
            </a:pPr>
            <a:r>
              <a:rPr lang="es-CO" b="1" i="1" dirty="0" smtClean="0"/>
              <a:t>ATENCIÓN DEL EXPULSIVO </a:t>
            </a:r>
          </a:p>
          <a:p>
            <a:pPr marL="0" indent="0" algn="just">
              <a:buNone/>
            </a:pPr>
            <a:r>
              <a:rPr lang="es-CO" dirty="0"/>
              <a:t>La segunda etapa del parto o periodo expulsivo es aquella que transcurre entre el momento en que se alcanza la dilatación completa y el momento en que se produce la expulsión fetal. A su vez se subdivide en dos fases:</a:t>
            </a:r>
          </a:p>
          <a:p>
            <a:pPr marL="0" indent="0" algn="just">
              <a:buNone/>
            </a:pPr>
            <a:r>
              <a:rPr lang="es-CO" dirty="0"/>
              <a:t>Periodo expulsivo pasivo: dilatación completa del cuello, antes o en ausencia de contracciones involuntarias de expulsivo</a:t>
            </a:r>
            <a:r>
              <a:rPr lang="es-CO" dirty="0" smtClean="0"/>
              <a:t>.</a:t>
            </a:r>
          </a:p>
          <a:p>
            <a:endParaRPr lang="es-CO" dirty="0"/>
          </a:p>
          <a:p>
            <a:pPr marL="0" indent="0">
              <a:buNone/>
            </a:pPr>
            <a:endParaRPr lang="es-CO" b="1" i="1" dirty="0" smtClean="0"/>
          </a:p>
          <a:p>
            <a:endParaRPr lang="es-CO" dirty="0"/>
          </a:p>
        </p:txBody>
      </p:sp>
      <p:pic>
        <p:nvPicPr>
          <p:cNvPr id="8194" name="Picture 2" descr="Episiotomía - A Woman's View | Healthcare for Women | Hickory, N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6808" y="2513348"/>
            <a:ext cx="3398330" cy="3205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3100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436418"/>
            <a:ext cx="10515600" cy="5740545"/>
          </a:xfrm>
        </p:spPr>
        <p:txBody>
          <a:bodyPr/>
          <a:lstStyle/>
          <a:p>
            <a:pPr marL="0" indent="0" algn="just">
              <a:buNone/>
            </a:pPr>
            <a:r>
              <a:rPr lang="es-CO" dirty="0"/>
              <a:t>Periodo expulsivo activo: cuando el feto es visible o existen contracciones de expulsivo en presencia de dilatación completa o pujos maternos espontáneos en presencia de dilatación completa</a:t>
            </a:r>
            <a:r>
              <a:rPr lang="es-CO" dirty="0" smtClean="0"/>
              <a:t>.</a:t>
            </a:r>
          </a:p>
          <a:p>
            <a:pPr marL="0" indent="0" algn="just">
              <a:buNone/>
            </a:pPr>
            <a:r>
              <a:rPr lang="es-CO" dirty="0" smtClean="0"/>
              <a:t>Es </a:t>
            </a:r>
            <a:r>
              <a:rPr lang="es-CO" dirty="0" smtClean="0"/>
              <a:t>importancia </a:t>
            </a:r>
            <a:r>
              <a:rPr lang="es-CO" dirty="0"/>
              <a:t>el contacto visual y verbal con la gestante para disminuir su ansiedad, así como la vigilancia estrecha de la </a:t>
            </a:r>
            <a:r>
              <a:rPr lang="es-CO" dirty="0" smtClean="0"/>
              <a:t>fetocardia .</a:t>
            </a:r>
            <a:endParaRPr lang="es-CO" dirty="0" smtClean="0"/>
          </a:p>
          <a:p>
            <a:pPr marL="0" indent="0" algn="just">
              <a:buNone/>
            </a:pPr>
            <a:r>
              <a:rPr lang="es-CO" dirty="0" smtClean="0"/>
              <a:t>Inicialmente</a:t>
            </a:r>
            <a:r>
              <a:rPr lang="es-CO" dirty="0"/>
              <a:t>, es preciso evaluar el estado de las membranas, si se encuentran íntegras, se procede a la amniotomía y al examen del líquido amniótico</a:t>
            </a:r>
          </a:p>
        </p:txBody>
      </p:sp>
      <p:pic>
        <p:nvPicPr>
          <p:cNvPr id="9218" name="Picture 2" descr="Médico examinando a una mujer embarazada durante el parto mientras el  hombre sostiene su mano en el quirófano — profesional, Fertilidad humana -  Stock Photo | #2253152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5686" y="2984070"/>
            <a:ext cx="3549159" cy="2364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9766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914400" y="394855"/>
            <a:ext cx="10439400" cy="5782108"/>
          </a:xfrm>
        </p:spPr>
        <p:txBody>
          <a:bodyPr/>
          <a:lstStyle/>
          <a:p>
            <a:pPr algn="just"/>
            <a:r>
              <a:rPr lang="es-CO" dirty="0"/>
              <a:t>El pujo voluntario sólo debe estimularse durante el expulsivo y en el momento de las contracciones. Durante  este periodo, debe permitirse que las mujeres adopten la posición  que les sea más cómoda. </a:t>
            </a:r>
          </a:p>
          <a:p>
            <a:pPr algn="just"/>
            <a:r>
              <a:rPr lang="es-CO" b="1" dirty="0" smtClean="0"/>
              <a:t>No </a:t>
            </a:r>
            <a:r>
              <a:rPr lang="es-CO" b="1" dirty="0"/>
              <a:t>se debe realizar de forma rutinaria</a:t>
            </a:r>
            <a:r>
              <a:rPr lang="es-CO" dirty="0"/>
              <a:t> presión fúndica para acelerar el expulsivo </a:t>
            </a:r>
            <a:r>
              <a:rPr lang="es-CO" dirty="0" smtClean="0"/>
              <a:t>(</a:t>
            </a:r>
            <a:r>
              <a:rPr lang="es-CO" sz="1800" b="1" dirty="0" smtClean="0"/>
              <a:t>MANIOBRA DE KRISTELLER</a:t>
            </a:r>
            <a:r>
              <a:rPr lang="es-CO" dirty="0" smtClean="0"/>
              <a:t>). </a:t>
            </a:r>
          </a:p>
          <a:p>
            <a:pPr algn="just"/>
            <a:r>
              <a:rPr lang="es-CO" dirty="0" smtClean="0"/>
              <a:t>Del </a:t>
            </a:r>
            <a:r>
              <a:rPr lang="es-CO" dirty="0"/>
              <a:t>mismo modo, la episiotomía no está indicada de forma rutinaria. </a:t>
            </a:r>
          </a:p>
          <a:p>
            <a:pPr algn="just"/>
            <a:r>
              <a:rPr lang="es-CO" dirty="0" smtClean="0"/>
              <a:t>Una </a:t>
            </a:r>
            <a:r>
              <a:rPr lang="es-CO" dirty="0"/>
              <a:t>vez se da el nacimiento, se debe permitir inmediatamente el contacto piel a piel de la madre con el recién nacido</a:t>
            </a:r>
          </a:p>
        </p:txBody>
      </p:sp>
      <p:pic>
        <p:nvPicPr>
          <p:cNvPr id="10242" name="Picture 2" descr="Malas praxis en la atención al parto durante la crisis del COVID-19, 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6102" y="3558781"/>
            <a:ext cx="5123764" cy="230169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ector recto 3"/>
          <p:cNvCxnSpPr/>
          <p:nvPr/>
        </p:nvCxnSpPr>
        <p:spPr>
          <a:xfrm>
            <a:off x="5372100" y="4426527"/>
            <a:ext cx="1371600" cy="602673"/>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6" name="Conector recto 5"/>
          <p:cNvCxnSpPr/>
          <p:nvPr/>
        </p:nvCxnSpPr>
        <p:spPr>
          <a:xfrm flipH="1">
            <a:off x="5590309" y="4110036"/>
            <a:ext cx="768927" cy="1158155"/>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127220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498764"/>
            <a:ext cx="10515600" cy="5678199"/>
          </a:xfrm>
        </p:spPr>
        <p:txBody>
          <a:bodyPr/>
          <a:lstStyle/>
          <a:p>
            <a:pPr marL="0" indent="0">
              <a:buNone/>
            </a:pPr>
            <a:endParaRPr lang="es-CO" b="1" i="1" dirty="0" smtClean="0"/>
          </a:p>
          <a:p>
            <a:pPr marL="0" indent="0">
              <a:buNone/>
            </a:pPr>
            <a:r>
              <a:rPr lang="es-CO" b="1" i="1" dirty="0" smtClean="0"/>
              <a:t>PINZAMIENTO </a:t>
            </a:r>
            <a:r>
              <a:rPr lang="es-CO" b="1" i="1" dirty="0" smtClean="0"/>
              <a:t>TARDÍO DEL CORDÓN UMBILICAL</a:t>
            </a:r>
          </a:p>
          <a:p>
            <a:pPr marL="0" indent="0" algn="just">
              <a:buNone/>
            </a:pPr>
            <a:r>
              <a:rPr lang="es-CO" dirty="0"/>
              <a:t>siguientes </a:t>
            </a:r>
            <a:r>
              <a:rPr lang="es-CO" dirty="0" smtClean="0"/>
              <a:t>criterios</a:t>
            </a:r>
          </a:p>
          <a:p>
            <a:pPr algn="just"/>
            <a:endParaRPr lang="es-ES" dirty="0" smtClean="0"/>
          </a:p>
          <a:p>
            <a:pPr lvl="1" algn="just"/>
            <a:r>
              <a:rPr lang="es-CO" dirty="0" smtClean="0"/>
              <a:t>Interrupción </a:t>
            </a:r>
            <a:r>
              <a:rPr lang="es-CO" dirty="0"/>
              <a:t>del latido del cordón umbilical</a:t>
            </a:r>
            <a:r>
              <a:rPr lang="es-CO" dirty="0" smtClean="0"/>
              <a:t>.</a:t>
            </a:r>
          </a:p>
          <a:p>
            <a:pPr lvl="1" algn="just"/>
            <a:r>
              <a:rPr lang="es-CO" dirty="0" smtClean="0"/>
              <a:t>Disminución </a:t>
            </a:r>
            <a:r>
              <a:rPr lang="es-CO" dirty="0"/>
              <a:t>de la ingurgitación de la vena umbilical</a:t>
            </a:r>
            <a:r>
              <a:rPr lang="es-CO" dirty="0" smtClean="0"/>
              <a:t>.</a:t>
            </a:r>
          </a:p>
          <a:p>
            <a:pPr lvl="1" algn="just"/>
            <a:r>
              <a:rPr lang="es-CO" dirty="0" smtClean="0"/>
              <a:t>Satisfactoria </a:t>
            </a:r>
            <a:r>
              <a:rPr lang="es-CO" dirty="0"/>
              <a:t>perfusión de la piel del recién nacido</a:t>
            </a:r>
            <a:r>
              <a:rPr lang="es-CO" dirty="0" smtClean="0"/>
              <a:t>.</a:t>
            </a:r>
          </a:p>
          <a:p>
            <a:pPr lvl="1" algn="just"/>
            <a:r>
              <a:rPr lang="es-CO" dirty="0" smtClean="0"/>
              <a:t>Realizarlo </a:t>
            </a:r>
            <a:r>
              <a:rPr lang="es-CO" dirty="0"/>
              <a:t>entre 2 y 3 minutos después del nacimiento.</a:t>
            </a:r>
          </a:p>
          <a:p>
            <a:pPr marL="0" indent="0">
              <a:buNone/>
            </a:pPr>
            <a:endParaRPr lang="es-CO" b="1" i="1" dirty="0"/>
          </a:p>
        </p:txBody>
      </p:sp>
      <p:pic>
        <p:nvPicPr>
          <p:cNvPr id="11266" name="Picture 2" descr="Qué es una circular umbilic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8716" y="1147367"/>
            <a:ext cx="3485888" cy="3608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6861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426027"/>
            <a:ext cx="10515600" cy="5750936"/>
          </a:xfrm>
        </p:spPr>
        <p:txBody>
          <a:bodyPr/>
          <a:lstStyle/>
          <a:p>
            <a:r>
              <a:rPr lang="es-CO" b="1" i="1" dirty="0" smtClean="0"/>
              <a:t>INDICACIONES PARA PINZAMIENTO INMEDIATO:</a:t>
            </a:r>
          </a:p>
          <a:p>
            <a:pPr marL="201168" lvl="1" indent="0">
              <a:buNone/>
            </a:pPr>
            <a:endParaRPr lang="es-ES" dirty="0"/>
          </a:p>
          <a:p>
            <a:pPr marL="201168" lvl="1" indent="0">
              <a:buNone/>
            </a:pPr>
            <a:endParaRPr lang="es-CO" dirty="0"/>
          </a:p>
          <a:p>
            <a:pPr lvl="1"/>
            <a:r>
              <a:rPr lang="es-CO" dirty="0" smtClean="0"/>
              <a:t>Desprendimiento </a:t>
            </a:r>
            <a:r>
              <a:rPr lang="es-CO" dirty="0"/>
              <a:t>de placenta</a:t>
            </a:r>
            <a:r>
              <a:rPr lang="es-CO" dirty="0" smtClean="0"/>
              <a:t>.</a:t>
            </a:r>
          </a:p>
          <a:p>
            <a:pPr lvl="1"/>
            <a:r>
              <a:rPr lang="es-CO" dirty="0" smtClean="0"/>
              <a:t>Placenta </a:t>
            </a:r>
            <a:r>
              <a:rPr lang="es-CO" dirty="0"/>
              <a:t>previa</a:t>
            </a:r>
            <a:r>
              <a:rPr lang="es-CO" dirty="0" smtClean="0"/>
              <a:t>.</a:t>
            </a:r>
          </a:p>
          <a:p>
            <a:pPr lvl="1"/>
            <a:r>
              <a:rPr lang="es-CO" dirty="0" smtClean="0"/>
              <a:t>Ruptura </a:t>
            </a:r>
            <a:r>
              <a:rPr lang="es-CO" dirty="0"/>
              <a:t>uterina</a:t>
            </a:r>
            <a:r>
              <a:rPr lang="es-CO" dirty="0" smtClean="0"/>
              <a:t>.</a:t>
            </a:r>
          </a:p>
          <a:p>
            <a:pPr lvl="1"/>
            <a:r>
              <a:rPr lang="es-CO" dirty="0" smtClean="0"/>
              <a:t>Desgarro </a:t>
            </a:r>
            <a:r>
              <a:rPr lang="es-CO" dirty="0"/>
              <a:t>del cordón</a:t>
            </a:r>
            <a:r>
              <a:rPr lang="es-CO" dirty="0" smtClean="0"/>
              <a:t>.</a:t>
            </a:r>
          </a:p>
          <a:p>
            <a:pPr lvl="1"/>
            <a:r>
              <a:rPr lang="es-CO" dirty="0" smtClean="0"/>
              <a:t>Paro </a:t>
            </a:r>
            <a:r>
              <a:rPr lang="es-CO" dirty="0"/>
              <a:t>cardiaco materno</a:t>
            </a:r>
            <a:r>
              <a:rPr lang="es-CO" dirty="0" smtClean="0"/>
              <a:t>.</a:t>
            </a:r>
          </a:p>
          <a:p>
            <a:pPr lvl="1"/>
            <a:r>
              <a:rPr lang="es-CO" dirty="0" smtClean="0"/>
              <a:t>Los </a:t>
            </a:r>
            <a:r>
              <a:rPr lang="es-CO" dirty="0"/>
              <a:t>demás criterios recomendados en la </a:t>
            </a:r>
            <a:endParaRPr lang="es-CO" dirty="0" smtClean="0"/>
          </a:p>
          <a:p>
            <a:pPr marL="201168" lvl="1" indent="0">
              <a:buNone/>
            </a:pPr>
            <a:r>
              <a:rPr lang="es-CO" dirty="0" smtClean="0"/>
              <a:t>Guía </a:t>
            </a:r>
            <a:r>
              <a:rPr lang="es-CO" dirty="0"/>
              <a:t>de Práctica Clínica de Recién Nacidos vigente.</a:t>
            </a:r>
          </a:p>
          <a:p>
            <a:pPr marL="0" indent="0">
              <a:buNone/>
            </a:pPr>
            <a:endParaRPr lang="es-CO" dirty="0"/>
          </a:p>
        </p:txBody>
      </p:sp>
      <p:pic>
        <p:nvPicPr>
          <p:cNvPr id="12290" name="Picture 2" descr="Plan de parto: dejar latir el cordón umbilical - Instinto de Nid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5609" y="1740853"/>
            <a:ext cx="3954458" cy="3267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2962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199" y="412124"/>
            <a:ext cx="10945969" cy="5764839"/>
          </a:xfrm>
        </p:spPr>
        <p:txBody>
          <a:bodyPr>
            <a:normAutofit/>
          </a:bodyPr>
          <a:lstStyle/>
          <a:p>
            <a:pPr marL="0" indent="0" algn="ctr">
              <a:buNone/>
            </a:pPr>
            <a:r>
              <a:rPr lang="es-CO" b="1" i="1" dirty="0" smtClean="0"/>
              <a:t>ATENCIÓN DEL ALUMBRAMIENTO</a:t>
            </a:r>
          </a:p>
          <a:p>
            <a:pPr marL="0" indent="0" algn="just">
              <a:buNone/>
            </a:pPr>
            <a:r>
              <a:rPr lang="es-CO" dirty="0" smtClean="0"/>
              <a:t>En </a:t>
            </a:r>
            <a:r>
              <a:rPr lang="es-CO" dirty="0"/>
              <a:t>este periodo se debe realizar lo que se ha denominado como manejo activo del alumbramiento, que consiste en:</a:t>
            </a:r>
          </a:p>
          <a:p>
            <a:pPr algn="just"/>
            <a:r>
              <a:rPr lang="es-CO" dirty="0"/>
              <a:t>Dentro de un minuto del nacimiento se palpa el abdomen para descartar la presencia de otro feto y se administra un medicamento uterotónico: </a:t>
            </a:r>
            <a:endParaRPr lang="es-CO" dirty="0" smtClean="0"/>
          </a:p>
          <a:p>
            <a:pPr algn="just">
              <a:buFont typeface="Wingdings" panose="05000000000000000000" pitchFamily="2" charset="2"/>
              <a:buChar char="ü"/>
            </a:pPr>
            <a:r>
              <a:rPr lang="es-CO" dirty="0" smtClean="0"/>
              <a:t>Oxitocina </a:t>
            </a:r>
            <a:r>
              <a:rPr lang="es-CO" dirty="0"/>
              <a:t>5 UI o 10 </a:t>
            </a:r>
            <a:r>
              <a:rPr lang="es-CO" dirty="0" smtClean="0"/>
              <a:t>UI: intramuscular </a:t>
            </a:r>
            <a:r>
              <a:rPr lang="es-CO" dirty="0"/>
              <a:t>como medicamento de elección para profilaxis durante el alumbramiento en mujeres que tengan parto por vía vaginal.</a:t>
            </a:r>
            <a:r>
              <a:rPr lang="es-CO" dirty="0" smtClean="0"/>
              <a:t> </a:t>
            </a:r>
          </a:p>
          <a:p>
            <a:pPr algn="just">
              <a:buFont typeface="Wingdings" panose="05000000000000000000" pitchFamily="2" charset="2"/>
              <a:buChar char="ü"/>
            </a:pPr>
            <a:r>
              <a:rPr lang="es-CO" dirty="0" smtClean="0"/>
              <a:t>Cuando </a:t>
            </a:r>
            <a:r>
              <a:rPr lang="es-CO" dirty="0"/>
              <a:t>exista un acceso venoso permeable, puede administrarse oxitocina 5 UI o 10 UI en infusión lenta diluida en 10 ml de cristaloides en un tiempo no inferior a 3 </a:t>
            </a:r>
            <a:r>
              <a:rPr lang="es-CO" dirty="0" smtClean="0"/>
              <a:t>minutos.</a:t>
            </a:r>
          </a:p>
          <a:p>
            <a:pPr marL="0" indent="0">
              <a:buNone/>
            </a:pPr>
            <a:endParaRPr lang="es-CO" dirty="0"/>
          </a:p>
        </p:txBody>
      </p:sp>
      <p:pic>
        <p:nvPicPr>
          <p:cNvPr id="13314" name="Picture 2" descr="1.155 fotos e imágenes de Placenta - Getty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3961" y="3751556"/>
            <a:ext cx="3916592" cy="2338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2769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405245"/>
            <a:ext cx="10515600" cy="5771718"/>
          </a:xfrm>
        </p:spPr>
        <p:txBody>
          <a:bodyPr/>
          <a:lstStyle/>
          <a:p>
            <a:pPr lvl="0" algn="just"/>
            <a:r>
              <a:rPr lang="es-CO" dirty="0" smtClean="0"/>
              <a:t>Tracción </a:t>
            </a:r>
            <a:r>
              <a:rPr lang="es-CO" dirty="0"/>
              <a:t>controlada del cordón.</a:t>
            </a:r>
          </a:p>
          <a:p>
            <a:pPr lvl="0" algn="just"/>
            <a:r>
              <a:rPr lang="es-CO" dirty="0"/>
              <a:t>Pinzamiento una vez cesado el latido del cordón en recién nacidos sin riesgos.</a:t>
            </a:r>
          </a:p>
          <a:p>
            <a:pPr lvl="0" algn="just"/>
            <a:r>
              <a:rPr lang="es-CO" dirty="0"/>
              <a:t>Masaje uterino.</a:t>
            </a:r>
          </a:p>
          <a:p>
            <a:pPr marL="0" indent="0">
              <a:buNone/>
            </a:pPr>
            <a:endParaRPr lang="es-CO" dirty="0" smtClean="0"/>
          </a:p>
          <a:p>
            <a:pPr marL="0" indent="0">
              <a:buNone/>
            </a:pPr>
            <a:endParaRPr lang="es-CO" dirty="0"/>
          </a:p>
        </p:txBody>
      </p:sp>
      <p:pic>
        <p:nvPicPr>
          <p:cNvPr id="14338" name="Picture 2" descr="Útero, placenta, cordón umbilical y el niño Fotografía de stock - Alam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82186" y="2304194"/>
            <a:ext cx="4685122" cy="3794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6555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446809"/>
            <a:ext cx="10515600" cy="5730154"/>
          </a:xfrm>
        </p:spPr>
        <p:txBody>
          <a:bodyPr/>
          <a:lstStyle/>
          <a:p>
            <a:pPr algn="just">
              <a:buFont typeface="Wingdings" panose="05000000000000000000" pitchFamily="2" charset="2"/>
              <a:buChar char="§"/>
            </a:pPr>
            <a:r>
              <a:rPr lang="es-CO" dirty="0" smtClean="0"/>
              <a:t> Al </a:t>
            </a:r>
            <a:r>
              <a:rPr lang="es-CO" dirty="0"/>
              <a:t>visualizar la placenta, se toma con las dos manos, se inicia un movimiento de rotación para enrollar las membranas y favorecer su expulsión </a:t>
            </a:r>
            <a:r>
              <a:rPr lang="es-CO" dirty="0" smtClean="0"/>
              <a:t>completa:</a:t>
            </a:r>
          </a:p>
          <a:p>
            <a:pPr marL="292608" lvl="1" indent="0" algn="just">
              <a:buNone/>
            </a:pPr>
            <a:r>
              <a:rPr lang="es-CO" dirty="0"/>
              <a:t>cara materna (observar su integridad) </a:t>
            </a:r>
            <a:endParaRPr lang="es-CO" dirty="0" smtClean="0"/>
          </a:p>
          <a:p>
            <a:pPr marL="292608" lvl="1" indent="0" algn="just">
              <a:buNone/>
            </a:pPr>
            <a:r>
              <a:rPr lang="es-CO" dirty="0" smtClean="0"/>
              <a:t>como </a:t>
            </a:r>
            <a:r>
              <a:rPr lang="es-CO" dirty="0"/>
              <a:t>por su cara fetal (presencia de infartos, quistes, </a:t>
            </a:r>
            <a:r>
              <a:rPr lang="es-CO" dirty="0" err="1" smtClean="0"/>
              <a:t>etc</a:t>
            </a:r>
            <a:r>
              <a:rPr lang="es-CO" dirty="0" smtClean="0"/>
              <a:t>)</a:t>
            </a:r>
          </a:p>
          <a:p>
            <a:pPr algn="just">
              <a:buFont typeface="Wingdings" panose="05000000000000000000" pitchFamily="2" charset="2"/>
              <a:buChar char="§"/>
            </a:pPr>
            <a:r>
              <a:rPr lang="es-CO" dirty="0" smtClean="0"/>
              <a:t> Verificar </a:t>
            </a:r>
            <a:r>
              <a:rPr lang="es-CO" dirty="0"/>
              <a:t>la integridad de las </a:t>
            </a:r>
            <a:r>
              <a:rPr lang="es-CO" dirty="0" smtClean="0"/>
              <a:t>membrana </a:t>
            </a:r>
            <a:endParaRPr lang="es-CO" dirty="0"/>
          </a:p>
          <a:p>
            <a:pPr algn="just">
              <a:buFont typeface="Wingdings" panose="05000000000000000000" pitchFamily="2" charset="2"/>
              <a:buChar char="§"/>
            </a:pPr>
            <a:r>
              <a:rPr lang="es-CO" dirty="0" smtClean="0"/>
              <a:t> Aspecto </a:t>
            </a:r>
            <a:r>
              <a:rPr lang="es-CO" dirty="0"/>
              <a:t>del cordón umbilical, su inserción y el número de vasos (lo normal, dos arterias y una vena). </a:t>
            </a:r>
            <a:endParaRPr lang="es-CO" dirty="0" smtClean="0"/>
          </a:p>
          <a:p>
            <a:pPr algn="just">
              <a:buFont typeface="Wingdings" panose="05000000000000000000" pitchFamily="2" charset="2"/>
              <a:buChar char="§"/>
            </a:pPr>
            <a:r>
              <a:rPr lang="es-CO" dirty="0" smtClean="0"/>
              <a:t> Ante </a:t>
            </a:r>
            <a:r>
              <a:rPr lang="es-CO" dirty="0"/>
              <a:t>la duda de que haya alumbramiento incompleto, debe procederse a la revisión uterina y extracción manual de los restos retenidos</a:t>
            </a:r>
            <a:r>
              <a:rPr lang="es-CO" dirty="0" smtClean="0"/>
              <a:t>.</a:t>
            </a:r>
          </a:p>
          <a:p>
            <a:pPr algn="just">
              <a:buFont typeface="Wingdings" panose="05000000000000000000" pitchFamily="2" charset="2"/>
              <a:buChar char="§"/>
            </a:pPr>
            <a:r>
              <a:rPr lang="es-CO" dirty="0" smtClean="0"/>
              <a:t> Registrar </a:t>
            </a:r>
            <a:r>
              <a:rPr lang="es-CO" dirty="0" smtClean="0"/>
              <a:t>en historia clínica el tipo y  características de la placenta </a:t>
            </a:r>
            <a:endParaRPr lang="es-CO" dirty="0"/>
          </a:p>
          <a:p>
            <a:pPr marL="0" indent="0">
              <a:buNone/>
            </a:pPr>
            <a:endParaRPr lang="es-CO" dirty="0"/>
          </a:p>
        </p:txBody>
      </p:sp>
      <p:pic>
        <p:nvPicPr>
          <p:cNvPr id="15362" name="Picture 2" descr="Placenta humana - EcuR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3009" y="3311886"/>
            <a:ext cx="2729027" cy="2705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5437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301336"/>
            <a:ext cx="10515600" cy="5875627"/>
          </a:xfrm>
        </p:spPr>
        <p:txBody>
          <a:bodyPr/>
          <a:lstStyle/>
          <a:p>
            <a:pPr marL="0" indent="0">
              <a:buNone/>
            </a:pPr>
            <a:r>
              <a:rPr lang="es-CO" dirty="0"/>
              <a:t>Después del </a:t>
            </a:r>
            <a:r>
              <a:rPr lang="es-CO" dirty="0" smtClean="0"/>
              <a:t>alumbramiento:</a:t>
            </a:r>
          </a:p>
          <a:p>
            <a:pPr marL="0" indent="0">
              <a:buNone/>
            </a:pPr>
            <a:endParaRPr lang="es-CO" dirty="0" smtClean="0"/>
          </a:p>
          <a:p>
            <a:r>
              <a:rPr lang="es-CO" dirty="0" smtClean="0"/>
              <a:t>Continuar </a:t>
            </a:r>
            <a:r>
              <a:rPr lang="es-CO" dirty="0" smtClean="0"/>
              <a:t>infusión </a:t>
            </a:r>
            <a:r>
              <a:rPr lang="es-CO" dirty="0"/>
              <a:t>I.V. </a:t>
            </a:r>
            <a:r>
              <a:rPr lang="es-CO" dirty="0" smtClean="0"/>
              <a:t>de 30 unidades </a:t>
            </a:r>
            <a:r>
              <a:rPr lang="es-CO" dirty="0"/>
              <a:t>de oxitocina diluidas en </a:t>
            </a:r>
            <a:r>
              <a:rPr lang="es-CO" dirty="0" smtClean="0"/>
              <a:t>500cc  </a:t>
            </a:r>
            <a:r>
              <a:rPr lang="es-CO" dirty="0" err="1" smtClean="0"/>
              <a:t>ó</a:t>
            </a:r>
            <a:r>
              <a:rPr lang="es-CO" dirty="0" smtClean="0"/>
              <a:t>  </a:t>
            </a:r>
            <a:r>
              <a:rPr lang="es-CO" dirty="0"/>
              <a:t>de cristaloides para prevenir la hemorragia posparto por atonía </a:t>
            </a:r>
            <a:r>
              <a:rPr lang="es-CO" dirty="0" smtClean="0"/>
              <a:t>uterina</a:t>
            </a:r>
            <a:r>
              <a:rPr lang="es-CO" dirty="0"/>
              <a:t> </a:t>
            </a:r>
            <a:r>
              <a:rPr lang="es-CO" dirty="0" smtClean="0"/>
              <a:t>para 4 </a:t>
            </a:r>
            <a:r>
              <a:rPr lang="es-CO" dirty="0" err="1" smtClean="0"/>
              <a:t>hrs</a:t>
            </a:r>
            <a:endParaRPr lang="es-CO" dirty="0" smtClean="0"/>
          </a:p>
          <a:p>
            <a:r>
              <a:rPr lang="es-CO" dirty="0" smtClean="0"/>
              <a:t>Se </a:t>
            </a:r>
            <a:r>
              <a:rPr lang="es-CO" dirty="0"/>
              <a:t>considera normal una pérdida de 500 cc de sangre luego del parto vaginal normal. </a:t>
            </a:r>
          </a:p>
        </p:txBody>
      </p:sp>
      <p:pic>
        <p:nvPicPr>
          <p:cNvPr id="16386" name="Picture 2" descr="Especialización en Asistencia y Cuidado de la Mujer en el Parto para  Matron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5942" y="2722418"/>
            <a:ext cx="5824084" cy="3185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5852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90945" y="193182"/>
            <a:ext cx="11720946" cy="6456999"/>
          </a:xfrm>
        </p:spPr>
        <p:txBody>
          <a:bodyPr>
            <a:normAutofit fontScale="85000" lnSpcReduction="20000"/>
          </a:bodyPr>
          <a:lstStyle/>
          <a:p>
            <a:pPr marL="0" indent="0">
              <a:buNone/>
            </a:pPr>
            <a:r>
              <a:rPr lang="es-CO" b="1" dirty="0" smtClean="0"/>
              <a:t>PUERPERIO INMEDIATO</a:t>
            </a:r>
          </a:p>
          <a:p>
            <a:pPr marL="0" indent="0" algn="just">
              <a:buNone/>
            </a:pPr>
            <a:r>
              <a:rPr lang="es-CO" dirty="0" smtClean="0"/>
              <a:t>Comprende las </a:t>
            </a:r>
            <a:r>
              <a:rPr lang="es-CO" dirty="0" smtClean="0"/>
              <a:t>Dos </a:t>
            </a:r>
            <a:r>
              <a:rPr lang="es-CO" dirty="0"/>
              <a:t>primeras horas post parto. Durante éste, se producen la mayoría de hemorragias, por lo cual es preciso vigilar la hemostasia uterina, teniendo en cuenta los siguientes </a:t>
            </a:r>
            <a:r>
              <a:rPr lang="es-CO" dirty="0" smtClean="0"/>
              <a:t>aspectos:  </a:t>
            </a:r>
            <a:endParaRPr lang="es-CO" dirty="0" smtClean="0"/>
          </a:p>
          <a:p>
            <a:pPr algn="just">
              <a:buFont typeface="Wingdings" panose="05000000000000000000" pitchFamily="2" charset="2"/>
              <a:buChar char="Ø"/>
            </a:pPr>
            <a:r>
              <a:rPr lang="es-CO" dirty="0" smtClean="0"/>
              <a:t>Signos </a:t>
            </a:r>
            <a:r>
              <a:rPr lang="es-CO" dirty="0"/>
              <a:t>vitales </a:t>
            </a:r>
            <a:r>
              <a:rPr lang="es-CO" dirty="0" smtClean="0"/>
              <a:t>maternos</a:t>
            </a:r>
          </a:p>
          <a:p>
            <a:pPr algn="just">
              <a:buFont typeface="Wingdings" panose="05000000000000000000" pitchFamily="2" charset="2"/>
              <a:buChar char="Ø"/>
            </a:pPr>
            <a:r>
              <a:rPr lang="es-CO" dirty="0" smtClean="0"/>
              <a:t>Globo </a:t>
            </a:r>
            <a:r>
              <a:rPr lang="es-CO" dirty="0"/>
              <a:t>de </a:t>
            </a:r>
            <a:r>
              <a:rPr lang="es-CO" dirty="0" smtClean="0"/>
              <a:t>seguridad</a:t>
            </a:r>
          </a:p>
          <a:p>
            <a:pPr algn="just">
              <a:buFont typeface="Wingdings" panose="05000000000000000000" pitchFamily="2" charset="2"/>
              <a:buChar char="Ø"/>
            </a:pPr>
            <a:r>
              <a:rPr lang="es-CO" dirty="0" smtClean="0"/>
              <a:t>Sangrado genital</a:t>
            </a:r>
          </a:p>
          <a:p>
            <a:pPr algn="just">
              <a:buFont typeface="Wingdings" panose="05000000000000000000" pitchFamily="2" charset="2"/>
              <a:buChar char="Ø"/>
            </a:pPr>
            <a:r>
              <a:rPr lang="es-CO" dirty="0" smtClean="0"/>
              <a:t>Revisar </a:t>
            </a:r>
            <a:r>
              <a:rPr lang="es-CO" dirty="0"/>
              <a:t>las suturas </a:t>
            </a:r>
            <a:r>
              <a:rPr lang="es-CO" dirty="0" err="1"/>
              <a:t>vulvares</a:t>
            </a:r>
            <a:r>
              <a:rPr lang="es-CO" dirty="0"/>
              <a:t> o el sitio de la episiotomía para descartar la formación de </a:t>
            </a:r>
            <a:r>
              <a:rPr lang="es-CO" dirty="0" smtClean="0"/>
              <a:t>hematomas</a:t>
            </a:r>
            <a:r>
              <a:rPr lang="es-CO" dirty="0" smtClean="0"/>
              <a:t>,  </a:t>
            </a:r>
            <a:r>
              <a:rPr lang="es-CO" dirty="0" smtClean="0"/>
              <a:t>realizar </a:t>
            </a:r>
            <a:r>
              <a:rPr lang="es-CO" dirty="0" smtClean="0"/>
              <a:t>registro en </a:t>
            </a:r>
            <a:r>
              <a:rPr lang="es-CO" dirty="0"/>
              <a:t>H</a:t>
            </a:r>
            <a:r>
              <a:rPr lang="es-CO" dirty="0" smtClean="0"/>
              <a:t>C.</a:t>
            </a:r>
            <a:endParaRPr lang="es-CO" dirty="0"/>
          </a:p>
          <a:p>
            <a:pPr marL="0" indent="0" algn="just">
              <a:buNone/>
            </a:pPr>
            <a:r>
              <a:rPr lang="es-CO" dirty="0"/>
              <a:t>Si no se producen alteraciones en este período, la madre debe </a:t>
            </a:r>
            <a:r>
              <a:rPr lang="es-CO" dirty="0" smtClean="0"/>
              <a:t> trasladarse </a:t>
            </a:r>
            <a:r>
              <a:rPr lang="es-CO" dirty="0"/>
              <a:t>al sector de alojamiento conjunto y allí se le instruirá y apoyará sobre la lactancia materna a libre demanda, vacunación, </a:t>
            </a:r>
            <a:r>
              <a:rPr lang="es-CO" dirty="0" smtClean="0"/>
              <a:t>planificación familiar, puericultura</a:t>
            </a:r>
            <a:r>
              <a:rPr lang="es-CO" dirty="0"/>
              <a:t>, signos de alarma, consulta de puerperio y demás temática pertinente</a:t>
            </a:r>
            <a:r>
              <a:rPr lang="es-CO" dirty="0" smtClean="0"/>
              <a:t>.</a:t>
            </a:r>
          </a:p>
          <a:p>
            <a:pPr marL="0" indent="0">
              <a:buNone/>
            </a:pPr>
            <a:r>
              <a:rPr lang="es-CO" dirty="0" smtClean="0"/>
              <a:t>Se aplicara escala de alerta obstétrica por parte de enfermería en el </a:t>
            </a:r>
            <a:r>
              <a:rPr lang="es-CO" dirty="0" smtClean="0"/>
              <a:t>puerperio durante 2 horas </a:t>
            </a:r>
            <a:endParaRPr lang="es-CO" dirty="0"/>
          </a:p>
          <a:p>
            <a:pPr marL="0" indent="0">
              <a:buNone/>
            </a:pPr>
            <a:r>
              <a:rPr lang="es-CO" b="1" dirty="0" smtClean="0"/>
              <a:t>PUERPERIO MEDIATO</a:t>
            </a:r>
          </a:p>
          <a:p>
            <a:pPr marL="0" indent="0">
              <a:buNone/>
            </a:pPr>
            <a:r>
              <a:rPr lang="es-CO" dirty="0" smtClean="0"/>
              <a:t>Esta </a:t>
            </a:r>
            <a:r>
              <a:rPr lang="es-CO" dirty="0"/>
              <a:t>etapa comprende desde las primeras dos hasta las 48 horas post parto</a:t>
            </a:r>
            <a:r>
              <a:rPr lang="es-CO" dirty="0" smtClean="0"/>
              <a:t>.</a:t>
            </a:r>
            <a:endParaRPr lang="es-CO" dirty="0" smtClean="0"/>
          </a:p>
          <a:p>
            <a:pPr>
              <a:buFont typeface="Arial" panose="020B0604020202020204" pitchFamily="34" charset="0"/>
              <a:buChar char="•"/>
            </a:pPr>
            <a:r>
              <a:rPr lang="es-CO" dirty="0"/>
              <a:t>Vigilar y controlar la involución uterina y el aspecto de los loquios. </a:t>
            </a:r>
          </a:p>
          <a:p>
            <a:pPr>
              <a:buFont typeface="Arial" panose="020B0604020202020204" pitchFamily="34" charset="0"/>
              <a:buChar char="•"/>
            </a:pPr>
            <a:r>
              <a:rPr lang="es-CO" dirty="0"/>
              <a:t>Detectar tempranamente las complicaciones </a:t>
            </a:r>
            <a:r>
              <a:rPr lang="es-CO" dirty="0" smtClean="0"/>
              <a:t> (hemorragia </a:t>
            </a:r>
            <a:r>
              <a:rPr lang="es-CO" dirty="0"/>
              <a:t>e infección puerperal, </a:t>
            </a:r>
            <a:r>
              <a:rPr lang="es-CO" dirty="0" smtClean="0"/>
              <a:t>taquicardia</a:t>
            </a:r>
            <a:r>
              <a:rPr lang="es-CO" dirty="0"/>
              <a:t>, fiebre, taquipnea, subinvolución uterina, hipersensibilidad a la palpación uterina y loquios fétidos</a:t>
            </a:r>
            <a:r>
              <a:rPr lang="es-CO" dirty="0" smtClean="0"/>
              <a:t>.)</a:t>
            </a:r>
            <a:endParaRPr lang="es-CO" dirty="0"/>
          </a:p>
          <a:p>
            <a:pPr>
              <a:buFont typeface="Arial" panose="020B0604020202020204" pitchFamily="34" charset="0"/>
              <a:buChar char="•"/>
            </a:pPr>
            <a:r>
              <a:rPr lang="es-MX" dirty="0"/>
              <a:t>Deambulación temprana. </a:t>
            </a:r>
            <a:r>
              <a:rPr lang="es-MX" dirty="0" smtClean="0"/>
              <a:t>Micción</a:t>
            </a:r>
            <a:r>
              <a:rPr lang="es-MX" dirty="0" smtClean="0"/>
              <a:t> espontanea </a:t>
            </a:r>
            <a:endParaRPr lang="es-MX" dirty="0"/>
          </a:p>
          <a:p>
            <a:pPr>
              <a:buFont typeface="Arial" panose="020B0604020202020204" pitchFamily="34" charset="0"/>
              <a:buChar char="•"/>
            </a:pPr>
            <a:r>
              <a:rPr lang="es-CO" dirty="0"/>
              <a:t>Alimentación adecuada a la madre. </a:t>
            </a:r>
          </a:p>
          <a:p>
            <a:pPr marL="0" indent="0">
              <a:buNone/>
            </a:pPr>
            <a:r>
              <a:rPr lang="es-CO" dirty="0" smtClean="0"/>
              <a:t>Se realizara nota de </a:t>
            </a:r>
            <a:r>
              <a:rPr lang="es-CO" dirty="0" smtClean="0"/>
              <a:t>puerperio </a:t>
            </a:r>
            <a:r>
              <a:rPr lang="es-CO" dirty="0" smtClean="0"/>
              <a:t>a las 6hrs  y 12 </a:t>
            </a:r>
            <a:r>
              <a:rPr lang="es-CO" dirty="0" err="1" smtClean="0"/>
              <a:t>hrs</a:t>
            </a:r>
            <a:r>
              <a:rPr lang="es-CO" dirty="0" smtClean="0"/>
              <a:t> pos parto pos </a:t>
            </a:r>
            <a:r>
              <a:rPr lang="es-CO" dirty="0" smtClean="0"/>
              <a:t>cesárea </a:t>
            </a:r>
            <a:endParaRPr lang="es-CO" dirty="0" smtClean="0"/>
          </a:p>
        </p:txBody>
      </p:sp>
    </p:spTree>
    <p:extLst>
      <p:ext uri="{BB962C8B-B14F-4D97-AF65-F5344CB8AC3E}">
        <p14:creationId xmlns:p14="http://schemas.microsoft.com/office/powerpoint/2010/main" val="796612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53792" y="373487"/>
            <a:ext cx="10601888" cy="5495607"/>
          </a:xfrm>
        </p:spPr>
        <p:txBody>
          <a:bodyPr/>
          <a:lstStyle/>
          <a:p>
            <a:endParaRPr lang="es-MX" dirty="0"/>
          </a:p>
          <a:p>
            <a:pPr marL="0" indent="0">
              <a:buNone/>
            </a:pPr>
            <a:r>
              <a:rPr lang="es-CO" b="1" dirty="0"/>
              <a:t>PUERPERIO MEDIATO</a:t>
            </a:r>
          </a:p>
          <a:p>
            <a:pPr marL="0" indent="0">
              <a:buNone/>
            </a:pPr>
            <a:r>
              <a:rPr lang="es-CO" dirty="0"/>
              <a:t>Esta etapa comprende desde las primeras dos hasta las 48 horas post parto.</a:t>
            </a:r>
          </a:p>
          <a:p>
            <a:pPr>
              <a:buFont typeface="Arial" panose="020B0604020202020204" pitchFamily="34" charset="0"/>
              <a:buChar char="•"/>
            </a:pPr>
            <a:r>
              <a:rPr lang="es-CO" dirty="0"/>
              <a:t>Vigilar y controlar la involución uterina y el aspecto de los loquios. </a:t>
            </a:r>
          </a:p>
          <a:p>
            <a:pPr>
              <a:buFont typeface="Arial" panose="020B0604020202020204" pitchFamily="34" charset="0"/>
              <a:buChar char="•"/>
            </a:pPr>
            <a:r>
              <a:rPr lang="es-CO" dirty="0"/>
              <a:t>Detectar tempranamente las complicaciones  (hemorragia e infección puerperal, taquicardia, fiebre, taquipnea, subinvolución uterina, hipersensibilidad a la palpación uterina y loquios fétidos.)</a:t>
            </a:r>
          </a:p>
          <a:p>
            <a:pPr>
              <a:buFont typeface="Arial" panose="020B0604020202020204" pitchFamily="34" charset="0"/>
              <a:buChar char="•"/>
            </a:pPr>
            <a:r>
              <a:rPr lang="es-MX" dirty="0"/>
              <a:t>Deambulación temprana. Micción espontanea </a:t>
            </a:r>
          </a:p>
          <a:p>
            <a:pPr>
              <a:buFont typeface="Arial" panose="020B0604020202020204" pitchFamily="34" charset="0"/>
              <a:buChar char="•"/>
            </a:pPr>
            <a:r>
              <a:rPr lang="es-CO" dirty="0"/>
              <a:t>Alimentación adecuada a la madre. </a:t>
            </a:r>
          </a:p>
          <a:p>
            <a:pPr marL="0" indent="0">
              <a:buNone/>
            </a:pPr>
            <a:r>
              <a:rPr lang="es-CO" dirty="0"/>
              <a:t>Se realizara nota de puerperio a las 6hrs  y 12 </a:t>
            </a:r>
            <a:r>
              <a:rPr lang="es-CO" dirty="0" err="1"/>
              <a:t>hrs</a:t>
            </a:r>
            <a:r>
              <a:rPr lang="es-CO" dirty="0"/>
              <a:t> pos parto pos cesárea </a:t>
            </a:r>
            <a:endParaRPr lang="es-CO" dirty="0" smtClean="0"/>
          </a:p>
          <a:p>
            <a:pPr marL="0" indent="0">
              <a:buNone/>
            </a:pPr>
            <a:r>
              <a:rPr lang="es-CO" dirty="0" smtClean="0"/>
              <a:t>El </a:t>
            </a:r>
            <a:r>
              <a:rPr lang="es-CO" dirty="0"/>
              <a:t>alta hospitalaria se debe dar a las </a:t>
            </a:r>
            <a:r>
              <a:rPr lang="es-CO" sz="2400" b="1" dirty="0"/>
              <a:t>24 horas </a:t>
            </a:r>
            <a:r>
              <a:rPr lang="es-CO" dirty="0"/>
              <a:t>de un parto vaginal y de </a:t>
            </a:r>
            <a:r>
              <a:rPr lang="es-CO" sz="2400" b="1" dirty="0"/>
              <a:t>48 después </a:t>
            </a:r>
            <a:r>
              <a:rPr lang="es-CO" dirty="0"/>
              <a:t>de una cesárea como mínimo.</a:t>
            </a:r>
          </a:p>
          <a:p>
            <a:pPr>
              <a:buFont typeface="Arial" panose="020B0604020202020204" pitchFamily="34" charset="0"/>
              <a:buChar char="•"/>
            </a:pPr>
            <a:endParaRPr lang="es-CO" dirty="0"/>
          </a:p>
        </p:txBody>
      </p:sp>
    </p:spTree>
    <p:extLst>
      <p:ext uri="{BB962C8B-B14F-4D97-AF65-F5344CB8AC3E}">
        <p14:creationId xmlns:p14="http://schemas.microsoft.com/office/powerpoint/2010/main" val="12358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pPr algn="ctr"/>
            <a:r>
              <a:rPr lang="es-CO" b="1" dirty="0" smtClean="0"/>
              <a:t>INDUCCION Y CONDUCCION DE TRABAJO DE PARTO</a:t>
            </a:r>
            <a:endParaRPr lang="es-CO" b="1" dirty="0"/>
          </a:p>
        </p:txBody>
      </p:sp>
    </p:spTree>
    <p:extLst>
      <p:ext uri="{BB962C8B-B14F-4D97-AF65-F5344CB8AC3E}">
        <p14:creationId xmlns:p14="http://schemas.microsoft.com/office/powerpoint/2010/main" val="33328158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b="1" dirty="0">
                <a:solidFill>
                  <a:schemeClr val="tx1"/>
                </a:solidFill>
              </a:rPr>
              <a:t>INDUCCION TRABAJO DE PARTO</a:t>
            </a:r>
          </a:p>
        </p:txBody>
      </p:sp>
      <p:sp>
        <p:nvSpPr>
          <p:cNvPr id="3" name="Marcador de contenido 2"/>
          <p:cNvSpPr>
            <a:spLocks noGrp="1"/>
          </p:cNvSpPr>
          <p:nvPr>
            <p:ph idx="1"/>
          </p:nvPr>
        </p:nvSpPr>
        <p:spPr/>
        <p:txBody>
          <a:bodyPr>
            <a:normAutofit/>
          </a:bodyPr>
          <a:lstStyle/>
          <a:p>
            <a:pPr algn="just"/>
            <a:r>
              <a:rPr lang="es-CO" sz="2400" dirty="0"/>
              <a:t>I</a:t>
            </a:r>
            <a:r>
              <a:rPr lang="es-CO" sz="2400" dirty="0" smtClean="0"/>
              <a:t>nducir </a:t>
            </a:r>
            <a:r>
              <a:rPr lang="es-CO" sz="2400" dirty="0"/>
              <a:t>las contracciones uterinas por </a:t>
            </a:r>
            <a:r>
              <a:rPr lang="es-CO" sz="2400" dirty="0" smtClean="0"/>
              <a:t>medios farmacológicos </a:t>
            </a:r>
            <a:r>
              <a:rPr lang="es-CO" sz="2400" dirty="0"/>
              <a:t>o mecánicos para que la gestante logre un parto vaginal, </a:t>
            </a:r>
            <a:r>
              <a:rPr lang="es-CO" sz="2400" dirty="0" smtClean="0"/>
              <a:t>cuando hay </a:t>
            </a:r>
            <a:r>
              <a:rPr lang="es-CO" sz="2400" dirty="0"/>
              <a:t>indicación de finalizar la </a:t>
            </a:r>
            <a:r>
              <a:rPr lang="es-CO" sz="2400" dirty="0" smtClean="0"/>
              <a:t>gestación Se </a:t>
            </a:r>
            <a:r>
              <a:rPr lang="es-CO" sz="2400" dirty="0"/>
              <a:t>debe provocar una actividad uterina. Actividad Uterina, fisiológica capaz </a:t>
            </a:r>
            <a:r>
              <a:rPr lang="es-CO" sz="2400" dirty="0" smtClean="0"/>
              <a:t>de producir </a:t>
            </a:r>
            <a:r>
              <a:rPr lang="es-CO" sz="2400" dirty="0"/>
              <a:t>el borramiento y la dilatación del cuello hasta la expulsión del feto </a:t>
            </a:r>
            <a:r>
              <a:rPr lang="es-CO" sz="2400" dirty="0" smtClean="0"/>
              <a:t>al exterior</a:t>
            </a:r>
            <a:r>
              <a:rPr lang="es-CO" sz="2400" dirty="0"/>
              <a:t>.</a:t>
            </a:r>
          </a:p>
          <a:p>
            <a:pPr algn="just"/>
            <a:r>
              <a:rPr lang="es-CO" sz="2400" dirty="0"/>
              <a:t>La inducción del parto puede ser electiva o terapéutica</a:t>
            </a:r>
          </a:p>
        </p:txBody>
      </p:sp>
      <p:pic>
        <p:nvPicPr>
          <p:cNvPr id="2050" name="Picture 2" descr="El feto siente dolor a partir de la semana 35 de gestación, según estud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5464" y="3896727"/>
            <a:ext cx="2770216" cy="2080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24192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613065"/>
            <a:ext cx="10515600" cy="5563898"/>
          </a:xfrm>
        </p:spPr>
        <p:txBody>
          <a:bodyPr/>
          <a:lstStyle/>
          <a:p>
            <a:r>
              <a:rPr lang="es-CO" b="1" dirty="0"/>
              <a:t>CONDICIONES ANATOMICAS Y FISIOLOGICAS DEL </a:t>
            </a:r>
            <a:r>
              <a:rPr lang="es-CO" b="1" dirty="0" smtClean="0"/>
              <a:t>UTERO</a:t>
            </a:r>
          </a:p>
          <a:p>
            <a:r>
              <a:rPr lang="es-CO" sz="2400" dirty="0"/>
              <a:t>El estado del cuello es uno de los factores que intervienen directamente </a:t>
            </a:r>
            <a:r>
              <a:rPr lang="es-CO" sz="2400" dirty="0" smtClean="0"/>
              <a:t>para emitir </a:t>
            </a:r>
            <a:r>
              <a:rPr lang="es-CO" sz="2400" dirty="0"/>
              <a:t>un pronóstico de la inducción</a:t>
            </a:r>
            <a:r>
              <a:rPr lang="es-CO" sz="2400" dirty="0" smtClean="0"/>
              <a:t>.</a:t>
            </a:r>
          </a:p>
          <a:p>
            <a:r>
              <a:rPr lang="es-CO" sz="2400" dirty="0" smtClean="0"/>
              <a:t> </a:t>
            </a:r>
            <a:r>
              <a:rPr lang="es-CO" sz="2400" dirty="0"/>
              <a:t>No significa esto que si el cuello es </a:t>
            </a:r>
            <a:r>
              <a:rPr lang="es-CO" sz="2400" dirty="0" smtClean="0"/>
              <a:t>inmaduro y </a:t>
            </a:r>
            <a:r>
              <a:rPr lang="es-CO" sz="2400" dirty="0"/>
              <a:t>existe una indicación para terminar la gestación, aquella no pueda </a:t>
            </a:r>
            <a:r>
              <a:rPr lang="es-CO" sz="2400" dirty="0" smtClean="0"/>
              <a:t>realizarse</a:t>
            </a:r>
          </a:p>
          <a:p>
            <a:endParaRPr lang="es-CO" sz="2400" dirty="0"/>
          </a:p>
          <a:p>
            <a:endParaRPr lang="es-CO" sz="2400" dirty="0"/>
          </a:p>
        </p:txBody>
      </p:sp>
      <p:pic>
        <p:nvPicPr>
          <p:cNvPr id="3076" name="Picture 4" descr="Así está el bebé en la semana 27 de gestació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4347" y="3395014"/>
            <a:ext cx="4241790" cy="2374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2493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789709"/>
            <a:ext cx="10515600" cy="5387254"/>
          </a:xfrm>
        </p:spPr>
        <p:txBody>
          <a:bodyPr>
            <a:normAutofit/>
          </a:bodyPr>
          <a:lstStyle/>
          <a:p>
            <a:pPr algn="ctr"/>
            <a:r>
              <a:rPr lang="es-CO" dirty="0"/>
              <a:t>EVALUACION DEL </a:t>
            </a:r>
            <a:r>
              <a:rPr lang="es-CO" dirty="0" smtClean="0"/>
              <a:t>CUELLO:</a:t>
            </a:r>
          </a:p>
          <a:p>
            <a:pPr algn="just"/>
            <a:r>
              <a:rPr lang="es-CO" dirty="0"/>
              <a:t>El primero que presentó una valoración del cuello para predecir el éxito o </a:t>
            </a:r>
            <a:r>
              <a:rPr lang="es-CO" dirty="0" smtClean="0"/>
              <a:t>fracaso de </a:t>
            </a:r>
            <a:r>
              <a:rPr lang="es-CO" dirty="0"/>
              <a:t>la inducción fue </a:t>
            </a:r>
            <a:r>
              <a:rPr lang="es-CO" dirty="0" err="1"/>
              <a:t>Bishop</a:t>
            </a:r>
            <a:r>
              <a:rPr lang="es-CO" dirty="0"/>
              <a:t> en 1964. Con este índice se puede predecir </a:t>
            </a:r>
            <a:r>
              <a:rPr lang="es-CO" dirty="0" smtClean="0"/>
              <a:t>el momento </a:t>
            </a:r>
            <a:r>
              <a:rPr lang="es-CO" dirty="0"/>
              <a:t>ideal para realizar la inducción, así como el tiempo transcurrido entre </a:t>
            </a:r>
            <a:r>
              <a:rPr lang="es-CO" dirty="0" smtClean="0"/>
              <a:t>la iniciación </a:t>
            </a:r>
            <a:r>
              <a:rPr lang="es-CO" dirty="0"/>
              <a:t>del procedimiento y el parto</a:t>
            </a:r>
            <a:r>
              <a:rPr lang="es-CO" dirty="0" smtClean="0"/>
              <a:t>.</a:t>
            </a:r>
          </a:p>
          <a:p>
            <a:pPr algn="just">
              <a:buFont typeface="Wingdings" panose="05000000000000000000" pitchFamily="2" charset="2"/>
              <a:buChar char="§"/>
            </a:pPr>
            <a:r>
              <a:rPr lang="es-CO" dirty="0"/>
              <a:t>puntaje </a:t>
            </a:r>
            <a:r>
              <a:rPr lang="es-CO" dirty="0" smtClean="0"/>
              <a:t> </a:t>
            </a:r>
            <a:r>
              <a:rPr lang="es-CO" dirty="0"/>
              <a:t>alto se considera </a:t>
            </a:r>
            <a:r>
              <a:rPr lang="es-CO" dirty="0" smtClean="0"/>
              <a:t>que ya </a:t>
            </a:r>
            <a:r>
              <a:rPr lang="es-CO" dirty="0"/>
              <a:t>el cuello ha sufrido las modificaciones necesarias para la iniciación del </a:t>
            </a:r>
            <a:r>
              <a:rPr lang="es-CO" dirty="0" smtClean="0"/>
              <a:t>parto</a:t>
            </a:r>
          </a:p>
          <a:p>
            <a:pPr algn="just"/>
            <a:r>
              <a:rPr lang="es-CO" dirty="0"/>
              <a:t>Además, la falla de la inducción </a:t>
            </a:r>
            <a:r>
              <a:rPr lang="es-CO" dirty="0" smtClean="0"/>
              <a:t>también se </a:t>
            </a:r>
            <a:r>
              <a:rPr lang="es-CO" dirty="0"/>
              <a:t>relaciona con el puntaje </a:t>
            </a:r>
            <a:r>
              <a:rPr lang="es-CO" dirty="0" smtClean="0"/>
              <a:t>obtenido: </a:t>
            </a:r>
          </a:p>
          <a:p>
            <a:pPr algn="just"/>
            <a:r>
              <a:rPr lang="es-CO" dirty="0" smtClean="0"/>
              <a:t>cuando </a:t>
            </a:r>
            <a:r>
              <a:rPr lang="es-CO" dirty="0"/>
              <a:t>es de 5 a 8 puede fallar en el </a:t>
            </a:r>
            <a:r>
              <a:rPr lang="es-CO" dirty="0" smtClean="0"/>
              <a:t>5% de </a:t>
            </a:r>
            <a:r>
              <a:rPr lang="es-CO" dirty="0"/>
              <a:t>los casos; por el contrario, si es de 4 o menos, el fracaso se puede </a:t>
            </a:r>
            <a:r>
              <a:rPr lang="es-CO" dirty="0" smtClean="0"/>
              <a:t>presentar en </a:t>
            </a:r>
            <a:r>
              <a:rPr lang="es-CO" dirty="0"/>
              <a:t>el 20%. En el índice de </a:t>
            </a:r>
            <a:r>
              <a:rPr lang="es-CO" dirty="0" err="1"/>
              <a:t>Bishop</a:t>
            </a:r>
            <a:r>
              <a:rPr lang="es-CO" dirty="0"/>
              <a:t> se da un mayor valor predictivo a la dilatación</a:t>
            </a:r>
          </a:p>
          <a:p>
            <a:pPr algn="just"/>
            <a:r>
              <a:rPr lang="es-CO" dirty="0"/>
              <a:t>que la posición del cuello.</a:t>
            </a:r>
          </a:p>
        </p:txBody>
      </p:sp>
      <p:pic>
        <p:nvPicPr>
          <p:cNvPr id="4098" name="Picture 2" descr="Qué es el borramiento del cuello uterin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3439" y="4023547"/>
            <a:ext cx="4385252" cy="2023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81235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CO" b="1" dirty="0" smtClean="0"/>
              <a:t>INDICACIONES PARA INDUCCION TRABAJO DE PARTO:</a:t>
            </a:r>
            <a:endParaRPr lang="es-CO" b="1" dirty="0"/>
          </a:p>
        </p:txBody>
      </p:sp>
      <p:sp>
        <p:nvSpPr>
          <p:cNvPr id="3" name="Marcador de contenido 2"/>
          <p:cNvSpPr>
            <a:spLocks noGrp="1"/>
          </p:cNvSpPr>
          <p:nvPr>
            <p:ph idx="1"/>
          </p:nvPr>
        </p:nvSpPr>
        <p:spPr/>
        <p:txBody>
          <a:bodyPr>
            <a:normAutofit fontScale="85000" lnSpcReduction="20000"/>
          </a:bodyPr>
          <a:lstStyle/>
          <a:p>
            <a:r>
              <a:rPr lang="es-CO" b="1" dirty="0"/>
              <a:t>1. INDICACIONES MATERNAS:</a:t>
            </a:r>
          </a:p>
          <a:p>
            <a:pPr marL="0" indent="0">
              <a:buNone/>
            </a:pPr>
            <a:r>
              <a:rPr lang="es-CO" dirty="0" smtClean="0"/>
              <a:t> </a:t>
            </a:r>
            <a:r>
              <a:rPr lang="es-CO" dirty="0"/>
              <a:t>Hipertensión inducida por el embarazo.</a:t>
            </a:r>
          </a:p>
          <a:p>
            <a:pPr marL="0" indent="0">
              <a:buNone/>
            </a:pPr>
            <a:r>
              <a:rPr lang="es-CO" dirty="0" smtClean="0"/>
              <a:t>Diabetes gestacional</a:t>
            </a:r>
          </a:p>
          <a:p>
            <a:pPr marL="0" indent="0">
              <a:buNone/>
            </a:pPr>
            <a:r>
              <a:rPr lang="es-CO" dirty="0"/>
              <a:t>Trastornos médicos que contraindiquen la continuación del embarazo </a:t>
            </a:r>
            <a:r>
              <a:rPr lang="es-CO" dirty="0" err="1" smtClean="0"/>
              <a:t>comoson</a:t>
            </a:r>
            <a:r>
              <a:rPr lang="es-CO" dirty="0"/>
              <a:t>: lupus, sífilis, etc</a:t>
            </a:r>
            <a:r>
              <a:rPr lang="es-CO" dirty="0" smtClean="0"/>
              <a:t>.</a:t>
            </a:r>
          </a:p>
          <a:p>
            <a:r>
              <a:rPr lang="es-CO" b="1" dirty="0"/>
              <a:t>2. INDICACIONES FETALES:</a:t>
            </a:r>
          </a:p>
          <a:p>
            <a:r>
              <a:rPr lang="es-CO" dirty="0" smtClean="0"/>
              <a:t>Óbito </a:t>
            </a:r>
            <a:r>
              <a:rPr lang="es-CO" dirty="0"/>
              <a:t>fetal</a:t>
            </a:r>
          </a:p>
          <a:p>
            <a:r>
              <a:rPr lang="es-CO" dirty="0" smtClean="0"/>
              <a:t>Malformaciones </a:t>
            </a:r>
            <a:r>
              <a:rPr lang="es-CO" dirty="0"/>
              <a:t>fetales incompatibles con la vida.</a:t>
            </a:r>
          </a:p>
          <a:p>
            <a:r>
              <a:rPr lang="es-CO" dirty="0" smtClean="0"/>
              <a:t>Restricción </a:t>
            </a:r>
            <a:r>
              <a:rPr lang="es-CO" dirty="0"/>
              <a:t>de crecimiento intrauterino.</a:t>
            </a:r>
          </a:p>
          <a:p>
            <a:r>
              <a:rPr lang="es-CO" dirty="0" smtClean="0"/>
              <a:t>Embarazo </a:t>
            </a:r>
            <a:r>
              <a:rPr lang="es-CO" dirty="0"/>
              <a:t>prolongado</a:t>
            </a:r>
            <a:r>
              <a:rPr lang="es-CO" dirty="0" smtClean="0"/>
              <a:t>.</a:t>
            </a:r>
          </a:p>
          <a:p>
            <a:r>
              <a:rPr lang="es-CO" b="1" dirty="0"/>
              <a:t>3. INDICACIONES OVULARES:</a:t>
            </a:r>
          </a:p>
          <a:p>
            <a:pPr marL="0" indent="0">
              <a:buNone/>
            </a:pPr>
            <a:r>
              <a:rPr lang="es-CO" dirty="0" smtClean="0"/>
              <a:t>Ruptura </a:t>
            </a:r>
            <a:r>
              <a:rPr lang="es-CO" dirty="0"/>
              <a:t>prematura</a:t>
            </a:r>
            <a:endParaRPr lang="es-CO" dirty="0" smtClean="0"/>
          </a:p>
          <a:p>
            <a:endParaRPr lang="es-CO" dirty="0"/>
          </a:p>
        </p:txBody>
      </p:sp>
      <p:pic>
        <p:nvPicPr>
          <p:cNvPr id="5122" name="Picture 2" descr="Trabajo de parto y nacimiento - YouT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4911" y="3694690"/>
            <a:ext cx="4094307" cy="2446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83688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633845"/>
            <a:ext cx="10515600" cy="5543118"/>
          </a:xfrm>
        </p:spPr>
        <p:txBody>
          <a:bodyPr>
            <a:normAutofit fontScale="92500" lnSpcReduction="20000"/>
          </a:bodyPr>
          <a:lstStyle/>
          <a:p>
            <a:pPr algn="ctr"/>
            <a:r>
              <a:rPr lang="es-CO" sz="3000" b="1" dirty="0"/>
              <a:t>CONTRAINDICACIONES</a:t>
            </a:r>
          </a:p>
          <a:p>
            <a:r>
              <a:rPr lang="es-CO" b="1" dirty="0"/>
              <a:t>1. ABSOLUTAS:</a:t>
            </a:r>
          </a:p>
          <a:p>
            <a:pPr marL="0" indent="0">
              <a:buNone/>
            </a:pPr>
            <a:r>
              <a:rPr lang="es-CO" dirty="0" smtClean="0"/>
              <a:t>Sufrimiento </a:t>
            </a:r>
            <a:r>
              <a:rPr lang="es-CO" dirty="0"/>
              <a:t>Fetal Agudo</a:t>
            </a:r>
          </a:p>
          <a:p>
            <a:pPr marL="0" indent="0">
              <a:buNone/>
            </a:pPr>
            <a:r>
              <a:rPr lang="es-CO" dirty="0" smtClean="0"/>
              <a:t>Senectud </a:t>
            </a:r>
            <a:r>
              <a:rPr lang="es-CO" dirty="0"/>
              <a:t>placentaria.</a:t>
            </a:r>
          </a:p>
          <a:p>
            <a:pPr marL="0" indent="0">
              <a:buNone/>
            </a:pPr>
            <a:r>
              <a:rPr lang="es-CO" dirty="0" smtClean="0"/>
              <a:t>Embarazo </a:t>
            </a:r>
            <a:r>
              <a:rPr lang="es-CO" dirty="0"/>
              <a:t>pre término.</a:t>
            </a:r>
          </a:p>
          <a:p>
            <a:pPr marL="0" indent="0">
              <a:buNone/>
            </a:pPr>
            <a:r>
              <a:rPr lang="es-CO" dirty="0" smtClean="0"/>
              <a:t>Distocias </a:t>
            </a:r>
            <a:r>
              <a:rPr lang="es-CO" dirty="0"/>
              <a:t>de la presentación (transversa, podálica en </a:t>
            </a:r>
            <a:r>
              <a:rPr lang="es-CO" dirty="0" err="1"/>
              <a:t>primigesta</a:t>
            </a:r>
            <a:r>
              <a:rPr lang="es-CO" dirty="0"/>
              <a:t>).</a:t>
            </a:r>
          </a:p>
          <a:p>
            <a:pPr marL="0" indent="0">
              <a:buNone/>
            </a:pPr>
            <a:r>
              <a:rPr lang="es-CO" dirty="0" smtClean="0"/>
              <a:t>Desproporción </a:t>
            </a:r>
            <a:r>
              <a:rPr lang="es-CO" dirty="0"/>
              <a:t>Céfalo Pélvica.</a:t>
            </a:r>
          </a:p>
          <a:p>
            <a:pPr marL="0" indent="0">
              <a:buNone/>
            </a:pPr>
            <a:r>
              <a:rPr lang="es-CO" dirty="0" smtClean="0"/>
              <a:t>Cesárea </a:t>
            </a:r>
            <a:r>
              <a:rPr lang="es-CO" dirty="0"/>
              <a:t>anterior.</a:t>
            </a:r>
          </a:p>
          <a:p>
            <a:pPr marL="0" indent="0">
              <a:buNone/>
            </a:pPr>
            <a:r>
              <a:rPr lang="es-CO" dirty="0" err="1" smtClean="0"/>
              <a:t>Miomectomía</a:t>
            </a:r>
            <a:r>
              <a:rPr lang="es-CO" dirty="0" smtClean="0"/>
              <a:t> </a:t>
            </a:r>
            <a:r>
              <a:rPr lang="es-CO" dirty="0"/>
              <a:t>amplia.</a:t>
            </a:r>
          </a:p>
          <a:p>
            <a:pPr marL="0" indent="0">
              <a:buNone/>
            </a:pPr>
            <a:r>
              <a:rPr lang="es-CO" dirty="0" smtClean="0"/>
              <a:t>Cirugía </a:t>
            </a:r>
            <a:r>
              <a:rPr lang="es-CO" dirty="0"/>
              <a:t>correctiva del piso pélvico</a:t>
            </a:r>
          </a:p>
          <a:p>
            <a:pPr marL="0" indent="0">
              <a:buNone/>
            </a:pPr>
            <a:r>
              <a:rPr lang="es-CO" dirty="0" smtClean="0"/>
              <a:t>Carcinoma </a:t>
            </a:r>
            <a:r>
              <a:rPr lang="es-CO" dirty="0"/>
              <a:t>invasivo de cérvix</a:t>
            </a:r>
          </a:p>
          <a:p>
            <a:pPr marL="0" indent="0">
              <a:buNone/>
            </a:pPr>
            <a:r>
              <a:rPr lang="es-CO" dirty="0" smtClean="0"/>
              <a:t>Tumores </a:t>
            </a:r>
            <a:r>
              <a:rPr lang="es-CO" dirty="0"/>
              <a:t>previos a la presentación.</a:t>
            </a:r>
          </a:p>
          <a:p>
            <a:pPr marL="0" indent="0">
              <a:buNone/>
            </a:pPr>
            <a:r>
              <a:rPr lang="es-CO" dirty="0" smtClean="0"/>
              <a:t>Situaciones </a:t>
            </a:r>
            <a:r>
              <a:rPr lang="es-CO" dirty="0"/>
              <a:t>médicas que contraindiquen el trabajo de parto (insuficiencia</a:t>
            </a:r>
          </a:p>
          <a:p>
            <a:pPr marL="0" indent="0">
              <a:buNone/>
            </a:pPr>
            <a:r>
              <a:rPr lang="es-CO" dirty="0"/>
              <a:t>respiratoria)</a:t>
            </a:r>
          </a:p>
        </p:txBody>
      </p:sp>
      <p:pic>
        <p:nvPicPr>
          <p:cNvPr id="6146" name="Picture 2" descr="Las causas y las reacciones del bebé ante el sufrimiento fetal -  EMBARAZOYM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9082" y="2202018"/>
            <a:ext cx="2549237" cy="2918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44266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498764"/>
            <a:ext cx="10515600" cy="5678199"/>
          </a:xfrm>
        </p:spPr>
        <p:txBody>
          <a:bodyPr/>
          <a:lstStyle/>
          <a:p>
            <a:r>
              <a:rPr lang="es-CO" sz="2400" b="1" dirty="0"/>
              <a:t>2. RELATIVAS:</a:t>
            </a:r>
          </a:p>
          <a:p>
            <a:pPr marL="0" indent="0">
              <a:buNone/>
            </a:pPr>
            <a:r>
              <a:rPr lang="es-CO" dirty="0" smtClean="0"/>
              <a:t>Cesárea </a:t>
            </a:r>
            <a:r>
              <a:rPr lang="es-CO" dirty="0"/>
              <a:t>segmentaria anterior</a:t>
            </a:r>
            <a:r>
              <a:rPr lang="es-CO" dirty="0" smtClean="0"/>
              <a:t>.</a:t>
            </a:r>
          </a:p>
          <a:p>
            <a:pPr marL="0" indent="0">
              <a:buNone/>
            </a:pPr>
            <a:r>
              <a:rPr lang="es-CO" dirty="0" smtClean="0"/>
              <a:t>Gram </a:t>
            </a:r>
            <a:r>
              <a:rPr lang="es-CO" dirty="0"/>
              <a:t>multípara (&gt; 5 embarazos</a:t>
            </a:r>
            <a:r>
              <a:rPr lang="es-CO" dirty="0" smtClean="0"/>
              <a:t>)</a:t>
            </a:r>
          </a:p>
          <a:p>
            <a:pPr marL="0" indent="0">
              <a:buNone/>
            </a:pPr>
            <a:r>
              <a:rPr lang="es-CO" dirty="0" smtClean="0"/>
              <a:t>Sobredistensión </a:t>
            </a:r>
            <a:r>
              <a:rPr lang="es-CO" dirty="0"/>
              <a:t>uterina (por </a:t>
            </a:r>
            <a:r>
              <a:rPr lang="es-CO" dirty="0" err="1"/>
              <a:t>polihidramnios</a:t>
            </a:r>
            <a:r>
              <a:rPr lang="es-CO" dirty="0"/>
              <a:t>, embarazo múltiple, </a:t>
            </a:r>
            <a:r>
              <a:rPr lang="es-CO" dirty="0" smtClean="0"/>
              <a:t>feto grande).</a:t>
            </a:r>
          </a:p>
          <a:p>
            <a:pPr marL="0" indent="0">
              <a:buNone/>
            </a:pPr>
            <a:r>
              <a:rPr lang="es-CO" dirty="0" smtClean="0"/>
              <a:t>Embarazo </a:t>
            </a:r>
            <a:r>
              <a:rPr lang="es-CO" dirty="0"/>
              <a:t>múltiple.</a:t>
            </a:r>
          </a:p>
        </p:txBody>
      </p:sp>
      <p:pic>
        <p:nvPicPr>
          <p:cNvPr id="7170" name="Picture 2" descr="Síntomas de embarazo de gemelos o mellizo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7980" y="2828709"/>
            <a:ext cx="2597727" cy="2597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22987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436418"/>
            <a:ext cx="10515600" cy="5740545"/>
          </a:xfrm>
        </p:spPr>
        <p:txBody>
          <a:bodyPr/>
          <a:lstStyle/>
          <a:p>
            <a:pPr marL="0" indent="0" algn="ctr">
              <a:buNone/>
            </a:pPr>
            <a:r>
              <a:rPr lang="es-CO" sz="2400" b="1" dirty="0"/>
              <a:t>METODOS PARA MADURAR EL </a:t>
            </a:r>
            <a:r>
              <a:rPr lang="es-CO" sz="2400" b="1" dirty="0" smtClean="0"/>
              <a:t>CUELLO</a:t>
            </a:r>
          </a:p>
          <a:p>
            <a:pPr marL="0" indent="0">
              <a:buNone/>
            </a:pPr>
            <a:r>
              <a:rPr lang="es-CO" dirty="0"/>
              <a:t>1. Farmacológicos o Químicos.</a:t>
            </a:r>
          </a:p>
          <a:p>
            <a:pPr marL="0" indent="0">
              <a:buNone/>
            </a:pPr>
            <a:r>
              <a:rPr lang="es-CO" dirty="0"/>
              <a:t>A. Hormonas aplicadas localmente</a:t>
            </a:r>
          </a:p>
          <a:p>
            <a:pPr marL="0" indent="0">
              <a:buNone/>
            </a:pPr>
            <a:r>
              <a:rPr lang="es-CO" dirty="0"/>
              <a:t>B. </a:t>
            </a:r>
            <a:r>
              <a:rPr lang="es-CO" dirty="0" smtClean="0"/>
              <a:t>Hormonas </a:t>
            </a:r>
            <a:r>
              <a:rPr lang="es-CO" dirty="0"/>
              <a:t>aplicadas por vía </a:t>
            </a:r>
            <a:r>
              <a:rPr lang="es-CO" dirty="0" err="1"/>
              <a:t>i.v</a:t>
            </a:r>
            <a:r>
              <a:rPr lang="es-CO" dirty="0" smtClean="0"/>
              <a:t>.</a:t>
            </a:r>
          </a:p>
          <a:p>
            <a:pPr algn="just"/>
            <a:r>
              <a:rPr lang="es-CO" dirty="0" smtClean="0"/>
              <a:t>Aún </a:t>
            </a:r>
            <a:r>
              <a:rPr lang="es-CO" dirty="0"/>
              <a:t>no se ha podido precisar con exactitud cuándo se inicia el borramiento </a:t>
            </a:r>
            <a:r>
              <a:rPr lang="es-CO" dirty="0" smtClean="0"/>
              <a:t>en relación </a:t>
            </a:r>
            <a:r>
              <a:rPr lang="es-CO" dirty="0"/>
              <a:t>con el desencadenamiento del parto. El tiempo es muy variable y </a:t>
            </a:r>
            <a:r>
              <a:rPr lang="es-CO" dirty="0" smtClean="0"/>
              <a:t>puede fluctuar </a:t>
            </a:r>
            <a:r>
              <a:rPr lang="es-CO" dirty="0"/>
              <a:t>entre 12 horas y 1 a 2 semanas.</a:t>
            </a:r>
          </a:p>
        </p:txBody>
      </p:sp>
      <p:pic>
        <p:nvPicPr>
          <p:cNvPr id="8194" name="Picture 2" descr="Oxitocina: una hormona excepcional - Muy Salu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5911" y="3619499"/>
            <a:ext cx="3541413" cy="2365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960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Inducccion y conducción del trabajo de par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7828" y="820881"/>
            <a:ext cx="6484217" cy="4943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61609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426027"/>
            <a:ext cx="10515600" cy="5750936"/>
          </a:xfrm>
        </p:spPr>
        <p:txBody>
          <a:bodyPr/>
          <a:lstStyle/>
          <a:p>
            <a:r>
              <a:rPr lang="it-IT" sz="2400" b="1" dirty="0"/>
              <a:t>A. CON BISHOP &lt; A 6</a:t>
            </a:r>
          </a:p>
          <a:p>
            <a:pPr marL="0" indent="0">
              <a:buNone/>
            </a:pPr>
            <a:r>
              <a:rPr lang="es-CO" sz="2400" dirty="0"/>
              <a:t>Prostaglandinas- </a:t>
            </a:r>
            <a:r>
              <a:rPr lang="es-CO" sz="2400" dirty="0" err="1"/>
              <a:t>Misoprostol</a:t>
            </a:r>
            <a:r>
              <a:rPr lang="es-CO" sz="2400" dirty="0"/>
              <a:t>, puede ser utilizado pero no con la finalidad </a:t>
            </a:r>
            <a:r>
              <a:rPr lang="es-CO" sz="2400" dirty="0" smtClean="0"/>
              <a:t>de realizar </a:t>
            </a:r>
            <a:r>
              <a:rPr lang="es-CO" sz="2400" dirty="0"/>
              <a:t>una inducción de parto propiamente dicho sino para mejorar </a:t>
            </a:r>
            <a:r>
              <a:rPr lang="es-CO" sz="2400" dirty="0" smtClean="0"/>
              <a:t>la maduración </a:t>
            </a:r>
            <a:r>
              <a:rPr lang="es-CO" sz="2400" dirty="0"/>
              <a:t>cervical</a:t>
            </a:r>
            <a:r>
              <a:rPr lang="es-CO" sz="2400" dirty="0" smtClean="0"/>
              <a:t>.</a:t>
            </a:r>
          </a:p>
          <a:p>
            <a:pPr marL="0" indent="0">
              <a:buNone/>
            </a:pPr>
            <a:endParaRPr lang="es-CO" sz="2400" dirty="0"/>
          </a:p>
          <a:p>
            <a:pPr marL="0" indent="0">
              <a:buNone/>
            </a:pPr>
            <a:r>
              <a:rPr lang="pt-BR" sz="2400" dirty="0" err="1"/>
              <a:t>Misoprostol</a:t>
            </a:r>
            <a:r>
              <a:rPr lang="pt-BR" sz="2400" dirty="0"/>
              <a:t> 25 o 50 </a:t>
            </a:r>
            <a:r>
              <a:rPr lang="pt-BR" sz="2400" dirty="0" err="1"/>
              <a:t>microgramos</a:t>
            </a:r>
            <a:r>
              <a:rPr lang="pt-BR" sz="2400" dirty="0"/>
              <a:t> </a:t>
            </a:r>
            <a:r>
              <a:rPr lang="pt-BR" sz="2400" dirty="0" err="1"/>
              <a:t>intravaginal</a:t>
            </a:r>
            <a:r>
              <a:rPr lang="pt-BR" sz="2400" dirty="0"/>
              <a:t>, cada </a:t>
            </a:r>
            <a:r>
              <a:rPr lang="pt-BR" sz="2400" dirty="0" smtClean="0"/>
              <a:t>4 </a:t>
            </a:r>
            <a:r>
              <a:rPr lang="pt-BR" sz="2400" dirty="0"/>
              <a:t>a 6 </a:t>
            </a:r>
            <a:r>
              <a:rPr lang="pt-BR" sz="2400" dirty="0" smtClean="0"/>
              <a:t>horas</a:t>
            </a:r>
          </a:p>
          <a:p>
            <a:pPr marL="0" indent="0">
              <a:buNone/>
            </a:pPr>
            <a:endParaRPr lang="pt-BR" sz="2400" dirty="0"/>
          </a:p>
          <a:p>
            <a:pPr marL="0" indent="0">
              <a:buNone/>
            </a:pPr>
            <a:endParaRPr lang="es-CO" sz="2400" dirty="0"/>
          </a:p>
        </p:txBody>
      </p:sp>
      <p:pic>
        <p:nvPicPr>
          <p:cNvPr id="9220" name="Picture 4" descr="Se ha detectado venta de medicamento CYTOTEC para fines abortivos y sin  receta médica – Agencia Nacional de Regulación, Control y Vigilancia  Sanitari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40713" y="2969273"/>
            <a:ext cx="6500313" cy="2932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7013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446809"/>
            <a:ext cx="10515600" cy="5730154"/>
          </a:xfrm>
        </p:spPr>
        <p:txBody>
          <a:bodyPr>
            <a:normAutofit/>
          </a:bodyPr>
          <a:lstStyle/>
          <a:p>
            <a:r>
              <a:rPr lang="it-IT" sz="2400" b="1" dirty="0"/>
              <a:t>B. CON BISHOP &gt; A 6</a:t>
            </a:r>
          </a:p>
          <a:p>
            <a:pPr marL="0" indent="0">
              <a:buNone/>
            </a:pPr>
            <a:r>
              <a:rPr lang="es-CO" sz="2400" b="1" dirty="0"/>
              <a:t>INDUCCION CON OXITOCINA</a:t>
            </a:r>
          </a:p>
          <a:p>
            <a:pPr marL="0" indent="0">
              <a:buNone/>
            </a:pPr>
            <a:r>
              <a:rPr lang="es-CO" sz="2400" dirty="0"/>
              <a:t>Se pretende lograr una actividad uterina regular que conlleve a </a:t>
            </a:r>
            <a:r>
              <a:rPr lang="es-CO" sz="2400" dirty="0" smtClean="0"/>
              <a:t>cambios cervicales </a:t>
            </a:r>
            <a:r>
              <a:rPr lang="es-CO" sz="2400" dirty="0"/>
              <a:t>y desencadenen un trabajo de parto</a:t>
            </a:r>
            <a:r>
              <a:rPr lang="es-CO" sz="2400" dirty="0" smtClean="0"/>
              <a:t>.</a:t>
            </a:r>
          </a:p>
          <a:p>
            <a:pPr marL="0" indent="0">
              <a:buNone/>
            </a:pPr>
            <a:r>
              <a:rPr lang="es-CO" sz="2400" i="1" u="sng" dirty="0" smtClean="0"/>
              <a:t>Realizar </a:t>
            </a:r>
            <a:r>
              <a:rPr lang="es-CO" sz="2400" i="1" u="sng" dirty="0"/>
              <a:t>de manera intrahospitalaria y previo consentimiento informado </a:t>
            </a:r>
            <a:r>
              <a:rPr lang="es-CO" sz="2400" i="1" u="sng" dirty="0" smtClean="0"/>
              <a:t>dela </a:t>
            </a:r>
            <a:r>
              <a:rPr lang="es-CO" sz="2400" i="1" u="sng" dirty="0"/>
              <a:t>paciente.</a:t>
            </a:r>
            <a:endParaRPr lang="es-CO" sz="2400" u="sng" dirty="0"/>
          </a:p>
        </p:txBody>
      </p:sp>
      <p:pic>
        <p:nvPicPr>
          <p:cNvPr id="10242" name="Picture 2" descr="Oxitocina, la hormona del amor, tiene su lado oscu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1891" y="3158837"/>
            <a:ext cx="2279073" cy="2654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49897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457200"/>
            <a:ext cx="10515600" cy="5719763"/>
          </a:xfrm>
        </p:spPr>
        <p:txBody>
          <a:bodyPr>
            <a:normAutofit/>
          </a:bodyPr>
          <a:lstStyle/>
          <a:p>
            <a:pPr marL="0" indent="0" algn="ctr">
              <a:buNone/>
            </a:pPr>
            <a:r>
              <a:rPr lang="es-CO" sz="2400" b="1" i="1" u="sng" dirty="0" smtClean="0"/>
              <a:t>TECNICA:</a:t>
            </a:r>
          </a:p>
          <a:p>
            <a:pPr algn="just"/>
            <a:r>
              <a:rPr lang="es-CO" dirty="0" err="1" smtClean="0"/>
              <a:t>Oxitócina</a:t>
            </a:r>
            <a:r>
              <a:rPr lang="es-CO" dirty="0" smtClean="0"/>
              <a:t>. </a:t>
            </a:r>
            <a:r>
              <a:rPr lang="es-CO" dirty="0"/>
              <a:t>5 </a:t>
            </a:r>
            <a:r>
              <a:rPr lang="es-CO" dirty="0" err="1"/>
              <a:t>Ul</a:t>
            </a:r>
            <a:r>
              <a:rPr lang="es-CO" dirty="0"/>
              <a:t> en 500 </a:t>
            </a:r>
            <a:r>
              <a:rPr lang="es-CO" dirty="0" err="1"/>
              <a:t>mL</a:t>
            </a:r>
            <a:r>
              <a:rPr lang="es-CO" dirty="0"/>
              <a:t> de </a:t>
            </a:r>
            <a:r>
              <a:rPr lang="es-CO" dirty="0" smtClean="0"/>
              <a:t> Lactado </a:t>
            </a:r>
            <a:r>
              <a:rPr lang="es-CO" dirty="0"/>
              <a:t>de </a:t>
            </a:r>
            <a:r>
              <a:rPr lang="es-CO" dirty="0" err="1"/>
              <a:t>Ringer</a:t>
            </a:r>
            <a:r>
              <a:rPr lang="es-CO" dirty="0"/>
              <a:t> </a:t>
            </a:r>
            <a:r>
              <a:rPr lang="es-CO" dirty="0" smtClean="0"/>
              <a:t>con Bomba </a:t>
            </a:r>
            <a:r>
              <a:rPr lang="es-CO" dirty="0"/>
              <a:t>de infusión</a:t>
            </a:r>
            <a:r>
              <a:rPr lang="es-CO" dirty="0" smtClean="0"/>
              <a:t>.</a:t>
            </a:r>
          </a:p>
          <a:p>
            <a:pPr marL="0" indent="0" algn="just">
              <a:buNone/>
            </a:pPr>
            <a:endParaRPr lang="es-CO" dirty="0"/>
          </a:p>
          <a:p>
            <a:pPr algn="just">
              <a:buFont typeface="Wingdings" panose="05000000000000000000" pitchFamily="2" charset="2"/>
              <a:buChar char="§"/>
            </a:pPr>
            <a:r>
              <a:rPr lang="es-CO" dirty="0"/>
              <a:t>Iniciar a 8 gotas por minuto y duplicar (a 16), cada 30 minutos hasta un </a:t>
            </a:r>
            <a:r>
              <a:rPr lang="es-CO" dirty="0" smtClean="0"/>
              <a:t>máximo de </a:t>
            </a:r>
            <a:r>
              <a:rPr lang="es-CO" dirty="0"/>
              <a:t>32 gotas por minuto o hasta obtener 3 contracciones en 10 minutos </a:t>
            </a:r>
            <a:r>
              <a:rPr lang="es-CO" dirty="0" smtClean="0"/>
              <a:t>e intensidad </a:t>
            </a:r>
            <a:r>
              <a:rPr lang="es-CO" dirty="0"/>
              <a:t>de 45 </a:t>
            </a:r>
            <a:r>
              <a:rPr lang="es-CO" dirty="0" err="1"/>
              <a:t>mmHg</a:t>
            </a:r>
            <a:r>
              <a:rPr lang="es-CO" dirty="0" smtClean="0"/>
              <a:t>.</a:t>
            </a:r>
          </a:p>
          <a:p>
            <a:pPr algn="just">
              <a:buFont typeface="Wingdings" panose="05000000000000000000" pitchFamily="2" charset="2"/>
              <a:buChar char="§"/>
            </a:pPr>
            <a:r>
              <a:rPr lang="es-CO" dirty="0"/>
              <a:t>Es importante la monitorización del feto de las contracciones con </a:t>
            </a:r>
            <a:r>
              <a:rPr lang="es-CO" dirty="0" smtClean="0"/>
              <a:t>la finalidad </a:t>
            </a:r>
            <a:r>
              <a:rPr lang="es-CO" dirty="0"/>
              <a:t>de preservar el bienestar fetal y evitar la hipertonía uterina</a:t>
            </a:r>
            <a:r>
              <a:rPr lang="es-CO" dirty="0" smtClean="0"/>
              <a:t>.</a:t>
            </a:r>
          </a:p>
          <a:p>
            <a:pPr algn="just">
              <a:buFont typeface="Wingdings" panose="05000000000000000000" pitchFamily="2" charset="2"/>
              <a:buChar char="§"/>
            </a:pPr>
            <a:r>
              <a:rPr lang="es-CO" dirty="0"/>
              <a:t>Si después de 12 horas de la inducción y con una buena </a:t>
            </a:r>
            <a:r>
              <a:rPr lang="es-CO" dirty="0" smtClean="0"/>
              <a:t>dinámica uterina </a:t>
            </a:r>
            <a:r>
              <a:rPr lang="es-CO" dirty="0"/>
              <a:t>no se ha logrado ni 3 </a:t>
            </a:r>
            <a:r>
              <a:rPr lang="es-CO" dirty="0" err="1"/>
              <a:t>cmts</a:t>
            </a:r>
            <a:r>
              <a:rPr lang="es-CO" dirty="0"/>
              <a:t>. </a:t>
            </a:r>
            <a:r>
              <a:rPr lang="es-CO" dirty="0" smtClean="0"/>
              <a:t>de </a:t>
            </a:r>
            <a:r>
              <a:rPr lang="es-CO" dirty="0"/>
              <a:t>dilatación estamos ante una </a:t>
            </a:r>
            <a:r>
              <a:rPr lang="es-CO" dirty="0" smtClean="0"/>
              <a:t>falla de </a:t>
            </a:r>
            <a:r>
              <a:rPr lang="es-CO" dirty="0"/>
              <a:t>la inducción y se procede generalmente a una cesárea.</a:t>
            </a:r>
          </a:p>
        </p:txBody>
      </p:sp>
      <p:pic>
        <p:nvPicPr>
          <p:cNvPr id="11266" name="Picture 2" descr="Parto natural vs parto con epidural | Club Famili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3958" y="3939312"/>
            <a:ext cx="3834534" cy="2164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89724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405245"/>
            <a:ext cx="10515600" cy="5771718"/>
          </a:xfrm>
        </p:spPr>
        <p:txBody>
          <a:bodyPr>
            <a:normAutofit/>
          </a:bodyPr>
          <a:lstStyle/>
          <a:p>
            <a:pPr algn="ctr"/>
            <a:r>
              <a:rPr lang="es-CO" b="1" dirty="0"/>
              <a:t>CONTROL FETAL.</a:t>
            </a:r>
          </a:p>
          <a:p>
            <a:pPr marL="0" indent="0" algn="just">
              <a:buNone/>
            </a:pPr>
            <a:r>
              <a:rPr lang="es-CO" dirty="0"/>
              <a:t>El registro continuo de la frecuencia cardíaca fetal, FCF, ya sea directa </a:t>
            </a:r>
            <a:r>
              <a:rPr lang="es-CO" dirty="0" smtClean="0"/>
              <a:t>o indirectamente</a:t>
            </a:r>
            <a:r>
              <a:rPr lang="es-CO" dirty="0"/>
              <a:t>, permite diagnosticar con prontitud un </a:t>
            </a:r>
            <a:r>
              <a:rPr lang="es-CO" dirty="0" smtClean="0"/>
              <a:t>SF</a:t>
            </a:r>
          </a:p>
          <a:p>
            <a:pPr marL="0" indent="0" algn="just">
              <a:buNone/>
            </a:pPr>
            <a:r>
              <a:rPr lang="es-CO" b="1" i="1" dirty="0" smtClean="0"/>
              <a:t>Duración</a:t>
            </a:r>
            <a:r>
              <a:rPr lang="es-CO" b="1" i="1" dirty="0" smtClean="0"/>
              <a:t>.</a:t>
            </a:r>
          </a:p>
          <a:p>
            <a:pPr marL="0" indent="0" algn="just">
              <a:buNone/>
            </a:pPr>
            <a:r>
              <a:rPr lang="es-CO" dirty="0"/>
              <a:t>Por muy preparada </a:t>
            </a:r>
            <a:r>
              <a:rPr lang="es-CO" dirty="0" smtClean="0"/>
              <a:t>y tranquila </a:t>
            </a:r>
            <a:r>
              <a:rPr lang="es-CO" dirty="0"/>
              <a:t>que se encuentre una paciente, después de 8 horas de una inducción </a:t>
            </a:r>
            <a:r>
              <a:rPr lang="es-CO" dirty="0" smtClean="0"/>
              <a:t>se siente </a:t>
            </a:r>
            <a:r>
              <a:rPr lang="es-CO" dirty="0"/>
              <a:t>agotada</a:t>
            </a:r>
            <a:r>
              <a:rPr lang="es-CO" dirty="0" smtClean="0"/>
              <a:t>.</a:t>
            </a:r>
          </a:p>
          <a:p>
            <a:pPr marL="0" indent="0" algn="just">
              <a:buNone/>
            </a:pPr>
            <a:r>
              <a:rPr lang="es-CO" dirty="0" smtClean="0"/>
              <a:t>Se </a:t>
            </a:r>
            <a:r>
              <a:rPr lang="es-CO" dirty="0"/>
              <a:t>recomienda por tanto, suspender el procedimiento y </a:t>
            </a:r>
            <a:r>
              <a:rPr lang="es-CO" dirty="0" smtClean="0"/>
              <a:t>reiniciarlo después </a:t>
            </a:r>
            <a:r>
              <a:rPr lang="es-CO" dirty="0"/>
              <a:t>de 6 a 8 horas de reposo. Se acepta que se puede intentar la </a:t>
            </a:r>
            <a:r>
              <a:rPr lang="es-CO" dirty="0" smtClean="0"/>
              <a:t>inducción en </a:t>
            </a:r>
            <a:r>
              <a:rPr lang="es-CO" dirty="0"/>
              <a:t>3 ocasiones y si no se obtiene resultado favorable no debe insistirse más </a:t>
            </a:r>
            <a:r>
              <a:rPr lang="es-CO" dirty="0" smtClean="0"/>
              <a:t>y terminar </a:t>
            </a:r>
            <a:r>
              <a:rPr lang="es-CO" dirty="0"/>
              <a:t>el embarazo por vía abdominal. </a:t>
            </a:r>
            <a:endParaRPr lang="es-CO" dirty="0" smtClean="0"/>
          </a:p>
          <a:p>
            <a:pPr marL="0" indent="0" algn="just">
              <a:buNone/>
            </a:pPr>
            <a:r>
              <a:rPr lang="es-CO" dirty="0" smtClean="0"/>
              <a:t>Cuando </a:t>
            </a:r>
            <a:r>
              <a:rPr lang="es-CO" dirty="0"/>
              <a:t>existe ruptura de membranas </a:t>
            </a:r>
            <a:r>
              <a:rPr lang="es-CO" dirty="0" smtClean="0"/>
              <a:t>la conducta </a:t>
            </a:r>
            <a:r>
              <a:rPr lang="es-CO" dirty="0"/>
              <a:t>debe tomarse con el primer intento de inducción.</a:t>
            </a:r>
          </a:p>
        </p:txBody>
      </p:sp>
      <p:pic>
        <p:nvPicPr>
          <p:cNvPr id="13314" name="Picture 2" descr="Parto: seis claves sobre la dilatación | CuidatePl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6671" y="4294476"/>
            <a:ext cx="3609975" cy="1804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76808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49382" y="924791"/>
            <a:ext cx="7741227" cy="5933209"/>
          </a:xfrm>
        </p:spPr>
        <p:txBody>
          <a:bodyPr>
            <a:normAutofit/>
          </a:bodyPr>
          <a:lstStyle/>
          <a:p>
            <a:pPr algn="ctr"/>
            <a:r>
              <a:rPr lang="es-CO" b="1" dirty="0"/>
              <a:t>INDUCCION FALLIDA</a:t>
            </a:r>
          </a:p>
          <a:p>
            <a:pPr algn="just"/>
            <a:r>
              <a:rPr lang="es-CO" dirty="0"/>
              <a:t>Si después de tres inducciones efectuadas adecuadamente, en tres </a:t>
            </a:r>
            <a:r>
              <a:rPr lang="es-CO" dirty="0" smtClean="0"/>
              <a:t>días consecutivos </a:t>
            </a:r>
            <a:r>
              <a:rPr lang="es-CO" dirty="0"/>
              <a:t>y con una actividad uterina buena (3 contracciones en 3 min), </a:t>
            </a:r>
            <a:r>
              <a:rPr lang="es-CO" dirty="0" smtClean="0"/>
              <a:t>sin modificaciones </a:t>
            </a:r>
            <a:r>
              <a:rPr lang="es-CO" dirty="0"/>
              <a:t>del cuello; se considera que la inducción es fallida. </a:t>
            </a:r>
          </a:p>
          <a:p>
            <a:pPr algn="just"/>
            <a:r>
              <a:rPr lang="es-CO" dirty="0" smtClean="0"/>
              <a:t>En </a:t>
            </a:r>
            <a:r>
              <a:rPr lang="es-CO" dirty="0"/>
              <a:t>estos </a:t>
            </a:r>
            <a:r>
              <a:rPr lang="es-CO" dirty="0" smtClean="0"/>
              <a:t>casos se </a:t>
            </a:r>
            <a:r>
              <a:rPr lang="es-CO" dirty="0"/>
              <a:t>recomienda suspender el procedimiento y revaluar la conducta</a:t>
            </a:r>
            <a:r>
              <a:rPr lang="es-CO" dirty="0" smtClean="0"/>
              <a:t>.</a:t>
            </a:r>
          </a:p>
          <a:p>
            <a:pPr marL="0" indent="0" algn="just">
              <a:buNone/>
            </a:pPr>
            <a:r>
              <a:rPr lang="es-CO" b="1" dirty="0" smtClean="0"/>
              <a:t>COMPLICACIONES</a:t>
            </a:r>
          </a:p>
          <a:p>
            <a:pPr algn="just"/>
            <a:r>
              <a:rPr lang="es-CO" dirty="0"/>
              <a:t>En la actualidad se presentan menos debido </a:t>
            </a:r>
            <a:r>
              <a:rPr lang="es-CO" dirty="0" smtClean="0"/>
              <a:t>al control </a:t>
            </a:r>
            <a:r>
              <a:rPr lang="es-CO" dirty="0"/>
              <a:t>de la AU y de la </a:t>
            </a:r>
            <a:r>
              <a:rPr lang="es-CO" dirty="0" smtClean="0"/>
              <a:t>FCF</a:t>
            </a:r>
          </a:p>
          <a:p>
            <a:pPr algn="just"/>
            <a:r>
              <a:rPr lang="es-CO" dirty="0" smtClean="0"/>
              <a:t>La ruptura </a:t>
            </a:r>
            <a:r>
              <a:rPr lang="es-CO" dirty="0"/>
              <a:t>uterina, la intoxicación </a:t>
            </a:r>
            <a:r>
              <a:rPr lang="es-CO" dirty="0" smtClean="0"/>
              <a:t>hídrica y </a:t>
            </a:r>
            <a:r>
              <a:rPr lang="es-CO" dirty="0"/>
              <a:t>el abruptio placenta</a:t>
            </a:r>
            <a:r>
              <a:rPr lang="es-CO" dirty="0" smtClean="0"/>
              <a:t>.</a:t>
            </a:r>
          </a:p>
          <a:p>
            <a:pPr algn="just"/>
            <a:r>
              <a:rPr lang="es-CO" dirty="0"/>
              <a:t>Desde el punto de vista fetal la principal complicación es el SF </a:t>
            </a:r>
            <a:r>
              <a:rPr lang="es-CO" dirty="0" smtClean="0"/>
              <a:t>agudo desencadenado </a:t>
            </a:r>
            <a:r>
              <a:rPr lang="es-CO" dirty="0"/>
              <a:t>por la hipoxia</a:t>
            </a:r>
          </a:p>
        </p:txBody>
      </p:sp>
      <p:pic>
        <p:nvPicPr>
          <p:cNvPr id="14338" name="Picture 2" descr="Embarazo - Monitoreo fetal, permitiendo la evaluación continua de un feto.  La supervisión puede dar una alerta temprana en caso de sufrimiento fetal y  gestión precisa de Fotografía de stock - Alam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91568" y="1818407"/>
            <a:ext cx="3202267" cy="3564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7811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6809" y="633844"/>
            <a:ext cx="10906991" cy="5559137"/>
          </a:xfrm>
        </p:spPr>
        <p:txBody>
          <a:bodyPr>
            <a:normAutofit/>
          </a:bodyPr>
          <a:lstStyle/>
          <a:p>
            <a:pPr marL="0" indent="0" algn="ctr">
              <a:buNone/>
            </a:pPr>
            <a:r>
              <a:rPr lang="es-CO" sz="2400" b="1" i="1" dirty="0"/>
              <a:t>CONDUCCION DEL PARTO</a:t>
            </a:r>
          </a:p>
          <a:p>
            <a:pPr marL="0" indent="0" algn="just">
              <a:buNone/>
            </a:pPr>
            <a:r>
              <a:rPr lang="es-CO" dirty="0"/>
              <a:t>Es el procedimiento o intervención que se hace al trabajo de parto cuando </a:t>
            </a:r>
            <a:r>
              <a:rPr lang="es-CO" dirty="0" smtClean="0"/>
              <a:t>la actividad </a:t>
            </a:r>
            <a:r>
              <a:rPr lang="es-CO" dirty="0"/>
              <a:t>uterina disminuye o desaparece, con el fin de reiniciar o activar el </a:t>
            </a:r>
            <a:r>
              <a:rPr lang="es-CO" dirty="0" smtClean="0"/>
              <a:t>trabajo de </a:t>
            </a:r>
            <a:r>
              <a:rPr lang="es-CO" dirty="0"/>
              <a:t>parto si las indicaciones así lo ameritan.</a:t>
            </a:r>
          </a:p>
          <a:p>
            <a:pPr algn="just"/>
            <a:r>
              <a:rPr lang="es-CO" b="1" dirty="0"/>
              <a:t>INDICACIONES</a:t>
            </a:r>
          </a:p>
          <a:p>
            <a:pPr marL="0" indent="0" algn="just">
              <a:buNone/>
            </a:pPr>
            <a:r>
              <a:rPr lang="es-CO" dirty="0"/>
              <a:t>1. Labor de parto lento.</a:t>
            </a:r>
          </a:p>
          <a:p>
            <a:pPr marL="0" indent="0" algn="just">
              <a:buNone/>
            </a:pPr>
            <a:r>
              <a:rPr lang="es-CO" dirty="0"/>
              <a:t>2. Trabajo de parto prolongado</a:t>
            </a:r>
          </a:p>
          <a:p>
            <a:pPr marL="0" indent="0" algn="just">
              <a:buNone/>
            </a:pPr>
            <a:r>
              <a:rPr lang="es-CO" dirty="0"/>
              <a:t>3. Sobre distensión uterina</a:t>
            </a:r>
            <a:r>
              <a:rPr lang="es-CO" dirty="0" smtClean="0"/>
              <a:t>.</a:t>
            </a:r>
          </a:p>
          <a:p>
            <a:pPr algn="just"/>
            <a:r>
              <a:rPr lang="es-CO" b="1" dirty="0"/>
              <a:t>CONTRAINDICACIONES</a:t>
            </a:r>
          </a:p>
          <a:p>
            <a:pPr marL="0" indent="0" algn="just">
              <a:buNone/>
            </a:pPr>
            <a:r>
              <a:rPr lang="es-CO" dirty="0"/>
              <a:t>1. Obstrucción del canal del parto por tumores pélvicos.</a:t>
            </a:r>
          </a:p>
          <a:p>
            <a:pPr marL="0" indent="0" algn="just">
              <a:buNone/>
            </a:pPr>
            <a:r>
              <a:rPr lang="es-CO" dirty="0"/>
              <a:t>2. Desproporción Céfalo Pélvica.</a:t>
            </a:r>
          </a:p>
          <a:p>
            <a:pPr marL="0" indent="0" algn="just">
              <a:buNone/>
            </a:pPr>
            <a:r>
              <a:rPr lang="es-CO" dirty="0"/>
              <a:t>3. Alteraciones en la presentación y situación fetal.</a:t>
            </a:r>
          </a:p>
        </p:txBody>
      </p:sp>
      <p:pic>
        <p:nvPicPr>
          <p:cNvPr id="15362" name="Picture 2" descr="Las verdaderas razones por las que el parto humano es tan doloroso y  peligroso - BBC News Mund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8329" y="2556164"/>
            <a:ext cx="4296191" cy="2936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81025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457200"/>
            <a:ext cx="10515600" cy="5719763"/>
          </a:xfrm>
        </p:spPr>
        <p:txBody>
          <a:bodyPr/>
          <a:lstStyle/>
          <a:p>
            <a:pPr algn="ctr"/>
            <a:r>
              <a:rPr lang="es-CO" b="1" dirty="0"/>
              <a:t>TECNICA</a:t>
            </a:r>
          </a:p>
          <a:p>
            <a:pPr marL="0" indent="0" algn="just">
              <a:buNone/>
            </a:pPr>
            <a:r>
              <a:rPr lang="es-CO" dirty="0" err="1" smtClean="0"/>
              <a:t>Ringer</a:t>
            </a:r>
            <a:r>
              <a:rPr lang="es-CO" dirty="0" smtClean="0"/>
              <a:t> 500 </a:t>
            </a:r>
            <a:r>
              <a:rPr lang="es-CO" dirty="0" err="1"/>
              <a:t>mL</a:t>
            </a:r>
            <a:r>
              <a:rPr lang="es-CO" dirty="0"/>
              <a:t>, más 5 </a:t>
            </a:r>
            <a:r>
              <a:rPr lang="es-CO" dirty="0" err="1"/>
              <a:t>Ul</a:t>
            </a:r>
            <a:r>
              <a:rPr lang="es-CO" dirty="0"/>
              <a:t> de citosina. Pasar a 8 gotas </a:t>
            </a:r>
            <a:r>
              <a:rPr lang="es-CO" dirty="0" smtClean="0"/>
              <a:t>por minuto </a:t>
            </a:r>
            <a:r>
              <a:rPr lang="es-CO" dirty="0"/>
              <a:t>e incrementar la dosis según respuesta hasta obtener 3 contracciones </a:t>
            </a:r>
            <a:r>
              <a:rPr lang="es-CO" dirty="0" smtClean="0"/>
              <a:t>en 10 </a:t>
            </a:r>
            <a:r>
              <a:rPr lang="es-CO" dirty="0"/>
              <a:t>minutos, de unos 45 segundos de duración y una intensidad de </a:t>
            </a:r>
            <a:r>
              <a:rPr lang="es-CO" dirty="0" smtClean="0"/>
              <a:t>++.</a:t>
            </a:r>
          </a:p>
          <a:p>
            <a:pPr marL="0" indent="0" algn="just">
              <a:buNone/>
            </a:pPr>
            <a:r>
              <a:rPr lang="es-CO" b="1" dirty="0"/>
              <a:t>CONTROL MATERNO</a:t>
            </a:r>
            <a:r>
              <a:rPr lang="es-CO" dirty="0" smtClean="0"/>
              <a:t>.</a:t>
            </a:r>
          </a:p>
          <a:p>
            <a:pPr marL="0" indent="0" algn="just">
              <a:buNone/>
            </a:pPr>
            <a:r>
              <a:rPr lang="es-CO" dirty="0"/>
              <a:t>La posición de decúbito lateral izquierdo es la más recomendada cuando se </a:t>
            </a:r>
            <a:r>
              <a:rPr lang="es-CO" dirty="0" smtClean="0"/>
              <a:t>está realizando </a:t>
            </a:r>
            <a:r>
              <a:rPr lang="es-CO" dirty="0"/>
              <a:t>una </a:t>
            </a:r>
            <a:r>
              <a:rPr lang="es-CO" dirty="0" smtClean="0"/>
              <a:t>inducción</a:t>
            </a:r>
          </a:p>
          <a:p>
            <a:pPr marL="0" indent="0" algn="just">
              <a:buNone/>
            </a:pPr>
            <a:r>
              <a:rPr lang="es-CO" dirty="0" smtClean="0"/>
              <a:t>La presión </a:t>
            </a:r>
            <a:r>
              <a:rPr lang="es-CO" dirty="0"/>
              <a:t>se debe controlar al comenzar el procedimiento y luego cada 15 minutos </a:t>
            </a:r>
            <a:r>
              <a:rPr lang="es-CO" dirty="0" smtClean="0"/>
              <a:t>o cuando </a:t>
            </a:r>
            <a:r>
              <a:rPr lang="es-CO" dirty="0"/>
              <a:t>se tenga necesidad de aumentar la dosis de oxitocina</a:t>
            </a:r>
          </a:p>
        </p:txBody>
      </p:sp>
      <p:pic>
        <p:nvPicPr>
          <p:cNvPr id="16386" name="Picture 2" descr="Posturas o posiciones para el parto - Rehabilitación Premium Madr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1283" y="3834245"/>
            <a:ext cx="4322618" cy="22627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03066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solidFill>
                  <a:schemeClr val="tx1"/>
                </a:solidFill>
                <a:effectLst>
                  <a:outerShdw blurRad="38100" dist="38100" dir="2700000" algn="tl">
                    <a:srgbClr val="000000">
                      <a:alpha val="43137"/>
                    </a:srgbClr>
                  </a:outerShdw>
                </a:effectLst>
              </a:rPr>
              <a:t>PARTOGRAMA</a:t>
            </a:r>
          </a:p>
        </p:txBody>
      </p:sp>
      <p:sp>
        <p:nvSpPr>
          <p:cNvPr id="3" name="Marcador de contenido 2"/>
          <p:cNvSpPr>
            <a:spLocks noGrp="1"/>
          </p:cNvSpPr>
          <p:nvPr>
            <p:ph idx="1"/>
          </p:nvPr>
        </p:nvSpPr>
        <p:spPr>
          <a:xfrm>
            <a:off x="747532" y="2301026"/>
            <a:ext cx="2922945" cy="995966"/>
          </a:xfrm>
        </p:spPr>
        <p:txBody>
          <a:bodyPr>
            <a:normAutofit fontScale="85000" lnSpcReduction="20000"/>
          </a:bodyPr>
          <a:lstStyle/>
          <a:p>
            <a:r>
              <a:rPr lang="es-CO" dirty="0"/>
              <a:t>Plano cartesiano triple </a:t>
            </a:r>
          </a:p>
          <a:p>
            <a:r>
              <a:rPr lang="es-CO" dirty="0"/>
              <a:t>Evolución trabajo de parto </a:t>
            </a:r>
            <a:r>
              <a:rPr lang="es-CO" dirty="0" smtClean="0"/>
              <a:t>prevenir </a:t>
            </a:r>
            <a:r>
              <a:rPr lang="es-CO" dirty="0"/>
              <a:t>el parto prolongado </a:t>
            </a:r>
            <a:r>
              <a:rPr lang="es-CO" dirty="0" smtClean="0"/>
              <a:t>medidas correctivas</a:t>
            </a:r>
            <a:endParaRPr lang="es-CO" dirty="0"/>
          </a:p>
        </p:txBody>
      </p:sp>
      <p:sp>
        <p:nvSpPr>
          <p:cNvPr id="5" name="AutoShape 4" descr="Plantilla de partograma 2022 | Cómo interpretar el partogram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2054" name="Picture 6" descr="https://herramientas.elembarazo.net/wp-content/uploads/sites/5/2019/10/descargar-partogram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8418" y="1011981"/>
            <a:ext cx="6797558" cy="5146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100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smtClean="0">
                <a:solidFill>
                  <a:schemeClr val="tx1"/>
                </a:solidFill>
              </a:rPr>
              <a:t>Eje de </a:t>
            </a:r>
            <a:r>
              <a:rPr lang="es-CO" dirty="0">
                <a:solidFill>
                  <a:schemeClr val="tx1"/>
                </a:solidFill>
              </a:rPr>
              <a:t>dilatación</a:t>
            </a:r>
            <a:r>
              <a:rPr lang="es-CO" dirty="0">
                <a:solidFill>
                  <a:srgbClr val="0070C0"/>
                </a:solidFill>
              </a:rPr>
              <a:t/>
            </a:r>
            <a:br>
              <a:rPr lang="es-CO" dirty="0">
                <a:solidFill>
                  <a:srgbClr val="0070C0"/>
                </a:solidFill>
              </a:rPr>
            </a:br>
            <a:endParaRPr lang="es-CO" dirty="0">
              <a:solidFill>
                <a:srgbClr val="0070C0"/>
              </a:solidFill>
            </a:endParaRPr>
          </a:p>
        </p:txBody>
      </p:sp>
      <p:sp>
        <p:nvSpPr>
          <p:cNvPr id="3" name="Marcador de contenido 2"/>
          <p:cNvSpPr>
            <a:spLocks noGrp="1"/>
          </p:cNvSpPr>
          <p:nvPr>
            <p:ph idx="1"/>
          </p:nvPr>
        </p:nvSpPr>
        <p:spPr/>
        <p:txBody>
          <a:bodyPr/>
          <a:lstStyle/>
          <a:p>
            <a:endParaRPr lang="es-CO"/>
          </a:p>
        </p:txBody>
      </p:sp>
      <p:pic>
        <p:nvPicPr>
          <p:cNvPr id="3074" name="Picture 2" descr="Dilatacion cervic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367" y="2058384"/>
            <a:ext cx="4498733" cy="33775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6" name="Picture 4" descr="Borramiento del cuello uterino...¿Qué es? » Nadie como mamá"/>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9046" y="1845734"/>
            <a:ext cx="3017666" cy="389376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4" name="Imagen 3"/>
          <p:cNvPicPr>
            <a:picLocks noChangeAspect="1"/>
          </p:cNvPicPr>
          <p:nvPr/>
        </p:nvPicPr>
        <p:blipFill rotWithShape="1">
          <a:blip r:embed="rId4"/>
          <a:srcRect l="40167" t="29358" r="43500" b="16945"/>
          <a:stretch/>
        </p:blipFill>
        <p:spPr>
          <a:xfrm>
            <a:off x="8723584" y="1811440"/>
            <a:ext cx="2125014" cy="392805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0495795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solidFill>
                  <a:schemeClr val="tx1"/>
                </a:solidFill>
              </a:rPr>
              <a:t>Eje de estación </a:t>
            </a:r>
          </a:p>
        </p:txBody>
      </p:sp>
      <p:sp>
        <p:nvSpPr>
          <p:cNvPr id="3" name="Marcador de contenido 2"/>
          <p:cNvSpPr>
            <a:spLocks noGrp="1"/>
          </p:cNvSpPr>
          <p:nvPr>
            <p:ph idx="1"/>
          </p:nvPr>
        </p:nvSpPr>
        <p:spPr/>
        <p:txBody>
          <a:bodyPr/>
          <a:lstStyle/>
          <a:p>
            <a:endParaRPr lang="es-CO" dirty="0"/>
          </a:p>
        </p:txBody>
      </p:sp>
      <p:pic>
        <p:nvPicPr>
          <p:cNvPr id="4098" name="Picture 2" descr="Planos de Hodge y Estaciones de De Lee | Planos de hodge | Planos de Lee |  Semiología | Parto | uDocz"/>
          <p:cNvPicPr>
            <a:picLocks noChangeAspect="1" noChangeArrowheads="1"/>
          </p:cNvPicPr>
          <p:nvPr/>
        </p:nvPicPr>
        <p:blipFill rotWithShape="1">
          <a:blip r:embed="rId2">
            <a:extLst>
              <a:ext uri="{28A0092B-C50C-407E-A947-70E740481C1C}">
                <a14:useLocalDpi xmlns:a14="http://schemas.microsoft.com/office/drawing/2010/main" val="0"/>
              </a:ext>
            </a:extLst>
          </a:blip>
          <a:srcRect t="35116" r="1291"/>
          <a:stretch/>
        </p:blipFill>
        <p:spPr bwMode="auto">
          <a:xfrm>
            <a:off x="1093357" y="1905000"/>
            <a:ext cx="7024549" cy="333162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lanos de Hodge - Wikipedia, la enciclopedia lib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7576" y="2331076"/>
            <a:ext cx="3538369" cy="2691305"/>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p:cNvPicPr>
            <a:picLocks noChangeAspect="1"/>
          </p:cNvPicPr>
          <p:nvPr/>
        </p:nvPicPr>
        <p:blipFill rotWithShape="1">
          <a:blip r:embed="rId4"/>
          <a:srcRect l="35318" t="17914" r="48152" b="16593"/>
          <a:stretch/>
        </p:blipFill>
        <p:spPr>
          <a:xfrm>
            <a:off x="9536487" y="1175342"/>
            <a:ext cx="2150772" cy="4790942"/>
          </a:xfrm>
          <a:prstGeom prst="rect">
            <a:avLst/>
          </a:prstGeom>
        </p:spPr>
      </p:pic>
    </p:spTree>
    <p:extLst>
      <p:ext uri="{BB962C8B-B14F-4D97-AF65-F5344CB8AC3E}">
        <p14:creationId xmlns:p14="http://schemas.microsoft.com/office/powerpoint/2010/main" val="797029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fade">
                                      <p:cBhvr>
                                        <p:cTn id="7" dur="1000"/>
                                        <p:tgtEl>
                                          <p:spTgt spid="4100"/>
                                        </p:tgtEl>
                                      </p:cBhvr>
                                    </p:animEffect>
                                    <p:anim calcmode="lin" valueType="num">
                                      <p:cBhvr>
                                        <p:cTn id="8" dur="1000" fill="hold"/>
                                        <p:tgtEl>
                                          <p:spTgt spid="4100"/>
                                        </p:tgtEl>
                                        <p:attrNameLst>
                                          <p:attrName>ppt_x</p:attrName>
                                        </p:attrNameLst>
                                      </p:cBhvr>
                                      <p:tavLst>
                                        <p:tav tm="0">
                                          <p:val>
                                            <p:strVal val="#ppt_x"/>
                                          </p:val>
                                        </p:tav>
                                        <p:tav tm="100000">
                                          <p:val>
                                            <p:strVal val="#ppt_x"/>
                                          </p:val>
                                        </p:tav>
                                      </p:tavLst>
                                    </p:anim>
                                    <p:anim calcmode="lin" valueType="num">
                                      <p:cBhvr>
                                        <p:cTn id="9" dur="1000" fill="hold"/>
                                        <p:tgtEl>
                                          <p:spTgt spid="4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60861" y="438693"/>
            <a:ext cx="8911687" cy="1280890"/>
          </a:xfrm>
        </p:spPr>
        <p:txBody>
          <a:bodyPr/>
          <a:lstStyle/>
          <a:p>
            <a:r>
              <a:rPr lang="es-CO" dirty="0">
                <a:solidFill>
                  <a:schemeClr val="tx1"/>
                </a:solidFill>
              </a:rPr>
              <a:t>Eje de tiempo</a:t>
            </a:r>
          </a:p>
        </p:txBody>
      </p:sp>
      <p:sp>
        <p:nvSpPr>
          <p:cNvPr id="3" name="Marcador de contenido 2"/>
          <p:cNvSpPr>
            <a:spLocks noGrp="1"/>
          </p:cNvSpPr>
          <p:nvPr>
            <p:ph idx="1"/>
          </p:nvPr>
        </p:nvSpPr>
        <p:spPr/>
        <p:txBody>
          <a:bodyPr/>
          <a:lstStyle/>
          <a:p>
            <a:endParaRPr lang="es-CO" dirty="0"/>
          </a:p>
        </p:txBody>
      </p:sp>
      <p:pic>
        <p:nvPicPr>
          <p:cNvPr id="4" name="Imagen 3"/>
          <p:cNvPicPr>
            <a:picLocks noChangeAspect="1"/>
          </p:cNvPicPr>
          <p:nvPr/>
        </p:nvPicPr>
        <p:blipFill rotWithShape="1">
          <a:blip r:embed="rId2"/>
          <a:srcRect l="35516" t="29180" r="6579" b="47051"/>
          <a:stretch/>
        </p:blipFill>
        <p:spPr>
          <a:xfrm>
            <a:off x="377868" y="2284569"/>
            <a:ext cx="7534140" cy="1738649"/>
          </a:xfrm>
          <a:prstGeom prst="rect">
            <a:avLst/>
          </a:prstGeom>
        </p:spPr>
      </p:pic>
      <p:pic>
        <p:nvPicPr>
          <p:cNvPr id="6146" name="Picture 2" descr="Amazon.com: Foxtop Reloj de pared silencioso para niños, de 12 pulgadas,  sin tictac, funciona con pilas, colorido reloj para niños, para aula, sala  de juegos, cuarto de niños, escuela : Hogar 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9074" y="2375666"/>
            <a:ext cx="2652019" cy="2634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39354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solidFill>
                  <a:schemeClr val="tx1"/>
                </a:solidFill>
              </a:rPr>
              <a:t>Curvas de alerta</a:t>
            </a:r>
          </a:p>
        </p:txBody>
      </p:sp>
      <p:sp>
        <p:nvSpPr>
          <p:cNvPr id="3" name="Marcador de contenido 2"/>
          <p:cNvSpPr>
            <a:spLocks noGrp="1"/>
          </p:cNvSpPr>
          <p:nvPr>
            <p:ph idx="1"/>
          </p:nvPr>
        </p:nvSpPr>
        <p:spPr/>
        <p:txBody>
          <a:bodyPr/>
          <a:lstStyle/>
          <a:p>
            <a:endParaRPr lang="es-CO"/>
          </a:p>
        </p:txBody>
      </p:sp>
      <p:pic>
        <p:nvPicPr>
          <p:cNvPr id="4" name="Imagen 3"/>
          <p:cNvPicPr>
            <a:picLocks noChangeAspect="1"/>
          </p:cNvPicPr>
          <p:nvPr/>
        </p:nvPicPr>
        <p:blipFill rotWithShape="1">
          <a:blip r:embed="rId2"/>
          <a:srcRect l="39672" t="24956" r="7471" b="22051"/>
          <a:stretch/>
        </p:blipFill>
        <p:spPr>
          <a:xfrm>
            <a:off x="2589212" y="1687132"/>
            <a:ext cx="7945706" cy="4478759"/>
          </a:xfrm>
          <a:prstGeom prst="rect">
            <a:avLst/>
          </a:prstGeom>
        </p:spPr>
      </p:pic>
    </p:spTree>
    <p:extLst>
      <p:ext uri="{BB962C8B-B14F-4D97-AF65-F5344CB8AC3E}">
        <p14:creationId xmlns:p14="http://schemas.microsoft.com/office/powerpoint/2010/main" val="4970083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solidFill>
                  <a:schemeClr val="tx1"/>
                </a:solidFill>
                <a:effectLst>
                  <a:outerShdw blurRad="38100" dist="38100" dir="2700000" algn="tl">
                    <a:srgbClr val="000000">
                      <a:alpha val="43137"/>
                    </a:srgbClr>
                  </a:outerShdw>
                </a:effectLst>
              </a:rPr>
              <a:t>Atención del primer periodo</a:t>
            </a:r>
          </a:p>
        </p:txBody>
      </p:sp>
      <p:sp>
        <p:nvSpPr>
          <p:cNvPr id="3" name="Marcador de contenido 2"/>
          <p:cNvSpPr>
            <a:spLocks noGrp="1"/>
          </p:cNvSpPr>
          <p:nvPr>
            <p:ph idx="1"/>
          </p:nvPr>
        </p:nvSpPr>
        <p:spPr/>
        <p:txBody>
          <a:bodyPr/>
          <a:lstStyle/>
          <a:p>
            <a:endParaRPr lang="es-CO"/>
          </a:p>
        </p:txBody>
      </p:sp>
      <p:pic>
        <p:nvPicPr>
          <p:cNvPr id="4" name="Imagen 3"/>
          <p:cNvPicPr>
            <a:picLocks noChangeAspect="1"/>
          </p:cNvPicPr>
          <p:nvPr/>
        </p:nvPicPr>
        <p:blipFill rotWithShape="1">
          <a:blip r:embed="rId2"/>
          <a:srcRect l="34724" t="27380" r="6777" b="20116"/>
          <a:stretch/>
        </p:blipFill>
        <p:spPr>
          <a:xfrm>
            <a:off x="1738648" y="1689302"/>
            <a:ext cx="9247031" cy="4666217"/>
          </a:xfrm>
          <a:prstGeom prst="rect">
            <a:avLst/>
          </a:prstGeom>
        </p:spPr>
      </p:pic>
    </p:spTree>
    <p:extLst>
      <p:ext uri="{BB962C8B-B14F-4D97-AF65-F5344CB8AC3E}">
        <p14:creationId xmlns:p14="http://schemas.microsoft.com/office/powerpoint/2010/main" val="30222107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O"/>
          </a:p>
        </p:txBody>
      </p:sp>
      <p:sp>
        <p:nvSpPr>
          <p:cNvPr id="3" name="Marcador de contenido 2"/>
          <p:cNvSpPr>
            <a:spLocks noGrp="1"/>
          </p:cNvSpPr>
          <p:nvPr>
            <p:ph idx="1"/>
          </p:nvPr>
        </p:nvSpPr>
        <p:spPr/>
        <p:txBody>
          <a:bodyPr/>
          <a:lstStyle/>
          <a:p>
            <a:endParaRPr lang="es-CO"/>
          </a:p>
        </p:txBody>
      </p:sp>
      <p:pic>
        <p:nvPicPr>
          <p:cNvPr id="4" name="Imagen 3"/>
          <p:cNvPicPr>
            <a:picLocks noChangeAspect="1"/>
          </p:cNvPicPr>
          <p:nvPr/>
        </p:nvPicPr>
        <p:blipFill rotWithShape="1">
          <a:blip r:embed="rId2"/>
          <a:srcRect l="39277" t="20906" r="10440" b="15537"/>
          <a:stretch/>
        </p:blipFill>
        <p:spPr>
          <a:xfrm>
            <a:off x="2348346" y="377003"/>
            <a:ext cx="8354556" cy="5765831"/>
          </a:xfrm>
          <a:prstGeom prst="rect">
            <a:avLst/>
          </a:prstGeom>
        </p:spPr>
      </p:pic>
    </p:spTree>
    <p:extLst>
      <p:ext uri="{BB962C8B-B14F-4D97-AF65-F5344CB8AC3E}">
        <p14:creationId xmlns:p14="http://schemas.microsoft.com/office/powerpoint/2010/main" val="33010490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O"/>
          </a:p>
        </p:txBody>
      </p:sp>
      <p:sp>
        <p:nvSpPr>
          <p:cNvPr id="3" name="Marcador de contenido 2"/>
          <p:cNvSpPr>
            <a:spLocks noGrp="1"/>
          </p:cNvSpPr>
          <p:nvPr>
            <p:ph idx="1"/>
          </p:nvPr>
        </p:nvSpPr>
        <p:spPr/>
        <p:txBody>
          <a:bodyPr/>
          <a:lstStyle/>
          <a:p>
            <a:endParaRPr lang="es-CO"/>
          </a:p>
        </p:txBody>
      </p:sp>
      <p:pic>
        <p:nvPicPr>
          <p:cNvPr id="4" name="Imagen 3"/>
          <p:cNvPicPr>
            <a:picLocks noChangeAspect="1"/>
          </p:cNvPicPr>
          <p:nvPr/>
        </p:nvPicPr>
        <p:blipFill rotWithShape="1">
          <a:blip r:embed="rId2"/>
          <a:srcRect l="41356" t="27420" r="5787" b="17123"/>
          <a:stretch/>
        </p:blipFill>
        <p:spPr>
          <a:xfrm>
            <a:off x="2051519" y="624110"/>
            <a:ext cx="9453093" cy="5576264"/>
          </a:xfrm>
          <a:prstGeom prst="rect">
            <a:avLst/>
          </a:prstGeom>
        </p:spPr>
      </p:pic>
    </p:spTree>
    <p:extLst>
      <p:ext uri="{BB962C8B-B14F-4D97-AF65-F5344CB8AC3E}">
        <p14:creationId xmlns:p14="http://schemas.microsoft.com/office/powerpoint/2010/main" val="220232047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O"/>
          </a:p>
        </p:txBody>
      </p:sp>
      <p:sp>
        <p:nvSpPr>
          <p:cNvPr id="3" name="Marcador de contenido 2"/>
          <p:cNvSpPr>
            <a:spLocks noGrp="1"/>
          </p:cNvSpPr>
          <p:nvPr>
            <p:ph idx="1"/>
          </p:nvPr>
        </p:nvSpPr>
        <p:spPr/>
        <p:txBody>
          <a:bodyPr/>
          <a:lstStyle/>
          <a:p>
            <a:endParaRPr lang="es-CO"/>
          </a:p>
        </p:txBody>
      </p:sp>
      <p:pic>
        <p:nvPicPr>
          <p:cNvPr id="4" name="Imagen 3"/>
          <p:cNvPicPr>
            <a:picLocks noChangeAspect="1"/>
          </p:cNvPicPr>
          <p:nvPr/>
        </p:nvPicPr>
        <p:blipFill rotWithShape="1">
          <a:blip r:embed="rId2"/>
          <a:srcRect l="36816" t="20113" r="15672" b="32822"/>
          <a:stretch/>
        </p:blipFill>
        <p:spPr>
          <a:xfrm>
            <a:off x="1762968" y="522557"/>
            <a:ext cx="8102809" cy="4512639"/>
          </a:xfrm>
          <a:prstGeom prst="rect">
            <a:avLst/>
          </a:prstGeom>
        </p:spPr>
      </p:pic>
      <p:sp>
        <p:nvSpPr>
          <p:cNvPr id="6" name="CuadroTexto 5"/>
          <p:cNvSpPr txBox="1"/>
          <p:nvPr/>
        </p:nvSpPr>
        <p:spPr>
          <a:xfrm>
            <a:off x="8296869" y="4717786"/>
            <a:ext cx="2573778" cy="1328023"/>
          </a:xfrm>
          <a:prstGeom prst="roundRect">
            <a:avLst/>
          </a:prstGeom>
          <a:solidFill>
            <a:schemeClr val="accent1">
              <a:lumMod val="40000"/>
              <a:lumOff val="60000"/>
            </a:schemeClr>
          </a:solidFill>
        </p:spPr>
        <p:txBody>
          <a:bodyPr wrap="square" rtlCol="0">
            <a:spAutoFit/>
          </a:bodyPr>
          <a:lstStyle/>
          <a:p>
            <a:r>
              <a:rPr lang="es-CO" dirty="0"/>
              <a:t>Distocia mecánica</a:t>
            </a:r>
          </a:p>
          <a:p>
            <a:r>
              <a:rPr lang="es-CO" dirty="0"/>
              <a:t>Distocia dinámica: DHT, dolor, </a:t>
            </a:r>
            <a:r>
              <a:rPr lang="es-CO" dirty="0" err="1"/>
              <a:t>hipodinamia</a:t>
            </a:r>
            <a:endParaRPr lang="es-CO" dirty="0"/>
          </a:p>
        </p:txBody>
      </p:sp>
    </p:spTree>
    <p:extLst>
      <p:ext uri="{BB962C8B-B14F-4D97-AF65-F5344CB8AC3E}">
        <p14:creationId xmlns:p14="http://schemas.microsoft.com/office/powerpoint/2010/main" val="188906791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06335" y="0"/>
            <a:ext cx="10058400" cy="1450757"/>
          </a:xfrm>
        </p:spPr>
        <p:txBody>
          <a:bodyPr/>
          <a:lstStyle/>
          <a:p>
            <a:pPr algn="ctr"/>
            <a:r>
              <a:rPr lang="es-ES" b="1" dirty="0" smtClean="0"/>
              <a:t>PARTO POR CESAREA </a:t>
            </a:r>
            <a:endParaRPr lang="es-CO" b="1" dirty="0"/>
          </a:p>
        </p:txBody>
      </p:sp>
      <p:sp>
        <p:nvSpPr>
          <p:cNvPr id="3" name="Marcador de contenido 2"/>
          <p:cNvSpPr>
            <a:spLocks noGrp="1"/>
          </p:cNvSpPr>
          <p:nvPr>
            <p:ph idx="1"/>
          </p:nvPr>
        </p:nvSpPr>
        <p:spPr>
          <a:xfrm>
            <a:off x="386542" y="1652154"/>
            <a:ext cx="10478193" cy="4154594"/>
          </a:xfrm>
        </p:spPr>
        <p:txBody>
          <a:bodyPr>
            <a:normAutofit/>
          </a:bodyPr>
          <a:lstStyle/>
          <a:p>
            <a:r>
              <a:rPr lang="es-ES" b="1" dirty="0"/>
              <a:t>Cesárea</a:t>
            </a:r>
            <a:r>
              <a:rPr lang="es-ES" dirty="0"/>
              <a:t>: Procedimiento quirúrgico que tiene por objeto, extraer al feto vivo o </a:t>
            </a:r>
            <a:r>
              <a:rPr lang="es-ES" dirty="0" smtClean="0"/>
              <a:t> muerto </a:t>
            </a:r>
            <a:r>
              <a:rPr lang="es-ES" dirty="0"/>
              <a:t>a través de una incisión uterina, después que el embarazo ha llegado a </a:t>
            </a:r>
            <a:r>
              <a:rPr lang="es-ES" dirty="0" smtClean="0"/>
              <a:t> viabilidad </a:t>
            </a:r>
            <a:r>
              <a:rPr lang="es-ES" dirty="0"/>
              <a:t>fetal. </a:t>
            </a:r>
            <a:r>
              <a:rPr lang="es-ES" dirty="0"/>
              <a:t/>
            </a:r>
            <a:br>
              <a:rPr lang="es-ES" dirty="0"/>
            </a:br>
            <a:r>
              <a:rPr lang="es-ES" b="1" dirty="0" smtClean="0"/>
              <a:t>Cesárea </a:t>
            </a:r>
            <a:r>
              <a:rPr lang="es-ES" b="1" dirty="0"/>
              <a:t>de urgencia</a:t>
            </a:r>
            <a:r>
              <a:rPr lang="es-ES" dirty="0"/>
              <a:t>: cesárea no programada cuando está en peligro la vida de </a:t>
            </a:r>
            <a:r>
              <a:rPr lang="es-ES" dirty="0" smtClean="0"/>
              <a:t> la </a:t>
            </a:r>
            <a:r>
              <a:rPr lang="es-ES" dirty="0"/>
              <a:t>madre y/o el </a:t>
            </a:r>
            <a:r>
              <a:rPr lang="es-ES" dirty="0" smtClean="0"/>
              <a:t>feto</a:t>
            </a:r>
            <a:r>
              <a:rPr lang="es-ES" dirty="0"/>
              <a:t> </a:t>
            </a:r>
            <a:endParaRPr lang="es-ES" dirty="0" smtClean="0"/>
          </a:p>
          <a:p>
            <a:r>
              <a:rPr lang="es-ES" dirty="0" smtClean="0"/>
              <a:t>Las </a:t>
            </a:r>
            <a:r>
              <a:rPr lang="es-ES" dirty="0"/>
              <a:t>indicaciones de la cesárea pueden agruparse de diferentes maneras: </a:t>
            </a:r>
            <a:r>
              <a:rPr lang="es-ES" dirty="0"/>
              <a:t/>
            </a:r>
            <a:br>
              <a:rPr lang="es-ES" dirty="0"/>
            </a:br>
            <a:r>
              <a:rPr lang="es-ES" dirty="0" smtClean="0"/>
              <a:t>-</a:t>
            </a:r>
            <a:r>
              <a:rPr lang="es-ES" dirty="0"/>
              <a:t>Según a quién beneficie su práctica: madre, feto o ambos </a:t>
            </a:r>
            <a:r>
              <a:rPr lang="es-ES" dirty="0"/>
              <a:t/>
            </a:r>
            <a:br>
              <a:rPr lang="es-ES" dirty="0"/>
            </a:br>
            <a:r>
              <a:rPr lang="es-ES" dirty="0"/>
              <a:t>-Según </a:t>
            </a:r>
            <a:r>
              <a:rPr lang="es-ES" dirty="0" smtClean="0"/>
              <a:t>el </a:t>
            </a:r>
            <a:r>
              <a:rPr lang="es-ES" dirty="0"/>
              <a:t>momento de la indicación: electiva (extemporánea) o </a:t>
            </a:r>
            <a:r>
              <a:rPr lang="es-ES" dirty="0" err="1" smtClean="0"/>
              <a:t>intraparto</a:t>
            </a:r>
            <a:r>
              <a:rPr lang="es-ES" dirty="0" smtClean="0"/>
              <a:t> </a:t>
            </a:r>
          </a:p>
          <a:p>
            <a:r>
              <a:rPr lang="es-ES" dirty="0" smtClean="0"/>
              <a:t>Pueden clasificar </a:t>
            </a:r>
            <a:r>
              <a:rPr lang="es-ES" dirty="0"/>
              <a:t>en: </a:t>
            </a:r>
            <a:r>
              <a:rPr lang="es-ES" dirty="0"/>
              <a:t/>
            </a:r>
            <a:br>
              <a:rPr lang="es-ES" dirty="0"/>
            </a:br>
            <a:r>
              <a:rPr lang="es-ES" dirty="0" smtClean="0"/>
              <a:t> -</a:t>
            </a:r>
            <a:r>
              <a:rPr lang="es-ES" dirty="0"/>
              <a:t>Absolutas </a:t>
            </a:r>
            <a:r>
              <a:rPr lang="es-ES" dirty="0"/>
              <a:t/>
            </a:r>
            <a:br>
              <a:rPr lang="es-ES" dirty="0"/>
            </a:br>
            <a:r>
              <a:rPr lang="es-ES" dirty="0" smtClean="0"/>
              <a:t> -</a:t>
            </a:r>
            <a:r>
              <a:rPr lang="es-ES" dirty="0"/>
              <a:t>Relativas </a:t>
            </a:r>
            <a:r>
              <a:rPr lang="es-ES" dirty="0"/>
              <a:t/>
            </a:r>
            <a:br>
              <a:rPr lang="es-ES" dirty="0"/>
            </a:br>
            <a:endParaRPr lang="es-ES" dirty="0"/>
          </a:p>
          <a:p>
            <a:r>
              <a:rPr lang="es-ES" dirty="0"/>
              <a:t/>
            </a:r>
            <a:br>
              <a:rPr lang="es-ES" dirty="0"/>
            </a:br>
            <a:endParaRPr lang="es-ES" dirty="0"/>
          </a:p>
        </p:txBody>
      </p:sp>
    </p:spTree>
    <p:extLst>
      <p:ext uri="{BB962C8B-B14F-4D97-AF65-F5344CB8AC3E}">
        <p14:creationId xmlns:p14="http://schemas.microsoft.com/office/powerpoint/2010/main" val="40806370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65019" y="484524"/>
            <a:ext cx="10868890" cy="5303211"/>
          </a:xfrm>
        </p:spPr>
        <p:txBody>
          <a:bodyPr numCol="2">
            <a:normAutofit/>
          </a:bodyPr>
          <a:lstStyle/>
          <a:p>
            <a:r>
              <a:rPr lang="es-ES" sz="2100" b="1" dirty="0" smtClean="0"/>
              <a:t>INDICACIONES </a:t>
            </a:r>
            <a:r>
              <a:rPr lang="es-ES" sz="2100" b="1" dirty="0"/>
              <a:t>ABSOLUTAS: </a:t>
            </a:r>
            <a:r>
              <a:rPr lang="es-ES" dirty="0" smtClean="0"/>
              <a:t>PLENAMENTE Justificada </a:t>
            </a:r>
            <a:r>
              <a:rPr lang="es-ES" dirty="0"/>
              <a:t>por la </a:t>
            </a:r>
            <a:r>
              <a:rPr lang="es-ES" dirty="0" smtClean="0"/>
              <a:t> Evidencia </a:t>
            </a:r>
            <a:r>
              <a:rPr lang="es-ES" dirty="0"/>
              <a:t>científica: </a:t>
            </a:r>
            <a:r>
              <a:rPr lang="es-ES" dirty="0"/>
              <a:t/>
            </a:r>
            <a:br>
              <a:rPr lang="es-ES" dirty="0"/>
            </a:br>
            <a:endParaRPr lang="es-ES" dirty="0" smtClean="0"/>
          </a:p>
          <a:p>
            <a:pPr marL="0" indent="0">
              <a:buNone/>
            </a:pPr>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r>
              <a:rPr lang="es-ES" dirty="0" smtClean="0"/>
              <a:t/>
            </a:r>
            <a:br>
              <a:rPr lang="es-ES" dirty="0" smtClean="0"/>
            </a:br>
            <a:endParaRPr lang="es-ES" dirty="0" smtClean="0"/>
          </a:p>
          <a:p>
            <a:endParaRPr lang="es-ES" dirty="0"/>
          </a:p>
          <a:p>
            <a:r>
              <a:rPr lang="es-ES" dirty="0" smtClean="0"/>
              <a:t> </a:t>
            </a:r>
            <a:endParaRPr lang="es-CO" dirty="0"/>
          </a:p>
        </p:txBody>
      </p:sp>
      <p:graphicFrame>
        <p:nvGraphicFramePr>
          <p:cNvPr id="5" name="Tabla 4"/>
          <p:cNvGraphicFramePr>
            <a:graphicFrameLocks noGrp="1"/>
          </p:cNvGraphicFramePr>
          <p:nvPr>
            <p:extLst>
              <p:ext uri="{D42A27DB-BD31-4B8C-83A1-F6EECF244321}">
                <p14:modId xmlns:p14="http://schemas.microsoft.com/office/powerpoint/2010/main" val="332932646"/>
              </p:ext>
            </p:extLst>
          </p:nvPr>
        </p:nvGraphicFramePr>
        <p:xfrm>
          <a:off x="665017" y="1236518"/>
          <a:ext cx="10474038" cy="5151120"/>
        </p:xfrm>
        <a:graphic>
          <a:graphicData uri="http://schemas.openxmlformats.org/drawingml/2006/table">
            <a:tbl>
              <a:tblPr firstRow="1" bandRow="1">
                <a:tableStyleId>{5C22544A-7EE6-4342-B048-85BDC9FD1C3A}</a:tableStyleId>
              </a:tblPr>
              <a:tblGrid>
                <a:gridCol w="5237019"/>
                <a:gridCol w="5237019"/>
              </a:tblGrid>
              <a:tr h="5011112">
                <a:tc>
                  <a:txBody>
                    <a:bodyPr/>
                    <a:lstStyle/>
                    <a:p>
                      <a:r>
                        <a:rPr lang="es-ES" sz="1800" b="0" i="0" kern="1200" dirty="0" smtClean="0">
                          <a:solidFill>
                            <a:schemeClr val="lt1"/>
                          </a:solidFill>
                          <a:effectLst/>
                          <a:latin typeface="+mn-lt"/>
                          <a:ea typeface="+mn-ea"/>
                          <a:cs typeface="+mn-cs"/>
                        </a:rPr>
                        <a:t>Maternas: </a:t>
                      </a:r>
                      <a:r>
                        <a:rPr lang="es-ES" dirty="0" smtClean="0"/>
                        <a:t/>
                      </a:r>
                      <a:br>
                        <a:rPr lang="es-ES" dirty="0" smtClean="0"/>
                      </a:br>
                      <a:r>
                        <a:rPr lang="es-ES" dirty="0" smtClean="0"/>
                        <a:t/>
                      </a:r>
                      <a:br>
                        <a:rPr lang="es-ES" dirty="0" smtClean="0"/>
                      </a:br>
                      <a:r>
                        <a:rPr lang="es-ES" sz="1800" b="0" i="0" kern="1200" dirty="0" smtClean="0">
                          <a:solidFill>
                            <a:schemeClr val="lt1"/>
                          </a:solidFill>
                          <a:effectLst/>
                          <a:latin typeface="+mn-lt"/>
                          <a:ea typeface="+mn-ea"/>
                          <a:cs typeface="+mn-cs"/>
                        </a:rPr>
                        <a:t>-Pelvis estrecha </a:t>
                      </a:r>
                      <a:r>
                        <a:rPr lang="es-ES" dirty="0" smtClean="0"/>
                        <a:t/>
                      </a:r>
                      <a:br>
                        <a:rPr lang="es-ES" dirty="0" smtClean="0"/>
                      </a:br>
                      <a:r>
                        <a:rPr lang="es-ES" sz="1800" b="0" i="0" kern="1200" dirty="0" smtClean="0">
                          <a:solidFill>
                            <a:schemeClr val="lt1"/>
                          </a:solidFill>
                          <a:effectLst/>
                          <a:latin typeface="+mn-lt"/>
                          <a:ea typeface="+mn-ea"/>
                          <a:cs typeface="+mn-cs"/>
                        </a:rPr>
                        <a:t>-Tumores previos que dificulten la progresión de la presentación (miomas </a:t>
                      </a:r>
                      <a:r>
                        <a:rPr lang="es-ES" dirty="0" smtClean="0"/>
                        <a:t/>
                      </a:r>
                      <a:br>
                        <a:rPr lang="es-ES" dirty="0" smtClean="0"/>
                      </a:br>
                      <a:r>
                        <a:rPr lang="es-ES" sz="1800" b="0" i="0" kern="1200" dirty="0" smtClean="0">
                          <a:solidFill>
                            <a:schemeClr val="lt1"/>
                          </a:solidFill>
                          <a:effectLst/>
                          <a:latin typeface="+mn-lt"/>
                          <a:ea typeface="+mn-ea"/>
                          <a:cs typeface="+mn-cs"/>
                        </a:rPr>
                        <a:t>cervicales, Cáncer de cérvix). </a:t>
                      </a:r>
                      <a:r>
                        <a:rPr lang="es-ES" dirty="0" smtClean="0"/>
                        <a:t/>
                      </a:r>
                      <a:br>
                        <a:rPr lang="es-ES" dirty="0" smtClean="0"/>
                      </a:br>
                      <a:r>
                        <a:rPr lang="es-ES" sz="1800" b="0" i="0" kern="1200" dirty="0" smtClean="0">
                          <a:solidFill>
                            <a:schemeClr val="lt1"/>
                          </a:solidFill>
                          <a:effectLst/>
                          <a:latin typeface="+mn-lt"/>
                          <a:ea typeface="+mn-ea"/>
                          <a:cs typeface="+mn-cs"/>
                        </a:rPr>
                        <a:t>-Una enfermedad materna que contraindique el parto vaginal. (Ej. Infección VIH, </a:t>
                      </a:r>
                      <a:r>
                        <a:rPr lang="es-ES" dirty="0" smtClean="0"/>
                        <a:t/>
                      </a:r>
                      <a:br>
                        <a:rPr lang="es-ES" dirty="0" smtClean="0"/>
                      </a:br>
                      <a:r>
                        <a:rPr lang="es-ES" sz="1800" b="0" i="0" kern="1200" dirty="0" smtClean="0">
                          <a:solidFill>
                            <a:schemeClr val="lt1"/>
                          </a:solidFill>
                          <a:effectLst/>
                          <a:latin typeface="+mn-lt"/>
                          <a:ea typeface="+mn-ea"/>
                          <a:cs typeface="+mn-cs"/>
                        </a:rPr>
                        <a:t>Herpes genital activo. Malformaciones arteriovenosas cerebrales, </a:t>
                      </a:r>
                      <a:r>
                        <a:rPr lang="es-ES" dirty="0" smtClean="0"/>
                        <a:t/>
                      </a:r>
                      <a:br>
                        <a:rPr lang="es-ES" dirty="0" smtClean="0"/>
                      </a:br>
                      <a:r>
                        <a:rPr lang="es-ES" sz="1800" b="0" i="0" kern="1200" dirty="0" smtClean="0">
                          <a:solidFill>
                            <a:schemeClr val="lt1"/>
                          </a:solidFill>
                          <a:effectLst/>
                          <a:latin typeface="+mn-lt"/>
                          <a:ea typeface="+mn-ea"/>
                          <a:cs typeface="+mn-cs"/>
                        </a:rPr>
                        <a:t>desprendimientos de retina, Síndrome de </a:t>
                      </a:r>
                      <a:r>
                        <a:rPr lang="es-ES" sz="1800" b="0" i="0" kern="1200" dirty="0" err="1" smtClean="0">
                          <a:solidFill>
                            <a:schemeClr val="lt1"/>
                          </a:solidFill>
                          <a:effectLst/>
                          <a:latin typeface="+mn-lt"/>
                          <a:ea typeface="+mn-ea"/>
                          <a:cs typeface="+mn-cs"/>
                        </a:rPr>
                        <a:t>Marfan</a:t>
                      </a:r>
                      <a:r>
                        <a:rPr lang="es-ES" sz="1800" b="0" i="0" kern="1200" dirty="0" smtClean="0">
                          <a:solidFill>
                            <a:schemeClr val="lt1"/>
                          </a:solidFill>
                          <a:effectLst/>
                          <a:latin typeface="+mn-lt"/>
                          <a:ea typeface="+mn-ea"/>
                          <a:cs typeface="+mn-cs"/>
                        </a:rPr>
                        <a:t>, etc.) </a:t>
                      </a:r>
                      <a:r>
                        <a:rPr lang="es-ES" dirty="0" smtClean="0"/>
                        <a:t/>
                      </a:r>
                      <a:br>
                        <a:rPr lang="es-ES" dirty="0" smtClean="0"/>
                      </a:br>
                      <a:r>
                        <a:rPr lang="es-ES" sz="1800" b="0" i="0" kern="1200" dirty="0" smtClean="0">
                          <a:solidFill>
                            <a:schemeClr val="lt1"/>
                          </a:solidFill>
                          <a:effectLst/>
                          <a:latin typeface="+mn-lt"/>
                          <a:ea typeface="+mn-ea"/>
                          <a:cs typeface="+mn-cs"/>
                        </a:rPr>
                        <a:t>-Inducción fallida. </a:t>
                      </a:r>
                      <a:r>
                        <a:rPr lang="es-ES" dirty="0" smtClean="0"/>
                        <a:t/>
                      </a:r>
                      <a:br>
                        <a:rPr lang="es-ES" dirty="0" smtClean="0"/>
                      </a:br>
                      <a:r>
                        <a:rPr lang="es-ES" sz="1800" b="0" i="0" kern="1200" dirty="0" smtClean="0">
                          <a:solidFill>
                            <a:schemeClr val="lt1"/>
                          </a:solidFill>
                          <a:effectLst/>
                          <a:latin typeface="+mn-lt"/>
                          <a:ea typeface="+mn-ea"/>
                          <a:cs typeface="+mn-cs"/>
                        </a:rPr>
                        <a:t>-Cesárea anterior o cesárea previa complicada por infección o dehiscencia de la </a:t>
                      </a:r>
                      <a:r>
                        <a:rPr lang="es-ES" dirty="0" smtClean="0"/>
                        <a:t/>
                      </a:r>
                      <a:br>
                        <a:rPr lang="es-ES" dirty="0" smtClean="0"/>
                      </a:br>
                      <a:r>
                        <a:rPr lang="es-ES" sz="1800" b="0" i="0" kern="1200" dirty="0" err="1" smtClean="0">
                          <a:solidFill>
                            <a:schemeClr val="lt1"/>
                          </a:solidFill>
                          <a:effectLst/>
                          <a:latin typeface="+mn-lt"/>
                          <a:ea typeface="+mn-ea"/>
                          <a:cs typeface="+mn-cs"/>
                        </a:rPr>
                        <a:t>histerorrafia</a:t>
                      </a:r>
                      <a:r>
                        <a:rPr lang="es-ES" sz="1800" b="0" i="0" kern="1200" dirty="0" smtClean="0">
                          <a:solidFill>
                            <a:schemeClr val="lt1"/>
                          </a:solidFill>
                          <a:effectLst/>
                          <a:latin typeface="+mn-lt"/>
                          <a:ea typeface="+mn-ea"/>
                          <a:cs typeface="+mn-cs"/>
                        </a:rPr>
                        <a:t>.</a:t>
                      </a:r>
                      <a:endParaRPr lang="es-CO" dirty="0"/>
                    </a:p>
                  </a:txBody>
                  <a:tcPr/>
                </a:tc>
                <a:tc>
                  <a:txBody>
                    <a:bodyPr/>
                    <a:lstStyle/>
                    <a:p>
                      <a:pPr rtl="0"/>
                      <a:r>
                        <a:rPr lang="es-CO" sz="1800" b="1" kern="1200" dirty="0" smtClean="0">
                          <a:solidFill>
                            <a:schemeClr val="lt1"/>
                          </a:solidFill>
                          <a:effectLst/>
                          <a:latin typeface="+mn-lt"/>
                          <a:ea typeface="+mn-ea"/>
                          <a:cs typeface="+mn-cs"/>
                        </a:rPr>
                        <a:t>Fetales: </a:t>
                      </a:r>
                      <a:r>
                        <a:rPr lang="es-CO" dirty="0" smtClean="0">
                          <a:effectLst/>
                        </a:rPr>
                        <a:t/>
                      </a:r>
                      <a:br>
                        <a:rPr lang="es-CO" dirty="0" smtClean="0">
                          <a:effectLst/>
                        </a:rPr>
                      </a:br>
                      <a:r>
                        <a:rPr lang="es-CO" dirty="0" smtClean="0">
                          <a:effectLst/>
                        </a:rPr>
                        <a:t/>
                      </a:r>
                      <a:br>
                        <a:rPr lang="es-CO" dirty="0" smtClean="0">
                          <a:effectLst/>
                        </a:rPr>
                      </a:br>
                      <a:r>
                        <a:rPr lang="es-CO" sz="1800" b="1" kern="1200" dirty="0" smtClean="0">
                          <a:solidFill>
                            <a:schemeClr val="lt1"/>
                          </a:solidFill>
                          <a:effectLst/>
                          <a:latin typeface="+mn-lt"/>
                          <a:ea typeface="+mn-ea"/>
                          <a:cs typeface="+mn-cs"/>
                        </a:rPr>
                        <a:t>-</a:t>
                      </a:r>
                      <a:r>
                        <a:rPr lang="es-CO" sz="2000" b="0" kern="1200" dirty="0" smtClean="0">
                          <a:solidFill>
                            <a:schemeClr val="lt1"/>
                          </a:solidFill>
                          <a:effectLst/>
                          <a:latin typeface="+mn-lt"/>
                          <a:ea typeface="+mn-ea"/>
                          <a:cs typeface="+mn-cs"/>
                        </a:rPr>
                        <a:t>Algunas enfermedades fetales (meningocele, onfalocele o gastrosquisis). </a:t>
                      </a:r>
                      <a:r>
                        <a:rPr lang="es-CO" sz="2000" b="0" dirty="0" smtClean="0">
                          <a:effectLst/>
                        </a:rPr>
                        <a:t/>
                      </a:r>
                      <a:br>
                        <a:rPr lang="es-CO" sz="2000" b="0" dirty="0" smtClean="0">
                          <a:effectLst/>
                        </a:rPr>
                      </a:br>
                      <a:r>
                        <a:rPr lang="es-CO" sz="2000" b="0" kern="1200" dirty="0" smtClean="0">
                          <a:solidFill>
                            <a:schemeClr val="lt1"/>
                          </a:solidFill>
                          <a:effectLst/>
                          <a:latin typeface="+mn-lt"/>
                          <a:ea typeface="+mn-ea"/>
                          <a:cs typeface="+mn-cs"/>
                        </a:rPr>
                        <a:t>-Situaciones transversas y presentaciones anómalas (Presentación de frente o de </a:t>
                      </a:r>
                      <a:r>
                        <a:rPr lang="es-CO" sz="2000" b="0" dirty="0" smtClean="0">
                          <a:effectLst/>
                        </a:rPr>
                        <a:t/>
                      </a:r>
                      <a:br>
                        <a:rPr lang="es-CO" sz="2000" b="0" dirty="0" smtClean="0">
                          <a:effectLst/>
                        </a:rPr>
                      </a:br>
                      <a:r>
                        <a:rPr lang="es-CO" sz="2000" b="0" kern="1200" dirty="0" smtClean="0">
                          <a:solidFill>
                            <a:schemeClr val="lt1"/>
                          </a:solidFill>
                          <a:effectLst/>
                          <a:latin typeface="+mn-lt"/>
                          <a:ea typeface="+mn-ea"/>
                          <a:cs typeface="+mn-cs"/>
                        </a:rPr>
                        <a:t>cara mento posterior). </a:t>
                      </a:r>
                      <a:r>
                        <a:rPr lang="es-CO" sz="2000" b="0" dirty="0" smtClean="0">
                          <a:effectLst/>
                        </a:rPr>
                        <a:t/>
                      </a:r>
                      <a:br>
                        <a:rPr lang="es-CO" sz="2000" b="0" dirty="0" smtClean="0">
                          <a:effectLst/>
                        </a:rPr>
                      </a:br>
                      <a:r>
                        <a:rPr lang="es-CO" sz="2000" b="0" kern="1200" dirty="0" smtClean="0">
                          <a:solidFill>
                            <a:schemeClr val="lt1"/>
                          </a:solidFill>
                          <a:effectLst/>
                          <a:latin typeface="+mn-lt"/>
                          <a:ea typeface="+mn-ea"/>
                          <a:cs typeface="+mn-cs"/>
                        </a:rPr>
                        <a:t>-Sufrimiento fetal agudo </a:t>
                      </a:r>
                      <a:r>
                        <a:rPr lang="es-CO" sz="2000" b="0" dirty="0" smtClean="0">
                          <a:effectLst/>
                        </a:rPr>
                        <a:t/>
                      </a:r>
                      <a:br>
                        <a:rPr lang="es-CO" sz="2000" b="0" dirty="0" smtClean="0">
                          <a:effectLst/>
                        </a:rPr>
                      </a:br>
                      <a:r>
                        <a:rPr lang="es-CO" sz="2000" b="0" kern="1200" dirty="0" smtClean="0">
                          <a:solidFill>
                            <a:schemeClr val="lt1"/>
                          </a:solidFill>
                          <a:effectLst/>
                          <a:latin typeface="+mn-lt"/>
                          <a:ea typeface="+mn-ea"/>
                          <a:cs typeface="+mn-cs"/>
                        </a:rPr>
                        <a:t>-DCP (Desproporción Cefalopélvica) por Macrosomía fetal. </a:t>
                      </a:r>
                      <a:r>
                        <a:rPr lang="es-CO" sz="2000" b="0" dirty="0" smtClean="0">
                          <a:effectLst/>
                        </a:rPr>
                        <a:t/>
                      </a:r>
                      <a:br>
                        <a:rPr lang="es-CO" sz="2000" b="0" dirty="0" smtClean="0">
                          <a:effectLst/>
                        </a:rPr>
                      </a:br>
                      <a:r>
                        <a:rPr lang="es-CO" sz="2000" b="0" kern="1200" dirty="0" smtClean="0">
                          <a:solidFill>
                            <a:schemeClr val="lt1"/>
                          </a:solidFill>
                          <a:effectLst/>
                          <a:latin typeface="+mn-lt"/>
                          <a:ea typeface="+mn-ea"/>
                          <a:cs typeface="+mn-cs"/>
                        </a:rPr>
                        <a:t>-Peso fetal menor de 1500 gramos </a:t>
                      </a:r>
                      <a:r>
                        <a:rPr lang="es-CO" sz="2000" b="0" dirty="0" smtClean="0">
                          <a:effectLst/>
                        </a:rPr>
                        <a:t/>
                      </a:r>
                      <a:br>
                        <a:rPr lang="es-CO" sz="2000" b="0" dirty="0" smtClean="0">
                          <a:effectLst/>
                        </a:rPr>
                      </a:br>
                      <a:r>
                        <a:rPr lang="es-CO" sz="2000" b="0" kern="1200" dirty="0" smtClean="0">
                          <a:solidFill>
                            <a:schemeClr val="lt1"/>
                          </a:solidFill>
                          <a:effectLst/>
                          <a:latin typeface="+mn-lt"/>
                          <a:ea typeface="+mn-ea"/>
                          <a:cs typeface="+mn-cs"/>
                        </a:rPr>
                        <a:t>-Placenta previa </a:t>
                      </a:r>
                      <a:r>
                        <a:rPr lang="es-CO" sz="2000" b="0" dirty="0" smtClean="0">
                          <a:effectLst/>
                        </a:rPr>
                        <a:t/>
                      </a:r>
                      <a:br>
                        <a:rPr lang="es-CO" sz="2000" b="0" dirty="0" smtClean="0">
                          <a:effectLst/>
                        </a:rPr>
                      </a:br>
                      <a:r>
                        <a:rPr lang="es-CO" sz="2000" b="0" kern="1200" dirty="0" smtClean="0">
                          <a:solidFill>
                            <a:schemeClr val="lt1"/>
                          </a:solidFill>
                          <a:effectLst/>
                          <a:latin typeface="+mn-lt"/>
                          <a:ea typeface="+mn-ea"/>
                          <a:cs typeface="+mn-cs"/>
                        </a:rPr>
                        <a:t>-Prolapso de cordón </a:t>
                      </a:r>
                      <a:r>
                        <a:rPr lang="es-CO" sz="2000" b="0" dirty="0" smtClean="0">
                          <a:effectLst/>
                        </a:rPr>
                        <a:t/>
                      </a:r>
                      <a:br>
                        <a:rPr lang="es-CO" sz="2000" b="0" dirty="0" smtClean="0">
                          <a:effectLst/>
                        </a:rPr>
                      </a:br>
                      <a:r>
                        <a:rPr lang="es-CO" sz="2000" b="0" kern="1200" dirty="0" smtClean="0">
                          <a:solidFill>
                            <a:schemeClr val="lt1"/>
                          </a:solidFill>
                          <a:effectLst/>
                          <a:latin typeface="+mn-lt"/>
                          <a:ea typeface="+mn-ea"/>
                          <a:cs typeface="+mn-cs"/>
                        </a:rPr>
                        <a:t>-Abruptio de placenta </a:t>
                      </a:r>
                      <a:r>
                        <a:rPr lang="es-CO" sz="2000" b="0" dirty="0" smtClean="0">
                          <a:effectLst/>
                        </a:rPr>
                        <a:t/>
                      </a:r>
                      <a:br>
                        <a:rPr lang="es-CO" sz="2000" b="0" dirty="0" smtClean="0">
                          <a:effectLst/>
                        </a:rPr>
                      </a:br>
                      <a:endParaRPr lang="es-CO" sz="2000" b="0" dirty="0" smtClean="0">
                        <a:effectLst/>
                      </a:endParaRPr>
                    </a:p>
                    <a:p>
                      <a:r>
                        <a:rPr lang="es-CO" sz="1800" b="0" i="0" kern="1200" dirty="0" smtClean="0">
                          <a:solidFill>
                            <a:schemeClr val="lt1"/>
                          </a:solidFill>
                          <a:effectLst/>
                          <a:latin typeface="+mn-lt"/>
                          <a:ea typeface="+mn-ea"/>
                          <a:cs typeface="+mn-cs"/>
                        </a:rPr>
                        <a:t/>
                      </a:r>
                      <a:br>
                        <a:rPr lang="es-CO" sz="1800" b="0" i="0" kern="1200" dirty="0" smtClean="0">
                          <a:solidFill>
                            <a:schemeClr val="lt1"/>
                          </a:solidFill>
                          <a:effectLst/>
                          <a:latin typeface="+mn-lt"/>
                          <a:ea typeface="+mn-ea"/>
                          <a:cs typeface="+mn-cs"/>
                        </a:rPr>
                      </a:br>
                      <a:endParaRPr lang="es-CO" dirty="0"/>
                    </a:p>
                  </a:txBody>
                  <a:tcPr/>
                </a:tc>
              </a:tr>
            </a:tbl>
          </a:graphicData>
        </a:graphic>
      </p:graphicFrame>
    </p:spTree>
    <p:extLst>
      <p:ext uri="{BB962C8B-B14F-4D97-AF65-F5344CB8AC3E}">
        <p14:creationId xmlns:p14="http://schemas.microsoft.com/office/powerpoint/2010/main" val="4989792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97280" y="-151277"/>
            <a:ext cx="10058400" cy="1450757"/>
          </a:xfrm>
        </p:spPr>
        <p:txBody>
          <a:bodyPr/>
          <a:lstStyle/>
          <a:p>
            <a:pPr algn="ctr"/>
            <a:r>
              <a:rPr lang="es-CO" b="1" dirty="0">
                <a:latin typeface="Bradley Hand ITC" panose="03070402050302030203" pitchFamily="66" charset="0"/>
              </a:rPr>
              <a:t>PARTO HUMANIZADO </a:t>
            </a:r>
            <a:endParaRPr lang="es-MX" b="1" dirty="0">
              <a:latin typeface="Bradley Hand ITC" panose="03070402050302030203" pitchFamily="66" charset="0"/>
            </a:endParaRPr>
          </a:p>
        </p:txBody>
      </p:sp>
      <p:sp>
        <p:nvSpPr>
          <p:cNvPr id="3" name="Marcador de contenido 2"/>
          <p:cNvSpPr>
            <a:spLocks noGrp="1"/>
          </p:cNvSpPr>
          <p:nvPr>
            <p:ph idx="1"/>
          </p:nvPr>
        </p:nvSpPr>
        <p:spPr/>
        <p:txBody>
          <a:bodyPr/>
          <a:lstStyle/>
          <a:p>
            <a:pPr algn="just"/>
            <a:r>
              <a:rPr lang="es-MX" dirty="0"/>
              <a:t>El parto humanizado se debe definir como una experiencia de parto positiva, como la experiencia que cumple o supera las creencias y expectativas personales y socioculturales previas de la mujer. Esto incluye dar a luz a un bebé sano en un ambiente </a:t>
            </a:r>
            <a:r>
              <a:rPr lang="es-MX" dirty="0" smtClean="0"/>
              <a:t>seguro. </a:t>
            </a:r>
            <a:endParaRPr lang="es-MX" dirty="0"/>
          </a:p>
        </p:txBody>
      </p:sp>
      <p:pic>
        <p:nvPicPr>
          <p:cNvPr id="4" name="Imagen 3"/>
          <p:cNvPicPr>
            <a:picLocks noChangeAspect="1"/>
          </p:cNvPicPr>
          <p:nvPr/>
        </p:nvPicPr>
        <p:blipFill>
          <a:blip r:embed="rId2"/>
          <a:stretch>
            <a:fillRect/>
          </a:stretch>
        </p:blipFill>
        <p:spPr>
          <a:xfrm>
            <a:off x="1612537" y="3028223"/>
            <a:ext cx="3094545" cy="2934863"/>
          </a:xfrm>
          <a:prstGeom prst="rect">
            <a:avLst/>
          </a:prstGeom>
        </p:spPr>
      </p:pic>
      <p:sp>
        <p:nvSpPr>
          <p:cNvPr id="5" name="Nube 4"/>
          <p:cNvSpPr/>
          <p:nvPr/>
        </p:nvSpPr>
        <p:spPr>
          <a:xfrm>
            <a:off x="5950039" y="2704566"/>
            <a:ext cx="5962919" cy="3528809"/>
          </a:xfrm>
          <a:prstGeom prst="cloud">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CO" dirty="0"/>
              <a:t>Cuando se habla de parto humanizado, se habla de generar un espacio </a:t>
            </a:r>
            <a:r>
              <a:rPr lang="es-CO" dirty="0">
                <a:solidFill>
                  <a:srgbClr val="FF0000"/>
                </a:solidFill>
              </a:rPr>
              <a:t>familiar donde la madre y su producto de la concepción sean los protagonistas </a:t>
            </a:r>
            <a:r>
              <a:rPr lang="es-CO" dirty="0"/>
              <a:t>y donde el nacimiento se desarrolle de la manera más natural posible.</a:t>
            </a:r>
            <a:endParaRPr lang="es-MX" dirty="0"/>
          </a:p>
        </p:txBody>
      </p:sp>
    </p:spTree>
    <p:extLst>
      <p:ext uri="{BB962C8B-B14F-4D97-AF65-F5344CB8AC3E}">
        <p14:creationId xmlns:p14="http://schemas.microsoft.com/office/powerpoint/2010/main" val="386360256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a:latin typeface="Bradley Hand ITC" panose="03070402050302030203" pitchFamily="66" charset="0"/>
              </a:rPr>
              <a:t>PARTO HUMANIZADO </a:t>
            </a:r>
            <a:endParaRPr lang="es-MX" dirty="0">
              <a:latin typeface="Bradley Hand ITC" panose="03070402050302030203" pitchFamily="66" charset="0"/>
            </a:endParaRPr>
          </a:p>
        </p:txBody>
      </p:sp>
      <p:sp>
        <p:nvSpPr>
          <p:cNvPr id="3" name="Marcador de contenido 2"/>
          <p:cNvSpPr>
            <a:spLocks noGrp="1"/>
          </p:cNvSpPr>
          <p:nvPr>
            <p:ph idx="1"/>
          </p:nvPr>
        </p:nvSpPr>
        <p:spPr/>
        <p:txBody>
          <a:bodyPr/>
          <a:lstStyle/>
          <a:p>
            <a:r>
              <a:rPr lang="es-MX" sz="2400" dirty="0"/>
              <a:t> </a:t>
            </a:r>
          </a:p>
          <a:p>
            <a:pPr algn="just"/>
            <a:r>
              <a:rPr lang="es-MX" sz="2400" dirty="0"/>
              <a:t>Por lo anterior Clínica Las Lajas ha elaborado un  paquete de recomendaciones que busca  garantizar la calidad de la atención basada en la evidencia y resalta la importancia de una atención centrada en la mujer para optimizar la experiencia del trabajo de parto y el parto para las mujeres y sus bebés a través de un enfoque holístico basado en los derechos humanos y pretendiendo generar en la gestante un momento especial, placentero, en condiciones de </a:t>
            </a:r>
            <a:r>
              <a:rPr lang="es-MX" sz="2400" dirty="0" smtClean="0"/>
              <a:t>dignidad humana, protagonismo y libertad para la toma de decisiones sobre las condiciones en las que quiere </a:t>
            </a:r>
            <a:r>
              <a:rPr lang="es-MX" sz="2400" dirty="0"/>
              <a:t>parir. Partiendo  de las primicias de  Parto </a:t>
            </a:r>
            <a:r>
              <a:rPr lang="es-MX" sz="2400" dirty="0">
                <a:solidFill>
                  <a:srgbClr val="FF0000"/>
                </a:solidFill>
              </a:rPr>
              <a:t>Respetado, Parto Sin Dolor y Parto Sin Temor.</a:t>
            </a:r>
          </a:p>
          <a:p>
            <a:endParaRPr lang="es-MX" dirty="0">
              <a:solidFill>
                <a:srgbClr val="FF0000"/>
              </a:solidFill>
            </a:endParaRPr>
          </a:p>
        </p:txBody>
      </p:sp>
    </p:spTree>
    <p:extLst>
      <p:ext uri="{BB962C8B-B14F-4D97-AF65-F5344CB8AC3E}">
        <p14:creationId xmlns:p14="http://schemas.microsoft.com/office/powerpoint/2010/main" val="245537531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smtClean="0"/>
              <a:t>CARACTERISTICAS </a:t>
            </a:r>
            <a:r>
              <a:rPr lang="es-MX" b="1" dirty="0"/>
              <a:t>DEL PARTO HUMANIZADO</a:t>
            </a:r>
            <a:endParaRPr lang="es-CO"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539467749"/>
              </p:ext>
            </p:extLst>
          </p:nvPr>
        </p:nvGraphicFramePr>
        <p:xfrm>
          <a:off x="1756059" y="1924916"/>
          <a:ext cx="7710058" cy="3893992"/>
        </p:xfrm>
        <a:graphic>
          <a:graphicData uri="http://schemas.openxmlformats.org/drawingml/2006/table">
            <a:tbl>
              <a:tblPr firstRow="1" firstCol="1" bandRow="1">
                <a:tableStyleId>{5C22544A-7EE6-4342-B048-85BDC9FD1C3A}</a:tableStyleId>
              </a:tblPr>
              <a:tblGrid>
                <a:gridCol w="3855029"/>
                <a:gridCol w="3855029"/>
              </a:tblGrid>
              <a:tr h="299538">
                <a:tc>
                  <a:txBody>
                    <a:bodyPr/>
                    <a:lstStyle/>
                    <a:p>
                      <a:pPr>
                        <a:spcAft>
                          <a:spcPts val="0"/>
                        </a:spcAft>
                      </a:pPr>
                      <a:r>
                        <a:rPr lang="es-CO" sz="1100">
                          <a:effectLst/>
                        </a:rPr>
                        <a:t>Admisión de la gestante</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CO" sz="1100">
                          <a:effectLst/>
                        </a:rPr>
                        <a:t>Ágil y preferente.</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99538">
                <a:tc>
                  <a:txBody>
                    <a:bodyPr/>
                    <a:lstStyle/>
                    <a:p>
                      <a:pPr>
                        <a:spcAft>
                          <a:spcPts val="0"/>
                        </a:spcAft>
                      </a:pPr>
                      <a:r>
                        <a:rPr lang="es-CO" sz="1100">
                          <a:effectLst/>
                        </a:rPr>
                        <a:t>La gestante está acompañada.</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MX" sz="1100">
                          <a:effectLst/>
                        </a:rPr>
                        <a:t>Por una persona que ella elija.</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99076">
                <a:tc>
                  <a:txBody>
                    <a:bodyPr/>
                    <a:lstStyle/>
                    <a:p>
                      <a:pPr>
                        <a:spcAft>
                          <a:spcPts val="0"/>
                        </a:spcAft>
                      </a:pPr>
                      <a:r>
                        <a:rPr lang="es-CO" sz="1100">
                          <a:effectLst/>
                        </a:rPr>
                        <a:t>Libre deambulación y dieta.</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MX" sz="1100">
                          <a:effectLst/>
                        </a:rPr>
                        <a:t>Se le permite moverse, hacer ejercicios, ingerir líquidos a libre demanda.</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99538">
                <a:tc>
                  <a:txBody>
                    <a:bodyPr/>
                    <a:lstStyle/>
                    <a:p>
                      <a:pPr>
                        <a:spcAft>
                          <a:spcPts val="0"/>
                        </a:spcAft>
                      </a:pPr>
                      <a:r>
                        <a:rPr lang="es-CO" sz="1100">
                          <a:effectLst/>
                        </a:rPr>
                        <a:t>Posición y espacio para la atención del parto.</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MX" sz="1100">
                          <a:effectLst/>
                        </a:rPr>
                        <a:t>Elección informada de la Familia Gestante.</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898612">
                <a:tc>
                  <a:txBody>
                    <a:bodyPr/>
                    <a:lstStyle/>
                    <a:p>
                      <a:pPr>
                        <a:spcAft>
                          <a:spcPts val="0"/>
                        </a:spcAft>
                      </a:pPr>
                      <a:r>
                        <a:rPr lang="es-CO" sz="1100">
                          <a:effectLst/>
                        </a:rPr>
                        <a:t>Medicamentos y procedimientos sólo sin son necesarios, realizando consentimiento informado.</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MX" sz="1100">
                          <a:effectLst/>
                        </a:rPr>
                        <a:t>No se indica el uso rutinario de oxitocina ni de otros medicamentos o procedimientos para acelerar el proceso de parto.</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99076">
                <a:tc>
                  <a:txBody>
                    <a:bodyPr/>
                    <a:lstStyle/>
                    <a:p>
                      <a:pPr>
                        <a:spcAft>
                          <a:spcPts val="0"/>
                        </a:spcAft>
                      </a:pPr>
                      <a:r>
                        <a:rPr lang="es-CO" sz="1100">
                          <a:effectLst/>
                        </a:rPr>
                        <a:t>Contacto piel a piel con el recién nacido</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MX" sz="1100">
                          <a:effectLst/>
                        </a:rPr>
                        <a:t>Inmediato, e inicio de Lactancia Materna en las primeras 2 horas.</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99076">
                <a:tc>
                  <a:txBody>
                    <a:bodyPr/>
                    <a:lstStyle/>
                    <a:p>
                      <a:pPr>
                        <a:spcAft>
                          <a:spcPts val="0"/>
                        </a:spcAft>
                      </a:pPr>
                      <a:r>
                        <a:rPr lang="es-CO" sz="1100">
                          <a:effectLst/>
                        </a:rPr>
                        <a:t>Seguridad y calidad de la atención</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MX" sz="1100">
                          <a:effectLst/>
                        </a:rPr>
                        <a:t>Aplicación de guías y protocolos con la mejor evidencia.</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99538">
                <a:tc>
                  <a:txBody>
                    <a:bodyPr/>
                    <a:lstStyle/>
                    <a:p>
                      <a:pPr>
                        <a:spcAft>
                          <a:spcPts val="0"/>
                        </a:spcAft>
                      </a:pPr>
                      <a:r>
                        <a:rPr lang="es-CO" sz="1100">
                          <a:effectLst/>
                        </a:rPr>
                        <a:t>Trato cálido y respetuoso</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s-MX" sz="1100" dirty="0">
                          <a:effectLst/>
                        </a:rPr>
                        <a:t>Todo el equipo que interviene en la atención.</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5561147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82168" y="608721"/>
            <a:ext cx="9887989" cy="897961"/>
          </a:xfrm>
        </p:spPr>
        <p:txBody>
          <a:bodyPr>
            <a:noAutofit/>
          </a:bodyPr>
          <a:lstStyle/>
          <a:p>
            <a:r>
              <a:rPr lang="es-ES" sz="2000" b="1" dirty="0"/>
              <a:t>I</a:t>
            </a:r>
            <a:r>
              <a:rPr lang="es-ES" sz="2000" b="1" dirty="0" smtClean="0"/>
              <a:t>NDICACIONES  RELATIVAS</a:t>
            </a:r>
            <a:r>
              <a:rPr lang="es-ES" sz="2000" dirty="0"/>
              <a:t>: </a:t>
            </a:r>
            <a:br>
              <a:rPr lang="es-ES" sz="2000" dirty="0"/>
            </a:br>
            <a:r>
              <a:rPr lang="es-ES" sz="2000" dirty="0" smtClean="0"/>
              <a:t/>
            </a:r>
            <a:br>
              <a:rPr lang="es-ES" sz="2000" dirty="0" smtClean="0"/>
            </a:br>
            <a:r>
              <a:rPr lang="es-ES" sz="2000" dirty="0" smtClean="0"/>
              <a:t>Cuando  </a:t>
            </a:r>
            <a:r>
              <a:rPr lang="es-ES" sz="2000" dirty="0"/>
              <a:t>no  son  por  sí  mismas  indicaciones  automáticas  de  cesárea,  sino  que  su </a:t>
            </a:r>
            <a:r>
              <a:rPr lang="es-ES" sz="2000" dirty="0" smtClean="0"/>
              <a:t> práctica </a:t>
            </a:r>
            <a:r>
              <a:rPr lang="es-ES" sz="2000" dirty="0"/>
              <a:t>depende de la presencia de diferentes factores:</a:t>
            </a:r>
            <a:endParaRPr lang="es-CO" sz="2000"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652112863"/>
              </p:ext>
            </p:extLst>
          </p:nvPr>
        </p:nvGraphicFramePr>
        <p:xfrm>
          <a:off x="1096962" y="2043690"/>
          <a:ext cx="10058400" cy="3383280"/>
        </p:xfrm>
        <a:graphic>
          <a:graphicData uri="http://schemas.openxmlformats.org/drawingml/2006/table">
            <a:tbl>
              <a:tblPr firstRow="1" bandRow="1">
                <a:tableStyleId>{5C22544A-7EE6-4342-B048-85BDC9FD1C3A}</a:tableStyleId>
              </a:tblPr>
              <a:tblGrid>
                <a:gridCol w="5029200"/>
                <a:gridCol w="5029200"/>
              </a:tblGrid>
              <a:tr h="370840">
                <a:tc>
                  <a:txBody>
                    <a:bodyPr/>
                    <a:lstStyle/>
                    <a:p>
                      <a:r>
                        <a:rPr lang="es-ES" sz="1800" b="1" i="0" kern="1200" dirty="0" smtClean="0">
                          <a:solidFill>
                            <a:schemeClr val="lt1"/>
                          </a:solidFill>
                          <a:effectLst/>
                          <a:latin typeface="+mn-lt"/>
                          <a:ea typeface="+mn-ea"/>
                          <a:cs typeface="+mn-cs"/>
                        </a:rPr>
                        <a:t>Maternas </a:t>
                      </a:r>
                      <a:r>
                        <a:rPr lang="es-ES" b="1" dirty="0" smtClean="0"/>
                        <a:t/>
                      </a:r>
                      <a:br>
                        <a:rPr lang="es-ES" b="1" dirty="0" smtClean="0"/>
                      </a:br>
                      <a:r>
                        <a:rPr lang="es-ES" dirty="0" smtClean="0"/>
                        <a:t/>
                      </a:r>
                      <a:br>
                        <a:rPr lang="es-ES" dirty="0" smtClean="0"/>
                      </a:br>
                      <a:r>
                        <a:rPr lang="es-ES" sz="1800" b="0" i="0" kern="1200" dirty="0" smtClean="0">
                          <a:solidFill>
                            <a:schemeClr val="lt1"/>
                          </a:solidFill>
                          <a:effectLst/>
                          <a:latin typeface="+mn-lt"/>
                          <a:ea typeface="+mn-ea"/>
                          <a:cs typeface="+mn-cs"/>
                        </a:rPr>
                        <a:t>-Distocia dinámica. </a:t>
                      </a:r>
                      <a:r>
                        <a:rPr lang="es-ES" dirty="0" smtClean="0"/>
                        <a:t/>
                      </a:r>
                      <a:br>
                        <a:rPr lang="es-ES" dirty="0" smtClean="0"/>
                      </a:br>
                      <a:r>
                        <a:rPr lang="es-ES" sz="1800" b="0" i="0" kern="1200" dirty="0" smtClean="0">
                          <a:solidFill>
                            <a:schemeClr val="lt1"/>
                          </a:solidFill>
                          <a:effectLst/>
                          <a:latin typeface="+mn-lt"/>
                          <a:ea typeface="+mn-ea"/>
                          <a:cs typeface="+mn-cs"/>
                        </a:rPr>
                        <a:t>-Cesárea anterior segmentaría no complicada. </a:t>
                      </a:r>
                      <a:r>
                        <a:rPr lang="es-ES" dirty="0" smtClean="0"/>
                        <a:t/>
                      </a:r>
                      <a:br>
                        <a:rPr lang="es-ES" dirty="0" smtClean="0"/>
                      </a:br>
                      <a:r>
                        <a:rPr lang="es-ES" sz="1800" b="0" i="0" kern="1200" dirty="0" smtClean="0">
                          <a:solidFill>
                            <a:schemeClr val="lt1"/>
                          </a:solidFill>
                          <a:effectLst/>
                          <a:latin typeface="+mn-lt"/>
                          <a:ea typeface="+mn-ea"/>
                          <a:cs typeface="+mn-cs"/>
                        </a:rPr>
                        <a:t>-</a:t>
                      </a:r>
                      <a:r>
                        <a:rPr lang="es-ES" sz="1800" b="0" i="0" kern="1200" dirty="0" err="1" smtClean="0">
                          <a:solidFill>
                            <a:schemeClr val="lt1"/>
                          </a:solidFill>
                          <a:effectLst/>
                          <a:latin typeface="+mn-lt"/>
                          <a:ea typeface="+mn-ea"/>
                          <a:cs typeface="+mn-cs"/>
                        </a:rPr>
                        <a:t>Preeclampsia</a:t>
                      </a:r>
                      <a:r>
                        <a:rPr lang="es-ES" sz="1800" b="0" i="0" kern="1200" dirty="0" smtClean="0">
                          <a:solidFill>
                            <a:schemeClr val="lt1"/>
                          </a:solidFill>
                          <a:effectLst/>
                          <a:latin typeface="+mn-lt"/>
                          <a:ea typeface="+mn-ea"/>
                          <a:cs typeface="+mn-cs"/>
                        </a:rPr>
                        <a:t> con cuello desfavorable para inducción. </a:t>
                      </a:r>
                      <a:r>
                        <a:rPr lang="es-ES" dirty="0" smtClean="0"/>
                        <a:t/>
                      </a:r>
                      <a:br>
                        <a:rPr lang="es-ES" dirty="0" smtClean="0"/>
                      </a:br>
                      <a:r>
                        <a:rPr lang="es-ES" sz="1800" b="0" i="0" kern="1200" dirty="0" smtClean="0">
                          <a:solidFill>
                            <a:schemeClr val="lt1"/>
                          </a:solidFill>
                          <a:effectLst/>
                          <a:latin typeface="+mn-lt"/>
                          <a:ea typeface="+mn-ea"/>
                          <a:cs typeface="+mn-cs"/>
                        </a:rPr>
                        <a:t>-Edad materna extrema. </a:t>
                      </a:r>
                      <a:r>
                        <a:rPr lang="es-ES" dirty="0" smtClean="0"/>
                        <a:t/>
                      </a:r>
                      <a:br>
                        <a:rPr lang="es-ES" dirty="0" smtClean="0"/>
                      </a:br>
                      <a:r>
                        <a:rPr lang="es-ES" sz="1800" b="0" i="0" kern="1200" dirty="0" smtClean="0">
                          <a:solidFill>
                            <a:schemeClr val="lt1"/>
                          </a:solidFill>
                          <a:effectLst/>
                          <a:latin typeface="+mn-lt"/>
                          <a:ea typeface="+mn-ea"/>
                          <a:cs typeface="+mn-cs"/>
                        </a:rPr>
                        <a:t>-Embarazo prolongado con cuello desfavorable para inducción</a:t>
                      </a:r>
                      <a:endParaRPr lang="es-CO" dirty="0"/>
                    </a:p>
                  </a:txBody>
                  <a:tcPr/>
                </a:tc>
                <a:tc>
                  <a:txBody>
                    <a:bodyPr/>
                    <a:lstStyle/>
                    <a:p>
                      <a:pPr rtl="0"/>
                      <a:r>
                        <a:rPr lang="es-ES" sz="1800" b="1" kern="1200" dirty="0" smtClean="0">
                          <a:solidFill>
                            <a:schemeClr val="lt1"/>
                          </a:solidFill>
                          <a:effectLst/>
                          <a:latin typeface="+mn-lt"/>
                          <a:ea typeface="+mn-ea"/>
                          <a:cs typeface="+mn-cs"/>
                        </a:rPr>
                        <a:t>Fetales </a:t>
                      </a:r>
                      <a:r>
                        <a:rPr lang="es-ES" dirty="0" smtClean="0">
                          <a:effectLst/>
                        </a:rPr>
                        <a:t/>
                      </a:r>
                      <a:br>
                        <a:rPr lang="es-ES" dirty="0" smtClean="0">
                          <a:effectLst/>
                        </a:rPr>
                      </a:br>
                      <a:r>
                        <a:rPr lang="es-ES" dirty="0" smtClean="0">
                          <a:effectLst/>
                        </a:rPr>
                        <a:t/>
                      </a:r>
                      <a:br>
                        <a:rPr lang="es-ES" dirty="0" smtClean="0">
                          <a:effectLst/>
                        </a:rPr>
                      </a:br>
                      <a:r>
                        <a:rPr lang="es-ES" sz="1800" b="1" kern="1200" dirty="0" smtClean="0">
                          <a:solidFill>
                            <a:schemeClr val="lt1"/>
                          </a:solidFill>
                          <a:effectLst/>
                          <a:latin typeface="+mn-lt"/>
                          <a:ea typeface="+mn-ea"/>
                          <a:cs typeface="+mn-cs"/>
                        </a:rPr>
                        <a:t>-</a:t>
                      </a:r>
                      <a:r>
                        <a:rPr lang="es-ES" sz="1800" b="0" kern="1200" dirty="0" smtClean="0">
                          <a:solidFill>
                            <a:schemeClr val="lt1"/>
                          </a:solidFill>
                          <a:effectLst/>
                          <a:latin typeface="+mn-lt"/>
                          <a:ea typeface="+mn-ea"/>
                          <a:cs typeface="+mn-cs"/>
                        </a:rPr>
                        <a:t>Presentación de cara o podálica. </a:t>
                      </a:r>
                      <a:r>
                        <a:rPr lang="es-ES" b="0" dirty="0" smtClean="0">
                          <a:effectLst/>
                        </a:rPr>
                        <a:t/>
                      </a:r>
                      <a:br>
                        <a:rPr lang="es-ES" b="0" dirty="0" smtClean="0">
                          <a:effectLst/>
                        </a:rPr>
                      </a:br>
                      <a:r>
                        <a:rPr lang="es-ES" sz="1800" b="0" kern="1200" dirty="0" smtClean="0">
                          <a:solidFill>
                            <a:schemeClr val="lt1"/>
                          </a:solidFill>
                          <a:effectLst/>
                          <a:latin typeface="+mn-lt"/>
                          <a:ea typeface="+mn-ea"/>
                          <a:cs typeface="+mn-cs"/>
                        </a:rPr>
                        <a:t>-Variedades posteriores persistentes. </a:t>
                      </a:r>
                      <a:r>
                        <a:rPr lang="es-ES" b="0" dirty="0" smtClean="0">
                          <a:effectLst/>
                        </a:rPr>
                        <a:t/>
                      </a:r>
                      <a:br>
                        <a:rPr lang="es-ES" b="0" dirty="0" smtClean="0">
                          <a:effectLst/>
                        </a:rPr>
                      </a:br>
                      <a:r>
                        <a:rPr lang="es-ES" sz="1800" b="0" kern="1200" dirty="0" smtClean="0">
                          <a:solidFill>
                            <a:schemeClr val="lt1"/>
                          </a:solidFill>
                          <a:effectLst/>
                          <a:latin typeface="+mn-lt"/>
                          <a:ea typeface="+mn-ea"/>
                          <a:cs typeface="+mn-cs"/>
                        </a:rPr>
                        <a:t>-Restricción del crecimiento intrauterino. </a:t>
                      </a:r>
                      <a:r>
                        <a:rPr lang="es-ES" b="0" dirty="0" smtClean="0">
                          <a:effectLst/>
                        </a:rPr>
                        <a:t/>
                      </a:r>
                      <a:br>
                        <a:rPr lang="es-ES" b="0" dirty="0" smtClean="0">
                          <a:effectLst/>
                        </a:rPr>
                      </a:br>
                      <a:r>
                        <a:rPr lang="es-ES" sz="1800" b="0" kern="1200" dirty="0" smtClean="0">
                          <a:solidFill>
                            <a:schemeClr val="lt1"/>
                          </a:solidFill>
                          <a:effectLst/>
                          <a:latin typeface="+mn-lt"/>
                          <a:ea typeface="+mn-ea"/>
                          <a:cs typeface="+mn-cs"/>
                        </a:rPr>
                        <a:t>-Patología funicular </a:t>
                      </a:r>
                      <a:r>
                        <a:rPr lang="es-ES" b="0" dirty="0" smtClean="0">
                          <a:effectLst/>
                        </a:rPr>
                        <a:t/>
                      </a:r>
                      <a:br>
                        <a:rPr lang="es-ES" b="0" dirty="0" smtClean="0">
                          <a:effectLst/>
                        </a:rPr>
                      </a:br>
                      <a:r>
                        <a:rPr lang="es-ES" sz="1800" b="0" kern="1200" dirty="0" smtClean="0">
                          <a:solidFill>
                            <a:schemeClr val="lt1"/>
                          </a:solidFill>
                          <a:effectLst/>
                          <a:latin typeface="+mn-lt"/>
                          <a:ea typeface="+mn-ea"/>
                          <a:cs typeface="+mn-cs"/>
                        </a:rPr>
                        <a:t>-Ruptura prematura de membranas con cuello desfavorable para inducción. </a:t>
                      </a:r>
                      <a:r>
                        <a:rPr lang="es-ES" b="0" dirty="0" smtClean="0">
                          <a:effectLst/>
                        </a:rPr>
                        <a:t/>
                      </a:r>
                      <a:br>
                        <a:rPr lang="es-ES" b="0" dirty="0" smtClean="0">
                          <a:effectLst/>
                        </a:rPr>
                      </a:br>
                      <a:r>
                        <a:rPr lang="es-ES" sz="1800" b="0" kern="1200" dirty="0" smtClean="0">
                          <a:solidFill>
                            <a:schemeClr val="lt1"/>
                          </a:solidFill>
                          <a:effectLst/>
                          <a:latin typeface="+mn-lt"/>
                          <a:ea typeface="+mn-ea"/>
                          <a:cs typeface="+mn-cs"/>
                        </a:rPr>
                        <a:t>-Placenta previa no oclusiva sangrante y marginal </a:t>
                      </a:r>
                      <a:r>
                        <a:rPr lang="es-ES" dirty="0" smtClean="0">
                          <a:effectLst/>
                        </a:rPr>
                        <a:t/>
                      </a:r>
                      <a:br>
                        <a:rPr lang="es-ES" dirty="0" smtClean="0">
                          <a:effectLst/>
                        </a:rPr>
                      </a:br>
                      <a:r>
                        <a:rPr lang="es-ES" dirty="0" smtClean="0">
                          <a:effectLst/>
                        </a:rPr>
                        <a:t/>
                      </a:r>
                      <a:br>
                        <a:rPr lang="es-ES" dirty="0" smtClean="0">
                          <a:effectLst/>
                        </a:rPr>
                      </a:br>
                      <a:r>
                        <a:rPr lang="es-ES" dirty="0" smtClean="0">
                          <a:effectLst/>
                        </a:rPr>
                        <a:t/>
                      </a:r>
                      <a:br>
                        <a:rPr lang="es-ES" dirty="0" smtClean="0">
                          <a:effectLst/>
                        </a:rPr>
                      </a:br>
                      <a:endParaRPr lang="es-CO" dirty="0"/>
                    </a:p>
                  </a:txBody>
                  <a:tcPr/>
                </a:tc>
              </a:tr>
            </a:tbl>
          </a:graphicData>
        </a:graphic>
      </p:graphicFrame>
    </p:spTree>
    <p:extLst>
      <p:ext uri="{BB962C8B-B14F-4D97-AF65-F5344CB8AC3E}">
        <p14:creationId xmlns:p14="http://schemas.microsoft.com/office/powerpoint/2010/main" val="28714678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ipse 3"/>
          <p:cNvSpPr/>
          <p:nvPr/>
        </p:nvSpPr>
        <p:spPr>
          <a:xfrm>
            <a:off x="2314686" y="512207"/>
            <a:ext cx="1839192" cy="12969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latin typeface="Arial" panose="020B0604020202020204" pitchFamily="34" charset="0"/>
                <a:cs typeface="Arial" panose="020B0604020202020204" pitchFamily="34" charset="0"/>
              </a:rPr>
              <a:t> </a:t>
            </a:r>
            <a:r>
              <a:rPr lang="es-CO" sz="1200" dirty="0" smtClean="0">
                <a:latin typeface="Bradley Hand ITC" panose="03070402050302030203" pitchFamily="66" charset="0"/>
                <a:cs typeface="Arial" panose="020B0604020202020204" pitchFamily="34" charset="0"/>
              </a:rPr>
              <a:t>1. </a:t>
            </a:r>
            <a:r>
              <a:rPr lang="es-CO" sz="1200" b="1" dirty="0" smtClean="0">
                <a:latin typeface="Bradley Hand ITC" panose="03070402050302030203" pitchFamily="66" charset="0"/>
                <a:cs typeface="Arial" panose="020B0604020202020204" pitchFamily="34" charset="0"/>
              </a:rPr>
              <a:t>ATENCIÓN PRIORITARIA Y PREFERENCIAL</a:t>
            </a:r>
            <a:endParaRPr lang="es-CO" sz="1200" dirty="0">
              <a:latin typeface="Bradley Hand ITC" panose="03070402050302030203" pitchFamily="66" charset="0"/>
              <a:cs typeface="Arial" panose="020B0604020202020204" pitchFamily="34" charset="0"/>
            </a:endParaRPr>
          </a:p>
        </p:txBody>
      </p:sp>
      <p:sp>
        <p:nvSpPr>
          <p:cNvPr id="6" name="Título 5"/>
          <p:cNvSpPr>
            <a:spLocks noGrp="1"/>
          </p:cNvSpPr>
          <p:nvPr>
            <p:ph type="title"/>
          </p:nvPr>
        </p:nvSpPr>
        <p:spPr>
          <a:xfrm>
            <a:off x="4317963" y="2627481"/>
            <a:ext cx="2661808" cy="130406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ES" sz="2000" b="1" dirty="0" smtClean="0"/>
              <a:t>ESTRATEGIAS PARA PARTO HUMANIZADO  </a:t>
            </a:r>
            <a:endParaRPr lang="es-CO" sz="2000" b="1" dirty="0"/>
          </a:p>
        </p:txBody>
      </p:sp>
      <p:sp>
        <p:nvSpPr>
          <p:cNvPr id="9" name="Marcador de contenido 8"/>
          <p:cNvSpPr>
            <a:spLocks noGrp="1"/>
          </p:cNvSpPr>
          <p:nvPr>
            <p:ph idx="1"/>
          </p:nvPr>
        </p:nvSpPr>
        <p:spPr>
          <a:xfrm>
            <a:off x="4462303" y="332203"/>
            <a:ext cx="1630072" cy="12832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b="1" dirty="0" smtClean="0">
                <a:latin typeface="Bradley Hand ITC" panose="03070402050302030203" pitchFamily="66" charset="0"/>
              </a:rPr>
              <a:t>2. CUIDADOS PROFESIONALES</a:t>
            </a:r>
            <a:endParaRPr lang="es-CO" sz="1200" dirty="0">
              <a:latin typeface="Bradley Hand ITC" panose="03070402050302030203" pitchFamily="66" charset="0"/>
            </a:endParaRPr>
          </a:p>
        </p:txBody>
      </p:sp>
      <p:sp>
        <p:nvSpPr>
          <p:cNvPr id="11" name="Marcador de contenido 8"/>
          <p:cNvSpPr txBox="1">
            <a:spLocks/>
          </p:cNvSpPr>
          <p:nvPr/>
        </p:nvSpPr>
        <p:spPr>
          <a:xfrm>
            <a:off x="6400800" y="415276"/>
            <a:ext cx="2369127" cy="12002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lt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lt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9pPr>
          </a:lstStyle>
          <a:p>
            <a:pPr marL="0" indent="0" algn="ctr">
              <a:buNone/>
            </a:pPr>
            <a:r>
              <a:rPr lang="es-MX" sz="1200" b="1" dirty="0" smtClean="0"/>
              <a:t> </a:t>
            </a:r>
            <a:r>
              <a:rPr lang="es-MX" sz="1200" b="1" dirty="0" smtClean="0">
                <a:latin typeface="Bradley Hand ITC" panose="03070402050302030203" pitchFamily="66" charset="0"/>
              </a:rPr>
              <a:t>3. ACOMPAÑAMIENTO</a:t>
            </a:r>
            <a:endParaRPr lang="es-CO" sz="1200" dirty="0">
              <a:latin typeface="Bradley Hand ITC" panose="03070402050302030203" pitchFamily="66" charset="0"/>
            </a:endParaRPr>
          </a:p>
        </p:txBody>
      </p:sp>
      <p:sp>
        <p:nvSpPr>
          <p:cNvPr id="12" name="Marcador de contenido 8"/>
          <p:cNvSpPr txBox="1">
            <a:spLocks/>
          </p:cNvSpPr>
          <p:nvPr/>
        </p:nvSpPr>
        <p:spPr>
          <a:xfrm>
            <a:off x="8450275" y="1751679"/>
            <a:ext cx="2187287" cy="1629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lt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lt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9pPr>
          </a:lstStyle>
          <a:p>
            <a:pPr algn="ctr"/>
            <a:r>
              <a:rPr lang="es-MX" sz="1400" b="1" dirty="0" smtClean="0">
                <a:latin typeface="Bradley Hand ITC" panose="03070402050302030203" pitchFamily="66" charset="0"/>
              </a:rPr>
              <a:t>4. ATENCIÓN INDIVIDUALIZADA, EXPLICACION </a:t>
            </a:r>
            <a:r>
              <a:rPr lang="es-MX" sz="1400" b="1" dirty="0">
                <a:latin typeface="Bradley Hand ITC" panose="03070402050302030203" pitchFamily="66" charset="0"/>
              </a:rPr>
              <a:t>Y  EDUCACION</a:t>
            </a:r>
            <a:endParaRPr lang="es-CO" sz="1400" dirty="0">
              <a:latin typeface="Bradley Hand ITC" panose="03070402050302030203" pitchFamily="66" charset="0"/>
            </a:endParaRPr>
          </a:p>
        </p:txBody>
      </p:sp>
      <p:sp>
        <p:nvSpPr>
          <p:cNvPr id="13" name="Marcador de contenido 8"/>
          <p:cNvSpPr txBox="1">
            <a:spLocks/>
          </p:cNvSpPr>
          <p:nvPr/>
        </p:nvSpPr>
        <p:spPr>
          <a:xfrm>
            <a:off x="8418668" y="3832149"/>
            <a:ext cx="2250500" cy="12546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lt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lt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9pPr>
          </a:lstStyle>
          <a:p>
            <a:pPr algn="ctr"/>
            <a:r>
              <a:rPr lang="es-CO" sz="1400" b="1" dirty="0" smtClean="0">
                <a:latin typeface="Bradley Hand ITC" panose="03070402050302030203" pitchFamily="66" charset="0"/>
              </a:rPr>
              <a:t>5. MOVILIZACIÓN</a:t>
            </a:r>
            <a:endParaRPr lang="es-CO" sz="1400" dirty="0">
              <a:latin typeface="Bradley Hand ITC" panose="03070402050302030203" pitchFamily="66" charset="0"/>
            </a:endParaRPr>
          </a:p>
        </p:txBody>
      </p:sp>
      <p:sp>
        <p:nvSpPr>
          <p:cNvPr id="14" name="Marcador de contenido 8"/>
          <p:cNvSpPr txBox="1">
            <a:spLocks/>
          </p:cNvSpPr>
          <p:nvPr/>
        </p:nvSpPr>
        <p:spPr>
          <a:xfrm>
            <a:off x="6462054" y="4884689"/>
            <a:ext cx="2358738" cy="12013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lt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lt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9pPr>
          </a:lstStyle>
          <a:p>
            <a:pPr algn="ctr"/>
            <a:r>
              <a:rPr lang="es-CO" sz="1200" b="1" dirty="0">
                <a:latin typeface="Bradley Hand ITC" panose="03070402050302030203" pitchFamily="66" charset="0"/>
              </a:rPr>
              <a:t>6 MUSICOTERAPIA</a:t>
            </a:r>
            <a:endParaRPr lang="es-CO" sz="1200" dirty="0">
              <a:latin typeface="Bradley Hand ITC" panose="03070402050302030203" pitchFamily="66" charset="0"/>
            </a:endParaRPr>
          </a:p>
        </p:txBody>
      </p:sp>
      <p:sp>
        <p:nvSpPr>
          <p:cNvPr id="15" name="Marcador de contenido 8"/>
          <p:cNvSpPr txBox="1">
            <a:spLocks/>
          </p:cNvSpPr>
          <p:nvPr/>
        </p:nvSpPr>
        <p:spPr>
          <a:xfrm>
            <a:off x="3825767" y="4943542"/>
            <a:ext cx="2295522" cy="13467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lt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lt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9pPr>
          </a:lstStyle>
          <a:p>
            <a:pPr algn="ctr"/>
            <a:r>
              <a:rPr lang="es-MX" sz="1200" b="1" dirty="0" smtClean="0">
                <a:latin typeface="Bradley Hand ITC" panose="03070402050302030203" pitchFamily="66" charset="0"/>
              </a:rPr>
              <a:t>7. DOLOR</a:t>
            </a:r>
            <a:r>
              <a:rPr lang="es-MX" sz="1200" b="1" dirty="0">
                <a:latin typeface="Bradley Hand ITC" panose="03070402050302030203" pitchFamily="66" charset="0"/>
              </a:rPr>
              <a:t>, ANALGESIA Y SATISFACCION MATERNA DURANTE EL PARTO</a:t>
            </a:r>
            <a:endParaRPr lang="es-CO" sz="1200" dirty="0">
              <a:latin typeface="Bradley Hand ITC" panose="03070402050302030203" pitchFamily="66" charset="0"/>
            </a:endParaRPr>
          </a:p>
        </p:txBody>
      </p:sp>
      <p:sp>
        <p:nvSpPr>
          <p:cNvPr id="16" name="Marcador de contenido 8"/>
          <p:cNvSpPr txBox="1">
            <a:spLocks/>
          </p:cNvSpPr>
          <p:nvPr/>
        </p:nvSpPr>
        <p:spPr>
          <a:xfrm>
            <a:off x="1293286" y="4261148"/>
            <a:ext cx="2530625" cy="15663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lt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lt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9pPr>
          </a:lstStyle>
          <a:p>
            <a:pPr marL="0" indent="0" algn="ctr">
              <a:buNone/>
            </a:pPr>
            <a:r>
              <a:rPr lang="es-MX" sz="1300" b="1" dirty="0" smtClean="0">
                <a:latin typeface="Bradley Hand ITC" panose="03070402050302030203" pitchFamily="66" charset="0"/>
              </a:rPr>
              <a:t>8. </a:t>
            </a:r>
            <a:r>
              <a:rPr lang="es-CO" sz="1300" b="1" dirty="0">
                <a:latin typeface="Bradley Hand ITC" panose="03070402050302030203" pitchFamily="66" charset="0"/>
              </a:rPr>
              <a:t>MÉTODOS NO FARMACOLÓGICOS DE ALIVIO DEL DOLOR</a:t>
            </a:r>
            <a:endParaRPr lang="es-CO" sz="1300" dirty="0">
              <a:latin typeface="Bradley Hand ITC" panose="03070402050302030203" pitchFamily="66" charset="0"/>
            </a:endParaRPr>
          </a:p>
        </p:txBody>
      </p:sp>
      <p:sp>
        <p:nvSpPr>
          <p:cNvPr id="17" name="Marcador de contenido 8"/>
          <p:cNvSpPr txBox="1">
            <a:spLocks/>
          </p:cNvSpPr>
          <p:nvPr/>
        </p:nvSpPr>
        <p:spPr>
          <a:xfrm>
            <a:off x="436485" y="3165660"/>
            <a:ext cx="2030124" cy="990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lt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lt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9pPr>
          </a:lstStyle>
          <a:p>
            <a:pPr algn="ctr"/>
            <a:r>
              <a:rPr lang="es-CO" sz="1100" b="1" dirty="0" smtClean="0">
                <a:latin typeface="Bradley Hand ITC" panose="03070402050302030203" pitchFamily="66" charset="0"/>
              </a:rPr>
              <a:t>9. DESPUES </a:t>
            </a:r>
            <a:r>
              <a:rPr lang="es-CO" sz="1100" b="1" dirty="0">
                <a:latin typeface="Bradley Hand ITC" panose="03070402050302030203" pitchFamily="66" charset="0"/>
              </a:rPr>
              <a:t>DEL NACIMIENTO </a:t>
            </a:r>
            <a:endParaRPr lang="es-CO" sz="1100" dirty="0">
              <a:latin typeface="Bradley Hand ITC" panose="03070402050302030203" pitchFamily="66" charset="0"/>
            </a:endParaRPr>
          </a:p>
        </p:txBody>
      </p:sp>
      <p:sp>
        <p:nvSpPr>
          <p:cNvPr id="19" name="Marcador de contenido 8"/>
          <p:cNvSpPr txBox="1">
            <a:spLocks/>
          </p:cNvSpPr>
          <p:nvPr/>
        </p:nvSpPr>
        <p:spPr>
          <a:xfrm>
            <a:off x="817336" y="1768443"/>
            <a:ext cx="2030124" cy="990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lt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lt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9pPr>
          </a:lstStyle>
          <a:p>
            <a:pPr marR="76200" algn="ctr">
              <a:lnSpc>
                <a:spcPct val="107000"/>
              </a:lnSpc>
              <a:spcBef>
                <a:spcPts val="450"/>
              </a:spcBef>
              <a:spcAft>
                <a:spcPts val="450"/>
              </a:spcAft>
            </a:pPr>
            <a:r>
              <a:rPr lang="es-MX" sz="1100" b="1" dirty="0" smtClean="0">
                <a:latin typeface="Bradley Hand ITC" panose="03070402050302030203" pitchFamily="66" charset="0"/>
                <a:ea typeface="Calibri" panose="020F0502020204030204" pitchFamily="34" charset="0"/>
                <a:cs typeface="Times New Roman" panose="02020603050405020304" pitchFamily="18" charset="0"/>
              </a:rPr>
              <a:t>10. DETECCIÓN TEMPRANA DE DEPRESIÓN POS PARTO</a:t>
            </a:r>
            <a:endParaRPr lang="es-CO" sz="1050" dirty="0">
              <a:latin typeface="Bradley Hand ITC" panose="03070402050302030203"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198965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O" dirty="0"/>
          </a:p>
        </p:txBody>
      </p:sp>
      <p:pic>
        <p:nvPicPr>
          <p:cNvPr id="5" name="Marcador de contenido 4"/>
          <p:cNvPicPr>
            <a:picLocks noGrp="1" noChangeAspect="1"/>
          </p:cNvPicPr>
          <p:nvPr>
            <p:ph idx="1"/>
          </p:nvPr>
        </p:nvPicPr>
        <p:blipFill>
          <a:blip r:embed="rId2"/>
          <a:stretch>
            <a:fillRect/>
          </a:stretch>
        </p:blipFill>
        <p:spPr>
          <a:xfrm>
            <a:off x="3839478" y="2940148"/>
            <a:ext cx="5142524" cy="3305908"/>
          </a:xfrm>
          <a:prstGeom prst="rect">
            <a:avLst/>
          </a:prstGeom>
        </p:spPr>
      </p:pic>
      <p:sp>
        <p:nvSpPr>
          <p:cNvPr id="4" name="Rectángulo 3"/>
          <p:cNvSpPr/>
          <p:nvPr/>
        </p:nvSpPr>
        <p:spPr>
          <a:xfrm>
            <a:off x="3432517" y="1182570"/>
            <a:ext cx="5627077" cy="1446550"/>
          </a:xfrm>
          <a:prstGeom prst="rect">
            <a:avLst/>
          </a:prstGeom>
          <a:noFill/>
        </p:spPr>
        <p:txBody>
          <a:bodyPr wrap="square" lIns="91440" tIns="45720" rIns="91440" bIns="45720">
            <a:spAutoFit/>
          </a:bodyPr>
          <a:lstStyle/>
          <a:p>
            <a:pPr algn="ctr"/>
            <a:r>
              <a:rPr lang="es-ES" sz="8800" b="1" cap="none" spc="0" dirty="0" smtClean="0">
                <a:ln w="22225">
                  <a:solidFill>
                    <a:schemeClr val="accent2"/>
                  </a:solidFill>
                  <a:prstDash val="solid"/>
                </a:ln>
                <a:solidFill>
                  <a:schemeClr val="accent2">
                    <a:lumMod val="40000"/>
                    <a:lumOff val="60000"/>
                  </a:schemeClr>
                </a:solidFill>
                <a:effectLst/>
              </a:rPr>
              <a:t>GRACIAS…</a:t>
            </a:r>
            <a:endParaRPr lang="es-ES" sz="88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437202617"/>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ción">
  <a:themeElements>
    <a:clrScheme name="Retrospección">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docProps/app.xml><?xml version="1.0" encoding="utf-8"?>
<Properties xmlns="http://schemas.openxmlformats.org/officeDocument/2006/extended-properties" xmlns:vt="http://schemas.openxmlformats.org/officeDocument/2006/docPropsVTypes">
  <Template>Retrospect</Template>
  <TotalTime>679</TotalTime>
  <Words>3251</Words>
  <Application>Microsoft Office PowerPoint</Application>
  <PresentationFormat>Panorámica</PresentationFormat>
  <Paragraphs>291</Paragraphs>
  <Slides>53</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53</vt:i4>
      </vt:variant>
    </vt:vector>
  </HeadingPairs>
  <TitlesOfParts>
    <vt:vector size="60" baseType="lpstr">
      <vt:lpstr>Arial</vt:lpstr>
      <vt:lpstr>Bradley Hand ITC</vt:lpstr>
      <vt:lpstr>Calibri</vt:lpstr>
      <vt:lpstr>Calibri Light</vt:lpstr>
      <vt:lpstr>Times New Roman</vt:lpstr>
      <vt:lpstr>Wingdings</vt:lpstr>
      <vt:lpstr>Retrospección</vt:lpstr>
      <vt:lpstr>Presentación de PowerPoint</vt:lpstr>
      <vt:lpstr>ATENCION DEL PARTO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INDUCCION Y CONDUCCION DE TRABAJO DE PARTO</vt:lpstr>
      <vt:lpstr>INDUCCION TRABAJO DE PARTO</vt:lpstr>
      <vt:lpstr>Presentación de PowerPoint</vt:lpstr>
      <vt:lpstr>Presentación de PowerPoint</vt:lpstr>
      <vt:lpstr>INDICACIONES PARA INDUCCION TRABAJO DE PARTO: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PARTOGRAMA</vt:lpstr>
      <vt:lpstr>Eje de dilatación </vt:lpstr>
      <vt:lpstr>Eje de estación </vt:lpstr>
      <vt:lpstr>Eje de tiempo</vt:lpstr>
      <vt:lpstr>Curvas de alerta</vt:lpstr>
      <vt:lpstr>Atención del primer periodo</vt:lpstr>
      <vt:lpstr>Presentación de PowerPoint</vt:lpstr>
      <vt:lpstr>Presentación de PowerPoint</vt:lpstr>
      <vt:lpstr>Presentación de PowerPoint</vt:lpstr>
      <vt:lpstr>PARTO POR CESAREA </vt:lpstr>
      <vt:lpstr>Presentación de PowerPoint</vt:lpstr>
      <vt:lpstr>PARTO HUMANIZADO </vt:lpstr>
      <vt:lpstr>PARTO HUMANIZADO </vt:lpstr>
      <vt:lpstr>CARACTERISTICAS DEL PARTO HUMANIZADO</vt:lpstr>
      <vt:lpstr>INDICACIONES  RELATIVAS:   Cuando  no  son  por  sí  mismas  indicaciones  automáticas  de  cesárea,  sino  que  su  práctica depende de la presencia de diferentes factores:</vt:lpstr>
      <vt:lpstr>ESTRATEGIAS PARA PARTO HUMANIZADO  </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ATENCION DEL PARTO</dc:title>
  <dc:creator>LAJAS</dc:creator>
  <cp:lastModifiedBy>Cuenta Microsoft</cp:lastModifiedBy>
  <cp:revision>72</cp:revision>
  <dcterms:created xsi:type="dcterms:W3CDTF">2021-04-19T22:12:07Z</dcterms:created>
  <dcterms:modified xsi:type="dcterms:W3CDTF">2023-08-15T17:07:37Z</dcterms:modified>
</cp:coreProperties>
</file>