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60" r:id="rId3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0A2A3D4-77DD-485F-8A69-45E92E1B52D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xmlns="" id="{7B404C85-BACC-491D-B787-77C2ACAC84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xmlns="" id="{C3B5144E-3F46-4458-9B76-B9D9A859D008}"/>
              </a:ext>
            </a:extLst>
          </p:cNvPr>
          <p:cNvSpPr>
            <a:spLocks noGrp="1"/>
          </p:cNvSpPr>
          <p:nvPr>
            <p:ph type="dt" sz="half" idx="10"/>
          </p:nvPr>
        </p:nvSpPr>
        <p:spPr/>
        <p:txBody>
          <a:bodyPr/>
          <a:lstStyle/>
          <a:p>
            <a:fld id="{7A455A47-865E-4CE1-91CA-BC86FD2552EE}" type="datetimeFigureOut">
              <a:rPr lang="es-CO" smtClean="0"/>
              <a:t>24/07/2023</a:t>
            </a:fld>
            <a:endParaRPr lang="es-CO"/>
          </a:p>
        </p:txBody>
      </p:sp>
      <p:sp>
        <p:nvSpPr>
          <p:cNvPr id="5" name="Marcador de pie de página 4">
            <a:extLst>
              <a:ext uri="{FF2B5EF4-FFF2-40B4-BE49-F238E27FC236}">
                <a16:creationId xmlns:a16="http://schemas.microsoft.com/office/drawing/2014/main" xmlns="" id="{D96F0FDC-F16D-44CA-9D76-7249E7F5586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04611D01-0C6E-4704-8C88-1CDD78F0545E}"/>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3834594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55DEFA9-5A28-40DD-83E5-45F59DD3568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xmlns="" id="{864B6831-F307-423F-87FF-D81D68AC213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442F39D9-9137-44B0-BC81-E6132FB95EB5}"/>
              </a:ext>
            </a:extLst>
          </p:cNvPr>
          <p:cNvSpPr>
            <a:spLocks noGrp="1"/>
          </p:cNvSpPr>
          <p:nvPr>
            <p:ph type="dt" sz="half" idx="10"/>
          </p:nvPr>
        </p:nvSpPr>
        <p:spPr/>
        <p:txBody>
          <a:bodyPr/>
          <a:lstStyle/>
          <a:p>
            <a:fld id="{7A455A47-865E-4CE1-91CA-BC86FD2552EE}" type="datetimeFigureOut">
              <a:rPr lang="es-CO" smtClean="0"/>
              <a:t>24/07/2023</a:t>
            </a:fld>
            <a:endParaRPr lang="es-CO"/>
          </a:p>
        </p:txBody>
      </p:sp>
      <p:sp>
        <p:nvSpPr>
          <p:cNvPr id="5" name="Marcador de pie de página 4">
            <a:extLst>
              <a:ext uri="{FF2B5EF4-FFF2-40B4-BE49-F238E27FC236}">
                <a16:creationId xmlns:a16="http://schemas.microsoft.com/office/drawing/2014/main" xmlns="" id="{8AF15368-D5E6-4DB2-80EB-4F4DA53BF63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886A9A58-2358-4075-8C42-94D8841C5E1B}"/>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675858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0FDF8AB-8429-4387-9F21-3F311C1AC44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xmlns="" id="{D7512EE2-05CC-45AC-AFA4-3150D84151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EEE1BF1C-2AAC-400E-832C-C4F6FAA330C7}"/>
              </a:ext>
            </a:extLst>
          </p:cNvPr>
          <p:cNvSpPr>
            <a:spLocks noGrp="1"/>
          </p:cNvSpPr>
          <p:nvPr>
            <p:ph type="dt" sz="half" idx="10"/>
          </p:nvPr>
        </p:nvSpPr>
        <p:spPr/>
        <p:txBody>
          <a:bodyPr/>
          <a:lstStyle/>
          <a:p>
            <a:fld id="{7A455A47-865E-4CE1-91CA-BC86FD2552EE}" type="datetimeFigureOut">
              <a:rPr lang="es-CO" smtClean="0"/>
              <a:t>24/07/2023</a:t>
            </a:fld>
            <a:endParaRPr lang="es-CO"/>
          </a:p>
        </p:txBody>
      </p:sp>
      <p:sp>
        <p:nvSpPr>
          <p:cNvPr id="5" name="Marcador de pie de página 4">
            <a:extLst>
              <a:ext uri="{FF2B5EF4-FFF2-40B4-BE49-F238E27FC236}">
                <a16:creationId xmlns:a16="http://schemas.microsoft.com/office/drawing/2014/main" xmlns="" id="{5D1DE5EA-1732-463B-9B7C-2E33CA3E442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24846C93-7085-46E6-94FE-04EC3F0FB455}"/>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841198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EB46118-DA5B-4C4E-A76F-A7A3F0E507A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xmlns="" id="{6259AA0B-F208-4A97-8C5E-49302EF8BD8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xmlns="" id="{0DCC5DD5-3DDC-4969-B76A-F982E4136E9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xmlns="" id="{64DA5663-A83B-4F37-B991-D0CD6A3797E3}"/>
              </a:ext>
            </a:extLst>
          </p:cNvPr>
          <p:cNvSpPr>
            <a:spLocks noGrp="1"/>
          </p:cNvSpPr>
          <p:nvPr>
            <p:ph type="dt" sz="half" idx="10"/>
          </p:nvPr>
        </p:nvSpPr>
        <p:spPr/>
        <p:txBody>
          <a:bodyPr/>
          <a:lstStyle/>
          <a:p>
            <a:fld id="{7A455A47-865E-4CE1-91CA-BC86FD2552EE}" type="datetimeFigureOut">
              <a:rPr lang="es-CO" smtClean="0"/>
              <a:t>24/07/2023</a:t>
            </a:fld>
            <a:endParaRPr lang="es-CO"/>
          </a:p>
        </p:txBody>
      </p:sp>
      <p:sp>
        <p:nvSpPr>
          <p:cNvPr id="6" name="Marcador de pie de página 5">
            <a:extLst>
              <a:ext uri="{FF2B5EF4-FFF2-40B4-BE49-F238E27FC236}">
                <a16:creationId xmlns:a16="http://schemas.microsoft.com/office/drawing/2014/main" xmlns="" id="{08EB77A4-8502-4A3B-805B-D21D2EF978A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6D175314-7E77-44A7-A148-93342F040FB2}"/>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953938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C848CD2-D21E-48F2-A45A-8939FA03DE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xmlns="" id="{E744E81D-98D0-4A58-AC8B-F0703EA2F6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D77D5619-0D69-4A62-AEEE-549EC8867E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xmlns="" id="{A2056F1B-DEE8-4468-8F12-E9EDA8AEC3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FDBF0D4A-00EC-45DD-A0F5-BA37D0550A9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xmlns="" id="{A1F23EAF-51D9-4A86-BF36-10D9F63FCF2C}"/>
              </a:ext>
            </a:extLst>
          </p:cNvPr>
          <p:cNvSpPr>
            <a:spLocks noGrp="1"/>
          </p:cNvSpPr>
          <p:nvPr>
            <p:ph type="dt" sz="half" idx="10"/>
          </p:nvPr>
        </p:nvSpPr>
        <p:spPr/>
        <p:txBody>
          <a:bodyPr/>
          <a:lstStyle/>
          <a:p>
            <a:fld id="{7A455A47-865E-4CE1-91CA-BC86FD2552EE}" type="datetimeFigureOut">
              <a:rPr lang="es-CO" smtClean="0"/>
              <a:t>24/07/2023</a:t>
            </a:fld>
            <a:endParaRPr lang="es-CO"/>
          </a:p>
        </p:txBody>
      </p:sp>
      <p:sp>
        <p:nvSpPr>
          <p:cNvPr id="8" name="Marcador de pie de página 7">
            <a:extLst>
              <a:ext uri="{FF2B5EF4-FFF2-40B4-BE49-F238E27FC236}">
                <a16:creationId xmlns:a16="http://schemas.microsoft.com/office/drawing/2014/main" xmlns="" id="{92880512-3947-495B-8B6A-34D0674901C8}"/>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xmlns="" id="{0E15EC79-CDBA-4CE7-8FCE-DAA08F5EBBD2}"/>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866873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A177596-583B-4C90-A8D9-ABA74F95573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xmlns="" id="{2C3C65AA-9343-4473-98CA-E94C7A30B758}"/>
              </a:ext>
            </a:extLst>
          </p:cNvPr>
          <p:cNvSpPr>
            <a:spLocks noGrp="1"/>
          </p:cNvSpPr>
          <p:nvPr>
            <p:ph type="dt" sz="half" idx="10"/>
          </p:nvPr>
        </p:nvSpPr>
        <p:spPr/>
        <p:txBody>
          <a:bodyPr/>
          <a:lstStyle/>
          <a:p>
            <a:fld id="{7A455A47-865E-4CE1-91CA-BC86FD2552EE}" type="datetimeFigureOut">
              <a:rPr lang="es-CO" smtClean="0"/>
              <a:t>24/07/2023</a:t>
            </a:fld>
            <a:endParaRPr lang="es-CO"/>
          </a:p>
        </p:txBody>
      </p:sp>
      <p:sp>
        <p:nvSpPr>
          <p:cNvPr id="4" name="Marcador de pie de página 3">
            <a:extLst>
              <a:ext uri="{FF2B5EF4-FFF2-40B4-BE49-F238E27FC236}">
                <a16:creationId xmlns:a16="http://schemas.microsoft.com/office/drawing/2014/main" xmlns="" id="{5529685B-28AC-4591-86BE-6502BF1D62F2}"/>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xmlns="" id="{C8230E97-13D6-4114-90DA-96ADEE0D1BF2}"/>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238582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8F1103FC-1DAC-4FEA-8613-238E17200593}"/>
              </a:ext>
            </a:extLst>
          </p:cNvPr>
          <p:cNvSpPr>
            <a:spLocks noGrp="1"/>
          </p:cNvSpPr>
          <p:nvPr>
            <p:ph type="dt" sz="half" idx="10"/>
          </p:nvPr>
        </p:nvSpPr>
        <p:spPr/>
        <p:txBody>
          <a:bodyPr/>
          <a:lstStyle/>
          <a:p>
            <a:fld id="{7A455A47-865E-4CE1-91CA-BC86FD2552EE}" type="datetimeFigureOut">
              <a:rPr lang="es-CO" smtClean="0"/>
              <a:t>24/07/2023</a:t>
            </a:fld>
            <a:endParaRPr lang="es-CO"/>
          </a:p>
        </p:txBody>
      </p:sp>
      <p:sp>
        <p:nvSpPr>
          <p:cNvPr id="3" name="Marcador de pie de página 2">
            <a:extLst>
              <a:ext uri="{FF2B5EF4-FFF2-40B4-BE49-F238E27FC236}">
                <a16:creationId xmlns:a16="http://schemas.microsoft.com/office/drawing/2014/main" xmlns="" id="{EEA1991E-C6A5-4953-8752-0B984C29A9CF}"/>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xmlns="" id="{1F82DC38-FB2F-4AC9-AEDA-439D21F43DA3}"/>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4023142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9DBF5DB-716A-47FA-9B0A-EB272C86F7B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xmlns="" id="{4A4E7DFB-4E08-4F86-9067-9565515EFA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xmlns="" id="{39A5E53B-B734-422B-9EF9-18DC89F26C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AC4430B3-FC6F-4E6E-B4C4-447C615ED77E}"/>
              </a:ext>
            </a:extLst>
          </p:cNvPr>
          <p:cNvSpPr>
            <a:spLocks noGrp="1"/>
          </p:cNvSpPr>
          <p:nvPr>
            <p:ph type="dt" sz="half" idx="10"/>
          </p:nvPr>
        </p:nvSpPr>
        <p:spPr/>
        <p:txBody>
          <a:bodyPr/>
          <a:lstStyle/>
          <a:p>
            <a:fld id="{7A455A47-865E-4CE1-91CA-BC86FD2552EE}" type="datetimeFigureOut">
              <a:rPr lang="es-CO" smtClean="0"/>
              <a:t>24/07/2023</a:t>
            </a:fld>
            <a:endParaRPr lang="es-CO"/>
          </a:p>
        </p:txBody>
      </p:sp>
      <p:sp>
        <p:nvSpPr>
          <p:cNvPr id="6" name="Marcador de pie de página 5">
            <a:extLst>
              <a:ext uri="{FF2B5EF4-FFF2-40B4-BE49-F238E27FC236}">
                <a16:creationId xmlns:a16="http://schemas.microsoft.com/office/drawing/2014/main" xmlns="" id="{6E82FBC6-5567-4ADE-B45C-328F1894C47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AEF27AFB-45EB-4A69-AEDC-1EF99CEF6CE2}"/>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514229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5EECE3F-47BB-48D6-8775-B904F9EFBE0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xmlns="" id="{901B6322-D6ED-4157-A847-A0CF71649E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xmlns="" id="{FEF21633-AEC8-4E17-9D33-B6578B0E39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88C8BC57-D42F-4754-A410-76A0CA112573}"/>
              </a:ext>
            </a:extLst>
          </p:cNvPr>
          <p:cNvSpPr>
            <a:spLocks noGrp="1"/>
          </p:cNvSpPr>
          <p:nvPr>
            <p:ph type="dt" sz="half" idx="10"/>
          </p:nvPr>
        </p:nvSpPr>
        <p:spPr/>
        <p:txBody>
          <a:bodyPr/>
          <a:lstStyle/>
          <a:p>
            <a:fld id="{7A455A47-865E-4CE1-91CA-BC86FD2552EE}" type="datetimeFigureOut">
              <a:rPr lang="es-CO" smtClean="0"/>
              <a:t>24/07/2023</a:t>
            </a:fld>
            <a:endParaRPr lang="es-CO"/>
          </a:p>
        </p:txBody>
      </p:sp>
      <p:sp>
        <p:nvSpPr>
          <p:cNvPr id="6" name="Marcador de pie de página 5">
            <a:extLst>
              <a:ext uri="{FF2B5EF4-FFF2-40B4-BE49-F238E27FC236}">
                <a16:creationId xmlns:a16="http://schemas.microsoft.com/office/drawing/2014/main" xmlns="" id="{2E6E21A3-9E68-43F7-B9C3-1C9D9A02CA1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6D674F4B-4C3A-48D6-AFC4-B2DD05B50629}"/>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190474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F1ADD61-B4FF-402D-808A-696AF1821B9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xmlns="" id="{9DF2F584-2BD6-4B62-8673-839BAF708B2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927D21D9-5118-4DC7-9B3D-B268AF493DAD}"/>
              </a:ext>
            </a:extLst>
          </p:cNvPr>
          <p:cNvSpPr>
            <a:spLocks noGrp="1"/>
          </p:cNvSpPr>
          <p:nvPr>
            <p:ph type="dt" sz="half" idx="10"/>
          </p:nvPr>
        </p:nvSpPr>
        <p:spPr/>
        <p:txBody>
          <a:bodyPr/>
          <a:lstStyle/>
          <a:p>
            <a:fld id="{7A455A47-865E-4CE1-91CA-BC86FD2552EE}" type="datetimeFigureOut">
              <a:rPr lang="es-CO" smtClean="0"/>
              <a:t>24/07/2023</a:t>
            </a:fld>
            <a:endParaRPr lang="es-CO"/>
          </a:p>
        </p:txBody>
      </p:sp>
      <p:sp>
        <p:nvSpPr>
          <p:cNvPr id="5" name="Marcador de pie de página 4">
            <a:extLst>
              <a:ext uri="{FF2B5EF4-FFF2-40B4-BE49-F238E27FC236}">
                <a16:creationId xmlns:a16="http://schemas.microsoft.com/office/drawing/2014/main" xmlns="" id="{9F044A46-07F8-4713-BC14-04DC349E7DE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AF44AE45-3D81-44D6-B8F7-049EB17C5BC9}"/>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158773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6A3E6E32-5755-4F3C-B57B-795517925B3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xmlns="" id="{B45BAFCF-6BEC-4322-9288-D0EB87FC31E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E5FB5AE0-98CD-4513-9F23-81CC19658268}"/>
              </a:ext>
            </a:extLst>
          </p:cNvPr>
          <p:cNvSpPr>
            <a:spLocks noGrp="1"/>
          </p:cNvSpPr>
          <p:nvPr>
            <p:ph type="dt" sz="half" idx="10"/>
          </p:nvPr>
        </p:nvSpPr>
        <p:spPr/>
        <p:txBody>
          <a:bodyPr/>
          <a:lstStyle/>
          <a:p>
            <a:fld id="{7A455A47-865E-4CE1-91CA-BC86FD2552EE}" type="datetimeFigureOut">
              <a:rPr lang="es-CO" smtClean="0"/>
              <a:t>24/07/2023</a:t>
            </a:fld>
            <a:endParaRPr lang="es-CO"/>
          </a:p>
        </p:txBody>
      </p:sp>
      <p:sp>
        <p:nvSpPr>
          <p:cNvPr id="5" name="Marcador de pie de página 4">
            <a:extLst>
              <a:ext uri="{FF2B5EF4-FFF2-40B4-BE49-F238E27FC236}">
                <a16:creationId xmlns:a16="http://schemas.microsoft.com/office/drawing/2014/main" xmlns="" id="{4864AC81-DD7E-49D9-BB3D-FD071400CB3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AD300D98-BCAD-4716-AE66-2F1877857C30}"/>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1144502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A4584E81-3C2C-4947-88D7-EA900915B9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xmlns="" id="{041A4D9D-CF3C-4A14-8764-DC2E2961F0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xmlns="" id="{6FE49306-17CF-42A1-8255-C2CCE8BD05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455A47-865E-4CE1-91CA-BC86FD2552EE}" type="datetimeFigureOut">
              <a:rPr lang="es-CO" smtClean="0"/>
              <a:t>24/07/2023</a:t>
            </a:fld>
            <a:endParaRPr lang="es-CO"/>
          </a:p>
        </p:txBody>
      </p:sp>
      <p:sp>
        <p:nvSpPr>
          <p:cNvPr id="5" name="Marcador de pie de página 4">
            <a:extLst>
              <a:ext uri="{FF2B5EF4-FFF2-40B4-BE49-F238E27FC236}">
                <a16:creationId xmlns:a16="http://schemas.microsoft.com/office/drawing/2014/main" xmlns="" id="{60791001-8274-41A1-875F-3A5FBCB1CB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xmlns="" id="{D2D4DC40-271B-49B3-92F5-04AE8BF446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60F35-FD02-4B13-8F67-C841E09E60C9}" type="slidenum">
              <a:rPr lang="es-CO" smtClean="0"/>
              <a:t>‹Nº›</a:t>
            </a:fld>
            <a:endParaRPr lang="es-CO"/>
          </a:p>
        </p:txBody>
      </p:sp>
    </p:spTree>
    <p:extLst>
      <p:ext uri="{BB962C8B-B14F-4D97-AF65-F5344CB8AC3E}">
        <p14:creationId xmlns:p14="http://schemas.microsoft.com/office/powerpoint/2010/main" val="694291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xmlns="" id="{DA9C06F2-4387-42BC-A699-CFC523520C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8028" y="2406071"/>
            <a:ext cx="3038566" cy="1508907"/>
          </a:xfrm>
          <a:prstGeom prst="rect">
            <a:avLst/>
          </a:prstGeom>
        </p:spPr>
      </p:pic>
      <p:pic>
        <p:nvPicPr>
          <p:cNvPr id="3" name="Imagen 2">
            <a:extLst>
              <a:ext uri="{FF2B5EF4-FFF2-40B4-BE49-F238E27FC236}">
                <a16:creationId xmlns:a16="http://schemas.microsoft.com/office/drawing/2014/main" xmlns="" id="{A83D7C17-B175-4D88-99E7-C78FF61913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Rectángulo 1"/>
          <p:cNvSpPr/>
          <p:nvPr/>
        </p:nvSpPr>
        <p:spPr>
          <a:xfrm>
            <a:off x="561110" y="651745"/>
            <a:ext cx="10858500" cy="1200329"/>
          </a:xfrm>
          <a:prstGeom prst="rect">
            <a:avLst/>
          </a:prstGeom>
        </p:spPr>
        <p:txBody>
          <a:bodyPr wrap="square">
            <a:spAutoFit/>
          </a:bodyPr>
          <a:lstStyle/>
          <a:p>
            <a:pPr algn="ctr"/>
            <a:r>
              <a:rPr lang="es-MX" sz="3600" dirty="0">
                <a:solidFill>
                  <a:schemeClr val="bg1"/>
                </a:solidFill>
                <a:latin typeface="Arial" panose="020B0604020202020204" pitchFamily="34" charset="0"/>
              </a:rPr>
              <a:t>MANUAL LIMPIEZA Y  </a:t>
            </a:r>
            <a:br>
              <a:rPr lang="es-MX" sz="3600" dirty="0">
                <a:solidFill>
                  <a:schemeClr val="bg1"/>
                </a:solidFill>
                <a:latin typeface="Arial" panose="020B0604020202020204" pitchFamily="34" charset="0"/>
              </a:rPr>
            </a:br>
            <a:r>
              <a:rPr lang="es-MX" sz="3600" dirty="0">
                <a:solidFill>
                  <a:schemeClr val="bg1"/>
                </a:solidFill>
                <a:latin typeface="Arial" panose="020B0604020202020204" pitchFamily="34" charset="0"/>
              </a:rPr>
              <a:t>DESINFECCIÓN DE ÁREAS </a:t>
            </a:r>
            <a:r>
              <a:rPr lang="es-MX" sz="3600" dirty="0" smtClean="0">
                <a:solidFill>
                  <a:schemeClr val="bg1"/>
                </a:solidFill>
                <a:latin typeface="Arial" panose="020B0604020202020204" pitchFamily="34" charset="0"/>
              </a:rPr>
              <a:t>E INSTALACIONES</a:t>
            </a:r>
            <a:endParaRPr lang="es-CO" sz="3600" dirty="0">
              <a:solidFill>
                <a:schemeClr val="bg1"/>
              </a:solidFill>
            </a:endParaRPr>
          </a:p>
        </p:txBody>
      </p:sp>
      <p:pic>
        <p:nvPicPr>
          <p:cNvPr id="5" name="Imagen 4">
            <a:extLst>
              <a:ext uri="{FF2B5EF4-FFF2-40B4-BE49-F238E27FC236}">
                <a16:creationId xmlns:a16="http://schemas.microsoft.com/office/drawing/2014/main" xmlns="" id="{3554F43F-23A5-8698-2A86-8794E18E038C}"/>
              </a:ext>
            </a:extLst>
          </p:cNvPr>
          <p:cNvPicPr>
            <a:picLocks noChangeAspect="1"/>
          </p:cNvPicPr>
          <p:nvPr/>
        </p:nvPicPr>
        <p:blipFill>
          <a:blip r:embed="rId4"/>
          <a:stretch>
            <a:fillRect/>
          </a:stretch>
        </p:blipFill>
        <p:spPr>
          <a:xfrm>
            <a:off x="7902648" y="4026001"/>
            <a:ext cx="4158274" cy="25989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6757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A4814BD5-C8F8-406A-9504-67B301AB67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6 Título">
            <a:extLst>
              <a:ext uri="{FF2B5EF4-FFF2-40B4-BE49-F238E27FC236}">
                <a16:creationId xmlns:a16="http://schemas.microsoft.com/office/drawing/2014/main" xmlns="" id="{E30241D5-1CAA-42B3-94EF-66FCF3F252B4}"/>
              </a:ext>
            </a:extLst>
          </p:cNvPr>
          <p:cNvSpPr>
            <a:spLocks noGrp="1"/>
          </p:cNvSpPr>
          <p:nvPr>
            <p:ph type="ctrTitle"/>
          </p:nvPr>
        </p:nvSpPr>
        <p:spPr>
          <a:xfrm>
            <a:off x="2209800" y="2296391"/>
            <a:ext cx="7772400" cy="2067791"/>
          </a:xfrm>
        </p:spPr>
        <p:txBody>
          <a:bodyPr>
            <a:normAutofit fontScale="90000"/>
          </a:bodyPr>
          <a:lstStyle/>
          <a:p>
            <a:r>
              <a:rPr lang="es-MX" sz="3600" dirty="0" smtClean="0">
                <a:solidFill>
                  <a:schemeClr val="bg1"/>
                </a:solidFill>
                <a:latin typeface="Arial" panose="020B0604020202020204" pitchFamily="34" charset="0"/>
              </a:rPr>
              <a:t/>
            </a:r>
            <a:br>
              <a:rPr lang="es-MX" sz="3600" dirty="0" smtClean="0">
                <a:solidFill>
                  <a:schemeClr val="bg1"/>
                </a:solidFill>
                <a:latin typeface="Arial" panose="020B0604020202020204" pitchFamily="34" charset="0"/>
              </a:rPr>
            </a:br>
            <a:r>
              <a:rPr lang="es-MX" sz="3600" dirty="0">
                <a:solidFill>
                  <a:schemeClr val="bg1"/>
                </a:solidFill>
                <a:latin typeface="Arial" panose="020B0604020202020204" pitchFamily="34" charset="0"/>
              </a:rPr>
              <a:t/>
            </a:r>
            <a:br>
              <a:rPr lang="es-MX" sz="3600" dirty="0">
                <a:solidFill>
                  <a:schemeClr val="bg1"/>
                </a:solidFill>
                <a:latin typeface="Arial" panose="020B0604020202020204" pitchFamily="34" charset="0"/>
              </a:rPr>
            </a:br>
            <a:r>
              <a:rPr lang="es-MX" sz="4000" dirty="0" smtClean="0">
                <a:solidFill>
                  <a:schemeClr val="bg1"/>
                </a:solidFill>
                <a:latin typeface="Arial" panose="020B0604020202020204" pitchFamily="34" charset="0"/>
              </a:rPr>
              <a:t>MANUAL </a:t>
            </a:r>
            <a:r>
              <a:rPr lang="es-MX" sz="4000" dirty="0">
                <a:solidFill>
                  <a:schemeClr val="bg1"/>
                </a:solidFill>
                <a:latin typeface="Arial" panose="020B0604020202020204" pitchFamily="34" charset="0"/>
              </a:rPr>
              <a:t>LIMPIEZA Y  </a:t>
            </a:r>
            <a:br>
              <a:rPr lang="es-MX" sz="4000" dirty="0">
                <a:solidFill>
                  <a:schemeClr val="bg1"/>
                </a:solidFill>
                <a:latin typeface="Arial" panose="020B0604020202020204" pitchFamily="34" charset="0"/>
              </a:rPr>
            </a:br>
            <a:r>
              <a:rPr lang="es-MX" sz="4000" dirty="0">
                <a:solidFill>
                  <a:schemeClr val="bg1"/>
                </a:solidFill>
                <a:latin typeface="Arial" panose="020B0604020202020204" pitchFamily="34" charset="0"/>
              </a:rPr>
              <a:t>DESINFECCIÓN DE ÁREAS E  </a:t>
            </a:r>
            <a:br>
              <a:rPr lang="es-MX" sz="4000" dirty="0">
                <a:solidFill>
                  <a:schemeClr val="bg1"/>
                </a:solidFill>
                <a:latin typeface="Arial" panose="020B0604020202020204" pitchFamily="34" charset="0"/>
              </a:rPr>
            </a:br>
            <a:r>
              <a:rPr lang="es-MX" sz="4000" dirty="0">
                <a:solidFill>
                  <a:schemeClr val="bg1"/>
                </a:solidFill>
                <a:latin typeface="Arial" panose="020B0604020202020204" pitchFamily="34" charset="0"/>
              </a:rPr>
              <a:t>INSTALACIONES</a:t>
            </a:r>
            <a:r>
              <a:rPr lang="es-CO" sz="4000" dirty="0">
                <a:solidFill>
                  <a:schemeClr val="bg1"/>
                </a:solidFill>
              </a:rPr>
              <a:t/>
            </a:r>
            <a:br>
              <a:rPr lang="es-CO" sz="4000" dirty="0">
                <a:solidFill>
                  <a:schemeClr val="bg1"/>
                </a:solidFill>
              </a:rPr>
            </a:br>
            <a:endParaRPr lang="es-ES" sz="4000" b="1" dirty="0">
              <a:solidFill>
                <a:schemeClr val="bg1"/>
              </a:solidFill>
            </a:endParaRPr>
          </a:p>
        </p:txBody>
      </p:sp>
      <p:sp>
        <p:nvSpPr>
          <p:cNvPr id="6" name="3 Título">
            <a:extLst>
              <a:ext uri="{FF2B5EF4-FFF2-40B4-BE49-F238E27FC236}">
                <a16:creationId xmlns:a16="http://schemas.microsoft.com/office/drawing/2014/main" xmlns="" id="{48EA6D6A-74BE-4EF4-A5FE-FA99D7B2E2F6}"/>
              </a:ext>
            </a:extLst>
          </p:cNvPr>
          <p:cNvSpPr txBox="1">
            <a:spLocks/>
          </p:cNvSpPr>
          <p:nvPr/>
        </p:nvSpPr>
        <p:spPr bwMode="auto">
          <a:xfrm>
            <a:off x="3295258" y="4135582"/>
            <a:ext cx="5829300" cy="1278082"/>
          </a:xfrm>
          <a:prstGeom prst="rect">
            <a:avLst/>
          </a:prstGeom>
          <a:noFill/>
          <a:ln w="9525">
            <a:noFill/>
            <a:miter lim="800000"/>
            <a:headEnd/>
            <a:tailEnd/>
          </a:ln>
        </p:spPr>
        <p:txBody>
          <a:bodyPr anchor="ctr">
            <a:normAutofit fontScale="97500"/>
          </a:bodyPr>
          <a:lstStyle/>
          <a:p>
            <a:pPr algn="ctr">
              <a:defRPr/>
            </a:pPr>
            <a:r>
              <a:rPr lang="es-CO" sz="2100" dirty="0" smtClean="0">
                <a:solidFill>
                  <a:schemeClr val="bg1"/>
                </a:solidFill>
                <a:latin typeface="Arial" panose="020B0604020202020204" pitchFamily="34" charset="0"/>
                <a:ea typeface="+mj-ea"/>
                <a:cs typeface="Arial" panose="020B0604020202020204" pitchFamily="34" charset="0"/>
              </a:rPr>
              <a:t>KARINA MIPAZ</a:t>
            </a:r>
          </a:p>
          <a:p>
            <a:pPr algn="ctr">
              <a:defRPr/>
            </a:pPr>
            <a:r>
              <a:rPr lang="es-CO" sz="2100" dirty="0" smtClean="0">
                <a:solidFill>
                  <a:schemeClr val="bg1"/>
                </a:solidFill>
                <a:latin typeface="Arial" panose="020B0604020202020204" pitchFamily="34" charset="0"/>
                <a:ea typeface="+mj-ea"/>
                <a:cs typeface="Arial" panose="020B0604020202020204" pitchFamily="34" charset="0"/>
              </a:rPr>
              <a:t>MERCEDES VILLARREAL</a:t>
            </a:r>
            <a:endParaRPr lang="es-CO" sz="2100" dirty="0">
              <a:solidFill>
                <a:schemeClr val="bg1"/>
              </a:solidFill>
              <a:latin typeface="Arial" panose="020B0604020202020204" pitchFamily="34" charset="0"/>
              <a:ea typeface="+mj-ea"/>
              <a:cs typeface="Arial" panose="020B0604020202020204" pitchFamily="34" charset="0"/>
            </a:endParaRPr>
          </a:p>
        </p:txBody>
      </p:sp>
      <p:sp>
        <p:nvSpPr>
          <p:cNvPr id="8" name="4 Subtítulo">
            <a:extLst>
              <a:ext uri="{FF2B5EF4-FFF2-40B4-BE49-F238E27FC236}">
                <a16:creationId xmlns:a16="http://schemas.microsoft.com/office/drawing/2014/main" xmlns="" id="{C9657E82-5419-4C22-889F-9D0EFAF8C2EE}"/>
              </a:ext>
            </a:extLst>
          </p:cNvPr>
          <p:cNvSpPr txBox="1">
            <a:spLocks/>
          </p:cNvSpPr>
          <p:nvPr/>
        </p:nvSpPr>
        <p:spPr bwMode="auto">
          <a:xfrm>
            <a:off x="3781033" y="5023289"/>
            <a:ext cx="4800600" cy="270272"/>
          </a:xfrm>
          <a:prstGeom prst="rect">
            <a:avLst/>
          </a:prstGeom>
          <a:noFill/>
          <a:ln w="9525">
            <a:noFill/>
            <a:miter lim="800000"/>
            <a:headEnd/>
            <a:tailEnd/>
          </a:ln>
        </p:spPr>
        <p:txBody>
          <a:bodyPr/>
          <a:lstStyle/>
          <a:p>
            <a:pPr algn="ctr">
              <a:spcBef>
                <a:spcPct val="20000"/>
              </a:spcBef>
              <a:buFont typeface="Arial" pitchFamily="34" charset="0"/>
              <a:buNone/>
            </a:pPr>
            <a:r>
              <a:rPr lang="es-CO" sz="1200" dirty="0" smtClean="0">
                <a:solidFill>
                  <a:schemeClr val="bg1"/>
                </a:solidFill>
                <a:latin typeface="Arial" panose="020B0604020202020204" pitchFamily="34" charset="0"/>
                <a:cs typeface="Arial" panose="020B0604020202020204" pitchFamily="34" charset="0"/>
              </a:rPr>
              <a:t>ENFERMERAS CLINICA LAS LAJAS </a:t>
            </a:r>
            <a:endParaRPr lang="es-CO"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826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
        <p:nvSpPr>
          <p:cNvPr id="2" name="Rectángulo 1"/>
          <p:cNvSpPr/>
          <p:nvPr/>
        </p:nvSpPr>
        <p:spPr>
          <a:xfrm>
            <a:off x="374072" y="1028343"/>
            <a:ext cx="11305309" cy="5632311"/>
          </a:xfrm>
          <a:prstGeom prst="rect">
            <a:avLst/>
          </a:prstGeom>
        </p:spPr>
        <p:txBody>
          <a:bodyPr wrap="square">
            <a:spAutoFit/>
          </a:bodyPr>
          <a:lstStyle/>
          <a:p>
            <a:pPr algn="just"/>
            <a:r>
              <a:rPr lang="es-MX" sz="2400" dirty="0">
                <a:solidFill>
                  <a:schemeClr val="tx1">
                    <a:lumMod val="50000"/>
                  </a:schemeClr>
                </a:solidFill>
                <a:latin typeface="Arial" panose="020B0604020202020204" pitchFamily="34" charset="0"/>
              </a:rPr>
              <a:t>No podemos desconocer que la limpieza y desinfección de las diferentes áreas </a:t>
            </a:r>
            <a:r>
              <a:rPr lang="es-MX" sz="2400" dirty="0" smtClean="0">
                <a:solidFill>
                  <a:schemeClr val="tx1">
                    <a:lumMod val="50000"/>
                  </a:schemeClr>
                </a:solidFill>
                <a:latin typeface="Arial" panose="020B0604020202020204" pitchFamily="34" charset="0"/>
              </a:rPr>
              <a:t>en las </a:t>
            </a:r>
            <a:r>
              <a:rPr lang="es-MX" sz="2400" dirty="0">
                <a:solidFill>
                  <a:schemeClr val="tx1">
                    <a:lumMod val="50000"/>
                  </a:schemeClr>
                </a:solidFill>
                <a:latin typeface="Arial" panose="020B0604020202020204" pitchFamily="34" charset="0"/>
              </a:rPr>
              <a:t>instituciones de salud es de suma importancia con el fin de evitar la propagación de infecciones </a:t>
            </a:r>
            <a:r>
              <a:rPr lang="es-MX" sz="2400" dirty="0" smtClean="0">
                <a:solidFill>
                  <a:schemeClr val="tx1">
                    <a:lumMod val="50000"/>
                  </a:schemeClr>
                </a:solidFill>
                <a:latin typeface="Arial" panose="020B0604020202020204" pitchFamily="34" charset="0"/>
              </a:rPr>
              <a:t>intrahospitalarias. </a:t>
            </a:r>
          </a:p>
          <a:p>
            <a:pPr algn="just"/>
            <a:endParaRPr lang="es-MX" sz="2400" dirty="0">
              <a:solidFill>
                <a:schemeClr val="tx1">
                  <a:lumMod val="50000"/>
                </a:schemeClr>
              </a:solidFill>
              <a:latin typeface="Arial" panose="020B0604020202020204" pitchFamily="34" charset="0"/>
            </a:endParaRPr>
          </a:p>
          <a:p>
            <a:pPr algn="just"/>
            <a:r>
              <a:rPr lang="es-MX" sz="2400" dirty="0">
                <a:solidFill>
                  <a:schemeClr val="tx1">
                    <a:lumMod val="50000"/>
                  </a:schemeClr>
                </a:solidFill>
                <a:latin typeface="Arial" panose="020B0604020202020204" pitchFamily="34" charset="0"/>
              </a:rPr>
              <a:t>Cuando se trata el tema de control de infecciones relacionadas con el ambiente hospitalario, es necesario tener en cuenta el modo de transmisión de los </a:t>
            </a:r>
            <a:r>
              <a:rPr lang="es-MX" sz="2400" dirty="0">
                <a:solidFill>
                  <a:schemeClr val="tx1">
                    <a:lumMod val="50000"/>
                  </a:schemeClr>
                </a:solidFill>
              </a:rPr>
              <a:t/>
            </a:r>
            <a:br>
              <a:rPr lang="es-MX" sz="2400" dirty="0">
                <a:solidFill>
                  <a:schemeClr val="tx1">
                    <a:lumMod val="50000"/>
                  </a:schemeClr>
                </a:solidFill>
              </a:rPr>
            </a:br>
            <a:r>
              <a:rPr lang="es-MX" sz="2400" dirty="0">
                <a:solidFill>
                  <a:schemeClr val="tx1">
                    <a:lumMod val="50000"/>
                  </a:schemeClr>
                </a:solidFill>
                <a:latin typeface="Arial" panose="020B0604020202020204" pitchFamily="34" charset="0"/>
              </a:rPr>
              <a:t>microorganismos, con el fin de reafirmar la importancia de implementar, </a:t>
            </a:r>
            <a:r>
              <a:rPr lang="es-MX" sz="2400" dirty="0" smtClean="0">
                <a:solidFill>
                  <a:schemeClr val="tx1">
                    <a:lumMod val="50000"/>
                  </a:schemeClr>
                </a:solidFill>
                <a:latin typeface="Arial" panose="020B0604020202020204" pitchFamily="34" charset="0"/>
              </a:rPr>
              <a:t>las precauciones estándar </a:t>
            </a:r>
            <a:r>
              <a:rPr lang="es-CO" sz="2400" dirty="0" smtClean="0">
                <a:latin typeface="Arial" panose="020B0604020202020204" pitchFamily="34" charset="0"/>
                <a:cs typeface="Arial" panose="020B0604020202020204" pitchFamily="34" charset="0"/>
              </a:rPr>
              <a:t>contra la trasmisión que han sido mas  efectivas para </a:t>
            </a:r>
            <a:br>
              <a:rPr lang="es-CO" sz="2400" dirty="0" smtClean="0">
                <a:latin typeface="Arial" panose="020B0604020202020204" pitchFamily="34" charset="0"/>
                <a:cs typeface="Arial" panose="020B0604020202020204" pitchFamily="34" charset="0"/>
              </a:rPr>
            </a:br>
            <a:r>
              <a:rPr lang="es-CO" sz="2400" dirty="0" smtClean="0">
                <a:latin typeface="Arial" panose="020B0604020202020204" pitchFamily="34" charset="0"/>
                <a:cs typeface="Arial" panose="020B0604020202020204" pitchFamily="34" charset="0"/>
              </a:rPr>
              <a:t>controlar </a:t>
            </a:r>
            <a:r>
              <a:rPr lang="es-CO" sz="2400" dirty="0">
                <a:latin typeface="Arial" panose="020B0604020202020204" pitchFamily="34" charset="0"/>
                <a:cs typeface="Arial" panose="020B0604020202020204" pitchFamily="34" charset="0"/>
              </a:rPr>
              <a:t>la diseminación, cuando se aplican </a:t>
            </a:r>
            <a:r>
              <a:rPr lang="es-CO" sz="2400" dirty="0" smtClean="0">
                <a:latin typeface="Arial" panose="020B0604020202020204" pitchFamily="34" charset="0"/>
                <a:cs typeface="Arial" panose="020B0604020202020204" pitchFamily="34" charset="0"/>
              </a:rPr>
              <a:t>en </a:t>
            </a:r>
            <a:r>
              <a:rPr lang="es-CO" sz="2400" dirty="0">
                <a:latin typeface="Arial" panose="020B0604020202020204" pitchFamily="34" charset="0"/>
                <a:cs typeface="Arial" panose="020B0604020202020204" pitchFamily="34" charset="0"/>
              </a:rPr>
              <a:t>forma oportuna y </a:t>
            </a:r>
            <a:r>
              <a:rPr lang="es-CO" sz="2400" dirty="0" smtClean="0">
                <a:latin typeface="Arial" panose="020B0604020202020204" pitchFamily="34" charset="0"/>
                <a:cs typeface="Arial" panose="020B0604020202020204" pitchFamily="34" charset="0"/>
              </a:rPr>
              <a:t>razonada </a:t>
            </a:r>
            <a:r>
              <a:rPr lang="es-CO" sz="2400" dirty="0">
                <a:latin typeface="Arial" panose="020B0604020202020204" pitchFamily="34" charset="0"/>
                <a:cs typeface="Arial" panose="020B0604020202020204" pitchFamily="34" charset="0"/>
              </a:rPr>
              <a:t>y, por lo tanto se considera un pilar en la </a:t>
            </a:r>
            <a:r>
              <a:rPr lang="es-CO" sz="2400" dirty="0" smtClean="0">
                <a:latin typeface="Arial" panose="020B0604020202020204" pitchFamily="34" charset="0"/>
                <a:cs typeface="Arial" panose="020B0604020202020204" pitchFamily="34" charset="0"/>
              </a:rPr>
              <a:t>prevención de infecciones. </a:t>
            </a:r>
            <a:r>
              <a:rPr lang="es-CO" sz="2400" dirty="0">
                <a:latin typeface="Arial" panose="020B0604020202020204" pitchFamily="34" charset="0"/>
                <a:cs typeface="Arial" panose="020B0604020202020204" pitchFamily="34" charset="0"/>
              </a:rPr>
              <a:t/>
            </a:r>
            <a:br>
              <a:rPr lang="es-CO" sz="2400" dirty="0">
                <a:latin typeface="Arial" panose="020B0604020202020204" pitchFamily="34" charset="0"/>
                <a:cs typeface="Arial" panose="020B0604020202020204" pitchFamily="34" charset="0"/>
              </a:rPr>
            </a:br>
            <a:endParaRPr lang="es-MX" sz="2400" dirty="0" smtClean="0">
              <a:latin typeface="Arial" panose="020B0604020202020204" pitchFamily="34" charset="0"/>
              <a:cs typeface="Arial" panose="020B0604020202020204" pitchFamily="34" charset="0"/>
            </a:endParaRPr>
          </a:p>
          <a:p>
            <a:pPr algn="just"/>
            <a:endParaRPr lang="es-MX" sz="2400"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Tree>
    <p:extLst>
      <p:ext uri="{BB962C8B-B14F-4D97-AF65-F5344CB8AC3E}">
        <p14:creationId xmlns:p14="http://schemas.microsoft.com/office/powerpoint/2010/main" val="1473843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36" y="124692"/>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78872" y="733704"/>
            <a:ext cx="6314209" cy="3562514"/>
          </a:xfrm>
          <a:prstGeom prst="rect">
            <a:avLst/>
          </a:prstGeom>
        </p:spPr>
        <p:txBody>
          <a:bodyPr wrap="square">
            <a:spAutoFit/>
          </a:bodyPr>
          <a:lstStyle/>
          <a:p>
            <a:pPr algn="ctr">
              <a:spcAft>
                <a:spcPts val="2133"/>
              </a:spcAft>
              <a:buClr>
                <a:schemeClr val="dk1"/>
              </a:buClr>
              <a:buSzPts val="1100"/>
            </a:pPr>
            <a:r>
              <a:rPr lang="es-MX" sz="2800" dirty="0" smtClean="0">
                <a:solidFill>
                  <a:schemeClr val="tx1">
                    <a:lumMod val="50000"/>
                  </a:schemeClr>
                </a:solidFill>
                <a:latin typeface="Arial" panose="020B0604020202020204" pitchFamily="34" charset="0"/>
              </a:rPr>
              <a:t>OBJETIVO GENERAL </a:t>
            </a:r>
          </a:p>
          <a:p>
            <a:pPr>
              <a:spcAft>
                <a:spcPts val="2133"/>
              </a:spcAft>
              <a:buClr>
                <a:schemeClr val="dk1"/>
              </a:buClr>
              <a:buSzPts val="1100"/>
            </a:pPr>
            <a:r>
              <a:rPr lang="es-MX" sz="2000" dirty="0" smtClean="0">
                <a:solidFill>
                  <a:schemeClr val="tx1">
                    <a:lumMod val="50000"/>
                  </a:schemeClr>
                </a:solidFill>
                <a:latin typeface="Arial" panose="020B0604020202020204" pitchFamily="34" charset="0"/>
              </a:rPr>
              <a:t>Con </a:t>
            </a:r>
            <a:r>
              <a:rPr lang="es-MX" sz="2000" dirty="0">
                <a:solidFill>
                  <a:schemeClr val="tx1">
                    <a:lumMod val="50000"/>
                  </a:schemeClr>
                </a:solidFill>
                <a:latin typeface="Arial" panose="020B0604020202020204" pitchFamily="34" charset="0"/>
              </a:rPr>
              <a:t>el mantenimiento de las técnicas establecidas en el Manual de Limpieza y </a:t>
            </a:r>
            <a:r>
              <a:rPr lang="es-MX" sz="2000" dirty="0" smtClean="0">
                <a:solidFill>
                  <a:schemeClr val="tx1">
                    <a:lumMod val="50000"/>
                  </a:schemeClr>
                </a:solidFill>
                <a:latin typeface="Arial" panose="020B0604020202020204" pitchFamily="34" charset="0"/>
              </a:rPr>
              <a:t>desinfección </a:t>
            </a:r>
            <a:r>
              <a:rPr lang="es-MX" sz="2000" dirty="0">
                <a:solidFill>
                  <a:schemeClr val="tx1">
                    <a:lumMod val="50000"/>
                  </a:schemeClr>
                </a:solidFill>
                <a:latin typeface="Arial" panose="020B0604020202020204" pitchFamily="34" charset="0"/>
              </a:rPr>
              <a:t>de áreas e instalaciones de Clínica las Lajas SAS se busca </a:t>
            </a:r>
            <a:r>
              <a:rPr lang="es-MX" sz="2000" dirty="0">
                <a:solidFill>
                  <a:schemeClr val="tx1">
                    <a:lumMod val="50000"/>
                  </a:schemeClr>
                </a:solidFill>
              </a:rPr>
              <a:t/>
            </a:r>
            <a:br>
              <a:rPr lang="es-MX" sz="2000" dirty="0">
                <a:solidFill>
                  <a:schemeClr val="tx1">
                    <a:lumMod val="50000"/>
                  </a:schemeClr>
                </a:solidFill>
              </a:rPr>
            </a:br>
            <a:r>
              <a:rPr lang="es-MX" sz="2000" dirty="0">
                <a:solidFill>
                  <a:schemeClr val="tx1">
                    <a:lumMod val="50000"/>
                  </a:schemeClr>
                </a:solidFill>
                <a:latin typeface="Arial" panose="020B0604020202020204" pitchFamily="34" charset="0"/>
              </a:rPr>
              <a:t>estandarizar los procesos de limpieza y desinfección y disminuir la carga de </a:t>
            </a:r>
            <a:r>
              <a:rPr lang="es-MX" sz="2000" dirty="0" smtClean="0">
                <a:solidFill>
                  <a:schemeClr val="tx1">
                    <a:lumMod val="50000"/>
                  </a:schemeClr>
                </a:solidFill>
                <a:latin typeface="Arial" panose="020B0604020202020204" pitchFamily="34" charset="0"/>
              </a:rPr>
              <a:t>microorganismos </a:t>
            </a:r>
            <a:r>
              <a:rPr lang="es-MX" sz="2000" dirty="0">
                <a:solidFill>
                  <a:schemeClr val="tx1">
                    <a:lumMod val="50000"/>
                  </a:schemeClr>
                </a:solidFill>
                <a:latin typeface="Arial" panose="020B0604020202020204" pitchFamily="34" charset="0"/>
              </a:rPr>
              <a:t>potencialmente patógenos en el ambiente hospitalario y </a:t>
            </a:r>
            <a:r>
              <a:rPr lang="es-MX" sz="2000" dirty="0" smtClean="0">
                <a:solidFill>
                  <a:schemeClr val="tx1">
                    <a:lumMod val="50000"/>
                  </a:schemeClr>
                </a:solidFill>
                <a:latin typeface="Arial" panose="020B0604020202020204" pitchFamily="34" charset="0"/>
              </a:rPr>
              <a:t>minimizar </a:t>
            </a:r>
            <a:r>
              <a:rPr lang="es-MX" sz="2000" dirty="0">
                <a:solidFill>
                  <a:schemeClr val="tx1">
                    <a:lumMod val="50000"/>
                  </a:schemeClr>
                </a:solidFill>
                <a:latin typeface="Arial" panose="020B0604020202020204" pitchFamily="34" charset="0"/>
              </a:rPr>
              <a:t>el riesgo de adquirir infecciones asociadas a la atención en salud </a:t>
            </a:r>
            <a:r>
              <a:rPr lang="es-MX" sz="2000" dirty="0" smtClean="0">
                <a:solidFill>
                  <a:schemeClr val="tx1">
                    <a:lumMod val="50000"/>
                  </a:schemeClr>
                </a:solidFill>
                <a:latin typeface="Arial" panose="020B0604020202020204" pitchFamily="34" charset="0"/>
              </a:rPr>
              <a:t>(</a:t>
            </a:r>
            <a:r>
              <a:rPr lang="es-MX" sz="2000" dirty="0">
                <a:solidFill>
                  <a:schemeClr val="tx1">
                    <a:lumMod val="50000"/>
                  </a:schemeClr>
                </a:solidFill>
                <a:latin typeface="Arial" panose="020B0604020202020204" pitchFamily="34" charset="0"/>
              </a:rPr>
              <a:t>IAAS)</a:t>
            </a:r>
            <a:r>
              <a:rPr lang="es-MX" sz="2000" dirty="0">
                <a:solidFill>
                  <a:schemeClr val="tx1">
                    <a:lumMod val="50000"/>
                  </a:schemeClr>
                </a:solidFill>
              </a:rPr>
              <a:t/>
            </a:r>
            <a:br>
              <a:rPr lang="es-MX" sz="2000" dirty="0">
                <a:solidFill>
                  <a:schemeClr val="tx1">
                    <a:lumMod val="50000"/>
                  </a:schemeClr>
                </a:solidFill>
              </a:rPr>
            </a:br>
            <a:endParaRPr lang="es-MX" sz="2000" dirty="0">
              <a:solidFill>
                <a:schemeClr val="tx1">
                  <a:lumMod val="50000"/>
                </a:schemeClr>
              </a:solidFill>
            </a:endParaRPr>
          </a:p>
        </p:txBody>
      </p:sp>
      <p:pic>
        <p:nvPicPr>
          <p:cNvPr id="6" name="Imagen 5">
            <a:extLst>
              <a:ext uri="{FF2B5EF4-FFF2-40B4-BE49-F238E27FC236}">
                <a16:creationId xmlns:a16="http://schemas.microsoft.com/office/drawing/2014/main" xmlns="" id="{A4F5B9DB-8B6C-DC1B-E499-A92FB7A2EB23}"/>
              </a:ext>
            </a:extLst>
          </p:cNvPr>
          <p:cNvPicPr>
            <a:picLocks noChangeAspect="1"/>
          </p:cNvPicPr>
          <p:nvPr/>
        </p:nvPicPr>
        <p:blipFill>
          <a:blip r:embed="rId3"/>
          <a:stretch>
            <a:fillRect/>
          </a:stretch>
        </p:blipFill>
        <p:spPr>
          <a:xfrm>
            <a:off x="7621798" y="2281932"/>
            <a:ext cx="3833568" cy="33639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39555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36" y="135083"/>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4" name="Rectángulo 3"/>
          <p:cNvSpPr/>
          <p:nvPr/>
        </p:nvSpPr>
        <p:spPr>
          <a:xfrm>
            <a:off x="5372100" y="1350818"/>
            <a:ext cx="5766954" cy="2554545"/>
          </a:xfrm>
          <a:prstGeom prst="rect">
            <a:avLst/>
          </a:prstGeom>
        </p:spPr>
        <p:txBody>
          <a:bodyPr wrap="square">
            <a:spAutoFit/>
          </a:bodyPr>
          <a:lstStyle/>
          <a:p>
            <a:pPr>
              <a:spcAft>
                <a:spcPts val="2133"/>
              </a:spcAft>
            </a:pPr>
            <a:r>
              <a:rPr lang="es-MX" sz="2000" dirty="0">
                <a:solidFill>
                  <a:schemeClr val="tx1">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Limpieza:  </a:t>
            </a:r>
            <a:r>
              <a:rPr lang="es-MX" sz="2000" dirty="0">
                <a:solidFill>
                  <a:schemeClr val="tx1">
                    <a:lumMod val="50000"/>
                  </a:schemeClr>
                </a:solidFill>
                <a:latin typeface="Arial" panose="020B0604020202020204" pitchFamily="34" charset="0"/>
                <a:cs typeface="Arial" panose="020B0604020202020204" pitchFamily="34" charset="0"/>
              </a:rPr>
              <a:t>Es  el  primer  paso  necesario  de  cualquier  proceso  de  desinfección,  se define  como  la  acción  de  arrastre,  que  es  ejercida  por  un  agente  detergente  que permite la eliminación de materiales extraños (por ejemplo, polvo y material orgánico) Se requiere una limpieza completa, para lograr una desinfección  y  esterilización  de  alto  nivel</a:t>
            </a:r>
            <a:endParaRPr lang="es-MX" sz="2000" dirty="0">
              <a:solidFill>
                <a:schemeClr val="tx1">
                  <a:lumMod val="50000"/>
                </a:schemeClr>
              </a:solidFill>
              <a:latin typeface="Arial" panose="020B0604020202020204" pitchFamily="34" charset="0"/>
              <a:cs typeface="Arial" panose="020B0604020202020204" pitchFamily="34" charset="0"/>
            </a:endParaRPr>
          </a:p>
        </p:txBody>
      </p:sp>
      <p:sp>
        <p:nvSpPr>
          <p:cNvPr id="7" name="Rectángulo: esquinas redondeadas 4">
            <a:extLst>
              <a:ext uri="{FF2B5EF4-FFF2-40B4-BE49-F238E27FC236}">
                <a16:creationId xmlns:a16="http://schemas.microsoft.com/office/drawing/2014/main" xmlns="" id="{37D08408-83A8-4AB5-C652-36DA3E701D47}"/>
              </a:ext>
            </a:extLst>
          </p:cNvPr>
          <p:cNvSpPr/>
          <p:nvPr/>
        </p:nvSpPr>
        <p:spPr>
          <a:xfrm>
            <a:off x="1016066" y="1099582"/>
            <a:ext cx="3826933" cy="239982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3200" b="1" dirty="0"/>
              <a:t>DEFINICIONES</a:t>
            </a:r>
            <a:r>
              <a:rPr lang="es-MX" sz="2400" dirty="0"/>
              <a:t> </a:t>
            </a:r>
          </a:p>
        </p:txBody>
      </p:sp>
      <p:pic>
        <p:nvPicPr>
          <p:cNvPr id="8" name="Imagen 7">
            <a:extLst>
              <a:ext uri="{FF2B5EF4-FFF2-40B4-BE49-F238E27FC236}">
                <a16:creationId xmlns:a16="http://schemas.microsoft.com/office/drawing/2014/main" xmlns="" id="{82D91D6D-36A6-36E0-A1EC-562E6B3CAB83}"/>
              </a:ext>
            </a:extLst>
          </p:cNvPr>
          <p:cNvPicPr>
            <a:picLocks noChangeAspect="1"/>
          </p:cNvPicPr>
          <p:nvPr/>
        </p:nvPicPr>
        <p:blipFill>
          <a:blip r:embed="rId3"/>
          <a:stretch>
            <a:fillRect/>
          </a:stretch>
        </p:blipFill>
        <p:spPr>
          <a:xfrm>
            <a:off x="1427738" y="3633961"/>
            <a:ext cx="3003587" cy="1666442"/>
          </a:xfrm>
          <a:prstGeom prst="rect">
            <a:avLst/>
          </a:prstGeom>
          <a:ln>
            <a:noFill/>
          </a:ln>
          <a:effectLst>
            <a:softEdge rad="112500"/>
          </a:effectLst>
        </p:spPr>
      </p:pic>
    </p:spTree>
    <p:extLst>
      <p:ext uri="{BB962C8B-B14F-4D97-AF65-F5344CB8AC3E}">
        <p14:creationId xmlns:p14="http://schemas.microsoft.com/office/powerpoint/2010/main" val="2298556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391"/>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5777344" y="1184564"/>
            <a:ext cx="6037119" cy="3747180"/>
          </a:xfrm>
          <a:prstGeom prst="rect">
            <a:avLst/>
          </a:prstGeom>
        </p:spPr>
        <p:txBody>
          <a:bodyPr wrap="square">
            <a:spAutoFit/>
          </a:bodyPr>
          <a:lstStyle/>
          <a:p>
            <a:pPr>
              <a:spcAft>
                <a:spcPts val="2133"/>
              </a:spcAft>
            </a:pPr>
            <a:r>
              <a:rPr lang="es-MX" sz="2000" b="1" dirty="0" smtClean="0">
                <a:solidFill>
                  <a:schemeClr val="tx1">
                    <a:lumMod val="50000"/>
                  </a:schemeClr>
                </a:solidFill>
                <a:latin typeface="Arial" panose="020B0604020202020204" pitchFamily="34" charset="0"/>
              </a:rPr>
              <a:t>DESINFECCIÓN</a:t>
            </a:r>
            <a:r>
              <a:rPr lang="es-MX" sz="2000" dirty="0" smtClean="0">
                <a:solidFill>
                  <a:schemeClr val="tx1">
                    <a:lumMod val="50000"/>
                  </a:schemeClr>
                </a:solidFill>
                <a:latin typeface="Arial" panose="020B0604020202020204" pitchFamily="34" charset="0"/>
              </a:rPr>
              <a:t>: Eliminación  </a:t>
            </a:r>
            <a:r>
              <a:rPr lang="es-MX" sz="2000" dirty="0">
                <a:solidFill>
                  <a:schemeClr val="tx1">
                    <a:lumMod val="50000"/>
                  </a:schemeClr>
                </a:solidFill>
                <a:latin typeface="Arial" panose="020B0604020202020204" pitchFamily="34" charset="0"/>
              </a:rPr>
              <a:t>de  los  gérmenes  que  infectan  o  que  pueden  provocar una </a:t>
            </a:r>
            <a:r>
              <a:rPr lang="es-MX" sz="2000" dirty="0" smtClean="0">
                <a:solidFill>
                  <a:schemeClr val="tx1">
                    <a:lumMod val="50000"/>
                  </a:schemeClr>
                </a:solidFill>
                <a:latin typeface="Arial" panose="020B0604020202020204" pitchFamily="34" charset="0"/>
              </a:rPr>
              <a:t>infección en un cuerpo o lugar.</a:t>
            </a:r>
            <a:endParaRPr lang="es-MX" sz="2000" dirty="0">
              <a:solidFill>
                <a:schemeClr val="tx1">
                  <a:lumMod val="50000"/>
                </a:schemeClr>
              </a:solidFill>
              <a:latin typeface="Arial" panose="020B0604020202020204" pitchFamily="34" charset="0"/>
            </a:endParaRPr>
          </a:p>
          <a:p>
            <a:pPr>
              <a:spcAft>
                <a:spcPts val="2133"/>
              </a:spcAft>
            </a:pPr>
            <a:r>
              <a:rPr lang="es-MX" sz="2000" b="1" dirty="0" smtClean="0">
                <a:solidFill>
                  <a:schemeClr val="tx1">
                    <a:lumMod val="50000"/>
                  </a:schemeClr>
                </a:solidFill>
                <a:latin typeface="Arial" panose="020B0604020202020204" pitchFamily="34" charset="0"/>
              </a:rPr>
              <a:t>DESINFECCIÓN  DE  ALTO  NIVEL</a:t>
            </a:r>
            <a:r>
              <a:rPr lang="es-MX" sz="2000" dirty="0" smtClean="0">
                <a:solidFill>
                  <a:schemeClr val="tx1">
                    <a:lumMod val="50000"/>
                  </a:schemeClr>
                </a:solidFill>
                <a:latin typeface="Arial" panose="020B0604020202020204" pitchFamily="34" charset="0"/>
              </a:rPr>
              <a:t>:  </a:t>
            </a:r>
            <a:r>
              <a:rPr lang="es-MX" sz="2000" dirty="0">
                <a:solidFill>
                  <a:schemeClr val="tx1">
                    <a:lumMod val="50000"/>
                  </a:schemeClr>
                </a:solidFill>
                <a:latin typeface="Arial" panose="020B0604020202020204" pitchFamily="34" charset="0"/>
              </a:rPr>
              <a:t>Eliminan  todos  los  microorganismos,  excepto  gran cantidad de esporas. Los liberadores de cloro en concentraciones muy altas pueden ser  considerados  de  alto  nivel  pero debido  a  sus  efectos  corrosivos, no  son recomendados para inmersión de equipos médicos, Infección en un cuerpo o un lugar.</a:t>
            </a:r>
            <a:endParaRPr lang="es-MX" sz="2000" dirty="0">
              <a:solidFill>
                <a:schemeClr val="tx1">
                  <a:lumMod val="50000"/>
                </a:schemeClr>
              </a:solidFill>
            </a:endParaRPr>
          </a:p>
        </p:txBody>
      </p:sp>
      <p:pic>
        <p:nvPicPr>
          <p:cNvPr id="9" name="Imagen 8">
            <a:extLst>
              <a:ext uri="{FF2B5EF4-FFF2-40B4-BE49-F238E27FC236}">
                <a16:creationId xmlns:a16="http://schemas.microsoft.com/office/drawing/2014/main" xmlns="" id="{BE1AF1D8-B0D9-16C8-7165-C83C9B5D5B48}"/>
              </a:ext>
            </a:extLst>
          </p:cNvPr>
          <p:cNvPicPr>
            <a:picLocks noChangeAspect="1"/>
          </p:cNvPicPr>
          <p:nvPr/>
        </p:nvPicPr>
        <p:blipFill>
          <a:blip r:embed="rId3"/>
          <a:stretch>
            <a:fillRect/>
          </a:stretch>
        </p:blipFill>
        <p:spPr>
          <a:xfrm>
            <a:off x="922033" y="661787"/>
            <a:ext cx="4138539" cy="27568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42936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5"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pic>
        <p:nvPicPr>
          <p:cNvPr id="9" name="Imagen 8">
            <a:extLst>
              <a:ext uri="{FF2B5EF4-FFF2-40B4-BE49-F238E27FC236}">
                <a16:creationId xmlns:a16="http://schemas.microsoft.com/office/drawing/2014/main" xmlns="" id="{BE1AF1D8-B0D9-16C8-7165-C83C9B5D5B48}"/>
              </a:ext>
            </a:extLst>
          </p:cNvPr>
          <p:cNvPicPr>
            <a:picLocks noChangeAspect="1"/>
          </p:cNvPicPr>
          <p:nvPr/>
        </p:nvPicPr>
        <p:blipFill>
          <a:blip r:embed="rId3"/>
          <a:stretch>
            <a:fillRect/>
          </a:stretch>
        </p:blipFill>
        <p:spPr>
          <a:xfrm>
            <a:off x="922033" y="672178"/>
            <a:ext cx="4138539" cy="27568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ctángulo 3"/>
          <p:cNvSpPr/>
          <p:nvPr/>
        </p:nvSpPr>
        <p:spPr>
          <a:xfrm>
            <a:off x="5060571" y="1940131"/>
            <a:ext cx="5964183" cy="3131627"/>
          </a:xfrm>
          <a:prstGeom prst="rect">
            <a:avLst/>
          </a:prstGeom>
        </p:spPr>
        <p:txBody>
          <a:bodyPr wrap="square">
            <a:spAutoFit/>
          </a:bodyPr>
          <a:lstStyle/>
          <a:p>
            <a:pPr algn="just">
              <a:spcAft>
                <a:spcPts val="2133"/>
              </a:spcAft>
            </a:pPr>
            <a:r>
              <a:rPr lang="es-MX" sz="2000" b="1" dirty="0" smtClean="0">
                <a:latin typeface="Arial" panose="020B0604020202020204" pitchFamily="34" charset="0"/>
              </a:rPr>
              <a:t>DESINFECCIÓN DE NIVEL INTERMEDIO</a:t>
            </a:r>
            <a:r>
              <a:rPr lang="es-MX" sz="2000" dirty="0" smtClean="0">
                <a:latin typeface="Arial" panose="020B0604020202020204" pitchFamily="34" charset="0"/>
              </a:rPr>
              <a:t>: </a:t>
            </a:r>
            <a:r>
              <a:rPr lang="es-MX" sz="2000" dirty="0">
                <a:latin typeface="Arial" panose="020B0604020202020204" pitchFamily="34" charset="0"/>
              </a:rPr>
              <a:t>Elimina </a:t>
            </a:r>
            <a:r>
              <a:rPr lang="es-MX" sz="2000" dirty="0" err="1">
                <a:latin typeface="Arial" panose="020B0604020202020204" pitchFamily="34" charset="0"/>
              </a:rPr>
              <a:t>Microbacterias</a:t>
            </a:r>
            <a:r>
              <a:rPr lang="es-MX" sz="2000" dirty="0">
                <a:latin typeface="Arial" panose="020B0604020202020204" pitchFamily="34" charset="0"/>
              </a:rPr>
              <a:t>, bacterias en estado </a:t>
            </a:r>
            <a:r>
              <a:rPr lang="es-MX" sz="2000" dirty="0"/>
              <a:t/>
            </a:r>
            <a:br>
              <a:rPr lang="es-MX" sz="2000" dirty="0"/>
            </a:br>
            <a:r>
              <a:rPr lang="es-MX" sz="2000" dirty="0">
                <a:latin typeface="Arial" panose="020B0604020202020204" pitchFamily="34" charset="0"/>
              </a:rPr>
              <a:t>vegetativo, mayoría de virus y hongos, pero no necesariamente elimina esporas.</a:t>
            </a:r>
          </a:p>
          <a:p>
            <a:pPr algn="just">
              <a:spcAft>
                <a:spcPts val="2133"/>
              </a:spcAft>
            </a:pPr>
            <a:r>
              <a:rPr lang="es-MX" sz="2000" b="1" dirty="0" smtClean="0">
                <a:solidFill>
                  <a:schemeClr val="tx1">
                    <a:lumMod val="50000"/>
                  </a:schemeClr>
                </a:solidFill>
                <a:latin typeface="Arial" panose="020B0604020202020204" pitchFamily="34" charset="0"/>
                <a:cs typeface="Arial" panose="020B0604020202020204" pitchFamily="34" charset="0"/>
              </a:rPr>
              <a:t>DESINFECCIÓN DE BAJO NIVEL</a:t>
            </a:r>
            <a:r>
              <a:rPr lang="es-MX" sz="2000" dirty="0" smtClean="0">
                <a:solidFill>
                  <a:schemeClr val="tx1">
                    <a:lumMod val="50000"/>
                  </a:schemeClr>
                </a:solidFill>
                <a:latin typeface="Arial" panose="020B0604020202020204" pitchFamily="34" charset="0"/>
                <a:cs typeface="Arial" panose="020B0604020202020204" pitchFamily="34" charset="0"/>
              </a:rPr>
              <a:t>: </a:t>
            </a:r>
            <a:r>
              <a:rPr lang="es-MX" sz="2000" dirty="0">
                <a:solidFill>
                  <a:schemeClr val="tx1">
                    <a:lumMod val="50000"/>
                  </a:schemeClr>
                </a:solidFill>
                <a:latin typeface="Arial" panose="020B0604020202020204" pitchFamily="34" charset="0"/>
                <a:cs typeface="Arial" panose="020B0604020202020204" pitchFamily="34" charset="0"/>
              </a:rPr>
              <a:t>Puede matar algunos hongos y algunos virus; no </a:t>
            </a:r>
            <a:br>
              <a:rPr lang="es-MX" sz="2000" dirty="0">
                <a:solidFill>
                  <a:schemeClr val="tx1">
                    <a:lumMod val="50000"/>
                  </a:schemeClr>
                </a:solidFill>
                <a:latin typeface="Arial" panose="020B0604020202020204" pitchFamily="34" charset="0"/>
                <a:cs typeface="Arial" panose="020B0604020202020204" pitchFamily="34" charset="0"/>
              </a:rPr>
            </a:br>
            <a:r>
              <a:rPr lang="es-MX" sz="2000" dirty="0">
                <a:solidFill>
                  <a:schemeClr val="tx1">
                    <a:lumMod val="50000"/>
                  </a:schemeClr>
                </a:solidFill>
                <a:latin typeface="Arial" panose="020B0604020202020204" pitchFamily="34" charset="0"/>
                <a:cs typeface="Arial" panose="020B0604020202020204" pitchFamily="34" charset="0"/>
              </a:rPr>
              <a:t>elimina esporas ni </a:t>
            </a:r>
            <a:r>
              <a:rPr lang="es-MX" sz="2000" dirty="0" err="1">
                <a:solidFill>
                  <a:schemeClr val="tx1">
                    <a:lumMod val="50000"/>
                  </a:schemeClr>
                </a:solidFill>
                <a:latin typeface="Arial" panose="020B0604020202020204" pitchFamily="34" charset="0"/>
                <a:cs typeface="Arial" panose="020B0604020202020204" pitchFamily="34" charset="0"/>
              </a:rPr>
              <a:t>mycobacterium</a:t>
            </a:r>
            <a:r>
              <a:rPr lang="es-MX" sz="2000" dirty="0">
                <a:solidFill>
                  <a:schemeClr val="tx1">
                    <a:lumMod val="50000"/>
                  </a:schemeClr>
                </a:solidFill>
                <a:latin typeface="Arial" panose="020B0604020202020204" pitchFamily="34" charset="0"/>
                <a:cs typeface="Arial" panose="020B0604020202020204" pitchFamily="34" charset="0"/>
              </a:rPr>
              <a:t> tuberculoso</a:t>
            </a:r>
            <a:br>
              <a:rPr lang="es-MX" sz="2000" dirty="0">
                <a:solidFill>
                  <a:schemeClr val="tx1">
                    <a:lumMod val="50000"/>
                  </a:schemeClr>
                </a:solidFill>
                <a:latin typeface="Arial" panose="020B0604020202020204" pitchFamily="34" charset="0"/>
                <a:cs typeface="Arial" panose="020B0604020202020204" pitchFamily="34" charset="0"/>
              </a:rPr>
            </a:br>
            <a:r>
              <a:rPr lang="es-MX" sz="2000" dirty="0">
                <a:solidFill>
                  <a:schemeClr val="tx1">
                    <a:lumMod val="50000"/>
                  </a:schemeClr>
                </a:solidFill>
                <a:latin typeface="Arial" panose="020B0604020202020204" pitchFamily="34" charset="0"/>
                <a:cs typeface="Arial" panose="020B0604020202020204" pitchFamily="34" charset="0"/>
              </a:rPr>
              <a:t> </a:t>
            </a:r>
            <a:br>
              <a:rPr lang="es-MX" sz="2000" dirty="0">
                <a:solidFill>
                  <a:schemeClr val="tx1">
                    <a:lumMod val="50000"/>
                  </a:schemeClr>
                </a:solidFill>
                <a:latin typeface="Arial" panose="020B0604020202020204" pitchFamily="34" charset="0"/>
                <a:cs typeface="Arial" panose="020B0604020202020204" pitchFamily="34" charset="0"/>
              </a:rPr>
            </a:br>
            <a:endParaRPr lang="es-MX" sz="2000" dirty="0">
              <a:solidFill>
                <a:schemeClr val="tx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750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74"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4" name="Rectángulo 3"/>
          <p:cNvSpPr/>
          <p:nvPr/>
        </p:nvSpPr>
        <p:spPr>
          <a:xfrm>
            <a:off x="4696691" y="436418"/>
            <a:ext cx="7242464" cy="4362733"/>
          </a:xfrm>
          <a:prstGeom prst="rect">
            <a:avLst/>
          </a:prstGeom>
        </p:spPr>
        <p:txBody>
          <a:bodyPr wrap="square">
            <a:spAutoFit/>
          </a:bodyPr>
          <a:lstStyle/>
          <a:p>
            <a:pPr algn="just">
              <a:spcAft>
                <a:spcPts val="2133"/>
              </a:spcAft>
            </a:pPr>
            <a:r>
              <a:rPr lang="es-MX" sz="2000" b="1" dirty="0" smtClean="0">
                <a:solidFill>
                  <a:schemeClr val="tx1">
                    <a:lumMod val="50000"/>
                  </a:schemeClr>
                </a:solidFill>
                <a:latin typeface="Arial" panose="020B0604020202020204" pitchFamily="34" charset="0"/>
              </a:rPr>
              <a:t>ANTISEPSIA</a:t>
            </a:r>
            <a:r>
              <a:rPr lang="es-MX" sz="2000" dirty="0" smtClean="0">
                <a:solidFill>
                  <a:schemeClr val="tx1">
                    <a:lumMod val="50000"/>
                  </a:schemeClr>
                </a:solidFill>
                <a:latin typeface="Arial" panose="020B0604020202020204" pitchFamily="34" charset="0"/>
              </a:rPr>
              <a:t>: </a:t>
            </a:r>
            <a:r>
              <a:rPr lang="es-MX" sz="2000" dirty="0">
                <a:solidFill>
                  <a:schemeClr val="tx1">
                    <a:lumMod val="50000"/>
                  </a:schemeClr>
                </a:solidFill>
                <a:latin typeface="Arial" panose="020B0604020202020204" pitchFamily="34" charset="0"/>
              </a:rPr>
              <a:t>Empleo de sustancias químicas para inhibir o reducir el número de microorganismos de la piel viva, las membranas mucosas o tejidos abiertos a un nivel en el cual no generen infecciones.</a:t>
            </a:r>
          </a:p>
          <a:p>
            <a:pPr algn="just">
              <a:spcAft>
                <a:spcPts val="2133"/>
              </a:spcAft>
            </a:pPr>
            <a:r>
              <a:rPr lang="es-MX" sz="2000" b="1" dirty="0" smtClean="0">
                <a:solidFill>
                  <a:schemeClr val="tx1">
                    <a:lumMod val="50000"/>
                  </a:schemeClr>
                </a:solidFill>
                <a:latin typeface="Arial" panose="020B0604020202020204" pitchFamily="34" charset="0"/>
              </a:rPr>
              <a:t>ANTISÉPTICO</a:t>
            </a:r>
            <a:r>
              <a:rPr lang="es-MX" sz="2000" dirty="0" smtClean="0">
                <a:solidFill>
                  <a:schemeClr val="tx1">
                    <a:lumMod val="50000"/>
                  </a:schemeClr>
                </a:solidFill>
                <a:latin typeface="Arial" panose="020B0604020202020204" pitchFamily="34" charset="0"/>
              </a:rPr>
              <a:t>: </a:t>
            </a:r>
            <a:r>
              <a:rPr lang="es-MX" sz="2000" dirty="0">
                <a:solidFill>
                  <a:schemeClr val="tx1">
                    <a:lumMod val="50000"/>
                  </a:schemeClr>
                </a:solidFill>
                <a:latin typeface="Arial" panose="020B0604020202020204" pitchFamily="34" charset="0"/>
              </a:rPr>
              <a:t>Sustancia química de aplicación tópica sobre tejidos vivos (piel intacta</a:t>
            </a:r>
            <a:r>
              <a:rPr lang="es-MX" sz="2000" dirty="0" smtClean="0">
                <a:solidFill>
                  <a:schemeClr val="tx1">
                    <a:lumMod val="50000"/>
                  </a:schemeClr>
                </a:solidFill>
                <a:latin typeface="Arial" panose="020B0604020202020204" pitchFamily="34" charset="0"/>
              </a:rPr>
              <a:t>, mucosas</a:t>
            </a:r>
            <a:r>
              <a:rPr lang="es-MX" sz="2000" dirty="0">
                <a:solidFill>
                  <a:schemeClr val="tx1">
                    <a:lumMod val="50000"/>
                  </a:schemeClr>
                </a:solidFill>
                <a:latin typeface="Arial" panose="020B0604020202020204" pitchFamily="34" charset="0"/>
              </a:rPr>
              <a:t>, heridas, entre otros), que destruye o inhibe los </a:t>
            </a:r>
            <a:r>
              <a:rPr lang="es-MX" sz="2000" dirty="0" smtClean="0">
                <a:solidFill>
                  <a:schemeClr val="tx1">
                    <a:lumMod val="50000"/>
                  </a:schemeClr>
                </a:solidFill>
                <a:latin typeface="Arial" panose="020B0604020202020204" pitchFamily="34" charset="0"/>
              </a:rPr>
              <a:t>microorganismos sin afectar </a:t>
            </a:r>
            <a:r>
              <a:rPr lang="es-MX" sz="2000" dirty="0">
                <a:solidFill>
                  <a:schemeClr val="tx1">
                    <a:lumMod val="50000"/>
                  </a:schemeClr>
                </a:solidFill>
                <a:latin typeface="Arial" panose="020B0604020202020204" pitchFamily="34" charset="0"/>
              </a:rPr>
              <a:t>sensiblemente a los tejidos donde s</a:t>
            </a:r>
            <a:r>
              <a:rPr lang="es-MX" sz="2000" dirty="0" smtClean="0">
                <a:solidFill>
                  <a:schemeClr val="tx1">
                    <a:lumMod val="50000"/>
                  </a:schemeClr>
                </a:solidFill>
                <a:latin typeface="Arial" panose="020B0604020202020204" pitchFamily="34" charset="0"/>
              </a:rPr>
              <a:t>e </a:t>
            </a:r>
            <a:r>
              <a:rPr lang="es-MX" sz="2000" dirty="0">
                <a:solidFill>
                  <a:schemeClr val="tx1">
                    <a:lumMod val="50000"/>
                  </a:schemeClr>
                </a:solidFill>
                <a:latin typeface="Arial" panose="020B0604020202020204" pitchFamily="34" charset="0"/>
              </a:rPr>
              <a:t>aplica</a:t>
            </a:r>
            <a:r>
              <a:rPr lang="es-MX" sz="2000" dirty="0">
                <a:latin typeface="Arial" panose="020B0604020202020204" pitchFamily="34" charset="0"/>
              </a:rPr>
              <a:t>.</a:t>
            </a:r>
            <a:r>
              <a:rPr lang="es-MX" sz="2000" dirty="0"/>
              <a:t/>
            </a:r>
            <a:br>
              <a:rPr lang="es-MX" sz="2000" dirty="0"/>
            </a:br>
            <a:r>
              <a:rPr lang="es-MX" sz="2000" dirty="0"/>
              <a:t/>
            </a:r>
            <a:br>
              <a:rPr lang="es-MX" sz="2000" dirty="0"/>
            </a:br>
            <a:r>
              <a:rPr lang="es-MX" sz="2000" b="1" dirty="0" smtClean="0">
                <a:solidFill>
                  <a:schemeClr val="tx1">
                    <a:lumMod val="50000"/>
                  </a:schemeClr>
                </a:solidFill>
                <a:latin typeface="Arial" panose="020B0604020202020204" pitchFamily="34" charset="0"/>
              </a:rPr>
              <a:t>ASEPSIA:</a:t>
            </a:r>
            <a:r>
              <a:rPr lang="es-MX" sz="2000" dirty="0" smtClean="0">
                <a:solidFill>
                  <a:schemeClr val="tx1">
                    <a:lumMod val="50000"/>
                  </a:schemeClr>
                </a:solidFill>
                <a:latin typeface="Arial" panose="020B0604020202020204" pitchFamily="34" charset="0"/>
              </a:rPr>
              <a:t> </a:t>
            </a:r>
            <a:r>
              <a:rPr lang="es-MX" sz="2000" dirty="0">
                <a:solidFill>
                  <a:schemeClr val="tx1">
                    <a:lumMod val="50000"/>
                  </a:schemeClr>
                </a:solidFill>
                <a:latin typeface="Arial" panose="020B0604020202020204" pitchFamily="34" charset="0"/>
              </a:rPr>
              <a:t>Ausencia de microorganismos que pueden causar enfermedad . Este concepto incluye la preparación del equipo, la instrumentación y el cambio de </a:t>
            </a:r>
            <a:r>
              <a:rPr lang="es-MX" sz="2000" dirty="0" smtClean="0">
                <a:solidFill>
                  <a:schemeClr val="tx1">
                    <a:lumMod val="50000"/>
                  </a:schemeClr>
                </a:solidFill>
                <a:latin typeface="Arial" panose="020B0604020202020204" pitchFamily="34" charset="0"/>
              </a:rPr>
              <a:t>operaciones </a:t>
            </a:r>
            <a:r>
              <a:rPr lang="es-MX" sz="2000" dirty="0">
                <a:solidFill>
                  <a:schemeClr val="tx1">
                    <a:lumMod val="50000"/>
                  </a:schemeClr>
                </a:solidFill>
                <a:latin typeface="Arial" panose="020B0604020202020204" pitchFamily="34" charset="0"/>
              </a:rPr>
              <a:t>mediante los mecanismos de esterilización y desinfección</a:t>
            </a:r>
            <a:r>
              <a:rPr lang="es-MX" sz="2000" dirty="0" smtClean="0">
                <a:solidFill>
                  <a:schemeClr val="tx1">
                    <a:lumMod val="50000"/>
                  </a:schemeClr>
                </a:solidFill>
                <a:latin typeface="Arial" panose="020B0604020202020204" pitchFamily="34" charset="0"/>
              </a:rPr>
              <a:t>.</a:t>
            </a:r>
            <a:endParaRPr lang="es-MX" sz="2000" dirty="0">
              <a:solidFill>
                <a:schemeClr val="tx1">
                  <a:lumMod val="50000"/>
                </a:schemeClr>
              </a:solidFill>
              <a:latin typeface="Arial" panose="020B0604020202020204" pitchFamily="34" charset="0"/>
              <a:cs typeface="Arial" panose="020B0604020202020204" pitchFamily="34" charset="0"/>
            </a:endParaRPr>
          </a:p>
        </p:txBody>
      </p:sp>
      <p:sp>
        <p:nvSpPr>
          <p:cNvPr id="6" name="Rectángulo: esquinas redondeadas 4">
            <a:extLst>
              <a:ext uri="{FF2B5EF4-FFF2-40B4-BE49-F238E27FC236}">
                <a16:creationId xmlns:a16="http://schemas.microsoft.com/office/drawing/2014/main" xmlns="" id="{E739D325-8F97-9122-C21C-4F7F6A918DC4}"/>
              </a:ext>
            </a:extLst>
          </p:cNvPr>
          <p:cNvSpPr/>
          <p:nvPr/>
        </p:nvSpPr>
        <p:spPr>
          <a:xfrm>
            <a:off x="374072" y="509154"/>
            <a:ext cx="3826933" cy="239982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3200" b="1" dirty="0"/>
              <a:t>DEFINICIONES</a:t>
            </a:r>
            <a:r>
              <a:rPr lang="es-MX" sz="2400" dirty="0"/>
              <a:t> </a:t>
            </a:r>
          </a:p>
        </p:txBody>
      </p:sp>
      <p:pic>
        <p:nvPicPr>
          <p:cNvPr id="7" name="Imagen 6">
            <a:extLst>
              <a:ext uri="{FF2B5EF4-FFF2-40B4-BE49-F238E27FC236}">
                <a16:creationId xmlns:a16="http://schemas.microsoft.com/office/drawing/2014/main" xmlns="" id="{1040DC18-A2FB-B260-79D5-9993AD2883CB}"/>
              </a:ext>
            </a:extLst>
          </p:cNvPr>
          <p:cNvPicPr>
            <a:picLocks noChangeAspect="1"/>
          </p:cNvPicPr>
          <p:nvPr/>
        </p:nvPicPr>
        <p:blipFill>
          <a:blip r:embed="rId3"/>
          <a:stretch>
            <a:fillRect/>
          </a:stretch>
        </p:blipFill>
        <p:spPr>
          <a:xfrm>
            <a:off x="952092" y="3369012"/>
            <a:ext cx="3009900" cy="15144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2832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6" name="Rectángulo: esquinas redondeadas 4">
            <a:extLst>
              <a:ext uri="{FF2B5EF4-FFF2-40B4-BE49-F238E27FC236}">
                <a16:creationId xmlns:a16="http://schemas.microsoft.com/office/drawing/2014/main" xmlns="" id="{E739D325-8F97-9122-C21C-4F7F6A918DC4}"/>
              </a:ext>
            </a:extLst>
          </p:cNvPr>
          <p:cNvSpPr/>
          <p:nvPr/>
        </p:nvSpPr>
        <p:spPr>
          <a:xfrm>
            <a:off x="374072" y="509154"/>
            <a:ext cx="3826933" cy="239982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3200" b="1" dirty="0"/>
              <a:t>DEFINICIONES</a:t>
            </a:r>
            <a:r>
              <a:rPr lang="es-MX" sz="2400" dirty="0"/>
              <a:t> </a:t>
            </a:r>
          </a:p>
        </p:txBody>
      </p:sp>
      <p:pic>
        <p:nvPicPr>
          <p:cNvPr id="7" name="Imagen 6">
            <a:extLst>
              <a:ext uri="{FF2B5EF4-FFF2-40B4-BE49-F238E27FC236}">
                <a16:creationId xmlns:a16="http://schemas.microsoft.com/office/drawing/2014/main" xmlns="" id="{1040DC18-A2FB-B260-79D5-9993AD2883CB}"/>
              </a:ext>
            </a:extLst>
          </p:cNvPr>
          <p:cNvPicPr>
            <a:picLocks noChangeAspect="1"/>
          </p:cNvPicPr>
          <p:nvPr/>
        </p:nvPicPr>
        <p:blipFill>
          <a:blip r:embed="rId3"/>
          <a:stretch>
            <a:fillRect/>
          </a:stretch>
        </p:blipFill>
        <p:spPr>
          <a:xfrm>
            <a:off x="952092" y="3369012"/>
            <a:ext cx="3009900" cy="15144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ectángulo 2"/>
          <p:cNvSpPr/>
          <p:nvPr/>
        </p:nvSpPr>
        <p:spPr>
          <a:xfrm>
            <a:off x="4336063" y="685800"/>
            <a:ext cx="7603091" cy="3400931"/>
          </a:xfrm>
          <a:prstGeom prst="rect">
            <a:avLst/>
          </a:prstGeom>
        </p:spPr>
        <p:txBody>
          <a:bodyPr wrap="square">
            <a:spAutoFit/>
          </a:bodyPr>
          <a:lstStyle/>
          <a:p>
            <a:pPr algn="just">
              <a:spcAft>
                <a:spcPts val="2133"/>
              </a:spcAft>
            </a:pPr>
            <a:r>
              <a:rPr lang="es-MX" sz="2000" b="1" dirty="0" smtClean="0">
                <a:solidFill>
                  <a:schemeClr val="tx1">
                    <a:lumMod val="50000"/>
                  </a:schemeClr>
                </a:solidFill>
                <a:latin typeface="Arial" panose="020B0604020202020204" pitchFamily="34" charset="0"/>
              </a:rPr>
              <a:t>ESTERILIZACIÓN</a:t>
            </a:r>
            <a:r>
              <a:rPr lang="es-MX" sz="2000" dirty="0" smtClean="0">
                <a:solidFill>
                  <a:schemeClr val="tx1">
                    <a:lumMod val="50000"/>
                  </a:schemeClr>
                </a:solidFill>
                <a:latin typeface="Arial" panose="020B0604020202020204" pitchFamily="34" charset="0"/>
              </a:rPr>
              <a:t>: </a:t>
            </a:r>
            <a:r>
              <a:rPr lang="es-MX" sz="2000" dirty="0">
                <a:solidFill>
                  <a:schemeClr val="tx1">
                    <a:lumMod val="50000"/>
                  </a:schemeClr>
                </a:solidFill>
                <a:latin typeface="Arial" panose="020B0604020202020204" pitchFamily="34" charset="0"/>
              </a:rPr>
              <a:t>Proceso que destruye o elimina todas las formas de vida microbiana </a:t>
            </a:r>
            <a:r>
              <a:rPr lang="es-MX" sz="2000" dirty="0" smtClean="0">
                <a:solidFill>
                  <a:schemeClr val="tx1">
                    <a:lumMod val="50000"/>
                  </a:schemeClr>
                </a:solidFill>
                <a:latin typeface="Arial" panose="020B0604020202020204" pitchFamily="34" charset="0"/>
              </a:rPr>
              <a:t>incluyendo </a:t>
            </a:r>
            <a:r>
              <a:rPr lang="es-MX" sz="2000" dirty="0">
                <a:solidFill>
                  <a:schemeClr val="tx1">
                    <a:lumMod val="50000"/>
                  </a:schemeClr>
                </a:solidFill>
                <a:latin typeface="Arial" panose="020B0604020202020204" pitchFamily="34" charset="0"/>
              </a:rPr>
              <a:t>las formas </a:t>
            </a:r>
            <a:r>
              <a:rPr lang="es-MX" sz="2000" dirty="0" err="1">
                <a:solidFill>
                  <a:schemeClr val="tx1">
                    <a:lumMod val="50000"/>
                  </a:schemeClr>
                </a:solidFill>
                <a:latin typeface="Arial" panose="020B0604020202020204" pitchFamily="34" charset="0"/>
              </a:rPr>
              <a:t>esporuladas</a:t>
            </a:r>
            <a:r>
              <a:rPr lang="es-MX" sz="2000" dirty="0">
                <a:solidFill>
                  <a:schemeClr val="tx1">
                    <a:lumMod val="50000"/>
                  </a:schemeClr>
                </a:solidFill>
                <a:latin typeface="Arial" panose="020B0604020202020204" pitchFamily="34" charset="0"/>
              </a:rPr>
              <a:t> y es llevada a cabo por métodos físicos o </a:t>
            </a:r>
            <a:r>
              <a:rPr lang="es-MX" sz="2000" dirty="0" smtClean="0">
                <a:solidFill>
                  <a:schemeClr val="tx1">
                    <a:lumMod val="50000"/>
                  </a:schemeClr>
                </a:solidFill>
                <a:latin typeface="Arial" panose="020B0604020202020204" pitchFamily="34" charset="0"/>
              </a:rPr>
              <a:t>químicos </a:t>
            </a:r>
            <a:r>
              <a:rPr lang="es-MX" sz="2000" dirty="0">
                <a:solidFill>
                  <a:schemeClr val="tx1">
                    <a:lumMod val="50000"/>
                  </a:schemeClr>
                </a:solidFill>
                <a:latin typeface="Arial" panose="020B0604020202020204" pitchFamily="34" charset="0"/>
              </a:rPr>
              <a:t>(vapor bajo presión, calor seco, peróxido de hidrógeno, plasma de gas, </a:t>
            </a:r>
            <a:r>
              <a:rPr lang="es-MX" sz="2000" dirty="0">
                <a:solidFill>
                  <a:schemeClr val="tx1">
                    <a:lumMod val="50000"/>
                  </a:schemeClr>
                </a:solidFill>
              </a:rPr>
              <a:t/>
            </a:r>
            <a:br>
              <a:rPr lang="es-MX" sz="2000" dirty="0">
                <a:solidFill>
                  <a:schemeClr val="tx1">
                    <a:lumMod val="50000"/>
                  </a:schemeClr>
                </a:solidFill>
              </a:rPr>
            </a:br>
            <a:r>
              <a:rPr lang="es-MX" sz="2000" dirty="0">
                <a:solidFill>
                  <a:schemeClr val="tx1">
                    <a:lumMod val="50000"/>
                  </a:schemeClr>
                </a:solidFill>
                <a:latin typeface="Arial" panose="020B0604020202020204" pitchFamily="34" charset="0"/>
              </a:rPr>
              <a:t>productos químicos líquidos, entre otros). </a:t>
            </a:r>
          </a:p>
          <a:p>
            <a:pPr algn="just">
              <a:spcAft>
                <a:spcPts val="2133"/>
              </a:spcAft>
            </a:pPr>
            <a:r>
              <a:rPr lang="es-MX" sz="2000" b="1" dirty="0" smtClean="0">
                <a:solidFill>
                  <a:schemeClr val="tx1">
                    <a:lumMod val="50000"/>
                  </a:schemeClr>
                </a:solidFill>
                <a:latin typeface="Arial" panose="020B0604020202020204" pitchFamily="34" charset="0"/>
              </a:rPr>
              <a:t>HIGIENE:</a:t>
            </a:r>
            <a:r>
              <a:rPr lang="es-MX" sz="2000" dirty="0" smtClean="0">
                <a:solidFill>
                  <a:schemeClr val="tx1">
                    <a:lumMod val="50000"/>
                  </a:schemeClr>
                </a:solidFill>
                <a:latin typeface="Arial" panose="020B0604020202020204" pitchFamily="34" charset="0"/>
              </a:rPr>
              <a:t> </a:t>
            </a:r>
            <a:r>
              <a:rPr lang="es-MX" sz="2000" dirty="0">
                <a:solidFill>
                  <a:schemeClr val="tx1">
                    <a:lumMod val="50000"/>
                  </a:schemeClr>
                </a:solidFill>
                <a:latin typeface="Arial" panose="020B0604020202020204" pitchFamily="34" charset="0"/>
              </a:rPr>
              <a:t>Todas las medidas necesarias para garantizar la sanidad e inocuidad </a:t>
            </a:r>
            <a:r>
              <a:rPr lang="es-MX" sz="2000" dirty="0" smtClean="0">
                <a:solidFill>
                  <a:schemeClr val="tx1">
                    <a:lumMod val="50000"/>
                  </a:schemeClr>
                </a:solidFill>
                <a:latin typeface="Arial" panose="020B0604020202020204" pitchFamily="34" charset="0"/>
              </a:rPr>
              <a:t>Huésped</a:t>
            </a:r>
            <a:endParaRPr lang="es-MX" sz="2000" dirty="0">
              <a:solidFill>
                <a:schemeClr val="tx1">
                  <a:lumMod val="50000"/>
                </a:schemeClr>
              </a:solidFill>
              <a:latin typeface="Arial" panose="020B0604020202020204" pitchFamily="34" charset="0"/>
            </a:endParaRPr>
          </a:p>
          <a:p>
            <a:pPr algn="just">
              <a:spcAft>
                <a:spcPts val="2133"/>
              </a:spcAft>
            </a:pPr>
            <a:r>
              <a:rPr lang="es-MX" sz="2000" b="1" dirty="0" smtClean="0">
                <a:solidFill>
                  <a:schemeClr val="tx1">
                    <a:lumMod val="50000"/>
                  </a:schemeClr>
                </a:solidFill>
                <a:latin typeface="Arial" panose="020B0604020202020204" pitchFamily="34" charset="0"/>
              </a:rPr>
              <a:t>TÉCNICA ASÉPTICA</a:t>
            </a:r>
            <a:r>
              <a:rPr lang="es-MX" sz="2000" dirty="0" smtClean="0">
                <a:solidFill>
                  <a:schemeClr val="tx1">
                    <a:lumMod val="50000"/>
                  </a:schemeClr>
                </a:solidFill>
                <a:latin typeface="Arial" panose="020B0604020202020204" pitchFamily="34" charset="0"/>
              </a:rPr>
              <a:t>: </a:t>
            </a:r>
            <a:r>
              <a:rPr lang="es-MX" sz="2000" dirty="0">
                <a:solidFill>
                  <a:schemeClr val="tx1">
                    <a:lumMod val="50000"/>
                  </a:schemeClr>
                </a:solidFill>
                <a:latin typeface="Arial" panose="020B0604020202020204" pitchFamily="34" charset="0"/>
              </a:rPr>
              <a:t>Son todas las medidas de prevención de contacto con </a:t>
            </a:r>
            <a:r>
              <a:rPr lang="es-MX" sz="2000" dirty="0" smtClean="0">
                <a:solidFill>
                  <a:schemeClr val="tx1">
                    <a:lumMod val="50000"/>
                  </a:schemeClr>
                </a:solidFill>
                <a:latin typeface="Arial" panose="020B0604020202020204" pitchFamily="34" charset="0"/>
              </a:rPr>
              <a:t>microorganismos </a:t>
            </a:r>
            <a:r>
              <a:rPr lang="es-MX" sz="2000" dirty="0">
                <a:solidFill>
                  <a:schemeClr val="tx1">
                    <a:lumMod val="50000"/>
                  </a:schemeClr>
                </a:solidFill>
                <a:latin typeface="Arial" panose="020B0604020202020204" pitchFamily="34" charset="0"/>
              </a:rPr>
              <a:t>que puedan contaminar un área</a:t>
            </a:r>
            <a:endParaRPr lang="es-MX" sz="2000" dirty="0">
              <a:solidFill>
                <a:schemeClr val="tx1">
                  <a:lumMod val="50000"/>
                </a:schemeClr>
              </a:solidFill>
            </a:endParaRPr>
          </a:p>
        </p:txBody>
      </p:sp>
    </p:spTree>
    <p:extLst>
      <p:ext uri="{BB962C8B-B14F-4D97-AF65-F5344CB8AC3E}">
        <p14:creationId xmlns:p14="http://schemas.microsoft.com/office/powerpoint/2010/main" val="3018905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418"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8" name="CuadroTexto 7">
            <a:extLst>
              <a:ext uri="{FF2B5EF4-FFF2-40B4-BE49-F238E27FC236}">
                <a16:creationId xmlns:a16="http://schemas.microsoft.com/office/drawing/2014/main" xmlns="" id="{3D76BB5D-5E24-0C9A-7984-289A5BA85895}"/>
              </a:ext>
            </a:extLst>
          </p:cNvPr>
          <p:cNvSpPr txBox="1"/>
          <p:nvPr/>
        </p:nvSpPr>
        <p:spPr>
          <a:xfrm>
            <a:off x="2703327" y="417867"/>
            <a:ext cx="6097772" cy="1384995"/>
          </a:xfrm>
          <a:prstGeom prst="rect">
            <a:avLst/>
          </a:prstGeom>
          <a:noFill/>
        </p:spPr>
        <p:txBody>
          <a:bodyPr wrap="square">
            <a:spAutoFit/>
          </a:bodyPr>
          <a:lstStyle/>
          <a:p>
            <a:pPr algn="ctr"/>
            <a:r>
              <a:rPr lang="es-MX" sz="2800" b="1" i="0" dirty="0">
                <a:effectLst/>
                <a:latin typeface="Arial" panose="020B0604020202020204" pitchFamily="34" charset="0"/>
              </a:rPr>
              <a:t>GENERALIDADES DE LIMPIEZA Y DESINFECCIÓN</a:t>
            </a:r>
            <a:r>
              <a:rPr lang="es-MX" sz="2800" b="1" dirty="0"/>
              <a:t/>
            </a:r>
            <a:br>
              <a:rPr lang="es-MX" sz="2800" b="1" dirty="0"/>
            </a:br>
            <a:endParaRPr lang="es-MX" sz="2800" b="1" dirty="0"/>
          </a:p>
        </p:txBody>
      </p:sp>
      <p:sp>
        <p:nvSpPr>
          <p:cNvPr id="4" name="Rectángulo 3"/>
          <p:cNvSpPr/>
          <p:nvPr/>
        </p:nvSpPr>
        <p:spPr>
          <a:xfrm>
            <a:off x="841663" y="1028343"/>
            <a:ext cx="10442863" cy="1631216"/>
          </a:xfrm>
          <a:prstGeom prst="rect">
            <a:avLst/>
          </a:prstGeom>
        </p:spPr>
        <p:txBody>
          <a:bodyPr wrap="square">
            <a:spAutoFit/>
          </a:bodyPr>
          <a:lstStyle/>
          <a:p>
            <a:endParaRPr lang="es-MX" sz="2000" dirty="0" smtClean="0">
              <a:latin typeface="Arial" panose="020B0604020202020204" pitchFamily="34" charset="0"/>
            </a:endParaRPr>
          </a:p>
          <a:p>
            <a:r>
              <a:rPr lang="es-MX" sz="2000" dirty="0" smtClean="0">
                <a:latin typeface="Arial" panose="020B0604020202020204" pitchFamily="34" charset="0"/>
              </a:rPr>
              <a:t>El </a:t>
            </a:r>
            <a:r>
              <a:rPr lang="es-MX" sz="2000" dirty="0">
                <a:latin typeface="Arial" panose="020B0604020202020204" pitchFamily="34" charset="0"/>
              </a:rPr>
              <a:t>ambiente hospitalario es una fuente potencial de infecciones para los pacientes, </a:t>
            </a:r>
            <a:r>
              <a:rPr lang="es-MX" sz="2000" dirty="0" smtClean="0">
                <a:latin typeface="Arial" panose="020B0604020202020204" pitchFamily="34" charset="0"/>
              </a:rPr>
              <a:t>los </a:t>
            </a:r>
            <a:r>
              <a:rPr lang="es-MX" sz="2000" dirty="0">
                <a:latin typeface="Arial" panose="020B0604020202020204" pitchFamily="34" charset="0"/>
              </a:rPr>
              <a:t>visitantes y los trabajadores de la salud. Los agentes causales pueden estar </a:t>
            </a:r>
            <a:r>
              <a:rPr lang="es-MX" sz="2000" dirty="0" smtClean="0">
                <a:latin typeface="Arial" panose="020B0604020202020204" pitchFamily="34" charset="0"/>
              </a:rPr>
              <a:t>presentes </a:t>
            </a:r>
            <a:r>
              <a:rPr lang="es-MX" sz="2000" dirty="0">
                <a:latin typeface="Arial" panose="020B0604020202020204" pitchFamily="34" charset="0"/>
              </a:rPr>
              <a:t>en las superficies o suspendidos en el aire, por lo que los procesos de </a:t>
            </a:r>
            <a:r>
              <a:rPr lang="es-MX" sz="2000" dirty="0" smtClean="0">
                <a:latin typeface="Arial" panose="020B0604020202020204" pitchFamily="34" charset="0"/>
              </a:rPr>
              <a:t>limpieza </a:t>
            </a:r>
            <a:r>
              <a:rPr lang="es-MX" sz="2000" dirty="0">
                <a:latin typeface="Arial" panose="020B0604020202020204" pitchFamily="34" charset="0"/>
              </a:rPr>
              <a:t>y desinfección deben ser metódicos, programados y continuos</a:t>
            </a:r>
            <a:endParaRPr lang="es-CO" sz="2000" dirty="0"/>
          </a:p>
        </p:txBody>
      </p:sp>
      <p:sp>
        <p:nvSpPr>
          <p:cNvPr id="9" name="Rectángulo 8"/>
          <p:cNvSpPr/>
          <p:nvPr/>
        </p:nvSpPr>
        <p:spPr>
          <a:xfrm>
            <a:off x="831271" y="2764892"/>
            <a:ext cx="2150920" cy="584775"/>
          </a:xfrm>
          <a:prstGeom prst="rect">
            <a:avLst/>
          </a:prstGeom>
        </p:spPr>
        <p:txBody>
          <a:bodyPr wrap="square">
            <a:spAutoFit/>
          </a:bodyPr>
          <a:lstStyle/>
          <a:p>
            <a:r>
              <a:rPr lang="es-MX" sz="3200" dirty="0">
                <a:solidFill>
                  <a:schemeClr val="accent5">
                    <a:lumMod val="50000"/>
                  </a:schemeClr>
                </a:solidFill>
                <a:latin typeface="Arial" panose="020B0604020202020204" pitchFamily="34" charset="0"/>
              </a:rPr>
              <a:t>Rutinaria</a:t>
            </a:r>
            <a:endParaRPr lang="es-CO" sz="3200" dirty="0">
              <a:solidFill>
                <a:schemeClr val="accent5">
                  <a:lumMod val="50000"/>
                </a:schemeClr>
              </a:solidFill>
            </a:endParaRPr>
          </a:p>
        </p:txBody>
      </p:sp>
      <p:sp>
        <p:nvSpPr>
          <p:cNvPr id="10" name="Rectángulo 9"/>
          <p:cNvSpPr/>
          <p:nvPr/>
        </p:nvSpPr>
        <p:spPr>
          <a:xfrm>
            <a:off x="7460672" y="2669663"/>
            <a:ext cx="2680854" cy="688458"/>
          </a:xfrm>
          <a:prstGeom prst="rect">
            <a:avLst/>
          </a:prstGeom>
        </p:spPr>
        <p:txBody>
          <a:bodyPr wrap="square">
            <a:spAutoFit/>
          </a:bodyPr>
          <a:lstStyle/>
          <a:p>
            <a:pPr>
              <a:lnSpc>
                <a:spcPct val="115000"/>
              </a:lnSpc>
            </a:pPr>
            <a:r>
              <a:rPr lang="es-MX" sz="3600" dirty="0">
                <a:solidFill>
                  <a:schemeClr val="accent5">
                    <a:lumMod val="50000"/>
                  </a:schemeClr>
                </a:solidFill>
                <a:latin typeface="Arial" panose="020B0604020202020204" pitchFamily="34" charset="0"/>
              </a:rPr>
              <a:t>Terminal</a:t>
            </a:r>
            <a:endParaRPr lang="es-MX" sz="3600" dirty="0">
              <a:solidFill>
                <a:schemeClr val="accent5">
                  <a:lumMod val="50000"/>
                </a:schemeClr>
              </a:solidFill>
            </a:endParaRPr>
          </a:p>
        </p:txBody>
      </p:sp>
      <p:sp>
        <p:nvSpPr>
          <p:cNvPr id="11" name="Rectángulo 10"/>
          <p:cNvSpPr/>
          <p:nvPr/>
        </p:nvSpPr>
        <p:spPr>
          <a:xfrm>
            <a:off x="561109" y="3616035"/>
            <a:ext cx="3564081" cy="923330"/>
          </a:xfrm>
          <a:prstGeom prst="rect">
            <a:avLst/>
          </a:prstGeom>
        </p:spPr>
        <p:txBody>
          <a:bodyPr wrap="square">
            <a:spAutoFit/>
          </a:bodyPr>
          <a:lstStyle/>
          <a:p>
            <a:pPr>
              <a:buClr>
                <a:schemeClr val="dk1"/>
              </a:buClr>
              <a:buSzPts val="1100"/>
            </a:pPr>
            <a:r>
              <a:rPr lang="es-MX" dirty="0">
                <a:latin typeface="Arial" panose="020B0604020202020204" pitchFamily="34" charset="0"/>
              </a:rPr>
              <a:t>Es aquella que se realiza en forma diaria o entre paciente y </a:t>
            </a:r>
            <a:r>
              <a:rPr lang="es-MX" dirty="0"/>
              <a:t/>
            </a:r>
            <a:br>
              <a:rPr lang="es-MX" dirty="0"/>
            </a:br>
            <a:r>
              <a:rPr lang="es-MX" dirty="0">
                <a:latin typeface="Arial" panose="020B0604020202020204" pitchFamily="34" charset="0"/>
              </a:rPr>
              <a:t>paciente o entre </a:t>
            </a:r>
            <a:r>
              <a:rPr lang="es-MX" dirty="0" smtClean="0">
                <a:latin typeface="Arial" panose="020B0604020202020204" pitchFamily="34" charset="0"/>
              </a:rPr>
              <a:t>Procedimientos</a:t>
            </a:r>
            <a:r>
              <a:rPr lang="es-MX" dirty="0">
                <a:latin typeface="Arial" panose="020B0604020202020204" pitchFamily="34" charset="0"/>
              </a:rPr>
              <a:t>.</a:t>
            </a:r>
            <a:endParaRPr lang="es-MX" dirty="0"/>
          </a:p>
        </p:txBody>
      </p:sp>
      <p:sp>
        <p:nvSpPr>
          <p:cNvPr id="12" name="Rectángulo 11"/>
          <p:cNvSpPr/>
          <p:nvPr/>
        </p:nvSpPr>
        <p:spPr>
          <a:xfrm>
            <a:off x="5852154" y="3429000"/>
            <a:ext cx="5746173" cy="2031325"/>
          </a:xfrm>
          <a:prstGeom prst="rect">
            <a:avLst/>
          </a:prstGeom>
        </p:spPr>
        <p:txBody>
          <a:bodyPr wrap="square">
            <a:spAutoFit/>
          </a:bodyPr>
          <a:lstStyle/>
          <a:p>
            <a:pPr>
              <a:buClr>
                <a:schemeClr val="dk1"/>
              </a:buClr>
              <a:buSzPts val="1100"/>
            </a:pPr>
            <a:r>
              <a:rPr lang="es-MX" dirty="0">
                <a:latin typeface="Arial" panose="020B0604020202020204" pitchFamily="34" charset="0"/>
              </a:rPr>
              <a:t>Es aquella que se realiza en todas las áreas de la institución en forma </a:t>
            </a:r>
            <a:r>
              <a:rPr lang="es-MX" dirty="0" smtClean="0">
                <a:latin typeface="Arial" panose="020B0604020202020204" pitchFamily="34" charset="0"/>
              </a:rPr>
              <a:t>minuciosa </a:t>
            </a:r>
            <a:r>
              <a:rPr lang="es-MX" dirty="0">
                <a:latin typeface="Arial" panose="020B0604020202020204" pitchFamily="34" charset="0"/>
              </a:rPr>
              <a:t>incluyendo sistemas de ventilación, iluminación y almacenamiento, al menos una vez a la semana o si las condiciones del área lo ameritan se realiza antes del tiempo programado y posterior al egreso del </a:t>
            </a:r>
            <a:r>
              <a:rPr lang="es-MX" dirty="0" smtClean="0">
                <a:latin typeface="Arial" panose="020B0604020202020204" pitchFamily="34" charset="0"/>
              </a:rPr>
              <a:t>paciente</a:t>
            </a:r>
          </a:p>
          <a:p>
            <a:pPr>
              <a:buClr>
                <a:schemeClr val="dk1"/>
              </a:buClr>
              <a:buSzPts val="1100"/>
            </a:pPr>
            <a:endParaRPr lang="es-MX" dirty="0"/>
          </a:p>
        </p:txBody>
      </p:sp>
    </p:spTree>
    <p:extLst>
      <p:ext uri="{BB962C8B-B14F-4D97-AF65-F5344CB8AC3E}">
        <p14:creationId xmlns:p14="http://schemas.microsoft.com/office/powerpoint/2010/main" val="1799932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327"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8" name="CuadroTexto 7">
            <a:extLst>
              <a:ext uri="{FF2B5EF4-FFF2-40B4-BE49-F238E27FC236}">
                <a16:creationId xmlns:a16="http://schemas.microsoft.com/office/drawing/2014/main" xmlns="" id="{3D76BB5D-5E24-0C9A-7984-289A5BA85895}"/>
              </a:ext>
            </a:extLst>
          </p:cNvPr>
          <p:cNvSpPr txBox="1"/>
          <p:nvPr/>
        </p:nvSpPr>
        <p:spPr>
          <a:xfrm>
            <a:off x="789708" y="417867"/>
            <a:ext cx="9154391" cy="954107"/>
          </a:xfrm>
          <a:prstGeom prst="rect">
            <a:avLst/>
          </a:prstGeom>
          <a:noFill/>
        </p:spPr>
        <p:txBody>
          <a:bodyPr wrap="square">
            <a:spAutoFit/>
          </a:bodyPr>
          <a:lstStyle/>
          <a:p>
            <a:pPr algn="ctr"/>
            <a:r>
              <a:rPr lang="es-MX" sz="2800" b="1" dirty="0" smtClean="0">
                <a:latin typeface="Arial" panose="020B0604020202020204" pitchFamily="34" charset="0"/>
              </a:rPr>
              <a:t>CLASIFICACION DE LAS AREAS HOSPITALARIAS</a:t>
            </a:r>
            <a:r>
              <a:rPr lang="es-MX" sz="2800" b="1" dirty="0"/>
              <a:t/>
            </a:r>
            <a:br>
              <a:rPr lang="es-MX" sz="2800" b="1" dirty="0"/>
            </a:br>
            <a:endParaRPr lang="es-MX" sz="2800" b="1" dirty="0"/>
          </a:p>
        </p:txBody>
      </p:sp>
      <p:sp>
        <p:nvSpPr>
          <p:cNvPr id="3" name="Rectángulo 2"/>
          <p:cNvSpPr/>
          <p:nvPr/>
        </p:nvSpPr>
        <p:spPr>
          <a:xfrm>
            <a:off x="519545" y="924792"/>
            <a:ext cx="10079182" cy="1292662"/>
          </a:xfrm>
          <a:prstGeom prst="rect">
            <a:avLst/>
          </a:prstGeom>
        </p:spPr>
        <p:txBody>
          <a:bodyPr wrap="square">
            <a:spAutoFit/>
          </a:bodyPr>
          <a:lstStyle/>
          <a:p>
            <a:endParaRPr lang="es-MX" dirty="0" smtClean="0">
              <a:latin typeface="Arial" panose="020B0604020202020204" pitchFamily="34" charset="0"/>
            </a:endParaRPr>
          </a:p>
          <a:p>
            <a:r>
              <a:rPr lang="es-MX" sz="2000" dirty="0" smtClean="0">
                <a:latin typeface="Arial" panose="020B0604020202020204" pitchFamily="34" charset="0"/>
              </a:rPr>
              <a:t>Cada </a:t>
            </a:r>
            <a:r>
              <a:rPr lang="es-MX" sz="2000" dirty="0">
                <a:latin typeface="Arial" panose="020B0604020202020204" pitchFamily="34" charset="0"/>
              </a:rPr>
              <a:t>espacio y cada elemento que se pone en contacto con los pacientes y el personal de salud merecen especial atención en lo que se refiere al procedimiento de limpieza y desinfección</a:t>
            </a:r>
            <a:endParaRPr lang="es-CO" sz="2000" dirty="0"/>
          </a:p>
        </p:txBody>
      </p:sp>
      <p:sp>
        <p:nvSpPr>
          <p:cNvPr id="6" name="Rectángulo 5"/>
          <p:cNvSpPr/>
          <p:nvPr/>
        </p:nvSpPr>
        <p:spPr>
          <a:xfrm>
            <a:off x="789708" y="2539713"/>
            <a:ext cx="2847110" cy="461665"/>
          </a:xfrm>
          <a:prstGeom prst="rect">
            <a:avLst/>
          </a:prstGeom>
        </p:spPr>
        <p:txBody>
          <a:bodyPr wrap="square">
            <a:spAutoFit/>
          </a:bodyPr>
          <a:lstStyle/>
          <a:p>
            <a:r>
              <a:rPr lang="es-MX" sz="2400" b="1" dirty="0">
                <a:solidFill>
                  <a:srgbClr val="FF0000"/>
                </a:solidFill>
                <a:latin typeface="Arial" panose="020B0604020202020204" pitchFamily="34" charset="0"/>
                <a:cs typeface="Arial" panose="020B0604020202020204" pitchFamily="34" charset="0"/>
              </a:rPr>
              <a:t>ÁREAS CRÍTICAS</a:t>
            </a:r>
            <a:r>
              <a:rPr lang="es-MX" b="1" dirty="0">
                <a:solidFill>
                  <a:srgbClr val="FF0000"/>
                </a:solidFill>
              </a:rPr>
              <a:t>:</a:t>
            </a:r>
            <a:endParaRPr lang="es-MX" b="1" dirty="0">
              <a:solidFill>
                <a:srgbClr val="FF0000"/>
              </a:solidFill>
            </a:endParaRPr>
          </a:p>
        </p:txBody>
      </p:sp>
      <p:sp>
        <p:nvSpPr>
          <p:cNvPr id="7" name="Rectángulo 6"/>
          <p:cNvSpPr/>
          <p:nvPr/>
        </p:nvSpPr>
        <p:spPr>
          <a:xfrm>
            <a:off x="290946" y="3078164"/>
            <a:ext cx="4551218" cy="2585323"/>
          </a:xfrm>
          <a:prstGeom prst="rect">
            <a:avLst/>
          </a:prstGeom>
        </p:spPr>
        <p:txBody>
          <a:bodyPr wrap="square">
            <a:spAutoFit/>
          </a:bodyPr>
          <a:lstStyle/>
          <a:p>
            <a:r>
              <a:rPr lang="es-MX" dirty="0">
                <a:latin typeface="Arial" panose="020B0604020202020204" pitchFamily="34" charset="0"/>
              </a:rPr>
              <a:t>Se consideran áreas críticas aquellas donde se realizan procedimientos invasivos, donde los pacientes por su condición están más expuestos a contraer una infección, y donde se realiza el lavado del material contaminado. </a:t>
            </a:r>
          </a:p>
          <a:p>
            <a:r>
              <a:rPr lang="es-MX" dirty="0">
                <a:latin typeface="Arial" panose="020B0604020202020204" pitchFamily="34" charset="0"/>
              </a:rPr>
              <a:t>Entre estas áreas en la Clínica las Lajas SAS se pueden citar:</a:t>
            </a:r>
            <a:r>
              <a:rPr lang="es-MX" dirty="0"/>
              <a:t/>
            </a:r>
            <a:br>
              <a:rPr lang="es-MX" dirty="0"/>
            </a:br>
            <a:endParaRPr lang="es-MX" dirty="0"/>
          </a:p>
        </p:txBody>
      </p:sp>
      <p:sp>
        <p:nvSpPr>
          <p:cNvPr id="13" name="Rectángulo 12"/>
          <p:cNvSpPr/>
          <p:nvPr/>
        </p:nvSpPr>
        <p:spPr>
          <a:xfrm>
            <a:off x="5292437" y="2217454"/>
            <a:ext cx="6740236" cy="3785652"/>
          </a:xfrm>
          <a:prstGeom prst="rect">
            <a:avLst/>
          </a:prstGeom>
        </p:spPr>
        <p:txBody>
          <a:bodyPr wrap="square">
            <a:spAutoFit/>
          </a:bodyPr>
          <a:lstStyle/>
          <a:p>
            <a:pPr marL="285750" indent="-285750">
              <a:buFont typeface="Arial" panose="020B0604020202020204" pitchFamily="34" charset="0"/>
              <a:buChar char="•"/>
            </a:pPr>
            <a:r>
              <a:rPr lang="es-MX" sz="2000" dirty="0">
                <a:latin typeface="Arial" panose="020B0604020202020204" pitchFamily="34" charset="0"/>
              </a:rPr>
              <a:t>Sala de procedimientos. </a:t>
            </a:r>
          </a:p>
          <a:p>
            <a:pPr marL="285750" indent="-285750">
              <a:buFont typeface="Arial" panose="020B0604020202020204" pitchFamily="34" charset="0"/>
              <a:buChar char="•"/>
            </a:pPr>
            <a:r>
              <a:rPr lang="es-MX" sz="2000" dirty="0">
                <a:latin typeface="Arial" panose="020B0604020202020204" pitchFamily="34" charset="0"/>
              </a:rPr>
              <a:t> Sala de reanimación.</a:t>
            </a:r>
          </a:p>
          <a:p>
            <a:pPr marL="285750" indent="-285750">
              <a:buFont typeface="Arial" panose="020B0604020202020204" pitchFamily="34" charset="0"/>
              <a:buChar char="•"/>
            </a:pPr>
            <a:r>
              <a:rPr lang="es-MX" sz="2000" dirty="0">
                <a:latin typeface="Arial" panose="020B0604020202020204" pitchFamily="34" charset="0"/>
              </a:rPr>
              <a:t>Sala de Partos.</a:t>
            </a:r>
          </a:p>
          <a:p>
            <a:pPr marL="285750" indent="-285750">
              <a:buFont typeface="Arial" panose="020B0604020202020204" pitchFamily="34" charset="0"/>
              <a:buChar char="•"/>
            </a:pPr>
            <a:r>
              <a:rPr lang="es-MX" sz="2000" dirty="0">
                <a:latin typeface="Arial" panose="020B0604020202020204" pitchFamily="34" charset="0"/>
              </a:rPr>
              <a:t>Servicio de urgencias</a:t>
            </a:r>
          </a:p>
          <a:p>
            <a:pPr marL="285750" indent="-285750">
              <a:buFont typeface="Arial" panose="020B0604020202020204" pitchFamily="34" charset="0"/>
              <a:buChar char="•"/>
            </a:pPr>
            <a:r>
              <a:rPr lang="es-MX" sz="2000" dirty="0">
                <a:latin typeface="Arial" panose="020B0604020202020204" pitchFamily="34" charset="0"/>
              </a:rPr>
              <a:t>Habitaciones de aislamiento.</a:t>
            </a:r>
          </a:p>
          <a:p>
            <a:pPr marL="285750" indent="-285750">
              <a:buFont typeface="Arial" panose="020B0604020202020204" pitchFamily="34" charset="0"/>
              <a:buChar char="•"/>
            </a:pPr>
            <a:r>
              <a:rPr lang="es-MX" sz="2000" dirty="0">
                <a:latin typeface="Arial" panose="020B0604020202020204" pitchFamily="34" charset="0"/>
              </a:rPr>
              <a:t>Área de lavado de material en Central de esterilización.</a:t>
            </a:r>
          </a:p>
          <a:p>
            <a:pPr marL="285750" indent="-285750">
              <a:buFont typeface="Arial" panose="020B0604020202020204" pitchFamily="34" charset="0"/>
              <a:buChar char="•"/>
            </a:pPr>
            <a:r>
              <a:rPr lang="es-MX" sz="2000" dirty="0">
                <a:latin typeface="Arial" panose="020B0604020202020204" pitchFamily="34" charset="0"/>
              </a:rPr>
              <a:t>Laboratorio clínico. </a:t>
            </a:r>
          </a:p>
          <a:p>
            <a:pPr marL="285750" indent="-285750">
              <a:buFont typeface="Arial" panose="020B0604020202020204" pitchFamily="34" charset="0"/>
              <a:buChar char="•"/>
            </a:pPr>
            <a:r>
              <a:rPr lang="es-MX" sz="2000" dirty="0">
                <a:latin typeface="Arial" panose="020B0604020202020204" pitchFamily="34" charset="0"/>
              </a:rPr>
              <a:t>Unidad de Cuidados Intensivos Adulto </a:t>
            </a:r>
          </a:p>
          <a:p>
            <a:pPr marL="285750" indent="-285750">
              <a:buFont typeface="Arial" panose="020B0604020202020204" pitchFamily="34" charset="0"/>
              <a:buChar char="•"/>
            </a:pPr>
            <a:r>
              <a:rPr lang="es-MX" sz="2000" dirty="0">
                <a:latin typeface="Arial" panose="020B0604020202020204" pitchFamily="34" charset="0"/>
              </a:rPr>
              <a:t>Unidad de Cuidados Intensivos Neonatal </a:t>
            </a:r>
          </a:p>
          <a:p>
            <a:pPr marL="285750" indent="-285750">
              <a:buFont typeface="Arial" panose="020B0604020202020204" pitchFamily="34" charset="0"/>
              <a:buChar char="•"/>
            </a:pPr>
            <a:r>
              <a:rPr lang="es-MX" sz="2000" dirty="0">
                <a:latin typeface="Arial" panose="020B0604020202020204" pitchFamily="34" charset="0"/>
              </a:rPr>
              <a:t>Quirófanos Área de endoscopia.</a:t>
            </a:r>
          </a:p>
          <a:p>
            <a:pPr marL="285750" indent="-285750">
              <a:buFont typeface="Arial" panose="020B0604020202020204" pitchFamily="34" charset="0"/>
              <a:buChar char="•"/>
            </a:pPr>
            <a:r>
              <a:rPr lang="es-MX" sz="2000" dirty="0">
                <a:latin typeface="Arial" panose="020B0604020202020204" pitchFamily="34" charset="0"/>
              </a:rPr>
              <a:t> Área de Almacenamiento de cadáveres.</a:t>
            </a:r>
          </a:p>
          <a:p>
            <a:pPr marL="285750" indent="-285750">
              <a:buFont typeface="Arial" panose="020B0604020202020204" pitchFamily="34" charset="0"/>
              <a:buChar char="•"/>
            </a:pPr>
            <a:r>
              <a:rPr lang="es-MX" sz="2000" dirty="0">
                <a:latin typeface="Arial" panose="020B0604020202020204" pitchFamily="34" charset="0"/>
              </a:rPr>
              <a:t>Lavandería</a:t>
            </a:r>
            <a:endParaRPr lang="es-MX" sz="2000" dirty="0"/>
          </a:p>
        </p:txBody>
      </p:sp>
    </p:spTree>
    <p:extLst>
      <p:ext uri="{BB962C8B-B14F-4D97-AF65-F5344CB8AC3E}">
        <p14:creationId xmlns:p14="http://schemas.microsoft.com/office/powerpoint/2010/main" val="2505018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327"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8" name="CuadroTexto 7">
            <a:extLst>
              <a:ext uri="{FF2B5EF4-FFF2-40B4-BE49-F238E27FC236}">
                <a16:creationId xmlns:a16="http://schemas.microsoft.com/office/drawing/2014/main" xmlns="" id="{3D76BB5D-5E24-0C9A-7984-289A5BA85895}"/>
              </a:ext>
            </a:extLst>
          </p:cNvPr>
          <p:cNvSpPr txBox="1"/>
          <p:nvPr/>
        </p:nvSpPr>
        <p:spPr>
          <a:xfrm>
            <a:off x="789707" y="305068"/>
            <a:ext cx="9154391" cy="954107"/>
          </a:xfrm>
          <a:prstGeom prst="rect">
            <a:avLst/>
          </a:prstGeom>
          <a:noFill/>
        </p:spPr>
        <p:txBody>
          <a:bodyPr wrap="square">
            <a:spAutoFit/>
          </a:bodyPr>
          <a:lstStyle/>
          <a:p>
            <a:pPr algn="ctr"/>
            <a:r>
              <a:rPr lang="es-MX" sz="2800" b="1" dirty="0" smtClean="0">
                <a:latin typeface="Arial" panose="020B0604020202020204" pitchFamily="34" charset="0"/>
              </a:rPr>
              <a:t>CLASIFICACION DE LAS AREAS HOSPITALARIAS</a:t>
            </a:r>
            <a:r>
              <a:rPr lang="es-MX" sz="2800" b="1" dirty="0"/>
              <a:t/>
            </a:r>
            <a:br>
              <a:rPr lang="es-MX" sz="2800" b="1" dirty="0"/>
            </a:br>
            <a:endParaRPr lang="es-MX" sz="2800" b="1" dirty="0"/>
          </a:p>
        </p:txBody>
      </p:sp>
      <p:sp>
        <p:nvSpPr>
          <p:cNvPr id="6" name="Rectángulo 5"/>
          <p:cNvSpPr/>
          <p:nvPr/>
        </p:nvSpPr>
        <p:spPr>
          <a:xfrm>
            <a:off x="789707" y="1028343"/>
            <a:ext cx="3979719" cy="461665"/>
          </a:xfrm>
          <a:prstGeom prst="rect">
            <a:avLst/>
          </a:prstGeom>
        </p:spPr>
        <p:txBody>
          <a:bodyPr wrap="square">
            <a:spAutoFit/>
          </a:bodyPr>
          <a:lstStyle/>
          <a:p>
            <a:r>
              <a:rPr lang="es-MX" sz="2400" b="1" dirty="0">
                <a:solidFill>
                  <a:srgbClr val="FF0000"/>
                </a:solidFill>
                <a:latin typeface="Arial" panose="020B0604020202020204" pitchFamily="34" charset="0"/>
                <a:cs typeface="Arial" panose="020B0604020202020204" pitchFamily="34" charset="0"/>
              </a:rPr>
              <a:t>ÁREAS </a:t>
            </a:r>
            <a:r>
              <a:rPr lang="es-MX" sz="2400" b="1" dirty="0" smtClean="0">
                <a:solidFill>
                  <a:srgbClr val="FF0000"/>
                </a:solidFill>
                <a:latin typeface="Arial" panose="020B0604020202020204" pitchFamily="34" charset="0"/>
                <a:cs typeface="Arial" panose="020B0604020202020204" pitchFamily="34" charset="0"/>
              </a:rPr>
              <a:t>SEMI CRÍTICAS</a:t>
            </a:r>
            <a:r>
              <a:rPr lang="es-MX" b="1" dirty="0">
                <a:solidFill>
                  <a:srgbClr val="FF0000"/>
                </a:solidFill>
              </a:rPr>
              <a:t>:</a:t>
            </a:r>
            <a:endParaRPr lang="es-MX" b="1" dirty="0">
              <a:solidFill>
                <a:srgbClr val="FF0000"/>
              </a:solidFill>
            </a:endParaRPr>
          </a:p>
        </p:txBody>
      </p:sp>
      <p:sp>
        <p:nvSpPr>
          <p:cNvPr id="4" name="Rectángulo 3"/>
          <p:cNvSpPr/>
          <p:nvPr/>
        </p:nvSpPr>
        <p:spPr>
          <a:xfrm>
            <a:off x="519546" y="1672936"/>
            <a:ext cx="4322618" cy="2031325"/>
          </a:xfrm>
          <a:prstGeom prst="rect">
            <a:avLst/>
          </a:prstGeom>
        </p:spPr>
        <p:txBody>
          <a:bodyPr wrap="square">
            <a:spAutoFit/>
          </a:bodyPr>
          <a:lstStyle/>
          <a:p>
            <a:r>
              <a:rPr lang="es-MX" dirty="0">
                <a:latin typeface="Arial" panose="020B0604020202020204" pitchFamily="34" charset="0"/>
              </a:rPr>
              <a:t>En estas áreas los pacientes pueden permanecer largos períodos o bien estar de </a:t>
            </a:r>
            <a:r>
              <a:rPr lang="es-MX" dirty="0" smtClean="0">
                <a:latin typeface="Arial" panose="020B0604020202020204" pitchFamily="34" charset="0"/>
              </a:rPr>
              <a:t>manera </a:t>
            </a:r>
            <a:r>
              <a:rPr lang="es-MX" dirty="0">
                <a:latin typeface="Arial" panose="020B0604020202020204" pitchFamily="34" charset="0"/>
              </a:rPr>
              <a:t>transitoria, pueden tener contacto con elementos o mobiliario, pueden o no </a:t>
            </a:r>
            <a:r>
              <a:rPr lang="es-MX" dirty="0" smtClean="0">
                <a:latin typeface="Arial" panose="020B0604020202020204" pitchFamily="34" charset="0"/>
              </a:rPr>
              <a:t>presentarse </a:t>
            </a:r>
            <a:r>
              <a:rPr lang="es-MX" dirty="0">
                <a:latin typeface="Arial" panose="020B0604020202020204" pitchFamily="34" charset="0"/>
              </a:rPr>
              <a:t>contacto con fluidos corporales. Entre estas áreas se encuentran:</a:t>
            </a:r>
            <a:endParaRPr lang="es-MX" dirty="0"/>
          </a:p>
        </p:txBody>
      </p:sp>
      <p:sp>
        <p:nvSpPr>
          <p:cNvPr id="9" name="Rectángulo 8"/>
          <p:cNvSpPr/>
          <p:nvPr/>
        </p:nvSpPr>
        <p:spPr>
          <a:xfrm>
            <a:off x="5285511" y="2322467"/>
            <a:ext cx="6206834" cy="3170099"/>
          </a:xfrm>
          <a:prstGeom prst="rect">
            <a:avLst/>
          </a:prstGeom>
        </p:spPr>
        <p:txBody>
          <a:bodyPr wrap="square">
            <a:spAutoFit/>
          </a:bodyPr>
          <a:lstStyle/>
          <a:p>
            <a:pPr marL="285750" indent="-285750">
              <a:buFont typeface="Arial" panose="020B0604020202020204" pitchFamily="34" charset="0"/>
              <a:buChar char="•"/>
            </a:pPr>
            <a:r>
              <a:rPr lang="es-MX" sz="2000" dirty="0" smtClean="0">
                <a:latin typeface="Arial" panose="020B0604020202020204" pitchFamily="34" charset="0"/>
              </a:rPr>
              <a:t>Consultorios </a:t>
            </a:r>
            <a:r>
              <a:rPr lang="es-MX" sz="2000" dirty="0">
                <a:latin typeface="Arial" panose="020B0604020202020204" pitchFamily="34" charset="0"/>
              </a:rPr>
              <a:t>médicos y de otros profesionales en salud.</a:t>
            </a:r>
          </a:p>
          <a:p>
            <a:pPr marL="285750" indent="-285750">
              <a:buFont typeface="Arial" panose="020B0604020202020204" pitchFamily="34" charset="0"/>
              <a:buChar char="•"/>
            </a:pPr>
            <a:r>
              <a:rPr lang="es-MX" sz="2000" dirty="0" err="1">
                <a:latin typeface="Arial" panose="020B0604020202020204" pitchFamily="34" charset="0"/>
              </a:rPr>
              <a:t>Imagenología</a:t>
            </a:r>
            <a:r>
              <a:rPr lang="es-MX" sz="2000" dirty="0">
                <a:latin typeface="Arial" panose="020B0604020202020204" pitchFamily="34" charset="0"/>
              </a:rPr>
              <a:t>.</a:t>
            </a:r>
          </a:p>
          <a:p>
            <a:pPr marL="285750" indent="-285750">
              <a:buFont typeface="Arial" panose="020B0604020202020204" pitchFamily="34" charset="0"/>
              <a:buChar char="•"/>
            </a:pPr>
            <a:r>
              <a:rPr lang="es-MX" sz="2000" dirty="0">
                <a:latin typeface="Arial" panose="020B0604020202020204" pitchFamily="34" charset="0"/>
              </a:rPr>
              <a:t>Central de residuos hospitalarios.</a:t>
            </a:r>
          </a:p>
          <a:p>
            <a:pPr marL="285750" indent="-285750">
              <a:buFont typeface="Arial" panose="020B0604020202020204" pitchFamily="34" charset="0"/>
              <a:buChar char="•"/>
            </a:pPr>
            <a:r>
              <a:rPr lang="es-MX" sz="2000" dirty="0" smtClean="0">
                <a:latin typeface="Arial" panose="020B0604020202020204" pitchFamily="34" charset="0"/>
              </a:rPr>
              <a:t>Servicios de Hospitalización. </a:t>
            </a:r>
            <a:endParaRPr lang="es-MX" sz="2000" dirty="0" smtClean="0"/>
          </a:p>
          <a:p>
            <a:pPr marL="285750" indent="-285750">
              <a:buFont typeface="Arial" panose="020B0604020202020204" pitchFamily="34" charset="0"/>
              <a:buChar char="•"/>
            </a:pPr>
            <a:r>
              <a:rPr lang="es-MX" sz="2000" dirty="0" smtClean="0">
                <a:latin typeface="Arial" panose="020B0604020202020204" pitchFamily="34" charset="0"/>
              </a:rPr>
              <a:t>Fisioterapia</a:t>
            </a:r>
            <a:r>
              <a:rPr lang="es-MX" sz="2000" dirty="0">
                <a:latin typeface="Arial" panose="020B0604020202020204" pitchFamily="34" charset="0"/>
              </a:rPr>
              <a:t>.</a:t>
            </a:r>
          </a:p>
          <a:p>
            <a:pPr marL="285750" indent="-285750">
              <a:buFont typeface="Arial" panose="020B0604020202020204" pitchFamily="34" charset="0"/>
              <a:buChar char="•"/>
            </a:pPr>
            <a:r>
              <a:rPr lang="es-MX" sz="2000" dirty="0">
                <a:latin typeface="Arial" panose="020B0604020202020204" pitchFamily="34" charset="0"/>
              </a:rPr>
              <a:t>Áreas de aseo</a:t>
            </a:r>
          </a:p>
          <a:p>
            <a:pPr marL="285750" indent="-285750">
              <a:buFont typeface="Arial" panose="020B0604020202020204" pitchFamily="34" charset="0"/>
              <a:buChar char="•"/>
            </a:pPr>
            <a:r>
              <a:rPr lang="es-MX" sz="2000" dirty="0">
                <a:latin typeface="Arial" panose="020B0604020202020204" pitchFamily="34" charset="0"/>
              </a:rPr>
              <a:t>Vacunación.</a:t>
            </a:r>
          </a:p>
          <a:p>
            <a:pPr marL="285750" indent="-285750">
              <a:buFont typeface="Arial" panose="020B0604020202020204" pitchFamily="34" charset="0"/>
              <a:buChar char="•"/>
            </a:pPr>
            <a:r>
              <a:rPr lang="es-MX" sz="2000" dirty="0">
                <a:latin typeface="Arial" panose="020B0604020202020204" pitchFamily="34" charset="0"/>
              </a:rPr>
              <a:t>Ascensor</a:t>
            </a:r>
            <a:r>
              <a:rPr lang="es-MX" sz="2000" dirty="0"/>
              <a:t/>
            </a:r>
            <a:br>
              <a:rPr lang="es-MX" sz="2000" dirty="0"/>
            </a:br>
            <a:endParaRPr lang="es-MX" sz="2000" dirty="0"/>
          </a:p>
        </p:txBody>
      </p:sp>
    </p:spTree>
    <p:extLst>
      <p:ext uri="{BB962C8B-B14F-4D97-AF65-F5344CB8AC3E}">
        <p14:creationId xmlns:p14="http://schemas.microsoft.com/office/powerpoint/2010/main" val="2031531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154"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8" name="CuadroTexto 7">
            <a:extLst>
              <a:ext uri="{FF2B5EF4-FFF2-40B4-BE49-F238E27FC236}">
                <a16:creationId xmlns:a16="http://schemas.microsoft.com/office/drawing/2014/main" xmlns="" id="{3D76BB5D-5E24-0C9A-7984-289A5BA85895}"/>
              </a:ext>
            </a:extLst>
          </p:cNvPr>
          <p:cNvSpPr txBox="1"/>
          <p:nvPr/>
        </p:nvSpPr>
        <p:spPr>
          <a:xfrm>
            <a:off x="789707" y="305068"/>
            <a:ext cx="9154391" cy="954107"/>
          </a:xfrm>
          <a:prstGeom prst="rect">
            <a:avLst/>
          </a:prstGeom>
          <a:noFill/>
        </p:spPr>
        <p:txBody>
          <a:bodyPr wrap="square">
            <a:spAutoFit/>
          </a:bodyPr>
          <a:lstStyle/>
          <a:p>
            <a:pPr algn="ctr"/>
            <a:r>
              <a:rPr lang="es-MX" sz="2800" b="1" dirty="0" smtClean="0">
                <a:latin typeface="Arial" panose="020B0604020202020204" pitchFamily="34" charset="0"/>
              </a:rPr>
              <a:t>CLASIFICACION DE LAS AREAS HOSPITALARIAS</a:t>
            </a:r>
            <a:r>
              <a:rPr lang="es-MX" sz="2800" b="1" dirty="0"/>
              <a:t/>
            </a:r>
            <a:br>
              <a:rPr lang="es-MX" sz="2800" b="1" dirty="0"/>
            </a:br>
            <a:endParaRPr lang="es-MX" sz="2800" b="1" dirty="0"/>
          </a:p>
        </p:txBody>
      </p:sp>
      <p:sp>
        <p:nvSpPr>
          <p:cNvPr id="6" name="Rectángulo 5"/>
          <p:cNvSpPr/>
          <p:nvPr/>
        </p:nvSpPr>
        <p:spPr>
          <a:xfrm>
            <a:off x="789706" y="1028343"/>
            <a:ext cx="5839693" cy="461665"/>
          </a:xfrm>
          <a:prstGeom prst="rect">
            <a:avLst/>
          </a:prstGeom>
        </p:spPr>
        <p:txBody>
          <a:bodyPr wrap="square">
            <a:spAutoFit/>
          </a:bodyPr>
          <a:lstStyle/>
          <a:p>
            <a:r>
              <a:rPr lang="es-MX" sz="2400" b="1" dirty="0" smtClean="0">
                <a:solidFill>
                  <a:srgbClr val="FF0000"/>
                </a:solidFill>
                <a:latin typeface="Arial" panose="020B0604020202020204" pitchFamily="34" charset="0"/>
                <a:cs typeface="Arial" panose="020B0604020202020204" pitchFamily="34" charset="0"/>
              </a:rPr>
              <a:t>ÁREAS NO CRÍTICAS O GENERALES </a:t>
            </a:r>
            <a:r>
              <a:rPr lang="es-MX" sz="2400" b="1" dirty="0" smtClean="0">
                <a:solidFill>
                  <a:srgbClr val="FF0000"/>
                </a:solidFill>
              </a:rPr>
              <a:t>:</a:t>
            </a:r>
            <a:endParaRPr lang="es-MX" sz="2400" b="1" dirty="0">
              <a:solidFill>
                <a:srgbClr val="FF0000"/>
              </a:solidFill>
            </a:endParaRPr>
          </a:p>
        </p:txBody>
      </p:sp>
      <p:sp>
        <p:nvSpPr>
          <p:cNvPr id="3" name="Rectángulo 2"/>
          <p:cNvSpPr/>
          <p:nvPr/>
        </p:nvSpPr>
        <p:spPr>
          <a:xfrm>
            <a:off x="1028700" y="1720840"/>
            <a:ext cx="8115300" cy="3477875"/>
          </a:xfrm>
          <a:prstGeom prst="rect">
            <a:avLst/>
          </a:prstGeom>
        </p:spPr>
        <p:txBody>
          <a:bodyPr wrap="square">
            <a:spAutoFit/>
          </a:bodyPr>
          <a:lstStyle/>
          <a:p>
            <a:pPr marL="285750" indent="-285750">
              <a:buFont typeface="Arial" panose="020B0604020202020204" pitchFamily="34" charset="0"/>
              <a:buChar char="•"/>
            </a:pPr>
            <a:r>
              <a:rPr lang="es-MX" sz="2000" dirty="0">
                <a:latin typeface="Arial" panose="020B0604020202020204" pitchFamily="34" charset="0"/>
              </a:rPr>
              <a:t>En estas áreas las personas están de paso y no tienen contacto directo con los elementos hospitalarios. La limpieza está encaminada a conservar la estética y </a:t>
            </a:r>
            <a:r>
              <a:rPr lang="es-MX" sz="2000" dirty="0" smtClean="0">
                <a:latin typeface="Arial" panose="020B0604020202020204" pitchFamily="34" charset="0"/>
              </a:rPr>
              <a:t> hacer </a:t>
            </a:r>
            <a:r>
              <a:rPr lang="es-MX" sz="2000" dirty="0">
                <a:latin typeface="Arial" panose="020B0604020202020204" pitchFamily="34" charset="0"/>
              </a:rPr>
              <a:t>el ambiente adecuado para el trabajo. Entre dichas áreas se pueden citar: </a:t>
            </a:r>
            <a:br>
              <a:rPr lang="es-MX" sz="2000" dirty="0">
                <a:latin typeface="Arial" panose="020B0604020202020204" pitchFamily="34" charset="0"/>
              </a:rPr>
            </a:br>
            <a:r>
              <a:rPr lang="es-MX" sz="2000" dirty="0">
                <a:latin typeface="Arial" panose="020B0604020202020204" pitchFamily="34" charset="0"/>
              </a:rPr>
              <a:t/>
            </a:r>
            <a:br>
              <a:rPr lang="es-MX" sz="2000" dirty="0">
                <a:latin typeface="Arial" panose="020B0604020202020204" pitchFamily="34" charset="0"/>
              </a:rPr>
            </a:br>
            <a:r>
              <a:rPr lang="es-MX" sz="2000" dirty="0">
                <a:latin typeface="Arial" panose="020B0604020202020204" pitchFamily="34" charset="0"/>
              </a:rPr>
              <a:t>Áreas administrativas. </a:t>
            </a:r>
            <a:br>
              <a:rPr lang="es-MX" sz="2000" dirty="0">
                <a:latin typeface="Arial" panose="020B0604020202020204" pitchFamily="34" charset="0"/>
              </a:rPr>
            </a:br>
            <a:r>
              <a:rPr lang="es-MX" sz="2000" dirty="0">
                <a:latin typeface="Arial" panose="020B0604020202020204" pitchFamily="34" charset="0"/>
              </a:rPr>
              <a:t>Farmacia</a:t>
            </a:r>
          </a:p>
          <a:p>
            <a:pPr marL="285750" indent="-285750">
              <a:buFont typeface="Arial" panose="020B0604020202020204" pitchFamily="34" charset="0"/>
              <a:buChar char="•"/>
            </a:pPr>
            <a:r>
              <a:rPr lang="es-MX" sz="2000" dirty="0">
                <a:latin typeface="Arial" panose="020B0604020202020204" pitchFamily="34" charset="0"/>
              </a:rPr>
              <a:t>Pasillos asistenciales.</a:t>
            </a:r>
          </a:p>
          <a:p>
            <a:pPr marL="285750" indent="-285750">
              <a:buFont typeface="Arial" panose="020B0604020202020204" pitchFamily="34" charset="0"/>
              <a:buChar char="•"/>
            </a:pPr>
            <a:r>
              <a:rPr lang="es-MX" sz="2000" dirty="0">
                <a:latin typeface="Arial" panose="020B0604020202020204" pitchFamily="34" charset="0"/>
              </a:rPr>
              <a:t>Áreas de espera.</a:t>
            </a:r>
          </a:p>
          <a:p>
            <a:pPr marL="285750" indent="-285750">
              <a:buFont typeface="Arial" panose="020B0604020202020204" pitchFamily="34" charset="0"/>
              <a:buChar char="•"/>
            </a:pPr>
            <a:r>
              <a:rPr lang="es-MX" sz="2000" dirty="0">
                <a:latin typeface="Arial" panose="020B0604020202020204" pitchFamily="34" charset="0"/>
              </a:rPr>
              <a:t>Parqueaderos.</a:t>
            </a:r>
          </a:p>
          <a:p>
            <a:pPr marL="285750" indent="-285750">
              <a:buFont typeface="Arial" panose="020B0604020202020204" pitchFamily="34" charset="0"/>
              <a:buChar char="•"/>
            </a:pPr>
            <a:r>
              <a:rPr lang="es-MX" sz="2000" dirty="0">
                <a:latin typeface="Arial" panose="020B0604020202020204" pitchFamily="34" charset="0"/>
              </a:rPr>
              <a:t>Cafetería y alimentación. </a:t>
            </a:r>
            <a:endParaRPr lang="es-MX" sz="2000" dirty="0"/>
          </a:p>
        </p:txBody>
      </p:sp>
    </p:spTree>
    <p:extLst>
      <p:ext uri="{BB962C8B-B14F-4D97-AF65-F5344CB8AC3E}">
        <p14:creationId xmlns:p14="http://schemas.microsoft.com/office/powerpoint/2010/main" val="1230096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7" name="Título 1">
            <a:extLst>
              <a:ext uri="{FF2B5EF4-FFF2-40B4-BE49-F238E27FC236}">
                <a16:creationId xmlns:a16="http://schemas.microsoft.com/office/drawing/2014/main" xmlns="" id="{7EB459E4-AE92-47BB-A213-220E0245C43A}"/>
              </a:ext>
            </a:extLst>
          </p:cNvPr>
          <p:cNvSpPr>
            <a:spLocks noGrp="1"/>
          </p:cNvSpPr>
          <p:nvPr>
            <p:ph type="title"/>
          </p:nvPr>
        </p:nvSpPr>
        <p:spPr>
          <a:xfrm>
            <a:off x="677334" y="609600"/>
            <a:ext cx="8596668" cy="1320800"/>
          </a:xfrm>
        </p:spPr>
        <p:txBody>
          <a:bodyPr/>
          <a:lstStyle/>
          <a:p>
            <a:r>
              <a:rPr lang="es-MX" b="0" i="0" dirty="0">
                <a:solidFill>
                  <a:srgbClr val="00B050"/>
                </a:solidFill>
                <a:effectLst/>
                <a:latin typeface="Arial" panose="020B0604020202020204" pitchFamily="34" charset="0"/>
              </a:rPr>
              <a:t>KLORKLEEN</a:t>
            </a:r>
            <a:r>
              <a:rPr lang="es-MX" dirty="0"/>
              <a:t/>
            </a:r>
            <a:br>
              <a:rPr lang="es-MX" dirty="0"/>
            </a:br>
            <a:endParaRPr lang="es-MX" dirty="0"/>
          </a:p>
        </p:txBody>
      </p:sp>
      <p:pic>
        <p:nvPicPr>
          <p:cNvPr id="9" name="Imagen 8">
            <a:extLst>
              <a:ext uri="{FF2B5EF4-FFF2-40B4-BE49-F238E27FC236}">
                <a16:creationId xmlns:a16="http://schemas.microsoft.com/office/drawing/2014/main" xmlns="" id="{9FC20804-9735-0A64-B2F7-D02FA5C721AB}"/>
              </a:ext>
            </a:extLst>
          </p:cNvPr>
          <p:cNvPicPr>
            <a:picLocks noChangeAspect="1"/>
          </p:cNvPicPr>
          <p:nvPr/>
        </p:nvPicPr>
        <p:blipFill rotWithShape="1">
          <a:blip r:embed="rId3"/>
          <a:srcRect l="11686" t="36899" r="77063" b="44961"/>
          <a:stretch/>
        </p:blipFill>
        <p:spPr>
          <a:xfrm>
            <a:off x="5784111" y="446677"/>
            <a:ext cx="2133761" cy="1674273"/>
          </a:xfrm>
          <a:prstGeom prst="rect">
            <a:avLst/>
          </a:prstGeom>
        </p:spPr>
      </p:pic>
      <p:sp>
        <p:nvSpPr>
          <p:cNvPr id="4" name="Rectángulo 3"/>
          <p:cNvSpPr/>
          <p:nvPr/>
        </p:nvSpPr>
        <p:spPr>
          <a:xfrm>
            <a:off x="677333" y="2093323"/>
            <a:ext cx="9620057" cy="1938992"/>
          </a:xfrm>
          <a:prstGeom prst="rect">
            <a:avLst/>
          </a:prstGeom>
        </p:spPr>
        <p:txBody>
          <a:bodyPr wrap="square">
            <a:spAutoFit/>
          </a:bodyPr>
          <a:lstStyle/>
          <a:p>
            <a:r>
              <a:rPr lang="es-MX" sz="2000" dirty="0" err="1">
                <a:latin typeface="Arial" panose="020B0604020202020204" pitchFamily="34" charset="0"/>
                <a:cs typeface="Arial" panose="020B0604020202020204" pitchFamily="34" charset="0"/>
              </a:rPr>
              <a:t>Klorkleen</a:t>
            </a:r>
            <a:r>
              <a:rPr lang="es-MX" sz="2000" dirty="0">
                <a:latin typeface="Arial" panose="020B0604020202020204" pitchFamily="34" charset="0"/>
                <a:cs typeface="Arial" panose="020B0604020202020204" pitchFamily="34" charset="0"/>
              </a:rPr>
              <a:t>®  es  un  producto  en  forma  de  tabletas  efervescentes  a  base  de  cloro  orgánico </a:t>
            </a:r>
            <a:r>
              <a:rPr lang="es-MX" sz="2000" dirty="0" smtClean="0">
                <a:latin typeface="Arial" panose="020B0604020202020204" pitchFamily="34" charset="0"/>
                <a:cs typeface="Arial" panose="020B0604020202020204" pitchFamily="34" charset="0"/>
              </a:rPr>
              <a:t>utilizados </a:t>
            </a:r>
            <a:r>
              <a:rPr lang="es-MX" sz="2000" dirty="0">
                <a:latin typeface="Arial" panose="020B0604020202020204" pitchFamily="34" charset="0"/>
                <a:cs typeface="Arial" panose="020B0604020202020204" pitchFamily="34" charset="0"/>
              </a:rPr>
              <a:t>para limpieza y desinfección de alto nivel. Destruye las células de cada </a:t>
            </a:r>
            <a:r>
              <a:rPr lang="es-MX" sz="2000" dirty="0" smtClean="0">
                <a:latin typeface="Arial" panose="020B0604020202020204" pitchFamily="34" charset="0"/>
                <a:cs typeface="Arial" panose="020B0604020202020204" pitchFamily="34" charset="0"/>
              </a:rPr>
              <a:t>microorganismo</a:t>
            </a:r>
            <a:r>
              <a:rPr lang="es-MX" sz="2000" dirty="0">
                <a:latin typeface="Arial" panose="020B0604020202020204" pitchFamily="34" charset="0"/>
                <a:cs typeface="Arial" panose="020B0604020202020204" pitchFamily="34" charset="0"/>
              </a:rPr>
              <a:t>,  impidiendo  de  esta  manera  procesos  adaptativos  al  componente  activo  y </a:t>
            </a:r>
            <a:r>
              <a:rPr lang="es-MX" sz="2000" dirty="0" smtClean="0">
                <a:latin typeface="Arial" panose="020B0604020202020204" pitchFamily="34" charset="0"/>
                <a:cs typeface="Arial" panose="020B0604020202020204" pitchFamily="34" charset="0"/>
              </a:rPr>
              <a:t>logrando  </a:t>
            </a:r>
            <a:r>
              <a:rPr lang="es-MX" sz="2000" dirty="0">
                <a:latin typeface="Arial" panose="020B0604020202020204" pitchFamily="34" charset="0"/>
                <a:cs typeface="Arial" panose="020B0604020202020204" pitchFamily="34" charset="0"/>
              </a:rPr>
              <a:t>anular  la  resistencia  de  los  microorganismos  ante  el  desinfectante:  2  EN  1:  Cloro </a:t>
            </a:r>
            <a:r>
              <a:rPr lang="es-MX" sz="2000" dirty="0" smtClean="0">
                <a:latin typeface="Arial" panose="020B0604020202020204" pitchFamily="34" charset="0"/>
                <a:cs typeface="Arial" panose="020B0604020202020204" pitchFamily="34" charset="0"/>
              </a:rPr>
              <a:t>Orgánico </a:t>
            </a:r>
            <a:r>
              <a:rPr lang="es-MX" sz="2000" dirty="0">
                <a:latin typeface="Arial" panose="020B0604020202020204" pitchFamily="34" charset="0"/>
                <a:cs typeface="Arial" panose="020B0604020202020204" pitchFamily="34" charset="0"/>
              </a:rPr>
              <a:t>+ Detergente Compatible</a:t>
            </a:r>
            <a:endParaRPr lang="es-MX" sz="2000" dirty="0">
              <a:latin typeface="Arial" panose="020B0604020202020204" pitchFamily="34" charset="0"/>
              <a:cs typeface="Arial" panose="020B0604020202020204" pitchFamily="34" charset="0"/>
            </a:endParaRPr>
          </a:p>
        </p:txBody>
      </p:sp>
      <p:sp>
        <p:nvSpPr>
          <p:cNvPr id="10" name="Rectángulo 9"/>
          <p:cNvSpPr/>
          <p:nvPr/>
        </p:nvSpPr>
        <p:spPr>
          <a:xfrm>
            <a:off x="4312226" y="3938155"/>
            <a:ext cx="4831773" cy="1754326"/>
          </a:xfrm>
          <a:prstGeom prst="rect">
            <a:avLst/>
          </a:prstGeom>
        </p:spPr>
        <p:txBody>
          <a:bodyPr wrap="square">
            <a:spAutoFit/>
          </a:bodyPr>
          <a:lstStyle/>
          <a:p>
            <a:r>
              <a:rPr lang="es-MX" dirty="0">
                <a:latin typeface="Arial" panose="020B0604020202020204" pitchFamily="34" charset="0"/>
              </a:rPr>
              <a:t>Presentación por 150 tabletas </a:t>
            </a:r>
            <a:br>
              <a:rPr lang="es-MX" dirty="0">
                <a:latin typeface="Arial" panose="020B0604020202020204" pitchFamily="34" charset="0"/>
              </a:rPr>
            </a:br>
            <a:r>
              <a:rPr lang="es-MX" dirty="0" smtClean="0">
                <a:latin typeface="Arial" panose="020B0604020202020204" pitchFamily="34" charset="0"/>
              </a:rPr>
              <a:t>Cuida </a:t>
            </a:r>
            <a:r>
              <a:rPr lang="es-MX" dirty="0">
                <a:latin typeface="Arial" panose="020B0604020202020204" pitchFamily="34" charset="0"/>
              </a:rPr>
              <a:t>equipos y superficies metálicas </a:t>
            </a:r>
            <a:br>
              <a:rPr lang="es-MX" dirty="0">
                <a:latin typeface="Arial" panose="020B0604020202020204" pitchFamily="34" charset="0"/>
              </a:rPr>
            </a:br>
            <a:r>
              <a:rPr lang="es-MX" dirty="0" smtClean="0">
                <a:latin typeface="Arial" panose="020B0604020202020204" pitchFamily="34" charset="0"/>
              </a:rPr>
              <a:t>Biodegradable </a:t>
            </a:r>
            <a:r>
              <a:rPr lang="es-MX" dirty="0">
                <a:latin typeface="Arial" panose="020B0604020202020204" pitchFamily="34" charset="0"/>
              </a:rPr>
              <a:t>&gt; 98% </a:t>
            </a:r>
            <a:br>
              <a:rPr lang="es-MX" dirty="0">
                <a:latin typeface="Arial" panose="020B0604020202020204" pitchFamily="34" charset="0"/>
              </a:rPr>
            </a:br>
            <a:r>
              <a:rPr lang="es-MX" dirty="0" smtClean="0">
                <a:latin typeface="Arial" panose="020B0604020202020204" pitchFamily="34" charset="0"/>
              </a:rPr>
              <a:t>Ahorra </a:t>
            </a:r>
            <a:r>
              <a:rPr lang="es-MX" dirty="0">
                <a:latin typeface="Arial" panose="020B0604020202020204" pitchFamily="34" charset="0"/>
              </a:rPr>
              <a:t>agua (No requiere enjuague) </a:t>
            </a:r>
            <a:br>
              <a:rPr lang="es-MX" dirty="0">
                <a:latin typeface="Arial" panose="020B0604020202020204" pitchFamily="34" charset="0"/>
              </a:rPr>
            </a:br>
            <a:r>
              <a:rPr lang="es-MX" dirty="0" smtClean="0">
                <a:latin typeface="Arial" panose="020B0604020202020204" pitchFamily="34" charset="0"/>
              </a:rPr>
              <a:t>Incluye </a:t>
            </a:r>
            <a:r>
              <a:rPr lang="es-MX" dirty="0">
                <a:latin typeface="Arial" panose="020B0604020202020204" pitchFamily="34" charset="0"/>
              </a:rPr>
              <a:t>detergente </a:t>
            </a:r>
            <a:br>
              <a:rPr lang="es-MX" dirty="0">
                <a:latin typeface="Arial" panose="020B0604020202020204" pitchFamily="34" charset="0"/>
              </a:rPr>
            </a:br>
            <a:r>
              <a:rPr lang="es-MX" dirty="0" smtClean="0">
                <a:latin typeface="Arial" panose="020B0604020202020204" pitchFamily="34" charset="0"/>
              </a:rPr>
              <a:t>Económico</a:t>
            </a:r>
            <a:endParaRPr lang="es-MX" dirty="0"/>
          </a:p>
        </p:txBody>
      </p:sp>
    </p:spTree>
    <p:extLst>
      <p:ext uri="{BB962C8B-B14F-4D97-AF65-F5344CB8AC3E}">
        <p14:creationId xmlns:p14="http://schemas.microsoft.com/office/powerpoint/2010/main" val="155119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8" name="Título 7">
            <a:extLst>
              <a:ext uri="{FF2B5EF4-FFF2-40B4-BE49-F238E27FC236}">
                <a16:creationId xmlns:a16="http://schemas.microsoft.com/office/drawing/2014/main" xmlns="" id="{5749CC4C-A270-081C-201F-323151220EEA}"/>
              </a:ext>
            </a:extLst>
          </p:cNvPr>
          <p:cNvSpPr txBox="1">
            <a:spLocks noGrp="1"/>
          </p:cNvSpPr>
          <p:nvPr>
            <p:ph type="title"/>
          </p:nvPr>
        </p:nvSpPr>
        <p:spPr>
          <a:xfrm>
            <a:off x="677863" y="974534"/>
            <a:ext cx="8596312" cy="590931"/>
          </a:xfrm>
          <a:prstGeom prst="rect">
            <a:avLst/>
          </a:prstGeom>
          <a:noFill/>
        </p:spPr>
        <p:txBody>
          <a:bodyPr wrap="square">
            <a:spAutoFit/>
          </a:bodyPr>
          <a:lstStyle/>
          <a:p>
            <a:pPr algn="ctr"/>
            <a:r>
              <a:rPr lang="es-MX" sz="3600" b="1" i="0" dirty="0">
                <a:solidFill>
                  <a:srgbClr val="00B050"/>
                </a:solidFill>
                <a:effectLst/>
                <a:latin typeface="Arial" panose="020B0604020202020204" pitchFamily="34" charset="0"/>
              </a:rPr>
              <a:t>MODO DE USO </a:t>
            </a:r>
            <a:endParaRPr lang="es-MX" sz="3600" b="1" dirty="0">
              <a:solidFill>
                <a:srgbClr val="00B050"/>
              </a:solidFill>
            </a:endParaRPr>
          </a:p>
        </p:txBody>
      </p:sp>
      <p:sp>
        <p:nvSpPr>
          <p:cNvPr id="11" name="CuadroTexto 10">
            <a:extLst>
              <a:ext uri="{FF2B5EF4-FFF2-40B4-BE49-F238E27FC236}">
                <a16:creationId xmlns:a16="http://schemas.microsoft.com/office/drawing/2014/main" xmlns="" id="{CCB6B144-2495-9B44-6CA0-99C497BF01DA}"/>
              </a:ext>
            </a:extLst>
          </p:cNvPr>
          <p:cNvSpPr txBox="1"/>
          <p:nvPr/>
        </p:nvSpPr>
        <p:spPr>
          <a:xfrm>
            <a:off x="1337043" y="1669886"/>
            <a:ext cx="6097772" cy="1015663"/>
          </a:xfrm>
          <a:prstGeom prst="rect">
            <a:avLst/>
          </a:prstGeom>
          <a:noFill/>
        </p:spPr>
        <p:txBody>
          <a:bodyPr wrap="square">
            <a:spAutoFit/>
          </a:bodyPr>
          <a:lstStyle/>
          <a:p>
            <a:r>
              <a:rPr lang="es-MX" sz="2000" b="0" i="0" dirty="0">
                <a:effectLst/>
                <a:latin typeface="Arial" panose="020B0604020202020204" pitchFamily="34" charset="0"/>
              </a:rPr>
              <a:t>Diluya 1 tableta del producto en 1 litro de agua para una concentración de 1000 ppm en áreas críticas.</a:t>
            </a:r>
            <a:br>
              <a:rPr lang="es-MX" sz="2000" b="0" i="0" dirty="0">
                <a:effectLst/>
                <a:latin typeface="Arial" panose="020B0604020202020204" pitchFamily="34" charset="0"/>
              </a:rPr>
            </a:br>
            <a:endParaRPr lang="es-MX" sz="2000" dirty="0"/>
          </a:p>
        </p:txBody>
      </p:sp>
      <p:pic>
        <p:nvPicPr>
          <p:cNvPr id="12" name="Imagen 11">
            <a:extLst>
              <a:ext uri="{FF2B5EF4-FFF2-40B4-BE49-F238E27FC236}">
                <a16:creationId xmlns:a16="http://schemas.microsoft.com/office/drawing/2014/main" xmlns="" id="{82FFD8C4-B1EC-51F9-5EB8-B48C5293773F}"/>
              </a:ext>
            </a:extLst>
          </p:cNvPr>
          <p:cNvPicPr>
            <a:picLocks noChangeAspect="1"/>
          </p:cNvPicPr>
          <p:nvPr/>
        </p:nvPicPr>
        <p:blipFill>
          <a:blip r:embed="rId3"/>
          <a:stretch>
            <a:fillRect/>
          </a:stretch>
        </p:blipFill>
        <p:spPr>
          <a:xfrm>
            <a:off x="8387982" y="983787"/>
            <a:ext cx="2466975" cy="1847850"/>
          </a:xfrm>
          <a:prstGeom prst="rect">
            <a:avLst/>
          </a:prstGeom>
          <a:ln>
            <a:noFill/>
          </a:ln>
          <a:effectLst>
            <a:softEdge rad="112500"/>
          </a:effectLst>
        </p:spPr>
      </p:pic>
      <p:pic>
        <p:nvPicPr>
          <p:cNvPr id="13" name="Imagen 12">
            <a:extLst>
              <a:ext uri="{FF2B5EF4-FFF2-40B4-BE49-F238E27FC236}">
                <a16:creationId xmlns:a16="http://schemas.microsoft.com/office/drawing/2014/main" xmlns="" id="{1002E7A8-9539-059C-E6A7-92FE5BF14A83}"/>
              </a:ext>
            </a:extLst>
          </p:cNvPr>
          <p:cNvPicPr>
            <a:picLocks noChangeAspect="1"/>
          </p:cNvPicPr>
          <p:nvPr/>
        </p:nvPicPr>
        <p:blipFill>
          <a:blip r:embed="rId4"/>
          <a:stretch>
            <a:fillRect/>
          </a:stretch>
        </p:blipFill>
        <p:spPr>
          <a:xfrm>
            <a:off x="979856" y="3725066"/>
            <a:ext cx="8185409" cy="2275905"/>
          </a:xfrm>
          <a:prstGeom prst="rect">
            <a:avLst/>
          </a:prstGeom>
        </p:spPr>
      </p:pic>
    </p:spTree>
    <p:extLst>
      <p:ext uri="{BB962C8B-B14F-4D97-AF65-F5344CB8AC3E}">
        <p14:creationId xmlns:p14="http://schemas.microsoft.com/office/powerpoint/2010/main" val="3273835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8" name="Título 7">
            <a:extLst>
              <a:ext uri="{FF2B5EF4-FFF2-40B4-BE49-F238E27FC236}">
                <a16:creationId xmlns:a16="http://schemas.microsoft.com/office/drawing/2014/main" xmlns="" id="{5749CC4C-A270-081C-201F-323151220EEA}"/>
              </a:ext>
            </a:extLst>
          </p:cNvPr>
          <p:cNvSpPr txBox="1">
            <a:spLocks noGrp="1"/>
          </p:cNvSpPr>
          <p:nvPr>
            <p:ph type="title"/>
          </p:nvPr>
        </p:nvSpPr>
        <p:spPr>
          <a:xfrm>
            <a:off x="677863" y="475936"/>
            <a:ext cx="9235064" cy="1588127"/>
          </a:xfrm>
          <a:prstGeom prst="rect">
            <a:avLst/>
          </a:prstGeom>
          <a:noFill/>
        </p:spPr>
        <p:txBody>
          <a:bodyPr wrap="square">
            <a:spAutoFit/>
          </a:bodyPr>
          <a:lstStyle/>
          <a:p>
            <a:pPr algn="ctr"/>
            <a:r>
              <a:rPr lang="es-MX" sz="3600" b="1" dirty="0">
                <a:solidFill>
                  <a:srgbClr val="00B050"/>
                </a:solidFill>
                <a:latin typeface="Arial" panose="020B0604020202020204" pitchFamily="34" charset="0"/>
              </a:rPr>
              <a:t>HIGIENE Y PROCEDIMIENTO DE LIMPIEZA Y DESINFECCIÓN DIARIA. </a:t>
            </a:r>
            <a:r>
              <a:rPr lang="es-MX" sz="3600" b="1" dirty="0">
                <a:solidFill>
                  <a:schemeClr val="accent2">
                    <a:lumMod val="60000"/>
                    <a:lumOff val="40000"/>
                  </a:schemeClr>
                </a:solidFill>
                <a:latin typeface="Arial" panose="020B0604020202020204" pitchFamily="34" charset="0"/>
              </a:rPr>
              <a:t/>
            </a:r>
            <a:br>
              <a:rPr lang="es-MX" sz="3600" b="1" dirty="0">
                <a:solidFill>
                  <a:schemeClr val="accent2">
                    <a:lumMod val="60000"/>
                    <a:lumOff val="40000"/>
                  </a:schemeClr>
                </a:solidFill>
                <a:latin typeface="Arial" panose="020B0604020202020204" pitchFamily="34" charset="0"/>
              </a:rPr>
            </a:br>
            <a:endParaRPr lang="es-MX" sz="3600" b="1" dirty="0">
              <a:solidFill>
                <a:srgbClr val="00B050"/>
              </a:solidFill>
            </a:endParaRPr>
          </a:p>
        </p:txBody>
      </p:sp>
      <p:sp>
        <p:nvSpPr>
          <p:cNvPr id="9" name="CuadroTexto 8">
            <a:extLst>
              <a:ext uri="{FF2B5EF4-FFF2-40B4-BE49-F238E27FC236}">
                <a16:creationId xmlns:a16="http://schemas.microsoft.com/office/drawing/2014/main" xmlns="" id="{A7186FB2-9CF3-A43B-B739-71939BC3F161}"/>
              </a:ext>
            </a:extLst>
          </p:cNvPr>
          <p:cNvSpPr txBox="1"/>
          <p:nvPr/>
        </p:nvSpPr>
        <p:spPr>
          <a:xfrm>
            <a:off x="964905" y="2217807"/>
            <a:ext cx="4213152" cy="1323439"/>
          </a:xfrm>
          <a:prstGeom prst="rect">
            <a:avLst/>
          </a:prstGeom>
          <a:noFill/>
        </p:spPr>
        <p:txBody>
          <a:bodyPr wrap="square">
            <a:spAutoFit/>
          </a:bodyPr>
          <a:lstStyle/>
          <a:p>
            <a:r>
              <a:rPr lang="es-MX" sz="2000" b="0" i="0" dirty="0">
                <a:effectLst/>
                <a:latin typeface="Arial" panose="020B0604020202020204" pitchFamily="34" charset="0"/>
              </a:rPr>
              <a:t>La limpieza y desinfección de los pisos y baños, se debe realizar diariamente al inicio </a:t>
            </a:r>
            <a:r>
              <a:rPr lang="es-MX" sz="2000" b="0" i="0" dirty="0" smtClean="0">
                <a:effectLst/>
                <a:latin typeface="Arial" panose="020B0604020202020204" pitchFamily="34" charset="0"/>
              </a:rPr>
              <a:t>de </a:t>
            </a:r>
            <a:r>
              <a:rPr lang="es-MX" sz="2000" b="0" i="0" dirty="0">
                <a:effectLst/>
                <a:latin typeface="Arial" panose="020B0604020202020204" pitchFamily="34" charset="0"/>
              </a:rPr>
              <a:t>la jornada (07:00 horas) y cuando se requiera</a:t>
            </a:r>
            <a:endParaRPr lang="es-MX" sz="2000" dirty="0"/>
          </a:p>
        </p:txBody>
      </p:sp>
      <p:sp>
        <p:nvSpPr>
          <p:cNvPr id="10" name="CuadroTexto 9">
            <a:extLst>
              <a:ext uri="{FF2B5EF4-FFF2-40B4-BE49-F238E27FC236}">
                <a16:creationId xmlns:a16="http://schemas.microsoft.com/office/drawing/2014/main" xmlns="" id="{207E5733-EEDA-929E-28B1-BE48E613AEC6}"/>
              </a:ext>
            </a:extLst>
          </p:cNvPr>
          <p:cNvSpPr txBox="1"/>
          <p:nvPr/>
        </p:nvSpPr>
        <p:spPr>
          <a:xfrm>
            <a:off x="677863" y="4172188"/>
            <a:ext cx="6097772" cy="1015663"/>
          </a:xfrm>
          <a:prstGeom prst="rect">
            <a:avLst/>
          </a:prstGeom>
          <a:noFill/>
        </p:spPr>
        <p:txBody>
          <a:bodyPr wrap="square">
            <a:spAutoFit/>
          </a:bodyPr>
          <a:lstStyle/>
          <a:p>
            <a:r>
              <a:rPr lang="es-MX" sz="2000" b="0" i="0" dirty="0">
                <a:effectLst/>
                <a:latin typeface="Arial" panose="020B0604020202020204" pitchFamily="34" charset="0"/>
              </a:rPr>
              <a:t>Horario de recolección de residuos: </a:t>
            </a:r>
            <a:br>
              <a:rPr lang="es-MX" sz="2000" b="0" i="0" dirty="0">
                <a:effectLst/>
                <a:latin typeface="Arial" panose="020B0604020202020204" pitchFamily="34" charset="0"/>
              </a:rPr>
            </a:br>
            <a:r>
              <a:rPr lang="es-MX" sz="2000" b="0" i="0" dirty="0">
                <a:effectLst/>
                <a:latin typeface="Arial" panose="020B0604020202020204" pitchFamily="34" charset="0"/>
              </a:rPr>
              <a:t>Mañana: 07:00 </a:t>
            </a:r>
            <a:br>
              <a:rPr lang="es-MX" sz="2000" b="0" i="0" dirty="0">
                <a:effectLst/>
                <a:latin typeface="Arial" panose="020B0604020202020204" pitchFamily="34" charset="0"/>
              </a:rPr>
            </a:br>
            <a:r>
              <a:rPr lang="es-MX" sz="2000" b="0" i="0" dirty="0">
                <a:effectLst/>
                <a:latin typeface="Arial" panose="020B0604020202020204" pitchFamily="34" charset="0"/>
              </a:rPr>
              <a:t>13:00 Tarde: 17:00 </a:t>
            </a:r>
            <a:endParaRPr lang="es-MX" sz="2000" dirty="0"/>
          </a:p>
        </p:txBody>
      </p:sp>
      <p:sp>
        <p:nvSpPr>
          <p:cNvPr id="14" name="CuadroTexto 13">
            <a:extLst>
              <a:ext uri="{FF2B5EF4-FFF2-40B4-BE49-F238E27FC236}">
                <a16:creationId xmlns:a16="http://schemas.microsoft.com/office/drawing/2014/main" xmlns="" id="{7DBEA555-F120-AB67-D212-DDBED288F868}"/>
              </a:ext>
            </a:extLst>
          </p:cNvPr>
          <p:cNvSpPr txBox="1"/>
          <p:nvPr/>
        </p:nvSpPr>
        <p:spPr>
          <a:xfrm>
            <a:off x="5558170" y="2802583"/>
            <a:ext cx="6097772" cy="3662541"/>
          </a:xfrm>
          <a:prstGeom prst="rect">
            <a:avLst/>
          </a:prstGeom>
          <a:noFill/>
        </p:spPr>
        <p:txBody>
          <a:bodyPr wrap="square">
            <a:spAutoFit/>
          </a:bodyPr>
          <a:lstStyle/>
          <a:p>
            <a:r>
              <a:rPr lang="es-MX" b="1" i="0" dirty="0">
                <a:solidFill>
                  <a:srgbClr val="00B050"/>
                </a:solidFill>
                <a:effectLst/>
                <a:latin typeface="Arial" panose="020B0604020202020204" pitchFamily="34" charset="0"/>
              </a:rPr>
              <a:t>RECOLECCIÓN DE BASURAS: </a:t>
            </a:r>
            <a:r>
              <a:rPr lang="es-MX" b="0" i="0" dirty="0">
                <a:solidFill>
                  <a:srgbClr val="00B050"/>
                </a:solidFill>
                <a:effectLst/>
                <a:latin typeface="Arial" panose="020B0604020202020204" pitchFamily="34" charset="0"/>
              </a:rPr>
              <a:t/>
            </a:r>
            <a:br>
              <a:rPr lang="es-MX" b="0" i="0" dirty="0">
                <a:solidFill>
                  <a:srgbClr val="00B050"/>
                </a:solidFill>
                <a:effectLst/>
                <a:latin typeface="Arial" panose="020B0604020202020204" pitchFamily="34" charset="0"/>
              </a:rPr>
            </a:br>
            <a:r>
              <a:rPr lang="es-MX" b="0" i="0" dirty="0">
                <a:effectLst/>
                <a:latin typeface="Arial" panose="020B0604020202020204" pitchFamily="34" charset="0"/>
              </a:rPr>
              <a:t/>
            </a:r>
            <a:br>
              <a:rPr lang="es-MX" b="0" i="0" dirty="0">
                <a:effectLst/>
                <a:latin typeface="Arial" panose="020B0604020202020204" pitchFamily="34" charset="0"/>
              </a:rPr>
            </a:br>
            <a:r>
              <a:rPr lang="es-MX" sz="2000" b="0" i="0" dirty="0">
                <a:effectLst/>
                <a:latin typeface="Arial" panose="020B0604020202020204" pitchFamily="34" charset="0"/>
              </a:rPr>
              <a:t>El personal que realiza este procedimiento debe utilizar las medidas de bioseguridad,  colocarse los guantes de caucho negros calibre 25, largo 20-30 cm, y </a:t>
            </a:r>
            <a:r>
              <a:rPr lang="es-MX" sz="2000" b="0" i="0" dirty="0" smtClean="0">
                <a:effectLst/>
                <a:latin typeface="Arial" panose="020B0604020202020204" pitchFamily="34" charset="0"/>
              </a:rPr>
              <a:t>recoger </a:t>
            </a:r>
            <a:r>
              <a:rPr lang="es-MX" sz="2000" b="0" i="0" dirty="0">
                <a:effectLst/>
                <a:latin typeface="Arial" panose="020B0604020202020204" pitchFamily="34" charset="0"/>
              </a:rPr>
              <a:t>las basuras de acuerdo a las clasificación. </a:t>
            </a:r>
            <a:br>
              <a:rPr lang="es-MX" sz="2000" b="0" i="0" dirty="0">
                <a:effectLst/>
                <a:latin typeface="Arial" panose="020B0604020202020204" pitchFamily="34" charset="0"/>
              </a:rPr>
            </a:br>
            <a:r>
              <a:rPr lang="es-MX" sz="2000" b="0" i="0" dirty="0">
                <a:effectLst/>
                <a:latin typeface="Arial" panose="020B0604020202020204" pitchFamily="34" charset="0"/>
              </a:rPr>
              <a:t/>
            </a:r>
            <a:br>
              <a:rPr lang="es-MX" sz="2000" b="0" i="0" dirty="0">
                <a:effectLst/>
                <a:latin typeface="Arial" panose="020B0604020202020204" pitchFamily="34" charset="0"/>
              </a:rPr>
            </a:br>
            <a:r>
              <a:rPr lang="es-MX" sz="2000" b="0" i="0" dirty="0">
                <a:effectLst/>
                <a:latin typeface="Arial" panose="020B0604020202020204" pitchFamily="34" charset="0"/>
              </a:rPr>
              <a:t>Realizar el cambio de bolsas de los recipientes de residuos. </a:t>
            </a:r>
            <a:br>
              <a:rPr lang="es-MX" sz="2000" b="0" i="0" dirty="0">
                <a:effectLst/>
                <a:latin typeface="Arial" panose="020B0604020202020204" pitchFamily="34" charset="0"/>
              </a:rPr>
            </a:br>
            <a:r>
              <a:rPr lang="es-MX" b="0" i="0" dirty="0">
                <a:effectLst/>
                <a:latin typeface="Arial" panose="020B0604020202020204" pitchFamily="34" charset="0"/>
              </a:rPr>
              <a:t/>
            </a:r>
            <a:br>
              <a:rPr lang="es-MX" b="0" i="0" dirty="0">
                <a:effectLst/>
                <a:latin typeface="Arial" panose="020B0604020202020204" pitchFamily="34" charset="0"/>
              </a:rPr>
            </a:br>
            <a:endParaRPr lang="es-MX" dirty="0"/>
          </a:p>
        </p:txBody>
      </p:sp>
    </p:spTree>
    <p:extLst>
      <p:ext uri="{BB962C8B-B14F-4D97-AF65-F5344CB8AC3E}">
        <p14:creationId xmlns:p14="http://schemas.microsoft.com/office/powerpoint/2010/main" val="4040079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7601"/>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11" name="CuadroTexto 10">
            <a:extLst>
              <a:ext uri="{FF2B5EF4-FFF2-40B4-BE49-F238E27FC236}">
                <a16:creationId xmlns:a16="http://schemas.microsoft.com/office/drawing/2014/main" xmlns="" id="{5B554ADC-04B8-61B4-C33C-718DFF5D28C9}"/>
              </a:ext>
            </a:extLst>
          </p:cNvPr>
          <p:cNvSpPr txBox="1"/>
          <p:nvPr/>
        </p:nvSpPr>
        <p:spPr>
          <a:xfrm>
            <a:off x="1101436" y="436418"/>
            <a:ext cx="8116991" cy="3508653"/>
          </a:xfrm>
          <a:prstGeom prst="rect">
            <a:avLst/>
          </a:prstGeom>
          <a:noFill/>
        </p:spPr>
        <p:txBody>
          <a:bodyPr wrap="square">
            <a:spAutoFit/>
          </a:bodyPr>
          <a:lstStyle/>
          <a:p>
            <a:r>
              <a:rPr lang="es-MX" sz="2400" b="1" i="0" dirty="0">
                <a:solidFill>
                  <a:srgbClr val="00B050"/>
                </a:solidFill>
                <a:effectLst/>
                <a:latin typeface="Arial" panose="020B0604020202020204" pitchFamily="34" charset="0"/>
              </a:rPr>
              <a:t>DESINFECCIÓN DE LA UNIDAD DEL PACIENTE </a:t>
            </a:r>
            <a:r>
              <a:rPr lang="es-MX" b="0" i="0" dirty="0">
                <a:effectLst/>
                <a:latin typeface="Arial" panose="020B0604020202020204" pitchFamily="34" charset="0"/>
              </a:rPr>
              <a:t/>
            </a:r>
            <a:br>
              <a:rPr lang="es-MX" b="0" i="0" dirty="0">
                <a:effectLst/>
                <a:latin typeface="Arial" panose="020B0604020202020204" pitchFamily="34" charset="0"/>
              </a:rPr>
            </a:br>
            <a:r>
              <a:rPr lang="es-MX" b="0" i="0" dirty="0">
                <a:effectLst/>
                <a:latin typeface="Arial" panose="020B0604020202020204" pitchFamily="34" charset="0"/>
              </a:rPr>
              <a:t/>
            </a:r>
            <a:br>
              <a:rPr lang="es-MX" b="0" i="0" dirty="0">
                <a:effectLst/>
                <a:latin typeface="Arial" panose="020B0604020202020204" pitchFamily="34" charset="0"/>
              </a:rPr>
            </a:br>
            <a:r>
              <a:rPr lang="es-MX" sz="2000" b="0" i="0" dirty="0">
                <a:effectLst/>
                <a:latin typeface="Arial" panose="020B0604020202020204" pitchFamily="34" charset="0"/>
              </a:rPr>
              <a:t>RESPONSABLE: </a:t>
            </a:r>
            <a:br>
              <a:rPr lang="es-MX" sz="2000" b="0" i="0" dirty="0">
                <a:effectLst/>
                <a:latin typeface="Arial" panose="020B0604020202020204" pitchFamily="34" charset="0"/>
              </a:rPr>
            </a:br>
            <a:r>
              <a:rPr lang="es-MX" sz="2000" b="0" i="0" dirty="0">
                <a:effectLst/>
                <a:latin typeface="Arial" panose="020B0604020202020204" pitchFamily="34" charset="0"/>
              </a:rPr>
              <a:t>- Auxiliares de enfermería de acuerdo al turno correspondiente. </a:t>
            </a:r>
            <a:r>
              <a:rPr lang="es-MX" sz="2000" b="0" i="0" dirty="0" smtClean="0">
                <a:effectLst/>
                <a:latin typeface="Arial" panose="020B0604020202020204" pitchFamily="34" charset="0"/>
              </a:rPr>
              <a:t> </a:t>
            </a:r>
            <a:r>
              <a:rPr lang="es-MX" sz="2000" b="0" i="0" dirty="0">
                <a:effectLst/>
                <a:latin typeface="Arial" panose="020B0604020202020204" pitchFamily="34" charset="0"/>
              </a:rPr>
              <a:t/>
            </a:r>
            <a:br>
              <a:rPr lang="es-MX" sz="2000" b="0" i="0" dirty="0">
                <a:effectLst/>
                <a:latin typeface="Arial" panose="020B0604020202020204" pitchFamily="34" charset="0"/>
              </a:rPr>
            </a:br>
            <a:endParaRPr lang="es-MX" sz="2000" b="0" i="0" dirty="0">
              <a:effectLst/>
              <a:latin typeface="Arial" panose="020B0604020202020204" pitchFamily="34" charset="0"/>
            </a:endParaRPr>
          </a:p>
          <a:p>
            <a:r>
              <a:rPr lang="es-MX" sz="2000" b="1" i="0" dirty="0" smtClean="0">
                <a:effectLst/>
                <a:latin typeface="Arial" panose="020B0604020202020204" pitchFamily="34" charset="0"/>
              </a:rPr>
              <a:t>			EQUIPO</a:t>
            </a:r>
            <a:r>
              <a:rPr lang="es-MX" sz="2000" b="0" i="0" dirty="0">
                <a:effectLst/>
                <a:latin typeface="Arial" panose="020B0604020202020204" pitchFamily="34" charset="0"/>
              </a:rPr>
              <a:t>: </a:t>
            </a:r>
            <a:endParaRPr lang="es-MX" sz="2000" dirty="0">
              <a:latin typeface="Arial" panose="020B0604020202020204" pitchFamily="34" charset="0"/>
            </a:endParaRPr>
          </a:p>
          <a:p>
            <a:r>
              <a:rPr lang="es-CO" sz="2000" dirty="0" smtClean="0"/>
              <a:t>  			CLORKLENN </a:t>
            </a:r>
            <a:r>
              <a:rPr lang="es-CO" sz="2000" dirty="0"/>
              <a:t/>
            </a:r>
            <a:br>
              <a:rPr lang="es-CO" sz="2000" dirty="0"/>
            </a:br>
            <a:r>
              <a:rPr lang="es-CO" sz="2000" dirty="0" smtClean="0"/>
              <a:t>  			Compresa </a:t>
            </a:r>
            <a:r>
              <a:rPr lang="es-CO" sz="2000" dirty="0"/>
              <a:t/>
            </a:r>
            <a:br>
              <a:rPr lang="es-CO" sz="2000" dirty="0"/>
            </a:br>
            <a:r>
              <a:rPr lang="es-CO" sz="2000" dirty="0" smtClean="0"/>
              <a:t>   			</a:t>
            </a:r>
            <a:r>
              <a:rPr lang="es-CO" sz="2000" dirty="0" err="1" smtClean="0"/>
              <a:t>Compreseros</a:t>
            </a:r>
            <a:r>
              <a:rPr lang="es-CO" sz="2000" dirty="0" smtClean="0"/>
              <a:t> </a:t>
            </a:r>
            <a:endParaRPr lang="es-CO" sz="2000" dirty="0"/>
          </a:p>
          <a:p>
            <a:r>
              <a:rPr lang="es-CO" sz="2000" dirty="0" smtClean="0"/>
              <a:t>   			Bolsa </a:t>
            </a:r>
            <a:r>
              <a:rPr lang="es-CO" sz="2000" dirty="0"/>
              <a:t>para desperdicios </a:t>
            </a:r>
            <a:endParaRPr lang="es-CO" sz="2000" dirty="0"/>
          </a:p>
          <a:p>
            <a:r>
              <a:rPr lang="es-CO" sz="2000" dirty="0" smtClean="0"/>
              <a:t>   			Guantes domésticos</a:t>
            </a:r>
            <a:endParaRPr lang="es-MX" sz="2000" b="0" i="0" dirty="0">
              <a:effectLst/>
              <a:latin typeface="Arial" panose="020B0604020202020204" pitchFamily="34" charset="0"/>
            </a:endParaRPr>
          </a:p>
        </p:txBody>
      </p:sp>
      <p:pic>
        <p:nvPicPr>
          <p:cNvPr id="12" name="Imagen 11">
            <a:extLst>
              <a:ext uri="{FF2B5EF4-FFF2-40B4-BE49-F238E27FC236}">
                <a16:creationId xmlns:a16="http://schemas.microsoft.com/office/drawing/2014/main" xmlns="" id="{36170D9A-F34A-3ED2-7E6C-BB960ABFEF03}"/>
              </a:ext>
            </a:extLst>
          </p:cNvPr>
          <p:cNvPicPr>
            <a:picLocks noChangeAspect="1"/>
          </p:cNvPicPr>
          <p:nvPr/>
        </p:nvPicPr>
        <p:blipFill>
          <a:blip r:embed="rId3"/>
          <a:stretch>
            <a:fillRect/>
          </a:stretch>
        </p:blipFill>
        <p:spPr>
          <a:xfrm>
            <a:off x="7682513" y="1705958"/>
            <a:ext cx="4253177" cy="30106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ctángulo 3"/>
          <p:cNvSpPr/>
          <p:nvPr/>
        </p:nvSpPr>
        <p:spPr>
          <a:xfrm>
            <a:off x="519546" y="3862778"/>
            <a:ext cx="7242463" cy="2462213"/>
          </a:xfrm>
          <a:prstGeom prst="rect">
            <a:avLst/>
          </a:prstGeom>
        </p:spPr>
        <p:txBody>
          <a:bodyPr wrap="square">
            <a:spAutoFit/>
          </a:bodyPr>
          <a:lstStyle/>
          <a:p>
            <a:r>
              <a:rPr lang="es-CO" dirty="0" smtClean="0">
                <a:latin typeface="Arial" panose="020B0604020202020204" pitchFamily="34" charset="0"/>
              </a:rPr>
              <a:t>	</a:t>
            </a:r>
            <a:endParaRPr lang="es-CO" sz="2000" b="1" dirty="0" smtClean="0">
              <a:latin typeface="Arial" panose="020B0604020202020204" pitchFamily="34" charset="0"/>
            </a:endParaRPr>
          </a:p>
          <a:p>
            <a:r>
              <a:rPr lang="es-CO" sz="2000" b="1" dirty="0" smtClean="0">
                <a:latin typeface="Arial" panose="020B0604020202020204" pitchFamily="34" charset="0"/>
              </a:rPr>
              <a:t>Primer tiempo</a:t>
            </a:r>
            <a:r>
              <a:rPr lang="es-CO" sz="2000" dirty="0" smtClean="0">
                <a:latin typeface="Arial" panose="020B0604020202020204" pitchFamily="34" charset="0"/>
              </a:rPr>
              <a:t>: aplicación del desinfectante </a:t>
            </a:r>
            <a:r>
              <a:rPr lang="es-CO" sz="2000" dirty="0" err="1" smtClean="0">
                <a:latin typeface="Arial" panose="020B0604020202020204" pitchFamily="34" charset="0"/>
              </a:rPr>
              <a:t>klorkleen</a:t>
            </a:r>
            <a:r>
              <a:rPr lang="es-CO" sz="2000" dirty="0" smtClean="0">
                <a:latin typeface="Arial" panose="020B0604020202020204" pitchFamily="34" charset="0"/>
              </a:rPr>
              <a:t> </a:t>
            </a:r>
            <a:br>
              <a:rPr lang="es-CO" sz="2000" dirty="0" smtClean="0">
                <a:latin typeface="Arial" panose="020B0604020202020204" pitchFamily="34" charset="0"/>
              </a:rPr>
            </a:br>
            <a:r>
              <a:rPr lang="es-CO" sz="2000" b="1" dirty="0" smtClean="0">
                <a:latin typeface="Arial" panose="020B0604020202020204" pitchFamily="34" charset="0"/>
              </a:rPr>
              <a:t>Segundo tiempo</a:t>
            </a:r>
            <a:r>
              <a:rPr lang="es-CO" sz="2000" dirty="0" smtClean="0">
                <a:latin typeface="Arial" panose="020B0604020202020204" pitchFamily="34" charset="0"/>
              </a:rPr>
              <a:t>: después de 5 minutos repita la aplicación del desinfectante </a:t>
            </a:r>
            <a:br>
              <a:rPr lang="es-CO" sz="2000" dirty="0" smtClean="0">
                <a:latin typeface="Arial" panose="020B0604020202020204" pitchFamily="34" charset="0"/>
              </a:rPr>
            </a:br>
            <a:r>
              <a:rPr lang="es-CO" sz="2000" b="1" dirty="0" smtClean="0">
                <a:latin typeface="Arial" panose="020B0604020202020204" pitchFamily="34" charset="0"/>
              </a:rPr>
              <a:t>Tercer tiempo</a:t>
            </a:r>
            <a:r>
              <a:rPr lang="es-CO" sz="2000" dirty="0" smtClean="0">
                <a:latin typeface="Arial" panose="020B0604020202020204" pitchFamily="34" charset="0"/>
              </a:rPr>
              <a:t>: No necesita enjuagar</a:t>
            </a:r>
            <a:r>
              <a:rPr lang="es-CO" dirty="0" smtClean="0">
                <a:latin typeface="Arial" panose="020B0604020202020204" pitchFamily="34" charset="0"/>
              </a:rPr>
              <a:t> </a:t>
            </a:r>
            <a:r>
              <a:rPr lang="es-CO" sz="2000" dirty="0" smtClean="0">
                <a:latin typeface="Arial" panose="020B0604020202020204" pitchFamily="34" charset="0"/>
              </a:rPr>
              <a:t>deje actuar </a:t>
            </a:r>
            <a:r>
              <a:rPr lang="es-CO" dirty="0" smtClean="0">
                <a:latin typeface="Arial" panose="020B0604020202020204" pitchFamily="34" charset="0"/>
              </a:rPr>
              <a:t>5 minutos y </a:t>
            </a:r>
            <a:r>
              <a:rPr lang="es-CO" sz="2000" dirty="0" smtClean="0">
                <a:latin typeface="Arial" panose="020B0604020202020204" pitchFamily="34" charset="0"/>
              </a:rPr>
              <a:t>termina listo para ser utilizado </a:t>
            </a:r>
          </a:p>
          <a:p>
            <a:endParaRPr lang="es-CO" dirty="0">
              <a:latin typeface="Arial" panose="020B0604020202020204" pitchFamily="34" charset="0"/>
            </a:endParaRPr>
          </a:p>
          <a:p>
            <a:endParaRPr lang="es-CO" dirty="0"/>
          </a:p>
        </p:txBody>
      </p:sp>
    </p:spTree>
    <p:extLst>
      <p:ext uri="{BB962C8B-B14F-4D97-AF65-F5344CB8AC3E}">
        <p14:creationId xmlns:p14="http://schemas.microsoft.com/office/powerpoint/2010/main" val="1173552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2992582" y="329506"/>
            <a:ext cx="5392882" cy="584775"/>
          </a:xfrm>
          <a:prstGeom prst="rect">
            <a:avLst/>
          </a:prstGeom>
        </p:spPr>
        <p:txBody>
          <a:bodyPr wrap="square">
            <a:spAutoFit/>
          </a:bodyPr>
          <a:lstStyle/>
          <a:p>
            <a:pPr algn="ctr"/>
            <a:r>
              <a:rPr lang="es-MX" sz="3200" b="1" dirty="0" smtClean="0">
                <a:solidFill>
                  <a:srgbClr val="00B050"/>
                </a:solidFill>
                <a:latin typeface="Arial" panose="020B0604020202020204" pitchFamily="34" charset="0"/>
              </a:rPr>
              <a:t>PROCEDIMIENTO</a:t>
            </a:r>
            <a:endParaRPr lang="es-CO" sz="3200" dirty="0">
              <a:solidFill>
                <a:srgbClr val="00B050"/>
              </a:solidFill>
            </a:endParaRPr>
          </a:p>
        </p:txBody>
      </p:sp>
      <p:sp>
        <p:nvSpPr>
          <p:cNvPr id="4" name="Rectángulo 3"/>
          <p:cNvSpPr/>
          <p:nvPr/>
        </p:nvSpPr>
        <p:spPr>
          <a:xfrm>
            <a:off x="166253" y="1028343"/>
            <a:ext cx="11720945" cy="4801314"/>
          </a:xfrm>
          <a:prstGeom prst="rect">
            <a:avLst/>
          </a:prstGeom>
        </p:spPr>
        <p:txBody>
          <a:bodyPr wrap="square">
            <a:spAutoFit/>
          </a:bodyPr>
          <a:lstStyle/>
          <a:p>
            <a:r>
              <a:rPr lang="es-MX" dirty="0" smtClean="0">
                <a:latin typeface="Arial" panose="020B0604020202020204" pitchFamily="34" charset="0"/>
              </a:rPr>
              <a:t>1. Abra </a:t>
            </a:r>
            <a:r>
              <a:rPr lang="es-MX" dirty="0">
                <a:latin typeface="Arial" panose="020B0604020202020204" pitchFamily="34" charset="0"/>
              </a:rPr>
              <a:t>la ventana, colóquese guantes y utilice elementos de protección personal. </a:t>
            </a:r>
            <a:endParaRPr lang="es-MX" dirty="0" smtClean="0">
              <a:latin typeface="Arial" panose="020B0604020202020204" pitchFamily="34" charset="0"/>
            </a:endParaRPr>
          </a:p>
          <a:p>
            <a:r>
              <a:rPr lang="es-MX" dirty="0" smtClean="0">
                <a:latin typeface="Arial" panose="020B0604020202020204" pitchFamily="34" charset="0"/>
              </a:rPr>
              <a:t>2</a:t>
            </a:r>
            <a:r>
              <a:rPr lang="es-MX" dirty="0">
                <a:latin typeface="Arial" panose="020B0604020202020204" pitchFamily="34" charset="0"/>
              </a:rPr>
              <a:t>. Retire la mesa de noche, mesa de puente y pase la silla a los pies de la cama. </a:t>
            </a:r>
            <a:endParaRPr lang="es-MX" dirty="0" smtClean="0">
              <a:latin typeface="Arial" panose="020B0604020202020204" pitchFamily="34" charset="0"/>
            </a:endParaRPr>
          </a:p>
          <a:p>
            <a:r>
              <a:rPr lang="es-MX" dirty="0" smtClean="0">
                <a:latin typeface="Arial" panose="020B0604020202020204" pitchFamily="34" charset="0"/>
              </a:rPr>
              <a:t>3</a:t>
            </a:r>
            <a:r>
              <a:rPr lang="es-MX" dirty="0">
                <a:latin typeface="Arial" panose="020B0604020202020204" pitchFamily="34" charset="0"/>
              </a:rPr>
              <a:t>. Afloje el tendido alrededor de la cama comenzando por el lado contrario a aquel </a:t>
            </a:r>
            <a:r>
              <a:rPr lang="es-MX" dirty="0" smtClean="0">
                <a:latin typeface="Arial" panose="020B0604020202020204" pitchFamily="34" charset="0"/>
              </a:rPr>
              <a:t>por </a:t>
            </a:r>
            <a:r>
              <a:rPr lang="es-MX" dirty="0">
                <a:latin typeface="Arial" panose="020B0604020202020204" pitchFamily="34" charset="0"/>
              </a:rPr>
              <a:t>donde se va a trabajar, evitando generar aerosoles</a:t>
            </a:r>
            <a:r>
              <a:rPr lang="es-MX" dirty="0" smtClean="0">
                <a:latin typeface="Arial" panose="020B0604020202020204" pitchFamily="34" charset="0"/>
              </a:rPr>
              <a:t>.</a:t>
            </a:r>
          </a:p>
          <a:p>
            <a:r>
              <a:rPr lang="es-MX" dirty="0" smtClean="0">
                <a:latin typeface="Arial" panose="020B0604020202020204" pitchFamily="34" charset="0"/>
              </a:rPr>
              <a:t> </a:t>
            </a:r>
            <a:r>
              <a:rPr lang="es-MX" dirty="0">
                <a:latin typeface="Arial" panose="020B0604020202020204" pitchFamily="34" charset="0"/>
              </a:rPr>
              <a:t>4. Recoja la sábana hacia la mitad inferior de la cama. </a:t>
            </a:r>
            <a:endParaRPr lang="es-MX" dirty="0" smtClean="0">
              <a:latin typeface="Arial" panose="020B0604020202020204" pitchFamily="34" charset="0"/>
            </a:endParaRPr>
          </a:p>
          <a:p>
            <a:r>
              <a:rPr lang="es-MX" dirty="0" smtClean="0">
                <a:latin typeface="Arial" panose="020B0604020202020204" pitchFamily="34" charset="0"/>
              </a:rPr>
              <a:t>5</a:t>
            </a:r>
            <a:r>
              <a:rPr lang="es-MX" dirty="0">
                <a:latin typeface="Arial" panose="020B0604020202020204" pitchFamily="34" charset="0"/>
              </a:rPr>
              <a:t>. Quite las fundas.</a:t>
            </a:r>
          </a:p>
          <a:p>
            <a:r>
              <a:rPr lang="es-MX" dirty="0" smtClean="0">
                <a:latin typeface="Arial" panose="020B0604020202020204" pitchFamily="34" charset="0"/>
              </a:rPr>
              <a:t>6. Recoja </a:t>
            </a:r>
            <a:r>
              <a:rPr lang="es-MX" dirty="0">
                <a:latin typeface="Arial" panose="020B0604020202020204" pitchFamily="34" charset="0"/>
              </a:rPr>
              <a:t>la ropa sucia, sábanas, fundas, cubre lechos y colóquelos en el </a:t>
            </a:r>
            <a:r>
              <a:rPr lang="es-MX" dirty="0" err="1" smtClean="0">
                <a:latin typeface="Arial" panose="020B0604020202020204" pitchFamily="34" charset="0"/>
              </a:rPr>
              <a:t>compresero</a:t>
            </a:r>
            <a:r>
              <a:rPr lang="es-MX" dirty="0">
                <a:latin typeface="Arial" panose="020B0604020202020204" pitchFamily="34" charset="0"/>
              </a:rPr>
              <a:t>, si es ropa contaminada con fluidos corporales como sangre, orina </a:t>
            </a:r>
            <a:r>
              <a:rPr lang="es-MX" dirty="0" err="1" smtClean="0">
                <a:latin typeface="Arial" panose="020B0604020202020204" pitchFamily="34" charset="0"/>
              </a:rPr>
              <a:t>etc</a:t>
            </a:r>
            <a:r>
              <a:rPr lang="es-MX" dirty="0">
                <a:latin typeface="Arial" panose="020B0604020202020204" pitchFamily="34" charset="0"/>
              </a:rPr>
              <a:t>, se colocara en Bolsa roja debidamente rotulada y se deja en el </a:t>
            </a:r>
            <a:r>
              <a:rPr lang="es-MX" dirty="0" err="1">
                <a:latin typeface="Arial" panose="020B0604020202020204" pitchFamily="34" charset="0"/>
              </a:rPr>
              <a:t>compresero</a:t>
            </a:r>
            <a:r>
              <a:rPr lang="es-MX" dirty="0">
                <a:latin typeface="Arial" panose="020B0604020202020204" pitchFamily="34" charset="0"/>
              </a:rPr>
              <a:t> </a:t>
            </a:r>
            <a:r>
              <a:rPr lang="es-MX" dirty="0" smtClean="0">
                <a:latin typeface="Arial" panose="020B0604020202020204" pitchFamily="34" charset="0"/>
              </a:rPr>
              <a:t>rojo </a:t>
            </a:r>
            <a:r>
              <a:rPr lang="es-MX" dirty="0">
                <a:latin typeface="Arial" panose="020B0604020202020204" pitchFamily="34" charset="0"/>
              </a:rPr>
              <a:t>y en el </a:t>
            </a:r>
            <a:r>
              <a:rPr lang="es-MX" dirty="0" err="1">
                <a:latin typeface="Arial" panose="020B0604020202020204" pitchFamily="34" charset="0"/>
              </a:rPr>
              <a:t>compresero</a:t>
            </a:r>
            <a:r>
              <a:rPr lang="es-MX" dirty="0">
                <a:latin typeface="Arial" panose="020B0604020202020204" pitchFamily="34" charset="0"/>
              </a:rPr>
              <a:t> verde debe colocar la ropa sucia no contaminada.</a:t>
            </a:r>
            <a:r>
              <a:rPr lang="es-MX" dirty="0"/>
              <a:t/>
            </a:r>
            <a:br>
              <a:rPr lang="es-MX" dirty="0"/>
            </a:br>
            <a:r>
              <a:rPr lang="es-MX" dirty="0" smtClean="0">
                <a:latin typeface="Arial" panose="020B0604020202020204" pitchFamily="34" charset="0"/>
              </a:rPr>
              <a:t>7. Vuelva </a:t>
            </a:r>
            <a:r>
              <a:rPr lang="es-MX" dirty="0">
                <a:latin typeface="Arial" panose="020B0604020202020204" pitchFamily="34" charset="0"/>
              </a:rPr>
              <a:t>a la unidad del paciente, recoja los objetos de la mesa de noche (patos, </a:t>
            </a:r>
            <a:r>
              <a:rPr lang="es-MX" dirty="0" smtClean="0">
                <a:latin typeface="Arial" panose="020B0604020202020204" pitchFamily="34" charset="0"/>
              </a:rPr>
              <a:t>riñoneras</a:t>
            </a:r>
            <a:r>
              <a:rPr lang="es-MX" dirty="0">
                <a:latin typeface="Arial" panose="020B0604020202020204" pitchFamily="34" charset="0"/>
              </a:rPr>
              <a:t>, orinales) y llévelos al área de lavado según corresponda</a:t>
            </a:r>
            <a:r>
              <a:rPr lang="es-MX" dirty="0" smtClean="0">
                <a:latin typeface="Arial" panose="020B0604020202020204" pitchFamily="34" charset="0"/>
              </a:rPr>
              <a:t>.</a:t>
            </a:r>
          </a:p>
          <a:p>
            <a:r>
              <a:rPr lang="es-MX" dirty="0" smtClean="0">
                <a:latin typeface="Arial" panose="020B0604020202020204" pitchFamily="34" charset="0"/>
              </a:rPr>
              <a:t>8. Desinfecte </a:t>
            </a:r>
            <a:r>
              <a:rPr lang="es-MX" dirty="0">
                <a:latin typeface="Arial" panose="020B0604020202020204" pitchFamily="34" charset="0"/>
              </a:rPr>
              <a:t>primero los muebles que considere más limpios, utilizando un paño impregnado en dilución de </a:t>
            </a:r>
            <a:r>
              <a:rPr lang="es-MX" dirty="0" err="1" smtClean="0">
                <a:latin typeface="Arial" panose="020B0604020202020204" pitchFamily="34" charset="0"/>
              </a:rPr>
              <a:t>klorkleen</a:t>
            </a:r>
            <a:r>
              <a:rPr lang="es-MX" dirty="0" smtClean="0">
                <a:latin typeface="Arial" panose="020B0604020202020204" pitchFamily="34" charset="0"/>
              </a:rPr>
              <a:t> </a:t>
            </a:r>
            <a:r>
              <a:rPr lang="es-MX" dirty="0">
                <a:latin typeface="Arial" panose="020B0604020202020204" pitchFamily="34" charset="0"/>
              </a:rPr>
              <a:t>, luego aplique en la superficie del colchón y los bordes, doble el colchón por la mitad y desinfecte la otra cara del colchón desinfecte el marco de la cama y la malla o base. Realizar el mismo procedimiento para la otra mitad del colchón.</a:t>
            </a:r>
            <a:endParaRPr lang="es-MX" dirty="0"/>
          </a:p>
          <a:p>
            <a:r>
              <a:rPr lang="es-MX" dirty="0"/>
              <a:t/>
            </a:r>
            <a:br>
              <a:rPr lang="es-MX" dirty="0"/>
            </a:br>
            <a:endParaRPr lang="es-MX" dirty="0"/>
          </a:p>
        </p:txBody>
      </p:sp>
    </p:spTree>
    <p:extLst>
      <p:ext uri="{BB962C8B-B14F-4D97-AF65-F5344CB8AC3E}">
        <p14:creationId xmlns:p14="http://schemas.microsoft.com/office/powerpoint/2010/main" val="732976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7036"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6" name="CuadroTexto 5">
            <a:extLst>
              <a:ext uri="{FF2B5EF4-FFF2-40B4-BE49-F238E27FC236}">
                <a16:creationId xmlns:a16="http://schemas.microsoft.com/office/drawing/2014/main" xmlns="" id="{1885631F-C240-3C77-BC6A-D2ADC9F06C7E}"/>
              </a:ext>
            </a:extLst>
          </p:cNvPr>
          <p:cNvSpPr txBox="1"/>
          <p:nvPr/>
        </p:nvSpPr>
        <p:spPr>
          <a:xfrm>
            <a:off x="374072" y="624306"/>
            <a:ext cx="11159837" cy="3046988"/>
          </a:xfrm>
          <a:prstGeom prst="rect">
            <a:avLst/>
          </a:prstGeom>
          <a:noFill/>
        </p:spPr>
        <p:txBody>
          <a:bodyPr wrap="square">
            <a:spAutoFit/>
          </a:bodyPr>
          <a:lstStyle/>
          <a:p>
            <a:r>
              <a:rPr lang="es-MX" sz="2800" b="1" i="0" dirty="0">
                <a:solidFill>
                  <a:srgbClr val="00B050"/>
                </a:solidFill>
                <a:effectLst/>
                <a:latin typeface="Arial" panose="020B0604020202020204" pitchFamily="34" charset="0"/>
              </a:rPr>
              <a:t>LIMPIEZA DE AREAS DE PACIENTE CLASIFICADO COMO INFECTOCONTAGIOSO CASO PROBABLE O CONFIRMADO DE COVID-19 </a:t>
            </a:r>
            <a:r>
              <a:rPr lang="es-MX" b="0" i="0" dirty="0">
                <a:effectLst/>
                <a:latin typeface="Arial" panose="020B0604020202020204" pitchFamily="34" charset="0"/>
              </a:rPr>
              <a:t/>
            </a:r>
            <a:br>
              <a:rPr lang="es-MX" b="0" i="0" dirty="0">
                <a:effectLst/>
                <a:latin typeface="Arial" panose="020B0604020202020204" pitchFamily="34" charset="0"/>
              </a:rPr>
            </a:br>
            <a:r>
              <a:rPr lang="es-MX" b="0" i="0" dirty="0">
                <a:effectLst/>
                <a:latin typeface="Arial" panose="020B0604020202020204" pitchFamily="34" charset="0"/>
              </a:rPr>
              <a:t/>
            </a:r>
            <a:br>
              <a:rPr lang="es-MX" b="0" i="0" dirty="0">
                <a:effectLst/>
                <a:latin typeface="Arial" panose="020B0604020202020204" pitchFamily="34" charset="0"/>
              </a:rPr>
            </a:br>
            <a:r>
              <a:rPr lang="es-MX" b="0" i="0" dirty="0">
                <a:effectLst/>
                <a:latin typeface="Arial" panose="020B0604020202020204" pitchFamily="34" charset="0"/>
              </a:rPr>
              <a:t>Un paciente clasificado como infectocontagioso es a quien se han identificado </a:t>
            </a:r>
            <a:r>
              <a:rPr lang="es-MX" b="0" i="0" dirty="0" smtClean="0">
                <a:effectLst/>
                <a:latin typeface="Arial" panose="020B0604020202020204" pitchFamily="34" charset="0"/>
              </a:rPr>
              <a:t>causales </a:t>
            </a:r>
            <a:r>
              <a:rPr lang="es-MX" b="0" i="0" dirty="0">
                <a:effectLst/>
                <a:latin typeface="Arial" panose="020B0604020202020204" pitchFamily="34" charset="0"/>
              </a:rPr>
              <a:t>que hacen sospechar que la patología por la que se encuentra </a:t>
            </a:r>
            <a:r>
              <a:rPr lang="es-MX" b="0" i="0" dirty="0" smtClean="0">
                <a:effectLst/>
                <a:latin typeface="Arial" panose="020B0604020202020204" pitchFamily="34" charset="0"/>
              </a:rPr>
              <a:t>hospitalizado </a:t>
            </a:r>
            <a:r>
              <a:rPr lang="es-MX" b="0" i="0" dirty="0">
                <a:effectLst/>
                <a:latin typeface="Arial" panose="020B0604020202020204" pitchFamily="34" charset="0"/>
              </a:rPr>
              <a:t>o ambulatorio puede ser fácilmente contagiosa a las demás personas </a:t>
            </a:r>
            <a:r>
              <a:rPr lang="es-MX" b="0" i="0" dirty="0" smtClean="0">
                <a:effectLst/>
                <a:latin typeface="Arial" panose="020B0604020202020204" pitchFamily="34" charset="0"/>
              </a:rPr>
              <a:t>SI </a:t>
            </a:r>
            <a:r>
              <a:rPr lang="es-MX" b="0" i="0" dirty="0">
                <a:effectLst/>
                <a:latin typeface="Arial" panose="020B0604020202020204" pitchFamily="34" charset="0"/>
              </a:rPr>
              <a:t>NO SE APLICAN LAS NORMAS DE BIOSEGURIDAD BÁSICAS. </a:t>
            </a:r>
            <a:br>
              <a:rPr lang="es-MX" b="0" i="0" dirty="0">
                <a:effectLst/>
                <a:latin typeface="Arial" panose="020B0604020202020204" pitchFamily="34" charset="0"/>
              </a:rPr>
            </a:br>
            <a:r>
              <a:rPr lang="es-MX" b="0" i="0" dirty="0">
                <a:effectLst/>
                <a:latin typeface="Arial" panose="020B0604020202020204" pitchFamily="34" charset="0"/>
              </a:rPr>
              <a:t/>
            </a:r>
            <a:br>
              <a:rPr lang="es-MX" b="0" i="0" dirty="0">
                <a:effectLst/>
                <a:latin typeface="Arial" panose="020B0604020202020204" pitchFamily="34" charset="0"/>
              </a:rPr>
            </a:br>
            <a:r>
              <a:rPr lang="es-MX" b="0" i="0" dirty="0">
                <a:effectLst/>
                <a:latin typeface="Arial" panose="020B0604020202020204" pitchFamily="34" charset="0"/>
              </a:rPr>
              <a:t>Se debe realizar todos los días Limpieza y Desinfección </a:t>
            </a:r>
            <a:r>
              <a:rPr lang="es-MX" b="0" i="0" dirty="0" smtClean="0">
                <a:effectLst/>
                <a:latin typeface="Arial" panose="020B0604020202020204" pitchFamily="34" charset="0"/>
              </a:rPr>
              <a:t>Terminal: </a:t>
            </a:r>
            <a:endParaRPr lang="es-MX" dirty="0"/>
          </a:p>
        </p:txBody>
      </p:sp>
      <p:sp>
        <p:nvSpPr>
          <p:cNvPr id="7" name="CuadroTexto 6">
            <a:extLst>
              <a:ext uri="{FF2B5EF4-FFF2-40B4-BE49-F238E27FC236}">
                <a16:creationId xmlns:a16="http://schemas.microsoft.com/office/drawing/2014/main" xmlns="" id="{4CF74A91-1CE9-914C-EED4-886BD203994A}"/>
              </a:ext>
            </a:extLst>
          </p:cNvPr>
          <p:cNvSpPr txBox="1"/>
          <p:nvPr/>
        </p:nvSpPr>
        <p:spPr>
          <a:xfrm>
            <a:off x="374072" y="3769967"/>
            <a:ext cx="6005946" cy="1754326"/>
          </a:xfrm>
          <a:prstGeom prst="rect">
            <a:avLst/>
          </a:prstGeom>
          <a:noFill/>
        </p:spPr>
        <p:txBody>
          <a:bodyPr wrap="square">
            <a:spAutoFit/>
          </a:bodyPr>
          <a:lstStyle/>
          <a:p>
            <a:r>
              <a:rPr lang="es-MX" b="0" i="0" dirty="0">
                <a:effectLst/>
                <a:latin typeface="Arial" panose="020B0604020202020204" pitchFamily="34" charset="0"/>
              </a:rPr>
              <a:t>Limpieza y Desinfección Terminal: Es aquella que se realiza en un ambiente </a:t>
            </a:r>
            <a:r>
              <a:rPr lang="es-MX" b="0" i="0" dirty="0" smtClean="0">
                <a:effectLst/>
                <a:latin typeface="Arial" panose="020B0604020202020204" pitchFamily="34" charset="0"/>
              </a:rPr>
              <a:t>contaminado, cuando </a:t>
            </a:r>
            <a:r>
              <a:rPr lang="es-MX" b="0" i="0" dirty="0">
                <a:effectLst/>
                <a:latin typeface="Arial" panose="020B0604020202020204" pitchFamily="34" charset="0"/>
              </a:rPr>
              <a:t>es dado de alta un paciente o después de una intervención quirúrgica, Se </a:t>
            </a:r>
            <a:r>
              <a:rPr lang="es-MX" b="0" i="0" dirty="0" smtClean="0">
                <a:effectLst/>
                <a:latin typeface="Arial" panose="020B0604020202020204" pitchFamily="34" charset="0"/>
              </a:rPr>
              <a:t>realiza </a:t>
            </a:r>
            <a:r>
              <a:rPr lang="es-MX" b="0" i="0" dirty="0">
                <a:effectLst/>
                <a:latin typeface="Arial" panose="020B0604020202020204" pitchFamily="34" charset="0"/>
              </a:rPr>
              <a:t>la limpieza con CLORKLEEN haciendo uso de los tres tiempos y se hace la </a:t>
            </a:r>
            <a:r>
              <a:rPr lang="es-MX" b="0" i="0" dirty="0" smtClean="0">
                <a:effectLst/>
                <a:latin typeface="Arial" panose="020B0604020202020204" pitchFamily="34" charset="0"/>
              </a:rPr>
              <a:t>limpieza </a:t>
            </a:r>
            <a:r>
              <a:rPr lang="es-MX" b="0" i="0" dirty="0">
                <a:effectLst/>
                <a:latin typeface="Arial" panose="020B0604020202020204" pitchFamily="34" charset="0"/>
              </a:rPr>
              <a:t>y desinfección de la camilla y unidad del paciente</a:t>
            </a:r>
            <a:endParaRPr lang="es-MX" dirty="0"/>
          </a:p>
        </p:txBody>
      </p:sp>
      <p:pic>
        <p:nvPicPr>
          <p:cNvPr id="9" name="Imagen 8">
            <a:extLst>
              <a:ext uri="{FF2B5EF4-FFF2-40B4-BE49-F238E27FC236}">
                <a16:creationId xmlns:a16="http://schemas.microsoft.com/office/drawing/2014/main" xmlns="" id="{1C4ACEC3-50E6-0FA2-C4EC-87F00EFCB2F8}"/>
              </a:ext>
            </a:extLst>
          </p:cNvPr>
          <p:cNvPicPr>
            <a:picLocks noChangeAspect="1"/>
          </p:cNvPicPr>
          <p:nvPr/>
        </p:nvPicPr>
        <p:blipFill>
          <a:blip r:embed="rId3"/>
          <a:stretch>
            <a:fillRect/>
          </a:stretch>
        </p:blipFill>
        <p:spPr>
          <a:xfrm>
            <a:off x="7429500" y="3232942"/>
            <a:ext cx="3553691" cy="2419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61253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7036"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33845" y="166255"/>
            <a:ext cx="10848110" cy="1569660"/>
          </a:xfrm>
          <a:prstGeom prst="rect">
            <a:avLst/>
          </a:prstGeom>
        </p:spPr>
        <p:txBody>
          <a:bodyPr wrap="square">
            <a:spAutoFit/>
          </a:bodyPr>
          <a:lstStyle/>
          <a:p>
            <a:pPr algn="ctr"/>
            <a:r>
              <a:rPr lang="es-CO" sz="3200" dirty="0">
                <a:solidFill>
                  <a:srgbClr val="00B050"/>
                </a:solidFill>
                <a:latin typeface="Arial" panose="020B0604020202020204" pitchFamily="34" charset="0"/>
              </a:rPr>
              <a:t>LIMPIEZA Y DESINFECCIÓN EN DERRAMES DE FLUIDOS BIOLÓGICOS</a:t>
            </a:r>
            <a:r>
              <a:rPr lang="es-CO" sz="3200" dirty="0">
                <a:solidFill>
                  <a:srgbClr val="00B050"/>
                </a:solidFill>
              </a:rPr>
              <a:t/>
            </a:r>
            <a:br>
              <a:rPr lang="es-CO" sz="3200" dirty="0">
                <a:solidFill>
                  <a:srgbClr val="00B050"/>
                </a:solidFill>
              </a:rPr>
            </a:br>
            <a:endParaRPr lang="es-CO" sz="3200" dirty="0">
              <a:solidFill>
                <a:srgbClr val="00B050"/>
              </a:solidFill>
            </a:endParaRPr>
          </a:p>
        </p:txBody>
      </p:sp>
      <p:sp>
        <p:nvSpPr>
          <p:cNvPr id="4" name="Rectángulo 3"/>
          <p:cNvSpPr/>
          <p:nvPr/>
        </p:nvSpPr>
        <p:spPr>
          <a:xfrm>
            <a:off x="374073" y="951085"/>
            <a:ext cx="10972800" cy="4801314"/>
          </a:xfrm>
          <a:prstGeom prst="rect">
            <a:avLst/>
          </a:prstGeom>
        </p:spPr>
        <p:txBody>
          <a:bodyPr wrap="square">
            <a:spAutoFit/>
          </a:bodyPr>
          <a:lstStyle/>
          <a:p>
            <a:endParaRPr lang="es-CO" dirty="0" smtClean="0">
              <a:latin typeface="Arial" panose="020B0604020202020204" pitchFamily="34" charset="0"/>
            </a:endParaRPr>
          </a:p>
          <a:p>
            <a:r>
              <a:rPr lang="es-CO" dirty="0" smtClean="0">
                <a:latin typeface="Arial" panose="020B0604020202020204" pitchFamily="34" charset="0"/>
              </a:rPr>
              <a:t>Se </a:t>
            </a:r>
            <a:r>
              <a:rPr lang="es-CO" dirty="0">
                <a:latin typeface="Arial" panose="020B0604020202020204" pitchFamily="34" charset="0"/>
              </a:rPr>
              <a:t>denominan fluidos biológicos a todas las secreciones de origen corporal como la </a:t>
            </a:r>
            <a:r>
              <a:rPr lang="es-CO" dirty="0" smtClean="0">
                <a:latin typeface="Arial" panose="020B0604020202020204" pitchFamily="34" charset="0"/>
              </a:rPr>
              <a:t>sangre</a:t>
            </a:r>
            <a:r>
              <a:rPr lang="es-CO" dirty="0">
                <a:latin typeface="Arial" panose="020B0604020202020204" pitchFamily="34" charset="0"/>
              </a:rPr>
              <a:t>, el vómito, el pus, la orina, la materia fecal, entre otros. La Limpieza y </a:t>
            </a:r>
            <a:r>
              <a:rPr lang="es-CO" dirty="0" smtClean="0">
                <a:latin typeface="Arial" panose="020B0604020202020204" pitchFamily="34" charset="0"/>
              </a:rPr>
              <a:t>desinfección </a:t>
            </a:r>
            <a:r>
              <a:rPr lang="es-CO" dirty="0">
                <a:latin typeface="Arial" panose="020B0604020202020204" pitchFamily="34" charset="0"/>
              </a:rPr>
              <a:t>de un derrame de fluido biológico se considera prioritaria, por lo que se </a:t>
            </a:r>
            <a:r>
              <a:rPr lang="es-CO" dirty="0" smtClean="0">
                <a:latin typeface="Arial" panose="020B0604020202020204" pitchFamily="34" charset="0"/>
              </a:rPr>
              <a:t>debe </a:t>
            </a:r>
            <a:r>
              <a:rPr lang="es-CO" dirty="0">
                <a:latin typeface="Arial" panose="020B0604020202020204" pitchFamily="34" charset="0"/>
              </a:rPr>
              <a:t>realizar lo siguiente: </a:t>
            </a:r>
            <a:r>
              <a:rPr lang="es-CO" dirty="0"/>
              <a:t/>
            </a:r>
            <a:br>
              <a:rPr lang="es-CO" dirty="0"/>
            </a:br>
            <a:r>
              <a:rPr lang="es-CO" dirty="0"/>
              <a:t/>
            </a:r>
            <a:br>
              <a:rPr lang="es-CO" dirty="0"/>
            </a:br>
            <a:r>
              <a:rPr lang="es-CO" dirty="0">
                <a:latin typeface="Arial" panose="020B0604020202020204" pitchFamily="34" charset="0"/>
              </a:rPr>
              <a:t>a. Señalizar el área y restringir el paso, con una señalización de </a:t>
            </a:r>
            <a:r>
              <a:rPr lang="es-CO" dirty="0" smtClean="0">
                <a:latin typeface="Arial" panose="020B0604020202020204" pitchFamily="34" charset="0"/>
              </a:rPr>
              <a:t>prevención.</a:t>
            </a:r>
          </a:p>
          <a:p>
            <a:r>
              <a:rPr lang="es-CO" dirty="0" smtClean="0">
                <a:latin typeface="Arial" panose="020B0604020202020204" pitchFamily="34" charset="0"/>
              </a:rPr>
              <a:t>b</a:t>
            </a:r>
            <a:r>
              <a:rPr lang="es-CO" dirty="0">
                <a:latin typeface="Arial" panose="020B0604020202020204" pitchFamily="34" charset="0"/>
              </a:rPr>
              <a:t>. Utilizar los elementos de protección personal necesarios de acuerdo al </a:t>
            </a:r>
            <a:r>
              <a:rPr lang="es-CO" dirty="0" smtClean="0">
                <a:latin typeface="Arial" panose="020B0604020202020204" pitchFamily="34" charset="0"/>
              </a:rPr>
              <a:t>volumen </a:t>
            </a:r>
            <a:r>
              <a:rPr lang="es-CO" dirty="0">
                <a:latin typeface="Arial" panose="020B0604020202020204" pitchFamily="34" charset="0"/>
              </a:rPr>
              <a:t>del derrame. </a:t>
            </a:r>
            <a:endParaRPr lang="es-CO" dirty="0" smtClean="0">
              <a:latin typeface="Arial" panose="020B0604020202020204" pitchFamily="34" charset="0"/>
            </a:endParaRPr>
          </a:p>
          <a:p>
            <a:r>
              <a:rPr lang="es-CO" dirty="0" smtClean="0">
                <a:latin typeface="Arial" panose="020B0604020202020204" pitchFamily="34" charset="0"/>
              </a:rPr>
              <a:t>c</a:t>
            </a:r>
            <a:r>
              <a:rPr lang="es-CO" dirty="0">
                <a:latin typeface="Arial" panose="020B0604020202020204" pitchFamily="34" charset="0"/>
              </a:rPr>
              <a:t>. Aplicar la dilución de peróxido al 20 o 30% sobre la superficie del derrame </a:t>
            </a:r>
            <a:r>
              <a:rPr lang="es-CO" dirty="0" smtClean="0">
                <a:latin typeface="Arial" panose="020B0604020202020204" pitchFamily="34" charset="0"/>
              </a:rPr>
              <a:t>cubriéndolo </a:t>
            </a:r>
            <a:r>
              <a:rPr lang="es-CO" dirty="0">
                <a:latin typeface="Arial" panose="020B0604020202020204" pitchFamily="34" charset="0"/>
              </a:rPr>
              <a:t>en su área total, deje actuar por 20 minutos. </a:t>
            </a:r>
            <a:endParaRPr lang="es-CO" dirty="0" smtClean="0">
              <a:latin typeface="Arial" panose="020B0604020202020204" pitchFamily="34" charset="0"/>
            </a:endParaRPr>
          </a:p>
          <a:p>
            <a:r>
              <a:rPr lang="es-CO" dirty="0" smtClean="0">
                <a:latin typeface="Arial" panose="020B0604020202020204" pitchFamily="34" charset="0"/>
              </a:rPr>
              <a:t>d</a:t>
            </a:r>
            <a:r>
              <a:rPr lang="es-CO" dirty="0">
                <a:latin typeface="Arial" panose="020B0604020202020204" pitchFamily="34" charset="0"/>
              </a:rPr>
              <a:t>. Cubra el derrame con un paño absorbente o con toallas de papel u otro </a:t>
            </a:r>
            <a:r>
              <a:rPr lang="es-CO" dirty="0" smtClean="0">
                <a:latin typeface="Arial" panose="020B0604020202020204" pitchFamily="34" charset="0"/>
              </a:rPr>
              <a:t>material</a:t>
            </a:r>
            <a:r>
              <a:rPr lang="es-CO" dirty="0">
                <a:latin typeface="Arial" panose="020B0604020202020204" pitchFamily="34" charset="0"/>
              </a:rPr>
              <a:t>, el cual será dispuesto luego de su utilización como residuo peligroso </a:t>
            </a:r>
            <a:r>
              <a:rPr lang="es-CO" dirty="0" smtClean="0">
                <a:latin typeface="Arial" panose="020B0604020202020204" pitchFamily="34" charset="0"/>
              </a:rPr>
              <a:t>(</a:t>
            </a:r>
            <a:r>
              <a:rPr lang="es-CO" dirty="0">
                <a:latin typeface="Arial" panose="020B0604020202020204" pitchFamily="34" charset="0"/>
              </a:rPr>
              <a:t>bolsa roja). </a:t>
            </a:r>
            <a:endParaRPr lang="es-CO" dirty="0" smtClean="0">
              <a:latin typeface="Arial" panose="020B0604020202020204" pitchFamily="34" charset="0"/>
            </a:endParaRPr>
          </a:p>
          <a:p>
            <a:r>
              <a:rPr lang="es-CO" dirty="0" smtClean="0">
                <a:latin typeface="Arial" panose="020B0604020202020204" pitchFamily="34" charset="0"/>
              </a:rPr>
              <a:t>e</a:t>
            </a:r>
            <a:r>
              <a:rPr lang="es-CO" dirty="0">
                <a:latin typeface="Arial" panose="020B0604020202020204" pitchFamily="34" charset="0"/>
              </a:rPr>
              <a:t>. Aplicar </a:t>
            </a:r>
            <a:r>
              <a:rPr lang="es-CO" dirty="0" smtClean="0">
                <a:latin typeface="Arial" panose="020B0604020202020204" pitchFamily="34" charset="0"/>
              </a:rPr>
              <a:t>KLORKLEEN sobre </a:t>
            </a:r>
            <a:r>
              <a:rPr lang="es-CO" dirty="0">
                <a:latin typeface="Arial" panose="020B0604020202020204" pitchFamily="34" charset="0"/>
              </a:rPr>
              <a:t>la superficie del derrame que fue retirado comenzando por </a:t>
            </a:r>
            <a:r>
              <a:rPr lang="es-CO" dirty="0" smtClean="0">
                <a:latin typeface="Arial" panose="020B0604020202020204" pitchFamily="34" charset="0"/>
              </a:rPr>
              <a:t>el </a:t>
            </a:r>
            <a:r>
              <a:rPr lang="es-CO" dirty="0">
                <a:latin typeface="Arial" panose="020B0604020202020204" pitchFamily="34" charset="0"/>
              </a:rPr>
              <a:t>margen exterior de la zona afectada por el derrame y avanzando de forma </a:t>
            </a:r>
            <a:r>
              <a:rPr lang="es-CO" dirty="0" smtClean="0">
                <a:latin typeface="Arial" panose="020B0604020202020204" pitchFamily="34" charset="0"/>
              </a:rPr>
              <a:t>concéntrica </a:t>
            </a:r>
            <a:r>
              <a:rPr lang="es-CO" dirty="0">
                <a:latin typeface="Arial" panose="020B0604020202020204" pitchFamily="34" charset="0"/>
              </a:rPr>
              <a:t>hacia el centro. Limpie y desinfecte la zona afectada por el </a:t>
            </a:r>
            <a:r>
              <a:rPr lang="es-CO" dirty="0" smtClean="0">
                <a:latin typeface="Arial" panose="020B0604020202020204" pitchFamily="34" charset="0"/>
              </a:rPr>
              <a:t>derrame </a:t>
            </a:r>
            <a:r>
              <a:rPr lang="es-CO" dirty="0">
                <a:latin typeface="Arial" panose="020B0604020202020204" pitchFamily="34" charset="0"/>
              </a:rPr>
              <a:t>las veces necesarias hasta que el área este visiblemente limpia. </a:t>
            </a:r>
            <a:r>
              <a:rPr lang="es-CO" dirty="0" smtClean="0">
                <a:latin typeface="Arial" panose="020B0604020202020204" pitchFamily="34" charset="0"/>
              </a:rPr>
              <a:t>Dejar </a:t>
            </a:r>
            <a:r>
              <a:rPr lang="es-CO" dirty="0">
                <a:latin typeface="Arial" panose="020B0604020202020204" pitchFamily="34" charset="0"/>
              </a:rPr>
              <a:t>secar y no </a:t>
            </a:r>
            <a:r>
              <a:rPr lang="es-CO" dirty="0" smtClean="0">
                <a:latin typeface="Arial" panose="020B0604020202020204" pitchFamily="34" charset="0"/>
              </a:rPr>
              <a:t>retirar. </a:t>
            </a:r>
          </a:p>
          <a:p>
            <a:r>
              <a:rPr lang="es-CO" dirty="0" smtClean="0">
                <a:latin typeface="Arial" panose="020B0604020202020204" pitchFamily="34" charset="0"/>
              </a:rPr>
              <a:t>f. </a:t>
            </a:r>
            <a:r>
              <a:rPr lang="es-CO" dirty="0">
                <a:latin typeface="Arial" panose="020B0604020202020204" pitchFamily="34" charset="0"/>
              </a:rPr>
              <a:t>Los elementos de aseo utilizados (traperos, escobas, recogedor, entre otros</a:t>
            </a:r>
            <a:r>
              <a:rPr lang="es-CO" dirty="0" smtClean="0">
                <a:latin typeface="Arial" panose="020B0604020202020204" pitchFamily="34" charset="0"/>
              </a:rPr>
              <a:t>)</a:t>
            </a:r>
          </a:p>
          <a:p>
            <a:endParaRPr lang="es-CO" dirty="0"/>
          </a:p>
        </p:txBody>
      </p:sp>
    </p:spTree>
    <p:extLst>
      <p:ext uri="{BB962C8B-B14F-4D97-AF65-F5344CB8AC3E}">
        <p14:creationId xmlns:p14="http://schemas.microsoft.com/office/powerpoint/2010/main" val="1624089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74"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33845" y="166255"/>
            <a:ext cx="10848110" cy="1569660"/>
          </a:xfrm>
          <a:prstGeom prst="rect">
            <a:avLst/>
          </a:prstGeom>
        </p:spPr>
        <p:txBody>
          <a:bodyPr wrap="square">
            <a:spAutoFit/>
          </a:bodyPr>
          <a:lstStyle/>
          <a:p>
            <a:pPr algn="ctr"/>
            <a:r>
              <a:rPr lang="es-CO" sz="3200" dirty="0">
                <a:solidFill>
                  <a:srgbClr val="00B050"/>
                </a:solidFill>
                <a:latin typeface="Arial" panose="020B0604020202020204" pitchFamily="34" charset="0"/>
              </a:rPr>
              <a:t>LIMPIEZA Y DESINFECCIÓN EN DERRAMES DE FLUIDOS BIOLÓGICOS</a:t>
            </a:r>
            <a:r>
              <a:rPr lang="es-CO" sz="3200" dirty="0">
                <a:solidFill>
                  <a:srgbClr val="00B050"/>
                </a:solidFill>
              </a:rPr>
              <a:t/>
            </a:r>
            <a:br>
              <a:rPr lang="es-CO" sz="3200" dirty="0">
                <a:solidFill>
                  <a:srgbClr val="00B050"/>
                </a:solidFill>
              </a:rPr>
            </a:br>
            <a:endParaRPr lang="es-CO" sz="3200" dirty="0">
              <a:solidFill>
                <a:srgbClr val="00B050"/>
              </a:solidFill>
            </a:endParaRPr>
          </a:p>
        </p:txBody>
      </p:sp>
      <p:sp>
        <p:nvSpPr>
          <p:cNvPr id="4" name="Rectángulo 3"/>
          <p:cNvSpPr/>
          <p:nvPr/>
        </p:nvSpPr>
        <p:spPr>
          <a:xfrm>
            <a:off x="374073" y="951085"/>
            <a:ext cx="10972800" cy="646331"/>
          </a:xfrm>
          <a:prstGeom prst="rect">
            <a:avLst/>
          </a:prstGeom>
        </p:spPr>
        <p:txBody>
          <a:bodyPr wrap="square">
            <a:spAutoFit/>
          </a:bodyPr>
          <a:lstStyle/>
          <a:p>
            <a:endParaRPr lang="es-CO" dirty="0" smtClean="0">
              <a:latin typeface="Arial" panose="020B0604020202020204" pitchFamily="34" charset="0"/>
            </a:endParaRPr>
          </a:p>
          <a:p>
            <a:endParaRPr lang="es-CO" dirty="0"/>
          </a:p>
        </p:txBody>
      </p:sp>
      <p:sp>
        <p:nvSpPr>
          <p:cNvPr id="6" name="Rectángulo 5"/>
          <p:cNvSpPr/>
          <p:nvPr/>
        </p:nvSpPr>
        <p:spPr>
          <a:xfrm>
            <a:off x="1271155" y="1568947"/>
            <a:ext cx="7176654" cy="3416320"/>
          </a:xfrm>
          <a:prstGeom prst="rect">
            <a:avLst/>
          </a:prstGeom>
        </p:spPr>
        <p:txBody>
          <a:bodyPr wrap="square">
            <a:spAutoFit/>
          </a:bodyPr>
          <a:lstStyle/>
          <a:p>
            <a:r>
              <a:rPr lang="es-CO" dirty="0">
                <a:latin typeface="Arial" panose="020B0604020202020204" pitchFamily="34" charset="0"/>
              </a:rPr>
              <a:t>KIT DE DERRAMES DE FLUIDOS BIOLÓGICOS </a:t>
            </a:r>
            <a:r>
              <a:rPr lang="es-CO" dirty="0"/>
              <a:t/>
            </a:r>
            <a:br>
              <a:rPr lang="es-CO" dirty="0"/>
            </a:br>
            <a:r>
              <a:rPr lang="es-CO" dirty="0"/>
              <a:t/>
            </a:r>
            <a:br>
              <a:rPr lang="es-CO" dirty="0"/>
            </a:br>
            <a:r>
              <a:rPr lang="es-CO" dirty="0">
                <a:latin typeface="Arial" panose="020B0604020202020204" pitchFamily="34" charset="0"/>
              </a:rPr>
              <a:t>- Recipiente plástico para almacenamiento del kit</a:t>
            </a:r>
            <a:r>
              <a:rPr lang="es-CO" dirty="0" smtClean="0">
                <a:latin typeface="Arial" panose="020B0604020202020204" pitchFamily="34" charset="0"/>
              </a:rPr>
              <a:t>. </a:t>
            </a:r>
          </a:p>
          <a:p>
            <a:r>
              <a:rPr lang="es-CO" dirty="0" smtClean="0">
                <a:latin typeface="Arial" panose="020B0604020202020204" pitchFamily="34" charset="0"/>
              </a:rPr>
              <a:t>- Tapabocas </a:t>
            </a:r>
            <a:r>
              <a:rPr lang="es-CO" dirty="0">
                <a:latin typeface="Arial" panose="020B0604020202020204" pitchFamily="34" charset="0"/>
              </a:rPr>
              <a:t>y </a:t>
            </a:r>
            <a:r>
              <a:rPr lang="es-CO" dirty="0" err="1" smtClean="0">
                <a:latin typeface="Arial" panose="020B0604020202020204" pitchFamily="34" charset="0"/>
              </a:rPr>
              <a:t>Monogafas</a:t>
            </a:r>
            <a:r>
              <a:rPr lang="es-CO" dirty="0" smtClean="0">
                <a:latin typeface="Arial" panose="020B0604020202020204" pitchFamily="34" charset="0"/>
              </a:rPr>
              <a:t> </a:t>
            </a:r>
          </a:p>
          <a:p>
            <a:r>
              <a:rPr lang="es-CO" dirty="0" smtClean="0">
                <a:latin typeface="Arial" panose="020B0604020202020204" pitchFamily="34" charset="0"/>
              </a:rPr>
              <a:t>- Guantes </a:t>
            </a:r>
            <a:r>
              <a:rPr lang="es-CO" dirty="0">
                <a:latin typeface="Arial" panose="020B0604020202020204" pitchFamily="34" charset="0"/>
              </a:rPr>
              <a:t>de caucho talla 9, calibre 35 color rojo. </a:t>
            </a:r>
            <a:endParaRPr lang="es-CO" dirty="0" smtClean="0">
              <a:latin typeface="Arial" panose="020B0604020202020204" pitchFamily="34" charset="0"/>
            </a:endParaRPr>
          </a:p>
          <a:p>
            <a:r>
              <a:rPr lang="es-CO" dirty="0" smtClean="0">
                <a:latin typeface="Arial" panose="020B0604020202020204" pitchFamily="34" charset="0"/>
              </a:rPr>
              <a:t>- Bolsa </a:t>
            </a:r>
            <a:r>
              <a:rPr lang="es-CO" dirty="0">
                <a:latin typeface="Arial" panose="020B0604020202020204" pitchFamily="34" charset="0"/>
              </a:rPr>
              <a:t>roja marcada con riesgo biológico. </a:t>
            </a:r>
            <a:endParaRPr lang="es-CO" dirty="0" smtClean="0">
              <a:latin typeface="Arial" panose="020B0604020202020204" pitchFamily="34" charset="0"/>
            </a:endParaRPr>
          </a:p>
          <a:p>
            <a:r>
              <a:rPr lang="es-CO" dirty="0" smtClean="0">
                <a:latin typeface="Arial" panose="020B0604020202020204" pitchFamily="34" charset="0"/>
              </a:rPr>
              <a:t>- Paño </a:t>
            </a:r>
            <a:r>
              <a:rPr lang="es-CO" dirty="0">
                <a:latin typeface="Arial" panose="020B0604020202020204" pitchFamily="34" charset="0"/>
              </a:rPr>
              <a:t>absorbente o toallas de papel</a:t>
            </a:r>
            <a:r>
              <a:rPr lang="es-CO" dirty="0" smtClean="0">
                <a:latin typeface="Arial" panose="020B0604020202020204" pitchFamily="34" charset="0"/>
              </a:rPr>
              <a:t>.</a:t>
            </a:r>
          </a:p>
          <a:p>
            <a:r>
              <a:rPr lang="es-CO" dirty="0" smtClean="0">
                <a:latin typeface="Arial" panose="020B0604020202020204" pitchFamily="34" charset="0"/>
              </a:rPr>
              <a:t>-  </a:t>
            </a:r>
            <a:r>
              <a:rPr lang="es-CO" dirty="0">
                <a:latin typeface="Arial" panose="020B0604020202020204" pitchFamily="34" charset="0"/>
              </a:rPr>
              <a:t>Recogedor y escoba. </a:t>
            </a:r>
            <a:endParaRPr lang="es-CO" dirty="0" smtClean="0">
              <a:latin typeface="Arial" panose="020B0604020202020204" pitchFamily="34" charset="0"/>
            </a:endParaRPr>
          </a:p>
          <a:p>
            <a:r>
              <a:rPr lang="es-CO" dirty="0" smtClean="0">
                <a:latin typeface="Arial" panose="020B0604020202020204" pitchFamily="34" charset="0"/>
              </a:rPr>
              <a:t>- Detergente </a:t>
            </a:r>
            <a:r>
              <a:rPr lang="es-CO" dirty="0">
                <a:latin typeface="Arial" panose="020B0604020202020204" pitchFamily="34" charset="0"/>
              </a:rPr>
              <a:t>y desinfectante </a:t>
            </a:r>
            <a:r>
              <a:rPr lang="es-CO" dirty="0" err="1">
                <a:latin typeface="Arial" panose="020B0604020202020204" pitchFamily="34" charset="0"/>
              </a:rPr>
              <a:t>inactivador</a:t>
            </a:r>
            <a:r>
              <a:rPr lang="es-CO" dirty="0">
                <a:latin typeface="Arial" panose="020B0604020202020204" pitchFamily="34" charset="0"/>
              </a:rPr>
              <a:t>. </a:t>
            </a:r>
            <a:endParaRPr lang="es-CO" dirty="0" smtClean="0">
              <a:latin typeface="Arial" panose="020B0604020202020204" pitchFamily="34" charset="0"/>
            </a:endParaRPr>
          </a:p>
          <a:p>
            <a:r>
              <a:rPr lang="es-CO" dirty="0" smtClean="0">
                <a:latin typeface="Arial" panose="020B0604020202020204" pitchFamily="34" charset="0"/>
              </a:rPr>
              <a:t>- Protocolo </a:t>
            </a:r>
            <a:r>
              <a:rPr lang="es-CO" dirty="0">
                <a:latin typeface="Arial" panose="020B0604020202020204" pitchFamily="34" charset="0"/>
              </a:rPr>
              <a:t>de inactivación de derrames. </a:t>
            </a:r>
            <a:endParaRPr lang="es-CO" dirty="0"/>
          </a:p>
          <a:p>
            <a:r>
              <a:rPr lang="es-CO" dirty="0">
                <a:latin typeface="Arial" panose="020B0604020202020204" pitchFamily="34" charset="0"/>
              </a:rPr>
              <a:t/>
            </a:r>
            <a:br>
              <a:rPr lang="es-CO" dirty="0">
                <a:latin typeface="Arial" panose="020B0604020202020204" pitchFamily="34" charset="0"/>
              </a:rPr>
            </a:br>
            <a:endParaRPr lang="es-CO" dirty="0"/>
          </a:p>
        </p:txBody>
      </p:sp>
    </p:spTree>
    <p:extLst>
      <p:ext uri="{BB962C8B-B14F-4D97-AF65-F5344CB8AC3E}">
        <p14:creationId xmlns:p14="http://schemas.microsoft.com/office/powerpoint/2010/main" val="2193379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964" y="93518"/>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33845" y="166255"/>
            <a:ext cx="10848110" cy="1077218"/>
          </a:xfrm>
          <a:prstGeom prst="rect">
            <a:avLst/>
          </a:prstGeom>
        </p:spPr>
        <p:txBody>
          <a:bodyPr wrap="square">
            <a:spAutoFit/>
          </a:bodyPr>
          <a:lstStyle/>
          <a:p>
            <a:pPr algn="ctr"/>
            <a:r>
              <a:rPr lang="es-CO" sz="3200" dirty="0">
                <a:solidFill>
                  <a:srgbClr val="00B050"/>
                </a:solidFill>
              </a:rPr>
              <a:t/>
            </a:r>
            <a:br>
              <a:rPr lang="es-CO" sz="3200" dirty="0">
                <a:solidFill>
                  <a:srgbClr val="00B050"/>
                </a:solidFill>
              </a:rPr>
            </a:br>
            <a:endParaRPr lang="es-CO" sz="3200" dirty="0">
              <a:solidFill>
                <a:srgbClr val="00B050"/>
              </a:solidFill>
            </a:endParaRPr>
          </a:p>
        </p:txBody>
      </p:sp>
      <p:sp>
        <p:nvSpPr>
          <p:cNvPr id="4" name="Rectángulo 3"/>
          <p:cNvSpPr/>
          <p:nvPr/>
        </p:nvSpPr>
        <p:spPr>
          <a:xfrm>
            <a:off x="374073" y="951085"/>
            <a:ext cx="10972800" cy="646331"/>
          </a:xfrm>
          <a:prstGeom prst="rect">
            <a:avLst/>
          </a:prstGeom>
        </p:spPr>
        <p:txBody>
          <a:bodyPr wrap="square">
            <a:spAutoFit/>
          </a:bodyPr>
          <a:lstStyle/>
          <a:p>
            <a:endParaRPr lang="es-CO" dirty="0" smtClean="0">
              <a:latin typeface="Arial" panose="020B0604020202020204" pitchFamily="34" charset="0"/>
            </a:endParaRPr>
          </a:p>
          <a:p>
            <a:endParaRPr lang="es-CO" dirty="0"/>
          </a:p>
        </p:txBody>
      </p:sp>
      <p:sp>
        <p:nvSpPr>
          <p:cNvPr id="6" name="Rectángulo 5"/>
          <p:cNvSpPr/>
          <p:nvPr/>
        </p:nvSpPr>
        <p:spPr>
          <a:xfrm>
            <a:off x="1271155" y="1568947"/>
            <a:ext cx="7176654" cy="369332"/>
          </a:xfrm>
          <a:prstGeom prst="rect">
            <a:avLst/>
          </a:prstGeom>
        </p:spPr>
        <p:txBody>
          <a:bodyPr wrap="square">
            <a:spAutoFit/>
          </a:bodyPr>
          <a:lstStyle/>
          <a:p>
            <a:endParaRPr lang="es-CO" dirty="0"/>
          </a:p>
        </p:txBody>
      </p:sp>
      <p:sp>
        <p:nvSpPr>
          <p:cNvPr id="8" name="Rectángulo 7"/>
          <p:cNvSpPr/>
          <p:nvPr/>
        </p:nvSpPr>
        <p:spPr>
          <a:xfrm>
            <a:off x="374071" y="529937"/>
            <a:ext cx="11107884" cy="584775"/>
          </a:xfrm>
          <a:prstGeom prst="rect">
            <a:avLst/>
          </a:prstGeom>
        </p:spPr>
        <p:txBody>
          <a:bodyPr wrap="square">
            <a:spAutoFit/>
          </a:bodyPr>
          <a:lstStyle/>
          <a:p>
            <a:r>
              <a:rPr lang="es-CO" sz="3200" dirty="0">
                <a:solidFill>
                  <a:srgbClr val="00B050"/>
                </a:solidFill>
                <a:latin typeface="Arial" panose="020B0604020202020204" pitchFamily="34" charset="0"/>
              </a:rPr>
              <a:t>DERRAME DE RESIDUOS PELIGROSOS/ MERCURIALES</a:t>
            </a:r>
            <a:endParaRPr lang="es-CO" sz="3200" dirty="0">
              <a:solidFill>
                <a:srgbClr val="00B050"/>
              </a:solidFill>
            </a:endParaRPr>
          </a:p>
        </p:txBody>
      </p:sp>
      <p:sp>
        <p:nvSpPr>
          <p:cNvPr id="9" name="Rectángulo 8"/>
          <p:cNvSpPr/>
          <p:nvPr/>
        </p:nvSpPr>
        <p:spPr>
          <a:xfrm>
            <a:off x="155864" y="1316210"/>
            <a:ext cx="11523517" cy="4524315"/>
          </a:xfrm>
          <a:prstGeom prst="rect">
            <a:avLst/>
          </a:prstGeom>
        </p:spPr>
        <p:txBody>
          <a:bodyPr wrap="square">
            <a:spAutoFit/>
          </a:bodyPr>
          <a:lstStyle/>
          <a:p>
            <a:r>
              <a:rPr lang="es-CO" dirty="0">
                <a:latin typeface="Arial" panose="020B0604020202020204" pitchFamily="34" charset="0"/>
              </a:rPr>
              <a:t>En caso de Derrame de mercurio: El mercurio cuando se derrama forma pequeñas </a:t>
            </a:r>
            <a:r>
              <a:rPr lang="es-CO" dirty="0" smtClean="0">
                <a:latin typeface="Arial" panose="020B0604020202020204" pitchFamily="34" charset="0"/>
              </a:rPr>
              <a:t>gotas </a:t>
            </a:r>
            <a:r>
              <a:rPr lang="es-CO" dirty="0">
                <a:latin typeface="Arial" panose="020B0604020202020204" pitchFamily="34" charset="0"/>
              </a:rPr>
              <a:t>que pueden acumularse en todos los espacios y emiten vapores que no tienen </a:t>
            </a:r>
            <a:r>
              <a:rPr lang="es-CO" dirty="0" smtClean="0">
                <a:latin typeface="Arial" panose="020B0604020202020204" pitchFamily="34" charset="0"/>
              </a:rPr>
              <a:t>olor</a:t>
            </a:r>
            <a:r>
              <a:rPr lang="es-CO" dirty="0">
                <a:latin typeface="Arial" panose="020B0604020202020204" pitchFamily="34" charset="0"/>
              </a:rPr>
              <a:t>, ni color pero son PELIGROSOS, siga las siguientes instrucciones: </a:t>
            </a:r>
            <a:r>
              <a:rPr lang="es-CO" dirty="0"/>
              <a:t/>
            </a:r>
            <a:br>
              <a:rPr lang="es-CO" dirty="0"/>
            </a:br>
            <a:r>
              <a:rPr lang="es-CO" dirty="0"/>
              <a:t/>
            </a:r>
            <a:br>
              <a:rPr lang="es-CO" dirty="0"/>
            </a:br>
            <a:r>
              <a:rPr lang="es-CO" dirty="0">
                <a:latin typeface="Arial" panose="020B0604020202020204" pitchFamily="34" charset="0"/>
              </a:rPr>
              <a:t>a. Solicite a todas las personas del área de no pasar por el sitio de </a:t>
            </a:r>
            <a:r>
              <a:rPr lang="es-CO" dirty="0" smtClean="0">
                <a:latin typeface="Arial" panose="020B0604020202020204" pitchFamily="34" charset="0"/>
              </a:rPr>
              <a:t>derrame.</a:t>
            </a:r>
          </a:p>
          <a:p>
            <a:r>
              <a:rPr lang="es-CO" dirty="0" smtClean="0">
                <a:latin typeface="Arial" panose="020B0604020202020204" pitchFamily="34" charset="0"/>
              </a:rPr>
              <a:t>b</a:t>
            </a:r>
            <a:r>
              <a:rPr lang="es-CO" dirty="0">
                <a:latin typeface="Arial" panose="020B0604020202020204" pitchFamily="34" charset="0"/>
              </a:rPr>
              <a:t>. Lleve el KIT de manejo de mercuriales hasta el sitio del derrame. </a:t>
            </a:r>
            <a:endParaRPr lang="es-CO" dirty="0" smtClean="0">
              <a:latin typeface="Arial" panose="020B0604020202020204" pitchFamily="34" charset="0"/>
            </a:endParaRPr>
          </a:p>
          <a:p>
            <a:r>
              <a:rPr lang="es-CO" dirty="0" smtClean="0">
                <a:latin typeface="Arial" panose="020B0604020202020204" pitchFamily="34" charset="0"/>
              </a:rPr>
              <a:t>c</a:t>
            </a:r>
            <a:r>
              <a:rPr lang="es-CO" dirty="0">
                <a:latin typeface="Arial" panose="020B0604020202020204" pitchFamily="34" charset="0"/>
              </a:rPr>
              <a:t>. Utilizar elementos de protección personal. </a:t>
            </a:r>
            <a:endParaRPr lang="es-CO" dirty="0" smtClean="0">
              <a:latin typeface="Arial" panose="020B0604020202020204" pitchFamily="34" charset="0"/>
            </a:endParaRPr>
          </a:p>
          <a:p>
            <a:r>
              <a:rPr lang="es-CO" dirty="0" smtClean="0">
                <a:latin typeface="Arial" panose="020B0604020202020204" pitchFamily="34" charset="0"/>
              </a:rPr>
              <a:t>d</a:t>
            </a:r>
            <a:r>
              <a:rPr lang="es-CO" dirty="0">
                <a:latin typeface="Arial" panose="020B0604020202020204" pitchFamily="34" charset="0"/>
              </a:rPr>
              <a:t>. Abrir el frasco y la bolsa reservados para este tipo de derrames y colocarlos </a:t>
            </a:r>
            <a:r>
              <a:rPr lang="es-CO" dirty="0" smtClean="0">
                <a:latin typeface="Arial" panose="020B0604020202020204" pitchFamily="34" charset="0"/>
              </a:rPr>
              <a:t>en </a:t>
            </a:r>
            <a:r>
              <a:rPr lang="es-CO" dirty="0">
                <a:latin typeface="Arial" panose="020B0604020202020204" pitchFamily="34" charset="0"/>
              </a:rPr>
              <a:t>un lugar cercano y seguro</a:t>
            </a:r>
            <a:r>
              <a:rPr lang="es-CO" dirty="0" smtClean="0">
                <a:latin typeface="Arial" panose="020B0604020202020204" pitchFamily="34" charset="0"/>
              </a:rPr>
              <a:t>. </a:t>
            </a:r>
          </a:p>
          <a:p>
            <a:r>
              <a:rPr lang="es-CO" dirty="0" smtClean="0">
                <a:latin typeface="Arial" panose="020B0604020202020204" pitchFamily="34" charset="0"/>
              </a:rPr>
              <a:t>e</a:t>
            </a:r>
            <a:r>
              <a:rPr lang="es-CO" dirty="0">
                <a:latin typeface="Arial" panose="020B0604020202020204" pitchFamily="34" charset="0"/>
              </a:rPr>
              <a:t>. Etiquete las bolsas rojas como residuos químicos peligrosos. </a:t>
            </a:r>
            <a:endParaRPr lang="es-CO" dirty="0" smtClean="0">
              <a:latin typeface="Arial" panose="020B0604020202020204" pitchFamily="34" charset="0"/>
            </a:endParaRPr>
          </a:p>
          <a:p>
            <a:r>
              <a:rPr lang="es-CO" dirty="0" smtClean="0">
                <a:latin typeface="Arial" panose="020B0604020202020204" pitchFamily="34" charset="0"/>
              </a:rPr>
              <a:t>f</a:t>
            </a:r>
            <a:r>
              <a:rPr lang="es-CO" dirty="0">
                <a:latin typeface="Arial" panose="020B0604020202020204" pitchFamily="34" charset="0"/>
              </a:rPr>
              <a:t>. Si hay restos de vidrio o cortantes, recójalos con cuidado colóquelos sobre </a:t>
            </a:r>
            <a:r>
              <a:rPr lang="es-CO" dirty="0" smtClean="0">
                <a:latin typeface="Arial" panose="020B0604020202020204" pitchFamily="34" charset="0"/>
              </a:rPr>
              <a:t>una </a:t>
            </a:r>
            <a:r>
              <a:rPr lang="es-CO" dirty="0">
                <a:latin typeface="Arial" panose="020B0604020202020204" pitchFamily="34" charset="0"/>
              </a:rPr>
              <a:t>toalla de papel desechable, envuélvalo con mucho cuidado e </a:t>
            </a:r>
            <a:r>
              <a:rPr lang="es-CO" dirty="0" smtClean="0">
                <a:latin typeface="Arial" panose="020B0604020202020204" pitchFamily="34" charset="0"/>
              </a:rPr>
              <a:t>introdúzcalos </a:t>
            </a:r>
            <a:r>
              <a:rPr lang="es-CO" dirty="0">
                <a:latin typeface="Arial" panose="020B0604020202020204" pitchFamily="34" charset="0"/>
              </a:rPr>
              <a:t>en un guardián de </a:t>
            </a:r>
            <a:r>
              <a:rPr lang="es-CO" dirty="0" err="1">
                <a:latin typeface="Arial" panose="020B0604020202020204" pitchFamily="34" charset="0"/>
              </a:rPr>
              <a:t>cortopunzantes</a:t>
            </a:r>
            <a:r>
              <a:rPr lang="es-CO" dirty="0">
                <a:latin typeface="Arial" panose="020B0604020202020204" pitchFamily="34" charset="0"/>
              </a:rPr>
              <a:t>, selle de inmediato el </a:t>
            </a:r>
            <a:r>
              <a:rPr lang="es-CO" dirty="0"/>
              <a:t/>
            </a:r>
            <a:br>
              <a:rPr lang="es-CO" dirty="0"/>
            </a:br>
            <a:r>
              <a:rPr lang="es-CO" dirty="0">
                <a:latin typeface="Arial" panose="020B0604020202020204" pitchFamily="34" charset="0"/>
              </a:rPr>
              <a:t>guardián y deséchelo en bolsa roja y rotúlela como “</a:t>
            </a:r>
            <a:r>
              <a:rPr lang="es-CO" dirty="0" err="1">
                <a:latin typeface="Arial" panose="020B0604020202020204" pitchFamily="34" charset="0"/>
              </a:rPr>
              <a:t>cortopunzante</a:t>
            </a:r>
            <a:r>
              <a:rPr lang="es-CO" dirty="0">
                <a:latin typeface="Arial" panose="020B0604020202020204" pitchFamily="34" charset="0"/>
              </a:rPr>
              <a:t>” </a:t>
            </a:r>
            <a:r>
              <a:rPr lang="es-CO" dirty="0"/>
              <a:t/>
            </a:r>
            <a:br>
              <a:rPr lang="es-CO" dirty="0"/>
            </a:br>
            <a:r>
              <a:rPr lang="es-CO" dirty="0" smtClean="0">
                <a:latin typeface="Arial" panose="020B0604020202020204" pitchFamily="34" charset="0"/>
              </a:rPr>
              <a:t>g</a:t>
            </a:r>
            <a:r>
              <a:rPr lang="es-CO" dirty="0">
                <a:latin typeface="Arial" panose="020B0604020202020204" pitchFamily="34" charset="0"/>
              </a:rPr>
              <a:t>. Corte un trozo de tela o cinta adhesiva</a:t>
            </a:r>
            <a:r>
              <a:rPr lang="es-CO" dirty="0" smtClean="0">
                <a:latin typeface="Arial" panose="020B0604020202020204" pitchFamily="34" charset="0"/>
              </a:rPr>
              <a:t>. </a:t>
            </a:r>
          </a:p>
          <a:p>
            <a:r>
              <a:rPr lang="es-CO" dirty="0" smtClean="0">
                <a:latin typeface="Arial" panose="020B0604020202020204" pitchFamily="34" charset="0"/>
              </a:rPr>
              <a:t>h</a:t>
            </a:r>
            <a:r>
              <a:rPr lang="es-CO" dirty="0">
                <a:latin typeface="Arial" panose="020B0604020202020204" pitchFamily="34" charset="0"/>
              </a:rPr>
              <a:t>. Proceda con una lámina de plástico flexible o una tira de cartón, una jeringa o </a:t>
            </a:r>
            <a:r>
              <a:rPr lang="es-CO" dirty="0" smtClean="0">
                <a:latin typeface="Arial" panose="020B0604020202020204" pitchFamily="34" charset="0"/>
              </a:rPr>
              <a:t>gotero </a:t>
            </a:r>
            <a:r>
              <a:rPr lang="es-CO" dirty="0">
                <a:latin typeface="Arial" panose="020B0604020202020204" pitchFamily="34" charset="0"/>
              </a:rPr>
              <a:t>a recoger las bolitas de mercurio, haciendo movimientos lentos para </a:t>
            </a:r>
            <a:r>
              <a:rPr lang="es-CO" dirty="0" smtClean="0">
                <a:latin typeface="Arial" panose="020B0604020202020204" pitchFamily="34" charset="0"/>
              </a:rPr>
              <a:t>evitar </a:t>
            </a:r>
            <a:r>
              <a:rPr lang="es-CO" dirty="0">
                <a:latin typeface="Arial" panose="020B0604020202020204" pitchFamily="34" charset="0"/>
              </a:rPr>
              <a:t>que el mercurio se vuelvan a esparcir. </a:t>
            </a:r>
            <a:endParaRPr lang="es-CO" dirty="0"/>
          </a:p>
          <a:p>
            <a:endParaRPr lang="es-CO" dirty="0"/>
          </a:p>
        </p:txBody>
      </p:sp>
    </p:spTree>
    <p:extLst>
      <p:ext uri="{BB962C8B-B14F-4D97-AF65-F5344CB8AC3E}">
        <p14:creationId xmlns:p14="http://schemas.microsoft.com/office/powerpoint/2010/main" val="158252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964" y="93518"/>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33845" y="166255"/>
            <a:ext cx="10848110" cy="1077218"/>
          </a:xfrm>
          <a:prstGeom prst="rect">
            <a:avLst/>
          </a:prstGeom>
        </p:spPr>
        <p:txBody>
          <a:bodyPr wrap="square">
            <a:spAutoFit/>
          </a:bodyPr>
          <a:lstStyle/>
          <a:p>
            <a:pPr algn="ctr"/>
            <a:r>
              <a:rPr lang="es-CO" sz="3200" dirty="0">
                <a:solidFill>
                  <a:srgbClr val="00B050"/>
                </a:solidFill>
              </a:rPr>
              <a:t/>
            </a:r>
            <a:br>
              <a:rPr lang="es-CO" sz="3200" dirty="0">
                <a:solidFill>
                  <a:srgbClr val="00B050"/>
                </a:solidFill>
              </a:rPr>
            </a:br>
            <a:endParaRPr lang="es-CO" sz="3200" dirty="0">
              <a:solidFill>
                <a:srgbClr val="00B050"/>
              </a:solidFill>
            </a:endParaRPr>
          </a:p>
        </p:txBody>
      </p:sp>
      <p:sp>
        <p:nvSpPr>
          <p:cNvPr id="4" name="Rectángulo 3"/>
          <p:cNvSpPr/>
          <p:nvPr/>
        </p:nvSpPr>
        <p:spPr>
          <a:xfrm>
            <a:off x="374073" y="951085"/>
            <a:ext cx="10972800" cy="646331"/>
          </a:xfrm>
          <a:prstGeom prst="rect">
            <a:avLst/>
          </a:prstGeom>
        </p:spPr>
        <p:txBody>
          <a:bodyPr wrap="square">
            <a:spAutoFit/>
          </a:bodyPr>
          <a:lstStyle/>
          <a:p>
            <a:endParaRPr lang="es-CO" dirty="0" smtClean="0">
              <a:latin typeface="Arial" panose="020B0604020202020204" pitchFamily="34" charset="0"/>
            </a:endParaRPr>
          </a:p>
          <a:p>
            <a:endParaRPr lang="es-CO" dirty="0"/>
          </a:p>
        </p:txBody>
      </p:sp>
      <p:sp>
        <p:nvSpPr>
          <p:cNvPr id="6" name="Rectángulo 5"/>
          <p:cNvSpPr/>
          <p:nvPr/>
        </p:nvSpPr>
        <p:spPr>
          <a:xfrm>
            <a:off x="1271155" y="1568947"/>
            <a:ext cx="7176654" cy="369332"/>
          </a:xfrm>
          <a:prstGeom prst="rect">
            <a:avLst/>
          </a:prstGeom>
        </p:spPr>
        <p:txBody>
          <a:bodyPr wrap="square">
            <a:spAutoFit/>
          </a:bodyPr>
          <a:lstStyle/>
          <a:p>
            <a:endParaRPr lang="es-CO" dirty="0"/>
          </a:p>
        </p:txBody>
      </p:sp>
      <p:sp>
        <p:nvSpPr>
          <p:cNvPr id="8" name="Rectángulo 7"/>
          <p:cNvSpPr/>
          <p:nvPr/>
        </p:nvSpPr>
        <p:spPr>
          <a:xfrm>
            <a:off x="374071" y="529937"/>
            <a:ext cx="11107884" cy="584775"/>
          </a:xfrm>
          <a:prstGeom prst="rect">
            <a:avLst/>
          </a:prstGeom>
        </p:spPr>
        <p:txBody>
          <a:bodyPr wrap="square">
            <a:spAutoFit/>
          </a:bodyPr>
          <a:lstStyle/>
          <a:p>
            <a:r>
              <a:rPr lang="es-CO" sz="3200" dirty="0">
                <a:solidFill>
                  <a:srgbClr val="00B050"/>
                </a:solidFill>
                <a:latin typeface="Arial" panose="020B0604020202020204" pitchFamily="34" charset="0"/>
              </a:rPr>
              <a:t>DERRAME DE RESIDUOS PELIGROSOS/ MERCURIALES</a:t>
            </a:r>
            <a:endParaRPr lang="es-CO" sz="3200" dirty="0">
              <a:solidFill>
                <a:srgbClr val="00B050"/>
              </a:solidFill>
            </a:endParaRPr>
          </a:p>
        </p:txBody>
      </p:sp>
      <p:sp>
        <p:nvSpPr>
          <p:cNvPr id="7" name="Rectángulo 6"/>
          <p:cNvSpPr/>
          <p:nvPr/>
        </p:nvSpPr>
        <p:spPr>
          <a:xfrm>
            <a:off x="238991" y="1316210"/>
            <a:ext cx="11024754" cy="3970318"/>
          </a:xfrm>
          <a:prstGeom prst="rect">
            <a:avLst/>
          </a:prstGeom>
        </p:spPr>
        <p:txBody>
          <a:bodyPr wrap="square">
            <a:spAutoFit/>
          </a:bodyPr>
          <a:lstStyle/>
          <a:p>
            <a:r>
              <a:rPr lang="es-CO" dirty="0" smtClean="0">
                <a:latin typeface="Arial" panose="020B0604020202020204" pitchFamily="34" charset="0"/>
              </a:rPr>
              <a:t>i. Deseche </a:t>
            </a:r>
            <a:r>
              <a:rPr lang="es-CO" dirty="0">
                <a:latin typeface="Arial" panose="020B0604020202020204" pitchFamily="34" charset="0"/>
              </a:rPr>
              <a:t>lenta y cuidadosamente el mercurio en un recipiente con tapa, </a:t>
            </a:r>
            <a:r>
              <a:rPr lang="es-CO" dirty="0" smtClean="0">
                <a:latin typeface="Arial" panose="020B0604020202020204" pitchFamily="34" charset="0"/>
              </a:rPr>
              <a:t>agregue </a:t>
            </a:r>
            <a:r>
              <a:rPr lang="es-CO" dirty="0">
                <a:latin typeface="Arial" panose="020B0604020202020204" pitchFamily="34" charset="0"/>
              </a:rPr>
              <a:t>un poco de glicerina hasta que todo el residuo de mercurio quede </a:t>
            </a:r>
            <a:r>
              <a:rPr lang="es-CO" dirty="0" smtClean="0">
                <a:latin typeface="Arial" panose="020B0604020202020204" pitchFamily="34" charset="0"/>
              </a:rPr>
              <a:t>cubierto</a:t>
            </a:r>
            <a:r>
              <a:rPr lang="es-CO" dirty="0">
                <a:latin typeface="Arial" panose="020B0604020202020204" pitchFamily="34" charset="0"/>
              </a:rPr>
              <a:t>. </a:t>
            </a:r>
            <a:endParaRPr lang="es-CO" dirty="0" smtClean="0">
              <a:latin typeface="Arial" panose="020B0604020202020204" pitchFamily="34" charset="0"/>
            </a:endParaRPr>
          </a:p>
          <a:p>
            <a:r>
              <a:rPr lang="es-CO" dirty="0" smtClean="0">
                <a:latin typeface="Arial" panose="020B0604020202020204" pitchFamily="34" charset="0"/>
              </a:rPr>
              <a:t>j</a:t>
            </a:r>
            <a:r>
              <a:rPr lang="es-CO" dirty="0">
                <a:latin typeface="Arial" panose="020B0604020202020204" pitchFamily="34" charset="0"/>
              </a:rPr>
              <a:t>. Deseche la lámina de plástico flexible o la tira de cartón, la jeringa o el gotero </a:t>
            </a:r>
            <a:r>
              <a:rPr lang="es-CO" dirty="0" smtClean="0">
                <a:latin typeface="Arial" panose="020B0604020202020204" pitchFamily="34" charset="0"/>
              </a:rPr>
              <a:t>en </a:t>
            </a:r>
            <a:r>
              <a:rPr lang="es-CO" dirty="0">
                <a:latin typeface="Arial" panose="020B0604020202020204" pitchFamily="34" charset="0"/>
              </a:rPr>
              <a:t>la bolsa hermética. </a:t>
            </a:r>
            <a:endParaRPr lang="es-CO" dirty="0" smtClean="0">
              <a:latin typeface="Arial" panose="020B0604020202020204" pitchFamily="34" charset="0"/>
            </a:endParaRPr>
          </a:p>
          <a:p>
            <a:r>
              <a:rPr lang="es-CO" dirty="0" smtClean="0">
                <a:latin typeface="Arial" panose="020B0604020202020204" pitchFamily="34" charset="0"/>
              </a:rPr>
              <a:t>k</a:t>
            </a:r>
            <a:r>
              <a:rPr lang="es-CO" dirty="0">
                <a:latin typeface="Arial" panose="020B0604020202020204" pitchFamily="34" charset="0"/>
              </a:rPr>
              <a:t>. Tape el recipiente y guárdelo en la bolsa hermética. </a:t>
            </a:r>
            <a:endParaRPr lang="es-CO" dirty="0" smtClean="0">
              <a:latin typeface="Arial" panose="020B0604020202020204" pitchFamily="34" charset="0"/>
            </a:endParaRPr>
          </a:p>
          <a:p>
            <a:r>
              <a:rPr lang="es-CO" dirty="0" smtClean="0">
                <a:latin typeface="Arial" panose="020B0604020202020204" pitchFamily="34" charset="0"/>
              </a:rPr>
              <a:t>l</a:t>
            </a:r>
            <a:r>
              <a:rPr lang="es-CO" dirty="0">
                <a:latin typeface="Arial" panose="020B0604020202020204" pitchFamily="34" charset="0"/>
              </a:rPr>
              <a:t>. Ayúdese con la linterna fluorescente para visualiza las gotas de mercurio más </a:t>
            </a:r>
            <a:r>
              <a:rPr lang="es-CO" dirty="0" smtClean="0">
                <a:latin typeface="Arial" panose="020B0604020202020204" pitchFamily="34" charset="0"/>
              </a:rPr>
              <a:t>pequeñas </a:t>
            </a:r>
            <a:r>
              <a:rPr lang="es-CO" dirty="0">
                <a:latin typeface="Arial" panose="020B0604020202020204" pitchFamily="34" charset="0"/>
              </a:rPr>
              <a:t>que están esparcidas en el piso. </a:t>
            </a:r>
            <a:endParaRPr lang="es-CO" dirty="0" smtClean="0">
              <a:latin typeface="Arial" panose="020B0604020202020204" pitchFamily="34" charset="0"/>
            </a:endParaRPr>
          </a:p>
          <a:p>
            <a:r>
              <a:rPr lang="es-CO" dirty="0" smtClean="0">
                <a:latin typeface="Arial" panose="020B0604020202020204" pitchFamily="34" charset="0"/>
              </a:rPr>
              <a:t>m</a:t>
            </a:r>
            <a:r>
              <a:rPr lang="es-CO" dirty="0">
                <a:latin typeface="Arial" panose="020B0604020202020204" pitchFamily="34" charset="0"/>
              </a:rPr>
              <a:t>. Recoja con mucho cuidado las gotas más pequeñas con tela o cinta </a:t>
            </a:r>
            <a:r>
              <a:rPr lang="es-CO" dirty="0" smtClean="0">
                <a:latin typeface="Arial" panose="020B0604020202020204" pitchFamily="34" charset="0"/>
              </a:rPr>
              <a:t>adhesiva y </a:t>
            </a:r>
            <a:r>
              <a:rPr lang="es-CO" dirty="0">
                <a:latin typeface="Arial" panose="020B0604020202020204" pitchFamily="34" charset="0"/>
              </a:rPr>
              <a:t>guárdela en la bolsa hermética y ciérrela. </a:t>
            </a:r>
            <a:endParaRPr lang="es-CO" dirty="0" smtClean="0">
              <a:latin typeface="Arial" panose="020B0604020202020204" pitchFamily="34" charset="0"/>
            </a:endParaRPr>
          </a:p>
          <a:p>
            <a:r>
              <a:rPr lang="es-CO" dirty="0" smtClean="0">
                <a:latin typeface="Arial" panose="020B0604020202020204" pitchFamily="34" charset="0"/>
              </a:rPr>
              <a:t>n</a:t>
            </a:r>
            <a:r>
              <a:rPr lang="es-CO" dirty="0">
                <a:latin typeface="Arial" panose="020B0604020202020204" pitchFamily="34" charset="0"/>
              </a:rPr>
              <a:t>. Coloque todos los elementos utilizados en la limpieza incluidos los guantes y </a:t>
            </a:r>
            <a:r>
              <a:rPr lang="es-CO" dirty="0" smtClean="0">
                <a:latin typeface="Arial" panose="020B0604020202020204" pitchFamily="34" charset="0"/>
              </a:rPr>
              <a:t>tapabocas </a:t>
            </a:r>
            <a:r>
              <a:rPr lang="es-CO" dirty="0">
                <a:latin typeface="Arial" panose="020B0604020202020204" pitchFamily="34" charset="0"/>
              </a:rPr>
              <a:t>usados en este procedimiento en la bolsa roja rotulada como </a:t>
            </a:r>
            <a:r>
              <a:rPr lang="es-CO" dirty="0" smtClean="0">
                <a:latin typeface="Arial" panose="020B0604020202020204" pitchFamily="34" charset="0"/>
              </a:rPr>
              <a:t>residuos </a:t>
            </a:r>
            <a:r>
              <a:rPr lang="es-CO" dirty="0">
                <a:latin typeface="Arial" panose="020B0604020202020204" pitchFamily="34" charset="0"/>
              </a:rPr>
              <a:t>químicos peligrosos y anúdela. </a:t>
            </a:r>
            <a:endParaRPr lang="es-CO" dirty="0" smtClean="0">
              <a:latin typeface="Arial" panose="020B0604020202020204" pitchFamily="34" charset="0"/>
            </a:endParaRPr>
          </a:p>
          <a:p>
            <a:r>
              <a:rPr lang="es-CO" dirty="0" smtClean="0">
                <a:latin typeface="Arial" panose="020B0604020202020204" pitchFamily="34" charset="0"/>
              </a:rPr>
              <a:t>o</a:t>
            </a:r>
            <a:r>
              <a:rPr lang="es-CO" dirty="0">
                <a:latin typeface="Arial" panose="020B0604020202020204" pitchFamily="34" charset="0"/>
              </a:rPr>
              <a:t>. Traslade la bolsa hasta el área de depósito de residuos peligrosos. </a:t>
            </a:r>
            <a:br>
              <a:rPr lang="es-CO" dirty="0">
                <a:latin typeface="Arial" panose="020B0604020202020204" pitchFamily="34" charset="0"/>
              </a:rPr>
            </a:br>
            <a:r>
              <a:rPr lang="es-CO" dirty="0">
                <a:latin typeface="Arial" panose="020B0604020202020204" pitchFamily="34" charset="0"/>
              </a:rPr>
              <a:t/>
            </a:r>
            <a:br>
              <a:rPr lang="es-CO" dirty="0">
                <a:latin typeface="Arial" panose="020B0604020202020204" pitchFamily="34" charset="0"/>
              </a:rPr>
            </a:br>
            <a:r>
              <a:rPr lang="es-CO" dirty="0">
                <a:latin typeface="Arial" panose="020B0604020202020204" pitchFamily="34" charset="0"/>
              </a:rPr>
              <a:t>NOTA: Si mientras realiza las tareas diarias de limpieza encuentra un </a:t>
            </a:r>
            <a:r>
              <a:rPr lang="es-CO" dirty="0" smtClean="0">
                <a:latin typeface="Arial" panose="020B0604020202020204" pitchFamily="34" charset="0"/>
              </a:rPr>
              <a:t>termómetro </a:t>
            </a:r>
            <a:r>
              <a:rPr lang="es-CO" dirty="0">
                <a:latin typeface="Arial" panose="020B0604020202020204" pitchFamily="34" charset="0"/>
              </a:rPr>
              <a:t>roto deberá proceder según el instructivo </a:t>
            </a:r>
            <a:endParaRPr lang="es-CO" dirty="0"/>
          </a:p>
        </p:txBody>
      </p:sp>
    </p:spTree>
    <p:extLst>
      <p:ext uri="{BB962C8B-B14F-4D97-AF65-F5344CB8AC3E}">
        <p14:creationId xmlns:p14="http://schemas.microsoft.com/office/powerpoint/2010/main" val="2763612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964" y="93518"/>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33845" y="166255"/>
            <a:ext cx="10848110" cy="1077218"/>
          </a:xfrm>
          <a:prstGeom prst="rect">
            <a:avLst/>
          </a:prstGeom>
        </p:spPr>
        <p:txBody>
          <a:bodyPr wrap="square">
            <a:spAutoFit/>
          </a:bodyPr>
          <a:lstStyle/>
          <a:p>
            <a:pPr algn="ctr"/>
            <a:r>
              <a:rPr lang="es-CO" sz="3200" dirty="0">
                <a:solidFill>
                  <a:srgbClr val="00B050"/>
                </a:solidFill>
              </a:rPr>
              <a:t/>
            </a:r>
            <a:br>
              <a:rPr lang="es-CO" sz="3200" dirty="0">
                <a:solidFill>
                  <a:srgbClr val="00B050"/>
                </a:solidFill>
              </a:rPr>
            </a:br>
            <a:endParaRPr lang="es-CO" sz="3200" dirty="0">
              <a:solidFill>
                <a:srgbClr val="00B050"/>
              </a:solidFill>
            </a:endParaRPr>
          </a:p>
        </p:txBody>
      </p:sp>
      <p:sp>
        <p:nvSpPr>
          <p:cNvPr id="4" name="Rectángulo 3"/>
          <p:cNvSpPr/>
          <p:nvPr/>
        </p:nvSpPr>
        <p:spPr>
          <a:xfrm>
            <a:off x="374073" y="951085"/>
            <a:ext cx="10972800" cy="646331"/>
          </a:xfrm>
          <a:prstGeom prst="rect">
            <a:avLst/>
          </a:prstGeom>
        </p:spPr>
        <p:txBody>
          <a:bodyPr wrap="square">
            <a:spAutoFit/>
          </a:bodyPr>
          <a:lstStyle/>
          <a:p>
            <a:endParaRPr lang="es-CO" dirty="0" smtClean="0">
              <a:latin typeface="Arial" panose="020B0604020202020204" pitchFamily="34" charset="0"/>
            </a:endParaRPr>
          </a:p>
          <a:p>
            <a:endParaRPr lang="es-CO" dirty="0"/>
          </a:p>
        </p:txBody>
      </p:sp>
      <p:sp>
        <p:nvSpPr>
          <p:cNvPr id="6" name="Rectángulo 5"/>
          <p:cNvSpPr/>
          <p:nvPr/>
        </p:nvSpPr>
        <p:spPr>
          <a:xfrm>
            <a:off x="1271155" y="1568947"/>
            <a:ext cx="7176654" cy="369332"/>
          </a:xfrm>
          <a:prstGeom prst="rect">
            <a:avLst/>
          </a:prstGeom>
        </p:spPr>
        <p:txBody>
          <a:bodyPr wrap="square">
            <a:spAutoFit/>
          </a:bodyPr>
          <a:lstStyle/>
          <a:p>
            <a:endParaRPr lang="es-CO" dirty="0"/>
          </a:p>
        </p:txBody>
      </p:sp>
      <p:sp>
        <p:nvSpPr>
          <p:cNvPr id="8" name="Rectángulo 7"/>
          <p:cNvSpPr/>
          <p:nvPr/>
        </p:nvSpPr>
        <p:spPr>
          <a:xfrm>
            <a:off x="374071" y="529937"/>
            <a:ext cx="11107884" cy="584775"/>
          </a:xfrm>
          <a:prstGeom prst="rect">
            <a:avLst/>
          </a:prstGeom>
        </p:spPr>
        <p:txBody>
          <a:bodyPr wrap="square">
            <a:spAutoFit/>
          </a:bodyPr>
          <a:lstStyle/>
          <a:p>
            <a:r>
              <a:rPr lang="es-CO" sz="3200" dirty="0">
                <a:solidFill>
                  <a:srgbClr val="00B050"/>
                </a:solidFill>
                <a:latin typeface="Arial" panose="020B0604020202020204" pitchFamily="34" charset="0"/>
              </a:rPr>
              <a:t>DERRAME DE RESIDUOS PELIGROSOS/ MERCURIALES</a:t>
            </a:r>
            <a:endParaRPr lang="es-CO" sz="3200" dirty="0">
              <a:solidFill>
                <a:srgbClr val="00B050"/>
              </a:solidFill>
            </a:endParaRPr>
          </a:p>
        </p:txBody>
      </p:sp>
      <p:sp>
        <p:nvSpPr>
          <p:cNvPr id="9" name="Rectángulo 8"/>
          <p:cNvSpPr/>
          <p:nvPr/>
        </p:nvSpPr>
        <p:spPr>
          <a:xfrm>
            <a:off x="550719" y="1166843"/>
            <a:ext cx="8925790" cy="4801314"/>
          </a:xfrm>
          <a:prstGeom prst="rect">
            <a:avLst/>
          </a:prstGeom>
        </p:spPr>
        <p:txBody>
          <a:bodyPr wrap="square">
            <a:spAutoFit/>
          </a:bodyPr>
          <a:lstStyle/>
          <a:p>
            <a:r>
              <a:rPr lang="es-CO" dirty="0">
                <a:solidFill>
                  <a:srgbClr val="00B050"/>
                </a:solidFill>
                <a:latin typeface="Arial" panose="020B0604020202020204" pitchFamily="34" charset="0"/>
              </a:rPr>
              <a:t>KIT DE DERRAME DE MERCURIALES: </a:t>
            </a:r>
            <a:br>
              <a:rPr lang="es-CO" dirty="0">
                <a:solidFill>
                  <a:srgbClr val="00B050"/>
                </a:solidFill>
                <a:latin typeface="Arial" panose="020B0604020202020204" pitchFamily="34" charset="0"/>
              </a:rPr>
            </a:br>
            <a:r>
              <a:rPr lang="es-CO" dirty="0">
                <a:solidFill>
                  <a:srgbClr val="00B050"/>
                </a:solidFill>
                <a:latin typeface="Arial" panose="020B0604020202020204" pitchFamily="34" charset="0"/>
              </a:rPr>
              <a:t/>
            </a:r>
            <a:br>
              <a:rPr lang="es-CO" dirty="0">
                <a:solidFill>
                  <a:srgbClr val="00B050"/>
                </a:solidFill>
                <a:latin typeface="Arial" panose="020B0604020202020204" pitchFamily="34" charset="0"/>
              </a:rPr>
            </a:br>
            <a:r>
              <a:rPr lang="es-CO" dirty="0">
                <a:latin typeface="Arial" panose="020B0604020202020204" pitchFamily="34" charset="0"/>
              </a:rPr>
              <a:t>Con este nombre se denomina a una caja de plástico con tapa que tiene </a:t>
            </a:r>
            <a:r>
              <a:rPr lang="es-CO" dirty="0" smtClean="0">
                <a:latin typeface="Arial" panose="020B0604020202020204" pitchFamily="34" charset="0"/>
              </a:rPr>
              <a:t>en </a:t>
            </a:r>
            <a:r>
              <a:rPr lang="es-CO" dirty="0">
                <a:latin typeface="Arial" panose="020B0604020202020204" pitchFamily="34" charset="0"/>
              </a:rPr>
              <a:t>su interior los elementos necesarios para la atención adecuada de un </a:t>
            </a:r>
            <a:r>
              <a:rPr lang="es-CO" dirty="0" smtClean="0">
                <a:latin typeface="Arial" panose="020B0604020202020204" pitchFamily="34" charset="0"/>
              </a:rPr>
              <a:t>derrame </a:t>
            </a:r>
            <a:r>
              <a:rPr lang="es-CO" dirty="0">
                <a:latin typeface="Arial" panose="020B0604020202020204" pitchFamily="34" charset="0"/>
              </a:rPr>
              <a:t>de mercuriales: </a:t>
            </a:r>
            <a:br>
              <a:rPr lang="es-CO" dirty="0">
                <a:latin typeface="Arial" panose="020B0604020202020204" pitchFamily="34" charset="0"/>
              </a:rPr>
            </a:br>
            <a:r>
              <a:rPr lang="es-CO" dirty="0">
                <a:latin typeface="Arial" panose="020B0604020202020204" pitchFamily="34" charset="0"/>
              </a:rPr>
              <a:t/>
            </a:r>
            <a:br>
              <a:rPr lang="es-CO" dirty="0">
                <a:latin typeface="Arial" panose="020B0604020202020204" pitchFamily="34" charset="0"/>
              </a:rPr>
            </a:br>
            <a:r>
              <a:rPr lang="es-CO" dirty="0" smtClean="0">
                <a:latin typeface="Arial" panose="020B0604020202020204" pitchFamily="34" charset="0"/>
              </a:rPr>
              <a:t>2 </a:t>
            </a:r>
            <a:r>
              <a:rPr lang="es-CO" dirty="0">
                <a:latin typeface="Arial" panose="020B0604020202020204" pitchFamily="34" charset="0"/>
              </a:rPr>
              <a:t>pares de guantes desechables. </a:t>
            </a:r>
            <a:endParaRPr lang="es-CO" dirty="0" smtClean="0">
              <a:latin typeface="Arial" panose="020B0604020202020204" pitchFamily="34" charset="0"/>
            </a:endParaRPr>
          </a:p>
          <a:p>
            <a:r>
              <a:rPr lang="es-CO" dirty="0" smtClean="0">
                <a:latin typeface="Arial" panose="020B0604020202020204" pitchFamily="34" charset="0"/>
              </a:rPr>
              <a:t>2 </a:t>
            </a:r>
            <a:r>
              <a:rPr lang="es-CO" dirty="0">
                <a:latin typeface="Arial" panose="020B0604020202020204" pitchFamily="34" charset="0"/>
              </a:rPr>
              <a:t>tapabocas desechables. </a:t>
            </a:r>
            <a:endParaRPr lang="es-CO" dirty="0" smtClean="0">
              <a:latin typeface="Arial" panose="020B0604020202020204" pitchFamily="34" charset="0"/>
            </a:endParaRPr>
          </a:p>
          <a:p>
            <a:r>
              <a:rPr lang="es-CO" dirty="0" smtClean="0">
                <a:latin typeface="Arial" panose="020B0604020202020204" pitchFamily="34" charset="0"/>
              </a:rPr>
              <a:t>4 </a:t>
            </a:r>
            <a:r>
              <a:rPr lang="es-CO" dirty="0">
                <a:latin typeface="Arial" panose="020B0604020202020204" pitchFamily="34" charset="0"/>
              </a:rPr>
              <a:t>láminas de plástico flexibles o telas de cartón </a:t>
            </a:r>
          </a:p>
          <a:p>
            <a:r>
              <a:rPr lang="es-CO" dirty="0" smtClean="0">
                <a:latin typeface="Arial" panose="020B0604020202020204" pitchFamily="34" charset="0"/>
              </a:rPr>
              <a:t>2 </a:t>
            </a:r>
            <a:r>
              <a:rPr lang="es-CO" dirty="0">
                <a:latin typeface="Arial" panose="020B0604020202020204" pitchFamily="34" charset="0"/>
              </a:rPr>
              <a:t>frascos con tapa de rosca o tapa de seguridad. </a:t>
            </a:r>
          </a:p>
          <a:p>
            <a:r>
              <a:rPr lang="es-CO" dirty="0" smtClean="0">
                <a:latin typeface="Arial" panose="020B0604020202020204" pitchFamily="34" charset="0"/>
              </a:rPr>
              <a:t>2 </a:t>
            </a:r>
            <a:r>
              <a:rPr lang="es-CO" dirty="0">
                <a:latin typeface="Arial" panose="020B0604020202020204" pitchFamily="34" charset="0"/>
              </a:rPr>
              <a:t>bolsas tipo </a:t>
            </a:r>
            <a:r>
              <a:rPr lang="es-CO" dirty="0" err="1">
                <a:latin typeface="Arial" panose="020B0604020202020204" pitchFamily="34" charset="0"/>
              </a:rPr>
              <a:t>Ziploc</a:t>
            </a:r>
            <a:r>
              <a:rPr lang="es-CO" dirty="0">
                <a:latin typeface="Arial" panose="020B0604020202020204" pitchFamily="34" charset="0"/>
              </a:rPr>
              <a:t> herméticas (de 80 micrones) </a:t>
            </a:r>
            <a:endParaRPr lang="es-CO" dirty="0" smtClean="0">
              <a:latin typeface="Arial" panose="020B0604020202020204" pitchFamily="34" charset="0"/>
            </a:endParaRPr>
          </a:p>
          <a:p>
            <a:r>
              <a:rPr lang="es-CO" dirty="0" smtClean="0">
                <a:latin typeface="Arial" panose="020B0604020202020204" pitchFamily="34" charset="0"/>
              </a:rPr>
              <a:t>2 </a:t>
            </a:r>
            <a:r>
              <a:rPr lang="es-CO" dirty="0">
                <a:latin typeface="Arial" panose="020B0604020202020204" pitchFamily="34" charset="0"/>
              </a:rPr>
              <a:t>goteros o jeringa sin aguja de 10 cc </a:t>
            </a:r>
          </a:p>
          <a:p>
            <a:r>
              <a:rPr lang="es-CO" dirty="0" smtClean="0">
                <a:latin typeface="Arial" panose="020B0604020202020204" pitchFamily="34" charset="0"/>
              </a:rPr>
              <a:t>2 </a:t>
            </a:r>
            <a:r>
              <a:rPr lang="es-CO" dirty="0">
                <a:latin typeface="Arial" panose="020B0604020202020204" pitchFamily="34" charset="0"/>
              </a:rPr>
              <a:t>Bolsas plásticas color rojo de 50 cm </a:t>
            </a:r>
          </a:p>
          <a:p>
            <a:r>
              <a:rPr lang="es-CO" dirty="0" smtClean="0">
                <a:latin typeface="Arial" panose="020B0604020202020204" pitchFamily="34" charset="0"/>
              </a:rPr>
              <a:t>4 </a:t>
            </a:r>
            <a:r>
              <a:rPr lang="es-CO" dirty="0">
                <a:latin typeface="Arial" panose="020B0604020202020204" pitchFamily="34" charset="0"/>
              </a:rPr>
              <a:t>Toallas de papel </a:t>
            </a:r>
          </a:p>
          <a:p>
            <a:r>
              <a:rPr lang="es-CO" dirty="0" smtClean="0">
                <a:latin typeface="Arial" panose="020B0604020202020204" pitchFamily="34" charset="0"/>
              </a:rPr>
              <a:t>30 </a:t>
            </a:r>
            <a:r>
              <a:rPr lang="es-CO" dirty="0">
                <a:latin typeface="Arial" panose="020B0604020202020204" pitchFamily="34" charset="0"/>
              </a:rPr>
              <a:t>cm de tela adhesiva </a:t>
            </a:r>
          </a:p>
          <a:p>
            <a:r>
              <a:rPr lang="es-CO" dirty="0" smtClean="0">
                <a:latin typeface="Arial" panose="020B0604020202020204" pitchFamily="34" charset="0"/>
              </a:rPr>
              <a:t>1 </a:t>
            </a:r>
            <a:r>
              <a:rPr lang="es-CO" dirty="0">
                <a:latin typeface="Arial" panose="020B0604020202020204" pitchFamily="34" charset="0"/>
              </a:rPr>
              <a:t>linterna </a:t>
            </a:r>
          </a:p>
          <a:p>
            <a:r>
              <a:rPr lang="es-CO" dirty="0" smtClean="0">
                <a:latin typeface="Arial" panose="020B0604020202020204" pitchFamily="34" charset="0"/>
              </a:rPr>
              <a:t>Glicerina </a:t>
            </a:r>
          </a:p>
          <a:p>
            <a:r>
              <a:rPr lang="es-CO" dirty="0" smtClean="0">
                <a:latin typeface="Arial" panose="020B0604020202020204" pitchFamily="34" charset="0"/>
              </a:rPr>
              <a:t>Instructivo </a:t>
            </a:r>
            <a:r>
              <a:rPr lang="es-CO" dirty="0">
                <a:latin typeface="Arial" panose="020B0604020202020204" pitchFamily="34" charset="0"/>
              </a:rPr>
              <a:t>de uso </a:t>
            </a:r>
            <a:endParaRPr lang="es-CO" dirty="0"/>
          </a:p>
        </p:txBody>
      </p:sp>
    </p:spTree>
    <p:extLst>
      <p:ext uri="{BB962C8B-B14F-4D97-AF65-F5344CB8AC3E}">
        <p14:creationId xmlns:p14="http://schemas.microsoft.com/office/powerpoint/2010/main" val="3130253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964"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33845" y="166255"/>
            <a:ext cx="10848110" cy="1077218"/>
          </a:xfrm>
          <a:prstGeom prst="rect">
            <a:avLst/>
          </a:prstGeom>
        </p:spPr>
        <p:txBody>
          <a:bodyPr wrap="square">
            <a:spAutoFit/>
          </a:bodyPr>
          <a:lstStyle/>
          <a:p>
            <a:pPr algn="ctr"/>
            <a:r>
              <a:rPr lang="es-CO" sz="3200" dirty="0">
                <a:solidFill>
                  <a:srgbClr val="00B050"/>
                </a:solidFill>
              </a:rPr>
              <a:t/>
            </a:r>
            <a:br>
              <a:rPr lang="es-CO" sz="3200" dirty="0">
                <a:solidFill>
                  <a:srgbClr val="00B050"/>
                </a:solidFill>
              </a:rPr>
            </a:br>
            <a:endParaRPr lang="es-CO" sz="3200" dirty="0">
              <a:solidFill>
                <a:srgbClr val="00B050"/>
              </a:solidFill>
            </a:endParaRPr>
          </a:p>
        </p:txBody>
      </p:sp>
      <p:sp>
        <p:nvSpPr>
          <p:cNvPr id="4" name="Rectángulo 3"/>
          <p:cNvSpPr/>
          <p:nvPr/>
        </p:nvSpPr>
        <p:spPr>
          <a:xfrm>
            <a:off x="374073" y="951085"/>
            <a:ext cx="10972800" cy="646331"/>
          </a:xfrm>
          <a:prstGeom prst="rect">
            <a:avLst/>
          </a:prstGeom>
        </p:spPr>
        <p:txBody>
          <a:bodyPr wrap="square">
            <a:spAutoFit/>
          </a:bodyPr>
          <a:lstStyle/>
          <a:p>
            <a:endParaRPr lang="es-CO" dirty="0" smtClean="0">
              <a:latin typeface="Arial" panose="020B0604020202020204" pitchFamily="34" charset="0"/>
            </a:endParaRPr>
          </a:p>
          <a:p>
            <a:endParaRPr lang="es-CO" dirty="0"/>
          </a:p>
        </p:txBody>
      </p:sp>
      <p:sp>
        <p:nvSpPr>
          <p:cNvPr id="6" name="Rectángulo 5"/>
          <p:cNvSpPr/>
          <p:nvPr/>
        </p:nvSpPr>
        <p:spPr>
          <a:xfrm>
            <a:off x="1271155" y="1568947"/>
            <a:ext cx="7176654" cy="369332"/>
          </a:xfrm>
          <a:prstGeom prst="rect">
            <a:avLst/>
          </a:prstGeom>
        </p:spPr>
        <p:txBody>
          <a:bodyPr wrap="square">
            <a:spAutoFit/>
          </a:bodyPr>
          <a:lstStyle/>
          <a:p>
            <a:endParaRPr lang="es-CO" dirty="0"/>
          </a:p>
        </p:txBody>
      </p:sp>
      <p:sp>
        <p:nvSpPr>
          <p:cNvPr id="8" name="Rectángulo 7"/>
          <p:cNvSpPr/>
          <p:nvPr/>
        </p:nvSpPr>
        <p:spPr>
          <a:xfrm>
            <a:off x="374071" y="529937"/>
            <a:ext cx="11107884" cy="584775"/>
          </a:xfrm>
          <a:prstGeom prst="rect">
            <a:avLst/>
          </a:prstGeom>
        </p:spPr>
        <p:txBody>
          <a:bodyPr wrap="square">
            <a:spAutoFit/>
          </a:bodyPr>
          <a:lstStyle/>
          <a:p>
            <a:endParaRPr lang="es-CO" sz="3200" dirty="0">
              <a:solidFill>
                <a:srgbClr val="00B050"/>
              </a:solidFill>
            </a:endParaRPr>
          </a:p>
        </p:txBody>
      </p:sp>
      <p:sp>
        <p:nvSpPr>
          <p:cNvPr id="7" name="Rectángulo 6"/>
          <p:cNvSpPr/>
          <p:nvPr/>
        </p:nvSpPr>
        <p:spPr>
          <a:xfrm>
            <a:off x="852055" y="166255"/>
            <a:ext cx="10037618" cy="584775"/>
          </a:xfrm>
          <a:prstGeom prst="rect">
            <a:avLst/>
          </a:prstGeom>
        </p:spPr>
        <p:txBody>
          <a:bodyPr wrap="square">
            <a:spAutoFit/>
          </a:bodyPr>
          <a:lstStyle/>
          <a:p>
            <a:r>
              <a:rPr lang="es-CO" sz="3200" dirty="0">
                <a:solidFill>
                  <a:srgbClr val="00B050"/>
                </a:solidFill>
                <a:latin typeface="Arial" panose="020B0604020202020204" pitchFamily="34" charset="0"/>
              </a:rPr>
              <a:t>PROTOCOLO DE AISLAMIENTO </a:t>
            </a:r>
            <a:r>
              <a:rPr lang="es-CO" sz="3200" dirty="0" smtClean="0">
                <a:solidFill>
                  <a:srgbClr val="00B050"/>
                </a:solidFill>
                <a:latin typeface="Arial" panose="020B0604020202020204" pitchFamily="34" charset="0"/>
              </a:rPr>
              <a:t>DE PACIENTES </a:t>
            </a:r>
            <a:endParaRPr lang="es-CO" sz="3200" dirty="0">
              <a:solidFill>
                <a:srgbClr val="00B050"/>
              </a:solidFill>
            </a:endParaRPr>
          </a:p>
        </p:txBody>
      </p:sp>
      <p:sp>
        <p:nvSpPr>
          <p:cNvPr id="10" name="Rectángulo 9"/>
          <p:cNvSpPr/>
          <p:nvPr/>
        </p:nvSpPr>
        <p:spPr>
          <a:xfrm>
            <a:off x="315190" y="1028343"/>
            <a:ext cx="9379528" cy="4524315"/>
          </a:xfrm>
          <a:prstGeom prst="rect">
            <a:avLst/>
          </a:prstGeom>
        </p:spPr>
        <p:txBody>
          <a:bodyPr wrap="square">
            <a:spAutoFit/>
          </a:bodyPr>
          <a:lstStyle/>
          <a:p>
            <a:endParaRPr lang="es-CO" dirty="0">
              <a:latin typeface="Arial" panose="020B0604020202020204" pitchFamily="34" charset="0"/>
            </a:endParaRPr>
          </a:p>
          <a:p>
            <a:r>
              <a:rPr lang="es-CO" dirty="0" smtClean="0">
                <a:latin typeface="Arial" panose="020B0604020202020204" pitchFamily="34" charset="0"/>
              </a:rPr>
              <a:t>OBJETIVOS </a:t>
            </a:r>
            <a:r>
              <a:rPr lang="es-CO" dirty="0">
                <a:latin typeface="Arial" panose="020B0604020202020204" pitchFamily="34" charset="0"/>
              </a:rPr>
              <a:t/>
            </a:r>
            <a:br>
              <a:rPr lang="es-CO" dirty="0">
                <a:latin typeface="Arial" panose="020B0604020202020204" pitchFamily="34" charset="0"/>
              </a:rPr>
            </a:br>
            <a:r>
              <a:rPr lang="es-CO" dirty="0">
                <a:latin typeface="Arial" panose="020B0604020202020204" pitchFamily="34" charset="0"/>
              </a:rPr>
              <a:t/>
            </a:r>
            <a:br>
              <a:rPr lang="es-CO" dirty="0">
                <a:latin typeface="Arial" panose="020B0604020202020204" pitchFamily="34" charset="0"/>
              </a:rPr>
            </a:br>
            <a:r>
              <a:rPr lang="es-CO" dirty="0">
                <a:latin typeface="Arial" panose="020B0604020202020204" pitchFamily="34" charset="0"/>
              </a:rPr>
              <a:t>Brindar herramientas básicas sobre las precauciones de aislamiento al equipo de </a:t>
            </a:r>
            <a:br>
              <a:rPr lang="es-CO" dirty="0">
                <a:latin typeface="Arial" panose="020B0604020202020204" pitchFamily="34" charset="0"/>
              </a:rPr>
            </a:br>
            <a:r>
              <a:rPr lang="es-CO" dirty="0">
                <a:latin typeface="Arial" panose="020B0604020202020204" pitchFamily="34" charset="0"/>
              </a:rPr>
              <a:t>atención en salud, con el propósito de cortar la cadena de transmisión de los </a:t>
            </a:r>
            <a:br>
              <a:rPr lang="es-CO" dirty="0">
                <a:latin typeface="Arial" panose="020B0604020202020204" pitchFamily="34" charset="0"/>
              </a:rPr>
            </a:br>
            <a:r>
              <a:rPr lang="es-CO" dirty="0">
                <a:latin typeface="Arial" panose="020B0604020202020204" pitchFamily="34" charset="0"/>
              </a:rPr>
              <a:t>microorganismos infectantes o </a:t>
            </a:r>
            <a:r>
              <a:rPr lang="es-CO" dirty="0" err="1">
                <a:latin typeface="Arial" panose="020B0604020202020204" pitchFamily="34" charset="0"/>
              </a:rPr>
              <a:t>colonizantes</a:t>
            </a:r>
            <a:r>
              <a:rPr lang="es-CO" dirty="0">
                <a:latin typeface="Arial" panose="020B0604020202020204" pitchFamily="34" charset="0"/>
              </a:rPr>
              <a:t> y así contribuir a la prevención y </a:t>
            </a:r>
            <a:br>
              <a:rPr lang="es-CO" dirty="0">
                <a:latin typeface="Arial" panose="020B0604020202020204" pitchFamily="34" charset="0"/>
              </a:rPr>
            </a:br>
            <a:r>
              <a:rPr lang="es-CO" dirty="0">
                <a:latin typeface="Arial" panose="020B0604020202020204" pitchFamily="34" charset="0"/>
              </a:rPr>
              <a:t>disminución de la incidencia de la infección adquirida en el hospital. </a:t>
            </a:r>
            <a:br>
              <a:rPr lang="es-CO" dirty="0">
                <a:latin typeface="Arial" panose="020B0604020202020204" pitchFamily="34" charset="0"/>
              </a:rPr>
            </a:br>
            <a:r>
              <a:rPr lang="es-CO" dirty="0" smtClean="0">
                <a:latin typeface="Arial" panose="020B0604020202020204" pitchFamily="34" charset="0"/>
              </a:rPr>
              <a:t>-  </a:t>
            </a:r>
            <a:r>
              <a:rPr lang="es-CO" dirty="0">
                <a:latin typeface="Arial" panose="020B0604020202020204" pitchFamily="34" charset="0"/>
              </a:rPr>
              <a:t>Prevenir infecciones en pacientes y personal que brinda atención directa e </a:t>
            </a:r>
            <a:r>
              <a:rPr lang="es-CO" dirty="0" smtClean="0">
                <a:latin typeface="Arial" panose="020B0604020202020204" pitchFamily="34" charset="0"/>
              </a:rPr>
              <a:t>indirecta </a:t>
            </a:r>
            <a:r>
              <a:rPr lang="es-CO" dirty="0">
                <a:latin typeface="Arial" panose="020B0604020202020204" pitchFamily="34" charset="0"/>
              </a:rPr>
              <a:t>al usuario externo. </a:t>
            </a:r>
            <a:br>
              <a:rPr lang="es-CO" dirty="0">
                <a:latin typeface="Arial" panose="020B0604020202020204" pitchFamily="34" charset="0"/>
              </a:rPr>
            </a:br>
            <a:r>
              <a:rPr lang="es-CO" dirty="0" smtClean="0">
                <a:latin typeface="Arial" panose="020B0604020202020204" pitchFamily="34" charset="0"/>
              </a:rPr>
              <a:t>-  </a:t>
            </a:r>
            <a:r>
              <a:rPr lang="es-CO" dirty="0">
                <a:latin typeface="Arial" panose="020B0604020202020204" pitchFamily="34" charset="0"/>
              </a:rPr>
              <a:t>Racionalizar recursos humanos y materiales para la atención de los pacientes </a:t>
            </a:r>
            <a:r>
              <a:rPr lang="es-CO" dirty="0" smtClean="0">
                <a:latin typeface="Arial" panose="020B0604020202020204" pitchFamily="34" charset="0"/>
              </a:rPr>
              <a:t>con </a:t>
            </a:r>
            <a:r>
              <a:rPr lang="es-CO" dirty="0">
                <a:latin typeface="Arial" panose="020B0604020202020204" pitchFamily="34" charset="0"/>
              </a:rPr>
              <a:t>enfermedades infecciosas. </a:t>
            </a:r>
            <a:br>
              <a:rPr lang="es-CO" dirty="0">
                <a:latin typeface="Arial" panose="020B0604020202020204" pitchFamily="34" charset="0"/>
              </a:rPr>
            </a:br>
            <a:r>
              <a:rPr lang="es-CO" dirty="0" smtClean="0">
                <a:latin typeface="Arial" panose="020B0604020202020204" pitchFamily="34" charset="0"/>
              </a:rPr>
              <a:t>- Prevenir </a:t>
            </a:r>
            <a:r>
              <a:rPr lang="es-CO" dirty="0">
                <a:latin typeface="Arial" panose="020B0604020202020204" pitchFamily="34" charset="0"/>
              </a:rPr>
              <a:t>y controlar los brotes epidémicos de enfermedades transmisibles, </a:t>
            </a:r>
            <a:r>
              <a:rPr lang="es-CO" dirty="0" smtClean="0">
                <a:latin typeface="Arial" panose="020B0604020202020204" pitchFamily="34" charset="0"/>
              </a:rPr>
              <a:t>disminuyendo </a:t>
            </a:r>
            <a:r>
              <a:rPr lang="es-CO" dirty="0">
                <a:latin typeface="Arial" panose="020B0604020202020204" pitchFamily="34" charset="0"/>
              </a:rPr>
              <a:t>el número de epidemias y el número de personas afectadas </a:t>
            </a:r>
            <a:br>
              <a:rPr lang="es-CO" dirty="0">
                <a:latin typeface="Arial" panose="020B0604020202020204" pitchFamily="34" charset="0"/>
              </a:rPr>
            </a:br>
            <a:r>
              <a:rPr lang="es-CO" dirty="0" smtClean="0">
                <a:latin typeface="Arial" panose="020B0604020202020204" pitchFamily="34" charset="0"/>
              </a:rPr>
              <a:t>- Identificar </a:t>
            </a:r>
            <a:r>
              <a:rPr lang="es-CO" dirty="0">
                <a:latin typeface="Arial" panose="020B0604020202020204" pitchFamily="34" charset="0"/>
              </a:rPr>
              <a:t>los eslabones de la cadena de </a:t>
            </a:r>
            <a:r>
              <a:rPr lang="es-CO" dirty="0" smtClean="0">
                <a:latin typeface="Arial" panose="020B0604020202020204" pitchFamily="34" charset="0"/>
              </a:rPr>
              <a:t>transmisión</a:t>
            </a:r>
          </a:p>
          <a:p>
            <a:endParaRPr lang="es-CO" dirty="0">
              <a:latin typeface="Arial" panose="020B0604020202020204" pitchFamily="34" charset="0"/>
            </a:endParaRPr>
          </a:p>
          <a:p>
            <a:endParaRPr lang="es-CO" dirty="0"/>
          </a:p>
        </p:txBody>
      </p:sp>
    </p:spTree>
    <p:extLst>
      <p:ext uri="{BB962C8B-B14F-4D97-AF65-F5344CB8AC3E}">
        <p14:creationId xmlns:p14="http://schemas.microsoft.com/office/powerpoint/2010/main" val="2807527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964"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33845" y="166255"/>
            <a:ext cx="10848110" cy="1077218"/>
          </a:xfrm>
          <a:prstGeom prst="rect">
            <a:avLst/>
          </a:prstGeom>
        </p:spPr>
        <p:txBody>
          <a:bodyPr wrap="square">
            <a:spAutoFit/>
          </a:bodyPr>
          <a:lstStyle/>
          <a:p>
            <a:pPr algn="ctr"/>
            <a:r>
              <a:rPr lang="es-CO" sz="3200" dirty="0">
                <a:solidFill>
                  <a:srgbClr val="00B050"/>
                </a:solidFill>
              </a:rPr>
              <a:t/>
            </a:r>
            <a:br>
              <a:rPr lang="es-CO" sz="3200" dirty="0">
                <a:solidFill>
                  <a:srgbClr val="00B050"/>
                </a:solidFill>
              </a:rPr>
            </a:br>
            <a:endParaRPr lang="es-CO" sz="3200" dirty="0">
              <a:solidFill>
                <a:srgbClr val="00B050"/>
              </a:solidFill>
            </a:endParaRPr>
          </a:p>
        </p:txBody>
      </p:sp>
      <p:sp>
        <p:nvSpPr>
          <p:cNvPr id="4" name="Rectángulo 3"/>
          <p:cNvSpPr/>
          <p:nvPr/>
        </p:nvSpPr>
        <p:spPr>
          <a:xfrm>
            <a:off x="374073" y="951085"/>
            <a:ext cx="10972800" cy="646331"/>
          </a:xfrm>
          <a:prstGeom prst="rect">
            <a:avLst/>
          </a:prstGeom>
        </p:spPr>
        <p:txBody>
          <a:bodyPr wrap="square">
            <a:spAutoFit/>
          </a:bodyPr>
          <a:lstStyle/>
          <a:p>
            <a:endParaRPr lang="es-CO" dirty="0" smtClean="0">
              <a:latin typeface="Arial" panose="020B0604020202020204" pitchFamily="34" charset="0"/>
            </a:endParaRPr>
          </a:p>
          <a:p>
            <a:endParaRPr lang="es-CO" dirty="0"/>
          </a:p>
        </p:txBody>
      </p:sp>
      <p:sp>
        <p:nvSpPr>
          <p:cNvPr id="6" name="Rectángulo 5"/>
          <p:cNvSpPr/>
          <p:nvPr/>
        </p:nvSpPr>
        <p:spPr>
          <a:xfrm>
            <a:off x="1271155" y="1568947"/>
            <a:ext cx="7176654" cy="369332"/>
          </a:xfrm>
          <a:prstGeom prst="rect">
            <a:avLst/>
          </a:prstGeom>
        </p:spPr>
        <p:txBody>
          <a:bodyPr wrap="square">
            <a:spAutoFit/>
          </a:bodyPr>
          <a:lstStyle/>
          <a:p>
            <a:endParaRPr lang="es-CO" dirty="0"/>
          </a:p>
        </p:txBody>
      </p:sp>
      <p:sp>
        <p:nvSpPr>
          <p:cNvPr id="8" name="Rectángulo 7"/>
          <p:cNvSpPr/>
          <p:nvPr/>
        </p:nvSpPr>
        <p:spPr>
          <a:xfrm>
            <a:off x="374071" y="529937"/>
            <a:ext cx="11107884" cy="584775"/>
          </a:xfrm>
          <a:prstGeom prst="rect">
            <a:avLst/>
          </a:prstGeom>
        </p:spPr>
        <p:txBody>
          <a:bodyPr wrap="square">
            <a:spAutoFit/>
          </a:bodyPr>
          <a:lstStyle/>
          <a:p>
            <a:endParaRPr lang="es-CO" sz="3200" dirty="0">
              <a:solidFill>
                <a:srgbClr val="00B050"/>
              </a:solidFill>
            </a:endParaRPr>
          </a:p>
        </p:txBody>
      </p:sp>
      <p:sp>
        <p:nvSpPr>
          <p:cNvPr id="7" name="Rectángulo 6"/>
          <p:cNvSpPr/>
          <p:nvPr/>
        </p:nvSpPr>
        <p:spPr>
          <a:xfrm>
            <a:off x="852055" y="166255"/>
            <a:ext cx="10037618" cy="584775"/>
          </a:xfrm>
          <a:prstGeom prst="rect">
            <a:avLst/>
          </a:prstGeom>
        </p:spPr>
        <p:txBody>
          <a:bodyPr wrap="square">
            <a:spAutoFit/>
          </a:bodyPr>
          <a:lstStyle/>
          <a:p>
            <a:r>
              <a:rPr lang="es-CO" sz="3200" dirty="0">
                <a:solidFill>
                  <a:srgbClr val="00B050"/>
                </a:solidFill>
                <a:latin typeface="Arial" panose="020B0604020202020204" pitchFamily="34" charset="0"/>
              </a:rPr>
              <a:t>PROTOCOLO DE AISLAMIENTO </a:t>
            </a:r>
            <a:r>
              <a:rPr lang="es-CO" sz="3200" dirty="0" smtClean="0">
                <a:solidFill>
                  <a:srgbClr val="00B050"/>
                </a:solidFill>
                <a:latin typeface="Arial" panose="020B0604020202020204" pitchFamily="34" charset="0"/>
              </a:rPr>
              <a:t>DE PACIENTES </a:t>
            </a:r>
            <a:endParaRPr lang="es-CO" sz="3200" dirty="0">
              <a:solidFill>
                <a:srgbClr val="00B050"/>
              </a:solidFill>
            </a:endParaRPr>
          </a:p>
        </p:txBody>
      </p:sp>
      <p:sp>
        <p:nvSpPr>
          <p:cNvPr id="9" name="Rectángulo 8"/>
          <p:cNvSpPr/>
          <p:nvPr/>
        </p:nvSpPr>
        <p:spPr>
          <a:xfrm>
            <a:off x="176645" y="917284"/>
            <a:ext cx="10816938" cy="4801314"/>
          </a:xfrm>
          <a:prstGeom prst="rect">
            <a:avLst/>
          </a:prstGeom>
        </p:spPr>
        <p:txBody>
          <a:bodyPr wrap="square">
            <a:spAutoFit/>
          </a:bodyPr>
          <a:lstStyle/>
          <a:p>
            <a:r>
              <a:rPr lang="es-CO" dirty="0">
                <a:latin typeface="Arial" panose="020B0604020202020204" pitchFamily="34" charset="0"/>
              </a:rPr>
              <a:t>PRECAUCIONES GENERALES </a:t>
            </a:r>
            <a:r>
              <a:rPr lang="es-CO" dirty="0"/>
              <a:t/>
            </a:r>
            <a:br>
              <a:rPr lang="es-CO" dirty="0"/>
            </a:br>
            <a:r>
              <a:rPr lang="es-CO" dirty="0"/>
              <a:t/>
            </a:r>
            <a:br>
              <a:rPr lang="es-CO" dirty="0"/>
            </a:br>
            <a:r>
              <a:rPr lang="es-CO" dirty="0" smtClean="0">
                <a:latin typeface="Arial" panose="020B0604020202020204" pitchFamily="34" charset="0"/>
              </a:rPr>
              <a:t>Sirven para reducir </a:t>
            </a:r>
            <a:r>
              <a:rPr lang="es-CO" dirty="0">
                <a:latin typeface="Arial" panose="020B0604020202020204" pitchFamily="34" charset="0"/>
              </a:rPr>
              <a:t>el riesgo de infección por patógenos transmisibles por sangre u otros </a:t>
            </a:r>
            <a:r>
              <a:rPr lang="es-CO" dirty="0" smtClean="0">
                <a:latin typeface="Arial" panose="020B0604020202020204" pitchFamily="34" charset="0"/>
              </a:rPr>
              <a:t>fluidos corporales</a:t>
            </a:r>
            <a:r>
              <a:rPr lang="es-CO" dirty="0"/>
              <a:t/>
            </a:r>
            <a:br>
              <a:rPr lang="es-CO" dirty="0"/>
            </a:br>
            <a:r>
              <a:rPr lang="es-CO" dirty="0"/>
              <a:t/>
            </a:r>
            <a:br>
              <a:rPr lang="es-CO" dirty="0"/>
            </a:br>
            <a:r>
              <a:rPr lang="es-CO" dirty="0">
                <a:latin typeface="Arial" panose="020B0604020202020204" pitchFamily="34" charset="0"/>
              </a:rPr>
              <a:t>1. </a:t>
            </a:r>
            <a:r>
              <a:rPr lang="es-CO" b="1" dirty="0">
                <a:latin typeface="Arial" panose="020B0604020202020204" pitchFamily="34" charset="0"/>
              </a:rPr>
              <a:t>Lavado de manos:</a:t>
            </a:r>
            <a:r>
              <a:rPr lang="es-CO" dirty="0">
                <a:latin typeface="Arial" panose="020B0604020202020204" pitchFamily="34" charset="0"/>
              </a:rPr>
              <a:t> es la medida más económica, sencilla y eficaz para prevenir </a:t>
            </a:r>
            <a:r>
              <a:rPr lang="es-CO" dirty="0" smtClean="0">
                <a:latin typeface="Arial" panose="020B0604020202020204" pitchFamily="34" charset="0"/>
              </a:rPr>
              <a:t>infecciones adquiridas, </a:t>
            </a:r>
            <a:r>
              <a:rPr lang="es-CO" dirty="0">
                <a:latin typeface="Arial" panose="020B0604020202020204" pitchFamily="34" charset="0"/>
              </a:rPr>
              <a:t>su importancia radica en que evita que las </a:t>
            </a:r>
            <a:r>
              <a:rPr lang="es-CO" dirty="0" smtClean="0">
                <a:latin typeface="Arial" panose="020B0604020202020204" pitchFamily="34" charset="0"/>
              </a:rPr>
              <a:t>manos </a:t>
            </a:r>
            <a:r>
              <a:rPr lang="es-CO" dirty="0">
                <a:latin typeface="Arial" panose="020B0604020202020204" pitchFamily="34" charset="0"/>
              </a:rPr>
              <a:t>puedan servir como vehículo para transportar microorganismos. </a:t>
            </a:r>
            <a:r>
              <a:rPr lang="es-CO" dirty="0"/>
              <a:t/>
            </a:r>
            <a:br>
              <a:rPr lang="es-CO" dirty="0"/>
            </a:br>
            <a:r>
              <a:rPr lang="es-CO" dirty="0">
                <a:latin typeface="Arial" panose="020B0604020202020204" pitchFamily="34" charset="0"/>
              </a:rPr>
              <a:t>2. </a:t>
            </a:r>
            <a:r>
              <a:rPr lang="es-CO" b="1" dirty="0">
                <a:latin typeface="Arial" panose="020B0604020202020204" pitchFamily="34" charset="0"/>
              </a:rPr>
              <a:t>Uso de guantes</a:t>
            </a:r>
            <a:r>
              <a:rPr lang="es-CO" dirty="0">
                <a:latin typeface="Arial" panose="020B0604020202020204" pitchFamily="34" charset="0"/>
              </a:rPr>
              <a:t>: se usarán guantes limpios, no necesariamente estériles, </a:t>
            </a:r>
            <a:r>
              <a:rPr lang="es-CO" dirty="0" smtClean="0">
                <a:latin typeface="Arial" panose="020B0604020202020204" pitchFamily="34" charset="0"/>
              </a:rPr>
              <a:t>cuando </a:t>
            </a:r>
            <a:r>
              <a:rPr lang="es-CO" dirty="0">
                <a:latin typeface="Arial" panose="020B0604020202020204" pitchFamily="34" charset="0"/>
              </a:rPr>
              <a:t>se prevea contacto con: sangre, fluidos corporales y secreciones, </a:t>
            </a:r>
            <a:r>
              <a:rPr lang="es-CO" dirty="0" smtClean="0">
                <a:latin typeface="Arial" panose="020B0604020202020204" pitchFamily="34" charset="0"/>
              </a:rPr>
              <a:t>material </a:t>
            </a:r>
            <a:r>
              <a:rPr lang="es-CO" dirty="0">
                <a:latin typeface="Arial" panose="020B0604020202020204" pitchFamily="34" charset="0"/>
              </a:rPr>
              <a:t>contaminado, </a:t>
            </a:r>
            <a:r>
              <a:rPr lang="es-CO" dirty="0" smtClean="0">
                <a:latin typeface="Arial" panose="020B0604020202020204" pitchFamily="34" charset="0"/>
              </a:rPr>
              <a:t>barrera </a:t>
            </a:r>
            <a:r>
              <a:rPr lang="es-CO" dirty="0">
                <a:latin typeface="Arial" panose="020B0604020202020204" pitchFamily="34" charset="0"/>
              </a:rPr>
              <a:t>protectora </a:t>
            </a:r>
            <a:r>
              <a:rPr lang="es-CO" dirty="0" smtClean="0">
                <a:latin typeface="Arial" panose="020B0604020202020204" pitchFamily="34" charset="0"/>
              </a:rPr>
              <a:t>del </a:t>
            </a:r>
            <a:r>
              <a:rPr lang="es-CO" dirty="0">
                <a:latin typeface="Arial" panose="020B0604020202020204" pitchFamily="34" charset="0"/>
              </a:rPr>
              <a:t>riesgo de contaminación del </a:t>
            </a:r>
            <a:r>
              <a:rPr lang="es-CO" dirty="0" smtClean="0">
                <a:latin typeface="Arial" panose="020B0604020202020204" pitchFamily="34" charset="0"/>
              </a:rPr>
              <a:t>personal </a:t>
            </a:r>
            <a:r>
              <a:rPr lang="es-CO" dirty="0">
                <a:latin typeface="Arial" panose="020B0604020202020204" pitchFamily="34" charset="0"/>
              </a:rPr>
              <a:t>a los </a:t>
            </a:r>
            <a:r>
              <a:rPr lang="es-CO" dirty="0" smtClean="0">
                <a:latin typeface="Arial" panose="020B0604020202020204" pitchFamily="34" charset="0"/>
              </a:rPr>
              <a:t>pacientes, en procedimientos invasivos. </a:t>
            </a:r>
            <a:r>
              <a:rPr lang="es-CO" dirty="0">
                <a:latin typeface="Arial" panose="020B0604020202020204" pitchFamily="34" charset="0"/>
              </a:rPr>
              <a:t>Hay que lavarse las </a:t>
            </a:r>
            <a:r>
              <a:rPr lang="es-CO" dirty="0" smtClean="0">
                <a:latin typeface="Arial" panose="020B0604020202020204" pitchFamily="34" charset="0"/>
              </a:rPr>
              <a:t>manos </a:t>
            </a:r>
            <a:r>
              <a:rPr lang="es-CO" dirty="0">
                <a:latin typeface="Arial" panose="020B0604020202020204" pitchFamily="34" charset="0"/>
              </a:rPr>
              <a:t>antes de colocarse los guantes e inmediatamente después de su uso. </a:t>
            </a:r>
            <a:r>
              <a:rPr lang="es-CO" dirty="0"/>
              <a:t/>
            </a:r>
            <a:br>
              <a:rPr lang="es-CO" dirty="0"/>
            </a:br>
            <a:r>
              <a:rPr lang="es-CO" dirty="0">
                <a:latin typeface="Arial" panose="020B0604020202020204" pitchFamily="34" charset="0"/>
              </a:rPr>
              <a:t>Los guantes son una medida adicional y no reemplazan al lavado de manos. </a:t>
            </a:r>
            <a:r>
              <a:rPr lang="es-CO" dirty="0"/>
              <a:t/>
            </a:r>
            <a:br>
              <a:rPr lang="es-CO" dirty="0"/>
            </a:br>
            <a:r>
              <a:rPr lang="es-CO" dirty="0">
                <a:latin typeface="Arial" panose="020B0604020202020204" pitchFamily="34" charset="0"/>
              </a:rPr>
              <a:t>3. </a:t>
            </a:r>
            <a:r>
              <a:rPr lang="es-CO" b="1" dirty="0" smtClean="0">
                <a:latin typeface="Arial" panose="020B0604020202020204" pitchFamily="34" charset="0"/>
              </a:rPr>
              <a:t>Mascarillas, </a:t>
            </a:r>
            <a:r>
              <a:rPr lang="es-CO" b="1" dirty="0">
                <a:latin typeface="Arial" panose="020B0604020202020204" pitchFamily="34" charset="0"/>
              </a:rPr>
              <a:t>protección respiratoria, protección ocular y care</a:t>
            </a:r>
            <a:r>
              <a:rPr lang="es-CO" dirty="0">
                <a:latin typeface="Arial" panose="020B0604020202020204" pitchFamily="34" charset="0"/>
              </a:rPr>
              <a:t>tas: Es </a:t>
            </a:r>
            <a:r>
              <a:rPr lang="es-CO" dirty="0" smtClean="0">
                <a:latin typeface="Arial" panose="020B0604020202020204" pitchFamily="34" charset="0"/>
              </a:rPr>
              <a:t>necesario </a:t>
            </a:r>
            <a:r>
              <a:rPr lang="es-CO" dirty="0">
                <a:latin typeface="Arial" panose="020B0604020202020204" pitchFamily="34" charset="0"/>
              </a:rPr>
              <a:t>su uso durante los procedimientos y actividades del cuidado del </a:t>
            </a:r>
            <a:r>
              <a:rPr lang="es-CO" dirty="0" smtClean="0">
                <a:latin typeface="Arial" panose="020B0604020202020204" pitchFamily="34" charset="0"/>
              </a:rPr>
              <a:t>paciente </a:t>
            </a:r>
            <a:r>
              <a:rPr lang="es-CO" dirty="0">
                <a:latin typeface="Arial" panose="020B0604020202020204" pitchFamily="34" charset="0"/>
              </a:rPr>
              <a:t>que puedan generar salpicaduras o nebulizaciones de sangre, fluidos </a:t>
            </a:r>
            <a:r>
              <a:rPr lang="es-CO" dirty="0" smtClean="0">
                <a:latin typeface="Arial" panose="020B0604020202020204" pitchFamily="34" charset="0"/>
              </a:rPr>
              <a:t>corporales</a:t>
            </a:r>
            <a:r>
              <a:rPr lang="es-CO" dirty="0">
                <a:latin typeface="Arial" panose="020B0604020202020204" pitchFamily="34" charset="0"/>
              </a:rPr>
              <a:t>, secreciones y excreciones</a:t>
            </a:r>
            <a:r>
              <a:rPr lang="es-CO" dirty="0" smtClean="0">
                <a:latin typeface="Arial" panose="020B0604020202020204" pitchFamily="34" charset="0"/>
              </a:rPr>
              <a:t>. </a:t>
            </a:r>
            <a:r>
              <a:rPr lang="es-CO" dirty="0">
                <a:latin typeface="Arial" panose="020B0604020202020204" pitchFamily="34" charset="0"/>
              </a:rPr>
              <a:t>La mascarilla de alta eficacia se utilizará </a:t>
            </a:r>
            <a:r>
              <a:rPr lang="es-CO" dirty="0" smtClean="0">
                <a:latin typeface="Arial" panose="020B0604020202020204" pitchFamily="34" charset="0"/>
              </a:rPr>
              <a:t>únicamente </a:t>
            </a:r>
            <a:r>
              <a:rPr lang="es-CO" dirty="0">
                <a:latin typeface="Arial" panose="020B0604020202020204" pitchFamily="34" charset="0"/>
              </a:rPr>
              <a:t>en situaciones concretas que la requieran. </a:t>
            </a:r>
            <a:endParaRPr lang="es-CO" dirty="0"/>
          </a:p>
        </p:txBody>
      </p:sp>
    </p:spTree>
    <p:extLst>
      <p:ext uri="{BB962C8B-B14F-4D97-AF65-F5344CB8AC3E}">
        <p14:creationId xmlns:p14="http://schemas.microsoft.com/office/powerpoint/2010/main" val="3814461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964"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33845" y="166255"/>
            <a:ext cx="10848110" cy="1077218"/>
          </a:xfrm>
          <a:prstGeom prst="rect">
            <a:avLst/>
          </a:prstGeom>
        </p:spPr>
        <p:txBody>
          <a:bodyPr wrap="square">
            <a:spAutoFit/>
          </a:bodyPr>
          <a:lstStyle/>
          <a:p>
            <a:pPr algn="ctr"/>
            <a:r>
              <a:rPr lang="es-CO" sz="3200" dirty="0">
                <a:solidFill>
                  <a:srgbClr val="00B050"/>
                </a:solidFill>
              </a:rPr>
              <a:t/>
            </a:r>
            <a:br>
              <a:rPr lang="es-CO" sz="3200" dirty="0">
                <a:solidFill>
                  <a:srgbClr val="00B050"/>
                </a:solidFill>
              </a:rPr>
            </a:br>
            <a:endParaRPr lang="es-CO" sz="3200" dirty="0">
              <a:solidFill>
                <a:srgbClr val="00B050"/>
              </a:solidFill>
            </a:endParaRPr>
          </a:p>
        </p:txBody>
      </p:sp>
      <p:sp>
        <p:nvSpPr>
          <p:cNvPr id="4" name="Rectángulo 3"/>
          <p:cNvSpPr/>
          <p:nvPr/>
        </p:nvSpPr>
        <p:spPr>
          <a:xfrm>
            <a:off x="374073" y="951085"/>
            <a:ext cx="10972800" cy="646331"/>
          </a:xfrm>
          <a:prstGeom prst="rect">
            <a:avLst/>
          </a:prstGeom>
        </p:spPr>
        <p:txBody>
          <a:bodyPr wrap="square">
            <a:spAutoFit/>
          </a:bodyPr>
          <a:lstStyle/>
          <a:p>
            <a:endParaRPr lang="es-CO" dirty="0" smtClean="0">
              <a:latin typeface="Arial" panose="020B0604020202020204" pitchFamily="34" charset="0"/>
            </a:endParaRPr>
          </a:p>
          <a:p>
            <a:endParaRPr lang="es-CO" dirty="0"/>
          </a:p>
        </p:txBody>
      </p:sp>
      <p:sp>
        <p:nvSpPr>
          <p:cNvPr id="6" name="Rectángulo 5"/>
          <p:cNvSpPr/>
          <p:nvPr/>
        </p:nvSpPr>
        <p:spPr>
          <a:xfrm>
            <a:off x="1271155" y="1568947"/>
            <a:ext cx="7176654" cy="369332"/>
          </a:xfrm>
          <a:prstGeom prst="rect">
            <a:avLst/>
          </a:prstGeom>
        </p:spPr>
        <p:txBody>
          <a:bodyPr wrap="square">
            <a:spAutoFit/>
          </a:bodyPr>
          <a:lstStyle/>
          <a:p>
            <a:endParaRPr lang="es-CO" dirty="0"/>
          </a:p>
        </p:txBody>
      </p:sp>
      <p:sp>
        <p:nvSpPr>
          <p:cNvPr id="8" name="Rectángulo 7"/>
          <p:cNvSpPr/>
          <p:nvPr/>
        </p:nvSpPr>
        <p:spPr>
          <a:xfrm>
            <a:off x="374071" y="529937"/>
            <a:ext cx="11107884" cy="584775"/>
          </a:xfrm>
          <a:prstGeom prst="rect">
            <a:avLst/>
          </a:prstGeom>
        </p:spPr>
        <p:txBody>
          <a:bodyPr wrap="square">
            <a:spAutoFit/>
          </a:bodyPr>
          <a:lstStyle/>
          <a:p>
            <a:endParaRPr lang="es-CO" sz="3200" dirty="0">
              <a:solidFill>
                <a:srgbClr val="00B050"/>
              </a:solidFill>
            </a:endParaRPr>
          </a:p>
        </p:txBody>
      </p:sp>
      <p:sp>
        <p:nvSpPr>
          <p:cNvPr id="7" name="Rectángulo 6"/>
          <p:cNvSpPr/>
          <p:nvPr/>
        </p:nvSpPr>
        <p:spPr>
          <a:xfrm>
            <a:off x="852055" y="166255"/>
            <a:ext cx="10037618" cy="584775"/>
          </a:xfrm>
          <a:prstGeom prst="rect">
            <a:avLst/>
          </a:prstGeom>
        </p:spPr>
        <p:txBody>
          <a:bodyPr wrap="square">
            <a:spAutoFit/>
          </a:bodyPr>
          <a:lstStyle/>
          <a:p>
            <a:r>
              <a:rPr lang="es-CO" sz="3200" dirty="0">
                <a:solidFill>
                  <a:srgbClr val="00B050"/>
                </a:solidFill>
                <a:latin typeface="Arial" panose="020B0604020202020204" pitchFamily="34" charset="0"/>
              </a:rPr>
              <a:t>PROTOCOLO DE AISLAMIENTO </a:t>
            </a:r>
            <a:r>
              <a:rPr lang="es-CO" sz="3200" dirty="0" smtClean="0">
                <a:solidFill>
                  <a:srgbClr val="00B050"/>
                </a:solidFill>
                <a:latin typeface="Arial" panose="020B0604020202020204" pitchFamily="34" charset="0"/>
              </a:rPr>
              <a:t>DE PACIENTES </a:t>
            </a:r>
            <a:endParaRPr lang="es-CO" sz="3200" dirty="0">
              <a:solidFill>
                <a:srgbClr val="00B050"/>
              </a:solidFill>
            </a:endParaRPr>
          </a:p>
        </p:txBody>
      </p:sp>
      <p:sp>
        <p:nvSpPr>
          <p:cNvPr id="9" name="Rectángulo 8"/>
          <p:cNvSpPr/>
          <p:nvPr/>
        </p:nvSpPr>
        <p:spPr>
          <a:xfrm>
            <a:off x="176645" y="917284"/>
            <a:ext cx="10816938" cy="1015663"/>
          </a:xfrm>
          <a:prstGeom prst="rect">
            <a:avLst/>
          </a:prstGeom>
        </p:spPr>
        <p:txBody>
          <a:bodyPr wrap="square">
            <a:spAutoFit/>
          </a:bodyPr>
          <a:lstStyle/>
          <a:p>
            <a:r>
              <a:rPr lang="es-CO" sz="2000" dirty="0">
                <a:solidFill>
                  <a:srgbClr val="00B050"/>
                </a:solidFill>
                <a:latin typeface="Arial" panose="020B0604020202020204" pitchFamily="34" charset="0"/>
              </a:rPr>
              <a:t>PRECAUCIONES GENERALES </a:t>
            </a:r>
            <a:r>
              <a:rPr lang="es-CO" sz="2000" dirty="0">
                <a:solidFill>
                  <a:srgbClr val="00B050"/>
                </a:solidFill>
              </a:rPr>
              <a:t/>
            </a:r>
            <a:br>
              <a:rPr lang="es-CO" sz="2000" dirty="0">
                <a:solidFill>
                  <a:srgbClr val="00B050"/>
                </a:solidFill>
              </a:rPr>
            </a:br>
            <a:r>
              <a:rPr lang="es-CO" sz="2000" dirty="0">
                <a:solidFill>
                  <a:srgbClr val="00B050"/>
                </a:solidFill>
              </a:rPr>
              <a:t/>
            </a:r>
            <a:br>
              <a:rPr lang="es-CO" sz="2000" dirty="0">
                <a:solidFill>
                  <a:srgbClr val="00B050"/>
                </a:solidFill>
              </a:rPr>
            </a:br>
            <a:endParaRPr lang="es-CO" sz="2000" dirty="0">
              <a:solidFill>
                <a:srgbClr val="00B050"/>
              </a:solidFill>
            </a:endParaRPr>
          </a:p>
        </p:txBody>
      </p:sp>
      <p:sp>
        <p:nvSpPr>
          <p:cNvPr id="10" name="Rectángulo 9"/>
          <p:cNvSpPr/>
          <p:nvPr/>
        </p:nvSpPr>
        <p:spPr>
          <a:xfrm>
            <a:off x="-509153" y="1243473"/>
            <a:ext cx="6411189" cy="4985980"/>
          </a:xfrm>
          <a:prstGeom prst="rect">
            <a:avLst/>
          </a:prstGeom>
        </p:spPr>
        <p:txBody>
          <a:bodyPr wrap="square">
            <a:spAutoFit/>
          </a:bodyPr>
          <a:lstStyle/>
          <a:p>
            <a:r>
              <a:rPr lang="es-CO" dirty="0" smtClean="0">
                <a:latin typeface="Arial" panose="020B0604020202020204" pitchFamily="34" charset="0"/>
              </a:rPr>
              <a:t>4</a:t>
            </a:r>
            <a:r>
              <a:rPr lang="es-CO" sz="2000" b="1" dirty="0" smtClean="0">
                <a:latin typeface="Arial" panose="020B0604020202020204" pitchFamily="34" charset="0"/>
              </a:rPr>
              <a:t>. Batas </a:t>
            </a:r>
            <a:r>
              <a:rPr lang="es-CO" sz="2000" b="1" dirty="0">
                <a:latin typeface="Arial" panose="020B0604020202020204" pitchFamily="34" charset="0"/>
              </a:rPr>
              <a:t>y otros elementos de protección</a:t>
            </a:r>
            <a:r>
              <a:rPr lang="es-CO" sz="2000" dirty="0">
                <a:latin typeface="Arial" panose="020B0604020202020204" pitchFamily="34" charset="0"/>
              </a:rPr>
              <a:t>: Se debe usar bata limpia, no </a:t>
            </a:r>
            <a:r>
              <a:rPr lang="es-CO" sz="2000" dirty="0" smtClean="0">
                <a:latin typeface="Arial" panose="020B0604020202020204" pitchFamily="34" charset="0"/>
              </a:rPr>
              <a:t>necesariamente </a:t>
            </a:r>
            <a:r>
              <a:rPr lang="es-CO" sz="2000" dirty="0">
                <a:latin typeface="Arial" panose="020B0604020202020204" pitchFamily="34" charset="0"/>
              </a:rPr>
              <a:t>estéril, para prevenir la contaminación de la ropa y piel del </a:t>
            </a:r>
            <a:r>
              <a:rPr lang="es-CO" sz="2000" dirty="0" smtClean="0">
                <a:latin typeface="Arial" panose="020B0604020202020204" pitchFamily="34" charset="0"/>
              </a:rPr>
              <a:t>personal sanitario.</a:t>
            </a:r>
          </a:p>
          <a:p>
            <a:r>
              <a:rPr lang="es-CO" sz="2000" dirty="0" smtClean="0">
                <a:latin typeface="Arial" panose="020B0604020202020204" pitchFamily="34" charset="0"/>
              </a:rPr>
              <a:t> </a:t>
            </a:r>
            <a:r>
              <a:rPr lang="es-CO" sz="2000" dirty="0"/>
              <a:t/>
            </a:r>
            <a:br>
              <a:rPr lang="es-CO" sz="2000" dirty="0"/>
            </a:br>
            <a:r>
              <a:rPr lang="es-CO" sz="2000" dirty="0">
                <a:latin typeface="Arial" panose="020B0604020202020204" pitchFamily="34" charset="0"/>
              </a:rPr>
              <a:t>5. </a:t>
            </a:r>
            <a:r>
              <a:rPr lang="es-CO" sz="2000" b="1" dirty="0">
                <a:latin typeface="Arial" panose="020B0604020202020204" pitchFamily="34" charset="0"/>
              </a:rPr>
              <a:t>Habitación</a:t>
            </a:r>
            <a:r>
              <a:rPr lang="es-CO" sz="2000" dirty="0">
                <a:latin typeface="Arial" panose="020B0604020202020204" pitchFamily="34" charset="0"/>
              </a:rPr>
              <a:t>: debe ser individual que cuente con lavamanos, jabón, toallas de </a:t>
            </a:r>
            <a:r>
              <a:rPr lang="es-CO" sz="2000" dirty="0" smtClean="0">
                <a:latin typeface="Arial" panose="020B0604020202020204" pitchFamily="34" charset="0"/>
              </a:rPr>
              <a:t>papel</a:t>
            </a:r>
            <a:r>
              <a:rPr lang="es-CO" sz="2000" dirty="0">
                <a:latin typeface="Arial" panose="020B0604020202020204" pitchFamily="34" charset="0"/>
              </a:rPr>
              <a:t>, sanitario, armario para ropas y mantener la puerta cerrada. </a:t>
            </a:r>
            <a:endParaRPr lang="es-CO" sz="2000" dirty="0" smtClean="0">
              <a:latin typeface="Arial" panose="020B0604020202020204" pitchFamily="34" charset="0"/>
            </a:endParaRPr>
          </a:p>
          <a:p>
            <a:r>
              <a:rPr lang="es-CO" sz="2000" dirty="0"/>
              <a:t/>
            </a:r>
            <a:br>
              <a:rPr lang="es-CO" sz="2000" dirty="0"/>
            </a:br>
            <a:r>
              <a:rPr lang="es-CO" sz="2000" dirty="0">
                <a:latin typeface="Arial" panose="020B0604020202020204" pitchFamily="34" charset="0"/>
              </a:rPr>
              <a:t>6. </a:t>
            </a:r>
            <a:r>
              <a:rPr lang="es-CO" sz="2000" b="1" dirty="0">
                <a:latin typeface="Arial" panose="020B0604020202020204" pitchFamily="34" charset="0"/>
              </a:rPr>
              <a:t>Para el cuidado del pacient</a:t>
            </a:r>
            <a:r>
              <a:rPr lang="es-CO" sz="2000" dirty="0">
                <a:latin typeface="Arial" panose="020B0604020202020204" pitchFamily="34" charset="0"/>
              </a:rPr>
              <a:t>e: Hay que manejar con cuidado el equipo usado y </a:t>
            </a:r>
            <a:r>
              <a:rPr lang="es-CO" sz="2000" dirty="0" smtClean="0">
                <a:latin typeface="Arial" panose="020B0604020202020204" pitchFamily="34" charset="0"/>
              </a:rPr>
              <a:t>manchado </a:t>
            </a:r>
            <a:r>
              <a:rPr lang="es-CO" sz="2000" dirty="0">
                <a:latin typeface="Arial" panose="020B0604020202020204" pitchFamily="34" charset="0"/>
              </a:rPr>
              <a:t>con sangre, fluidos corporales, secreciones y excreciones, para evitar </a:t>
            </a:r>
            <a:r>
              <a:rPr lang="es-CO" sz="2000" dirty="0" smtClean="0">
                <a:latin typeface="Arial" panose="020B0604020202020204" pitchFamily="34" charset="0"/>
              </a:rPr>
              <a:t>el </a:t>
            </a:r>
            <a:r>
              <a:rPr lang="es-CO" sz="2000" dirty="0">
                <a:latin typeface="Arial" panose="020B0604020202020204" pitchFamily="34" charset="0"/>
              </a:rPr>
              <a:t>contacto con la piel, mucosas y ropa; y, así, la transferencia de los </a:t>
            </a:r>
            <a:r>
              <a:rPr lang="es-CO" sz="2000" dirty="0" smtClean="0">
                <a:latin typeface="Arial" panose="020B0604020202020204" pitchFamily="34" charset="0"/>
              </a:rPr>
              <a:t>microorganismos </a:t>
            </a:r>
            <a:r>
              <a:rPr lang="es-CO" sz="2000" dirty="0">
                <a:latin typeface="Arial" panose="020B0604020202020204" pitchFamily="34" charset="0"/>
              </a:rPr>
              <a:t>a otros pacientes o al entorno</a:t>
            </a:r>
            <a:r>
              <a:rPr lang="es-CO" dirty="0">
                <a:latin typeface="Arial" panose="020B0604020202020204" pitchFamily="34" charset="0"/>
              </a:rPr>
              <a:t>. </a:t>
            </a:r>
            <a:r>
              <a:rPr lang="es-CO" dirty="0"/>
              <a:t/>
            </a:r>
            <a:br>
              <a:rPr lang="es-CO" dirty="0"/>
            </a:br>
            <a:endParaRPr lang="es-CO" dirty="0"/>
          </a:p>
        </p:txBody>
      </p:sp>
      <p:pic>
        <p:nvPicPr>
          <p:cNvPr id="11" name="Imagen 10"/>
          <p:cNvPicPr>
            <a:picLocks noChangeAspect="1"/>
          </p:cNvPicPr>
          <p:nvPr/>
        </p:nvPicPr>
        <p:blipFill rotWithShape="1">
          <a:blip r:embed="rId3"/>
          <a:srcRect l="15022" t="27610" r="44722" b="19173"/>
          <a:stretch/>
        </p:blipFill>
        <p:spPr>
          <a:xfrm>
            <a:off x="6272644" y="1274250"/>
            <a:ext cx="5764377" cy="4359349"/>
          </a:xfrm>
          <a:prstGeom prst="rect">
            <a:avLst/>
          </a:prstGeom>
        </p:spPr>
      </p:pic>
    </p:spTree>
    <p:extLst>
      <p:ext uri="{BB962C8B-B14F-4D97-AF65-F5344CB8AC3E}">
        <p14:creationId xmlns:p14="http://schemas.microsoft.com/office/powerpoint/2010/main" val="3875492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964"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33845" y="166255"/>
            <a:ext cx="10848110" cy="1077218"/>
          </a:xfrm>
          <a:prstGeom prst="rect">
            <a:avLst/>
          </a:prstGeom>
        </p:spPr>
        <p:txBody>
          <a:bodyPr wrap="square">
            <a:spAutoFit/>
          </a:bodyPr>
          <a:lstStyle/>
          <a:p>
            <a:pPr algn="ctr"/>
            <a:r>
              <a:rPr lang="es-CO" sz="3200" dirty="0">
                <a:solidFill>
                  <a:srgbClr val="00B050"/>
                </a:solidFill>
              </a:rPr>
              <a:t/>
            </a:r>
            <a:br>
              <a:rPr lang="es-CO" sz="3200" dirty="0">
                <a:solidFill>
                  <a:srgbClr val="00B050"/>
                </a:solidFill>
              </a:rPr>
            </a:br>
            <a:endParaRPr lang="es-CO" sz="3200" dirty="0">
              <a:solidFill>
                <a:srgbClr val="00B050"/>
              </a:solidFill>
            </a:endParaRPr>
          </a:p>
        </p:txBody>
      </p:sp>
      <p:sp>
        <p:nvSpPr>
          <p:cNvPr id="4" name="Rectángulo 3"/>
          <p:cNvSpPr/>
          <p:nvPr/>
        </p:nvSpPr>
        <p:spPr>
          <a:xfrm>
            <a:off x="374073" y="951085"/>
            <a:ext cx="10972800" cy="646331"/>
          </a:xfrm>
          <a:prstGeom prst="rect">
            <a:avLst/>
          </a:prstGeom>
        </p:spPr>
        <p:txBody>
          <a:bodyPr wrap="square">
            <a:spAutoFit/>
          </a:bodyPr>
          <a:lstStyle/>
          <a:p>
            <a:endParaRPr lang="es-CO" dirty="0" smtClean="0">
              <a:latin typeface="Arial" panose="020B0604020202020204" pitchFamily="34" charset="0"/>
            </a:endParaRPr>
          </a:p>
          <a:p>
            <a:endParaRPr lang="es-CO" dirty="0"/>
          </a:p>
        </p:txBody>
      </p:sp>
      <p:sp>
        <p:nvSpPr>
          <p:cNvPr id="6" name="Rectángulo 5"/>
          <p:cNvSpPr/>
          <p:nvPr/>
        </p:nvSpPr>
        <p:spPr>
          <a:xfrm>
            <a:off x="1271155" y="1568947"/>
            <a:ext cx="7176654" cy="369332"/>
          </a:xfrm>
          <a:prstGeom prst="rect">
            <a:avLst/>
          </a:prstGeom>
        </p:spPr>
        <p:txBody>
          <a:bodyPr wrap="square">
            <a:spAutoFit/>
          </a:bodyPr>
          <a:lstStyle/>
          <a:p>
            <a:endParaRPr lang="es-CO" dirty="0"/>
          </a:p>
        </p:txBody>
      </p:sp>
      <p:sp>
        <p:nvSpPr>
          <p:cNvPr id="8" name="Rectángulo 7"/>
          <p:cNvSpPr/>
          <p:nvPr/>
        </p:nvSpPr>
        <p:spPr>
          <a:xfrm>
            <a:off x="374071" y="529937"/>
            <a:ext cx="11107884" cy="584775"/>
          </a:xfrm>
          <a:prstGeom prst="rect">
            <a:avLst/>
          </a:prstGeom>
        </p:spPr>
        <p:txBody>
          <a:bodyPr wrap="square">
            <a:spAutoFit/>
          </a:bodyPr>
          <a:lstStyle/>
          <a:p>
            <a:endParaRPr lang="es-CO" sz="3200" dirty="0">
              <a:solidFill>
                <a:srgbClr val="00B050"/>
              </a:solidFill>
            </a:endParaRPr>
          </a:p>
        </p:txBody>
      </p:sp>
      <p:sp>
        <p:nvSpPr>
          <p:cNvPr id="7" name="Rectángulo 6"/>
          <p:cNvSpPr/>
          <p:nvPr/>
        </p:nvSpPr>
        <p:spPr>
          <a:xfrm>
            <a:off x="852055" y="166255"/>
            <a:ext cx="10037618" cy="584775"/>
          </a:xfrm>
          <a:prstGeom prst="rect">
            <a:avLst/>
          </a:prstGeom>
        </p:spPr>
        <p:txBody>
          <a:bodyPr wrap="square">
            <a:spAutoFit/>
          </a:bodyPr>
          <a:lstStyle/>
          <a:p>
            <a:r>
              <a:rPr lang="es-CO" sz="3200" dirty="0">
                <a:solidFill>
                  <a:srgbClr val="00B050"/>
                </a:solidFill>
                <a:latin typeface="Arial" panose="020B0604020202020204" pitchFamily="34" charset="0"/>
              </a:rPr>
              <a:t>PROTOCOLO DE AISLAMIENTO </a:t>
            </a:r>
            <a:r>
              <a:rPr lang="es-CO" sz="3200" dirty="0" smtClean="0">
                <a:solidFill>
                  <a:srgbClr val="00B050"/>
                </a:solidFill>
                <a:latin typeface="Arial" panose="020B0604020202020204" pitchFamily="34" charset="0"/>
              </a:rPr>
              <a:t>DE PACIENTES </a:t>
            </a:r>
            <a:endParaRPr lang="es-CO" sz="3200" dirty="0">
              <a:solidFill>
                <a:srgbClr val="00B050"/>
              </a:solidFill>
            </a:endParaRPr>
          </a:p>
        </p:txBody>
      </p:sp>
      <p:sp>
        <p:nvSpPr>
          <p:cNvPr id="11" name="Rectángulo 10"/>
          <p:cNvSpPr/>
          <p:nvPr/>
        </p:nvSpPr>
        <p:spPr>
          <a:xfrm>
            <a:off x="315190" y="1243473"/>
            <a:ext cx="6428510" cy="4524315"/>
          </a:xfrm>
          <a:prstGeom prst="rect">
            <a:avLst/>
          </a:prstGeom>
        </p:spPr>
        <p:txBody>
          <a:bodyPr wrap="square">
            <a:spAutoFit/>
          </a:bodyPr>
          <a:lstStyle/>
          <a:p>
            <a:r>
              <a:rPr lang="es-CO" b="1" dirty="0">
                <a:latin typeface="Arial" panose="020B0604020202020204" pitchFamily="34" charset="0"/>
              </a:rPr>
              <a:t>TRANSMISIÓN DE CONTACTO</a:t>
            </a:r>
            <a:r>
              <a:rPr lang="es-CO" dirty="0">
                <a:latin typeface="Arial" panose="020B0604020202020204" pitchFamily="34" charset="0"/>
              </a:rPr>
              <a:t>: </a:t>
            </a:r>
            <a:r>
              <a:rPr lang="es-CO" dirty="0"/>
              <a:t/>
            </a:r>
            <a:br>
              <a:rPr lang="es-CO" dirty="0"/>
            </a:br>
            <a:r>
              <a:rPr lang="es-CO" dirty="0">
                <a:latin typeface="Arial" panose="020B0604020202020204" pitchFamily="34" charset="0"/>
              </a:rPr>
              <a:t>El modo más importante y frecuente </a:t>
            </a:r>
            <a:r>
              <a:rPr lang="es-CO" dirty="0" smtClean="0">
                <a:latin typeface="Arial" panose="020B0604020202020204" pitchFamily="34" charset="0"/>
              </a:rPr>
              <a:t>de </a:t>
            </a:r>
            <a:r>
              <a:rPr lang="es-CO" dirty="0">
                <a:latin typeface="Arial" panose="020B0604020202020204" pitchFamily="34" charset="0"/>
              </a:rPr>
              <a:t>transmisión </a:t>
            </a:r>
            <a:r>
              <a:rPr lang="es-CO" dirty="0" smtClean="0">
                <a:latin typeface="Arial" panose="020B0604020202020204" pitchFamily="34" charset="0"/>
              </a:rPr>
              <a:t>de IAAS, </a:t>
            </a:r>
            <a:r>
              <a:rPr lang="es-CO" dirty="0">
                <a:latin typeface="Arial" panose="020B0604020202020204" pitchFamily="34" charset="0"/>
              </a:rPr>
              <a:t>se divide en dos </a:t>
            </a:r>
            <a:r>
              <a:rPr lang="es-CO" dirty="0" smtClean="0">
                <a:latin typeface="Arial" panose="020B0604020202020204" pitchFamily="34" charset="0"/>
              </a:rPr>
              <a:t>subgrupos:</a:t>
            </a:r>
          </a:p>
          <a:p>
            <a:r>
              <a:rPr lang="es-CO" dirty="0" smtClean="0">
                <a:latin typeface="Arial" panose="020B0604020202020204" pitchFamily="34" charset="0"/>
              </a:rPr>
              <a:t>. </a:t>
            </a:r>
            <a:r>
              <a:rPr lang="es-CO" b="1" dirty="0">
                <a:latin typeface="Arial" panose="020B0604020202020204" pitchFamily="34" charset="0"/>
              </a:rPr>
              <a:t>La transmisión </a:t>
            </a:r>
            <a:r>
              <a:rPr lang="es-CO" b="1" dirty="0" smtClean="0">
                <a:latin typeface="Arial" panose="020B0604020202020204" pitchFamily="34" charset="0"/>
              </a:rPr>
              <a:t>por </a:t>
            </a:r>
            <a:r>
              <a:rPr lang="es-CO" b="1" dirty="0">
                <a:latin typeface="Arial" panose="020B0604020202020204" pitchFamily="34" charset="0"/>
              </a:rPr>
              <a:t>contacto directo </a:t>
            </a:r>
            <a:r>
              <a:rPr lang="es-CO" dirty="0">
                <a:latin typeface="Arial" panose="020B0604020202020204" pitchFamily="34" charset="0"/>
              </a:rPr>
              <a:t>involucra el </a:t>
            </a:r>
            <a:r>
              <a:rPr lang="es-CO" dirty="0" smtClean="0">
                <a:latin typeface="Arial" panose="020B0604020202020204" pitchFamily="34" charset="0"/>
              </a:rPr>
              <a:t>contacto </a:t>
            </a:r>
            <a:r>
              <a:rPr lang="es-CO" dirty="0">
                <a:latin typeface="Arial" panose="020B0604020202020204" pitchFamily="34" charset="0"/>
              </a:rPr>
              <a:t>de una superficie corporal </a:t>
            </a:r>
            <a:r>
              <a:rPr lang="es-CO" dirty="0" smtClean="0">
                <a:latin typeface="Arial" panose="020B0604020202020204" pitchFamily="34" charset="0"/>
              </a:rPr>
              <a:t>con </a:t>
            </a:r>
            <a:r>
              <a:rPr lang="es-CO" dirty="0">
                <a:latin typeface="Arial" panose="020B0604020202020204" pitchFamily="34" charset="0"/>
              </a:rPr>
              <a:t>otra, permitiendo la </a:t>
            </a:r>
            <a:r>
              <a:rPr lang="es-CO" dirty="0" smtClean="0">
                <a:latin typeface="Arial" panose="020B0604020202020204" pitchFamily="34" charset="0"/>
              </a:rPr>
              <a:t>transferencia </a:t>
            </a:r>
            <a:r>
              <a:rPr lang="es-CO" dirty="0">
                <a:latin typeface="Arial" panose="020B0604020202020204" pitchFamily="34" charset="0"/>
              </a:rPr>
              <a:t>física de </a:t>
            </a:r>
            <a:r>
              <a:rPr lang="es-CO" dirty="0" smtClean="0">
                <a:latin typeface="Arial" panose="020B0604020202020204" pitchFamily="34" charset="0"/>
              </a:rPr>
              <a:t>microorganismos </a:t>
            </a:r>
            <a:r>
              <a:rPr lang="es-CO" dirty="0">
                <a:latin typeface="Arial" panose="020B0604020202020204" pitchFamily="34" charset="0"/>
              </a:rPr>
              <a:t>entre un huésped </a:t>
            </a:r>
            <a:r>
              <a:rPr lang="es-CO" dirty="0" smtClean="0">
                <a:latin typeface="Arial" panose="020B0604020202020204" pitchFamily="34" charset="0"/>
              </a:rPr>
              <a:t>susceptible </a:t>
            </a:r>
            <a:r>
              <a:rPr lang="es-CO" dirty="0">
                <a:latin typeface="Arial" panose="020B0604020202020204" pitchFamily="34" charset="0"/>
              </a:rPr>
              <a:t>y una persona </a:t>
            </a:r>
            <a:r>
              <a:rPr lang="es-CO" dirty="0" smtClean="0">
                <a:latin typeface="Arial" panose="020B0604020202020204" pitchFamily="34" charset="0"/>
              </a:rPr>
              <a:t>infectada, como </a:t>
            </a:r>
            <a:r>
              <a:rPr lang="es-CO" dirty="0">
                <a:latin typeface="Arial" panose="020B0604020202020204" pitchFamily="34" charset="0"/>
              </a:rPr>
              <a:t>en el traslado de pacientes, </a:t>
            </a:r>
            <a:r>
              <a:rPr lang="es-CO" dirty="0" smtClean="0">
                <a:latin typeface="Arial" panose="020B0604020202020204" pitchFamily="34" charset="0"/>
              </a:rPr>
              <a:t>baño </a:t>
            </a:r>
            <a:r>
              <a:rPr lang="es-CO" dirty="0">
                <a:latin typeface="Arial" panose="020B0604020202020204" pitchFamily="34" charset="0"/>
              </a:rPr>
              <a:t>diario o </a:t>
            </a:r>
            <a:r>
              <a:rPr lang="es-CO" dirty="0" smtClean="0">
                <a:latin typeface="Arial" panose="020B0604020202020204" pitchFamily="34" charset="0"/>
              </a:rPr>
              <a:t>tareas </a:t>
            </a:r>
            <a:r>
              <a:rPr lang="es-CO" dirty="0">
                <a:latin typeface="Arial" panose="020B0604020202020204" pitchFamily="34" charset="0"/>
              </a:rPr>
              <a:t>en la atención directa </a:t>
            </a:r>
            <a:r>
              <a:rPr lang="es-CO" dirty="0" smtClean="0">
                <a:latin typeface="Arial" panose="020B0604020202020204" pitchFamily="34" charset="0"/>
              </a:rPr>
              <a:t>de </a:t>
            </a:r>
            <a:r>
              <a:rPr lang="es-CO" dirty="0">
                <a:latin typeface="Arial" panose="020B0604020202020204" pitchFamily="34" charset="0"/>
              </a:rPr>
              <a:t>los </a:t>
            </a:r>
            <a:r>
              <a:rPr lang="es-CO" dirty="0" smtClean="0">
                <a:latin typeface="Arial" panose="020B0604020202020204" pitchFamily="34" charset="0"/>
              </a:rPr>
              <a:t>pacientes, puede </a:t>
            </a:r>
            <a:r>
              <a:rPr lang="es-CO" dirty="0">
                <a:latin typeface="Arial" panose="020B0604020202020204" pitchFamily="34" charset="0"/>
              </a:rPr>
              <a:t>ocurrir también </a:t>
            </a:r>
            <a:r>
              <a:rPr lang="es-CO" dirty="0" smtClean="0">
                <a:latin typeface="Arial" panose="020B0604020202020204" pitchFamily="34" charset="0"/>
              </a:rPr>
              <a:t>entre </a:t>
            </a:r>
            <a:r>
              <a:rPr lang="es-CO" dirty="0">
                <a:latin typeface="Arial" panose="020B0604020202020204" pitchFamily="34" charset="0"/>
              </a:rPr>
              <a:t>dos pacientes, uno de los </a:t>
            </a:r>
            <a:r>
              <a:rPr lang="es-CO" dirty="0" smtClean="0">
                <a:latin typeface="Arial" panose="020B0604020202020204" pitchFamily="34" charset="0"/>
              </a:rPr>
              <a:t>cuales </a:t>
            </a:r>
            <a:r>
              <a:rPr lang="es-CO" dirty="0">
                <a:latin typeface="Arial" panose="020B0604020202020204" pitchFamily="34" charset="0"/>
              </a:rPr>
              <a:t>actúa como fuente del </a:t>
            </a:r>
            <a:r>
              <a:rPr lang="es-CO" dirty="0" smtClean="0">
                <a:latin typeface="Arial" panose="020B0604020202020204" pitchFamily="34" charset="0"/>
              </a:rPr>
              <a:t>microorganismo </a:t>
            </a:r>
            <a:r>
              <a:rPr lang="es-CO" dirty="0">
                <a:latin typeface="Arial" panose="020B0604020202020204" pitchFamily="34" charset="0"/>
              </a:rPr>
              <a:t>y el otro como </a:t>
            </a:r>
            <a:r>
              <a:rPr lang="es-CO" dirty="0" smtClean="0">
                <a:latin typeface="Arial" panose="020B0604020202020204" pitchFamily="34" charset="0"/>
              </a:rPr>
              <a:t>huésped </a:t>
            </a:r>
            <a:r>
              <a:rPr lang="es-CO" dirty="0">
                <a:latin typeface="Arial" panose="020B0604020202020204" pitchFamily="34" charset="0"/>
              </a:rPr>
              <a:t>susceptible</a:t>
            </a:r>
            <a:r>
              <a:rPr lang="es-CO" dirty="0" smtClean="0">
                <a:latin typeface="Arial" panose="020B0604020202020204" pitchFamily="34" charset="0"/>
              </a:rPr>
              <a:t>.</a:t>
            </a:r>
          </a:p>
          <a:p>
            <a:r>
              <a:rPr lang="es-CO" dirty="0" smtClean="0">
                <a:latin typeface="Arial" panose="020B0604020202020204" pitchFamily="34" charset="0"/>
              </a:rPr>
              <a:t>. </a:t>
            </a:r>
            <a:r>
              <a:rPr lang="es-CO" b="1" dirty="0" smtClean="0">
                <a:latin typeface="Arial" panose="020B0604020202020204" pitchFamily="34" charset="0"/>
                <a:cs typeface="Arial" panose="020B0604020202020204" pitchFamily="34" charset="0"/>
              </a:rPr>
              <a:t>La </a:t>
            </a:r>
            <a:r>
              <a:rPr lang="es-CO" b="1" dirty="0">
                <a:latin typeface="Arial" panose="020B0604020202020204" pitchFamily="34" charset="0"/>
                <a:cs typeface="Arial" panose="020B0604020202020204" pitchFamily="34" charset="0"/>
              </a:rPr>
              <a:t>transmisión de contacto indirecto </a:t>
            </a:r>
            <a:r>
              <a:rPr lang="es-CO" dirty="0">
                <a:latin typeface="Arial" panose="020B0604020202020204" pitchFamily="34" charset="0"/>
                <a:cs typeface="Arial" panose="020B0604020202020204" pitchFamily="34" charset="0"/>
              </a:rPr>
              <a:t>involucra el contacto de un huésped </a:t>
            </a:r>
            <a:r>
              <a:rPr lang="es-CO" dirty="0" smtClean="0">
                <a:latin typeface="Arial" panose="020B0604020202020204" pitchFamily="34" charset="0"/>
                <a:cs typeface="Arial" panose="020B0604020202020204" pitchFamily="34" charset="0"/>
              </a:rPr>
              <a:t>susceptible </a:t>
            </a:r>
            <a:r>
              <a:rPr lang="es-CO" dirty="0">
                <a:latin typeface="Arial" panose="020B0604020202020204" pitchFamily="34" charset="0"/>
                <a:cs typeface="Arial" panose="020B0604020202020204" pitchFamily="34" charset="0"/>
              </a:rPr>
              <a:t>con un objeto intermediario contaminado, habitualmente inanimado, </a:t>
            </a:r>
            <a:r>
              <a:rPr lang="es-CO" dirty="0" smtClean="0">
                <a:latin typeface="Arial" panose="020B0604020202020204" pitchFamily="34" charset="0"/>
                <a:cs typeface="Arial" panose="020B0604020202020204" pitchFamily="34" charset="0"/>
              </a:rPr>
              <a:t>tales </a:t>
            </a:r>
            <a:r>
              <a:rPr lang="es-CO" dirty="0">
                <a:latin typeface="Arial" panose="020B0604020202020204" pitchFamily="34" charset="0"/>
                <a:cs typeface="Arial" panose="020B0604020202020204" pitchFamily="34" charset="0"/>
              </a:rPr>
              <a:t>como instrumental contaminado, agujas, </a:t>
            </a:r>
            <a:r>
              <a:rPr lang="es-CO" dirty="0" smtClean="0">
                <a:latin typeface="Arial" panose="020B0604020202020204" pitchFamily="34" charset="0"/>
                <a:cs typeface="Arial" panose="020B0604020202020204" pitchFamily="34" charset="0"/>
              </a:rPr>
              <a:t>gasas etc.</a:t>
            </a:r>
            <a:r>
              <a:rPr lang="es-CO" dirty="0"/>
              <a:t/>
            </a:r>
            <a:br>
              <a:rPr lang="es-CO" dirty="0"/>
            </a:br>
            <a:endParaRPr lang="es-CO" dirty="0"/>
          </a:p>
        </p:txBody>
      </p:sp>
      <p:pic>
        <p:nvPicPr>
          <p:cNvPr id="14" name="Imagen 13"/>
          <p:cNvPicPr>
            <a:picLocks noChangeAspect="1"/>
          </p:cNvPicPr>
          <p:nvPr/>
        </p:nvPicPr>
        <p:blipFill rotWithShape="1">
          <a:blip r:embed="rId3"/>
          <a:srcRect l="35396" t="29297" r="44999" b="12164"/>
          <a:stretch/>
        </p:blipFill>
        <p:spPr>
          <a:xfrm>
            <a:off x="7003471" y="751031"/>
            <a:ext cx="3886201" cy="5223742"/>
          </a:xfrm>
          <a:prstGeom prst="rect">
            <a:avLst/>
          </a:prstGeom>
        </p:spPr>
      </p:pic>
    </p:spTree>
    <p:extLst>
      <p:ext uri="{BB962C8B-B14F-4D97-AF65-F5344CB8AC3E}">
        <p14:creationId xmlns:p14="http://schemas.microsoft.com/office/powerpoint/2010/main" val="3300141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964"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33845" y="166255"/>
            <a:ext cx="10848110" cy="1077218"/>
          </a:xfrm>
          <a:prstGeom prst="rect">
            <a:avLst/>
          </a:prstGeom>
        </p:spPr>
        <p:txBody>
          <a:bodyPr wrap="square">
            <a:spAutoFit/>
          </a:bodyPr>
          <a:lstStyle/>
          <a:p>
            <a:pPr algn="ctr"/>
            <a:r>
              <a:rPr lang="es-CO" sz="3200" dirty="0">
                <a:solidFill>
                  <a:srgbClr val="00B050"/>
                </a:solidFill>
              </a:rPr>
              <a:t/>
            </a:r>
            <a:br>
              <a:rPr lang="es-CO" sz="3200" dirty="0">
                <a:solidFill>
                  <a:srgbClr val="00B050"/>
                </a:solidFill>
              </a:rPr>
            </a:br>
            <a:endParaRPr lang="es-CO" sz="3200" dirty="0">
              <a:solidFill>
                <a:srgbClr val="00B050"/>
              </a:solidFill>
            </a:endParaRPr>
          </a:p>
        </p:txBody>
      </p:sp>
      <p:sp>
        <p:nvSpPr>
          <p:cNvPr id="4" name="Rectángulo 3"/>
          <p:cNvSpPr/>
          <p:nvPr/>
        </p:nvSpPr>
        <p:spPr>
          <a:xfrm>
            <a:off x="374073" y="951085"/>
            <a:ext cx="10972800" cy="646331"/>
          </a:xfrm>
          <a:prstGeom prst="rect">
            <a:avLst/>
          </a:prstGeom>
        </p:spPr>
        <p:txBody>
          <a:bodyPr wrap="square">
            <a:spAutoFit/>
          </a:bodyPr>
          <a:lstStyle/>
          <a:p>
            <a:endParaRPr lang="es-CO" dirty="0" smtClean="0">
              <a:latin typeface="Arial" panose="020B0604020202020204" pitchFamily="34" charset="0"/>
            </a:endParaRPr>
          </a:p>
          <a:p>
            <a:endParaRPr lang="es-CO" dirty="0"/>
          </a:p>
        </p:txBody>
      </p:sp>
      <p:sp>
        <p:nvSpPr>
          <p:cNvPr id="6" name="Rectángulo 5"/>
          <p:cNvSpPr/>
          <p:nvPr/>
        </p:nvSpPr>
        <p:spPr>
          <a:xfrm>
            <a:off x="1271155" y="1568947"/>
            <a:ext cx="7176654" cy="369332"/>
          </a:xfrm>
          <a:prstGeom prst="rect">
            <a:avLst/>
          </a:prstGeom>
        </p:spPr>
        <p:txBody>
          <a:bodyPr wrap="square">
            <a:spAutoFit/>
          </a:bodyPr>
          <a:lstStyle/>
          <a:p>
            <a:endParaRPr lang="es-CO" dirty="0"/>
          </a:p>
        </p:txBody>
      </p:sp>
      <p:sp>
        <p:nvSpPr>
          <p:cNvPr id="8" name="Rectángulo 7"/>
          <p:cNvSpPr/>
          <p:nvPr/>
        </p:nvSpPr>
        <p:spPr>
          <a:xfrm>
            <a:off x="374071" y="529937"/>
            <a:ext cx="11107884" cy="584775"/>
          </a:xfrm>
          <a:prstGeom prst="rect">
            <a:avLst/>
          </a:prstGeom>
        </p:spPr>
        <p:txBody>
          <a:bodyPr wrap="square">
            <a:spAutoFit/>
          </a:bodyPr>
          <a:lstStyle/>
          <a:p>
            <a:endParaRPr lang="es-CO" sz="3200" dirty="0">
              <a:solidFill>
                <a:srgbClr val="00B050"/>
              </a:solidFill>
            </a:endParaRPr>
          </a:p>
        </p:txBody>
      </p:sp>
      <p:sp>
        <p:nvSpPr>
          <p:cNvPr id="7" name="Rectángulo 6"/>
          <p:cNvSpPr/>
          <p:nvPr/>
        </p:nvSpPr>
        <p:spPr>
          <a:xfrm>
            <a:off x="852055" y="166255"/>
            <a:ext cx="10037618" cy="584775"/>
          </a:xfrm>
          <a:prstGeom prst="rect">
            <a:avLst/>
          </a:prstGeom>
        </p:spPr>
        <p:txBody>
          <a:bodyPr wrap="square">
            <a:spAutoFit/>
          </a:bodyPr>
          <a:lstStyle/>
          <a:p>
            <a:r>
              <a:rPr lang="es-CO" sz="3200" dirty="0">
                <a:solidFill>
                  <a:srgbClr val="00B050"/>
                </a:solidFill>
                <a:latin typeface="Arial" panose="020B0604020202020204" pitchFamily="34" charset="0"/>
              </a:rPr>
              <a:t>PROTOCOLO DE AISLAMIENTO </a:t>
            </a:r>
            <a:r>
              <a:rPr lang="es-CO" sz="3200" dirty="0" smtClean="0">
                <a:solidFill>
                  <a:srgbClr val="00B050"/>
                </a:solidFill>
                <a:latin typeface="Arial" panose="020B0604020202020204" pitchFamily="34" charset="0"/>
              </a:rPr>
              <a:t>DE PACIENTES </a:t>
            </a:r>
            <a:endParaRPr lang="es-CO" sz="3200" dirty="0">
              <a:solidFill>
                <a:srgbClr val="00B050"/>
              </a:solidFill>
            </a:endParaRPr>
          </a:p>
        </p:txBody>
      </p:sp>
      <p:sp>
        <p:nvSpPr>
          <p:cNvPr id="9" name="Rectángulo 8"/>
          <p:cNvSpPr/>
          <p:nvPr/>
        </p:nvSpPr>
        <p:spPr>
          <a:xfrm>
            <a:off x="519545" y="1028343"/>
            <a:ext cx="6592672" cy="3416320"/>
          </a:xfrm>
          <a:prstGeom prst="rect">
            <a:avLst/>
          </a:prstGeom>
        </p:spPr>
        <p:txBody>
          <a:bodyPr wrap="square">
            <a:spAutoFit/>
          </a:bodyPr>
          <a:lstStyle/>
          <a:p>
            <a:r>
              <a:rPr lang="es-CO" dirty="0">
                <a:latin typeface="Arial" panose="020B0604020202020204" pitchFamily="34" charset="0"/>
              </a:rPr>
              <a:t>2. </a:t>
            </a:r>
            <a:r>
              <a:rPr lang="es-CO" b="1" dirty="0">
                <a:latin typeface="Arial" panose="020B0604020202020204" pitchFamily="34" charset="0"/>
              </a:rPr>
              <a:t>TRANSMISIÓN POR GOTAS</a:t>
            </a:r>
            <a:r>
              <a:rPr lang="es-CO" dirty="0">
                <a:latin typeface="Arial" panose="020B0604020202020204" pitchFamily="34" charset="0"/>
              </a:rPr>
              <a:t>: Las gotas son generadas desde una </a:t>
            </a:r>
            <a:r>
              <a:rPr lang="es-CO" dirty="0" smtClean="0">
                <a:latin typeface="Arial" panose="020B0604020202020204" pitchFamily="34" charset="0"/>
              </a:rPr>
              <a:t>persona </a:t>
            </a:r>
            <a:r>
              <a:rPr lang="es-CO" dirty="0">
                <a:latin typeface="Arial" panose="020B0604020202020204" pitchFamily="34" charset="0"/>
              </a:rPr>
              <a:t>fuente durante la tos, el </a:t>
            </a:r>
            <a:r>
              <a:rPr lang="es-CO" dirty="0" smtClean="0">
                <a:latin typeface="Arial" panose="020B0604020202020204" pitchFamily="34" charset="0"/>
              </a:rPr>
              <a:t>estornudo</a:t>
            </a:r>
            <a:r>
              <a:rPr lang="es-CO" dirty="0">
                <a:latin typeface="Arial" panose="020B0604020202020204" pitchFamily="34" charset="0"/>
              </a:rPr>
              <a:t>, el habla y durante la </a:t>
            </a:r>
            <a:r>
              <a:rPr lang="es-CO" dirty="0" smtClean="0">
                <a:latin typeface="Arial" panose="020B0604020202020204" pitchFamily="34" charset="0"/>
              </a:rPr>
              <a:t>realización </a:t>
            </a:r>
            <a:r>
              <a:rPr lang="es-CO" dirty="0">
                <a:latin typeface="Arial" panose="020B0604020202020204" pitchFamily="34" charset="0"/>
              </a:rPr>
              <a:t>de determinados </a:t>
            </a:r>
            <a:r>
              <a:rPr lang="es-CO" dirty="0" smtClean="0">
                <a:latin typeface="Arial" panose="020B0604020202020204" pitchFamily="34" charset="0"/>
              </a:rPr>
              <a:t>procedimientos </a:t>
            </a:r>
            <a:r>
              <a:rPr lang="es-CO" dirty="0">
                <a:latin typeface="Arial" panose="020B0604020202020204" pitchFamily="34" charset="0"/>
              </a:rPr>
              <a:t>tales como aspiración </a:t>
            </a:r>
            <a:r>
              <a:rPr lang="es-CO" dirty="0"/>
              <a:t/>
            </a:r>
            <a:br>
              <a:rPr lang="es-CO" dirty="0"/>
            </a:br>
            <a:r>
              <a:rPr lang="es-CO" dirty="0"/>
              <a:t/>
            </a:r>
            <a:br>
              <a:rPr lang="es-CO" dirty="0"/>
            </a:br>
            <a:r>
              <a:rPr lang="es-CO" dirty="0">
                <a:latin typeface="Arial" panose="020B0604020202020204" pitchFamily="34" charset="0"/>
              </a:rPr>
              <a:t>La transmisión ocurre cuando las gotas </a:t>
            </a:r>
            <a:r>
              <a:rPr lang="es-CO" dirty="0" smtClean="0">
                <a:latin typeface="Arial" panose="020B0604020202020204" pitchFamily="34" charset="0"/>
              </a:rPr>
              <a:t>–</a:t>
            </a:r>
            <a:r>
              <a:rPr lang="es-CO" dirty="0">
                <a:latin typeface="Arial" panose="020B0604020202020204" pitchFamily="34" charset="0"/>
              </a:rPr>
              <a:t>partículas &gt; 5μmicras generadas por la </a:t>
            </a:r>
            <a:r>
              <a:rPr lang="es-CO" dirty="0" smtClean="0">
                <a:latin typeface="Arial" panose="020B0604020202020204" pitchFamily="34" charset="0"/>
              </a:rPr>
              <a:t>persona </a:t>
            </a:r>
            <a:r>
              <a:rPr lang="es-CO" dirty="0">
                <a:latin typeface="Arial" panose="020B0604020202020204" pitchFamily="34" charset="0"/>
              </a:rPr>
              <a:t>infectada son propagadas a </a:t>
            </a:r>
            <a:r>
              <a:rPr lang="es-CO" dirty="0" smtClean="0">
                <a:latin typeface="Arial" panose="020B0604020202020204" pitchFamily="34" charset="0"/>
              </a:rPr>
              <a:t>una </a:t>
            </a:r>
            <a:r>
              <a:rPr lang="es-CO" dirty="0">
                <a:latin typeface="Arial" panose="020B0604020202020204" pitchFamily="34" charset="0"/>
              </a:rPr>
              <a:t>corta distancia y son depositadas en </a:t>
            </a:r>
            <a:r>
              <a:rPr lang="es-CO" dirty="0" smtClean="0">
                <a:latin typeface="Arial" panose="020B0604020202020204" pitchFamily="34" charset="0"/>
              </a:rPr>
              <a:t>las </a:t>
            </a:r>
            <a:r>
              <a:rPr lang="es-CO" dirty="0">
                <a:latin typeface="Arial" panose="020B0604020202020204" pitchFamily="34" charset="0"/>
              </a:rPr>
              <a:t>conjuntivas, mucosa nasal o boca </a:t>
            </a:r>
            <a:r>
              <a:rPr lang="es-CO" dirty="0" smtClean="0">
                <a:latin typeface="Arial" panose="020B0604020202020204" pitchFamily="34" charset="0"/>
              </a:rPr>
              <a:t>del </a:t>
            </a:r>
            <a:r>
              <a:rPr lang="es-CO" dirty="0">
                <a:latin typeface="Arial" panose="020B0604020202020204" pitchFamily="34" charset="0"/>
              </a:rPr>
              <a:t>huésped. Debido a que las gotas no </a:t>
            </a:r>
            <a:r>
              <a:rPr lang="es-CO" dirty="0" smtClean="0">
                <a:latin typeface="Arial" panose="020B0604020202020204" pitchFamily="34" charset="0"/>
              </a:rPr>
              <a:t>quedan </a:t>
            </a:r>
            <a:r>
              <a:rPr lang="es-CO" dirty="0">
                <a:latin typeface="Arial" panose="020B0604020202020204" pitchFamily="34" charset="0"/>
              </a:rPr>
              <a:t>suspendidas en el aire, no se </a:t>
            </a:r>
            <a:r>
              <a:rPr lang="es-CO" dirty="0" smtClean="0">
                <a:latin typeface="Arial" panose="020B0604020202020204" pitchFamily="34" charset="0"/>
              </a:rPr>
              <a:t>requiere </a:t>
            </a:r>
            <a:r>
              <a:rPr lang="es-CO" dirty="0">
                <a:latin typeface="Arial" panose="020B0604020202020204" pitchFamily="34" charset="0"/>
              </a:rPr>
              <a:t>un manejo especial del aire o la </a:t>
            </a:r>
            <a:r>
              <a:rPr lang="es-CO" dirty="0" smtClean="0">
                <a:latin typeface="Arial" panose="020B0604020202020204" pitchFamily="34" charset="0"/>
              </a:rPr>
              <a:t>ventilación</a:t>
            </a:r>
            <a:r>
              <a:rPr lang="es-CO" dirty="0">
                <a:latin typeface="Arial" panose="020B0604020202020204" pitchFamily="34" charset="0"/>
              </a:rPr>
              <a:t>.</a:t>
            </a:r>
            <a:r>
              <a:rPr lang="es-CO" dirty="0"/>
              <a:t/>
            </a:r>
            <a:br>
              <a:rPr lang="es-CO" dirty="0"/>
            </a:br>
            <a:endParaRPr lang="es-CO" dirty="0"/>
          </a:p>
        </p:txBody>
      </p:sp>
      <p:pic>
        <p:nvPicPr>
          <p:cNvPr id="12" name="Imagen 11"/>
          <p:cNvPicPr>
            <a:picLocks noChangeAspect="1"/>
          </p:cNvPicPr>
          <p:nvPr/>
        </p:nvPicPr>
        <p:blipFill rotWithShape="1">
          <a:blip r:embed="rId3"/>
          <a:srcRect l="15860" t="28388" r="64535" b="15927"/>
          <a:stretch/>
        </p:blipFill>
        <p:spPr>
          <a:xfrm>
            <a:off x="7901924" y="751030"/>
            <a:ext cx="3839803" cy="4984751"/>
          </a:xfrm>
          <a:prstGeom prst="rect">
            <a:avLst/>
          </a:prstGeom>
        </p:spPr>
      </p:pic>
    </p:spTree>
    <p:extLst>
      <p:ext uri="{BB962C8B-B14F-4D97-AF65-F5344CB8AC3E}">
        <p14:creationId xmlns:p14="http://schemas.microsoft.com/office/powerpoint/2010/main" val="3689841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527"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33845" y="166255"/>
            <a:ext cx="10848110" cy="1077218"/>
          </a:xfrm>
          <a:prstGeom prst="rect">
            <a:avLst/>
          </a:prstGeom>
        </p:spPr>
        <p:txBody>
          <a:bodyPr wrap="square">
            <a:spAutoFit/>
          </a:bodyPr>
          <a:lstStyle/>
          <a:p>
            <a:pPr algn="ctr"/>
            <a:r>
              <a:rPr lang="es-CO" sz="3200" dirty="0">
                <a:solidFill>
                  <a:srgbClr val="00B050"/>
                </a:solidFill>
              </a:rPr>
              <a:t/>
            </a:r>
            <a:br>
              <a:rPr lang="es-CO" sz="3200" dirty="0">
                <a:solidFill>
                  <a:srgbClr val="00B050"/>
                </a:solidFill>
              </a:rPr>
            </a:br>
            <a:endParaRPr lang="es-CO" sz="3200" dirty="0">
              <a:solidFill>
                <a:srgbClr val="00B050"/>
              </a:solidFill>
            </a:endParaRPr>
          </a:p>
        </p:txBody>
      </p:sp>
      <p:sp>
        <p:nvSpPr>
          <p:cNvPr id="4" name="Rectángulo 3"/>
          <p:cNvSpPr/>
          <p:nvPr/>
        </p:nvSpPr>
        <p:spPr>
          <a:xfrm>
            <a:off x="374073" y="951085"/>
            <a:ext cx="10972800" cy="646331"/>
          </a:xfrm>
          <a:prstGeom prst="rect">
            <a:avLst/>
          </a:prstGeom>
        </p:spPr>
        <p:txBody>
          <a:bodyPr wrap="square">
            <a:spAutoFit/>
          </a:bodyPr>
          <a:lstStyle/>
          <a:p>
            <a:endParaRPr lang="es-CO" dirty="0" smtClean="0">
              <a:latin typeface="Arial" panose="020B0604020202020204" pitchFamily="34" charset="0"/>
            </a:endParaRPr>
          </a:p>
          <a:p>
            <a:endParaRPr lang="es-CO" dirty="0"/>
          </a:p>
        </p:txBody>
      </p:sp>
      <p:sp>
        <p:nvSpPr>
          <p:cNvPr id="6" name="Rectángulo 5"/>
          <p:cNvSpPr/>
          <p:nvPr/>
        </p:nvSpPr>
        <p:spPr>
          <a:xfrm>
            <a:off x="1271155" y="1568947"/>
            <a:ext cx="7176654" cy="369332"/>
          </a:xfrm>
          <a:prstGeom prst="rect">
            <a:avLst/>
          </a:prstGeom>
        </p:spPr>
        <p:txBody>
          <a:bodyPr wrap="square">
            <a:spAutoFit/>
          </a:bodyPr>
          <a:lstStyle/>
          <a:p>
            <a:endParaRPr lang="es-CO" dirty="0"/>
          </a:p>
        </p:txBody>
      </p:sp>
      <p:sp>
        <p:nvSpPr>
          <p:cNvPr id="8" name="Rectángulo 7"/>
          <p:cNvSpPr/>
          <p:nvPr/>
        </p:nvSpPr>
        <p:spPr>
          <a:xfrm>
            <a:off x="374071" y="529937"/>
            <a:ext cx="11107884" cy="584775"/>
          </a:xfrm>
          <a:prstGeom prst="rect">
            <a:avLst/>
          </a:prstGeom>
        </p:spPr>
        <p:txBody>
          <a:bodyPr wrap="square">
            <a:spAutoFit/>
          </a:bodyPr>
          <a:lstStyle/>
          <a:p>
            <a:endParaRPr lang="es-CO" sz="3200" dirty="0">
              <a:solidFill>
                <a:srgbClr val="00B050"/>
              </a:solidFill>
            </a:endParaRPr>
          </a:p>
        </p:txBody>
      </p:sp>
      <p:sp>
        <p:nvSpPr>
          <p:cNvPr id="7" name="Rectángulo 6"/>
          <p:cNvSpPr/>
          <p:nvPr/>
        </p:nvSpPr>
        <p:spPr>
          <a:xfrm>
            <a:off x="852055" y="166255"/>
            <a:ext cx="10037618" cy="584775"/>
          </a:xfrm>
          <a:prstGeom prst="rect">
            <a:avLst/>
          </a:prstGeom>
        </p:spPr>
        <p:txBody>
          <a:bodyPr wrap="square">
            <a:spAutoFit/>
          </a:bodyPr>
          <a:lstStyle/>
          <a:p>
            <a:r>
              <a:rPr lang="es-CO" sz="3200" dirty="0">
                <a:solidFill>
                  <a:srgbClr val="00B050"/>
                </a:solidFill>
                <a:latin typeface="Arial" panose="020B0604020202020204" pitchFamily="34" charset="0"/>
              </a:rPr>
              <a:t>PROTOCOLO DE AISLAMIENTO </a:t>
            </a:r>
            <a:r>
              <a:rPr lang="es-CO" sz="3200" dirty="0" smtClean="0">
                <a:solidFill>
                  <a:srgbClr val="00B050"/>
                </a:solidFill>
                <a:latin typeface="Arial" panose="020B0604020202020204" pitchFamily="34" charset="0"/>
              </a:rPr>
              <a:t>DE PACIENTES </a:t>
            </a:r>
            <a:endParaRPr lang="es-CO" sz="3200" dirty="0">
              <a:solidFill>
                <a:srgbClr val="00B050"/>
              </a:solidFill>
            </a:endParaRPr>
          </a:p>
        </p:txBody>
      </p:sp>
      <p:sp>
        <p:nvSpPr>
          <p:cNvPr id="10" name="Rectángulo 9"/>
          <p:cNvSpPr/>
          <p:nvPr/>
        </p:nvSpPr>
        <p:spPr>
          <a:xfrm>
            <a:off x="176645" y="951085"/>
            <a:ext cx="6567055" cy="3693319"/>
          </a:xfrm>
          <a:prstGeom prst="rect">
            <a:avLst/>
          </a:prstGeom>
        </p:spPr>
        <p:txBody>
          <a:bodyPr wrap="square">
            <a:spAutoFit/>
          </a:bodyPr>
          <a:lstStyle/>
          <a:p>
            <a:r>
              <a:rPr lang="es-CO" b="1" dirty="0">
                <a:latin typeface="Arial" panose="020B0604020202020204" pitchFamily="34" charset="0"/>
              </a:rPr>
              <a:t>TRANSMISIÓN POR LA VÍA </a:t>
            </a:r>
            <a:r>
              <a:rPr lang="es-CO" b="1" dirty="0" smtClean="0">
                <a:latin typeface="Arial" panose="020B0604020202020204" pitchFamily="34" charset="0"/>
              </a:rPr>
              <a:t>AÉREA</a:t>
            </a:r>
            <a:r>
              <a:rPr lang="es-CO" b="1" dirty="0">
                <a:latin typeface="Arial" panose="020B0604020202020204" pitchFamily="34" charset="0"/>
              </a:rPr>
              <a:t>: </a:t>
            </a:r>
            <a:endParaRPr lang="es-CO" b="1" dirty="0" smtClean="0">
              <a:latin typeface="Arial" panose="020B0604020202020204" pitchFamily="34" charset="0"/>
            </a:endParaRPr>
          </a:p>
          <a:p>
            <a:r>
              <a:rPr lang="es-CO" dirty="0" smtClean="0">
                <a:latin typeface="Arial" panose="020B0604020202020204" pitchFamily="34" charset="0"/>
              </a:rPr>
              <a:t>Ocurre </a:t>
            </a:r>
            <a:r>
              <a:rPr lang="es-CO" dirty="0">
                <a:latin typeface="Arial" panose="020B0604020202020204" pitchFamily="34" charset="0"/>
              </a:rPr>
              <a:t>tanto por </a:t>
            </a:r>
            <a:r>
              <a:rPr lang="es-CO" dirty="0" smtClean="0">
                <a:latin typeface="Arial" panose="020B0604020202020204" pitchFamily="34" charset="0"/>
              </a:rPr>
              <a:t>diseminación </a:t>
            </a:r>
            <a:r>
              <a:rPr lang="es-CO" dirty="0">
                <a:latin typeface="Arial" panose="020B0604020202020204" pitchFamily="34" charset="0"/>
              </a:rPr>
              <a:t>de gotas generadas </a:t>
            </a:r>
            <a:r>
              <a:rPr lang="es-CO" dirty="0" smtClean="0">
                <a:latin typeface="Arial" panose="020B0604020202020204" pitchFamily="34" charset="0"/>
              </a:rPr>
              <a:t>en </a:t>
            </a:r>
            <a:r>
              <a:rPr lang="es-CO" dirty="0">
                <a:latin typeface="Arial" panose="020B0604020202020204" pitchFamily="34" charset="0"/>
              </a:rPr>
              <a:t>la vía aérea, residuos </a:t>
            </a:r>
            <a:r>
              <a:rPr lang="es-CO" dirty="0" err="1" smtClean="0">
                <a:latin typeface="Arial" panose="020B0604020202020204" pitchFamily="34" charset="0"/>
              </a:rPr>
              <a:t>particulados</a:t>
            </a:r>
            <a:r>
              <a:rPr lang="es-CO" dirty="0" smtClean="0">
                <a:latin typeface="Arial" panose="020B0604020202020204" pitchFamily="34" charset="0"/>
              </a:rPr>
              <a:t> </a:t>
            </a:r>
            <a:r>
              <a:rPr lang="es-CO" dirty="0">
                <a:latin typeface="Arial" panose="020B0604020202020204" pitchFamily="34" charset="0"/>
              </a:rPr>
              <a:t>pequeños (menores de </a:t>
            </a:r>
            <a:r>
              <a:rPr lang="es-CO" dirty="0" smtClean="0">
                <a:latin typeface="Arial" panose="020B0604020202020204" pitchFamily="34" charset="0"/>
              </a:rPr>
              <a:t>cinco </a:t>
            </a:r>
            <a:r>
              <a:rPr lang="es-CO" dirty="0">
                <a:latin typeface="Arial" panose="020B0604020202020204" pitchFamily="34" charset="0"/>
              </a:rPr>
              <a:t>micras) de gotas evaporadas </a:t>
            </a:r>
            <a:r>
              <a:rPr lang="es-CO" dirty="0" smtClean="0">
                <a:latin typeface="Arial" panose="020B0604020202020204" pitchFamily="34" charset="0"/>
              </a:rPr>
              <a:t>que </a:t>
            </a:r>
            <a:r>
              <a:rPr lang="es-CO" dirty="0">
                <a:latin typeface="Arial" panose="020B0604020202020204" pitchFamily="34" charset="0"/>
              </a:rPr>
              <a:t>contienen microorganismos y </a:t>
            </a:r>
            <a:r>
              <a:rPr lang="es-CO" dirty="0" smtClean="0">
                <a:latin typeface="Arial" panose="020B0604020202020204" pitchFamily="34" charset="0"/>
              </a:rPr>
              <a:t>que </a:t>
            </a:r>
            <a:r>
              <a:rPr lang="es-CO" dirty="0">
                <a:latin typeface="Arial" panose="020B0604020202020204" pitchFamily="34" charset="0"/>
              </a:rPr>
              <a:t>permanecen suspendidas en el </a:t>
            </a:r>
            <a:r>
              <a:rPr lang="es-CO" dirty="0" smtClean="0">
                <a:latin typeface="Arial" panose="020B0604020202020204" pitchFamily="34" charset="0"/>
              </a:rPr>
              <a:t>aire </a:t>
            </a:r>
            <a:r>
              <a:rPr lang="es-CO" dirty="0">
                <a:latin typeface="Arial" panose="020B0604020202020204" pitchFamily="34" charset="0"/>
              </a:rPr>
              <a:t>por largos periodos de tiempo o </a:t>
            </a:r>
            <a:r>
              <a:rPr lang="es-CO" dirty="0" smtClean="0">
                <a:latin typeface="Arial" panose="020B0604020202020204" pitchFamily="34" charset="0"/>
              </a:rPr>
              <a:t>partículas </a:t>
            </a:r>
            <a:r>
              <a:rPr lang="es-CO" dirty="0">
                <a:latin typeface="Arial" panose="020B0604020202020204" pitchFamily="34" charset="0"/>
              </a:rPr>
              <a:t>de polvo que contienen </a:t>
            </a:r>
            <a:r>
              <a:rPr lang="es-CO" dirty="0" smtClean="0">
                <a:latin typeface="Arial" panose="020B0604020202020204" pitchFamily="34" charset="0"/>
              </a:rPr>
              <a:t>microorganismos infectantes que pueden </a:t>
            </a:r>
            <a:r>
              <a:rPr lang="es-CO" dirty="0">
                <a:latin typeface="Arial" panose="020B0604020202020204" pitchFamily="34" charset="0"/>
              </a:rPr>
              <a:t>dispersarse </a:t>
            </a:r>
            <a:r>
              <a:rPr lang="es-CO" dirty="0" smtClean="0">
                <a:latin typeface="Arial" panose="020B0604020202020204" pitchFamily="34" charset="0"/>
              </a:rPr>
              <a:t>ampliamente </a:t>
            </a:r>
            <a:r>
              <a:rPr lang="es-CO" dirty="0">
                <a:latin typeface="Arial" panose="020B0604020202020204" pitchFamily="34" charset="0"/>
              </a:rPr>
              <a:t>por corrientes de aire </a:t>
            </a:r>
            <a:r>
              <a:rPr lang="es-CO" dirty="0" smtClean="0">
                <a:latin typeface="Arial" panose="020B0604020202020204" pitchFamily="34" charset="0"/>
              </a:rPr>
              <a:t>y </a:t>
            </a:r>
            <a:r>
              <a:rPr lang="es-CO" dirty="0">
                <a:latin typeface="Arial" panose="020B0604020202020204" pitchFamily="34" charset="0"/>
              </a:rPr>
              <a:t>ser inhalados por un huésped </a:t>
            </a:r>
            <a:r>
              <a:rPr lang="es-CO" dirty="0" smtClean="0">
                <a:latin typeface="Arial" panose="020B0604020202020204" pitchFamily="34" charset="0"/>
              </a:rPr>
              <a:t>susceptible </a:t>
            </a:r>
            <a:r>
              <a:rPr lang="es-CO" dirty="0">
                <a:latin typeface="Arial" panose="020B0604020202020204" pitchFamily="34" charset="0"/>
              </a:rPr>
              <a:t>dentro de la misma </a:t>
            </a:r>
            <a:r>
              <a:rPr lang="es-CO" dirty="0" smtClean="0">
                <a:latin typeface="Arial" panose="020B0604020202020204" pitchFamily="34" charset="0"/>
              </a:rPr>
              <a:t>habitación </a:t>
            </a:r>
            <a:r>
              <a:rPr lang="es-CO" dirty="0">
                <a:latin typeface="Arial" panose="020B0604020202020204" pitchFamily="34" charset="0"/>
              </a:rPr>
              <a:t>o a través de distancias </a:t>
            </a:r>
            <a:r>
              <a:rPr lang="es-CO" dirty="0" smtClean="0">
                <a:latin typeface="Arial" panose="020B0604020202020204" pitchFamily="34" charset="0"/>
              </a:rPr>
              <a:t>mayores </a:t>
            </a:r>
            <a:r>
              <a:rPr lang="es-CO" dirty="0">
                <a:latin typeface="Arial" panose="020B0604020202020204" pitchFamily="34" charset="0"/>
              </a:rPr>
              <a:t>desde un paciente fuente </a:t>
            </a:r>
            <a:r>
              <a:rPr lang="es-CO" dirty="0" smtClean="0">
                <a:latin typeface="Arial" panose="020B0604020202020204" pitchFamily="34" charset="0"/>
              </a:rPr>
              <a:t>dependiendo </a:t>
            </a:r>
            <a:r>
              <a:rPr lang="es-CO" dirty="0">
                <a:latin typeface="Arial" panose="020B0604020202020204" pitchFamily="34" charset="0"/>
              </a:rPr>
              <a:t>de factores </a:t>
            </a:r>
            <a:r>
              <a:rPr lang="es-CO" dirty="0" smtClean="0">
                <a:latin typeface="Arial" panose="020B0604020202020204" pitchFamily="34" charset="0"/>
              </a:rPr>
              <a:t>ambientales</a:t>
            </a:r>
            <a:r>
              <a:rPr lang="es-CO" dirty="0">
                <a:latin typeface="Arial" panose="020B0604020202020204" pitchFamily="34" charset="0"/>
              </a:rPr>
              <a:t>; por tanto, para </a:t>
            </a:r>
            <a:r>
              <a:rPr lang="es-CO" dirty="0" smtClean="0">
                <a:latin typeface="Arial" panose="020B0604020202020204" pitchFamily="34" charset="0"/>
              </a:rPr>
              <a:t>prevenir </a:t>
            </a:r>
            <a:r>
              <a:rPr lang="es-CO" dirty="0">
                <a:latin typeface="Arial" panose="020B0604020202020204" pitchFamily="34" charset="0"/>
              </a:rPr>
              <a:t>la transmisión por la vía </a:t>
            </a:r>
            <a:r>
              <a:rPr lang="es-CO" dirty="0" smtClean="0">
                <a:latin typeface="Arial" panose="020B0604020202020204" pitchFamily="34" charset="0"/>
              </a:rPr>
              <a:t>aérea </a:t>
            </a:r>
            <a:r>
              <a:rPr lang="es-CO" dirty="0">
                <a:latin typeface="Arial" panose="020B0604020202020204" pitchFamily="34" charset="0"/>
              </a:rPr>
              <a:t>se requieren medidas </a:t>
            </a:r>
            <a:r>
              <a:rPr lang="es-CO" dirty="0" smtClean="0">
                <a:latin typeface="Arial" panose="020B0604020202020204" pitchFamily="34" charset="0"/>
              </a:rPr>
              <a:t>especiales </a:t>
            </a:r>
            <a:r>
              <a:rPr lang="es-CO" dirty="0">
                <a:latin typeface="Arial" panose="020B0604020202020204" pitchFamily="34" charset="0"/>
              </a:rPr>
              <a:t>de manejo del aire y la ventilación.</a:t>
            </a:r>
            <a:endParaRPr lang="es-CO" dirty="0"/>
          </a:p>
        </p:txBody>
      </p:sp>
      <p:pic>
        <p:nvPicPr>
          <p:cNvPr id="11" name="Imagen 10"/>
          <p:cNvPicPr>
            <a:picLocks noChangeAspect="1"/>
          </p:cNvPicPr>
          <p:nvPr/>
        </p:nvPicPr>
        <p:blipFill rotWithShape="1">
          <a:blip r:embed="rId3"/>
          <a:srcRect l="35675" t="39162" r="44651" b="2428"/>
          <a:stretch/>
        </p:blipFill>
        <p:spPr>
          <a:xfrm>
            <a:off x="7353298" y="751030"/>
            <a:ext cx="4211785" cy="5223743"/>
          </a:xfrm>
          <a:prstGeom prst="rect">
            <a:avLst/>
          </a:prstGeom>
        </p:spPr>
      </p:pic>
    </p:spTree>
    <p:extLst>
      <p:ext uri="{BB962C8B-B14F-4D97-AF65-F5344CB8AC3E}">
        <p14:creationId xmlns:p14="http://schemas.microsoft.com/office/powerpoint/2010/main" val="3116194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527"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33845" y="166255"/>
            <a:ext cx="10848110" cy="1077218"/>
          </a:xfrm>
          <a:prstGeom prst="rect">
            <a:avLst/>
          </a:prstGeom>
        </p:spPr>
        <p:txBody>
          <a:bodyPr wrap="square">
            <a:spAutoFit/>
          </a:bodyPr>
          <a:lstStyle/>
          <a:p>
            <a:pPr algn="ctr"/>
            <a:r>
              <a:rPr lang="es-CO" sz="3200" dirty="0">
                <a:solidFill>
                  <a:srgbClr val="00B050"/>
                </a:solidFill>
              </a:rPr>
              <a:t/>
            </a:r>
            <a:br>
              <a:rPr lang="es-CO" sz="3200" dirty="0">
                <a:solidFill>
                  <a:srgbClr val="00B050"/>
                </a:solidFill>
              </a:rPr>
            </a:br>
            <a:endParaRPr lang="es-CO" sz="3200" dirty="0">
              <a:solidFill>
                <a:srgbClr val="00B050"/>
              </a:solidFill>
            </a:endParaRPr>
          </a:p>
        </p:txBody>
      </p:sp>
      <p:sp>
        <p:nvSpPr>
          <p:cNvPr id="4" name="Rectángulo 3"/>
          <p:cNvSpPr/>
          <p:nvPr/>
        </p:nvSpPr>
        <p:spPr>
          <a:xfrm>
            <a:off x="374073" y="951085"/>
            <a:ext cx="10972800" cy="646331"/>
          </a:xfrm>
          <a:prstGeom prst="rect">
            <a:avLst/>
          </a:prstGeom>
        </p:spPr>
        <p:txBody>
          <a:bodyPr wrap="square">
            <a:spAutoFit/>
          </a:bodyPr>
          <a:lstStyle/>
          <a:p>
            <a:endParaRPr lang="es-CO" dirty="0" smtClean="0">
              <a:latin typeface="Arial" panose="020B0604020202020204" pitchFamily="34" charset="0"/>
            </a:endParaRPr>
          </a:p>
          <a:p>
            <a:endParaRPr lang="es-CO" dirty="0"/>
          </a:p>
        </p:txBody>
      </p:sp>
      <p:sp>
        <p:nvSpPr>
          <p:cNvPr id="6" name="Rectángulo 5"/>
          <p:cNvSpPr/>
          <p:nvPr/>
        </p:nvSpPr>
        <p:spPr>
          <a:xfrm>
            <a:off x="1271155" y="1568947"/>
            <a:ext cx="7176654" cy="369332"/>
          </a:xfrm>
          <a:prstGeom prst="rect">
            <a:avLst/>
          </a:prstGeom>
        </p:spPr>
        <p:txBody>
          <a:bodyPr wrap="square">
            <a:spAutoFit/>
          </a:bodyPr>
          <a:lstStyle/>
          <a:p>
            <a:endParaRPr lang="es-CO" dirty="0"/>
          </a:p>
        </p:txBody>
      </p:sp>
      <p:sp>
        <p:nvSpPr>
          <p:cNvPr id="8" name="Rectángulo 7"/>
          <p:cNvSpPr/>
          <p:nvPr/>
        </p:nvSpPr>
        <p:spPr>
          <a:xfrm>
            <a:off x="374071" y="529937"/>
            <a:ext cx="11107884" cy="584775"/>
          </a:xfrm>
          <a:prstGeom prst="rect">
            <a:avLst/>
          </a:prstGeom>
        </p:spPr>
        <p:txBody>
          <a:bodyPr wrap="square">
            <a:spAutoFit/>
          </a:bodyPr>
          <a:lstStyle/>
          <a:p>
            <a:endParaRPr lang="es-CO" sz="3200" dirty="0">
              <a:solidFill>
                <a:srgbClr val="00B050"/>
              </a:solidFill>
            </a:endParaRPr>
          </a:p>
        </p:txBody>
      </p:sp>
      <p:sp>
        <p:nvSpPr>
          <p:cNvPr id="7" name="Rectángulo 6"/>
          <p:cNvSpPr/>
          <p:nvPr/>
        </p:nvSpPr>
        <p:spPr>
          <a:xfrm>
            <a:off x="852055" y="166255"/>
            <a:ext cx="10037618" cy="584775"/>
          </a:xfrm>
          <a:prstGeom prst="rect">
            <a:avLst/>
          </a:prstGeom>
        </p:spPr>
        <p:txBody>
          <a:bodyPr wrap="square">
            <a:spAutoFit/>
          </a:bodyPr>
          <a:lstStyle/>
          <a:p>
            <a:r>
              <a:rPr lang="es-CO" sz="3200" dirty="0">
                <a:solidFill>
                  <a:srgbClr val="00B050"/>
                </a:solidFill>
                <a:latin typeface="Arial" panose="020B0604020202020204" pitchFamily="34" charset="0"/>
              </a:rPr>
              <a:t>PROTOCOLO DE AISLAMIENTO </a:t>
            </a:r>
            <a:r>
              <a:rPr lang="es-CO" sz="3200" dirty="0" smtClean="0">
                <a:solidFill>
                  <a:srgbClr val="00B050"/>
                </a:solidFill>
                <a:latin typeface="Arial" panose="020B0604020202020204" pitchFamily="34" charset="0"/>
              </a:rPr>
              <a:t>DE PACIENTES </a:t>
            </a:r>
            <a:endParaRPr lang="es-CO" sz="3200" dirty="0">
              <a:solidFill>
                <a:srgbClr val="00B050"/>
              </a:solidFill>
            </a:endParaRPr>
          </a:p>
        </p:txBody>
      </p:sp>
      <p:sp>
        <p:nvSpPr>
          <p:cNvPr id="9" name="Rectángulo 8"/>
          <p:cNvSpPr/>
          <p:nvPr/>
        </p:nvSpPr>
        <p:spPr>
          <a:xfrm>
            <a:off x="852054" y="751030"/>
            <a:ext cx="5933210" cy="3970318"/>
          </a:xfrm>
          <a:prstGeom prst="rect">
            <a:avLst/>
          </a:prstGeom>
        </p:spPr>
        <p:txBody>
          <a:bodyPr wrap="square">
            <a:spAutoFit/>
          </a:bodyPr>
          <a:lstStyle/>
          <a:p>
            <a:r>
              <a:rPr lang="es-CO" dirty="0">
                <a:latin typeface="Arial" panose="020B0604020202020204" pitchFamily="34" charset="0"/>
              </a:rPr>
              <a:t/>
            </a:r>
            <a:br>
              <a:rPr lang="es-CO" dirty="0">
                <a:latin typeface="Arial" panose="020B0604020202020204" pitchFamily="34" charset="0"/>
              </a:rPr>
            </a:br>
            <a:r>
              <a:rPr lang="es-CO" b="1" dirty="0">
                <a:latin typeface="Arial" panose="020B0604020202020204" pitchFamily="34" charset="0"/>
              </a:rPr>
              <a:t>AISLAMIENTO PROTECTOR</a:t>
            </a:r>
            <a:r>
              <a:rPr lang="es-CO" dirty="0" smtClean="0">
                <a:latin typeface="Arial" panose="020B0604020202020204" pitchFamily="34" charset="0"/>
              </a:rPr>
              <a:t>:</a:t>
            </a:r>
          </a:p>
          <a:p>
            <a:r>
              <a:rPr lang="es-CO" dirty="0" smtClean="0">
                <a:latin typeface="Arial" panose="020B0604020202020204" pitchFamily="34" charset="0"/>
              </a:rPr>
              <a:t> </a:t>
            </a:r>
            <a:r>
              <a:rPr lang="es-CO" dirty="0">
                <a:latin typeface="Arial" panose="020B0604020202020204" pitchFamily="34" charset="0"/>
              </a:rPr>
              <a:t>el </a:t>
            </a:r>
            <a:r>
              <a:rPr lang="es-CO" dirty="0" smtClean="0">
                <a:latin typeface="Arial" panose="020B0604020202020204" pitchFamily="34" charset="0"/>
              </a:rPr>
              <a:t>objetivo </a:t>
            </a:r>
            <a:r>
              <a:rPr lang="es-CO" dirty="0">
                <a:latin typeface="Arial" panose="020B0604020202020204" pitchFamily="34" charset="0"/>
              </a:rPr>
              <a:t>es proteger al paciente </a:t>
            </a:r>
            <a:r>
              <a:rPr lang="es-CO" dirty="0" smtClean="0">
                <a:latin typeface="Arial" panose="020B0604020202020204" pitchFamily="34" charset="0"/>
              </a:rPr>
              <a:t>inmunodeprimido </a:t>
            </a:r>
            <a:r>
              <a:rPr lang="es-CO" dirty="0">
                <a:latin typeface="Arial" panose="020B0604020202020204" pitchFamily="34" charset="0"/>
              </a:rPr>
              <a:t>o con zonas cruentas </a:t>
            </a:r>
            <a:r>
              <a:rPr lang="es-CO" dirty="0" smtClean="0">
                <a:latin typeface="Arial" panose="020B0604020202020204" pitchFamily="34" charset="0"/>
              </a:rPr>
              <a:t>expuestas</a:t>
            </a:r>
            <a:r>
              <a:rPr lang="es-CO" dirty="0">
                <a:latin typeface="Arial" panose="020B0604020202020204" pitchFamily="34" charset="0"/>
              </a:rPr>
              <a:t>. Casi un 85% de los </a:t>
            </a:r>
            <a:r>
              <a:rPr lang="es-CO" dirty="0" smtClean="0"/>
              <a:t/>
            </a:r>
            <a:br>
              <a:rPr lang="es-CO" dirty="0" smtClean="0"/>
            </a:br>
            <a:r>
              <a:rPr lang="es-CO" dirty="0" smtClean="0">
                <a:latin typeface="Arial" panose="020B0604020202020204" pitchFamily="34" charset="0"/>
              </a:rPr>
              <a:t>microorganismos </a:t>
            </a:r>
            <a:r>
              <a:rPr lang="es-CO" dirty="0">
                <a:latin typeface="Arial" panose="020B0604020202020204" pitchFamily="34" charset="0"/>
              </a:rPr>
              <a:t>responsables de las </a:t>
            </a:r>
            <a:r>
              <a:rPr lang="es-CO" dirty="0" smtClean="0">
                <a:latin typeface="Arial" panose="020B0604020202020204" pitchFamily="34" charset="0"/>
              </a:rPr>
              <a:t>infecciones </a:t>
            </a:r>
            <a:r>
              <a:rPr lang="es-CO" dirty="0">
                <a:latin typeface="Arial" panose="020B0604020202020204" pitchFamily="34" charset="0"/>
              </a:rPr>
              <a:t>entre pacientes </a:t>
            </a:r>
            <a:r>
              <a:rPr lang="es-CO" dirty="0" smtClean="0">
                <a:latin typeface="Arial" panose="020B0604020202020204" pitchFamily="34" charset="0"/>
              </a:rPr>
              <a:t>inmunocomprometidos </a:t>
            </a:r>
            <a:r>
              <a:rPr lang="es-CO" dirty="0">
                <a:latin typeface="Arial" panose="020B0604020202020204" pitchFamily="34" charset="0"/>
              </a:rPr>
              <a:t>derivan de la </a:t>
            </a:r>
            <a:r>
              <a:rPr lang="es-CO" dirty="0"/>
              <a:t/>
            </a:r>
            <a:br>
              <a:rPr lang="es-CO" dirty="0"/>
            </a:br>
            <a:r>
              <a:rPr lang="es-CO" dirty="0">
                <a:latin typeface="Arial" panose="020B0604020202020204" pitchFamily="34" charset="0"/>
              </a:rPr>
              <a:t>flora endógena y casi el 50 % de estos </a:t>
            </a:r>
            <a:r>
              <a:rPr lang="es-CO" dirty="0" smtClean="0">
                <a:latin typeface="Arial" panose="020B0604020202020204" pitchFamily="34" charset="0"/>
              </a:rPr>
              <a:t>se </a:t>
            </a:r>
            <a:r>
              <a:rPr lang="es-CO" dirty="0">
                <a:latin typeface="Arial" panose="020B0604020202020204" pitchFamily="34" charset="0"/>
              </a:rPr>
              <a:t>adquiere del medio hospitalario. </a:t>
            </a:r>
            <a:r>
              <a:rPr lang="es-CO" dirty="0"/>
              <a:t/>
            </a:r>
            <a:br>
              <a:rPr lang="es-CO" dirty="0"/>
            </a:br>
            <a:r>
              <a:rPr lang="es-CO" dirty="0">
                <a:latin typeface="Arial" panose="020B0604020202020204" pitchFamily="34" charset="0"/>
              </a:rPr>
              <a:t>Recordando que estos pacientes </a:t>
            </a:r>
            <a:r>
              <a:rPr lang="es-CO" dirty="0" smtClean="0">
                <a:latin typeface="Arial" panose="020B0604020202020204" pitchFamily="34" charset="0"/>
              </a:rPr>
              <a:t>poseen </a:t>
            </a:r>
            <a:r>
              <a:rPr lang="es-CO" dirty="0">
                <a:latin typeface="Arial" panose="020B0604020202020204" pitchFamily="34" charset="0"/>
              </a:rPr>
              <a:t>muchas veces otros factores de </a:t>
            </a:r>
            <a:r>
              <a:rPr lang="es-CO" dirty="0" smtClean="0">
                <a:latin typeface="Arial" panose="020B0604020202020204" pitchFamily="34" charset="0"/>
              </a:rPr>
              <a:t>riesgo </a:t>
            </a:r>
            <a:r>
              <a:rPr lang="es-CO" dirty="0">
                <a:latin typeface="Arial" panose="020B0604020202020204" pitchFamily="34" charset="0"/>
              </a:rPr>
              <a:t>como: alteración de la barrera </a:t>
            </a:r>
            <a:r>
              <a:rPr lang="es-CO" dirty="0"/>
              <a:t/>
            </a:r>
            <a:br>
              <a:rPr lang="es-CO" dirty="0"/>
            </a:br>
            <a:r>
              <a:rPr lang="es-CO" dirty="0" err="1">
                <a:latin typeface="Arial" panose="020B0604020202020204" pitchFamily="34" charset="0"/>
              </a:rPr>
              <a:t>mucocutánea</a:t>
            </a:r>
            <a:r>
              <a:rPr lang="es-CO" dirty="0">
                <a:latin typeface="Arial" panose="020B0604020202020204" pitchFamily="34" charset="0"/>
              </a:rPr>
              <a:t>, cirugía, exposición a </a:t>
            </a:r>
            <a:r>
              <a:rPr lang="es-CO" dirty="0" smtClean="0">
                <a:latin typeface="Arial" panose="020B0604020202020204" pitchFamily="34" charset="0"/>
              </a:rPr>
              <a:t>múltiples antibióticos</a:t>
            </a:r>
            <a:r>
              <a:rPr lang="es-CO" dirty="0">
                <a:latin typeface="Arial" panose="020B0604020202020204" pitchFamily="34" charset="0"/>
              </a:rPr>
              <a:t>, hospitalización </a:t>
            </a:r>
            <a:r>
              <a:rPr lang="es-CO" dirty="0" smtClean="0">
                <a:latin typeface="Arial" panose="020B0604020202020204" pitchFamily="34" charset="0"/>
              </a:rPr>
              <a:t>prolongada</a:t>
            </a:r>
            <a:r>
              <a:rPr lang="es-CO" dirty="0">
                <a:latin typeface="Arial" panose="020B0604020202020204" pitchFamily="34" charset="0"/>
              </a:rPr>
              <a:t>; se ha dirigido mucha </a:t>
            </a:r>
            <a:r>
              <a:rPr lang="es-CO" dirty="0" smtClean="0">
                <a:latin typeface="Arial" panose="020B0604020202020204" pitchFamily="34" charset="0"/>
              </a:rPr>
              <a:t>atención </a:t>
            </a:r>
            <a:r>
              <a:rPr lang="es-CO" dirty="0">
                <a:latin typeface="Arial" panose="020B0604020202020204" pitchFamily="34" charset="0"/>
              </a:rPr>
              <a:t>a los mecanismos para </a:t>
            </a:r>
            <a:r>
              <a:rPr lang="es-CO" dirty="0" smtClean="0">
                <a:latin typeface="Arial" panose="020B0604020202020204" pitchFamily="34" charset="0"/>
              </a:rPr>
              <a:t>prevenir </a:t>
            </a:r>
            <a:r>
              <a:rPr lang="es-CO" dirty="0">
                <a:latin typeface="Arial" panose="020B0604020202020204" pitchFamily="34" charset="0"/>
              </a:rPr>
              <a:t>la adquisición de patógenos </a:t>
            </a:r>
            <a:r>
              <a:rPr lang="es-CO" dirty="0" smtClean="0">
                <a:latin typeface="Arial" panose="020B0604020202020204" pitchFamily="34" charset="0"/>
              </a:rPr>
              <a:t>potenciales</a:t>
            </a:r>
            <a:r>
              <a:rPr lang="es-CO" dirty="0">
                <a:latin typeface="Arial" panose="020B0604020202020204" pitchFamily="34" charset="0"/>
              </a:rPr>
              <a:t>.</a:t>
            </a:r>
            <a:endParaRPr lang="es-CO" dirty="0"/>
          </a:p>
        </p:txBody>
      </p:sp>
      <p:pic>
        <p:nvPicPr>
          <p:cNvPr id="11" name="Imagen 10"/>
          <p:cNvPicPr>
            <a:picLocks noChangeAspect="1"/>
          </p:cNvPicPr>
          <p:nvPr/>
        </p:nvPicPr>
        <p:blipFill rotWithShape="1">
          <a:blip r:embed="rId3"/>
          <a:srcRect l="15860" t="41238" r="64047" b="1651"/>
          <a:stretch/>
        </p:blipFill>
        <p:spPr>
          <a:xfrm>
            <a:off x="7344156" y="751030"/>
            <a:ext cx="4356008" cy="5202961"/>
          </a:xfrm>
          <a:prstGeom prst="rect">
            <a:avLst/>
          </a:prstGeom>
        </p:spPr>
      </p:pic>
    </p:spTree>
    <p:extLst>
      <p:ext uri="{BB962C8B-B14F-4D97-AF65-F5344CB8AC3E}">
        <p14:creationId xmlns:p14="http://schemas.microsoft.com/office/powerpoint/2010/main" val="1384342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527" y="0"/>
            <a:ext cx="12192000" cy="6858000"/>
          </a:xfrm>
          <a:prstGeom prst="rect">
            <a:avLst/>
          </a:prstGeom>
        </p:spPr>
      </p:pic>
      <p:sp>
        <p:nvSpPr>
          <p:cNvPr id="2" name="Rectángulo 1"/>
          <p:cNvSpPr/>
          <p:nvPr/>
        </p:nvSpPr>
        <p:spPr>
          <a:xfrm>
            <a:off x="374072" y="1028343"/>
            <a:ext cx="11305309" cy="923330"/>
          </a:xfrm>
          <a:prstGeom prst="rect">
            <a:avLst/>
          </a:prstGeom>
        </p:spPr>
        <p:txBody>
          <a:bodyPr wrap="square">
            <a:spAutoFit/>
          </a:bodyPr>
          <a:lstStyle/>
          <a:p>
            <a:pPr algn="just"/>
            <a:endParaRPr lang="es-MX" dirty="0">
              <a:latin typeface="Arial" panose="020B0604020202020204" pitchFamily="34" charset="0"/>
            </a:endParaRPr>
          </a:p>
          <a:p>
            <a:pPr algn="just"/>
            <a:endParaRPr lang="es-MX" dirty="0" smtClean="0">
              <a:latin typeface="Arial" panose="020B0604020202020204" pitchFamily="34" charset="0"/>
            </a:endParaRPr>
          </a:p>
          <a:p>
            <a:pPr algn="just"/>
            <a:endParaRPr lang="es-MX" dirty="0"/>
          </a:p>
        </p:txBody>
      </p:sp>
      <p:sp>
        <p:nvSpPr>
          <p:cNvPr id="3" name="Rectángulo 2"/>
          <p:cNvSpPr/>
          <p:nvPr/>
        </p:nvSpPr>
        <p:spPr>
          <a:xfrm>
            <a:off x="633845" y="166255"/>
            <a:ext cx="10848110" cy="1077218"/>
          </a:xfrm>
          <a:prstGeom prst="rect">
            <a:avLst/>
          </a:prstGeom>
        </p:spPr>
        <p:txBody>
          <a:bodyPr wrap="square">
            <a:spAutoFit/>
          </a:bodyPr>
          <a:lstStyle/>
          <a:p>
            <a:pPr algn="ctr"/>
            <a:r>
              <a:rPr lang="es-CO" sz="3200" dirty="0">
                <a:solidFill>
                  <a:srgbClr val="00B050"/>
                </a:solidFill>
              </a:rPr>
              <a:t/>
            </a:r>
            <a:br>
              <a:rPr lang="es-CO" sz="3200" dirty="0">
                <a:solidFill>
                  <a:srgbClr val="00B050"/>
                </a:solidFill>
              </a:rPr>
            </a:br>
            <a:endParaRPr lang="es-CO" sz="3200" dirty="0">
              <a:solidFill>
                <a:srgbClr val="00B050"/>
              </a:solidFill>
            </a:endParaRPr>
          </a:p>
        </p:txBody>
      </p:sp>
      <p:sp>
        <p:nvSpPr>
          <p:cNvPr id="4" name="Rectángulo 3"/>
          <p:cNvSpPr/>
          <p:nvPr/>
        </p:nvSpPr>
        <p:spPr>
          <a:xfrm>
            <a:off x="374073" y="951085"/>
            <a:ext cx="10972800" cy="646331"/>
          </a:xfrm>
          <a:prstGeom prst="rect">
            <a:avLst/>
          </a:prstGeom>
        </p:spPr>
        <p:txBody>
          <a:bodyPr wrap="square">
            <a:spAutoFit/>
          </a:bodyPr>
          <a:lstStyle/>
          <a:p>
            <a:endParaRPr lang="es-CO" dirty="0" smtClean="0">
              <a:latin typeface="Arial" panose="020B0604020202020204" pitchFamily="34" charset="0"/>
            </a:endParaRPr>
          </a:p>
          <a:p>
            <a:endParaRPr lang="es-CO" dirty="0"/>
          </a:p>
        </p:txBody>
      </p:sp>
      <p:sp>
        <p:nvSpPr>
          <p:cNvPr id="6" name="Rectángulo 5"/>
          <p:cNvSpPr/>
          <p:nvPr/>
        </p:nvSpPr>
        <p:spPr>
          <a:xfrm>
            <a:off x="1271155" y="1568947"/>
            <a:ext cx="7176654" cy="369332"/>
          </a:xfrm>
          <a:prstGeom prst="rect">
            <a:avLst/>
          </a:prstGeom>
        </p:spPr>
        <p:txBody>
          <a:bodyPr wrap="square">
            <a:spAutoFit/>
          </a:bodyPr>
          <a:lstStyle/>
          <a:p>
            <a:endParaRPr lang="es-CO" dirty="0"/>
          </a:p>
        </p:txBody>
      </p:sp>
      <p:sp>
        <p:nvSpPr>
          <p:cNvPr id="8" name="Rectángulo 7"/>
          <p:cNvSpPr/>
          <p:nvPr/>
        </p:nvSpPr>
        <p:spPr>
          <a:xfrm>
            <a:off x="374071" y="529937"/>
            <a:ext cx="11107884" cy="584775"/>
          </a:xfrm>
          <a:prstGeom prst="rect">
            <a:avLst/>
          </a:prstGeom>
        </p:spPr>
        <p:txBody>
          <a:bodyPr wrap="square">
            <a:spAutoFit/>
          </a:bodyPr>
          <a:lstStyle/>
          <a:p>
            <a:endParaRPr lang="es-CO" sz="3200" dirty="0">
              <a:solidFill>
                <a:srgbClr val="00B050"/>
              </a:solidFill>
            </a:endParaRPr>
          </a:p>
        </p:txBody>
      </p:sp>
      <p:sp>
        <p:nvSpPr>
          <p:cNvPr id="7" name="Rectángulo 6"/>
          <p:cNvSpPr/>
          <p:nvPr/>
        </p:nvSpPr>
        <p:spPr>
          <a:xfrm>
            <a:off x="852055" y="166255"/>
            <a:ext cx="10037618" cy="584775"/>
          </a:xfrm>
          <a:prstGeom prst="rect">
            <a:avLst/>
          </a:prstGeom>
        </p:spPr>
        <p:txBody>
          <a:bodyPr wrap="square">
            <a:spAutoFit/>
          </a:bodyPr>
          <a:lstStyle/>
          <a:p>
            <a:r>
              <a:rPr lang="es-CO" sz="3200" dirty="0">
                <a:solidFill>
                  <a:srgbClr val="00B050"/>
                </a:solidFill>
                <a:latin typeface="Arial" panose="020B0604020202020204" pitchFamily="34" charset="0"/>
              </a:rPr>
              <a:t>PROTOCOLO DE AISLAMIENTO </a:t>
            </a:r>
            <a:r>
              <a:rPr lang="es-CO" sz="3200" dirty="0" smtClean="0">
                <a:solidFill>
                  <a:srgbClr val="00B050"/>
                </a:solidFill>
                <a:latin typeface="Arial" panose="020B0604020202020204" pitchFamily="34" charset="0"/>
              </a:rPr>
              <a:t>DE PACIENTES </a:t>
            </a:r>
            <a:endParaRPr lang="es-CO" sz="3200" dirty="0">
              <a:solidFill>
                <a:srgbClr val="00B050"/>
              </a:solidFill>
            </a:endParaRPr>
          </a:p>
        </p:txBody>
      </p:sp>
      <p:sp>
        <p:nvSpPr>
          <p:cNvPr id="9" name="Rectángulo 8"/>
          <p:cNvSpPr/>
          <p:nvPr/>
        </p:nvSpPr>
        <p:spPr>
          <a:xfrm>
            <a:off x="852054" y="751030"/>
            <a:ext cx="5933210" cy="646331"/>
          </a:xfrm>
          <a:prstGeom prst="rect">
            <a:avLst/>
          </a:prstGeom>
        </p:spPr>
        <p:txBody>
          <a:bodyPr wrap="square">
            <a:spAutoFit/>
          </a:bodyPr>
          <a:lstStyle/>
          <a:p>
            <a:r>
              <a:rPr lang="es-CO" dirty="0">
                <a:latin typeface="Arial" panose="020B0604020202020204" pitchFamily="34" charset="0"/>
              </a:rPr>
              <a:t/>
            </a:r>
            <a:br>
              <a:rPr lang="es-CO" dirty="0">
                <a:latin typeface="Arial" panose="020B0604020202020204" pitchFamily="34" charset="0"/>
              </a:rPr>
            </a:br>
            <a:endParaRPr lang="es-CO" dirty="0"/>
          </a:p>
        </p:txBody>
      </p:sp>
      <p:sp>
        <p:nvSpPr>
          <p:cNvPr id="10" name="Rectángulo 9"/>
          <p:cNvSpPr/>
          <p:nvPr/>
        </p:nvSpPr>
        <p:spPr>
          <a:xfrm>
            <a:off x="436419" y="751344"/>
            <a:ext cx="8707581" cy="4524315"/>
          </a:xfrm>
          <a:prstGeom prst="rect">
            <a:avLst/>
          </a:prstGeom>
        </p:spPr>
        <p:txBody>
          <a:bodyPr wrap="square">
            <a:spAutoFit/>
          </a:bodyPr>
          <a:lstStyle/>
          <a:p>
            <a:r>
              <a:rPr lang="es-CO" b="1" dirty="0">
                <a:latin typeface="Arial" panose="020B0604020202020204" pitchFamily="34" charset="0"/>
              </a:rPr>
              <a:t>Precauciones </a:t>
            </a:r>
            <a:r>
              <a:rPr lang="es-CO" b="1" dirty="0" smtClean="0">
                <a:latin typeface="Arial" panose="020B0604020202020204" pitchFamily="34" charset="0"/>
              </a:rPr>
              <a:t>estándar:</a:t>
            </a:r>
          </a:p>
          <a:p>
            <a:pPr marL="342900" indent="-342900">
              <a:buAutoNum type="arabicPeriod"/>
            </a:pPr>
            <a:r>
              <a:rPr lang="es-CO" dirty="0" smtClean="0">
                <a:latin typeface="Arial" panose="020B0604020202020204" pitchFamily="34" charset="0"/>
              </a:rPr>
              <a:t>Habitación </a:t>
            </a:r>
            <a:r>
              <a:rPr lang="es-CO" dirty="0">
                <a:latin typeface="Arial" panose="020B0604020202020204" pitchFamily="34" charset="0"/>
              </a:rPr>
              <a:t>individual, puertas cerradas. </a:t>
            </a:r>
            <a:endParaRPr lang="es-CO" dirty="0" smtClean="0">
              <a:latin typeface="Arial" panose="020B0604020202020204" pitchFamily="34" charset="0"/>
            </a:endParaRPr>
          </a:p>
          <a:p>
            <a:pPr marL="342900" indent="-342900">
              <a:buAutoNum type="arabicPeriod" startAt="2"/>
            </a:pPr>
            <a:r>
              <a:rPr lang="es-CO" dirty="0" smtClean="0">
                <a:latin typeface="Arial" panose="020B0604020202020204" pitchFamily="34" charset="0"/>
              </a:rPr>
              <a:t>Lavado </a:t>
            </a:r>
            <a:r>
              <a:rPr lang="es-CO" dirty="0">
                <a:latin typeface="Arial" panose="020B0604020202020204" pitchFamily="34" charset="0"/>
              </a:rPr>
              <a:t>de manos con jabón antiséptico o solución en base alcohólica antes </a:t>
            </a:r>
            <a:r>
              <a:rPr lang="es-CO" dirty="0"/>
              <a:t/>
            </a:r>
            <a:br>
              <a:rPr lang="es-CO" dirty="0"/>
            </a:br>
            <a:r>
              <a:rPr lang="es-CO" dirty="0">
                <a:latin typeface="Arial" panose="020B0604020202020204" pitchFamily="34" charset="0"/>
              </a:rPr>
              <a:t>y después de atender los pacientes. </a:t>
            </a:r>
            <a:endParaRPr lang="es-CO" dirty="0" smtClean="0">
              <a:latin typeface="Arial" panose="020B0604020202020204" pitchFamily="34" charset="0"/>
            </a:endParaRPr>
          </a:p>
          <a:p>
            <a:pPr marL="342900" indent="-342900">
              <a:buAutoNum type="arabicPeriod" startAt="2"/>
            </a:pPr>
            <a:r>
              <a:rPr lang="es-CO" dirty="0" smtClean="0">
                <a:latin typeface="Arial" panose="020B0604020202020204" pitchFamily="34" charset="0"/>
              </a:rPr>
              <a:t>Técnica </a:t>
            </a:r>
            <a:r>
              <a:rPr lang="es-CO" dirty="0">
                <a:latin typeface="Arial" panose="020B0604020202020204" pitchFamily="34" charset="0"/>
              </a:rPr>
              <a:t>aséptica en la realización de procedimientos. </a:t>
            </a:r>
            <a:endParaRPr lang="es-CO" dirty="0" smtClean="0">
              <a:latin typeface="Arial" panose="020B0604020202020204" pitchFamily="34" charset="0"/>
            </a:endParaRPr>
          </a:p>
          <a:p>
            <a:r>
              <a:rPr lang="es-CO" dirty="0" smtClean="0">
                <a:latin typeface="Arial" panose="020B0604020202020204" pitchFamily="34" charset="0"/>
              </a:rPr>
              <a:t>4.  </a:t>
            </a:r>
            <a:r>
              <a:rPr lang="es-CO" dirty="0">
                <a:latin typeface="Arial" panose="020B0604020202020204" pitchFamily="34" charset="0"/>
              </a:rPr>
              <a:t>Uso de guantes en atención directa y retirar antes de salir de la habitación. </a:t>
            </a:r>
            <a:r>
              <a:rPr lang="es-CO" dirty="0"/>
              <a:t/>
            </a:r>
            <a:br>
              <a:rPr lang="es-CO" dirty="0"/>
            </a:br>
            <a:r>
              <a:rPr lang="es-CO" dirty="0">
                <a:latin typeface="Arial" panose="020B0604020202020204" pitchFamily="34" charset="0"/>
              </a:rPr>
              <a:t>Material de uso individual, limpieza y desinfección de equipos reutilizables, </a:t>
            </a:r>
            <a:r>
              <a:rPr lang="es-CO" dirty="0"/>
              <a:t/>
            </a:r>
            <a:br>
              <a:rPr lang="es-CO" dirty="0"/>
            </a:br>
            <a:r>
              <a:rPr lang="es-CO" dirty="0">
                <a:latin typeface="Arial" panose="020B0604020202020204" pitchFamily="34" charset="0"/>
              </a:rPr>
              <a:t>Termómetros, manómetros de presión, fonendoscopios. 6. Personal uso delantal limpio. 7. Visitas, realizar capacitación en la atención, medidas generales y Prevención </a:t>
            </a:r>
            <a:r>
              <a:rPr lang="es-CO" dirty="0"/>
              <a:t/>
            </a:r>
            <a:br>
              <a:rPr lang="es-CO" dirty="0"/>
            </a:br>
            <a:r>
              <a:rPr lang="es-CO" dirty="0">
                <a:latin typeface="Arial" panose="020B0604020202020204" pitchFamily="34" charset="0"/>
              </a:rPr>
              <a:t>de infecciones. 8. Restricción a visitas y personal que presenten sintomatología respiratoria. </a:t>
            </a:r>
            <a:r>
              <a:rPr lang="es-CO" dirty="0"/>
              <a:t/>
            </a:r>
            <a:br>
              <a:rPr lang="es-CO" dirty="0"/>
            </a:br>
            <a:r>
              <a:rPr lang="es-CO" dirty="0">
                <a:latin typeface="Arial" panose="020B0604020202020204" pitchFamily="34" charset="0"/>
              </a:rPr>
              <a:t>Traslado inter-servicio, el paciente debe acompañarse con indicación de </a:t>
            </a:r>
            <a:r>
              <a:rPr lang="es-CO" dirty="0"/>
              <a:t/>
            </a:r>
            <a:br>
              <a:rPr lang="es-CO" dirty="0"/>
            </a:br>
            <a:r>
              <a:rPr lang="es-CO" dirty="0">
                <a:latin typeface="Arial" panose="020B0604020202020204" pitchFamily="34" charset="0"/>
              </a:rPr>
              <a:t>aislamiento </a:t>
            </a:r>
            <a:r>
              <a:rPr lang="es-CO" dirty="0" err="1">
                <a:latin typeface="Arial" panose="020B0604020202020204" pitchFamily="34" charset="0"/>
              </a:rPr>
              <a:t>inmunosuprimido</a:t>
            </a:r>
            <a:r>
              <a:rPr lang="es-CO" dirty="0">
                <a:latin typeface="Arial" panose="020B0604020202020204" pitchFamily="34" charset="0"/>
              </a:rPr>
              <a:t>. </a:t>
            </a:r>
            <a:endParaRPr lang="es-CO" dirty="0"/>
          </a:p>
          <a:p>
            <a:r>
              <a:rPr lang="es-CO" dirty="0">
                <a:latin typeface="Arial" panose="020B0604020202020204" pitchFamily="34" charset="0"/>
              </a:rPr>
              <a:t/>
            </a:r>
            <a:br>
              <a:rPr lang="es-CO" dirty="0">
                <a:latin typeface="Arial" panose="020B0604020202020204" pitchFamily="34" charset="0"/>
              </a:rPr>
            </a:br>
            <a:endParaRPr lang="es-CO" dirty="0"/>
          </a:p>
        </p:txBody>
      </p:sp>
    </p:spTree>
    <p:extLst>
      <p:ext uri="{BB962C8B-B14F-4D97-AF65-F5344CB8AC3E}">
        <p14:creationId xmlns:p14="http://schemas.microsoft.com/office/powerpoint/2010/main" val="661169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C72E04BA-2948-4728-B557-3DC7106FCC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3557"/>
            <a:ext cx="12192000" cy="6920917"/>
          </a:xfrm>
          <a:prstGeom prst="rect">
            <a:avLst/>
          </a:prstGeom>
        </p:spPr>
      </p:pic>
    </p:spTree>
    <p:extLst>
      <p:ext uri="{BB962C8B-B14F-4D97-AF65-F5344CB8AC3E}">
        <p14:creationId xmlns:p14="http://schemas.microsoft.com/office/powerpoint/2010/main" val="89313339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535</TotalTime>
  <Words>1652</Words>
  <Application>Microsoft Office PowerPoint</Application>
  <PresentationFormat>Panorámica</PresentationFormat>
  <Paragraphs>213</Paragraphs>
  <Slides>33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33</vt:i4>
      </vt:variant>
    </vt:vector>
  </HeadingPairs>
  <TitlesOfParts>
    <vt:vector size="37" baseType="lpstr">
      <vt:lpstr>Arial</vt:lpstr>
      <vt:lpstr>Calibri</vt:lpstr>
      <vt:lpstr>Calibri Light</vt:lpstr>
      <vt:lpstr>Tema de Office</vt:lpstr>
      <vt:lpstr>Presentación de PowerPoint</vt:lpstr>
      <vt:lpstr>  MANUAL LIMPIEZA Y   DESINFECCIÓN DE ÁREAS E   INSTALACIONES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KLORKLEEN </vt:lpstr>
      <vt:lpstr>MODO DE USO </vt:lpstr>
      <vt:lpstr>HIGIENE Y PROCEDIMIENTO DE LIMPIEZA Y DESINFECCIÓN DIARIA.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dc:creator>
  <cp:lastModifiedBy>SUBC1ENTIFICA</cp:lastModifiedBy>
  <cp:revision>49</cp:revision>
  <dcterms:created xsi:type="dcterms:W3CDTF">2022-03-15T22:25:29Z</dcterms:created>
  <dcterms:modified xsi:type="dcterms:W3CDTF">2023-07-24T21:34:47Z</dcterms:modified>
</cp:coreProperties>
</file>