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9" r:id="rId3"/>
    <p:sldId id="267" r:id="rId4"/>
    <p:sldId id="272" r:id="rId5"/>
    <p:sldId id="282" r:id="rId6"/>
    <p:sldId id="281" r:id="rId7"/>
    <p:sldId id="283" r:id="rId8"/>
    <p:sldId id="284" r:id="rId9"/>
    <p:sldId id="289" r:id="rId10"/>
    <p:sldId id="288" r:id="rId11"/>
    <p:sldId id="285" r:id="rId12"/>
    <p:sldId id="290" r:id="rId13"/>
    <p:sldId id="291" r:id="rId14"/>
    <p:sldId id="271" r:id="rId15"/>
    <p:sldId id="275" r:id="rId16"/>
    <p:sldId id="276" r:id="rId17"/>
    <p:sldId id="274" r:id="rId18"/>
    <p:sldId id="292" r:id="rId19"/>
    <p:sldId id="293" r:id="rId20"/>
    <p:sldId id="294" r:id="rId21"/>
    <p:sldId id="286" r:id="rId22"/>
    <p:sldId id="295" r:id="rId23"/>
    <p:sldId id="287" r:id="rId24"/>
    <p:sldId id="277" r:id="rId25"/>
    <p:sldId id="279" r:id="rId26"/>
    <p:sldId id="320" r:id="rId27"/>
    <p:sldId id="296" r:id="rId28"/>
    <p:sldId id="309" r:id="rId29"/>
    <p:sldId id="270" r:id="rId30"/>
    <p:sldId id="321" r:id="rId31"/>
    <p:sldId id="306" r:id="rId32"/>
    <p:sldId id="307" r:id="rId33"/>
    <p:sldId id="297" r:id="rId34"/>
    <p:sldId id="311" r:id="rId35"/>
    <p:sldId id="312" r:id="rId36"/>
    <p:sldId id="314" r:id="rId37"/>
    <p:sldId id="310" r:id="rId38"/>
    <p:sldId id="299" r:id="rId39"/>
    <p:sldId id="318" r:id="rId40"/>
    <p:sldId id="319" r:id="rId41"/>
    <p:sldId id="316" r:id="rId42"/>
    <p:sldId id="315" r:id="rId43"/>
    <p:sldId id="301" r:id="rId44"/>
    <p:sldId id="302" r:id="rId45"/>
    <p:sldId id="303" r:id="rId46"/>
    <p:sldId id="261" r:id="rId4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EC46"/>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65" autoAdjust="0"/>
    <p:restoredTop sz="94660"/>
  </p:normalViewPr>
  <p:slideViewPr>
    <p:cSldViewPr snapToGrid="0" showGuides="1">
      <p:cViewPr varScale="1">
        <p:scale>
          <a:sx n="92" d="100"/>
          <a:sy n="92" d="100"/>
        </p:scale>
        <p:origin x="117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55BB8AB-97AB-4AB4-B772-5118C014C5AB}" type="datetimeFigureOut">
              <a:rPr lang="es-CO" smtClean="0"/>
              <a:t>21/04/2023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316160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55BB8AB-97AB-4AB4-B772-5118C014C5AB}" type="datetimeFigureOut">
              <a:rPr lang="es-CO" smtClean="0"/>
              <a:t>21/04/2023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627329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55BB8AB-97AB-4AB4-B772-5118C014C5AB}" type="datetimeFigureOut">
              <a:rPr lang="es-CO" smtClean="0"/>
              <a:t>21/04/2023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3286879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55BB8AB-97AB-4AB4-B772-5118C014C5AB}" type="datetimeFigureOut">
              <a:rPr lang="es-CO" smtClean="0"/>
              <a:t>21/04/2023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3357020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55BB8AB-97AB-4AB4-B772-5118C014C5AB}" type="datetimeFigureOut">
              <a:rPr lang="es-CO" smtClean="0"/>
              <a:t>21/04/2023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177669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55BB8AB-97AB-4AB4-B772-5118C014C5AB}" type="datetimeFigureOut">
              <a:rPr lang="es-CO" smtClean="0"/>
              <a:t>21/04/2023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1896375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5BB8AB-97AB-4AB4-B772-5118C014C5AB}" type="datetimeFigureOut">
              <a:rPr lang="es-CO" smtClean="0"/>
              <a:t>21/04/2023</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4087539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55BB8AB-97AB-4AB4-B772-5118C014C5AB}" type="datetimeFigureOut">
              <a:rPr lang="es-CO" smtClean="0"/>
              <a:t>21/04/2023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1121506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55BB8AB-97AB-4AB4-B772-5118C014C5AB}" type="datetimeFigureOut">
              <a:rPr lang="es-CO" smtClean="0"/>
              <a:t>21/04/2023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438518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55BB8AB-97AB-4AB4-B772-5118C014C5AB}" type="datetimeFigureOut">
              <a:rPr lang="es-CO" smtClean="0"/>
              <a:t>21/04/2023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152722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55BB8AB-97AB-4AB4-B772-5118C014C5AB}" type="datetimeFigureOut">
              <a:rPr lang="es-CO" smtClean="0"/>
              <a:t>21/04/2023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CAA90ED-4743-4F98-A895-E021391E6DB0}" type="slidenum">
              <a:rPr lang="es-CO" smtClean="0"/>
              <a:t>‹Nº›</a:t>
            </a:fld>
            <a:endParaRPr lang="es-CO"/>
          </a:p>
        </p:txBody>
      </p:sp>
    </p:spTree>
    <p:extLst>
      <p:ext uri="{BB962C8B-B14F-4D97-AF65-F5344CB8AC3E}">
        <p14:creationId xmlns:p14="http://schemas.microsoft.com/office/powerpoint/2010/main" val="2598542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5BB8AB-97AB-4AB4-B772-5118C014C5AB}" type="datetimeFigureOut">
              <a:rPr lang="es-CO" smtClean="0"/>
              <a:t>21/04/2023</a:t>
            </a:fld>
            <a:endParaRPr lang="es-C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A90ED-4743-4F98-A895-E021391E6DB0}" type="slidenum">
              <a:rPr lang="es-CO" smtClean="0"/>
              <a:t>‹Nº›</a:t>
            </a:fld>
            <a:endParaRPr lang="es-CO"/>
          </a:p>
        </p:txBody>
      </p:sp>
    </p:spTree>
    <p:extLst>
      <p:ext uri="{BB962C8B-B14F-4D97-AF65-F5344CB8AC3E}">
        <p14:creationId xmlns:p14="http://schemas.microsoft.com/office/powerpoint/2010/main" val="3943861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3" name="2 Subtítulo"/>
          <p:cNvSpPr>
            <a:spLocks noGrp="1"/>
          </p:cNvSpPr>
          <p:nvPr>
            <p:ph type="subTitle" idx="1"/>
          </p:nvPr>
        </p:nvSpPr>
        <p:spPr/>
        <p:txBody>
          <a:bodyPr/>
          <a:lstStyle/>
          <a:p>
            <a:endParaRPr lang="es-ES"/>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12527"/>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5766" y="2267809"/>
            <a:ext cx="4320480" cy="2143363"/>
          </a:xfrm>
          <a:prstGeom prst="rect">
            <a:avLst/>
          </a:prstGeom>
        </p:spPr>
      </p:pic>
    </p:spTree>
    <p:extLst>
      <p:ext uri="{BB962C8B-B14F-4D97-AF65-F5344CB8AC3E}">
        <p14:creationId xmlns:p14="http://schemas.microsoft.com/office/powerpoint/2010/main" val="361576504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3 Título"/>
          <p:cNvSpPr txBox="1">
            <a:spLocks/>
          </p:cNvSpPr>
          <p:nvPr/>
        </p:nvSpPr>
        <p:spPr bwMode="auto">
          <a:xfrm>
            <a:off x="755650" y="5229225"/>
            <a:ext cx="7772400" cy="503238"/>
          </a:xfrm>
          <a:prstGeom prst="rect">
            <a:avLst/>
          </a:prstGeom>
          <a:noFill/>
          <a:ln w="9525">
            <a:noFill/>
            <a:miter lim="800000"/>
            <a:headEnd/>
            <a:tailEnd/>
          </a:ln>
        </p:spPr>
        <p:txBody>
          <a:bodyPr anchor="ctr">
            <a:normAutofit fontScale="97500"/>
          </a:bodyPr>
          <a:lstStyle/>
          <a:p>
            <a:pPr algn="ctr" fontAlgn="auto">
              <a:spcAft>
                <a:spcPts val="0"/>
              </a:spcAft>
              <a:defRPr/>
            </a:pPr>
            <a:r>
              <a:rPr lang="es-MX" sz="2000" b="1" dirty="0" smtClean="0">
                <a:solidFill>
                  <a:srgbClr val="2D6BB5"/>
                </a:solidFill>
                <a:latin typeface="+mj-lt"/>
                <a:ea typeface="+mj-ea"/>
                <a:cs typeface="+mj-cs"/>
              </a:rPr>
              <a:t>SANDRA XIMENA PALACIOS ENRIQUEZ</a:t>
            </a:r>
            <a:endParaRPr lang="es-CO" sz="2800" b="1" dirty="0">
              <a:latin typeface="+mj-lt"/>
              <a:ea typeface="+mj-ea"/>
              <a:cs typeface="+mj-cs"/>
            </a:endParaRPr>
          </a:p>
        </p:txBody>
      </p:sp>
      <p:sp>
        <p:nvSpPr>
          <p:cNvPr id="3077" name="4 Subtítulo"/>
          <p:cNvSpPr txBox="1">
            <a:spLocks/>
          </p:cNvSpPr>
          <p:nvPr/>
        </p:nvSpPr>
        <p:spPr bwMode="auto">
          <a:xfrm>
            <a:off x="1403350" y="5661025"/>
            <a:ext cx="6400800" cy="360363"/>
          </a:xfrm>
          <a:prstGeom prst="rect">
            <a:avLst/>
          </a:prstGeom>
          <a:noFill/>
          <a:ln w="9525">
            <a:noFill/>
            <a:miter lim="800000"/>
            <a:headEnd/>
            <a:tailEnd/>
          </a:ln>
        </p:spPr>
        <p:txBody>
          <a:bodyPr/>
          <a:lstStyle/>
          <a:p>
            <a:pPr algn="ctr">
              <a:spcBef>
                <a:spcPct val="20000"/>
              </a:spcBef>
              <a:buFont typeface="Arial" pitchFamily="34" charset="0"/>
              <a:buNone/>
            </a:pPr>
            <a:r>
              <a:rPr lang="es-CO" sz="1600" b="1" dirty="0" smtClean="0">
                <a:solidFill>
                  <a:schemeClr val="accent1"/>
                </a:solidFill>
                <a:latin typeface="Times New Roman" pitchFamily="18" charset="0"/>
                <a:cs typeface="Times New Roman" pitchFamily="18" charset="0"/>
              </a:rPr>
              <a:t>LIDER GESTIÓN DE CALIDAD</a:t>
            </a:r>
            <a:endParaRPr lang="es-CO" sz="1600" b="1" dirty="0">
              <a:solidFill>
                <a:schemeClr val="accent1"/>
              </a:solidFill>
              <a:latin typeface="Times New Roman" pitchFamily="18" charset="0"/>
              <a:cs typeface="Times New Roman" pitchFamily="18" charset="0"/>
            </a:endParaRPr>
          </a:p>
        </p:txBody>
      </p:sp>
      <p:sp>
        <p:nvSpPr>
          <p:cNvPr id="3078" name="6 Título"/>
          <p:cNvSpPr>
            <a:spLocks noGrp="1"/>
          </p:cNvSpPr>
          <p:nvPr>
            <p:ph type="ctrTitle"/>
          </p:nvPr>
        </p:nvSpPr>
        <p:spPr>
          <a:xfrm>
            <a:off x="685800" y="1622835"/>
            <a:ext cx="7772400" cy="2387600"/>
          </a:xfrm>
        </p:spPr>
        <p:txBody>
          <a:bodyPr>
            <a:normAutofit/>
          </a:bodyPr>
          <a:lstStyle/>
          <a:p>
            <a:r>
              <a:rPr lang="es-ES" sz="4000" b="1" dirty="0" smtClean="0">
                <a:solidFill>
                  <a:schemeClr val="accent1"/>
                </a:solidFill>
              </a:rPr>
              <a:t>PROCESO GESTIÓN DE CALIDAD</a:t>
            </a:r>
            <a:br>
              <a:rPr lang="es-ES" sz="4000" b="1" dirty="0" smtClean="0">
                <a:solidFill>
                  <a:schemeClr val="accent1"/>
                </a:solidFill>
              </a:rPr>
            </a:br>
            <a:r>
              <a:rPr lang="es-ES" sz="4000" b="1" dirty="0" smtClean="0">
                <a:solidFill>
                  <a:schemeClr val="accent1"/>
                </a:solidFill>
              </a:rPr>
              <a:t>PLATAFORMA ESTRATEGICA</a:t>
            </a:r>
            <a:br>
              <a:rPr lang="es-ES" sz="4000" b="1" dirty="0" smtClean="0">
                <a:solidFill>
                  <a:schemeClr val="accent1"/>
                </a:solidFill>
              </a:rPr>
            </a:br>
            <a:r>
              <a:rPr lang="es-ES" sz="4000" b="1" dirty="0" smtClean="0">
                <a:solidFill>
                  <a:schemeClr val="accent1"/>
                </a:solidFill>
              </a:rPr>
              <a:t>PAMEC 2023 </a:t>
            </a: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902110"/>
            <a:ext cx="2040774" cy="1012415"/>
          </a:xfrm>
          <a:prstGeom prst="rect">
            <a:avLst/>
          </a:prstGeom>
        </p:spPr>
      </p:pic>
    </p:spTree>
    <p:extLst>
      <p:ext uri="{BB962C8B-B14F-4D97-AF65-F5344CB8AC3E}">
        <p14:creationId xmlns:p14="http://schemas.microsoft.com/office/powerpoint/2010/main" val="2401816475"/>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Título 1"/>
          <p:cNvSpPr txBox="1">
            <a:spLocks/>
          </p:cNvSpPr>
          <p:nvPr/>
        </p:nvSpPr>
        <p:spPr>
          <a:xfrm>
            <a:off x="455886" y="1779637"/>
            <a:ext cx="7993848" cy="271147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1400" b="1" dirty="0" smtClean="0">
                <a:latin typeface="Arial" panose="020B0604020202020204" pitchFamily="34" charset="0"/>
                <a:cs typeface="Arial" panose="020B0604020202020204" pitchFamily="34" charset="0"/>
              </a:rPr>
              <a:t>LIDER: SANDRA XIMENA PALACIOS</a:t>
            </a:r>
          </a:p>
          <a:p>
            <a:pPr algn="ctr"/>
            <a:r>
              <a:rPr lang="es-CO" sz="1400" dirty="0" smtClean="0">
                <a:latin typeface="Arial" panose="020B0604020202020204" pitchFamily="34" charset="0"/>
                <a:cs typeface="Arial" panose="020B0604020202020204" pitchFamily="34" charset="0"/>
              </a:rPr>
              <a:t/>
            </a:r>
            <a:br>
              <a:rPr lang="es-CO" sz="1400" dirty="0" smtClean="0">
                <a:latin typeface="Arial" panose="020B0604020202020204" pitchFamily="34" charset="0"/>
                <a:cs typeface="Arial" panose="020B0604020202020204" pitchFamily="34" charset="0"/>
              </a:rPr>
            </a:br>
            <a:r>
              <a:rPr lang="es-CO" sz="1800" b="1" dirty="0" smtClean="0">
                <a:latin typeface="Arial" panose="020B0604020202020204" pitchFamily="34" charset="0"/>
                <a:cs typeface="Arial" panose="020B0604020202020204" pitchFamily="34" charset="0"/>
              </a:rPr>
              <a:t>OBJETIVO DE LA OFICINA DE CALIDAD:</a:t>
            </a:r>
          </a:p>
          <a:p>
            <a:pPr algn="ctr"/>
            <a:r>
              <a:rPr lang="es-CO" sz="1800" b="1" dirty="0" smtClean="0">
                <a:latin typeface="Arial" panose="020B0604020202020204" pitchFamily="34" charset="0"/>
                <a:cs typeface="Arial" panose="020B0604020202020204" pitchFamily="34" charset="0"/>
              </a:rPr>
              <a:t> </a:t>
            </a:r>
          </a:p>
          <a:p>
            <a:pPr algn="ctr"/>
            <a:r>
              <a:rPr lang="es-CO" sz="1800" dirty="0" smtClean="0">
                <a:latin typeface="Arial" panose="020B0604020202020204" pitchFamily="34" charset="0"/>
                <a:cs typeface="Arial" panose="020B0604020202020204" pitchFamily="34" charset="0"/>
              </a:rPr>
              <a:t>Gestionar  el Sistema Obligatorio de Gestión de Calidad SOGC y los Sistemas de Gestión que permitan garantizar la Continuidad, Oportunidad, Pertinencia, Accesibilidad y Seguridad en todos los procesos de la Institución asegurando el Mejoramiento Continuo de la Calidad.</a:t>
            </a:r>
            <a:br>
              <a:rPr lang="es-CO" sz="1800" dirty="0" smtClean="0">
                <a:latin typeface="Arial" panose="020B0604020202020204" pitchFamily="34" charset="0"/>
                <a:cs typeface="Arial" panose="020B0604020202020204" pitchFamily="34" charset="0"/>
              </a:rPr>
            </a:br>
            <a:r>
              <a:rPr lang="es-CO" sz="1800" dirty="0" smtClean="0">
                <a:latin typeface="Arial" panose="020B0604020202020204" pitchFamily="34" charset="0"/>
                <a:cs typeface="Arial" panose="020B0604020202020204" pitchFamily="34" charset="0"/>
              </a:rPr>
              <a:t/>
            </a:r>
            <a:br>
              <a:rPr lang="es-CO" sz="1800" dirty="0" smtClean="0">
                <a:latin typeface="Arial" panose="020B0604020202020204" pitchFamily="34" charset="0"/>
                <a:cs typeface="Arial" panose="020B0604020202020204" pitchFamily="34" charset="0"/>
              </a:rPr>
            </a:br>
            <a:endParaRPr lang="es-CO" sz="1800" dirty="0">
              <a:latin typeface="Arial" panose="020B0604020202020204" pitchFamily="34" charset="0"/>
              <a:cs typeface="Arial" panose="020B0604020202020204" pitchFamily="34" charset="0"/>
            </a:endParaRPr>
          </a:p>
        </p:txBody>
      </p:sp>
      <p:sp>
        <p:nvSpPr>
          <p:cNvPr id="5" name="Subtítulo 2"/>
          <p:cNvSpPr txBox="1">
            <a:spLocks/>
          </p:cNvSpPr>
          <p:nvPr/>
        </p:nvSpPr>
        <p:spPr>
          <a:xfrm>
            <a:off x="770467" y="4491110"/>
            <a:ext cx="7364685"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s-CO" sz="1400" b="1" dirty="0" smtClean="0">
                <a:latin typeface="Arial" panose="020B0604020202020204" pitchFamily="34" charset="0"/>
                <a:cs typeface="Arial" panose="020B0604020202020204" pitchFamily="34" charset="0"/>
              </a:rPr>
              <a:t>HORARIO DE ATENCION AL CLIENTE INTERNO</a:t>
            </a:r>
            <a:r>
              <a:rPr lang="es-CO" sz="1400" dirty="0" smtClean="0">
                <a:latin typeface="Arial" panose="020B0604020202020204" pitchFamily="34" charset="0"/>
                <a:cs typeface="Arial" panose="020B0604020202020204" pitchFamily="34" charset="0"/>
              </a:rPr>
              <a:t>:</a:t>
            </a:r>
          </a:p>
          <a:p>
            <a:pPr algn="ctr"/>
            <a:r>
              <a:rPr lang="es-CO" sz="1400" dirty="0" smtClean="0">
                <a:latin typeface="Arial" panose="020B0604020202020204" pitchFamily="34" charset="0"/>
                <a:cs typeface="Arial" panose="020B0604020202020204" pitchFamily="34" charset="0"/>
              </a:rPr>
              <a:t>10:00 AM A 12:30 PM</a:t>
            </a:r>
          </a:p>
          <a:p>
            <a:pPr algn="ctr"/>
            <a:r>
              <a:rPr lang="es-CO" sz="1400" dirty="0" smtClean="0">
                <a:latin typeface="Arial" panose="020B0604020202020204" pitchFamily="34" charset="0"/>
                <a:cs typeface="Arial" panose="020B0604020202020204" pitchFamily="34" charset="0"/>
              </a:rPr>
              <a:t>4:00 PM A 6:30 PM</a:t>
            </a:r>
          </a:p>
          <a:p>
            <a:pPr marL="0" indent="0" algn="ctr">
              <a:buNone/>
            </a:pPr>
            <a:r>
              <a:rPr lang="es-CO" sz="1400" dirty="0" smtClean="0">
                <a:latin typeface="Arial" panose="020B0604020202020204" pitchFamily="34" charset="0"/>
                <a:cs typeface="Arial" panose="020B0604020202020204" pitchFamily="34" charset="0"/>
              </a:rPr>
              <a:t>     TODOS LOS DIAS </a:t>
            </a:r>
            <a:endParaRPr lang="es-CO" sz="1400" dirty="0">
              <a:latin typeface="Arial" panose="020B0604020202020204" pitchFamily="34" charset="0"/>
              <a:cs typeface="Arial" panose="020B0604020202020204" pitchFamily="34" charset="0"/>
            </a:endParaRPr>
          </a:p>
        </p:txBody>
      </p:sp>
      <p:sp>
        <p:nvSpPr>
          <p:cNvPr id="6"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smtClean="0">
                <a:solidFill>
                  <a:schemeClr val="accent1"/>
                </a:solidFill>
              </a:rPr>
              <a:t>PROCESO GESTION DE CALIDAD </a:t>
            </a:r>
          </a:p>
        </p:txBody>
      </p:sp>
    </p:spTree>
    <p:extLst>
      <p:ext uri="{BB962C8B-B14F-4D97-AF65-F5344CB8AC3E}">
        <p14:creationId xmlns:p14="http://schemas.microsoft.com/office/powerpoint/2010/main" val="1343949186"/>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2" name="Rectángulo 1"/>
          <p:cNvSpPr/>
          <p:nvPr/>
        </p:nvSpPr>
        <p:spPr>
          <a:xfrm>
            <a:off x="1140598" y="1487498"/>
            <a:ext cx="6862804" cy="3693319"/>
          </a:xfrm>
          <a:prstGeom prst="rect">
            <a:avLst/>
          </a:prstGeom>
        </p:spPr>
        <p:txBody>
          <a:bodyPr wrap="square">
            <a:spAutoFit/>
          </a:bodyPr>
          <a:lstStyle/>
          <a:p>
            <a:r>
              <a:rPr lang="es-CO" b="1" dirty="0">
                <a:latin typeface="Arial" panose="020B0604020202020204" pitchFamily="34" charset="0"/>
                <a:cs typeface="Arial" panose="020B0604020202020204" pitchFamily="34" charset="0"/>
              </a:rPr>
              <a:t>HACERES </a:t>
            </a:r>
            <a:r>
              <a:rPr lang="es-CO" b="1" dirty="0" smtClean="0">
                <a:latin typeface="Arial" panose="020B0604020202020204" pitchFamily="34" charset="0"/>
                <a:cs typeface="Arial" panose="020B0604020202020204" pitchFamily="34" charset="0"/>
              </a:rPr>
              <a:t>PRINCIPALES (oficina de calidad): </a:t>
            </a:r>
            <a:r>
              <a:rPr lang="es-CO" dirty="0">
                <a:latin typeface="Arial" panose="020B0604020202020204" pitchFamily="34" charset="0"/>
                <a:cs typeface="Arial" panose="020B0604020202020204" pitchFamily="34" charset="0"/>
              </a:rPr>
              <a:t/>
            </a:r>
            <a:br>
              <a:rPr lang="es-CO" dirty="0">
                <a:latin typeface="Arial" panose="020B0604020202020204" pitchFamily="34" charset="0"/>
                <a:cs typeface="Arial" panose="020B0604020202020204" pitchFamily="34" charset="0"/>
              </a:rPr>
            </a:br>
            <a:endParaRPr lang="es-CO" dirty="0">
              <a:latin typeface="Arial" panose="020B0604020202020204" pitchFamily="34" charset="0"/>
              <a:cs typeface="Arial" panose="020B0604020202020204" pitchFamily="34" charset="0"/>
            </a:endParaRPr>
          </a:p>
          <a:p>
            <a:pPr algn="just"/>
            <a:r>
              <a:rPr lang="es-CO" dirty="0">
                <a:latin typeface="Arial" panose="020B0604020202020204" pitchFamily="34" charset="0"/>
                <a:cs typeface="Arial" panose="020B0604020202020204" pitchFamily="34" charset="0"/>
              </a:rPr>
              <a:t>Autoevaluar, generar informe y plan de cumplimiento del Sistema Único de Habilitación</a:t>
            </a:r>
            <a:r>
              <a:rPr lang="es-CO" dirty="0" smtClean="0">
                <a:latin typeface="Arial" panose="020B0604020202020204" pitchFamily="34" charset="0"/>
                <a:cs typeface="Arial" panose="020B0604020202020204" pitchFamily="34" charset="0"/>
              </a:rPr>
              <a:t>.</a:t>
            </a:r>
          </a:p>
          <a:p>
            <a:pPr algn="just"/>
            <a:r>
              <a:rPr lang="es-CO" dirty="0">
                <a:latin typeface="Arial" panose="020B0604020202020204" pitchFamily="34" charset="0"/>
                <a:cs typeface="Arial" panose="020B0604020202020204" pitchFamily="34" charset="0"/>
              </a:rPr>
              <a:t/>
            </a:r>
            <a:br>
              <a:rPr lang="es-CO" dirty="0">
                <a:latin typeface="Arial" panose="020B0604020202020204" pitchFamily="34" charset="0"/>
                <a:cs typeface="Arial" panose="020B0604020202020204" pitchFamily="34" charset="0"/>
              </a:rPr>
            </a:br>
            <a:r>
              <a:rPr lang="es-CO" dirty="0">
                <a:latin typeface="Arial" panose="020B0604020202020204" pitchFamily="34" charset="0"/>
                <a:cs typeface="Arial" panose="020B0604020202020204" pitchFamily="34" charset="0"/>
              </a:rPr>
              <a:t>Elaborar y autoevaluar desde  el Ministerio de Salud y la Superintendencia de Salud el  </a:t>
            </a:r>
            <a:r>
              <a:rPr lang="es-CO" dirty="0" smtClean="0">
                <a:latin typeface="Arial" panose="020B0604020202020204" pitchFamily="34" charset="0"/>
                <a:cs typeface="Arial" panose="020B0604020202020204" pitchFamily="34" charset="0"/>
              </a:rPr>
              <a:t>PAMEC. </a:t>
            </a:r>
          </a:p>
          <a:p>
            <a:pPr algn="just"/>
            <a:r>
              <a:rPr lang="es-CO" dirty="0">
                <a:latin typeface="Arial" panose="020B0604020202020204" pitchFamily="34" charset="0"/>
                <a:cs typeface="Arial" panose="020B0604020202020204" pitchFamily="34" charset="0"/>
              </a:rPr>
              <a:t/>
            </a:r>
            <a:br>
              <a:rPr lang="es-CO" dirty="0">
                <a:latin typeface="Arial" panose="020B0604020202020204" pitchFamily="34" charset="0"/>
                <a:cs typeface="Arial" panose="020B0604020202020204" pitchFamily="34" charset="0"/>
              </a:rPr>
            </a:br>
            <a:r>
              <a:rPr lang="es-CO" dirty="0">
                <a:latin typeface="Arial" panose="020B0604020202020204" pitchFamily="34" charset="0"/>
                <a:cs typeface="Arial" panose="020B0604020202020204" pitchFamily="34" charset="0"/>
              </a:rPr>
              <a:t>Gestionar el Sistema de información para la </a:t>
            </a:r>
            <a:r>
              <a:rPr lang="es-CO" dirty="0" smtClean="0">
                <a:latin typeface="Arial" panose="020B0604020202020204" pitchFamily="34" charset="0"/>
                <a:cs typeface="Arial" panose="020B0604020202020204" pitchFamily="34" charset="0"/>
              </a:rPr>
              <a:t>Calidad. Seguimiento mensual de indicadores. </a:t>
            </a:r>
          </a:p>
          <a:p>
            <a:pPr algn="just"/>
            <a:r>
              <a:rPr lang="es-CO" dirty="0">
                <a:latin typeface="Arial" panose="020B0604020202020204" pitchFamily="34" charset="0"/>
                <a:cs typeface="Arial" panose="020B0604020202020204" pitchFamily="34" charset="0"/>
              </a:rPr>
              <a:t/>
            </a:r>
            <a:br>
              <a:rPr lang="es-CO" dirty="0">
                <a:latin typeface="Arial" panose="020B0604020202020204" pitchFamily="34" charset="0"/>
                <a:cs typeface="Arial" panose="020B0604020202020204" pitchFamily="34" charset="0"/>
              </a:rPr>
            </a:br>
            <a:r>
              <a:rPr lang="es-CO" dirty="0" smtClean="0">
                <a:latin typeface="Arial" panose="020B0604020202020204" pitchFamily="34" charset="0"/>
                <a:cs typeface="Arial" panose="020B0604020202020204" pitchFamily="34" charset="0"/>
              </a:rPr>
              <a:t>Adoptar, socializar y autoevaluar el Programa de Seguridad del paciente y Gestión de riesgo.</a:t>
            </a:r>
            <a:endParaRPr lang="es-CO" dirty="0">
              <a:latin typeface="Arial" panose="020B0604020202020204" pitchFamily="34" charset="0"/>
              <a:cs typeface="Arial" panose="020B0604020202020204" pitchFamily="34" charset="0"/>
            </a:endParaRPr>
          </a:p>
        </p:txBody>
      </p:sp>
      <p:sp>
        <p:nvSpPr>
          <p:cNvPr id="6" name="6 Título"/>
          <p:cNvSpPr txBox="1">
            <a:spLocks/>
          </p:cNvSpPr>
          <p:nvPr/>
        </p:nvSpPr>
        <p:spPr>
          <a:xfrm>
            <a:off x="2015067" y="228482"/>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smtClean="0">
                <a:solidFill>
                  <a:schemeClr val="accent1"/>
                </a:solidFill>
              </a:rPr>
              <a:t>PROCESO GESTION DE CALIDAD </a:t>
            </a:r>
          </a:p>
        </p:txBody>
      </p:sp>
    </p:spTree>
    <p:extLst>
      <p:ext uri="{BB962C8B-B14F-4D97-AF65-F5344CB8AC3E}">
        <p14:creationId xmlns:p14="http://schemas.microsoft.com/office/powerpoint/2010/main" val="1491528368"/>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3 Título"/>
          <p:cNvSpPr txBox="1">
            <a:spLocks/>
          </p:cNvSpPr>
          <p:nvPr/>
        </p:nvSpPr>
        <p:spPr bwMode="auto">
          <a:xfrm>
            <a:off x="755650" y="5229225"/>
            <a:ext cx="7772400" cy="503238"/>
          </a:xfrm>
          <a:prstGeom prst="rect">
            <a:avLst/>
          </a:prstGeom>
          <a:noFill/>
          <a:ln w="9525">
            <a:noFill/>
            <a:miter lim="800000"/>
            <a:headEnd/>
            <a:tailEnd/>
          </a:ln>
        </p:spPr>
        <p:txBody>
          <a:bodyPr anchor="ctr">
            <a:normAutofit fontScale="97500"/>
          </a:bodyPr>
          <a:lstStyle/>
          <a:p>
            <a:pPr algn="ctr" fontAlgn="auto">
              <a:spcAft>
                <a:spcPts val="0"/>
              </a:spcAft>
              <a:defRPr/>
            </a:pPr>
            <a:r>
              <a:rPr lang="es-MX" sz="2000" b="1" dirty="0" smtClean="0">
                <a:solidFill>
                  <a:srgbClr val="2D6BB5"/>
                </a:solidFill>
                <a:latin typeface="+mj-lt"/>
                <a:ea typeface="+mj-ea"/>
                <a:cs typeface="+mj-cs"/>
              </a:rPr>
              <a:t>SANDRA XIMENA PALACIOS ENRIQUEZ</a:t>
            </a:r>
            <a:endParaRPr lang="es-CO" sz="2800" b="1" dirty="0">
              <a:latin typeface="+mj-lt"/>
              <a:ea typeface="+mj-ea"/>
              <a:cs typeface="+mj-cs"/>
            </a:endParaRPr>
          </a:p>
        </p:txBody>
      </p:sp>
      <p:sp>
        <p:nvSpPr>
          <p:cNvPr id="3077" name="4 Subtítulo"/>
          <p:cNvSpPr txBox="1">
            <a:spLocks/>
          </p:cNvSpPr>
          <p:nvPr/>
        </p:nvSpPr>
        <p:spPr bwMode="auto">
          <a:xfrm>
            <a:off x="1403350" y="5661025"/>
            <a:ext cx="6400800" cy="360363"/>
          </a:xfrm>
          <a:prstGeom prst="rect">
            <a:avLst/>
          </a:prstGeom>
          <a:noFill/>
          <a:ln w="9525">
            <a:noFill/>
            <a:miter lim="800000"/>
            <a:headEnd/>
            <a:tailEnd/>
          </a:ln>
        </p:spPr>
        <p:txBody>
          <a:bodyPr/>
          <a:lstStyle/>
          <a:p>
            <a:pPr algn="ctr">
              <a:spcBef>
                <a:spcPct val="20000"/>
              </a:spcBef>
              <a:buFont typeface="Arial" pitchFamily="34" charset="0"/>
              <a:buNone/>
            </a:pPr>
            <a:r>
              <a:rPr lang="es-CO" sz="1600" b="1" dirty="0" smtClean="0">
                <a:solidFill>
                  <a:schemeClr val="accent1"/>
                </a:solidFill>
                <a:latin typeface="Times New Roman" pitchFamily="18" charset="0"/>
                <a:cs typeface="Times New Roman" pitchFamily="18" charset="0"/>
              </a:rPr>
              <a:t>LIDER GESTIÓN DE CALIDAD</a:t>
            </a:r>
            <a:endParaRPr lang="es-CO" sz="1600" b="1" dirty="0">
              <a:solidFill>
                <a:schemeClr val="accent1"/>
              </a:solidFill>
              <a:latin typeface="Times New Roman" pitchFamily="18" charset="0"/>
              <a:cs typeface="Times New Roman" pitchFamily="18" charset="0"/>
            </a:endParaRPr>
          </a:p>
        </p:txBody>
      </p:sp>
      <p:sp>
        <p:nvSpPr>
          <p:cNvPr id="3078" name="6 Título"/>
          <p:cNvSpPr>
            <a:spLocks noGrp="1"/>
          </p:cNvSpPr>
          <p:nvPr>
            <p:ph type="ctrTitle"/>
          </p:nvPr>
        </p:nvSpPr>
        <p:spPr>
          <a:xfrm>
            <a:off x="717550" y="1914525"/>
            <a:ext cx="7772400" cy="2387600"/>
          </a:xfrm>
        </p:spPr>
        <p:txBody>
          <a:bodyPr>
            <a:normAutofit/>
          </a:bodyPr>
          <a:lstStyle/>
          <a:p>
            <a:r>
              <a:rPr lang="es-ES" sz="4000" b="1" dirty="0" smtClean="0">
                <a:solidFill>
                  <a:schemeClr val="accent1"/>
                </a:solidFill>
              </a:rPr>
              <a:t>Plataforma Estratégica</a:t>
            </a:r>
            <a:br>
              <a:rPr lang="es-ES" sz="4000" b="1" dirty="0" smtClean="0">
                <a:solidFill>
                  <a:schemeClr val="accent1"/>
                </a:solidFill>
              </a:rPr>
            </a:br>
            <a:r>
              <a:rPr lang="es-ES" sz="4000" b="1" dirty="0" smtClean="0">
                <a:solidFill>
                  <a:schemeClr val="accent1"/>
                </a:solidFill>
              </a:rPr>
              <a:t>Clínica </a:t>
            </a:r>
            <a:r>
              <a:rPr lang="es-ES" sz="4000" b="1" dirty="0">
                <a:solidFill>
                  <a:schemeClr val="accent1"/>
                </a:solidFill>
              </a:rPr>
              <a:t>L</a:t>
            </a:r>
            <a:r>
              <a:rPr lang="es-ES" sz="4000" b="1" dirty="0" smtClean="0">
                <a:solidFill>
                  <a:schemeClr val="accent1"/>
                </a:solidFill>
              </a:rPr>
              <a:t>as Lajas</a:t>
            </a:r>
            <a:r>
              <a:rPr lang="es-ES" sz="4000" b="1" dirty="0">
                <a:solidFill>
                  <a:schemeClr val="accent1"/>
                </a:solidFill>
              </a:rPr>
              <a:t/>
            </a:r>
            <a:br>
              <a:rPr lang="es-ES" sz="4000" b="1" dirty="0">
                <a:solidFill>
                  <a:schemeClr val="accent1"/>
                </a:solidFill>
              </a:rPr>
            </a:br>
            <a:endParaRPr lang="es-ES" sz="4000" b="1" dirty="0" smtClean="0">
              <a:solidFill>
                <a:schemeClr val="accent1"/>
              </a:solidFill>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902110"/>
            <a:ext cx="2040774" cy="1012415"/>
          </a:xfrm>
          <a:prstGeom prst="rect">
            <a:avLst/>
          </a:prstGeom>
        </p:spPr>
      </p:pic>
    </p:spTree>
    <p:extLst>
      <p:ext uri="{BB962C8B-B14F-4D97-AF65-F5344CB8AC3E}">
        <p14:creationId xmlns:p14="http://schemas.microsoft.com/office/powerpoint/2010/main" val="3493084417"/>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Plataforma Estratégica 2021 - 2025 </a:t>
            </a:r>
            <a:endParaRPr lang="es-ES" sz="32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5" name="6 Título"/>
          <p:cNvSpPr txBox="1">
            <a:spLocks/>
          </p:cNvSpPr>
          <p:nvPr/>
        </p:nvSpPr>
        <p:spPr>
          <a:xfrm>
            <a:off x="0" y="1417945"/>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Misión:</a:t>
            </a:r>
          </a:p>
        </p:txBody>
      </p:sp>
      <p:sp>
        <p:nvSpPr>
          <p:cNvPr id="6" name="Marcador de contenido 2"/>
          <p:cNvSpPr>
            <a:spLocks noGrp="1"/>
          </p:cNvSpPr>
          <p:nvPr>
            <p:ph idx="1"/>
          </p:nvPr>
        </p:nvSpPr>
        <p:spPr>
          <a:xfrm>
            <a:off x="532341" y="2324426"/>
            <a:ext cx="8079318" cy="3205542"/>
          </a:xfrm>
        </p:spPr>
        <p:txBody>
          <a:bodyPr>
            <a:normAutofit/>
          </a:bodyPr>
          <a:lstStyle/>
          <a:p>
            <a:pPr algn="just"/>
            <a:r>
              <a:rPr lang="es-CO" sz="1800" dirty="0"/>
              <a:t>Clínica Las Lajas, brinda servicios integrales de salud de mediana y alta complejidad, con responsabilidad social a la comunidad del sur occidente colombiano, contribuyendo a la promoción, protección y recuperación de la salud para satisfacer las necesidades y expectativas de los usuarios, familias y cuidadores. Contamos con talento humano calificado, amable y comprometido hacia una atención humanizada, segura y confiable, cuidando del medio ambiente y el desarrollo sostenible que permita alcanzar gradualmente niveles superiores de calidad, apoyados en la innovación científica y tecnológica de avanzada, minimizando los riesgos durante todo el proceso de atención para lograr sostenibilidad financiera y rentabilidad social.</a:t>
            </a:r>
          </a:p>
          <a:p>
            <a:pPr marL="0" indent="0">
              <a:buNone/>
            </a:pPr>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7305467"/>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chemeClr val="accent1"/>
                </a:solidFill>
              </a:rPr>
              <a:t>Plataforma Estratégica </a:t>
            </a:r>
            <a:r>
              <a:rPr lang="es-ES" sz="3200" b="1" dirty="0" smtClean="0">
                <a:solidFill>
                  <a:schemeClr val="accent1"/>
                </a:solidFill>
              </a:rPr>
              <a:t>2021 </a:t>
            </a:r>
            <a:r>
              <a:rPr lang="es-ES" sz="3200" b="1" dirty="0">
                <a:solidFill>
                  <a:schemeClr val="accent1"/>
                </a:solidFill>
              </a:rPr>
              <a:t>- 2025 </a:t>
            </a:r>
          </a:p>
          <a:p>
            <a:pPr algn="ctr"/>
            <a:endParaRPr lang="es-ES" sz="4000" b="1" dirty="0" smtClean="0">
              <a:solidFill>
                <a:schemeClr val="accent1"/>
              </a:solidFill>
              <a:latin typeface="Algerian" panose="04020705040A02060702" pitchFamily="82" charset="0"/>
            </a:endParaRPr>
          </a:p>
        </p:txBody>
      </p:sp>
      <p:sp>
        <p:nvSpPr>
          <p:cNvPr id="5" name="6 Título"/>
          <p:cNvSpPr txBox="1">
            <a:spLocks/>
          </p:cNvSpPr>
          <p:nvPr/>
        </p:nvSpPr>
        <p:spPr>
          <a:xfrm>
            <a:off x="0" y="1641198"/>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Visión</a:t>
            </a:r>
            <a:r>
              <a:rPr lang="es-ES" sz="3200" b="1" dirty="0" smtClean="0">
                <a:solidFill>
                  <a:schemeClr val="accent1"/>
                </a:solidFill>
                <a:latin typeface="Algerian" panose="04020705040A02060702" pitchFamily="82" charset="0"/>
              </a:rPr>
              <a:t>:</a:t>
            </a:r>
          </a:p>
        </p:txBody>
      </p:sp>
      <p:sp>
        <p:nvSpPr>
          <p:cNvPr id="9" name="Rectángulo 8"/>
          <p:cNvSpPr/>
          <p:nvPr/>
        </p:nvSpPr>
        <p:spPr>
          <a:xfrm>
            <a:off x="609600" y="2725067"/>
            <a:ext cx="7696200" cy="2308324"/>
          </a:xfrm>
          <a:prstGeom prst="rect">
            <a:avLst/>
          </a:prstGeom>
        </p:spPr>
        <p:txBody>
          <a:bodyPr wrap="square">
            <a:spAutoFit/>
          </a:bodyPr>
          <a:lstStyle/>
          <a:p>
            <a:pPr algn="just"/>
            <a:r>
              <a:rPr lang="es-CO" dirty="0"/>
              <a:t>En el 2025 Clínica Las Lajas se convertirá en una institución prestadora de </a:t>
            </a:r>
            <a:r>
              <a:rPr lang="es-CO" dirty="0" smtClean="0"/>
              <a:t>servicios de </a:t>
            </a:r>
            <a:r>
              <a:rPr lang="es-CO" dirty="0"/>
              <a:t>salud, líder a nivel nacional con niveles superiores de Calidad y de Seguridad, que crecerá en infraestructura, tecnología, talento humano, gestión del conocimiento, apertura de nuevos servicios, fomento de la investigación científica, gestión clínica excelente y segura basada en la evidencia y compromiso hacia el desarrollo sostenible, bajo los principios de humanización, transparencia, corresponsabilidad y enfoque diferencial.</a:t>
            </a:r>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636689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chemeClr val="accent1"/>
                </a:solidFill>
              </a:rPr>
              <a:t>Plataforma Estratégica </a:t>
            </a:r>
            <a:r>
              <a:rPr lang="es-ES" sz="3200" b="1" dirty="0" smtClean="0">
                <a:solidFill>
                  <a:schemeClr val="accent1"/>
                </a:solidFill>
              </a:rPr>
              <a:t>2021 </a:t>
            </a:r>
            <a:r>
              <a:rPr lang="es-ES" sz="3200" b="1" dirty="0">
                <a:solidFill>
                  <a:schemeClr val="accent1"/>
                </a:solidFill>
              </a:rPr>
              <a:t>- 2025 </a:t>
            </a:r>
          </a:p>
          <a:p>
            <a:pPr algn="ctr"/>
            <a:endParaRPr lang="es-ES" sz="4000" b="1" dirty="0" smtClean="0">
              <a:solidFill>
                <a:schemeClr val="accent1"/>
              </a:solidFill>
              <a:latin typeface="Algerian" panose="04020705040A02060702" pitchFamily="82" charset="0"/>
            </a:endParaRPr>
          </a:p>
        </p:txBody>
      </p:sp>
      <p:sp>
        <p:nvSpPr>
          <p:cNvPr id="5" name="6 Título"/>
          <p:cNvSpPr txBox="1">
            <a:spLocks/>
          </p:cNvSpPr>
          <p:nvPr/>
        </p:nvSpPr>
        <p:spPr>
          <a:xfrm>
            <a:off x="432573" y="1284800"/>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8 principios:</a:t>
            </a:r>
          </a:p>
        </p:txBody>
      </p:sp>
      <p:sp>
        <p:nvSpPr>
          <p:cNvPr id="10" name="Marcador de contenido 2"/>
          <p:cNvSpPr>
            <a:spLocks noGrp="1"/>
          </p:cNvSpPr>
          <p:nvPr>
            <p:ph idx="1"/>
          </p:nvPr>
        </p:nvSpPr>
        <p:spPr>
          <a:xfrm>
            <a:off x="3027474" y="2131093"/>
            <a:ext cx="6347714" cy="3406079"/>
          </a:xfrm>
        </p:spPr>
        <p:txBody>
          <a:bodyPr>
            <a:normAutofit/>
          </a:bodyPr>
          <a:lstStyle/>
          <a:p>
            <a:r>
              <a:rPr lang="es-ES_tradnl" sz="1800" dirty="0" smtClean="0">
                <a:latin typeface="Arial" panose="020B0604020202020204" pitchFamily="34" charset="0"/>
                <a:cs typeface="Arial" panose="020B0604020202020204" pitchFamily="34" charset="0"/>
              </a:rPr>
              <a:t>Responsabilidad: </a:t>
            </a:r>
          </a:p>
          <a:p>
            <a:r>
              <a:rPr lang="es-ES_tradnl" sz="1800" dirty="0" smtClean="0">
                <a:latin typeface="Arial" panose="020B0604020202020204" pitchFamily="34" charset="0"/>
                <a:cs typeface="Arial" panose="020B0604020202020204" pitchFamily="34" charset="0"/>
              </a:rPr>
              <a:t>Humanización</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Respeto</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Participación</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Solidaridad</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Transparencia </a:t>
            </a:r>
            <a:endParaRPr lang="es-ES_tradnl" sz="1800" dirty="0" smtClean="0">
              <a:latin typeface="Arial" panose="020B0604020202020204" pitchFamily="34" charset="0"/>
              <a:cs typeface="Arial" panose="020B0604020202020204" pitchFamily="34" charset="0"/>
            </a:endParaRPr>
          </a:p>
          <a:p>
            <a:r>
              <a:rPr lang="es-ES_tradnl" sz="1800" dirty="0" smtClean="0">
                <a:latin typeface="Arial" panose="020B0604020202020204" pitchFamily="34" charset="0"/>
                <a:cs typeface="Arial" panose="020B0604020202020204" pitchFamily="34" charset="0"/>
              </a:rPr>
              <a:t>Corresponsabilidad</a:t>
            </a:r>
          </a:p>
          <a:p>
            <a:r>
              <a:rPr lang="es-ES_tradnl" sz="1800" dirty="0" smtClean="0">
                <a:latin typeface="Arial" panose="020B0604020202020204" pitchFamily="34" charset="0"/>
                <a:cs typeface="Arial" panose="020B0604020202020204" pitchFamily="34" charset="0"/>
              </a:rPr>
              <a:t>Enfoque diferencial</a:t>
            </a:r>
            <a:endParaRPr lang="es-CO" sz="1800" dirty="0">
              <a:latin typeface="Arial" panose="020B0604020202020204" pitchFamily="34" charset="0"/>
              <a:cs typeface="Arial" panose="020B0604020202020204" pitchFamily="34" charset="0"/>
            </a:endParaRPr>
          </a:p>
          <a:p>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796686"/>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chemeClr val="accent1"/>
                </a:solidFill>
              </a:rPr>
              <a:t>Plataforma Estratégica </a:t>
            </a:r>
            <a:r>
              <a:rPr lang="es-ES" sz="3200" b="1" dirty="0" smtClean="0">
                <a:solidFill>
                  <a:schemeClr val="accent1"/>
                </a:solidFill>
              </a:rPr>
              <a:t>2021 </a:t>
            </a:r>
            <a:r>
              <a:rPr lang="es-ES" sz="3200" b="1" dirty="0">
                <a:solidFill>
                  <a:schemeClr val="accent1"/>
                </a:solidFill>
              </a:rPr>
              <a:t>- 2025 </a:t>
            </a:r>
          </a:p>
          <a:p>
            <a:pPr algn="ctr"/>
            <a:endParaRPr lang="es-ES" sz="4000" b="1" dirty="0" smtClean="0">
              <a:solidFill>
                <a:schemeClr val="accent1"/>
              </a:solidFill>
              <a:latin typeface="Algerian" panose="04020705040A02060702" pitchFamily="82" charset="0"/>
            </a:endParaRPr>
          </a:p>
        </p:txBody>
      </p:sp>
      <p:sp>
        <p:nvSpPr>
          <p:cNvPr id="5" name="6 Título"/>
          <p:cNvSpPr txBox="1">
            <a:spLocks/>
          </p:cNvSpPr>
          <p:nvPr/>
        </p:nvSpPr>
        <p:spPr>
          <a:xfrm>
            <a:off x="0" y="1227466"/>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Principios:</a:t>
            </a:r>
          </a:p>
        </p:txBody>
      </p:sp>
      <p:sp>
        <p:nvSpPr>
          <p:cNvPr id="10" name="Marcador de contenido 2"/>
          <p:cNvSpPr>
            <a:spLocks noGrp="1"/>
          </p:cNvSpPr>
          <p:nvPr>
            <p:ph idx="1"/>
          </p:nvPr>
        </p:nvSpPr>
        <p:spPr>
          <a:xfrm>
            <a:off x="1166323" y="2076634"/>
            <a:ext cx="6960246" cy="3989315"/>
          </a:xfrm>
        </p:spPr>
        <p:txBody>
          <a:bodyPr>
            <a:normAutofit fontScale="70000" lnSpcReduction="20000"/>
          </a:bodyPr>
          <a:lstStyle/>
          <a:p>
            <a:pPr algn="just">
              <a:lnSpc>
                <a:spcPct val="120000"/>
              </a:lnSpc>
            </a:pPr>
            <a:r>
              <a:rPr lang="es-ES_tradnl" sz="2200" b="1" u="sng" dirty="0" smtClean="0">
                <a:latin typeface="Arial" panose="020B0604020202020204" pitchFamily="34" charset="0"/>
                <a:cs typeface="Arial" panose="020B0604020202020204" pitchFamily="34" charset="0"/>
              </a:rPr>
              <a:t>RESPONSABILIDAD</a:t>
            </a:r>
            <a:r>
              <a:rPr lang="es-ES_tradnl" sz="2200" b="1" dirty="0" smtClean="0">
                <a:latin typeface="Arial" panose="020B0604020202020204" pitchFamily="34" charset="0"/>
                <a:cs typeface="Arial" panose="020B0604020202020204" pitchFamily="34" charset="0"/>
              </a:rPr>
              <a:t>: </a:t>
            </a:r>
            <a:r>
              <a:rPr lang="es-ES_tradnl" sz="2200" dirty="0">
                <a:latin typeface="Arial" panose="020B0604020202020204" pitchFamily="34" charset="0"/>
                <a:cs typeface="Arial" panose="020B0604020202020204" pitchFamily="34" charset="0"/>
              </a:rPr>
              <a:t>C</a:t>
            </a:r>
            <a:r>
              <a:rPr lang="es-ES_tradnl" sz="2200" dirty="0" smtClean="0">
                <a:latin typeface="Arial" panose="020B0604020202020204" pitchFamily="34" charset="0"/>
                <a:cs typeface="Arial" panose="020B0604020202020204" pitchFamily="34" charset="0"/>
              </a:rPr>
              <a:t>umplimos </a:t>
            </a:r>
            <a:r>
              <a:rPr lang="es-ES_tradnl" sz="2200" dirty="0">
                <a:latin typeface="Arial" panose="020B0604020202020204" pitchFamily="34" charset="0"/>
                <a:cs typeface="Arial" panose="020B0604020202020204" pitchFamily="34" charset="0"/>
              </a:rPr>
              <a:t>con nuestras obligaciones, asumiendo las consecuencias y obteniendo resultados eficaces</a:t>
            </a:r>
            <a:r>
              <a:rPr lang="es-ES_tradnl" sz="2200" dirty="0" smtClean="0">
                <a:latin typeface="Arial" panose="020B0604020202020204" pitchFamily="34" charset="0"/>
                <a:cs typeface="Arial" panose="020B0604020202020204" pitchFamily="34" charset="0"/>
              </a:rPr>
              <a:t>.</a:t>
            </a:r>
          </a:p>
          <a:p>
            <a:pPr algn="just">
              <a:lnSpc>
                <a:spcPct val="120000"/>
              </a:lnSpc>
            </a:pPr>
            <a:r>
              <a:rPr lang="es-ES_tradnl" sz="2200" b="1" u="sng" dirty="0" smtClean="0">
                <a:latin typeface="Arial" panose="020B0604020202020204" pitchFamily="34" charset="0"/>
                <a:cs typeface="Arial" panose="020B0604020202020204" pitchFamily="34" charset="0"/>
              </a:rPr>
              <a:t>HUMANIZACIÓN</a:t>
            </a:r>
            <a:r>
              <a:rPr lang="es-ES_tradnl" sz="2200" b="1" dirty="0" smtClean="0">
                <a:latin typeface="Arial" panose="020B0604020202020204" pitchFamily="34" charset="0"/>
                <a:cs typeface="Arial" panose="020B0604020202020204" pitchFamily="34" charset="0"/>
              </a:rPr>
              <a:t>:</a:t>
            </a:r>
            <a:r>
              <a:rPr lang="es-ES_tradnl" sz="2200" dirty="0" smtClean="0">
                <a:latin typeface="Arial" panose="020B0604020202020204" pitchFamily="34" charset="0"/>
                <a:cs typeface="Arial" panose="020B0604020202020204" pitchFamily="34" charset="0"/>
              </a:rPr>
              <a:t> </a:t>
            </a:r>
            <a:r>
              <a:rPr lang="es-CO" sz="2000" dirty="0" smtClean="0">
                <a:latin typeface="Arial" panose="020B0604020202020204" pitchFamily="34" charset="0"/>
                <a:cs typeface="Arial" panose="020B0604020202020204" pitchFamily="34" charset="0"/>
              </a:rPr>
              <a:t>t</a:t>
            </a:r>
            <a:r>
              <a:rPr lang="es-CO" sz="2000" b="1" dirty="0" smtClean="0">
                <a:latin typeface="Arial" panose="020B0604020202020204" pitchFamily="34" charset="0"/>
                <a:cs typeface="Arial" panose="020B0604020202020204" pitchFamily="34" charset="0"/>
              </a:rPr>
              <a:t>rabajamos  con prácticas </a:t>
            </a:r>
            <a:r>
              <a:rPr lang="es-CO" sz="2000" b="1" dirty="0">
                <a:latin typeface="Arial" panose="020B0604020202020204" pitchFamily="34" charset="0"/>
                <a:cs typeface="Arial" panose="020B0604020202020204" pitchFamily="34" charset="0"/>
              </a:rPr>
              <a:t>orientadas a lograr mejor atención y mayor cuidado. Implica minimizar la tendencia de tratar al enfermo como si fuera un objeto, una simple enfermedad o unos síntomas concretos. Por encima de todo el cuidado humanizado requiere considerar a los pacientes como personas. </a:t>
            </a:r>
            <a:endParaRPr lang="es-CO" sz="2000" b="1" dirty="0" smtClean="0">
              <a:latin typeface="Arial" panose="020B0604020202020204" pitchFamily="34" charset="0"/>
              <a:cs typeface="Arial" panose="020B0604020202020204" pitchFamily="34" charset="0"/>
            </a:endParaRPr>
          </a:p>
          <a:p>
            <a:pPr algn="just">
              <a:lnSpc>
                <a:spcPct val="120000"/>
              </a:lnSpc>
            </a:pPr>
            <a:r>
              <a:rPr lang="es-CO" sz="2000" dirty="0" smtClean="0"/>
              <a:t> </a:t>
            </a:r>
            <a:r>
              <a:rPr lang="es-ES_tradnl" sz="2000" b="1" u="sng" dirty="0" smtClean="0">
                <a:latin typeface="Arial" panose="020B0604020202020204" pitchFamily="34" charset="0"/>
                <a:cs typeface="Arial" panose="020B0604020202020204" pitchFamily="34" charset="0"/>
              </a:rPr>
              <a:t>RESPETO</a:t>
            </a:r>
            <a:r>
              <a:rPr lang="es-ES_tradnl" sz="2000" dirty="0" smtClean="0">
                <a:latin typeface="Arial" panose="020B0604020202020204" pitchFamily="34" charset="0"/>
                <a:cs typeface="Arial" panose="020B0604020202020204" pitchFamily="34" charset="0"/>
              </a:rPr>
              <a:t>: </a:t>
            </a:r>
            <a:r>
              <a:rPr lang="es-ES_tradnl" sz="2000" b="1" dirty="0">
                <a:latin typeface="Arial" panose="020B0604020202020204" pitchFamily="34" charset="0"/>
                <a:cs typeface="Arial" panose="020B0604020202020204" pitchFamily="34" charset="0"/>
              </a:rPr>
              <a:t>L</a:t>
            </a:r>
            <a:r>
              <a:rPr lang="es-ES" sz="2000" b="1" dirty="0" smtClean="0">
                <a:latin typeface="Arial" panose="020B0604020202020204" pitchFamily="34" charset="0"/>
                <a:cs typeface="Arial" panose="020B0604020202020204" pitchFamily="34" charset="0"/>
              </a:rPr>
              <a:t>a </a:t>
            </a:r>
            <a:r>
              <a:rPr lang="es-ES" sz="2000" b="1" dirty="0">
                <a:latin typeface="Arial" panose="020B0604020202020204" pitchFamily="34" charset="0"/>
                <a:cs typeface="Arial" panose="020B0604020202020204" pitchFamily="34" charset="0"/>
              </a:rPr>
              <a:t>institución y sus </a:t>
            </a:r>
            <a:r>
              <a:rPr lang="es-ES" sz="2200" dirty="0">
                <a:latin typeface="Arial" panose="020B0604020202020204" pitchFamily="34" charset="0"/>
                <a:cs typeface="Arial" panose="020B0604020202020204" pitchFamily="34" charset="0"/>
              </a:rPr>
              <a:t>funcionarios se comprometen a reconocer en cada una de sus actuaciones  el valor, la diferencia y dignidad de cada uno de los usuarios internos y externos con los que interactúa</a:t>
            </a:r>
            <a:r>
              <a:rPr lang="es-ES" sz="2200" dirty="0" smtClean="0">
                <a:latin typeface="Arial" panose="020B0604020202020204" pitchFamily="34" charset="0"/>
                <a:cs typeface="Arial" panose="020B0604020202020204" pitchFamily="34" charset="0"/>
              </a:rPr>
              <a:t>.</a:t>
            </a:r>
          </a:p>
          <a:p>
            <a:pPr algn="just">
              <a:lnSpc>
                <a:spcPct val="120000"/>
              </a:lnSpc>
            </a:pPr>
            <a:r>
              <a:rPr lang="es-ES_tradnl" sz="2200" b="1" u="sng" dirty="0" smtClean="0">
                <a:latin typeface="Arial" panose="020B0604020202020204" pitchFamily="34" charset="0"/>
                <a:cs typeface="Arial" panose="020B0604020202020204" pitchFamily="34" charset="0"/>
              </a:rPr>
              <a:t>PARTICIPACIÓN</a:t>
            </a:r>
            <a:r>
              <a:rPr lang="es-ES_tradnl" sz="2200" dirty="0" smtClean="0">
                <a:latin typeface="Arial" panose="020B0604020202020204" pitchFamily="34" charset="0"/>
                <a:cs typeface="Arial" panose="020B0604020202020204" pitchFamily="34" charset="0"/>
              </a:rPr>
              <a:t>: </a:t>
            </a:r>
            <a:r>
              <a:rPr lang="es-ES_tradnl" sz="2200" dirty="0">
                <a:latin typeface="Arial" panose="020B0604020202020204" pitchFamily="34" charset="0"/>
                <a:cs typeface="Arial" panose="020B0604020202020204" pitchFamily="34" charset="0"/>
              </a:rPr>
              <a:t>L</a:t>
            </a:r>
            <a:r>
              <a:rPr lang="es-ES_tradnl" sz="2200" dirty="0" smtClean="0">
                <a:latin typeface="Arial" panose="020B0604020202020204" pitchFamily="34" charset="0"/>
                <a:cs typeface="Arial" panose="020B0604020202020204" pitchFamily="34" charset="0"/>
              </a:rPr>
              <a:t>a </a:t>
            </a:r>
            <a:r>
              <a:rPr lang="es-ES_tradnl" sz="2200" dirty="0">
                <a:latin typeface="Arial" panose="020B0604020202020204" pitchFamily="34" charset="0"/>
                <a:cs typeface="Arial" panose="020B0604020202020204" pitchFamily="34" charset="0"/>
              </a:rPr>
              <a:t>institución propende porque las partes interesadas puedan intervenir y participar</a:t>
            </a:r>
            <a:r>
              <a:rPr lang="es-ES" sz="2200" dirty="0">
                <a:latin typeface="Arial" panose="020B0604020202020204" pitchFamily="34" charset="0"/>
                <a:cs typeface="Arial" panose="020B0604020202020204" pitchFamily="34" charset="0"/>
              </a:rPr>
              <a:t> en la organización, control, gestión y fiscalización.</a:t>
            </a:r>
            <a:endParaRPr lang="es-CO" sz="2200" dirty="0">
              <a:latin typeface="Arial" panose="020B0604020202020204" pitchFamily="34" charset="0"/>
              <a:cs typeface="Arial" panose="020B0604020202020204" pitchFamily="34" charset="0"/>
            </a:endParaRPr>
          </a:p>
          <a:p>
            <a:pPr algn="just">
              <a:lnSpc>
                <a:spcPct val="120000"/>
              </a:lnSpc>
            </a:pPr>
            <a:endParaRPr lang="es-ES_tradn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0410202"/>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chemeClr val="accent1"/>
                </a:solidFill>
              </a:rPr>
              <a:t>Plataforma Estratégica </a:t>
            </a:r>
            <a:r>
              <a:rPr lang="es-ES" sz="3200" b="1" dirty="0" smtClean="0">
                <a:solidFill>
                  <a:schemeClr val="accent1"/>
                </a:solidFill>
              </a:rPr>
              <a:t>2021 </a:t>
            </a:r>
            <a:r>
              <a:rPr lang="es-ES" sz="3200" b="1" dirty="0">
                <a:solidFill>
                  <a:schemeClr val="accent1"/>
                </a:solidFill>
              </a:rPr>
              <a:t>- 2025 </a:t>
            </a:r>
          </a:p>
          <a:p>
            <a:pPr algn="ctr"/>
            <a:endParaRPr lang="es-ES" sz="3200" b="1" dirty="0" smtClean="0">
              <a:solidFill>
                <a:schemeClr val="accent1"/>
              </a:solidFill>
              <a:latin typeface="Algerian" panose="04020705040A02060702" pitchFamily="82" charset="0"/>
            </a:endParaRPr>
          </a:p>
        </p:txBody>
      </p:sp>
      <p:sp>
        <p:nvSpPr>
          <p:cNvPr id="5" name="6 Título"/>
          <p:cNvSpPr txBox="1">
            <a:spLocks/>
          </p:cNvSpPr>
          <p:nvPr/>
        </p:nvSpPr>
        <p:spPr>
          <a:xfrm>
            <a:off x="0" y="959990"/>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Principios:</a:t>
            </a:r>
          </a:p>
        </p:txBody>
      </p:sp>
      <p:sp>
        <p:nvSpPr>
          <p:cNvPr id="2" name="Marcador de contenido 1"/>
          <p:cNvSpPr>
            <a:spLocks noGrp="1"/>
          </p:cNvSpPr>
          <p:nvPr>
            <p:ph idx="1"/>
          </p:nvPr>
        </p:nvSpPr>
        <p:spPr>
          <a:xfrm>
            <a:off x="1197734" y="1707759"/>
            <a:ext cx="7317615" cy="3506229"/>
          </a:xfrm>
        </p:spPr>
        <p:txBody>
          <a:bodyPr>
            <a:noAutofit/>
          </a:bodyPr>
          <a:lstStyle/>
          <a:p>
            <a:pPr algn="just"/>
            <a:r>
              <a:rPr lang="es-ES_tradnl" sz="1400" b="1" u="sng" dirty="0" smtClean="0">
                <a:latin typeface="Arial" panose="020B0604020202020204" pitchFamily="34" charset="0"/>
                <a:cs typeface="Arial" panose="020B0604020202020204" pitchFamily="34" charset="0"/>
              </a:rPr>
              <a:t>SOLIDARIDAD</a:t>
            </a:r>
            <a:r>
              <a:rPr lang="es-ES_tradnl" sz="1400" b="1" dirty="0" smtClean="0">
                <a:latin typeface="Arial" panose="020B0604020202020204" pitchFamily="34" charset="0"/>
                <a:cs typeface="Arial" panose="020B0604020202020204" pitchFamily="34" charset="0"/>
              </a:rPr>
              <a:t>:</a:t>
            </a:r>
            <a:r>
              <a:rPr lang="es-ES_tradnl" sz="1400" dirty="0" smtClean="0">
                <a:latin typeface="Arial" panose="020B0604020202020204" pitchFamily="34" charset="0"/>
                <a:cs typeface="Arial" panose="020B0604020202020204" pitchFamily="34" charset="0"/>
              </a:rPr>
              <a:t> </a:t>
            </a:r>
            <a:r>
              <a:rPr lang="es-ES_tradnl" sz="1400" dirty="0">
                <a:latin typeface="Arial" panose="020B0604020202020204" pitchFamily="34" charset="0"/>
                <a:cs typeface="Arial" panose="020B0604020202020204" pitchFamily="34" charset="0"/>
              </a:rPr>
              <a:t>S</a:t>
            </a:r>
            <a:r>
              <a:rPr lang="es-ES" sz="1400" dirty="0" smtClean="0">
                <a:latin typeface="Arial" panose="020B0604020202020204" pitchFamily="34" charset="0"/>
                <a:cs typeface="Arial" panose="020B0604020202020204" pitchFamily="34" charset="0"/>
              </a:rPr>
              <a:t>e </a:t>
            </a:r>
            <a:r>
              <a:rPr lang="es-ES" sz="1400" dirty="0">
                <a:latin typeface="Arial" panose="020B0604020202020204" pitchFamily="34" charset="0"/>
                <a:cs typeface="Arial" panose="020B0604020202020204" pitchFamily="34" charset="0"/>
              </a:rPr>
              <a:t>propenderá por la mutua ayuda entre las personas, involucrando a todas las partes interesadas, comprometiéndose todos para el bien común y a sentirse responsable del destino de la institución</a:t>
            </a:r>
            <a:r>
              <a:rPr lang="es-ES" sz="1400" dirty="0" smtClean="0">
                <a:latin typeface="Arial" panose="020B0604020202020204" pitchFamily="34" charset="0"/>
                <a:cs typeface="Arial" panose="020B0604020202020204" pitchFamily="34" charset="0"/>
              </a:rPr>
              <a:t>.</a:t>
            </a:r>
          </a:p>
          <a:p>
            <a:pPr marL="0" indent="0" algn="just">
              <a:buNone/>
            </a:pPr>
            <a:endParaRPr lang="es-ES" sz="1400" dirty="0" smtClean="0">
              <a:latin typeface="Arial" panose="020B0604020202020204" pitchFamily="34" charset="0"/>
              <a:cs typeface="Arial" panose="020B0604020202020204" pitchFamily="34" charset="0"/>
            </a:endParaRPr>
          </a:p>
          <a:p>
            <a:pPr algn="just"/>
            <a:r>
              <a:rPr lang="es-ES_tradnl" sz="1400" b="1" u="sng" dirty="0" smtClean="0">
                <a:latin typeface="Arial" panose="020B0604020202020204" pitchFamily="34" charset="0"/>
                <a:cs typeface="Arial" panose="020B0604020202020204" pitchFamily="34" charset="0"/>
              </a:rPr>
              <a:t>TRANSPARENCIA</a:t>
            </a:r>
            <a:r>
              <a:rPr lang="es-ES_tradnl" sz="1400" b="1" dirty="0" smtClean="0">
                <a:latin typeface="Arial" panose="020B0604020202020204" pitchFamily="34" charset="0"/>
                <a:cs typeface="Arial" panose="020B0604020202020204" pitchFamily="34" charset="0"/>
              </a:rPr>
              <a:t>:</a:t>
            </a:r>
            <a:r>
              <a:rPr lang="es-ES_tradnl"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La institución y sus funcionarios se comprometen a reflejar  honestidad, confianza y claridad en  todas sus actuaciones en la prestación del servicio y administración de los recursos</a:t>
            </a:r>
            <a:r>
              <a:rPr lang="es-ES" sz="1400" dirty="0" smtClean="0">
                <a:latin typeface="Arial" panose="020B0604020202020204" pitchFamily="34" charset="0"/>
                <a:cs typeface="Arial" panose="020B0604020202020204" pitchFamily="34" charset="0"/>
              </a:rPr>
              <a:t>.</a:t>
            </a:r>
          </a:p>
          <a:p>
            <a:pPr marL="0" indent="0" algn="just">
              <a:buNone/>
            </a:pPr>
            <a:endParaRPr lang="es-CO" sz="1400" dirty="0">
              <a:latin typeface="Arial" panose="020B0604020202020204" pitchFamily="34" charset="0"/>
              <a:cs typeface="Arial" panose="020B0604020202020204" pitchFamily="34" charset="0"/>
            </a:endParaRPr>
          </a:p>
          <a:p>
            <a:pPr algn="just"/>
            <a:r>
              <a:rPr lang="es-ES_tradnl" sz="1400" b="1" u="sng" dirty="0" smtClean="0">
                <a:latin typeface="Arial" panose="020B0604020202020204" pitchFamily="34" charset="0"/>
                <a:cs typeface="Arial" panose="020B0604020202020204" pitchFamily="34" charset="0"/>
              </a:rPr>
              <a:t>CORRESPONSABILIDAD</a:t>
            </a:r>
            <a:r>
              <a:rPr lang="es-ES_tradnl" sz="1400" b="1" dirty="0" smtClean="0">
                <a:latin typeface="Arial" panose="020B0604020202020204" pitchFamily="34" charset="0"/>
                <a:cs typeface="Arial" panose="020B0604020202020204" pitchFamily="34" charset="0"/>
              </a:rPr>
              <a:t>: </a:t>
            </a:r>
            <a:r>
              <a:rPr lang="es-ES_tradnl" sz="1400" dirty="0" smtClean="0">
                <a:latin typeface="Arial" panose="020B0604020202020204" pitchFamily="34" charset="0"/>
                <a:cs typeface="Arial" panose="020B0604020202020204" pitchFamily="34" charset="0"/>
              </a:rPr>
              <a:t>La </a:t>
            </a:r>
            <a:r>
              <a:rPr lang="es-ES_tradnl" sz="1400" dirty="0">
                <a:latin typeface="Arial" panose="020B0604020202020204" pitchFamily="34" charset="0"/>
                <a:cs typeface="Arial" panose="020B0604020202020204" pitchFamily="34" charset="0"/>
              </a:rPr>
              <a:t>institución, sus funcionarios y las partes interesadas </a:t>
            </a:r>
            <a:r>
              <a:rPr lang="es-ES" sz="1400" dirty="0">
                <a:latin typeface="Arial" panose="020B0604020202020204" pitchFamily="34" charset="0"/>
                <a:cs typeface="Arial" panose="020B0604020202020204" pitchFamily="34" charset="0"/>
              </a:rPr>
              <a:t> deben propender por su autocuidado, por el cuidado de la salud de su familia y de la comunidad, un ambiente sano, el uso racional y adecuado de los recursos del sistema general de seguridad social en salud y cumplir con los deberes de solidaridad, participación y colaboración. </a:t>
            </a:r>
            <a:endParaRPr lang="es-ES" sz="1400" dirty="0" smtClean="0">
              <a:latin typeface="Arial" panose="020B0604020202020204" pitchFamily="34" charset="0"/>
              <a:cs typeface="Arial" panose="020B0604020202020204" pitchFamily="34" charset="0"/>
            </a:endParaRPr>
          </a:p>
          <a:p>
            <a:pPr algn="just"/>
            <a:endParaRPr lang="es-CO" sz="1400" dirty="0">
              <a:latin typeface="Arial" panose="020B0604020202020204" pitchFamily="34" charset="0"/>
              <a:cs typeface="Arial" panose="020B0604020202020204" pitchFamily="34" charset="0"/>
            </a:endParaRPr>
          </a:p>
          <a:p>
            <a:pPr algn="just"/>
            <a:r>
              <a:rPr lang="es-ES_tradnl" sz="1400" b="1" u="sng" dirty="0" smtClean="0">
                <a:latin typeface="Arial" panose="020B0604020202020204" pitchFamily="34" charset="0"/>
                <a:cs typeface="Arial" panose="020B0604020202020204" pitchFamily="34" charset="0"/>
              </a:rPr>
              <a:t>ENFOQUE DIFERENCIAL</a:t>
            </a:r>
            <a:r>
              <a:rPr lang="es-ES_tradnl"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T</a:t>
            </a:r>
            <a:r>
              <a:rPr lang="es-ES" sz="1400" dirty="0" smtClean="0">
                <a:latin typeface="Arial" panose="020B0604020202020204" pitchFamily="34" charset="0"/>
                <a:cs typeface="Arial" panose="020B0604020202020204" pitchFamily="34" charset="0"/>
              </a:rPr>
              <a:t>odos </a:t>
            </a:r>
            <a:r>
              <a:rPr lang="es-ES" sz="1400" dirty="0">
                <a:latin typeface="Arial" panose="020B0604020202020204" pitchFamily="34" charset="0"/>
                <a:cs typeface="Arial" panose="020B0604020202020204" pitchFamily="34" charset="0"/>
              </a:rPr>
              <a:t>los funcionarios de la institución respetarán las diferentes personas reconociendo que hay poblaciones con características particulares en razón de su edad, genero, raza, etnia, condición de discapacidad y víctimas de la violencia, por lo tanto se ofrecerá especiales garantías y esfuerzos encaminados a la eliminación de las situaciones de discriminación y </a:t>
            </a:r>
            <a:r>
              <a:rPr lang="es-ES" sz="1400" dirty="0" smtClean="0">
                <a:latin typeface="Arial" panose="020B0604020202020204" pitchFamily="34" charset="0"/>
                <a:cs typeface="Arial" panose="020B0604020202020204" pitchFamily="34" charset="0"/>
              </a:rPr>
              <a:t>marginación.</a:t>
            </a:r>
            <a:endParaRPr lang="es-CO"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774706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chemeClr val="accent1"/>
                </a:solidFill>
              </a:rPr>
              <a:t>Plataforma Estratégica </a:t>
            </a:r>
            <a:r>
              <a:rPr lang="es-ES" sz="3200" b="1" dirty="0" smtClean="0">
                <a:solidFill>
                  <a:schemeClr val="accent1"/>
                </a:solidFill>
              </a:rPr>
              <a:t>2021 </a:t>
            </a:r>
            <a:r>
              <a:rPr lang="es-ES" sz="3200" b="1" dirty="0">
                <a:solidFill>
                  <a:schemeClr val="accent1"/>
                </a:solidFill>
              </a:rPr>
              <a:t>- 2025 </a:t>
            </a:r>
          </a:p>
          <a:p>
            <a:pPr algn="ctr"/>
            <a:endParaRPr lang="es-ES" sz="4000" b="1" dirty="0" smtClean="0">
              <a:solidFill>
                <a:schemeClr val="accent1"/>
              </a:solidFill>
              <a:latin typeface="Algerian" panose="04020705040A02060702" pitchFamily="82" charset="0"/>
            </a:endParaRPr>
          </a:p>
        </p:txBody>
      </p:sp>
      <p:sp>
        <p:nvSpPr>
          <p:cNvPr id="5" name="6 Título"/>
          <p:cNvSpPr txBox="1">
            <a:spLocks/>
          </p:cNvSpPr>
          <p:nvPr/>
        </p:nvSpPr>
        <p:spPr>
          <a:xfrm>
            <a:off x="252371" y="1410287"/>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7 valores</a:t>
            </a:r>
            <a:r>
              <a:rPr lang="es-ES" sz="3200" b="1" dirty="0" smtClean="0">
                <a:solidFill>
                  <a:schemeClr val="accent1"/>
                </a:solidFill>
                <a:latin typeface="Algerian" panose="04020705040A02060702" pitchFamily="82" charset="0"/>
              </a:rPr>
              <a:t>:</a:t>
            </a:r>
          </a:p>
        </p:txBody>
      </p:sp>
      <p:sp>
        <p:nvSpPr>
          <p:cNvPr id="9" name="Marcador de contenido 2"/>
          <p:cNvSpPr>
            <a:spLocks noGrp="1"/>
          </p:cNvSpPr>
          <p:nvPr>
            <p:ph idx="1"/>
          </p:nvPr>
        </p:nvSpPr>
        <p:spPr>
          <a:xfrm>
            <a:off x="2796286" y="2259455"/>
            <a:ext cx="6347714" cy="3880773"/>
          </a:xfrm>
        </p:spPr>
        <p:txBody>
          <a:bodyPr>
            <a:normAutofit/>
          </a:bodyPr>
          <a:lstStyle/>
          <a:p>
            <a:r>
              <a:rPr lang="es-ES_tradnl" sz="1800" dirty="0">
                <a:latin typeface="Arial" panose="020B0604020202020204" pitchFamily="34" charset="0"/>
                <a:cs typeface="Arial" panose="020B0604020202020204" pitchFamily="34" charset="0"/>
              </a:rPr>
              <a:t>Servicio </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Trabajo en Equipo</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Compromiso</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Honestidad</a:t>
            </a:r>
            <a:endParaRPr lang="es-CO" sz="1800" dirty="0">
              <a:latin typeface="Arial" panose="020B0604020202020204" pitchFamily="34" charset="0"/>
              <a:cs typeface="Arial" panose="020B0604020202020204" pitchFamily="34" charset="0"/>
            </a:endParaRPr>
          </a:p>
          <a:p>
            <a:r>
              <a:rPr lang="es-ES_tradnl" sz="1800" dirty="0" smtClean="0">
                <a:latin typeface="Arial" panose="020B0604020202020204" pitchFamily="34" charset="0"/>
                <a:cs typeface="Arial" panose="020B0604020202020204" pitchFamily="34" charset="0"/>
              </a:rPr>
              <a:t>Pertenencia</a:t>
            </a:r>
          </a:p>
          <a:p>
            <a:r>
              <a:rPr lang="es-ES_tradnl" sz="1800" dirty="0" smtClean="0">
                <a:latin typeface="Arial" panose="020B0604020202020204" pitchFamily="34" charset="0"/>
                <a:cs typeface="Arial" panose="020B0604020202020204" pitchFamily="34" charset="0"/>
              </a:rPr>
              <a:t>Tolerancia </a:t>
            </a:r>
            <a:endParaRPr lang="es-CO" sz="1800" dirty="0">
              <a:latin typeface="Arial" panose="020B0604020202020204" pitchFamily="34" charset="0"/>
              <a:cs typeface="Arial" panose="020B0604020202020204" pitchFamily="34" charset="0"/>
            </a:endParaRPr>
          </a:p>
          <a:p>
            <a:r>
              <a:rPr lang="es-ES_tradnl" sz="1800" dirty="0">
                <a:latin typeface="Arial" panose="020B0604020202020204" pitchFamily="34" charset="0"/>
                <a:cs typeface="Arial" panose="020B0604020202020204" pitchFamily="34" charset="0"/>
              </a:rPr>
              <a:t>Ternura </a:t>
            </a:r>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110092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chemeClr val="accent1"/>
                </a:solidFill>
              </a:rPr>
              <a:t>Plataforma Estratégica </a:t>
            </a:r>
            <a:r>
              <a:rPr lang="es-ES" sz="3200" b="1" dirty="0" smtClean="0">
                <a:solidFill>
                  <a:schemeClr val="accent1"/>
                </a:solidFill>
              </a:rPr>
              <a:t>2021 </a:t>
            </a:r>
            <a:r>
              <a:rPr lang="es-ES" sz="3200" b="1" dirty="0">
                <a:solidFill>
                  <a:schemeClr val="accent1"/>
                </a:solidFill>
              </a:rPr>
              <a:t>- 2025 </a:t>
            </a:r>
          </a:p>
          <a:p>
            <a:pPr algn="ctr"/>
            <a:endParaRPr lang="es-ES" sz="4000" b="1" dirty="0" smtClean="0">
              <a:solidFill>
                <a:schemeClr val="accent1"/>
              </a:solidFill>
              <a:latin typeface="Algerian" panose="04020705040A02060702" pitchFamily="82" charset="0"/>
            </a:endParaRPr>
          </a:p>
        </p:txBody>
      </p:sp>
      <p:sp>
        <p:nvSpPr>
          <p:cNvPr id="5" name="6 Título"/>
          <p:cNvSpPr txBox="1">
            <a:spLocks/>
          </p:cNvSpPr>
          <p:nvPr/>
        </p:nvSpPr>
        <p:spPr>
          <a:xfrm>
            <a:off x="0" y="1433360"/>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Valores:</a:t>
            </a:r>
          </a:p>
        </p:txBody>
      </p:sp>
      <p:sp>
        <p:nvSpPr>
          <p:cNvPr id="9" name="Marcador de contenido 2"/>
          <p:cNvSpPr>
            <a:spLocks noGrp="1"/>
          </p:cNvSpPr>
          <p:nvPr>
            <p:ph idx="1"/>
          </p:nvPr>
        </p:nvSpPr>
        <p:spPr>
          <a:xfrm>
            <a:off x="1237311" y="2233980"/>
            <a:ext cx="6347714" cy="3880773"/>
          </a:xfrm>
        </p:spPr>
        <p:txBody>
          <a:bodyPr>
            <a:normAutofit/>
          </a:bodyPr>
          <a:lstStyle/>
          <a:p>
            <a:pPr algn="just"/>
            <a:r>
              <a:rPr lang="es-ES_tradnl" sz="1400" b="1" u="sng" dirty="0" smtClean="0">
                <a:latin typeface="Arial" panose="020B0604020202020204" pitchFamily="34" charset="0"/>
                <a:cs typeface="Arial" panose="020B0604020202020204" pitchFamily="34" charset="0"/>
              </a:rPr>
              <a:t>SERVICIO</a:t>
            </a:r>
            <a:r>
              <a:rPr lang="es-ES_tradnl"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todos los colaboradores de </a:t>
            </a:r>
            <a:r>
              <a:rPr lang="es-ES" sz="1400" dirty="0" smtClean="0">
                <a:latin typeface="Arial" panose="020B0604020202020204" pitchFamily="34" charset="0"/>
                <a:cs typeface="Arial" panose="020B0604020202020204" pitchFamily="34" charset="0"/>
              </a:rPr>
              <a:t>Clínica </a:t>
            </a:r>
            <a:r>
              <a:rPr lang="es-ES" sz="1400" dirty="0">
                <a:latin typeface="Arial" panose="020B0604020202020204" pitchFamily="34" charset="0"/>
                <a:cs typeface="Arial" panose="020B0604020202020204" pitchFamily="34" charset="0"/>
              </a:rPr>
              <a:t>Las Lajas se caracterizan por el alto sentido de colaboración y ayuda de una forma espontánea, es decir adoptan una actitud permanente de colaboración hacia los demás</a:t>
            </a:r>
            <a:r>
              <a:rPr lang="es-ES" sz="1400" dirty="0" smtClean="0">
                <a:latin typeface="Arial" panose="020B0604020202020204" pitchFamily="34" charset="0"/>
                <a:cs typeface="Arial" panose="020B0604020202020204" pitchFamily="34" charset="0"/>
              </a:rPr>
              <a:t>.</a:t>
            </a:r>
          </a:p>
          <a:p>
            <a:pPr marL="0" indent="0" algn="just">
              <a:buNone/>
            </a:pPr>
            <a:endParaRPr lang="es-CO" sz="1400" dirty="0">
              <a:latin typeface="Arial" panose="020B0604020202020204" pitchFamily="34" charset="0"/>
              <a:cs typeface="Arial" panose="020B0604020202020204" pitchFamily="34" charset="0"/>
            </a:endParaRPr>
          </a:p>
          <a:p>
            <a:pPr algn="just"/>
            <a:r>
              <a:rPr lang="es-ES" sz="1400" b="1" u="sng" dirty="0" smtClean="0">
                <a:latin typeface="Arial" panose="020B0604020202020204" pitchFamily="34" charset="0"/>
                <a:cs typeface="Arial" panose="020B0604020202020204" pitchFamily="34" charset="0"/>
              </a:rPr>
              <a:t>TRABAJO EN EQUIPO</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creemos que los esfuerzos compartidos y orientados hacia un objetivo en </a:t>
            </a:r>
            <a:r>
              <a:rPr lang="es-ES" sz="1400" dirty="0" smtClean="0">
                <a:latin typeface="Arial" panose="020B0604020202020204" pitchFamily="34" charset="0"/>
                <a:cs typeface="Arial" panose="020B0604020202020204" pitchFamily="34" charset="0"/>
              </a:rPr>
              <a:t>común dará </a:t>
            </a:r>
            <a:r>
              <a:rPr lang="es-ES" sz="1400" dirty="0">
                <a:latin typeface="Arial" panose="020B0604020202020204" pitchFamily="34" charset="0"/>
                <a:cs typeface="Arial" panose="020B0604020202020204" pitchFamily="34" charset="0"/>
              </a:rPr>
              <a:t>como resultado la satisfacción integral de nuestros usuarios</a:t>
            </a:r>
            <a:r>
              <a:rPr lang="es-ES" sz="1400" dirty="0" smtClean="0">
                <a:latin typeface="Arial" panose="020B0604020202020204" pitchFamily="34" charset="0"/>
                <a:cs typeface="Arial" panose="020B0604020202020204" pitchFamily="34" charset="0"/>
              </a:rPr>
              <a:t>.</a:t>
            </a:r>
          </a:p>
          <a:p>
            <a:pPr marL="0" indent="0" algn="just">
              <a:buNone/>
            </a:pPr>
            <a:endParaRPr lang="es-CO" sz="1400" dirty="0">
              <a:latin typeface="Arial" panose="020B0604020202020204" pitchFamily="34" charset="0"/>
              <a:cs typeface="Arial" panose="020B0604020202020204" pitchFamily="34" charset="0"/>
            </a:endParaRPr>
          </a:p>
          <a:p>
            <a:pPr algn="just"/>
            <a:r>
              <a:rPr lang="es-ES" sz="1400" b="1" u="sng" dirty="0" smtClean="0">
                <a:latin typeface="Arial" panose="020B0604020202020204" pitchFamily="34" charset="0"/>
                <a:cs typeface="Arial" panose="020B0604020202020204" pitchFamily="34" charset="0"/>
              </a:rPr>
              <a:t>COMPROMISO</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este valor debe llevar a todos los colaboradores a cumplir un poco mas de lo esperado, al comprometernos, ponemos al máximo nuestras capacidades para sacar adelante la tarea encomendada</a:t>
            </a:r>
            <a:r>
              <a:rPr lang="es-ES" sz="1400" dirty="0" smtClean="0">
                <a:latin typeface="Arial" panose="020B0604020202020204" pitchFamily="34" charset="0"/>
                <a:cs typeface="Arial" panose="020B0604020202020204" pitchFamily="34" charset="0"/>
              </a:rPr>
              <a:t>.</a:t>
            </a:r>
          </a:p>
          <a:p>
            <a:pPr marL="0" indent="0" algn="just">
              <a:buNone/>
            </a:pPr>
            <a:endParaRPr lang="es-CO" sz="1400" dirty="0" smtClean="0">
              <a:latin typeface="Arial" panose="020B0604020202020204" pitchFamily="34" charset="0"/>
              <a:cs typeface="Arial" panose="020B0604020202020204" pitchFamily="34" charset="0"/>
            </a:endParaRPr>
          </a:p>
          <a:p>
            <a:pPr algn="just"/>
            <a:r>
              <a:rPr lang="es-ES" sz="1400" b="1" u="sng" dirty="0" smtClean="0">
                <a:latin typeface="Arial" panose="020B0604020202020204" pitchFamily="34" charset="0"/>
                <a:cs typeface="Arial" panose="020B0604020202020204" pitchFamily="34" charset="0"/>
              </a:rPr>
              <a:t>HONESTIDAD</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Una persona </a:t>
            </a:r>
            <a:r>
              <a:rPr lang="es-ES" sz="1400" b="1" dirty="0">
                <a:latin typeface="Arial" panose="020B0604020202020204" pitchFamily="34" charset="0"/>
                <a:cs typeface="Arial" panose="020B0604020202020204" pitchFamily="34" charset="0"/>
              </a:rPr>
              <a:t>honesta es</a:t>
            </a:r>
            <a:r>
              <a:rPr lang="es-ES" sz="1400" dirty="0">
                <a:latin typeface="Arial" panose="020B0604020202020204" pitchFamily="34" charset="0"/>
                <a:cs typeface="Arial" panose="020B0604020202020204" pitchFamily="34" charset="0"/>
              </a:rPr>
              <a:t> aquella que procura siempre anteponer la verdad en sus pensamientos, expresiones y </a:t>
            </a:r>
            <a:r>
              <a:rPr lang="es-ES" sz="1400" dirty="0" smtClean="0">
                <a:latin typeface="Arial" panose="020B0604020202020204" pitchFamily="34" charset="0"/>
                <a:cs typeface="Arial" panose="020B0604020202020204" pitchFamily="34" charset="0"/>
              </a:rPr>
              <a:t>acciones.</a:t>
            </a:r>
          </a:p>
          <a:p>
            <a:pPr marL="0" indent="0">
              <a:buNone/>
            </a:pPr>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3532801"/>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403106"/>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chemeClr val="accent1"/>
                </a:solidFill>
              </a:rPr>
              <a:t>Plataforma Estratégica 2021 - 2025 </a:t>
            </a:r>
          </a:p>
          <a:p>
            <a:pPr algn="ctr"/>
            <a:endParaRPr lang="es-ES" sz="4000" b="1" dirty="0" smtClean="0">
              <a:solidFill>
                <a:schemeClr val="accent1"/>
              </a:solidFill>
              <a:latin typeface="Algerian" panose="04020705040A02060702" pitchFamily="82" charset="0"/>
            </a:endParaRPr>
          </a:p>
        </p:txBody>
      </p:sp>
      <p:sp>
        <p:nvSpPr>
          <p:cNvPr id="5" name="6 Título"/>
          <p:cNvSpPr txBox="1">
            <a:spLocks/>
          </p:cNvSpPr>
          <p:nvPr/>
        </p:nvSpPr>
        <p:spPr>
          <a:xfrm>
            <a:off x="0" y="1433360"/>
            <a:ext cx="3067050"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latin typeface="Algerian" panose="04020705040A02060702" pitchFamily="82" charset="0"/>
              </a:rPr>
              <a:t>valores:</a:t>
            </a:r>
          </a:p>
        </p:txBody>
      </p:sp>
      <p:sp>
        <p:nvSpPr>
          <p:cNvPr id="9" name="Marcador de contenido 2"/>
          <p:cNvSpPr>
            <a:spLocks noGrp="1"/>
          </p:cNvSpPr>
          <p:nvPr>
            <p:ph idx="1"/>
          </p:nvPr>
        </p:nvSpPr>
        <p:spPr>
          <a:xfrm>
            <a:off x="1398143" y="2337011"/>
            <a:ext cx="6347714" cy="3880773"/>
          </a:xfrm>
        </p:spPr>
        <p:txBody>
          <a:bodyPr>
            <a:normAutofit/>
          </a:bodyPr>
          <a:lstStyle/>
          <a:p>
            <a:pPr algn="just"/>
            <a:r>
              <a:rPr lang="es-ES_tradnl" sz="1400" b="1" u="sng" dirty="0" smtClean="0">
                <a:latin typeface="Arial" panose="020B0604020202020204" pitchFamily="34" charset="0"/>
                <a:cs typeface="Arial" panose="020B0604020202020204" pitchFamily="34" charset="0"/>
              </a:rPr>
              <a:t>PERTENENCIA</a:t>
            </a:r>
            <a:r>
              <a:rPr lang="es-ES_tradnl" sz="1400" b="1"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es aquel sentimiento que nos lleva a ver algo como parte de nosotros, de nuestra vida, de nuestro interior; y sobre todo, algo que de alguna manera percibimos como importante</a:t>
            </a:r>
            <a:r>
              <a:rPr lang="es-ES" sz="1400" dirty="0" smtClean="0">
                <a:latin typeface="Arial" panose="020B0604020202020204" pitchFamily="34" charset="0"/>
                <a:cs typeface="Arial" panose="020B0604020202020204" pitchFamily="34" charset="0"/>
              </a:rPr>
              <a:t>.</a:t>
            </a:r>
          </a:p>
          <a:p>
            <a:pPr marL="0" indent="0">
              <a:buNone/>
            </a:pPr>
            <a:endParaRPr lang="es-CO" sz="1400" dirty="0">
              <a:latin typeface="Arial" panose="020B0604020202020204" pitchFamily="34" charset="0"/>
              <a:cs typeface="Arial" panose="020B0604020202020204" pitchFamily="34" charset="0"/>
            </a:endParaRPr>
          </a:p>
          <a:p>
            <a:pPr algn="just"/>
            <a:r>
              <a:rPr lang="es-ES" sz="1400" b="1" u="sng" dirty="0" smtClean="0">
                <a:latin typeface="Arial" panose="020B0604020202020204" pitchFamily="34" charset="0"/>
                <a:cs typeface="Arial" panose="020B0604020202020204" pitchFamily="34" charset="0"/>
              </a:rPr>
              <a:t>TOLERANCIA</a:t>
            </a:r>
            <a:r>
              <a:rPr lang="es-ES" sz="1400" dirty="0" smtClean="0">
                <a:latin typeface="Arial" panose="020B0604020202020204" pitchFamily="34" charset="0"/>
                <a:cs typeface="Arial" panose="020B0604020202020204" pitchFamily="34" charset="0"/>
              </a:rPr>
              <a:t>: </a:t>
            </a:r>
            <a:r>
              <a:rPr lang="es-ES" sz="1400" b="1" dirty="0" smtClean="0">
                <a:latin typeface="Arial" panose="020B0604020202020204" pitchFamily="34" charset="0"/>
                <a:cs typeface="Arial" panose="020B0604020202020204" pitchFamily="34" charset="0"/>
              </a:rPr>
              <a:t> </a:t>
            </a:r>
            <a:r>
              <a:rPr lang="es-ES" sz="1400" b="1" dirty="0">
                <a:latin typeface="Arial" panose="020B0604020202020204" pitchFamily="34" charset="0"/>
                <a:cs typeface="Arial" panose="020B0604020202020204" pitchFamily="34" charset="0"/>
              </a:rPr>
              <a:t>es</a:t>
            </a:r>
            <a:r>
              <a:rPr lang="es-ES" sz="1400" dirty="0">
                <a:latin typeface="Arial" panose="020B0604020202020204" pitchFamily="34" charset="0"/>
                <a:cs typeface="Arial" panose="020B0604020202020204" pitchFamily="34" charset="0"/>
              </a:rPr>
              <a:t> un </a:t>
            </a:r>
            <a:r>
              <a:rPr lang="es-ES" sz="1400" b="1" dirty="0">
                <a:latin typeface="Arial" panose="020B0604020202020204" pitchFamily="34" charset="0"/>
                <a:cs typeface="Arial" panose="020B0604020202020204" pitchFamily="34" charset="0"/>
              </a:rPr>
              <a:t>valor </a:t>
            </a:r>
            <a:r>
              <a:rPr lang="es-ES" sz="1400" dirty="0">
                <a:latin typeface="Arial" panose="020B0604020202020204" pitchFamily="34" charset="0"/>
                <a:cs typeface="Arial" panose="020B0604020202020204" pitchFamily="34" charset="0"/>
              </a:rPr>
              <a:t>que implica el respeto íntegro hacia el otro, hacia sus ideas, prácticas o creencias, independientemente de que choquen o sean diferentes de las nuestras</a:t>
            </a:r>
            <a:r>
              <a:rPr lang="es-ES" sz="1400" dirty="0" smtClean="0">
                <a:latin typeface="Arial" panose="020B0604020202020204" pitchFamily="34" charset="0"/>
                <a:cs typeface="Arial" panose="020B0604020202020204" pitchFamily="34" charset="0"/>
              </a:rPr>
              <a:t>.</a:t>
            </a:r>
          </a:p>
          <a:p>
            <a:pPr marL="0" indent="0" algn="just">
              <a:buNone/>
            </a:pPr>
            <a:endParaRPr lang="es-CO" sz="1400" dirty="0" smtClean="0">
              <a:latin typeface="Arial" panose="020B0604020202020204" pitchFamily="34" charset="0"/>
              <a:cs typeface="Arial" panose="020B0604020202020204" pitchFamily="34" charset="0"/>
            </a:endParaRPr>
          </a:p>
          <a:p>
            <a:pPr algn="just"/>
            <a:r>
              <a:rPr lang="es-ES" sz="1400" b="1" u="sng" dirty="0" smtClean="0">
                <a:latin typeface="Arial" panose="020B0604020202020204" pitchFamily="34" charset="0"/>
                <a:cs typeface="Arial" panose="020B0604020202020204" pitchFamily="34" charset="0"/>
              </a:rPr>
              <a:t>TERNURA</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“tu dolor me duele y tu alegría me alegra” Gracias a la </a:t>
            </a:r>
            <a:r>
              <a:rPr lang="es-ES" sz="1400" b="1" dirty="0">
                <a:latin typeface="Arial" panose="020B0604020202020204" pitchFamily="34" charset="0"/>
                <a:cs typeface="Arial" panose="020B0604020202020204" pitchFamily="34" charset="0"/>
              </a:rPr>
              <a:t>ternura</a:t>
            </a:r>
            <a:r>
              <a:rPr lang="es-ES" sz="1400" dirty="0">
                <a:latin typeface="Arial" panose="020B0604020202020204" pitchFamily="34" charset="0"/>
                <a:cs typeface="Arial" panose="020B0604020202020204" pitchFamily="34" charset="0"/>
              </a:rPr>
              <a:t>, las relaciones afectivas crean las raíces del vínculo, del respeto y  de la consideración.</a:t>
            </a:r>
            <a:endParaRPr lang="es-CO" sz="1400" dirty="0">
              <a:latin typeface="Arial" panose="020B0604020202020204" pitchFamily="34" charset="0"/>
              <a:cs typeface="Arial" panose="020B0604020202020204" pitchFamily="34" charset="0"/>
            </a:endParaRPr>
          </a:p>
          <a:p>
            <a:endParaRPr lang="es-CO"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8100511"/>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255315" y="1153898"/>
            <a:ext cx="5451217"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OBJETIVOS ESTRATEGICOS</a:t>
            </a:r>
          </a:p>
        </p:txBody>
      </p:sp>
      <p:sp>
        <p:nvSpPr>
          <p:cNvPr id="6" name="Marcador de contenido 2"/>
          <p:cNvSpPr>
            <a:spLocks noGrp="1"/>
          </p:cNvSpPr>
          <p:nvPr>
            <p:ph idx="1"/>
          </p:nvPr>
        </p:nvSpPr>
        <p:spPr>
          <a:xfrm>
            <a:off x="472016" y="1865893"/>
            <a:ext cx="8199967" cy="4992107"/>
          </a:xfrm>
        </p:spPr>
        <p:txBody>
          <a:bodyPr>
            <a:normAutofit/>
          </a:bodyPr>
          <a:lstStyle/>
          <a:p>
            <a:pPr marL="0" indent="0">
              <a:buNone/>
            </a:pPr>
            <a:r>
              <a:rPr lang="es-CO" sz="1800" b="1" dirty="0" smtClean="0">
                <a:latin typeface="Arial" panose="020B0604020202020204" pitchFamily="34" charset="0"/>
                <a:cs typeface="Arial" panose="020B0604020202020204" pitchFamily="34" charset="0"/>
              </a:rPr>
              <a:t>Perspectiva financiera:</a:t>
            </a:r>
          </a:p>
          <a:p>
            <a:pPr marL="0" indent="0" algn="just">
              <a:buNone/>
            </a:pPr>
            <a:r>
              <a:rPr lang="es-ES_tradnl" sz="1800" dirty="0" smtClean="0">
                <a:latin typeface="Arial" panose="020B0604020202020204" pitchFamily="34" charset="0"/>
                <a:cs typeface="Arial" panose="020B0604020202020204" pitchFamily="34" charset="0"/>
              </a:rPr>
              <a:t>1.- Establecer alianzas estratégicas con otras instituciones que permitan crear redes integrales para prestación de los servicios de salud. </a:t>
            </a:r>
            <a:endParaRPr lang="es-CO" sz="1800" dirty="0" smtClean="0">
              <a:latin typeface="Arial" panose="020B0604020202020204" pitchFamily="34" charset="0"/>
              <a:cs typeface="Arial" panose="020B0604020202020204" pitchFamily="34" charset="0"/>
            </a:endParaRPr>
          </a:p>
          <a:p>
            <a:pPr marL="0" indent="0" algn="just">
              <a:buNone/>
            </a:pPr>
            <a:r>
              <a:rPr lang="es-CO" sz="1800" dirty="0" smtClean="0">
                <a:latin typeface="Arial" panose="020B0604020202020204" pitchFamily="34" charset="0"/>
                <a:cs typeface="Arial" panose="020B0604020202020204" pitchFamily="34" charset="0"/>
              </a:rPr>
              <a:t>2.- Lograr una gestión financiera que permita la sostenibilidad y el crecimiento institucional a través del uso racional de los recursos con eficiencia y autocontrol en todos sus procesos.</a:t>
            </a:r>
          </a:p>
          <a:p>
            <a:pPr marL="0" indent="0">
              <a:buNone/>
            </a:pPr>
            <a:endParaRPr lang="es-CO" sz="1800" dirty="0" smtClean="0">
              <a:latin typeface="Arial" panose="020B0604020202020204" pitchFamily="34" charset="0"/>
              <a:cs typeface="Arial" panose="020B0604020202020204" pitchFamily="34" charset="0"/>
            </a:endParaRPr>
          </a:p>
          <a:p>
            <a:pPr marL="0" indent="0">
              <a:buNone/>
            </a:pPr>
            <a:r>
              <a:rPr lang="es-CO" sz="1800" b="1" dirty="0" smtClean="0">
                <a:latin typeface="Arial" panose="020B0604020202020204" pitchFamily="34" charset="0"/>
                <a:cs typeface="Arial" panose="020B0604020202020204" pitchFamily="34" charset="0"/>
              </a:rPr>
              <a:t>Perspectiva Clientes:</a:t>
            </a:r>
          </a:p>
          <a:p>
            <a:pPr marL="0" indent="0" algn="just">
              <a:buNone/>
            </a:pPr>
            <a:r>
              <a:rPr lang="es-CO" sz="1800" dirty="0" smtClean="0">
                <a:latin typeface="Arial" panose="020B0604020202020204" pitchFamily="34" charset="0"/>
                <a:cs typeface="Arial" panose="020B0604020202020204" pitchFamily="34" charset="0"/>
              </a:rPr>
              <a:t>3.- Fidelizar a nuestros usuarios a través de la prestación de los servicios y los comités de participación ciudadana y comunitaria hacia el fomento del modelo de atención integral en salud  en la población del área de influencia. </a:t>
            </a:r>
          </a:p>
          <a:p>
            <a:pPr marL="0" indent="0" algn="just">
              <a:buNone/>
            </a:pPr>
            <a:r>
              <a:rPr lang="es-CO" sz="1800" dirty="0" smtClean="0">
                <a:latin typeface="Arial" panose="020B0604020202020204" pitchFamily="34" charset="0"/>
                <a:cs typeface="Arial" panose="020B0604020202020204" pitchFamily="34" charset="0"/>
              </a:rPr>
              <a:t>4.- Garantizar la satisfacción de los usuarios, familias y cuidadores, a través del cubrimiento de sus necesidades y expectativas con enfoque diferencial, prevalencia de derechos y atención humanizada.</a:t>
            </a:r>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2372038"/>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OBJETIVOS ESTRATEGICOS</a:t>
            </a:r>
          </a:p>
        </p:txBody>
      </p:sp>
      <p:sp>
        <p:nvSpPr>
          <p:cNvPr id="6" name="Marcador de contenido 2"/>
          <p:cNvSpPr>
            <a:spLocks noGrp="1"/>
          </p:cNvSpPr>
          <p:nvPr>
            <p:ph idx="1"/>
          </p:nvPr>
        </p:nvSpPr>
        <p:spPr>
          <a:xfrm>
            <a:off x="270532" y="1846567"/>
            <a:ext cx="8602935" cy="4850439"/>
          </a:xfrm>
        </p:spPr>
        <p:txBody>
          <a:bodyPr>
            <a:normAutofit/>
          </a:bodyPr>
          <a:lstStyle/>
          <a:p>
            <a:pPr marL="0" indent="0">
              <a:buNone/>
            </a:pPr>
            <a:r>
              <a:rPr lang="es-CO" sz="1800" b="1" dirty="0" smtClean="0">
                <a:latin typeface="Arial" panose="020B0604020202020204" pitchFamily="34" charset="0"/>
                <a:cs typeface="Arial" panose="020B0604020202020204" pitchFamily="34" charset="0"/>
              </a:rPr>
              <a:t>Perspectiva Procesos Internos:</a:t>
            </a:r>
          </a:p>
          <a:p>
            <a:pPr marL="0" indent="0">
              <a:buNone/>
            </a:pPr>
            <a:endParaRPr lang="es-CO" sz="1800" b="1" dirty="0" smtClean="0">
              <a:latin typeface="Arial" panose="020B0604020202020204" pitchFamily="34" charset="0"/>
              <a:cs typeface="Arial" panose="020B0604020202020204" pitchFamily="34" charset="0"/>
            </a:endParaRPr>
          </a:p>
          <a:p>
            <a:pPr marL="0" indent="0" algn="just">
              <a:buNone/>
            </a:pPr>
            <a:r>
              <a:rPr lang="es-ES_tradnl" sz="1800" dirty="0" smtClean="0">
                <a:latin typeface="Arial" panose="020B0604020202020204" pitchFamily="34" charset="0"/>
                <a:cs typeface="Arial" panose="020B0604020202020204" pitchFamily="34" charset="0"/>
              </a:rPr>
              <a:t>5.- Implementar la política de atención integral de salud con énfasis en atención primaria en salud, enfoque poblacional y  diferencial, cuidado de la salud familiar y comunitaria, articulación de acciones individuales y colectivas  como respuesta al modelo de atención integral institucional.</a:t>
            </a:r>
          </a:p>
          <a:p>
            <a:pPr marL="0" indent="0" algn="just">
              <a:buNone/>
            </a:pPr>
            <a:endParaRPr lang="es-CO" sz="1800" dirty="0" smtClean="0">
              <a:latin typeface="Arial" panose="020B0604020202020204" pitchFamily="34" charset="0"/>
              <a:cs typeface="Arial" panose="020B0604020202020204" pitchFamily="34" charset="0"/>
            </a:endParaRPr>
          </a:p>
          <a:p>
            <a:pPr marL="0" indent="0" algn="just">
              <a:buNone/>
            </a:pPr>
            <a:r>
              <a:rPr lang="es-CO" sz="1800" dirty="0" smtClean="0">
                <a:latin typeface="Arial" panose="020B0604020202020204" pitchFamily="34" charset="0"/>
                <a:cs typeface="Arial" panose="020B0604020202020204" pitchFamily="34" charset="0"/>
              </a:rPr>
              <a:t>6.- Gestionar la apertura de nuevos servicios  con tecnologías de avanzada que garanticen la integralidad de la atención.</a:t>
            </a:r>
          </a:p>
          <a:p>
            <a:pPr marL="0" indent="0" algn="just">
              <a:buNone/>
            </a:pPr>
            <a:endParaRPr lang="es-CO" sz="1800" dirty="0" smtClean="0">
              <a:latin typeface="Arial" panose="020B0604020202020204" pitchFamily="34" charset="0"/>
              <a:cs typeface="Arial" panose="020B0604020202020204" pitchFamily="34" charset="0"/>
            </a:endParaRPr>
          </a:p>
          <a:p>
            <a:pPr marL="0" indent="0" algn="just">
              <a:buNone/>
            </a:pPr>
            <a:r>
              <a:rPr lang="es-CO" sz="1800" dirty="0" smtClean="0">
                <a:latin typeface="Arial" panose="020B0604020202020204" pitchFamily="34" charset="0"/>
                <a:cs typeface="Arial" panose="020B0604020202020204" pitchFamily="34" charset="0"/>
              </a:rPr>
              <a:t>7.- Brindar servicios integrales de salud de mediana y alta complejidad con una atención humanizada enfocada en la ternura hacia el usuario y su familia, y una gestión clínica excelente y segura.</a:t>
            </a:r>
          </a:p>
          <a:p>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5818979"/>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OBJETIVOS ESTRATEGICOS</a:t>
            </a:r>
          </a:p>
        </p:txBody>
      </p:sp>
      <p:sp>
        <p:nvSpPr>
          <p:cNvPr id="6" name="Marcador de contenido 2"/>
          <p:cNvSpPr>
            <a:spLocks noGrp="1"/>
          </p:cNvSpPr>
          <p:nvPr>
            <p:ph idx="1"/>
          </p:nvPr>
        </p:nvSpPr>
        <p:spPr>
          <a:xfrm>
            <a:off x="270532" y="1668492"/>
            <a:ext cx="8602935" cy="4850439"/>
          </a:xfrm>
        </p:spPr>
        <p:txBody>
          <a:bodyPr>
            <a:normAutofit/>
          </a:bodyPr>
          <a:lstStyle/>
          <a:p>
            <a:pPr marL="0" indent="0">
              <a:buNone/>
            </a:pPr>
            <a:r>
              <a:rPr lang="es-CO" sz="1800" b="1" dirty="0" smtClean="0">
                <a:latin typeface="Arial" panose="020B0604020202020204" pitchFamily="34" charset="0"/>
                <a:cs typeface="Arial" panose="020B0604020202020204" pitchFamily="34" charset="0"/>
              </a:rPr>
              <a:t>Perspectiva Aprendizaje y crecimiento:</a:t>
            </a:r>
          </a:p>
          <a:p>
            <a:pPr marL="0" indent="0">
              <a:buNone/>
            </a:pPr>
            <a:endParaRPr lang="es-CO" sz="1800" b="1" dirty="0" smtClean="0">
              <a:latin typeface="Arial" panose="020B0604020202020204" pitchFamily="34" charset="0"/>
              <a:cs typeface="Arial" panose="020B0604020202020204" pitchFamily="34" charset="0"/>
            </a:endParaRPr>
          </a:p>
          <a:p>
            <a:pPr marL="0" indent="0" algn="just">
              <a:buNone/>
            </a:pPr>
            <a:r>
              <a:rPr lang="es-CO" sz="1800" dirty="0" smtClean="0">
                <a:latin typeface="Arial" panose="020B0604020202020204" pitchFamily="34" charset="0"/>
                <a:cs typeface="Arial" panose="020B0604020202020204" pitchFamily="34" charset="0"/>
              </a:rPr>
              <a:t>8.- Promover el crecimiento integral del colaborador  a través de estrategias de motivación y formación hacia el logro de un equipo de trabajo comprometido, responsable y satisfecho en su entorno laboral y familiar.</a:t>
            </a:r>
          </a:p>
          <a:p>
            <a:pPr marL="0" indent="0" algn="just">
              <a:buNone/>
            </a:pPr>
            <a:endParaRPr lang="es-CO" sz="1800" dirty="0" smtClean="0">
              <a:latin typeface="Arial" panose="020B0604020202020204" pitchFamily="34" charset="0"/>
              <a:cs typeface="Arial" panose="020B0604020202020204" pitchFamily="34" charset="0"/>
            </a:endParaRPr>
          </a:p>
          <a:p>
            <a:pPr marL="0" indent="0" algn="just">
              <a:buNone/>
            </a:pPr>
            <a:r>
              <a:rPr lang="es-ES_tradnl" sz="1800" dirty="0" smtClean="0">
                <a:latin typeface="Arial" panose="020B0604020202020204" pitchFamily="34" charset="0"/>
                <a:cs typeface="Arial" panose="020B0604020202020204" pitchFamily="34" charset="0"/>
              </a:rPr>
              <a:t>9.- Establecer el sistema de gestión del conocimiento con enfoque en investigación científica, medicina basada en la evidencia  de manera sistemática. </a:t>
            </a:r>
          </a:p>
          <a:p>
            <a:pPr marL="0" indent="0" algn="just">
              <a:buNone/>
            </a:pPr>
            <a:endParaRPr lang="es-CO" sz="1800" dirty="0" smtClean="0">
              <a:latin typeface="Arial" panose="020B0604020202020204" pitchFamily="34" charset="0"/>
              <a:cs typeface="Arial" panose="020B0604020202020204" pitchFamily="34" charset="0"/>
            </a:endParaRPr>
          </a:p>
          <a:p>
            <a:pPr marL="0" indent="0" algn="just">
              <a:buNone/>
            </a:pPr>
            <a:r>
              <a:rPr lang="es-ES_tradnl" sz="1800" dirty="0" smtClean="0">
                <a:latin typeface="Arial" panose="020B0604020202020204" pitchFamily="34" charset="0"/>
                <a:cs typeface="Arial" panose="020B0604020202020204" pitchFamily="34" charset="0"/>
              </a:rPr>
              <a:t>10.- Construir el proyecto de ampliación de  Clínica Las Lajas según lineamientos de la OPS para hospitales inteligentes.</a:t>
            </a:r>
          </a:p>
          <a:p>
            <a:pPr marL="0" indent="0" algn="just">
              <a:buNone/>
            </a:pPr>
            <a:endParaRPr lang="es-CO" sz="1800" dirty="0" smtClean="0">
              <a:latin typeface="Arial" panose="020B0604020202020204" pitchFamily="34" charset="0"/>
              <a:cs typeface="Arial" panose="020B0604020202020204" pitchFamily="34" charset="0"/>
            </a:endParaRPr>
          </a:p>
          <a:p>
            <a:pPr marL="0" indent="0" algn="just">
              <a:buNone/>
            </a:pPr>
            <a:r>
              <a:rPr lang="es-ES_tradnl" sz="1800" dirty="0" smtClean="0">
                <a:latin typeface="Arial" panose="020B0604020202020204" pitchFamily="34" charset="0"/>
                <a:cs typeface="Arial" panose="020B0604020202020204" pitchFamily="34" charset="0"/>
              </a:rPr>
              <a:t>11.- Gestionar el mejoramiento continuo  hacia el logro de niveles superiores de calidad, seguridad, excelencia e innovación que impacte a todos los grupos de interés.</a:t>
            </a:r>
          </a:p>
          <a:p>
            <a:pPr marL="0" indent="0" algn="just">
              <a:buNone/>
            </a:pPr>
            <a:endParaRPr lang="es-CO" sz="1800" dirty="0" smtClean="0">
              <a:latin typeface="Arial" panose="020B0604020202020204" pitchFamily="34" charset="0"/>
              <a:cs typeface="Arial" panose="020B0604020202020204" pitchFamily="34" charset="0"/>
            </a:endParaRPr>
          </a:p>
          <a:p>
            <a:endParaRPr lang="es-CO"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8438369"/>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OBJETIVOS ESTRATEGICOS</a:t>
            </a:r>
          </a:p>
        </p:txBody>
      </p:sp>
      <p:sp>
        <p:nvSpPr>
          <p:cNvPr id="2" name="Rectángulo 1"/>
          <p:cNvSpPr/>
          <p:nvPr/>
        </p:nvSpPr>
        <p:spPr>
          <a:xfrm>
            <a:off x="569416" y="2259265"/>
            <a:ext cx="8022133" cy="1754326"/>
          </a:xfrm>
          <a:prstGeom prst="rect">
            <a:avLst/>
          </a:prstGeom>
        </p:spPr>
        <p:txBody>
          <a:bodyPr wrap="square">
            <a:spAutoFit/>
          </a:bodyPr>
          <a:lstStyle/>
          <a:p>
            <a:r>
              <a:rPr lang="es-CO" b="1" dirty="0">
                <a:latin typeface="Arial" panose="020B0604020202020204" pitchFamily="34" charset="0"/>
                <a:cs typeface="Arial" panose="020B0604020202020204" pitchFamily="34" charset="0"/>
              </a:rPr>
              <a:t>Perspectiva  Responsabilidad  </a:t>
            </a:r>
            <a:r>
              <a:rPr lang="es-CO" b="1" dirty="0" smtClean="0">
                <a:latin typeface="Arial" panose="020B0604020202020204" pitchFamily="34" charset="0"/>
                <a:cs typeface="Arial" panose="020B0604020202020204" pitchFamily="34" charset="0"/>
              </a:rPr>
              <a:t>Social: </a:t>
            </a:r>
          </a:p>
          <a:p>
            <a:endParaRPr lang="es-CO" b="1" dirty="0">
              <a:latin typeface="Arial" panose="020B0604020202020204" pitchFamily="34" charset="0"/>
              <a:cs typeface="Arial" panose="020B0604020202020204" pitchFamily="34" charset="0"/>
            </a:endParaRPr>
          </a:p>
          <a:p>
            <a:pPr algn="just"/>
            <a:r>
              <a:rPr lang="es-ES_tradnl" dirty="0">
                <a:latin typeface="Arial" panose="020B0604020202020204" pitchFamily="34" charset="0"/>
                <a:cs typeface="Arial" panose="020B0604020202020204" pitchFamily="34" charset="0"/>
              </a:rPr>
              <a:t>12.- Gestionar la responsabilidad social institucional contribuyendo con transparencia y ética al desarrollo de los grupos de interés, preservación del medio ambiente y compromiso hacia el desarrollo sostenible.</a:t>
            </a:r>
            <a:endParaRPr lang="es-CO" dirty="0">
              <a:latin typeface="Arial" panose="020B0604020202020204" pitchFamily="34" charset="0"/>
              <a:cs typeface="Arial" panose="020B0604020202020204" pitchFamily="34" charset="0"/>
            </a:endParaRPr>
          </a:p>
          <a:p>
            <a:pPr algn="just"/>
            <a:endParaRPr lang="es-ES_trad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5244880"/>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POLITICA DE CALIDAD</a:t>
            </a:r>
          </a:p>
        </p:txBody>
      </p:sp>
      <p:sp>
        <p:nvSpPr>
          <p:cNvPr id="2" name="Rectángulo 1"/>
          <p:cNvSpPr/>
          <p:nvPr/>
        </p:nvSpPr>
        <p:spPr>
          <a:xfrm>
            <a:off x="569416" y="2259265"/>
            <a:ext cx="8022133" cy="3139321"/>
          </a:xfrm>
          <a:prstGeom prst="rect">
            <a:avLst/>
          </a:prstGeom>
        </p:spPr>
        <p:txBody>
          <a:bodyPr wrap="square">
            <a:spAutoFit/>
          </a:bodyPr>
          <a:lstStyle/>
          <a:p>
            <a:pPr algn="just" fontAlgn="base"/>
            <a:r>
              <a:rPr lang="es-CO" dirty="0"/>
              <a:t>El Gerente y los colaboradores de la Clínica Las Lajas se compromete: a prestar servicios de salud con pertinencia, accesibilidad, seguridad, oportunidad y continuidad, mediante la planeación, ejecución, control y mejoramiento continuo de nuestros procesos asistenciales y administrativos, para lograr satisfacer las expectativas de nuestros </a:t>
            </a:r>
            <a:r>
              <a:rPr lang="es-CO" dirty="0" smtClean="0"/>
              <a:t>usuarios, sus familias y </a:t>
            </a:r>
            <a:r>
              <a:rPr lang="es-CO" dirty="0"/>
              <a:t>partes interesadas, teniendo en cuenta las normativas aplicables, un talento humano </a:t>
            </a:r>
            <a:r>
              <a:rPr lang="es-CO" dirty="0" smtClean="0"/>
              <a:t>calificado </a:t>
            </a:r>
            <a:r>
              <a:rPr lang="es-CO" dirty="0"/>
              <a:t>y la eficiencia de los recursos.</a:t>
            </a:r>
          </a:p>
          <a:p>
            <a:pPr algn="just" fontAlgn="base"/>
            <a:r>
              <a:rPr lang="es-CO" dirty="0" smtClean="0"/>
              <a:t>Vigilar </a:t>
            </a:r>
            <a:r>
              <a:rPr lang="es-CO" dirty="0" smtClean="0"/>
              <a:t>y </a:t>
            </a:r>
            <a:r>
              <a:rPr lang="es-CO" dirty="0"/>
              <a:t>medir todos los procesos que integran el Sistema de Gestión de Calidad con el fin de mejorar continuamente, garantizando de esta forma el cumplimiento de los requisitos del cliente, legales y reglamentarios que afecten la calidad del servicio.</a:t>
            </a:r>
          </a:p>
          <a:p>
            <a:pPr algn="just"/>
            <a:endParaRPr lang="es-ES_trad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894064"/>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696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MAPA DE PROCESOS</a:t>
            </a:r>
          </a:p>
        </p:txBody>
      </p:sp>
      <p:sp>
        <p:nvSpPr>
          <p:cNvPr id="2" name="Rectángulo 1"/>
          <p:cNvSpPr/>
          <p:nvPr/>
        </p:nvSpPr>
        <p:spPr>
          <a:xfrm>
            <a:off x="758536" y="1756709"/>
            <a:ext cx="7833013" cy="3970318"/>
          </a:xfrm>
          <a:prstGeom prst="rect">
            <a:avLst/>
          </a:prstGeom>
        </p:spPr>
        <p:txBody>
          <a:bodyPr wrap="square">
            <a:spAutoFit/>
          </a:bodyPr>
          <a:lstStyle/>
          <a:p>
            <a:pPr fontAlgn="base"/>
            <a:r>
              <a:rPr lang="es-MX" b="1" dirty="0"/>
              <a:t>a. Procesos Estratégicos</a:t>
            </a:r>
            <a:endParaRPr lang="es-CO" dirty="0"/>
          </a:p>
          <a:p>
            <a:pPr algn="just"/>
            <a:r>
              <a:rPr lang="es-MX" dirty="0" smtClean="0"/>
              <a:t>Se </a:t>
            </a:r>
            <a:r>
              <a:rPr lang="es-MX" dirty="0"/>
              <a:t>encargan de definir y desplegar las estrategias y objetivos de la </a:t>
            </a:r>
            <a:r>
              <a:rPr lang="es-MX" dirty="0" smtClean="0"/>
              <a:t>organización, estos procesos son: Direccionamiento Estratégico (Gerencia, Subgerencia Administrativa y Científica); Gestión Jurídica; Gestión financiera .</a:t>
            </a:r>
            <a:r>
              <a:rPr lang="es-MX" dirty="0"/>
              <a:t> </a:t>
            </a:r>
            <a:endParaRPr lang="es-CO" dirty="0"/>
          </a:p>
          <a:p>
            <a:pPr fontAlgn="base"/>
            <a:r>
              <a:rPr lang="es-MX" b="1" dirty="0"/>
              <a:t>b. Proceso MISIONALES - Gestión clínica</a:t>
            </a:r>
            <a:endParaRPr lang="es-CO" dirty="0"/>
          </a:p>
          <a:p>
            <a:pPr algn="just" fontAlgn="base"/>
            <a:r>
              <a:rPr lang="es-MX" dirty="0"/>
              <a:t>Los procesos misionales - Gestión Clínica constituye el pilar </a:t>
            </a:r>
            <a:r>
              <a:rPr lang="es-MX" dirty="0" smtClean="0"/>
              <a:t>de </a:t>
            </a:r>
            <a:r>
              <a:rPr lang="es-MX" dirty="0"/>
              <a:t>CLINICA LAS LAJAS y comprende las actividades que realiza todo el equipo de trabajo de profesionales de la salud, para ofrecer servicios eficientes y seguros en la institución, que respondan efectivamente a las necesidades y expectativas de los </a:t>
            </a:r>
            <a:r>
              <a:rPr lang="es-MX" dirty="0" smtClean="0"/>
              <a:t>usuarios: urgencias, hospitalización, UCI adultos, UCI Neonatal, laboratorio clínico, farmacia, consulta externa, apoyo diagnostico, centro transfusional , quirófano, atención de partos, central de esterilización, terapias, atención l usuario. </a:t>
            </a:r>
            <a:endParaRPr lang="es-CO" dirty="0"/>
          </a:p>
          <a:p>
            <a:pPr algn="just"/>
            <a:r>
              <a:rPr lang="es-MX" dirty="0"/>
              <a:t> </a:t>
            </a:r>
            <a:endParaRPr lang="es-CO" dirty="0"/>
          </a:p>
          <a:p>
            <a:pPr algn="just"/>
            <a:endParaRPr lang="es-ES_trad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9838474"/>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696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MAPA DE PROCESOS</a:t>
            </a:r>
          </a:p>
        </p:txBody>
      </p:sp>
      <p:sp>
        <p:nvSpPr>
          <p:cNvPr id="2" name="Rectángulo 1"/>
          <p:cNvSpPr/>
          <p:nvPr/>
        </p:nvSpPr>
        <p:spPr>
          <a:xfrm>
            <a:off x="758536" y="1756709"/>
            <a:ext cx="7833013" cy="3416320"/>
          </a:xfrm>
          <a:prstGeom prst="rect">
            <a:avLst/>
          </a:prstGeom>
        </p:spPr>
        <p:txBody>
          <a:bodyPr wrap="square">
            <a:spAutoFit/>
          </a:bodyPr>
          <a:lstStyle/>
          <a:p>
            <a:r>
              <a:rPr lang="es-MX" b="1" dirty="0" smtClean="0"/>
              <a:t>c</a:t>
            </a:r>
            <a:r>
              <a:rPr lang="es-MX" b="1" dirty="0"/>
              <a:t>. Procesos de Apoyo:</a:t>
            </a:r>
            <a:endParaRPr lang="es-CO" dirty="0"/>
          </a:p>
          <a:p>
            <a:pPr algn="just"/>
            <a:r>
              <a:rPr lang="es-MX" dirty="0" smtClean="0"/>
              <a:t>Incluyen </a:t>
            </a:r>
            <a:r>
              <a:rPr lang="es-MX" dirty="0"/>
              <a:t>todos aquellos procesos para la provisión de los recursos que son necesarios en los procesos estratégicos, misionales y de medición, análisis y </a:t>
            </a:r>
            <a:r>
              <a:rPr lang="es-MX" dirty="0" smtClean="0"/>
              <a:t>mejora: Gestión de talento humano(recursos humanos), gestión de la tecnología (biomédico), gestión del ambiente físico (almacén), gestión de la información (sistemas) </a:t>
            </a:r>
          </a:p>
          <a:p>
            <a:endParaRPr lang="es-MX" dirty="0"/>
          </a:p>
          <a:p>
            <a:r>
              <a:rPr lang="es-MX" dirty="0" smtClean="0"/>
              <a:t>d. </a:t>
            </a:r>
            <a:r>
              <a:rPr lang="es-MX" b="1" dirty="0" smtClean="0"/>
              <a:t>Procesos de evaluación y mejora:</a:t>
            </a:r>
          </a:p>
          <a:p>
            <a:r>
              <a:rPr lang="es-CO" dirty="0" smtClean="0"/>
              <a:t>Incluye los procesos que se encargan del mejoramiento continuo, del seguimiento y la evaluación de cumplimiento: Gestión de Calidad y Gestión de control interno.</a:t>
            </a:r>
            <a:endParaRPr lang="es-CO" dirty="0"/>
          </a:p>
          <a:p>
            <a:r>
              <a:rPr lang="es-MX" dirty="0"/>
              <a:t> </a:t>
            </a:r>
            <a:endParaRPr lang="es-CO" dirty="0"/>
          </a:p>
          <a:p>
            <a:pPr algn="just"/>
            <a:endParaRPr lang="es-ES_trad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9801103"/>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498217" y="1004551"/>
            <a:ext cx="5451217" cy="7307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smtClean="0">
                <a:solidFill>
                  <a:schemeClr val="accent1"/>
                </a:solidFill>
              </a:rPr>
              <a:t>Mapa de Procesos</a:t>
            </a:r>
          </a:p>
        </p:txBody>
      </p:sp>
      <p:pic>
        <p:nvPicPr>
          <p:cNvPr id="9" name="Imagen 8"/>
          <p:cNvPicPr>
            <a:picLocks noChangeAspect="1"/>
          </p:cNvPicPr>
          <p:nvPr/>
        </p:nvPicPr>
        <p:blipFill>
          <a:blip r:embed="rId4"/>
          <a:stretch>
            <a:fillRect/>
          </a:stretch>
        </p:blipFill>
        <p:spPr>
          <a:xfrm>
            <a:off x="1785896" y="1496291"/>
            <a:ext cx="5935704" cy="5087220"/>
          </a:xfrm>
          <a:prstGeom prst="rect">
            <a:avLst/>
          </a:prstGeom>
        </p:spPr>
      </p:pic>
    </p:spTree>
    <p:extLst>
      <p:ext uri="{BB962C8B-B14F-4D97-AF65-F5344CB8AC3E}">
        <p14:creationId xmlns:p14="http://schemas.microsoft.com/office/powerpoint/2010/main" val="700558976"/>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696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rPr>
              <a:t>MODELO DE ATENCION</a:t>
            </a:r>
          </a:p>
        </p:txBody>
      </p:sp>
      <p:sp>
        <p:nvSpPr>
          <p:cNvPr id="2" name="Rectángulo 1"/>
          <p:cNvSpPr/>
          <p:nvPr/>
        </p:nvSpPr>
        <p:spPr>
          <a:xfrm>
            <a:off x="758536" y="1756709"/>
            <a:ext cx="7833013" cy="2862322"/>
          </a:xfrm>
          <a:prstGeom prst="rect">
            <a:avLst/>
          </a:prstGeom>
        </p:spPr>
        <p:txBody>
          <a:bodyPr wrap="square">
            <a:spAutoFit/>
          </a:bodyPr>
          <a:lstStyle/>
          <a:p>
            <a:pPr algn="just" fontAlgn="base"/>
            <a:r>
              <a:rPr lang="es-MX" dirty="0"/>
              <a:t>Clínica Las Lajas como prestador complementario ofrece  un modelo centrado en el paciente y su familia, fomentando siempre el trabajo en equipo, la atención humanizada,  la vocación por el  mejoramiento continuo y la gestión de riesgos, buscando siempre ser una clínica excelente y segura, y que maneja el dolor.  El modelo se basa en los  principios de transparencia y coordinación centrado en la persona y no en la enfermedad, entendiendo el contexto y las relaciones derivadas de él, aprovechando cada contacto como oportunidad de prevención y educación, realizando enfoque de riesgo y uso apropiado y efectivo de los recursos.</a:t>
            </a:r>
            <a:endParaRPr lang="es-CO" dirty="0"/>
          </a:p>
          <a:p>
            <a:pPr algn="just"/>
            <a:endParaRPr lang="es-ES_trad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3040881"/>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55372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rPr>
              <a:t>Plataforma Estratégica 2021 - 2025 </a:t>
            </a:r>
          </a:p>
        </p:txBody>
      </p:sp>
      <p:sp>
        <p:nvSpPr>
          <p:cNvPr id="5" name="6 Título"/>
          <p:cNvSpPr txBox="1">
            <a:spLocks/>
          </p:cNvSpPr>
          <p:nvPr/>
        </p:nvSpPr>
        <p:spPr>
          <a:xfrm>
            <a:off x="129809" y="997399"/>
            <a:ext cx="5451217" cy="849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latin typeface="Algerian" panose="04020705040A02060702" pitchFamily="82" charset="0"/>
              </a:rPr>
              <a:t>Modelo de atención</a:t>
            </a:r>
          </a:p>
        </p:txBody>
      </p:sp>
      <p:pic>
        <p:nvPicPr>
          <p:cNvPr id="6" name="Imagen 5"/>
          <p:cNvPicPr>
            <a:picLocks noChangeAspect="1"/>
          </p:cNvPicPr>
          <p:nvPr/>
        </p:nvPicPr>
        <p:blipFill>
          <a:blip r:embed="rId4"/>
          <a:stretch>
            <a:fillRect/>
          </a:stretch>
        </p:blipFill>
        <p:spPr>
          <a:xfrm>
            <a:off x="1020605" y="1544727"/>
            <a:ext cx="7170358" cy="4862430"/>
          </a:xfrm>
          <a:prstGeom prst="rect">
            <a:avLst/>
          </a:prstGeom>
        </p:spPr>
      </p:pic>
    </p:spTree>
    <p:extLst>
      <p:ext uri="{BB962C8B-B14F-4D97-AF65-F5344CB8AC3E}">
        <p14:creationId xmlns:p14="http://schemas.microsoft.com/office/powerpoint/2010/main" val="2949553416"/>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3 Título"/>
          <p:cNvSpPr txBox="1">
            <a:spLocks/>
          </p:cNvSpPr>
          <p:nvPr/>
        </p:nvSpPr>
        <p:spPr bwMode="auto">
          <a:xfrm>
            <a:off x="755650" y="5229225"/>
            <a:ext cx="7772400" cy="503238"/>
          </a:xfrm>
          <a:prstGeom prst="rect">
            <a:avLst/>
          </a:prstGeom>
          <a:noFill/>
          <a:ln w="9525">
            <a:noFill/>
            <a:miter lim="800000"/>
            <a:headEnd/>
            <a:tailEnd/>
          </a:ln>
        </p:spPr>
        <p:txBody>
          <a:bodyPr anchor="ctr">
            <a:normAutofit fontScale="97500"/>
          </a:bodyPr>
          <a:lstStyle/>
          <a:p>
            <a:pPr algn="ctr" fontAlgn="auto">
              <a:spcAft>
                <a:spcPts val="0"/>
              </a:spcAft>
              <a:defRPr/>
            </a:pPr>
            <a:r>
              <a:rPr lang="es-MX" sz="2000" b="1" dirty="0" smtClean="0">
                <a:solidFill>
                  <a:srgbClr val="2D6BB5"/>
                </a:solidFill>
                <a:latin typeface="+mj-lt"/>
                <a:ea typeface="+mj-ea"/>
                <a:cs typeface="+mj-cs"/>
              </a:rPr>
              <a:t>SANDRA XIMENA PALACIOS ENRIQUEZ</a:t>
            </a:r>
            <a:endParaRPr lang="es-CO" sz="2800" b="1" dirty="0">
              <a:latin typeface="+mj-lt"/>
              <a:ea typeface="+mj-ea"/>
              <a:cs typeface="+mj-cs"/>
            </a:endParaRPr>
          </a:p>
        </p:txBody>
      </p:sp>
      <p:sp>
        <p:nvSpPr>
          <p:cNvPr id="3077" name="4 Subtítulo"/>
          <p:cNvSpPr txBox="1">
            <a:spLocks/>
          </p:cNvSpPr>
          <p:nvPr/>
        </p:nvSpPr>
        <p:spPr bwMode="auto">
          <a:xfrm>
            <a:off x="1403350" y="5661025"/>
            <a:ext cx="6400800" cy="360363"/>
          </a:xfrm>
          <a:prstGeom prst="rect">
            <a:avLst/>
          </a:prstGeom>
          <a:noFill/>
          <a:ln w="9525">
            <a:noFill/>
            <a:miter lim="800000"/>
            <a:headEnd/>
            <a:tailEnd/>
          </a:ln>
        </p:spPr>
        <p:txBody>
          <a:bodyPr/>
          <a:lstStyle/>
          <a:p>
            <a:pPr algn="ctr">
              <a:spcBef>
                <a:spcPct val="20000"/>
              </a:spcBef>
              <a:buFont typeface="Arial" pitchFamily="34" charset="0"/>
              <a:buNone/>
            </a:pPr>
            <a:r>
              <a:rPr lang="es-CO" sz="1600" b="1" dirty="0" smtClean="0">
                <a:solidFill>
                  <a:schemeClr val="accent1"/>
                </a:solidFill>
                <a:latin typeface="Times New Roman" pitchFamily="18" charset="0"/>
                <a:cs typeface="Times New Roman" pitchFamily="18" charset="0"/>
              </a:rPr>
              <a:t>LIDER GESTIÓN DE CALIDAD</a:t>
            </a:r>
            <a:endParaRPr lang="es-CO" sz="1600" b="1" dirty="0">
              <a:solidFill>
                <a:schemeClr val="accent1"/>
              </a:solidFill>
              <a:latin typeface="Times New Roman" pitchFamily="18" charset="0"/>
              <a:cs typeface="Times New Roman" pitchFamily="18" charset="0"/>
            </a:endParaRPr>
          </a:p>
        </p:txBody>
      </p:sp>
      <p:sp>
        <p:nvSpPr>
          <p:cNvPr id="3078" name="6 Título"/>
          <p:cNvSpPr>
            <a:spLocks noGrp="1"/>
          </p:cNvSpPr>
          <p:nvPr>
            <p:ph type="ctrTitle"/>
          </p:nvPr>
        </p:nvSpPr>
        <p:spPr>
          <a:xfrm>
            <a:off x="717550" y="1914525"/>
            <a:ext cx="7772400" cy="2387600"/>
          </a:xfrm>
        </p:spPr>
        <p:txBody>
          <a:bodyPr>
            <a:normAutofit/>
          </a:bodyPr>
          <a:lstStyle/>
          <a:p>
            <a:r>
              <a:rPr lang="es-ES" sz="4000" b="1" dirty="0">
                <a:solidFill>
                  <a:schemeClr val="accent1"/>
                </a:solidFill>
              </a:rPr>
              <a:t>SISTEMA OBLIGATORIO DE </a:t>
            </a:r>
            <a:r>
              <a:rPr lang="es-ES" sz="4000" b="1" dirty="0" smtClean="0">
                <a:solidFill>
                  <a:schemeClr val="accent1"/>
                </a:solidFill>
              </a:rPr>
              <a:t>GARANTIA </a:t>
            </a:r>
            <a:r>
              <a:rPr lang="es-ES" sz="4000" b="1" dirty="0">
                <a:solidFill>
                  <a:schemeClr val="accent1"/>
                </a:solidFill>
              </a:rPr>
              <a:t>DE CALIDAD (SOGC) </a:t>
            </a:r>
            <a:br>
              <a:rPr lang="es-ES" sz="4000" b="1" dirty="0">
                <a:solidFill>
                  <a:schemeClr val="accent1"/>
                </a:solidFill>
              </a:rPr>
            </a:br>
            <a:endParaRPr lang="es-ES" sz="4000" b="1" dirty="0" smtClean="0">
              <a:solidFill>
                <a:schemeClr val="accent1"/>
              </a:solidFill>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902110"/>
            <a:ext cx="2040774" cy="1012415"/>
          </a:xfrm>
          <a:prstGeom prst="rect">
            <a:avLst/>
          </a:prstGeom>
        </p:spPr>
      </p:pic>
    </p:spTree>
    <p:extLst>
      <p:ext uri="{BB962C8B-B14F-4D97-AF65-F5344CB8AC3E}">
        <p14:creationId xmlns:p14="http://schemas.microsoft.com/office/powerpoint/2010/main" val="858292514"/>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84400" y="200681"/>
            <a:ext cx="6235700" cy="849168"/>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smtClean="0">
                <a:solidFill>
                  <a:schemeClr val="accent1"/>
                </a:solidFill>
              </a:rPr>
              <a:t>SISTEMA OBLIGATORIO DE GARANTIA DE CALIDAD (SOGC</a:t>
            </a:r>
            <a:r>
              <a:rPr lang="es-ES" sz="4000" b="1" dirty="0" smtClean="0">
                <a:solidFill>
                  <a:schemeClr val="accent1"/>
                </a:solidFill>
                <a:latin typeface="Algerian" panose="04020705040A02060702" pitchFamily="82" charset="0"/>
              </a:rPr>
              <a:t>) </a:t>
            </a:r>
          </a:p>
        </p:txBody>
      </p:sp>
      <p:sp>
        <p:nvSpPr>
          <p:cNvPr id="2" name="Rectángulo 1"/>
          <p:cNvSpPr/>
          <p:nvPr/>
        </p:nvSpPr>
        <p:spPr>
          <a:xfrm>
            <a:off x="255315" y="1393650"/>
            <a:ext cx="8696326" cy="2585323"/>
          </a:xfrm>
          <a:prstGeom prst="rect">
            <a:avLst/>
          </a:prstGeom>
        </p:spPr>
        <p:txBody>
          <a:bodyPr wrap="square">
            <a:spAutoFit/>
          </a:bodyPr>
          <a:lstStyle/>
          <a:p>
            <a:pPr marL="274320" indent="-274320" algn="just" fontAlgn="auto">
              <a:spcAft>
                <a:spcPts val="0"/>
              </a:spcAft>
              <a:buClr>
                <a:schemeClr val="accent3"/>
              </a:buClr>
              <a:buFont typeface="Wingdings 2"/>
              <a:buChar char=""/>
              <a:defRPr/>
            </a:pPr>
            <a:r>
              <a:rPr lang="es-CO" b="1" dirty="0">
                <a:latin typeface="Arial" panose="020B0604020202020204" pitchFamily="34" charset="0"/>
                <a:cs typeface="Arial" panose="020B0604020202020204" pitchFamily="34" charset="0"/>
              </a:rPr>
              <a:t>¿</a:t>
            </a:r>
            <a:r>
              <a:rPr lang="es-CO" b="1" dirty="0" smtClean="0">
                <a:latin typeface="Arial" panose="020B0604020202020204" pitchFamily="34" charset="0"/>
                <a:cs typeface="Arial" panose="020B0604020202020204" pitchFamily="34" charset="0"/>
              </a:rPr>
              <a:t>QUÉ </a:t>
            </a:r>
            <a:r>
              <a:rPr lang="es-CO" b="1" dirty="0">
                <a:latin typeface="Arial" panose="020B0604020202020204" pitchFamily="34" charset="0"/>
                <a:cs typeface="Arial" panose="020B0604020202020204" pitchFamily="34" charset="0"/>
              </a:rPr>
              <a:t>ES EL </a:t>
            </a:r>
            <a:r>
              <a:rPr lang="es-CO" b="1" dirty="0" smtClean="0">
                <a:latin typeface="Arial" panose="020B0604020202020204" pitchFamily="34" charset="0"/>
                <a:cs typeface="Arial" panose="020B0604020202020204" pitchFamily="34" charset="0"/>
              </a:rPr>
              <a:t>SOGC?</a:t>
            </a:r>
          </a:p>
          <a:p>
            <a:pPr algn="just" fontAlgn="auto">
              <a:spcAft>
                <a:spcPts val="0"/>
              </a:spcAft>
              <a:buClr>
                <a:schemeClr val="accent3"/>
              </a:buClr>
              <a:defRPr/>
            </a:pPr>
            <a:endParaRPr lang="es-CO" dirty="0" smtClean="0">
              <a:latin typeface="Arial" panose="020B0604020202020204" pitchFamily="34" charset="0"/>
              <a:cs typeface="Arial" panose="020B0604020202020204" pitchFamily="34" charset="0"/>
            </a:endParaRPr>
          </a:p>
          <a:p>
            <a:pPr algn="just" fontAlgn="auto">
              <a:spcAft>
                <a:spcPts val="0"/>
              </a:spcAft>
              <a:buClr>
                <a:schemeClr val="accent3"/>
              </a:buClr>
              <a:defRPr/>
            </a:pPr>
            <a:r>
              <a:rPr lang="es-CO" dirty="0" smtClean="0">
                <a:latin typeface="Arial" panose="020B0604020202020204" pitchFamily="34" charset="0"/>
                <a:cs typeface="Arial" panose="020B0604020202020204" pitchFamily="34" charset="0"/>
              </a:rPr>
              <a:t> </a:t>
            </a:r>
            <a:r>
              <a:rPr lang="es-CO" dirty="0">
                <a:latin typeface="Arial" panose="020B0604020202020204" pitchFamily="34" charset="0"/>
                <a:cs typeface="Arial" panose="020B0604020202020204" pitchFamily="34" charset="0"/>
              </a:rPr>
              <a:t>El Sistema Obligatorio de Garantía de Calidad de la Atención de Salud del Sistema General de Seguridad Social en Salud es el conjunto de instituciones, normas, requisitos, mecanismos y procesos, deliberados y sistemáticos, que desarrolla el sector salud para generar, mantener y mejorar la calidad de los servicios de salud en el país</a:t>
            </a:r>
            <a:r>
              <a:rPr lang="es-CO" dirty="0" smtClean="0">
                <a:latin typeface="Arial" panose="020B0604020202020204" pitchFamily="34" charset="0"/>
                <a:cs typeface="Arial" panose="020B0604020202020204" pitchFamily="34" charset="0"/>
              </a:rPr>
              <a:t>.</a:t>
            </a:r>
          </a:p>
          <a:p>
            <a:pPr algn="just" fontAlgn="auto">
              <a:spcAft>
                <a:spcPts val="0"/>
              </a:spcAft>
              <a:buClr>
                <a:schemeClr val="accent3"/>
              </a:buClr>
              <a:defRPr/>
            </a:pPr>
            <a:endParaRPr lang="es-CO" dirty="0" smtClean="0">
              <a:latin typeface="Arial" panose="020B0604020202020204" pitchFamily="34" charset="0"/>
              <a:cs typeface="Arial" panose="020B0604020202020204" pitchFamily="34" charset="0"/>
            </a:endParaRPr>
          </a:p>
          <a:p>
            <a:pPr algn="just" fontAlgn="auto">
              <a:spcAft>
                <a:spcPts val="0"/>
              </a:spcAft>
              <a:buClr>
                <a:schemeClr val="accent3"/>
              </a:buClr>
              <a:defRPr/>
            </a:pP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7268109"/>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24204" t="72424" r="23722" b="12273"/>
          <a:stretch/>
        </p:blipFill>
        <p:spPr>
          <a:xfrm>
            <a:off x="303934" y="4582391"/>
            <a:ext cx="8377671" cy="1102729"/>
          </a:xfrm>
          <a:prstGeom prst="rect">
            <a:avLst/>
          </a:prstGeom>
        </p:spPr>
      </p:pic>
      <p:sp>
        <p:nvSpPr>
          <p:cNvPr id="2" name="Título 1"/>
          <p:cNvSpPr>
            <a:spLocks noGrp="1"/>
          </p:cNvSpPr>
          <p:nvPr>
            <p:ph type="title"/>
          </p:nvPr>
        </p:nvSpPr>
        <p:spPr/>
        <p:txBody>
          <a:bodyPr/>
          <a:lstStyle/>
          <a:p>
            <a:r>
              <a:rPr lang="es-CO" dirty="0" smtClean="0"/>
              <a:t>Componentes del SOGC</a:t>
            </a:r>
            <a:endParaRPr lang="es-CO" dirty="0"/>
          </a:p>
        </p:txBody>
      </p:sp>
      <p:sp>
        <p:nvSpPr>
          <p:cNvPr id="3" name="Marcador de contenido 2"/>
          <p:cNvSpPr>
            <a:spLocks noGrp="1"/>
          </p:cNvSpPr>
          <p:nvPr>
            <p:ph idx="1"/>
          </p:nvPr>
        </p:nvSpPr>
        <p:spPr/>
        <p:txBody>
          <a:bodyPr>
            <a:normAutofit fontScale="92500" lnSpcReduction="20000"/>
          </a:bodyPr>
          <a:lstStyle/>
          <a:p>
            <a:pPr algn="just"/>
            <a:r>
              <a:rPr lang="es-CO" dirty="0" smtClean="0"/>
              <a:t>1. </a:t>
            </a:r>
            <a:r>
              <a:rPr lang="es-CO" b="1" dirty="0" smtClean="0"/>
              <a:t>Sistema Único de Habilitación</a:t>
            </a:r>
            <a:r>
              <a:rPr lang="es-CO" dirty="0" smtClean="0"/>
              <a:t>: requisitos mínimos que debemos cumplir para prestar nuestros servicios. Es obligatorio para todas las IPS.</a:t>
            </a:r>
          </a:p>
          <a:p>
            <a:pPr algn="just"/>
            <a:r>
              <a:rPr lang="es-CO" dirty="0" smtClean="0"/>
              <a:t>2. </a:t>
            </a:r>
            <a:r>
              <a:rPr lang="es-CO" b="1" dirty="0" smtClean="0"/>
              <a:t>Auditoria para el Mejoramiento de la Calidad</a:t>
            </a:r>
            <a:r>
              <a:rPr lang="es-CO" dirty="0" smtClean="0"/>
              <a:t>: se implementa con el PAMEC y es obligatorio para todas las IPS.</a:t>
            </a:r>
          </a:p>
          <a:p>
            <a:pPr algn="just"/>
            <a:r>
              <a:rPr lang="es-CO" dirty="0" smtClean="0"/>
              <a:t>3. </a:t>
            </a:r>
            <a:r>
              <a:rPr lang="es-CO" b="1" dirty="0" smtClean="0"/>
              <a:t>Sistema Único de Acreditación</a:t>
            </a:r>
            <a:r>
              <a:rPr lang="es-CO" dirty="0" smtClean="0"/>
              <a:t>: estándares superiores de calidad, es voluntario para las instituciones que deseen acreditarse.</a:t>
            </a:r>
          </a:p>
          <a:p>
            <a:pPr algn="just"/>
            <a:r>
              <a:rPr lang="es-CO" dirty="0" smtClean="0"/>
              <a:t>4.</a:t>
            </a:r>
            <a:r>
              <a:rPr lang="es-CO" b="1" i="1" dirty="0" smtClean="0"/>
              <a:t>.</a:t>
            </a:r>
            <a:r>
              <a:rPr lang="es-CO" b="1" dirty="0" smtClean="0"/>
              <a:t> </a:t>
            </a:r>
            <a:r>
              <a:rPr lang="es-CO" b="1" dirty="0"/>
              <a:t>Sistema de Información para la Calidad: </a:t>
            </a:r>
            <a:r>
              <a:rPr lang="es-CO" dirty="0" smtClean="0"/>
              <a:t>transversal </a:t>
            </a:r>
            <a:r>
              <a:rPr lang="es-CO" dirty="0"/>
              <a:t>a los demás sistemas, obligatorio para todas la IPS y me habla de </a:t>
            </a:r>
            <a:r>
              <a:rPr lang="es-CO" dirty="0" smtClean="0"/>
              <a:t>indicadores </a:t>
            </a:r>
            <a:r>
              <a:rPr lang="es-CO" dirty="0"/>
              <a:t>y </a:t>
            </a:r>
            <a:r>
              <a:rPr lang="es-CO" dirty="0" smtClean="0"/>
              <a:t>resultados.</a:t>
            </a:r>
            <a:r>
              <a:rPr lang="es-CO" dirty="0">
                <a:latin typeface="Arial" panose="020B0604020202020204" pitchFamily="34" charset="0"/>
                <a:cs typeface="Arial" panose="020B0604020202020204" pitchFamily="34" charset="0"/>
              </a:rPr>
              <a:t> </a:t>
            </a:r>
            <a:r>
              <a:rPr lang="es-CO" sz="2200" dirty="0">
                <a:latin typeface="Arial" panose="020B0604020202020204" pitchFamily="34" charset="0"/>
                <a:cs typeface="Arial" panose="020B0604020202020204" pitchFamily="34" charset="0"/>
              </a:rPr>
              <a:t>Resolución 0256 de 2016. </a:t>
            </a:r>
            <a:endParaRPr lang="es-CO" sz="2200" i="1" dirty="0"/>
          </a:p>
        </p:txBody>
      </p:sp>
    </p:spTree>
    <p:extLst>
      <p:ext uri="{BB962C8B-B14F-4D97-AF65-F5344CB8AC3E}">
        <p14:creationId xmlns:p14="http://schemas.microsoft.com/office/powerpoint/2010/main" val="26781176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000" b="1" dirty="0" smtClean="0">
                <a:solidFill>
                  <a:schemeClr val="accent1"/>
                </a:solidFill>
                <a:cs typeface="Arial" panose="020B0604020202020204" pitchFamily="34" charset="0"/>
              </a:rPr>
              <a:t>PAMEC</a:t>
            </a:r>
          </a:p>
          <a:p>
            <a:pPr algn="ctr"/>
            <a:r>
              <a:rPr lang="es-ES" sz="2000" b="1" dirty="0" smtClean="0">
                <a:solidFill>
                  <a:schemeClr val="accent1"/>
                </a:solidFill>
                <a:cs typeface="Arial" panose="020B0604020202020204" pitchFamily="34" charset="0"/>
              </a:rPr>
              <a:t>PROGRAMA  DE AUDITORIA PARA EL MEJORAMIENTO CONTINUO  DE LA CALIDAD EN LA ATENCION EN SALUD</a:t>
            </a:r>
          </a:p>
        </p:txBody>
      </p:sp>
      <p:sp>
        <p:nvSpPr>
          <p:cNvPr id="2" name="Rectángulo 1"/>
          <p:cNvSpPr/>
          <p:nvPr/>
        </p:nvSpPr>
        <p:spPr>
          <a:xfrm>
            <a:off x="647700" y="1791308"/>
            <a:ext cx="7962900" cy="2862322"/>
          </a:xfrm>
          <a:prstGeom prst="rect">
            <a:avLst/>
          </a:prstGeom>
        </p:spPr>
        <p:txBody>
          <a:bodyPr wrap="square">
            <a:spAutoFit/>
          </a:bodyPr>
          <a:lstStyle/>
          <a:p>
            <a:r>
              <a:rPr lang="es-CO" b="1" dirty="0" smtClean="0"/>
              <a:t>QUE ES EL PAMEC???</a:t>
            </a:r>
          </a:p>
          <a:p>
            <a:endParaRPr lang="es-CO" b="1" dirty="0"/>
          </a:p>
          <a:p>
            <a:r>
              <a:rPr lang="es-CO" b="1" i="1" dirty="0"/>
              <a:t>Programa de Auditoría de Mejoramiento de la Calidad - PAMEC</a:t>
            </a:r>
            <a:endParaRPr lang="es-CO" dirty="0"/>
          </a:p>
          <a:p>
            <a:r>
              <a:rPr lang="es-CO" dirty="0"/>
              <a:t> </a:t>
            </a:r>
          </a:p>
          <a:p>
            <a:pPr algn="just"/>
            <a:r>
              <a:rPr lang="es-CO" dirty="0"/>
              <a:t>El Decreto N° 1011 de 2006 define las auditorías de mejora como “mecanismos sistemáticos y continuos para evaluar la calidad esperada de la atención y mejorar la calidad de las observaciones” recibidas por los usuarios, es así como la dependencia realiza la parte de auditoría de mejora de la calidad. </a:t>
            </a:r>
          </a:p>
          <a:p>
            <a:pPr algn="just"/>
            <a:endParaRPr lang="es-CO" dirty="0"/>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1755308"/>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accent1"/>
                </a:solidFill>
                <a:latin typeface="Arial" panose="020B0604020202020204" pitchFamily="34" charset="0"/>
                <a:cs typeface="Arial" panose="020B0604020202020204" pitchFamily="34" charset="0"/>
              </a:rPr>
              <a:t> </a:t>
            </a:r>
          </a:p>
          <a:p>
            <a:pPr algn="ctr"/>
            <a:r>
              <a:rPr lang="es-ES" sz="4000" b="1" dirty="0" smtClean="0">
                <a:solidFill>
                  <a:schemeClr val="accent1"/>
                </a:solidFill>
                <a:cs typeface="Arial" panose="020B0604020202020204" pitchFamily="34" charset="0"/>
              </a:rPr>
              <a:t>PAMEC</a:t>
            </a:r>
          </a:p>
          <a:p>
            <a:pPr algn="ctr"/>
            <a:r>
              <a:rPr lang="es-ES" sz="3200" b="1" dirty="0" smtClean="0">
                <a:solidFill>
                  <a:schemeClr val="accent1"/>
                </a:solidFill>
                <a:cs typeface="Arial" panose="020B0604020202020204" pitchFamily="34" charset="0"/>
              </a:rPr>
              <a:t>PROGRAMA  DE AUDITORIA PARA EL MEJORAMIENTO CONTINUO  DE LA CALIDAD EN LA ATENCION EN SALUD</a:t>
            </a:r>
            <a:endParaRPr lang="es-ES" sz="4000" b="1" dirty="0" smtClean="0">
              <a:solidFill>
                <a:schemeClr val="accent1"/>
              </a:solidFill>
              <a:cs typeface="Arial" panose="020B0604020202020204" pitchFamily="34" charset="0"/>
            </a:endParaRPr>
          </a:p>
        </p:txBody>
      </p:sp>
      <p:sp>
        <p:nvSpPr>
          <p:cNvPr id="2" name="Rectángulo 1"/>
          <p:cNvSpPr/>
          <p:nvPr/>
        </p:nvSpPr>
        <p:spPr>
          <a:xfrm>
            <a:off x="647700" y="1791308"/>
            <a:ext cx="7962900" cy="4247317"/>
          </a:xfrm>
          <a:prstGeom prst="rect">
            <a:avLst/>
          </a:prstGeom>
        </p:spPr>
        <p:txBody>
          <a:bodyPr wrap="square">
            <a:spAutoFit/>
          </a:bodyPr>
          <a:lstStyle/>
          <a:p>
            <a:r>
              <a:rPr lang="es-CO" b="1" dirty="0" smtClean="0"/>
              <a:t>QUE ES EL PAMEC???</a:t>
            </a:r>
          </a:p>
          <a:p>
            <a:endParaRPr lang="es-CO" b="1" dirty="0"/>
          </a:p>
          <a:p>
            <a:pPr algn="just"/>
            <a:r>
              <a:rPr lang="es-CO" dirty="0"/>
              <a:t>Es un proceso de auditoría compuesto por actividades de evaluación, seguimiento y mejoramiento de procesos definidos como prioritarios. Es de obligatorio cumplimiento para las </a:t>
            </a:r>
            <a:r>
              <a:rPr lang="es-CO" dirty="0" smtClean="0"/>
              <a:t> </a:t>
            </a:r>
            <a:r>
              <a:rPr lang="es-CO" dirty="0"/>
              <a:t>Instituciones Prestadoras de Servicios de </a:t>
            </a:r>
            <a:r>
              <a:rPr lang="es-CO" dirty="0" smtClean="0"/>
              <a:t>Salud.</a:t>
            </a:r>
          </a:p>
          <a:p>
            <a:pPr algn="just"/>
            <a:endParaRPr lang="es-CO" dirty="0"/>
          </a:p>
          <a:p>
            <a:pPr algn="just"/>
            <a:r>
              <a:rPr lang="es-CO" dirty="0" smtClean="0"/>
              <a:t>Constituye  </a:t>
            </a:r>
            <a:r>
              <a:rPr lang="es-CO" dirty="0"/>
              <a:t>una herramienta para contribuir al mejoramiento continuo de los servicios que CLINICA LAS LAJAS  como parte de la estrategia de mejoramiento de cada uno de los procesos asistenciales, que permitan la búsqueda de la satisfacción de los usuarios, la eficiencia y eficacia de los servicios,   generando acciones  correctivas y preventivas de una forma sistemática y planificada para cumplir con los estándares establecidos  de calidad y que identifiquen las causas que originan la insatisfacción de los usuarios.</a:t>
            </a:r>
          </a:p>
          <a:p>
            <a:endParaRPr lang="es-CO" dirty="0"/>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6496766"/>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93053"/>
            <a:ext cx="6159500" cy="1113769"/>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1"/>
                </a:solidFill>
                <a:cs typeface="Arial" panose="020B0604020202020204" pitchFamily="34" charset="0"/>
              </a:rPr>
              <a:t>PAMEC</a:t>
            </a:r>
          </a:p>
          <a:p>
            <a:pPr algn="ctr"/>
            <a:r>
              <a:rPr lang="es-ES" sz="4000" b="1" dirty="0">
                <a:solidFill>
                  <a:schemeClr val="accent1"/>
                </a:solidFill>
                <a:cs typeface="Arial" panose="020B0604020202020204" pitchFamily="34" charset="0"/>
              </a:rPr>
              <a:t>PROGRAMA  DE AUDITORIA PARA EL MEJORAMIENTO CONTINUO  DE LA CALIDAD EN LA ATENCION EN SALUD</a:t>
            </a:r>
          </a:p>
        </p:txBody>
      </p:sp>
      <p:sp>
        <p:nvSpPr>
          <p:cNvPr id="2" name="Rectángulo 1"/>
          <p:cNvSpPr/>
          <p:nvPr/>
        </p:nvSpPr>
        <p:spPr>
          <a:xfrm>
            <a:off x="647700" y="1791308"/>
            <a:ext cx="7962900" cy="2862322"/>
          </a:xfrm>
          <a:prstGeom prst="rect">
            <a:avLst/>
          </a:prstGeom>
        </p:spPr>
        <p:txBody>
          <a:bodyPr wrap="square">
            <a:spAutoFit/>
          </a:bodyPr>
          <a:lstStyle/>
          <a:p>
            <a:pPr algn="just"/>
            <a:r>
              <a:rPr lang="es-CO" dirty="0">
                <a:latin typeface="Arial" panose="020B0604020202020204" pitchFamily="34" charset="0"/>
                <a:cs typeface="Arial" panose="020B0604020202020204" pitchFamily="34" charset="0"/>
              </a:rPr>
              <a:t>Clínica Las </a:t>
            </a:r>
            <a:r>
              <a:rPr lang="es-CO" dirty="0" smtClean="0">
                <a:latin typeface="Arial" panose="020B0604020202020204" pitchFamily="34" charset="0"/>
                <a:cs typeface="Arial" panose="020B0604020202020204" pitchFamily="34" charset="0"/>
              </a:rPr>
              <a:t>Lajas SAS </a:t>
            </a:r>
            <a:r>
              <a:rPr lang="es-CO" dirty="0">
                <a:latin typeface="Arial" panose="020B0604020202020204" pitchFamily="34" charset="0"/>
                <a:cs typeface="Arial" panose="020B0604020202020204" pitchFamily="34" charset="0"/>
              </a:rPr>
              <a:t>se encuentra habilitada como Institución prestadora de servicios de salud de mediana y alta complejidad; la institución ha implementado un PAMEC con enfoque </a:t>
            </a:r>
            <a:r>
              <a:rPr lang="es-CO" dirty="0" smtClean="0">
                <a:latin typeface="Arial" panose="020B0604020202020204" pitchFamily="34" charset="0"/>
                <a:cs typeface="Arial" panose="020B0604020202020204" pitchFamily="34" charset="0"/>
              </a:rPr>
              <a:t>en </a:t>
            </a:r>
            <a:r>
              <a:rPr lang="es-CO" b="1" dirty="0" smtClean="0">
                <a:latin typeface="Arial" panose="020B0604020202020204" pitchFamily="34" charset="0"/>
                <a:cs typeface="Arial" panose="020B0604020202020204" pitchFamily="34" charset="0"/>
              </a:rPr>
              <a:t>SEGURIDAD EL PACIENTE</a:t>
            </a:r>
            <a:r>
              <a:rPr lang="es-CO" dirty="0" smtClean="0">
                <a:latin typeface="Arial" panose="020B0604020202020204" pitchFamily="34" charset="0"/>
                <a:cs typeface="Arial" panose="020B0604020202020204" pitchFamily="34" charset="0"/>
              </a:rPr>
              <a:t>, </a:t>
            </a:r>
            <a:r>
              <a:rPr lang="es-CO" dirty="0">
                <a:latin typeface="Arial" panose="020B0604020202020204" pitchFamily="34" charset="0"/>
                <a:cs typeface="Arial" panose="020B0604020202020204" pitchFamily="34" charset="0"/>
              </a:rPr>
              <a:t>lo que significa que las acciones de mejoramiento se </a:t>
            </a:r>
            <a:r>
              <a:rPr lang="es-CO" dirty="0" smtClean="0">
                <a:latin typeface="Arial" panose="020B0604020202020204" pitchFamily="34" charset="0"/>
                <a:cs typeface="Arial" panose="020B0604020202020204" pitchFamily="34" charset="0"/>
              </a:rPr>
              <a:t>encaminarán </a:t>
            </a:r>
            <a:r>
              <a:rPr lang="es-CO" dirty="0">
                <a:latin typeface="Arial" panose="020B0604020202020204" pitchFamily="34" charset="0"/>
                <a:cs typeface="Arial" panose="020B0604020202020204" pitchFamily="34" charset="0"/>
              </a:rPr>
              <a:t>al cumplimiento de </a:t>
            </a:r>
            <a:r>
              <a:rPr lang="es-CO" dirty="0" smtClean="0">
                <a:latin typeface="Arial" panose="020B0604020202020204" pitchFamily="34" charset="0"/>
                <a:cs typeface="Arial" panose="020B0604020202020204" pitchFamily="34" charset="0"/>
              </a:rPr>
              <a:t>las </a:t>
            </a:r>
            <a:r>
              <a:rPr lang="es-CO" b="1" dirty="0" smtClean="0">
                <a:latin typeface="Arial" panose="020B0604020202020204" pitchFamily="34" charset="0"/>
                <a:cs typeface="Arial" panose="020B0604020202020204" pitchFamily="34" charset="0"/>
              </a:rPr>
              <a:t>PRACTICAS SEGURAS</a:t>
            </a:r>
            <a:r>
              <a:rPr lang="es-CO" dirty="0" smtClean="0">
                <a:latin typeface="Arial" panose="020B0604020202020204" pitchFamily="34" charset="0"/>
                <a:cs typeface="Arial" panose="020B0604020202020204" pitchFamily="34" charset="0"/>
              </a:rPr>
              <a:t>, definidas por la Política </a:t>
            </a:r>
            <a:r>
              <a:rPr lang="es-CO" dirty="0">
                <a:latin typeface="Arial" panose="020B0604020202020204" pitchFamily="34" charset="0"/>
                <a:cs typeface="Arial" panose="020B0604020202020204" pitchFamily="34" charset="0"/>
              </a:rPr>
              <a:t>N</a:t>
            </a:r>
            <a:r>
              <a:rPr lang="es-CO" dirty="0" smtClean="0">
                <a:latin typeface="Arial" panose="020B0604020202020204" pitchFamily="34" charset="0"/>
                <a:cs typeface="Arial" panose="020B0604020202020204" pitchFamily="34" charset="0"/>
              </a:rPr>
              <a:t>acional de Seguridad Del Paciente. </a:t>
            </a:r>
            <a:r>
              <a:rPr lang="es-CO" dirty="0">
                <a:latin typeface="Arial" panose="020B0604020202020204" pitchFamily="34" charset="0"/>
                <a:cs typeface="Arial" panose="020B0604020202020204" pitchFamily="34" charset="0"/>
              </a:rPr>
              <a:t>Este proceso de mejoramiento continuo es responsabilidad de todos los trabajadores de la clínica quienes acompañados por los líderes de cada proceso ejecutaran sistemáticamente y de manera continua el mejoramiento para llegar a la calidad de cada </a:t>
            </a:r>
            <a:r>
              <a:rPr lang="es-CO" dirty="0" smtClean="0">
                <a:latin typeface="Arial" panose="020B0604020202020204" pitchFamily="34" charset="0"/>
                <a:cs typeface="Arial" panose="020B0604020202020204" pitchFamily="34" charset="0"/>
              </a:rPr>
              <a:t>una de las practicas.</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6054475"/>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07206" y="1139428"/>
            <a:ext cx="8129588" cy="4579144"/>
          </a:xfrm>
          <a:prstGeom prst="rect">
            <a:avLst/>
          </a:prstGeom>
        </p:spPr>
      </p:pic>
    </p:spTree>
    <p:extLst>
      <p:ext uri="{BB962C8B-B14F-4D97-AF65-F5344CB8AC3E}">
        <p14:creationId xmlns:p14="http://schemas.microsoft.com/office/powerpoint/2010/main" val="3907818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300" b="1" dirty="0">
                <a:solidFill>
                  <a:schemeClr val="accent1"/>
                </a:solidFill>
                <a:cs typeface="Arial" panose="020B0604020202020204" pitchFamily="34" charset="0"/>
              </a:rPr>
              <a:t>PAMEC</a:t>
            </a:r>
          </a:p>
          <a:p>
            <a:pPr algn="ctr"/>
            <a:r>
              <a:rPr lang="es-ES" sz="3300" b="1" dirty="0">
                <a:solidFill>
                  <a:schemeClr val="accent1"/>
                </a:solidFill>
                <a:cs typeface="Arial" panose="020B0604020202020204" pitchFamily="34" charset="0"/>
              </a:rPr>
              <a:t>PROGRAMA  DE AUDITORIA PARA EL MEJORAMIENTO CONTINUO  DE LA CALIDAD EN LA ATENCION EN SALUD</a:t>
            </a: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4524315"/>
          </a:xfrm>
          <a:prstGeom prst="rect">
            <a:avLst/>
          </a:prstGeom>
        </p:spPr>
        <p:txBody>
          <a:bodyPr wrap="square">
            <a:spAutoFit/>
          </a:bodyPr>
          <a:lstStyle/>
          <a:p>
            <a:pPr algn="just"/>
            <a:r>
              <a:rPr lang="es-CO" dirty="0" smtClean="0">
                <a:latin typeface="Arial" panose="020B0604020202020204" pitchFamily="34" charset="0"/>
                <a:cs typeface="Arial" panose="020B0604020202020204" pitchFamily="34" charset="0"/>
              </a:rPr>
              <a:t>PORQUE UN ENFOQUE en </a:t>
            </a:r>
            <a:r>
              <a:rPr lang="es-CO" b="1" dirty="0" smtClean="0">
                <a:latin typeface="Arial" panose="020B0604020202020204" pitchFamily="34" charset="0"/>
                <a:cs typeface="Arial" panose="020B0604020202020204" pitchFamily="34" charset="0"/>
              </a:rPr>
              <a:t>SEGURIDAD EL PACIENTE</a:t>
            </a:r>
            <a:r>
              <a:rPr lang="es-CO" dirty="0" smtClean="0">
                <a:latin typeface="Arial" panose="020B0604020202020204" pitchFamily="34" charset="0"/>
                <a:cs typeface="Arial" panose="020B0604020202020204" pitchFamily="34" charset="0"/>
              </a:rPr>
              <a:t>???</a:t>
            </a:r>
          </a:p>
          <a:p>
            <a:pPr algn="just"/>
            <a:endParaRPr lang="es-CO" dirty="0">
              <a:latin typeface="Arial" panose="020B0604020202020204" pitchFamily="34" charset="0"/>
              <a:cs typeface="Arial" panose="020B0604020202020204" pitchFamily="34" charset="0"/>
            </a:endParaRPr>
          </a:p>
          <a:p>
            <a:pPr algn="just"/>
            <a:r>
              <a:rPr lang="es-CO" dirty="0"/>
              <a:t>La prestación de servicios de salud a nivel global no solo está diseñada para cumplir con las normas establecidas por los entes de vigilancia y control, sino también para </a:t>
            </a:r>
            <a:r>
              <a:rPr lang="es-CO" b="1" u="sng" dirty="0"/>
              <a:t>brindar a los usuarios y sus familias </a:t>
            </a:r>
            <a:r>
              <a:rPr lang="es-CO" dirty="0"/>
              <a:t>un espacio </a:t>
            </a:r>
            <a:r>
              <a:rPr lang="es-CO" b="1" u="sng" dirty="0"/>
              <a:t>más seguro </a:t>
            </a:r>
            <a:r>
              <a:rPr lang="es-CO" dirty="0"/>
              <a:t>para brindar una atención de calidad que contribuya a mejorar la competitividad </a:t>
            </a:r>
            <a:r>
              <a:rPr lang="es-CO" dirty="0" smtClean="0"/>
              <a:t>institucional.</a:t>
            </a:r>
          </a:p>
          <a:p>
            <a:pPr algn="just"/>
            <a:endParaRPr lang="es-CO" dirty="0">
              <a:latin typeface="Arial" panose="020B0604020202020204" pitchFamily="34" charset="0"/>
              <a:cs typeface="Arial" panose="020B0604020202020204" pitchFamily="34" charset="0"/>
            </a:endParaRPr>
          </a:p>
          <a:p>
            <a:pPr algn="just"/>
            <a:r>
              <a:rPr lang="es-CO" dirty="0" smtClean="0"/>
              <a:t>A través </a:t>
            </a:r>
            <a:r>
              <a:rPr lang="es-CO" dirty="0"/>
              <a:t>del Programa de Auditoría de Mejoramiento de la Calidad (PAMEC) (Ministerio de Salud, s.f.), cada establecimiento de </a:t>
            </a:r>
            <a:r>
              <a:rPr lang="es-CO" b="1" u="sng" dirty="0"/>
              <a:t>salud puede identificar las oportunidades de mejora que puedan presentarse en los servicios que brinda</a:t>
            </a:r>
            <a:r>
              <a:rPr lang="es-CO" dirty="0"/>
              <a:t>, el cual es uno de los cuatro componentes del SOGCS y se define como “A mecanismo sistemático y continuo para evaluar y mejorar la calidad observada en relación con la calidad esperada de la asistencia sanitaria recibida por los usuarios”.</a:t>
            </a:r>
            <a:endParaRPr lang="es-CO" dirty="0" smtClean="0">
              <a:latin typeface="Arial" panose="020B0604020202020204" pitchFamily="34" charset="0"/>
              <a:cs typeface="Arial" panose="020B0604020202020204" pitchFamily="34" charset="0"/>
            </a:endParaRPr>
          </a:p>
          <a:p>
            <a:pPr algn="just"/>
            <a:endParaRPr lang="es-CO" dirty="0">
              <a:latin typeface="Arial" panose="020B0604020202020204" pitchFamily="34" charset="0"/>
              <a:cs typeface="Arial" panose="020B0604020202020204" pitchFamily="34" charset="0"/>
            </a:endParaRPr>
          </a:p>
          <a:p>
            <a:pPr algn="just"/>
            <a:endParaRPr lang="es-CO" dirty="0" smtClean="0">
              <a:latin typeface="Arial" panose="020B0604020202020204" pitchFamily="34" charset="0"/>
              <a:cs typeface="Arial" panose="020B0604020202020204" pitchFamily="34" charset="0"/>
            </a:endParaRPr>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8117528"/>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 sz="4000" b="1" dirty="0" smtClean="0">
              <a:solidFill>
                <a:schemeClr val="accent1"/>
              </a:solidFill>
              <a:latin typeface="Algerian" panose="04020705040A02060702" pitchFamily="82" charset="0"/>
            </a:endParaRPr>
          </a:p>
          <a:p>
            <a:pPr algn="ctr"/>
            <a:r>
              <a:rPr lang="es-ES" sz="4000" b="1" dirty="0" smtClean="0">
                <a:solidFill>
                  <a:schemeClr val="accent1"/>
                </a:solidFill>
              </a:rPr>
              <a:t>PAMEC</a:t>
            </a:r>
            <a:endParaRPr lang="es-ES" sz="40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4247317"/>
          </a:xfrm>
          <a:prstGeom prst="rect">
            <a:avLst/>
          </a:prstGeom>
        </p:spPr>
        <p:txBody>
          <a:bodyPr wrap="square">
            <a:spAutoFit/>
          </a:bodyPr>
          <a:lstStyle/>
          <a:p>
            <a:pPr algn="just"/>
            <a:r>
              <a:rPr lang="es-CO" dirty="0" smtClean="0">
                <a:latin typeface="Arial" panose="020B0604020202020204" pitchFamily="34" charset="0"/>
                <a:cs typeface="Arial" panose="020B0604020202020204" pitchFamily="34" charset="0"/>
              </a:rPr>
              <a:t>PORQUE UN ENFOQUE en </a:t>
            </a:r>
            <a:r>
              <a:rPr lang="es-CO" b="1" dirty="0" smtClean="0">
                <a:latin typeface="Arial" panose="020B0604020202020204" pitchFamily="34" charset="0"/>
                <a:cs typeface="Arial" panose="020B0604020202020204" pitchFamily="34" charset="0"/>
              </a:rPr>
              <a:t>SEGURIDAD EL PACIENTE</a:t>
            </a:r>
            <a:r>
              <a:rPr lang="es-CO" dirty="0" smtClean="0">
                <a:latin typeface="Arial" panose="020B0604020202020204" pitchFamily="34" charset="0"/>
                <a:cs typeface="Arial" panose="020B0604020202020204" pitchFamily="34" charset="0"/>
              </a:rPr>
              <a:t>???</a:t>
            </a:r>
          </a:p>
          <a:p>
            <a:pPr algn="just"/>
            <a:endParaRPr lang="es-CO" dirty="0">
              <a:latin typeface="Arial" panose="020B0604020202020204" pitchFamily="34" charset="0"/>
              <a:cs typeface="Arial" panose="020B0604020202020204" pitchFamily="34" charset="0"/>
            </a:endParaRPr>
          </a:p>
          <a:p>
            <a:pPr algn="just"/>
            <a:r>
              <a:rPr lang="es-CO" dirty="0" smtClean="0"/>
              <a:t>Alta </a:t>
            </a:r>
            <a:r>
              <a:rPr lang="es-CO" dirty="0"/>
              <a:t>incidencia de eventos adversos en las diferentes instituciones del sector salud en nuestro país, lo que hace que el tema de la </a:t>
            </a:r>
            <a:r>
              <a:rPr lang="es-CO" b="1" u="sng" dirty="0"/>
              <a:t>seguridad del paciente al momento de visitar o necesitar brindar servicios de salud sea una prioridad </a:t>
            </a:r>
            <a:r>
              <a:rPr lang="es-CO" dirty="0"/>
              <a:t>ya que se puede ver influenciado por estos eventos que ocurren en los pacientes y su </a:t>
            </a:r>
            <a:r>
              <a:rPr lang="es-CO" dirty="0" smtClean="0"/>
              <a:t>familia.</a:t>
            </a:r>
          </a:p>
          <a:p>
            <a:pPr algn="just"/>
            <a:endParaRPr lang="es-CO" dirty="0">
              <a:latin typeface="Arial" panose="020B0604020202020204" pitchFamily="34" charset="0"/>
              <a:cs typeface="Arial" panose="020B0604020202020204" pitchFamily="34" charset="0"/>
            </a:endParaRPr>
          </a:p>
          <a:p>
            <a:pPr algn="just"/>
            <a:r>
              <a:rPr lang="es-CO" dirty="0"/>
              <a:t>La piedra angular de la disciplina de seguridad del paciente es la mejora continua basada en </a:t>
            </a:r>
            <a:r>
              <a:rPr lang="es-CO" b="1" u="sng" dirty="0"/>
              <a:t>aprender de los errores y eventos adversos </a:t>
            </a:r>
            <a:r>
              <a:rPr lang="es-CO" dirty="0"/>
              <a:t>(OMS, 2019). </a:t>
            </a:r>
            <a:r>
              <a:rPr lang="es-CO" dirty="0" smtClean="0"/>
              <a:t>Se </a:t>
            </a:r>
            <a:r>
              <a:rPr lang="es-CO" dirty="0"/>
              <a:t>considera crítico un análisis de impacto PAMEC centrado en la seguridad del paciente, dada la dirección de desarrollar programas e iniciativas de seguridad del </a:t>
            </a:r>
            <a:r>
              <a:rPr lang="es-CO" dirty="0" smtClean="0"/>
              <a:t>paciente, tiene </a:t>
            </a:r>
            <a:r>
              <a:rPr lang="es-CO" dirty="0"/>
              <a:t>como objetivo hacer recomendaciones para mejorar. Asimismo, fomenta, promueve y gestiona la implementación de </a:t>
            </a:r>
            <a:r>
              <a:rPr lang="es-CO" b="1" u="sng" dirty="0"/>
              <a:t>prácticas de seguridad </a:t>
            </a:r>
            <a:r>
              <a:rPr lang="es-CO" dirty="0"/>
              <a:t>y salud a través del análisis metodológico con el </a:t>
            </a:r>
            <a:r>
              <a:rPr lang="es-CO" b="1" u="sng" dirty="0"/>
              <a:t>fin de mejorar la gestión </a:t>
            </a:r>
            <a:r>
              <a:rPr lang="es-CO" dirty="0"/>
              <a:t>de calidad de </a:t>
            </a:r>
            <a:r>
              <a:rPr lang="es-CO" dirty="0" smtClean="0"/>
              <a:t>la institución.</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552365"/>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smtClean="0">
                <a:solidFill>
                  <a:schemeClr val="accent1"/>
                </a:solidFill>
              </a:rPr>
              <a:t>PAMEC</a:t>
            </a:r>
            <a:endParaRPr lang="es-ES" sz="40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5" name="Rectángulo 4"/>
          <p:cNvSpPr/>
          <p:nvPr/>
        </p:nvSpPr>
        <p:spPr>
          <a:xfrm>
            <a:off x="363681" y="1589809"/>
            <a:ext cx="7242463" cy="3326552"/>
          </a:xfrm>
          <a:prstGeom prst="rect">
            <a:avLst/>
          </a:prstGeom>
        </p:spPr>
        <p:txBody>
          <a:bodyPr wrap="square">
            <a:spAutoFit/>
          </a:bodyPr>
          <a:lstStyle/>
          <a:p>
            <a:pPr algn="just">
              <a:lnSpc>
                <a:spcPct val="115000"/>
              </a:lnSpc>
              <a:spcAft>
                <a:spcPts val="1000"/>
              </a:spcAft>
            </a:pPr>
            <a:r>
              <a:rPr lang="es-CO" b="1" dirty="0" smtClean="0">
                <a:latin typeface="Arial" panose="020B0604020202020204" pitchFamily="34" charset="0"/>
                <a:ea typeface="Calibri" panose="020F0502020204030204" pitchFamily="34" charset="0"/>
                <a:cs typeface="Times New Roman" panose="02020603050405020304" pitchFamily="18" charset="0"/>
              </a:rPr>
              <a:t>Responsables </a:t>
            </a:r>
            <a:r>
              <a:rPr lang="es-CO" b="1" dirty="0">
                <a:latin typeface="Arial" panose="020B0604020202020204" pitchFamily="34" charset="0"/>
                <a:ea typeface="Calibri" panose="020F0502020204030204" pitchFamily="34" charset="0"/>
                <a:cs typeface="Times New Roman" panose="02020603050405020304" pitchFamily="18" charset="0"/>
              </a:rPr>
              <a:t>del Desarrollo del PAMEC.</a:t>
            </a:r>
            <a:r>
              <a:rPr lang="es-CO" b="1" dirty="0">
                <a:solidFill>
                  <a:srgbClr val="333333"/>
                </a:solidFill>
                <a:latin typeface="Arial" panose="020B0604020202020204" pitchFamily="34" charset="0"/>
                <a:ea typeface="Calibri" panose="020F0502020204030204" pitchFamily="34" charset="0"/>
                <a:cs typeface="Times New Roman" panose="02020603050405020304" pitchFamily="18" charset="0"/>
              </a:rPr>
              <a:t>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s-CO" dirty="0" smtClean="0">
                <a:latin typeface="Arial" panose="020B0604020202020204" pitchFamily="34" charset="0"/>
                <a:ea typeface="Calibri" panose="020F0502020204030204" pitchFamily="34" charset="0"/>
                <a:cs typeface="Times New Roman" panose="02020603050405020304" pitchFamily="18" charset="0"/>
              </a:rPr>
              <a:t>La </a:t>
            </a:r>
            <a:r>
              <a:rPr lang="es-CO" dirty="0">
                <a:latin typeface="Arial" panose="020B0604020202020204" pitchFamily="34" charset="0"/>
                <a:ea typeface="Calibri" panose="020F0502020204030204" pitchFamily="34" charset="0"/>
                <a:cs typeface="Times New Roman" panose="02020603050405020304" pitchFamily="18" charset="0"/>
              </a:rPr>
              <a:t>gestión del desarrollo del PAMEC, en Clínica Las Lajas SAS, se encuentra a cargo del grupo conformado por alta </a:t>
            </a:r>
            <a:r>
              <a:rPr lang="es-CO" dirty="0" smtClean="0">
                <a:latin typeface="Arial" panose="020B0604020202020204" pitchFamily="34" charset="0"/>
                <a:ea typeface="Calibri" panose="020F0502020204030204" pitchFamily="34" charset="0"/>
                <a:cs typeface="Times New Roman" panose="02020603050405020304" pitchFamily="18" charset="0"/>
              </a:rPr>
              <a:t>dirección y los líderes </a:t>
            </a:r>
            <a:r>
              <a:rPr lang="es-CO" dirty="0">
                <a:latin typeface="Arial" panose="020B0604020202020204" pitchFamily="34" charset="0"/>
                <a:ea typeface="Calibri" panose="020F0502020204030204" pitchFamily="34" charset="0"/>
                <a:cs typeface="Times New Roman" panose="02020603050405020304" pitchFamily="18" charset="0"/>
              </a:rPr>
              <a:t>de </a:t>
            </a:r>
            <a:r>
              <a:rPr lang="es-CO" dirty="0" smtClean="0">
                <a:latin typeface="Arial" panose="020B0604020202020204" pitchFamily="34" charset="0"/>
                <a:ea typeface="Calibri" panose="020F0502020204030204" pitchFamily="34" charset="0"/>
                <a:cs typeface="Times New Roman" panose="02020603050405020304" pitchFamily="18" charset="0"/>
              </a:rPr>
              <a:t>procesos.</a:t>
            </a:r>
          </a:p>
          <a:p>
            <a:r>
              <a:rPr lang="es-CO" b="1" dirty="0" smtClean="0"/>
              <a:t>Duración </a:t>
            </a:r>
            <a:r>
              <a:rPr lang="es-CO" b="1" dirty="0"/>
              <a:t>de la implementación del PAMEC: </a:t>
            </a:r>
            <a:endParaRPr lang="es-CO" dirty="0"/>
          </a:p>
          <a:p>
            <a:r>
              <a:rPr lang="es-CO" dirty="0"/>
              <a:t>El periodo de implementación y evaluación del PAMEC será en la vigencia de un año (</a:t>
            </a:r>
            <a:r>
              <a:rPr lang="es-CO" dirty="0" smtClean="0"/>
              <a:t>2023), </a:t>
            </a:r>
            <a:r>
              <a:rPr lang="es-CO" dirty="0"/>
              <a:t>desde enero a diciembre siguiendo los lineamientos de la Superintendencia Nacional de Salud</a:t>
            </a:r>
          </a:p>
          <a:p>
            <a:pPr algn="just"/>
            <a:endParaRPr lang="es-CO" dirty="0">
              <a:latin typeface="Arial" panose="020B0604020202020204" pitchFamily="34" charset="0"/>
              <a:cs typeface="Arial" panose="020B0604020202020204" pitchFamily="34" charset="0"/>
            </a:endParaRPr>
          </a:p>
          <a:p>
            <a:pPr algn="just">
              <a:lnSpc>
                <a:spcPct val="115000"/>
              </a:lnSpc>
              <a:spcAft>
                <a:spcPts val="1000"/>
              </a:spcAft>
            </a:pPr>
            <a:endParaRPr lang="es-CO"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0411218"/>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07206" y="1139428"/>
            <a:ext cx="8129588" cy="4579144"/>
          </a:xfrm>
          <a:prstGeom prst="rect">
            <a:avLst/>
          </a:prstGeom>
        </p:spPr>
      </p:pic>
    </p:spTree>
    <p:extLst>
      <p:ext uri="{BB962C8B-B14F-4D97-AF65-F5344CB8AC3E}">
        <p14:creationId xmlns:p14="http://schemas.microsoft.com/office/powerpoint/2010/main" val="20491304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10492" y="1049483"/>
            <a:ext cx="7206204" cy="4748644"/>
          </a:xfrm>
          <a:prstGeom prst="rect">
            <a:avLst/>
          </a:prstGeom>
        </p:spPr>
      </p:pic>
    </p:spTree>
    <p:extLst>
      <p:ext uri="{BB962C8B-B14F-4D97-AF65-F5344CB8AC3E}">
        <p14:creationId xmlns:p14="http://schemas.microsoft.com/office/powerpoint/2010/main" val="16296066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13065" y="779319"/>
            <a:ext cx="7762008" cy="4873336"/>
          </a:xfrm>
          <a:prstGeom prst="rect">
            <a:avLst/>
          </a:prstGeom>
        </p:spPr>
      </p:pic>
    </p:spTree>
    <p:extLst>
      <p:ext uri="{BB962C8B-B14F-4D97-AF65-F5344CB8AC3E}">
        <p14:creationId xmlns:p14="http://schemas.microsoft.com/office/powerpoint/2010/main" val="11301443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8182" t="18333" r="7614" b="6212"/>
          <a:stretch/>
        </p:blipFill>
        <p:spPr>
          <a:xfrm>
            <a:off x="109105" y="623455"/>
            <a:ext cx="8338704" cy="5057776"/>
          </a:xfrm>
          <a:prstGeom prst="rect">
            <a:avLst/>
          </a:prstGeom>
        </p:spPr>
      </p:pic>
    </p:spTree>
    <p:extLst>
      <p:ext uri="{BB962C8B-B14F-4D97-AF65-F5344CB8AC3E}">
        <p14:creationId xmlns:p14="http://schemas.microsoft.com/office/powerpoint/2010/main" val="3174271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b="1" dirty="0">
                <a:solidFill>
                  <a:schemeClr val="accent1"/>
                </a:solidFill>
              </a:rPr>
              <a:t>SISTEMA OBLIGATORIO DE GRANTIA DE CALIDAD (SOGC) </a:t>
            </a:r>
            <a:endParaRPr lang="es-ES" sz="3600" b="1" dirty="0" smtClean="0">
              <a:solidFill>
                <a:schemeClr val="accent1"/>
              </a:solidFill>
            </a:endParaRPr>
          </a:p>
          <a:p>
            <a:pPr algn="ctr"/>
            <a:r>
              <a:rPr lang="es-ES" sz="3600" b="1" dirty="0" smtClean="0">
                <a:solidFill>
                  <a:schemeClr val="accent1"/>
                </a:solidFill>
              </a:rPr>
              <a:t>PAMEC</a:t>
            </a:r>
            <a:endParaRPr lang="es-ES" sz="36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5632311"/>
          </a:xfrm>
          <a:prstGeom prst="rect">
            <a:avLst/>
          </a:prstGeom>
        </p:spPr>
        <p:txBody>
          <a:bodyPr wrap="square">
            <a:spAutoFit/>
          </a:bodyPr>
          <a:lstStyle/>
          <a:p>
            <a:pPr algn="ctr"/>
            <a:r>
              <a:rPr lang="es-CO" b="1" dirty="0" smtClean="0">
                <a:latin typeface="Arial" panose="020B0604020202020204" pitchFamily="34" charset="0"/>
                <a:cs typeface="Arial" panose="020B0604020202020204" pitchFamily="34" charset="0"/>
              </a:rPr>
              <a:t>RUTA CRITICA</a:t>
            </a:r>
          </a:p>
          <a:p>
            <a:pPr algn="just"/>
            <a:endParaRPr lang="es-CO" dirty="0">
              <a:latin typeface="Arial" panose="020B0604020202020204" pitchFamily="34" charset="0"/>
              <a:cs typeface="Arial" panose="020B0604020202020204" pitchFamily="34" charset="0"/>
            </a:endParaRPr>
          </a:p>
          <a:p>
            <a:pPr marL="342900" indent="-342900" algn="just">
              <a:buAutoNum type="arabicPeriod"/>
            </a:pPr>
            <a:r>
              <a:rPr lang="es-CO" b="1" dirty="0" smtClean="0">
                <a:latin typeface="Arial" panose="020B0604020202020204" pitchFamily="34" charset="0"/>
                <a:cs typeface="Arial" panose="020B0604020202020204" pitchFamily="34" charset="0"/>
              </a:rPr>
              <a:t>AUTOEVALUACION</a:t>
            </a:r>
          </a:p>
          <a:p>
            <a:pPr algn="just"/>
            <a:endParaRPr lang="es-CO" dirty="0">
              <a:latin typeface="Arial" panose="020B0604020202020204" pitchFamily="34" charset="0"/>
              <a:cs typeface="Arial" panose="020B0604020202020204" pitchFamily="34" charset="0"/>
            </a:endParaRPr>
          </a:p>
          <a:p>
            <a:pPr algn="just"/>
            <a:r>
              <a:rPr lang="es-CO" dirty="0" smtClean="0">
                <a:latin typeface="Arial" panose="020B0604020202020204" pitchFamily="34" charset="0"/>
                <a:cs typeface="Arial" panose="020B0604020202020204" pitchFamily="34" charset="0"/>
              </a:rPr>
              <a:t>Se realiza autoevaluación cualitativa en términos de enfoque, implementación y resultados de  todos los paquetes instruccionales:</a:t>
            </a:r>
          </a:p>
          <a:p>
            <a:pPr algn="just"/>
            <a:endParaRPr lang="es-CO" dirty="0" smtClean="0">
              <a:latin typeface="Arial" panose="020B0604020202020204" pitchFamily="34" charset="0"/>
              <a:cs typeface="Arial" panose="020B0604020202020204" pitchFamily="34" charset="0"/>
            </a:endParaRPr>
          </a:p>
          <a:p>
            <a:pPr algn="just"/>
            <a:r>
              <a:rPr lang="es-CO" dirty="0" smtClean="0"/>
              <a:t>1. Seguridad </a:t>
            </a:r>
            <a:r>
              <a:rPr lang="es-CO" dirty="0"/>
              <a:t>en la Utilización de medicamentos</a:t>
            </a:r>
            <a:endParaRPr lang="es-CO" dirty="0" smtClean="0">
              <a:latin typeface="Arial" panose="020B0604020202020204" pitchFamily="34" charset="0"/>
              <a:cs typeface="Arial" panose="020B0604020202020204" pitchFamily="34" charset="0"/>
            </a:endParaRPr>
          </a:p>
          <a:p>
            <a:pPr algn="just"/>
            <a:r>
              <a:rPr lang="es-CO" dirty="0" smtClean="0"/>
              <a:t>2. Identificación </a:t>
            </a:r>
            <a:r>
              <a:rPr lang="es-CO" dirty="0"/>
              <a:t>de </a:t>
            </a:r>
            <a:r>
              <a:rPr lang="es-CO" dirty="0" smtClean="0"/>
              <a:t>pacientes</a:t>
            </a:r>
          </a:p>
          <a:p>
            <a:pPr algn="just"/>
            <a:r>
              <a:rPr lang="es-CO" dirty="0" smtClean="0"/>
              <a:t>3. Seguridad </a:t>
            </a:r>
            <a:r>
              <a:rPr lang="es-CO" dirty="0"/>
              <a:t>den los procedimientos </a:t>
            </a:r>
            <a:r>
              <a:rPr lang="es-CO" dirty="0" smtClean="0"/>
              <a:t>quirúrgicos</a:t>
            </a:r>
          </a:p>
          <a:p>
            <a:pPr algn="just"/>
            <a:r>
              <a:rPr lang="es-CO" dirty="0" smtClean="0"/>
              <a:t>4. Reducción </a:t>
            </a:r>
            <a:r>
              <a:rPr lang="es-CO" dirty="0"/>
              <a:t>de las frecuencias de </a:t>
            </a:r>
            <a:r>
              <a:rPr lang="es-CO" dirty="0" smtClean="0"/>
              <a:t>caídas</a:t>
            </a:r>
          </a:p>
          <a:p>
            <a:pPr algn="just"/>
            <a:r>
              <a:rPr lang="es-CO" dirty="0" smtClean="0"/>
              <a:t>5. Prevención </a:t>
            </a:r>
            <a:r>
              <a:rPr lang="es-CO" dirty="0"/>
              <a:t>de Ulceras por </a:t>
            </a:r>
            <a:r>
              <a:rPr lang="es-CO" dirty="0" smtClean="0"/>
              <a:t>presión</a:t>
            </a:r>
          </a:p>
          <a:p>
            <a:pPr algn="just"/>
            <a:r>
              <a:rPr lang="es-CO" dirty="0" smtClean="0"/>
              <a:t>6. Atención </a:t>
            </a:r>
            <a:r>
              <a:rPr lang="es-CO" dirty="0"/>
              <a:t>Segura del Binomio </a:t>
            </a:r>
            <a:r>
              <a:rPr lang="es-CO" dirty="0" smtClean="0"/>
              <a:t>Madre-hijo</a:t>
            </a:r>
          </a:p>
          <a:p>
            <a:r>
              <a:rPr lang="es-CO" dirty="0" smtClean="0"/>
              <a:t>7.Reducir </a:t>
            </a:r>
            <a:r>
              <a:rPr lang="es-CO" dirty="0"/>
              <a:t>el riesgo de la atención del paciente critico </a:t>
            </a:r>
          </a:p>
          <a:p>
            <a:r>
              <a:rPr lang="es-CO" dirty="0"/>
              <a:t>8</a:t>
            </a:r>
            <a:r>
              <a:rPr lang="es-CO" dirty="0" smtClean="0"/>
              <a:t>. </a:t>
            </a:r>
            <a:r>
              <a:rPr lang="es-CO" dirty="0"/>
              <a:t>Seguridad en unidad de cuidados intensivos </a:t>
            </a:r>
            <a:endParaRPr lang="es-CO" dirty="0">
              <a:latin typeface="Arial" panose="020B0604020202020204" pitchFamily="34" charset="0"/>
              <a:cs typeface="Arial" panose="020B0604020202020204" pitchFamily="34" charset="0"/>
            </a:endParaRPr>
          </a:p>
          <a:p>
            <a:pPr algn="just"/>
            <a:endParaRPr lang="es-CO" dirty="0" smtClean="0">
              <a:latin typeface="Arial" panose="020B0604020202020204" pitchFamily="34" charset="0"/>
              <a:cs typeface="Arial" panose="020B0604020202020204" pitchFamily="34" charset="0"/>
            </a:endParaRPr>
          </a:p>
          <a:p>
            <a:pPr algn="just"/>
            <a:endParaRPr lang="es-CO" dirty="0" smtClean="0">
              <a:latin typeface="Arial" panose="020B0604020202020204" pitchFamily="34" charset="0"/>
              <a:cs typeface="Arial" panose="020B0604020202020204" pitchFamily="34" charset="0"/>
            </a:endParaRPr>
          </a:p>
          <a:p>
            <a:pPr algn="just"/>
            <a:endParaRPr lang="es-CO" dirty="0">
              <a:latin typeface="Arial" panose="020B0604020202020204" pitchFamily="34" charset="0"/>
              <a:cs typeface="Arial" panose="020B0604020202020204" pitchFamily="34" charset="0"/>
            </a:endParaRPr>
          </a:p>
          <a:p>
            <a:pPr algn="just"/>
            <a:endParaRPr lang="es-CO" dirty="0" smtClean="0">
              <a:latin typeface="Arial" panose="020B0604020202020204" pitchFamily="34" charset="0"/>
              <a:cs typeface="Arial" panose="020B0604020202020204" pitchFamily="34" charset="0"/>
            </a:endParaRPr>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7923162"/>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b="1" dirty="0">
                <a:solidFill>
                  <a:schemeClr val="accent1"/>
                </a:solidFill>
              </a:rPr>
              <a:t>SISTEMA OBLIGATORIO DE GRANTIA DE CALIDAD (SOGC) </a:t>
            </a:r>
            <a:endParaRPr lang="es-ES" sz="3600" b="1" dirty="0" smtClean="0">
              <a:solidFill>
                <a:schemeClr val="accent1"/>
              </a:solidFill>
            </a:endParaRPr>
          </a:p>
          <a:p>
            <a:pPr algn="ctr"/>
            <a:r>
              <a:rPr lang="es-ES" sz="3600" b="1" dirty="0" smtClean="0">
                <a:solidFill>
                  <a:schemeClr val="accent1"/>
                </a:solidFill>
              </a:rPr>
              <a:t>PAMEC</a:t>
            </a:r>
            <a:endParaRPr lang="es-ES" sz="36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3693319"/>
          </a:xfrm>
          <a:prstGeom prst="rect">
            <a:avLst/>
          </a:prstGeom>
        </p:spPr>
        <p:txBody>
          <a:bodyPr wrap="square">
            <a:spAutoFit/>
          </a:bodyPr>
          <a:lstStyle/>
          <a:p>
            <a:pPr algn="ctr"/>
            <a:r>
              <a:rPr lang="es-CO" b="1" dirty="0" smtClean="0">
                <a:latin typeface="Arial" panose="020B0604020202020204" pitchFamily="34" charset="0"/>
                <a:cs typeface="Arial" panose="020B0604020202020204" pitchFamily="34" charset="0"/>
              </a:rPr>
              <a:t>RUTA CRITICA</a:t>
            </a:r>
          </a:p>
          <a:p>
            <a:pPr algn="just"/>
            <a:endParaRPr lang="es-CO" dirty="0">
              <a:latin typeface="Arial" panose="020B0604020202020204" pitchFamily="34" charset="0"/>
              <a:cs typeface="Arial" panose="020B0604020202020204" pitchFamily="34" charset="0"/>
            </a:endParaRPr>
          </a:p>
          <a:p>
            <a:pPr marL="342900" indent="-342900" algn="just">
              <a:buAutoNum type="arabicPeriod"/>
            </a:pPr>
            <a:r>
              <a:rPr lang="es-CO" b="1" dirty="0" smtClean="0">
                <a:latin typeface="Arial" panose="020B0604020202020204" pitchFamily="34" charset="0"/>
                <a:cs typeface="Arial" panose="020B0604020202020204" pitchFamily="34" charset="0"/>
              </a:rPr>
              <a:t>AUTOEVALUACION</a:t>
            </a:r>
          </a:p>
          <a:p>
            <a:pPr algn="just"/>
            <a:endParaRPr lang="es-CO" dirty="0">
              <a:latin typeface="Arial" panose="020B0604020202020204" pitchFamily="34" charset="0"/>
              <a:cs typeface="Arial" panose="020B0604020202020204" pitchFamily="34" charset="0"/>
            </a:endParaRPr>
          </a:p>
          <a:p>
            <a:pPr algn="just"/>
            <a:r>
              <a:rPr lang="es-CO" dirty="0" smtClean="0"/>
              <a:t>9. Seguridad </a:t>
            </a:r>
            <a:r>
              <a:rPr lang="es-CO" dirty="0"/>
              <a:t>en la Transfusión Sanguínea</a:t>
            </a:r>
          </a:p>
          <a:p>
            <a:pPr algn="just"/>
            <a:r>
              <a:rPr lang="es-CO" dirty="0" smtClean="0"/>
              <a:t>10. Detección</a:t>
            </a:r>
            <a:r>
              <a:rPr lang="es-CO" dirty="0"/>
              <a:t>, prevención y reducción IAAS</a:t>
            </a:r>
          </a:p>
          <a:p>
            <a:r>
              <a:rPr lang="es-CO" dirty="0" smtClean="0"/>
              <a:t>11. </a:t>
            </a:r>
            <a:r>
              <a:rPr lang="es-CO" dirty="0"/>
              <a:t>Ilustrar al paciente acerca del autocuidado de su seguridad.</a:t>
            </a:r>
          </a:p>
          <a:p>
            <a:r>
              <a:rPr lang="es-CO" dirty="0" smtClean="0"/>
              <a:t>12</a:t>
            </a:r>
            <a:r>
              <a:rPr lang="es-CO" dirty="0"/>
              <a:t>. </a:t>
            </a:r>
            <a:r>
              <a:rPr lang="es-CO" dirty="0" smtClean="0"/>
              <a:t>Gestionar </a:t>
            </a:r>
            <a:r>
              <a:rPr lang="es-CO" dirty="0"/>
              <a:t>y desarrollar una adecuada comunicación entre las personas que atienden y cuidan a los pacientes </a:t>
            </a:r>
            <a:endParaRPr lang="es-CO" dirty="0" smtClean="0"/>
          </a:p>
          <a:p>
            <a:r>
              <a:rPr lang="es-CO" dirty="0" smtClean="0"/>
              <a:t>13. </a:t>
            </a:r>
            <a:r>
              <a:rPr lang="es-CO" dirty="0" smtClean="0"/>
              <a:t>Garantizar </a:t>
            </a:r>
            <a:r>
              <a:rPr lang="es-CO" dirty="0"/>
              <a:t>la funcionalidad de los procedimientos de  consentimiento informado </a:t>
            </a:r>
            <a:endParaRPr lang="es-CO" dirty="0" smtClean="0">
              <a:latin typeface="Arial" panose="020B0604020202020204" pitchFamily="34" charset="0"/>
              <a:cs typeface="Arial" panose="020B0604020202020204" pitchFamily="34" charset="0"/>
            </a:endParaRPr>
          </a:p>
          <a:p>
            <a:pPr algn="just"/>
            <a:r>
              <a:rPr lang="es-CO" dirty="0" smtClean="0"/>
              <a:t>14.Garantizar </a:t>
            </a:r>
            <a:r>
              <a:rPr lang="es-CO" dirty="0"/>
              <a:t>la correcta identificación del paciente y las muestras de laboratorio</a:t>
            </a:r>
            <a:endParaRPr lang="es-CO" dirty="0">
              <a:latin typeface="Arial" panose="020B0604020202020204" pitchFamily="34" charset="0"/>
              <a:cs typeface="Arial" panose="020B0604020202020204" pitchFamily="34" charset="0"/>
            </a:endParaRPr>
          </a:p>
          <a:p>
            <a:pPr algn="just"/>
            <a:r>
              <a:rPr lang="es-CO" dirty="0" smtClean="0"/>
              <a:t>15. Prevenir </a:t>
            </a:r>
            <a:r>
              <a:rPr lang="es-CO" dirty="0"/>
              <a:t>el cansancio del personal </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4403771"/>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b="1" dirty="0">
                <a:solidFill>
                  <a:schemeClr val="accent1"/>
                </a:solidFill>
              </a:rPr>
              <a:t>SISTEMA OBLIGATORIO DE GRANTIA DE CALIDAD (SOGC) </a:t>
            </a:r>
            <a:endParaRPr lang="es-ES" sz="3600" b="1" dirty="0" smtClean="0">
              <a:solidFill>
                <a:schemeClr val="accent1"/>
              </a:solidFill>
            </a:endParaRPr>
          </a:p>
          <a:p>
            <a:pPr algn="ctr"/>
            <a:r>
              <a:rPr lang="es-ES" sz="3600" b="1" dirty="0" smtClean="0">
                <a:solidFill>
                  <a:schemeClr val="accent1"/>
                </a:solidFill>
              </a:rPr>
              <a:t>PAMEC</a:t>
            </a:r>
            <a:endParaRPr lang="es-ES" sz="36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2585323"/>
          </a:xfrm>
          <a:prstGeom prst="rect">
            <a:avLst/>
          </a:prstGeom>
        </p:spPr>
        <p:txBody>
          <a:bodyPr wrap="square">
            <a:spAutoFit/>
          </a:bodyPr>
          <a:lstStyle/>
          <a:p>
            <a:r>
              <a:rPr lang="es-CO" b="1" dirty="0" smtClean="0"/>
              <a:t>ETAPA </a:t>
            </a:r>
            <a:r>
              <a:rPr lang="es-CO" b="1" dirty="0"/>
              <a:t>2- SELECCIÓN DE PROCESOS A MEJORAR</a:t>
            </a:r>
            <a:endParaRPr lang="es-CO" dirty="0"/>
          </a:p>
          <a:p>
            <a:pPr algn="just"/>
            <a:r>
              <a:rPr lang="es-CO" dirty="0"/>
              <a:t>La organización correlaciona los </a:t>
            </a:r>
            <a:r>
              <a:rPr lang="es-CO" dirty="0" smtClean="0"/>
              <a:t>paquetes instruccionales </a:t>
            </a:r>
            <a:r>
              <a:rPr lang="es-CO" dirty="0"/>
              <a:t>con los procesos </a:t>
            </a:r>
            <a:r>
              <a:rPr lang="es-CO" dirty="0" smtClean="0"/>
              <a:t>del, </a:t>
            </a:r>
            <a:r>
              <a:rPr lang="es-CO" dirty="0"/>
              <a:t>evidenciando el compromiso de alcanzar niveles superiores de Calidad.</a:t>
            </a:r>
          </a:p>
          <a:p>
            <a:pPr algn="just"/>
            <a:r>
              <a:rPr lang="es-CO" dirty="0"/>
              <a:t>La selección de procesos a mejorar corresponde a la Autoevaluación por cada paquete </a:t>
            </a:r>
            <a:r>
              <a:rPr lang="es-CO" dirty="0" smtClean="0"/>
              <a:t>y </a:t>
            </a:r>
            <a:r>
              <a:rPr lang="es-CO" dirty="0"/>
              <a:t>la identificación de oportunidades de mejoramiento de las diferentes fuentes de información gestionadas dentro de Clínica Las Lajas: Auditorías internas, auditorías externas, comités obligatorios, seguimiento a indicadores y voz del cliente.  </a:t>
            </a:r>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3133205"/>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600" b="1" dirty="0">
                <a:solidFill>
                  <a:schemeClr val="accent1"/>
                </a:solidFill>
              </a:rPr>
              <a:t>SISTEMA OBLIGATORIO DE GRANTIA DE CALIDAD (SOGC) </a:t>
            </a:r>
            <a:endParaRPr lang="es-ES" sz="3600" b="1" dirty="0" smtClean="0">
              <a:solidFill>
                <a:schemeClr val="accent1"/>
              </a:solidFill>
            </a:endParaRPr>
          </a:p>
          <a:p>
            <a:pPr algn="ctr"/>
            <a:r>
              <a:rPr lang="es-ES" sz="3600" b="1" dirty="0" smtClean="0">
                <a:solidFill>
                  <a:schemeClr val="accent1"/>
                </a:solidFill>
              </a:rPr>
              <a:t>PAMEC</a:t>
            </a:r>
            <a:endParaRPr lang="es-ES" sz="36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5078313"/>
          </a:xfrm>
          <a:prstGeom prst="rect">
            <a:avLst/>
          </a:prstGeom>
        </p:spPr>
        <p:txBody>
          <a:bodyPr wrap="square">
            <a:spAutoFit/>
          </a:bodyPr>
          <a:lstStyle/>
          <a:p>
            <a:r>
              <a:rPr lang="es-CO" b="1" dirty="0"/>
              <a:t>ETAPA 3- PRIORIZACION DE PROCESOS</a:t>
            </a:r>
          </a:p>
          <a:p>
            <a:r>
              <a:rPr lang="es-CO" dirty="0"/>
              <a:t>Clínica Las Lajas concentra sus esfuerzos  y prioriza para el mejoramiento  aquello que más está impactando la satisfacción del usuario, la satisfacción del cliente interno y a la organización, por lo que se procedió a desarrollar el ejercicio de priorización sobre todos los estándares de Acreditación</a:t>
            </a:r>
          </a:p>
          <a:p>
            <a:pPr algn="just"/>
            <a:endParaRPr lang="es-CO" dirty="0" smtClean="0">
              <a:latin typeface="Arial" panose="020B0604020202020204" pitchFamily="34" charset="0"/>
              <a:cs typeface="Arial" panose="020B0604020202020204" pitchFamily="34" charset="0"/>
            </a:endParaRPr>
          </a:p>
          <a:p>
            <a:pPr algn="just"/>
            <a:r>
              <a:rPr lang="es-CO" b="1" dirty="0" smtClean="0">
                <a:latin typeface="Arial" panose="020B0604020202020204" pitchFamily="34" charset="0"/>
                <a:cs typeface="Arial" panose="020B0604020202020204" pitchFamily="34" charset="0"/>
              </a:rPr>
              <a:t>QUE PRACTICAS SEGURAS SE PRIORIZARON PARA EL MEJORAMIENTO EN EL AÑO 2023???</a:t>
            </a:r>
          </a:p>
          <a:p>
            <a:pPr algn="just"/>
            <a:endParaRPr lang="es-CO" dirty="0">
              <a:latin typeface="Arial" panose="020B0604020202020204" pitchFamily="34" charset="0"/>
              <a:cs typeface="Arial" panose="020B0604020202020204" pitchFamily="34" charset="0"/>
            </a:endParaRPr>
          </a:p>
          <a:p>
            <a:pPr algn="just"/>
            <a:r>
              <a:rPr lang="es-CO" dirty="0" smtClean="0">
                <a:latin typeface="Arial" panose="020B0604020202020204" pitchFamily="34" charset="0"/>
                <a:cs typeface="Arial" panose="020B0604020202020204" pitchFamily="34" charset="0"/>
              </a:rPr>
              <a:t>Teniendo en cuenta la autoevaluación de practicas seguras, las auditorias internas y los indicadores, la institución priorizo las siguientes Practicas  seguras para trabajar el mejoramiento durante el año 2023:</a:t>
            </a:r>
          </a:p>
          <a:p>
            <a:pPr algn="just"/>
            <a:endParaRPr lang="es-CO" dirty="0">
              <a:latin typeface="Arial" panose="020B0604020202020204" pitchFamily="34" charset="0"/>
              <a:cs typeface="Arial" panose="020B0604020202020204" pitchFamily="34" charset="0"/>
            </a:endParaRPr>
          </a:p>
          <a:p>
            <a:pPr algn="just"/>
            <a:endParaRPr lang="es-CO" dirty="0" smtClean="0">
              <a:latin typeface="Arial" panose="020B0604020202020204" pitchFamily="34" charset="0"/>
              <a:cs typeface="Arial" panose="020B0604020202020204" pitchFamily="34" charset="0"/>
            </a:endParaRPr>
          </a:p>
          <a:p>
            <a:pPr algn="just"/>
            <a:endParaRPr lang="es-CO" dirty="0" smtClean="0">
              <a:latin typeface="Arial" panose="020B0604020202020204" pitchFamily="34" charset="0"/>
              <a:cs typeface="Arial" panose="020B0604020202020204" pitchFamily="34" charset="0"/>
            </a:endParaRPr>
          </a:p>
          <a:p>
            <a:pPr algn="just"/>
            <a:endParaRPr lang="es-CO" dirty="0">
              <a:latin typeface="Arial" panose="020B0604020202020204" pitchFamily="34" charset="0"/>
              <a:cs typeface="Arial" panose="020B0604020202020204" pitchFamily="34" charset="0"/>
            </a:endParaRPr>
          </a:p>
          <a:p>
            <a:pPr algn="just"/>
            <a:endParaRPr lang="es-CO" dirty="0" smtClean="0">
              <a:latin typeface="Arial" panose="020B0604020202020204" pitchFamily="34" charset="0"/>
              <a:cs typeface="Arial" panose="020B0604020202020204" pitchFamily="34" charset="0"/>
            </a:endParaRPr>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112794"/>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0" eaLnBrk="0" fontAlgn="base" hangingPunct="0">
              <a:lnSpc>
                <a:spcPct val="100000"/>
              </a:lnSpc>
              <a:spcAft>
                <a:spcPct val="0"/>
              </a:spcAft>
              <a:tabLst>
                <a:tab pos="654050" algn="l"/>
              </a:tabLst>
            </a:pPr>
            <a:r>
              <a:rPr lang="es-CO" altLang="es-CO" sz="1800" b="1" dirty="0">
                <a:latin typeface="Arial" panose="020B0604020202020204" pitchFamily="34" charset="0"/>
                <a:ea typeface="Calibri" panose="020F0502020204030204" pitchFamily="34" charset="0"/>
                <a:cs typeface="Arial" panose="020B0604020202020204" pitchFamily="34" charset="0"/>
              </a:rPr>
              <a:t>PRACTICAS SEGURAS PRIORIZADAS- PAQUETES INSTRUCCIONALES </a:t>
            </a:r>
            <a:r>
              <a:rPr lang="es-CO" altLang="es-CO" sz="1800" b="1" dirty="0" smtClean="0">
                <a:latin typeface="Arial" panose="020B0604020202020204" pitchFamily="34" charset="0"/>
                <a:ea typeface="Calibri" panose="020F0502020204030204" pitchFamily="34" charset="0"/>
                <a:cs typeface="Arial" panose="020B0604020202020204" pitchFamily="34" charset="0"/>
              </a:rPr>
              <a:t>2023</a:t>
            </a:r>
            <a:endParaRPr lang="es-CO" altLang="es-CO" sz="18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122875987"/>
              </p:ext>
            </p:extLst>
          </p:nvPr>
        </p:nvGraphicFramePr>
        <p:xfrm>
          <a:off x="1911667" y="1865027"/>
          <a:ext cx="5320665" cy="4008120"/>
        </p:xfrm>
        <a:graphic>
          <a:graphicData uri="http://schemas.openxmlformats.org/drawingml/2006/table">
            <a:tbl>
              <a:tblPr firstRow="1" firstCol="1" bandRow="1">
                <a:tableStyleId>{5C22544A-7EE6-4342-B048-85BDC9FD1C3A}</a:tableStyleId>
              </a:tblPr>
              <a:tblGrid>
                <a:gridCol w="2763520"/>
                <a:gridCol w="2557145"/>
              </a:tblGrid>
              <a:tr h="0">
                <a:tc>
                  <a:txBody>
                    <a:bodyPr/>
                    <a:lstStyle/>
                    <a:p>
                      <a:pPr algn="ctr">
                        <a:lnSpc>
                          <a:spcPct val="115000"/>
                        </a:lnSpc>
                        <a:spcBef>
                          <a:spcPts val="600"/>
                        </a:spcBef>
                        <a:spcAft>
                          <a:spcPts val="600"/>
                        </a:spcAft>
                        <a:tabLst>
                          <a:tab pos="654685" algn="l"/>
                        </a:tabLst>
                      </a:pPr>
                      <a:r>
                        <a:rPr lang="es-ES_tradnl" sz="1100" dirty="0">
                          <a:effectLst/>
                        </a:rPr>
                        <a:t>PROGRAMAS Y/O PAQUETES INSTRUCCIONALES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tabLst>
                          <a:tab pos="654685" algn="l"/>
                        </a:tabLst>
                      </a:pPr>
                      <a:r>
                        <a:rPr lang="es-ES_tradnl" sz="1100">
                          <a:effectLst/>
                        </a:rPr>
                        <a:t>RESPONSABLES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15000"/>
                        </a:lnSpc>
                        <a:spcAft>
                          <a:spcPts val="0"/>
                        </a:spcAft>
                      </a:pPr>
                      <a:r>
                        <a:rPr lang="es-CO" sz="1100" dirty="0" smtClean="0">
                          <a:effectLst/>
                        </a:rPr>
                        <a:t>Ilustrar </a:t>
                      </a:r>
                      <a:r>
                        <a:rPr lang="es-CO" sz="1100" dirty="0">
                          <a:effectLst/>
                        </a:rPr>
                        <a:t>al paciente acerca del autocuidado de su seguridad.</a:t>
                      </a:r>
                    </a:p>
                    <a:p>
                      <a:pPr>
                        <a:lnSpc>
                          <a:spcPct val="115000"/>
                        </a:lnSpc>
                        <a:spcAft>
                          <a:spcPts val="0"/>
                        </a:spcAft>
                      </a:pPr>
                      <a:r>
                        <a:rPr lang="es-CO" sz="1100" dirty="0" smtClean="0">
                          <a:effectLst/>
                        </a:rPr>
                        <a:t>Gestionar </a:t>
                      </a:r>
                      <a:r>
                        <a:rPr lang="es-CO" sz="1100" dirty="0">
                          <a:effectLst/>
                        </a:rPr>
                        <a:t>y desarrollar una adecuada comunicación entre las personas que atienden y cuidan a los pacientes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tabLst>
                          <a:tab pos="654685" algn="l"/>
                        </a:tabLst>
                      </a:pPr>
                      <a:r>
                        <a:rPr lang="es-CO" sz="1100" dirty="0">
                          <a:effectLst/>
                        </a:rPr>
                        <a:t>Líder Atención al usuario- </a:t>
                      </a:r>
                      <a:r>
                        <a:rPr lang="es-CO" sz="1100" dirty="0" smtClean="0">
                          <a:effectLst/>
                        </a:rPr>
                        <a:t>Humanización</a:t>
                      </a:r>
                      <a:endParaRPr lang="es-CO" sz="1100" dirty="0">
                        <a:effectLst/>
                      </a:endParaRPr>
                    </a:p>
                  </a:txBody>
                  <a:tcPr marL="68580" marR="68580" marT="0" marB="0"/>
                </a:tc>
              </a:tr>
              <a:tr h="0">
                <a:tc>
                  <a:txBody>
                    <a:bodyPr/>
                    <a:lstStyle/>
                    <a:p>
                      <a:pPr>
                        <a:lnSpc>
                          <a:spcPct val="115000"/>
                        </a:lnSpc>
                        <a:spcAft>
                          <a:spcPts val="0"/>
                        </a:spcAft>
                      </a:pPr>
                      <a:r>
                        <a:rPr lang="es-CO" sz="1100">
                          <a:effectLst/>
                        </a:rPr>
                        <a:t>Garantizar la funcionalidad de los procedimientos de  consentimiento informado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tabLst>
                          <a:tab pos="654685" algn="l"/>
                        </a:tabLst>
                      </a:pPr>
                      <a:r>
                        <a:rPr lang="es-CO" sz="1100">
                          <a:effectLst/>
                        </a:rPr>
                        <a:t>Subgerencia Científica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15000"/>
                        </a:lnSpc>
                        <a:spcAft>
                          <a:spcPts val="0"/>
                        </a:spcAft>
                      </a:pPr>
                      <a:r>
                        <a:rPr lang="es-CO" sz="1100">
                          <a:effectLst/>
                        </a:rPr>
                        <a:t>Garantizar la correcta identificación del paciente y las muestras de laboratorio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tabLst>
                          <a:tab pos="654685" algn="l"/>
                        </a:tabLst>
                      </a:pPr>
                      <a:r>
                        <a:rPr lang="es-CO" sz="1100">
                          <a:effectLst/>
                        </a:rPr>
                        <a:t>Líder de Laboratorio Clínico</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15000"/>
                        </a:lnSpc>
                        <a:spcAft>
                          <a:spcPts val="0"/>
                        </a:spcAft>
                      </a:pPr>
                      <a:r>
                        <a:rPr lang="es-CO" sz="1100" dirty="0">
                          <a:effectLst/>
                        </a:rPr>
                        <a:t>Prevenir el cansancio del </a:t>
                      </a:r>
                      <a:r>
                        <a:rPr lang="es-CO" sz="1100" dirty="0" smtClean="0">
                          <a:effectLst/>
                        </a:rPr>
                        <a:t> personal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tabLst>
                          <a:tab pos="654685" algn="l"/>
                        </a:tabLst>
                      </a:pPr>
                      <a:r>
                        <a:rPr lang="es-CO" sz="1100">
                          <a:effectLst/>
                        </a:rPr>
                        <a:t>Líder de Recursos Humanos</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just">
                        <a:lnSpc>
                          <a:spcPct val="115000"/>
                        </a:lnSpc>
                        <a:spcAft>
                          <a:spcPts val="0"/>
                        </a:spcAft>
                      </a:pPr>
                      <a:r>
                        <a:rPr lang="es-ES_tradnl" sz="1100" dirty="0">
                          <a:effectLst/>
                        </a:rPr>
                        <a:t>Detectar, prevenir y reducir el riesgo de infecciones asociadas con la atención.</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tabLst>
                          <a:tab pos="654685" algn="l"/>
                        </a:tabLst>
                      </a:pPr>
                      <a:r>
                        <a:rPr lang="es-ES_tradnl" sz="1100" dirty="0">
                          <a:effectLst/>
                        </a:rPr>
                        <a:t>Líder Programa de Infecciones </a:t>
                      </a:r>
                      <a:endParaRPr lang="es-CO" sz="1100" dirty="0">
                        <a:effectLst/>
                      </a:endParaRPr>
                    </a:p>
                    <a:p>
                      <a:pPr>
                        <a:lnSpc>
                          <a:spcPct val="115000"/>
                        </a:lnSpc>
                        <a:spcBef>
                          <a:spcPts val="600"/>
                        </a:spcBef>
                        <a:spcAft>
                          <a:spcPts val="600"/>
                        </a:spcAft>
                        <a:tabLst>
                          <a:tab pos="654685" algn="l"/>
                        </a:tabLst>
                      </a:pP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s-CO" sz="1100" dirty="0" smtClean="0"/>
                        <a:t>Atención Segura del Binomio Madre-hijo</a:t>
                      </a:r>
                    </a:p>
                    <a:p>
                      <a:pPr>
                        <a:lnSpc>
                          <a:spcPct val="115000"/>
                        </a:lnSpc>
                        <a:spcAft>
                          <a:spcPts val="0"/>
                        </a:spcAft>
                      </a:pPr>
                      <a:endParaRPr lang="es-CO"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es-CO"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CO" sz="1100" dirty="0" smtClean="0">
                          <a:effectLst/>
                          <a:latin typeface="Calibri" panose="020F0502020204030204" pitchFamily="34" charset="0"/>
                          <a:ea typeface="Calibri" panose="020F0502020204030204" pitchFamily="34" charset="0"/>
                          <a:cs typeface="Times New Roman" panose="02020603050405020304" pitchFamily="18" charset="0"/>
                        </a:rPr>
                        <a:t>Administración segura de medicamentos: PROA</a:t>
                      </a:r>
                    </a:p>
                  </a:txBody>
                  <a:tcPr marL="68580" marR="68580" marT="0" marB="0"/>
                </a:tc>
                <a:tc>
                  <a:txBody>
                    <a:bodyPr/>
                    <a:lstStyle/>
                    <a:p>
                      <a:pPr>
                        <a:lnSpc>
                          <a:spcPct val="115000"/>
                        </a:lnSpc>
                        <a:spcBef>
                          <a:spcPts val="600"/>
                        </a:spcBef>
                        <a:spcAft>
                          <a:spcPts val="600"/>
                        </a:spcAft>
                        <a:tabLst>
                          <a:tab pos="654685" algn="l"/>
                        </a:tabLst>
                      </a:pPr>
                      <a:r>
                        <a:rPr lang="es-CO" sz="1100" dirty="0" smtClean="0">
                          <a:effectLst/>
                          <a:latin typeface="Calibri" panose="020F0502020204030204" pitchFamily="34" charset="0"/>
                          <a:ea typeface="Calibri" panose="020F0502020204030204" pitchFamily="34" charset="0"/>
                          <a:cs typeface="Times New Roman" panose="02020603050405020304" pitchFamily="18" charset="0"/>
                        </a:rPr>
                        <a:t>Líder sala de partos-salud publica</a:t>
                      </a:r>
                    </a:p>
                    <a:p>
                      <a:pPr>
                        <a:lnSpc>
                          <a:spcPct val="115000"/>
                        </a:lnSpc>
                        <a:spcBef>
                          <a:spcPts val="600"/>
                        </a:spcBef>
                        <a:spcAft>
                          <a:spcPts val="600"/>
                        </a:spcAft>
                        <a:tabLst>
                          <a:tab pos="654685" algn="l"/>
                        </a:tabLst>
                      </a:pPr>
                      <a:endParaRPr lang="es-CO"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spcAft>
                          <a:spcPts val="600"/>
                        </a:spcAft>
                        <a:tabLst>
                          <a:tab pos="654685" algn="l"/>
                        </a:tabLst>
                      </a:pPr>
                      <a:r>
                        <a:rPr lang="es-CO" sz="1100" dirty="0" smtClean="0">
                          <a:effectLst/>
                          <a:latin typeface="Calibri" panose="020F0502020204030204" pitchFamily="34" charset="0"/>
                          <a:ea typeface="Calibri" panose="020F0502020204030204" pitchFamily="34" charset="0"/>
                          <a:cs typeface="Times New Roman" panose="02020603050405020304" pitchFamily="18" charset="0"/>
                        </a:rPr>
                        <a:t>Líder de Farmacia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4311984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smtClean="0">
                <a:solidFill>
                  <a:schemeClr val="accent1"/>
                </a:solidFill>
                <a:latin typeface="Algerian" panose="04020705040A02060702" pitchFamily="82" charset="0"/>
              </a:rPr>
              <a:t> </a:t>
            </a:r>
          </a:p>
          <a:p>
            <a:pPr algn="ctr"/>
            <a:r>
              <a:rPr lang="es-ES" sz="4000" b="1" dirty="0" smtClean="0">
                <a:solidFill>
                  <a:schemeClr val="accent1"/>
                </a:solidFill>
              </a:rPr>
              <a:t>PAMEC</a:t>
            </a:r>
            <a:endParaRPr lang="es-ES" sz="40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3970318"/>
          </a:xfrm>
          <a:prstGeom prst="rect">
            <a:avLst/>
          </a:prstGeom>
        </p:spPr>
        <p:txBody>
          <a:bodyPr wrap="square">
            <a:spAutoFit/>
          </a:bodyPr>
          <a:lstStyle/>
          <a:p>
            <a:r>
              <a:rPr lang="es-CO" b="1" dirty="0" smtClean="0"/>
              <a:t>ETAPA </a:t>
            </a:r>
            <a:r>
              <a:rPr lang="es-CO" b="1" dirty="0"/>
              <a:t>4 - DEFINICION DE LA CALIDAD ESPERADA</a:t>
            </a:r>
            <a:endParaRPr lang="es-CO" dirty="0"/>
          </a:p>
          <a:p>
            <a:r>
              <a:rPr lang="es-ES" b="1" dirty="0"/>
              <a:t> </a:t>
            </a:r>
            <a:endParaRPr lang="es-CO" dirty="0"/>
          </a:p>
          <a:p>
            <a:r>
              <a:rPr lang="es-CO" dirty="0"/>
              <a:t>La definición de la calidad esperada se establece desde el cumplimiento </a:t>
            </a:r>
            <a:r>
              <a:rPr lang="es-CO" dirty="0" smtClean="0"/>
              <a:t>a las practicas seguras de cada paquete instruccional </a:t>
            </a:r>
            <a:r>
              <a:rPr lang="es-CO" dirty="0"/>
              <a:t>y el cierre de ciclos de las oportunidades de mejora </a:t>
            </a:r>
            <a:r>
              <a:rPr lang="es-CO" dirty="0" smtClean="0"/>
              <a:t>identificadas (cierre de todas las oportunidades de mejora establecidas)</a:t>
            </a:r>
          </a:p>
          <a:p>
            <a:endParaRPr lang="es-CO" dirty="0"/>
          </a:p>
          <a:p>
            <a:r>
              <a:rPr lang="es-CO" b="1" dirty="0"/>
              <a:t>ETAPA </a:t>
            </a:r>
            <a:r>
              <a:rPr lang="es-CO" b="1" dirty="0" smtClean="0"/>
              <a:t>5 </a:t>
            </a:r>
            <a:r>
              <a:rPr lang="es-CO" b="1" dirty="0"/>
              <a:t>- DEFINICION DE LA CALIDAD </a:t>
            </a:r>
            <a:r>
              <a:rPr lang="es-CO" b="1" dirty="0" smtClean="0"/>
              <a:t>OBSERVADA</a:t>
            </a:r>
          </a:p>
          <a:p>
            <a:endParaRPr lang="es-CO" dirty="0" smtClean="0"/>
          </a:p>
          <a:p>
            <a:r>
              <a:rPr lang="es-CO" dirty="0" smtClean="0"/>
              <a:t>Es lo que encontramos desde la autoevaluación o desde auditorias internas o comités institucionales y se convierten en oportunidades de mejora</a:t>
            </a:r>
            <a:endParaRPr lang="es-CO" dirty="0"/>
          </a:p>
          <a:p>
            <a:endParaRPr lang="es-CO" dirty="0" smtClean="0"/>
          </a:p>
          <a:p>
            <a:endParaRPr lang="es-CO" dirty="0">
              <a:latin typeface="Arial" panose="020B0604020202020204" pitchFamily="34" charset="0"/>
              <a:cs typeface="Arial" panose="020B0604020202020204" pitchFamily="34" charset="0"/>
            </a:endParaRPr>
          </a:p>
          <a:p>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536112"/>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smtClean="0">
                <a:solidFill>
                  <a:schemeClr val="accent1"/>
                </a:solidFill>
              </a:rPr>
              <a:t>PAMEC</a:t>
            </a:r>
            <a:endParaRPr lang="es-ES" sz="40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4247317"/>
          </a:xfrm>
          <a:prstGeom prst="rect">
            <a:avLst/>
          </a:prstGeom>
        </p:spPr>
        <p:txBody>
          <a:bodyPr wrap="square">
            <a:spAutoFit/>
          </a:bodyPr>
          <a:lstStyle/>
          <a:p>
            <a:r>
              <a:rPr lang="es-CO" b="1" dirty="0" smtClean="0"/>
              <a:t> </a:t>
            </a:r>
            <a:r>
              <a:rPr lang="es-CO" b="1" dirty="0"/>
              <a:t>ETAPA 6- FORMULACION DE PLANES DE MEJORAMIENTO</a:t>
            </a:r>
            <a:endParaRPr lang="es-CO" dirty="0"/>
          </a:p>
          <a:p>
            <a:endParaRPr lang="es-CO" dirty="0"/>
          </a:p>
          <a:p>
            <a:r>
              <a:rPr lang="es-CO" dirty="0"/>
              <a:t>Una vez priorizados los procesos, se construyen los planes de mejoramiento con el formato establecido como herramienta de calidad, 5W1H</a:t>
            </a:r>
            <a:r>
              <a:rPr lang="es-CO" dirty="0" smtClean="0"/>
              <a:t>.  </a:t>
            </a:r>
          </a:p>
          <a:p>
            <a:endParaRPr lang="es-CO" dirty="0"/>
          </a:p>
          <a:p>
            <a:endParaRPr lang="es-CO" dirty="0" smtClean="0"/>
          </a:p>
          <a:p>
            <a:r>
              <a:rPr lang="es-CO" b="1" dirty="0"/>
              <a:t>ETAPA 7-IMPLEMENTACION DE PLANES DE </a:t>
            </a:r>
            <a:r>
              <a:rPr lang="es-CO" b="1" dirty="0" smtClean="0"/>
              <a:t>MEJORAMIENTO</a:t>
            </a:r>
          </a:p>
          <a:p>
            <a:pPr algn="just"/>
            <a:r>
              <a:rPr lang="es-CO" dirty="0"/>
              <a:t>Cada líder de </a:t>
            </a:r>
            <a:r>
              <a:rPr lang="es-CO" dirty="0" smtClean="0"/>
              <a:t>proceso o programa </a:t>
            </a:r>
            <a:r>
              <a:rPr lang="es-CO" dirty="0"/>
              <a:t>ejecuta los planes de mejoramiento a partir de las oportunidades de mejora priorizadas. Las acciones de mejora se van gestionando siguiendo el ciclo PHVA de acuerdo a las fechas programadas para cada cierre.</a:t>
            </a:r>
          </a:p>
          <a:p>
            <a:pPr algn="just"/>
            <a:r>
              <a:rPr lang="es-CO" dirty="0"/>
              <a:t>El líder de </a:t>
            </a:r>
            <a:r>
              <a:rPr lang="es-CO" dirty="0" smtClean="0"/>
              <a:t>cada paquete o programa </a:t>
            </a:r>
            <a:r>
              <a:rPr lang="es-CO" dirty="0"/>
              <a:t>por autocontrol es responsable del cierre de ciclos de sus oportunidades de mejora.</a:t>
            </a:r>
          </a:p>
          <a:p>
            <a:endParaRPr lang="es-CO" dirty="0"/>
          </a:p>
          <a:p>
            <a:pPr algn="just"/>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2418610"/>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315" y="200680"/>
            <a:ext cx="1530581" cy="759311"/>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80288"/>
            <a:ext cx="9144000" cy="1877712"/>
          </a:xfrm>
          <a:prstGeom prst="rect">
            <a:avLst/>
          </a:prstGeom>
        </p:spPr>
      </p:pic>
      <p:sp>
        <p:nvSpPr>
          <p:cNvPr id="4" name="6 Título"/>
          <p:cNvSpPr txBox="1">
            <a:spLocks/>
          </p:cNvSpPr>
          <p:nvPr/>
        </p:nvSpPr>
        <p:spPr>
          <a:xfrm>
            <a:off x="2146300" y="261880"/>
            <a:ext cx="6159500" cy="111376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smtClean="0">
                <a:solidFill>
                  <a:schemeClr val="accent1"/>
                </a:solidFill>
                <a:latin typeface="Algerian" panose="04020705040A02060702" pitchFamily="82" charset="0"/>
              </a:rPr>
              <a:t> </a:t>
            </a:r>
          </a:p>
          <a:p>
            <a:pPr algn="ctr"/>
            <a:r>
              <a:rPr lang="es-ES" sz="4000" b="1" dirty="0" smtClean="0">
                <a:solidFill>
                  <a:schemeClr val="accent1"/>
                </a:solidFill>
              </a:rPr>
              <a:t>PAMEC</a:t>
            </a:r>
            <a:endParaRPr lang="es-ES" sz="4000" b="1" dirty="0">
              <a:solidFill>
                <a:schemeClr val="accent1"/>
              </a:solidFill>
            </a:endParaRPr>
          </a:p>
          <a:p>
            <a:pPr algn="ctr"/>
            <a:endParaRPr lang="es-ES" sz="4000" b="1" dirty="0" smtClean="0">
              <a:solidFill>
                <a:schemeClr val="accent1"/>
              </a:solidFill>
              <a:latin typeface="Algerian" panose="04020705040A02060702" pitchFamily="82" charset="0"/>
            </a:endParaRPr>
          </a:p>
        </p:txBody>
      </p:sp>
      <p:sp>
        <p:nvSpPr>
          <p:cNvPr id="2" name="Rectángulo 1"/>
          <p:cNvSpPr/>
          <p:nvPr/>
        </p:nvSpPr>
        <p:spPr>
          <a:xfrm>
            <a:off x="647700" y="1791308"/>
            <a:ext cx="7962900" cy="4524315"/>
          </a:xfrm>
          <a:prstGeom prst="rect">
            <a:avLst/>
          </a:prstGeom>
        </p:spPr>
        <p:txBody>
          <a:bodyPr wrap="square">
            <a:spAutoFit/>
          </a:bodyPr>
          <a:lstStyle/>
          <a:p>
            <a:r>
              <a:rPr lang="es-CO" b="1" dirty="0"/>
              <a:t>ETAPA 8-EVALUACION DE LA EJECUCION</a:t>
            </a:r>
            <a:endParaRPr lang="es-CO" dirty="0"/>
          </a:p>
          <a:p>
            <a:pPr algn="just"/>
            <a:r>
              <a:rPr lang="es-CO" dirty="0"/>
              <a:t>Clínica Las Lajas realiza el seguimiento a la ejecución de los planes de mejoramiento con sus respectivos cierres de ciclo y el diseño, implementación y medición a través de indicadores establecidos por autocontrol por cada uno de los líderes de </a:t>
            </a:r>
            <a:r>
              <a:rPr lang="es-CO" dirty="0" smtClean="0"/>
              <a:t>procesos.</a:t>
            </a:r>
          </a:p>
          <a:p>
            <a:r>
              <a:rPr lang="es-CO" dirty="0"/>
              <a:t>El seguimiento a los planes de mejoramiento se lleva a través de la Matriz de tres generaciones, con frecuencia mensual. Este seguimiento es realizado por la líder de </a:t>
            </a:r>
            <a:r>
              <a:rPr lang="es-CO" dirty="0" smtClean="0"/>
              <a:t>calidad.</a:t>
            </a:r>
            <a:endParaRPr lang="es-CO" dirty="0"/>
          </a:p>
          <a:p>
            <a:endParaRPr lang="es-CO" dirty="0" smtClean="0"/>
          </a:p>
          <a:p>
            <a:r>
              <a:rPr lang="es-CO" b="1" dirty="0"/>
              <a:t>ETAPA 9-APRENDIZAJE </a:t>
            </a:r>
            <a:r>
              <a:rPr lang="es-CO" b="1" dirty="0" smtClean="0"/>
              <a:t>ORGANIZACIONAL</a:t>
            </a:r>
          </a:p>
          <a:p>
            <a:r>
              <a:rPr lang="es-CO" dirty="0"/>
              <a:t>Clínica las Lajas para fortalecer el aprendizaje organizacional genera conocimiento desde el Procedimiento de inducción y reinducción, comités obligatorios </a:t>
            </a:r>
            <a:r>
              <a:rPr lang="es-CO" dirty="0" smtClean="0"/>
              <a:t>, Plan institucional de capacitaciones, sesiones breves de seguridad,  análisis y acciones de mejora de eventos adversos . Se utilizan diferentes estrategias de comunicación : plegables, material educativo, información por los diferentes redes sociales, pagina web. </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0586305"/>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257893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2244</TotalTime>
  <Words>2894</Words>
  <Application>Microsoft Office PowerPoint</Application>
  <PresentationFormat>Presentación en pantalla (4:3)</PresentationFormat>
  <Paragraphs>284</Paragraphs>
  <Slides>46</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46</vt:i4>
      </vt:variant>
    </vt:vector>
  </HeadingPairs>
  <TitlesOfParts>
    <vt:vector size="53" baseType="lpstr">
      <vt:lpstr>Algerian</vt:lpstr>
      <vt:lpstr>Arial</vt:lpstr>
      <vt:lpstr>Calibri</vt:lpstr>
      <vt:lpstr>Calibri Light</vt:lpstr>
      <vt:lpstr>Times New Roman</vt:lpstr>
      <vt:lpstr>Wingdings 2</vt:lpstr>
      <vt:lpstr>Tema de Office</vt:lpstr>
      <vt:lpstr>Presentación de PowerPoint</vt:lpstr>
      <vt:lpstr>PROCESO GESTIÓN DE CALIDAD PLATAFORMA ESTRATEGICA PAMEC 2023 </vt:lpstr>
      <vt:lpstr>Presentación de PowerPoint</vt:lpstr>
      <vt:lpstr>Presentación de PowerPoint</vt:lpstr>
      <vt:lpstr>Plataforma Estratégica Clínica Las Lajas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SISTEMA OBLIGATORIO DE GARANTIA DE CALIDAD (SOGC)  </vt:lpstr>
      <vt:lpstr>Presentación de PowerPoint</vt:lpstr>
      <vt:lpstr>Componentes del SOGC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PRACTICAS SEGURAS PRIORIZADAS- PAQUETES INSTRUCCIONALES 2023</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ETCLINLAJAS2</dc:creator>
  <cp:lastModifiedBy>LAJAS</cp:lastModifiedBy>
  <cp:revision>186</cp:revision>
  <dcterms:created xsi:type="dcterms:W3CDTF">2018-01-25T14:07:46Z</dcterms:created>
  <dcterms:modified xsi:type="dcterms:W3CDTF">2023-04-21T15:32:29Z</dcterms:modified>
</cp:coreProperties>
</file>